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25" r:id="rId5"/>
  </p:sldMasterIdLst>
  <p:notesMasterIdLst>
    <p:notesMasterId r:id="rId35"/>
  </p:notesMasterIdLst>
  <p:handoutMasterIdLst>
    <p:handoutMasterId r:id="rId36"/>
  </p:handoutMasterIdLst>
  <p:sldIdLst>
    <p:sldId id="258" r:id="rId6"/>
    <p:sldId id="400" r:id="rId7"/>
    <p:sldId id="408" r:id="rId8"/>
    <p:sldId id="379" r:id="rId9"/>
    <p:sldId id="380" r:id="rId10"/>
    <p:sldId id="382" r:id="rId11"/>
    <p:sldId id="416" r:id="rId12"/>
    <p:sldId id="444" r:id="rId13"/>
    <p:sldId id="443" r:id="rId14"/>
    <p:sldId id="426" r:id="rId15"/>
    <p:sldId id="445" r:id="rId16"/>
    <p:sldId id="385" r:id="rId17"/>
    <p:sldId id="417" r:id="rId18"/>
    <p:sldId id="410" r:id="rId19"/>
    <p:sldId id="420" r:id="rId20"/>
    <p:sldId id="427" r:id="rId21"/>
    <p:sldId id="428" r:id="rId22"/>
    <p:sldId id="435" r:id="rId23"/>
    <p:sldId id="430" r:id="rId24"/>
    <p:sldId id="429" r:id="rId25"/>
    <p:sldId id="449" r:id="rId26"/>
    <p:sldId id="448" r:id="rId27"/>
    <p:sldId id="450" r:id="rId28"/>
    <p:sldId id="451" r:id="rId29"/>
    <p:sldId id="433" r:id="rId30"/>
    <p:sldId id="446" r:id="rId31"/>
    <p:sldId id="447" r:id="rId32"/>
    <p:sldId id="438" r:id="rId33"/>
    <p:sldId id="356" r:id="rId34"/>
  </p:sldIdLst>
  <p:sldSz cx="12192000" cy="6858000"/>
  <p:notesSz cx="6858000" cy="9144000"/>
  <p:defaultTextStyle>
    <a:defPPr>
      <a:defRPr lang="nl-NL"/>
    </a:defPPr>
    <a:lvl1pPr algn="l" defTabSz="912813" rtl="0" fontAlgn="base">
      <a:spcBef>
        <a:spcPct val="0"/>
      </a:spcBef>
      <a:spcAft>
        <a:spcPct val="0"/>
      </a:spcAft>
      <a:defRPr sz="2400" kern="1200">
        <a:solidFill>
          <a:schemeClr val="tx1"/>
        </a:solidFill>
        <a:latin typeface="Calibri" charset="0"/>
        <a:ea typeface="ＭＳ Ｐゴシック" charset="-128"/>
        <a:cs typeface="+mn-cs"/>
      </a:defRPr>
    </a:lvl1pPr>
    <a:lvl2pPr marL="4556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2pPr>
    <a:lvl3pPr marL="9128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3pPr>
    <a:lvl4pPr marL="13700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4pPr>
    <a:lvl5pPr marL="18272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5pPr>
    <a:lvl6pPr marL="2286000" algn="l" defTabSz="914400" rtl="0" eaLnBrk="1" latinLnBrk="0" hangingPunct="1">
      <a:defRPr sz="2400" kern="1200">
        <a:solidFill>
          <a:schemeClr val="tx1"/>
        </a:solidFill>
        <a:latin typeface="Calibri" charset="0"/>
        <a:ea typeface="ＭＳ Ｐゴシック" charset="-128"/>
        <a:cs typeface="+mn-cs"/>
      </a:defRPr>
    </a:lvl6pPr>
    <a:lvl7pPr marL="2743200" algn="l" defTabSz="914400" rtl="0" eaLnBrk="1" latinLnBrk="0" hangingPunct="1">
      <a:defRPr sz="2400" kern="1200">
        <a:solidFill>
          <a:schemeClr val="tx1"/>
        </a:solidFill>
        <a:latin typeface="Calibri" charset="0"/>
        <a:ea typeface="ＭＳ Ｐゴシック" charset="-128"/>
        <a:cs typeface="+mn-cs"/>
      </a:defRPr>
    </a:lvl7pPr>
    <a:lvl8pPr marL="3200400" algn="l" defTabSz="914400" rtl="0" eaLnBrk="1" latinLnBrk="0" hangingPunct="1">
      <a:defRPr sz="2400" kern="1200">
        <a:solidFill>
          <a:schemeClr val="tx1"/>
        </a:solidFill>
        <a:latin typeface="Calibri" charset="0"/>
        <a:ea typeface="ＭＳ Ｐゴシック" charset="-128"/>
        <a:cs typeface="+mn-cs"/>
      </a:defRPr>
    </a:lvl8pPr>
    <a:lvl9pPr marL="3657600" algn="l" defTabSz="914400" rtl="0" eaLnBrk="1" latinLnBrk="0" hangingPunct="1">
      <a:defRPr sz="2400" kern="1200">
        <a:solidFill>
          <a:schemeClr val="tx1"/>
        </a:solidFill>
        <a:latin typeface="Calibri" charset="0"/>
        <a:ea typeface="ＭＳ Ｐゴシック" charset="-128"/>
        <a:cs typeface="+mn-cs"/>
      </a:defRPr>
    </a:lvl9pPr>
  </p:defaultTextStyle>
  <p:extLst>
    <p:ext uri="{EFAFB233-063F-42B5-8137-9DF3F51BA10A}">
      <p15:sldGuideLst xmlns:p15="http://schemas.microsoft.com/office/powerpoint/2012/main">
        <p15:guide id="2" orient="horz" pos="2160" userDrawn="1">
          <p15:clr>
            <a:srgbClr val="A4A3A4"/>
          </p15:clr>
        </p15:guide>
        <p15:guide id="3" pos="7219">
          <p15:clr>
            <a:srgbClr val="A4A3A4"/>
          </p15:clr>
        </p15:guide>
        <p15:guide id="6"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 Dols" initials="MD" lastIdx="7" clrIdx="0">
    <p:extLst>
      <p:ext uri="{19B8F6BF-5375-455C-9EA6-DF929625EA0E}">
        <p15:presenceInfo xmlns:p15="http://schemas.microsoft.com/office/powerpoint/2012/main" userId="S::Marc.Dols@vng.nl::083af4ba-a295-4b6f-ba0d-5255cbff8c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BC6"/>
    <a:srgbClr val="96D5EE"/>
    <a:srgbClr val="37A0E1"/>
    <a:srgbClr val="C20016"/>
    <a:srgbClr val="008542"/>
    <a:srgbClr val="002C64"/>
    <a:srgbClr val="00A9F3"/>
    <a:srgbClr val="33AADC"/>
    <a:srgbClr val="002F5F"/>
    <a:srgbClr val="3DB7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87" autoAdjust="0"/>
    <p:restoredTop sz="75174" autoAdjust="0"/>
  </p:normalViewPr>
  <p:slideViewPr>
    <p:cSldViewPr snapToGrid="0" snapToObjects="1" showGuides="1">
      <p:cViewPr varScale="1">
        <p:scale>
          <a:sx n="87" d="100"/>
          <a:sy n="87" d="100"/>
        </p:scale>
        <p:origin x="918" y="84"/>
      </p:cViewPr>
      <p:guideLst>
        <p:guide orient="horz" pos="2160"/>
        <p:guide pos="7219"/>
        <p:guide pos="3840"/>
      </p:guideLst>
    </p:cSldViewPr>
  </p:slideViewPr>
  <p:outlineViewPr>
    <p:cViewPr>
      <p:scale>
        <a:sx n="33" d="100"/>
        <a:sy n="33" d="100"/>
      </p:scale>
      <p:origin x="0" y="0"/>
    </p:cViewPr>
  </p:outlineViewPr>
  <p:notesTextViewPr>
    <p:cViewPr>
      <p:scale>
        <a:sx n="90" d="100"/>
        <a:sy n="90" d="100"/>
      </p:scale>
      <p:origin x="0" y="0"/>
    </p:cViewPr>
  </p:notesTextViewPr>
  <p:sorterViewPr>
    <p:cViewPr>
      <p:scale>
        <a:sx n="100" d="100"/>
        <a:sy n="100" d="100"/>
      </p:scale>
      <p:origin x="0" y="0"/>
    </p:cViewPr>
  </p:sorterViewPr>
  <p:notesViewPr>
    <p:cSldViewPr snapToGrid="0" snapToObjects="1" showGuides="1">
      <p:cViewPr varScale="1">
        <p:scale>
          <a:sx n="78" d="100"/>
          <a:sy n="78" d="100"/>
        </p:scale>
        <p:origin x="337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dirty="0">
                <a:latin typeface="Arial" panose="020B0604020202020204" pitchFamily="34" charset="0"/>
                <a:ea typeface="+mn-ea"/>
              </a:defRPr>
            </a:lvl1pPr>
          </a:lstStyle>
          <a:p>
            <a:pPr>
              <a:defRPr/>
            </a:pPr>
            <a:endParaRPr lang="en-US" altLang="en-US"/>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defRPr>
            </a:lvl1pPr>
          </a:lstStyle>
          <a:p>
            <a:fld id="{C3D4CAB9-543B-124D-AC85-B38EEA6DAD72}" type="datetimeFigureOut">
              <a:rPr lang="nl-NL" altLang="en-US"/>
              <a:pPr/>
              <a:t>23-9-2019</a:t>
            </a:fld>
            <a:endParaRPr lang="nl-NL" altLang="en-US"/>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dirty="0">
                <a:latin typeface="Arial" panose="020B0604020202020204" pitchFamily="34" charset="0"/>
                <a:ea typeface="+mn-ea"/>
              </a:defRPr>
            </a:lvl1pPr>
          </a:lstStyle>
          <a:p>
            <a:pPr>
              <a:defRPr/>
            </a:pPr>
            <a:endParaRPr lang="en-US" altLang="en-US"/>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E10CD581-2C6F-F24C-A6EA-AEF3E4905845}" type="slidenum">
              <a:rPr lang="nl-NL" altLang="en-US"/>
              <a:pPr/>
              <a:t>‹nr.›</a:t>
            </a:fld>
            <a:endParaRPr lang="nl-NL" altLang="en-US"/>
          </a:p>
        </p:txBody>
      </p:sp>
    </p:spTree>
    <p:extLst>
      <p:ext uri="{BB962C8B-B14F-4D97-AF65-F5344CB8AC3E}">
        <p14:creationId xmlns:p14="http://schemas.microsoft.com/office/powerpoint/2010/main" val="14827330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dirty="0">
                <a:latin typeface="Arial" panose="020B0604020202020204" pitchFamily="34" charset="0"/>
                <a:ea typeface="+mn-ea"/>
              </a:defRPr>
            </a:lvl1pPr>
          </a:lstStyle>
          <a:p>
            <a:pPr>
              <a:defRPr/>
            </a:pPr>
            <a:endParaRPr lang="en-US" altLang="en-US"/>
          </a:p>
        </p:txBody>
      </p:sp>
      <p:sp>
        <p:nvSpPr>
          <p:cNvPr id="3" name="Tijdelijke aanduiding voor datum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defRPr>
            </a:lvl1pPr>
          </a:lstStyle>
          <a:p>
            <a:fld id="{D520C45E-4B48-084A-A24B-FDF519F7717D}" type="datetimeFigureOut">
              <a:rPr lang="nl-NL" altLang="en-US"/>
              <a:pPr/>
              <a:t>23-9-2019</a:t>
            </a:fld>
            <a:endParaRPr lang="nl-NL" altLang="en-US"/>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nl-NL" noProof="0"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noProof="0" dirty="0"/>
              <a:t>Klik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dirty="0">
                <a:latin typeface="Arial" panose="020B0604020202020204" pitchFamily="34" charset="0"/>
                <a:ea typeface="+mn-ea"/>
              </a:defRPr>
            </a:lvl1pPr>
          </a:lstStyle>
          <a:p>
            <a:pPr>
              <a:defRPr/>
            </a:pPr>
            <a:endParaRPr lang="en-US" altLang="en-US"/>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3399720B-A57D-9C40-A75B-79A2C5AF5111}" type="slidenum">
              <a:rPr lang="nl-NL" altLang="en-US"/>
              <a:pPr/>
              <a:t>‹nr.›</a:t>
            </a:fld>
            <a:endParaRPr lang="nl-NL" altLang="en-US"/>
          </a:p>
        </p:txBody>
      </p:sp>
    </p:spTree>
    <p:extLst>
      <p:ext uri="{BB962C8B-B14F-4D97-AF65-F5344CB8AC3E}">
        <p14:creationId xmlns:p14="http://schemas.microsoft.com/office/powerpoint/2010/main" val="1828993343"/>
      </p:ext>
    </p:extLst>
  </p:cSld>
  <p:clrMap bg1="lt1" tx1="dk1" bg2="lt2" tx2="dk2" accent1="accent1" accent2="accent2" accent3="accent3" accent4="accent4" accent5="accent5" accent6="accent6" hlink="hlink" folHlink="folHlink"/>
  <p:hf hdr="0" ftr="0" dt="0"/>
  <p:notesStyle>
    <a:lvl1pPr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1pPr>
    <a:lvl2pPr marL="455613"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2pPr>
    <a:lvl3pPr marL="912813"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3pPr>
    <a:lvl4pPr marL="1370013"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4pPr>
    <a:lvl5pPr marL="1827213"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5pPr>
    <a:lvl6pPr marL="2285795" algn="l" defTabSz="914317" rtl="0" eaLnBrk="1" latinLnBrk="0" hangingPunct="1">
      <a:defRPr sz="1200" kern="1200">
        <a:solidFill>
          <a:schemeClr val="tx1"/>
        </a:solidFill>
        <a:latin typeface="+mn-lt"/>
        <a:ea typeface="+mn-ea"/>
        <a:cs typeface="+mn-cs"/>
      </a:defRPr>
    </a:lvl6pPr>
    <a:lvl7pPr marL="2742953" algn="l" defTabSz="914317" rtl="0" eaLnBrk="1" latinLnBrk="0" hangingPunct="1">
      <a:defRPr sz="1200" kern="1200">
        <a:solidFill>
          <a:schemeClr val="tx1"/>
        </a:solidFill>
        <a:latin typeface="+mn-lt"/>
        <a:ea typeface="+mn-ea"/>
        <a:cs typeface="+mn-cs"/>
      </a:defRPr>
    </a:lvl7pPr>
    <a:lvl8pPr marL="3200113" algn="l" defTabSz="914317" rtl="0" eaLnBrk="1" latinLnBrk="0" hangingPunct="1">
      <a:defRPr sz="1200" kern="1200">
        <a:solidFill>
          <a:schemeClr val="tx1"/>
        </a:solidFill>
        <a:latin typeface="+mn-lt"/>
        <a:ea typeface="+mn-ea"/>
        <a:cs typeface="+mn-cs"/>
      </a:defRPr>
    </a:lvl8pPr>
    <a:lvl9pPr marL="3657271" algn="l" defTabSz="91431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etten.overheid.nl/BWBR0005537/2019-04-02%23Hoofdstuk3_Afdeling3.4_Artikel3:18"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etten.overheid.nl/BWBR0005537/2019-04-02%23Hoofdstuk3_Afdeling3.4_Artikel3:18"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28675" name="Tijdelijke aanduiding voor notities 2"/>
          <p:cNvSpPr>
            <a:spLocks noGrp="1"/>
          </p:cNvSpPr>
          <p:nvPr>
            <p:ph type="body" idx="1"/>
          </p:nvPr>
        </p:nvSpPr>
        <p:spPr bwMode="auto">
          <a:noFill/>
        </p:spPr>
        <p:txBody>
          <a:bodyPr wrap="square" numCol="1" anchor="t" anchorCtr="0" compatLnSpc="1">
            <a:prstTxWarp prst="textNoShape">
              <a:avLst/>
            </a:prstTxWarp>
            <a:normAutofit/>
          </a:bodyPr>
          <a:lstStyle/>
          <a:p>
            <a:r>
              <a:rPr lang="nl-NL" dirty="0"/>
              <a:t>Foto = tijdens</a:t>
            </a:r>
            <a:r>
              <a:rPr lang="nl-NL" baseline="0" dirty="0"/>
              <a:t> </a:t>
            </a:r>
            <a:r>
              <a:rPr lang="nl-NL" baseline="0" dirty="0" err="1"/>
              <a:t>botsproevendag</a:t>
            </a:r>
            <a:r>
              <a:rPr lang="nl-NL" baseline="0" dirty="0"/>
              <a:t> april 2018</a:t>
            </a:r>
            <a:endParaRPr lang="nl-NL" dirty="0"/>
          </a:p>
        </p:txBody>
      </p:sp>
      <p:sp>
        <p:nvSpPr>
          <p:cNvPr id="28676"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395300A-C2F8-4926-B79E-CD779728D641}" type="slidenum">
              <a:rPr lang="nl-NL" smtClean="0">
                <a:latin typeface="Times New Roman" pitchFamily="18" charset="0"/>
              </a:rPr>
              <a:pPr/>
              <a:t>1</a:t>
            </a:fld>
            <a:endParaRPr lang="nl-NL" dirty="0">
              <a:latin typeface="Times New Roman" pitchFamily="18" charset="0"/>
            </a:endParaRPr>
          </a:p>
        </p:txBody>
      </p:sp>
    </p:spTree>
    <p:extLst>
      <p:ext uri="{BB962C8B-B14F-4D97-AF65-F5344CB8AC3E}">
        <p14:creationId xmlns:p14="http://schemas.microsoft.com/office/powerpoint/2010/main" val="688195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a:p>
            <a:r>
              <a:rPr lang="nl-NL" dirty="0"/>
              <a:t>Omgevingsbesluit: Art. 5.5 lid 2 (projectbesluit) 10.2 lid 2 (omgevingsplan), 10.7 (omgevingsvisie), 10.8 (programma)</a:t>
            </a:r>
          </a:p>
          <a:p>
            <a:endParaRPr lang="nl-NL" dirty="0"/>
          </a:p>
          <a:p>
            <a:pPr lvl="1"/>
            <a:r>
              <a:rPr lang="nl-NL" b="1" dirty="0"/>
              <a:t>Artikel 5.5 Omgevingsbesluit (inhoud voorkeursbeslissing) </a:t>
            </a:r>
          </a:p>
          <a:p>
            <a:pPr marL="685800" lvl="1" indent="-228600">
              <a:buFont typeface="+mj-lt"/>
              <a:buAutoNum type="arabicPeriod"/>
            </a:pPr>
            <a:r>
              <a:rPr lang="nl-NL" dirty="0"/>
              <a:t>Een voorkeursbeslissing vermeldt in ieder geval welke oplossing de voorkeur van het bevoegd gezag heeft.</a:t>
            </a:r>
          </a:p>
          <a:p>
            <a:pPr marL="685800" lvl="1" indent="-228600">
              <a:buFont typeface="+mj-lt"/>
              <a:buAutoNum type="arabicPeriod"/>
            </a:pPr>
            <a:r>
              <a:rPr lang="nl-NL" dirty="0"/>
              <a:t>In een voorkeursbeslissing wordt aangegeven hoe burgers, bedrijven, maatschappelijke organisaties en bestuursorganen zijn betrokken en wat de resultaten zijn van de uitgevoerde verkenning, waarbij in ieder geval wordt ingegaan op de door derden voorgedragen mogelijke oplossingen en de daarover door deskundigen uitgebrachte adviezen.</a:t>
            </a:r>
          </a:p>
          <a:p>
            <a:pPr marL="457200" lvl="1" indent="0">
              <a:buFont typeface="+mj-lt"/>
              <a:buNone/>
            </a:pPr>
            <a:endParaRPr lang="nl-NL" dirty="0"/>
          </a:p>
          <a:p>
            <a:pPr marL="457200" lvl="1" indent="0">
              <a:buFont typeface="+mj-lt"/>
              <a:buNone/>
            </a:pPr>
            <a:r>
              <a:rPr lang="nl-NL" b="1" dirty="0"/>
              <a:t>Artikel 10.2 Omgevingsbesluit (motiveringsplicht vroegtijdige publieksparticipatie omgevingsplan) </a:t>
            </a:r>
          </a:p>
          <a:p>
            <a:pPr marL="685800" lvl="1" indent="-228600">
              <a:buFont typeface="+mj-lt"/>
              <a:buAutoNum type="arabicPeriod"/>
            </a:pPr>
            <a:r>
              <a:rPr lang="nl-NL" dirty="0"/>
              <a:t>Bij de kennisgeving van het voornemen om een omgevingsplan vast te stellen, bedoeld in artikel 16.29 van de wet, geeft de gemeenteraad aan hoe burgers, bedrijven, maatschappelijke organisaties en bestuursorganen bij de voorbereiding worden betrokken.</a:t>
            </a:r>
          </a:p>
          <a:p>
            <a:pPr marL="685800" lvl="1" indent="-228600">
              <a:buFont typeface="+mj-lt"/>
              <a:buAutoNum type="arabicPeriod"/>
            </a:pPr>
            <a:r>
              <a:rPr lang="nl-NL" dirty="0"/>
              <a:t>Bij het vaststellen van een omgevingsplan wordt aangegeven hoe burgers, bedrijven, maatschappelijke organisaties en bestuursorganen bij de voorbereiding zijn betrokken en wat de resultaten daarvan zijn.</a:t>
            </a:r>
          </a:p>
          <a:p>
            <a:pPr marL="457200" lvl="1" indent="0">
              <a:buFont typeface="+mj-lt"/>
              <a:buNone/>
            </a:pPr>
            <a:endParaRPr lang="nl-NL" dirty="0"/>
          </a:p>
          <a:p>
            <a:pPr marL="457200" lvl="1" indent="0">
              <a:buFont typeface="+mj-lt"/>
              <a:buNone/>
            </a:pPr>
            <a:r>
              <a:rPr lang="nl-NL" b="1" dirty="0"/>
              <a:t>Artikel 10.7 Omgevingsbesluit (motiveringsplicht vroegtijdige publieksparticipatie omgevingsvisie) </a:t>
            </a:r>
          </a:p>
          <a:p>
            <a:pPr marL="457200" lvl="1" indent="0">
              <a:buFont typeface="+mj-lt"/>
              <a:buNone/>
            </a:pPr>
            <a:r>
              <a:rPr lang="nl-NL" dirty="0"/>
              <a:t>Bij het vaststellen van een omgevingsvisie wordt aangegeven hoe burgers, bedrijven, maatschappelijke organisaties en bestuursorganen bij de voorbereiding zijn betrokken en wat de resultaten daarvan zijn. </a:t>
            </a:r>
          </a:p>
          <a:p>
            <a:pPr marL="457200" lvl="1" indent="0">
              <a:buFont typeface="+mj-lt"/>
              <a:buNone/>
            </a:pPr>
            <a:endParaRPr lang="nl-NL" dirty="0"/>
          </a:p>
          <a:p>
            <a:pPr marL="457200" lvl="1" indent="0">
              <a:buFont typeface="+mj-lt"/>
              <a:buNone/>
            </a:pPr>
            <a:r>
              <a:rPr lang="nl-NL" b="1" dirty="0"/>
              <a:t>Artikel 10.8 Omgevingsbesluit (motiveringsplicht vroegtijdige publieksparticipatie programma)</a:t>
            </a:r>
            <a:r>
              <a:rPr lang="nl-NL" dirty="0"/>
              <a:t> </a:t>
            </a:r>
          </a:p>
          <a:p>
            <a:pPr marL="457200" lvl="1" indent="0">
              <a:buFont typeface="+mj-lt"/>
              <a:buNone/>
            </a:pPr>
            <a:r>
              <a:rPr lang="nl-NL" dirty="0"/>
              <a:t>Bij het vaststellen van een programma wordt aangegeven hoe burgers, bedrijven, maatschappelijke organisaties en bestuursorganen bij de voorbereiding zijn betrokken en wat de resultaten daarvan zijn.</a:t>
            </a:r>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10</a:t>
            </a:fld>
            <a:endParaRPr lang="nl-NL"/>
          </a:p>
        </p:txBody>
      </p:sp>
    </p:spTree>
    <p:extLst>
      <p:ext uri="{BB962C8B-B14F-4D97-AF65-F5344CB8AC3E}">
        <p14:creationId xmlns:p14="http://schemas.microsoft.com/office/powerpoint/2010/main" val="47426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600" b="1" dirty="0">
                <a:solidFill>
                  <a:srgbClr val="002060"/>
                </a:solidFill>
              </a:rPr>
              <a:t>Richting bevoegd gezag: </a:t>
            </a:r>
          </a:p>
          <a:p>
            <a:r>
              <a:rPr lang="nl-NL" sz="1600" b="1" dirty="0">
                <a:solidFill>
                  <a:srgbClr val="002060"/>
                </a:solidFill>
              </a:rPr>
              <a:t>Waarborgen: kennisgeving en motiveringsplicht</a:t>
            </a:r>
          </a:p>
          <a:p>
            <a:endParaRPr lang="nl-NL" b="1" dirty="0">
              <a:solidFill>
                <a:srgbClr val="002060"/>
              </a:solidFill>
            </a:endParaRPr>
          </a:p>
          <a:p>
            <a:r>
              <a:rPr lang="nl-NL" b="1" dirty="0">
                <a:solidFill>
                  <a:srgbClr val="002060"/>
                </a:solidFill>
              </a:rPr>
              <a:t>Kennisgeving =</a:t>
            </a:r>
          </a:p>
          <a:p>
            <a:pPr lvl="1"/>
            <a:r>
              <a:rPr lang="nl-NL" i="1" dirty="0">
                <a:solidFill>
                  <a:srgbClr val="002060"/>
                </a:solidFill>
              </a:rPr>
              <a:t>Het bevoegd gezag geeft bij de kennisgeving van een besluit aan hoe de participatie wordt vormgegeven. </a:t>
            </a:r>
          </a:p>
          <a:p>
            <a:r>
              <a:rPr lang="nl-NL" b="1" dirty="0">
                <a:solidFill>
                  <a:srgbClr val="002060"/>
                </a:solidFill>
              </a:rPr>
              <a:t>Motiveringsplicht =</a:t>
            </a:r>
          </a:p>
          <a:p>
            <a:pPr lvl="1"/>
            <a:r>
              <a:rPr lang="nl-NL" i="1" dirty="0">
                <a:solidFill>
                  <a:srgbClr val="002060"/>
                </a:solidFill>
              </a:rPr>
              <a:t>Het bevoegd gezag geeft bij het besluit aan hoe burgers, bedrijven, maatschappelijke organisaties en bestuursorganen zijn berokken bij de voorbereiding en wat de resultaten daarvan zijn.</a:t>
            </a:r>
            <a:endParaRPr lang="nl-NL" sz="2400" b="1" i="1" dirty="0">
              <a:solidFill>
                <a:srgbClr val="002060"/>
              </a:solidFill>
            </a:endParaRPr>
          </a:p>
          <a:p>
            <a:endParaRPr lang="nl-NL" b="1" dirty="0">
              <a:solidFill>
                <a:srgbClr val="002060"/>
              </a:solidFill>
            </a:endParaRPr>
          </a:p>
          <a:p>
            <a:r>
              <a:rPr lang="nl-NL" b="1" dirty="0">
                <a:solidFill>
                  <a:srgbClr val="002060"/>
                </a:solidFill>
              </a:rPr>
              <a:t>Richting initiatiefnemer:</a:t>
            </a:r>
          </a:p>
          <a:p>
            <a:r>
              <a:rPr lang="nl-NL" b="1" dirty="0">
                <a:solidFill>
                  <a:srgbClr val="002060"/>
                </a:solidFill>
              </a:rPr>
              <a:t>Aanvraagvereiste (initiatiefnemer verstrekt gegevens over participatie bij vergunningaanvraag)</a:t>
            </a:r>
          </a:p>
          <a:p>
            <a:pPr lvl="1"/>
            <a:r>
              <a:rPr lang="nl-NL" i="1" dirty="0">
                <a:solidFill>
                  <a:srgbClr val="002060"/>
                </a:solidFill>
              </a:rPr>
              <a:t>Bij een aanvraag van een omgevingsvergunning wordt door de initiatiefnemer aangegeven of, en zo ja hoe burgers, bedrijven, maatschappelijke organisaties en bestuursorganen bij de voorbereiding van de aanvraag zijn betrokken en wat de resultaten daarvan zijn. </a:t>
            </a:r>
          </a:p>
          <a:p>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11</a:t>
            </a:fld>
            <a:endParaRPr lang="nl-NL"/>
          </a:p>
        </p:txBody>
      </p:sp>
    </p:spTree>
    <p:extLst>
      <p:ext uri="{BB962C8B-B14F-4D97-AF65-F5344CB8AC3E}">
        <p14:creationId xmlns:p14="http://schemas.microsoft.com/office/powerpoint/2010/main" val="2041209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het</a:t>
            </a:r>
            <a:r>
              <a:rPr lang="nl-NL" baseline="0" dirty="0"/>
              <a:t> aanvragen van een </a:t>
            </a:r>
            <a:r>
              <a:rPr lang="nl-NL" dirty="0"/>
              <a:t>Omgevingsvergunning</a:t>
            </a:r>
            <a:r>
              <a:rPr lang="nl-NL" baseline="0" dirty="0"/>
              <a:t> moet de initiatiefnemer aangeven of aan participatie is gedaan, en zo ja, wat de uitkomsten zijn. Participatie is niet verplicht en altijd vormvrij.</a:t>
            </a:r>
          </a:p>
          <a:p>
            <a:endParaRPr lang="nl-NL" baseline="0" dirty="0"/>
          </a:p>
          <a:p>
            <a:r>
              <a:rPr lang="nl-NL" baseline="0" dirty="0"/>
              <a:t>Aanvraagvereiste participatie: Art. 7.4 Omgevingsregeling</a:t>
            </a:r>
          </a:p>
          <a:p>
            <a:endParaRPr lang="nl-NL" baseline="0" dirty="0"/>
          </a:p>
          <a:p>
            <a:pPr lvl="1"/>
            <a:r>
              <a:rPr lang="nl-NL" b="1" dirty="0"/>
              <a:t>Artikel 7.4 Omgevingsregeling (participatie) </a:t>
            </a:r>
          </a:p>
          <a:p>
            <a:pPr marL="685800" lvl="1" indent="-228600">
              <a:buFont typeface="+mj-lt"/>
              <a:buAutoNum type="arabicPeriod"/>
            </a:pPr>
            <a:r>
              <a:rPr lang="nl-NL" dirty="0"/>
              <a:t>Bij een aanvraag wordt aangegeven of burgers, bedrijven, maatschappelijke organisaties en bestuursorganen bij de voorbereiding van de aanvraag zijn betrokken. </a:t>
            </a:r>
          </a:p>
          <a:p>
            <a:pPr marL="685800" lvl="1" indent="-228600">
              <a:buFont typeface="+mj-lt"/>
              <a:buAutoNum type="arabicPeriod"/>
            </a:pPr>
            <a:r>
              <a:rPr lang="nl-NL" dirty="0"/>
              <a:t>Als burgers, bedrijven, maatschappelijke organisaties en bestuursorganen bij de voorbereiding van de aanvraag zijn betrokken, verstrekt de aanvrager bij de aanvraag gegevens over hoe zij zijn betrokken en wat de resultaten daarvan zijn. </a:t>
            </a:r>
          </a:p>
          <a:p>
            <a:pPr marL="685800" lvl="1" indent="-228600">
              <a:buFont typeface="+mj-lt"/>
              <a:buAutoNum type="arabicPeriod"/>
            </a:pPr>
            <a:r>
              <a:rPr lang="nl-NL" dirty="0"/>
              <a:t>Het eerste en tweede lid zijn ook van toepassing op een aanvraag om een omgevingsvergunning als bedoeld in artikel 5.3 of 5.4 van de wet.</a:t>
            </a:r>
          </a:p>
          <a:p>
            <a:pPr marL="457200" lvl="1" indent="0">
              <a:buFont typeface="+mj-lt"/>
              <a:buNone/>
            </a:pPr>
            <a:endParaRPr lang="nl-NL" dirty="0"/>
          </a:p>
          <a:p>
            <a:pPr lvl="1"/>
            <a:r>
              <a:rPr lang="nl-NL" sz="1200" b="1" i="0" u="none" strike="noStrike" kern="1200" baseline="0" dirty="0">
                <a:solidFill>
                  <a:schemeClr val="tx1"/>
                </a:solidFill>
                <a:latin typeface="+mn-lt"/>
                <a:ea typeface="+mn-ea"/>
                <a:cs typeface="+mn-cs"/>
              </a:rPr>
              <a:t>Artikel 5.3 Omgevingswet (omgevingsvergunningplicht </a:t>
            </a:r>
            <a:r>
              <a:rPr lang="nl-NL" sz="1200" b="1" i="0" u="none" strike="noStrike" kern="1200" baseline="0" dirty="0" err="1">
                <a:solidFill>
                  <a:schemeClr val="tx1"/>
                </a:solidFill>
                <a:latin typeface="+mn-lt"/>
                <a:ea typeface="+mn-ea"/>
                <a:cs typeface="+mn-cs"/>
              </a:rPr>
              <a:t>waterschapsverordening</a:t>
            </a:r>
            <a:r>
              <a:rPr lang="nl-NL" sz="1200" b="1" i="0" u="none" strike="noStrike" kern="1200" baseline="0" dirty="0">
                <a:solidFill>
                  <a:schemeClr val="tx1"/>
                </a:solidFill>
                <a:latin typeface="+mn-lt"/>
                <a:ea typeface="+mn-ea"/>
                <a:cs typeface="+mn-cs"/>
              </a:rPr>
              <a:t>)</a:t>
            </a:r>
            <a:r>
              <a:rPr lang="nl-NL" sz="800" b="0" i="0" u="none" strike="noStrike" kern="1200" baseline="0" dirty="0">
                <a:solidFill>
                  <a:schemeClr val="tx1"/>
                </a:solidFill>
                <a:latin typeface="+mn-lt"/>
                <a:ea typeface="+mn-ea"/>
                <a:cs typeface="+mn-cs"/>
              </a:rPr>
              <a:t> </a:t>
            </a:r>
          </a:p>
          <a:p>
            <a:pPr lvl="1"/>
            <a:r>
              <a:rPr lang="nl-NL" sz="800" b="0" i="0" u="none" strike="noStrike" kern="1200" baseline="0" dirty="0">
                <a:solidFill>
                  <a:schemeClr val="tx1"/>
                </a:solidFill>
                <a:latin typeface="+mn-lt"/>
                <a:ea typeface="+mn-ea"/>
                <a:cs typeface="+mn-cs"/>
              </a:rPr>
              <a:t>Het is verboden zonder omgevingsvergunning een activiteit te verrichten wanneer dat in de </a:t>
            </a:r>
            <a:r>
              <a:rPr lang="nl-NL" sz="800" b="0" i="0" u="none" strike="noStrike" kern="1200" baseline="0" dirty="0" err="1">
                <a:solidFill>
                  <a:schemeClr val="tx1"/>
                </a:solidFill>
                <a:latin typeface="+mn-lt"/>
                <a:ea typeface="+mn-ea"/>
                <a:cs typeface="+mn-cs"/>
              </a:rPr>
              <a:t>waterschapsverordening</a:t>
            </a:r>
            <a:r>
              <a:rPr lang="nl-NL" sz="800" b="0" i="0" u="none" strike="noStrike" kern="1200" baseline="0" dirty="0">
                <a:solidFill>
                  <a:schemeClr val="tx1"/>
                </a:solidFill>
                <a:latin typeface="+mn-lt"/>
                <a:ea typeface="+mn-ea"/>
                <a:cs typeface="+mn-cs"/>
              </a:rPr>
              <a:t> is bepaald.</a:t>
            </a:r>
          </a:p>
          <a:p>
            <a:pPr lvl="1"/>
            <a:endParaRPr lang="nl-NL" sz="800" b="0" i="0" u="none" strike="noStrike" kern="1200" baseline="0" dirty="0">
              <a:solidFill>
                <a:schemeClr val="tx1"/>
              </a:solidFill>
              <a:latin typeface="+mn-lt"/>
              <a:ea typeface="+mn-ea"/>
              <a:cs typeface="+mn-cs"/>
            </a:endParaRPr>
          </a:p>
          <a:p>
            <a:pPr lvl="1"/>
            <a:r>
              <a:rPr lang="nl-NL" sz="800" b="1" i="0" u="none" strike="noStrike" kern="1200" baseline="0" dirty="0">
                <a:solidFill>
                  <a:schemeClr val="tx1"/>
                </a:solidFill>
                <a:latin typeface="+mn-lt"/>
                <a:ea typeface="+mn-ea"/>
                <a:cs typeface="+mn-cs"/>
              </a:rPr>
              <a:t>Artikel 5.4 (omgevingsvergunningplicht omgevingsverordening)</a:t>
            </a:r>
          </a:p>
          <a:p>
            <a:pPr lvl="1"/>
            <a:r>
              <a:rPr lang="nl-NL" sz="800" b="0" i="0" u="none" strike="noStrike" kern="1200" baseline="0" dirty="0">
                <a:solidFill>
                  <a:schemeClr val="tx1"/>
                </a:solidFill>
                <a:latin typeface="+mn-lt"/>
                <a:ea typeface="+mn-ea"/>
                <a:cs typeface="+mn-cs"/>
              </a:rPr>
              <a:t>Het is verboden zonder omgevingsvergunning een activiteit te verrichten wanneer dat in de omgevingsverordening is bepaald.</a:t>
            </a:r>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12</a:t>
            </a:fld>
            <a:endParaRPr lang="nl-NL"/>
          </a:p>
        </p:txBody>
      </p:sp>
    </p:spTree>
    <p:extLst>
      <p:ext uri="{BB962C8B-B14F-4D97-AF65-F5344CB8AC3E}">
        <p14:creationId xmlns:p14="http://schemas.microsoft.com/office/powerpoint/2010/main" val="3527261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Omgevingsvergunning:</a:t>
            </a:r>
            <a:r>
              <a:rPr lang="nl-NL" baseline="0" dirty="0"/>
              <a:t> aangeven of aan participatie is gedaan, en zo ja, wat de uitkomsten zijn</a:t>
            </a:r>
          </a:p>
          <a:p>
            <a:endParaRPr lang="nl-NL" baseline="0" dirty="0"/>
          </a:p>
          <a:p>
            <a:r>
              <a:rPr lang="nl-NL" baseline="0" dirty="0"/>
              <a:t>Kennisgeving: art. 16.63 Omgevingswet</a:t>
            </a:r>
          </a:p>
          <a:p>
            <a:endParaRPr lang="nl-NL" dirty="0"/>
          </a:p>
          <a:p>
            <a:pPr lvl="1"/>
            <a:r>
              <a:rPr lang="nl-NL" sz="1200" b="1" i="0" u="none" strike="noStrike" kern="1200" baseline="0" dirty="0">
                <a:solidFill>
                  <a:schemeClr val="tx1"/>
                </a:solidFill>
                <a:latin typeface="+mn-lt"/>
                <a:ea typeface="+mn-ea"/>
                <a:cs typeface="+mn-cs"/>
              </a:rPr>
              <a:t>Artikel 16.63 Omgevingswet (kennisgeving aanvraag)</a:t>
            </a:r>
          </a:p>
          <a:p>
            <a:pPr lvl="1"/>
            <a:r>
              <a:rPr lang="nl-NL" sz="1200" b="0" i="0" u="none" strike="noStrike" kern="1200" baseline="0" dirty="0">
                <a:solidFill>
                  <a:schemeClr val="tx1"/>
                </a:solidFill>
                <a:latin typeface="+mn-lt"/>
                <a:ea typeface="+mn-ea"/>
                <a:cs typeface="+mn-cs"/>
              </a:rPr>
              <a:t>Het bevoegd gezag geeft bij de toepassing van titel 4.1 van de Algemene wet bestuursrecht ook onverwijld kennis van de aanvraag om een omgevingsvergunning in een of meer dag-, nieuws- of huis-aan-huisbladen of op een andere geschikte wijze. Daarbij wordt de dag van ontvangst van de aanvraag vermeld.</a:t>
            </a:r>
          </a:p>
          <a:p>
            <a:pPr lvl="1"/>
            <a:endParaRPr lang="nl-NL" sz="1200" b="0" i="0" u="none" strike="noStrike" kern="1200" baseline="0" dirty="0">
              <a:solidFill>
                <a:schemeClr val="tx1"/>
              </a:solidFill>
              <a:latin typeface="+mn-lt"/>
              <a:ea typeface="+mn-ea"/>
              <a:cs typeface="+mn-cs"/>
            </a:endParaRPr>
          </a:p>
          <a:p>
            <a:pPr lvl="1"/>
            <a:r>
              <a:rPr lang="nl-NL" sz="1200" b="1" i="0" u="none" strike="noStrike" kern="1200" baseline="0" dirty="0">
                <a:solidFill>
                  <a:schemeClr val="tx1"/>
                </a:solidFill>
                <a:latin typeface="+mn-lt"/>
                <a:ea typeface="+mn-ea"/>
                <a:cs typeface="+mn-cs"/>
              </a:rPr>
              <a:t>Overige informatie uit nota van toelichting Omgevingsbesluit (p.135):</a:t>
            </a:r>
          </a:p>
          <a:p>
            <a:pPr lvl="1"/>
            <a:endParaRPr lang="nl-NL" sz="1200" b="0" i="0" u="none" strike="noStrike" kern="1200" baseline="0" dirty="0">
              <a:solidFill>
                <a:schemeClr val="tx1"/>
              </a:solidFill>
              <a:latin typeface="+mn-lt"/>
              <a:ea typeface="+mn-ea"/>
              <a:cs typeface="+mn-cs"/>
            </a:endParaRPr>
          </a:p>
          <a:p>
            <a:pPr lvl="1"/>
            <a:r>
              <a:rPr lang="nl-NL" dirty="0"/>
              <a:t>Het bevoegd gezag kan op basis van de verstrekte gegevens bij de aanvraag bezien of er nog aanvullend contact met derde partijen nodig is, voordat een beslissing wordt genomen op de aanvraag. Het bevoegd gezag heeft verschillende mogelijkheden om bij de reguliere voorbereidingsprocedure voor een aanvraag om een omgevingsvergunning derde partijen te betrekken: </a:t>
            </a:r>
          </a:p>
          <a:p>
            <a:pPr lvl="1"/>
            <a:r>
              <a:rPr lang="nl-NL" dirty="0"/>
              <a:t>• Als bekend is dat er partijen zijn die bedenkingen hebben tegen het een initiatief kan zo nodig rechtstreeks contact met hen worden opgenomen. </a:t>
            </a:r>
          </a:p>
          <a:p>
            <a:pPr lvl="1"/>
            <a:r>
              <a:rPr lang="nl-NL" dirty="0"/>
              <a:t>• Vaak vindt vooroverleg plaats of is al contact met de initiatiefnemer over de plannen.</a:t>
            </a:r>
          </a:p>
          <a:p>
            <a:pPr lvl="1"/>
            <a:r>
              <a:rPr lang="nl-NL" dirty="0"/>
              <a:t>Dan is het mogelijk om voorafgaand aan de indiening een ontwerpaanvraag ter inzage te leggen. Derde partijen hebben dan de gelegenheid om een reactie in te dienen tegen de ontwerpaanvraag. Dit is dan een informele voorfase bij de reguliere voorbereidingsprocedure en dus een vorm van participatie. Het bevoegd gezag bepaalt voor deze terinzagelegging zelf een passende termijn voor het indienen van de reacties. </a:t>
            </a:r>
          </a:p>
          <a:p>
            <a:pPr lvl="1"/>
            <a:r>
              <a:rPr lang="nl-NL" dirty="0"/>
              <a:t>• Ook na ontvangst van de aanvraag om een omgevingsvergunning is op basis van artikel 4:8 van de </a:t>
            </a:r>
            <a:r>
              <a:rPr lang="nl-NL" dirty="0" err="1"/>
              <a:t>Awb</a:t>
            </a:r>
            <a:r>
              <a:rPr lang="nl-NL" dirty="0"/>
              <a:t> de mogelijkheid een zienswijze procedure in te bouwen. Om hiervoor binnen de reguliere procedure voldoende tijd in te ruimen, kan de beslistermijn worden verlengd tot veertien weken (artikel 16.64, tweede lid, van de wet). </a:t>
            </a:r>
          </a:p>
          <a:p>
            <a:pPr lvl="1"/>
            <a:r>
              <a:rPr lang="nl-NL" dirty="0"/>
              <a:t>Ook bij de aanvragen om een omgevingsvergunning waarvoor de uitgebreide voorbereidingsprocedure geldt, kunnen partijen zich melden bij het bevoegd gezag, namelijk gedurende de zienswijze procedure. Zie hiervoor ook de toelichting hierna over de relatie met de </a:t>
            </a:r>
            <a:r>
              <a:rPr lang="nl-NL" dirty="0" err="1"/>
              <a:t>Awb</a:t>
            </a:r>
            <a:r>
              <a:rPr lang="nl-NL" dirty="0"/>
              <a:t> en rechtsbescherming.</a:t>
            </a:r>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13</a:t>
            </a:fld>
            <a:endParaRPr lang="nl-NL"/>
          </a:p>
        </p:txBody>
      </p:sp>
    </p:spTree>
    <p:extLst>
      <p:ext uri="{BB962C8B-B14F-4D97-AF65-F5344CB8AC3E}">
        <p14:creationId xmlns:p14="http://schemas.microsoft.com/office/powerpoint/2010/main" val="481410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is een uitzondering waarin participatie wel verplicht is voor de initiatiefnemer. </a:t>
            </a:r>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14</a:t>
            </a:fld>
            <a:endParaRPr lang="nl-NL"/>
          </a:p>
        </p:txBody>
      </p:sp>
    </p:spTree>
    <p:extLst>
      <p:ext uri="{BB962C8B-B14F-4D97-AF65-F5344CB8AC3E}">
        <p14:creationId xmlns:p14="http://schemas.microsoft.com/office/powerpoint/2010/main" val="2519095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Dit amendement</a:t>
            </a:r>
            <a:r>
              <a:rPr lang="nl-NL" baseline="0" dirty="0"/>
              <a:t> zorgt er voor dat de gemeenteraad gevallen van </a:t>
            </a:r>
            <a:r>
              <a:rPr lang="nl-NL" baseline="0" dirty="0" err="1"/>
              <a:t>buitenplanse</a:t>
            </a:r>
            <a:r>
              <a:rPr lang="nl-NL" baseline="0" dirty="0"/>
              <a:t> </a:t>
            </a:r>
            <a:r>
              <a:rPr lang="nl-NL" baseline="0" dirty="0" err="1"/>
              <a:t>omgevinsplan</a:t>
            </a:r>
            <a:r>
              <a:rPr lang="nl-NL" baseline="0" dirty="0"/>
              <a:t> activiteiten kan aanwijzen waarbij participatie verplicht is. De initiatiefnemer moet dan aangeven of er aan participatie is gedaan en wat de resultaten ervan zijn. Als er ‘nee’ wordt ingevuld kan de aanvraag buiten behandeling worden gelaten.</a:t>
            </a:r>
            <a:endParaRPr lang="nl-NL" dirty="0"/>
          </a:p>
          <a:p>
            <a:endParaRPr lang="nl-NL" dirty="0"/>
          </a:p>
          <a:p>
            <a:r>
              <a:rPr lang="nl-NL" dirty="0"/>
              <a:t>Amendement bij Invoeringswet, aangenomen februari</a:t>
            </a:r>
            <a:r>
              <a:rPr lang="nl-NL" baseline="0" dirty="0"/>
              <a:t> 2019</a:t>
            </a:r>
          </a:p>
          <a:p>
            <a:endParaRPr lang="nl-NL" baseline="0" dirty="0"/>
          </a:p>
          <a:p>
            <a:pPr lvl="1"/>
            <a:r>
              <a:rPr lang="nl-NL" b="1" baseline="0" dirty="0"/>
              <a:t>Amendement Van Eijs c.s. kamerstuk 34986 nr. 56</a:t>
            </a:r>
          </a:p>
          <a:p>
            <a:pPr lvl="1"/>
            <a:r>
              <a:rPr lang="nl-NL" sz="1200" b="0" i="0" kern="1200" dirty="0">
                <a:solidFill>
                  <a:schemeClr val="tx1"/>
                </a:solidFill>
                <a:effectLst/>
                <a:latin typeface="+mn-lt"/>
                <a:ea typeface="+mn-ea"/>
                <a:cs typeface="+mn-cs"/>
              </a:rPr>
              <a:t>Artikel 16.55 wordt als volgt gewijzigd:</a:t>
            </a:r>
          </a:p>
          <a:p>
            <a:pPr marL="685800" lvl="1" indent="-228600">
              <a:buFont typeface="+mj-lt"/>
              <a:buAutoNum type="arabicPeriod"/>
            </a:pPr>
            <a:r>
              <a:rPr lang="nl-NL" sz="1200" b="0" i="0" kern="1200" dirty="0">
                <a:solidFill>
                  <a:schemeClr val="tx1"/>
                </a:solidFill>
                <a:effectLst/>
                <a:latin typeface="+mn-lt"/>
                <a:ea typeface="+mn-ea"/>
                <a:cs typeface="+mn-cs"/>
              </a:rPr>
              <a:t>In het vierde lid wordt «een bouwactiviteit of een afwijkactiviteit» vervangen door: een omgevingsplanactiviteit.</a:t>
            </a:r>
          </a:p>
          <a:p>
            <a:pPr marL="685800" lvl="1" indent="-228600">
              <a:buFont typeface="+mj-lt"/>
              <a:buAutoNum type="arabicPeriod"/>
            </a:pPr>
            <a:r>
              <a:rPr lang="nl-NL" sz="1200" b="0" i="0" kern="1200" dirty="0">
                <a:solidFill>
                  <a:schemeClr val="tx1"/>
                </a:solidFill>
                <a:effectLst/>
                <a:latin typeface="+mn-lt"/>
                <a:ea typeface="+mn-ea"/>
                <a:cs typeface="+mn-cs"/>
              </a:rPr>
              <a:t>Er wordt een lid toegevoegd, luidende:</a:t>
            </a:r>
          </a:p>
          <a:p>
            <a:pPr marL="914400" lvl="2" indent="0">
              <a:buFont typeface="+mj-lt"/>
              <a:buNone/>
            </a:pPr>
            <a:r>
              <a:rPr lang="nl-NL" sz="1200" b="0" i="0" kern="1200" dirty="0">
                <a:solidFill>
                  <a:schemeClr val="tx1"/>
                </a:solidFill>
                <a:effectLst/>
                <a:latin typeface="+mn-lt"/>
                <a:ea typeface="+mn-ea"/>
                <a:cs typeface="+mn-cs"/>
              </a:rPr>
              <a:t>7. De gemeenteraad kan gevallen van activiteiten aanwijzen waarin participatie van en overleg met derden verplicht is voordat een aanvraag om een omgevingsvergunning voor een </a:t>
            </a:r>
            <a:r>
              <a:rPr lang="nl-NL" sz="1200" b="0" i="0" kern="1200" dirty="0" err="1">
                <a:solidFill>
                  <a:schemeClr val="tx1"/>
                </a:solidFill>
                <a:effectLst/>
                <a:latin typeface="+mn-lt"/>
                <a:ea typeface="+mn-ea"/>
                <a:cs typeface="+mn-cs"/>
              </a:rPr>
              <a:t>buitenplanse</a:t>
            </a:r>
            <a:r>
              <a:rPr lang="nl-NL" sz="1200" b="0" i="0" kern="1200" dirty="0">
                <a:solidFill>
                  <a:schemeClr val="tx1"/>
                </a:solidFill>
                <a:effectLst/>
                <a:latin typeface="+mn-lt"/>
                <a:ea typeface="+mn-ea"/>
                <a:cs typeface="+mn-cs"/>
              </a:rPr>
              <a:t> omgevingsplanactiviteit waarvoor het college van burgemeester en wethouders bevoegd gezag is, kan worden ingediend.</a:t>
            </a:r>
          </a:p>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15</a:t>
            </a:fld>
            <a:endParaRPr lang="nl-NL"/>
          </a:p>
        </p:txBody>
      </p:sp>
    </p:spTree>
    <p:extLst>
      <p:ext uri="{BB962C8B-B14F-4D97-AF65-F5344CB8AC3E}">
        <p14:creationId xmlns:p14="http://schemas.microsoft.com/office/powerpoint/2010/main" val="3250289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16</a:t>
            </a:fld>
            <a:endParaRPr lang="nl-NL"/>
          </a:p>
        </p:txBody>
      </p:sp>
    </p:spTree>
    <p:extLst>
      <p:ext uri="{BB962C8B-B14F-4D97-AF65-F5344CB8AC3E}">
        <p14:creationId xmlns:p14="http://schemas.microsoft.com/office/powerpoint/2010/main" val="3791289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sz="1200" b="0" i="0" u="none" strike="noStrike" kern="1200" dirty="0">
                <a:solidFill>
                  <a:schemeClr val="tx1"/>
                </a:solidFill>
                <a:effectLst/>
                <a:latin typeface="+mn-lt"/>
                <a:ea typeface="+mn-ea"/>
                <a:cs typeface="+mn-cs"/>
              </a:rPr>
              <a:t>Zoals aangegeven door Francine is participatie het vroegtijdig betrekken van derden, voorafgaand aan het formele besluitvormingsproces. </a:t>
            </a:r>
          </a:p>
          <a:p>
            <a:pPr marL="171450" indent="-171450">
              <a:buFontTx/>
              <a:buChar char="-"/>
            </a:pPr>
            <a:r>
              <a:rPr lang="nl-NL" sz="1200" b="0" i="0" u="none" strike="noStrike" kern="1200" dirty="0">
                <a:solidFill>
                  <a:schemeClr val="tx1"/>
                </a:solidFill>
                <a:effectLst/>
                <a:latin typeface="+mn-lt"/>
                <a:ea typeface="+mn-ea"/>
                <a:cs typeface="+mn-cs"/>
              </a:rPr>
              <a:t>Daarmee is participatie een aanvulling op de formele momenten waarop alle partijen zienswijzen kunnen indienen.</a:t>
            </a:r>
          </a:p>
          <a:p>
            <a:pPr marL="171450" indent="-171450">
              <a:buFontTx/>
              <a:buChar char="-"/>
            </a:pPr>
            <a:r>
              <a:rPr lang="nl-NL" sz="1200" b="0" i="0" u="none" strike="noStrike" kern="1200" dirty="0">
                <a:solidFill>
                  <a:schemeClr val="tx1"/>
                </a:solidFill>
                <a:effectLst/>
                <a:latin typeface="+mn-lt"/>
                <a:ea typeface="+mn-ea"/>
                <a:cs typeface="+mn-cs"/>
              </a:rPr>
              <a:t>Alle belangen en argumenten wegen mee. Dat is iets anders dan ‘iedereen krijgt zijn zin’. Het gaat erom dat participatie moet leiden tot een beter besluit op basis van de inbreng van derden.</a:t>
            </a:r>
          </a:p>
          <a:p>
            <a:pPr marL="171450" indent="-171450">
              <a:buFontTx/>
              <a:buChar char="-"/>
            </a:pPr>
            <a:r>
              <a:rPr lang="nl-NL" dirty="0"/>
              <a:t>De wet schrijft alleen voor dat initiatiefnemers moeten aangeven of er is geparticipeerd. Hoe zij dit vormgeven is door de wetgever bewust open gelaten. Dit om ruimte te laten voor vormen van participatie die aansluiten bij de omstandigheden van de aanvraag. Wel wordt de participant gevraagd om in zijn aanvraag aan te geven hoe de participatie heeft plaatsgevonden en wat er met de resultaten daarvan is gebeurd.</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17</a:t>
            </a:fld>
            <a:endParaRPr lang="nl-NL"/>
          </a:p>
        </p:txBody>
      </p:sp>
    </p:spTree>
    <p:extLst>
      <p:ext uri="{BB962C8B-B14F-4D97-AF65-F5344CB8AC3E}">
        <p14:creationId xmlns:p14="http://schemas.microsoft.com/office/powerpoint/2010/main" val="3895308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Bij een vergunningaanvraag heeft de wetgever beoogd uitputtende regels voor participatie vast te stellen. Het bevoegd gezag mag daarom geen aanvullende regels ten aanzien van de aanvraagvereiste (de indiening) opstellen. Dit betekent dat een aanvraag bij de ontvankelijkheidstoets alleen mag worden beoordeeld op de vraag of voldaan is aan de vragen </a:t>
            </a:r>
            <a:r>
              <a:rPr lang="nl-NL" u="sng" dirty="0"/>
              <a:t>of</a:t>
            </a:r>
            <a:r>
              <a:rPr lang="nl-NL" u="none" dirty="0"/>
              <a:t> er is geparticipeerd, en zo ja </a:t>
            </a:r>
            <a:r>
              <a:rPr lang="nl-NL" u="sng" dirty="0"/>
              <a:t>hoe</a:t>
            </a:r>
            <a:r>
              <a:rPr lang="nl-NL" u="none" dirty="0"/>
              <a:t> de participatie heeft plaatsgevonden en </a:t>
            </a:r>
            <a:r>
              <a:rPr lang="nl-NL" u="sng" dirty="0"/>
              <a:t>wat</a:t>
            </a:r>
            <a:r>
              <a:rPr lang="nl-NL" u="none" dirty="0"/>
              <a:t> er met de resultaten van participatie is gebeurd.</a:t>
            </a:r>
          </a:p>
          <a:p>
            <a:pPr marL="171450" indent="-171450">
              <a:buFontTx/>
              <a:buChar char="-"/>
            </a:pPr>
            <a:r>
              <a:rPr lang="nl-NL" u="none" dirty="0"/>
              <a:t>Wanneer een aanvraag in behandeling is genomen kan er tijdens de voorbereiding op een beslissing wel een inhoudelijke afweging worden gedaan op basis van de resultaten van participatie. Wanneer om inhoudelijke redenen blijkt dat de participatie onvoldoende is geweest, kan de aanvraag worden afgewezen of kan het bevoegd gezag besluiten een uitgebreide procedure met zienswijzen vorm te geven.</a:t>
            </a:r>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18</a:t>
            </a:fld>
            <a:endParaRPr lang="nl-NL"/>
          </a:p>
        </p:txBody>
      </p:sp>
    </p:spTree>
    <p:extLst>
      <p:ext uri="{BB962C8B-B14F-4D97-AF65-F5344CB8AC3E}">
        <p14:creationId xmlns:p14="http://schemas.microsoft.com/office/powerpoint/2010/main" val="478744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Rechtsbescherming gaat over de gang naar de rechter. Voor de rechtsbescherming sluit de Omgevingswet aan bij de </a:t>
            </a:r>
            <a:r>
              <a:rPr lang="nl-NL" dirty="0" err="1"/>
              <a:t>Awb</a:t>
            </a:r>
            <a:r>
              <a:rPr lang="nl-NL" dirty="0"/>
              <a:t>. In de reguliere procedure is er daarom onder meer zowel bezwaar als beroep mogelijk op een genomen besluit.</a:t>
            </a:r>
          </a:p>
          <a:p>
            <a:endParaRPr lang="nl-NL" dirty="0"/>
          </a:p>
          <a:p>
            <a:r>
              <a:rPr lang="nl-NL" b="1" dirty="0"/>
              <a:t>Algemene</a:t>
            </a:r>
            <a:r>
              <a:rPr lang="nl-NL" dirty="0"/>
              <a:t> </a:t>
            </a:r>
            <a:r>
              <a:rPr lang="nl-NL" b="1" dirty="0"/>
              <a:t>beginselen van behoorlijk bestuur zijn van toepassing. </a:t>
            </a:r>
            <a:r>
              <a:rPr lang="nl-NL" b="0" dirty="0"/>
              <a:t>E</a:t>
            </a:r>
            <a:r>
              <a:rPr lang="nl-NL" dirty="0"/>
              <a:t>en zorgvuldige voorbereiding en belangenafweging maken hier onderdeel van uit (afdeling 3.2 </a:t>
            </a:r>
            <a:r>
              <a:rPr lang="nl-NL" dirty="0" err="1"/>
              <a:t>Awb</a:t>
            </a:r>
            <a:r>
              <a:rPr lang="nl-NL" dirty="0"/>
              <a:t>). Het bestuursorgaan vergaart bij de voorbereiding van een besluit de nodige kennis over de relevante feiten en de af te wegen belangen en moet het besluit motiveren (artikel 3:46 </a:t>
            </a:r>
            <a:r>
              <a:rPr lang="nl-NL" dirty="0" err="1"/>
              <a:t>Awb</a:t>
            </a:r>
            <a:r>
              <a:rPr lang="nl-NL" dirty="0"/>
              <a:t>). </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19</a:t>
            </a:fld>
            <a:endParaRPr lang="nl-NL"/>
          </a:p>
        </p:txBody>
      </p:sp>
    </p:spTree>
    <p:extLst>
      <p:ext uri="{BB962C8B-B14F-4D97-AF65-F5344CB8AC3E}">
        <p14:creationId xmlns:p14="http://schemas.microsoft.com/office/powerpoint/2010/main" val="208591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2</a:t>
            </a:fld>
            <a:endParaRPr lang="nl-NL"/>
          </a:p>
        </p:txBody>
      </p:sp>
    </p:spTree>
    <p:extLst>
      <p:ext uri="{BB962C8B-B14F-4D97-AF65-F5344CB8AC3E}">
        <p14:creationId xmlns:p14="http://schemas.microsoft.com/office/powerpoint/2010/main" val="658503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De raad krijgt straks de mogelijkheid om voor </a:t>
            </a:r>
            <a:r>
              <a:rPr lang="nl-NL" dirty="0" err="1"/>
              <a:t>buitenplanse</a:t>
            </a:r>
            <a:r>
              <a:rPr lang="nl-NL" dirty="0"/>
              <a:t> gevallen van activiteiten aan te geven waarbij participatie is verplicht. Dat betekent dat de initiatiefnemer in die gevallen niet de keuze heeft of hij wel of niet aan participatie gaat doen, maar dat de initiatiefnemer verplicht een participatieproces moet vormgeven.</a:t>
            </a:r>
          </a:p>
          <a:p>
            <a:pPr marL="171450" indent="-171450">
              <a:buFontTx/>
              <a:buChar char="-"/>
            </a:pPr>
            <a:r>
              <a:rPr lang="nl-NL" dirty="0"/>
              <a:t>Ook kan de raad het bevoegd gezag verplichten om bij de behandeling van een aanvraag te kiezen voor de uitgebreide procedure. Dit kan in het geval dat er sprake is van zwaarwegende gevallen of een grote groep belanghebbenden.</a:t>
            </a:r>
          </a:p>
          <a:p>
            <a:pPr marL="171450" indent="-171450">
              <a:buFontTx/>
              <a:buChar char="-"/>
            </a:pPr>
            <a:r>
              <a:rPr lang="nl-NL" dirty="0"/>
              <a:t>Aanvullend houdt de raad toezicht op de kwaliteit van de besluitvorming (algemene beginselen van behoorlijk bestuur). Voor het meewegen van het participatieresultaat betekent dit dat alle belanghebbenden een gelijke (informatie-)uitgangspositie moeten kunnen hebben en dat het participatieresultaat of de belangen voldoende wordt afgewogen in de integrale afweging. Ook kan de raad inhoudelijk beoordelingsregels opstellen om ervoor te zorgen dat verstrekte vergunningen overeenkomen met de doelen uit het omgevingsplan en -visie.</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20</a:t>
            </a:fld>
            <a:endParaRPr lang="nl-NL"/>
          </a:p>
        </p:txBody>
      </p:sp>
    </p:spTree>
    <p:extLst>
      <p:ext uri="{BB962C8B-B14F-4D97-AF65-F5344CB8AC3E}">
        <p14:creationId xmlns:p14="http://schemas.microsoft.com/office/powerpoint/2010/main" val="1893134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kern="1200" dirty="0">
              <a:solidFill>
                <a:schemeClr val="tx1"/>
              </a:solidFill>
              <a:effectLst/>
              <a:latin typeface="Arial" panose="020B0604020202020204" pitchFamily="34" charset="0"/>
              <a:ea typeface="ＭＳ Ｐゴシック" charset="-128"/>
              <a:cs typeface="+mn-cs"/>
            </a:endParaRP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22</a:t>
            </a:fld>
            <a:endParaRPr lang="nl-NL"/>
          </a:p>
        </p:txBody>
      </p:sp>
    </p:spTree>
    <p:extLst>
      <p:ext uri="{BB962C8B-B14F-4D97-AF65-F5344CB8AC3E}">
        <p14:creationId xmlns:p14="http://schemas.microsoft.com/office/powerpoint/2010/main" val="501329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Zie: www.vng.nl/omgevingstafel of https://www.youtube.com/watch?v=DKSlH0YsK80&amp;feature=youtu.be</a:t>
            </a:r>
          </a:p>
          <a:p>
            <a:r>
              <a:rPr lang="nl-NL" dirty="0"/>
              <a:t>De complexe vergunningaanvraag van 26 naar 8 weken. Dan moeten alle belangen in beeld zijn en worden afgewogen. Middels een omgevingstafel kan vroegtijdig en nog voor het formele vergunningsproces.</a:t>
            </a:r>
          </a:p>
          <a:p>
            <a:r>
              <a:rPr lang="nl-NL" dirty="0"/>
              <a:t>De initiatiefnemer staat centraal. 70% van de aanvragen zijn eenvoudige aanvragen van particulieren. Deze aanvragen kunnen via de </a:t>
            </a:r>
            <a:r>
              <a:rPr lang="nl-NL" dirty="0" err="1"/>
              <a:t>snelservice</a:t>
            </a:r>
            <a:r>
              <a:rPr lang="nl-NL" dirty="0"/>
              <a:t> formule. Bij 30% van de aanvragen gaat het om complexe aanvragen waarvoor de ontwerpformule geldt. </a:t>
            </a:r>
          </a:p>
          <a:p>
            <a:r>
              <a:rPr lang="nl-NL" dirty="0"/>
              <a:t>Via een intaketafel wordt bepaald of een initiatief haalbaar is en wat een mogelijke rolverdeling is tussen initiatiefnemer en overheid. Gemeenten en initiatiefnemer kunnen samen een omgevingstafel opzetten waarbij zij een bredere groep vertegenwoordigers uitnodigen: belanghebbenden, gemeentelijke experts, externe experts, bestuurlijke partners en gemeentelijke uitvoeringspartners uit aan de omgevingstafel. Zij kunnen allen tegelijkertijd hun expertise en belang inbrengen. </a:t>
            </a:r>
          </a:p>
          <a:p>
            <a:r>
              <a:rPr lang="nl-NL" dirty="0"/>
              <a:t>De centrale vraag in de omgevingstafel is: hoe kunnen we het plan mogelijk maken? De uitkomst is een integrale afweging van het plan en besluit tot goedkeuring of afwijzing. De uitkomst van de omgevingstafel is een integraal advies waarmee de initiatiefnemer zijn initiatief verder kan voorbereiden of direct kan indienen als vergunningaanvraag. </a:t>
            </a:r>
          </a:p>
          <a:p>
            <a:r>
              <a:rPr lang="nl-NL" dirty="0"/>
              <a:t>In het geval het integrale advies door de initiatiefnemer wordt opgevolgd garandeert de gemeente een afhandeling binnen 8 weken.</a:t>
            </a:r>
          </a:p>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25</a:t>
            </a:fld>
            <a:endParaRPr lang="nl-NL"/>
          </a:p>
        </p:txBody>
      </p:sp>
    </p:spTree>
    <p:extLst>
      <p:ext uri="{BB962C8B-B14F-4D97-AF65-F5344CB8AC3E}">
        <p14:creationId xmlns:p14="http://schemas.microsoft.com/office/powerpoint/2010/main" val="1564804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26</a:t>
            </a:fld>
            <a:endParaRPr lang="nl-NL"/>
          </a:p>
        </p:txBody>
      </p:sp>
    </p:spTree>
    <p:extLst>
      <p:ext uri="{BB962C8B-B14F-4D97-AF65-F5344CB8AC3E}">
        <p14:creationId xmlns:p14="http://schemas.microsoft.com/office/powerpoint/2010/main" val="1816790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27</a:t>
            </a:fld>
            <a:endParaRPr lang="nl-NL"/>
          </a:p>
        </p:txBody>
      </p:sp>
    </p:spTree>
    <p:extLst>
      <p:ext uri="{BB962C8B-B14F-4D97-AF65-F5344CB8AC3E}">
        <p14:creationId xmlns:p14="http://schemas.microsoft.com/office/powerpoint/2010/main" val="1033056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28</a:t>
            </a:fld>
            <a:endParaRPr lang="nl-NL"/>
          </a:p>
        </p:txBody>
      </p:sp>
    </p:spTree>
    <p:extLst>
      <p:ext uri="{BB962C8B-B14F-4D97-AF65-F5344CB8AC3E}">
        <p14:creationId xmlns:p14="http://schemas.microsoft.com/office/powerpoint/2010/main" val="1152530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29</a:t>
            </a:fld>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3</a:t>
            </a:fld>
            <a:endParaRPr lang="nl-NL"/>
          </a:p>
        </p:txBody>
      </p:sp>
    </p:spTree>
    <p:extLst>
      <p:ext uri="{BB962C8B-B14F-4D97-AF65-F5344CB8AC3E}">
        <p14:creationId xmlns:p14="http://schemas.microsoft.com/office/powerpoint/2010/main" val="3731816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Participatie</a:t>
            </a:r>
            <a:r>
              <a:rPr lang="nl-NL" baseline="0" dirty="0"/>
              <a:t> in de Omgevingswet</a:t>
            </a:r>
            <a:r>
              <a:rPr lang="nl-NL" dirty="0"/>
              <a:t>: h</a:t>
            </a:r>
            <a:r>
              <a:rPr lang="nl-NL" sz="1200" b="0" i="0" kern="1200" dirty="0">
                <a:solidFill>
                  <a:schemeClr val="tx1"/>
                </a:solidFill>
                <a:effectLst/>
                <a:latin typeface="+mn-lt"/>
                <a:ea typeface="+mn-ea"/>
                <a:cs typeface="+mn-cs"/>
              </a:rPr>
              <a:t>et in een vroegtijdig stadium betrekken van belanghebbenden bij het proces van de besluitvorming over een project of activiteit</a:t>
            </a:r>
            <a:r>
              <a:rPr lang="nl-NL" sz="1200" dirty="0">
                <a:solidFill>
                  <a:srgbClr val="002060"/>
                </a:solidFill>
              </a:rPr>
              <a:t>, met als doel het proces sneller en beter te laten verlopen.</a:t>
            </a:r>
          </a:p>
          <a:p>
            <a:pPr marL="171450" indent="-171450">
              <a:buFontTx/>
              <a:buChar char="-"/>
            </a:pPr>
            <a:r>
              <a:rPr lang="nl-NL" sz="1200" dirty="0">
                <a:solidFill>
                  <a:srgbClr val="002060"/>
                </a:solidFill>
              </a:rPr>
              <a:t>Het hoe is niet geregeld want elke situatie, locatie en activiteit is anders. De wet geeft daarom ruimte voor een eigen invulling.</a:t>
            </a:r>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4</a:t>
            </a:fld>
            <a:endParaRPr lang="nl-NL"/>
          </a:p>
        </p:txBody>
      </p:sp>
    </p:spTree>
    <p:extLst>
      <p:ext uri="{BB962C8B-B14F-4D97-AF65-F5344CB8AC3E}">
        <p14:creationId xmlns:p14="http://schemas.microsoft.com/office/powerpoint/2010/main" val="1386277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nl-NL" sz="600" dirty="0">
                <a:solidFill>
                  <a:srgbClr val="002060"/>
                </a:solidFill>
              </a:rPr>
              <a:t>Omgevingswet:</a:t>
            </a: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nl-NL" sz="600" dirty="0">
                <a:solidFill>
                  <a:srgbClr val="002060"/>
                </a:solidFill>
              </a:rPr>
              <a:t>Projectprocedure (art. 5.47, 5.48, 5.51)</a:t>
            </a: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nl-NL" sz="600" dirty="0">
                <a:solidFill>
                  <a:srgbClr val="002060"/>
                </a:solidFill>
              </a:rPr>
              <a:t>Verstrekken gegevens bij omgevingsvergunning (art. 16.55)</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nl-NL" sz="600"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nl-NL" sz="600" dirty="0">
                <a:solidFill>
                  <a:srgbClr val="002060"/>
                </a:solidFill>
              </a:rPr>
              <a:t>Omgevingsbesluit:</a:t>
            </a: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nl-NL" sz="600" dirty="0">
                <a:solidFill>
                  <a:srgbClr val="002060"/>
                </a:solidFill>
              </a:rPr>
              <a:t>Projectprocedure (art. 5.3, 5.5)</a:t>
            </a: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nl-NL" sz="600" dirty="0">
                <a:solidFill>
                  <a:srgbClr val="002060"/>
                </a:solidFill>
              </a:rPr>
              <a:t>Omgevingsplan (art. 10.2)</a:t>
            </a: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nl-NL" sz="600" dirty="0">
                <a:solidFill>
                  <a:srgbClr val="002060"/>
                </a:solidFill>
              </a:rPr>
              <a:t>Omgevingsvisie (art. 10.7)</a:t>
            </a: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nl-NL" sz="600" dirty="0">
                <a:solidFill>
                  <a:srgbClr val="002060"/>
                </a:solidFill>
              </a:rPr>
              <a:t>Programma’s (art. 10.8)</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nl-NL" sz="600"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nl-NL" sz="600" dirty="0">
                <a:solidFill>
                  <a:srgbClr val="002060"/>
                </a:solidFill>
              </a:rPr>
              <a:t>(ontwerp-)Omgevingsregeling:</a:t>
            </a:r>
            <a:r>
              <a:rPr lang="nl-NL" sz="600" baseline="0" dirty="0">
                <a:solidFill>
                  <a:srgbClr val="002060"/>
                </a:solidFill>
              </a:rPr>
              <a:t> </a:t>
            </a:r>
            <a:r>
              <a:rPr lang="nl-NL" sz="600" dirty="0">
                <a:solidFill>
                  <a:srgbClr val="002060"/>
                </a:solidFill>
              </a:rPr>
              <a:t>Aanvraagvereiste omgevingsvergunning (art. 7.4)</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nl-NL" sz="600"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nl-NL" sz="600" dirty="0">
                <a:solidFill>
                  <a:srgbClr val="002060"/>
                </a:solidFill>
              </a:rPr>
              <a:t>Hoe het participatie traject moet worden ingericht is NIET in de wet en het omgevingsbesluit vastgelegd. </a:t>
            </a:r>
          </a:p>
          <a:p>
            <a:pPr>
              <a:buFont typeface="Arial" pitchFamily="34" charset="0"/>
              <a:buNone/>
            </a:pPr>
            <a:r>
              <a:rPr lang="nl-NL" sz="600" baseline="0" dirty="0"/>
              <a:t>Vertrouwen dat participatietraject vorm wordt gegeven dat past bij het besluit. </a:t>
            </a:r>
          </a:p>
          <a:p>
            <a:pPr marL="0" marR="0" lvl="1" indent="0" algn="l" defTabSz="914400" rtl="0" eaLnBrk="1" fontAlgn="auto" latinLnBrk="0" hangingPunct="1">
              <a:lnSpc>
                <a:spcPct val="100000"/>
              </a:lnSpc>
              <a:spcBef>
                <a:spcPts val="0"/>
              </a:spcBef>
              <a:spcAft>
                <a:spcPts val="0"/>
              </a:spcAft>
              <a:buClrTx/>
              <a:buSzTx/>
              <a:buFont typeface="Arial" pitchFamily="34" charset="0"/>
              <a:buNone/>
              <a:tabLst/>
              <a:defRPr/>
            </a:pPr>
            <a:r>
              <a:rPr lang="nl-NL" sz="600" dirty="0">
                <a:solidFill>
                  <a:srgbClr val="002060"/>
                </a:solidFill>
              </a:rPr>
              <a:t> </a:t>
            </a:r>
            <a:endParaRPr lang="nl-NL" sz="600" dirty="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nl-NL" sz="600" dirty="0">
                <a:solidFill>
                  <a:srgbClr val="002060"/>
                </a:solidFill>
              </a:rPr>
              <a:t>Omgevingsvergunning in wet is opgenomen dat initiatiefnemer aangeeft </a:t>
            </a:r>
            <a:r>
              <a:rPr lang="nl-NL" sz="600" u="sng" dirty="0">
                <a:solidFill>
                  <a:srgbClr val="002060"/>
                </a:solidFill>
              </a:rPr>
              <a:t>of</a:t>
            </a:r>
            <a:r>
              <a:rPr lang="nl-NL" sz="600" u="none" dirty="0">
                <a:solidFill>
                  <a:srgbClr val="002060"/>
                </a:solidFill>
              </a:rPr>
              <a:t>, en zo ja</a:t>
            </a:r>
            <a:r>
              <a:rPr lang="nl-NL" sz="600" dirty="0">
                <a:solidFill>
                  <a:srgbClr val="002060"/>
                </a:solidFill>
              </a:rPr>
              <a:t> </a:t>
            </a:r>
            <a:r>
              <a:rPr lang="nl-NL" sz="600" u="sng" dirty="0">
                <a:solidFill>
                  <a:srgbClr val="002060"/>
                </a:solidFill>
              </a:rPr>
              <a:t>hoe</a:t>
            </a:r>
            <a:r>
              <a:rPr lang="nl-NL" sz="600" dirty="0">
                <a:solidFill>
                  <a:srgbClr val="002060"/>
                </a:solidFill>
              </a:rPr>
              <a:t> derde partijen bij project zijn betrokken en </a:t>
            </a:r>
            <a:r>
              <a:rPr lang="nl-NL" sz="600" u="sng" dirty="0">
                <a:solidFill>
                  <a:srgbClr val="002060"/>
                </a:solidFill>
              </a:rPr>
              <a:t>wat</a:t>
            </a:r>
            <a:r>
              <a:rPr lang="nl-NL" sz="600" u="none" dirty="0">
                <a:solidFill>
                  <a:srgbClr val="002060"/>
                </a:solidFill>
              </a:rPr>
              <a:t> er met de resultaten van participatie is gedaan</a:t>
            </a:r>
            <a:r>
              <a:rPr lang="nl-NL" sz="600" dirty="0">
                <a:solidFill>
                  <a:srgbClr val="002060"/>
                </a:solidFill>
              </a:rPr>
              <a:t>. (Aanvraagvereiste)</a:t>
            </a:r>
          </a:p>
          <a:p>
            <a:pPr>
              <a:buFont typeface="Arial" pitchFamily="34" charset="0"/>
              <a:buChar char="•"/>
            </a:pPr>
            <a:endParaRPr lang="nl-NL" sz="600" dirty="0">
              <a:solidFill>
                <a:srgbClr val="002060"/>
              </a:solidFill>
            </a:endParaRPr>
          </a:p>
          <a:p>
            <a:pPr>
              <a:buFont typeface="Arial" pitchFamily="34" charset="0"/>
              <a:buNone/>
            </a:pPr>
            <a:r>
              <a:rPr lang="nl-NL" sz="600" dirty="0">
                <a:solidFill>
                  <a:srgbClr val="002060"/>
                </a:solidFill>
              </a:rPr>
              <a:t>Wél extra borging participatie bij:</a:t>
            </a:r>
          </a:p>
          <a:p>
            <a:pPr lvl="1">
              <a:buFont typeface="Wingdings" pitchFamily="2" charset="2"/>
              <a:buChar char="§"/>
            </a:pPr>
            <a:r>
              <a:rPr lang="nl-NL" sz="600" dirty="0">
                <a:solidFill>
                  <a:srgbClr val="002060"/>
                </a:solidFill>
              </a:rPr>
              <a:t> Omgevingsplan</a:t>
            </a:r>
          </a:p>
          <a:p>
            <a:pPr marL="457200" marR="0" lvl="1"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nl-NL" sz="600" dirty="0">
                <a:solidFill>
                  <a:srgbClr val="002060"/>
                </a:solidFill>
              </a:rPr>
              <a:t> Omgevingsvisie en Programma’s </a:t>
            </a:r>
          </a:p>
          <a:p>
            <a:pPr marL="457200" marR="0" lvl="1"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nl-NL" sz="600" dirty="0">
                <a:solidFill>
                  <a:srgbClr val="002060"/>
                </a:solidFill>
              </a:rPr>
              <a:t> En nadere regels voorkeursbeslissing</a:t>
            </a:r>
            <a:r>
              <a:rPr lang="nl-NL" sz="600" baseline="0" dirty="0">
                <a:solidFill>
                  <a:srgbClr val="002060"/>
                </a:solidFill>
              </a:rPr>
              <a:t> en indieningsvereiste projectprocedure</a:t>
            </a:r>
            <a:endParaRPr lang="nl-NL" sz="600" dirty="0">
              <a:solidFill>
                <a:srgbClr val="002060"/>
              </a:solidFill>
            </a:endParaRPr>
          </a:p>
          <a:p>
            <a:pPr marL="230146" indent="-230146">
              <a:spcBef>
                <a:spcPct val="0"/>
              </a:spcBef>
              <a:defRPr/>
            </a:pPr>
            <a:endParaRPr lang="nl-NL" sz="600" baseline="0" dirty="0">
              <a:solidFill>
                <a:srgbClr val="002060"/>
              </a:solidFill>
            </a:endParaRPr>
          </a:p>
          <a:p>
            <a:pPr marL="230146" indent="-230146">
              <a:spcBef>
                <a:spcPct val="0"/>
              </a:spcBef>
              <a:defRPr/>
            </a:pPr>
            <a:r>
              <a:rPr lang="nl-NL" sz="600" b="1" baseline="0" dirty="0">
                <a:solidFill>
                  <a:srgbClr val="002060"/>
                </a:solidFill>
              </a:rPr>
              <a:t>Omgevingsbesluit: </a:t>
            </a:r>
          </a:p>
          <a:p>
            <a:pPr lvl="0"/>
            <a:r>
              <a:rPr lang="nl-NL" sz="600" kern="1200" dirty="0">
                <a:solidFill>
                  <a:schemeClr val="tx1"/>
                </a:solidFill>
                <a:latin typeface="+mn-lt"/>
                <a:ea typeface="+mn-ea"/>
                <a:cs typeface="+mn-cs"/>
              </a:rPr>
              <a:t>De nadere procedurele bepalingen over door bestuursorganen te nemen besluiten. Dit zijn onder andere nadere bepalingen over de voorbereidingsprocedures voor programma’s, omgevingsplannen, omgevingsverordeningen en omgevingsvergunningen, evenals procedurele kanten van de milieueffectrapportage en procedurele zaken bij kostenverhaal.</a:t>
            </a:r>
          </a:p>
          <a:p>
            <a:pPr lvl="0"/>
            <a:endParaRPr lang="nl-NL" sz="600" kern="1200" dirty="0">
              <a:solidFill>
                <a:schemeClr val="tx1"/>
              </a:solidFill>
              <a:latin typeface="+mn-lt"/>
              <a:ea typeface="+mn-ea"/>
              <a:cs typeface="+mn-cs"/>
            </a:endParaRPr>
          </a:p>
          <a:p>
            <a:pPr lvl="0"/>
            <a:r>
              <a:rPr lang="nl-NL" sz="600" kern="1200" dirty="0">
                <a:solidFill>
                  <a:schemeClr val="tx1"/>
                </a:solidFill>
                <a:latin typeface="+mn-lt"/>
                <a:ea typeface="+mn-ea"/>
                <a:cs typeface="+mn-cs"/>
              </a:rPr>
              <a:t>De bepalingen over bestuursrechtelijke handhaving over de verschillende instrumenten van de Omgevingswet. </a:t>
            </a:r>
          </a:p>
          <a:p>
            <a:pPr lvl="0"/>
            <a:endParaRPr lang="nl-NL" sz="6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600" kern="1200" dirty="0" err="1">
                <a:solidFill>
                  <a:schemeClr val="tx1"/>
                </a:solidFill>
                <a:latin typeface="+mn-lt"/>
                <a:ea typeface="+mn-ea"/>
                <a:cs typeface="+mn-cs"/>
              </a:rPr>
              <a:t>Mer</a:t>
            </a:r>
            <a:r>
              <a:rPr lang="nl-NL" sz="600" kern="1200" dirty="0">
                <a:solidFill>
                  <a:schemeClr val="tx1"/>
                </a:solidFill>
                <a:latin typeface="+mn-lt"/>
                <a:ea typeface="+mn-ea"/>
                <a:cs typeface="+mn-cs"/>
              </a:rPr>
              <a:t> procedurele bepalingen</a:t>
            </a:r>
          </a:p>
          <a:p>
            <a:pPr lvl="0"/>
            <a:r>
              <a:rPr lang="nl-NL" sz="600" kern="1200" dirty="0">
                <a:solidFill>
                  <a:schemeClr val="tx1"/>
                </a:solidFill>
                <a:latin typeface="+mn-lt"/>
                <a:ea typeface="+mn-ea"/>
                <a:cs typeface="+mn-cs"/>
              </a:rPr>
              <a:t>Ook</a:t>
            </a:r>
            <a:r>
              <a:rPr lang="nl-NL" sz="600" kern="1200" baseline="0" dirty="0">
                <a:solidFill>
                  <a:schemeClr val="tx1"/>
                </a:solidFill>
                <a:latin typeface="+mn-lt"/>
                <a:ea typeface="+mn-ea"/>
                <a:cs typeface="+mn-cs"/>
              </a:rPr>
              <a:t> voor de </a:t>
            </a:r>
            <a:r>
              <a:rPr lang="nl-NL" sz="600" kern="1200" baseline="0" dirty="0" err="1">
                <a:solidFill>
                  <a:schemeClr val="tx1"/>
                </a:solidFill>
                <a:latin typeface="+mn-lt"/>
                <a:ea typeface="+mn-ea"/>
                <a:cs typeface="+mn-cs"/>
              </a:rPr>
              <a:t>mer</a:t>
            </a:r>
            <a:r>
              <a:rPr lang="nl-NL" sz="600" kern="1200" baseline="0" dirty="0">
                <a:solidFill>
                  <a:schemeClr val="tx1"/>
                </a:solidFill>
                <a:latin typeface="+mn-lt"/>
                <a:ea typeface="+mn-ea"/>
                <a:cs typeface="+mn-cs"/>
              </a:rPr>
              <a:t>-procedure wordt aangesloten bij EU-regelgeving</a:t>
            </a:r>
          </a:p>
          <a:p>
            <a:pPr lvl="0"/>
            <a:endParaRPr lang="nl-NL" sz="600" kern="1200" dirty="0">
              <a:solidFill>
                <a:schemeClr val="tx1"/>
              </a:solidFill>
              <a:latin typeface="+mn-lt"/>
              <a:ea typeface="+mn-ea"/>
              <a:cs typeface="+mn-cs"/>
            </a:endParaRPr>
          </a:p>
          <a:p>
            <a:pPr>
              <a:buFont typeface="Arial" pitchFamily="34" charset="0"/>
              <a:buNone/>
            </a:pPr>
            <a:r>
              <a:rPr lang="nl-NL" sz="600" dirty="0">
                <a:solidFill>
                  <a:srgbClr val="002060"/>
                </a:solidFill>
              </a:rPr>
              <a:t>OOK extra borging participatie bij:</a:t>
            </a:r>
          </a:p>
          <a:p>
            <a:pPr marL="742950" lvl="1" indent="-285750">
              <a:buFont typeface="Arial"/>
              <a:buChar char="•"/>
            </a:pPr>
            <a:r>
              <a:rPr lang="nl-NL" sz="600" dirty="0">
                <a:solidFill>
                  <a:srgbClr val="002060"/>
                </a:solidFill>
              </a:rPr>
              <a:t>Omgevingsplan in besluit wordt aangegeven hoe participatietraject heeft plaats gevonden. Ook is het mogelijk om bij de kennisgeving van het voornemen participatie op te nemen. </a:t>
            </a:r>
          </a:p>
          <a:p>
            <a:pPr marL="742950" lvl="1" indent="-285750">
              <a:buFont typeface="Arial"/>
              <a:buChar char="•"/>
            </a:pPr>
            <a:r>
              <a:rPr lang="nl-NL" sz="600" dirty="0">
                <a:solidFill>
                  <a:srgbClr val="002060"/>
                </a:solidFill>
              </a:rPr>
              <a:t>Omgevingsvisie en Programma’s, verantwoording in het besluit opnemen.</a:t>
            </a:r>
          </a:p>
          <a:p>
            <a:pPr marL="742950" lvl="1" indent="-285750">
              <a:buFont typeface="Arial"/>
              <a:buChar char="•"/>
            </a:pPr>
            <a:r>
              <a:rPr lang="nl-NL" sz="600" dirty="0">
                <a:solidFill>
                  <a:srgbClr val="002060"/>
                </a:solidFill>
              </a:rPr>
              <a:t>Omgevingsvergunning: in wet is opgenomen dat initiatiefnemer aangeeft </a:t>
            </a:r>
            <a:r>
              <a:rPr lang="nl-NL" sz="600" u="sng" dirty="0">
                <a:solidFill>
                  <a:srgbClr val="002060"/>
                </a:solidFill>
              </a:rPr>
              <a:t>of</a:t>
            </a:r>
            <a:r>
              <a:rPr lang="nl-NL" sz="600" u="none" dirty="0">
                <a:solidFill>
                  <a:srgbClr val="002060"/>
                </a:solidFill>
              </a:rPr>
              <a:t>, en zo ja</a:t>
            </a:r>
            <a:r>
              <a:rPr lang="nl-NL" sz="600" dirty="0">
                <a:solidFill>
                  <a:srgbClr val="002060"/>
                </a:solidFill>
              </a:rPr>
              <a:t> </a:t>
            </a:r>
            <a:r>
              <a:rPr lang="nl-NL" sz="600" u="sng" dirty="0">
                <a:solidFill>
                  <a:srgbClr val="002060"/>
                </a:solidFill>
              </a:rPr>
              <a:t>hoe</a:t>
            </a:r>
            <a:r>
              <a:rPr lang="nl-NL" sz="600" dirty="0">
                <a:solidFill>
                  <a:srgbClr val="002060"/>
                </a:solidFill>
              </a:rPr>
              <a:t> derde partijen bij project zijn betrokken en </a:t>
            </a:r>
            <a:r>
              <a:rPr lang="nl-NL" sz="600" u="sng" dirty="0">
                <a:solidFill>
                  <a:srgbClr val="002060"/>
                </a:solidFill>
              </a:rPr>
              <a:t>wat</a:t>
            </a:r>
            <a:r>
              <a:rPr lang="nl-NL" sz="600" u="none" dirty="0">
                <a:solidFill>
                  <a:srgbClr val="002060"/>
                </a:solidFill>
              </a:rPr>
              <a:t> er met de resultaten van participatie is gedaan</a:t>
            </a:r>
            <a:endParaRPr lang="en-US" sz="600"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5</a:t>
            </a:fld>
            <a:endParaRPr lang="nl-NL"/>
          </a:p>
        </p:txBody>
      </p:sp>
    </p:spTree>
    <p:extLst>
      <p:ext uri="{BB962C8B-B14F-4D97-AF65-F5344CB8AC3E}">
        <p14:creationId xmlns:p14="http://schemas.microsoft.com/office/powerpoint/2010/main" val="2517688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600" b="1" dirty="0">
                <a:solidFill>
                  <a:srgbClr val="002060"/>
                </a:solidFill>
              </a:rPr>
              <a:t>Richting bevoegd gezag: </a:t>
            </a:r>
          </a:p>
          <a:p>
            <a:r>
              <a:rPr lang="nl-NL" sz="1600" b="1" dirty="0">
                <a:solidFill>
                  <a:srgbClr val="002060"/>
                </a:solidFill>
              </a:rPr>
              <a:t>Waarborgen: kennisgeving en motiveringsplicht</a:t>
            </a:r>
          </a:p>
          <a:p>
            <a:endParaRPr lang="nl-NL" b="1" dirty="0">
              <a:solidFill>
                <a:srgbClr val="002060"/>
              </a:solidFill>
            </a:endParaRPr>
          </a:p>
          <a:p>
            <a:r>
              <a:rPr lang="nl-NL" b="1" dirty="0">
                <a:solidFill>
                  <a:srgbClr val="002060"/>
                </a:solidFill>
              </a:rPr>
              <a:t>Kennisgeving =</a:t>
            </a:r>
          </a:p>
          <a:p>
            <a:pPr lvl="1"/>
            <a:r>
              <a:rPr lang="nl-NL" i="1" dirty="0">
                <a:solidFill>
                  <a:srgbClr val="002060"/>
                </a:solidFill>
              </a:rPr>
              <a:t>Het bevoegd gezag geeft bij de kennisgeving van een besluit aan hoe de participatie wordt vormgegeven. </a:t>
            </a:r>
          </a:p>
          <a:p>
            <a:r>
              <a:rPr lang="nl-NL" b="1" dirty="0">
                <a:solidFill>
                  <a:srgbClr val="002060"/>
                </a:solidFill>
              </a:rPr>
              <a:t>Motiveringsplicht =</a:t>
            </a:r>
          </a:p>
          <a:p>
            <a:pPr lvl="1"/>
            <a:r>
              <a:rPr lang="nl-NL" i="1" dirty="0">
                <a:solidFill>
                  <a:srgbClr val="002060"/>
                </a:solidFill>
              </a:rPr>
              <a:t>Het bevoegd gezag geeft bij het besluit aan hoe burgers, bedrijven, maatschappelijke organisaties en bestuursorganen zijn berokken bij de voorbereiding en wat de resultaten daarvan zijn.</a:t>
            </a:r>
            <a:endParaRPr lang="nl-NL" sz="2400" b="1" i="1" dirty="0">
              <a:solidFill>
                <a:srgbClr val="002060"/>
              </a:solidFill>
            </a:endParaRPr>
          </a:p>
          <a:p>
            <a:endParaRPr lang="nl-NL" b="1" dirty="0">
              <a:solidFill>
                <a:srgbClr val="002060"/>
              </a:solidFill>
            </a:endParaRPr>
          </a:p>
          <a:p>
            <a:r>
              <a:rPr lang="nl-NL" b="1" dirty="0">
                <a:solidFill>
                  <a:srgbClr val="002060"/>
                </a:solidFill>
              </a:rPr>
              <a:t>Richting initiatiefnemer:</a:t>
            </a:r>
          </a:p>
          <a:p>
            <a:r>
              <a:rPr lang="nl-NL" b="1" dirty="0">
                <a:solidFill>
                  <a:srgbClr val="002060"/>
                </a:solidFill>
              </a:rPr>
              <a:t>Aanvraagvereiste (initiatiefnemer verstrekt gegevens over participatie bij vergunningaanvraag)</a:t>
            </a:r>
          </a:p>
          <a:p>
            <a:pPr lvl="1"/>
            <a:r>
              <a:rPr lang="nl-NL" i="1" dirty="0">
                <a:solidFill>
                  <a:srgbClr val="002060"/>
                </a:solidFill>
              </a:rPr>
              <a:t>Bij een aanvraag van een omgevingsvergunning wordt door de initiatiefnemer aangegeven of, en zo ja hoe burgers, bedrijven, maatschappelijke organisaties en bestuursorganen bij de voorbereiding van de aanvraag zijn betrokken en wat de resultaten daarvan zijn. </a:t>
            </a:r>
          </a:p>
          <a:p>
            <a:pPr lvl="1"/>
            <a:endParaRPr lang="nl-NL" i="1" dirty="0">
              <a:solidFill>
                <a:srgbClr val="002060"/>
              </a:solidFill>
            </a:endParaRPr>
          </a:p>
          <a:p>
            <a:pPr lvl="1"/>
            <a:r>
              <a:rPr lang="nl-NL" b="1" i="0" dirty="0">
                <a:solidFill>
                  <a:srgbClr val="002060"/>
                </a:solidFill>
              </a:rPr>
              <a:t>Bevoegd</a:t>
            </a:r>
            <a:r>
              <a:rPr lang="nl-NL" b="1" i="0" baseline="0" dirty="0">
                <a:solidFill>
                  <a:srgbClr val="002060"/>
                </a:solidFill>
              </a:rPr>
              <a:t> gezag kan zijn:</a:t>
            </a:r>
          </a:p>
          <a:p>
            <a:pPr lvl="1"/>
            <a:r>
              <a:rPr lang="nl-NL" b="0" i="0" baseline="0" dirty="0">
                <a:solidFill>
                  <a:srgbClr val="002060"/>
                </a:solidFill>
              </a:rPr>
              <a:t>Gemeente (Omgevingsvisie, plan en programma)</a:t>
            </a:r>
            <a:br>
              <a:rPr lang="nl-NL" b="0" i="0" baseline="0" dirty="0">
                <a:solidFill>
                  <a:srgbClr val="002060"/>
                </a:solidFill>
              </a:rPr>
            </a:br>
            <a:r>
              <a:rPr lang="nl-NL" b="0" i="0" baseline="0" dirty="0">
                <a:solidFill>
                  <a:srgbClr val="002060"/>
                </a:solidFill>
              </a:rPr>
              <a:t>Rijk (Omgevingsvisie, programma, projectbesluit)</a:t>
            </a:r>
          </a:p>
          <a:p>
            <a:pPr lvl="1"/>
            <a:r>
              <a:rPr lang="nl-NL" b="0" i="0" baseline="0" dirty="0">
                <a:solidFill>
                  <a:srgbClr val="002060"/>
                </a:solidFill>
              </a:rPr>
              <a:t>Waterschap (Omgevingsverordening, programma projectbesluit)</a:t>
            </a:r>
          </a:p>
          <a:p>
            <a:pPr lvl="1"/>
            <a:r>
              <a:rPr lang="nl-NL" b="0" i="0" baseline="0" dirty="0">
                <a:solidFill>
                  <a:srgbClr val="002060"/>
                </a:solidFill>
              </a:rPr>
              <a:t>Provincie (Omgevingsvisie, omgevingsverordening, programma, projectbesluit)</a:t>
            </a:r>
            <a:endParaRPr lang="nl-NL" b="0" i="0" dirty="0">
              <a:solidFill>
                <a:srgbClr val="002060"/>
              </a:solidFill>
            </a:endParaRPr>
          </a:p>
          <a:p>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6</a:t>
            </a:fld>
            <a:endParaRPr lang="nl-NL"/>
          </a:p>
        </p:txBody>
      </p:sp>
    </p:spTree>
    <p:extLst>
      <p:ext uri="{BB962C8B-B14F-4D97-AF65-F5344CB8AC3E}">
        <p14:creationId xmlns:p14="http://schemas.microsoft.com/office/powerpoint/2010/main" val="1523922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Omgevingsvisie en programma: motiveringsplicht</a:t>
            </a:r>
          </a:p>
          <a:p>
            <a:r>
              <a:rPr lang="nl-NL" dirty="0"/>
              <a:t>Omgevingsplan</a:t>
            </a:r>
            <a:r>
              <a:rPr lang="nl-NL" baseline="0" dirty="0"/>
              <a:t> en projectbesluit: kennisgeving en motiveringsplicht</a:t>
            </a:r>
          </a:p>
          <a:p>
            <a:r>
              <a:rPr lang="nl-NL" sz="1200" b="1" dirty="0"/>
              <a:t>Kennisgeving Omgevingsplan</a:t>
            </a:r>
            <a:r>
              <a:rPr lang="nl-NL" sz="1200" dirty="0"/>
              <a:t>: </a:t>
            </a:r>
          </a:p>
          <a:p>
            <a:pPr marL="285750" indent="-285750">
              <a:buFont typeface="Arial"/>
              <a:buChar char="•"/>
            </a:pPr>
            <a:r>
              <a:rPr lang="nl-NL" sz="1200" dirty="0"/>
              <a:t>Het bevoegd gezag geeft kennis van zijn </a:t>
            </a:r>
            <a:r>
              <a:rPr lang="nl-NL" sz="1200" b="1" dirty="0"/>
              <a:t>voornemen</a:t>
            </a:r>
            <a:r>
              <a:rPr lang="nl-NL" sz="1200" dirty="0"/>
              <a:t> om een omgevingsplan vast te stellen</a:t>
            </a:r>
          </a:p>
          <a:p>
            <a:pPr marL="285750" indent="-285750">
              <a:buFont typeface="Arial"/>
              <a:buChar char="•"/>
            </a:pPr>
            <a:r>
              <a:rPr lang="nl-NL" sz="1200" dirty="0"/>
              <a:t>Hierbij geeft het bevoegd gezag aan hoe burgers, bedrijven, maatschappelijke organisaties en bestuursorganen bij de voorbereiding worden betrokken </a:t>
            </a:r>
          </a:p>
          <a:p>
            <a:r>
              <a:rPr lang="nl-NL" b="1" dirty="0"/>
              <a:t>Kennisgeving </a:t>
            </a:r>
            <a:r>
              <a:rPr lang="nl-NL" b="1" u="sng" dirty="0"/>
              <a:t>voornemen</a:t>
            </a:r>
            <a:r>
              <a:rPr lang="nl-NL" b="0" u="none" baseline="0" dirty="0"/>
              <a:t> Projectbesluit</a:t>
            </a:r>
            <a:r>
              <a:rPr lang="nl-NL" dirty="0"/>
              <a:t> </a:t>
            </a:r>
          </a:p>
          <a:p>
            <a:pPr marL="285750" indent="-285750">
              <a:buFontTx/>
              <a:buChar char="-"/>
            </a:pPr>
            <a:r>
              <a:rPr lang="nl-NL" dirty="0"/>
              <a:t>Wie het bevoegd gezag is voor de projectprocedure </a:t>
            </a:r>
          </a:p>
          <a:p>
            <a:pPr marL="285750" indent="-285750">
              <a:buFontTx/>
              <a:buChar char="-"/>
            </a:pPr>
            <a:r>
              <a:rPr lang="nl-NL" dirty="0"/>
              <a:t>Voor welke opgave het bevoegd gezag een verkenning uitvoert</a:t>
            </a:r>
          </a:p>
          <a:p>
            <a:pPr marL="285750" indent="-285750">
              <a:buFontTx/>
              <a:buChar char="-"/>
            </a:pPr>
            <a:r>
              <a:rPr lang="nl-NL" dirty="0"/>
              <a:t>Hoe het bevoegd gezag de verkenning zal uitvoeren. Iedereen kan mogelijke oplossingen voor de opgave voordragen. In de kennisgeving staat binnen welke termijn dit moet gebeuren. </a:t>
            </a:r>
          </a:p>
          <a:p>
            <a:pPr marL="285750" indent="-285750">
              <a:buFontTx/>
              <a:buChar char="-"/>
            </a:pPr>
            <a:r>
              <a:rPr lang="nl-NL" dirty="0"/>
              <a:t>Het bevoegd gezag geeft ook de uitgangspunten aan voor de beoordeling van die oplossingen</a:t>
            </a:r>
          </a:p>
          <a:p>
            <a:pPr marL="285750" indent="-285750">
              <a:buFontTx/>
              <a:buChar char="-"/>
            </a:pPr>
            <a:r>
              <a:rPr lang="nl-NL" dirty="0"/>
              <a:t>Binnen welke termijn het bevoegd gezag de verkenning uitvoert </a:t>
            </a:r>
          </a:p>
          <a:p>
            <a:pPr marL="285750" indent="-285750">
              <a:buFontTx/>
              <a:buChar char="-"/>
            </a:pPr>
            <a:r>
              <a:rPr lang="nl-NL" dirty="0"/>
              <a:t>Of een voorkeursbeslissing deel uitmaakt van de projectprocedure </a:t>
            </a:r>
          </a:p>
          <a:p>
            <a:pPr marL="285750" indent="-285750">
              <a:buFontTx/>
              <a:buChar char="-"/>
            </a:pPr>
            <a:endParaRPr lang="nl-NL" dirty="0"/>
          </a:p>
          <a:p>
            <a:r>
              <a:rPr lang="nl-NL" sz="1050" i="1" dirty="0"/>
              <a:t>Het bevoegd gezag publiceert de kennisgeving in één of meer dag-, nieuws- of huis-aan-huisbladen. Een andere geschikte manier is ook toegestaan. Het Rijk publiceert de kennisgeving in ieder geval in de Staatscourant.</a:t>
            </a:r>
          </a:p>
          <a:p>
            <a:r>
              <a:rPr lang="nl-NL" dirty="0"/>
              <a:t>In de</a:t>
            </a:r>
            <a:r>
              <a:rPr lang="nl-NL" b="1" dirty="0"/>
              <a:t> Kennisgeving </a:t>
            </a:r>
            <a:r>
              <a:rPr lang="nl-NL" b="1" u="sng" dirty="0"/>
              <a:t>participatie</a:t>
            </a:r>
            <a:r>
              <a:rPr lang="nl-NL" b="0" u="none" dirty="0"/>
              <a:t> in het</a:t>
            </a:r>
            <a:r>
              <a:rPr lang="nl-NL" b="0" u="none" baseline="0" dirty="0"/>
              <a:t> projectbesluit</a:t>
            </a:r>
            <a:r>
              <a:rPr lang="nl-NL" b="1" dirty="0"/>
              <a:t> </a:t>
            </a:r>
            <a:r>
              <a:rPr lang="nl-NL" dirty="0"/>
              <a:t>staat:</a:t>
            </a:r>
          </a:p>
          <a:p>
            <a:pPr marL="742950" lvl="1" indent="-285750">
              <a:buClr>
                <a:schemeClr val="tx2"/>
              </a:buClr>
              <a:buFont typeface="Verdana" panose="020B0604030504040204" pitchFamily="34" charset="0"/>
              <a:buChar char="‒"/>
            </a:pPr>
            <a:r>
              <a:rPr lang="nl-NL" b="1" dirty="0"/>
              <a:t>wie</a:t>
            </a:r>
            <a:r>
              <a:rPr lang="nl-NL" dirty="0"/>
              <a:t> worden betrokken</a:t>
            </a:r>
          </a:p>
          <a:p>
            <a:pPr marL="742950" lvl="1" indent="-285750">
              <a:buClr>
                <a:schemeClr val="tx2"/>
              </a:buClr>
              <a:buFont typeface="Verdana" panose="020B0604030504040204" pitchFamily="34" charset="0"/>
              <a:buChar char="‒"/>
            </a:pPr>
            <a:r>
              <a:rPr lang="nl-NL" b="1" dirty="0"/>
              <a:t>waarover</a:t>
            </a:r>
            <a:r>
              <a:rPr lang="nl-NL" dirty="0"/>
              <a:t> zij worden betrokken</a:t>
            </a:r>
          </a:p>
          <a:p>
            <a:pPr marL="742950" lvl="1" indent="-285750">
              <a:buClr>
                <a:schemeClr val="tx2"/>
              </a:buClr>
              <a:buFont typeface="Verdana" panose="020B0604030504040204" pitchFamily="34" charset="0"/>
              <a:buChar char="‒"/>
            </a:pPr>
            <a:r>
              <a:rPr lang="nl-NL" b="1" dirty="0"/>
              <a:t>wanneer</a:t>
            </a:r>
            <a:r>
              <a:rPr lang="nl-NL" dirty="0"/>
              <a:t> zij worden betrokken</a:t>
            </a:r>
          </a:p>
          <a:p>
            <a:pPr marL="742950" lvl="1" indent="-285750">
              <a:buClr>
                <a:schemeClr val="tx2"/>
              </a:buClr>
              <a:buFont typeface="Verdana" panose="020B0604030504040204" pitchFamily="34" charset="0"/>
              <a:buChar char="‒"/>
            </a:pPr>
            <a:r>
              <a:rPr lang="nl-NL" dirty="0"/>
              <a:t>wat de </a:t>
            </a:r>
            <a:r>
              <a:rPr lang="nl-NL" b="1" dirty="0"/>
              <a:t>rol</a:t>
            </a:r>
            <a:r>
              <a:rPr lang="nl-NL" dirty="0"/>
              <a:t> is van het </a:t>
            </a:r>
            <a:r>
              <a:rPr lang="nl-NL" i="1" dirty="0"/>
              <a:t>bevoegd gezag </a:t>
            </a:r>
            <a:r>
              <a:rPr lang="nl-NL" dirty="0"/>
              <a:t>en de 	  </a:t>
            </a:r>
            <a:r>
              <a:rPr lang="nl-NL" i="1" dirty="0"/>
              <a:t>initiatiefnemer</a:t>
            </a:r>
            <a:endParaRPr lang="nl-NL" dirty="0"/>
          </a:p>
          <a:p>
            <a:pPr marL="742950" lvl="1" indent="-285750">
              <a:buClr>
                <a:schemeClr val="tx2"/>
              </a:buClr>
              <a:buFont typeface="Verdana" panose="020B0604030504040204" pitchFamily="34" charset="0"/>
              <a:buChar char="‒"/>
            </a:pPr>
            <a:r>
              <a:rPr lang="nl-NL" b="1" dirty="0"/>
              <a:t>waar</a:t>
            </a:r>
            <a:r>
              <a:rPr lang="nl-NL" dirty="0"/>
              <a:t> aanvullende informatie beschikbaar is</a:t>
            </a:r>
          </a:p>
          <a:p>
            <a:pPr marL="742950" lvl="1" indent="-285750">
              <a:buClr>
                <a:schemeClr val="tx2"/>
              </a:buClr>
              <a:buFont typeface="Verdana" panose="020B0604030504040204" pitchFamily="34" charset="0"/>
              <a:buChar char="‒"/>
            </a:pPr>
            <a:endParaRPr lang="nl-NL" dirty="0"/>
          </a:p>
          <a:p>
            <a:pPr marL="285750" lvl="2" indent="-285750">
              <a:buClr>
                <a:schemeClr val="tx2"/>
              </a:buClr>
              <a:buFont typeface="Verdana" panose="020B0604030504040204" pitchFamily="34" charset="0"/>
              <a:buChar char="›"/>
            </a:pPr>
            <a:r>
              <a:rPr lang="nl-NL" dirty="0"/>
              <a:t>De kennisgeving vindt plaats op een door het</a:t>
            </a:r>
            <a:br>
              <a:rPr lang="nl-NL" dirty="0"/>
            </a:br>
            <a:r>
              <a:rPr lang="nl-NL" dirty="0"/>
              <a:t>bevoegd gezag te bepalen geschikte wijze, waardoor het relevante publiek zo goed mogelijk wordt bereikt</a:t>
            </a:r>
          </a:p>
          <a:p>
            <a:pPr marL="285750" lvl="2" indent="-285750">
              <a:buClr>
                <a:schemeClr val="tx2"/>
              </a:buClr>
              <a:buFont typeface="Verdana" panose="020B0604030504040204" pitchFamily="34" charset="0"/>
              <a:buChar char="›"/>
            </a:pPr>
            <a:r>
              <a:rPr lang="nl-NL" dirty="0"/>
              <a:t>Het bevoegd gezag draagt er zorg voor dat de benodigde informatie voor het betrekken van participanten op een toegankelijke wijze beschikbaar is</a:t>
            </a:r>
          </a:p>
          <a:p>
            <a:endParaRPr lang="nl-NL" sz="1050" i="1" dirty="0"/>
          </a:p>
          <a:p>
            <a:pPr marL="285750" indent="-285750">
              <a:buClr>
                <a:schemeClr val="tx2"/>
              </a:buClr>
              <a:buFont typeface="Verdana" panose="020B0604030504040204" pitchFamily="34" charset="0"/>
              <a:buChar char="›"/>
            </a:pPr>
            <a:endParaRPr lang="nl-NL" dirty="0"/>
          </a:p>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7</a:t>
            </a:fld>
            <a:endParaRPr lang="nl-NL"/>
          </a:p>
        </p:txBody>
      </p:sp>
    </p:spTree>
    <p:extLst>
      <p:ext uri="{BB962C8B-B14F-4D97-AF65-F5344CB8AC3E}">
        <p14:creationId xmlns:p14="http://schemas.microsoft.com/office/powerpoint/2010/main" val="897217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Omgevingsvisie en programma: motiveringsplicht</a:t>
            </a:r>
          </a:p>
          <a:p>
            <a:r>
              <a:rPr lang="nl-NL" dirty="0"/>
              <a:t>Omgevingsplan</a:t>
            </a:r>
            <a:r>
              <a:rPr lang="nl-NL" baseline="0" dirty="0"/>
              <a:t> en projectbesluit: kennisgeving en motiveringsplicht</a:t>
            </a:r>
          </a:p>
          <a:p>
            <a:endParaRPr lang="nl-NL" baseline="0" dirty="0"/>
          </a:p>
          <a:p>
            <a:r>
              <a:rPr lang="nl-NL" dirty="0"/>
              <a:t>Art. 16.29 Omgevingswet en art.</a:t>
            </a:r>
            <a:r>
              <a:rPr lang="nl-NL" baseline="0" dirty="0"/>
              <a:t> 10.2 Omgevingsbesluit</a:t>
            </a:r>
          </a:p>
          <a:p>
            <a:endParaRPr lang="nl-NL" baseline="0" dirty="0"/>
          </a:p>
          <a:p>
            <a:pPr lvl="1" algn="l" defTabSz="914400" rtl="0" eaLnBrk="1" latinLnBrk="0" hangingPunct="1"/>
            <a:r>
              <a:rPr lang="nl-NL" sz="1200" b="1" kern="1200" dirty="0">
                <a:solidFill>
                  <a:schemeClr val="tx1"/>
                </a:solidFill>
                <a:effectLst/>
                <a:latin typeface="+mn-lt"/>
                <a:ea typeface="+mn-ea"/>
                <a:cs typeface="+mn-cs"/>
              </a:rPr>
              <a:t>Artikel 16.29 Omgevingswet (kennisgeving voornemen)</a:t>
            </a:r>
          </a:p>
          <a:p>
            <a:pPr lvl="1" algn="l" defTabSz="914400" rtl="0" eaLnBrk="1" latinLnBrk="0" hangingPunct="1"/>
            <a:r>
              <a:rPr lang="nl-NL" dirty="0"/>
              <a:t>De gemeenteraad geeft kennis van zijn voornemen om een omgevingsplan vast te stellen. Artikel 3:12 van de Algemene wet bestuursrecht is van overeenkomstige toepassing. </a:t>
            </a:r>
            <a:br>
              <a:rPr lang="nl-NL" dirty="0"/>
            </a:br>
            <a:endParaRPr lang="nl-NL" sz="1200" b="0" i="0" u="none" strike="noStrike" kern="1200" baseline="0" dirty="0">
              <a:solidFill>
                <a:schemeClr val="tx1"/>
              </a:solidFill>
              <a:latin typeface="+mn-lt"/>
              <a:ea typeface="+mn-ea"/>
              <a:cs typeface="+mn-cs"/>
            </a:endParaRPr>
          </a:p>
          <a:p>
            <a:pPr lvl="1" algn="l" defTabSz="914400" rtl="0" eaLnBrk="1" latinLnBrk="0" hangingPunct="1"/>
            <a:r>
              <a:rPr lang="nl-NL" sz="1200" b="1" kern="1200" dirty="0">
                <a:solidFill>
                  <a:schemeClr val="tx1"/>
                </a:solidFill>
                <a:effectLst/>
                <a:latin typeface="+mn-lt"/>
                <a:ea typeface="+mn-ea"/>
                <a:cs typeface="+mn-cs"/>
              </a:rPr>
              <a:t>Artikel 3:12 Algemene wet bestuursrecht</a:t>
            </a:r>
          </a:p>
          <a:p>
            <a:pPr marL="685800" lvl="1" indent="-228600" algn="l" defTabSz="914400" rtl="0" eaLnBrk="1" latinLnBrk="0" hangingPunct="1">
              <a:buFont typeface="+mj-lt"/>
              <a:buAutoNum type="arabicPeriod"/>
            </a:pPr>
            <a:r>
              <a:rPr lang="nl-NL" sz="1200" b="0" kern="1200" dirty="0">
                <a:solidFill>
                  <a:schemeClr val="tx1"/>
                </a:solidFill>
                <a:effectLst/>
                <a:latin typeface="+mn-lt"/>
                <a:ea typeface="+mn-ea"/>
                <a:cs typeface="+mn-cs"/>
              </a:rPr>
              <a:t>Voorafgaand </a:t>
            </a:r>
            <a:r>
              <a:rPr lang="nl-NL" sz="1200" kern="1200" dirty="0">
                <a:solidFill>
                  <a:schemeClr val="tx1"/>
                </a:solidFill>
                <a:effectLst/>
                <a:latin typeface="+mn-lt"/>
                <a:ea typeface="+mn-ea"/>
                <a:cs typeface="+mn-cs"/>
              </a:rPr>
              <a:t>aan de terinzagelegging geeft het bestuursorgaan in een of meer dag-, nieuws-, of huis-aan-huisbladen of op een andere geschikte wijze kennis van het ontwerp. Volstaan kan worden met het vermelden van de zakelijke inhoud.</a:t>
            </a:r>
          </a:p>
          <a:p>
            <a:pPr marL="685800" lvl="1" indent="-228600" algn="l" defTabSz="914400" rtl="0" eaLnBrk="1" latinLnBrk="0" hangingPunct="1">
              <a:buFont typeface="+mj-lt"/>
              <a:buAutoNum type="arabicPeriod"/>
            </a:pPr>
            <a:r>
              <a:rPr lang="nl-NL" sz="1200" kern="1200" dirty="0">
                <a:solidFill>
                  <a:schemeClr val="tx1"/>
                </a:solidFill>
                <a:effectLst/>
                <a:latin typeface="+mn-lt"/>
                <a:ea typeface="+mn-ea"/>
                <a:cs typeface="+mn-cs"/>
              </a:rPr>
              <a:t>Indien het een besluit van een tot de centrale overheid behorend bestuursorgaan betreft, wordt de kennisgeving in ieder geval in de Staatscourant geplaatst, tenzij bij wettelijk voorschrift anders is bepaald.</a:t>
            </a:r>
          </a:p>
          <a:p>
            <a:pPr marL="685800" lvl="1" indent="-228600" algn="l" defTabSz="914400" rtl="0" eaLnBrk="1" latinLnBrk="0" hangingPunct="1">
              <a:buFont typeface="+mj-lt"/>
              <a:buAutoNum type="arabicPeriod"/>
            </a:pPr>
            <a:r>
              <a:rPr lang="nl-NL" sz="1200" kern="1200" dirty="0">
                <a:solidFill>
                  <a:schemeClr val="tx1"/>
                </a:solidFill>
                <a:effectLst/>
                <a:latin typeface="+mn-lt"/>
                <a:ea typeface="+mn-ea"/>
                <a:cs typeface="+mn-cs"/>
              </a:rPr>
              <a:t>In de kennisgeving wordt vermeld:</a:t>
            </a:r>
          </a:p>
          <a:p>
            <a:pPr marL="1143000" lvl="2" indent="-228600" algn="l" defTabSz="914400" rtl="0" eaLnBrk="1" latinLnBrk="0" hangingPunct="1">
              <a:buFont typeface="+mj-lt"/>
              <a:buAutoNum type="alphaLcPeriod"/>
            </a:pPr>
            <a:r>
              <a:rPr lang="nl-NL" sz="1200" kern="1200" dirty="0">
                <a:solidFill>
                  <a:schemeClr val="tx1"/>
                </a:solidFill>
                <a:effectLst/>
                <a:latin typeface="+mn-lt"/>
                <a:ea typeface="+mn-ea"/>
                <a:cs typeface="+mn-cs"/>
              </a:rPr>
              <a:t>waar en wanneer de stukken ter inzage zullen liggen;</a:t>
            </a:r>
          </a:p>
          <a:p>
            <a:pPr marL="1143000" lvl="2" indent="-228600" algn="l" defTabSz="914400" rtl="0" eaLnBrk="1" latinLnBrk="0" hangingPunct="1">
              <a:buFont typeface="+mj-lt"/>
              <a:buAutoNum type="alphaLcPeriod"/>
            </a:pPr>
            <a:r>
              <a:rPr lang="nl-NL" sz="1200" kern="1200" dirty="0">
                <a:solidFill>
                  <a:schemeClr val="tx1"/>
                </a:solidFill>
                <a:effectLst/>
                <a:latin typeface="+mn-lt"/>
                <a:ea typeface="+mn-ea"/>
                <a:cs typeface="+mn-cs"/>
              </a:rPr>
              <a:t>wie in de gelegenheid worden gesteld om zienswijzen naar voren te brengen;</a:t>
            </a:r>
          </a:p>
          <a:p>
            <a:pPr marL="1143000" lvl="2" indent="-228600" algn="l" defTabSz="914400" rtl="0" eaLnBrk="1" latinLnBrk="0" hangingPunct="1">
              <a:buFont typeface="+mj-lt"/>
              <a:buAutoNum type="alphaLcPeriod"/>
            </a:pPr>
            <a:r>
              <a:rPr lang="nl-NL" sz="1200" kern="1200" dirty="0">
                <a:solidFill>
                  <a:schemeClr val="tx1"/>
                </a:solidFill>
                <a:effectLst/>
                <a:latin typeface="+mn-lt"/>
                <a:ea typeface="+mn-ea"/>
                <a:cs typeface="+mn-cs"/>
              </a:rPr>
              <a:t>op welke wijze dit kan geschieden;</a:t>
            </a:r>
          </a:p>
          <a:p>
            <a:pPr marL="1143000" lvl="2" indent="-228600" algn="l" defTabSz="914400" rtl="0" eaLnBrk="1" latinLnBrk="0" hangingPunct="1">
              <a:buFont typeface="+mj-lt"/>
              <a:buAutoNum type="alphaLcPeriod"/>
            </a:pPr>
            <a:r>
              <a:rPr lang="nl-NL" sz="1200" kern="1200" dirty="0">
                <a:solidFill>
                  <a:schemeClr val="tx1"/>
                </a:solidFill>
                <a:effectLst/>
                <a:latin typeface="+mn-lt"/>
                <a:ea typeface="+mn-ea"/>
                <a:cs typeface="+mn-cs"/>
              </a:rPr>
              <a:t>indien toepassing is gegeven aan</a:t>
            </a:r>
            <a:r>
              <a:rPr lang="nl-NL" sz="1200" u="none" kern="1200" dirty="0">
                <a:solidFill>
                  <a:schemeClr val="tx1"/>
                </a:solidFill>
                <a:effectLst/>
                <a:latin typeface="+mn-lt"/>
                <a:ea typeface="+mn-ea"/>
                <a:cs typeface="+mn-cs"/>
              </a:rPr>
              <a:t> </a:t>
            </a:r>
            <a:r>
              <a:rPr lang="nl-NL" sz="1200" u="non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artikel 3:18, tweede lid</a:t>
            </a:r>
            <a:r>
              <a:rPr lang="nl-NL" sz="1200" kern="1200" dirty="0">
                <a:solidFill>
                  <a:schemeClr val="tx1"/>
                </a:solidFill>
                <a:effectLst/>
                <a:latin typeface="+mn-lt"/>
                <a:ea typeface="+mn-ea"/>
                <a:cs typeface="+mn-cs"/>
              </a:rPr>
              <a:t>: de termijn waarbinnen het besluit zal worden genomen.</a:t>
            </a:r>
          </a:p>
          <a:p>
            <a:pPr marL="1143000" lvl="2" indent="-228600" algn="l" defTabSz="914400" rtl="0" eaLnBrk="1" latinLnBrk="0" hangingPunct="1">
              <a:buFont typeface="+mj-lt"/>
              <a:buAutoNum type="alphaLcPeriod"/>
            </a:pPr>
            <a:endParaRPr lang="nl-NL" sz="1200" b="1" kern="1200" dirty="0">
              <a:solidFill>
                <a:schemeClr val="tx1"/>
              </a:solidFill>
              <a:effectLst/>
              <a:latin typeface="+mn-lt"/>
              <a:ea typeface="+mn-ea"/>
              <a:cs typeface="+mn-cs"/>
            </a:endParaRPr>
          </a:p>
          <a:p>
            <a:pPr marL="457200" lvl="1" indent="0" algn="l" defTabSz="914400" rtl="0" eaLnBrk="1" latinLnBrk="0" hangingPunct="1">
              <a:buFont typeface="+mj-lt"/>
              <a:buNone/>
            </a:pPr>
            <a:r>
              <a:rPr lang="nl-NL" sz="1200" b="1" kern="1200" dirty="0">
                <a:solidFill>
                  <a:schemeClr val="tx1"/>
                </a:solidFill>
                <a:effectLst/>
                <a:latin typeface="+mn-lt"/>
                <a:ea typeface="+mn-ea"/>
                <a:cs typeface="+mn-cs"/>
              </a:rPr>
              <a:t>Artikel 10.2 Omgevingsbesluit (motiveringsplicht vroegtijdige publieksparticipatie omgevingsplan) </a:t>
            </a:r>
          </a:p>
          <a:p>
            <a:pPr marL="685800" lvl="1" indent="-228600" algn="l" defTabSz="914400" rtl="0" eaLnBrk="1" latinLnBrk="0" hangingPunct="1">
              <a:buFont typeface="+mj-lt"/>
              <a:buAutoNum type="arabicPeriod"/>
            </a:pPr>
            <a:r>
              <a:rPr lang="nl-NL" sz="1200" b="0" i="0" u="none" strike="noStrike" kern="1200" baseline="0" dirty="0">
                <a:solidFill>
                  <a:schemeClr val="tx1"/>
                </a:solidFill>
                <a:latin typeface="+mn-lt"/>
                <a:ea typeface="+mn-ea"/>
                <a:cs typeface="+mn-cs"/>
              </a:rPr>
              <a:t>Bij de kennisgeving van het voornemen om een omgevingsplan vast te stellen, bedoeld in artikel 16.29 van de wet, geeft de gemeenteraad aan hoe burgers, bedrijven, maatschappelijke organisaties en bestuursorganen bij de voorbereiding worden betrokken. </a:t>
            </a:r>
          </a:p>
          <a:p>
            <a:pPr marL="685800" lvl="1" indent="-228600" algn="l" defTabSz="914400" rtl="0" eaLnBrk="1" latinLnBrk="0" hangingPunct="1">
              <a:buFont typeface="+mj-lt"/>
              <a:buAutoNum type="arabicPeriod"/>
            </a:pPr>
            <a:r>
              <a:rPr lang="nl-NL" sz="1200" b="0" i="0" u="none" strike="noStrike" kern="1200" baseline="0" dirty="0">
                <a:solidFill>
                  <a:schemeClr val="tx1"/>
                </a:solidFill>
                <a:latin typeface="+mn-lt"/>
                <a:ea typeface="+mn-ea"/>
                <a:cs typeface="+mn-cs"/>
              </a:rPr>
              <a:t>Bij het vaststellen van een omgevingsplan wordt aangegeven hoe burgers, bedrijven, maatschappelijke organisaties en bestuursorganen bij de voorbereiding zijn betrokken en wat de resultaten daarvan zijn. </a:t>
            </a:r>
            <a:endParaRPr lang="nl-NL" sz="1200" b="1"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8</a:t>
            </a:fld>
            <a:endParaRPr lang="nl-NL"/>
          </a:p>
        </p:txBody>
      </p:sp>
    </p:spTree>
    <p:extLst>
      <p:ext uri="{BB962C8B-B14F-4D97-AF65-F5344CB8AC3E}">
        <p14:creationId xmlns:p14="http://schemas.microsoft.com/office/powerpoint/2010/main" val="2509985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Omgevingsvisie en programma: motiveringsplicht</a:t>
            </a:r>
          </a:p>
          <a:p>
            <a:r>
              <a:rPr lang="nl-NL" dirty="0"/>
              <a:t>Omgevingsplan</a:t>
            </a:r>
            <a:r>
              <a:rPr lang="nl-NL" baseline="0" dirty="0"/>
              <a:t> en projectbesluit: kennisgeving en motiveringsplicht</a:t>
            </a:r>
          </a:p>
          <a:p>
            <a:r>
              <a:rPr lang="nl-NL" b="1" baseline="0" dirty="0"/>
              <a:t>Het projectbesluit is een tool voor het waterschap, provincie en Rijk.</a:t>
            </a:r>
          </a:p>
          <a:p>
            <a:endParaRPr lang="nl-NL" baseline="0" dirty="0"/>
          </a:p>
          <a:p>
            <a:r>
              <a:rPr lang="nl-NL" baseline="0" dirty="0"/>
              <a:t>Kennisgeving voornemen: art. 5.47 Ow, art. 5.2 Ob</a:t>
            </a:r>
          </a:p>
          <a:p>
            <a:endParaRPr lang="nl-NL" baseline="0" dirty="0"/>
          </a:p>
          <a:p>
            <a:pPr lvl="1"/>
            <a:r>
              <a:rPr lang="nl-NL" sz="1200" b="1" kern="1200" dirty="0">
                <a:solidFill>
                  <a:schemeClr val="tx1"/>
                </a:solidFill>
                <a:effectLst/>
                <a:latin typeface="+mn-lt"/>
                <a:ea typeface="+mn-ea"/>
                <a:cs typeface="+mn-cs"/>
              </a:rPr>
              <a:t>Artikel 5.47 Omgevingswet (voornemen)</a:t>
            </a:r>
            <a:endParaRPr lang="nl-NL" sz="1200" kern="1200" dirty="0">
              <a:solidFill>
                <a:schemeClr val="tx1"/>
              </a:solidFill>
              <a:effectLst/>
              <a:latin typeface="+mn-lt"/>
              <a:ea typeface="+mn-ea"/>
              <a:cs typeface="+mn-cs"/>
            </a:endParaRPr>
          </a:p>
          <a:p>
            <a:r>
              <a:rPr lang="nl-NL" dirty="0"/>
              <a:t>1. Het bevoegd gezag geeft kennis van zijn voornemen om een verkenning uit te voeren naar een mogelijk bestaande of toekomstige opgave in de fysieke leefomgeving en om: </a:t>
            </a:r>
          </a:p>
          <a:p>
            <a:pPr lvl="1"/>
            <a:r>
              <a:rPr lang="nl-NL" dirty="0"/>
              <a:t>a. een projectbesluit vast te stellen zonder daaraan voorafgaande voorkeursbeslissing, of </a:t>
            </a:r>
          </a:p>
          <a:p>
            <a:pPr lvl="1"/>
            <a:r>
              <a:rPr lang="nl-NL" dirty="0"/>
              <a:t>b. een projectbesluit vast te stellen en ter voorbereiding daarvan een voorkeursbeslissing te nemen. </a:t>
            </a:r>
          </a:p>
          <a:p>
            <a:r>
              <a:rPr lang="nl-NL" dirty="0"/>
              <a:t>2. Bij algemene maatregel van bestuur of bij besluit van het bevoegd gezag wordt bepaald wanneer een voorkeursbeslissing in ieder geval wordt genomen. </a:t>
            </a:r>
          </a:p>
          <a:p>
            <a:r>
              <a:rPr lang="nl-NL" dirty="0"/>
              <a:t>3. Bij het voornemen stelt het bevoegd gezag met het oog op de verkenning een ieder in de gelegenheid, binnen een door hem te stellen termijn, mogelijke oplossingen voor de opgave voor te dragen. Het bevoegd gezag geeft daarbij uitgangspunten aan voor het redelijkerwijs in beschouwing nemen van die oplossingen. </a:t>
            </a:r>
          </a:p>
          <a:p>
            <a:r>
              <a:rPr lang="nl-NL" dirty="0"/>
              <a:t>4. Uiterlijk bij aanvang van de verkenning geeft het bevoegd gezag, onverminderd het derde lid, kennis van de wijze waarop burgers, bedrijven, maatschappelijke organisaties en bestuursorganen zullen worden betrokken. </a:t>
            </a:r>
          </a:p>
          <a:p>
            <a:r>
              <a:rPr lang="nl-NL" dirty="0"/>
              <a:t>5. Bij of krachtens algemene maatregel van bestuur worden nadere regels gesteld over het bepaalde in het vierde lid. </a:t>
            </a:r>
          </a:p>
          <a:p>
            <a:r>
              <a:rPr lang="nl-NL" sz="1200" kern="1200" dirty="0">
                <a:solidFill>
                  <a:schemeClr val="tx1"/>
                </a:solidFill>
                <a:effectLst/>
                <a:latin typeface="+mn-lt"/>
                <a:ea typeface="+mn-ea"/>
                <a:cs typeface="+mn-cs"/>
              </a:rPr>
              <a:t> </a:t>
            </a:r>
          </a:p>
          <a:p>
            <a:pPr lvl="1"/>
            <a:r>
              <a:rPr lang="nl-NL" sz="1200" b="1" kern="1200" dirty="0">
                <a:solidFill>
                  <a:schemeClr val="tx1"/>
                </a:solidFill>
                <a:effectLst/>
                <a:latin typeface="+mn-lt"/>
                <a:ea typeface="+mn-ea"/>
                <a:cs typeface="+mn-cs"/>
              </a:rPr>
              <a:t>Artikel 5.2 Omgevingsbesluit (inhoud en kennisgeving voornemen) </a:t>
            </a:r>
            <a:endParaRPr lang="nl-NL" sz="1200" kern="1200" dirty="0">
              <a:solidFill>
                <a:schemeClr val="tx1"/>
              </a:solidFill>
              <a:effectLst/>
              <a:latin typeface="+mn-lt"/>
              <a:ea typeface="+mn-ea"/>
              <a:cs typeface="+mn-cs"/>
            </a:endParaRPr>
          </a:p>
          <a:p>
            <a:pPr marL="685800" lvl="1" indent="-228600">
              <a:buFont typeface="+mj-lt"/>
              <a:buAutoNum type="arabicPeriod"/>
            </a:pPr>
            <a:r>
              <a:rPr lang="nl-NL" sz="1200" b="0" i="0" u="none" strike="noStrike" kern="1200" baseline="0" dirty="0">
                <a:solidFill>
                  <a:schemeClr val="tx1"/>
                </a:solidFill>
                <a:latin typeface="+mn-lt"/>
                <a:ea typeface="+mn-ea"/>
                <a:cs typeface="+mn-cs"/>
              </a:rPr>
              <a:t>Het voornemen om een verkenning uit te voeren naar een mogelijk bestaande of toekomstige opgave in de fysieke leefomgeving bevat in ieder geval:</a:t>
            </a:r>
            <a:br>
              <a:rPr lang="nl-NL" sz="1200" b="0" i="0" u="none" strike="noStrike" kern="1200" baseline="0" dirty="0">
                <a:solidFill>
                  <a:schemeClr val="tx1"/>
                </a:solidFill>
                <a:latin typeface="+mn-lt"/>
                <a:ea typeface="+mn-ea"/>
                <a:cs typeface="+mn-cs"/>
              </a:rPr>
            </a:br>
            <a:r>
              <a:rPr lang="nl-NL" sz="1200" b="0" i="0" u="none" strike="noStrike" kern="1200" baseline="0" dirty="0">
                <a:solidFill>
                  <a:schemeClr val="tx1"/>
                </a:solidFill>
                <a:latin typeface="+mn-lt"/>
                <a:ea typeface="+mn-ea"/>
                <a:cs typeface="+mn-cs"/>
              </a:rPr>
              <a:t>a. een beschrijving van die opgave;</a:t>
            </a:r>
            <a:br>
              <a:rPr lang="nl-NL" sz="1200" b="0" i="0" u="none" strike="noStrike" kern="1200" baseline="0" dirty="0">
                <a:solidFill>
                  <a:schemeClr val="tx1"/>
                </a:solidFill>
                <a:latin typeface="+mn-lt"/>
                <a:ea typeface="+mn-ea"/>
                <a:cs typeface="+mn-cs"/>
              </a:rPr>
            </a:br>
            <a:r>
              <a:rPr lang="nl-NL" sz="1200" b="0" i="0" u="none" strike="noStrike" kern="1200" baseline="0" dirty="0">
                <a:solidFill>
                  <a:schemeClr val="tx1"/>
                </a:solidFill>
                <a:latin typeface="+mn-lt"/>
                <a:ea typeface="+mn-ea"/>
                <a:cs typeface="+mn-cs"/>
              </a:rPr>
              <a:t>b. een beschrijving van de wijze waarop de verkenning zal worden uitgevoerd;</a:t>
            </a:r>
            <a:br>
              <a:rPr lang="nl-NL" sz="1200" b="0" i="0" u="none" strike="noStrike" kern="1200" baseline="0" dirty="0">
                <a:solidFill>
                  <a:schemeClr val="tx1"/>
                </a:solidFill>
                <a:latin typeface="+mn-lt"/>
                <a:ea typeface="+mn-ea"/>
                <a:cs typeface="+mn-cs"/>
              </a:rPr>
            </a:br>
            <a:r>
              <a:rPr lang="nl-NL" sz="1200" b="0" i="0" u="none" strike="noStrike" kern="1200" baseline="0" dirty="0">
                <a:solidFill>
                  <a:schemeClr val="tx1"/>
                </a:solidFill>
                <a:latin typeface="+mn-lt"/>
                <a:ea typeface="+mn-ea"/>
                <a:cs typeface="+mn-cs"/>
              </a:rPr>
              <a:t>c. de termijn waarbinnen de verkenning zal worden uitgevoerd; en</a:t>
            </a:r>
            <a:br>
              <a:rPr lang="nl-NL" sz="1200" b="0" i="0" u="none" strike="noStrike" kern="1200" baseline="0" dirty="0">
                <a:solidFill>
                  <a:schemeClr val="tx1"/>
                </a:solidFill>
                <a:latin typeface="+mn-lt"/>
                <a:ea typeface="+mn-ea"/>
                <a:cs typeface="+mn-cs"/>
              </a:rPr>
            </a:br>
            <a:r>
              <a:rPr lang="nl-NL" sz="1200" b="0" i="0" u="none" strike="noStrike" kern="1200" baseline="0" dirty="0">
                <a:solidFill>
                  <a:schemeClr val="tx1"/>
                </a:solidFill>
                <a:latin typeface="+mn-lt"/>
                <a:ea typeface="+mn-ea"/>
                <a:cs typeface="+mn-cs"/>
              </a:rPr>
              <a:t>d. een vermelding van het bevoegd gezag. </a:t>
            </a:r>
          </a:p>
          <a:p>
            <a:pPr marL="685800" lvl="1" indent="-228600">
              <a:buFont typeface="+mj-lt"/>
              <a:buAutoNum type="arabicPeriod"/>
            </a:pPr>
            <a:r>
              <a:rPr lang="nl-NL" sz="1200" b="0" i="0" u="none" strike="noStrike" kern="1200" baseline="0" dirty="0">
                <a:solidFill>
                  <a:schemeClr val="tx1"/>
                </a:solidFill>
                <a:latin typeface="+mn-lt"/>
                <a:ea typeface="+mn-ea"/>
                <a:cs typeface="+mn-cs"/>
              </a:rPr>
              <a:t>Het bevoegd gezag geeft kennis van het voornemen met overeenkomstige toepassing van artikel 3:12, eerste en tweede lid, van de Algemene wet bestuursrecht. </a:t>
            </a:r>
            <a:br>
              <a:rPr lang="nl-NL" sz="1200" b="0" i="0" u="none" strike="noStrike" kern="1200" baseline="0" dirty="0">
                <a:solidFill>
                  <a:schemeClr val="tx1"/>
                </a:solidFill>
                <a:latin typeface="+mn-lt"/>
                <a:ea typeface="+mn-ea"/>
                <a:cs typeface="+mn-cs"/>
              </a:rPr>
            </a:br>
            <a:endParaRPr lang="nl-NL" sz="1200" kern="1200" dirty="0">
              <a:solidFill>
                <a:schemeClr val="tx1"/>
              </a:solidFill>
              <a:effectLst/>
              <a:latin typeface="+mn-lt"/>
              <a:ea typeface="+mn-ea"/>
              <a:cs typeface="+mn-cs"/>
            </a:endParaRPr>
          </a:p>
          <a:p>
            <a:pPr lvl="1" algn="l" defTabSz="914400" rtl="0" eaLnBrk="1" latinLnBrk="0" hangingPunct="1"/>
            <a:r>
              <a:rPr lang="nl-NL" sz="1200" b="1" kern="1200" dirty="0">
                <a:solidFill>
                  <a:schemeClr val="tx1"/>
                </a:solidFill>
                <a:effectLst/>
                <a:latin typeface="+mn-lt"/>
                <a:ea typeface="+mn-ea"/>
                <a:cs typeface="+mn-cs"/>
              </a:rPr>
              <a:t>Artikel 3:12 Algemene wet bestuursrecht</a:t>
            </a:r>
          </a:p>
          <a:p>
            <a:pPr marL="685800" lvl="1" indent="-228600" algn="l" defTabSz="914400" rtl="0" eaLnBrk="1" latinLnBrk="0" hangingPunct="1">
              <a:buFont typeface="+mj-lt"/>
              <a:buAutoNum type="arabicPeriod"/>
            </a:pPr>
            <a:r>
              <a:rPr lang="nl-NL" sz="1200" b="0" kern="1200" dirty="0">
                <a:solidFill>
                  <a:schemeClr val="tx1"/>
                </a:solidFill>
                <a:effectLst/>
                <a:latin typeface="+mn-lt"/>
                <a:ea typeface="+mn-ea"/>
                <a:cs typeface="+mn-cs"/>
              </a:rPr>
              <a:t>Voorafgaand </a:t>
            </a:r>
            <a:r>
              <a:rPr lang="nl-NL" sz="1200" kern="1200" dirty="0">
                <a:solidFill>
                  <a:schemeClr val="tx1"/>
                </a:solidFill>
                <a:effectLst/>
                <a:latin typeface="+mn-lt"/>
                <a:ea typeface="+mn-ea"/>
                <a:cs typeface="+mn-cs"/>
              </a:rPr>
              <a:t>aan de terinzagelegging geeft het bestuursorgaan in een of meer dag-, nieuws-, of huis-aan-huisbladen of op een andere geschikte wijze kennis van het ontwerp. Volstaan kan worden met het vermelden van de zakelijke inhoud.</a:t>
            </a:r>
          </a:p>
          <a:p>
            <a:pPr marL="685800" lvl="1" indent="-228600" algn="l" defTabSz="914400" rtl="0" eaLnBrk="1" latinLnBrk="0" hangingPunct="1">
              <a:buFont typeface="+mj-lt"/>
              <a:buAutoNum type="arabicPeriod"/>
            </a:pPr>
            <a:r>
              <a:rPr lang="nl-NL" sz="1200" kern="1200" dirty="0">
                <a:solidFill>
                  <a:schemeClr val="tx1"/>
                </a:solidFill>
                <a:effectLst/>
                <a:latin typeface="+mn-lt"/>
                <a:ea typeface="+mn-ea"/>
                <a:cs typeface="+mn-cs"/>
              </a:rPr>
              <a:t>Indien het een besluit van een tot de centrale overheid behorend bestuursorgaan betreft, wordt de kennisgeving in ieder geval in de Staatscourant geplaatst, tenzij bij wettelijk voorschrift anders is bepaald.</a:t>
            </a:r>
          </a:p>
          <a:p>
            <a:pPr marL="685800" lvl="1" indent="-228600" algn="l" defTabSz="914400" rtl="0" eaLnBrk="1" latinLnBrk="0" hangingPunct="1">
              <a:buFont typeface="+mj-lt"/>
              <a:buAutoNum type="arabicPeriod"/>
            </a:pPr>
            <a:r>
              <a:rPr lang="nl-NL" sz="1200" kern="1200" dirty="0">
                <a:solidFill>
                  <a:schemeClr val="tx1"/>
                </a:solidFill>
                <a:effectLst/>
                <a:latin typeface="+mn-lt"/>
                <a:ea typeface="+mn-ea"/>
                <a:cs typeface="+mn-cs"/>
              </a:rPr>
              <a:t>In de kennisgeving wordt vermeld:</a:t>
            </a:r>
          </a:p>
          <a:p>
            <a:pPr marL="1143000" lvl="2" indent="-228600" algn="l" defTabSz="914400" rtl="0" eaLnBrk="1" latinLnBrk="0" hangingPunct="1">
              <a:buFont typeface="+mj-lt"/>
              <a:buAutoNum type="alphaLcPeriod"/>
            </a:pPr>
            <a:r>
              <a:rPr lang="nl-NL" sz="1200" kern="1200" dirty="0">
                <a:solidFill>
                  <a:schemeClr val="tx1"/>
                </a:solidFill>
                <a:effectLst/>
                <a:latin typeface="+mn-lt"/>
                <a:ea typeface="+mn-ea"/>
                <a:cs typeface="+mn-cs"/>
              </a:rPr>
              <a:t>waar en wanneer de stukken ter inzage zullen liggen;</a:t>
            </a:r>
          </a:p>
          <a:p>
            <a:pPr marL="1143000" lvl="2" indent="-228600" algn="l" defTabSz="914400" rtl="0" eaLnBrk="1" latinLnBrk="0" hangingPunct="1">
              <a:buFont typeface="+mj-lt"/>
              <a:buAutoNum type="alphaLcPeriod"/>
            </a:pPr>
            <a:r>
              <a:rPr lang="nl-NL" sz="1200" kern="1200" dirty="0">
                <a:solidFill>
                  <a:schemeClr val="tx1"/>
                </a:solidFill>
                <a:effectLst/>
                <a:latin typeface="+mn-lt"/>
                <a:ea typeface="+mn-ea"/>
                <a:cs typeface="+mn-cs"/>
              </a:rPr>
              <a:t>wie in de gelegenheid worden gesteld om zienswijzen naar voren te brengen;</a:t>
            </a:r>
          </a:p>
          <a:p>
            <a:pPr marL="1143000" lvl="2" indent="-228600" algn="l" defTabSz="914400" rtl="0" eaLnBrk="1" latinLnBrk="0" hangingPunct="1">
              <a:buFont typeface="+mj-lt"/>
              <a:buAutoNum type="alphaLcPeriod"/>
            </a:pPr>
            <a:r>
              <a:rPr lang="nl-NL" sz="1200" kern="1200" dirty="0">
                <a:solidFill>
                  <a:schemeClr val="tx1"/>
                </a:solidFill>
                <a:effectLst/>
                <a:latin typeface="+mn-lt"/>
                <a:ea typeface="+mn-ea"/>
                <a:cs typeface="+mn-cs"/>
              </a:rPr>
              <a:t>op welke wijze dit kan geschieden;</a:t>
            </a:r>
          </a:p>
          <a:p>
            <a:pPr marL="1143000" lvl="2" indent="-228600" algn="l" defTabSz="914400" rtl="0" eaLnBrk="1" latinLnBrk="0" hangingPunct="1">
              <a:buFont typeface="+mj-lt"/>
              <a:buAutoNum type="alphaLcPeriod"/>
            </a:pPr>
            <a:r>
              <a:rPr lang="nl-NL" sz="1200" kern="1200" dirty="0">
                <a:solidFill>
                  <a:schemeClr val="tx1"/>
                </a:solidFill>
                <a:effectLst/>
                <a:latin typeface="+mn-lt"/>
                <a:ea typeface="+mn-ea"/>
                <a:cs typeface="+mn-cs"/>
              </a:rPr>
              <a:t>indien toepassing is gegeven aan</a:t>
            </a:r>
            <a:r>
              <a:rPr lang="nl-NL" sz="1200" u="none" kern="1200" dirty="0">
                <a:solidFill>
                  <a:schemeClr val="tx1"/>
                </a:solidFill>
                <a:effectLst/>
                <a:latin typeface="+mn-lt"/>
                <a:ea typeface="+mn-ea"/>
                <a:cs typeface="+mn-cs"/>
              </a:rPr>
              <a:t> </a:t>
            </a:r>
            <a:r>
              <a:rPr lang="nl-NL" sz="1200" u="non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artikel 3:18, tweede lid</a:t>
            </a:r>
            <a:r>
              <a:rPr lang="nl-NL" sz="1200" kern="1200" dirty="0">
                <a:solidFill>
                  <a:schemeClr val="tx1"/>
                </a:solidFill>
                <a:effectLst/>
                <a:latin typeface="+mn-lt"/>
                <a:ea typeface="+mn-ea"/>
                <a:cs typeface="+mn-cs"/>
              </a:rPr>
              <a:t>: de termijn waarbinnen het besluit zal worden genomen.</a:t>
            </a:r>
          </a:p>
          <a:p>
            <a:endParaRPr lang="nl-NL" baseline="0" dirty="0"/>
          </a:p>
          <a:p>
            <a:endParaRPr lang="nl-NL" baseline="0"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9</a:t>
            </a:fld>
            <a:endParaRPr lang="nl-NL"/>
          </a:p>
        </p:txBody>
      </p:sp>
    </p:spTree>
    <p:extLst>
      <p:ext uri="{BB962C8B-B14F-4D97-AF65-F5344CB8AC3E}">
        <p14:creationId xmlns:p14="http://schemas.microsoft.com/office/powerpoint/2010/main" val="3822733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solidFill>
                  <a:srgbClr val="00A9F3"/>
                </a:solidFill>
              </a:defRPr>
            </a:lvl1pPr>
          </a:lstStyle>
          <a:p>
            <a:r>
              <a:rPr lang="nl-NL"/>
              <a:t>Klik om stijl te bewerken</a:t>
            </a:r>
            <a:endParaRPr lang="nl-NL" dirty="0"/>
          </a:p>
        </p:txBody>
      </p:sp>
      <p:sp>
        <p:nvSpPr>
          <p:cNvPr id="3" name="Tijdelijke aanduiding voor inhoud 2"/>
          <p:cNvSpPr>
            <a:spLocks noGrp="1"/>
          </p:cNvSpPr>
          <p:nvPr>
            <p:ph idx="1"/>
          </p:nvPr>
        </p:nvSpPr>
        <p:spPr/>
        <p:txBody>
          <a:bodyPr>
            <a:noAutofit/>
          </a:bodyPr>
          <a:lstStyle>
            <a:lvl1pPr marL="268288" indent="-268288">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090354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Ministerie van Infrastructuur en Milieu</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 september 2019</a:t>
            </a:fld>
            <a:r>
              <a:rPr kumimoji="0" lang="en-US" sz="1050" b="0" i="0" u="none" strike="noStrike" kern="1200" cap="none" spc="0" normalizeH="0" baseline="0" noProof="0" dirty="0">
                <a:ln>
                  <a:noFill/>
                </a:ln>
                <a:solidFill>
                  <a:schemeClr val="bg1"/>
                </a:solidFill>
                <a:effectLst/>
                <a:uLnTx/>
                <a:uFillTx/>
                <a:latin typeface="+mn-lt"/>
                <a:ea typeface="+mn-ea"/>
                <a:cs typeface="+mn-cs"/>
              </a:rPr>
              <a:t> | </a:t>
            </a:r>
            <a:r>
              <a:rPr kumimoji="0" lang="en-US" sz="1050"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868715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Ministerie van Infrastructuur en Milieu</a:t>
            </a:r>
            <a:endParaRPr lang="nl-NL" dirty="0"/>
          </a:p>
        </p:txBody>
      </p:sp>
    </p:spTree>
    <p:extLst>
      <p:ext uri="{BB962C8B-B14F-4D97-AF65-F5344CB8AC3E}">
        <p14:creationId xmlns:p14="http://schemas.microsoft.com/office/powerpoint/2010/main" val="225008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2"/>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Ministerie van Infrastructuur en Milieu</a:t>
            </a:r>
            <a:endParaRPr lang="nl-NL" dirty="0"/>
          </a:p>
        </p:txBody>
      </p:sp>
    </p:spTree>
    <p:extLst>
      <p:ext uri="{BB962C8B-B14F-4D97-AF65-F5344CB8AC3E}">
        <p14:creationId xmlns:p14="http://schemas.microsoft.com/office/powerpoint/2010/main" val="248546329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lvl1pPr>
              <a:defRPr baseline="0"/>
            </a:lvl1p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Ministerie van Infrastructuur en Milieu</a:t>
            </a:r>
            <a:endParaRPr lang="nl-NL" dirty="0"/>
          </a:p>
        </p:txBody>
      </p:sp>
    </p:spTree>
    <p:extLst>
      <p:ext uri="{BB962C8B-B14F-4D97-AF65-F5344CB8AC3E}">
        <p14:creationId xmlns:p14="http://schemas.microsoft.com/office/powerpoint/2010/main" val="291299704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lvl1pPr>
              <a:defRPr/>
            </a:lvl1p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Ministerie van Infrastructuur en Milieu</a:t>
            </a:r>
            <a:endParaRPr lang="nl-NL" dirty="0"/>
          </a:p>
        </p:txBody>
      </p:sp>
    </p:spTree>
    <p:extLst>
      <p:ext uri="{BB962C8B-B14F-4D97-AF65-F5344CB8AC3E}">
        <p14:creationId xmlns:p14="http://schemas.microsoft.com/office/powerpoint/2010/main" val="3705009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Ministerie van Infrastructuur en Milieu</a:t>
            </a:r>
            <a:endParaRPr lang="nl-NL" dirty="0"/>
          </a:p>
        </p:txBody>
      </p:sp>
    </p:spTree>
    <p:extLst>
      <p:ext uri="{BB962C8B-B14F-4D97-AF65-F5344CB8AC3E}">
        <p14:creationId xmlns:p14="http://schemas.microsoft.com/office/powerpoint/2010/main" val="23812506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Ministerie van Infrastructuur en Milieu</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30379041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dia: VNG">
    <p:spTree>
      <p:nvGrpSpPr>
        <p:cNvPr id="1" name=""/>
        <p:cNvGrpSpPr/>
        <p:nvPr/>
      </p:nvGrpSpPr>
      <p:grpSpPr>
        <a:xfrm>
          <a:off x="0" y="0"/>
          <a:ext cx="0" cy="0"/>
          <a:chOff x="0" y="0"/>
          <a:chExt cx="0" cy="0"/>
        </a:xfrm>
      </p:grpSpPr>
      <p:grpSp>
        <p:nvGrpSpPr>
          <p:cNvPr id="4" name="Groeperen 3"/>
          <p:cNvGrpSpPr>
            <a:grpSpLocks/>
          </p:cNvGrpSpPr>
          <p:nvPr userDrawn="1"/>
        </p:nvGrpSpPr>
        <p:grpSpPr bwMode="auto">
          <a:xfrm>
            <a:off x="7356475" y="1871663"/>
            <a:ext cx="4845040" cy="4319587"/>
            <a:chOff x="7222241" y="1800000"/>
            <a:chExt cx="4844271" cy="4320000"/>
          </a:xfrm>
          <a:solidFill>
            <a:schemeClr val="tx2"/>
          </a:solidFill>
        </p:grpSpPr>
        <p:sp>
          <p:nvSpPr>
            <p:cNvPr id="5" name="Uitstel 4"/>
            <p:cNvSpPr/>
            <p:nvPr/>
          </p:nvSpPr>
          <p:spPr>
            <a:xfrm rot="10800000">
              <a:off x="7222241" y="1800000"/>
              <a:ext cx="4320490" cy="4320000"/>
            </a:xfrm>
            <a:prstGeom prst="flowChartDela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800" dirty="0">
                <a:solidFill>
                  <a:srgbClr val="FFFFFF"/>
                </a:solidFill>
                <a:latin typeface="Arial" panose="020B0604020202020204" pitchFamily="34" charset="0"/>
              </a:endParaRPr>
            </a:p>
          </p:txBody>
        </p:sp>
        <p:sp>
          <p:nvSpPr>
            <p:cNvPr id="6" name="Rechthoek 5"/>
            <p:cNvSpPr/>
            <p:nvPr/>
          </p:nvSpPr>
          <p:spPr>
            <a:xfrm>
              <a:off x="11490341" y="1800000"/>
              <a:ext cx="576171"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800" dirty="0">
                <a:solidFill>
                  <a:srgbClr val="FFFFFF"/>
                </a:solidFill>
                <a:latin typeface="Arial" panose="020B0604020202020204" pitchFamily="34" charset="0"/>
              </a:endParaRPr>
            </a:p>
          </p:txBody>
        </p:sp>
      </p:grpSp>
      <p:sp>
        <p:nvSpPr>
          <p:cNvPr id="7" name="Freeform 5"/>
          <p:cNvSpPr>
            <a:spLocks/>
          </p:cNvSpPr>
          <p:nvPr userDrawn="1"/>
        </p:nvSpPr>
        <p:spPr bwMode="auto">
          <a:xfrm>
            <a:off x="0" y="5238750"/>
            <a:ext cx="9702800" cy="1619250"/>
          </a:xfrm>
          <a:custGeom>
            <a:avLst/>
            <a:gdLst>
              <a:gd name="T0" fmla="*/ 2147483647 w 12672"/>
              <a:gd name="T1" fmla="*/ 1239116523 h 2116"/>
              <a:gd name="T2" fmla="*/ 0 w 12672"/>
              <a:gd name="T3" fmla="*/ 1239116523 h 2116"/>
              <a:gd name="T4" fmla="*/ 0 w 12672"/>
              <a:gd name="T5" fmla="*/ 0 h 2116"/>
              <a:gd name="T6" fmla="*/ 2147483647 w 12672"/>
              <a:gd name="T7" fmla="*/ 0 h 2116"/>
              <a:gd name="T8" fmla="*/ 2147483647 w 12672"/>
              <a:gd name="T9" fmla="*/ 1756993 h 2116"/>
              <a:gd name="T10" fmla="*/ 2147483647 w 12672"/>
              <a:gd name="T11" fmla="*/ 6441799 h 2116"/>
              <a:gd name="T12" fmla="*/ 2147483647 w 12672"/>
              <a:gd name="T13" fmla="*/ 14639826 h 2116"/>
              <a:gd name="T14" fmla="*/ 2147483647 w 12672"/>
              <a:gd name="T15" fmla="*/ 25766430 h 2116"/>
              <a:gd name="T16" fmla="*/ 2147483647 w 12672"/>
              <a:gd name="T17" fmla="*/ 39234672 h 2116"/>
              <a:gd name="T18" fmla="*/ 2147483647 w 12672"/>
              <a:gd name="T19" fmla="*/ 55631492 h 2116"/>
              <a:gd name="T20" fmla="*/ 2147483647 w 12672"/>
              <a:gd name="T21" fmla="*/ 75541533 h 2116"/>
              <a:gd name="T22" fmla="*/ 2147483647 w 12672"/>
              <a:gd name="T23" fmla="*/ 97208567 h 2116"/>
              <a:gd name="T24" fmla="*/ 2147483647 w 12672"/>
              <a:gd name="T25" fmla="*/ 121803413 h 2116"/>
              <a:gd name="T26" fmla="*/ 2147483647 w 12672"/>
              <a:gd name="T27" fmla="*/ 149326072 h 2116"/>
              <a:gd name="T28" fmla="*/ 2147483647 w 12672"/>
              <a:gd name="T29" fmla="*/ 179777308 h 2116"/>
              <a:gd name="T30" fmla="*/ 2147483647 w 12672"/>
              <a:gd name="T31" fmla="*/ 211399362 h 2116"/>
              <a:gd name="T32" fmla="*/ 2147483647 w 12672"/>
              <a:gd name="T33" fmla="*/ 245949229 h 2116"/>
              <a:gd name="T34" fmla="*/ 2147483647 w 12672"/>
              <a:gd name="T35" fmla="*/ 283427674 h 2116"/>
              <a:gd name="T36" fmla="*/ 2147483647 w 12672"/>
              <a:gd name="T37" fmla="*/ 321490762 h 2116"/>
              <a:gd name="T38" fmla="*/ 2147483647 w 12672"/>
              <a:gd name="T39" fmla="*/ 362482428 h 2116"/>
              <a:gd name="T40" fmla="*/ 2147483647 w 12672"/>
              <a:gd name="T41" fmla="*/ 406401906 h 2116"/>
              <a:gd name="T42" fmla="*/ 2147483647 w 12672"/>
              <a:gd name="T43" fmla="*/ 450907558 h 2116"/>
              <a:gd name="T44" fmla="*/ 2147483647 w 12672"/>
              <a:gd name="T45" fmla="*/ 497754848 h 2116"/>
              <a:gd name="T46" fmla="*/ 2147483647 w 12672"/>
              <a:gd name="T47" fmla="*/ 546944541 h 2116"/>
              <a:gd name="T48" fmla="*/ 2147483647 w 12672"/>
              <a:gd name="T49" fmla="*/ 596720408 h 2116"/>
              <a:gd name="T50" fmla="*/ 2147483647 w 12672"/>
              <a:gd name="T51" fmla="*/ 648837913 h 2116"/>
              <a:gd name="T52" fmla="*/ 2147483647 w 12672"/>
              <a:gd name="T53" fmla="*/ 702712412 h 2116"/>
              <a:gd name="T54" fmla="*/ 2147483647 w 12672"/>
              <a:gd name="T55" fmla="*/ 757173085 h 2116"/>
              <a:gd name="T56" fmla="*/ 2147483647 w 12672"/>
              <a:gd name="T57" fmla="*/ 813389986 h 2116"/>
              <a:gd name="T58" fmla="*/ 2147483647 w 12672"/>
              <a:gd name="T59" fmla="*/ 870777706 h 2116"/>
              <a:gd name="T60" fmla="*/ 2147483647 w 12672"/>
              <a:gd name="T61" fmla="*/ 929337775 h 2116"/>
              <a:gd name="T62" fmla="*/ 2147483647 w 12672"/>
              <a:gd name="T63" fmla="*/ 989653307 h 2116"/>
              <a:gd name="T64" fmla="*/ 2147483647 w 12672"/>
              <a:gd name="T65" fmla="*/ 1050555013 h 2116"/>
              <a:gd name="T66" fmla="*/ 2147483647 w 12672"/>
              <a:gd name="T67" fmla="*/ 1112628304 h 2116"/>
              <a:gd name="T68" fmla="*/ 2147483647 w 12672"/>
              <a:gd name="T69" fmla="*/ 1175287004 h 2116"/>
              <a:gd name="T70" fmla="*/ 2147483647 w 12672"/>
              <a:gd name="T71" fmla="*/ 1239116523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pic>
        <p:nvPicPr>
          <p:cNvPr id="8" name="Afbeelding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438" y="-71438"/>
            <a:ext cx="3571875"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1080000" y="2160000"/>
            <a:ext cx="6120000" cy="1440000"/>
          </a:xfrm>
          <a:prstGeom prst="rect">
            <a:avLst/>
          </a:prstGeom>
        </p:spPr>
        <p:txBody>
          <a:bodyPr lIns="0" tIns="0" rIns="0" bIns="0" anchor="b" anchorCtr="0">
            <a:noAutofit/>
          </a:bodyPr>
          <a:lstStyle>
            <a:lvl1pPr algn="l">
              <a:lnSpc>
                <a:spcPct val="90000"/>
              </a:lnSpc>
              <a:defRPr sz="4800" b="1">
                <a:solidFill>
                  <a:schemeClr val="bg2"/>
                </a:solidFill>
              </a:defRPr>
            </a:lvl1pPr>
          </a:lstStyle>
          <a:p>
            <a:r>
              <a:rPr lang="nl-NL" dirty="0"/>
              <a:t>Klik om de stijl te bewerken</a:t>
            </a:r>
            <a:endParaRPr lang="en-US" dirty="0"/>
          </a:p>
        </p:txBody>
      </p:sp>
      <p:sp>
        <p:nvSpPr>
          <p:cNvPr id="3" name="Ondertitel 2"/>
          <p:cNvSpPr>
            <a:spLocks noGrp="1"/>
          </p:cNvSpPr>
          <p:nvPr>
            <p:ph type="subTitle" idx="1"/>
          </p:nvPr>
        </p:nvSpPr>
        <p:spPr>
          <a:xfrm>
            <a:off x="1080000" y="3959940"/>
            <a:ext cx="6120000" cy="1080000"/>
          </a:xfrm>
          <a:prstGeom prst="rect">
            <a:avLst/>
          </a:prstGeom>
        </p:spPr>
        <p:txBody>
          <a:bodyPr lIns="0" tIns="0" rIns="0" bIns="0">
            <a:no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endParaRPr lang="en-US" dirty="0"/>
          </a:p>
        </p:txBody>
      </p:sp>
      <p:sp>
        <p:nvSpPr>
          <p:cNvPr id="9" name="Tijdelijke aanduiding voor datum 3"/>
          <p:cNvSpPr>
            <a:spLocks noGrp="1" noChangeAspect="1"/>
          </p:cNvSpPr>
          <p:nvPr>
            <p:ph type="dt" sz="half" idx="10"/>
          </p:nvPr>
        </p:nvSpPr>
        <p:spPr>
          <a:xfrm>
            <a:off x="1080000" y="6480000"/>
            <a:ext cx="4070350" cy="365125"/>
          </a:xfrm>
          <a:prstGeom prst="rect">
            <a:avLst/>
          </a:prstGeom>
        </p:spPr>
        <p:txBody>
          <a:bodyPr lIns="0" tIns="0" rIns="0" bIns="0" anchor="ctr" anchorCtr="0"/>
          <a:lstStyle>
            <a:lvl1pPr eaLnBrk="0" hangingPunct="0">
              <a:defRPr sz="1000" dirty="0">
                <a:solidFill>
                  <a:schemeClr val="bg1"/>
                </a:solidFill>
                <a:latin typeface="Arial" panose="020B0604020202020204" pitchFamily="34" charset="0"/>
                <a:ea typeface="+mn-ea"/>
              </a:defRPr>
            </a:lvl1pPr>
          </a:lstStyle>
          <a:p>
            <a:pPr>
              <a:defRPr/>
            </a:pPr>
            <a:endParaRPr lang="nl-NL" dirty="0"/>
          </a:p>
        </p:txBody>
      </p:sp>
    </p:spTree>
    <p:extLst>
      <p:ext uri="{BB962C8B-B14F-4D97-AF65-F5344CB8AC3E}">
        <p14:creationId xmlns:p14="http://schemas.microsoft.com/office/powerpoint/2010/main" val="1446609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stijl te bewerken</a:t>
            </a:r>
            <a:endParaRPr lang="nl-NL" dirty="0"/>
          </a:p>
        </p:txBody>
      </p:sp>
      <p:sp>
        <p:nvSpPr>
          <p:cNvPr id="3" name="Tijdelijke aanduiding voor inhoud 2"/>
          <p:cNvSpPr>
            <a:spLocks noGrp="1"/>
          </p:cNvSpPr>
          <p:nvPr>
            <p:ph idx="1"/>
          </p:nvPr>
        </p:nvSpPr>
        <p:spPr>
          <a:xfrm>
            <a:off x="1080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inhoud 2"/>
          <p:cNvSpPr>
            <a:spLocks noGrp="1"/>
          </p:cNvSpPr>
          <p:nvPr>
            <p:ph idx="10"/>
          </p:nvPr>
        </p:nvSpPr>
        <p:spPr>
          <a:xfrm>
            <a:off x="6252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905419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dia: titel ">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stijl te bewerken</a:t>
            </a:r>
            <a:endParaRPr lang="nl-NL" dirty="0"/>
          </a:p>
        </p:txBody>
      </p:sp>
    </p:spTree>
    <p:extLst>
      <p:ext uri="{BB962C8B-B14F-4D97-AF65-F5344CB8AC3E}">
        <p14:creationId xmlns:p14="http://schemas.microsoft.com/office/powerpoint/2010/main" val="1110955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80000" y="1080000"/>
            <a:ext cx="10033200" cy="522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606042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dia: bee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590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dia: aflopend beeld">
    <p:spTree>
      <p:nvGrpSpPr>
        <p:cNvPr id="1" name=""/>
        <p:cNvGrpSpPr/>
        <p:nvPr/>
      </p:nvGrpSpPr>
      <p:grpSpPr>
        <a:xfrm>
          <a:off x="0" y="0"/>
          <a:ext cx="0" cy="0"/>
          <a:chOff x="0" y="0"/>
          <a:chExt cx="0" cy="0"/>
        </a:xfrm>
      </p:grpSpPr>
      <p:sp>
        <p:nvSpPr>
          <p:cNvPr id="8" name="Rechthoek 7"/>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 name="Groep 1"/>
          <p:cNvGrpSpPr/>
          <p:nvPr userDrawn="1"/>
        </p:nvGrpSpPr>
        <p:grpSpPr>
          <a:xfrm>
            <a:off x="-7374" y="6415994"/>
            <a:ext cx="4949825" cy="449261"/>
            <a:chOff x="0" y="6408737"/>
            <a:chExt cx="4949825" cy="449261"/>
          </a:xfrm>
          <a:solidFill>
            <a:schemeClr val="bg2"/>
          </a:solidFill>
        </p:grpSpPr>
        <p:sp>
          <p:nvSpPr>
            <p:cNvPr id="10"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dirty="0">
                <a:latin typeface="Arial" panose="020B0604020202020204" pitchFamily="34" charset="0"/>
                <a:ea typeface="+mn-ea"/>
              </a:endParaRPr>
            </a:p>
          </p:txBody>
        </p:sp>
        <p:sp>
          <p:nvSpPr>
            <p:cNvPr id="11"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dirty="0">
                <a:latin typeface="Arial" panose="020B0604020202020204" pitchFamily="34" charset="0"/>
                <a:ea typeface="+mn-ea"/>
              </a:endParaRPr>
            </a:p>
          </p:txBody>
        </p:sp>
      </p:grpSp>
      <p:pic>
        <p:nvPicPr>
          <p:cNvPr id="7" name="Afbeelding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037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Ministerie van Infrastructuur en Milieu</a:t>
            </a:r>
            <a:endParaRPr lang="nl-NL" dirty="0"/>
          </a:p>
        </p:txBody>
      </p:sp>
    </p:spTree>
    <p:extLst>
      <p:ext uri="{BB962C8B-B14F-4D97-AF65-F5344CB8AC3E}">
        <p14:creationId xmlns:p14="http://schemas.microsoft.com/office/powerpoint/2010/main" val="2791493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Ministerie van Infrastructuur en Milieu</a:t>
            </a:r>
            <a:endParaRPr lang="nl-NL" dirty="0"/>
          </a:p>
        </p:txBody>
      </p:sp>
    </p:spTree>
    <p:extLst>
      <p:ext uri="{BB962C8B-B14F-4D97-AF65-F5344CB8AC3E}">
        <p14:creationId xmlns:p14="http://schemas.microsoft.com/office/powerpoint/2010/main" val="320286245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Ministerie van Infrastructuur en Milieu</a:t>
            </a:r>
            <a:endParaRPr lang="nl-NL" dirty="0"/>
          </a:p>
        </p:txBody>
      </p:sp>
      <p:pic>
        <p:nvPicPr>
          <p:cNvPr id="12" name="Afbeelding 11"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3852089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Afbeelding 13"/>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ep 1"/>
          <p:cNvGrpSpPr/>
          <p:nvPr/>
        </p:nvGrpSpPr>
        <p:grpSpPr>
          <a:xfrm>
            <a:off x="-7374" y="6415994"/>
            <a:ext cx="4949825" cy="449261"/>
            <a:chOff x="0" y="6408737"/>
            <a:chExt cx="4949825" cy="449261"/>
          </a:xfrm>
          <a:solidFill>
            <a:schemeClr val="bg2"/>
          </a:solidFill>
        </p:grpSpPr>
        <p:sp>
          <p:nvSpPr>
            <p:cNvPr id="13"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dirty="0">
                <a:latin typeface="Arial" panose="020B0604020202020204" pitchFamily="34" charset="0"/>
                <a:ea typeface="+mn-ea"/>
              </a:endParaRPr>
            </a:p>
          </p:txBody>
        </p:sp>
        <p:sp>
          <p:nvSpPr>
            <p:cNvPr id="12"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dirty="0">
                <a:latin typeface="Arial" panose="020B0604020202020204" pitchFamily="34" charset="0"/>
                <a:ea typeface="+mn-ea"/>
              </a:endParaRPr>
            </a:p>
          </p:txBody>
        </p:sp>
      </p:grpSp>
      <p:sp>
        <p:nvSpPr>
          <p:cNvPr id="1027" name="Tijdelijke aanduiding voor titel 1"/>
          <p:cNvSpPr>
            <a:spLocks noGrp="1"/>
          </p:cNvSpPr>
          <p:nvPr>
            <p:ph type="title"/>
          </p:nvPr>
        </p:nvSpPr>
        <p:spPr bwMode="auto">
          <a:xfrm>
            <a:off x="1079500" y="1079500"/>
            <a:ext cx="10033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nl-NL" altLang="en-US"/>
              <a:t>Titelstijl van model bewerken</a:t>
            </a:r>
          </a:p>
        </p:txBody>
      </p:sp>
      <p:sp>
        <p:nvSpPr>
          <p:cNvPr id="1028" name="Tijdelijke aanduiding voor tekst 2"/>
          <p:cNvSpPr>
            <a:spLocks noGrp="1"/>
          </p:cNvSpPr>
          <p:nvPr>
            <p:ph type="body" idx="1"/>
          </p:nvPr>
        </p:nvSpPr>
        <p:spPr bwMode="auto">
          <a:xfrm>
            <a:off x="1079500" y="1800225"/>
            <a:ext cx="10033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Lst>
  <p:hf sldNum="0" hdr="0"/>
  <p:txStyles>
    <p:title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p:titleStyle>
    <p:body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2" r:id="rId1"/>
  </p:sldLayoutIdLst>
  <p:hf sldNum="0" hdr="0"/>
  <p:txStyles>
    <p:titleStyle>
      <a:lvl1pPr algn="l" rtl="0" fontAlgn="base">
        <a:spcBef>
          <a:spcPct val="0"/>
        </a:spcBef>
        <a:spcAft>
          <a:spcPct val="0"/>
        </a:spcAft>
        <a:defRPr sz="3200" b="1" kern="1200">
          <a:solidFill>
            <a:schemeClr val="bg2"/>
          </a:solidFill>
          <a:latin typeface="+mj-lt"/>
          <a:ea typeface="ＭＳ Ｐゴシック" charset="-128"/>
          <a:cs typeface="+mj-cs"/>
        </a:defRPr>
      </a:lvl1pPr>
      <a:lvl2pPr algn="l" rtl="0" fontAlgn="base">
        <a:spcBef>
          <a:spcPct val="0"/>
        </a:spcBef>
        <a:spcAft>
          <a:spcPct val="0"/>
        </a:spcAft>
        <a:defRPr sz="3200" b="1">
          <a:solidFill>
            <a:schemeClr val="bg2"/>
          </a:solidFill>
          <a:latin typeface="Arial" charset="0"/>
          <a:ea typeface="ＭＳ Ｐゴシック" charset="-128"/>
        </a:defRPr>
      </a:lvl2pPr>
      <a:lvl3pPr algn="l" rtl="0" fontAlgn="base">
        <a:spcBef>
          <a:spcPct val="0"/>
        </a:spcBef>
        <a:spcAft>
          <a:spcPct val="0"/>
        </a:spcAft>
        <a:defRPr sz="3200" b="1">
          <a:solidFill>
            <a:schemeClr val="bg2"/>
          </a:solidFill>
          <a:latin typeface="Arial" charset="0"/>
          <a:ea typeface="ＭＳ Ｐゴシック" charset="-128"/>
        </a:defRPr>
      </a:lvl3pPr>
      <a:lvl4pPr algn="l" rtl="0" fontAlgn="base">
        <a:spcBef>
          <a:spcPct val="0"/>
        </a:spcBef>
        <a:spcAft>
          <a:spcPct val="0"/>
        </a:spcAft>
        <a:defRPr sz="3200" b="1">
          <a:solidFill>
            <a:schemeClr val="bg2"/>
          </a:solidFill>
          <a:latin typeface="Arial" charset="0"/>
          <a:ea typeface="ＭＳ Ｐゴシック" charset="-128"/>
        </a:defRPr>
      </a:lvl4pPr>
      <a:lvl5pPr algn="l" rtl="0" fontAlgn="base">
        <a:spcBef>
          <a:spcPct val="0"/>
        </a:spcBef>
        <a:spcAft>
          <a:spcPct val="0"/>
        </a:spcAft>
        <a:defRPr sz="3200" b="1">
          <a:solidFill>
            <a:schemeClr val="bg2"/>
          </a:solidFill>
          <a:latin typeface="Arial" charset="0"/>
          <a:ea typeface="ＭＳ Ｐゴシック" charset="-128"/>
        </a:defRPr>
      </a:lvl5pPr>
      <a:lvl6pPr marL="457200" algn="l" rtl="0" fontAlgn="base">
        <a:spcBef>
          <a:spcPct val="0"/>
        </a:spcBef>
        <a:spcAft>
          <a:spcPct val="0"/>
        </a:spcAft>
        <a:defRPr sz="3200" b="1">
          <a:solidFill>
            <a:schemeClr val="bg2"/>
          </a:solidFill>
          <a:latin typeface="Arial" charset="0"/>
          <a:ea typeface="ＭＳ Ｐゴシック" charset="-128"/>
        </a:defRPr>
      </a:lvl6pPr>
      <a:lvl7pPr marL="914400" algn="l" rtl="0" fontAlgn="base">
        <a:spcBef>
          <a:spcPct val="0"/>
        </a:spcBef>
        <a:spcAft>
          <a:spcPct val="0"/>
        </a:spcAft>
        <a:defRPr sz="3200" b="1">
          <a:solidFill>
            <a:schemeClr val="bg2"/>
          </a:solidFill>
          <a:latin typeface="Arial" charset="0"/>
          <a:ea typeface="ＭＳ Ｐゴシック" charset="-128"/>
        </a:defRPr>
      </a:lvl7pPr>
      <a:lvl8pPr marL="1371600" algn="l" rtl="0" fontAlgn="base">
        <a:spcBef>
          <a:spcPct val="0"/>
        </a:spcBef>
        <a:spcAft>
          <a:spcPct val="0"/>
        </a:spcAft>
        <a:defRPr sz="3200" b="1">
          <a:solidFill>
            <a:schemeClr val="bg2"/>
          </a:solidFill>
          <a:latin typeface="Arial" charset="0"/>
          <a:ea typeface="ＭＳ Ｐゴシック" charset="-128"/>
        </a:defRPr>
      </a:lvl8pPr>
      <a:lvl9pPr marL="1828800" algn="l" rtl="0" fontAlgn="base">
        <a:spcBef>
          <a:spcPct val="0"/>
        </a:spcBef>
        <a:spcAft>
          <a:spcPct val="0"/>
        </a:spcAft>
        <a:defRPr sz="3200" b="1">
          <a:solidFill>
            <a:schemeClr val="bg2"/>
          </a:solidFill>
          <a:latin typeface="Arial" charset="0"/>
          <a:ea typeface="ＭＳ Ｐゴシック" charset="-128"/>
        </a:defRPr>
      </a:lvl9pPr>
    </p:titleStyle>
    <p:bodyStyle>
      <a:lvl1pPr marL="265113" indent="-265113" algn="l" rtl="0" fontAlgn="base">
        <a:lnSpc>
          <a:spcPct val="90000"/>
        </a:lnSpc>
        <a:spcBef>
          <a:spcPct val="20000"/>
        </a:spcBef>
        <a:spcAft>
          <a:spcPct val="0"/>
        </a:spcAft>
        <a:buClr>
          <a:schemeClr val="bg2"/>
        </a:buClr>
        <a:buSzPct val="80000"/>
        <a:buFont typeface="Arial" charset="0"/>
        <a:buChar char="•"/>
        <a:defRPr sz="2400" kern="1200">
          <a:solidFill>
            <a:schemeClr val="tx1"/>
          </a:solidFill>
          <a:latin typeface="+mn-lt"/>
          <a:ea typeface="ＭＳ Ｐゴシック" charset="-128"/>
          <a:cs typeface="+mn-cs"/>
        </a:defRPr>
      </a:lvl1pPr>
      <a:lvl2pPr marL="538163" indent="-273050" algn="l" rtl="0" fontAlgn="base">
        <a:lnSpc>
          <a:spcPct val="90000"/>
        </a:lnSpc>
        <a:spcBef>
          <a:spcPct val="20000"/>
        </a:spcBef>
        <a:spcAft>
          <a:spcPct val="0"/>
        </a:spcAft>
        <a:buClr>
          <a:schemeClr val="bg2"/>
        </a:buClr>
        <a:buSzPct val="80000"/>
        <a:buFont typeface="Arial" charset="0"/>
        <a:buChar char="•"/>
        <a:defRPr sz="2000" kern="1200">
          <a:solidFill>
            <a:schemeClr val="tx1"/>
          </a:solidFill>
          <a:latin typeface="+mn-lt"/>
          <a:ea typeface="ＭＳ Ｐゴシック" charset="-128"/>
          <a:cs typeface="+mn-cs"/>
        </a:defRPr>
      </a:lvl2pPr>
      <a:lvl3pPr marL="803275" indent="-265113" algn="l" rtl="0" fontAlgn="base">
        <a:lnSpc>
          <a:spcPct val="90000"/>
        </a:lnSpc>
        <a:spcBef>
          <a:spcPct val="20000"/>
        </a:spcBef>
        <a:spcAft>
          <a:spcPct val="0"/>
        </a:spcAft>
        <a:buClr>
          <a:schemeClr val="bg2"/>
        </a:buClr>
        <a:buSzPct val="80000"/>
        <a:buFont typeface="Arial" charset="0"/>
        <a:buChar char="•"/>
        <a:defRPr kern="1200">
          <a:solidFill>
            <a:schemeClr val="tx1"/>
          </a:solidFill>
          <a:latin typeface="+mn-lt"/>
          <a:ea typeface="ＭＳ Ｐゴシック" charset="-128"/>
          <a:cs typeface="+mn-cs"/>
        </a:defRPr>
      </a:lvl3pPr>
      <a:lvl4pPr marL="1076325" indent="-273050" algn="l" rtl="0" fontAlgn="base">
        <a:lnSpc>
          <a:spcPct val="90000"/>
        </a:lnSpc>
        <a:spcBef>
          <a:spcPct val="20000"/>
        </a:spcBef>
        <a:spcAft>
          <a:spcPct val="0"/>
        </a:spcAft>
        <a:buClr>
          <a:schemeClr val="bg2"/>
        </a:buClr>
        <a:buSzPct val="80000"/>
        <a:buFont typeface="Arial" charset="0"/>
        <a:buChar char="•"/>
        <a:tabLst>
          <a:tab pos="1792288" algn="l"/>
        </a:tabLst>
        <a:defRPr sz="1600" kern="1200">
          <a:solidFill>
            <a:schemeClr val="tx1"/>
          </a:solidFill>
          <a:latin typeface="+mn-lt"/>
          <a:ea typeface="ＭＳ Ｐゴシック" charset="-128"/>
          <a:cs typeface="+mn-cs"/>
        </a:defRPr>
      </a:lvl4pPr>
      <a:lvl5pPr marL="1341438" indent="-265113" algn="l" rtl="0" fontAlgn="base">
        <a:lnSpc>
          <a:spcPct val="90000"/>
        </a:lnSpc>
        <a:spcBef>
          <a:spcPct val="20000"/>
        </a:spcBef>
        <a:spcAft>
          <a:spcPct val="0"/>
        </a:spcAft>
        <a:buClr>
          <a:schemeClr val="bg2"/>
        </a:buClr>
        <a:buSzPct val="80000"/>
        <a:buFont typeface="Arial" charset="0"/>
        <a:buChar char="•"/>
        <a:defRPr sz="16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hyperlink" Target="https://nl.freeimages.com/photographer/Sarej-4790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hyperlink" Target="https://nl.freeimages.com/photographer/Sarej-4790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vng.nl/onderwerpenindex/omgevingswet/veranderopgave-omgevingswet/nieuws/data-regiosessies-omgevingstafel-gemeenten-ketenpartner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mailto:Skadi.renooij@minbzk.nl" TargetMode="External"/><Relationship Id="rId7" Type="http://schemas.openxmlformats.org/officeDocument/2006/relationships/hyperlink" Target="http://www.vng.nl/omgevingswet" TargetMode="External"/><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hyperlink" Target="http://www.aandeslagmetdeomgevingswet.nl" TargetMode="External"/><Relationship Id="rId5" Type="http://schemas.openxmlformats.org/officeDocument/2006/relationships/hyperlink" Target="http://www.omgevingswetportaal.nl/" TargetMode="External"/><Relationship Id="rId4" Type="http://schemas.openxmlformats.org/officeDocument/2006/relationships/hyperlink" Target="mailto:info@sarahros.n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2690F34-87AA-4E96-97D6-5D40F8FB24D4}"/>
              </a:ext>
            </a:extLst>
          </p:cNvPr>
          <p:cNvPicPr>
            <a:picLocks noChangeAspect="1"/>
          </p:cNvPicPr>
          <p:nvPr/>
        </p:nvPicPr>
        <p:blipFill rotWithShape="1">
          <a:blip r:embed="rId3"/>
          <a:srcRect l="12699" r="16390" b="36733"/>
          <a:stretch/>
        </p:blipFill>
        <p:spPr>
          <a:xfrm>
            <a:off x="10609242" y="0"/>
            <a:ext cx="1599007" cy="815248"/>
          </a:xfrm>
          <a:prstGeom prst="rect">
            <a:avLst/>
          </a:prstGeom>
        </p:spPr>
      </p:pic>
      <p:sp>
        <p:nvSpPr>
          <p:cNvPr id="5" name="Tijdelijke aanduiding voor tekst 4"/>
          <p:cNvSpPr>
            <a:spLocks noGrp="1"/>
          </p:cNvSpPr>
          <p:nvPr>
            <p:ph type="body" sz="quarter" idx="21"/>
          </p:nvPr>
        </p:nvSpPr>
        <p:spPr>
          <a:xfrm>
            <a:off x="6672581" y="4545143"/>
            <a:ext cx="5004000" cy="1183900"/>
          </a:xfrm>
        </p:spPr>
        <p:txBody>
          <a:bodyPr/>
          <a:lstStyle/>
          <a:p>
            <a:r>
              <a:rPr lang="nl-NL" dirty="0">
                <a:latin typeface="Verdana" panose="020B0604030504040204" pitchFamily="34" charset="0"/>
                <a:ea typeface="Verdana" panose="020B0604030504040204" pitchFamily="34" charset="0"/>
              </a:rPr>
              <a:t>Leerkring G40 5 september 2019</a:t>
            </a:r>
          </a:p>
        </p:txBody>
      </p:sp>
      <p:sp>
        <p:nvSpPr>
          <p:cNvPr id="7" name="Titel 6"/>
          <p:cNvSpPr>
            <a:spLocks noGrp="1"/>
          </p:cNvSpPr>
          <p:nvPr>
            <p:ph type="ctrTitle"/>
          </p:nvPr>
        </p:nvSpPr>
        <p:spPr>
          <a:xfrm>
            <a:off x="6553199" y="1479067"/>
            <a:ext cx="5242765" cy="2064233"/>
          </a:xfrm>
        </p:spPr>
        <p:txBody>
          <a:bodyPr>
            <a:normAutofit fontScale="90000"/>
          </a:bodyPr>
          <a:lstStyle/>
          <a:p>
            <a:br>
              <a:rPr lang="nl-NL" dirty="0">
                <a:latin typeface="Verdana" panose="020B0604030504040204" pitchFamily="34" charset="0"/>
                <a:ea typeface="Verdana" panose="020B0604030504040204" pitchFamily="34" charset="0"/>
              </a:rPr>
            </a:br>
            <a:r>
              <a:rPr lang="nl-NL" dirty="0">
                <a:latin typeface="Verdana" panose="020B0604030504040204" pitchFamily="34" charset="0"/>
                <a:ea typeface="Verdana" panose="020B0604030504040204" pitchFamily="34" charset="0"/>
              </a:rPr>
              <a:t>Participatie in de Omgevingswet </a:t>
            </a:r>
            <a:br>
              <a:rPr lang="nl-NL" dirty="0">
                <a:latin typeface="Verdana" panose="020B0604030504040204" pitchFamily="34" charset="0"/>
                <a:ea typeface="Verdana" panose="020B0604030504040204" pitchFamily="34" charset="0"/>
              </a:rPr>
            </a:br>
            <a:br>
              <a:rPr lang="nl-NL" dirty="0">
                <a:latin typeface="Verdana" panose="020B0604030504040204" pitchFamily="34" charset="0"/>
                <a:ea typeface="Verdana" panose="020B0604030504040204" pitchFamily="34" charset="0"/>
              </a:rPr>
            </a:br>
            <a:br>
              <a:rPr lang="nl-NL" dirty="0">
                <a:latin typeface="Verdana" panose="020B0604030504040204" pitchFamily="34" charset="0"/>
                <a:ea typeface="Verdana" panose="020B0604030504040204" pitchFamily="34" charset="0"/>
              </a:rPr>
            </a:br>
            <a:br>
              <a:rPr lang="nl-NL" dirty="0">
                <a:latin typeface="Verdana" panose="020B0604030504040204" pitchFamily="34" charset="0"/>
                <a:ea typeface="Verdana" panose="020B0604030504040204" pitchFamily="34" charset="0"/>
              </a:rPr>
            </a:br>
            <a:br>
              <a:rPr lang="nl-NL" sz="2700" dirty="0">
                <a:latin typeface="Verdana" panose="020B0604030504040204" pitchFamily="34" charset="0"/>
                <a:ea typeface="Verdana" panose="020B0604030504040204" pitchFamily="34" charset="0"/>
              </a:rPr>
            </a:br>
            <a:br>
              <a:rPr lang="nl-NL" sz="2700" dirty="0">
                <a:latin typeface="Verdana" panose="020B0604030504040204" pitchFamily="34" charset="0"/>
                <a:ea typeface="Verdana" panose="020B0604030504040204" pitchFamily="34" charset="0"/>
              </a:rPr>
            </a:br>
            <a:r>
              <a:rPr lang="nl-NL" dirty="0">
                <a:latin typeface="Verdana" panose="020B0604030504040204" pitchFamily="34" charset="0"/>
                <a:ea typeface="Verdana" panose="020B0604030504040204" pitchFamily="34" charset="0"/>
              </a:rPr>
              <a:t> </a:t>
            </a:r>
          </a:p>
        </p:txBody>
      </p:sp>
      <p:pic>
        <p:nvPicPr>
          <p:cNvPr id="9" name="Tijdelijke aanduiding voor afbeelding 8"/>
          <p:cNvPicPr>
            <a:picLocks noGrp="1" noChangeAspect="1"/>
          </p:cNvPicPr>
          <p:nvPr>
            <p:ph type="pic" sz="quarter" idx="22"/>
          </p:nvPr>
        </p:nvPicPr>
        <p:blipFill>
          <a:blip r:embed="rId4">
            <a:extLst>
              <a:ext uri="{28A0092B-C50C-407E-A947-70E740481C1C}">
                <a14:useLocalDpi xmlns:a14="http://schemas.microsoft.com/office/drawing/2010/main" val="0"/>
              </a:ext>
            </a:extLst>
          </a:blip>
          <a:srcRect l="20340" r="20340"/>
          <a:stretch>
            <a:fillRect/>
          </a:stretch>
        </p:blipFill>
        <p:spPr/>
      </p:pic>
      <p:pic>
        <p:nvPicPr>
          <p:cNvPr id="3" name="Afbeelding 2">
            <a:extLst>
              <a:ext uri="{FF2B5EF4-FFF2-40B4-BE49-F238E27FC236}">
                <a16:creationId xmlns:a16="http://schemas.microsoft.com/office/drawing/2014/main" id="{25E029F3-BCA9-4334-B10F-C6278CC43AF1}"/>
              </a:ext>
            </a:extLst>
          </p:cNvPr>
          <p:cNvPicPr>
            <a:picLocks noChangeAspect="1"/>
          </p:cNvPicPr>
          <p:nvPr/>
        </p:nvPicPr>
        <p:blipFill>
          <a:blip r:embed="rId5"/>
          <a:stretch>
            <a:fillRect/>
          </a:stretch>
        </p:blipFill>
        <p:spPr>
          <a:xfrm>
            <a:off x="5772767" y="0"/>
            <a:ext cx="659540" cy="1154195"/>
          </a:xfrm>
          <a:prstGeom prst="rect">
            <a:avLst/>
          </a:prstGeom>
        </p:spPr>
      </p:pic>
    </p:spTree>
    <p:extLst>
      <p:ext uri="{BB962C8B-B14F-4D97-AF65-F5344CB8AC3E}">
        <p14:creationId xmlns:p14="http://schemas.microsoft.com/office/powerpoint/2010/main" val="1039515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hoek 18">
            <a:extLst>
              <a:ext uri="{FF2B5EF4-FFF2-40B4-BE49-F238E27FC236}">
                <a16:creationId xmlns:a16="http://schemas.microsoft.com/office/drawing/2014/main" id="{A7E71D29-C9BD-4701-83E5-C92FCB909DB3}"/>
              </a:ext>
            </a:extLst>
          </p:cNvPr>
          <p:cNvSpPr/>
          <p:nvPr/>
        </p:nvSpPr>
        <p:spPr>
          <a:xfrm>
            <a:off x="0" y="5494290"/>
            <a:ext cx="6055360" cy="1374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inhoud 3"/>
          <p:cNvSpPr>
            <a:spLocks noGrp="1"/>
          </p:cNvSpPr>
          <p:nvPr>
            <p:ph sz="quarter" idx="13"/>
          </p:nvPr>
        </p:nvSpPr>
        <p:spPr>
          <a:xfrm>
            <a:off x="5980022" y="1920806"/>
            <a:ext cx="5824037" cy="2131751"/>
          </a:xfrm>
        </p:spPr>
        <p:txBody>
          <a:bodyPr>
            <a:normAutofit/>
          </a:bodyPr>
          <a:lstStyle/>
          <a:p>
            <a:pPr marL="0" indent="0">
              <a:buNone/>
            </a:pPr>
            <a:r>
              <a:rPr lang="nl-NL" sz="1800" dirty="0">
                <a:latin typeface="Verdana" panose="020B0604030504040204" pitchFamily="34" charset="0"/>
                <a:ea typeface="Verdana" panose="020B0604030504040204" pitchFamily="34" charset="0"/>
              </a:rPr>
              <a:t>Bij vaststellen wordt aangegeven:</a:t>
            </a:r>
          </a:p>
          <a:p>
            <a:r>
              <a:rPr lang="nl-NL" sz="1800" dirty="0">
                <a:latin typeface="Verdana" panose="020B0604030504040204" pitchFamily="34" charset="0"/>
                <a:ea typeface="Verdana" panose="020B0604030504040204" pitchFamily="34" charset="0"/>
              </a:rPr>
              <a:t>Hoe burgers, bedrijven, maatschappelijke organisaties en bestuursorganen bij de voorbereiding zijn betrokken en</a:t>
            </a:r>
          </a:p>
          <a:p>
            <a:r>
              <a:rPr lang="nl-NL" sz="1800" dirty="0">
                <a:latin typeface="Verdana" panose="020B0604030504040204" pitchFamily="34" charset="0"/>
                <a:ea typeface="Verdana" panose="020B0604030504040204" pitchFamily="34" charset="0"/>
              </a:rPr>
              <a:t>Wat de resultaten daarvan zijn</a:t>
            </a:r>
          </a:p>
        </p:txBody>
      </p:sp>
      <p:sp>
        <p:nvSpPr>
          <p:cNvPr id="2" name="Titel 1">
            <a:extLst>
              <a:ext uri="{FF2B5EF4-FFF2-40B4-BE49-F238E27FC236}">
                <a16:creationId xmlns:a16="http://schemas.microsoft.com/office/drawing/2014/main" id="{5665EEE9-9981-42BE-99C0-0707BFA405EE}"/>
              </a:ext>
            </a:extLst>
          </p:cNvPr>
          <p:cNvSpPr>
            <a:spLocks noGrp="1"/>
          </p:cNvSpPr>
          <p:nvPr>
            <p:ph type="title"/>
          </p:nvPr>
        </p:nvSpPr>
        <p:spPr>
          <a:xfrm>
            <a:off x="635000" y="1052513"/>
            <a:ext cx="10466892" cy="948047"/>
          </a:xfrm>
        </p:spPr>
        <p:txBody>
          <a:bodyPr>
            <a:normAutofit/>
          </a:bodyPr>
          <a:lstStyle/>
          <a:p>
            <a:r>
              <a:rPr lang="nl-NL" sz="2900" b="0" dirty="0">
                <a:solidFill>
                  <a:srgbClr val="017BC6"/>
                </a:solidFill>
                <a:latin typeface="Verdana" panose="020B0604030504040204" pitchFamily="34" charset="0"/>
                <a:ea typeface="Verdana" panose="020B0604030504040204" pitchFamily="34" charset="0"/>
              </a:rPr>
              <a:t>Participatie door </a:t>
            </a:r>
            <a:r>
              <a:rPr lang="nl-NL" sz="2900" b="0" u="sng" dirty="0">
                <a:solidFill>
                  <a:srgbClr val="017BC6"/>
                </a:solidFill>
                <a:latin typeface="Verdana" panose="020B0604030504040204" pitchFamily="34" charset="0"/>
                <a:ea typeface="Verdana" panose="020B0604030504040204" pitchFamily="34" charset="0"/>
              </a:rPr>
              <a:t>bevoegd gezag</a:t>
            </a:r>
            <a:r>
              <a:rPr lang="nl-NL" sz="2900" b="0" dirty="0">
                <a:solidFill>
                  <a:srgbClr val="017BC6"/>
                </a:solidFill>
                <a:latin typeface="Verdana" panose="020B0604030504040204" pitchFamily="34" charset="0"/>
                <a:ea typeface="Verdana" panose="020B0604030504040204" pitchFamily="34" charset="0"/>
              </a:rPr>
              <a:t>: motiveringsplicht</a:t>
            </a:r>
          </a:p>
        </p:txBody>
      </p:sp>
      <p:grpSp>
        <p:nvGrpSpPr>
          <p:cNvPr id="9" name="Groep 8">
            <a:extLst>
              <a:ext uri="{FF2B5EF4-FFF2-40B4-BE49-F238E27FC236}">
                <a16:creationId xmlns:a16="http://schemas.microsoft.com/office/drawing/2014/main" id="{6375760A-14CA-4988-8553-5B5A7A104E45}"/>
              </a:ext>
            </a:extLst>
          </p:cNvPr>
          <p:cNvGrpSpPr/>
          <p:nvPr/>
        </p:nvGrpSpPr>
        <p:grpSpPr>
          <a:xfrm>
            <a:off x="584782" y="1595329"/>
            <a:ext cx="1917071" cy="1358433"/>
            <a:chOff x="1372244" y="2690615"/>
            <a:chExt cx="3145471" cy="2229504"/>
          </a:xfrm>
        </p:grpSpPr>
        <p:grpSp>
          <p:nvGrpSpPr>
            <p:cNvPr id="10" name="Groep 9">
              <a:extLst>
                <a:ext uri="{FF2B5EF4-FFF2-40B4-BE49-F238E27FC236}">
                  <a16:creationId xmlns:a16="http://schemas.microsoft.com/office/drawing/2014/main" id="{09095A4D-48CE-4C03-AA9B-64DCEA38455C}"/>
                </a:ext>
              </a:extLst>
            </p:cNvPr>
            <p:cNvGrpSpPr/>
            <p:nvPr/>
          </p:nvGrpSpPr>
          <p:grpSpPr>
            <a:xfrm>
              <a:off x="1372244" y="2690615"/>
              <a:ext cx="2949595" cy="2229504"/>
              <a:chOff x="1562011" y="2183650"/>
              <a:chExt cx="2949595" cy="2229504"/>
            </a:xfrm>
          </p:grpSpPr>
          <p:pic>
            <p:nvPicPr>
              <p:cNvPr id="12" name="Afbeelding 11">
                <a:extLst>
                  <a:ext uri="{FF2B5EF4-FFF2-40B4-BE49-F238E27FC236}">
                    <a16:creationId xmlns:a16="http://schemas.microsoft.com/office/drawing/2014/main" id="{47565267-5BA3-47B6-8BED-86CDBC1E32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1481" r="59953" b="21972"/>
              <a:stretch/>
            </p:blipFill>
            <p:spPr>
              <a:xfrm>
                <a:off x="1562011" y="2183650"/>
                <a:ext cx="2949595" cy="1903604"/>
              </a:xfrm>
              <a:prstGeom prst="rect">
                <a:avLst/>
              </a:prstGeom>
            </p:spPr>
          </p:pic>
          <p:sp>
            <p:nvSpPr>
              <p:cNvPr id="14" name="Rechthoek 13">
                <a:extLst>
                  <a:ext uri="{FF2B5EF4-FFF2-40B4-BE49-F238E27FC236}">
                    <a16:creationId xmlns:a16="http://schemas.microsoft.com/office/drawing/2014/main" id="{C6CF3620-0CCA-4729-9345-84E33B89E6DB}"/>
                  </a:ext>
                </a:extLst>
              </p:cNvPr>
              <p:cNvSpPr/>
              <p:nvPr/>
            </p:nvSpPr>
            <p:spPr>
              <a:xfrm rot="1148348">
                <a:off x="3790304" y="3670276"/>
                <a:ext cx="643433" cy="569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6610CCC3-EECE-431E-B540-4D03372135C8}"/>
                  </a:ext>
                </a:extLst>
              </p:cNvPr>
              <p:cNvSpPr/>
              <p:nvPr/>
            </p:nvSpPr>
            <p:spPr>
              <a:xfrm>
                <a:off x="4047614" y="3416345"/>
                <a:ext cx="379322" cy="790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Rechthoek 15">
                <a:extLst>
                  <a:ext uri="{FF2B5EF4-FFF2-40B4-BE49-F238E27FC236}">
                    <a16:creationId xmlns:a16="http://schemas.microsoft.com/office/drawing/2014/main" id="{90556716-5FF5-46A8-80FB-0F4682C3E145}"/>
                  </a:ext>
                </a:extLst>
              </p:cNvPr>
              <p:cNvSpPr/>
              <p:nvPr/>
            </p:nvSpPr>
            <p:spPr>
              <a:xfrm rot="19777122">
                <a:off x="2938418" y="3622819"/>
                <a:ext cx="601882" cy="790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1" name="Rechthoek 10">
              <a:extLst>
                <a:ext uri="{FF2B5EF4-FFF2-40B4-BE49-F238E27FC236}">
                  <a16:creationId xmlns:a16="http://schemas.microsoft.com/office/drawing/2014/main" id="{CB782966-9ECA-4521-B43D-EE9F5D8F852C}"/>
                </a:ext>
              </a:extLst>
            </p:cNvPr>
            <p:cNvSpPr/>
            <p:nvPr/>
          </p:nvSpPr>
          <p:spPr>
            <a:xfrm>
              <a:off x="4138393" y="3803885"/>
              <a:ext cx="379322" cy="790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7" name="Tekstvak 16">
            <a:extLst>
              <a:ext uri="{FF2B5EF4-FFF2-40B4-BE49-F238E27FC236}">
                <a16:creationId xmlns:a16="http://schemas.microsoft.com/office/drawing/2014/main" id="{00E5C542-21E1-4693-A65B-1679CF464385}"/>
              </a:ext>
            </a:extLst>
          </p:cNvPr>
          <p:cNvSpPr txBox="1"/>
          <p:nvPr/>
        </p:nvSpPr>
        <p:spPr>
          <a:xfrm>
            <a:off x="3076291" y="2002398"/>
            <a:ext cx="2024717" cy="900118"/>
          </a:xfrm>
          <a:prstGeom prst="rect">
            <a:avLst/>
          </a:prstGeom>
          <a:noFill/>
        </p:spPr>
        <p:txBody>
          <a:bodyPr wrap="square" rtlCol="0">
            <a:spAutoFit/>
          </a:bodyPr>
          <a:lstStyle/>
          <a:p>
            <a:pPr defTabSz="914418">
              <a:lnSpc>
                <a:spcPct val="200000"/>
              </a:lnSpc>
              <a:defRPr/>
            </a:pPr>
            <a:r>
              <a:rPr lang="nl-NL" sz="1429" b="1" dirty="0">
                <a:solidFill>
                  <a:srgbClr val="F79646">
                    <a:lumMod val="75000"/>
                  </a:srgbClr>
                </a:solidFill>
                <a:latin typeface="Verdana" panose="020B0604030504040204" pitchFamily="34" charset="0"/>
                <a:ea typeface="Verdana" panose="020B0604030504040204" pitchFamily="34" charset="0"/>
                <a:cs typeface="Verdana" panose="020B0604030504040204" pitchFamily="34" charset="0"/>
              </a:rPr>
              <a:t>Omgevingsvisie</a:t>
            </a:r>
          </a:p>
          <a:p>
            <a:pPr defTabSz="914418">
              <a:lnSpc>
                <a:spcPct val="200000"/>
              </a:lnSpc>
              <a:defRPr/>
            </a:pPr>
            <a:r>
              <a:rPr lang="nl-NL" sz="1429" b="1" dirty="0">
                <a:solidFill>
                  <a:srgbClr val="F79646">
                    <a:lumMod val="75000"/>
                  </a:srgbClr>
                </a:solidFill>
                <a:latin typeface="Verdana" panose="020B0604030504040204" pitchFamily="34" charset="0"/>
                <a:ea typeface="Verdana" panose="020B0604030504040204" pitchFamily="34" charset="0"/>
                <a:cs typeface="Verdana" panose="020B0604030504040204" pitchFamily="34" charset="0"/>
              </a:rPr>
              <a:t>Programma </a:t>
            </a:r>
          </a:p>
        </p:txBody>
      </p:sp>
      <p:pic>
        <p:nvPicPr>
          <p:cNvPr id="22" name="Picture 3">
            <a:extLst>
              <a:ext uri="{FF2B5EF4-FFF2-40B4-BE49-F238E27FC236}">
                <a16:creationId xmlns:a16="http://schemas.microsoft.com/office/drawing/2014/main" id="{C61B5813-2EF3-4F72-89E3-077ABC8422C0}"/>
              </a:ext>
            </a:extLst>
          </p:cNvPr>
          <p:cNvPicPr>
            <a:picLocks noChangeAspect="1" noChangeArrowheads="1"/>
          </p:cNvPicPr>
          <p:nvPr/>
        </p:nvPicPr>
        <p:blipFill>
          <a:blip r:embed="rId4" cstate="print"/>
          <a:srcRect t="6095"/>
          <a:stretch>
            <a:fillRect/>
          </a:stretch>
        </p:blipFill>
        <p:spPr bwMode="auto">
          <a:xfrm>
            <a:off x="624907" y="2902516"/>
            <a:ext cx="1706070" cy="1304899"/>
          </a:xfrm>
          <a:prstGeom prst="rect">
            <a:avLst/>
          </a:prstGeom>
          <a:noFill/>
          <a:ln w="9525">
            <a:noFill/>
            <a:miter lim="800000"/>
            <a:headEnd/>
            <a:tailEnd/>
          </a:ln>
        </p:spPr>
      </p:pic>
      <p:sp>
        <p:nvSpPr>
          <p:cNvPr id="23" name="Tekstvak 22">
            <a:extLst>
              <a:ext uri="{FF2B5EF4-FFF2-40B4-BE49-F238E27FC236}">
                <a16:creationId xmlns:a16="http://schemas.microsoft.com/office/drawing/2014/main" id="{FD290EFD-85C2-4961-ABFB-0BD3F54879F1}"/>
              </a:ext>
            </a:extLst>
          </p:cNvPr>
          <p:cNvSpPr txBox="1"/>
          <p:nvPr/>
        </p:nvSpPr>
        <p:spPr>
          <a:xfrm>
            <a:off x="3101208" y="3030225"/>
            <a:ext cx="2024717" cy="460254"/>
          </a:xfrm>
          <a:prstGeom prst="rect">
            <a:avLst/>
          </a:prstGeom>
          <a:noFill/>
        </p:spPr>
        <p:txBody>
          <a:bodyPr wrap="square" rtlCol="0">
            <a:spAutoFit/>
          </a:bodyPr>
          <a:lstStyle/>
          <a:p>
            <a:pPr defTabSz="914418">
              <a:lnSpc>
                <a:spcPct val="200000"/>
              </a:lnSpc>
              <a:defRPr/>
            </a:pPr>
            <a:r>
              <a:rPr lang="nl-NL" sz="1429" b="1" dirty="0">
                <a:solidFill>
                  <a:srgbClr val="F79646">
                    <a:lumMod val="75000"/>
                  </a:srgbClr>
                </a:solidFill>
                <a:latin typeface="Verdana" panose="020B0604030504040204" pitchFamily="34" charset="0"/>
                <a:ea typeface="Verdana" panose="020B0604030504040204" pitchFamily="34" charset="0"/>
                <a:cs typeface="Verdana" panose="020B0604030504040204" pitchFamily="34" charset="0"/>
              </a:rPr>
              <a:t>Omgevingsplan</a:t>
            </a:r>
          </a:p>
        </p:txBody>
      </p:sp>
      <p:pic>
        <p:nvPicPr>
          <p:cNvPr id="24" name="Picture 2">
            <a:extLst>
              <a:ext uri="{FF2B5EF4-FFF2-40B4-BE49-F238E27FC236}">
                <a16:creationId xmlns:a16="http://schemas.microsoft.com/office/drawing/2014/main" id="{C2C9D532-BF3B-4197-A88C-98EF797F2C7F}"/>
              </a:ext>
            </a:extLst>
          </p:cNvPr>
          <p:cNvPicPr>
            <a:picLocks noChangeAspect="1" noChangeArrowheads="1"/>
          </p:cNvPicPr>
          <p:nvPr/>
        </p:nvPicPr>
        <p:blipFill>
          <a:blip r:embed="rId5" cstate="print"/>
          <a:srcRect/>
          <a:stretch>
            <a:fillRect/>
          </a:stretch>
        </p:blipFill>
        <p:spPr bwMode="auto">
          <a:xfrm>
            <a:off x="903971" y="4850167"/>
            <a:ext cx="1685885" cy="1415771"/>
          </a:xfrm>
          <a:prstGeom prst="rect">
            <a:avLst/>
          </a:prstGeom>
          <a:noFill/>
          <a:ln w="9525">
            <a:noFill/>
            <a:miter lim="800000"/>
            <a:headEnd/>
            <a:tailEnd/>
          </a:ln>
        </p:spPr>
      </p:pic>
      <p:sp>
        <p:nvSpPr>
          <p:cNvPr id="25" name="Tekstvak 24">
            <a:extLst>
              <a:ext uri="{FF2B5EF4-FFF2-40B4-BE49-F238E27FC236}">
                <a16:creationId xmlns:a16="http://schemas.microsoft.com/office/drawing/2014/main" id="{52469992-A4A6-4798-9C45-8BE47EBFB0AC}"/>
              </a:ext>
            </a:extLst>
          </p:cNvPr>
          <p:cNvSpPr txBox="1"/>
          <p:nvPr/>
        </p:nvSpPr>
        <p:spPr>
          <a:xfrm>
            <a:off x="3101208" y="5097799"/>
            <a:ext cx="2024717" cy="460254"/>
          </a:xfrm>
          <a:prstGeom prst="rect">
            <a:avLst/>
          </a:prstGeom>
          <a:noFill/>
        </p:spPr>
        <p:txBody>
          <a:bodyPr wrap="square" rtlCol="0">
            <a:spAutoFit/>
          </a:bodyPr>
          <a:lstStyle/>
          <a:p>
            <a:pPr defTabSz="914418">
              <a:lnSpc>
                <a:spcPct val="200000"/>
              </a:lnSpc>
              <a:defRPr/>
            </a:pPr>
            <a:r>
              <a:rPr lang="nl-NL" sz="1429" b="1" dirty="0">
                <a:solidFill>
                  <a:srgbClr val="F79646">
                    <a:lumMod val="75000"/>
                  </a:srgbClr>
                </a:solidFill>
                <a:latin typeface="Verdana" panose="020B0604030504040204" pitchFamily="34" charset="0"/>
                <a:ea typeface="Verdana" panose="020B0604030504040204" pitchFamily="34" charset="0"/>
                <a:cs typeface="Verdana" panose="020B0604030504040204" pitchFamily="34" charset="0"/>
              </a:rPr>
              <a:t>Projectprocedure</a:t>
            </a:r>
          </a:p>
        </p:txBody>
      </p:sp>
      <p:sp>
        <p:nvSpPr>
          <p:cNvPr id="5" name="Rechthoek 4"/>
          <p:cNvSpPr/>
          <p:nvPr/>
        </p:nvSpPr>
        <p:spPr>
          <a:xfrm>
            <a:off x="5896156" y="4102976"/>
            <a:ext cx="6096000" cy="2449901"/>
          </a:xfrm>
          <a:prstGeom prst="rect">
            <a:avLst/>
          </a:prstGeom>
        </p:spPr>
        <p:txBody>
          <a:bodyPr>
            <a:spAutoFit/>
          </a:bodyPr>
          <a:lstStyle/>
          <a:p>
            <a:r>
              <a:rPr lang="nl-NL" sz="1800" dirty="0">
                <a:latin typeface="Verdana" panose="020B0604030504040204" pitchFamily="34" charset="0"/>
                <a:ea typeface="Verdana" panose="020B0604030504040204" pitchFamily="34" charset="0"/>
              </a:rPr>
              <a:t>Bij vaststellen van voorkeursbeslissing én projectprocedure wordt aangegeven: </a:t>
            </a:r>
          </a:p>
          <a:p>
            <a:pPr marL="316800" indent="-316800">
              <a:lnSpc>
                <a:spcPct val="90000"/>
              </a:lnSpc>
              <a:spcBef>
                <a:spcPts val="1200"/>
              </a:spcBef>
              <a:buClr>
                <a:schemeClr val="tx2"/>
              </a:buClr>
              <a:buSzPct val="80000"/>
              <a:buFont typeface="Verdana" panose="020B0604030504040204" pitchFamily="34" charset="0"/>
              <a:buChar char="›"/>
            </a:pPr>
            <a:r>
              <a:rPr lang="nl-NL" sz="1800" dirty="0">
                <a:latin typeface="Verdana" panose="020B0604030504040204" pitchFamily="34" charset="0"/>
                <a:ea typeface="Verdana" panose="020B0604030504040204" pitchFamily="34" charset="0"/>
              </a:rPr>
              <a:t>Hoe burgers, bedrijven, maatschappelijke organisaties en andere bestuursorganen zijn betrokken en wat de resultaten zijn van de verkenning</a:t>
            </a:r>
          </a:p>
          <a:p>
            <a:pPr marL="316800" indent="-316800">
              <a:lnSpc>
                <a:spcPct val="90000"/>
              </a:lnSpc>
              <a:spcBef>
                <a:spcPts val="1200"/>
              </a:spcBef>
              <a:buClr>
                <a:schemeClr val="tx2"/>
              </a:buClr>
              <a:buSzPct val="80000"/>
              <a:buFont typeface="Verdana" panose="020B0604030504040204" pitchFamily="34" charset="0"/>
              <a:buChar char="›"/>
            </a:pPr>
            <a:r>
              <a:rPr lang="nl-NL" sz="1800" dirty="0">
                <a:latin typeface="Verdana" panose="020B0604030504040204" pitchFamily="34" charset="0"/>
                <a:ea typeface="Verdana" panose="020B0604030504040204" pitchFamily="34" charset="0"/>
              </a:rPr>
              <a:t>Daarbij wordt ingegaan op de aangedragen oplossingen en de uitgebrachte adviezen </a:t>
            </a:r>
          </a:p>
        </p:txBody>
      </p:sp>
      <p:pic>
        <p:nvPicPr>
          <p:cNvPr id="18" name="Afbeelding 17">
            <a:extLst>
              <a:ext uri="{FF2B5EF4-FFF2-40B4-BE49-F238E27FC236}">
                <a16:creationId xmlns:a16="http://schemas.microsoft.com/office/drawing/2014/main" id="{4E0C77FF-E4CD-4AA2-B5AD-C25B7A675DD2}"/>
              </a:ext>
            </a:extLst>
          </p:cNvPr>
          <p:cNvPicPr>
            <a:picLocks noChangeAspect="1"/>
          </p:cNvPicPr>
          <p:nvPr/>
        </p:nvPicPr>
        <p:blipFill>
          <a:blip r:embed="rId6"/>
          <a:stretch>
            <a:fillRect/>
          </a:stretch>
        </p:blipFill>
        <p:spPr>
          <a:xfrm>
            <a:off x="5858494" y="-125492"/>
            <a:ext cx="472563" cy="826984"/>
          </a:xfrm>
          <a:prstGeom prst="rect">
            <a:avLst/>
          </a:prstGeom>
        </p:spPr>
      </p:pic>
    </p:spTree>
    <p:extLst>
      <p:ext uri="{BB962C8B-B14F-4D97-AF65-F5344CB8AC3E}">
        <p14:creationId xmlns:p14="http://schemas.microsoft.com/office/powerpoint/2010/main" val="987594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hthoek 40">
            <a:extLst>
              <a:ext uri="{FF2B5EF4-FFF2-40B4-BE49-F238E27FC236}">
                <a16:creationId xmlns:a16="http://schemas.microsoft.com/office/drawing/2014/main" id="{8E451E41-2B70-48B6-83DA-CD63915A7631}"/>
              </a:ext>
            </a:extLst>
          </p:cNvPr>
          <p:cNvSpPr/>
          <p:nvPr/>
        </p:nvSpPr>
        <p:spPr>
          <a:xfrm>
            <a:off x="0" y="5494290"/>
            <a:ext cx="6055360" cy="1374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165114" y="798401"/>
            <a:ext cx="12026886" cy="181574"/>
          </a:xfrm>
        </p:spPr>
        <p:txBody>
          <a:bodyPr>
            <a:noAutofit/>
          </a:bodyPr>
          <a:lstStyle/>
          <a:p>
            <a:r>
              <a:rPr lang="nl-NL" sz="2400" b="0" dirty="0">
                <a:solidFill>
                  <a:srgbClr val="017BC6"/>
                </a:solidFill>
                <a:latin typeface="Verdana" panose="020B0604030504040204" pitchFamily="34" charset="0"/>
                <a:ea typeface="Verdana" panose="020B0604030504040204" pitchFamily="34" charset="0"/>
              </a:rPr>
              <a:t>Participatie bij de kerninstrumenten voor bevoegd gezag en initiatiefnemer</a:t>
            </a:r>
          </a:p>
        </p:txBody>
      </p:sp>
      <p:sp>
        <p:nvSpPr>
          <p:cNvPr id="4" name="Tijdelijke aanduiding voor dianummer 3"/>
          <p:cNvSpPr>
            <a:spLocks noGrp="1"/>
          </p:cNvSpPr>
          <p:nvPr>
            <p:ph type="sldNum" sz="quarter" idx="4294967295"/>
          </p:nvPr>
        </p:nvSpPr>
        <p:spPr>
          <a:xfrm>
            <a:off x="6553199" y="6221413"/>
            <a:ext cx="5005389" cy="322075"/>
          </a:xfrm>
          <a:prstGeom prst="rect">
            <a:avLst/>
          </a:prstGeom>
        </p:spPr>
        <p:txBody>
          <a:bodyPr vert="horz" lIns="91440" tIns="45720" rIns="0" bIns="45720" rtlCol="0" anchor="b" anchorCtr="0"/>
          <a:lstStyle>
            <a:defPPr>
              <a:defRPr lang="nl-NL"/>
            </a:defPPr>
            <a:lvl1pPr marL="0" algn="r" defTabSz="914400" rtl="0" eaLnBrk="1" latinLnBrk="0" hangingPunct="1">
              <a:defRPr sz="105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A0A6AF-03C5-477E-939A-E28F7E7F05EA}" type="slidenum">
              <a:rPr lang="nl-NL" smtClean="0"/>
              <a:pPr/>
              <a:t>11</a:t>
            </a:fld>
            <a:endParaRPr lang="nl-NL"/>
          </a:p>
        </p:txBody>
      </p:sp>
      <p:grpSp>
        <p:nvGrpSpPr>
          <p:cNvPr id="14" name="Groep 36"/>
          <p:cNvGrpSpPr/>
          <p:nvPr/>
        </p:nvGrpSpPr>
        <p:grpSpPr>
          <a:xfrm>
            <a:off x="2637177" y="1219200"/>
            <a:ext cx="5639315" cy="5855424"/>
            <a:chOff x="539552" y="1258206"/>
            <a:chExt cx="4896544" cy="5411154"/>
          </a:xfrm>
        </p:grpSpPr>
        <p:grpSp>
          <p:nvGrpSpPr>
            <p:cNvPr id="15" name="Groep 23"/>
            <p:cNvGrpSpPr/>
            <p:nvPr/>
          </p:nvGrpSpPr>
          <p:grpSpPr>
            <a:xfrm>
              <a:off x="539552" y="1258206"/>
              <a:ext cx="4896544" cy="5411154"/>
              <a:chOff x="1865528" y="422971"/>
              <a:chExt cx="5412944" cy="6171682"/>
            </a:xfrm>
          </p:grpSpPr>
          <p:sp>
            <p:nvSpPr>
              <p:cNvPr id="17" name="Ovaal 16"/>
              <p:cNvSpPr>
                <a:spLocks noChangeAspect="1"/>
              </p:cNvSpPr>
              <p:nvPr/>
            </p:nvSpPr>
            <p:spPr>
              <a:xfrm>
                <a:off x="1865528" y="839411"/>
                <a:ext cx="5400600" cy="5400000"/>
              </a:xfrm>
              <a:prstGeom prst="ellipse">
                <a:avLst/>
              </a:prstGeom>
              <a:gradFill flip="none" rotWithShape="1">
                <a:gsLst>
                  <a:gs pos="0">
                    <a:schemeClr val="bg1"/>
                  </a:gs>
                  <a:gs pos="39999">
                    <a:schemeClr val="accent5">
                      <a:lumMod val="40000"/>
                      <a:lumOff val="60000"/>
                    </a:schemeClr>
                  </a:gs>
                  <a:gs pos="70000">
                    <a:srgbClr val="C4D6EB"/>
                  </a:gs>
                  <a:gs pos="100000">
                    <a:srgbClr val="FFEBFA"/>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sz="1400" dirty="0"/>
              </a:p>
            </p:txBody>
          </p:sp>
          <p:sp>
            <p:nvSpPr>
              <p:cNvPr id="18" name="Tekstvak 4"/>
              <p:cNvSpPr txBox="1"/>
              <p:nvPr/>
            </p:nvSpPr>
            <p:spPr>
              <a:xfrm rot="2752816">
                <a:off x="5452543" y="1666347"/>
                <a:ext cx="2842691" cy="355939"/>
              </a:xfrm>
              <a:prstGeom prst="rect">
                <a:avLst/>
              </a:prstGeom>
              <a:noFill/>
              <a:scene3d>
                <a:camera prst="orthographicFront">
                  <a:rot lat="0" lon="5400000" rev="0"/>
                </a:camera>
                <a:lightRig rig="threePt" dir="t"/>
              </a:scene3d>
              <a:sp3d/>
            </p:spPr>
            <p:txBody>
              <a:bodyPr wrap="square" rtlCol="0">
                <a:spAutoFit/>
                <a:flatTx/>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400" dirty="0">
                    <a:solidFill>
                      <a:srgbClr val="00B050"/>
                    </a:solidFill>
                  </a:rPr>
                  <a:t>Beleidsontwikkeling</a:t>
                </a:r>
              </a:p>
            </p:txBody>
          </p:sp>
          <p:sp>
            <p:nvSpPr>
              <p:cNvPr id="19" name="Tekstvak 8"/>
              <p:cNvSpPr txBox="1"/>
              <p:nvPr/>
            </p:nvSpPr>
            <p:spPr>
              <a:xfrm rot="2752816">
                <a:off x="1464830" y="5372567"/>
                <a:ext cx="2088232" cy="355939"/>
              </a:xfrm>
              <a:prstGeom prst="rect">
                <a:avLst/>
              </a:prstGeom>
              <a:noFill/>
              <a:scene3d>
                <a:camera prst="orthographicFront">
                  <a:rot lat="0" lon="5400000" rev="0"/>
                </a:camera>
                <a:lightRig rig="threePt" dir="t"/>
              </a:scene3d>
              <a:sp3d/>
            </p:spPr>
            <p:txBody>
              <a:bodyPr wrap="square" rtlCol="0">
                <a:spAutoFit/>
                <a:flatTx/>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400" dirty="0">
                    <a:solidFill>
                      <a:srgbClr val="00B050"/>
                    </a:solidFill>
                  </a:rPr>
                  <a:t>Uitvoering</a:t>
                </a:r>
              </a:p>
            </p:txBody>
          </p:sp>
          <p:sp>
            <p:nvSpPr>
              <p:cNvPr id="20" name="Tekstvak 9"/>
              <p:cNvSpPr txBox="1"/>
              <p:nvPr/>
            </p:nvSpPr>
            <p:spPr>
              <a:xfrm rot="18603167">
                <a:off x="1236020" y="1518325"/>
                <a:ext cx="2304699" cy="355939"/>
              </a:xfrm>
              <a:prstGeom prst="rect">
                <a:avLst/>
              </a:prstGeom>
              <a:noFill/>
              <a:scene3d>
                <a:camera prst="orthographicFront">
                  <a:rot lat="0" lon="5400000" rev="0"/>
                </a:camera>
                <a:lightRig rig="threePt" dir="t"/>
              </a:scene3d>
              <a:sp3d/>
            </p:spPr>
            <p:txBody>
              <a:bodyPr wrap="square" rtlCol="0">
                <a:spAutoFit/>
                <a:flatTx/>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400" dirty="0">
                    <a:solidFill>
                      <a:srgbClr val="00B050"/>
                    </a:solidFill>
                  </a:rPr>
                  <a:t>Terugkoppeling</a:t>
                </a:r>
              </a:p>
            </p:txBody>
          </p:sp>
          <p:sp>
            <p:nvSpPr>
              <p:cNvPr id="21" name="Tekstvak 10"/>
              <p:cNvSpPr txBox="1"/>
              <p:nvPr/>
            </p:nvSpPr>
            <p:spPr>
              <a:xfrm rot="18603167">
                <a:off x="5524023" y="4949494"/>
                <a:ext cx="2878370" cy="355939"/>
              </a:xfrm>
              <a:prstGeom prst="rect">
                <a:avLst/>
              </a:prstGeom>
              <a:noFill/>
              <a:scene3d>
                <a:camera prst="orthographicFront">
                  <a:rot lat="0" lon="5400000" rev="0"/>
                </a:camera>
                <a:lightRig rig="threePt" dir="t"/>
              </a:scene3d>
              <a:sp3d/>
            </p:spPr>
            <p:txBody>
              <a:bodyPr wrap="square" rtlCol="0">
                <a:spAutoFit/>
                <a:flatTx/>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400" dirty="0">
                    <a:solidFill>
                      <a:srgbClr val="00B050"/>
                    </a:solidFill>
                  </a:rPr>
                  <a:t>Beleidsdoorwerking</a:t>
                </a:r>
              </a:p>
            </p:txBody>
          </p:sp>
          <p:sp>
            <p:nvSpPr>
              <p:cNvPr id="22" name="Tekstvak 23"/>
              <p:cNvSpPr txBox="1"/>
              <p:nvPr/>
            </p:nvSpPr>
            <p:spPr>
              <a:xfrm>
                <a:off x="4457816" y="1847521"/>
                <a:ext cx="2448273" cy="630326"/>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400" dirty="0"/>
                  <a:t>Omgevingsvisies       </a:t>
                </a:r>
              </a:p>
              <a:p>
                <a:pPr lvl="0"/>
                <a:endParaRPr lang="nl-NL" sz="1400" dirty="0"/>
              </a:p>
            </p:txBody>
          </p:sp>
          <p:sp>
            <p:nvSpPr>
              <p:cNvPr id="23" name="Tekstvak 15"/>
              <p:cNvSpPr txBox="1"/>
              <p:nvPr/>
            </p:nvSpPr>
            <p:spPr>
              <a:xfrm>
                <a:off x="2984163" y="5174003"/>
                <a:ext cx="2304256" cy="630326"/>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nl-NL" sz="1400" dirty="0"/>
                  <a:t> Algemene regels</a:t>
                </a:r>
              </a:p>
              <a:p>
                <a:pPr lvl="0"/>
                <a:endParaRPr lang="nl-NL" sz="1400" dirty="0"/>
              </a:p>
            </p:txBody>
          </p:sp>
          <p:sp>
            <p:nvSpPr>
              <p:cNvPr id="24" name="Draaiende pijl 23"/>
              <p:cNvSpPr/>
              <p:nvPr/>
            </p:nvSpPr>
            <p:spPr>
              <a:xfrm>
                <a:off x="1865528" y="911419"/>
                <a:ext cx="4824536" cy="4968552"/>
              </a:xfrm>
              <a:prstGeom prst="circularArrow">
                <a:avLst>
                  <a:gd name="adj1" fmla="val 4610"/>
                  <a:gd name="adj2" fmla="val 763429"/>
                  <a:gd name="adj3" fmla="val 15766161"/>
                  <a:gd name="adj4" fmla="val 10813971"/>
                  <a:gd name="adj5" fmla="val 5020"/>
                </a:avLst>
              </a:prstGeom>
            </p:spPr>
            <p:style>
              <a:lnRef idx="3">
                <a:schemeClr val="lt1"/>
              </a:lnRef>
              <a:fillRef idx="1">
                <a:schemeClr val="accent1"/>
              </a:fillRef>
              <a:effectRef idx="1">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sz="1400">
                  <a:solidFill>
                    <a:schemeClr val="tx1"/>
                  </a:solidFill>
                </a:endParaRPr>
              </a:p>
            </p:txBody>
          </p:sp>
          <p:sp>
            <p:nvSpPr>
              <p:cNvPr id="25" name="Draaiende pijl 24"/>
              <p:cNvSpPr/>
              <p:nvPr/>
            </p:nvSpPr>
            <p:spPr>
              <a:xfrm rot="5400000">
                <a:off x="2324492" y="727811"/>
                <a:ext cx="4824536" cy="4968552"/>
              </a:xfrm>
              <a:prstGeom prst="circularArrow">
                <a:avLst>
                  <a:gd name="adj1" fmla="val 4610"/>
                  <a:gd name="adj2" fmla="val 763429"/>
                  <a:gd name="adj3" fmla="val 15766161"/>
                  <a:gd name="adj4" fmla="val 10813971"/>
                  <a:gd name="adj5" fmla="val 5020"/>
                </a:avLst>
              </a:prstGeom>
            </p:spPr>
            <p:style>
              <a:lnRef idx="3">
                <a:schemeClr val="lt1"/>
              </a:lnRef>
              <a:fillRef idx="1">
                <a:schemeClr val="accent1"/>
              </a:fillRef>
              <a:effectRef idx="1">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sz="1400">
                  <a:solidFill>
                    <a:schemeClr val="tx1"/>
                  </a:solidFill>
                </a:endParaRPr>
              </a:p>
            </p:txBody>
          </p:sp>
          <p:sp>
            <p:nvSpPr>
              <p:cNvPr id="26" name="Draaiende pijl 25"/>
              <p:cNvSpPr/>
              <p:nvPr/>
            </p:nvSpPr>
            <p:spPr>
              <a:xfrm rot="10800000">
                <a:off x="2453936" y="1206962"/>
                <a:ext cx="4824536" cy="4968552"/>
              </a:xfrm>
              <a:prstGeom prst="circularArrow">
                <a:avLst>
                  <a:gd name="adj1" fmla="val 4610"/>
                  <a:gd name="adj2" fmla="val 851175"/>
                  <a:gd name="adj3" fmla="val 15766161"/>
                  <a:gd name="adj4" fmla="val 10813971"/>
                  <a:gd name="adj5" fmla="val 4845"/>
                </a:avLst>
              </a:prstGeom>
            </p:spPr>
            <p:style>
              <a:lnRef idx="3">
                <a:schemeClr val="lt1"/>
              </a:lnRef>
              <a:fillRef idx="1">
                <a:schemeClr val="accent1"/>
              </a:fillRef>
              <a:effectRef idx="1">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sz="1400">
                  <a:solidFill>
                    <a:schemeClr val="tx1"/>
                  </a:solidFill>
                </a:endParaRPr>
              </a:p>
            </p:txBody>
          </p:sp>
          <p:sp>
            <p:nvSpPr>
              <p:cNvPr id="27" name="Draaiende pijl 26"/>
              <p:cNvSpPr/>
              <p:nvPr/>
            </p:nvSpPr>
            <p:spPr>
              <a:xfrm rot="16200000">
                <a:off x="1968132" y="1351867"/>
                <a:ext cx="4824536" cy="4968552"/>
              </a:xfrm>
              <a:prstGeom prst="circularArrow">
                <a:avLst>
                  <a:gd name="adj1" fmla="val 4610"/>
                  <a:gd name="adj2" fmla="val 763429"/>
                  <a:gd name="adj3" fmla="val 15766161"/>
                  <a:gd name="adj4" fmla="val 10813971"/>
                  <a:gd name="adj5" fmla="val 5020"/>
                </a:avLst>
              </a:prstGeom>
            </p:spPr>
            <p:style>
              <a:lnRef idx="3">
                <a:schemeClr val="lt1"/>
              </a:lnRef>
              <a:fillRef idx="1">
                <a:schemeClr val="accent1"/>
              </a:fillRef>
              <a:effectRef idx="1">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sz="1400">
                  <a:solidFill>
                    <a:schemeClr val="tx1"/>
                  </a:solidFill>
                </a:endParaRPr>
              </a:p>
            </p:txBody>
          </p:sp>
          <p:sp>
            <p:nvSpPr>
              <p:cNvPr id="28" name="Tekstvak 22"/>
              <p:cNvSpPr txBox="1"/>
              <p:nvPr/>
            </p:nvSpPr>
            <p:spPr>
              <a:xfrm>
                <a:off x="2402931" y="2639611"/>
                <a:ext cx="1584176" cy="630326"/>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nl-NL" sz="1400" dirty="0"/>
                  <a:t>Toezicht en handhaving</a:t>
                </a:r>
              </a:p>
            </p:txBody>
          </p:sp>
          <p:sp>
            <p:nvSpPr>
              <p:cNvPr id="29" name="Rechthoek 28"/>
              <p:cNvSpPr/>
              <p:nvPr/>
            </p:nvSpPr>
            <p:spPr>
              <a:xfrm>
                <a:off x="4780190" y="3802281"/>
                <a:ext cx="2212009" cy="370780"/>
              </a:xfrm>
              <a:prstGeom prst="rect">
                <a:avLst/>
              </a:prstGeom>
            </p:spPr>
            <p:txBody>
              <a:bodyPr wrap="non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400" dirty="0"/>
                  <a:t>Omgevingsplannen</a:t>
                </a:r>
              </a:p>
            </p:txBody>
          </p:sp>
          <p:sp>
            <p:nvSpPr>
              <p:cNvPr id="30" name="Rechthoek 29"/>
              <p:cNvSpPr/>
              <p:nvPr/>
            </p:nvSpPr>
            <p:spPr>
              <a:xfrm>
                <a:off x="4530362" y="4295795"/>
                <a:ext cx="2273038" cy="370780"/>
              </a:xfrm>
              <a:prstGeom prst="rect">
                <a:avLst/>
              </a:prstGeom>
            </p:spPr>
            <p:txBody>
              <a:bodyPr wrap="non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400" dirty="0"/>
                  <a:t>Omgevingswaarden</a:t>
                </a:r>
              </a:p>
            </p:txBody>
          </p:sp>
          <p:sp>
            <p:nvSpPr>
              <p:cNvPr id="31" name="Rechthoek 30"/>
              <p:cNvSpPr/>
              <p:nvPr/>
            </p:nvSpPr>
            <p:spPr>
              <a:xfrm>
                <a:off x="2722759" y="1883849"/>
                <a:ext cx="2088048" cy="630326"/>
              </a:xfrm>
              <a:prstGeom prst="rect">
                <a:avLst/>
              </a:prstGeom>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nl-NL" sz="1400" dirty="0" err="1"/>
                  <a:t>Monitoring</a:t>
                </a:r>
                <a:r>
                  <a:rPr lang="nl-NL" sz="1400" dirty="0"/>
                  <a:t> en</a:t>
                </a:r>
              </a:p>
              <a:p>
                <a:pPr lvl="0"/>
                <a:r>
                  <a:rPr lang="nl-NL" sz="1400" dirty="0"/>
                  <a:t>    evaluatie</a:t>
                </a:r>
              </a:p>
            </p:txBody>
          </p:sp>
          <p:sp>
            <p:nvSpPr>
              <p:cNvPr id="32" name="Rechthoek 31"/>
              <p:cNvSpPr/>
              <p:nvPr/>
            </p:nvSpPr>
            <p:spPr>
              <a:xfrm>
                <a:off x="4817856" y="4762367"/>
                <a:ext cx="1650665" cy="370780"/>
              </a:xfrm>
              <a:prstGeom prst="rect">
                <a:avLst/>
              </a:prstGeom>
            </p:spPr>
            <p:txBody>
              <a:bodyPr wrap="non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400" dirty="0"/>
                  <a:t> Programma’s</a:t>
                </a:r>
              </a:p>
            </p:txBody>
          </p:sp>
          <p:sp>
            <p:nvSpPr>
              <p:cNvPr id="33" name="Rechthoek 32"/>
              <p:cNvSpPr/>
              <p:nvPr/>
            </p:nvSpPr>
            <p:spPr>
              <a:xfrm>
                <a:off x="2422743" y="3993888"/>
                <a:ext cx="1728192" cy="889872"/>
              </a:xfrm>
              <a:prstGeom prst="rect">
                <a:avLst/>
              </a:prstGeom>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nl-NL" sz="1400" dirty="0"/>
                  <a:t>Omgevings-vergunningen</a:t>
                </a:r>
              </a:p>
              <a:p>
                <a:pPr lvl="0">
                  <a:defRPr/>
                </a:pPr>
                <a:r>
                  <a:rPr lang="nl-NL" sz="1400" dirty="0"/>
                  <a:t> </a:t>
                </a:r>
              </a:p>
            </p:txBody>
          </p:sp>
          <p:sp>
            <p:nvSpPr>
              <p:cNvPr id="34" name="Rechthoek 33"/>
              <p:cNvSpPr/>
              <p:nvPr/>
            </p:nvSpPr>
            <p:spPr>
              <a:xfrm>
                <a:off x="2615013" y="4762367"/>
                <a:ext cx="1885733" cy="370780"/>
              </a:xfrm>
              <a:prstGeom prst="rect">
                <a:avLst/>
              </a:prstGeom>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400" dirty="0"/>
                  <a:t>Projectbesluiten</a:t>
                </a:r>
              </a:p>
            </p:txBody>
          </p:sp>
        </p:grpSp>
        <p:sp>
          <p:nvSpPr>
            <p:cNvPr id="16" name="Rechthoek 15"/>
            <p:cNvSpPr/>
            <p:nvPr/>
          </p:nvSpPr>
          <p:spPr>
            <a:xfrm>
              <a:off x="3275856" y="3068960"/>
              <a:ext cx="1668939" cy="325090"/>
            </a:xfrm>
            <a:prstGeom prst="rect">
              <a:avLst/>
            </a:prstGeom>
          </p:spPr>
          <p:txBody>
            <a:bodyPr wrap="none">
              <a:spAutoFit/>
            </a:bodyPr>
            <a:lstStyle/>
            <a:p>
              <a:r>
                <a:rPr lang="nl-NL" sz="1400" dirty="0">
                  <a:latin typeface="+mj-lt"/>
                </a:rPr>
                <a:t>Instructieregels</a:t>
              </a:r>
            </a:p>
          </p:txBody>
        </p:sp>
      </p:grpSp>
      <p:sp>
        <p:nvSpPr>
          <p:cNvPr id="35" name="Ovaal 34"/>
          <p:cNvSpPr/>
          <p:nvPr/>
        </p:nvSpPr>
        <p:spPr bwMode="auto">
          <a:xfrm>
            <a:off x="5195540" y="2434466"/>
            <a:ext cx="1955318" cy="634257"/>
          </a:xfrm>
          <a:prstGeom prst="ellipse">
            <a:avLst/>
          </a:prstGeom>
          <a:noFill/>
          <a:ln w="444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nl-NL" sz="2400">
              <a:latin typeface="Times New Roman" charset="0"/>
            </a:endParaRPr>
          </a:p>
        </p:txBody>
      </p:sp>
      <p:sp>
        <p:nvSpPr>
          <p:cNvPr id="36" name="Ovaal 35"/>
          <p:cNvSpPr/>
          <p:nvPr/>
        </p:nvSpPr>
        <p:spPr bwMode="auto">
          <a:xfrm>
            <a:off x="3020569" y="4621012"/>
            <a:ext cx="1742504" cy="556440"/>
          </a:xfrm>
          <a:prstGeom prst="ellipse">
            <a:avLst/>
          </a:prstGeom>
          <a:noFill/>
          <a:ln w="44450" cap="flat" cmpd="sng" algn="ctr">
            <a:solidFill>
              <a:schemeClr val="accent3">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nl-NL" sz="2400">
              <a:latin typeface="Times New Roman" charset="0"/>
            </a:endParaRPr>
          </a:p>
        </p:txBody>
      </p:sp>
      <p:sp>
        <p:nvSpPr>
          <p:cNvPr id="37" name="Ovaal 36"/>
          <p:cNvSpPr/>
          <p:nvPr/>
        </p:nvSpPr>
        <p:spPr bwMode="auto">
          <a:xfrm>
            <a:off x="3289562" y="5271362"/>
            <a:ext cx="1872208" cy="504056"/>
          </a:xfrm>
          <a:prstGeom prst="ellipse">
            <a:avLst/>
          </a:prstGeom>
          <a:noFill/>
          <a:ln w="444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nl-NL" sz="2400">
              <a:latin typeface="Times New Roman" charset="0"/>
            </a:endParaRPr>
          </a:p>
        </p:txBody>
      </p:sp>
      <p:sp>
        <p:nvSpPr>
          <p:cNvPr id="38" name="Ovaal 37"/>
          <p:cNvSpPr/>
          <p:nvPr/>
        </p:nvSpPr>
        <p:spPr bwMode="auto">
          <a:xfrm>
            <a:off x="5502270" y="4314070"/>
            <a:ext cx="2143769" cy="598026"/>
          </a:xfrm>
          <a:prstGeom prst="ellipse">
            <a:avLst/>
          </a:prstGeom>
          <a:noFill/>
          <a:ln w="444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nl-NL" sz="2400">
              <a:latin typeface="Times New Roman" charset="0"/>
            </a:endParaRPr>
          </a:p>
        </p:txBody>
      </p:sp>
      <p:sp>
        <p:nvSpPr>
          <p:cNvPr id="39" name="Ovaal 38"/>
          <p:cNvSpPr/>
          <p:nvPr/>
        </p:nvSpPr>
        <p:spPr bwMode="auto">
          <a:xfrm>
            <a:off x="5521748" y="5276173"/>
            <a:ext cx="1872208" cy="504056"/>
          </a:xfrm>
          <a:prstGeom prst="ellipse">
            <a:avLst/>
          </a:prstGeom>
          <a:noFill/>
          <a:ln w="41275"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nl-NL" sz="2400">
              <a:latin typeface="Times New Roman" charset="0"/>
            </a:endParaRPr>
          </a:p>
        </p:txBody>
      </p:sp>
      <p:sp>
        <p:nvSpPr>
          <p:cNvPr id="5" name="Rechthoek 4"/>
          <p:cNvSpPr/>
          <p:nvPr/>
        </p:nvSpPr>
        <p:spPr>
          <a:xfrm>
            <a:off x="9610956" y="4609642"/>
            <a:ext cx="2396169" cy="1631216"/>
          </a:xfrm>
          <a:prstGeom prst="rect">
            <a:avLst/>
          </a:prstGeom>
        </p:spPr>
        <p:txBody>
          <a:bodyPr wrap="none">
            <a:spAutoFit/>
          </a:bodyPr>
          <a:lstStyle/>
          <a:p>
            <a:pPr algn="ctr"/>
            <a:r>
              <a:rPr lang="nl-NL" sz="2000" b="1" u="sng"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Bevoegd </a:t>
            </a:r>
          </a:p>
          <a:p>
            <a:pPr algn="ctr"/>
            <a:r>
              <a:rPr lang="nl-NL" sz="2000" b="1" u="sng"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gezag</a:t>
            </a:r>
            <a:r>
              <a:rPr lang="nl-NL" sz="20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p>
          <a:p>
            <a:pPr algn="ctr"/>
            <a:r>
              <a:rPr lang="nl-NL" sz="20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kennisgeving</a:t>
            </a:r>
            <a:br>
              <a:rPr lang="nl-NL" sz="20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br>
            <a:r>
              <a:rPr lang="nl-NL" sz="20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en </a:t>
            </a:r>
            <a:br>
              <a:rPr lang="nl-NL" sz="20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br>
            <a:r>
              <a:rPr lang="nl-NL" sz="20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motiveringsplicht</a:t>
            </a:r>
          </a:p>
        </p:txBody>
      </p:sp>
      <p:sp>
        <p:nvSpPr>
          <p:cNvPr id="60" name="Rechthoek 59"/>
          <p:cNvSpPr/>
          <p:nvPr/>
        </p:nvSpPr>
        <p:spPr>
          <a:xfrm>
            <a:off x="-29385" y="4544157"/>
            <a:ext cx="2583933" cy="707886"/>
          </a:xfrm>
          <a:prstGeom prst="rect">
            <a:avLst/>
          </a:prstGeom>
        </p:spPr>
        <p:txBody>
          <a:bodyPr wrap="square">
            <a:spAutoFit/>
          </a:bodyPr>
          <a:lstStyle/>
          <a:p>
            <a:pPr algn="ctr"/>
            <a:r>
              <a:rPr lang="nl-NL" sz="2000" b="1" u="sng"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Initiatiefnemer</a:t>
            </a:r>
            <a:r>
              <a:rPr lang="nl-NL" sz="20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aanvraagvereiste</a:t>
            </a:r>
            <a:endParaRPr lang="nl-NL" sz="2000" dirty="0">
              <a:latin typeface="Verdana" panose="020B0604030504040204" pitchFamily="34" charset="0"/>
              <a:ea typeface="Verdana" panose="020B0604030504040204" pitchFamily="34" charset="0"/>
            </a:endParaRPr>
          </a:p>
        </p:txBody>
      </p:sp>
      <p:cxnSp>
        <p:nvCxnSpPr>
          <p:cNvPr id="7" name="Rechte verbindingslijn met pijl 6">
            <a:extLst>
              <a:ext uri="{FF2B5EF4-FFF2-40B4-BE49-F238E27FC236}">
                <a16:creationId xmlns:a16="http://schemas.microsoft.com/office/drawing/2014/main" id="{0984DB9B-03AC-4E1A-8443-47408FE7DACF}"/>
              </a:ext>
            </a:extLst>
          </p:cNvPr>
          <p:cNvCxnSpPr>
            <a:cxnSpLocks/>
            <a:stCxn id="35" idx="6"/>
          </p:cNvCxnSpPr>
          <p:nvPr/>
        </p:nvCxnSpPr>
        <p:spPr>
          <a:xfrm>
            <a:off x="7150858" y="2751595"/>
            <a:ext cx="2650863" cy="1942282"/>
          </a:xfrm>
          <a:prstGeom prst="straightConnector1">
            <a:avLst/>
          </a:prstGeom>
          <a:ln w="1270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Rechte verbindingslijn met pijl 42">
            <a:extLst>
              <a:ext uri="{FF2B5EF4-FFF2-40B4-BE49-F238E27FC236}">
                <a16:creationId xmlns:a16="http://schemas.microsoft.com/office/drawing/2014/main" id="{73916E5F-05FE-46F4-A806-C71F9CAB24FE}"/>
              </a:ext>
            </a:extLst>
          </p:cNvPr>
          <p:cNvCxnSpPr>
            <a:cxnSpLocks/>
            <a:stCxn id="38" idx="6"/>
          </p:cNvCxnSpPr>
          <p:nvPr/>
        </p:nvCxnSpPr>
        <p:spPr>
          <a:xfrm>
            <a:off x="7646039" y="4613083"/>
            <a:ext cx="1901213" cy="405194"/>
          </a:xfrm>
          <a:prstGeom prst="straightConnector1">
            <a:avLst/>
          </a:prstGeom>
          <a:ln w="1270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Rechte verbindingslijn met pijl 45">
            <a:extLst>
              <a:ext uri="{FF2B5EF4-FFF2-40B4-BE49-F238E27FC236}">
                <a16:creationId xmlns:a16="http://schemas.microsoft.com/office/drawing/2014/main" id="{4AEF8B12-6802-4B89-8EA0-59BFEB3B703D}"/>
              </a:ext>
            </a:extLst>
          </p:cNvPr>
          <p:cNvCxnSpPr>
            <a:cxnSpLocks/>
            <a:stCxn id="39" idx="6"/>
            <a:endCxn id="5" idx="1"/>
          </p:cNvCxnSpPr>
          <p:nvPr/>
        </p:nvCxnSpPr>
        <p:spPr>
          <a:xfrm flipV="1">
            <a:off x="7393956" y="5425250"/>
            <a:ext cx="2217000" cy="102951"/>
          </a:xfrm>
          <a:prstGeom prst="straightConnector1">
            <a:avLst/>
          </a:prstGeom>
          <a:ln w="1270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Rechte verbindingslijn met pijl 46">
            <a:extLst>
              <a:ext uri="{FF2B5EF4-FFF2-40B4-BE49-F238E27FC236}">
                <a16:creationId xmlns:a16="http://schemas.microsoft.com/office/drawing/2014/main" id="{6DADFDB2-A633-4CBE-BEEA-CB229E1F9586}"/>
              </a:ext>
            </a:extLst>
          </p:cNvPr>
          <p:cNvCxnSpPr>
            <a:cxnSpLocks/>
            <a:stCxn id="37" idx="5"/>
          </p:cNvCxnSpPr>
          <p:nvPr/>
        </p:nvCxnSpPr>
        <p:spPr>
          <a:xfrm>
            <a:off x="4887591" y="5701601"/>
            <a:ext cx="4723365" cy="62222"/>
          </a:xfrm>
          <a:prstGeom prst="straightConnector1">
            <a:avLst/>
          </a:prstGeom>
          <a:ln w="1270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Rechte verbindingslijn met pijl 60">
            <a:extLst>
              <a:ext uri="{FF2B5EF4-FFF2-40B4-BE49-F238E27FC236}">
                <a16:creationId xmlns:a16="http://schemas.microsoft.com/office/drawing/2014/main" id="{A442324F-EB6E-4217-83AF-AB12B0EA1598}"/>
              </a:ext>
            </a:extLst>
          </p:cNvPr>
          <p:cNvCxnSpPr>
            <a:cxnSpLocks/>
            <a:stCxn id="36" idx="2"/>
          </p:cNvCxnSpPr>
          <p:nvPr/>
        </p:nvCxnSpPr>
        <p:spPr>
          <a:xfrm flipH="1">
            <a:off x="2437587" y="4899232"/>
            <a:ext cx="582982" cy="21826"/>
          </a:xfrm>
          <a:prstGeom prst="straightConnector1">
            <a:avLst/>
          </a:prstGeom>
          <a:ln w="1270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0" name="Afbeelding 39">
            <a:extLst>
              <a:ext uri="{FF2B5EF4-FFF2-40B4-BE49-F238E27FC236}">
                <a16:creationId xmlns:a16="http://schemas.microsoft.com/office/drawing/2014/main" id="{0CCF2C34-F246-4160-A056-38AB33452E7A}"/>
              </a:ext>
            </a:extLst>
          </p:cNvPr>
          <p:cNvPicPr>
            <a:picLocks noChangeAspect="1"/>
          </p:cNvPicPr>
          <p:nvPr/>
        </p:nvPicPr>
        <p:blipFill>
          <a:blip r:embed="rId3"/>
          <a:stretch>
            <a:fillRect/>
          </a:stretch>
        </p:blipFill>
        <p:spPr>
          <a:xfrm>
            <a:off x="5858494" y="-125492"/>
            <a:ext cx="472563" cy="826984"/>
          </a:xfrm>
          <a:prstGeom prst="rect">
            <a:avLst/>
          </a:prstGeom>
        </p:spPr>
      </p:pic>
    </p:spTree>
    <p:extLst>
      <p:ext uri="{BB962C8B-B14F-4D97-AF65-F5344CB8AC3E}">
        <p14:creationId xmlns:p14="http://schemas.microsoft.com/office/powerpoint/2010/main" val="3479289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8D152313-77A0-46B5-BFD8-189EC0236C59}"/>
              </a:ext>
            </a:extLst>
          </p:cNvPr>
          <p:cNvSpPr/>
          <p:nvPr/>
        </p:nvSpPr>
        <p:spPr>
          <a:xfrm>
            <a:off x="0" y="5494290"/>
            <a:ext cx="6055360" cy="1374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5665EEE9-9981-42BE-99C0-0707BFA405EE}"/>
              </a:ext>
            </a:extLst>
          </p:cNvPr>
          <p:cNvSpPr>
            <a:spLocks noGrp="1"/>
          </p:cNvSpPr>
          <p:nvPr>
            <p:ph type="title"/>
          </p:nvPr>
        </p:nvSpPr>
        <p:spPr>
          <a:xfrm>
            <a:off x="634999" y="1052513"/>
            <a:ext cx="11347203" cy="948047"/>
          </a:xfrm>
        </p:spPr>
        <p:txBody>
          <a:bodyPr>
            <a:normAutofit/>
          </a:bodyPr>
          <a:lstStyle/>
          <a:p>
            <a:r>
              <a:rPr lang="nl-NL" sz="2900" b="0" dirty="0">
                <a:solidFill>
                  <a:srgbClr val="017BC6"/>
                </a:solidFill>
                <a:latin typeface="Verdana" panose="020B0604030504040204" pitchFamily="34" charset="0"/>
                <a:ea typeface="Verdana" panose="020B0604030504040204" pitchFamily="34" charset="0"/>
              </a:rPr>
              <a:t>Participatie door de </a:t>
            </a:r>
            <a:r>
              <a:rPr lang="nl-NL" sz="2900" b="0" u="sng" dirty="0">
                <a:solidFill>
                  <a:srgbClr val="017BC6"/>
                </a:solidFill>
                <a:latin typeface="Verdana" panose="020B0604030504040204" pitchFamily="34" charset="0"/>
                <a:ea typeface="Verdana" panose="020B0604030504040204" pitchFamily="34" charset="0"/>
              </a:rPr>
              <a:t>initiatiefnemer</a:t>
            </a:r>
            <a:r>
              <a:rPr lang="nl-NL" sz="2900" b="0" dirty="0">
                <a:solidFill>
                  <a:srgbClr val="017BC6"/>
                </a:solidFill>
                <a:latin typeface="Verdana" panose="020B0604030504040204" pitchFamily="34" charset="0"/>
                <a:ea typeface="Verdana" panose="020B0604030504040204" pitchFamily="34" charset="0"/>
              </a:rPr>
              <a:t>: aanvraagvereiste</a:t>
            </a:r>
          </a:p>
        </p:txBody>
      </p:sp>
      <p:sp>
        <p:nvSpPr>
          <p:cNvPr id="25" name="Tijdelijke aanduiding voor inhoud 9"/>
          <p:cNvSpPr txBox="1">
            <a:spLocks/>
          </p:cNvSpPr>
          <p:nvPr/>
        </p:nvSpPr>
        <p:spPr>
          <a:xfrm>
            <a:off x="776166" y="1805941"/>
            <a:ext cx="5940280" cy="4893033"/>
          </a:xfrm>
          <a:prstGeom prst="rect">
            <a:avLst/>
          </a:prstGeom>
        </p:spPr>
        <p:txBody>
          <a:bodyPr>
            <a:normAutofit/>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r>
              <a:rPr lang="nl-NL" sz="1800" dirty="0">
                <a:latin typeface="Verdana" panose="020B0604030504040204" pitchFamily="34" charset="0"/>
                <a:ea typeface="Verdana" panose="020B0604030504040204" pitchFamily="34" charset="0"/>
              </a:rPr>
              <a:t>Stimuleren van de initiatiefnemer om participatie te organiseren (amendement De Vries, 2015)</a:t>
            </a:r>
          </a:p>
          <a:p>
            <a:r>
              <a:rPr lang="nl-NL" sz="1800" dirty="0">
                <a:latin typeface="Verdana" panose="020B0604030504040204" pitchFamily="34" charset="0"/>
                <a:ea typeface="Verdana" panose="020B0604030504040204" pitchFamily="34" charset="0"/>
              </a:rPr>
              <a:t>Strekking aanvraagvereiste:</a:t>
            </a:r>
          </a:p>
          <a:p>
            <a:pPr lvl="1"/>
            <a:r>
              <a:rPr lang="nl-NL" sz="1800" dirty="0">
                <a:latin typeface="Verdana" panose="020B0604030504040204" pitchFamily="34" charset="0"/>
                <a:ea typeface="Verdana" panose="020B0604030504040204" pitchFamily="34" charset="0"/>
              </a:rPr>
              <a:t>Aangeven</a:t>
            </a:r>
            <a:r>
              <a:rPr lang="nl-NL" sz="1800" b="1" dirty="0">
                <a:latin typeface="Verdana" panose="020B0604030504040204" pitchFamily="34" charset="0"/>
                <a:ea typeface="Verdana" panose="020B0604030504040204" pitchFamily="34" charset="0"/>
              </a:rPr>
              <a:t> OF </a:t>
            </a:r>
            <a:r>
              <a:rPr lang="nl-NL" sz="1800" dirty="0">
                <a:latin typeface="Verdana" panose="020B0604030504040204" pitchFamily="34" charset="0"/>
                <a:ea typeface="Verdana" panose="020B0604030504040204" pitchFamily="34" charset="0"/>
              </a:rPr>
              <a:t>burgers, bedrijven, maatschappelijke organisaties en bestuursorganen bij de voorbereiding van de aanvraag zijn betrokken</a:t>
            </a:r>
          </a:p>
          <a:p>
            <a:pPr lvl="1"/>
            <a:r>
              <a:rPr lang="nl-NL" sz="1800" dirty="0">
                <a:latin typeface="Verdana" panose="020B0604030504040204" pitchFamily="34" charset="0"/>
                <a:ea typeface="Verdana" panose="020B0604030504040204" pitchFamily="34" charset="0"/>
              </a:rPr>
              <a:t>Indien ja, verstrekt de aanvrager bij de aanvraag gegevens over </a:t>
            </a:r>
            <a:r>
              <a:rPr lang="nl-NL" sz="1800" b="1" dirty="0">
                <a:latin typeface="Verdana" panose="020B0604030504040204" pitchFamily="34" charset="0"/>
                <a:ea typeface="Verdana" panose="020B0604030504040204" pitchFamily="34" charset="0"/>
              </a:rPr>
              <a:t>HOE</a:t>
            </a:r>
            <a:r>
              <a:rPr lang="nl-NL" sz="1800" dirty="0">
                <a:latin typeface="Verdana" panose="020B0604030504040204" pitchFamily="34" charset="0"/>
                <a:ea typeface="Verdana" panose="020B0604030504040204" pitchFamily="34" charset="0"/>
              </a:rPr>
              <a:t> zij zijn betrokken en </a:t>
            </a:r>
            <a:r>
              <a:rPr lang="nl-NL" sz="1800" b="1" dirty="0">
                <a:latin typeface="Verdana" panose="020B0604030504040204" pitchFamily="34" charset="0"/>
                <a:ea typeface="Verdana" panose="020B0604030504040204" pitchFamily="34" charset="0"/>
              </a:rPr>
              <a:t>WAT </a:t>
            </a:r>
            <a:r>
              <a:rPr lang="nl-NL" sz="1800" dirty="0">
                <a:latin typeface="Verdana" panose="020B0604030504040204" pitchFamily="34" charset="0"/>
                <a:ea typeface="Verdana" panose="020B0604030504040204" pitchFamily="34" charset="0"/>
              </a:rPr>
              <a:t>de resultaten daarvan zijn</a:t>
            </a:r>
          </a:p>
          <a:p>
            <a:r>
              <a:rPr lang="nl-NL" sz="1800" dirty="0">
                <a:latin typeface="Verdana" panose="020B0604030504040204" pitchFamily="34" charset="0"/>
                <a:ea typeface="Verdana" panose="020B0604030504040204" pitchFamily="34" charset="0"/>
              </a:rPr>
              <a:t>Verantwoordelijkheid initiatiefnemer om een passende vorm te kiezen voor participatie</a:t>
            </a:r>
          </a:p>
          <a:p>
            <a:r>
              <a:rPr lang="nl-NL" sz="1800" dirty="0">
                <a:latin typeface="Verdana" panose="020B0604030504040204" pitchFamily="34" charset="0"/>
                <a:ea typeface="Verdana" panose="020B0604030504040204" pitchFamily="34" charset="0"/>
              </a:rPr>
              <a:t>Participatie is niet verplicht: Nee is geen grond van weigering</a:t>
            </a:r>
          </a:p>
        </p:txBody>
      </p:sp>
      <p:sp>
        <p:nvSpPr>
          <p:cNvPr id="9" name="Tekstvak 8">
            <a:extLst>
              <a:ext uri="{FF2B5EF4-FFF2-40B4-BE49-F238E27FC236}">
                <a16:creationId xmlns:a16="http://schemas.microsoft.com/office/drawing/2014/main" id="{28ED49B4-4ABA-4DFB-9360-03C3383426FC}"/>
              </a:ext>
            </a:extLst>
          </p:cNvPr>
          <p:cNvSpPr txBox="1"/>
          <p:nvPr/>
        </p:nvSpPr>
        <p:spPr>
          <a:xfrm>
            <a:off x="7811832" y="2383021"/>
            <a:ext cx="2508616" cy="532197"/>
          </a:xfrm>
          <a:prstGeom prst="rect">
            <a:avLst/>
          </a:prstGeom>
          <a:noFill/>
        </p:spPr>
        <p:txBody>
          <a:bodyPr wrap="square" rtlCol="0">
            <a:spAutoFit/>
          </a:bodyPr>
          <a:lstStyle/>
          <a:p>
            <a:pPr defTabSz="914418">
              <a:defRPr/>
            </a:pPr>
            <a:r>
              <a:rPr lang="nl-NL" sz="1429" b="1" dirty="0">
                <a:solidFill>
                  <a:srgbClr val="F79646">
                    <a:lumMod val="75000"/>
                  </a:srgbClr>
                </a:solidFill>
                <a:latin typeface="Verdana" panose="020B0604030504040204" pitchFamily="34" charset="0"/>
                <a:ea typeface="Verdana" panose="020B0604030504040204" pitchFamily="34" charset="0"/>
                <a:cs typeface="Verdana" panose="020B0604030504040204" pitchFamily="34" charset="0"/>
              </a:rPr>
              <a:t>Omgevingsvergunning</a:t>
            </a:r>
          </a:p>
          <a:p>
            <a:pPr defTabSz="914418">
              <a:defRPr/>
            </a:pPr>
            <a:endParaRPr lang="nl-NL" sz="1429" b="1" dirty="0">
              <a:solidFill>
                <a:srgbClr val="F79646">
                  <a:lumMod val="75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Afbeelding 9">
            <a:extLst>
              <a:ext uri="{FF2B5EF4-FFF2-40B4-BE49-F238E27FC236}">
                <a16:creationId xmlns:a16="http://schemas.microsoft.com/office/drawing/2014/main" id="{84C30585-8139-4744-B281-A7D5C44AA7EE}"/>
              </a:ext>
            </a:extLst>
          </p:cNvPr>
          <p:cNvPicPr>
            <a:picLocks noChangeAspect="1"/>
          </p:cNvPicPr>
          <p:nvPr/>
        </p:nvPicPr>
        <p:blipFill rotWithShape="1">
          <a:blip r:embed="rId3"/>
          <a:srcRect l="49271" t="67660" r="35830" b="12178"/>
          <a:stretch/>
        </p:blipFill>
        <p:spPr>
          <a:xfrm>
            <a:off x="7811832" y="3337273"/>
            <a:ext cx="2508616" cy="1909553"/>
          </a:xfrm>
          <a:prstGeom prst="rect">
            <a:avLst/>
          </a:prstGeom>
        </p:spPr>
      </p:pic>
      <p:pic>
        <p:nvPicPr>
          <p:cNvPr id="7" name="Afbeelding 6">
            <a:extLst>
              <a:ext uri="{FF2B5EF4-FFF2-40B4-BE49-F238E27FC236}">
                <a16:creationId xmlns:a16="http://schemas.microsoft.com/office/drawing/2014/main" id="{CBE52ACA-7F0E-46B7-8B1A-9D0679F84A22}"/>
              </a:ext>
            </a:extLst>
          </p:cNvPr>
          <p:cNvPicPr>
            <a:picLocks noChangeAspect="1"/>
          </p:cNvPicPr>
          <p:nvPr/>
        </p:nvPicPr>
        <p:blipFill>
          <a:blip r:embed="rId4"/>
          <a:stretch>
            <a:fillRect/>
          </a:stretch>
        </p:blipFill>
        <p:spPr>
          <a:xfrm>
            <a:off x="5858494" y="-125492"/>
            <a:ext cx="472563" cy="826984"/>
          </a:xfrm>
          <a:prstGeom prst="rect">
            <a:avLst/>
          </a:prstGeom>
        </p:spPr>
      </p:pic>
    </p:spTree>
    <p:extLst>
      <p:ext uri="{BB962C8B-B14F-4D97-AF65-F5344CB8AC3E}">
        <p14:creationId xmlns:p14="http://schemas.microsoft.com/office/powerpoint/2010/main" val="2229755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DE359B0F-2C55-4DD7-B0D4-98946240E597}"/>
              </a:ext>
            </a:extLst>
          </p:cNvPr>
          <p:cNvSpPr/>
          <p:nvPr/>
        </p:nvSpPr>
        <p:spPr>
          <a:xfrm>
            <a:off x="0" y="5494290"/>
            <a:ext cx="6055360" cy="1374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5665EEE9-9981-42BE-99C0-0707BFA405EE}"/>
              </a:ext>
            </a:extLst>
          </p:cNvPr>
          <p:cNvSpPr>
            <a:spLocks noGrp="1"/>
          </p:cNvSpPr>
          <p:nvPr>
            <p:ph type="title"/>
          </p:nvPr>
        </p:nvSpPr>
        <p:spPr>
          <a:xfrm>
            <a:off x="634999" y="1052513"/>
            <a:ext cx="11347203" cy="948047"/>
          </a:xfrm>
        </p:spPr>
        <p:txBody>
          <a:bodyPr>
            <a:normAutofit/>
          </a:bodyPr>
          <a:lstStyle/>
          <a:p>
            <a:r>
              <a:rPr lang="nl-NL" sz="2900" b="0" dirty="0">
                <a:solidFill>
                  <a:srgbClr val="017BC6"/>
                </a:solidFill>
                <a:latin typeface="Verdana" panose="020B0604030504040204" pitchFamily="34" charset="0"/>
                <a:ea typeface="Verdana" panose="020B0604030504040204" pitchFamily="34" charset="0"/>
              </a:rPr>
              <a:t>Participatie door de </a:t>
            </a:r>
            <a:r>
              <a:rPr lang="nl-NL" sz="2900" b="0" u="sng" dirty="0">
                <a:solidFill>
                  <a:srgbClr val="017BC6"/>
                </a:solidFill>
                <a:latin typeface="Verdana" panose="020B0604030504040204" pitchFamily="34" charset="0"/>
                <a:ea typeface="Verdana" panose="020B0604030504040204" pitchFamily="34" charset="0"/>
              </a:rPr>
              <a:t>initiatiefnemer</a:t>
            </a:r>
            <a:r>
              <a:rPr lang="nl-NL" sz="2900" b="0" dirty="0">
                <a:solidFill>
                  <a:srgbClr val="017BC6"/>
                </a:solidFill>
                <a:latin typeface="Verdana" panose="020B0604030504040204" pitchFamily="34" charset="0"/>
                <a:ea typeface="Verdana" panose="020B0604030504040204" pitchFamily="34" charset="0"/>
              </a:rPr>
              <a:t>: aanvraagvereiste</a:t>
            </a:r>
          </a:p>
        </p:txBody>
      </p:sp>
      <p:sp>
        <p:nvSpPr>
          <p:cNvPr id="25" name="Tijdelijke aanduiding voor inhoud 9"/>
          <p:cNvSpPr txBox="1">
            <a:spLocks/>
          </p:cNvSpPr>
          <p:nvPr/>
        </p:nvSpPr>
        <p:spPr>
          <a:xfrm>
            <a:off x="776166" y="1805941"/>
            <a:ext cx="5940280" cy="4893033"/>
          </a:xfrm>
          <a:prstGeom prst="rect">
            <a:avLst/>
          </a:prstGeom>
        </p:spPr>
        <p:txBody>
          <a:bodyPr>
            <a:normAutofit fontScale="92500" lnSpcReduction="10000"/>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r>
              <a:rPr lang="nl-NL" sz="1800" b="1" dirty="0">
                <a:latin typeface="Verdana" panose="020B0604030504040204" pitchFamily="34" charset="0"/>
                <a:ea typeface="Verdana" panose="020B0604030504040204" pitchFamily="34" charset="0"/>
              </a:rPr>
              <a:t>Informeel</a:t>
            </a:r>
            <a:r>
              <a:rPr lang="nl-NL" sz="1800" dirty="0">
                <a:latin typeface="Verdana" panose="020B0604030504040204" pitchFamily="34" charset="0"/>
                <a:ea typeface="Verdana" panose="020B0604030504040204" pitchFamily="34" charset="0"/>
              </a:rPr>
              <a:t> en voordat een vergunningaanvraag is ingediend, kan het bevoegd gezag </a:t>
            </a:r>
            <a:r>
              <a:rPr lang="nl-NL" sz="1800" b="1" dirty="0">
                <a:latin typeface="Verdana" panose="020B0604030504040204" pitchFamily="34" charset="0"/>
                <a:ea typeface="Verdana" panose="020B0604030504040204" pitchFamily="34" charset="0"/>
              </a:rPr>
              <a:t>in overleg</a:t>
            </a:r>
            <a:r>
              <a:rPr lang="nl-NL" sz="1800" dirty="0">
                <a:latin typeface="Verdana" panose="020B0604030504040204" pitchFamily="34" charset="0"/>
                <a:ea typeface="Verdana" panose="020B0604030504040204" pitchFamily="34" charset="0"/>
              </a:rPr>
              <a:t> met aanvrager besluiten om een ontwerpbesluit ter inzage te leggen</a:t>
            </a:r>
          </a:p>
          <a:p>
            <a:r>
              <a:rPr lang="nl-NL" sz="1800" dirty="0">
                <a:latin typeface="Verdana" panose="020B0604030504040204" pitchFamily="34" charset="0"/>
                <a:ea typeface="Verdana" panose="020B0604030504040204" pitchFamily="34" charset="0"/>
              </a:rPr>
              <a:t>Het bevoegd gezag </a:t>
            </a:r>
            <a:r>
              <a:rPr lang="nl-NL" sz="1800" b="1" dirty="0">
                <a:latin typeface="Verdana" panose="020B0604030504040204" pitchFamily="34" charset="0"/>
                <a:ea typeface="Verdana" panose="020B0604030504040204" pitchFamily="34" charset="0"/>
              </a:rPr>
              <a:t>geeft kennis van </a:t>
            </a:r>
            <a:r>
              <a:rPr lang="nl-NL" sz="1800" dirty="0">
                <a:latin typeface="Verdana" panose="020B0604030504040204" pitchFamily="34" charset="0"/>
                <a:ea typeface="Verdana" panose="020B0604030504040204" pitchFamily="34" charset="0"/>
              </a:rPr>
              <a:t>de aanvraag in één of meer dag-, nieuws- of huis-aan-huisbladen of op een andere geschikte wijze</a:t>
            </a:r>
          </a:p>
          <a:p>
            <a:r>
              <a:rPr lang="nl-NL" sz="1800" dirty="0">
                <a:latin typeface="Verdana" panose="020B0604030504040204" pitchFamily="34" charset="0"/>
                <a:ea typeface="Verdana" panose="020B0604030504040204" pitchFamily="34" charset="0"/>
              </a:rPr>
              <a:t>Na kennisgeving kan bevoegd gezag op basis van de verstrekte gegevens bij de aanvraag bezien of voor besluitvorming </a:t>
            </a:r>
            <a:r>
              <a:rPr lang="nl-NL" sz="1800" b="1" dirty="0">
                <a:latin typeface="Verdana" panose="020B0604030504040204" pitchFamily="34" charset="0"/>
                <a:ea typeface="Verdana" panose="020B0604030504040204" pitchFamily="34" charset="0"/>
              </a:rPr>
              <a:t>aanvullend contact </a:t>
            </a:r>
            <a:r>
              <a:rPr lang="nl-NL" sz="1800" dirty="0">
                <a:latin typeface="Verdana" panose="020B0604030504040204" pitchFamily="34" charset="0"/>
                <a:ea typeface="Verdana" panose="020B0604030504040204" pitchFamily="34" charset="0"/>
              </a:rPr>
              <a:t>met derde partijen nodig is</a:t>
            </a:r>
          </a:p>
          <a:p>
            <a:r>
              <a:rPr lang="nl-NL" sz="1800" dirty="0">
                <a:latin typeface="Verdana" panose="020B0604030504040204" pitchFamily="34" charset="0"/>
                <a:ea typeface="Verdana" panose="020B0604030504040204" pitchFamily="34" charset="0"/>
              </a:rPr>
              <a:t>Bevoegd gezag betrekt de informatie bij de afweging voor vergunningverlening/</a:t>
            </a:r>
            <a:r>
              <a:rPr lang="nl-NL" sz="1800" b="1" dirty="0">
                <a:latin typeface="Verdana" panose="020B0604030504040204" pitchFamily="34" charset="0"/>
                <a:ea typeface="Verdana" panose="020B0604030504040204" pitchFamily="34" charset="0"/>
              </a:rPr>
              <a:t>blijft</a:t>
            </a:r>
            <a:r>
              <a:rPr lang="nl-NL" sz="1800" dirty="0">
                <a:latin typeface="Verdana" panose="020B0604030504040204" pitchFamily="34" charset="0"/>
                <a:ea typeface="Verdana" panose="020B0604030504040204" pitchFamily="34" charset="0"/>
              </a:rPr>
              <a:t> </a:t>
            </a:r>
            <a:r>
              <a:rPr lang="nl-NL" sz="1800" b="1" dirty="0">
                <a:latin typeface="Verdana" panose="020B0604030504040204" pitchFamily="34" charset="0"/>
                <a:ea typeface="Verdana" panose="020B0604030504040204" pitchFamily="34" charset="0"/>
              </a:rPr>
              <a:t>verantwoordelijk</a:t>
            </a:r>
            <a:r>
              <a:rPr lang="nl-NL" sz="1800" dirty="0">
                <a:latin typeface="Verdana" panose="020B0604030504040204" pitchFamily="34" charset="0"/>
                <a:ea typeface="Verdana" panose="020B0604030504040204" pitchFamily="34" charset="0"/>
              </a:rPr>
              <a:t> voor besluit</a:t>
            </a:r>
          </a:p>
          <a:p>
            <a:r>
              <a:rPr lang="nl-NL" sz="1800" dirty="0">
                <a:latin typeface="Verdana" panose="020B0604030504040204" pitchFamily="34" charset="0"/>
                <a:ea typeface="Verdana" panose="020B0604030504040204" pitchFamily="34" charset="0"/>
              </a:rPr>
              <a:t>Het bevoegd gezag kan </a:t>
            </a:r>
            <a:r>
              <a:rPr lang="nl-NL" sz="1800" b="1" dirty="0">
                <a:latin typeface="Verdana" panose="020B0604030504040204" pitchFamily="34" charset="0"/>
                <a:ea typeface="Verdana" panose="020B0604030504040204" pitchFamily="34" charset="0"/>
              </a:rPr>
              <a:t>altijd</a:t>
            </a:r>
            <a:r>
              <a:rPr lang="nl-NL" sz="1800" dirty="0">
                <a:latin typeface="Verdana" panose="020B0604030504040204" pitchFamily="34" charset="0"/>
                <a:ea typeface="Verdana" panose="020B0604030504040204" pitchFamily="34" charset="0"/>
              </a:rPr>
              <a:t> actief op basis van artikel 4:8 </a:t>
            </a:r>
            <a:r>
              <a:rPr lang="nl-NL" sz="1800" dirty="0" err="1">
                <a:latin typeface="Verdana" panose="020B0604030504040204" pitchFamily="34" charset="0"/>
                <a:ea typeface="Verdana" panose="020B0604030504040204" pitchFamily="34" charset="0"/>
              </a:rPr>
              <a:t>Awb</a:t>
            </a:r>
            <a:r>
              <a:rPr lang="nl-NL" sz="1800" dirty="0">
                <a:latin typeface="Verdana" panose="020B0604030504040204" pitchFamily="34" charset="0"/>
                <a:ea typeface="Verdana" panose="020B0604030504040204" pitchFamily="34" charset="0"/>
              </a:rPr>
              <a:t> vragen naar zienswijzen van derden die naar verwachting bedenkingen zullen hebben</a:t>
            </a:r>
          </a:p>
          <a:p>
            <a:endParaRPr lang="nl-NL" sz="1800" dirty="0">
              <a:latin typeface="Verdana" panose="020B0604030504040204" pitchFamily="34" charset="0"/>
              <a:ea typeface="Verdana" panose="020B0604030504040204" pitchFamily="34" charset="0"/>
            </a:endParaRPr>
          </a:p>
        </p:txBody>
      </p:sp>
      <p:sp>
        <p:nvSpPr>
          <p:cNvPr id="9" name="Tekstvak 8">
            <a:extLst>
              <a:ext uri="{FF2B5EF4-FFF2-40B4-BE49-F238E27FC236}">
                <a16:creationId xmlns:a16="http://schemas.microsoft.com/office/drawing/2014/main" id="{28ED49B4-4ABA-4DFB-9360-03C3383426FC}"/>
              </a:ext>
            </a:extLst>
          </p:cNvPr>
          <p:cNvSpPr txBox="1"/>
          <p:nvPr/>
        </p:nvSpPr>
        <p:spPr>
          <a:xfrm>
            <a:off x="7811832" y="2383021"/>
            <a:ext cx="2508616" cy="532197"/>
          </a:xfrm>
          <a:prstGeom prst="rect">
            <a:avLst/>
          </a:prstGeom>
          <a:noFill/>
        </p:spPr>
        <p:txBody>
          <a:bodyPr wrap="square" rtlCol="0">
            <a:spAutoFit/>
          </a:bodyPr>
          <a:lstStyle/>
          <a:p>
            <a:pPr defTabSz="914418">
              <a:defRPr/>
            </a:pPr>
            <a:r>
              <a:rPr lang="nl-NL" sz="1429" b="1" dirty="0">
                <a:solidFill>
                  <a:srgbClr val="F79646">
                    <a:lumMod val="75000"/>
                  </a:srgbClr>
                </a:solidFill>
                <a:latin typeface="Verdana" panose="020B0604030504040204" pitchFamily="34" charset="0"/>
                <a:ea typeface="Verdana" panose="020B0604030504040204" pitchFamily="34" charset="0"/>
                <a:cs typeface="Verdana" panose="020B0604030504040204" pitchFamily="34" charset="0"/>
              </a:rPr>
              <a:t>Omgevingsvergunning</a:t>
            </a:r>
          </a:p>
          <a:p>
            <a:pPr defTabSz="914418">
              <a:defRPr/>
            </a:pPr>
            <a:endParaRPr lang="nl-NL" sz="1429" b="1" dirty="0">
              <a:solidFill>
                <a:srgbClr val="F79646">
                  <a:lumMod val="75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Afbeelding 9">
            <a:extLst>
              <a:ext uri="{FF2B5EF4-FFF2-40B4-BE49-F238E27FC236}">
                <a16:creationId xmlns:a16="http://schemas.microsoft.com/office/drawing/2014/main" id="{84C30585-8139-4744-B281-A7D5C44AA7EE}"/>
              </a:ext>
            </a:extLst>
          </p:cNvPr>
          <p:cNvPicPr>
            <a:picLocks noChangeAspect="1"/>
          </p:cNvPicPr>
          <p:nvPr/>
        </p:nvPicPr>
        <p:blipFill rotWithShape="1">
          <a:blip r:embed="rId3"/>
          <a:srcRect l="49271" t="67660" r="35830" b="12178"/>
          <a:stretch/>
        </p:blipFill>
        <p:spPr>
          <a:xfrm>
            <a:off x="7811832" y="3337273"/>
            <a:ext cx="2508616" cy="1909553"/>
          </a:xfrm>
          <a:prstGeom prst="rect">
            <a:avLst/>
          </a:prstGeom>
        </p:spPr>
      </p:pic>
      <p:pic>
        <p:nvPicPr>
          <p:cNvPr id="7" name="Afbeelding 6">
            <a:extLst>
              <a:ext uri="{FF2B5EF4-FFF2-40B4-BE49-F238E27FC236}">
                <a16:creationId xmlns:a16="http://schemas.microsoft.com/office/drawing/2014/main" id="{CD184A09-6807-42E4-9E0C-11D98DA403B8}"/>
              </a:ext>
            </a:extLst>
          </p:cNvPr>
          <p:cNvPicPr>
            <a:picLocks noChangeAspect="1"/>
          </p:cNvPicPr>
          <p:nvPr/>
        </p:nvPicPr>
        <p:blipFill>
          <a:blip r:embed="rId4"/>
          <a:stretch>
            <a:fillRect/>
          </a:stretch>
        </p:blipFill>
        <p:spPr>
          <a:xfrm>
            <a:off x="5858494" y="-125492"/>
            <a:ext cx="472563" cy="826984"/>
          </a:xfrm>
          <a:prstGeom prst="rect">
            <a:avLst/>
          </a:prstGeom>
        </p:spPr>
      </p:pic>
    </p:spTree>
    <p:extLst>
      <p:ext uri="{BB962C8B-B14F-4D97-AF65-F5344CB8AC3E}">
        <p14:creationId xmlns:p14="http://schemas.microsoft.com/office/powerpoint/2010/main" val="1424911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34206" y="1051200"/>
            <a:ext cx="11082172" cy="946800"/>
          </a:xfrm>
        </p:spPr>
        <p:txBody>
          <a:bodyPr>
            <a:normAutofit/>
          </a:bodyPr>
          <a:lstStyle/>
          <a:p>
            <a:r>
              <a:rPr lang="nl-NL" sz="2900" b="0" dirty="0">
                <a:solidFill>
                  <a:srgbClr val="017BC6"/>
                </a:solidFill>
                <a:latin typeface="Verdana" panose="020B0604030504040204" pitchFamily="34" charset="0"/>
                <a:ea typeface="Verdana" panose="020B0604030504040204" pitchFamily="34" charset="0"/>
              </a:rPr>
              <a:t>[Intermezzo] Amendement Van Eijs </a:t>
            </a:r>
            <a:r>
              <a:rPr lang="nl-NL" sz="2900" b="0" dirty="0" err="1">
                <a:solidFill>
                  <a:srgbClr val="017BC6"/>
                </a:solidFill>
                <a:latin typeface="Verdana" panose="020B0604030504040204" pitchFamily="34" charset="0"/>
                <a:ea typeface="Verdana" panose="020B0604030504040204" pitchFamily="34" charset="0"/>
              </a:rPr>
              <a:t>cs</a:t>
            </a:r>
            <a:br>
              <a:rPr lang="nl-NL" dirty="0"/>
            </a:br>
            <a:endParaRPr lang="nl-NL" dirty="0"/>
          </a:p>
        </p:txBody>
      </p:sp>
      <p:pic>
        <p:nvPicPr>
          <p:cNvPr id="6" name="Tijdelijke aanduiding voor afbeelding 5"/>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28896" b="28896"/>
          <a:stretch>
            <a:fillRect/>
          </a:stretch>
        </p:blipFill>
        <p:spPr/>
      </p:pic>
      <p:pic>
        <p:nvPicPr>
          <p:cNvPr id="5" name="Afbeelding 4">
            <a:extLst>
              <a:ext uri="{FF2B5EF4-FFF2-40B4-BE49-F238E27FC236}">
                <a16:creationId xmlns:a16="http://schemas.microsoft.com/office/drawing/2014/main" id="{10ED4DF1-28EE-4C53-A297-29CEDC98F552}"/>
              </a:ext>
            </a:extLst>
          </p:cNvPr>
          <p:cNvPicPr>
            <a:picLocks noChangeAspect="1"/>
          </p:cNvPicPr>
          <p:nvPr/>
        </p:nvPicPr>
        <p:blipFill>
          <a:blip r:embed="rId4"/>
          <a:stretch>
            <a:fillRect/>
          </a:stretch>
        </p:blipFill>
        <p:spPr>
          <a:xfrm>
            <a:off x="5858494" y="-125492"/>
            <a:ext cx="472563" cy="826984"/>
          </a:xfrm>
          <a:prstGeom prst="rect">
            <a:avLst/>
          </a:prstGeom>
        </p:spPr>
      </p:pic>
    </p:spTree>
    <p:extLst>
      <p:ext uri="{BB962C8B-B14F-4D97-AF65-F5344CB8AC3E}">
        <p14:creationId xmlns:p14="http://schemas.microsoft.com/office/powerpoint/2010/main" val="647313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E8A33244-C4BA-458E-B3E0-F2EB00C3009F}"/>
              </a:ext>
            </a:extLst>
          </p:cNvPr>
          <p:cNvSpPr/>
          <p:nvPr/>
        </p:nvSpPr>
        <p:spPr>
          <a:xfrm>
            <a:off x="635794" y="233363"/>
            <a:ext cx="1121569" cy="590550"/>
          </a:xfrm>
          <a:prstGeom prst="rect">
            <a:avLst/>
          </a:prstGeom>
          <a:solidFill>
            <a:srgbClr val="017B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ekst 1"/>
          <p:cNvSpPr>
            <a:spLocks noGrp="1"/>
          </p:cNvSpPr>
          <p:nvPr>
            <p:ph type="body" sz="quarter" idx="4294967295"/>
          </p:nvPr>
        </p:nvSpPr>
        <p:spPr>
          <a:xfrm>
            <a:off x="806188" y="1044104"/>
            <a:ext cx="10609743" cy="5396890"/>
          </a:xfrm>
        </p:spPr>
        <p:txBody>
          <a:bodyPr>
            <a:noAutofit/>
          </a:bodyPr>
          <a:lstStyle/>
          <a:p>
            <a:pPr marL="0" indent="0">
              <a:buNone/>
            </a:pPr>
            <a:r>
              <a:rPr lang="nl-NL" sz="2200" b="1" dirty="0">
                <a:latin typeface="Verdana" panose="020B0604030504040204" pitchFamily="34" charset="0"/>
                <a:ea typeface="Verdana" panose="020B0604030504040204" pitchFamily="34" charset="0"/>
              </a:rPr>
              <a:t>(Van Eijs c.s.) over het verplichten van participatie in door de gemeenteraad aangewezen gevallen</a:t>
            </a:r>
            <a:r>
              <a:rPr lang="nl-NL" sz="2200" dirty="0">
                <a:latin typeface="Verdana" panose="020B0604030504040204" pitchFamily="34" charset="0"/>
                <a:ea typeface="Verdana" panose="020B0604030504040204" pitchFamily="34" charset="0"/>
              </a:rPr>
              <a:t> </a:t>
            </a:r>
          </a:p>
          <a:p>
            <a:r>
              <a:rPr lang="nl-NL" sz="2200" b="1" dirty="0">
                <a:latin typeface="Verdana" panose="020B0604030504040204" pitchFamily="34" charset="0"/>
                <a:ea typeface="Verdana" panose="020B0604030504040204" pitchFamily="34" charset="0"/>
              </a:rPr>
              <a:t>Proces</a:t>
            </a:r>
            <a:r>
              <a:rPr lang="nl-NL" sz="2200" dirty="0">
                <a:latin typeface="Verdana" panose="020B0604030504040204" pitchFamily="34" charset="0"/>
                <a:ea typeface="Verdana" panose="020B0604030504040204" pitchFamily="34" charset="0"/>
              </a:rPr>
              <a:t>: amendement gaat over voorbereiding op de indiening van een formele vergunningsaanvraag door de initiatiefnemer</a:t>
            </a:r>
          </a:p>
          <a:p>
            <a:r>
              <a:rPr lang="nl-NL" sz="2200" b="1" dirty="0">
                <a:latin typeface="Verdana" panose="020B0604030504040204" pitchFamily="34" charset="0"/>
                <a:ea typeface="Verdana" panose="020B0604030504040204" pitchFamily="34" charset="0"/>
              </a:rPr>
              <a:t>Uitleg:</a:t>
            </a:r>
          </a:p>
          <a:p>
            <a:pPr lvl="1"/>
            <a:r>
              <a:rPr lang="nl-NL" sz="1900" dirty="0">
                <a:latin typeface="Verdana" panose="020B0604030504040204" pitchFamily="34" charset="0"/>
                <a:ea typeface="Verdana" panose="020B0604030504040204" pitchFamily="34" charset="0"/>
              </a:rPr>
              <a:t>De gemeenteraad kan de initiatiefnemer de verplichting opleggen tot participeren bij een </a:t>
            </a:r>
            <a:r>
              <a:rPr lang="nl-NL" sz="1900" dirty="0" err="1">
                <a:latin typeface="Verdana" panose="020B0604030504040204" pitchFamily="34" charset="0"/>
                <a:ea typeface="Verdana" panose="020B0604030504040204" pitchFamily="34" charset="0"/>
              </a:rPr>
              <a:t>buitenplanse</a:t>
            </a:r>
            <a:r>
              <a:rPr lang="nl-NL" sz="1900" dirty="0">
                <a:latin typeface="Verdana" panose="020B0604030504040204" pitchFamily="34" charset="0"/>
                <a:ea typeface="Verdana" panose="020B0604030504040204" pitchFamily="34" charset="0"/>
              </a:rPr>
              <a:t> omgevingsplanactiviteit</a:t>
            </a:r>
          </a:p>
          <a:p>
            <a:pPr lvl="1"/>
            <a:r>
              <a:rPr lang="nl-NL" sz="1900" dirty="0">
                <a:latin typeface="Verdana" panose="020B0604030504040204" pitchFamily="34" charset="0"/>
                <a:ea typeface="Verdana" panose="020B0604030504040204" pitchFamily="34" charset="0"/>
              </a:rPr>
              <a:t>Daarvoor moet de gemeenteraad een lijst van gevallen aanwijzen waarbij participatie verplicht is</a:t>
            </a:r>
          </a:p>
          <a:p>
            <a:pPr lvl="1"/>
            <a:r>
              <a:rPr lang="nl-NL" sz="1900" dirty="0">
                <a:latin typeface="Verdana" panose="020B0604030504040204" pitchFamily="34" charset="0"/>
                <a:ea typeface="Verdana" panose="020B0604030504040204" pitchFamily="34" charset="0"/>
              </a:rPr>
              <a:t>Wanneer initiatiefnemer een vergunning aanvraagt voor een onderwerp op de lijst, dan </a:t>
            </a:r>
            <a:r>
              <a:rPr lang="nl-NL" sz="1900" u="sng" dirty="0">
                <a:latin typeface="Verdana" panose="020B0604030504040204" pitchFamily="34" charset="0"/>
                <a:ea typeface="Verdana" panose="020B0604030504040204" pitchFamily="34" charset="0"/>
              </a:rPr>
              <a:t>moet</a:t>
            </a:r>
            <a:r>
              <a:rPr lang="nl-NL" sz="1900" dirty="0">
                <a:latin typeface="Verdana" panose="020B0604030504040204" pitchFamily="34" charset="0"/>
                <a:ea typeface="Verdana" panose="020B0604030504040204" pitchFamily="34" charset="0"/>
              </a:rPr>
              <a:t> de initiatiefnemer verplicht een participatieproces vormgeven en in de aanvraag toelichten </a:t>
            </a:r>
            <a:r>
              <a:rPr lang="nl-NL" sz="1900" u="sng" dirty="0">
                <a:latin typeface="Verdana" panose="020B0604030504040204" pitchFamily="34" charset="0"/>
                <a:ea typeface="Verdana" panose="020B0604030504040204" pitchFamily="34" charset="0"/>
              </a:rPr>
              <a:t>hoe</a:t>
            </a:r>
            <a:r>
              <a:rPr lang="nl-NL" sz="1900" dirty="0">
                <a:latin typeface="Verdana" panose="020B0604030504040204" pitchFamily="34" charset="0"/>
                <a:ea typeface="Verdana" panose="020B0604030504040204" pitchFamily="34" charset="0"/>
              </a:rPr>
              <a:t> is geparticipeerd en </a:t>
            </a:r>
            <a:r>
              <a:rPr lang="nl-NL" sz="1900" u="sng" dirty="0">
                <a:latin typeface="Verdana" panose="020B0604030504040204" pitchFamily="34" charset="0"/>
                <a:ea typeface="Verdana" panose="020B0604030504040204" pitchFamily="34" charset="0"/>
              </a:rPr>
              <a:t>wat</a:t>
            </a:r>
            <a:r>
              <a:rPr lang="nl-NL" sz="1900" dirty="0">
                <a:latin typeface="Verdana" panose="020B0604030504040204" pitchFamily="34" charset="0"/>
                <a:ea typeface="Verdana" panose="020B0604030504040204" pitchFamily="34" charset="0"/>
              </a:rPr>
              <a:t> de resultaten daarvan zijn</a:t>
            </a:r>
          </a:p>
          <a:p>
            <a:pPr lvl="1"/>
            <a:r>
              <a:rPr lang="nl-NL" sz="1900" dirty="0">
                <a:latin typeface="Verdana" panose="020B0604030504040204" pitchFamily="34" charset="0"/>
                <a:ea typeface="Verdana" panose="020B0604030504040204" pitchFamily="34" charset="0"/>
              </a:rPr>
              <a:t>Als de initiatiefnemer hier geen informatie over verstrekt, kan het bevoegd gezag de aanvraag buiten behandeling laten</a:t>
            </a:r>
          </a:p>
          <a:p>
            <a:pPr lvl="1"/>
            <a:r>
              <a:rPr lang="nl-NL" sz="1900" dirty="0">
                <a:latin typeface="Verdana" panose="020B0604030504040204" pitchFamily="34" charset="0"/>
                <a:ea typeface="Verdana" panose="020B0604030504040204" pitchFamily="34" charset="0"/>
              </a:rPr>
              <a:t>Dit geldt alleen als het college van burgemeester en wethouders bevoegd gezag is </a:t>
            </a:r>
          </a:p>
          <a:p>
            <a:pPr marL="313200" lvl="1" indent="0">
              <a:buNone/>
            </a:pPr>
            <a:endParaRPr lang="nl-NL" dirty="0">
              <a:latin typeface="Verdana" panose="020B0604030504040204" pitchFamily="34" charset="0"/>
              <a:ea typeface="Verdana" panose="020B0604030504040204" pitchFamily="34" charset="0"/>
            </a:endParaRPr>
          </a:p>
          <a:p>
            <a:pPr lvl="1"/>
            <a:endParaRPr lang="nl-NL" dirty="0">
              <a:latin typeface="Verdana" panose="020B0604030504040204" pitchFamily="34" charset="0"/>
              <a:ea typeface="Verdana" panose="020B0604030504040204" pitchFamily="34" charset="0"/>
            </a:endParaRPr>
          </a:p>
        </p:txBody>
      </p:sp>
      <p:pic>
        <p:nvPicPr>
          <p:cNvPr id="3" name="Afbeelding 2">
            <a:extLst>
              <a:ext uri="{FF2B5EF4-FFF2-40B4-BE49-F238E27FC236}">
                <a16:creationId xmlns:a16="http://schemas.microsoft.com/office/drawing/2014/main" id="{041E753C-04B4-4C0C-BCC9-CEB1D2FBAA19}"/>
              </a:ext>
            </a:extLst>
          </p:cNvPr>
          <p:cNvPicPr>
            <a:picLocks noChangeAspect="1"/>
          </p:cNvPicPr>
          <p:nvPr/>
        </p:nvPicPr>
        <p:blipFill>
          <a:blip r:embed="rId3"/>
          <a:stretch>
            <a:fillRect/>
          </a:stretch>
        </p:blipFill>
        <p:spPr>
          <a:xfrm>
            <a:off x="5858494" y="-125492"/>
            <a:ext cx="472563" cy="826984"/>
          </a:xfrm>
          <a:prstGeom prst="rect">
            <a:avLst/>
          </a:prstGeom>
        </p:spPr>
      </p:pic>
      <p:pic>
        <p:nvPicPr>
          <p:cNvPr id="4" name="Afbeelding 3">
            <a:extLst>
              <a:ext uri="{FF2B5EF4-FFF2-40B4-BE49-F238E27FC236}">
                <a16:creationId xmlns:a16="http://schemas.microsoft.com/office/drawing/2014/main" id="{5A3F4C9F-EEF0-44D8-94DB-6AB10F1A7238}"/>
              </a:ext>
            </a:extLst>
          </p:cNvPr>
          <p:cNvPicPr>
            <a:picLocks noChangeAspect="1"/>
          </p:cNvPicPr>
          <p:nvPr/>
        </p:nvPicPr>
        <p:blipFill rotWithShape="1">
          <a:blip r:embed="rId4"/>
          <a:srcRect l="12699" r="16390" b="36733"/>
          <a:stretch/>
        </p:blipFill>
        <p:spPr>
          <a:xfrm>
            <a:off x="762830" y="0"/>
            <a:ext cx="1522029" cy="776001"/>
          </a:xfrm>
          <a:prstGeom prst="rect">
            <a:avLst/>
          </a:prstGeom>
        </p:spPr>
      </p:pic>
    </p:spTree>
    <p:extLst>
      <p:ext uri="{BB962C8B-B14F-4D97-AF65-F5344CB8AC3E}">
        <p14:creationId xmlns:p14="http://schemas.microsoft.com/office/powerpoint/2010/main" val="3010805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afbeelding 1"/>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28940" b="28940"/>
          <a:stretch>
            <a:fillRect/>
          </a:stretch>
        </p:blipFill>
        <p:spPr/>
      </p:pic>
      <p:sp>
        <p:nvSpPr>
          <p:cNvPr id="3" name="Titel 2"/>
          <p:cNvSpPr>
            <a:spLocks noGrp="1"/>
          </p:cNvSpPr>
          <p:nvPr>
            <p:ph type="title"/>
          </p:nvPr>
        </p:nvSpPr>
        <p:spPr/>
        <p:txBody>
          <a:bodyPr>
            <a:normAutofit/>
          </a:bodyPr>
          <a:lstStyle/>
          <a:p>
            <a:r>
              <a:rPr lang="nl-NL" dirty="0"/>
              <a:t>3. Hoe werkt het straks in de praktijk?</a:t>
            </a:r>
            <a:br>
              <a:rPr lang="nl-NL" dirty="0"/>
            </a:br>
            <a:endParaRPr lang="nl-NL" dirty="0"/>
          </a:p>
        </p:txBody>
      </p:sp>
      <p:pic>
        <p:nvPicPr>
          <p:cNvPr id="5" name="Afbeelding 4">
            <a:extLst>
              <a:ext uri="{FF2B5EF4-FFF2-40B4-BE49-F238E27FC236}">
                <a16:creationId xmlns:a16="http://schemas.microsoft.com/office/drawing/2014/main" id="{4DB19DC5-A7B6-4EAA-8CB2-554EBD46E647}"/>
              </a:ext>
            </a:extLst>
          </p:cNvPr>
          <p:cNvPicPr>
            <a:picLocks noChangeAspect="1"/>
          </p:cNvPicPr>
          <p:nvPr/>
        </p:nvPicPr>
        <p:blipFill>
          <a:blip r:embed="rId4"/>
          <a:stretch>
            <a:fillRect/>
          </a:stretch>
        </p:blipFill>
        <p:spPr>
          <a:xfrm>
            <a:off x="5858494" y="-125492"/>
            <a:ext cx="472563" cy="826984"/>
          </a:xfrm>
          <a:prstGeom prst="rect">
            <a:avLst/>
          </a:prstGeom>
        </p:spPr>
      </p:pic>
    </p:spTree>
    <p:extLst>
      <p:ext uri="{BB962C8B-B14F-4D97-AF65-F5344CB8AC3E}">
        <p14:creationId xmlns:p14="http://schemas.microsoft.com/office/powerpoint/2010/main" val="1460088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7A395F6F-C1B3-4119-BD68-DE4A33E57291}"/>
              </a:ext>
            </a:extLst>
          </p:cNvPr>
          <p:cNvSpPr/>
          <p:nvPr/>
        </p:nvSpPr>
        <p:spPr>
          <a:xfrm>
            <a:off x="700398" y="900332"/>
            <a:ext cx="10128711" cy="4599132"/>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jdelijke aanduiding voor inhoud 4">
            <a:extLst>
              <a:ext uri="{FF2B5EF4-FFF2-40B4-BE49-F238E27FC236}">
                <a16:creationId xmlns:a16="http://schemas.microsoft.com/office/drawing/2014/main" id="{B8B77DD0-5664-450F-9547-A2EF756E7849}"/>
              </a:ext>
            </a:extLst>
          </p:cNvPr>
          <p:cNvSpPr>
            <a:spLocks noGrp="1"/>
          </p:cNvSpPr>
          <p:nvPr>
            <p:ph idx="1"/>
          </p:nvPr>
        </p:nvSpPr>
        <p:spPr>
          <a:xfrm>
            <a:off x="1079500" y="1800226"/>
            <a:ext cx="10033000" cy="3699238"/>
          </a:xfrm>
        </p:spPr>
        <p:txBody>
          <a:bodyPr numCol="1">
            <a:normAutofit/>
          </a:bodyPr>
          <a:lstStyle/>
          <a:p>
            <a:r>
              <a:rPr lang="nl-NL" b="1" dirty="0"/>
              <a:t>Participatie is </a:t>
            </a:r>
            <a:r>
              <a:rPr lang="nl-NL" b="1" u="sng" dirty="0"/>
              <a:t>niet</a:t>
            </a:r>
            <a:r>
              <a:rPr lang="nl-NL" b="1" dirty="0"/>
              <a:t>:</a:t>
            </a:r>
          </a:p>
          <a:p>
            <a:pPr lvl="1"/>
            <a:r>
              <a:rPr lang="nl-NL" dirty="0"/>
              <a:t>Dat </a:t>
            </a:r>
            <a:r>
              <a:rPr lang="nl-NL" b="1" dirty="0"/>
              <a:t>iedereen</a:t>
            </a:r>
            <a:r>
              <a:rPr lang="nl-NL" dirty="0"/>
              <a:t> het ermee eens moet zijn</a:t>
            </a:r>
          </a:p>
          <a:p>
            <a:pPr lvl="1"/>
            <a:r>
              <a:rPr lang="nl-NL" dirty="0"/>
              <a:t>Dat is vastgelegd </a:t>
            </a:r>
            <a:r>
              <a:rPr lang="nl-NL" b="1" dirty="0"/>
              <a:t>hoe</a:t>
            </a:r>
            <a:r>
              <a:rPr lang="nl-NL" dirty="0"/>
              <a:t> participatie moet plaatsvinden</a:t>
            </a:r>
          </a:p>
          <a:p>
            <a:pPr lvl="1"/>
            <a:r>
              <a:rPr lang="nl-NL" dirty="0"/>
              <a:t>Een vervanging van de formele besluitvorming</a:t>
            </a:r>
          </a:p>
          <a:p>
            <a:endParaRPr lang="nl-NL" b="1" dirty="0"/>
          </a:p>
          <a:p>
            <a:r>
              <a:rPr lang="nl-NL" b="1" dirty="0"/>
              <a:t>Participatie is </a:t>
            </a:r>
            <a:r>
              <a:rPr lang="nl-NL" b="1" u="sng" dirty="0"/>
              <a:t>wel</a:t>
            </a:r>
            <a:r>
              <a:rPr lang="nl-NL" b="1" dirty="0"/>
              <a:t>:</a:t>
            </a:r>
          </a:p>
          <a:p>
            <a:pPr lvl="1"/>
            <a:r>
              <a:rPr lang="nl-NL" dirty="0"/>
              <a:t>Betrekken van partijen voorafgaand aan formeel besluitvormingsproces</a:t>
            </a:r>
          </a:p>
          <a:p>
            <a:pPr lvl="1"/>
            <a:r>
              <a:rPr lang="nl-NL" b="1" dirty="0"/>
              <a:t>Meer dan de formele momenten </a:t>
            </a:r>
            <a:r>
              <a:rPr lang="nl-NL" dirty="0"/>
              <a:t>waarop zienswijzen ingediend kunnen worden</a:t>
            </a:r>
          </a:p>
          <a:p>
            <a:pPr lvl="1"/>
            <a:r>
              <a:rPr lang="nl-NL" dirty="0"/>
              <a:t>Een wegingsfactor voor de besluitvorming</a:t>
            </a:r>
          </a:p>
        </p:txBody>
      </p:sp>
      <p:sp>
        <p:nvSpPr>
          <p:cNvPr id="3" name="Titel 2">
            <a:extLst>
              <a:ext uri="{FF2B5EF4-FFF2-40B4-BE49-F238E27FC236}">
                <a16:creationId xmlns:a16="http://schemas.microsoft.com/office/drawing/2014/main" id="{30B099A6-0708-47D8-9899-A0B67F8CF2C9}"/>
              </a:ext>
            </a:extLst>
          </p:cNvPr>
          <p:cNvSpPr>
            <a:spLocks noGrp="1"/>
          </p:cNvSpPr>
          <p:nvPr>
            <p:ph type="title"/>
          </p:nvPr>
        </p:nvSpPr>
        <p:spPr/>
        <p:txBody>
          <a:bodyPr/>
          <a:lstStyle/>
          <a:p>
            <a:r>
              <a:rPr lang="nl-NL" b="1" dirty="0">
                <a:solidFill>
                  <a:srgbClr val="37A0E1"/>
                </a:solidFill>
              </a:rPr>
              <a:t>Wat is participatie in de praktijk?</a:t>
            </a:r>
          </a:p>
        </p:txBody>
      </p:sp>
      <p:sp>
        <p:nvSpPr>
          <p:cNvPr id="7" name="Tekstvak 6">
            <a:extLst>
              <a:ext uri="{FF2B5EF4-FFF2-40B4-BE49-F238E27FC236}">
                <a16:creationId xmlns:a16="http://schemas.microsoft.com/office/drawing/2014/main" id="{6984CB87-84C9-4093-A671-D2B8AD7DF375}"/>
              </a:ext>
            </a:extLst>
          </p:cNvPr>
          <p:cNvSpPr txBox="1"/>
          <p:nvPr/>
        </p:nvSpPr>
        <p:spPr>
          <a:xfrm>
            <a:off x="9406647" y="6503744"/>
            <a:ext cx="2150353" cy="261610"/>
          </a:xfrm>
          <a:prstGeom prst="rect">
            <a:avLst/>
          </a:prstGeom>
          <a:solidFill>
            <a:schemeClr val="bg1">
              <a:lumMod val="95000"/>
              <a:alpha val="75000"/>
            </a:schemeClr>
          </a:solidFill>
        </p:spPr>
        <p:txBody>
          <a:bodyPr wrap="square" rtlCol="0">
            <a:spAutoFit/>
          </a:bodyPr>
          <a:lstStyle/>
          <a:p>
            <a:pPr algn="r"/>
            <a:r>
              <a:rPr lang="nl-NL" sz="1100" b="1" dirty="0">
                <a:hlinkClick r:id="rId4">
                  <a:extLst>
                    <a:ext uri="{A12FA001-AC4F-418D-AE19-62706E023703}">
                      <ahyp:hlinkClr xmlns:ahyp="http://schemas.microsoft.com/office/drawing/2018/hyperlinkcolor" val="tx"/>
                    </a:ext>
                  </a:extLst>
                </a:hlinkClick>
              </a:rPr>
              <a:t>Foto door Andrzej </a:t>
            </a:r>
            <a:r>
              <a:rPr lang="nl-NL" sz="1100" b="1" dirty="0" err="1">
                <a:hlinkClick r:id="rId4">
                  <a:extLst>
                    <a:ext uri="{A12FA001-AC4F-418D-AE19-62706E023703}">
                      <ahyp:hlinkClr xmlns:ahyp="http://schemas.microsoft.com/office/drawing/2018/hyperlinkcolor" val="tx"/>
                    </a:ext>
                  </a:extLst>
                </a:hlinkClick>
              </a:rPr>
              <a:t>Pobiedziński</a:t>
            </a:r>
            <a:r>
              <a:rPr lang="nl-NL" sz="1100" b="1" dirty="0"/>
              <a:t> </a:t>
            </a:r>
            <a:r>
              <a:rPr lang="nl-NL" sz="1100" b="1" dirty="0">
                <a:hlinkClick r:id="rId4">
                  <a:extLst>
                    <a:ext uri="{A12FA001-AC4F-418D-AE19-62706E023703}">
                      <ahyp:hlinkClr xmlns:ahyp="http://schemas.microsoft.com/office/drawing/2018/hyperlinkcolor" val="tx"/>
                    </a:ext>
                  </a:extLst>
                </a:hlinkClick>
              </a:rPr>
              <a:t>©</a:t>
            </a:r>
            <a:endParaRPr lang="nl-NL" sz="1100" b="1" dirty="0"/>
          </a:p>
        </p:txBody>
      </p:sp>
      <p:pic>
        <p:nvPicPr>
          <p:cNvPr id="6" name="Afbeelding 5">
            <a:extLst>
              <a:ext uri="{FF2B5EF4-FFF2-40B4-BE49-F238E27FC236}">
                <a16:creationId xmlns:a16="http://schemas.microsoft.com/office/drawing/2014/main" id="{93125C58-7CEA-46C8-8FFA-4513D466C025}"/>
              </a:ext>
            </a:extLst>
          </p:cNvPr>
          <p:cNvPicPr>
            <a:picLocks noChangeAspect="1"/>
          </p:cNvPicPr>
          <p:nvPr/>
        </p:nvPicPr>
        <p:blipFill>
          <a:blip r:embed="rId5"/>
          <a:stretch>
            <a:fillRect/>
          </a:stretch>
        </p:blipFill>
        <p:spPr>
          <a:xfrm>
            <a:off x="5858494" y="-125492"/>
            <a:ext cx="472563" cy="826984"/>
          </a:xfrm>
          <a:prstGeom prst="rect">
            <a:avLst/>
          </a:prstGeom>
        </p:spPr>
      </p:pic>
    </p:spTree>
    <p:extLst>
      <p:ext uri="{BB962C8B-B14F-4D97-AF65-F5344CB8AC3E}">
        <p14:creationId xmlns:p14="http://schemas.microsoft.com/office/powerpoint/2010/main" val="1989573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A2FCACFD-1B0D-4F95-B111-E9C522889B0C}"/>
              </a:ext>
            </a:extLst>
          </p:cNvPr>
          <p:cNvSpPr/>
          <p:nvPr/>
        </p:nvSpPr>
        <p:spPr>
          <a:xfrm>
            <a:off x="730140" y="900332"/>
            <a:ext cx="10273140" cy="3931928"/>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Titel 2">
            <a:extLst>
              <a:ext uri="{FF2B5EF4-FFF2-40B4-BE49-F238E27FC236}">
                <a16:creationId xmlns:a16="http://schemas.microsoft.com/office/drawing/2014/main" id="{D6F36BF3-A923-4F64-AF37-AA12261FCCB5}"/>
              </a:ext>
            </a:extLst>
          </p:cNvPr>
          <p:cNvSpPr>
            <a:spLocks noGrp="1"/>
          </p:cNvSpPr>
          <p:nvPr>
            <p:ph type="title"/>
          </p:nvPr>
        </p:nvSpPr>
        <p:spPr/>
        <p:txBody>
          <a:bodyPr>
            <a:normAutofit/>
          </a:bodyPr>
          <a:lstStyle/>
          <a:p>
            <a:r>
              <a:rPr lang="nl-NL" b="1" dirty="0">
                <a:solidFill>
                  <a:srgbClr val="37A0E1"/>
                </a:solidFill>
              </a:rPr>
              <a:t>Wat doe je met het participatieresultaat?</a:t>
            </a:r>
          </a:p>
        </p:txBody>
      </p:sp>
      <p:sp>
        <p:nvSpPr>
          <p:cNvPr id="7" name="Tijdelijke aanduiding voor inhoud 1">
            <a:extLst>
              <a:ext uri="{FF2B5EF4-FFF2-40B4-BE49-F238E27FC236}">
                <a16:creationId xmlns:a16="http://schemas.microsoft.com/office/drawing/2014/main" id="{85FB0DE9-2C15-444A-9375-3310A864665B}"/>
              </a:ext>
            </a:extLst>
          </p:cNvPr>
          <p:cNvSpPr txBox="1">
            <a:spLocks/>
          </p:cNvSpPr>
          <p:nvPr/>
        </p:nvSpPr>
        <p:spPr>
          <a:xfrm>
            <a:off x="538272" y="2441885"/>
            <a:ext cx="10923588" cy="3931928"/>
          </a:xfrm>
          <a:prstGeom prst="rect">
            <a:avLst/>
          </a:prstGeom>
        </p:spPr>
        <p:txBody>
          <a:bodyPr vert="horz" lIns="91440" tIns="45720" rIns="91440" bIns="45720" numCol="1" spcCol="468000" rtlCol="0">
            <a:normAutofit/>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marL="313200" lvl="1" indent="0">
              <a:buNone/>
            </a:pPr>
            <a:endParaRPr lang="nl-NL" dirty="0"/>
          </a:p>
        </p:txBody>
      </p:sp>
      <p:sp>
        <p:nvSpPr>
          <p:cNvPr id="9" name="Tekstvak 8">
            <a:extLst>
              <a:ext uri="{FF2B5EF4-FFF2-40B4-BE49-F238E27FC236}">
                <a16:creationId xmlns:a16="http://schemas.microsoft.com/office/drawing/2014/main" id="{65A7CCBE-52F0-4F08-8E6F-3344DE6B6E2C}"/>
              </a:ext>
            </a:extLst>
          </p:cNvPr>
          <p:cNvSpPr txBox="1"/>
          <p:nvPr/>
        </p:nvSpPr>
        <p:spPr>
          <a:xfrm>
            <a:off x="9873574" y="6492819"/>
            <a:ext cx="1683426" cy="261610"/>
          </a:xfrm>
          <a:prstGeom prst="rect">
            <a:avLst/>
          </a:prstGeom>
          <a:solidFill>
            <a:schemeClr val="bg1">
              <a:lumMod val="95000"/>
              <a:alpha val="75000"/>
            </a:schemeClr>
          </a:solidFill>
        </p:spPr>
        <p:txBody>
          <a:bodyPr wrap="square" rtlCol="0">
            <a:spAutoFit/>
          </a:bodyPr>
          <a:lstStyle/>
          <a:p>
            <a:pPr algn="r"/>
            <a:r>
              <a:rPr lang="nl-NL" sz="1100" b="1" u="sng" dirty="0"/>
              <a:t>Foto door </a:t>
            </a:r>
            <a:r>
              <a:rPr lang="nl-NL" sz="1100" b="1" u="sng" dirty="0" err="1"/>
              <a:t>Skitterphoto</a:t>
            </a:r>
            <a:r>
              <a:rPr lang="nl-NL" sz="1100" b="1" u="sng" dirty="0"/>
              <a:t> ©</a:t>
            </a:r>
          </a:p>
        </p:txBody>
      </p:sp>
      <p:sp>
        <p:nvSpPr>
          <p:cNvPr id="11" name="Tijdelijke aanduiding voor inhoud 4">
            <a:extLst>
              <a:ext uri="{FF2B5EF4-FFF2-40B4-BE49-F238E27FC236}">
                <a16:creationId xmlns:a16="http://schemas.microsoft.com/office/drawing/2014/main" id="{F721CE13-4965-4ED8-8A3D-B6C55CFE0311}"/>
              </a:ext>
            </a:extLst>
          </p:cNvPr>
          <p:cNvSpPr>
            <a:spLocks noGrp="1"/>
          </p:cNvSpPr>
          <p:nvPr>
            <p:ph idx="1"/>
          </p:nvPr>
        </p:nvSpPr>
        <p:spPr>
          <a:xfrm>
            <a:off x="1188720" y="2171918"/>
            <a:ext cx="9588137" cy="1929818"/>
          </a:xfrm>
        </p:spPr>
        <p:txBody>
          <a:bodyPr numCol="1"/>
          <a:lstStyle/>
          <a:p>
            <a:r>
              <a:rPr lang="nl-NL" dirty="0"/>
              <a:t>Bij de aanvraag controleren of aan de aanvraagvereisten voor participatie is voldaan (=procestoets)</a:t>
            </a:r>
          </a:p>
          <a:p>
            <a:endParaRPr lang="nl-NL" dirty="0"/>
          </a:p>
          <a:p>
            <a:r>
              <a:rPr lang="nl-NL" dirty="0"/>
              <a:t>Het resultaat van participatie meewegen in de integrale afweging op het besluit (=inhoud en compleetheid)</a:t>
            </a:r>
          </a:p>
          <a:p>
            <a:pPr lvl="1"/>
            <a:r>
              <a:rPr lang="nl-NL" i="1" dirty="0"/>
              <a:t>Let op: er is verschil tussen </a:t>
            </a:r>
            <a:r>
              <a:rPr lang="nl-NL" i="1" dirty="0" err="1"/>
              <a:t>binnenplans</a:t>
            </a:r>
            <a:r>
              <a:rPr lang="nl-NL" i="1" dirty="0"/>
              <a:t> en </a:t>
            </a:r>
            <a:r>
              <a:rPr lang="nl-NL" i="1" dirty="0" err="1"/>
              <a:t>buitenplans</a:t>
            </a:r>
            <a:endParaRPr lang="nl-NL" i="1" dirty="0"/>
          </a:p>
        </p:txBody>
      </p:sp>
      <p:pic>
        <p:nvPicPr>
          <p:cNvPr id="8" name="Afbeelding 7">
            <a:extLst>
              <a:ext uri="{FF2B5EF4-FFF2-40B4-BE49-F238E27FC236}">
                <a16:creationId xmlns:a16="http://schemas.microsoft.com/office/drawing/2014/main" id="{7687D9B5-D947-45D7-B79F-2E4251FC4DB8}"/>
              </a:ext>
            </a:extLst>
          </p:cNvPr>
          <p:cNvPicPr>
            <a:picLocks noChangeAspect="1"/>
          </p:cNvPicPr>
          <p:nvPr/>
        </p:nvPicPr>
        <p:blipFill>
          <a:blip r:embed="rId4"/>
          <a:stretch>
            <a:fillRect/>
          </a:stretch>
        </p:blipFill>
        <p:spPr>
          <a:xfrm>
            <a:off x="5858494" y="-125492"/>
            <a:ext cx="472563" cy="826984"/>
          </a:xfrm>
          <a:prstGeom prst="rect">
            <a:avLst/>
          </a:prstGeom>
        </p:spPr>
      </p:pic>
    </p:spTree>
    <p:extLst>
      <p:ext uri="{BB962C8B-B14F-4D97-AF65-F5344CB8AC3E}">
        <p14:creationId xmlns:p14="http://schemas.microsoft.com/office/powerpoint/2010/main" val="2797307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t="-9000" b="-9000"/>
          </a:stretch>
        </a:blip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F6F6EF9-2029-49BE-8E40-2707CFD8BE7F}"/>
              </a:ext>
            </a:extLst>
          </p:cNvPr>
          <p:cNvSpPr/>
          <p:nvPr/>
        </p:nvSpPr>
        <p:spPr>
          <a:xfrm>
            <a:off x="782767" y="926616"/>
            <a:ext cx="10329733" cy="4712183"/>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Tijdelijke aanduiding voor inhoud 3">
            <a:extLst>
              <a:ext uri="{FF2B5EF4-FFF2-40B4-BE49-F238E27FC236}">
                <a16:creationId xmlns:a16="http://schemas.microsoft.com/office/drawing/2014/main" id="{217E68C2-415D-4873-88E9-06CE9B08CEB9}"/>
              </a:ext>
            </a:extLst>
          </p:cNvPr>
          <p:cNvSpPr>
            <a:spLocks noGrp="1"/>
          </p:cNvSpPr>
          <p:nvPr>
            <p:ph idx="1"/>
          </p:nvPr>
        </p:nvSpPr>
        <p:spPr>
          <a:xfrm>
            <a:off x="1079500" y="2030168"/>
            <a:ext cx="10033000" cy="4500563"/>
          </a:xfrm>
        </p:spPr>
        <p:txBody>
          <a:bodyPr numCol="1">
            <a:normAutofit/>
          </a:bodyPr>
          <a:lstStyle/>
          <a:p>
            <a:r>
              <a:rPr lang="nl-NL" dirty="0"/>
              <a:t>Participatie is geen vervanging van (bestaande) rechtsbescherming </a:t>
            </a:r>
            <a:r>
              <a:rPr lang="nl-NL" i="1" dirty="0"/>
              <a:t>(OW sluit aan bij </a:t>
            </a:r>
            <a:r>
              <a:rPr lang="nl-NL" i="1" dirty="0" err="1"/>
              <a:t>Awb</a:t>
            </a:r>
            <a:r>
              <a:rPr lang="nl-NL" i="1" dirty="0"/>
              <a:t>) </a:t>
            </a:r>
          </a:p>
          <a:p>
            <a:endParaRPr lang="nl-NL" sz="1100" dirty="0"/>
          </a:p>
          <a:p>
            <a:r>
              <a:rPr lang="nl-NL" dirty="0"/>
              <a:t>Verplicht om voorafgaand aan belangenafweging alle relevante informatie te verzamelen (</a:t>
            </a:r>
            <a:r>
              <a:rPr lang="nl-NL" dirty="0" err="1"/>
              <a:t>Awb</a:t>
            </a:r>
            <a:r>
              <a:rPr lang="nl-NL" dirty="0"/>
              <a:t> 3.2)</a:t>
            </a:r>
          </a:p>
          <a:p>
            <a:endParaRPr lang="nl-NL" sz="1100" dirty="0"/>
          </a:p>
          <a:p>
            <a:r>
              <a:rPr lang="nl-NL" dirty="0"/>
              <a:t>Motiveren welke belangen en maatstaven een rol hebben gespeeld bij de belangenafweging (</a:t>
            </a:r>
            <a:r>
              <a:rPr lang="nl-NL" dirty="0" err="1"/>
              <a:t>Awb</a:t>
            </a:r>
            <a:r>
              <a:rPr lang="nl-NL" dirty="0"/>
              <a:t> 3.46)</a:t>
            </a:r>
          </a:p>
          <a:p>
            <a:endParaRPr lang="nl-NL" dirty="0"/>
          </a:p>
          <a:p>
            <a:r>
              <a:rPr lang="nl-NL" dirty="0"/>
              <a:t>Participatie is een onderdeel van deze belangenafweging</a:t>
            </a:r>
          </a:p>
        </p:txBody>
      </p:sp>
      <p:sp>
        <p:nvSpPr>
          <p:cNvPr id="3" name="Titel 2">
            <a:extLst>
              <a:ext uri="{FF2B5EF4-FFF2-40B4-BE49-F238E27FC236}">
                <a16:creationId xmlns:a16="http://schemas.microsoft.com/office/drawing/2014/main" id="{30B84622-00C4-47AF-AB9F-28F308033C08}"/>
              </a:ext>
            </a:extLst>
          </p:cNvPr>
          <p:cNvSpPr>
            <a:spLocks noGrp="1"/>
          </p:cNvSpPr>
          <p:nvPr>
            <p:ph type="title"/>
          </p:nvPr>
        </p:nvSpPr>
        <p:spPr/>
        <p:txBody>
          <a:bodyPr>
            <a:normAutofit/>
          </a:bodyPr>
          <a:lstStyle/>
          <a:p>
            <a:r>
              <a:rPr lang="nl-NL" sz="3000" b="1" dirty="0">
                <a:solidFill>
                  <a:srgbClr val="37A0E1"/>
                </a:solidFill>
              </a:rPr>
              <a:t>Hoe zit het met participatie en rechtsbescherming?</a:t>
            </a:r>
          </a:p>
        </p:txBody>
      </p:sp>
      <p:sp>
        <p:nvSpPr>
          <p:cNvPr id="9" name="Tekstvak 8">
            <a:extLst>
              <a:ext uri="{FF2B5EF4-FFF2-40B4-BE49-F238E27FC236}">
                <a16:creationId xmlns:a16="http://schemas.microsoft.com/office/drawing/2014/main" id="{6E3A482C-E44E-41E0-A883-FDD8267CED3C}"/>
              </a:ext>
            </a:extLst>
          </p:cNvPr>
          <p:cNvSpPr txBox="1"/>
          <p:nvPr/>
        </p:nvSpPr>
        <p:spPr>
          <a:xfrm>
            <a:off x="9503923" y="6492819"/>
            <a:ext cx="2053077" cy="261610"/>
          </a:xfrm>
          <a:prstGeom prst="rect">
            <a:avLst/>
          </a:prstGeom>
          <a:solidFill>
            <a:schemeClr val="bg1">
              <a:lumMod val="95000"/>
              <a:alpha val="75000"/>
            </a:schemeClr>
          </a:solidFill>
        </p:spPr>
        <p:txBody>
          <a:bodyPr wrap="square" rtlCol="0">
            <a:spAutoFit/>
          </a:bodyPr>
          <a:lstStyle/>
          <a:p>
            <a:pPr algn="r"/>
            <a:r>
              <a:rPr lang="nl-NL" sz="1100" b="1" u="sng" dirty="0"/>
              <a:t>Foto door </a:t>
            </a:r>
            <a:r>
              <a:rPr lang="nl-NL" sz="1100" b="1" u="sng" dirty="0" err="1"/>
              <a:t>enriquelopezgarre</a:t>
            </a:r>
            <a:r>
              <a:rPr lang="nl-NL" sz="1100" b="1" u="sng" dirty="0"/>
              <a:t> </a:t>
            </a:r>
            <a:r>
              <a:rPr lang="nl-NL" sz="1100" b="1" u="sng" dirty="0">
                <a:hlinkClick r:id="rId4">
                  <a:extLst>
                    <a:ext uri="{A12FA001-AC4F-418D-AE19-62706E023703}">
                      <ahyp:hlinkClr xmlns:ahyp="http://schemas.microsoft.com/office/drawing/2018/hyperlinkcolor" val="tx"/>
                    </a:ext>
                  </a:extLst>
                </a:hlinkClick>
              </a:rPr>
              <a:t>©</a:t>
            </a:r>
            <a:endParaRPr lang="nl-NL" sz="1100" b="1" u="sng" dirty="0"/>
          </a:p>
        </p:txBody>
      </p:sp>
      <p:pic>
        <p:nvPicPr>
          <p:cNvPr id="6" name="Afbeelding 5">
            <a:extLst>
              <a:ext uri="{FF2B5EF4-FFF2-40B4-BE49-F238E27FC236}">
                <a16:creationId xmlns:a16="http://schemas.microsoft.com/office/drawing/2014/main" id="{39F402CC-F756-4368-8D1A-100CB4F5072F}"/>
              </a:ext>
            </a:extLst>
          </p:cNvPr>
          <p:cNvPicPr>
            <a:picLocks noChangeAspect="1"/>
          </p:cNvPicPr>
          <p:nvPr/>
        </p:nvPicPr>
        <p:blipFill>
          <a:blip r:embed="rId5"/>
          <a:stretch>
            <a:fillRect/>
          </a:stretch>
        </p:blipFill>
        <p:spPr>
          <a:xfrm>
            <a:off x="5858494" y="-125492"/>
            <a:ext cx="472563" cy="826984"/>
          </a:xfrm>
          <a:prstGeom prst="rect">
            <a:avLst/>
          </a:prstGeom>
        </p:spPr>
      </p:pic>
      <p:pic>
        <p:nvPicPr>
          <p:cNvPr id="7" name="Afbeelding 6">
            <a:extLst>
              <a:ext uri="{FF2B5EF4-FFF2-40B4-BE49-F238E27FC236}">
                <a16:creationId xmlns:a16="http://schemas.microsoft.com/office/drawing/2014/main" id="{C0F5A57B-E0F4-4CE8-91B0-584744D86E4F}"/>
              </a:ext>
            </a:extLst>
          </p:cNvPr>
          <p:cNvPicPr>
            <a:picLocks noChangeAspect="1"/>
          </p:cNvPicPr>
          <p:nvPr/>
        </p:nvPicPr>
        <p:blipFill rotWithShape="1">
          <a:blip r:embed="rId6"/>
          <a:srcRect l="12699" r="16390" b="36733"/>
          <a:stretch/>
        </p:blipFill>
        <p:spPr>
          <a:xfrm>
            <a:off x="762830" y="0"/>
            <a:ext cx="1522029" cy="776001"/>
          </a:xfrm>
          <a:prstGeom prst="rect">
            <a:avLst/>
          </a:prstGeom>
        </p:spPr>
      </p:pic>
    </p:spTree>
    <p:extLst>
      <p:ext uri="{BB962C8B-B14F-4D97-AF65-F5344CB8AC3E}">
        <p14:creationId xmlns:p14="http://schemas.microsoft.com/office/powerpoint/2010/main" val="285697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3"/>
          </p:nvPr>
        </p:nvSpPr>
        <p:spPr>
          <a:xfrm>
            <a:off x="6553200" y="2227848"/>
            <a:ext cx="5004000" cy="4858752"/>
          </a:xfrm>
        </p:spPr>
        <p:txBody>
          <a:bodyPr>
            <a:normAutofit/>
          </a:bodyPr>
          <a:lstStyle/>
          <a:p>
            <a:r>
              <a:rPr lang="nl-NL" sz="2000" dirty="0">
                <a:latin typeface="Verdana" panose="020B0604030504040204" pitchFamily="34" charset="0"/>
                <a:ea typeface="Verdana" panose="020B0604030504040204" pitchFamily="34" charset="0"/>
              </a:rPr>
              <a:t>Welke regels voor participatie staan in de wet?</a:t>
            </a:r>
          </a:p>
          <a:p>
            <a:r>
              <a:rPr lang="nl-NL" sz="2000" dirty="0">
                <a:latin typeface="Verdana" panose="020B0604030504040204" pitchFamily="34" charset="0"/>
                <a:ea typeface="Verdana" panose="020B0604030504040204" pitchFamily="34" charset="0"/>
              </a:rPr>
              <a:t>Wat is de rol van communicatie hierbij?</a:t>
            </a:r>
          </a:p>
          <a:p>
            <a:r>
              <a:rPr lang="nl-NL" sz="2000" dirty="0">
                <a:latin typeface="Verdana" panose="020B0604030504040204" pitchFamily="34" charset="0"/>
                <a:ea typeface="Verdana" panose="020B0604030504040204" pitchFamily="34" charset="0"/>
              </a:rPr>
              <a:t>Hoe werkt het straks in de praktijk?</a:t>
            </a:r>
          </a:p>
          <a:p>
            <a:pPr marL="0" indent="0">
              <a:buNone/>
            </a:pPr>
            <a:endParaRPr lang="nl-NL" sz="2000" dirty="0">
              <a:latin typeface="Verdana" panose="020B0604030504040204" pitchFamily="34" charset="0"/>
              <a:ea typeface="Verdana" panose="020B0604030504040204" pitchFamily="34" charset="0"/>
            </a:endParaRPr>
          </a:p>
          <a:p>
            <a:pPr marL="0" indent="0">
              <a:buNone/>
            </a:pPr>
            <a:r>
              <a:rPr lang="nl-NL" sz="2000" dirty="0">
                <a:latin typeface="Verdana" panose="020B0604030504040204" pitchFamily="34" charset="0"/>
                <a:ea typeface="Verdana" panose="020B0604030504040204" pitchFamily="34" charset="0"/>
              </a:rPr>
              <a:t>	</a:t>
            </a:r>
          </a:p>
        </p:txBody>
      </p:sp>
      <p:sp>
        <p:nvSpPr>
          <p:cNvPr id="3" name="Titel 2"/>
          <p:cNvSpPr>
            <a:spLocks noGrp="1"/>
          </p:cNvSpPr>
          <p:nvPr>
            <p:ph type="title"/>
          </p:nvPr>
        </p:nvSpPr>
        <p:spPr/>
        <p:txBody>
          <a:bodyPr/>
          <a:lstStyle/>
          <a:p>
            <a:r>
              <a:rPr lang="nl-NL" dirty="0"/>
              <a:t>Vandaag</a:t>
            </a:r>
          </a:p>
        </p:txBody>
      </p:sp>
      <p:pic>
        <p:nvPicPr>
          <p:cNvPr id="9" name="Tijdelijke aanduiding voor afbeelding 8"/>
          <p:cNvPicPr>
            <a:picLocks noGrp="1" noChangeAspect="1"/>
          </p:cNvPicPr>
          <p:nvPr>
            <p:ph type="pic" sz="quarter" idx="22"/>
          </p:nvPr>
        </p:nvPicPr>
        <p:blipFill>
          <a:blip r:embed="rId3" cstate="print">
            <a:extLst>
              <a:ext uri="{28A0092B-C50C-407E-A947-70E740481C1C}">
                <a14:useLocalDpi xmlns:a14="http://schemas.microsoft.com/office/drawing/2010/main" val="0"/>
              </a:ext>
            </a:extLst>
          </a:blip>
          <a:srcRect l="20318" r="20318"/>
          <a:stretch>
            <a:fillRect/>
          </a:stretch>
        </p:blipFill>
        <p:spPr/>
      </p:pic>
      <p:pic>
        <p:nvPicPr>
          <p:cNvPr id="7" name="Afbeelding 6">
            <a:extLst>
              <a:ext uri="{FF2B5EF4-FFF2-40B4-BE49-F238E27FC236}">
                <a16:creationId xmlns:a16="http://schemas.microsoft.com/office/drawing/2014/main" id="{ABC678B4-8BE1-40AF-B7C4-58FB566589AD}"/>
              </a:ext>
            </a:extLst>
          </p:cNvPr>
          <p:cNvPicPr>
            <a:picLocks noChangeAspect="1"/>
          </p:cNvPicPr>
          <p:nvPr/>
        </p:nvPicPr>
        <p:blipFill>
          <a:blip r:embed="rId4"/>
          <a:stretch>
            <a:fillRect/>
          </a:stretch>
        </p:blipFill>
        <p:spPr>
          <a:xfrm>
            <a:off x="5858494" y="-125492"/>
            <a:ext cx="472563" cy="826984"/>
          </a:xfrm>
          <a:prstGeom prst="rect">
            <a:avLst/>
          </a:prstGeom>
        </p:spPr>
      </p:pic>
      <p:pic>
        <p:nvPicPr>
          <p:cNvPr id="8" name="Afbeelding 7">
            <a:extLst>
              <a:ext uri="{FF2B5EF4-FFF2-40B4-BE49-F238E27FC236}">
                <a16:creationId xmlns:a16="http://schemas.microsoft.com/office/drawing/2014/main" id="{AFF989D7-5F34-4E41-9A03-4BF3DE03F71E}"/>
              </a:ext>
            </a:extLst>
          </p:cNvPr>
          <p:cNvPicPr>
            <a:picLocks noChangeAspect="1"/>
          </p:cNvPicPr>
          <p:nvPr/>
        </p:nvPicPr>
        <p:blipFill rotWithShape="1">
          <a:blip r:embed="rId5"/>
          <a:srcRect l="12699" r="16390" b="36733"/>
          <a:stretch/>
        </p:blipFill>
        <p:spPr>
          <a:xfrm>
            <a:off x="10609242" y="0"/>
            <a:ext cx="1599007" cy="815248"/>
          </a:xfrm>
          <a:prstGeom prst="rect">
            <a:avLst/>
          </a:prstGeom>
        </p:spPr>
      </p:pic>
    </p:spTree>
    <p:extLst>
      <p:ext uri="{BB962C8B-B14F-4D97-AF65-F5344CB8AC3E}">
        <p14:creationId xmlns:p14="http://schemas.microsoft.com/office/powerpoint/2010/main" val="3973087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EFBE0568-6186-40DB-A6B1-E5C14C0811B9}"/>
              </a:ext>
            </a:extLst>
          </p:cNvPr>
          <p:cNvSpPr txBox="1"/>
          <p:nvPr/>
        </p:nvSpPr>
        <p:spPr>
          <a:xfrm>
            <a:off x="9531641" y="6509640"/>
            <a:ext cx="2025359" cy="261610"/>
          </a:xfrm>
          <a:prstGeom prst="rect">
            <a:avLst/>
          </a:prstGeom>
          <a:solidFill>
            <a:schemeClr val="bg1">
              <a:lumMod val="95000"/>
              <a:alpha val="85000"/>
            </a:schemeClr>
          </a:solidFill>
        </p:spPr>
        <p:txBody>
          <a:bodyPr wrap="square" rtlCol="0">
            <a:spAutoFit/>
          </a:bodyPr>
          <a:lstStyle/>
          <a:p>
            <a:pPr algn="r"/>
            <a:r>
              <a:rPr lang="nl-NL" sz="1100" b="1" u="sng" dirty="0"/>
              <a:t>Foto door Nicolas </a:t>
            </a:r>
            <a:r>
              <a:rPr lang="nl-NL" sz="1100" b="1" u="sng" dirty="0" err="1"/>
              <a:t>Postiglioni</a:t>
            </a:r>
            <a:r>
              <a:rPr lang="nl-NL" sz="1100" b="1" u="sng" dirty="0"/>
              <a:t> ©</a:t>
            </a:r>
          </a:p>
        </p:txBody>
      </p:sp>
      <p:sp>
        <p:nvSpPr>
          <p:cNvPr id="6" name="Rechthoek 5">
            <a:extLst>
              <a:ext uri="{FF2B5EF4-FFF2-40B4-BE49-F238E27FC236}">
                <a16:creationId xmlns:a16="http://schemas.microsoft.com/office/drawing/2014/main" id="{5380E4A3-6A4E-42F4-AF2A-2918D2E6D656}"/>
              </a:ext>
            </a:extLst>
          </p:cNvPr>
          <p:cNvSpPr/>
          <p:nvPr/>
        </p:nvSpPr>
        <p:spPr>
          <a:xfrm>
            <a:off x="761316" y="913396"/>
            <a:ext cx="10351184" cy="4157444"/>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inhoud 3">
            <a:extLst>
              <a:ext uri="{FF2B5EF4-FFF2-40B4-BE49-F238E27FC236}">
                <a16:creationId xmlns:a16="http://schemas.microsoft.com/office/drawing/2014/main" id="{36FB17CE-7B58-4411-B907-5CB96FB95C33}"/>
              </a:ext>
            </a:extLst>
          </p:cNvPr>
          <p:cNvSpPr>
            <a:spLocks noGrp="1"/>
          </p:cNvSpPr>
          <p:nvPr>
            <p:ph idx="1"/>
          </p:nvPr>
        </p:nvSpPr>
        <p:spPr>
          <a:xfrm>
            <a:off x="1079500" y="1976944"/>
            <a:ext cx="10033000" cy="4500563"/>
          </a:xfrm>
        </p:spPr>
        <p:txBody>
          <a:bodyPr numCol="1">
            <a:normAutofit/>
          </a:bodyPr>
          <a:lstStyle/>
          <a:p>
            <a:r>
              <a:rPr lang="nl-NL" dirty="0"/>
              <a:t>Momenten van invloed:</a:t>
            </a:r>
          </a:p>
          <a:p>
            <a:pPr lvl="1"/>
            <a:r>
              <a:rPr lang="nl-NL" i="1" dirty="0"/>
              <a:t>Participatieplicht</a:t>
            </a:r>
          </a:p>
          <a:p>
            <a:pPr lvl="1"/>
            <a:r>
              <a:rPr lang="nl-NL" i="1" dirty="0"/>
              <a:t>Uitgebreide procedure</a:t>
            </a:r>
          </a:p>
          <a:p>
            <a:pPr lvl="1"/>
            <a:endParaRPr lang="nl-NL" i="1" dirty="0"/>
          </a:p>
          <a:p>
            <a:r>
              <a:rPr lang="nl-NL" dirty="0"/>
              <a:t>Controle op de kwaliteit van het besluitvormingsproces door:</a:t>
            </a:r>
          </a:p>
          <a:p>
            <a:pPr lvl="1"/>
            <a:r>
              <a:rPr lang="nl-NL" i="1" dirty="0"/>
              <a:t>Gelijke (informatie-)uitgangspositie van alle belanghebbenden</a:t>
            </a:r>
          </a:p>
          <a:p>
            <a:pPr lvl="1"/>
            <a:r>
              <a:rPr lang="nl-NL" i="1" dirty="0"/>
              <a:t>Voldoende weging (van belangen) bij integrale besluitvorming</a:t>
            </a:r>
          </a:p>
          <a:p>
            <a:pPr lvl="1"/>
            <a:r>
              <a:rPr lang="nl-NL" i="1" dirty="0"/>
              <a:t>Opstellen van (inhoudelijke) algemene/beoordelings- en/of beleidsregels</a:t>
            </a:r>
          </a:p>
          <a:p>
            <a:pPr lvl="1"/>
            <a:endParaRPr lang="nl-NL" dirty="0"/>
          </a:p>
        </p:txBody>
      </p:sp>
      <p:sp>
        <p:nvSpPr>
          <p:cNvPr id="3" name="Titel 2">
            <a:extLst>
              <a:ext uri="{FF2B5EF4-FFF2-40B4-BE49-F238E27FC236}">
                <a16:creationId xmlns:a16="http://schemas.microsoft.com/office/drawing/2014/main" id="{C4B9F435-E3BB-422E-8F22-07961A644D30}"/>
              </a:ext>
            </a:extLst>
          </p:cNvPr>
          <p:cNvSpPr>
            <a:spLocks noGrp="1"/>
          </p:cNvSpPr>
          <p:nvPr>
            <p:ph type="title"/>
          </p:nvPr>
        </p:nvSpPr>
        <p:spPr/>
        <p:txBody>
          <a:bodyPr>
            <a:normAutofit/>
          </a:bodyPr>
          <a:lstStyle/>
          <a:p>
            <a:r>
              <a:rPr lang="nl-NL" b="1" dirty="0">
                <a:solidFill>
                  <a:srgbClr val="37A0E1"/>
                </a:solidFill>
              </a:rPr>
              <a:t>Participatie bij vergunningen en gemeenteraad</a:t>
            </a:r>
          </a:p>
        </p:txBody>
      </p:sp>
      <p:pic>
        <p:nvPicPr>
          <p:cNvPr id="7" name="Afbeelding 6">
            <a:extLst>
              <a:ext uri="{FF2B5EF4-FFF2-40B4-BE49-F238E27FC236}">
                <a16:creationId xmlns:a16="http://schemas.microsoft.com/office/drawing/2014/main" id="{1D3A3DFD-F081-48FA-A438-AFF10D61B638}"/>
              </a:ext>
            </a:extLst>
          </p:cNvPr>
          <p:cNvPicPr>
            <a:picLocks noChangeAspect="1"/>
          </p:cNvPicPr>
          <p:nvPr/>
        </p:nvPicPr>
        <p:blipFill>
          <a:blip r:embed="rId4"/>
          <a:stretch>
            <a:fillRect/>
          </a:stretch>
        </p:blipFill>
        <p:spPr>
          <a:xfrm>
            <a:off x="5858494" y="-125492"/>
            <a:ext cx="472563" cy="826984"/>
          </a:xfrm>
          <a:prstGeom prst="rect">
            <a:avLst/>
          </a:prstGeom>
        </p:spPr>
      </p:pic>
      <p:pic>
        <p:nvPicPr>
          <p:cNvPr id="9" name="Afbeelding 8">
            <a:extLst>
              <a:ext uri="{FF2B5EF4-FFF2-40B4-BE49-F238E27FC236}">
                <a16:creationId xmlns:a16="http://schemas.microsoft.com/office/drawing/2014/main" id="{14A8F9AF-DAA3-4083-BF66-AD75ABC616E9}"/>
              </a:ext>
            </a:extLst>
          </p:cNvPr>
          <p:cNvPicPr>
            <a:picLocks noChangeAspect="1"/>
          </p:cNvPicPr>
          <p:nvPr/>
        </p:nvPicPr>
        <p:blipFill rotWithShape="1">
          <a:blip r:embed="rId5"/>
          <a:srcRect l="12699" r="16390" b="36733"/>
          <a:stretch/>
        </p:blipFill>
        <p:spPr>
          <a:xfrm>
            <a:off x="762830" y="0"/>
            <a:ext cx="1522029" cy="776001"/>
          </a:xfrm>
          <a:prstGeom prst="rect">
            <a:avLst/>
          </a:prstGeom>
        </p:spPr>
      </p:pic>
    </p:spTree>
    <p:extLst>
      <p:ext uri="{BB962C8B-B14F-4D97-AF65-F5344CB8AC3E}">
        <p14:creationId xmlns:p14="http://schemas.microsoft.com/office/powerpoint/2010/main" val="4254396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16111D4F-4BD9-40CC-878E-8216C937F0B1}"/>
              </a:ext>
            </a:extLst>
          </p:cNvPr>
          <p:cNvSpPr/>
          <p:nvPr/>
        </p:nvSpPr>
        <p:spPr>
          <a:xfrm>
            <a:off x="848080" y="925972"/>
            <a:ext cx="10568857" cy="4273045"/>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006D73DD-209A-476B-BF7D-DCE31EBBAB50}"/>
              </a:ext>
            </a:extLst>
          </p:cNvPr>
          <p:cNvSpPr txBox="1"/>
          <p:nvPr/>
        </p:nvSpPr>
        <p:spPr>
          <a:xfrm>
            <a:off x="9761517" y="6492819"/>
            <a:ext cx="1795483" cy="261610"/>
          </a:xfrm>
          <a:prstGeom prst="rect">
            <a:avLst/>
          </a:prstGeom>
          <a:solidFill>
            <a:schemeClr val="bg1">
              <a:alpha val="85000"/>
            </a:schemeClr>
          </a:solidFill>
        </p:spPr>
        <p:txBody>
          <a:bodyPr wrap="square" rtlCol="0">
            <a:spAutoFit/>
          </a:bodyPr>
          <a:lstStyle/>
          <a:p>
            <a:pPr algn="r"/>
            <a:r>
              <a:rPr lang="nl-NL" sz="1100" b="1" u="sng" dirty="0"/>
              <a:t>Foto door Mabel Amber ©</a:t>
            </a:r>
          </a:p>
        </p:txBody>
      </p:sp>
      <p:sp>
        <p:nvSpPr>
          <p:cNvPr id="5" name="Titel 4">
            <a:extLst>
              <a:ext uri="{FF2B5EF4-FFF2-40B4-BE49-F238E27FC236}">
                <a16:creationId xmlns:a16="http://schemas.microsoft.com/office/drawing/2014/main" id="{7F98EEAB-14F0-41BB-834F-119F535A6635}"/>
              </a:ext>
            </a:extLst>
          </p:cNvPr>
          <p:cNvSpPr>
            <a:spLocks noGrp="1"/>
          </p:cNvSpPr>
          <p:nvPr>
            <p:ph type="title"/>
          </p:nvPr>
        </p:nvSpPr>
        <p:spPr/>
        <p:txBody>
          <a:bodyPr/>
          <a:lstStyle/>
          <a:p>
            <a:r>
              <a:rPr lang="nl-NL" sz="2800" dirty="0">
                <a:solidFill>
                  <a:srgbClr val="37A0E1"/>
                </a:solidFill>
              </a:rPr>
              <a:t>Wat is het </a:t>
            </a:r>
            <a:r>
              <a:rPr lang="nl-NL" sz="2800" dirty="0">
                <a:solidFill>
                  <a:srgbClr val="37A0E1"/>
                </a:solidFill>
                <a:sym typeface="Wingdings" panose="05000000000000000000" pitchFamily="2" charset="2"/>
              </a:rPr>
              <a:t>verschil tussen participatie en zienswijzen</a:t>
            </a:r>
            <a:endParaRPr lang="nl-NL" sz="2800" dirty="0"/>
          </a:p>
        </p:txBody>
      </p:sp>
      <p:sp>
        <p:nvSpPr>
          <p:cNvPr id="6" name="Tijdelijke aanduiding voor inhoud 5">
            <a:extLst>
              <a:ext uri="{FF2B5EF4-FFF2-40B4-BE49-F238E27FC236}">
                <a16:creationId xmlns:a16="http://schemas.microsoft.com/office/drawing/2014/main" id="{B5A46CEB-3F6D-4878-853B-22797FEE3E5D}"/>
              </a:ext>
            </a:extLst>
          </p:cNvPr>
          <p:cNvSpPr>
            <a:spLocks noGrp="1"/>
          </p:cNvSpPr>
          <p:nvPr>
            <p:ph idx="1"/>
          </p:nvPr>
        </p:nvSpPr>
        <p:spPr>
          <a:xfrm>
            <a:off x="1080000" y="2031231"/>
            <a:ext cx="4860000" cy="4500000"/>
          </a:xfrm>
        </p:spPr>
        <p:txBody>
          <a:bodyPr/>
          <a:lstStyle/>
          <a:p>
            <a:r>
              <a:rPr lang="nl-NL" sz="2100" b="1" dirty="0"/>
              <a:t>Participatie</a:t>
            </a:r>
            <a:r>
              <a:rPr lang="nl-NL" sz="2100" dirty="0"/>
              <a:t>:</a:t>
            </a:r>
          </a:p>
          <a:p>
            <a:pPr lvl="1"/>
            <a:r>
              <a:rPr lang="nl-NL" sz="2100" dirty="0"/>
              <a:t>Informeel proces</a:t>
            </a:r>
          </a:p>
          <a:p>
            <a:pPr lvl="1"/>
            <a:r>
              <a:rPr lang="nl-NL" sz="2100" dirty="0"/>
              <a:t>Vroegtijdig betrekken van belanghebbenden</a:t>
            </a:r>
          </a:p>
          <a:p>
            <a:pPr lvl="1"/>
            <a:r>
              <a:rPr lang="nl-NL" sz="2100" dirty="0"/>
              <a:t>Een ieder</a:t>
            </a:r>
          </a:p>
          <a:p>
            <a:pPr lvl="1"/>
            <a:r>
              <a:rPr lang="nl-NL" sz="2100" dirty="0"/>
              <a:t>Resultaat van participatie kan worden meegewogen in het besluit.</a:t>
            </a:r>
          </a:p>
          <a:p>
            <a:endParaRPr lang="nl-NL" sz="2100" dirty="0"/>
          </a:p>
        </p:txBody>
      </p:sp>
      <p:sp>
        <p:nvSpPr>
          <p:cNvPr id="7" name="Tijdelijke aanduiding voor inhoud 6">
            <a:extLst>
              <a:ext uri="{FF2B5EF4-FFF2-40B4-BE49-F238E27FC236}">
                <a16:creationId xmlns:a16="http://schemas.microsoft.com/office/drawing/2014/main" id="{73FD8E9C-F8E8-4709-B28D-2CD58A0A8A12}"/>
              </a:ext>
            </a:extLst>
          </p:cNvPr>
          <p:cNvSpPr>
            <a:spLocks noGrp="1"/>
          </p:cNvSpPr>
          <p:nvPr>
            <p:ph idx="10"/>
          </p:nvPr>
        </p:nvSpPr>
        <p:spPr>
          <a:xfrm>
            <a:off x="6252000" y="2031231"/>
            <a:ext cx="4860000" cy="4500000"/>
          </a:xfrm>
        </p:spPr>
        <p:txBody>
          <a:bodyPr/>
          <a:lstStyle/>
          <a:p>
            <a:r>
              <a:rPr lang="nl-NL" b="1" dirty="0"/>
              <a:t>Zienswijzen</a:t>
            </a:r>
            <a:r>
              <a:rPr lang="nl-NL" dirty="0"/>
              <a:t>:</a:t>
            </a:r>
          </a:p>
          <a:p>
            <a:pPr lvl="1"/>
            <a:r>
              <a:rPr lang="nl-NL" sz="2100" dirty="0"/>
              <a:t>Formeel proces</a:t>
            </a:r>
          </a:p>
          <a:p>
            <a:pPr lvl="1"/>
            <a:r>
              <a:rPr lang="nl-NL" sz="2100" dirty="0"/>
              <a:t>Gedurende besluitvormingsproces of op verzoek van aanvrager voorafgaand aan de aanvraag</a:t>
            </a:r>
          </a:p>
          <a:p>
            <a:pPr lvl="1"/>
            <a:r>
              <a:rPr lang="nl-NL" sz="2100" dirty="0"/>
              <a:t>Belanghebbenden</a:t>
            </a:r>
          </a:p>
          <a:p>
            <a:pPr lvl="1"/>
            <a:r>
              <a:rPr lang="nl-NL" dirty="0"/>
              <a:t>Resultaat van zienswijzen moet worden meegewogen in het besluit.</a:t>
            </a:r>
          </a:p>
          <a:p>
            <a:endParaRPr lang="nl-NL" dirty="0"/>
          </a:p>
        </p:txBody>
      </p:sp>
      <p:pic>
        <p:nvPicPr>
          <p:cNvPr id="10" name="Afbeelding 9">
            <a:extLst>
              <a:ext uri="{FF2B5EF4-FFF2-40B4-BE49-F238E27FC236}">
                <a16:creationId xmlns:a16="http://schemas.microsoft.com/office/drawing/2014/main" id="{6EF1610F-2B13-4B4D-9411-D67939F91F4F}"/>
              </a:ext>
            </a:extLst>
          </p:cNvPr>
          <p:cNvPicPr>
            <a:picLocks noChangeAspect="1"/>
          </p:cNvPicPr>
          <p:nvPr/>
        </p:nvPicPr>
        <p:blipFill>
          <a:blip r:embed="rId3"/>
          <a:stretch>
            <a:fillRect/>
          </a:stretch>
        </p:blipFill>
        <p:spPr>
          <a:xfrm>
            <a:off x="5858494" y="-125492"/>
            <a:ext cx="472563" cy="826984"/>
          </a:xfrm>
          <a:prstGeom prst="rect">
            <a:avLst/>
          </a:prstGeom>
        </p:spPr>
      </p:pic>
      <p:pic>
        <p:nvPicPr>
          <p:cNvPr id="11" name="Afbeelding 10">
            <a:extLst>
              <a:ext uri="{FF2B5EF4-FFF2-40B4-BE49-F238E27FC236}">
                <a16:creationId xmlns:a16="http://schemas.microsoft.com/office/drawing/2014/main" id="{4F36D5AF-D3C2-493F-89C7-DA7DDCBA36F8}"/>
              </a:ext>
            </a:extLst>
          </p:cNvPr>
          <p:cNvPicPr>
            <a:picLocks noChangeAspect="1"/>
          </p:cNvPicPr>
          <p:nvPr/>
        </p:nvPicPr>
        <p:blipFill rotWithShape="1">
          <a:blip r:embed="rId4"/>
          <a:srcRect l="12699" r="16390" b="36733"/>
          <a:stretch/>
        </p:blipFill>
        <p:spPr>
          <a:xfrm>
            <a:off x="762830" y="0"/>
            <a:ext cx="1522029" cy="776001"/>
          </a:xfrm>
          <a:prstGeom prst="rect">
            <a:avLst/>
          </a:prstGeom>
        </p:spPr>
      </p:pic>
    </p:spTree>
    <p:extLst>
      <p:ext uri="{BB962C8B-B14F-4D97-AF65-F5344CB8AC3E}">
        <p14:creationId xmlns:p14="http://schemas.microsoft.com/office/powerpoint/2010/main" val="977902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A2FCACFD-1B0D-4F95-B111-E9C522889B0C}"/>
              </a:ext>
            </a:extLst>
          </p:cNvPr>
          <p:cNvSpPr/>
          <p:nvPr/>
        </p:nvSpPr>
        <p:spPr>
          <a:xfrm>
            <a:off x="774480" y="874323"/>
            <a:ext cx="10782519" cy="5114998"/>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tel 2">
            <a:extLst>
              <a:ext uri="{FF2B5EF4-FFF2-40B4-BE49-F238E27FC236}">
                <a16:creationId xmlns:a16="http://schemas.microsoft.com/office/drawing/2014/main" id="{D6F36BF3-A923-4F64-AF37-AA12261FCCB5}"/>
              </a:ext>
            </a:extLst>
          </p:cNvPr>
          <p:cNvSpPr>
            <a:spLocks noGrp="1"/>
          </p:cNvSpPr>
          <p:nvPr>
            <p:ph type="title"/>
          </p:nvPr>
        </p:nvSpPr>
        <p:spPr/>
        <p:txBody>
          <a:bodyPr>
            <a:normAutofit fontScale="90000"/>
          </a:bodyPr>
          <a:lstStyle/>
          <a:p>
            <a:r>
              <a:rPr lang="nl-NL" dirty="0"/>
              <a:t>Wat is er anders aan participatie met de Omgevingswet?</a:t>
            </a:r>
            <a:endParaRPr lang="nl-NL" b="1" dirty="0">
              <a:solidFill>
                <a:schemeClr val="tx1"/>
              </a:solidFill>
            </a:endParaRPr>
          </a:p>
        </p:txBody>
      </p:sp>
      <p:sp>
        <p:nvSpPr>
          <p:cNvPr id="7" name="Tijdelijke aanduiding voor inhoud 1">
            <a:extLst>
              <a:ext uri="{FF2B5EF4-FFF2-40B4-BE49-F238E27FC236}">
                <a16:creationId xmlns:a16="http://schemas.microsoft.com/office/drawing/2014/main" id="{85FB0DE9-2C15-444A-9375-3310A864665B}"/>
              </a:ext>
            </a:extLst>
          </p:cNvPr>
          <p:cNvSpPr txBox="1">
            <a:spLocks/>
          </p:cNvSpPr>
          <p:nvPr/>
        </p:nvSpPr>
        <p:spPr>
          <a:xfrm>
            <a:off x="538272" y="2441885"/>
            <a:ext cx="10923588" cy="3931928"/>
          </a:xfrm>
          <a:prstGeom prst="rect">
            <a:avLst/>
          </a:prstGeom>
        </p:spPr>
        <p:txBody>
          <a:bodyPr vert="horz" lIns="91440" tIns="45720" rIns="91440" bIns="45720" numCol="1" spcCol="468000" rtlCol="0">
            <a:normAutofit/>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lvl="1"/>
            <a:endParaRPr lang="nl-NL" dirty="0"/>
          </a:p>
        </p:txBody>
      </p:sp>
      <p:sp>
        <p:nvSpPr>
          <p:cNvPr id="9" name="Tekstvak 8">
            <a:extLst>
              <a:ext uri="{FF2B5EF4-FFF2-40B4-BE49-F238E27FC236}">
                <a16:creationId xmlns:a16="http://schemas.microsoft.com/office/drawing/2014/main" id="{65A7CCBE-52F0-4F08-8E6F-3344DE6B6E2C}"/>
              </a:ext>
            </a:extLst>
          </p:cNvPr>
          <p:cNvSpPr txBox="1"/>
          <p:nvPr/>
        </p:nvSpPr>
        <p:spPr>
          <a:xfrm>
            <a:off x="9914020" y="6492819"/>
            <a:ext cx="1642979" cy="261610"/>
          </a:xfrm>
          <a:prstGeom prst="rect">
            <a:avLst/>
          </a:prstGeom>
          <a:solidFill>
            <a:schemeClr val="bg1">
              <a:alpha val="85000"/>
            </a:schemeClr>
          </a:solidFill>
        </p:spPr>
        <p:txBody>
          <a:bodyPr wrap="square" rtlCol="0">
            <a:spAutoFit/>
          </a:bodyPr>
          <a:lstStyle/>
          <a:p>
            <a:pPr algn="r"/>
            <a:r>
              <a:rPr lang="nl-NL" sz="1100" b="1" u="sng" dirty="0"/>
              <a:t>Foto door Anatoli </a:t>
            </a:r>
            <a:r>
              <a:rPr lang="nl-NL" sz="1100" b="1" u="sng" dirty="0" err="1"/>
              <a:t>Styf</a:t>
            </a:r>
            <a:r>
              <a:rPr lang="nl-NL" sz="1100" b="1" u="sng" dirty="0"/>
              <a:t> ©</a:t>
            </a:r>
          </a:p>
        </p:txBody>
      </p:sp>
      <p:sp>
        <p:nvSpPr>
          <p:cNvPr id="11" name="Tijdelijke aanduiding voor inhoud 1">
            <a:extLst>
              <a:ext uri="{FF2B5EF4-FFF2-40B4-BE49-F238E27FC236}">
                <a16:creationId xmlns:a16="http://schemas.microsoft.com/office/drawing/2014/main" id="{FB73A277-013F-4B53-BFF8-4E10DA4810AF}"/>
              </a:ext>
            </a:extLst>
          </p:cNvPr>
          <p:cNvSpPr>
            <a:spLocks noGrp="1"/>
          </p:cNvSpPr>
          <p:nvPr>
            <p:ph idx="1"/>
          </p:nvPr>
        </p:nvSpPr>
        <p:spPr>
          <a:xfrm>
            <a:off x="1079500" y="1981298"/>
            <a:ext cx="9266284" cy="2197009"/>
          </a:xfrm>
        </p:spPr>
        <p:txBody>
          <a:bodyPr numCol="1"/>
          <a:lstStyle/>
          <a:p>
            <a:r>
              <a:rPr lang="nl-NL" dirty="0"/>
              <a:t>De kennisgeving en </a:t>
            </a:r>
            <a:r>
              <a:rPr lang="nl-NL" b="1" dirty="0"/>
              <a:t>motivering</a:t>
            </a:r>
            <a:r>
              <a:rPr lang="nl-NL" dirty="0"/>
              <a:t> bij plannen</a:t>
            </a:r>
          </a:p>
          <a:p>
            <a:endParaRPr lang="nl-NL" sz="1200" dirty="0"/>
          </a:p>
          <a:p>
            <a:r>
              <a:rPr lang="nl-NL" dirty="0"/>
              <a:t>De </a:t>
            </a:r>
            <a:r>
              <a:rPr lang="nl-NL" b="1" dirty="0"/>
              <a:t>aanvraagvereiste </a:t>
            </a:r>
            <a:r>
              <a:rPr lang="nl-NL" dirty="0"/>
              <a:t>en meewegen</a:t>
            </a:r>
            <a:endParaRPr lang="nl-NL" b="1" dirty="0"/>
          </a:p>
          <a:p>
            <a:pPr marL="0" indent="0">
              <a:buNone/>
            </a:pPr>
            <a:r>
              <a:rPr lang="nl-NL" dirty="0"/>
              <a:t>	</a:t>
            </a:r>
            <a:r>
              <a:rPr lang="nl-NL" i="1" dirty="0"/>
              <a:t>Voorbeeld Breda, nu en straks:</a:t>
            </a:r>
          </a:p>
          <a:p>
            <a:pPr lvl="3"/>
            <a:r>
              <a:rPr lang="nl-NL" i="1" dirty="0"/>
              <a:t>Kazerne uitbreiding in woonwijk</a:t>
            </a:r>
          </a:p>
          <a:p>
            <a:pPr lvl="3"/>
            <a:r>
              <a:rPr lang="nl-NL" i="1" dirty="0"/>
              <a:t>Bouwverordening en passende aanvraag</a:t>
            </a:r>
          </a:p>
          <a:p>
            <a:pPr lvl="3"/>
            <a:r>
              <a:rPr lang="nl-NL" i="1" dirty="0"/>
              <a:t>Actualiseringsplicht, bestemmingsplan</a:t>
            </a:r>
          </a:p>
          <a:p>
            <a:pPr lvl="3"/>
            <a:r>
              <a:rPr lang="nl-NL" i="1" dirty="0"/>
              <a:t>117 zienswijzen</a:t>
            </a:r>
          </a:p>
          <a:p>
            <a:pPr lvl="3"/>
            <a:r>
              <a:rPr lang="nl-NL" i="1" dirty="0"/>
              <a:t>Opnieuw gestart, Defensie trekker</a:t>
            </a:r>
          </a:p>
          <a:p>
            <a:pPr lvl="3"/>
            <a:r>
              <a:rPr lang="nl-NL" i="1" dirty="0"/>
              <a:t>Buurtcomité</a:t>
            </a:r>
          </a:p>
          <a:p>
            <a:pPr lvl="3"/>
            <a:r>
              <a:rPr lang="nl-NL" i="1" dirty="0"/>
              <a:t>Heel nieuw ontwerp voor kazerne</a:t>
            </a:r>
          </a:p>
          <a:p>
            <a:pPr lvl="3"/>
            <a:r>
              <a:rPr lang="nl-NL" i="1" dirty="0"/>
              <a:t>Meer bouwmogelijkheden en beter plan</a:t>
            </a:r>
          </a:p>
        </p:txBody>
      </p:sp>
      <p:pic>
        <p:nvPicPr>
          <p:cNvPr id="8" name="Afbeelding 7">
            <a:extLst>
              <a:ext uri="{FF2B5EF4-FFF2-40B4-BE49-F238E27FC236}">
                <a16:creationId xmlns:a16="http://schemas.microsoft.com/office/drawing/2014/main" id="{7739A1EA-7023-44AC-921E-123B56A1CCE1}"/>
              </a:ext>
            </a:extLst>
          </p:cNvPr>
          <p:cNvPicPr>
            <a:picLocks noChangeAspect="1"/>
          </p:cNvPicPr>
          <p:nvPr/>
        </p:nvPicPr>
        <p:blipFill>
          <a:blip r:embed="rId4"/>
          <a:stretch>
            <a:fillRect/>
          </a:stretch>
        </p:blipFill>
        <p:spPr>
          <a:xfrm>
            <a:off x="5858494" y="-125492"/>
            <a:ext cx="472563" cy="826984"/>
          </a:xfrm>
          <a:prstGeom prst="rect">
            <a:avLst/>
          </a:prstGeom>
        </p:spPr>
      </p:pic>
      <p:pic>
        <p:nvPicPr>
          <p:cNvPr id="12" name="Afbeelding 11">
            <a:extLst>
              <a:ext uri="{FF2B5EF4-FFF2-40B4-BE49-F238E27FC236}">
                <a16:creationId xmlns:a16="http://schemas.microsoft.com/office/drawing/2014/main" id="{62F2FB5B-66E9-49BD-BF1C-97823AE0D84A}"/>
              </a:ext>
            </a:extLst>
          </p:cNvPr>
          <p:cNvPicPr>
            <a:picLocks noChangeAspect="1"/>
          </p:cNvPicPr>
          <p:nvPr/>
        </p:nvPicPr>
        <p:blipFill rotWithShape="1">
          <a:blip r:embed="rId5"/>
          <a:srcRect l="12699" r="16390" b="36733"/>
          <a:stretch/>
        </p:blipFill>
        <p:spPr>
          <a:xfrm>
            <a:off x="762830" y="0"/>
            <a:ext cx="1522029" cy="776001"/>
          </a:xfrm>
          <a:prstGeom prst="rect">
            <a:avLst/>
          </a:prstGeom>
        </p:spPr>
      </p:pic>
    </p:spTree>
    <p:extLst>
      <p:ext uri="{BB962C8B-B14F-4D97-AF65-F5344CB8AC3E}">
        <p14:creationId xmlns:p14="http://schemas.microsoft.com/office/powerpoint/2010/main" val="3945508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C15E0BA-C1B8-2B48-8262-8EBEEF9A37D8}"/>
              </a:ext>
            </a:extLst>
          </p:cNvPr>
          <p:cNvPicPr>
            <a:picLocks noChangeAspect="1"/>
          </p:cNvPicPr>
          <p:nvPr/>
        </p:nvPicPr>
        <p:blipFill rotWithShape="1">
          <a:blip r:embed="rId2"/>
          <a:srcRect l="9368" t="1332" r="1956" b="20911"/>
          <a:stretch/>
        </p:blipFill>
        <p:spPr>
          <a:xfrm>
            <a:off x="1767840" y="454435"/>
            <a:ext cx="9509760" cy="5861109"/>
          </a:xfrm>
          <a:prstGeom prst="rect">
            <a:avLst/>
          </a:prstGeom>
        </p:spPr>
      </p:pic>
      <p:pic>
        <p:nvPicPr>
          <p:cNvPr id="3" name="Afbeelding 2">
            <a:extLst>
              <a:ext uri="{FF2B5EF4-FFF2-40B4-BE49-F238E27FC236}">
                <a16:creationId xmlns:a16="http://schemas.microsoft.com/office/drawing/2014/main" id="{B0A5CEDD-91CE-4C0D-A7EE-2353FE927C61}"/>
              </a:ext>
            </a:extLst>
          </p:cNvPr>
          <p:cNvPicPr>
            <a:picLocks noChangeAspect="1"/>
          </p:cNvPicPr>
          <p:nvPr/>
        </p:nvPicPr>
        <p:blipFill>
          <a:blip r:embed="rId3"/>
          <a:stretch>
            <a:fillRect/>
          </a:stretch>
        </p:blipFill>
        <p:spPr>
          <a:xfrm>
            <a:off x="5858494" y="-125492"/>
            <a:ext cx="472563" cy="826984"/>
          </a:xfrm>
          <a:prstGeom prst="rect">
            <a:avLst/>
          </a:prstGeom>
        </p:spPr>
      </p:pic>
    </p:spTree>
    <p:extLst>
      <p:ext uri="{BB962C8B-B14F-4D97-AF65-F5344CB8AC3E}">
        <p14:creationId xmlns:p14="http://schemas.microsoft.com/office/powerpoint/2010/main" val="995961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B77FA5F-9ECF-034A-AA6B-AAE8295EEB60}"/>
              </a:ext>
            </a:extLst>
          </p:cNvPr>
          <p:cNvPicPr>
            <a:picLocks noChangeAspect="1"/>
          </p:cNvPicPr>
          <p:nvPr/>
        </p:nvPicPr>
        <p:blipFill>
          <a:blip r:embed="rId2"/>
          <a:stretch>
            <a:fillRect/>
          </a:stretch>
        </p:blipFill>
        <p:spPr>
          <a:xfrm>
            <a:off x="5059480" y="0"/>
            <a:ext cx="5151519" cy="6858000"/>
          </a:xfrm>
          <a:prstGeom prst="rect">
            <a:avLst/>
          </a:prstGeom>
        </p:spPr>
      </p:pic>
    </p:spTree>
    <p:extLst>
      <p:ext uri="{BB962C8B-B14F-4D97-AF65-F5344CB8AC3E}">
        <p14:creationId xmlns:p14="http://schemas.microsoft.com/office/powerpoint/2010/main" val="3858629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a:extLst>
              <a:ext uri="{FF2B5EF4-FFF2-40B4-BE49-F238E27FC236}">
                <a16:creationId xmlns:a16="http://schemas.microsoft.com/office/drawing/2014/main" id="{A327CA82-A15D-4C8D-87C4-82D8AE72F600}"/>
              </a:ext>
            </a:extLst>
          </p:cNvPr>
          <p:cNvPicPr>
            <a:picLocks noGrp="1" noChangeAspect="1"/>
          </p:cNvPicPr>
          <p:nvPr>
            <p:ph idx="1"/>
          </p:nvPr>
        </p:nvPicPr>
        <p:blipFill>
          <a:blip r:embed="rId3"/>
          <a:stretch>
            <a:fillRect/>
          </a:stretch>
        </p:blipFill>
        <p:spPr>
          <a:xfrm>
            <a:off x="3191601" y="109690"/>
            <a:ext cx="8868854" cy="6199670"/>
          </a:xfrm>
          <a:prstGeom prst="rect">
            <a:avLst/>
          </a:prstGeom>
        </p:spPr>
      </p:pic>
      <p:sp>
        <p:nvSpPr>
          <p:cNvPr id="3" name="Tijdelijke aanduiding voor inhoud 1">
            <a:extLst>
              <a:ext uri="{FF2B5EF4-FFF2-40B4-BE49-F238E27FC236}">
                <a16:creationId xmlns:a16="http://schemas.microsoft.com/office/drawing/2014/main" id="{F155B8AA-8628-496F-938A-F850AFD68E3E}"/>
              </a:ext>
            </a:extLst>
          </p:cNvPr>
          <p:cNvSpPr txBox="1">
            <a:spLocks/>
          </p:cNvSpPr>
          <p:nvPr/>
        </p:nvSpPr>
        <p:spPr bwMode="auto">
          <a:xfrm>
            <a:off x="204560" y="1361598"/>
            <a:ext cx="2987041"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spcCol="468000" anchor="t" anchorCtr="0" compatLnSpc="1">
            <a:prstTxWarp prst="textNoShape">
              <a:avLst/>
            </a:prstTxWarp>
          </a:bodyPr>
          <a:lst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nl-NL" sz="2000" dirty="0"/>
              <a:t>Meer weten? </a:t>
            </a:r>
            <a:r>
              <a:rPr lang="nl-NL" sz="1200" dirty="0">
                <a:hlinkClick r:id="rId4"/>
              </a:rPr>
              <a:t>https://vng.nl/onderwerpenindex/omgevingswet/veranderopgave-omgevingswet/nieuws/data-regiosessies-omgevingstafel-gemeenten-ketenpartners</a:t>
            </a:r>
            <a:endParaRPr lang="nl-NL" sz="1200" dirty="0"/>
          </a:p>
        </p:txBody>
      </p:sp>
    </p:spTree>
    <p:extLst>
      <p:ext uri="{BB962C8B-B14F-4D97-AF65-F5344CB8AC3E}">
        <p14:creationId xmlns:p14="http://schemas.microsoft.com/office/powerpoint/2010/main" val="1295808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a:stretch>
        </a:blipFill>
        <a:effectLst/>
      </p:bgPr>
    </p: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5380E4A3-6A4E-42F4-AF2A-2918D2E6D656}"/>
              </a:ext>
            </a:extLst>
          </p:cNvPr>
          <p:cNvSpPr/>
          <p:nvPr/>
        </p:nvSpPr>
        <p:spPr>
          <a:xfrm>
            <a:off x="885092" y="930813"/>
            <a:ext cx="10438228" cy="4662268"/>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inhoud 3">
            <a:extLst>
              <a:ext uri="{FF2B5EF4-FFF2-40B4-BE49-F238E27FC236}">
                <a16:creationId xmlns:a16="http://schemas.microsoft.com/office/drawing/2014/main" id="{36FB17CE-7B58-4411-B907-5CB96FB95C33}"/>
              </a:ext>
            </a:extLst>
          </p:cNvPr>
          <p:cNvSpPr>
            <a:spLocks noGrp="1"/>
          </p:cNvSpPr>
          <p:nvPr>
            <p:ph idx="1"/>
          </p:nvPr>
        </p:nvSpPr>
        <p:spPr/>
        <p:txBody>
          <a:bodyPr numCol="1">
            <a:normAutofit/>
          </a:bodyPr>
          <a:lstStyle/>
          <a:p>
            <a:pPr marL="0" indent="0">
              <a:buNone/>
            </a:pPr>
            <a:r>
              <a:rPr lang="nl-NL" b="1" dirty="0"/>
              <a:t>Drie principes:</a:t>
            </a:r>
          </a:p>
          <a:p>
            <a:pPr>
              <a:buFont typeface="Arial" panose="020B0604020202020204" pitchFamily="34" charset="0"/>
              <a:buChar char="•"/>
            </a:pPr>
            <a:r>
              <a:rPr lang="nl-NL" sz="2000" dirty="0"/>
              <a:t>het vakmanschap van collectief ontwerpen;</a:t>
            </a:r>
          </a:p>
          <a:p>
            <a:pPr>
              <a:buFont typeface="Arial" panose="020B0604020202020204" pitchFamily="34" charset="0"/>
              <a:buChar char="•"/>
            </a:pPr>
            <a:r>
              <a:rPr lang="nl-NL" sz="2000" dirty="0"/>
              <a:t>een institutioneel raamwerk en proces waar </a:t>
            </a:r>
            <a:r>
              <a:rPr lang="nl-NL" sz="2000" b="1" dirty="0" err="1"/>
              <a:t>urban</a:t>
            </a:r>
            <a:r>
              <a:rPr lang="nl-NL" sz="2000" b="1" dirty="0"/>
              <a:t> design </a:t>
            </a:r>
            <a:r>
              <a:rPr lang="nl-NL" sz="2000" dirty="0"/>
              <a:t>in is ingebed;</a:t>
            </a:r>
          </a:p>
          <a:p>
            <a:pPr>
              <a:buFont typeface="Arial" panose="020B0604020202020204" pitchFamily="34" charset="0"/>
              <a:buChar char="•"/>
            </a:pPr>
            <a:r>
              <a:rPr lang="nl-NL" sz="2000" dirty="0"/>
              <a:t>een publiek </a:t>
            </a:r>
            <a:r>
              <a:rPr lang="nl-NL" sz="2000" i="1" dirty="0" err="1"/>
              <a:t>connaisseurship</a:t>
            </a:r>
            <a:r>
              <a:rPr lang="nl-NL" sz="2000" dirty="0"/>
              <a:t>, oftewel de mensen in de stad opvoeden om de kwaliteit van goede ontwerpen te kunnen zien.</a:t>
            </a:r>
          </a:p>
          <a:p>
            <a:endParaRPr lang="nl-NL" sz="2000" dirty="0"/>
          </a:p>
          <a:p>
            <a:pPr marL="0" indent="0">
              <a:buNone/>
            </a:pPr>
            <a:r>
              <a:rPr lang="nl-NL" sz="2200" b="1" dirty="0"/>
              <a:t>Niet teveel praten</a:t>
            </a:r>
            <a:r>
              <a:rPr lang="nl-NL" sz="2200" dirty="0"/>
              <a:t> maar reageren op de ideeën en voorstellen van anderen door deze te vertalen in een aansprekend ruimtelijk ontwerp. </a:t>
            </a:r>
          </a:p>
          <a:p>
            <a:pPr marL="0" indent="0">
              <a:buNone/>
            </a:pPr>
            <a:r>
              <a:rPr lang="nl-NL" sz="2200" dirty="0"/>
              <a:t>‘</a:t>
            </a:r>
            <a:r>
              <a:rPr lang="nl-NL" sz="2200" b="1" dirty="0" err="1"/>
              <a:t>Communicate</a:t>
            </a:r>
            <a:r>
              <a:rPr lang="nl-NL" sz="2200" b="1" dirty="0"/>
              <a:t> </a:t>
            </a:r>
            <a:r>
              <a:rPr lang="nl-NL" sz="2200" b="1" dirty="0" err="1"/>
              <a:t>through</a:t>
            </a:r>
            <a:r>
              <a:rPr lang="nl-NL" sz="2200" b="1" dirty="0"/>
              <a:t> </a:t>
            </a:r>
            <a:r>
              <a:rPr lang="nl-NL" sz="2200" b="1" dirty="0" err="1"/>
              <a:t>the</a:t>
            </a:r>
            <a:r>
              <a:rPr lang="nl-NL" sz="2200" b="1" dirty="0"/>
              <a:t> </a:t>
            </a:r>
            <a:r>
              <a:rPr lang="nl-NL" sz="2200" b="1" dirty="0" err="1"/>
              <a:t>pencil</a:t>
            </a:r>
            <a:r>
              <a:rPr lang="nl-NL" sz="2200" dirty="0"/>
              <a:t>’, door burgers, investeerders, politici mee te laten tekenen, kunnen doorbraken worden gerealiseerd die door eindeloze discussies niet mogelijk zouden zijn.</a:t>
            </a:r>
          </a:p>
        </p:txBody>
      </p:sp>
      <p:sp>
        <p:nvSpPr>
          <p:cNvPr id="3" name="Titel 2">
            <a:extLst>
              <a:ext uri="{FF2B5EF4-FFF2-40B4-BE49-F238E27FC236}">
                <a16:creationId xmlns:a16="http://schemas.microsoft.com/office/drawing/2014/main" id="{C4B9F435-E3BB-422E-8F22-07961A644D30}"/>
              </a:ext>
            </a:extLst>
          </p:cNvPr>
          <p:cNvSpPr>
            <a:spLocks noGrp="1"/>
          </p:cNvSpPr>
          <p:nvPr>
            <p:ph type="title"/>
          </p:nvPr>
        </p:nvSpPr>
        <p:spPr/>
        <p:txBody>
          <a:bodyPr>
            <a:normAutofit/>
          </a:bodyPr>
          <a:lstStyle/>
          <a:p>
            <a:r>
              <a:rPr lang="nl-NL" b="1" dirty="0">
                <a:solidFill>
                  <a:srgbClr val="37A0E1"/>
                </a:solidFill>
              </a:rPr>
              <a:t>Larry </a:t>
            </a:r>
            <a:r>
              <a:rPr lang="nl-NL" b="1" dirty="0" err="1">
                <a:solidFill>
                  <a:srgbClr val="37A0E1"/>
                </a:solidFill>
              </a:rPr>
              <a:t>Beasley</a:t>
            </a:r>
            <a:endParaRPr lang="nl-NL" b="1" dirty="0">
              <a:solidFill>
                <a:srgbClr val="37A0E1"/>
              </a:solidFill>
            </a:endParaRPr>
          </a:p>
        </p:txBody>
      </p:sp>
      <p:sp>
        <p:nvSpPr>
          <p:cNvPr id="9" name="Tekstvak 8">
            <a:extLst>
              <a:ext uri="{FF2B5EF4-FFF2-40B4-BE49-F238E27FC236}">
                <a16:creationId xmlns:a16="http://schemas.microsoft.com/office/drawing/2014/main" id="{F58564AB-435A-455B-B6EB-D0CBA19D89B2}"/>
              </a:ext>
            </a:extLst>
          </p:cNvPr>
          <p:cNvSpPr txBox="1"/>
          <p:nvPr/>
        </p:nvSpPr>
        <p:spPr>
          <a:xfrm>
            <a:off x="9970143" y="6503744"/>
            <a:ext cx="1586857" cy="261610"/>
          </a:xfrm>
          <a:prstGeom prst="rect">
            <a:avLst/>
          </a:prstGeom>
          <a:solidFill>
            <a:schemeClr val="bg1">
              <a:alpha val="75000"/>
            </a:schemeClr>
          </a:solidFill>
        </p:spPr>
        <p:txBody>
          <a:bodyPr wrap="square" rtlCol="0">
            <a:spAutoFit/>
          </a:bodyPr>
          <a:lstStyle/>
          <a:p>
            <a:r>
              <a:rPr lang="nl-NL" sz="1100" b="1" u="sng" dirty="0"/>
              <a:t>Foto door </a:t>
            </a:r>
            <a:r>
              <a:rPr lang="nl-NL" sz="1100" b="1" u="sng" dirty="0" err="1"/>
              <a:t>jurvetson</a:t>
            </a:r>
            <a:r>
              <a:rPr lang="nl-NL" sz="1100" b="1" u="sng" dirty="0"/>
              <a:t> ©</a:t>
            </a:r>
          </a:p>
        </p:txBody>
      </p:sp>
      <p:pic>
        <p:nvPicPr>
          <p:cNvPr id="7" name="Afbeelding 6">
            <a:extLst>
              <a:ext uri="{FF2B5EF4-FFF2-40B4-BE49-F238E27FC236}">
                <a16:creationId xmlns:a16="http://schemas.microsoft.com/office/drawing/2014/main" id="{50A22B24-F8B3-49FF-8AB6-6B690F9BE6B2}"/>
              </a:ext>
            </a:extLst>
          </p:cNvPr>
          <p:cNvPicPr>
            <a:picLocks noChangeAspect="1"/>
          </p:cNvPicPr>
          <p:nvPr/>
        </p:nvPicPr>
        <p:blipFill>
          <a:blip r:embed="rId4"/>
          <a:stretch>
            <a:fillRect/>
          </a:stretch>
        </p:blipFill>
        <p:spPr>
          <a:xfrm>
            <a:off x="5858494" y="-125492"/>
            <a:ext cx="472563" cy="826984"/>
          </a:xfrm>
          <a:prstGeom prst="rect">
            <a:avLst/>
          </a:prstGeom>
        </p:spPr>
      </p:pic>
      <p:pic>
        <p:nvPicPr>
          <p:cNvPr id="8" name="Afbeelding 7">
            <a:extLst>
              <a:ext uri="{FF2B5EF4-FFF2-40B4-BE49-F238E27FC236}">
                <a16:creationId xmlns:a16="http://schemas.microsoft.com/office/drawing/2014/main" id="{850BBA3F-1D03-4ECC-B21B-2DD9ECD0C447}"/>
              </a:ext>
            </a:extLst>
          </p:cNvPr>
          <p:cNvPicPr>
            <a:picLocks noChangeAspect="1"/>
          </p:cNvPicPr>
          <p:nvPr/>
        </p:nvPicPr>
        <p:blipFill rotWithShape="1">
          <a:blip r:embed="rId5"/>
          <a:srcRect l="12699" r="16390" b="36733"/>
          <a:stretch/>
        </p:blipFill>
        <p:spPr>
          <a:xfrm>
            <a:off x="762830" y="0"/>
            <a:ext cx="1522029" cy="776001"/>
          </a:xfrm>
          <a:prstGeom prst="rect">
            <a:avLst/>
          </a:prstGeom>
        </p:spPr>
      </p:pic>
    </p:spTree>
    <p:extLst>
      <p:ext uri="{BB962C8B-B14F-4D97-AF65-F5344CB8AC3E}">
        <p14:creationId xmlns:p14="http://schemas.microsoft.com/office/powerpoint/2010/main" val="874299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EFBE0568-6186-40DB-A6B1-E5C14C0811B9}"/>
              </a:ext>
            </a:extLst>
          </p:cNvPr>
          <p:cNvSpPr txBox="1"/>
          <p:nvPr/>
        </p:nvSpPr>
        <p:spPr>
          <a:xfrm>
            <a:off x="9970143" y="6503744"/>
            <a:ext cx="1586857" cy="261610"/>
          </a:xfrm>
          <a:prstGeom prst="rect">
            <a:avLst/>
          </a:prstGeom>
          <a:solidFill>
            <a:schemeClr val="bg1">
              <a:alpha val="75000"/>
            </a:schemeClr>
          </a:solidFill>
        </p:spPr>
        <p:txBody>
          <a:bodyPr wrap="square" rtlCol="0">
            <a:spAutoFit/>
          </a:bodyPr>
          <a:lstStyle/>
          <a:p>
            <a:r>
              <a:rPr lang="nl-NL" sz="1100" b="1" u="sng" dirty="0"/>
              <a:t>Foto door </a:t>
            </a:r>
            <a:r>
              <a:rPr lang="nl-NL" sz="1100" b="1" u="sng" dirty="0" err="1"/>
              <a:t>jurvetson</a:t>
            </a:r>
            <a:r>
              <a:rPr lang="nl-NL" sz="1100" b="1" u="sng" dirty="0"/>
              <a:t> ©</a:t>
            </a:r>
          </a:p>
        </p:txBody>
      </p:sp>
      <p:sp>
        <p:nvSpPr>
          <p:cNvPr id="6" name="Rechthoek 5">
            <a:extLst>
              <a:ext uri="{FF2B5EF4-FFF2-40B4-BE49-F238E27FC236}">
                <a16:creationId xmlns:a16="http://schemas.microsoft.com/office/drawing/2014/main" id="{5380E4A3-6A4E-42F4-AF2A-2918D2E6D656}"/>
              </a:ext>
            </a:extLst>
          </p:cNvPr>
          <p:cNvSpPr/>
          <p:nvPr/>
        </p:nvSpPr>
        <p:spPr>
          <a:xfrm>
            <a:off x="778412" y="849557"/>
            <a:ext cx="10778588" cy="4500563"/>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inhoud 3">
            <a:extLst>
              <a:ext uri="{FF2B5EF4-FFF2-40B4-BE49-F238E27FC236}">
                <a16:creationId xmlns:a16="http://schemas.microsoft.com/office/drawing/2014/main" id="{36FB17CE-7B58-4411-B907-5CB96FB95C33}"/>
              </a:ext>
            </a:extLst>
          </p:cNvPr>
          <p:cNvSpPr>
            <a:spLocks noGrp="1"/>
          </p:cNvSpPr>
          <p:nvPr>
            <p:ph idx="1"/>
          </p:nvPr>
        </p:nvSpPr>
        <p:spPr/>
        <p:txBody>
          <a:bodyPr numCol="1">
            <a:normAutofit/>
          </a:bodyPr>
          <a:lstStyle/>
          <a:p>
            <a:pPr marL="0" indent="0">
              <a:buNone/>
            </a:pPr>
            <a:r>
              <a:rPr lang="nl-NL" b="1" dirty="0"/>
              <a:t>Randvoorwaarden </a:t>
            </a:r>
            <a:r>
              <a:rPr lang="nl-NL" b="1" i="1" dirty="0"/>
              <a:t>(en Haarlemse SOR):</a:t>
            </a:r>
          </a:p>
          <a:p>
            <a:pPr>
              <a:buFont typeface="Wingdings" pitchFamily="2" charset="2"/>
              <a:buChar char="ü"/>
            </a:pPr>
            <a:r>
              <a:rPr lang="nl-NL" dirty="0"/>
              <a:t>Spreek dezelfde taal, definieer samen het doel </a:t>
            </a:r>
            <a:r>
              <a:rPr lang="nl-NL" i="1" dirty="0"/>
              <a:t>(dus niet de overheid bepaalt)</a:t>
            </a:r>
          </a:p>
          <a:p>
            <a:pPr>
              <a:buFont typeface="Wingdings" pitchFamily="2" charset="2"/>
              <a:buChar char="ü"/>
            </a:pPr>
            <a:r>
              <a:rPr lang="nl-NL" dirty="0"/>
              <a:t>De burger niet zien als consument of stemmer maar als partner</a:t>
            </a:r>
          </a:p>
          <a:p>
            <a:pPr>
              <a:buFont typeface="Wingdings" pitchFamily="2" charset="2"/>
              <a:buChar char="ü"/>
            </a:pPr>
            <a:r>
              <a:rPr lang="nl-NL" dirty="0"/>
              <a:t>Ontwikkelaar is geen geldwolf maar draagt het risico en investeert</a:t>
            </a:r>
          </a:p>
          <a:p>
            <a:pPr>
              <a:buFont typeface="Wingdings" pitchFamily="2" charset="2"/>
              <a:buChar char="ü"/>
            </a:pPr>
            <a:r>
              <a:rPr lang="nl-NL" dirty="0"/>
              <a:t>Ieder heeft dus eigen toegevoegde waarde, maak die duidelijk</a:t>
            </a:r>
          </a:p>
          <a:p>
            <a:pPr>
              <a:buFont typeface="Wingdings" pitchFamily="2" charset="2"/>
              <a:buChar char="ü"/>
            </a:pPr>
            <a:r>
              <a:rPr lang="nl-NL" dirty="0"/>
              <a:t>De toegevoegde waarde van de overheid: aanpassen van regelgeving </a:t>
            </a:r>
          </a:p>
          <a:p>
            <a:pPr>
              <a:buFont typeface="Wingdings" pitchFamily="2" charset="2"/>
              <a:buChar char="ü"/>
            </a:pPr>
            <a:r>
              <a:rPr lang="nl-NL" dirty="0"/>
              <a:t>Maak gebruik van Tax Increment </a:t>
            </a:r>
            <a:r>
              <a:rPr lang="nl-NL" dirty="0" err="1"/>
              <a:t>Financing</a:t>
            </a:r>
            <a:r>
              <a:rPr lang="nl-NL" dirty="0"/>
              <a:t> (zoals PPS)</a:t>
            </a:r>
          </a:p>
        </p:txBody>
      </p:sp>
      <p:sp>
        <p:nvSpPr>
          <p:cNvPr id="3" name="Titel 2">
            <a:extLst>
              <a:ext uri="{FF2B5EF4-FFF2-40B4-BE49-F238E27FC236}">
                <a16:creationId xmlns:a16="http://schemas.microsoft.com/office/drawing/2014/main" id="{C4B9F435-E3BB-422E-8F22-07961A644D30}"/>
              </a:ext>
            </a:extLst>
          </p:cNvPr>
          <p:cNvSpPr>
            <a:spLocks noGrp="1"/>
          </p:cNvSpPr>
          <p:nvPr>
            <p:ph type="title"/>
          </p:nvPr>
        </p:nvSpPr>
        <p:spPr/>
        <p:txBody>
          <a:bodyPr>
            <a:normAutofit/>
          </a:bodyPr>
          <a:lstStyle/>
          <a:p>
            <a:r>
              <a:rPr lang="nl-NL" b="1" dirty="0">
                <a:solidFill>
                  <a:srgbClr val="37A0E1"/>
                </a:solidFill>
              </a:rPr>
              <a:t>Larry </a:t>
            </a:r>
            <a:r>
              <a:rPr lang="nl-NL" b="1" dirty="0" err="1">
                <a:solidFill>
                  <a:srgbClr val="37A0E1"/>
                </a:solidFill>
              </a:rPr>
              <a:t>Beasley</a:t>
            </a:r>
            <a:endParaRPr lang="nl-NL" b="1" dirty="0">
              <a:solidFill>
                <a:srgbClr val="37A0E1"/>
              </a:solidFill>
            </a:endParaRPr>
          </a:p>
        </p:txBody>
      </p:sp>
      <p:pic>
        <p:nvPicPr>
          <p:cNvPr id="7" name="Afbeelding 6">
            <a:extLst>
              <a:ext uri="{FF2B5EF4-FFF2-40B4-BE49-F238E27FC236}">
                <a16:creationId xmlns:a16="http://schemas.microsoft.com/office/drawing/2014/main" id="{1C04B567-1955-4008-A657-C658ED3D2825}"/>
              </a:ext>
            </a:extLst>
          </p:cNvPr>
          <p:cNvPicPr>
            <a:picLocks noChangeAspect="1"/>
          </p:cNvPicPr>
          <p:nvPr/>
        </p:nvPicPr>
        <p:blipFill>
          <a:blip r:embed="rId4"/>
          <a:stretch>
            <a:fillRect/>
          </a:stretch>
        </p:blipFill>
        <p:spPr>
          <a:xfrm>
            <a:off x="5858494" y="-125492"/>
            <a:ext cx="472563" cy="826984"/>
          </a:xfrm>
          <a:prstGeom prst="rect">
            <a:avLst/>
          </a:prstGeom>
        </p:spPr>
      </p:pic>
      <p:pic>
        <p:nvPicPr>
          <p:cNvPr id="9" name="Afbeelding 8">
            <a:extLst>
              <a:ext uri="{FF2B5EF4-FFF2-40B4-BE49-F238E27FC236}">
                <a16:creationId xmlns:a16="http://schemas.microsoft.com/office/drawing/2014/main" id="{48E6CB03-0B08-48D5-8A80-1DFD8F5572F0}"/>
              </a:ext>
            </a:extLst>
          </p:cNvPr>
          <p:cNvPicPr>
            <a:picLocks noChangeAspect="1"/>
          </p:cNvPicPr>
          <p:nvPr/>
        </p:nvPicPr>
        <p:blipFill rotWithShape="1">
          <a:blip r:embed="rId5"/>
          <a:srcRect l="12699" r="16390" b="36733"/>
          <a:stretch/>
        </p:blipFill>
        <p:spPr>
          <a:xfrm>
            <a:off x="762830" y="0"/>
            <a:ext cx="1522029" cy="776001"/>
          </a:xfrm>
          <a:prstGeom prst="rect">
            <a:avLst/>
          </a:prstGeom>
        </p:spPr>
      </p:pic>
    </p:spTree>
    <p:extLst>
      <p:ext uri="{BB962C8B-B14F-4D97-AF65-F5344CB8AC3E}">
        <p14:creationId xmlns:p14="http://schemas.microsoft.com/office/powerpoint/2010/main" val="409064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E388CD5-970C-4B09-B219-E4E1573DA9CD}"/>
              </a:ext>
            </a:extLst>
          </p:cNvPr>
          <p:cNvSpPr>
            <a:spLocks noGrp="1"/>
          </p:cNvSpPr>
          <p:nvPr>
            <p:ph type="title"/>
          </p:nvPr>
        </p:nvSpPr>
        <p:spPr/>
        <p:txBody>
          <a:bodyPr>
            <a:normAutofit/>
          </a:bodyPr>
          <a:lstStyle/>
          <a:p>
            <a:r>
              <a:rPr lang="nl-NL" dirty="0"/>
              <a:t>Voor voorbeelden: Inspiratiegids </a:t>
            </a:r>
            <a:r>
              <a:rPr lang="nl-NL" sz="1600" dirty="0"/>
              <a:t>(https://aandeslagmetdeomgevingswet.nl/thema/inspiratiegids/)</a:t>
            </a:r>
            <a:endParaRPr lang="nl-NL" dirty="0"/>
          </a:p>
        </p:txBody>
      </p:sp>
      <p:pic>
        <p:nvPicPr>
          <p:cNvPr id="5" name="Afbeelding 4">
            <a:extLst>
              <a:ext uri="{FF2B5EF4-FFF2-40B4-BE49-F238E27FC236}">
                <a16:creationId xmlns:a16="http://schemas.microsoft.com/office/drawing/2014/main" id="{2A735BBB-D178-41BB-883D-9401A75B7670}"/>
              </a:ext>
            </a:extLst>
          </p:cNvPr>
          <p:cNvPicPr>
            <a:picLocks noChangeAspect="1"/>
          </p:cNvPicPr>
          <p:nvPr/>
        </p:nvPicPr>
        <p:blipFill rotWithShape="1">
          <a:blip r:embed="rId3"/>
          <a:srcRect l="3326" t="9146" r="6122" b="12558"/>
          <a:stretch/>
        </p:blipFill>
        <p:spPr>
          <a:xfrm>
            <a:off x="1079500" y="1800225"/>
            <a:ext cx="8415020" cy="4539615"/>
          </a:xfrm>
          <a:prstGeom prst="rect">
            <a:avLst/>
          </a:prstGeom>
        </p:spPr>
      </p:pic>
      <p:pic>
        <p:nvPicPr>
          <p:cNvPr id="4" name="Afbeelding 3">
            <a:extLst>
              <a:ext uri="{FF2B5EF4-FFF2-40B4-BE49-F238E27FC236}">
                <a16:creationId xmlns:a16="http://schemas.microsoft.com/office/drawing/2014/main" id="{39A328D4-C980-45E8-A25A-59A89460580A}"/>
              </a:ext>
            </a:extLst>
          </p:cNvPr>
          <p:cNvPicPr>
            <a:picLocks noChangeAspect="1"/>
          </p:cNvPicPr>
          <p:nvPr/>
        </p:nvPicPr>
        <p:blipFill>
          <a:blip r:embed="rId4"/>
          <a:stretch>
            <a:fillRect/>
          </a:stretch>
        </p:blipFill>
        <p:spPr>
          <a:xfrm>
            <a:off x="5858494" y="-125492"/>
            <a:ext cx="472563" cy="826984"/>
          </a:xfrm>
          <a:prstGeom prst="rect">
            <a:avLst/>
          </a:prstGeom>
        </p:spPr>
      </p:pic>
    </p:spTree>
    <p:extLst>
      <p:ext uri="{BB962C8B-B14F-4D97-AF65-F5344CB8AC3E}">
        <p14:creationId xmlns:p14="http://schemas.microsoft.com/office/powerpoint/2010/main" val="1402522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94634" y="2358543"/>
            <a:ext cx="5004000" cy="1584324"/>
          </a:xfrm>
        </p:spPr>
        <p:txBody>
          <a:bodyPr>
            <a:normAutofit/>
          </a:bodyPr>
          <a:lstStyle/>
          <a:p>
            <a:r>
              <a:rPr lang="nl-NL" dirty="0"/>
              <a:t>Meer weten?</a:t>
            </a:r>
          </a:p>
        </p:txBody>
      </p:sp>
      <p:sp>
        <p:nvSpPr>
          <p:cNvPr id="5" name="Tijdelijke aanduiding voor tekst 4"/>
          <p:cNvSpPr>
            <a:spLocks noGrp="1"/>
          </p:cNvSpPr>
          <p:nvPr>
            <p:ph type="body" sz="quarter" idx="10"/>
          </p:nvPr>
        </p:nvSpPr>
        <p:spPr>
          <a:xfrm>
            <a:off x="6341806" y="1052513"/>
            <a:ext cx="5604387" cy="5495771"/>
          </a:xfrm>
        </p:spPr>
        <p:txBody>
          <a:bodyPr>
            <a:normAutofit fontScale="32500" lnSpcReduction="20000"/>
          </a:bodyPr>
          <a:lstStyle/>
          <a:p>
            <a:pPr>
              <a:buNone/>
            </a:pPr>
            <a:endParaRPr lang="nl-NL" dirty="0"/>
          </a:p>
          <a:p>
            <a:pPr>
              <a:buNone/>
            </a:pPr>
            <a:r>
              <a:rPr lang="nl-NL" sz="7400" b="1" i="1" dirty="0" err="1"/>
              <a:t>Skadi</a:t>
            </a:r>
            <a:r>
              <a:rPr lang="nl-NL" sz="7400" b="1" i="1" dirty="0"/>
              <a:t> </a:t>
            </a:r>
            <a:r>
              <a:rPr lang="nl-NL" sz="7400" b="1" i="1" dirty="0" err="1"/>
              <a:t>Renooij</a:t>
            </a:r>
            <a:endParaRPr lang="nl-NL" sz="7400" b="1" i="1" dirty="0"/>
          </a:p>
          <a:p>
            <a:pPr>
              <a:buNone/>
            </a:pPr>
            <a:r>
              <a:rPr lang="nl-NL" sz="7400" i="1" dirty="0">
                <a:hlinkClick r:id="rId3">
                  <a:extLst>
                    <a:ext uri="{A12FA001-AC4F-418D-AE19-62706E023703}">
                      <ahyp:hlinkClr xmlns:ahyp="http://schemas.microsoft.com/office/drawing/2018/hyperlinkcolor" val="tx"/>
                    </a:ext>
                  </a:extLst>
                </a:hlinkClick>
              </a:rPr>
              <a:t>skadi.renooij@minbzk.nl</a:t>
            </a:r>
            <a:endParaRPr lang="nl-NL" sz="7400" i="1" dirty="0"/>
          </a:p>
          <a:p>
            <a:pPr>
              <a:buNone/>
            </a:pPr>
            <a:r>
              <a:rPr lang="nl-NL" sz="7400" b="1" i="1" dirty="0"/>
              <a:t>Sarah Ros</a:t>
            </a:r>
          </a:p>
          <a:p>
            <a:pPr>
              <a:buNone/>
            </a:pPr>
            <a:r>
              <a:rPr lang="nl-NL" sz="7400" i="1" dirty="0">
                <a:hlinkClick r:id="rId4"/>
              </a:rPr>
              <a:t>info@sarahros.nl</a:t>
            </a:r>
            <a:r>
              <a:rPr lang="nl-NL" sz="7400" i="1" dirty="0"/>
              <a:t> </a:t>
            </a:r>
            <a:endParaRPr lang="en-US" sz="7400" i="1" dirty="0"/>
          </a:p>
          <a:p>
            <a:pPr>
              <a:buNone/>
            </a:pPr>
            <a:endParaRPr lang="en-US" sz="7400" dirty="0"/>
          </a:p>
          <a:p>
            <a:pPr>
              <a:buNone/>
            </a:pPr>
            <a:endParaRPr lang="en-US" sz="7400" dirty="0"/>
          </a:p>
          <a:p>
            <a:pPr>
              <a:buNone/>
            </a:pPr>
            <a:endParaRPr lang="en-US" sz="7400" dirty="0"/>
          </a:p>
          <a:p>
            <a:pPr>
              <a:buNone/>
            </a:pPr>
            <a:endParaRPr lang="en-US" sz="7400" dirty="0"/>
          </a:p>
          <a:p>
            <a:pPr>
              <a:buNone/>
            </a:pPr>
            <a:r>
              <a:rPr lang="en-US" sz="7400" dirty="0" err="1"/>
              <a:t>Zie</a:t>
            </a:r>
            <a:r>
              <a:rPr lang="en-US" sz="7400" dirty="0"/>
              <a:t> </a:t>
            </a:r>
            <a:r>
              <a:rPr lang="en-US" sz="7400" dirty="0" err="1"/>
              <a:t>ook</a:t>
            </a:r>
            <a:r>
              <a:rPr lang="en-US" sz="7400" dirty="0"/>
              <a:t>:</a:t>
            </a:r>
          </a:p>
          <a:p>
            <a:pPr>
              <a:buNone/>
            </a:pPr>
            <a:r>
              <a:rPr lang="en-US" sz="7400" dirty="0">
                <a:hlinkClick r:id="rId5"/>
              </a:rPr>
              <a:t>www.omgevingswetportaal.nl</a:t>
            </a:r>
            <a:endParaRPr lang="en-US" sz="7400" dirty="0"/>
          </a:p>
          <a:p>
            <a:pPr>
              <a:buNone/>
            </a:pPr>
            <a:r>
              <a:rPr lang="en-US" sz="7400" dirty="0">
                <a:hlinkClick r:id="rId6"/>
              </a:rPr>
              <a:t>www.aandeslagmetdeomgevingswet.nl</a:t>
            </a:r>
            <a:endParaRPr lang="en-US" sz="7400" dirty="0"/>
          </a:p>
          <a:p>
            <a:pPr>
              <a:buNone/>
            </a:pPr>
            <a:r>
              <a:rPr lang="en-US" sz="7400" dirty="0">
                <a:hlinkClick r:id="rId7"/>
              </a:rPr>
              <a:t>www.vng.nl/omgevingswet</a:t>
            </a:r>
            <a:endParaRPr lang="en-US" sz="7400" dirty="0"/>
          </a:p>
          <a:p>
            <a:pPr>
              <a:buNone/>
            </a:pPr>
            <a:endParaRPr lang="en-US" sz="8000" dirty="0"/>
          </a:p>
          <a:p>
            <a:pPr>
              <a:buNone/>
            </a:pPr>
            <a:endParaRPr lang="en-US" sz="8600" dirty="0"/>
          </a:p>
          <a:p>
            <a:pPr>
              <a:buNone/>
            </a:pPr>
            <a:endParaRPr lang="nl-NL" dirty="0"/>
          </a:p>
          <a:p>
            <a:pPr>
              <a:buNone/>
            </a:pPr>
            <a:r>
              <a:rPr lang="nl-NL" dirty="0"/>
              <a:t> </a:t>
            </a:r>
          </a:p>
        </p:txBody>
      </p:sp>
      <p:pic>
        <p:nvPicPr>
          <p:cNvPr id="6" name="Afbeelding 5"/>
          <p:cNvPicPr>
            <a:picLocks noChangeAspect="1"/>
          </p:cNvPicPr>
          <p:nvPr/>
        </p:nvPicPr>
        <p:blipFill>
          <a:blip r:embed="rId8"/>
          <a:stretch>
            <a:fillRect/>
          </a:stretch>
        </p:blipFill>
        <p:spPr>
          <a:xfrm>
            <a:off x="10882410" y="248260"/>
            <a:ext cx="934792" cy="48687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28896" b="28896"/>
          <a:stretch>
            <a:fillRect/>
          </a:stretch>
        </p:blipFill>
        <p:spPr/>
      </p:pic>
      <p:sp>
        <p:nvSpPr>
          <p:cNvPr id="4" name="Titel 3"/>
          <p:cNvSpPr>
            <a:spLocks noGrp="1"/>
          </p:cNvSpPr>
          <p:nvPr>
            <p:ph type="title"/>
          </p:nvPr>
        </p:nvSpPr>
        <p:spPr/>
        <p:txBody>
          <a:bodyPr>
            <a:normAutofit/>
          </a:bodyPr>
          <a:lstStyle/>
          <a:p>
            <a:r>
              <a:rPr lang="nl-NL" b="0" dirty="0">
                <a:solidFill>
                  <a:srgbClr val="017BC6"/>
                </a:solidFill>
                <a:latin typeface="Verdana" panose="020B0604030504040204" pitchFamily="34" charset="0"/>
                <a:ea typeface="Verdana" panose="020B0604030504040204" pitchFamily="34" charset="0"/>
              </a:rPr>
              <a:t>1. Wat regelt de Omgevingswet over participatie?</a:t>
            </a:r>
          </a:p>
        </p:txBody>
      </p:sp>
      <p:pic>
        <p:nvPicPr>
          <p:cNvPr id="8" name="Afbeelding 7">
            <a:extLst>
              <a:ext uri="{FF2B5EF4-FFF2-40B4-BE49-F238E27FC236}">
                <a16:creationId xmlns:a16="http://schemas.microsoft.com/office/drawing/2014/main" id="{C2F67087-162F-449D-91E8-4D89E25CA452}"/>
              </a:ext>
            </a:extLst>
          </p:cNvPr>
          <p:cNvPicPr>
            <a:picLocks noChangeAspect="1"/>
          </p:cNvPicPr>
          <p:nvPr/>
        </p:nvPicPr>
        <p:blipFill>
          <a:blip r:embed="rId4"/>
          <a:stretch>
            <a:fillRect/>
          </a:stretch>
        </p:blipFill>
        <p:spPr>
          <a:xfrm>
            <a:off x="5858494" y="-125492"/>
            <a:ext cx="472563" cy="826984"/>
          </a:xfrm>
          <a:prstGeom prst="rect">
            <a:avLst/>
          </a:prstGeom>
        </p:spPr>
      </p:pic>
    </p:spTree>
    <p:extLst>
      <p:ext uri="{BB962C8B-B14F-4D97-AF65-F5344CB8AC3E}">
        <p14:creationId xmlns:p14="http://schemas.microsoft.com/office/powerpoint/2010/main" val="148693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4B0B2CBA-79DB-48BF-99E2-CD1EFB73C50B}"/>
              </a:ext>
            </a:extLst>
          </p:cNvPr>
          <p:cNvSpPr/>
          <p:nvPr/>
        </p:nvSpPr>
        <p:spPr>
          <a:xfrm>
            <a:off x="0" y="5494290"/>
            <a:ext cx="6055360" cy="1374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normAutofit/>
          </a:bodyPr>
          <a:lstStyle/>
          <a:p>
            <a:r>
              <a:rPr lang="nl-NL" b="0" dirty="0">
                <a:solidFill>
                  <a:srgbClr val="017BC6"/>
                </a:solidFill>
                <a:latin typeface="Verdana" panose="020B0604030504040204" pitchFamily="34" charset="0"/>
                <a:ea typeface="Verdana" panose="020B0604030504040204" pitchFamily="34" charset="0"/>
              </a:rPr>
              <a:t>Uitgangspunten bij participatie Omgevingswet </a:t>
            </a:r>
          </a:p>
        </p:txBody>
      </p:sp>
      <p:sp>
        <p:nvSpPr>
          <p:cNvPr id="4" name="Rechthoek 3"/>
          <p:cNvSpPr/>
          <p:nvPr/>
        </p:nvSpPr>
        <p:spPr>
          <a:xfrm>
            <a:off x="635000" y="1738630"/>
            <a:ext cx="10330766" cy="2862322"/>
          </a:xfrm>
          <a:prstGeom prst="rect">
            <a:avLst/>
          </a:prstGeom>
        </p:spPr>
        <p:txBody>
          <a:bodyPr wrap="square">
            <a:spAutoFit/>
          </a:bodyPr>
          <a:lstStyle/>
          <a:p>
            <a:pPr marL="316800" indent="-316800">
              <a:lnSpc>
                <a:spcPts val="2800"/>
              </a:lnSpc>
              <a:spcBef>
                <a:spcPts val="1200"/>
              </a:spcBef>
              <a:buClr>
                <a:srgbClr val="017BC6"/>
              </a:buClr>
              <a:buSzPct val="80000"/>
              <a:buFont typeface="Verdana" panose="020B0604030504040204" pitchFamily="34" charset="0"/>
              <a:buChar char="›"/>
            </a:pPr>
            <a:r>
              <a:rPr lang="nl-NL" sz="2400" dirty="0">
                <a:solidFill>
                  <a:srgbClr val="002060"/>
                </a:solidFill>
                <a:latin typeface="Verdana" panose="020B0604030504040204" pitchFamily="34" charset="0"/>
                <a:ea typeface="Verdana" panose="020B0604030504040204" pitchFamily="34" charset="0"/>
              </a:rPr>
              <a:t>Participatieve aanpak</a:t>
            </a:r>
          </a:p>
          <a:p>
            <a:pPr marL="316800" indent="-316800">
              <a:lnSpc>
                <a:spcPts val="2800"/>
              </a:lnSpc>
              <a:spcBef>
                <a:spcPts val="1200"/>
              </a:spcBef>
              <a:buClr>
                <a:srgbClr val="017BC6"/>
              </a:buClr>
              <a:buSzPct val="80000"/>
              <a:buFont typeface="Verdana" panose="020B0604030504040204" pitchFamily="34" charset="0"/>
              <a:buChar char="›"/>
            </a:pPr>
            <a:r>
              <a:rPr lang="nl-NL" sz="2400" dirty="0">
                <a:solidFill>
                  <a:srgbClr val="002060"/>
                </a:solidFill>
                <a:latin typeface="Verdana" panose="020B0604030504040204" pitchFamily="34" charset="0"/>
                <a:ea typeface="Verdana" panose="020B0604030504040204" pitchFamily="34" charset="0"/>
              </a:rPr>
              <a:t>Inwoners, bedrijven, maatschappelijke organisaties </a:t>
            </a:r>
            <a:r>
              <a:rPr lang="nl-NL" sz="2400" dirty="0" err="1">
                <a:solidFill>
                  <a:srgbClr val="002060"/>
                </a:solidFill>
                <a:latin typeface="Verdana" panose="020B0604030504040204" pitchFamily="34" charset="0"/>
                <a:ea typeface="Verdana" panose="020B0604030504040204" pitchFamily="34" charset="0"/>
              </a:rPr>
              <a:t>èn</a:t>
            </a:r>
            <a:r>
              <a:rPr lang="nl-NL" sz="2400" dirty="0">
                <a:solidFill>
                  <a:srgbClr val="002060"/>
                </a:solidFill>
                <a:latin typeface="Verdana" panose="020B0604030504040204" pitchFamily="34" charset="0"/>
                <a:ea typeface="Verdana" panose="020B0604030504040204" pitchFamily="34" charset="0"/>
              </a:rPr>
              <a:t> andere overheden</a:t>
            </a:r>
          </a:p>
          <a:p>
            <a:pPr marL="316800" lvl="0" indent="-316800">
              <a:lnSpc>
                <a:spcPts val="2800"/>
              </a:lnSpc>
              <a:spcBef>
                <a:spcPts val="1200"/>
              </a:spcBef>
              <a:buClr>
                <a:srgbClr val="017BC6"/>
              </a:buClr>
              <a:buSzPct val="80000"/>
              <a:buFont typeface="Verdana" panose="020B0604030504040204" pitchFamily="34" charset="0"/>
              <a:buChar char="›"/>
            </a:pPr>
            <a:r>
              <a:rPr lang="nl-NL" sz="2400" dirty="0">
                <a:solidFill>
                  <a:srgbClr val="002060"/>
                </a:solidFill>
                <a:latin typeface="Verdana" panose="020B0604030504040204" pitchFamily="34" charset="0"/>
                <a:ea typeface="Verdana" panose="020B0604030504040204" pitchFamily="34" charset="0"/>
              </a:rPr>
              <a:t>Gebaseerd op vertrouwen</a:t>
            </a:r>
          </a:p>
          <a:p>
            <a:pPr marL="316800" lvl="0" indent="-316800">
              <a:lnSpc>
                <a:spcPts val="2800"/>
              </a:lnSpc>
              <a:spcBef>
                <a:spcPts val="1200"/>
              </a:spcBef>
              <a:buClr>
                <a:srgbClr val="017BC6"/>
              </a:buClr>
              <a:buSzPct val="80000"/>
              <a:buFont typeface="Verdana" panose="020B0604030504040204" pitchFamily="34" charset="0"/>
              <a:buChar char="›"/>
            </a:pPr>
            <a:r>
              <a:rPr lang="nl-NL" sz="2400" dirty="0">
                <a:solidFill>
                  <a:srgbClr val="002060"/>
                </a:solidFill>
                <a:latin typeface="Verdana" panose="020B0604030504040204" pitchFamily="34" charset="0"/>
                <a:ea typeface="Verdana" panose="020B0604030504040204" pitchFamily="34" charset="0"/>
              </a:rPr>
              <a:t>Omgevingswet regelt het </a:t>
            </a:r>
            <a:r>
              <a:rPr lang="nl-NL" sz="2400" b="1" dirty="0">
                <a:solidFill>
                  <a:srgbClr val="002060"/>
                </a:solidFill>
                <a:latin typeface="Verdana" panose="020B0604030504040204" pitchFamily="34" charset="0"/>
                <a:ea typeface="Verdana" panose="020B0604030504040204" pitchFamily="34" charset="0"/>
              </a:rPr>
              <a:t>wat</a:t>
            </a:r>
            <a:r>
              <a:rPr lang="nl-NL" sz="2400" dirty="0">
                <a:solidFill>
                  <a:srgbClr val="002060"/>
                </a:solidFill>
                <a:latin typeface="Verdana" panose="020B0604030504040204" pitchFamily="34" charset="0"/>
                <a:ea typeface="Verdana" panose="020B0604030504040204" pitchFamily="34" charset="0"/>
              </a:rPr>
              <a:t>, niet het </a:t>
            </a:r>
            <a:r>
              <a:rPr lang="nl-NL" sz="2400" b="1" dirty="0">
                <a:solidFill>
                  <a:srgbClr val="002060"/>
                </a:solidFill>
                <a:latin typeface="Verdana" panose="020B0604030504040204" pitchFamily="34" charset="0"/>
                <a:ea typeface="Verdana" panose="020B0604030504040204" pitchFamily="34" charset="0"/>
              </a:rPr>
              <a:t>hoe</a:t>
            </a:r>
            <a:endParaRPr lang="nl-NL" sz="2400" dirty="0">
              <a:solidFill>
                <a:srgbClr val="002060"/>
              </a:solidFill>
              <a:latin typeface="Verdana" panose="020B0604030504040204" pitchFamily="34" charset="0"/>
              <a:ea typeface="Verdana" panose="020B0604030504040204" pitchFamily="34" charset="0"/>
            </a:endParaRPr>
          </a:p>
          <a:p>
            <a:pPr marL="316800" lvl="0" indent="-316800">
              <a:lnSpc>
                <a:spcPts val="2800"/>
              </a:lnSpc>
              <a:spcBef>
                <a:spcPts val="1200"/>
              </a:spcBef>
              <a:buClr>
                <a:srgbClr val="017BC6"/>
              </a:buClr>
              <a:buSzPct val="80000"/>
              <a:buFont typeface="Verdana" panose="020B0604030504040204" pitchFamily="34" charset="0"/>
              <a:buChar char="›"/>
            </a:pPr>
            <a:endParaRPr lang="nl-NL" sz="2400" dirty="0">
              <a:solidFill>
                <a:srgbClr val="002060"/>
              </a:solidFill>
              <a:latin typeface="Verdana" panose="020B0604030504040204" pitchFamily="34" charset="0"/>
              <a:ea typeface="Verdana" panose="020B0604030504040204" pitchFamily="34" charset="0"/>
            </a:endParaRPr>
          </a:p>
        </p:txBody>
      </p:sp>
      <p:grpSp>
        <p:nvGrpSpPr>
          <p:cNvPr id="17" name="Groep 16">
            <a:extLst>
              <a:ext uri="{FF2B5EF4-FFF2-40B4-BE49-F238E27FC236}">
                <a16:creationId xmlns:a16="http://schemas.microsoft.com/office/drawing/2014/main" id="{BD2B2C8C-B198-4515-9C2F-A464C4DF4FB9}"/>
              </a:ext>
            </a:extLst>
          </p:cNvPr>
          <p:cNvGrpSpPr/>
          <p:nvPr/>
        </p:nvGrpSpPr>
        <p:grpSpPr>
          <a:xfrm>
            <a:off x="2034084" y="4082851"/>
            <a:ext cx="7776864" cy="2775149"/>
            <a:chOff x="2605584" y="4082851"/>
            <a:chExt cx="7776864" cy="2775149"/>
          </a:xfrm>
        </p:grpSpPr>
        <p:grpSp>
          <p:nvGrpSpPr>
            <p:cNvPr id="3" name="Groep 2">
              <a:extLst>
                <a:ext uri="{FF2B5EF4-FFF2-40B4-BE49-F238E27FC236}">
                  <a16:creationId xmlns:a16="http://schemas.microsoft.com/office/drawing/2014/main" id="{399C9B16-9C77-4080-A510-366EE11C0CB5}"/>
                </a:ext>
              </a:extLst>
            </p:cNvPr>
            <p:cNvGrpSpPr/>
            <p:nvPr/>
          </p:nvGrpSpPr>
          <p:grpSpPr>
            <a:xfrm>
              <a:off x="2605584" y="5000060"/>
              <a:ext cx="1458162" cy="1118293"/>
              <a:chOff x="2605584" y="5000060"/>
              <a:chExt cx="1458162" cy="1118293"/>
            </a:xfrm>
          </p:grpSpPr>
          <p:pic>
            <p:nvPicPr>
              <p:cNvPr id="15" name="Picture 4"/>
              <p:cNvPicPr>
                <a:picLocks noChangeAspect="1" noChangeArrowheads="1"/>
              </p:cNvPicPr>
              <p:nvPr/>
            </p:nvPicPr>
            <p:blipFill>
              <a:blip r:embed="rId3" cstate="print"/>
              <a:srcRect/>
              <a:stretch>
                <a:fillRect/>
              </a:stretch>
            </p:blipFill>
            <p:spPr bwMode="auto">
              <a:xfrm>
                <a:off x="2605584" y="5126402"/>
                <a:ext cx="1458162" cy="991951"/>
              </a:xfrm>
              <a:prstGeom prst="rect">
                <a:avLst/>
              </a:prstGeom>
              <a:noFill/>
              <a:ln w="9525">
                <a:noFill/>
                <a:miter lim="800000"/>
                <a:headEnd/>
                <a:tailEnd/>
              </a:ln>
            </p:spPr>
          </p:pic>
          <p:sp>
            <p:nvSpPr>
              <p:cNvPr id="16" name="Tekstvak 15"/>
              <p:cNvSpPr txBox="1"/>
              <p:nvPr/>
            </p:nvSpPr>
            <p:spPr>
              <a:xfrm>
                <a:off x="2813893" y="5000060"/>
                <a:ext cx="1040093" cy="276999"/>
              </a:xfrm>
              <a:prstGeom prst="rect">
                <a:avLst/>
              </a:prstGeom>
              <a:noFill/>
            </p:spPr>
            <p:txBody>
              <a:bodyPr wrap="none" rtlCol="0">
                <a:spAutoFit/>
              </a:bodyPr>
              <a:lstStyle/>
              <a:p>
                <a:pPr algn="ctr"/>
                <a:r>
                  <a:rPr lang="nl-NL" sz="1200" dirty="0">
                    <a:latin typeface="+mj-lt"/>
                  </a:rPr>
                  <a:t>Participatie</a:t>
                </a:r>
              </a:p>
            </p:txBody>
          </p:sp>
        </p:grpSp>
        <p:grpSp>
          <p:nvGrpSpPr>
            <p:cNvPr id="7" name="Groep 18"/>
            <p:cNvGrpSpPr/>
            <p:nvPr/>
          </p:nvGrpSpPr>
          <p:grpSpPr>
            <a:xfrm>
              <a:off x="4261768" y="4082851"/>
              <a:ext cx="3691674" cy="2775149"/>
              <a:chOff x="2473100" y="3052958"/>
              <a:chExt cx="3828403" cy="3163377"/>
            </a:xfrm>
          </p:grpSpPr>
          <p:pic>
            <p:nvPicPr>
              <p:cNvPr id="13" name="Picture 2"/>
              <p:cNvPicPr>
                <a:picLocks noChangeAspect="1" noChangeArrowheads="1"/>
              </p:cNvPicPr>
              <p:nvPr/>
            </p:nvPicPr>
            <p:blipFill rotWithShape="1">
              <a:blip r:embed="rId4" cstate="print"/>
              <a:srcRect l="7814" b="-7828"/>
              <a:stretch/>
            </p:blipFill>
            <p:spPr bwMode="auto">
              <a:xfrm>
                <a:off x="2473100" y="3052958"/>
                <a:ext cx="3828403" cy="3163377"/>
              </a:xfrm>
              <a:prstGeom prst="rect">
                <a:avLst/>
              </a:prstGeom>
              <a:noFill/>
              <a:ln w="9525">
                <a:noFill/>
                <a:miter lim="800000"/>
                <a:headEnd/>
                <a:tailEnd/>
              </a:ln>
            </p:spPr>
          </p:pic>
          <p:sp>
            <p:nvSpPr>
              <p:cNvPr id="14" name="Tekstvak 13"/>
              <p:cNvSpPr txBox="1"/>
              <p:nvPr/>
            </p:nvSpPr>
            <p:spPr>
              <a:xfrm>
                <a:off x="3761583" y="3432624"/>
                <a:ext cx="1259015" cy="315750"/>
              </a:xfrm>
              <a:prstGeom prst="rect">
                <a:avLst/>
              </a:prstGeom>
              <a:noFill/>
            </p:spPr>
            <p:txBody>
              <a:bodyPr wrap="none" rtlCol="0">
                <a:spAutoFit/>
              </a:bodyPr>
              <a:lstStyle/>
              <a:p>
                <a:pPr algn="ctr"/>
                <a:r>
                  <a:rPr lang="nl-NL" sz="1200" dirty="0">
                    <a:latin typeface="+mj-lt"/>
                  </a:rPr>
                  <a:t>Alternatieven</a:t>
                </a:r>
              </a:p>
            </p:txBody>
          </p:sp>
        </p:grpSp>
        <p:grpSp>
          <p:nvGrpSpPr>
            <p:cNvPr id="8" name="Groep 21"/>
            <p:cNvGrpSpPr/>
            <p:nvPr/>
          </p:nvGrpSpPr>
          <p:grpSpPr>
            <a:xfrm>
              <a:off x="8091050" y="4981280"/>
              <a:ext cx="2291398" cy="1200244"/>
              <a:chOff x="6300191" y="4149080"/>
              <a:chExt cx="2346927" cy="1296144"/>
            </a:xfrm>
          </p:grpSpPr>
          <p:pic>
            <p:nvPicPr>
              <p:cNvPr id="11" name="Picture 5"/>
              <p:cNvPicPr>
                <a:picLocks noChangeAspect="1" noChangeArrowheads="1"/>
              </p:cNvPicPr>
              <p:nvPr/>
            </p:nvPicPr>
            <p:blipFill>
              <a:blip r:embed="rId5" cstate="print"/>
              <a:srcRect/>
              <a:stretch>
                <a:fillRect/>
              </a:stretch>
            </p:blipFill>
            <p:spPr bwMode="auto">
              <a:xfrm>
                <a:off x="6300191" y="4365104"/>
                <a:ext cx="2346927" cy="1080120"/>
              </a:xfrm>
              <a:prstGeom prst="rect">
                <a:avLst/>
              </a:prstGeom>
              <a:noFill/>
              <a:ln w="9525">
                <a:noFill/>
                <a:miter lim="800000"/>
                <a:headEnd/>
                <a:tailEnd/>
              </a:ln>
            </p:spPr>
          </p:pic>
          <p:sp>
            <p:nvSpPr>
              <p:cNvPr id="12" name="Tekstvak 11"/>
              <p:cNvSpPr txBox="1"/>
              <p:nvPr/>
            </p:nvSpPr>
            <p:spPr>
              <a:xfrm>
                <a:off x="6660232" y="4149080"/>
                <a:ext cx="1532699" cy="299131"/>
              </a:xfrm>
              <a:prstGeom prst="rect">
                <a:avLst/>
              </a:prstGeom>
              <a:noFill/>
            </p:spPr>
            <p:txBody>
              <a:bodyPr wrap="none" rtlCol="0">
                <a:spAutoFit/>
              </a:bodyPr>
              <a:lstStyle/>
              <a:p>
                <a:pPr algn="ctr"/>
                <a:r>
                  <a:rPr lang="nl-NL" sz="1200" dirty="0">
                    <a:latin typeface="+mj-lt"/>
                  </a:rPr>
                  <a:t>Gedragen besluit</a:t>
                </a:r>
              </a:p>
            </p:txBody>
          </p:sp>
        </p:grpSp>
        <p:pic>
          <p:nvPicPr>
            <p:cNvPr id="9" name="Picture 6"/>
            <p:cNvPicPr>
              <a:picLocks noChangeAspect="1" noChangeArrowheads="1"/>
            </p:cNvPicPr>
            <p:nvPr/>
          </p:nvPicPr>
          <p:blipFill>
            <a:blip r:embed="rId6" cstate="print"/>
            <a:srcRect l="25000" r="12500"/>
            <a:stretch>
              <a:fillRect/>
            </a:stretch>
          </p:blipFill>
          <p:spPr bwMode="auto">
            <a:xfrm>
              <a:off x="3962111" y="5374037"/>
              <a:ext cx="379380" cy="744316"/>
            </a:xfrm>
            <a:prstGeom prst="rect">
              <a:avLst/>
            </a:prstGeom>
            <a:noFill/>
            <a:ln w="9525">
              <a:noFill/>
              <a:miter lim="800000"/>
              <a:headEnd/>
              <a:tailEnd/>
            </a:ln>
          </p:spPr>
        </p:pic>
        <p:pic>
          <p:nvPicPr>
            <p:cNvPr id="10" name="Picture 6"/>
            <p:cNvPicPr>
              <a:picLocks noChangeAspect="1" noChangeArrowheads="1"/>
            </p:cNvPicPr>
            <p:nvPr/>
          </p:nvPicPr>
          <p:blipFill>
            <a:blip r:embed="rId6" cstate="print"/>
            <a:srcRect l="25000" r="12500"/>
            <a:stretch>
              <a:fillRect/>
            </a:stretch>
          </p:blipFill>
          <p:spPr bwMode="auto">
            <a:xfrm>
              <a:off x="7769068" y="5350417"/>
              <a:ext cx="391419" cy="767936"/>
            </a:xfrm>
            <a:prstGeom prst="rect">
              <a:avLst/>
            </a:prstGeom>
            <a:noFill/>
            <a:ln w="9525">
              <a:noFill/>
              <a:miter lim="800000"/>
              <a:headEnd/>
              <a:tailEnd/>
            </a:ln>
          </p:spPr>
        </p:pic>
      </p:grpSp>
      <p:pic>
        <p:nvPicPr>
          <p:cNvPr id="18" name="Afbeelding 17">
            <a:extLst>
              <a:ext uri="{FF2B5EF4-FFF2-40B4-BE49-F238E27FC236}">
                <a16:creationId xmlns:a16="http://schemas.microsoft.com/office/drawing/2014/main" id="{054B511C-95A8-49A6-9ED8-8513ABF5E198}"/>
              </a:ext>
            </a:extLst>
          </p:cNvPr>
          <p:cNvPicPr>
            <a:picLocks noChangeAspect="1"/>
          </p:cNvPicPr>
          <p:nvPr/>
        </p:nvPicPr>
        <p:blipFill>
          <a:blip r:embed="rId7"/>
          <a:stretch>
            <a:fillRect/>
          </a:stretch>
        </p:blipFill>
        <p:spPr>
          <a:xfrm>
            <a:off x="5858494" y="-125492"/>
            <a:ext cx="472563" cy="826984"/>
          </a:xfrm>
          <a:prstGeom prst="rect">
            <a:avLst/>
          </a:prstGeom>
        </p:spPr>
      </p:pic>
    </p:spTree>
    <p:extLst>
      <p:ext uri="{BB962C8B-B14F-4D97-AF65-F5344CB8AC3E}">
        <p14:creationId xmlns:p14="http://schemas.microsoft.com/office/powerpoint/2010/main" val="2844804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E988CAED-0E5A-43C4-8612-BD471A85CDD5}"/>
              </a:ext>
            </a:extLst>
          </p:cNvPr>
          <p:cNvSpPr/>
          <p:nvPr/>
        </p:nvSpPr>
        <p:spPr>
          <a:xfrm>
            <a:off x="0" y="5494290"/>
            <a:ext cx="6055360" cy="1374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6" name="Groep 5">
            <a:extLst>
              <a:ext uri="{FF2B5EF4-FFF2-40B4-BE49-F238E27FC236}">
                <a16:creationId xmlns:a16="http://schemas.microsoft.com/office/drawing/2014/main" id="{4082A29A-8D0F-440C-BA9E-C538A5014368}"/>
              </a:ext>
            </a:extLst>
          </p:cNvPr>
          <p:cNvGrpSpPr/>
          <p:nvPr/>
        </p:nvGrpSpPr>
        <p:grpSpPr>
          <a:xfrm>
            <a:off x="4368659" y="3715225"/>
            <a:ext cx="2354876" cy="1845863"/>
            <a:chOff x="632004" y="3367062"/>
            <a:chExt cx="2354876" cy="1845863"/>
          </a:xfrm>
        </p:grpSpPr>
        <p:pic>
          <p:nvPicPr>
            <p:cNvPr id="7" name="Picture 2">
              <a:extLst>
                <a:ext uri="{FF2B5EF4-FFF2-40B4-BE49-F238E27FC236}">
                  <a16:creationId xmlns:a16="http://schemas.microsoft.com/office/drawing/2014/main" id="{9D14D465-62F1-4D9F-8D6C-A15E527E60C9}"/>
                </a:ext>
              </a:extLst>
            </p:cNvPr>
            <p:cNvPicPr>
              <a:picLocks noChangeAspect="1" noChangeArrowheads="1"/>
            </p:cNvPicPr>
            <p:nvPr/>
          </p:nvPicPr>
          <p:blipFill rotWithShape="1">
            <a:blip r:embed="rId3" cstate="print"/>
            <a:srcRect l="10081" t="1" b="-6775"/>
            <a:stretch/>
          </p:blipFill>
          <p:spPr bwMode="auto">
            <a:xfrm>
              <a:off x="1405868" y="3367062"/>
              <a:ext cx="1581012" cy="1625511"/>
            </a:xfrm>
            <a:prstGeom prst="rect">
              <a:avLst/>
            </a:prstGeom>
            <a:noFill/>
            <a:ln w="9525">
              <a:noFill/>
              <a:miter lim="800000"/>
              <a:headEnd/>
              <a:tailEnd/>
            </a:ln>
          </p:spPr>
        </p:pic>
        <p:sp>
          <p:nvSpPr>
            <p:cNvPr id="8" name="Rechthoek 7">
              <a:extLst>
                <a:ext uri="{FF2B5EF4-FFF2-40B4-BE49-F238E27FC236}">
                  <a16:creationId xmlns:a16="http://schemas.microsoft.com/office/drawing/2014/main" id="{3C47739B-35C7-47EA-A8C2-337A6F4DCEF7}"/>
                </a:ext>
              </a:extLst>
            </p:cNvPr>
            <p:cNvSpPr/>
            <p:nvPr/>
          </p:nvSpPr>
          <p:spPr>
            <a:xfrm>
              <a:off x="632004" y="4772221"/>
              <a:ext cx="1147841" cy="440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 name="Titel 1">
            <a:extLst>
              <a:ext uri="{FF2B5EF4-FFF2-40B4-BE49-F238E27FC236}">
                <a16:creationId xmlns:a16="http://schemas.microsoft.com/office/drawing/2014/main" id="{9C1F0EFA-16AB-4E36-842B-B69E2C5FF8A4}"/>
              </a:ext>
            </a:extLst>
          </p:cNvPr>
          <p:cNvSpPr>
            <a:spLocks noGrp="1"/>
          </p:cNvSpPr>
          <p:nvPr>
            <p:ph type="title"/>
          </p:nvPr>
        </p:nvSpPr>
        <p:spPr/>
        <p:txBody>
          <a:bodyPr>
            <a:normAutofit/>
          </a:bodyPr>
          <a:lstStyle/>
          <a:p>
            <a:r>
              <a:rPr lang="nl-NL" b="0" dirty="0">
                <a:solidFill>
                  <a:srgbClr val="017BC6"/>
                </a:solidFill>
                <a:latin typeface="Verdana" panose="020B0604030504040204" pitchFamily="34" charset="0"/>
                <a:ea typeface="Verdana" panose="020B0604030504040204" pitchFamily="34" charset="0"/>
              </a:rPr>
              <a:t>Waar is participatie geregeld?</a:t>
            </a:r>
          </a:p>
        </p:txBody>
      </p:sp>
      <p:sp>
        <p:nvSpPr>
          <p:cNvPr id="3" name="Rechthoek: afgeronde hoeken 2">
            <a:extLst>
              <a:ext uri="{FF2B5EF4-FFF2-40B4-BE49-F238E27FC236}">
                <a16:creationId xmlns:a16="http://schemas.microsoft.com/office/drawing/2014/main" id="{044A0F1B-B014-43CE-8E18-12BB85FE8488}"/>
              </a:ext>
            </a:extLst>
          </p:cNvPr>
          <p:cNvSpPr/>
          <p:nvPr/>
        </p:nvSpPr>
        <p:spPr bwMode="auto">
          <a:xfrm>
            <a:off x="6984736" y="2893020"/>
            <a:ext cx="4298129" cy="1842989"/>
          </a:xfrm>
          <a:prstGeom prst="roundRect">
            <a:avLst/>
          </a:prstGeom>
          <a:solidFill>
            <a:schemeClr val="bg2">
              <a:lumMod val="20000"/>
              <a:lumOff val="80000"/>
            </a:schemeClr>
          </a:solidFill>
          <a:ln w="57150" cap="flat" cmpd="sng" algn="ctr">
            <a:noFill/>
            <a:prstDash val="solid"/>
            <a:round/>
            <a:headEnd type="none" w="med" len="med"/>
            <a:tailEnd type="none" w="med" len="med"/>
          </a:ln>
          <a:effectLst/>
        </p:spPr>
        <p:txBody>
          <a:bodyPr vert="horz" wrap="none" lIns="65314" tIns="32657" rIns="65314" bIns="32657" numCol="1" rtlCol="0" anchor="ctr" anchorCtr="0" compatLnSpc="1">
            <a:prstTxWarp prst="textNoShape">
              <a:avLst/>
            </a:prstTxWarp>
          </a:bodyPr>
          <a:lstStyle/>
          <a:p>
            <a:pPr defTabSz="914418">
              <a:defRPr/>
            </a:pPr>
            <a:endParaRPr lang="nl-NL" sz="18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endParaRPr>
          </a:p>
          <a:p>
            <a:pPr defTabSz="914418">
              <a:defRPr/>
            </a:pPr>
            <a:r>
              <a:rPr lang="nl-NL" sz="1800" b="1" dirty="0">
                <a:ln w="0"/>
                <a:solidFill>
                  <a:srgbClr val="002060"/>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Omgevingsbesluit:</a:t>
            </a:r>
          </a:p>
          <a:p>
            <a:pPr marL="342907" lvl="1" indent="-342907" defTabSz="914418">
              <a:buFontTx/>
              <a:buChar char="•"/>
              <a:defRPr/>
            </a:pPr>
            <a:r>
              <a:rPr lang="nl-NL" sz="1800" dirty="0">
                <a:ln w="0"/>
                <a:solidFill>
                  <a:srgbClr val="002060"/>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Projectprocedure </a:t>
            </a:r>
          </a:p>
          <a:p>
            <a:pPr marL="342907" lvl="1" indent="-342907" defTabSz="914418">
              <a:buFontTx/>
              <a:buChar char="•"/>
              <a:defRPr/>
            </a:pPr>
            <a:r>
              <a:rPr lang="nl-NL" sz="1800" dirty="0">
                <a:ln w="0"/>
                <a:solidFill>
                  <a:srgbClr val="002060"/>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Omgevingsplan</a:t>
            </a:r>
          </a:p>
          <a:p>
            <a:pPr marL="342907" lvl="1" indent="-342907" defTabSz="914418">
              <a:buFontTx/>
              <a:buChar char="•"/>
              <a:defRPr/>
            </a:pPr>
            <a:r>
              <a:rPr lang="nl-NL" sz="1800" dirty="0">
                <a:ln w="0"/>
                <a:solidFill>
                  <a:srgbClr val="002060"/>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Omgevingsvisie</a:t>
            </a:r>
          </a:p>
          <a:p>
            <a:pPr marL="342907" lvl="1" indent="-342907" defTabSz="914418">
              <a:buFontTx/>
              <a:buChar char="•"/>
              <a:defRPr/>
            </a:pPr>
            <a:r>
              <a:rPr lang="nl-NL" sz="1800" dirty="0">
                <a:ln w="0"/>
                <a:solidFill>
                  <a:srgbClr val="002060"/>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Programma’s</a:t>
            </a:r>
          </a:p>
          <a:p>
            <a:pPr defTabSz="914418" fontAlgn="base">
              <a:spcBef>
                <a:spcPct val="0"/>
              </a:spcBef>
              <a:spcAft>
                <a:spcPct val="0"/>
              </a:spcAft>
              <a:defRPr/>
            </a:pPr>
            <a:endParaRPr lang="nl-NL" sz="18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endParaRPr>
          </a:p>
        </p:txBody>
      </p:sp>
      <p:sp>
        <p:nvSpPr>
          <p:cNvPr id="4" name="Rechthoek: afgeronde hoeken 3">
            <a:extLst>
              <a:ext uri="{FF2B5EF4-FFF2-40B4-BE49-F238E27FC236}">
                <a16:creationId xmlns:a16="http://schemas.microsoft.com/office/drawing/2014/main" id="{A8CE29FA-BE62-412B-AE4E-B0BCC553CB23}"/>
              </a:ext>
            </a:extLst>
          </p:cNvPr>
          <p:cNvSpPr/>
          <p:nvPr/>
        </p:nvSpPr>
        <p:spPr bwMode="auto">
          <a:xfrm>
            <a:off x="3261445" y="5618139"/>
            <a:ext cx="5680673" cy="882555"/>
          </a:xfrm>
          <a:prstGeom prst="roundRect">
            <a:avLst/>
          </a:prstGeom>
          <a:solidFill>
            <a:schemeClr val="bg2">
              <a:lumMod val="20000"/>
              <a:lumOff val="80000"/>
            </a:schemeClr>
          </a:solidFill>
          <a:ln w="57150" cap="flat" cmpd="sng" algn="ctr">
            <a:noFill/>
            <a:prstDash val="solid"/>
            <a:round/>
            <a:headEnd type="none" w="med" len="med"/>
            <a:tailEnd type="none" w="med" len="med"/>
          </a:ln>
          <a:effectLst/>
        </p:spPr>
        <p:txBody>
          <a:bodyPr vert="horz" wrap="none" lIns="65314" tIns="32657" rIns="65314" bIns="32657" numCol="1" rtlCol="0" anchor="ctr" anchorCtr="0" compatLnSpc="1">
            <a:prstTxWarp prst="textNoShape">
              <a:avLst/>
            </a:prstTxWarp>
          </a:bodyPr>
          <a:lstStyle/>
          <a:p>
            <a:pPr marL="342907" lvl="1" indent="-342907" defTabSz="914418">
              <a:defRPr/>
            </a:pPr>
            <a:r>
              <a:rPr lang="nl-NL" sz="1800" b="1" dirty="0">
                <a:solidFill>
                  <a:srgbClr val="002060"/>
                </a:solidFill>
                <a:latin typeface="Verdana" panose="020B0604030504040204" pitchFamily="34" charset="0"/>
                <a:ea typeface="Verdana" panose="020B0604030504040204" pitchFamily="34" charset="0"/>
              </a:rPr>
              <a:t>Omgevingsregeling:</a:t>
            </a:r>
          </a:p>
          <a:p>
            <a:pPr marL="342907" lvl="1" indent="-342907" defTabSz="914418">
              <a:buFontTx/>
              <a:buChar char="•"/>
              <a:defRPr/>
            </a:pPr>
            <a:r>
              <a:rPr lang="nl-NL" sz="1800" dirty="0">
                <a:solidFill>
                  <a:srgbClr val="002060"/>
                </a:solidFill>
                <a:latin typeface="Verdana" panose="020B0604030504040204" pitchFamily="34" charset="0"/>
                <a:ea typeface="Verdana" panose="020B0604030504040204" pitchFamily="34" charset="0"/>
              </a:rPr>
              <a:t>Aanvraagvereiste omgevingsvergunning</a:t>
            </a:r>
          </a:p>
        </p:txBody>
      </p:sp>
      <p:sp>
        <p:nvSpPr>
          <p:cNvPr id="5" name="Rechthoek: afgeronde hoeken 4">
            <a:extLst>
              <a:ext uri="{FF2B5EF4-FFF2-40B4-BE49-F238E27FC236}">
                <a16:creationId xmlns:a16="http://schemas.microsoft.com/office/drawing/2014/main" id="{7F9F397F-A1D8-4C18-941A-1A6DD4DDB46B}"/>
              </a:ext>
            </a:extLst>
          </p:cNvPr>
          <p:cNvSpPr/>
          <p:nvPr/>
        </p:nvSpPr>
        <p:spPr bwMode="auto">
          <a:xfrm>
            <a:off x="799836" y="1884625"/>
            <a:ext cx="4268532" cy="1699972"/>
          </a:xfrm>
          <a:prstGeom prst="roundRect">
            <a:avLst/>
          </a:prstGeom>
          <a:solidFill>
            <a:schemeClr val="bg2">
              <a:lumMod val="20000"/>
              <a:lumOff val="80000"/>
            </a:schemeClr>
          </a:solidFill>
          <a:ln w="57150" cap="flat" cmpd="sng" algn="ctr">
            <a:noFill/>
            <a:prstDash val="solid"/>
            <a:round/>
            <a:headEnd type="none" w="med" len="med"/>
            <a:tailEnd type="none" w="med" len="med"/>
          </a:ln>
          <a:effectLst/>
        </p:spPr>
        <p:txBody>
          <a:bodyPr vert="horz" wrap="none" lIns="65314" tIns="32657" rIns="65314" bIns="32657" numCol="1" rtlCol="0" anchor="ctr" anchorCtr="0" compatLnSpc="1">
            <a:prstTxWarp prst="textNoShape">
              <a:avLst/>
            </a:prstTxWarp>
          </a:bodyPr>
          <a:lstStyle/>
          <a:p>
            <a:pPr marL="342907" lvl="1" indent="-342907" defTabSz="914418">
              <a:defRPr/>
            </a:pPr>
            <a:r>
              <a:rPr lang="nl-NL" sz="1800" b="1" dirty="0">
                <a:solidFill>
                  <a:srgbClr val="002060"/>
                </a:solidFill>
                <a:latin typeface="Verdana" panose="020B0604030504040204" pitchFamily="34" charset="0"/>
                <a:ea typeface="Verdana" panose="020B0604030504040204" pitchFamily="34" charset="0"/>
              </a:rPr>
              <a:t>Omgevingswet:</a:t>
            </a:r>
          </a:p>
          <a:p>
            <a:pPr marL="342907" lvl="1" indent="-342907" defTabSz="914418">
              <a:buFontTx/>
              <a:buChar char="•"/>
              <a:defRPr/>
            </a:pPr>
            <a:r>
              <a:rPr lang="nl-NL" sz="1800" dirty="0">
                <a:solidFill>
                  <a:srgbClr val="002060"/>
                </a:solidFill>
                <a:latin typeface="Verdana" panose="020B0604030504040204" pitchFamily="34" charset="0"/>
                <a:ea typeface="Verdana" panose="020B0604030504040204" pitchFamily="34" charset="0"/>
              </a:rPr>
              <a:t>Projectprocedure</a:t>
            </a:r>
          </a:p>
          <a:p>
            <a:pPr marL="342907" lvl="1" indent="-342907" defTabSz="914418">
              <a:buFontTx/>
              <a:buChar char="•"/>
              <a:defRPr/>
            </a:pPr>
            <a:r>
              <a:rPr lang="nl-NL" sz="1800" dirty="0">
                <a:solidFill>
                  <a:srgbClr val="002060"/>
                </a:solidFill>
                <a:latin typeface="Verdana" panose="020B0604030504040204" pitchFamily="34" charset="0"/>
                <a:ea typeface="Verdana" panose="020B0604030504040204" pitchFamily="34" charset="0"/>
              </a:rPr>
              <a:t>Verstrekken gegevens bij </a:t>
            </a:r>
            <a:br>
              <a:rPr lang="nl-NL" sz="1800" dirty="0">
                <a:solidFill>
                  <a:srgbClr val="002060"/>
                </a:solidFill>
                <a:latin typeface="Verdana" panose="020B0604030504040204" pitchFamily="34" charset="0"/>
                <a:ea typeface="Verdana" panose="020B0604030504040204" pitchFamily="34" charset="0"/>
              </a:rPr>
            </a:br>
            <a:r>
              <a:rPr lang="nl-NL" sz="1800" dirty="0">
                <a:solidFill>
                  <a:srgbClr val="002060"/>
                </a:solidFill>
                <a:latin typeface="Verdana" panose="020B0604030504040204" pitchFamily="34" charset="0"/>
                <a:ea typeface="Verdana" panose="020B0604030504040204" pitchFamily="34" charset="0"/>
              </a:rPr>
              <a:t>omgevingsvergunning</a:t>
            </a:r>
            <a:endParaRPr lang="nl-NL" sz="1800" dirty="0">
              <a:ln w="0"/>
              <a:solidFill>
                <a:srgbClr val="002060"/>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endParaRPr>
          </a:p>
        </p:txBody>
      </p:sp>
      <p:pic>
        <p:nvPicPr>
          <p:cNvPr id="10" name="Afbeelding 9">
            <a:extLst>
              <a:ext uri="{FF2B5EF4-FFF2-40B4-BE49-F238E27FC236}">
                <a16:creationId xmlns:a16="http://schemas.microsoft.com/office/drawing/2014/main" id="{39DBD935-E88F-448B-B6D5-E196C26837B7}"/>
              </a:ext>
            </a:extLst>
          </p:cNvPr>
          <p:cNvPicPr>
            <a:picLocks noChangeAspect="1"/>
          </p:cNvPicPr>
          <p:nvPr/>
        </p:nvPicPr>
        <p:blipFill>
          <a:blip r:embed="rId4"/>
          <a:stretch>
            <a:fillRect/>
          </a:stretch>
        </p:blipFill>
        <p:spPr>
          <a:xfrm>
            <a:off x="5858494" y="-125492"/>
            <a:ext cx="472563" cy="826984"/>
          </a:xfrm>
          <a:prstGeom prst="rect">
            <a:avLst/>
          </a:prstGeom>
        </p:spPr>
      </p:pic>
    </p:spTree>
    <p:extLst>
      <p:ext uri="{BB962C8B-B14F-4D97-AF65-F5344CB8AC3E}">
        <p14:creationId xmlns:p14="http://schemas.microsoft.com/office/powerpoint/2010/main" val="62132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hthoek 40">
            <a:extLst>
              <a:ext uri="{FF2B5EF4-FFF2-40B4-BE49-F238E27FC236}">
                <a16:creationId xmlns:a16="http://schemas.microsoft.com/office/drawing/2014/main" id="{EE43EDCD-FD77-4E7D-8F67-B4DF1FC5B86C}"/>
              </a:ext>
            </a:extLst>
          </p:cNvPr>
          <p:cNvSpPr/>
          <p:nvPr/>
        </p:nvSpPr>
        <p:spPr>
          <a:xfrm>
            <a:off x="0" y="5494290"/>
            <a:ext cx="6055360" cy="1374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239150" y="829905"/>
            <a:ext cx="11947491" cy="169347"/>
          </a:xfrm>
        </p:spPr>
        <p:txBody>
          <a:bodyPr>
            <a:noAutofit/>
          </a:bodyPr>
          <a:lstStyle/>
          <a:p>
            <a:r>
              <a:rPr lang="nl-NL" sz="2400" b="0" dirty="0">
                <a:solidFill>
                  <a:srgbClr val="017BC6"/>
                </a:solidFill>
                <a:latin typeface="Verdana" panose="020B0604030504040204" pitchFamily="34" charset="0"/>
                <a:ea typeface="Verdana" panose="020B0604030504040204" pitchFamily="34" charset="0"/>
              </a:rPr>
              <a:t>Participatie bij kerninstrumenten voor bevoegd gezag en initiatiefnemer</a:t>
            </a:r>
          </a:p>
        </p:txBody>
      </p:sp>
      <p:sp>
        <p:nvSpPr>
          <p:cNvPr id="4" name="Tijdelijke aanduiding voor dianummer 3"/>
          <p:cNvSpPr>
            <a:spLocks noGrp="1"/>
          </p:cNvSpPr>
          <p:nvPr>
            <p:ph type="sldNum" sz="quarter" idx="4294967295"/>
          </p:nvPr>
        </p:nvSpPr>
        <p:spPr>
          <a:xfrm>
            <a:off x="6553199" y="6221413"/>
            <a:ext cx="5005389" cy="322075"/>
          </a:xfrm>
          <a:prstGeom prst="rect">
            <a:avLst/>
          </a:prstGeom>
        </p:spPr>
        <p:txBody>
          <a:bodyPr vert="horz" lIns="91440" tIns="45720" rIns="0" bIns="45720" rtlCol="0" anchor="b" anchorCtr="0"/>
          <a:lstStyle>
            <a:defPPr>
              <a:defRPr lang="nl-NL"/>
            </a:defPPr>
            <a:lvl1pPr marL="0" algn="r" defTabSz="914400" rtl="0" eaLnBrk="1" latinLnBrk="0" hangingPunct="1">
              <a:defRPr sz="105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A0A6AF-03C5-477E-939A-E28F7E7F05EA}" type="slidenum">
              <a:rPr lang="nl-NL" smtClean="0"/>
              <a:pPr/>
              <a:t>6</a:t>
            </a:fld>
            <a:endParaRPr lang="nl-NL"/>
          </a:p>
        </p:txBody>
      </p:sp>
      <p:grpSp>
        <p:nvGrpSpPr>
          <p:cNvPr id="14" name="Groep 36"/>
          <p:cNvGrpSpPr/>
          <p:nvPr/>
        </p:nvGrpSpPr>
        <p:grpSpPr>
          <a:xfrm>
            <a:off x="2637177" y="1219200"/>
            <a:ext cx="5639315" cy="5855424"/>
            <a:chOff x="539552" y="1258206"/>
            <a:chExt cx="4896544" cy="5411154"/>
          </a:xfrm>
        </p:grpSpPr>
        <p:grpSp>
          <p:nvGrpSpPr>
            <p:cNvPr id="15" name="Groep 23"/>
            <p:cNvGrpSpPr/>
            <p:nvPr/>
          </p:nvGrpSpPr>
          <p:grpSpPr>
            <a:xfrm>
              <a:off x="539552" y="1258206"/>
              <a:ext cx="4896544" cy="5411154"/>
              <a:chOff x="1865528" y="422971"/>
              <a:chExt cx="5412944" cy="6171682"/>
            </a:xfrm>
          </p:grpSpPr>
          <p:sp>
            <p:nvSpPr>
              <p:cNvPr id="17" name="Ovaal 16"/>
              <p:cNvSpPr>
                <a:spLocks noChangeAspect="1"/>
              </p:cNvSpPr>
              <p:nvPr/>
            </p:nvSpPr>
            <p:spPr>
              <a:xfrm>
                <a:off x="1865528" y="839411"/>
                <a:ext cx="5400600" cy="5400000"/>
              </a:xfrm>
              <a:prstGeom prst="ellipse">
                <a:avLst/>
              </a:prstGeom>
              <a:gradFill flip="none" rotWithShape="1">
                <a:gsLst>
                  <a:gs pos="0">
                    <a:schemeClr val="bg1"/>
                  </a:gs>
                  <a:gs pos="39999">
                    <a:schemeClr val="accent5">
                      <a:lumMod val="40000"/>
                      <a:lumOff val="60000"/>
                    </a:schemeClr>
                  </a:gs>
                  <a:gs pos="70000">
                    <a:srgbClr val="C4D6EB"/>
                  </a:gs>
                  <a:gs pos="100000">
                    <a:srgbClr val="FFEBFA"/>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sz="1400" dirty="0"/>
              </a:p>
            </p:txBody>
          </p:sp>
          <p:sp>
            <p:nvSpPr>
              <p:cNvPr id="18" name="Tekstvak 4"/>
              <p:cNvSpPr txBox="1"/>
              <p:nvPr/>
            </p:nvSpPr>
            <p:spPr>
              <a:xfrm rot="2752816">
                <a:off x="5452543" y="1666347"/>
                <a:ext cx="2842691" cy="355939"/>
              </a:xfrm>
              <a:prstGeom prst="rect">
                <a:avLst/>
              </a:prstGeom>
              <a:noFill/>
              <a:scene3d>
                <a:camera prst="orthographicFront">
                  <a:rot lat="0" lon="5400000" rev="0"/>
                </a:camera>
                <a:lightRig rig="threePt" dir="t"/>
              </a:scene3d>
              <a:sp3d/>
            </p:spPr>
            <p:txBody>
              <a:bodyPr wrap="square" rtlCol="0">
                <a:spAutoFit/>
                <a:flatTx/>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400" dirty="0">
                    <a:solidFill>
                      <a:srgbClr val="00B050"/>
                    </a:solidFill>
                  </a:rPr>
                  <a:t>Beleidsontwikkeling</a:t>
                </a:r>
              </a:p>
            </p:txBody>
          </p:sp>
          <p:sp>
            <p:nvSpPr>
              <p:cNvPr id="19" name="Tekstvak 8"/>
              <p:cNvSpPr txBox="1"/>
              <p:nvPr/>
            </p:nvSpPr>
            <p:spPr>
              <a:xfrm rot="2752816">
                <a:off x="1464830" y="5372567"/>
                <a:ext cx="2088232" cy="355939"/>
              </a:xfrm>
              <a:prstGeom prst="rect">
                <a:avLst/>
              </a:prstGeom>
              <a:noFill/>
              <a:scene3d>
                <a:camera prst="orthographicFront">
                  <a:rot lat="0" lon="5400000" rev="0"/>
                </a:camera>
                <a:lightRig rig="threePt" dir="t"/>
              </a:scene3d>
              <a:sp3d/>
            </p:spPr>
            <p:txBody>
              <a:bodyPr wrap="square" rtlCol="0">
                <a:spAutoFit/>
                <a:flatTx/>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400" dirty="0">
                    <a:solidFill>
                      <a:srgbClr val="00B050"/>
                    </a:solidFill>
                  </a:rPr>
                  <a:t>Uitvoering</a:t>
                </a:r>
              </a:p>
            </p:txBody>
          </p:sp>
          <p:sp>
            <p:nvSpPr>
              <p:cNvPr id="20" name="Tekstvak 9"/>
              <p:cNvSpPr txBox="1"/>
              <p:nvPr/>
            </p:nvSpPr>
            <p:spPr>
              <a:xfrm rot="18603167">
                <a:off x="1236020" y="1518325"/>
                <a:ext cx="2304699" cy="355939"/>
              </a:xfrm>
              <a:prstGeom prst="rect">
                <a:avLst/>
              </a:prstGeom>
              <a:noFill/>
              <a:scene3d>
                <a:camera prst="orthographicFront">
                  <a:rot lat="0" lon="5400000" rev="0"/>
                </a:camera>
                <a:lightRig rig="threePt" dir="t"/>
              </a:scene3d>
              <a:sp3d/>
            </p:spPr>
            <p:txBody>
              <a:bodyPr wrap="square" rtlCol="0">
                <a:spAutoFit/>
                <a:flatTx/>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400" dirty="0">
                    <a:solidFill>
                      <a:srgbClr val="00B050"/>
                    </a:solidFill>
                  </a:rPr>
                  <a:t>Terugkoppeling</a:t>
                </a:r>
              </a:p>
            </p:txBody>
          </p:sp>
          <p:sp>
            <p:nvSpPr>
              <p:cNvPr id="21" name="Tekstvak 10"/>
              <p:cNvSpPr txBox="1"/>
              <p:nvPr/>
            </p:nvSpPr>
            <p:spPr>
              <a:xfrm rot="18603167">
                <a:off x="5524023" y="4949494"/>
                <a:ext cx="2878370" cy="355939"/>
              </a:xfrm>
              <a:prstGeom prst="rect">
                <a:avLst/>
              </a:prstGeom>
              <a:noFill/>
              <a:scene3d>
                <a:camera prst="orthographicFront">
                  <a:rot lat="0" lon="5400000" rev="0"/>
                </a:camera>
                <a:lightRig rig="threePt" dir="t"/>
              </a:scene3d>
              <a:sp3d/>
            </p:spPr>
            <p:txBody>
              <a:bodyPr wrap="square" rtlCol="0">
                <a:spAutoFit/>
                <a:flatTx/>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400" dirty="0">
                    <a:solidFill>
                      <a:srgbClr val="00B050"/>
                    </a:solidFill>
                  </a:rPr>
                  <a:t>Beleidsdoorwerking</a:t>
                </a:r>
              </a:p>
            </p:txBody>
          </p:sp>
          <p:sp>
            <p:nvSpPr>
              <p:cNvPr id="22" name="Tekstvak 23"/>
              <p:cNvSpPr txBox="1"/>
              <p:nvPr/>
            </p:nvSpPr>
            <p:spPr>
              <a:xfrm>
                <a:off x="4457816" y="1847521"/>
                <a:ext cx="2448273" cy="630326"/>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400" dirty="0"/>
                  <a:t>Omgevingsvisies       </a:t>
                </a:r>
              </a:p>
              <a:p>
                <a:pPr lvl="0"/>
                <a:endParaRPr lang="nl-NL" sz="1400" dirty="0"/>
              </a:p>
            </p:txBody>
          </p:sp>
          <p:sp>
            <p:nvSpPr>
              <p:cNvPr id="23" name="Tekstvak 15"/>
              <p:cNvSpPr txBox="1"/>
              <p:nvPr/>
            </p:nvSpPr>
            <p:spPr>
              <a:xfrm>
                <a:off x="2984163" y="5174003"/>
                <a:ext cx="2304256" cy="630326"/>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nl-NL" sz="1400" dirty="0"/>
                  <a:t> Algemene regels</a:t>
                </a:r>
              </a:p>
              <a:p>
                <a:pPr lvl="0"/>
                <a:endParaRPr lang="nl-NL" sz="1400" dirty="0"/>
              </a:p>
            </p:txBody>
          </p:sp>
          <p:sp>
            <p:nvSpPr>
              <p:cNvPr id="24" name="Draaiende pijl 23"/>
              <p:cNvSpPr/>
              <p:nvPr/>
            </p:nvSpPr>
            <p:spPr>
              <a:xfrm>
                <a:off x="1865528" y="911419"/>
                <a:ext cx="4824536" cy="4968552"/>
              </a:xfrm>
              <a:prstGeom prst="circularArrow">
                <a:avLst>
                  <a:gd name="adj1" fmla="val 4610"/>
                  <a:gd name="adj2" fmla="val 763429"/>
                  <a:gd name="adj3" fmla="val 15766161"/>
                  <a:gd name="adj4" fmla="val 10813971"/>
                  <a:gd name="adj5" fmla="val 5020"/>
                </a:avLst>
              </a:prstGeom>
            </p:spPr>
            <p:style>
              <a:lnRef idx="3">
                <a:schemeClr val="lt1"/>
              </a:lnRef>
              <a:fillRef idx="1">
                <a:schemeClr val="accent1"/>
              </a:fillRef>
              <a:effectRef idx="1">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sz="1400">
                  <a:solidFill>
                    <a:schemeClr val="tx1"/>
                  </a:solidFill>
                </a:endParaRPr>
              </a:p>
            </p:txBody>
          </p:sp>
          <p:sp>
            <p:nvSpPr>
              <p:cNvPr id="25" name="Draaiende pijl 24"/>
              <p:cNvSpPr/>
              <p:nvPr/>
            </p:nvSpPr>
            <p:spPr>
              <a:xfrm rot="5400000">
                <a:off x="2324492" y="727811"/>
                <a:ext cx="4824536" cy="4968552"/>
              </a:xfrm>
              <a:prstGeom prst="circularArrow">
                <a:avLst>
                  <a:gd name="adj1" fmla="val 4610"/>
                  <a:gd name="adj2" fmla="val 763429"/>
                  <a:gd name="adj3" fmla="val 15766161"/>
                  <a:gd name="adj4" fmla="val 10813971"/>
                  <a:gd name="adj5" fmla="val 5020"/>
                </a:avLst>
              </a:prstGeom>
            </p:spPr>
            <p:style>
              <a:lnRef idx="3">
                <a:schemeClr val="lt1"/>
              </a:lnRef>
              <a:fillRef idx="1">
                <a:schemeClr val="accent1"/>
              </a:fillRef>
              <a:effectRef idx="1">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sz="1400">
                  <a:solidFill>
                    <a:schemeClr val="tx1"/>
                  </a:solidFill>
                </a:endParaRPr>
              </a:p>
            </p:txBody>
          </p:sp>
          <p:sp>
            <p:nvSpPr>
              <p:cNvPr id="26" name="Draaiende pijl 25"/>
              <p:cNvSpPr/>
              <p:nvPr/>
            </p:nvSpPr>
            <p:spPr>
              <a:xfrm rot="10800000">
                <a:off x="2453936" y="1206962"/>
                <a:ext cx="4824536" cy="4968552"/>
              </a:xfrm>
              <a:prstGeom prst="circularArrow">
                <a:avLst>
                  <a:gd name="adj1" fmla="val 4610"/>
                  <a:gd name="adj2" fmla="val 851175"/>
                  <a:gd name="adj3" fmla="val 15766161"/>
                  <a:gd name="adj4" fmla="val 10813971"/>
                  <a:gd name="adj5" fmla="val 4845"/>
                </a:avLst>
              </a:prstGeom>
            </p:spPr>
            <p:style>
              <a:lnRef idx="3">
                <a:schemeClr val="lt1"/>
              </a:lnRef>
              <a:fillRef idx="1">
                <a:schemeClr val="accent1"/>
              </a:fillRef>
              <a:effectRef idx="1">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sz="1400">
                  <a:solidFill>
                    <a:schemeClr val="tx1"/>
                  </a:solidFill>
                </a:endParaRPr>
              </a:p>
            </p:txBody>
          </p:sp>
          <p:sp>
            <p:nvSpPr>
              <p:cNvPr id="27" name="Draaiende pijl 26"/>
              <p:cNvSpPr/>
              <p:nvPr/>
            </p:nvSpPr>
            <p:spPr>
              <a:xfrm rot="16200000">
                <a:off x="1968132" y="1351867"/>
                <a:ext cx="4824536" cy="4968552"/>
              </a:xfrm>
              <a:prstGeom prst="circularArrow">
                <a:avLst>
                  <a:gd name="adj1" fmla="val 4610"/>
                  <a:gd name="adj2" fmla="val 763429"/>
                  <a:gd name="adj3" fmla="val 15766161"/>
                  <a:gd name="adj4" fmla="val 10813971"/>
                  <a:gd name="adj5" fmla="val 5020"/>
                </a:avLst>
              </a:prstGeom>
            </p:spPr>
            <p:style>
              <a:lnRef idx="3">
                <a:schemeClr val="lt1"/>
              </a:lnRef>
              <a:fillRef idx="1">
                <a:schemeClr val="accent1"/>
              </a:fillRef>
              <a:effectRef idx="1">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sz="1400">
                  <a:solidFill>
                    <a:schemeClr val="tx1"/>
                  </a:solidFill>
                </a:endParaRPr>
              </a:p>
            </p:txBody>
          </p:sp>
          <p:sp>
            <p:nvSpPr>
              <p:cNvPr id="28" name="Tekstvak 22"/>
              <p:cNvSpPr txBox="1"/>
              <p:nvPr/>
            </p:nvSpPr>
            <p:spPr>
              <a:xfrm>
                <a:off x="2402931" y="2639611"/>
                <a:ext cx="1584176" cy="630326"/>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nl-NL" sz="1400" dirty="0"/>
                  <a:t>Toezicht en handhaving</a:t>
                </a:r>
              </a:p>
            </p:txBody>
          </p:sp>
          <p:sp>
            <p:nvSpPr>
              <p:cNvPr id="29" name="Rechthoek 28"/>
              <p:cNvSpPr/>
              <p:nvPr/>
            </p:nvSpPr>
            <p:spPr>
              <a:xfrm>
                <a:off x="4780190" y="3802281"/>
                <a:ext cx="2212009" cy="370780"/>
              </a:xfrm>
              <a:prstGeom prst="rect">
                <a:avLst/>
              </a:prstGeom>
            </p:spPr>
            <p:txBody>
              <a:bodyPr wrap="non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400" dirty="0"/>
                  <a:t>Omgevingsplannen</a:t>
                </a:r>
              </a:p>
            </p:txBody>
          </p:sp>
          <p:sp>
            <p:nvSpPr>
              <p:cNvPr id="30" name="Rechthoek 29"/>
              <p:cNvSpPr/>
              <p:nvPr/>
            </p:nvSpPr>
            <p:spPr>
              <a:xfrm>
                <a:off x="4530362" y="4295795"/>
                <a:ext cx="2273038" cy="370780"/>
              </a:xfrm>
              <a:prstGeom prst="rect">
                <a:avLst/>
              </a:prstGeom>
            </p:spPr>
            <p:txBody>
              <a:bodyPr wrap="non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400" dirty="0"/>
                  <a:t>Omgevingswaarden</a:t>
                </a:r>
              </a:p>
            </p:txBody>
          </p:sp>
          <p:sp>
            <p:nvSpPr>
              <p:cNvPr id="31" name="Rechthoek 30"/>
              <p:cNvSpPr/>
              <p:nvPr/>
            </p:nvSpPr>
            <p:spPr>
              <a:xfrm>
                <a:off x="2722759" y="1883849"/>
                <a:ext cx="2088048" cy="630326"/>
              </a:xfrm>
              <a:prstGeom prst="rect">
                <a:avLst/>
              </a:prstGeom>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nl-NL" sz="1400" dirty="0" err="1"/>
                  <a:t>Monitoring</a:t>
                </a:r>
                <a:r>
                  <a:rPr lang="nl-NL" sz="1400" dirty="0"/>
                  <a:t> en</a:t>
                </a:r>
              </a:p>
              <a:p>
                <a:pPr lvl="0"/>
                <a:r>
                  <a:rPr lang="nl-NL" sz="1400" dirty="0"/>
                  <a:t>    evaluatie</a:t>
                </a:r>
              </a:p>
            </p:txBody>
          </p:sp>
          <p:sp>
            <p:nvSpPr>
              <p:cNvPr id="32" name="Rechthoek 31"/>
              <p:cNvSpPr/>
              <p:nvPr/>
            </p:nvSpPr>
            <p:spPr>
              <a:xfrm>
                <a:off x="4817856" y="4762367"/>
                <a:ext cx="1650665" cy="370780"/>
              </a:xfrm>
              <a:prstGeom prst="rect">
                <a:avLst/>
              </a:prstGeom>
            </p:spPr>
            <p:txBody>
              <a:bodyPr wrap="non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400" dirty="0"/>
                  <a:t> Programma’s</a:t>
                </a:r>
              </a:p>
            </p:txBody>
          </p:sp>
          <p:sp>
            <p:nvSpPr>
              <p:cNvPr id="33" name="Rechthoek 32"/>
              <p:cNvSpPr/>
              <p:nvPr/>
            </p:nvSpPr>
            <p:spPr>
              <a:xfrm>
                <a:off x="2422743" y="3993888"/>
                <a:ext cx="1728192" cy="889872"/>
              </a:xfrm>
              <a:prstGeom prst="rect">
                <a:avLst/>
              </a:prstGeom>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nl-NL" sz="1400" dirty="0"/>
                  <a:t>Omgevings-vergunningen</a:t>
                </a:r>
              </a:p>
              <a:p>
                <a:pPr lvl="0">
                  <a:defRPr/>
                </a:pPr>
                <a:r>
                  <a:rPr lang="nl-NL" sz="1400" dirty="0"/>
                  <a:t> </a:t>
                </a:r>
              </a:p>
            </p:txBody>
          </p:sp>
          <p:sp>
            <p:nvSpPr>
              <p:cNvPr id="34" name="Rechthoek 33"/>
              <p:cNvSpPr/>
              <p:nvPr/>
            </p:nvSpPr>
            <p:spPr>
              <a:xfrm>
                <a:off x="2615013" y="4762367"/>
                <a:ext cx="1885733" cy="370780"/>
              </a:xfrm>
              <a:prstGeom prst="rect">
                <a:avLst/>
              </a:prstGeom>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400" dirty="0"/>
                  <a:t>Projectbesluiten</a:t>
                </a:r>
              </a:p>
            </p:txBody>
          </p:sp>
        </p:grpSp>
        <p:sp>
          <p:nvSpPr>
            <p:cNvPr id="16" name="Rechthoek 15"/>
            <p:cNvSpPr/>
            <p:nvPr/>
          </p:nvSpPr>
          <p:spPr>
            <a:xfrm>
              <a:off x="3275856" y="3068960"/>
              <a:ext cx="1668939" cy="325090"/>
            </a:xfrm>
            <a:prstGeom prst="rect">
              <a:avLst/>
            </a:prstGeom>
          </p:spPr>
          <p:txBody>
            <a:bodyPr wrap="none">
              <a:spAutoFit/>
            </a:bodyPr>
            <a:lstStyle/>
            <a:p>
              <a:r>
                <a:rPr lang="nl-NL" sz="1400" dirty="0">
                  <a:latin typeface="+mj-lt"/>
                </a:rPr>
                <a:t>Instructieregels</a:t>
              </a:r>
            </a:p>
          </p:txBody>
        </p:sp>
      </p:grpSp>
      <p:sp>
        <p:nvSpPr>
          <p:cNvPr id="35" name="Ovaal 34"/>
          <p:cNvSpPr/>
          <p:nvPr/>
        </p:nvSpPr>
        <p:spPr bwMode="auto">
          <a:xfrm>
            <a:off x="5195540" y="2434466"/>
            <a:ext cx="1955318" cy="634257"/>
          </a:xfrm>
          <a:prstGeom prst="ellipse">
            <a:avLst/>
          </a:prstGeom>
          <a:noFill/>
          <a:ln w="444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nl-NL" sz="2400">
              <a:latin typeface="Times New Roman" charset="0"/>
            </a:endParaRPr>
          </a:p>
        </p:txBody>
      </p:sp>
      <p:sp>
        <p:nvSpPr>
          <p:cNvPr id="36" name="Ovaal 35"/>
          <p:cNvSpPr/>
          <p:nvPr/>
        </p:nvSpPr>
        <p:spPr bwMode="auto">
          <a:xfrm>
            <a:off x="3020569" y="4621012"/>
            <a:ext cx="1742504" cy="556440"/>
          </a:xfrm>
          <a:prstGeom prst="ellipse">
            <a:avLst/>
          </a:prstGeom>
          <a:noFill/>
          <a:ln w="44450" cap="flat" cmpd="sng" algn="ctr">
            <a:solidFill>
              <a:schemeClr val="accent3">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nl-NL" sz="2400">
              <a:latin typeface="Times New Roman" charset="0"/>
            </a:endParaRPr>
          </a:p>
        </p:txBody>
      </p:sp>
      <p:sp>
        <p:nvSpPr>
          <p:cNvPr id="37" name="Ovaal 36"/>
          <p:cNvSpPr/>
          <p:nvPr/>
        </p:nvSpPr>
        <p:spPr bwMode="auto">
          <a:xfrm>
            <a:off x="3289562" y="5271362"/>
            <a:ext cx="1872208" cy="504056"/>
          </a:xfrm>
          <a:prstGeom prst="ellipse">
            <a:avLst/>
          </a:prstGeom>
          <a:noFill/>
          <a:ln w="444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nl-NL" sz="2400">
              <a:latin typeface="Times New Roman" charset="0"/>
            </a:endParaRPr>
          </a:p>
        </p:txBody>
      </p:sp>
      <p:sp>
        <p:nvSpPr>
          <p:cNvPr id="38" name="Ovaal 37"/>
          <p:cNvSpPr/>
          <p:nvPr/>
        </p:nvSpPr>
        <p:spPr bwMode="auto">
          <a:xfrm>
            <a:off x="5502270" y="4314070"/>
            <a:ext cx="2143769" cy="598026"/>
          </a:xfrm>
          <a:prstGeom prst="ellipse">
            <a:avLst/>
          </a:prstGeom>
          <a:noFill/>
          <a:ln w="444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nl-NL" sz="2400">
              <a:latin typeface="Times New Roman" charset="0"/>
            </a:endParaRPr>
          </a:p>
        </p:txBody>
      </p:sp>
      <p:sp>
        <p:nvSpPr>
          <p:cNvPr id="39" name="Ovaal 38"/>
          <p:cNvSpPr/>
          <p:nvPr/>
        </p:nvSpPr>
        <p:spPr bwMode="auto">
          <a:xfrm>
            <a:off x="5521748" y="5276173"/>
            <a:ext cx="1872208" cy="504056"/>
          </a:xfrm>
          <a:prstGeom prst="ellipse">
            <a:avLst/>
          </a:prstGeom>
          <a:noFill/>
          <a:ln w="41275"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nl-NL" sz="2400">
              <a:latin typeface="Times New Roman" charset="0"/>
            </a:endParaRPr>
          </a:p>
        </p:txBody>
      </p:sp>
      <p:sp>
        <p:nvSpPr>
          <p:cNvPr id="5" name="Rechthoek 4"/>
          <p:cNvSpPr/>
          <p:nvPr/>
        </p:nvSpPr>
        <p:spPr>
          <a:xfrm>
            <a:off x="9610956" y="4609642"/>
            <a:ext cx="2396169" cy="1631216"/>
          </a:xfrm>
          <a:prstGeom prst="rect">
            <a:avLst/>
          </a:prstGeom>
        </p:spPr>
        <p:txBody>
          <a:bodyPr wrap="none">
            <a:spAutoFit/>
          </a:bodyPr>
          <a:lstStyle/>
          <a:p>
            <a:pPr algn="ctr"/>
            <a:r>
              <a:rPr lang="nl-NL" sz="2000" b="1" u="sng"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Bevoegd</a:t>
            </a:r>
          </a:p>
          <a:p>
            <a:pPr algn="ctr"/>
            <a:r>
              <a:rPr lang="nl-NL" sz="2000" b="1" u="sng"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gezag</a:t>
            </a:r>
            <a:r>
              <a:rPr lang="nl-NL" sz="20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p>
          <a:p>
            <a:pPr algn="ctr"/>
            <a:r>
              <a:rPr lang="nl-NL" sz="20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kennisgeving</a:t>
            </a:r>
            <a:br>
              <a:rPr lang="nl-NL" sz="20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br>
            <a:r>
              <a:rPr lang="nl-NL" sz="20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en </a:t>
            </a:r>
            <a:br>
              <a:rPr lang="nl-NL" sz="20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br>
            <a:r>
              <a:rPr lang="nl-NL" sz="20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motiveringsplicht</a:t>
            </a:r>
          </a:p>
        </p:txBody>
      </p:sp>
      <p:sp>
        <p:nvSpPr>
          <p:cNvPr id="60" name="Rechthoek 59"/>
          <p:cNvSpPr/>
          <p:nvPr/>
        </p:nvSpPr>
        <p:spPr>
          <a:xfrm>
            <a:off x="-29385" y="4544157"/>
            <a:ext cx="2583933" cy="707886"/>
          </a:xfrm>
          <a:prstGeom prst="rect">
            <a:avLst/>
          </a:prstGeom>
        </p:spPr>
        <p:txBody>
          <a:bodyPr wrap="square">
            <a:spAutoFit/>
          </a:bodyPr>
          <a:lstStyle/>
          <a:p>
            <a:pPr algn="ctr"/>
            <a:r>
              <a:rPr lang="nl-NL" sz="2000" b="1" u="sng"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Initiatiefnemer</a:t>
            </a:r>
            <a:r>
              <a:rPr lang="nl-NL" sz="20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aanvraagvereiste</a:t>
            </a:r>
            <a:endParaRPr lang="nl-NL" sz="2000" dirty="0">
              <a:latin typeface="Verdana" panose="020B0604030504040204" pitchFamily="34" charset="0"/>
              <a:ea typeface="Verdana" panose="020B0604030504040204" pitchFamily="34" charset="0"/>
            </a:endParaRPr>
          </a:p>
        </p:txBody>
      </p:sp>
      <p:cxnSp>
        <p:nvCxnSpPr>
          <p:cNvPr id="7" name="Rechte verbindingslijn met pijl 6">
            <a:extLst>
              <a:ext uri="{FF2B5EF4-FFF2-40B4-BE49-F238E27FC236}">
                <a16:creationId xmlns:a16="http://schemas.microsoft.com/office/drawing/2014/main" id="{0984DB9B-03AC-4E1A-8443-47408FE7DACF}"/>
              </a:ext>
            </a:extLst>
          </p:cNvPr>
          <p:cNvCxnSpPr>
            <a:cxnSpLocks/>
            <a:stCxn id="35" idx="6"/>
          </p:cNvCxnSpPr>
          <p:nvPr/>
        </p:nvCxnSpPr>
        <p:spPr>
          <a:xfrm>
            <a:off x="7150858" y="2751595"/>
            <a:ext cx="2650863" cy="1942282"/>
          </a:xfrm>
          <a:prstGeom prst="straightConnector1">
            <a:avLst/>
          </a:prstGeom>
          <a:ln w="1270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Rechte verbindingslijn met pijl 42">
            <a:extLst>
              <a:ext uri="{FF2B5EF4-FFF2-40B4-BE49-F238E27FC236}">
                <a16:creationId xmlns:a16="http://schemas.microsoft.com/office/drawing/2014/main" id="{73916E5F-05FE-46F4-A806-C71F9CAB24FE}"/>
              </a:ext>
            </a:extLst>
          </p:cNvPr>
          <p:cNvCxnSpPr>
            <a:cxnSpLocks/>
            <a:stCxn id="38" idx="6"/>
          </p:cNvCxnSpPr>
          <p:nvPr/>
        </p:nvCxnSpPr>
        <p:spPr>
          <a:xfrm>
            <a:off x="7646039" y="4613083"/>
            <a:ext cx="2108374" cy="405194"/>
          </a:xfrm>
          <a:prstGeom prst="straightConnector1">
            <a:avLst/>
          </a:prstGeom>
          <a:ln w="1270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Rechte verbindingslijn met pijl 45">
            <a:extLst>
              <a:ext uri="{FF2B5EF4-FFF2-40B4-BE49-F238E27FC236}">
                <a16:creationId xmlns:a16="http://schemas.microsoft.com/office/drawing/2014/main" id="{4AEF8B12-6802-4B89-8EA0-59BFEB3B703D}"/>
              </a:ext>
            </a:extLst>
          </p:cNvPr>
          <p:cNvCxnSpPr>
            <a:cxnSpLocks/>
            <a:stCxn id="39" idx="6"/>
            <a:endCxn id="5" idx="1"/>
          </p:cNvCxnSpPr>
          <p:nvPr/>
        </p:nvCxnSpPr>
        <p:spPr>
          <a:xfrm flipV="1">
            <a:off x="7393956" y="5425250"/>
            <a:ext cx="2217000" cy="102951"/>
          </a:xfrm>
          <a:prstGeom prst="straightConnector1">
            <a:avLst/>
          </a:prstGeom>
          <a:ln w="1270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Rechte verbindingslijn met pijl 46">
            <a:extLst>
              <a:ext uri="{FF2B5EF4-FFF2-40B4-BE49-F238E27FC236}">
                <a16:creationId xmlns:a16="http://schemas.microsoft.com/office/drawing/2014/main" id="{6DADFDB2-A633-4CBE-BEEA-CB229E1F9586}"/>
              </a:ext>
            </a:extLst>
          </p:cNvPr>
          <p:cNvCxnSpPr>
            <a:cxnSpLocks/>
            <a:stCxn id="37" idx="5"/>
          </p:cNvCxnSpPr>
          <p:nvPr/>
        </p:nvCxnSpPr>
        <p:spPr>
          <a:xfrm>
            <a:off x="4887591" y="5701601"/>
            <a:ext cx="4723365" cy="62222"/>
          </a:xfrm>
          <a:prstGeom prst="straightConnector1">
            <a:avLst/>
          </a:prstGeom>
          <a:ln w="1270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Rechte verbindingslijn met pijl 60">
            <a:extLst>
              <a:ext uri="{FF2B5EF4-FFF2-40B4-BE49-F238E27FC236}">
                <a16:creationId xmlns:a16="http://schemas.microsoft.com/office/drawing/2014/main" id="{A442324F-EB6E-4217-83AF-AB12B0EA1598}"/>
              </a:ext>
            </a:extLst>
          </p:cNvPr>
          <p:cNvCxnSpPr>
            <a:cxnSpLocks/>
            <a:stCxn id="36" idx="2"/>
          </p:cNvCxnSpPr>
          <p:nvPr/>
        </p:nvCxnSpPr>
        <p:spPr>
          <a:xfrm flipH="1">
            <a:off x="2437587" y="4899232"/>
            <a:ext cx="582982" cy="21826"/>
          </a:xfrm>
          <a:prstGeom prst="straightConnector1">
            <a:avLst/>
          </a:prstGeom>
          <a:ln w="1270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0" name="Afbeelding 39">
            <a:extLst>
              <a:ext uri="{FF2B5EF4-FFF2-40B4-BE49-F238E27FC236}">
                <a16:creationId xmlns:a16="http://schemas.microsoft.com/office/drawing/2014/main" id="{FC9F5F04-BCAA-454C-8CE2-0414B2392927}"/>
              </a:ext>
            </a:extLst>
          </p:cNvPr>
          <p:cNvPicPr>
            <a:picLocks noChangeAspect="1"/>
          </p:cNvPicPr>
          <p:nvPr/>
        </p:nvPicPr>
        <p:blipFill>
          <a:blip r:embed="rId3"/>
          <a:stretch>
            <a:fillRect/>
          </a:stretch>
        </p:blipFill>
        <p:spPr>
          <a:xfrm>
            <a:off x="5858494" y="-125492"/>
            <a:ext cx="472563" cy="826984"/>
          </a:xfrm>
          <a:prstGeom prst="rect">
            <a:avLst/>
          </a:prstGeom>
        </p:spPr>
      </p:pic>
    </p:spTree>
    <p:extLst>
      <p:ext uri="{BB962C8B-B14F-4D97-AF65-F5344CB8AC3E}">
        <p14:creationId xmlns:p14="http://schemas.microsoft.com/office/powerpoint/2010/main" val="810371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EEA1331E-AB9C-45FC-9D12-971DEFB5882E}"/>
              </a:ext>
            </a:extLst>
          </p:cNvPr>
          <p:cNvSpPr/>
          <p:nvPr/>
        </p:nvSpPr>
        <p:spPr>
          <a:xfrm>
            <a:off x="0" y="5494290"/>
            <a:ext cx="6055360" cy="1374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5665EEE9-9981-42BE-99C0-0707BFA405EE}"/>
              </a:ext>
            </a:extLst>
          </p:cNvPr>
          <p:cNvSpPr>
            <a:spLocks noGrp="1"/>
          </p:cNvSpPr>
          <p:nvPr>
            <p:ph type="title"/>
          </p:nvPr>
        </p:nvSpPr>
        <p:spPr>
          <a:xfrm>
            <a:off x="634999" y="1052513"/>
            <a:ext cx="11347203" cy="948047"/>
          </a:xfrm>
        </p:spPr>
        <p:txBody>
          <a:bodyPr>
            <a:normAutofit/>
          </a:bodyPr>
          <a:lstStyle/>
          <a:p>
            <a:r>
              <a:rPr lang="nl-NL" sz="2900" b="0" dirty="0">
                <a:solidFill>
                  <a:srgbClr val="017BC6"/>
                </a:solidFill>
                <a:latin typeface="Verdana" panose="020B0604030504040204" pitchFamily="34" charset="0"/>
                <a:ea typeface="Verdana" panose="020B0604030504040204" pitchFamily="34" charset="0"/>
              </a:rPr>
              <a:t>Participatie door </a:t>
            </a:r>
            <a:r>
              <a:rPr lang="nl-NL" sz="2900" b="0" u="sng" dirty="0">
                <a:solidFill>
                  <a:srgbClr val="017BC6"/>
                </a:solidFill>
                <a:latin typeface="Verdana" panose="020B0604030504040204" pitchFamily="34" charset="0"/>
                <a:ea typeface="Verdana" panose="020B0604030504040204" pitchFamily="34" charset="0"/>
              </a:rPr>
              <a:t>bevoegd gezag</a:t>
            </a:r>
            <a:r>
              <a:rPr lang="nl-NL" sz="2900" b="0" dirty="0">
                <a:solidFill>
                  <a:srgbClr val="017BC6"/>
                </a:solidFill>
                <a:latin typeface="Verdana" panose="020B0604030504040204" pitchFamily="34" charset="0"/>
                <a:ea typeface="Verdana" panose="020B0604030504040204" pitchFamily="34" charset="0"/>
              </a:rPr>
              <a:t> (per kerninstrument)</a:t>
            </a:r>
          </a:p>
        </p:txBody>
      </p:sp>
      <p:grpSp>
        <p:nvGrpSpPr>
          <p:cNvPr id="22" name="Groep 21">
            <a:extLst>
              <a:ext uri="{FF2B5EF4-FFF2-40B4-BE49-F238E27FC236}">
                <a16:creationId xmlns:a16="http://schemas.microsoft.com/office/drawing/2014/main" id="{9714BE21-602F-4F10-9DE7-E8328C2479C0}"/>
              </a:ext>
            </a:extLst>
          </p:cNvPr>
          <p:cNvGrpSpPr/>
          <p:nvPr/>
        </p:nvGrpSpPr>
        <p:grpSpPr>
          <a:xfrm>
            <a:off x="1137628" y="1833784"/>
            <a:ext cx="1917071" cy="1358433"/>
            <a:chOff x="1372244" y="2690615"/>
            <a:chExt cx="3145471" cy="2229504"/>
          </a:xfrm>
        </p:grpSpPr>
        <p:grpSp>
          <p:nvGrpSpPr>
            <p:cNvPr id="23" name="Groep 22">
              <a:extLst>
                <a:ext uri="{FF2B5EF4-FFF2-40B4-BE49-F238E27FC236}">
                  <a16:creationId xmlns:a16="http://schemas.microsoft.com/office/drawing/2014/main" id="{7708AF58-FA6B-4BD2-A019-BD51B9C0A80C}"/>
                </a:ext>
              </a:extLst>
            </p:cNvPr>
            <p:cNvGrpSpPr/>
            <p:nvPr/>
          </p:nvGrpSpPr>
          <p:grpSpPr>
            <a:xfrm>
              <a:off x="1372244" y="2690615"/>
              <a:ext cx="2949595" cy="2229504"/>
              <a:chOff x="1562011" y="2183650"/>
              <a:chExt cx="2949595" cy="2229504"/>
            </a:xfrm>
          </p:grpSpPr>
          <p:pic>
            <p:nvPicPr>
              <p:cNvPr id="27" name="Afbeelding 26">
                <a:extLst>
                  <a:ext uri="{FF2B5EF4-FFF2-40B4-BE49-F238E27FC236}">
                    <a16:creationId xmlns:a16="http://schemas.microsoft.com/office/drawing/2014/main" id="{89273741-7649-4BD3-AB15-2E6DF1D71F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1481" r="59953" b="21972"/>
              <a:stretch/>
            </p:blipFill>
            <p:spPr>
              <a:xfrm>
                <a:off x="1562011" y="2183650"/>
                <a:ext cx="2949595" cy="1903604"/>
              </a:xfrm>
              <a:prstGeom prst="rect">
                <a:avLst/>
              </a:prstGeom>
            </p:spPr>
          </p:pic>
          <p:sp>
            <p:nvSpPr>
              <p:cNvPr id="29" name="Rechthoek 28">
                <a:extLst>
                  <a:ext uri="{FF2B5EF4-FFF2-40B4-BE49-F238E27FC236}">
                    <a16:creationId xmlns:a16="http://schemas.microsoft.com/office/drawing/2014/main" id="{21809995-74FF-4B7E-8848-2B17938C1567}"/>
                  </a:ext>
                </a:extLst>
              </p:cNvPr>
              <p:cNvSpPr/>
              <p:nvPr/>
            </p:nvSpPr>
            <p:spPr>
              <a:xfrm rot="1148348">
                <a:off x="3790304" y="3670276"/>
                <a:ext cx="643433" cy="569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3C294A2-C66B-4FAA-AA34-1AF94BC32400}"/>
                  </a:ext>
                </a:extLst>
              </p:cNvPr>
              <p:cNvSpPr/>
              <p:nvPr/>
            </p:nvSpPr>
            <p:spPr>
              <a:xfrm>
                <a:off x="4047614" y="3416345"/>
                <a:ext cx="379322" cy="790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2" name="Rechthoek 31">
                <a:extLst>
                  <a:ext uri="{FF2B5EF4-FFF2-40B4-BE49-F238E27FC236}">
                    <a16:creationId xmlns:a16="http://schemas.microsoft.com/office/drawing/2014/main" id="{4EF4D8F5-90F5-40BC-9E56-7C80D5D2178A}"/>
                  </a:ext>
                </a:extLst>
              </p:cNvPr>
              <p:cNvSpPr/>
              <p:nvPr/>
            </p:nvSpPr>
            <p:spPr>
              <a:xfrm rot="19777122">
                <a:off x="2938418" y="3622819"/>
                <a:ext cx="601882" cy="790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5" name="Rechthoek 24">
              <a:extLst>
                <a:ext uri="{FF2B5EF4-FFF2-40B4-BE49-F238E27FC236}">
                  <a16:creationId xmlns:a16="http://schemas.microsoft.com/office/drawing/2014/main" id="{C24A5E77-56AE-457C-92AF-1DB30481CF49}"/>
                </a:ext>
              </a:extLst>
            </p:cNvPr>
            <p:cNvSpPr/>
            <p:nvPr/>
          </p:nvSpPr>
          <p:spPr>
            <a:xfrm>
              <a:off x="4138393" y="3803885"/>
              <a:ext cx="379322" cy="790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33" name="Tekstvak 32">
            <a:extLst>
              <a:ext uri="{FF2B5EF4-FFF2-40B4-BE49-F238E27FC236}">
                <a16:creationId xmlns:a16="http://schemas.microsoft.com/office/drawing/2014/main" id="{046F5F5B-6535-40E2-88A2-5D59D9F7A701}"/>
              </a:ext>
            </a:extLst>
          </p:cNvPr>
          <p:cNvSpPr txBox="1"/>
          <p:nvPr/>
        </p:nvSpPr>
        <p:spPr>
          <a:xfrm>
            <a:off x="3278244" y="1881498"/>
            <a:ext cx="2024717" cy="900118"/>
          </a:xfrm>
          <a:prstGeom prst="rect">
            <a:avLst/>
          </a:prstGeom>
          <a:noFill/>
        </p:spPr>
        <p:txBody>
          <a:bodyPr wrap="square" rtlCol="0">
            <a:spAutoFit/>
          </a:bodyPr>
          <a:lstStyle/>
          <a:p>
            <a:pPr defTabSz="914418">
              <a:lnSpc>
                <a:spcPct val="200000"/>
              </a:lnSpc>
              <a:defRPr/>
            </a:pPr>
            <a:r>
              <a:rPr lang="nl-NL" sz="1429" b="1" dirty="0">
                <a:solidFill>
                  <a:srgbClr val="F79646">
                    <a:lumMod val="75000"/>
                  </a:srgbClr>
                </a:solidFill>
                <a:latin typeface="Verdana" panose="020B0604030504040204" pitchFamily="34" charset="0"/>
                <a:ea typeface="Verdana" panose="020B0604030504040204" pitchFamily="34" charset="0"/>
                <a:cs typeface="Verdana" panose="020B0604030504040204" pitchFamily="34" charset="0"/>
              </a:rPr>
              <a:t>Omgevingsvisie</a:t>
            </a:r>
          </a:p>
          <a:p>
            <a:pPr defTabSz="914418">
              <a:lnSpc>
                <a:spcPct val="200000"/>
              </a:lnSpc>
              <a:defRPr/>
            </a:pPr>
            <a:r>
              <a:rPr lang="nl-NL" sz="1429" b="1" dirty="0">
                <a:solidFill>
                  <a:srgbClr val="F79646">
                    <a:lumMod val="75000"/>
                  </a:srgbClr>
                </a:solidFill>
                <a:latin typeface="Verdana" panose="020B0604030504040204" pitchFamily="34" charset="0"/>
                <a:ea typeface="Verdana" panose="020B0604030504040204" pitchFamily="34" charset="0"/>
                <a:cs typeface="Verdana" panose="020B0604030504040204" pitchFamily="34" charset="0"/>
              </a:rPr>
              <a:t>Programma </a:t>
            </a:r>
          </a:p>
        </p:txBody>
      </p:sp>
      <p:pic>
        <p:nvPicPr>
          <p:cNvPr id="35" name="Picture 3">
            <a:extLst>
              <a:ext uri="{FF2B5EF4-FFF2-40B4-BE49-F238E27FC236}">
                <a16:creationId xmlns:a16="http://schemas.microsoft.com/office/drawing/2014/main" id="{FA3B0769-CCED-47DA-B21F-A3C5CA83C599}"/>
              </a:ext>
            </a:extLst>
          </p:cNvPr>
          <p:cNvPicPr>
            <a:picLocks noChangeAspect="1" noChangeArrowheads="1"/>
          </p:cNvPicPr>
          <p:nvPr/>
        </p:nvPicPr>
        <p:blipFill>
          <a:blip r:embed="rId4" cstate="print"/>
          <a:srcRect t="6095"/>
          <a:stretch>
            <a:fillRect/>
          </a:stretch>
        </p:blipFill>
        <p:spPr bwMode="auto">
          <a:xfrm>
            <a:off x="1227824" y="3428856"/>
            <a:ext cx="1706070" cy="1304899"/>
          </a:xfrm>
          <a:prstGeom prst="rect">
            <a:avLst/>
          </a:prstGeom>
          <a:noFill/>
          <a:ln w="9525">
            <a:noFill/>
            <a:miter lim="800000"/>
            <a:headEnd/>
            <a:tailEnd/>
          </a:ln>
        </p:spPr>
      </p:pic>
      <p:sp>
        <p:nvSpPr>
          <p:cNvPr id="37" name="Tekstvak 36">
            <a:extLst>
              <a:ext uri="{FF2B5EF4-FFF2-40B4-BE49-F238E27FC236}">
                <a16:creationId xmlns:a16="http://schemas.microsoft.com/office/drawing/2014/main" id="{3D3EF487-2105-4B1F-AC0D-2557DE8F278A}"/>
              </a:ext>
            </a:extLst>
          </p:cNvPr>
          <p:cNvSpPr txBox="1"/>
          <p:nvPr/>
        </p:nvSpPr>
        <p:spPr>
          <a:xfrm>
            <a:off x="3278244" y="4017119"/>
            <a:ext cx="2024717" cy="460254"/>
          </a:xfrm>
          <a:prstGeom prst="rect">
            <a:avLst/>
          </a:prstGeom>
          <a:noFill/>
        </p:spPr>
        <p:txBody>
          <a:bodyPr wrap="square" rtlCol="0">
            <a:spAutoFit/>
          </a:bodyPr>
          <a:lstStyle/>
          <a:p>
            <a:pPr defTabSz="914418">
              <a:lnSpc>
                <a:spcPct val="200000"/>
              </a:lnSpc>
              <a:defRPr/>
            </a:pPr>
            <a:r>
              <a:rPr lang="nl-NL" sz="1429" b="1" dirty="0">
                <a:solidFill>
                  <a:srgbClr val="F79646">
                    <a:lumMod val="75000"/>
                  </a:srgbClr>
                </a:solidFill>
                <a:latin typeface="Verdana" panose="020B0604030504040204" pitchFamily="34" charset="0"/>
                <a:ea typeface="Verdana" panose="020B0604030504040204" pitchFamily="34" charset="0"/>
                <a:cs typeface="Verdana" panose="020B0604030504040204" pitchFamily="34" charset="0"/>
              </a:rPr>
              <a:t>Omgevingsplan</a:t>
            </a:r>
          </a:p>
        </p:txBody>
      </p:sp>
      <p:pic>
        <p:nvPicPr>
          <p:cNvPr id="41" name="Picture 2">
            <a:extLst>
              <a:ext uri="{FF2B5EF4-FFF2-40B4-BE49-F238E27FC236}">
                <a16:creationId xmlns:a16="http://schemas.microsoft.com/office/drawing/2014/main" id="{0D768397-363B-4495-B1AA-54191D87E793}"/>
              </a:ext>
            </a:extLst>
          </p:cNvPr>
          <p:cNvPicPr>
            <a:picLocks noChangeAspect="1" noChangeArrowheads="1"/>
          </p:cNvPicPr>
          <p:nvPr/>
        </p:nvPicPr>
        <p:blipFill>
          <a:blip r:embed="rId5" cstate="print"/>
          <a:srcRect/>
          <a:stretch>
            <a:fillRect/>
          </a:stretch>
        </p:blipFill>
        <p:spPr bwMode="auto">
          <a:xfrm>
            <a:off x="1227824" y="4942457"/>
            <a:ext cx="1685885" cy="1415771"/>
          </a:xfrm>
          <a:prstGeom prst="rect">
            <a:avLst/>
          </a:prstGeom>
          <a:noFill/>
          <a:ln w="9525">
            <a:noFill/>
            <a:miter lim="800000"/>
            <a:headEnd/>
            <a:tailEnd/>
          </a:ln>
        </p:spPr>
      </p:pic>
      <p:sp>
        <p:nvSpPr>
          <p:cNvPr id="45" name="Tekstvak 44">
            <a:extLst>
              <a:ext uri="{FF2B5EF4-FFF2-40B4-BE49-F238E27FC236}">
                <a16:creationId xmlns:a16="http://schemas.microsoft.com/office/drawing/2014/main" id="{84B51199-B904-4AC3-B6C0-D2011EA036F5}"/>
              </a:ext>
            </a:extLst>
          </p:cNvPr>
          <p:cNvSpPr txBox="1"/>
          <p:nvPr/>
        </p:nvSpPr>
        <p:spPr>
          <a:xfrm>
            <a:off x="3278243" y="5420215"/>
            <a:ext cx="2024717" cy="460254"/>
          </a:xfrm>
          <a:prstGeom prst="rect">
            <a:avLst/>
          </a:prstGeom>
          <a:noFill/>
        </p:spPr>
        <p:txBody>
          <a:bodyPr wrap="square" rtlCol="0">
            <a:spAutoFit/>
          </a:bodyPr>
          <a:lstStyle/>
          <a:p>
            <a:pPr defTabSz="914418">
              <a:lnSpc>
                <a:spcPct val="200000"/>
              </a:lnSpc>
              <a:defRPr/>
            </a:pPr>
            <a:r>
              <a:rPr lang="nl-NL" sz="1429" b="1" dirty="0">
                <a:solidFill>
                  <a:srgbClr val="F79646">
                    <a:lumMod val="75000"/>
                  </a:srgbClr>
                </a:solidFill>
                <a:latin typeface="Verdana" panose="020B0604030504040204" pitchFamily="34" charset="0"/>
                <a:ea typeface="Verdana" panose="020B0604030504040204" pitchFamily="34" charset="0"/>
                <a:cs typeface="Verdana" panose="020B0604030504040204" pitchFamily="34" charset="0"/>
              </a:rPr>
              <a:t>Projectprocedure</a:t>
            </a:r>
          </a:p>
        </p:txBody>
      </p:sp>
      <p:sp>
        <p:nvSpPr>
          <p:cNvPr id="46" name="Tekstvak 45">
            <a:extLst>
              <a:ext uri="{FF2B5EF4-FFF2-40B4-BE49-F238E27FC236}">
                <a16:creationId xmlns:a16="http://schemas.microsoft.com/office/drawing/2014/main" id="{C48A1B71-DC0D-4BB0-A3F5-AAE461EA1053}"/>
              </a:ext>
            </a:extLst>
          </p:cNvPr>
          <p:cNvSpPr txBox="1"/>
          <p:nvPr/>
        </p:nvSpPr>
        <p:spPr>
          <a:xfrm>
            <a:off x="5866490" y="2857255"/>
            <a:ext cx="2198272" cy="527709"/>
          </a:xfrm>
          <a:prstGeom prst="rect">
            <a:avLst/>
          </a:prstGeom>
          <a:noFill/>
        </p:spPr>
        <p:txBody>
          <a:bodyPr wrap="square" rtlCol="0">
            <a:spAutoFit/>
          </a:bodyPr>
          <a:lstStyle/>
          <a:p>
            <a:pPr defTabSz="914418">
              <a:defRPr/>
            </a:pPr>
            <a:r>
              <a:rPr lang="nl-NL" sz="1400" b="1" dirty="0">
                <a:latin typeface="Calibri" panose="020F0502020204030204" pitchFamily="34" charset="0"/>
                <a:ea typeface="Verdana" panose="020B0604030504040204" pitchFamily="34" charset="0"/>
                <a:cs typeface="Calibri" panose="020F0502020204030204" pitchFamily="34" charset="0"/>
              </a:rPr>
              <a:t>motiveringsplicht</a:t>
            </a:r>
            <a:r>
              <a:rPr lang="nl-NL" sz="1100" b="1" dirty="0">
                <a:latin typeface="Verdana" panose="020B0604030504040204" pitchFamily="34" charset="0"/>
                <a:ea typeface="Verdana" panose="020B0604030504040204" pitchFamily="34" charset="0"/>
                <a:cs typeface="Verdana" panose="020B0604030504040204" pitchFamily="34" charset="0"/>
              </a:rPr>
              <a:t> </a:t>
            </a:r>
          </a:p>
          <a:p>
            <a:pPr defTabSz="914418">
              <a:defRPr/>
            </a:pPr>
            <a:endParaRPr lang="nl-NL" sz="1429" b="1" dirty="0">
              <a:solidFill>
                <a:srgbClr val="F79646">
                  <a:lumMod val="75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47" name="Afbeelding 46">
            <a:extLst>
              <a:ext uri="{FF2B5EF4-FFF2-40B4-BE49-F238E27FC236}">
                <a16:creationId xmlns:a16="http://schemas.microsoft.com/office/drawing/2014/main" id="{51AB592B-5320-49FE-859F-C91B6D9FD999}"/>
              </a:ext>
            </a:extLst>
          </p:cNvPr>
          <p:cNvPicPr>
            <a:picLocks noChangeAspect="1"/>
          </p:cNvPicPr>
          <p:nvPr/>
        </p:nvPicPr>
        <p:blipFill>
          <a:blip r:embed="rId6"/>
          <a:stretch>
            <a:fillRect/>
          </a:stretch>
        </p:blipFill>
        <p:spPr>
          <a:xfrm>
            <a:off x="5866490" y="1928866"/>
            <a:ext cx="786452" cy="883997"/>
          </a:xfrm>
          <a:prstGeom prst="rect">
            <a:avLst/>
          </a:prstGeom>
        </p:spPr>
      </p:pic>
      <p:pic>
        <p:nvPicPr>
          <p:cNvPr id="49" name="Picture 2">
            <a:extLst>
              <a:ext uri="{FF2B5EF4-FFF2-40B4-BE49-F238E27FC236}">
                <a16:creationId xmlns:a16="http://schemas.microsoft.com/office/drawing/2014/main" id="{F40DBADB-7DAE-4019-A2AA-7677BB1F7D93}"/>
              </a:ext>
            </a:extLst>
          </p:cNvPr>
          <p:cNvPicPr>
            <a:picLocks noChangeAspect="1" noChangeArrowheads="1"/>
          </p:cNvPicPr>
          <p:nvPr/>
        </p:nvPicPr>
        <p:blipFill>
          <a:blip r:embed="rId7" cstate="print"/>
          <a:srcRect/>
          <a:stretch>
            <a:fillRect/>
          </a:stretch>
        </p:blipFill>
        <p:spPr bwMode="auto">
          <a:xfrm>
            <a:off x="5866490" y="3703644"/>
            <a:ext cx="786837" cy="884783"/>
          </a:xfrm>
          <a:prstGeom prst="rect">
            <a:avLst/>
          </a:prstGeom>
          <a:noFill/>
          <a:ln w="9525">
            <a:noFill/>
            <a:miter lim="800000"/>
            <a:headEnd/>
            <a:tailEnd/>
          </a:ln>
          <a:effectLst/>
        </p:spPr>
      </p:pic>
      <p:sp>
        <p:nvSpPr>
          <p:cNvPr id="51" name="Tekstvak 50">
            <a:extLst>
              <a:ext uri="{FF2B5EF4-FFF2-40B4-BE49-F238E27FC236}">
                <a16:creationId xmlns:a16="http://schemas.microsoft.com/office/drawing/2014/main" id="{7B99C346-59F9-4F9D-AD20-0A4A76C7F9D9}"/>
              </a:ext>
            </a:extLst>
          </p:cNvPr>
          <p:cNvSpPr txBox="1"/>
          <p:nvPr/>
        </p:nvSpPr>
        <p:spPr>
          <a:xfrm>
            <a:off x="5866490" y="4637928"/>
            <a:ext cx="1224247" cy="743126"/>
          </a:xfrm>
          <a:prstGeom prst="rect">
            <a:avLst/>
          </a:prstGeom>
          <a:noFill/>
        </p:spPr>
        <p:txBody>
          <a:bodyPr wrap="square" rtlCol="0">
            <a:spAutoFit/>
          </a:bodyPr>
          <a:lstStyle/>
          <a:p>
            <a:pPr defTabSz="914418">
              <a:defRPr/>
            </a:pPr>
            <a:r>
              <a:rPr lang="nl-NL" sz="1400" b="1" dirty="0">
                <a:latin typeface="Calibri" panose="020F0502020204030204" pitchFamily="34" charset="0"/>
                <a:ea typeface="Verdana" panose="020B0604030504040204" pitchFamily="34" charset="0"/>
                <a:cs typeface="Calibri" panose="020F0502020204030204" pitchFamily="34" charset="0"/>
              </a:rPr>
              <a:t>Kennisgeving</a:t>
            </a:r>
          </a:p>
          <a:p>
            <a:pPr defTabSz="914418">
              <a:defRPr/>
            </a:pPr>
            <a:r>
              <a:rPr lang="nl-NL" sz="1400" b="1" dirty="0">
                <a:latin typeface="Calibri" panose="020F0502020204030204" pitchFamily="34" charset="0"/>
                <a:ea typeface="Verdana" panose="020B0604030504040204" pitchFamily="34" charset="0"/>
                <a:cs typeface="Verdana" panose="020B0604030504040204" pitchFamily="34" charset="0"/>
              </a:rPr>
              <a:t>voornemen</a:t>
            </a:r>
            <a:r>
              <a:rPr lang="nl-NL" sz="1100" b="1" dirty="0">
                <a:latin typeface="Verdana" panose="020B0604030504040204" pitchFamily="34" charset="0"/>
                <a:ea typeface="Verdana" panose="020B0604030504040204" pitchFamily="34" charset="0"/>
                <a:cs typeface="Verdana" panose="020B0604030504040204" pitchFamily="34" charset="0"/>
              </a:rPr>
              <a:t> </a:t>
            </a:r>
          </a:p>
          <a:p>
            <a:pPr defTabSz="914418">
              <a:defRPr/>
            </a:pPr>
            <a:endParaRPr lang="nl-NL" sz="1429" b="1" dirty="0">
              <a:solidFill>
                <a:srgbClr val="F79646">
                  <a:lumMod val="75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53" name="Picture 2">
            <a:extLst>
              <a:ext uri="{FF2B5EF4-FFF2-40B4-BE49-F238E27FC236}">
                <a16:creationId xmlns:a16="http://schemas.microsoft.com/office/drawing/2014/main" id="{4B1DE2F0-C8EA-48CB-92C2-29BA220DC77F}"/>
              </a:ext>
            </a:extLst>
          </p:cNvPr>
          <p:cNvPicPr>
            <a:picLocks noChangeAspect="1" noChangeArrowheads="1"/>
          </p:cNvPicPr>
          <p:nvPr/>
        </p:nvPicPr>
        <p:blipFill>
          <a:blip r:embed="rId7" cstate="print"/>
          <a:srcRect/>
          <a:stretch>
            <a:fillRect/>
          </a:stretch>
        </p:blipFill>
        <p:spPr bwMode="auto">
          <a:xfrm>
            <a:off x="7148440" y="5192153"/>
            <a:ext cx="786837" cy="884783"/>
          </a:xfrm>
          <a:prstGeom prst="rect">
            <a:avLst/>
          </a:prstGeom>
          <a:noFill/>
          <a:ln w="9525">
            <a:noFill/>
            <a:miter lim="800000"/>
            <a:headEnd/>
            <a:tailEnd/>
          </a:ln>
          <a:effectLst/>
        </p:spPr>
      </p:pic>
      <p:sp>
        <p:nvSpPr>
          <p:cNvPr id="55" name="Tekstvak 54">
            <a:extLst>
              <a:ext uri="{FF2B5EF4-FFF2-40B4-BE49-F238E27FC236}">
                <a16:creationId xmlns:a16="http://schemas.microsoft.com/office/drawing/2014/main" id="{A8985ACE-B1B8-48BC-8BC4-2A0C97943E3A}"/>
              </a:ext>
            </a:extLst>
          </p:cNvPr>
          <p:cNvSpPr txBox="1"/>
          <p:nvPr/>
        </p:nvSpPr>
        <p:spPr>
          <a:xfrm>
            <a:off x="7160421" y="6114848"/>
            <a:ext cx="1224247" cy="743126"/>
          </a:xfrm>
          <a:prstGeom prst="rect">
            <a:avLst/>
          </a:prstGeom>
          <a:noFill/>
        </p:spPr>
        <p:txBody>
          <a:bodyPr wrap="square" rtlCol="0">
            <a:spAutoFit/>
          </a:bodyPr>
          <a:lstStyle/>
          <a:p>
            <a:pPr defTabSz="914418">
              <a:defRPr/>
            </a:pPr>
            <a:r>
              <a:rPr lang="nl-NL" sz="1400" b="1" dirty="0">
                <a:latin typeface="Calibri" panose="020F0502020204030204" pitchFamily="34" charset="0"/>
                <a:ea typeface="Verdana" panose="020B0604030504040204" pitchFamily="34" charset="0"/>
                <a:cs typeface="Calibri" panose="020F0502020204030204" pitchFamily="34" charset="0"/>
              </a:rPr>
              <a:t>kennisgeving</a:t>
            </a:r>
            <a:br>
              <a:rPr lang="nl-NL" sz="1400" b="1" dirty="0">
                <a:latin typeface="Calibri" panose="020F0502020204030204" pitchFamily="34" charset="0"/>
                <a:ea typeface="Verdana" panose="020B0604030504040204" pitchFamily="34" charset="0"/>
                <a:cs typeface="Calibri" panose="020F0502020204030204" pitchFamily="34" charset="0"/>
              </a:rPr>
            </a:br>
            <a:r>
              <a:rPr lang="nl-NL" sz="1400" b="1" dirty="0">
                <a:latin typeface="Calibri" panose="020F0502020204030204" pitchFamily="34" charset="0"/>
                <a:ea typeface="Verdana" panose="020B0604030504040204" pitchFamily="34" charset="0"/>
                <a:cs typeface="Calibri" panose="020F0502020204030204" pitchFamily="34" charset="0"/>
              </a:rPr>
              <a:t>participatie</a:t>
            </a:r>
            <a:endParaRPr lang="nl-NL" sz="1100" b="1" dirty="0">
              <a:latin typeface="Verdana" panose="020B0604030504040204" pitchFamily="34" charset="0"/>
              <a:ea typeface="Verdana" panose="020B0604030504040204" pitchFamily="34" charset="0"/>
              <a:cs typeface="Verdana" panose="020B0604030504040204" pitchFamily="34" charset="0"/>
            </a:endParaRPr>
          </a:p>
          <a:p>
            <a:pPr defTabSz="914418">
              <a:defRPr/>
            </a:pPr>
            <a:endParaRPr lang="nl-NL" sz="1429" b="1" dirty="0">
              <a:solidFill>
                <a:srgbClr val="F79646">
                  <a:lumMod val="75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56" name="Tekstvak 55">
            <a:extLst>
              <a:ext uri="{FF2B5EF4-FFF2-40B4-BE49-F238E27FC236}">
                <a16:creationId xmlns:a16="http://schemas.microsoft.com/office/drawing/2014/main" id="{027AB922-4C43-4C1E-8E5A-965E030CD783}"/>
              </a:ext>
            </a:extLst>
          </p:cNvPr>
          <p:cNvSpPr txBox="1"/>
          <p:nvPr/>
        </p:nvSpPr>
        <p:spPr>
          <a:xfrm>
            <a:off x="7012025" y="4637927"/>
            <a:ext cx="2198272" cy="527709"/>
          </a:xfrm>
          <a:prstGeom prst="rect">
            <a:avLst/>
          </a:prstGeom>
          <a:noFill/>
        </p:spPr>
        <p:txBody>
          <a:bodyPr wrap="square" rtlCol="0">
            <a:spAutoFit/>
          </a:bodyPr>
          <a:lstStyle/>
          <a:p>
            <a:pPr defTabSz="914418">
              <a:defRPr/>
            </a:pPr>
            <a:r>
              <a:rPr lang="nl-NL" sz="1400" b="1" dirty="0">
                <a:latin typeface="Calibri" panose="020F0502020204030204" pitchFamily="34" charset="0"/>
                <a:ea typeface="Verdana" panose="020B0604030504040204" pitchFamily="34" charset="0"/>
                <a:cs typeface="Calibri" panose="020F0502020204030204" pitchFamily="34" charset="0"/>
              </a:rPr>
              <a:t>motiveringsplicht</a:t>
            </a:r>
            <a:r>
              <a:rPr lang="nl-NL" sz="1100" b="1" dirty="0">
                <a:latin typeface="Verdana" panose="020B0604030504040204" pitchFamily="34" charset="0"/>
                <a:ea typeface="Verdana" panose="020B0604030504040204" pitchFamily="34" charset="0"/>
                <a:cs typeface="Verdana" panose="020B0604030504040204" pitchFamily="34" charset="0"/>
              </a:rPr>
              <a:t> </a:t>
            </a:r>
          </a:p>
          <a:p>
            <a:pPr defTabSz="914418">
              <a:defRPr/>
            </a:pPr>
            <a:endParaRPr lang="nl-NL" sz="1429" b="1" dirty="0">
              <a:solidFill>
                <a:srgbClr val="F79646">
                  <a:lumMod val="75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57" name="Tekstvak 56">
            <a:extLst>
              <a:ext uri="{FF2B5EF4-FFF2-40B4-BE49-F238E27FC236}">
                <a16:creationId xmlns:a16="http://schemas.microsoft.com/office/drawing/2014/main" id="{79BF9E2A-7C77-4314-9F25-2CA1420B21EC}"/>
              </a:ext>
            </a:extLst>
          </p:cNvPr>
          <p:cNvSpPr txBox="1"/>
          <p:nvPr/>
        </p:nvSpPr>
        <p:spPr>
          <a:xfrm>
            <a:off x="8449724" y="6150402"/>
            <a:ext cx="2716415" cy="527683"/>
          </a:xfrm>
          <a:prstGeom prst="rect">
            <a:avLst/>
          </a:prstGeom>
          <a:noFill/>
        </p:spPr>
        <p:txBody>
          <a:bodyPr wrap="square" rtlCol="0">
            <a:spAutoFit/>
          </a:bodyPr>
          <a:lstStyle/>
          <a:p>
            <a:pPr defTabSz="914418">
              <a:defRPr/>
            </a:pPr>
            <a:r>
              <a:rPr lang="nl-NL" sz="1400" b="1" dirty="0">
                <a:latin typeface="Calibri" panose="020F0502020204030204" pitchFamily="34" charset="0"/>
                <a:ea typeface="Verdana" panose="020B0604030504040204" pitchFamily="34" charset="0"/>
                <a:cs typeface="Calibri" panose="020F0502020204030204" pitchFamily="34" charset="0"/>
              </a:rPr>
              <a:t>motiveringsplicht</a:t>
            </a:r>
            <a:r>
              <a:rPr lang="nl-NL" sz="1100" b="1" dirty="0">
                <a:latin typeface="Verdana" panose="020B0604030504040204" pitchFamily="34" charset="0"/>
                <a:ea typeface="Verdana" panose="020B0604030504040204" pitchFamily="34" charset="0"/>
                <a:cs typeface="Verdana" panose="020B0604030504040204" pitchFamily="34" charset="0"/>
              </a:rPr>
              <a:t> </a:t>
            </a:r>
          </a:p>
          <a:p>
            <a:pPr defTabSz="914418">
              <a:defRPr/>
            </a:pPr>
            <a:endParaRPr lang="nl-NL" sz="1429" b="1" dirty="0">
              <a:solidFill>
                <a:srgbClr val="F79646">
                  <a:lumMod val="75000"/>
                </a:srgbClr>
              </a:solidFill>
              <a:latin typeface="Verdana" panose="020B0604030504040204" pitchFamily="34" charset="0"/>
              <a:ea typeface="Verdana" panose="020B0604030504040204" pitchFamily="34" charset="0"/>
              <a:cs typeface="Verdana" panose="020B0604030504040204" pitchFamily="34" charset="0"/>
            </a:endParaRPr>
          </a:p>
        </p:txBody>
      </p:sp>
      <p:cxnSp>
        <p:nvCxnSpPr>
          <p:cNvPr id="7" name="Rechte verbindingslijn 6">
            <a:extLst>
              <a:ext uri="{FF2B5EF4-FFF2-40B4-BE49-F238E27FC236}">
                <a16:creationId xmlns:a16="http://schemas.microsoft.com/office/drawing/2014/main" id="{A6632092-36C2-40D9-B292-3D09D10736AE}"/>
              </a:ext>
            </a:extLst>
          </p:cNvPr>
          <p:cNvCxnSpPr/>
          <p:nvPr/>
        </p:nvCxnSpPr>
        <p:spPr>
          <a:xfrm>
            <a:off x="634999" y="3262223"/>
            <a:ext cx="10158187" cy="0"/>
          </a:xfrm>
          <a:prstGeom prst="line">
            <a:avLst/>
          </a:prstGeom>
          <a:ln>
            <a:solidFill>
              <a:srgbClr val="017BC6"/>
            </a:solidFill>
          </a:ln>
        </p:spPr>
        <p:style>
          <a:lnRef idx="1">
            <a:schemeClr val="accent1"/>
          </a:lnRef>
          <a:fillRef idx="0">
            <a:schemeClr val="accent1"/>
          </a:fillRef>
          <a:effectRef idx="0">
            <a:schemeClr val="accent1"/>
          </a:effectRef>
          <a:fontRef idx="minor">
            <a:schemeClr val="tx1"/>
          </a:fontRef>
        </p:style>
      </p:cxnSp>
      <p:pic>
        <p:nvPicPr>
          <p:cNvPr id="39" name="Picture 2">
            <a:extLst>
              <a:ext uri="{FF2B5EF4-FFF2-40B4-BE49-F238E27FC236}">
                <a16:creationId xmlns:a16="http://schemas.microsoft.com/office/drawing/2014/main" id="{4B1DE2F0-C8EA-48CB-92C2-29BA220DC77F}"/>
              </a:ext>
            </a:extLst>
          </p:cNvPr>
          <p:cNvPicPr>
            <a:picLocks noChangeAspect="1" noChangeArrowheads="1"/>
          </p:cNvPicPr>
          <p:nvPr/>
        </p:nvPicPr>
        <p:blipFill>
          <a:blip r:embed="rId7" cstate="print"/>
          <a:srcRect/>
          <a:stretch>
            <a:fillRect/>
          </a:stretch>
        </p:blipFill>
        <p:spPr bwMode="auto">
          <a:xfrm>
            <a:off x="5887100" y="5212755"/>
            <a:ext cx="786837" cy="884783"/>
          </a:xfrm>
          <a:prstGeom prst="rect">
            <a:avLst/>
          </a:prstGeom>
          <a:noFill/>
          <a:ln w="9525">
            <a:noFill/>
            <a:miter lim="800000"/>
            <a:headEnd/>
            <a:tailEnd/>
          </a:ln>
          <a:effectLst/>
        </p:spPr>
      </p:pic>
      <p:sp>
        <p:nvSpPr>
          <p:cNvPr id="42" name="Tekstvak 41">
            <a:extLst>
              <a:ext uri="{FF2B5EF4-FFF2-40B4-BE49-F238E27FC236}">
                <a16:creationId xmlns:a16="http://schemas.microsoft.com/office/drawing/2014/main" id="{A8985ACE-B1B8-48BC-8BC4-2A0C97943E3A}"/>
              </a:ext>
            </a:extLst>
          </p:cNvPr>
          <p:cNvSpPr txBox="1"/>
          <p:nvPr/>
        </p:nvSpPr>
        <p:spPr>
          <a:xfrm>
            <a:off x="5911063" y="6114848"/>
            <a:ext cx="1224247" cy="743126"/>
          </a:xfrm>
          <a:prstGeom prst="rect">
            <a:avLst/>
          </a:prstGeom>
          <a:noFill/>
        </p:spPr>
        <p:txBody>
          <a:bodyPr wrap="square" rtlCol="0">
            <a:spAutoFit/>
          </a:bodyPr>
          <a:lstStyle/>
          <a:p>
            <a:pPr defTabSz="914418">
              <a:defRPr/>
            </a:pPr>
            <a:r>
              <a:rPr lang="nl-NL" sz="1400" b="1" dirty="0">
                <a:latin typeface="Calibri" panose="020F0502020204030204" pitchFamily="34" charset="0"/>
                <a:ea typeface="Verdana" panose="020B0604030504040204" pitchFamily="34" charset="0"/>
                <a:cs typeface="Calibri" panose="020F0502020204030204" pitchFamily="34" charset="0"/>
              </a:rPr>
              <a:t>kennisgeving</a:t>
            </a:r>
            <a:br>
              <a:rPr lang="nl-NL" sz="1400" b="1" dirty="0">
                <a:latin typeface="Calibri" panose="020F0502020204030204" pitchFamily="34" charset="0"/>
                <a:ea typeface="Verdana" panose="020B0604030504040204" pitchFamily="34" charset="0"/>
                <a:cs typeface="Calibri" panose="020F0502020204030204" pitchFamily="34" charset="0"/>
              </a:rPr>
            </a:br>
            <a:r>
              <a:rPr lang="nl-NL" sz="1400" b="1" dirty="0">
                <a:latin typeface="Calibri" panose="020F0502020204030204" pitchFamily="34" charset="0"/>
                <a:ea typeface="Verdana" panose="020B0604030504040204" pitchFamily="34" charset="0"/>
                <a:cs typeface="Calibri" panose="020F0502020204030204" pitchFamily="34" charset="0"/>
              </a:rPr>
              <a:t>voornemen</a:t>
            </a:r>
            <a:endParaRPr lang="nl-NL" sz="1100" b="1" dirty="0">
              <a:latin typeface="Verdana" panose="020B0604030504040204" pitchFamily="34" charset="0"/>
              <a:ea typeface="Verdana" panose="020B0604030504040204" pitchFamily="34" charset="0"/>
              <a:cs typeface="Verdana" panose="020B0604030504040204" pitchFamily="34" charset="0"/>
            </a:endParaRPr>
          </a:p>
          <a:p>
            <a:pPr defTabSz="914418">
              <a:defRPr/>
            </a:pPr>
            <a:endParaRPr lang="nl-NL" sz="1429" b="1" dirty="0">
              <a:solidFill>
                <a:srgbClr val="F79646">
                  <a:lumMod val="75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34" name="Afbeelding 33">
            <a:extLst>
              <a:ext uri="{FF2B5EF4-FFF2-40B4-BE49-F238E27FC236}">
                <a16:creationId xmlns:a16="http://schemas.microsoft.com/office/drawing/2014/main" id="{7A6A4013-4B6E-432E-BE40-C70F407B5F70}"/>
              </a:ext>
            </a:extLst>
          </p:cNvPr>
          <p:cNvPicPr>
            <a:picLocks noChangeAspect="1"/>
          </p:cNvPicPr>
          <p:nvPr/>
        </p:nvPicPr>
        <p:blipFill>
          <a:blip r:embed="rId8"/>
          <a:stretch>
            <a:fillRect/>
          </a:stretch>
        </p:blipFill>
        <p:spPr>
          <a:xfrm>
            <a:off x="5858494" y="-125492"/>
            <a:ext cx="472563" cy="826984"/>
          </a:xfrm>
          <a:prstGeom prst="rect">
            <a:avLst/>
          </a:prstGeom>
        </p:spPr>
      </p:pic>
      <p:pic>
        <p:nvPicPr>
          <p:cNvPr id="36" name="Afbeelding 35">
            <a:extLst>
              <a:ext uri="{FF2B5EF4-FFF2-40B4-BE49-F238E27FC236}">
                <a16:creationId xmlns:a16="http://schemas.microsoft.com/office/drawing/2014/main" id="{7C021F5D-B1C7-4C85-B757-009694ACE194}"/>
              </a:ext>
            </a:extLst>
          </p:cNvPr>
          <p:cNvPicPr>
            <a:picLocks noChangeAspect="1"/>
          </p:cNvPicPr>
          <p:nvPr/>
        </p:nvPicPr>
        <p:blipFill>
          <a:blip r:embed="rId6"/>
          <a:stretch>
            <a:fillRect/>
          </a:stretch>
        </p:blipFill>
        <p:spPr>
          <a:xfrm>
            <a:off x="7012025" y="3716018"/>
            <a:ext cx="786452" cy="883997"/>
          </a:xfrm>
          <a:prstGeom prst="rect">
            <a:avLst/>
          </a:prstGeom>
        </p:spPr>
      </p:pic>
      <p:pic>
        <p:nvPicPr>
          <p:cNvPr id="38" name="Afbeelding 37">
            <a:extLst>
              <a:ext uri="{FF2B5EF4-FFF2-40B4-BE49-F238E27FC236}">
                <a16:creationId xmlns:a16="http://schemas.microsoft.com/office/drawing/2014/main" id="{2F70FD20-3C7E-4D31-AA41-5048EFBAD5A2}"/>
              </a:ext>
            </a:extLst>
          </p:cNvPr>
          <p:cNvPicPr>
            <a:picLocks noChangeAspect="1"/>
          </p:cNvPicPr>
          <p:nvPr/>
        </p:nvPicPr>
        <p:blipFill>
          <a:blip r:embed="rId6"/>
          <a:stretch>
            <a:fillRect/>
          </a:stretch>
        </p:blipFill>
        <p:spPr>
          <a:xfrm>
            <a:off x="8456417" y="5192939"/>
            <a:ext cx="786452" cy="883997"/>
          </a:xfrm>
          <a:prstGeom prst="rect">
            <a:avLst/>
          </a:prstGeom>
        </p:spPr>
      </p:pic>
    </p:spTree>
    <p:extLst>
      <p:ext uri="{BB962C8B-B14F-4D97-AF65-F5344CB8AC3E}">
        <p14:creationId xmlns:p14="http://schemas.microsoft.com/office/powerpoint/2010/main" val="1531408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65EEE9-9981-42BE-99C0-0707BFA405EE}"/>
              </a:ext>
            </a:extLst>
          </p:cNvPr>
          <p:cNvSpPr>
            <a:spLocks noGrp="1"/>
          </p:cNvSpPr>
          <p:nvPr>
            <p:ph type="title"/>
          </p:nvPr>
        </p:nvSpPr>
        <p:spPr/>
        <p:txBody>
          <a:bodyPr>
            <a:normAutofit/>
          </a:bodyPr>
          <a:lstStyle/>
          <a:p>
            <a:r>
              <a:rPr lang="nl-NL" sz="2900" dirty="0">
                <a:solidFill>
                  <a:srgbClr val="017BC6"/>
                </a:solidFill>
                <a:latin typeface="Verdana" panose="020B0604030504040204" pitchFamily="34" charset="0"/>
                <a:ea typeface="Verdana" panose="020B0604030504040204" pitchFamily="34" charset="0"/>
              </a:rPr>
              <a:t>Kennisgeving door </a:t>
            </a:r>
            <a:r>
              <a:rPr lang="nl-NL" sz="2900" u="sng" dirty="0">
                <a:solidFill>
                  <a:srgbClr val="017BC6"/>
                </a:solidFill>
                <a:latin typeface="Verdana" panose="020B0604030504040204" pitchFamily="34" charset="0"/>
                <a:ea typeface="Verdana" panose="020B0604030504040204" pitchFamily="34" charset="0"/>
              </a:rPr>
              <a:t>bevoegd gezag</a:t>
            </a:r>
            <a:r>
              <a:rPr lang="nl-NL" sz="2900" dirty="0">
                <a:solidFill>
                  <a:srgbClr val="017BC6"/>
                </a:solidFill>
                <a:latin typeface="Verdana" panose="020B0604030504040204" pitchFamily="34" charset="0"/>
                <a:ea typeface="Verdana" panose="020B0604030504040204" pitchFamily="34" charset="0"/>
              </a:rPr>
              <a:t>: Omgevingsplan</a:t>
            </a:r>
          </a:p>
        </p:txBody>
      </p:sp>
      <p:sp>
        <p:nvSpPr>
          <p:cNvPr id="5" name="Ondertitel 4"/>
          <p:cNvSpPr>
            <a:spLocks noGrp="1"/>
          </p:cNvSpPr>
          <p:nvPr>
            <p:ph type="subTitle" idx="1"/>
          </p:nvPr>
        </p:nvSpPr>
        <p:spPr>
          <a:xfrm>
            <a:off x="5043253" y="2308201"/>
            <a:ext cx="6550567" cy="4676755"/>
          </a:xfrm>
        </p:spPr>
        <p:txBody>
          <a:bodyPr>
            <a:normAutofit/>
          </a:bodyPr>
          <a:lstStyle/>
          <a:p>
            <a:r>
              <a:rPr lang="nl-NL" b="1" dirty="0">
                <a:latin typeface="Verdana" panose="020B0604030504040204" pitchFamily="34" charset="0"/>
                <a:ea typeface="Verdana" panose="020B0604030504040204" pitchFamily="34" charset="0"/>
              </a:rPr>
              <a:t>   </a:t>
            </a:r>
            <a:r>
              <a:rPr lang="nl-NL" b="1" u="sng" dirty="0">
                <a:latin typeface="Verdana" panose="020B0604030504040204" pitchFamily="34" charset="0"/>
                <a:ea typeface="Verdana" panose="020B0604030504040204" pitchFamily="34" charset="0"/>
              </a:rPr>
              <a:t>Kennisgeving</a:t>
            </a:r>
            <a:r>
              <a:rPr lang="nl-NL" u="sng" dirty="0">
                <a:latin typeface="Verdana" panose="020B0604030504040204" pitchFamily="34" charset="0"/>
                <a:ea typeface="Verdana" panose="020B0604030504040204" pitchFamily="34" charset="0"/>
              </a:rPr>
              <a:t>: </a:t>
            </a:r>
          </a:p>
          <a:p>
            <a:pPr marL="285750" indent="-285750">
              <a:buFont typeface="Arial"/>
              <a:buChar char="•"/>
            </a:pPr>
            <a:r>
              <a:rPr lang="nl-NL" dirty="0">
                <a:latin typeface="Verdana" panose="020B0604030504040204" pitchFamily="34" charset="0"/>
                <a:ea typeface="Verdana" panose="020B0604030504040204" pitchFamily="34" charset="0"/>
              </a:rPr>
              <a:t>Bevoegd gezag geeft kennis van zijn </a:t>
            </a:r>
            <a:r>
              <a:rPr lang="nl-NL" b="1" dirty="0">
                <a:latin typeface="Verdana" panose="020B0604030504040204" pitchFamily="34" charset="0"/>
                <a:ea typeface="Verdana" panose="020B0604030504040204" pitchFamily="34" charset="0"/>
              </a:rPr>
              <a:t>voornemen</a:t>
            </a:r>
            <a:r>
              <a:rPr lang="nl-NL" dirty="0">
                <a:latin typeface="Verdana" panose="020B0604030504040204" pitchFamily="34" charset="0"/>
                <a:ea typeface="Verdana" panose="020B0604030504040204" pitchFamily="34" charset="0"/>
              </a:rPr>
              <a:t> om een omgevingsplan vast te stellen</a:t>
            </a:r>
          </a:p>
          <a:p>
            <a:pPr marL="285750" indent="-285750">
              <a:buFont typeface="Arial"/>
              <a:buChar char="•"/>
            </a:pPr>
            <a:r>
              <a:rPr lang="nl-NL" dirty="0">
                <a:latin typeface="Verdana" panose="020B0604030504040204" pitchFamily="34" charset="0"/>
                <a:ea typeface="Verdana" panose="020B0604030504040204" pitchFamily="34" charset="0"/>
              </a:rPr>
              <a:t>Hierbij geeft het bevoegd gezag aan hoe burgers, bedrijven, maatschappelijke organisaties en bestuursorganen bij de voorbereiding worden betrokken </a:t>
            </a:r>
          </a:p>
          <a:p>
            <a:endParaRPr lang="nl-NL" dirty="0">
              <a:latin typeface="Verdana" panose="020B0604030504040204" pitchFamily="34" charset="0"/>
              <a:ea typeface="Verdana" panose="020B0604030504040204" pitchFamily="34" charset="0"/>
            </a:endParaRPr>
          </a:p>
          <a:p>
            <a:endParaRPr lang="nl-NL" dirty="0">
              <a:latin typeface="Verdana" panose="020B0604030504040204" pitchFamily="34" charset="0"/>
              <a:ea typeface="Verdana" panose="020B0604030504040204" pitchFamily="34" charset="0"/>
            </a:endParaRPr>
          </a:p>
          <a:p>
            <a:endParaRPr lang="nl-NL" dirty="0">
              <a:latin typeface="Verdana" panose="020B0604030504040204" pitchFamily="34" charset="0"/>
              <a:ea typeface="Verdana" panose="020B0604030504040204" pitchFamily="34" charset="0"/>
            </a:endParaRPr>
          </a:p>
        </p:txBody>
      </p:sp>
      <p:pic>
        <p:nvPicPr>
          <p:cNvPr id="26" name="Picture 3">
            <a:extLst>
              <a:ext uri="{FF2B5EF4-FFF2-40B4-BE49-F238E27FC236}">
                <a16:creationId xmlns:a16="http://schemas.microsoft.com/office/drawing/2014/main" id="{6BBB8FFF-DF8C-4625-942A-24EB5A2C9F78}"/>
              </a:ext>
            </a:extLst>
          </p:cNvPr>
          <p:cNvPicPr>
            <a:picLocks noChangeAspect="1" noChangeArrowheads="1"/>
          </p:cNvPicPr>
          <p:nvPr/>
        </p:nvPicPr>
        <p:blipFill>
          <a:blip r:embed="rId3" cstate="print"/>
          <a:srcRect t="6095"/>
          <a:stretch>
            <a:fillRect/>
          </a:stretch>
        </p:blipFill>
        <p:spPr bwMode="auto">
          <a:xfrm>
            <a:off x="670232" y="3341680"/>
            <a:ext cx="1706070" cy="1304899"/>
          </a:xfrm>
          <a:prstGeom prst="rect">
            <a:avLst/>
          </a:prstGeom>
          <a:noFill/>
          <a:ln w="9525">
            <a:noFill/>
            <a:miter lim="800000"/>
            <a:headEnd/>
            <a:tailEnd/>
          </a:ln>
        </p:spPr>
      </p:pic>
      <p:sp>
        <p:nvSpPr>
          <p:cNvPr id="27" name="Tekstvak 26">
            <a:extLst>
              <a:ext uri="{FF2B5EF4-FFF2-40B4-BE49-F238E27FC236}">
                <a16:creationId xmlns:a16="http://schemas.microsoft.com/office/drawing/2014/main" id="{CE9F2DE2-6168-44D6-AD73-83E807082E27}"/>
              </a:ext>
            </a:extLst>
          </p:cNvPr>
          <p:cNvSpPr txBox="1"/>
          <p:nvPr/>
        </p:nvSpPr>
        <p:spPr>
          <a:xfrm>
            <a:off x="2697419" y="3749218"/>
            <a:ext cx="2024717" cy="460254"/>
          </a:xfrm>
          <a:prstGeom prst="rect">
            <a:avLst/>
          </a:prstGeom>
          <a:noFill/>
        </p:spPr>
        <p:txBody>
          <a:bodyPr wrap="square" rtlCol="0">
            <a:spAutoFit/>
          </a:bodyPr>
          <a:lstStyle/>
          <a:p>
            <a:pPr defTabSz="914418">
              <a:lnSpc>
                <a:spcPct val="200000"/>
              </a:lnSpc>
              <a:defRPr/>
            </a:pPr>
            <a:r>
              <a:rPr lang="nl-NL" sz="1429" b="1" dirty="0">
                <a:solidFill>
                  <a:srgbClr val="F79646">
                    <a:lumMod val="75000"/>
                  </a:srgbClr>
                </a:solidFill>
                <a:latin typeface="Verdana" panose="020B0604030504040204" pitchFamily="34" charset="0"/>
                <a:ea typeface="Verdana" panose="020B0604030504040204" pitchFamily="34" charset="0"/>
                <a:cs typeface="Verdana" panose="020B0604030504040204" pitchFamily="34" charset="0"/>
              </a:rPr>
              <a:t>Omgevingsplan</a:t>
            </a:r>
          </a:p>
        </p:txBody>
      </p:sp>
      <p:pic>
        <p:nvPicPr>
          <p:cNvPr id="7" name="Afbeelding 6">
            <a:extLst>
              <a:ext uri="{FF2B5EF4-FFF2-40B4-BE49-F238E27FC236}">
                <a16:creationId xmlns:a16="http://schemas.microsoft.com/office/drawing/2014/main" id="{233BD045-4F1C-4BD8-BDC3-CF0652F076CF}"/>
              </a:ext>
            </a:extLst>
          </p:cNvPr>
          <p:cNvPicPr>
            <a:picLocks noChangeAspect="1"/>
          </p:cNvPicPr>
          <p:nvPr/>
        </p:nvPicPr>
        <p:blipFill>
          <a:blip r:embed="rId4"/>
          <a:stretch>
            <a:fillRect/>
          </a:stretch>
        </p:blipFill>
        <p:spPr>
          <a:xfrm>
            <a:off x="5858494" y="-125492"/>
            <a:ext cx="472563" cy="826984"/>
          </a:xfrm>
          <a:prstGeom prst="rect">
            <a:avLst/>
          </a:prstGeom>
        </p:spPr>
      </p:pic>
      <p:sp>
        <p:nvSpPr>
          <p:cNvPr id="8" name="Rechthoek 7">
            <a:extLst>
              <a:ext uri="{FF2B5EF4-FFF2-40B4-BE49-F238E27FC236}">
                <a16:creationId xmlns:a16="http://schemas.microsoft.com/office/drawing/2014/main" id="{3E6C8AF1-E490-452C-9FD0-8CA25535A10A}"/>
              </a:ext>
            </a:extLst>
          </p:cNvPr>
          <p:cNvSpPr/>
          <p:nvPr/>
        </p:nvSpPr>
        <p:spPr>
          <a:xfrm>
            <a:off x="0" y="5494290"/>
            <a:ext cx="6055360" cy="1374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91977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sz="half" idx="2"/>
          </p:nvPr>
        </p:nvSpPr>
        <p:spPr>
          <a:xfrm>
            <a:off x="5591908" y="2276475"/>
            <a:ext cx="5965291" cy="3944938"/>
          </a:xfrm>
        </p:spPr>
        <p:txBody>
          <a:bodyPr/>
          <a:lstStyle/>
          <a:p>
            <a:r>
              <a:rPr lang="nl-NL" b="1" u="sng" dirty="0">
                <a:latin typeface="Verdana" panose="020B0604030504040204" pitchFamily="34" charset="0"/>
                <a:ea typeface="Verdana" panose="020B0604030504040204" pitchFamily="34" charset="0"/>
              </a:rPr>
              <a:t>Kennisgeving participatie</a:t>
            </a:r>
            <a:r>
              <a:rPr lang="nl-NL" dirty="0">
                <a:latin typeface="Verdana" panose="020B0604030504040204" pitchFamily="34" charset="0"/>
                <a:ea typeface="Verdana" panose="020B0604030504040204" pitchFamily="34" charset="0"/>
              </a:rPr>
              <a:t>: wie, wanneer, waarover wordt betrokken;</a:t>
            </a:r>
          </a:p>
          <a:p>
            <a:r>
              <a:rPr lang="nl-NL" dirty="0">
                <a:latin typeface="Verdana" panose="020B0604030504040204" pitchFamily="34" charset="0"/>
                <a:ea typeface="Verdana" panose="020B0604030504040204" pitchFamily="34" charset="0"/>
              </a:rPr>
              <a:t>Toegankelijk en beschikbaar voor belanghebbenden</a:t>
            </a:r>
          </a:p>
          <a:p>
            <a:r>
              <a:rPr lang="nl-NL" b="1" u="sng" dirty="0">
                <a:latin typeface="Verdana" panose="020B0604030504040204" pitchFamily="34" charset="0"/>
                <a:ea typeface="Verdana" panose="020B0604030504040204" pitchFamily="34" charset="0"/>
              </a:rPr>
              <a:t>Kennisgeving voornemen:</a:t>
            </a:r>
            <a:r>
              <a:rPr lang="nl-NL" b="1" dirty="0">
                <a:latin typeface="Verdana" panose="020B0604030504040204" pitchFamily="34" charset="0"/>
                <a:ea typeface="Verdana" panose="020B0604030504040204" pitchFamily="34" charset="0"/>
              </a:rPr>
              <a:t> </a:t>
            </a:r>
            <a:r>
              <a:rPr lang="nl-NL" dirty="0">
                <a:latin typeface="Verdana" panose="020B0604030504040204" pitchFamily="34" charset="0"/>
                <a:ea typeface="Verdana" panose="020B0604030504040204" pitchFamily="34" charset="0"/>
              </a:rPr>
              <a:t>(o.a.) Wie is het bevoegd gezag voor de verkenning, wat zijn de uitgangspunten en wat is de termijn. </a:t>
            </a:r>
            <a:endParaRPr lang="nl-NL" u="sng" dirty="0">
              <a:latin typeface="Verdana" panose="020B0604030504040204" pitchFamily="34" charset="0"/>
              <a:ea typeface="Verdana" panose="020B0604030504040204" pitchFamily="34" charset="0"/>
            </a:endParaRPr>
          </a:p>
          <a:p>
            <a:endParaRPr lang="nl-NL" dirty="0">
              <a:latin typeface="Verdana" panose="020B0604030504040204" pitchFamily="34" charset="0"/>
              <a:ea typeface="Verdana" panose="020B0604030504040204" pitchFamily="34" charset="0"/>
            </a:endParaRPr>
          </a:p>
        </p:txBody>
      </p:sp>
      <p:sp>
        <p:nvSpPr>
          <p:cNvPr id="2" name="Titel 1">
            <a:extLst>
              <a:ext uri="{FF2B5EF4-FFF2-40B4-BE49-F238E27FC236}">
                <a16:creationId xmlns:a16="http://schemas.microsoft.com/office/drawing/2014/main" id="{5665EEE9-9981-42BE-99C0-0707BFA405EE}"/>
              </a:ext>
            </a:extLst>
          </p:cNvPr>
          <p:cNvSpPr>
            <a:spLocks noGrp="1"/>
          </p:cNvSpPr>
          <p:nvPr>
            <p:ph type="title"/>
          </p:nvPr>
        </p:nvSpPr>
        <p:spPr/>
        <p:txBody>
          <a:bodyPr>
            <a:normAutofit/>
          </a:bodyPr>
          <a:lstStyle/>
          <a:p>
            <a:r>
              <a:rPr lang="nl-NL" sz="2900" b="0" dirty="0">
                <a:solidFill>
                  <a:srgbClr val="017BC6"/>
                </a:solidFill>
                <a:latin typeface="Verdana" panose="020B0604030504040204" pitchFamily="34" charset="0"/>
                <a:ea typeface="Verdana" panose="020B0604030504040204" pitchFamily="34" charset="0"/>
              </a:rPr>
              <a:t>Kennisgeving door </a:t>
            </a:r>
            <a:r>
              <a:rPr lang="nl-NL" sz="2900" b="0" u="sng" dirty="0">
                <a:solidFill>
                  <a:srgbClr val="017BC6"/>
                </a:solidFill>
                <a:latin typeface="Verdana" panose="020B0604030504040204" pitchFamily="34" charset="0"/>
                <a:ea typeface="Verdana" panose="020B0604030504040204" pitchFamily="34" charset="0"/>
              </a:rPr>
              <a:t>bevoegd gezag</a:t>
            </a:r>
            <a:r>
              <a:rPr lang="nl-NL" sz="2900" b="0" dirty="0">
                <a:solidFill>
                  <a:srgbClr val="017BC6"/>
                </a:solidFill>
                <a:latin typeface="Verdana" panose="020B0604030504040204" pitchFamily="34" charset="0"/>
                <a:ea typeface="Verdana" panose="020B0604030504040204" pitchFamily="34" charset="0"/>
              </a:rPr>
              <a:t>: projectprocedure</a:t>
            </a:r>
          </a:p>
        </p:txBody>
      </p:sp>
      <p:pic>
        <p:nvPicPr>
          <p:cNvPr id="6" name="Picture 2">
            <a:extLst>
              <a:ext uri="{FF2B5EF4-FFF2-40B4-BE49-F238E27FC236}">
                <a16:creationId xmlns:a16="http://schemas.microsoft.com/office/drawing/2014/main" id="{0D768397-363B-4495-B1AA-54191D87E793}"/>
              </a:ext>
            </a:extLst>
          </p:cNvPr>
          <p:cNvPicPr>
            <a:picLocks noChangeAspect="1" noChangeArrowheads="1"/>
          </p:cNvPicPr>
          <p:nvPr/>
        </p:nvPicPr>
        <p:blipFill>
          <a:blip r:embed="rId3" cstate="print"/>
          <a:srcRect/>
          <a:stretch>
            <a:fillRect/>
          </a:stretch>
        </p:blipFill>
        <p:spPr bwMode="auto">
          <a:xfrm>
            <a:off x="1137628" y="2961257"/>
            <a:ext cx="1685885" cy="1415771"/>
          </a:xfrm>
          <a:prstGeom prst="rect">
            <a:avLst/>
          </a:prstGeom>
          <a:noFill/>
          <a:ln w="9525">
            <a:noFill/>
            <a:miter lim="800000"/>
            <a:headEnd/>
            <a:tailEnd/>
          </a:ln>
        </p:spPr>
      </p:pic>
      <p:sp>
        <p:nvSpPr>
          <p:cNvPr id="11" name="Tekstvak 10">
            <a:extLst>
              <a:ext uri="{FF2B5EF4-FFF2-40B4-BE49-F238E27FC236}">
                <a16:creationId xmlns:a16="http://schemas.microsoft.com/office/drawing/2014/main" id="{84B51199-B904-4AC3-B6C0-D2011EA036F5}"/>
              </a:ext>
            </a:extLst>
          </p:cNvPr>
          <p:cNvSpPr txBox="1"/>
          <p:nvPr/>
        </p:nvSpPr>
        <p:spPr>
          <a:xfrm>
            <a:off x="3195352" y="3417130"/>
            <a:ext cx="2024717" cy="460254"/>
          </a:xfrm>
          <a:prstGeom prst="rect">
            <a:avLst/>
          </a:prstGeom>
          <a:noFill/>
        </p:spPr>
        <p:txBody>
          <a:bodyPr wrap="square" rtlCol="0">
            <a:spAutoFit/>
          </a:bodyPr>
          <a:lstStyle/>
          <a:p>
            <a:pPr defTabSz="914418">
              <a:lnSpc>
                <a:spcPct val="200000"/>
              </a:lnSpc>
              <a:defRPr/>
            </a:pPr>
            <a:r>
              <a:rPr lang="nl-NL" sz="1429" b="1" dirty="0">
                <a:solidFill>
                  <a:srgbClr val="F79646">
                    <a:lumMod val="75000"/>
                  </a:srgbClr>
                </a:solidFill>
                <a:latin typeface="Verdana" panose="020B0604030504040204" pitchFamily="34" charset="0"/>
                <a:ea typeface="Verdana" panose="020B0604030504040204" pitchFamily="34" charset="0"/>
                <a:cs typeface="Verdana" panose="020B0604030504040204" pitchFamily="34" charset="0"/>
              </a:rPr>
              <a:t>Projectprocedure</a:t>
            </a:r>
          </a:p>
        </p:txBody>
      </p:sp>
      <p:pic>
        <p:nvPicPr>
          <p:cNvPr id="7" name="Afbeelding 6">
            <a:extLst>
              <a:ext uri="{FF2B5EF4-FFF2-40B4-BE49-F238E27FC236}">
                <a16:creationId xmlns:a16="http://schemas.microsoft.com/office/drawing/2014/main" id="{13C8DED3-8778-405D-8EE8-40E8E0914CAE}"/>
              </a:ext>
            </a:extLst>
          </p:cNvPr>
          <p:cNvPicPr>
            <a:picLocks noChangeAspect="1"/>
          </p:cNvPicPr>
          <p:nvPr/>
        </p:nvPicPr>
        <p:blipFill>
          <a:blip r:embed="rId4"/>
          <a:stretch>
            <a:fillRect/>
          </a:stretch>
        </p:blipFill>
        <p:spPr>
          <a:xfrm>
            <a:off x="5858494" y="-125492"/>
            <a:ext cx="472563" cy="826984"/>
          </a:xfrm>
          <a:prstGeom prst="rect">
            <a:avLst/>
          </a:prstGeom>
        </p:spPr>
      </p:pic>
      <p:sp>
        <p:nvSpPr>
          <p:cNvPr id="8" name="Rechthoek 7">
            <a:extLst>
              <a:ext uri="{FF2B5EF4-FFF2-40B4-BE49-F238E27FC236}">
                <a16:creationId xmlns:a16="http://schemas.microsoft.com/office/drawing/2014/main" id="{7CFC960D-123F-4D4D-9E02-62025E47369B}"/>
              </a:ext>
            </a:extLst>
          </p:cNvPr>
          <p:cNvSpPr/>
          <p:nvPr/>
        </p:nvSpPr>
        <p:spPr>
          <a:xfrm>
            <a:off x="0" y="5494290"/>
            <a:ext cx="6055360" cy="1374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9609200"/>
      </p:ext>
    </p:extLst>
  </p:cSld>
  <p:clrMapOvr>
    <a:masterClrMapping/>
  </p:clrMapOvr>
</p:sld>
</file>

<file path=ppt/theme/theme1.xml><?xml version="1.0" encoding="utf-8"?>
<a:theme xmlns:a="http://schemas.openxmlformats.org/drawingml/2006/main" name="VNG_Basis - kopie">
  <a:themeElements>
    <a:clrScheme name="Aangepast 4">
      <a:dk1>
        <a:srgbClr val="000000"/>
      </a:dk1>
      <a:lt1>
        <a:srgbClr val="FFFFFF"/>
      </a:lt1>
      <a:dk2>
        <a:srgbClr val="017BC6"/>
      </a:dk2>
      <a:lt2>
        <a:srgbClr val="00A9F3"/>
      </a:lt2>
      <a:accent1>
        <a:srgbClr val="8EBAE5"/>
      </a:accent1>
      <a:accent2>
        <a:srgbClr val="3DB7E4"/>
      </a:accent2>
      <a:accent3>
        <a:srgbClr val="002F5F"/>
      </a:accent3>
      <a:accent4>
        <a:srgbClr val="F0AB00"/>
      </a:accent4>
      <a:accent5>
        <a:srgbClr val="00853C"/>
      </a:accent5>
      <a:accent6>
        <a:srgbClr val="C20015"/>
      </a:accent6>
      <a:hlink>
        <a:srgbClr val="999999"/>
      </a:hlink>
      <a:folHlink>
        <a:srgbClr val="CCCCCC"/>
      </a:folHlink>
    </a:clrScheme>
    <a:fontScheme name="V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CE455056-2E07-40E3-A23C-F1856412D281}" vid="{436D15DC-6C1F-43E0-BA25-266AD42F8E4E}"/>
    </a:ext>
  </a:extLst>
</a:theme>
</file>

<file path=ppt/theme/theme2.xml><?xml version="1.0" encoding="utf-8"?>
<a:theme xmlns:a="http://schemas.openxmlformats.org/drawingml/2006/main" name="VNG Titels">
  <a:themeElements>
    <a:clrScheme name="Aangepast 23">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41"/>
      </a:accent5>
      <a:accent6>
        <a:srgbClr val="C20016"/>
      </a:accent6>
      <a:hlink>
        <a:srgbClr val="999999"/>
      </a:hlink>
      <a:folHlink>
        <a:srgbClr val="CCCCCC"/>
      </a:folHlink>
    </a:clrScheme>
    <a:fontScheme name="Kantoor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CE455056-2E07-40E3-A23C-F1856412D281}" vid="{E190F73E-30FE-4981-A67C-E1D98411DE6E}"/>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4F5935245FBC46BB0845B5E877183A" ma:contentTypeVersion="12" ma:contentTypeDescription="Een nieuw document maken." ma:contentTypeScope="" ma:versionID="6671d3105937e32fc2dd922dad150fb0">
  <xsd:schema xmlns:xsd="http://www.w3.org/2001/XMLSchema" xmlns:xs="http://www.w3.org/2001/XMLSchema" xmlns:p="http://schemas.microsoft.com/office/2006/metadata/properties" xmlns:ns2="eb476aeb-cfc0-4d64-93e5-927642e1f979" targetNamespace="http://schemas.microsoft.com/office/2006/metadata/properties" ma:root="true" ma:fieldsID="741771e7051031b5e29761a71adb8592" ns2:_="">
    <xsd:import namespace="eb476aeb-cfc0-4d64-93e5-927642e1f979"/>
    <xsd:element name="properties">
      <xsd:complexType>
        <xsd:sequence>
          <xsd:element name="documentManagement">
            <xsd:complexType>
              <xsd:all>
                <xsd:element ref="ns2:MediaServiceMetadata" minOccurs="0"/>
                <xsd:element ref="ns2:MediaServiceFastMetadata" minOccurs="0"/>
                <xsd:element ref="ns2:Trefwoorden" minOccurs="0"/>
                <xsd:element ref="ns2:MediaServiceAutoTags" minOccurs="0"/>
                <xsd:element ref="ns2:MediaServiceOCR" minOccurs="0"/>
                <xsd:element ref="ns2:MediaServiceDateTaken" minOccurs="0"/>
                <xsd:element ref="ns2:MediaServiceLocation" minOccurs="0"/>
                <xsd:element ref="ns2:Toelichting" minOccurs="0"/>
                <xsd:element ref="ns2:Kanaalnaam_x0020_Teams" minOccurs="0"/>
                <xsd:element ref="ns2:_Flow_SignoffStatu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476aeb-cfc0-4d64-93e5-927642e1f9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Trefwoorden" ma:index="10" nillable="true" ma:displayName="Trefwoorden" ma:internalName="Trefwoorden">
      <xsd:simpleType>
        <xsd:restriction base="dms:Text">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Toelichting" ma:index="15" nillable="true" ma:displayName="Toelichting" ma:description="Deze link leidt naar de uitwerking op gemmaonline van de bedrijfsprocessen voor de omgevingswet." ma:format="Dropdown" ma:internalName="Toelichting">
      <xsd:simpleType>
        <xsd:restriction base="dms:Note">
          <xsd:maxLength value="255"/>
        </xsd:restriction>
      </xsd:simpleType>
    </xsd:element>
    <xsd:element name="Kanaalnaam_x0020_Teams" ma:index="16" nillable="true" ma:displayName="Naam in Teams" ma:description="De naam van het overeenkomstige kanaal of map in Teams, indien deze afwijkt van de mapnaam in SharePoint" ma:format="Dropdown" ma:internalName="Kanaalnaam_x0020_Teams">
      <xsd:simpleType>
        <xsd:restriction base="dms:Text">
          <xsd:maxLength value="255"/>
        </xsd:restriction>
      </xsd:simpleType>
    </xsd:element>
    <xsd:element name="_Flow_SignoffStatus" ma:index="17" nillable="true" ma:displayName="Afmeldingsstatus" ma:internalName="Afmeldingsstatus">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refwoorden xmlns="eb476aeb-cfc0-4d64-93e5-927642e1f979" xsi:nil="true"/>
    <Kanaalnaam_x0020_Teams xmlns="eb476aeb-cfc0-4d64-93e5-927642e1f979" xsi:nil="true"/>
    <Toelichting xmlns="eb476aeb-cfc0-4d64-93e5-927642e1f979" xsi:nil="true"/>
    <_Flow_SignoffStatus xmlns="eb476aeb-cfc0-4d64-93e5-927642e1f979" xsi:nil="true"/>
  </documentManagement>
</p:properties>
</file>

<file path=customXml/itemProps1.xml><?xml version="1.0" encoding="utf-8"?>
<ds:datastoreItem xmlns:ds="http://schemas.openxmlformats.org/officeDocument/2006/customXml" ds:itemID="{C9E8148A-AC6C-484C-9531-713F3EEE5A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476aeb-cfc0-4d64-93e5-927642e1f9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1CB8975-948A-4565-AF36-298A3A805F12}">
  <ds:schemaRefs>
    <ds:schemaRef ds:uri="http://schemas.microsoft.com/sharepoint/v3/contenttype/forms"/>
  </ds:schemaRefs>
</ds:datastoreItem>
</file>

<file path=customXml/itemProps3.xml><?xml version="1.0" encoding="utf-8"?>
<ds:datastoreItem xmlns:ds="http://schemas.openxmlformats.org/officeDocument/2006/customXml" ds:itemID="{F81A2836-AFA3-469B-8980-AAA150B43BE2}">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http://purl.org/dc/terms/"/>
    <ds:schemaRef ds:uri="eb476aeb-cfc0-4d64-93e5-927642e1f979"/>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VNG</Template>
  <TotalTime>36</TotalTime>
  <Words>3917</Words>
  <Application>Microsoft Office PowerPoint</Application>
  <PresentationFormat>Breedbeeld</PresentationFormat>
  <Paragraphs>466</Paragraphs>
  <Slides>29</Slides>
  <Notes>26</Notes>
  <HiddenSlides>0</HiddenSlides>
  <MMClips>0</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29</vt:i4>
      </vt:variant>
    </vt:vector>
  </HeadingPairs>
  <TitlesOfParts>
    <vt:vector size="36" baseType="lpstr">
      <vt:lpstr>Arial</vt:lpstr>
      <vt:lpstr>Calibri</vt:lpstr>
      <vt:lpstr>Times New Roman</vt:lpstr>
      <vt:lpstr>Verdana</vt:lpstr>
      <vt:lpstr>Wingdings</vt:lpstr>
      <vt:lpstr>VNG_Basis - kopie</vt:lpstr>
      <vt:lpstr>VNG Titels</vt:lpstr>
      <vt:lpstr> Participatie in de Omgevingswet        </vt:lpstr>
      <vt:lpstr>Vandaag</vt:lpstr>
      <vt:lpstr>1. Wat regelt de Omgevingswet over participatie?</vt:lpstr>
      <vt:lpstr>Uitgangspunten bij participatie Omgevingswet </vt:lpstr>
      <vt:lpstr>Waar is participatie geregeld?</vt:lpstr>
      <vt:lpstr>Participatie bij kerninstrumenten voor bevoegd gezag en initiatiefnemer</vt:lpstr>
      <vt:lpstr>Participatie door bevoegd gezag (per kerninstrument)</vt:lpstr>
      <vt:lpstr>Kennisgeving door bevoegd gezag: Omgevingsplan</vt:lpstr>
      <vt:lpstr>Kennisgeving door bevoegd gezag: projectprocedure</vt:lpstr>
      <vt:lpstr>Participatie door bevoegd gezag: motiveringsplicht</vt:lpstr>
      <vt:lpstr>Participatie bij de kerninstrumenten voor bevoegd gezag en initiatiefnemer</vt:lpstr>
      <vt:lpstr>Participatie door de initiatiefnemer: aanvraagvereiste</vt:lpstr>
      <vt:lpstr>Participatie door de initiatiefnemer: aanvraagvereiste</vt:lpstr>
      <vt:lpstr>[Intermezzo] Amendement Van Eijs cs </vt:lpstr>
      <vt:lpstr>PowerPoint-presentatie</vt:lpstr>
      <vt:lpstr>3. Hoe werkt het straks in de praktijk? </vt:lpstr>
      <vt:lpstr>Wat is participatie in de praktijk?</vt:lpstr>
      <vt:lpstr>Wat doe je met het participatieresultaat?</vt:lpstr>
      <vt:lpstr>Hoe zit het met participatie en rechtsbescherming?</vt:lpstr>
      <vt:lpstr>Participatie bij vergunningen en gemeenteraad</vt:lpstr>
      <vt:lpstr>Wat is het verschil tussen participatie en zienswijzen</vt:lpstr>
      <vt:lpstr>Wat is er anders aan participatie met de Omgevingswet?</vt:lpstr>
      <vt:lpstr>PowerPoint-presentatie</vt:lpstr>
      <vt:lpstr>PowerPoint-presentatie</vt:lpstr>
      <vt:lpstr>PowerPoint-presentatie</vt:lpstr>
      <vt:lpstr>Larry Beasley</vt:lpstr>
      <vt:lpstr>Larry Beasley</vt:lpstr>
      <vt:lpstr>Voor voorbeelden: Inspiratiegids (https://aandeslagmetdeomgevingswet.nl/thema/inspiratiegids/)</vt:lpstr>
      <vt:lpstr>Meer weten?</vt:lpstr>
    </vt:vector>
  </TitlesOfParts>
  <Company>Valid WPS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Hoe werkt het straks in de praktijk?</dc:title>
  <dc:creator>Marc Dols</dc:creator>
  <cp:keywords>All Places</cp:keywords>
  <cp:lastModifiedBy>Marc Dols</cp:lastModifiedBy>
  <cp:revision>22</cp:revision>
  <cp:lastPrinted>2016-11-29T12:08:35Z</cp:lastPrinted>
  <dcterms:created xsi:type="dcterms:W3CDTF">2019-08-26T12:16:09Z</dcterms:created>
  <dcterms:modified xsi:type="dcterms:W3CDTF">2019-09-23T10:02:05Z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0x010100914F5935245FBC46BB0845B5E877183A</vt:lpwstr>
  </property>
</Properties>
</file>