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350" r:id="rId5"/>
    <p:sldId id="351" r:id="rId6"/>
    <p:sldId id="373" r:id="rId7"/>
    <p:sldId id="352" r:id="rId8"/>
    <p:sldId id="355" r:id="rId9"/>
    <p:sldId id="356" r:id="rId10"/>
    <p:sldId id="357" r:id="rId11"/>
    <p:sldId id="361" r:id="rId12"/>
    <p:sldId id="360" r:id="rId13"/>
    <p:sldId id="362" r:id="rId14"/>
    <p:sldId id="363" r:id="rId15"/>
    <p:sldId id="364" r:id="rId16"/>
    <p:sldId id="384" r:id="rId17"/>
    <p:sldId id="385" r:id="rId18"/>
    <p:sldId id="386" r:id="rId19"/>
    <p:sldId id="38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79BBA37-3217-8872-D3B5-C1DC1576D119}" name="Margreet Smit" initials="MS" userId="S::Margreet.Smit@vng.nl::cf7bf763-464a-49ce-9349-50a937b97336" providerId="AD"/>
  <p188:author id="{EF8C9199-D04B-2D85-CA05-D5AA32C73DD6}" name="Margreet Smit" initials="MS" userId="S::margreet.smit@vng.nl::cf7bf763-464a-49ce-9349-50a937b97336" providerId="AD"/>
  <p188:author id="{302900CC-9550-F705-F5C1-B483D615F24F}" name="Jos Engelhart" initials="JE" userId="S::jos.engelhart@vng.nl::3dd95148-735d-4af5-9dcd-ebd07d823816" providerId="AD"/>
  <p188:author id="{65B7E9DD-2CAA-FC64-F46A-C95E9650B081}" name="Jos Engelhart" initials="JE" userId="S::Jos.Engelhart@vng.nl::3dd95148-735d-4af5-9dcd-ebd07d823816" providerId="AD"/>
  <p188:author id="{C6E234E2-9F2B-844B-B5E4-F3D5257E05EA}" name="Judith Wentzler" initials="JW" userId="S::Judith.Wentzler@vng.nl::c2ffb50b-6b99-4aac-9b60-7964e15fc92f" providerId="AD"/>
  <p188:author id="{34C58EE7-12DC-95B8-016D-33F17E5B0A8D}" name="Daniel de Lijster" initials="DL" userId="S::daniel.delijster@vng.nl::ba7d052f-302a-4c58-aac9-a6c6e40a216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T. Engelhart" initials="JE" lastIdx="25" clrIdx="0">
    <p:extLst>
      <p:ext uri="{19B8F6BF-5375-455C-9EA6-DF929625EA0E}">
        <p15:presenceInfo xmlns:p15="http://schemas.microsoft.com/office/powerpoint/2012/main" userId="cd4d98e3744b13a4" providerId="Windows Live"/>
      </p:ext>
    </p:extLst>
  </p:cmAuthor>
  <p:cmAuthor id="2" name="Nicoline Jansen" initials="NJ" lastIdx="8" clrIdx="1">
    <p:extLst>
      <p:ext uri="{19B8F6BF-5375-455C-9EA6-DF929625EA0E}">
        <p15:presenceInfo xmlns:p15="http://schemas.microsoft.com/office/powerpoint/2012/main" userId="S::nicoline.jansen@vng.nl::d2c395e7-e4ae-4620-b636-8befd6d96067" providerId="AD"/>
      </p:ext>
    </p:extLst>
  </p:cmAuthor>
  <p:cmAuthor id="3" name="Jos Engelhart" initials="JE" lastIdx="3" clrIdx="2">
    <p:extLst>
      <p:ext uri="{19B8F6BF-5375-455C-9EA6-DF929625EA0E}">
        <p15:presenceInfo xmlns:p15="http://schemas.microsoft.com/office/powerpoint/2012/main" userId="S::jos.engelhart@vng.nl::3dd95148-735d-4af5-9dcd-ebd07d8238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432"/>
    <a:srgbClr val="FFCDD2"/>
    <a:srgbClr val="FFECB3"/>
    <a:srgbClr val="DAD1FC"/>
    <a:srgbClr val="B3E5FC"/>
    <a:srgbClr val="DCEDC8"/>
    <a:srgbClr val="BDADFC"/>
    <a:srgbClr val="BBAAF5"/>
    <a:srgbClr val="FAFAFA"/>
    <a:srgbClr val="EF9A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98CAD-CABD-D941-952F-F4B6E8827EC0}" type="datetimeFigureOut">
              <a:rPr lang="en-US" smtClean="0"/>
              <a:t>8/5/2025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7E224-C829-FC4D-BF78-516D13CB1E50}" type="slidenum">
              <a:rPr lang="en-US" smtClean="0"/>
              <a:t>‹#›</a:t>
            </a:fld>
            <a:endParaRPr lang="en-US"/>
          </a:p>
        </p:txBody>
      </p:sp>
    </p:spTree>
    <p:extLst>
      <p:ext uri="{BB962C8B-B14F-4D97-AF65-F5344CB8AC3E}">
        <p14:creationId xmlns:p14="http://schemas.microsoft.com/office/powerpoint/2010/main" val="423555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D857E224-C829-FC4D-BF78-516D13CB1E50}" type="slidenum">
              <a:rPr lang="en-US" smtClean="0"/>
              <a:t>1</a:t>
            </a:fld>
            <a:endParaRPr lang="en-US"/>
          </a:p>
        </p:txBody>
      </p:sp>
    </p:spTree>
    <p:extLst>
      <p:ext uri="{BB962C8B-B14F-4D97-AF65-F5344CB8AC3E}">
        <p14:creationId xmlns:p14="http://schemas.microsoft.com/office/powerpoint/2010/main" val="122431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10</a:t>
            </a:fld>
            <a:endParaRPr lang="en-US"/>
          </a:p>
        </p:txBody>
      </p:sp>
    </p:spTree>
    <p:extLst>
      <p:ext uri="{BB962C8B-B14F-4D97-AF65-F5344CB8AC3E}">
        <p14:creationId xmlns:p14="http://schemas.microsoft.com/office/powerpoint/2010/main" val="20748493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11</a:t>
            </a:fld>
            <a:endParaRPr lang="en-US"/>
          </a:p>
        </p:txBody>
      </p:sp>
    </p:spTree>
    <p:extLst>
      <p:ext uri="{BB962C8B-B14F-4D97-AF65-F5344CB8AC3E}">
        <p14:creationId xmlns:p14="http://schemas.microsoft.com/office/powerpoint/2010/main" val="1783934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12</a:t>
            </a:fld>
            <a:endParaRPr lang="en-US"/>
          </a:p>
        </p:txBody>
      </p:sp>
    </p:spTree>
    <p:extLst>
      <p:ext uri="{BB962C8B-B14F-4D97-AF65-F5344CB8AC3E}">
        <p14:creationId xmlns:p14="http://schemas.microsoft.com/office/powerpoint/2010/main" val="3988786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solidFill>
                <a:srgbClr val="FF0000"/>
              </a:solidFill>
            </a:endParaRPr>
          </a:p>
        </p:txBody>
      </p:sp>
      <p:sp>
        <p:nvSpPr>
          <p:cNvPr id="4" name="Slide Number Placeholder 3"/>
          <p:cNvSpPr>
            <a:spLocks noGrp="1"/>
          </p:cNvSpPr>
          <p:nvPr>
            <p:ph type="sldNum" sz="quarter" idx="5"/>
          </p:nvPr>
        </p:nvSpPr>
        <p:spPr/>
        <p:txBody>
          <a:bodyPr/>
          <a:lstStyle/>
          <a:p>
            <a:fld id="{D857E224-C829-FC4D-BF78-516D13CB1E50}" type="slidenum">
              <a:rPr lang="en-US" smtClean="0"/>
              <a:t>13</a:t>
            </a:fld>
            <a:endParaRPr lang="en-US"/>
          </a:p>
        </p:txBody>
      </p:sp>
    </p:spTree>
    <p:extLst>
      <p:ext uri="{BB962C8B-B14F-4D97-AF65-F5344CB8AC3E}">
        <p14:creationId xmlns:p14="http://schemas.microsoft.com/office/powerpoint/2010/main" val="1465739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14</a:t>
            </a:fld>
            <a:endParaRPr lang="en-US"/>
          </a:p>
        </p:txBody>
      </p:sp>
    </p:spTree>
    <p:extLst>
      <p:ext uri="{BB962C8B-B14F-4D97-AF65-F5344CB8AC3E}">
        <p14:creationId xmlns:p14="http://schemas.microsoft.com/office/powerpoint/2010/main" val="3768499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15</a:t>
            </a:fld>
            <a:endParaRPr lang="en-US"/>
          </a:p>
        </p:txBody>
      </p:sp>
    </p:spTree>
    <p:extLst>
      <p:ext uri="{BB962C8B-B14F-4D97-AF65-F5344CB8AC3E}">
        <p14:creationId xmlns:p14="http://schemas.microsoft.com/office/powerpoint/2010/main" val="1518325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p:txBody>
      </p:sp>
      <p:sp>
        <p:nvSpPr>
          <p:cNvPr id="4" name="Slide Number Placeholder 3"/>
          <p:cNvSpPr>
            <a:spLocks noGrp="1"/>
          </p:cNvSpPr>
          <p:nvPr>
            <p:ph type="sldNum" sz="quarter" idx="5"/>
          </p:nvPr>
        </p:nvSpPr>
        <p:spPr/>
        <p:txBody>
          <a:bodyPr/>
          <a:lstStyle/>
          <a:p>
            <a:fld id="{D857E224-C829-FC4D-BF78-516D13CB1E50}" type="slidenum">
              <a:rPr lang="en-US" smtClean="0"/>
              <a:t>16</a:t>
            </a:fld>
            <a:endParaRPr lang="en-US"/>
          </a:p>
        </p:txBody>
      </p:sp>
    </p:spTree>
    <p:extLst>
      <p:ext uri="{BB962C8B-B14F-4D97-AF65-F5344CB8AC3E}">
        <p14:creationId xmlns:p14="http://schemas.microsoft.com/office/powerpoint/2010/main" val="2590846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D857E224-C829-FC4D-BF78-516D13CB1E50}" type="slidenum">
              <a:rPr lang="en-US" smtClean="0"/>
              <a:t>2</a:t>
            </a:fld>
            <a:endParaRPr lang="en-US"/>
          </a:p>
        </p:txBody>
      </p:sp>
    </p:spTree>
    <p:extLst>
      <p:ext uri="{BB962C8B-B14F-4D97-AF65-F5344CB8AC3E}">
        <p14:creationId xmlns:p14="http://schemas.microsoft.com/office/powerpoint/2010/main" val="2891338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D857E224-C829-FC4D-BF78-516D13CB1E50}" type="slidenum">
              <a:rPr lang="en-US" smtClean="0"/>
              <a:t>3</a:t>
            </a:fld>
            <a:endParaRPr lang="en-US"/>
          </a:p>
        </p:txBody>
      </p:sp>
    </p:spTree>
    <p:extLst>
      <p:ext uri="{BB962C8B-B14F-4D97-AF65-F5344CB8AC3E}">
        <p14:creationId xmlns:p14="http://schemas.microsoft.com/office/powerpoint/2010/main" val="3401237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a:p>
            <a:endParaRPr lang="nl-NL"/>
          </a:p>
          <a:p>
            <a:endParaRPr lang="nl-NL"/>
          </a:p>
          <a:p>
            <a:endParaRPr lang="nl-NL"/>
          </a:p>
          <a:p>
            <a:r>
              <a:rPr lang="nl-NL"/>
              <a:t> </a:t>
            </a:r>
          </a:p>
        </p:txBody>
      </p:sp>
      <p:sp>
        <p:nvSpPr>
          <p:cNvPr id="4" name="Tijdelijke aanduiding voor dianummer 3"/>
          <p:cNvSpPr>
            <a:spLocks noGrp="1"/>
          </p:cNvSpPr>
          <p:nvPr>
            <p:ph type="sldNum" sz="quarter" idx="5"/>
          </p:nvPr>
        </p:nvSpPr>
        <p:spPr/>
        <p:txBody>
          <a:bodyPr/>
          <a:lstStyle/>
          <a:p>
            <a:fld id="{D857E224-C829-FC4D-BF78-516D13CB1E50}" type="slidenum">
              <a:rPr lang="en-US" smtClean="0"/>
              <a:t>4</a:t>
            </a:fld>
            <a:endParaRPr lang="en-US"/>
          </a:p>
        </p:txBody>
      </p:sp>
    </p:spTree>
    <p:extLst>
      <p:ext uri="{BB962C8B-B14F-4D97-AF65-F5344CB8AC3E}">
        <p14:creationId xmlns:p14="http://schemas.microsoft.com/office/powerpoint/2010/main" val="998858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solidFill>
                <a:srgbClr val="FF0000"/>
              </a:solidFill>
            </a:endParaRPr>
          </a:p>
        </p:txBody>
      </p:sp>
      <p:sp>
        <p:nvSpPr>
          <p:cNvPr id="4" name="Slide Number Placeholder 3"/>
          <p:cNvSpPr>
            <a:spLocks noGrp="1"/>
          </p:cNvSpPr>
          <p:nvPr>
            <p:ph type="sldNum" sz="quarter" idx="5"/>
          </p:nvPr>
        </p:nvSpPr>
        <p:spPr/>
        <p:txBody>
          <a:bodyPr/>
          <a:lstStyle/>
          <a:p>
            <a:fld id="{D857E224-C829-FC4D-BF78-516D13CB1E50}" type="slidenum">
              <a:rPr lang="en-US" smtClean="0"/>
              <a:t>5</a:t>
            </a:fld>
            <a:endParaRPr lang="en-US"/>
          </a:p>
        </p:txBody>
      </p:sp>
    </p:spTree>
    <p:extLst>
      <p:ext uri="{BB962C8B-B14F-4D97-AF65-F5344CB8AC3E}">
        <p14:creationId xmlns:p14="http://schemas.microsoft.com/office/powerpoint/2010/main" val="115398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6</a:t>
            </a:fld>
            <a:endParaRPr lang="en-US"/>
          </a:p>
        </p:txBody>
      </p:sp>
    </p:spTree>
    <p:extLst>
      <p:ext uri="{BB962C8B-B14F-4D97-AF65-F5344CB8AC3E}">
        <p14:creationId xmlns:p14="http://schemas.microsoft.com/office/powerpoint/2010/main" val="1413138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7</a:t>
            </a:fld>
            <a:endParaRPr lang="en-US"/>
          </a:p>
        </p:txBody>
      </p:sp>
    </p:spTree>
    <p:extLst>
      <p:ext uri="{BB962C8B-B14F-4D97-AF65-F5344CB8AC3E}">
        <p14:creationId xmlns:p14="http://schemas.microsoft.com/office/powerpoint/2010/main" val="2010932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5"/>
          </p:nvPr>
        </p:nvSpPr>
        <p:spPr/>
        <p:txBody>
          <a:bodyPr/>
          <a:lstStyle/>
          <a:p>
            <a:fld id="{D857E224-C829-FC4D-BF78-516D13CB1E50}" type="slidenum">
              <a:rPr lang="en-US" smtClean="0"/>
              <a:t>8</a:t>
            </a:fld>
            <a:endParaRPr lang="en-US"/>
          </a:p>
        </p:txBody>
      </p:sp>
    </p:spTree>
    <p:extLst>
      <p:ext uri="{BB962C8B-B14F-4D97-AF65-F5344CB8AC3E}">
        <p14:creationId xmlns:p14="http://schemas.microsoft.com/office/powerpoint/2010/main" val="632476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57E224-C829-FC4D-BF78-516D13CB1E50}" type="slidenum">
              <a:rPr lang="en-US" smtClean="0"/>
              <a:t>9</a:t>
            </a:fld>
            <a:endParaRPr lang="en-US"/>
          </a:p>
        </p:txBody>
      </p:sp>
    </p:spTree>
    <p:extLst>
      <p:ext uri="{BB962C8B-B14F-4D97-AF65-F5344CB8AC3E}">
        <p14:creationId xmlns:p14="http://schemas.microsoft.com/office/powerpoint/2010/main" val="321507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2794EF-D79D-8849-8187-C5ECC21E6653}"/>
              </a:ext>
            </a:extLst>
          </p:cNvPr>
          <p:cNvSpPr>
            <a:spLocks noGrp="1"/>
          </p:cNvSpPr>
          <p:nvPr>
            <p:ph idx="1"/>
          </p:nvPr>
        </p:nvSpPr>
        <p:spPr>
          <a:xfrm>
            <a:off x="380673" y="1825625"/>
            <a:ext cx="11392227" cy="594971"/>
          </a:xfrm>
        </p:spPr>
        <p:txBody>
          <a:bodyPr>
            <a:spAutoFit/>
          </a:bodyPr>
          <a:lstStyle>
            <a:lvl1pPr algn="l">
              <a:defRPr/>
            </a:lvl1pPr>
            <a:lvl2pPr marL="0" indent="-144000" algn="l">
              <a:spcBef>
                <a:spcPts val="400"/>
              </a:spcBef>
              <a:buFont typeface="Arial" panose="020B0604020202020204" pitchFamily="34" charset="0"/>
              <a:buChar char="•"/>
              <a:defRPr/>
            </a:lvl2pPr>
            <a:lvl3pPr marL="0" indent="0">
              <a:spcBef>
                <a:spcPts val="400"/>
              </a:spcBef>
              <a:buFont typeface="Arial" panose="020B0604020202020204" pitchFamily="34" charset="0"/>
              <a:buNone/>
              <a:defRPr/>
            </a:lvl3pPr>
            <a:lvl4pPr marL="429750" indent="-285750">
              <a:spcBef>
                <a:spcPts val="400"/>
              </a:spcBef>
              <a:buFont typeface="Arial" panose="020B0604020202020204" pitchFamily="34" charset="0"/>
              <a:buChar char="•"/>
              <a:defRPr/>
            </a:lvl4pPr>
            <a:lvl5pPr indent="-169200">
              <a:spcBef>
                <a:spcPts val="400"/>
              </a:spcBef>
              <a:defRPr/>
            </a:lvl5pPr>
          </a:lstStyle>
          <a:p>
            <a:pPr lvl="0"/>
            <a:r>
              <a:rPr lang="en-US"/>
              <a:t>Edit Master text styles</a:t>
            </a:r>
          </a:p>
          <a:p>
            <a:pPr lvl="1"/>
            <a:r>
              <a:rPr lang="en-US"/>
              <a:t>Second level</a:t>
            </a:r>
          </a:p>
        </p:txBody>
      </p:sp>
      <p:sp>
        <p:nvSpPr>
          <p:cNvPr id="4" name="Date Placeholder 3">
            <a:extLst>
              <a:ext uri="{FF2B5EF4-FFF2-40B4-BE49-F238E27FC236}">
                <a16:creationId xmlns:a16="http://schemas.microsoft.com/office/drawing/2014/main" id="{A75413C9-3870-2842-868C-132C2D8BB024}"/>
              </a:ext>
            </a:extLst>
          </p:cNvPr>
          <p:cNvSpPr>
            <a:spLocks noGrp="1"/>
          </p:cNvSpPr>
          <p:nvPr>
            <p:ph type="dt" sz="half" idx="10"/>
          </p:nvPr>
        </p:nvSpPr>
        <p:spPr/>
        <p:txBody>
          <a:bodyPr/>
          <a:lstStyle/>
          <a:p>
            <a:fld id="{32FB2D28-F70E-9947-9299-33FE1BB7A692}" type="datetimeFigureOut">
              <a:rPr lang="en-US" smtClean="0"/>
              <a:t>8/5/2025</a:t>
            </a:fld>
            <a:endParaRPr lang="en-US"/>
          </a:p>
        </p:txBody>
      </p:sp>
      <p:sp>
        <p:nvSpPr>
          <p:cNvPr id="5" name="Footer Placeholder 4">
            <a:extLst>
              <a:ext uri="{FF2B5EF4-FFF2-40B4-BE49-F238E27FC236}">
                <a16:creationId xmlns:a16="http://schemas.microsoft.com/office/drawing/2014/main" id="{A9A7E989-A463-EE4B-9A49-8539AE0ED5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D7D7A6-E3DF-234F-BB3C-34714F2DC213}"/>
              </a:ext>
            </a:extLst>
          </p:cNvPr>
          <p:cNvSpPr>
            <a:spLocks noGrp="1"/>
          </p:cNvSpPr>
          <p:nvPr>
            <p:ph type="sldNum" sz="quarter" idx="12"/>
          </p:nvPr>
        </p:nvSpPr>
        <p:spPr/>
        <p:txBody>
          <a:bodyPr/>
          <a:lstStyle/>
          <a:p>
            <a:fld id="{361879D2-6260-A647-997E-F45636F66C18}" type="slidenum">
              <a:rPr lang="en-US" smtClean="0"/>
              <a:t>‹#›</a:t>
            </a:fld>
            <a:endParaRPr lang="en-US"/>
          </a:p>
        </p:txBody>
      </p:sp>
      <p:sp>
        <p:nvSpPr>
          <p:cNvPr id="7" name="Title 6">
            <a:extLst>
              <a:ext uri="{FF2B5EF4-FFF2-40B4-BE49-F238E27FC236}">
                <a16:creationId xmlns:a16="http://schemas.microsoft.com/office/drawing/2014/main" id="{D8289A88-5D12-7A44-BDFE-1675E2FEBD5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7362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DBC86-7BFC-D847-A3ED-7EFB43E807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B8E1BF-E00C-3D4F-873D-7E79BE55E250}"/>
              </a:ext>
            </a:extLst>
          </p:cNvPr>
          <p:cNvSpPr>
            <a:spLocks noGrp="1"/>
          </p:cNvSpPr>
          <p:nvPr>
            <p:ph type="dt" sz="half" idx="10"/>
          </p:nvPr>
        </p:nvSpPr>
        <p:spPr/>
        <p:txBody>
          <a:bodyPr/>
          <a:lstStyle/>
          <a:p>
            <a:fld id="{32FB2D28-F70E-9947-9299-33FE1BB7A692}" type="datetimeFigureOut">
              <a:rPr lang="en-US" smtClean="0"/>
              <a:t>8/5/2025</a:t>
            </a:fld>
            <a:endParaRPr lang="en-US"/>
          </a:p>
        </p:txBody>
      </p:sp>
      <p:sp>
        <p:nvSpPr>
          <p:cNvPr id="4" name="Footer Placeholder 3">
            <a:extLst>
              <a:ext uri="{FF2B5EF4-FFF2-40B4-BE49-F238E27FC236}">
                <a16:creationId xmlns:a16="http://schemas.microsoft.com/office/drawing/2014/main" id="{7F28B982-74B7-4E44-B802-A052B53903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5BF3DE-0DB8-E345-8AD5-6DBE238EDBD9}"/>
              </a:ext>
            </a:extLst>
          </p:cNvPr>
          <p:cNvSpPr>
            <a:spLocks noGrp="1"/>
          </p:cNvSpPr>
          <p:nvPr>
            <p:ph type="sldNum" sz="quarter" idx="12"/>
          </p:nvPr>
        </p:nvSpPr>
        <p:spPr/>
        <p:txBody>
          <a:bodyPr/>
          <a:lstStyle/>
          <a:p>
            <a:fld id="{361879D2-6260-A647-997E-F45636F66C18}" type="slidenum">
              <a:rPr lang="en-US" smtClean="0"/>
              <a:t>‹#›</a:t>
            </a:fld>
            <a:endParaRPr lang="en-US"/>
          </a:p>
        </p:txBody>
      </p:sp>
    </p:spTree>
    <p:extLst>
      <p:ext uri="{BB962C8B-B14F-4D97-AF65-F5344CB8AC3E}">
        <p14:creationId xmlns:p14="http://schemas.microsoft.com/office/powerpoint/2010/main" val="136875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FBF9D5-2827-1D48-8928-FA5800DAF5C9}"/>
              </a:ext>
            </a:extLst>
          </p:cNvPr>
          <p:cNvSpPr>
            <a:spLocks noGrp="1"/>
          </p:cNvSpPr>
          <p:nvPr>
            <p:ph type="dt" sz="half" idx="10"/>
          </p:nvPr>
        </p:nvSpPr>
        <p:spPr/>
        <p:txBody>
          <a:bodyPr/>
          <a:lstStyle/>
          <a:p>
            <a:fld id="{32FB2D28-F70E-9947-9299-33FE1BB7A692}" type="datetimeFigureOut">
              <a:rPr lang="en-US" smtClean="0"/>
              <a:t>8/5/2025</a:t>
            </a:fld>
            <a:endParaRPr lang="en-US"/>
          </a:p>
        </p:txBody>
      </p:sp>
      <p:sp>
        <p:nvSpPr>
          <p:cNvPr id="3" name="Footer Placeholder 2">
            <a:extLst>
              <a:ext uri="{FF2B5EF4-FFF2-40B4-BE49-F238E27FC236}">
                <a16:creationId xmlns:a16="http://schemas.microsoft.com/office/drawing/2014/main" id="{1344FF5E-97FE-2C42-A294-3BA4DD8562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ECB36D-53D0-114E-950A-4CA2023DD8A1}"/>
              </a:ext>
            </a:extLst>
          </p:cNvPr>
          <p:cNvSpPr>
            <a:spLocks noGrp="1"/>
          </p:cNvSpPr>
          <p:nvPr>
            <p:ph type="sldNum" sz="quarter" idx="12"/>
          </p:nvPr>
        </p:nvSpPr>
        <p:spPr/>
        <p:txBody>
          <a:bodyPr/>
          <a:lstStyle/>
          <a:p>
            <a:fld id="{361879D2-6260-A647-997E-F45636F66C18}" type="slidenum">
              <a:rPr lang="en-US" smtClean="0"/>
              <a:t>‹#›</a:t>
            </a:fld>
            <a:endParaRPr lang="en-US"/>
          </a:p>
        </p:txBody>
      </p:sp>
    </p:spTree>
    <p:extLst>
      <p:ext uri="{BB962C8B-B14F-4D97-AF65-F5344CB8AC3E}">
        <p14:creationId xmlns:p14="http://schemas.microsoft.com/office/powerpoint/2010/main" val="1251179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38AA6-1A9D-E148-83BE-A0E5B466FCD6}"/>
              </a:ext>
            </a:extLst>
          </p:cNvPr>
          <p:cNvSpPr>
            <a:spLocks noGrp="1"/>
          </p:cNvSpPr>
          <p:nvPr>
            <p:ph type="title"/>
          </p:nvPr>
        </p:nvSpPr>
        <p:spPr>
          <a:xfrm>
            <a:off x="380673" y="365125"/>
            <a:ext cx="10515600" cy="1325563"/>
          </a:xfrm>
          <a:prstGeom prst="rect">
            <a:avLst/>
          </a:prstGeom>
        </p:spPr>
        <p:txBody>
          <a:bodyPr vert="horz" lIns="91440" tIns="45720" rIns="91440" bIns="45720" rtlCol="0" anchor="t">
            <a:normAutofit/>
          </a:bodyPr>
          <a:lstStyle/>
          <a:p>
            <a:r>
              <a:rPr lang="en-US"/>
              <a:t>Click to edit Master title style</a:t>
            </a:r>
            <a:br>
              <a:rPr lang="en-US"/>
            </a:br>
            <a:r>
              <a:rPr lang="en-US" sz="2000"/>
              <a:t>sub</a:t>
            </a:r>
            <a:endParaRPr lang="en-US"/>
          </a:p>
        </p:txBody>
      </p:sp>
      <p:sp>
        <p:nvSpPr>
          <p:cNvPr id="3" name="Text Placeholder 2">
            <a:extLst>
              <a:ext uri="{FF2B5EF4-FFF2-40B4-BE49-F238E27FC236}">
                <a16:creationId xmlns:a16="http://schemas.microsoft.com/office/drawing/2014/main" id="{427FD336-03B2-8949-AF17-A6244795858D}"/>
              </a:ext>
            </a:extLst>
          </p:cNvPr>
          <p:cNvSpPr>
            <a:spLocks noGrp="1"/>
          </p:cNvSpPr>
          <p:nvPr>
            <p:ph type="body" idx="1"/>
          </p:nvPr>
        </p:nvSpPr>
        <p:spPr>
          <a:xfrm>
            <a:off x="380673" y="1825625"/>
            <a:ext cx="11392227"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p:txBody>
      </p:sp>
      <p:sp>
        <p:nvSpPr>
          <p:cNvPr id="4" name="Date Placeholder 3">
            <a:extLst>
              <a:ext uri="{FF2B5EF4-FFF2-40B4-BE49-F238E27FC236}">
                <a16:creationId xmlns:a16="http://schemas.microsoft.com/office/drawing/2014/main" id="{1892EE3D-F74E-2545-8ECA-0E04633A0334}"/>
              </a:ext>
            </a:extLst>
          </p:cNvPr>
          <p:cNvSpPr>
            <a:spLocks noGrp="1"/>
          </p:cNvSpPr>
          <p:nvPr>
            <p:ph type="dt" sz="half" idx="2"/>
          </p:nvPr>
        </p:nvSpPr>
        <p:spPr>
          <a:xfrm>
            <a:off x="380673"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B2D28-F70E-9947-9299-33FE1BB7A692}" type="datetimeFigureOut">
              <a:rPr lang="en-US" smtClean="0"/>
              <a:t>8/5/2025</a:t>
            </a:fld>
            <a:endParaRPr lang="en-US"/>
          </a:p>
        </p:txBody>
      </p:sp>
      <p:sp>
        <p:nvSpPr>
          <p:cNvPr id="5" name="Footer Placeholder 4">
            <a:extLst>
              <a:ext uri="{FF2B5EF4-FFF2-40B4-BE49-F238E27FC236}">
                <a16:creationId xmlns:a16="http://schemas.microsoft.com/office/drawing/2014/main" id="{F427CDE1-8EA3-944A-9736-7151BE63210A}"/>
              </a:ext>
            </a:extLst>
          </p:cNvPr>
          <p:cNvSpPr>
            <a:spLocks noGrp="1"/>
          </p:cNvSpPr>
          <p:nvPr>
            <p:ph type="ftr" sz="quarter" idx="3"/>
          </p:nvPr>
        </p:nvSpPr>
        <p:spPr>
          <a:xfrm>
            <a:off x="3760808"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6D16BE-9699-8044-A84F-67CF0A067669}"/>
              </a:ext>
            </a:extLst>
          </p:cNvPr>
          <p:cNvSpPr>
            <a:spLocks noGrp="1"/>
          </p:cNvSpPr>
          <p:nvPr>
            <p:ph type="sldNum" sz="quarter" idx="4"/>
          </p:nvPr>
        </p:nvSpPr>
        <p:spPr>
          <a:xfrm>
            <a:off x="90297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1879D2-6260-A647-997E-F45636F66C18}" type="slidenum">
              <a:rPr lang="en-US" smtClean="0"/>
              <a:t>‹#›</a:t>
            </a:fld>
            <a:endParaRPr lang="en-US"/>
          </a:p>
        </p:txBody>
      </p:sp>
    </p:spTree>
    <p:extLst>
      <p:ext uri="{BB962C8B-B14F-4D97-AF65-F5344CB8AC3E}">
        <p14:creationId xmlns:p14="http://schemas.microsoft.com/office/powerpoint/2010/main" val="179285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5" r:id="rId3"/>
  </p:sldLayoutIdLst>
  <p:txStyles>
    <p:titleStyle>
      <a:lvl1pPr algn="l" defTabSz="914400" rtl="0" eaLnBrk="1" latinLnBrk="0" hangingPunct="1">
        <a:lnSpc>
          <a:spcPts val="3400"/>
        </a:lnSpc>
        <a:spcBef>
          <a:spcPct val="0"/>
        </a:spcBef>
        <a:buNone/>
        <a:defRPr sz="3200" b="0" i="0" kern="1200">
          <a:solidFill>
            <a:schemeClr val="tx1">
              <a:lumMod val="65000"/>
              <a:lumOff val="35000"/>
            </a:schemeClr>
          </a:solidFill>
          <a:latin typeface="+mj-lt"/>
          <a:ea typeface="+mj-ea"/>
          <a:cs typeface="+mj-cs"/>
        </a:defRPr>
      </a:lvl1pPr>
    </p:titleStyle>
    <p:bodyStyle>
      <a:lvl1pPr marL="0" indent="0" algn="l" defTabSz="914400" rtl="0" eaLnBrk="1" latinLnBrk="0" hangingPunct="1">
        <a:lnSpc>
          <a:spcPts val="1800"/>
        </a:lnSpc>
        <a:spcBef>
          <a:spcPts val="1000"/>
        </a:spcBef>
        <a:buClr>
          <a:schemeClr val="tx1">
            <a:lumMod val="75000"/>
            <a:lumOff val="25000"/>
          </a:schemeClr>
        </a:buClr>
        <a:buFontTx/>
        <a:buNone/>
        <a:defRPr sz="1400" b="0" kern="1200">
          <a:solidFill>
            <a:schemeClr val="tx1">
              <a:lumMod val="75000"/>
              <a:lumOff val="25000"/>
            </a:schemeClr>
          </a:solidFill>
          <a:latin typeface="+mn-lt"/>
          <a:ea typeface="+mn-ea"/>
          <a:cs typeface="+mn-cs"/>
        </a:defRPr>
      </a:lvl1pPr>
      <a:lvl2pPr marL="144000" indent="-144000" algn="l" defTabSz="914400" rtl="0" eaLnBrk="1" latinLnBrk="0" hangingPunct="1">
        <a:lnSpc>
          <a:spcPts val="1800"/>
        </a:lnSpc>
        <a:spcBef>
          <a:spcPts val="0"/>
        </a:spcBef>
        <a:buClr>
          <a:schemeClr val="tx1">
            <a:lumMod val="65000"/>
            <a:lumOff val="35000"/>
          </a:schemeClr>
        </a:buClr>
        <a:buFont typeface="Arial" panose="020B0604020202020204" pitchFamily="34" charset="0"/>
        <a:buChar char="•"/>
        <a:defRPr lang="en-US" sz="1400" b="0" i="0" kern="1200" dirty="0">
          <a:solidFill>
            <a:schemeClr val="tx1">
              <a:lumMod val="75000"/>
              <a:lumOff val="25000"/>
            </a:schemeClr>
          </a:solidFill>
          <a:latin typeface="+mn-lt"/>
          <a:ea typeface="+mn-ea"/>
          <a:cs typeface="+mn-cs"/>
        </a:defRPr>
      </a:lvl2pPr>
      <a:lvl3pPr marL="914400" indent="0" algn="l" defTabSz="914400" rtl="0" eaLnBrk="1" latinLnBrk="0" hangingPunct="1">
        <a:lnSpc>
          <a:spcPts val="1600"/>
        </a:lnSpc>
        <a:spcBef>
          <a:spcPts val="500"/>
        </a:spcBef>
        <a:buClr>
          <a:schemeClr val="tx1">
            <a:lumMod val="65000"/>
            <a:lumOff val="35000"/>
          </a:schemeClr>
        </a:buClr>
        <a:buFont typeface="Arial" panose="020B0604020202020204" pitchFamily="34" charset="0"/>
        <a:buNone/>
        <a:defRPr sz="1400" kern="1200">
          <a:solidFill>
            <a:schemeClr val="tx1">
              <a:lumMod val="75000"/>
              <a:lumOff val="25000"/>
            </a:schemeClr>
          </a:solidFill>
          <a:latin typeface="+mn-lt"/>
          <a:ea typeface="+mn-ea"/>
          <a:cs typeface="+mn-cs"/>
        </a:defRPr>
      </a:lvl3pPr>
      <a:lvl4pPr marL="1371600" indent="0" algn="l" defTabSz="914400" rtl="0" eaLnBrk="1" latinLnBrk="0" hangingPunct="1">
        <a:lnSpc>
          <a:spcPts val="1600"/>
        </a:lnSpc>
        <a:spcBef>
          <a:spcPts val="500"/>
        </a:spcBef>
        <a:buClr>
          <a:schemeClr val="tx1">
            <a:lumMod val="65000"/>
            <a:lumOff val="35000"/>
          </a:schemeClr>
        </a:buClr>
        <a:buFont typeface="Arial" panose="020B0604020202020204" pitchFamily="34" charset="0"/>
        <a:buNone/>
        <a:defRPr sz="1400" i="0" kern="1200">
          <a:solidFill>
            <a:schemeClr val="tx1">
              <a:lumMod val="75000"/>
              <a:lumOff val="25000"/>
            </a:schemeClr>
          </a:solidFill>
          <a:latin typeface="+mn-lt"/>
          <a:ea typeface="+mn-ea"/>
          <a:cs typeface="+mn-cs"/>
        </a:defRPr>
      </a:lvl4pPr>
      <a:lvl5pPr marL="1828800" indent="0" algn="l" defTabSz="914400" rtl="0" eaLnBrk="1" latinLnBrk="0" hangingPunct="1">
        <a:lnSpc>
          <a:spcPts val="1600"/>
        </a:lnSpc>
        <a:spcBef>
          <a:spcPts val="500"/>
        </a:spcBef>
        <a:buClr>
          <a:schemeClr val="tx1">
            <a:lumMod val="65000"/>
            <a:lumOff val="35000"/>
          </a:schemeClr>
        </a:buClr>
        <a:buFont typeface="Arial" panose="020B0604020202020204" pitchFamily="34" charset="0"/>
        <a:buNone/>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3.emf"/><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3.emf"/><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3.emf"/><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A8FEE4-87C8-5240-953C-6EA23C405DBA}"/>
              </a:ext>
            </a:extLst>
          </p:cNvPr>
          <p:cNvSpPr>
            <a:spLocks noGrp="1"/>
          </p:cNvSpPr>
          <p:nvPr>
            <p:ph type="title"/>
          </p:nvPr>
        </p:nvSpPr>
        <p:spPr/>
        <p:txBody>
          <a:bodyPr/>
          <a:lstStyle/>
          <a:p>
            <a:r>
              <a:rPr lang="nl-NL">
                <a:solidFill>
                  <a:schemeClr val="tx1">
                    <a:lumMod val="75000"/>
                    <a:lumOff val="25000"/>
                  </a:schemeClr>
                </a:solidFill>
              </a:rPr>
              <a:t>Rapportage </a:t>
            </a:r>
            <a:r>
              <a:rPr lang="nl-NL" b="1">
                <a:solidFill>
                  <a:schemeClr val="tx1">
                    <a:lumMod val="75000"/>
                    <a:lumOff val="25000"/>
                  </a:schemeClr>
                </a:solidFill>
              </a:rPr>
              <a:t>ENSIA </a:t>
            </a:r>
            <a:r>
              <a:rPr lang="nl-NL">
                <a:solidFill>
                  <a:schemeClr val="tx1">
                    <a:lumMod val="75000"/>
                    <a:lumOff val="25000"/>
                  </a:schemeClr>
                </a:solidFill>
              </a:rPr>
              <a:t>voor de gemeenteraad </a:t>
            </a:r>
            <a:r>
              <a:rPr lang="nl-NL">
                <a:solidFill>
                  <a:srgbClr val="FF0000"/>
                </a:solidFill>
              </a:rPr>
              <a:t>&lt;gemeentenaam&gt;</a:t>
            </a:r>
            <a:endParaRPr lang="en-US">
              <a:solidFill>
                <a:srgbClr val="FF0000"/>
              </a:solidFill>
            </a:endParaRPr>
          </a:p>
        </p:txBody>
      </p:sp>
      <p:sp>
        <p:nvSpPr>
          <p:cNvPr id="7" name="Rectangle 6">
            <a:extLst>
              <a:ext uri="{FF2B5EF4-FFF2-40B4-BE49-F238E27FC236}">
                <a16:creationId xmlns:a16="http://schemas.microsoft.com/office/drawing/2014/main" id="{5C3BC852-53C4-6440-B287-11F7ED2A430A}"/>
              </a:ext>
            </a:extLst>
          </p:cNvPr>
          <p:cNvSpPr/>
          <p:nvPr/>
        </p:nvSpPr>
        <p:spPr>
          <a:xfrm>
            <a:off x="380673" y="1690688"/>
            <a:ext cx="11430654" cy="4885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a:solidFill>
                <a:schemeClr val="tx1"/>
              </a:solidFill>
            </a:endParaRPr>
          </a:p>
          <a:p>
            <a:endParaRPr lang="en-US" sz="1200">
              <a:solidFill>
                <a:schemeClr val="tx1"/>
              </a:solidFill>
            </a:endParaRPr>
          </a:p>
          <a:p>
            <a:endParaRPr lang="en-US" sz="1200">
              <a:solidFill>
                <a:schemeClr val="tx1"/>
              </a:solidFill>
            </a:endParaRPr>
          </a:p>
          <a:p>
            <a:pPr lvl="1"/>
            <a:endParaRPr lang="en-US" sz="1200">
              <a:solidFill>
                <a:schemeClr val="tx1"/>
              </a:solidFill>
            </a:endParaRPr>
          </a:p>
          <a:p>
            <a:pPr lvl="1"/>
            <a:endParaRPr lang="en-US" sz="1200">
              <a:solidFill>
                <a:schemeClr val="tx1"/>
              </a:solidFill>
            </a:endParaRPr>
          </a:p>
          <a:p>
            <a:pPr lvl="1" algn="ctr"/>
            <a:endParaRPr lang="en-US"/>
          </a:p>
          <a:p>
            <a:pPr algn="ctr"/>
            <a:endParaRPr lang="en-US"/>
          </a:p>
          <a:p>
            <a:pPr algn="ctr"/>
            <a:endParaRPr lang="en-US"/>
          </a:p>
          <a:p>
            <a:pPr algn="ctr"/>
            <a:endParaRPr lang="en-US"/>
          </a:p>
          <a:p>
            <a:pPr algn="ctr"/>
            <a:endParaRPr lang="en-US"/>
          </a:p>
          <a:p>
            <a:pPr algn="ctr"/>
            <a:endParaRPr lang="en-US"/>
          </a:p>
          <a:p>
            <a:r>
              <a:rPr lang="en-US" sz="1200">
                <a:solidFill>
                  <a:schemeClr val="tx1"/>
                </a:solidFill>
              </a:rPr>
              <a:t>	</a:t>
            </a:r>
          </a:p>
        </p:txBody>
      </p:sp>
      <p:sp>
        <p:nvSpPr>
          <p:cNvPr id="8" name="Ondertitel 2">
            <a:extLst>
              <a:ext uri="{FF2B5EF4-FFF2-40B4-BE49-F238E27FC236}">
                <a16:creationId xmlns:a16="http://schemas.microsoft.com/office/drawing/2014/main" id="{1B12DCA1-8B13-044F-8ACE-7441F36CAACD}"/>
              </a:ext>
            </a:extLst>
          </p:cNvPr>
          <p:cNvSpPr txBox="1">
            <a:spLocks/>
          </p:cNvSpPr>
          <p:nvPr/>
        </p:nvSpPr>
        <p:spPr>
          <a:xfrm>
            <a:off x="517009" y="1859548"/>
            <a:ext cx="4320000" cy="3193097"/>
          </a:xfrm>
          <a:prstGeom prst="rect">
            <a:avLst/>
          </a:prstGeom>
        </p:spPr>
        <p:txBody>
          <a:bodyPr/>
          <a:lstStyle>
            <a:lvl1pPr marL="0" indent="0" algn="l" defTabSz="914400" rtl="0" eaLnBrk="1" latinLnBrk="0" hangingPunct="1">
              <a:lnSpc>
                <a:spcPts val="1600"/>
              </a:lnSpc>
              <a:spcBef>
                <a:spcPts val="1000"/>
              </a:spcBef>
              <a:buClr>
                <a:srgbClr val="03A9F4"/>
              </a:buClr>
              <a:buFont typeface="Arial" panose="020B0604020202020204" pitchFamily="34" charset="0"/>
              <a:buNone/>
              <a:defRPr sz="1400" b="0" kern="1200">
                <a:solidFill>
                  <a:schemeClr val="tx1">
                    <a:lumMod val="75000"/>
                    <a:lumOff val="25000"/>
                  </a:schemeClr>
                </a:solidFill>
                <a:latin typeface="+mn-lt"/>
                <a:ea typeface="+mn-ea"/>
                <a:cs typeface="+mn-cs"/>
              </a:defRPr>
            </a:lvl1pPr>
            <a:lvl2pPr marL="457200" indent="0" algn="l" defTabSz="914400" rtl="0" eaLnBrk="1" latinLnBrk="0" hangingPunct="1">
              <a:lnSpc>
                <a:spcPts val="1600"/>
              </a:lnSpc>
              <a:spcBef>
                <a:spcPts val="500"/>
              </a:spcBef>
              <a:buClr>
                <a:schemeClr val="tx1">
                  <a:lumMod val="65000"/>
                  <a:lumOff val="35000"/>
                </a:schemeClr>
              </a:buClr>
              <a:buFont typeface="Arial" panose="020B0604020202020204" pitchFamily="34" charset="0"/>
              <a:buNone/>
              <a:defRPr lang="en-US" sz="1400" b="0" i="0" kern="1200" dirty="0">
                <a:solidFill>
                  <a:schemeClr val="tx1">
                    <a:lumMod val="75000"/>
                    <a:lumOff val="25000"/>
                  </a:schemeClr>
                </a:solidFill>
                <a:latin typeface="+mn-lt"/>
                <a:ea typeface="+mn-ea"/>
                <a:cs typeface="+mn-cs"/>
              </a:defRPr>
            </a:lvl2pPr>
            <a:lvl3pPr marL="914400" indent="0" algn="l" defTabSz="914400" rtl="0" eaLnBrk="1" latinLnBrk="0" hangingPunct="1">
              <a:lnSpc>
                <a:spcPts val="1600"/>
              </a:lnSpc>
              <a:spcBef>
                <a:spcPts val="500"/>
              </a:spcBef>
              <a:buClr>
                <a:schemeClr val="tx1">
                  <a:lumMod val="65000"/>
                  <a:lumOff val="35000"/>
                </a:schemeClr>
              </a:buClr>
              <a:buFont typeface="Arial" panose="020B0604020202020204" pitchFamily="34" charset="0"/>
              <a:buNone/>
              <a:defRPr sz="1400" kern="1200">
                <a:solidFill>
                  <a:schemeClr val="tx1">
                    <a:lumMod val="75000"/>
                    <a:lumOff val="25000"/>
                  </a:schemeClr>
                </a:solidFill>
                <a:latin typeface="+mn-lt"/>
                <a:ea typeface="+mn-ea"/>
                <a:cs typeface="+mn-cs"/>
              </a:defRPr>
            </a:lvl3pPr>
            <a:lvl4pPr marL="1371600" indent="0" algn="l" defTabSz="914400" rtl="0" eaLnBrk="1" latinLnBrk="0" hangingPunct="1">
              <a:lnSpc>
                <a:spcPts val="1600"/>
              </a:lnSpc>
              <a:spcBef>
                <a:spcPts val="500"/>
              </a:spcBef>
              <a:buClr>
                <a:schemeClr val="tx1">
                  <a:lumMod val="65000"/>
                  <a:lumOff val="35000"/>
                </a:schemeClr>
              </a:buClr>
              <a:buFont typeface="Arial" panose="020B0604020202020204" pitchFamily="34" charset="0"/>
              <a:buNone/>
              <a:defRPr sz="1400" i="0" kern="1200">
                <a:solidFill>
                  <a:schemeClr val="tx1">
                    <a:lumMod val="75000"/>
                    <a:lumOff val="25000"/>
                  </a:schemeClr>
                </a:solidFill>
                <a:latin typeface="+mn-lt"/>
                <a:ea typeface="+mn-ea"/>
                <a:cs typeface="+mn-cs"/>
              </a:defRPr>
            </a:lvl4pPr>
            <a:lvl5pPr marL="1828800" indent="0" algn="l" defTabSz="914400" rtl="0" eaLnBrk="1" latinLnBrk="0" hangingPunct="1">
              <a:lnSpc>
                <a:spcPts val="1600"/>
              </a:lnSpc>
              <a:spcBef>
                <a:spcPts val="500"/>
              </a:spcBef>
              <a:buClr>
                <a:schemeClr val="tx1">
                  <a:lumMod val="65000"/>
                  <a:lumOff val="35000"/>
                </a:schemeClr>
              </a:buClr>
              <a:buFont typeface="Arial" panose="020B0604020202020204" pitchFamily="34" charset="0"/>
              <a:buNone/>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nl-NL"/>
          </a:p>
        </p:txBody>
      </p:sp>
      <p:sp>
        <p:nvSpPr>
          <p:cNvPr id="3" name="Tekstvak 2">
            <a:extLst>
              <a:ext uri="{FF2B5EF4-FFF2-40B4-BE49-F238E27FC236}">
                <a16:creationId xmlns:a16="http://schemas.microsoft.com/office/drawing/2014/main" id="{F69D7F43-4D4D-2249-AE26-6B5BED34FC67}"/>
              </a:ext>
            </a:extLst>
          </p:cNvPr>
          <p:cNvSpPr txBox="1"/>
          <p:nvPr/>
        </p:nvSpPr>
        <p:spPr>
          <a:xfrm>
            <a:off x="517009" y="1859548"/>
            <a:ext cx="11157982" cy="4401205"/>
          </a:xfrm>
          <a:prstGeom prst="rect">
            <a:avLst/>
          </a:prstGeom>
          <a:noFill/>
        </p:spPr>
        <p:txBody>
          <a:bodyPr wrap="square" lIns="91440" tIns="45720" rIns="91440" bIns="45720" rtlCol="0" anchor="t">
            <a:spAutoFit/>
          </a:bodyPr>
          <a:lstStyle/>
          <a:p>
            <a:pPr fontAlgn="base"/>
            <a:r>
              <a:rPr lang="nl-NL" sz="1400" b="1" dirty="0">
                <a:solidFill>
                  <a:srgbClr val="000000"/>
                </a:solidFill>
                <a:latin typeface="Calibri"/>
                <a:cs typeface="Calibri"/>
              </a:rPr>
              <a:t>Toelichting:</a:t>
            </a:r>
          </a:p>
          <a:p>
            <a:pPr fontAlgn="base"/>
            <a:endParaRPr lang="nl-NL" sz="1400" dirty="0">
              <a:solidFill>
                <a:srgbClr val="000000"/>
              </a:solidFill>
              <a:latin typeface="Calibri" panose="020F0502020204030204" pitchFamily="34" charset="0"/>
            </a:endParaRPr>
          </a:p>
          <a:p>
            <a:pPr fontAlgn="base"/>
            <a:r>
              <a:rPr lang="nl-NL" sz="1400" dirty="0">
                <a:solidFill>
                  <a:srgbClr val="000000"/>
                </a:solidFill>
                <a:latin typeface="Calibri"/>
                <a:cs typeface="Calibri"/>
              </a:rPr>
              <a:t>Gemeenten hebben de keuze om de Collegeverklaring en het Assurancerapport aan te bieden aan de gemeenteraad </a:t>
            </a:r>
            <a:r>
              <a:rPr lang="nl-NL" sz="1400" i="1" dirty="0">
                <a:solidFill>
                  <a:srgbClr val="000000"/>
                </a:solidFill>
                <a:latin typeface="Calibri"/>
                <a:cs typeface="Calibri"/>
              </a:rPr>
              <a:t>of</a:t>
            </a:r>
            <a:r>
              <a:rPr lang="nl-NL" sz="1400" dirty="0">
                <a:solidFill>
                  <a:srgbClr val="000000"/>
                </a:solidFill>
                <a:latin typeface="Calibri"/>
                <a:cs typeface="Calibri"/>
              </a:rPr>
              <a:t> om aan de bestuurlijke rapportage informatiebeveiliging een oplegnotitie of besluitformulier toe te voegen waarin een duidelijke verwijzing naar of een samenvatting van de Collegeverklaring en het Assurancerapport is opgenomen. Omdat het hier gaat om een verplichting, moet deze oplegger aan een aantal eisen voldoen. </a:t>
            </a:r>
            <a:br>
              <a:rPr lang="nl-NL" sz="1400" dirty="0">
                <a:solidFill>
                  <a:srgbClr val="000000"/>
                </a:solidFill>
                <a:latin typeface="Calibri"/>
                <a:cs typeface="Calibri"/>
              </a:rPr>
            </a:br>
            <a:r>
              <a:rPr lang="nl-NL" sz="1400" dirty="0">
                <a:solidFill>
                  <a:srgbClr val="000000"/>
                </a:solidFill>
                <a:latin typeface="Calibri"/>
                <a:cs typeface="Calibri"/>
              </a:rPr>
              <a:t>De rapportage voor de gemeenteraad moet onder geheimhouding  worden aangeboden. Dit is omdat er aansluitnummers en aansluitnamen van </a:t>
            </a:r>
            <a:r>
              <a:rPr lang="nl-NL" sz="1400" dirty="0" err="1">
                <a:solidFill>
                  <a:srgbClr val="000000"/>
                </a:solidFill>
                <a:latin typeface="Calibri"/>
                <a:cs typeface="Calibri"/>
              </a:rPr>
              <a:t>DigiD</a:t>
            </a:r>
            <a:r>
              <a:rPr lang="nl-NL" sz="1400" dirty="0">
                <a:solidFill>
                  <a:srgbClr val="000000"/>
                </a:solidFill>
                <a:latin typeface="Calibri"/>
                <a:cs typeface="Calibri"/>
              </a:rPr>
              <a:t> in staan en mogelijk nog andere gevoelige informatie. </a:t>
            </a:r>
          </a:p>
          <a:p>
            <a:pPr fontAlgn="base"/>
            <a:endParaRPr lang="nl-NL" sz="1400" dirty="0">
              <a:solidFill>
                <a:srgbClr val="000000"/>
              </a:solidFill>
              <a:latin typeface="Calibri" panose="020F0502020204030204" pitchFamily="34" charset="0"/>
            </a:endParaRPr>
          </a:p>
          <a:p>
            <a:pPr fontAlgn="base"/>
            <a:r>
              <a:rPr lang="nl-NL" sz="1400" dirty="0">
                <a:solidFill>
                  <a:srgbClr val="000000"/>
                </a:solidFill>
                <a:latin typeface="Calibri"/>
                <a:cs typeface="Calibri"/>
              </a:rPr>
              <a:t>Om niets te vergeten in deze oplegnotitie, heeft VNG in samenspraak met gemeenten een voorbeeld-overzicht opgesteld waarin de inhoudelijke bouwstenen van deze oplegnotitie staan beschreven</a:t>
            </a:r>
            <a:r>
              <a:rPr lang="nl-NL" sz="1400" dirty="0">
                <a:solidFill>
                  <a:srgbClr val="000000"/>
                </a:solidFill>
                <a:latin typeface="ＭＳ 明朝"/>
                <a:ea typeface="ＭＳ 明朝"/>
              </a:rPr>
              <a:t>. </a:t>
            </a:r>
            <a:endParaRPr lang="nl-NL" sz="1400" dirty="0">
              <a:latin typeface="ＭＳ 明朝"/>
              <a:ea typeface="ＭＳ 明朝"/>
            </a:endParaRPr>
          </a:p>
          <a:p>
            <a:endParaRPr lang="nl-NL" sz="1400" strike="sngStrike" dirty="0"/>
          </a:p>
          <a:p>
            <a:endParaRPr lang="nl-NL" sz="1400" dirty="0"/>
          </a:p>
          <a:p>
            <a:r>
              <a:rPr lang="nl-NL" sz="1400" dirty="0"/>
              <a:t>In deze rapportage worden afwisselend smileys of kleuren gebruikt om aan te geven of men voldoet. Dit is illustratief. U kunt de rapportage geheel naar eigen inzicht aanpassen, op basis van voor uw organisatie relevante sheets en gebruikmaken van uw eigen huisstijl. </a:t>
            </a:r>
            <a:endParaRPr lang="nl-NL" sz="1400" dirty="0">
              <a:cs typeface="Calibri"/>
            </a:endParaRPr>
          </a:p>
          <a:p>
            <a:endParaRPr lang="nl-NL" sz="1400" dirty="0"/>
          </a:p>
          <a:p>
            <a:endParaRPr lang="nl-NL" sz="1400" dirty="0"/>
          </a:p>
          <a:p>
            <a:endParaRPr lang="en-US" sz="1400" dirty="0"/>
          </a:p>
          <a:p>
            <a:endParaRPr lang="en-US" sz="1400" dirty="0"/>
          </a:p>
          <a:p>
            <a:endParaRPr lang="en-US" sz="1400" dirty="0"/>
          </a:p>
          <a:p>
            <a:r>
              <a:rPr lang="en-US" sz="1400" dirty="0"/>
              <a:t>Versie </a:t>
            </a:r>
            <a:r>
              <a:rPr lang="en-US" sz="1400" dirty="0">
                <a:highlight>
                  <a:srgbClr val="00FF00"/>
                </a:highlight>
              </a:rPr>
              <a:t>April 2025</a:t>
            </a:r>
            <a:endParaRPr lang="en-US" sz="1400" dirty="0">
              <a:highlight>
                <a:srgbClr val="00FF00"/>
              </a:highlight>
              <a:cs typeface="Calibri"/>
            </a:endParaRPr>
          </a:p>
        </p:txBody>
      </p:sp>
    </p:spTree>
    <p:extLst>
      <p:ext uri="{BB962C8B-B14F-4D97-AF65-F5344CB8AC3E}">
        <p14:creationId xmlns:p14="http://schemas.microsoft.com/office/powerpoint/2010/main" val="4287228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5">
            <a:extLst>
              <a:ext uri="{FF2B5EF4-FFF2-40B4-BE49-F238E27FC236}">
                <a16:creationId xmlns:a16="http://schemas.microsoft.com/office/drawing/2014/main" id="{AB3E9A83-9FA5-0A49-AB98-3863D985656E}"/>
              </a:ext>
            </a:extLst>
          </p:cNvPr>
          <p:cNvGraphicFramePr>
            <a:graphicFrameLocks noGrp="1"/>
          </p:cNvGraphicFramePr>
          <p:nvPr>
            <p:extLst>
              <p:ext uri="{D42A27DB-BD31-4B8C-83A1-F6EECF244321}">
                <p14:modId xmlns:p14="http://schemas.microsoft.com/office/powerpoint/2010/main" val="1560892478"/>
              </p:ext>
            </p:extLst>
          </p:nvPr>
        </p:nvGraphicFramePr>
        <p:xfrm>
          <a:off x="366540" y="331304"/>
          <a:ext cx="11472533" cy="6035682"/>
        </p:xfrm>
        <a:graphic>
          <a:graphicData uri="http://schemas.openxmlformats.org/drawingml/2006/table">
            <a:tbl>
              <a:tblPr firstRow="1" bandRow="1">
                <a:tableStyleId>{7DF18680-E054-41AD-8BC1-D1AEF772440D}</a:tableStyleId>
              </a:tblPr>
              <a:tblGrid>
                <a:gridCol w="10080167">
                  <a:extLst>
                    <a:ext uri="{9D8B030D-6E8A-4147-A177-3AD203B41FA5}">
                      <a16:colId xmlns:a16="http://schemas.microsoft.com/office/drawing/2014/main" val="3442844694"/>
                    </a:ext>
                  </a:extLst>
                </a:gridCol>
                <a:gridCol w="1392366">
                  <a:extLst>
                    <a:ext uri="{9D8B030D-6E8A-4147-A177-3AD203B41FA5}">
                      <a16:colId xmlns:a16="http://schemas.microsoft.com/office/drawing/2014/main" val="3800779620"/>
                    </a:ext>
                  </a:extLst>
                </a:gridCol>
              </a:tblGrid>
              <a:tr h="470801">
                <a:tc>
                  <a:txBody>
                    <a:bodyPr/>
                    <a:lstStyle/>
                    <a:p>
                      <a:r>
                        <a:rPr lang="nl-NL" sz="2000">
                          <a:solidFill>
                            <a:schemeClr val="tx1">
                              <a:lumMod val="75000"/>
                              <a:lumOff val="25000"/>
                            </a:schemeClr>
                          </a:solidFill>
                        </a:rPr>
                        <a:t>3. CONTINUÏTEIT EN INCIDENTEN</a:t>
                      </a: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DCEDC8"/>
                    </a:solidFill>
                  </a:tcPr>
                </a:tc>
                <a:tc>
                  <a:txBody>
                    <a:bodyPr/>
                    <a:lstStyle/>
                    <a:p>
                      <a:r>
                        <a:rPr lang="nl-NL" sz="1400" b="0">
                          <a:solidFill>
                            <a:schemeClr val="tx1">
                              <a:lumMod val="75000"/>
                              <a:lumOff val="25000"/>
                            </a:schemeClr>
                          </a:solidFill>
                        </a:rPr>
                        <a:t>Status: onvoldoende</a:t>
                      </a: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extLst>
                  <a:ext uri="{0D108BD9-81ED-4DB2-BD59-A6C34878D82A}">
                    <a16:rowId xmlns:a16="http://schemas.microsoft.com/office/drawing/2014/main" val="1294762075"/>
                  </a:ext>
                </a:extLst>
              </a:tr>
              <a:tr h="1155032">
                <a:tc>
                  <a:txBody>
                    <a:bodyPr/>
                    <a:lstStyle/>
                    <a:p>
                      <a:r>
                        <a:rPr lang="nl-NL" sz="1400" b="1">
                          <a:solidFill>
                            <a:schemeClr val="tx1">
                              <a:lumMod val="75000"/>
                              <a:lumOff val="25000"/>
                            </a:schemeClr>
                          </a:solidFill>
                        </a:rPr>
                        <a:t>Zorgen voor de continuïteit van onze dienstverlening</a:t>
                      </a:r>
                      <a:r>
                        <a:rPr lang="nl-NL" sz="1400" b="1" baseline="0">
                          <a:solidFill>
                            <a:schemeClr val="tx1">
                              <a:lumMod val="75000"/>
                              <a:lumOff val="25000"/>
                            </a:schemeClr>
                          </a:solidFill>
                        </a:rPr>
                        <a:t> en het opvolgen van incidenten</a:t>
                      </a:r>
                      <a:endParaRPr lang="nl-NL" sz="1400" b="1">
                        <a:solidFill>
                          <a:schemeClr val="tx1">
                            <a:lumMod val="75000"/>
                            <a:lumOff val="25000"/>
                          </a:schemeClr>
                        </a:solidFill>
                      </a:endParaRP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a:txBody>
                    <a:bodyPr/>
                    <a:lstStyle/>
                    <a:p>
                      <a:pPr algn="ctr"/>
                      <a:endParaRPr lang="nl-NL" sz="1400">
                        <a:solidFill>
                          <a:schemeClr val="bg1">
                            <a:lumMod val="9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extLst>
                  <a:ext uri="{0D108BD9-81ED-4DB2-BD59-A6C34878D82A}">
                    <a16:rowId xmlns:a16="http://schemas.microsoft.com/office/drawing/2014/main" val="4130105169"/>
                  </a:ext>
                </a:extLst>
              </a:tr>
              <a:tr h="362304">
                <a:tc gridSpan="2">
                  <a:txBody>
                    <a:bodyPr/>
                    <a:lstStyle/>
                    <a:p>
                      <a:pPr>
                        <a:lnSpc>
                          <a:spcPts val="1800"/>
                        </a:lnSpc>
                      </a:pPr>
                      <a:r>
                        <a:rPr lang="nl-NL" sz="1400">
                          <a:solidFill>
                            <a:schemeClr val="bg1">
                              <a:lumMod val="50000"/>
                            </a:schemeClr>
                          </a:solidFill>
                        </a:rPr>
                        <a:t>Onderdelen:</a:t>
                      </a: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20988">
                <a:tc>
                  <a:txBody>
                    <a:bodyPr/>
                    <a:lstStyle/>
                    <a:p>
                      <a:pPr lvl="0">
                        <a:lnSpc>
                          <a:spcPts val="1800"/>
                        </a:lnSpc>
                        <a:buNone/>
                      </a:pPr>
                      <a:r>
                        <a:rPr lang="nl-NL" sz="1400">
                          <a:solidFill>
                            <a:schemeClr val="tx1">
                              <a:lumMod val="75000"/>
                              <a:lumOff val="25000"/>
                            </a:schemeClr>
                          </a:solidFill>
                        </a:rPr>
                        <a:t>H16 - Beheer van beveiligingsincidenten</a:t>
                      </a: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6069826"/>
                  </a:ext>
                </a:extLst>
              </a:tr>
              <a:tr h="420988">
                <a:tc>
                  <a:txBody>
                    <a:bodyPr/>
                    <a:lstStyle/>
                    <a:p>
                      <a:pPr lvl="0">
                        <a:lnSpc>
                          <a:spcPts val="1800"/>
                        </a:lnSpc>
                        <a:buNone/>
                      </a:pPr>
                      <a:r>
                        <a:rPr lang="nl-NL" sz="1400">
                          <a:solidFill>
                            <a:schemeClr val="tx1">
                              <a:lumMod val="75000"/>
                              <a:lumOff val="25000"/>
                            </a:schemeClr>
                          </a:solidFill>
                        </a:rPr>
                        <a:t>H17 - Bedrijfscontinuïteitsbeheer</a:t>
                      </a:r>
                      <a:r>
                        <a:rPr lang="nl-NL" sz="1400" baseline="0">
                          <a:solidFill>
                            <a:schemeClr val="tx1">
                              <a:lumMod val="75000"/>
                              <a:lumOff val="25000"/>
                            </a:schemeClr>
                          </a:solidFill>
                        </a:rPr>
                        <a:t> &amp; informatiebeveiliging</a:t>
                      </a:r>
                      <a:endParaRPr lang="nl-NL" sz="1400">
                        <a:solidFill>
                          <a:schemeClr val="tx1">
                            <a:lumMod val="75000"/>
                            <a:lumOff val="25000"/>
                          </a:schemeClr>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77456157"/>
                  </a:ext>
                </a:extLst>
              </a:tr>
              <a:tr h="2205081">
                <a:tc gridSpan="2">
                  <a:txBody>
                    <a:bodyPr/>
                    <a:lstStyle/>
                    <a:p>
                      <a:pPr lvl="0">
                        <a:lnSpc>
                          <a:spcPts val="1800"/>
                        </a:lnSpc>
                        <a:buNone/>
                      </a:pPr>
                      <a:r>
                        <a:rPr lang="nl-NL" sz="1400">
                          <a:solidFill>
                            <a:schemeClr val="tx1">
                              <a:lumMod val="75000"/>
                              <a:lumOff val="25000"/>
                            </a:schemeClr>
                          </a:solidFill>
                        </a:rPr>
                        <a:t>Bevindingen</a:t>
                      </a:r>
                      <a:r>
                        <a:rPr lang="nl-NL" sz="1400" baseline="0">
                          <a:solidFill>
                            <a:schemeClr val="tx1">
                              <a:lumMod val="75000"/>
                              <a:lumOff val="25000"/>
                            </a:schemeClr>
                          </a:solidFill>
                        </a:rPr>
                        <a:t> en verbeteracties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Tekst die je zelf kunt aanvullen op dit onderdeel. </a:t>
                      </a:r>
                      <a:endParaRPr lang="nl-NL" sz="1400" i="1"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r>
                        <a:rPr lang="nl-NL" sz="1400" baseline="0">
                          <a:solidFill>
                            <a:schemeClr val="tx1">
                              <a:lumMod val="75000"/>
                              <a:lumOff val="25000"/>
                            </a:schemeClr>
                          </a:solidFill>
                        </a:rPr>
                        <a:t>Risico’s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Neem hier de risico’s op die de organisatie loopt gedurende de periode dat er geen passende maatregelen zijn getroffen.</a:t>
                      </a: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11" name="Group 10">
            <a:extLst>
              <a:ext uri="{FF2B5EF4-FFF2-40B4-BE49-F238E27FC236}">
                <a16:creationId xmlns:a16="http://schemas.microsoft.com/office/drawing/2014/main" id="{2FCB4887-68F1-6345-934B-C5BFC91ED906}"/>
              </a:ext>
            </a:extLst>
          </p:cNvPr>
          <p:cNvGrpSpPr/>
          <p:nvPr/>
        </p:nvGrpSpPr>
        <p:grpSpPr>
          <a:xfrm>
            <a:off x="6674419" y="2098950"/>
            <a:ext cx="1297294" cy="312385"/>
            <a:chOff x="6550142" y="2098950"/>
            <a:chExt cx="1297294" cy="312385"/>
          </a:xfrm>
        </p:grpSpPr>
        <p:sp>
          <p:nvSpPr>
            <p:cNvPr id="7" name="TextBox 6">
              <a:extLst>
                <a:ext uri="{FF2B5EF4-FFF2-40B4-BE49-F238E27FC236}">
                  <a16:creationId xmlns:a16="http://schemas.microsoft.com/office/drawing/2014/main" id="{47151F5A-E836-334D-8F31-8298635111A8}"/>
                </a:ext>
              </a:extLst>
            </p:cNvPr>
            <p:cNvSpPr txBox="1"/>
            <p:nvPr/>
          </p:nvSpPr>
          <p:spPr>
            <a:xfrm>
              <a:off x="6809859" y="2098950"/>
              <a:ext cx="1037577" cy="276999"/>
            </a:xfrm>
            <a:prstGeom prst="rect">
              <a:avLst/>
            </a:prstGeom>
            <a:noFill/>
          </p:spPr>
          <p:txBody>
            <a:bodyPr wrap="square" rtlCol="0">
              <a:spAutoFit/>
            </a:bodyPr>
            <a:lstStyle/>
            <a:p>
              <a:r>
                <a:rPr lang="nl-NL" sz="1200">
                  <a:solidFill>
                    <a:schemeClr val="tx1">
                      <a:lumMod val="50000"/>
                      <a:lumOff val="50000"/>
                    </a:schemeClr>
                  </a:solidFill>
                </a:rPr>
                <a:t>onvoldoende</a:t>
              </a:r>
              <a:endParaRPr lang="en-US" sz="1200">
                <a:solidFill>
                  <a:schemeClr val="tx1">
                    <a:lumMod val="50000"/>
                    <a:lumOff val="50000"/>
                  </a:schemeClr>
                </a:solidFill>
              </a:endParaRPr>
            </a:p>
          </p:txBody>
        </p:sp>
        <p:pic>
          <p:nvPicPr>
            <p:cNvPr id="8" name="Picture 7">
              <a:extLst>
                <a:ext uri="{FF2B5EF4-FFF2-40B4-BE49-F238E27FC236}">
                  <a16:creationId xmlns:a16="http://schemas.microsoft.com/office/drawing/2014/main" id="{DA1174AF-4089-B74B-853F-0167A98D3250}"/>
                </a:ext>
              </a:extLst>
            </p:cNvPr>
            <p:cNvPicPr>
              <a:picLocks noChangeAspect="1"/>
            </p:cNvPicPr>
            <p:nvPr/>
          </p:nvPicPr>
          <p:blipFill>
            <a:blip r:embed="rId3"/>
            <a:stretch>
              <a:fillRect/>
            </a:stretch>
          </p:blipFill>
          <p:spPr>
            <a:xfrm>
              <a:off x="6550142" y="2098950"/>
              <a:ext cx="312385" cy="312385"/>
            </a:xfrm>
            <a:prstGeom prst="rect">
              <a:avLst/>
            </a:prstGeom>
          </p:spPr>
        </p:pic>
      </p:grpSp>
      <p:grpSp>
        <p:nvGrpSpPr>
          <p:cNvPr id="13" name="Group 12">
            <a:extLst>
              <a:ext uri="{FF2B5EF4-FFF2-40B4-BE49-F238E27FC236}">
                <a16:creationId xmlns:a16="http://schemas.microsoft.com/office/drawing/2014/main" id="{404E2B12-0D38-5943-8AAF-4A139EA4A35E}"/>
              </a:ext>
            </a:extLst>
          </p:cNvPr>
          <p:cNvGrpSpPr/>
          <p:nvPr/>
        </p:nvGrpSpPr>
        <p:grpSpPr>
          <a:xfrm>
            <a:off x="8016468" y="2081256"/>
            <a:ext cx="1296540" cy="312385"/>
            <a:chOff x="8016468" y="2081256"/>
            <a:chExt cx="1296540" cy="312385"/>
          </a:xfrm>
        </p:grpSpPr>
        <p:sp>
          <p:nvSpPr>
            <p:cNvPr id="16" name="TextBox 15">
              <a:extLst>
                <a:ext uri="{FF2B5EF4-FFF2-40B4-BE49-F238E27FC236}">
                  <a16:creationId xmlns:a16="http://schemas.microsoft.com/office/drawing/2014/main" id="{89D4119A-5927-D846-BF25-3F436EBB3398}"/>
                </a:ext>
              </a:extLst>
            </p:cNvPr>
            <p:cNvSpPr txBox="1"/>
            <p:nvPr/>
          </p:nvSpPr>
          <p:spPr>
            <a:xfrm>
              <a:off x="8275431" y="2098950"/>
              <a:ext cx="1037577" cy="276999"/>
            </a:xfrm>
            <a:prstGeom prst="rect">
              <a:avLst/>
            </a:prstGeom>
            <a:noFill/>
          </p:spPr>
          <p:txBody>
            <a:bodyPr wrap="square" rtlCol="0">
              <a:spAutoFit/>
            </a:bodyPr>
            <a:lstStyle/>
            <a:p>
              <a:r>
                <a:rPr lang="nl-NL" sz="1200">
                  <a:solidFill>
                    <a:schemeClr val="tx1">
                      <a:lumMod val="50000"/>
                      <a:lumOff val="50000"/>
                    </a:schemeClr>
                  </a:solidFill>
                </a:rPr>
                <a:t>voldoende</a:t>
              </a:r>
              <a:endParaRPr lang="en-US" sz="1200">
                <a:solidFill>
                  <a:schemeClr val="tx1">
                    <a:lumMod val="50000"/>
                    <a:lumOff val="50000"/>
                  </a:schemeClr>
                </a:solidFill>
              </a:endParaRPr>
            </a:p>
          </p:txBody>
        </p:sp>
        <p:pic>
          <p:nvPicPr>
            <p:cNvPr id="9" name="Picture 8">
              <a:extLst>
                <a:ext uri="{FF2B5EF4-FFF2-40B4-BE49-F238E27FC236}">
                  <a16:creationId xmlns:a16="http://schemas.microsoft.com/office/drawing/2014/main" id="{731D3FEF-AAEE-A440-A961-560FFF55E1AA}"/>
                </a:ext>
              </a:extLst>
            </p:cNvPr>
            <p:cNvPicPr>
              <a:picLocks noChangeAspect="1"/>
            </p:cNvPicPr>
            <p:nvPr/>
          </p:nvPicPr>
          <p:blipFill>
            <a:blip r:embed="rId4"/>
            <a:stretch>
              <a:fillRect/>
            </a:stretch>
          </p:blipFill>
          <p:spPr>
            <a:xfrm>
              <a:off x="8016468" y="2081256"/>
              <a:ext cx="312385" cy="312385"/>
            </a:xfrm>
            <a:prstGeom prst="rect">
              <a:avLst/>
            </a:prstGeom>
          </p:spPr>
        </p:pic>
      </p:grpSp>
      <p:grpSp>
        <p:nvGrpSpPr>
          <p:cNvPr id="12" name="Group 11">
            <a:extLst>
              <a:ext uri="{FF2B5EF4-FFF2-40B4-BE49-F238E27FC236}">
                <a16:creationId xmlns:a16="http://schemas.microsoft.com/office/drawing/2014/main" id="{ED01E66B-9C5B-A84A-82D6-702AF55526B2}"/>
              </a:ext>
            </a:extLst>
          </p:cNvPr>
          <p:cNvGrpSpPr/>
          <p:nvPr/>
        </p:nvGrpSpPr>
        <p:grpSpPr>
          <a:xfrm>
            <a:off x="9183974" y="2081255"/>
            <a:ext cx="1126924" cy="312385"/>
            <a:chOff x="9183974" y="2081255"/>
            <a:chExt cx="1126924" cy="312385"/>
          </a:xfrm>
        </p:grpSpPr>
        <p:sp>
          <p:nvSpPr>
            <p:cNvPr id="19" name="TextBox 18">
              <a:extLst>
                <a:ext uri="{FF2B5EF4-FFF2-40B4-BE49-F238E27FC236}">
                  <a16:creationId xmlns:a16="http://schemas.microsoft.com/office/drawing/2014/main" id="{D6E3218D-90C7-C64C-A6EC-960F710363BC}"/>
                </a:ext>
              </a:extLst>
            </p:cNvPr>
            <p:cNvSpPr txBox="1"/>
            <p:nvPr/>
          </p:nvSpPr>
          <p:spPr>
            <a:xfrm>
              <a:off x="9453321" y="2098950"/>
              <a:ext cx="857577" cy="276999"/>
            </a:xfrm>
            <a:prstGeom prst="rect">
              <a:avLst/>
            </a:prstGeom>
            <a:noFill/>
          </p:spPr>
          <p:txBody>
            <a:bodyPr wrap="square" rtlCol="0">
              <a:spAutoFit/>
            </a:bodyPr>
            <a:lstStyle/>
            <a:p>
              <a:r>
                <a:rPr lang="nl-NL" sz="1200">
                  <a:solidFill>
                    <a:schemeClr val="tx1">
                      <a:lumMod val="50000"/>
                      <a:lumOff val="50000"/>
                    </a:schemeClr>
                  </a:solidFill>
                </a:rPr>
                <a:t>goed</a:t>
              </a:r>
              <a:endParaRPr lang="en-US" sz="1200">
                <a:solidFill>
                  <a:schemeClr val="tx1">
                    <a:lumMod val="50000"/>
                    <a:lumOff val="50000"/>
                  </a:schemeClr>
                </a:solidFill>
              </a:endParaRPr>
            </a:p>
          </p:txBody>
        </p:sp>
        <p:pic>
          <p:nvPicPr>
            <p:cNvPr id="10" name="Picture 9">
              <a:extLst>
                <a:ext uri="{FF2B5EF4-FFF2-40B4-BE49-F238E27FC236}">
                  <a16:creationId xmlns:a16="http://schemas.microsoft.com/office/drawing/2014/main" id="{ED8AC3FC-1F5C-4F41-B010-AE9993A46FCC}"/>
                </a:ext>
              </a:extLst>
            </p:cNvPr>
            <p:cNvPicPr>
              <a:picLocks noChangeAspect="1"/>
            </p:cNvPicPr>
            <p:nvPr/>
          </p:nvPicPr>
          <p:blipFill>
            <a:blip r:embed="rId5"/>
            <a:stretch>
              <a:fillRect/>
            </a:stretch>
          </p:blipFill>
          <p:spPr>
            <a:xfrm>
              <a:off x="9183974" y="2081255"/>
              <a:ext cx="312385" cy="312385"/>
            </a:xfrm>
            <a:prstGeom prst="rect">
              <a:avLst/>
            </a:prstGeom>
          </p:spPr>
        </p:pic>
      </p:grpSp>
      <p:pic>
        <p:nvPicPr>
          <p:cNvPr id="20" name="Picture 19">
            <a:extLst>
              <a:ext uri="{FF2B5EF4-FFF2-40B4-BE49-F238E27FC236}">
                <a16:creationId xmlns:a16="http://schemas.microsoft.com/office/drawing/2014/main" id="{DA0D5168-94B5-DB4E-999A-ABB267BC1ED8}"/>
              </a:ext>
            </a:extLst>
          </p:cNvPr>
          <p:cNvPicPr>
            <a:picLocks noChangeAspect="1"/>
          </p:cNvPicPr>
          <p:nvPr/>
        </p:nvPicPr>
        <p:blipFill>
          <a:blip r:embed="rId3"/>
          <a:stretch>
            <a:fillRect/>
          </a:stretch>
        </p:blipFill>
        <p:spPr>
          <a:xfrm>
            <a:off x="10694611" y="1037861"/>
            <a:ext cx="886270" cy="886270"/>
          </a:xfrm>
          <a:prstGeom prst="rect">
            <a:avLst/>
          </a:prstGeom>
          <a:effectLst/>
        </p:spPr>
      </p:pic>
      <p:grpSp>
        <p:nvGrpSpPr>
          <p:cNvPr id="29" name="Group 28">
            <a:extLst>
              <a:ext uri="{FF2B5EF4-FFF2-40B4-BE49-F238E27FC236}">
                <a16:creationId xmlns:a16="http://schemas.microsoft.com/office/drawing/2014/main" id="{7A304956-28A1-8E47-8710-0FA3F720C677}"/>
              </a:ext>
            </a:extLst>
          </p:cNvPr>
          <p:cNvGrpSpPr/>
          <p:nvPr/>
        </p:nvGrpSpPr>
        <p:grpSpPr>
          <a:xfrm>
            <a:off x="10556250" y="2509284"/>
            <a:ext cx="1162994" cy="226827"/>
            <a:chOff x="10556250" y="2509284"/>
            <a:chExt cx="1162994" cy="226827"/>
          </a:xfrm>
        </p:grpSpPr>
        <p:sp>
          <p:nvSpPr>
            <p:cNvPr id="26" name="Oval 25">
              <a:extLst>
                <a:ext uri="{FF2B5EF4-FFF2-40B4-BE49-F238E27FC236}">
                  <a16:creationId xmlns:a16="http://schemas.microsoft.com/office/drawing/2014/main" id="{DA146FB5-FE20-F24B-830A-1A81EE2CA1F3}"/>
                </a:ext>
              </a:extLst>
            </p:cNvPr>
            <p:cNvSpPr/>
            <p:nvPr/>
          </p:nvSpPr>
          <p:spPr>
            <a:xfrm>
              <a:off x="11020538"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9AFD7BB-AD3D-3C47-A1C4-9D449F98495D}"/>
                </a:ext>
              </a:extLst>
            </p:cNvPr>
            <p:cNvSpPr/>
            <p:nvPr/>
          </p:nvSpPr>
          <p:spPr>
            <a:xfrm>
              <a:off x="11484827"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1A243EE-C2DC-D84B-A456-338621CAFF27}"/>
                </a:ext>
              </a:extLst>
            </p:cNvPr>
            <p:cNvSpPr/>
            <p:nvPr/>
          </p:nvSpPr>
          <p:spPr>
            <a:xfrm>
              <a:off x="10556250"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299C072F-A2A6-A64E-93BE-95A7E2A2F254}"/>
              </a:ext>
            </a:extLst>
          </p:cNvPr>
          <p:cNvGrpSpPr/>
          <p:nvPr/>
        </p:nvGrpSpPr>
        <p:grpSpPr>
          <a:xfrm>
            <a:off x="10556250" y="2934587"/>
            <a:ext cx="1162994" cy="226827"/>
            <a:chOff x="10556250" y="2509284"/>
            <a:chExt cx="1162994" cy="226827"/>
          </a:xfrm>
        </p:grpSpPr>
        <p:sp>
          <p:nvSpPr>
            <p:cNvPr id="31" name="Oval 30">
              <a:extLst>
                <a:ext uri="{FF2B5EF4-FFF2-40B4-BE49-F238E27FC236}">
                  <a16:creationId xmlns:a16="http://schemas.microsoft.com/office/drawing/2014/main" id="{C82D818F-8F1C-A540-A482-56AD182C7C65}"/>
                </a:ext>
              </a:extLst>
            </p:cNvPr>
            <p:cNvSpPr/>
            <p:nvPr/>
          </p:nvSpPr>
          <p:spPr>
            <a:xfrm>
              <a:off x="11020538"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1946E68-1C2E-AF47-9E5E-8104839CD198}"/>
                </a:ext>
              </a:extLst>
            </p:cNvPr>
            <p:cNvSpPr/>
            <p:nvPr/>
          </p:nvSpPr>
          <p:spPr>
            <a:xfrm>
              <a:off x="11484827"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3DBF192-E885-4E4F-AEDA-878B2799C434}"/>
                </a:ext>
              </a:extLst>
            </p:cNvPr>
            <p:cNvSpPr/>
            <p:nvPr/>
          </p:nvSpPr>
          <p:spPr>
            <a:xfrm>
              <a:off x="10556250"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6E941589-D831-F245-BF89-F4A79A9EBB6F}"/>
              </a:ext>
            </a:extLst>
          </p:cNvPr>
          <p:cNvPicPr>
            <a:picLocks noChangeAspect="1"/>
          </p:cNvPicPr>
          <p:nvPr/>
        </p:nvPicPr>
        <p:blipFill>
          <a:blip r:embed="rId4"/>
          <a:stretch>
            <a:fillRect/>
          </a:stretch>
        </p:blipFill>
        <p:spPr>
          <a:xfrm>
            <a:off x="10974465" y="2466504"/>
            <a:ext cx="312385" cy="312385"/>
          </a:xfrm>
          <a:prstGeom prst="rect">
            <a:avLst/>
          </a:prstGeom>
        </p:spPr>
      </p:pic>
      <p:pic>
        <p:nvPicPr>
          <p:cNvPr id="22" name="Picture 21">
            <a:extLst>
              <a:ext uri="{FF2B5EF4-FFF2-40B4-BE49-F238E27FC236}">
                <a16:creationId xmlns:a16="http://schemas.microsoft.com/office/drawing/2014/main" id="{B426A152-226E-ED46-9C93-B3B612C121DE}"/>
              </a:ext>
            </a:extLst>
          </p:cNvPr>
          <p:cNvPicPr>
            <a:picLocks noChangeAspect="1"/>
          </p:cNvPicPr>
          <p:nvPr/>
        </p:nvPicPr>
        <p:blipFill>
          <a:blip r:embed="rId3"/>
          <a:stretch>
            <a:fillRect/>
          </a:stretch>
        </p:blipFill>
        <p:spPr>
          <a:xfrm>
            <a:off x="10517265" y="2891807"/>
            <a:ext cx="312385" cy="312385"/>
          </a:xfrm>
          <a:prstGeom prst="rect">
            <a:avLst/>
          </a:prstGeom>
        </p:spPr>
      </p:pic>
    </p:spTree>
    <p:extLst>
      <p:ext uri="{BB962C8B-B14F-4D97-AF65-F5344CB8AC3E}">
        <p14:creationId xmlns:p14="http://schemas.microsoft.com/office/powerpoint/2010/main" val="73558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5">
            <a:extLst>
              <a:ext uri="{FF2B5EF4-FFF2-40B4-BE49-F238E27FC236}">
                <a16:creationId xmlns:a16="http://schemas.microsoft.com/office/drawing/2014/main" id="{AB3E9A83-9FA5-0A49-AB98-3863D985656E}"/>
              </a:ext>
            </a:extLst>
          </p:cNvPr>
          <p:cNvGraphicFramePr>
            <a:graphicFrameLocks noGrp="1"/>
          </p:cNvGraphicFramePr>
          <p:nvPr>
            <p:extLst>
              <p:ext uri="{D42A27DB-BD31-4B8C-83A1-F6EECF244321}">
                <p14:modId xmlns:p14="http://schemas.microsoft.com/office/powerpoint/2010/main" val="1257965196"/>
              </p:ext>
            </p:extLst>
          </p:nvPr>
        </p:nvGraphicFramePr>
        <p:xfrm>
          <a:off x="366540" y="331304"/>
          <a:ext cx="11472533" cy="5999470"/>
        </p:xfrm>
        <a:graphic>
          <a:graphicData uri="http://schemas.openxmlformats.org/drawingml/2006/table">
            <a:tbl>
              <a:tblPr firstRow="1" bandRow="1">
                <a:tableStyleId>{7DF18680-E054-41AD-8BC1-D1AEF772440D}</a:tableStyleId>
              </a:tblPr>
              <a:tblGrid>
                <a:gridCol w="10080167">
                  <a:extLst>
                    <a:ext uri="{9D8B030D-6E8A-4147-A177-3AD203B41FA5}">
                      <a16:colId xmlns:a16="http://schemas.microsoft.com/office/drawing/2014/main" val="3442844694"/>
                    </a:ext>
                  </a:extLst>
                </a:gridCol>
                <a:gridCol w="1392366">
                  <a:extLst>
                    <a:ext uri="{9D8B030D-6E8A-4147-A177-3AD203B41FA5}">
                      <a16:colId xmlns:a16="http://schemas.microsoft.com/office/drawing/2014/main" val="3800779620"/>
                    </a:ext>
                  </a:extLst>
                </a:gridCol>
              </a:tblGrid>
              <a:tr h="470801">
                <a:tc>
                  <a:txBody>
                    <a:bodyPr/>
                    <a:lstStyle/>
                    <a:p>
                      <a:r>
                        <a:rPr lang="nl-NL" sz="2000" dirty="0">
                          <a:solidFill>
                            <a:schemeClr val="tx1">
                              <a:lumMod val="75000"/>
                              <a:lumOff val="25000"/>
                            </a:schemeClr>
                          </a:solidFill>
                        </a:rPr>
                        <a:t>4. INFORMATIESYSTEMEN</a:t>
                      </a: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r>
                        <a:rPr lang="nl-NL" sz="1400" b="0" dirty="0">
                          <a:solidFill>
                            <a:schemeClr val="tx1">
                              <a:lumMod val="75000"/>
                              <a:lumOff val="25000"/>
                            </a:schemeClr>
                          </a:solidFill>
                        </a:rPr>
                        <a:t>Status: onvoldoende</a:t>
                      </a:r>
                      <a:endParaRPr lang="nl-NL" sz="1400" dirty="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extLst>
                  <a:ext uri="{0D108BD9-81ED-4DB2-BD59-A6C34878D82A}">
                    <a16:rowId xmlns:a16="http://schemas.microsoft.com/office/drawing/2014/main" val="1294762075"/>
                  </a:ext>
                </a:extLst>
              </a:tr>
              <a:tr h="1155032">
                <a:tc>
                  <a:txBody>
                    <a:bodyPr/>
                    <a:lstStyle/>
                    <a:p>
                      <a:r>
                        <a:rPr lang="nl-NL" sz="1400" b="1" dirty="0">
                          <a:solidFill>
                            <a:schemeClr val="tx1">
                              <a:lumMod val="75000"/>
                              <a:lumOff val="25000"/>
                            </a:schemeClr>
                          </a:solidFill>
                        </a:rPr>
                        <a:t>Veilige omgang met informatiesystemen en afspraken hierover met onze leveranciers</a:t>
                      </a: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pPr algn="ctr"/>
                      <a:endParaRPr lang="nl-NL" sz="1400">
                        <a:solidFill>
                          <a:schemeClr val="bg1">
                            <a:lumMod val="9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extLst>
                  <a:ext uri="{0D108BD9-81ED-4DB2-BD59-A6C34878D82A}">
                    <a16:rowId xmlns:a16="http://schemas.microsoft.com/office/drawing/2014/main" val="4130105169"/>
                  </a:ext>
                </a:extLst>
              </a:tr>
              <a:tr h="362304">
                <a:tc gridSpan="2">
                  <a:txBody>
                    <a:bodyPr/>
                    <a:lstStyle/>
                    <a:p>
                      <a:pPr>
                        <a:lnSpc>
                          <a:spcPts val="1800"/>
                        </a:lnSpc>
                      </a:pPr>
                      <a:r>
                        <a:rPr lang="nl-NL" sz="1400" dirty="0">
                          <a:solidFill>
                            <a:schemeClr val="bg1">
                              <a:lumMod val="50000"/>
                            </a:schemeClr>
                          </a:solidFill>
                        </a:rPr>
                        <a:t>Onderdelen:</a:t>
                      </a: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20988">
                <a:tc>
                  <a:txBody>
                    <a:bodyPr/>
                    <a:lstStyle/>
                    <a:p>
                      <a:pPr>
                        <a:lnSpc>
                          <a:spcPts val="1800"/>
                        </a:lnSpc>
                        <a:buFontTx/>
                        <a:buNone/>
                      </a:pPr>
                      <a:r>
                        <a:rPr lang="nl-NL" sz="1400" kern="1200" dirty="0">
                          <a:solidFill>
                            <a:schemeClr val="tx1">
                              <a:lumMod val="75000"/>
                              <a:lumOff val="25000"/>
                            </a:schemeClr>
                          </a:solidFill>
                          <a:latin typeface="+mn-lt"/>
                          <a:ea typeface="+mn-ea"/>
                          <a:cs typeface="+mn-cs"/>
                        </a:rPr>
                        <a:t>H12 - Beveiliging van de bedrijfsvoering</a:t>
                      </a: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6069826"/>
                  </a:ext>
                </a:extLst>
              </a:tr>
              <a:tr h="420988">
                <a:tc>
                  <a:txBody>
                    <a:bodyPr/>
                    <a:lstStyle/>
                    <a:p>
                      <a:pPr lvl="0">
                        <a:lnSpc>
                          <a:spcPts val="1800"/>
                        </a:lnSpc>
                        <a:buFontTx/>
                        <a:buNone/>
                      </a:pPr>
                      <a:r>
                        <a:rPr lang="nl-NL" sz="1400" dirty="0">
                          <a:solidFill>
                            <a:schemeClr val="tx1">
                              <a:lumMod val="75000"/>
                              <a:lumOff val="25000"/>
                            </a:schemeClr>
                          </a:solidFill>
                        </a:rPr>
                        <a:t>H14 - Acquisitie,</a:t>
                      </a:r>
                      <a:r>
                        <a:rPr lang="nl-NL" sz="1400" baseline="0" dirty="0">
                          <a:solidFill>
                            <a:schemeClr val="tx1">
                              <a:lumMod val="75000"/>
                              <a:lumOff val="25000"/>
                            </a:schemeClr>
                          </a:solidFill>
                        </a:rPr>
                        <a:t> ontwikkeling en onderhoud van informatie systemen</a:t>
                      </a:r>
                      <a:endParaRPr lang="nl-NL" sz="1400" dirty="0">
                        <a:solidFill>
                          <a:schemeClr val="tx1">
                            <a:lumMod val="75000"/>
                            <a:lumOff val="25000"/>
                          </a:schemeClr>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77456157"/>
                  </a:ext>
                </a:extLst>
              </a:tr>
              <a:tr h="420988">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dirty="0">
                          <a:solidFill>
                            <a:schemeClr val="tx1">
                              <a:lumMod val="75000"/>
                              <a:lumOff val="25000"/>
                            </a:schemeClr>
                          </a:solidFill>
                        </a:rPr>
                        <a:t>H16 - Leveranciersrelaties</a:t>
                      </a: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98234044"/>
                  </a:ext>
                </a:extLst>
              </a:tr>
              <a:tr h="2205081">
                <a:tc gridSpan="2">
                  <a:txBody>
                    <a:bodyPr/>
                    <a:lstStyle/>
                    <a:p>
                      <a:pPr lvl="0">
                        <a:lnSpc>
                          <a:spcPts val="1800"/>
                        </a:lnSpc>
                        <a:buNone/>
                      </a:pPr>
                      <a:r>
                        <a:rPr lang="nl-NL" sz="1400" dirty="0">
                          <a:solidFill>
                            <a:schemeClr val="tx1">
                              <a:lumMod val="75000"/>
                              <a:lumOff val="25000"/>
                            </a:schemeClr>
                          </a:solidFill>
                        </a:rPr>
                        <a:t>Bevindingen</a:t>
                      </a:r>
                      <a:r>
                        <a:rPr lang="nl-NL" sz="1400" baseline="0" dirty="0">
                          <a:solidFill>
                            <a:schemeClr val="tx1">
                              <a:lumMod val="75000"/>
                              <a:lumOff val="25000"/>
                            </a:schemeClr>
                          </a:solidFill>
                        </a:rPr>
                        <a:t> en verbeteracties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dirty="0"/>
                        <a:t>Tekst die je zelf kunt aanvullen op dit onderdeel. </a:t>
                      </a:r>
                      <a:endParaRPr lang="nl-NL" sz="1400" i="1" baseline="0" dirty="0">
                        <a:solidFill>
                          <a:schemeClr val="tx1">
                            <a:lumMod val="75000"/>
                            <a:lumOff val="25000"/>
                          </a:schemeClr>
                        </a:solidFill>
                      </a:endParaRPr>
                    </a:p>
                    <a:p>
                      <a:pPr lvl="0">
                        <a:lnSpc>
                          <a:spcPts val="1800"/>
                        </a:lnSpc>
                        <a:buNone/>
                      </a:pPr>
                      <a:endParaRPr lang="nl-NL" sz="1400" baseline="0" dirty="0">
                        <a:solidFill>
                          <a:schemeClr val="tx1">
                            <a:lumMod val="75000"/>
                            <a:lumOff val="25000"/>
                          </a:schemeClr>
                        </a:solidFill>
                      </a:endParaRPr>
                    </a:p>
                    <a:p>
                      <a:pPr lvl="0">
                        <a:lnSpc>
                          <a:spcPts val="1800"/>
                        </a:lnSpc>
                        <a:buNone/>
                      </a:pPr>
                      <a:endParaRPr lang="nl-NL" sz="1400" baseline="0" dirty="0">
                        <a:solidFill>
                          <a:schemeClr val="tx1">
                            <a:lumMod val="75000"/>
                            <a:lumOff val="25000"/>
                          </a:schemeClr>
                        </a:solidFill>
                      </a:endParaRPr>
                    </a:p>
                    <a:p>
                      <a:pPr lvl="0">
                        <a:lnSpc>
                          <a:spcPts val="1800"/>
                        </a:lnSpc>
                        <a:buNone/>
                      </a:pPr>
                      <a:endParaRPr lang="nl-NL" sz="1400" baseline="0" dirty="0">
                        <a:solidFill>
                          <a:schemeClr val="tx1">
                            <a:lumMod val="75000"/>
                            <a:lumOff val="25000"/>
                          </a:schemeClr>
                        </a:solidFill>
                      </a:endParaRPr>
                    </a:p>
                    <a:p>
                      <a:pPr lvl="0">
                        <a:lnSpc>
                          <a:spcPts val="1800"/>
                        </a:lnSpc>
                        <a:buNone/>
                      </a:pPr>
                      <a:r>
                        <a:rPr lang="nl-NL" sz="1400" baseline="0" dirty="0">
                          <a:solidFill>
                            <a:schemeClr val="tx1">
                              <a:lumMod val="75000"/>
                              <a:lumOff val="25000"/>
                            </a:schemeClr>
                          </a:solidFill>
                        </a:rPr>
                        <a:t>Risico’s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dirty="0"/>
                        <a:t>Neem hier de risico’s op die de organisatie loopt gedurende de periode dat er geen passende maatregelen zijn getroffen.</a:t>
                      </a:r>
                    </a:p>
                    <a:p>
                      <a:pPr lvl="0">
                        <a:lnSpc>
                          <a:spcPts val="1800"/>
                        </a:lnSpc>
                        <a:buNone/>
                      </a:pPr>
                      <a:endParaRPr lang="nl-NL" sz="1400" baseline="0" dirty="0">
                        <a:solidFill>
                          <a:schemeClr val="tx1">
                            <a:lumMod val="75000"/>
                            <a:lumOff val="25000"/>
                          </a:schemeClr>
                        </a:solidFill>
                      </a:endParaRPr>
                    </a:p>
                    <a:p>
                      <a:pPr lvl="0">
                        <a:lnSpc>
                          <a:spcPts val="1800"/>
                        </a:lnSpc>
                        <a:buNone/>
                      </a:pPr>
                      <a:endParaRPr lang="nl-NL" sz="1400" baseline="0" dirty="0">
                        <a:solidFill>
                          <a:schemeClr val="tx1">
                            <a:lumMod val="75000"/>
                            <a:lumOff val="25000"/>
                          </a:schemeClr>
                        </a:solidFill>
                      </a:endParaRPr>
                    </a:p>
                    <a:p>
                      <a:pPr lvl="0">
                        <a:lnSpc>
                          <a:spcPts val="1800"/>
                        </a:lnSpc>
                        <a:buNone/>
                      </a:pPr>
                      <a:endParaRPr lang="nl-NL" sz="1400" baseline="0" dirty="0">
                        <a:solidFill>
                          <a:schemeClr val="tx1">
                            <a:lumMod val="75000"/>
                            <a:lumOff val="25000"/>
                          </a:schemeClr>
                        </a:solidFill>
                      </a:endParaRPr>
                    </a:p>
                    <a:p>
                      <a:pPr lvl="0">
                        <a:lnSpc>
                          <a:spcPts val="1800"/>
                        </a:lnSpc>
                        <a:buNone/>
                      </a:pPr>
                      <a:endParaRPr lang="nl-NL" sz="1400" baseline="0" dirty="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11" name="Group 10">
            <a:extLst>
              <a:ext uri="{FF2B5EF4-FFF2-40B4-BE49-F238E27FC236}">
                <a16:creationId xmlns:a16="http://schemas.microsoft.com/office/drawing/2014/main" id="{2FCB4887-68F1-6345-934B-C5BFC91ED906}"/>
              </a:ext>
            </a:extLst>
          </p:cNvPr>
          <p:cNvGrpSpPr/>
          <p:nvPr/>
        </p:nvGrpSpPr>
        <p:grpSpPr>
          <a:xfrm>
            <a:off x="6674419" y="2098950"/>
            <a:ext cx="1297294" cy="312385"/>
            <a:chOff x="6550142" y="2098950"/>
            <a:chExt cx="1297294" cy="312385"/>
          </a:xfrm>
        </p:grpSpPr>
        <p:sp>
          <p:nvSpPr>
            <p:cNvPr id="7" name="TextBox 6">
              <a:extLst>
                <a:ext uri="{FF2B5EF4-FFF2-40B4-BE49-F238E27FC236}">
                  <a16:creationId xmlns:a16="http://schemas.microsoft.com/office/drawing/2014/main" id="{47151F5A-E836-334D-8F31-8298635111A8}"/>
                </a:ext>
              </a:extLst>
            </p:cNvPr>
            <p:cNvSpPr txBox="1"/>
            <p:nvPr/>
          </p:nvSpPr>
          <p:spPr>
            <a:xfrm>
              <a:off x="6809859" y="2098950"/>
              <a:ext cx="1037577" cy="276999"/>
            </a:xfrm>
            <a:prstGeom prst="rect">
              <a:avLst/>
            </a:prstGeom>
            <a:noFill/>
          </p:spPr>
          <p:txBody>
            <a:bodyPr wrap="square" rtlCol="0">
              <a:spAutoFit/>
            </a:bodyPr>
            <a:lstStyle/>
            <a:p>
              <a:r>
                <a:rPr lang="nl-NL" sz="1200">
                  <a:solidFill>
                    <a:schemeClr val="tx1">
                      <a:lumMod val="50000"/>
                      <a:lumOff val="50000"/>
                    </a:schemeClr>
                  </a:solidFill>
                </a:rPr>
                <a:t>onvoldoende</a:t>
              </a:r>
              <a:endParaRPr lang="en-US" sz="1200">
                <a:solidFill>
                  <a:schemeClr val="tx1">
                    <a:lumMod val="50000"/>
                    <a:lumOff val="50000"/>
                  </a:schemeClr>
                </a:solidFill>
              </a:endParaRPr>
            </a:p>
          </p:txBody>
        </p:sp>
        <p:pic>
          <p:nvPicPr>
            <p:cNvPr id="8" name="Picture 7">
              <a:extLst>
                <a:ext uri="{FF2B5EF4-FFF2-40B4-BE49-F238E27FC236}">
                  <a16:creationId xmlns:a16="http://schemas.microsoft.com/office/drawing/2014/main" id="{DA1174AF-4089-B74B-853F-0167A98D3250}"/>
                </a:ext>
              </a:extLst>
            </p:cNvPr>
            <p:cNvPicPr>
              <a:picLocks noChangeAspect="1"/>
            </p:cNvPicPr>
            <p:nvPr/>
          </p:nvPicPr>
          <p:blipFill>
            <a:blip r:embed="rId3"/>
            <a:stretch>
              <a:fillRect/>
            </a:stretch>
          </p:blipFill>
          <p:spPr>
            <a:xfrm>
              <a:off x="6550142" y="2098950"/>
              <a:ext cx="312385" cy="312385"/>
            </a:xfrm>
            <a:prstGeom prst="rect">
              <a:avLst/>
            </a:prstGeom>
          </p:spPr>
        </p:pic>
      </p:grpSp>
      <p:grpSp>
        <p:nvGrpSpPr>
          <p:cNvPr id="13" name="Group 12">
            <a:extLst>
              <a:ext uri="{FF2B5EF4-FFF2-40B4-BE49-F238E27FC236}">
                <a16:creationId xmlns:a16="http://schemas.microsoft.com/office/drawing/2014/main" id="{404E2B12-0D38-5943-8AAF-4A139EA4A35E}"/>
              </a:ext>
            </a:extLst>
          </p:cNvPr>
          <p:cNvGrpSpPr/>
          <p:nvPr/>
        </p:nvGrpSpPr>
        <p:grpSpPr>
          <a:xfrm>
            <a:off x="8016468" y="2081256"/>
            <a:ext cx="1296540" cy="312385"/>
            <a:chOff x="8016468" y="2081256"/>
            <a:chExt cx="1296540" cy="312385"/>
          </a:xfrm>
        </p:grpSpPr>
        <p:sp>
          <p:nvSpPr>
            <p:cNvPr id="16" name="TextBox 15">
              <a:extLst>
                <a:ext uri="{FF2B5EF4-FFF2-40B4-BE49-F238E27FC236}">
                  <a16:creationId xmlns:a16="http://schemas.microsoft.com/office/drawing/2014/main" id="{89D4119A-5927-D846-BF25-3F436EBB3398}"/>
                </a:ext>
              </a:extLst>
            </p:cNvPr>
            <p:cNvSpPr txBox="1"/>
            <p:nvPr/>
          </p:nvSpPr>
          <p:spPr>
            <a:xfrm>
              <a:off x="8275431" y="2098950"/>
              <a:ext cx="1037577" cy="276999"/>
            </a:xfrm>
            <a:prstGeom prst="rect">
              <a:avLst/>
            </a:prstGeom>
            <a:noFill/>
          </p:spPr>
          <p:txBody>
            <a:bodyPr wrap="square" rtlCol="0">
              <a:spAutoFit/>
            </a:bodyPr>
            <a:lstStyle/>
            <a:p>
              <a:r>
                <a:rPr lang="nl-NL" sz="1200">
                  <a:solidFill>
                    <a:schemeClr val="tx1">
                      <a:lumMod val="50000"/>
                      <a:lumOff val="50000"/>
                    </a:schemeClr>
                  </a:solidFill>
                </a:rPr>
                <a:t>voldoende</a:t>
              </a:r>
              <a:endParaRPr lang="en-US" sz="1200">
                <a:solidFill>
                  <a:schemeClr val="tx1">
                    <a:lumMod val="50000"/>
                    <a:lumOff val="50000"/>
                  </a:schemeClr>
                </a:solidFill>
              </a:endParaRPr>
            </a:p>
          </p:txBody>
        </p:sp>
        <p:pic>
          <p:nvPicPr>
            <p:cNvPr id="9" name="Picture 8">
              <a:extLst>
                <a:ext uri="{FF2B5EF4-FFF2-40B4-BE49-F238E27FC236}">
                  <a16:creationId xmlns:a16="http://schemas.microsoft.com/office/drawing/2014/main" id="{731D3FEF-AAEE-A440-A961-560FFF55E1AA}"/>
                </a:ext>
              </a:extLst>
            </p:cNvPr>
            <p:cNvPicPr>
              <a:picLocks noChangeAspect="1"/>
            </p:cNvPicPr>
            <p:nvPr/>
          </p:nvPicPr>
          <p:blipFill>
            <a:blip r:embed="rId4"/>
            <a:stretch>
              <a:fillRect/>
            </a:stretch>
          </p:blipFill>
          <p:spPr>
            <a:xfrm>
              <a:off x="8016468" y="2081256"/>
              <a:ext cx="312385" cy="312385"/>
            </a:xfrm>
            <a:prstGeom prst="rect">
              <a:avLst/>
            </a:prstGeom>
          </p:spPr>
        </p:pic>
      </p:grpSp>
      <p:grpSp>
        <p:nvGrpSpPr>
          <p:cNvPr id="12" name="Group 11">
            <a:extLst>
              <a:ext uri="{FF2B5EF4-FFF2-40B4-BE49-F238E27FC236}">
                <a16:creationId xmlns:a16="http://schemas.microsoft.com/office/drawing/2014/main" id="{ED01E66B-9C5B-A84A-82D6-702AF55526B2}"/>
              </a:ext>
            </a:extLst>
          </p:cNvPr>
          <p:cNvGrpSpPr/>
          <p:nvPr/>
        </p:nvGrpSpPr>
        <p:grpSpPr>
          <a:xfrm>
            <a:off x="9183974" y="2081255"/>
            <a:ext cx="1126924" cy="312385"/>
            <a:chOff x="9183974" y="2081255"/>
            <a:chExt cx="1126924" cy="312385"/>
          </a:xfrm>
        </p:grpSpPr>
        <p:sp>
          <p:nvSpPr>
            <p:cNvPr id="19" name="TextBox 18">
              <a:extLst>
                <a:ext uri="{FF2B5EF4-FFF2-40B4-BE49-F238E27FC236}">
                  <a16:creationId xmlns:a16="http://schemas.microsoft.com/office/drawing/2014/main" id="{D6E3218D-90C7-C64C-A6EC-960F710363BC}"/>
                </a:ext>
              </a:extLst>
            </p:cNvPr>
            <p:cNvSpPr txBox="1"/>
            <p:nvPr/>
          </p:nvSpPr>
          <p:spPr>
            <a:xfrm>
              <a:off x="9453321" y="2098950"/>
              <a:ext cx="857577" cy="276999"/>
            </a:xfrm>
            <a:prstGeom prst="rect">
              <a:avLst/>
            </a:prstGeom>
            <a:noFill/>
          </p:spPr>
          <p:txBody>
            <a:bodyPr wrap="square" rtlCol="0">
              <a:spAutoFit/>
            </a:bodyPr>
            <a:lstStyle/>
            <a:p>
              <a:r>
                <a:rPr lang="nl-NL" sz="1200">
                  <a:solidFill>
                    <a:schemeClr val="tx1">
                      <a:lumMod val="50000"/>
                      <a:lumOff val="50000"/>
                    </a:schemeClr>
                  </a:solidFill>
                </a:rPr>
                <a:t>goed</a:t>
              </a:r>
              <a:endParaRPr lang="en-US" sz="1200">
                <a:solidFill>
                  <a:schemeClr val="tx1">
                    <a:lumMod val="50000"/>
                    <a:lumOff val="50000"/>
                  </a:schemeClr>
                </a:solidFill>
              </a:endParaRPr>
            </a:p>
          </p:txBody>
        </p:sp>
        <p:pic>
          <p:nvPicPr>
            <p:cNvPr id="10" name="Picture 9">
              <a:extLst>
                <a:ext uri="{FF2B5EF4-FFF2-40B4-BE49-F238E27FC236}">
                  <a16:creationId xmlns:a16="http://schemas.microsoft.com/office/drawing/2014/main" id="{ED8AC3FC-1F5C-4F41-B010-AE9993A46FCC}"/>
                </a:ext>
              </a:extLst>
            </p:cNvPr>
            <p:cNvPicPr>
              <a:picLocks noChangeAspect="1"/>
            </p:cNvPicPr>
            <p:nvPr/>
          </p:nvPicPr>
          <p:blipFill>
            <a:blip r:embed="rId5"/>
            <a:stretch>
              <a:fillRect/>
            </a:stretch>
          </p:blipFill>
          <p:spPr>
            <a:xfrm>
              <a:off x="9183974" y="2081255"/>
              <a:ext cx="312385" cy="312385"/>
            </a:xfrm>
            <a:prstGeom prst="rect">
              <a:avLst/>
            </a:prstGeom>
          </p:spPr>
        </p:pic>
      </p:grpSp>
      <p:pic>
        <p:nvPicPr>
          <p:cNvPr id="20" name="Picture 19">
            <a:extLst>
              <a:ext uri="{FF2B5EF4-FFF2-40B4-BE49-F238E27FC236}">
                <a16:creationId xmlns:a16="http://schemas.microsoft.com/office/drawing/2014/main" id="{DA0D5168-94B5-DB4E-999A-ABB267BC1ED8}"/>
              </a:ext>
            </a:extLst>
          </p:cNvPr>
          <p:cNvPicPr>
            <a:picLocks noChangeAspect="1"/>
          </p:cNvPicPr>
          <p:nvPr/>
        </p:nvPicPr>
        <p:blipFill>
          <a:blip r:embed="rId3"/>
          <a:stretch>
            <a:fillRect/>
          </a:stretch>
        </p:blipFill>
        <p:spPr>
          <a:xfrm>
            <a:off x="10694611" y="1037861"/>
            <a:ext cx="886270" cy="886270"/>
          </a:xfrm>
          <a:prstGeom prst="rect">
            <a:avLst/>
          </a:prstGeom>
          <a:effectLst/>
        </p:spPr>
      </p:pic>
      <p:grpSp>
        <p:nvGrpSpPr>
          <p:cNvPr id="29" name="Group 28">
            <a:extLst>
              <a:ext uri="{FF2B5EF4-FFF2-40B4-BE49-F238E27FC236}">
                <a16:creationId xmlns:a16="http://schemas.microsoft.com/office/drawing/2014/main" id="{7A304956-28A1-8E47-8710-0FA3F720C677}"/>
              </a:ext>
            </a:extLst>
          </p:cNvPr>
          <p:cNvGrpSpPr/>
          <p:nvPr/>
        </p:nvGrpSpPr>
        <p:grpSpPr>
          <a:xfrm>
            <a:off x="10556250" y="2509284"/>
            <a:ext cx="1162994" cy="226827"/>
            <a:chOff x="10556250" y="2509284"/>
            <a:chExt cx="1162994" cy="226827"/>
          </a:xfrm>
        </p:grpSpPr>
        <p:sp>
          <p:nvSpPr>
            <p:cNvPr id="26" name="Oval 25">
              <a:extLst>
                <a:ext uri="{FF2B5EF4-FFF2-40B4-BE49-F238E27FC236}">
                  <a16:creationId xmlns:a16="http://schemas.microsoft.com/office/drawing/2014/main" id="{DA146FB5-FE20-F24B-830A-1A81EE2CA1F3}"/>
                </a:ext>
              </a:extLst>
            </p:cNvPr>
            <p:cNvSpPr/>
            <p:nvPr/>
          </p:nvSpPr>
          <p:spPr>
            <a:xfrm>
              <a:off x="11020538"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9AFD7BB-AD3D-3C47-A1C4-9D449F98495D}"/>
                </a:ext>
              </a:extLst>
            </p:cNvPr>
            <p:cNvSpPr/>
            <p:nvPr/>
          </p:nvSpPr>
          <p:spPr>
            <a:xfrm>
              <a:off x="11484827"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1A243EE-C2DC-D84B-A456-338621CAFF27}"/>
                </a:ext>
              </a:extLst>
            </p:cNvPr>
            <p:cNvSpPr/>
            <p:nvPr/>
          </p:nvSpPr>
          <p:spPr>
            <a:xfrm>
              <a:off x="10556250"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299C072F-A2A6-A64E-93BE-95A7E2A2F254}"/>
              </a:ext>
            </a:extLst>
          </p:cNvPr>
          <p:cNvGrpSpPr/>
          <p:nvPr/>
        </p:nvGrpSpPr>
        <p:grpSpPr>
          <a:xfrm>
            <a:off x="10556250" y="2934587"/>
            <a:ext cx="1162994" cy="226827"/>
            <a:chOff x="10556250" y="2509284"/>
            <a:chExt cx="1162994" cy="226827"/>
          </a:xfrm>
        </p:grpSpPr>
        <p:sp>
          <p:nvSpPr>
            <p:cNvPr id="31" name="Oval 30">
              <a:extLst>
                <a:ext uri="{FF2B5EF4-FFF2-40B4-BE49-F238E27FC236}">
                  <a16:creationId xmlns:a16="http://schemas.microsoft.com/office/drawing/2014/main" id="{C82D818F-8F1C-A540-A482-56AD182C7C65}"/>
                </a:ext>
              </a:extLst>
            </p:cNvPr>
            <p:cNvSpPr/>
            <p:nvPr/>
          </p:nvSpPr>
          <p:spPr>
            <a:xfrm>
              <a:off x="11020538"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1946E68-1C2E-AF47-9E5E-8104839CD198}"/>
                </a:ext>
              </a:extLst>
            </p:cNvPr>
            <p:cNvSpPr/>
            <p:nvPr/>
          </p:nvSpPr>
          <p:spPr>
            <a:xfrm>
              <a:off x="11484827"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3DBF192-E885-4E4F-AEDA-878B2799C434}"/>
                </a:ext>
              </a:extLst>
            </p:cNvPr>
            <p:cNvSpPr/>
            <p:nvPr/>
          </p:nvSpPr>
          <p:spPr>
            <a:xfrm>
              <a:off x="10556250"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6E941589-D831-F245-BF89-F4A79A9EBB6F}"/>
              </a:ext>
            </a:extLst>
          </p:cNvPr>
          <p:cNvPicPr>
            <a:picLocks noChangeAspect="1"/>
          </p:cNvPicPr>
          <p:nvPr/>
        </p:nvPicPr>
        <p:blipFill>
          <a:blip r:embed="rId4"/>
          <a:stretch>
            <a:fillRect/>
          </a:stretch>
        </p:blipFill>
        <p:spPr>
          <a:xfrm>
            <a:off x="10981551" y="2891807"/>
            <a:ext cx="312385" cy="312385"/>
          </a:xfrm>
          <a:prstGeom prst="rect">
            <a:avLst/>
          </a:prstGeom>
        </p:spPr>
      </p:pic>
      <p:grpSp>
        <p:nvGrpSpPr>
          <p:cNvPr id="23" name="Group 28">
            <a:extLst>
              <a:ext uri="{FF2B5EF4-FFF2-40B4-BE49-F238E27FC236}">
                <a16:creationId xmlns:a16="http://schemas.microsoft.com/office/drawing/2014/main" id="{44076B6D-4955-8C44-8C86-7273B3CC4B24}"/>
              </a:ext>
            </a:extLst>
          </p:cNvPr>
          <p:cNvGrpSpPr/>
          <p:nvPr/>
        </p:nvGrpSpPr>
        <p:grpSpPr>
          <a:xfrm>
            <a:off x="10556248" y="3364797"/>
            <a:ext cx="1162994" cy="226827"/>
            <a:chOff x="10556250" y="2509284"/>
            <a:chExt cx="1162994" cy="226827"/>
          </a:xfrm>
        </p:grpSpPr>
        <p:sp>
          <p:nvSpPr>
            <p:cNvPr id="24" name="Oval 25">
              <a:extLst>
                <a:ext uri="{FF2B5EF4-FFF2-40B4-BE49-F238E27FC236}">
                  <a16:creationId xmlns:a16="http://schemas.microsoft.com/office/drawing/2014/main" id="{897492B0-C701-6F47-90A5-0343BF649048}"/>
                </a:ext>
              </a:extLst>
            </p:cNvPr>
            <p:cNvSpPr/>
            <p:nvPr/>
          </p:nvSpPr>
          <p:spPr>
            <a:xfrm>
              <a:off x="11020538"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6">
              <a:extLst>
                <a:ext uri="{FF2B5EF4-FFF2-40B4-BE49-F238E27FC236}">
                  <a16:creationId xmlns:a16="http://schemas.microsoft.com/office/drawing/2014/main" id="{1EF53018-5444-AE47-ABDF-3AA0C42BF6BA}"/>
                </a:ext>
              </a:extLst>
            </p:cNvPr>
            <p:cNvSpPr/>
            <p:nvPr/>
          </p:nvSpPr>
          <p:spPr>
            <a:xfrm>
              <a:off x="11484827"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27">
              <a:extLst>
                <a:ext uri="{FF2B5EF4-FFF2-40B4-BE49-F238E27FC236}">
                  <a16:creationId xmlns:a16="http://schemas.microsoft.com/office/drawing/2014/main" id="{2D1DDADC-32B7-6846-B0F6-1DB595EF95BF}"/>
                </a:ext>
              </a:extLst>
            </p:cNvPr>
            <p:cNvSpPr/>
            <p:nvPr/>
          </p:nvSpPr>
          <p:spPr>
            <a:xfrm>
              <a:off x="10556250" y="2509284"/>
              <a:ext cx="234417" cy="226827"/>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5" name="Picture 9">
            <a:extLst>
              <a:ext uri="{FF2B5EF4-FFF2-40B4-BE49-F238E27FC236}">
                <a16:creationId xmlns:a16="http://schemas.microsoft.com/office/drawing/2014/main" id="{B56EDF7A-56BB-B14D-AF97-881FF92538BF}"/>
              </a:ext>
            </a:extLst>
          </p:cNvPr>
          <p:cNvPicPr>
            <a:picLocks noChangeAspect="1"/>
          </p:cNvPicPr>
          <p:nvPr/>
        </p:nvPicPr>
        <p:blipFill>
          <a:blip r:embed="rId5"/>
          <a:stretch>
            <a:fillRect/>
          </a:stretch>
        </p:blipFill>
        <p:spPr>
          <a:xfrm>
            <a:off x="11424688" y="2471828"/>
            <a:ext cx="312385" cy="312385"/>
          </a:xfrm>
          <a:prstGeom prst="rect">
            <a:avLst/>
          </a:prstGeom>
        </p:spPr>
      </p:pic>
      <p:pic>
        <p:nvPicPr>
          <p:cNvPr id="5" name="Afbeelding 4">
            <a:extLst>
              <a:ext uri="{FF2B5EF4-FFF2-40B4-BE49-F238E27FC236}">
                <a16:creationId xmlns:a16="http://schemas.microsoft.com/office/drawing/2014/main" id="{944A31E0-8618-584D-AF58-CA68DE615451}"/>
              </a:ext>
            </a:extLst>
          </p:cNvPr>
          <p:cNvPicPr>
            <a:picLocks noChangeAspect="1"/>
          </p:cNvPicPr>
          <p:nvPr/>
        </p:nvPicPr>
        <p:blipFill>
          <a:blip r:embed="rId3"/>
          <a:stretch>
            <a:fillRect/>
          </a:stretch>
        </p:blipFill>
        <p:spPr>
          <a:xfrm>
            <a:off x="10491337" y="3321264"/>
            <a:ext cx="299327" cy="299327"/>
          </a:xfrm>
          <a:prstGeom prst="rect">
            <a:avLst/>
          </a:prstGeom>
        </p:spPr>
      </p:pic>
    </p:spTree>
    <p:extLst>
      <p:ext uri="{BB962C8B-B14F-4D97-AF65-F5344CB8AC3E}">
        <p14:creationId xmlns:p14="http://schemas.microsoft.com/office/powerpoint/2010/main" val="340841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5">
            <a:extLst>
              <a:ext uri="{FF2B5EF4-FFF2-40B4-BE49-F238E27FC236}">
                <a16:creationId xmlns:a16="http://schemas.microsoft.com/office/drawing/2014/main" id="{AB3E9A83-9FA5-0A49-AB98-3863D985656E}"/>
              </a:ext>
            </a:extLst>
          </p:cNvPr>
          <p:cNvGraphicFramePr>
            <a:graphicFrameLocks noGrp="1"/>
          </p:cNvGraphicFramePr>
          <p:nvPr>
            <p:extLst>
              <p:ext uri="{D42A27DB-BD31-4B8C-83A1-F6EECF244321}">
                <p14:modId xmlns:p14="http://schemas.microsoft.com/office/powerpoint/2010/main" val="2497530737"/>
              </p:ext>
            </p:extLst>
          </p:nvPr>
        </p:nvGraphicFramePr>
        <p:xfrm>
          <a:off x="366540" y="331304"/>
          <a:ext cx="11472533" cy="5770870"/>
        </p:xfrm>
        <a:graphic>
          <a:graphicData uri="http://schemas.openxmlformats.org/drawingml/2006/table">
            <a:tbl>
              <a:tblPr firstRow="1" bandRow="1">
                <a:tableStyleId>{7DF18680-E054-41AD-8BC1-D1AEF772440D}</a:tableStyleId>
              </a:tblPr>
              <a:tblGrid>
                <a:gridCol w="10080167">
                  <a:extLst>
                    <a:ext uri="{9D8B030D-6E8A-4147-A177-3AD203B41FA5}">
                      <a16:colId xmlns:a16="http://schemas.microsoft.com/office/drawing/2014/main" val="3442844694"/>
                    </a:ext>
                  </a:extLst>
                </a:gridCol>
                <a:gridCol w="1392366">
                  <a:extLst>
                    <a:ext uri="{9D8B030D-6E8A-4147-A177-3AD203B41FA5}">
                      <a16:colId xmlns:a16="http://schemas.microsoft.com/office/drawing/2014/main" val="3800779620"/>
                    </a:ext>
                  </a:extLst>
                </a:gridCol>
              </a:tblGrid>
              <a:tr h="470801">
                <a:tc>
                  <a:txBody>
                    <a:bodyPr/>
                    <a:lstStyle/>
                    <a:p>
                      <a:r>
                        <a:rPr lang="nl-NL" sz="2000">
                          <a:solidFill>
                            <a:schemeClr val="tx1">
                              <a:lumMod val="75000"/>
                              <a:lumOff val="25000"/>
                            </a:schemeClr>
                          </a:solidFill>
                        </a:rPr>
                        <a:t>5. DATABESCHERMING</a:t>
                      </a: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r>
                        <a:rPr lang="nl-NL" sz="1400" b="0">
                          <a:solidFill>
                            <a:schemeClr val="tx1">
                              <a:lumMod val="75000"/>
                              <a:lumOff val="25000"/>
                            </a:schemeClr>
                          </a:solidFill>
                        </a:rPr>
                        <a:t>Status: onvoldoende</a:t>
                      </a: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extLst>
                  <a:ext uri="{0D108BD9-81ED-4DB2-BD59-A6C34878D82A}">
                    <a16:rowId xmlns:a16="http://schemas.microsoft.com/office/drawing/2014/main" val="1294762075"/>
                  </a:ext>
                </a:extLst>
              </a:tr>
              <a:tr h="1155032">
                <a:tc>
                  <a:txBody>
                    <a:bodyPr/>
                    <a:lstStyle/>
                    <a:p>
                      <a:r>
                        <a:rPr lang="nl-NL" sz="1400" b="1" kern="1200">
                          <a:solidFill>
                            <a:schemeClr val="tx1">
                              <a:lumMod val="75000"/>
                              <a:lumOff val="25000"/>
                            </a:schemeClr>
                          </a:solidFill>
                          <a:effectLst/>
                          <a:latin typeface="+mn-lt"/>
                          <a:ea typeface="+mn-ea"/>
                          <a:cs typeface="+mn-cs"/>
                        </a:rPr>
                        <a:t>Veilige omgang met data in onze software</a:t>
                      </a:r>
                      <a:endParaRPr lang="nl-NL" sz="1200" b="1">
                        <a:solidFill>
                          <a:schemeClr val="tx1">
                            <a:lumMod val="75000"/>
                            <a:lumOff val="25000"/>
                          </a:schemeClr>
                        </a:solidFill>
                      </a:endParaRP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pPr algn="ctr"/>
                      <a:endParaRPr lang="nl-NL" sz="1400">
                        <a:solidFill>
                          <a:schemeClr val="bg1">
                            <a:lumMod val="9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extLst>
                  <a:ext uri="{0D108BD9-81ED-4DB2-BD59-A6C34878D82A}">
                    <a16:rowId xmlns:a16="http://schemas.microsoft.com/office/drawing/2014/main" val="4130105169"/>
                  </a:ext>
                </a:extLst>
              </a:tr>
              <a:tr h="362304">
                <a:tc gridSpan="2">
                  <a:txBody>
                    <a:bodyPr/>
                    <a:lstStyle/>
                    <a:p>
                      <a:pPr>
                        <a:lnSpc>
                          <a:spcPts val="1800"/>
                        </a:lnSpc>
                      </a:pPr>
                      <a:r>
                        <a:rPr lang="nl-NL" sz="1400">
                          <a:solidFill>
                            <a:schemeClr val="bg1">
                              <a:lumMod val="50000"/>
                            </a:schemeClr>
                          </a:solidFill>
                        </a:rPr>
                        <a:t>Onderdelen:</a:t>
                      </a: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20988">
                <a:tc>
                  <a:txBody>
                    <a:bodyPr/>
                    <a:lstStyle/>
                    <a:p>
                      <a:pPr algn="l">
                        <a:lnSpc>
                          <a:spcPts val="1800"/>
                        </a:lnSpc>
                        <a:spcAft>
                          <a:spcPts val="0"/>
                        </a:spcAft>
                      </a:pPr>
                      <a:r>
                        <a:rPr lang="nl-NL" sz="1400">
                          <a:solidFill>
                            <a:schemeClr val="tx1">
                              <a:lumMod val="75000"/>
                              <a:lumOff val="25000"/>
                            </a:schemeClr>
                          </a:solidFill>
                        </a:rPr>
                        <a:t>H8 - Beheer van bedrijfsmiddelen </a:t>
                      </a:r>
                      <a:endParaRPr lang="en-US" sz="14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436069826"/>
                  </a:ext>
                </a:extLst>
              </a:tr>
              <a:tr h="420988">
                <a:tc>
                  <a:txBody>
                    <a:bodyPr/>
                    <a:lstStyle/>
                    <a:p>
                      <a:pPr algn="l">
                        <a:lnSpc>
                          <a:spcPts val="1800"/>
                        </a:lnSpc>
                        <a:spcAft>
                          <a:spcPts val="0"/>
                        </a:spcAft>
                      </a:pPr>
                      <a:r>
                        <a:rPr lang="nl-NL" sz="1400">
                          <a:solidFill>
                            <a:schemeClr val="tx1">
                              <a:lumMod val="75000"/>
                              <a:lumOff val="25000"/>
                            </a:schemeClr>
                          </a:solidFill>
                        </a:rPr>
                        <a:t>H10 - Cryptografie</a:t>
                      </a:r>
                      <a:endParaRPr lang="en-US" sz="14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4277456157"/>
                  </a:ext>
                </a:extLst>
              </a:tr>
              <a:tr h="420988">
                <a:tc>
                  <a:txBody>
                    <a:bodyPr/>
                    <a:lstStyle/>
                    <a:p>
                      <a:pPr algn="l">
                        <a:lnSpc>
                          <a:spcPts val="1800"/>
                        </a:lnSpc>
                        <a:spcAft>
                          <a:spcPts val="0"/>
                        </a:spcAft>
                      </a:pPr>
                      <a:r>
                        <a:rPr lang="nl-NL" sz="1400">
                          <a:solidFill>
                            <a:schemeClr val="tx1">
                              <a:lumMod val="75000"/>
                              <a:lumOff val="25000"/>
                            </a:schemeClr>
                          </a:solidFill>
                        </a:rPr>
                        <a:t>H13 - Communicatiebeveiliging</a:t>
                      </a:r>
                      <a:endParaRPr lang="en-US" sz="14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798234044"/>
                  </a:ext>
                </a:extLst>
              </a:tr>
              <a:tr h="2205081">
                <a:tc gridSpan="2">
                  <a:txBody>
                    <a:bodyPr/>
                    <a:lstStyle/>
                    <a:p>
                      <a:pPr lvl="0">
                        <a:lnSpc>
                          <a:spcPts val="1800"/>
                        </a:lnSpc>
                        <a:buNone/>
                      </a:pPr>
                      <a:r>
                        <a:rPr lang="nl-NL" sz="1400">
                          <a:solidFill>
                            <a:schemeClr val="tx1">
                              <a:lumMod val="75000"/>
                              <a:lumOff val="25000"/>
                            </a:schemeClr>
                          </a:solidFill>
                        </a:rPr>
                        <a:t>Bevindingen en verbeteracties</a:t>
                      </a:r>
                      <a:endParaRPr lang="nl-NL" sz="1400" baseline="0">
                        <a:solidFill>
                          <a:schemeClr val="tx1">
                            <a:lumMod val="75000"/>
                            <a:lumOff val="25000"/>
                          </a:schemeClr>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Tekst die je zelf kunt aanvullen op dit onderdeel. </a:t>
                      </a:r>
                      <a:endParaRPr lang="nl-NL" sz="1400" i="1"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baseline="0">
                          <a:solidFill>
                            <a:schemeClr val="tx1">
                              <a:lumMod val="75000"/>
                              <a:lumOff val="25000"/>
                            </a:schemeClr>
                          </a:solidFill>
                        </a:rPr>
                        <a:t>Risico’s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Neem hier de risico’s op die de organisatie loopt gedurende de periode dat er geen passende maatregelen zijn getroffen.</a:t>
                      </a: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11" name="Group 10">
            <a:extLst>
              <a:ext uri="{FF2B5EF4-FFF2-40B4-BE49-F238E27FC236}">
                <a16:creationId xmlns:a16="http://schemas.microsoft.com/office/drawing/2014/main" id="{2FCB4887-68F1-6345-934B-C5BFC91ED906}"/>
              </a:ext>
            </a:extLst>
          </p:cNvPr>
          <p:cNvGrpSpPr/>
          <p:nvPr/>
        </p:nvGrpSpPr>
        <p:grpSpPr>
          <a:xfrm>
            <a:off x="6674419" y="2098950"/>
            <a:ext cx="1297294" cy="312385"/>
            <a:chOff x="6550142" y="2098950"/>
            <a:chExt cx="1297294" cy="312385"/>
          </a:xfrm>
        </p:grpSpPr>
        <p:sp>
          <p:nvSpPr>
            <p:cNvPr id="7" name="TextBox 6">
              <a:extLst>
                <a:ext uri="{FF2B5EF4-FFF2-40B4-BE49-F238E27FC236}">
                  <a16:creationId xmlns:a16="http://schemas.microsoft.com/office/drawing/2014/main" id="{47151F5A-E836-334D-8F31-8298635111A8}"/>
                </a:ext>
              </a:extLst>
            </p:cNvPr>
            <p:cNvSpPr txBox="1"/>
            <p:nvPr/>
          </p:nvSpPr>
          <p:spPr>
            <a:xfrm>
              <a:off x="6809859" y="2098950"/>
              <a:ext cx="1037577" cy="276999"/>
            </a:xfrm>
            <a:prstGeom prst="rect">
              <a:avLst/>
            </a:prstGeom>
            <a:noFill/>
          </p:spPr>
          <p:txBody>
            <a:bodyPr wrap="square" rtlCol="0">
              <a:spAutoFit/>
            </a:bodyPr>
            <a:lstStyle/>
            <a:p>
              <a:r>
                <a:rPr lang="nl-NL" sz="1200">
                  <a:solidFill>
                    <a:schemeClr val="tx1">
                      <a:lumMod val="50000"/>
                      <a:lumOff val="50000"/>
                    </a:schemeClr>
                  </a:solidFill>
                </a:rPr>
                <a:t>onvoldoende</a:t>
              </a:r>
              <a:endParaRPr lang="en-US" sz="1200">
                <a:solidFill>
                  <a:schemeClr val="tx1">
                    <a:lumMod val="50000"/>
                    <a:lumOff val="50000"/>
                  </a:schemeClr>
                </a:solidFill>
              </a:endParaRPr>
            </a:p>
          </p:txBody>
        </p:sp>
        <p:pic>
          <p:nvPicPr>
            <p:cNvPr id="8" name="Picture 7">
              <a:extLst>
                <a:ext uri="{FF2B5EF4-FFF2-40B4-BE49-F238E27FC236}">
                  <a16:creationId xmlns:a16="http://schemas.microsoft.com/office/drawing/2014/main" id="{DA1174AF-4089-B74B-853F-0167A98D3250}"/>
                </a:ext>
              </a:extLst>
            </p:cNvPr>
            <p:cNvPicPr>
              <a:picLocks noChangeAspect="1"/>
            </p:cNvPicPr>
            <p:nvPr/>
          </p:nvPicPr>
          <p:blipFill>
            <a:blip r:embed="rId3"/>
            <a:stretch>
              <a:fillRect/>
            </a:stretch>
          </p:blipFill>
          <p:spPr>
            <a:xfrm>
              <a:off x="6550142" y="2098950"/>
              <a:ext cx="312385" cy="312385"/>
            </a:xfrm>
            <a:prstGeom prst="rect">
              <a:avLst/>
            </a:prstGeom>
          </p:spPr>
        </p:pic>
      </p:grpSp>
      <p:grpSp>
        <p:nvGrpSpPr>
          <p:cNvPr id="13" name="Group 12">
            <a:extLst>
              <a:ext uri="{FF2B5EF4-FFF2-40B4-BE49-F238E27FC236}">
                <a16:creationId xmlns:a16="http://schemas.microsoft.com/office/drawing/2014/main" id="{404E2B12-0D38-5943-8AAF-4A139EA4A35E}"/>
              </a:ext>
            </a:extLst>
          </p:cNvPr>
          <p:cNvGrpSpPr/>
          <p:nvPr/>
        </p:nvGrpSpPr>
        <p:grpSpPr>
          <a:xfrm>
            <a:off x="8016468" y="2081256"/>
            <a:ext cx="1296540" cy="312385"/>
            <a:chOff x="8016468" y="2081256"/>
            <a:chExt cx="1296540" cy="312385"/>
          </a:xfrm>
        </p:grpSpPr>
        <p:sp>
          <p:nvSpPr>
            <p:cNvPr id="16" name="TextBox 15">
              <a:extLst>
                <a:ext uri="{FF2B5EF4-FFF2-40B4-BE49-F238E27FC236}">
                  <a16:creationId xmlns:a16="http://schemas.microsoft.com/office/drawing/2014/main" id="{89D4119A-5927-D846-BF25-3F436EBB3398}"/>
                </a:ext>
              </a:extLst>
            </p:cNvPr>
            <p:cNvSpPr txBox="1"/>
            <p:nvPr/>
          </p:nvSpPr>
          <p:spPr>
            <a:xfrm>
              <a:off x="8275431" y="2098950"/>
              <a:ext cx="1037577" cy="276999"/>
            </a:xfrm>
            <a:prstGeom prst="rect">
              <a:avLst/>
            </a:prstGeom>
            <a:noFill/>
          </p:spPr>
          <p:txBody>
            <a:bodyPr wrap="square" rtlCol="0">
              <a:spAutoFit/>
            </a:bodyPr>
            <a:lstStyle/>
            <a:p>
              <a:r>
                <a:rPr lang="nl-NL" sz="1200">
                  <a:solidFill>
                    <a:schemeClr val="tx1">
                      <a:lumMod val="50000"/>
                      <a:lumOff val="50000"/>
                    </a:schemeClr>
                  </a:solidFill>
                </a:rPr>
                <a:t>voldoende</a:t>
              </a:r>
              <a:endParaRPr lang="en-US" sz="1200">
                <a:solidFill>
                  <a:schemeClr val="tx1">
                    <a:lumMod val="50000"/>
                    <a:lumOff val="50000"/>
                  </a:schemeClr>
                </a:solidFill>
              </a:endParaRPr>
            </a:p>
          </p:txBody>
        </p:sp>
        <p:pic>
          <p:nvPicPr>
            <p:cNvPr id="9" name="Picture 8">
              <a:extLst>
                <a:ext uri="{FF2B5EF4-FFF2-40B4-BE49-F238E27FC236}">
                  <a16:creationId xmlns:a16="http://schemas.microsoft.com/office/drawing/2014/main" id="{731D3FEF-AAEE-A440-A961-560FFF55E1AA}"/>
                </a:ext>
              </a:extLst>
            </p:cNvPr>
            <p:cNvPicPr>
              <a:picLocks noChangeAspect="1"/>
            </p:cNvPicPr>
            <p:nvPr/>
          </p:nvPicPr>
          <p:blipFill>
            <a:blip r:embed="rId4"/>
            <a:stretch>
              <a:fillRect/>
            </a:stretch>
          </p:blipFill>
          <p:spPr>
            <a:xfrm>
              <a:off x="8016468" y="2081256"/>
              <a:ext cx="312385" cy="312385"/>
            </a:xfrm>
            <a:prstGeom prst="rect">
              <a:avLst/>
            </a:prstGeom>
          </p:spPr>
        </p:pic>
      </p:grpSp>
      <p:grpSp>
        <p:nvGrpSpPr>
          <p:cNvPr id="12" name="Group 11">
            <a:extLst>
              <a:ext uri="{FF2B5EF4-FFF2-40B4-BE49-F238E27FC236}">
                <a16:creationId xmlns:a16="http://schemas.microsoft.com/office/drawing/2014/main" id="{ED01E66B-9C5B-A84A-82D6-702AF55526B2}"/>
              </a:ext>
            </a:extLst>
          </p:cNvPr>
          <p:cNvGrpSpPr/>
          <p:nvPr/>
        </p:nvGrpSpPr>
        <p:grpSpPr>
          <a:xfrm>
            <a:off x="9183974" y="2081255"/>
            <a:ext cx="1126924" cy="312385"/>
            <a:chOff x="9183974" y="2081255"/>
            <a:chExt cx="1126924" cy="312385"/>
          </a:xfrm>
        </p:grpSpPr>
        <p:sp>
          <p:nvSpPr>
            <p:cNvPr id="19" name="TextBox 18">
              <a:extLst>
                <a:ext uri="{FF2B5EF4-FFF2-40B4-BE49-F238E27FC236}">
                  <a16:creationId xmlns:a16="http://schemas.microsoft.com/office/drawing/2014/main" id="{D6E3218D-90C7-C64C-A6EC-960F710363BC}"/>
                </a:ext>
              </a:extLst>
            </p:cNvPr>
            <p:cNvSpPr txBox="1"/>
            <p:nvPr/>
          </p:nvSpPr>
          <p:spPr>
            <a:xfrm>
              <a:off x="9453321" y="2098950"/>
              <a:ext cx="857577" cy="276999"/>
            </a:xfrm>
            <a:prstGeom prst="rect">
              <a:avLst/>
            </a:prstGeom>
            <a:noFill/>
          </p:spPr>
          <p:txBody>
            <a:bodyPr wrap="square" rtlCol="0">
              <a:spAutoFit/>
            </a:bodyPr>
            <a:lstStyle/>
            <a:p>
              <a:r>
                <a:rPr lang="nl-NL" sz="1200">
                  <a:solidFill>
                    <a:schemeClr val="tx1">
                      <a:lumMod val="50000"/>
                      <a:lumOff val="50000"/>
                    </a:schemeClr>
                  </a:solidFill>
                </a:rPr>
                <a:t>in control</a:t>
              </a:r>
              <a:endParaRPr lang="en-US" sz="1200">
                <a:solidFill>
                  <a:schemeClr val="tx1">
                    <a:lumMod val="50000"/>
                    <a:lumOff val="50000"/>
                  </a:schemeClr>
                </a:solidFill>
              </a:endParaRPr>
            </a:p>
          </p:txBody>
        </p:sp>
        <p:pic>
          <p:nvPicPr>
            <p:cNvPr id="10" name="Picture 9">
              <a:extLst>
                <a:ext uri="{FF2B5EF4-FFF2-40B4-BE49-F238E27FC236}">
                  <a16:creationId xmlns:a16="http://schemas.microsoft.com/office/drawing/2014/main" id="{ED8AC3FC-1F5C-4F41-B010-AE9993A46FCC}"/>
                </a:ext>
              </a:extLst>
            </p:cNvPr>
            <p:cNvPicPr>
              <a:picLocks noChangeAspect="1"/>
            </p:cNvPicPr>
            <p:nvPr/>
          </p:nvPicPr>
          <p:blipFill>
            <a:blip r:embed="rId5"/>
            <a:stretch>
              <a:fillRect/>
            </a:stretch>
          </p:blipFill>
          <p:spPr>
            <a:xfrm>
              <a:off x="9183974" y="2081255"/>
              <a:ext cx="312385" cy="312385"/>
            </a:xfrm>
            <a:prstGeom prst="rect">
              <a:avLst/>
            </a:prstGeom>
          </p:spPr>
        </p:pic>
      </p:grpSp>
      <p:pic>
        <p:nvPicPr>
          <p:cNvPr id="20" name="Picture 19">
            <a:extLst>
              <a:ext uri="{FF2B5EF4-FFF2-40B4-BE49-F238E27FC236}">
                <a16:creationId xmlns:a16="http://schemas.microsoft.com/office/drawing/2014/main" id="{DA0D5168-94B5-DB4E-999A-ABB267BC1ED8}"/>
              </a:ext>
            </a:extLst>
          </p:cNvPr>
          <p:cNvPicPr>
            <a:picLocks noChangeAspect="1"/>
          </p:cNvPicPr>
          <p:nvPr/>
        </p:nvPicPr>
        <p:blipFill>
          <a:blip r:embed="rId3"/>
          <a:stretch>
            <a:fillRect/>
          </a:stretch>
        </p:blipFill>
        <p:spPr>
          <a:xfrm>
            <a:off x="10694611" y="1037861"/>
            <a:ext cx="886270" cy="886270"/>
          </a:xfrm>
          <a:prstGeom prst="rect">
            <a:avLst/>
          </a:prstGeom>
          <a:effectLst/>
        </p:spPr>
      </p:pic>
      <p:grpSp>
        <p:nvGrpSpPr>
          <p:cNvPr id="14" name="Group 28">
            <a:extLst>
              <a:ext uri="{FF2B5EF4-FFF2-40B4-BE49-F238E27FC236}">
                <a16:creationId xmlns:a16="http://schemas.microsoft.com/office/drawing/2014/main" id="{00CDF2A9-5745-A54D-B014-3B2F49C34D74}"/>
              </a:ext>
            </a:extLst>
          </p:cNvPr>
          <p:cNvGrpSpPr/>
          <p:nvPr/>
        </p:nvGrpSpPr>
        <p:grpSpPr>
          <a:xfrm>
            <a:off x="10556250" y="2509284"/>
            <a:ext cx="1162994" cy="226827"/>
            <a:chOff x="10556250" y="2509284"/>
            <a:chExt cx="1162994" cy="226827"/>
          </a:xfrm>
          <a:solidFill>
            <a:schemeClr val="bg1">
              <a:lumMod val="95000"/>
            </a:schemeClr>
          </a:solidFill>
        </p:grpSpPr>
        <p:sp>
          <p:nvSpPr>
            <p:cNvPr id="15" name="Oval 25">
              <a:extLst>
                <a:ext uri="{FF2B5EF4-FFF2-40B4-BE49-F238E27FC236}">
                  <a16:creationId xmlns:a16="http://schemas.microsoft.com/office/drawing/2014/main" id="{77F781A6-F187-9E41-8367-AC4C1CFB9202}"/>
                </a:ext>
              </a:extLst>
            </p:cNvPr>
            <p:cNvSpPr/>
            <p:nvPr/>
          </p:nvSpPr>
          <p:spPr>
            <a:xfrm>
              <a:off x="11020538"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26">
              <a:extLst>
                <a:ext uri="{FF2B5EF4-FFF2-40B4-BE49-F238E27FC236}">
                  <a16:creationId xmlns:a16="http://schemas.microsoft.com/office/drawing/2014/main" id="{11F82C6B-60CD-2441-B47D-C5752F979C13}"/>
                </a:ext>
              </a:extLst>
            </p:cNvPr>
            <p:cNvSpPr/>
            <p:nvPr/>
          </p:nvSpPr>
          <p:spPr>
            <a:xfrm>
              <a:off x="11484827"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27">
              <a:extLst>
                <a:ext uri="{FF2B5EF4-FFF2-40B4-BE49-F238E27FC236}">
                  <a16:creationId xmlns:a16="http://schemas.microsoft.com/office/drawing/2014/main" id="{E5519F57-DC84-184F-BF2D-11FACA1BF1B6}"/>
                </a:ext>
              </a:extLst>
            </p:cNvPr>
            <p:cNvSpPr/>
            <p:nvPr/>
          </p:nvSpPr>
          <p:spPr>
            <a:xfrm>
              <a:off x="10556250"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8">
            <a:extLst>
              <a:ext uri="{FF2B5EF4-FFF2-40B4-BE49-F238E27FC236}">
                <a16:creationId xmlns:a16="http://schemas.microsoft.com/office/drawing/2014/main" id="{74DE4C90-6FEB-1247-9E13-FB12AFA0E674}"/>
              </a:ext>
            </a:extLst>
          </p:cNvPr>
          <p:cNvGrpSpPr/>
          <p:nvPr/>
        </p:nvGrpSpPr>
        <p:grpSpPr>
          <a:xfrm>
            <a:off x="10556249" y="2940557"/>
            <a:ext cx="1162994" cy="226827"/>
            <a:chOff x="10556250" y="2509284"/>
            <a:chExt cx="1162994" cy="226827"/>
          </a:xfrm>
          <a:solidFill>
            <a:schemeClr val="bg1">
              <a:lumMod val="95000"/>
            </a:schemeClr>
          </a:solidFill>
        </p:grpSpPr>
        <p:sp>
          <p:nvSpPr>
            <p:cNvPr id="22" name="Oval 25">
              <a:extLst>
                <a:ext uri="{FF2B5EF4-FFF2-40B4-BE49-F238E27FC236}">
                  <a16:creationId xmlns:a16="http://schemas.microsoft.com/office/drawing/2014/main" id="{B209B8C3-6469-734A-B2F3-DB1519E96866}"/>
                </a:ext>
              </a:extLst>
            </p:cNvPr>
            <p:cNvSpPr/>
            <p:nvPr/>
          </p:nvSpPr>
          <p:spPr>
            <a:xfrm>
              <a:off x="11020538"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6">
              <a:extLst>
                <a:ext uri="{FF2B5EF4-FFF2-40B4-BE49-F238E27FC236}">
                  <a16:creationId xmlns:a16="http://schemas.microsoft.com/office/drawing/2014/main" id="{8546DD85-E293-0A41-893E-B662B82DF0D8}"/>
                </a:ext>
              </a:extLst>
            </p:cNvPr>
            <p:cNvSpPr/>
            <p:nvPr/>
          </p:nvSpPr>
          <p:spPr>
            <a:xfrm>
              <a:off x="11484827"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7">
              <a:extLst>
                <a:ext uri="{FF2B5EF4-FFF2-40B4-BE49-F238E27FC236}">
                  <a16:creationId xmlns:a16="http://schemas.microsoft.com/office/drawing/2014/main" id="{B5878798-CADC-8740-A0E5-749756CC10A7}"/>
                </a:ext>
              </a:extLst>
            </p:cNvPr>
            <p:cNvSpPr/>
            <p:nvPr/>
          </p:nvSpPr>
          <p:spPr>
            <a:xfrm>
              <a:off x="10556250"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8">
            <a:extLst>
              <a:ext uri="{FF2B5EF4-FFF2-40B4-BE49-F238E27FC236}">
                <a16:creationId xmlns:a16="http://schemas.microsoft.com/office/drawing/2014/main" id="{E4D1E3ED-F523-4245-A047-E9262C5FFEFA}"/>
              </a:ext>
            </a:extLst>
          </p:cNvPr>
          <p:cNvGrpSpPr/>
          <p:nvPr/>
        </p:nvGrpSpPr>
        <p:grpSpPr>
          <a:xfrm>
            <a:off x="10556248" y="3364797"/>
            <a:ext cx="1162994" cy="226827"/>
            <a:chOff x="10556250" y="2509284"/>
            <a:chExt cx="1162994" cy="226827"/>
          </a:xfrm>
          <a:solidFill>
            <a:schemeClr val="bg1">
              <a:lumMod val="95000"/>
            </a:schemeClr>
          </a:solidFill>
        </p:grpSpPr>
        <p:sp>
          <p:nvSpPr>
            <p:cNvPr id="26" name="Oval 25">
              <a:extLst>
                <a:ext uri="{FF2B5EF4-FFF2-40B4-BE49-F238E27FC236}">
                  <a16:creationId xmlns:a16="http://schemas.microsoft.com/office/drawing/2014/main" id="{D9AD470B-9795-5B43-AA95-E59FD40ECC6C}"/>
                </a:ext>
              </a:extLst>
            </p:cNvPr>
            <p:cNvSpPr/>
            <p:nvPr/>
          </p:nvSpPr>
          <p:spPr>
            <a:xfrm>
              <a:off x="11020538"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FBE9416-EC42-3A48-B2EF-6C0C4C97CDE7}"/>
                </a:ext>
              </a:extLst>
            </p:cNvPr>
            <p:cNvSpPr/>
            <p:nvPr/>
          </p:nvSpPr>
          <p:spPr>
            <a:xfrm>
              <a:off x="11484827"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9D6E994-36A3-8841-B96E-970AC91BD5EC}"/>
                </a:ext>
              </a:extLst>
            </p:cNvPr>
            <p:cNvSpPr/>
            <p:nvPr/>
          </p:nvSpPr>
          <p:spPr>
            <a:xfrm>
              <a:off x="10556250" y="2509284"/>
              <a:ext cx="234417" cy="226827"/>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Afbeelding 1">
            <a:extLst>
              <a:ext uri="{FF2B5EF4-FFF2-40B4-BE49-F238E27FC236}">
                <a16:creationId xmlns:a16="http://schemas.microsoft.com/office/drawing/2014/main" id="{188060E8-3A11-EB45-8F19-5BB18F605857}"/>
              </a:ext>
            </a:extLst>
          </p:cNvPr>
          <p:cNvPicPr>
            <a:picLocks noChangeAspect="1"/>
          </p:cNvPicPr>
          <p:nvPr/>
        </p:nvPicPr>
        <p:blipFill>
          <a:blip r:embed="rId5"/>
          <a:stretch>
            <a:fillRect/>
          </a:stretch>
        </p:blipFill>
        <p:spPr>
          <a:xfrm>
            <a:off x="11438877" y="2467532"/>
            <a:ext cx="326312" cy="326312"/>
          </a:xfrm>
          <a:prstGeom prst="rect">
            <a:avLst/>
          </a:prstGeom>
        </p:spPr>
      </p:pic>
      <p:pic>
        <p:nvPicPr>
          <p:cNvPr id="34" name="Picture 20">
            <a:extLst>
              <a:ext uri="{FF2B5EF4-FFF2-40B4-BE49-F238E27FC236}">
                <a16:creationId xmlns:a16="http://schemas.microsoft.com/office/drawing/2014/main" id="{8C81F823-2396-F34F-B146-B5E6FC760308}"/>
              </a:ext>
            </a:extLst>
          </p:cNvPr>
          <p:cNvPicPr>
            <a:picLocks noChangeAspect="1"/>
          </p:cNvPicPr>
          <p:nvPr/>
        </p:nvPicPr>
        <p:blipFill>
          <a:blip r:embed="rId4"/>
          <a:stretch>
            <a:fillRect/>
          </a:stretch>
        </p:blipFill>
        <p:spPr>
          <a:xfrm>
            <a:off x="10989194" y="2872255"/>
            <a:ext cx="312385" cy="312385"/>
          </a:xfrm>
          <a:prstGeom prst="rect">
            <a:avLst/>
          </a:prstGeom>
        </p:spPr>
      </p:pic>
      <p:pic>
        <p:nvPicPr>
          <p:cNvPr id="4" name="Afbeelding 3">
            <a:extLst>
              <a:ext uri="{FF2B5EF4-FFF2-40B4-BE49-F238E27FC236}">
                <a16:creationId xmlns:a16="http://schemas.microsoft.com/office/drawing/2014/main" id="{321572A4-9DCD-DE4A-95C3-EE0E9D420740}"/>
              </a:ext>
            </a:extLst>
          </p:cNvPr>
          <p:cNvPicPr>
            <a:picLocks noChangeAspect="1"/>
          </p:cNvPicPr>
          <p:nvPr/>
        </p:nvPicPr>
        <p:blipFill>
          <a:blip r:embed="rId3"/>
          <a:stretch>
            <a:fillRect/>
          </a:stretch>
        </p:blipFill>
        <p:spPr>
          <a:xfrm>
            <a:off x="10492680" y="3321264"/>
            <a:ext cx="361551" cy="361551"/>
          </a:xfrm>
          <a:prstGeom prst="rect">
            <a:avLst/>
          </a:prstGeom>
        </p:spPr>
      </p:pic>
    </p:spTree>
    <p:extLst>
      <p:ext uri="{BB962C8B-B14F-4D97-AF65-F5344CB8AC3E}">
        <p14:creationId xmlns:p14="http://schemas.microsoft.com/office/powerpoint/2010/main" val="2933493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C0CABEB-A0D5-F046-AB2D-3CEB74C16C4C}"/>
              </a:ext>
            </a:extLst>
          </p:cNvPr>
          <p:cNvSpPr>
            <a:spLocks noGrp="1"/>
          </p:cNvSpPr>
          <p:nvPr>
            <p:ph type="title"/>
          </p:nvPr>
        </p:nvSpPr>
        <p:spPr>
          <a:xfrm>
            <a:off x="380673" y="365126"/>
            <a:ext cx="10515600" cy="814318"/>
          </a:xfrm>
        </p:spPr>
        <p:txBody>
          <a:bodyPr>
            <a:normAutofit/>
          </a:bodyPr>
          <a:lstStyle/>
          <a:p>
            <a:r>
              <a:rPr lang="nl-NL" b="1" dirty="0">
                <a:solidFill>
                  <a:schemeClr val="tx1">
                    <a:lumMod val="75000"/>
                    <a:lumOff val="25000"/>
                  </a:schemeClr>
                </a:solidFill>
              </a:rPr>
              <a:t>Getoetste Collegeverklaring ENSIA - </a:t>
            </a:r>
            <a:r>
              <a:rPr lang="nl-NL" b="1" dirty="0" err="1">
                <a:solidFill>
                  <a:schemeClr val="tx1">
                    <a:lumMod val="75000"/>
                    <a:lumOff val="25000"/>
                  </a:schemeClr>
                </a:solidFill>
              </a:rPr>
              <a:t>DigiD</a:t>
            </a:r>
            <a:endParaRPr lang="en-US" sz="2000" b="1" dirty="0">
              <a:solidFill>
                <a:schemeClr val="tx1">
                  <a:lumMod val="75000"/>
                  <a:lumOff val="25000"/>
                </a:schemeClr>
              </a:solidFill>
            </a:endParaRPr>
          </a:p>
        </p:txBody>
      </p:sp>
      <p:graphicFrame>
        <p:nvGraphicFramePr>
          <p:cNvPr id="26" name="Tabel 5">
            <a:extLst>
              <a:ext uri="{FF2B5EF4-FFF2-40B4-BE49-F238E27FC236}">
                <a16:creationId xmlns:a16="http://schemas.microsoft.com/office/drawing/2014/main" id="{7848D057-9842-A24B-9AC3-9A53553DFD13}"/>
              </a:ext>
            </a:extLst>
          </p:cNvPr>
          <p:cNvGraphicFramePr>
            <a:graphicFrameLocks noGrp="1"/>
          </p:cNvGraphicFramePr>
          <p:nvPr>
            <p:extLst>
              <p:ext uri="{D42A27DB-BD31-4B8C-83A1-F6EECF244321}">
                <p14:modId xmlns:p14="http://schemas.microsoft.com/office/powerpoint/2010/main" val="422262639"/>
              </p:ext>
            </p:extLst>
          </p:nvPr>
        </p:nvGraphicFramePr>
        <p:xfrm>
          <a:off x="366540" y="331305"/>
          <a:ext cx="11451387" cy="6132735"/>
        </p:xfrm>
        <a:graphic>
          <a:graphicData uri="http://schemas.openxmlformats.org/drawingml/2006/table">
            <a:tbl>
              <a:tblPr firstRow="1" bandRow="1">
                <a:tableStyleId>{7DF18680-E054-41AD-8BC1-D1AEF772440D}</a:tableStyleId>
              </a:tblPr>
              <a:tblGrid>
                <a:gridCol w="2986260">
                  <a:extLst>
                    <a:ext uri="{9D8B030D-6E8A-4147-A177-3AD203B41FA5}">
                      <a16:colId xmlns:a16="http://schemas.microsoft.com/office/drawing/2014/main" val="3442844694"/>
                    </a:ext>
                  </a:extLst>
                </a:gridCol>
                <a:gridCol w="4488873">
                  <a:extLst>
                    <a:ext uri="{9D8B030D-6E8A-4147-A177-3AD203B41FA5}">
                      <a16:colId xmlns:a16="http://schemas.microsoft.com/office/drawing/2014/main" val="1155703526"/>
                    </a:ext>
                  </a:extLst>
                </a:gridCol>
                <a:gridCol w="2265844">
                  <a:extLst>
                    <a:ext uri="{9D8B030D-6E8A-4147-A177-3AD203B41FA5}">
                      <a16:colId xmlns:a16="http://schemas.microsoft.com/office/drawing/2014/main" val="608150179"/>
                    </a:ext>
                  </a:extLst>
                </a:gridCol>
                <a:gridCol w="938435">
                  <a:extLst>
                    <a:ext uri="{9D8B030D-6E8A-4147-A177-3AD203B41FA5}">
                      <a16:colId xmlns:a16="http://schemas.microsoft.com/office/drawing/2014/main" val="2859216857"/>
                    </a:ext>
                  </a:extLst>
                </a:gridCol>
                <a:gridCol w="771975">
                  <a:extLst>
                    <a:ext uri="{9D8B030D-6E8A-4147-A177-3AD203B41FA5}">
                      <a16:colId xmlns:a16="http://schemas.microsoft.com/office/drawing/2014/main" val="1210447773"/>
                    </a:ext>
                  </a:extLst>
                </a:gridCol>
              </a:tblGrid>
              <a:tr h="555294">
                <a:tc gridSpan="3">
                  <a:txBody>
                    <a:bodyPr/>
                    <a:lstStyle/>
                    <a:p>
                      <a:r>
                        <a:rPr lang="nl-NL" sz="2000" b="1" dirty="0">
                          <a:solidFill>
                            <a:schemeClr val="tx1">
                              <a:lumMod val="75000"/>
                              <a:lumOff val="25000"/>
                            </a:schemeClr>
                          </a:solidFill>
                        </a:rPr>
                        <a:t>Getoetste collegeverklaring ENSIA - </a:t>
                      </a:r>
                      <a:r>
                        <a:rPr lang="nl-NL" sz="2000" b="1" dirty="0" err="1">
                          <a:solidFill>
                            <a:schemeClr val="tx1">
                              <a:lumMod val="75000"/>
                              <a:lumOff val="25000"/>
                            </a:schemeClr>
                          </a:solidFill>
                        </a:rPr>
                        <a:t>DigiD</a:t>
                      </a: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tc gridSpan="2">
                  <a:txBody>
                    <a:bodyPr/>
                    <a:lstStyle/>
                    <a:p>
                      <a:endParaRPr lang="nl-NL" sz="20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nl-NL" sz="20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94762075"/>
                  </a:ext>
                </a:extLst>
              </a:tr>
              <a:tr h="1608089">
                <a:tc gridSpan="3">
                  <a:txBody>
                    <a:bodyPr/>
                    <a:lstStyle/>
                    <a:p>
                      <a:pPr>
                        <a:lnSpc>
                          <a:spcPts val="1350"/>
                        </a:lnSpc>
                      </a:pPr>
                      <a:r>
                        <a:rPr lang="nl-NL" sz="1400" dirty="0">
                          <a:solidFill>
                            <a:schemeClr val="tx1">
                              <a:lumMod val="75000"/>
                              <a:lumOff val="25000"/>
                            </a:schemeClr>
                          </a:solidFill>
                        </a:rPr>
                        <a:t>Van onze ENSIA-zelfevaluatie worden jaarlijks twee onderdelen </a:t>
                      </a:r>
                      <a:r>
                        <a:rPr lang="nl-NL" sz="1400" dirty="0" err="1">
                          <a:solidFill>
                            <a:schemeClr val="tx1">
                              <a:lumMod val="75000"/>
                              <a:lumOff val="25000"/>
                            </a:schemeClr>
                          </a:solidFill>
                        </a:rPr>
                        <a:t>geaudit</a:t>
                      </a:r>
                      <a:r>
                        <a:rPr lang="nl-NL" sz="1400" dirty="0">
                          <a:solidFill>
                            <a:schemeClr val="tx1">
                              <a:lumMod val="75000"/>
                              <a:lumOff val="25000"/>
                            </a:schemeClr>
                          </a:solidFill>
                        </a:rPr>
                        <a:t> door een IT-auditor: </a:t>
                      </a:r>
                      <a:r>
                        <a:rPr lang="nl-NL" sz="1400" dirty="0" err="1">
                          <a:solidFill>
                            <a:schemeClr val="tx1">
                              <a:lumMod val="75000"/>
                              <a:lumOff val="25000"/>
                            </a:schemeClr>
                          </a:solidFill>
                        </a:rPr>
                        <a:t>DigiD</a:t>
                      </a:r>
                      <a:r>
                        <a:rPr lang="nl-NL" sz="1400" dirty="0">
                          <a:solidFill>
                            <a:schemeClr val="tx1">
                              <a:lumMod val="75000"/>
                              <a:lumOff val="25000"/>
                            </a:schemeClr>
                          </a:solidFill>
                        </a:rPr>
                        <a:t> en </a:t>
                      </a:r>
                      <a:r>
                        <a:rPr lang="nl-NL" sz="1400" dirty="0" err="1">
                          <a:solidFill>
                            <a:schemeClr val="tx1">
                              <a:lumMod val="75000"/>
                              <a:lumOff val="25000"/>
                            </a:schemeClr>
                          </a:solidFill>
                        </a:rPr>
                        <a:t>Suwinet</a:t>
                      </a:r>
                      <a:r>
                        <a:rPr lang="nl-NL" sz="1400" dirty="0">
                          <a:solidFill>
                            <a:schemeClr val="tx1">
                              <a:lumMod val="75000"/>
                              <a:lumOff val="25000"/>
                            </a:schemeClr>
                          </a:solidFill>
                        </a:rPr>
                        <a:t>. De basis voor de audit vormt de collegeverklaring. Hierin zijn de uitkomsten van de ENSIA-zelfevaluatie opgenomen. Er wordt getoetst op opzet en bestaan en voor een beperkt aantal normen op werking. Voor </a:t>
                      </a:r>
                      <a:r>
                        <a:rPr lang="nl-NL" sz="1400" dirty="0" err="1">
                          <a:solidFill>
                            <a:schemeClr val="tx1">
                              <a:lumMod val="75000"/>
                              <a:lumOff val="25000"/>
                            </a:schemeClr>
                          </a:solidFill>
                        </a:rPr>
                        <a:t>DigiD</a:t>
                      </a:r>
                      <a:r>
                        <a:rPr lang="nl-NL" sz="1400" dirty="0">
                          <a:solidFill>
                            <a:schemeClr val="tx1">
                              <a:lumMod val="75000"/>
                              <a:lumOff val="25000"/>
                            </a:schemeClr>
                          </a:solidFill>
                        </a:rPr>
                        <a:t> worden de collegeverklaring en bijlagen als verantwoording verzonden naar toezichthouder </a:t>
                      </a:r>
                      <a:r>
                        <a:rPr lang="nl-NL" sz="1400" dirty="0" err="1">
                          <a:solidFill>
                            <a:schemeClr val="tx1">
                              <a:lumMod val="75000"/>
                              <a:lumOff val="25000"/>
                            </a:schemeClr>
                          </a:solidFill>
                        </a:rPr>
                        <a:t>Logius</a:t>
                      </a:r>
                      <a:r>
                        <a:rPr lang="nl-NL" sz="1400" dirty="0">
                          <a:solidFill>
                            <a:schemeClr val="tx1">
                              <a:lumMod val="75000"/>
                              <a:lumOff val="25000"/>
                            </a:schemeClr>
                          </a:solidFill>
                        </a:rPr>
                        <a:t>/BZK.</a:t>
                      </a:r>
                    </a:p>
                    <a:p>
                      <a:pPr>
                        <a:lnSpc>
                          <a:spcPts val="1600"/>
                        </a:lnSpc>
                      </a:pPr>
                      <a:endParaRPr lang="nl-NL" sz="1400" dirty="0">
                        <a:solidFill>
                          <a:schemeClr val="tx1">
                            <a:lumMod val="75000"/>
                            <a:lumOff val="25000"/>
                          </a:schemeClr>
                        </a:solidFill>
                      </a:endParaRPr>
                    </a:p>
                    <a:p>
                      <a:pPr>
                        <a:lnSpc>
                          <a:spcPts val="1600"/>
                        </a:lnSpc>
                      </a:pPr>
                      <a:r>
                        <a:rPr lang="nl-NL" sz="1400" b="1" dirty="0" err="1">
                          <a:solidFill>
                            <a:schemeClr val="tx1">
                              <a:lumMod val="75000"/>
                              <a:lumOff val="25000"/>
                            </a:schemeClr>
                          </a:solidFill>
                        </a:rPr>
                        <a:t>DigiD</a:t>
                      </a:r>
                      <a:r>
                        <a:rPr lang="nl-NL" sz="1400" b="1" dirty="0">
                          <a:solidFill>
                            <a:schemeClr val="tx1">
                              <a:lumMod val="75000"/>
                              <a:lumOff val="25000"/>
                            </a:schemeClr>
                          </a:solidFill>
                        </a:rPr>
                        <a:t>:</a:t>
                      </a:r>
                      <a:endParaRPr lang="nl-NL" sz="1400" b="0" dirty="0">
                        <a:solidFill>
                          <a:schemeClr val="tx1">
                            <a:lumMod val="75000"/>
                            <a:lumOff val="25000"/>
                          </a:schemeClr>
                        </a:solidFill>
                      </a:endParaRPr>
                    </a:p>
                    <a:p>
                      <a:pPr>
                        <a:lnSpc>
                          <a:spcPts val="1600"/>
                        </a:lnSpc>
                      </a:pPr>
                      <a:r>
                        <a:rPr lang="nl-NL" sz="1400" b="0" dirty="0" err="1">
                          <a:solidFill>
                            <a:schemeClr val="tx1">
                              <a:lumMod val="75000"/>
                              <a:lumOff val="25000"/>
                            </a:schemeClr>
                          </a:solidFill>
                        </a:rPr>
                        <a:t>DigiD</a:t>
                      </a:r>
                      <a:r>
                        <a:rPr lang="nl-NL" sz="1400" b="0" dirty="0">
                          <a:solidFill>
                            <a:schemeClr val="tx1">
                              <a:lumMod val="75000"/>
                              <a:lumOff val="25000"/>
                            </a:schemeClr>
                          </a:solidFill>
                        </a:rPr>
                        <a:t> is een authenticatiemiddel dat wordt ingezet voor onze digitale dienstverlening. </a:t>
                      </a:r>
                    </a:p>
                    <a:p>
                      <a:endParaRPr lang="nl-NL" sz="1200" b="0" dirty="0">
                        <a:solidFill>
                          <a:schemeClr val="tx1">
                            <a:lumMod val="75000"/>
                            <a:lumOff val="25000"/>
                          </a:schemeClr>
                        </a:solidFill>
                      </a:endParaRP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tc gridSpan="2">
                  <a:txBody>
                    <a:bodyPr/>
                    <a:lstStyle/>
                    <a:p>
                      <a:endParaRPr lang="nl-NL" sz="1800" b="0">
                        <a:solidFill>
                          <a:schemeClr val="tx1">
                            <a:lumMod val="75000"/>
                            <a:lumOff val="2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nl-NL" sz="1800" b="0">
                        <a:solidFill>
                          <a:schemeClr val="tx1">
                            <a:lumMod val="75000"/>
                            <a:lumOff val="2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30105169"/>
                  </a:ext>
                </a:extLst>
              </a:tr>
              <a:tr h="352583">
                <a:tc gridSpan="5">
                  <a:txBody>
                    <a:bodyPr/>
                    <a:lstStyle/>
                    <a:p>
                      <a:pPr>
                        <a:lnSpc>
                          <a:spcPts val="1800"/>
                        </a:lnSpc>
                      </a:pPr>
                      <a:endParaRPr lang="nl-NL" sz="1400">
                        <a:solidFill>
                          <a:schemeClr val="bg1">
                            <a:lumMod val="6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6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99514">
                <a:tc>
                  <a:txBody>
                    <a:bodyPr/>
                    <a:lstStyle/>
                    <a:p>
                      <a:pPr lvl="0">
                        <a:lnSpc>
                          <a:spcPts val="1800"/>
                        </a:lnSpc>
                        <a:buNone/>
                      </a:pPr>
                      <a:r>
                        <a:rPr lang="nl-NL" sz="1400" dirty="0">
                          <a:solidFill>
                            <a:schemeClr val="tx1"/>
                          </a:solidFill>
                        </a:rPr>
                        <a:t>&lt;Aansluitnaam&gt; &lt;Aansluitnummer&gt;</a:t>
                      </a:r>
                    </a:p>
                  </a:txBody>
                  <a:tcPr marL="144000" marR="144000" marT="72000" marB="72000">
                    <a:lnL w="12700" cmpd="sng">
                      <a:noFill/>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r>
                        <a:rPr lang="nl-NL" sz="1400" dirty="0">
                          <a:solidFill>
                            <a:schemeClr val="tx1">
                              <a:lumMod val="75000"/>
                              <a:lumOff val="25000"/>
                            </a:schemeClr>
                          </a:solidFill>
                        </a:rPr>
                        <a:t>&lt;toelichting&gt;</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dirty="0">
                          <a:solidFill>
                            <a:schemeClr val="tx1">
                              <a:lumMod val="75000"/>
                              <a:lumOff val="25000"/>
                            </a:schemeClr>
                          </a:solidFill>
                        </a:rPr>
                        <a:t>&lt;risico&gt;</a:t>
                      </a:r>
                    </a:p>
                  </a:txBody>
                  <a:tcPr marL="144000" marR="144000" marT="72000" marB="72000">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6069826"/>
                  </a:ext>
                </a:extLst>
              </a:tr>
              <a:tr h="499514">
                <a:tc>
                  <a:txBody>
                    <a:bodyPr/>
                    <a:lstStyle/>
                    <a:p>
                      <a:pPr lvl="0">
                        <a:lnSpc>
                          <a:spcPts val="1800"/>
                        </a:lnSpc>
                        <a:buNone/>
                      </a:pPr>
                      <a:r>
                        <a:rPr lang="nl-NL" sz="1400" dirty="0">
                          <a:solidFill>
                            <a:schemeClr val="tx1"/>
                          </a:solidFill>
                        </a:rPr>
                        <a:t>&lt;Aansluitnaam&gt; &lt;Aansluitnummer&gt;</a:t>
                      </a:r>
                    </a:p>
                  </a:txBody>
                  <a:tcPr marL="144000" marR="144000" marT="72000" marB="72000">
                    <a:lnL w="12700" cmpd="sng">
                      <a:noFill/>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r>
                        <a:rPr lang="nl-NL" sz="1400" dirty="0">
                          <a:solidFill>
                            <a:schemeClr val="tx1">
                              <a:lumMod val="75000"/>
                              <a:lumOff val="25000"/>
                            </a:schemeClr>
                          </a:solidFill>
                        </a:rPr>
                        <a:t>&lt;toelichting&gt;</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dirty="0">
                          <a:solidFill>
                            <a:schemeClr val="tx1">
                              <a:lumMod val="75000"/>
                              <a:lumOff val="25000"/>
                            </a:schemeClr>
                          </a:solidFill>
                        </a:rPr>
                        <a:t>&lt;risico&gt;</a:t>
                      </a:r>
                    </a:p>
                  </a:txBody>
                  <a:tcPr marL="144000" marR="144000" marT="72000" marB="72000">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77456157"/>
                  </a:ext>
                </a:extLst>
              </a:tr>
              <a:tr h="499514">
                <a:tc>
                  <a:txBody>
                    <a:bodyPr/>
                    <a:lstStyle/>
                    <a:p>
                      <a:pPr lvl="0">
                        <a:lnSpc>
                          <a:spcPts val="1800"/>
                        </a:lnSpc>
                        <a:buNone/>
                      </a:pPr>
                      <a:r>
                        <a:rPr lang="nl-NL" sz="1400" dirty="0">
                          <a:solidFill>
                            <a:schemeClr val="tx1"/>
                          </a:solidFill>
                        </a:rPr>
                        <a:t>&lt;Aansluitnaam&gt; &lt;Aansluitnummer&gt;</a:t>
                      </a:r>
                    </a:p>
                  </a:txBody>
                  <a:tcPr marL="144000" marR="144000" marT="72000" marB="72000">
                    <a:lnL w="12700" cmpd="sng">
                      <a:noFill/>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r>
                        <a:rPr lang="nl-NL" sz="1400" dirty="0">
                          <a:solidFill>
                            <a:schemeClr val="tx1">
                              <a:lumMod val="75000"/>
                              <a:lumOff val="25000"/>
                            </a:schemeClr>
                          </a:solidFill>
                        </a:rPr>
                        <a:t>&lt;toelichting&gt;</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dirty="0">
                          <a:solidFill>
                            <a:schemeClr val="tx1">
                              <a:lumMod val="75000"/>
                              <a:lumOff val="25000"/>
                            </a:schemeClr>
                          </a:solidFill>
                        </a:rPr>
                        <a:t>&lt;risico&gt;</a:t>
                      </a:r>
                    </a:p>
                  </a:txBody>
                  <a:tcPr marL="144000" marR="144000" marT="72000" marB="72000">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68122304"/>
                  </a:ext>
                </a:extLst>
              </a:tr>
              <a:tr h="499514">
                <a:tc>
                  <a:txBody>
                    <a:bodyPr/>
                    <a:lstStyle/>
                    <a:p>
                      <a:pPr lvl="0">
                        <a:lnSpc>
                          <a:spcPts val="1800"/>
                        </a:lnSpc>
                        <a:buNone/>
                      </a:pPr>
                      <a:r>
                        <a:rPr lang="nl-NL" sz="1400" dirty="0">
                          <a:solidFill>
                            <a:schemeClr val="tx1"/>
                          </a:solidFill>
                        </a:rPr>
                        <a:t>&lt;Aansluitnaam&gt; &lt;Aansluitnummer&gt;</a:t>
                      </a:r>
                    </a:p>
                  </a:txBody>
                  <a:tcPr marL="144000" marR="144000" marT="72000" marB="72000">
                    <a:lnL w="12700" cmpd="sng">
                      <a:noFill/>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r>
                        <a:rPr lang="nl-NL" sz="1400" dirty="0">
                          <a:solidFill>
                            <a:schemeClr val="tx1">
                              <a:lumMod val="75000"/>
                              <a:lumOff val="25000"/>
                            </a:schemeClr>
                          </a:solidFill>
                        </a:rPr>
                        <a:t>&lt;toelichting&gt;</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dirty="0">
                          <a:solidFill>
                            <a:schemeClr val="tx1">
                              <a:lumMod val="75000"/>
                              <a:lumOff val="25000"/>
                            </a:schemeClr>
                          </a:solidFill>
                        </a:rPr>
                        <a:t>&lt;risico&gt;</a:t>
                      </a:r>
                    </a:p>
                  </a:txBody>
                  <a:tcPr marL="144000" marR="144000" marT="72000" marB="72000">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50827527"/>
                  </a:ext>
                </a:extLst>
              </a:tr>
              <a:tr h="1569328">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b="0" kern="1200" dirty="0">
                          <a:solidFill>
                            <a:schemeClr val="tx1">
                              <a:lumMod val="50000"/>
                              <a:lumOff val="50000"/>
                            </a:schemeClr>
                          </a:solidFill>
                          <a:latin typeface="+mn-lt"/>
                          <a:ea typeface="+mn-ea"/>
                          <a:cs typeface="+mn-cs"/>
                        </a:rPr>
                        <a:t>Algemene</a:t>
                      </a:r>
                      <a:r>
                        <a:rPr lang="nl-NL" sz="1400" b="0" kern="1200" baseline="0" dirty="0">
                          <a:solidFill>
                            <a:schemeClr val="tx1">
                              <a:lumMod val="50000"/>
                              <a:lumOff val="50000"/>
                            </a:schemeClr>
                          </a:solidFill>
                          <a:latin typeface="+mn-lt"/>
                          <a:ea typeface="+mn-ea"/>
                          <a:cs typeface="+mn-cs"/>
                        </a:rPr>
                        <a:t> t</a:t>
                      </a:r>
                      <a:r>
                        <a:rPr lang="nl-NL" sz="1400" b="0" kern="1200" dirty="0">
                          <a:solidFill>
                            <a:schemeClr val="tx1">
                              <a:lumMod val="50000"/>
                              <a:lumOff val="50000"/>
                            </a:schemeClr>
                          </a:solidFill>
                          <a:latin typeface="+mn-lt"/>
                          <a:ea typeface="+mn-ea"/>
                          <a:cs typeface="+mn-cs"/>
                        </a:rPr>
                        <a:t>oelichting op doorvoeren verbetering in relatie tot de mitigerende</a:t>
                      </a:r>
                      <a:r>
                        <a:rPr lang="nl-NL" sz="1400" b="0" kern="1200" baseline="0" dirty="0">
                          <a:solidFill>
                            <a:schemeClr val="tx1">
                              <a:lumMod val="50000"/>
                              <a:lumOff val="50000"/>
                            </a:schemeClr>
                          </a:solidFill>
                          <a:latin typeface="+mn-lt"/>
                          <a:ea typeface="+mn-ea"/>
                          <a:cs typeface="+mn-cs"/>
                        </a:rPr>
                        <a:t> maatregelen gedurende de periode dat niet voldaan wordt aan de </a:t>
                      </a:r>
                      <a:r>
                        <a:rPr lang="nl-NL" sz="1400" b="0" kern="1200" baseline="0" dirty="0" err="1">
                          <a:solidFill>
                            <a:schemeClr val="tx1">
                              <a:lumMod val="50000"/>
                              <a:lumOff val="50000"/>
                            </a:schemeClr>
                          </a:solidFill>
                          <a:latin typeface="+mn-lt"/>
                          <a:ea typeface="+mn-ea"/>
                          <a:cs typeface="+mn-cs"/>
                        </a:rPr>
                        <a:t>controls</a:t>
                      </a:r>
                      <a:r>
                        <a:rPr lang="nl-NL" sz="1400" b="0" kern="1200" baseline="0" dirty="0">
                          <a:solidFill>
                            <a:schemeClr val="tx1">
                              <a:lumMod val="50000"/>
                              <a:lumOff val="50000"/>
                            </a:schemeClr>
                          </a:solidFill>
                          <a:latin typeface="+mn-lt"/>
                          <a:ea typeface="+mn-ea"/>
                          <a:cs typeface="+mn-cs"/>
                        </a:rPr>
                        <a:t> en maatregelen</a:t>
                      </a:r>
                      <a:r>
                        <a:rPr lang="nl-NL" sz="1400" b="0" kern="1200" dirty="0">
                          <a:solidFill>
                            <a:schemeClr val="tx1">
                              <a:lumMod val="50000"/>
                              <a:lumOff val="50000"/>
                            </a:schemeClr>
                          </a:solidFill>
                          <a:latin typeface="+mn-lt"/>
                          <a:ea typeface="+mn-ea"/>
                          <a:cs typeface="+mn-cs"/>
                        </a:rPr>
                        <a:t>:</a:t>
                      </a:r>
                    </a:p>
                    <a:p>
                      <a:pPr lvl="0">
                        <a:lnSpc>
                          <a:spcPts val="1800"/>
                        </a:lnSpc>
                        <a:buNone/>
                      </a:pPr>
                      <a:endParaRPr lang="nl-NL" sz="1400" baseline="0" dirty="0">
                        <a:solidFill>
                          <a:schemeClr val="tx1">
                            <a:lumMod val="75000"/>
                            <a:lumOff val="25000"/>
                          </a:schemeClr>
                        </a:solidFill>
                      </a:endParaRPr>
                    </a:p>
                  </a:txBody>
                  <a:tcPr marL="144000" marR="144000" marT="144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144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27" name="Group 26">
            <a:extLst>
              <a:ext uri="{FF2B5EF4-FFF2-40B4-BE49-F238E27FC236}">
                <a16:creationId xmlns:a16="http://schemas.microsoft.com/office/drawing/2014/main" id="{A2D742DB-ED4B-1741-AF7D-CFBB07CBE438}"/>
              </a:ext>
            </a:extLst>
          </p:cNvPr>
          <p:cNvGrpSpPr/>
          <p:nvPr/>
        </p:nvGrpSpPr>
        <p:grpSpPr>
          <a:xfrm>
            <a:off x="7856244" y="2526707"/>
            <a:ext cx="1314811" cy="312385"/>
            <a:chOff x="6550142" y="2098950"/>
            <a:chExt cx="1314811" cy="312385"/>
          </a:xfrm>
        </p:grpSpPr>
        <p:sp>
          <p:nvSpPr>
            <p:cNvPr id="28" name="TextBox 27">
              <a:extLst>
                <a:ext uri="{FF2B5EF4-FFF2-40B4-BE49-F238E27FC236}">
                  <a16:creationId xmlns:a16="http://schemas.microsoft.com/office/drawing/2014/main" id="{D3FEE49B-B6EE-B346-8AA0-DE36FC078FC9}"/>
                </a:ext>
              </a:extLst>
            </p:cNvPr>
            <p:cNvSpPr txBox="1"/>
            <p:nvPr/>
          </p:nvSpPr>
          <p:spPr>
            <a:xfrm>
              <a:off x="6827376" y="2115800"/>
              <a:ext cx="1037577" cy="276999"/>
            </a:xfrm>
            <a:prstGeom prst="rect">
              <a:avLst/>
            </a:prstGeom>
            <a:noFill/>
          </p:spPr>
          <p:txBody>
            <a:bodyPr wrap="square" rtlCol="0">
              <a:spAutoFit/>
            </a:bodyPr>
            <a:lstStyle/>
            <a:p>
              <a:r>
                <a:rPr lang="nl-NL" sz="1200" dirty="0">
                  <a:solidFill>
                    <a:schemeClr val="tx1">
                      <a:lumMod val="50000"/>
                      <a:lumOff val="50000"/>
                    </a:schemeClr>
                  </a:solidFill>
                </a:rPr>
                <a:t>Niet voldaan</a:t>
              </a:r>
              <a:endParaRPr lang="en-US" sz="1200" dirty="0">
                <a:solidFill>
                  <a:schemeClr val="tx1">
                    <a:lumMod val="50000"/>
                    <a:lumOff val="50000"/>
                  </a:schemeClr>
                </a:solidFill>
              </a:endParaRPr>
            </a:p>
          </p:txBody>
        </p:sp>
        <p:pic>
          <p:nvPicPr>
            <p:cNvPr id="29" name="Picture 28">
              <a:extLst>
                <a:ext uri="{FF2B5EF4-FFF2-40B4-BE49-F238E27FC236}">
                  <a16:creationId xmlns:a16="http://schemas.microsoft.com/office/drawing/2014/main" id="{56F7B846-84D5-F24A-AD58-78672F0F568B}"/>
                </a:ext>
              </a:extLst>
            </p:cNvPr>
            <p:cNvPicPr>
              <a:picLocks noChangeAspect="1"/>
            </p:cNvPicPr>
            <p:nvPr/>
          </p:nvPicPr>
          <p:blipFill>
            <a:blip r:embed="rId3"/>
            <a:stretch>
              <a:fillRect/>
            </a:stretch>
          </p:blipFill>
          <p:spPr>
            <a:xfrm>
              <a:off x="6550142" y="2098950"/>
              <a:ext cx="312385" cy="312385"/>
            </a:xfrm>
            <a:prstGeom prst="rect">
              <a:avLst/>
            </a:prstGeom>
          </p:spPr>
        </p:pic>
      </p:grpSp>
      <p:grpSp>
        <p:nvGrpSpPr>
          <p:cNvPr id="33" name="Group 32">
            <a:extLst>
              <a:ext uri="{FF2B5EF4-FFF2-40B4-BE49-F238E27FC236}">
                <a16:creationId xmlns:a16="http://schemas.microsoft.com/office/drawing/2014/main" id="{B97C9D45-EC26-F644-9F0A-3B85AAAD8AA3}"/>
              </a:ext>
            </a:extLst>
          </p:cNvPr>
          <p:cNvGrpSpPr/>
          <p:nvPr/>
        </p:nvGrpSpPr>
        <p:grpSpPr>
          <a:xfrm>
            <a:off x="9153538" y="2526707"/>
            <a:ext cx="1126924" cy="312385"/>
            <a:chOff x="9183974" y="2081255"/>
            <a:chExt cx="1126924" cy="312385"/>
          </a:xfrm>
        </p:grpSpPr>
        <p:sp>
          <p:nvSpPr>
            <p:cNvPr id="34" name="TextBox 33">
              <a:extLst>
                <a:ext uri="{FF2B5EF4-FFF2-40B4-BE49-F238E27FC236}">
                  <a16:creationId xmlns:a16="http://schemas.microsoft.com/office/drawing/2014/main" id="{8C55B333-DE79-384D-9042-CB96CD9B00BE}"/>
                </a:ext>
              </a:extLst>
            </p:cNvPr>
            <p:cNvSpPr txBox="1"/>
            <p:nvPr/>
          </p:nvSpPr>
          <p:spPr>
            <a:xfrm>
              <a:off x="9453321" y="2098950"/>
              <a:ext cx="857577" cy="276999"/>
            </a:xfrm>
            <a:prstGeom prst="rect">
              <a:avLst/>
            </a:prstGeom>
            <a:noFill/>
          </p:spPr>
          <p:txBody>
            <a:bodyPr wrap="square" rtlCol="0">
              <a:spAutoFit/>
            </a:bodyPr>
            <a:lstStyle/>
            <a:p>
              <a:r>
                <a:rPr lang="nl-NL" sz="1200" dirty="0">
                  <a:solidFill>
                    <a:schemeClr val="tx1">
                      <a:lumMod val="50000"/>
                      <a:lumOff val="50000"/>
                    </a:schemeClr>
                  </a:solidFill>
                </a:rPr>
                <a:t>voldaan</a:t>
              </a:r>
              <a:endParaRPr lang="en-US" sz="1200" dirty="0">
                <a:solidFill>
                  <a:schemeClr val="tx1">
                    <a:lumMod val="50000"/>
                    <a:lumOff val="50000"/>
                  </a:schemeClr>
                </a:solidFill>
              </a:endParaRPr>
            </a:p>
          </p:txBody>
        </p:sp>
        <p:pic>
          <p:nvPicPr>
            <p:cNvPr id="35" name="Picture 34">
              <a:extLst>
                <a:ext uri="{FF2B5EF4-FFF2-40B4-BE49-F238E27FC236}">
                  <a16:creationId xmlns:a16="http://schemas.microsoft.com/office/drawing/2014/main" id="{62E2CB10-532A-764B-8D9C-FABFD117AD64}"/>
                </a:ext>
              </a:extLst>
            </p:cNvPr>
            <p:cNvPicPr>
              <a:picLocks noChangeAspect="1"/>
            </p:cNvPicPr>
            <p:nvPr/>
          </p:nvPicPr>
          <p:blipFill>
            <a:blip r:embed="rId4"/>
            <a:stretch>
              <a:fillRect/>
            </a:stretch>
          </p:blipFill>
          <p:spPr>
            <a:xfrm>
              <a:off x="9183974" y="2081255"/>
              <a:ext cx="312385" cy="312385"/>
            </a:xfrm>
            <a:prstGeom prst="rect">
              <a:avLst/>
            </a:prstGeom>
          </p:spPr>
        </p:pic>
      </p:grpSp>
      <p:pic>
        <p:nvPicPr>
          <p:cNvPr id="57" name="Picture 56">
            <a:extLst>
              <a:ext uri="{FF2B5EF4-FFF2-40B4-BE49-F238E27FC236}">
                <a16:creationId xmlns:a16="http://schemas.microsoft.com/office/drawing/2014/main" id="{D61BDF73-D708-214E-8034-E8A49AA898A6}"/>
              </a:ext>
            </a:extLst>
          </p:cNvPr>
          <p:cNvPicPr>
            <a:picLocks noChangeAspect="1"/>
          </p:cNvPicPr>
          <p:nvPr/>
        </p:nvPicPr>
        <p:blipFill>
          <a:blip r:embed="rId4"/>
          <a:stretch>
            <a:fillRect/>
          </a:stretch>
        </p:blipFill>
        <p:spPr>
          <a:xfrm>
            <a:off x="11110281" y="3005071"/>
            <a:ext cx="312385" cy="312385"/>
          </a:xfrm>
          <a:prstGeom prst="rect">
            <a:avLst/>
          </a:prstGeom>
        </p:spPr>
      </p:pic>
      <p:pic>
        <p:nvPicPr>
          <p:cNvPr id="58" name="Picture 57">
            <a:extLst>
              <a:ext uri="{FF2B5EF4-FFF2-40B4-BE49-F238E27FC236}">
                <a16:creationId xmlns:a16="http://schemas.microsoft.com/office/drawing/2014/main" id="{47046EC3-E716-9848-BD83-F58089A88EA3}"/>
              </a:ext>
            </a:extLst>
          </p:cNvPr>
          <p:cNvPicPr>
            <a:picLocks noChangeAspect="1"/>
          </p:cNvPicPr>
          <p:nvPr/>
        </p:nvPicPr>
        <p:blipFill>
          <a:blip r:embed="rId3"/>
          <a:stretch>
            <a:fillRect/>
          </a:stretch>
        </p:blipFill>
        <p:spPr>
          <a:xfrm>
            <a:off x="11437921" y="3005070"/>
            <a:ext cx="312385" cy="312385"/>
          </a:xfrm>
          <a:prstGeom prst="rect">
            <a:avLst/>
          </a:prstGeom>
        </p:spPr>
      </p:pic>
      <p:pic>
        <p:nvPicPr>
          <p:cNvPr id="59" name="Picture 58">
            <a:extLst>
              <a:ext uri="{FF2B5EF4-FFF2-40B4-BE49-F238E27FC236}">
                <a16:creationId xmlns:a16="http://schemas.microsoft.com/office/drawing/2014/main" id="{11E6520A-E41E-DC4D-8F5E-054178822882}"/>
              </a:ext>
            </a:extLst>
          </p:cNvPr>
          <p:cNvPicPr>
            <a:picLocks noChangeAspect="1"/>
          </p:cNvPicPr>
          <p:nvPr/>
        </p:nvPicPr>
        <p:blipFill>
          <a:blip r:embed="rId4"/>
          <a:stretch>
            <a:fillRect/>
          </a:stretch>
        </p:blipFill>
        <p:spPr>
          <a:xfrm>
            <a:off x="11110281" y="3517135"/>
            <a:ext cx="312385" cy="312385"/>
          </a:xfrm>
          <a:prstGeom prst="rect">
            <a:avLst/>
          </a:prstGeom>
        </p:spPr>
      </p:pic>
      <p:pic>
        <p:nvPicPr>
          <p:cNvPr id="60" name="Picture 59">
            <a:extLst>
              <a:ext uri="{FF2B5EF4-FFF2-40B4-BE49-F238E27FC236}">
                <a16:creationId xmlns:a16="http://schemas.microsoft.com/office/drawing/2014/main" id="{10903EF3-F104-A348-9022-7D328D59B9EF}"/>
              </a:ext>
            </a:extLst>
          </p:cNvPr>
          <p:cNvPicPr>
            <a:picLocks noChangeAspect="1"/>
          </p:cNvPicPr>
          <p:nvPr/>
        </p:nvPicPr>
        <p:blipFill>
          <a:blip r:embed="rId3"/>
          <a:stretch>
            <a:fillRect/>
          </a:stretch>
        </p:blipFill>
        <p:spPr>
          <a:xfrm>
            <a:off x="11437921" y="3517134"/>
            <a:ext cx="312385" cy="312385"/>
          </a:xfrm>
          <a:prstGeom prst="rect">
            <a:avLst/>
          </a:prstGeom>
        </p:spPr>
      </p:pic>
      <p:pic>
        <p:nvPicPr>
          <p:cNvPr id="61" name="Picture 60">
            <a:extLst>
              <a:ext uri="{FF2B5EF4-FFF2-40B4-BE49-F238E27FC236}">
                <a16:creationId xmlns:a16="http://schemas.microsoft.com/office/drawing/2014/main" id="{54E9968E-C7B7-394D-B673-58A26DD6DCBD}"/>
              </a:ext>
            </a:extLst>
          </p:cNvPr>
          <p:cNvPicPr>
            <a:picLocks noChangeAspect="1"/>
          </p:cNvPicPr>
          <p:nvPr/>
        </p:nvPicPr>
        <p:blipFill>
          <a:blip r:embed="rId4"/>
          <a:stretch>
            <a:fillRect/>
          </a:stretch>
        </p:blipFill>
        <p:spPr>
          <a:xfrm>
            <a:off x="11110281" y="4017007"/>
            <a:ext cx="312385" cy="312385"/>
          </a:xfrm>
          <a:prstGeom prst="rect">
            <a:avLst/>
          </a:prstGeom>
        </p:spPr>
      </p:pic>
      <p:pic>
        <p:nvPicPr>
          <p:cNvPr id="62" name="Picture 61">
            <a:extLst>
              <a:ext uri="{FF2B5EF4-FFF2-40B4-BE49-F238E27FC236}">
                <a16:creationId xmlns:a16="http://schemas.microsoft.com/office/drawing/2014/main" id="{01E29770-5370-634B-B5CC-F9AF7E9EA892}"/>
              </a:ext>
            </a:extLst>
          </p:cNvPr>
          <p:cNvPicPr>
            <a:picLocks noChangeAspect="1"/>
          </p:cNvPicPr>
          <p:nvPr/>
        </p:nvPicPr>
        <p:blipFill>
          <a:blip r:embed="rId3"/>
          <a:stretch>
            <a:fillRect/>
          </a:stretch>
        </p:blipFill>
        <p:spPr>
          <a:xfrm>
            <a:off x="11437921" y="4017006"/>
            <a:ext cx="312385" cy="312385"/>
          </a:xfrm>
          <a:prstGeom prst="rect">
            <a:avLst/>
          </a:prstGeom>
        </p:spPr>
      </p:pic>
      <p:pic>
        <p:nvPicPr>
          <p:cNvPr id="63" name="Picture 62">
            <a:extLst>
              <a:ext uri="{FF2B5EF4-FFF2-40B4-BE49-F238E27FC236}">
                <a16:creationId xmlns:a16="http://schemas.microsoft.com/office/drawing/2014/main" id="{4F1CCDCB-8020-EC46-B862-A957B1470ED3}"/>
              </a:ext>
            </a:extLst>
          </p:cNvPr>
          <p:cNvPicPr>
            <a:picLocks noChangeAspect="1"/>
          </p:cNvPicPr>
          <p:nvPr/>
        </p:nvPicPr>
        <p:blipFill>
          <a:blip r:embed="rId4"/>
          <a:stretch>
            <a:fillRect/>
          </a:stretch>
        </p:blipFill>
        <p:spPr>
          <a:xfrm>
            <a:off x="11110281" y="4504687"/>
            <a:ext cx="312385" cy="312385"/>
          </a:xfrm>
          <a:prstGeom prst="rect">
            <a:avLst/>
          </a:prstGeom>
        </p:spPr>
      </p:pic>
      <p:pic>
        <p:nvPicPr>
          <p:cNvPr id="64" name="Picture 63">
            <a:extLst>
              <a:ext uri="{FF2B5EF4-FFF2-40B4-BE49-F238E27FC236}">
                <a16:creationId xmlns:a16="http://schemas.microsoft.com/office/drawing/2014/main" id="{F79F43C5-3B1A-9349-8A0C-3D633F3DB3DC}"/>
              </a:ext>
            </a:extLst>
          </p:cNvPr>
          <p:cNvPicPr>
            <a:picLocks noChangeAspect="1"/>
          </p:cNvPicPr>
          <p:nvPr/>
        </p:nvPicPr>
        <p:blipFill>
          <a:blip r:embed="rId3"/>
          <a:stretch>
            <a:fillRect/>
          </a:stretch>
        </p:blipFill>
        <p:spPr>
          <a:xfrm>
            <a:off x="11437921" y="4504686"/>
            <a:ext cx="312385" cy="312385"/>
          </a:xfrm>
          <a:prstGeom prst="rect">
            <a:avLst/>
          </a:prstGeom>
        </p:spPr>
      </p:pic>
    </p:spTree>
    <p:extLst>
      <p:ext uri="{BB962C8B-B14F-4D97-AF65-F5344CB8AC3E}">
        <p14:creationId xmlns:p14="http://schemas.microsoft.com/office/powerpoint/2010/main" val="803950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C0CABEB-A0D5-F046-AB2D-3CEB74C16C4C}"/>
              </a:ext>
            </a:extLst>
          </p:cNvPr>
          <p:cNvSpPr>
            <a:spLocks noGrp="1"/>
          </p:cNvSpPr>
          <p:nvPr>
            <p:ph type="title"/>
          </p:nvPr>
        </p:nvSpPr>
        <p:spPr>
          <a:xfrm>
            <a:off x="380673" y="365126"/>
            <a:ext cx="10515600" cy="814318"/>
          </a:xfrm>
        </p:spPr>
        <p:txBody>
          <a:bodyPr>
            <a:normAutofit/>
          </a:bodyPr>
          <a:lstStyle/>
          <a:p>
            <a:r>
              <a:rPr lang="nl-NL" b="1">
                <a:solidFill>
                  <a:schemeClr val="tx1">
                    <a:lumMod val="75000"/>
                    <a:lumOff val="25000"/>
                  </a:schemeClr>
                </a:solidFill>
              </a:rPr>
              <a:t>Getoetste Collegeverklaring ENSIA - </a:t>
            </a:r>
            <a:r>
              <a:rPr lang="nl-NL" b="1" err="1">
                <a:solidFill>
                  <a:schemeClr val="tx1">
                    <a:lumMod val="75000"/>
                    <a:lumOff val="25000"/>
                  </a:schemeClr>
                </a:solidFill>
              </a:rPr>
              <a:t>DigiD</a:t>
            </a:r>
            <a:endParaRPr lang="en-US" sz="2000" b="1">
              <a:solidFill>
                <a:schemeClr val="tx1">
                  <a:lumMod val="75000"/>
                  <a:lumOff val="25000"/>
                </a:schemeClr>
              </a:solidFill>
            </a:endParaRPr>
          </a:p>
        </p:txBody>
      </p:sp>
      <p:graphicFrame>
        <p:nvGraphicFramePr>
          <p:cNvPr id="26" name="Tabel 5">
            <a:extLst>
              <a:ext uri="{FF2B5EF4-FFF2-40B4-BE49-F238E27FC236}">
                <a16:creationId xmlns:a16="http://schemas.microsoft.com/office/drawing/2014/main" id="{7848D057-9842-A24B-9AC3-9A53553DFD13}"/>
              </a:ext>
            </a:extLst>
          </p:cNvPr>
          <p:cNvGraphicFramePr>
            <a:graphicFrameLocks noGrp="1"/>
          </p:cNvGraphicFramePr>
          <p:nvPr>
            <p:extLst>
              <p:ext uri="{D42A27DB-BD31-4B8C-83A1-F6EECF244321}">
                <p14:modId xmlns:p14="http://schemas.microsoft.com/office/powerpoint/2010/main" val="681029620"/>
              </p:ext>
            </p:extLst>
          </p:nvPr>
        </p:nvGraphicFramePr>
        <p:xfrm>
          <a:off x="366540" y="331306"/>
          <a:ext cx="11451387" cy="6523106"/>
        </p:xfrm>
        <a:graphic>
          <a:graphicData uri="http://schemas.openxmlformats.org/drawingml/2006/table">
            <a:tbl>
              <a:tblPr firstRow="1" bandRow="1">
                <a:tableStyleId>{7DF18680-E054-41AD-8BC1-D1AEF772440D}</a:tableStyleId>
              </a:tblPr>
              <a:tblGrid>
                <a:gridCol w="2986260">
                  <a:extLst>
                    <a:ext uri="{9D8B030D-6E8A-4147-A177-3AD203B41FA5}">
                      <a16:colId xmlns:a16="http://schemas.microsoft.com/office/drawing/2014/main" val="3442844694"/>
                    </a:ext>
                  </a:extLst>
                </a:gridCol>
                <a:gridCol w="4488873">
                  <a:extLst>
                    <a:ext uri="{9D8B030D-6E8A-4147-A177-3AD203B41FA5}">
                      <a16:colId xmlns:a16="http://schemas.microsoft.com/office/drawing/2014/main" val="1155703526"/>
                    </a:ext>
                  </a:extLst>
                </a:gridCol>
                <a:gridCol w="2265844">
                  <a:extLst>
                    <a:ext uri="{9D8B030D-6E8A-4147-A177-3AD203B41FA5}">
                      <a16:colId xmlns:a16="http://schemas.microsoft.com/office/drawing/2014/main" val="608150179"/>
                    </a:ext>
                  </a:extLst>
                </a:gridCol>
                <a:gridCol w="938435">
                  <a:extLst>
                    <a:ext uri="{9D8B030D-6E8A-4147-A177-3AD203B41FA5}">
                      <a16:colId xmlns:a16="http://schemas.microsoft.com/office/drawing/2014/main" val="2859216857"/>
                    </a:ext>
                  </a:extLst>
                </a:gridCol>
                <a:gridCol w="771975">
                  <a:extLst>
                    <a:ext uri="{9D8B030D-6E8A-4147-A177-3AD203B41FA5}">
                      <a16:colId xmlns:a16="http://schemas.microsoft.com/office/drawing/2014/main" val="1210447773"/>
                    </a:ext>
                  </a:extLst>
                </a:gridCol>
              </a:tblGrid>
              <a:tr h="558302">
                <a:tc gridSpan="3">
                  <a:txBody>
                    <a:bodyPr/>
                    <a:lstStyle/>
                    <a:p>
                      <a:r>
                        <a:rPr lang="nl-NL" sz="2000" b="1" dirty="0">
                          <a:solidFill>
                            <a:schemeClr val="tx1">
                              <a:lumMod val="75000"/>
                              <a:lumOff val="25000"/>
                            </a:schemeClr>
                          </a:solidFill>
                        </a:rPr>
                        <a:t>Getoetste collegeverklaring ENSIA - </a:t>
                      </a:r>
                      <a:r>
                        <a:rPr lang="nl-NL" sz="2000" b="1" dirty="0" err="1">
                          <a:solidFill>
                            <a:schemeClr val="tx1">
                              <a:lumMod val="75000"/>
                              <a:lumOff val="25000"/>
                            </a:schemeClr>
                          </a:solidFill>
                        </a:rPr>
                        <a:t>Suwinet</a:t>
                      </a:r>
                      <a:endParaRPr lang="nl-NL" sz="2000" b="1" dirty="0">
                        <a:solidFill>
                          <a:schemeClr val="tx1">
                            <a:lumMod val="75000"/>
                            <a:lumOff val="25000"/>
                          </a:schemeClr>
                        </a:solidFill>
                      </a:endParaRP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tc gridSpan="2">
                  <a:txBody>
                    <a:bodyPr/>
                    <a:lstStyle/>
                    <a:p>
                      <a:endParaRPr lang="nl-NL" sz="20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nl-NL" sz="20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94762075"/>
                  </a:ext>
                </a:extLst>
              </a:tr>
              <a:tr h="1885150">
                <a:tc gridSpan="3">
                  <a:txBody>
                    <a:bodyPr/>
                    <a:lstStyle/>
                    <a:p>
                      <a:pPr>
                        <a:lnSpc>
                          <a:spcPts val="1350"/>
                        </a:lnSpc>
                      </a:pPr>
                      <a:r>
                        <a:rPr lang="nl-NL" sz="1400" dirty="0">
                          <a:solidFill>
                            <a:schemeClr val="tx1">
                              <a:lumMod val="75000"/>
                              <a:lumOff val="25000"/>
                            </a:schemeClr>
                          </a:solidFill>
                        </a:rPr>
                        <a:t>Van onze ENSIA-zelfevaluatie worden jaarlijks twee onderdelen </a:t>
                      </a:r>
                      <a:r>
                        <a:rPr lang="nl-NL" sz="1400" dirty="0" err="1">
                          <a:solidFill>
                            <a:schemeClr val="tx1">
                              <a:lumMod val="75000"/>
                              <a:lumOff val="25000"/>
                            </a:schemeClr>
                          </a:solidFill>
                        </a:rPr>
                        <a:t>geaudit</a:t>
                      </a:r>
                      <a:r>
                        <a:rPr lang="nl-NL" sz="1400" dirty="0">
                          <a:solidFill>
                            <a:schemeClr val="tx1">
                              <a:lumMod val="75000"/>
                              <a:lumOff val="25000"/>
                            </a:schemeClr>
                          </a:solidFill>
                        </a:rPr>
                        <a:t> door een IT-auditor: </a:t>
                      </a:r>
                      <a:r>
                        <a:rPr lang="nl-NL" sz="1400" dirty="0" err="1">
                          <a:solidFill>
                            <a:schemeClr val="tx1">
                              <a:lumMod val="75000"/>
                              <a:lumOff val="25000"/>
                            </a:schemeClr>
                          </a:solidFill>
                        </a:rPr>
                        <a:t>DigiD</a:t>
                      </a:r>
                      <a:r>
                        <a:rPr lang="nl-NL" sz="1400" dirty="0">
                          <a:solidFill>
                            <a:schemeClr val="tx1">
                              <a:lumMod val="75000"/>
                              <a:lumOff val="25000"/>
                            </a:schemeClr>
                          </a:solidFill>
                        </a:rPr>
                        <a:t> en </a:t>
                      </a:r>
                      <a:r>
                        <a:rPr lang="nl-NL" sz="1400" dirty="0" err="1">
                          <a:solidFill>
                            <a:schemeClr val="tx1">
                              <a:lumMod val="75000"/>
                              <a:lumOff val="25000"/>
                            </a:schemeClr>
                          </a:solidFill>
                        </a:rPr>
                        <a:t>Suwinet</a:t>
                      </a:r>
                      <a:r>
                        <a:rPr lang="nl-NL" sz="1400" dirty="0">
                          <a:solidFill>
                            <a:schemeClr val="tx1">
                              <a:lumMod val="75000"/>
                              <a:lumOff val="25000"/>
                            </a:schemeClr>
                          </a:solidFill>
                        </a:rPr>
                        <a:t>.  De basis voor de audit vormt de collegeverklaring. Hierin zijn de uitkomsten van de ENSIA-zelfevaluatie opgenomen. Er wordt getoetst op opzet en bestaan en voor </a:t>
                      </a:r>
                      <a:r>
                        <a:rPr lang="nl-NL" sz="1400" dirty="0" err="1">
                          <a:solidFill>
                            <a:schemeClr val="tx1">
                              <a:lumMod val="75000"/>
                              <a:lumOff val="25000"/>
                            </a:schemeClr>
                          </a:solidFill>
                        </a:rPr>
                        <a:t>DigiD</a:t>
                      </a:r>
                      <a:r>
                        <a:rPr lang="nl-NL" sz="1400" dirty="0">
                          <a:solidFill>
                            <a:schemeClr val="tx1">
                              <a:lumMod val="75000"/>
                              <a:lumOff val="25000"/>
                            </a:schemeClr>
                          </a:solidFill>
                        </a:rPr>
                        <a:t> voor een aantal normen op werking. Voor </a:t>
                      </a:r>
                      <a:r>
                        <a:rPr lang="nl-NL" sz="1400" dirty="0" err="1">
                          <a:solidFill>
                            <a:schemeClr val="tx1">
                              <a:lumMod val="75000"/>
                              <a:lumOff val="25000"/>
                            </a:schemeClr>
                          </a:solidFill>
                        </a:rPr>
                        <a:t>Suwinet</a:t>
                      </a:r>
                      <a:r>
                        <a:rPr lang="nl-NL" sz="1400" dirty="0">
                          <a:solidFill>
                            <a:schemeClr val="tx1">
                              <a:lumMod val="75000"/>
                              <a:lumOff val="25000"/>
                            </a:schemeClr>
                          </a:solidFill>
                        </a:rPr>
                        <a:t> worden de collegeverklaring en bijlagen als verantwoording verzonden naar BKWI/SZW.</a:t>
                      </a:r>
                      <a:r>
                        <a:rPr lang="nl-NL" sz="1400" b="0" i="0" u="none" strike="noStrike" kern="1200" dirty="0">
                          <a:solidFill>
                            <a:schemeClr val="tx1">
                              <a:lumMod val="75000"/>
                              <a:lumOff val="25000"/>
                            </a:schemeClr>
                          </a:solidFill>
                          <a:latin typeface="Calibri"/>
                          <a:ea typeface="+mn-ea"/>
                          <a:cs typeface="+mn-cs"/>
                        </a:rPr>
                        <a:t> H</a:t>
                      </a:r>
                      <a:r>
                        <a:rPr lang="nl-NL" sz="1400" b="0" i="0" u="none" strike="noStrike" kern="1200" noProof="0" dirty="0">
                          <a:solidFill>
                            <a:schemeClr val="tx1">
                              <a:lumMod val="75000"/>
                              <a:lumOff val="25000"/>
                            </a:schemeClr>
                          </a:solidFill>
                          <a:latin typeface="Calibri"/>
                          <a:ea typeface="+mn-ea"/>
                          <a:cs typeface="+mn-cs"/>
                        </a:rPr>
                        <a:t>et BKWI is de beheerders organisatie voor </a:t>
                      </a:r>
                      <a:r>
                        <a:rPr lang="nl-NL" sz="1400" b="0" i="0" u="none" strike="noStrike" kern="1200" noProof="0" dirty="0" err="1">
                          <a:solidFill>
                            <a:schemeClr val="tx1">
                              <a:lumMod val="75000"/>
                              <a:lumOff val="25000"/>
                            </a:schemeClr>
                          </a:solidFill>
                          <a:latin typeface="Calibri"/>
                          <a:ea typeface="+mn-ea"/>
                          <a:cs typeface="+mn-cs"/>
                        </a:rPr>
                        <a:t>Suwinet</a:t>
                      </a:r>
                      <a:r>
                        <a:rPr lang="nl-NL" sz="1400" b="0" i="0" u="none" strike="noStrike" kern="1200" noProof="0" dirty="0">
                          <a:solidFill>
                            <a:schemeClr val="tx1">
                              <a:lumMod val="75000"/>
                              <a:lumOff val="25000"/>
                            </a:schemeClr>
                          </a:solidFill>
                          <a:latin typeface="Calibri"/>
                          <a:ea typeface="+mn-ea"/>
                          <a:cs typeface="+mn-cs"/>
                        </a:rPr>
                        <a:t>-aansluitingen.</a:t>
                      </a:r>
                      <a:endParaRPr lang="nl-NL" sz="1400" b="0" i="0" u="none" strike="noStrike" kern="1200" dirty="0">
                        <a:solidFill>
                          <a:schemeClr val="tx1">
                            <a:lumMod val="75000"/>
                            <a:lumOff val="25000"/>
                          </a:schemeClr>
                        </a:solidFill>
                        <a:latin typeface="Calibri"/>
                        <a:ea typeface="+mn-ea"/>
                        <a:cs typeface="+mn-cs"/>
                      </a:endParaRPr>
                    </a:p>
                    <a:p>
                      <a:pPr>
                        <a:lnSpc>
                          <a:spcPts val="1350"/>
                        </a:lnSpc>
                      </a:pPr>
                      <a:endParaRPr lang="nl-NL" sz="1400" dirty="0">
                        <a:solidFill>
                          <a:schemeClr val="tx1">
                            <a:lumMod val="75000"/>
                            <a:lumOff val="25000"/>
                          </a:schemeClr>
                        </a:solidFill>
                        <a:latin typeface="+mn-lt"/>
                      </a:endParaRPr>
                    </a:p>
                    <a:p>
                      <a:pPr>
                        <a:lnSpc>
                          <a:spcPts val="1350"/>
                        </a:lnSpc>
                      </a:pPr>
                      <a:r>
                        <a:rPr lang="nl-NL" sz="1400" b="1" dirty="0">
                          <a:solidFill>
                            <a:schemeClr val="tx1">
                              <a:lumMod val="75000"/>
                              <a:lumOff val="25000"/>
                            </a:schemeClr>
                          </a:solidFill>
                          <a:latin typeface="+mn-lt"/>
                        </a:rPr>
                        <a:t>SUWI (Wet Structuur Uitvoeringsorganisatie Werk en Inkomen):</a:t>
                      </a:r>
                      <a:r>
                        <a:rPr lang="nl-NL" sz="1400" b="1" baseline="0" dirty="0">
                          <a:solidFill>
                            <a:schemeClr val="tx1">
                              <a:lumMod val="75000"/>
                              <a:lumOff val="25000"/>
                            </a:schemeClr>
                          </a:solidFill>
                          <a:latin typeface="+mn-lt"/>
                        </a:rPr>
                        <a:t> </a:t>
                      </a:r>
                      <a:endParaRPr lang="nl-NL" sz="1400" b="1" dirty="0">
                        <a:solidFill>
                          <a:schemeClr val="tx1">
                            <a:lumMod val="75000"/>
                            <a:lumOff val="25000"/>
                          </a:schemeClr>
                        </a:solidFill>
                        <a:latin typeface="+mn-lt"/>
                      </a:endParaRPr>
                    </a:p>
                    <a:p>
                      <a:pPr>
                        <a:lnSpc>
                          <a:spcPts val="1350"/>
                        </a:lnSpc>
                      </a:pPr>
                      <a:r>
                        <a:rPr lang="nl-NL" sz="1400" b="0" dirty="0" err="1">
                          <a:solidFill>
                            <a:schemeClr val="tx1">
                              <a:lumMod val="75000"/>
                              <a:lumOff val="25000"/>
                            </a:schemeClr>
                          </a:solidFill>
                          <a:latin typeface="+mn-lt"/>
                        </a:rPr>
                        <a:t>Suwinet</a:t>
                      </a:r>
                      <a:r>
                        <a:rPr lang="nl-NL" sz="1400" b="0" dirty="0">
                          <a:solidFill>
                            <a:schemeClr val="tx1">
                              <a:lumMod val="75000"/>
                              <a:lumOff val="25000"/>
                            </a:schemeClr>
                          </a:solidFill>
                          <a:latin typeface="+mn-lt"/>
                        </a:rPr>
                        <a:t> is een digitale infrastructuur die is ontwikkeld door de </a:t>
                      </a:r>
                      <a:r>
                        <a:rPr lang="nl-NL" sz="1400" b="0" dirty="0" err="1">
                          <a:solidFill>
                            <a:schemeClr val="tx1">
                              <a:lumMod val="75000"/>
                              <a:lumOff val="25000"/>
                            </a:schemeClr>
                          </a:solidFill>
                          <a:latin typeface="+mn-lt"/>
                        </a:rPr>
                        <a:t>Suwi</a:t>
                      </a:r>
                      <a:r>
                        <a:rPr lang="nl-NL" sz="1400" b="0" dirty="0">
                          <a:solidFill>
                            <a:schemeClr val="tx1">
                              <a:lumMod val="75000"/>
                              <a:lumOff val="25000"/>
                            </a:schemeClr>
                          </a:solidFill>
                          <a:latin typeface="+mn-lt"/>
                        </a:rPr>
                        <a:t>-partijen (UWV, SVB en gemeenten) om ervoor te zorgen dat zij gegevens met elkaar kunnen uitwisselen voor de uitoefening van hun wettelijke taak. Er worden alleen gegevens uitgewisseld waar een wettelijke grondslag voor is. Wij gebruiken </a:t>
                      </a:r>
                      <a:r>
                        <a:rPr lang="nl-NL" sz="1400" b="0" dirty="0" err="1">
                          <a:solidFill>
                            <a:schemeClr val="tx1">
                              <a:lumMod val="75000"/>
                              <a:lumOff val="25000"/>
                            </a:schemeClr>
                          </a:solidFill>
                          <a:latin typeface="+mn-lt"/>
                        </a:rPr>
                        <a:t>Suwinet</a:t>
                      </a:r>
                      <a:r>
                        <a:rPr lang="nl-NL" sz="1400" b="0" baseline="0" dirty="0">
                          <a:solidFill>
                            <a:schemeClr val="tx1">
                              <a:lumMod val="75000"/>
                              <a:lumOff val="25000"/>
                            </a:schemeClr>
                          </a:solidFill>
                          <a:latin typeface="+mn-lt"/>
                        </a:rPr>
                        <a:t> voor de uitvoering van de Participatiewet, de uitvoering van de IOAZ en IOAW, raadplegen van adresgegevens bij Burgerzaken en het raadplegen van gegevens door gemeentelijk gerechtsdeurwaarders wanneer er een getekend dwangbevel is. </a:t>
                      </a:r>
                      <a:endParaRPr lang="nl-NL" sz="1400" b="0" dirty="0">
                        <a:solidFill>
                          <a:schemeClr val="tx1">
                            <a:lumMod val="75000"/>
                            <a:lumOff val="25000"/>
                          </a:schemeClr>
                        </a:solidFill>
                        <a:latin typeface="+mn-lt"/>
                      </a:endParaRP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tc gridSpan="2">
                  <a:txBody>
                    <a:bodyPr/>
                    <a:lstStyle/>
                    <a:p>
                      <a:endParaRPr lang="nl-NL" sz="1800" b="0">
                        <a:solidFill>
                          <a:schemeClr val="tx1">
                            <a:lumMod val="75000"/>
                            <a:lumOff val="2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nl-NL" sz="1800" b="0">
                        <a:solidFill>
                          <a:schemeClr val="tx1">
                            <a:lumMod val="75000"/>
                            <a:lumOff val="2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30105169"/>
                  </a:ext>
                </a:extLst>
              </a:tr>
              <a:tr h="354492">
                <a:tc gridSpan="5">
                  <a:txBody>
                    <a:bodyPr/>
                    <a:lstStyle/>
                    <a:p>
                      <a:pPr>
                        <a:lnSpc>
                          <a:spcPts val="1800"/>
                        </a:lnSpc>
                      </a:pPr>
                      <a:endParaRPr lang="nl-NL" sz="1400">
                        <a:solidFill>
                          <a:schemeClr val="bg1">
                            <a:lumMod val="6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6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975737">
                <a:tc>
                  <a:txBody>
                    <a:bodyPr/>
                    <a:lstStyle/>
                    <a:p>
                      <a:pPr marL="0" algn="l" defTabSz="914354" rtl="0" eaLnBrk="1" latinLnBrk="0" hangingPunct="1">
                        <a:lnSpc>
                          <a:spcPts val="1350"/>
                        </a:lnSpc>
                      </a:pPr>
                      <a:r>
                        <a:rPr lang="nl-NL" sz="1400" b="0" kern="1200" dirty="0">
                          <a:solidFill>
                            <a:schemeClr val="tx1"/>
                          </a:solidFill>
                          <a:latin typeface="+mn-lt"/>
                          <a:ea typeface="+mn-ea"/>
                          <a:cs typeface="+mn-cs"/>
                        </a:rPr>
                        <a:t>Participatiewet/IOAZ/IOAW/WGS</a:t>
                      </a:r>
                    </a:p>
                    <a:p>
                      <a:pPr marL="171450" indent="-171450" algn="l" defTabSz="914354" rtl="0" eaLnBrk="1" latinLnBrk="0" hangingPunct="1">
                        <a:lnSpc>
                          <a:spcPts val="1350"/>
                        </a:lnSpc>
                        <a:buFontTx/>
                        <a:buChar char="-"/>
                      </a:pPr>
                      <a:r>
                        <a:rPr lang="nl-NL" sz="1400" b="0" kern="1200" dirty="0" err="1">
                          <a:solidFill>
                            <a:schemeClr val="tx1"/>
                          </a:solidFill>
                          <a:latin typeface="+mn-lt"/>
                          <a:ea typeface="+mn-ea"/>
                          <a:cs typeface="+mn-cs"/>
                        </a:rPr>
                        <a:t>Suwinet</a:t>
                      </a:r>
                      <a:r>
                        <a:rPr lang="nl-NL" sz="1400" b="0" kern="1200" dirty="0">
                          <a:solidFill>
                            <a:schemeClr val="tx1"/>
                          </a:solidFill>
                          <a:latin typeface="+mn-lt"/>
                          <a:ea typeface="+mn-ea"/>
                          <a:cs typeface="+mn-cs"/>
                        </a:rPr>
                        <a:t> Inkijk</a:t>
                      </a:r>
                    </a:p>
                    <a:p>
                      <a:pPr marL="171450" indent="-171450" algn="l" defTabSz="914354" rtl="0" eaLnBrk="1" latinLnBrk="0" hangingPunct="1">
                        <a:lnSpc>
                          <a:spcPts val="1350"/>
                        </a:lnSpc>
                        <a:buFontTx/>
                        <a:buChar char="-"/>
                      </a:pPr>
                      <a:r>
                        <a:rPr lang="nl-NL" sz="1400" b="0" kern="1200" dirty="0" err="1">
                          <a:solidFill>
                            <a:schemeClr val="tx1"/>
                          </a:solidFill>
                          <a:latin typeface="+mn-lt"/>
                          <a:ea typeface="+mn-ea"/>
                          <a:cs typeface="+mn-cs"/>
                        </a:rPr>
                        <a:t>Suwinet</a:t>
                      </a:r>
                      <a:r>
                        <a:rPr lang="nl-NL" sz="1400" b="0" kern="1200" dirty="0">
                          <a:solidFill>
                            <a:schemeClr val="tx1"/>
                          </a:solidFill>
                          <a:latin typeface="+mn-lt"/>
                          <a:ea typeface="+mn-ea"/>
                          <a:cs typeface="+mn-cs"/>
                        </a:rPr>
                        <a:t> Inlezen</a:t>
                      </a:r>
                    </a:p>
                    <a:p>
                      <a:pPr marL="171450" indent="-171450" algn="l" defTabSz="914354" rtl="0" eaLnBrk="1" latinLnBrk="0" hangingPunct="1">
                        <a:lnSpc>
                          <a:spcPts val="1350"/>
                        </a:lnSpc>
                        <a:buFontTx/>
                        <a:buChar char="-"/>
                      </a:pPr>
                      <a:r>
                        <a:rPr lang="nl-NL" sz="1400" b="0" kern="1200" dirty="0">
                          <a:solidFill>
                            <a:schemeClr val="tx1"/>
                          </a:solidFill>
                          <a:latin typeface="+mn-lt"/>
                          <a:ea typeface="+mn-ea"/>
                          <a:cs typeface="+mn-cs"/>
                        </a:rPr>
                        <a:t>DKD</a:t>
                      </a:r>
                      <a:r>
                        <a:rPr lang="nl-NL" sz="1400" b="0" kern="1200" baseline="0" dirty="0">
                          <a:solidFill>
                            <a:schemeClr val="tx1"/>
                          </a:solidFill>
                          <a:latin typeface="+mn-lt"/>
                          <a:ea typeface="+mn-ea"/>
                          <a:cs typeface="+mn-cs"/>
                        </a:rPr>
                        <a:t> Inlezen</a:t>
                      </a:r>
                      <a:endParaRPr lang="nl-NL" sz="1400" b="0" kern="1200" dirty="0">
                        <a:solidFill>
                          <a:schemeClr val="tx1"/>
                        </a:solidFill>
                        <a:latin typeface="+mn-lt"/>
                        <a:ea typeface="+mn-ea"/>
                        <a:cs typeface="+mn-cs"/>
                      </a:endParaRPr>
                    </a:p>
                  </a:txBody>
                  <a:tcPr marL="144000" marR="144000" marT="72000" marB="72000">
                    <a:lnL w="12700" cmpd="sng">
                      <a:noFill/>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350"/>
                        </a:lnSpc>
                        <a:buNone/>
                      </a:pPr>
                      <a:r>
                        <a:rPr lang="nl-NL" sz="1400" dirty="0">
                          <a:solidFill>
                            <a:schemeClr val="tx1">
                              <a:lumMod val="75000"/>
                              <a:lumOff val="25000"/>
                            </a:schemeClr>
                          </a:solidFill>
                        </a:rPr>
                        <a:t>&lt;toelichting&gt;</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l" defTabSz="914400" rtl="0" eaLnBrk="1" fontAlgn="auto" latinLnBrk="0" hangingPunct="1">
                        <a:lnSpc>
                          <a:spcPts val="1350"/>
                        </a:lnSpc>
                        <a:spcBef>
                          <a:spcPts val="0"/>
                        </a:spcBef>
                        <a:spcAft>
                          <a:spcPts val="0"/>
                        </a:spcAft>
                        <a:buClrTx/>
                        <a:buSzTx/>
                        <a:buFontTx/>
                        <a:buNone/>
                        <a:tabLst/>
                        <a:defRPr/>
                      </a:pPr>
                      <a:r>
                        <a:rPr lang="nl-NL" sz="1400" dirty="0">
                          <a:solidFill>
                            <a:schemeClr val="tx1">
                              <a:lumMod val="75000"/>
                              <a:lumOff val="25000"/>
                            </a:schemeClr>
                          </a:solidFill>
                        </a:rPr>
                        <a:t>&lt;risico&gt;</a:t>
                      </a:r>
                    </a:p>
                  </a:txBody>
                  <a:tcPr marL="144000" marR="144000" marT="72000" marB="72000">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6069826"/>
                  </a:ext>
                </a:extLst>
              </a:tr>
              <a:tr h="456388">
                <a:tc>
                  <a:txBody>
                    <a:bodyPr/>
                    <a:lstStyle/>
                    <a:p>
                      <a:pPr marL="0" algn="l" defTabSz="914354" rtl="0" eaLnBrk="1" latinLnBrk="0" hangingPunct="1">
                        <a:lnSpc>
                          <a:spcPts val="1350"/>
                        </a:lnSpc>
                      </a:pPr>
                      <a:r>
                        <a:rPr lang="nl-NL" sz="1400" b="0" kern="1200" dirty="0">
                          <a:solidFill>
                            <a:schemeClr val="tx1"/>
                          </a:solidFill>
                          <a:latin typeface="+mn-lt"/>
                          <a:ea typeface="+mn-ea"/>
                          <a:cs typeface="+mn-cs"/>
                        </a:rPr>
                        <a:t>Burgerzaken</a:t>
                      </a:r>
                    </a:p>
                  </a:txBody>
                  <a:tcPr marL="144000" marR="144000" marT="72000" marB="72000">
                    <a:lnL w="12700" cmpd="sng">
                      <a:noFill/>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350"/>
                        </a:lnSpc>
                        <a:buNone/>
                      </a:pPr>
                      <a:r>
                        <a:rPr lang="nl-NL" sz="1400" dirty="0">
                          <a:solidFill>
                            <a:schemeClr val="tx1">
                              <a:lumMod val="75000"/>
                              <a:lumOff val="25000"/>
                            </a:schemeClr>
                          </a:solidFill>
                        </a:rPr>
                        <a:t>&lt;toelichting&gt;</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l" defTabSz="914400" rtl="0" eaLnBrk="1" fontAlgn="auto" latinLnBrk="0" hangingPunct="1">
                        <a:lnSpc>
                          <a:spcPts val="1350"/>
                        </a:lnSpc>
                        <a:spcBef>
                          <a:spcPts val="0"/>
                        </a:spcBef>
                        <a:spcAft>
                          <a:spcPts val="0"/>
                        </a:spcAft>
                        <a:buClrTx/>
                        <a:buSzTx/>
                        <a:buFontTx/>
                        <a:buNone/>
                        <a:tabLst/>
                        <a:defRPr/>
                      </a:pPr>
                      <a:r>
                        <a:rPr lang="nl-NL" sz="1400" dirty="0">
                          <a:solidFill>
                            <a:schemeClr val="tx1">
                              <a:lumMod val="75000"/>
                              <a:lumOff val="25000"/>
                            </a:schemeClr>
                          </a:solidFill>
                        </a:rPr>
                        <a:t>&lt;risico&gt;</a:t>
                      </a:r>
                    </a:p>
                  </a:txBody>
                  <a:tcPr marL="144000" marR="144000" marT="72000" marB="72000">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77456157"/>
                  </a:ext>
                </a:extLst>
              </a:tr>
              <a:tr h="456388">
                <a:tc>
                  <a:txBody>
                    <a:bodyPr/>
                    <a:lstStyle/>
                    <a:p>
                      <a:pPr marL="0" algn="l" defTabSz="914354" rtl="0" eaLnBrk="1" latinLnBrk="0" hangingPunct="1">
                        <a:lnSpc>
                          <a:spcPts val="1350"/>
                        </a:lnSpc>
                      </a:pPr>
                      <a:r>
                        <a:rPr lang="nl-NL" sz="1400" b="0" kern="1200" dirty="0">
                          <a:solidFill>
                            <a:schemeClr val="tx1"/>
                          </a:solidFill>
                          <a:latin typeface="+mn-lt"/>
                          <a:ea typeface="+mn-ea"/>
                          <a:cs typeface="+mn-cs"/>
                        </a:rPr>
                        <a:t>Gerechtsdeurwaarders</a:t>
                      </a:r>
                    </a:p>
                  </a:txBody>
                  <a:tcPr marL="144000" marR="144000" marT="72000" marB="72000">
                    <a:lnL w="12700" cmpd="sng">
                      <a:noFill/>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350"/>
                        </a:lnSpc>
                        <a:buNone/>
                      </a:pPr>
                      <a:r>
                        <a:rPr lang="nl-NL" sz="1400" dirty="0">
                          <a:solidFill>
                            <a:schemeClr val="tx1">
                              <a:lumMod val="75000"/>
                              <a:lumOff val="25000"/>
                            </a:schemeClr>
                          </a:solidFill>
                        </a:rPr>
                        <a:t>&lt;toelichting&gt;</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l" defTabSz="914400" rtl="0" eaLnBrk="1" fontAlgn="auto" latinLnBrk="0" hangingPunct="1">
                        <a:lnSpc>
                          <a:spcPts val="1350"/>
                        </a:lnSpc>
                        <a:spcBef>
                          <a:spcPts val="0"/>
                        </a:spcBef>
                        <a:spcAft>
                          <a:spcPts val="0"/>
                        </a:spcAft>
                        <a:buClrTx/>
                        <a:buSzTx/>
                        <a:buFontTx/>
                        <a:buNone/>
                        <a:tabLst/>
                        <a:defRPr/>
                      </a:pPr>
                      <a:r>
                        <a:rPr lang="nl-NL" sz="1400" dirty="0">
                          <a:solidFill>
                            <a:schemeClr val="tx1">
                              <a:lumMod val="75000"/>
                              <a:lumOff val="25000"/>
                            </a:schemeClr>
                          </a:solidFill>
                        </a:rPr>
                        <a:t>&lt;risico&gt;</a:t>
                      </a:r>
                    </a:p>
                  </a:txBody>
                  <a:tcPr marL="144000" marR="144000" marT="72000" marB="72000">
                    <a:lnL w="381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068122304"/>
                  </a:ext>
                </a:extLst>
              </a:tr>
              <a:tr h="1433837">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b="0" kern="1200" dirty="0">
                          <a:solidFill>
                            <a:schemeClr val="tx1">
                              <a:lumMod val="50000"/>
                              <a:lumOff val="50000"/>
                            </a:schemeClr>
                          </a:solidFill>
                          <a:latin typeface="+mn-lt"/>
                          <a:ea typeface="+mn-ea"/>
                          <a:cs typeface="+mn-cs"/>
                        </a:rPr>
                        <a:t>Algemene</a:t>
                      </a:r>
                      <a:r>
                        <a:rPr lang="nl-NL" sz="1400" b="0" kern="1200" baseline="0" dirty="0">
                          <a:solidFill>
                            <a:schemeClr val="tx1">
                              <a:lumMod val="50000"/>
                              <a:lumOff val="50000"/>
                            </a:schemeClr>
                          </a:solidFill>
                          <a:latin typeface="+mn-lt"/>
                          <a:ea typeface="+mn-ea"/>
                          <a:cs typeface="+mn-cs"/>
                        </a:rPr>
                        <a:t> t</a:t>
                      </a:r>
                      <a:r>
                        <a:rPr lang="nl-NL" sz="1400" b="0" kern="1200" dirty="0">
                          <a:solidFill>
                            <a:schemeClr val="tx1">
                              <a:lumMod val="50000"/>
                              <a:lumOff val="50000"/>
                            </a:schemeClr>
                          </a:solidFill>
                          <a:latin typeface="+mn-lt"/>
                          <a:ea typeface="+mn-ea"/>
                          <a:cs typeface="+mn-cs"/>
                        </a:rPr>
                        <a:t>oelichting op doorvoeren verbetering in relatie tot de mitigerende</a:t>
                      </a:r>
                      <a:r>
                        <a:rPr lang="nl-NL" sz="1400" b="0" kern="1200" baseline="0" dirty="0">
                          <a:solidFill>
                            <a:schemeClr val="tx1">
                              <a:lumMod val="50000"/>
                              <a:lumOff val="50000"/>
                            </a:schemeClr>
                          </a:solidFill>
                          <a:latin typeface="+mn-lt"/>
                          <a:ea typeface="+mn-ea"/>
                          <a:cs typeface="+mn-cs"/>
                        </a:rPr>
                        <a:t> maatregelen gedurende de periode dat niet voldaan wordt aan de </a:t>
                      </a:r>
                      <a:r>
                        <a:rPr lang="nl-NL" sz="1400" b="0" kern="1200" baseline="0" dirty="0" err="1">
                          <a:solidFill>
                            <a:schemeClr val="tx1">
                              <a:lumMod val="50000"/>
                              <a:lumOff val="50000"/>
                            </a:schemeClr>
                          </a:solidFill>
                          <a:latin typeface="+mn-lt"/>
                          <a:ea typeface="+mn-ea"/>
                          <a:cs typeface="+mn-cs"/>
                        </a:rPr>
                        <a:t>controls</a:t>
                      </a:r>
                      <a:r>
                        <a:rPr lang="nl-NL" sz="1400" b="0" kern="1200" baseline="0" dirty="0">
                          <a:solidFill>
                            <a:schemeClr val="tx1">
                              <a:lumMod val="50000"/>
                              <a:lumOff val="50000"/>
                            </a:schemeClr>
                          </a:solidFill>
                          <a:latin typeface="+mn-lt"/>
                          <a:ea typeface="+mn-ea"/>
                          <a:cs typeface="+mn-cs"/>
                        </a:rPr>
                        <a:t> en maatregelen</a:t>
                      </a:r>
                      <a:r>
                        <a:rPr lang="nl-NL" sz="1400" b="0" kern="1200" dirty="0">
                          <a:solidFill>
                            <a:schemeClr val="tx1">
                              <a:lumMod val="50000"/>
                              <a:lumOff val="50000"/>
                            </a:schemeClr>
                          </a:solidFill>
                          <a:latin typeface="+mn-lt"/>
                          <a:ea typeface="+mn-ea"/>
                          <a:cs typeface="+mn-cs"/>
                        </a:rPr>
                        <a:t>:</a:t>
                      </a:r>
                    </a:p>
                    <a:p>
                      <a:pPr lvl="0">
                        <a:lnSpc>
                          <a:spcPts val="1800"/>
                        </a:lnSpc>
                        <a:buNone/>
                      </a:pPr>
                      <a:endParaRPr lang="nl-NL" sz="1400" baseline="0" dirty="0">
                        <a:solidFill>
                          <a:schemeClr val="tx1">
                            <a:lumMod val="75000"/>
                            <a:lumOff val="25000"/>
                          </a:schemeClr>
                        </a:solidFill>
                      </a:endParaRPr>
                    </a:p>
                  </a:txBody>
                  <a:tcPr marL="144000" marR="144000" marT="144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144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27" name="Group 26">
            <a:extLst>
              <a:ext uri="{FF2B5EF4-FFF2-40B4-BE49-F238E27FC236}">
                <a16:creationId xmlns:a16="http://schemas.microsoft.com/office/drawing/2014/main" id="{A2D742DB-ED4B-1741-AF7D-CFBB07CBE438}"/>
              </a:ext>
            </a:extLst>
          </p:cNvPr>
          <p:cNvGrpSpPr/>
          <p:nvPr/>
        </p:nvGrpSpPr>
        <p:grpSpPr>
          <a:xfrm>
            <a:off x="7920439" y="3164327"/>
            <a:ext cx="1314811" cy="312385"/>
            <a:chOff x="6550142" y="2098950"/>
            <a:chExt cx="1314811" cy="312385"/>
          </a:xfrm>
        </p:grpSpPr>
        <p:sp>
          <p:nvSpPr>
            <p:cNvPr id="28" name="TextBox 27">
              <a:extLst>
                <a:ext uri="{FF2B5EF4-FFF2-40B4-BE49-F238E27FC236}">
                  <a16:creationId xmlns:a16="http://schemas.microsoft.com/office/drawing/2014/main" id="{D3FEE49B-B6EE-B346-8AA0-DE36FC078FC9}"/>
                </a:ext>
              </a:extLst>
            </p:cNvPr>
            <p:cNvSpPr txBox="1"/>
            <p:nvPr/>
          </p:nvSpPr>
          <p:spPr>
            <a:xfrm>
              <a:off x="6827376" y="2115800"/>
              <a:ext cx="1037577" cy="276999"/>
            </a:xfrm>
            <a:prstGeom prst="rect">
              <a:avLst/>
            </a:prstGeom>
            <a:noFill/>
          </p:spPr>
          <p:txBody>
            <a:bodyPr wrap="square" rtlCol="0">
              <a:spAutoFit/>
            </a:bodyPr>
            <a:lstStyle/>
            <a:p>
              <a:r>
                <a:rPr lang="nl-NL" sz="1200" dirty="0">
                  <a:solidFill>
                    <a:schemeClr val="tx1">
                      <a:lumMod val="50000"/>
                      <a:lumOff val="50000"/>
                    </a:schemeClr>
                  </a:solidFill>
                </a:rPr>
                <a:t>Niet voldaan</a:t>
              </a:r>
              <a:endParaRPr lang="en-US" sz="1200" dirty="0">
                <a:solidFill>
                  <a:schemeClr val="tx1">
                    <a:lumMod val="50000"/>
                    <a:lumOff val="50000"/>
                  </a:schemeClr>
                </a:solidFill>
              </a:endParaRPr>
            </a:p>
          </p:txBody>
        </p:sp>
        <p:pic>
          <p:nvPicPr>
            <p:cNvPr id="29" name="Picture 28">
              <a:extLst>
                <a:ext uri="{FF2B5EF4-FFF2-40B4-BE49-F238E27FC236}">
                  <a16:creationId xmlns:a16="http://schemas.microsoft.com/office/drawing/2014/main" id="{56F7B846-84D5-F24A-AD58-78672F0F568B}"/>
                </a:ext>
              </a:extLst>
            </p:cNvPr>
            <p:cNvPicPr>
              <a:picLocks noChangeAspect="1"/>
            </p:cNvPicPr>
            <p:nvPr/>
          </p:nvPicPr>
          <p:blipFill>
            <a:blip r:embed="rId3"/>
            <a:stretch>
              <a:fillRect/>
            </a:stretch>
          </p:blipFill>
          <p:spPr>
            <a:xfrm>
              <a:off x="6550142" y="2098950"/>
              <a:ext cx="312385" cy="312385"/>
            </a:xfrm>
            <a:prstGeom prst="rect">
              <a:avLst/>
            </a:prstGeom>
          </p:spPr>
        </p:pic>
      </p:grpSp>
      <p:grpSp>
        <p:nvGrpSpPr>
          <p:cNvPr id="33" name="Group 32">
            <a:extLst>
              <a:ext uri="{FF2B5EF4-FFF2-40B4-BE49-F238E27FC236}">
                <a16:creationId xmlns:a16="http://schemas.microsoft.com/office/drawing/2014/main" id="{B97C9D45-EC26-F644-9F0A-3B85AAAD8AA3}"/>
              </a:ext>
            </a:extLst>
          </p:cNvPr>
          <p:cNvGrpSpPr/>
          <p:nvPr/>
        </p:nvGrpSpPr>
        <p:grpSpPr>
          <a:xfrm>
            <a:off x="9294570" y="3146632"/>
            <a:ext cx="1126924" cy="312385"/>
            <a:chOff x="9183974" y="2081255"/>
            <a:chExt cx="1126924" cy="312385"/>
          </a:xfrm>
        </p:grpSpPr>
        <p:sp>
          <p:nvSpPr>
            <p:cNvPr id="34" name="TextBox 33">
              <a:extLst>
                <a:ext uri="{FF2B5EF4-FFF2-40B4-BE49-F238E27FC236}">
                  <a16:creationId xmlns:a16="http://schemas.microsoft.com/office/drawing/2014/main" id="{8C55B333-DE79-384D-9042-CB96CD9B00BE}"/>
                </a:ext>
              </a:extLst>
            </p:cNvPr>
            <p:cNvSpPr txBox="1"/>
            <p:nvPr/>
          </p:nvSpPr>
          <p:spPr>
            <a:xfrm>
              <a:off x="9453321" y="2098950"/>
              <a:ext cx="857577" cy="276999"/>
            </a:xfrm>
            <a:prstGeom prst="rect">
              <a:avLst/>
            </a:prstGeom>
            <a:noFill/>
          </p:spPr>
          <p:txBody>
            <a:bodyPr wrap="square" rtlCol="0">
              <a:spAutoFit/>
            </a:bodyPr>
            <a:lstStyle/>
            <a:p>
              <a:r>
                <a:rPr lang="nl-NL" sz="1200" dirty="0">
                  <a:solidFill>
                    <a:schemeClr val="tx1">
                      <a:lumMod val="50000"/>
                      <a:lumOff val="50000"/>
                    </a:schemeClr>
                  </a:solidFill>
                </a:rPr>
                <a:t>voldaan</a:t>
              </a:r>
              <a:endParaRPr lang="en-US" sz="1200" dirty="0">
                <a:solidFill>
                  <a:schemeClr val="tx1">
                    <a:lumMod val="50000"/>
                    <a:lumOff val="50000"/>
                  </a:schemeClr>
                </a:solidFill>
              </a:endParaRPr>
            </a:p>
          </p:txBody>
        </p:sp>
        <p:pic>
          <p:nvPicPr>
            <p:cNvPr id="35" name="Picture 34">
              <a:extLst>
                <a:ext uri="{FF2B5EF4-FFF2-40B4-BE49-F238E27FC236}">
                  <a16:creationId xmlns:a16="http://schemas.microsoft.com/office/drawing/2014/main" id="{62E2CB10-532A-764B-8D9C-FABFD117AD64}"/>
                </a:ext>
              </a:extLst>
            </p:cNvPr>
            <p:cNvPicPr>
              <a:picLocks noChangeAspect="1"/>
            </p:cNvPicPr>
            <p:nvPr/>
          </p:nvPicPr>
          <p:blipFill>
            <a:blip r:embed="rId4"/>
            <a:stretch>
              <a:fillRect/>
            </a:stretch>
          </p:blipFill>
          <p:spPr>
            <a:xfrm>
              <a:off x="9183974" y="2081255"/>
              <a:ext cx="312385" cy="312385"/>
            </a:xfrm>
            <a:prstGeom prst="rect">
              <a:avLst/>
            </a:prstGeom>
          </p:spPr>
        </p:pic>
      </p:grpSp>
      <p:pic>
        <p:nvPicPr>
          <p:cNvPr id="59" name="Picture 58">
            <a:extLst>
              <a:ext uri="{FF2B5EF4-FFF2-40B4-BE49-F238E27FC236}">
                <a16:creationId xmlns:a16="http://schemas.microsoft.com/office/drawing/2014/main" id="{11E6520A-E41E-DC4D-8F5E-054178822882}"/>
              </a:ext>
            </a:extLst>
          </p:cNvPr>
          <p:cNvPicPr>
            <a:picLocks noChangeAspect="1"/>
          </p:cNvPicPr>
          <p:nvPr/>
        </p:nvPicPr>
        <p:blipFill>
          <a:blip r:embed="rId4"/>
          <a:stretch>
            <a:fillRect/>
          </a:stretch>
        </p:blipFill>
        <p:spPr>
          <a:xfrm>
            <a:off x="11110281" y="3663439"/>
            <a:ext cx="312385" cy="312385"/>
          </a:xfrm>
          <a:prstGeom prst="rect">
            <a:avLst/>
          </a:prstGeom>
        </p:spPr>
      </p:pic>
      <p:pic>
        <p:nvPicPr>
          <p:cNvPr id="60" name="Picture 59">
            <a:extLst>
              <a:ext uri="{FF2B5EF4-FFF2-40B4-BE49-F238E27FC236}">
                <a16:creationId xmlns:a16="http://schemas.microsoft.com/office/drawing/2014/main" id="{10903EF3-F104-A348-9022-7D328D59B9EF}"/>
              </a:ext>
            </a:extLst>
          </p:cNvPr>
          <p:cNvPicPr>
            <a:picLocks noChangeAspect="1"/>
          </p:cNvPicPr>
          <p:nvPr/>
        </p:nvPicPr>
        <p:blipFill>
          <a:blip r:embed="rId3"/>
          <a:stretch>
            <a:fillRect/>
          </a:stretch>
        </p:blipFill>
        <p:spPr>
          <a:xfrm>
            <a:off x="11437921" y="3663438"/>
            <a:ext cx="312385" cy="312385"/>
          </a:xfrm>
          <a:prstGeom prst="rect">
            <a:avLst/>
          </a:prstGeom>
        </p:spPr>
      </p:pic>
      <p:pic>
        <p:nvPicPr>
          <p:cNvPr id="61" name="Picture 60">
            <a:extLst>
              <a:ext uri="{FF2B5EF4-FFF2-40B4-BE49-F238E27FC236}">
                <a16:creationId xmlns:a16="http://schemas.microsoft.com/office/drawing/2014/main" id="{54E9968E-C7B7-394D-B673-58A26DD6DCBD}"/>
              </a:ext>
            </a:extLst>
          </p:cNvPr>
          <p:cNvPicPr>
            <a:picLocks noChangeAspect="1"/>
          </p:cNvPicPr>
          <p:nvPr/>
        </p:nvPicPr>
        <p:blipFill>
          <a:blip r:embed="rId4"/>
          <a:stretch>
            <a:fillRect/>
          </a:stretch>
        </p:blipFill>
        <p:spPr>
          <a:xfrm>
            <a:off x="11110281" y="4376851"/>
            <a:ext cx="312385" cy="312385"/>
          </a:xfrm>
          <a:prstGeom prst="rect">
            <a:avLst/>
          </a:prstGeom>
        </p:spPr>
      </p:pic>
      <p:pic>
        <p:nvPicPr>
          <p:cNvPr id="62" name="Picture 61">
            <a:extLst>
              <a:ext uri="{FF2B5EF4-FFF2-40B4-BE49-F238E27FC236}">
                <a16:creationId xmlns:a16="http://schemas.microsoft.com/office/drawing/2014/main" id="{01E29770-5370-634B-B5CC-F9AF7E9EA892}"/>
              </a:ext>
            </a:extLst>
          </p:cNvPr>
          <p:cNvPicPr>
            <a:picLocks noChangeAspect="1"/>
          </p:cNvPicPr>
          <p:nvPr/>
        </p:nvPicPr>
        <p:blipFill>
          <a:blip r:embed="rId3"/>
          <a:stretch>
            <a:fillRect/>
          </a:stretch>
        </p:blipFill>
        <p:spPr>
          <a:xfrm>
            <a:off x="11437921" y="4376850"/>
            <a:ext cx="312385" cy="312385"/>
          </a:xfrm>
          <a:prstGeom prst="rect">
            <a:avLst/>
          </a:prstGeom>
        </p:spPr>
      </p:pic>
      <p:pic>
        <p:nvPicPr>
          <p:cNvPr id="63" name="Picture 62">
            <a:extLst>
              <a:ext uri="{FF2B5EF4-FFF2-40B4-BE49-F238E27FC236}">
                <a16:creationId xmlns:a16="http://schemas.microsoft.com/office/drawing/2014/main" id="{4F1CCDCB-8020-EC46-B862-A957B1470ED3}"/>
              </a:ext>
            </a:extLst>
          </p:cNvPr>
          <p:cNvPicPr>
            <a:picLocks noChangeAspect="1"/>
          </p:cNvPicPr>
          <p:nvPr/>
        </p:nvPicPr>
        <p:blipFill>
          <a:blip r:embed="rId4"/>
          <a:stretch>
            <a:fillRect/>
          </a:stretch>
        </p:blipFill>
        <p:spPr>
          <a:xfrm>
            <a:off x="11110281" y="4857128"/>
            <a:ext cx="312385" cy="312385"/>
          </a:xfrm>
          <a:prstGeom prst="rect">
            <a:avLst/>
          </a:prstGeom>
        </p:spPr>
      </p:pic>
      <p:pic>
        <p:nvPicPr>
          <p:cNvPr id="64" name="Picture 63">
            <a:extLst>
              <a:ext uri="{FF2B5EF4-FFF2-40B4-BE49-F238E27FC236}">
                <a16:creationId xmlns:a16="http://schemas.microsoft.com/office/drawing/2014/main" id="{F79F43C5-3B1A-9349-8A0C-3D633F3DB3DC}"/>
              </a:ext>
            </a:extLst>
          </p:cNvPr>
          <p:cNvPicPr>
            <a:picLocks noChangeAspect="1"/>
          </p:cNvPicPr>
          <p:nvPr/>
        </p:nvPicPr>
        <p:blipFill>
          <a:blip r:embed="rId3"/>
          <a:stretch>
            <a:fillRect/>
          </a:stretch>
        </p:blipFill>
        <p:spPr>
          <a:xfrm>
            <a:off x="11437921" y="4857127"/>
            <a:ext cx="312385" cy="312385"/>
          </a:xfrm>
          <a:prstGeom prst="rect">
            <a:avLst/>
          </a:prstGeom>
        </p:spPr>
      </p:pic>
    </p:spTree>
    <p:extLst>
      <p:ext uri="{BB962C8B-B14F-4D97-AF65-F5344CB8AC3E}">
        <p14:creationId xmlns:p14="http://schemas.microsoft.com/office/powerpoint/2010/main" val="2530224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C0CABEB-A0D5-F046-AB2D-3CEB74C16C4C}"/>
              </a:ext>
            </a:extLst>
          </p:cNvPr>
          <p:cNvSpPr>
            <a:spLocks noGrp="1"/>
          </p:cNvSpPr>
          <p:nvPr>
            <p:ph type="title"/>
          </p:nvPr>
        </p:nvSpPr>
        <p:spPr>
          <a:xfrm>
            <a:off x="380673" y="365126"/>
            <a:ext cx="10515600" cy="814318"/>
          </a:xfrm>
        </p:spPr>
        <p:txBody>
          <a:bodyPr>
            <a:normAutofit/>
          </a:bodyPr>
          <a:lstStyle/>
          <a:p>
            <a:r>
              <a:rPr lang="nl-NL" b="1">
                <a:solidFill>
                  <a:schemeClr val="tx1">
                    <a:lumMod val="75000"/>
                    <a:lumOff val="25000"/>
                  </a:schemeClr>
                </a:solidFill>
              </a:rPr>
              <a:t>Getoetste Collegeverklaring ENSIA - </a:t>
            </a:r>
            <a:r>
              <a:rPr lang="nl-NL" b="1" err="1">
                <a:solidFill>
                  <a:schemeClr val="tx1">
                    <a:lumMod val="75000"/>
                    <a:lumOff val="25000"/>
                  </a:schemeClr>
                </a:solidFill>
              </a:rPr>
              <a:t>DigiD</a:t>
            </a:r>
            <a:endParaRPr lang="en-US" sz="2000" b="1">
              <a:solidFill>
                <a:schemeClr val="tx1">
                  <a:lumMod val="75000"/>
                  <a:lumOff val="25000"/>
                </a:schemeClr>
              </a:solidFill>
            </a:endParaRPr>
          </a:p>
        </p:txBody>
      </p:sp>
      <p:graphicFrame>
        <p:nvGraphicFramePr>
          <p:cNvPr id="26" name="Tabel 5">
            <a:extLst>
              <a:ext uri="{FF2B5EF4-FFF2-40B4-BE49-F238E27FC236}">
                <a16:creationId xmlns:a16="http://schemas.microsoft.com/office/drawing/2014/main" id="{7848D057-9842-A24B-9AC3-9A53553DFD13}"/>
              </a:ext>
            </a:extLst>
          </p:cNvPr>
          <p:cNvGraphicFramePr>
            <a:graphicFrameLocks noGrp="1"/>
          </p:cNvGraphicFramePr>
          <p:nvPr>
            <p:extLst>
              <p:ext uri="{D42A27DB-BD31-4B8C-83A1-F6EECF244321}">
                <p14:modId xmlns:p14="http://schemas.microsoft.com/office/powerpoint/2010/main" val="3777450709"/>
              </p:ext>
            </p:extLst>
          </p:nvPr>
        </p:nvGraphicFramePr>
        <p:xfrm>
          <a:off x="366540" y="331305"/>
          <a:ext cx="11451387" cy="6236239"/>
        </p:xfrm>
        <a:graphic>
          <a:graphicData uri="http://schemas.openxmlformats.org/drawingml/2006/table">
            <a:tbl>
              <a:tblPr firstRow="1" bandRow="1">
                <a:tableStyleId>{7DF18680-E054-41AD-8BC1-D1AEF772440D}</a:tableStyleId>
              </a:tblPr>
              <a:tblGrid>
                <a:gridCol w="9740977">
                  <a:extLst>
                    <a:ext uri="{9D8B030D-6E8A-4147-A177-3AD203B41FA5}">
                      <a16:colId xmlns:a16="http://schemas.microsoft.com/office/drawing/2014/main" val="3442844694"/>
                    </a:ext>
                  </a:extLst>
                </a:gridCol>
                <a:gridCol w="1710410">
                  <a:extLst>
                    <a:ext uri="{9D8B030D-6E8A-4147-A177-3AD203B41FA5}">
                      <a16:colId xmlns:a16="http://schemas.microsoft.com/office/drawing/2014/main" val="2859216857"/>
                    </a:ext>
                  </a:extLst>
                </a:gridCol>
              </a:tblGrid>
              <a:tr h="555294">
                <a:tc>
                  <a:txBody>
                    <a:bodyPr/>
                    <a:lstStyle/>
                    <a:p>
                      <a:r>
                        <a:rPr lang="nl-NL" sz="2000" dirty="0">
                          <a:solidFill>
                            <a:schemeClr val="tx1">
                              <a:lumMod val="75000"/>
                              <a:lumOff val="25000"/>
                            </a:schemeClr>
                          </a:solidFill>
                        </a:rPr>
                        <a:t>Status Basisregistratie Personen en Reisdocumenten</a:t>
                      </a:r>
                      <a:endParaRPr lang="nl-NL" sz="2000" b="1" dirty="0">
                        <a:solidFill>
                          <a:schemeClr val="tx1">
                            <a:lumMod val="75000"/>
                            <a:lumOff val="25000"/>
                          </a:schemeClr>
                        </a:solidFill>
                      </a:endParaRP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sz="20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94762075"/>
                  </a:ext>
                </a:extLst>
              </a:tr>
              <a:tr h="1608089">
                <a:tc>
                  <a:txBody>
                    <a:bodyPr/>
                    <a:lstStyle/>
                    <a:p>
                      <a:pPr marL="0" algn="l" rtl="0" eaLnBrk="1" latinLnBrk="0" hangingPunct="1">
                        <a:lnSpc>
                          <a:spcPts val="1350"/>
                        </a:lnSpc>
                      </a:pPr>
                      <a:r>
                        <a:rPr lang="nl-NL" sz="1400" kern="1200" dirty="0">
                          <a:solidFill>
                            <a:schemeClr val="tx1">
                              <a:lumMod val="75000"/>
                              <a:lumOff val="25000"/>
                            </a:schemeClr>
                          </a:solidFill>
                          <a:latin typeface="+mn-lt"/>
                          <a:ea typeface="+mn-ea"/>
                          <a:cs typeface="+mn-cs"/>
                        </a:rPr>
                        <a:t>Van onze zelfevaluatie ENSIA wordt de verantwoording over de Basisregistratie Personen (BRP) en de wet- en regelgeving voor de Reisdocumenten (paspoorten en ID-kaarten) afgeleid. De uitkomsten worden verzonden aan de Rijksdienst voor de Identiteitsgegevens (</a:t>
                      </a:r>
                      <a:r>
                        <a:rPr lang="nl-NL" sz="1400" kern="1200" dirty="0" err="1">
                          <a:solidFill>
                            <a:schemeClr val="tx1">
                              <a:lumMod val="75000"/>
                              <a:lumOff val="25000"/>
                            </a:schemeClr>
                          </a:solidFill>
                          <a:latin typeface="+mn-lt"/>
                          <a:ea typeface="+mn-ea"/>
                          <a:cs typeface="+mn-cs"/>
                        </a:rPr>
                        <a:t>RvIG</a:t>
                      </a:r>
                      <a:r>
                        <a:rPr lang="nl-NL" sz="1400" kern="1200" dirty="0">
                          <a:solidFill>
                            <a:schemeClr val="tx1">
                              <a:lumMod val="75000"/>
                              <a:lumOff val="25000"/>
                            </a:schemeClr>
                          </a:solidFill>
                          <a:latin typeface="+mn-lt"/>
                          <a:ea typeface="+mn-ea"/>
                          <a:cs typeface="+mn-cs"/>
                        </a:rPr>
                        <a:t>). De zelfevaluatie voor informatiebeveiliging vindt via de ENSIA systematiek plaats. De verantwoording over de kwaliteit van de registraties komt voort uit de zelfevaluatie in de Kwaliteitsmonitor. </a:t>
                      </a:r>
                    </a:p>
                    <a:p>
                      <a:pPr>
                        <a:lnSpc>
                          <a:spcPts val="1800"/>
                        </a:lnSpc>
                      </a:pPr>
                      <a:endParaRPr lang="nl-NL" sz="1400" kern="1200" dirty="0">
                        <a:solidFill>
                          <a:schemeClr val="tx1">
                            <a:lumMod val="75000"/>
                            <a:lumOff val="25000"/>
                          </a:schemeClr>
                        </a:solidFill>
                        <a:latin typeface="+mn-lt"/>
                        <a:ea typeface="+mn-ea"/>
                        <a:cs typeface="+mn-cs"/>
                      </a:endParaRPr>
                    </a:p>
                    <a:p>
                      <a:pPr>
                        <a:lnSpc>
                          <a:spcPts val="1800"/>
                        </a:lnSpc>
                      </a:pPr>
                      <a:r>
                        <a:rPr lang="nl-NL" sz="1400" kern="1200" dirty="0">
                          <a:solidFill>
                            <a:schemeClr val="tx1">
                              <a:lumMod val="75000"/>
                              <a:lumOff val="25000"/>
                            </a:schemeClr>
                          </a:solidFill>
                          <a:latin typeface="+mn-lt"/>
                          <a:ea typeface="+mn-ea"/>
                          <a:cs typeface="+mn-cs"/>
                        </a:rPr>
                        <a:t>De zelfevaluaties over informatiebeveiliging en de kwaliteit leiden tot scores. Gemeenten </a:t>
                      </a:r>
                      <a:r>
                        <a:rPr lang="nl-NL" sz="1400" kern="1200" dirty="0">
                          <a:solidFill>
                            <a:schemeClr val="tx1"/>
                          </a:solidFill>
                          <a:latin typeface="+mn-lt"/>
                          <a:ea typeface="+mn-ea"/>
                          <a:cs typeface="+mn-cs"/>
                        </a:rPr>
                        <a:t>worden binnen ENSIA </a:t>
                      </a:r>
                      <a:r>
                        <a:rPr lang="nl-NL" sz="1400" kern="1200" dirty="0">
                          <a:solidFill>
                            <a:schemeClr val="tx1">
                              <a:lumMod val="75000"/>
                              <a:lumOff val="25000"/>
                            </a:schemeClr>
                          </a:solidFill>
                          <a:latin typeface="+mn-lt"/>
                          <a:ea typeface="+mn-ea"/>
                          <a:cs typeface="+mn-cs"/>
                        </a:rPr>
                        <a:t>geacht de volgende score te behalen voor:</a:t>
                      </a:r>
                    </a:p>
                    <a:p>
                      <a:pPr marL="171450" indent="-171450">
                        <a:lnSpc>
                          <a:spcPts val="1800"/>
                        </a:lnSpc>
                        <a:buFont typeface="Arial" panose="020B0604020202020204" pitchFamily="34" charset="0"/>
                        <a:buChar char="•"/>
                      </a:pPr>
                      <a:r>
                        <a:rPr lang="nl-NL" sz="1400" kern="1200" dirty="0">
                          <a:solidFill>
                            <a:schemeClr val="tx1"/>
                          </a:solidFill>
                          <a:latin typeface="+mn-lt"/>
                          <a:ea typeface="+mn-ea"/>
                          <a:cs typeface="+mn-cs"/>
                        </a:rPr>
                        <a:t>BRP </a:t>
                      </a:r>
                      <a:r>
                        <a:rPr lang="nl-NL" sz="1400" b="0" kern="1200" baseline="0" dirty="0">
                          <a:solidFill>
                            <a:schemeClr val="tx1"/>
                          </a:solidFill>
                          <a:latin typeface="+mn-lt"/>
                          <a:ea typeface="+mn-ea"/>
                          <a:cs typeface="+mn-cs"/>
                        </a:rPr>
                        <a:t>1200 </a:t>
                      </a:r>
                      <a:r>
                        <a:rPr lang="nl-NL" sz="1400" kern="1200" dirty="0">
                          <a:solidFill>
                            <a:schemeClr val="tx1">
                              <a:lumMod val="75000"/>
                              <a:lumOff val="25000"/>
                            </a:schemeClr>
                          </a:solidFill>
                          <a:latin typeface="+mn-lt"/>
                          <a:ea typeface="+mn-ea"/>
                          <a:cs typeface="+mn-cs"/>
                        </a:rPr>
                        <a:t>punten  = 100%</a:t>
                      </a:r>
                    </a:p>
                    <a:p>
                      <a:pPr marL="171450" indent="-171450">
                        <a:lnSpc>
                          <a:spcPts val="1800"/>
                        </a:lnSpc>
                        <a:buFont typeface="Arial" panose="020B0604020202020204" pitchFamily="34" charset="0"/>
                        <a:buChar char="•"/>
                      </a:pPr>
                      <a:r>
                        <a:rPr lang="nl-NL" sz="1400" kern="1200" dirty="0">
                          <a:solidFill>
                            <a:schemeClr val="tx1">
                              <a:lumMod val="75000"/>
                              <a:lumOff val="25000"/>
                            </a:schemeClr>
                          </a:solidFill>
                          <a:latin typeface="+mn-lt"/>
                          <a:ea typeface="+mn-ea"/>
                          <a:cs typeface="+mn-cs"/>
                        </a:rPr>
                        <a:t>Reisdocumenten 1200 punten = 100%</a:t>
                      </a:r>
                    </a:p>
                    <a:p>
                      <a:pPr marL="171450" indent="-171450">
                        <a:buFont typeface="Arial" panose="020B0604020202020204" pitchFamily="34" charset="0"/>
                        <a:buChar char="•"/>
                      </a:pPr>
                      <a:endParaRPr lang="nl-NL" sz="1200" b="0" kern="1200" baseline="0" dirty="0">
                        <a:solidFill>
                          <a:schemeClr val="tx1"/>
                        </a:solidFill>
                        <a:latin typeface="+mn-lt"/>
                        <a:ea typeface="+mn-ea"/>
                        <a:cs typeface="+mn-cs"/>
                      </a:endParaRP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sz="1800" b="0">
                        <a:solidFill>
                          <a:schemeClr val="tx1">
                            <a:lumMod val="75000"/>
                            <a:lumOff val="2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30105169"/>
                  </a:ext>
                </a:extLst>
              </a:tr>
              <a:tr h="232914">
                <a:tc gridSpan="2">
                  <a:txBody>
                    <a:bodyPr/>
                    <a:lstStyle/>
                    <a:p>
                      <a:pPr>
                        <a:lnSpc>
                          <a:spcPts val="1800"/>
                        </a:lnSpc>
                      </a:pPr>
                      <a:endParaRPr lang="nl-NL" sz="1400">
                        <a:solidFill>
                          <a:schemeClr val="bg1">
                            <a:lumMod val="6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99514">
                <a:tc>
                  <a:txBody>
                    <a:bodyPr/>
                    <a:lstStyle/>
                    <a:p>
                      <a:r>
                        <a:rPr lang="nl-NL" sz="1400" b="1" dirty="0">
                          <a:solidFill>
                            <a:schemeClr val="tx1">
                              <a:lumMod val="75000"/>
                              <a:lumOff val="25000"/>
                            </a:schemeClr>
                          </a:solidFill>
                        </a:rPr>
                        <a:t>Basisregistratie</a:t>
                      </a:r>
                      <a:r>
                        <a:rPr lang="nl-NL" sz="1400" b="1" baseline="0" dirty="0">
                          <a:solidFill>
                            <a:schemeClr val="tx1">
                              <a:lumMod val="75000"/>
                              <a:lumOff val="25000"/>
                            </a:schemeClr>
                          </a:solidFill>
                        </a:rPr>
                        <a:t> Personen (BRP)</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r>
                        <a:rPr lang="nl-NL" sz="1400" b="0" dirty="0">
                          <a:solidFill>
                            <a:schemeClr val="tx1">
                              <a:lumMod val="75000"/>
                              <a:lumOff val="25000"/>
                            </a:schemeClr>
                          </a:solidFill>
                        </a:rPr>
                        <a:t>De zelfevaluatie</a:t>
                      </a:r>
                      <a:r>
                        <a:rPr lang="nl-NL" sz="1400" b="0" baseline="0" dirty="0">
                          <a:solidFill>
                            <a:schemeClr val="tx1">
                              <a:lumMod val="75000"/>
                              <a:lumOff val="25000"/>
                            </a:schemeClr>
                          </a:solidFill>
                        </a:rPr>
                        <a:t> BRP over het jaar 2024 is afgerond met een score van </a:t>
                      </a:r>
                      <a:r>
                        <a:rPr lang="nl-NL" sz="1400" b="0" baseline="0" dirty="0">
                          <a:solidFill>
                            <a:schemeClr val="tx1"/>
                          </a:solidFill>
                        </a:rPr>
                        <a:t>&lt;punten zelfevaluatie&gt; van maximaal 1200 zijnde &lt;punten zelfevaluatie/1200* 100&gt; %</a:t>
                      </a:r>
                      <a:endParaRPr lang="nl-NL" sz="1400" b="0" dirty="0">
                        <a:solidFill>
                          <a:schemeClr val="tx1"/>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6069826"/>
                  </a:ext>
                </a:extLst>
              </a:tr>
              <a:tr h="499514">
                <a:tc>
                  <a:txBody>
                    <a:bodyPr/>
                    <a:lstStyle/>
                    <a:p>
                      <a:pPr marL="0" algn="l" defTabSz="914354" rtl="0" eaLnBrk="1" latinLnBrk="0" hangingPunct="1"/>
                      <a:r>
                        <a:rPr lang="nl-NL" sz="1400" b="1" kern="1200" dirty="0">
                          <a:solidFill>
                            <a:schemeClr val="tx1">
                              <a:lumMod val="75000"/>
                              <a:lumOff val="25000"/>
                            </a:schemeClr>
                          </a:solidFill>
                          <a:latin typeface="+mn-lt"/>
                          <a:ea typeface="+mn-ea"/>
                          <a:cs typeface="+mn-cs"/>
                        </a:rPr>
                        <a:t>Wet-</a:t>
                      </a:r>
                      <a:r>
                        <a:rPr lang="nl-NL" sz="1400" b="1" kern="1200" baseline="0" dirty="0">
                          <a:solidFill>
                            <a:schemeClr val="tx1">
                              <a:lumMod val="75000"/>
                              <a:lumOff val="25000"/>
                            </a:schemeClr>
                          </a:solidFill>
                          <a:latin typeface="+mn-lt"/>
                          <a:ea typeface="+mn-ea"/>
                          <a:cs typeface="+mn-cs"/>
                        </a:rPr>
                        <a:t> en regelgeving voor Reisdocumenten</a:t>
                      </a:r>
                    </a:p>
                    <a:p>
                      <a:pPr marL="0" indent="0">
                        <a:buNone/>
                      </a:pPr>
                      <a:r>
                        <a:rPr lang="nl-NL" sz="1400" b="0" dirty="0">
                          <a:solidFill>
                            <a:schemeClr val="tx1">
                              <a:lumMod val="75000"/>
                              <a:lumOff val="25000"/>
                            </a:schemeClr>
                          </a:solidFill>
                        </a:rPr>
                        <a:t>De zelfevaluatie</a:t>
                      </a:r>
                      <a:r>
                        <a:rPr lang="nl-NL" sz="1400" b="0" baseline="0" dirty="0">
                          <a:solidFill>
                            <a:schemeClr val="tx1">
                              <a:lumMod val="75000"/>
                              <a:lumOff val="25000"/>
                            </a:schemeClr>
                          </a:solidFill>
                        </a:rPr>
                        <a:t> Reisdocumenten over het jaar 2024 is afgerond met een score van </a:t>
                      </a:r>
                      <a:r>
                        <a:rPr lang="nl-NL" sz="1400" b="0" baseline="0" dirty="0">
                          <a:solidFill>
                            <a:schemeClr val="tx1"/>
                          </a:solidFill>
                        </a:rPr>
                        <a:t>&lt;punten zelfevaluatie&gt; van maximaal 1200 zijnde &lt;punten zelfevaluatie/1200* 100&gt; %</a:t>
                      </a:r>
                      <a:endParaRPr lang="nl-NL" sz="1400" b="0" dirty="0">
                        <a:solidFill>
                          <a:schemeClr val="tx1"/>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77456157"/>
                  </a:ext>
                </a:extLst>
              </a:tr>
              <a:tr h="1569328">
                <a:tc grid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b="0" kern="1200" dirty="0">
                          <a:solidFill>
                            <a:schemeClr val="tx1">
                              <a:lumMod val="50000"/>
                              <a:lumOff val="50000"/>
                            </a:schemeClr>
                          </a:solidFill>
                          <a:latin typeface="+mn-lt"/>
                          <a:ea typeface="+mn-ea"/>
                          <a:cs typeface="+mn-cs"/>
                        </a:rPr>
                        <a:t>Algemene</a:t>
                      </a:r>
                      <a:r>
                        <a:rPr lang="nl-NL" sz="1400" b="0" kern="1200" baseline="0" dirty="0">
                          <a:solidFill>
                            <a:schemeClr val="tx1">
                              <a:lumMod val="50000"/>
                              <a:lumOff val="50000"/>
                            </a:schemeClr>
                          </a:solidFill>
                          <a:latin typeface="+mn-lt"/>
                          <a:ea typeface="+mn-ea"/>
                          <a:cs typeface="+mn-cs"/>
                        </a:rPr>
                        <a:t> t</a:t>
                      </a:r>
                      <a:r>
                        <a:rPr lang="nl-NL" sz="1400" b="0" kern="1200" dirty="0">
                          <a:solidFill>
                            <a:schemeClr val="tx1">
                              <a:lumMod val="50000"/>
                              <a:lumOff val="50000"/>
                            </a:schemeClr>
                          </a:solidFill>
                          <a:latin typeface="+mn-lt"/>
                          <a:ea typeface="+mn-ea"/>
                          <a:cs typeface="+mn-cs"/>
                        </a:rPr>
                        <a:t>oelichting op doorvoeren verbetering in relatie tot de mitigerende</a:t>
                      </a:r>
                      <a:r>
                        <a:rPr lang="nl-NL" sz="1400" b="0" kern="1200" baseline="0" dirty="0">
                          <a:solidFill>
                            <a:schemeClr val="tx1">
                              <a:lumMod val="50000"/>
                              <a:lumOff val="50000"/>
                            </a:schemeClr>
                          </a:solidFill>
                          <a:latin typeface="+mn-lt"/>
                          <a:ea typeface="+mn-ea"/>
                          <a:cs typeface="+mn-cs"/>
                        </a:rPr>
                        <a:t> maatregelen gedurende de periode dat niet voldaan wordt aan de </a:t>
                      </a:r>
                      <a:r>
                        <a:rPr lang="nl-NL" sz="1400" b="0" kern="1200" baseline="0" dirty="0" err="1">
                          <a:solidFill>
                            <a:schemeClr val="tx1">
                              <a:lumMod val="50000"/>
                              <a:lumOff val="50000"/>
                            </a:schemeClr>
                          </a:solidFill>
                          <a:latin typeface="+mn-lt"/>
                          <a:ea typeface="+mn-ea"/>
                          <a:cs typeface="+mn-cs"/>
                        </a:rPr>
                        <a:t>controls</a:t>
                      </a:r>
                      <a:r>
                        <a:rPr lang="nl-NL" sz="1400" b="0" kern="1200" baseline="0" dirty="0">
                          <a:solidFill>
                            <a:schemeClr val="tx1">
                              <a:lumMod val="50000"/>
                              <a:lumOff val="50000"/>
                            </a:schemeClr>
                          </a:solidFill>
                          <a:latin typeface="+mn-lt"/>
                          <a:ea typeface="+mn-ea"/>
                          <a:cs typeface="+mn-cs"/>
                        </a:rPr>
                        <a:t> en maatregelen</a:t>
                      </a:r>
                      <a:r>
                        <a:rPr lang="nl-NL" sz="1400" b="0" kern="1200" dirty="0">
                          <a:solidFill>
                            <a:schemeClr val="tx1">
                              <a:lumMod val="50000"/>
                              <a:lumOff val="50000"/>
                            </a:schemeClr>
                          </a:solidFill>
                          <a:latin typeface="+mn-lt"/>
                          <a:ea typeface="+mn-ea"/>
                          <a:cs typeface="+mn-cs"/>
                        </a:rPr>
                        <a:t>:</a:t>
                      </a:r>
                    </a:p>
                    <a:p>
                      <a:pPr lvl="0">
                        <a:lnSpc>
                          <a:spcPts val="1800"/>
                        </a:lnSpc>
                        <a:buNone/>
                      </a:pPr>
                      <a:endParaRPr lang="nl-NL" sz="1400" baseline="0" dirty="0">
                        <a:solidFill>
                          <a:schemeClr val="tx1">
                            <a:lumMod val="75000"/>
                            <a:lumOff val="25000"/>
                          </a:schemeClr>
                        </a:solidFill>
                      </a:endParaRPr>
                    </a:p>
                  </a:txBody>
                  <a:tcPr marL="144000" marR="144000" marT="144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19" name="Group 18">
            <a:extLst>
              <a:ext uri="{FF2B5EF4-FFF2-40B4-BE49-F238E27FC236}">
                <a16:creationId xmlns:a16="http://schemas.microsoft.com/office/drawing/2014/main" id="{4FAD8BC7-1805-CA49-9725-FCFACAABFA91}"/>
              </a:ext>
            </a:extLst>
          </p:cNvPr>
          <p:cNvGrpSpPr/>
          <p:nvPr/>
        </p:nvGrpSpPr>
        <p:grpSpPr>
          <a:xfrm>
            <a:off x="10238159" y="1178823"/>
            <a:ext cx="1297294" cy="312385"/>
            <a:chOff x="6550142" y="2098950"/>
            <a:chExt cx="1297294" cy="312385"/>
          </a:xfrm>
        </p:grpSpPr>
        <p:sp>
          <p:nvSpPr>
            <p:cNvPr id="20" name="TextBox 19">
              <a:extLst>
                <a:ext uri="{FF2B5EF4-FFF2-40B4-BE49-F238E27FC236}">
                  <a16:creationId xmlns:a16="http://schemas.microsoft.com/office/drawing/2014/main" id="{8C73FC98-48D7-BA4E-A0E4-1E5BFB56FE6B}"/>
                </a:ext>
              </a:extLst>
            </p:cNvPr>
            <p:cNvSpPr txBox="1"/>
            <p:nvPr/>
          </p:nvSpPr>
          <p:spPr>
            <a:xfrm>
              <a:off x="6809859" y="2098950"/>
              <a:ext cx="1037577" cy="276999"/>
            </a:xfrm>
            <a:prstGeom prst="rect">
              <a:avLst/>
            </a:prstGeom>
            <a:noFill/>
          </p:spPr>
          <p:txBody>
            <a:bodyPr wrap="square" rtlCol="0">
              <a:spAutoFit/>
            </a:bodyPr>
            <a:lstStyle/>
            <a:p>
              <a:r>
                <a:rPr lang="nl-NL" sz="1200">
                  <a:solidFill>
                    <a:schemeClr val="tx1">
                      <a:lumMod val="50000"/>
                      <a:lumOff val="50000"/>
                    </a:schemeClr>
                  </a:solidFill>
                </a:rPr>
                <a:t>0% - ….%</a:t>
              </a:r>
              <a:endParaRPr lang="en-US" sz="1200">
                <a:solidFill>
                  <a:schemeClr val="tx1">
                    <a:lumMod val="50000"/>
                    <a:lumOff val="50000"/>
                  </a:schemeClr>
                </a:solidFill>
              </a:endParaRPr>
            </a:p>
          </p:txBody>
        </p:sp>
        <p:pic>
          <p:nvPicPr>
            <p:cNvPr id="21" name="Picture 20">
              <a:extLst>
                <a:ext uri="{FF2B5EF4-FFF2-40B4-BE49-F238E27FC236}">
                  <a16:creationId xmlns:a16="http://schemas.microsoft.com/office/drawing/2014/main" id="{F83C9E2F-647E-F14E-9E48-13D9024F3DE7}"/>
                </a:ext>
              </a:extLst>
            </p:cNvPr>
            <p:cNvPicPr>
              <a:picLocks noChangeAspect="1"/>
            </p:cNvPicPr>
            <p:nvPr/>
          </p:nvPicPr>
          <p:blipFill>
            <a:blip r:embed="rId3"/>
            <a:stretch>
              <a:fillRect/>
            </a:stretch>
          </p:blipFill>
          <p:spPr>
            <a:xfrm>
              <a:off x="6550142" y="2098950"/>
              <a:ext cx="312385" cy="312385"/>
            </a:xfrm>
            <a:prstGeom prst="rect">
              <a:avLst/>
            </a:prstGeom>
          </p:spPr>
        </p:pic>
      </p:grpSp>
      <p:grpSp>
        <p:nvGrpSpPr>
          <p:cNvPr id="22" name="Group 21">
            <a:extLst>
              <a:ext uri="{FF2B5EF4-FFF2-40B4-BE49-F238E27FC236}">
                <a16:creationId xmlns:a16="http://schemas.microsoft.com/office/drawing/2014/main" id="{0E69EE2F-8B49-D343-A73A-85284DA0CE25}"/>
              </a:ext>
            </a:extLst>
          </p:cNvPr>
          <p:cNvGrpSpPr/>
          <p:nvPr/>
        </p:nvGrpSpPr>
        <p:grpSpPr>
          <a:xfrm>
            <a:off x="10238913" y="1636393"/>
            <a:ext cx="1296540" cy="312385"/>
            <a:chOff x="8016468" y="2081256"/>
            <a:chExt cx="1296540" cy="312385"/>
          </a:xfrm>
        </p:grpSpPr>
        <p:sp>
          <p:nvSpPr>
            <p:cNvPr id="23" name="TextBox 22">
              <a:extLst>
                <a:ext uri="{FF2B5EF4-FFF2-40B4-BE49-F238E27FC236}">
                  <a16:creationId xmlns:a16="http://schemas.microsoft.com/office/drawing/2014/main" id="{374AB3E1-82C7-3C4E-A924-7110D9230203}"/>
                </a:ext>
              </a:extLst>
            </p:cNvPr>
            <p:cNvSpPr txBox="1"/>
            <p:nvPr/>
          </p:nvSpPr>
          <p:spPr>
            <a:xfrm>
              <a:off x="8275431" y="2098950"/>
              <a:ext cx="1037577" cy="276999"/>
            </a:xfrm>
            <a:prstGeom prst="rect">
              <a:avLst/>
            </a:prstGeom>
            <a:noFill/>
          </p:spPr>
          <p:txBody>
            <a:bodyPr wrap="square" rtlCol="0">
              <a:spAutoFit/>
            </a:bodyPr>
            <a:lstStyle/>
            <a:p>
              <a:r>
                <a:rPr lang="nl-NL" sz="1200">
                  <a:solidFill>
                    <a:schemeClr val="tx1">
                      <a:lumMod val="50000"/>
                      <a:lumOff val="50000"/>
                    </a:schemeClr>
                  </a:solidFill>
                </a:rPr>
                <a:t>…% - ….%</a:t>
              </a:r>
              <a:endParaRPr lang="en-US" sz="1200">
                <a:solidFill>
                  <a:schemeClr val="tx1">
                    <a:lumMod val="50000"/>
                    <a:lumOff val="50000"/>
                  </a:schemeClr>
                </a:solidFill>
              </a:endParaRPr>
            </a:p>
          </p:txBody>
        </p:sp>
        <p:pic>
          <p:nvPicPr>
            <p:cNvPr id="24" name="Picture 23">
              <a:extLst>
                <a:ext uri="{FF2B5EF4-FFF2-40B4-BE49-F238E27FC236}">
                  <a16:creationId xmlns:a16="http://schemas.microsoft.com/office/drawing/2014/main" id="{50C751E8-610A-DA48-9A61-E37B265A77E6}"/>
                </a:ext>
              </a:extLst>
            </p:cNvPr>
            <p:cNvPicPr>
              <a:picLocks noChangeAspect="1"/>
            </p:cNvPicPr>
            <p:nvPr/>
          </p:nvPicPr>
          <p:blipFill>
            <a:blip r:embed="rId4"/>
            <a:stretch>
              <a:fillRect/>
            </a:stretch>
          </p:blipFill>
          <p:spPr>
            <a:xfrm>
              <a:off x="8016468" y="2081256"/>
              <a:ext cx="312385" cy="312385"/>
            </a:xfrm>
            <a:prstGeom prst="rect">
              <a:avLst/>
            </a:prstGeom>
          </p:spPr>
        </p:pic>
      </p:grpSp>
      <p:grpSp>
        <p:nvGrpSpPr>
          <p:cNvPr id="25" name="Group 24">
            <a:extLst>
              <a:ext uri="{FF2B5EF4-FFF2-40B4-BE49-F238E27FC236}">
                <a16:creationId xmlns:a16="http://schemas.microsoft.com/office/drawing/2014/main" id="{004AB2BF-3CE8-9D46-B667-06B939FC3C9B}"/>
              </a:ext>
            </a:extLst>
          </p:cNvPr>
          <p:cNvGrpSpPr/>
          <p:nvPr/>
        </p:nvGrpSpPr>
        <p:grpSpPr>
          <a:xfrm>
            <a:off x="10238159" y="2079127"/>
            <a:ext cx="1126924" cy="312385"/>
            <a:chOff x="9183974" y="2081255"/>
            <a:chExt cx="1126924" cy="312385"/>
          </a:xfrm>
        </p:grpSpPr>
        <p:sp>
          <p:nvSpPr>
            <p:cNvPr id="30" name="TextBox 29">
              <a:extLst>
                <a:ext uri="{FF2B5EF4-FFF2-40B4-BE49-F238E27FC236}">
                  <a16:creationId xmlns:a16="http://schemas.microsoft.com/office/drawing/2014/main" id="{DBD72DBD-29C3-1043-8A5A-37B598577493}"/>
                </a:ext>
              </a:extLst>
            </p:cNvPr>
            <p:cNvSpPr txBox="1"/>
            <p:nvPr/>
          </p:nvSpPr>
          <p:spPr>
            <a:xfrm>
              <a:off x="9453321" y="2098950"/>
              <a:ext cx="857577" cy="276999"/>
            </a:xfrm>
            <a:prstGeom prst="rect">
              <a:avLst/>
            </a:prstGeom>
            <a:noFill/>
          </p:spPr>
          <p:txBody>
            <a:bodyPr wrap="square" rtlCol="0">
              <a:spAutoFit/>
            </a:bodyPr>
            <a:lstStyle/>
            <a:p>
              <a:r>
                <a:rPr lang="nl-NL" sz="1200">
                  <a:solidFill>
                    <a:schemeClr val="tx1">
                      <a:lumMod val="50000"/>
                      <a:lumOff val="50000"/>
                    </a:schemeClr>
                  </a:solidFill>
                </a:rPr>
                <a:t>…% - 100%</a:t>
              </a:r>
              <a:endParaRPr lang="en-US" sz="1200">
                <a:solidFill>
                  <a:schemeClr val="tx1">
                    <a:lumMod val="50000"/>
                    <a:lumOff val="50000"/>
                  </a:schemeClr>
                </a:solidFill>
              </a:endParaRPr>
            </a:p>
          </p:txBody>
        </p:sp>
        <p:pic>
          <p:nvPicPr>
            <p:cNvPr id="31" name="Picture 30">
              <a:extLst>
                <a:ext uri="{FF2B5EF4-FFF2-40B4-BE49-F238E27FC236}">
                  <a16:creationId xmlns:a16="http://schemas.microsoft.com/office/drawing/2014/main" id="{FD937656-F6AE-A64D-ABF5-ABE1EE3D3412}"/>
                </a:ext>
              </a:extLst>
            </p:cNvPr>
            <p:cNvPicPr>
              <a:picLocks noChangeAspect="1"/>
            </p:cNvPicPr>
            <p:nvPr/>
          </p:nvPicPr>
          <p:blipFill>
            <a:blip r:embed="rId5"/>
            <a:stretch>
              <a:fillRect/>
            </a:stretch>
          </p:blipFill>
          <p:spPr>
            <a:xfrm>
              <a:off x="9183974" y="2081255"/>
              <a:ext cx="312385" cy="312385"/>
            </a:xfrm>
            <a:prstGeom prst="rect">
              <a:avLst/>
            </a:prstGeom>
          </p:spPr>
        </p:pic>
      </p:grpSp>
      <p:pic>
        <p:nvPicPr>
          <p:cNvPr id="32" name="Picture 31">
            <a:extLst>
              <a:ext uri="{FF2B5EF4-FFF2-40B4-BE49-F238E27FC236}">
                <a16:creationId xmlns:a16="http://schemas.microsoft.com/office/drawing/2014/main" id="{987E3877-D93C-F741-A713-6132B1C8AC81}"/>
              </a:ext>
            </a:extLst>
          </p:cNvPr>
          <p:cNvPicPr>
            <a:picLocks noChangeAspect="1"/>
          </p:cNvPicPr>
          <p:nvPr/>
        </p:nvPicPr>
        <p:blipFill>
          <a:blip r:embed="rId4"/>
          <a:stretch>
            <a:fillRect/>
          </a:stretch>
        </p:blipFill>
        <p:spPr>
          <a:xfrm>
            <a:off x="10238158" y="4484180"/>
            <a:ext cx="312385" cy="312385"/>
          </a:xfrm>
          <a:prstGeom prst="rect">
            <a:avLst/>
          </a:prstGeom>
        </p:spPr>
      </p:pic>
      <p:pic>
        <p:nvPicPr>
          <p:cNvPr id="36" name="Picture 35">
            <a:extLst>
              <a:ext uri="{FF2B5EF4-FFF2-40B4-BE49-F238E27FC236}">
                <a16:creationId xmlns:a16="http://schemas.microsoft.com/office/drawing/2014/main" id="{07D41CEB-8E91-0944-8D38-BC8B32B488D1}"/>
              </a:ext>
            </a:extLst>
          </p:cNvPr>
          <p:cNvPicPr>
            <a:picLocks noChangeAspect="1"/>
          </p:cNvPicPr>
          <p:nvPr/>
        </p:nvPicPr>
        <p:blipFill>
          <a:blip r:embed="rId3"/>
          <a:stretch>
            <a:fillRect/>
          </a:stretch>
        </p:blipFill>
        <p:spPr>
          <a:xfrm>
            <a:off x="10253889" y="3701433"/>
            <a:ext cx="312385" cy="312385"/>
          </a:xfrm>
          <a:prstGeom prst="rect">
            <a:avLst/>
          </a:prstGeom>
        </p:spPr>
      </p:pic>
    </p:spTree>
    <p:extLst>
      <p:ext uri="{BB962C8B-B14F-4D97-AF65-F5344CB8AC3E}">
        <p14:creationId xmlns:p14="http://schemas.microsoft.com/office/powerpoint/2010/main" val="535828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C0CABEB-A0D5-F046-AB2D-3CEB74C16C4C}"/>
              </a:ext>
            </a:extLst>
          </p:cNvPr>
          <p:cNvSpPr>
            <a:spLocks noGrp="1"/>
          </p:cNvSpPr>
          <p:nvPr>
            <p:ph type="title"/>
          </p:nvPr>
        </p:nvSpPr>
        <p:spPr>
          <a:xfrm>
            <a:off x="380673" y="365126"/>
            <a:ext cx="10515600" cy="814318"/>
          </a:xfrm>
        </p:spPr>
        <p:txBody>
          <a:bodyPr>
            <a:normAutofit/>
          </a:bodyPr>
          <a:lstStyle/>
          <a:p>
            <a:r>
              <a:rPr lang="nl-NL" b="1">
                <a:solidFill>
                  <a:schemeClr val="tx1">
                    <a:lumMod val="75000"/>
                    <a:lumOff val="25000"/>
                  </a:schemeClr>
                </a:solidFill>
              </a:rPr>
              <a:t>Getoetste Collegeverklaring ENSIA - </a:t>
            </a:r>
            <a:r>
              <a:rPr lang="nl-NL" b="1" err="1">
                <a:solidFill>
                  <a:schemeClr val="tx1">
                    <a:lumMod val="75000"/>
                    <a:lumOff val="25000"/>
                  </a:schemeClr>
                </a:solidFill>
              </a:rPr>
              <a:t>DigiD</a:t>
            </a:r>
            <a:endParaRPr lang="en-US" sz="2000" b="1">
              <a:solidFill>
                <a:schemeClr val="tx1">
                  <a:lumMod val="75000"/>
                  <a:lumOff val="25000"/>
                </a:schemeClr>
              </a:solidFill>
            </a:endParaRPr>
          </a:p>
        </p:txBody>
      </p:sp>
      <p:graphicFrame>
        <p:nvGraphicFramePr>
          <p:cNvPr id="26" name="Tabel 5">
            <a:extLst>
              <a:ext uri="{FF2B5EF4-FFF2-40B4-BE49-F238E27FC236}">
                <a16:creationId xmlns:a16="http://schemas.microsoft.com/office/drawing/2014/main" id="{7848D057-9842-A24B-9AC3-9A53553DFD13}"/>
              </a:ext>
            </a:extLst>
          </p:cNvPr>
          <p:cNvGraphicFramePr>
            <a:graphicFrameLocks noGrp="1"/>
          </p:cNvGraphicFramePr>
          <p:nvPr>
            <p:extLst>
              <p:ext uri="{D42A27DB-BD31-4B8C-83A1-F6EECF244321}">
                <p14:modId xmlns:p14="http://schemas.microsoft.com/office/powerpoint/2010/main" val="2305548877"/>
              </p:ext>
            </p:extLst>
          </p:nvPr>
        </p:nvGraphicFramePr>
        <p:xfrm>
          <a:off x="366540" y="331306"/>
          <a:ext cx="11451387" cy="6434728"/>
        </p:xfrm>
        <a:graphic>
          <a:graphicData uri="http://schemas.openxmlformats.org/drawingml/2006/table">
            <a:tbl>
              <a:tblPr firstRow="1" bandRow="1">
                <a:tableStyleId>{7DF18680-E054-41AD-8BC1-D1AEF772440D}</a:tableStyleId>
              </a:tblPr>
              <a:tblGrid>
                <a:gridCol w="9740977">
                  <a:extLst>
                    <a:ext uri="{9D8B030D-6E8A-4147-A177-3AD203B41FA5}">
                      <a16:colId xmlns:a16="http://schemas.microsoft.com/office/drawing/2014/main" val="3442844694"/>
                    </a:ext>
                  </a:extLst>
                </a:gridCol>
                <a:gridCol w="1710410">
                  <a:extLst>
                    <a:ext uri="{9D8B030D-6E8A-4147-A177-3AD203B41FA5}">
                      <a16:colId xmlns:a16="http://schemas.microsoft.com/office/drawing/2014/main" val="2859216857"/>
                    </a:ext>
                  </a:extLst>
                </a:gridCol>
              </a:tblGrid>
              <a:tr h="457409">
                <a:tc>
                  <a:txBody>
                    <a:bodyPr/>
                    <a:lstStyle/>
                    <a:p>
                      <a:r>
                        <a:rPr lang="nl-NL" sz="2000">
                          <a:solidFill>
                            <a:schemeClr val="tx1">
                              <a:lumMod val="75000"/>
                              <a:lumOff val="25000"/>
                            </a:schemeClr>
                          </a:solidFill>
                        </a:rPr>
                        <a:t>Status GEO-basisregistraties</a:t>
                      </a:r>
                      <a:endParaRPr lang="nl-NL" sz="2000" b="1">
                        <a:solidFill>
                          <a:schemeClr val="tx1">
                            <a:lumMod val="75000"/>
                            <a:lumOff val="25000"/>
                          </a:schemeClr>
                        </a:solidFill>
                      </a:endParaRP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sz="20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94762075"/>
                  </a:ext>
                </a:extLst>
              </a:tr>
              <a:tr h="1970011">
                <a:tc>
                  <a:txBody>
                    <a:bodyPr/>
                    <a:lstStyle/>
                    <a:p>
                      <a:pPr marL="0" algn="l" rtl="0" eaLnBrk="1" latinLnBrk="0" hangingPunct="1">
                        <a:lnSpc>
                          <a:spcPts val="1350"/>
                        </a:lnSpc>
                      </a:pPr>
                      <a:r>
                        <a:rPr lang="nl-NL" sz="1400" kern="1200" dirty="0">
                          <a:solidFill>
                            <a:schemeClr val="tx1">
                              <a:lumMod val="75000"/>
                              <a:lumOff val="25000"/>
                            </a:schemeClr>
                          </a:solidFill>
                          <a:latin typeface="+mn-lt"/>
                          <a:ea typeface="+mn-ea"/>
                          <a:cs typeface="+mn-cs"/>
                        </a:rPr>
                        <a:t>Wij verantwoorden ons aan het ministerie van RVO/Directoraat Generaal Ruimtelijke Ordening (DGRO) over drie basisregistraties in het geografische domein. De rapportages zijn tot stand gekomen op basis van door ons uitgevoerde zelfevaluaties. De zelfevaluaties betreffen de kwaliteit van de registraties (geen informatiebeveiliging). </a:t>
                      </a:r>
                    </a:p>
                    <a:p>
                      <a:pPr marL="0" algn="l" defTabSz="914400" rtl="0" eaLnBrk="1" latinLnBrk="0" hangingPunct="1">
                        <a:lnSpc>
                          <a:spcPts val="1350"/>
                        </a:lnSpc>
                      </a:pPr>
                      <a:endParaRPr lang="nl-NL" sz="1400" kern="1200" dirty="0">
                        <a:solidFill>
                          <a:schemeClr val="tx1">
                            <a:lumMod val="75000"/>
                            <a:lumOff val="25000"/>
                          </a:schemeClr>
                        </a:solidFill>
                        <a:latin typeface="+mn-lt"/>
                        <a:ea typeface="+mn-ea"/>
                        <a:cs typeface="+mn-cs"/>
                      </a:endParaRPr>
                    </a:p>
                    <a:p>
                      <a:pPr marL="0" algn="l" defTabSz="914400" rtl="0" eaLnBrk="1" latinLnBrk="0" hangingPunct="1">
                        <a:lnSpc>
                          <a:spcPts val="1350"/>
                        </a:lnSpc>
                      </a:pPr>
                      <a:r>
                        <a:rPr lang="nl-NL" sz="1400" kern="1200" dirty="0">
                          <a:solidFill>
                            <a:schemeClr val="tx1">
                              <a:lumMod val="75000"/>
                              <a:lumOff val="25000"/>
                            </a:schemeClr>
                          </a:solidFill>
                          <a:latin typeface="+mn-lt"/>
                          <a:ea typeface="+mn-ea"/>
                          <a:cs typeface="+mn-cs"/>
                        </a:rPr>
                        <a:t>De zelfevaluaties over informatiebeveiliging en de kwaliteit leiden tot scores. Gemeenten worden geacht de volgende score te behalen voor:</a:t>
                      </a:r>
                    </a:p>
                    <a:p>
                      <a:pPr marL="0" marR="0" lvl="0" indent="-171450" algn="l" rtl="0" eaLnBrk="1" fontAlgn="auto" latinLnBrk="0" hangingPunct="1">
                        <a:lnSpc>
                          <a:spcPts val="1350"/>
                        </a:lnSpc>
                        <a:spcBef>
                          <a:spcPts val="0"/>
                        </a:spcBef>
                        <a:spcAft>
                          <a:spcPts val="0"/>
                        </a:spcAft>
                        <a:buClrTx/>
                        <a:buSzTx/>
                        <a:buFont typeface="Arial" panose="020B0604020202020204" pitchFamily="34" charset="0"/>
                        <a:buChar char="•"/>
                      </a:pPr>
                      <a:r>
                        <a:rPr lang="nl-NL" sz="1400" b="1" dirty="0">
                          <a:solidFill>
                            <a:schemeClr val="tx1">
                              <a:lumMod val="75000"/>
                              <a:lumOff val="25000"/>
                            </a:schemeClr>
                          </a:solidFill>
                        </a:rPr>
                        <a:t>Basisregistratie</a:t>
                      </a:r>
                      <a:r>
                        <a:rPr lang="nl-NL" sz="1400" b="1" baseline="0" dirty="0">
                          <a:solidFill>
                            <a:schemeClr val="tx1">
                              <a:lumMod val="75000"/>
                              <a:lumOff val="25000"/>
                            </a:schemeClr>
                          </a:solidFill>
                        </a:rPr>
                        <a:t> </a:t>
                      </a:r>
                      <a:r>
                        <a:rPr lang="nl-NL" sz="1400" b="1" kern="1200" baseline="0" dirty="0">
                          <a:solidFill>
                            <a:schemeClr val="tx1">
                              <a:lumMod val="75000"/>
                              <a:lumOff val="25000"/>
                            </a:schemeClr>
                          </a:solidFill>
                          <a:latin typeface="+mn-lt"/>
                          <a:ea typeface="+mn-ea"/>
                          <a:cs typeface="+mn-cs"/>
                        </a:rPr>
                        <a:t>Adressen e</a:t>
                      </a:r>
                      <a:r>
                        <a:rPr lang="nl-NL" sz="1400" b="1" baseline="0" dirty="0">
                          <a:solidFill>
                            <a:schemeClr val="tx1">
                              <a:lumMod val="75000"/>
                              <a:lumOff val="25000"/>
                            </a:schemeClr>
                          </a:solidFill>
                        </a:rPr>
                        <a:t>n Gebouwen (BAG</a:t>
                      </a:r>
                      <a:r>
                        <a:rPr lang="nl-NL" sz="1400" b="1" kern="1200" baseline="0" dirty="0">
                          <a:solidFill>
                            <a:schemeClr val="tx1">
                              <a:lumMod val="75000"/>
                              <a:lumOff val="25000"/>
                            </a:schemeClr>
                          </a:solidFill>
                          <a:latin typeface="+mn-lt"/>
                          <a:ea typeface="+mn-ea"/>
                          <a:cs typeface="+mn-cs"/>
                        </a:rPr>
                        <a:t>) 75 %</a:t>
                      </a:r>
                    </a:p>
                    <a:p>
                      <a:pPr marL="0" marR="0" lvl="0" indent="-171450" algn="l" defTabSz="914400" rtl="0" eaLnBrk="1" fontAlgn="auto" latinLnBrk="0" hangingPunct="1">
                        <a:lnSpc>
                          <a:spcPts val="1350"/>
                        </a:lnSpc>
                        <a:spcBef>
                          <a:spcPts val="0"/>
                        </a:spcBef>
                        <a:spcAft>
                          <a:spcPts val="0"/>
                        </a:spcAft>
                        <a:buClrTx/>
                        <a:buSzTx/>
                        <a:buFont typeface="Arial" panose="020B0604020202020204" pitchFamily="34" charset="0"/>
                        <a:buChar char="•"/>
                        <a:tabLst/>
                        <a:defRPr/>
                      </a:pPr>
                      <a:r>
                        <a:rPr lang="nl-NL" sz="1400" b="1" kern="1200" dirty="0">
                          <a:solidFill>
                            <a:schemeClr val="tx1">
                              <a:lumMod val="75000"/>
                              <a:lumOff val="25000"/>
                            </a:schemeClr>
                          </a:solidFill>
                          <a:latin typeface="+mn-lt"/>
                          <a:ea typeface="+mn-ea"/>
                          <a:cs typeface="+mn-cs"/>
                        </a:rPr>
                        <a:t>Basisregistratie Grootschalige Topografie (BGT) 75%</a:t>
                      </a:r>
                    </a:p>
                    <a:p>
                      <a:pPr marL="0" marR="0" lvl="0" indent="-171450" algn="l" defTabSz="914400" rtl="0" eaLnBrk="1" fontAlgn="auto" latinLnBrk="0" hangingPunct="1">
                        <a:lnSpc>
                          <a:spcPts val="1350"/>
                        </a:lnSpc>
                        <a:spcBef>
                          <a:spcPts val="0"/>
                        </a:spcBef>
                        <a:spcAft>
                          <a:spcPts val="0"/>
                        </a:spcAft>
                        <a:buClrTx/>
                        <a:buSzTx/>
                        <a:buFont typeface="Arial" panose="020B0604020202020204" pitchFamily="34" charset="0"/>
                        <a:buChar char="•"/>
                        <a:tabLst/>
                        <a:defRPr/>
                      </a:pPr>
                      <a:r>
                        <a:rPr lang="nl-NL" sz="1400" b="1" kern="1200" dirty="0">
                          <a:solidFill>
                            <a:schemeClr val="tx1">
                              <a:lumMod val="75000"/>
                              <a:lumOff val="25000"/>
                            </a:schemeClr>
                          </a:solidFill>
                          <a:latin typeface="+mn-lt"/>
                          <a:ea typeface="+mn-ea"/>
                          <a:cs typeface="+mn-cs"/>
                        </a:rPr>
                        <a:t>Basisregistratie Ondergrond (BRO) 60%</a:t>
                      </a:r>
                    </a:p>
                    <a:p>
                      <a:pPr marL="171450" indent="-171450">
                        <a:buFont typeface="Arial" panose="020B0604020202020204" pitchFamily="34" charset="0"/>
                        <a:buChar char="•"/>
                      </a:pPr>
                      <a:endParaRPr lang="nl-NL" sz="1200" b="0" kern="1200" baseline="0" dirty="0">
                        <a:solidFill>
                          <a:schemeClr val="tx1"/>
                        </a:solidFill>
                        <a:latin typeface="+mn-lt"/>
                        <a:ea typeface="+mn-ea"/>
                        <a:cs typeface="+mn-cs"/>
                      </a:endParaRP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sz="1800" b="0">
                        <a:solidFill>
                          <a:schemeClr val="tx1">
                            <a:lumMod val="75000"/>
                            <a:lumOff val="25000"/>
                          </a:schemeClr>
                        </a:solidFill>
                      </a:endParaRPr>
                    </a:p>
                  </a:txBody>
                  <a:tcPr marL="144000" marR="144000" marT="72000" marB="7200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30105169"/>
                  </a:ext>
                </a:extLst>
              </a:tr>
              <a:tr h="315550">
                <a:tc gridSpan="2">
                  <a:txBody>
                    <a:bodyPr/>
                    <a:lstStyle/>
                    <a:p>
                      <a:pPr>
                        <a:lnSpc>
                          <a:spcPts val="1800"/>
                        </a:lnSpc>
                      </a:pPr>
                      <a:endParaRPr lang="nl-NL" sz="1400">
                        <a:solidFill>
                          <a:schemeClr val="bg1">
                            <a:lumMod val="6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96970">
                <a:tc>
                  <a:txBody>
                    <a:bodyPr/>
                    <a:lstStyle/>
                    <a:p>
                      <a:pPr marL="0" indent="0">
                        <a:buNone/>
                      </a:pPr>
                      <a:r>
                        <a:rPr lang="nl-NL" sz="1400" b="1" dirty="0">
                          <a:solidFill>
                            <a:schemeClr val="tx1"/>
                          </a:solidFill>
                        </a:rPr>
                        <a:t>Basisregistratie</a:t>
                      </a:r>
                      <a:r>
                        <a:rPr lang="nl-NL" sz="1400" b="1" baseline="0" dirty="0">
                          <a:solidFill>
                            <a:schemeClr val="tx1"/>
                          </a:solidFill>
                        </a:rPr>
                        <a:t> Adressen en Gebouwen (BAG)</a:t>
                      </a:r>
                    </a:p>
                    <a:p>
                      <a:pPr marL="0" indent="0">
                        <a:buNone/>
                      </a:pPr>
                      <a:r>
                        <a:rPr lang="nl-NL" sz="1400" b="0" dirty="0">
                          <a:solidFill>
                            <a:schemeClr val="tx1"/>
                          </a:solidFill>
                        </a:rPr>
                        <a:t>De zelfevaluatie</a:t>
                      </a:r>
                      <a:r>
                        <a:rPr lang="nl-NL" sz="1400" b="0" baseline="0" dirty="0">
                          <a:solidFill>
                            <a:schemeClr val="tx1"/>
                          </a:solidFill>
                        </a:rPr>
                        <a:t> BAG over het jaar 2024 is afgerond met een score van &lt;punten zelfevaluatie&gt; van maximaal 185 zijnde &lt;punten zelfevaluatie/185 punten * 100&gt; %</a:t>
                      </a:r>
                      <a:endParaRPr lang="nl-NL" sz="1400" b="0" dirty="0">
                        <a:solidFill>
                          <a:schemeClr val="tx1"/>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36069826"/>
                  </a:ext>
                </a:extLst>
              </a:tr>
              <a:tr h="496970">
                <a:tc>
                  <a:txBody>
                    <a:bodyPr/>
                    <a:lstStyle/>
                    <a:p>
                      <a:pPr marL="0" algn="l" defTabSz="914354" rtl="0" eaLnBrk="1" latinLnBrk="0" hangingPunct="1"/>
                      <a:r>
                        <a:rPr lang="nl-NL" sz="1400" b="1" kern="1200" dirty="0">
                          <a:solidFill>
                            <a:schemeClr val="tx1"/>
                          </a:solidFill>
                          <a:latin typeface="+mn-lt"/>
                          <a:ea typeface="+mn-ea"/>
                          <a:cs typeface="+mn-cs"/>
                        </a:rPr>
                        <a:t>Basisregistratie</a:t>
                      </a:r>
                      <a:r>
                        <a:rPr lang="nl-NL" sz="1400" b="1" kern="1200" baseline="0" dirty="0">
                          <a:solidFill>
                            <a:schemeClr val="tx1"/>
                          </a:solidFill>
                          <a:latin typeface="+mn-lt"/>
                          <a:ea typeface="+mn-ea"/>
                          <a:cs typeface="+mn-cs"/>
                        </a:rPr>
                        <a:t> Grootschalige Topografie (BGT)</a:t>
                      </a:r>
                    </a:p>
                    <a:p>
                      <a:pPr marL="0" marR="0" lvl="0" indent="0" algn="l" defTabSz="914354" rtl="0" eaLnBrk="1" fontAlgn="auto" latinLnBrk="0" hangingPunct="1">
                        <a:lnSpc>
                          <a:spcPct val="100000"/>
                        </a:lnSpc>
                        <a:spcBef>
                          <a:spcPts val="0"/>
                        </a:spcBef>
                        <a:spcAft>
                          <a:spcPts val="0"/>
                        </a:spcAft>
                        <a:buClrTx/>
                        <a:buSzTx/>
                        <a:buFontTx/>
                        <a:buNone/>
                        <a:tabLst/>
                        <a:defRPr/>
                      </a:pPr>
                      <a:r>
                        <a:rPr lang="nl-NL" sz="1400" b="0" dirty="0">
                          <a:solidFill>
                            <a:schemeClr val="tx1"/>
                          </a:solidFill>
                        </a:rPr>
                        <a:t>De zelfevaluatie</a:t>
                      </a:r>
                      <a:r>
                        <a:rPr lang="nl-NL" sz="1400" b="0" baseline="0" dirty="0">
                          <a:solidFill>
                            <a:schemeClr val="tx1"/>
                          </a:solidFill>
                        </a:rPr>
                        <a:t> BGT over het jaar 2024 is afgerond met een score van &lt;punten zelfevaluatie&gt; van maximaal 155 zijnde &lt;punten zelfevaluatie/155 * 100&gt; %</a:t>
                      </a:r>
                      <a:endParaRPr lang="nl-NL" sz="1400" b="0" dirty="0">
                        <a:solidFill>
                          <a:schemeClr val="tx1"/>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77456157"/>
                  </a:ext>
                </a:extLst>
              </a:tr>
              <a:tr h="496970">
                <a:tc>
                  <a:txBody>
                    <a:bodyPr/>
                    <a:lstStyle/>
                    <a:p>
                      <a:pPr marL="0" algn="l" defTabSz="914354" rtl="0" eaLnBrk="1" latinLnBrk="0" hangingPunct="1"/>
                      <a:r>
                        <a:rPr lang="nl-NL" sz="1400" b="1" kern="1200" dirty="0">
                          <a:solidFill>
                            <a:schemeClr val="tx1"/>
                          </a:solidFill>
                          <a:latin typeface="+mn-lt"/>
                          <a:ea typeface="+mn-ea"/>
                          <a:cs typeface="+mn-cs"/>
                        </a:rPr>
                        <a:t>Basisregistratie</a:t>
                      </a:r>
                      <a:r>
                        <a:rPr lang="nl-NL" sz="1400" b="1" kern="1200" baseline="0" dirty="0">
                          <a:solidFill>
                            <a:schemeClr val="tx1"/>
                          </a:solidFill>
                          <a:latin typeface="+mn-lt"/>
                          <a:ea typeface="+mn-ea"/>
                          <a:cs typeface="+mn-cs"/>
                        </a:rPr>
                        <a:t> Ondergrond (BRO)</a:t>
                      </a:r>
                      <a:endParaRPr lang="nl-NL" sz="1400" b="1" kern="1200" dirty="0">
                        <a:solidFill>
                          <a:schemeClr val="tx1"/>
                        </a:solidFill>
                        <a:latin typeface="+mn-lt"/>
                        <a:ea typeface="+mn-ea"/>
                        <a:cs typeface="+mn-cs"/>
                      </a:endParaRPr>
                    </a:p>
                    <a:p>
                      <a:pPr marL="0" marR="0" lvl="0" indent="0" algn="l" defTabSz="914354" rtl="0" eaLnBrk="1" fontAlgn="auto" latinLnBrk="0" hangingPunct="1">
                        <a:lnSpc>
                          <a:spcPct val="100000"/>
                        </a:lnSpc>
                        <a:spcBef>
                          <a:spcPts val="0"/>
                        </a:spcBef>
                        <a:spcAft>
                          <a:spcPts val="0"/>
                        </a:spcAft>
                        <a:buClrTx/>
                        <a:buSzTx/>
                        <a:buFontTx/>
                        <a:buNone/>
                        <a:tabLst/>
                        <a:defRPr/>
                      </a:pPr>
                      <a:r>
                        <a:rPr lang="nl-NL" sz="1400" b="0" dirty="0">
                          <a:solidFill>
                            <a:schemeClr val="tx1"/>
                          </a:solidFill>
                        </a:rPr>
                        <a:t>De zelfevaluatie</a:t>
                      </a:r>
                      <a:r>
                        <a:rPr lang="nl-NL" sz="1400" b="0" baseline="0" dirty="0">
                          <a:solidFill>
                            <a:schemeClr val="tx1"/>
                          </a:solidFill>
                        </a:rPr>
                        <a:t> BGT over het jaar 2024 is afgerond met een score van &lt;punten zelfevaluatie&gt; van maximaal 105 zijnde &lt;punten zelfevaluatie/105* 100&gt; %</a:t>
                      </a:r>
                      <a:endParaRPr lang="nl-NL" sz="1400" b="0" dirty="0">
                        <a:solidFill>
                          <a:schemeClr val="tx1"/>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lvl="0">
                        <a:lnSpc>
                          <a:spcPts val="1800"/>
                        </a:lnSpc>
                        <a:buNone/>
                      </a:pP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15316624"/>
                  </a:ext>
                </a:extLst>
              </a:tr>
              <a:tr h="1292691">
                <a:tc gridSpan="2">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nl-NL" sz="1400" b="0" kern="1200" dirty="0">
                          <a:solidFill>
                            <a:schemeClr val="tx1">
                              <a:lumMod val="50000"/>
                              <a:lumOff val="50000"/>
                            </a:schemeClr>
                          </a:solidFill>
                          <a:latin typeface="+mn-lt"/>
                          <a:ea typeface="+mn-ea"/>
                          <a:cs typeface="+mn-cs"/>
                        </a:rPr>
                        <a:t>Algemene</a:t>
                      </a:r>
                      <a:r>
                        <a:rPr lang="nl-NL" sz="1400" b="0" kern="1200" baseline="0" dirty="0">
                          <a:solidFill>
                            <a:schemeClr val="tx1">
                              <a:lumMod val="50000"/>
                              <a:lumOff val="50000"/>
                            </a:schemeClr>
                          </a:solidFill>
                          <a:latin typeface="+mn-lt"/>
                          <a:ea typeface="+mn-ea"/>
                          <a:cs typeface="+mn-cs"/>
                        </a:rPr>
                        <a:t> t</a:t>
                      </a:r>
                      <a:r>
                        <a:rPr lang="nl-NL" sz="1400" b="0" kern="1200" dirty="0">
                          <a:solidFill>
                            <a:schemeClr val="tx1">
                              <a:lumMod val="50000"/>
                              <a:lumOff val="50000"/>
                            </a:schemeClr>
                          </a:solidFill>
                          <a:latin typeface="+mn-lt"/>
                          <a:ea typeface="+mn-ea"/>
                          <a:cs typeface="+mn-cs"/>
                        </a:rPr>
                        <a:t>oelichting op doorvoeren verbetering in relatie tot de mitigerende</a:t>
                      </a:r>
                      <a:r>
                        <a:rPr lang="nl-NL" sz="1400" b="0" kern="1200" baseline="0" dirty="0">
                          <a:solidFill>
                            <a:schemeClr val="tx1">
                              <a:lumMod val="50000"/>
                              <a:lumOff val="50000"/>
                            </a:schemeClr>
                          </a:solidFill>
                          <a:latin typeface="+mn-lt"/>
                          <a:ea typeface="+mn-ea"/>
                          <a:cs typeface="+mn-cs"/>
                        </a:rPr>
                        <a:t> maatregelen gedurende de periode dat niet voldaan wordt aan de </a:t>
                      </a:r>
                      <a:r>
                        <a:rPr lang="nl-NL" sz="1400" b="0" kern="1200" baseline="0" dirty="0" err="1">
                          <a:solidFill>
                            <a:schemeClr val="tx1">
                              <a:lumMod val="50000"/>
                              <a:lumOff val="50000"/>
                            </a:schemeClr>
                          </a:solidFill>
                          <a:latin typeface="+mn-lt"/>
                          <a:ea typeface="+mn-ea"/>
                          <a:cs typeface="+mn-cs"/>
                        </a:rPr>
                        <a:t>controls</a:t>
                      </a:r>
                      <a:r>
                        <a:rPr lang="nl-NL" sz="1400" b="0" kern="1200" baseline="0" dirty="0">
                          <a:solidFill>
                            <a:schemeClr val="tx1">
                              <a:lumMod val="50000"/>
                              <a:lumOff val="50000"/>
                            </a:schemeClr>
                          </a:solidFill>
                          <a:latin typeface="+mn-lt"/>
                          <a:ea typeface="+mn-ea"/>
                          <a:cs typeface="+mn-cs"/>
                        </a:rPr>
                        <a:t> en maatregelen</a:t>
                      </a:r>
                      <a:r>
                        <a:rPr lang="nl-NL" sz="1400" b="0" kern="1200" dirty="0">
                          <a:solidFill>
                            <a:schemeClr val="tx1">
                              <a:lumMod val="50000"/>
                              <a:lumOff val="50000"/>
                            </a:schemeClr>
                          </a:solidFill>
                          <a:latin typeface="+mn-lt"/>
                          <a:ea typeface="+mn-ea"/>
                          <a:cs typeface="+mn-cs"/>
                        </a:rPr>
                        <a:t>:</a:t>
                      </a:r>
                    </a:p>
                    <a:p>
                      <a:pPr lvl="0">
                        <a:lnSpc>
                          <a:spcPts val="1800"/>
                        </a:lnSpc>
                        <a:buNone/>
                      </a:pPr>
                      <a:endParaRPr lang="nl-NL" sz="1400" baseline="0" dirty="0">
                        <a:solidFill>
                          <a:schemeClr val="tx1">
                            <a:lumMod val="75000"/>
                            <a:lumOff val="25000"/>
                          </a:schemeClr>
                        </a:solidFill>
                      </a:endParaRPr>
                    </a:p>
                  </a:txBody>
                  <a:tcPr marL="144000" marR="144000" marT="144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19" name="Group 18">
            <a:extLst>
              <a:ext uri="{FF2B5EF4-FFF2-40B4-BE49-F238E27FC236}">
                <a16:creationId xmlns:a16="http://schemas.microsoft.com/office/drawing/2014/main" id="{4FAD8BC7-1805-CA49-9725-FCFACAABFA91}"/>
              </a:ext>
            </a:extLst>
          </p:cNvPr>
          <p:cNvGrpSpPr/>
          <p:nvPr/>
        </p:nvGrpSpPr>
        <p:grpSpPr>
          <a:xfrm>
            <a:off x="10196594" y="1103373"/>
            <a:ext cx="1297294" cy="312385"/>
            <a:chOff x="6550142" y="2098950"/>
            <a:chExt cx="1297294" cy="312385"/>
          </a:xfrm>
        </p:grpSpPr>
        <p:sp>
          <p:nvSpPr>
            <p:cNvPr id="20" name="TextBox 19">
              <a:extLst>
                <a:ext uri="{FF2B5EF4-FFF2-40B4-BE49-F238E27FC236}">
                  <a16:creationId xmlns:a16="http://schemas.microsoft.com/office/drawing/2014/main" id="{8C73FC98-48D7-BA4E-A0E4-1E5BFB56FE6B}"/>
                </a:ext>
              </a:extLst>
            </p:cNvPr>
            <p:cNvSpPr txBox="1"/>
            <p:nvPr/>
          </p:nvSpPr>
          <p:spPr>
            <a:xfrm>
              <a:off x="6809859" y="2098950"/>
              <a:ext cx="1037577" cy="276999"/>
            </a:xfrm>
            <a:prstGeom prst="rect">
              <a:avLst/>
            </a:prstGeom>
            <a:noFill/>
          </p:spPr>
          <p:txBody>
            <a:bodyPr wrap="square" rtlCol="0">
              <a:spAutoFit/>
            </a:bodyPr>
            <a:lstStyle/>
            <a:p>
              <a:r>
                <a:rPr lang="nl-NL" sz="1200">
                  <a:solidFill>
                    <a:schemeClr val="tx1">
                      <a:lumMod val="50000"/>
                      <a:lumOff val="50000"/>
                    </a:schemeClr>
                  </a:solidFill>
                </a:rPr>
                <a:t>0% - 75%</a:t>
              </a:r>
              <a:endParaRPr lang="en-US" sz="1200">
                <a:solidFill>
                  <a:schemeClr val="tx1">
                    <a:lumMod val="50000"/>
                    <a:lumOff val="50000"/>
                  </a:schemeClr>
                </a:solidFill>
              </a:endParaRPr>
            </a:p>
          </p:txBody>
        </p:sp>
        <p:pic>
          <p:nvPicPr>
            <p:cNvPr id="21" name="Picture 20">
              <a:extLst>
                <a:ext uri="{FF2B5EF4-FFF2-40B4-BE49-F238E27FC236}">
                  <a16:creationId xmlns:a16="http://schemas.microsoft.com/office/drawing/2014/main" id="{F83C9E2F-647E-F14E-9E48-13D9024F3DE7}"/>
                </a:ext>
              </a:extLst>
            </p:cNvPr>
            <p:cNvPicPr>
              <a:picLocks noChangeAspect="1"/>
            </p:cNvPicPr>
            <p:nvPr/>
          </p:nvPicPr>
          <p:blipFill>
            <a:blip r:embed="rId3"/>
            <a:stretch>
              <a:fillRect/>
            </a:stretch>
          </p:blipFill>
          <p:spPr>
            <a:xfrm>
              <a:off x="6550142" y="2098950"/>
              <a:ext cx="312385" cy="312385"/>
            </a:xfrm>
            <a:prstGeom prst="rect">
              <a:avLst/>
            </a:prstGeom>
          </p:spPr>
        </p:pic>
      </p:grpSp>
      <p:grpSp>
        <p:nvGrpSpPr>
          <p:cNvPr id="25" name="Group 24">
            <a:extLst>
              <a:ext uri="{FF2B5EF4-FFF2-40B4-BE49-F238E27FC236}">
                <a16:creationId xmlns:a16="http://schemas.microsoft.com/office/drawing/2014/main" id="{004AB2BF-3CE8-9D46-B667-06B939FC3C9B}"/>
              </a:ext>
            </a:extLst>
          </p:cNvPr>
          <p:cNvGrpSpPr/>
          <p:nvPr/>
        </p:nvGrpSpPr>
        <p:grpSpPr>
          <a:xfrm>
            <a:off x="10196594" y="1535045"/>
            <a:ext cx="1229689" cy="312385"/>
            <a:chOff x="9183974" y="2081255"/>
            <a:chExt cx="1229689" cy="312385"/>
          </a:xfrm>
        </p:grpSpPr>
        <p:sp>
          <p:nvSpPr>
            <p:cNvPr id="30" name="TextBox 29">
              <a:extLst>
                <a:ext uri="{FF2B5EF4-FFF2-40B4-BE49-F238E27FC236}">
                  <a16:creationId xmlns:a16="http://schemas.microsoft.com/office/drawing/2014/main" id="{DBD72DBD-29C3-1043-8A5A-37B598577493}"/>
                </a:ext>
              </a:extLst>
            </p:cNvPr>
            <p:cNvSpPr txBox="1"/>
            <p:nvPr/>
          </p:nvSpPr>
          <p:spPr>
            <a:xfrm>
              <a:off x="9453321" y="2098950"/>
              <a:ext cx="960342" cy="276999"/>
            </a:xfrm>
            <a:prstGeom prst="rect">
              <a:avLst/>
            </a:prstGeom>
            <a:noFill/>
          </p:spPr>
          <p:txBody>
            <a:bodyPr wrap="square" rtlCol="0">
              <a:spAutoFit/>
            </a:bodyPr>
            <a:lstStyle/>
            <a:p>
              <a:r>
                <a:rPr lang="nl-NL" sz="1200">
                  <a:solidFill>
                    <a:schemeClr val="tx1">
                      <a:lumMod val="50000"/>
                      <a:lumOff val="50000"/>
                    </a:schemeClr>
                  </a:solidFill>
                </a:rPr>
                <a:t>75% - 100%</a:t>
              </a:r>
              <a:endParaRPr lang="en-US" sz="1200">
                <a:solidFill>
                  <a:schemeClr val="tx1">
                    <a:lumMod val="50000"/>
                    <a:lumOff val="50000"/>
                  </a:schemeClr>
                </a:solidFill>
              </a:endParaRPr>
            </a:p>
          </p:txBody>
        </p:sp>
        <p:pic>
          <p:nvPicPr>
            <p:cNvPr id="31" name="Picture 30">
              <a:extLst>
                <a:ext uri="{FF2B5EF4-FFF2-40B4-BE49-F238E27FC236}">
                  <a16:creationId xmlns:a16="http://schemas.microsoft.com/office/drawing/2014/main" id="{FD937656-F6AE-A64D-ABF5-ABE1EE3D3412}"/>
                </a:ext>
              </a:extLst>
            </p:cNvPr>
            <p:cNvPicPr>
              <a:picLocks noChangeAspect="1"/>
            </p:cNvPicPr>
            <p:nvPr/>
          </p:nvPicPr>
          <p:blipFill>
            <a:blip r:embed="rId4"/>
            <a:stretch>
              <a:fillRect/>
            </a:stretch>
          </p:blipFill>
          <p:spPr>
            <a:xfrm>
              <a:off x="9183974" y="2081255"/>
              <a:ext cx="312385" cy="312385"/>
            </a:xfrm>
            <a:prstGeom prst="rect">
              <a:avLst/>
            </a:prstGeom>
          </p:spPr>
        </p:pic>
      </p:grpSp>
      <p:pic>
        <p:nvPicPr>
          <p:cNvPr id="36" name="Picture 35">
            <a:extLst>
              <a:ext uri="{FF2B5EF4-FFF2-40B4-BE49-F238E27FC236}">
                <a16:creationId xmlns:a16="http://schemas.microsoft.com/office/drawing/2014/main" id="{07D41CEB-8E91-0944-8D38-BC8B32B488D1}"/>
              </a:ext>
            </a:extLst>
          </p:cNvPr>
          <p:cNvPicPr>
            <a:picLocks noChangeAspect="1"/>
          </p:cNvPicPr>
          <p:nvPr/>
        </p:nvPicPr>
        <p:blipFill>
          <a:blip r:embed="rId3"/>
          <a:stretch>
            <a:fillRect/>
          </a:stretch>
        </p:blipFill>
        <p:spPr>
          <a:xfrm>
            <a:off x="10208786" y="3272807"/>
            <a:ext cx="312385" cy="312385"/>
          </a:xfrm>
          <a:prstGeom prst="rect">
            <a:avLst/>
          </a:prstGeom>
        </p:spPr>
      </p:pic>
      <p:pic>
        <p:nvPicPr>
          <p:cNvPr id="15" name="Picture 14">
            <a:extLst>
              <a:ext uri="{FF2B5EF4-FFF2-40B4-BE49-F238E27FC236}">
                <a16:creationId xmlns:a16="http://schemas.microsoft.com/office/drawing/2014/main" id="{3047D13E-5594-1C46-A4DF-9028EA97B800}"/>
              </a:ext>
            </a:extLst>
          </p:cNvPr>
          <p:cNvPicPr>
            <a:picLocks noChangeAspect="1"/>
          </p:cNvPicPr>
          <p:nvPr/>
        </p:nvPicPr>
        <p:blipFill>
          <a:blip r:embed="rId4"/>
          <a:stretch>
            <a:fillRect/>
          </a:stretch>
        </p:blipFill>
        <p:spPr>
          <a:xfrm>
            <a:off x="10208785" y="4003192"/>
            <a:ext cx="312385" cy="312385"/>
          </a:xfrm>
          <a:prstGeom prst="rect">
            <a:avLst/>
          </a:prstGeom>
        </p:spPr>
      </p:pic>
      <p:pic>
        <p:nvPicPr>
          <p:cNvPr id="16" name="Picture 15">
            <a:extLst>
              <a:ext uri="{FF2B5EF4-FFF2-40B4-BE49-F238E27FC236}">
                <a16:creationId xmlns:a16="http://schemas.microsoft.com/office/drawing/2014/main" id="{54543189-4FB0-AA42-B77B-F62056A0E0BB}"/>
              </a:ext>
            </a:extLst>
          </p:cNvPr>
          <p:cNvPicPr>
            <a:picLocks noChangeAspect="1"/>
          </p:cNvPicPr>
          <p:nvPr/>
        </p:nvPicPr>
        <p:blipFill>
          <a:blip r:embed="rId4"/>
          <a:stretch>
            <a:fillRect/>
          </a:stretch>
        </p:blipFill>
        <p:spPr>
          <a:xfrm>
            <a:off x="10208785" y="4872067"/>
            <a:ext cx="312385" cy="312385"/>
          </a:xfrm>
          <a:prstGeom prst="rect">
            <a:avLst/>
          </a:prstGeom>
        </p:spPr>
      </p:pic>
    </p:spTree>
    <p:extLst>
      <p:ext uri="{BB962C8B-B14F-4D97-AF65-F5344CB8AC3E}">
        <p14:creationId xmlns:p14="http://schemas.microsoft.com/office/powerpoint/2010/main" val="359075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C55899-D028-9945-8741-CE3CA79B155F}"/>
              </a:ext>
            </a:extLst>
          </p:cNvPr>
          <p:cNvSpPr/>
          <p:nvPr/>
        </p:nvSpPr>
        <p:spPr>
          <a:xfrm>
            <a:off x="380673" y="1690688"/>
            <a:ext cx="11471358" cy="48854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B5C90577-B431-E240-9D6A-D52F1A54BB13}"/>
              </a:ext>
            </a:extLst>
          </p:cNvPr>
          <p:cNvSpPr>
            <a:spLocks noGrp="1"/>
          </p:cNvSpPr>
          <p:nvPr>
            <p:ph idx="1"/>
          </p:nvPr>
        </p:nvSpPr>
        <p:spPr>
          <a:xfrm>
            <a:off x="534565" y="1825625"/>
            <a:ext cx="11165066" cy="4600227"/>
          </a:xfrm>
        </p:spPr>
        <p:txBody>
          <a:bodyPr vert="horz" lIns="91440" tIns="45720" rIns="91440" bIns="45720" numCol="2" spcCol="324000" rtlCol="0" anchor="t">
            <a:noAutofit/>
          </a:bodyPr>
          <a:lstStyle/>
          <a:p>
            <a:pPr defTabSz="912813" fontAlgn="base">
              <a:spcBef>
                <a:spcPct val="0"/>
              </a:spcBef>
              <a:spcAft>
                <a:spcPct val="0"/>
              </a:spcAft>
            </a:pPr>
            <a:r>
              <a:rPr lang="nl-NL" b="1" dirty="0">
                <a:ea typeface="ＭＳ Ｐゴシック"/>
              </a:rPr>
              <a:t>Deze rapportage is opgesteld op basis van de zelfevaluatie ENSIA </a:t>
            </a:r>
            <a:r>
              <a:rPr lang="nl-NL" b="1" dirty="0">
                <a:solidFill>
                  <a:schemeClr val="tx1"/>
                </a:solidFill>
                <a:highlight>
                  <a:srgbClr val="00FF00"/>
                </a:highlight>
                <a:ea typeface="ＭＳ Ｐゴシック"/>
              </a:rPr>
              <a:t>2025</a:t>
            </a:r>
            <a:br>
              <a:rPr lang="nl-NL" b="1" dirty="0">
                <a:ea typeface="ＭＳ Ｐゴシック"/>
              </a:rPr>
            </a:br>
            <a:r>
              <a:rPr lang="nl-NL" b="1" dirty="0">
                <a:solidFill>
                  <a:srgbClr val="404040"/>
                </a:solidFill>
                <a:ea typeface="ＭＳ Ｐゴシック"/>
              </a:rPr>
              <a:t>en</a:t>
            </a:r>
            <a:r>
              <a:rPr lang="nl-NL" b="1" dirty="0">
                <a:ea typeface="ＭＳ Ｐゴシック"/>
              </a:rPr>
              <a:t> is als volgt opgebouwd: </a:t>
            </a:r>
            <a:endParaRPr lang="nl-NL" b="1" dirty="0">
              <a:ea typeface="ＭＳ Ｐゴシック" charset="-128"/>
            </a:endParaRPr>
          </a:p>
          <a:p>
            <a:pPr defTabSz="912813" fontAlgn="base">
              <a:lnSpc>
                <a:spcPts val="1800"/>
              </a:lnSpc>
              <a:spcBef>
                <a:spcPct val="0"/>
              </a:spcBef>
              <a:spcAft>
                <a:spcPct val="0"/>
              </a:spcAft>
            </a:pPr>
            <a:endParaRPr lang="nl-NL" sz="1400" dirty="0">
              <a:ea typeface="ＭＳ Ｐゴシック" charset="-128"/>
            </a:endParaRPr>
          </a:p>
          <a:p>
            <a:pPr defTabSz="912813" fontAlgn="base">
              <a:lnSpc>
                <a:spcPts val="1800"/>
              </a:lnSpc>
              <a:spcBef>
                <a:spcPct val="0"/>
              </a:spcBef>
              <a:spcAft>
                <a:spcPct val="0"/>
              </a:spcAft>
            </a:pPr>
            <a:r>
              <a:rPr lang="nl-NL" sz="1400" b="1" dirty="0">
                <a:ea typeface="ＭＳ Ｐゴシック" charset="-128"/>
              </a:rPr>
              <a:t> STATUS INFORMATIEBEVEILIGING (BIO)  </a:t>
            </a:r>
          </a:p>
          <a:p>
            <a:pPr marL="143510" indent="-143510" defTabSz="912813" fontAlgn="base">
              <a:lnSpc>
                <a:spcPts val="1800"/>
              </a:lnSpc>
              <a:spcBef>
                <a:spcPct val="0"/>
              </a:spcBef>
              <a:spcAft>
                <a:spcPct val="0"/>
              </a:spcAft>
              <a:buClr>
                <a:schemeClr val="tx1">
                  <a:lumMod val="75000"/>
                  <a:lumOff val="25000"/>
                </a:schemeClr>
              </a:buClr>
              <a:buFont typeface="Arial" panose="020B0604020202020204" pitchFamily="34" charset="0"/>
              <a:buChar char="•"/>
            </a:pPr>
            <a:r>
              <a:rPr lang="nl-NL" sz="1400" dirty="0">
                <a:ea typeface="ＭＳ Ｐゴシック" charset="-128"/>
              </a:rPr>
              <a:t>Bestuurlijke uitgangspunten</a:t>
            </a:r>
            <a:endParaRPr lang="nl-NL" sz="1400" dirty="0">
              <a:ea typeface="ＭＳ Ｐゴシック" charset="-128"/>
              <a:cs typeface="Calibri" panose="020F0502020204030204"/>
            </a:endParaRPr>
          </a:p>
          <a:p>
            <a:pPr marL="143510" indent="-143510" defTabSz="912813" fontAlgn="base">
              <a:lnSpc>
                <a:spcPts val="1800"/>
              </a:lnSpc>
              <a:spcBef>
                <a:spcPct val="0"/>
              </a:spcBef>
              <a:spcAft>
                <a:spcPct val="0"/>
              </a:spcAft>
              <a:buClr>
                <a:schemeClr val="tx1">
                  <a:lumMod val="75000"/>
                  <a:lumOff val="25000"/>
                </a:schemeClr>
              </a:buClr>
              <a:buFont typeface="Arial" panose="020B0604020202020204" pitchFamily="34" charset="0"/>
              <a:buChar char="•"/>
            </a:pPr>
            <a:r>
              <a:rPr lang="nl-NL" sz="1400" dirty="0">
                <a:ea typeface="ＭＳ Ｐゴシック" charset="-128"/>
              </a:rPr>
              <a:t>Samenvatting van 5 hoofdstukken (consolidatie van 18 BIO hoofdstukken)</a:t>
            </a:r>
            <a:br>
              <a:rPr lang="nl-NL" sz="2000" dirty="0">
                <a:ea typeface="ＭＳ Ｐゴシック" charset="-128"/>
              </a:rPr>
            </a:br>
            <a:endParaRPr lang="nl-NL" sz="2000" dirty="0">
              <a:ea typeface="ＭＳ Ｐゴシック" charset="-128"/>
              <a:cs typeface="Calibri" panose="020F0502020204030204"/>
            </a:endParaRPr>
          </a:p>
          <a:p>
            <a:pPr defTabSz="912813" fontAlgn="base">
              <a:lnSpc>
                <a:spcPts val="1800"/>
              </a:lnSpc>
              <a:spcBef>
                <a:spcPct val="0"/>
              </a:spcBef>
              <a:spcAft>
                <a:spcPct val="0"/>
              </a:spcAft>
            </a:pPr>
            <a:r>
              <a:rPr lang="nl-NL" sz="1400" b="1" dirty="0">
                <a:ea typeface="ＭＳ Ｐゴシック" charset="-128"/>
              </a:rPr>
              <a:t>VERANTWOORDING AAN HET RIJK UIT ENSIA</a:t>
            </a:r>
          </a:p>
          <a:p>
            <a:pPr marL="143510" indent="-143510" defTabSz="912813" fontAlgn="base">
              <a:lnSpc>
                <a:spcPts val="1800"/>
              </a:lnSpc>
              <a:spcBef>
                <a:spcPct val="0"/>
              </a:spcBef>
              <a:spcAft>
                <a:spcPct val="0"/>
              </a:spcAft>
              <a:buFont typeface="Arial" panose="020B0604020202020204" pitchFamily="34" charset="0"/>
              <a:buChar char="•"/>
            </a:pPr>
            <a:r>
              <a:rPr lang="nl-NL" dirty="0">
                <a:ea typeface="ＭＳ Ｐゴシック" charset="-128"/>
              </a:rPr>
              <a:t>Getoetste collegeverklaring ENSIA – </a:t>
            </a:r>
            <a:r>
              <a:rPr lang="nl-NL" dirty="0" err="1">
                <a:ea typeface="ＭＳ Ｐゴシック" charset="-128"/>
              </a:rPr>
              <a:t>DigiD</a:t>
            </a:r>
            <a:endParaRPr lang="nl-NL" dirty="0">
              <a:ea typeface="ＭＳ Ｐゴシック" charset="-128"/>
              <a:cs typeface="Calibri" panose="020F0502020204030204"/>
            </a:endParaRPr>
          </a:p>
          <a:p>
            <a:pPr marL="143510" indent="-143510" defTabSz="912813" fontAlgn="base">
              <a:lnSpc>
                <a:spcPts val="1800"/>
              </a:lnSpc>
              <a:spcBef>
                <a:spcPct val="0"/>
              </a:spcBef>
              <a:spcAft>
                <a:spcPct val="0"/>
              </a:spcAft>
              <a:buFont typeface="Arial" panose="020B0604020202020204" pitchFamily="34" charset="0"/>
              <a:buChar char="•"/>
            </a:pPr>
            <a:r>
              <a:rPr lang="nl-NL" dirty="0">
                <a:ea typeface="ＭＳ Ｐゴシック" charset="-128"/>
              </a:rPr>
              <a:t>Getoetste collegeverklaring ENSIA – </a:t>
            </a:r>
            <a:r>
              <a:rPr lang="nl-NL" dirty="0" err="1">
                <a:ea typeface="ＭＳ Ｐゴシック" charset="-128"/>
              </a:rPr>
              <a:t>Suwinet</a:t>
            </a:r>
            <a:endParaRPr lang="nl-NL" dirty="0">
              <a:ea typeface="ＭＳ Ｐゴシック" charset="-128"/>
              <a:cs typeface="Calibri" panose="020F0502020204030204"/>
            </a:endParaRPr>
          </a:p>
          <a:p>
            <a:pPr marL="143510" indent="-143510" defTabSz="912813" fontAlgn="base">
              <a:lnSpc>
                <a:spcPts val="1800"/>
              </a:lnSpc>
              <a:spcBef>
                <a:spcPct val="0"/>
              </a:spcBef>
              <a:spcAft>
                <a:spcPct val="0"/>
              </a:spcAft>
              <a:buFont typeface="Arial" panose="020B0604020202020204" pitchFamily="34" charset="0"/>
              <a:buChar char="•"/>
            </a:pPr>
            <a:r>
              <a:rPr lang="nl-NL" dirty="0">
                <a:ea typeface="ＭＳ Ｐゴシック" charset="-128"/>
              </a:rPr>
              <a:t>Status Basisregistratie Personen en Reisdocumenten</a:t>
            </a:r>
            <a:endParaRPr lang="nl-NL" dirty="0">
              <a:ea typeface="ＭＳ Ｐゴシック" charset="-128"/>
              <a:cs typeface="Calibri" panose="020F0502020204030204"/>
            </a:endParaRPr>
          </a:p>
          <a:p>
            <a:pPr marL="143510" indent="-143510" defTabSz="912813" fontAlgn="base">
              <a:lnSpc>
                <a:spcPts val="1800"/>
              </a:lnSpc>
              <a:spcBef>
                <a:spcPct val="0"/>
              </a:spcBef>
              <a:spcAft>
                <a:spcPct val="0"/>
              </a:spcAft>
              <a:buFont typeface="Arial" panose="020B0604020202020204" pitchFamily="34" charset="0"/>
              <a:buChar char="•"/>
            </a:pPr>
            <a:r>
              <a:rPr lang="nl-NL" dirty="0">
                <a:ea typeface="ＭＳ Ｐゴシック"/>
              </a:rPr>
              <a:t>Status GEO basisregistraties (BAG, BGT, BRO)</a:t>
            </a:r>
            <a:endParaRPr lang="nl-NL" dirty="0">
              <a:ea typeface="ＭＳ Ｐゴシック"/>
              <a:cs typeface="Calibri"/>
            </a:endParaRPr>
          </a:p>
          <a:p>
            <a:pPr defTabSz="912813" fontAlgn="base">
              <a:lnSpc>
                <a:spcPts val="1800"/>
              </a:lnSpc>
              <a:spcBef>
                <a:spcPct val="0"/>
              </a:spcBef>
              <a:spcAft>
                <a:spcPct val="0"/>
              </a:spcAft>
            </a:pPr>
            <a:endParaRPr lang="nl-NL" dirty="0">
              <a:ea typeface="ＭＳ Ｐゴシック" charset="-128"/>
              <a:cs typeface="Calibri" panose="020F0502020204030204"/>
            </a:endParaRPr>
          </a:p>
          <a:p>
            <a:pPr defTabSz="912813" fontAlgn="base">
              <a:lnSpc>
                <a:spcPts val="1800"/>
              </a:lnSpc>
              <a:spcBef>
                <a:spcPct val="0"/>
              </a:spcBef>
              <a:spcAft>
                <a:spcPct val="0"/>
              </a:spcAft>
            </a:pPr>
            <a:r>
              <a:rPr lang="nl-NL" sz="1400" dirty="0">
                <a:ea typeface="ＭＳ Ｐゴシック"/>
              </a:rPr>
              <a:t>De maatregelen zijn </a:t>
            </a:r>
            <a:r>
              <a:rPr lang="nl-NL" dirty="0">
                <a:ea typeface="ＭＳ Ｐゴシック"/>
              </a:rPr>
              <a:t>beknopt</a:t>
            </a:r>
            <a:r>
              <a:rPr lang="nl-NL" sz="1400" dirty="0">
                <a:ea typeface="ＭＳ Ｐゴシック"/>
              </a:rPr>
              <a:t> opgenomen. Voor de exacte strekking raadpleegt u ENSIA (zelfevaluatie BIO) of de BIO.</a:t>
            </a:r>
            <a:endParaRPr lang="nl-NL" sz="1400" dirty="0">
              <a:ea typeface="ＭＳ Ｐゴシック"/>
              <a:cs typeface="Calibri"/>
            </a:endParaRPr>
          </a:p>
          <a:p>
            <a:pPr defTabSz="912813">
              <a:lnSpc>
                <a:spcPts val="1800"/>
              </a:lnSpc>
              <a:spcBef>
                <a:spcPct val="0"/>
              </a:spcBef>
              <a:spcAft>
                <a:spcPct val="0"/>
              </a:spcAft>
            </a:pPr>
            <a:endParaRPr lang="nl-NL" dirty="0">
              <a:ea typeface="ＭＳ Ｐゴシック" charset="-128"/>
              <a:cs typeface="Calibri"/>
            </a:endParaRPr>
          </a:p>
          <a:p>
            <a:pPr defTabSz="912813">
              <a:lnSpc>
                <a:spcPts val="1800"/>
              </a:lnSpc>
              <a:spcBef>
                <a:spcPct val="0"/>
              </a:spcBef>
              <a:spcAft>
                <a:spcPct val="0"/>
              </a:spcAft>
            </a:pPr>
            <a:endParaRPr lang="nl-NL" sz="1400" dirty="0">
              <a:ea typeface="ＭＳ Ｐゴシック" charset="-128"/>
              <a:cs typeface="Calibri"/>
            </a:endParaRPr>
          </a:p>
          <a:p>
            <a:pPr defTabSz="912813">
              <a:lnSpc>
                <a:spcPts val="1800"/>
              </a:lnSpc>
              <a:spcBef>
                <a:spcPct val="0"/>
              </a:spcBef>
              <a:spcAft>
                <a:spcPct val="0"/>
              </a:spcAft>
            </a:pPr>
            <a:endParaRPr lang="nl-NL" sz="1400" dirty="0">
              <a:ea typeface="ＭＳ Ｐゴシック" charset="-128"/>
              <a:cs typeface="Calibri"/>
            </a:endParaRPr>
          </a:p>
          <a:p>
            <a:pPr defTabSz="912813">
              <a:spcBef>
                <a:spcPct val="0"/>
              </a:spcBef>
              <a:spcAft>
                <a:spcPct val="0"/>
              </a:spcAft>
            </a:pPr>
            <a:endParaRPr lang="nl-NL" dirty="0">
              <a:ea typeface="ＭＳ Ｐゴシック" charset="-128"/>
              <a:cs typeface="Calibri"/>
            </a:endParaRPr>
          </a:p>
          <a:p>
            <a:pPr defTabSz="912813" fontAlgn="base">
              <a:spcBef>
                <a:spcPct val="0"/>
              </a:spcBef>
              <a:spcAft>
                <a:spcPct val="0"/>
              </a:spcAft>
            </a:pPr>
            <a:endParaRPr lang="nl-NL" dirty="0">
              <a:ea typeface="ＭＳ Ｐゴシック" charset="-128"/>
            </a:endParaRPr>
          </a:p>
          <a:p>
            <a:pPr defTabSz="912813" fontAlgn="base">
              <a:spcBef>
                <a:spcPct val="0"/>
              </a:spcBef>
              <a:spcAft>
                <a:spcPct val="0"/>
              </a:spcAft>
            </a:pPr>
            <a:endParaRPr lang="nl-NL" dirty="0">
              <a:ea typeface="ＭＳ Ｐゴシック" charset="-128"/>
            </a:endParaRPr>
          </a:p>
          <a:p>
            <a:pPr defTabSz="912813" fontAlgn="base">
              <a:spcBef>
                <a:spcPct val="0"/>
              </a:spcBef>
              <a:spcAft>
                <a:spcPct val="0"/>
              </a:spcAft>
            </a:pPr>
            <a:endParaRPr lang="nl-NL" dirty="0">
              <a:ea typeface="ＭＳ Ｐゴシック" charset="-128"/>
            </a:endParaRPr>
          </a:p>
          <a:p>
            <a:pPr defTabSz="912813" fontAlgn="base">
              <a:spcBef>
                <a:spcPct val="0"/>
              </a:spcBef>
              <a:spcAft>
                <a:spcPct val="0"/>
              </a:spcAft>
            </a:pPr>
            <a:r>
              <a:rPr lang="nl-NL" dirty="0">
                <a:ea typeface="ＭＳ Ｐゴシック"/>
              </a:rPr>
              <a:t>Voor de beoordeling wordt </a:t>
            </a:r>
            <a:r>
              <a:rPr lang="nl-NL" sz="1400" dirty="0">
                <a:ea typeface="ＭＳ Ｐゴシック"/>
              </a:rPr>
              <a:t>een schaal </a:t>
            </a:r>
            <a:r>
              <a:rPr lang="nl-NL" dirty="0">
                <a:ea typeface="ＭＳ Ｐゴシック"/>
              </a:rPr>
              <a:t>gehanteerd met</a:t>
            </a:r>
            <a:r>
              <a:rPr lang="nl-NL" sz="1400" dirty="0">
                <a:ea typeface="ＭＳ Ｐゴシック"/>
              </a:rPr>
              <a:t> 3 categorieën: </a:t>
            </a:r>
            <a:br>
              <a:rPr lang="nl-NL" sz="1400" dirty="0">
                <a:ea typeface="ＭＳ Ｐゴシック" charset="-128"/>
              </a:rPr>
            </a:br>
            <a:r>
              <a:rPr lang="nl-NL" sz="1400" dirty="0">
                <a:ea typeface="ＭＳ Ｐゴシック"/>
              </a:rPr>
              <a:t>Groen, oranje en rood.</a:t>
            </a:r>
            <a:endParaRPr lang="nl-NL" sz="1400" dirty="0">
              <a:ea typeface="ＭＳ Ｐゴシック"/>
              <a:cs typeface="Calibri"/>
            </a:endParaRPr>
          </a:p>
          <a:p>
            <a:pPr defTabSz="912813" fontAlgn="base">
              <a:lnSpc>
                <a:spcPts val="1800"/>
              </a:lnSpc>
              <a:spcBef>
                <a:spcPct val="0"/>
              </a:spcBef>
              <a:spcAft>
                <a:spcPct val="0"/>
              </a:spcAft>
            </a:pPr>
            <a:endParaRPr lang="nl-NL" sz="1400" dirty="0">
              <a:ea typeface="ＭＳ Ｐゴシック" charset="-128"/>
            </a:endParaRPr>
          </a:p>
          <a:p>
            <a:pPr defTabSz="912813" fontAlgn="base">
              <a:lnSpc>
                <a:spcPts val="1800"/>
              </a:lnSpc>
              <a:spcBef>
                <a:spcPct val="0"/>
              </a:spcBef>
              <a:spcAft>
                <a:spcPct val="0"/>
              </a:spcAft>
            </a:pPr>
            <a:r>
              <a:rPr lang="nl-NL" sz="1400" dirty="0">
                <a:ea typeface="ＭＳ Ｐゴシック" charset="-128"/>
              </a:rPr>
              <a:t>Bij de samengevatte 5 hoofdstukken zijn twee teksten met toelichting opgenomen: </a:t>
            </a:r>
          </a:p>
          <a:p>
            <a:pPr marL="215900" indent="-215900" defTabSz="912813" fontAlgn="base">
              <a:lnSpc>
                <a:spcPts val="1800"/>
              </a:lnSpc>
              <a:spcBef>
                <a:spcPct val="0"/>
              </a:spcBef>
              <a:spcAft>
                <a:spcPct val="0"/>
              </a:spcAft>
              <a:buFont typeface="+mj-lt"/>
              <a:buAutoNum type="alphaLcPeriod"/>
            </a:pPr>
            <a:r>
              <a:rPr lang="nl-NL" sz="1400" dirty="0">
                <a:ea typeface="ＭＳ Ｐゴシック" charset="-128"/>
              </a:rPr>
              <a:t>Puntsgewijze toelichting</a:t>
            </a:r>
            <a:endParaRPr lang="nl-NL" sz="1400" dirty="0">
              <a:ea typeface="ＭＳ Ｐゴシック" charset="-128"/>
              <a:cs typeface="Calibri" panose="020F0502020204030204"/>
            </a:endParaRPr>
          </a:p>
          <a:p>
            <a:pPr marL="215900" indent="-215900" defTabSz="912813" fontAlgn="base">
              <a:lnSpc>
                <a:spcPts val="1800"/>
              </a:lnSpc>
              <a:spcBef>
                <a:spcPct val="0"/>
              </a:spcBef>
              <a:spcAft>
                <a:spcPct val="0"/>
              </a:spcAft>
              <a:buFont typeface="+mj-lt"/>
              <a:buAutoNum type="alphaLcPeriod"/>
            </a:pPr>
            <a:r>
              <a:rPr lang="nl-NL" sz="1400" dirty="0">
                <a:ea typeface="ＭＳ Ｐゴシック" charset="-128"/>
              </a:rPr>
              <a:t>Uitgeschreven toelichting</a:t>
            </a:r>
            <a:endParaRPr lang="nl-NL" sz="1400" dirty="0">
              <a:ea typeface="ＭＳ Ｐゴシック" charset="-128"/>
              <a:cs typeface="Calibri" panose="020F0502020204030204"/>
            </a:endParaRPr>
          </a:p>
          <a:p>
            <a:pPr defTabSz="912813" fontAlgn="base">
              <a:spcBef>
                <a:spcPct val="0"/>
              </a:spcBef>
              <a:spcAft>
                <a:spcPct val="0"/>
              </a:spcAft>
            </a:pPr>
            <a:endParaRPr lang="nl-NL" dirty="0">
              <a:ea typeface="ＭＳ Ｐゴシック"/>
            </a:endParaRPr>
          </a:p>
          <a:p>
            <a:pPr defTabSz="912813">
              <a:spcBef>
                <a:spcPct val="0"/>
              </a:spcBef>
              <a:spcAft>
                <a:spcPct val="0"/>
              </a:spcAft>
            </a:pPr>
            <a:r>
              <a:rPr lang="nl-NL" dirty="0">
                <a:ea typeface="ＭＳ Ｐゴシック"/>
              </a:rPr>
              <a:t>In de beschrijving voor consolidatie staan bestuurlijke</a:t>
            </a:r>
            <a:r>
              <a:rPr lang="nl-NL" sz="1400" dirty="0">
                <a:ea typeface="ＭＳ Ｐゴシック"/>
              </a:rPr>
              <a:t> uitgangspunten. Deze kennen geen score.</a:t>
            </a:r>
            <a:endParaRPr lang="nl-NL" sz="1400" dirty="0">
              <a:ea typeface="ＭＳ Ｐゴシック"/>
              <a:cs typeface="Calibri"/>
            </a:endParaRPr>
          </a:p>
        </p:txBody>
      </p:sp>
      <p:sp>
        <p:nvSpPr>
          <p:cNvPr id="3" name="Title 2">
            <a:extLst>
              <a:ext uri="{FF2B5EF4-FFF2-40B4-BE49-F238E27FC236}">
                <a16:creationId xmlns:a16="http://schemas.microsoft.com/office/drawing/2014/main" id="{F3B859D9-5508-C243-8008-823578891552}"/>
              </a:ext>
            </a:extLst>
          </p:cNvPr>
          <p:cNvSpPr>
            <a:spLocks noGrp="1"/>
          </p:cNvSpPr>
          <p:nvPr>
            <p:ph type="title"/>
          </p:nvPr>
        </p:nvSpPr>
        <p:spPr>
          <a:xfrm>
            <a:off x="380673" y="365125"/>
            <a:ext cx="10515600" cy="1325563"/>
          </a:xfrm>
        </p:spPr>
        <p:txBody>
          <a:bodyPr/>
          <a:lstStyle/>
          <a:p>
            <a:r>
              <a:rPr lang="nl-NL" b="1"/>
              <a:t>Leeswijzer</a:t>
            </a:r>
            <a:endParaRPr lang="en-US"/>
          </a:p>
        </p:txBody>
      </p:sp>
    </p:spTree>
    <p:extLst>
      <p:ext uri="{BB962C8B-B14F-4D97-AF65-F5344CB8AC3E}">
        <p14:creationId xmlns:p14="http://schemas.microsoft.com/office/powerpoint/2010/main" val="3120898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7680A-5B5E-6F44-841B-12B6D283C348}"/>
              </a:ext>
            </a:extLst>
          </p:cNvPr>
          <p:cNvSpPr>
            <a:spLocks noGrp="1"/>
          </p:cNvSpPr>
          <p:nvPr>
            <p:ph type="title"/>
          </p:nvPr>
        </p:nvSpPr>
        <p:spPr/>
        <p:txBody>
          <a:bodyPr/>
          <a:lstStyle/>
          <a:p>
            <a:r>
              <a:rPr lang="nl-NL" b="1"/>
              <a:t>Consolideren: </a:t>
            </a:r>
            <a:r>
              <a:rPr lang="nl-NL"/>
              <a:t>verdeling van maatregelen BIO </a:t>
            </a:r>
            <a:endParaRPr lang="en-US"/>
          </a:p>
        </p:txBody>
      </p:sp>
      <p:graphicFrame>
        <p:nvGraphicFramePr>
          <p:cNvPr id="5" name="Tabel 2">
            <a:extLst>
              <a:ext uri="{FF2B5EF4-FFF2-40B4-BE49-F238E27FC236}">
                <a16:creationId xmlns:a16="http://schemas.microsoft.com/office/drawing/2014/main" id="{5D2427E8-85C6-B142-AC53-847B385CC21C}"/>
              </a:ext>
            </a:extLst>
          </p:cNvPr>
          <p:cNvGraphicFramePr>
            <a:graphicFrameLocks noGrp="1" noChangeAspect="1"/>
          </p:cNvGraphicFramePr>
          <p:nvPr>
            <p:extLst>
              <p:ext uri="{D42A27DB-BD31-4B8C-83A1-F6EECF244321}">
                <p14:modId xmlns:p14="http://schemas.microsoft.com/office/powerpoint/2010/main" val="364000082"/>
              </p:ext>
            </p:extLst>
          </p:nvPr>
        </p:nvGraphicFramePr>
        <p:xfrm>
          <a:off x="380346" y="1690688"/>
          <a:ext cx="11385831" cy="4521168"/>
        </p:xfrm>
        <a:graphic>
          <a:graphicData uri="http://schemas.openxmlformats.org/drawingml/2006/table">
            <a:tbl>
              <a:tblPr firstRow="1" bandRow="1">
                <a:effectLst/>
                <a:tableStyleId>{2D5ABB26-0587-4C30-8999-92F81FD0307C}</a:tableStyleId>
              </a:tblPr>
              <a:tblGrid>
                <a:gridCol w="522479">
                  <a:extLst>
                    <a:ext uri="{9D8B030D-6E8A-4147-A177-3AD203B41FA5}">
                      <a16:colId xmlns:a16="http://schemas.microsoft.com/office/drawing/2014/main" val="1642022602"/>
                    </a:ext>
                  </a:extLst>
                </a:gridCol>
                <a:gridCol w="3821575">
                  <a:extLst>
                    <a:ext uri="{9D8B030D-6E8A-4147-A177-3AD203B41FA5}">
                      <a16:colId xmlns:a16="http://schemas.microsoft.com/office/drawing/2014/main" val="3775008438"/>
                    </a:ext>
                  </a:extLst>
                </a:gridCol>
                <a:gridCol w="1149927">
                  <a:extLst>
                    <a:ext uri="{9D8B030D-6E8A-4147-A177-3AD203B41FA5}">
                      <a16:colId xmlns:a16="http://schemas.microsoft.com/office/drawing/2014/main" val="1646596573"/>
                    </a:ext>
                  </a:extLst>
                </a:gridCol>
                <a:gridCol w="2701637">
                  <a:extLst>
                    <a:ext uri="{9D8B030D-6E8A-4147-A177-3AD203B41FA5}">
                      <a16:colId xmlns:a16="http://schemas.microsoft.com/office/drawing/2014/main" val="20000"/>
                    </a:ext>
                  </a:extLst>
                </a:gridCol>
                <a:gridCol w="1191491">
                  <a:extLst>
                    <a:ext uri="{9D8B030D-6E8A-4147-A177-3AD203B41FA5}">
                      <a16:colId xmlns:a16="http://schemas.microsoft.com/office/drawing/2014/main" val="20001"/>
                    </a:ext>
                  </a:extLst>
                </a:gridCol>
                <a:gridCol w="1998722">
                  <a:extLst>
                    <a:ext uri="{9D8B030D-6E8A-4147-A177-3AD203B41FA5}">
                      <a16:colId xmlns:a16="http://schemas.microsoft.com/office/drawing/2014/main" val="2178181162"/>
                    </a:ext>
                  </a:extLst>
                </a:gridCol>
              </a:tblGrid>
              <a:tr h="655829">
                <a:tc gridSpan="2">
                  <a:txBody>
                    <a:bodyPr/>
                    <a:lstStyle/>
                    <a:p>
                      <a:pPr marL="0" marR="0" lvl="0" indent="0" algn="l" defTabSz="914354" rtl="0" eaLnBrk="1" fontAlgn="auto" latinLnBrk="0" hangingPunct="1">
                        <a:lnSpc>
                          <a:spcPts val="1300"/>
                        </a:lnSpc>
                        <a:spcBef>
                          <a:spcPts val="0"/>
                        </a:spcBef>
                        <a:spcAft>
                          <a:spcPts val="0"/>
                        </a:spcAft>
                        <a:buClrTx/>
                        <a:buSzTx/>
                        <a:buFontTx/>
                        <a:buNone/>
                        <a:tabLst/>
                        <a:defRPr/>
                      </a:pPr>
                      <a:r>
                        <a:rPr lang="nl-NL" sz="1200" b="0">
                          <a:solidFill>
                            <a:schemeClr val="tx1">
                              <a:lumMod val="75000"/>
                              <a:lumOff val="25000"/>
                            </a:schemeClr>
                          </a:solidFill>
                        </a:rPr>
                        <a:t>BIO Hoofdstuk</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marL="0" marR="0" lvl="0" indent="0" algn="l" defTabSz="914354" rtl="0" eaLnBrk="1" fontAlgn="auto" latinLnBrk="0" hangingPunct="1">
                        <a:lnSpc>
                          <a:spcPts val="1300"/>
                        </a:lnSpc>
                        <a:spcBef>
                          <a:spcPts val="0"/>
                        </a:spcBef>
                        <a:spcAft>
                          <a:spcPts val="0"/>
                        </a:spcAft>
                        <a:buClrTx/>
                        <a:buSzTx/>
                        <a:buFontTx/>
                        <a:buNone/>
                        <a:tabLst/>
                        <a:defRPr/>
                      </a:pPr>
                      <a:r>
                        <a:rPr lang="nl-NL" sz="1200" b="0">
                          <a:solidFill>
                            <a:schemeClr val="tx1">
                              <a:lumMod val="75000"/>
                              <a:lumOff val="25000"/>
                            </a:schemeClr>
                          </a:solidFill>
                        </a:rPr>
                        <a:t>Aantal</a:t>
                      </a:r>
                    </a:p>
                    <a:p>
                      <a:pPr marL="0" marR="0" lvl="0" indent="0" algn="l" defTabSz="914354" rtl="0" eaLnBrk="1" fontAlgn="auto" latinLnBrk="0" hangingPunct="1">
                        <a:lnSpc>
                          <a:spcPts val="1300"/>
                        </a:lnSpc>
                        <a:spcBef>
                          <a:spcPts val="0"/>
                        </a:spcBef>
                        <a:spcAft>
                          <a:spcPts val="0"/>
                        </a:spcAft>
                        <a:buClrTx/>
                        <a:buSzTx/>
                        <a:buFontTx/>
                        <a:buNone/>
                        <a:tabLst/>
                        <a:defRPr/>
                      </a:pPr>
                      <a:r>
                        <a:rPr lang="nl-NL" sz="1200" b="0">
                          <a:solidFill>
                            <a:schemeClr val="tx1">
                              <a:lumMod val="75000"/>
                              <a:lumOff val="25000"/>
                            </a:schemeClr>
                          </a:solidFill>
                        </a:rPr>
                        <a:t>maatregelen</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354" rtl="0" eaLnBrk="1" fontAlgn="auto" latinLnBrk="0" hangingPunct="1">
                        <a:lnSpc>
                          <a:spcPts val="1300"/>
                        </a:lnSpc>
                        <a:spcBef>
                          <a:spcPts val="0"/>
                        </a:spcBef>
                        <a:spcAft>
                          <a:spcPts val="0"/>
                        </a:spcAft>
                        <a:buClrTx/>
                        <a:buSzTx/>
                        <a:buFontTx/>
                        <a:buNone/>
                        <a:tabLst/>
                        <a:defRPr/>
                      </a:pPr>
                      <a:r>
                        <a:rPr lang="nl-NL" sz="1200" noProof="0">
                          <a:solidFill>
                            <a:schemeClr val="tx1">
                              <a:lumMod val="75000"/>
                              <a:lumOff val="25000"/>
                            </a:schemeClr>
                          </a:solidFill>
                        </a:rPr>
                        <a:t>Consolidatie</a:t>
                      </a:r>
                    </a:p>
                    <a:p>
                      <a:pPr marL="0" marR="0" lvl="0" indent="0" algn="l" defTabSz="914354" rtl="0" eaLnBrk="1" fontAlgn="auto" latinLnBrk="0" hangingPunct="1">
                        <a:lnSpc>
                          <a:spcPts val="1300"/>
                        </a:lnSpc>
                        <a:spcBef>
                          <a:spcPts val="0"/>
                        </a:spcBef>
                        <a:spcAft>
                          <a:spcPts val="0"/>
                        </a:spcAft>
                        <a:buClrTx/>
                        <a:buSzTx/>
                        <a:buFontTx/>
                        <a:buNone/>
                        <a:tabLst/>
                        <a:defRPr/>
                      </a:pPr>
                      <a:endParaRPr lang="nl-NL" sz="1200" b="0">
                        <a:solidFill>
                          <a:schemeClr val="tx1">
                            <a:lumMod val="75000"/>
                            <a:lumOff val="25000"/>
                          </a:schemeClr>
                        </a:solidFill>
                      </a:endParaRP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354" rtl="0" eaLnBrk="1" fontAlgn="auto" latinLnBrk="0" hangingPunct="1">
                        <a:lnSpc>
                          <a:spcPts val="1300"/>
                        </a:lnSpc>
                        <a:spcBef>
                          <a:spcPts val="0"/>
                        </a:spcBef>
                        <a:spcAft>
                          <a:spcPts val="0"/>
                        </a:spcAft>
                        <a:buClrTx/>
                        <a:buSzTx/>
                        <a:buFontTx/>
                        <a:buNone/>
                        <a:tabLst/>
                        <a:defRPr/>
                      </a:pPr>
                      <a:r>
                        <a:rPr lang="nl-NL" sz="1200" b="0">
                          <a:solidFill>
                            <a:schemeClr val="tx1">
                              <a:lumMod val="75000"/>
                              <a:lumOff val="25000"/>
                            </a:schemeClr>
                          </a:solidFill>
                        </a:rPr>
                        <a:t>Totaal aantal</a:t>
                      </a:r>
                    </a:p>
                    <a:p>
                      <a:pPr marL="0" marR="0" lvl="0" indent="0" algn="l" defTabSz="914354" rtl="0" eaLnBrk="1" fontAlgn="auto" latinLnBrk="0" hangingPunct="1">
                        <a:lnSpc>
                          <a:spcPts val="1300"/>
                        </a:lnSpc>
                        <a:spcBef>
                          <a:spcPts val="0"/>
                        </a:spcBef>
                        <a:spcAft>
                          <a:spcPts val="0"/>
                        </a:spcAft>
                        <a:buClrTx/>
                        <a:buSzTx/>
                        <a:buFontTx/>
                        <a:buNone/>
                        <a:tabLst/>
                        <a:defRPr/>
                      </a:pPr>
                      <a:r>
                        <a:rPr lang="nl-NL" sz="1200" b="0">
                          <a:solidFill>
                            <a:schemeClr val="tx1">
                              <a:lumMod val="75000"/>
                              <a:lumOff val="25000"/>
                            </a:schemeClr>
                          </a:solidFill>
                        </a:rPr>
                        <a:t>maatregelen</a:t>
                      </a:r>
                    </a:p>
                    <a:p>
                      <a:endParaRPr lang="nl-NL" sz="1200">
                        <a:solidFill>
                          <a:schemeClr val="bg1">
                            <a:lumMod val="50000"/>
                          </a:schemeClr>
                        </a:solidFill>
                      </a:endParaRP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15">
                  <a:txBody>
                    <a:bodyPr/>
                    <a:lstStyle/>
                    <a:p>
                      <a:pPr algn="ctr"/>
                      <a:r>
                        <a:rPr lang="nl-NL" sz="6000">
                          <a:solidFill>
                            <a:schemeClr val="bg1">
                              <a:lumMod val="50000"/>
                            </a:schemeClr>
                          </a:solidFill>
                        </a:rPr>
                        <a:t>180</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89676102"/>
                  </a:ext>
                </a:extLst>
              </a:tr>
              <a:tr h="252000">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H5</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a:solidFill>
                            <a:schemeClr val="tx1">
                              <a:lumMod val="75000"/>
                              <a:lumOff val="25000"/>
                            </a:schemeClr>
                          </a:solidFill>
                        </a:rPr>
                        <a:t>Informatiebeveiligingsbeleid</a:t>
                      </a:r>
                      <a:endParaRPr lang="nl-NL" sz="1100" b="0">
                        <a:solidFill>
                          <a:schemeClr val="tx1">
                            <a:lumMod val="75000"/>
                            <a:lumOff val="25000"/>
                          </a:schemeClr>
                        </a:solidFill>
                        <a:latin typeface="+mn-lt"/>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2</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rowSpan="3">
                  <a:txBody>
                    <a:bodyPr/>
                    <a:lstStyle/>
                    <a:p>
                      <a:pPr>
                        <a:lnSpc>
                          <a:spcPts val="1800"/>
                        </a:lnSpc>
                      </a:pPr>
                      <a:r>
                        <a:rPr lang="nl-NL" sz="1200" b="1">
                          <a:solidFill>
                            <a:schemeClr val="tx1">
                              <a:lumMod val="75000"/>
                              <a:lumOff val="25000"/>
                            </a:schemeClr>
                          </a:solidFill>
                        </a:rPr>
                        <a:t>1. BELEID</a:t>
                      </a:r>
                      <a:r>
                        <a:rPr lang="nl-NL" sz="1200" b="1" baseline="0">
                          <a:solidFill>
                            <a:schemeClr val="tx1">
                              <a:lumMod val="75000"/>
                              <a:lumOff val="25000"/>
                            </a:schemeClr>
                          </a:solidFill>
                        </a:rPr>
                        <a:t> EN ORGANISATIE</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rowSpan="3">
                  <a:txBody>
                    <a:bodyPr/>
                    <a:lstStyle/>
                    <a:p>
                      <a:pPr algn="ctr"/>
                      <a:r>
                        <a:rPr lang="nl-NL" sz="1600">
                          <a:solidFill>
                            <a:schemeClr val="tx1">
                              <a:lumMod val="65000"/>
                              <a:lumOff val="35000"/>
                            </a:schemeClr>
                          </a:solidFill>
                        </a:rPr>
                        <a:t>22</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vMerge="1">
                  <a:txBody>
                    <a:bodyPr/>
                    <a:lstStyle/>
                    <a:p>
                      <a:endParaRPr lang="nl-NL" sz="1200">
                        <a:solidFill>
                          <a:schemeClr val="bg1">
                            <a:lumMod val="50000"/>
                          </a:schemeClr>
                        </a:solidFill>
                      </a:endParaRP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extLst>
                  <a:ext uri="{0D108BD9-81ED-4DB2-BD59-A6C34878D82A}">
                    <a16:rowId xmlns:a16="http://schemas.microsoft.com/office/drawing/2014/main" val="10002"/>
                  </a:ext>
                </a:extLst>
              </a:tr>
              <a:tr h="252000">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H6</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a:solidFill>
                            <a:schemeClr val="tx1">
                              <a:lumMod val="75000"/>
                              <a:lumOff val="25000"/>
                            </a:schemeClr>
                          </a:solidFill>
                        </a:rPr>
                        <a:t>Organiseren van informatiebeveiliging </a:t>
                      </a:r>
                      <a:endParaRPr lang="nl-NL" sz="1100" b="0">
                        <a:solidFill>
                          <a:schemeClr val="tx1">
                            <a:lumMod val="75000"/>
                            <a:lumOff val="25000"/>
                          </a:schemeClr>
                        </a:solidFill>
                        <a:latin typeface="+mn-lt"/>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10</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959121525"/>
                  </a:ext>
                </a:extLst>
              </a:tr>
              <a:tr h="252000">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H18 </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a:solidFill>
                            <a:schemeClr val="tx1">
                              <a:lumMod val="75000"/>
                              <a:lumOff val="25000"/>
                            </a:schemeClr>
                          </a:solidFill>
                        </a:rPr>
                        <a:t>Naleving </a:t>
                      </a:r>
                      <a:endParaRPr lang="nl-NL" sz="1100" b="0">
                        <a:solidFill>
                          <a:schemeClr val="tx1">
                            <a:lumMod val="75000"/>
                            <a:lumOff val="25000"/>
                          </a:schemeClr>
                        </a:solidFill>
                        <a:latin typeface="+mn-lt"/>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10</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69506395"/>
                  </a:ext>
                </a:extLst>
              </a:tr>
              <a:tr h="252000">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H7</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a:solidFill>
                            <a:schemeClr val="tx1">
                              <a:lumMod val="75000"/>
                              <a:lumOff val="25000"/>
                            </a:schemeClr>
                          </a:solidFill>
                        </a:rPr>
                        <a:t>Veilig personeel </a:t>
                      </a:r>
                      <a:endParaRPr lang="nl-NL" sz="1100" b="0">
                        <a:solidFill>
                          <a:schemeClr val="tx1">
                            <a:lumMod val="75000"/>
                            <a:lumOff val="25000"/>
                          </a:schemeClr>
                        </a:solidFill>
                        <a:latin typeface="+mn-lt"/>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8</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rowSpan="3">
                  <a:txBody>
                    <a:bodyPr/>
                    <a:lstStyle/>
                    <a:p>
                      <a:pPr marL="0" algn="l" defTabSz="914354" rtl="0" eaLnBrk="1" latinLnBrk="0" hangingPunct="1">
                        <a:lnSpc>
                          <a:spcPts val="1800"/>
                        </a:lnSpc>
                      </a:pPr>
                      <a:r>
                        <a:rPr lang="nl-NL" sz="1200" b="1" kern="1200">
                          <a:solidFill>
                            <a:schemeClr val="tx1">
                              <a:lumMod val="75000"/>
                              <a:lumOff val="25000"/>
                            </a:schemeClr>
                          </a:solidFill>
                        </a:rPr>
                        <a:t>2. PERSONEEL EN TOEGANG</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rowSpan="3">
                  <a:txBody>
                    <a:bodyPr/>
                    <a:lstStyle/>
                    <a:p>
                      <a:pPr algn="ctr"/>
                      <a:r>
                        <a:rPr lang="nl-NL" sz="1600">
                          <a:solidFill>
                            <a:schemeClr val="tx1">
                              <a:lumMod val="65000"/>
                              <a:lumOff val="35000"/>
                            </a:schemeClr>
                          </a:solidFill>
                        </a:rPr>
                        <a:t>53</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vMerge="1">
                  <a:txBody>
                    <a:bodyPr/>
                    <a:lstStyle/>
                    <a:p>
                      <a:endParaRPr lang="nl-NL" sz="1200"/>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extLst>
                  <a:ext uri="{0D108BD9-81ED-4DB2-BD59-A6C34878D82A}">
                    <a16:rowId xmlns:a16="http://schemas.microsoft.com/office/drawing/2014/main" val="10003"/>
                  </a:ext>
                </a:extLst>
              </a:tr>
              <a:tr h="252000">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H9</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a:solidFill>
                            <a:schemeClr val="tx1">
                              <a:lumMod val="75000"/>
                              <a:lumOff val="25000"/>
                            </a:schemeClr>
                          </a:solidFill>
                        </a:rPr>
                        <a:t>Toegangsbeveiliging</a:t>
                      </a:r>
                      <a:endParaRPr lang="nl-NL" sz="1100" b="0">
                        <a:solidFill>
                          <a:schemeClr val="tx1">
                            <a:lumMod val="75000"/>
                            <a:lumOff val="25000"/>
                          </a:schemeClr>
                        </a:solidFill>
                        <a:latin typeface="+mn-lt"/>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25</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51467675"/>
                  </a:ext>
                </a:extLst>
              </a:tr>
              <a:tr h="252000">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H11</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a:solidFill>
                            <a:schemeClr val="tx1">
                              <a:lumMod val="75000"/>
                              <a:lumOff val="25000"/>
                            </a:schemeClr>
                          </a:solidFill>
                        </a:rPr>
                        <a:t>Fysieke beveiliging en beveiliging van de omgeving </a:t>
                      </a:r>
                      <a:endParaRPr lang="nl-NL" sz="1100" b="0">
                        <a:solidFill>
                          <a:schemeClr val="tx1">
                            <a:lumMod val="75000"/>
                            <a:lumOff val="25000"/>
                          </a:schemeClr>
                        </a:solidFill>
                        <a:latin typeface="+mn-lt"/>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pPr marL="0" marR="0" lvl="0" indent="0" algn="l" defTabSz="914354" rtl="0" eaLnBrk="1" fontAlgn="auto" latinLnBrk="0" hangingPunct="1">
                        <a:lnSpc>
                          <a:spcPts val="1350"/>
                        </a:lnSpc>
                        <a:spcBef>
                          <a:spcPts val="0"/>
                        </a:spcBef>
                        <a:spcAft>
                          <a:spcPts val="0"/>
                        </a:spcAft>
                        <a:buClrTx/>
                        <a:buSzTx/>
                        <a:buFontTx/>
                        <a:buNone/>
                        <a:tabLst/>
                        <a:defRPr/>
                      </a:pPr>
                      <a:r>
                        <a:rPr lang="nl-NL" sz="1100" b="0">
                          <a:solidFill>
                            <a:schemeClr val="tx1">
                              <a:lumMod val="75000"/>
                              <a:lumOff val="25000"/>
                            </a:schemeClr>
                          </a:solidFill>
                          <a:latin typeface="+mn-lt"/>
                        </a:rPr>
                        <a:t>20</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25644560"/>
                  </a:ext>
                </a:extLst>
              </a:tr>
              <a:tr h="252000">
                <a:tc>
                  <a:txBody>
                    <a:bodyPr/>
                    <a:lstStyle/>
                    <a:p>
                      <a:pPr algn="l">
                        <a:lnSpc>
                          <a:spcPts val="1350"/>
                        </a:lnSpc>
                        <a:spcAft>
                          <a:spcPts val="0"/>
                        </a:spcAft>
                      </a:pPr>
                      <a:r>
                        <a:rPr lang="nl-NL" sz="1100">
                          <a:solidFill>
                            <a:schemeClr val="tx1">
                              <a:lumMod val="75000"/>
                              <a:lumOff val="25000"/>
                            </a:schemeClr>
                          </a:solidFill>
                          <a:effectLst/>
                          <a:latin typeface="+mn-lt"/>
                        </a:rPr>
                        <a:t>H16</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a:txBody>
                    <a:bodyPr/>
                    <a:lstStyle/>
                    <a:p>
                      <a:pPr algn="l">
                        <a:lnSpc>
                          <a:spcPts val="1350"/>
                        </a:lnSpc>
                        <a:spcAft>
                          <a:spcPts val="0"/>
                        </a:spcAft>
                      </a:pPr>
                      <a:r>
                        <a:rPr lang="nl-NL" sz="1100">
                          <a:solidFill>
                            <a:schemeClr val="tx1">
                              <a:lumMod val="75000"/>
                              <a:lumOff val="25000"/>
                            </a:schemeClr>
                          </a:solidFill>
                        </a:rPr>
                        <a:t>Beheer van informatiebeveiligingsincidenten </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a:txBody>
                    <a:bodyPr/>
                    <a:lstStyle/>
                    <a:p>
                      <a:pPr algn="l">
                        <a:lnSpc>
                          <a:spcPts val="1350"/>
                        </a:lnSpc>
                        <a:spcAft>
                          <a:spcPts val="0"/>
                        </a:spcAft>
                      </a:pPr>
                      <a:r>
                        <a:rPr lang="nl-NL" sz="1100">
                          <a:solidFill>
                            <a:schemeClr val="tx1">
                              <a:lumMod val="75000"/>
                              <a:lumOff val="25000"/>
                            </a:schemeClr>
                          </a:solidFill>
                          <a:effectLst/>
                          <a:latin typeface="+mn-lt"/>
                        </a:rPr>
                        <a:t>14</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rowSpan="2">
                  <a:txBody>
                    <a:bodyPr/>
                    <a:lstStyle/>
                    <a:p>
                      <a:pPr marL="0" algn="l" defTabSz="914354" rtl="0" eaLnBrk="1" latinLnBrk="0" hangingPunct="1">
                        <a:lnSpc>
                          <a:spcPts val="1800"/>
                        </a:lnSpc>
                      </a:pPr>
                      <a:r>
                        <a:rPr lang="nl-NL" sz="1200" b="1" kern="1200">
                          <a:solidFill>
                            <a:schemeClr val="tx1">
                              <a:lumMod val="75000"/>
                              <a:lumOff val="25000"/>
                            </a:schemeClr>
                          </a:solidFill>
                        </a:rPr>
                        <a:t>3. CONTINUÏTEIT EN INCIDENTEN</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rowSpan="2">
                  <a:txBody>
                    <a:bodyPr/>
                    <a:lstStyle/>
                    <a:p>
                      <a:pPr algn="ctr"/>
                      <a:r>
                        <a:rPr lang="nl-NL" sz="1600">
                          <a:solidFill>
                            <a:schemeClr val="tx1">
                              <a:lumMod val="65000"/>
                              <a:lumOff val="35000"/>
                            </a:schemeClr>
                          </a:solidFill>
                        </a:rPr>
                        <a:t>20</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vMerge="1">
                  <a:txBody>
                    <a:bodyPr/>
                    <a:lstStyle/>
                    <a:p>
                      <a:endParaRPr lang="nl-NL" sz="1200"/>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extLst>
                  <a:ext uri="{0D108BD9-81ED-4DB2-BD59-A6C34878D82A}">
                    <a16:rowId xmlns:a16="http://schemas.microsoft.com/office/drawing/2014/main" val="10004"/>
                  </a:ext>
                </a:extLst>
              </a:tr>
              <a:tr h="252000">
                <a:tc>
                  <a:txBody>
                    <a:bodyPr/>
                    <a:lstStyle/>
                    <a:p>
                      <a:pPr algn="l">
                        <a:lnSpc>
                          <a:spcPts val="1350"/>
                        </a:lnSpc>
                        <a:spcAft>
                          <a:spcPts val="0"/>
                        </a:spcAft>
                      </a:pPr>
                      <a:r>
                        <a:rPr lang="nl-NL" sz="1100">
                          <a:solidFill>
                            <a:schemeClr val="tx1">
                              <a:lumMod val="75000"/>
                              <a:lumOff val="25000"/>
                            </a:schemeClr>
                          </a:solidFill>
                          <a:effectLst/>
                          <a:latin typeface="+mn-lt"/>
                        </a:rPr>
                        <a:t>H17</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a:txBody>
                    <a:bodyPr/>
                    <a:lstStyle/>
                    <a:p>
                      <a:pPr algn="l">
                        <a:lnSpc>
                          <a:spcPts val="1350"/>
                        </a:lnSpc>
                        <a:spcAft>
                          <a:spcPts val="0"/>
                        </a:spcAft>
                      </a:pPr>
                      <a:r>
                        <a:rPr lang="nl-NL" sz="1100">
                          <a:solidFill>
                            <a:schemeClr val="tx1">
                              <a:lumMod val="75000"/>
                              <a:lumOff val="25000"/>
                            </a:schemeClr>
                          </a:solidFill>
                        </a:rPr>
                        <a:t>Informatiebeveiligingsaspecten van bedrijfscontinuïteitsbeheer</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a:txBody>
                    <a:bodyPr/>
                    <a:lstStyle/>
                    <a:p>
                      <a:pPr algn="l">
                        <a:lnSpc>
                          <a:spcPts val="1350"/>
                        </a:lnSpc>
                        <a:spcAft>
                          <a:spcPts val="0"/>
                        </a:spcAft>
                      </a:pPr>
                      <a:r>
                        <a:rPr lang="nl-NL" sz="1100">
                          <a:solidFill>
                            <a:schemeClr val="tx1">
                              <a:lumMod val="75000"/>
                              <a:lumOff val="25000"/>
                            </a:schemeClr>
                          </a:solidFill>
                          <a:effectLst/>
                          <a:latin typeface="+mn-lt"/>
                        </a:rPr>
                        <a:t>6</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5321944"/>
                  </a:ext>
                </a:extLst>
              </a:tr>
              <a:tr h="252000">
                <a:tc>
                  <a:txBody>
                    <a:bodyPr/>
                    <a:lstStyle/>
                    <a:p>
                      <a:pPr algn="l">
                        <a:lnSpc>
                          <a:spcPts val="1350"/>
                        </a:lnSpc>
                        <a:spcAft>
                          <a:spcPts val="0"/>
                        </a:spcAft>
                      </a:pPr>
                      <a:r>
                        <a:rPr lang="nl-NL" sz="1100">
                          <a:solidFill>
                            <a:schemeClr val="tx1">
                              <a:lumMod val="75000"/>
                              <a:lumOff val="25000"/>
                            </a:schemeClr>
                          </a:solidFill>
                          <a:effectLst/>
                          <a:latin typeface="+mn-lt"/>
                        </a:rPr>
                        <a:t>H12</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pPr algn="l">
                        <a:lnSpc>
                          <a:spcPts val="1350"/>
                        </a:lnSpc>
                        <a:spcAft>
                          <a:spcPts val="0"/>
                        </a:spcAft>
                      </a:pPr>
                      <a:r>
                        <a:rPr lang="nl-NL" sz="1100">
                          <a:solidFill>
                            <a:schemeClr val="tx1">
                              <a:lumMod val="75000"/>
                              <a:lumOff val="25000"/>
                            </a:schemeClr>
                          </a:solidFill>
                        </a:rPr>
                        <a:t>Beveiliging bedrijfsvoering </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pPr algn="l">
                        <a:lnSpc>
                          <a:spcPts val="1350"/>
                        </a:lnSpc>
                        <a:spcAft>
                          <a:spcPts val="0"/>
                        </a:spcAft>
                      </a:pPr>
                      <a:r>
                        <a:rPr lang="nl-NL" sz="1100">
                          <a:solidFill>
                            <a:schemeClr val="tx1">
                              <a:lumMod val="75000"/>
                              <a:lumOff val="25000"/>
                            </a:schemeClr>
                          </a:solidFill>
                          <a:effectLst/>
                          <a:latin typeface="+mn-lt"/>
                        </a:rPr>
                        <a:t>30</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rowSpan="3">
                  <a:txBody>
                    <a:bodyPr/>
                    <a:lstStyle/>
                    <a:p>
                      <a:pPr marL="0" algn="l" defTabSz="914354" rtl="0" eaLnBrk="1" latinLnBrk="0" hangingPunct="1">
                        <a:lnSpc>
                          <a:spcPts val="1800"/>
                        </a:lnSpc>
                      </a:pPr>
                      <a:r>
                        <a:rPr lang="nl-NL" sz="1200" b="1" kern="1200">
                          <a:solidFill>
                            <a:schemeClr val="tx1">
                              <a:lumMod val="75000"/>
                              <a:lumOff val="25000"/>
                            </a:schemeClr>
                          </a:solidFill>
                        </a:rPr>
                        <a:t>4. INFORMATIESYSTEMEN</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rowSpan="3">
                  <a:txBody>
                    <a:bodyPr/>
                    <a:lstStyle/>
                    <a:p>
                      <a:pPr algn="ctr"/>
                      <a:r>
                        <a:rPr lang="nl-NL" sz="1600">
                          <a:solidFill>
                            <a:schemeClr val="tx1">
                              <a:lumMod val="65000"/>
                              <a:lumOff val="35000"/>
                            </a:schemeClr>
                          </a:solidFill>
                        </a:rPr>
                        <a:t>54</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vMerge="1">
                  <a:txBody>
                    <a:bodyPr/>
                    <a:lstStyle/>
                    <a:p>
                      <a:endParaRPr lang="nl-NL" sz="1200"/>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extLst>
                  <a:ext uri="{0D108BD9-81ED-4DB2-BD59-A6C34878D82A}">
                    <a16:rowId xmlns:a16="http://schemas.microsoft.com/office/drawing/2014/main" val="10005"/>
                  </a:ext>
                </a:extLst>
              </a:tr>
              <a:tr h="252000">
                <a:tc>
                  <a:txBody>
                    <a:bodyPr/>
                    <a:lstStyle/>
                    <a:p>
                      <a:pPr algn="l">
                        <a:lnSpc>
                          <a:spcPts val="1350"/>
                        </a:lnSpc>
                        <a:spcAft>
                          <a:spcPts val="0"/>
                        </a:spcAft>
                      </a:pPr>
                      <a:r>
                        <a:rPr lang="nl-NL" sz="1100">
                          <a:solidFill>
                            <a:schemeClr val="tx1">
                              <a:lumMod val="75000"/>
                              <a:lumOff val="25000"/>
                            </a:schemeClr>
                          </a:solidFill>
                          <a:effectLst/>
                          <a:latin typeface="+mn-lt"/>
                        </a:rPr>
                        <a:t>H14</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pPr algn="l">
                        <a:lnSpc>
                          <a:spcPts val="1350"/>
                        </a:lnSpc>
                        <a:spcAft>
                          <a:spcPts val="0"/>
                        </a:spcAft>
                      </a:pPr>
                      <a:r>
                        <a:rPr lang="nl-NL" sz="1100">
                          <a:solidFill>
                            <a:schemeClr val="tx1">
                              <a:lumMod val="75000"/>
                              <a:lumOff val="25000"/>
                            </a:schemeClr>
                          </a:solidFill>
                        </a:rPr>
                        <a:t>Acquisitie, ontwikkeling en onderhoud van informatiesystemen </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pPr algn="l">
                        <a:lnSpc>
                          <a:spcPts val="1350"/>
                        </a:lnSpc>
                        <a:spcAft>
                          <a:spcPts val="0"/>
                        </a:spcAft>
                      </a:pPr>
                      <a:r>
                        <a:rPr lang="nl-NL" sz="1100">
                          <a:solidFill>
                            <a:schemeClr val="tx1">
                              <a:lumMod val="75000"/>
                              <a:lumOff val="25000"/>
                            </a:schemeClr>
                          </a:solidFill>
                          <a:effectLst/>
                          <a:latin typeface="+mn-lt"/>
                        </a:rPr>
                        <a:t>12</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79813267"/>
                  </a:ext>
                </a:extLst>
              </a:tr>
              <a:tr h="252000">
                <a:tc>
                  <a:txBody>
                    <a:bodyPr/>
                    <a:lstStyle/>
                    <a:p>
                      <a:pPr algn="l">
                        <a:lnSpc>
                          <a:spcPts val="1350"/>
                        </a:lnSpc>
                        <a:spcAft>
                          <a:spcPts val="0"/>
                        </a:spcAft>
                      </a:pPr>
                      <a:r>
                        <a:rPr lang="nl-NL" sz="1100">
                          <a:solidFill>
                            <a:schemeClr val="tx1">
                              <a:lumMod val="75000"/>
                              <a:lumOff val="25000"/>
                            </a:schemeClr>
                          </a:solidFill>
                          <a:effectLst/>
                          <a:latin typeface="+mn-lt"/>
                        </a:rPr>
                        <a:t>H15</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pPr algn="l">
                        <a:lnSpc>
                          <a:spcPts val="1350"/>
                        </a:lnSpc>
                        <a:spcAft>
                          <a:spcPts val="0"/>
                        </a:spcAft>
                      </a:pPr>
                      <a:r>
                        <a:rPr lang="nl-NL" sz="1100">
                          <a:solidFill>
                            <a:schemeClr val="tx1">
                              <a:lumMod val="75000"/>
                              <a:lumOff val="25000"/>
                            </a:schemeClr>
                          </a:solidFill>
                        </a:rPr>
                        <a:t>Leveranciersrelaties</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pPr algn="l">
                        <a:lnSpc>
                          <a:spcPts val="1350"/>
                        </a:lnSpc>
                        <a:spcAft>
                          <a:spcPts val="0"/>
                        </a:spcAft>
                      </a:pPr>
                      <a:r>
                        <a:rPr lang="nl-NL" sz="1100">
                          <a:solidFill>
                            <a:schemeClr val="tx1">
                              <a:lumMod val="75000"/>
                              <a:lumOff val="25000"/>
                            </a:schemeClr>
                          </a:solidFill>
                          <a:effectLst/>
                          <a:latin typeface="+mn-lt"/>
                        </a:rPr>
                        <a:t>12</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590657171"/>
                  </a:ext>
                </a:extLst>
              </a:tr>
              <a:tr h="252000">
                <a:tc>
                  <a:txBody>
                    <a:bodyPr/>
                    <a:lstStyle/>
                    <a:p>
                      <a:pPr algn="l">
                        <a:lnSpc>
                          <a:spcPts val="1350"/>
                        </a:lnSpc>
                        <a:spcAft>
                          <a:spcPts val="0"/>
                        </a:spcAft>
                      </a:pPr>
                      <a:r>
                        <a:rPr lang="nl-NL" sz="1100">
                          <a:solidFill>
                            <a:schemeClr val="tx1">
                              <a:lumMod val="75000"/>
                              <a:lumOff val="25000"/>
                            </a:schemeClr>
                          </a:solidFill>
                          <a:effectLst/>
                          <a:latin typeface="+mn-lt"/>
                        </a:rPr>
                        <a:t>H 8</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pPr algn="l">
                        <a:lnSpc>
                          <a:spcPts val="1350"/>
                        </a:lnSpc>
                        <a:spcAft>
                          <a:spcPts val="0"/>
                        </a:spcAft>
                      </a:pPr>
                      <a:r>
                        <a:rPr lang="nl-NL" sz="1100">
                          <a:solidFill>
                            <a:schemeClr val="tx1">
                              <a:lumMod val="75000"/>
                              <a:lumOff val="25000"/>
                            </a:schemeClr>
                          </a:solidFill>
                        </a:rPr>
                        <a:t>Beheer van bedrijfsmiddelen </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pPr algn="l">
                        <a:lnSpc>
                          <a:spcPts val="1350"/>
                        </a:lnSpc>
                        <a:spcAft>
                          <a:spcPts val="0"/>
                        </a:spcAft>
                      </a:pPr>
                      <a:r>
                        <a:rPr lang="nl-NL" sz="1100">
                          <a:solidFill>
                            <a:schemeClr val="tx1">
                              <a:lumMod val="75000"/>
                              <a:lumOff val="25000"/>
                            </a:schemeClr>
                          </a:solidFill>
                          <a:effectLst/>
                          <a:latin typeface="+mn-lt"/>
                        </a:rPr>
                        <a:t>14</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rowSpan="3">
                  <a:txBody>
                    <a:bodyPr/>
                    <a:lstStyle/>
                    <a:p>
                      <a:pPr marL="0" algn="l" defTabSz="914354" rtl="0" eaLnBrk="1" latinLnBrk="0" hangingPunct="1">
                        <a:lnSpc>
                          <a:spcPts val="1800"/>
                        </a:lnSpc>
                      </a:pPr>
                      <a:r>
                        <a:rPr lang="nl-NL" sz="1200" b="1" kern="1200">
                          <a:solidFill>
                            <a:schemeClr val="tx1">
                              <a:lumMod val="75000"/>
                              <a:lumOff val="25000"/>
                            </a:schemeClr>
                          </a:solidFill>
                        </a:rPr>
                        <a:t>5. DATABESCHERMING</a:t>
                      </a:r>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rowSpan="3">
                  <a:txBody>
                    <a:bodyPr/>
                    <a:lstStyle/>
                    <a:p>
                      <a:pPr algn="ctr"/>
                      <a:r>
                        <a:rPr lang="nl-NL" sz="1600">
                          <a:solidFill>
                            <a:schemeClr val="tx1">
                              <a:lumMod val="65000"/>
                              <a:lumOff val="35000"/>
                            </a:schemeClr>
                          </a:solidFill>
                        </a:rPr>
                        <a:t>31</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vMerge="1">
                  <a:txBody>
                    <a:bodyPr/>
                    <a:lstStyle/>
                    <a:p>
                      <a:endParaRPr lang="nl-NL" sz="1200"/>
                    </a:p>
                  </a:txBody>
                  <a:tcPr marL="144000" marR="144000" marT="72000" marB="72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extLst>
                  <a:ext uri="{0D108BD9-81ED-4DB2-BD59-A6C34878D82A}">
                    <a16:rowId xmlns:a16="http://schemas.microsoft.com/office/drawing/2014/main" val="10006"/>
                  </a:ext>
                </a:extLst>
              </a:tr>
              <a:tr h="252000">
                <a:tc>
                  <a:txBody>
                    <a:bodyPr/>
                    <a:lstStyle/>
                    <a:p>
                      <a:pPr algn="l">
                        <a:lnSpc>
                          <a:spcPts val="1350"/>
                        </a:lnSpc>
                        <a:spcAft>
                          <a:spcPts val="0"/>
                        </a:spcAft>
                      </a:pPr>
                      <a:r>
                        <a:rPr lang="nl-NL" sz="1100">
                          <a:solidFill>
                            <a:schemeClr val="tx1">
                              <a:lumMod val="75000"/>
                              <a:lumOff val="25000"/>
                            </a:schemeClr>
                          </a:solidFill>
                          <a:effectLst/>
                          <a:latin typeface="+mn-lt"/>
                        </a:rPr>
                        <a:t>H10</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pPr algn="l">
                        <a:lnSpc>
                          <a:spcPts val="1350"/>
                        </a:lnSpc>
                        <a:spcAft>
                          <a:spcPts val="0"/>
                        </a:spcAft>
                      </a:pPr>
                      <a:r>
                        <a:rPr lang="nl-NL" sz="1100">
                          <a:solidFill>
                            <a:schemeClr val="tx1">
                              <a:lumMod val="75000"/>
                              <a:lumOff val="25000"/>
                            </a:schemeClr>
                          </a:solidFill>
                        </a:rPr>
                        <a:t>Cryptografie</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pPr algn="l">
                        <a:lnSpc>
                          <a:spcPts val="1350"/>
                        </a:lnSpc>
                        <a:spcAft>
                          <a:spcPts val="0"/>
                        </a:spcAft>
                      </a:pPr>
                      <a:r>
                        <a:rPr lang="nl-NL" sz="1100">
                          <a:solidFill>
                            <a:schemeClr val="tx1">
                              <a:lumMod val="75000"/>
                              <a:lumOff val="25000"/>
                            </a:schemeClr>
                          </a:solidFill>
                          <a:effectLst/>
                          <a:latin typeface="+mn-lt"/>
                        </a:rPr>
                        <a:t>4</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78897010"/>
                  </a:ext>
                </a:extLst>
              </a:tr>
              <a:tr h="252000">
                <a:tc>
                  <a:txBody>
                    <a:bodyPr/>
                    <a:lstStyle/>
                    <a:p>
                      <a:pPr algn="l">
                        <a:lnSpc>
                          <a:spcPts val="1350"/>
                        </a:lnSpc>
                        <a:spcAft>
                          <a:spcPts val="0"/>
                        </a:spcAft>
                      </a:pPr>
                      <a:r>
                        <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rPr>
                        <a:t>H13</a:t>
                      </a: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pPr algn="l">
                        <a:lnSpc>
                          <a:spcPts val="1350"/>
                        </a:lnSpc>
                        <a:spcAft>
                          <a:spcPts val="0"/>
                        </a:spcAft>
                      </a:pPr>
                      <a:r>
                        <a:rPr lang="nl-NL" sz="1100">
                          <a:solidFill>
                            <a:schemeClr val="tx1">
                              <a:lumMod val="75000"/>
                              <a:lumOff val="25000"/>
                            </a:schemeClr>
                          </a:solidFill>
                        </a:rPr>
                        <a:t>Communicatiebeveiliging</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pPr algn="l">
                        <a:lnSpc>
                          <a:spcPts val="1350"/>
                        </a:lnSpc>
                        <a:spcAft>
                          <a:spcPts val="0"/>
                        </a:spcAft>
                      </a:pPr>
                      <a:r>
                        <a:rPr lang="nl-NL" sz="1100">
                          <a:solidFill>
                            <a:schemeClr val="tx1">
                              <a:lumMod val="75000"/>
                              <a:lumOff val="25000"/>
                            </a:schemeClr>
                          </a:solidFill>
                          <a:effectLst/>
                          <a:latin typeface="+mn-lt"/>
                        </a:rPr>
                        <a:t>13</a:t>
                      </a:r>
                      <a:endParaRPr lang="en-US" sz="1100">
                        <a:solidFill>
                          <a:schemeClr val="tx1">
                            <a:lumMod val="75000"/>
                            <a:lumOff val="25000"/>
                          </a:schemeClr>
                        </a:solidFill>
                        <a:effectLst/>
                        <a:latin typeface="+mn-lt"/>
                        <a:ea typeface="Times New Roman" panose="02020603050405020304" pitchFamily="18" charset="0"/>
                        <a:cs typeface="Times New Roman" panose="02020603050405020304" pitchFamily="18" charset="0"/>
                      </a:endParaRPr>
                    </a:p>
                  </a:txBody>
                  <a:tcPr marL="144000" marR="144000" marT="36000" marB="36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D1FC"/>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919541104"/>
                  </a:ext>
                </a:extLst>
              </a:tr>
            </a:tbl>
          </a:graphicData>
        </a:graphic>
      </p:graphicFrame>
    </p:spTree>
    <p:extLst>
      <p:ext uri="{BB962C8B-B14F-4D97-AF65-F5344CB8AC3E}">
        <p14:creationId xmlns:p14="http://schemas.microsoft.com/office/powerpoint/2010/main" val="1771836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1F4E0A-14BD-3A4C-8A04-7F7F792EA16B}"/>
              </a:ext>
            </a:extLst>
          </p:cNvPr>
          <p:cNvSpPr>
            <a:spLocks noGrp="1"/>
          </p:cNvSpPr>
          <p:nvPr>
            <p:ph type="title"/>
          </p:nvPr>
        </p:nvSpPr>
        <p:spPr>
          <a:xfrm>
            <a:off x="380673" y="365125"/>
            <a:ext cx="10515600" cy="1095817"/>
          </a:xfrm>
        </p:spPr>
        <p:txBody>
          <a:bodyPr>
            <a:normAutofit/>
          </a:bodyPr>
          <a:lstStyle/>
          <a:p>
            <a:r>
              <a:rPr lang="nl-NL" b="1">
                <a:solidFill>
                  <a:schemeClr val="tx1">
                    <a:lumMod val="75000"/>
                    <a:lumOff val="25000"/>
                  </a:schemeClr>
                </a:solidFill>
              </a:rPr>
              <a:t>Bouwstenen:</a:t>
            </a:r>
            <a:r>
              <a:rPr lang="nl-NL">
                <a:solidFill>
                  <a:schemeClr val="tx1">
                    <a:lumMod val="75000"/>
                    <a:lumOff val="25000"/>
                  </a:schemeClr>
                </a:solidFill>
              </a:rPr>
              <a:t>  180 maatregelen</a:t>
            </a:r>
            <a:br>
              <a:rPr lang="nl-NL">
                <a:solidFill>
                  <a:schemeClr val="tx1">
                    <a:lumMod val="75000"/>
                    <a:lumOff val="25000"/>
                  </a:schemeClr>
                </a:solidFill>
              </a:rPr>
            </a:br>
            <a:r>
              <a:rPr lang="nl-NL" sz="2000">
                <a:solidFill>
                  <a:schemeClr val="tx1">
                    <a:lumMod val="75000"/>
                    <a:lumOff val="25000"/>
                  </a:schemeClr>
                </a:solidFill>
              </a:rPr>
              <a:t>Consolidatie BIO-maatregelen</a:t>
            </a:r>
            <a:endParaRPr lang="en-US" sz="2000">
              <a:solidFill>
                <a:schemeClr val="tx1">
                  <a:lumMod val="75000"/>
                  <a:lumOff val="25000"/>
                </a:schemeClr>
              </a:solidFill>
            </a:endParaRPr>
          </a:p>
        </p:txBody>
      </p:sp>
      <p:sp>
        <p:nvSpPr>
          <p:cNvPr id="4" name="TextBox 3">
            <a:extLst>
              <a:ext uri="{FF2B5EF4-FFF2-40B4-BE49-F238E27FC236}">
                <a16:creationId xmlns:a16="http://schemas.microsoft.com/office/drawing/2014/main" id="{C4FBFCD0-C837-6245-8B36-F1ABCE000E26}"/>
              </a:ext>
            </a:extLst>
          </p:cNvPr>
          <p:cNvSpPr txBox="1"/>
          <p:nvPr/>
        </p:nvSpPr>
        <p:spPr>
          <a:xfrm>
            <a:off x="380674" y="1690688"/>
            <a:ext cx="3636156" cy="1744549"/>
          </a:xfrm>
          <a:prstGeom prst="rect">
            <a:avLst/>
          </a:prstGeom>
          <a:solidFill>
            <a:srgbClr val="FFECB3"/>
          </a:solidFill>
        </p:spPr>
        <p:txBody>
          <a:bodyPr wrap="square" lIns="144000" tIns="108000" rIns="144000" bIns="144000" rtlCol="0">
            <a:spAutoFit/>
          </a:bodyPr>
          <a:lstStyle/>
          <a:p>
            <a:pPr>
              <a:lnSpc>
                <a:spcPts val="1800"/>
              </a:lnSpc>
              <a:spcBef>
                <a:spcPts val="900"/>
              </a:spcBef>
              <a:spcAft>
                <a:spcPts val="900"/>
              </a:spcAft>
            </a:pPr>
            <a:r>
              <a:rPr lang="nl-NL" sz="1400" b="1">
                <a:solidFill>
                  <a:schemeClr val="tx1">
                    <a:lumMod val="75000"/>
                    <a:lumOff val="25000"/>
                  </a:schemeClr>
                </a:solidFill>
              </a:rPr>
              <a:t>1. BELEID EN ORGANISATIE  </a:t>
            </a:r>
            <a:br>
              <a:rPr lang="nl-NL" sz="1400" b="1">
                <a:solidFill>
                  <a:schemeClr val="tx1">
                    <a:lumMod val="75000"/>
                    <a:lumOff val="25000"/>
                  </a:schemeClr>
                </a:solidFill>
              </a:rPr>
            </a:br>
            <a:r>
              <a:rPr lang="nl-NL" sz="1400">
                <a:solidFill>
                  <a:schemeClr val="tx1">
                    <a:lumMod val="75000"/>
                    <a:lumOff val="25000"/>
                  </a:schemeClr>
                </a:solidFill>
              </a:rPr>
              <a:t>(22 maatregelen)</a:t>
            </a:r>
          </a:p>
          <a:p>
            <a:pPr marL="144000" indent="-144000">
              <a:lnSpc>
                <a:spcPts val="1800"/>
              </a:lnSpc>
              <a:buFont typeface="Arial" panose="020B0604020202020204" pitchFamily="34" charset="0"/>
              <a:buChar char="•"/>
            </a:pPr>
            <a:r>
              <a:rPr lang="nl-NL" sz="1400">
                <a:solidFill>
                  <a:schemeClr val="tx1">
                    <a:lumMod val="75000"/>
                    <a:lumOff val="25000"/>
                  </a:schemeClr>
                </a:solidFill>
              </a:rPr>
              <a:t>H5: Informatiebeveiligingsbeleid (2)</a:t>
            </a:r>
          </a:p>
          <a:p>
            <a:pPr marL="144000" indent="-144000">
              <a:lnSpc>
                <a:spcPts val="1800"/>
              </a:lnSpc>
              <a:buFont typeface="Arial" panose="020B0604020202020204" pitchFamily="34" charset="0"/>
              <a:buChar char="•"/>
            </a:pPr>
            <a:r>
              <a:rPr lang="nl-NL" sz="1400">
                <a:solidFill>
                  <a:schemeClr val="tx1">
                    <a:lumMod val="75000"/>
                    <a:lumOff val="25000"/>
                  </a:schemeClr>
                </a:solidFill>
              </a:rPr>
              <a:t>H6: Organiseren van informatiebeveiliging (10)</a:t>
            </a:r>
          </a:p>
          <a:p>
            <a:pPr marL="144000" indent="-144000">
              <a:lnSpc>
                <a:spcPts val="1800"/>
              </a:lnSpc>
              <a:buFont typeface="Arial" panose="020B0604020202020204" pitchFamily="34" charset="0"/>
              <a:buChar char="•"/>
            </a:pPr>
            <a:r>
              <a:rPr lang="nl-NL" sz="1400">
                <a:solidFill>
                  <a:schemeClr val="tx1">
                    <a:lumMod val="75000"/>
                    <a:lumOff val="25000"/>
                  </a:schemeClr>
                </a:solidFill>
              </a:rPr>
              <a:t>H18: Naleving (10)</a:t>
            </a:r>
          </a:p>
        </p:txBody>
      </p:sp>
      <p:sp>
        <p:nvSpPr>
          <p:cNvPr id="7" name="TextBox 6">
            <a:extLst>
              <a:ext uri="{FF2B5EF4-FFF2-40B4-BE49-F238E27FC236}">
                <a16:creationId xmlns:a16="http://schemas.microsoft.com/office/drawing/2014/main" id="{4F964F13-9CF5-C447-BD7E-06D148ECF320}"/>
              </a:ext>
            </a:extLst>
          </p:cNvPr>
          <p:cNvSpPr txBox="1"/>
          <p:nvPr/>
        </p:nvSpPr>
        <p:spPr>
          <a:xfrm>
            <a:off x="4307693" y="1690688"/>
            <a:ext cx="3636156" cy="1744549"/>
          </a:xfrm>
          <a:prstGeom prst="rect">
            <a:avLst/>
          </a:prstGeom>
          <a:solidFill>
            <a:srgbClr val="FFCDD2"/>
          </a:solidFill>
        </p:spPr>
        <p:txBody>
          <a:bodyPr wrap="square" lIns="144000" tIns="108000" rIns="144000" bIns="144000" rtlCol="0">
            <a:spAutoFit/>
          </a:bodyPr>
          <a:lstStyle/>
          <a:p>
            <a:pPr>
              <a:lnSpc>
                <a:spcPts val="1800"/>
              </a:lnSpc>
              <a:spcBef>
                <a:spcPts val="0"/>
              </a:spcBef>
              <a:spcAft>
                <a:spcPts val="900"/>
              </a:spcAft>
            </a:pPr>
            <a:r>
              <a:rPr lang="nl-NL" sz="1400" b="1">
                <a:solidFill>
                  <a:schemeClr val="tx1">
                    <a:lumMod val="75000"/>
                    <a:lumOff val="25000"/>
                  </a:schemeClr>
                </a:solidFill>
              </a:rPr>
              <a:t>2. PERSONEEL EN TOEGANG  </a:t>
            </a:r>
            <a:br>
              <a:rPr lang="nl-NL" sz="1400" b="1">
                <a:solidFill>
                  <a:schemeClr val="tx1">
                    <a:lumMod val="75000"/>
                    <a:lumOff val="25000"/>
                  </a:schemeClr>
                </a:solidFill>
              </a:rPr>
            </a:br>
            <a:r>
              <a:rPr lang="nl-NL" sz="1400">
                <a:solidFill>
                  <a:schemeClr val="tx1">
                    <a:lumMod val="75000"/>
                    <a:lumOff val="25000"/>
                  </a:schemeClr>
                </a:solidFill>
              </a:rPr>
              <a:t>(53 maatregelen)</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H7 :Veilig personeel  (8)</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H9 : Toegangsbeveiliging (25)</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H11 : Fysieke beveiliging en beveiliging van de omgeving (20)</a:t>
            </a:r>
          </a:p>
        </p:txBody>
      </p:sp>
      <p:sp>
        <p:nvSpPr>
          <p:cNvPr id="8" name="TextBox 7">
            <a:extLst>
              <a:ext uri="{FF2B5EF4-FFF2-40B4-BE49-F238E27FC236}">
                <a16:creationId xmlns:a16="http://schemas.microsoft.com/office/drawing/2014/main" id="{644B2176-6C6A-EC46-B2D2-B535A757B159}"/>
              </a:ext>
            </a:extLst>
          </p:cNvPr>
          <p:cNvSpPr txBox="1"/>
          <p:nvPr/>
        </p:nvSpPr>
        <p:spPr>
          <a:xfrm>
            <a:off x="8234715" y="1684516"/>
            <a:ext cx="3652483" cy="1744484"/>
          </a:xfrm>
          <a:prstGeom prst="rect">
            <a:avLst/>
          </a:prstGeom>
          <a:solidFill>
            <a:srgbClr val="DCEDC8"/>
          </a:solidFill>
        </p:spPr>
        <p:txBody>
          <a:bodyPr wrap="square" lIns="144000" tIns="108000" rIns="144000" bIns="144000" rtlCol="0">
            <a:spAutoFit/>
          </a:bodyPr>
          <a:lstStyle/>
          <a:p>
            <a:pPr>
              <a:lnSpc>
                <a:spcPts val="1800"/>
              </a:lnSpc>
              <a:spcBef>
                <a:spcPts val="0"/>
              </a:spcBef>
              <a:spcAft>
                <a:spcPts val="900"/>
              </a:spcAft>
            </a:pPr>
            <a:r>
              <a:rPr lang="nl-NL" sz="1400" b="1">
                <a:solidFill>
                  <a:schemeClr val="tx1">
                    <a:lumMod val="75000"/>
                    <a:lumOff val="25000"/>
                  </a:schemeClr>
                </a:solidFill>
              </a:rPr>
              <a:t>3. CONTINUÏTEIT EN INCIDENTEN  </a:t>
            </a:r>
            <a:br>
              <a:rPr lang="nl-NL" sz="1400" b="1">
                <a:solidFill>
                  <a:schemeClr val="tx1">
                    <a:lumMod val="75000"/>
                    <a:lumOff val="25000"/>
                  </a:schemeClr>
                </a:solidFill>
              </a:rPr>
            </a:br>
            <a:r>
              <a:rPr lang="nl-NL" sz="1400">
                <a:solidFill>
                  <a:schemeClr val="tx1">
                    <a:lumMod val="75000"/>
                    <a:lumOff val="25000"/>
                  </a:schemeClr>
                </a:solidFill>
              </a:rPr>
              <a:t>(20 maatregelen)</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H16: Beheer van informatiebeveiligingsincidenten (14) </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H17: Informatiebeveiligingsaspecten van bedrijfscontinuïteitsbeheer (6)</a:t>
            </a:r>
          </a:p>
        </p:txBody>
      </p:sp>
      <p:sp>
        <p:nvSpPr>
          <p:cNvPr id="9" name="TextBox 8">
            <a:extLst>
              <a:ext uri="{FF2B5EF4-FFF2-40B4-BE49-F238E27FC236}">
                <a16:creationId xmlns:a16="http://schemas.microsoft.com/office/drawing/2014/main" id="{70B43EC5-A992-CA4B-870E-B6DF3C8849B9}"/>
              </a:ext>
            </a:extLst>
          </p:cNvPr>
          <p:cNvSpPr txBox="1"/>
          <p:nvPr/>
        </p:nvSpPr>
        <p:spPr>
          <a:xfrm>
            <a:off x="380675" y="3664485"/>
            <a:ext cx="3636155" cy="1744484"/>
          </a:xfrm>
          <a:prstGeom prst="rect">
            <a:avLst/>
          </a:prstGeom>
          <a:solidFill>
            <a:srgbClr val="B3E5FC"/>
          </a:solidFill>
        </p:spPr>
        <p:txBody>
          <a:bodyPr wrap="square" lIns="144000" tIns="108000" rIns="144000" bIns="144000" rtlCol="0">
            <a:spAutoFit/>
          </a:bodyPr>
          <a:lstStyle/>
          <a:p>
            <a:pPr>
              <a:lnSpc>
                <a:spcPts val="1800"/>
              </a:lnSpc>
              <a:spcAft>
                <a:spcPts val="900"/>
              </a:spcAft>
            </a:pPr>
            <a:r>
              <a:rPr lang="nl-NL" sz="1400" b="1">
                <a:solidFill>
                  <a:schemeClr val="tx1">
                    <a:lumMod val="75000"/>
                    <a:lumOff val="25000"/>
                  </a:schemeClr>
                </a:solidFill>
              </a:rPr>
              <a:t>4. INFORMATIESYSTEMEN</a:t>
            </a:r>
            <a:r>
              <a:rPr lang="nl-NL" sz="1400">
                <a:solidFill>
                  <a:schemeClr val="tx1">
                    <a:lumMod val="75000"/>
                    <a:lumOff val="25000"/>
                  </a:schemeClr>
                </a:solidFill>
              </a:rPr>
              <a:t>  </a:t>
            </a:r>
            <a:br>
              <a:rPr lang="nl-NL" sz="1400">
                <a:solidFill>
                  <a:schemeClr val="tx1">
                    <a:lumMod val="75000"/>
                    <a:lumOff val="25000"/>
                  </a:schemeClr>
                </a:solidFill>
              </a:rPr>
            </a:br>
            <a:r>
              <a:rPr lang="nl-NL" sz="1400">
                <a:solidFill>
                  <a:schemeClr val="tx1">
                    <a:lumMod val="75000"/>
                    <a:lumOff val="25000"/>
                  </a:schemeClr>
                </a:solidFill>
              </a:rPr>
              <a:t>(54 maatregelen)</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H12: Beveiliging bedrijfsvoering (30)</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H14: Acquisitie, ontwikkeling en onderhoud van informatiesystemen (12)</a:t>
            </a:r>
          </a:p>
          <a:p>
            <a:pPr marL="144000" indent="-144000">
              <a:lnSpc>
                <a:spcPts val="1800"/>
              </a:lnSpc>
              <a:spcBef>
                <a:spcPts val="0"/>
              </a:spcBef>
              <a:buFont typeface="Arial" panose="020B0604020202020204" pitchFamily="34" charset="0"/>
              <a:buChar char="•"/>
            </a:pPr>
            <a:r>
              <a:rPr lang="nl-NL" sz="1400">
                <a:solidFill>
                  <a:schemeClr val="tx1">
                    <a:lumMod val="75000"/>
                    <a:lumOff val="25000"/>
                  </a:schemeClr>
                </a:solidFill>
              </a:rPr>
              <a:t>H15: Leveranciersrelaties (12)</a:t>
            </a:r>
          </a:p>
        </p:txBody>
      </p:sp>
      <p:sp>
        <p:nvSpPr>
          <p:cNvPr id="10" name="TextBox 9">
            <a:extLst>
              <a:ext uri="{FF2B5EF4-FFF2-40B4-BE49-F238E27FC236}">
                <a16:creationId xmlns:a16="http://schemas.microsoft.com/office/drawing/2014/main" id="{8BC06246-ABC5-0548-A5B6-61B1F65F1A47}"/>
              </a:ext>
            </a:extLst>
          </p:cNvPr>
          <p:cNvSpPr txBox="1"/>
          <p:nvPr/>
        </p:nvSpPr>
        <p:spPr>
          <a:xfrm>
            <a:off x="4307694" y="3664485"/>
            <a:ext cx="3636156" cy="1744484"/>
          </a:xfrm>
          <a:prstGeom prst="rect">
            <a:avLst/>
          </a:prstGeom>
          <a:solidFill>
            <a:srgbClr val="DAD1FC"/>
          </a:solidFill>
        </p:spPr>
        <p:txBody>
          <a:bodyPr wrap="square" lIns="144000" tIns="108000" rIns="144000" bIns="144000" rtlCol="0">
            <a:spAutoFit/>
          </a:bodyPr>
          <a:lstStyle/>
          <a:p>
            <a:pPr>
              <a:lnSpc>
                <a:spcPts val="1800"/>
              </a:lnSpc>
            </a:pPr>
            <a:r>
              <a:rPr lang="nl-NL" sz="1400" b="1">
                <a:solidFill>
                  <a:schemeClr val="tx1">
                    <a:lumMod val="75000"/>
                    <a:lumOff val="25000"/>
                  </a:schemeClr>
                </a:solidFill>
              </a:rPr>
              <a:t>5. DATABESCHERMING </a:t>
            </a:r>
          </a:p>
          <a:p>
            <a:pPr>
              <a:lnSpc>
                <a:spcPts val="1800"/>
              </a:lnSpc>
              <a:spcBef>
                <a:spcPts val="0"/>
              </a:spcBef>
              <a:spcAft>
                <a:spcPts val="900"/>
              </a:spcAft>
            </a:pPr>
            <a:r>
              <a:rPr lang="nl-NL" sz="1400">
                <a:solidFill>
                  <a:schemeClr val="tx1">
                    <a:lumMod val="75000"/>
                    <a:lumOff val="25000"/>
                  </a:schemeClr>
                </a:solidFill>
              </a:rPr>
              <a:t>(31 maatregelen)</a:t>
            </a:r>
          </a:p>
          <a:p>
            <a:pPr marL="144000" indent="-144000">
              <a:lnSpc>
                <a:spcPts val="1800"/>
              </a:lnSpc>
              <a:buFont typeface="Arial" panose="020B0604020202020204" pitchFamily="34" charset="0"/>
              <a:buChar char="•"/>
            </a:pPr>
            <a:r>
              <a:rPr lang="nl-NL" sz="1400">
                <a:solidFill>
                  <a:schemeClr val="tx1">
                    <a:lumMod val="75000"/>
                    <a:lumOff val="25000"/>
                  </a:schemeClr>
                </a:solidFill>
              </a:rPr>
              <a:t>H8: Beheer van bedrijfsmiddelen (14)</a:t>
            </a:r>
          </a:p>
          <a:p>
            <a:pPr marL="144000" indent="-144000">
              <a:lnSpc>
                <a:spcPts val="1800"/>
              </a:lnSpc>
              <a:buFont typeface="Arial" panose="020B0604020202020204" pitchFamily="34" charset="0"/>
              <a:buChar char="•"/>
            </a:pPr>
            <a:r>
              <a:rPr lang="nl-NL" sz="1400">
                <a:solidFill>
                  <a:schemeClr val="tx1">
                    <a:lumMod val="75000"/>
                    <a:lumOff val="25000"/>
                  </a:schemeClr>
                </a:solidFill>
              </a:rPr>
              <a:t>H10: Cryptografie  (4)</a:t>
            </a:r>
          </a:p>
          <a:p>
            <a:pPr marL="144000" indent="-144000">
              <a:lnSpc>
                <a:spcPts val="1800"/>
              </a:lnSpc>
              <a:buFont typeface="Arial" panose="020B0604020202020204" pitchFamily="34" charset="0"/>
              <a:buChar char="•"/>
            </a:pPr>
            <a:r>
              <a:rPr lang="nl-NL" sz="1400">
                <a:solidFill>
                  <a:schemeClr val="tx1">
                    <a:lumMod val="75000"/>
                    <a:lumOff val="25000"/>
                  </a:schemeClr>
                </a:solidFill>
              </a:rPr>
              <a:t>H13: Communicatiebeveiliging (13)</a:t>
            </a:r>
          </a:p>
          <a:p>
            <a:pPr marL="144000" indent="-144000">
              <a:lnSpc>
                <a:spcPts val="1800"/>
              </a:lnSpc>
              <a:buFont typeface="Arial" panose="020B0604020202020204" pitchFamily="34" charset="0"/>
              <a:buChar char="•"/>
            </a:pPr>
            <a:endParaRPr lang="nl-NL" sz="1400">
              <a:solidFill>
                <a:schemeClr val="tx1">
                  <a:lumMod val="75000"/>
                  <a:lumOff val="25000"/>
                </a:schemeClr>
              </a:solidFill>
            </a:endParaRPr>
          </a:p>
        </p:txBody>
      </p:sp>
      <p:sp>
        <p:nvSpPr>
          <p:cNvPr id="2" name="Tekstvak 1">
            <a:extLst>
              <a:ext uri="{FF2B5EF4-FFF2-40B4-BE49-F238E27FC236}">
                <a16:creationId xmlns:a16="http://schemas.microsoft.com/office/drawing/2014/main" id="{FF6C5AA1-BD7B-7D3F-14F8-FE6661E4BB53}"/>
              </a:ext>
            </a:extLst>
          </p:cNvPr>
          <p:cNvSpPr txBox="1"/>
          <p:nvPr/>
        </p:nvSpPr>
        <p:spPr>
          <a:xfrm>
            <a:off x="457200" y="5829300"/>
            <a:ext cx="10984230" cy="646331"/>
          </a:xfrm>
          <a:prstGeom prst="rect">
            <a:avLst/>
          </a:prstGeom>
          <a:noFill/>
        </p:spPr>
        <p:txBody>
          <a:bodyPr wrap="square" rtlCol="0">
            <a:spAutoFit/>
          </a:bodyPr>
          <a:lstStyle/>
          <a:p>
            <a:r>
              <a:rPr lang="nl-NL"/>
              <a:t>Noot: Het aantal van 180 maatregelen kan per gemeente afwijken. Het is afhankelijk van het aantal controls en maatregelen die voor een gemeente van toepassing zijn verklaard.</a:t>
            </a:r>
          </a:p>
        </p:txBody>
      </p:sp>
    </p:spTree>
    <p:extLst>
      <p:ext uri="{BB962C8B-B14F-4D97-AF65-F5344CB8AC3E}">
        <p14:creationId xmlns:p14="http://schemas.microsoft.com/office/powerpoint/2010/main" val="2583233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FBFCD0-C837-6245-8B36-F1ABCE000E26}"/>
              </a:ext>
            </a:extLst>
          </p:cNvPr>
          <p:cNvSpPr txBox="1"/>
          <p:nvPr/>
        </p:nvSpPr>
        <p:spPr>
          <a:xfrm>
            <a:off x="4293615" y="1694595"/>
            <a:ext cx="3664315" cy="4860787"/>
          </a:xfrm>
          <a:prstGeom prst="rect">
            <a:avLst/>
          </a:prstGeom>
          <a:solidFill>
            <a:srgbClr val="FFECB3"/>
          </a:solidFill>
        </p:spPr>
        <p:txBody>
          <a:bodyPr wrap="square" lIns="144000" tIns="108000" rIns="144000" bIns="144000" rtlCol="0">
            <a:spAutoFit/>
          </a:bodyPr>
          <a:lstStyle/>
          <a:p>
            <a:pPr fontAlgn="base">
              <a:lnSpc>
                <a:spcPts val="1800"/>
              </a:lnSpc>
            </a:pPr>
            <a:r>
              <a:rPr lang="nl-NL" sz="1400" b="1">
                <a:solidFill>
                  <a:schemeClr val="tx1">
                    <a:lumMod val="75000"/>
                    <a:lumOff val="25000"/>
                  </a:schemeClr>
                </a:solidFill>
              </a:rPr>
              <a:t>1. BELEID EN ORGANISATIE  </a:t>
            </a:r>
            <a:br>
              <a:rPr lang="nl-NL" sz="1400" b="1">
                <a:solidFill>
                  <a:schemeClr val="tx1">
                    <a:lumMod val="75000"/>
                    <a:lumOff val="25000"/>
                  </a:schemeClr>
                </a:solidFill>
              </a:rPr>
            </a:br>
            <a:r>
              <a:rPr lang="nl-NL" sz="1400">
                <a:solidFill>
                  <a:schemeClr val="tx1">
                    <a:lumMod val="75000"/>
                    <a:lumOff val="25000"/>
                  </a:schemeClr>
                </a:solidFill>
              </a:rPr>
              <a:t>H5 / H6 / H18</a:t>
            </a:r>
            <a:br>
              <a:rPr lang="nl-NL" sz="1400">
                <a:solidFill>
                  <a:schemeClr val="tx1">
                    <a:lumMod val="75000"/>
                    <a:lumOff val="25000"/>
                  </a:schemeClr>
                </a:solidFill>
              </a:rPr>
            </a:br>
            <a:br>
              <a:rPr lang="nl-NL" sz="1400">
                <a:solidFill>
                  <a:schemeClr val="tx1">
                    <a:lumMod val="75000"/>
                    <a:lumOff val="25000"/>
                  </a:schemeClr>
                </a:solidFill>
              </a:rPr>
            </a:br>
            <a:r>
              <a:rPr lang="nl-NL" sz="1400" b="1">
                <a:solidFill>
                  <a:schemeClr val="tx1">
                    <a:lumMod val="75000"/>
                    <a:lumOff val="25000"/>
                  </a:schemeClr>
                </a:solidFill>
              </a:rPr>
              <a:t>Actueel beleid en organisatie van informatiebeveiliging en controle op naleving</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Bestuur, directie en management laten zien dat informatiebeveiliging belangrijk is</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De informatiebeveiligingsorganisatie is geregeld  </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Waar, wanneer houden we ons aan onze afspraken en leven we de wet- en regelgeving na</a:t>
            </a:r>
            <a:endParaRPr lang="nl-NL" sz="1400">
              <a:solidFill>
                <a:srgbClr val="FF0000"/>
              </a:solidFill>
            </a:endParaRPr>
          </a:p>
          <a:p>
            <a:pPr>
              <a:lnSpc>
                <a:spcPts val="1800"/>
              </a:lnSpc>
            </a:pPr>
            <a:endParaRPr lang="nl-NL" sz="1400">
              <a:solidFill>
                <a:schemeClr val="tx1">
                  <a:lumMod val="75000"/>
                  <a:lumOff val="25000"/>
                </a:schemeClr>
              </a:solidFill>
            </a:endParaRPr>
          </a:p>
          <a:p>
            <a:pPr>
              <a:lnSpc>
                <a:spcPts val="1800"/>
              </a:lnSpc>
            </a:pPr>
            <a:r>
              <a:rPr lang="nl-NL" sz="1400">
                <a:solidFill>
                  <a:schemeClr val="tx1">
                    <a:lumMod val="75000"/>
                    <a:lumOff val="25000"/>
                  </a:schemeClr>
                </a:solidFill>
              </a:rPr>
              <a:t>Het bestuur en medewerkers zijn actief betrokken bij informatiebeveiliging. Er is een organisatiebreed beleid dat richting en sturing geeft. De organisatie is effectief ingericht, waarbij rollen, taken en bevoegdheden zijn ondergebracht. Verantwoording is structureel ingericht, zodat naleving is geborgd.</a:t>
            </a:r>
          </a:p>
        </p:txBody>
      </p:sp>
      <p:sp>
        <p:nvSpPr>
          <p:cNvPr id="11" name="TextBox 10">
            <a:extLst>
              <a:ext uri="{FF2B5EF4-FFF2-40B4-BE49-F238E27FC236}">
                <a16:creationId xmlns:a16="http://schemas.microsoft.com/office/drawing/2014/main" id="{C7B8C089-A88E-6744-82E5-0BC54D9DEDA7}"/>
              </a:ext>
            </a:extLst>
          </p:cNvPr>
          <p:cNvSpPr txBox="1"/>
          <p:nvPr/>
        </p:nvSpPr>
        <p:spPr>
          <a:xfrm>
            <a:off x="8234715" y="1690688"/>
            <a:ext cx="3664315" cy="4860787"/>
          </a:xfrm>
          <a:prstGeom prst="rect">
            <a:avLst/>
          </a:prstGeom>
          <a:solidFill>
            <a:srgbClr val="FFCDD2"/>
          </a:solidFill>
        </p:spPr>
        <p:txBody>
          <a:bodyPr wrap="square" lIns="144000" tIns="108000" rIns="144000" bIns="144000" rtlCol="0">
            <a:spAutoFit/>
          </a:bodyPr>
          <a:lstStyle/>
          <a:p>
            <a:pPr lvl="0" fontAlgn="base">
              <a:lnSpc>
                <a:spcPts val="1800"/>
              </a:lnSpc>
            </a:pPr>
            <a:r>
              <a:rPr lang="nl-NL" sz="1400" b="1">
                <a:solidFill>
                  <a:schemeClr val="tx1">
                    <a:lumMod val="75000"/>
                    <a:lumOff val="25000"/>
                  </a:schemeClr>
                </a:solidFill>
              </a:rPr>
              <a:t>2. PERSONEEL EN TOEGANG </a:t>
            </a:r>
          </a:p>
          <a:p>
            <a:pPr lvl="0" fontAlgn="base">
              <a:lnSpc>
                <a:spcPts val="1800"/>
              </a:lnSpc>
            </a:pPr>
            <a:r>
              <a:rPr lang="nl-NL" sz="1400">
                <a:solidFill>
                  <a:schemeClr val="tx1">
                    <a:lumMod val="75000"/>
                    <a:lumOff val="25000"/>
                  </a:schemeClr>
                </a:solidFill>
              </a:rPr>
              <a:t>H7 / H9 / H11</a:t>
            </a:r>
          </a:p>
          <a:p>
            <a:pPr lvl="0" fontAlgn="base">
              <a:lnSpc>
                <a:spcPts val="1800"/>
              </a:lnSpc>
            </a:pPr>
            <a:endParaRPr lang="nl-NL" sz="1400" b="1">
              <a:solidFill>
                <a:schemeClr val="tx1">
                  <a:lumMod val="75000"/>
                  <a:lumOff val="25000"/>
                </a:schemeClr>
              </a:solidFill>
            </a:endParaRPr>
          </a:p>
          <a:p>
            <a:pPr lvl="0" fontAlgn="base">
              <a:lnSpc>
                <a:spcPts val="1800"/>
              </a:lnSpc>
            </a:pPr>
            <a:r>
              <a:rPr lang="nl-NL" sz="1400" b="1">
                <a:solidFill>
                  <a:schemeClr val="tx1">
                    <a:lumMod val="75000"/>
                    <a:lumOff val="25000"/>
                  </a:schemeClr>
                </a:solidFill>
              </a:rPr>
              <a:t>Juiste toegang voor medewerkers tot gebouwen, systemen en gegevens</a:t>
            </a:r>
          </a:p>
          <a:p>
            <a:pPr marL="144000" indent="-144000">
              <a:lnSpc>
                <a:spcPts val="1800"/>
              </a:lnSpc>
              <a:buFont typeface="Arial" panose="020B0604020202020204" pitchFamily="34" charset="0"/>
              <a:buChar char="•"/>
            </a:pPr>
            <a:r>
              <a:rPr lang="nl-NL" sz="1400">
                <a:solidFill>
                  <a:schemeClr val="tx1">
                    <a:lumMod val="75000"/>
                    <a:lumOff val="25000"/>
                  </a:schemeClr>
                </a:solidFill>
              </a:rPr>
              <a:t>Voor, tijdens en na het dienstverband is alles goed geregeld </a:t>
            </a:r>
          </a:p>
          <a:p>
            <a:pPr marL="144000" indent="-144000">
              <a:lnSpc>
                <a:spcPts val="1800"/>
              </a:lnSpc>
              <a:buFont typeface="Arial" panose="020B0604020202020204" pitchFamily="34" charset="0"/>
              <a:buChar char="•"/>
            </a:pPr>
            <a:r>
              <a:rPr lang="nl-NL" sz="1400">
                <a:solidFill>
                  <a:schemeClr val="tx1">
                    <a:lumMod val="75000"/>
                    <a:lumOff val="25000"/>
                  </a:schemeClr>
                </a:solidFill>
              </a:rPr>
              <a:t>Medewerkers gaan bewust om met informatie  </a:t>
            </a:r>
          </a:p>
          <a:p>
            <a:pPr marL="144000" indent="-144000">
              <a:lnSpc>
                <a:spcPts val="1800"/>
              </a:lnSpc>
              <a:buFont typeface="Arial" panose="020B0604020202020204" pitchFamily="34" charset="0"/>
              <a:buChar char="•"/>
            </a:pPr>
            <a:r>
              <a:rPr lang="nl-NL" sz="1400">
                <a:solidFill>
                  <a:schemeClr val="tx1">
                    <a:lumMod val="75000"/>
                    <a:lumOff val="25000"/>
                  </a:schemeClr>
                </a:solidFill>
              </a:rPr>
              <a:t>Medewerkers hebben juiste toegangsrechten (fysiek en digitaal)</a:t>
            </a:r>
          </a:p>
          <a:p>
            <a:pPr fontAlgn="base">
              <a:lnSpc>
                <a:spcPts val="1800"/>
              </a:lnSpc>
            </a:pPr>
            <a:endParaRPr lang="nl-NL" sz="1400">
              <a:solidFill>
                <a:schemeClr val="tx1">
                  <a:lumMod val="75000"/>
                  <a:lumOff val="25000"/>
                </a:schemeClr>
              </a:solidFill>
            </a:endParaRPr>
          </a:p>
          <a:p>
            <a:pPr fontAlgn="base">
              <a:lnSpc>
                <a:spcPts val="1800"/>
              </a:lnSpc>
            </a:pPr>
            <a:r>
              <a:rPr lang="nl-NL" sz="1400">
                <a:solidFill>
                  <a:schemeClr val="tx1">
                    <a:lumMod val="75000"/>
                    <a:lumOff val="25000"/>
                  </a:schemeClr>
                </a:solidFill>
              </a:rPr>
              <a:t>Alleen de juiste personen hebben toegang tot de gebouwen, systemen en gegevens van de gemeente. Er zijn passende organisatorische en technische maatregelen getroffen. Dit gaat om waarborgen rondom in- en externe medewerkers, toegang tot gebouwen en omgeving en toegang tot de (digitale) informatievoorziening.</a:t>
            </a:r>
          </a:p>
        </p:txBody>
      </p:sp>
      <p:sp>
        <p:nvSpPr>
          <p:cNvPr id="6" name="TextBox 5">
            <a:extLst>
              <a:ext uri="{FF2B5EF4-FFF2-40B4-BE49-F238E27FC236}">
                <a16:creationId xmlns:a16="http://schemas.microsoft.com/office/drawing/2014/main" id="{AA13FFF5-F44A-864F-AC9B-881B4740561C}"/>
              </a:ext>
            </a:extLst>
          </p:cNvPr>
          <p:cNvSpPr txBox="1"/>
          <p:nvPr/>
        </p:nvSpPr>
        <p:spPr>
          <a:xfrm>
            <a:off x="380674" y="1690688"/>
            <a:ext cx="3636156" cy="4629954"/>
          </a:xfrm>
          <a:prstGeom prst="rect">
            <a:avLst/>
          </a:prstGeom>
          <a:solidFill>
            <a:schemeClr val="bg1">
              <a:lumMod val="95000"/>
            </a:schemeClr>
          </a:solidFill>
        </p:spPr>
        <p:txBody>
          <a:bodyPr wrap="square" lIns="144000" tIns="108000" rIns="144000" bIns="144000" rtlCol="0" anchor="t">
            <a:spAutoFit/>
          </a:bodyPr>
          <a:lstStyle/>
          <a:p>
            <a:pPr>
              <a:lnSpc>
                <a:spcPts val="1800"/>
              </a:lnSpc>
            </a:pPr>
            <a:r>
              <a:rPr lang="nl-NL" sz="1400" b="1"/>
              <a:t>Bestuurlijke principes en beleid, organisatie van de beveiliging en naleving</a:t>
            </a:r>
            <a:br>
              <a:rPr lang="nl-NL" sz="1400" b="1"/>
            </a:br>
            <a:endParaRPr lang="nl-NL" sz="1400"/>
          </a:p>
          <a:p>
            <a:pPr>
              <a:lnSpc>
                <a:spcPts val="1800"/>
              </a:lnSpc>
            </a:pPr>
            <a:r>
              <a:rPr lang="nl-NL" sz="1400">
                <a:solidFill>
                  <a:schemeClr val="tx1">
                    <a:lumMod val="75000"/>
                    <a:lumOff val="25000"/>
                  </a:schemeClr>
                </a:solidFill>
              </a:rPr>
              <a:t>Het bestuur van deze gemeente:</a:t>
            </a:r>
          </a:p>
          <a:p>
            <a:pPr marL="171450" indent="-171450">
              <a:lnSpc>
                <a:spcPts val="1800"/>
              </a:lnSpc>
              <a:buFont typeface="Arial" panose="020B0604020202020204" pitchFamily="34" charset="0"/>
              <a:buChar char="•"/>
            </a:pPr>
            <a:r>
              <a:rPr lang="nl-NL" sz="1400">
                <a:solidFill>
                  <a:schemeClr val="tx1">
                    <a:lumMod val="75000"/>
                    <a:lumOff val="25000"/>
                  </a:schemeClr>
                </a:solidFill>
              </a:rPr>
              <a:t>Volgt het beleid van de informatiebeveiligingsdienst (IBD)</a:t>
            </a:r>
            <a:br>
              <a:rPr lang="nl-NL" sz="1400">
                <a:solidFill>
                  <a:schemeClr val="tx1">
                    <a:lumMod val="75000"/>
                    <a:lumOff val="25000"/>
                  </a:schemeClr>
                </a:solidFill>
              </a:rPr>
            </a:br>
            <a:endParaRPr lang="nl-NL" sz="1400">
              <a:solidFill>
                <a:schemeClr val="tx1">
                  <a:lumMod val="75000"/>
                  <a:lumOff val="25000"/>
                </a:schemeClr>
              </a:solidFill>
            </a:endParaRPr>
          </a:p>
          <a:p>
            <a:pPr marL="171450" indent="-171450">
              <a:lnSpc>
                <a:spcPts val="1800"/>
              </a:lnSpc>
              <a:buFont typeface="Arial" panose="020B0604020202020204" pitchFamily="34" charset="0"/>
              <a:buChar char="•"/>
            </a:pPr>
            <a:r>
              <a:rPr lang="nl-NL" sz="1400">
                <a:solidFill>
                  <a:schemeClr val="tx1">
                    <a:lumMod val="75000"/>
                    <a:lumOff val="25000"/>
                  </a:schemeClr>
                </a:solidFill>
              </a:rPr>
              <a:t>Zorgt ervoor dat de juiste activiteiten ten aanzien van informatiebeveiliging door de gemeentelijke organisatie worden uitgevoerd</a:t>
            </a:r>
            <a:br>
              <a:rPr lang="nl-NL" sz="1400">
                <a:solidFill>
                  <a:schemeClr val="tx1">
                    <a:lumMod val="75000"/>
                    <a:lumOff val="25000"/>
                  </a:schemeClr>
                </a:solidFill>
              </a:rPr>
            </a:br>
            <a:endParaRPr lang="nl-NL" sz="1400">
              <a:solidFill>
                <a:schemeClr val="tx1">
                  <a:lumMod val="75000"/>
                  <a:lumOff val="25000"/>
                </a:schemeClr>
              </a:solidFill>
            </a:endParaRPr>
          </a:p>
          <a:p>
            <a:pPr marL="171450" indent="-171450">
              <a:lnSpc>
                <a:spcPts val="1800"/>
              </a:lnSpc>
              <a:buFont typeface="Arial" panose="020B0604020202020204" pitchFamily="34" charset="0"/>
              <a:buChar char="•"/>
            </a:pPr>
            <a:r>
              <a:rPr lang="nl-NL" sz="1400">
                <a:solidFill>
                  <a:schemeClr val="tx1">
                    <a:lumMod val="75000"/>
                    <a:lumOff val="25000"/>
                  </a:schemeClr>
                </a:solidFill>
              </a:rPr>
              <a:t>Controleert de juiste werking van de informatiebeveiliging</a:t>
            </a:r>
          </a:p>
          <a:p>
            <a:pPr marL="171450" indent="-171450">
              <a:lnSpc>
                <a:spcPts val="1800"/>
              </a:lnSpc>
              <a:buFont typeface="Arial" panose="020B0604020202020204" pitchFamily="34" charset="0"/>
              <a:buChar char="•"/>
            </a:pPr>
            <a:endParaRPr lang="nl-NL" sz="1400">
              <a:solidFill>
                <a:schemeClr val="tx1">
                  <a:lumMod val="75000"/>
                  <a:lumOff val="25000"/>
                </a:schemeClr>
              </a:solidFill>
            </a:endParaRPr>
          </a:p>
          <a:p>
            <a:pPr marL="171450" indent="-171450">
              <a:lnSpc>
                <a:spcPts val="1800"/>
              </a:lnSpc>
              <a:buFont typeface="Arial" panose="020B0604020202020204" pitchFamily="34" charset="0"/>
              <a:buChar char="•"/>
            </a:pPr>
            <a:endParaRPr lang="nl-NL" sz="1400">
              <a:solidFill>
                <a:schemeClr val="tx1">
                  <a:lumMod val="75000"/>
                  <a:lumOff val="25000"/>
                </a:schemeClr>
              </a:solidFill>
            </a:endParaRPr>
          </a:p>
          <a:p>
            <a:pPr marL="171450" indent="-171450">
              <a:lnSpc>
                <a:spcPts val="1800"/>
              </a:lnSpc>
              <a:buFont typeface="Arial" panose="020B0604020202020204" pitchFamily="34" charset="0"/>
              <a:buChar char="•"/>
            </a:pPr>
            <a:endParaRPr lang="nl-NL" sz="1400">
              <a:solidFill>
                <a:schemeClr val="tx1">
                  <a:lumMod val="75000"/>
                  <a:lumOff val="25000"/>
                </a:schemeClr>
              </a:solidFill>
            </a:endParaRPr>
          </a:p>
          <a:p>
            <a:pPr marL="171450" indent="-171450">
              <a:lnSpc>
                <a:spcPts val="1800"/>
              </a:lnSpc>
              <a:buFont typeface="Arial" panose="020B0604020202020204" pitchFamily="34" charset="0"/>
              <a:buChar char="•"/>
            </a:pPr>
            <a:endParaRPr lang="nl-NL" sz="1400">
              <a:solidFill>
                <a:schemeClr val="tx1">
                  <a:lumMod val="75000"/>
                  <a:lumOff val="25000"/>
                </a:schemeClr>
              </a:solidFill>
            </a:endParaRPr>
          </a:p>
          <a:p>
            <a:pPr marL="171450" indent="-171450">
              <a:lnSpc>
                <a:spcPts val="1800"/>
              </a:lnSpc>
              <a:buFont typeface="Arial" panose="020B0604020202020204" pitchFamily="34" charset="0"/>
              <a:buChar char="•"/>
            </a:pPr>
            <a:endParaRPr lang="nl-NL" sz="1400">
              <a:solidFill>
                <a:schemeClr val="tx1">
                  <a:lumMod val="75000"/>
                  <a:lumOff val="25000"/>
                </a:schemeClr>
              </a:solidFill>
            </a:endParaRPr>
          </a:p>
        </p:txBody>
      </p:sp>
      <p:sp>
        <p:nvSpPr>
          <p:cNvPr id="10" name="Title 9">
            <a:extLst>
              <a:ext uri="{FF2B5EF4-FFF2-40B4-BE49-F238E27FC236}">
                <a16:creationId xmlns:a16="http://schemas.microsoft.com/office/drawing/2014/main" id="{EC0CABEB-A0D5-F046-AB2D-3CEB74C16C4C}"/>
              </a:ext>
            </a:extLst>
          </p:cNvPr>
          <p:cNvSpPr>
            <a:spLocks noGrp="1"/>
          </p:cNvSpPr>
          <p:nvPr>
            <p:ph type="title"/>
          </p:nvPr>
        </p:nvSpPr>
        <p:spPr/>
        <p:txBody>
          <a:bodyPr>
            <a:normAutofit/>
          </a:bodyPr>
          <a:lstStyle/>
          <a:p>
            <a:r>
              <a:rPr lang="nl-NL" b="1">
                <a:solidFill>
                  <a:schemeClr val="tx1">
                    <a:lumMod val="75000"/>
                    <a:lumOff val="25000"/>
                  </a:schemeClr>
                </a:solidFill>
              </a:rPr>
              <a:t>Bouwstenen</a:t>
            </a:r>
            <a:br>
              <a:rPr lang="nl-NL">
                <a:solidFill>
                  <a:schemeClr val="tx1">
                    <a:lumMod val="75000"/>
                    <a:lumOff val="25000"/>
                  </a:schemeClr>
                </a:solidFill>
              </a:rPr>
            </a:br>
            <a:r>
              <a:rPr lang="nl-NL" sz="2000">
                <a:solidFill>
                  <a:schemeClr val="tx1">
                    <a:lumMod val="75000"/>
                    <a:lumOff val="25000"/>
                  </a:schemeClr>
                </a:solidFill>
              </a:rPr>
              <a:t>Beschrijving voor consolidatie</a:t>
            </a:r>
            <a:endParaRPr lang="en-US" sz="2000"/>
          </a:p>
        </p:txBody>
      </p:sp>
    </p:spTree>
    <p:extLst>
      <p:ext uri="{BB962C8B-B14F-4D97-AF65-F5344CB8AC3E}">
        <p14:creationId xmlns:p14="http://schemas.microsoft.com/office/powerpoint/2010/main" val="3842811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FBFCD0-C837-6245-8B36-F1ABCE000E26}"/>
              </a:ext>
            </a:extLst>
          </p:cNvPr>
          <p:cNvSpPr txBox="1"/>
          <p:nvPr/>
        </p:nvSpPr>
        <p:spPr>
          <a:xfrm>
            <a:off x="4307936" y="1690688"/>
            <a:ext cx="3664315" cy="4860787"/>
          </a:xfrm>
          <a:prstGeom prst="rect">
            <a:avLst/>
          </a:prstGeom>
          <a:solidFill>
            <a:srgbClr val="B3E5FC"/>
          </a:solidFill>
        </p:spPr>
        <p:txBody>
          <a:bodyPr wrap="square" lIns="144000" tIns="108000" rIns="144000" bIns="144000" rtlCol="0">
            <a:spAutoFit/>
          </a:bodyPr>
          <a:lstStyle/>
          <a:p>
            <a:pPr fontAlgn="base">
              <a:lnSpc>
                <a:spcPts val="1800"/>
              </a:lnSpc>
            </a:pPr>
            <a:r>
              <a:rPr lang="nl-NL" sz="1400" b="1">
                <a:solidFill>
                  <a:schemeClr val="tx1">
                    <a:lumMod val="75000"/>
                    <a:lumOff val="25000"/>
                  </a:schemeClr>
                </a:solidFill>
              </a:rPr>
              <a:t>4. INFORMATIESYSTEMEN</a:t>
            </a:r>
            <a:br>
              <a:rPr lang="nl-NL" sz="1400" b="1">
                <a:solidFill>
                  <a:schemeClr val="tx1">
                    <a:lumMod val="75000"/>
                    <a:lumOff val="25000"/>
                  </a:schemeClr>
                </a:solidFill>
              </a:rPr>
            </a:br>
            <a:r>
              <a:rPr lang="nl-NL" sz="1400">
                <a:solidFill>
                  <a:schemeClr val="tx1">
                    <a:lumMod val="75000"/>
                    <a:lumOff val="25000"/>
                  </a:schemeClr>
                </a:solidFill>
              </a:rPr>
              <a:t>H12 / H14 / H15</a:t>
            </a:r>
            <a:br>
              <a:rPr lang="nl-NL" sz="1400">
                <a:solidFill>
                  <a:schemeClr val="tx1">
                    <a:lumMod val="75000"/>
                    <a:lumOff val="25000"/>
                  </a:schemeClr>
                </a:solidFill>
              </a:rPr>
            </a:br>
            <a:br>
              <a:rPr lang="nl-NL" sz="1400">
                <a:solidFill>
                  <a:schemeClr val="tx1">
                    <a:lumMod val="75000"/>
                    <a:lumOff val="25000"/>
                  </a:schemeClr>
                </a:solidFill>
              </a:rPr>
            </a:br>
            <a:r>
              <a:rPr lang="nl-NL" sz="1400" b="1">
                <a:solidFill>
                  <a:schemeClr val="tx1">
                    <a:lumMod val="75000"/>
                    <a:lumOff val="25000"/>
                  </a:schemeClr>
                </a:solidFill>
              </a:rPr>
              <a:t>Veilige omgang met informatiesystemen en  afspraken hierover met onze leveranciers</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Wijzigingen in systemen worden op een gecontroleerde manier doorgevoerd</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We zijn beschermd tegen malware </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Back-ups worden volgens beleid uitgevoerd en getest  </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De afspraken met leveranciers zijn vastgelegd </a:t>
            </a:r>
          </a:p>
          <a:p>
            <a:pPr fontAlgn="base">
              <a:lnSpc>
                <a:spcPts val="1800"/>
              </a:lnSpc>
            </a:pPr>
            <a:endParaRPr lang="nl-NL" sz="1400">
              <a:solidFill>
                <a:schemeClr val="tx1">
                  <a:lumMod val="75000"/>
                  <a:lumOff val="25000"/>
                </a:schemeClr>
              </a:solidFill>
            </a:endParaRPr>
          </a:p>
          <a:p>
            <a:pPr fontAlgn="base">
              <a:lnSpc>
                <a:spcPts val="1800"/>
              </a:lnSpc>
            </a:pPr>
            <a:r>
              <a:rPr lang="nl-NL" sz="1400">
                <a:solidFill>
                  <a:schemeClr val="tx1">
                    <a:lumMod val="75000"/>
                    <a:lumOff val="25000"/>
                  </a:schemeClr>
                </a:solidFill>
              </a:rPr>
              <a:t>Informatiesystemen zijn een keten van mensen, processen en middelen. Hierin zijn procedures en maatregelen beschikbaar ter bescherming van de omgeving. Het gaat hierbij om zowel de interne als de externe informatiesystemen (uitbesteding, leveranciers en cloud-toepassingen).</a:t>
            </a:r>
          </a:p>
        </p:txBody>
      </p:sp>
      <p:sp>
        <p:nvSpPr>
          <p:cNvPr id="11" name="TextBox 10">
            <a:extLst>
              <a:ext uri="{FF2B5EF4-FFF2-40B4-BE49-F238E27FC236}">
                <a16:creationId xmlns:a16="http://schemas.microsoft.com/office/drawing/2014/main" id="{C7B8C089-A88E-6744-82E5-0BC54D9DEDA7}"/>
              </a:ext>
            </a:extLst>
          </p:cNvPr>
          <p:cNvSpPr txBox="1"/>
          <p:nvPr/>
        </p:nvSpPr>
        <p:spPr>
          <a:xfrm>
            <a:off x="8234715" y="1690687"/>
            <a:ext cx="3664315" cy="4860787"/>
          </a:xfrm>
          <a:prstGeom prst="rect">
            <a:avLst/>
          </a:prstGeom>
          <a:solidFill>
            <a:srgbClr val="DAD1FC"/>
          </a:solidFill>
        </p:spPr>
        <p:txBody>
          <a:bodyPr wrap="square" lIns="144000" tIns="108000" rIns="144000" bIns="144000" rtlCol="0">
            <a:spAutoFit/>
          </a:bodyPr>
          <a:lstStyle/>
          <a:p>
            <a:pPr lvl="0" fontAlgn="base">
              <a:lnSpc>
                <a:spcPts val="1800"/>
              </a:lnSpc>
            </a:pPr>
            <a:r>
              <a:rPr lang="nl-NL" sz="1400" b="1">
                <a:solidFill>
                  <a:schemeClr val="tx1">
                    <a:lumMod val="75000"/>
                    <a:lumOff val="25000"/>
                  </a:schemeClr>
                </a:solidFill>
              </a:rPr>
              <a:t>5. DATABESCHERMING </a:t>
            </a:r>
          </a:p>
          <a:p>
            <a:pPr lvl="0" fontAlgn="base">
              <a:lnSpc>
                <a:spcPts val="1800"/>
              </a:lnSpc>
            </a:pPr>
            <a:r>
              <a:rPr lang="nl-NL" sz="1400">
                <a:solidFill>
                  <a:schemeClr val="tx1">
                    <a:lumMod val="75000"/>
                    <a:lumOff val="25000"/>
                  </a:schemeClr>
                </a:solidFill>
              </a:rPr>
              <a:t>H8 / H10 / H13</a:t>
            </a:r>
          </a:p>
          <a:p>
            <a:pPr lvl="0" fontAlgn="base">
              <a:lnSpc>
                <a:spcPts val="1800"/>
              </a:lnSpc>
            </a:pPr>
            <a:endParaRPr lang="nl-NL" sz="1400" b="1">
              <a:solidFill>
                <a:schemeClr val="tx1">
                  <a:lumMod val="75000"/>
                  <a:lumOff val="25000"/>
                </a:schemeClr>
              </a:solidFill>
            </a:endParaRPr>
          </a:p>
          <a:p>
            <a:pPr fontAlgn="base">
              <a:lnSpc>
                <a:spcPts val="1800"/>
              </a:lnSpc>
            </a:pPr>
            <a:r>
              <a:rPr lang="nl-NL" sz="1400" b="1">
                <a:solidFill>
                  <a:schemeClr val="tx1">
                    <a:lumMod val="75000"/>
                    <a:lumOff val="25000"/>
                  </a:schemeClr>
                </a:solidFill>
              </a:rPr>
              <a:t>Veilige omgang met data in onze software</a:t>
            </a:r>
            <a:r>
              <a:rPr lang="nl-NL" sz="1400">
                <a:solidFill>
                  <a:schemeClr val="tx1">
                    <a:lumMod val="75000"/>
                    <a:lumOff val="25000"/>
                  </a:schemeClr>
                </a:solidFill>
              </a:rPr>
              <a:t> </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Data wordt op de juiste manier beschermd </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De gegevens van de burgers worden veilig opgeslagen en gecommuniceerd. Binnen en buiten de gemeente</a:t>
            </a: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fontAlgn="base">
              <a:lnSpc>
                <a:spcPts val="1800"/>
              </a:lnSpc>
            </a:pPr>
            <a:endParaRPr lang="nl-NL" sz="1400">
              <a:solidFill>
                <a:schemeClr val="tx1">
                  <a:lumMod val="75000"/>
                  <a:lumOff val="25000"/>
                </a:schemeClr>
              </a:solidFill>
            </a:endParaRPr>
          </a:p>
          <a:p>
            <a:pPr marL="144000" indent="-144000" fontAlgn="base">
              <a:lnSpc>
                <a:spcPts val="1800"/>
              </a:lnSpc>
              <a:buFont typeface="Arial" panose="020B0604020202020204" pitchFamily="34" charset="0"/>
              <a:buChar char="•"/>
            </a:pPr>
            <a:endParaRPr lang="nl-NL" sz="1400">
              <a:solidFill>
                <a:schemeClr val="tx1">
                  <a:lumMod val="75000"/>
                  <a:lumOff val="25000"/>
                </a:schemeClr>
              </a:solidFill>
            </a:endParaRPr>
          </a:p>
          <a:p>
            <a:pPr fontAlgn="base">
              <a:lnSpc>
                <a:spcPts val="1800"/>
              </a:lnSpc>
            </a:pPr>
            <a:endParaRPr lang="en-US" sz="1400">
              <a:solidFill>
                <a:schemeClr val="tx1">
                  <a:lumMod val="75000"/>
                  <a:lumOff val="25000"/>
                </a:schemeClr>
              </a:solidFill>
            </a:endParaRPr>
          </a:p>
        </p:txBody>
      </p:sp>
      <p:sp>
        <p:nvSpPr>
          <p:cNvPr id="6" name="TextBox 5">
            <a:extLst>
              <a:ext uri="{FF2B5EF4-FFF2-40B4-BE49-F238E27FC236}">
                <a16:creationId xmlns:a16="http://schemas.microsoft.com/office/drawing/2014/main" id="{AA13FFF5-F44A-864F-AC9B-881B4740561C}"/>
              </a:ext>
            </a:extLst>
          </p:cNvPr>
          <p:cNvSpPr txBox="1"/>
          <p:nvPr/>
        </p:nvSpPr>
        <p:spPr>
          <a:xfrm>
            <a:off x="380673" y="1690688"/>
            <a:ext cx="3664800" cy="4860787"/>
          </a:xfrm>
          <a:prstGeom prst="rect">
            <a:avLst/>
          </a:prstGeom>
          <a:solidFill>
            <a:srgbClr val="DCEDC8"/>
          </a:solidFill>
        </p:spPr>
        <p:txBody>
          <a:bodyPr wrap="square" lIns="144000" tIns="108000" rIns="144000" bIns="144000" rtlCol="0">
            <a:spAutoFit/>
          </a:bodyPr>
          <a:lstStyle/>
          <a:p>
            <a:pPr>
              <a:lnSpc>
                <a:spcPts val="1800"/>
              </a:lnSpc>
            </a:pPr>
            <a:r>
              <a:rPr lang="nl-NL" sz="1400" b="1">
                <a:solidFill>
                  <a:schemeClr val="tx1">
                    <a:lumMod val="75000"/>
                    <a:lumOff val="25000"/>
                  </a:schemeClr>
                </a:solidFill>
              </a:rPr>
              <a:t>3. CONTINUÏTEIT EN INCIDENTEN</a:t>
            </a:r>
          </a:p>
          <a:p>
            <a:pPr>
              <a:lnSpc>
                <a:spcPts val="1800"/>
              </a:lnSpc>
            </a:pPr>
            <a:r>
              <a:rPr lang="nl-NL" sz="1400">
                <a:solidFill>
                  <a:schemeClr val="tx1">
                    <a:lumMod val="75000"/>
                    <a:lumOff val="25000"/>
                  </a:schemeClr>
                </a:solidFill>
              </a:rPr>
              <a:t>H16 / H17</a:t>
            </a:r>
            <a:br>
              <a:rPr lang="nl-NL" sz="1400" b="1">
                <a:solidFill>
                  <a:schemeClr val="tx1">
                    <a:lumMod val="75000"/>
                    <a:lumOff val="25000"/>
                  </a:schemeClr>
                </a:solidFill>
              </a:rPr>
            </a:br>
            <a:endParaRPr lang="nl-NL" sz="1400">
              <a:solidFill>
                <a:schemeClr val="tx1">
                  <a:lumMod val="75000"/>
                  <a:lumOff val="25000"/>
                </a:schemeClr>
              </a:solidFill>
            </a:endParaRPr>
          </a:p>
          <a:p>
            <a:pPr fontAlgn="base">
              <a:lnSpc>
                <a:spcPts val="1800"/>
              </a:lnSpc>
            </a:pPr>
            <a:r>
              <a:rPr lang="nl-NL" sz="1400" b="1">
                <a:solidFill>
                  <a:schemeClr val="tx1">
                    <a:lumMod val="75000"/>
                    <a:lumOff val="25000"/>
                  </a:schemeClr>
                </a:solidFill>
              </a:rPr>
              <a:t>Zorgen voor de continuïteit van onze dienstverlening en opvolging van incidenten</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Wij komen onze afspraken met de burger na</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Bij calamiteiten en incidenten weten we wat we moeten doen </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Continuïteitsplannen zijn actueel en worden getest </a:t>
            </a:r>
          </a:p>
          <a:p>
            <a:pPr marL="144000" indent="-144000" fontAlgn="base">
              <a:lnSpc>
                <a:spcPts val="1800"/>
              </a:lnSpc>
              <a:buFont typeface="Arial" panose="020B0604020202020204" pitchFamily="34" charset="0"/>
              <a:buChar char="•"/>
            </a:pPr>
            <a:r>
              <a:rPr lang="nl-NL" sz="1400">
                <a:solidFill>
                  <a:schemeClr val="tx1">
                    <a:lumMod val="75000"/>
                    <a:lumOff val="25000"/>
                  </a:schemeClr>
                </a:solidFill>
              </a:rPr>
              <a:t>Incidenten worden altijd gemeld </a:t>
            </a:r>
          </a:p>
          <a:p>
            <a:pPr fontAlgn="base">
              <a:lnSpc>
                <a:spcPts val="1800"/>
              </a:lnSpc>
            </a:pPr>
            <a:endParaRPr lang="nl-NL" sz="1400">
              <a:solidFill>
                <a:schemeClr val="tx1">
                  <a:lumMod val="75000"/>
                  <a:lumOff val="25000"/>
                </a:schemeClr>
              </a:solidFill>
            </a:endParaRPr>
          </a:p>
          <a:p>
            <a:pPr fontAlgn="base">
              <a:lnSpc>
                <a:spcPts val="1800"/>
              </a:lnSpc>
            </a:pPr>
            <a:r>
              <a:rPr lang="nl-NL" sz="1400">
                <a:solidFill>
                  <a:schemeClr val="tx1">
                    <a:lumMod val="75000"/>
                    <a:lumOff val="25000"/>
                  </a:schemeClr>
                </a:solidFill>
              </a:rPr>
              <a:t>De diensten van de gemeente worden geleverd volgens de afspraken die de gemeente daarover maakt met de burger en bedrijven. Ook bij incidenten worden de diensten geleverd volgens deze afspraken.</a:t>
            </a:r>
          </a:p>
          <a:p>
            <a:pPr fontAlgn="base">
              <a:lnSpc>
                <a:spcPts val="1800"/>
              </a:lnSpc>
            </a:pPr>
            <a:endParaRPr lang="nl-NL" sz="1400">
              <a:solidFill>
                <a:schemeClr val="tx1">
                  <a:lumMod val="75000"/>
                  <a:lumOff val="25000"/>
                </a:schemeClr>
              </a:solidFill>
            </a:endParaRPr>
          </a:p>
          <a:p>
            <a:pPr fontAlgn="base">
              <a:lnSpc>
                <a:spcPts val="1800"/>
              </a:lnSpc>
            </a:pPr>
            <a:endParaRPr lang="nl-NL" sz="1400">
              <a:solidFill>
                <a:schemeClr val="tx1">
                  <a:lumMod val="75000"/>
                  <a:lumOff val="25000"/>
                </a:schemeClr>
              </a:solidFill>
            </a:endParaRPr>
          </a:p>
          <a:p>
            <a:pPr fontAlgn="base">
              <a:lnSpc>
                <a:spcPts val="1800"/>
              </a:lnSpc>
            </a:pPr>
            <a:endParaRPr lang="nl-NL" sz="1400">
              <a:solidFill>
                <a:schemeClr val="tx1">
                  <a:lumMod val="75000"/>
                  <a:lumOff val="25000"/>
                </a:schemeClr>
              </a:solidFill>
            </a:endParaRPr>
          </a:p>
        </p:txBody>
      </p:sp>
      <p:sp>
        <p:nvSpPr>
          <p:cNvPr id="10" name="Title 9">
            <a:extLst>
              <a:ext uri="{FF2B5EF4-FFF2-40B4-BE49-F238E27FC236}">
                <a16:creationId xmlns:a16="http://schemas.microsoft.com/office/drawing/2014/main" id="{EC0CABEB-A0D5-F046-AB2D-3CEB74C16C4C}"/>
              </a:ext>
            </a:extLst>
          </p:cNvPr>
          <p:cNvSpPr>
            <a:spLocks noGrp="1"/>
          </p:cNvSpPr>
          <p:nvPr>
            <p:ph type="title"/>
          </p:nvPr>
        </p:nvSpPr>
        <p:spPr/>
        <p:txBody>
          <a:bodyPr>
            <a:normAutofit/>
          </a:bodyPr>
          <a:lstStyle/>
          <a:p>
            <a:r>
              <a:rPr lang="nl-NL" b="1">
                <a:solidFill>
                  <a:schemeClr val="tx1">
                    <a:lumMod val="75000"/>
                    <a:lumOff val="25000"/>
                  </a:schemeClr>
                </a:solidFill>
              </a:rPr>
              <a:t>Bouwstenen</a:t>
            </a:r>
            <a:br>
              <a:rPr lang="nl-NL">
                <a:solidFill>
                  <a:schemeClr val="tx1">
                    <a:lumMod val="75000"/>
                    <a:lumOff val="25000"/>
                  </a:schemeClr>
                </a:solidFill>
              </a:rPr>
            </a:br>
            <a:r>
              <a:rPr lang="nl-NL" sz="2000">
                <a:solidFill>
                  <a:schemeClr val="tx1">
                    <a:lumMod val="75000"/>
                    <a:lumOff val="25000"/>
                  </a:schemeClr>
                </a:solidFill>
              </a:rPr>
              <a:t>Beschrijving voor consolidatie</a:t>
            </a:r>
            <a:endParaRPr lang="en-US" sz="2000"/>
          </a:p>
        </p:txBody>
      </p:sp>
    </p:spTree>
    <p:extLst>
      <p:ext uri="{BB962C8B-B14F-4D97-AF65-F5344CB8AC3E}">
        <p14:creationId xmlns:p14="http://schemas.microsoft.com/office/powerpoint/2010/main" val="1401599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C0CABEB-A0D5-F046-AB2D-3CEB74C16C4C}"/>
              </a:ext>
            </a:extLst>
          </p:cNvPr>
          <p:cNvSpPr>
            <a:spLocks noGrp="1"/>
          </p:cNvSpPr>
          <p:nvPr>
            <p:ph type="title"/>
          </p:nvPr>
        </p:nvSpPr>
        <p:spPr>
          <a:xfrm>
            <a:off x="380673" y="365126"/>
            <a:ext cx="10515600" cy="814318"/>
          </a:xfrm>
        </p:spPr>
        <p:txBody>
          <a:bodyPr>
            <a:normAutofit/>
          </a:bodyPr>
          <a:lstStyle/>
          <a:p>
            <a:r>
              <a:rPr lang="nl-NL" b="1"/>
              <a:t>Status informatiebeveiliging BIO </a:t>
            </a:r>
            <a:endParaRPr lang="en-US" sz="2000"/>
          </a:p>
        </p:txBody>
      </p:sp>
      <p:graphicFrame>
        <p:nvGraphicFramePr>
          <p:cNvPr id="7" name="Tabel 2">
            <a:extLst>
              <a:ext uri="{FF2B5EF4-FFF2-40B4-BE49-F238E27FC236}">
                <a16:creationId xmlns:a16="http://schemas.microsoft.com/office/drawing/2014/main" id="{35602163-13E5-D744-8D24-75DBB5FD6A41}"/>
              </a:ext>
            </a:extLst>
          </p:cNvPr>
          <p:cNvGraphicFramePr>
            <a:graphicFrameLocks noGrp="1"/>
          </p:cNvGraphicFramePr>
          <p:nvPr>
            <p:extLst>
              <p:ext uri="{D42A27DB-BD31-4B8C-83A1-F6EECF244321}">
                <p14:modId xmlns:p14="http://schemas.microsoft.com/office/powerpoint/2010/main" val="3516967478"/>
              </p:ext>
            </p:extLst>
          </p:nvPr>
        </p:nvGraphicFramePr>
        <p:xfrm>
          <a:off x="3034748" y="1690686"/>
          <a:ext cx="8666922" cy="4578232"/>
        </p:xfrm>
        <a:graphic>
          <a:graphicData uri="http://schemas.openxmlformats.org/drawingml/2006/table">
            <a:tbl>
              <a:tblPr firstRow="1" bandRow="1">
                <a:effectLst/>
                <a:tableStyleId>{2D5ABB26-0587-4C30-8999-92F81FD0307C}</a:tableStyleId>
              </a:tblPr>
              <a:tblGrid>
                <a:gridCol w="6706384">
                  <a:extLst>
                    <a:ext uri="{9D8B030D-6E8A-4147-A177-3AD203B41FA5}">
                      <a16:colId xmlns:a16="http://schemas.microsoft.com/office/drawing/2014/main" val="20000"/>
                    </a:ext>
                  </a:extLst>
                </a:gridCol>
                <a:gridCol w="1960538">
                  <a:extLst>
                    <a:ext uri="{9D8B030D-6E8A-4147-A177-3AD203B41FA5}">
                      <a16:colId xmlns:a16="http://schemas.microsoft.com/office/drawing/2014/main" val="20001"/>
                    </a:ext>
                  </a:extLst>
                </a:gridCol>
              </a:tblGrid>
              <a:tr h="1146642">
                <a:tc>
                  <a:txBody>
                    <a:bodyPr/>
                    <a:lstStyle/>
                    <a:p>
                      <a:pPr marL="0" marR="0" lvl="0" indent="0" algn="l" defTabSz="914354" rtl="0" eaLnBrk="1" fontAlgn="auto" latinLnBrk="0" hangingPunct="1">
                        <a:lnSpc>
                          <a:spcPts val="1800"/>
                        </a:lnSpc>
                        <a:spcBef>
                          <a:spcPts val="0"/>
                        </a:spcBef>
                        <a:spcAft>
                          <a:spcPts val="0"/>
                        </a:spcAft>
                        <a:buClrTx/>
                        <a:buSzTx/>
                        <a:buFontTx/>
                        <a:buNone/>
                        <a:tabLst/>
                        <a:defRPr/>
                      </a:pPr>
                      <a:r>
                        <a:rPr lang="nl-NL" sz="1400">
                          <a:solidFill>
                            <a:schemeClr val="tx1">
                              <a:lumMod val="75000"/>
                              <a:lumOff val="25000"/>
                            </a:schemeClr>
                          </a:solidFill>
                        </a:rPr>
                        <a:t>&lt;Toelichting op uitkomsten zelfevaluatie BIO&gt; + totaal </a:t>
                      </a:r>
                      <a:r>
                        <a:rPr lang="nl-NL" sz="1400" err="1">
                          <a:solidFill>
                            <a:schemeClr val="tx1">
                              <a:lumMod val="75000"/>
                              <a:lumOff val="25000"/>
                            </a:schemeClr>
                          </a:solidFill>
                        </a:rPr>
                        <a:t>smiley</a:t>
                      </a:r>
                      <a:r>
                        <a:rPr lang="nl-NL" sz="1400">
                          <a:solidFill>
                            <a:schemeClr val="tx1">
                              <a:lumMod val="75000"/>
                              <a:lumOff val="25000"/>
                            </a:schemeClr>
                          </a:solidFill>
                        </a:rPr>
                        <a:t> </a:t>
                      </a:r>
                      <a:endParaRPr lang="en-US" sz="1400">
                        <a:solidFill>
                          <a:schemeClr val="tx1">
                            <a:lumMod val="75000"/>
                            <a:lumOff val="25000"/>
                          </a:schemeClr>
                        </a:solidFill>
                      </a:endParaRPr>
                    </a:p>
                    <a:p>
                      <a:pPr marL="0" marR="0" lvl="0" indent="0" algn="l" defTabSz="914354" rtl="0" eaLnBrk="1" fontAlgn="auto" latinLnBrk="0" hangingPunct="1">
                        <a:lnSpc>
                          <a:spcPts val="1800"/>
                        </a:lnSpc>
                        <a:spcBef>
                          <a:spcPts val="0"/>
                        </a:spcBef>
                        <a:spcAft>
                          <a:spcPts val="0"/>
                        </a:spcAft>
                        <a:buClrTx/>
                        <a:buSzTx/>
                        <a:buFontTx/>
                        <a:buNone/>
                        <a:tabLst/>
                        <a:defRPr/>
                      </a:pPr>
                      <a:endParaRPr lang="nl-NL" sz="1400" b="0">
                        <a:solidFill>
                          <a:schemeClr val="tx1">
                            <a:lumMod val="75000"/>
                            <a:lumOff val="25000"/>
                          </a:schemeClr>
                        </a:solidFill>
                      </a:endParaRPr>
                    </a:p>
                  </a:txBody>
                  <a:tcPr marL="144000" marR="144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bg1">
                            <a:lumMod val="50000"/>
                          </a:schemeClr>
                        </a:solidFill>
                      </a:endParaRPr>
                    </a:p>
                  </a:txBody>
                  <a:tcPr marL="144000" marR="144000" marT="72000" marB="72000">
                    <a:lnL w="76200" cap="flat" cmpd="sng" algn="ctr">
                      <a:solidFill>
                        <a:schemeClr val="bg1"/>
                      </a:solidFill>
                      <a:prstDash val="solid"/>
                      <a:round/>
                      <a:headEnd type="none" w="med" len="med"/>
                      <a:tailEnd type="none" w="med" len="med"/>
                    </a:lnL>
                    <a:lnR>
                      <a:noFill/>
                    </a:lnR>
                    <a:lnT>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89676102"/>
                  </a:ext>
                </a:extLst>
              </a:tr>
              <a:tr h="696029">
                <a:tc>
                  <a:txBody>
                    <a:bodyPr/>
                    <a:lstStyle/>
                    <a:p>
                      <a:pPr>
                        <a:lnSpc>
                          <a:spcPts val="1800"/>
                        </a:lnSpc>
                      </a:pPr>
                      <a:r>
                        <a:rPr lang="nl-NL" sz="1400" b="1">
                          <a:solidFill>
                            <a:schemeClr val="tx1">
                              <a:lumMod val="75000"/>
                              <a:lumOff val="25000"/>
                            </a:schemeClr>
                          </a:solidFill>
                        </a:rPr>
                        <a:t>1. BELEID</a:t>
                      </a:r>
                      <a:r>
                        <a:rPr lang="nl-NL" sz="1400" b="1" baseline="0">
                          <a:solidFill>
                            <a:schemeClr val="tx1">
                              <a:lumMod val="75000"/>
                              <a:lumOff val="25000"/>
                            </a:schemeClr>
                          </a:solidFill>
                        </a:rPr>
                        <a:t> EN ORGANISATIE</a:t>
                      </a:r>
                    </a:p>
                    <a:p>
                      <a:pPr marL="0" marR="0" lvl="0" indent="0" algn="l" defTabSz="914354" rtl="0" eaLnBrk="1" fontAlgn="auto" latinLnBrk="0" hangingPunct="1">
                        <a:lnSpc>
                          <a:spcPts val="1800"/>
                        </a:lnSpc>
                        <a:spcBef>
                          <a:spcPts val="0"/>
                        </a:spcBef>
                        <a:spcAft>
                          <a:spcPts val="0"/>
                        </a:spcAft>
                        <a:buClrTx/>
                        <a:buSzTx/>
                        <a:buFontTx/>
                        <a:buNone/>
                        <a:tabLst/>
                        <a:defRPr/>
                      </a:pPr>
                      <a:r>
                        <a:rPr kumimoji="0" lang="nl-NL" sz="1400" u="none" strike="noStrike" kern="1200" cap="none" spc="0" normalizeH="0" baseline="0" noProof="0">
                          <a:ln>
                            <a:noFill/>
                          </a:ln>
                          <a:solidFill>
                            <a:schemeClr val="tx1">
                              <a:lumMod val="75000"/>
                              <a:lumOff val="25000"/>
                            </a:schemeClr>
                          </a:solidFill>
                          <a:effectLst/>
                          <a:uLnTx/>
                          <a:uFillTx/>
                        </a:rPr>
                        <a:t>Actueel beleid en organisatie van informatiebeveiliging en controle op naleving</a:t>
                      </a:r>
                      <a:endParaRPr lang="nl-NL" sz="1400" b="0">
                        <a:solidFill>
                          <a:schemeClr val="tx1">
                            <a:lumMod val="75000"/>
                            <a:lumOff val="25000"/>
                          </a:schemeClr>
                        </a:solidFill>
                      </a:endParaRPr>
                    </a:p>
                  </a:txBody>
                  <a:tcPr marL="144000" marR="144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endParaRPr lang="nl-NL">
                        <a:solidFill>
                          <a:schemeClr val="bg1">
                            <a:lumMod val="50000"/>
                          </a:schemeClr>
                        </a:solidFill>
                      </a:endParaRPr>
                    </a:p>
                  </a:txBody>
                  <a:tcPr marL="144000" marR="144000" marT="72000" marB="72000">
                    <a:lnL w="76200" cap="flat" cmpd="sng" algn="ctr">
                      <a:solidFill>
                        <a:schemeClr val="bg1"/>
                      </a:solid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extLst>
                  <a:ext uri="{0D108BD9-81ED-4DB2-BD59-A6C34878D82A}">
                    <a16:rowId xmlns:a16="http://schemas.microsoft.com/office/drawing/2014/main" val="10002"/>
                  </a:ext>
                </a:extLst>
              </a:tr>
              <a:tr h="687541">
                <a:tc>
                  <a:txBody>
                    <a:bodyPr/>
                    <a:lstStyle/>
                    <a:p>
                      <a:pPr marL="0" algn="l" defTabSz="914354" rtl="0" eaLnBrk="1" latinLnBrk="0" hangingPunct="1">
                        <a:lnSpc>
                          <a:spcPts val="1800"/>
                        </a:lnSpc>
                      </a:pPr>
                      <a:r>
                        <a:rPr lang="nl-NL" sz="1400" b="1" kern="1200">
                          <a:solidFill>
                            <a:schemeClr val="tx1">
                              <a:lumMod val="75000"/>
                              <a:lumOff val="25000"/>
                            </a:schemeClr>
                          </a:solidFill>
                        </a:rPr>
                        <a:t>2. PERSONEEL EN TOEGANG</a:t>
                      </a:r>
                    </a:p>
                    <a:p>
                      <a:pPr marL="0" marR="0" lvl="0" indent="0" algn="l" defTabSz="914354" rtl="0" eaLnBrk="1" fontAlgn="auto" latinLnBrk="0" hangingPunct="1">
                        <a:lnSpc>
                          <a:spcPts val="1800"/>
                        </a:lnSpc>
                        <a:spcBef>
                          <a:spcPts val="0"/>
                        </a:spcBef>
                        <a:spcAft>
                          <a:spcPts val="0"/>
                        </a:spcAft>
                        <a:buClrTx/>
                        <a:buSzTx/>
                        <a:buFontTx/>
                        <a:buNone/>
                        <a:tabLst/>
                        <a:defRPr/>
                      </a:pPr>
                      <a:r>
                        <a:rPr lang="nl-NL" sz="1400" kern="1200">
                          <a:solidFill>
                            <a:schemeClr val="tx1">
                              <a:lumMod val="75000"/>
                              <a:lumOff val="25000"/>
                            </a:schemeClr>
                          </a:solidFill>
                          <a:effectLst/>
                        </a:rPr>
                        <a:t>Juiste toegang voor medewerkers tot gebouwen, systemen en gegevens</a:t>
                      </a:r>
                      <a:endParaRPr lang="nl-NL" sz="1400" b="0" kern="1200">
                        <a:solidFill>
                          <a:schemeClr val="tx1">
                            <a:lumMod val="75000"/>
                            <a:lumOff val="25000"/>
                          </a:schemeClr>
                        </a:solidFill>
                        <a:latin typeface="+mn-lt"/>
                        <a:ea typeface="+mn-ea"/>
                        <a:cs typeface="+mn-cs"/>
                      </a:endParaRPr>
                    </a:p>
                  </a:txBody>
                  <a:tcPr marL="144000" marR="144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endParaRPr lang="nl-NL"/>
                    </a:p>
                  </a:txBody>
                  <a:tcPr marL="144000" marR="144000" marT="72000" marB="72000">
                    <a:lnL w="76200" cap="flat" cmpd="sng" algn="ctr">
                      <a:solidFill>
                        <a:schemeClr val="bg1"/>
                      </a:solid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extLst>
                  <a:ext uri="{0D108BD9-81ED-4DB2-BD59-A6C34878D82A}">
                    <a16:rowId xmlns:a16="http://schemas.microsoft.com/office/drawing/2014/main" val="10003"/>
                  </a:ext>
                </a:extLst>
              </a:tr>
              <a:tr h="655962">
                <a:tc>
                  <a:txBody>
                    <a:bodyPr/>
                    <a:lstStyle/>
                    <a:p>
                      <a:pPr marL="0" algn="l" defTabSz="914354" rtl="0" eaLnBrk="1" latinLnBrk="0" hangingPunct="1">
                        <a:lnSpc>
                          <a:spcPts val="1800"/>
                        </a:lnSpc>
                      </a:pPr>
                      <a:r>
                        <a:rPr lang="nl-NL" sz="1400" b="1" kern="1200">
                          <a:solidFill>
                            <a:schemeClr val="tx1">
                              <a:lumMod val="75000"/>
                              <a:lumOff val="25000"/>
                            </a:schemeClr>
                          </a:solidFill>
                        </a:rPr>
                        <a:t>3. CONTINUÏTEIT EN INCIDENTEN</a:t>
                      </a:r>
                    </a:p>
                    <a:p>
                      <a:pPr marL="0" algn="l" defTabSz="914354" rtl="0" eaLnBrk="1" latinLnBrk="0" hangingPunct="1">
                        <a:lnSpc>
                          <a:spcPts val="1800"/>
                        </a:lnSpc>
                      </a:pPr>
                      <a:r>
                        <a:rPr lang="nl-NL" sz="1400" kern="1200">
                          <a:solidFill>
                            <a:schemeClr val="tx1">
                              <a:lumMod val="75000"/>
                              <a:lumOff val="25000"/>
                            </a:schemeClr>
                          </a:solidFill>
                        </a:rPr>
                        <a:t> Zorgen voor de continuïteit van onze dienstverlening en opvolging van incidenten</a:t>
                      </a:r>
                      <a:endParaRPr lang="nl-NL" sz="1400" b="0" kern="1200">
                        <a:solidFill>
                          <a:schemeClr val="tx1">
                            <a:lumMod val="75000"/>
                            <a:lumOff val="25000"/>
                          </a:schemeClr>
                        </a:solidFill>
                        <a:latin typeface="+mn-lt"/>
                        <a:ea typeface="+mn-ea"/>
                        <a:cs typeface="+mn-cs"/>
                      </a:endParaRPr>
                    </a:p>
                  </a:txBody>
                  <a:tcPr marL="144000" marR="144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tc>
                  <a:txBody>
                    <a:bodyPr/>
                    <a:lstStyle/>
                    <a:p>
                      <a:endParaRPr lang="nl-NL"/>
                    </a:p>
                  </a:txBody>
                  <a:tcPr marL="144000" marR="144000" marT="72000" marB="72000">
                    <a:lnL w="76200" cap="flat" cmpd="sng" algn="ctr">
                      <a:solidFill>
                        <a:schemeClr val="bg1"/>
                      </a:solid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DC8"/>
                    </a:solidFill>
                  </a:tcPr>
                </a:tc>
                <a:extLst>
                  <a:ext uri="{0D108BD9-81ED-4DB2-BD59-A6C34878D82A}">
                    <a16:rowId xmlns:a16="http://schemas.microsoft.com/office/drawing/2014/main" val="10004"/>
                  </a:ext>
                </a:extLst>
              </a:tr>
              <a:tr h="696029">
                <a:tc>
                  <a:txBody>
                    <a:bodyPr/>
                    <a:lstStyle/>
                    <a:p>
                      <a:pPr marL="0" algn="l" defTabSz="914354" rtl="0" eaLnBrk="1" latinLnBrk="0" hangingPunct="1">
                        <a:lnSpc>
                          <a:spcPts val="1800"/>
                        </a:lnSpc>
                      </a:pPr>
                      <a:r>
                        <a:rPr lang="nl-NL" sz="1400" b="1" kern="1200">
                          <a:solidFill>
                            <a:schemeClr val="tx1">
                              <a:lumMod val="75000"/>
                              <a:lumOff val="25000"/>
                            </a:schemeClr>
                          </a:solidFill>
                        </a:rPr>
                        <a:t>4. INFORMATIESYSTEMEN</a:t>
                      </a:r>
                    </a:p>
                    <a:p>
                      <a:pPr marL="0" algn="l" defTabSz="914354" rtl="0" eaLnBrk="1" latinLnBrk="0" hangingPunct="1">
                        <a:lnSpc>
                          <a:spcPts val="1800"/>
                        </a:lnSpc>
                      </a:pPr>
                      <a:r>
                        <a:rPr lang="nl-NL" sz="1400" kern="1200">
                          <a:solidFill>
                            <a:schemeClr val="tx1">
                              <a:lumMod val="75000"/>
                              <a:lumOff val="25000"/>
                            </a:schemeClr>
                          </a:solidFill>
                          <a:effectLst/>
                        </a:rPr>
                        <a:t> Veilige omgang met informatiesystemen en afspraken hierover met onze leveranciers</a:t>
                      </a:r>
                      <a:endParaRPr lang="nl-NL" sz="1400" b="0" kern="1200">
                        <a:solidFill>
                          <a:schemeClr val="tx1">
                            <a:lumMod val="75000"/>
                            <a:lumOff val="25000"/>
                          </a:schemeClr>
                        </a:solidFill>
                        <a:latin typeface="+mn-lt"/>
                        <a:ea typeface="+mn-ea"/>
                        <a:cs typeface="+mn-cs"/>
                      </a:endParaRPr>
                    </a:p>
                  </a:txBody>
                  <a:tcPr marL="144000" marR="144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tc>
                  <a:txBody>
                    <a:bodyPr/>
                    <a:lstStyle/>
                    <a:p>
                      <a:endParaRPr lang="nl-NL"/>
                    </a:p>
                  </a:txBody>
                  <a:tcPr marL="144000" marR="144000" marT="72000" marB="72000">
                    <a:lnL w="76200" cap="flat" cmpd="sng" algn="ctr">
                      <a:solidFill>
                        <a:schemeClr val="bg1"/>
                      </a:solid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3E5FC"/>
                    </a:solidFill>
                  </a:tcPr>
                </a:tc>
                <a:extLst>
                  <a:ext uri="{0D108BD9-81ED-4DB2-BD59-A6C34878D82A}">
                    <a16:rowId xmlns:a16="http://schemas.microsoft.com/office/drawing/2014/main" val="10005"/>
                  </a:ext>
                </a:extLst>
              </a:tr>
              <a:tr h="696029">
                <a:tc>
                  <a:txBody>
                    <a:bodyPr/>
                    <a:lstStyle/>
                    <a:p>
                      <a:pPr marL="0" algn="l" defTabSz="914354" rtl="0" eaLnBrk="1" latinLnBrk="0" hangingPunct="1">
                        <a:lnSpc>
                          <a:spcPts val="1800"/>
                        </a:lnSpc>
                      </a:pPr>
                      <a:r>
                        <a:rPr lang="nl-NL" sz="1400" b="1" kern="1200">
                          <a:solidFill>
                            <a:schemeClr val="tx1">
                              <a:lumMod val="75000"/>
                              <a:lumOff val="25000"/>
                            </a:schemeClr>
                          </a:solidFill>
                        </a:rPr>
                        <a:t>5. DATABESCHERMING</a:t>
                      </a:r>
                    </a:p>
                    <a:p>
                      <a:pPr marL="0" algn="l" defTabSz="914354" rtl="0" eaLnBrk="1" latinLnBrk="0" hangingPunct="1">
                        <a:lnSpc>
                          <a:spcPts val="1800"/>
                        </a:lnSpc>
                      </a:pPr>
                      <a:r>
                        <a:rPr lang="nl-NL" sz="1400" kern="1200">
                          <a:solidFill>
                            <a:schemeClr val="tx1">
                              <a:lumMod val="75000"/>
                              <a:lumOff val="25000"/>
                            </a:schemeClr>
                          </a:solidFill>
                          <a:effectLst/>
                        </a:rPr>
                        <a:t>Veilige omgang met data in onze software</a:t>
                      </a:r>
                      <a:endParaRPr lang="nl-NL" sz="1400" b="0" kern="1200">
                        <a:solidFill>
                          <a:schemeClr val="tx1">
                            <a:lumMod val="75000"/>
                            <a:lumOff val="25000"/>
                          </a:schemeClr>
                        </a:solidFill>
                        <a:latin typeface="+mn-lt"/>
                        <a:ea typeface="+mn-ea"/>
                        <a:cs typeface="+mn-cs"/>
                      </a:endParaRPr>
                    </a:p>
                  </a:txBody>
                  <a:tcPr marL="144000" marR="144000" marT="72000" marB="72000">
                    <a:lnL w="12700" cap="flat" cmpd="sng" algn="ctr">
                      <a:no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D1FC"/>
                    </a:solidFill>
                  </a:tcPr>
                </a:tc>
                <a:tc>
                  <a:txBody>
                    <a:bodyPr/>
                    <a:lstStyle/>
                    <a:p>
                      <a:endParaRPr lang="nl-NL"/>
                    </a:p>
                  </a:txBody>
                  <a:tcPr marL="144000" marR="144000" marT="72000" marB="72000">
                    <a:lnL w="76200" cap="flat" cmpd="sng" algn="ctr">
                      <a:solidFill>
                        <a:schemeClr val="bg1"/>
                      </a:solid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solidFill>
                      <a:srgbClr val="DAD1FC"/>
                    </a:solidFill>
                  </a:tcPr>
                </a:tc>
                <a:extLst>
                  <a:ext uri="{0D108BD9-81ED-4DB2-BD59-A6C34878D82A}">
                    <a16:rowId xmlns:a16="http://schemas.microsoft.com/office/drawing/2014/main" val="10006"/>
                  </a:ext>
                </a:extLst>
              </a:tr>
            </a:tbl>
          </a:graphicData>
        </a:graphic>
      </p:graphicFrame>
      <p:sp>
        <p:nvSpPr>
          <p:cNvPr id="8" name="TextBox 7">
            <a:extLst>
              <a:ext uri="{FF2B5EF4-FFF2-40B4-BE49-F238E27FC236}">
                <a16:creationId xmlns:a16="http://schemas.microsoft.com/office/drawing/2014/main" id="{2736A7D6-87EE-4648-9136-C8F6F6758F6D}"/>
              </a:ext>
            </a:extLst>
          </p:cNvPr>
          <p:cNvSpPr txBox="1"/>
          <p:nvPr/>
        </p:nvSpPr>
        <p:spPr>
          <a:xfrm>
            <a:off x="380674" y="1690686"/>
            <a:ext cx="2480400" cy="4608000"/>
          </a:xfrm>
          <a:prstGeom prst="rect">
            <a:avLst/>
          </a:prstGeom>
          <a:solidFill>
            <a:schemeClr val="bg1">
              <a:lumMod val="95000"/>
            </a:schemeClr>
          </a:solidFill>
        </p:spPr>
        <p:txBody>
          <a:bodyPr wrap="square" lIns="144000" tIns="108000" rIns="144000" bIns="144000" rtlCol="0">
            <a:spAutoFit/>
          </a:bodyPr>
          <a:lstStyle/>
          <a:p>
            <a:pPr fontAlgn="t">
              <a:lnSpc>
                <a:spcPts val="1800"/>
              </a:lnSpc>
            </a:pPr>
            <a:r>
              <a:rPr lang="nl-NL" sz="1400" b="1">
                <a:solidFill>
                  <a:schemeClr val="tx1">
                    <a:lumMod val="75000"/>
                    <a:lumOff val="25000"/>
                  </a:schemeClr>
                </a:solidFill>
              </a:rPr>
              <a:t>BESTUURLIJKE UITGANGSPUNTEN</a:t>
            </a:r>
            <a:endParaRPr lang="en-US" sz="1400" b="1">
              <a:solidFill>
                <a:schemeClr val="tx1">
                  <a:lumMod val="75000"/>
                  <a:lumOff val="25000"/>
                </a:schemeClr>
              </a:solidFill>
            </a:endParaRPr>
          </a:p>
          <a:p>
            <a:pPr>
              <a:lnSpc>
                <a:spcPts val="1800"/>
              </a:lnSpc>
            </a:pPr>
            <a:r>
              <a:rPr lang="nl-NL" sz="1400">
                <a:solidFill>
                  <a:schemeClr val="tx1">
                    <a:lumMod val="75000"/>
                    <a:lumOff val="25000"/>
                  </a:schemeClr>
                </a:solidFill>
              </a:rPr>
              <a:t>Bestuurlijke principes en beleid, organisatie van de beveiliging en naleving</a:t>
            </a:r>
            <a:endParaRPr lang="en-US" sz="1400">
              <a:solidFill>
                <a:schemeClr val="tx1">
                  <a:lumMod val="75000"/>
                  <a:lumOff val="25000"/>
                </a:schemeClr>
              </a:solidFill>
            </a:endParaRPr>
          </a:p>
          <a:p>
            <a:pPr fontAlgn="t">
              <a:lnSpc>
                <a:spcPts val="1800"/>
              </a:lnSpc>
            </a:pPr>
            <a:endParaRPr lang="nl-NL" sz="1400">
              <a:solidFill>
                <a:schemeClr val="tx1">
                  <a:lumMod val="75000"/>
                  <a:lumOff val="25000"/>
                </a:schemeClr>
              </a:solidFill>
            </a:endParaRPr>
          </a:p>
          <a:p>
            <a:pPr fontAlgn="t">
              <a:lnSpc>
                <a:spcPts val="1800"/>
              </a:lnSpc>
            </a:pPr>
            <a:r>
              <a:rPr lang="nl-NL" sz="1400">
                <a:solidFill>
                  <a:schemeClr val="tx1">
                    <a:lumMod val="75000"/>
                    <a:lumOff val="25000"/>
                  </a:schemeClr>
                </a:solidFill>
              </a:rPr>
              <a:t>Het bestuur van deze gemeente:</a:t>
            </a:r>
            <a:endParaRPr lang="en-US" sz="1400">
              <a:solidFill>
                <a:schemeClr val="tx1">
                  <a:lumMod val="75000"/>
                  <a:lumOff val="25000"/>
                </a:schemeClr>
              </a:solidFill>
            </a:endParaRPr>
          </a:p>
          <a:p>
            <a:pPr marL="144000" indent="-144000" fontAlgn="t">
              <a:lnSpc>
                <a:spcPts val="1800"/>
              </a:lnSpc>
              <a:buFont typeface="Arial" panose="020B0604020202020204" pitchFamily="34" charset="0"/>
              <a:buChar char="•"/>
            </a:pPr>
            <a:r>
              <a:rPr lang="nl-NL" sz="1400">
                <a:solidFill>
                  <a:schemeClr val="tx1">
                    <a:lumMod val="75000"/>
                    <a:lumOff val="25000"/>
                  </a:schemeClr>
                </a:solidFill>
              </a:rPr>
              <a:t>Volgt het beleid van de IBD</a:t>
            </a:r>
            <a:endParaRPr lang="en-US" sz="1400">
              <a:solidFill>
                <a:schemeClr val="tx1">
                  <a:lumMod val="75000"/>
                  <a:lumOff val="25000"/>
                </a:schemeClr>
              </a:solidFill>
            </a:endParaRPr>
          </a:p>
          <a:p>
            <a:pPr marL="144000" indent="-144000" fontAlgn="t">
              <a:lnSpc>
                <a:spcPts val="1800"/>
              </a:lnSpc>
              <a:buFont typeface="Arial" panose="020B0604020202020204" pitchFamily="34" charset="0"/>
              <a:buChar char="•"/>
            </a:pPr>
            <a:r>
              <a:rPr lang="nl-NL" sz="1400">
                <a:solidFill>
                  <a:schemeClr val="tx1">
                    <a:lumMod val="75000"/>
                    <a:lumOff val="25000"/>
                  </a:schemeClr>
                </a:solidFill>
              </a:rPr>
              <a:t>Zorgt ervoor dat de juiste informatiebeveiliging door de gemeentelijke organisatie wordt uitgevoerd</a:t>
            </a:r>
            <a:endParaRPr lang="en-US" sz="1400">
              <a:solidFill>
                <a:schemeClr val="tx1">
                  <a:lumMod val="75000"/>
                  <a:lumOff val="25000"/>
                </a:schemeClr>
              </a:solidFill>
            </a:endParaRPr>
          </a:p>
          <a:p>
            <a:pPr marL="144000" indent="-144000" fontAlgn="t">
              <a:lnSpc>
                <a:spcPts val="1800"/>
              </a:lnSpc>
              <a:buFont typeface="Arial" panose="020B0604020202020204" pitchFamily="34" charset="0"/>
              <a:buChar char="•"/>
            </a:pPr>
            <a:r>
              <a:rPr lang="nl-NL" sz="1400">
                <a:solidFill>
                  <a:schemeClr val="tx1">
                    <a:lumMod val="75000"/>
                    <a:lumOff val="25000"/>
                  </a:schemeClr>
                </a:solidFill>
              </a:rPr>
              <a:t>Controleert de juiste werking van de informatiebeveiliging</a:t>
            </a:r>
          </a:p>
          <a:p>
            <a:pPr marL="144000" indent="-144000" fontAlgn="t">
              <a:lnSpc>
                <a:spcPts val="1800"/>
              </a:lnSpc>
              <a:buFont typeface="Arial" panose="020B0604020202020204" pitchFamily="34" charset="0"/>
              <a:buChar char="•"/>
            </a:pPr>
            <a:endParaRPr lang="nl-NL" sz="1400">
              <a:solidFill>
                <a:schemeClr val="tx1">
                  <a:lumMod val="75000"/>
                  <a:lumOff val="25000"/>
                </a:schemeClr>
              </a:solidFill>
            </a:endParaRPr>
          </a:p>
          <a:p>
            <a:pPr fontAlgn="t">
              <a:lnSpc>
                <a:spcPts val="1800"/>
              </a:lnSpc>
            </a:pPr>
            <a:endParaRPr lang="en-US" sz="1400">
              <a:solidFill>
                <a:schemeClr val="tx1">
                  <a:lumMod val="75000"/>
                  <a:lumOff val="25000"/>
                </a:schemeClr>
              </a:solidFill>
            </a:endParaRPr>
          </a:p>
        </p:txBody>
      </p:sp>
      <p:grpSp>
        <p:nvGrpSpPr>
          <p:cNvPr id="3" name="Group 2">
            <a:extLst>
              <a:ext uri="{FF2B5EF4-FFF2-40B4-BE49-F238E27FC236}">
                <a16:creationId xmlns:a16="http://schemas.microsoft.com/office/drawing/2014/main" id="{B22312E3-47C8-2B45-99CC-3356A1EAB053}"/>
              </a:ext>
            </a:extLst>
          </p:cNvPr>
          <p:cNvGrpSpPr/>
          <p:nvPr/>
        </p:nvGrpSpPr>
        <p:grpSpPr>
          <a:xfrm>
            <a:off x="9912118" y="3014028"/>
            <a:ext cx="1604752" cy="397122"/>
            <a:chOff x="10065099" y="3056396"/>
            <a:chExt cx="1262334" cy="312385"/>
          </a:xfrm>
        </p:grpSpPr>
        <p:pic>
          <p:nvPicPr>
            <p:cNvPr id="38" name="Picture 37">
              <a:extLst>
                <a:ext uri="{FF2B5EF4-FFF2-40B4-BE49-F238E27FC236}">
                  <a16:creationId xmlns:a16="http://schemas.microsoft.com/office/drawing/2014/main" id="{9073693F-B6A3-644C-8DEE-FBDF6D616A4C}"/>
                </a:ext>
              </a:extLst>
            </p:cNvPr>
            <p:cNvPicPr>
              <a:picLocks noChangeAspect="1"/>
            </p:cNvPicPr>
            <p:nvPr/>
          </p:nvPicPr>
          <p:blipFill>
            <a:blip r:embed="rId3"/>
            <a:stretch>
              <a:fillRect/>
            </a:stretch>
          </p:blipFill>
          <p:spPr>
            <a:xfrm>
              <a:off x="10065099" y="3056396"/>
              <a:ext cx="312385" cy="312385"/>
            </a:xfrm>
            <a:prstGeom prst="rect">
              <a:avLst/>
            </a:prstGeom>
          </p:spPr>
        </p:pic>
        <p:pic>
          <p:nvPicPr>
            <p:cNvPr id="39" name="Picture 38">
              <a:extLst>
                <a:ext uri="{FF2B5EF4-FFF2-40B4-BE49-F238E27FC236}">
                  <a16:creationId xmlns:a16="http://schemas.microsoft.com/office/drawing/2014/main" id="{7A11148F-4C03-7448-988E-C3717FEA0BFD}"/>
                </a:ext>
              </a:extLst>
            </p:cNvPr>
            <p:cNvPicPr>
              <a:picLocks noChangeAspect="1"/>
            </p:cNvPicPr>
            <p:nvPr/>
          </p:nvPicPr>
          <p:blipFill>
            <a:blip r:embed="rId4"/>
            <a:stretch>
              <a:fillRect/>
            </a:stretch>
          </p:blipFill>
          <p:spPr>
            <a:xfrm>
              <a:off x="10549762" y="3056396"/>
              <a:ext cx="312385" cy="312385"/>
            </a:xfrm>
            <a:prstGeom prst="rect">
              <a:avLst/>
            </a:prstGeom>
          </p:spPr>
        </p:pic>
        <p:pic>
          <p:nvPicPr>
            <p:cNvPr id="40" name="Picture 39">
              <a:extLst>
                <a:ext uri="{FF2B5EF4-FFF2-40B4-BE49-F238E27FC236}">
                  <a16:creationId xmlns:a16="http://schemas.microsoft.com/office/drawing/2014/main" id="{765D8DBA-3B55-D842-87F2-2CEF159289FD}"/>
                </a:ext>
              </a:extLst>
            </p:cNvPr>
            <p:cNvPicPr>
              <a:picLocks noChangeAspect="1"/>
            </p:cNvPicPr>
            <p:nvPr/>
          </p:nvPicPr>
          <p:blipFill>
            <a:blip r:embed="rId5"/>
            <a:stretch>
              <a:fillRect/>
            </a:stretch>
          </p:blipFill>
          <p:spPr>
            <a:xfrm>
              <a:off x="11015048" y="3056396"/>
              <a:ext cx="312385" cy="312385"/>
            </a:xfrm>
            <a:prstGeom prst="rect">
              <a:avLst/>
            </a:prstGeom>
          </p:spPr>
        </p:pic>
      </p:grpSp>
      <p:grpSp>
        <p:nvGrpSpPr>
          <p:cNvPr id="41" name="Group 40">
            <a:extLst>
              <a:ext uri="{FF2B5EF4-FFF2-40B4-BE49-F238E27FC236}">
                <a16:creationId xmlns:a16="http://schemas.microsoft.com/office/drawing/2014/main" id="{4CF184F5-CFDB-7F4F-8E91-9E4E1BD529A0}"/>
              </a:ext>
            </a:extLst>
          </p:cNvPr>
          <p:cNvGrpSpPr/>
          <p:nvPr/>
        </p:nvGrpSpPr>
        <p:grpSpPr>
          <a:xfrm>
            <a:off x="9912118" y="3686381"/>
            <a:ext cx="1604752" cy="397122"/>
            <a:chOff x="10065099" y="3056396"/>
            <a:chExt cx="1262334" cy="312385"/>
          </a:xfrm>
        </p:grpSpPr>
        <p:pic>
          <p:nvPicPr>
            <p:cNvPr id="42" name="Picture 41">
              <a:extLst>
                <a:ext uri="{FF2B5EF4-FFF2-40B4-BE49-F238E27FC236}">
                  <a16:creationId xmlns:a16="http://schemas.microsoft.com/office/drawing/2014/main" id="{3339A956-7157-104B-BF4E-1549E020E7DA}"/>
                </a:ext>
              </a:extLst>
            </p:cNvPr>
            <p:cNvPicPr>
              <a:picLocks noChangeAspect="1"/>
            </p:cNvPicPr>
            <p:nvPr/>
          </p:nvPicPr>
          <p:blipFill>
            <a:blip r:embed="rId3"/>
            <a:stretch>
              <a:fillRect/>
            </a:stretch>
          </p:blipFill>
          <p:spPr>
            <a:xfrm>
              <a:off x="10065099" y="3056396"/>
              <a:ext cx="312385" cy="312385"/>
            </a:xfrm>
            <a:prstGeom prst="rect">
              <a:avLst/>
            </a:prstGeom>
          </p:spPr>
        </p:pic>
        <p:pic>
          <p:nvPicPr>
            <p:cNvPr id="43" name="Picture 42">
              <a:extLst>
                <a:ext uri="{FF2B5EF4-FFF2-40B4-BE49-F238E27FC236}">
                  <a16:creationId xmlns:a16="http://schemas.microsoft.com/office/drawing/2014/main" id="{1246A41A-6698-234D-8AB3-028D4F18B006}"/>
                </a:ext>
              </a:extLst>
            </p:cNvPr>
            <p:cNvPicPr>
              <a:picLocks noChangeAspect="1"/>
            </p:cNvPicPr>
            <p:nvPr/>
          </p:nvPicPr>
          <p:blipFill>
            <a:blip r:embed="rId4"/>
            <a:stretch>
              <a:fillRect/>
            </a:stretch>
          </p:blipFill>
          <p:spPr>
            <a:xfrm>
              <a:off x="10549762" y="3056396"/>
              <a:ext cx="312385" cy="312385"/>
            </a:xfrm>
            <a:prstGeom prst="rect">
              <a:avLst/>
            </a:prstGeom>
          </p:spPr>
        </p:pic>
        <p:pic>
          <p:nvPicPr>
            <p:cNvPr id="44" name="Picture 43">
              <a:extLst>
                <a:ext uri="{FF2B5EF4-FFF2-40B4-BE49-F238E27FC236}">
                  <a16:creationId xmlns:a16="http://schemas.microsoft.com/office/drawing/2014/main" id="{CD9477E2-4123-7D45-BF26-29A36220C3A4}"/>
                </a:ext>
              </a:extLst>
            </p:cNvPr>
            <p:cNvPicPr>
              <a:picLocks noChangeAspect="1"/>
            </p:cNvPicPr>
            <p:nvPr/>
          </p:nvPicPr>
          <p:blipFill>
            <a:blip r:embed="rId5"/>
            <a:stretch>
              <a:fillRect/>
            </a:stretch>
          </p:blipFill>
          <p:spPr>
            <a:xfrm>
              <a:off x="11015048" y="3056396"/>
              <a:ext cx="312385" cy="312385"/>
            </a:xfrm>
            <a:prstGeom prst="rect">
              <a:avLst/>
            </a:prstGeom>
          </p:spPr>
        </p:pic>
      </p:grpSp>
      <p:grpSp>
        <p:nvGrpSpPr>
          <p:cNvPr id="45" name="Group 44">
            <a:extLst>
              <a:ext uri="{FF2B5EF4-FFF2-40B4-BE49-F238E27FC236}">
                <a16:creationId xmlns:a16="http://schemas.microsoft.com/office/drawing/2014/main" id="{15389AC5-7EC1-E247-A9AA-5CA8889058CC}"/>
              </a:ext>
            </a:extLst>
          </p:cNvPr>
          <p:cNvGrpSpPr/>
          <p:nvPr/>
        </p:nvGrpSpPr>
        <p:grpSpPr>
          <a:xfrm>
            <a:off x="9912118" y="4345287"/>
            <a:ext cx="1604752" cy="397122"/>
            <a:chOff x="10065099" y="3056396"/>
            <a:chExt cx="1262334" cy="312385"/>
          </a:xfrm>
        </p:grpSpPr>
        <p:pic>
          <p:nvPicPr>
            <p:cNvPr id="46" name="Picture 45">
              <a:extLst>
                <a:ext uri="{FF2B5EF4-FFF2-40B4-BE49-F238E27FC236}">
                  <a16:creationId xmlns:a16="http://schemas.microsoft.com/office/drawing/2014/main" id="{4522F949-7F2F-6C48-9AB7-B5FDF9A92B1D}"/>
                </a:ext>
              </a:extLst>
            </p:cNvPr>
            <p:cNvPicPr>
              <a:picLocks noChangeAspect="1"/>
            </p:cNvPicPr>
            <p:nvPr/>
          </p:nvPicPr>
          <p:blipFill>
            <a:blip r:embed="rId3"/>
            <a:stretch>
              <a:fillRect/>
            </a:stretch>
          </p:blipFill>
          <p:spPr>
            <a:xfrm>
              <a:off x="10065099" y="3056396"/>
              <a:ext cx="312385" cy="312385"/>
            </a:xfrm>
            <a:prstGeom prst="rect">
              <a:avLst/>
            </a:prstGeom>
          </p:spPr>
        </p:pic>
        <p:pic>
          <p:nvPicPr>
            <p:cNvPr id="47" name="Picture 46">
              <a:extLst>
                <a:ext uri="{FF2B5EF4-FFF2-40B4-BE49-F238E27FC236}">
                  <a16:creationId xmlns:a16="http://schemas.microsoft.com/office/drawing/2014/main" id="{338F0881-6737-2447-996E-206E92C2EBA6}"/>
                </a:ext>
              </a:extLst>
            </p:cNvPr>
            <p:cNvPicPr>
              <a:picLocks noChangeAspect="1"/>
            </p:cNvPicPr>
            <p:nvPr/>
          </p:nvPicPr>
          <p:blipFill>
            <a:blip r:embed="rId4"/>
            <a:stretch>
              <a:fillRect/>
            </a:stretch>
          </p:blipFill>
          <p:spPr>
            <a:xfrm>
              <a:off x="10549762" y="3056396"/>
              <a:ext cx="312385" cy="312385"/>
            </a:xfrm>
            <a:prstGeom prst="rect">
              <a:avLst/>
            </a:prstGeom>
          </p:spPr>
        </p:pic>
        <p:pic>
          <p:nvPicPr>
            <p:cNvPr id="48" name="Picture 47">
              <a:extLst>
                <a:ext uri="{FF2B5EF4-FFF2-40B4-BE49-F238E27FC236}">
                  <a16:creationId xmlns:a16="http://schemas.microsoft.com/office/drawing/2014/main" id="{0C7F002A-D341-D045-B441-D0856D95C082}"/>
                </a:ext>
              </a:extLst>
            </p:cNvPr>
            <p:cNvPicPr>
              <a:picLocks noChangeAspect="1"/>
            </p:cNvPicPr>
            <p:nvPr/>
          </p:nvPicPr>
          <p:blipFill>
            <a:blip r:embed="rId5"/>
            <a:stretch>
              <a:fillRect/>
            </a:stretch>
          </p:blipFill>
          <p:spPr>
            <a:xfrm>
              <a:off x="11015048" y="3056396"/>
              <a:ext cx="312385" cy="312385"/>
            </a:xfrm>
            <a:prstGeom prst="rect">
              <a:avLst/>
            </a:prstGeom>
          </p:spPr>
        </p:pic>
      </p:grpSp>
      <p:grpSp>
        <p:nvGrpSpPr>
          <p:cNvPr id="49" name="Group 48">
            <a:extLst>
              <a:ext uri="{FF2B5EF4-FFF2-40B4-BE49-F238E27FC236}">
                <a16:creationId xmlns:a16="http://schemas.microsoft.com/office/drawing/2014/main" id="{2BF35108-F0A4-BB4A-AEEB-0B1D645EFADE}"/>
              </a:ext>
            </a:extLst>
          </p:cNvPr>
          <p:cNvGrpSpPr/>
          <p:nvPr/>
        </p:nvGrpSpPr>
        <p:grpSpPr>
          <a:xfrm>
            <a:off x="9912118" y="5017640"/>
            <a:ext cx="1604752" cy="397122"/>
            <a:chOff x="10065099" y="3056396"/>
            <a:chExt cx="1262334" cy="312385"/>
          </a:xfrm>
        </p:grpSpPr>
        <p:pic>
          <p:nvPicPr>
            <p:cNvPr id="50" name="Picture 49">
              <a:extLst>
                <a:ext uri="{FF2B5EF4-FFF2-40B4-BE49-F238E27FC236}">
                  <a16:creationId xmlns:a16="http://schemas.microsoft.com/office/drawing/2014/main" id="{2108387D-5841-C240-A048-CADE7334B2CF}"/>
                </a:ext>
              </a:extLst>
            </p:cNvPr>
            <p:cNvPicPr>
              <a:picLocks noChangeAspect="1"/>
            </p:cNvPicPr>
            <p:nvPr/>
          </p:nvPicPr>
          <p:blipFill>
            <a:blip r:embed="rId3"/>
            <a:stretch>
              <a:fillRect/>
            </a:stretch>
          </p:blipFill>
          <p:spPr>
            <a:xfrm>
              <a:off x="10065099" y="3056396"/>
              <a:ext cx="312385" cy="312385"/>
            </a:xfrm>
            <a:prstGeom prst="rect">
              <a:avLst/>
            </a:prstGeom>
          </p:spPr>
        </p:pic>
        <p:pic>
          <p:nvPicPr>
            <p:cNvPr id="51" name="Picture 50">
              <a:extLst>
                <a:ext uri="{FF2B5EF4-FFF2-40B4-BE49-F238E27FC236}">
                  <a16:creationId xmlns:a16="http://schemas.microsoft.com/office/drawing/2014/main" id="{92671B99-7A97-6D4A-A296-F7CDDAE62B97}"/>
                </a:ext>
              </a:extLst>
            </p:cNvPr>
            <p:cNvPicPr>
              <a:picLocks noChangeAspect="1"/>
            </p:cNvPicPr>
            <p:nvPr/>
          </p:nvPicPr>
          <p:blipFill>
            <a:blip r:embed="rId4"/>
            <a:stretch>
              <a:fillRect/>
            </a:stretch>
          </p:blipFill>
          <p:spPr>
            <a:xfrm>
              <a:off x="10549762" y="3056396"/>
              <a:ext cx="312385" cy="312385"/>
            </a:xfrm>
            <a:prstGeom prst="rect">
              <a:avLst/>
            </a:prstGeom>
          </p:spPr>
        </p:pic>
        <p:pic>
          <p:nvPicPr>
            <p:cNvPr id="52" name="Picture 51">
              <a:extLst>
                <a:ext uri="{FF2B5EF4-FFF2-40B4-BE49-F238E27FC236}">
                  <a16:creationId xmlns:a16="http://schemas.microsoft.com/office/drawing/2014/main" id="{E47BDF94-544A-C84E-82AA-7442B7B33392}"/>
                </a:ext>
              </a:extLst>
            </p:cNvPr>
            <p:cNvPicPr>
              <a:picLocks noChangeAspect="1"/>
            </p:cNvPicPr>
            <p:nvPr/>
          </p:nvPicPr>
          <p:blipFill>
            <a:blip r:embed="rId5"/>
            <a:stretch>
              <a:fillRect/>
            </a:stretch>
          </p:blipFill>
          <p:spPr>
            <a:xfrm>
              <a:off x="11015048" y="3056396"/>
              <a:ext cx="312385" cy="312385"/>
            </a:xfrm>
            <a:prstGeom prst="rect">
              <a:avLst/>
            </a:prstGeom>
          </p:spPr>
        </p:pic>
      </p:grpSp>
      <p:grpSp>
        <p:nvGrpSpPr>
          <p:cNvPr id="53" name="Group 52">
            <a:extLst>
              <a:ext uri="{FF2B5EF4-FFF2-40B4-BE49-F238E27FC236}">
                <a16:creationId xmlns:a16="http://schemas.microsoft.com/office/drawing/2014/main" id="{63CF0D22-5225-5A46-BCCA-EBBB504F2AEC}"/>
              </a:ext>
            </a:extLst>
          </p:cNvPr>
          <p:cNvGrpSpPr/>
          <p:nvPr/>
        </p:nvGrpSpPr>
        <p:grpSpPr>
          <a:xfrm>
            <a:off x="9912118" y="5743781"/>
            <a:ext cx="1604752" cy="397122"/>
            <a:chOff x="10065099" y="3056396"/>
            <a:chExt cx="1262334" cy="312385"/>
          </a:xfrm>
        </p:grpSpPr>
        <p:pic>
          <p:nvPicPr>
            <p:cNvPr id="54" name="Picture 53">
              <a:extLst>
                <a:ext uri="{FF2B5EF4-FFF2-40B4-BE49-F238E27FC236}">
                  <a16:creationId xmlns:a16="http://schemas.microsoft.com/office/drawing/2014/main" id="{F8892C08-2355-4D42-855F-9B63CD26AACB}"/>
                </a:ext>
              </a:extLst>
            </p:cNvPr>
            <p:cNvPicPr>
              <a:picLocks noChangeAspect="1"/>
            </p:cNvPicPr>
            <p:nvPr/>
          </p:nvPicPr>
          <p:blipFill>
            <a:blip r:embed="rId3"/>
            <a:stretch>
              <a:fillRect/>
            </a:stretch>
          </p:blipFill>
          <p:spPr>
            <a:xfrm>
              <a:off x="10065099" y="3056396"/>
              <a:ext cx="312385" cy="312385"/>
            </a:xfrm>
            <a:prstGeom prst="rect">
              <a:avLst/>
            </a:prstGeom>
          </p:spPr>
        </p:pic>
        <p:pic>
          <p:nvPicPr>
            <p:cNvPr id="55" name="Picture 54">
              <a:extLst>
                <a:ext uri="{FF2B5EF4-FFF2-40B4-BE49-F238E27FC236}">
                  <a16:creationId xmlns:a16="http://schemas.microsoft.com/office/drawing/2014/main" id="{D737BDCD-97B2-244B-8DF7-49CB70CBC9C7}"/>
                </a:ext>
              </a:extLst>
            </p:cNvPr>
            <p:cNvPicPr>
              <a:picLocks noChangeAspect="1"/>
            </p:cNvPicPr>
            <p:nvPr/>
          </p:nvPicPr>
          <p:blipFill>
            <a:blip r:embed="rId4"/>
            <a:stretch>
              <a:fillRect/>
            </a:stretch>
          </p:blipFill>
          <p:spPr>
            <a:xfrm>
              <a:off x="10549762" y="3056396"/>
              <a:ext cx="312385" cy="312385"/>
            </a:xfrm>
            <a:prstGeom prst="rect">
              <a:avLst/>
            </a:prstGeom>
          </p:spPr>
        </p:pic>
        <p:pic>
          <p:nvPicPr>
            <p:cNvPr id="56" name="Picture 55">
              <a:extLst>
                <a:ext uri="{FF2B5EF4-FFF2-40B4-BE49-F238E27FC236}">
                  <a16:creationId xmlns:a16="http://schemas.microsoft.com/office/drawing/2014/main" id="{9ED14CC4-F9FB-CA43-900E-4A3E02B7DB2B}"/>
                </a:ext>
              </a:extLst>
            </p:cNvPr>
            <p:cNvPicPr>
              <a:picLocks noChangeAspect="1"/>
            </p:cNvPicPr>
            <p:nvPr/>
          </p:nvPicPr>
          <p:blipFill>
            <a:blip r:embed="rId5"/>
            <a:stretch>
              <a:fillRect/>
            </a:stretch>
          </p:blipFill>
          <p:spPr>
            <a:xfrm>
              <a:off x="11015048" y="3056396"/>
              <a:ext cx="312385" cy="312385"/>
            </a:xfrm>
            <a:prstGeom prst="rect">
              <a:avLst/>
            </a:prstGeom>
          </p:spPr>
        </p:pic>
      </p:grpSp>
      <p:pic>
        <p:nvPicPr>
          <p:cNvPr id="26" name="Picture 18">
            <a:extLst>
              <a:ext uri="{FF2B5EF4-FFF2-40B4-BE49-F238E27FC236}">
                <a16:creationId xmlns:a16="http://schemas.microsoft.com/office/drawing/2014/main" id="{49D7B302-78F5-8549-B3A5-BD0B5DD14403}"/>
              </a:ext>
            </a:extLst>
          </p:cNvPr>
          <p:cNvPicPr>
            <a:picLocks noChangeAspect="1"/>
          </p:cNvPicPr>
          <p:nvPr/>
        </p:nvPicPr>
        <p:blipFill>
          <a:blip r:embed="rId5"/>
          <a:stretch>
            <a:fillRect/>
          </a:stretch>
        </p:blipFill>
        <p:spPr>
          <a:xfrm>
            <a:off x="10213347" y="1747871"/>
            <a:ext cx="990926" cy="990926"/>
          </a:xfrm>
          <a:prstGeom prst="rect">
            <a:avLst/>
          </a:prstGeom>
        </p:spPr>
      </p:pic>
    </p:spTree>
    <p:extLst>
      <p:ext uri="{BB962C8B-B14F-4D97-AF65-F5344CB8AC3E}">
        <p14:creationId xmlns:p14="http://schemas.microsoft.com/office/powerpoint/2010/main" val="1181900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5">
            <a:extLst>
              <a:ext uri="{FF2B5EF4-FFF2-40B4-BE49-F238E27FC236}">
                <a16:creationId xmlns:a16="http://schemas.microsoft.com/office/drawing/2014/main" id="{AB3E9A83-9FA5-0A49-AB98-3863D985656E}"/>
              </a:ext>
            </a:extLst>
          </p:cNvPr>
          <p:cNvGraphicFramePr>
            <a:graphicFrameLocks noGrp="1"/>
          </p:cNvGraphicFramePr>
          <p:nvPr>
            <p:extLst>
              <p:ext uri="{D42A27DB-BD31-4B8C-83A1-F6EECF244321}">
                <p14:modId xmlns:p14="http://schemas.microsoft.com/office/powerpoint/2010/main" val="1513939878"/>
              </p:ext>
            </p:extLst>
          </p:nvPr>
        </p:nvGraphicFramePr>
        <p:xfrm>
          <a:off x="366540" y="331304"/>
          <a:ext cx="11507816" cy="5956814"/>
        </p:xfrm>
        <a:graphic>
          <a:graphicData uri="http://schemas.openxmlformats.org/drawingml/2006/table">
            <a:tbl>
              <a:tblPr firstRow="1" bandRow="1">
                <a:tableStyleId>{7DF18680-E054-41AD-8BC1-D1AEF772440D}</a:tableStyleId>
              </a:tblPr>
              <a:tblGrid>
                <a:gridCol w="10062027">
                  <a:extLst>
                    <a:ext uri="{9D8B030D-6E8A-4147-A177-3AD203B41FA5}">
                      <a16:colId xmlns:a16="http://schemas.microsoft.com/office/drawing/2014/main" val="3442844694"/>
                    </a:ext>
                  </a:extLst>
                </a:gridCol>
                <a:gridCol w="1445789">
                  <a:extLst>
                    <a:ext uri="{9D8B030D-6E8A-4147-A177-3AD203B41FA5}">
                      <a16:colId xmlns:a16="http://schemas.microsoft.com/office/drawing/2014/main" val="1448380202"/>
                    </a:ext>
                  </a:extLst>
                </a:gridCol>
              </a:tblGrid>
              <a:tr h="558677">
                <a:tc>
                  <a:txBody>
                    <a:bodyPr/>
                    <a:lstStyle/>
                    <a:p>
                      <a:r>
                        <a:rPr lang="nl-NL" sz="2000">
                          <a:solidFill>
                            <a:schemeClr val="tx1">
                              <a:lumMod val="75000"/>
                              <a:lumOff val="25000"/>
                            </a:schemeClr>
                          </a:solidFill>
                        </a:rPr>
                        <a:t>1. BELEID EN ORGANISATIE</a:t>
                      </a: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r>
                        <a:rPr lang="nl-NL" sz="1400" b="0">
                          <a:solidFill>
                            <a:schemeClr val="tx1">
                              <a:lumMod val="75000"/>
                              <a:lumOff val="25000"/>
                            </a:schemeClr>
                          </a:solidFill>
                        </a:rPr>
                        <a:t>Status: </a:t>
                      </a:r>
                    </a:p>
                    <a:p>
                      <a:r>
                        <a:rPr lang="nl-NL" sz="1400" b="0">
                          <a:solidFill>
                            <a:schemeClr val="tx1">
                              <a:lumMod val="75000"/>
                              <a:lumOff val="25000"/>
                            </a:schemeClr>
                          </a:solidFill>
                        </a:rPr>
                        <a:t>&lt;geef status&gt;</a:t>
                      </a: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extLst>
                  <a:ext uri="{0D108BD9-81ED-4DB2-BD59-A6C34878D82A}">
                    <a16:rowId xmlns:a16="http://schemas.microsoft.com/office/drawing/2014/main" val="1294762075"/>
                  </a:ext>
                </a:extLst>
              </a:tr>
              <a:tr h="1348980">
                <a:tc>
                  <a:txBody>
                    <a:bodyPr/>
                    <a:lstStyle/>
                    <a:p>
                      <a:pPr marL="0" marR="0" lvl="0" indent="0" algn="l" defTabSz="914354" rtl="0" eaLnBrk="1" fontAlgn="auto" latinLnBrk="0" hangingPunct="1">
                        <a:lnSpc>
                          <a:spcPts val="1800"/>
                        </a:lnSpc>
                        <a:spcBef>
                          <a:spcPts val="0"/>
                        </a:spcBef>
                        <a:spcAft>
                          <a:spcPts val="0"/>
                        </a:spcAft>
                        <a:buClrTx/>
                        <a:buSzTx/>
                        <a:buFontTx/>
                        <a:buNone/>
                        <a:tabLst/>
                        <a:defRPr/>
                      </a:pPr>
                      <a:r>
                        <a:rPr lang="nl-NL" sz="1400" b="1">
                          <a:solidFill>
                            <a:schemeClr val="tx1">
                              <a:lumMod val="75000"/>
                              <a:lumOff val="25000"/>
                            </a:schemeClr>
                          </a:solidFill>
                        </a:rPr>
                        <a:t>Actueel beleid en organisatie van informatiebeveiliging en controle op naleving</a:t>
                      </a:r>
                    </a:p>
                    <a:p>
                      <a:pPr marL="144000" lvl="0" indent="-144000">
                        <a:lnSpc>
                          <a:spcPts val="1600"/>
                        </a:lnSpc>
                        <a:buFont typeface="Arial" panose="020B0604020202020204" pitchFamily="34" charset="0"/>
                        <a:buChar char="•"/>
                      </a:pPr>
                      <a:r>
                        <a:rPr lang="nl-NL" sz="1400" b="0" kern="1200">
                          <a:solidFill>
                            <a:schemeClr val="tx1">
                              <a:lumMod val="75000"/>
                              <a:lumOff val="25000"/>
                            </a:schemeClr>
                          </a:solidFill>
                          <a:effectLst/>
                          <a:latin typeface="+mn-lt"/>
                          <a:ea typeface="+mn-ea"/>
                          <a:cs typeface="+mn-cs"/>
                        </a:rPr>
                        <a:t>Bestuur, directie en management laten zien dat informatiebeveiliging belangrijk is</a:t>
                      </a:r>
                    </a:p>
                    <a:p>
                      <a:pPr marL="144000" lvl="0" indent="-144000">
                        <a:lnSpc>
                          <a:spcPts val="1600"/>
                        </a:lnSpc>
                        <a:buFont typeface="Arial" panose="020B0604020202020204" pitchFamily="34" charset="0"/>
                        <a:buChar char="•"/>
                      </a:pPr>
                      <a:r>
                        <a:rPr lang="nl-NL" sz="1400" b="0" kern="1200">
                          <a:solidFill>
                            <a:schemeClr val="tx1">
                              <a:lumMod val="75000"/>
                              <a:lumOff val="25000"/>
                            </a:schemeClr>
                          </a:solidFill>
                          <a:effectLst/>
                          <a:latin typeface="+mn-lt"/>
                          <a:ea typeface="+mn-ea"/>
                          <a:cs typeface="+mn-cs"/>
                        </a:rPr>
                        <a:t>De informatiebeveiligingsorganisatie is geregeld  </a:t>
                      </a:r>
                    </a:p>
                    <a:p>
                      <a:pPr marL="144000" lvl="0" indent="-144000">
                        <a:lnSpc>
                          <a:spcPts val="1600"/>
                        </a:lnSpc>
                        <a:buFont typeface="Arial" panose="020B0604020202020204" pitchFamily="34" charset="0"/>
                        <a:buChar char="•"/>
                      </a:pPr>
                      <a:r>
                        <a:rPr lang="nl-NL" sz="1400" b="0" kern="1200">
                          <a:solidFill>
                            <a:schemeClr val="tx1">
                              <a:lumMod val="75000"/>
                              <a:lumOff val="25000"/>
                            </a:schemeClr>
                          </a:solidFill>
                          <a:effectLst/>
                          <a:latin typeface="+mn-lt"/>
                          <a:ea typeface="+mn-ea"/>
                          <a:cs typeface="+mn-cs"/>
                        </a:rPr>
                        <a:t>Waar, wanneer en hoe: altijd werken wij veilig  </a:t>
                      </a:r>
                    </a:p>
                    <a:p>
                      <a:pPr marL="144000" lvl="0" indent="-144000">
                        <a:lnSpc>
                          <a:spcPts val="1600"/>
                        </a:lnSpc>
                        <a:buFont typeface="Arial" panose="020B0604020202020204" pitchFamily="34" charset="0"/>
                        <a:buChar char="•"/>
                      </a:pPr>
                      <a:r>
                        <a:rPr lang="nl-NL" sz="1400" b="0" kern="1200">
                          <a:solidFill>
                            <a:schemeClr val="tx1">
                              <a:lumMod val="75000"/>
                              <a:lumOff val="25000"/>
                            </a:schemeClr>
                          </a:solidFill>
                          <a:effectLst/>
                          <a:latin typeface="+mn-lt"/>
                          <a:ea typeface="+mn-ea"/>
                          <a:cs typeface="+mn-cs"/>
                        </a:rPr>
                        <a:t>Wij houden ons aan onze afspraken en leven de wet- en regelgeving na</a:t>
                      </a: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ECB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a:solidFill>
                          <a:schemeClr val="bg1">
                            <a:lumMod val="9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400">
                        <a:solidFill>
                          <a:schemeClr val="bg1">
                            <a:lumMod val="95000"/>
                          </a:schemeClr>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nl-NL" sz="1400">
                          <a:solidFill>
                            <a:schemeClr val="bg1">
                              <a:lumMod val="95000"/>
                            </a:schemeClr>
                          </a:solidFill>
                        </a:rPr>
                        <a:t>&lt;geef kleur&gt;</a:t>
                      </a:r>
                    </a:p>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4130105169"/>
                  </a:ext>
                </a:extLst>
              </a:tr>
              <a:tr h="354730">
                <a:tc gridSpan="2">
                  <a:txBody>
                    <a:bodyPr/>
                    <a:lstStyle/>
                    <a:p>
                      <a:pPr>
                        <a:lnSpc>
                          <a:spcPts val="1800"/>
                        </a:lnSpc>
                      </a:pPr>
                      <a:r>
                        <a:rPr lang="nl-NL" sz="1400">
                          <a:solidFill>
                            <a:schemeClr val="bg1">
                              <a:lumMod val="50000"/>
                            </a:schemeClr>
                          </a:solidFill>
                        </a:rPr>
                        <a:t>Onderdelen:</a:t>
                      </a: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12104">
                <a:tc>
                  <a:txBody>
                    <a:bodyPr/>
                    <a:lstStyle/>
                    <a:p>
                      <a:pPr lvl="0">
                        <a:lnSpc>
                          <a:spcPts val="1800"/>
                        </a:lnSpc>
                        <a:buNone/>
                      </a:pPr>
                      <a:r>
                        <a:rPr lang="nl-NL" sz="1400">
                          <a:solidFill>
                            <a:schemeClr val="tx1">
                              <a:lumMod val="75000"/>
                              <a:lumOff val="25000"/>
                            </a:schemeClr>
                          </a:solidFill>
                        </a:rPr>
                        <a:t>H5 - Informatiebeveiligingsbeleid</a:t>
                      </a: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3436069826"/>
                  </a:ext>
                </a:extLst>
              </a:tr>
              <a:tr h="412104">
                <a:tc>
                  <a:txBody>
                    <a:bodyPr/>
                    <a:lstStyle/>
                    <a:p>
                      <a:pPr lvl="0">
                        <a:lnSpc>
                          <a:spcPts val="1800"/>
                        </a:lnSpc>
                        <a:buNone/>
                      </a:pPr>
                      <a:r>
                        <a:rPr lang="nl-NL" sz="1400">
                          <a:solidFill>
                            <a:schemeClr val="tx1">
                              <a:lumMod val="75000"/>
                              <a:lumOff val="25000"/>
                            </a:schemeClr>
                          </a:solidFill>
                        </a:rPr>
                        <a:t>H6 - Organiseren van informatiebeveiliging</a:t>
                      </a: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8432"/>
                    </a:solidFill>
                  </a:tcPr>
                </a:tc>
                <a:extLst>
                  <a:ext uri="{0D108BD9-81ED-4DB2-BD59-A6C34878D82A}">
                    <a16:rowId xmlns:a16="http://schemas.microsoft.com/office/drawing/2014/main" val="4277456157"/>
                  </a:ext>
                </a:extLst>
              </a:tr>
              <a:tr h="412104">
                <a:tc>
                  <a:txBody>
                    <a:bodyPr/>
                    <a:lstStyle/>
                    <a:p>
                      <a:pPr lvl="0">
                        <a:lnSpc>
                          <a:spcPts val="1800"/>
                        </a:lnSpc>
                        <a:buNone/>
                      </a:pPr>
                      <a:r>
                        <a:rPr lang="nl-NL" sz="1400">
                          <a:solidFill>
                            <a:schemeClr val="tx1">
                              <a:lumMod val="75000"/>
                              <a:lumOff val="25000"/>
                            </a:schemeClr>
                          </a:solidFill>
                        </a:rPr>
                        <a:t>H18 - Naleving</a:t>
                      </a: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827337324"/>
                  </a:ext>
                </a:extLst>
              </a:tr>
              <a:tr h="2310602">
                <a:tc gridSpan="2">
                  <a:txBody>
                    <a:bodyPr/>
                    <a:lstStyle/>
                    <a:p>
                      <a:pPr lvl="0">
                        <a:lnSpc>
                          <a:spcPts val="1800"/>
                        </a:lnSpc>
                        <a:buNone/>
                      </a:pPr>
                      <a:r>
                        <a:rPr lang="nl-NL" sz="1400">
                          <a:solidFill>
                            <a:schemeClr val="tx1">
                              <a:lumMod val="75000"/>
                              <a:lumOff val="25000"/>
                            </a:schemeClr>
                          </a:solidFill>
                        </a:rPr>
                        <a:t>Bevindingen</a:t>
                      </a:r>
                      <a:r>
                        <a:rPr lang="nl-NL" sz="1400" baseline="0">
                          <a:solidFill>
                            <a:schemeClr val="tx1">
                              <a:lumMod val="75000"/>
                              <a:lumOff val="25000"/>
                            </a:schemeClr>
                          </a:solidFill>
                        </a:rPr>
                        <a:t> en verbeteracties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Tekst die je zelf kunt aanvullen op dit onderdeel. </a:t>
                      </a:r>
                      <a:endParaRPr lang="nl-NL" sz="1400" i="1"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r>
                        <a:rPr lang="nl-NL" sz="1400" baseline="0">
                          <a:solidFill>
                            <a:schemeClr val="tx1">
                              <a:lumMod val="75000"/>
                              <a:lumOff val="25000"/>
                            </a:schemeClr>
                          </a:solidFill>
                        </a:rPr>
                        <a:t>Risico’s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Neem hier de risico’s op die de organisatie loopt gedurende de periode dat er geen passende maatregelen zijn getroffen.</a:t>
                      </a: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4" name="Group 8">
            <a:extLst>
              <a:ext uri="{FF2B5EF4-FFF2-40B4-BE49-F238E27FC236}">
                <a16:creationId xmlns:a16="http://schemas.microsoft.com/office/drawing/2014/main" id="{7B84811C-63A0-CC4F-8287-3D3E9DC822C6}"/>
              </a:ext>
            </a:extLst>
          </p:cNvPr>
          <p:cNvGrpSpPr/>
          <p:nvPr/>
        </p:nvGrpSpPr>
        <p:grpSpPr>
          <a:xfrm>
            <a:off x="6624000" y="2329152"/>
            <a:ext cx="3679452" cy="276999"/>
            <a:chOff x="6932338" y="6300215"/>
            <a:chExt cx="3679452" cy="276999"/>
          </a:xfrm>
        </p:grpSpPr>
        <p:grpSp>
          <p:nvGrpSpPr>
            <p:cNvPr id="5" name="Group 13">
              <a:extLst>
                <a:ext uri="{FF2B5EF4-FFF2-40B4-BE49-F238E27FC236}">
                  <a16:creationId xmlns:a16="http://schemas.microsoft.com/office/drawing/2014/main" id="{3E024BDF-29C3-584D-8042-BAB9C4D0BEEB}"/>
                </a:ext>
              </a:extLst>
            </p:cNvPr>
            <p:cNvGrpSpPr/>
            <p:nvPr/>
          </p:nvGrpSpPr>
          <p:grpSpPr>
            <a:xfrm>
              <a:off x="6932338" y="6300215"/>
              <a:ext cx="1215990" cy="276999"/>
              <a:chOff x="6886610" y="6300215"/>
              <a:chExt cx="1215990" cy="276999"/>
            </a:xfrm>
          </p:grpSpPr>
          <p:sp>
            <p:nvSpPr>
              <p:cNvPr id="12" name="Rectangle 20">
                <a:extLst>
                  <a:ext uri="{FF2B5EF4-FFF2-40B4-BE49-F238E27FC236}">
                    <a16:creationId xmlns:a16="http://schemas.microsoft.com/office/drawing/2014/main" id="{8C7029E0-A6D4-A646-96B5-CAFCC3506D71}"/>
                  </a:ext>
                </a:extLst>
              </p:cNvPr>
              <p:cNvSpPr/>
              <p:nvPr/>
            </p:nvSpPr>
            <p:spPr>
              <a:xfrm>
                <a:off x="6886610" y="6348715"/>
                <a:ext cx="180000" cy="180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21">
                <a:extLst>
                  <a:ext uri="{FF2B5EF4-FFF2-40B4-BE49-F238E27FC236}">
                    <a16:creationId xmlns:a16="http://schemas.microsoft.com/office/drawing/2014/main" id="{E336A85C-2799-4A47-947E-139A4ADE95C6}"/>
                  </a:ext>
                </a:extLst>
              </p:cNvPr>
              <p:cNvSpPr txBox="1"/>
              <p:nvPr/>
            </p:nvSpPr>
            <p:spPr>
              <a:xfrm>
                <a:off x="7065023" y="6300215"/>
                <a:ext cx="1037577" cy="276999"/>
              </a:xfrm>
              <a:prstGeom prst="rect">
                <a:avLst/>
              </a:prstGeom>
              <a:noFill/>
            </p:spPr>
            <p:txBody>
              <a:bodyPr wrap="square" rtlCol="0">
                <a:spAutoFit/>
              </a:bodyPr>
              <a:lstStyle/>
              <a:p>
                <a:r>
                  <a:rPr lang="nl-NL" sz="1200">
                    <a:solidFill>
                      <a:schemeClr val="tx1">
                        <a:lumMod val="75000"/>
                        <a:lumOff val="25000"/>
                      </a:schemeClr>
                    </a:solidFill>
                  </a:rPr>
                  <a:t>onvoldoende</a:t>
                </a:r>
                <a:endParaRPr lang="en-US" sz="1200">
                  <a:solidFill>
                    <a:schemeClr val="tx1">
                      <a:lumMod val="75000"/>
                      <a:lumOff val="25000"/>
                    </a:schemeClr>
                  </a:solidFill>
                </a:endParaRPr>
              </a:p>
            </p:txBody>
          </p:sp>
        </p:grpSp>
        <p:grpSp>
          <p:nvGrpSpPr>
            <p:cNvPr id="6" name="Group 14">
              <a:extLst>
                <a:ext uri="{FF2B5EF4-FFF2-40B4-BE49-F238E27FC236}">
                  <a16:creationId xmlns:a16="http://schemas.microsoft.com/office/drawing/2014/main" id="{C1EFEB7B-3C0A-7E4F-A271-82CEDEE75EFC}"/>
                </a:ext>
              </a:extLst>
            </p:cNvPr>
            <p:cNvGrpSpPr/>
            <p:nvPr/>
          </p:nvGrpSpPr>
          <p:grpSpPr>
            <a:xfrm>
              <a:off x="8397910" y="6300215"/>
              <a:ext cx="1215990" cy="276999"/>
              <a:chOff x="6886610" y="6300215"/>
              <a:chExt cx="1215990" cy="276999"/>
            </a:xfrm>
          </p:grpSpPr>
          <p:sp>
            <p:nvSpPr>
              <p:cNvPr id="10" name="Rectangle 18">
                <a:extLst>
                  <a:ext uri="{FF2B5EF4-FFF2-40B4-BE49-F238E27FC236}">
                    <a16:creationId xmlns:a16="http://schemas.microsoft.com/office/drawing/2014/main" id="{4583C2C6-A392-E940-8415-2C090A5D69E1}"/>
                  </a:ext>
                </a:extLst>
              </p:cNvPr>
              <p:cNvSpPr/>
              <p:nvPr/>
            </p:nvSpPr>
            <p:spPr>
              <a:xfrm>
                <a:off x="6886610" y="6348715"/>
                <a:ext cx="180000" cy="180000"/>
              </a:xfrm>
              <a:prstGeom prst="rect">
                <a:avLst/>
              </a:prstGeom>
              <a:solidFill>
                <a:srgbClr val="FF8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9">
                <a:extLst>
                  <a:ext uri="{FF2B5EF4-FFF2-40B4-BE49-F238E27FC236}">
                    <a16:creationId xmlns:a16="http://schemas.microsoft.com/office/drawing/2014/main" id="{9BE481D4-9164-F549-B1CE-94B241E77DA7}"/>
                  </a:ext>
                </a:extLst>
              </p:cNvPr>
              <p:cNvSpPr txBox="1"/>
              <p:nvPr/>
            </p:nvSpPr>
            <p:spPr>
              <a:xfrm>
                <a:off x="7065023" y="6300215"/>
                <a:ext cx="1037577" cy="276999"/>
              </a:xfrm>
              <a:prstGeom prst="rect">
                <a:avLst/>
              </a:prstGeom>
              <a:noFill/>
            </p:spPr>
            <p:txBody>
              <a:bodyPr wrap="square" rtlCol="0">
                <a:spAutoFit/>
              </a:bodyPr>
              <a:lstStyle/>
              <a:p>
                <a:r>
                  <a:rPr lang="nl-NL" sz="1200">
                    <a:solidFill>
                      <a:schemeClr val="tx1">
                        <a:lumMod val="75000"/>
                        <a:lumOff val="25000"/>
                      </a:schemeClr>
                    </a:solidFill>
                  </a:rPr>
                  <a:t>voldoende</a:t>
                </a:r>
                <a:endParaRPr lang="en-US" sz="1200">
                  <a:solidFill>
                    <a:schemeClr val="tx1">
                      <a:lumMod val="75000"/>
                      <a:lumOff val="25000"/>
                    </a:schemeClr>
                  </a:solidFill>
                </a:endParaRPr>
              </a:p>
            </p:txBody>
          </p:sp>
        </p:grpSp>
        <p:grpSp>
          <p:nvGrpSpPr>
            <p:cNvPr id="7" name="Group 15">
              <a:extLst>
                <a:ext uri="{FF2B5EF4-FFF2-40B4-BE49-F238E27FC236}">
                  <a16:creationId xmlns:a16="http://schemas.microsoft.com/office/drawing/2014/main" id="{B53E8ECD-49E0-2C45-ACAB-7EB6E783DE36}"/>
                </a:ext>
              </a:extLst>
            </p:cNvPr>
            <p:cNvGrpSpPr/>
            <p:nvPr/>
          </p:nvGrpSpPr>
          <p:grpSpPr>
            <a:xfrm>
              <a:off x="9575800" y="6300215"/>
              <a:ext cx="1035990" cy="276999"/>
              <a:chOff x="6886610" y="6300215"/>
              <a:chExt cx="1035990" cy="276999"/>
            </a:xfrm>
          </p:grpSpPr>
          <p:sp>
            <p:nvSpPr>
              <p:cNvPr id="8" name="Rectangle 16">
                <a:extLst>
                  <a:ext uri="{FF2B5EF4-FFF2-40B4-BE49-F238E27FC236}">
                    <a16:creationId xmlns:a16="http://schemas.microsoft.com/office/drawing/2014/main" id="{3AAA2148-F41F-1E47-AD53-08CCB875100A}"/>
                  </a:ext>
                </a:extLst>
              </p:cNvPr>
              <p:cNvSpPr/>
              <p:nvPr/>
            </p:nvSpPr>
            <p:spPr>
              <a:xfrm>
                <a:off x="6886610" y="6348715"/>
                <a:ext cx="180000" cy="18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7">
                <a:extLst>
                  <a:ext uri="{FF2B5EF4-FFF2-40B4-BE49-F238E27FC236}">
                    <a16:creationId xmlns:a16="http://schemas.microsoft.com/office/drawing/2014/main" id="{A2B6B6E3-738A-9B42-B907-01F53BAED09B}"/>
                  </a:ext>
                </a:extLst>
              </p:cNvPr>
              <p:cNvSpPr txBox="1"/>
              <p:nvPr/>
            </p:nvSpPr>
            <p:spPr>
              <a:xfrm>
                <a:off x="7065023" y="6300215"/>
                <a:ext cx="857577" cy="276999"/>
              </a:xfrm>
              <a:prstGeom prst="rect">
                <a:avLst/>
              </a:prstGeom>
              <a:noFill/>
            </p:spPr>
            <p:txBody>
              <a:bodyPr wrap="square" rtlCol="0">
                <a:spAutoFit/>
              </a:bodyPr>
              <a:lstStyle/>
              <a:p>
                <a:r>
                  <a:rPr lang="nl-NL" sz="1200">
                    <a:solidFill>
                      <a:schemeClr val="tx1">
                        <a:lumMod val="75000"/>
                        <a:lumOff val="25000"/>
                      </a:schemeClr>
                    </a:solidFill>
                  </a:rPr>
                  <a:t>goed</a:t>
                </a:r>
                <a:endParaRPr lang="en-US" sz="1200">
                  <a:solidFill>
                    <a:schemeClr val="tx1">
                      <a:lumMod val="75000"/>
                      <a:lumOff val="25000"/>
                    </a:schemeClr>
                  </a:solidFill>
                </a:endParaRPr>
              </a:p>
            </p:txBody>
          </p:sp>
        </p:grpSp>
      </p:grpSp>
    </p:spTree>
    <p:extLst>
      <p:ext uri="{BB962C8B-B14F-4D97-AF65-F5344CB8AC3E}">
        <p14:creationId xmlns:p14="http://schemas.microsoft.com/office/powerpoint/2010/main" val="1848212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5">
            <a:extLst>
              <a:ext uri="{FF2B5EF4-FFF2-40B4-BE49-F238E27FC236}">
                <a16:creationId xmlns:a16="http://schemas.microsoft.com/office/drawing/2014/main" id="{AB3E9A83-9FA5-0A49-AB98-3863D985656E}"/>
              </a:ext>
            </a:extLst>
          </p:cNvPr>
          <p:cNvGraphicFramePr>
            <a:graphicFrameLocks noGrp="1"/>
          </p:cNvGraphicFramePr>
          <p:nvPr>
            <p:extLst>
              <p:ext uri="{D42A27DB-BD31-4B8C-83A1-F6EECF244321}">
                <p14:modId xmlns:p14="http://schemas.microsoft.com/office/powerpoint/2010/main" val="2037641772"/>
              </p:ext>
            </p:extLst>
          </p:nvPr>
        </p:nvGraphicFramePr>
        <p:xfrm>
          <a:off x="366540" y="331304"/>
          <a:ext cx="11472533" cy="5999470"/>
        </p:xfrm>
        <a:graphic>
          <a:graphicData uri="http://schemas.openxmlformats.org/drawingml/2006/table">
            <a:tbl>
              <a:tblPr firstRow="1" bandRow="1">
                <a:tableStyleId>{7DF18680-E054-41AD-8BC1-D1AEF772440D}</a:tableStyleId>
              </a:tblPr>
              <a:tblGrid>
                <a:gridCol w="10080167">
                  <a:extLst>
                    <a:ext uri="{9D8B030D-6E8A-4147-A177-3AD203B41FA5}">
                      <a16:colId xmlns:a16="http://schemas.microsoft.com/office/drawing/2014/main" val="3442844694"/>
                    </a:ext>
                  </a:extLst>
                </a:gridCol>
                <a:gridCol w="1392366">
                  <a:extLst>
                    <a:ext uri="{9D8B030D-6E8A-4147-A177-3AD203B41FA5}">
                      <a16:colId xmlns:a16="http://schemas.microsoft.com/office/drawing/2014/main" val="3800779620"/>
                    </a:ext>
                  </a:extLst>
                </a:gridCol>
              </a:tblGrid>
              <a:tr h="470801">
                <a:tc>
                  <a:txBody>
                    <a:bodyPr/>
                    <a:lstStyle/>
                    <a:p>
                      <a:r>
                        <a:rPr lang="nl-NL" sz="2000">
                          <a:solidFill>
                            <a:schemeClr val="tx1">
                              <a:lumMod val="75000"/>
                              <a:lumOff val="25000"/>
                            </a:schemeClr>
                          </a:solidFill>
                        </a:rPr>
                        <a:t>2. PERSONEEL EN TOEGANG</a:t>
                      </a:r>
                    </a:p>
                  </a:txBody>
                  <a:tcPr marL="144000" marR="720000" marT="72000" marB="72000">
                    <a:lnL w="12700" cmpd="sng">
                      <a:noFill/>
                    </a:lnL>
                    <a:lnR w="76200" cap="flat" cmpd="sng" algn="ctr">
                      <a:solidFill>
                        <a:schemeClr val="bg1"/>
                      </a:solidFill>
                      <a:prstDash val="solid"/>
                      <a:round/>
                      <a:headEnd type="none" w="med" len="med"/>
                      <a:tailEnd type="none" w="med" len="med"/>
                    </a:lnR>
                    <a:lnT w="12700" cmpd="sng">
                      <a:noFill/>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r>
                        <a:rPr lang="nl-NL" sz="1400" b="0">
                          <a:solidFill>
                            <a:schemeClr val="tx1">
                              <a:lumMod val="75000"/>
                              <a:lumOff val="25000"/>
                            </a:schemeClr>
                          </a:solidFill>
                        </a:rPr>
                        <a:t>Status: </a:t>
                      </a:r>
                    </a:p>
                    <a:p>
                      <a:r>
                        <a:rPr lang="nl-NL" sz="1400" b="0">
                          <a:solidFill>
                            <a:schemeClr val="tx1">
                              <a:lumMod val="75000"/>
                              <a:lumOff val="25000"/>
                            </a:schemeClr>
                          </a:solidFill>
                        </a:rPr>
                        <a:t>&lt;geef status&gt;</a:t>
                      </a:r>
                      <a:endParaRPr lang="nl-NL" sz="1400">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12700" cmpd="sng">
                      <a:noFill/>
                    </a:lnR>
                    <a:lnT w="12700" cmpd="sng">
                      <a:noFill/>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extLst>
                  <a:ext uri="{0D108BD9-81ED-4DB2-BD59-A6C34878D82A}">
                    <a16:rowId xmlns:a16="http://schemas.microsoft.com/office/drawing/2014/main" val="1294762075"/>
                  </a:ext>
                </a:extLst>
              </a:tr>
              <a:tr h="1155032">
                <a:tc>
                  <a:txBody>
                    <a:bodyPr/>
                    <a:lstStyle/>
                    <a:p>
                      <a:r>
                        <a:rPr lang="nl-NL" sz="1400" b="1" kern="1200">
                          <a:solidFill>
                            <a:schemeClr val="tx1">
                              <a:lumMod val="75000"/>
                              <a:lumOff val="25000"/>
                            </a:schemeClr>
                          </a:solidFill>
                          <a:effectLst/>
                          <a:latin typeface="+mn-lt"/>
                          <a:ea typeface="+mn-ea"/>
                          <a:cs typeface="+mn-cs"/>
                        </a:rPr>
                        <a:t>Juiste toegang voor medewerkers tot gebouwen, systemen en gegevens</a:t>
                      </a:r>
                      <a:endParaRPr lang="nl-NL" sz="1200" b="1">
                        <a:solidFill>
                          <a:schemeClr val="tx1">
                            <a:lumMod val="75000"/>
                            <a:lumOff val="25000"/>
                          </a:schemeClr>
                        </a:solidFill>
                      </a:endParaRPr>
                    </a:p>
                  </a:txBody>
                  <a:tcPr marL="144000" marR="720000" marT="72000" marB="72000">
                    <a:lnL w="12700" cmpd="sng">
                      <a:noFill/>
                    </a:lnL>
                    <a:lnR w="76200" cap="flat" cmpd="sng" algn="ctr">
                      <a:solidFill>
                        <a:schemeClr val="bg1"/>
                      </a:solid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DD2"/>
                    </a:solidFill>
                  </a:tcPr>
                </a:tc>
                <a:tc>
                  <a:txBody>
                    <a:bodyPr/>
                    <a:lstStyle/>
                    <a:p>
                      <a:pPr algn="ctr"/>
                      <a:r>
                        <a:rPr lang="nl-NL" sz="1400">
                          <a:solidFill>
                            <a:schemeClr val="bg1">
                              <a:lumMod val="95000"/>
                            </a:schemeClr>
                          </a:solidFill>
                        </a:rPr>
                        <a:t>&lt;geef kleur&gt;</a:t>
                      </a:r>
                    </a:p>
                  </a:txBody>
                  <a:tcPr marL="144000" marR="144000" marT="72000" marB="72000" anchor="ctr">
                    <a:lnL w="76200" cap="flat" cmpd="sng" algn="ctr">
                      <a:solidFill>
                        <a:schemeClr val="bg1"/>
                      </a:solidFill>
                      <a:prstDash val="solid"/>
                      <a:round/>
                      <a:headEnd type="none" w="med" len="med"/>
                      <a:tailEnd type="none" w="med" len="med"/>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4130105169"/>
                  </a:ext>
                </a:extLst>
              </a:tr>
              <a:tr h="362304">
                <a:tc gridSpan="2">
                  <a:txBody>
                    <a:bodyPr/>
                    <a:lstStyle/>
                    <a:p>
                      <a:pPr>
                        <a:lnSpc>
                          <a:spcPts val="1800"/>
                        </a:lnSpc>
                      </a:pPr>
                      <a:r>
                        <a:rPr lang="nl-NL" sz="1400">
                          <a:solidFill>
                            <a:schemeClr val="bg1">
                              <a:lumMod val="50000"/>
                            </a:schemeClr>
                          </a:solidFill>
                        </a:rPr>
                        <a:t>Onderdelen:</a:t>
                      </a: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nSpc>
                          <a:spcPts val="1800"/>
                        </a:lnSpc>
                      </a:pPr>
                      <a:endParaRPr lang="nl-NL" sz="1400">
                        <a:solidFill>
                          <a:schemeClr val="bg1">
                            <a:lumMod val="50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4976103"/>
                  </a:ext>
                </a:extLst>
              </a:tr>
              <a:tr h="420988">
                <a:tc>
                  <a:txBody>
                    <a:bodyPr/>
                    <a:lstStyle/>
                    <a:p>
                      <a:pPr lvl="0">
                        <a:lnSpc>
                          <a:spcPts val="1800"/>
                        </a:lnSpc>
                        <a:buNone/>
                      </a:pPr>
                      <a:r>
                        <a:rPr lang="nl-NL" sz="1400">
                          <a:solidFill>
                            <a:schemeClr val="tx1">
                              <a:lumMod val="75000"/>
                              <a:lumOff val="25000"/>
                            </a:schemeClr>
                          </a:solidFill>
                        </a:rPr>
                        <a:t>H7 - Veilig</a:t>
                      </a:r>
                      <a:r>
                        <a:rPr lang="nl-NL" sz="1400" baseline="0">
                          <a:solidFill>
                            <a:schemeClr val="tx1">
                              <a:lumMod val="75000"/>
                              <a:lumOff val="25000"/>
                            </a:schemeClr>
                          </a:solidFill>
                        </a:rPr>
                        <a:t> personeel</a:t>
                      </a:r>
                      <a:endParaRPr lang="nl-NL" sz="1400">
                        <a:solidFill>
                          <a:schemeClr val="tx1">
                            <a:lumMod val="75000"/>
                            <a:lumOff val="25000"/>
                          </a:schemeClr>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8432"/>
                    </a:solidFill>
                  </a:tcPr>
                </a:tc>
                <a:extLst>
                  <a:ext uri="{0D108BD9-81ED-4DB2-BD59-A6C34878D82A}">
                    <a16:rowId xmlns:a16="http://schemas.microsoft.com/office/drawing/2014/main" val="3436069826"/>
                  </a:ext>
                </a:extLst>
              </a:tr>
              <a:tr h="420988">
                <a:tc>
                  <a:txBody>
                    <a:bodyPr/>
                    <a:lstStyle/>
                    <a:p>
                      <a:pPr lvl="0">
                        <a:lnSpc>
                          <a:spcPts val="1800"/>
                        </a:lnSpc>
                        <a:buNone/>
                      </a:pPr>
                      <a:r>
                        <a:rPr lang="nl-NL" sz="1400">
                          <a:solidFill>
                            <a:schemeClr val="tx1">
                              <a:lumMod val="75000"/>
                              <a:lumOff val="25000"/>
                            </a:schemeClr>
                          </a:solidFill>
                        </a:rPr>
                        <a:t>H9 - Toegangsbeveiliging</a:t>
                      </a: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4277456157"/>
                  </a:ext>
                </a:extLst>
              </a:tr>
              <a:tr h="420988">
                <a:tc>
                  <a:txBody>
                    <a:bodyPr/>
                    <a:lstStyle/>
                    <a:p>
                      <a:pPr lvl="0">
                        <a:lnSpc>
                          <a:spcPts val="1800"/>
                        </a:lnSpc>
                        <a:buNone/>
                      </a:pPr>
                      <a:r>
                        <a:rPr lang="nl-NL" sz="1400">
                          <a:solidFill>
                            <a:schemeClr val="tx1">
                              <a:lumMod val="75000"/>
                              <a:lumOff val="25000"/>
                            </a:schemeClr>
                          </a:solidFill>
                        </a:rPr>
                        <a:t>H11 - Fysieke</a:t>
                      </a:r>
                      <a:r>
                        <a:rPr lang="nl-NL" sz="1400" baseline="0">
                          <a:solidFill>
                            <a:schemeClr val="tx1">
                              <a:lumMod val="75000"/>
                              <a:lumOff val="25000"/>
                            </a:schemeClr>
                          </a:solidFill>
                        </a:rPr>
                        <a:t> beveiliging en beveiliging van de omgeving</a:t>
                      </a:r>
                      <a:endParaRPr lang="nl-NL" sz="1400">
                        <a:solidFill>
                          <a:schemeClr val="tx1">
                            <a:lumMod val="75000"/>
                            <a:lumOff val="25000"/>
                          </a:schemeClr>
                        </a:solidFill>
                      </a:endParaRPr>
                    </a:p>
                  </a:txBody>
                  <a:tcPr marL="144000" marR="144000" marT="72000" marB="72000">
                    <a:lnL w="12700" cmpd="sng">
                      <a:noFill/>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nl-NL">
                        <a:solidFill>
                          <a:schemeClr val="tx1">
                            <a:lumMod val="75000"/>
                            <a:lumOff val="25000"/>
                          </a:schemeClr>
                        </a:solidFill>
                      </a:endParaRPr>
                    </a:p>
                  </a:txBody>
                  <a:tcPr marL="144000" marR="144000" marT="72000" marB="72000">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827337324"/>
                  </a:ext>
                </a:extLst>
              </a:tr>
              <a:tr h="2205081">
                <a:tc gridSpan="2">
                  <a:txBody>
                    <a:bodyPr/>
                    <a:lstStyle/>
                    <a:p>
                      <a:pPr lvl="0">
                        <a:lnSpc>
                          <a:spcPts val="1800"/>
                        </a:lnSpc>
                        <a:buNone/>
                      </a:pPr>
                      <a:r>
                        <a:rPr lang="nl-NL" sz="1400">
                          <a:solidFill>
                            <a:schemeClr val="tx1">
                              <a:lumMod val="75000"/>
                              <a:lumOff val="25000"/>
                            </a:schemeClr>
                          </a:solidFill>
                        </a:rPr>
                        <a:t>Bevindingen</a:t>
                      </a:r>
                      <a:r>
                        <a:rPr lang="nl-NL" sz="1400" baseline="0">
                          <a:solidFill>
                            <a:schemeClr val="tx1">
                              <a:lumMod val="75000"/>
                              <a:lumOff val="25000"/>
                            </a:schemeClr>
                          </a:solidFill>
                        </a:rPr>
                        <a:t> en verbeteracties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Tekst die je zelf kunt aanvullen op dit onderdeel. </a:t>
                      </a:r>
                      <a:endParaRPr lang="nl-NL" sz="1400" i="1"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r>
                        <a:rPr lang="nl-NL" sz="1400" baseline="0">
                          <a:solidFill>
                            <a:schemeClr val="tx1">
                              <a:lumMod val="75000"/>
                              <a:lumOff val="25000"/>
                            </a:schemeClr>
                          </a:solidFill>
                        </a:rPr>
                        <a:t>Risico’s</a:t>
                      </a:r>
                    </a:p>
                    <a:p>
                      <a:pPr marL="0" marR="0" lvl="0" indent="0" algn="l" defTabSz="914400" rtl="0" eaLnBrk="1" fontAlgn="auto" latinLnBrk="0" hangingPunct="1">
                        <a:lnSpc>
                          <a:spcPts val="1800"/>
                        </a:lnSpc>
                        <a:spcBef>
                          <a:spcPts val="0"/>
                        </a:spcBef>
                        <a:spcAft>
                          <a:spcPts val="0"/>
                        </a:spcAft>
                        <a:buClrTx/>
                        <a:buSzTx/>
                        <a:buFontTx/>
                        <a:buNone/>
                        <a:tabLst/>
                        <a:defRPr/>
                      </a:pPr>
                      <a:r>
                        <a:rPr lang="nl-NL" sz="1400" i="1" baseline="0"/>
                        <a:t>Neem hier de risico’s op die de organisatie loopt gedurende de periode dat er geen passende maatregelen zijn getroffen.</a:t>
                      </a: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lvl="0">
                        <a:lnSpc>
                          <a:spcPts val="1800"/>
                        </a:lnSpc>
                        <a:buNone/>
                      </a:pPr>
                      <a:endParaRPr lang="nl-NL" sz="1400" baseline="0">
                        <a:solidFill>
                          <a:schemeClr val="tx1">
                            <a:lumMod val="75000"/>
                            <a:lumOff val="25000"/>
                          </a:schemeClr>
                        </a:solidFill>
                      </a:endParaRPr>
                    </a:p>
                  </a:txBody>
                  <a:tcPr marL="144000" marR="144000" marT="72000" marB="72000">
                    <a:lnL w="12700" cmpd="sng">
                      <a:noFill/>
                    </a:lnL>
                    <a:lnR w="12700" cmpd="sng">
                      <a:noFill/>
                    </a:lnR>
                    <a:lnT w="762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grpSp>
        <p:nvGrpSpPr>
          <p:cNvPr id="4" name="Group 3">
            <a:extLst>
              <a:ext uri="{FF2B5EF4-FFF2-40B4-BE49-F238E27FC236}">
                <a16:creationId xmlns:a16="http://schemas.microsoft.com/office/drawing/2014/main" id="{D1DAE6F0-D805-0643-BF2E-66AA3C0A00E0}"/>
              </a:ext>
            </a:extLst>
          </p:cNvPr>
          <p:cNvGrpSpPr/>
          <p:nvPr/>
        </p:nvGrpSpPr>
        <p:grpSpPr>
          <a:xfrm>
            <a:off x="6609143" y="2091516"/>
            <a:ext cx="3679452" cy="276999"/>
            <a:chOff x="6932338" y="6300215"/>
            <a:chExt cx="3679452" cy="276999"/>
          </a:xfrm>
        </p:grpSpPr>
        <p:grpSp>
          <p:nvGrpSpPr>
            <p:cNvPr id="2" name="Group 1">
              <a:extLst>
                <a:ext uri="{FF2B5EF4-FFF2-40B4-BE49-F238E27FC236}">
                  <a16:creationId xmlns:a16="http://schemas.microsoft.com/office/drawing/2014/main" id="{AB036F98-B080-6742-BCE1-2BD4ADA2F863}"/>
                </a:ext>
              </a:extLst>
            </p:cNvPr>
            <p:cNvGrpSpPr/>
            <p:nvPr/>
          </p:nvGrpSpPr>
          <p:grpSpPr>
            <a:xfrm>
              <a:off x="6932338" y="6300215"/>
              <a:ext cx="1215990" cy="276999"/>
              <a:chOff x="6886610" y="6300215"/>
              <a:chExt cx="1215990" cy="276999"/>
            </a:xfrm>
          </p:grpSpPr>
          <p:sp>
            <p:nvSpPr>
              <p:cNvPr id="6" name="Rectangle 5">
                <a:extLst>
                  <a:ext uri="{FF2B5EF4-FFF2-40B4-BE49-F238E27FC236}">
                    <a16:creationId xmlns:a16="http://schemas.microsoft.com/office/drawing/2014/main" id="{346C3509-6D20-E846-A92D-B85CC7D958C1}"/>
                  </a:ext>
                </a:extLst>
              </p:cNvPr>
              <p:cNvSpPr/>
              <p:nvPr/>
            </p:nvSpPr>
            <p:spPr>
              <a:xfrm>
                <a:off x="6886610" y="6348715"/>
                <a:ext cx="180000" cy="180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7151F5A-E836-334D-8F31-8298635111A8}"/>
                  </a:ext>
                </a:extLst>
              </p:cNvPr>
              <p:cNvSpPr txBox="1"/>
              <p:nvPr/>
            </p:nvSpPr>
            <p:spPr>
              <a:xfrm>
                <a:off x="7065023" y="6300215"/>
                <a:ext cx="1037577" cy="276999"/>
              </a:xfrm>
              <a:prstGeom prst="rect">
                <a:avLst/>
              </a:prstGeom>
              <a:noFill/>
            </p:spPr>
            <p:txBody>
              <a:bodyPr wrap="square" rtlCol="0">
                <a:spAutoFit/>
              </a:bodyPr>
              <a:lstStyle/>
              <a:p>
                <a:r>
                  <a:rPr lang="nl-NL" sz="1200">
                    <a:solidFill>
                      <a:schemeClr val="tx1">
                        <a:lumMod val="50000"/>
                        <a:lumOff val="50000"/>
                      </a:schemeClr>
                    </a:solidFill>
                  </a:rPr>
                  <a:t>onvoldoende</a:t>
                </a:r>
                <a:endParaRPr lang="en-US" sz="1200">
                  <a:solidFill>
                    <a:schemeClr val="tx1">
                      <a:lumMod val="50000"/>
                      <a:lumOff val="50000"/>
                    </a:schemeClr>
                  </a:solidFill>
                </a:endParaRPr>
              </a:p>
            </p:txBody>
          </p:sp>
        </p:grpSp>
        <p:grpSp>
          <p:nvGrpSpPr>
            <p:cNvPr id="14" name="Group 13">
              <a:extLst>
                <a:ext uri="{FF2B5EF4-FFF2-40B4-BE49-F238E27FC236}">
                  <a16:creationId xmlns:a16="http://schemas.microsoft.com/office/drawing/2014/main" id="{0EFAC6FD-915B-BD42-AA3F-EB1EC510E691}"/>
                </a:ext>
              </a:extLst>
            </p:cNvPr>
            <p:cNvGrpSpPr/>
            <p:nvPr/>
          </p:nvGrpSpPr>
          <p:grpSpPr>
            <a:xfrm>
              <a:off x="8397910" y="6300215"/>
              <a:ext cx="1215990" cy="276999"/>
              <a:chOff x="6886610" y="6300215"/>
              <a:chExt cx="1215990" cy="276999"/>
            </a:xfrm>
          </p:grpSpPr>
          <p:sp>
            <p:nvSpPr>
              <p:cNvPr id="15" name="Rectangle 14">
                <a:extLst>
                  <a:ext uri="{FF2B5EF4-FFF2-40B4-BE49-F238E27FC236}">
                    <a16:creationId xmlns:a16="http://schemas.microsoft.com/office/drawing/2014/main" id="{9E122303-6ED1-6E4D-8278-76778E204AE3}"/>
                  </a:ext>
                </a:extLst>
              </p:cNvPr>
              <p:cNvSpPr/>
              <p:nvPr/>
            </p:nvSpPr>
            <p:spPr>
              <a:xfrm>
                <a:off x="6886610" y="6348715"/>
                <a:ext cx="180000" cy="180000"/>
              </a:xfrm>
              <a:prstGeom prst="rect">
                <a:avLst/>
              </a:prstGeom>
              <a:solidFill>
                <a:srgbClr val="FF8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9D4119A-5927-D846-BF25-3F436EBB3398}"/>
                  </a:ext>
                </a:extLst>
              </p:cNvPr>
              <p:cNvSpPr txBox="1"/>
              <p:nvPr/>
            </p:nvSpPr>
            <p:spPr>
              <a:xfrm>
                <a:off x="7065023" y="6300215"/>
                <a:ext cx="1037577" cy="276999"/>
              </a:xfrm>
              <a:prstGeom prst="rect">
                <a:avLst/>
              </a:prstGeom>
              <a:noFill/>
            </p:spPr>
            <p:txBody>
              <a:bodyPr wrap="square" rtlCol="0">
                <a:spAutoFit/>
              </a:bodyPr>
              <a:lstStyle/>
              <a:p>
                <a:r>
                  <a:rPr lang="nl-NL" sz="1200">
                    <a:solidFill>
                      <a:schemeClr val="tx1">
                        <a:lumMod val="50000"/>
                        <a:lumOff val="50000"/>
                      </a:schemeClr>
                    </a:solidFill>
                  </a:rPr>
                  <a:t>voldoende</a:t>
                </a:r>
                <a:endParaRPr lang="en-US" sz="1200">
                  <a:solidFill>
                    <a:schemeClr val="tx1">
                      <a:lumMod val="50000"/>
                      <a:lumOff val="50000"/>
                    </a:schemeClr>
                  </a:solidFill>
                </a:endParaRPr>
              </a:p>
            </p:txBody>
          </p:sp>
        </p:grpSp>
        <p:grpSp>
          <p:nvGrpSpPr>
            <p:cNvPr id="17" name="Group 16">
              <a:extLst>
                <a:ext uri="{FF2B5EF4-FFF2-40B4-BE49-F238E27FC236}">
                  <a16:creationId xmlns:a16="http://schemas.microsoft.com/office/drawing/2014/main" id="{86083965-06B2-7E4F-B871-070CE94B5004}"/>
                </a:ext>
              </a:extLst>
            </p:cNvPr>
            <p:cNvGrpSpPr/>
            <p:nvPr/>
          </p:nvGrpSpPr>
          <p:grpSpPr>
            <a:xfrm>
              <a:off x="9575800" y="6300215"/>
              <a:ext cx="1035990" cy="276999"/>
              <a:chOff x="6886610" y="6300215"/>
              <a:chExt cx="1035990" cy="276999"/>
            </a:xfrm>
          </p:grpSpPr>
          <p:sp>
            <p:nvSpPr>
              <p:cNvPr id="18" name="Rectangle 17">
                <a:extLst>
                  <a:ext uri="{FF2B5EF4-FFF2-40B4-BE49-F238E27FC236}">
                    <a16:creationId xmlns:a16="http://schemas.microsoft.com/office/drawing/2014/main" id="{B56EB529-F650-654B-BC07-6657375DE9DF}"/>
                  </a:ext>
                </a:extLst>
              </p:cNvPr>
              <p:cNvSpPr/>
              <p:nvPr/>
            </p:nvSpPr>
            <p:spPr>
              <a:xfrm>
                <a:off x="6886610" y="6348715"/>
                <a:ext cx="180000" cy="18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6E3218D-90C7-C64C-A6EC-960F710363BC}"/>
                  </a:ext>
                </a:extLst>
              </p:cNvPr>
              <p:cNvSpPr txBox="1"/>
              <p:nvPr/>
            </p:nvSpPr>
            <p:spPr>
              <a:xfrm>
                <a:off x="7065023" y="6300215"/>
                <a:ext cx="857577" cy="276999"/>
              </a:xfrm>
              <a:prstGeom prst="rect">
                <a:avLst/>
              </a:prstGeom>
              <a:noFill/>
            </p:spPr>
            <p:txBody>
              <a:bodyPr wrap="square" rtlCol="0">
                <a:spAutoFit/>
              </a:bodyPr>
              <a:lstStyle/>
              <a:p>
                <a:r>
                  <a:rPr lang="nl-NL" sz="1200">
                    <a:solidFill>
                      <a:schemeClr val="tx1">
                        <a:lumMod val="50000"/>
                        <a:lumOff val="50000"/>
                      </a:schemeClr>
                    </a:solidFill>
                  </a:rPr>
                  <a:t>goed</a:t>
                </a:r>
                <a:endParaRPr lang="en-US" sz="1200">
                  <a:solidFill>
                    <a:schemeClr val="tx1">
                      <a:lumMod val="50000"/>
                      <a:lumOff val="50000"/>
                    </a:schemeClr>
                  </a:solidFill>
                </a:endParaRPr>
              </a:p>
            </p:txBody>
          </p:sp>
        </p:grpSp>
      </p:grpSp>
    </p:spTree>
    <p:extLst>
      <p:ext uri="{BB962C8B-B14F-4D97-AF65-F5344CB8AC3E}">
        <p14:creationId xmlns:p14="http://schemas.microsoft.com/office/powerpoint/2010/main" val="3140190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D43FC41C81E4458672496CC4376F7E" ma:contentTypeVersion="17" ma:contentTypeDescription="Een nieuw document maken." ma:contentTypeScope="" ma:versionID="f608ff243ef22dbb59882cba782b0190">
  <xsd:schema xmlns:xsd="http://www.w3.org/2001/XMLSchema" xmlns:xs="http://www.w3.org/2001/XMLSchema" xmlns:p="http://schemas.microsoft.com/office/2006/metadata/properties" xmlns:ns2="46f13ab7-f420-4d4d-aa04-1573c253073b" xmlns:ns3="38570855-c4d2-4323-b3fd-b0c93b84358b" targetNamespace="http://schemas.microsoft.com/office/2006/metadata/properties" ma:root="true" ma:fieldsID="0854efdc1594ecf4a961dfa9af3442e5" ns2:_="" ns3:_="">
    <xsd:import namespace="46f13ab7-f420-4d4d-aa04-1573c253073b"/>
    <xsd:import namespace="38570855-c4d2-4323-b3fd-b0c93b84358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f13ab7-f420-4d4d-aa04-1573c25307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a99bed0e-432a-4091-b929-67b863917b6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570855-c4d2-4323-b3fd-b0c93b84358b"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ffcd9594-9585-4e20-bc4f-2ddef410d8e2}" ma:internalName="TaxCatchAll" ma:showField="CatchAllData" ma:web="38570855-c4d2-4323-b3fd-b0c93b8435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8570855-c4d2-4323-b3fd-b0c93b84358b" xsi:nil="true"/>
    <lcf76f155ced4ddcb4097134ff3c332f xmlns="46f13ab7-f420-4d4d-aa04-1573c253073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A674185-A067-4D88-B2D5-1BE307E04F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f13ab7-f420-4d4d-aa04-1573c253073b"/>
    <ds:schemaRef ds:uri="38570855-c4d2-4323-b3fd-b0c93b8435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0957F9-2D24-4E1C-BF4C-0573D6EAEA57}">
  <ds:schemaRefs>
    <ds:schemaRef ds:uri="http://schemas.microsoft.com/sharepoint/v3/contenttype/forms"/>
  </ds:schemaRefs>
</ds:datastoreItem>
</file>

<file path=customXml/itemProps3.xml><?xml version="1.0" encoding="utf-8"?>
<ds:datastoreItem xmlns:ds="http://schemas.openxmlformats.org/officeDocument/2006/customXml" ds:itemID="{3FF86E26-C10E-475D-B75D-C324B37DE544}">
  <ds:schemaRefs>
    <ds:schemaRef ds:uri="http://purl.org/dc/terms/"/>
    <ds:schemaRef ds:uri="http://schemas.openxmlformats.org/package/2006/metadata/core-properties"/>
    <ds:schemaRef ds:uri="http://purl.org/dc/elements/1.1/"/>
    <ds:schemaRef ds:uri="http://schemas.microsoft.com/office/2006/documentManagement/types"/>
    <ds:schemaRef ds:uri="http://www.w3.org/XML/1998/namespace"/>
    <ds:schemaRef ds:uri="http://schemas.microsoft.com/office/infopath/2007/PartnerControls"/>
    <ds:schemaRef ds:uri="http://purl.org/dc/dcmitype/"/>
    <ds:schemaRef ds:uri="38570855-c4d2-4323-b3fd-b0c93b84358b"/>
    <ds:schemaRef ds:uri="46f13ab7-f420-4d4d-aa04-1573c253073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24</TotalTime>
  <Words>2497</Words>
  <Application>Microsoft Office PowerPoint</Application>
  <PresentationFormat>Widescreen</PresentationFormat>
  <Paragraphs>413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Rapportage ENSIA voor de gemeenteraad &lt;gemeentenaam&gt;</vt:lpstr>
      <vt:lpstr>Leeswijzer</vt:lpstr>
      <vt:lpstr>Consolideren: verdeling van maatregelen BIO </vt:lpstr>
      <vt:lpstr>Bouwstenen:  180 maatregelen Consolidatie BIO-maatregelen</vt:lpstr>
      <vt:lpstr>Bouwstenen Beschrijving voor consolidatie</vt:lpstr>
      <vt:lpstr>Bouwstenen Beschrijving voor consolidatie</vt:lpstr>
      <vt:lpstr>Status informatiebeveiliging BIO </vt:lpstr>
      <vt:lpstr>PowerPoint Presentation</vt:lpstr>
      <vt:lpstr>PowerPoint Presentation</vt:lpstr>
      <vt:lpstr>PowerPoint Presentation</vt:lpstr>
      <vt:lpstr>PowerPoint Presentation</vt:lpstr>
      <vt:lpstr>PowerPoint Presentation</vt:lpstr>
      <vt:lpstr>Getoetste Collegeverklaring ENSIA - DigiD</vt:lpstr>
      <vt:lpstr>Getoetste Collegeverklaring ENSIA - DigiD</vt:lpstr>
      <vt:lpstr>Getoetste Collegeverklaring ENSIA - DigiD</vt:lpstr>
      <vt:lpstr>Getoetste Collegeverklaring ENSIA - DigiD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Jesse Skolnik</dc:creator>
  <cp:lastModifiedBy>Monique Bos</cp:lastModifiedBy>
  <cp:revision>43</cp:revision>
  <dcterms:created xsi:type="dcterms:W3CDTF">2019-05-07T08:20:20Z</dcterms:created>
  <dcterms:modified xsi:type="dcterms:W3CDTF">2025-08-05T13:09:21Z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0x010100F5D43FC41C81E4458672496CC4376F7E</vt:lpwstr>
  </property>
  <property fmtid="{D5CDD505-2E9C-101B-9397-08002B2CF9AE}" pid="3" name="MediaServiceImageTags">
    <vt:lpwstr/>
  </property>
</Properties>
</file>