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5" r:id="rId3"/>
  </p:sldMasterIdLst>
  <p:notesMasterIdLst>
    <p:notesMasterId r:id="rId26"/>
  </p:notesMasterIdLst>
  <p:sldIdLst>
    <p:sldId id="281" r:id="rId4"/>
    <p:sldId id="1346" r:id="rId5"/>
    <p:sldId id="1261" r:id="rId6"/>
    <p:sldId id="1239" r:id="rId7"/>
    <p:sldId id="1262" r:id="rId8"/>
    <p:sldId id="1266" r:id="rId9"/>
    <p:sldId id="1259" r:id="rId10"/>
    <p:sldId id="1260" r:id="rId11"/>
    <p:sldId id="1241" r:id="rId12"/>
    <p:sldId id="1242" r:id="rId13"/>
    <p:sldId id="1243" r:id="rId14"/>
    <p:sldId id="1347" r:id="rId15"/>
    <p:sldId id="1244" r:id="rId16"/>
    <p:sldId id="1245" r:id="rId17"/>
    <p:sldId id="1345" r:id="rId18"/>
    <p:sldId id="1240" r:id="rId19"/>
    <p:sldId id="633" r:id="rId20"/>
    <p:sldId id="1265" r:id="rId21"/>
    <p:sldId id="1263" r:id="rId22"/>
    <p:sldId id="1210" r:id="rId23"/>
    <p:sldId id="1253" r:id="rId24"/>
    <p:sldId id="1267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9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6271A-C09B-4F54-B93D-0C97BBF5ACDA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69A97-6515-45B2-A43F-84B3502C5D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98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datum, voettekst,</a:t>
            </a:r>
            <a:r>
              <a:rPr lang="nl-NL" baseline="0" dirty="0"/>
              <a:t> etc. gebruik onder het menu ‘Invoegen’ de gewenste optie.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Via Start, Nieuwe dia kun je kiezen uit diverse soorten dia’s om in </a:t>
            </a:r>
            <a:r>
              <a:rPr lang="nl-NL" baseline="0"/>
              <a:t>te voegen.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9A97-6515-45B2-A43F-84B3502C5DA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1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80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9A97-6515-45B2-A43F-84B3502C5DA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52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30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912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6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08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7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9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905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998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634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EBE94-509C-A78A-9698-75336938F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6B175D-032A-04AC-5447-D741C124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796BEB-4F02-91AC-545E-27FD8212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61B8-4F76-407D-8CE7-B614C04C4BB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817021-CB05-A6CF-19D6-25F70A36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822E32-0015-B23B-C9A8-D4AAA4A1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7332-03F6-4FDA-B7B6-8073E35B4B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69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23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9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185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07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6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0162" y="1514438"/>
            <a:ext cx="5170715" cy="2258749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rgbClr val="00A9F3"/>
                </a:solidFill>
                <a:latin typeface="Arial" charset="0"/>
                <a:cs typeface="Arial" charset="0"/>
              </a:rPr>
              <a:t>Problemen met voeding gemeentefonds &amp;  financiële belemmeringen voor voldoende investeringen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5076" y="5984489"/>
            <a:ext cx="3870444" cy="423697"/>
          </a:xfrm>
        </p:spPr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Jan van der Lei, 18 februari 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B9EA82-2864-1DCF-2992-C9BC9FE9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927" y="324835"/>
            <a:ext cx="1828959" cy="8900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34192D-6829-33A7-E918-F51EC3212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825" y="2797065"/>
            <a:ext cx="2188654" cy="15241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0659D3-9AE3-368D-BB91-18BF8F6A7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960" y="4176997"/>
            <a:ext cx="1743607" cy="4511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A66AF0-D65C-78B0-DBFF-0D0BAF3AC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964" y="560415"/>
            <a:ext cx="2097206" cy="9998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6F39E6-EA8F-ED99-7D1E-4E6B96CC6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453" y="437046"/>
            <a:ext cx="2383743" cy="7193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CFB2DC-0CCE-B353-1BC1-BBB23E4A4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045" y="3247359"/>
            <a:ext cx="1902117" cy="14997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A0CEE0-FA26-C567-2164-C8511B1133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3866" y="4766713"/>
            <a:ext cx="695004" cy="7315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703C98-7105-DB89-DA3F-ECB459C16F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4729" y="5768051"/>
            <a:ext cx="1621677" cy="64013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0D5E6C1-2F05-5C3C-C778-722C7B297F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0184" y="5059346"/>
            <a:ext cx="2901948" cy="4389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D2CBCC4-32BE-A091-68D2-22A533029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998" y="1541977"/>
            <a:ext cx="165215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3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7386-97DD-58F1-FF6A-F6061F0A8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CE68C-C8D7-8C3E-9C2F-DA86C06A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161" y="4970492"/>
            <a:ext cx="9489696" cy="1648022"/>
          </a:xfrm>
        </p:spPr>
        <p:txBody>
          <a:bodyPr>
            <a:noAutofit/>
          </a:bodyPr>
          <a:lstStyle/>
          <a:p>
            <a:r>
              <a:rPr lang="nl-NL" sz="2000" b="0" dirty="0">
                <a:solidFill>
                  <a:schemeClr val="tx1"/>
                </a:solidFill>
              </a:rPr>
              <a:t>-</a:t>
            </a:r>
            <a:r>
              <a:rPr lang="nl-NL" sz="2000" dirty="0">
                <a:solidFill>
                  <a:schemeClr val="tx1"/>
                </a:solidFill>
              </a:rPr>
              <a:t>  </a:t>
            </a:r>
            <a:r>
              <a:rPr lang="nl-NL" sz="2000" b="0" dirty="0">
                <a:solidFill>
                  <a:schemeClr val="tx1"/>
                </a:solidFill>
              </a:rPr>
              <a:t>2015  Toename door decentralisaties sociaal domein € 10 miljard</a:t>
            </a:r>
            <a:br>
              <a:rPr lang="nl-NL" sz="2000" b="0" dirty="0">
                <a:solidFill>
                  <a:schemeClr val="tx1"/>
                </a:solidFill>
              </a:rPr>
            </a:br>
            <a:r>
              <a:rPr lang="nl-NL" sz="2000" b="0" dirty="0">
                <a:solidFill>
                  <a:schemeClr val="tx1"/>
                </a:solidFill>
              </a:rPr>
              <a:t>-  2020  Tijdelijke toename door corona-steun en noemer-effect daling bbp</a:t>
            </a:r>
            <a:br>
              <a:rPr lang="nl-NL" sz="2000" b="0" dirty="0">
                <a:solidFill>
                  <a:schemeClr val="tx1"/>
                </a:solidFill>
              </a:rPr>
            </a:br>
            <a:r>
              <a:rPr lang="nl-NL" sz="2000" b="0" dirty="0">
                <a:solidFill>
                  <a:schemeClr val="tx1"/>
                </a:solidFill>
              </a:rPr>
              <a:t>-  2022  Tijdelijke groei door steun opvang Oekraïners en vooruitbetalingen van Rijk</a:t>
            </a:r>
            <a:br>
              <a:rPr lang="nl-NL" sz="2000" b="0" dirty="0">
                <a:solidFill>
                  <a:schemeClr val="tx1"/>
                </a:solidFill>
              </a:rPr>
            </a:br>
            <a:r>
              <a:rPr lang="nl-NL" sz="2000" b="0" dirty="0">
                <a:solidFill>
                  <a:schemeClr val="tx1"/>
                </a:solidFill>
              </a:rPr>
              <a:t>-  Cijfers vanaf 2025 exclusief extra middelen Jeugdzorg cie. Van Ark</a:t>
            </a:r>
            <a:br>
              <a:rPr lang="nl-NL" sz="2000" b="0" dirty="0">
                <a:solidFill>
                  <a:schemeClr val="tx1"/>
                </a:solidFill>
              </a:rPr>
            </a:br>
            <a:r>
              <a:rPr lang="nl-NL" sz="2000" b="0" dirty="0">
                <a:solidFill>
                  <a:schemeClr val="tx1"/>
                </a:solidFill>
              </a:rPr>
              <a:t>-  Achteruitgang 0,44% van het bbp in 2028 ten opzichte van 2015 is € 5,8 miljard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555A92-B0B0-2471-E559-9FD92061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04" y="1202826"/>
            <a:ext cx="8155782" cy="363703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BA8BE59-3849-9DDA-DE70-8C8D6F76C099}"/>
              </a:ext>
            </a:extLst>
          </p:cNvPr>
          <p:cNvSpPr txBox="1"/>
          <p:nvPr/>
        </p:nvSpPr>
        <p:spPr>
          <a:xfrm>
            <a:off x="1655158" y="239486"/>
            <a:ext cx="977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00A9F3"/>
                </a:solidFill>
                <a:latin typeface="Arial" charset="0"/>
                <a:cs typeface="Arial" charset="0"/>
              </a:rPr>
              <a:t>Vanaf 2015 is de trend krimpende middelen gemeentefonds zonder dat per saldo sprake is van taakwijzigingen van betekenis.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0ADDD5-6B4A-EE30-E8B8-6144818E1E53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360249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3B45D-13AE-B88E-5595-0099A47AC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803D6-4325-22D4-E727-0E51B716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5" y="299811"/>
            <a:ext cx="9370159" cy="679903"/>
          </a:xfrm>
        </p:spPr>
        <p:txBody>
          <a:bodyPr/>
          <a:lstStyle/>
          <a:p>
            <a:r>
              <a:rPr lang="nl-NL" dirty="0"/>
              <a:t>Accres loopt achter bij de ontwikkeling BBP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D96958-67CD-05F6-9CCE-0B2374CEC337}"/>
              </a:ext>
            </a:extLst>
          </p:cNvPr>
          <p:cNvSpPr txBox="1"/>
          <p:nvPr/>
        </p:nvSpPr>
        <p:spPr>
          <a:xfrm>
            <a:off x="596271" y="5242173"/>
            <a:ext cx="11269158" cy="161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Beeld exclusief decentralisatie-kortingen sociaal domein vanaf 2015 (jeugdzorg, </a:t>
            </a:r>
            <a:r>
              <a:rPr lang="nl-NL" dirty="0" err="1"/>
              <a:t>wmo</a:t>
            </a:r>
            <a:r>
              <a:rPr lang="nl-NL" dirty="0"/>
              <a:t> &amp; participatie).</a:t>
            </a:r>
          </a:p>
          <a:p>
            <a:pPr marL="285750" indent="-285750">
              <a:buFontTx/>
              <a:buChar char="-"/>
            </a:pPr>
            <a:endParaRPr lang="nl-NL" sz="900" dirty="0"/>
          </a:p>
          <a:p>
            <a:pPr marL="285750" indent="-285750">
              <a:buFontTx/>
              <a:buChar char="-"/>
            </a:pPr>
            <a:r>
              <a:rPr lang="nl-NL" dirty="0"/>
              <a:t>Beeld exclusief kortingen zonder taakwijziging zoals: opschalingskorting € 300 mln., taakstellende korting onderwijshuisvesting € 256 mln., taakstellende korting BCF € 310 mln., taakstellende korting huishoudelijke hulp € 610 mln., taakstellende korting hergebruik </a:t>
            </a:r>
            <a:r>
              <a:rPr lang="nl-NL" dirty="0" err="1"/>
              <a:t>scootmobielen</a:t>
            </a:r>
            <a:r>
              <a:rPr lang="nl-NL" dirty="0"/>
              <a:t> € 55 </a:t>
            </a:r>
            <a:r>
              <a:rPr lang="nl-NL" dirty="0" err="1"/>
              <a:t>mln</a:t>
            </a:r>
            <a:r>
              <a:rPr lang="nl-NL" dirty="0"/>
              <a:t>, etc.. </a:t>
            </a:r>
          </a:p>
          <a:p>
            <a:pPr marL="285750" indent="-285750">
              <a:buFontTx/>
              <a:buChar char="-"/>
            </a:pPr>
            <a:r>
              <a:rPr lang="nl-NL" dirty="0"/>
              <a:t>Wel financieel ravijnkorting 2026.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BB26CE-B7A8-432D-7258-0D3363A0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96" y="1032759"/>
            <a:ext cx="9947208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9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7E201-19CD-92A4-A1D4-F5F9E650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AA6BC-8179-7435-E1E9-BEA047A6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5" y="299811"/>
            <a:ext cx="9370159" cy="679903"/>
          </a:xfrm>
        </p:spPr>
        <p:txBody>
          <a:bodyPr/>
          <a:lstStyle/>
          <a:p>
            <a:r>
              <a:rPr lang="nl-NL" dirty="0"/>
              <a:t>Accres loopt achter bij de ontwikkeling BBP (2)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809317C-A5D6-D1BE-91A3-165D93D5F587}"/>
              </a:ext>
            </a:extLst>
          </p:cNvPr>
          <p:cNvSpPr txBox="1"/>
          <p:nvPr/>
        </p:nvSpPr>
        <p:spPr>
          <a:xfrm>
            <a:off x="596271" y="5242173"/>
            <a:ext cx="11269158" cy="161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Beeld exclusief decentralisatie-kortingen sociaal domein vanaf 2015 (jeugdzorg,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wmo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participatie).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Beeld inclusief kortingen zonder taakwijziging zoals: opschalingskorting € 300 mln., taakstellende korting onderwijshuisvesting € 256 mln., taakstellende korting BCF € 310 mln., taakstellende korting huishoudelijke hulp € 610 mln., taakstellende korting hergebruik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scootmobielen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€ 55 mln., financieel ravijnkorting €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2.337, restant opschalingskorting € 126 mln., restant</a:t>
            </a:r>
            <a:r>
              <a:rPr kumimoji="0" lang="nl-NL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extra korting jeugd € 38 mln.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etc...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9EE129-4BBD-66C6-9565-27812B70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85" y="979714"/>
            <a:ext cx="9936629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29AD4-2407-1F6D-D2B8-7A20DD1C2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5CE58-AE37-475B-EDC1-2C1C8387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241800"/>
            <a:ext cx="8958945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Aandeel gemeenten in de economie blijft krimpen,</a:t>
            </a:r>
            <a:br>
              <a:rPr lang="nl-NL" dirty="0"/>
            </a:br>
            <a:r>
              <a:rPr lang="nl-NL" dirty="0"/>
              <a:t>terwijl taken in 2015 flink zijn uitgebreid.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378894-B64A-5B20-443C-513AD1BF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07" y="1227591"/>
            <a:ext cx="9872985" cy="44028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FEE5EEF-BB6E-BEF3-5B6B-6375DB89DC8E}"/>
              </a:ext>
            </a:extLst>
          </p:cNvPr>
          <p:cNvSpPr txBox="1"/>
          <p:nvPr/>
        </p:nvSpPr>
        <p:spPr>
          <a:xfrm>
            <a:off x="4859921" y="5727016"/>
            <a:ext cx="7332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latin typeface="Arial" charset="0"/>
                <a:cs typeface="Arial" charset="0"/>
              </a:rPr>
              <a:t>Lasten</a:t>
            </a:r>
            <a:r>
              <a:rPr lang="nl-NL" sz="2200" dirty="0"/>
              <a:t> </a:t>
            </a:r>
            <a:r>
              <a:rPr lang="nl-NL" sz="2200" b="1" dirty="0">
                <a:latin typeface="Arial" charset="0"/>
                <a:cs typeface="Arial" charset="0"/>
              </a:rPr>
              <a:t>richten zich naar de inkomsten, mede door norm voor het begrotingstoezicht (raad en provincie)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ECEDEE8-D2B0-30F9-D676-E22D14255DB5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26776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FF961-4102-3C50-28E1-5261202A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4BA96-DD13-4FCC-C132-6295BBF1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56" y="197858"/>
            <a:ext cx="9579695" cy="89071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Als deze gang van zaken een voorspeller is voor de toekomst, zijn er straks geen gemeenten meer.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5BF55E3-1658-BC3E-3831-E3FFCCF7F77B}"/>
              </a:ext>
            </a:extLst>
          </p:cNvPr>
          <p:cNvSpPr txBox="1"/>
          <p:nvPr/>
        </p:nvSpPr>
        <p:spPr>
          <a:xfrm>
            <a:off x="555171" y="5644479"/>
            <a:ext cx="108859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latin typeface="Arial" charset="0"/>
                <a:cs typeface="Arial" charset="0"/>
              </a:rPr>
              <a:t>Of zijn er al veel eerder qua taken hele kleine gemeenten, omdat ze als inkomsten alleen nog OZB-belasting, toeristenbelasting en parkeerbelasting hebben, en inkomsten uit leges als afvalstoffenheffing en rioolheffing en een enkele specifieke uitkering.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5AD22C-A70B-6532-2F09-EA244190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87" y="1088572"/>
            <a:ext cx="9728418" cy="43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1DF9EC3-2D57-5DCC-9DFB-CAE28DA7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914" y="285343"/>
            <a:ext cx="5952171" cy="720000"/>
          </a:xfrm>
        </p:spPr>
        <p:txBody>
          <a:bodyPr/>
          <a:lstStyle/>
          <a:p>
            <a:r>
              <a:rPr lang="nl-NL" dirty="0"/>
              <a:t>Zijn wij de enige die dit zien?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B55335-BE33-1F03-5206-8E65E6DBD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364797"/>
            <a:ext cx="10033000" cy="4500563"/>
          </a:xfrm>
        </p:spPr>
        <p:txBody>
          <a:bodyPr/>
          <a:lstStyle/>
          <a:p>
            <a:r>
              <a:rPr lang="nl-NL" sz="2000" b="1" i="1" dirty="0">
                <a:latin typeface="+mj-lt"/>
              </a:rPr>
              <a:t>Raad van State (2024): </a:t>
            </a:r>
            <a:r>
              <a:rPr lang="nl-NL" sz="2000" dirty="0">
                <a:latin typeface="+mj-lt"/>
              </a:rPr>
              <a:t>(het) is niet alleen van belang dat de systematiek, maar ook het budgettaire niveau voor medeoverheden toereikend is. Pas dan draagt een betere financiële systematiek ook bij aan betere interbestuurlijke verhoudingen.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b="1" i="1" dirty="0">
                <a:latin typeface="+mj-lt"/>
              </a:rPr>
              <a:t>Raad Openbaar Bestuur (2024): </a:t>
            </a:r>
            <a:r>
              <a:rPr lang="nl-NL" sz="2000" dirty="0">
                <a:latin typeface="+mj-lt"/>
              </a:rPr>
              <a:t>De balans tussen taken en verantwoordelijkheden dreigt verder verstoord te raken, de noodzaak tot herstel wordt alleen maar groter.</a:t>
            </a:r>
            <a:endParaRPr lang="nl-NL" sz="2000" b="1" i="1" dirty="0">
              <a:latin typeface="+mj-lt"/>
            </a:endParaRPr>
          </a:p>
          <a:p>
            <a:endParaRPr lang="nl-NL" sz="2000" b="1" i="1" dirty="0">
              <a:latin typeface="+mj-lt"/>
            </a:endParaRPr>
          </a:p>
          <a:p>
            <a:r>
              <a:rPr lang="nl-NL" sz="2000" b="1" i="1" dirty="0">
                <a:latin typeface="+mj-lt"/>
              </a:rPr>
              <a:t>Prof. Dr. Maarten Allers (COELO): </a:t>
            </a:r>
            <a:r>
              <a:rPr lang="nl-NL" sz="2000" dirty="0">
                <a:latin typeface="+mj-lt"/>
              </a:rPr>
              <a:t>De balans is zoek tussen het gemeentelijke takenpakket en de hoeveelheid financiële middelen die ze daarvoor beschikbaar krijgen.</a:t>
            </a:r>
          </a:p>
          <a:p>
            <a:endParaRPr lang="nl-NL" sz="2000" dirty="0">
              <a:latin typeface="+mj-lt"/>
            </a:endParaRPr>
          </a:p>
          <a:p>
            <a:pPr algn="l" rtl="0" fontAlgn="auto"/>
            <a:r>
              <a:rPr lang="nl-NL" sz="2000" b="1" i="1" dirty="0">
                <a:latin typeface="+mj-lt"/>
              </a:rPr>
              <a:t>Emeritus hoogleraar staatsrecht Douwe-Jan Elzinga: </a:t>
            </a:r>
            <a:r>
              <a:rPr lang="nl-NL" sz="2000" dirty="0">
                <a:latin typeface="+mj-lt"/>
              </a:rPr>
              <a:t>h</a:t>
            </a:r>
            <a:r>
              <a:rPr lang="nl-NL" sz="2000" b="0" i="0" dirty="0">
                <a:effectLst/>
                <a:latin typeface="+mj-lt"/>
              </a:rPr>
              <a:t>et ravijnjaar 2026 voor de gemeenten heeft sterk onrechtmatige trekken en een gang naar de rechter ligt dan ook voor de hand.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65F62C5-90EE-58D4-31E4-70B7439B275C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218840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6086-2A96-5044-947C-F01A10BB2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9EE1-9C3C-8232-B732-78E9135E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0" y="1219361"/>
            <a:ext cx="10273039" cy="40675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184CD0-7BDB-EAD6-E0A1-C53FEEF280BD}"/>
              </a:ext>
            </a:extLst>
          </p:cNvPr>
          <p:cNvSpPr txBox="1"/>
          <p:nvPr/>
        </p:nvSpPr>
        <p:spPr>
          <a:xfrm>
            <a:off x="590962" y="46166"/>
            <a:ext cx="111408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Overheidstekort of overschot is wat anders dan exploitatieresultaat. </a:t>
            </a:r>
          </a:p>
          <a:p>
            <a:pPr algn="ctr"/>
            <a:r>
              <a:rPr lang="nl-NL" sz="2400" b="1" dirty="0"/>
              <a:t>In het exploitatieresultaat ontbreken uitgaven aan de (netto) investeringen. Die lopen via de balans!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54A1B96-C204-B40B-6BF9-D1AE89435E89}"/>
              </a:ext>
            </a:extLst>
          </p:cNvPr>
          <p:cNvSpPr txBox="1"/>
          <p:nvPr/>
        </p:nvSpPr>
        <p:spPr>
          <a:xfrm>
            <a:off x="0" y="538533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In 2023 hadden gemeenten € 3,3 miljard aan netto investeringen. Die zijn gefinancierd met het exploitatieresultaat van € 1,6 miljard exploitatieresultaat </a:t>
            </a:r>
            <a:r>
              <a:rPr lang="nl-NL" b="1" dirty="0" err="1"/>
              <a:t>èn</a:t>
            </a:r>
            <a:r>
              <a:rPr lang="nl-NL" b="1" dirty="0"/>
              <a:t> nieuwe leningen. Dat leverde bij elkaar met   enkele kleine mutaties een </a:t>
            </a:r>
            <a:r>
              <a:rPr lang="nl-NL" b="1" u="sng" dirty="0">
                <a:solidFill>
                  <a:srgbClr val="FF0000"/>
                </a:solidFill>
              </a:rPr>
              <a:t>tekort op van € 1,3 miljard</a:t>
            </a:r>
            <a:r>
              <a:rPr lang="nl-NL" b="1" dirty="0"/>
              <a:t>. Daarmee liep de </a:t>
            </a:r>
            <a:r>
              <a:rPr lang="nl-NL" b="1" u="sng" dirty="0">
                <a:solidFill>
                  <a:srgbClr val="FF0000"/>
                </a:solidFill>
              </a:rPr>
              <a:t>(netto) schuld op naar € 31,5 miljard</a:t>
            </a:r>
            <a:r>
              <a:rPr lang="nl-NL" b="1" dirty="0"/>
              <a:t>.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732FC4D-B678-418E-5B8A-3FB26B22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365" y="1120970"/>
            <a:ext cx="1657350" cy="54692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63E88BB-F228-E4DF-0B0D-AB7AD2D20196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129170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BCEA8EB-82DC-4BD7-A90C-70A8EEDA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003" y="2951633"/>
            <a:ext cx="2914141" cy="591363"/>
          </a:xfrm>
          <a:prstGeom prst="rect">
            <a:avLst/>
          </a:prstGeom>
        </p:spPr>
      </p:pic>
      <p:sp>
        <p:nvSpPr>
          <p:cNvPr id="3" name="Wolk 2">
            <a:extLst>
              <a:ext uri="{FF2B5EF4-FFF2-40B4-BE49-F238E27FC236}">
                <a16:creationId xmlns:a16="http://schemas.microsoft.com/office/drawing/2014/main" id="{6F870FC6-727C-4039-B79B-6AA8B3D083C7}"/>
              </a:ext>
            </a:extLst>
          </p:cNvPr>
          <p:cNvSpPr/>
          <p:nvPr/>
        </p:nvSpPr>
        <p:spPr>
          <a:xfrm>
            <a:off x="8197708" y="1690085"/>
            <a:ext cx="1386945" cy="9144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Wolk 1">
            <a:extLst>
              <a:ext uri="{FF2B5EF4-FFF2-40B4-BE49-F238E27FC236}">
                <a16:creationId xmlns:a16="http://schemas.microsoft.com/office/drawing/2014/main" id="{B7D98D58-10DF-4979-A048-EF1CA5B9D575}"/>
              </a:ext>
            </a:extLst>
          </p:cNvPr>
          <p:cNvSpPr/>
          <p:nvPr/>
        </p:nvSpPr>
        <p:spPr>
          <a:xfrm>
            <a:off x="6206806" y="1753740"/>
            <a:ext cx="2379128" cy="1206023"/>
          </a:xfrm>
          <a:prstGeom prst="cloud">
            <a:avLst/>
          </a:prstGeom>
          <a:solidFill>
            <a:schemeClr val="accent3">
              <a:lumMod val="25000"/>
              <a:lumOff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517105-FFDC-47EE-807D-D8818897A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595" y="2034060"/>
            <a:ext cx="3036071" cy="597460"/>
          </a:xfrm>
          <a:prstGeom prst="rect">
            <a:avLst/>
          </a:prstGeom>
        </p:spPr>
      </p:pic>
      <p:pic>
        <p:nvPicPr>
          <p:cNvPr id="8197" name="Picture 119" descr="http://www.huis-tuin-keukentips.com/img/hu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3841" y="2113859"/>
            <a:ext cx="20669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kstvak 6"/>
          <p:cNvSpPr txBox="1">
            <a:spLocks noChangeArrowheads="1"/>
          </p:cNvSpPr>
          <p:nvPr/>
        </p:nvSpPr>
        <p:spPr bwMode="auto">
          <a:xfrm>
            <a:off x="2956235" y="1753740"/>
            <a:ext cx="24537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Huis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    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€ 250.000 </a:t>
            </a:r>
          </a:p>
        </p:txBody>
      </p:sp>
      <p:sp>
        <p:nvSpPr>
          <p:cNvPr id="8199" name="Tekstvak 7"/>
          <p:cNvSpPr txBox="1">
            <a:spLocks noChangeArrowheads="1"/>
          </p:cNvSpPr>
          <p:nvPr/>
        </p:nvSpPr>
        <p:spPr bwMode="auto">
          <a:xfrm>
            <a:off x="6540610" y="2956448"/>
            <a:ext cx="2756926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008542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Lening     € 220.000</a:t>
            </a:r>
          </a:p>
        </p:txBody>
      </p:sp>
      <p:pic>
        <p:nvPicPr>
          <p:cNvPr id="8200" name="Picture 123" descr="http://www.animaatjes.nl/plaatjes/g/geld/animaatjes-geld-035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8285" y="4105750"/>
            <a:ext cx="17287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kstvak 9"/>
          <p:cNvSpPr txBox="1">
            <a:spLocks noChangeArrowheads="1"/>
          </p:cNvSpPr>
          <p:nvPr/>
        </p:nvSpPr>
        <p:spPr bwMode="auto">
          <a:xfrm>
            <a:off x="3073878" y="3828745"/>
            <a:ext cx="23746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008542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Geld    € 10.000</a:t>
            </a:r>
          </a:p>
        </p:txBody>
      </p:sp>
      <p:sp>
        <p:nvSpPr>
          <p:cNvPr id="8202" name="Tekstvak 10"/>
          <p:cNvSpPr txBox="1">
            <a:spLocks noChangeArrowheads="1"/>
          </p:cNvSpPr>
          <p:nvPr/>
        </p:nvSpPr>
        <p:spPr bwMode="auto">
          <a:xfrm>
            <a:off x="6575168" y="2133643"/>
            <a:ext cx="295275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Reserves  € 40.000</a:t>
            </a:r>
          </a:p>
        </p:txBody>
      </p:sp>
      <p:sp>
        <p:nvSpPr>
          <p:cNvPr id="8203" name="Tekstvak 11"/>
          <p:cNvSpPr txBox="1">
            <a:spLocks noChangeArrowheads="1"/>
          </p:cNvSpPr>
          <p:nvPr/>
        </p:nvSpPr>
        <p:spPr bwMode="auto">
          <a:xfrm>
            <a:off x="2588080" y="5329713"/>
            <a:ext cx="3184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Balanstotaal € 260.000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3606067" y="1660678"/>
            <a:ext cx="4881575" cy="15861"/>
          </a:xfrm>
          <a:prstGeom prst="line">
            <a:avLst/>
          </a:prstGeom>
          <a:ln w="63500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6096000" y="1227714"/>
            <a:ext cx="0" cy="4464050"/>
          </a:xfrm>
          <a:prstGeom prst="line">
            <a:avLst/>
          </a:prstGeom>
          <a:ln w="63500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kstvak 17"/>
          <p:cNvSpPr txBox="1">
            <a:spLocks noChangeArrowheads="1"/>
          </p:cNvSpPr>
          <p:nvPr/>
        </p:nvSpPr>
        <p:spPr bwMode="auto">
          <a:xfrm>
            <a:off x="6345444" y="5282442"/>
            <a:ext cx="32015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Balanstotaal € 260.000</a:t>
            </a: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3099061" y="5209324"/>
            <a:ext cx="2447925" cy="0"/>
          </a:xfrm>
          <a:prstGeom prst="line">
            <a:avLst/>
          </a:prstGeom>
          <a:ln w="63500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6605152" y="5200525"/>
            <a:ext cx="2592388" cy="0"/>
          </a:xfrm>
          <a:prstGeom prst="line">
            <a:avLst/>
          </a:prstGeom>
          <a:ln w="63500"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Tekstvak 23"/>
          <p:cNvSpPr txBox="1">
            <a:spLocks noChangeArrowheads="1"/>
          </p:cNvSpPr>
          <p:nvPr/>
        </p:nvSpPr>
        <p:spPr bwMode="auto">
          <a:xfrm>
            <a:off x="4118582" y="1211802"/>
            <a:ext cx="1040670" cy="461665"/>
          </a:xfrm>
          <a:prstGeom prst="rect">
            <a:avLst/>
          </a:prstGeom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Debet</a:t>
            </a:r>
          </a:p>
        </p:txBody>
      </p:sp>
      <p:sp>
        <p:nvSpPr>
          <p:cNvPr id="8210" name="Tekstvak 24"/>
          <p:cNvSpPr txBox="1">
            <a:spLocks noChangeArrowheads="1"/>
          </p:cNvSpPr>
          <p:nvPr/>
        </p:nvSpPr>
        <p:spPr bwMode="auto">
          <a:xfrm>
            <a:off x="6721333" y="1168097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Credit</a:t>
            </a:r>
          </a:p>
        </p:txBody>
      </p:sp>
      <p:pic>
        <p:nvPicPr>
          <p:cNvPr id="8211" name="Picture 121" descr="http://3.bp.blogspot.com/-0SybnD09NR4/UPXdOEtKbeI/AAAAAAAAAcM/7n5o2ONrHTU/s1600/Ban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8700" y="3402488"/>
            <a:ext cx="36734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AutoShape 2" descr="data:image/jpeg;base64,/9j/4AAQSkZJRgABAQAAAQABAAD/2wCEAAkGBxQTEhUUEhQVFhUXFxsWGBgYGBgVHRQXGB4YFxgXFxcYHCggGxslHhgcITEhJSwsLi4uGB81ODMuNygtLi0BCgoKDg0OGhAQGzckICQwMCwsLS80Ly44LCwsLDAsLDQuNCw0LiwsNDQvLCw0LCwvLDQsLCwsLDQ0LywsLCwsLf/AABEIANUA7AMBIgACEQEDEQH/xAAcAAEAAgMBAQEAAAAAAAAAAAAABQYDBAcCAQj/xABJEAACAQMCBAMFAwcICgEFAAABAgMABBESIQUGEzEiQVEHFDJhcSOBkUJSYnKCobEVJENTkrLB0TM0Y3ODk6Kzw/AWZMLS0+H/xAAbAQEAAgMBAQAAAAAAAAAAAAAAAgMBBAUGB//EADIRAAICAQIDBQcEAgMAAAAAAAABAhEDITEEEkEFUXGx8BMiYZGh0eEGMoHBUoIUI0L/2gAMAwEAAhEDEQA/AO40pSgFKUoBSlKAUpSgFKUoBSlKAUpSgFKwXs5RCyxtIR2RCoZvLYuyr89z5VFcLuZpZWcMViB0sjdCQBgMFUeF8qQdyH1d9sUBOVo33FY4mVGJLt8KIrO5Hm2lQSF8ixwBkZNZ766EUbyNkhFZzjckKCdh67VBWl2ttPBBKrNcXYkdpQAVLxKGKE99IU4UY7L6nJAkhdTt8MAQf7WQA/2Yw4/6hRba5PxTRj9SIg/i7sP3VDz83MLh4Y4GlOvpQhCAZXjAa4dmbCpFGXRC2c6tQwTtWWDmwe8RW08RillaRMFlcB41jlVQw7hkfIPqpFASj21x+TOn7cWr+6615Md1/WW//Kk//bUJac1SOnEHEQ/m2o24O3XUKQpO/ZpEYA7bEfU5OJ8xTfyZ7zbxg3LKoWI+ICcsEeI4IzpYMO4+E0BLNb3R7TwD/gOf/PRbCcnLXRxjcJFGoz8tQYgfLJ+tRkPNatdxwBRontFuIJO4dzrJjPlnQoYeoV/St/k5ybCzJYuTbQksxLFiY1JYk7knvmgMo4SxJ13Nw/y1JGB9Okin8Sa8ycMhQaneXGwJe4m05JCgYL6dyQO3nUXJYLe3dx1XlEdsUhRI5ZYcSsizvKTEyknTLGoz20t61B8PlMnD+LF5S7pNPFrJBIa2ijjjbtgMemrnAxqc0BcpeE26KzNGpABJ1AvsNzsc57VF397w6Lph3jjaVQ0axs6O6t2ZI4iHx8wKhLDibwXCWzNmJnvY5NhiOWWYzW2o9xqRyg8iSPUVo8o8XDSytaxtNcPDaxl21CG2RIEcl5CMKNUjfZKSxZTnHcAXkRvb4Id5IcgMJDqaJTtrVz4mUHdg5Jxkg7YMsDWhw3iEd1EXTxRsWQNjCygeEsnqh3w3Y9xkYNe+EyExgNnUhMbZ7kocav2hhvowoDdpSlAKUpQClKUAqE4e7M7SKzGMEgvISeoATkRIpCogOwcglseYwxmjVXbjro7xRQxlYfBoLlX0jYELpwAR8OTgjG48oyko6slGLk6RvwcxpL/q6tMe5X/RELthwJtJZTnZlyPnWxwaWdgTOqDfw4BRhuw0supxsACGDHOewqlx3AQgx6vscyw52YovhltnXOQyqQhzth4m3Paf4FzBLcTgaUWJ4TKowdaLqURmRs4BcFiFxtoO5wajHJbp7kpY6VrYs9KVB8q9ZUdLguxDagzjDYfdk9CFfUARto0VYVk5SoR4JvfxJ4uj0CNnOkNqHhMXYudiH32UjbO+G3vri5spXjURSsH6OD6fDkuuFbOVJwQCMjIoDZ5quGW3ZY2KvIViVgcFdZwzr+kqanH6tV3g80dt1TCihn0wQxqMBhACWdsdkQyaSf0QNyQKjby8kDoXaVlhYyvDOuJI8oYzJG+MSIokOrGobnSc4U6lpdv9nE4IuHiBZEYaooiT2cbKzuXZpOwztqIQHWlkuVo2o46jT7y0SX8slmTIVY+9wQh1XSHQ3EEbnTlsYLOv7NfPaQZUS2ntgpuI7gJFqIALXCSW4Bz38UitjsSozUVfX0yx9JHhPTXX0I48CKKEdQHUWLLjQAGOATjbfa/XFvHIF1qrgMrrkA4ZSGRh8wQCDV0JKS0KJxcXqUjgnFoY3Uxw3BEMIt3j6bSTW8zN1G6yLknq7N1d1YoSW3pxXgNxcsJWTpSy9RkwQxtWRI2tjIRsW6kQZsbeLTlhub4QBk7D1P09aw297E6l45EdASCysGUEbEagcbVMgUabg88UL28KEMLbh0QfSXXKSukp7jVoXDMM9vrWOLgV3HdLbRSPo6r3zXTRqw1yo0TxquQivraSQDBA1gkE975Z30Uy6opEkXcZRg4yCVO6nyII+6vcNwjFlVgWQ6XAIJRiAwDDyOlgcehFAUPhHL04ToDUptg8UMz/AJ0MiyWjY2LIYpSjacDwyKMDFWrk+0khsbWKYaZEgjR1yDpZVAK5BI27belS9aHCeMw3MRlhcNGGdS243jJVu/zHfzG9AanEeCyNI7wXDwdQAS6URydIIDoW2R8HGSGGFXbasL8ow6oyrSrGoj1RBvBMYd4mlyCzMDuTkasDVqwMYON88W8MMMkWq5e5/wBXiiGXn9SAfhUeZPasP/y97a1NzxaJLQFwqIrmdjkE6TpX4tj2zsN8UBL3HLNs7XDNEC10EWY5ILiMYTBBypHkRg5APcViueULKQqXt0bCquk5KsE+DXHnS5HkWBNRsHOx6E91NaTwWsSa1eXSrzb4wsOdS+WC2M5qv8U5y4krWsvu8VvDPcRwpBJmSedXO7kLtEAu+D2PegOmKoAwNh/Cq1x3j/ukxUIW1gSE588aMdvRBUPx/j11/LtnZW74i6RmuBpU6ly43Y7j4RjGN3Hfyx+0Li/RuEXbeIHfH5zjz+lAdDpSlAKUpQClKUANVXma5ilJi6Ukjx/0kRRGgcgMAruw8WCCV7ENhtjg2qoa95cjkdm1ypr3dY3KBzgLqyPEpwAMqR29ajNOtCUHFPUpLQNKAzxTCU64CEAQSakb7XSzeS5wATvt4sKam+TbluvICUZZl1Iyg5XoJbo6lj5FpiQuBjDfnYHzinJStKhihhAQKUlZn6yyg51vKVaRwABhda5OrVkHaoez/iVyvGZIbt/tGWWNlUaEMi6X1qg2BcIXJHxasnyqqMFBpvwNn3s0ZV0VvyOkcOvrgXEsU6eDxPHIqkKEDAKjNnBbSQc7HZwRgAty/wBoXPTXRe3tmxbDZnU4Nx67jtF9Pi+mxuPtf4u0NmIkOGuH6ZI2IjALSY+uAn0c1zng/AYX4beXkxfVEelCFOkdQhNJIx4vFIox28JqOacm+SPdbOh2Zw+KEP8AlZ1a5lGK72THJ3tH90t5IrnVJoXNudySe3QZu+BnIJ7KGHkAdHlrmO6/lWCW5lYmZhGyDIUJLlEjCdgFcodt/UnJJp0nqO6kMPqp1D+FS97KBPayDyYOP2Xicb1HDNzxtt6qjd7Q4HHg4nljHSal/Drp3a0zsXOtyweIKEKx+NwR4m6iyxxrG2cLkqdWQcgiojlaJLl2jlEixxs8EYj1RxzC3bQx6udbjOwXOnCtnOSKe17iTW/ukqCNm6jZWRQ6uq6XAYfJ1VgRgggfPM77P7TNpb3Eh1SvCAMAKkUbHUI4olAVFxpGwydC5JwKvqLl8Tz3LkjiUujbJiXhkaW8kMUaIhRxpRQg8QI7AY86ipLtlgs7pXPTCxiVfJo5lRdZGcAoxV9XkocedWaoDli3SXhltHIuUeziR1PmrRKrKR9CRVhQV7i1jHLdM12+baO6kLJI32ekWcL+LJ+AFWbSfCdRJFRcPD4ve5Z+IdOKxkj95S3kAjjRlMcEbTIQA7mNVOhgdLMRjIzU23JDzwJFeSCQi6MzspZDIiRNbwtlcFZcCOQ421BvLavdzyhcmSGb3mKWaESRxy3EHUKRvoKuFRlUzqVI17ZB7eoGbil+Uu4vdkLSz2pSFCrIqgOrdSUEAqiBskHB30jcip/gPCFtohGpLMWZ5JG+KWVzqeRseZPl2AwBsBVfm5G1yRSvd3LSp1CZg4STXJ0gCgUdNUAjx09JU6t8nJqwW1rOiRqZxIyk63eMAyLhtIAjKqrAlSTjBAOwzsBIMK/O3LHMzWljxKzjUiWWRvdIxklhKzQSaB+gI8/UV3mG3uMprmQgBNQWLGtgrCTcucKzFSANxpIyc7Ublr2duslncTlVmt2ug6ga+okzytGQ4OBp6jN2PxeRoCmez/jFvw9oJryTSBwvUgPiJL3U7aYh3yVA7Y881K8284a24fJd25SRbwTxWyHqTi3CEJ1Y9gJHfBA8hj51l4b7M70R2Th7eO4gikt2MqicRp1pJYpoRjSZAHwNXbPrVrj9l9p0tMhlecv1Wu9ZWdpCCCwkHZcEjT2+p3oCr89cxzjh11/KGiFrlVW1s1AeSNVbJkmb1O2ewGAO5xVg5FgN+68VuSjHBS0iRg62sZ2YsR/Tt+V6Db5DLF7KrJIJokMoecKJJ2fXKVVlfTqIwFJUAgDcd+wrf4XyWLa+a5tpTFBIpMtqoxG8uMLIANl2O4A7gfSgPvCeX3Xit5eyMjh4ooYQD4olAzIjDyywVvvrS5s4Wbi4JVGfQqocZ2Px4/BwfvqxRcNgtpbi6HgabQ0zFmwemNCkKTgHG2w32rNwWI6GkdSrSuZCDnIBwqAg9iI1QEeRBoCQpSlAKUpQClKUApSlAK4z7SomseKwXyr4H0OSPN4/BKvyJj049d/SuzVU/aZwH3uycIMyxHrR/MqDqX9pSw+uPSoZI3HQ2eEyrHlXNs9H4PQrPtbt+vJw0rIqQyNJH1TuqmXoFGIyMjCtvkV6g5dthw1YJ+IRCBbou8sLJhzg6YizFgjZIYjf4RVWF8LvgWknLWM6H1zC4aNCR+aBIR/wa2+H3tmOBywSTIJ2d5VjGS/URvswVUEgMEAyfJqqtc11uvSN/wBnkWGMOd1GdUldPfmX9FNv4kWWVY3EkayOqOCG1oGIVtQ2O2NxXzhz9aa1iBydSREAbgu8ab7/ACP4VizUz7HrFZL9ZZHRFVjLhiq62OUiQZO7F2LDv8Fa3Du3JLrXnZ3u117KGJyduKlr36V5tFn9u9zme2T8yKRz+2ygf9s11Pli36dnbIRgrBGpHzCKDXEPaeJJ+LSxLmVsRwxovcalDCMD11OWJ/S+W3d+ExOkESyHLrGiuR5sFAY/jmtyH75PwPM8TUeGwxv/ACfzZt1B2twLTMUuRFqJikwSoViW6bkDwaSSoJwCuncnNTlKtOeRQ5jtPK4iP0cH+FfE5mtDn+cRjBAOptG5BYAa8ZyATtntXjjvGekGSMr1AutmbJS3Tf7WXG57HSg3cjAwAWGty1wgqxnfXqYYUSY14bSXklI/pXKrkdkVEUABTQG/HzBakBhcQ4YAg9RBqB3BGTuD8q9txq3H9Mh/VIf+7msfK8YW0gQdkjVB9EGgfwqUoCNPG4v9qfpBOR+Ijr6vGYvSX/kTj/x1I0oCKPH4tSribUwJA6EwJC4DEZTy1D8RWQcVz8EM7fsdP/ulc/dS7P8AOYf1Jf8Axn/CpGgI0XFwe0Maj9OU5+8JGwz+1X0x3RPxwKP927n++oqRpQEdFwldYeVmmdd1L4wh9UjUBFbfGrGrHnUjSlAKUpQClKUApSlAKUpQCqveczOzYtkQoMjquThiP6tF3Ze/iJHyyN63+cJCtnKRkbAMR5RllEhz5YQsc+VVmedI11OyogHdiFUD6nbFUZsjjSRfhxqVtnPZ+U7gXMpZlis5pAZejmQqmsSDEZXJKsNjg6QT6VYeA8q8OmvXiRpZokVNjKFDM2ssxICOQulVKqTvKM4FTltI9xrW1jEhUbtITFHkjKjVpJfPqoI+YqK4jyJrSH3y4tUddWpEiDhS5VhHAh8ZJ0sS3xZ7bZFYxpy1lEvnxE4aQm14N+tj7z9yTaRqnupMU2+Y1YyBo1Uksyux04IUasjOrG5IrQ9n/KVrrN20xf3bTI2OnJCx0sVKkZA0YzjGpSAc7ip7h1hCA4h9+6SHS5itoYUBHfCmMSNp89AJ7j5VVebeb5YY5+EoFdI9MIuNWH6KqmUdAuksRlCwI7HYVKlBuTVCEs3E1hUnLx6D2TQvdcTa5kBJRHmZic4kl8Cj+yzgegWu51z/ANjHDBHYmbbVPIzE7HwoSir+5j+1XQKliVRVkeOmpZ5KOy0XgtBWlxa9MSZRdcjEJGucanbtk+Sjdie4CnAPat2te+sklXRICRkHZmQgjcFWUhlI9QQasNMqNlNAHYSO7rBKWkIR3M90MFppVRTpRDgIG8I0gjZENXG2uFkUOjBlbcMpBBHyIqpcxRpEY4bcO9y7LpLTTMUGS2WZnJAIRvXZXODp0mzcKsujEELamyzM2Mandi7kDyGpjgeQwKAw8u/6vH9D/eNSVR/AziCMH0x+81v0B9pSlAR3ETia2+cjj7ulIf4gfhUjUff/AOmtx+k5/CNh/wDdUhQClKUApSlAKVVL/nAxzSxCEakYIuuTQZ20LIREFRskBhkHGBv2BNaknN9wGUvBFFCV1CYu8uryJRAillBxkgn4gQCMmoPJBOm/WxmmXalUO/5kvlUlBbAa9OuSORUjzsgkPWzrZsDAzp1AtjsdAc+ySaTFc2gBByJIiniA3yfeCFRSDl/yvyQwwTBZ4NWn5meVnS6VzO052vGUD7JpDkgR2VzIuFOJBlZ86wfDjscqdWCSNzh/GuKnUJ4d8HT0Lcp4gTgF7ibZWBBzp2IYeSlrFNMxR0Clc8WHi7HOu4x2w3uce4OothN9Dbpp7hfFqJ2GeXhPFX3WURbg6TcFwAPyMiDfVuS22PCB5k4U76MUXp1BGDuDtj1qMteW7ONtUVrbo2c6khjU59chc5qh8Wlv7SS3Sa4ZzKdIWNmYtoIBJJ0Zduog0rjZHIxnbovC7Z44wsknUbLHVgjYsSq4LMfCCF3JzipGCucTsy8lxca5UCNHCVjkaPVEml5ZDpI8fjZdXcLGApBOalf5CjjmimgjjVkDo22klJShdtQGS+pFOT38XrmsnLbZjkz394uAfoJpAP8ApAqVJrIITmvinu9rcSDYpC7Ke3jxhBnyyxFfmtsnOSSTkkncknuST3Od8mur+2vin2cMKk4kdpGAOMrEAqBh5gsxIHqnyFcnrR4qXvKK6HquwOHrFLK//TpeCJ/kvmmTh8wZMmFiOtF5MvYuo/rANwfPGD8v0dbzq6K6EMrKGUjsVIyCPqK/KsMbMdKKzt6Ipc/goJrv3spumbh0SOGDxFomVgVZAGJjBDAEfZlCPkRU+Gm37rNPtzBijJZIVb0aRcKUrALyPqGLWvUC6imRq0n8rT3x862zglT5PuY5J5Wlb+ckkqrbHQRGZNPmSrYjI7qI0GBnLWXifFooEZ5XChcZ8zv2AHqax8VsSUlaBVWdk0h8BWOOw14+uM5AOKqcfLsrjCWUMYJIc3BRiyt8f+i1l2bzLMPU5qEpNbKycIp6t0UrjHB764kFxG6aoQVSOOUrJGpDbasaRIyyE5Uj4wN8DPTfZ9xeK4s0ERlzF9k4mbXKrL/WN5kgg5274wCCBULrmFbMwG8iSFbrJ6sRLoJFwpWUsilT2332B7YNb3svs2hubxHJYudRYCRVXSzkatagF36hbKk7A/ImvHKfM1JF+RQcLi9jo9KUq81SOvD/ADiD9WX+CVI1GcTOJrX5yOv3dKVv4qKk6AUpSgFKUoDkt3BrkmkmS2kJllRmmuHXUqO0QUoItCjSgBXcHG+ajuYhB0lboWQ0yRjWJEYJ4gBjEefl5d6up5RmQyGMWr6pZZAXRkbEsjyYZgGyQH05xvivl9ydNKmnVaxnw7iJpCuGDbHUnpSiOp79nXCLdrGNzDbszNLqZY0IP2sm2cZIHb7qqnAoG0RW8ihWe3YqE1lVjkgkKlyT42dlBDnfwMuAFy3SuW+Em1txCXDENIxYLoGZHaQ4Uk43b1P+Fc+5TdR7kJNQYMhVRqYsWiMRkuMjUCdXhJ8AXSFJOmqM374ePr8FkdmSvKnEl68KYbUzy48DadMqdf48aScjyPkfSugYqi8D5evEa2LpAohKliJmYnCMjYXpDOzHGSPKr2K2G7I0kfMV9pSsAjeID7a2/XfP/Lf93/8AKkTUdfH+c2/0l/gtSJoCq8u8ZDcQv7UA/ZvHKD5eOOMOO23iGfnqPpVhv/h+8VTeULRo+LcT6gXqOsEgcH40JmAwMDThQikb5Mec71dL1wqMzHCqNTH0C+In8BSLMzrocK5v4bNcXlxNK6QwrIYUeVgPBESgWNBlm3BOMDJJqHRbSLssly3rJ9hFn16a5dvoxxWtxG7680k5GDLI0nllQ5LAfcCB91Yc1xcs3Kbd+vP6nv8Ag+y5ewhHLJ1S91afPvJduZbjTojaOBPzYI1jH4tqI+oIrqnsiuhJZN/WLKyyOSWaVgFKO7MSS2gouc/k+XauKV0v2J3eJLmI9iqSD6gsjH8ClW8G0slLqanbvZ+HHwnPjjVNfJ6fY6JxvjIg0KF1O4YgZCKqoAWd2PwqNSjYE5YbdyKZwvmMwTY0M/V8eGluW8JyfsfeXK5O5AAjDhTgnTVivuO8MmOJprVzHlwJCuwXcuobuu2cjI2+VQtxxPh/Va4lW4aOcAHqQuIgXQJnQUDszIij8oADbTk56TTezPGJxWjRauCcxW91rELklCQysrIRglSQHAJXII1DbIrFzbxs2duZwiuqsuvU5jCoTgvkIxONvCoJOa5a0HijfhbXCqJOjHIVhQjOEEYOcspwF+1TPYljgU5p4LxAdOW9kLxvrjNus0jM+qKXLY2iDKNxgfEBuO9S6GNLI3iHBWuoI7m9uZbiPLPDCusvKG8ZCNKAVUgZJ0jCrtgV2PlKx6cAdmDPNiVivwjKqFRM/kqoAz5nJ2zXL3uZsslyFBC6ZijM5fxQBo49IGiP7UjQoySgyW3zffZ3eeCW3OfsXygORiNy2FwdwA6yADyXSMDFU4bbd+k/SL88rqvtt6Zb6UpV5rkbxVftbU+kzfvhmFSVRvFz47b/AH//AIpqkqAUpSgFKUoBSlKAVzXk9Q0MDAspT3YPrH2k2QiqxyPDAMnTjGSp7AEN0quXcJtwRZSBSqqtuVQH4dbRK0rnOyOTtFvk4bAYHTq8Ry80ObXXb49/8fEnC6Z1GlKVtEBSlKAj75wJ7ceZL4+5TUhVD54iMl7aIZCkaeNiHKY3ZiwIIAwkTgsewO3fIufDr6OeMSRNqQ5wcEdiVIwQCCCCPuoCkcc4oLPjcUkrBYLi1ELMTgK6O7KzHyAyq57faH0rDzrz2ggcWlxGsyuYmiZOozA4GuNgxQYU6gx1Kex32qL9uA+1tP1Jv4w/51zStHNxLhJxSPUdmdi4+LxQzylXeq3p/YBcAAdgMfhSlK5x7VKtEKtPszutHEYlPaVJISc4wGXWP+qNR99VatixvOjLHMM/ZSJLt5hGDEfeBj76swy5Zpmn2jh9twuSHwfzWqOv8P8AZsmr+dSdWNRpWJRoBwchnYeLvvoBCg+o2r7xnk2VYVS2llkIRkzIYTpOAIm6ehI2CY8xncHfer4rAgEdjuKw3jEI5BIIUkEKXIOPJBux+Q79q7MYKKpHy+UnJ2zja3VzFcmKSQGW1RnTTIkxaZYtRHu6wRl1xIRk43Iw2rFTHM3G3upYmWNoootQLzlY1eTUhYJGCZC2EIAKg+I/fbIuARXeme5RHcro8MckHUiyDomSQlmXUCwVtsNjB3JpvLlrG1zNcJFFEoZgqooHTHhTScD4/s2Zh+dIRvjNV5ZSxwlKy3Gozko0algpe4XdmDSEszJ0gCrNMVjjyX+ONQS5GybDfNWbk0kcRuB5NGx/suhH/caqtBxqGJ4WmkVCxLkE5OXVzgKNydTY7VOezozT3PvaxvHbMswDSKF6weRWjaMZ1YwvcgD65zWVi5Mv+q+d/ZEXPmx/7P5HS6UpVpWRnG1/0HynT+DD/GpOo/jAGIifKaP8SdP+NSFAKUpQClKUApXxmwMmq1xPiBkOBso/f8zQnCDk9Cy1yuC3e1jhMLGUzJBcSu5XHTVo3PVUYw4GViZQMhdJHgybCD86pcciizcSLojjhIXUc65UQqHmJ7HYGNfh06cbjSmvnb91Le9/W99xYsdbnZHmVfiIG+NyBv6VqT8at02eeFT6GRB+4mqhfyxqhabTo2+IZBJ2AAxuSewG9RvE+J+6iMtZzKjkhWCxIdhn4GcMNvUA7VsK26RGWOMd2Xt+ZbQDJuoAPnKg/wAa+jmS0xn3q3x/vY//AMqqXDOJx3C6o2zjZgdmQ/msp3B/j3FbegegptuSWJPZmPma5srtlKSPJLFtiBY5NmwwD9ZTECCFZWO48sgkFbcXliRIY/d4QNlVy9wz+eosWjy5JydjuTuageIWBGIhLKS8moLGTEUjZ8ySO6nJO5GSQO2FJBqaht1TZVVfoAM/U+f31ocRnnF0nRZjwx6lL9plxI8luZX1kJLjwqoGTHnAAz5DuTVNq1+0Rz14x5CLI+rMwP8AdH41VK0ZycnbPe9ixUeDjXx8z5SlKidYV9Ir5Shg/Q/It4ZeH2rk5PSVSfVk8DH8VNT1cq9nXFLmOyQJ0ZEDSjpuGjI+0btMpYY+RQ/WrlBzT/XQSx4/KXEy/d0zr/FBXdi7SZ8pz4XDJJJaJvzJbjXEVt4JZm3EaM+MgaiBkLk+ZOB99cg4LydDcS3U1y0kYjUyXDxu6dSaRTKfDk40qwYgb5wM4yDaPaDx+CaOGBZUaOSTMoBGoqhVumUPiBIJbGM/Z4860Z5SvDjECBLd3j62VtWA0mQQcDKheknbsaN6pFSWlkFwTluJ5LWBIUR5W60rIBlYUGhlD/EFbDAEHu6mu2RIFACgAAYAAwABsAAOwqjez6EGW6uWXpgP7tErDRoijVTkA7gMChx5afI5FXF+JRDu4+7f+FYhbjb66/MzJO6XgbdKjJONxjsGP3Y/jWpPzEACdIAHmzf+/wAamPZy7jY5lfTHGf8A6i3H4zRr/jUtXN+N86pI0UKaZA1xbgmPLBD1omGo9uw8j91dIoRaoUpShgUpSgIfj9zgBB57n6elQVSHHD9qfoKr/HuLC2hMpUsAyrgED4jgbmotm5ijokt2SNVR4BJABOoOoNHHGScFSWXqzldtOfgQ/laT8RGjKOZnksZLmCLLqxUIWDYwQCxxjOAc6Qd8d6rvDOE8Ux1VIjV5WgLTCJlJ1NGY2UK7GMOCoU7AkY7k1rcTcoaPTd+Hj0LeTe2lXRv+jJxu+aeXcnTGqBcHHiZFd5AR55bTny0bdzXi9v5ZmDTSvIQMAsR4R+ioAAz54G+2ewrd4fwKMcOllkZluoJjEw1ZR8OEVVU9wRsG2OUOexFafBYYJncTXIgRE1FgAzO2SNCE5UMMdiCTkYFdvBmwxxKb6f2cTLDJPI13kzwQ2sdvHOJVW764jlQuAzRySGJEEed1AZJARvkN2yRVsrnY4Ncl1wgCCVSrOQXCqwdTJHHkZ2AOlu++w2E0+uSTTNcGRttEdqZIWzuDmOORmbuPEWwMdhgk8jiONwKVwlzX3HV4bBlUKnGq7zatuKoqmXd3lIY6cHQpH2UeScZC48I3JLHG9StrcB1BGxwMqSCUJAOltJIBH1qg3vLl/br1JbZI44gdLskd0qKSSZJSJcocHLukZzuTV54dZog1KdRZV8WwyoyVwFAUDxHsPOudxEHF2+pnDklJ/A55zteCS9dRnEUaRk+rZkc4+moD7qg6z8QOZpSf62T++1YKqlufROzsXs+GhH4X89f7PlKUqJvCvtfK+0MHQPZtdgwyRecchb6rJuD+IYfdVov5ykbuq6ioJC77n7gTj1wCfka5vyBfBbtV8pUZP2lHUGcfJW/GunmuxglzY0fP+0sSx8TNR2eq/nUq9xIbldEkk4YOCojtdO6HKtmZXC7jPiYbY7ZAEBLY6iDAk5lVdBZwr9SNRoEGLdDCuSoHULZXQMk4IHQpblACWdQBsckbZ8j+P76ibXgKJhraeRF06VwUmAGAuUaVWIwFAG5AGwFSqS1TOc4xe5EdXiER+ytCXdcya2V1Dg6RNpjfdimNaruSuw8zEScz8TbZBbncgMsT7sCV0hXkznIwQVyDtV5PCEbeVpJTjB6jsVP/AA1xH5eS1uwQqihUUKoGAqgAAegA7UgmlTDjezKPanizoBJ+UBuqxqRnzOXUgj0Hoa+2nJc5lJnn1RsDrAHiY9xpfOV333J/xF6pUxyLqQU3BYouj0U8XvNsAWZ3OBNHnxOSe2a6jVEu4WbQ0bhXjcSKWXWpYAgB1yCRvnYg5A3qRh5kuFz1bdHA7GGXDN/w5Qqr/wAw1kqyY3eiLXSoOHmmDtJrhP8AtVKqM7byrmMf2qmo5AwBUgg7gjcEfI1kpao9UpShgguYIN1fy+E/xH/vyqm8wiWQdKCKOVlCzsJCdICMGRNAHjZyjLjKgYO42rpdxCHUq3Y1ynmzjXuty0cU6JKseCNHWMmRI8eIxuNJH4yAfMYLOd8jS3KlwmKa3tzaLMOl8ausYDPHJh1YFmYAHcYx3B37GpGfneeO3a0IVn1rMLh2GSdfUx0VUAnUhycjOc43rTtuGTS4EcVwcBYg7D3NVhhZ1UKsmpssmDvkgsdxjFTXDeT3BLsUiZlRDpDzOoQk6llZwAzErkaWGEA8W9JpShSLOHaTUskeaul19TVm4VHc20dwBeNIUMxMYt1BMgMkiAMFLKXd8AHOWOO++5YcHae3B9/mhlOf9FA0sEaAnSsXQ0jUBjJck+WlTUxwvhVyqZtg0kPfqTOpZ8lmJhi+zUgknxsyg5yARUJxnlQcQZHMht9Cq7yTBbfqRuWGF0Mde6bEnbY+IMKphw8UqevdeteBCeRr9rp9SxcE4Lw+EEzy3V457meO4df2YQmjHzIJ+dSZ514bb4jiKg9hFGixt9AjaT+ArnXDeWeGuwWW3kD6tAZpnljdvLRIrYIPlqAz277VeeH8LhgGmGKOMfoqB+J7n76u5VHZUIReTXmv6njinF7q9Ro0X3eFwQWKsWZTkYw2lt/NdKj9NhlTEcaE1rZswmAMSKqdOIKCdkUN1GkJGT5EH51Zap/OnH4cNbaeoweMuC3TQaWSTpuw3yyjGFB7jNQnBT3Vl8FHGc/VMdyWO5JO5JO5Jr7V15ctA7ENwyIwEHxvrWRT5aHlYk/LSFHz8j7u+V7NAWk9/iQdyzWhUfIEEn8a5E8eWMnzRfn5WetwfqHh0uVwaS26lHxTFWRjw6LEkKXVy3klwUhi+sh6Yc49ACD51t27wX0iqbExKAftbMgAYxhZFZAjA9sg6htgYJxhYcrXNyOvXR6/Qk/1Lg56UXXf+PyVDFe4IWdgiKzueyqCxP0A3rpEXLFqN0s2Yg/09wyjHrpiLg+uD+6pWwsDEumNkhU91giWPV+sza2J+YIrMcGaW0a8dPu/oV5f1HGv+qHz/BTuE8ltCUmup3ifOuOCLS8z4BGxbwr3wdiADuV8vFvyrxJiRPcArIcvpnkKp5nTD01B+mfnV9t7RUJIHib4mJLM36zsSx+81mro8PinjT55W3/CXh+TzOacs0uaZUeH8gwxydTW7EZAyFzg7eIsGLY327fLO9Wm1txGgRRgAeQA+uwAA+4AVlpWwQUUthSlKGRSlKAV4uJlRWdjhVUsx74CjJOB8hWRRnYbmstzy9JPGylmjDKyn4csCMYOVJH7qyRlJJGDUPx/fXm24EmQ6k24LABkkaEM7nA8CMFdidtwcmsvBuTOhGyskEsj/HcS5eT5DTpGQvYEMucZ7k1HryMscwDzzvkkxeB5NOTJKGlZR0wyTyNIjMNhtv3oUSy2ti/W0ZVFUsWIABZsZYjzOkAZPyArLWO3DaV1kFsDVpyBqxvgHcDNZKyUiteayRgcqN9yQADn1z61sUoCsX3DWj37r6+n1HlVX4FdC58c0TsjF8ZzojRc7tGBpPbBLEsWzhQvbpxFQPEOU7eTWVQIXzq0EoGz3J0kb79xvWVoSnJzjV0c44zx6BozFEHiiQICUlG4cgJDGI5Cq7Y1K2CFYDAzkebKY3X2sSPM4GnqSsTp2Daeo5JxuD4NQ3BqwQch29tG8S240P8AE2SxbzH2mdQx3G4wa27GySFAka6VG/ckknzJO5P+VWLPyrRalL4COR+/J13JlX5f5fuRKJLpsqMMV6hbMg0lSFAxpBBI7eWQe9XClKpcm9WdDHjjjVRVGpfWCygrIWMbLpMedKtvnJIGrfsRnBHlXu3sIkxojRSBgEKAQPTOM1sUrBOjGjNqOVAUdjqySf1cbD7/ACqOveAxz/6wWkw2pdzH09iPCY8HcYByfLyyalaUFEZa8vW0e6woT6sOof7T5NSeKUpZikKUr0qE9gT91DNnmlZ0s5D2RvwI/jWdOEyn8kD6kf4VmjDkl1NGlS0fA282UfTJ/wAq2Y+BJ5sx/AUIPLFEBXuOMt8IJ+gzVni4dGvZB9+/8a2QuO1KIPP3IrcPCJG7gL9T/gKkIOBqPiJb9w/zqWpWaK3lkzFDbKnwqB9P86y0pQrFKUoBSlKAUpSgFKUoBXwqK+0oDEbdT3VfwFeDZR/mL+ArYpQzbNU8Pi/MX8K+fybF+YK26UHM+81P5Ni/MH76fybF+YK26UHM+81hw+P8xfwFehaJ+Yv9kVnpQWzwsQHYD8K9V9pQwKUpQClK1OI36wqGfUcsFAVSxZm2AAFAbdKi5uPwoVDMRrClcq24cSMM7bbRtnPbb1rBHzTbsQoZtRMYxofIMrSIoYY2wY21Z+HG+M0BN0qJj5hhaIzIWZAoYlVJwCWHb1Gk5H09a8zcyQIRqLAFxGDobBfWsRUEbeF3APkN/wA04AmKVFWvH4ZGKprbDMrMEbSpVpEOpsbAmJ8HtsD+UM44OZYHCldZDqjDwMMdRnRFYEAqxaNlwexG+M0BM0qHXmSEhWOtVKq+plICrJkRlj5atJ/dnGRnz/8AJoAwVi6MQzBWRlOEVHJ3H5rgj6MO6kACapUVc8fiSRo21alIGykgljEAAe2czR/2vkcScb5AOCMjOD3H1oD1SlKAUpSgFKUoBSlKAUpSgFKUoBSlKAUpSgFKUoBWve2Ucq6JUV174YZGR2NfaUBG8W5ahuNIfUoWMxhUIUaSUYbY7jRgegdvWsU3KkLNI2qQGQTZwVGkzhQzL4dmXSSp8jI/fNKUBmg5ejSOSNWcJIWLL4diwQbeHbGknH6bfLHi65ZjkzqeTSS7BQVARpGDuVOnO7ZO5OMnGNsKUB5TliNUKJJMqMmhlBXxjxDclc5w/ljOBntXq35XhSXqpqDBgy9jo8UrsBkZwxmfOc9wRggGlKANyzEUWMtIYxHHGyZXEgizoLeHOd99JGcCvFxyrHJvJJK7Y06iUBwDEQPCgH9F6b63z32UoD5ecqRyOzu7lmKknEXdej3+z8QPRXKnI3OANsTcEelVXOcADJAGcbZwoAH3AClKA//Z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66564" name="AutoShape 4" descr="data:image/jpeg;base64,/9j/4AAQSkZJRgABAQAAAQABAAD/2wCEAAkGBxQTEhUUEhQVFhUXFxsWGBgYGBgVHRQXGB4YFxgXFxcYHCggGxslHhgcITEhJSwsLi4uGB81ODMuNygtLi0BCgoKDg0OGhAQGzckICQwMCwsLS80Ly44LCwsLDAsLDQuNCw0LiwsNDQvLCw0LCwvLDQsLCwsLDQ0LywsLCwsLf/AABEIANUA7AMBIgACEQEDEQH/xAAcAAEAAgMBAQEAAAAAAAAAAAAABQYDBAcCAQj/xABJEAACAQMCBAMFAwcICgEFAAABAgMABBESIQUGEzEiQVEHFDJhcSOBkUJSYnKCobEVJENTkrLB0TM0Y3ODk6Kzw/AWZMLS0+H/xAAbAQEAAgMBAQAAAAAAAAAAAAAAAgMBBAUGB//EADIRAAICAQIDBQcEAgMAAAAAAAABAhEDITEEEkEFUXGx8BMiYZGh0eEGMoHBUoIUI0L/2gAMAwEAAhEDEQA/AO40pSgFKUoBSlKAUpSgFKUoBSlKAUpSgFKwXs5RCyxtIR2RCoZvLYuyr89z5VFcLuZpZWcMViB0sjdCQBgMFUeF8qQdyH1d9sUBOVo33FY4mVGJLt8KIrO5Hm2lQSF8ixwBkZNZ766EUbyNkhFZzjckKCdh67VBWl2ttPBBKrNcXYkdpQAVLxKGKE99IU4UY7L6nJAkhdTt8MAQf7WQA/2Yw4/6hRba5PxTRj9SIg/i7sP3VDz83MLh4Y4GlOvpQhCAZXjAa4dmbCpFGXRC2c6tQwTtWWDmwe8RW08RillaRMFlcB41jlVQw7hkfIPqpFASj21x+TOn7cWr+6615Md1/WW//Kk//bUJac1SOnEHEQ/m2o24O3XUKQpO/ZpEYA7bEfU5OJ8xTfyZ7zbxg3LKoWI+ICcsEeI4IzpYMO4+E0BLNb3R7TwD/gOf/PRbCcnLXRxjcJFGoz8tQYgfLJ+tRkPNatdxwBRontFuIJO4dzrJjPlnQoYeoV/St/k5ybCzJYuTbQksxLFiY1JYk7knvmgMo4SxJ13Nw/y1JGB9Okin8Sa8ycMhQaneXGwJe4m05JCgYL6dyQO3nUXJYLe3dx1XlEdsUhRI5ZYcSsizvKTEyknTLGoz20t61B8PlMnD+LF5S7pNPFrJBIa2ijjjbtgMemrnAxqc0BcpeE26KzNGpABJ1AvsNzsc57VF397w6Lph3jjaVQ0axs6O6t2ZI4iHx8wKhLDibwXCWzNmJnvY5NhiOWWYzW2o9xqRyg8iSPUVo8o8XDSytaxtNcPDaxl21CG2RIEcl5CMKNUjfZKSxZTnHcAXkRvb4Id5IcgMJDqaJTtrVz4mUHdg5Jxkg7YMsDWhw3iEd1EXTxRsWQNjCygeEsnqh3w3Y9xkYNe+EyExgNnUhMbZ7kocav2hhvowoDdpSlAKUpQClKUAqE4e7M7SKzGMEgvISeoATkRIpCogOwcglseYwxmjVXbjro7xRQxlYfBoLlX0jYELpwAR8OTgjG48oyko6slGLk6RvwcxpL/q6tMe5X/RELthwJtJZTnZlyPnWxwaWdgTOqDfw4BRhuw0supxsACGDHOewqlx3AQgx6vscyw52YovhltnXOQyqQhzth4m3Paf4FzBLcTgaUWJ4TKowdaLqURmRs4BcFiFxtoO5wajHJbp7kpY6VrYs9KVB8q9ZUdLguxDagzjDYfdk9CFfUARto0VYVk5SoR4JvfxJ4uj0CNnOkNqHhMXYudiH32UjbO+G3vri5spXjURSsH6OD6fDkuuFbOVJwQCMjIoDZ5quGW3ZY2KvIViVgcFdZwzr+kqanH6tV3g80dt1TCihn0wQxqMBhACWdsdkQyaSf0QNyQKjby8kDoXaVlhYyvDOuJI8oYzJG+MSIokOrGobnSc4U6lpdv9nE4IuHiBZEYaooiT2cbKzuXZpOwztqIQHWlkuVo2o46jT7y0SX8slmTIVY+9wQh1XSHQ3EEbnTlsYLOv7NfPaQZUS2ntgpuI7gJFqIALXCSW4Bz38UitjsSozUVfX0yx9JHhPTXX0I48CKKEdQHUWLLjQAGOATjbfa/XFvHIF1qrgMrrkA4ZSGRh8wQCDV0JKS0KJxcXqUjgnFoY3Uxw3BEMIt3j6bSTW8zN1G6yLknq7N1d1YoSW3pxXgNxcsJWTpSy9RkwQxtWRI2tjIRsW6kQZsbeLTlhub4QBk7D1P09aw297E6l45EdASCysGUEbEagcbVMgUabg88UL28KEMLbh0QfSXXKSukp7jVoXDMM9vrWOLgV3HdLbRSPo6r3zXTRqw1yo0TxquQivraSQDBA1gkE975Z30Uy6opEkXcZRg4yCVO6nyII+6vcNwjFlVgWQ6XAIJRiAwDDyOlgcehFAUPhHL04ToDUptg8UMz/AJ0MiyWjY2LIYpSjacDwyKMDFWrk+0khsbWKYaZEgjR1yDpZVAK5BI27belS9aHCeMw3MRlhcNGGdS243jJVu/zHfzG9AanEeCyNI7wXDwdQAS6URydIIDoW2R8HGSGGFXbasL8ow6oyrSrGoj1RBvBMYd4mlyCzMDuTkasDVqwMYON88W8MMMkWq5e5/wBXiiGXn9SAfhUeZPasP/y97a1NzxaJLQFwqIrmdjkE6TpX4tj2zsN8UBL3HLNs7XDNEC10EWY5ILiMYTBBypHkRg5APcViueULKQqXt0bCquk5KsE+DXHnS5HkWBNRsHOx6E91NaTwWsSa1eXSrzb4wsOdS+WC2M5qv8U5y4krWsvu8VvDPcRwpBJmSedXO7kLtEAu+D2PegOmKoAwNh/Cq1x3j/ukxUIW1gSE588aMdvRBUPx/j11/LtnZW74i6RmuBpU6ly43Y7j4RjGN3Hfyx+0Li/RuEXbeIHfH5zjz+lAdDpSlAKUpQClKUANVXma5ilJi6Ukjx/0kRRGgcgMAruw8WCCV7ENhtjg2qoa95cjkdm1ypr3dY3KBzgLqyPEpwAMqR29ajNOtCUHFPUpLQNKAzxTCU64CEAQSakb7XSzeS5wATvt4sKam+TbluvICUZZl1Iyg5XoJbo6lj5FpiQuBjDfnYHzinJStKhihhAQKUlZn6yyg51vKVaRwABhda5OrVkHaoez/iVyvGZIbt/tGWWNlUaEMi6X1qg2BcIXJHxasnyqqMFBpvwNn3s0ZV0VvyOkcOvrgXEsU6eDxPHIqkKEDAKjNnBbSQc7HZwRgAty/wBoXPTXRe3tmxbDZnU4Nx67jtF9Pi+mxuPtf4u0NmIkOGuH6ZI2IjALSY+uAn0c1zng/AYX4beXkxfVEelCFOkdQhNJIx4vFIox28JqOacm+SPdbOh2Zw+KEP8AlZ1a5lGK72THJ3tH90t5IrnVJoXNudySe3QZu+BnIJ7KGHkAdHlrmO6/lWCW5lYmZhGyDIUJLlEjCdgFcodt/UnJJp0nqO6kMPqp1D+FS97KBPayDyYOP2Xicb1HDNzxtt6qjd7Q4HHg4nljHSal/Drp3a0zsXOtyweIKEKx+NwR4m6iyxxrG2cLkqdWQcgiojlaJLl2jlEixxs8EYj1RxzC3bQx6udbjOwXOnCtnOSKe17iTW/ukqCNm6jZWRQ6uq6XAYfJ1VgRgggfPM77P7TNpb3Eh1SvCAMAKkUbHUI4olAVFxpGwydC5JwKvqLl8Tz3LkjiUujbJiXhkaW8kMUaIhRxpRQg8QI7AY86ipLtlgs7pXPTCxiVfJo5lRdZGcAoxV9XkocedWaoDli3SXhltHIuUeziR1PmrRKrKR9CRVhQV7i1jHLdM12+baO6kLJI32ekWcL+LJ+AFWbSfCdRJFRcPD4ve5Z+IdOKxkj95S3kAjjRlMcEbTIQA7mNVOhgdLMRjIzU23JDzwJFeSCQi6MzspZDIiRNbwtlcFZcCOQ421BvLavdzyhcmSGb3mKWaESRxy3EHUKRvoKuFRlUzqVI17ZB7eoGbil+Uu4vdkLSz2pSFCrIqgOrdSUEAqiBskHB30jcip/gPCFtohGpLMWZ5JG+KWVzqeRseZPl2AwBsBVfm5G1yRSvd3LSp1CZg4STXJ0gCgUdNUAjx09JU6t8nJqwW1rOiRqZxIyk63eMAyLhtIAjKqrAlSTjBAOwzsBIMK/O3LHMzWljxKzjUiWWRvdIxklhKzQSaB+gI8/UV3mG3uMprmQgBNQWLGtgrCTcucKzFSANxpIyc7Ublr2duslncTlVmt2ug6ga+okzytGQ4OBp6jN2PxeRoCmez/jFvw9oJryTSBwvUgPiJL3U7aYh3yVA7Y881K8284a24fJd25SRbwTxWyHqTi3CEJ1Y9gJHfBA8hj51l4b7M70R2Th7eO4gikt2MqicRp1pJYpoRjSZAHwNXbPrVrj9l9p0tMhlecv1Wu9ZWdpCCCwkHZcEjT2+p3oCr89cxzjh11/KGiFrlVW1s1AeSNVbJkmb1O2ewGAO5xVg5FgN+68VuSjHBS0iRg62sZ2YsR/Tt+V6Db5DLF7KrJIJokMoecKJJ2fXKVVlfTqIwFJUAgDcd+wrf4XyWLa+a5tpTFBIpMtqoxG8uMLIANl2O4A7gfSgPvCeX3Xit5eyMjh4ooYQD4olAzIjDyywVvvrS5s4Wbi4JVGfQqocZ2Px4/BwfvqxRcNgtpbi6HgabQ0zFmwemNCkKTgHG2w32rNwWI6GkdSrSuZCDnIBwqAg9iI1QEeRBoCQpSlAKUpQClKUApSlAK4z7SomseKwXyr4H0OSPN4/BKvyJj049d/SuzVU/aZwH3uycIMyxHrR/MqDqX9pSw+uPSoZI3HQ2eEyrHlXNs9H4PQrPtbt+vJw0rIqQyNJH1TuqmXoFGIyMjCtvkV6g5dthw1YJ+IRCBbou8sLJhzg6YizFgjZIYjf4RVWF8LvgWknLWM6H1zC4aNCR+aBIR/wa2+H3tmOBywSTIJ2d5VjGS/URvswVUEgMEAyfJqqtc11uvSN/wBnkWGMOd1GdUldPfmX9FNv4kWWVY3EkayOqOCG1oGIVtQ2O2NxXzhz9aa1iBydSREAbgu8ab7/ACP4VizUz7HrFZL9ZZHRFVjLhiq62OUiQZO7F2LDv8Fa3Du3JLrXnZ3u117KGJyduKlr36V5tFn9u9zme2T8yKRz+2ygf9s11Pli36dnbIRgrBGpHzCKDXEPaeJJ+LSxLmVsRwxovcalDCMD11OWJ/S+W3d+ExOkESyHLrGiuR5sFAY/jmtyH75PwPM8TUeGwxv/ACfzZt1B2twLTMUuRFqJikwSoViW6bkDwaSSoJwCuncnNTlKtOeRQ5jtPK4iP0cH+FfE5mtDn+cRjBAOptG5BYAa8ZyATtntXjjvGekGSMr1AutmbJS3Tf7WXG57HSg3cjAwAWGty1wgqxnfXqYYUSY14bSXklI/pXKrkdkVEUABTQG/HzBakBhcQ4YAg9RBqB3BGTuD8q9txq3H9Mh/VIf+7msfK8YW0gQdkjVB9EGgfwqUoCNPG4v9qfpBOR+Ijr6vGYvSX/kTj/x1I0oCKPH4tSribUwJA6EwJC4DEZTy1D8RWQcVz8EM7fsdP/ulc/dS7P8AOYf1Jf8Axn/CpGgI0XFwe0Maj9OU5+8JGwz+1X0x3RPxwKP927n++oqRpQEdFwldYeVmmdd1L4wh9UjUBFbfGrGrHnUjSlAKUpQClKUApSlAKUpQCqveczOzYtkQoMjquThiP6tF3Ze/iJHyyN63+cJCtnKRkbAMR5RllEhz5YQsc+VVmedI11OyogHdiFUD6nbFUZsjjSRfhxqVtnPZ+U7gXMpZlis5pAZejmQqmsSDEZXJKsNjg6QT6VYeA8q8OmvXiRpZokVNjKFDM2ssxICOQulVKqTvKM4FTltI9xrW1jEhUbtITFHkjKjVpJfPqoI+YqK4jyJrSH3y4tUddWpEiDhS5VhHAh8ZJ0sS3xZ7bZFYxpy1lEvnxE4aQm14N+tj7z9yTaRqnupMU2+Y1YyBo1Uksyux04IUasjOrG5IrQ9n/KVrrN20xf3bTI2OnJCx0sVKkZA0YzjGpSAc7ip7h1hCA4h9+6SHS5itoYUBHfCmMSNp89AJ7j5VVebeb5YY5+EoFdI9MIuNWH6KqmUdAuksRlCwI7HYVKlBuTVCEs3E1hUnLx6D2TQvdcTa5kBJRHmZic4kl8Cj+yzgegWu51z/ANjHDBHYmbbVPIzE7HwoSir+5j+1XQKliVRVkeOmpZ5KOy0XgtBWlxa9MSZRdcjEJGucanbtk+Sjdie4CnAPat2te+sklXRICRkHZmQgjcFWUhlI9QQasNMqNlNAHYSO7rBKWkIR3M90MFppVRTpRDgIG8I0gjZENXG2uFkUOjBlbcMpBBHyIqpcxRpEY4bcO9y7LpLTTMUGS2WZnJAIRvXZXODp0mzcKsujEELamyzM2Mandi7kDyGpjgeQwKAw8u/6vH9D/eNSVR/AziCMH0x+81v0B9pSlAR3ETia2+cjj7ulIf4gfhUjUff/AOmtx+k5/CNh/wDdUhQClKUApSlAKVVL/nAxzSxCEakYIuuTQZ20LIREFRskBhkHGBv2BNaknN9wGUvBFFCV1CYu8uryJRAillBxkgn4gQCMmoPJBOm/WxmmXalUO/5kvlUlBbAa9OuSORUjzsgkPWzrZsDAzp1AtjsdAc+ySaTFc2gBByJIiniA3yfeCFRSDl/yvyQwwTBZ4NWn5meVnS6VzO052vGUD7JpDkgR2VzIuFOJBlZ86wfDjscqdWCSNzh/GuKnUJ4d8HT0Lcp4gTgF7ibZWBBzp2IYeSlrFNMxR0Clc8WHi7HOu4x2w3uce4OothN9Dbpp7hfFqJ2GeXhPFX3WURbg6TcFwAPyMiDfVuS22PCB5k4U76MUXp1BGDuDtj1qMteW7ONtUVrbo2c6khjU59chc5qh8Wlv7SS3Sa4ZzKdIWNmYtoIBJJ0Zduog0rjZHIxnbovC7Z44wsknUbLHVgjYsSq4LMfCCF3JzipGCucTsy8lxca5UCNHCVjkaPVEml5ZDpI8fjZdXcLGApBOalf5CjjmimgjjVkDo22klJShdtQGS+pFOT38XrmsnLbZjkz394uAfoJpAP8ApAqVJrIITmvinu9rcSDYpC7Ke3jxhBnyyxFfmtsnOSSTkkncknuST3Od8mur+2vin2cMKk4kdpGAOMrEAqBh5gsxIHqnyFcnrR4qXvKK6HquwOHrFLK//TpeCJ/kvmmTh8wZMmFiOtF5MvYuo/rANwfPGD8v0dbzq6K6EMrKGUjsVIyCPqK/KsMbMdKKzt6Ipc/goJrv3spumbh0SOGDxFomVgVZAGJjBDAEfZlCPkRU+Gm37rNPtzBijJZIVb0aRcKUrALyPqGLWvUC6imRq0n8rT3x862zglT5PuY5J5Wlb+ckkqrbHQRGZNPmSrYjI7qI0GBnLWXifFooEZ5XChcZ8zv2AHqax8VsSUlaBVWdk0h8BWOOw14+uM5AOKqcfLsrjCWUMYJIc3BRiyt8f+i1l2bzLMPU5qEpNbKycIp6t0UrjHB764kFxG6aoQVSOOUrJGpDbasaRIyyE5Uj4wN8DPTfZ9xeK4s0ERlzF9k4mbXKrL/WN5kgg5274wCCBULrmFbMwG8iSFbrJ6sRLoJFwpWUsilT2332B7YNb3svs2hubxHJYudRYCRVXSzkatagF36hbKk7A/ImvHKfM1JF+RQcLi9jo9KUq81SOvD/ADiD9WX+CVI1GcTOJrX5yOv3dKVv4qKk6AUpSgFKUoDkt3BrkmkmS2kJllRmmuHXUqO0QUoItCjSgBXcHG+ajuYhB0lboWQ0yRjWJEYJ4gBjEefl5d6up5RmQyGMWr6pZZAXRkbEsjyYZgGyQH05xvivl9ydNKmnVaxnw7iJpCuGDbHUnpSiOp79nXCLdrGNzDbszNLqZY0IP2sm2cZIHb7qqnAoG0RW8ihWe3YqE1lVjkgkKlyT42dlBDnfwMuAFy3SuW+Em1txCXDENIxYLoGZHaQ4Uk43b1P+Fc+5TdR7kJNQYMhVRqYsWiMRkuMjUCdXhJ8AXSFJOmqM374ePr8FkdmSvKnEl68KYbUzy48DadMqdf48aScjyPkfSugYqi8D5evEa2LpAohKliJmYnCMjYXpDOzHGSPKr2K2G7I0kfMV9pSsAjeID7a2/XfP/Lf93/8AKkTUdfH+c2/0l/gtSJoCq8u8ZDcQv7UA/ZvHKD5eOOMOO23iGfnqPpVhv/h+8VTeULRo+LcT6gXqOsEgcH40JmAwMDThQikb5Mec71dL1wqMzHCqNTH0C+In8BSLMzrocK5v4bNcXlxNK6QwrIYUeVgPBESgWNBlm3BOMDJJqHRbSLssly3rJ9hFn16a5dvoxxWtxG7680k5GDLI0nllQ5LAfcCB91Yc1xcs3Kbd+vP6nv8Ag+y5ewhHLJ1S91afPvJduZbjTojaOBPzYI1jH4tqI+oIrqnsiuhJZN/WLKyyOSWaVgFKO7MSS2gouc/k+XauKV0v2J3eJLmI9iqSD6gsjH8ClW8G0slLqanbvZ+HHwnPjjVNfJ6fY6JxvjIg0KF1O4YgZCKqoAWd2PwqNSjYE5YbdyKZwvmMwTY0M/V8eGluW8JyfsfeXK5O5AAjDhTgnTVivuO8MmOJprVzHlwJCuwXcuobuu2cjI2+VQtxxPh/Va4lW4aOcAHqQuIgXQJnQUDszIij8oADbTk56TTezPGJxWjRauCcxW91rELklCQysrIRglSQHAJXII1DbIrFzbxs2duZwiuqsuvU5jCoTgvkIxONvCoJOa5a0HijfhbXCqJOjHIVhQjOEEYOcspwF+1TPYljgU5p4LxAdOW9kLxvrjNus0jM+qKXLY2iDKNxgfEBuO9S6GNLI3iHBWuoI7m9uZbiPLPDCusvKG8ZCNKAVUgZJ0jCrtgV2PlKx6cAdmDPNiVivwjKqFRM/kqoAz5nJ2zXL3uZsslyFBC6ZijM5fxQBo49IGiP7UjQoySgyW3zffZ3eeCW3OfsXygORiNy2FwdwA6yADyXSMDFU4bbd+k/SL88rqvtt6Zb6UpV5rkbxVftbU+kzfvhmFSVRvFz47b/AH//AIpqkqAUpSgFKUoBSlKAVzXk9Q0MDAspT3YPrH2k2QiqxyPDAMnTjGSp7AEN0quXcJtwRZSBSqqtuVQH4dbRK0rnOyOTtFvk4bAYHTq8Ry80ObXXb49/8fEnC6Z1GlKVtEBSlKAj75wJ7ceZL4+5TUhVD54iMl7aIZCkaeNiHKY3ZiwIIAwkTgsewO3fIufDr6OeMSRNqQ5wcEdiVIwQCCCCPuoCkcc4oLPjcUkrBYLi1ELMTgK6O7KzHyAyq57faH0rDzrz2ggcWlxGsyuYmiZOozA4GuNgxQYU6gx1Kex32qL9uA+1tP1Jv4w/51zStHNxLhJxSPUdmdi4+LxQzylXeq3p/YBcAAdgMfhSlK5x7VKtEKtPszutHEYlPaVJISc4wGXWP+qNR99VatixvOjLHMM/ZSJLt5hGDEfeBj76swy5Zpmn2jh9twuSHwfzWqOv8P8AZsmr+dSdWNRpWJRoBwchnYeLvvoBCg+o2r7xnk2VYVS2llkIRkzIYTpOAIm6ehI2CY8xncHfer4rAgEdjuKw3jEI5BIIUkEKXIOPJBux+Q79q7MYKKpHy+UnJ2zja3VzFcmKSQGW1RnTTIkxaZYtRHu6wRl1xIRk43Iw2rFTHM3G3upYmWNoootQLzlY1eTUhYJGCZC2EIAKg+I/fbIuARXeme5RHcro8MckHUiyDomSQlmXUCwVtsNjB3JpvLlrG1zNcJFFEoZgqooHTHhTScD4/s2Zh+dIRvjNV5ZSxwlKy3Gozko0algpe4XdmDSEszJ0gCrNMVjjyX+ONQS5GybDfNWbk0kcRuB5NGx/suhH/caqtBxqGJ4WmkVCxLkE5OXVzgKNydTY7VOezozT3PvaxvHbMswDSKF6weRWjaMZ1YwvcgD65zWVi5Mv+q+d/ZEXPmx/7P5HS6UpVpWRnG1/0HynT+DD/GpOo/jAGIifKaP8SdP+NSFAKUpQClKUApXxmwMmq1xPiBkOBso/f8zQnCDk9Cy1yuC3e1jhMLGUzJBcSu5XHTVo3PVUYw4GViZQMhdJHgybCD86pcciizcSLojjhIXUc65UQqHmJ7HYGNfh06cbjSmvnb91Le9/W99xYsdbnZHmVfiIG+NyBv6VqT8at02eeFT6GRB+4mqhfyxqhabTo2+IZBJ2AAxuSewG9RvE+J+6iMtZzKjkhWCxIdhn4GcMNvUA7VsK26RGWOMd2Xt+ZbQDJuoAPnKg/wAa+jmS0xn3q3x/vY//AMqqXDOJx3C6o2zjZgdmQ/msp3B/j3FbegegptuSWJPZmPma5srtlKSPJLFtiBY5NmwwD9ZTECCFZWO48sgkFbcXliRIY/d4QNlVy9wz+eosWjy5JydjuTuageIWBGIhLKS8moLGTEUjZ8ySO6nJO5GSQO2FJBqaht1TZVVfoAM/U+f31ocRnnF0nRZjwx6lL9plxI8luZX1kJLjwqoGTHnAAz5DuTVNq1+0Rz14x5CLI+rMwP8AdH41VK0ZycnbPe9ixUeDjXx8z5SlKidYV9Ir5Shg/Q/It4ZeH2rk5PSVSfVk8DH8VNT1cq9nXFLmOyQJ0ZEDSjpuGjI+0btMpYY+RQ/WrlBzT/XQSx4/KXEy/d0zr/FBXdi7SZ8pz4XDJJJaJvzJbjXEVt4JZm3EaM+MgaiBkLk+ZOB99cg4LydDcS3U1y0kYjUyXDxu6dSaRTKfDk40qwYgb5wM4yDaPaDx+CaOGBZUaOSTMoBGoqhVumUPiBIJbGM/Z4860Z5SvDjECBLd3j62VtWA0mQQcDKheknbsaN6pFSWlkFwTluJ5LWBIUR5W60rIBlYUGhlD/EFbDAEHu6mu2RIFACgAAYAAwABsAAOwqjez6EGW6uWXpgP7tErDRoijVTkA7gMChx5afI5FXF+JRDu4+7f+FYhbjb66/MzJO6XgbdKjJONxjsGP3Y/jWpPzEACdIAHmzf+/wAamPZy7jY5lfTHGf8A6i3H4zRr/jUtXN+N86pI0UKaZA1xbgmPLBD1omGo9uw8j91dIoRaoUpShgUpSgIfj9zgBB57n6elQVSHHD9qfoKr/HuLC2hMpUsAyrgED4jgbmotm5ijokt2SNVR4BJABOoOoNHHGScFSWXqzldtOfgQ/laT8RGjKOZnksZLmCLLqxUIWDYwQCxxjOAc6Qd8d6rvDOE8Ux1VIjV5WgLTCJlJ1NGY2UK7GMOCoU7AkY7k1rcTcoaPTd+Hj0LeTe2lXRv+jJxu+aeXcnTGqBcHHiZFd5AR55bTny0bdzXi9v5ZmDTSvIQMAsR4R+ioAAz54G+2ewrd4fwKMcOllkZluoJjEw1ZR8OEVVU9wRsG2OUOexFafBYYJncTXIgRE1FgAzO2SNCE5UMMdiCTkYFdvBmwxxKb6f2cTLDJPI13kzwQ2sdvHOJVW764jlQuAzRySGJEEed1AZJARvkN2yRVsrnY4Ncl1wgCCVSrOQXCqwdTJHHkZ2AOlu++w2E0+uSTTNcGRttEdqZIWzuDmOORmbuPEWwMdhgk8jiONwKVwlzX3HV4bBlUKnGq7zatuKoqmXd3lIY6cHQpH2UeScZC48I3JLHG9StrcB1BGxwMqSCUJAOltJIBH1qg3vLl/br1JbZI44gdLskd0qKSSZJSJcocHLukZzuTV54dZog1KdRZV8WwyoyVwFAUDxHsPOudxEHF2+pnDklJ/A55zteCS9dRnEUaRk+rZkc4+moD7qg6z8QOZpSf62T++1YKqlufROzsXs+GhH4X89f7PlKUqJvCvtfK+0MHQPZtdgwyRecchb6rJuD+IYfdVov5ykbuq6ioJC77n7gTj1wCfka5vyBfBbtV8pUZP2lHUGcfJW/GunmuxglzY0fP+0sSx8TNR2eq/nUq9xIbldEkk4YOCojtdO6HKtmZXC7jPiYbY7ZAEBLY6iDAk5lVdBZwr9SNRoEGLdDCuSoHULZXQMk4IHQpblACWdQBsckbZ8j+P76ibXgKJhraeRF06VwUmAGAuUaVWIwFAG5AGwFSqS1TOc4xe5EdXiER+ytCXdcya2V1Dg6RNpjfdimNaruSuw8zEScz8TbZBbncgMsT7sCV0hXkznIwQVyDtV5PCEbeVpJTjB6jsVP/AA1xH5eS1uwQqihUUKoGAqgAAegA7UgmlTDjezKPanizoBJ+UBuqxqRnzOXUgj0Hoa+2nJc5lJnn1RsDrAHiY9xpfOV333J/xF6pUxyLqQU3BYouj0U8XvNsAWZ3OBNHnxOSe2a6jVEu4WbQ0bhXjcSKWXWpYAgB1yCRvnYg5A3qRh5kuFz1bdHA7GGXDN/w5Qqr/wAw1kqyY3eiLXSoOHmmDtJrhP8AtVKqM7byrmMf2qmo5AwBUgg7gjcEfI1kpao9UpShgguYIN1fy+E/xH/vyqm8wiWQdKCKOVlCzsJCdICMGRNAHjZyjLjKgYO42rpdxCHUq3Y1ynmzjXuty0cU6JKseCNHWMmRI8eIxuNJH4yAfMYLOd8jS3KlwmKa3tzaLMOl8ausYDPHJh1YFmYAHcYx3B37GpGfneeO3a0IVn1rMLh2GSdfUx0VUAnUhycjOc43rTtuGTS4EcVwcBYg7D3NVhhZ1UKsmpssmDvkgsdxjFTXDeT3BLsUiZlRDpDzOoQk6llZwAzErkaWGEA8W9JpShSLOHaTUskeaul19TVm4VHc20dwBeNIUMxMYt1BMgMkiAMFLKXd8AHOWOO++5YcHae3B9/mhlOf9FA0sEaAnSsXQ0jUBjJck+WlTUxwvhVyqZtg0kPfqTOpZ8lmJhi+zUgknxsyg5yARUJxnlQcQZHMht9Cq7yTBbfqRuWGF0Mde6bEnbY+IMKphw8UqevdeteBCeRr9rp9SxcE4Lw+EEzy3V457meO4df2YQmjHzIJ+dSZ514bb4jiKg9hFGixt9AjaT+ArnXDeWeGuwWW3kD6tAZpnljdvLRIrYIPlqAz277VeeH8LhgGmGKOMfoqB+J7n76u5VHZUIReTXmv6njinF7q9Ro0X3eFwQWKsWZTkYw2lt/NdKj9NhlTEcaE1rZswmAMSKqdOIKCdkUN1GkJGT5EH51Zap/OnH4cNbaeoweMuC3TQaWSTpuw3yyjGFB7jNQnBT3Vl8FHGc/VMdyWO5JO5JO5Jr7V15ctA7ENwyIwEHxvrWRT5aHlYk/LSFHz8j7u+V7NAWk9/iQdyzWhUfIEEn8a5E8eWMnzRfn5WetwfqHh0uVwaS26lHxTFWRjw6LEkKXVy3klwUhi+sh6Yc49ACD51t27wX0iqbExKAftbMgAYxhZFZAjA9sg6htgYJxhYcrXNyOvXR6/Qk/1Lg56UXXf+PyVDFe4IWdgiKzueyqCxP0A3rpEXLFqN0s2Yg/09wyjHrpiLg+uD+6pWwsDEumNkhU91giWPV+sza2J+YIrMcGaW0a8dPu/oV5f1HGv+qHz/BTuE8ltCUmup3ifOuOCLS8z4BGxbwr3wdiADuV8vFvyrxJiRPcArIcvpnkKp5nTD01B+mfnV9t7RUJIHib4mJLM36zsSx+81mro8PinjT55W3/CXh+TzOacs0uaZUeH8gwxydTW7EZAyFzg7eIsGLY327fLO9Wm1txGgRRgAeQA+uwAA+4AVlpWwQUUthSlKGRSlKAV4uJlRWdjhVUsx74CjJOB8hWRRnYbmstzy9JPGylmjDKyn4csCMYOVJH7qyRlJJGDUPx/fXm24EmQ6k24LABkkaEM7nA8CMFdidtwcmsvBuTOhGyskEsj/HcS5eT5DTpGQvYEMucZ7k1HryMscwDzzvkkxeB5NOTJKGlZR0wyTyNIjMNhtv3oUSy2ti/W0ZVFUsWIABZsZYjzOkAZPyArLWO3DaV1kFsDVpyBqxvgHcDNZKyUiteayRgcqN9yQADn1z61sUoCsX3DWj37r6+n1HlVX4FdC58c0TsjF8ZzojRc7tGBpPbBLEsWzhQvbpxFQPEOU7eTWVQIXzq0EoGz3J0kb79xvWVoSnJzjV0c44zx6BozFEHiiQICUlG4cgJDGI5Cq7Y1K2CFYDAzkebKY3X2sSPM4GnqSsTp2Daeo5JxuD4NQ3BqwQch29tG8S240P8AE2SxbzH2mdQx3G4wa27GySFAka6VG/ckknzJO5P+VWLPyrRalL4COR+/J13JlX5f5fuRKJLpsqMMV6hbMg0lSFAxpBBI7eWQe9XClKpcm9WdDHjjjVRVGpfWCygrIWMbLpMedKtvnJIGrfsRnBHlXu3sIkxojRSBgEKAQPTOM1sUrBOjGjNqOVAUdjqySf1cbD7/ACqOveAxz/6wWkw2pdzH09iPCY8HcYByfLyyalaUFEZa8vW0e6woT6sOof7T5NSeKUpZikKUr0qE9gT91DNnmlZ0s5D2RvwI/jWdOEyn8kD6kf4VmjDkl1NGlS0fA282UfTJ/wAq2Y+BJ5sx/AUIPLFEBXuOMt8IJ+gzVni4dGvZB9+/8a2QuO1KIPP3IrcPCJG7gL9T/gKkIOBqPiJb9w/zqWpWaK3lkzFDbKnwqB9P86y0pQrFKUoBSlKAUpSgFKUoBXwqK+0oDEbdT3VfwFeDZR/mL+ArYpQzbNU8Pi/MX8K+fybF+YK26UHM+81P5Ni/MH76fybF+YK26UHM+81hw+P8xfwFehaJ+Yv9kVnpQWzwsQHYD8K9V9pQwKUpQClK1OI36wqGfUcsFAVSxZm2AAFAbdKi5uPwoVDMRrClcq24cSMM7bbRtnPbb1rBHzTbsQoZtRMYxofIMrSIoYY2wY21Z+HG+M0BN0qJj5hhaIzIWZAoYlVJwCWHb1Gk5H09a8zcyQIRqLAFxGDobBfWsRUEbeF3APkN/wA04AmKVFWvH4ZGKprbDMrMEbSpVpEOpsbAmJ8HtsD+UM44OZYHCldZDqjDwMMdRnRFYEAqxaNlwexG+M0BM0qHXmSEhWOtVKq+plICrJkRlj5atJ/dnGRnz/8AJoAwVi6MQzBWRlOEVHJ3H5rgj6MO6kACapUVc8fiSRo21alIGykgljEAAe2czR/2vkcScb5AOCMjOD3H1oD1SlKAUpSgFKUoBSlKAUpSgFKUoBSlKAUpSgFKUoBWve2Ucq6JUV174YZGR2NfaUBG8W5ahuNIfUoWMxhUIUaSUYbY7jRgegdvWsU3KkLNI2qQGQTZwVGkzhQzL4dmXSSp8jI/fNKUBmg5ejSOSNWcJIWLL4diwQbeHbGknH6bfLHi65ZjkzqeTSS7BQVARpGDuVOnO7ZO5OMnGNsKUB5TliNUKJJMqMmhlBXxjxDclc5w/ljOBntXq35XhSXqpqDBgy9jo8UrsBkZwxmfOc9wRggGlKANyzEUWMtIYxHHGyZXEgizoLeHOd99JGcCvFxyrHJvJJK7Y06iUBwDEQPCgH9F6b63z32UoD5ecqRyOzu7lmKknEXdej3+z8QPRXKnI3OANsTcEelVXOcADJAGcbZwoAH3AClKA//Z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66566" name="AutoShape 6" descr="data:image/jpeg;base64,/9j/4AAQSkZJRgABAQAAAQABAAD/2wCEAAkGBxQTEhUUEhQVFhUXFxsWGBgYGBgVHRQXGB4YFxgXFxcYHCggGxslHhgcITEhJSwsLi4uGB81ODMuNygtLi0BCgoKDg0OGhAQGzckICQwMCwsLS80Ly44LCwsLDAsLDQuNCw0LiwsNDQvLCw0LCwvLDQsLCwsLDQ0LywsLCwsLf/AABEIANUA7AMBIgACEQEDEQH/xAAcAAEAAgMBAQEAAAAAAAAAAAAABQYDBAcCAQj/xABJEAACAQMCBAMFAwcICgEFAAABAgMABBESIQUGEzEiQVEHFDJhcSOBkUJSYnKCobEVJENTkrLB0TM0Y3ODk6Kzw/AWZMLS0+H/xAAbAQEAAgMBAQAAAAAAAAAAAAAAAgMBBAUGB//EADIRAAICAQIDBQcEAgMAAAAAAAABAhEDITEEEkEFUXGx8BMiYZGh0eEGMoHBUoIUI0L/2gAMAwEAAhEDEQA/AO40pSgFKUoBSlKAUpSgFKUoBSlKAUpSgFKwXs5RCyxtIR2RCoZvLYuyr89z5VFcLuZpZWcMViB0sjdCQBgMFUeF8qQdyH1d9sUBOVo33FY4mVGJLt8KIrO5Hm2lQSF8ixwBkZNZ766EUbyNkhFZzjckKCdh67VBWl2ttPBBKrNcXYkdpQAVLxKGKE99IU4UY7L6nJAkhdTt8MAQf7WQA/2Yw4/6hRba5PxTRj9SIg/i7sP3VDz83MLh4Y4GlOvpQhCAZXjAa4dmbCpFGXRC2c6tQwTtWWDmwe8RW08RillaRMFlcB41jlVQw7hkfIPqpFASj21x+TOn7cWr+6615Md1/WW//Kk//bUJac1SOnEHEQ/m2o24O3XUKQpO/ZpEYA7bEfU5OJ8xTfyZ7zbxg3LKoWI+ICcsEeI4IzpYMO4+E0BLNb3R7TwD/gOf/PRbCcnLXRxjcJFGoz8tQYgfLJ+tRkPNatdxwBRontFuIJO4dzrJjPlnQoYeoV/St/k5ybCzJYuTbQksxLFiY1JYk7knvmgMo4SxJ13Nw/y1JGB9Okin8Sa8ycMhQaneXGwJe4m05JCgYL6dyQO3nUXJYLe3dx1XlEdsUhRI5ZYcSsizvKTEyknTLGoz20t61B8PlMnD+LF5S7pNPFrJBIa2ijjjbtgMemrnAxqc0BcpeE26KzNGpABJ1AvsNzsc57VF397w6Lph3jjaVQ0axs6O6t2ZI4iHx8wKhLDibwXCWzNmJnvY5NhiOWWYzW2o9xqRyg8iSPUVo8o8XDSytaxtNcPDaxl21CG2RIEcl5CMKNUjfZKSxZTnHcAXkRvb4Id5IcgMJDqaJTtrVz4mUHdg5Jxkg7YMsDWhw3iEd1EXTxRsWQNjCygeEsnqh3w3Y9xkYNe+EyExgNnUhMbZ7kocav2hhvowoDdpSlAKUpQClKUAqE4e7M7SKzGMEgvISeoATkRIpCogOwcglseYwxmjVXbjro7xRQxlYfBoLlX0jYELpwAR8OTgjG48oyko6slGLk6RvwcxpL/q6tMe5X/RELthwJtJZTnZlyPnWxwaWdgTOqDfw4BRhuw0supxsACGDHOewqlx3AQgx6vscyw52YovhltnXOQyqQhzth4m3Paf4FzBLcTgaUWJ4TKowdaLqURmRs4BcFiFxtoO5wajHJbp7kpY6VrYs9KVB8q9ZUdLguxDagzjDYfdk9CFfUARto0VYVk5SoR4JvfxJ4uj0CNnOkNqHhMXYudiH32UjbO+G3vri5spXjURSsH6OD6fDkuuFbOVJwQCMjIoDZ5quGW3ZY2KvIViVgcFdZwzr+kqanH6tV3g80dt1TCihn0wQxqMBhACWdsdkQyaSf0QNyQKjby8kDoXaVlhYyvDOuJI8oYzJG+MSIokOrGobnSc4U6lpdv9nE4IuHiBZEYaooiT2cbKzuXZpOwztqIQHWlkuVo2o46jT7y0SX8slmTIVY+9wQh1XSHQ3EEbnTlsYLOv7NfPaQZUS2ntgpuI7gJFqIALXCSW4Bz38UitjsSozUVfX0yx9JHhPTXX0I48CKKEdQHUWLLjQAGOATjbfa/XFvHIF1qrgMrrkA4ZSGRh8wQCDV0JKS0KJxcXqUjgnFoY3Uxw3BEMIt3j6bSTW8zN1G6yLknq7N1d1YoSW3pxXgNxcsJWTpSy9RkwQxtWRI2tjIRsW6kQZsbeLTlhub4QBk7D1P09aw297E6l45EdASCysGUEbEagcbVMgUabg88UL28KEMLbh0QfSXXKSukp7jVoXDMM9vrWOLgV3HdLbRSPo6r3zXTRqw1yo0TxquQivraSQDBA1gkE975Z30Uy6opEkXcZRg4yCVO6nyII+6vcNwjFlVgWQ6XAIJRiAwDDyOlgcehFAUPhHL04ToDUptg8UMz/AJ0MiyWjY2LIYpSjacDwyKMDFWrk+0khsbWKYaZEgjR1yDpZVAK5BI27belS9aHCeMw3MRlhcNGGdS243jJVu/zHfzG9AanEeCyNI7wXDwdQAS6URydIIDoW2R8HGSGGFXbasL8ow6oyrSrGoj1RBvBMYd4mlyCzMDuTkasDVqwMYON88W8MMMkWq5e5/wBXiiGXn9SAfhUeZPasP/y97a1NzxaJLQFwqIrmdjkE6TpX4tj2zsN8UBL3HLNs7XDNEC10EWY5ILiMYTBBypHkRg5APcViueULKQqXt0bCquk5KsE+DXHnS5HkWBNRsHOx6E91NaTwWsSa1eXSrzb4wsOdS+WC2M5qv8U5y4krWsvu8VvDPcRwpBJmSedXO7kLtEAu+D2PegOmKoAwNh/Cq1x3j/ukxUIW1gSE588aMdvRBUPx/j11/LtnZW74i6RmuBpU6ly43Y7j4RjGN3Hfyx+0Li/RuEXbeIHfH5zjz+lAdDpSlAKUpQClKUANVXma5ilJi6Ukjx/0kRRGgcgMAruw8WCCV7ENhtjg2qoa95cjkdm1ypr3dY3KBzgLqyPEpwAMqR29ajNOtCUHFPUpLQNKAzxTCU64CEAQSakb7XSzeS5wATvt4sKam+TbluvICUZZl1Iyg5XoJbo6lj5FpiQuBjDfnYHzinJStKhihhAQKUlZn6yyg51vKVaRwABhda5OrVkHaoez/iVyvGZIbt/tGWWNlUaEMi6X1qg2BcIXJHxasnyqqMFBpvwNn3s0ZV0VvyOkcOvrgXEsU6eDxPHIqkKEDAKjNnBbSQc7HZwRgAty/wBoXPTXRe3tmxbDZnU4Nx67jtF9Pi+mxuPtf4u0NmIkOGuH6ZI2IjALSY+uAn0c1zng/AYX4beXkxfVEelCFOkdQhNJIx4vFIox28JqOacm+SPdbOh2Zw+KEP8AlZ1a5lGK72THJ3tH90t5IrnVJoXNudySe3QZu+BnIJ7KGHkAdHlrmO6/lWCW5lYmZhGyDIUJLlEjCdgFcodt/UnJJp0nqO6kMPqp1D+FS97KBPayDyYOP2Xicb1HDNzxtt6qjd7Q4HHg4nljHSal/Drp3a0zsXOtyweIKEKx+NwR4m6iyxxrG2cLkqdWQcgiojlaJLl2jlEixxs8EYj1RxzC3bQx6udbjOwXOnCtnOSKe17iTW/ukqCNm6jZWRQ6uq6XAYfJ1VgRgggfPM77P7TNpb3Eh1SvCAMAKkUbHUI4olAVFxpGwydC5JwKvqLl8Tz3LkjiUujbJiXhkaW8kMUaIhRxpRQg8QI7AY86ipLtlgs7pXPTCxiVfJo5lRdZGcAoxV9XkocedWaoDli3SXhltHIuUeziR1PmrRKrKR9CRVhQV7i1jHLdM12+baO6kLJI32ekWcL+LJ+AFWbSfCdRJFRcPD4ve5Z+IdOKxkj95S3kAjjRlMcEbTIQA7mNVOhgdLMRjIzU23JDzwJFeSCQi6MzspZDIiRNbwtlcFZcCOQ421BvLavdzyhcmSGb3mKWaESRxy3EHUKRvoKuFRlUzqVI17ZB7eoGbil+Uu4vdkLSz2pSFCrIqgOrdSUEAqiBskHB30jcip/gPCFtohGpLMWZ5JG+KWVzqeRseZPl2AwBsBVfm5G1yRSvd3LSp1CZg4STXJ0gCgUdNUAjx09JU6t8nJqwW1rOiRqZxIyk63eMAyLhtIAjKqrAlSTjBAOwzsBIMK/O3LHMzWljxKzjUiWWRvdIxklhKzQSaB+gI8/UV3mG3uMprmQgBNQWLGtgrCTcucKzFSANxpIyc7Ublr2duslncTlVmt2ug6ga+okzytGQ4OBp6jN2PxeRoCmez/jFvw9oJryTSBwvUgPiJL3U7aYh3yVA7Y881K8284a24fJd25SRbwTxWyHqTi3CEJ1Y9gJHfBA8hj51l4b7M70R2Th7eO4gikt2MqicRp1pJYpoRjSZAHwNXbPrVrj9l9p0tMhlecv1Wu9ZWdpCCCwkHZcEjT2+p3oCr89cxzjh11/KGiFrlVW1s1AeSNVbJkmb1O2ewGAO5xVg5FgN+68VuSjHBS0iRg62sZ2YsR/Tt+V6Db5DLF7KrJIJokMoecKJJ2fXKVVlfTqIwFJUAgDcd+wrf4XyWLa+a5tpTFBIpMtqoxG8uMLIANl2O4A7gfSgPvCeX3Xit5eyMjh4ooYQD4olAzIjDyywVvvrS5s4Wbi4JVGfQqocZ2Px4/BwfvqxRcNgtpbi6HgabQ0zFmwemNCkKTgHG2w32rNwWI6GkdSrSuZCDnIBwqAg9iI1QEeRBoCQpSlAKUpQClKUApSlAK4z7SomseKwXyr4H0OSPN4/BKvyJj049d/SuzVU/aZwH3uycIMyxHrR/MqDqX9pSw+uPSoZI3HQ2eEyrHlXNs9H4PQrPtbt+vJw0rIqQyNJH1TuqmXoFGIyMjCtvkV6g5dthw1YJ+IRCBbou8sLJhzg6YizFgjZIYjf4RVWF8LvgWknLWM6H1zC4aNCR+aBIR/wa2+H3tmOBywSTIJ2d5VjGS/URvswVUEgMEAyfJqqtc11uvSN/wBnkWGMOd1GdUldPfmX9FNv4kWWVY3EkayOqOCG1oGIVtQ2O2NxXzhz9aa1iBydSREAbgu8ab7/ACP4VizUz7HrFZL9ZZHRFVjLhiq62OUiQZO7F2LDv8Fa3Du3JLrXnZ3u117KGJyduKlr36V5tFn9u9zme2T8yKRz+2ygf9s11Pli36dnbIRgrBGpHzCKDXEPaeJJ+LSxLmVsRwxovcalDCMD11OWJ/S+W3d+ExOkESyHLrGiuR5sFAY/jmtyH75PwPM8TUeGwxv/ACfzZt1B2twLTMUuRFqJikwSoViW6bkDwaSSoJwCuncnNTlKtOeRQ5jtPK4iP0cH+FfE5mtDn+cRjBAOptG5BYAa8ZyATtntXjjvGekGSMr1AutmbJS3Tf7WXG57HSg3cjAwAWGty1wgqxnfXqYYUSY14bSXklI/pXKrkdkVEUABTQG/HzBakBhcQ4YAg9RBqB3BGTuD8q9txq3H9Mh/VIf+7msfK8YW0gQdkjVB9EGgfwqUoCNPG4v9qfpBOR+Ijr6vGYvSX/kTj/x1I0oCKPH4tSribUwJA6EwJC4DEZTy1D8RWQcVz8EM7fsdP/ulc/dS7P8AOYf1Jf8Axn/CpGgI0XFwe0Maj9OU5+8JGwz+1X0x3RPxwKP927n++oqRpQEdFwldYeVmmdd1L4wh9UjUBFbfGrGrHnUjSlAKUpQClKUApSlAKUpQCqveczOzYtkQoMjquThiP6tF3Ze/iJHyyN63+cJCtnKRkbAMR5RllEhz5YQsc+VVmedI11OyogHdiFUD6nbFUZsjjSRfhxqVtnPZ+U7gXMpZlis5pAZejmQqmsSDEZXJKsNjg6QT6VYeA8q8OmvXiRpZokVNjKFDM2ssxICOQulVKqTvKM4FTltI9xrW1jEhUbtITFHkjKjVpJfPqoI+YqK4jyJrSH3y4tUddWpEiDhS5VhHAh8ZJ0sS3xZ7bZFYxpy1lEvnxE4aQm14N+tj7z9yTaRqnupMU2+Y1YyBo1Uksyux04IUasjOrG5IrQ9n/KVrrN20xf3bTI2OnJCx0sVKkZA0YzjGpSAc7ip7h1hCA4h9+6SHS5itoYUBHfCmMSNp89AJ7j5VVebeb5YY5+EoFdI9MIuNWH6KqmUdAuksRlCwI7HYVKlBuTVCEs3E1hUnLx6D2TQvdcTa5kBJRHmZic4kl8Cj+yzgegWu51z/ANjHDBHYmbbVPIzE7HwoSir+5j+1XQKliVRVkeOmpZ5KOy0XgtBWlxa9MSZRdcjEJGucanbtk+Sjdie4CnAPat2te+sklXRICRkHZmQgjcFWUhlI9QQasNMqNlNAHYSO7rBKWkIR3M90MFppVRTpRDgIG8I0gjZENXG2uFkUOjBlbcMpBBHyIqpcxRpEY4bcO9y7LpLTTMUGS2WZnJAIRvXZXODp0mzcKsujEELamyzM2Mandi7kDyGpjgeQwKAw8u/6vH9D/eNSVR/AziCMH0x+81v0B9pSlAR3ETia2+cjj7ulIf4gfhUjUff/AOmtx+k5/CNh/wDdUhQClKUApSlAKVVL/nAxzSxCEakYIuuTQZ20LIREFRskBhkHGBv2BNaknN9wGUvBFFCV1CYu8uryJRAillBxkgn4gQCMmoPJBOm/WxmmXalUO/5kvlUlBbAa9OuSORUjzsgkPWzrZsDAzp1AtjsdAc+ySaTFc2gBByJIiniA3yfeCFRSDl/yvyQwwTBZ4NWn5meVnS6VzO052vGUD7JpDkgR2VzIuFOJBlZ86wfDjscqdWCSNzh/GuKnUJ4d8HT0Lcp4gTgF7ibZWBBzp2IYeSlrFNMxR0Clc8WHi7HOu4x2w3uce4OothN9Dbpp7hfFqJ2GeXhPFX3WURbg6TcFwAPyMiDfVuS22PCB5k4U76MUXp1BGDuDtj1qMteW7ONtUVrbo2c6khjU59chc5qh8Wlv7SS3Sa4ZzKdIWNmYtoIBJJ0Zduog0rjZHIxnbovC7Z44wsknUbLHVgjYsSq4LMfCCF3JzipGCucTsy8lxca5UCNHCVjkaPVEml5ZDpI8fjZdXcLGApBOalf5CjjmimgjjVkDo22klJShdtQGS+pFOT38XrmsnLbZjkz394uAfoJpAP8ApAqVJrIITmvinu9rcSDYpC7Ke3jxhBnyyxFfmtsnOSSTkkncknuST3Od8mur+2vin2cMKk4kdpGAOMrEAqBh5gsxIHqnyFcnrR4qXvKK6HquwOHrFLK//TpeCJ/kvmmTh8wZMmFiOtF5MvYuo/rANwfPGD8v0dbzq6K6EMrKGUjsVIyCPqK/KsMbMdKKzt6Ipc/goJrv3spumbh0SOGDxFomVgVZAGJjBDAEfZlCPkRU+Gm37rNPtzBijJZIVb0aRcKUrALyPqGLWvUC6imRq0n8rT3x862zglT5PuY5J5Wlb+ckkqrbHQRGZNPmSrYjI7qI0GBnLWXifFooEZ5XChcZ8zv2AHqax8VsSUlaBVWdk0h8BWOOw14+uM5AOKqcfLsrjCWUMYJIc3BRiyt8f+i1l2bzLMPU5qEpNbKycIp6t0UrjHB764kFxG6aoQVSOOUrJGpDbasaRIyyE5Uj4wN8DPTfZ9xeK4s0ERlzF9k4mbXKrL/WN5kgg5274wCCBULrmFbMwG8iSFbrJ6sRLoJFwpWUsilT2332B7YNb3svs2hubxHJYudRYCRVXSzkatagF36hbKk7A/ImvHKfM1JF+RQcLi9jo9KUq81SOvD/ADiD9WX+CVI1GcTOJrX5yOv3dKVv4qKk6AUpSgFKUoDkt3BrkmkmS2kJllRmmuHXUqO0QUoItCjSgBXcHG+ajuYhB0lboWQ0yRjWJEYJ4gBjEefl5d6up5RmQyGMWr6pZZAXRkbEsjyYZgGyQH05xvivl9ydNKmnVaxnw7iJpCuGDbHUnpSiOp79nXCLdrGNzDbszNLqZY0IP2sm2cZIHb7qqnAoG0RW8ihWe3YqE1lVjkgkKlyT42dlBDnfwMuAFy3SuW+Em1txCXDENIxYLoGZHaQ4Uk43b1P+Fc+5TdR7kJNQYMhVRqYsWiMRkuMjUCdXhJ8AXSFJOmqM374ePr8FkdmSvKnEl68KYbUzy48DadMqdf48aScjyPkfSugYqi8D5evEa2LpAohKliJmYnCMjYXpDOzHGSPKr2K2G7I0kfMV9pSsAjeID7a2/XfP/Lf93/8AKkTUdfH+c2/0l/gtSJoCq8u8ZDcQv7UA/ZvHKD5eOOMOO23iGfnqPpVhv/h+8VTeULRo+LcT6gXqOsEgcH40JmAwMDThQikb5Mec71dL1wqMzHCqNTH0C+In8BSLMzrocK5v4bNcXlxNK6QwrIYUeVgPBESgWNBlm3BOMDJJqHRbSLssly3rJ9hFn16a5dvoxxWtxG7680k5GDLI0nllQ5LAfcCB91Yc1xcs3Kbd+vP6nv8Ag+y5ewhHLJ1S91afPvJduZbjTojaOBPzYI1jH4tqI+oIrqnsiuhJZN/WLKyyOSWaVgFKO7MSS2gouc/k+XauKV0v2J3eJLmI9iqSD6gsjH8ClW8G0slLqanbvZ+HHwnPjjVNfJ6fY6JxvjIg0KF1O4YgZCKqoAWd2PwqNSjYE5YbdyKZwvmMwTY0M/V8eGluW8JyfsfeXK5O5AAjDhTgnTVivuO8MmOJprVzHlwJCuwXcuobuu2cjI2+VQtxxPh/Va4lW4aOcAHqQuIgXQJnQUDszIij8oADbTk56TTezPGJxWjRauCcxW91rELklCQysrIRglSQHAJXII1DbIrFzbxs2duZwiuqsuvU5jCoTgvkIxONvCoJOa5a0HijfhbXCqJOjHIVhQjOEEYOcspwF+1TPYljgU5p4LxAdOW9kLxvrjNus0jM+qKXLY2iDKNxgfEBuO9S6GNLI3iHBWuoI7m9uZbiPLPDCusvKG8ZCNKAVUgZJ0jCrtgV2PlKx6cAdmDPNiVivwjKqFRM/kqoAz5nJ2zXL3uZsslyFBC6ZijM5fxQBo49IGiP7UjQoySgyW3zffZ3eeCW3OfsXygORiNy2FwdwA6yADyXSMDFU4bbd+k/SL88rqvtt6Zb6UpV5rkbxVftbU+kzfvhmFSVRvFz47b/AH//AIpqkqAUpSgFKUoBSlKAVzXk9Q0MDAspT3YPrH2k2QiqxyPDAMnTjGSp7AEN0quXcJtwRZSBSqqtuVQH4dbRK0rnOyOTtFvk4bAYHTq8Ry80ObXXb49/8fEnC6Z1GlKVtEBSlKAj75wJ7ceZL4+5TUhVD54iMl7aIZCkaeNiHKY3ZiwIIAwkTgsewO3fIufDr6OeMSRNqQ5wcEdiVIwQCCCCPuoCkcc4oLPjcUkrBYLi1ELMTgK6O7KzHyAyq57faH0rDzrz2ggcWlxGsyuYmiZOozA4GuNgxQYU6gx1Kex32qL9uA+1tP1Jv4w/51zStHNxLhJxSPUdmdi4+LxQzylXeq3p/YBcAAdgMfhSlK5x7VKtEKtPszutHEYlPaVJISc4wGXWP+qNR99VatixvOjLHMM/ZSJLt5hGDEfeBj76swy5Zpmn2jh9twuSHwfzWqOv8P8AZsmr+dSdWNRpWJRoBwchnYeLvvoBCg+o2r7xnk2VYVS2llkIRkzIYTpOAIm6ehI2CY8xncHfer4rAgEdjuKw3jEI5BIIUkEKXIOPJBux+Q79q7MYKKpHy+UnJ2zja3VzFcmKSQGW1RnTTIkxaZYtRHu6wRl1xIRk43Iw2rFTHM3G3upYmWNoootQLzlY1eTUhYJGCZC2EIAKg+I/fbIuARXeme5RHcro8MckHUiyDomSQlmXUCwVtsNjB3JpvLlrG1zNcJFFEoZgqooHTHhTScD4/s2Zh+dIRvjNV5ZSxwlKy3Gozko0algpe4XdmDSEszJ0gCrNMVjjyX+ONQS5GybDfNWbk0kcRuB5NGx/suhH/caqtBxqGJ4WmkVCxLkE5OXVzgKNydTY7VOezozT3PvaxvHbMswDSKF6weRWjaMZ1YwvcgD65zWVi5Mv+q+d/ZEXPmx/7P5HS6UpVpWRnG1/0HynT+DD/GpOo/jAGIifKaP8SdP+NSFAKUpQClKUApXxmwMmq1xPiBkOBso/f8zQnCDk9Cy1yuC3e1jhMLGUzJBcSu5XHTVo3PVUYw4GViZQMhdJHgybCD86pcciizcSLojjhIXUc65UQqHmJ7HYGNfh06cbjSmvnb91Le9/W99xYsdbnZHmVfiIG+NyBv6VqT8at02eeFT6GRB+4mqhfyxqhabTo2+IZBJ2AAxuSewG9RvE+J+6iMtZzKjkhWCxIdhn4GcMNvUA7VsK26RGWOMd2Xt+ZbQDJuoAPnKg/wAa+jmS0xn3q3x/vY//AMqqXDOJx3C6o2zjZgdmQ/msp3B/j3FbegegptuSWJPZmPma5srtlKSPJLFtiBY5NmwwD9ZTECCFZWO48sgkFbcXliRIY/d4QNlVy9wz+eosWjy5JydjuTuageIWBGIhLKS8moLGTEUjZ8ySO6nJO5GSQO2FJBqaht1TZVVfoAM/U+f31ocRnnF0nRZjwx6lL9plxI8luZX1kJLjwqoGTHnAAz5DuTVNq1+0Rz14x5CLI+rMwP8AdH41VK0ZycnbPe9ixUeDjXx8z5SlKidYV9Ir5Shg/Q/It4ZeH2rk5PSVSfVk8DH8VNT1cq9nXFLmOyQJ0ZEDSjpuGjI+0btMpYY+RQ/WrlBzT/XQSx4/KXEy/d0zr/FBXdi7SZ8pz4XDJJJaJvzJbjXEVt4JZm3EaM+MgaiBkLk+ZOB99cg4LydDcS3U1y0kYjUyXDxu6dSaRTKfDk40qwYgb5wM4yDaPaDx+CaOGBZUaOSTMoBGoqhVumUPiBIJbGM/Z4860Z5SvDjECBLd3j62VtWA0mQQcDKheknbsaN6pFSWlkFwTluJ5LWBIUR5W60rIBlYUGhlD/EFbDAEHu6mu2RIFACgAAYAAwABsAAOwqjez6EGW6uWXpgP7tErDRoijVTkA7gMChx5afI5FXF+JRDu4+7f+FYhbjb66/MzJO6XgbdKjJONxjsGP3Y/jWpPzEACdIAHmzf+/wAamPZy7jY5lfTHGf8A6i3H4zRr/jUtXN+N86pI0UKaZA1xbgmPLBD1omGo9uw8j91dIoRaoUpShgUpSgIfj9zgBB57n6elQVSHHD9qfoKr/HuLC2hMpUsAyrgED4jgbmotm5ijokt2SNVR4BJABOoOoNHHGScFSWXqzldtOfgQ/laT8RGjKOZnksZLmCLLqxUIWDYwQCxxjOAc6Qd8d6rvDOE8Ux1VIjV5WgLTCJlJ1NGY2UK7GMOCoU7AkY7k1rcTcoaPTd+Hj0LeTe2lXRv+jJxu+aeXcnTGqBcHHiZFd5AR55bTny0bdzXi9v5ZmDTSvIQMAsR4R+ioAAz54G+2ewrd4fwKMcOllkZluoJjEw1ZR8OEVVU9wRsG2OUOexFafBYYJncTXIgRE1FgAzO2SNCE5UMMdiCTkYFdvBmwxxKb6f2cTLDJPI13kzwQ2sdvHOJVW764jlQuAzRySGJEEed1AZJARvkN2yRVsrnY4Ncl1wgCCVSrOQXCqwdTJHHkZ2AOlu++w2E0+uSTTNcGRttEdqZIWzuDmOORmbuPEWwMdhgk8jiONwKVwlzX3HV4bBlUKnGq7zatuKoqmXd3lIY6cHQpH2UeScZC48I3JLHG9StrcB1BGxwMqSCUJAOltJIBH1qg3vLl/br1JbZI44gdLskd0qKSSZJSJcocHLukZzuTV54dZog1KdRZV8WwyoyVwFAUDxHsPOudxEHF2+pnDklJ/A55zteCS9dRnEUaRk+rZkc4+moD7qg6z8QOZpSf62T++1YKqlufROzsXs+GhH4X89f7PlKUqJvCvtfK+0MHQPZtdgwyRecchb6rJuD+IYfdVov5ykbuq6ioJC77n7gTj1wCfka5vyBfBbtV8pUZP2lHUGcfJW/GunmuxglzY0fP+0sSx8TNR2eq/nUq9xIbldEkk4YOCojtdO6HKtmZXC7jPiYbY7ZAEBLY6iDAk5lVdBZwr9SNRoEGLdDCuSoHULZXQMk4IHQpblACWdQBsckbZ8j+P76ibXgKJhraeRF06VwUmAGAuUaVWIwFAG5AGwFSqS1TOc4xe5EdXiER+ytCXdcya2V1Dg6RNpjfdimNaruSuw8zEScz8TbZBbncgMsT7sCV0hXkznIwQVyDtV5PCEbeVpJTjB6jsVP/AA1xH5eS1uwQqihUUKoGAqgAAegA7UgmlTDjezKPanizoBJ+UBuqxqRnzOXUgj0Hoa+2nJc5lJnn1RsDrAHiY9xpfOV333J/xF6pUxyLqQU3BYouj0U8XvNsAWZ3OBNHnxOSe2a6jVEu4WbQ0bhXjcSKWXWpYAgB1yCRvnYg5A3qRh5kuFz1bdHA7GGXDN/w5Qqr/wAw1kqyY3eiLXSoOHmmDtJrhP8AtVKqM7byrmMf2qmo5AwBUgg7gjcEfI1kpao9UpShgguYIN1fy+E/xH/vyqm8wiWQdKCKOVlCzsJCdICMGRNAHjZyjLjKgYO42rpdxCHUq3Y1ynmzjXuty0cU6JKseCNHWMmRI8eIxuNJH4yAfMYLOd8jS3KlwmKa3tzaLMOl8ausYDPHJh1YFmYAHcYx3B37GpGfneeO3a0IVn1rMLh2GSdfUx0VUAnUhycjOc43rTtuGTS4EcVwcBYg7D3NVhhZ1UKsmpssmDvkgsdxjFTXDeT3BLsUiZlRDpDzOoQk6llZwAzErkaWGEA8W9JpShSLOHaTUskeaul19TVm4VHc20dwBeNIUMxMYt1BMgMkiAMFLKXd8AHOWOO++5YcHae3B9/mhlOf9FA0sEaAnSsXQ0jUBjJck+WlTUxwvhVyqZtg0kPfqTOpZ8lmJhi+zUgknxsyg5yARUJxnlQcQZHMht9Cq7yTBbfqRuWGF0Mde6bEnbY+IMKphw8UqevdeteBCeRr9rp9SxcE4Lw+EEzy3V457meO4df2YQmjHzIJ+dSZ514bb4jiKg9hFGixt9AjaT+ArnXDeWeGuwWW3kD6tAZpnljdvLRIrYIPlqAz277VeeH8LhgGmGKOMfoqB+J7n76u5VHZUIReTXmv6njinF7q9Ro0X3eFwQWKsWZTkYw2lt/NdKj9NhlTEcaE1rZswmAMSKqdOIKCdkUN1GkJGT5EH51Zap/OnH4cNbaeoweMuC3TQaWSTpuw3yyjGFB7jNQnBT3Vl8FHGc/VMdyWO5JO5JO5Jr7V15ctA7ENwyIwEHxvrWRT5aHlYk/LSFHz8j7u+V7NAWk9/iQdyzWhUfIEEn8a5E8eWMnzRfn5WetwfqHh0uVwaS26lHxTFWRjw6LEkKXVy3klwUhi+sh6Yc49ACD51t27wX0iqbExKAftbMgAYxhZFZAjA9sg6htgYJxhYcrXNyOvXR6/Qk/1Lg56UXXf+PyVDFe4IWdgiKzueyqCxP0A3rpEXLFqN0s2Yg/09wyjHrpiLg+uD+6pWwsDEumNkhU91giWPV+sza2J+YIrMcGaW0a8dPu/oV5f1HGv+qHz/BTuE8ltCUmup3ifOuOCLS8z4BGxbwr3wdiADuV8vFvyrxJiRPcArIcvpnkKp5nTD01B+mfnV9t7RUJIHib4mJLM36zsSx+81mro8PinjT55W3/CXh+TzOacs0uaZUeH8gwxydTW7EZAyFzg7eIsGLY327fLO9Wm1txGgRRgAeQA+uwAA+4AVlpWwQUUthSlKGRSlKAV4uJlRWdjhVUsx74CjJOB8hWRRnYbmstzy9JPGylmjDKyn4csCMYOVJH7qyRlJJGDUPx/fXm24EmQ6k24LABkkaEM7nA8CMFdidtwcmsvBuTOhGyskEsj/HcS5eT5DTpGQvYEMucZ7k1HryMscwDzzvkkxeB5NOTJKGlZR0wyTyNIjMNhtv3oUSy2ti/W0ZVFUsWIABZsZYjzOkAZPyArLWO3DaV1kFsDVpyBqxvgHcDNZKyUiteayRgcqN9yQADn1z61sUoCsX3DWj37r6+n1HlVX4FdC58c0TsjF8ZzojRc7tGBpPbBLEsWzhQvbpxFQPEOU7eTWVQIXzq0EoGz3J0kb79xvWVoSnJzjV0c44zx6BozFEHiiQICUlG4cgJDGI5Cq7Y1K2CFYDAzkebKY3X2sSPM4GnqSsTp2Daeo5JxuD4NQ3BqwQch29tG8S240P8AE2SxbzH2mdQx3G4wa27GySFAka6VG/ckknzJO5P+VWLPyrRalL4COR+/J13JlX5f5fuRKJLpsqMMV6hbMg0lSFAxpBBI7eWQe9XClKpcm9WdDHjjjVRVGpfWCygrIWMbLpMedKtvnJIGrfsRnBHlXu3sIkxojRSBgEKAQPTOM1sUrBOjGjNqOVAUdjqySf1cbD7/ACqOveAxz/6wWkw2pdzH09iPCY8HcYByfLyyalaUFEZa8vW0e6woT6sOof7T5NSeKUpZikKUr0qE9gT91DNnmlZ0s5D2RvwI/jWdOEyn8kD6kf4VmjDkl1NGlS0fA282UfTJ/wAq2Y+BJ5sx/AUIPLFEBXuOMt8IJ+gzVni4dGvZB9+/8a2QuO1KIPP3IrcPCJG7gL9T/gKkIOBqPiJb9w/zqWpWaK3lkzFDbKnwqB9P86y0pQrFKUoBSlKAUpSgFKUoBXwqK+0oDEbdT3VfwFeDZR/mL+ArYpQzbNU8Pi/MX8K+fybF+YK26UHM+81P5Ni/MH76fybF+YK26UHM+81hw+P8xfwFehaJ+Yv9kVnpQWzwsQHYD8K9V9pQwKUpQClK1OI36wqGfUcsFAVSxZm2AAFAbdKi5uPwoVDMRrClcq24cSMM7bbRtnPbb1rBHzTbsQoZtRMYxofIMrSIoYY2wY21Z+HG+M0BN0qJj5hhaIzIWZAoYlVJwCWHb1Gk5H09a8zcyQIRqLAFxGDobBfWsRUEbeF3APkN/wA04AmKVFWvH4ZGKprbDMrMEbSpVpEOpsbAmJ8HtsD+UM44OZYHCldZDqjDwMMdRnRFYEAqxaNlwexG+M0BM0qHXmSEhWOtVKq+plICrJkRlj5atJ/dnGRnz/8AJoAwVi6MQzBWRlOEVHJ3H5rgj6MO6kACapUVc8fiSRo21alIGykgljEAAe2czR/2vkcScb5AOCMjOD3H1oD1SlKAUpSgFKUoBSlKAUpSgFKUoBSlKAUpSgFKUoBWve2Ucq6JUV174YZGR2NfaUBG8W5ahuNIfUoWMxhUIUaSUYbY7jRgegdvWsU3KkLNI2qQGQTZwVGkzhQzL4dmXSSp8jI/fNKUBmg5ejSOSNWcJIWLL4diwQbeHbGknH6bfLHi65ZjkzqeTSS7BQVARpGDuVOnO7ZO5OMnGNsKUB5TliNUKJJMqMmhlBXxjxDclc5w/ljOBntXq35XhSXqpqDBgy9jo8UrsBkZwxmfOc9wRggGlKANyzEUWMtIYxHHGyZXEgizoLeHOd99JGcCvFxyrHJvJJK7Y06iUBwDEQPCgH9F6b63z32UoD5ecqRyOzu7lmKknEXdej3+z8QPRXKnI3OANsTcEelVXOcADJAGcbZwoAH3AClKA//Z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4095736" y="642919"/>
            <a:ext cx="30718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4CFF403-C02D-4542-B228-E73DEC3FE71E}"/>
              </a:ext>
            </a:extLst>
          </p:cNvPr>
          <p:cNvSpPr txBox="1"/>
          <p:nvPr/>
        </p:nvSpPr>
        <p:spPr>
          <a:xfrm>
            <a:off x="1861138" y="67452"/>
            <a:ext cx="92329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Links gemeentebezit, rechts de schulden,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 de reserves zijn een imaginaire balanspost (lucht)!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7CE6C4F-8E6F-8979-6587-6A8FBAC2488F}"/>
              </a:ext>
            </a:extLst>
          </p:cNvPr>
          <p:cNvSpPr txBox="1"/>
          <p:nvPr/>
        </p:nvSpPr>
        <p:spPr>
          <a:xfrm>
            <a:off x="2606409" y="6011877"/>
            <a:ext cx="923290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Bij een negatief exploitatieresultaat dalen de balansreserves,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omdat de schuld (-belasting van het bezit) toeneemt!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5EBF68D-9CE2-F190-167E-B8682DC88E59}"/>
              </a:ext>
            </a:extLst>
          </p:cNvPr>
          <p:cNvSpPr/>
          <p:nvPr/>
        </p:nvSpPr>
        <p:spPr>
          <a:xfrm>
            <a:off x="9196199" y="3341616"/>
            <a:ext cx="834583" cy="14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3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D7A10-F76B-94FA-4D4D-005D33E4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86" y="14394"/>
            <a:ext cx="9077150" cy="1402200"/>
          </a:xfrm>
        </p:spPr>
        <p:txBody>
          <a:bodyPr/>
          <a:lstStyle/>
          <a:p>
            <a:pPr algn="ctr"/>
            <a:r>
              <a:rPr lang="nl-NL" sz="2800" dirty="0"/>
              <a:t>Gemeenteschuld is niet hoog door een laag investeringsniveau. Door ombuigingen vanaf 2010 (te) weinig ruimte op de exploitatierekening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2DF3C11-F3DD-3821-C72E-802696364CB4}"/>
              </a:ext>
            </a:extLst>
          </p:cNvPr>
          <p:cNvSpPr txBox="1"/>
          <p:nvPr/>
        </p:nvSpPr>
        <p:spPr>
          <a:xfrm>
            <a:off x="384902" y="3876039"/>
            <a:ext cx="1176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 inflatie, loonontwikkeling, bevolkingsgroei en welvaartsstijging zijn de bruto investeringen hoger dan de afschrijvingslasten. Deze netto-investeringen lopen normaal ongeveer gelijk op met de nominale ontwikkeling van het bbp. De netto-investeringen vragen om aanvullende financiering met een positief </a:t>
            </a:r>
            <a:r>
              <a:rPr lang="nl-NL" dirty="0" err="1"/>
              <a:t>exploitatie-resultaat</a:t>
            </a:r>
            <a:r>
              <a:rPr lang="nl-NL" dirty="0"/>
              <a:t> en aanvullende leningen. Daarom begrotingsnorm van exploitatieresultaat &gt; 0 en EMU-tekortnorm van 0,34% bbp.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83D6B2-0332-1496-0F1B-4EB728E0B16D}"/>
              </a:ext>
            </a:extLst>
          </p:cNvPr>
          <p:cNvSpPr txBox="1"/>
          <p:nvPr/>
        </p:nvSpPr>
        <p:spPr>
          <a:xfrm>
            <a:off x="384903" y="5201185"/>
            <a:ext cx="118070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u="sng" dirty="0"/>
              <a:t>Er mist </a:t>
            </a:r>
            <a:r>
              <a:rPr lang="nl-NL" b="1" u="sng"/>
              <a:t>€ 22 </a:t>
            </a:r>
            <a:r>
              <a:rPr lang="nl-NL" b="1" u="sng" dirty="0"/>
              <a:t>miljard aan investeringen in de boekhouding</a:t>
            </a:r>
            <a:r>
              <a:rPr lang="nl-NL" dirty="0"/>
              <a:t>. Bij normaal investeringsniveau, geen boekwinst verkoop Eneco &amp; grootschalige afkoop erfpachten A’dam R’dam had de netto-schuld € 62 miljard bedragen en het eigen vermogen € 32 miljard. Maar hadden we nu in Nederland minder maatschappelijk opgaven / problemen. Achterstand aan investeringen is qua geld nu groter, omdat er in de tussentijd sprake was van inflatie.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74C3D4-3D58-2C02-3E23-DB28CC0E8427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B7864B-5965-07D0-C83B-93F4F5D1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" y="1295339"/>
            <a:ext cx="11811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4CE1B-1C81-72CF-0749-F842237B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0" y="230656"/>
            <a:ext cx="10025742" cy="868801"/>
          </a:xfrm>
        </p:spPr>
        <p:txBody>
          <a:bodyPr/>
          <a:lstStyle/>
          <a:p>
            <a:pPr algn="ctr"/>
            <a:r>
              <a:rPr lang="nl-NL" sz="2800" dirty="0"/>
              <a:t>Bij krimpende inkomsten in 2026 is er geen dekking voor extra afschrijvings- en rentelasten investeringsopgaven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0D138-2697-505A-D9C2-EF66F73E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349828"/>
            <a:ext cx="10896600" cy="5029201"/>
          </a:xfrm>
        </p:spPr>
        <p:txBody>
          <a:bodyPr/>
          <a:lstStyle/>
          <a:p>
            <a:r>
              <a:rPr lang="nl-NL" dirty="0"/>
              <a:t>IBO renovatie en vernieuwing onderwijshuisvesting extra opgaaf € 1,3 miljard per jaar.</a:t>
            </a:r>
          </a:p>
          <a:p>
            <a:endParaRPr lang="nl-NL" sz="1400" dirty="0"/>
          </a:p>
          <a:p>
            <a:r>
              <a:rPr lang="nl-NL" dirty="0"/>
              <a:t>Vernieuwing en renovatie oude infrastructuur (TNO) extra opgaaf € 833 miljoen per jaar.</a:t>
            </a:r>
          </a:p>
          <a:p>
            <a:endParaRPr lang="nl-NL" sz="1400" dirty="0"/>
          </a:p>
          <a:p>
            <a:r>
              <a:rPr lang="nl-NL" dirty="0"/>
              <a:t>Achterstand 390.000 woningen dus inhaalinvesteringen riolering, wegen, kunstwerken, groenvoorzieningen, wijkvoorzieningen en </a:t>
            </a:r>
            <a:r>
              <a:rPr lang="nl-NL" dirty="0" err="1"/>
              <a:t>bovenwijkse</a:t>
            </a:r>
            <a:r>
              <a:rPr lang="nl-NL" dirty="0"/>
              <a:t> voorzieningen. Extra opgaaf ruim € 20 miljard.</a:t>
            </a:r>
          </a:p>
          <a:p>
            <a:endParaRPr lang="nl-NL" sz="1400" dirty="0"/>
          </a:p>
          <a:p>
            <a:r>
              <a:rPr lang="nl-NL" dirty="0"/>
              <a:t>Versneld energie-neutraal maken maatschappelijk vastgoed gemeenten € 293 miljoen (en derden € 166 miljoen) per jaar.</a:t>
            </a:r>
          </a:p>
          <a:p>
            <a:endParaRPr lang="nl-NL" dirty="0"/>
          </a:p>
          <a:p>
            <a:r>
              <a:rPr lang="nl-NL" dirty="0"/>
              <a:t>Bijstorten kapitaal waterleidingbedrijven en netwerkbedrijven, warmtenetten. </a:t>
            </a:r>
          </a:p>
          <a:p>
            <a:endParaRPr lang="nl-NL" sz="1400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BBDCAE-572C-F25B-5F16-D175A0AB608F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16922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096C6-0449-B6FF-979A-9DA9C12A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400" y="350658"/>
            <a:ext cx="9360600" cy="720000"/>
          </a:xfrm>
        </p:spPr>
        <p:txBody>
          <a:bodyPr/>
          <a:lstStyle/>
          <a:p>
            <a:r>
              <a:rPr lang="nl-NL" dirty="0"/>
              <a:t>Drietal problemen met voeding gemeentefonds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A7438-3288-251B-200C-720942D8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72" y="1199357"/>
            <a:ext cx="4635000" cy="5190557"/>
          </a:xfrm>
        </p:spPr>
        <p:txBody>
          <a:bodyPr/>
          <a:lstStyle/>
          <a:p>
            <a:r>
              <a:rPr lang="nl-NL" dirty="0"/>
              <a:t>Nieuwe berekeningswijze taakwijzigingen leidt tot fouten en verantwoording schiet tekort.</a:t>
            </a:r>
          </a:p>
          <a:p>
            <a:endParaRPr lang="nl-NL" sz="1100" dirty="0"/>
          </a:p>
          <a:p>
            <a:r>
              <a:rPr lang="nl-NL" dirty="0"/>
              <a:t>Raming prijs-accres van     BBP-systematiek faalt.</a:t>
            </a:r>
          </a:p>
          <a:p>
            <a:endParaRPr lang="nl-NL" sz="1100" dirty="0"/>
          </a:p>
          <a:p>
            <a:r>
              <a:rPr lang="nl-NL" dirty="0"/>
              <a:t>Kortingen zonder taakwijziging  hollen Gemeentefonds uit. </a:t>
            </a:r>
          </a:p>
          <a:p>
            <a:endParaRPr lang="nl-NL" dirty="0"/>
          </a:p>
          <a:p>
            <a:endParaRPr lang="nl-NL" sz="1200" dirty="0"/>
          </a:p>
          <a:p>
            <a:r>
              <a:rPr lang="nl-NL" dirty="0"/>
              <a:t>Gebrekkige kennis beoordelen gemeentefinanciën.</a:t>
            </a:r>
          </a:p>
          <a:p>
            <a:endParaRPr lang="nl-NL" sz="1200" dirty="0"/>
          </a:p>
          <a:p>
            <a:r>
              <a:rPr lang="nl-NL" dirty="0"/>
              <a:t>Financiële belemmeringen investeringsopgaven.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85B7704-FA64-797C-823C-6A9A823A270F}"/>
              </a:ext>
            </a:extLst>
          </p:cNvPr>
          <p:cNvSpPr txBox="1"/>
          <p:nvPr/>
        </p:nvSpPr>
        <p:spPr>
          <a:xfrm>
            <a:off x="5421086" y="1199357"/>
            <a:ext cx="645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Inkomstenmix 2023, gemeentefonds 54% inkomsten</a:t>
            </a:r>
          </a:p>
          <a:p>
            <a:r>
              <a:rPr lang="nl-NL" dirty="0"/>
              <a:t>van in totaal € 76,7 miljard aan baten.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D0CDC2-9F53-9697-3492-96AD88C24280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2DAD73-0EAE-9C48-3B5C-4A3735C6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72" y="2203441"/>
            <a:ext cx="6683828" cy="39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8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A688C-7AC5-CA41-BD8E-A0177703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43" y="81417"/>
            <a:ext cx="10548257" cy="906462"/>
          </a:xfrm>
        </p:spPr>
        <p:txBody>
          <a:bodyPr/>
          <a:lstStyle/>
          <a:p>
            <a:pPr algn="ctr">
              <a:defRPr/>
            </a:pPr>
            <a:r>
              <a:rPr lang="nl-NL" dirty="0"/>
              <a:t>Huidige norm begrotingstoezicht selecteert niet goed gemeenten met financiële problemen.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335509-0F2C-E2BF-5499-8B09503852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3400" y="4919646"/>
            <a:ext cx="11506200" cy="1938354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nl-NL" dirty="0"/>
              <a:t>1. Er is elk jaar ook een exploitatieresultaat uit incidentele baten en lasten.</a:t>
            </a:r>
          </a:p>
          <a:p>
            <a:pPr marL="0" indent="0">
              <a:buFont typeface="Arial" charset="0"/>
              <a:buNone/>
              <a:defRPr/>
            </a:pPr>
            <a:r>
              <a:rPr lang="nl-NL" dirty="0"/>
              <a:t>2. Dekken afschrijvingslasten uit bestemmingsreserves + vorming is een</a:t>
            </a:r>
          </a:p>
          <a:p>
            <a:pPr marL="0" indent="0">
              <a:buFont typeface="Arial" charset="0"/>
              <a:buNone/>
              <a:defRPr/>
            </a:pPr>
            <a:r>
              <a:rPr lang="nl-NL" dirty="0"/>
              <a:t>    onderdeel van exploitatieresultaat, maar wordt gezien als structurele middelen. </a:t>
            </a:r>
          </a:p>
          <a:p>
            <a:pPr marL="0" indent="0">
              <a:buFont typeface="Arial" charset="0"/>
              <a:buNone/>
              <a:defRPr/>
            </a:pPr>
            <a:r>
              <a:rPr lang="nl-NL" dirty="0"/>
              <a:t>3. Regels incidentele baten en lasten en regels structurele baten en lasten</a:t>
            </a:r>
          </a:p>
          <a:p>
            <a:pPr marL="0" indent="0">
              <a:buFont typeface="Arial" charset="0"/>
              <a:buNone/>
              <a:defRPr/>
            </a:pPr>
            <a:r>
              <a:rPr lang="nl-NL" dirty="0"/>
              <a:t>    leiden tot bureaucratie in plaats van helder zicht op de financiële ruimte.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5196BA-428E-469C-2C8A-3277395D4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64" y="1103480"/>
            <a:ext cx="7844110" cy="36971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5D6703B-EC51-3D09-7221-8EE45A2D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688" y="132444"/>
            <a:ext cx="9699134" cy="708160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>
                <a:solidFill>
                  <a:srgbClr val="00A9F3"/>
                </a:solidFill>
              </a:rPr>
              <a:t>Met andere begrotingsnorm die beter selecteert en meer flexibiliteit biedt, kunnen gemeenten scherper aan de wind varen.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A7DA24-15E7-25D7-3C1D-F957FFCB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88" y="1112021"/>
            <a:ext cx="3343275" cy="49053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030F29-6AB3-09B3-3138-9C093760B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3" y="1112021"/>
            <a:ext cx="1419225" cy="143827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44F4F5DA-B5DB-C9BC-BA2D-5429D2FC08ED}"/>
              </a:ext>
            </a:extLst>
          </p:cNvPr>
          <p:cNvSpPr txBox="1"/>
          <p:nvPr/>
        </p:nvSpPr>
        <p:spPr>
          <a:xfrm>
            <a:off x="6096000" y="840604"/>
            <a:ext cx="53815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In Gemeentewet norm voor het toezicht op de gemeentefinanciën aanpassen.</a:t>
            </a:r>
          </a:p>
          <a:p>
            <a:endParaRPr lang="nl-NL" sz="2000" b="1" dirty="0"/>
          </a:p>
          <a:p>
            <a:r>
              <a:rPr lang="nl-NL" sz="2000" b="1" dirty="0"/>
              <a:t>Besluit Begroten en Verantwoorden</a:t>
            </a:r>
          </a:p>
          <a:p>
            <a:r>
              <a:rPr lang="nl-NL" sz="2000" b="1" dirty="0"/>
              <a:t>aanpassen: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1" dirty="0"/>
              <a:t>Incidenteel en structureel eruit.</a:t>
            </a:r>
          </a:p>
          <a:p>
            <a:pPr marL="457200" indent="-457200">
              <a:buFont typeface="+mj-lt"/>
              <a:buAutoNum type="arabicPeriod"/>
            </a:pPr>
            <a:endParaRPr lang="nl-NL" sz="2000" b="1" dirty="0"/>
          </a:p>
          <a:p>
            <a:pPr marL="457200" indent="-457200">
              <a:buFont typeface="+mj-lt"/>
              <a:buAutoNum type="arabicPeriod"/>
            </a:pPr>
            <a:r>
              <a:rPr lang="nl-NL" sz="2000" b="1" dirty="0"/>
              <a:t>Paragraaf weerstandsvermogen anders richten.</a:t>
            </a:r>
          </a:p>
          <a:p>
            <a:pPr marL="457200" indent="-457200">
              <a:buFont typeface="+mj-lt"/>
              <a:buAutoNum type="arabicPeriod"/>
            </a:pPr>
            <a:endParaRPr lang="nl-NL" sz="2000" b="1" dirty="0"/>
          </a:p>
          <a:p>
            <a:pPr marL="457200" indent="-457200">
              <a:buFont typeface="+mj-lt"/>
              <a:buAutoNum type="arabicPeriod"/>
            </a:pPr>
            <a:r>
              <a:rPr lang="nl-NL" sz="2000" b="1" dirty="0"/>
              <a:t>Verplichte kengetallen deels vervangen door betere.</a:t>
            </a:r>
          </a:p>
          <a:p>
            <a:pPr marL="457200" indent="-457200">
              <a:buFont typeface="+mj-lt"/>
              <a:buAutoNum type="arabicPeriod"/>
            </a:pPr>
            <a:endParaRPr lang="nl-NL" sz="2000" b="1" dirty="0"/>
          </a:p>
          <a:p>
            <a:pPr marL="457200" indent="-457200">
              <a:buFont typeface="+mj-lt"/>
              <a:buAutoNum type="arabicPeriod"/>
            </a:pPr>
            <a:r>
              <a:rPr lang="nl-NL" sz="2000" b="1" dirty="0"/>
              <a:t>Exploitatieresultaat anders definiëren (</a:t>
            </a:r>
            <a:r>
              <a:rPr lang="nl-NL" b="1" dirty="0"/>
              <a:t>saldo =&gt; resultaat &amp; resultaat na bestemming =&gt; saldo</a:t>
            </a:r>
            <a:r>
              <a:rPr lang="nl-NL" sz="2000" b="1" dirty="0"/>
              <a:t>) en presenteren door ook de opbouw van het financieringsresultaat te tonen.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26DC12-C601-85B4-30DB-8FE36BB8705C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400856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D1869A1-79E3-D21F-51B9-9AF5F694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33" y="1318918"/>
            <a:ext cx="4715533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4B5F-9407-8FA6-1541-1FBA625E7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22BF5-205C-2416-805D-74054810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021" y="180070"/>
            <a:ext cx="9658350" cy="930274"/>
          </a:xfrm>
        </p:spPr>
        <p:txBody>
          <a:bodyPr/>
          <a:lstStyle/>
          <a:p>
            <a:pPr algn="ctr"/>
            <a:r>
              <a:rPr lang="nl-NL" dirty="0"/>
              <a:t>Nieuwe berekeningswijze taakwijzigingen Gemeentefonds brengt problemen met zich mee.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63DA5-2485-B34C-AE70-AC8F705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175658"/>
            <a:ext cx="11157857" cy="5214256"/>
          </a:xfrm>
        </p:spPr>
        <p:txBody>
          <a:bodyPr>
            <a:noAutofit/>
          </a:bodyPr>
          <a:lstStyle/>
          <a:p>
            <a:r>
              <a:rPr lang="nl-NL" sz="2000" dirty="0"/>
              <a:t>Nieuwe berekeningswijze taakwijzigingen ingevoerd in 2022 (VJN 2022) per 2026 en verder. BBP-systematiek ingevoerd met Miljoenennota 2024 voor de jaren 2027 en verder.                  Dus twee verschillende dingen!</a:t>
            </a:r>
          </a:p>
          <a:p>
            <a:endParaRPr lang="nl-NL" sz="1000" dirty="0"/>
          </a:p>
          <a:p>
            <a:r>
              <a:rPr lang="nl-NL" sz="2000" dirty="0"/>
              <a:t>Bij besluit afschaffen opschalingskorting en vervroeging BBP-systematiek naar 2024 in overleg met kabinet Rutte IV heeft een besluit over vervroeging nieuwe berekeningswijze taakwijziging naar 2024 niet voorgelegen. Door VNG en IPO is deze wijziging altijd afgewezen.</a:t>
            </a:r>
          </a:p>
          <a:p>
            <a:endParaRPr lang="nl-NL" sz="1000" dirty="0"/>
          </a:p>
          <a:p>
            <a:r>
              <a:rPr lang="nl-NL" sz="2000" dirty="0"/>
              <a:t>Bij nieuwe methode wordt een taakwijziging die in 2029 wordt ingeboekt maar wordt aangekondigd in meicirculaire 2025, ingeboekt op prijspeil 2024 en vervolgens via de accressen 2025, 2026, 2027, 2028 &amp; 2029 geïndexeerd naar prijspeil 2029.                                                                                                           (Bij oude methode werd de taakwijziging in 2029 op prijspeil 2029 ingevoerd en de accressen plat doorgetrokken)</a:t>
            </a:r>
          </a:p>
          <a:p>
            <a:endParaRPr lang="nl-NL" sz="800" dirty="0"/>
          </a:p>
          <a:p>
            <a:r>
              <a:rPr lang="nl-NL" sz="2000" dirty="0"/>
              <a:t>Deel van een taakwijziging wordt daardoor via het accres gerealiseerd, maar de verantwoording in de circulaires GF/PF over taakwijzigingen en accressen is daar niet op aangepast. Als in de circulaire 2025 staat taakwijziging in 2029 van € 100 miljoen, dan bedraagt deze in werkelijkheid € 120 miljoen, doordat een deel onderwater via het accres wordt ingeboekt.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BC3D4D1-BE44-E21A-176E-F6BA24D96489}"/>
              </a:ext>
            </a:extLst>
          </p:cNvPr>
          <p:cNvSpPr txBox="1"/>
          <p:nvPr/>
        </p:nvSpPr>
        <p:spPr>
          <a:xfrm>
            <a:off x="228600" y="6488668"/>
            <a:ext cx="412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413999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ballon: rechthoek 39">
            <a:extLst>
              <a:ext uri="{FF2B5EF4-FFF2-40B4-BE49-F238E27FC236}">
                <a16:creationId xmlns:a16="http://schemas.microsoft.com/office/drawing/2014/main" id="{72EDDCED-375E-17D1-D4BC-A7F4E42D47BF}"/>
              </a:ext>
            </a:extLst>
          </p:cNvPr>
          <p:cNvSpPr/>
          <p:nvPr/>
        </p:nvSpPr>
        <p:spPr>
          <a:xfrm>
            <a:off x="740229" y="1240971"/>
            <a:ext cx="3102426" cy="866586"/>
          </a:xfrm>
          <a:prstGeom prst="wedgeRectCallout">
            <a:avLst>
              <a:gd name="adj1" fmla="val -12061"/>
              <a:gd name="adj2" fmla="val 120283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Aankondiging </a:t>
            </a:r>
            <a:r>
              <a:rPr lang="nl-NL" dirty="0" err="1">
                <a:solidFill>
                  <a:schemeClr val="tx1"/>
                </a:solidFill>
              </a:rPr>
              <a:t>uitname</a:t>
            </a:r>
            <a:r>
              <a:rPr lang="nl-NL" dirty="0">
                <a:solidFill>
                  <a:schemeClr val="tx1"/>
                </a:solidFill>
              </a:rPr>
              <a:t> in 2029 in meicirculaire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972CDC-B53B-1152-8724-9866C376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143" y="197999"/>
            <a:ext cx="7837714" cy="923229"/>
          </a:xfrm>
        </p:spPr>
        <p:txBody>
          <a:bodyPr/>
          <a:lstStyle/>
          <a:p>
            <a:pPr algn="ctr"/>
            <a:r>
              <a:rPr lang="nl-NL" dirty="0"/>
              <a:t>Hoe werkt die nieuwe berekeningswijze taakwijzigingen?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B23C9E5-622F-E267-B725-B5F725BB6192}"/>
              </a:ext>
            </a:extLst>
          </p:cNvPr>
          <p:cNvCxnSpPr>
            <a:cxnSpLocks/>
          </p:cNvCxnSpPr>
          <p:nvPr/>
        </p:nvCxnSpPr>
        <p:spPr>
          <a:xfrm>
            <a:off x="1915886" y="2895600"/>
            <a:ext cx="83384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217BB23-25D5-1CCC-AE03-1852CA6CCC30}"/>
              </a:ext>
            </a:extLst>
          </p:cNvPr>
          <p:cNvCxnSpPr/>
          <p:nvPr/>
        </p:nvCxnSpPr>
        <p:spPr>
          <a:xfrm>
            <a:off x="1915886" y="2764971"/>
            <a:ext cx="0" cy="272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1919584-1F97-21C9-4491-6BF70D1ABE9B}"/>
              </a:ext>
            </a:extLst>
          </p:cNvPr>
          <p:cNvCxnSpPr>
            <a:cxnSpLocks/>
          </p:cNvCxnSpPr>
          <p:nvPr/>
        </p:nvCxnSpPr>
        <p:spPr>
          <a:xfrm>
            <a:off x="3581400" y="2764971"/>
            <a:ext cx="0" cy="272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8CDC8AC-9F91-88F0-5B42-4AB0C6410576}"/>
              </a:ext>
            </a:extLst>
          </p:cNvPr>
          <p:cNvCxnSpPr/>
          <p:nvPr/>
        </p:nvCxnSpPr>
        <p:spPr>
          <a:xfrm>
            <a:off x="5279571" y="2764971"/>
            <a:ext cx="0" cy="272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1A56A55-75F7-CE8D-030E-54395FD736E2}"/>
              </a:ext>
            </a:extLst>
          </p:cNvPr>
          <p:cNvCxnSpPr/>
          <p:nvPr/>
        </p:nvCxnSpPr>
        <p:spPr>
          <a:xfrm>
            <a:off x="7043057" y="2764971"/>
            <a:ext cx="0" cy="272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D5AEF5CB-1E94-B562-4C29-34414F007A5C}"/>
              </a:ext>
            </a:extLst>
          </p:cNvPr>
          <p:cNvCxnSpPr/>
          <p:nvPr/>
        </p:nvCxnSpPr>
        <p:spPr>
          <a:xfrm>
            <a:off x="8773886" y="2764971"/>
            <a:ext cx="0" cy="272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A6D36424-8B0A-BC90-4CB2-4A5C5DBA29DD}"/>
              </a:ext>
            </a:extLst>
          </p:cNvPr>
          <p:cNvSpPr/>
          <p:nvPr/>
        </p:nvSpPr>
        <p:spPr>
          <a:xfrm>
            <a:off x="1915886" y="3167231"/>
            <a:ext cx="6857990" cy="4141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B996863-96B2-FE71-5023-9285A68EA9A1}"/>
              </a:ext>
            </a:extLst>
          </p:cNvPr>
          <p:cNvSpPr/>
          <p:nvPr/>
        </p:nvSpPr>
        <p:spPr>
          <a:xfrm>
            <a:off x="8773875" y="3164242"/>
            <a:ext cx="1480468" cy="2221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E6BDA3E0-2BF1-E2B5-8414-ACA61F2D4D6E}"/>
              </a:ext>
            </a:extLst>
          </p:cNvPr>
          <p:cNvSpPr/>
          <p:nvPr/>
        </p:nvSpPr>
        <p:spPr>
          <a:xfrm>
            <a:off x="3565073" y="3671355"/>
            <a:ext cx="5192475" cy="3826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AFFC6553-AAE1-8DD2-3B79-4FF5374069B0}"/>
              </a:ext>
            </a:extLst>
          </p:cNvPr>
          <p:cNvSpPr/>
          <p:nvPr/>
        </p:nvSpPr>
        <p:spPr>
          <a:xfrm>
            <a:off x="8757548" y="3672146"/>
            <a:ext cx="1480468" cy="1808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5627035D-C50D-94CB-CA2C-EAFCDED51630}"/>
              </a:ext>
            </a:extLst>
          </p:cNvPr>
          <p:cNvSpPr/>
          <p:nvPr/>
        </p:nvSpPr>
        <p:spPr>
          <a:xfrm>
            <a:off x="5279572" y="4134196"/>
            <a:ext cx="3494304" cy="4455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7032704-AAB3-A17E-C234-CC4D0BF682D8}"/>
              </a:ext>
            </a:extLst>
          </p:cNvPr>
          <p:cNvSpPr/>
          <p:nvPr/>
        </p:nvSpPr>
        <p:spPr>
          <a:xfrm>
            <a:off x="8773875" y="4138437"/>
            <a:ext cx="1480468" cy="2120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1BD0EF1-50DA-C245-8B23-48E3ADD73FF9}"/>
              </a:ext>
            </a:extLst>
          </p:cNvPr>
          <p:cNvSpPr/>
          <p:nvPr/>
        </p:nvSpPr>
        <p:spPr>
          <a:xfrm>
            <a:off x="6966853" y="4721811"/>
            <a:ext cx="1807022" cy="45319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270AE6F3-3949-FCB8-15EE-7311D2577149}"/>
              </a:ext>
            </a:extLst>
          </p:cNvPr>
          <p:cNvSpPr/>
          <p:nvPr/>
        </p:nvSpPr>
        <p:spPr>
          <a:xfrm>
            <a:off x="8773875" y="4727301"/>
            <a:ext cx="1480468" cy="2120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7EA3A4B-8568-BAC6-1F63-0BA234466367}"/>
              </a:ext>
            </a:extLst>
          </p:cNvPr>
          <p:cNvSpPr/>
          <p:nvPr/>
        </p:nvSpPr>
        <p:spPr>
          <a:xfrm>
            <a:off x="8757548" y="5404270"/>
            <a:ext cx="1480468" cy="32767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Accres 2029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7C8C182C-24BA-210F-27A8-8788172910DB}"/>
              </a:ext>
            </a:extLst>
          </p:cNvPr>
          <p:cNvSpPr/>
          <p:nvPr/>
        </p:nvSpPr>
        <p:spPr>
          <a:xfrm>
            <a:off x="8795636" y="1665708"/>
            <a:ext cx="1480468" cy="121260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70CA3FD-51F2-D5CB-B0E9-37392CA46BD9}"/>
              </a:ext>
            </a:extLst>
          </p:cNvPr>
          <p:cNvSpPr txBox="1"/>
          <p:nvPr/>
        </p:nvSpPr>
        <p:spPr>
          <a:xfrm>
            <a:off x="1676413" y="2404570"/>
            <a:ext cx="52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F58844B-4D86-96C3-9D52-C65D5ADADCFF}"/>
              </a:ext>
            </a:extLst>
          </p:cNvPr>
          <p:cNvSpPr txBox="1"/>
          <p:nvPr/>
        </p:nvSpPr>
        <p:spPr>
          <a:xfrm>
            <a:off x="3320144" y="2379704"/>
            <a:ext cx="52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26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ECC939E-28F4-5553-86FC-35E93F769564}"/>
              </a:ext>
            </a:extLst>
          </p:cNvPr>
          <p:cNvSpPr txBox="1"/>
          <p:nvPr/>
        </p:nvSpPr>
        <p:spPr>
          <a:xfrm>
            <a:off x="5018315" y="2379704"/>
            <a:ext cx="52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27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F7599A86-2121-24B1-43C7-DE935EF1A053}"/>
              </a:ext>
            </a:extLst>
          </p:cNvPr>
          <p:cNvSpPr txBox="1"/>
          <p:nvPr/>
        </p:nvSpPr>
        <p:spPr>
          <a:xfrm>
            <a:off x="6798124" y="2390589"/>
            <a:ext cx="52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28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E7168649-F958-93C0-598A-C842702C3DDA}"/>
              </a:ext>
            </a:extLst>
          </p:cNvPr>
          <p:cNvSpPr txBox="1"/>
          <p:nvPr/>
        </p:nvSpPr>
        <p:spPr>
          <a:xfrm>
            <a:off x="8496293" y="2412348"/>
            <a:ext cx="52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29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A0F96BB1-838A-37E6-2025-580F36A07873}"/>
              </a:ext>
            </a:extLst>
          </p:cNvPr>
          <p:cNvSpPr txBox="1"/>
          <p:nvPr/>
        </p:nvSpPr>
        <p:spPr>
          <a:xfrm>
            <a:off x="8815583" y="1841538"/>
            <a:ext cx="13552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Uitname</a:t>
            </a:r>
            <a:endParaRPr lang="nl-NL" dirty="0"/>
          </a:p>
          <a:p>
            <a:pPr algn="ctr"/>
            <a:r>
              <a:rPr lang="nl-NL" dirty="0"/>
              <a:t>Prijspeil 2024 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A4B9FAF0-DA12-2B99-4C11-B5C727C505EA}"/>
              </a:ext>
            </a:extLst>
          </p:cNvPr>
          <p:cNvSpPr txBox="1"/>
          <p:nvPr/>
        </p:nvSpPr>
        <p:spPr>
          <a:xfrm>
            <a:off x="-1" y="4579771"/>
            <a:ext cx="586738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Door vijf jaar het accrespercentage van een jaar constant te houden, worden in het jaar van de </a:t>
            </a:r>
            <a:r>
              <a:rPr lang="nl-NL" dirty="0" err="1"/>
              <a:t>uitname</a:t>
            </a:r>
            <a:r>
              <a:rPr lang="nl-NL" dirty="0"/>
              <a:t> de oude accrestranches vanaf het moment van aankondiging in de circulaire lager, doordat de grondslag (= omvang gemeentefonds) in het jaar van de </a:t>
            </a:r>
            <a:r>
              <a:rPr lang="nl-NL" dirty="0" err="1"/>
              <a:t>uitname</a:t>
            </a:r>
            <a:r>
              <a:rPr lang="nl-NL" dirty="0"/>
              <a:t> kleiner wordt. Een deel van de </a:t>
            </a:r>
            <a:r>
              <a:rPr lang="nl-NL" dirty="0" err="1"/>
              <a:t>uitname</a:t>
            </a:r>
            <a:r>
              <a:rPr lang="nl-NL" dirty="0"/>
              <a:t> wordt zo (onder water) via een lager accres gerealiseerd. Bij een toevoeging gebeurt het omgekeerde.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93FCF56-6665-15A4-F1A9-2D2CD0895DF3}"/>
              </a:ext>
            </a:extLst>
          </p:cNvPr>
          <p:cNvSpPr txBox="1"/>
          <p:nvPr/>
        </p:nvSpPr>
        <p:spPr>
          <a:xfrm>
            <a:off x="2008431" y="3192613"/>
            <a:ext cx="281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Accres 2025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408FD16-9657-006E-3A5E-5CA05530F819}"/>
              </a:ext>
            </a:extLst>
          </p:cNvPr>
          <p:cNvSpPr txBox="1"/>
          <p:nvPr/>
        </p:nvSpPr>
        <p:spPr>
          <a:xfrm>
            <a:off x="3608620" y="3643797"/>
            <a:ext cx="281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Accres 2026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134626F7-DCF4-13D5-F6F6-27E9EC9A246B}"/>
              </a:ext>
            </a:extLst>
          </p:cNvPr>
          <p:cNvSpPr txBox="1"/>
          <p:nvPr/>
        </p:nvSpPr>
        <p:spPr>
          <a:xfrm>
            <a:off x="5344881" y="4195038"/>
            <a:ext cx="281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Accres 2027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723FFDD-D129-0708-0FC4-E36B1ABC10B5}"/>
              </a:ext>
            </a:extLst>
          </p:cNvPr>
          <p:cNvSpPr txBox="1"/>
          <p:nvPr/>
        </p:nvSpPr>
        <p:spPr>
          <a:xfrm>
            <a:off x="6945075" y="4692721"/>
            <a:ext cx="223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Accres 2028</a:t>
            </a:r>
          </a:p>
        </p:txBody>
      </p:sp>
      <p:sp>
        <p:nvSpPr>
          <p:cNvPr id="45" name="Tekstballon: rechthoek 44">
            <a:extLst>
              <a:ext uri="{FF2B5EF4-FFF2-40B4-BE49-F238E27FC236}">
                <a16:creationId xmlns:a16="http://schemas.microsoft.com/office/drawing/2014/main" id="{36C6BEF2-8C6D-CA42-A197-69C59B3CFDD1}"/>
              </a:ext>
            </a:extLst>
          </p:cNvPr>
          <p:cNvSpPr/>
          <p:nvPr/>
        </p:nvSpPr>
        <p:spPr>
          <a:xfrm>
            <a:off x="10804061" y="2121339"/>
            <a:ext cx="1219182" cy="783738"/>
          </a:xfrm>
          <a:prstGeom prst="wedgeRectCallout">
            <a:avLst>
              <a:gd name="adj1" fmla="val -94049"/>
              <a:gd name="adj2" fmla="val 97224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Lagere accres-tranche 25</a:t>
            </a:r>
          </a:p>
        </p:txBody>
      </p:sp>
      <p:sp>
        <p:nvSpPr>
          <p:cNvPr id="46" name="Tekstballon: rechthoek 45">
            <a:extLst>
              <a:ext uri="{FF2B5EF4-FFF2-40B4-BE49-F238E27FC236}">
                <a16:creationId xmlns:a16="http://schemas.microsoft.com/office/drawing/2014/main" id="{37D3C50A-3392-B98B-83B5-A687975DFCE5}"/>
              </a:ext>
            </a:extLst>
          </p:cNvPr>
          <p:cNvSpPr/>
          <p:nvPr/>
        </p:nvSpPr>
        <p:spPr>
          <a:xfrm>
            <a:off x="10804061" y="3035039"/>
            <a:ext cx="1219182" cy="783738"/>
          </a:xfrm>
          <a:prstGeom prst="wedgeRectCallout">
            <a:avLst>
              <a:gd name="adj1" fmla="val -94049"/>
              <a:gd name="adj2" fmla="val 40276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Lagere accres-tranche 26</a:t>
            </a:r>
          </a:p>
        </p:txBody>
      </p:sp>
      <p:sp>
        <p:nvSpPr>
          <p:cNvPr id="47" name="Tekstballon: rechthoek 46">
            <a:extLst>
              <a:ext uri="{FF2B5EF4-FFF2-40B4-BE49-F238E27FC236}">
                <a16:creationId xmlns:a16="http://schemas.microsoft.com/office/drawing/2014/main" id="{7CC3CFE8-4FDB-3F21-8A64-28738F2A007D}"/>
              </a:ext>
            </a:extLst>
          </p:cNvPr>
          <p:cNvSpPr/>
          <p:nvPr/>
        </p:nvSpPr>
        <p:spPr>
          <a:xfrm>
            <a:off x="10804061" y="3965114"/>
            <a:ext cx="1219182" cy="783738"/>
          </a:xfrm>
          <a:prstGeom prst="wedgeRectCallout">
            <a:avLst>
              <a:gd name="adj1" fmla="val -94049"/>
              <a:gd name="adj2" fmla="val -8337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Lagere accres-tranche 27</a:t>
            </a:r>
          </a:p>
        </p:txBody>
      </p:sp>
      <p:sp>
        <p:nvSpPr>
          <p:cNvPr id="48" name="Tekstballon: rechthoek 47">
            <a:extLst>
              <a:ext uri="{FF2B5EF4-FFF2-40B4-BE49-F238E27FC236}">
                <a16:creationId xmlns:a16="http://schemas.microsoft.com/office/drawing/2014/main" id="{18C793B1-901D-6DB2-5132-BFCD928AE16E}"/>
              </a:ext>
            </a:extLst>
          </p:cNvPr>
          <p:cNvSpPr/>
          <p:nvPr/>
        </p:nvSpPr>
        <p:spPr>
          <a:xfrm>
            <a:off x="10804061" y="4877387"/>
            <a:ext cx="1219182" cy="783738"/>
          </a:xfrm>
          <a:prstGeom prst="wedgeRectCallout">
            <a:avLst>
              <a:gd name="adj1" fmla="val -93157"/>
              <a:gd name="adj2" fmla="val -48616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Lagere accres-tranche 28</a:t>
            </a:r>
          </a:p>
        </p:txBody>
      </p:sp>
      <p:sp>
        <p:nvSpPr>
          <p:cNvPr id="49" name="Tekstballon: rechthoek 48">
            <a:extLst>
              <a:ext uri="{FF2B5EF4-FFF2-40B4-BE49-F238E27FC236}">
                <a16:creationId xmlns:a16="http://schemas.microsoft.com/office/drawing/2014/main" id="{BB541856-31AC-87E7-AAD3-F388733086A0}"/>
              </a:ext>
            </a:extLst>
          </p:cNvPr>
          <p:cNvSpPr/>
          <p:nvPr/>
        </p:nvSpPr>
        <p:spPr>
          <a:xfrm>
            <a:off x="10804061" y="5789660"/>
            <a:ext cx="1219182" cy="783738"/>
          </a:xfrm>
          <a:prstGeom prst="wedgeRectCallout">
            <a:avLst>
              <a:gd name="adj1" fmla="val -94049"/>
              <a:gd name="adj2" fmla="val -76395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Lagere accres-tranche 29</a:t>
            </a:r>
          </a:p>
        </p:txBody>
      </p:sp>
    </p:spTree>
    <p:extLst>
      <p:ext uri="{BB962C8B-B14F-4D97-AF65-F5344CB8AC3E}">
        <p14:creationId xmlns:p14="http://schemas.microsoft.com/office/powerpoint/2010/main" val="350984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6E9AB-9ED0-D00B-9C20-FCB8D53BC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A7E21-E52C-EBD7-148D-B3FBA0D8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9" y="195172"/>
            <a:ext cx="9905999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Opschalingskorting (GF/PF) en Extra korting Jeugd (GF)</a:t>
            </a:r>
            <a:br>
              <a:rPr lang="nl-NL" dirty="0"/>
            </a:br>
            <a:r>
              <a:rPr lang="nl-NL" dirty="0"/>
              <a:t>niet volledig ingetrokken door fout nieuwe methode.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8920F1-6ECD-E7E5-67C0-EE4E673F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085396"/>
            <a:ext cx="10874829" cy="5392375"/>
          </a:xfrm>
        </p:spPr>
        <p:txBody>
          <a:bodyPr/>
          <a:lstStyle/>
          <a:p>
            <a:r>
              <a:rPr lang="nl-NL" sz="2000" dirty="0"/>
              <a:t>Restant opschalingskorting van € 675 miljoen is in de meicirculaire 2022 ingeboekt in het jaar 2026 op prijspeil 2021 (dus € 675 miljoen)</a:t>
            </a:r>
          </a:p>
          <a:p>
            <a:endParaRPr lang="nl-NL" sz="800" dirty="0"/>
          </a:p>
          <a:p>
            <a:r>
              <a:rPr lang="nl-NL" sz="2000" dirty="0"/>
              <a:t>Nieuwe berekeningswijze taakwijzigingen in 2022 van kracht vanaf 2026 dus indexatie restant opschalingkorting via lagere accrestranches 22, 23, 24, 25 &amp; 26 in het jaar 2026.            Bedrag </a:t>
            </a:r>
            <a:r>
              <a:rPr lang="nl-NL" sz="2000" dirty="0" err="1"/>
              <a:t>uitname</a:t>
            </a:r>
            <a:r>
              <a:rPr lang="nl-NL" sz="2000" dirty="0"/>
              <a:t> opschalingskorting in 2026 met indexatie bedraagt € 896 miljoen.</a:t>
            </a:r>
          </a:p>
          <a:p>
            <a:endParaRPr lang="nl-NL" sz="800" dirty="0"/>
          </a:p>
          <a:p>
            <a:r>
              <a:rPr lang="nl-NL" sz="2000" dirty="0"/>
              <a:t>Korting teruggedraaid in meicirculaire 24, maar dan zijn tranches 2022 en 2023 al weg geboekt. Daarmee is naar schatting  </a:t>
            </a:r>
            <a:r>
              <a:rPr lang="nl-NL" sz="2000" b="1" u="sng" dirty="0"/>
              <a:t>€ 126 miljoen (inclusief accres op accres effect 2027) van de indexatie niet teruggedraaid</a:t>
            </a:r>
            <a:r>
              <a:rPr lang="nl-NL" sz="2000" dirty="0"/>
              <a:t>.</a:t>
            </a:r>
          </a:p>
          <a:p>
            <a:endParaRPr lang="nl-NL" sz="800" dirty="0"/>
          </a:p>
          <a:p>
            <a:r>
              <a:rPr lang="nl-NL" sz="2000" dirty="0"/>
              <a:t>Bij extra korting jeugd van € 511 miljoen is hetzelfde gebeurt, waardoor naar schatting  </a:t>
            </a:r>
            <a:r>
              <a:rPr lang="nl-NL" sz="2000" b="1" u="sng" dirty="0"/>
              <a:t>€ 38 miljoen (inclusief accres op accres effect 2027) van de indexatie niet is teruggedraaid</a:t>
            </a:r>
            <a:r>
              <a:rPr lang="nl-NL" sz="2000" dirty="0"/>
              <a:t>. </a:t>
            </a:r>
          </a:p>
          <a:p>
            <a:endParaRPr lang="nl-NL" sz="800" dirty="0"/>
          </a:p>
          <a:p>
            <a:r>
              <a:rPr lang="nl-NL" sz="2000" dirty="0"/>
              <a:t>Bij verplaatsen ombuiging hervormingsagenda jeugdzorg naar rijksbegroting conform advies commissie Van Ark dreigt hetzelfde. En bij overheveling WMO naar aparte DU met eigen indexering treedt mogelijk een soortgelijke fout op.</a:t>
            </a:r>
          </a:p>
          <a:p>
            <a:endParaRPr lang="nl-NL" sz="800" dirty="0"/>
          </a:p>
          <a:p>
            <a:r>
              <a:rPr lang="nl-NL" sz="2000" dirty="0"/>
              <a:t>Fout ontstaat o.a., doordat bij de nieuwe berekening van taakwijzigingen de achterliggende    4 jaar niet in het verantwoordingsbeeld worden meegenomen. Graag herstel van deze fouten!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3949BBA-49DD-1345-783A-DBFF6425EEF1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25</a:t>
            </a:r>
          </a:p>
        </p:txBody>
      </p:sp>
    </p:spTree>
    <p:extLst>
      <p:ext uri="{BB962C8B-B14F-4D97-AF65-F5344CB8AC3E}">
        <p14:creationId xmlns:p14="http://schemas.microsoft.com/office/powerpoint/2010/main" val="402833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71575-A323-9D08-75ED-1670A634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35B44-E162-4BCB-C7A3-EACC4C23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5" y="165600"/>
            <a:ext cx="9993085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Definitieve raming prijspeil BBP voor bijstelling         prijs-accres afgelopen zeven jaar gemiddeld 1% te laag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E260D-65E8-63FE-A096-677965A19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865915"/>
            <a:ext cx="10918371" cy="19920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dirty="0"/>
              <a:t>Bij voortduren ramingsafwijking over 2024 structureel € 400 miljoen te weinig accres, in 2025 loopt dit op naar € 800 miljoen en in 2026 naar cumulatief       € 1,2 miljard te weinig accres. Financieel ravijn diept zo snel verder uit.</a:t>
            </a:r>
          </a:p>
          <a:p>
            <a:endParaRPr lang="nl-NL" sz="1000" dirty="0"/>
          </a:p>
          <a:p>
            <a:r>
              <a:rPr lang="nl-NL" dirty="0"/>
              <a:t>Oplossing stap met VJN 2025 over op nacalculatie, dat deden we bij de trap-op-trap-af systematiek ook al. Is bij BCF-fonds ook vast gebruik.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FAED7A-C822-6CF5-81EB-62CF8B56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57" y="1052652"/>
            <a:ext cx="10279751" cy="36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E7E14-A39D-C1BE-DCB3-726A703EB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40F20-2CDF-5E46-1560-914B1FF9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4" y="169184"/>
            <a:ext cx="9339945" cy="952045"/>
          </a:xfrm>
        </p:spPr>
        <p:txBody>
          <a:bodyPr/>
          <a:lstStyle/>
          <a:p>
            <a:pPr algn="ctr"/>
            <a:r>
              <a:rPr lang="nl-NL" dirty="0"/>
              <a:t>In 2026 nog steeds financieel-ravijnkorting van structureel € 2,3 miljard op gemeentefonds.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69D6EE-D41F-C8A3-2782-6A5BB0BC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4" y="1393373"/>
            <a:ext cx="10716986" cy="5040084"/>
          </a:xfrm>
        </p:spPr>
        <p:txBody>
          <a:bodyPr>
            <a:noAutofit/>
          </a:bodyPr>
          <a:lstStyle/>
          <a:p>
            <a:r>
              <a:rPr lang="nl-NL" dirty="0"/>
              <a:t>Coalitieakkoord Rutte IV: structureel volume-accres 22-25 dat uitstijgt boven ‘</a:t>
            </a:r>
            <a:r>
              <a:rPr lang="nl-NL" i="1" dirty="0"/>
              <a:t>accres Miljoenennota 2022 plus € 924 miljoen</a:t>
            </a:r>
            <a:r>
              <a:rPr lang="nl-NL" dirty="0"/>
              <a:t>’ wordt in 2026 (nog steeds) gekort op het gemeentefonds. Korting is ruim € 2,3 miljard</a:t>
            </a:r>
          </a:p>
          <a:p>
            <a:endParaRPr lang="nl-NL" sz="800" dirty="0"/>
          </a:p>
          <a:p>
            <a:r>
              <a:rPr lang="nl-NL" dirty="0"/>
              <a:t>Maar er is geen sprake van een taakwijziging, financierings-verschuiving door uitbreiding belastinggebied, of van een incidenteel extra accres.</a:t>
            </a:r>
          </a:p>
          <a:p>
            <a:endParaRPr lang="nl-NL" sz="800" dirty="0"/>
          </a:p>
          <a:p>
            <a:r>
              <a:rPr lang="nl-NL" dirty="0"/>
              <a:t>Vanaf 2026 waren er geen volume-accressen. Gedeeltelijke reparatie met eveneens structureel € 924 miljoen bij Voorjaarsnota 2023 is gebruikt voor dekking van volume-accres 2026. En bij Miljoenennota 2024 is voorzien in bbp-volume-accressen vanaf 2027.</a:t>
            </a:r>
          </a:p>
          <a:p>
            <a:endParaRPr lang="nl-NL" sz="800" dirty="0"/>
          </a:p>
          <a:p>
            <a:r>
              <a:rPr lang="nl-NL" dirty="0"/>
              <a:t>Omzetten van reeks 2024 t/m 2026 naar bbp-accres per 2024 ging per saldo gepaard met eenmalige korting in 2025 op het structureel accres 2025 van   € 675 miljoen. Verder geen wijzigingen anders dan intrekken restant opschalingskorting vanaf 2026.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41CD15-7558-8829-E68E-127FE22E2AFB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91156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E711-0256-A298-C089-977A686DC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A902A-5E2C-7BE3-9DDB-61332C64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6" y="233951"/>
            <a:ext cx="8044544" cy="876392"/>
          </a:xfrm>
        </p:spPr>
        <p:txBody>
          <a:bodyPr/>
          <a:lstStyle/>
          <a:p>
            <a:pPr algn="ctr"/>
            <a:r>
              <a:rPr lang="nl-NL" dirty="0"/>
              <a:t>Er is geen sprake geweest van een incidenteel extra hoog accres 2022-2025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15C0D5-440F-2EC3-BC35-318BD779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329" y="5540828"/>
            <a:ext cx="8893023" cy="7075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rgbClr val="00A9F3"/>
                </a:solidFill>
              </a:rPr>
              <a:t>Verschil met bbp-accres nieuwe systematiek incl. plus WMO</a:t>
            </a:r>
          </a:p>
          <a:p>
            <a:pPr marL="0" indent="0" algn="ctr">
              <a:buNone/>
            </a:pPr>
            <a:r>
              <a:rPr lang="nl-NL" b="1" dirty="0">
                <a:solidFill>
                  <a:srgbClr val="00A9F3"/>
                </a:solidFill>
              </a:rPr>
              <a:t> bedraagt cumulatief € 62 miljoen.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9636FF7-AAB1-E8AD-F6C1-B2F192DE75C5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D263BD-081D-57DF-60DC-7C81E0E9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16" y="1350610"/>
            <a:ext cx="10930745" cy="39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5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F8C7-55F7-2947-CCE2-981201C55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0151F-02E3-8E5A-C0C5-4660F039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93143"/>
            <a:ext cx="8588830" cy="720000"/>
          </a:xfrm>
        </p:spPr>
        <p:txBody>
          <a:bodyPr/>
          <a:lstStyle/>
          <a:p>
            <a:r>
              <a:rPr lang="nl-NL" dirty="0"/>
              <a:t>Advies commissie Van Ark - Jeugdzorg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014168-15AB-7DA5-C517-B16A7908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21" y="1237570"/>
            <a:ext cx="10280650" cy="4814888"/>
          </a:xfrm>
        </p:spPr>
        <p:txBody>
          <a:bodyPr>
            <a:normAutofit fontScale="85000" lnSpcReduction="10000"/>
          </a:bodyPr>
          <a:lstStyle/>
          <a:p>
            <a:r>
              <a:rPr lang="nl-NL" sz="2800" dirty="0"/>
              <a:t>VNG aanvaard het zwaarwegend advies van de commissie Van Ark.</a:t>
            </a:r>
          </a:p>
          <a:p>
            <a:endParaRPr lang="nl-NL" sz="2800" dirty="0"/>
          </a:p>
          <a:p>
            <a:r>
              <a:rPr lang="nl-NL" sz="2800" dirty="0"/>
              <a:t>Tegemoetkoming 50% tekorten 2023 &amp; 2024 als eenmalig geld  (€ 728 miljoen) dekt eenmalige korting van € 675 miljoen op accres 2025 af.  Die korting was eenmalig tekengeld voor afschaffen opschalingskorting.</a:t>
            </a:r>
          </a:p>
          <a:p>
            <a:endParaRPr lang="nl-NL" sz="2800" dirty="0"/>
          </a:p>
          <a:p>
            <a:r>
              <a:rPr lang="nl-NL" sz="2800" dirty="0"/>
              <a:t>Instapniveau 2025 budget met 50% van tekort (€ 414 mln.) gerepareerd biedt verlichting aan gemeenten. Daarnaast vanaf 2025 eigen indexatie voor loon- prijs- en </a:t>
            </a:r>
            <a:r>
              <a:rPr lang="nl-NL" sz="2800" dirty="0" err="1"/>
              <a:t>volume-ontwikkelingen</a:t>
            </a:r>
            <a:r>
              <a:rPr lang="nl-NL" sz="2800" dirty="0"/>
              <a:t>.</a:t>
            </a:r>
          </a:p>
          <a:p>
            <a:endParaRPr lang="nl-NL" sz="2800" dirty="0"/>
          </a:p>
          <a:p>
            <a:r>
              <a:rPr lang="nl-NL" sz="2800" dirty="0"/>
              <a:t>Knijp aan voorkant eraf. Maar andere 50% van tekort (structureel € 414 mln.) voor rekening van gemeenten betekent wel verdringing van andere uitgaven. Een euro kan maar eenmaal worden uitgegeven. Dit komt als ombuigingsopgaaf dus bovenop de opgave financieel ravijn.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7408BAC-CB8A-E352-5095-C8E1B05DFF35}"/>
              </a:ext>
            </a:extLst>
          </p:cNvPr>
          <p:cNvSpPr txBox="1"/>
          <p:nvPr/>
        </p:nvSpPr>
        <p:spPr>
          <a:xfrm>
            <a:off x="228600" y="648866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Jan van der Lei, februari 2025</a:t>
            </a:r>
          </a:p>
        </p:txBody>
      </p:sp>
    </p:spTree>
    <p:extLst>
      <p:ext uri="{BB962C8B-B14F-4D97-AF65-F5344CB8AC3E}">
        <p14:creationId xmlns:p14="http://schemas.microsoft.com/office/powerpoint/2010/main" val="2784001716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1_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2145</Words>
  <Application>Microsoft Office PowerPoint</Application>
  <PresentationFormat>Breedbeeld</PresentationFormat>
  <Paragraphs>166</Paragraphs>
  <Slides>22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VNG_Basis - kopie</vt:lpstr>
      <vt:lpstr>1_VNG_Basis - kopie</vt:lpstr>
      <vt:lpstr>1_VNG Titels</vt:lpstr>
      <vt:lpstr>Problemen met voeding gemeentefonds &amp;  financiële belemmeringen voor voldoende investeringen</vt:lpstr>
      <vt:lpstr>Drietal problemen met voeding gemeentefonds </vt:lpstr>
      <vt:lpstr>Nieuwe berekeningswijze taakwijzigingen Gemeentefonds brengt problemen met zich mee.</vt:lpstr>
      <vt:lpstr>Hoe werkt die nieuwe berekeningswijze taakwijzigingen?</vt:lpstr>
      <vt:lpstr>Opschalingskorting (GF/PF) en Extra korting Jeugd (GF) niet volledig ingetrokken door fout nieuwe methode.</vt:lpstr>
      <vt:lpstr>Definitieve raming prijspeil BBP voor bijstelling         prijs-accres afgelopen zeven jaar gemiddeld 1% te laag</vt:lpstr>
      <vt:lpstr>In 2026 nog steeds financieel-ravijnkorting van structureel € 2,3 miljard op gemeentefonds.</vt:lpstr>
      <vt:lpstr>Er is geen sprake geweest van een incidenteel extra hoog accres 2022-2025  </vt:lpstr>
      <vt:lpstr>Advies commissie Van Ark - Jeugdzorg</vt:lpstr>
      <vt:lpstr>-  2015  Toename door decentralisaties sociaal domein € 10 miljard -  2020  Tijdelijke toename door corona-steun en noemer-effect daling bbp -  2022  Tijdelijke groei door steun opvang Oekraïners en vooruitbetalingen van Rijk -  Cijfers vanaf 2025 exclusief extra middelen Jeugdzorg cie. Van Ark -  Achteruitgang 0,44% van het bbp in 2028 ten opzichte van 2015 is € 5,8 miljard </vt:lpstr>
      <vt:lpstr>Accres loopt achter bij de ontwikkeling BBP</vt:lpstr>
      <vt:lpstr>Accres loopt achter bij de ontwikkeling BBP (2)</vt:lpstr>
      <vt:lpstr>Aandeel gemeenten in de economie blijft krimpen, terwijl taken in 2015 flink zijn uitgebreid.</vt:lpstr>
      <vt:lpstr>Als deze gang van zaken een voorspeller is voor de toekomst, zijn er straks geen gemeenten meer.</vt:lpstr>
      <vt:lpstr>Zijn wij de enige die dit zien?</vt:lpstr>
      <vt:lpstr>PowerPoint-presentatie</vt:lpstr>
      <vt:lpstr>PowerPoint-presentatie</vt:lpstr>
      <vt:lpstr>Gemeenteschuld is niet hoog door een laag investeringsniveau. Door ombuigingen vanaf 2010 (te) weinig ruimte op de exploitatierekening</vt:lpstr>
      <vt:lpstr>Bij krimpende inkomsten in 2026 is er geen dekking voor extra afschrijvings- en rentelasten investeringsopgaven</vt:lpstr>
      <vt:lpstr>Huidige norm begrotingstoezicht selecteert niet goed gemeenten met financiële problemen.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van der Lei</dc:creator>
  <cp:lastModifiedBy>Marlies van Randwijk</cp:lastModifiedBy>
  <cp:revision>53</cp:revision>
  <dcterms:created xsi:type="dcterms:W3CDTF">2025-01-06T11:34:43Z</dcterms:created>
  <dcterms:modified xsi:type="dcterms:W3CDTF">2025-02-26T14:42:29Z</dcterms:modified>
</cp:coreProperties>
</file>