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3" r:id="rId2"/>
    <p:sldId id="322" r:id="rId3"/>
    <p:sldId id="292" r:id="rId4"/>
    <p:sldId id="293" r:id="rId5"/>
    <p:sldId id="331" r:id="rId6"/>
    <p:sldId id="332" r:id="rId7"/>
    <p:sldId id="333" r:id="rId8"/>
    <p:sldId id="299" r:id="rId9"/>
    <p:sldId id="295" r:id="rId10"/>
    <p:sldId id="294" r:id="rId11"/>
    <p:sldId id="303" r:id="rId12"/>
    <p:sldId id="300" r:id="rId13"/>
    <p:sldId id="301" r:id="rId14"/>
    <p:sldId id="305" r:id="rId15"/>
    <p:sldId id="326" r:id="rId16"/>
    <p:sldId id="323" r:id="rId17"/>
    <p:sldId id="313" r:id="rId18"/>
    <p:sldId id="314" r:id="rId19"/>
    <p:sldId id="324" r:id="rId20"/>
    <p:sldId id="315" r:id="rId21"/>
    <p:sldId id="325" r:id="rId22"/>
    <p:sldId id="307" r:id="rId23"/>
    <p:sldId id="327" r:id="rId24"/>
    <p:sldId id="312" r:id="rId25"/>
    <p:sldId id="306" r:id="rId26"/>
    <p:sldId id="318" r:id="rId27"/>
    <p:sldId id="328" r:id="rId28"/>
    <p:sldId id="336" r:id="rId29"/>
    <p:sldId id="334" r:id="rId30"/>
    <p:sldId id="335" r:id="rId31"/>
    <p:sldId id="330" r:id="rId32"/>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4660"/>
  </p:normalViewPr>
  <p:slideViewPr>
    <p:cSldViewPr snapToGrid="0">
      <p:cViewPr varScale="1">
        <p:scale>
          <a:sx n="67" d="100"/>
          <a:sy n="67"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3CB43F06-FA6C-43A9-B6AB-190C151CB6BD}" type="datetimeFigureOut">
              <a:rPr lang="nl-NL" smtClean="0"/>
              <a:t>3-7-2024</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8A9F16EC-4AB4-48A0-913E-CD7F3A64E2AB}" type="slidenum">
              <a:rPr lang="nl-NL" smtClean="0"/>
              <a:t>‹nr.›</a:t>
            </a:fld>
            <a:endParaRPr lang="nl-NL"/>
          </a:p>
        </p:txBody>
      </p:sp>
    </p:spTree>
    <p:extLst>
      <p:ext uri="{BB962C8B-B14F-4D97-AF65-F5344CB8AC3E}">
        <p14:creationId xmlns:p14="http://schemas.microsoft.com/office/powerpoint/2010/main" val="354427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1</a:t>
            </a:fld>
            <a:endParaRPr lang="nl-NL"/>
          </a:p>
        </p:txBody>
      </p:sp>
    </p:spTree>
    <p:extLst>
      <p:ext uri="{BB962C8B-B14F-4D97-AF65-F5344CB8AC3E}">
        <p14:creationId xmlns:p14="http://schemas.microsoft.com/office/powerpoint/2010/main" val="212359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10</a:t>
            </a:fld>
            <a:endParaRPr lang="nl-NL"/>
          </a:p>
        </p:txBody>
      </p:sp>
    </p:spTree>
    <p:extLst>
      <p:ext uri="{BB962C8B-B14F-4D97-AF65-F5344CB8AC3E}">
        <p14:creationId xmlns:p14="http://schemas.microsoft.com/office/powerpoint/2010/main" val="166688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11</a:t>
            </a:fld>
            <a:endParaRPr lang="nl-NL"/>
          </a:p>
        </p:txBody>
      </p:sp>
    </p:spTree>
    <p:extLst>
      <p:ext uri="{BB962C8B-B14F-4D97-AF65-F5344CB8AC3E}">
        <p14:creationId xmlns:p14="http://schemas.microsoft.com/office/powerpoint/2010/main" val="333928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12</a:t>
            </a:fld>
            <a:endParaRPr lang="nl-NL"/>
          </a:p>
        </p:txBody>
      </p:sp>
    </p:spTree>
    <p:extLst>
      <p:ext uri="{BB962C8B-B14F-4D97-AF65-F5344CB8AC3E}">
        <p14:creationId xmlns:p14="http://schemas.microsoft.com/office/powerpoint/2010/main" val="1517230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13</a:t>
            </a:fld>
            <a:endParaRPr lang="nl-NL"/>
          </a:p>
        </p:txBody>
      </p:sp>
    </p:spTree>
    <p:extLst>
      <p:ext uri="{BB962C8B-B14F-4D97-AF65-F5344CB8AC3E}">
        <p14:creationId xmlns:p14="http://schemas.microsoft.com/office/powerpoint/2010/main" val="1350841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14</a:t>
            </a:fld>
            <a:endParaRPr lang="nl-NL"/>
          </a:p>
        </p:txBody>
      </p:sp>
    </p:spTree>
    <p:extLst>
      <p:ext uri="{BB962C8B-B14F-4D97-AF65-F5344CB8AC3E}">
        <p14:creationId xmlns:p14="http://schemas.microsoft.com/office/powerpoint/2010/main" val="112109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15</a:t>
            </a:fld>
            <a:endParaRPr lang="nl-NL"/>
          </a:p>
        </p:txBody>
      </p:sp>
    </p:spTree>
    <p:extLst>
      <p:ext uri="{BB962C8B-B14F-4D97-AF65-F5344CB8AC3E}">
        <p14:creationId xmlns:p14="http://schemas.microsoft.com/office/powerpoint/2010/main" val="335889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16</a:t>
            </a:fld>
            <a:endParaRPr lang="nl-NL"/>
          </a:p>
        </p:txBody>
      </p:sp>
    </p:spTree>
    <p:extLst>
      <p:ext uri="{BB962C8B-B14F-4D97-AF65-F5344CB8AC3E}">
        <p14:creationId xmlns:p14="http://schemas.microsoft.com/office/powerpoint/2010/main" val="3456871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17</a:t>
            </a:fld>
            <a:endParaRPr lang="nl-NL"/>
          </a:p>
        </p:txBody>
      </p:sp>
    </p:spTree>
    <p:extLst>
      <p:ext uri="{BB962C8B-B14F-4D97-AF65-F5344CB8AC3E}">
        <p14:creationId xmlns:p14="http://schemas.microsoft.com/office/powerpoint/2010/main" val="201164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18</a:t>
            </a:fld>
            <a:endParaRPr lang="nl-NL"/>
          </a:p>
        </p:txBody>
      </p:sp>
    </p:spTree>
    <p:extLst>
      <p:ext uri="{BB962C8B-B14F-4D97-AF65-F5344CB8AC3E}">
        <p14:creationId xmlns:p14="http://schemas.microsoft.com/office/powerpoint/2010/main" val="2926952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19</a:t>
            </a:fld>
            <a:endParaRPr lang="nl-NL"/>
          </a:p>
        </p:txBody>
      </p:sp>
    </p:spTree>
    <p:extLst>
      <p:ext uri="{BB962C8B-B14F-4D97-AF65-F5344CB8AC3E}">
        <p14:creationId xmlns:p14="http://schemas.microsoft.com/office/powerpoint/2010/main" val="238775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2</a:t>
            </a:fld>
            <a:endParaRPr lang="nl-NL"/>
          </a:p>
        </p:txBody>
      </p:sp>
    </p:spTree>
    <p:extLst>
      <p:ext uri="{BB962C8B-B14F-4D97-AF65-F5344CB8AC3E}">
        <p14:creationId xmlns:p14="http://schemas.microsoft.com/office/powerpoint/2010/main" val="4162132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20</a:t>
            </a:fld>
            <a:endParaRPr lang="nl-NL"/>
          </a:p>
        </p:txBody>
      </p:sp>
    </p:spTree>
    <p:extLst>
      <p:ext uri="{BB962C8B-B14F-4D97-AF65-F5344CB8AC3E}">
        <p14:creationId xmlns:p14="http://schemas.microsoft.com/office/powerpoint/2010/main" val="3871068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21</a:t>
            </a:fld>
            <a:endParaRPr lang="nl-NL"/>
          </a:p>
        </p:txBody>
      </p:sp>
    </p:spTree>
    <p:extLst>
      <p:ext uri="{BB962C8B-B14F-4D97-AF65-F5344CB8AC3E}">
        <p14:creationId xmlns:p14="http://schemas.microsoft.com/office/powerpoint/2010/main" val="364374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22</a:t>
            </a:fld>
            <a:endParaRPr lang="nl-NL"/>
          </a:p>
        </p:txBody>
      </p:sp>
    </p:spTree>
    <p:extLst>
      <p:ext uri="{BB962C8B-B14F-4D97-AF65-F5344CB8AC3E}">
        <p14:creationId xmlns:p14="http://schemas.microsoft.com/office/powerpoint/2010/main" val="3495581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23</a:t>
            </a:fld>
            <a:endParaRPr lang="nl-NL"/>
          </a:p>
        </p:txBody>
      </p:sp>
    </p:spTree>
    <p:extLst>
      <p:ext uri="{BB962C8B-B14F-4D97-AF65-F5344CB8AC3E}">
        <p14:creationId xmlns:p14="http://schemas.microsoft.com/office/powerpoint/2010/main" val="4053289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24</a:t>
            </a:fld>
            <a:endParaRPr lang="nl-NL"/>
          </a:p>
        </p:txBody>
      </p:sp>
    </p:spTree>
    <p:extLst>
      <p:ext uri="{BB962C8B-B14F-4D97-AF65-F5344CB8AC3E}">
        <p14:creationId xmlns:p14="http://schemas.microsoft.com/office/powerpoint/2010/main" val="1584304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25</a:t>
            </a:fld>
            <a:endParaRPr lang="nl-NL"/>
          </a:p>
        </p:txBody>
      </p:sp>
    </p:spTree>
    <p:extLst>
      <p:ext uri="{BB962C8B-B14F-4D97-AF65-F5344CB8AC3E}">
        <p14:creationId xmlns:p14="http://schemas.microsoft.com/office/powerpoint/2010/main" val="251937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26</a:t>
            </a:fld>
            <a:endParaRPr lang="nl-NL"/>
          </a:p>
        </p:txBody>
      </p:sp>
    </p:spTree>
    <p:extLst>
      <p:ext uri="{BB962C8B-B14F-4D97-AF65-F5344CB8AC3E}">
        <p14:creationId xmlns:p14="http://schemas.microsoft.com/office/powerpoint/2010/main" val="3749222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27</a:t>
            </a:fld>
            <a:endParaRPr lang="nl-NL"/>
          </a:p>
        </p:txBody>
      </p:sp>
    </p:spTree>
    <p:extLst>
      <p:ext uri="{BB962C8B-B14F-4D97-AF65-F5344CB8AC3E}">
        <p14:creationId xmlns:p14="http://schemas.microsoft.com/office/powerpoint/2010/main" val="2921663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31</a:t>
            </a:fld>
            <a:endParaRPr lang="nl-NL"/>
          </a:p>
        </p:txBody>
      </p:sp>
    </p:spTree>
    <p:extLst>
      <p:ext uri="{BB962C8B-B14F-4D97-AF65-F5344CB8AC3E}">
        <p14:creationId xmlns:p14="http://schemas.microsoft.com/office/powerpoint/2010/main" val="107463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3</a:t>
            </a:fld>
            <a:endParaRPr lang="nl-NL"/>
          </a:p>
        </p:txBody>
      </p:sp>
    </p:spTree>
    <p:extLst>
      <p:ext uri="{BB962C8B-B14F-4D97-AF65-F5344CB8AC3E}">
        <p14:creationId xmlns:p14="http://schemas.microsoft.com/office/powerpoint/2010/main" val="373605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4</a:t>
            </a:fld>
            <a:endParaRPr lang="nl-NL"/>
          </a:p>
        </p:txBody>
      </p:sp>
    </p:spTree>
    <p:extLst>
      <p:ext uri="{BB962C8B-B14F-4D97-AF65-F5344CB8AC3E}">
        <p14:creationId xmlns:p14="http://schemas.microsoft.com/office/powerpoint/2010/main" val="344897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5</a:t>
            </a:fld>
            <a:endParaRPr lang="nl-NL"/>
          </a:p>
        </p:txBody>
      </p:sp>
    </p:spTree>
    <p:extLst>
      <p:ext uri="{BB962C8B-B14F-4D97-AF65-F5344CB8AC3E}">
        <p14:creationId xmlns:p14="http://schemas.microsoft.com/office/powerpoint/2010/main" val="294541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6</a:t>
            </a:fld>
            <a:endParaRPr lang="nl-NL"/>
          </a:p>
        </p:txBody>
      </p:sp>
    </p:spTree>
    <p:extLst>
      <p:ext uri="{BB962C8B-B14F-4D97-AF65-F5344CB8AC3E}">
        <p14:creationId xmlns:p14="http://schemas.microsoft.com/office/powerpoint/2010/main" val="222480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7</a:t>
            </a:fld>
            <a:endParaRPr lang="nl-NL"/>
          </a:p>
        </p:txBody>
      </p:sp>
    </p:spTree>
    <p:extLst>
      <p:ext uri="{BB962C8B-B14F-4D97-AF65-F5344CB8AC3E}">
        <p14:creationId xmlns:p14="http://schemas.microsoft.com/office/powerpoint/2010/main" val="53465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8</a:t>
            </a:fld>
            <a:endParaRPr lang="nl-NL"/>
          </a:p>
        </p:txBody>
      </p:sp>
    </p:spTree>
    <p:extLst>
      <p:ext uri="{BB962C8B-B14F-4D97-AF65-F5344CB8AC3E}">
        <p14:creationId xmlns:p14="http://schemas.microsoft.com/office/powerpoint/2010/main" val="423409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9F16EC-4AB4-48A0-913E-CD7F3A64E2AB}" type="slidenum">
              <a:rPr lang="nl-NL" smtClean="0"/>
              <a:t>9</a:t>
            </a:fld>
            <a:endParaRPr lang="nl-NL"/>
          </a:p>
        </p:txBody>
      </p:sp>
    </p:spTree>
    <p:extLst>
      <p:ext uri="{BB962C8B-B14F-4D97-AF65-F5344CB8AC3E}">
        <p14:creationId xmlns:p14="http://schemas.microsoft.com/office/powerpoint/2010/main" val="74030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59E57-F726-3B0D-5122-DA42B3D0401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1975069-024F-7EE2-B749-244C0EEFD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F2C7C90-CC05-C128-D8A3-37BC7E3B5DA8}"/>
              </a:ext>
            </a:extLst>
          </p:cNvPr>
          <p:cNvSpPr>
            <a:spLocks noGrp="1"/>
          </p:cNvSpPr>
          <p:nvPr>
            <p:ph type="dt" sz="half" idx="10"/>
          </p:nvPr>
        </p:nvSpPr>
        <p:spPr/>
        <p:txBody>
          <a:bodyPr/>
          <a:lstStyle/>
          <a:p>
            <a:fld id="{11C2712A-D516-4F9D-8FE6-39BF43F4A919}" type="datetimeFigureOut">
              <a:rPr lang="nl-NL" smtClean="0"/>
              <a:t>3-7-2024</a:t>
            </a:fld>
            <a:endParaRPr lang="nl-NL"/>
          </a:p>
        </p:txBody>
      </p:sp>
      <p:sp>
        <p:nvSpPr>
          <p:cNvPr id="5" name="Tijdelijke aanduiding voor voettekst 4">
            <a:extLst>
              <a:ext uri="{FF2B5EF4-FFF2-40B4-BE49-F238E27FC236}">
                <a16:creationId xmlns:a16="http://schemas.microsoft.com/office/drawing/2014/main" id="{E5418BCC-2DDF-ABFF-CC27-6F87DA913D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987292-699E-6944-85A4-2C0605A90B38}"/>
              </a:ext>
            </a:extLst>
          </p:cNvPr>
          <p:cNvSpPr>
            <a:spLocks noGrp="1"/>
          </p:cNvSpPr>
          <p:nvPr>
            <p:ph type="sldNum" sz="quarter" idx="12"/>
          </p:nvPr>
        </p:nvSpPr>
        <p:spPr/>
        <p:txBody>
          <a:bodyPr/>
          <a:lstStyle/>
          <a:p>
            <a:fld id="{79BACCB2-2F39-4C8A-8AEA-EA5ECC176CF7}" type="slidenum">
              <a:rPr lang="nl-NL" smtClean="0"/>
              <a:t>‹nr.›</a:t>
            </a:fld>
            <a:endParaRPr lang="nl-NL"/>
          </a:p>
        </p:txBody>
      </p:sp>
    </p:spTree>
    <p:extLst>
      <p:ext uri="{BB962C8B-B14F-4D97-AF65-F5344CB8AC3E}">
        <p14:creationId xmlns:p14="http://schemas.microsoft.com/office/powerpoint/2010/main" val="230204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DF6A4-0DC9-C62F-1095-31E38677515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AB42AB-2247-4986-E588-4B75663E016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783C3B-67AD-4232-99DB-FC3341D5F793}"/>
              </a:ext>
            </a:extLst>
          </p:cNvPr>
          <p:cNvSpPr>
            <a:spLocks noGrp="1"/>
          </p:cNvSpPr>
          <p:nvPr>
            <p:ph type="dt" sz="half" idx="10"/>
          </p:nvPr>
        </p:nvSpPr>
        <p:spPr/>
        <p:txBody>
          <a:bodyPr/>
          <a:lstStyle/>
          <a:p>
            <a:fld id="{11C2712A-D516-4F9D-8FE6-39BF43F4A919}" type="datetimeFigureOut">
              <a:rPr lang="nl-NL" smtClean="0"/>
              <a:t>3-7-2024</a:t>
            </a:fld>
            <a:endParaRPr lang="nl-NL"/>
          </a:p>
        </p:txBody>
      </p:sp>
      <p:sp>
        <p:nvSpPr>
          <p:cNvPr id="5" name="Tijdelijke aanduiding voor voettekst 4">
            <a:extLst>
              <a:ext uri="{FF2B5EF4-FFF2-40B4-BE49-F238E27FC236}">
                <a16:creationId xmlns:a16="http://schemas.microsoft.com/office/drawing/2014/main" id="{72F2531C-21ED-5057-C51A-EA0604E7E5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406E6E3-EB7A-7E14-A062-2F602B43AC38}"/>
              </a:ext>
            </a:extLst>
          </p:cNvPr>
          <p:cNvSpPr>
            <a:spLocks noGrp="1"/>
          </p:cNvSpPr>
          <p:nvPr>
            <p:ph type="sldNum" sz="quarter" idx="12"/>
          </p:nvPr>
        </p:nvSpPr>
        <p:spPr/>
        <p:txBody>
          <a:bodyPr/>
          <a:lstStyle/>
          <a:p>
            <a:fld id="{79BACCB2-2F39-4C8A-8AEA-EA5ECC176CF7}" type="slidenum">
              <a:rPr lang="nl-NL" smtClean="0"/>
              <a:t>‹nr.›</a:t>
            </a:fld>
            <a:endParaRPr lang="nl-NL"/>
          </a:p>
        </p:txBody>
      </p:sp>
    </p:spTree>
    <p:extLst>
      <p:ext uri="{BB962C8B-B14F-4D97-AF65-F5344CB8AC3E}">
        <p14:creationId xmlns:p14="http://schemas.microsoft.com/office/powerpoint/2010/main" val="167620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37A199-7255-1956-58F7-6914E8067E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E2EB99B-256A-ADFE-3FBF-29DC419E3A8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88EE94-285B-A414-3BDB-D1BCF97B8C4C}"/>
              </a:ext>
            </a:extLst>
          </p:cNvPr>
          <p:cNvSpPr>
            <a:spLocks noGrp="1"/>
          </p:cNvSpPr>
          <p:nvPr>
            <p:ph type="dt" sz="half" idx="10"/>
          </p:nvPr>
        </p:nvSpPr>
        <p:spPr/>
        <p:txBody>
          <a:bodyPr/>
          <a:lstStyle/>
          <a:p>
            <a:fld id="{11C2712A-D516-4F9D-8FE6-39BF43F4A919}" type="datetimeFigureOut">
              <a:rPr lang="nl-NL" smtClean="0"/>
              <a:t>3-7-2024</a:t>
            </a:fld>
            <a:endParaRPr lang="nl-NL"/>
          </a:p>
        </p:txBody>
      </p:sp>
      <p:sp>
        <p:nvSpPr>
          <p:cNvPr id="5" name="Tijdelijke aanduiding voor voettekst 4">
            <a:extLst>
              <a:ext uri="{FF2B5EF4-FFF2-40B4-BE49-F238E27FC236}">
                <a16:creationId xmlns:a16="http://schemas.microsoft.com/office/drawing/2014/main" id="{63CDCC9D-F440-B35D-779A-AAD0B619D1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64AEEA-BECD-12C7-2787-ECCAB7D44E39}"/>
              </a:ext>
            </a:extLst>
          </p:cNvPr>
          <p:cNvSpPr>
            <a:spLocks noGrp="1"/>
          </p:cNvSpPr>
          <p:nvPr>
            <p:ph type="sldNum" sz="quarter" idx="12"/>
          </p:nvPr>
        </p:nvSpPr>
        <p:spPr/>
        <p:txBody>
          <a:bodyPr/>
          <a:lstStyle/>
          <a:p>
            <a:fld id="{79BACCB2-2F39-4C8A-8AEA-EA5ECC176CF7}" type="slidenum">
              <a:rPr lang="nl-NL" smtClean="0"/>
              <a:t>‹nr.›</a:t>
            </a:fld>
            <a:endParaRPr lang="nl-NL"/>
          </a:p>
        </p:txBody>
      </p:sp>
    </p:spTree>
    <p:extLst>
      <p:ext uri="{BB962C8B-B14F-4D97-AF65-F5344CB8AC3E}">
        <p14:creationId xmlns:p14="http://schemas.microsoft.com/office/powerpoint/2010/main" val="48903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DB8D6-02D7-AF99-9882-0961DEFE09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5AFA343-010C-386D-C2F5-FEE6BDDB60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11778D-1719-4563-EED2-562B152E868D}"/>
              </a:ext>
            </a:extLst>
          </p:cNvPr>
          <p:cNvSpPr>
            <a:spLocks noGrp="1"/>
          </p:cNvSpPr>
          <p:nvPr>
            <p:ph type="dt" sz="half" idx="10"/>
          </p:nvPr>
        </p:nvSpPr>
        <p:spPr/>
        <p:txBody>
          <a:bodyPr/>
          <a:lstStyle/>
          <a:p>
            <a:fld id="{11C2712A-D516-4F9D-8FE6-39BF43F4A919}" type="datetimeFigureOut">
              <a:rPr lang="nl-NL" smtClean="0"/>
              <a:t>3-7-2024</a:t>
            </a:fld>
            <a:endParaRPr lang="nl-NL"/>
          </a:p>
        </p:txBody>
      </p:sp>
      <p:sp>
        <p:nvSpPr>
          <p:cNvPr id="5" name="Tijdelijke aanduiding voor voettekst 4">
            <a:extLst>
              <a:ext uri="{FF2B5EF4-FFF2-40B4-BE49-F238E27FC236}">
                <a16:creationId xmlns:a16="http://schemas.microsoft.com/office/drawing/2014/main" id="{E62D7F16-D300-05A3-DD8A-B6519EB89D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5BDE4A-1D8E-14E3-4E9A-EFB3B41D1D22}"/>
              </a:ext>
            </a:extLst>
          </p:cNvPr>
          <p:cNvSpPr>
            <a:spLocks noGrp="1"/>
          </p:cNvSpPr>
          <p:nvPr>
            <p:ph type="sldNum" sz="quarter" idx="12"/>
          </p:nvPr>
        </p:nvSpPr>
        <p:spPr/>
        <p:txBody>
          <a:bodyPr/>
          <a:lstStyle/>
          <a:p>
            <a:fld id="{79BACCB2-2F39-4C8A-8AEA-EA5ECC176CF7}" type="slidenum">
              <a:rPr lang="nl-NL" smtClean="0"/>
              <a:t>‹nr.›</a:t>
            </a:fld>
            <a:endParaRPr lang="nl-NL"/>
          </a:p>
        </p:txBody>
      </p:sp>
    </p:spTree>
    <p:extLst>
      <p:ext uri="{BB962C8B-B14F-4D97-AF65-F5344CB8AC3E}">
        <p14:creationId xmlns:p14="http://schemas.microsoft.com/office/powerpoint/2010/main" val="403644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846DA-F18F-167E-755A-EE69B0B8001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F64024F-E121-A126-86A5-B6DAF02025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B9DD721-0506-8E2F-4D47-13B58EF441C3}"/>
              </a:ext>
            </a:extLst>
          </p:cNvPr>
          <p:cNvSpPr>
            <a:spLocks noGrp="1"/>
          </p:cNvSpPr>
          <p:nvPr>
            <p:ph type="dt" sz="half" idx="10"/>
          </p:nvPr>
        </p:nvSpPr>
        <p:spPr/>
        <p:txBody>
          <a:bodyPr/>
          <a:lstStyle/>
          <a:p>
            <a:fld id="{11C2712A-D516-4F9D-8FE6-39BF43F4A919}" type="datetimeFigureOut">
              <a:rPr lang="nl-NL" smtClean="0"/>
              <a:t>3-7-2024</a:t>
            </a:fld>
            <a:endParaRPr lang="nl-NL"/>
          </a:p>
        </p:txBody>
      </p:sp>
      <p:sp>
        <p:nvSpPr>
          <p:cNvPr id="5" name="Tijdelijke aanduiding voor voettekst 4">
            <a:extLst>
              <a:ext uri="{FF2B5EF4-FFF2-40B4-BE49-F238E27FC236}">
                <a16:creationId xmlns:a16="http://schemas.microsoft.com/office/drawing/2014/main" id="{896889B7-7FAC-1725-DA50-1ED34656D5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B62CAA-05D9-C79B-BC5E-062F8E9B7DDD}"/>
              </a:ext>
            </a:extLst>
          </p:cNvPr>
          <p:cNvSpPr>
            <a:spLocks noGrp="1"/>
          </p:cNvSpPr>
          <p:nvPr>
            <p:ph type="sldNum" sz="quarter" idx="12"/>
          </p:nvPr>
        </p:nvSpPr>
        <p:spPr/>
        <p:txBody>
          <a:bodyPr/>
          <a:lstStyle/>
          <a:p>
            <a:fld id="{79BACCB2-2F39-4C8A-8AEA-EA5ECC176CF7}" type="slidenum">
              <a:rPr lang="nl-NL" smtClean="0"/>
              <a:t>‹nr.›</a:t>
            </a:fld>
            <a:endParaRPr lang="nl-NL"/>
          </a:p>
        </p:txBody>
      </p:sp>
    </p:spTree>
    <p:extLst>
      <p:ext uri="{BB962C8B-B14F-4D97-AF65-F5344CB8AC3E}">
        <p14:creationId xmlns:p14="http://schemas.microsoft.com/office/powerpoint/2010/main" val="100789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3D376-2221-4E50-958D-CC77481780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8F7A90-0500-0D0D-1685-A36ED20EE4B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1E26E2-6E66-157F-7E8C-B658327F0B8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8F9F9C3-7174-174E-A409-C6076C6A2D4B}"/>
              </a:ext>
            </a:extLst>
          </p:cNvPr>
          <p:cNvSpPr>
            <a:spLocks noGrp="1"/>
          </p:cNvSpPr>
          <p:nvPr>
            <p:ph type="dt" sz="half" idx="10"/>
          </p:nvPr>
        </p:nvSpPr>
        <p:spPr/>
        <p:txBody>
          <a:bodyPr/>
          <a:lstStyle/>
          <a:p>
            <a:fld id="{11C2712A-D516-4F9D-8FE6-39BF43F4A919}" type="datetimeFigureOut">
              <a:rPr lang="nl-NL" smtClean="0"/>
              <a:t>3-7-2024</a:t>
            </a:fld>
            <a:endParaRPr lang="nl-NL"/>
          </a:p>
        </p:txBody>
      </p:sp>
      <p:sp>
        <p:nvSpPr>
          <p:cNvPr id="6" name="Tijdelijke aanduiding voor voettekst 5">
            <a:extLst>
              <a:ext uri="{FF2B5EF4-FFF2-40B4-BE49-F238E27FC236}">
                <a16:creationId xmlns:a16="http://schemas.microsoft.com/office/drawing/2014/main" id="{F58F50BC-DBEC-31D6-080F-5044B2F0FDC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6A8DB9-CC32-F19E-C1E3-22FAA2B3BA04}"/>
              </a:ext>
            </a:extLst>
          </p:cNvPr>
          <p:cNvSpPr>
            <a:spLocks noGrp="1"/>
          </p:cNvSpPr>
          <p:nvPr>
            <p:ph type="sldNum" sz="quarter" idx="12"/>
          </p:nvPr>
        </p:nvSpPr>
        <p:spPr/>
        <p:txBody>
          <a:bodyPr/>
          <a:lstStyle/>
          <a:p>
            <a:fld id="{79BACCB2-2F39-4C8A-8AEA-EA5ECC176CF7}" type="slidenum">
              <a:rPr lang="nl-NL" smtClean="0"/>
              <a:t>‹nr.›</a:t>
            </a:fld>
            <a:endParaRPr lang="nl-NL"/>
          </a:p>
        </p:txBody>
      </p:sp>
    </p:spTree>
    <p:extLst>
      <p:ext uri="{BB962C8B-B14F-4D97-AF65-F5344CB8AC3E}">
        <p14:creationId xmlns:p14="http://schemas.microsoft.com/office/powerpoint/2010/main" val="53406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F38F8-C1EE-0B4E-5BED-C0BC7DE8BF1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4A9BFA5-A14B-AB30-14BB-F7A2FA0DA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C9ED7F4-A5FC-0644-DDDE-75365A4F5E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9B5E8B0-2043-2209-48F6-1FE4F67A27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074071C-8B2C-15EE-9A08-597A7B9EA51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F6C211F-44F4-FBE5-5614-751E407D7D1F}"/>
              </a:ext>
            </a:extLst>
          </p:cNvPr>
          <p:cNvSpPr>
            <a:spLocks noGrp="1"/>
          </p:cNvSpPr>
          <p:nvPr>
            <p:ph type="dt" sz="half" idx="10"/>
          </p:nvPr>
        </p:nvSpPr>
        <p:spPr/>
        <p:txBody>
          <a:bodyPr/>
          <a:lstStyle/>
          <a:p>
            <a:fld id="{11C2712A-D516-4F9D-8FE6-39BF43F4A919}" type="datetimeFigureOut">
              <a:rPr lang="nl-NL" smtClean="0"/>
              <a:t>3-7-2024</a:t>
            </a:fld>
            <a:endParaRPr lang="nl-NL"/>
          </a:p>
        </p:txBody>
      </p:sp>
      <p:sp>
        <p:nvSpPr>
          <p:cNvPr id="8" name="Tijdelijke aanduiding voor voettekst 7">
            <a:extLst>
              <a:ext uri="{FF2B5EF4-FFF2-40B4-BE49-F238E27FC236}">
                <a16:creationId xmlns:a16="http://schemas.microsoft.com/office/drawing/2014/main" id="{FD4472EE-FBFB-9C87-6F39-757039C69E4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D5EE162-4F0E-684A-29A1-BCA332AFC923}"/>
              </a:ext>
            </a:extLst>
          </p:cNvPr>
          <p:cNvSpPr>
            <a:spLocks noGrp="1"/>
          </p:cNvSpPr>
          <p:nvPr>
            <p:ph type="sldNum" sz="quarter" idx="12"/>
          </p:nvPr>
        </p:nvSpPr>
        <p:spPr/>
        <p:txBody>
          <a:bodyPr/>
          <a:lstStyle/>
          <a:p>
            <a:fld id="{79BACCB2-2F39-4C8A-8AEA-EA5ECC176CF7}" type="slidenum">
              <a:rPr lang="nl-NL" smtClean="0"/>
              <a:t>‹nr.›</a:t>
            </a:fld>
            <a:endParaRPr lang="nl-NL"/>
          </a:p>
        </p:txBody>
      </p:sp>
    </p:spTree>
    <p:extLst>
      <p:ext uri="{BB962C8B-B14F-4D97-AF65-F5344CB8AC3E}">
        <p14:creationId xmlns:p14="http://schemas.microsoft.com/office/powerpoint/2010/main" val="237146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07E67-4351-D21D-8D22-3994020C23B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E6942BD-9FD7-69C9-7C0D-D0F44101188B}"/>
              </a:ext>
            </a:extLst>
          </p:cNvPr>
          <p:cNvSpPr>
            <a:spLocks noGrp="1"/>
          </p:cNvSpPr>
          <p:nvPr>
            <p:ph type="dt" sz="half" idx="10"/>
          </p:nvPr>
        </p:nvSpPr>
        <p:spPr/>
        <p:txBody>
          <a:bodyPr/>
          <a:lstStyle/>
          <a:p>
            <a:fld id="{11C2712A-D516-4F9D-8FE6-39BF43F4A919}" type="datetimeFigureOut">
              <a:rPr lang="nl-NL" smtClean="0"/>
              <a:t>3-7-2024</a:t>
            </a:fld>
            <a:endParaRPr lang="nl-NL"/>
          </a:p>
        </p:txBody>
      </p:sp>
      <p:sp>
        <p:nvSpPr>
          <p:cNvPr id="4" name="Tijdelijke aanduiding voor voettekst 3">
            <a:extLst>
              <a:ext uri="{FF2B5EF4-FFF2-40B4-BE49-F238E27FC236}">
                <a16:creationId xmlns:a16="http://schemas.microsoft.com/office/drawing/2014/main" id="{C7F35487-F394-15CD-738B-CFA654BD7DD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CD4CF4A-0AF7-F452-AB44-1F17194D5398}"/>
              </a:ext>
            </a:extLst>
          </p:cNvPr>
          <p:cNvSpPr>
            <a:spLocks noGrp="1"/>
          </p:cNvSpPr>
          <p:nvPr>
            <p:ph type="sldNum" sz="quarter" idx="12"/>
          </p:nvPr>
        </p:nvSpPr>
        <p:spPr/>
        <p:txBody>
          <a:bodyPr/>
          <a:lstStyle/>
          <a:p>
            <a:fld id="{79BACCB2-2F39-4C8A-8AEA-EA5ECC176CF7}" type="slidenum">
              <a:rPr lang="nl-NL" smtClean="0"/>
              <a:t>‹nr.›</a:t>
            </a:fld>
            <a:endParaRPr lang="nl-NL"/>
          </a:p>
        </p:txBody>
      </p:sp>
    </p:spTree>
    <p:extLst>
      <p:ext uri="{BB962C8B-B14F-4D97-AF65-F5344CB8AC3E}">
        <p14:creationId xmlns:p14="http://schemas.microsoft.com/office/powerpoint/2010/main" val="224028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40BCA5F-0DFA-561C-7271-EEF787A6F299}"/>
              </a:ext>
            </a:extLst>
          </p:cNvPr>
          <p:cNvSpPr>
            <a:spLocks noGrp="1"/>
          </p:cNvSpPr>
          <p:nvPr>
            <p:ph type="dt" sz="half" idx="10"/>
          </p:nvPr>
        </p:nvSpPr>
        <p:spPr/>
        <p:txBody>
          <a:bodyPr/>
          <a:lstStyle/>
          <a:p>
            <a:fld id="{11C2712A-D516-4F9D-8FE6-39BF43F4A919}" type="datetimeFigureOut">
              <a:rPr lang="nl-NL" smtClean="0"/>
              <a:t>3-7-2024</a:t>
            </a:fld>
            <a:endParaRPr lang="nl-NL"/>
          </a:p>
        </p:txBody>
      </p:sp>
      <p:sp>
        <p:nvSpPr>
          <p:cNvPr id="3" name="Tijdelijke aanduiding voor voettekst 2">
            <a:extLst>
              <a:ext uri="{FF2B5EF4-FFF2-40B4-BE49-F238E27FC236}">
                <a16:creationId xmlns:a16="http://schemas.microsoft.com/office/drawing/2014/main" id="{50224B67-8DCE-1C2E-E9A2-165340FB33D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C0CF007-41EA-7018-7FD2-CA5DE2B6E447}"/>
              </a:ext>
            </a:extLst>
          </p:cNvPr>
          <p:cNvSpPr>
            <a:spLocks noGrp="1"/>
          </p:cNvSpPr>
          <p:nvPr>
            <p:ph type="sldNum" sz="quarter" idx="12"/>
          </p:nvPr>
        </p:nvSpPr>
        <p:spPr/>
        <p:txBody>
          <a:bodyPr/>
          <a:lstStyle/>
          <a:p>
            <a:fld id="{79BACCB2-2F39-4C8A-8AEA-EA5ECC176CF7}" type="slidenum">
              <a:rPr lang="nl-NL" smtClean="0"/>
              <a:t>‹nr.›</a:t>
            </a:fld>
            <a:endParaRPr lang="nl-NL"/>
          </a:p>
        </p:txBody>
      </p:sp>
    </p:spTree>
    <p:extLst>
      <p:ext uri="{BB962C8B-B14F-4D97-AF65-F5344CB8AC3E}">
        <p14:creationId xmlns:p14="http://schemas.microsoft.com/office/powerpoint/2010/main" val="85100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7F552-0DD3-BB52-51AB-0184CCDE099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E0AC3D0-387F-2615-7A32-5864A68517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C462DD5-994D-3D6B-E640-55AE17B2B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E829B2C-B95B-E297-AF23-28A140417351}"/>
              </a:ext>
            </a:extLst>
          </p:cNvPr>
          <p:cNvSpPr>
            <a:spLocks noGrp="1"/>
          </p:cNvSpPr>
          <p:nvPr>
            <p:ph type="dt" sz="half" idx="10"/>
          </p:nvPr>
        </p:nvSpPr>
        <p:spPr/>
        <p:txBody>
          <a:bodyPr/>
          <a:lstStyle/>
          <a:p>
            <a:fld id="{11C2712A-D516-4F9D-8FE6-39BF43F4A919}" type="datetimeFigureOut">
              <a:rPr lang="nl-NL" smtClean="0"/>
              <a:t>3-7-2024</a:t>
            </a:fld>
            <a:endParaRPr lang="nl-NL"/>
          </a:p>
        </p:txBody>
      </p:sp>
      <p:sp>
        <p:nvSpPr>
          <p:cNvPr id="6" name="Tijdelijke aanduiding voor voettekst 5">
            <a:extLst>
              <a:ext uri="{FF2B5EF4-FFF2-40B4-BE49-F238E27FC236}">
                <a16:creationId xmlns:a16="http://schemas.microsoft.com/office/drawing/2014/main" id="{3897A9BD-003B-40C1-EB92-0139ECF1745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B281E6-FB9F-BCF4-BA4E-126EC767EAB7}"/>
              </a:ext>
            </a:extLst>
          </p:cNvPr>
          <p:cNvSpPr>
            <a:spLocks noGrp="1"/>
          </p:cNvSpPr>
          <p:nvPr>
            <p:ph type="sldNum" sz="quarter" idx="12"/>
          </p:nvPr>
        </p:nvSpPr>
        <p:spPr/>
        <p:txBody>
          <a:bodyPr/>
          <a:lstStyle/>
          <a:p>
            <a:fld id="{79BACCB2-2F39-4C8A-8AEA-EA5ECC176CF7}" type="slidenum">
              <a:rPr lang="nl-NL" smtClean="0"/>
              <a:t>‹nr.›</a:t>
            </a:fld>
            <a:endParaRPr lang="nl-NL"/>
          </a:p>
        </p:txBody>
      </p:sp>
    </p:spTree>
    <p:extLst>
      <p:ext uri="{BB962C8B-B14F-4D97-AF65-F5344CB8AC3E}">
        <p14:creationId xmlns:p14="http://schemas.microsoft.com/office/powerpoint/2010/main" val="228577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0A72A-F166-503F-5604-CB8D130E1AB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2B3A6C-2D46-DE41-97F3-3984A7379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CCB55B7-C1BC-8EC9-1192-A9105F194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B116E75-7930-F6A0-A349-43228D4C7462}"/>
              </a:ext>
            </a:extLst>
          </p:cNvPr>
          <p:cNvSpPr>
            <a:spLocks noGrp="1"/>
          </p:cNvSpPr>
          <p:nvPr>
            <p:ph type="dt" sz="half" idx="10"/>
          </p:nvPr>
        </p:nvSpPr>
        <p:spPr/>
        <p:txBody>
          <a:bodyPr/>
          <a:lstStyle/>
          <a:p>
            <a:fld id="{11C2712A-D516-4F9D-8FE6-39BF43F4A919}" type="datetimeFigureOut">
              <a:rPr lang="nl-NL" smtClean="0"/>
              <a:t>3-7-2024</a:t>
            </a:fld>
            <a:endParaRPr lang="nl-NL"/>
          </a:p>
        </p:txBody>
      </p:sp>
      <p:sp>
        <p:nvSpPr>
          <p:cNvPr id="6" name="Tijdelijke aanduiding voor voettekst 5">
            <a:extLst>
              <a:ext uri="{FF2B5EF4-FFF2-40B4-BE49-F238E27FC236}">
                <a16:creationId xmlns:a16="http://schemas.microsoft.com/office/drawing/2014/main" id="{17F6E334-103D-3073-A46D-D707BCB47FB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2DF5BB4-12E7-25FA-C797-863C66C87F14}"/>
              </a:ext>
            </a:extLst>
          </p:cNvPr>
          <p:cNvSpPr>
            <a:spLocks noGrp="1"/>
          </p:cNvSpPr>
          <p:nvPr>
            <p:ph type="sldNum" sz="quarter" idx="12"/>
          </p:nvPr>
        </p:nvSpPr>
        <p:spPr/>
        <p:txBody>
          <a:bodyPr/>
          <a:lstStyle/>
          <a:p>
            <a:fld id="{79BACCB2-2F39-4C8A-8AEA-EA5ECC176CF7}" type="slidenum">
              <a:rPr lang="nl-NL" smtClean="0"/>
              <a:t>‹nr.›</a:t>
            </a:fld>
            <a:endParaRPr lang="nl-NL"/>
          </a:p>
        </p:txBody>
      </p:sp>
    </p:spTree>
    <p:extLst>
      <p:ext uri="{BB962C8B-B14F-4D97-AF65-F5344CB8AC3E}">
        <p14:creationId xmlns:p14="http://schemas.microsoft.com/office/powerpoint/2010/main" val="52951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2699A2A-2E88-4999-2AAF-4A19DC1DF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FA0201-D4E6-EE16-B37B-7B1839206A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27ED36-A2AD-7827-EA40-89AC5F739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2712A-D516-4F9D-8FE6-39BF43F4A919}" type="datetimeFigureOut">
              <a:rPr lang="nl-NL" smtClean="0"/>
              <a:t>3-7-2024</a:t>
            </a:fld>
            <a:endParaRPr lang="nl-NL"/>
          </a:p>
        </p:txBody>
      </p:sp>
      <p:sp>
        <p:nvSpPr>
          <p:cNvPr id="5" name="Tijdelijke aanduiding voor voettekst 4">
            <a:extLst>
              <a:ext uri="{FF2B5EF4-FFF2-40B4-BE49-F238E27FC236}">
                <a16:creationId xmlns:a16="http://schemas.microsoft.com/office/drawing/2014/main" id="{64F0270A-4CCB-778F-94D5-918FAA2ADA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DD46BC7-0AD1-EB00-A347-1A31DB09B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ACCB2-2F39-4C8A-8AEA-EA5ECC176CF7}" type="slidenum">
              <a:rPr lang="nl-NL" smtClean="0"/>
              <a:t>‹nr.›</a:t>
            </a:fld>
            <a:endParaRPr lang="nl-NL"/>
          </a:p>
        </p:txBody>
      </p:sp>
    </p:spTree>
    <p:extLst>
      <p:ext uri="{BB962C8B-B14F-4D97-AF65-F5344CB8AC3E}">
        <p14:creationId xmlns:p14="http://schemas.microsoft.com/office/powerpoint/2010/main" val="3418559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plo.nl/regelgeving/regels-voor-activiteiten/toelichting-milieubelastende-activiteiten/vergunning-milieubelastende-activiteit/vergunningplicht-en-procedure-milieubelastend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plo.nl/regelgeving/omgevingswet/overgangsrecht/overgangsrecht-per-wet/wet-algemene-bepalingen-omgevingsrecht/overgangsrecht-omgevingsvergunning-milieu-w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ECFC6-A1D3-F1FA-65F2-A7FBAA3661EE}"/>
              </a:ext>
            </a:extLst>
          </p:cNvPr>
          <p:cNvSpPr>
            <a:spLocks noGrp="1"/>
          </p:cNvSpPr>
          <p:nvPr>
            <p:ph type="ctrTitle"/>
          </p:nvPr>
        </p:nvSpPr>
        <p:spPr>
          <a:xfrm>
            <a:off x="1524000" y="657225"/>
            <a:ext cx="9144000" cy="3257550"/>
          </a:xfrm>
        </p:spPr>
        <p:txBody>
          <a:bodyPr>
            <a:normAutofit fontScale="90000"/>
          </a:bodyPr>
          <a:lstStyle/>
          <a:p>
            <a:r>
              <a:rPr lang="nl-NL" dirty="0">
                <a:latin typeface="Verdana" panose="020B0604030504040204" pitchFamily="34" charset="0"/>
                <a:ea typeface="Verdana" panose="020B0604030504040204" pitchFamily="34" charset="0"/>
              </a:rPr>
              <a:t>Overgangsrecht</a:t>
            </a:r>
            <a:br>
              <a:rPr lang="nl-NL" dirty="0">
                <a:latin typeface="Verdana" panose="020B0604030504040204" pitchFamily="34" charset="0"/>
                <a:ea typeface="Verdana" panose="020B0604030504040204" pitchFamily="34" charset="0"/>
              </a:rPr>
            </a:br>
            <a:r>
              <a:rPr lang="nl-NL" dirty="0">
                <a:latin typeface="Verdana" panose="020B0604030504040204" pitchFamily="34" charset="0"/>
                <a:ea typeface="Verdana" panose="020B0604030504040204" pitchFamily="34" charset="0"/>
              </a:rPr>
              <a:t>vergunningplicht  milieubelastende </a:t>
            </a:r>
            <a:br>
              <a:rPr lang="nl-NL" dirty="0">
                <a:latin typeface="Verdana" panose="020B0604030504040204" pitchFamily="34" charset="0"/>
                <a:ea typeface="Verdana" panose="020B0604030504040204" pitchFamily="34" charset="0"/>
              </a:rPr>
            </a:br>
            <a:r>
              <a:rPr lang="nl-NL" dirty="0">
                <a:latin typeface="Verdana" panose="020B0604030504040204" pitchFamily="34" charset="0"/>
                <a:ea typeface="Verdana" panose="020B0604030504040204" pitchFamily="34" charset="0"/>
              </a:rPr>
              <a:t>activiteiten in Bal</a:t>
            </a:r>
          </a:p>
        </p:txBody>
      </p:sp>
      <p:sp>
        <p:nvSpPr>
          <p:cNvPr id="3" name="Ondertitel 2">
            <a:extLst>
              <a:ext uri="{FF2B5EF4-FFF2-40B4-BE49-F238E27FC236}">
                <a16:creationId xmlns:a16="http://schemas.microsoft.com/office/drawing/2014/main" id="{7DCE527D-3582-8CC7-18E8-382F1343ADDC}"/>
              </a:ext>
            </a:extLst>
          </p:cNvPr>
          <p:cNvSpPr>
            <a:spLocks noGrp="1"/>
          </p:cNvSpPr>
          <p:nvPr>
            <p:ph type="subTitle" idx="1"/>
          </p:nvPr>
        </p:nvSpPr>
        <p:spPr>
          <a:xfrm>
            <a:off x="1524000" y="3914774"/>
            <a:ext cx="9144000" cy="1743076"/>
          </a:xfrm>
        </p:spPr>
        <p:txBody>
          <a:bodyPr>
            <a:normAutofit lnSpcReduction="10000"/>
          </a:bodyPr>
          <a:lstStyle/>
          <a:p>
            <a:endParaRPr lang="nl-NL" dirty="0"/>
          </a:p>
          <a:p>
            <a:r>
              <a:rPr lang="nl-NL" dirty="0" err="1">
                <a:latin typeface="Verdana" panose="020B0604030504040204" pitchFamily="34" charset="0"/>
                <a:ea typeface="Verdana" panose="020B0604030504040204" pitchFamily="34" charset="0"/>
              </a:rPr>
              <a:t>Kryštof</a:t>
            </a:r>
            <a:r>
              <a:rPr lang="nl-NL" dirty="0">
                <a:latin typeface="Verdana" panose="020B0604030504040204" pitchFamily="34" charset="0"/>
                <a:ea typeface="Verdana" panose="020B0604030504040204" pitchFamily="34" charset="0"/>
              </a:rPr>
              <a:t> Krijt</a:t>
            </a:r>
          </a:p>
          <a:p>
            <a:r>
              <a:rPr lang="nl-NL" dirty="0">
                <a:latin typeface="Verdana" panose="020B0604030504040204" pitchFamily="34" charset="0"/>
                <a:ea typeface="Verdana" panose="020B0604030504040204" pitchFamily="34" charset="0"/>
              </a:rPr>
              <a:t>Directie Ruimtelijk Beleid, </a:t>
            </a:r>
          </a:p>
          <a:p>
            <a:r>
              <a:rPr lang="nl-NL" dirty="0">
                <a:latin typeface="Verdana" panose="020B0604030504040204" pitchFamily="34" charset="0"/>
                <a:ea typeface="Verdana" panose="020B0604030504040204" pitchFamily="34" charset="0"/>
              </a:rPr>
              <a:t>Juridisch instrumentarium en Omgevingswet  </a:t>
            </a:r>
          </a:p>
        </p:txBody>
      </p:sp>
    </p:spTree>
    <p:extLst>
      <p:ext uri="{BB962C8B-B14F-4D97-AF65-F5344CB8AC3E}">
        <p14:creationId xmlns:p14="http://schemas.microsoft.com/office/powerpoint/2010/main" val="373658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5764E-634C-53B1-5180-CFEFC15EDC62}"/>
              </a:ext>
            </a:extLst>
          </p:cNvPr>
          <p:cNvSpPr>
            <a:spLocks noGrp="1"/>
          </p:cNvSpPr>
          <p:nvPr>
            <p:ph type="title"/>
          </p:nvPr>
        </p:nvSpPr>
        <p:spPr/>
        <p:txBody>
          <a:bodyPr/>
          <a:lstStyle/>
          <a:p>
            <a:r>
              <a:rPr lang="nl-NL" b="1" dirty="0"/>
              <a:t>Aanwijzing vergunningplicht </a:t>
            </a:r>
            <a:r>
              <a:rPr lang="nl-NL" b="1" dirty="0" err="1"/>
              <a:t>mba</a:t>
            </a:r>
            <a:r>
              <a:rPr lang="nl-NL" b="1" dirty="0"/>
              <a:t> (1)</a:t>
            </a:r>
          </a:p>
        </p:txBody>
      </p:sp>
      <p:sp>
        <p:nvSpPr>
          <p:cNvPr id="3" name="Tijdelijke aanduiding voor inhoud 2">
            <a:extLst>
              <a:ext uri="{FF2B5EF4-FFF2-40B4-BE49-F238E27FC236}">
                <a16:creationId xmlns:a16="http://schemas.microsoft.com/office/drawing/2014/main" id="{5034A9A1-02FE-2D71-2DEE-5067D66832E4}"/>
              </a:ext>
            </a:extLst>
          </p:cNvPr>
          <p:cNvSpPr>
            <a:spLocks noGrp="1"/>
          </p:cNvSpPr>
          <p:nvPr>
            <p:ph idx="1"/>
          </p:nvPr>
        </p:nvSpPr>
        <p:spPr>
          <a:xfrm>
            <a:off x="838200" y="1825625"/>
            <a:ext cx="11032222" cy="4351338"/>
          </a:xfrm>
        </p:spPr>
        <p:txBody>
          <a:bodyPr>
            <a:normAutofit/>
          </a:bodyPr>
          <a:lstStyle/>
          <a:p>
            <a:r>
              <a:rPr lang="nl-NL" sz="3600" dirty="0"/>
              <a:t>afdeling 3.3 - complexe bedrijven</a:t>
            </a:r>
          </a:p>
          <a:p>
            <a:pPr marL="457200" lvl="1" indent="0">
              <a:buNone/>
            </a:pPr>
            <a:r>
              <a:rPr lang="nl-NL" sz="2800" dirty="0"/>
              <a:t>- heel bedrijf (KA + FOA) </a:t>
            </a:r>
            <a:r>
              <a:rPr lang="nl-NL" sz="1600" i="1" dirty="0"/>
              <a:t>(§ 3.3.3 Raffinaderij; art. 3.58)</a:t>
            </a:r>
          </a:p>
          <a:p>
            <a:r>
              <a:rPr lang="nl-NL" sz="3600" dirty="0"/>
              <a:t>afdelingen 3.4 tot 3.10 - bedrijfstakken</a:t>
            </a:r>
          </a:p>
          <a:p>
            <a:pPr marL="457200" lvl="1" indent="0">
              <a:buNone/>
            </a:pPr>
            <a:r>
              <a:rPr lang="nl-NL" sz="2800" dirty="0"/>
              <a:t>- </a:t>
            </a:r>
            <a:r>
              <a:rPr lang="nl-NL" sz="2800" dirty="0" err="1"/>
              <a:t>ippc</a:t>
            </a:r>
            <a:r>
              <a:rPr lang="nl-NL" sz="2800" dirty="0"/>
              <a:t> installatie </a:t>
            </a:r>
            <a:r>
              <a:rPr lang="nl-NL" sz="1600" i="1" dirty="0"/>
              <a:t>(§ 3.4.8 Voedingsmiddelenindustrie, art. 3.129, slachten van dieren)</a:t>
            </a:r>
          </a:p>
          <a:p>
            <a:pPr marL="457200" lvl="1" indent="0">
              <a:buNone/>
            </a:pPr>
            <a:r>
              <a:rPr lang="nl-NL" sz="2800" dirty="0"/>
              <a:t>- andere milieubelastende installatie </a:t>
            </a:r>
            <a:r>
              <a:rPr lang="nl-NL" sz="1600" i="1" dirty="0"/>
              <a:t>(§ 3.4.8 Voedingsmiddelenindustrie, art. 3.130, maken suiker)</a:t>
            </a:r>
            <a:endParaRPr lang="nl-NL" sz="2800" i="1" dirty="0"/>
          </a:p>
          <a:p>
            <a:pPr marL="457200" lvl="1" indent="0">
              <a:buNone/>
            </a:pPr>
            <a:r>
              <a:rPr lang="nl-NL" sz="2800" dirty="0"/>
              <a:t>- een specifiek productie- of bedrijfsproces </a:t>
            </a:r>
            <a:r>
              <a:rPr lang="nl-NL" sz="1600" i="1" dirty="0"/>
              <a:t>(§ 3.8.5 Motorrevisiebedrijf, art. 3.281, ...)</a:t>
            </a:r>
          </a:p>
          <a:p>
            <a:r>
              <a:rPr lang="nl-NL" sz="3600" dirty="0"/>
              <a:t>afdeling 3.11 – defensie</a:t>
            </a:r>
          </a:p>
          <a:p>
            <a:pPr marL="457200" lvl="1" indent="0">
              <a:buNone/>
            </a:pPr>
            <a:r>
              <a:rPr lang="nl-NL" sz="2800" dirty="0"/>
              <a:t>- KA + terrein art. 5.150 </a:t>
            </a:r>
            <a:r>
              <a:rPr lang="nl-NL" sz="2800" dirty="0" err="1"/>
              <a:t>Bkl</a:t>
            </a:r>
            <a:r>
              <a:rPr lang="nl-NL" sz="2800" dirty="0"/>
              <a:t> </a:t>
            </a:r>
            <a:r>
              <a:rPr lang="nl-NL" sz="1600" i="1" dirty="0"/>
              <a:t>(§ 3.11.1 Militaire zeehaven, art. 3.324)</a:t>
            </a:r>
          </a:p>
          <a:p>
            <a:pPr marL="457200" lvl="1" indent="0">
              <a:buNone/>
            </a:pPr>
            <a:endParaRPr lang="nl-NL" sz="2800" dirty="0"/>
          </a:p>
          <a:p>
            <a:endParaRPr lang="nl-NL" sz="3600" dirty="0"/>
          </a:p>
        </p:txBody>
      </p:sp>
    </p:spTree>
    <p:extLst>
      <p:ext uri="{BB962C8B-B14F-4D97-AF65-F5344CB8AC3E}">
        <p14:creationId xmlns:p14="http://schemas.microsoft.com/office/powerpoint/2010/main" val="348496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5764E-634C-53B1-5180-CFEFC15EDC62}"/>
              </a:ext>
            </a:extLst>
          </p:cNvPr>
          <p:cNvSpPr>
            <a:spLocks noGrp="1"/>
          </p:cNvSpPr>
          <p:nvPr>
            <p:ph type="title"/>
          </p:nvPr>
        </p:nvSpPr>
        <p:spPr/>
        <p:txBody>
          <a:bodyPr/>
          <a:lstStyle/>
          <a:p>
            <a:r>
              <a:rPr lang="nl-NL" b="1" dirty="0"/>
              <a:t>Aanwijzing vergunningplicht </a:t>
            </a:r>
            <a:r>
              <a:rPr lang="nl-NL" b="1" dirty="0" err="1"/>
              <a:t>mba</a:t>
            </a:r>
            <a:r>
              <a:rPr lang="nl-NL" b="1" dirty="0"/>
              <a:t> (2)</a:t>
            </a:r>
          </a:p>
        </p:txBody>
      </p:sp>
      <p:sp>
        <p:nvSpPr>
          <p:cNvPr id="3" name="Tijdelijke aanduiding voor inhoud 2">
            <a:extLst>
              <a:ext uri="{FF2B5EF4-FFF2-40B4-BE49-F238E27FC236}">
                <a16:creationId xmlns:a16="http://schemas.microsoft.com/office/drawing/2014/main" id="{5034A9A1-02FE-2D71-2DEE-5067D66832E4}"/>
              </a:ext>
            </a:extLst>
          </p:cNvPr>
          <p:cNvSpPr>
            <a:spLocks noGrp="1"/>
          </p:cNvSpPr>
          <p:nvPr>
            <p:ph idx="1"/>
          </p:nvPr>
        </p:nvSpPr>
        <p:spPr>
          <a:xfrm>
            <a:off x="838200" y="1825625"/>
            <a:ext cx="10801350" cy="4583564"/>
          </a:xfrm>
        </p:spPr>
        <p:txBody>
          <a:bodyPr>
            <a:normAutofit/>
          </a:bodyPr>
          <a:lstStyle/>
          <a:p>
            <a:r>
              <a:rPr lang="nl-NL" sz="3600" dirty="0"/>
              <a:t>afdeling 3.2 – (deel)activiteit</a:t>
            </a:r>
            <a:endParaRPr lang="nl-NL" sz="3600" dirty="0">
              <a:highlight>
                <a:srgbClr val="FFFF00"/>
              </a:highlight>
            </a:endParaRPr>
          </a:p>
          <a:p>
            <a:pPr marL="457200" lvl="1" indent="0">
              <a:buNone/>
            </a:pPr>
            <a:r>
              <a:rPr lang="nl-NL" sz="2800" dirty="0"/>
              <a:t>- </a:t>
            </a:r>
            <a:r>
              <a:rPr lang="nl-NL" sz="2800" dirty="0" err="1"/>
              <a:t>ippc</a:t>
            </a:r>
            <a:r>
              <a:rPr lang="nl-NL" sz="2800" dirty="0"/>
              <a:t>-installatie </a:t>
            </a:r>
            <a:r>
              <a:rPr lang="nl-NL" sz="1600" i="1" dirty="0"/>
              <a:t>(§ 3.2.18 Oppervlaktebehandeling met oplosmiddelen </a:t>
            </a:r>
            <a:r>
              <a:rPr lang="nl-NL" sz="1600" i="1" dirty="0" err="1"/>
              <a:t>ippc</a:t>
            </a:r>
            <a:r>
              <a:rPr lang="nl-NL" sz="1600" i="1" dirty="0"/>
              <a:t>, art. 3.45)</a:t>
            </a:r>
          </a:p>
          <a:p>
            <a:pPr marL="457200" lvl="1" indent="0">
              <a:buNone/>
            </a:pPr>
            <a:r>
              <a:rPr lang="nl-NL" sz="2800" dirty="0"/>
              <a:t>- andere milieubelastende installatie </a:t>
            </a:r>
            <a:r>
              <a:rPr lang="nl-NL" sz="1600" i="1" dirty="0"/>
              <a:t>(§ 3.2.15, Verbranden van afvalstoffen ..., art. 3.48)</a:t>
            </a:r>
          </a:p>
          <a:p>
            <a:pPr marL="457200" lvl="1" indent="0">
              <a:buNone/>
            </a:pPr>
            <a:r>
              <a:rPr lang="nl-NL" sz="2800" dirty="0"/>
              <a:t>- specifieke deelactiviteit </a:t>
            </a:r>
            <a:r>
              <a:rPr lang="nl-NL" sz="1600" i="1" dirty="0"/>
              <a:t>(§ 3.2.7 Opslagtank voor gassen, art. 3.22, bijtende gassen van ADR-klasse 2)  </a:t>
            </a:r>
          </a:p>
          <a:p>
            <a:pPr marL="457200" lvl="1" indent="0">
              <a:buNone/>
            </a:pPr>
            <a:endParaRPr lang="nl-NL" sz="1600" i="1" dirty="0"/>
          </a:p>
          <a:p>
            <a:r>
              <a:rPr lang="nl-NL" sz="3600" dirty="0"/>
              <a:t>voor “bedrijf” kunnen verschillende vergunningplichten gelden uit verschillende § van H3, ook uit verschillende afdelingen</a:t>
            </a:r>
          </a:p>
          <a:p>
            <a:pPr marL="0" indent="0">
              <a:buNone/>
            </a:pPr>
            <a:r>
              <a:rPr lang="nl-NL" sz="1800" dirty="0"/>
              <a:t> </a:t>
            </a:r>
            <a:r>
              <a:rPr lang="nl-NL" sz="1800" dirty="0">
                <a:solidFill>
                  <a:srgbClr val="0070C0"/>
                </a:solidFill>
              </a:rPr>
              <a:t>→</a:t>
            </a:r>
            <a:r>
              <a:rPr lang="nl-NL" sz="1800" dirty="0"/>
              <a:t> </a:t>
            </a:r>
            <a:r>
              <a:rPr lang="nl-NL" sz="1800" dirty="0">
                <a:hlinkClick r:id="rId3"/>
              </a:rPr>
              <a:t>Reikwijdte vergunningplicht milieubelastende activiteiten | Informatiepunt Leefomgeving (iplo.nl)</a:t>
            </a:r>
            <a:endParaRPr lang="nl-NL" sz="1800" dirty="0"/>
          </a:p>
          <a:p>
            <a:pPr marL="0" indent="0">
              <a:buNone/>
            </a:pPr>
            <a:endParaRPr lang="nl-NL" sz="3600" dirty="0"/>
          </a:p>
        </p:txBody>
      </p:sp>
    </p:spTree>
    <p:extLst>
      <p:ext uri="{BB962C8B-B14F-4D97-AF65-F5344CB8AC3E}">
        <p14:creationId xmlns:p14="http://schemas.microsoft.com/office/powerpoint/2010/main" val="85788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450F6-6A63-D1AC-34AF-90E5240ECCEC}"/>
              </a:ext>
            </a:extLst>
          </p:cNvPr>
          <p:cNvSpPr>
            <a:spLocks noGrp="1"/>
          </p:cNvSpPr>
          <p:nvPr>
            <p:ph type="title"/>
          </p:nvPr>
        </p:nvSpPr>
        <p:spPr>
          <a:xfrm>
            <a:off x="838200" y="365125"/>
            <a:ext cx="10730218" cy="1325563"/>
          </a:xfrm>
        </p:spPr>
        <p:txBody>
          <a:bodyPr/>
          <a:lstStyle/>
          <a:p>
            <a:r>
              <a:rPr lang="nl-NL" b="1" dirty="0"/>
              <a:t>Gevolgen beleidskeuze voor het overgangsrecht</a:t>
            </a:r>
          </a:p>
        </p:txBody>
      </p:sp>
      <p:sp>
        <p:nvSpPr>
          <p:cNvPr id="3" name="Tijdelijke aanduiding voor inhoud 2">
            <a:extLst>
              <a:ext uri="{FF2B5EF4-FFF2-40B4-BE49-F238E27FC236}">
                <a16:creationId xmlns:a16="http://schemas.microsoft.com/office/drawing/2014/main" id="{EDD4B97D-DD3B-35CC-247F-2F6A7289118C}"/>
              </a:ext>
            </a:extLst>
          </p:cNvPr>
          <p:cNvSpPr>
            <a:spLocks noGrp="1"/>
          </p:cNvSpPr>
          <p:nvPr>
            <p:ph idx="1"/>
          </p:nvPr>
        </p:nvSpPr>
        <p:spPr>
          <a:xfrm>
            <a:off x="838200" y="1746236"/>
            <a:ext cx="10515600" cy="4451350"/>
          </a:xfrm>
        </p:spPr>
        <p:txBody>
          <a:bodyPr>
            <a:normAutofit/>
          </a:bodyPr>
          <a:lstStyle/>
          <a:p>
            <a:r>
              <a:rPr lang="nl-NL" sz="3600" dirty="0"/>
              <a:t>weinig </a:t>
            </a:r>
            <a:r>
              <a:rPr lang="nl-NL" sz="3600" dirty="0" err="1"/>
              <a:t>mba</a:t>
            </a:r>
            <a:r>
              <a:rPr lang="nl-NL" sz="3600" dirty="0"/>
              <a:t> vergunningplichten blijven gelijk </a:t>
            </a:r>
          </a:p>
          <a:p>
            <a:r>
              <a:rPr lang="nl-NL" sz="3600" dirty="0"/>
              <a:t>vergunningplicht wordt vaak “kleiner” </a:t>
            </a:r>
          </a:p>
          <a:p>
            <a:pPr marL="457200" lvl="1" indent="0">
              <a:buNone/>
            </a:pPr>
            <a:r>
              <a:rPr lang="nl-NL" sz="2800" dirty="0"/>
              <a:t>- kernactiviteit, installatie; was voorheen vaak inrichting</a:t>
            </a:r>
          </a:p>
          <a:p>
            <a:r>
              <a:rPr lang="nl-NL" sz="3600" dirty="0"/>
              <a:t>soms bijna gelijk</a:t>
            </a:r>
          </a:p>
          <a:p>
            <a:pPr marL="457200" lvl="1" indent="0">
              <a:buNone/>
            </a:pPr>
            <a:r>
              <a:rPr lang="nl-NL" sz="2800" dirty="0"/>
              <a:t>- complexe bedrijven, KA + FOA komt vaak overeen met inrichting</a:t>
            </a:r>
          </a:p>
          <a:p>
            <a:r>
              <a:rPr lang="nl-NL" sz="3600" dirty="0"/>
              <a:t>vergunning kan ook “groter” worden</a:t>
            </a:r>
          </a:p>
          <a:p>
            <a:pPr marL="457200" lvl="1" indent="0">
              <a:buNone/>
            </a:pPr>
            <a:r>
              <a:rPr lang="nl-NL" sz="2800" dirty="0"/>
              <a:t>- installatie kan soms groter zijn dan inrichting</a:t>
            </a:r>
          </a:p>
          <a:p>
            <a:pPr marL="457200" lvl="1" indent="0">
              <a:buNone/>
            </a:pPr>
            <a:r>
              <a:rPr lang="nl-NL" sz="2800" dirty="0"/>
              <a:t>- er komt “verrichten” en oogmerken bij (vooral bij OBM)</a:t>
            </a:r>
          </a:p>
          <a:p>
            <a:endParaRPr lang="nl-NL" sz="3600" dirty="0"/>
          </a:p>
        </p:txBody>
      </p:sp>
    </p:spTree>
    <p:extLst>
      <p:ext uri="{BB962C8B-B14F-4D97-AF65-F5344CB8AC3E}">
        <p14:creationId xmlns:p14="http://schemas.microsoft.com/office/powerpoint/2010/main" val="229196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57D8A1-9745-2E33-8857-39F097521ABB}"/>
              </a:ext>
            </a:extLst>
          </p:cNvPr>
          <p:cNvSpPr>
            <a:spLocks noGrp="1"/>
          </p:cNvSpPr>
          <p:nvPr>
            <p:ph type="title"/>
          </p:nvPr>
        </p:nvSpPr>
        <p:spPr/>
        <p:txBody>
          <a:bodyPr/>
          <a:lstStyle/>
          <a:p>
            <a:r>
              <a:rPr lang="nl-NL" b="1" dirty="0"/>
              <a:t>Beleidskeuzes binnen het overgangsrecht (1)</a:t>
            </a:r>
          </a:p>
        </p:txBody>
      </p:sp>
      <p:sp>
        <p:nvSpPr>
          <p:cNvPr id="3" name="Tijdelijke aanduiding voor inhoud 2">
            <a:extLst>
              <a:ext uri="{FF2B5EF4-FFF2-40B4-BE49-F238E27FC236}">
                <a16:creationId xmlns:a16="http://schemas.microsoft.com/office/drawing/2014/main" id="{D19A1933-2253-AF31-6FE8-276806DE65FB}"/>
              </a:ext>
            </a:extLst>
          </p:cNvPr>
          <p:cNvSpPr>
            <a:spLocks noGrp="1"/>
          </p:cNvSpPr>
          <p:nvPr>
            <p:ph idx="1"/>
          </p:nvPr>
        </p:nvSpPr>
        <p:spPr>
          <a:xfrm>
            <a:off x="938868" y="1381007"/>
            <a:ext cx="11119782" cy="5028182"/>
          </a:xfrm>
        </p:spPr>
        <p:txBody>
          <a:bodyPr>
            <a:normAutofit fontScale="92500" lnSpcReduction="10000"/>
          </a:bodyPr>
          <a:lstStyle/>
          <a:p>
            <a:r>
              <a:rPr lang="nl-NL" sz="3900" dirty="0"/>
              <a:t>vergunning omzetten of (op)nieuw verlenen?</a:t>
            </a:r>
          </a:p>
          <a:p>
            <a:pPr marL="457200" lvl="1" indent="0">
              <a:buNone/>
            </a:pPr>
            <a:r>
              <a:rPr lang="nl-NL" sz="2800" dirty="0"/>
              <a:t>- omzetten (artikel 4.13 Invoeringswet), of</a:t>
            </a:r>
          </a:p>
          <a:p>
            <a:pPr marL="457200" lvl="1" indent="0">
              <a:buNone/>
            </a:pPr>
            <a:r>
              <a:rPr lang="nl-NL" sz="2800" dirty="0"/>
              <a:t>- van rechtswege verlenen voor 2 jaar of andere periode</a:t>
            </a:r>
          </a:p>
          <a:p>
            <a:pPr marL="457200" lvl="1" indent="0">
              <a:buNone/>
            </a:pPr>
            <a:r>
              <a:rPr lang="nl-NL" sz="2800" dirty="0"/>
              <a:t>  (art 4.14 Invoeringswet + Invoeringsbesluit art. 8.1.10)</a:t>
            </a:r>
          </a:p>
          <a:p>
            <a:r>
              <a:rPr lang="nl-NL" sz="3900" dirty="0"/>
              <a:t>omzetten uitsluitend bij “identiek”, of ook bij verschil?</a:t>
            </a:r>
          </a:p>
          <a:p>
            <a:pPr marL="457200" lvl="1" indent="0">
              <a:buNone/>
            </a:pPr>
            <a:r>
              <a:rPr lang="nl-NL" sz="2800" dirty="0"/>
              <a:t>- identieke overgang komt bij </a:t>
            </a:r>
            <a:r>
              <a:rPr lang="nl-NL" sz="2800" dirty="0" err="1"/>
              <a:t>mba</a:t>
            </a:r>
            <a:r>
              <a:rPr lang="nl-NL" sz="2800" dirty="0"/>
              <a:t> nauwelijks voor, dus: ook bij verschil!</a:t>
            </a:r>
          </a:p>
          <a:p>
            <a:pPr marL="457200" lvl="1" indent="0">
              <a:buNone/>
            </a:pPr>
            <a:r>
              <a:rPr lang="nl-NL" sz="2800" dirty="0"/>
              <a:t>- ook als vergunning “kleiner” of “groter” wordt</a:t>
            </a:r>
          </a:p>
          <a:p>
            <a:pPr marL="457200" lvl="1" indent="0">
              <a:buNone/>
            </a:pPr>
            <a:r>
              <a:rPr lang="nl-NL" sz="2800" dirty="0"/>
              <a:t>- ook als karakter is veranderd (aflopend – doorlopend)</a:t>
            </a:r>
          </a:p>
          <a:p>
            <a:r>
              <a:rPr lang="nl-NL" sz="3900" dirty="0"/>
              <a:t>van rechtswege alleen bij ontbreken “oude” vergunning</a:t>
            </a:r>
          </a:p>
          <a:p>
            <a:pPr marL="457200" lvl="1" indent="0">
              <a:buNone/>
            </a:pPr>
            <a:r>
              <a:rPr lang="nl-NL" sz="2800" dirty="0"/>
              <a:t>- er was geen vergunningplicht (= er kan niets worden omgezet)</a:t>
            </a:r>
          </a:p>
          <a:p>
            <a:pPr marL="457200" lvl="1" indent="0">
              <a:buNone/>
            </a:pPr>
            <a:r>
              <a:rPr lang="nl-NL" sz="2800" dirty="0"/>
              <a:t>- vergunning voor aflopende activiteit is geëxpireerd (uitgewerkt)</a:t>
            </a:r>
          </a:p>
          <a:p>
            <a:pPr marL="457200" lvl="1" indent="0">
              <a:buNone/>
            </a:pPr>
            <a:endParaRPr lang="nl-NL" sz="2800" dirty="0"/>
          </a:p>
        </p:txBody>
      </p:sp>
    </p:spTree>
    <p:extLst>
      <p:ext uri="{BB962C8B-B14F-4D97-AF65-F5344CB8AC3E}">
        <p14:creationId xmlns:p14="http://schemas.microsoft.com/office/powerpoint/2010/main" val="63926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57D8A1-9745-2E33-8857-39F097521ABB}"/>
              </a:ext>
            </a:extLst>
          </p:cNvPr>
          <p:cNvSpPr>
            <a:spLocks noGrp="1"/>
          </p:cNvSpPr>
          <p:nvPr>
            <p:ph type="title"/>
          </p:nvPr>
        </p:nvSpPr>
        <p:spPr/>
        <p:txBody>
          <a:bodyPr/>
          <a:lstStyle/>
          <a:p>
            <a:r>
              <a:rPr lang="nl-NL" b="1" dirty="0"/>
              <a:t>Beleidskeuzes binnen het overgangsrecht (2)</a:t>
            </a:r>
          </a:p>
        </p:txBody>
      </p:sp>
      <p:sp>
        <p:nvSpPr>
          <p:cNvPr id="3" name="Tijdelijke aanduiding voor inhoud 2">
            <a:extLst>
              <a:ext uri="{FF2B5EF4-FFF2-40B4-BE49-F238E27FC236}">
                <a16:creationId xmlns:a16="http://schemas.microsoft.com/office/drawing/2014/main" id="{D19A1933-2253-AF31-6FE8-276806DE65FB}"/>
              </a:ext>
            </a:extLst>
          </p:cNvPr>
          <p:cNvSpPr>
            <a:spLocks noGrp="1"/>
          </p:cNvSpPr>
          <p:nvPr>
            <p:ph idx="1"/>
          </p:nvPr>
        </p:nvSpPr>
        <p:spPr>
          <a:xfrm>
            <a:off x="838199" y="1581150"/>
            <a:ext cx="11049001" cy="4786093"/>
          </a:xfrm>
        </p:spPr>
        <p:txBody>
          <a:bodyPr>
            <a:normAutofit/>
          </a:bodyPr>
          <a:lstStyle/>
          <a:p>
            <a:r>
              <a:rPr lang="nl-NL" sz="3600" dirty="0"/>
              <a:t>vergunningvoorschrift omzetten in maatwerkvoorschrift</a:t>
            </a:r>
          </a:p>
          <a:p>
            <a:pPr marL="457200" lvl="1" indent="0">
              <a:buNone/>
            </a:pPr>
            <a:r>
              <a:rPr lang="nl-NL" sz="2800" dirty="0"/>
              <a:t>- als oud vergunningvoorschrift niet past in </a:t>
            </a:r>
            <a:r>
              <a:rPr lang="nl-NL" sz="2800" dirty="0" err="1"/>
              <a:t>mba</a:t>
            </a:r>
            <a:r>
              <a:rPr lang="nl-NL" sz="2800" dirty="0"/>
              <a:t>-vergunning</a:t>
            </a:r>
          </a:p>
          <a:p>
            <a:pPr marL="457200" lvl="1" indent="0">
              <a:buNone/>
            </a:pPr>
            <a:r>
              <a:rPr lang="nl-NL" sz="2800" dirty="0"/>
              <a:t>- “buiten </a:t>
            </a:r>
            <a:r>
              <a:rPr lang="nl-NL" sz="2800" dirty="0" err="1"/>
              <a:t>mba</a:t>
            </a:r>
            <a:r>
              <a:rPr lang="nl-NL" sz="2800" dirty="0"/>
              <a:t>-vergunning”: art. 4.13, derde lid, Invoeringswet </a:t>
            </a:r>
          </a:p>
          <a:p>
            <a:pPr marL="457200" lvl="1" indent="0">
              <a:buNone/>
            </a:pPr>
            <a:r>
              <a:rPr lang="nl-NL" sz="2800" dirty="0"/>
              <a:t>- “ruimer dan </a:t>
            </a:r>
            <a:r>
              <a:rPr lang="nl-NL" sz="2800" dirty="0" err="1"/>
              <a:t>mba</a:t>
            </a:r>
            <a:r>
              <a:rPr lang="nl-NL" sz="2800" dirty="0"/>
              <a:t>-vergunning”: art. 4.13, vierde lid, Invoeringswet </a:t>
            </a:r>
          </a:p>
          <a:p>
            <a:pPr marL="457200" lvl="1" indent="0">
              <a:buNone/>
            </a:pPr>
            <a:r>
              <a:rPr lang="nl-NL" sz="1800" dirty="0">
                <a:solidFill>
                  <a:srgbClr val="0070C0"/>
                </a:solidFill>
              </a:rPr>
              <a:t>→</a:t>
            </a:r>
            <a:r>
              <a:rPr lang="nl-NL" sz="2800" dirty="0"/>
              <a:t>  </a:t>
            </a:r>
            <a:r>
              <a:rPr lang="nl-NL" sz="1800" dirty="0">
                <a:hlinkClick r:id="rId3"/>
              </a:rPr>
              <a:t>Overgangsrecht omgevingsvergunning milieu voor </a:t>
            </a:r>
            <a:r>
              <a:rPr lang="nl-NL" sz="1800" dirty="0" err="1">
                <a:hlinkClick r:id="rId3"/>
              </a:rPr>
              <a:t>Wm</a:t>
            </a:r>
            <a:r>
              <a:rPr lang="nl-NL" sz="1800" dirty="0">
                <a:hlinkClick r:id="rId3"/>
              </a:rPr>
              <a:t>-inrichting | Informatiepunt Leefomgeving (iplo.nl)</a:t>
            </a:r>
            <a:endParaRPr lang="nl-NL" sz="1800" dirty="0"/>
          </a:p>
          <a:p>
            <a:r>
              <a:rPr lang="nl-NL" sz="3600" dirty="0"/>
              <a:t>maatwerkvoorschrift omzetten in vergunningvoorschrift</a:t>
            </a:r>
          </a:p>
          <a:p>
            <a:pPr marL="457200" lvl="1" indent="0">
              <a:buNone/>
            </a:pPr>
            <a:r>
              <a:rPr lang="nl-NL" sz="2800" dirty="0"/>
              <a:t>- als oud maatwerkvoorschrift binnen de </a:t>
            </a:r>
            <a:r>
              <a:rPr lang="nl-NL" sz="2800" dirty="0" err="1"/>
              <a:t>mba</a:t>
            </a:r>
            <a:r>
              <a:rPr lang="nl-NL" sz="2800" dirty="0"/>
              <a:t>-vergunning valt </a:t>
            </a:r>
          </a:p>
          <a:p>
            <a:pPr marL="457200" lvl="1" indent="0">
              <a:buNone/>
            </a:pPr>
            <a:r>
              <a:rPr lang="nl-NL" sz="2800" dirty="0"/>
              <a:t>- bij omzetting : art. 8.1.5, 5e lid, onder b, Invoeringsbesluit</a:t>
            </a:r>
          </a:p>
          <a:p>
            <a:pPr marL="457200" lvl="1" indent="0">
              <a:buNone/>
            </a:pPr>
            <a:r>
              <a:rPr lang="nl-NL" sz="2800" dirty="0"/>
              <a:t>- bij vergunning van rechtswege: art. 8.1.5, 6e lid, Invoeringsbesluit</a:t>
            </a:r>
          </a:p>
          <a:p>
            <a:pPr marL="457200" lvl="1" indent="0">
              <a:buNone/>
            </a:pPr>
            <a:endParaRPr lang="nl-NL" sz="2800" dirty="0"/>
          </a:p>
        </p:txBody>
      </p:sp>
    </p:spTree>
    <p:extLst>
      <p:ext uri="{BB962C8B-B14F-4D97-AF65-F5344CB8AC3E}">
        <p14:creationId xmlns:p14="http://schemas.microsoft.com/office/powerpoint/2010/main" val="419061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57D8A1-9745-2E33-8857-39F097521ABB}"/>
              </a:ext>
            </a:extLst>
          </p:cNvPr>
          <p:cNvSpPr>
            <a:spLocks noGrp="1"/>
          </p:cNvSpPr>
          <p:nvPr>
            <p:ph type="title"/>
          </p:nvPr>
        </p:nvSpPr>
        <p:spPr/>
        <p:txBody>
          <a:bodyPr/>
          <a:lstStyle/>
          <a:p>
            <a:r>
              <a:rPr lang="nl-NL" b="1" dirty="0"/>
              <a:t>Beleidskeuzes binnen het overgangsrecht (3)</a:t>
            </a:r>
          </a:p>
        </p:txBody>
      </p:sp>
      <p:sp>
        <p:nvSpPr>
          <p:cNvPr id="3" name="Tijdelijke aanduiding voor inhoud 2">
            <a:extLst>
              <a:ext uri="{FF2B5EF4-FFF2-40B4-BE49-F238E27FC236}">
                <a16:creationId xmlns:a16="http://schemas.microsoft.com/office/drawing/2014/main" id="{D19A1933-2253-AF31-6FE8-276806DE65FB}"/>
              </a:ext>
            </a:extLst>
          </p:cNvPr>
          <p:cNvSpPr>
            <a:spLocks noGrp="1"/>
          </p:cNvSpPr>
          <p:nvPr>
            <p:ph idx="1"/>
          </p:nvPr>
        </p:nvSpPr>
        <p:spPr>
          <a:xfrm>
            <a:off x="838200" y="1600201"/>
            <a:ext cx="11049001" cy="4732208"/>
          </a:xfrm>
        </p:spPr>
        <p:txBody>
          <a:bodyPr>
            <a:normAutofit/>
          </a:bodyPr>
          <a:lstStyle/>
          <a:p>
            <a:r>
              <a:rPr lang="nl-NL" sz="3600" dirty="0"/>
              <a:t>soms vallen binnen een “oude vergunning” meerdere </a:t>
            </a:r>
            <a:r>
              <a:rPr lang="nl-NL" sz="3600" dirty="0" err="1"/>
              <a:t>vergunningplichtige</a:t>
            </a:r>
            <a:r>
              <a:rPr lang="nl-NL" sz="3600" dirty="0"/>
              <a:t> activiteiten uit het Bal</a:t>
            </a:r>
          </a:p>
          <a:p>
            <a:pPr marL="457200" lvl="1" indent="0">
              <a:buNone/>
            </a:pPr>
            <a:r>
              <a:rPr lang="nl-NL" sz="2800" dirty="0"/>
              <a:t>- “een omgevingsvergunning kan op een of meer activiteiten betrekking hebben” (Artikel 5.7 Ow, aanvraag los of gelijktijdig)</a:t>
            </a:r>
          </a:p>
          <a:p>
            <a:r>
              <a:rPr lang="nl-NL" sz="3600" dirty="0"/>
              <a:t>soms gelden meerdere “oude vergunningen” voor één </a:t>
            </a:r>
            <a:r>
              <a:rPr lang="nl-NL" sz="3600" dirty="0" err="1"/>
              <a:t>vergunningplichtige</a:t>
            </a:r>
            <a:r>
              <a:rPr lang="nl-NL" sz="3600" dirty="0"/>
              <a:t> activiteit uit het Bal</a:t>
            </a:r>
          </a:p>
          <a:p>
            <a:pPr marL="457200" lvl="1" indent="0">
              <a:buNone/>
            </a:pPr>
            <a:r>
              <a:rPr lang="nl-NL" sz="2800" dirty="0"/>
              <a:t>- kunnen wijzigingsvergunningen zijn, of meerdere “losse vergunningen”</a:t>
            </a:r>
          </a:p>
          <a:p>
            <a:pPr marL="457200" lvl="1" indent="0">
              <a:buNone/>
            </a:pPr>
            <a:r>
              <a:rPr lang="nl-NL" sz="2800" dirty="0"/>
              <a:t>- deze worden per vergunning omgezet</a:t>
            </a:r>
          </a:p>
          <a:p>
            <a:pPr marL="457200" lvl="1" indent="0">
              <a:buNone/>
            </a:pPr>
            <a:r>
              <a:rPr lang="nl-NL" sz="2800" dirty="0"/>
              <a:t>- artikel 5.43 Ow (revisievergunning) kan worden ingezet</a:t>
            </a:r>
          </a:p>
          <a:p>
            <a:pPr marL="457200" lvl="1" indent="0">
              <a:buNone/>
            </a:pPr>
            <a:endParaRPr lang="nl-NL" sz="2800" dirty="0"/>
          </a:p>
        </p:txBody>
      </p:sp>
    </p:spTree>
    <p:extLst>
      <p:ext uri="{BB962C8B-B14F-4D97-AF65-F5344CB8AC3E}">
        <p14:creationId xmlns:p14="http://schemas.microsoft.com/office/powerpoint/2010/main" val="271186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598CE-2112-0C48-F09A-E1C14A91C691}"/>
              </a:ext>
            </a:extLst>
          </p:cNvPr>
          <p:cNvSpPr>
            <a:spLocks noGrp="1"/>
          </p:cNvSpPr>
          <p:nvPr>
            <p:ph type="title"/>
          </p:nvPr>
        </p:nvSpPr>
        <p:spPr/>
        <p:txBody>
          <a:bodyPr/>
          <a:lstStyle/>
          <a:p>
            <a:r>
              <a:rPr lang="nl-NL" b="1" dirty="0"/>
              <a:t>Stappenplan artikel 4.13 Invoeringswet (1)</a:t>
            </a:r>
          </a:p>
        </p:txBody>
      </p:sp>
      <p:sp>
        <p:nvSpPr>
          <p:cNvPr id="3" name="Tijdelijke aanduiding voor inhoud 2">
            <a:extLst>
              <a:ext uri="{FF2B5EF4-FFF2-40B4-BE49-F238E27FC236}">
                <a16:creationId xmlns:a16="http://schemas.microsoft.com/office/drawing/2014/main" id="{FFD99D16-18E9-50A6-1FE4-FA3CE23F3EAC}"/>
              </a:ext>
            </a:extLst>
          </p:cNvPr>
          <p:cNvSpPr>
            <a:spLocks noGrp="1"/>
          </p:cNvSpPr>
          <p:nvPr>
            <p:ph idx="1"/>
          </p:nvPr>
        </p:nvSpPr>
        <p:spPr>
          <a:xfrm>
            <a:off x="838200" y="1825625"/>
            <a:ext cx="10801350" cy="4351338"/>
          </a:xfrm>
        </p:spPr>
        <p:txBody>
          <a:bodyPr>
            <a:normAutofit lnSpcReduction="10000"/>
          </a:bodyPr>
          <a:lstStyle/>
          <a:p>
            <a:r>
              <a:rPr lang="nl-NL" dirty="0"/>
              <a:t>er is op 1-1-2024 of na afronding van procedure (artikel 4.3 </a:t>
            </a:r>
            <a:r>
              <a:rPr lang="nl-NL" dirty="0" err="1"/>
              <a:t>Iw</a:t>
            </a:r>
            <a:r>
              <a:rPr lang="nl-NL" dirty="0"/>
              <a:t>) een “milieuvergunning” (of ontheffing) die omgezet kan worden</a:t>
            </a:r>
          </a:p>
          <a:p>
            <a:pPr marL="0" indent="0">
              <a:buNone/>
            </a:pPr>
            <a:r>
              <a:rPr lang="nl-NL" dirty="0"/>
              <a:t>1) voor welke Bal-vergunningplichten geldt die vergunning?</a:t>
            </a:r>
          </a:p>
          <a:p>
            <a:pPr marL="0" indent="0">
              <a:buNone/>
            </a:pPr>
            <a:r>
              <a:rPr lang="nl-NL" dirty="0"/>
              <a:t>2) wat is de nieuwe reikwijdte van de vergunning (activiteit en oogmerk)?</a:t>
            </a:r>
          </a:p>
          <a:p>
            <a:pPr marL="0" indent="0">
              <a:buNone/>
            </a:pPr>
            <a:r>
              <a:rPr lang="nl-NL" dirty="0"/>
              <a:t>3) welke vergunningvoorschriften blijven, welke worden maatwerk?</a:t>
            </a:r>
          </a:p>
          <a:p>
            <a:pPr marL="0" indent="0">
              <a:buNone/>
            </a:pPr>
            <a:r>
              <a:rPr lang="nl-NL" dirty="0"/>
              <a:t>4) welke maatwerkvoorschriften komen in vergunning?</a:t>
            </a:r>
          </a:p>
          <a:p>
            <a:pPr marL="0" indent="0">
              <a:buNone/>
            </a:pPr>
            <a:r>
              <a:rPr lang="nl-NL" i="1" dirty="0"/>
              <a:t>5) bij welke activiteitwijzigingen is wijziging van de vergunning nodig?</a:t>
            </a:r>
          </a:p>
          <a:p>
            <a:pPr marL="0" indent="0">
              <a:buNone/>
            </a:pPr>
            <a:r>
              <a:rPr lang="nl-NL" i="1" dirty="0"/>
              <a:t>6) welke regels gelden naast de vergunning (Rijk en decentraal)?</a:t>
            </a:r>
          </a:p>
          <a:p>
            <a:pPr marL="0" indent="0">
              <a:buNone/>
            </a:pPr>
            <a:r>
              <a:rPr lang="nl-NL" i="1" dirty="0"/>
              <a:t>7) welke meldingen krijg je niet meer binnen, welke informatie wel?</a:t>
            </a:r>
          </a:p>
          <a:p>
            <a:endParaRPr lang="nl-NL" dirty="0"/>
          </a:p>
          <a:p>
            <a:pPr marL="0" indent="0">
              <a:buNone/>
            </a:pPr>
            <a:endParaRPr lang="nl-NL" dirty="0"/>
          </a:p>
        </p:txBody>
      </p:sp>
    </p:spTree>
    <p:extLst>
      <p:ext uri="{BB962C8B-B14F-4D97-AF65-F5344CB8AC3E}">
        <p14:creationId xmlns:p14="http://schemas.microsoft.com/office/powerpoint/2010/main" val="2488063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7FC1B-C9F5-9136-DD9F-93C6A0049515}"/>
              </a:ext>
            </a:extLst>
          </p:cNvPr>
          <p:cNvSpPr>
            <a:spLocks noGrp="1"/>
          </p:cNvSpPr>
          <p:nvPr>
            <p:ph type="title"/>
          </p:nvPr>
        </p:nvSpPr>
        <p:spPr/>
        <p:txBody>
          <a:bodyPr/>
          <a:lstStyle/>
          <a:p>
            <a:r>
              <a:rPr lang="nl-NL" b="1" dirty="0"/>
              <a:t>Stappenplan artikel 4.13 Invoeringswet (2)</a:t>
            </a:r>
          </a:p>
        </p:txBody>
      </p:sp>
      <p:sp>
        <p:nvSpPr>
          <p:cNvPr id="3" name="Tijdelijke aanduiding voor inhoud 2">
            <a:extLst>
              <a:ext uri="{FF2B5EF4-FFF2-40B4-BE49-F238E27FC236}">
                <a16:creationId xmlns:a16="http://schemas.microsoft.com/office/drawing/2014/main" id="{638CD138-3D36-26B7-B716-C77A5D4CDD13}"/>
              </a:ext>
            </a:extLst>
          </p:cNvPr>
          <p:cNvSpPr>
            <a:spLocks noGrp="1"/>
          </p:cNvSpPr>
          <p:nvPr>
            <p:ph idx="1"/>
          </p:nvPr>
        </p:nvSpPr>
        <p:spPr>
          <a:xfrm>
            <a:off x="838200" y="1825624"/>
            <a:ext cx="10515600" cy="4491285"/>
          </a:xfrm>
        </p:spPr>
        <p:txBody>
          <a:bodyPr>
            <a:normAutofit/>
          </a:bodyPr>
          <a:lstStyle/>
          <a:p>
            <a:pPr marL="0" indent="0">
              <a:buNone/>
            </a:pPr>
            <a:r>
              <a:rPr lang="nl-NL" sz="3600" dirty="0"/>
              <a:t>meeste in het Bal </a:t>
            </a:r>
            <a:r>
              <a:rPr lang="nl-NL" sz="3600" dirty="0" err="1"/>
              <a:t>vergunningplichtige</a:t>
            </a:r>
            <a:r>
              <a:rPr lang="nl-NL" sz="3600" dirty="0"/>
              <a:t> milieubelastende activiteiten, waaronder: </a:t>
            </a:r>
          </a:p>
          <a:p>
            <a:pPr>
              <a:buFont typeface="Calibri" panose="020F0502020204030204" pitchFamily="34" charset="0"/>
              <a:buChar char="−"/>
            </a:pPr>
            <a:r>
              <a:rPr lang="nl-NL" dirty="0"/>
              <a:t>veehouderijen waartoe een </a:t>
            </a:r>
            <a:r>
              <a:rPr lang="nl-NL" dirty="0" err="1"/>
              <a:t>ippc</a:t>
            </a:r>
            <a:r>
              <a:rPr lang="nl-NL" dirty="0"/>
              <a:t>-installatie behoort</a:t>
            </a:r>
          </a:p>
          <a:p>
            <a:pPr>
              <a:buFont typeface="Calibri" panose="020F0502020204030204" pitchFamily="34" charset="0"/>
              <a:buChar char="−"/>
            </a:pPr>
            <a:r>
              <a:rPr lang="nl-NL" dirty="0"/>
              <a:t>veehouderijen, geen </a:t>
            </a:r>
            <a:r>
              <a:rPr lang="nl-NL" dirty="0" err="1"/>
              <a:t>ippc</a:t>
            </a:r>
            <a:r>
              <a:rPr lang="nl-NL" dirty="0"/>
              <a:t>, waarvoor onder de </a:t>
            </a:r>
            <a:r>
              <a:rPr lang="nl-NL" dirty="0" err="1"/>
              <a:t>Wabo</a:t>
            </a:r>
            <a:r>
              <a:rPr lang="nl-NL" dirty="0"/>
              <a:t> een “volledige milieuvergunning” gold</a:t>
            </a:r>
          </a:p>
          <a:p>
            <a:pPr>
              <a:buFont typeface="Calibri" panose="020F0502020204030204" pitchFamily="34" charset="0"/>
              <a:buChar char="−"/>
            </a:pPr>
            <a:r>
              <a:rPr lang="nl-NL" dirty="0"/>
              <a:t>veehouderijen waarvoor onder de </a:t>
            </a:r>
            <a:r>
              <a:rPr lang="nl-NL" dirty="0" err="1"/>
              <a:t>Wabo</a:t>
            </a:r>
            <a:r>
              <a:rPr lang="nl-NL" dirty="0"/>
              <a:t> een OBM vergunning is verleend, die nog niet is geëxpireerd</a:t>
            </a:r>
          </a:p>
          <a:p>
            <a:pPr marL="457200" lvl="1" indent="0">
              <a:buNone/>
            </a:pPr>
            <a:endParaRPr lang="nl-NL" sz="3600" dirty="0"/>
          </a:p>
        </p:txBody>
      </p:sp>
    </p:spTree>
    <p:extLst>
      <p:ext uri="{BB962C8B-B14F-4D97-AF65-F5344CB8AC3E}">
        <p14:creationId xmlns:p14="http://schemas.microsoft.com/office/powerpoint/2010/main" val="28758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7FC1B-C9F5-9136-DD9F-93C6A0049515}"/>
              </a:ext>
            </a:extLst>
          </p:cNvPr>
          <p:cNvSpPr>
            <a:spLocks noGrp="1"/>
          </p:cNvSpPr>
          <p:nvPr>
            <p:ph type="title"/>
          </p:nvPr>
        </p:nvSpPr>
        <p:spPr/>
        <p:txBody>
          <a:bodyPr/>
          <a:lstStyle/>
          <a:p>
            <a:r>
              <a:rPr lang="nl-NL" b="1" dirty="0"/>
              <a:t>Stappenplan artikel 4.14 Invoeringswet (1)</a:t>
            </a:r>
          </a:p>
        </p:txBody>
      </p:sp>
      <p:sp>
        <p:nvSpPr>
          <p:cNvPr id="3" name="Tijdelijke aanduiding voor inhoud 2">
            <a:extLst>
              <a:ext uri="{FF2B5EF4-FFF2-40B4-BE49-F238E27FC236}">
                <a16:creationId xmlns:a16="http://schemas.microsoft.com/office/drawing/2014/main" id="{638CD138-3D36-26B7-B716-C77A5D4CDD13}"/>
              </a:ext>
            </a:extLst>
          </p:cNvPr>
          <p:cNvSpPr>
            <a:spLocks noGrp="1"/>
          </p:cNvSpPr>
          <p:nvPr>
            <p:ph idx="1"/>
          </p:nvPr>
        </p:nvSpPr>
        <p:spPr>
          <a:xfrm>
            <a:off x="838200" y="1512117"/>
            <a:ext cx="10948332" cy="4351338"/>
          </a:xfrm>
        </p:spPr>
        <p:txBody>
          <a:bodyPr>
            <a:normAutofit lnSpcReduction="10000"/>
          </a:bodyPr>
          <a:lstStyle/>
          <a:p>
            <a:r>
              <a:rPr lang="nl-NL" dirty="0"/>
              <a:t>er is op 1-1-2024 geen “milieuvergunning” die omgezet kan worden</a:t>
            </a:r>
          </a:p>
          <a:p>
            <a:r>
              <a:rPr lang="nl-NL" dirty="0"/>
              <a:t> overgangsrecht creëert op 1-1-2024 een vergunning</a:t>
            </a:r>
          </a:p>
          <a:p>
            <a:pPr marL="0" indent="0">
              <a:buNone/>
            </a:pPr>
            <a:r>
              <a:rPr lang="nl-NL" dirty="0"/>
              <a:t>1) wat is de reikwijdte van de vergunning (activiteit en oogmerk)?</a:t>
            </a:r>
          </a:p>
          <a:p>
            <a:pPr marL="0" indent="0">
              <a:buNone/>
            </a:pPr>
            <a:r>
              <a:rPr lang="nl-NL" dirty="0"/>
              <a:t>2) welke maatwerkvoorschriften komen in de vergunning?</a:t>
            </a:r>
          </a:p>
          <a:p>
            <a:pPr marL="0" indent="0">
              <a:buNone/>
            </a:pPr>
            <a:r>
              <a:rPr lang="nl-NL" dirty="0"/>
              <a:t>3) tot wanneer geldt de vergunning? </a:t>
            </a:r>
          </a:p>
          <a:p>
            <a:pPr marL="0" indent="0">
              <a:buNone/>
            </a:pPr>
            <a:r>
              <a:rPr lang="nl-NL" i="1" dirty="0"/>
              <a:t>4) bij welke activiteitwijzigingen is wijziging van de vergunning nodig? – (“mits de activiteit naar aard en omvang niet verschilt van voor 1-1-24”) </a:t>
            </a:r>
          </a:p>
          <a:p>
            <a:pPr marL="0" indent="0">
              <a:buNone/>
            </a:pPr>
            <a:r>
              <a:rPr lang="nl-NL" i="1" dirty="0"/>
              <a:t>5) welke algemene regels gelden naast de vergunning (Rijk en decentraal)?</a:t>
            </a:r>
          </a:p>
          <a:p>
            <a:pPr marL="0" indent="0">
              <a:buNone/>
            </a:pPr>
            <a:r>
              <a:rPr lang="nl-NL" i="1" dirty="0"/>
              <a:t>6) welke meldingen krijg je niet binnen, welke informatie wel?</a:t>
            </a:r>
          </a:p>
          <a:p>
            <a:pPr lvl="1">
              <a:buFont typeface="Calibri" panose="020F0502020204030204" pitchFamily="34" charset="0"/>
              <a:buChar char="−"/>
            </a:pPr>
            <a:endParaRPr lang="nl-NL" sz="3600" dirty="0"/>
          </a:p>
        </p:txBody>
      </p:sp>
    </p:spTree>
    <p:extLst>
      <p:ext uri="{BB962C8B-B14F-4D97-AF65-F5344CB8AC3E}">
        <p14:creationId xmlns:p14="http://schemas.microsoft.com/office/powerpoint/2010/main" val="3253008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7FC1B-C9F5-9136-DD9F-93C6A0049515}"/>
              </a:ext>
            </a:extLst>
          </p:cNvPr>
          <p:cNvSpPr>
            <a:spLocks noGrp="1"/>
          </p:cNvSpPr>
          <p:nvPr>
            <p:ph type="title"/>
          </p:nvPr>
        </p:nvSpPr>
        <p:spPr/>
        <p:txBody>
          <a:bodyPr/>
          <a:lstStyle/>
          <a:p>
            <a:r>
              <a:rPr lang="nl-NL" b="1" dirty="0"/>
              <a:t>Stappenplan artikel 4.14 Invoeringswet (2)</a:t>
            </a:r>
          </a:p>
        </p:txBody>
      </p:sp>
      <p:sp>
        <p:nvSpPr>
          <p:cNvPr id="3" name="Tijdelijke aanduiding voor inhoud 2">
            <a:extLst>
              <a:ext uri="{FF2B5EF4-FFF2-40B4-BE49-F238E27FC236}">
                <a16:creationId xmlns:a16="http://schemas.microsoft.com/office/drawing/2014/main" id="{638CD138-3D36-26B7-B716-C77A5D4CDD13}"/>
              </a:ext>
            </a:extLst>
          </p:cNvPr>
          <p:cNvSpPr>
            <a:spLocks noGrp="1"/>
          </p:cNvSpPr>
          <p:nvPr>
            <p:ph idx="1"/>
          </p:nvPr>
        </p:nvSpPr>
        <p:spPr/>
        <p:txBody>
          <a:bodyPr>
            <a:normAutofit/>
          </a:bodyPr>
          <a:lstStyle/>
          <a:p>
            <a:pPr marL="0" indent="0">
              <a:buNone/>
            </a:pPr>
            <a:r>
              <a:rPr lang="nl-NL" sz="3600" dirty="0"/>
              <a:t>komt bij milieubelastende activiteiten minder voor, wel bij:</a:t>
            </a:r>
          </a:p>
          <a:p>
            <a:pPr>
              <a:buFont typeface="Calibri" panose="020F0502020204030204" pitchFamily="34" charset="0"/>
              <a:buChar char="−"/>
            </a:pPr>
            <a:r>
              <a:rPr lang="nl-NL" dirty="0"/>
              <a:t>activiteiten die onder de </a:t>
            </a:r>
            <a:r>
              <a:rPr lang="nl-NL" dirty="0" err="1"/>
              <a:t>Wabo</a:t>
            </a:r>
            <a:r>
              <a:rPr lang="nl-NL" dirty="0"/>
              <a:t> niet “</a:t>
            </a:r>
            <a:r>
              <a:rPr lang="nl-NL" dirty="0" err="1"/>
              <a:t>milieuvergunningplichtig</a:t>
            </a:r>
            <a:r>
              <a:rPr lang="nl-NL" dirty="0"/>
              <a:t>” waren maar in  het Bal per 1-1-2024 wel </a:t>
            </a:r>
            <a:r>
              <a:rPr lang="nl-NL" dirty="0" err="1"/>
              <a:t>mba-vergunningplichtig</a:t>
            </a:r>
            <a:r>
              <a:rPr lang="nl-NL" dirty="0"/>
              <a:t> zijn  </a:t>
            </a:r>
          </a:p>
          <a:p>
            <a:pPr>
              <a:buFont typeface="Calibri" panose="020F0502020204030204" pitchFamily="34" charset="0"/>
              <a:buChar char="−"/>
            </a:pPr>
            <a:r>
              <a:rPr lang="nl-NL" dirty="0"/>
              <a:t>activiteiten waarvoor onder de </a:t>
            </a:r>
            <a:r>
              <a:rPr lang="nl-NL" dirty="0" err="1"/>
              <a:t>Wabo</a:t>
            </a:r>
            <a:r>
              <a:rPr lang="nl-NL" dirty="0"/>
              <a:t> een OBM vergunningplicht gold, die al is geëxpireerd</a:t>
            </a:r>
          </a:p>
          <a:p>
            <a:pPr>
              <a:buFont typeface="Calibri" panose="020F0502020204030204" pitchFamily="34" charset="0"/>
              <a:buChar char="−"/>
            </a:pPr>
            <a:r>
              <a:rPr lang="nl-NL" dirty="0"/>
              <a:t>daaronder ook OBM-veehouderij</a:t>
            </a:r>
          </a:p>
          <a:p>
            <a:pPr lvl="1">
              <a:buFont typeface="Calibri" panose="020F0502020204030204" pitchFamily="34" charset="0"/>
              <a:buChar char="−"/>
            </a:pPr>
            <a:endParaRPr lang="nl-NL" sz="3600" dirty="0"/>
          </a:p>
        </p:txBody>
      </p:sp>
    </p:spTree>
    <p:extLst>
      <p:ext uri="{BB962C8B-B14F-4D97-AF65-F5344CB8AC3E}">
        <p14:creationId xmlns:p14="http://schemas.microsoft.com/office/powerpoint/2010/main" val="400673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tekst, Menselijk gezicht, persoon&#10;&#10;Automatisch gegenereerde beschrijving">
            <a:extLst>
              <a:ext uri="{FF2B5EF4-FFF2-40B4-BE49-F238E27FC236}">
                <a16:creationId xmlns:a16="http://schemas.microsoft.com/office/drawing/2014/main" id="{B6E7673E-E355-73B4-1BDA-498704419D1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9"/>
          <a:stretch/>
        </p:blipFill>
        <p:spPr>
          <a:xfrm rot="16200000">
            <a:off x="2667641" y="-2666359"/>
            <a:ext cx="6856718" cy="12192000"/>
          </a:xfrm>
          <a:prstGeom prst="rect">
            <a:avLst/>
          </a:prstGeom>
        </p:spPr>
      </p:pic>
    </p:spTree>
    <p:extLst>
      <p:ext uri="{BB962C8B-B14F-4D97-AF65-F5344CB8AC3E}">
        <p14:creationId xmlns:p14="http://schemas.microsoft.com/office/powerpoint/2010/main" val="1746293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7FC1B-C9F5-9136-DD9F-93C6A0049515}"/>
              </a:ext>
            </a:extLst>
          </p:cNvPr>
          <p:cNvSpPr>
            <a:spLocks noGrp="1"/>
          </p:cNvSpPr>
          <p:nvPr>
            <p:ph type="title"/>
          </p:nvPr>
        </p:nvSpPr>
        <p:spPr/>
        <p:txBody>
          <a:bodyPr/>
          <a:lstStyle/>
          <a:p>
            <a:r>
              <a:rPr lang="nl-NL" b="1" dirty="0"/>
              <a:t>Stappenplan artikel 4.14 Invoeringswet (3)</a:t>
            </a:r>
          </a:p>
        </p:txBody>
      </p:sp>
      <p:sp>
        <p:nvSpPr>
          <p:cNvPr id="3" name="Tijdelijke aanduiding voor inhoud 2">
            <a:extLst>
              <a:ext uri="{FF2B5EF4-FFF2-40B4-BE49-F238E27FC236}">
                <a16:creationId xmlns:a16="http://schemas.microsoft.com/office/drawing/2014/main" id="{638CD138-3D36-26B7-B716-C77A5D4CDD13}"/>
              </a:ext>
            </a:extLst>
          </p:cNvPr>
          <p:cNvSpPr>
            <a:spLocks noGrp="1"/>
          </p:cNvSpPr>
          <p:nvPr>
            <p:ph idx="1"/>
          </p:nvPr>
        </p:nvSpPr>
        <p:spPr>
          <a:xfrm>
            <a:off x="838200" y="1535185"/>
            <a:ext cx="10515600" cy="4641778"/>
          </a:xfrm>
        </p:spPr>
        <p:txBody>
          <a:bodyPr>
            <a:normAutofit fontScale="92500" lnSpcReduction="10000"/>
          </a:bodyPr>
          <a:lstStyle/>
          <a:p>
            <a:pPr marL="0" indent="0">
              <a:buNone/>
            </a:pPr>
            <a:r>
              <a:rPr lang="nl-NL" sz="3600" dirty="0"/>
              <a:t>OBM vergunning wel of niet geëxpireerd? </a:t>
            </a:r>
          </a:p>
          <a:p>
            <a:pPr marL="0" indent="0">
              <a:buNone/>
            </a:pPr>
            <a:r>
              <a:rPr lang="nl-NL" sz="3600" dirty="0"/>
              <a:t>Voorbeeld:</a:t>
            </a:r>
          </a:p>
          <a:p>
            <a:r>
              <a:rPr lang="nl-NL" dirty="0"/>
              <a:t>OBM geldt voor de “oprichting, wijziging of uitbreiding van een installatie voor het fokken, mesten of houden van dieren”, niet voor het “in werking hebben” van die installatie</a:t>
            </a:r>
          </a:p>
          <a:p>
            <a:r>
              <a:rPr lang="nl-NL" dirty="0"/>
              <a:t>als “oprichting, wijziging of uitbreiding” is afgerond is de vergunning geëxpireerd </a:t>
            </a:r>
          </a:p>
          <a:p>
            <a:r>
              <a:rPr lang="nl-NL" dirty="0"/>
              <a:t>als “oprichting, wijziging of uitbreiding” nog loopt is de vergunning nog niet geëxpireerd </a:t>
            </a:r>
          </a:p>
          <a:p>
            <a:r>
              <a:rPr lang="nl-NL" dirty="0"/>
              <a:t>als door toepassing van art. 7.20a </a:t>
            </a:r>
            <a:r>
              <a:rPr lang="nl-NL" dirty="0" err="1"/>
              <a:t>Wm</a:t>
            </a:r>
            <a:r>
              <a:rPr lang="nl-NL" dirty="0"/>
              <a:t> een voorschrift aan de OBM is verbonden, dan afhankelijk van dat voorschrift en “stand van zaken”</a:t>
            </a:r>
          </a:p>
          <a:p>
            <a:endParaRPr lang="nl-NL" sz="3000" dirty="0"/>
          </a:p>
          <a:p>
            <a:endParaRPr lang="nl-NL" dirty="0"/>
          </a:p>
          <a:p>
            <a:pPr marL="457200" lvl="1" indent="0">
              <a:buNone/>
            </a:pPr>
            <a:endParaRPr lang="nl-NL" sz="2800" dirty="0"/>
          </a:p>
        </p:txBody>
      </p:sp>
    </p:spTree>
    <p:extLst>
      <p:ext uri="{BB962C8B-B14F-4D97-AF65-F5344CB8AC3E}">
        <p14:creationId xmlns:p14="http://schemas.microsoft.com/office/powerpoint/2010/main" val="224995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FCDBC-3BEA-0DA6-89A2-ABDF46E874D2}"/>
              </a:ext>
            </a:extLst>
          </p:cNvPr>
          <p:cNvSpPr>
            <a:spLocks noGrp="1"/>
          </p:cNvSpPr>
          <p:nvPr>
            <p:ph type="title"/>
          </p:nvPr>
        </p:nvSpPr>
        <p:spPr>
          <a:xfrm>
            <a:off x="2466703" y="2603228"/>
            <a:ext cx="6685686" cy="1325563"/>
          </a:xfrm>
        </p:spPr>
        <p:txBody>
          <a:bodyPr/>
          <a:lstStyle/>
          <a:p>
            <a:r>
              <a:rPr lang="nl-NL" b="1" dirty="0"/>
              <a:t>Vragen over algemeen deel?</a:t>
            </a:r>
          </a:p>
        </p:txBody>
      </p:sp>
    </p:spTree>
    <p:extLst>
      <p:ext uri="{BB962C8B-B14F-4D97-AF65-F5344CB8AC3E}">
        <p14:creationId xmlns:p14="http://schemas.microsoft.com/office/powerpoint/2010/main" val="1431147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598CE-2112-0C48-F09A-E1C14A91C691}"/>
              </a:ext>
            </a:extLst>
          </p:cNvPr>
          <p:cNvSpPr>
            <a:spLocks noGrp="1"/>
          </p:cNvSpPr>
          <p:nvPr>
            <p:ph type="title"/>
          </p:nvPr>
        </p:nvSpPr>
        <p:spPr/>
        <p:txBody>
          <a:bodyPr/>
          <a:lstStyle/>
          <a:p>
            <a:r>
              <a:rPr lang="nl-NL" b="1" dirty="0"/>
              <a:t>V</a:t>
            </a:r>
            <a:r>
              <a:rPr lang="nl-NL" sz="4400" b="1" dirty="0"/>
              <a:t>eehouderij met een </a:t>
            </a:r>
            <a:r>
              <a:rPr lang="nl-NL" sz="4400" b="1" dirty="0" err="1"/>
              <a:t>ippc</a:t>
            </a:r>
            <a:r>
              <a:rPr lang="nl-NL" sz="4400" b="1" dirty="0"/>
              <a:t>-installatie (</a:t>
            </a:r>
            <a:r>
              <a:rPr lang="nl-NL" sz="4400" b="1" dirty="0" err="1"/>
              <a:t>Iw</a:t>
            </a:r>
            <a:r>
              <a:rPr lang="nl-NL" sz="4400" b="1" dirty="0"/>
              <a:t> 4.13)</a:t>
            </a:r>
            <a:endParaRPr lang="nl-NL" b="1" dirty="0"/>
          </a:p>
        </p:txBody>
      </p:sp>
      <p:sp>
        <p:nvSpPr>
          <p:cNvPr id="3" name="Tijdelijke aanduiding voor inhoud 2">
            <a:extLst>
              <a:ext uri="{FF2B5EF4-FFF2-40B4-BE49-F238E27FC236}">
                <a16:creationId xmlns:a16="http://schemas.microsoft.com/office/drawing/2014/main" id="{FFD99D16-18E9-50A6-1FE4-FA3CE23F3EAC}"/>
              </a:ext>
            </a:extLst>
          </p:cNvPr>
          <p:cNvSpPr>
            <a:spLocks noGrp="1"/>
          </p:cNvSpPr>
          <p:nvPr>
            <p:ph idx="1"/>
          </p:nvPr>
        </p:nvSpPr>
        <p:spPr>
          <a:xfrm>
            <a:off x="838200" y="1442447"/>
            <a:ext cx="10801350" cy="4879976"/>
          </a:xfrm>
        </p:spPr>
        <p:txBody>
          <a:bodyPr>
            <a:normAutofit/>
          </a:bodyPr>
          <a:lstStyle/>
          <a:p>
            <a:pPr marL="342900" indent="-342900">
              <a:buAutoNum type="arabicParenR"/>
            </a:pPr>
            <a:r>
              <a:rPr lang="nl-NL" sz="1800" dirty="0"/>
              <a:t>voor welke Bal-vergunningplichten geldt die vergunning? </a:t>
            </a:r>
          </a:p>
          <a:p>
            <a:pPr lvl="1"/>
            <a:r>
              <a:rPr lang="nl-NL" sz="1800" dirty="0"/>
              <a:t>iig § 3.6.1 Veehouderij, artikel 3.201 (aanwijzing </a:t>
            </a:r>
            <a:r>
              <a:rPr lang="nl-NL" sz="1800" dirty="0" err="1"/>
              <a:t>vergunningplichtige</a:t>
            </a:r>
            <a:r>
              <a:rPr lang="nl-NL" sz="1800" dirty="0"/>
              <a:t> gevallen: </a:t>
            </a:r>
            <a:r>
              <a:rPr lang="nl-NL" sz="1800" dirty="0" err="1"/>
              <a:t>ippc</a:t>
            </a:r>
            <a:r>
              <a:rPr lang="nl-NL" sz="1800" dirty="0"/>
              <a:t>-installatie)</a:t>
            </a:r>
          </a:p>
          <a:p>
            <a:pPr lvl="1"/>
            <a:r>
              <a:rPr lang="nl-NL" sz="1800" dirty="0"/>
              <a:t>soms ook andere (bijvoorbeeld artikel 3.226 uit § 3.6.8 Bedrijf voor mestbehandeling)</a:t>
            </a:r>
          </a:p>
          <a:p>
            <a:pPr marL="342900" indent="-342900">
              <a:buAutoNum type="arabicParenR"/>
            </a:pPr>
            <a:r>
              <a:rPr lang="nl-NL" sz="1800" dirty="0"/>
              <a:t>wat is de nieuwe reikwijdte van de vergunning (activiteit en oogmerk)?</a:t>
            </a:r>
          </a:p>
          <a:p>
            <a:pPr lvl="1"/>
            <a:r>
              <a:rPr lang="nl-NL" sz="1800" dirty="0">
                <a:effectLst/>
                <a:ea typeface="Times New Roman" panose="02020603050405020304" pitchFamily="18" charset="0"/>
                <a:cs typeface="Times New Roman" panose="02020603050405020304" pitchFamily="18" charset="0"/>
              </a:rPr>
              <a:t>exploiteren van een </a:t>
            </a:r>
            <a:r>
              <a:rPr lang="nl-NL" sz="1800" dirty="0" err="1">
                <a:effectLst/>
                <a:ea typeface="Times New Roman" panose="02020603050405020304" pitchFamily="18" charset="0"/>
                <a:cs typeface="Times New Roman" panose="02020603050405020304" pitchFamily="18" charset="0"/>
              </a:rPr>
              <a:t>ippc</a:t>
            </a:r>
            <a:r>
              <a:rPr lang="nl-NL" sz="1800" dirty="0">
                <a:effectLst/>
                <a:ea typeface="Times New Roman" panose="02020603050405020304" pitchFamily="18" charset="0"/>
                <a:cs typeface="Times New Roman" panose="02020603050405020304" pitchFamily="18" charset="0"/>
              </a:rPr>
              <a:t>-installatie voor het houden van pluimvee of varkens, bedoeld in categorie 6.6 van bijlage I bij de richtlijn industriële emissies</a:t>
            </a:r>
            <a:endParaRPr lang="nl-NL" sz="1800" dirty="0"/>
          </a:p>
          <a:p>
            <a:pPr marL="0" indent="0">
              <a:buNone/>
            </a:pPr>
            <a:r>
              <a:rPr lang="nl-NL" sz="1800" dirty="0"/>
              <a:t>3) welke vergunningvoorschriften blijven, welke worden maatwerk? </a:t>
            </a:r>
          </a:p>
          <a:p>
            <a:pPr marL="0" indent="0">
              <a:buNone/>
            </a:pPr>
            <a:r>
              <a:rPr lang="nl-NL" sz="1800" dirty="0"/>
              <a:t>4) welke maatwerkvoorschriften komen in vergunning?</a:t>
            </a:r>
          </a:p>
          <a:p>
            <a:pPr marL="0" indent="0">
              <a:buNone/>
            </a:pPr>
            <a:r>
              <a:rPr lang="nl-NL" sz="1800" dirty="0"/>
              <a:t>5) bij welke wijzigingen is een wijziging van de vergunning nodig?</a:t>
            </a:r>
          </a:p>
          <a:p>
            <a:pPr lvl="1"/>
            <a:r>
              <a:rPr lang="nl-NL" sz="1800" dirty="0">
                <a:highlight>
                  <a:srgbClr val="FFFF00"/>
                </a:highlight>
                <a:cs typeface="Times New Roman" panose="02020603050405020304" pitchFamily="18" charset="0"/>
              </a:rPr>
              <a:t>net als voorheen, alleen toegepast op “kleinere vergunning”</a:t>
            </a:r>
          </a:p>
          <a:p>
            <a:pPr marL="0" indent="0">
              <a:buNone/>
            </a:pPr>
            <a:r>
              <a:rPr lang="nl-NL" sz="1800" dirty="0"/>
              <a:t>6) welke algemene regels gelden naast de vergunning (Rijk en decentraal)?</a:t>
            </a:r>
          </a:p>
          <a:p>
            <a:pPr lvl="1"/>
            <a:r>
              <a:rPr lang="nl-NL" sz="1800" dirty="0"/>
              <a:t>Rijk: Bal Artikel 3.203 (algemene regels), decentraal zie ook bruidsschat omgevingsplan </a:t>
            </a:r>
          </a:p>
          <a:p>
            <a:pPr marL="0" indent="0">
              <a:buNone/>
            </a:pPr>
            <a:r>
              <a:rPr lang="nl-NL" sz="1800" dirty="0"/>
              <a:t>7) welke meldingen krijg je niet binnen, welke informatie wel?</a:t>
            </a:r>
          </a:p>
          <a:p>
            <a:pPr lvl="1"/>
            <a:r>
              <a:rPr lang="nl-NL" sz="1800" dirty="0">
                <a:highlight>
                  <a:srgbClr val="FFFF00"/>
                </a:highlight>
              </a:rPr>
              <a:t>niet: onder andere artikel 4.808 Bal – melding dierenverblijven</a:t>
            </a:r>
          </a:p>
          <a:p>
            <a:endParaRPr lang="nl-NL" dirty="0"/>
          </a:p>
          <a:p>
            <a:pPr marL="0" indent="0">
              <a:buNone/>
            </a:pPr>
            <a:endParaRPr lang="nl-NL" dirty="0"/>
          </a:p>
        </p:txBody>
      </p:sp>
    </p:spTree>
    <p:extLst>
      <p:ext uri="{BB962C8B-B14F-4D97-AF65-F5344CB8AC3E}">
        <p14:creationId xmlns:p14="http://schemas.microsoft.com/office/powerpoint/2010/main" val="377291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598CE-2112-0C48-F09A-E1C14A91C691}"/>
              </a:ext>
            </a:extLst>
          </p:cNvPr>
          <p:cNvSpPr>
            <a:spLocks noGrp="1"/>
          </p:cNvSpPr>
          <p:nvPr>
            <p:ph type="title"/>
          </p:nvPr>
        </p:nvSpPr>
        <p:spPr>
          <a:xfrm>
            <a:off x="729843" y="365125"/>
            <a:ext cx="9697673" cy="1325563"/>
          </a:xfrm>
        </p:spPr>
        <p:txBody>
          <a:bodyPr>
            <a:noAutofit/>
          </a:bodyPr>
          <a:lstStyle/>
          <a:p>
            <a:r>
              <a:rPr lang="nl-NL" b="1" dirty="0"/>
              <a:t>Veehouderij, geen </a:t>
            </a:r>
            <a:r>
              <a:rPr lang="nl-NL" b="1" dirty="0" err="1"/>
              <a:t>ippc</a:t>
            </a:r>
            <a:r>
              <a:rPr lang="nl-NL" b="1" dirty="0"/>
              <a:t>, waarvoor een “inrichting-vergunning” gold (</a:t>
            </a:r>
            <a:r>
              <a:rPr lang="nl-NL" b="1" dirty="0" err="1"/>
              <a:t>Iw</a:t>
            </a:r>
            <a:r>
              <a:rPr lang="nl-NL" b="1" dirty="0"/>
              <a:t> 4.13)</a:t>
            </a:r>
          </a:p>
        </p:txBody>
      </p:sp>
      <p:sp>
        <p:nvSpPr>
          <p:cNvPr id="3" name="Tijdelijke aanduiding voor inhoud 2">
            <a:extLst>
              <a:ext uri="{FF2B5EF4-FFF2-40B4-BE49-F238E27FC236}">
                <a16:creationId xmlns:a16="http://schemas.microsoft.com/office/drawing/2014/main" id="{FFD99D16-18E9-50A6-1FE4-FA3CE23F3EAC}"/>
              </a:ext>
            </a:extLst>
          </p:cNvPr>
          <p:cNvSpPr>
            <a:spLocks noGrp="1"/>
          </p:cNvSpPr>
          <p:nvPr>
            <p:ph idx="1"/>
          </p:nvPr>
        </p:nvSpPr>
        <p:spPr>
          <a:xfrm>
            <a:off x="838200" y="1825624"/>
            <a:ext cx="10515600" cy="4460875"/>
          </a:xfrm>
        </p:spPr>
        <p:txBody>
          <a:bodyPr>
            <a:normAutofit/>
          </a:bodyPr>
          <a:lstStyle/>
          <a:p>
            <a:pPr marL="342900" indent="-342900">
              <a:buAutoNum type="arabicParenR"/>
            </a:pPr>
            <a:r>
              <a:rPr lang="nl-NL" sz="1800" dirty="0"/>
              <a:t>voor welke Bal-vergunningplichten geldt die vergunning? </a:t>
            </a:r>
          </a:p>
          <a:p>
            <a:pPr lvl="1"/>
            <a:r>
              <a:rPr lang="nl-NL" sz="1800" dirty="0"/>
              <a:t>iig § 3.6.1 Veehouderij, artikel 3.202 (aanwijzing </a:t>
            </a:r>
            <a:r>
              <a:rPr lang="nl-NL" sz="1800" dirty="0" err="1"/>
              <a:t>vergunningplichtige</a:t>
            </a:r>
            <a:r>
              <a:rPr lang="nl-NL" sz="1800" dirty="0"/>
              <a:t> gevallen: andere mb-installatie)</a:t>
            </a:r>
          </a:p>
          <a:p>
            <a:pPr marL="342900" indent="-342900">
              <a:buAutoNum type="arabicParenR"/>
            </a:pPr>
            <a:r>
              <a:rPr lang="nl-NL" sz="1800" dirty="0"/>
              <a:t>wat is de nieuwe reikwijdte van de vergunning (activiteit en oogmerk)?</a:t>
            </a:r>
          </a:p>
          <a:p>
            <a:pPr lvl="1"/>
            <a:r>
              <a:rPr lang="nl-NL" sz="1800" dirty="0">
                <a:ea typeface="Times New Roman" panose="02020603050405020304" pitchFamily="18" charset="0"/>
                <a:cs typeface="Times New Roman" panose="02020603050405020304" pitchFamily="18" charset="0"/>
              </a:rPr>
              <a:t>exploiteren a</a:t>
            </a:r>
            <a:r>
              <a:rPr lang="nl-NL" sz="1800" dirty="0">
                <a:effectLst/>
                <a:ea typeface="Times New Roman" panose="02020603050405020304" pitchFamily="18" charset="0"/>
                <a:cs typeface="Times New Roman" panose="02020603050405020304" pitchFamily="18" charset="0"/>
              </a:rPr>
              <a:t>ndere mb-installatie voor het houden van meer dan bepaalde aantallen dieren</a:t>
            </a:r>
            <a:endParaRPr lang="nl-NL" sz="1800" dirty="0"/>
          </a:p>
          <a:p>
            <a:pPr marL="0" indent="0">
              <a:buNone/>
            </a:pPr>
            <a:r>
              <a:rPr lang="nl-NL" sz="1800" dirty="0"/>
              <a:t>3) welke vergunningvoorschriften blijven, welke worden maatwerk? </a:t>
            </a:r>
          </a:p>
          <a:p>
            <a:pPr marL="0" indent="0">
              <a:buNone/>
            </a:pPr>
            <a:r>
              <a:rPr lang="nl-NL" sz="1800" dirty="0"/>
              <a:t>4) welke maatwerkvoorschriften komen in vergunning?</a:t>
            </a:r>
          </a:p>
          <a:p>
            <a:pPr marL="0" indent="0">
              <a:buNone/>
            </a:pPr>
            <a:r>
              <a:rPr lang="nl-NL" sz="1800" dirty="0"/>
              <a:t>5) bij welke wijzigingen is een wijziging van de vergunning nodig?</a:t>
            </a:r>
          </a:p>
          <a:p>
            <a:pPr lvl="1"/>
            <a:r>
              <a:rPr lang="nl-NL" sz="1800" dirty="0">
                <a:highlight>
                  <a:srgbClr val="FFFF00"/>
                </a:highlight>
                <a:cs typeface="Times New Roman" panose="02020603050405020304" pitchFamily="18" charset="0"/>
              </a:rPr>
              <a:t>in beginsel net als voorheen, alleen toegepast op “kleinere vergunning”</a:t>
            </a:r>
          </a:p>
          <a:p>
            <a:pPr lvl="1"/>
            <a:r>
              <a:rPr lang="nl-NL" sz="1800" dirty="0">
                <a:highlight>
                  <a:srgbClr val="FFFF00"/>
                </a:highlight>
                <a:cs typeface="Times New Roman" panose="02020603050405020304" pitchFamily="18" charset="0"/>
              </a:rPr>
              <a:t>hoe omgaan met artikel 2.4, tweede lid, </a:t>
            </a:r>
            <a:r>
              <a:rPr lang="nl-NL" sz="1800" dirty="0" err="1">
                <a:highlight>
                  <a:srgbClr val="FFFF00"/>
                </a:highlight>
                <a:cs typeface="Times New Roman" panose="02020603050405020304" pitchFamily="18" charset="0"/>
              </a:rPr>
              <a:t>Bor</a:t>
            </a:r>
            <a:r>
              <a:rPr lang="nl-NL" sz="1800" dirty="0">
                <a:highlight>
                  <a:srgbClr val="FFFF00"/>
                </a:highlight>
                <a:cs typeface="Times New Roman" panose="02020603050405020304" pitchFamily="18" charset="0"/>
              </a:rPr>
              <a:t>?</a:t>
            </a:r>
          </a:p>
          <a:p>
            <a:pPr marL="0" indent="0">
              <a:buNone/>
            </a:pPr>
            <a:r>
              <a:rPr lang="nl-NL" sz="1800" dirty="0"/>
              <a:t>6) welke algemene regels gelden naast de vergunning (Rijk en decentraal)?</a:t>
            </a:r>
          </a:p>
          <a:p>
            <a:pPr lvl="1"/>
            <a:r>
              <a:rPr lang="nl-NL" sz="1800" dirty="0"/>
              <a:t>Rijk: Bal Artikel 3.203 (algemene regels), decentraal zie ook bruidsschat omgevingsplan </a:t>
            </a:r>
          </a:p>
          <a:p>
            <a:pPr marL="0" indent="0">
              <a:buNone/>
            </a:pPr>
            <a:r>
              <a:rPr lang="nl-NL" sz="1800" dirty="0"/>
              <a:t>7) welke meldingen krijg je niet binnen, welke informatie wel?</a:t>
            </a:r>
          </a:p>
          <a:p>
            <a:pPr lvl="1"/>
            <a:r>
              <a:rPr lang="nl-NL" sz="1800" dirty="0">
                <a:highlight>
                  <a:srgbClr val="FFFF00"/>
                </a:highlight>
              </a:rPr>
              <a:t>niet:  onder andere artikel 4.808 Bal – melding dierenverblijven</a:t>
            </a:r>
          </a:p>
          <a:p>
            <a:pPr marL="0" indent="0">
              <a:buNone/>
            </a:pPr>
            <a:endParaRPr lang="nl-NL" dirty="0"/>
          </a:p>
        </p:txBody>
      </p:sp>
    </p:spTree>
    <p:extLst>
      <p:ext uri="{BB962C8B-B14F-4D97-AF65-F5344CB8AC3E}">
        <p14:creationId xmlns:p14="http://schemas.microsoft.com/office/powerpoint/2010/main" val="267408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75543-7027-462B-B949-FDFC1ED70063}"/>
              </a:ext>
            </a:extLst>
          </p:cNvPr>
          <p:cNvSpPr>
            <a:spLocks noGrp="1"/>
          </p:cNvSpPr>
          <p:nvPr>
            <p:ph type="title"/>
          </p:nvPr>
        </p:nvSpPr>
        <p:spPr/>
        <p:txBody>
          <a:bodyPr/>
          <a:lstStyle/>
          <a:p>
            <a:r>
              <a:rPr lang="nl-NL" b="1" dirty="0"/>
              <a:t>Aandachtspunt: artikel 2.4, tweede lid, </a:t>
            </a:r>
            <a:r>
              <a:rPr lang="nl-NL" b="1" dirty="0" err="1"/>
              <a:t>Bor</a:t>
            </a:r>
            <a:endParaRPr lang="nl-NL" b="1" dirty="0"/>
          </a:p>
        </p:txBody>
      </p:sp>
      <p:sp>
        <p:nvSpPr>
          <p:cNvPr id="3" name="Tijdelijke aanduiding voor inhoud 2">
            <a:extLst>
              <a:ext uri="{FF2B5EF4-FFF2-40B4-BE49-F238E27FC236}">
                <a16:creationId xmlns:a16="http://schemas.microsoft.com/office/drawing/2014/main" id="{AF81F6CC-AD6B-D634-2CC2-FFCF0FD1A998}"/>
              </a:ext>
            </a:extLst>
          </p:cNvPr>
          <p:cNvSpPr>
            <a:spLocks noGrp="1"/>
          </p:cNvSpPr>
          <p:nvPr>
            <p:ph idx="1"/>
          </p:nvPr>
        </p:nvSpPr>
        <p:spPr>
          <a:xfrm>
            <a:off x="838200" y="1526796"/>
            <a:ext cx="10744200" cy="4650167"/>
          </a:xfrm>
        </p:spPr>
        <p:txBody>
          <a:bodyPr>
            <a:normAutofit fontScale="92500" lnSpcReduction="10000"/>
          </a:bodyPr>
          <a:lstStyle/>
          <a:p>
            <a:pPr marL="0" indent="0">
              <a:buNone/>
            </a:pPr>
            <a:r>
              <a:rPr lang="nl-NL" sz="3600" dirty="0"/>
              <a:t>verhouding </a:t>
            </a:r>
            <a:r>
              <a:rPr lang="nl-NL" sz="3600" dirty="0" err="1"/>
              <a:t>Wabo</a:t>
            </a:r>
            <a:r>
              <a:rPr lang="nl-NL" sz="3600" dirty="0"/>
              <a:t> vergunning en H3 Activiteitenbesluit</a:t>
            </a:r>
          </a:p>
          <a:p>
            <a:pPr marL="0" indent="0">
              <a:buNone/>
            </a:pPr>
            <a:r>
              <a:rPr lang="nl-NL" sz="2000" b="1" kern="100" dirty="0">
                <a:effectLst/>
                <a:latin typeface="Arial" panose="020B0604020202020204" pitchFamily="34" charset="0"/>
                <a:ea typeface="Times New Roman" panose="02020603050405020304" pitchFamily="18" charset="0"/>
                <a:cs typeface="Arial" panose="020B0604020202020204" pitchFamily="34" charset="0"/>
              </a:rPr>
              <a:t>Artikel 2.4. Veranderen van een inrichting</a:t>
            </a:r>
            <a:endParaRPr lang="nl-NL" sz="2000" kern="1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nl-NL" sz="1700" kern="100" dirty="0">
                <a:effectLst/>
                <a:latin typeface="Arial" panose="020B0604020202020204" pitchFamily="34" charset="0"/>
                <a:ea typeface="Times New Roman" panose="02020603050405020304" pitchFamily="18" charset="0"/>
                <a:cs typeface="Arial" panose="020B0604020202020204" pitchFamily="34" charset="0"/>
              </a:rPr>
              <a:t>1. In afwijking van artikel 2.1, eerste lid, aanhef en onder e, onder 2°, van de wet </a:t>
            </a:r>
            <a:r>
              <a:rPr lang="nl-NL" sz="17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r>
              <a:rPr lang="nl-NL" sz="17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het veranderen of veranderen van de werking van een inrichting) </a:t>
            </a:r>
            <a:r>
              <a:rPr lang="nl-NL" sz="1700" kern="100" dirty="0">
                <a:effectLst/>
                <a:latin typeface="Arial" panose="020B0604020202020204" pitchFamily="34" charset="0"/>
                <a:ea typeface="Times New Roman" panose="02020603050405020304" pitchFamily="18" charset="0"/>
                <a:cs typeface="Arial" panose="020B0604020202020204" pitchFamily="34" charset="0"/>
              </a:rPr>
              <a:t>is geen omgevingsvergunning vereist met betrekking tot veranderingen van de inrichting of van de werking daarvan die in overeenstemming zijn met de voor de inrichting verleende vergunning en de daaraan verbonden voorschriften (</a:t>
            </a:r>
            <a:r>
              <a:rPr lang="nl-NL" sz="1700" kern="100" dirty="0">
                <a:latin typeface="Arial" panose="020B0604020202020204" pitchFamily="34" charset="0"/>
                <a:ea typeface="Times New Roman" panose="02020603050405020304" pitchFamily="18" charset="0"/>
                <a:cs typeface="Arial" panose="020B0604020202020204" pitchFamily="34" charset="0"/>
              </a:rPr>
              <a:t>komt terug in </a:t>
            </a:r>
            <a:r>
              <a:rPr lang="nl-NL" sz="1700" kern="100" dirty="0">
                <a:effectLst/>
                <a:latin typeface="Arial" panose="020B0604020202020204" pitchFamily="34" charset="0"/>
                <a:ea typeface="Times New Roman" panose="02020603050405020304" pitchFamily="18" charset="0"/>
                <a:cs typeface="Arial" panose="020B0604020202020204" pitchFamily="34" charset="0"/>
              </a:rPr>
              <a:t>artikel </a:t>
            </a:r>
          </a:p>
          <a:p>
            <a:pPr marL="0" indent="0">
              <a:buNone/>
            </a:pPr>
            <a:r>
              <a:rPr lang="nl-NL" sz="2000" kern="100" dirty="0">
                <a:effectLst/>
                <a:latin typeface="Arial" panose="020B0604020202020204" pitchFamily="34" charset="0"/>
                <a:ea typeface="Times New Roman" panose="02020603050405020304" pitchFamily="18" charset="0"/>
                <a:cs typeface="Arial" panose="020B0604020202020204" pitchFamily="34" charset="0"/>
              </a:rPr>
              <a:t>2. In afwijking van artikel 2.1, eerste lid, aanhef en onder e, onder 2°, van de wet </a:t>
            </a:r>
            <a:r>
              <a:rPr lang="nl-NL" sz="20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r>
              <a:rPr lang="nl-NL"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het veranderen of veranderen van de werking van een inrichting) </a:t>
            </a:r>
            <a:r>
              <a:rPr lang="nl-NL" sz="2000" kern="100" dirty="0">
                <a:effectLst/>
                <a:latin typeface="Arial" panose="020B0604020202020204" pitchFamily="34" charset="0"/>
                <a:ea typeface="Times New Roman" panose="02020603050405020304" pitchFamily="18" charset="0"/>
                <a:cs typeface="Arial" panose="020B0604020202020204" pitchFamily="34" charset="0"/>
              </a:rPr>
              <a:t>is geen omgevingsvergunning vereist met betrekking tot veranderingen van de inrichting of van de werking daarvan voor zover die veranderingen betrekking hebben op een activiteit die geen deel uitmaakt van een IPPC-installatie en op die activiteit hoofdstuk 3 van het Activiteitenbesluit milieubeheer van toepassing is, tenzij het betreft veranderingen:</a:t>
            </a:r>
          </a:p>
          <a:p>
            <a:pPr marL="0" indent="0">
              <a:buNone/>
            </a:pPr>
            <a:r>
              <a:rPr lang="nl-NL" sz="2000" kern="100" dirty="0">
                <a:effectLst/>
                <a:latin typeface="Arial" panose="020B0604020202020204" pitchFamily="34" charset="0"/>
                <a:ea typeface="Times New Roman" panose="02020603050405020304" pitchFamily="18" charset="0"/>
                <a:cs typeface="Arial" panose="020B0604020202020204" pitchFamily="34" charset="0"/>
              </a:rPr>
              <a:t>a. waarop paragraaf 3.5.8 van dat besluit </a:t>
            </a:r>
            <a:r>
              <a:rPr lang="nl-NL" sz="2000"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(houden van landbouwhuisdieren in dierenverblijven)</a:t>
            </a:r>
            <a:r>
              <a:rPr lang="nl-NL" sz="2000" kern="100" dirty="0">
                <a:effectLst/>
                <a:latin typeface="Arial" panose="020B0604020202020204" pitchFamily="34" charset="0"/>
                <a:ea typeface="Times New Roman" panose="02020603050405020304" pitchFamily="18" charset="0"/>
                <a:cs typeface="Arial" panose="020B0604020202020204" pitchFamily="34" charset="0"/>
              </a:rPr>
              <a:t> van toepassing is, of</a:t>
            </a:r>
          </a:p>
          <a:p>
            <a:pPr marL="0" indent="0">
              <a:buNone/>
            </a:pPr>
            <a:r>
              <a:rPr lang="nl-NL" sz="2000" kern="100" dirty="0">
                <a:effectLst/>
                <a:latin typeface="Arial" panose="020B0604020202020204" pitchFamily="34" charset="0"/>
                <a:ea typeface="Times New Roman" panose="02020603050405020304" pitchFamily="18" charset="0"/>
                <a:cs typeface="Arial" panose="020B0604020202020204" pitchFamily="34" charset="0"/>
              </a:rPr>
              <a:t>b. van een activiteit, aangewezen in bijlage I, onderdeel C, categorie 1.4, onder a </a:t>
            </a:r>
            <a:r>
              <a:rPr lang="nl-NL" sz="2000" kern="1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(bepaalde stookinstallaties)</a:t>
            </a:r>
            <a:r>
              <a:rPr lang="nl-NL" sz="2000" kern="100" dirty="0">
                <a:effectLst/>
                <a:latin typeface="Arial" panose="020B0604020202020204" pitchFamily="34" charset="0"/>
                <a:ea typeface="Times New Roman" panose="02020603050405020304" pitchFamily="18" charset="0"/>
                <a:cs typeface="Arial" panose="020B0604020202020204" pitchFamily="34" charset="0"/>
              </a:rPr>
              <a:t>.</a:t>
            </a:r>
          </a:p>
          <a:p>
            <a:endParaRPr lang="nl-NL" sz="2800" dirty="0"/>
          </a:p>
        </p:txBody>
      </p:sp>
    </p:spTree>
    <p:extLst>
      <p:ext uri="{BB962C8B-B14F-4D97-AF65-F5344CB8AC3E}">
        <p14:creationId xmlns:p14="http://schemas.microsoft.com/office/powerpoint/2010/main" val="393102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75543-7027-462B-B949-FDFC1ED70063}"/>
              </a:ext>
            </a:extLst>
          </p:cNvPr>
          <p:cNvSpPr>
            <a:spLocks noGrp="1"/>
          </p:cNvSpPr>
          <p:nvPr>
            <p:ph type="title"/>
          </p:nvPr>
        </p:nvSpPr>
        <p:spPr/>
        <p:txBody>
          <a:bodyPr/>
          <a:lstStyle/>
          <a:p>
            <a:r>
              <a:rPr lang="nl-NL" b="1" dirty="0"/>
              <a:t>Aandachtspunt: artikel 2.4, tweede lid, </a:t>
            </a:r>
            <a:r>
              <a:rPr lang="nl-NL" b="1" dirty="0" err="1"/>
              <a:t>Bor</a:t>
            </a:r>
            <a:endParaRPr lang="nl-NL" b="1" dirty="0"/>
          </a:p>
        </p:txBody>
      </p:sp>
      <p:sp>
        <p:nvSpPr>
          <p:cNvPr id="3" name="Tijdelijke aanduiding voor inhoud 2">
            <a:extLst>
              <a:ext uri="{FF2B5EF4-FFF2-40B4-BE49-F238E27FC236}">
                <a16:creationId xmlns:a16="http://schemas.microsoft.com/office/drawing/2014/main" id="{AF81F6CC-AD6B-D634-2CC2-FFCF0FD1A998}"/>
              </a:ext>
            </a:extLst>
          </p:cNvPr>
          <p:cNvSpPr>
            <a:spLocks noGrp="1"/>
          </p:cNvSpPr>
          <p:nvPr>
            <p:ph idx="1"/>
          </p:nvPr>
        </p:nvSpPr>
        <p:spPr>
          <a:xfrm>
            <a:off x="838200" y="1690688"/>
            <a:ext cx="10744200" cy="4525554"/>
          </a:xfrm>
        </p:spPr>
        <p:txBody>
          <a:bodyPr>
            <a:normAutofit/>
          </a:bodyPr>
          <a:lstStyle/>
          <a:p>
            <a:r>
              <a:rPr lang="nl-NL" sz="3600" dirty="0"/>
              <a:t>geen expliciet overgangsrecht</a:t>
            </a:r>
          </a:p>
          <a:p>
            <a:r>
              <a:rPr lang="nl-NL" sz="3600" dirty="0"/>
              <a:t>mogelijke overwegingen bij toepassing 4.13</a:t>
            </a:r>
          </a:p>
          <a:p>
            <a:pPr lvl="1">
              <a:buFont typeface="Calibri" panose="020F0502020204030204" pitchFamily="34" charset="0"/>
              <a:buChar char="−"/>
            </a:pPr>
            <a:r>
              <a:rPr lang="nl-NL" sz="2800" dirty="0"/>
              <a:t>de om te zetten vergunning had geen betekenis voor toekomstige  veranderingen die zouden vallen onder art. 2.4, tweede lid </a:t>
            </a:r>
            <a:r>
              <a:rPr lang="nl-NL" sz="2800" dirty="0" err="1"/>
              <a:t>Bor</a:t>
            </a:r>
            <a:endParaRPr lang="nl-NL" sz="2800" dirty="0"/>
          </a:p>
          <a:p>
            <a:pPr lvl="1">
              <a:buFont typeface="Calibri" panose="020F0502020204030204" pitchFamily="34" charset="0"/>
              <a:buChar char="−"/>
            </a:pPr>
            <a:r>
              <a:rPr lang="nl-NL" sz="2800" dirty="0"/>
              <a:t>de om te zetten vergunning kan door eerdere toepassing van art. 2.4, tweede lid </a:t>
            </a:r>
            <a:r>
              <a:rPr lang="nl-NL" sz="2800" dirty="0" err="1"/>
              <a:t>Bor</a:t>
            </a:r>
            <a:r>
              <a:rPr lang="nl-NL" sz="2800" dirty="0"/>
              <a:t> soms deels achterhaald zijn, door wel volledig omzetten zou dat kunnen leiden tot vergunning die afwijkt van de activiteit die op 1-1-2024 plaatsvindt</a:t>
            </a:r>
          </a:p>
          <a:p>
            <a:pPr lvl="1">
              <a:buFont typeface="Calibri" panose="020F0502020204030204" pitchFamily="34" charset="0"/>
              <a:buChar char="−"/>
            </a:pPr>
            <a:r>
              <a:rPr lang="nl-NL" sz="2800" dirty="0"/>
              <a:t>en gold niet voor houden van landbouwhuisdieren in dierenverblijven</a:t>
            </a:r>
          </a:p>
          <a:p>
            <a:pPr lvl="1">
              <a:buFont typeface="Calibri" panose="020F0502020204030204" pitchFamily="34" charset="0"/>
              <a:buChar char="−"/>
            </a:pPr>
            <a:endParaRPr lang="nl-NL" sz="2800" dirty="0"/>
          </a:p>
        </p:txBody>
      </p:sp>
    </p:spTree>
    <p:extLst>
      <p:ext uri="{BB962C8B-B14F-4D97-AF65-F5344CB8AC3E}">
        <p14:creationId xmlns:p14="http://schemas.microsoft.com/office/powerpoint/2010/main" val="266843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598CE-2112-0C48-F09A-E1C14A91C691}"/>
              </a:ext>
            </a:extLst>
          </p:cNvPr>
          <p:cNvSpPr>
            <a:spLocks noGrp="1"/>
          </p:cNvSpPr>
          <p:nvPr>
            <p:ph type="title"/>
          </p:nvPr>
        </p:nvSpPr>
        <p:spPr/>
        <p:txBody>
          <a:bodyPr/>
          <a:lstStyle/>
          <a:p>
            <a:r>
              <a:rPr lang="nl-NL" b="1" dirty="0"/>
              <a:t>OBM-veehouderij, op 1-1-2024 niet geëxpireerd of in procedure (</a:t>
            </a:r>
            <a:r>
              <a:rPr lang="nl-NL" b="1" dirty="0" err="1"/>
              <a:t>Iw</a:t>
            </a:r>
            <a:r>
              <a:rPr lang="nl-NL" b="1" dirty="0"/>
              <a:t> 4.13)</a:t>
            </a:r>
          </a:p>
        </p:txBody>
      </p:sp>
      <p:sp>
        <p:nvSpPr>
          <p:cNvPr id="3" name="Tijdelijke aanduiding voor inhoud 2">
            <a:extLst>
              <a:ext uri="{FF2B5EF4-FFF2-40B4-BE49-F238E27FC236}">
                <a16:creationId xmlns:a16="http://schemas.microsoft.com/office/drawing/2014/main" id="{FFD99D16-18E9-50A6-1FE4-FA3CE23F3EAC}"/>
              </a:ext>
            </a:extLst>
          </p:cNvPr>
          <p:cNvSpPr>
            <a:spLocks noGrp="1"/>
          </p:cNvSpPr>
          <p:nvPr>
            <p:ph idx="1"/>
          </p:nvPr>
        </p:nvSpPr>
        <p:spPr>
          <a:xfrm>
            <a:off x="838200" y="1690688"/>
            <a:ext cx="10515600" cy="4668167"/>
          </a:xfrm>
        </p:spPr>
        <p:txBody>
          <a:bodyPr>
            <a:normAutofit fontScale="92500" lnSpcReduction="10000"/>
          </a:bodyPr>
          <a:lstStyle/>
          <a:p>
            <a:pPr marL="342900" indent="-342900">
              <a:buAutoNum type="arabicParenR"/>
            </a:pPr>
            <a:r>
              <a:rPr lang="nl-NL" sz="1800" dirty="0"/>
              <a:t>voor welke Bal-vergunningplichten geldt die vergunning? </a:t>
            </a:r>
          </a:p>
          <a:p>
            <a:pPr lvl="1"/>
            <a:r>
              <a:rPr lang="nl-NL" sz="1800" dirty="0"/>
              <a:t>iig § 3.6.1 Veehouderij, artikel 3.202 (aanwijzing </a:t>
            </a:r>
            <a:r>
              <a:rPr lang="nl-NL" sz="1800" dirty="0" err="1"/>
              <a:t>vergunningplichtige</a:t>
            </a:r>
            <a:r>
              <a:rPr lang="nl-NL" sz="1800" dirty="0"/>
              <a:t> gevallen: andere mb-installatie)</a:t>
            </a:r>
          </a:p>
          <a:p>
            <a:pPr marL="342900" indent="-342900">
              <a:buAutoNum type="arabicParenR"/>
            </a:pPr>
            <a:r>
              <a:rPr lang="nl-NL" sz="1800" dirty="0"/>
              <a:t>wat is de nieuwe reikwijdte van de vergunning (activiteit en oogmerk)?</a:t>
            </a:r>
          </a:p>
          <a:p>
            <a:pPr lvl="1"/>
            <a:r>
              <a:rPr lang="nl-NL" sz="1800" dirty="0">
                <a:highlight>
                  <a:srgbClr val="FFFF00"/>
                </a:highlight>
                <a:ea typeface="Times New Roman" panose="02020603050405020304" pitchFamily="18" charset="0"/>
                <a:cs typeface="Times New Roman" panose="02020603050405020304" pitchFamily="18" charset="0"/>
              </a:rPr>
              <a:t>exploiteren</a:t>
            </a:r>
            <a:r>
              <a:rPr lang="nl-NL" sz="1800" dirty="0">
                <a:ea typeface="Times New Roman" panose="02020603050405020304" pitchFamily="18" charset="0"/>
                <a:cs typeface="Times New Roman" panose="02020603050405020304" pitchFamily="18" charset="0"/>
              </a:rPr>
              <a:t> a</a:t>
            </a:r>
            <a:r>
              <a:rPr lang="nl-NL" sz="1800" dirty="0">
                <a:effectLst/>
                <a:ea typeface="Times New Roman" panose="02020603050405020304" pitchFamily="18" charset="0"/>
                <a:cs typeface="Times New Roman" panose="02020603050405020304" pitchFamily="18" charset="0"/>
              </a:rPr>
              <a:t>ndere mb-installatie voor het houden van meer dan bepaalde aantallen dieren</a:t>
            </a:r>
          </a:p>
          <a:p>
            <a:pPr lvl="1"/>
            <a:r>
              <a:rPr lang="nl-NL" sz="1800" dirty="0">
                <a:highlight>
                  <a:srgbClr val="FFFF00"/>
                </a:highlight>
              </a:rPr>
              <a:t>vergunning krijgt daarmee doorlopend karakter  </a:t>
            </a:r>
          </a:p>
          <a:p>
            <a:pPr marL="0" indent="0">
              <a:buNone/>
            </a:pPr>
            <a:r>
              <a:rPr lang="nl-NL" sz="1800" dirty="0"/>
              <a:t>3) welke vergunningvoorschriften blijven, welke worden maatwerk? </a:t>
            </a:r>
          </a:p>
          <a:p>
            <a:pPr lvl="1"/>
            <a:r>
              <a:rPr lang="nl-NL" sz="1800" dirty="0">
                <a:highlight>
                  <a:srgbClr val="FFFF00"/>
                </a:highlight>
                <a:cs typeface="Times New Roman" panose="02020603050405020304" pitchFamily="18" charset="0"/>
              </a:rPr>
              <a:t>in beginsel geen vergunningvoorschriften, behalve bij toepassing 7.20a </a:t>
            </a:r>
            <a:r>
              <a:rPr lang="nl-NL" sz="1800" dirty="0" err="1">
                <a:highlight>
                  <a:srgbClr val="FFFF00"/>
                </a:highlight>
                <a:cs typeface="Times New Roman" panose="02020603050405020304" pitchFamily="18" charset="0"/>
              </a:rPr>
              <a:t>Wm</a:t>
            </a:r>
            <a:r>
              <a:rPr lang="nl-NL" sz="1800" dirty="0">
                <a:highlight>
                  <a:srgbClr val="FFFF00"/>
                </a:highlight>
                <a:cs typeface="Times New Roman" panose="02020603050405020304" pitchFamily="18" charset="0"/>
              </a:rPr>
              <a:t> </a:t>
            </a:r>
          </a:p>
          <a:p>
            <a:pPr marL="0" indent="0">
              <a:buNone/>
            </a:pPr>
            <a:r>
              <a:rPr lang="nl-NL" sz="1800" dirty="0"/>
              <a:t>4) welke maatwerkvoorschriften komen in vergunning? </a:t>
            </a:r>
          </a:p>
          <a:p>
            <a:pPr lvl="1"/>
            <a:r>
              <a:rPr lang="nl-NL" sz="1800" dirty="0">
                <a:highlight>
                  <a:srgbClr val="FFFF00"/>
                </a:highlight>
                <a:cs typeface="Times New Roman" panose="02020603050405020304" pitchFamily="18" charset="0"/>
              </a:rPr>
              <a:t>maatwerkvoorschriften hoofdstuk 3 Ab die betrekking hadden op andere mb-installatie </a:t>
            </a:r>
            <a:endParaRPr lang="nl-NL" sz="1800" dirty="0"/>
          </a:p>
          <a:p>
            <a:pPr marL="0" indent="0">
              <a:buNone/>
            </a:pPr>
            <a:r>
              <a:rPr lang="nl-NL" sz="1800" dirty="0"/>
              <a:t>5) bij welke wijzigingen is een wijziging van de vergunning nodig?</a:t>
            </a:r>
          </a:p>
          <a:p>
            <a:pPr lvl="1"/>
            <a:r>
              <a:rPr lang="nl-NL" sz="1800" dirty="0">
                <a:highlight>
                  <a:srgbClr val="FFFF00"/>
                </a:highlight>
                <a:cs typeface="Times New Roman" panose="02020603050405020304" pitchFamily="18" charset="0"/>
              </a:rPr>
              <a:t>net als voorheen, of als een omgezet maatwerkvoorschrift wijziging behoeft</a:t>
            </a:r>
          </a:p>
          <a:p>
            <a:pPr marL="0" indent="0">
              <a:buNone/>
            </a:pPr>
            <a:r>
              <a:rPr lang="nl-NL" sz="1800" dirty="0"/>
              <a:t>6) welke algemene regels gelden naast de vergunning (Rijk en decentraal)?</a:t>
            </a:r>
          </a:p>
          <a:p>
            <a:pPr lvl="1"/>
            <a:r>
              <a:rPr lang="nl-NL" sz="1800" dirty="0"/>
              <a:t>Rijk: Bal Artikel 3.203 (algemene regels), decentraal zie ook bruidsschat omgevingsplan </a:t>
            </a:r>
          </a:p>
          <a:p>
            <a:pPr marL="0" indent="0">
              <a:buNone/>
            </a:pPr>
            <a:r>
              <a:rPr lang="nl-NL" sz="1800" dirty="0"/>
              <a:t>7) welke meldingen krijg je niet binnen, welke informatie wel?</a:t>
            </a:r>
          </a:p>
          <a:p>
            <a:pPr lvl="1"/>
            <a:r>
              <a:rPr lang="nl-NL" sz="1800" dirty="0">
                <a:highlight>
                  <a:srgbClr val="FFFF00"/>
                </a:highlight>
              </a:rPr>
              <a:t>niet: onder andere artikel 4.808 Bal – melding dierenverblijven</a:t>
            </a:r>
          </a:p>
        </p:txBody>
      </p:sp>
    </p:spTree>
    <p:extLst>
      <p:ext uri="{BB962C8B-B14F-4D97-AF65-F5344CB8AC3E}">
        <p14:creationId xmlns:p14="http://schemas.microsoft.com/office/powerpoint/2010/main" val="2924099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598CE-2112-0C48-F09A-E1C14A91C691}"/>
              </a:ext>
            </a:extLst>
          </p:cNvPr>
          <p:cNvSpPr>
            <a:spLocks noGrp="1"/>
          </p:cNvSpPr>
          <p:nvPr>
            <p:ph type="title"/>
          </p:nvPr>
        </p:nvSpPr>
        <p:spPr>
          <a:xfrm>
            <a:off x="838200" y="365125"/>
            <a:ext cx="10658474" cy="1325563"/>
          </a:xfrm>
        </p:spPr>
        <p:txBody>
          <a:bodyPr/>
          <a:lstStyle/>
          <a:p>
            <a:r>
              <a:rPr lang="nl-NL" b="1" dirty="0"/>
              <a:t>OBM-veehouderij, 1-1-24 geëxpireerd (4.14 </a:t>
            </a:r>
            <a:r>
              <a:rPr lang="nl-NL" b="1" dirty="0" err="1"/>
              <a:t>Iw</a:t>
            </a:r>
            <a:r>
              <a:rPr lang="nl-NL" b="1" dirty="0"/>
              <a:t>)</a:t>
            </a:r>
          </a:p>
        </p:txBody>
      </p:sp>
      <p:sp>
        <p:nvSpPr>
          <p:cNvPr id="3" name="Tijdelijke aanduiding voor inhoud 2">
            <a:extLst>
              <a:ext uri="{FF2B5EF4-FFF2-40B4-BE49-F238E27FC236}">
                <a16:creationId xmlns:a16="http://schemas.microsoft.com/office/drawing/2014/main" id="{FFD99D16-18E9-50A6-1FE4-FA3CE23F3EAC}"/>
              </a:ext>
            </a:extLst>
          </p:cNvPr>
          <p:cNvSpPr>
            <a:spLocks noGrp="1"/>
          </p:cNvSpPr>
          <p:nvPr>
            <p:ph idx="1"/>
          </p:nvPr>
        </p:nvSpPr>
        <p:spPr>
          <a:xfrm>
            <a:off x="838199" y="1825624"/>
            <a:ext cx="10658475" cy="4460875"/>
          </a:xfrm>
        </p:spPr>
        <p:txBody>
          <a:bodyPr>
            <a:normAutofit/>
          </a:bodyPr>
          <a:lstStyle/>
          <a:p>
            <a:pPr marL="342900" indent="-342900">
              <a:buAutoNum type="arabicParenR"/>
            </a:pPr>
            <a:r>
              <a:rPr lang="nl-NL" sz="1800" dirty="0"/>
              <a:t>wat is de reikwijdte van de vergunning (activiteit en oogmerk)?</a:t>
            </a:r>
          </a:p>
          <a:p>
            <a:pPr lvl="1"/>
            <a:r>
              <a:rPr lang="nl-NL" sz="1800" dirty="0">
                <a:highlight>
                  <a:srgbClr val="FFFF00"/>
                </a:highlight>
                <a:ea typeface="Times New Roman" panose="02020603050405020304" pitchFamily="18" charset="0"/>
                <a:cs typeface="Times New Roman" panose="02020603050405020304" pitchFamily="18" charset="0"/>
              </a:rPr>
              <a:t>exploiteren</a:t>
            </a:r>
            <a:r>
              <a:rPr lang="nl-NL" sz="1800" dirty="0">
                <a:ea typeface="Times New Roman" panose="02020603050405020304" pitchFamily="18" charset="0"/>
                <a:cs typeface="Times New Roman" panose="02020603050405020304" pitchFamily="18" charset="0"/>
              </a:rPr>
              <a:t> a</a:t>
            </a:r>
            <a:r>
              <a:rPr lang="nl-NL" sz="1800" dirty="0">
                <a:effectLst/>
                <a:ea typeface="Times New Roman" panose="02020603050405020304" pitchFamily="18" charset="0"/>
                <a:cs typeface="Times New Roman" panose="02020603050405020304" pitchFamily="18" charset="0"/>
              </a:rPr>
              <a:t>ndere milieubelastende installatie voor het houden van dieren boven drempel</a:t>
            </a:r>
          </a:p>
          <a:p>
            <a:pPr marL="0" indent="0">
              <a:buNone/>
            </a:pPr>
            <a:r>
              <a:rPr lang="nl-NL" sz="1800" dirty="0"/>
              <a:t>2) welke maatwerkvoorschriften komen in vergunning? </a:t>
            </a:r>
          </a:p>
          <a:p>
            <a:pPr lvl="1"/>
            <a:r>
              <a:rPr lang="nl-NL" sz="1800" dirty="0" err="1">
                <a:highlight>
                  <a:srgbClr val="FFFF00"/>
                </a:highlight>
                <a:cs typeface="Times New Roman" panose="02020603050405020304" pitchFamily="18" charset="0"/>
              </a:rPr>
              <a:t>maatwervoorschriften</a:t>
            </a:r>
            <a:r>
              <a:rPr lang="nl-NL" sz="1800" dirty="0">
                <a:highlight>
                  <a:srgbClr val="FFFF00"/>
                </a:highlight>
                <a:cs typeface="Times New Roman" panose="02020603050405020304" pitchFamily="18" charset="0"/>
              </a:rPr>
              <a:t> hoofdstuk 3 Ab die betrekking hadden op andere mb-installatie </a:t>
            </a:r>
            <a:endParaRPr lang="nl-NL" dirty="0"/>
          </a:p>
          <a:p>
            <a:pPr marL="0" indent="0">
              <a:buNone/>
            </a:pPr>
            <a:r>
              <a:rPr lang="nl-NL" sz="1800" dirty="0"/>
              <a:t>3) tot wanneer geldt de vergunning? </a:t>
            </a:r>
          </a:p>
          <a:p>
            <a:pPr lvl="1"/>
            <a:r>
              <a:rPr lang="nl-NL" sz="1800" dirty="0"/>
              <a:t>de termijn van 2 jaar geldt niet: artikel 8.1.10 Invoeringsbesluit</a:t>
            </a:r>
          </a:p>
          <a:p>
            <a:pPr marL="0" indent="0">
              <a:buNone/>
            </a:pPr>
            <a:r>
              <a:rPr lang="nl-NL" sz="1800" dirty="0"/>
              <a:t>4) bij welke activiteitwijzigingen is wijziging van de vergunning nodig?</a:t>
            </a:r>
          </a:p>
          <a:p>
            <a:pPr lvl="1"/>
            <a:r>
              <a:rPr lang="nl-NL" sz="1800" dirty="0"/>
              <a:t>als de activiteit </a:t>
            </a:r>
            <a:r>
              <a:rPr lang="nl-NL" sz="1800" dirty="0">
                <a:highlight>
                  <a:srgbClr val="FFFF00"/>
                </a:highlight>
              </a:rPr>
              <a:t>naar aard en omvang gaat verschillen van de activiteit zoals die werd verricht voor inwerkingtreding Ow</a:t>
            </a:r>
          </a:p>
          <a:p>
            <a:pPr marL="0" indent="0">
              <a:buNone/>
            </a:pPr>
            <a:r>
              <a:rPr lang="nl-NL" sz="1800" dirty="0"/>
              <a:t>5) welke algemene regels gelden naast de vergunning (Rijk en decentraal)?</a:t>
            </a:r>
          </a:p>
          <a:p>
            <a:pPr lvl="1"/>
            <a:r>
              <a:rPr lang="nl-NL" sz="1800" dirty="0"/>
              <a:t>Rijk: Bal Artikel 3.203 (algemene regels), decentraal zie ook bruidsschat omgevingsplan </a:t>
            </a:r>
          </a:p>
          <a:p>
            <a:pPr marL="0" indent="0">
              <a:buNone/>
            </a:pPr>
            <a:r>
              <a:rPr lang="nl-NL" sz="1800" dirty="0"/>
              <a:t>6) welke meldingen krijg je niet binnen, welke informatie wel?</a:t>
            </a:r>
          </a:p>
          <a:p>
            <a:pPr lvl="1"/>
            <a:r>
              <a:rPr lang="nl-NL" sz="1800" dirty="0">
                <a:highlight>
                  <a:srgbClr val="FFFF00"/>
                </a:highlight>
              </a:rPr>
              <a:t>niet: onder andere artikel 4.808 Bal – melding dierenverblijven</a:t>
            </a:r>
            <a:endParaRPr lang="nl-NL" dirty="0"/>
          </a:p>
        </p:txBody>
      </p:sp>
    </p:spTree>
    <p:extLst>
      <p:ext uri="{BB962C8B-B14F-4D97-AF65-F5344CB8AC3E}">
        <p14:creationId xmlns:p14="http://schemas.microsoft.com/office/powerpoint/2010/main" val="195707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A7932-9418-FE25-9E80-8173FD2F1383}"/>
              </a:ext>
            </a:extLst>
          </p:cNvPr>
          <p:cNvSpPr>
            <a:spLocks noGrp="1"/>
          </p:cNvSpPr>
          <p:nvPr>
            <p:ph type="title"/>
          </p:nvPr>
        </p:nvSpPr>
        <p:spPr/>
        <p:txBody>
          <a:bodyPr/>
          <a:lstStyle/>
          <a:p>
            <a:r>
              <a:rPr lang="nl-NL" b="1" dirty="0"/>
              <a:t>4.14: “naar aard en omvang niet verschilt”</a:t>
            </a:r>
          </a:p>
        </p:txBody>
      </p:sp>
      <p:sp>
        <p:nvSpPr>
          <p:cNvPr id="3" name="Tijdelijke aanduiding voor inhoud 2">
            <a:extLst>
              <a:ext uri="{FF2B5EF4-FFF2-40B4-BE49-F238E27FC236}">
                <a16:creationId xmlns:a16="http://schemas.microsoft.com/office/drawing/2014/main" id="{ACBB4A83-2450-D0E6-F148-F6892919D3A7}"/>
              </a:ext>
            </a:extLst>
          </p:cNvPr>
          <p:cNvSpPr>
            <a:spLocks noGrp="1"/>
          </p:cNvSpPr>
          <p:nvPr>
            <p:ph idx="1"/>
          </p:nvPr>
        </p:nvSpPr>
        <p:spPr>
          <a:xfrm>
            <a:off x="838199" y="1825625"/>
            <a:ext cx="11058526" cy="4351338"/>
          </a:xfrm>
        </p:spPr>
        <p:txBody>
          <a:bodyPr/>
          <a:lstStyle/>
          <a:p>
            <a:r>
              <a:rPr lang="nl-NL" sz="3600" dirty="0"/>
              <a:t>niet nader uitgewerkt in </a:t>
            </a:r>
            <a:r>
              <a:rPr lang="nl-NL" sz="3600" dirty="0" err="1"/>
              <a:t>Iw</a:t>
            </a:r>
            <a:r>
              <a:rPr lang="nl-NL" sz="3600" dirty="0"/>
              <a:t> of Ib</a:t>
            </a:r>
          </a:p>
          <a:p>
            <a:r>
              <a:rPr lang="nl-NL" sz="3600" dirty="0"/>
              <a:t>interpretatie initiatiefnemer en bevoegd gezag</a:t>
            </a:r>
          </a:p>
          <a:p>
            <a:r>
              <a:rPr lang="nl-NL" sz="3600" dirty="0" err="1"/>
              <a:t>MvT</a:t>
            </a:r>
            <a:r>
              <a:rPr lang="nl-NL" sz="3600" dirty="0"/>
              <a:t>: “aanmerkelijk verschil”</a:t>
            </a:r>
          </a:p>
          <a:p>
            <a:r>
              <a:rPr lang="nl-NL" sz="3600" dirty="0"/>
              <a:t>denkrichtingen:</a:t>
            </a:r>
          </a:p>
          <a:p>
            <a:pPr marL="457200" lvl="1" indent="0">
              <a:buNone/>
            </a:pPr>
            <a:r>
              <a:rPr lang="nl-NL" sz="3200" dirty="0"/>
              <a:t>- kijken naar kernactiviteit (houden van landbouwhuisdieren)</a:t>
            </a:r>
          </a:p>
          <a:p>
            <a:pPr marL="457200" lvl="1" indent="0">
              <a:buNone/>
            </a:pPr>
            <a:r>
              <a:rPr lang="nl-NL" sz="3200" dirty="0"/>
              <a:t>- als onderdeel installatie erbij komt</a:t>
            </a:r>
          </a:p>
          <a:p>
            <a:pPr marL="457200" lvl="1" indent="0">
              <a:buNone/>
            </a:pPr>
            <a:r>
              <a:rPr lang="nl-NL" sz="3200" dirty="0"/>
              <a:t>- elke wijziging omvang onderdelen installatie</a:t>
            </a:r>
          </a:p>
          <a:p>
            <a:endParaRPr lang="nl-NL" dirty="0"/>
          </a:p>
        </p:txBody>
      </p:sp>
    </p:spTree>
    <p:extLst>
      <p:ext uri="{BB962C8B-B14F-4D97-AF65-F5344CB8AC3E}">
        <p14:creationId xmlns:p14="http://schemas.microsoft.com/office/powerpoint/2010/main" val="3209289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D9181-27AB-FEE0-BE5B-6BB10E80B37B}"/>
              </a:ext>
            </a:extLst>
          </p:cNvPr>
          <p:cNvSpPr>
            <a:spLocks noGrp="1"/>
          </p:cNvSpPr>
          <p:nvPr>
            <p:ph type="title"/>
          </p:nvPr>
        </p:nvSpPr>
        <p:spPr>
          <a:xfrm>
            <a:off x="838200" y="365125"/>
            <a:ext cx="10515600" cy="1101725"/>
          </a:xfrm>
        </p:spPr>
        <p:txBody>
          <a:bodyPr/>
          <a:lstStyle/>
          <a:p>
            <a:r>
              <a:rPr lang="nl-NL" b="1" dirty="0"/>
              <a:t>Nog even melding/vergunning (1)</a:t>
            </a:r>
          </a:p>
        </p:txBody>
      </p:sp>
      <p:sp>
        <p:nvSpPr>
          <p:cNvPr id="3" name="Tijdelijke aanduiding voor inhoud 2">
            <a:extLst>
              <a:ext uri="{FF2B5EF4-FFF2-40B4-BE49-F238E27FC236}">
                <a16:creationId xmlns:a16="http://schemas.microsoft.com/office/drawing/2014/main" id="{6F329070-62FF-50C6-C3D5-01EDE7F62948}"/>
              </a:ext>
            </a:extLst>
          </p:cNvPr>
          <p:cNvSpPr>
            <a:spLocks noGrp="1"/>
          </p:cNvSpPr>
          <p:nvPr>
            <p:ph idx="1"/>
          </p:nvPr>
        </p:nvSpPr>
        <p:spPr>
          <a:xfrm>
            <a:off x="838200" y="1466850"/>
            <a:ext cx="10515600" cy="5026025"/>
          </a:xfrm>
        </p:spPr>
        <p:txBody>
          <a:bodyPr>
            <a:normAutofit fontScale="40000" lnSpcReduction="20000"/>
          </a:bodyPr>
          <a:lstStyle/>
          <a:p>
            <a:pPr marL="0" indent="0">
              <a:lnSpc>
                <a:spcPct val="120000"/>
              </a:lnSpc>
              <a:buNone/>
            </a:pPr>
            <a:r>
              <a:rPr lang="nl-NL" sz="3500" b="1" kern="150" dirty="0">
                <a:effectLst/>
                <a:latin typeface="Verdana" panose="020B0604030504040204" pitchFamily="34" charset="0"/>
                <a:ea typeface="Times New Roman" panose="02020603050405020304" pitchFamily="18" charset="0"/>
                <a:cs typeface="Times New Roman" panose="02020603050405020304" pitchFamily="18" charset="0"/>
              </a:rPr>
              <a:t>Artikel 4.808 (melding)</a:t>
            </a:r>
            <a:endParaRPr lang="nl-NL" sz="3500" kern="150" dirty="0">
              <a:effectLst/>
              <a:latin typeface="DejaVu Sans"/>
              <a:ea typeface="Times New Roman" panose="02020603050405020304" pitchFamily="18" charset="0"/>
              <a:cs typeface="Times New Roman" panose="02020603050405020304" pitchFamily="18" charset="0"/>
            </a:endParaRPr>
          </a:p>
          <a:p>
            <a:pPr marL="0" indent="0">
              <a:lnSpc>
                <a:spcPct val="120000"/>
              </a:lnSpc>
              <a:buNone/>
            </a:pP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1. Het is verboden de milieubelastende activiteit, bedoeld in artikel 4.805 </a:t>
            </a:r>
            <a:r>
              <a:rPr lang="nl-NL" sz="3500" i="1" kern="150" dirty="0">
                <a:effectLst/>
                <a:latin typeface="Verdana" panose="020B0604030504040204" pitchFamily="34" charset="0"/>
                <a:ea typeface="Times New Roman" panose="02020603050405020304" pitchFamily="18" charset="0"/>
                <a:cs typeface="Times New Roman" panose="02020603050405020304" pitchFamily="18" charset="0"/>
              </a:rPr>
              <a:t>(het houden van landbouwhuisdieren in een dierenverblijf)</a:t>
            </a: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 te verrichten zonder dit ten minste vier weken voor het begin ervan te melden.</a:t>
            </a:r>
            <a:endParaRPr lang="nl-NL" sz="3500" kern="150" dirty="0">
              <a:effectLst/>
              <a:latin typeface="DejaVu Sans"/>
              <a:ea typeface="Times New Roman" panose="02020603050405020304" pitchFamily="18" charset="0"/>
              <a:cs typeface="Times New Roman" panose="02020603050405020304" pitchFamily="18" charset="0"/>
            </a:endParaRPr>
          </a:p>
          <a:p>
            <a:pPr marL="0" indent="0">
              <a:lnSpc>
                <a:spcPct val="120000"/>
              </a:lnSpc>
              <a:buNone/>
            </a:pP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2. Een melding bevat:</a:t>
            </a:r>
            <a:endParaRPr lang="nl-NL" sz="3500" kern="150" dirty="0">
              <a:effectLst/>
              <a:latin typeface="DejaVu Sans"/>
              <a:ea typeface="Times New Roman" panose="02020603050405020304" pitchFamily="18" charset="0"/>
              <a:cs typeface="Times New Roman" panose="02020603050405020304" pitchFamily="18" charset="0"/>
            </a:endParaRPr>
          </a:p>
          <a:p>
            <a:pPr marL="0" indent="0">
              <a:lnSpc>
                <a:spcPct val="120000"/>
              </a:lnSpc>
              <a:buNone/>
            </a:pP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a. het aantal landbouwhuisdieren per diercategorie dat ten hoogste zal worden gehouden;</a:t>
            </a:r>
            <a:endParaRPr lang="nl-NL" sz="3500" kern="150" dirty="0">
              <a:effectLst/>
              <a:latin typeface="DejaVu Sans"/>
              <a:ea typeface="Times New Roman" panose="02020603050405020304" pitchFamily="18" charset="0"/>
              <a:cs typeface="Times New Roman" panose="02020603050405020304" pitchFamily="18" charset="0"/>
            </a:endParaRPr>
          </a:p>
          <a:p>
            <a:pPr marL="0" indent="0">
              <a:lnSpc>
                <a:spcPct val="120000"/>
              </a:lnSpc>
              <a:buNone/>
            </a:pP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b. per dierenverblijf:</a:t>
            </a:r>
            <a:endParaRPr lang="nl-NL" sz="3500" kern="150" dirty="0">
              <a:effectLst/>
              <a:latin typeface="DejaVu Sans"/>
              <a:ea typeface="Times New Roman" panose="02020603050405020304" pitchFamily="18" charset="0"/>
              <a:cs typeface="Times New Roman" panose="02020603050405020304" pitchFamily="18" charset="0"/>
            </a:endParaRPr>
          </a:p>
          <a:p>
            <a:pPr marL="0" indent="0">
              <a:lnSpc>
                <a:spcPct val="120000"/>
              </a:lnSpc>
              <a:buNone/>
            </a:pP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1°. het aantal landbouwhuisdieren per diercategorie dat ten hoogste zal worden gehouden;</a:t>
            </a:r>
            <a:endParaRPr lang="nl-NL" sz="3500" kern="150" dirty="0">
              <a:effectLst/>
              <a:latin typeface="DejaVu Sans"/>
              <a:ea typeface="Times New Roman" panose="02020603050405020304" pitchFamily="18" charset="0"/>
              <a:cs typeface="Times New Roman" panose="02020603050405020304" pitchFamily="18" charset="0"/>
            </a:endParaRPr>
          </a:p>
          <a:p>
            <a:pPr marL="0" indent="0">
              <a:lnSpc>
                <a:spcPct val="120000"/>
              </a:lnSpc>
              <a:buNone/>
            </a:pP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2°. een beschrijving van het huisvestingssysteem en van de aanvullende techniek; en</a:t>
            </a:r>
            <a:endParaRPr lang="nl-NL" sz="3500" kern="150" dirty="0">
              <a:effectLst/>
              <a:latin typeface="DejaVu Sans"/>
              <a:ea typeface="Times New Roman" panose="02020603050405020304" pitchFamily="18" charset="0"/>
              <a:cs typeface="Times New Roman" panose="02020603050405020304" pitchFamily="18" charset="0"/>
            </a:endParaRPr>
          </a:p>
          <a:p>
            <a:pPr marL="0" indent="0">
              <a:lnSpc>
                <a:spcPct val="120000"/>
              </a:lnSpc>
              <a:buNone/>
            </a:pP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3°. een beschrijving van de wijze van ventilatie;</a:t>
            </a:r>
            <a:endParaRPr lang="nl-NL" sz="3500" kern="150" dirty="0">
              <a:effectLst/>
              <a:latin typeface="DejaVu Sans"/>
              <a:ea typeface="Times New Roman" panose="02020603050405020304" pitchFamily="18" charset="0"/>
              <a:cs typeface="Times New Roman" panose="02020603050405020304" pitchFamily="18" charset="0"/>
            </a:endParaRPr>
          </a:p>
          <a:p>
            <a:pPr marL="0" indent="0">
              <a:lnSpc>
                <a:spcPct val="120000"/>
              </a:lnSpc>
              <a:buNone/>
            </a:pP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c. per dierenverblijf waarin landbouwhuisdieren worden gehouden waarvoor bij ministeriële regeling een emissiefactor voor geur of PM</a:t>
            </a:r>
            <a:r>
              <a:rPr lang="nl-NL" sz="3500" kern="150" baseline="-25000" dirty="0">
                <a:effectLst/>
                <a:latin typeface="Verdana" panose="020B0604030504040204" pitchFamily="34" charset="0"/>
                <a:ea typeface="Times New Roman" panose="02020603050405020304" pitchFamily="18" charset="0"/>
                <a:cs typeface="Times New Roman" panose="02020603050405020304" pitchFamily="18" charset="0"/>
              </a:rPr>
              <a:t>10</a:t>
            </a: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 is vastgesteld:</a:t>
            </a:r>
          </a:p>
          <a:p>
            <a:pPr marL="0" indent="0">
              <a:lnSpc>
                <a:spcPct val="120000"/>
              </a:lnSpc>
              <a:buNone/>
            </a:pP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1°. een plattegrondtekening op schaal met de ligging van de dierenverblijven, de emissiepunten en een overzicht van ventilatoren met diameter;</a:t>
            </a:r>
            <a:endParaRPr lang="nl-NL" sz="3500" kern="150" dirty="0">
              <a:effectLst/>
              <a:latin typeface="DejaVu Sans"/>
              <a:ea typeface="Times New Roman" panose="02020603050405020304" pitchFamily="18" charset="0"/>
              <a:cs typeface="Times New Roman" panose="02020603050405020304" pitchFamily="18" charset="0"/>
            </a:endParaRPr>
          </a:p>
          <a:p>
            <a:pPr marL="0" indent="0">
              <a:lnSpc>
                <a:spcPct val="120000"/>
              </a:lnSpc>
              <a:buNone/>
            </a:pP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2°. een doorsnedentekening met de goothoogte, de nokhoogte en de hoogte van het emissiepunt; en</a:t>
            </a:r>
            <a:endParaRPr lang="nl-NL" sz="3500" kern="150" dirty="0">
              <a:effectLst/>
              <a:latin typeface="DejaVu Sans"/>
              <a:ea typeface="Times New Roman" panose="02020603050405020304" pitchFamily="18" charset="0"/>
              <a:cs typeface="Times New Roman" panose="02020603050405020304" pitchFamily="18" charset="0"/>
            </a:endParaRPr>
          </a:p>
          <a:p>
            <a:pPr marL="0" indent="0">
              <a:lnSpc>
                <a:spcPct val="120000"/>
              </a:lnSpc>
              <a:buNone/>
            </a:pPr>
            <a:r>
              <a:rPr lang="nl-NL" sz="3500" kern="150" dirty="0">
                <a:effectLst/>
                <a:latin typeface="Verdana" panose="020B0604030504040204" pitchFamily="34" charset="0"/>
                <a:ea typeface="Times New Roman" panose="02020603050405020304" pitchFamily="18" charset="0"/>
                <a:cs typeface="Times New Roman" panose="02020603050405020304" pitchFamily="18" charset="0"/>
              </a:rPr>
              <a:t>d. de lozingsroutes. </a:t>
            </a:r>
            <a:endParaRPr lang="nl-NL" sz="3500" kern="150" dirty="0">
              <a:effectLst/>
              <a:latin typeface="DejaVu Sans"/>
              <a:ea typeface="Times New Roman" panose="02020603050405020304" pitchFamily="18"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14546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AABDD-61E8-6F0C-766B-B6E9854A223A}"/>
              </a:ext>
            </a:extLst>
          </p:cNvPr>
          <p:cNvSpPr>
            <a:spLocks noGrp="1"/>
          </p:cNvSpPr>
          <p:nvPr>
            <p:ph type="title"/>
          </p:nvPr>
        </p:nvSpPr>
        <p:spPr>
          <a:xfrm>
            <a:off x="838200" y="365125"/>
            <a:ext cx="10515600" cy="1460500"/>
          </a:xfrm>
        </p:spPr>
        <p:txBody>
          <a:bodyPr/>
          <a:lstStyle/>
          <a:p>
            <a:r>
              <a:rPr lang="nl-NL" b="1" dirty="0"/>
              <a:t>Opbouw presentatie</a:t>
            </a:r>
          </a:p>
        </p:txBody>
      </p:sp>
      <p:sp>
        <p:nvSpPr>
          <p:cNvPr id="3" name="Tijdelijke aanduiding voor inhoud 2">
            <a:extLst>
              <a:ext uri="{FF2B5EF4-FFF2-40B4-BE49-F238E27FC236}">
                <a16:creationId xmlns:a16="http://schemas.microsoft.com/office/drawing/2014/main" id="{13420563-ADAB-1196-ED68-195CF3ADBFD1}"/>
              </a:ext>
            </a:extLst>
          </p:cNvPr>
          <p:cNvSpPr>
            <a:spLocks noGrp="1"/>
          </p:cNvSpPr>
          <p:nvPr>
            <p:ph idx="1"/>
          </p:nvPr>
        </p:nvSpPr>
        <p:spPr>
          <a:xfrm>
            <a:off x="838200" y="2400299"/>
            <a:ext cx="10744200" cy="3776663"/>
          </a:xfrm>
        </p:spPr>
        <p:txBody>
          <a:bodyPr>
            <a:normAutofit/>
          </a:bodyPr>
          <a:lstStyle/>
          <a:p>
            <a:r>
              <a:rPr lang="nl-NL" sz="3600" dirty="0"/>
              <a:t>belangrijke beleidskeuzes die doorwerken in het overgangsrecht</a:t>
            </a:r>
          </a:p>
          <a:p>
            <a:r>
              <a:rPr lang="nl-NL" sz="3600" dirty="0"/>
              <a:t>belangrijke keuzes bij invulling van het overgangsrecht</a:t>
            </a:r>
          </a:p>
          <a:p>
            <a:r>
              <a:rPr lang="nl-NL" sz="3600" dirty="0"/>
              <a:t>algemeen stappenplan voor toepassing overgangsrecht</a:t>
            </a:r>
          </a:p>
          <a:p>
            <a:r>
              <a:rPr lang="nl-NL" sz="3600" dirty="0"/>
              <a:t>toepassing stappenplan op veehouderij</a:t>
            </a:r>
          </a:p>
        </p:txBody>
      </p:sp>
    </p:spTree>
    <p:extLst>
      <p:ext uri="{BB962C8B-B14F-4D97-AF65-F5344CB8AC3E}">
        <p14:creationId xmlns:p14="http://schemas.microsoft.com/office/powerpoint/2010/main" val="3460757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D9181-27AB-FEE0-BE5B-6BB10E80B37B}"/>
              </a:ext>
            </a:extLst>
          </p:cNvPr>
          <p:cNvSpPr>
            <a:spLocks noGrp="1"/>
          </p:cNvSpPr>
          <p:nvPr>
            <p:ph type="title"/>
          </p:nvPr>
        </p:nvSpPr>
        <p:spPr>
          <a:xfrm>
            <a:off x="838200" y="365125"/>
            <a:ext cx="10515600" cy="1101725"/>
          </a:xfrm>
        </p:spPr>
        <p:txBody>
          <a:bodyPr/>
          <a:lstStyle/>
          <a:p>
            <a:r>
              <a:rPr lang="nl-NL" b="1" dirty="0"/>
              <a:t>Nog even melding/vergunning (2)</a:t>
            </a:r>
          </a:p>
        </p:txBody>
      </p:sp>
      <p:sp>
        <p:nvSpPr>
          <p:cNvPr id="3" name="Tijdelijke aanduiding voor inhoud 2">
            <a:extLst>
              <a:ext uri="{FF2B5EF4-FFF2-40B4-BE49-F238E27FC236}">
                <a16:creationId xmlns:a16="http://schemas.microsoft.com/office/drawing/2014/main" id="{6F329070-62FF-50C6-C3D5-01EDE7F62948}"/>
              </a:ext>
            </a:extLst>
          </p:cNvPr>
          <p:cNvSpPr>
            <a:spLocks noGrp="1"/>
          </p:cNvSpPr>
          <p:nvPr>
            <p:ph idx="1"/>
          </p:nvPr>
        </p:nvSpPr>
        <p:spPr>
          <a:xfrm>
            <a:off x="838200" y="1466850"/>
            <a:ext cx="10515600" cy="5026025"/>
          </a:xfrm>
        </p:spPr>
        <p:txBody>
          <a:bodyPr>
            <a:normAutofit fontScale="85000" lnSpcReduction="10000"/>
          </a:bodyPr>
          <a:lstStyle/>
          <a:p>
            <a:pPr marL="0" indent="0">
              <a:lnSpc>
                <a:spcPct val="115000"/>
              </a:lnSpc>
              <a:buNone/>
            </a:pPr>
            <a:r>
              <a:rPr lang="nl-NL" sz="1800" b="1" kern="150" dirty="0">
                <a:effectLst/>
                <a:latin typeface="Verdana" panose="020B0604030504040204" pitchFamily="34" charset="0"/>
                <a:ea typeface="Times New Roman" panose="02020603050405020304" pitchFamily="18" charset="0"/>
                <a:cs typeface="Times New Roman" panose="02020603050405020304" pitchFamily="18" charset="0"/>
              </a:rPr>
              <a:t>Artikel 3.203 (algemene regels)</a:t>
            </a:r>
            <a:endParaRPr lang="nl-NL" sz="1800" kern="150" dirty="0">
              <a:effectLst/>
              <a:latin typeface="DejaVu Sans"/>
              <a:ea typeface="Times New Roman" panose="02020603050405020304" pitchFamily="18" charset="0"/>
              <a:cs typeface="Times New Roman" panose="02020603050405020304" pitchFamily="18" charset="0"/>
            </a:endParaRPr>
          </a:p>
          <a:p>
            <a:pPr marL="0" indent="0">
              <a:lnSpc>
                <a:spcPct val="115000"/>
              </a:lnSpc>
              <a:buNone/>
            </a:pP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1. Bij het verrichten van de activiteiten, bedoeld in artikel 3.200, en lozingsactiviteiten op een oppervlaktewaterlichaam die daarbij worden verricht, wordt voldaan aan de regels over:</a:t>
            </a:r>
            <a:endParaRPr lang="nl-NL" sz="1800" kern="150" dirty="0">
              <a:effectLst/>
              <a:latin typeface="DejaVu Sans"/>
              <a:ea typeface="Times New Roman" panose="02020603050405020304" pitchFamily="18" charset="0"/>
              <a:cs typeface="Times New Roman" panose="02020603050405020304" pitchFamily="18" charset="0"/>
            </a:endParaRPr>
          </a:p>
          <a:p>
            <a:pPr marL="0" indent="0">
              <a:lnSpc>
                <a:spcPct val="115000"/>
              </a:lnSpc>
              <a:buNone/>
            </a:pP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a. het kleinschalig tanken, bedoeld in paragraaf 4.39;</a:t>
            </a:r>
            <a:endParaRPr lang="nl-NL" sz="1800" kern="150" dirty="0">
              <a:effectLst/>
              <a:latin typeface="DejaVu Sans"/>
              <a:ea typeface="Times New Roman" panose="02020603050405020304" pitchFamily="18" charset="0"/>
              <a:cs typeface="Times New Roman" panose="02020603050405020304" pitchFamily="18" charset="0"/>
            </a:endParaRPr>
          </a:p>
          <a:p>
            <a:pPr marL="0" indent="0">
              <a:lnSpc>
                <a:spcPct val="115000"/>
              </a:lnSpc>
              <a:buNone/>
            </a:pP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b. het grootschalig tanken, bedoeld in paragraaf 4.40;</a:t>
            </a:r>
            <a:endParaRPr lang="nl-NL" sz="1800" kern="150" dirty="0">
              <a:effectLst/>
              <a:latin typeface="DejaVu Sans"/>
              <a:ea typeface="Times New Roman" panose="02020603050405020304" pitchFamily="18" charset="0"/>
              <a:cs typeface="Times New Roman" panose="02020603050405020304" pitchFamily="18" charset="0"/>
            </a:endParaRPr>
          </a:p>
          <a:p>
            <a:pPr marL="0" indent="0">
              <a:lnSpc>
                <a:spcPct val="115000"/>
              </a:lnSpc>
              <a:buNone/>
            </a:pP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c. het bereiden van drinkwater voor landbouwhuisdieren, bedoeld in paragraaf 4.81;</a:t>
            </a:r>
            <a:endParaRPr lang="nl-NL" sz="1800" kern="150" dirty="0">
              <a:effectLst/>
              <a:latin typeface="DejaVu Sans"/>
              <a:ea typeface="Times New Roman" panose="02020603050405020304" pitchFamily="18" charset="0"/>
              <a:cs typeface="Times New Roman" panose="02020603050405020304" pitchFamily="18" charset="0"/>
            </a:endParaRPr>
          </a:p>
          <a:p>
            <a:pPr marL="0" indent="0">
              <a:lnSpc>
                <a:spcPct val="115000"/>
              </a:lnSpc>
              <a:buNone/>
            </a:pP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d. dierenverblijven, bedoeld in paragraaf 4.82;</a:t>
            </a:r>
            <a:endParaRPr lang="nl-NL" sz="1800" kern="150" dirty="0">
              <a:effectLst/>
              <a:latin typeface="DejaVu Sans"/>
              <a:ea typeface="Times New Roman" panose="02020603050405020304" pitchFamily="18" charset="0"/>
              <a:cs typeface="Times New Roman" panose="02020603050405020304" pitchFamily="18" charset="0"/>
            </a:endParaRPr>
          </a:p>
          <a:p>
            <a:pPr marL="0" indent="0">
              <a:lnSpc>
                <a:spcPct val="115000"/>
              </a:lnSpc>
              <a:buNone/>
            </a:pP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e. het opslaan van vaste mest, </a:t>
            </a:r>
            <a:r>
              <a:rPr lang="nl-NL" sz="1800" kern="150" dirty="0" err="1">
                <a:effectLst/>
                <a:latin typeface="Verdana" panose="020B0604030504040204" pitchFamily="34" charset="0"/>
                <a:ea typeface="Times New Roman" panose="02020603050405020304" pitchFamily="18" charset="0"/>
                <a:cs typeface="Times New Roman" panose="02020603050405020304" pitchFamily="18" charset="0"/>
              </a:rPr>
              <a:t>champost</a:t>
            </a: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 of dikke fractie, bedoeld in paragraaf 4.83;</a:t>
            </a:r>
            <a:endParaRPr lang="nl-NL" sz="1800" kern="150" dirty="0">
              <a:effectLst/>
              <a:latin typeface="DejaVu Sans"/>
              <a:ea typeface="Times New Roman" panose="02020603050405020304" pitchFamily="18" charset="0"/>
              <a:cs typeface="Times New Roman" panose="02020603050405020304" pitchFamily="18" charset="0"/>
            </a:endParaRPr>
          </a:p>
          <a:p>
            <a:pPr marL="0" indent="0">
              <a:lnSpc>
                <a:spcPct val="115000"/>
              </a:lnSpc>
              <a:buNone/>
            </a:pP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f. het opslaan van kuilvoer of vaste bijvoedermiddelen, bedoeld in paragraaf 4.84;</a:t>
            </a:r>
            <a:endParaRPr lang="nl-NL" sz="1800" kern="150" dirty="0">
              <a:effectLst/>
              <a:latin typeface="DejaVu Sans"/>
              <a:ea typeface="Times New Roman" panose="02020603050405020304" pitchFamily="18" charset="0"/>
              <a:cs typeface="Times New Roman" panose="02020603050405020304" pitchFamily="18" charset="0"/>
            </a:endParaRPr>
          </a:p>
          <a:p>
            <a:pPr marL="0" indent="0">
              <a:lnSpc>
                <a:spcPct val="115000"/>
              </a:lnSpc>
              <a:buNone/>
            </a:pP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g. het opslaan van drijfmest, </a:t>
            </a:r>
            <a:r>
              <a:rPr lang="nl-NL" sz="1800" kern="150" dirty="0" err="1">
                <a:effectLst/>
                <a:latin typeface="Verdana" panose="020B0604030504040204" pitchFamily="34" charset="0"/>
                <a:ea typeface="Times New Roman" panose="02020603050405020304" pitchFamily="18" charset="0"/>
                <a:cs typeface="Times New Roman" panose="02020603050405020304" pitchFamily="18" charset="0"/>
              </a:rPr>
              <a:t>digestaat</a:t>
            </a: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 of dunne fractie in een mestbassin, bedoeld in paragraaf 4.86;</a:t>
            </a:r>
            <a:endParaRPr lang="nl-NL" sz="1800" kern="150" dirty="0">
              <a:effectLst/>
              <a:latin typeface="DejaVu Sans"/>
              <a:ea typeface="Times New Roman" panose="02020603050405020304" pitchFamily="18" charset="0"/>
              <a:cs typeface="Times New Roman" panose="02020603050405020304" pitchFamily="18" charset="0"/>
            </a:endParaRPr>
          </a:p>
          <a:p>
            <a:pPr marL="0" indent="0">
              <a:lnSpc>
                <a:spcPct val="115000"/>
              </a:lnSpc>
              <a:buNone/>
            </a:pP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h. het composteren en opslaan van groenafval, bedoeld in paragraaf 4.89;</a:t>
            </a:r>
            <a:endParaRPr lang="nl-NL" sz="1800" kern="150" dirty="0">
              <a:effectLst/>
              <a:latin typeface="DejaVu Sans"/>
              <a:ea typeface="Times New Roman" panose="02020603050405020304" pitchFamily="18" charset="0"/>
              <a:cs typeface="Times New Roman" panose="02020603050405020304" pitchFamily="18" charset="0"/>
            </a:endParaRPr>
          </a:p>
          <a:p>
            <a:pPr marL="0" indent="0">
              <a:lnSpc>
                <a:spcPct val="115000"/>
              </a:lnSpc>
              <a:buNone/>
            </a:pP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i. het reinigen van voertuigen of werktuigen voor agrarische activiteiten, bedoeld in paragraaf 4.90; en</a:t>
            </a:r>
            <a:endParaRPr lang="nl-NL" sz="1800" kern="150" dirty="0">
              <a:effectLst/>
              <a:latin typeface="DejaVu Sans"/>
              <a:ea typeface="Times New Roman" panose="02020603050405020304" pitchFamily="18" charset="0"/>
              <a:cs typeface="Times New Roman" panose="02020603050405020304" pitchFamily="18" charset="0"/>
            </a:endParaRPr>
          </a:p>
          <a:p>
            <a:pPr marL="0" indent="0">
              <a:lnSpc>
                <a:spcPct val="115000"/>
              </a:lnSpc>
              <a:buNone/>
            </a:pPr>
            <a:r>
              <a:rPr lang="nl-NL" sz="1800" kern="150" dirty="0">
                <a:effectLst/>
                <a:latin typeface="Verdana" panose="020B0604030504040204" pitchFamily="34" charset="0"/>
                <a:ea typeface="Times New Roman" panose="02020603050405020304" pitchFamily="18" charset="0"/>
                <a:cs typeface="Times New Roman" panose="02020603050405020304" pitchFamily="18" charset="0"/>
              </a:rPr>
              <a:t>j. het vullen van gasflessen met propaan of butaan, bedoeld in paragraaf 4.101.</a:t>
            </a:r>
            <a:endParaRPr lang="nl-NL" sz="1800" kern="150" dirty="0">
              <a:effectLst/>
              <a:latin typeface="DejaVu Sans"/>
              <a:ea typeface="Times New Roman" panose="02020603050405020304" pitchFamily="18"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575184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FCDBC-3BEA-0DA6-89A2-ABDF46E874D2}"/>
              </a:ext>
            </a:extLst>
          </p:cNvPr>
          <p:cNvSpPr>
            <a:spLocks noGrp="1"/>
          </p:cNvSpPr>
          <p:nvPr>
            <p:ph type="title"/>
          </p:nvPr>
        </p:nvSpPr>
        <p:spPr>
          <a:xfrm>
            <a:off x="2466703" y="2603228"/>
            <a:ext cx="7121914" cy="1325563"/>
          </a:xfrm>
        </p:spPr>
        <p:txBody>
          <a:bodyPr/>
          <a:lstStyle/>
          <a:p>
            <a:r>
              <a:rPr lang="nl-NL" b="1" dirty="0"/>
              <a:t>Vragen over veehouderij deel?</a:t>
            </a:r>
          </a:p>
        </p:txBody>
      </p:sp>
    </p:spTree>
    <p:extLst>
      <p:ext uri="{BB962C8B-B14F-4D97-AF65-F5344CB8AC3E}">
        <p14:creationId xmlns:p14="http://schemas.microsoft.com/office/powerpoint/2010/main" val="291844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C8B8D-AFDB-AAD5-E21C-83D22F9CEA00}"/>
              </a:ext>
            </a:extLst>
          </p:cNvPr>
          <p:cNvSpPr>
            <a:spLocks noGrp="1"/>
          </p:cNvSpPr>
          <p:nvPr>
            <p:ph type="title"/>
          </p:nvPr>
        </p:nvSpPr>
        <p:spPr/>
        <p:txBody>
          <a:bodyPr/>
          <a:lstStyle/>
          <a:p>
            <a:r>
              <a:rPr lang="nl-NL" b="1" dirty="0"/>
              <a:t>Aanloop naar het overgangsrecht</a:t>
            </a:r>
          </a:p>
        </p:txBody>
      </p:sp>
      <p:sp>
        <p:nvSpPr>
          <p:cNvPr id="3" name="Tijdelijke aanduiding voor inhoud 2">
            <a:extLst>
              <a:ext uri="{FF2B5EF4-FFF2-40B4-BE49-F238E27FC236}">
                <a16:creationId xmlns:a16="http://schemas.microsoft.com/office/drawing/2014/main" id="{750509BA-BE98-C0E1-F35E-ECCA9C783374}"/>
              </a:ext>
            </a:extLst>
          </p:cNvPr>
          <p:cNvSpPr>
            <a:spLocks noGrp="1"/>
          </p:cNvSpPr>
          <p:nvPr>
            <p:ph idx="1"/>
          </p:nvPr>
        </p:nvSpPr>
        <p:spPr>
          <a:xfrm>
            <a:off x="838199" y="1552575"/>
            <a:ext cx="10753725" cy="4624388"/>
          </a:xfrm>
        </p:spPr>
        <p:txBody>
          <a:bodyPr>
            <a:normAutofit/>
          </a:bodyPr>
          <a:lstStyle/>
          <a:p>
            <a:r>
              <a:rPr lang="nl-NL" sz="3600" dirty="0"/>
              <a:t>beleidskeuzes Omgevingswet algemeen</a:t>
            </a:r>
          </a:p>
          <a:p>
            <a:pPr lvl="1">
              <a:buFont typeface="Calibri" panose="020F0502020204030204" pitchFamily="34" charset="0"/>
              <a:buChar char="‐"/>
            </a:pPr>
            <a:r>
              <a:rPr lang="nl-NL" sz="2800" dirty="0"/>
              <a:t>één document (bij vergunning maatwerk via vergunningvoorschrift)</a:t>
            </a:r>
          </a:p>
          <a:p>
            <a:pPr lvl="1">
              <a:buFont typeface="Calibri" panose="020F0502020204030204" pitchFamily="34" charset="0"/>
              <a:buChar char="‐"/>
            </a:pPr>
            <a:r>
              <a:rPr lang="nl-NL" sz="2800" dirty="0"/>
              <a:t>vergunning beperkt tot waar het om gaat</a:t>
            </a:r>
          </a:p>
          <a:p>
            <a:pPr lvl="1">
              <a:buFont typeface="Calibri" panose="020F0502020204030204" pitchFamily="34" charset="0"/>
              <a:buChar char="‐"/>
            </a:pPr>
            <a:r>
              <a:rPr lang="nl-NL" sz="2800" dirty="0"/>
              <a:t>begrip ontheffing verdwijnt (→vergunning of maatwerkvoorschrift) </a:t>
            </a:r>
          </a:p>
          <a:p>
            <a:r>
              <a:rPr lang="nl-NL" sz="3600" dirty="0"/>
              <a:t>beleidskeuzes milieubelastende activiteit (</a:t>
            </a:r>
            <a:r>
              <a:rPr lang="nl-NL" sz="3600" dirty="0" err="1"/>
              <a:t>mba</a:t>
            </a:r>
            <a:r>
              <a:rPr lang="nl-NL" sz="3600" dirty="0"/>
              <a:t>)</a:t>
            </a:r>
          </a:p>
          <a:p>
            <a:pPr lvl="1">
              <a:buFont typeface="Calibri" panose="020F0502020204030204" pitchFamily="34" charset="0"/>
              <a:buChar char="‐"/>
            </a:pPr>
            <a:r>
              <a:rPr lang="nl-NL" sz="2800" dirty="0"/>
              <a:t>afscheid van inrichtingenbegrip - 1) in de wet 2) in het Bal </a:t>
            </a:r>
          </a:p>
          <a:p>
            <a:pPr lvl="1">
              <a:buFont typeface="Calibri" panose="020F0502020204030204" pitchFamily="34" charset="0"/>
              <a:buChar char="‐"/>
            </a:pPr>
            <a:r>
              <a:rPr lang="nl-NL" sz="2800" dirty="0"/>
              <a:t>meer ruimte voor milieuregels in het omgevingsplan (RO ↔ milieu)</a:t>
            </a:r>
          </a:p>
          <a:p>
            <a:pPr lvl="1">
              <a:buFont typeface="Calibri" panose="020F0502020204030204" pitchFamily="34" charset="0"/>
              <a:buChar char="‐"/>
            </a:pPr>
            <a:r>
              <a:rPr lang="nl-NL" sz="2800" dirty="0"/>
              <a:t>afscheid van Omgevingsvergunning Beperkte Milieutoets (OBM)</a:t>
            </a:r>
          </a:p>
          <a:p>
            <a:pPr lvl="1">
              <a:buFont typeface="Calibri" panose="020F0502020204030204" pitchFamily="34" charset="0"/>
              <a:buChar char="‐"/>
            </a:pPr>
            <a:r>
              <a:rPr lang="nl-NL" sz="2800" dirty="0"/>
              <a:t>geen melding als vergunningplicht geldt</a:t>
            </a:r>
          </a:p>
          <a:p>
            <a:endParaRPr lang="nl-NL" dirty="0"/>
          </a:p>
          <a:p>
            <a:pPr marL="0" indent="0">
              <a:buNone/>
            </a:pPr>
            <a:endParaRPr lang="nl-NL" dirty="0"/>
          </a:p>
        </p:txBody>
      </p:sp>
    </p:spTree>
    <p:extLst>
      <p:ext uri="{BB962C8B-B14F-4D97-AF65-F5344CB8AC3E}">
        <p14:creationId xmlns:p14="http://schemas.microsoft.com/office/powerpoint/2010/main" val="252892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0A438-7591-B21F-4EEC-E89534A48E62}"/>
              </a:ext>
            </a:extLst>
          </p:cNvPr>
          <p:cNvSpPr>
            <a:spLocks noGrp="1"/>
          </p:cNvSpPr>
          <p:nvPr>
            <p:ph type="title"/>
          </p:nvPr>
        </p:nvSpPr>
        <p:spPr/>
        <p:txBody>
          <a:bodyPr/>
          <a:lstStyle/>
          <a:p>
            <a:r>
              <a:rPr lang="nl-NL" b="1" dirty="0"/>
              <a:t>A</a:t>
            </a:r>
            <a:r>
              <a:rPr lang="nl-NL" sz="4400" b="1" dirty="0"/>
              <a:t>fscheid van het inrichtingenbegrip</a:t>
            </a:r>
            <a:endParaRPr lang="nl-NL" b="1" dirty="0"/>
          </a:p>
        </p:txBody>
      </p:sp>
      <p:sp>
        <p:nvSpPr>
          <p:cNvPr id="3" name="Tijdelijke aanduiding voor inhoud 2">
            <a:extLst>
              <a:ext uri="{FF2B5EF4-FFF2-40B4-BE49-F238E27FC236}">
                <a16:creationId xmlns:a16="http://schemas.microsoft.com/office/drawing/2014/main" id="{9114A275-DADA-93C6-BADC-A76D5FD90DD9}"/>
              </a:ext>
            </a:extLst>
          </p:cNvPr>
          <p:cNvSpPr>
            <a:spLocks noGrp="1"/>
          </p:cNvSpPr>
          <p:nvPr>
            <p:ph idx="1"/>
          </p:nvPr>
        </p:nvSpPr>
        <p:spPr>
          <a:xfrm>
            <a:off x="838200" y="1552575"/>
            <a:ext cx="10515600" cy="4624388"/>
          </a:xfrm>
        </p:spPr>
        <p:txBody>
          <a:bodyPr>
            <a:normAutofit/>
          </a:bodyPr>
          <a:lstStyle/>
          <a:p>
            <a:r>
              <a:rPr lang="nl-NL" dirty="0"/>
              <a:t>in de wet</a:t>
            </a:r>
          </a:p>
          <a:p>
            <a:endParaRPr lang="nl-NL" dirty="0"/>
          </a:p>
          <a:p>
            <a:endParaRPr lang="nl-NL" dirty="0"/>
          </a:p>
          <a:p>
            <a:endParaRPr lang="nl-NL" dirty="0"/>
          </a:p>
          <a:p>
            <a:endParaRPr lang="nl-NL" dirty="0"/>
          </a:p>
          <a:p>
            <a:endParaRPr lang="nl-NL" dirty="0"/>
          </a:p>
          <a:p>
            <a:r>
              <a:rPr lang="nl-NL" dirty="0"/>
              <a:t>in het Bal</a:t>
            </a:r>
          </a:p>
          <a:p>
            <a:pPr marL="457200" lvl="1" indent="0">
              <a:buNone/>
            </a:pPr>
            <a:r>
              <a:rPr lang="nl-NL" dirty="0"/>
              <a:t>- vooral vanwege keuze voor “richtingaanwijzer” bij “</a:t>
            </a:r>
            <a:r>
              <a:rPr lang="nl-NL" dirty="0" err="1"/>
              <a:t>bbt</a:t>
            </a:r>
            <a:r>
              <a:rPr lang="nl-NL" dirty="0"/>
              <a:t>-regels”</a:t>
            </a:r>
          </a:p>
          <a:p>
            <a:pPr marL="457200" lvl="1" indent="0">
              <a:buNone/>
            </a:pPr>
            <a:r>
              <a:rPr lang="nl-NL" dirty="0"/>
              <a:t>- en regelen immissies (zoals geluid) in omgevingsplan (bruidsschat)</a:t>
            </a:r>
          </a:p>
        </p:txBody>
      </p:sp>
      <p:pic>
        <p:nvPicPr>
          <p:cNvPr id="5" name="Afbeelding 4" descr="Afbeelding met hemel, wolk, buitenshuis, fabriek&#10;&#10;Automatisch gegenereerde beschrijving">
            <a:extLst>
              <a:ext uri="{FF2B5EF4-FFF2-40B4-BE49-F238E27FC236}">
                <a16:creationId xmlns:a16="http://schemas.microsoft.com/office/drawing/2014/main" id="{7A8911CD-7252-7003-6342-CDBE78E72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225" y="2167971"/>
            <a:ext cx="3914370" cy="2146854"/>
          </a:xfrm>
          <a:prstGeom prst="rect">
            <a:avLst/>
          </a:prstGeom>
        </p:spPr>
      </p:pic>
      <p:pic>
        <p:nvPicPr>
          <p:cNvPr id="7" name="Afbeelding 6" descr="Afbeelding met buitenshuis, hemel, grond, gras&#10;&#10;Automatisch gegenereerde beschrijving">
            <a:extLst>
              <a:ext uri="{FF2B5EF4-FFF2-40B4-BE49-F238E27FC236}">
                <a16:creationId xmlns:a16="http://schemas.microsoft.com/office/drawing/2014/main" id="{C0487A2F-FAA6-B0C6-7BEF-AA3BC75F6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295" y="2167971"/>
            <a:ext cx="3827442" cy="2146854"/>
          </a:xfrm>
          <a:prstGeom prst="rect">
            <a:avLst/>
          </a:prstGeom>
        </p:spPr>
      </p:pic>
    </p:spTree>
    <p:extLst>
      <p:ext uri="{BB962C8B-B14F-4D97-AF65-F5344CB8AC3E}">
        <p14:creationId xmlns:p14="http://schemas.microsoft.com/office/powerpoint/2010/main" val="73745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5DB7F-FE1A-AB9A-D73C-78F8786DEB2F}"/>
              </a:ext>
            </a:extLst>
          </p:cNvPr>
          <p:cNvSpPr>
            <a:spLocks noGrp="1"/>
          </p:cNvSpPr>
          <p:nvPr>
            <p:ph type="title"/>
          </p:nvPr>
        </p:nvSpPr>
        <p:spPr>
          <a:xfrm>
            <a:off x="838200" y="939566"/>
            <a:ext cx="4253917" cy="4580389"/>
          </a:xfrm>
        </p:spPr>
        <p:txBody>
          <a:bodyPr/>
          <a:lstStyle/>
          <a:p>
            <a:r>
              <a:rPr lang="nl-NL" b="1" dirty="0"/>
              <a:t>A</a:t>
            </a:r>
            <a:r>
              <a:rPr lang="nl-NL" sz="4400" b="1" dirty="0"/>
              <a:t>fscheid van het inrichtingenbegrip</a:t>
            </a:r>
            <a:endParaRPr lang="nl-NL" dirty="0"/>
          </a:p>
        </p:txBody>
      </p:sp>
      <p:pic>
        <p:nvPicPr>
          <p:cNvPr id="1026" name="Picture 2">
            <a:extLst>
              <a:ext uri="{FF2B5EF4-FFF2-40B4-BE49-F238E27FC236}">
                <a16:creationId xmlns:a16="http://schemas.microsoft.com/office/drawing/2014/main" id="{DFE772F3-0A94-87FF-27E7-0A3A4C868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373" y="527387"/>
            <a:ext cx="5638800" cy="580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39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F49E44-3074-DAAD-4BB0-8C911F920C3D}"/>
              </a:ext>
            </a:extLst>
          </p:cNvPr>
          <p:cNvSpPr>
            <a:spLocks noGrp="1"/>
          </p:cNvSpPr>
          <p:nvPr>
            <p:ph type="title"/>
          </p:nvPr>
        </p:nvSpPr>
        <p:spPr/>
        <p:txBody>
          <a:bodyPr/>
          <a:lstStyle/>
          <a:p>
            <a:r>
              <a:rPr lang="nl-NL" b="1" dirty="0"/>
              <a:t>Waarom geen meldingen bij vergunningplicht? </a:t>
            </a:r>
          </a:p>
        </p:txBody>
      </p:sp>
      <p:sp>
        <p:nvSpPr>
          <p:cNvPr id="3" name="Tijdelijke aanduiding voor inhoud 2">
            <a:extLst>
              <a:ext uri="{FF2B5EF4-FFF2-40B4-BE49-F238E27FC236}">
                <a16:creationId xmlns:a16="http://schemas.microsoft.com/office/drawing/2014/main" id="{AD28AEDD-FAB5-E83C-80E3-35A483DBD369}"/>
              </a:ext>
            </a:extLst>
          </p:cNvPr>
          <p:cNvSpPr>
            <a:spLocks noGrp="1"/>
          </p:cNvSpPr>
          <p:nvPr>
            <p:ph idx="1"/>
          </p:nvPr>
        </p:nvSpPr>
        <p:spPr>
          <a:xfrm>
            <a:off x="905312" y="1481675"/>
            <a:ext cx="10829488" cy="4944291"/>
          </a:xfrm>
        </p:spPr>
        <p:txBody>
          <a:bodyPr>
            <a:normAutofit/>
          </a:bodyPr>
          <a:lstStyle/>
          <a:p>
            <a:r>
              <a:rPr lang="nl-NL" dirty="0"/>
              <a:t>melding (zware status – verboden, tenzij) is vooral bedoeld om het bevoegd gezag op de hoogte te stellen over </a:t>
            </a:r>
            <a:r>
              <a:rPr lang="nl-NL" b="1" dirty="0"/>
              <a:t>een nieuwe (deel)activiteit </a:t>
            </a:r>
          </a:p>
          <a:p>
            <a:r>
              <a:rPr lang="nl-NL" dirty="0"/>
              <a:t>bij </a:t>
            </a:r>
            <a:r>
              <a:rPr lang="nl-NL" dirty="0" err="1"/>
              <a:t>vergunningplichtige</a:t>
            </a:r>
            <a:r>
              <a:rPr lang="nl-NL" dirty="0"/>
              <a:t> activiteiten is meestal duidelijk welke deelactiviteiten er kunnen plaatsvinden (richtingaanwijzer)</a:t>
            </a:r>
          </a:p>
          <a:p>
            <a:r>
              <a:rPr lang="nl-NL" dirty="0"/>
              <a:t>en bevoegd gezag kan informatieplichten in vergunning opnemen</a:t>
            </a:r>
          </a:p>
          <a:p>
            <a:r>
              <a:rPr lang="nl-NL" dirty="0"/>
              <a:t>voor het </a:t>
            </a:r>
            <a:r>
              <a:rPr lang="nl-NL" b="1" dirty="0"/>
              <a:t>doorgeven van inhoudelijke informatie </a:t>
            </a:r>
            <a:r>
              <a:rPr lang="nl-NL" dirty="0"/>
              <a:t>aan bevoegd gezag is instrument gegevens en bescheiden bedoeld (minder zware status, komt overeen met “melding” Ab); </a:t>
            </a:r>
            <a:r>
              <a:rPr lang="nl-NL" b="1" dirty="0"/>
              <a:t>geldt ook bij vergunningplicht</a:t>
            </a:r>
          </a:p>
          <a:p>
            <a:r>
              <a:rPr lang="nl-NL" dirty="0"/>
              <a:t>bij uitwerking Bal soms wel informatie in melding, die wordt dan gemist   </a:t>
            </a:r>
          </a:p>
          <a:p>
            <a:r>
              <a:rPr lang="nl-NL" dirty="0"/>
              <a:t>veel verschillende vragen en suggesties, heeft aandacht</a:t>
            </a:r>
          </a:p>
        </p:txBody>
      </p:sp>
    </p:spTree>
    <p:extLst>
      <p:ext uri="{BB962C8B-B14F-4D97-AF65-F5344CB8AC3E}">
        <p14:creationId xmlns:p14="http://schemas.microsoft.com/office/powerpoint/2010/main" val="93685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5764E-634C-53B1-5180-CFEFC15EDC62}"/>
              </a:ext>
            </a:extLst>
          </p:cNvPr>
          <p:cNvSpPr>
            <a:spLocks noGrp="1"/>
          </p:cNvSpPr>
          <p:nvPr>
            <p:ph type="title"/>
          </p:nvPr>
        </p:nvSpPr>
        <p:spPr/>
        <p:txBody>
          <a:bodyPr/>
          <a:lstStyle/>
          <a:p>
            <a:r>
              <a:rPr lang="nl-NL" b="1" dirty="0"/>
              <a:t>Aanwijzing </a:t>
            </a:r>
            <a:r>
              <a:rPr lang="nl-NL" b="1" dirty="0" err="1"/>
              <a:t>mba</a:t>
            </a:r>
            <a:r>
              <a:rPr lang="nl-NL" b="1" dirty="0"/>
              <a:t> – omschrijving activiteiten</a:t>
            </a:r>
          </a:p>
        </p:txBody>
      </p:sp>
      <p:sp>
        <p:nvSpPr>
          <p:cNvPr id="3" name="Tijdelijke aanduiding voor inhoud 2">
            <a:extLst>
              <a:ext uri="{FF2B5EF4-FFF2-40B4-BE49-F238E27FC236}">
                <a16:creationId xmlns:a16="http://schemas.microsoft.com/office/drawing/2014/main" id="{5034A9A1-02FE-2D71-2DEE-5067D66832E4}"/>
              </a:ext>
            </a:extLst>
          </p:cNvPr>
          <p:cNvSpPr>
            <a:spLocks noGrp="1"/>
          </p:cNvSpPr>
          <p:nvPr>
            <p:ph idx="1"/>
          </p:nvPr>
        </p:nvSpPr>
        <p:spPr>
          <a:xfrm>
            <a:off x="838200" y="1825625"/>
            <a:ext cx="10801350" cy="4351338"/>
          </a:xfrm>
        </p:spPr>
        <p:txBody>
          <a:bodyPr>
            <a:normAutofit/>
          </a:bodyPr>
          <a:lstStyle/>
          <a:p>
            <a:r>
              <a:rPr lang="nl-NL" sz="3600" dirty="0"/>
              <a:t>in eerste artikel van elke paragraaf van Hoofdstuk 3 Bal</a:t>
            </a:r>
          </a:p>
          <a:p>
            <a:r>
              <a:rPr lang="nl-NL" sz="3600" dirty="0"/>
              <a:t>afdeling 3.3 en verder (“bedrijven”)</a:t>
            </a:r>
          </a:p>
          <a:p>
            <a:pPr marL="457200" lvl="1" indent="0">
              <a:buNone/>
            </a:pPr>
            <a:r>
              <a:rPr lang="nl-NL" dirty="0"/>
              <a:t>- </a:t>
            </a:r>
            <a:r>
              <a:rPr lang="nl-NL" sz="2800" dirty="0" err="1"/>
              <a:t>KernActiviteit</a:t>
            </a:r>
            <a:r>
              <a:rPr lang="nl-NL" sz="2800" dirty="0"/>
              <a:t> (KA) + Functioneel Ondersteunende Activiteit (FOA)</a:t>
            </a:r>
          </a:p>
          <a:p>
            <a:r>
              <a:rPr lang="nl-NL" sz="3600" dirty="0"/>
              <a:t>afdeling 3.2 (“</a:t>
            </a:r>
            <a:r>
              <a:rPr lang="nl-NL" sz="3600" dirty="0" err="1"/>
              <a:t>bedrijfstakoverstijgende</a:t>
            </a:r>
            <a:r>
              <a:rPr lang="nl-NL" sz="3600" dirty="0"/>
              <a:t> deelactiviteiten”)</a:t>
            </a:r>
          </a:p>
          <a:p>
            <a:pPr marL="457200" lvl="1" indent="0">
              <a:buNone/>
            </a:pPr>
            <a:r>
              <a:rPr lang="nl-NL" sz="2800" dirty="0"/>
              <a:t>- (deel)activiteit</a:t>
            </a:r>
          </a:p>
          <a:p>
            <a:r>
              <a:rPr lang="nl-NL" sz="3600" dirty="0"/>
              <a:t>“bedrijf” kan vallen onder meerdere § van H3, ook uit verschillende afdelingen</a:t>
            </a:r>
          </a:p>
          <a:p>
            <a:endParaRPr lang="nl-NL" sz="3600" dirty="0"/>
          </a:p>
        </p:txBody>
      </p:sp>
    </p:spTree>
    <p:extLst>
      <p:ext uri="{BB962C8B-B14F-4D97-AF65-F5344CB8AC3E}">
        <p14:creationId xmlns:p14="http://schemas.microsoft.com/office/powerpoint/2010/main" val="98155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DA7E8-EDE7-5BD5-3DFD-C4AFE0A57C26}"/>
              </a:ext>
            </a:extLst>
          </p:cNvPr>
          <p:cNvSpPr>
            <a:spLocks noGrp="1"/>
          </p:cNvSpPr>
          <p:nvPr>
            <p:ph type="title"/>
          </p:nvPr>
        </p:nvSpPr>
        <p:spPr/>
        <p:txBody>
          <a:bodyPr/>
          <a:lstStyle/>
          <a:p>
            <a:r>
              <a:rPr lang="nl-NL" b="1" dirty="0"/>
              <a:t>Aanwijzing </a:t>
            </a:r>
            <a:r>
              <a:rPr lang="nl-NL" b="1" dirty="0" err="1"/>
              <a:t>mba</a:t>
            </a:r>
            <a:r>
              <a:rPr lang="nl-NL" b="1" dirty="0"/>
              <a:t> - oogmerken</a:t>
            </a:r>
            <a:endParaRPr lang="nl-NL" dirty="0"/>
          </a:p>
        </p:txBody>
      </p:sp>
      <p:sp>
        <p:nvSpPr>
          <p:cNvPr id="3" name="Tijdelijke aanduiding voor inhoud 2">
            <a:extLst>
              <a:ext uri="{FF2B5EF4-FFF2-40B4-BE49-F238E27FC236}">
                <a16:creationId xmlns:a16="http://schemas.microsoft.com/office/drawing/2014/main" id="{81F94D00-1C66-C6B3-5227-425EC40120CE}"/>
              </a:ext>
            </a:extLst>
          </p:cNvPr>
          <p:cNvSpPr>
            <a:spLocks noGrp="1"/>
          </p:cNvSpPr>
          <p:nvPr>
            <p:ph idx="1"/>
          </p:nvPr>
        </p:nvSpPr>
        <p:spPr/>
        <p:txBody>
          <a:bodyPr>
            <a:normAutofit/>
          </a:bodyPr>
          <a:lstStyle/>
          <a:p>
            <a:r>
              <a:rPr lang="nl-NL" sz="3600" dirty="0"/>
              <a:t>voor alle </a:t>
            </a:r>
            <a:r>
              <a:rPr lang="nl-NL" sz="3600" dirty="0" err="1"/>
              <a:t>mba’s</a:t>
            </a:r>
            <a:r>
              <a:rPr lang="nl-NL" sz="3600" dirty="0"/>
              <a:t> gelijk </a:t>
            </a:r>
            <a:r>
              <a:rPr lang="nl-NL" sz="2400" dirty="0"/>
              <a:t>(art. 2.2 Bal)</a:t>
            </a:r>
          </a:p>
          <a:p>
            <a:pPr marL="457200" lvl="1" indent="0">
              <a:buNone/>
            </a:pPr>
            <a:r>
              <a:rPr lang="nl-NL" sz="2800" dirty="0"/>
              <a:t>a. het waarborgen van de veiligheid;</a:t>
            </a:r>
          </a:p>
          <a:p>
            <a:pPr marL="457200" lvl="1" indent="0">
              <a:buNone/>
            </a:pPr>
            <a:r>
              <a:rPr lang="nl-NL" sz="2800" dirty="0"/>
              <a:t>b. het beschermen van de gezondheid; en</a:t>
            </a:r>
          </a:p>
          <a:p>
            <a:pPr marL="457200" lvl="1" indent="0">
              <a:buNone/>
            </a:pPr>
            <a:r>
              <a:rPr lang="nl-NL" sz="2800" dirty="0"/>
              <a:t>c. het beschermen van het milieu, voor zover het gaat om:</a:t>
            </a:r>
          </a:p>
          <a:p>
            <a:pPr marL="914400" lvl="2" indent="0">
              <a:buNone/>
            </a:pPr>
            <a:r>
              <a:rPr lang="nl-NL" sz="2400" dirty="0"/>
              <a:t>1°. het beschermen tegen milieuverontreiniging;</a:t>
            </a:r>
          </a:p>
          <a:p>
            <a:pPr marL="914400" lvl="2" indent="0">
              <a:buNone/>
            </a:pPr>
            <a:r>
              <a:rPr lang="nl-NL" sz="2400" dirty="0"/>
              <a:t>t/m </a:t>
            </a:r>
          </a:p>
          <a:p>
            <a:pPr marL="914400" lvl="2" indent="0">
              <a:buNone/>
            </a:pPr>
            <a:r>
              <a:rPr lang="nl-NL" sz="2400" dirty="0"/>
              <a:t>9°. het vervullen van maatschappelijke functies door watersystemen</a:t>
            </a:r>
          </a:p>
          <a:p>
            <a:r>
              <a:rPr lang="nl-NL" sz="3600" dirty="0"/>
              <a:t>weinig verschil met </a:t>
            </a:r>
            <a:r>
              <a:rPr lang="nl-NL" sz="3600" dirty="0" err="1"/>
              <a:t>Wabo</a:t>
            </a:r>
            <a:r>
              <a:rPr lang="nl-NL" sz="3600" dirty="0"/>
              <a:t>/</a:t>
            </a:r>
            <a:r>
              <a:rPr lang="nl-NL" sz="3600" dirty="0" err="1"/>
              <a:t>Wm</a:t>
            </a:r>
            <a:r>
              <a:rPr lang="nl-NL" sz="3600" dirty="0"/>
              <a:t> </a:t>
            </a:r>
            <a:r>
              <a:rPr lang="nl-NL" sz="2400" dirty="0"/>
              <a:t>(</a:t>
            </a:r>
            <a:r>
              <a:rPr lang="nl-NL" sz="2400" dirty="0" err="1"/>
              <a:t>verkeersaantrekkende</a:t>
            </a:r>
            <a:r>
              <a:rPr lang="nl-NL" sz="2400" dirty="0"/>
              <a:t> werking)</a:t>
            </a:r>
          </a:p>
          <a:p>
            <a:r>
              <a:rPr lang="nl-NL" sz="3600" dirty="0"/>
              <a:t>bij project </a:t>
            </a:r>
            <a:r>
              <a:rPr lang="nl-NL" sz="3600" dirty="0" err="1"/>
              <a:t>mer</a:t>
            </a:r>
            <a:r>
              <a:rPr lang="nl-NL" sz="3600" dirty="0"/>
              <a:t>-(</a:t>
            </a:r>
            <a:r>
              <a:rPr lang="nl-NL" sz="3600" dirty="0" err="1"/>
              <a:t>beoordelings</a:t>
            </a:r>
            <a:r>
              <a:rPr lang="nl-NL" sz="3600" dirty="0"/>
              <a:t>)plicht breder </a:t>
            </a:r>
            <a:r>
              <a:rPr lang="nl-NL" sz="2400" dirty="0"/>
              <a:t>(art. 16.53 Ow)</a:t>
            </a:r>
          </a:p>
        </p:txBody>
      </p:sp>
    </p:spTree>
    <p:extLst>
      <p:ext uri="{BB962C8B-B14F-4D97-AF65-F5344CB8AC3E}">
        <p14:creationId xmlns:p14="http://schemas.microsoft.com/office/powerpoint/2010/main" val="31249179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2864</Words>
  <Application>Microsoft Office PowerPoint</Application>
  <PresentationFormat>Breedbeeld</PresentationFormat>
  <Paragraphs>280</Paragraphs>
  <Slides>31</Slides>
  <Notes>28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31</vt:i4>
      </vt:variant>
    </vt:vector>
  </HeadingPairs>
  <TitlesOfParts>
    <vt:vector size="37" baseType="lpstr">
      <vt:lpstr>Arial</vt:lpstr>
      <vt:lpstr>Calibri</vt:lpstr>
      <vt:lpstr>Calibri Light</vt:lpstr>
      <vt:lpstr>DejaVu Sans</vt:lpstr>
      <vt:lpstr>Verdana</vt:lpstr>
      <vt:lpstr>Kantoorthema</vt:lpstr>
      <vt:lpstr>Overgangsrecht vergunningplicht  milieubelastende  activiteiten in Bal</vt:lpstr>
      <vt:lpstr>PowerPoint-presentatie</vt:lpstr>
      <vt:lpstr>Opbouw presentatie</vt:lpstr>
      <vt:lpstr>Aanloop naar het overgangsrecht</vt:lpstr>
      <vt:lpstr>Afscheid van het inrichtingenbegrip</vt:lpstr>
      <vt:lpstr>Afscheid van het inrichtingenbegrip</vt:lpstr>
      <vt:lpstr>Waarom geen meldingen bij vergunningplicht? </vt:lpstr>
      <vt:lpstr>Aanwijzing mba – omschrijving activiteiten</vt:lpstr>
      <vt:lpstr>Aanwijzing mba - oogmerken</vt:lpstr>
      <vt:lpstr>Aanwijzing vergunningplicht mba (1)</vt:lpstr>
      <vt:lpstr>Aanwijzing vergunningplicht mba (2)</vt:lpstr>
      <vt:lpstr>Gevolgen beleidskeuze voor het overgangsrecht</vt:lpstr>
      <vt:lpstr>Beleidskeuzes binnen het overgangsrecht (1)</vt:lpstr>
      <vt:lpstr>Beleidskeuzes binnen het overgangsrecht (2)</vt:lpstr>
      <vt:lpstr>Beleidskeuzes binnen het overgangsrecht (3)</vt:lpstr>
      <vt:lpstr>Stappenplan artikel 4.13 Invoeringswet (1)</vt:lpstr>
      <vt:lpstr>Stappenplan artikel 4.13 Invoeringswet (2)</vt:lpstr>
      <vt:lpstr>Stappenplan artikel 4.14 Invoeringswet (1)</vt:lpstr>
      <vt:lpstr>Stappenplan artikel 4.14 Invoeringswet (2)</vt:lpstr>
      <vt:lpstr>Stappenplan artikel 4.14 Invoeringswet (3)</vt:lpstr>
      <vt:lpstr>Vragen over algemeen deel?</vt:lpstr>
      <vt:lpstr>Veehouderij met een ippc-installatie (Iw 4.13)</vt:lpstr>
      <vt:lpstr>Veehouderij, geen ippc, waarvoor een “inrichting-vergunning” gold (Iw 4.13)</vt:lpstr>
      <vt:lpstr>Aandachtspunt: artikel 2.4, tweede lid, Bor</vt:lpstr>
      <vt:lpstr>Aandachtspunt: artikel 2.4, tweede lid, Bor</vt:lpstr>
      <vt:lpstr>OBM-veehouderij, op 1-1-2024 niet geëxpireerd of in procedure (Iw 4.13)</vt:lpstr>
      <vt:lpstr>OBM-veehouderij, 1-1-24 geëxpireerd (4.14 Iw)</vt:lpstr>
      <vt:lpstr>4.14: “naar aard en omvang niet verschilt”</vt:lpstr>
      <vt:lpstr>Nog even melding/vergunning (1)</vt:lpstr>
      <vt:lpstr>Nog even melding/vergunning (2)</vt:lpstr>
      <vt:lpstr>Vragen over veehouderij deel?</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Krijt, Krystof</dc:creator>
  <cp:lastModifiedBy>Krijt, Krystof</cp:lastModifiedBy>
  <cp:revision>67</cp:revision>
  <cp:lastPrinted>2024-07-03T14:00:40Z</cp:lastPrinted>
  <dcterms:created xsi:type="dcterms:W3CDTF">2023-03-17T18:39:58Z</dcterms:created>
  <dcterms:modified xsi:type="dcterms:W3CDTF">2024-07-04T06:31:19Z</dcterms:modified>
</cp:coreProperties>
</file>