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04" r:id="rId2"/>
    <p:sldMasterId id="2147483717" r:id="rId3"/>
    <p:sldMasterId id="2147483728" r:id="rId4"/>
    <p:sldMasterId id="2147483739" r:id="rId5"/>
  </p:sldMasterIdLst>
  <p:notesMasterIdLst>
    <p:notesMasterId r:id="rId29"/>
  </p:notesMasterIdLst>
  <p:sldIdLst>
    <p:sldId id="270" r:id="rId6"/>
    <p:sldId id="378" r:id="rId7"/>
    <p:sldId id="371" r:id="rId8"/>
    <p:sldId id="280" r:id="rId9"/>
    <p:sldId id="337" r:id="rId10"/>
    <p:sldId id="363" r:id="rId11"/>
    <p:sldId id="355" r:id="rId12"/>
    <p:sldId id="372" r:id="rId13"/>
    <p:sldId id="373" r:id="rId14"/>
    <p:sldId id="377" r:id="rId15"/>
    <p:sldId id="383" r:id="rId16"/>
    <p:sldId id="370" r:id="rId17"/>
    <p:sldId id="362" r:id="rId18"/>
    <p:sldId id="287" r:id="rId19"/>
    <p:sldId id="376" r:id="rId20"/>
    <p:sldId id="341" r:id="rId21"/>
    <p:sldId id="379" r:id="rId22"/>
    <p:sldId id="380" r:id="rId23"/>
    <p:sldId id="381" r:id="rId24"/>
    <p:sldId id="382" r:id="rId25"/>
    <p:sldId id="276" r:id="rId26"/>
    <p:sldId id="344" r:id="rId27"/>
    <p:sldId id="267" r:id="rId28"/>
  </p:sldIdLst>
  <p:sldSz cx="9144000" cy="5143500" type="screen16x9"/>
  <p:notesSz cx="6808788" cy="9940925"/>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STEM" initials="S" lastIdx="27" clrIdx="0">
    <p:extLst>
      <p:ext uri="{19B8F6BF-5375-455C-9EA6-DF929625EA0E}">
        <p15:presenceInfo xmlns:p15="http://schemas.microsoft.com/office/powerpoint/2012/main" userId="SYST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000000"/>
    <a:srgbClr val="007BC7"/>
    <a:srgbClr val="94710A"/>
    <a:srgbClr val="8FCAE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59250" autoAdjust="0"/>
  </p:normalViewPr>
  <p:slideViewPr>
    <p:cSldViewPr snapToGrid="0" snapToObjects="1">
      <p:cViewPr varScale="1">
        <p:scale>
          <a:sx n="209" d="100"/>
          <a:sy n="209" d="100"/>
        </p:scale>
        <p:origin x="396" y="1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9" d="100"/>
          <a:sy n="149" d="100"/>
        </p:scale>
        <p:origin x="470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48E31FA-6010-234E-B894-EF2E5A88794E}" type="datetimeFigureOut">
              <a:rPr lang="nl-NL" smtClean="0"/>
              <a:t>17-6-2024</a:t>
            </a:fld>
            <a:endParaRPr lang="nl-NL"/>
          </a:p>
        </p:txBody>
      </p:sp>
      <p:sp>
        <p:nvSpPr>
          <p:cNvPr id="4" name="Tijdelijke aanduiding voor dia-afbeelding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1025225-A2A6-1D42-8992-27309B8FBBC4}" type="slidenum">
              <a:rPr lang="nl-NL" smtClean="0"/>
              <a:t>‹nr.›</a:t>
            </a:fld>
            <a:endParaRPr lang="nl-NL"/>
          </a:p>
        </p:txBody>
      </p:sp>
    </p:spTree>
    <p:extLst>
      <p:ext uri="{BB962C8B-B14F-4D97-AF65-F5344CB8AC3E}">
        <p14:creationId xmlns:p14="http://schemas.microsoft.com/office/powerpoint/2010/main" val="10516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degene die presentatie geeft: datum aanpassen.</a:t>
            </a:r>
          </a:p>
        </p:txBody>
      </p:sp>
      <p:sp>
        <p:nvSpPr>
          <p:cNvPr id="4" name="Tijdelijke aanduiding voor dianummer 3"/>
          <p:cNvSpPr>
            <a:spLocks noGrp="1"/>
          </p:cNvSpPr>
          <p:nvPr>
            <p:ph type="sldNum" sz="quarter" idx="10"/>
          </p:nvPr>
        </p:nvSpPr>
        <p:spPr/>
        <p:txBody>
          <a:bodyPr/>
          <a:lstStyle/>
          <a:p>
            <a:fld id="{C1025225-A2A6-1D42-8992-27309B8FBBC4}" type="slidenum">
              <a:rPr lang="nl-NL" smtClean="0"/>
              <a:t>1</a:t>
            </a:fld>
            <a:endParaRPr lang="nl-NL"/>
          </a:p>
        </p:txBody>
      </p:sp>
    </p:spTree>
    <p:extLst>
      <p:ext uri="{BB962C8B-B14F-4D97-AF65-F5344CB8AC3E}">
        <p14:creationId xmlns:p14="http://schemas.microsoft.com/office/powerpoint/2010/main" val="3802701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baseline="0" dirty="0"/>
              <a:t>Let op: tekst verschijnt bij doorklikken in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Opsporings- en feitenonderzoek op 2 </a:t>
            </a:r>
            <a:r>
              <a:rPr lang="nl-NL" b="1" baseline="0" dirty="0"/>
              <a:t>afgebakende terreinen</a:t>
            </a:r>
            <a:r>
              <a:rPr lang="nl-NL"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baseline="0" dirty="0"/>
          </a:p>
          <a:p>
            <a:pPr marL="0" lvl="0" indent="0">
              <a:buNone/>
            </a:pPr>
            <a:r>
              <a:rPr lang="nl-NL" sz="1200" b="1" u="none" dirty="0"/>
              <a:t>1. </a:t>
            </a:r>
            <a:r>
              <a:rPr lang="nl-NL" sz="1200" b="1" u="sng" dirty="0"/>
              <a:t>Opsporingsonderzoek</a:t>
            </a:r>
            <a:r>
              <a:rPr lang="nl-NL" sz="1200" b="1" dirty="0"/>
              <a:t> </a:t>
            </a:r>
            <a:r>
              <a:rPr lang="nl-NL" sz="1200" dirty="0"/>
              <a:t>naar ernstige corruptie binnen </a:t>
            </a:r>
            <a:br>
              <a:rPr lang="nl-NL" sz="1200" dirty="0"/>
            </a:br>
            <a:r>
              <a:rPr lang="nl-NL" sz="1200" dirty="0"/>
              <a:t>de overheid.</a:t>
            </a:r>
          </a:p>
          <a:p>
            <a:pPr marL="0" lvl="0" indent="0">
              <a:buNone/>
            </a:pPr>
            <a:endParaRPr lang="nl-NL" sz="1200" dirty="0"/>
          </a:p>
          <a:p>
            <a:pPr marL="0" lvl="0" indent="0">
              <a:buNone/>
            </a:pPr>
            <a:r>
              <a:rPr lang="nl-NL" sz="1200" i="1" dirty="0"/>
              <a:t>Voorbeeld: </a:t>
            </a:r>
          </a:p>
          <a:p>
            <a:r>
              <a:rPr lang="nl-NL" sz="1200" i="1" dirty="0"/>
              <a:t>Ambtelijke omkoping</a:t>
            </a:r>
          </a:p>
          <a:p>
            <a:r>
              <a:rPr lang="nl-NL" sz="1200" i="1" dirty="0"/>
              <a:t>Lekken van vertrouwelijke informatie</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indent="0">
              <a:buNone/>
            </a:pPr>
            <a:r>
              <a:rPr lang="nl-NL" sz="1200" b="1" i="0" dirty="0">
                <a:solidFill>
                  <a:schemeClr val="bg2">
                    <a:lumMod val="75000"/>
                  </a:schemeClr>
                </a:solidFill>
              </a:rPr>
              <a:t>2. </a:t>
            </a:r>
            <a:r>
              <a:rPr lang="nl-NL" sz="1200" b="1" i="0" u="sng" dirty="0">
                <a:solidFill>
                  <a:schemeClr val="bg2">
                    <a:lumMod val="75000"/>
                  </a:schemeClr>
                </a:solidFill>
              </a:rPr>
              <a:t>Feitenonderzoek</a:t>
            </a:r>
            <a:r>
              <a:rPr lang="nl-NL" sz="1200" dirty="0">
                <a:solidFill>
                  <a:schemeClr val="bg2">
                    <a:lumMod val="75000"/>
                  </a:schemeClr>
                </a:solidFill>
              </a:rPr>
              <a:t> naar geweldgebruik door de politie met zwaargewonde of dodelijke slachtoffers als gevolg.</a:t>
            </a:r>
          </a:p>
          <a:p>
            <a:endParaRPr lang="nl-NL" sz="1200" dirty="0">
              <a:solidFill>
                <a:schemeClr val="bg2">
                  <a:lumMod val="75000"/>
                </a:schemeClr>
              </a:solidFill>
            </a:endParaRPr>
          </a:p>
          <a:p>
            <a:pPr marL="0" indent="0">
              <a:buNone/>
            </a:pPr>
            <a:r>
              <a:rPr lang="nl-NL" sz="1200" i="1" dirty="0">
                <a:solidFill>
                  <a:schemeClr val="bg2">
                    <a:lumMod val="75000"/>
                  </a:schemeClr>
                </a:solidFill>
              </a:rPr>
              <a:t>Voorbeeld:</a:t>
            </a:r>
          </a:p>
          <a:p>
            <a:r>
              <a:rPr lang="nl-NL" sz="1200" i="1" dirty="0">
                <a:solidFill>
                  <a:schemeClr val="bg2">
                    <a:lumMod val="75000"/>
                  </a:schemeClr>
                </a:solidFill>
              </a:rPr>
              <a:t>Schietincidenten</a:t>
            </a:r>
          </a:p>
          <a:p>
            <a:r>
              <a:rPr lang="nl-NL" sz="1200" i="1" dirty="0">
                <a:solidFill>
                  <a:schemeClr val="bg2">
                    <a:lumMod val="75000"/>
                  </a:schemeClr>
                </a:solidFill>
              </a:rPr>
              <a:t>Geweldsincident vrijheidsbeneming</a:t>
            </a:r>
          </a:p>
          <a:p>
            <a:pPr marL="0" indent="0">
              <a:buNone/>
            </a:pPr>
            <a:endParaRPr lang="nl-NL" sz="1200" dirty="0"/>
          </a:p>
          <a:p>
            <a:pPr marL="0" indent="0">
              <a:buNone/>
            </a:pPr>
            <a:endParaRPr lang="nl-NL" sz="1200" dirty="0"/>
          </a:p>
          <a:p>
            <a:pPr marL="0" indent="0">
              <a:buNone/>
            </a:pPr>
            <a:r>
              <a:rPr lang="nl-NL" sz="1200" b="1" dirty="0"/>
              <a:t>EN als derde speerpunt:</a:t>
            </a:r>
            <a:r>
              <a:rPr lang="nl-NL" sz="1200" b="1" baseline="0" dirty="0"/>
              <a:t> </a:t>
            </a:r>
            <a:r>
              <a:rPr lang="nl-NL" sz="1200" dirty="0"/>
              <a:t>Weerbaarheid van overheidsinstanties vergroten door het delen van </a:t>
            </a:r>
            <a:r>
              <a:rPr lang="nl-NL" sz="1200" i="0" u="sng" dirty="0"/>
              <a:t>kennis en ervaring </a:t>
            </a:r>
            <a:r>
              <a:rPr lang="nl-NL" sz="1200" dirty="0"/>
              <a:t>met openbaar bestuur. </a:t>
            </a:r>
          </a:p>
          <a:p>
            <a:pPr marL="0" indent="0">
              <a:buNone/>
            </a:pPr>
            <a:endParaRPr lang="nl-NL" sz="1200" dirty="0"/>
          </a:p>
          <a:p>
            <a:pPr marL="0" indent="0">
              <a:buNone/>
            </a:pPr>
            <a:r>
              <a:rPr lang="nl-NL" sz="1200" i="1" dirty="0"/>
              <a:t>Voorbeeld:</a:t>
            </a:r>
          </a:p>
          <a:p>
            <a:r>
              <a:rPr lang="nl-NL" sz="1200" i="1" dirty="0"/>
              <a:t>Signalen duiden</a:t>
            </a:r>
          </a:p>
          <a:p>
            <a:r>
              <a:rPr lang="nl-NL" sz="1200" i="1" dirty="0"/>
              <a:t>Meedenken vervolgstap</a:t>
            </a:r>
          </a:p>
          <a:p>
            <a:r>
              <a:rPr lang="nl-NL" sz="1200" i="1" dirty="0"/>
              <a:t>Gemeentelijke contactpersonen</a:t>
            </a:r>
          </a:p>
          <a:p>
            <a:r>
              <a:rPr lang="nl-NL" sz="1200" b="1" i="1" dirty="0"/>
              <a:t>Speciale aandacht voor het Themaregister</a:t>
            </a:r>
          </a:p>
          <a:p>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82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De RR heeft (naast opsporingsonderzoeken) als kerntaak het beschikbaar stellen van haar kennis.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indent="0">
              <a:buNone/>
            </a:pPr>
            <a:r>
              <a:rPr lang="nl-NL" sz="1200" b="1" dirty="0">
                <a:solidFill>
                  <a:srgbClr val="007BC7"/>
                </a:solidFill>
              </a:rPr>
              <a:t>De</a:t>
            </a:r>
            <a:r>
              <a:rPr lang="nl-NL" sz="1200" b="1" baseline="0" dirty="0">
                <a:solidFill>
                  <a:srgbClr val="007BC7"/>
                </a:solidFill>
              </a:rPr>
              <a:t> RR wil b</a:t>
            </a:r>
            <a:r>
              <a:rPr lang="nl-NL" sz="1200" b="1" dirty="0">
                <a:solidFill>
                  <a:srgbClr val="007BC7"/>
                </a:solidFill>
              </a:rPr>
              <a:t>ijdragen aan een eerlijke en sterke overheid door </a:t>
            </a:r>
            <a:r>
              <a:rPr lang="nl-NL" altLang="nl-NL" sz="1200" b="1" dirty="0">
                <a:solidFill>
                  <a:srgbClr val="007BC7"/>
                </a:solidFill>
              </a:rPr>
              <a:t>bij te dragen aan preventiestrategieën</a:t>
            </a:r>
            <a:r>
              <a:rPr lang="nl-NL" altLang="nl-NL" sz="1200" b="1" baseline="0" dirty="0">
                <a:solidFill>
                  <a:srgbClr val="007BC7"/>
                </a:solidFill>
              </a:rPr>
              <a:t> en het bewustzijn binnen het openbaar bestuur te vergroten. </a:t>
            </a:r>
          </a:p>
          <a:p>
            <a:pPr marL="0" indent="0">
              <a:buNone/>
            </a:pPr>
            <a:endParaRPr lang="nl-NL" sz="1200" b="0" baseline="0" dirty="0">
              <a:solidFill>
                <a:srgbClr val="007BC7"/>
              </a:solidFill>
            </a:endParaRPr>
          </a:p>
          <a:p>
            <a:pPr marL="0" indent="0">
              <a:buNone/>
            </a:pPr>
            <a:r>
              <a:rPr lang="nl-NL" sz="1200" b="0" baseline="0" dirty="0">
                <a:solidFill>
                  <a:srgbClr val="007BC7"/>
                </a:solidFill>
              </a:rPr>
              <a:t>Onder kwetsbaarheden vallen onder meer de </a:t>
            </a:r>
            <a:r>
              <a:rPr lang="nl-NL" sz="1200" b="1" baseline="0" dirty="0">
                <a:solidFill>
                  <a:srgbClr val="007BC7"/>
                </a:solidFill>
              </a:rPr>
              <a:t>gelegenheidsstructuren</a:t>
            </a:r>
            <a:r>
              <a:rPr lang="nl-NL" sz="1200" b="0" baseline="0" dirty="0">
                <a:solidFill>
                  <a:srgbClr val="007BC7"/>
                </a:solidFill>
              </a:rPr>
              <a:t>, daar gaan we in deze presentatie dieper op in.</a:t>
            </a:r>
            <a:endParaRPr lang="nl-NL" b="0" baseline="0" dirty="0"/>
          </a:p>
        </p:txBody>
      </p:sp>
      <p:sp>
        <p:nvSpPr>
          <p:cNvPr id="4" name="Tijdelijke aanduiding voor dianummer 3"/>
          <p:cNvSpPr>
            <a:spLocks noGrp="1"/>
          </p:cNvSpPr>
          <p:nvPr>
            <p:ph type="sldNum" sz="quarter" idx="10"/>
          </p:nvPr>
        </p:nvSpPr>
        <p:spPr/>
        <p:txBody>
          <a:bodyPr/>
          <a:lstStyle/>
          <a:p>
            <a:fld id="{C1025225-A2A6-1D42-8992-27309B8FBBC4}" type="slidenum">
              <a:rPr lang="nl-NL" smtClean="0"/>
              <a:t>14</a:t>
            </a:fld>
            <a:endParaRPr lang="nl-NL"/>
          </a:p>
        </p:txBody>
      </p:sp>
    </p:spTree>
    <p:extLst>
      <p:ext uri="{BB962C8B-B14F-4D97-AF65-F5344CB8AC3E}">
        <p14:creationId xmlns:p14="http://schemas.microsoft.com/office/powerpoint/2010/main" val="71473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19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1. Organisatiestructuur </a:t>
            </a: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het toezicht en controle op bedrijfsprocessen professioneel georganiseerd?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Zijn bevoegdheden, toezicht en controle vastgelegd?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Zijn er processen of is er beleid ingericht, zodat niet-integer gedrag kan worden voorkomen? Bijvoorbeeld het giftenregister.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2. Personeel </a:t>
            </a: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Zijn de taken en bevoegdheden van het personeel goed beschreven?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Vindt bij het werven en selecteren van nieuw personeel een vorm van risicoanalyse of screening plaats?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er ruimte voor ‘niet-pluis’ signalen? Bijvoorbeeld een klokkenluidersregeling of vertrouwenspersonen.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er sprake van een normaal personeelsverloop in termen van arbeidsmobiliteit.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3. Organisatiecultuur </a:t>
            </a: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er sprake van cultuuraspecten die ambtelijke corruptie in de hand werken? Bijvoorbeeld een angst- of wegkijkcultuur.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Hoe sterk is het normbesef over het uitvoeren van de publieke taak?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Wordt met elkaar gesproken over afwijkend gedrag? Is er genoeg openheid voor gesprek?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4. Leveranciersbeleid </a:t>
            </a: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er sprake van een gesloten netwerk tussen leidinggevende, bestuurder(s) en/of leveranciers?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aanbestedings</a:t>
            </a:r>
            <a:r>
              <a:rPr kumimoji="0" lang="nl-NL" sz="1200" b="0" i="0" u="none" strike="noStrike" kern="1200" cap="none" spc="0" normalizeH="0" baseline="0" noProof="0" dirty="0">
                <a:ln>
                  <a:noFill/>
                </a:ln>
                <a:solidFill>
                  <a:prstClr val="black"/>
                </a:solidFill>
                <a:effectLst/>
                <a:uLnTx/>
                <a:uFillTx/>
                <a:latin typeface="+mn-lt"/>
                <a:ea typeface="+mn-ea"/>
                <a:cs typeface="+mn-cs"/>
              </a:rPr>
              <a:t>/opdrachtenverlening goed vastgelegd?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Worden de verleende opdrachten gemonitord? Bijvoorbeeld correct aftekenen van facturen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5. Leiderschap </a:t>
            </a: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Welke visie draagt men uit over integriteit?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er genoeg daadkracht of deskundigheid bij de leiding aanwezig?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Heeft de leiding vat op een bepaalde werknemer/informele leider/afdeling?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de leiding benaderbaar en beschikbaar?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de leiding transparant over eigen handelen?</a:t>
            </a:r>
          </a:p>
          <a:p>
            <a:r>
              <a:rPr lang="nl-NL" sz="1200" b="1" i="0" u="none" strike="noStrike" kern="1200" baseline="0" dirty="0">
                <a:solidFill>
                  <a:schemeClr val="tx1"/>
                </a:solidFill>
                <a:latin typeface="+mn-lt"/>
                <a:ea typeface="+mn-ea"/>
                <a:cs typeface="+mn-cs"/>
              </a:rPr>
              <a:t>. Algemene Signalen</a:t>
            </a:r>
          </a:p>
          <a:p>
            <a:r>
              <a:rPr lang="nl-NL" sz="1200" b="0" i="0" u="none" strike="noStrike" kern="1200" baseline="0" dirty="0">
                <a:solidFill>
                  <a:schemeClr val="tx1"/>
                </a:solidFill>
                <a:latin typeface="+mn-lt"/>
                <a:ea typeface="+mn-ea"/>
                <a:cs typeface="+mn-cs"/>
              </a:rPr>
              <a:t>Wordt het arbeidsverleden van een medewerker gecontroleerd? </a:t>
            </a:r>
          </a:p>
          <a:p>
            <a:r>
              <a:rPr lang="nl-NL" sz="1200" b="0" i="0" u="none" strike="noStrike" kern="1200" baseline="0" dirty="0">
                <a:solidFill>
                  <a:schemeClr val="tx1"/>
                </a:solidFill>
                <a:latin typeface="+mn-lt"/>
                <a:ea typeface="+mn-ea"/>
                <a:cs typeface="+mn-cs"/>
              </a:rPr>
              <a:t>Zijn er (recent veranderde) privéomstandigheden zoals schulden of verslaving die een medewerker kwetsbaar maken voor criminele invloeden? </a:t>
            </a:r>
          </a:p>
          <a:p>
            <a:r>
              <a:rPr lang="nl-NL" sz="1200" b="0" i="0" u="none" strike="noStrike" kern="1200" baseline="0" dirty="0">
                <a:solidFill>
                  <a:schemeClr val="tx1"/>
                </a:solidFill>
                <a:latin typeface="+mn-lt"/>
                <a:ea typeface="+mn-ea"/>
                <a:cs typeface="+mn-cs"/>
              </a:rPr>
              <a:t>Vertoont een medewerker ander gedrag dan voorheen? Of maken collega’s zich zorgen over hem/haar? </a:t>
            </a:r>
          </a:p>
          <a:p>
            <a:r>
              <a:rPr lang="nl-NL" sz="1200" b="0" i="0" u="none" strike="noStrike" kern="1200" baseline="0" dirty="0">
                <a:solidFill>
                  <a:schemeClr val="tx1"/>
                </a:solidFill>
                <a:latin typeface="+mn-lt"/>
                <a:ea typeface="+mn-ea"/>
                <a:cs typeface="+mn-cs"/>
              </a:rPr>
              <a:t>In welke netwerken begeeft een medewerker zich? Worden mogelijk dubieuze contacten van een medewerker nagegaan? </a:t>
            </a:r>
          </a:p>
          <a:p>
            <a:r>
              <a:rPr lang="nl-NL" sz="1200" b="0" i="0" u="none" strike="noStrike" kern="1200" baseline="0" dirty="0">
                <a:solidFill>
                  <a:schemeClr val="tx1"/>
                </a:solidFill>
                <a:latin typeface="+mn-lt"/>
                <a:ea typeface="+mn-ea"/>
                <a:cs typeface="+mn-cs"/>
              </a:rPr>
              <a:t>Welke nevenactiviteiten heeft een medewerker? </a:t>
            </a:r>
          </a:p>
          <a:p>
            <a:endParaRPr lang="nl-NL" b="1" baseline="0" dirty="0"/>
          </a:p>
          <a:p>
            <a:r>
              <a:rPr lang="nl-NL" b="1" baseline="0" dirty="0"/>
              <a:t>2. Werkinhoud</a:t>
            </a:r>
          </a:p>
          <a:p>
            <a:r>
              <a:rPr lang="nl-NL" sz="1200" b="0" i="0" u="none" strike="noStrike" kern="1200" baseline="0" dirty="0">
                <a:solidFill>
                  <a:schemeClr val="tx1"/>
                </a:solidFill>
                <a:latin typeface="+mn-lt"/>
                <a:ea typeface="+mn-ea"/>
                <a:cs typeface="+mn-cs"/>
              </a:rPr>
              <a:t>Is het takenpakket mogelijk interessant voor derden om een betrokken medewerker tot bepaalde activiteiten (of het nalaten daarvan) te bewegen? </a:t>
            </a:r>
          </a:p>
          <a:p>
            <a:r>
              <a:rPr lang="nl-NL" sz="1200" b="0" i="0" u="none" strike="noStrike" kern="1200" baseline="0" dirty="0">
                <a:solidFill>
                  <a:schemeClr val="tx1"/>
                </a:solidFill>
                <a:latin typeface="+mn-lt"/>
                <a:ea typeface="+mn-ea"/>
                <a:cs typeface="+mn-cs"/>
              </a:rPr>
              <a:t>Is er controle op (financiële) beslissingen bij budgethouders (vier-ogen-principe)? </a:t>
            </a:r>
          </a:p>
          <a:p>
            <a:r>
              <a:rPr lang="nl-NL" sz="1200" b="0" i="0" u="none" strike="noStrike" kern="1200" baseline="0" dirty="0">
                <a:solidFill>
                  <a:schemeClr val="tx1"/>
                </a:solidFill>
                <a:latin typeface="+mn-lt"/>
                <a:ea typeface="+mn-ea"/>
                <a:cs typeface="+mn-cs"/>
              </a:rPr>
              <a:t>Zijn de bestaande informatiesystemen goed ingericht? Denk hierbij aan </a:t>
            </a:r>
            <a:r>
              <a:rPr lang="nl-NL" sz="1200" b="0" i="0" u="none" strike="noStrike" kern="1200" baseline="0" dirty="0" err="1">
                <a:solidFill>
                  <a:schemeClr val="tx1"/>
                </a:solidFill>
                <a:latin typeface="+mn-lt"/>
                <a:ea typeface="+mn-ea"/>
                <a:cs typeface="+mn-cs"/>
              </a:rPr>
              <a:t>logging</a:t>
            </a:r>
            <a:r>
              <a:rPr lang="nl-NL" sz="1200" b="0" i="0" u="none" strike="noStrike" kern="1200" baseline="0" dirty="0">
                <a:solidFill>
                  <a:schemeClr val="tx1"/>
                </a:solidFill>
                <a:latin typeface="+mn-lt"/>
                <a:ea typeface="+mn-ea"/>
                <a:cs typeface="+mn-cs"/>
              </a:rPr>
              <a:t>, autorisaties etc. </a:t>
            </a:r>
          </a:p>
          <a:p>
            <a:r>
              <a:rPr lang="nl-NL" sz="1200" b="0" i="0" u="none" strike="noStrike" kern="1200" baseline="0" dirty="0">
                <a:solidFill>
                  <a:schemeClr val="tx1"/>
                </a:solidFill>
                <a:latin typeface="+mn-lt"/>
                <a:ea typeface="+mn-ea"/>
                <a:cs typeface="+mn-cs"/>
              </a:rPr>
              <a:t>Heeft de medewerker toegang tot goederen van waarde, zoals geld of andere activa. Is het toezicht en de controle daarop goed geregeld?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3. Gedrag</a:t>
            </a:r>
          </a:p>
          <a:p>
            <a:r>
              <a:rPr lang="nl-NL" sz="1200" b="0" i="0" u="none" strike="noStrike" kern="1200" baseline="0" dirty="0">
                <a:solidFill>
                  <a:schemeClr val="tx1"/>
                </a:solidFill>
                <a:latin typeface="+mn-lt"/>
                <a:ea typeface="+mn-ea"/>
                <a:cs typeface="+mn-cs"/>
              </a:rPr>
              <a:t>Soms is bepaald gedrag of een karaktereigenschap in combinatie met andere signalen relevant om op te merken. Denk hier aan plotseling afwijkende normen en waarden van een medewerker en/of erg solistisch opererend en wars zijn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1. Politiek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Zijn er veranderingen in het politiek-bestuurlijk stelsel die kwetsbaarheden in de ambtelijke organisatie kunnen voeden? Te denken valt aan onhaalbare politieke wensen of hoge druk om bepaalde doelen te behalen.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2. Lobby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er een toenemend belang om te lobbyen? Bieden zich actief lobbyende partijen aan? Bijvoorbeeld de wens voor een groot bouwproject of de ontwikkeling van een gebied.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3. Samenleving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Is de maatschappelijke omgeving aan verandering onderhevig? Publieke opinie over vertrouwen van de overheid, economische ontwikkelingen, etc. Denk bijvoorbeeld aan de krappe arbeidsmarkt, verlaging van standaarden bij screening om toch voldoende personeel binnen te halen?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75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In de signalenkaart hebben we drie verschillende niveaus onderscheiden waar deze signalen zich voordoen. </a:t>
            </a:r>
          </a:p>
          <a:p>
            <a:endParaRPr lang="nl-NL" baseline="0" dirty="0"/>
          </a:p>
          <a:p>
            <a:r>
              <a:rPr lang="nl-NL" i="1" baseline="0" dirty="0"/>
              <a:t>Intro over het wat en waarom:</a:t>
            </a:r>
          </a:p>
          <a:p>
            <a:endParaRPr lang="nl-NL" baseline="0" dirty="0"/>
          </a:p>
          <a:p>
            <a:r>
              <a:rPr lang="nl-NL" b="1" baseline="0" dirty="0"/>
              <a:t>Ambtelijke Corruptie:</a:t>
            </a:r>
            <a:r>
              <a:rPr lang="nl-NL" baseline="0" dirty="0"/>
              <a:t> Ambtelijke omkoping, h</a:t>
            </a:r>
            <a:r>
              <a:rPr lang="nl-NL" sz="1200" b="0" i="0" u="none" strike="noStrike" kern="1200" baseline="0" dirty="0">
                <a:solidFill>
                  <a:schemeClr val="tx1"/>
                </a:solidFill>
                <a:latin typeface="+mn-lt"/>
                <a:ea typeface="+mn-ea"/>
                <a:cs typeface="+mn-cs"/>
              </a:rPr>
              <a:t>et lekken van vertrouwelijke informatie of fraude. Ambtelijke corruptie kan in verschillende verschijningsvormen optreden en komt in de regel niet uit de lucht vallen. Het is vaak de optelsom van een langdurig proces waarin een ambtenaar steeds verder afglijdt.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Het begint vaak klein en onbestemd. Het persoonlijke profijt is in eerste instantie vaak klein en manifesteert zich veelal in combinatie met andere overtredingen of integriteitsschendingen. Denk aan het verstrekken van vertrouwelijke informatie aan een vriend of een oogje dichtknijpen bij een vergunningverlening. Ambtelijke corruptie komt vaak voort uit een verstoring van het evenwicht tussen de morele verplichtingen in de eigen persoonlijke omgeving (de familie - en vriendenkring) en de moraal of cultuur van de overheidsorganisatie waarvoor de ambtenaar werkt. </a:t>
            </a: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0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dirty="0"/>
              <a:t>Onderstaande</a:t>
            </a:r>
            <a:r>
              <a:rPr lang="nl-NL" sz="1200" i="1" baseline="0" dirty="0"/>
              <a:t> tekst komt uit de signalenkaart, dit kan gebruikt worden als naslagwerk voor het beantwoorden van vragen of het bedenken van voorbeelden. </a:t>
            </a:r>
            <a:endParaRPr lang="nl-NL" sz="1200" i="1" dirty="0"/>
          </a:p>
          <a:p>
            <a:endParaRPr lang="nl-NL" sz="1200" dirty="0"/>
          </a:p>
          <a:p>
            <a:r>
              <a:rPr lang="nl-NL" sz="1200" dirty="0"/>
              <a:t>Signalen van ambtelijke corruptie vanuit organisatieperspectief </a:t>
            </a:r>
            <a:r>
              <a:rPr lang="nl-NL" sz="1200" b="1" dirty="0"/>
              <a:t>kunnen zijn</a:t>
            </a:r>
            <a:r>
              <a:rPr lang="nl-NL" sz="1200" dirty="0"/>
              <a:t>:</a:t>
            </a:r>
          </a:p>
          <a:p>
            <a:endParaRPr lang="nl-NL" sz="1200" baseline="0" dirty="0"/>
          </a:p>
          <a:p>
            <a:r>
              <a:rPr lang="nl-NL" sz="1200" b="1" i="0" u="none" strike="noStrike" kern="1200" baseline="0" dirty="0">
                <a:solidFill>
                  <a:schemeClr val="tx1"/>
                </a:solidFill>
                <a:latin typeface="+mn-lt"/>
                <a:ea typeface="+mn-ea"/>
                <a:cs typeface="+mn-cs"/>
              </a:rPr>
              <a:t>1. Organisatiestructuur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Is het toezicht en controle op bedrijfsprocessen professioneel georganiseerd? </a:t>
            </a:r>
          </a:p>
          <a:p>
            <a:r>
              <a:rPr lang="nl-NL" sz="1200" b="0" i="0" u="none" strike="noStrike" kern="1200" baseline="0" dirty="0">
                <a:solidFill>
                  <a:schemeClr val="tx1"/>
                </a:solidFill>
                <a:latin typeface="+mn-lt"/>
                <a:ea typeface="+mn-ea"/>
                <a:cs typeface="+mn-cs"/>
              </a:rPr>
              <a:t>Zijn bevoegdheden, toezicht en controle vastgelegd? </a:t>
            </a:r>
          </a:p>
          <a:p>
            <a:r>
              <a:rPr lang="nl-NL" sz="1200" b="0" i="0" u="none" strike="noStrike" kern="1200" baseline="0" dirty="0">
                <a:solidFill>
                  <a:schemeClr val="tx1"/>
                </a:solidFill>
                <a:latin typeface="+mn-lt"/>
                <a:ea typeface="+mn-ea"/>
                <a:cs typeface="+mn-cs"/>
              </a:rPr>
              <a:t>Zijn er processen of is er beleid ingericht, zodat niet-integer gedrag kan worden voorkomen? Bijvoorbeeld het giftenregister. </a:t>
            </a:r>
          </a:p>
          <a:p>
            <a:endParaRPr lang="nl-NL" baseline="0" dirty="0"/>
          </a:p>
          <a:p>
            <a:r>
              <a:rPr lang="nl-NL" sz="1200" b="1" i="0" u="none" strike="noStrike" kern="1200" baseline="0" dirty="0">
                <a:solidFill>
                  <a:schemeClr val="tx1"/>
                </a:solidFill>
                <a:latin typeface="+mn-lt"/>
                <a:ea typeface="+mn-ea"/>
                <a:cs typeface="+mn-cs"/>
              </a:rPr>
              <a:t>2. Personeel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Zijn de taken en bevoegdheden van het personeel goed beschreven? </a:t>
            </a:r>
          </a:p>
          <a:p>
            <a:r>
              <a:rPr lang="nl-NL" sz="1200" b="0" i="0" u="none" strike="noStrike" kern="1200" baseline="0" dirty="0">
                <a:solidFill>
                  <a:schemeClr val="tx1"/>
                </a:solidFill>
                <a:latin typeface="+mn-lt"/>
                <a:ea typeface="+mn-ea"/>
                <a:cs typeface="+mn-cs"/>
              </a:rPr>
              <a:t>Vindt bij het werven en selecteren van nieuw personeel een vorm van risicoanalyse of screening plaats? </a:t>
            </a:r>
          </a:p>
          <a:p>
            <a:r>
              <a:rPr lang="nl-NL" sz="1200" b="0" i="0" u="none" strike="noStrike" kern="1200" baseline="0" dirty="0">
                <a:solidFill>
                  <a:schemeClr val="tx1"/>
                </a:solidFill>
                <a:latin typeface="+mn-lt"/>
                <a:ea typeface="+mn-ea"/>
                <a:cs typeface="+mn-cs"/>
              </a:rPr>
              <a:t>Is er ruimte voor ‘niet-pluis’ signalen? Bijvoorbeeld een klokkenluidersregeling of vertrouwenspersonen. </a:t>
            </a:r>
          </a:p>
          <a:p>
            <a:r>
              <a:rPr lang="nl-NL" sz="1200" b="0" i="0" u="none" strike="noStrike" kern="1200" baseline="0" dirty="0">
                <a:solidFill>
                  <a:schemeClr val="tx1"/>
                </a:solidFill>
                <a:latin typeface="+mn-lt"/>
                <a:ea typeface="+mn-ea"/>
                <a:cs typeface="+mn-cs"/>
              </a:rPr>
              <a:t>Is er sprake van een normaal personeelsverloop in termen van arbeidsmobiliteit. </a:t>
            </a:r>
          </a:p>
          <a:p>
            <a:endParaRPr lang="nl-NL" baseline="0" dirty="0"/>
          </a:p>
          <a:p>
            <a:r>
              <a:rPr lang="nl-NL" sz="1200" b="1" i="0" u="none" strike="noStrike" kern="1200" baseline="0" dirty="0">
                <a:solidFill>
                  <a:schemeClr val="tx1"/>
                </a:solidFill>
                <a:latin typeface="+mn-lt"/>
                <a:ea typeface="+mn-ea"/>
                <a:cs typeface="+mn-cs"/>
              </a:rPr>
              <a:t>3. Organisatiecultuur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Is er sprake van cultuuraspecten die ambtelijke corruptie in de hand werken? Bijvoorbeeld een angst- of wegkijkcultuur. </a:t>
            </a:r>
          </a:p>
          <a:p>
            <a:r>
              <a:rPr lang="nl-NL" sz="1200" b="0" i="0" u="none" strike="noStrike" kern="1200" baseline="0" dirty="0">
                <a:solidFill>
                  <a:schemeClr val="tx1"/>
                </a:solidFill>
                <a:latin typeface="+mn-lt"/>
                <a:ea typeface="+mn-ea"/>
                <a:cs typeface="+mn-cs"/>
              </a:rPr>
              <a:t>Hoe sterk is het normbesef over het uitvoeren van de publieke taak? </a:t>
            </a:r>
          </a:p>
          <a:p>
            <a:r>
              <a:rPr lang="nl-NL" sz="1200" b="0" i="0" u="none" strike="noStrike" kern="1200" baseline="0" dirty="0">
                <a:solidFill>
                  <a:schemeClr val="tx1"/>
                </a:solidFill>
                <a:latin typeface="+mn-lt"/>
                <a:ea typeface="+mn-ea"/>
                <a:cs typeface="+mn-cs"/>
              </a:rPr>
              <a:t>Wordt met elkaar gesproken over afwijkend gedrag? Is er genoeg openheid voor gesprek?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4. Leveranciersbeleid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Is er sprake van een gesloten netwerk tussen leidinggevende, bestuurder(s) en/of leveranciers? </a:t>
            </a:r>
          </a:p>
          <a:p>
            <a:r>
              <a:rPr lang="nl-NL" sz="1200" b="0" i="0" u="none" strike="noStrike" kern="1200" baseline="0" dirty="0">
                <a:solidFill>
                  <a:schemeClr val="tx1"/>
                </a:solidFill>
                <a:latin typeface="+mn-lt"/>
                <a:ea typeface="+mn-ea"/>
                <a:cs typeface="+mn-cs"/>
              </a:rPr>
              <a:t>Is de </a:t>
            </a:r>
            <a:r>
              <a:rPr lang="nl-NL" sz="1200" b="0" i="0" u="none" strike="noStrike" kern="1200" baseline="0" dirty="0" err="1">
                <a:solidFill>
                  <a:schemeClr val="tx1"/>
                </a:solidFill>
                <a:latin typeface="+mn-lt"/>
                <a:ea typeface="+mn-ea"/>
                <a:cs typeface="+mn-cs"/>
              </a:rPr>
              <a:t>aanbestedings</a:t>
            </a:r>
            <a:r>
              <a:rPr lang="nl-NL" sz="1200" b="0" i="0" u="none" strike="noStrike" kern="1200" baseline="0" dirty="0">
                <a:solidFill>
                  <a:schemeClr val="tx1"/>
                </a:solidFill>
                <a:latin typeface="+mn-lt"/>
                <a:ea typeface="+mn-ea"/>
                <a:cs typeface="+mn-cs"/>
              </a:rPr>
              <a:t>/opdrachtenverlening goed vastgelegd? </a:t>
            </a:r>
          </a:p>
          <a:p>
            <a:r>
              <a:rPr lang="nl-NL" sz="1200" b="0" i="0" u="none" strike="noStrike" kern="1200" baseline="0" dirty="0">
                <a:solidFill>
                  <a:schemeClr val="tx1"/>
                </a:solidFill>
                <a:latin typeface="+mn-lt"/>
                <a:ea typeface="+mn-ea"/>
                <a:cs typeface="+mn-cs"/>
              </a:rPr>
              <a:t>Worden de verleende opdrachten gemonitord? Bijvoorbeeld correct aftekenen van facturen</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5. Leiderschap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Welke visie draagt men uit over integriteit? </a:t>
            </a:r>
          </a:p>
          <a:p>
            <a:r>
              <a:rPr lang="nl-NL" sz="1200" b="0" i="0" u="none" strike="noStrike" kern="1200" baseline="0" dirty="0">
                <a:solidFill>
                  <a:schemeClr val="tx1"/>
                </a:solidFill>
                <a:latin typeface="+mn-lt"/>
                <a:ea typeface="+mn-ea"/>
                <a:cs typeface="+mn-cs"/>
              </a:rPr>
              <a:t>Is er genoeg daadkracht of deskundigheid bij de leiding aanwezig? </a:t>
            </a:r>
          </a:p>
          <a:p>
            <a:r>
              <a:rPr lang="nl-NL" sz="1200" b="0" i="0" u="none" strike="noStrike" kern="1200" baseline="0" dirty="0">
                <a:solidFill>
                  <a:schemeClr val="tx1"/>
                </a:solidFill>
                <a:latin typeface="+mn-lt"/>
                <a:ea typeface="+mn-ea"/>
                <a:cs typeface="+mn-cs"/>
              </a:rPr>
              <a:t>Heeft de leiding vat op een bepaalde werknemer/informele leider/afdeling? </a:t>
            </a:r>
          </a:p>
          <a:p>
            <a:r>
              <a:rPr lang="nl-NL" sz="1200" b="0" i="0" u="none" strike="noStrike" kern="1200" baseline="0" dirty="0">
                <a:solidFill>
                  <a:schemeClr val="tx1"/>
                </a:solidFill>
                <a:latin typeface="+mn-lt"/>
                <a:ea typeface="+mn-ea"/>
                <a:cs typeface="+mn-cs"/>
              </a:rPr>
              <a:t>Is de leiding benaderbaar en beschikbaar? </a:t>
            </a:r>
          </a:p>
          <a:p>
            <a:r>
              <a:rPr lang="nl-NL" sz="1200" b="0" i="0" u="none" strike="noStrike" kern="1200" baseline="0" dirty="0">
                <a:solidFill>
                  <a:schemeClr val="tx1"/>
                </a:solidFill>
                <a:latin typeface="+mn-lt"/>
                <a:ea typeface="+mn-ea"/>
                <a:cs typeface="+mn-cs"/>
              </a:rPr>
              <a:t>Is de leiding transparant over eigen handelen?</a:t>
            </a:r>
          </a:p>
          <a:p>
            <a:endParaRPr lang="nl-NL" sz="1200" b="0" i="0" u="none" strike="noStrike" kern="1200" baseline="0" dirty="0">
              <a:solidFill>
                <a:schemeClr val="tx1"/>
              </a:solidFill>
              <a:latin typeface="+mn-lt"/>
              <a:ea typeface="+mn-ea"/>
              <a:cs typeface="+mn-cs"/>
            </a:endParaRPr>
          </a:p>
          <a:p>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24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Signalen van ambtelijke corruptie vanuit het individu </a:t>
            </a:r>
            <a:r>
              <a:rPr lang="nl-NL" b="1" dirty="0"/>
              <a:t>kunnen zijn</a:t>
            </a:r>
            <a:r>
              <a:rPr lang="nl-NL" b="0" dirty="0"/>
              <a:t>:</a:t>
            </a:r>
            <a:r>
              <a:rPr lang="nl-NL" dirty="0"/>
              <a:t> </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1. Algemene Signalen</a:t>
            </a:r>
          </a:p>
          <a:p>
            <a:r>
              <a:rPr lang="nl-NL" sz="1200" b="0" i="0" u="none" strike="noStrike" kern="1200" baseline="0" dirty="0">
                <a:solidFill>
                  <a:schemeClr val="tx1"/>
                </a:solidFill>
                <a:latin typeface="+mn-lt"/>
                <a:ea typeface="+mn-ea"/>
                <a:cs typeface="+mn-cs"/>
              </a:rPr>
              <a:t>Wordt het arbeidsverleden van een medewerker gecontroleerd? </a:t>
            </a:r>
          </a:p>
          <a:p>
            <a:r>
              <a:rPr lang="nl-NL" sz="1200" b="0" i="0" u="none" strike="noStrike" kern="1200" baseline="0" dirty="0">
                <a:solidFill>
                  <a:schemeClr val="tx1"/>
                </a:solidFill>
                <a:latin typeface="+mn-lt"/>
                <a:ea typeface="+mn-ea"/>
                <a:cs typeface="+mn-cs"/>
              </a:rPr>
              <a:t>Zijn er (recent veranderde) privéomstandigheden zoals schulden of verslaving die een medewerker kwetsbaar maken voor criminele invloeden? </a:t>
            </a:r>
          </a:p>
          <a:p>
            <a:r>
              <a:rPr lang="nl-NL" sz="1200" b="0" i="0" u="none" strike="noStrike" kern="1200" baseline="0" dirty="0">
                <a:solidFill>
                  <a:schemeClr val="tx1"/>
                </a:solidFill>
                <a:latin typeface="+mn-lt"/>
                <a:ea typeface="+mn-ea"/>
                <a:cs typeface="+mn-cs"/>
              </a:rPr>
              <a:t>Vertoont een medewerker ander gedrag dan voorheen? Of maken collega’s zich zorgen over hem/haar? </a:t>
            </a:r>
          </a:p>
          <a:p>
            <a:r>
              <a:rPr lang="nl-NL" sz="1200" b="0" i="0" u="none" strike="noStrike" kern="1200" baseline="0" dirty="0">
                <a:solidFill>
                  <a:schemeClr val="tx1"/>
                </a:solidFill>
                <a:latin typeface="+mn-lt"/>
                <a:ea typeface="+mn-ea"/>
                <a:cs typeface="+mn-cs"/>
              </a:rPr>
              <a:t>In welke netwerken begeeft een medewerker zich? Worden mogelijk dubieuze contacten van een medewerker nagegaan? </a:t>
            </a:r>
          </a:p>
          <a:p>
            <a:r>
              <a:rPr lang="nl-NL" sz="1200" b="0" i="0" u="none" strike="noStrike" kern="1200" baseline="0" dirty="0">
                <a:solidFill>
                  <a:schemeClr val="tx1"/>
                </a:solidFill>
                <a:latin typeface="+mn-lt"/>
                <a:ea typeface="+mn-ea"/>
                <a:cs typeface="+mn-cs"/>
              </a:rPr>
              <a:t>Welke nevenactiviteiten heeft een medewerker? </a:t>
            </a:r>
          </a:p>
          <a:p>
            <a:endParaRPr lang="nl-NL" b="1" baseline="0" dirty="0"/>
          </a:p>
          <a:p>
            <a:r>
              <a:rPr lang="nl-NL" b="1" baseline="0" dirty="0"/>
              <a:t>2. Werkinhoud</a:t>
            </a:r>
          </a:p>
          <a:p>
            <a:r>
              <a:rPr lang="nl-NL" sz="1200" b="0" i="0" u="none" strike="noStrike" kern="1200" baseline="0" dirty="0">
                <a:solidFill>
                  <a:schemeClr val="tx1"/>
                </a:solidFill>
                <a:latin typeface="+mn-lt"/>
                <a:ea typeface="+mn-ea"/>
                <a:cs typeface="+mn-cs"/>
              </a:rPr>
              <a:t>Is het takenpakket mogelijk interessant voor derden om een betrokken medewerker tot bepaalde activiteiten (of het nalaten daarvan) te bewegen? </a:t>
            </a:r>
          </a:p>
          <a:p>
            <a:r>
              <a:rPr lang="nl-NL" sz="1200" b="0" i="0" u="none" strike="noStrike" kern="1200" baseline="0" dirty="0">
                <a:solidFill>
                  <a:schemeClr val="tx1"/>
                </a:solidFill>
                <a:latin typeface="+mn-lt"/>
                <a:ea typeface="+mn-ea"/>
                <a:cs typeface="+mn-cs"/>
              </a:rPr>
              <a:t>Is er controle op (financiële) beslissingen bij budgethouders (vier-ogen-principe)? </a:t>
            </a:r>
          </a:p>
          <a:p>
            <a:r>
              <a:rPr lang="nl-NL" sz="1200" b="0" i="0" u="none" strike="noStrike" kern="1200" baseline="0" dirty="0">
                <a:solidFill>
                  <a:schemeClr val="tx1"/>
                </a:solidFill>
                <a:latin typeface="+mn-lt"/>
                <a:ea typeface="+mn-ea"/>
                <a:cs typeface="+mn-cs"/>
              </a:rPr>
              <a:t>Zijn de bestaande informatiesystemen goed ingericht? Denk hierbij aan </a:t>
            </a:r>
            <a:r>
              <a:rPr lang="nl-NL" sz="1200" b="0" i="0" u="none" strike="noStrike" kern="1200" baseline="0" dirty="0" err="1">
                <a:solidFill>
                  <a:schemeClr val="tx1"/>
                </a:solidFill>
                <a:latin typeface="+mn-lt"/>
                <a:ea typeface="+mn-ea"/>
                <a:cs typeface="+mn-cs"/>
              </a:rPr>
              <a:t>logging</a:t>
            </a:r>
            <a:r>
              <a:rPr lang="nl-NL" sz="1200" b="0" i="0" u="none" strike="noStrike" kern="1200" baseline="0" dirty="0">
                <a:solidFill>
                  <a:schemeClr val="tx1"/>
                </a:solidFill>
                <a:latin typeface="+mn-lt"/>
                <a:ea typeface="+mn-ea"/>
                <a:cs typeface="+mn-cs"/>
              </a:rPr>
              <a:t>, autorisaties etc. </a:t>
            </a:r>
          </a:p>
          <a:p>
            <a:r>
              <a:rPr lang="nl-NL" sz="1200" b="0" i="0" u="none" strike="noStrike" kern="1200" baseline="0" dirty="0">
                <a:solidFill>
                  <a:schemeClr val="tx1"/>
                </a:solidFill>
                <a:latin typeface="+mn-lt"/>
                <a:ea typeface="+mn-ea"/>
                <a:cs typeface="+mn-cs"/>
              </a:rPr>
              <a:t>Heeft de medewerker toegang tot goederen van waarde, zoals geld of andere activa. Is het toezicht en de controle daarop goed geregeld?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3. Gedrag</a:t>
            </a:r>
          </a:p>
          <a:p>
            <a:r>
              <a:rPr lang="nl-NL" sz="1200" b="0" i="0" u="none" strike="noStrike" kern="1200" baseline="0" dirty="0">
                <a:solidFill>
                  <a:schemeClr val="tx1"/>
                </a:solidFill>
                <a:latin typeface="+mn-lt"/>
                <a:ea typeface="+mn-ea"/>
                <a:cs typeface="+mn-cs"/>
              </a:rPr>
              <a:t>Soms is bepaald gedrag of een karaktereigenschap in combinatie met andere signalen relevant om op te merken. Denk hier aan plotseling afwijkende normen en waarden van een medewerker en/of erg solistisch opererend en wars zijn procedures.</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b="1"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00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Signalen van ambtelijke corruptie vanuit de omgeving </a:t>
            </a:r>
            <a:r>
              <a:rPr lang="nl-NL" b="1" dirty="0"/>
              <a:t>kunnen zijn</a:t>
            </a:r>
            <a:r>
              <a:rPr lang="nl-NL" dirty="0"/>
              <a:t>: </a:t>
            </a:r>
          </a:p>
          <a:p>
            <a:pPr marL="0" indent="0">
              <a:buNone/>
            </a:pPr>
            <a:r>
              <a:rPr lang="nl-NL" dirty="0"/>
              <a:t>	</a:t>
            </a:r>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1. Politiek</a:t>
            </a:r>
          </a:p>
          <a:p>
            <a:r>
              <a:rPr lang="nl-NL" sz="1200" b="0" i="0" u="none" strike="noStrike" kern="1200" baseline="0" dirty="0">
                <a:solidFill>
                  <a:schemeClr val="tx1"/>
                </a:solidFill>
                <a:latin typeface="+mn-lt"/>
                <a:ea typeface="+mn-ea"/>
                <a:cs typeface="+mn-cs"/>
              </a:rPr>
              <a:t>Zijn er veranderingen in het politiek-bestuurlijk stelsel die kwetsbaarheden in de ambtelijke organisatie kunnen voeden? Te denken valt aan onhaalbare politieke wensen of hoge druk om bepaalde doelen te behalen. </a:t>
            </a:r>
          </a:p>
          <a:p>
            <a:endParaRPr lang="nl-NL" b="1" baseline="0" dirty="0"/>
          </a:p>
          <a:p>
            <a:r>
              <a:rPr lang="nl-NL" b="1" baseline="0" dirty="0"/>
              <a:t>2. Lobby</a:t>
            </a:r>
          </a:p>
          <a:p>
            <a:r>
              <a:rPr lang="nl-NL" sz="1200" b="0" i="0" u="none" strike="noStrike" kern="1200" baseline="0" dirty="0">
                <a:solidFill>
                  <a:schemeClr val="tx1"/>
                </a:solidFill>
                <a:latin typeface="+mn-lt"/>
                <a:ea typeface="+mn-ea"/>
                <a:cs typeface="+mn-cs"/>
              </a:rPr>
              <a:t>Is er een toenemend belang om te lobbyen? Bieden zich actief lobbyende partijen aan? Bijvoorbeeld de wens voor een groot bouwproject of de ontwikkeling van een gebied. </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3. Samenleving</a:t>
            </a:r>
          </a:p>
          <a:p>
            <a:r>
              <a:rPr lang="nl-NL" sz="1200" b="0" i="0" u="none" strike="noStrike" kern="1200" baseline="0" dirty="0">
                <a:solidFill>
                  <a:schemeClr val="tx1"/>
                </a:solidFill>
                <a:latin typeface="+mn-lt"/>
                <a:ea typeface="+mn-ea"/>
                <a:cs typeface="+mn-cs"/>
              </a:rPr>
              <a:t>Is de maatschappelijke omgeving aan verandering onderhevig? Publieke opinie over vertrouwen van de overheid, economische ontwikkelingen, etc. Denk bijvoorbeeld aan de krappe arbeidsmarkt, verlaging van standaarden bij screening om toch voldoende personeel binnen te halen?</a:t>
            </a:r>
          </a:p>
          <a:p>
            <a:endParaRPr lang="nl-NL" b="1"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16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Enkele handvatten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68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baseline="0" dirty="0"/>
          </a:p>
          <a:p>
            <a:pPr marL="0" indent="0">
              <a:buNone/>
            </a:pPr>
            <a:r>
              <a:rPr lang="nl-NL" baseline="0" dirty="0"/>
              <a:t>Workshop de verleiding: kennismaking met de glijdende schaal van corruptie. </a:t>
            </a:r>
          </a:p>
          <a:p>
            <a:pPr marL="0" indent="0">
              <a:buNone/>
            </a:pPr>
            <a:endParaRPr lang="nl-NL" baseline="0" dirty="0"/>
          </a:p>
          <a:p>
            <a:pPr marL="0" indent="0">
              <a:buNone/>
            </a:pPr>
            <a:r>
              <a:rPr lang="nl-NL" baseline="0" dirty="0"/>
              <a:t>Advies: de Rijksrecherche heeft een steunpunt voor integriteit. Doelstelling: sparringpartner, advies en verwerking van zachte signalen (themaregister). </a:t>
            </a:r>
          </a:p>
          <a:p>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14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334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Graag je eigen naam een telefoonnummer invullen indien het een</a:t>
            </a:r>
            <a:r>
              <a:rPr lang="nl-NL" baseline="0" dirty="0"/>
              <a:t> account betreft vanuit het programma. Wanneer het een algemener verhaal is bij een grote netwerkbijeenkomst kan je ook kiezen alleen het emailadres info@rijksrecherche.nl te laten staan. </a:t>
            </a:r>
          </a:p>
          <a:p>
            <a:r>
              <a:rPr lang="nl-NL" baseline="0" dirty="0"/>
              <a:t>TCI ook hier nog specifiek benoemen. </a:t>
            </a:r>
            <a:endParaRPr lang="nl-NL" dirty="0"/>
          </a:p>
        </p:txBody>
      </p:sp>
      <p:sp>
        <p:nvSpPr>
          <p:cNvPr id="4" name="Tijdelijke aanduiding voor dianummer 3"/>
          <p:cNvSpPr>
            <a:spLocks noGrp="1"/>
          </p:cNvSpPr>
          <p:nvPr>
            <p:ph type="sldNum" sz="quarter" idx="10"/>
          </p:nvPr>
        </p:nvSpPr>
        <p:spPr/>
        <p:txBody>
          <a:bodyPr/>
          <a:lstStyle/>
          <a:p>
            <a:fld id="{C1025225-A2A6-1D42-8992-27309B8FBBC4}" type="slidenum">
              <a:rPr lang="nl-NL" smtClean="0"/>
              <a:t>23</a:t>
            </a:fld>
            <a:endParaRPr lang="nl-NL"/>
          </a:p>
        </p:txBody>
      </p:sp>
    </p:spTree>
    <p:extLst>
      <p:ext uri="{BB962C8B-B14F-4D97-AF65-F5344CB8AC3E}">
        <p14:creationId xmlns:p14="http://schemas.microsoft.com/office/powerpoint/2010/main" val="354902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chemeClr val="accent1"/>
                </a:solidFill>
              </a:rPr>
              <a:t>Bijzondere positie, los van de politie onder direct gezag van het</a:t>
            </a:r>
            <a:r>
              <a:rPr lang="nl-NL" altLang="nl-NL" sz="1200" baseline="0" dirty="0">
                <a:solidFill>
                  <a:schemeClr val="accent1"/>
                </a:solidFill>
              </a:rPr>
              <a:t> college van procureurs-generaal. </a:t>
            </a:r>
            <a:endParaRPr lang="nl-NL" altLang="nl-NL"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chemeClr val="accent1"/>
                </a:solidFill>
              </a:rPr>
              <a:t>Niet alleen </a:t>
            </a:r>
            <a:r>
              <a:rPr lang="nl-NL" altLang="nl-NL" sz="1200" u="sng" dirty="0">
                <a:solidFill>
                  <a:schemeClr val="accent1"/>
                </a:solidFill>
              </a:rPr>
              <a:t>onpartijdig onderzoek</a:t>
            </a:r>
            <a:r>
              <a:rPr lang="nl-NL" altLang="nl-NL" sz="1200" dirty="0">
                <a:solidFill>
                  <a:schemeClr val="accent1"/>
                </a:solidFill>
              </a:rPr>
              <a:t> is noodzakelijk, zelfs de </a:t>
            </a:r>
            <a:r>
              <a:rPr lang="nl-NL" altLang="nl-NL" sz="1200" u="sng" dirty="0">
                <a:solidFill>
                  <a:schemeClr val="accent1"/>
                </a:solidFill>
              </a:rPr>
              <a:t>schijn van partijdigheid</a:t>
            </a:r>
            <a:r>
              <a:rPr lang="nl-NL" altLang="nl-NL" sz="1200" dirty="0">
                <a:solidFill>
                  <a:schemeClr val="accent1"/>
                </a:solidFill>
              </a:rPr>
              <a:t> moet worden vermeden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chemeClr val="accent1"/>
                </a:solidFill>
              </a:rPr>
              <a:t>(Uit de aanwijzing: </a:t>
            </a:r>
            <a:br>
              <a:rPr lang="nl-NL" dirty="0"/>
            </a:br>
            <a:r>
              <a:rPr lang="nl-NL" sz="1200" b="0" i="0" kern="1200" dirty="0">
                <a:solidFill>
                  <a:schemeClr val="tx1"/>
                </a:solidFill>
                <a:effectLst/>
                <a:latin typeface="+mn-lt"/>
                <a:ea typeface="+mn-ea"/>
                <a:cs typeface="+mn-cs"/>
              </a:rPr>
              <a:t>inzet van de Rijksrecherche is aan de orde indien naar de gedraging een onderzoek moet worden ingesteld dat niet alleen onpartijdig is, maar waarbij ook de </a:t>
            </a:r>
            <a:r>
              <a:rPr lang="nl-NL" sz="1200" b="0" i="1" kern="1200" dirty="0">
                <a:solidFill>
                  <a:schemeClr val="tx1"/>
                </a:solidFill>
                <a:effectLst/>
                <a:latin typeface="+mn-lt"/>
                <a:ea typeface="+mn-ea"/>
                <a:cs typeface="+mn-cs"/>
              </a:rPr>
              <a:t>schijn</a:t>
            </a:r>
            <a:r>
              <a:rPr lang="nl-NL" sz="1200" b="0" i="0" kern="1200" dirty="0">
                <a:solidFill>
                  <a:schemeClr val="tx1"/>
                </a:solidFill>
                <a:effectLst/>
                <a:latin typeface="+mn-lt"/>
                <a:ea typeface="+mn-ea"/>
                <a:cs typeface="+mn-cs"/>
              </a:rPr>
              <a:t> van partijdigheid moet worden vermeden.)</a:t>
            </a:r>
            <a:endParaRPr lang="nl-NL" altLang="nl-NL" sz="1200" dirty="0">
              <a:solidFill>
                <a:schemeClr val="accent1"/>
              </a:solidFill>
            </a:endParaRPr>
          </a:p>
          <a:p>
            <a:endParaRPr lang="nl-NL" baseline="0" dirty="0"/>
          </a:p>
          <a:p>
            <a:endParaRPr lang="nl-NL" baseline="0" dirty="0"/>
          </a:p>
          <a:p>
            <a:r>
              <a:rPr lang="nl-NL" baseline="0" dirty="0"/>
              <a:t>Voorbeelden van schijn van partijdigheid:</a:t>
            </a:r>
          </a:p>
          <a:p>
            <a:pPr marL="171450" indent="-171450">
              <a:buFontTx/>
              <a:buChar char="-"/>
            </a:pPr>
            <a:r>
              <a:rPr lang="nl-NL" baseline="0" dirty="0"/>
              <a:t>Onderzoek naar een burgemeester kan niet door politie worden gedaan vanwege relatie binnen driehoek en gezagsverhouding. Naar buitenwereld is er direct een schijn van partijdigheid. </a:t>
            </a:r>
          </a:p>
          <a:p>
            <a:pPr marL="171450" indent="-171450">
              <a:buFontTx/>
              <a:buChar char="-"/>
            </a:pPr>
            <a:r>
              <a:rPr lang="nl-NL" baseline="0" dirty="0"/>
              <a:t>Dit geldt ook wanneer een hogere politieambtenaar (dicht tegen de top van de politie) verdacht wordt van strafbare feiten. </a:t>
            </a:r>
          </a:p>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fld id="{C1025225-A2A6-1D42-8992-27309B8FBBC4}" type="slidenum">
              <a:rPr lang="nl-NL" smtClean="0"/>
              <a:t>4</a:t>
            </a:fld>
            <a:endParaRPr lang="nl-NL"/>
          </a:p>
        </p:txBody>
      </p:sp>
    </p:spTree>
    <p:extLst>
      <p:ext uri="{BB962C8B-B14F-4D97-AF65-F5344CB8AC3E}">
        <p14:creationId xmlns:p14="http://schemas.microsoft.com/office/powerpoint/2010/main" val="86934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baseline="0" dirty="0"/>
              <a:t>Let op: tekst verschijnt bij doorklikken in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Opsporings- en feitenonderzoek op 2 </a:t>
            </a:r>
            <a:r>
              <a:rPr lang="nl-NL" b="1" baseline="0" dirty="0"/>
              <a:t>afgebakende terreinen</a:t>
            </a:r>
            <a:r>
              <a:rPr lang="nl-NL"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baseline="0" dirty="0"/>
          </a:p>
          <a:p>
            <a:pPr marL="0" lvl="0" indent="0">
              <a:buNone/>
            </a:pPr>
            <a:r>
              <a:rPr lang="nl-NL" sz="1200" b="1" u="none" dirty="0"/>
              <a:t>1. </a:t>
            </a:r>
            <a:r>
              <a:rPr lang="nl-NL" sz="1200" b="1" u="sng" dirty="0"/>
              <a:t>Opsporingsonderzoek</a:t>
            </a:r>
            <a:r>
              <a:rPr lang="nl-NL" sz="1200" b="1" dirty="0"/>
              <a:t> </a:t>
            </a:r>
            <a:r>
              <a:rPr lang="nl-NL" sz="1200" dirty="0"/>
              <a:t>naar ernstige corruptie binnen </a:t>
            </a:r>
            <a:br>
              <a:rPr lang="nl-NL" sz="1200" dirty="0"/>
            </a:br>
            <a:r>
              <a:rPr lang="nl-NL" sz="1200" dirty="0"/>
              <a:t>de overheid.</a:t>
            </a:r>
          </a:p>
          <a:p>
            <a:pPr marL="0" lvl="0" indent="0">
              <a:buNone/>
            </a:pPr>
            <a:endParaRPr lang="nl-NL" sz="1200" dirty="0"/>
          </a:p>
          <a:p>
            <a:pPr marL="0" lvl="0" indent="0">
              <a:buNone/>
            </a:pPr>
            <a:r>
              <a:rPr lang="nl-NL" sz="1200" i="1" dirty="0"/>
              <a:t>Voorbeeld: </a:t>
            </a:r>
          </a:p>
          <a:p>
            <a:r>
              <a:rPr lang="nl-NL" sz="1200" i="1" dirty="0"/>
              <a:t>Ambtelijke omkoping</a:t>
            </a:r>
          </a:p>
          <a:p>
            <a:r>
              <a:rPr lang="nl-NL" sz="1200" i="1" dirty="0"/>
              <a:t>Lekken van vertrouwelijke informatie</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indent="0">
              <a:buNone/>
            </a:pPr>
            <a:r>
              <a:rPr lang="nl-NL" sz="1200" b="1" i="0" dirty="0">
                <a:solidFill>
                  <a:schemeClr val="bg2">
                    <a:lumMod val="75000"/>
                  </a:schemeClr>
                </a:solidFill>
              </a:rPr>
              <a:t>2. </a:t>
            </a:r>
            <a:r>
              <a:rPr lang="nl-NL" sz="1200" b="1" i="0" u="sng" dirty="0">
                <a:solidFill>
                  <a:schemeClr val="bg2">
                    <a:lumMod val="75000"/>
                  </a:schemeClr>
                </a:solidFill>
              </a:rPr>
              <a:t>Feitenonderzoek</a:t>
            </a:r>
            <a:r>
              <a:rPr lang="nl-NL" sz="1200" dirty="0">
                <a:solidFill>
                  <a:schemeClr val="bg2">
                    <a:lumMod val="75000"/>
                  </a:schemeClr>
                </a:solidFill>
              </a:rPr>
              <a:t> naar geweldgebruik door de politie met zwaargewonde of dodelijke slachtoffers als gevolg.</a:t>
            </a:r>
          </a:p>
          <a:p>
            <a:endParaRPr lang="nl-NL" sz="1200" dirty="0">
              <a:solidFill>
                <a:schemeClr val="bg2">
                  <a:lumMod val="75000"/>
                </a:schemeClr>
              </a:solidFill>
            </a:endParaRPr>
          </a:p>
          <a:p>
            <a:pPr marL="0" indent="0">
              <a:buNone/>
            </a:pPr>
            <a:r>
              <a:rPr lang="nl-NL" sz="1200" i="1" dirty="0">
                <a:solidFill>
                  <a:schemeClr val="bg2">
                    <a:lumMod val="75000"/>
                  </a:schemeClr>
                </a:solidFill>
              </a:rPr>
              <a:t>Voorbeeld:</a:t>
            </a:r>
          </a:p>
          <a:p>
            <a:r>
              <a:rPr lang="nl-NL" sz="1200" i="1" dirty="0">
                <a:solidFill>
                  <a:schemeClr val="bg2">
                    <a:lumMod val="75000"/>
                  </a:schemeClr>
                </a:solidFill>
              </a:rPr>
              <a:t>Schietincidenten</a:t>
            </a:r>
          </a:p>
          <a:p>
            <a:r>
              <a:rPr lang="nl-NL" sz="1200" i="1" dirty="0">
                <a:solidFill>
                  <a:schemeClr val="bg2">
                    <a:lumMod val="75000"/>
                  </a:schemeClr>
                </a:solidFill>
              </a:rPr>
              <a:t>Geweldsincident vrijheidsbeneming</a:t>
            </a:r>
          </a:p>
          <a:p>
            <a:pPr marL="0" indent="0">
              <a:buNone/>
            </a:pPr>
            <a:endParaRPr lang="nl-NL" sz="1200" dirty="0"/>
          </a:p>
          <a:p>
            <a:pPr marL="0" indent="0">
              <a:buNone/>
            </a:pPr>
            <a:endParaRPr lang="nl-NL" sz="1200" dirty="0"/>
          </a:p>
          <a:p>
            <a:pPr marL="0" indent="0">
              <a:buNone/>
            </a:pPr>
            <a:r>
              <a:rPr lang="nl-NL" sz="1200" b="1" dirty="0"/>
              <a:t>EN als derde speerpunt:</a:t>
            </a:r>
            <a:r>
              <a:rPr lang="nl-NL" sz="1200" b="1" baseline="0" dirty="0"/>
              <a:t> </a:t>
            </a:r>
            <a:r>
              <a:rPr lang="nl-NL" sz="1200" dirty="0"/>
              <a:t>Weerbaarheid van overheidsinstanties vergroten door het delen van </a:t>
            </a:r>
            <a:r>
              <a:rPr lang="nl-NL" sz="1200" i="0" u="sng" dirty="0"/>
              <a:t>kennis en ervaring </a:t>
            </a:r>
            <a:r>
              <a:rPr lang="nl-NL" sz="1200" dirty="0"/>
              <a:t>met openbaar bestuur. </a:t>
            </a:r>
          </a:p>
          <a:p>
            <a:pPr marL="0" indent="0">
              <a:buNone/>
            </a:pPr>
            <a:endParaRPr lang="nl-NL" sz="1200" dirty="0"/>
          </a:p>
          <a:p>
            <a:pPr marL="0" indent="0">
              <a:buNone/>
            </a:pPr>
            <a:r>
              <a:rPr lang="nl-NL" sz="1200" i="1" dirty="0"/>
              <a:t>Voorbeeld:</a:t>
            </a:r>
          </a:p>
          <a:p>
            <a:r>
              <a:rPr lang="nl-NL" sz="1200" i="1" dirty="0"/>
              <a:t>Signalen duiden</a:t>
            </a:r>
          </a:p>
          <a:p>
            <a:r>
              <a:rPr lang="nl-NL" sz="1200" i="1" dirty="0"/>
              <a:t>Meedenken vervolgstap</a:t>
            </a:r>
          </a:p>
          <a:p>
            <a:r>
              <a:rPr lang="nl-NL" sz="1200" i="1" dirty="0"/>
              <a:t>Gemeentelijke contactpersonen</a:t>
            </a:r>
          </a:p>
          <a:p>
            <a:r>
              <a:rPr lang="nl-NL" sz="1200" b="1" i="1" dirty="0"/>
              <a:t>Speciale aandacht voor het Themaregister</a:t>
            </a:r>
          </a:p>
          <a:p>
            <a:endParaRPr lang="nl-NL" baseline="0" dirty="0"/>
          </a:p>
        </p:txBody>
      </p:sp>
      <p:sp>
        <p:nvSpPr>
          <p:cNvPr id="4" name="Tijdelijke aanduiding voor dianummer 3"/>
          <p:cNvSpPr>
            <a:spLocks noGrp="1"/>
          </p:cNvSpPr>
          <p:nvPr>
            <p:ph type="sldNum" sz="quarter" idx="10"/>
          </p:nvPr>
        </p:nvSpPr>
        <p:spPr/>
        <p:txBody>
          <a:bodyPr/>
          <a:lstStyle/>
          <a:p>
            <a:fld id="{C1025225-A2A6-1D42-8992-27309B8FBBC4}" type="slidenum">
              <a:rPr lang="nl-NL" smtClean="0"/>
              <a:t>5</a:t>
            </a:fld>
            <a:endParaRPr lang="nl-NL"/>
          </a:p>
        </p:txBody>
      </p:sp>
    </p:spTree>
    <p:extLst>
      <p:ext uri="{BB962C8B-B14F-4D97-AF65-F5344CB8AC3E}">
        <p14:creationId xmlns:p14="http://schemas.microsoft.com/office/powerpoint/2010/main" val="39008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baseline="0" dirty="0"/>
              <a:t>Let op: tekst verschijnt bij doorklikken in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Opsporings- en feitenonderzoek op 2 </a:t>
            </a:r>
            <a:r>
              <a:rPr lang="nl-NL" b="1" baseline="0" dirty="0"/>
              <a:t>afgebakende terreinen</a:t>
            </a:r>
            <a:r>
              <a:rPr lang="nl-NL"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baseline="0" dirty="0"/>
          </a:p>
          <a:p>
            <a:pPr marL="0" lvl="0" indent="0">
              <a:buNone/>
            </a:pPr>
            <a:r>
              <a:rPr lang="nl-NL" sz="1200" b="1" u="none" dirty="0"/>
              <a:t>1. </a:t>
            </a:r>
            <a:r>
              <a:rPr lang="nl-NL" sz="1200" b="1" u="sng" dirty="0"/>
              <a:t>Opsporingsonderzoek</a:t>
            </a:r>
            <a:r>
              <a:rPr lang="nl-NL" sz="1200" b="1" dirty="0"/>
              <a:t> </a:t>
            </a:r>
            <a:r>
              <a:rPr lang="nl-NL" sz="1200" dirty="0"/>
              <a:t>naar ernstige corruptie binnen </a:t>
            </a:r>
            <a:br>
              <a:rPr lang="nl-NL" sz="1200" dirty="0"/>
            </a:br>
            <a:r>
              <a:rPr lang="nl-NL" sz="1200" dirty="0"/>
              <a:t>de overheid.</a:t>
            </a:r>
          </a:p>
          <a:p>
            <a:pPr marL="0" lvl="0" indent="0">
              <a:buNone/>
            </a:pPr>
            <a:endParaRPr lang="nl-NL" sz="1200" dirty="0"/>
          </a:p>
          <a:p>
            <a:pPr marL="0" lvl="0" indent="0">
              <a:buNone/>
            </a:pPr>
            <a:r>
              <a:rPr lang="nl-NL" sz="1200" i="1" dirty="0"/>
              <a:t>Voorbeeld: </a:t>
            </a:r>
          </a:p>
          <a:p>
            <a:r>
              <a:rPr lang="nl-NL" sz="1200" i="1" dirty="0"/>
              <a:t>Ambtelijke omkoping</a:t>
            </a:r>
          </a:p>
          <a:p>
            <a:r>
              <a:rPr lang="nl-NL" sz="1200" i="1" dirty="0"/>
              <a:t>Lekken van vertrouwelijke informatie</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indent="0">
              <a:buNone/>
            </a:pPr>
            <a:r>
              <a:rPr lang="nl-NL" sz="1200" b="1" i="0" dirty="0">
                <a:solidFill>
                  <a:schemeClr val="bg2">
                    <a:lumMod val="75000"/>
                  </a:schemeClr>
                </a:solidFill>
              </a:rPr>
              <a:t>2. </a:t>
            </a:r>
            <a:r>
              <a:rPr lang="nl-NL" sz="1200" b="1" i="0" u="sng" dirty="0">
                <a:solidFill>
                  <a:schemeClr val="bg2">
                    <a:lumMod val="75000"/>
                  </a:schemeClr>
                </a:solidFill>
              </a:rPr>
              <a:t>Feitenonderzoek</a:t>
            </a:r>
            <a:r>
              <a:rPr lang="nl-NL" sz="1200" dirty="0">
                <a:solidFill>
                  <a:schemeClr val="bg2">
                    <a:lumMod val="75000"/>
                  </a:schemeClr>
                </a:solidFill>
              </a:rPr>
              <a:t> naar geweldgebruik door de politie met zwaargewonde of dodelijke slachtoffers als gevolg.</a:t>
            </a:r>
          </a:p>
          <a:p>
            <a:endParaRPr lang="nl-NL" sz="1200" dirty="0">
              <a:solidFill>
                <a:schemeClr val="bg2">
                  <a:lumMod val="75000"/>
                </a:schemeClr>
              </a:solidFill>
            </a:endParaRPr>
          </a:p>
          <a:p>
            <a:pPr marL="0" indent="0">
              <a:buNone/>
            </a:pPr>
            <a:r>
              <a:rPr lang="nl-NL" sz="1200" i="1" dirty="0">
                <a:solidFill>
                  <a:schemeClr val="bg2">
                    <a:lumMod val="75000"/>
                  </a:schemeClr>
                </a:solidFill>
              </a:rPr>
              <a:t>Voorbeeld:</a:t>
            </a:r>
          </a:p>
          <a:p>
            <a:r>
              <a:rPr lang="nl-NL" sz="1200" i="1" dirty="0">
                <a:solidFill>
                  <a:schemeClr val="bg2">
                    <a:lumMod val="75000"/>
                  </a:schemeClr>
                </a:solidFill>
              </a:rPr>
              <a:t>Schietincidenten</a:t>
            </a:r>
          </a:p>
          <a:p>
            <a:r>
              <a:rPr lang="nl-NL" sz="1200" i="1" dirty="0">
                <a:solidFill>
                  <a:schemeClr val="bg2">
                    <a:lumMod val="75000"/>
                  </a:schemeClr>
                </a:solidFill>
              </a:rPr>
              <a:t>Geweldsincident vrijheidsbeneming</a:t>
            </a:r>
          </a:p>
          <a:p>
            <a:pPr marL="0" indent="0">
              <a:buNone/>
            </a:pPr>
            <a:endParaRPr lang="nl-NL" sz="1200" dirty="0"/>
          </a:p>
          <a:p>
            <a:pPr marL="0" indent="0">
              <a:buNone/>
            </a:pPr>
            <a:endParaRPr lang="nl-NL" sz="1200" dirty="0"/>
          </a:p>
          <a:p>
            <a:pPr marL="0" indent="0">
              <a:buNone/>
            </a:pPr>
            <a:r>
              <a:rPr lang="nl-NL" sz="1200" b="1" dirty="0"/>
              <a:t>EN als derde speerpunt:</a:t>
            </a:r>
            <a:r>
              <a:rPr lang="nl-NL" sz="1200" b="1" baseline="0" dirty="0"/>
              <a:t> </a:t>
            </a:r>
            <a:r>
              <a:rPr lang="nl-NL" sz="1200" dirty="0"/>
              <a:t>Weerbaarheid van overheidsinstanties vergroten door het delen van </a:t>
            </a:r>
            <a:r>
              <a:rPr lang="nl-NL" sz="1200" i="0" u="sng" dirty="0"/>
              <a:t>kennis en ervaring </a:t>
            </a:r>
            <a:r>
              <a:rPr lang="nl-NL" sz="1200" dirty="0"/>
              <a:t>met openbaar bestuur. </a:t>
            </a:r>
          </a:p>
          <a:p>
            <a:pPr marL="0" indent="0">
              <a:buNone/>
            </a:pPr>
            <a:endParaRPr lang="nl-NL" sz="1200" dirty="0"/>
          </a:p>
          <a:p>
            <a:pPr marL="0" indent="0">
              <a:buNone/>
            </a:pPr>
            <a:r>
              <a:rPr lang="nl-NL" sz="1200" i="1" dirty="0"/>
              <a:t>Voorbeeld:</a:t>
            </a:r>
          </a:p>
          <a:p>
            <a:r>
              <a:rPr lang="nl-NL" sz="1200" i="1" dirty="0"/>
              <a:t>Signalen duiden</a:t>
            </a:r>
          </a:p>
          <a:p>
            <a:r>
              <a:rPr lang="nl-NL" sz="1200" i="1" dirty="0"/>
              <a:t>Meedenken vervolgstap</a:t>
            </a:r>
          </a:p>
          <a:p>
            <a:r>
              <a:rPr lang="nl-NL" sz="1200" i="1" dirty="0"/>
              <a:t>Gemeentelijke contactpersonen</a:t>
            </a:r>
          </a:p>
          <a:p>
            <a:r>
              <a:rPr lang="nl-NL" sz="1200" b="1" i="1" dirty="0"/>
              <a:t>Speciale aandacht voor het Themaregister</a:t>
            </a:r>
          </a:p>
          <a:p>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46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6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32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Risico’s bij </a:t>
            </a:r>
            <a:r>
              <a:rPr lang="nl-NL" b="1" dirty="0"/>
              <a:t>stikstofuitkoop</a:t>
            </a:r>
            <a:r>
              <a:rPr lang="nl-NL" b="0" dirty="0"/>
              <a:t> en </a:t>
            </a:r>
            <a:r>
              <a:rPr lang="nl-NL" b="1" dirty="0"/>
              <a:t>vergunningen</a:t>
            </a:r>
            <a:r>
              <a:rPr lang="nl-NL" b="0" dirty="0"/>
              <a:t>: wie bepaalt</a:t>
            </a:r>
            <a:r>
              <a:rPr lang="nl-NL" b="0" baseline="0" dirty="0"/>
              <a:t> de hoogte van de uitkoopsom, risico’s van omkoping bij omgevingsvergunning wanneer stikstof de bouwplannen in de weg staat (zowel particulier als bedrijfsmatig). </a:t>
            </a:r>
            <a:endParaRPr lang="nl-NL" baseline="0" dirty="0"/>
          </a:p>
          <a:p>
            <a:endParaRPr lang="nl-NL" baseline="0" dirty="0"/>
          </a:p>
          <a:p>
            <a:r>
              <a:rPr lang="nl-NL" dirty="0"/>
              <a:t>Risico’s bij </a:t>
            </a:r>
            <a:r>
              <a:rPr lang="nl-NL" b="1" dirty="0"/>
              <a:t>krappe arbeidsmarkt</a:t>
            </a:r>
            <a:r>
              <a:rPr lang="nl-NL" dirty="0"/>
              <a:t>:</a:t>
            </a:r>
            <a:r>
              <a:rPr lang="nl-NL" baseline="0" dirty="0"/>
              <a:t> inhuur via uitzendbureaus, wie vraagt de VOG? Doet de gemeente een referentencheck? Voorbeeld van </a:t>
            </a:r>
            <a:r>
              <a:rPr lang="nl-NL" baseline="0" dirty="0" err="1"/>
              <a:t>Vandana</a:t>
            </a:r>
            <a:r>
              <a:rPr lang="nl-NL" baseline="0" dirty="0"/>
              <a:t> D die in Den Haag verwacht werd van diefstal van €650.000 en in Noordwijk aan de slag kon gaan, en daar vervolgens paspoorten verkocht aan criminelen. </a:t>
            </a:r>
            <a:endParaRPr lang="nl-NL" i="1" baseline="0" dirty="0"/>
          </a:p>
          <a:p>
            <a:endParaRPr lang="nl-NL" dirty="0"/>
          </a:p>
          <a:p>
            <a:r>
              <a:rPr lang="nl-NL" dirty="0"/>
              <a:t>Risico’s bij </a:t>
            </a:r>
            <a:r>
              <a:rPr lang="nl-NL" b="1" dirty="0"/>
              <a:t>woningbouw</a:t>
            </a:r>
            <a:r>
              <a:rPr lang="nl-NL" dirty="0"/>
              <a:t>: wie heeft informatie welke grond bouwgrond wordt, welke partijen mogen bouwen</a:t>
            </a:r>
            <a:r>
              <a:rPr lang="nl-NL" baseline="0" dirty="0"/>
              <a:t> etc. Welke burgers krijgen invloed door grondposities binnen de gemeente. </a:t>
            </a:r>
          </a:p>
          <a:p>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32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Peter van den H</a:t>
            </a:r>
          </a:p>
          <a:p>
            <a:r>
              <a:rPr lang="nl-NL" dirty="0"/>
              <a:t>Cor D</a:t>
            </a:r>
          </a:p>
          <a:p>
            <a:endParaRPr lang="nl-NL" dirty="0"/>
          </a:p>
          <a:p>
            <a:r>
              <a:rPr lang="nl-NL" dirty="0"/>
              <a:t>20 racefietsen,</a:t>
            </a:r>
            <a:r>
              <a:rPr lang="nl-NL" baseline="0" dirty="0"/>
              <a:t> de duurste €20.000</a:t>
            </a:r>
          </a:p>
          <a:p>
            <a:r>
              <a:rPr lang="nl-NL" baseline="0" dirty="0"/>
              <a:t>18 paar Van Bommelschoenen</a:t>
            </a:r>
          </a:p>
          <a:p>
            <a:r>
              <a:rPr lang="nl-NL" baseline="0" dirty="0"/>
              <a:t>24 dure horloges </a:t>
            </a:r>
            <a:r>
              <a:rPr lang="nl-NL" sz="1200" b="0" i="0" kern="1200" dirty="0">
                <a:solidFill>
                  <a:schemeClr val="tx1"/>
                </a:solidFill>
                <a:effectLst/>
                <a:latin typeface="+mn-lt"/>
                <a:ea typeface="+mn-ea"/>
                <a:cs typeface="+mn-cs"/>
              </a:rPr>
              <a:t>Rolex en </a:t>
            </a:r>
            <a:r>
              <a:rPr lang="nl-NL" sz="1200" b="0" i="0" kern="1200" dirty="0" err="1">
                <a:solidFill>
                  <a:schemeClr val="tx1"/>
                </a:solidFill>
                <a:effectLst/>
                <a:latin typeface="+mn-lt"/>
                <a:ea typeface="+mn-ea"/>
                <a:cs typeface="+mn-cs"/>
              </a:rPr>
              <a:t>Breitling</a:t>
            </a:r>
            <a:endParaRPr lang="nl-NL" baseline="0" dirty="0"/>
          </a:p>
          <a:p>
            <a:r>
              <a:rPr lang="nl-NL" baseline="0" dirty="0"/>
              <a:t>300.000 cash</a:t>
            </a:r>
          </a:p>
          <a:p>
            <a:endParaRPr lang="nl-NL" baseline="0" dirty="0"/>
          </a:p>
          <a:p>
            <a:r>
              <a:rPr lang="nl-NL" sz="1200" b="0" i="0" kern="1200" dirty="0">
                <a:solidFill>
                  <a:schemeClr val="tx1"/>
                </a:solidFill>
                <a:effectLst/>
                <a:latin typeface="+mn-lt"/>
                <a:ea typeface="+mn-ea"/>
                <a:cs typeface="+mn-cs"/>
              </a:rPr>
              <a:t>directievoerders op de afdeling Uitvoering en Werken bij Stadsbeheer. Vanuit die positie spelen ze werk toe aan aannemers en keuren ze facturen goed. Voor het asfalteren van een kruispunt. Het behangen van een straat met verkeersborden. De inzet van stratenmakers voor een spoedklus.</a:t>
            </a:r>
            <a:endParaRPr lang="nl-NL" baseline="0" dirty="0"/>
          </a:p>
          <a:p>
            <a:endParaRPr lang="nl-NL" baseline="0" dirty="0"/>
          </a:p>
          <a:p>
            <a:r>
              <a:rPr lang="nl-NL" baseline="0" dirty="0"/>
              <a:t>Een van de bedrijven heeft voor €23.000.000 aan opdrachten uitgevoerd voor de gemeente Rotterdam</a:t>
            </a:r>
          </a:p>
          <a:p>
            <a:endParaRPr lang="nl-NL" baseline="0" dirty="0"/>
          </a:p>
          <a:p>
            <a:r>
              <a:rPr lang="nl-NL" sz="1200" b="0" i="0" kern="1200" dirty="0">
                <a:solidFill>
                  <a:schemeClr val="tx1"/>
                </a:solidFill>
                <a:effectLst/>
                <a:latin typeface="+mn-lt"/>
                <a:ea typeface="+mn-ea"/>
                <a:cs typeface="+mn-cs"/>
              </a:rPr>
              <a:t>Volgens de autoriteiten hebben de twee ambtenaren verschillende aannemers in de periode 2013-2018 meer werk laten factureren dan ze daadwerkelijk hebben uitgevoerd. Die extra bedragen werden door de ambtenaren nauwkeurig bijgehouden in een schaduwboekhouding én deels geïncasseerd. </a:t>
            </a:r>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1025225-A2A6-1D42-8992-27309B8FBBC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879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pagina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65678A1-F298-4049-AEDB-CE8F61A14FCF}"/>
              </a:ext>
            </a:extLst>
          </p:cNvPr>
          <p:cNvSpPr>
            <a:spLocks noGrp="1"/>
          </p:cNvSpPr>
          <p:nvPr>
            <p:ph type="dt" sz="half" idx="10"/>
          </p:nvPr>
        </p:nvSpPr>
        <p:spPr>
          <a:xfrm>
            <a:off x="689043" y="4626000"/>
            <a:ext cx="2086583" cy="180000"/>
          </a:xfrm>
          <a:prstGeom prst="rect">
            <a:avLst/>
          </a:prstGeom>
        </p:spPr>
        <p:txBody>
          <a:bodyPr lIns="0" tIns="0" rIns="0" bIns="0"/>
          <a:lstStyle>
            <a:lvl1pPr algn="l">
              <a:defRPr sz="900"/>
            </a:lvl1pPr>
          </a:lstStyle>
          <a:p>
            <a:fld id="{0D9EFCE9-5E96-4E69-8939-5FFA53E8FF58}" type="datetime4">
              <a:rPr lang="nl-NL" smtClean="0"/>
              <a:t>17 juni 2024</a:t>
            </a:fld>
            <a:endParaRPr lang="nl-NL" dirty="0"/>
          </a:p>
        </p:txBody>
      </p:sp>
      <p:sp>
        <p:nvSpPr>
          <p:cNvPr id="6" name="Title 1">
            <a:extLst>
              <a:ext uri="{FF2B5EF4-FFF2-40B4-BE49-F238E27FC236}">
                <a16:creationId xmlns:a16="http://schemas.microsoft.com/office/drawing/2014/main" id="{7923F93A-196F-694F-BE7B-E769643EC86E}"/>
              </a:ext>
            </a:extLst>
          </p:cNvPr>
          <p:cNvSpPr>
            <a:spLocks noGrp="1"/>
          </p:cNvSpPr>
          <p:nvPr>
            <p:ph type="ctrTitle" hasCustomPrompt="1"/>
          </p:nvPr>
        </p:nvSpPr>
        <p:spPr>
          <a:xfrm>
            <a:off x="684000" y="1224000"/>
            <a:ext cx="6696000" cy="1584000"/>
          </a:xfrm>
        </p:spPr>
        <p:txBody>
          <a:bodyPr anchor="b" anchorCtr="0"/>
          <a:lstStyle>
            <a:lvl1pPr algn="l">
              <a:lnSpc>
                <a:spcPct val="95000"/>
              </a:lnSpc>
              <a:defRPr sz="3600"/>
            </a:lvl1pPr>
          </a:lstStyle>
          <a:p>
            <a:r>
              <a:rPr lang="nl-NL" dirty="0"/>
              <a:t>Klik om stijl te </a:t>
            </a:r>
            <a:br>
              <a:rPr lang="nl-NL" dirty="0"/>
            </a:br>
            <a:r>
              <a:rPr lang="nl-NL" dirty="0"/>
              <a:t>bewerken</a:t>
            </a:r>
            <a:endParaRPr lang="en-US" dirty="0"/>
          </a:p>
        </p:txBody>
      </p:sp>
      <p:sp>
        <p:nvSpPr>
          <p:cNvPr id="7" name="Subtitle 2">
            <a:extLst>
              <a:ext uri="{FF2B5EF4-FFF2-40B4-BE49-F238E27FC236}">
                <a16:creationId xmlns:a16="http://schemas.microsoft.com/office/drawing/2014/main" id="{1708627C-8EFF-934F-945A-3EC297D7FF78}"/>
              </a:ext>
            </a:extLst>
          </p:cNvPr>
          <p:cNvSpPr>
            <a:spLocks noGrp="1"/>
          </p:cNvSpPr>
          <p:nvPr>
            <p:ph type="subTitle" idx="1" hasCustomPrompt="1"/>
          </p:nvPr>
        </p:nvSpPr>
        <p:spPr>
          <a:xfrm>
            <a:off x="684000" y="2952000"/>
            <a:ext cx="5544000" cy="1440986"/>
          </a:xfrm>
        </p:spPr>
        <p:txBody>
          <a:bodyPr anchor="t" anchorCtr="0"/>
          <a:lstStyle>
            <a:lvl1pPr marL="0" indent="0" algn="l">
              <a:lnSpc>
                <a:spcPct val="100000"/>
              </a:lnSpc>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a:t>
            </a:r>
            <a:br>
              <a:rPr lang="nl-NL" dirty="0"/>
            </a:br>
            <a:r>
              <a:rPr lang="nl-NL" dirty="0"/>
              <a:t>het model te bewerken</a:t>
            </a:r>
            <a:endParaRPr lang="en-US" dirty="0"/>
          </a:p>
        </p:txBody>
      </p:sp>
    </p:spTree>
    <p:extLst>
      <p:ext uri="{BB962C8B-B14F-4D97-AF65-F5344CB8AC3E}">
        <p14:creationId xmlns:p14="http://schemas.microsoft.com/office/powerpoint/2010/main" val="351335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fsluiting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4FC53DD-4480-E843-B6A6-94262546FCD2}"/>
              </a:ext>
            </a:extLst>
          </p:cNvPr>
          <p:cNvSpPr>
            <a:spLocks noGrp="1"/>
          </p:cNvSpPr>
          <p:nvPr>
            <p:ph type="body" sz="half" idx="2" hasCustomPrompt="1"/>
          </p:nvPr>
        </p:nvSpPr>
        <p:spPr>
          <a:xfrm>
            <a:off x="1043999" y="2315183"/>
            <a:ext cx="4455369" cy="408561"/>
          </a:xfrm>
        </p:spPr>
        <p:txBody>
          <a:bodyPr/>
          <a:lstStyle>
            <a:lvl1pPr marL="0" indent="0">
              <a:lnSpc>
                <a:spcPct val="95000"/>
              </a:lnSpc>
              <a:buNone/>
              <a:defRPr sz="2000" b="1">
                <a:solidFill>
                  <a:schemeClr val="accent3"/>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model te bewerken</a:t>
            </a:r>
          </a:p>
        </p:txBody>
      </p:sp>
      <p:sp>
        <p:nvSpPr>
          <p:cNvPr id="8" name="Text Placeholder 3">
            <a:extLst>
              <a:ext uri="{FF2B5EF4-FFF2-40B4-BE49-F238E27FC236}">
                <a16:creationId xmlns:a16="http://schemas.microsoft.com/office/drawing/2014/main" id="{FD5E24FA-9426-364F-971A-DF82A1F3B8AA}"/>
              </a:ext>
            </a:extLst>
          </p:cNvPr>
          <p:cNvSpPr>
            <a:spLocks noGrp="1"/>
          </p:cNvSpPr>
          <p:nvPr>
            <p:ph type="body" sz="half" idx="10"/>
          </p:nvPr>
        </p:nvSpPr>
        <p:spPr>
          <a:xfrm>
            <a:off x="1044000" y="3022060"/>
            <a:ext cx="4455370" cy="1511029"/>
          </a:xfrm>
        </p:spPr>
        <p:txBody>
          <a:bodyPr/>
          <a:lstStyle>
            <a:lvl1pPr marL="0" indent="0">
              <a:lnSpc>
                <a:spcPct val="110000"/>
              </a:lnSpc>
              <a:buNone/>
              <a:defRPr sz="20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96476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oofdstuk B">
    <p:bg>
      <p:bgPr>
        <a:solidFill>
          <a:schemeClr val="bg1"/>
        </a:solidFill>
        <a:effectLst/>
      </p:bgPr>
    </p:bg>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2A9ABC2A-02D9-504E-922C-51A93958BB79}"/>
              </a:ext>
            </a:extLst>
          </p:cNvPr>
          <p:cNvSpPr/>
          <p:nvPr userDrawn="1"/>
        </p:nvSpPr>
        <p:spPr>
          <a:xfrm>
            <a:off x="8040052" y="2574000"/>
            <a:ext cx="344696" cy="2570400"/>
          </a:xfrm>
          <a:custGeom>
            <a:avLst/>
            <a:gdLst>
              <a:gd name="connsiteX0" fmla="*/ 236494 w 344696"/>
              <a:gd name="connsiteY0" fmla="*/ 1310777 h 2564575"/>
              <a:gd name="connsiteX1" fmla="*/ 43485 w 344696"/>
              <a:gd name="connsiteY1" fmla="*/ 2453782 h 2564575"/>
              <a:gd name="connsiteX2" fmla="*/ 0 w 344696"/>
              <a:gd name="connsiteY2" fmla="*/ 2564575 h 2564575"/>
              <a:gd name="connsiteX3" fmla="*/ 116721 w 344696"/>
              <a:gd name="connsiteY3" fmla="*/ 2564575 h 2564575"/>
              <a:gd name="connsiteX4" fmla="*/ 144948 w 344696"/>
              <a:gd name="connsiteY4" fmla="*/ 2490756 h 2564575"/>
              <a:gd name="connsiteX5" fmla="*/ 344696 w 344696"/>
              <a:gd name="connsiteY5" fmla="*/ 1310777 h 2564575"/>
              <a:gd name="connsiteX6" fmla="*/ 142787 w 344696"/>
              <a:gd name="connsiteY6" fmla="*/ 0 h 2564575"/>
              <a:gd name="connsiteX7" fmla="*/ 30388 w 344696"/>
              <a:gd name="connsiteY7" fmla="*/ 0 h 2564575"/>
              <a:gd name="connsiteX8" fmla="*/ 236494 w 344696"/>
              <a:gd name="connsiteY8" fmla="*/ 1310777 h 256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696" h="2564575">
                <a:moveTo>
                  <a:pt x="236494" y="1310777"/>
                </a:moveTo>
                <a:cubicBezTo>
                  <a:pt x="236494" y="1720142"/>
                  <a:pt x="171522" y="2104689"/>
                  <a:pt x="43485" y="2453782"/>
                </a:cubicBezTo>
                <a:cubicBezTo>
                  <a:pt x="29752" y="2491769"/>
                  <a:pt x="15131" y="2528109"/>
                  <a:pt x="0" y="2564575"/>
                </a:cubicBezTo>
                <a:lnTo>
                  <a:pt x="116721" y="2564575"/>
                </a:lnTo>
                <a:cubicBezTo>
                  <a:pt x="126384" y="2540138"/>
                  <a:pt x="135920" y="2515573"/>
                  <a:pt x="144948" y="2490756"/>
                </a:cubicBezTo>
                <a:cubicBezTo>
                  <a:pt x="277435" y="2129887"/>
                  <a:pt x="344696" y="1732804"/>
                  <a:pt x="344696" y="1310777"/>
                </a:cubicBezTo>
                <a:cubicBezTo>
                  <a:pt x="344696" y="818603"/>
                  <a:pt x="275401" y="379862"/>
                  <a:pt x="142787" y="0"/>
                </a:cubicBezTo>
                <a:lnTo>
                  <a:pt x="30388" y="0"/>
                </a:lnTo>
                <a:cubicBezTo>
                  <a:pt x="167453" y="377330"/>
                  <a:pt x="236155" y="814255"/>
                  <a:pt x="236494" y="1310777"/>
                </a:cubicBezTo>
                <a:close/>
              </a:path>
            </a:pathLst>
          </a:custGeom>
          <a:solidFill>
            <a:srgbClr val="94710A"/>
          </a:solidFill>
          <a:ln w="12707"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FBC19A14-B290-8E46-B18D-5E4107233E1A}"/>
              </a:ext>
            </a:extLst>
          </p:cNvPr>
          <p:cNvSpPr/>
          <p:nvPr userDrawn="1"/>
        </p:nvSpPr>
        <p:spPr>
          <a:xfrm>
            <a:off x="8001548" y="2574000"/>
            <a:ext cx="344696" cy="2570400"/>
          </a:xfrm>
          <a:custGeom>
            <a:avLst/>
            <a:gdLst>
              <a:gd name="connsiteX0" fmla="*/ 236494 w 344696"/>
              <a:gd name="connsiteY0" fmla="*/ 1310777 h 2564575"/>
              <a:gd name="connsiteX1" fmla="*/ 43485 w 344696"/>
              <a:gd name="connsiteY1" fmla="*/ 2453782 h 2564575"/>
              <a:gd name="connsiteX2" fmla="*/ 0 w 344696"/>
              <a:gd name="connsiteY2" fmla="*/ 2564575 h 2564575"/>
              <a:gd name="connsiteX3" fmla="*/ 116721 w 344696"/>
              <a:gd name="connsiteY3" fmla="*/ 2564575 h 2564575"/>
              <a:gd name="connsiteX4" fmla="*/ 144948 w 344696"/>
              <a:gd name="connsiteY4" fmla="*/ 2490756 h 2564575"/>
              <a:gd name="connsiteX5" fmla="*/ 344696 w 344696"/>
              <a:gd name="connsiteY5" fmla="*/ 1310777 h 2564575"/>
              <a:gd name="connsiteX6" fmla="*/ 142787 w 344696"/>
              <a:gd name="connsiteY6" fmla="*/ 0 h 2564575"/>
              <a:gd name="connsiteX7" fmla="*/ 30388 w 344696"/>
              <a:gd name="connsiteY7" fmla="*/ 0 h 2564575"/>
              <a:gd name="connsiteX8" fmla="*/ 236494 w 344696"/>
              <a:gd name="connsiteY8" fmla="*/ 1310777 h 256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696" h="2564575">
                <a:moveTo>
                  <a:pt x="236494" y="1310777"/>
                </a:moveTo>
                <a:cubicBezTo>
                  <a:pt x="236494" y="1720142"/>
                  <a:pt x="171522" y="2104689"/>
                  <a:pt x="43485" y="2453782"/>
                </a:cubicBezTo>
                <a:cubicBezTo>
                  <a:pt x="29752" y="2491769"/>
                  <a:pt x="15131" y="2528109"/>
                  <a:pt x="0" y="2564575"/>
                </a:cubicBezTo>
                <a:lnTo>
                  <a:pt x="116721" y="2564575"/>
                </a:lnTo>
                <a:cubicBezTo>
                  <a:pt x="126384" y="2540138"/>
                  <a:pt x="135920" y="2515573"/>
                  <a:pt x="144948" y="2490756"/>
                </a:cubicBezTo>
                <a:cubicBezTo>
                  <a:pt x="277435" y="2129887"/>
                  <a:pt x="344696" y="1732804"/>
                  <a:pt x="344696" y="1310777"/>
                </a:cubicBezTo>
                <a:cubicBezTo>
                  <a:pt x="344696" y="818603"/>
                  <a:pt x="275401" y="379862"/>
                  <a:pt x="142787" y="0"/>
                </a:cubicBezTo>
                <a:lnTo>
                  <a:pt x="30388" y="0"/>
                </a:lnTo>
                <a:cubicBezTo>
                  <a:pt x="167453" y="377330"/>
                  <a:pt x="236155" y="814255"/>
                  <a:pt x="236494" y="1310777"/>
                </a:cubicBezTo>
                <a:close/>
              </a:path>
            </a:pathLst>
          </a:custGeom>
          <a:solidFill>
            <a:srgbClr val="94710A"/>
          </a:solidFill>
          <a:ln w="12707"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C47F42C0-3224-5C43-B5AE-AFA3315D8D07}"/>
              </a:ext>
            </a:extLst>
          </p:cNvPr>
          <p:cNvSpPr/>
          <p:nvPr userDrawn="1"/>
        </p:nvSpPr>
        <p:spPr>
          <a:xfrm>
            <a:off x="2593252" y="2574000"/>
            <a:ext cx="335923" cy="2570400"/>
          </a:xfrm>
          <a:custGeom>
            <a:avLst/>
            <a:gdLst>
              <a:gd name="connsiteX0" fmla="*/ 0 w 335923"/>
              <a:gd name="connsiteY0" fmla="*/ 1310777 h 2564322"/>
              <a:gd name="connsiteX1" fmla="*/ 193137 w 335923"/>
              <a:gd name="connsiteY1" fmla="*/ 2564322 h 2564322"/>
              <a:gd name="connsiteX2" fmla="*/ 307569 w 335923"/>
              <a:gd name="connsiteY2" fmla="*/ 2564322 h 2564322"/>
              <a:gd name="connsiteX3" fmla="*/ 291040 w 335923"/>
              <a:gd name="connsiteY3" fmla="*/ 2517979 h 2564322"/>
              <a:gd name="connsiteX4" fmla="*/ 107948 w 335923"/>
              <a:gd name="connsiteY4" fmla="*/ 1310524 h 2564322"/>
              <a:gd name="connsiteX5" fmla="*/ 335923 w 335923"/>
              <a:gd name="connsiteY5" fmla="*/ 0 h 2564322"/>
              <a:gd name="connsiteX6" fmla="*/ 220346 w 335923"/>
              <a:gd name="connsiteY6" fmla="*/ 0 h 2564322"/>
              <a:gd name="connsiteX7" fmla="*/ 0 w 335923"/>
              <a:gd name="connsiteY7" fmla="*/ 1310777 h 256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23" h="2564322">
                <a:moveTo>
                  <a:pt x="0" y="1310777"/>
                </a:moveTo>
                <a:cubicBezTo>
                  <a:pt x="0" y="1780034"/>
                  <a:pt x="65862" y="2199401"/>
                  <a:pt x="193137" y="2564322"/>
                </a:cubicBezTo>
                <a:lnTo>
                  <a:pt x="307569" y="2564322"/>
                </a:lnTo>
                <a:cubicBezTo>
                  <a:pt x="301975" y="2548875"/>
                  <a:pt x="296380" y="2533553"/>
                  <a:pt x="291040" y="2517979"/>
                </a:cubicBezTo>
                <a:cubicBezTo>
                  <a:pt x="169614" y="2164708"/>
                  <a:pt x="107948" y="1758255"/>
                  <a:pt x="107948" y="1310524"/>
                </a:cubicBezTo>
                <a:cubicBezTo>
                  <a:pt x="108075" y="826453"/>
                  <a:pt x="185635" y="384927"/>
                  <a:pt x="335923" y="0"/>
                </a:cubicBezTo>
                <a:lnTo>
                  <a:pt x="220346" y="0"/>
                </a:lnTo>
                <a:cubicBezTo>
                  <a:pt x="75017" y="387966"/>
                  <a:pt x="0" y="829112"/>
                  <a:pt x="0" y="1310777"/>
                </a:cubicBezTo>
                <a:close/>
              </a:path>
            </a:pathLst>
          </a:custGeom>
          <a:solidFill>
            <a:srgbClr val="94710A"/>
          </a:solidFill>
          <a:ln w="12707"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53BC5B75-4F89-3F4E-8F48-D8679B9B9E95}"/>
              </a:ext>
            </a:extLst>
          </p:cNvPr>
          <p:cNvSpPr/>
          <p:nvPr userDrawn="1"/>
        </p:nvSpPr>
        <p:spPr>
          <a:xfrm>
            <a:off x="2559561" y="2574000"/>
            <a:ext cx="335923" cy="2570400"/>
          </a:xfrm>
          <a:custGeom>
            <a:avLst/>
            <a:gdLst>
              <a:gd name="connsiteX0" fmla="*/ 0 w 335923"/>
              <a:gd name="connsiteY0" fmla="*/ 1310777 h 2564322"/>
              <a:gd name="connsiteX1" fmla="*/ 193137 w 335923"/>
              <a:gd name="connsiteY1" fmla="*/ 2564322 h 2564322"/>
              <a:gd name="connsiteX2" fmla="*/ 307569 w 335923"/>
              <a:gd name="connsiteY2" fmla="*/ 2564322 h 2564322"/>
              <a:gd name="connsiteX3" fmla="*/ 291040 w 335923"/>
              <a:gd name="connsiteY3" fmla="*/ 2517979 h 2564322"/>
              <a:gd name="connsiteX4" fmla="*/ 107948 w 335923"/>
              <a:gd name="connsiteY4" fmla="*/ 1310524 h 2564322"/>
              <a:gd name="connsiteX5" fmla="*/ 335923 w 335923"/>
              <a:gd name="connsiteY5" fmla="*/ 0 h 2564322"/>
              <a:gd name="connsiteX6" fmla="*/ 220346 w 335923"/>
              <a:gd name="connsiteY6" fmla="*/ 0 h 2564322"/>
              <a:gd name="connsiteX7" fmla="*/ 0 w 335923"/>
              <a:gd name="connsiteY7" fmla="*/ 1310777 h 256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23" h="2564322">
                <a:moveTo>
                  <a:pt x="0" y="1310777"/>
                </a:moveTo>
                <a:cubicBezTo>
                  <a:pt x="0" y="1780034"/>
                  <a:pt x="65862" y="2199401"/>
                  <a:pt x="193137" y="2564322"/>
                </a:cubicBezTo>
                <a:lnTo>
                  <a:pt x="307569" y="2564322"/>
                </a:lnTo>
                <a:cubicBezTo>
                  <a:pt x="301975" y="2548875"/>
                  <a:pt x="296380" y="2533553"/>
                  <a:pt x="291040" y="2517979"/>
                </a:cubicBezTo>
                <a:cubicBezTo>
                  <a:pt x="169614" y="2164708"/>
                  <a:pt x="107948" y="1758255"/>
                  <a:pt x="107948" y="1310524"/>
                </a:cubicBezTo>
                <a:cubicBezTo>
                  <a:pt x="108075" y="826453"/>
                  <a:pt x="185635" y="384927"/>
                  <a:pt x="335923" y="0"/>
                </a:cubicBezTo>
                <a:lnTo>
                  <a:pt x="220346" y="0"/>
                </a:lnTo>
                <a:cubicBezTo>
                  <a:pt x="75017" y="387966"/>
                  <a:pt x="0" y="829112"/>
                  <a:pt x="0" y="1310777"/>
                </a:cubicBezTo>
                <a:close/>
              </a:path>
            </a:pathLst>
          </a:custGeom>
          <a:solidFill>
            <a:srgbClr val="94710A"/>
          </a:solidFill>
          <a:ln w="12707"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83CCBCAA-A2C0-3C4F-BA4D-8936C35C3174}"/>
              </a:ext>
            </a:extLst>
          </p:cNvPr>
          <p:cNvSpPr/>
          <p:nvPr userDrawn="1"/>
        </p:nvSpPr>
        <p:spPr>
          <a:xfrm>
            <a:off x="2574000" y="2574000"/>
            <a:ext cx="335923" cy="2570400"/>
          </a:xfrm>
          <a:custGeom>
            <a:avLst/>
            <a:gdLst>
              <a:gd name="connsiteX0" fmla="*/ 0 w 335923"/>
              <a:gd name="connsiteY0" fmla="*/ 1310777 h 2564322"/>
              <a:gd name="connsiteX1" fmla="*/ 193137 w 335923"/>
              <a:gd name="connsiteY1" fmla="*/ 2564322 h 2564322"/>
              <a:gd name="connsiteX2" fmla="*/ 307569 w 335923"/>
              <a:gd name="connsiteY2" fmla="*/ 2564322 h 2564322"/>
              <a:gd name="connsiteX3" fmla="*/ 291040 w 335923"/>
              <a:gd name="connsiteY3" fmla="*/ 2517979 h 2564322"/>
              <a:gd name="connsiteX4" fmla="*/ 107948 w 335923"/>
              <a:gd name="connsiteY4" fmla="*/ 1310524 h 2564322"/>
              <a:gd name="connsiteX5" fmla="*/ 335923 w 335923"/>
              <a:gd name="connsiteY5" fmla="*/ 0 h 2564322"/>
              <a:gd name="connsiteX6" fmla="*/ 220346 w 335923"/>
              <a:gd name="connsiteY6" fmla="*/ 0 h 2564322"/>
              <a:gd name="connsiteX7" fmla="*/ 0 w 335923"/>
              <a:gd name="connsiteY7" fmla="*/ 1310777 h 256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23" h="2564322">
                <a:moveTo>
                  <a:pt x="0" y="1310777"/>
                </a:moveTo>
                <a:cubicBezTo>
                  <a:pt x="0" y="1780034"/>
                  <a:pt x="65862" y="2199401"/>
                  <a:pt x="193137" y="2564322"/>
                </a:cubicBezTo>
                <a:lnTo>
                  <a:pt x="307569" y="2564322"/>
                </a:lnTo>
                <a:cubicBezTo>
                  <a:pt x="301975" y="2548875"/>
                  <a:pt x="296380" y="2533553"/>
                  <a:pt x="291040" y="2517979"/>
                </a:cubicBezTo>
                <a:cubicBezTo>
                  <a:pt x="169614" y="2164708"/>
                  <a:pt x="107948" y="1758255"/>
                  <a:pt x="107948" y="1310524"/>
                </a:cubicBezTo>
                <a:cubicBezTo>
                  <a:pt x="108075" y="826453"/>
                  <a:pt x="185635" y="384927"/>
                  <a:pt x="335923" y="0"/>
                </a:cubicBezTo>
                <a:lnTo>
                  <a:pt x="220346" y="0"/>
                </a:lnTo>
                <a:cubicBezTo>
                  <a:pt x="75017" y="387966"/>
                  <a:pt x="0" y="829112"/>
                  <a:pt x="0" y="1310777"/>
                </a:cubicBezTo>
                <a:close/>
              </a:path>
            </a:pathLst>
          </a:custGeom>
          <a:solidFill>
            <a:srgbClr val="94710A"/>
          </a:solidFill>
          <a:ln w="12707"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7CF1A530-F2CB-C54A-B42C-FFAC2A011AA0}"/>
              </a:ext>
            </a:extLst>
          </p:cNvPr>
          <p:cNvSpPr/>
          <p:nvPr userDrawn="1"/>
        </p:nvSpPr>
        <p:spPr>
          <a:xfrm>
            <a:off x="3725954" y="3134929"/>
            <a:ext cx="1491437" cy="1544139"/>
          </a:xfrm>
          <a:custGeom>
            <a:avLst/>
            <a:gdLst>
              <a:gd name="connsiteX0" fmla="*/ 745846 w 1491437"/>
              <a:gd name="connsiteY0" fmla="*/ 0 h 1544139"/>
              <a:gd name="connsiteX1" fmla="*/ 0 w 1491437"/>
              <a:gd name="connsiteY1" fmla="*/ 782009 h 1544139"/>
              <a:gd name="connsiteX2" fmla="*/ 745846 w 1491437"/>
              <a:gd name="connsiteY2" fmla="*/ 1544139 h 1544139"/>
              <a:gd name="connsiteX3" fmla="*/ 1491437 w 1491437"/>
              <a:gd name="connsiteY3" fmla="*/ 782009 h 1544139"/>
              <a:gd name="connsiteX4" fmla="*/ 745846 w 1491437"/>
              <a:gd name="connsiteY4" fmla="*/ 0 h 154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37" h="1544139">
                <a:moveTo>
                  <a:pt x="745846" y="0"/>
                </a:moveTo>
                <a:cubicBezTo>
                  <a:pt x="264085" y="0"/>
                  <a:pt x="0" y="321996"/>
                  <a:pt x="0" y="782009"/>
                </a:cubicBezTo>
                <a:cubicBezTo>
                  <a:pt x="0" y="1261649"/>
                  <a:pt x="264085" y="1544139"/>
                  <a:pt x="745846" y="1544139"/>
                </a:cubicBezTo>
                <a:cubicBezTo>
                  <a:pt x="1207772" y="1544139"/>
                  <a:pt x="1491437" y="1222270"/>
                  <a:pt x="1491437" y="782009"/>
                </a:cubicBezTo>
                <a:cubicBezTo>
                  <a:pt x="1491437" y="269449"/>
                  <a:pt x="1207263" y="0"/>
                  <a:pt x="745846" y="0"/>
                </a:cubicBezTo>
                <a:close/>
              </a:path>
            </a:pathLst>
          </a:custGeom>
          <a:solidFill>
            <a:srgbClr val="8FCAE7"/>
          </a:solidFill>
          <a:ln w="25400" cap="flat">
            <a:solidFill>
              <a:schemeClr val="accent2"/>
            </a:solidFill>
            <a:prstDash val="solid"/>
            <a:miter/>
          </a:ln>
        </p:spPr>
        <p:txBody>
          <a:bodyPr rtlCol="0" anchor="ctr"/>
          <a:lstStyle/>
          <a:p>
            <a:endParaRPr lang="nl-NL" dirty="0"/>
          </a:p>
        </p:txBody>
      </p:sp>
      <p:sp>
        <p:nvSpPr>
          <p:cNvPr id="25" name="Vrije vorm 24">
            <a:extLst>
              <a:ext uri="{FF2B5EF4-FFF2-40B4-BE49-F238E27FC236}">
                <a16:creationId xmlns:a16="http://schemas.microsoft.com/office/drawing/2014/main" id="{D668562E-CBDD-A14A-B6B8-C644A52B4BD2}"/>
              </a:ext>
            </a:extLst>
          </p:cNvPr>
          <p:cNvSpPr/>
          <p:nvPr userDrawn="1"/>
        </p:nvSpPr>
        <p:spPr>
          <a:xfrm>
            <a:off x="8020800" y="2574000"/>
            <a:ext cx="344696" cy="2570400"/>
          </a:xfrm>
          <a:custGeom>
            <a:avLst/>
            <a:gdLst>
              <a:gd name="connsiteX0" fmla="*/ 236494 w 344696"/>
              <a:gd name="connsiteY0" fmla="*/ 1310777 h 2564575"/>
              <a:gd name="connsiteX1" fmla="*/ 43485 w 344696"/>
              <a:gd name="connsiteY1" fmla="*/ 2453782 h 2564575"/>
              <a:gd name="connsiteX2" fmla="*/ 0 w 344696"/>
              <a:gd name="connsiteY2" fmla="*/ 2564575 h 2564575"/>
              <a:gd name="connsiteX3" fmla="*/ 116721 w 344696"/>
              <a:gd name="connsiteY3" fmla="*/ 2564575 h 2564575"/>
              <a:gd name="connsiteX4" fmla="*/ 144948 w 344696"/>
              <a:gd name="connsiteY4" fmla="*/ 2490756 h 2564575"/>
              <a:gd name="connsiteX5" fmla="*/ 344696 w 344696"/>
              <a:gd name="connsiteY5" fmla="*/ 1310777 h 2564575"/>
              <a:gd name="connsiteX6" fmla="*/ 142787 w 344696"/>
              <a:gd name="connsiteY6" fmla="*/ 0 h 2564575"/>
              <a:gd name="connsiteX7" fmla="*/ 30388 w 344696"/>
              <a:gd name="connsiteY7" fmla="*/ 0 h 2564575"/>
              <a:gd name="connsiteX8" fmla="*/ 236494 w 344696"/>
              <a:gd name="connsiteY8" fmla="*/ 1310777 h 256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696" h="2564575">
                <a:moveTo>
                  <a:pt x="236494" y="1310777"/>
                </a:moveTo>
                <a:cubicBezTo>
                  <a:pt x="236494" y="1720142"/>
                  <a:pt x="171522" y="2104689"/>
                  <a:pt x="43485" y="2453782"/>
                </a:cubicBezTo>
                <a:cubicBezTo>
                  <a:pt x="29752" y="2491769"/>
                  <a:pt x="15131" y="2528109"/>
                  <a:pt x="0" y="2564575"/>
                </a:cubicBezTo>
                <a:lnTo>
                  <a:pt x="116721" y="2564575"/>
                </a:lnTo>
                <a:cubicBezTo>
                  <a:pt x="126384" y="2540138"/>
                  <a:pt x="135920" y="2515573"/>
                  <a:pt x="144948" y="2490756"/>
                </a:cubicBezTo>
                <a:cubicBezTo>
                  <a:pt x="277435" y="2129887"/>
                  <a:pt x="344696" y="1732804"/>
                  <a:pt x="344696" y="1310777"/>
                </a:cubicBezTo>
                <a:cubicBezTo>
                  <a:pt x="344696" y="818603"/>
                  <a:pt x="275401" y="379862"/>
                  <a:pt x="142787" y="0"/>
                </a:cubicBezTo>
                <a:lnTo>
                  <a:pt x="30388" y="0"/>
                </a:lnTo>
                <a:cubicBezTo>
                  <a:pt x="167453" y="377330"/>
                  <a:pt x="236155" y="814255"/>
                  <a:pt x="236494" y="1310777"/>
                </a:cubicBezTo>
                <a:close/>
              </a:path>
            </a:pathLst>
          </a:custGeom>
          <a:solidFill>
            <a:srgbClr val="94710A"/>
          </a:solidFill>
          <a:ln w="12707" cap="flat">
            <a:noFill/>
            <a:prstDash val="solid"/>
            <a:miter/>
          </a:ln>
        </p:spPr>
        <p:txBody>
          <a:bodyPr rtlCol="0" anchor="ctr"/>
          <a:lstStyle/>
          <a:p>
            <a:endParaRPr lang="nl-NL"/>
          </a:p>
        </p:txBody>
      </p:sp>
      <p:sp>
        <p:nvSpPr>
          <p:cNvPr id="22" name="Tijdelijke aanduiding voor afbeelding 21">
            <a:extLst>
              <a:ext uri="{FF2B5EF4-FFF2-40B4-BE49-F238E27FC236}">
                <a16:creationId xmlns:a16="http://schemas.microsoft.com/office/drawing/2014/main" id="{A7CFD2D6-0093-7D4D-BDC8-3C29A13BD7A3}"/>
              </a:ext>
            </a:extLst>
          </p:cNvPr>
          <p:cNvSpPr>
            <a:spLocks noGrp="1"/>
          </p:cNvSpPr>
          <p:nvPr>
            <p:ph type="pic" idx="1" hasCustomPrompt="1"/>
          </p:nvPr>
        </p:nvSpPr>
        <p:spPr>
          <a:xfrm>
            <a:off x="0" y="2573100"/>
            <a:ext cx="9144000" cy="2570400"/>
          </a:xfrm>
          <a:custGeom>
            <a:avLst/>
            <a:gdLst>
              <a:gd name="connsiteX0" fmla="*/ 4471800 w 9144000"/>
              <a:gd name="connsiteY0" fmla="*/ 561829 h 2570400"/>
              <a:gd name="connsiteX1" fmla="*/ 3725954 w 9144000"/>
              <a:gd name="connsiteY1" fmla="*/ 1343838 h 2570400"/>
              <a:gd name="connsiteX2" fmla="*/ 4471800 w 9144000"/>
              <a:gd name="connsiteY2" fmla="*/ 2105968 h 2570400"/>
              <a:gd name="connsiteX3" fmla="*/ 5217391 w 9144000"/>
              <a:gd name="connsiteY3" fmla="*/ 1343838 h 2570400"/>
              <a:gd name="connsiteX4" fmla="*/ 4471800 w 9144000"/>
              <a:gd name="connsiteY4" fmla="*/ 561829 h 2570400"/>
              <a:gd name="connsiteX5" fmla="*/ 8163586 w 9144000"/>
              <a:gd name="connsiteY5" fmla="*/ 0 h 2570400"/>
              <a:gd name="connsiteX6" fmla="*/ 9144000 w 9144000"/>
              <a:gd name="connsiteY6" fmla="*/ 0 h 2570400"/>
              <a:gd name="connsiteX7" fmla="*/ 9144000 w 9144000"/>
              <a:gd name="connsiteY7" fmla="*/ 2570400 h 2570400"/>
              <a:gd name="connsiteX8" fmla="*/ 8137520 w 9144000"/>
              <a:gd name="connsiteY8" fmla="*/ 2570400 h 2570400"/>
              <a:gd name="connsiteX9" fmla="*/ 8165747 w 9144000"/>
              <a:gd name="connsiteY9" fmla="*/ 2496413 h 2570400"/>
              <a:gd name="connsiteX10" fmla="*/ 8365495 w 9144000"/>
              <a:gd name="connsiteY10" fmla="*/ 1313754 h 2570400"/>
              <a:gd name="connsiteX11" fmla="*/ 8163586 w 9144000"/>
              <a:gd name="connsiteY11" fmla="*/ 0 h 2570400"/>
              <a:gd name="connsiteX12" fmla="*/ 2909922 w 9144000"/>
              <a:gd name="connsiteY12" fmla="*/ 0 h 2570400"/>
              <a:gd name="connsiteX13" fmla="*/ 8051187 w 9144000"/>
              <a:gd name="connsiteY13" fmla="*/ 0 h 2570400"/>
              <a:gd name="connsiteX14" fmla="*/ 8257293 w 9144000"/>
              <a:gd name="connsiteY14" fmla="*/ 1313754 h 2570400"/>
              <a:gd name="connsiteX15" fmla="*/ 8064284 w 9144000"/>
              <a:gd name="connsiteY15" fmla="*/ 2459355 h 2570400"/>
              <a:gd name="connsiteX16" fmla="*/ 8020799 w 9144000"/>
              <a:gd name="connsiteY16" fmla="*/ 2570400 h 2570400"/>
              <a:gd name="connsiteX17" fmla="*/ 2881568 w 9144000"/>
              <a:gd name="connsiteY17" fmla="*/ 2570400 h 2570400"/>
              <a:gd name="connsiteX18" fmla="*/ 2865039 w 9144000"/>
              <a:gd name="connsiteY18" fmla="*/ 2523947 h 2570400"/>
              <a:gd name="connsiteX19" fmla="*/ 2681947 w 9144000"/>
              <a:gd name="connsiteY19" fmla="*/ 1313630 h 2570400"/>
              <a:gd name="connsiteX20" fmla="*/ 2909922 w 9144000"/>
              <a:gd name="connsiteY20" fmla="*/ 0 h 2570400"/>
              <a:gd name="connsiteX21" fmla="*/ 0 w 9144000"/>
              <a:gd name="connsiteY21" fmla="*/ 0 h 2570400"/>
              <a:gd name="connsiteX22" fmla="*/ 2794345 w 9144000"/>
              <a:gd name="connsiteY22" fmla="*/ 0 h 2570400"/>
              <a:gd name="connsiteX23" fmla="*/ 2573999 w 9144000"/>
              <a:gd name="connsiteY23" fmla="*/ 1313884 h 2570400"/>
              <a:gd name="connsiteX24" fmla="*/ 2767136 w 9144000"/>
              <a:gd name="connsiteY24" fmla="*/ 2570400 h 2570400"/>
              <a:gd name="connsiteX25" fmla="*/ 0 w 9144000"/>
              <a:gd name="connsiteY25" fmla="*/ 2570400 h 25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44000" h="2570400">
                <a:moveTo>
                  <a:pt x="4471800" y="561829"/>
                </a:moveTo>
                <a:cubicBezTo>
                  <a:pt x="3990039" y="561829"/>
                  <a:pt x="3725954" y="883825"/>
                  <a:pt x="3725954" y="1343838"/>
                </a:cubicBezTo>
                <a:cubicBezTo>
                  <a:pt x="3725954" y="1823478"/>
                  <a:pt x="3990039" y="2105968"/>
                  <a:pt x="4471800" y="2105968"/>
                </a:cubicBezTo>
                <a:cubicBezTo>
                  <a:pt x="4933726" y="2105968"/>
                  <a:pt x="5217391" y="1784099"/>
                  <a:pt x="5217391" y="1343838"/>
                </a:cubicBezTo>
                <a:cubicBezTo>
                  <a:pt x="5217391" y="831278"/>
                  <a:pt x="4933217" y="561829"/>
                  <a:pt x="4471800" y="561829"/>
                </a:cubicBezTo>
                <a:close/>
                <a:moveTo>
                  <a:pt x="8163586" y="0"/>
                </a:moveTo>
                <a:lnTo>
                  <a:pt x="9144000" y="0"/>
                </a:lnTo>
                <a:lnTo>
                  <a:pt x="9144000" y="2570400"/>
                </a:lnTo>
                <a:lnTo>
                  <a:pt x="8137520" y="2570400"/>
                </a:lnTo>
                <a:cubicBezTo>
                  <a:pt x="8147183" y="2545908"/>
                  <a:pt x="8156719" y="2521287"/>
                  <a:pt x="8165747" y="2496413"/>
                </a:cubicBezTo>
                <a:cubicBezTo>
                  <a:pt x="8298234" y="2134725"/>
                  <a:pt x="8365495" y="1736740"/>
                  <a:pt x="8365495" y="1313754"/>
                </a:cubicBezTo>
                <a:cubicBezTo>
                  <a:pt x="8365495" y="820462"/>
                  <a:pt x="8296200" y="380725"/>
                  <a:pt x="8163586" y="0"/>
                </a:cubicBezTo>
                <a:close/>
                <a:moveTo>
                  <a:pt x="2909922" y="0"/>
                </a:moveTo>
                <a:lnTo>
                  <a:pt x="8051187" y="0"/>
                </a:lnTo>
                <a:cubicBezTo>
                  <a:pt x="8188252" y="378187"/>
                  <a:pt x="8256954" y="816105"/>
                  <a:pt x="8257293" y="1313754"/>
                </a:cubicBezTo>
                <a:cubicBezTo>
                  <a:pt x="8257293" y="1724049"/>
                  <a:pt x="8192321" y="2109470"/>
                  <a:pt x="8064284" y="2459355"/>
                </a:cubicBezTo>
                <a:cubicBezTo>
                  <a:pt x="8050551" y="2497429"/>
                  <a:pt x="8035930" y="2533851"/>
                  <a:pt x="8020799" y="2570400"/>
                </a:cubicBezTo>
                <a:lnTo>
                  <a:pt x="2881568" y="2570400"/>
                </a:lnTo>
                <a:cubicBezTo>
                  <a:pt x="2875974" y="2554917"/>
                  <a:pt x="2870379" y="2539558"/>
                  <a:pt x="2865039" y="2523947"/>
                </a:cubicBezTo>
                <a:cubicBezTo>
                  <a:pt x="2743613" y="2169839"/>
                  <a:pt x="2681947" y="1762423"/>
                  <a:pt x="2681947" y="1313630"/>
                </a:cubicBezTo>
                <a:cubicBezTo>
                  <a:pt x="2682074" y="828412"/>
                  <a:pt x="2759634" y="385840"/>
                  <a:pt x="2909922" y="0"/>
                </a:cubicBezTo>
                <a:close/>
                <a:moveTo>
                  <a:pt x="0" y="0"/>
                </a:moveTo>
                <a:lnTo>
                  <a:pt x="2794345" y="0"/>
                </a:lnTo>
                <a:cubicBezTo>
                  <a:pt x="2649016" y="388886"/>
                  <a:pt x="2573999" y="831077"/>
                  <a:pt x="2573999" y="1313884"/>
                </a:cubicBezTo>
                <a:cubicBezTo>
                  <a:pt x="2573999" y="1784253"/>
                  <a:pt x="2639861" y="2204614"/>
                  <a:pt x="2767136" y="2570400"/>
                </a:cubicBezTo>
                <a:lnTo>
                  <a:pt x="0" y="2570400"/>
                </a:lnTo>
                <a:close/>
              </a:path>
            </a:pathLst>
          </a:custGeom>
          <a:solidFill>
            <a:schemeClr val="bg1">
              <a:lumMod val="85000"/>
            </a:schemeClr>
          </a:solidFill>
        </p:spPr>
        <p:txBody>
          <a:bodyPr wrap="square" lIns="360000" tIns="720000" rIns="7200000" anchor="t">
            <a:noAutofit/>
          </a:bodyPr>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foto hierheen</a:t>
            </a:r>
            <a:br>
              <a:rPr lang="nl-NL" dirty="0"/>
            </a:br>
            <a:r>
              <a:rPr lang="nl-NL" dirty="0"/>
              <a:t>als u een afbeelding wilt toevoegen</a:t>
            </a:r>
            <a:endParaRPr lang="en-US" dirty="0"/>
          </a:p>
        </p:txBody>
      </p:sp>
      <p:sp>
        <p:nvSpPr>
          <p:cNvPr id="11" name="Footer Placeholder 4">
            <a:extLst>
              <a:ext uri="{FF2B5EF4-FFF2-40B4-BE49-F238E27FC236}">
                <a16:creationId xmlns:a16="http://schemas.microsoft.com/office/drawing/2014/main" id="{D99044D1-A340-4041-9C8D-0FB1DEAD42A8}"/>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Feiten aan het licht</a:t>
            </a:r>
            <a:endParaRPr lang="nl-NL" dirty="0"/>
          </a:p>
        </p:txBody>
      </p:sp>
      <p:sp>
        <p:nvSpPr>
          <p:cNvPr id="12" name="Slide Number Placeholder 5">
            <a:extLst>
              <a:ext uri="{FF2B5EF4-FFF2-40B4-BE49-F238E27FC236}">
                <a16:creationId xmlns:a16="http://schemas.microsoft.com/office/drawing/2014/main" id="{DC477910-54FB-7E4C-B041-FE3440FD64DB}"/>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3" name="Date Placeholder 3">
            <a:extLst>
              <a:ext uri="{FF2B5EF4-FFF2-40B4-BE49-F238E27FC236}">
                <a16:creationId xmlns:a16="http://schemas.microsoft.com/office/drawing/2014/main" id="{F1B08072-62F6-154A-85EF-A122D6736DDA}"/>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9D2185A1-5FC8-471B-B98E-C518D69E002E}" type="datetime4">
              <a:rPr lang="nl-NL" smtClean="0"/>
              <a:t>17 juni 2024</a:t>
            </a:fld>
            <a:endParaRPr lang="nl-NL" dirty="0"/>
          </a:p>
        </p:txBody>
      </p:sp>
      <p:sp>
        <p:nvSpPr>
          <p:cNvPr id="14" name="Title 1">
            <a:extLst>
              <a:ext uri="{FF2B5EF4-FFF2-40B4-BE49-F238E27FC236}">
                <a16:creationId xmlns:a16="http://schemas.microsoft.com/office/drawing/2014/main" id="{D1AA46CB-EE41-8D4B-9C6F-5D58C5B095C5}"/>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62404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ofdstuk C">
    <p:bg>
      <p:bgPr>
        <a:solidFill>
          <a:schemeClr val="bg1"/>
        </a:solidFill>
        <a:effectLst/>
      </p:bgPr>
    </p:bg>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4FCCCB05-81F6-4E4D-A46B-F48A77CFD747}"/>
              </a:ext>
            </a:extLst>
          </p:cNvPr>
          <p:cNvSpPr/>
          <p:nvPr userDrawn="1"/>
        </p:nvSpPr>
        <p:spPr>
          <a:xfrm>
            <a:off x="8040052" y="2574000"/>
            <a:ext cx="344696" cy="2570400"/>
          </a:xfrm>
          <a:custGeom>
            <a:avLst/>
            <a:gdLst>
              <a:gd name="connsiteX0" fmla="*/ 236494 w 344696"/>
              <a:gd name="connsiteY0" fmla="*/ 1310777 h 2564575"/>
              <a:gd name="connsiteX1" fmla="*/ 43485 w 344696"/>
              <a:gd name="connsiteY1" fmla="*/ 2453782 h 2564575"/>
              <a:gd name="connsiteX2" fmla="*/ 0 w 344696"/>
              <a:gd name="connsiteY2" fmla="*/ 2564575 h 2564575"/>
              <a:gd name="connsiteX3" fmla="*/ 116721 w 344696"/>
              <a:gd name="connsiteY3" fmla="*/ 2564575 h 2564575"/>
              <a:gd name="connsiteX4" fmla="*/ 144948 w 344696"/>
              <a:gd name="connsiteY4" fmla="*/ 2490756 h 2564575"/>
              <a:gd name="connsiteX5" fmla="*/ 344696 w 344696"/>
              <a:gd name="connsiteY5" fmla="*/ 1310777 h 2564575"/>
              <a:gd name="connsiteX6" fmla="*/ 142787 w 344696"/>
              <a:gd name="connsiteY6" fmla="*/ 0 h 2564575"/>
              <a:gd name="connsiteX7" fmla="*/ 30388 w 344696"/>
              <a:gd name="connsiteY7" fmla="*/ 0 h 2564575"/>
              <a:gd name="connsiteX8" fmla="*/ 236494 w 344696"/>
              <a:gd name="connsiteY8" fmla="*/ 1310777 h 256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696" h="2564575">
                <a:moveTo>
                  <a:pt x="236494" y="1310777"/>
                </a:moveTo>
                <a:cubicBezTo>
                  <a:pt x="236494" y="1720142"/>
                  <a:pt x="171522" y="2104689"/>
                  <a:pt x="43485" y="2453782"/>
                </a:cubicBezTo>
                <a:cubicBezTo>
                  <a:pt x="29752" y="2491769"/>
                  <a:pt x="15131" y="2528109"/>
                  <a:pt x="0" y="2564575"/>
                </a:cubicBezTo>
                <a:lnTo>
                  <a:pt x="116721" y="2564575"/>
                </a:lnTo>
                <a:cubicBezTo>
                  <a:pt x="126384" y="2540138"/>
                  <a:pt x="135920" y="2515573"/>
                  <a:pt x="144948" y="2490756"/>
                </a:cubicBezTo>
                <a:cubicBezTo>
                  <a:pt x="277435" y="2129887"/>
                  <a:pt x="344696" y="1732804"/>
                  <a:pt x="344696" y="1310777"/>
                </a:cubicBezTo>
                <a:cubicBezTo>
                  <a:pt x="344696" y="818603"/>
                  <a:pt x="275401" y="379862"/>
                  <a:pt x="142787" y="0"/>
                </a:cubicBezTo>
                <a:lnTo>
                  <a:pt x="30388" y="0"/>
                </a:lnTo>
                <a:cubicBezTo>
                  <a:pt x="167453" y="377330"/>
                  <a:pt x="236155" y="814255"/>
                  <a:pt x="236494" y="1310777"/>
                </a:cubicBezTo>
                <a:close/>
              </a:path>
            </a:pathLst>
          </a:custGeom>
          <a:solidFill>
            <a:schemeClr val="tx2"/>
          </a:solidFill>
          <a:ln w="12707"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1555B50D-51AD-0B40-BE69-1FC359C1B220}"/>
              </a:ext>
            </a:extLst>
          </p:cNvPr>
          <p:cNvSpPr/>
          <p:nvPr userDrawn="1"/>
        </p:nvSpPr>
        <p:spPr>
          <a:xfrm>
            <a:off x="8001548" y="2574000"/>
            <a:ext cx="344696" cy="2570400"/>
          </a:xfrm>
          <a:custGeom>
            <a:avLst/>
            <a:gdLst>
              <a:gd name="connsiteX0" fmla="*/ 236494 w 344696"/>
              <a:gd name="connsiteY0" fmla="*/ 1310777 h 2564575"/>
              <a:gd name="connsiteX1" fmla="*/ 43485 w 344696"/>
              <a:gd name="connsiteY1" fmla="*/ 2453782 h 2564575"/>
              <a:gd name="connsiteX2" fmla="*/ 0 w 344696"/>
              <a:gd name="connsiteY2" fmla="*/ 2564575 h 2564575"/>
              <a:gd name="connsiteX3" fmla="*/ 116721 w 344696"/>
              <a:gd name="connsiteY3" fmla="*/ 2564575 h 2564575"/>
              <a:gd name="connsiteX4" fmla="*/ 144948 w 344696"/>
              <a:gd name="connsiteY4" fmla="*/ 2490756 h 2564575"/>
              <a:gd name="connsiteX5" fmla="*/ 344696 w 344696"/>
              <a:gd name="connsiteY5" fmla="*/ 1310777 h 2564575"/>
              <a:gd name="connsiteX6" fmla="*/ 142787 w 344696"/>
              <a:gd name="connsiteY6" fmla="*/ 0 h 2564575"/>
              <a:gd name="connsiteX7" fmla="*/ 30388 w 344696"/>
              <a:gd name="connsiteY7" fmla="*/ 0 h 2564575"/>
              <a:gd name="connsiteX8" fmla="*/ 236494 w 344696"/>
              <a:gd name="connsiteY8" fmla="*/ 1310777 h 256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696" h="2564575">
                <a:moveTo>
                  <a:pt x="236494" y="1310777"/>
                </a:moveTo>
                <a:cubicBezTo>
                  <a:pt x="236494" y="1720142"/>
                  <a:pt x="171522" y="2104689"/>
                  <a:pt x="43485" y="2453782"/>
                </a:cubicBezTo>
                <a:cubicBezTo>
                  <a:pt x="29752" y="2491769"/>
                  <a:pt x="15131" y="2528109"/>
                  <a:pt x="0" y="2564575"/>
                </a:cubicBezTo>
                <a:lnTo>
                  <a:pt x="116721" y="2564575"/>
                </a:lnTo>
                <a:cubicBezTo>
                  <a:pt x="126384" y="2540138"/>
                  <a:pt x="135920" y="2515573"/>
                  <a:pt x="144948" y="2490756"/>
                </a:cubicBezTo>
                <a:cubicBezTo>
                  <a:pt x="277435" y="2129887"/>
                  <a:pt x="344696" y="1732804"/>
                  <a:pt x="344696" y="1310777"/>
                </a:cubicBezTo>
                <a:cubicBezTo>
                  <a:pt x="344696" y="818603"/>
                  <a:pt x="275401" y="379862"/>
                  <a:pt x="142787" y="0"/>
                </a:cubicBezTo>
                <a:lnTo>
                  <a:pt x="30388" y="0"/>
                </a:lnTo>
                <a:cubicBezTo>
                  <a:pt x="167453" y="377330"/>
                  <a:pt x="236155" y="814255"/>
                  <a:pt x="236494" y="1310777"/>
                </a:cubicBezTo>
                <a:close/>
              </a:path>
            </a:pathLst>
          </a:custGeom>
          <a:solidFill>
            <a:schemeClr val="tx2"/>
          </a:solidFill>
          <a:ln w="12707"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44C148CB-C630-0C41-B301-0570C3F160CC}"/>
              </a:ext>
            </a:extLst>
          </p:cNvPr>
          <p:cNvSpPr/>
          <p:nvPr userDrawn="1"/>
        </p:nvSpPr>
        <p:spPr>
          <a:xfrm>
            <a:off x="2593252" y="2573269"/>
            <a:ext cx="335923" cy="2570400"/>
          </a:xfrm>
          <a:custGeom>
            <a:avLst/>
            <a:gdLst>
              <a:gd name="connsiteX0" fmla="*/ 0 w 335923"/>
              <a:gd name="connsiteY0" fmla="*/ 1310777 h 2564322"/>
              <a:gd name="connsiteX1" fmla="*/ 193137 w 335923"/>
              <a:gd name="connsiteY1" fmla="*/ 2564322 h 2564322"/>
              <a:gd name="connsiteX2" fmla="*/ 307569 w 335923"/>
              <a:gd name="connsiteY2" fmla="*/ 2564322 h 2564322"/>
              <a:gd name="connsiteX3" fmla="*/ 291040 w 335923"/>
              <a:gd name="connsiteY3" fmla="*/ 2517979 h 2564322"/>
              <a:gd name="connsiteX4" fmla="*/ 107948 w 335923"/>
              <a:gd name="connsiteY4" fmla="*/ 1310524 h 2564322"/>
              <a:gd name="connsiteX5" fmla="*/ 335923 w 335923"/>
              <a:gd name="connsiteY5" fmla="*/ 0 h 2564322"/>
              <a:gd name="connsiteX6" fmla="*/ 220346 w 335923"/>
              <a:gd name="connsiteY6" fmla="*/ 0 h 2564322"/>
              <a:gd name="connsiteX7" fmla="*/ 0 w 335923"/>
              <a:gd name="connsiteY7" fmla="*/ 1310777 h 256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23" h="2564322">
                <a:moveTo>
                  <a:pt x="0" y="1310777"/>
                </a:moveTo>
                <a:cubicBezTo>
                  <a:pt x="0" y="1780034"/>
                  <a:pt x="65862" y="2199401"/>
                  <a:pt x="193137" y="2564322"/>
                </a:cubicBezTo>
                <a:lnTo>
                  <a:pt x="307569" y="2564322"/>
                </a:lnTo>
                <a:cubicBezTo>
                  <a:pt x="301975" y="2548875"/>
                  <a:pt x="296380" y="2533553"/>
                  <a:pt x="291040" y="2517979"/>
                </a:cubicBezTo>
                <a:cubicBezTo>
                  <a:pt x="169614" y="2164708"/>
                  <a:pt x="107948" y="1758255"/>
                  <a:pt x="107948" y="1310524"/>
                </a:cubicBezTo>
                <a:cubicBezTo>
                  <a:pt x="108075" y="826453"/>
                  <a:pt x="185635" y="384927"/>
                  <a:pt x="335923" y="0"/>
                </a:cubicBezTo>
                <a:lnTo>
                  <a:pt x="220346" y="0"/>
                </a:lnTo>
                <a:cubicBezTo>
                  <a:pt x="75017" y="387966"/>
                  <a:pt x="0" y="829112"/>
                  <a:pt x="0" y="1310777"/>
                </a:cubicBezTo>
                <a:close/>
              </a:path>
            </a:pathLst>
          </a:custGeom>
          <a:solidFill>
            <a:schemeClr val="tx2"/>
          </a:solidFill>
          <a:ln w="12707"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FDE48718-712A-A542-ABEC-759C5E892BA0}"/>
              </a:ext>
            </a:extLst>
          </p:cNvPr>
          <p:cNvSpPr/>
          <p:nvPr userDrawn="1"/>
        </p:nvSpPr>
        <p:spPr>
          <a:xfrm>
            <a:off x="2554748" y="2573269"/>
            <a:ext cx="335923" cy="2570400"/>
          </a:xfrm>
          <a:custGeom>
            <a:avLst/>
            <a:gdLst>
              <a:gd name="connsiteX0" fmla="*/ 0 w 335923"/>
              <a:gd name="connsiteY0" fmla="*/ 1310777 h 2564322"/>
              <a:gd name="connsiteX1" fmla="*/ 193137 w 335923"/>
              <a:gd name="connsiteY1" fmla="*/ 2564322 h 2564322"/>
              <a:gd name="connsiteX2" fmla="*/ 307569 w 335923"/>
              <a:gd name="connsiteY2" fmla="*/ 2564322 h 2564322"/>
              <a:gd name="connsiteX3" fmla="*/ 291040 w 335923"/>
              <a:gd name="connsiteY3" fmla="*/ 2517979 h 2564322"/>
              <a:gd name="connsiteX4" fmla="*/ 107948 w 335923"/>
              <a:gd name="connsiteY4" fmla="*/ 1310524 h 2564322"/>
              <a:gd name="connsiteX5" fmla="*/ 335923 w 335923"/>
              <a:gd name="connsiteY5" fmla="*/ 0 h 2564322"/>
              <a:gd name="connsiteX6" fmla="*/ 220346 w 335923"/>
              <a:gd name="connsiteY6" fmla="*/ 0 h 2564322"/>
              <a:gd name="connsiteX7" fmla="*/ 0 w 335923"/>
              <a:gd name="connsiteY7" fmla="*/ 1310777 h 256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23" h="2564322">
                <a:moveTo>
                  <a:pt x="0" y="1310777"/>
                </a:moveTo>
                <a:cubicBezTo>
                  <a:pt x="0" y="1780034"/>
                  <a:pt x="65862" y="2199401"/>
                  <a:pt x="193137" y="2564322"/>
                </a:cubicBezTo>
                <a:lnTo>
                  <a:pt x="307569" y="2564322"/>
                </a:lnTo>
                <a:cubicBezTo>
                  <a:pt x="301975" y="2548875"/>
                  <a:pt x="296380" y="2533553"/>
                  <a:pt x="291040" y="2517979"/>
                </a:cubicBezTo>
                <a:cubicBezTo>
                  <a:pt x="169614" y="2164708"/>
                  <a:pt x="107948" y="1758255"/>
                  <a:pt x="107948" y="1310524"/>
                </a:cubicBezTo>
                <a:cubicBezTo>
                  <a:pt x="108075" y="826453"/>
                  <a:pt x="185635" y="384927"/>
                  <a:pt x="335923" y="0"/>
                </a:cubicBezTo>
                <a:lnTo>
                  <a:pt x="220346" y="0"/>
                </a:lnTo>
                <a:cubicBezTo>
                  <a:pt x="75017" y="387966"/>
                  <a:pt x="0" y="829112"/>
                  <a:pt x="0" y="1310777"/>
                </a:cubicBezTo>
                <a:close/>
              </a:path>
            </a:pathLst>
          </a:custGeom>
          <a:solidFill>
            <a:schemeClr val="tx2"/>
          </a:solidFill>
          <a:ln w="12707"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5C4B4734-42D5-7448-8181-FB9D7C8BC09F}"/>
              </a:ext>
            </a:extLst>
          </p:cNvPr>
          <p:cNvSpPr/>
          <p:nvPr userDrawn="1"/>
        </p:nvSpPr>
        <p:spPr>
          <a:xfrm>
            <a:off x="2574000" y="2574000"/>
            <a:ext cx="335923" cy="2570400"/>
          </a:xfrm>
          <a:custGeom>
            <a:avLst/>
            <a:gdLst>
              <a:gd name="connsiteX0" fmla="*/ 0 w 335923"/>
              <a:gd name="connsiteY0" fmla="*/ 1310777 h 2564322"/>
              <a:gd name="connsiteX1" fmla="*/ 193137 w 335923"/>
              <a:gd name="connsiteY1" fmla="*/ 2564322 h 2564322"/>
              <a:gd name="connsiteX2" fmla="*/ 307569 w 335923"/>
              <a:gd name="connsiteY2" fmla="*/ 2564322 h 2564322"/>
              <a:gd name="connsiteX3" fmla="*/ 291040 w 335923"/>
              <a:gd name="connsiteY3" fmla="*/ 2517979 h 2564322"/>
              <a:gd name="connsiteX4" fmla="*/ 107948 w 335923"/>
              <a:gd name="connsiteY4" fmla="*/ 1310524 h 2564322"/>
              <a:gd name="connsiteX5" fmla="*/ 335923 w 335923"/>
              <a:gd name="connsiteY5" fmla="*/ 0 h 2564322"/>
              <a:gd name="connsiteX6" fmla="*/ 220346 w 335923"/>
              <a:gd name="connsiteY6" fmla="*/ 0 h 2564322"/>
              <a:gd name="connsiteX7" fmla="*/ 0 w 335923"/>
              <a:gd name="connsiteY7" fmla="*/ 1310777 h 256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23" h="2564322">
                <a:moveTo>
                  <a:pt x="0" y="1310777"/>
                </a:moveTo>
                <a:cubicBezTo>
                  <a:pt x="0" y="1780034"/>
                  <a:pt x="65862" y="2199401"/>
                  <a:pt x="193137" y="2564322"/>
                </a:cubicBezTo>
                <a:lnTo>
                  <a:pt x="307569" y="2564322"/>
                </a:lnTo>
                <a:cubicBezTo>
                  <a:pt x="301975" y="2548875"/>
                  <a:pt x="296380" y="2533553"/>
                  <a:pt x="291040" y="2517979"/>
                </a:cubicBezTo>
                <a:cubicBezTo>
                  <a:pt x="169614" y="2164708"/>
                  <a:pt x="107948" y="1758255"/>
                  <a:pt x="107948" y="1310524"/>
                </a:cubicBezTo>
                <a:cubicBezTo>
                  <a:pt x="108075" y="826453"/>
                  <a:pt x="185635" y="384927"/>
                  <a:pt x="335923" y="0"/>
                </a:cubicBezTo>
                <a:lnTo>
                  <a:pt x="220346" y="0"/>
                </a:lnTo>
                <a:cubicBezTo>
                  <a:pt x="75017" y="387966"/>
                  <a:pt x="0" y="829112"/>
                  <a:pt x="0" y="1310777"/>
                </a:cubicBezTo>
                <a:close/>
              </a:path>
            </a:pathLst>
          </a:custGeom>
          <a:solidFill>
            <a:srgbClr val="94710A"/>
          </a:solidFill>
          <a:ln w="12707"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212AFA8D-7E16-EA42-AC34-302AA944FF19}"/>
              </a:ext>
            </a:extLst>
          </p:cNvPr>
          <p:cNvSpPr/>
          <p:nvPr userDrawn="1"/>
        </p:nvSpPr>
        <p:spPr>
          <a:xfrm>
            <a:off x="6052504" y="2904873"/>
            <a:ext cx="1491437" cy="1544139"/>
          </a:xfrm>
          <a:custGeom>
            <a:avLst/>
            <a:gdLst>
              <a:gd name="connsiteX0" fmla="*/ 745846 w 1491437"/>
              <a:gd name="connsiteY0" fmla="*/ 0 h 1544139"/>
              <a:gd name="connsiteX1" fmla="*/ 0 w 1491437"/>
              <a:gd name="connsiteY1" fmla="*/ 782009 h 1544139"/>
              <a:gd name="connsiteX2" fmla="*/ 745846 w 1491437"/>
              <a:gd name="connsiteY2" fmla="*/ 1544139 h 1544139"/>
              <a:gd name="connsiteX3" fmla="*/ 1491437 w 1491437"/>
              <a:gd name="connsiteY3" fmla="*/ 782009 h 1544139"/>
              <a:gd name="connsiteX4" fmla="*/ 745846 w 1491437"/>
              <a:gd name="connsiteY4" fmla="*/ 0 h 154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37" h="1544139">
                <a:moveTo>
                  <a:pt x="745846" y="0"/>
                </a:moveTo>
                <a:cubicBezTo>
                  <a:pt x="264085" y="0"/>
                  <a:pt x="0" y="321996"/>
                  <a:pt x="0" y="782009"/>
                </a:cubicBezTo>
                <a:cubicBezTo>
                  <a:pt x="0" y="1261649"/>
                  <a:pt x="264085" y="1544139"/>
                  <a:pt x="745846" y="1544139"/>
                </a:cubicBezTo>
                <a:cubicBezTo>
                  <a:pt x="1207772" y="1544139"/>
                  <a:pt x="1491437" y="1222270"/>
                  <a:pt x="1491437" y="782009"/>
                </a:cubicBezTo>
                <a:cubicBezTo>
                  <a:pt x="1491437" y="269449"/>
                  <a:pt x="1207263" y="0"/>
                  <a:pt x="745846" y="0"/>
                </a:cubicBezTo>
                <a:close/>
              </a:path>
            </a:pathLst>
          </a:custGeom>
          <a:solidFill>
            <a:schemeClr val="accent2"/>
          </a:solidFill>
          <a:ln w="25400" cap="flat">
            <a:solidFill>
              <a:schemeClr val="accent2"/>
            </a:solidFill>
            <a:prstDash val="solid"/>
            <a:miter/>
          </a:ln>
        </p:spPr>
        <p:txBody>
          <a:bodyPr rtlCol="0" anchor="ctr"/>
          <a:lstStyle/>
          <a:p>
            <a:endParaRPr lang="nl-NL" dirty="0"/>
          </a:p>
        </p:txBody>
      </p:sp>
      <p:sp>
        <p:nvSpPr>
          <p:cNvPr id="18" name="Vrije vorm 17">
            <a:extLst>
              <a:ext uri="{FF2B5EF4-FFF2-40B4-BE49-F238E27FC236}">
                <a16:creationId xmlns:a16="http://schemas.microsoft.com/office/drawing/2014/main" id="{19099E54-D7B5-B24D-91BD-D323A0F5A597}"/>
              </a:ext>
            </a:extLst>
          </p:cNvPr>
          <p:cNvSpPr/>
          <p:nvPr userDrawn="1"/>
        </p:nvSpPr>
        <p:spPr>
          <a:xfrm>
            <a:off x="8020800" y="2574000"/>
            <a:ext cx="344696" cy="2570400"/>
          </a:xfrm>
          <a:custGeom>
            <a:avLst/>
            <a:gdLst>
              <a:gd name="connsiteX0" fmla="*/ 236494 w 344696"/>
              <a:gd name="connsiteY0" fmla="*/ 1310777 h 2564575"/>
              <a:gd name="connsiteX1" fmla="*/ 43485 w 344696"/>
              <a:gd name="connsiteY1" fmla="*/ 2453782 h 2564575"/>
              <a:gd name="connsiteX2" fmla="*/ 0 w 344696"/>
              <a:gd name="connsiteY2" fmla="*/ 2564575 h 2564575"/>
              <a:gd name="connsiteX3" fmla="*/ 116721 w 344696"/>
              <a:gd name="connsiteY3" fmla="*/ 2564575 h 2564575"/>
              <a:gd name="connsiteX4" fmla="*/ 144948 w 344696"/>
              <a:gd name="connsiteY4" fmla="*/ 2490756 h 2564575"/>
              <a:gd name="connsiteX5" fmla="*/ 344696 w 344696"/>
              <a:gd name="connsiteY5" fmla="*/ 1310777 h 2564575"/>
              <a:gd name="connsiteX6" fmla="*/ 142787 w 344696"/>
              <a:gd name="connsiteY6" fmla="*/ 0 h 2564575"/>
              <a:gd name="connsiteX7" fmla="*/ 30388 w 344696"/>
              <a:gd name="connsiteY7" fmla="*/ 0 h 2564575"/>
              <a:gd name="connsiteX8" fmla="*/ 236494 w 344696"/>
              <a:gd name="connsiteY8" fmla="*/ 1310777 h 256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696" h="2564575">
                <a:moveTo>
                  <a:pt x="236494" y="1310777"/>
                </a:moveTo>
                <a:cubicBezTo>
                  <a:pt x="236494" y="1720142"/>
                  <a:pt x="171522" y="2104689"/>
                  <a:pt x="43485" y="2453782"/>
                </a:cubicBezTo>
                <a:cubicBezTo>
                  <a:pt x="29752" y="2491769"/>
                  <a:pt x="15131" y="2528109"/>
                  <a:pt x="0" y="2564575"/>
                </a:cubicBezTo>
                <a:lnTo>
                  <a:pt x="116721" y="2564575"/>
                </a:lnTo>
                <a:cubicBezTo>
                  <a:pt x="126384" y="2540138"/>
                  <a:pt x="135920" y="2515573"/>
                  <a:pt x="144948" y="2490756"/>
                </a:cubicBezTo>
                <a:cubicBezTo>
                  <a:pt x="277435" y="2129887"/>
                  <a:pt x="344696" y="1732804"/>
                  <a:pt x="344696" y="1310777"/>
                </a:cubicBezTo>
                <a:cubicBezTo>
                  <a:pt x="344696" y="818603"/>
                  <a:pt x="275401" y="379862"/>
                  <a:pt x="142787" y="0"/>
                </a:cubicBezTo>
                <a:lnTo>
                  <a:pt x="30388" y="0"/>
                </a:lnTo>
                <a:cubicBezTo>
                  <a:pt x="167453" y="377330"/>
                  <a:pt x="236155" y="814255"/>
                  <a:pt x="236494" y="1310777"/>
                </a:cubicBezTo>
                <a:close/>
              </a:path>
            </a:pathLst>
          </a:custGeom>
          <a:solidFill>
            <a:srgbClr val="94710A"/>
          </a:solidFill>
          <a:ln w="12707" cap="flat">
            <a:noFill/>
            <a:prstDash val="solid"/>
            <a:miter/>
          </a:ln>
        </p:spPr>
        <p:txBody>
          <a:bodyPr rtlCol="0" anchor="ctr"/>
          <a:lstStyle/>
          <a:p>
            <a:endParaRPr lang="nl-NL"/>
          </a:p>
        </p:txBody>
      </p:sp>
      <p:sp>
        <p:nvSpPr>
          <p:cNvPr id="15" name="Tijdelijke aanduiding voor afbeelding 14">
            <a:extLst>
              <a:ext uri="{FF2B5EF4-FFF2-40B4-BE49-F238E27FC236}">
                <a16:creationId xmlns:a16="http://schemas.microsoft.com/office/drawing/2014/main" id="{7EABE3B0-0C02-7B4C-B918-F64BEBD1C4EF}"/>
              </a:ext>
            </a:extLst>
          </p:cNvPr>
          <p:cNvSpPr>
            <a:spLocks noGrp="1"/>
          </p:cNvSpPr>
          <p:nvPr>
            <p:ph type="pic" idx="1"/>
          </p:nvPr>
        </p:nvSpPr>
        <p:spPr>
          <a:xfrm>
            <a:off x="0" y="2573439"/>
            <a:ext cx="9144000" cy="2570061"/>
          </a:xfrm>
          <a:custGeom>
            <a:avLst/>
            <a:gdLst>
              <a:gd name="connsiteX0" fmla="*/ 6798350 w 9144000"/>
              <a:gd name="connsiteY0" fmla="*/ 331434 h 2570061"/>
              <a:gd name="connsiteX1" fmla="*/ 6052504 w 9144000"/>
              <a:gd name="connsiteY1" fmla="*/ 1113443 h 2570061"/>
              <a:gd name="connsiteX2" fmla="*/ 6798350 w 9144000"/>
              <a:gd name="connsiteY2" fmla="*/ 1875573 h 2570061"/>
              <a:gd name="connsiteX3" fmla="*/ 7543941 w 9144000"/>
              <a:gd name="connsiteY3" fmla="*/ 1113443 h 2570061"/>
              <a:gd name="connsiteX4" fmla="*/ 6798350 w 9144000"/>
              <a:gd name="connsiteY4" fmla="*/ 331434 h 2570061"/>
              <a:gd name="connsiteX5" fmla="*/ 0 w 9144000"/>
              <a:gd name="connsiteY5" fmla="*/ 0 h 2570061"/>
              <a:gd name="connsiteX6" fmla="*/ 9144000 w 9144000"/>
              <a:gd name="connsiteY6" fmla="*/ 0 h 2570061"/>
              <a:gd name="connsiteX7" fmla="*/ 9144000 w 9144000"/>
              <a:gd name="connsiteY7" fmla="*/ 2570061 h 2570061"/>
              <a:gd name="connsiteX8" fmla="*/ 8137865 w 9144000"/>
              <a:gd name="connsiteY8" fmla="*/ 2570061 h 2570061"/>
              <a:gd name="connsiteX9" fmla="*/ 8165748 w 9144000"/>
              <a:gd name="connsiteY9" fmla="*/ 2496974 h 2570061"/>
              <a:gd name="connsiteX10" fmla="*/ 8365496 w 9144000"/>
              <a:gd name="connsiteY10" fmla="*/ 1314315 h 2570061"/>
              <a:gd name="connsiteX11" fmla="*/ 8163587 w 9144000"/>
              <a:gd name="connsiteY11" fmla="*/ 561 h 2570061"/>
              <a:gd name="connsiteX12" fmla="*/ 8051188 w 9144000"/>
              <a:gd name="connsiteY12" fmla="*/ 561 h 2570061"/>
              <a:gd name="connsiteX13" fmla="*/ 8257294 w 9144000"/>
              <a:gd name="connsiteY13" fmla="*/ 1314315 h 2570061"/>
              <a:gd name="connsiteX14" fmla="*/ 8064285 w 9144000"/>
              <a:gd name="connsiteY14" fmla="*/ 2459916 h 2570061"/>
              <a:gd name="connsiteX15" fmla="*/ 8021153 w 9144000"/>
              <a:gd name="connsiteY15" fmla="*/ 2570061 h 2570061"/>
              <a:gd name="connsiteX16" fmla="*/ 2881249 w 9144000"/>
              <a:gd name="connsiteY16" fmla="*/ 2570061 h 2570061"/>
              <a:gd name="connsiteX17" fmla="*/ 2865040 w 9144000"/>
              <a:gd name="connsiteY17" fmla="*/ 2524508 h 2570061"/>
              <a:gd name="connsiteX18" fmla="*/ 2681948 w 9144000"/>
              <a:gd name="connsiteY18" fmla="*/ 1314191 h 2570061"/>
              <a:gd name="connsiteX19" fmla="*/ 2909923 w 9144000"/>
              <a:gd name="connsiteY19" fmla="*/ 561 h 2570061"/>
              <a:gd name="connsiteX20" fmla="*/ 2794346 w 9144000"/>
              <a:gd name="connsiteY20" fmla="*/ 561 h 2570061"/>
              <a:gd name="connsiteX21" fmla="*/ 2574000 w 9144000"/>
              <a:gd name="connsiteY21" fmla="*/ 1314445 h 2570061"/>
              <a:gd name="connsiteX22" fmla="*/ 2683265 w 9144000"/>
              <a:gd name="connsiteY22" fmla="*/ 2286460 h 2570061"/>
              <a:gd name="connsiteX23" fmla="*/ 2766872 w 9144000"/>
              <a:gd name="connsiteY23" fmla="*/ 2570061 h 2570061"/>
              <a:gd name="connsiteX24" fmla="*/ 0 w 9144000"/>
              <a:gd name="connsiteY24" fmla="*/ 2570061 h 257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44000" h="2570061">
                <a:moveTo>
                  <a:pt x="6798350" y="331434"/>
                </a:moveTo>
                <a:cubicBezTo>
                  <a:pt x="6316589" y="331434"/>
                  <a:pt x="6052504" y="653430"/>
                  <a:pt x="6052504" y="1113443"/>
                </a:cubicBezTo>
                <a:cubicBezTo>
                  <a:pt x="6052504" y="1593083"/>
                  <a:pt x="6316589" y="1875573"/>
                  <a:pt x="6798350" y="1875573"/>
                </a:cubicBezTo>
                <a:cubicBezTo>
                  <a:pt x="7260276" y="1875573"/>
                  <a:pt x="7543941" y="1553704"/>
                  <a:pt x="7543941" y="1113443"/>
                </a:cubicBezTo>
                <a:cubicBezTo>
                  <a:pt x="7543941" y="600883"/>
                  <a:pt x="7259767" y="331434"/>
                  <a:pt x="6798350" y="331434"/>
                </a:cubicBezTo>
                <a:close/>
                <a:moveTo>
                  <a:pt x="0" y="0"/>
                </a:moveTo>
                <a:lnTo>
                  <a:pt x="9144000" y="0"/>
                </a:lnTo>
                <a:lnTo>
                  <a:pt x="9144000" y="2570061"/>
                </a:lnTo>
                <a:lnTo>
                  <a:pt x="8137865" y="2570061"/>
                </a:lnTo>
                <a:lnTo>
                  <a:pt x="8165748" y="2496974"/>
                </a:lnTo>
                <a:cubicBezTo>
                  <a:pt x="8298235" y="2135286"/>
                  <a:pt x="8365496" y="1737301"/>
                  <a:pt x="8365496" y="1314315"/>
                </a:cubicBezTo>
                <a:cubicBezTo>
                  <a:pt x="8365496" y="821023"/>
                  <a:pt x="8296201" y="381286"/>
                  <a:pt x="8163587" y="561"/>
                </a:cubicBezTo>
                <a:lnTo>
                  <a:pt x="8051188" y="561"/>
                </a:lnTo>
                <a:cubicBezTo>
                  <a:pt x="8188253" y="378748"/>
                  <a:pt x="8256955" y="816666"/>
                  <a:pt x="8257294" y="1314315"/>
                </a:cubicBezTo>
                <a:cubicBezTo>
                  <a:pt x="8257294" y="1724610"/>
                  <a:pt x="8192322" y="2110031"/>
                  <a:pt x="8064285" y="2459916"/>
                </a:cubicBezTo>
                <a:lnTo>
                  <a:pt x="8021153" y="2570061"/>
                </a:lnTo>
                <a:lnTo>
                  <a:pt x="2881249" y="2570061"/>
                </a:lnTo>
                <a:lnTo>
                  <a:pt x="2865040" y="2524508"/>
                </a:lnTo>
                <a:cubicBezTo>
                  <a:pt x="2743614" y="2170400"/>
                  <a:pt x="2681948" y="1762984"/>
                  <a:pt x="2681948" y="1314191"/>
                </a:cubicBezTo>
                <a:cubicBezTo>
                  <a:pt x="2682075" y="828973"/>
                  <a:pt x="2759635" y="386401"/>
                  <a:pt x="2909923" y="561"/>
                </a:cubicBezTo>
                <a:lnTo>
                  <a:pt x="2794346" y="561"/>
                </a:lnTo>
                <a:cubicBezTo>
                  <a:pt x="2649017" y="389447"/>
                  <a:pt x="2574000" y="831638"/>
                  <a:pt x="2574000" y="1314445"/>
                </a:cubicBezTo>
                <a:cubicBezTo>
                  <a:pt x="2574000" y="1667222"/>
                  <a:pt x="2611048" y="1991869"/>
                  <a:pt x="2683265" y="2286460"/>
                </a:cubicBezTo>
                <a:lnTo>
                  <a:pt x="2766872" y="2570061"/>
                </a:lnTo>
                <a:lnTo>
                  <a:pt x="0" y="2570061"/>
                </a:lnTo>
                <a:close/>
              </a:path>
            </a:pathLst>
          </a:custGeom>
          <a:solidFill>
            <a:schemeClr val="bg1">
              <a:lumMod val="85000"/>
            </a:schemeClr>
          </a:solidFill>
        </p:spPr>
        <p:txBody>
          <a:bodyPr wrap="square" lIns="3600000" tIns="720000" rIns="3600000" anchor="t">
            <a:noAutofit/>
          </a:bodyPr>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1" name="Footer Placeholder 4">
            <a:extLst>
              <a:ext uri="{FF2B5EF4-FFF2-40B4-BE49-F238E27FC236}">
                <a16:creationId xmlns:a16="http://schemas.microsoft.com/office/drawing/2014/main" id="{06E03644-1266-754B-A181-E8CD2D0A531E}"/>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Feiten aan het licht</a:t>
            </a:r>
            <a:endParaRPr lang="nl-NL" dirty="0"/>
          </a:p>
        </p:txBody>
      </p:sp>
      <p:sp>
        <p:nvSpPr>
          <p:cNvPr id="12" name="Slide Number Placeholder 5">
            <a:extLst>
              <a:ext uri="{FF2B5EF4-FFF2-40B4-BE49-F238E27FC236}">
                <a16:creationId xmlns:a16="http://schemas.microsoft.com/office/drawing/2014/main" id="{A6B7FB02-C734-1146-A597-6F40F7785555}"/>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3" name="Date Placeholder 3">
            <a:extLst>
              <a:ext uri="{FF2B5EF4-FFF2-40B4-BE49-F238E27FC236}">
                <a16:creationId xmlns:a16="http://schemas.microsoft.com/office/drawing/2014/main" id="{A0BD28F4-8DBA-0940-8D37-D5AD36AA31ED}"/>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BAF3F6E4-4F25-464B-9225-DD5E6B0D3C24}" type="datetime4">
              <a:rPr lang="nl-NL" smtClean="0"/>
              <a:t>17 juni 2024</a:t>
            </a:fld>
            <a:endParaRPr lang="nl-NL" dirty="0"/>
          </a:p>
        </p:txBody>
      </p:sp>
      <p:sp>
        <p:nvSpPr>
          <p:cNvPr id="14" name="Title 1">
            <a:extLst>
              <a:ext uri="{FF2B5EF4-FFF2-40B4-BE49-F238E27FC236}">
                <a16:creationId xmlns:a16="http://schemas.microsoft.com/office/drawing/2014/main" id="{F6E89BE7-38EA-584C-A551-7E27E8A264A0}"/>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207281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pagina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65678A1-F298-4049-AEDB-CE8F61A14FCF}"/>
              </a:ext>
            </a:extLst>
          </p:cNvPr>
          <p:cNvSpPr>
            <a:spLocks noGrp="1"/>
          </p:cNvSpPr>
          <p:nvPr>
            <p:ph type="dt" sz="half" idx="10"/>
          </p:nvPr>
        </p:nvSpPr>
        <p:spPr>
          <a:xfrm>
            <a:off x="689043" y="4626000"/>
            <a:ext cx="2086583" cy="180000"/>
          </a:xfrm>
          <a:prstGeom prst="rect">
            <a:avLst/>
          </a:prstGeom>
        </p:spPr>
        <p:txBody>
          <a:bodyPr lIns="0" tIns="0" rIns="0" bIns="0"/>
          <a:lstStyle>
            <a:lvl1pPr algn="l">
              <a:defRPr sz="900"/>
            </a:lvl1pPr>
          </a:lstStyle>
          <a:p>
            <a:r>
              <a:rPr lang="nl-NL"/>
              <a:t>19 juni 2023</a:t>
            </a:r>
            <a:endParaRPr lang="nl-NL" dirty="0"/>
          </a:p>
        </p:txBody>
      </p:sp>
      <p:sp>
        <p:nvSpPr>
          <p:cNvPr id="6" name="Title 1">
            <a:extLst>
              <a:ext uri="{FF2B5EF4-FFF2-40B4-BE49-F238E27FC236}">
                <a16:creationId xmlns:a16="http://schemas.microsoft.com/office/drawing/2014/main" id="{7923F93A-196F-694F-BE7B-E769643EC86E}"/>
              </a:ext>
            </a:extLst>
          </p:cNvPr>
          <p:cNvSpPr>
            <a:spLocks noGrp="1"/>
          </p:cNvSpPr>
          <p:nvPr>
            <p:ph type="ctrTitle" hasCustomPrompt="1"/>
          </p:nvPr>
        </p:nvSpPr>
        <p:spPr>
          <a:xfrm>
            <a:off x="684000" y="1224000"/>
            <a:ext cx="6696000" cy="1584000"/>
          </a:xfrm>
        </p:spPr>
        <p:txBody>
          <a:bodyPr anchor="b" anchorCtr="0"/>
          <a:lstStyle>
            <a:lvl1pPr algn="l">
              <a:lnSpc>
                <a:spcPct val="95000"/>
              </a:lnSpc>
              <a:defRPr sz="3600"/>
            </a:lvl1pPr>
          </a:lstStyle>
          <a:p>
            <a:r>
              <a:rPr lang="nl-NL" dirty="0"/>
              <a:t>Klik om stijl te </a:t>
            </a:r>
            <a:br>
              <a:rPr lang="nl-NL" dirty="0"/>
            </a:br>
            <a:r>
              <a:rPr lang="nl-NL" dirty="0"/>
              <a:t>bewerken</a:t>
            </a:r>
            <a:endParaRPr lang="en-US" dirty="0"/>
          </a:p>
        </p:txBody>
      </p:sp>
      <p:sp>
        <p:nvSpPr>
          <p:cNvPr id="7" name="Subtitle 2">
            <a:extLst>
              <a:ext uri="{FF2B5EF4-FFF2-40B4-BE49-F238E27FC236}">
                <a16:creationId xmlns:a16="http://schemas.microsoft.com/office/drawing/2014/main" id="{1708627C-8EFF-934F-945A-3EC297D7FF78}"/>
              </a:ext>
            </a:extLst>
          </p:cNvPr>
          <p:cNvSpPr>
            <a:spLocks noGrp="1"/>
          </p:cNvSpPr>
          <p:nvPr>
            <p:ph type="subTitle" idx="1" hasCustomPrompt="1"/>
          </p:nvPr>
        </p:nvSpPr>
        <p:spPr>
          <a:xfrm>
            <a:off x="684000" y="2952000"/>
            <a:ext cx="5544000" cy="1440986"/>
          </a:xfrm>
        </p:spPr>
        <p:txBody>
          <a:bodyPr anchor="t" anchorCtr="0"/>
          <a:lstStyle>
            <a:lvl1pPr marL="0" indent="0" algn="l">
              <a:lnSpc>
                <a:spcPct val="100000"/>
              </a:lnSpc>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a:t>
            </a:r>
            <a:br>
              <a:rPr lang="nl-NL" dirty="0"/>
            </a:br>
            <a:r>
              <a:rPr lang="nl-NL" dirty="0"/>
              <a:t>het model te bewerken</a:t>
            </a:r>
            <a:endParaRPr lang="en-US" dirty="0"/>
          </a:p>
        </p:txBody>
      </p:sp>
    </p:spTree>
    <p:extLst>
      <p:ext uri="{BB962C8B-B14F-4D97-AF65-F5344CB8AC3E}">
        <p14:creationId xmlns:p14="http://schemas.microsoft.com/office/powerpoint/2010/main" val="1472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ofdstuk 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pic>
        <p:nvPicPr>
          <p:cNvPr id="8" name="Afbeelding 7">
            <a:extLst>
              <a:ext uri="{FF2B5EF4-FFF2-40B4-BE49-F238E27FC236}">
                <a16:creationId xmlns:a16="http://schemas.microsoft.com/office/drawing/2014/main" id="{289D3545-F1D0-BE43-8F3D-884B770E881C}"/>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p:blipFill>
        <p:spPr>
          <a:xfrm>
            <a:off x="0" y="2574000"/>
            <a:ext cx="9144000" cy="2570400"/>
          </a:xfrm>
          <a:prstGeom prst="rect">
            <a:avLst/>
          </a:prstGeom>
        </p:spPr>
      </p:pic>
      <p:sp>
        <p:nvSpPr>
          <p:cNvPr id="5" name="Footer Placeholder 4">
            <a:extLst>
              <a:ext uri="{FF2B5EF4-FFF2-40B4-BE49-F238E27FC236}">
                <a16:creationId xmlns:a16="http://schemas.microsoft.com/office/drawing/2014/main" id="{2D5E8A43-622E-B847-98E9-AEA8B30C4802}"/>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endParaRPr lang="nl-NL" dirty="0"/>
          </a:p>
        </p:txBody>
      </p:sp>
      <p:sp>
        <p:nvSpPr>
          <p:cNvPr id="6" name="Slide Number Placeholder 5">
            <a:extLst>
              <a:ext uri="{FF2B5EF4-FFF2-40B4-BE49-F238E27FC236}">
                <a16:creationId xmlns:a16="http://schemas.microsoft.com/office/drawing/2014/main" id="{33B9ED46-D23C-DD4B-A9BD-A802176881CF}"/>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7" name="Date Placeholder 3">
            <a:extLst>
              <a:ext uri="{FF2B5EF4-FFF2-40B4-BE49-F238E27FC236}">
                <a16:creationId xmlns:a16="http://schemas.microsoft.com/office/drawing/2014/main" id="{74A1844F-ED98-F74D-9661-B67705424A17}"/>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r>
              <a:rPr lang="nl-NL"/>
              <a:t>19 juni 2023</a:t>
            </a:r>
            <a:endParaRPr lang="nl-NL" dirty="0"/>
          </a:p>
        </p:txBody>
      </p:sp>
    </p:spTree>
    <p:extLst>
      <p:ext uri="{BB962C8B-B14F-4D97-AF65-F5344CB8AC3E}">
        <p14:creationId xmlns:p14="http://schemas.microsoft.com/office/powerpoint/2010/main" val="4267886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oofdstuk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r>
              <a:rPr lang="nl-NL"/>
              <a:t>19 juni 2023</a:t>
            </a:r>
            <a:endParaRPr lang="nl-NL" dirty="0"/>
          </a:p>
        </p:txBody>
      </p:sp>
      <p:sp>
        <p:nvSpPr>
          <p:cNvPr id="7" name="Title 1">
            <a:extLst>
              <a:ext uri="{FF2B5EF4-FFF2-40B4-BE49-F238E27FC236}">
                <a16:creationId xmlns:a16="http://schemas.microsoft.com/office/drawing/2014/main" id="{C839E6F2-209C-344C-80FF-29EC3EE8E395}"/>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1184840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oofdstuk 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r>
              <a:rPr lang="nl-NL"/>
              <a:t>19 juni 2023</a:t>
            </a:r>
            <a:endParaRPr lang="nl-NL" dirty="0"/>
          </a:p>
        </p:txBody>
      </p:sp>
      <p:sp>
        <p:nvSpPr>
          <p:cNvPr id="6" name="Title 1">
            <a:extLst>
              <a:ext uri="{FF2B5EF4-FFF2-40B4-BE49-F238E27FC236}">
                <a16:creationId xmlns:a16="http://schemas.microsoft.com/office/drawing/2014/main" id="{629A9DBA-1906-6C4B-9D1C-85424F843FF8}"/>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3589486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Inhoudsopgave">
    <p:bg>
      <p:bgPr>
        <a:solidFill>
          <a:schemeClr val="bg1"/>
        </a:solidFill>
        <a:effectLst/>
      </p:bgPr>
    </p:bg>
    <p:spTree>
      <p:nvGrpSpPr>
        <p:cNvPr id="1" name=""/>
        <p:cNvGrpSpPr/>
        <p:nvPr/>
      </p:nvGrpSpPr>
      <p:grpSpPr>
        <a:xfrm>
          <a:off x="0" y="0"/>
          <a:ext cx="0" cy="0"/>
          <a:chOff x="0" y="0"/>
          <a:chExt cx="0" cy="0"/>
        </a:xfrm>
      </p:grpSpPr>
      <p:sp>
        <p:nvSpPr>
          <p:cNvPr id="17" name="Vrije vorm 16">
            <a:extLst>
              <a:ext uri="{FF2B5EF4-FFF2-40B4-BE49-F238E27FC236}">
                <a16:creationId xmlns:a16="http://schemas.microsoft.com/office/drawing/2014/main" id="{212AFA8D-7E16-EA42-AC34-302AA944FF19}"/>
              </a:ext>
            </a:extLst>
          </p:cNvPr>
          <p:cNvSpPr/>
          <p:nvPr userDrawn="1"/>
        </p:nvSpPr>
        <p:spPr>
          <a:xfrm>
            <a:off x="6052504" y="2904873"/>
            <a:ext cx="1491437" cy="1544139"/>
          </a:xfrm>
          <a:custGeom>
            <a:avLst/>
            <a:gdLst>
              <a:gd name="connsiteX0" fmla="*/ 745846 w 1491437"/>
              <a:gd name="connsiteY0" fmla="*/ 0 h 1544139"/>
              <a:gd name="connsiteX1" fmla="*/ 0 w 1491437"/>
              <a:gd name="connsiteY1" fmla="*/ 782009 h 1544139"/>
              <a:gd name="connsiteX2" fmla="*/ 745846 w 1491437"/>
              <a:gd name="connsiteY2" fmla="*/ 1544139 h 1544139"/>
              <a:gd name="connsiteX3" fmla="*/ 1491437 w 1491437"/>
              <a:gd name="connsiteY3" fmla="*/ 782009 h 1544139"/>
              <a:gd name="connsiteX4" fmla="*/ 745846 w 1491437"/>
              <a:gd name="connsiteY4" fmla="*/ 0 h 154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37" h="1544139">
                <a:moveTo>
                  <a:pt x="745846" y="0"/>
                </a:moveTo>
                <a:cubicBezTo>
                  <a:pt x="264085" y="0"/>
                  <a:pt x="0" y="321996"/>
                  <a:pt x="0" y="782009"/>
                </a:cubicBezTo>
                <a:cubicBezTo>
                  <a:pt x="0" y="1261649"/>
                  <a:pt x="264085" y="1544139"/>
                  <a:pt x="745846" y="1544139"/>
                </a:cubicBezTo>
                <a:cubicBezTo>
                  <a:pt x="1207772" y="1544139"/>
                  <a:pt x="1491437" y="1222270"/>
                  <a:pt x="1491437" y="782009"/>
                </a:cubicBezTo>
                <a:cubicBezTo>
                  <a:pt x="1491437" y="269449"/>
                  <a:pt x="1207263" y="0"/>
                  <a:pt x="745846" y="0"/>
                </a:cubicBezTo>
                <a:close/>
              </a:path>
            </a:pathLst>
          </a:custGeom>
          <a:solidFill>
            <a:schemeClr val="accent2"/>
          </a:solidFill>
          <a:ln w="25400" cap="flat">
            <a:solidFill>
              <a:schemeClr val="accent2"/>
            </a:solidFill>
            <a:prstDash val="solid"/>
            <a:miter/>
          </a:ln>
        </p:spPr>
        <p:txBody>
          <a:bodyPr rtlCol="0" anchor="ctr"/>
          <a:lstStyle/>
          <a:p>
            <a:endParaRPr lang="nl-NL" dirty="0"/>
          </a:p>
        </p:txBody>
      </p:sp>
      <p:sp>
        <p:nvSpPr>
          <p:cNvPr id="14" name="Title 1">
            <a:extLst>
              <a:ext uri="{FF2B5EF4-FFF2-40B4-BE49-F238E27FC236}">
                <a16:creationId xmlns:a16="http://schemas.microsoft.com/office/drawing/2014/main" id="{F6E89BE7-38EA-584C-A551-7E27E8A264A0}"/>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Inhoudsopgave</a:t>
            </a:r>
            <a:endParaRPr lang="en-US" dirty="0"/>
          </a:p>
        </p:txBody>
      </p:sp>
      <p:sp>
        <p:nvSpPr>
          <p:cNvPr id="3" name="Tijdelijke aanduiding voor tekst 2">
            <a:extLst>
              <a:ext uri="{FF2B5EF4-FFF2-40B4-BE49-F238E27FC236}">
                <a16:creationId xmlns:a16="http://schemas.microsoft.com/office/drawing/2014/main" id="{3B144DE8-7F3F-7A4E-B683-76C03AEE001B}"/>
              </a:ext>
            </a:extLst>
          </p:cNvPr>
          <p:cNvSpPr>
            <a:spLocks noGrp="1"/>
          </p:cNvSpPr>
          <p:nvPr>
            <p:ph type="body" sz="quarter" idx="10"/>
          </p:nvPr>
        </p:nvSpPr>
        <p:spPr>
          <a:xfrm>
            <a:off x="684213" y="2198594"/>
            <a:ext cx="7775575" cy="2635344"/>
          </a:xfrm>
        </p:spPr>
        <p:txBody>
          <a:bodyPr/>
          <a:lstStyle>
            <a:lvl1pPr>
              <a:defRPr sz="1800"/>
            </a:lvl1pPr>
          </a:lstStyle>
          <a:p>
            <a:pPr lvl="0"/>
            <a:r>
              <a:rPr lang="nl-NL" dirty="0"/>
              <a:t>Klikken om de tekststijl van het model te bewerken</a:t>
            </a:r>
          </a:p>
        </p:txBody>
      </p:sp>
      <p:pic>
        <p:nvPicPr>
          <p:cNvPr id="24" name="Afbeelding 23">
            <a:extLst>
              <a:ext uri="{FF2B5EF4-FFF2-40B4-BE49-F238E27FC236}">
                <a16:creationId xmlns:a16="http://schemas.microsoft.com/office/drawing/2014/main" id="{D36C9F46-A1DB-EA45-8814-18279FF5D2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sp>
        <p:nvSpPr>
          <p:cNvPr id="5" name="Tijdelijke aanduiding voor datum 4">
            <a:extLst>
              <a:ext uri="{FF2B5EF4-FFF2-40B4-BE49-F238E27FC236}">
                <a16:creationId xmlns:a16="http://schemas.microsoft.com/office/drawing/2014/main" id="{28F2F549-EFD9-7140-A646-FED20DEF44D0}"/>
              </a:ext>
            </a:extLst>
          </p:cNvPr>
          <p:cNvSpPr>
            <a:spLocks noGrp="1"/>
          </p:cNvSpPr>
          <p:nvPr>
            <p:ph type="dt" sz="half" idx="11"/>
          </p:nvPr>
        </p:nvSpPr>
        <p:spPr/>
        <p:txBody>
          <a:bodyPr/>
          <a:lstStyle/>
          <a:p>
            <a:r>
              <a:rPr lang="nl-NL"/>
              <a:t>19 juni 2023</a:t>
            </a:r>
            <a:endParaRPr lang="nl-NL" dirty="0"/>
          </a:p>
        </p:txBody>
      </p:sp>
      <p:sp>
        <p:nvSpPr>
          <p:cNvPr id="6" name="Tijdelijke aanduiding voor voettekst 5">
            <a:extLst>
              <a:ext uri="{FF2B5EF4-FFF2-40B4-BE49-F238E27FC236}">
                <a16:creationId xmlns:a16="http://schemas.microsoft.com/office/drawing/2014/main" id="{72557D0A-177D-7C4E-85CF-A437D79BDFBC}"/>
              </a:ext>
            </a:extLst>
          </p:cNvPr>
          <p:cNvSpPr>
            <a:spLocks noGrp="1"/>
          </p:cNvSpPr>
          <p:nvPr>
            <p:ph type="ftr" sz="quarter" idx="12"/>
          </p:nvPr>
        </p:nvSpPr>
        <p:spPr/>
        <p:txBody>
          <a:bodyPr/>
          <a:lstStyle/>
          <a:p>
            <a:endParaRPr lang="nl-NL" dirty="0"/>
          </a:p>
        </p:txBody>
      </p:sp>
      <p:sp>
        <p:nvSpPr>
          <p:cNvPr id="26" name="Tijdelijke aanduiding voor dianummer 25">
            <a:extLst>
              <a:ext uri="{FF2B5EF4-FFF2-40B4-BE49-F238E27FC236}">
                <a16:creationId xmlns:a16="http://schemas.microsoft.com/office/drawing/2014/main" id="{3E3B0DE1-E378-7442-AE4F-50A520FFFB55}"/>
              </a:ext>
            </a:extLst>
          </p:cNvPr>
          <p:cNvSpPr>
            <a:spLocks noGrp="1"/>
          </p:cNvSpPr>
          <p:nvPr>
            <p:ph type="sldNum" sz="quarter" idx="13"/>
          </p:nvPr>
        </p:nvSpPr>
        <p:spPr/>
        <p:txBody>
          <a:bodyPr/>
          <a:lstStyle/>
          <a:p>
            <a:fld id="{14F1411D-0280-154F-AEAC-4C20B7AA46B2}" type="slidenum">
              <a:rPr lang="nl-NL" smtClean="0"/>
              <a:pPr/>
              <a:t>‹nr.›</a:t>
            </a:fld>
            <a:endParaRPr lang="nl-NL" dirty="0"/>
          </a:p>
        </p:txBody>
      </p:sp>
    </p:spTree>
    <p:extLst>
      <p:ext uri="{BB962C8B-B14F-4D97-AF65-F5344CB8AC3E}">
        <p14:creationId xmlns:p14="http://schemas.microsoft.com/office/powerpoint/2010/main" val="230269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B7A8AD39-88FA-C144-84CF-788B1473A6E5}"/>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289368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ubkop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542526"/>
            <a:ext cx="8208000" cy="324000"/>
          </a:xfrm>
        </p:spPr>
        <p:txBody>
          <a:bodyPr/>
          <a:lstStyle>
            <a:lvl1pPr>
              <a:defRPr sz="1800"/>
            </a:lvl1pPr>
          </a:lstStyle>
          <a:p>
            <a:r>
              <a:rPr lang="nl-NL"/>
              <a:t>Klik om stijl te bewerken</a:t>
            </a:r>
            <a:endParaRPr lang="en-US" dirty="0"/>
          </a:p>
        </p:txBody>
      </p:sp>
      <p:sp>
        <p:nvSpPr>
          <p:cNvPr id="3" name="Content Placeholder 2"/>
          <p:cNvSpPr>
            <a:spLocks noGrp="1"/>
          </p:cNvSpPr>
          <p:nvPr>
            <p:ph idx="1"/>
          </p:nvPr>
        </p:nvSpPr>
        <p:spPr>
          <a:xfrm>
            <a:off x="468000" y="900000"/>
            <a:ext cx="8208000" cy="377874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6D5FC7D9-AD12-7F47-B951-AC6EC2E328AE}"/>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167351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ofdstuk 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pic>
        <p:nvPicPr>
          <p:cNvPr id="8" name="Afbeelding 7">
            <a:extLst>
              <a:ext uri="{FF2B5EF4-FFF2-40B4-BE49-F238E27FC236}">
                <a16:creationId xmlns:a16="http://schemas.microsoft.com/office/drawing/2014/main" id="{289D3545-F1D0-BE43-8F3D-884B770E881C}"/>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p:blipFill>
        <p:spPr>
          <a:xfrm>
            <a:off x="0" y="2574000"/>
            <a:ext cx="9144000" cy="2570400"/>
          </a:xfrm>
          <a:prstGeom prst="rect">
            <a:avLst/>
          </a:prstGeom>
        </p:spPr>
      </p:pic>
      <p:sp>
        <p:nvSpPr>
          <p:cNvPr id="5" name="Footer Placeholder 4">
            <a:extLst>
              <a:ext uri="{FF2B5EF4-FFF2-40B4-BE49-F238E27FC236}">
                <a16:creationId xmlns:a16="http://schemas.microsoft.com/office/drawing/2014/main" id="{2D5E8A43-622E-B847-98E9-AEA8B30C4802}"/>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Feiten aan het licht</a:t>
            </a:r>
            <a:endParaRPr lang="nl-NL" dirty="0"/>
          </a:p>
        </p:txBody>
      </p:sp>
      <p:sp>
        <p:nvSpPr>
          <p:cNvPr id="6" name="Slide Number Placeholder 5">
            <a:extLst>
              <a:ext uri="{FF2B5EF4-FFF2-40B4-BE49-F238E27FC236}">
                <a16:creationId xmlns:a16="http://schemas.microsoft.com/office/drawing/2014/main" id="{33B9ED46-D23C-DD4B-A9BD-A802176881CF}"/>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7" name="Date Placeholder 3">
            <a:extLst>
              <a:ext uri="{FF2B5EF4-FFF2-40B4-BE49-F238E27FC236}">
                <a16:creationId xmlns:a16="http://schemas.microsoft.com/office/drawing/2014/main" id="{74A1844F-ED98-F74D-9661-B67705424A17}"/>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9C9B6ADE-3742-45B1-944F-805AF08C2CAD}" type="datetime4">
              <a:rPr lang="nl-NL" smtClean="0"/>
              <a:t>17 juni 2024</a:t>
            </a:fld>
            <a:endParaRPr lang="nl-NL" dirty="0"/>
          </a:p>
        </p:txBody>
      </p:sp>
    </p:spTree>
    <p:extLst>
      <p:ext uri="{BB962C8B-B14F-4D97-AF65-F5344CB8AC3E}">
        <p14:creationId xmlns:p14="http://schemas.microsoft.com/office/powerpoint/2010/main" val="64747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tekst en afbeeld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468000" y="1261268"/>
            <a:ext cx="3888000" cy="34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Picture Placeholder 2">
            <a:extLst>
              <a:ext uri="{FF2B5EF4-FFF2-40B4-BE49-F238E27FC236}">
                <a16:creationId xmlns:a16="http://schemas.microsoft.com/office/drawing/2014/main" id="{2C99F48C-0C65-D944-8796-9501D2B07521}"/>
              </a:ext>
            </a:extLst>
          </p:cNvPr>
          <p:cNvSpPr>
            <a:spLocks noGrp="1"/>
          </p:cNvSpPr>
          <p:nvPr>
            <p:ph type="pic" idx="13"/>
          </p:nvPr>
        </p:nvSpPr>
        <p:spPr>
          <a:xfrm>
            <a:off x="4572000" y="1241999"/>
            <a:ext cx="4572000" cy="3240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8" name="Date Placeholder 3">
            <a:extLst>
              <a:ext uri="{FF2B5EF4-FFF2-40B4-BE49-F238E27FC236}">
                <a16:creationId xmlns:a16="http://schemas.microsoft.com/office/drawing/2014/main" id="{D7F275D9-EE05-B542-941E-37EA5B0FD089}"/>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4223432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dirty="0"/>
          </a:p>
        </p:txBody>
      </p:sp>
      <p:pic>
        <p:nvPicPr>
          <p:cNvPr id="7" name="Afbeelding 6">
            <a:extLst>
              <a:ext uri="{FF2B5EF4-FFF2-40B4-BE49-F238E27FC236}">
                <a16:creationId xmlns:a16="http://schemas.microsoft.com/office/drawing/2014/main" id="{E71C7B6A-454F-0748-A808-50EB6D34B5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4135" y="4897839"/>
            <a:ext cx="838200" cy="88900"/>
          </a:xfrm>
          <a:prstGeom prst="rect">
            <a:avLst/>
          </a:prstGeom>
        </p:spPr>
      </p:pic>
      <p:sp>
        <p:nvSpPr>
          <p:cNvPr id="8" name="Text Placeholder 3">
            <a:extLst>
              <a:ext uri="{FF2B5EF4-FFF2-40B4-BE49-F238E27FC236}">
                <a16:creationId xmlns:a16="http://schemas.microsoft.com/office/drawing/2014/main" id="{F752E285-DC2B-8C44-9A73-1348DA17923E}"/>
              </a:ext>
            </a:extLst>
          </p:cNvPr>
          <p:cNvSpPr>
            <a:spLocks noGrp="1"/>
          </p:cNvSpPr>
          <p:nvPr>
            <p:ph type="body" sz="half" idx="2"/>
          </p:nvPr>
        </p:nvSpPr>
        <p:spPr>
          <a:xfrm>
            <a:off x="683999" y="360000"/>
            <a:ext cx="7991999" cy="4140000"/>
          </a:xfrm>
        </p:spPr>
        <p:txBody>
          <a:bodyPr anchor="ctr" anchorCtr="0"/>
          <a:lstStyle>
            <a:lvl1pPr marL="0" indent="0">
              <a:lnSpc>
                <a:spcPct val="95000"/>
              </a:lnSpc>
              <a:buNone/>
              <a:defRPr sz="3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9" name="Date Placeholder 3">
            <a:extLst>
              <a:ext uri="{FF2B5EF4-FFF2-40B4-BE49-F238E27FC236}">
                <a16:creationId xmlns:a16="http://schemas.microsoft.com/office/drawing/2014/main" id="{5AD71317-F530-D74E-ACA1-F7676F407DA0}"/>
              </a:ext>
            </a:extLst>
          </p:cNvPr>
          <p:cNvSpPr>
            <a:spLocks noGrp="1"/>
          </p:cNvSpPr>
          <p:nvPr>
            <p:ph type="dt" sz="half" idx="13"/>
          </p:nvPr>
        </p:nvSpPr>
        <p:spPr>
          <a:xfrm>
            <a:off x="6876000" y="4867200"/>
            <a:ext cx="1440000" cy="180000"/>
          </a:xfrm>
          <a:prstGeom prst="rect">
            <a:avLst/>
          </a:prstGeom>
        </p:spPr>
        <p:txBody>
          <a:bodyPr lIns="0" tIns="0" rIns="0" bIns="0"/>
          <a:lstStyle>
            <a:lvl1pPr algn="r">
              <a:defRPr sz="800">
                <a:solidFill>
                  <a:schemeClr val="bg1"/>
                </a:solidFill>
              </a:defRPr>
            </a:lvl1pPr>
          </a:lstStyle>
          <a:p>
            <a:r>
              <a:rPr lang="nl-NL"/>
              <a:t>19 juni 2023</a:t>
            </a:r>
            <a:endParaRPr lang="nl-NL" dirty="0"/>
          </a:p>
        </p:txBody>
      </p:sp>
    </p:spTree>
    <p:extLst>
      <p:ext uri="{BB962C8B-B14F-4D97-AF65-F5344CB8AC3E}">
        <p14:creationId xmlns:p14="http://schemas.microsoft.com/office/powerpoint/2010/main" val="3019799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fsluiting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4FC53DD-4480-E843-B6A6-94262546FCD2}"/>
              </a:ext>
            </a:extLst>
          </p:cNvPr>
          <p:cNvSpPr>
            <a:spLocks noGrp="1"/>
          </p:cNvSpPr>
          <p:nvPr>
            <p:ph type="body" sz="half" idx="2" hasCustomPrompt="1"/>
          </p:nvPr>
        </p:nvSpPr>
        <p:spPr>
          <a:xfrm>
            <a:off x="1043999" y="2315183"/>
            <a:ext cx="4455369" cy="408561"/>
          </a:xfrm>
        </p:spPr>
        <p:txBody>
          <a:bodyPr/>
          <a:lstStyle>
            <a:lvl1pPr marL="0" indent="0">
              <a:lnSpc>
                <a:spcPct val="95000"/>
              </a:lnSpc>
              <a:buNone/>
              <a:defRPr sz="2000" b="1">
                <a:solidFill>
                  <a:schemeClr val="accent3"/>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model te bewerken</a:t>
            </a:r>
          </a:p>
        </p:txBody>
      </p:sp>
      <p:sp>
        <p:nvSpPr>
          <p:cNvPr id="8" name="Text Placeholder 3">
            <a:extLst>
              <a:ext uri="{FF2B5EF4-FFF2-40B4-BE49-F238E27FC236}">
                <a16:creationId xmlns:a16="http://schemas.microsoft.com/office/drawing/2014/main" id="{FD5E24FA-9426-364F-971A-DF82A1F3B8AA}"/>
              </a:ext>
            </a:extLst>
          </p:cNvPr>
          <p:cNvSpPr>
            <a:spLocks noGrp="1"/>
          </p:cNvSpPr>
          <p:nvPr>
            <p:ph type="body" sz="half" idx="10"/>
          </p:nvPr>
        </p:nvSpPr>
        <p:spPr>
          <a:xfrm>
            <a:off x="1044000" y="3022060"/>
            <a:ext cx="4455370" cy="1511029"/>
          </a:xfrm>
        </p:spPr>
        <p:txBody>
          <a:bodyPr/>
          <a:lstStyle>
            <a:lvl1pPr marL="0" indent="0">
              <a:lnSpc>
                <a:spcPct val="110000"/>
              </a:lnSpc>
              <a:buNone/>
              <a:defRPr sz="20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393385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pagina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65678A1-F298-4049-AEDB-CE8F61A14FCF}"/>
              </a:ext>
            </a:extLst>
          </p:cNvPr>
          <p:cNvSpPr>
            <a:spLocks noGrp="1"/>
          </p:cNvSpPr>
          <p:nvPr>
            <p:ph type="dt" sz="half" idx="10"/>
          </p:nvPr>
        </p:nvSpPr>
        <p:spPr>
          <a:xfrm>
            <a:off x="689044" y="4626000"/>
            <a:ext cx="2086583" cy="180000"/>
          </a:xfrm>
          <a:prstGeom prst="rect">
            <a:avLst/>
          </a:prstGeom>
        </p:spPr>
        <p:txBody>
          <a:bodyPr lIns="0" tIns="0" rIns="0" bIns="0"/>
          <a:lstStyle>
            <a:lvl1pPr algn="l">
              <a:defRPr sz="900"/>
            </a:lvl1pPr>
          </a:lstStyle>
          <a:p>
            <a:r>
              <a:rPr lang="nl-NL"/>
              <a:t>19 juni 2023</a:t>
            </a:r>
            <a:endParaRPr lang="nl-NL" dirty="0"/>
          </a:p>
        </p:txBody>
      </p:sp>
      <p:sp>
        <p:nvSpPr>
          <p:cNvPr id="6" name="Title 1">
            <a:extLst>
              <a:ext uri="{FF2B5EF4-FFF2-40B4-BE49-F238E27FC236}">
                <a16:creationId xmlns:a16="http://schemas.microsoft.com/office/drawing/2014/main" id="{7923F93A-196F-694F-BE7B-E769643EC86E}"/>
              </a:ext>
            </a:extLst>
          </p:cNvPr>
          <p:cNvSpPr>
            <a:spLocks noGrp="1"/>
          </p:cNvSpPr>
          <p:nvPr>
            <p:ph type="ctrTitle" hasCustomPrompt="1"/>
          </p:nvPr>
        </p:nvSpPr>
        <p:spPr>
          <a:xfrm>
            <a:off x="684000" y="1224000"/>
            <a:ext cx="6696000" cy="1584000"/>
          </a:xfrm>
        </p:spPr>
        <p:txBody>
          <a:bodyPr anchor="b" anchorCtr="0"/>
          <a:lstStyle>
            <a:lvl1pPr algn="l">
              <a:lnSpc>
                <a:spcPct val="95000"/>
              </a:lnSpc>
              <a:defRPr sz="3600"/>
            </a:lvl1pPr>
          </a:lstStyle>
          <a:p>
            <a:r>
              <a:rPr lang="nl-NL" dirty="0"/>
              <a:t>Klik om stijl te </a:t>
            </a:r>
            <a:br>
              <a:rPr lang="nl-NL" dirty="0"/>
            </a:br>
            <a:r>
              <a:rPr lang="nl-NL" dirty="0"/>
              <a:t>bewerken</a:t>
            </a:r>
            <a:endParaRPr lang="en-US" dirty="0"/>
          </a:p>
        </p:txBody>
      </p:sp>
      <p:sp>
        <p:nvSpPr>
          <p:cNvPr id="7" name="Subtitle 2">
            <a:extLst>
              <a:ext uri="{FF2B5EF4-FFF2-40B4-BE49-F238E27FC236}">
                <a16:creationId xmlns:a16="http://schemas.microsoft.com/office/drawing/2014/main" id="{1708627C-8EFF-934F-945A-3EC297D7FF78}"/>
              </a:ext>
            </a:extLst>
          </p:cNvPr>
          <p:cNvSpPr>
            <a:spLocks noGrp="1"/>
          </p:cNvSpPr>
          <p:nvPr>
            <p:ph type="subTitle" idx="1" hasCustomPrompt="1"/>
          </p:nvPr>
        </p:nvSpPr>
        <p:spPr>
          <a:xfrm>
            <a:off x="684000" y="2952001"/>
            <a:ext cx="5544000" cy="1440986"/>
          </a:xfrm>
        </p:spPr>
        <p:txBody>
          <a:bodyPr anchor="t" anchorCtr="0"/>
          <a:lstStyle>
            <a:lvl1pPr marL="0" indent="0" algn="l">
              <a:lnSpc>
                <a:spcPct val="100000"/>
              </a:lnSpc>
              <a:buNone/>
              <a:defRPr sz="17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Klikken om de ondertitelstijl van </a:t>
            </a:r>
            <a:br>
              <a:rPr lang="nl-NL" dirty="0"/>
            </a:br>
            <a:r>
              <a:rPr lang="nl-NL" dirty="0"/>
              <a:t>het model te bewerken</a:t>
            </a:r>
            <a:endParaRPr lang="en-US" dirty="0"/>
          </a:p>
        </p:txBody>
      </p:sp>
    </p:spTree>
    <p:extLst>
      <p:ext uri="{BB962C8B-B14F-4D97-AF65-F5344CB8AC3E}">
        <p14:creationId xmlns:p14="http://schemas.microsoft.com/office/powerpoint/2010/main" val="817589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oofdstuk 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pic>
        <p:nvPicPr>
          <p:cNvPr id="8" name="Afbeelding 7">
            <a:extLst>
              <a:ext uri="{FF2B5EF4-FFF2-40B4-BE49-F238E27FC236}">
                <a16:creationId xmlns:a16="http://schemas.microsoft.com/office/drawing/2014/main" id="{289D3545-F1D0-BE43-8F3D-884B770E881C}"/>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p:blipFill>
        <p:spPr>
          <a:xfrm>
            <a:off x="0" y="2574000"/>
            <a:ext cx="9144000" cy="2570400"/>
          </a:xfrm>
          <a:prstGeom prst="rect">
            <a:avLst/>
          </a:prstGeom>
        </p:spPr>
      </p:pic>
      <p:sp>
        <p:nvSpPr>
          <p:cNvPr id="5" name="Footer Placeholder 4">
            <a:extLst>
              <a:ext uri="{FF2B5EF4-FFF2-40B4-BE49-F238E27FC236}">
                <a16:creationId xmlns:a16="http://schemas.microsoft.com/office/drawing/2014/main" id="{2D5E8A43-622E-B847-98E9-AEA8B30C4802}"/>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endParaRPr lang="nl-NL" dirty="0"/>
          </a:p>
        </p:txBody>
      </p:sp>
      <p:sp>
        <p:nvSpPr>
          <p:cNvPr id="6" name="Slide Number Placeholder 5">
            <a:extLst>
              <a:ext uri="{FF2B5EF4-FFF2-40B4-BE49-F238E27FC236}">
                <a16:creationId xmlns:a16="http://schemas.microsoft.com/office/drawing/2014/main" id="{33B9ED46-D23C-DD4B-A9BD-A802176881CF}"/>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7" name="Date Placeholder 3">
            <a:extLst>
              <a:ext uri="{FF2B5EF4-FFF2-40B4-BE49-F238E27FC236}">
                <a16:creationId xmlns:a16="http://schemas.microsoft.com/office/drawing/2014/main" id="{74A1844F-ED98-F74D-9661-B67705424A17}"/>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r>
              <a:rPr lang="nl-NL"/>
              <a:t>19 juni 2023</a:t>
            </a:r>
            <a:endParaRPr lang="nl-NL" dirty="0"/>
          </a:p>
        </p:txBody>
      </p:sp>
    </p:spTree>
    <p:extLst>
      <p:ext uri="{BB962C8B-B14F-4D97-AF65-F5344CB8AC3E}">
        <p14:creationId xmlns:p14="http://schemas.microsoft.com/office/powerpoint/2010/main" val="139474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oofdstuk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r>
              <a:rPr lang="nl-NL"/>
              <a:t>19 juni 2023</a:t>
            </a:r>
            <a:endParaRPr lang="nl-NL" dirty="0"/>
          </a:p>
        </p:txBody>
      </p:sp>
      <p:sp>
        <p:nvSpPr>
          <p:cNvPr id="7" name="Title 1">
            <a:extLst>
              <a:ext uri="{FF2B5EF4-FFF2-40B4-BE49-F238E27FC236}">
                <a16:creationId xmlns:a16="http://schemas.microsoft.com/office/drawing/2014/main" id="{C839E6F2-209C-344C-80FF-29EC3EE8E395}"/>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1435567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oofdstuk 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r>
              <a:rPr lang="nl-NL"/>
              <a:t>19 juni 2023</a:t>
            </a:r>
            <a:endParaRPr lang="nl-NL" dirty="0"/>
          </a:p>
        </p:txBody>
      </p:sp>
      <p:sp>
        <p:nvSpPr>
          <p:cNvPr id="6" name="Title 1">
            <a:extLst>
              <a:ext uri="{FF2B5EF4-FFF2-40B4-BE49-F238E27FC236}">
                <a16:creationId xmlns:a16="http://schemas.microsoft.com/office/drawing/2014/main" id="{629A9DBA-1906-6C4B-9D1C-85424F843FF8}"/>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287856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Inhoudsopgave">
    <p:bg>
      <p:bgPr>
        <a:solidFill>
          <a:schemeClr val="bg1"/>
        </a:solidFill>
        <a:effectLst/>
      </p:bgPr>
    </p:bg>
    <p:spTree>
      <p:nvGrpSpPr>
        <p:cNvPr id="1" name=""/>
        <p:cNvGrpSpPr/>
        <p:nvPr/>
      </p:nvGrpSpPr>
      <p:grpSpPr>
        <a:xfrm>
          <a:off x="0" y="0"/>
          <a:ext cx="0" cy="0"/>
          <a:chOff x="0" y="0"/>
          <a:chExt cx="0" cy="0"/>
        </a:xfrm>
      </p:grpSpPr>
      <p:sp>
        <p:nvSpPr>
          <p:cNvPr id="17" name="Vrije vorm 16">
            <a:extLst>
              <a:ext uri="{FF2B5EF4-FFF2-40B4-BE49-F238E27FC236}">
                <a16:creationId xmlns:a16="http://schemas.microsoft.com/office/drawing/2014/main" id="{212AFA8D-7E16-EA42-AC34-302AA944FF19}"/>
              </a:ext>
            </a:extLst>
          </p:cNvPr>
          <p:cNvSpPr/>
          <p:nvPr userDrawn="1"/>
        </p:nvSpPr>
        <p:spPr>
          <a:xfrm>
            <a:off x="6052505" y="2904874"/>
            <a:ext cx="1491437" cy="1544139"/>
          </a:xfrm>
          <a:custGeom>
            <a:avLst/>
            <a:gdLst>
              <a:gd name="connsiteX0" fmla="*/ 745846 w 1491437"/>
              <a:gd name="connsiteY0" fmla="*/ 0 h 1544139"/>
              <a:gd name="connsiteX1" fmla="*/ 0 w 1491437"/>
              <a:gd name="connsiteY1" fmla="*/ 782009 h 1544139"/>
              <a:gd name="connsiteX2" fmla="*/ 745846 w 1491437"/>
              <a:gd name="connsiteY2" fmla="*/ 1544139 h 1544139"/>
              <a:gd name="connsiteX3" fmla="*/ 1491437 w 1491437"/>
              <a:gd name="connsiteY3" fmla="*/ 782009 h 1544139"/>
              <a:gd name="connsiteX4" fmla="*/ 745846 w 1491437"/>
              <a:gd name="connsiteY4" fmla="*/ 0 h 154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37" h="1544139">
                <a:moveTo>
                  <a:pt x="745846" y="0"/>
                </a:moveTo>
                <a:cubicBezTo>
                  <a:pt x="264085" y="0"/>
                  <a:pt x="0" y="321996"/>
                  <a:pt x="0" y="782009"/>
                </a:cubicBezTo>
                <a:cubicBezTo>
                  <a:pt x="0" y="1261649"/>
                  <a:pt x="264085" y="1544139"/>
                  <a:pt x="745846" y="1544139"/>
                </a:cubicBezTo>
                <a:cubicBezTo>
                  <a:pt x="1207772" y="1544139"/>
                  <a:pt x="1491437" y="1222270"/>
                  <a:pt x="1491437" y="782009"/>
                </a:cubicBezTo>
                <a:cubicBezTo>
                  <a:pt x="1491437" y="269449"/>
                  <a:pt x="1207263" y="0"/>
                  <a:pt x="745846" y="0"/>
                </a:cubicBezTo>
                <a:close/>
              </a:path>
            </a:pathLst>
          </a:custGeom>
          <a:solidFill>
            <a:schemeClr val="accent2"/>
          </a:solidFill>
          <a:ln w="25400" cap="flat">
            <a:solidFill>
              <a:schemeClr val="accent2"/>
            </a:solidFill>
            <a:prstDash val="solid"/>
            <a:miter/>
          </a:ln>
        </p:spPr>
        <p:txBody>
          <a:bodyPr rtlCol="0" anchor="ctr"/>
          <a:lstStyle/>
          <a:p>
            <a:endParaRPr lang="nl-NL" sz="1800" dirty="0"/>
          </a:p>
        </p:txBody>
      </p:sp>
      <p:sp>
        <p:nvSpPr>
          <p:cNvPr id="14" name="Title 1">
            <a:extLst>
              <a:ext uri="{FF2B5EF4-FFF2-40B4-BE49-F238E27FC236}">
                <a16:creationId xmlns:a16="http://schemas.microsoft.com/office/drawing/2014/main" id="{F6E89BE7-38EA-584C-A551-7E27E8A264A0}"/>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Inhoudsopgave</a:t>
            </a:r>
            <a:endParaRPr lang="en-US" dirty="0"/>
          </a:p>
        </p:txBody>
      </p:sp>
      <p:sp>
        <p:nvSpPr>
          <p:cNvPr id="3" name="Tijdelijke aanduiding voor tekst 2">
            <a:extLst>
              <a:ext uri="{FF2B5EF4-FFF2-40B4-BE49-F238E27FC236}">
                <a16:creationId xmlns:a16="http://schemas.microsoft.com/office/drawing/2014/main" id="{3B144DE8-7F3F-7A4E-B683-76C03AEE001B}"/>
              </a:ext>
            </a:extLst>
          </p:cNvPr>
          <p:cNvSpPr>
            <a:spLocks noGrp="1"/>
          </p:cNvSpPr>
          <p:nvPr>
            <p:ph type="body" sz="quarter" idx="10"/>
          </p:nvPr>
        </p:nvSpPr>
        <p:spPr>
          <a:xfrm>
            <a:off x="684214" y="2198594"/>
            <a:ext cx="7775575" cy="2635344"/>
          </a:xfrm>
        </p:spPr>
        <p:txBody>
          <a:bodyPr/>
          <a:lstStyle>
            <a:lvl1pPr>
              <a:defRPr sz="1800"/>
            </a:lvl1pPr>
          </a:lstStyle>
          <a:p>
            <a:pPr lvl="0"/>
            <a:r>
              <a:rPr lang="nl-NL" dirty="0"/>
              <a:t>Klikken om de tekststijl van het model te bewerken</a:t>
            </a:r>
          </a:p>
        </p:txBody>
      </p:sp>
      <p:pic>
        <p:nvPicPr>
          <p:cNvPr id="24" name="Afbeelding 23">
            <a:extLst>
              <a:ext uri="{FF2B5EF4-FFF2-40B4-BE49-F238E27FC236}">
                <a16:creationId xmlns:a16="http://schemas.microsoft.com/office/drawing/2014/main" id="{D36C9F46-A1DB-EA45-8814-18279FF5D2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sp>
        <p:nvSpPr>
          <p:cNvPr id="5" name="Tijdelijke aanduiding voor datum 4">
            <a:extLst>
              <a:ext uri="{FF2B5EF4-FFF2-40B4-BE49-F238E27FC236}">
                <a16:creationId xmlns:a16="http://schemas.microsoft.com/office/drawing/2014/main" id="{28F2F549-EFD9-7140-A646-FED20DEF44D0}"/>
              </a:ext>
            </a:extLst>
          </p:cNvPr>
          <p:cNvSpPr>
            <a:spLocks noGrp="1"/>
          </p:cNvSpPr>
          <p:nvPr>
            <p:ph type="dt" sz="half" idx="11"/>
          </p:nvPr>
        </p:nvSpPr>
        <p:spPr/>
        <p:txBody>
          <a:bodyPr/>
          <a:lstStyle/>
          <a:p>
            <a:r>
              <a:rPr lang="nl-NL"/>
              <a:t>19 juni 2023</a:t>
            </a:r>
            <a:endParaRPr lang="nl-NL" dirty="0"/>
          </a:p>
        </p:txBody>
      </p:sp>
      <p:sp>
        <p:nvSpPr>
          <p:cNvPr id="6" name="Tijdelijke aanduiding voor voettekst 5">
            <a:extLst>
              <a:ext uri="{FF2B5EF4-FFF2-40B4-BE49-F238E27FC236}">
                <a16:creationId xmlns:a16="http://schemas.microsoft.com/office/drawing/2014/main" id="{72557D0A-177D-7C4E-85CF-A437D79BDFBC}"/>
              </a:ext>
            </a:extLst>
          </p:cNvPr>
          <p:cNvSpPr>
            <a:spLocks noGrp="1"/>
          </p:cNvSpPr>
          <p:nvPr>
            <p:ph type="ftr" sz="quarter" idx="12"/>
          </p:nvPr>
        </p:nvSpPr>
        <p:spPr/>
        <p:txBody>
          <a:bodyPr/>
          <a:lstStyle/>
          <a:p>
            <a:endParaRPr lang="nl-NL" dirty="0"/>
          </a:p>
        </p:txBody>
      </p:sp>
      <p:sp>
        <p:nvSpPr>
          <p:cNvPr id="26" name="Tijdelijke aanduiding voor dianummer 25">
            <a:extLst>
              <a:ext uri="{FF2B5EF4-FFF2-40B4-BE49-F238E27FC236}">
                <a16:creationId xmlns:a16="http://schemas.microsoft.com/office/drawing/2014/main" id="{3E3B0DE1-E378-7442-AE4F-50A520FFFB55}"/>
              </a:ext>
            </a:extLst>
          </p:cNvPr>
          <p:cNvSpPr>
            <a:spLocks noGrp="1"/>
          </p:cNvSpPr>
          <p:nvPr>
            <p:ph type="sldNum" sz="quarter" idx="13"/>
          </p:nvPr>
        </p:nvSpPr>
        <p:spPr/>
        <p:txBody>
          <a:bodyPr/>
          <a:lstStyle/>
          <a:p>
            <a:fld id="{14F1411D-0280-154F-AEAC-4C20B7AA46B2}" type="slidenum">
              <a:rPr lang="nl-NL" smtClean="0"/>
              <a:pPr/>
              <a:t>‹nr.›</a:t>
            </a:fld>
            <a:endParaRPr lang="nl-NL" dirty="0"/>
          </a:p>
        </p:txBody>
      </p:sp>
    </p:spTree>
    <p:extLst>
      <p:ext uri="{BB962C8B-B14F-4D97-AF65-F5344CB8AC3E}">
        <p14:creationId xmlns:p14="http://schemas.microsoft.com/office/powerpoint/2010/main" val="3758009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B7A8AD39-88FA-C144-84CF-788B1473A6E5}"/>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1485737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bkop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542526"/>
            <a:ext cx="8208000" cy="324000"/>
          </a:xfrm>
        </p:spPr>
        <p:txBody>
          <a:bodyPr/>
          <a:lstStyle>
            <a:lvl1pPr>
              <a:defRPr sz="1800"/>
            </a:lvl1pPr>
          </a:lstStyle>
          <a:p>
            <a:r>
              <a:rPr lang="nl-NL"/>
              <a:t>Klik om stijl te bewerken</a:t>
            </a:r>
            <a:endParaRPr lang="en-US" dirty="0"/>
          </a:p>
        </p:txBody>
      </p:sp>
      <p:sp>
        <p:nvSpPr>
          <p:cNvPr id="3" name="Content Placeholder 2"/>
          <p:cNvSpPr>
            <a:spLocks noGrp="1"/>
          </p:cNvSpPr>
          <p:nvPr>
            <p:ph idx="1"/>
          </p:nvPr>
        </p:nvSpPr>
        <p:spPr>
          <a:xfrm>
            <a:off x="468000" y="900001"/>
            <a:ext cx="8208000" cy="377874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6D5FC7D9-AD12-7F47-B951-AC6EC2E328AE}"/>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203330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oofdstuk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Feiten aan het licht</a:t>
            </a:r>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863244CF-85C0-469D-BCF0-1529D4D9AECB}" type="datetime4">
              <a:rPr lang="nl-NL" smtClean="0"/>
              <a:t>17 juni 2024</a:t>
            </a:fld>
            <a:endParaRPr lang="nl-NL" dirty="0"/>
          </a:p>
        </p:txBody>
      </p:sp>
      <p:sp>
        <p:nvSpPr>
          <p:cNvPr id="7" name="Title 1">
            <a:extLst>
              <a:ext uri="{FF2B5EF4-FFF2-40B4-BE49-F238E27FC236}">
                <a16:creationId xmlns:a16="http://schemas.microsoft.com/office/drawing/2014/main" id="{C839E6F2-209C-344C-80FF-29EC3EE8E395}"/>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3783504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tekst en afbeeld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468000" y="1261268"/>
            <a:ext cx="3888000" cy="34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Picture Placeholder 2">
            <a:extLst>
              <a:ext uri="{FF2B5EF4-FFF2-40B4-BE49-F238E27FC236}">
                <a16:creationId xmlns:a16="http://schemas.microsoft.com/office/drawing/2014/main" id="{2C99F48C-0C65-D944-8796-9501D2B07521}"/>
              </a:ext>
            </a:extLst>
          </p:cNvPr>
          <p:cNvSpPr>
            <a:spLocks noGrp="1"/>
          </p:cNvSpPr>
          <p:nvPr>
            <p:ph type="pic" idx="13"/>
          </p:nvPr>
        </p:nvSpPr>
        <p:spPr>
          <a:xfrm>
            <a:off x="4572000" y="1241999"/>
            <a:ext cx="4572000" cy="3240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en-US" dirty="0"/>
          </a:p>
        </p:txBody>
      </p:sp>
      <p:sp>
        <p:nvSpPr>
          <p:cNvPr id="8" name="Date Placeholder 3">
            <a:extLst>
              <a:ext uri="{FF2B5EF4-FFF2-40B4-BE49-F238E27FC236}">
                <a16:creationId xmlns:a16="http://schemas.microsoft.com/office/drawing/2014/main" id="{D7F275D9-EE05-B542-941E-37EA5B0FD089}"/>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1587925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dirty="0"/>
          </a:p>
        </p:txBody>
      </p:sp>
      <p:pic>
        <p:nvPicPr>
          <p:cNvPr id="7" name="Afbeelding 6">
            <a:extLst>
              <a:ext uri="{FF2B5EF4-FFF2-40B4-BE49-F238E27FC236}">
                <a16:creationId xmlns:a16="http://schemas.microsoft.com/office/drawing/2014/main" id="{E71C7B6A-454F-0748-A808-50EB6D34B5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4135" y="4897839"/>
            <a:ext cx="838200" cy="88900"/>
          </a:xfrm>
          <a:prstGeom prst="rect">
            <a:avLst/>
          </a:prstGeom>
        </p:spPr>
      </p:pic>
      <p:sp>
        <p:nvSpPr>
          <p:cNvPr id="8" name="Text Placeholder 3">
            <a:extLst>
              <a:ext uri="{FF2B5EF4-FFF2-40B4-BE49-F238E27FC236}">
                <a16:creationId xmlns:a16="http://schemas.microsoft.com/office/drawing/2014/main" id="{F752E285-DC2B-8C44-9A73-1348DA17923E}"/>
              </a:ext>
            </a:extLst>
          </p:cNvPr>
          <p:cNvSpPr>
            <a:spLocks noGrp="1"/>
          </p:cNvSpPr>
          <p:nvPr>
            <p:ph type="body" sz="half" idx="2"/>
          </p:nvPr>
        </p:nvSpPr>
        <p:spPr>
          <a:xfrm>
            <a:off x="684000" y="360000"/>
            <a:ext cx="7991999" cy="4140000"/>
          </a:xfrm>
        </p:spPr>
        <p:txBody>
          <a:bodyPr anchor="ctr" anchorCtr="0"/>
          <a:lstStyle>
            <a:lvl1pPr marL="0" indent="0">
              <a:lnSpc>
                <a:spcPct val="95000"/>
              </a:lnSpc>
              <a:buNone/>
              <a:defRPr sz="38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nl-NL" dirty="0"/>
              <a:t>Klikken om de tekststijl van het model te bewerken</a:t>
            </a:r>
          </a:p>
        </p:txBody>
      </p:sp>
      <p:sp>
        <p:nvSpPr>
          <p:cNvPr id="9" name="Date Placeholder 3">
            <a:extLst>
              <a:ext uri="{FF2B5EF4-FFF2-40B4-BE49-F238E27FC236}">
                <a16:creationId xmlns:a16="http://schemas.microsoft.com/office/drawing/2014/main" id="{5AD71317-F530-D74E-ACA1-F7676F407DA0}"/>
              </a:ext>
            </a:extLst>
          </p:cNvPr>
          <p:cNvSpPr>
            <a:spLocks noGrp="1"/>
          </p:cNvSpPr>
          <p:nvPr>
            <p:ph type="dt" sz="half" idx="13"/>
          </p:nvPr>
        </p:nvSpPr>
        <p:spPr>
          <a:xfrm>
            <a:off x="6876000" y="4867200"/>
            <a:ext cx="1440000" cy="180000"/>
          </a:xfrm>
          <a:prstGeom prst="rect">
            <a:avLst/>
          </a:prstGeom>
        </p:spPr>
        <p:txBody>
          <a:bodyPr lIns="0" tIns="0" rIns="0" bIns="0"/>
          <a:lstStyle>
            <a:lvl1pPr algn="r">
              <a:defRPr sz="800">
                <a:solidFill>
                  <a:schemeClr val="bg1"/>
                </a:solidFill>
              </a:defRPr>
            </a:lvl1pPr>
          </a:lstStyle>
          <a:p>
            <a:r>
              <a:rPr lang="nl-NL"/>
              <a:t>19 juni 2023</a:t>
            </a:r>
            <a:endParaRPr lang="nl-NL" dirty="0"/>
          </a:p>
        </p:txBody>
      </p:sp>
    </p:spTree>
    <p:extLst>
      <p:ext uri="{BB962C8B-B14F-4D97-AF65-F5344CB8AC3E}">
        <p14:creationId xmlns:p14="http://schemas.microsoft.com/office/powerpoint/2010/main" val="986176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fsluiting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4FC53DD-4480-E843-B6A6-94262546FCD2}"/>
              </a:ext>
            </a:extLst>
          </p:cNvPr>
          <p:cNvSpPr>
            <a:spLocks noGrp="1"/>
          </p:cNvSpPr>
          <p:nvPr>
            <p:ph type="body" sz="half" idx="2" hasCustomPrompt="1"/>
          </p:nvPr>
        </p:nvSpPr>
        <p:spPr>
          <a:xfrm>
            <a:off x="1043999" y="2315183"/>
            <a:ext cx="4455369" cy="408561"/>
          </a:xfrm>
        </p:spPr>
        <p:txBody>
          <a:bodyPr/>
          <a:lstStyle>
            <a:lvl1pPr marL="0" indent="0">
              <a:lnSpc>
                <a:spcPct val="95000"/>
              </a:lnSpc>
              <a:buNone/>
              <a:defRPr sz="2000" b="1">
                <a:solidFill>
                  <a:schemeClr val="accent3"/>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nl-NL" dirty="0"/>
              <a:t>Klikken model te bewerken</a:t>
            </a:r>
          </a:p>
        </p:txBody>
      </p:sp>
      <p:sp>
        <p:nvSpPr>
          <p:cNvPr id="8" name="Text Placeholder 3">
            <a:extLst>
              <a:ext uri="{FF2B5EF4-FFF2-40B4-BE49-F238E27FC236}">
                <a16:creationId xmlns:a16="http://schemas.microsoft.com/office/drawing/2014/main" id="{FD5E24FA-9426-364F-971A-DF82A1F3B8AA}"/>
              </a:ext>
            </a:extLst>
          </p:cNvPr>
          <p:cNvSpPr>
            <a:spLocks noGrp="1"/>
          </p:cNvSpPr>
          <p:nvPr>
            <p:ph type="body" sz="half" idx="10"/>
          </p:nvPr>
        </p:nvSpPr>
        <p:spPr>
          <a:xfrm>
            <a:off x="1044000" y="3022061"/>
            <a:ext cx="4455370" cy="1511029"/>
          </a:xfrm>
        </p:spPr>
        <p:txBody>
          <a:bodyPr/>
          <a:lstStyle>
            <a:lvl1pPr marL="0" indent="0">
              <a:lnSpc>
                <a:spcPct val="110000"/>
              </a:lnSpc>
              <a:buNone/>
              <a:defRPr sz="20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02894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elpagina 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000" y="1224000"/>
            <a:ext cx="6696000" cy="1584000"/>
          </a:xfrm>
        </p:spPr>
        <p:txBody>
          <a:bodyPr anchor="b" anchorCtr="0"/>
          <a:lstStyle>
            <a:lvl1pPr algn="l">
              <a:lnSpc>
                <a:spcPct val="95000"/>
              </a:lnSpc>
              <a:defRPr sz="3600"/>
            </a:lvl1pPr>
          </a:lstStyle>
          <a:p>
            <a:r>
              <a:rPr lang="nl-NL" dirty="0"/>
              <a:t>Klik om stijl te </a:t>
            </a:r>
            <a:br>
              <a:rPr lang="nl-NL" dirty="0"/>
            </a:br>
            <a:r>
              <a:rPr lang="nl-NL" dirty="0"/>
              <a:t>bewerken</a:t>
            </a:r>
            <a:endParaRPr lang="en-US" dirty="0"/>
          </a:p>
        </p:txBody>
      </p:sp>
      <p:sp>
        <p:nvSpPr>
          <p:cNvPr id="3" name="Subtitle 2"/>
          <p:cNvSpPr>
            <a:spLocks noGrp="1"/>
          </p:cNvSpPr>
          <p:nvPr>
            <p:ph type="subTitle" idx="1" hasCustomPrompt="1"/>
          </p:nvPr>
        </p:nvSpPr>
        <p:spPr>
          <a:xfrm>
            <a:off x="684000" y="2952000"/>
            <a:ext cx="5544000" cy="1440986"/>
          </a:xfrm>
        </p:spPr>
        <p:txBody>
          <a:bodyPr anchor="t" anchorCtr="0"/>
          <a:lstStyle>
            <a:lvl1pPr marL="0" indent="0" algn="l">
              <a:lnSpc>
                <a:spcPct val="100000"/>
              </a:lnSpc>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a:t>
            </a:r>
            <a:br>
              <a:rPr lang="nl-NL" dirty="0"/>
            </a:br>
            <a:r>
              <a:rPr lang="nl-NL" dirty="0"/>
              <a:t>het model te bewerken</a:t>
            </a:r>
            <a:endParaRPr lang="en-US" dirty="0"/>
          </a:p>
        </p:txBody>
      </p:sp>
      <p:sp>
        <p:nvSpPr>
          <p:cNvPr id="4" name="Date Placeholder 3"/>
          <p:cNvSpPr>
            <a:spLocks noGrp="1"/>
          </p:cNvSpPr>
          <p:nvPr>
            <p:ph type="dt" sz="half" idx="10"/>
          </p:nvPr>
        </p:nvSpPr>
        <p:spPr>
          <a:xfrm>
            <a:off x="684000" y="4626000"/>
            <a:ext cx="2086583" cy="180000"/>
          </a:xfrm>
          <a:prstGeom prst="rect">
            <a:avLst/>
          </a:prstGeom>
        </p:spPr>
        <p:txBody>
          <a:bodyPr lIns="0" tIns="0" rIns="0" bIns="0"/>
          <a:lstStyle>
            <a:lvl1pPr algn="l">
              <a:defRPr sz="900"/>
            </a:lvl1pPr>
          </a:lstStyle>
          <a:p>
            <a:fld id="{FCD8F004-43BC-4E38-8532-CC2AFD9CC02C}" type="datetime4">
              <a:rPr lang="nl-NL" smtClean="0"/>
              <a:t>17 juni 2024</a:t>
            </a:fld>
            <a:endParaRPr lang="nl-NL" dirty="0"/>
          </a:p>
        </p:txBody>
      </p:sp>
      <p:sp>
        <p:nvSpPr>
          <p:cNvPr id="6" name="Footer Placeholder 4">
            <a:extLst>
              <a:ext uri="{FF2B5EF4-FFF2-40B4-BE49-F238E27FC236}">
                <a16:creationId xmlns:a16="http://schemas.microsoft.com/office/drawing/2014/main" id="{500BBE3C-2647-ED45-B67D-3C2C8AEE8A78}"/>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SBO 27 september 2023</a:t>
            </a:r>
            <a:endParaRPr lang="nl-NL" dirty="0"/>
          </a:p>
        </p:txBody>
      </p:sp>
      <p:sp>
        <p:nvSpPr>
          <p:cNvPr id="7" name="Slide Number Placeholder 5">
            <a:extLst>
              <a:ext uri="{FF2B5EF4-FFF2-40B4-BE49-F238E27FC236}">
                <a16:creationId xmlns:a16="http://schemas.microsoft.com/office/drawing/2014/main" id="{4FE9C137-6EAF-1448-8913-9A467047ECD7}"/>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Tree>
    <p:extLst>
      <p:ext uri="{BB962C8B-B14F-4D97-AF65-F5344CB8AC3E}">
        <p14:creationId xmlns:p14="http://schemas.microsoft.com/office/powerpoint/2010/main" val="2086849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oofdstuk 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999" y="1080000"/>
            <a:ext cx="7776000" cy="1238655"/>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pic>
        <p:nvPicPr>
          <p:cNvPr id="8" name="Afbeelding 7" descr="Afbeelding met tekst, illustratie&#10;&#10;Automatisch gegenereerde beschrijving">
            <a:extLst>
              <a:ext uri="{FF2B5EF4-FFF2-40B4-BE49-F238E27FC236}">
                <a16:creationId xmlns:a16="http://schemas.microsoft.com/office/drawing/2014/main" id="{289D3545-F1D0-BE43-8F3D-884B770E881C}"/>
              </a:ext>
            </a:extLst>
          </p:cNvPr>
          <p:cNvPicPr preferRelativeResize="0">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2573100"/>
            <a:ext cx="9144000" cy="2570400"/>
          </a:xfrm>
          <a:prstGeom prst="rect">
            <a:avLst/>
          </a:prstGeom>
        </p:spPr>
      </p:pic>
      <p:sp>
        <p:nvSpPr>
          <p:cNvPr id="4" name="Footer Placeholder 4">
            <a:extLst>
              <a:ext uri="{FF2B5EF4-FFF2-40B4-BE49-F238E27FC236}">
                <a16:creationId xmlns:a16="http://schemas.microsoft.com/office/drawing/2014/main" id="{5D3C41D0-6F51-104C-B8A0-1FFA79F72438}"/>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SBO 27 september 2023</a:t>
            </a:r>
            <a:endParaRPr lang="nl-NL" dirty="0"/>
          </a:p>
        </p:txBody>
      </p:sp>
      <p:sp>
        <p:nvSpPr>
          <p:cNvPr id="5" name="Slide Number Placeholder 5">
            <a:extLst>
              <a:ext uri="{FF2B5EF4-FFF2-40B4-BE49-F238E27FC236}">
                <a16:creationId xmlns:a16="http://schemas.microsoft.com/office/drawing/2014/main" id="{276F8371-D20C-A242-AD24-55F082B78A2C}"/>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6" name="Date Placeholder 3">
            <a:extLst>
              <a:ext uri="{FF2B5EF4-FFF2-40B4-BE49-F238E27FC236}">
                <a16:creationId xmlns:a16="http://schemas.microsoft.com/office/drawing/2014/main" id="{D5165C3E-23AA-F24C-B47D-3C71FA0F63C9}"/>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E5758BA9-04A7-4FE7-94E6-6BF425541EDC}" type="datetime4">
              <a:rPr lang="nl-NL" smtClean="0"/>
              <a:t>17 juni 2024</a:t>
            </a:fld>
            <a:endParaRPr lang="nl-NL" dirty="0"/>
          </a:p>
        </p:txBody>
      </p:sp>
    </p:spTree>
    <p:extLst>
      <p:ext uri="{BB962C8B-B14F-4D97-AF65-F5344CB8AC3E}">
        <p14:creationId xmlns:p14="http://schemas.microsoft.com/office/powerpoint/2010/main" val="2307774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oofdstuk 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999" y="1080000"/>
            <a:ext cx="7776000" cy="1238655"/>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SBO 27 september 2023</a:t>
            </a:r>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ADCE58EE-D042-4459-96D5-4CE83D4994E4}" type="datetime4">
              <a:rPr lang="nl-NL" smtClean="0"/>
              <a:t>17 juni 2024</a:t>
            </a:fld>
            <a:endParaRPr lang="nl-NL" dirty="0"/>
          </a:p>
        </p:txBody>
      </p:sp>
    </p:spTree>
    <p:extLst>
      <p:ext uri="{BB962C8B-B14F-4D97-AF65-F5344CB8AC3E}">
        <p14:creationId xmlns:p14="http://schemas.microsoft.com/office/powerpoint/2010/main" val="1953857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oofdstuk 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999" y="1080000"/>
            <a:ext cx="7776000" cy="1238655"/>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SBO 27 september 2023</a:t>
            </a:r>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2C020A24-F87C-4432-B1EE-DD4443A95C88}" type="datetime4">
              <a:rPr lang="nl-NL" smtClean="0"/>
              <a:t>17 juni 2024</a:t>
            </a:fld>
            <a:endParaRPr lang="nl-NL" dirty="0"/>
          </a:p>
        </p:txBody>
      </p:sp>
    </p:spTree>
    <p:extLst>
      <p:ext uri="{BB962C8B-B14F-4D97-AF65-F5344CB8AC3E}">
        <p14:creationId xmlns:p14="http://schemas.microsoft.com/office/powerpoint/2010/main" val="836329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SBO 27 september 2023</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B7A8AD39-88FA-C144-84CF-788B1473A6E5}"/>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F5A4C27D-C363-4417-9327-B22A0C9ADB2B}" type="datetime4">
              <a:rPr lang="nl-NL" smtClean="0"/>
              <a:t>17 juni 2024</a:t>
            </a:fld>
            <a:endParaRPr lang="nl-NL" dirty="0"/>
          </a:p>
        </p:txBody>
      </p:sp>
    </p:spTree>
    <p:extLst>
      <p:ext uri="{BB962C8B-B14F-4D97-AF65-F5344CB8AC3E}">
        <p14:creationId xmlns:p14="http://schemas.microsoft.com/office/powerpoint/2010/main" val="1581884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ubkop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542526"/>
            <a:ext cx="8208000" cy="324000"/>
          </a:xfrm>
        </p:spPr>
        <p:txBody>
          <a:bodyPr/>
          <a:lstStyle>
            <a:lvl1pPr>
              <a:defRPr sz="1800"/>
            </a:lvl1pPr>
          </a:lstStyle>
          <a:p>
            <a:r>
              <a:rPr lang="nl-NL"/>
              <a:t>Klik om stijl te bewerken</a:t>
            </a:r>
            <a:endParaRPr lang="en-US" dirty="0"/>
          </a:p>
        </p:txBody>
      </p:sp>
      <p:sp>
        <p:nvSpPr>
          <p:cNvPr id="3" name="Content Placeholder 2"/>
          <p:cNvSpPr>
            <a:spLocks noGrp="1"/>
          </p:cNvSpPr>
          <p:nvPr>
            <p:ph idx="1"/>
          </p:nvPr>
        </p:nvSpPr>
        <p:spPr>
          <a:xfrm>
            <a:off x="468000" y="900000"/>
            <a:ext cx="8208000" cy="377874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SBO 27 september 2023</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6D5FC7D9-AD12-7F47-B951-AC6EC2E328AE}"/>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C1B2E891-AA0C-4030-ABF0-C53206B5391F}" type="datetime4">
              <a:rPr lang="nl-NL" smtClean="0"/>
              <a:t>17 juni 2024</a:t>
            </a:fld>
            <a:endParaRPr lang="nl-NL" dirty="0"/>
          </a:p>
        </p:txBody>
      </p:sp>
    </p:spTree>
    <p:extLst>
      <p:ext uri="{BB962C8B-B14F-4D97-AF65-F5344CB8AC3E}">
        <p14:creationId xmlns:p14="http://schemas.microsoft.com/office/powerpoint/2010/main" val="4039667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tekst en afbeeld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468000" y="1261268"/>
            <a:ext cx="3888000" cy="34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SBO 27 september 2023</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Picture Placeholder 2">
            <a:extLst>
              <a:ext uri="{FF2B5EF4-FFF2-40B4-BE49-F238E27FC236}">
                <a16:creationId xmlns:a16="http://schemas.microsoft.com/office/drawing/2014/main" id="{2C99F48C-0C65-D944-8796-9501D2B07521}"/>
              </a:ext>
            </a:extLst>
          </p:cNvPr>
          <p:cNvSpPr>
            <a:spLocks noGrp="1"/>
          </p:cNvSpPr>
          <p:nvPr>
            <p:ph type="pic" idx="13"/>
          </p:nvPr>
        </p:nvSpPr>
        <p:spPr>
          <a:xfrm>
            <a:off x="4572000" y="1241999"/>
            <a:ext cx="4572000" cy="3240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8" name="Date Placeholder 3">
            <a:extLst>
              <a:ext uri="{FF2B5EF4-FFF2-40B4-BE49-F238E27FC236}">
                <a16:creationId xmlns:a16="http://schemas.microsoft.com/office/drawing/2014/main" id="{D7F275D9-EE05-B542-941E-37EA5B0FD089}"/>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5E39B3E1-C808-4050-A320-53B117915A64}" type="datetime4">
              <a:rPr lang="nl-NL" smtClean="0"/>
              <a:t>17 juni 2024</a:t>
            </a:fld>
            <a:endParaRPr lang="nl-NL" dirty="0"/>
          </a:p>
        </p:txBody>
      </p:sp>
    </p:spTree>
    <p:extLst>
      <p:ext uri="{BB962C8B-B14F-4D97-AF65-F5344CB8AC3E}">
        <p14:creationId xmlns:p14="http://schemas.microsoft.com/office/powerpoint/2010/main" val="19716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oofdstuk 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39172AD9-C099-474A-9E9E-126B90F8AC7B}"/>
              </a:ext>
            </a:extLst>
          </p:cNvPr>
          <p:cNvSpPr>
            <a:spLocks noGrp="1"/>
          </p:cNvSpPr>
          <p:nvPr>
            <p:ph type="ftr" sz="quarter" idx="3"/>
          </p:nvPr>
        </p:nvSpPr>
        <p:spPr>
          <a:xfrm>
            <a:off x="1512000" y="5292000"/>
            <a:ext cx="4068000" cy="180000"/>
          </a:xfrm>
          <a:prstGeom prst="rect">
            <a:avLst/>
          </a:prstGeom>
        </p:spPr>
        <p:txBody>
          <a:bodyPr vert="horz" lIns="0" tIns="0" rIns="0" bIns="0" rtlCol="0" anchor="t" anchorCtr="0">
            <a:noAutofit/>
          </a:bodyPr>
          <a:lstStyle>
            <a:lvl1pPr algn="l">
              <a:defRPr sz="800">
                <a:solidFill>
                  <a:srgbClr val="ECECEC"/>
                </a:solidFill>
              </a:defRPr>
            </a:lvl1pPr>
          </a:lstStyle>
          <a:p>
            <a:r>
              <a:rPr lang="nl-NL"/>
              <a:t>Feiten aan het licht</a:t>
            </a:r>
            <a:endParaRPr lang="nl-NL" dirty="0"/>
          </a:p>
        </p:txBody>
      </p:sp>
      <p:sp>
        <p:nvSpPr>
          <p:cNvPr id="14" name="Slide Number Placeholder 5">
            <a:extLst>
              <a:ext uri="{FF2B5EF4-FFF2-40B4-BE49-F238E27FC236}">
                <a16:creationId xmlns:a16="http://schemas.microsoft.com/office/drawing/2014/main" id="{C72F7D21-E28F-B044-BCBC-8E4AEA71D596}"/>
              </a:ext>
            </a:extLst>
          </p:cNvPr>
          <p:cNvSpPr>
            <a:spLocks noGrp="1"/>
          </p:cNvSpPr>
          <p:nvPr>
            <p:ph type="sldNum" sz="quarter" idx="4"/>
          </p:nvPr>
        </p:nvSpPr>
        <p:spPr>
          <a:xfrm>
            <a:off x="8315999" y="5292000"/>
            <a:ext cx="360000" cy="180000"/>
          </a:xfrm>
          <a:prstGeom prst="rect">
            <a:avLst/>
          </a:prstGeom>
        </p:spPr>
        <p:txBody>
          <a:bodyPr vert="horz" lIns="0" tIns="0" rIns="0" bIns="0" rtlCol="0" anchor="t" anchorCtr="0">
            <a:noAutofit/>
          </a:bodyPr>
          <a:lstStyle>
            <a:lvl1pPr algn="r">
              <a:defRPr sz="800">
                <a:solidFill>
                  <a:srgbClr val="ECECEC"/>
                </a:solidFill>
              </a:defRPr>
            </a:lvl1pPr>
          </a:lstStyle>
          <a:p>
            <a:fld id="{14F1411D-0280-154F-AEAC-4C20B7AA46B2}" type="slidenum">
              <a:rPr lang="nl-NL" smtClean="0"/>
              <a:pPr/>
              <a:t>‹nr.›</a:t>
            </a:fld>
            <a:endParaRPr lang="nl-NL" dirty="0"/>
          </a:p>
        </p:txBody>
      </p:sp>
      <p:sp>
        <p:nvSpPr>
          <p:cNvPr id="18" name="Date Placeholder 3">
            <a:extLst>
              <a:ext uri="{FF2B5EF4-FFF2-40B4-BE49-F238E27FC236}">
                <a16:creationId xmlns:a16="http://schemas.microsoft.com/office/drawing/2014/main" id="{F45A7E75-EDC7-D74E-AE24-3F329C6AE018}"/>
              </a:ext>
            </a:extLst>
          </p:cNvPr>
          <p:cNvSpPr>
            <a:spLocks noGrp="1"/>
          </p:cNvSpPr>
          <p:nvPr>
            <p:ph type="dt" sz="half" idx="2"/>
          </p:nvPr>
        </p:nvSpPr>
        <p:spPr>
          <a:xfrm>
            <a:off x="6876000" y="5292000"/>
            <a:ext cx="1440000" cy="180000"/>
          </a:xfrm>
          <a:prstGeom prst="rect">
            <a:avLst/>
          </a:prstGeom>
        </p:spPr>
        <p:txBody>
          <a:bodyPr lIns="0" tIns="0" rIns="0" bIns="0"/>
          <a:lstStyle>
            <a:lvl1pPr algn="r">
              <a:defRPr sz="800">
                <a:solidFill>
                  <a:srgbClr val="ECECEC"/>
                </a:solidFill>
              </a:defRPr>
            </a:lvl1pPr>
          </a:lstStyle>
          <a:p>
            <a:fld id="{EFC2A47C-C3B4-454F-B1B6-E46A5106B864}" type="datetime4">
              <a:rPr lang="nl-NL" smtClean="0"/>
              <a:t>17 juni 2024</a:t>
            </a:fld>
            <a:endParaRPr lang="nl-NL" dirty="0"/>
          </a:p>
        </p:txBody>
      </p:sp>
      <p:sp>
        <p:nvSpPr>
          <p:cNvPr id="6" name="Title 1">
            <a:extLst>
              <a:ext uri="{FF2B5EF4-FFF2-40B4-BE49-F238E27FC236}">
                <a16:creationId xmlns:a16="http://schemas.microsoft.com/office/drawing/2014/main" id="{629A9DBA-1906-6C4B-9D1C-85424F843FF8}"/>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Klik om stijl te </a:t>
            </a:r>
            <a:br>
              <a:rPr lang="nl-NL" dirty="0"/>
            </a:br>
            <a:r>
              <a:rPr lang="nl-NL" dirty="0"/>
              <a:t>bewerken</a:t>
            </a:r>
            <a:endParaRPr lang="en-US" dirty="0"/>
          </a:p>
        </p:txBody>
      </p:sp>
    </p:spTree>
    <p:extLst>
      <p:ext uri="{BB962C8B-B14F-4D97-AF65-F5344CB8AC3E}">
        <p14:creationId xmlns:p14="http://schemas.microsoft.com/office/powerpoint/2010/main" val="614872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nl-NL"/>
              <a:t>SBO 27 september 2023</a:t>
            </a:r>
            <a:endParaRPr lang="nl-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dirty="0"/>
          </a:p>
        </p:txBody>
      </p:sp>
      <p:pic>
        <p:nvPicPr>
          <p:cNvPr id="7" name="Afbeelding 6">
            <a:extLst>
              <a:ext uri="{FF2B5EF4-FFF2-40B4-BE49-F238E27FC236}">
                <a16:creationId xmlns:a16="http://schemas.microsoft.com/office/drawing/2014/main" id="{E71C7B6A-454F-0748-A808-50EB6D34B5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4135" y="4897839"/>
            <a:ext cx="838200" cy="88900"/>
          </a:xfrm>
          <a:prstGeom prst="rect">
            <a:avLst/>
          </a:prstGeom>
        </p:spPr>
      </p:pic>
      <p:sp>
        <p:nvSpPr>
          <p:cNvPr id="8" name="Text Placeholder 3">
            <a:extLst>
              <a:ext uri="{FF2B5EF4-FFF2-40B4-BE49-F238E27FC236}">
                <a16:creationId xmlns:a16="http://schemas.microsoft.com/office/drawing/2014/main" id="{F752E285-DC2B-8C44-9A73-1348DA17923E}"/>
              </a:ext>
            </a:extLst>
          </p:cNvPr>
          <p:cNvSpPr>
            <a:spLocks noGrp="1"/>
          </p:cNvSpPr>
          <p:nvPr>
            <p:ph type="body" sz="half" idx="2"/>
          </p:nvPr>
        </p:nvSpPr>
        <p:spPr>
          <a:xfrm>
            <a:off x="683999" y="360000"/>
            <a:ext cx="7991999" cy="4140000"/>
          </a:xfrm>
        </p:spPr>
        <p:txBody>
          <a:bodyPr anchor="ctr" anchorCtr="0"/>
          <a:lstStyle>
            <a:lvl1pPr marL="0" indent="0">
              <a:lnSpc>
                <a:spcPct val="95000"/>
              </a:lnSpc>
              <a:buNone/>
              <a:defRPr sz="3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9" name="Date Placeholder 3">
            <a:extLst>
              <a:ext uri="{FF2B5EF4-FFF2-40B4-BE49-F238E27FC236}">
                <a16:creationId xmlns:a16="http://schemas.microsoft.com/office/drawing/2014/main" id="{5AD71317-F530-D74E-ACA1-F7676F407DA0}"/>
              </a:ext>
            </a:extLst>
          </p:cNvPr>
          <p:cNvSpPr>
            <a:spLocks noGrp="1"/>
          </p:cNvSpPr>
          <p:nvPr>
            <p:ph type="dt" sz="half" idx="13"/>
          </p:nvPr>
        </p:nvSpPr>
        <p:spPr>
          <a:xfrm>
            <a:off x="6876000" y="4867200"/>
            <a:ext cx="1440000" cy="180000"/>
          </a:xfrm>
          <a:prstGeom prst="rect">
            <a:avLst/>
          </a:prstGeom>
        </p:spPr>
        <p:txBody>
          <a:bodyPr lIns="0" tIns="0" rIns="0" bIns="0"/>
          <a:lstStyle>
            <a:lvl1pPr algn="r">
              <a:defRPr sz="800">
                <a:solidFill>
                  <a:schemeClr val="bg1"/>
                </a:solidFill>
              </a:defRPr>
            </a:lvl1pPr>
          </a:lstStyle>
          <a:p>
            <a:fld id="{AC217524-A91D-44EE-BD08-4153EE4E89A7}" type="datetime4">
              <a:rPr lang="nl-NL" smtClean="0"/>
              <a:t>17 juni 2024</a:t>
            </a:fld>
            <a:endParaRPr lang="nl-NL" dirty="0"/>
          </a:p>
        </p:txBody>
      </p:sp>
    </p:spTree>
    <p:extLst>
      <p:ext uri="{BB962C8B-B14F-4D97-AF65-F5344CB8AC3E}">
        <p14:creationId xmlns:p14="http://schemas.microsoft.com/office/powerpoint/2010/main" val="3938177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fsluiting 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4FC53DD-4480-E843-B6A6-94262546FCD2}"/>
              </a:ext>
            </a:extLst>
          </p:cNvPr>
          <p:cNvSpPr>
            <a:spLocks noGrp="1"/>
          </p:cNvSpPr>
          <p:nvPr>
            <p:ph type="body" sz="half" idx="2" hasCustomPrompt="1"/>
          </p:nvPr>
        </p:nvSpPr>
        <p:spPr>
          <a:xfrm>
            <a:off x="1043999" y="2315183"/>
            <a:ext cx="4455369" cy="408561"/>
          </a:xfrm>
        </p:spPr>
        <p:txBody>
          <a:bodyPr/>
          <a:lstStyle>
            <a:lvl1pPr marL="0" indent="0">
              <a:lnSpc>
                <a:spcPct val="95000"/>
              </a:lnSpc>
              <a:buNone/>
              <a:defRPr sz="2000" b="1">
                <a:solidFill>
                  <a:schemeClr val="accent3"/>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model te bewerken</a:t>
            </a:r>
          </a:p>
        </p:txBody>
      </p:sp>
      <p:sp>
        <p:nvSpPr>
          <p:cNvPr id="8" name="Text Placeholder 3">
            <a:extLst>
              <a:ext uri="{FF2B5EF4-FFF2-40B4-BE49-F238E27FC236}">
                <a16:creationId xmlns:a16="http://schemas.microsoft.com/office/drawing/2014/main" id="{FD5E24FA-9426-364F-971A-DF82A1F3B8AA}"/>
              </a:ext>
            </a:extLst>
          </p:cNvPr>
          <p:cNvSpPr>
            <a:spLocks noGrp="1"/>
          </p:cNvSpPr>
          <p:nvPr>
            <p:ph type="body" sz="half" idx="10"/>
          </p:nvPr>
        </p:nvSpPr>
        <p:spPr>
          <a:xfrm>
            <a:off x="1044000" y="3022060"/>
            <a:ext cx="4455370" cy="1511029"/>
          </a:xfrm>
        </p:spPr>
        <p:txBody>
          <a:bodyPr/>
          <a:lstStyle>
            <a:lvl1pPr marL="0" indent="0">
              <a:lnSpc>
                <a:spcPct val="110000"/>
              </a:lnSpc>
              <a:buNone/>
              <a:defRPr sz="20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72300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houdsopgave">
    <p:bg>
      <p:bgPr>
        <a:solidFill>
          <a:schemeClr val="bg1"/>
        </a:solidFill>
        <a:effectLst/>
      </p:bgPr>
    </p:bg>
    <p:spTree>
      <p:nvGrpSpPr>
        <p:cNvPr id="1" name=""/>
        <p:cNvGrpSpPr/>
        <p:nvPr/>
      </p:nvGrpSpPr>
      <p:grpSpPr>
        <a:xfrm>
          <a:off x="0" y="0"/>
          <a:ext cx="0" cy="0"/>
          <a:chOff x="0" y="0"/>
          <a:chExt cx="0" cy="0"/>
        </a:xfrm>
      </p:grpSpPr>
      <p:sp>
        <p:nvSpPr>
          <p:cNvPr id="17" name="Vrije vorm 16">
            <a:extLst>
              <a:ext uri="{FF2B5EF4-FFF2-40B4-BE49-F238E27FC236}">
                <a16:creationId xmlns:a16="http://schemas.microsoft.com/office/drawing/2014/main" id="{212AFA8D-7E16-EA42-AC34-302AA944FF19}"/>
              </a:ext>
            </a:extLst>
          </p:cNvPr>
          <p:cNvSpPr/>
          <p:nvPr userDrawn="1"/>
        </p:nvSpPr>
        <p:spPr>
          <a:xfrm>
            <a:off x="6052504" y="2904873"/>
            <a:ext cx="1491437" cy="1544139"/>
          </a:xfrm>
          <a:custGeom>
            <a:avLst/>
            <a:gdLst>
              <a:gd name="connsiteX0" fmla="*/ 745846 w 1491437"/>
              <a:gd name="connsiteY0" fmla="*/ 0 h 1544139"/>
              <a:gd name="connsiteX1" fmla="*/ 0 w 1491437"/>
              <a:gd name="connsiteY1" fmla="*/ 782009 h 1544139"/>
              <a:gd name="connsiteX2" fmla="*/ 745846 w 1491437"/>
              <a:gd name="connsiteY2" fmla="*/ 1544139 h 1544139"/>
              <a:gd name="connsiteX3" fmla="*/ 1491437 w 1491437"/>
              <a:gd name="connsiteY3" fmla="*/ 782009 h 1544139"/>
              <a:gd name="connsiteX4" fmla="*/ 745846 w 1491437"/>
              <a:gd name="connsiteY4" fmla="*/ 0 h 154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37" h="1544139">
                <a:moveTo>
                  <a:pt x="745846" y="0"/>
                </a:moveTo>
                <a:cubicBezTo>
                  <a:pt x="264085" y="0"/>
                  <a:pt x="0" y="321996"/>
                  <a:pt x="0" y="782009"/>
                </a:cubicBezTo>
                <a:cubicBezTo>
                  <a:pt x="0" y="1261649"/>
                  <a:pt x="264085" y="1544139"/>
                  <a:pt x="745846" y="1544139"/>
                </a:cubicBezTo>
                <a:cubicBezTo>
                  <a:pt x="1207772" y="1544139"/>
                  <a:pt x="1491437" y="1222270"/>
                  <a:pt x="1491437" y="782009"/>
                </a:cubicBezTo>
                <a:cubicBezTo>
                  <a:pt x="1491437" y="269449"/>
                  <a:pt x="1207263" y="0"/>
                  <a:pt x="745846" y="0"/>
                </a:cubicBezTo>
                <a:close/>
              </a:path>
            </a:pathLst>
          </a:custGeom>
          <a:solidFill>
            <a:schemeClr val="accent2"/>
          </a:solidFill>
          <a:ln w="25400" cap="flat">
            <a:solidFill>
              <a:schemeClr val="accent2"/>
            </a:solidFill>
            <a:prstDash val="solid"/>
            <a:miter/>
          </a:ln>
        </p:spPr>
        <p:txBody>
          <a:bodyPr rtlCol="0" anchor="ctr"/>
          <a:lstStyle/>
          <a:p>
            <a:endParaRPr lang="nl-NL" dirty="0"/>
          </a:p>
        </p:txBody>
      </p:sp>
      <p:sp>
        <p:nvSpPr>
          <p:cNvPr id="14" name="Title 1">
            <a:extLst>
              <a:ext uri="{FF2B5EF4-FFF2-40B4-BE49-F238E27FC236}">
                <a16:creationId xmlns:a16="http://schemas.microsoft.com/office/drawing/2014/main" id="{F6E89BE7-38EA-584C-A551-7E27E8A264A0}"/>
              </a:ext>
            </a:extLst>
          </p:cNvPr>
          <p:cNvSpPr>
            <a:spLocks noGrp="1"/>
          </p:cNvSpPr>
          <p:nvPr>
            <p:ph type="ctrTitle" hasCustomPrompt="1"/>
          </p:nvPr>
        </p:nvSpPr>
        <p:spPr>
          <a:xfrm>
            <a:off x="683999" y="1080000"/>
            <a:ext cx="7776000" cy="1224000"/>
          </a:xfrm>
        </p:spPr>
        <p:txBody>
          <a:bodyPr anchor="t" anchorCtr="0"/>
          <a:lstStyle>
            <a:lvl1pPr algn="l">
              <a:lnSpc>
                <a:spcPct val="95000"/>
              </a:lnSpc>
              <a:defRPr sz="3600"/>
            </a:lvl1pPr>
          </a:lstStyle>
          <a:p>
            <a:r>
              <a:rPr lang="nl-NL" dirty="0"/>
              <a:t>Inhoudsopgave</a:t>
            </a:r>
            <a:endParaRPr lang="en-US" dirty="0"/>
          </a:p>
        </p:txBody>
      </p:sp>
      <p:sp>
        <p:nvSpPr>
          <p:cNvPr id="3" name="Tijdelijke aanduiding voor tekst 2">
            <a:extLst>
              <a:ext uri="{FF2B5EF4-FFF2-40B4-BE49-F238E27FC236}">
                <a16:creationId xmlns:a16="http://schemas.microsoft.com/office/drawing/2014/main" id="{3B144DE8-7F3F-7A4E-B683-76C03AEE001B}"/>
              </a:ext>
            </a:extLst>
          </p:cNvPr>
          <p:cNvSpPr>
            <a:spLocks noGrp="1"/>
          </p:cNvSpPr>
          <p:nvPr>
            <p:ph type="body" sz="quarter" idx="10"/>
          </p:nvPr>
        </p:nvSpPr>
        <p:spPr>
          <a:xfrm>
            <a:off x="684213" y="2198594"/>
            <a:ext cx="7775575" cy="2635344"/>
          </a:xfrm>
        </p:spPr>
        <p:txBody>
          <a:bodyPr/>
          <a:lstStyle>
            <a:lvl1pPr>
              <a:defRPr sz="1800"/>
            </a:lvl1pPr>
          </a:lstStyle>
          <a:p>
            <a:pPr lvl="0"/>
            <a:r>
              <a:rPr lang="nl-NL" dirty="0"/>
              <a:t>Klikken om de tekststijl van het model te bewerken</a:t>
            </a:r>
          </a:p>
        </p:txBody>
      </p:sp>
      <p:pic>
        <p:nvPicPr>
          <p:cNvPr id="24" name="Afbeelding 23">
            <a:extLst>
              <a:ext uri="{FF2B5EF4-FFF2-40B4-BE49-F238E27FC236}">
                <a16:creationId xmlns:a16="http://schemas.microsoft.com/office/drawing/2014/main" id="{D36C9F46-A1DB-EA45-8814-18279FF5D2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sp>
        <p:nvSpPr>
          <p:cNvPr id="5" name="Tijdelijke aanduiding voor datum 4">
            <a:extLst>
              <a:ext uri="{FF2B5EF4-FFF2-40B4-BE49-F238E27FC236}">
                <a16:creationId xmlns:a16="http://schemas.microsoft.com/office/drawing/2014/main" id="{28F2F549-EFD9-7140-A646-FED20DEF44D0}"/>
              </a:ext>
            </a:extLst>
          </p:cNvPr>
          <p:cNvSpPr>
            <a:spLocks noGrp="1"/>
          </p:cNvSpPr>
          <p:nvPr>
            <p:ph type="dt" sz="half" idx="11"/>
          </p:nvPr>
        </p:nvSpPr>
        <p:spPr/>
        <p:txBody>
          <a:bodyPr/>
          <a:lstStyle/>
          <a:p>
            <a:fld id="{ABFA4037-F0BA-4DCE-9AC3-88E8B4643033}" type="datetime4">
              <a:rPr lang="nl-NL" smtClean="0"/>
              <a:t>17 juni 2024</a:t>
            </a:fld>
            <a:endParaRPr lang="nl-NL" dirty="0"/>
          </a:p>
        </p:txBody>
      </p:sp>
      <p:sp>
        <p:nvSpPr>
          <p:cNvPr id="6" name="Tijdelijke aanduiding voor voettekst 5">
            <a:extLst>
              <a:ext uri="{FF2B5EF4-FFF2-40B4-BE49-F238E27FC236}">
                <a16:creationId xmlns:a16="http://schemas.microsoft.com/office/drawing/2014/main" id="{72557D0A-177D-7C4E-85CF-A437D79BDFBC}"/>
              </a:ext>
            </a:extLst>
          </p:cNvPr>
          <p:cNvSpPr>
            <a:spLocks noGrp="1"/>
          </p:cNvSpPr>
          <p:nvPr>
            <p:ph type="ftr" sz="quarter" idx="12"/>
          </p:nvPr>
        </p:nvSpPr>
        <p:spPr/>
        <p:txBody>
          <a:bodyPr/>
          <a:lstStyle/>
          <a:p>
            <a:r>
              <a:rPr lang="nl-NL"/>
              <a:t>Feiten aan het licht</a:t>
            </a:r>
            <a:endParaRPr lang="nl-NL" dirty="0"/>
          </a:p>
        </p:txBody>
      </p:sp>
      <p:sp>
        <p:nvSpPr>
          <p:cNvPr id="26" name="Tijdelijke aanduiding voor dianummer 25">
            <a:extLst>
              <a:ext uri="{FF2B5EF4-FFF2-40B4-BE49-F238E27FC236}">
                <a16:creationId xmlns:a16="http://schemas.microsoft.com/office/drawing/2014/main" id="{3E3B0DE1-E378-7442-AE4F-50A520FFFB55}"/>
              </a:ext>
            </a:extLst>
          </p:cNvPr>
          <p:cNvSpPr>
            <a:spLocks noGrp="1"/>
          </p:cNvSpPr>
          <p:nvPr>
            <p:ph type="sldNum" sz="quarter" idx="13"/>
          </p:nvPr>
        </p:nvSpPr>
        <p:spPr/>
        <p:txBody>
          <a:bodyPr/>
          <a:lstStyle/>
          <a:p>
            <a:fld id="{14F1411D-0280-154F-AEAC-4C20B7AA46B2}" type="slidenum">
              <a:rPr lang="nl-NL" smtClean="0"/>
              <a:pPr/>
              <a:t>‹nr.›</a:t>
            </a:fld>
            <a:endParaRPr lang="nl-NL" dirty="0"/>
          </a:p>
        </p:txBody>
      </p:sp>
    </p:spTree>
    <p:extLst>
      <p:ext uri="{BB962C8B-B14F-4D97-AF65-F5344CB8AC3E}">
        <p14:creationId xmlns:p14="http://schemas.microsoft.com/office/powerpoint/2010/main" val="278077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Feiten aan het licht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B7A8AD39-88FA-C144-84CF-788B1473A6E5}"/>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B12F1E06-5C39-44F7-A514-389BA5C54943}" type="datetime4">
              <a:rPr lang="nl-NL" smtClean="0"/>
              <a:t>17 juni 2024</a:t>
            </a:fld>
            <a:endParaRPr lang="nl-NL" dirty="0"/>
          </a:p>
        </p:txBody>
      </p:sp>
    </p:spTree>
    <p:extLst>
      <p:ext uri="{BB962C8B-B14F-4D97-AF65-F5344CB8AC3E}">
        <p14:creationId xmlns:p14="http://schemas.microsoft.com/office/powerpoint/2010/main" val="4201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kop en tek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542526"/>
            <a:ext cx="8208000" cy="324000"/>
          </a:xfrm>
        </p:spPr>
        <p:txBody>
          <a:bodyPr/>
          <a:lstStyle>
            <a:lvl1pPr>
              <a:defRPr sz="1800"/>
            </a:lvl1pPr>
          </a:lstStyle>
          <a:p>
            <a:r>
              <a:rPr lang="nl-NL"/>
              <a:t>Klik om stijl te bewerken</a:t>
            </a:r>
            <a:endParaRPr lang="en-US" dirty="0"/>
          </a:p>
        </p:txBody>
      </p:sp>
      <p:sp>
        <p:nvSpPr>
          <p:cNvPr id="3" name="Content Placeholder 2"/>
          <p:cNvSpPr>
            <a:spLocks noGrp="1"/>
          </p:cNvSpPr>
          <p:nvPr>
            <p:ph idx="1"/>
          </p:nvPr>
        </p:nvSpPr>
        <p:spPr>
          <a:xfrm>
            <a:off x="468000" y="900000"/>
            <a:ext cx="8208000" cy="377874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Feiten aan het licht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Date Placeholder 3">
            <a:extLst>
              <a:ext uri="{FF2B5EF4-FFF2-40B4-BE49-F238E27FC236}">
                <a16:creationId xmlns:a16="http://schemas.microsoft.com/office/drawing/2014/main" id="{6D5FC7D9-AD12-7F47-B951-AC6EC2E328AE}"/>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53720EAE-FDD3-44C5-AC3D-990B0B573DDF}" type="datetime4">
              <a:rPr lang="nl-NL" smtClean="0"/>
              <a:t>17 juni 2024</a:t>
            </a:fld>
            <a:endParaRPr lang="nl-NL" dirty="0"/>
          </a:p>
        </p:txBody>
      </p:sp>
    </p:spTree>
    <p:extLst>
      <p:ext uri="{BB962C8B-B14F-4D97-AF65-F5344CB8AC3E}">
        <p14:creationId xmlns:p14="http://schemas.microsoft.com/office/powerpoint/2010/main" val="284471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tekst en afbeeld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468000" y="1261268"/>
            <a:ext cx="3888000" cy="34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Feiten aan het licht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Picture Placeholder 2">
            <a:extLst>
              <a:ext uri="{FF2B5EF4-FFF2-40B4-BE49-F238E27FC236}">
                <a16:creationId xmlns:a16="http://schemas.microsoft.com/office/drawing/2014/main" id="{2C99F48C-0C65-D944-8796-9501D2B07521}"/>
              </a:ext>
            </a:extLst>
          </p:cNvPr>
          <p:cNvSpPr>
            <a:spLocks noGrp="1"/>
          </p:cNvSpPr>
          <p:nvPr>
            <p:ph type="pic" idx="13"/>
          </p:nvPr>
        </p:nvSpPr>
        <p:spPr>
          <a:xfrm>
            <a:off x="4572000" y="1241999"/>
            <a:ext cx="4572000" cy="3240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8" name="Date Placeholder 3">
            <a:extLst>
              <a:ext uri="{FF2B5EF4-FFF2-40B4-BE49-F238E27FC236}">
                <a16:creationId xmlns:a16="http://schemas.microsoft.com/office/drawing/2014/main" id="{D7F275D9-EE05-B542-941E-37EA5B0FD089}"/>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A7BABE0A-5AE6-4765-BCB3-CC4B36279364}" type="datetime4">
              <a:rPr lang="nl-NL" smtClean="0"/>
              <a:t>17 juni 2024</a:t>
            </a:fld>
            <a:endParaRPr lang="nl-NL" dirty="0"/>
          </a:p>
        </p:txBody>
      </p:sp>
    </p:spTree>
    <p:extLst>
      <p:ext uri="{BB962C8B-B14F-4D97-AF65-F5344CB8AC3E}">
        <p14:creationId xmlns:p14="http://schemas.microsoft.com/office/powerpoint/2010/main" val="5477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nl-NL"/>
              <a:t>Feiten aan het licht</a:t>
            </a:r>
            <a:endParaRPr lang="nl-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dirty="0"/>
          </a:p>
        </p:txBody>
      </p:sp>
      <p:pic>
        <p:nvPicPr>
          <p:cNvPr id="7" name="Afbeelding 6">
            <a:extLst>
              <a:ext uri="{FF2B5EF4-FFF2-40B4-BE49-F238E27FC236}">
                <a16:creationId xmlns:a16="http://schemas.microsoft.com/office/drawing/2014/main" id="{E71C7B6A-454F-0748-A808-50EB6D34B5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4135" y="4897839"/>
            <a:ext cx="838200" cy="88900"/>
          </a:xfrm>
          <a:prstGeom prst="rect">
            <a:avLst/>
          </a:prstGeom>
        </p:spPr>
      </p:pic>
      <p:sp>
        <p:nvSpPr>
          <p:cNvPr id="8" name="Text Placeholder 3">
            <a:extLst>
              <a:ext uri="{FF2B5EF4-FFF2-40B4-BE49-F238E27FC236}">
                <a16:creationId xmlns:a16="http://schemas.microsoft.com/office/drawing/2014/main" id="{F752E285-DC2B-8C44-9A73-1348DA17923E}"/>
              </a:ext>
            </a:extLst>
          </p:cNvPr>
          <p:cNvSpPr>
            <a:spLocks noGrp="1"/>
          </p:cNvSpPr>
          <p:nvPr>
            <p:ph type="body" sz="half" idx="2"/>
          </p:nvPr>
        </p:nvSpPr>
        <p:spPr>
          <a:xfrm>
            <a:off x="683999" y="360000"/>
            <a:ext cx="7991999" cy="4140000"/>
          </a:xfrm>
        </p:spPr>
        <p:txBody>
          <a:bodyPr anchor="ctr" anchorCtr="0"/>
          <a:lstStyle>
            <a:lvl1pPr marL="0" indent="0">
              <a:lnSpc>
                <a:spcPct val="95000"/>
              </a:lnSpc>
              <a:buNone/>
              <a:defRPr sz="3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9" name="Date Placeholder 3">
            <a:extLst>
              <a:ext uri="{FF2B5EF4-FFF2-40B4-BE49-F238E27FC236}">
                <a16:creationId xmlns:a16="http://schemas.microsoft.com/office/drawing/2014/main" id="{5AD71317-F530-D74E-ACA1-F7676F407DA0}"/>
              </a:ext>
            </a:extLst>
          </p:cNvPr>
          <p:cNvSpPr>
            <a:spLocks noGrp="1"/>
          </p:cNvSpPr>
          <p:nvPr>
            <p:ph type="dt" sz="half" idx="13"/>
          </p:nvPr>
        </p:nvSpPr>
        <p:spPr>
          <a:xfrm>
            <a:off x="6876000" y="4867200"/>
            <a:ext cx="1440000" cy="180000"/>
          </a:xfrm>
          <a:prstGeom prst="rect">
            <a:avLst/>
          </a:prstGeom>
        </p:spPr>
        <p:txBody>
          <a:bodyPr lIns="0" tIns="0" rIns="0" bIns="0"/>
          <a:lstStyle>
            <a:lvl1pPr algn="r">
              <a:defRPr sz="800">
                <a:solidFill>
                  <a:schemeClr val="bg1"/>
                </a:solidFill>
              </a:defRPr>
            </a:lvl1pPr>
          </a:lstStyle>
          <a:p>
            <a:fld id="{250B0751-A863-41F5-B58E-86AF8139D626}" type="datetime4">
              <a:rPr lang="nl-NL" smtClean="0"/>
              <a:t>17 juni 2024</a:t>
            </a:fld>
            <a:endParaRPr lang="nl-NL" dirty="0"/>
          </a:p>
        </p:txBody>
      </p:sp>
    </p:spTree>
    <p:extLst>
      <p:ext uri="{BB962C8B-B14F-4D97-AF65-F5344CB8AC3E}">
        <p14:creationId xmlns:p14="http://schemas.microsoft.com/office/powerpoint/2010/main" val="28212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8208000" cy="720000"/>
          </a:xfrm>
          <a:prstGeom prst="rect">
            <a:avLst/>
          </a:prstGeom>
        </p:spPr>
        <p:txBody>
          <a:bodyPr vert="horz" lIns="0" tIns="0" rIns="0" bIns="0" rtlCol="0" anchor="ctr"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468000" y="1261268"/>
            <a:ext cx="8208000" cy="3420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1512000" y="4868867"/>
            <a:ext cx="4068000" cy="180000"/>
          </a:xfrm>
          <a:prstGeom prst="rect">
            <a:avLst/>
          </a:prstGeom>
        </p:spPr>
        <p:txBody>
          <a:bodyPr vert="horz" lIns="0" tIns="0" rIns="0" bIns="0" rtlCol="0" anchor="t" anchorCtr="0">
            <a:noAutofit/>
          </a:bodyPr>
          <a:lstStyle>
            <a:lvl1pPr algn="l">
              <a:defRPr sz="800">
                <a:solidFill>
                  <a:schemeClr val="accent1"/>
                </a:solidFill>
              </a:defRPr>
            </a:lvl1pPr>
          </a:lstStyle>
          <a:p>
            <a:r>
              <a:rPr lang="nl-NL"/>
              <a:t>Feiten aan het licht</a:t>
            </a:r>
            <a:endParaRPr lang="nl-NL" dirty="0"/>
          </a:p>
        </p:txBody>
      </p:sp>
      <p:sp>
        <p:nvSpPr>
          <p:cNvPr id="6" name="Slide Number Placeholder 5"/>
          <p:cNvSpPr>
            <a:spLocks noGrp="1"/>
          </p:cNvSpPr>
          <p:nvPr>
            <p:ph type="sldNum" sz="quarter" idx="4"/>
          </p:nvPr>
        </p:nvSpPr>
        <p:spPr>
          <a:xfrm>
            <a:off x="8315999" y="4868867"/>
            <a:ext cx="360000" cy="180000"/>
          </a:xfrm>
          <a:prstGeom prst="rect">
            <a:avLst/>
          </a:prstGeom>
        </p:spPr>
        <p:txBody>
          <a:bodyPr vert="horz" lIns="0" tIns="0" rIns="0" bIns="0" rtlCol="0" anchor="t" anchorCtr="0">
            <a:noAutofit/>
          </a:bodyPr>
          <a:lstStyle>
            <a:lvl1pPr algn="r">
              <a:defRPr sz="800">
                <a:solidFill>
                  <a:schemeClr val="tx1"/>
                </a:solidFill>
              </a:defRPr>
            </a:lvl1pPr>
          </a:lstStyle>
          <a:p>
            <a:fld id="{14F1411D-0280-154F-AEAC-4C20B7AA46B2}" type="slidenum">
              <a:rPr lang="nl-NL" smtClean="0"/>
              <a:pPr/>
              <a:t>‹nr.›</a:t>
            </a:fld>
            <a:endParaRPr lang="nl-NL" dirty="0"/>
          </a:p>
        </p:txBody>
      </p:sp>
      <p:pic>
        <p:nvPicPr>
          <p:cNvPr id="9" name="Afbeelding 8">
            <a:extLst>
              <a:ext uri="{FF2B5EF4-FFF2-40B4-BE49-F238E27FC236}">
                <a16:creationId xmlns:a16="http://schemas.microsoft.com/office/drawing/2014/main" id="{70A9B28A-803B-184C-AEEB-49DDF3D118C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pic>
        <p:nvPicPr>
          <p:cNvPr id="11" name="Afbeelding 10">
            <a:extLst>
              <a:ext uri="{FF2B5EF4-FFF2-40B4-BE49-F238E27FC236}">
                <a16:creationId xmlns:a16="http://schemas.microsoft.com/office/drawing/2014/main" id="{A49B0BEB-7D7A-8449-8DA6-458FC9D8D4A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228600"/>
          </a:xfrm>
          <a:prstGeom prst="rect">
            <a:avLst/>
          </a:prstGeom>
        </p:spPr>
      </p:pic>
      <p:sp>
        <p:nvSpPr>
          <p:cNvPr id="8" name="Date Placeholder 3">
            <a:extLst>
              <a:ext uri="{FF2B5EF4-FFF2-40B4-BE49-F238E27FC236}">
                <a16:creationId xmlns:a16="http://schemas.microsoft.com/office/drawing/2014/main" id="{EE634DCF-28C7-DF43-938B-0193711716A6}"/>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4BA2BE66-AE7B-42DC-80AA-C5A06054E84C}" type="datetime4">
              <a:rPr lang="nl-NL" smtClean="0"/>
              <a:t>17 juni 2024</a:t>
            </a:fld>
            <a:endParaRPr lang="nl-NL" dirty="0"/>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1" r:id="rId3"/>
    <p:sldLayoutId id="2147483703" r:id="rId4"/>
    <p:sldLayoutId id="2147483716" r:id="rId5"/>
    <p:sldLayoutId id="2147483687" r:id="rId6"/>
    <p:sldLayoutId id="2147483688" r:id="rId7"/>
    <p:sldLayoutId id="2147483689" r:id="rId8"/>
    <p:sldLayoutId id="2147483692" r:id="rId9"/>
    <p:sldLayoutId id="2147483694" r:id="rId10"/>
  </p:sldLayoutIdLst>
  <p:hf sldNum="0" hdr="0" dt="0"/>
  <p:txStyles>
    <p:titleStyle>
      <a:lvl1pPr algn="l" defTabSz="685800" rtl="0" eaLnBrk="1" latinLnBrk="0" hangingPunct="1">
        <a:lnSpc>
          <a:spcPct val="90000"/>
        </a:lnSpc>
        <a:spcBef>
          <a:spcPct val="0"/>
        </a:spcBef>
        <a:buNone/>
        <a:defRPr sz="2300" b="1" kern="1200">
          <a:solidFill>
            <a:schemeClr val="tx1"/>
          </a:solidFill>
          <a:latin typeface="+mj-lt"/>
          <a:ea typeface="+mj-ea"/>
          <a:cs typeface="+mj-cs"/>
        </a:defRPr>
      </a:lvl1pPr>
    </p:titleStyle>
    <p:body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8208000" cy="720000"/>
          </a:xfrm>
          <a:prstGeom prst="rect">
            <a:avLst/>
          </a:prstGeom>
        </p:spPr>
        <p:txBody>
          <a:bodyPr vert="horz" lIns="0" tIns="0" rIns="0" bIns="0" rtlCol="0" anchor="ctr"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468000" y="1261268"/>
            <a:ext cx="8208000" cy="3420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1512000" y="4868867"/>
            <a:ext cx="4068000" cy="180000"/>
          </a:xfrm>
          <a:prstGeom prst="rect">
            <a:avLst/>
          </a:prstGeom>
        </p:spPr>
        <p:txBody>
          <a:bodyPr vert="horz" lIns="0" tIns="0" rIns="0" bIns="0" rtlCol="0" anchor="t" anchorCtr="0">
            <a:noAutofit/>
          </a:bodyPr>
          <a:lstStyle>
            <a:lvl1pPr algn="l">
              <a:defRPr sz="800">
                <a:solidFill>
                  <a:schemeClr val="accent1"/>
                </a:solidFill>
              </a:defRPr>
            </a:lvl1pPr>
          </a:lstStyle>
          <a:p>
            <a:r>
              <a:rPr lang="nl-NL"/>
              <a:t>Feiten aan het licht</a:t>
            </a:r>
            <a:endParaRPr lang="nl-NL" dirty="0"/>
          </a:p>
        </p:txBody>
      </p:sp>
      <p:sp>
        <p:nvSpPr>
          <p:cNvPr id="6" name="Slide Number Placeholder 5"/>
          <p:cNvSpPr>
            <a:spLocks noGrp="1"/>
          </p:cNvSpPr>
          <p:nvPr>
            <p:ph type="sldNum" sz="quarter" idx="4"/>
          </p:nvPr>
        </p:nvSpPr>
        <p:spPr>
          <a:xfrm>
            <a:off x="8315999" y="4868867"/>
            <a:ext cx="360000" cy="180000"/>
          </a:xfrm>
          <a:prstGeom prst="rect">
            <a:avLst/>
          </a:prstGeom>
        </p:spPr>
        <p:txBody>
          <a:bodyPr vert="horz" lIns="0" tIns="0" rIns="0" bIns="0" rtlCol="0" anchor="t" anchorCtr="0">
            <a:noAutofit/>
          </a:bodyPr>
          <a:lstStyle>
            <a:lvl1pPr algn="r">
              <a:defRPr sz="800">
                <a:solidFill>
                  <a:schemeClr val="tx1"/>
                </a:solidFill>
              </a:defRPr>
            </a:lvl1pPr>
          </a:lstStyle>
          <a:p>
            <a:fld id="{14F1411D-0280-154F-AEAC-4C20B7AA46B2}" type="slidenum">
              <a:rPr lang="nl-NL" smtClean="0"/>
              <a:pPr/>
              <a:t>‹nr.›</a:t>
            </a:fld>
            <a:endParaRPr lang="nl-NL" dirty="0"/>
          </a:p>
        </p:txBody>
      </p:sp>
      <p:pic>
        <p:nvPicPr>
          <p:cNvPr id="9" name="Afbeelding 8">
            <a:extLst>
              <a:ext uri="{FF2B5EF4-FFF2-40B4-BE49-F238E27FC236}">
                <a16:creationId xmlns:a16="http://schemas.microsoft.com/office/drawing/2014/main" id="{70A9B28A-803B-184C-AEEB-49DDF3D118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sp>
        <p:nvSpPr>
          <p:cNvPr id="8" name="Date Placeholder 3">
            <a:extLst>
              <a:ext uri="{FF2B5EF4-FFF2-40B4-BE49-F238E27FC236}">
                <a16:creationId xmlns:a16="http://schemas.microsoft.com/office/drawing/2014/main" id="{EE634DCF-28C7-DF43-938B-0193711716A6}"/>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CFFCFEA3-E7CE-40B3-B256-C70C501F7AF1}" type="datetime4">
              <a:rPr lang="nl-NL" smtClean="0"/>
              <a:t>17 juni 2024</a:t>
            </a:fld>
            <a:endParaRPr lang="nl-NL" dirty="0"/>
          </a:p>
        </p:txBody>
      </p:sp>
    </p:spTree>
    <p:extLst>
      <p:ext uri="{BB962C8B-B14F-4D97-AF65-F5344CB8AC3E}">
        <p14:creationId xmlns:p14="http://schemas.microsoft.com/office/powerpoint/2010/main" val="2737435245"/>
      </p:ext>
    </p:extLst>
  </p:cSld>
  <p:clrMap bg1="lt1" tx1="dk1" bg2="lt2" tx2="dk2" accent1="accent1" accent2="accent2" accent3="accent3" accent4="accent4" accent5="accent5" accent6="accent6" hlink="hlink" folHlink="folHlink"/>
  <p:sldLayoutIdLst>
    <p:sldLayoutId id="2147483714" r:id="rId1"/>
    <p:sldLayoutId id="2147483715" r:id="rId2"/>
  </p:sldLayoutIdLst>
  <p:hf sldNum="0" hdr="0" dt="0"/>
  <p:txStyles>
    <p:titleStyle>
      <a:lvl1pPr algn="l" defTabSz="685800" rtl="0" eaLnBrk="1" latinLnBrk="0" hangingPunct="1">
        <a:lnSpc>
          <a:spcPct val="90000"/>
        </a:lnSpc>
        <a:spcBef>
          <a:spcPct val="0"/>
        </a:spcBef>
        <a:buNone/>
        <a:defRPr sz="2300" b="1" kern="1200">
          <a:solidFill>
            <a:schemeClr val="tx1"/>
          </a:solidFill>
          <a:latin typeface="+mj-lt"/>
          <a:ea typeface="+mj-ea"/>
          <a:cs typeface="+mj-cs"/>
        </a:defRPr>
      </a:lvl1pPr>
    </p:titleStyle>
    <p:body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8208000" cy="720000"/>
          </a:xfrm>
          <a:prstGeom prst="rect">
            <a:avLst/>
          </a:prstGeom>
        </p:spPr>
        <p:txBody>
          <a:bodyPr vert="horz" lIns="0" tIns="0" rIns="0" bIns="0" rtlCol="0" anchor="ctr"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468000" y="1261268"/>
            <a:ext cx="8208000" cy="3420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1512000" y="4868867"/>
            <a:ext cx="4068000" cy="180000"/>
          </a:xfrm>
          <a:prstGeom prst="rect">
            <a:avLst/>
          </a:prstGeom>
        </p:spPr>
        <p:txBody>
          <a:bodyPr vert="horz" lIns="0" tIns="0" rIns="0" bIns="0" rtlCol="0" anchor="t" anchorCtr="0">
            <a:noAutofit/>
          </a:bodyPr>
          <a:lstStyle>
            <a:lvl1pPr algn="l">
              <a:defRPr sz="800">
                <a:solidFill>
                  <a:schemeClr val="accent1"/>
                </a:solidFill>
              </a:defRPr>
            </a:lvl1pPr>
          </a:lstStyle>
          <a:p>
            <a:endParaRPr lang="nl-NL" dirty="0"/>
          </a:p>
        </p:txBody>
      </p:sp>
      <p:sp>
        <p:nvSpPr>
          <p:cNvPr id="6" name="Slide Number Placeholder 5"/>
          <p:cNvSpPr>
            <a:spLocks noGrp="1"/>
          </p:cNvSpPr>
          <p:nvPr>
            <p:ph type="sldNum" sz="quarter" idx="4"/>
          </p:nvPr>
        </p:nvSpPr>
        <p:spPr>
          <a:xfrm>
            <a:off x="8315999" y="4868867"/>
            <a:ext cx="360000" cy="180000"/>
          </a:xfrm>
          <a:prstGeom prst="rect">
            <a:avLst/>
          </a:prstGeom>
        </p:spPr>
        <p:txBody>
          <a:bodyPr vert="horz" lIns="0" tIns="0" rIns="0" bIns="0" rtlCol="0" anchor="t" anchorCtr="0">
            <a:noAutofit/>
          </a:bodyPr>
          <a:lstStyle>
            <a:lvl1pPr algn="r">
              <a:defRPr sz="800">
                <a:solidFill>
                  <a:schemeClr val="tx1"/>
                </a:solidFill>
              </a:defRPr>
            </a:lvl1pPr>
          </a:lstStyle>
          <a:p>
            <a:fld id="{14F1411D-0280-154F-AEAC-4C20B7AA46B2}" type="slidenum">
              <a:rPr lang="nl-NL" smtClean="0"/>
              <a:pPr/>
              <a:t>‹nr.›</a:t>
            </a:fld>
            <a:endParaRPr lang="nl-NL" dirty="0"/>
          </a:p>
        </p:txBody>
      </p:sp>
      <p:pic>
        <p:nvPicPr>
          <p:cNvPr id="9" name="Afbeelding 8">
            <a:extLst>
              <a:ext uri="{FF2B5EF4-FFF2-40B4-BE49-F238E27FC236}">
                <a16:creationId xmlns:a16="http://schemas.microsoft.com/office/drawing/2014/main" id="{70A9B28A-803B-184C-AEEB-49DDF3D118C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pic>
        <p:nvPicPr>
          <p:cNvPr id="11" name="Afbeelding 10">
            <a:extLst>
              <a:ext uri="{FF2B5EF4-FFF2-40B4-BE49-F238E27FC236}">
                <a16:creationId xmlns:a16="http://schemas.microsoft.com/office/drawing/2014/main" id="{A49B0BEB-7D7A-8449-8DA6-458FC9D8D4A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228600"/>
          </a:xfrm>
          <a:prstGeom prst="rect">
            <a:avLst/>
          </a:prstGeom>
        </p:spPr>
      </p:pic>
      <p:sp>
        <p:nvSpPr>
          <p:cNvPr id="8" name="Date Placeholder 3">
            <a:extLst>
              <a:ext uri="{FF2B5EF4-FFF2-40B4-BE49-F238E27FC236}">
                <a16:creationId xmlns:a16="http://schemas.microsoft.com/office/drawing/2014/main" id="{EE634DCF-28C7-DF43-938B-0193711716A6}"/>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421869668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dt="0"/>
  <p:txStyles>
    <p:titleStyle>
      <a:lvl1pPr algn="l" defTabSz="685800" rtl="0" eaLnBrk="1" latinLnBrk="0" hangingPunct="1">
        <a:lnSpc>
          <a:spcPct val="90000"/>
        </a:lnSpc>
        <a:spcBef>
          <a:spcPct val="0"/>
        </a:spcBef>
        <a:buNone/>
        <a:defRPr sz="2300" b="1" kern="1200">
          <a:solidFill>
            <a:schemeClr val="tx1"/>
          </a:solidFill>
          <a:latin typeface="+mj-lt"/>
          <a:ea typeface="+mj-ea"/>
          <a:cs typeface="+mj-cs"/>
        </a:defRPr>
      </a:lvl1pPr>
    </p:titleStyle>
    <p:body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8208000" cy="720000"/>
          </a:xfrm>
          <a:prstGeom prst="rect">
            <a:avLst/>
          </a:prstGeom>
        </p:spPr>
        <p:txBody>
          <a:bodyPr vert="horz" lIns="0" tIns="0" rIns="0" bIns="0" rtlCol="0" anchor="ctr"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468000" y="1261268"/>
            <a:ext cx="8208000" cy="3420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1512000" y="4868867"/>
            <a:ext cx="4068000" cy="180000"/>
          </a:xfrm>
          <a:prstGeom prst="rect">
            <a:avLst/>
          </a:prstGeom>
        </p:spPr>
        <p:txBody>
          <a:bodyPr vert="horz" lIns="0" tIns="0" rIns="0" bIns="0" rtlCol="0" anchor="t" anchorCtr="0">
            <a:noAutofit/>
          </a:bodyPr>
          <a:lstStyle>
            <a:lvl1pPr algn="l">
              <a:defRPr sz="800">
                <a:solidFill>
                  <a:schemeClr val="accent1"/>
                </a:solidFill>
              </a:defRPr>
            </a:lvl1pPr>
          </a:lstStyle>
          <a:p>
            <a:endParaRPr lang="nl-NL" dirty="0"/>
          </a:p>
        </p:txBody>
      </p:sp>
      <p:sp>
        <p:nvSpPr>
          <p:cNvPr id="6" name="Slide Number Placeholder 5"/>
          <p:cNvSpPr>
            <a:spLocks noGrp="1"/>
          </p:cNvSpPr>
          <p:nvPr>
            <p:ph type="sldNum" sz="quarter" idx="4"/>
          </p:nvPr>
        </p:nvSpPr>
        <p:spPr>
          <a:xfrm>
            <a:off x="8315999" y="4868867"/>
            <a:ext cx="360000" cy="180000"/>
          </a:xfrm>
          <a:prstGeom prst="rect">
            <a:avLst/>
          </a:prstGeom>
        </p:spPr>
        <p:txBody>
          <a:bodyPr vert="horz" lIns="0" tIns="0" rIns="0" bIns="0" rtlCol="0" anchor="t" anchorCtr="0">
            <a:noAutofit/>
          </a:bodyPr>
          <a:lstStyle>
            <a:lvl1pPr algn="r">
              <a:defRPr sz="800">
                <a:solidFill>
                  <a:schemeClr val="tx1"/>
                </a:solidFill>
              </a:defRPr>
            </a:lvl1pPr>
          </a:lstStyle>
          <a:p>
            <a:fld id="{14F1411D-0280-154F-AEAC-4C20B7AA46B2}" type="slidenum">
              <a:rPr lang="nl-NL" smtClean="0"/>
              <a:pPr/>
              <a:t>‹nr.›</a:t>
            </a:fld>
            <a:endParaRPr lang="nl-NL" dirty="0"/>
          </a:p>
        </p:txBody>
      </p:sp>
      <p:pic>
        <p:nvPicPr>
          <p:cNvPr id="9" name="Afbeelding 8">
            <a:extLst>
              <a:ext uri="{FF2B5EF4-FFF2-40B4-BE49-F238E27FC236}">
                <a16:creationId xmlns:a16="http://schemas.microsoft.com/office/drawing/2014/main" id="{70A9B28A-803B-184C-AEEB-49DDF3D118C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pic>
        <p:nvPicPr>
          <p:cNvPr id="11" name="Afbeelding 10">
            <a:extLst>
              <a:ext uri="{FF2B5EF4-FFF2-40B4-BE49-F238E27FC236}">
                <a16:creationId xmlns:a16="http://schemas.microsoft.com/office/drawing/2014/main" id="{A49B0BEB-7D7A-8449-8DA6-458FC9D8D4A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228600"/>
          </a:xfrm>
          <a:prstGeom prst="rect">
            <a:avLst/>
          </a:prstGeom>
        </p:spPr>
      </p:pic>
      <p:sp>
        <p:nvSpPr>
          <p:cNvPr id="8" name="Date Placeholder 3">
            <a:extLst>
              <a:ext uri="{FF2B5EF4-FFF2-40B4-BE49-F238E27FC236}">
                <a16:creationId xmlns:a16="http://schemas.microsoft.com/office/drawing/2014/main" id="{EE634DCF-28C7-DF43-938B-0193711716A6}"/>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r>
              <a:rPr lang="nl-NL"/>
              <a:t>19 juni 2023</a:t>
            </a:r>
            <a:endParaRPr lang="nl-NL" dirty="0"/>
          </a:p>
        </p:txBody>
      </p:sp>
    </p:spTree>
    <p:extLst>
      <p:ext uri="{BB962C8B-B14F-4D97-AF65-F5344CB8AC3E}">
        <p14:creationId xmlns:p14="http://schemas.microsoft.com/office/powerpoint/2010/main" val="111445191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l" defTabSz="685783" rtl="0" eaLnBrk="1" latinLnBrk="0" hangingPunct="1">
        <a:lnSpc>
          <a:spcPct val="90000"/>
        </a:lnSpc>
        <a:spcBef>
          <a:spcPct val="0"/>
        </a:spcBef>
        <a:buNone/>
        <a:defRPr sz="2300" b="1" kern="1200">
          <a:solidFill>
            <a:schemeClr val="tx1"/>
          </a:solidFill>
          <a:latin typeface="+mj-lt"/>
          <a:ea typeface="+mj-ea"/>
          <a:cs typeface="+mj-cs"/>
        </a:defRPr>
      </a:lvl1pPr>
    </p:titleStyle>
    <p:bodyStyle>
      <a:lvl1pPr marL="179996" indent="-179996" algn="l" defTabSz="685783"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59991" indent="-179996" algn="l" defTabSz="685783"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39987" indent="-179996" algn="l" defTabSz="685783"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19982" indent="-179996" algn="l" defTabSz="685783"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899978" indent="-179996" algn="l" defTabSz="685783"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8208000" cy="720000"/>
          </a:xfrm>
          <a:prstGeom prst="rect">
            <a:avLst/>
          </a:prstGeom>
        </p:spPr>
        <p:txBody>
          <a:bodyPr vert="horz" lIns="0" tIns="0" rIns="0" bIns="0" rtlCol="0" anchor="ctr"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468000" y="1261268"/>
            <a:ext cx="8208000" cy="3420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1512000" y="4868867"/>
            <a:ext cx="4068000" cy="180000"/>
          </a:xfrm>
          <a:prstGeom prst="rect">
            <a:avLst/>
          </a:prstGeom>
        </p:spPr>
        <p:txBody>
          <a:bodyPr vert="horz" lIns="0" tIns="0" rIns="0" bIns="0" rtlCol="0" anchor="t" anchorCtr="0">
            <a:noAutofit/>
          </a:bodyPr>
          <a:lstStyle>
            <a:lvl1pPr algn="l">
              <a:defRPr sz="800">
                <a:solidFill>
                  <a:schemeClr val="accent1"/>
                </a:solidFill>
              </a:defRPr>
            </a:lvl1pPr>
          </a:lstStyle>
          <a:p>
            <a:r>
              <a:rPr lang="nl-NL"/>
              <a:t>SBO 27 september 2023</a:t>
            </a:r>
            <a:endParaRPr lang="nl-NL" dirty="0"/>
          </a:p>
        </p:txBody>
      </p:sp>
      <p:sp>
        <p:nvSpPr>
          <p:cNvPr id="6" name="Slide Number Placeholder 5"/>
          <p:cNvSpPr>
            <a:spLocks noGrp="1"/>
          </p:cNvSpPr>
          <p:nvPr>
            <p:ph type="sldNum" sz="quarter" idx="4"/>
          </p:nvPr>
        </p:nvSpPr>
        <p:spPr>
          <a:xfrm>
            <a:off x="8315999" y="4868867"/>
            <a:ext cx="360000" cy="180000"/>
          </a:xfrm>
          <a:prstGeom prst="rect">
            <a:avLst/>
          </a:prstGeom>
        </p:spPr>
        <p:txBody>
          <a:bodyPr vert="horz" lIns="0" tIns="0" rIns="0" bIns="0" rtlCol="0" anchor="t" anchorCtr="0">
            <a:noAutofit/>
          </a:bodyPr>
          <a:lstStyle>
            <a:lvl1pPr algn="r">
              <a:defRPr sz="800">
                <a:solidFill>
                  <a:schemeClr val="tx1"/>
                </a:solidFill>
              </a:defRPr>
            </a:lvl1pPr>
          </a:lstStyle>
          <a:p>
            <a:fld id="{14F1411D-0280-154F-AEAC-4C20B7AA46B2}" type="slidenum">
              <a:rPr lang="nl-NL" smtClean="0"/>
              <a:pPr/>
              <a:t>‹nr.›</a:t>
            </a:fld>
            <a:endParaRPr lang="nl-NL" dirty="0"/>
          </a:p>
        </p:txBody>
      </p:sp>
      <p:pic>
        <p:nvPicPr>
          <p:cNvPr id="9" name="Afbeelding 8">
            <a:extLst>
              <a:ext uri="{FF2B5EF4-FFF2-40B4-BE49-F238E27FC236}">
                <a16:creationId xmlns:a16="http://schemas.microsoft.com/office/drawing/2014/main" id="{70A9B28A-803B-184C-AEEB-49DDF3D118C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74135" y="4897839"/>
            <a:ext cx="838200" cy="88900"/>
          </a:xfrm>
          <a:prstGeom prst="rect">
            <a:avLst/>
          </a:prstGeom>
        </p:spPr>
      </p:pic>
      <p:pic>
        <p:nvPicPr>
          <p:cNvPr id="11" name="Afbeelding 10">
            <a:extLst>
              <a:ext uri="{FF2B5EF4-FFF2-40B4-BE49-F238E27FC236}">
                <a16:creationId xmlns:a16="http://schemas.microsoft.com/office/drawing/2014/main" id="{A49B0BEB-7D7A-8449-8DA6-458FC9D8D4AD}"/>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9144000" cy="228600"/>
          </a:xfrm>
          <a:prstGeom prst="rect">
            <a:avLst/>
          </a:prstGeom>
        </p:spPr>
      </p:pic>
      <p:sp>
        <p:nvSpPr>
          <p:cNvPr id="8" name="Date Placeholder 3">
            <a:extLst>
              <a:ext uri="{FF2B5EF4-FFF2-40B4-BE49-F238E27FC236}">
                <a16:creationId xmlns:a16="http://schemas.microsoft.com/office/drawing/2014/main" id="{EE634DCF-28C7-DF43-938B-0193711716A6}"/>
              </a:ext>
            </a:extLst>
          </p:cNvPr>
          <p:cNvSpPr>
            <a:spLocks noGrp="1"/>
          </p:cNvSpPr>
          <p:nvPr>
            <p:ph type="dt" sz="half" idx="2"/>
          </p:nvPr>
        </p:nvSpPr>
        <p:spPr>
          <a:xfrm>
            <a:off x="6876000" y="4867200"/>
            <a:ext cx="1440000" cy="180000"/>
          </a:xfrm>
          <a:prstGeom prst="rect">
            <a:avLst/>
          </a:prstGeom>
        </p:spPr>
        <p:txBody>
          <a:bodyPr lIns="0" tIns="0" rIns="0" bIns="0"/>
          <a:lstStyle>
            <a:lvl1pPr algn="r">
              <a:defRPr sz="800"/>
            </a:lvl1pPr>
          </a:lstStyle>
          <a:p>
            <a:fld id="{58DDBDA9-849F-40AB-AA3B-3DA7A888991A}" type="datetime4">
              <a:rPr lang="nl-NL" smtClean="0"/>
              <a:t>17 juni 2024</a:t>
            </a:fld>
            <a:endParaRPr lang="nl-NL" dirty="0"/>
          </a:p>
        </p:txBody>
      </p:sp>
    </p:spTree>
    <p:extLst>
      <p:ext uri="{BB962C8B-B14F-4D97-AF65-F5344CB8AC3E}">
        <p14:creationId xmlns:p14="http://schemas.microsoft.com/office/powerpoint/2010/main" val="311673025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hf hdr="0" dt="0"/>
  <p:txStyles>
    <p:titleStyle>
      <a:lvl1pPr algn="l" defTabSz="685800" rtl="0" eaLnBrk="1" latinLnBrk="0" hangingPunct="1">
        <a:lnSpc>
          <a:spcPct val="90000"/>
        </a:lnSpc>
        <a:spcBef>
          <a:spcPct val="0"/>
        </a:spcBef>
        <a:buNone/>
        <a:defRPr sz="2300" b="1" kern="1200">
          <a:solidFill>
            <a:schemeClr val="tx1"/>
          </a:solidFill>
          <a:latin typeface="+mj-lt"/>
          <a:ea typeface="+mj-ea"/>
          <a:cs typeface="+mj-cs"/>
        </a:defRPr>
      </a:lvl1pPr>
    </p:titleStyle>
    <p:body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7.xml"/><Relationship Id="rId5" Type="http://schemas.openxmlformats.org/officeDocument/2006/relationships/image" Target="../media/image53.pn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jpe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3.png"/><Relationship Id="rId7"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0AB2B39-73A6-8F4F-86F0-FA847C8C1A04}"/>
              </a:ext>
            </a:extLst>
          </p:cNvPr>
          <p:cNvSpPr>
            <a:spLocks noGrp="1"/>
          </p:cNvSpPr>
          <p:nvPr>
            <p:ph type="ctrTitle"/>
          </p:nvPr>
        </p:nvSpPr>
        <p:spPr>
          <a:xfrm>
            <a:off x="684000" y="1224000"/>
            <a:ext cx="7335738" cy="1584000"/>
          </a:xfrm>
        </p:spPr>
        <p:txBody>
          <a:bodyPr/>
          <a:lstStyle/>
          <a:p>
            <a:r>
              <a:rPr lang="nl-NL" dirty="0"/>
              <a:t>Dijken ophogen tegen corruptie</a:t>
            </a:r>
          </a:p>
        </p:txBody>
      </p:sp>
      <p:sp>
        <p:nvSpPr>
          <p:cNvPr id="4" name="Ondertitel 3">
            <a:extLst>
              <a:ext uri="{FF2B5EF4-FFF2-40B4-BE49-F238E27FC236}">
                <a16:creationId xmlns:a16="http://schemas.microsoft.com/office/drawing/2014/main" id="{3BE369A4-08DB-F947-B856-85BC14AD0654}"/>
              </a:ext>
            </a:extLst>
          </p:cNvPr>
          <p:cNvSpPr>
            <a:spLocks noGrp="1"/>
          </p:cNvSpPr>
          <p:nvPr>
            <p:ph type="subTitle" idx="1"/>
          </p:nvPr>
        </p:nvSpPr>
        <p:spPr>
          <a:xfrm>
            <a:off x="683999" y="2952000"/>
            <a:ext cx="5758841" cy="1584986"/>
          </a:xfrm>
        </p:spPr>
        <p:txBody>
          <a:bodyPr/>
          <a:lstStyle/>
          <a:p>
            <a:r>
              <a:rPr lang="nl-NL" dirty="0"/>
              <a:t>Preventieprogramma Rijksrecherche</a:t>
            </a:r>
          </a:p>
          <a:p>
            <a:endParaRPr lang="nl-NL" dirty="0"/>
          </a:p>
          <a:p>
            <a:endParaRPr lang="nl-NL" dirty="0"/>
          </a:p>
          <a:p>
            <a:endParaRPr lang="nl-NL" dirty="0"/>
          </a:p>
          <a:p>
            <a:r>
              <a:rPr lang="nl-NL" b="1" dirty="0" err="1"/>
              <a:t>Jacko</a:t>
            </a:r>
            <a:r>
              <a:rPr lang="nl-NL" b="1" dirty="0"/>
              <a:t> de Kort</a:t>
            </a:r>
            <a:br>
              <a:rPr lang="nl-NL" b="1" dirty="0"/>
            </a:br>
            <a:endParaRPr lang="nl-NL" b="1" dirty="0"/>
          </a:p>
          <a:p>
            <a:r>
              <a:rPr lang="nl-NL" i="1" dirty="0"/>
              <a:t>Programmanager Preventie Openbaar Bestuur</a:t>
            </a:r>
          </a:p>
          <a:p>
            <a:endParaRPr lang="nl-NL" b="1" dirty="0"/>
          </a:p>
        </p:txBody>
      </p:sp>
      <p:sp>
        <p:nvSpPr>
          <p:cNvPr id="2" name="Ovaal 1"/>
          <p:cNvSpPr/>
          <p:nvPr/>
        </p:nvSpPr>
        <p:spPr>
          <a:xfrm>
            <a:off x="6019060" y="2485748"/>
            <a:ext cx="1935332" cy="19072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7975" y="2952000"/>
            <a:ext cx="1286060" cy="1340657"/>
          </a:xfrm>
          <a:prstGeom prst="rect">
            <a:avLst/>
          </a:prstGeom>
        </p:spPr>
      </p:pic>
    </p:spTree>
    <p:extLst>
      <p:ext uri="{BB962C8B-B14F-4D97-AF65-F5344CB8AC3E}">
        <p14:creationId xmlns:p14="http://schemas.microsoft.com/office/powerpoint/2010/main" val="25232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588" y="1073486"/>
            <a:ext cx="6851304" cy="1087795"/>
          </a:xfrm>
          <a:prstGeom prst="rect">
            <a:avLst/>
          </a:prstGeom>
          <a:ln>
            <a:noFill/>
          </a:ln>
          <a:effectLst>
            <a:outerShdw blurRad="292100" dist="139700" dir="2700000" algn="tl" rotWithShape="0">
              <a:srgbClr val="333333">
                <a:alpha val="65000"/>
              </a:srgbClr>
            </a:outerShdw>
          </a:effectLst>
        </p:spPr>
      </p:pic>
      <p:pic>
        <p:nvPicPr>
          <p:cNvPr id="3" name="Afbeelding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7589" y="3630200"/>
            <a:ext cx="6851304" cy="1090216"/>
          </a:xfrm>
          <a:prstGeom prst="rect">
            <a:avLst/>
          </a:prstGeom>
          <a:ln>
            <a:noFill/>
          </a:ln>
          <a:effectLst>
            <a:outerShdw blurRad="292100" dist="139700" dir="2700000" algn="tl" rotWithShape="0">
              <a:srgbClr val="333333">
                <a:alpha val="65000"/>
              </a:srgbClr>
            </a:outerShdw>
          </a:effectLst>
        </p:spPr>
      </p:pic>
      <p:sp>
        <p:nvSpPr>
          <p:cNvPr id="5" name="Tijdelijke aanduiding voor dianummer 4">
            <a:extLst>
              <a:ext uri="{FF2B5EF4-FFF2-40B4-BE49-F238E27FC236}">
                <a16:creationId xmlns:a16="http://schemas.microsoft.com/office/drawing/2014/main" id="{553C86D8-C134-8430-75A6-DEA19285D9F5}"/>
              </a:ext>
            </a:extLst>
          </p:cNvPr>
          <p:cNvSpPr>
            <a:spLocks noGrp="1"/>
          </p:cNvSpPr>
          <p:nvPr>
            <p:ph type="sldNum" sz="quarter" idx="12"/>
          </p:nvPr>
        </p:nvSpPr>
        <p:spPr/>
        <p:txBody>
          <a:bodyPr/>
          <a:lst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14F1411D-0280-154F-AEAC-4C20B7AA46B2}" type="slidenum">
              <a:rPr kumimoji="0" lang="nl-NL" sz="1800" b="0"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10</a:t>
            </a:fld>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
        <p:nvSpPr>
          <p:cNvPr id="6" name="Titel 1">
            <a:extLst>
              <a:ext uri="{FF2B5EF4-FFF2-40B4-BE49-F238E27FC236}">
                <a16:creationId xmlns:a16="http://schemas.microsoft.com/office/drawing/2014/main" id="{D834195B-461E-F574-2CCF-586DB02E13DB}"/>
              </a:ext>
            </a:extLst>
          </p:cNvPr>
          <p:cNvSpPr>
            <a:spLocks noGrp="1"/>
          </p:cNvSpPr>
          <p:nvPr>
            <p:ph type="title"/>
          </p:nvPr>
        </p:nvSpPr>
        <p:spPr>
          <a:xfrm>
            <a:off x="358585" y="252085"/>
            <a:ext cx="8207375" cy="720725"/>
          </a:xfrm>
        </p:spPr>
        <p:txBody>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nl-NL" dirty="0"/>
              <a:t>Omgevingsfactoren</a:t>
            </a:r>
          </a:p>
        </p:txBody>
      </p:sp>
      <p:sp>
        <p:nvSpPr>
          <p:cNvPr id="13" name="Tijdelijke aanduiding voor inhoud 2">
            <a:extLst>
              <a:ext uri="{FF2B5EF4-FFF2-40B4-BE49-F238E27FC236}">
                <a16:creationId xmlns:a16="http://schemas.microsoft.com/office/drawing/2014/main" id="{82E224E9-0D2B-8F7E-3073-A0E0279E2782}"/>
              </a:ext>
            </a:extLst>
          </p:cNvPr>
          <p:cNvSpPr>
            <a:spLocks noGrp="1"/>
          </p:cNvSpPr>
          <p:nvPr>
            <p:ph idx="1"/>
          </p:nvPr>
        </p:nvSpPr>
        <p:spPr>
          <a:xfrm>
            <a:off x="358584" y="1829529"/>
            <a:ext cx="3291202" cy="270652"/>
          </a:xfrm>
        </p:spPr>
        <p:txBody>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indent="0">
              <a:buNone/>
            </a:pPr>
            <a:r>
              <a:rPr lang="nl-NL" b="1" dirty="0">
                <a:solidFill>
                  <a:schemeClr val="bg1"/>
                </a:solidFill>
              </a:rPr>
              <a:t>Stikstof en vergunningen</a:t>
            </a:r>
            <a:endParaRPr lang="nl-NL" b="1" i="1" dirty="0">
              <a:solidFill>
                <a:schemeClr val="bg1"/>
              </a:solidFill>
            </a:endParaRPr>
          </a:p>
        </p:txBody>
      </p:sp>
      <p:sp>
        <p:nvSpPr>
          <p:cNvPr id="15" name="Tijdelijke aanduiding voor inhoud 2">
            <a:extLst>
              <a:ext uri="{FF2B5EF4-FFF2-40B4-BE49-F238E27FC236}">
                <a16:creationId xmlns:a16="http://schemas.microsoft.com/office/drawing/2014/main" id="{82E224E9-0D2B-8F7E-3073-A0E0279E2782}"/>
              </a:ext>
            </a:extLst>
          </p:cNvPr>
          <p:cNvSpPr txBox="1">
            <a:spLocks/>
          </p:cNvSpPr>
          <p:nvPr/>
        </p:nvSpPr>
        <p:spPr>
          <a:xfrm>
            <a:off x="358585" y="3117470"/>
            <a:ext cx="2470586" cy="270652"/>
          </a:xfrm>
          <a:prstGeom prst="rect">
            <a:avLst/>
          </a:prstGeom>
        </p:spPr>
        <p:txBody>
          <a:bodyPr vert="horz" lIns="0" tIns="0" rIns="0" bIns="0" rtlCol="0" anchor="t" anchorCtr="0">
            <a:no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Verdana"/>
                <a:ea typeface="+mn-ea"/>
                <a:cs typeface="+mn-cs"/>
              </a:rPr>
              <a:t>Krappe arbeidsmarkt</a:t>
            </a:r>
            <a:endParaRPr kumimoji="0" lang="nl-NL" sz="1800" b="1" i="1" u="none" strike="noStrike" kern="1200" cap="none" spc="0" normalizeH="0" baseline="0" noProof="0" dirty="0">
              <a:ln>
                <a:noFill/>
              </a:ln>
              <a:solidFill>
                <a:srgbClr val="FFFFFF"/>
              </a:solidFill>
              <a:effectLst/>
              <a:uLnTx/>
              <a:uFillTx/>
              <a:latin typeface="Verdana"/>
              <a:ea typeface="+mn-ea"/>
              <a:cs typeface="+mn-cs"/>
            </a:endParaRPr>
          </a:p>
        </p:txBody>
      </p:sp>
      <p:sp>
        <p:nvSpPr>
          <p:cNvPr id="20" name="Tijdelijke aanduiding voor inhoud 2">
            <a:extLst>
              <a:ext uri="{FF2B5EF4-FFF2-40B4-BE49-F238E27FC236}">
                <a16:creationId xmlns:a16="http://schemas.microsoft.com/office/drawing/2014/main" id="{82E224E9-0D2B-8F7E-3073-A0E0279E2782}"/>
              </a:ext>
            </a:extLst>
          </p:cNvPr>
          <p:cNvSpPr txBox="1">
            <a:spLocks/>
          </p:cNvSpPr>
          <p:nvPr/>
        </p:nvSpPr>
        <p:spPr>
          <a:xfrm>
            <a:off x="358585" y="4405412"/>
            <a:ext cx="2892615" cy="270652"/>
          </a:xfrm>
          <a:prstGeom prst="rect">
            <a:avLst/>
          </a:prstGeom>
          <a:scene3d>
            <a:camera prst="orthographicFront"/>
            <a:lightRig rig="threePt" dir="t"/>
          </a:scene3d>
          <a:sp3d>
            <a:bevelT prst="relaxedInset"/>
          </a:sp3d>
        </p:spPr>
        <p:txBody>
          <a:bodyPr vert="horz" lIns="0" tIns="0" rIns="0" bIns="0" rtlCol="0" anchor="t" anchorCtr="0">
            <a:no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Verdana"/>
                <a:ea typeface="+mn-ea"/>
                <a:cs typeface="+mn-cs"/>
              </a:rPr>
              <a:t>Woningbouwopgave	</a:t>
            </a:r>
            <a:endParaRPr kumimoji="0" lang="nl-NL" sz="1800" b="1" i="1" u="none" strike="noStrike" kern="1200" cap="none" spc="0" normalizeH="0" baseline="0" noProof="0" dirty="0">
              <a:ln>
                <a:noFill/>
              </a:ln>
              <a:solidFill>
                <a:srgbClr val="FFFFFF"/>
              </a:solidFill>
              <a:effectLst/>
              <a:uLnTx/>
              <a:uFillTx/>
              <a:latin typeface="Verdana"/>
              <a:ea typeface="+mn-ea"/>
              <a:cs typeface="+mn-cs"/>
            </a:endParaRPr>
          </a:p>
        </p:txBody>
      </p:sp>
      <p:pic>
        <p:nvPicPr>
          <p:cNvPr id="2" name="Afbeelding 1"/>
          <p:cNvPicPr>
            <a:picLocks noChangeAspect="1"/>
          </p:cNvPicPr>
          <p:nvPr/>
        </p:nvPicPr>
        <p:blipFill>
          <a:blip r:embed="rId5"/>
          <a:stretch>
            <a:fillRect/>
          </a:stretch>
        </p:blipFill>
        <p:spPr>
          <a:xfrm>
            <a:off x="7467600" y="252085"/>
            <a:ext cx="1676400" cy="1057275"/>
          </a:xfrm>
          <a:prstGeom prst="rect">
            <a:avLst/>
          </a:prstGeom>
        </p:spPr>
      </p:pic>
      <p:pic>
        <p:nvPicPr>
          <p:cNvPr id="8" name="Afbeelding 7"/>
          <p:cNvPicPr>
            <a:picLocks noChangeAspect="1"/>
          </p:cNvPicPr>
          <p:nvPr/>
        </p:nvPicPr>
        <p:blipFill>
          <a:blip r:embed="rId6" cstate="email">
            <a:grayscl/>
            <a:extLst>
              <a:ext uri="{BEBA8EAE-BF5A-486C-A8C5-ECC9F3942E4B}">
                <a14:imgProps xmlns:a14="http://schemas.microsoft.com/office/drawing/2010/main">
                  <a14:imgLayer r:embed="rId7">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307589" y="2308131"/>
            <a:ext cx="6867525" cy="1134524"/>
          </a:xfrm>
          <a:prstGeom prst="rect">
            <a:avLst/>
          </a:prstGeom>
          <a:ln>
            <a:noFill/>
          </a:ln>
          <a:effectLst>
            <a:outerShdw blurRad="190500" algn="tl" rotWithShape="0">
              <a:srgbClr val="000000">
                <a:alpha val="70000"/>
              </a:srgbClr>
            </a:outerShdw>
          </a:effectLst>
        </p:spPr>
      </p:pic>
      <p:sp>
        <p:nvSpPr>
          <p:cNvPr id="14" name="Tijdelijke aanduiding voor inhoud 2">
            <a:extLst>
              <a:ext uri="{FF2B5EF4-FFF2-40B4-BE49-F238E27FC236}">
                <a16:creationId xmlns:a16="http://schemas.microsoft.com/office/drawing/2014/main" id="{82E224E9-0D2B-8F7E-3073-A0E0279E2782}"/>
              </a:ext>
            </a:extLst>
          </p:cNvPr>
          <p:cNvSpPr txBox="1">
            <a:spLocks/>
          </p:cNvSpPr>
          <p:nvPr/>
        </p:nvSpPr>
        <p:spPr>
          <a:xfrm>
            <a:off x="358584" y="3130449"/>
            <a:ext cx="3291202" cy="270652"/>
          </a:xfrm>
          <a:prstGeom prst="rect">
            <a:avLst/>
          </a:prstGeom>
        </p:spPr>
        <p:txBody>
          <a:bodyPr vert="horz" lIns="0" tIns="0" rIns="0" bIns="0" rtlCol="0" anchor="t" anchorCtr="0">
            <a:no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Verdana"/>
                <a:ea typeface="+mn-ea"/>
                <a:cs typeface="+mn-cs"/>
              </a:rPr>
              <a:t>Krappe arbeidsmarkt</a:t>
            </a:r>
            <a:endParaRPr kumimoji="0" lang="nl-NL" sz="1800" b="1" i="1"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808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100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14F1411D-0280-154F-AEAC-4C20B7AA46B2}" type="slidenum">
              <a:rPr lang="nl-NL" smtClean="0"/>
              <a:t>11</a:t>
            </a:fld>
            <a:endParaRPr lang="nl-NL"/>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6695" y="2241766"/>
            <a:ext cx="2880438" cy="2156597"/>
          </a:xfrm>
          <a:prstGeom prst="rect">
            <a:avLst/>
          </a:prstGeom>
        </p:spPr>
      </p:pic>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 y="2683361"/>
            <a:ext cx="1983188" cy="2037604"/>
          </a:xfrm>
          <a:prstGeom prst="rect">
            <a:avLst/>
          </a:prstGeom>
        </p:spPr>
      </p:pic>
      <p:pic>
        <p:nvPicPr>
          <p:cNvPr id="9" name="Afbeelding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0418" y="293730"/>
            <a:ext cx="3341540" cy="2940379"/>
          </a:xfrm>
          <a:prstGeom prst="rect">
            <a:avLst/>
          </a:prstGeom>
        </p:spPr>
      </p:pic>
      <p:pic>
        <p:nvPicPr>
          <p:cNvPr id="6" name="Tijdelijke aanduiding voor inhoud 5"/>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355359" y="293730"/>
            <a:ext cx="2592851" cy="4361449"/>
          </a:xfrm>
          <a:prstGeom prst="rect">
            <a:avLst/>
          </a:prstGeom>
        </p:spPr>
      </p:pic>
    </p:spTree>
    <p:extLst>
      <p:ext uri="{BB962C8B-B14F-4D97-AF65-F5344CB8AC3E}">
        <p14:creationId xmlns:p14="http://schemas.microsoft.com/office/powerpoint/2010/main" val="290891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8200" y="1354090"/>
            <a:ext cx="921066" cy="979462"/>
          </a:xfrm>
          <a:prstGeom prst="rect">
            <a:avLst/>
          </a:prstGeom>
          <a:ln>
            <a:noFill/>
          </a:ln>
          <a:effectLst>
            <a:outerShdw blurRad="292100" dist="139700" dir="2700000" algn="tl" rotWithShape="0">
              <a:srgbClr val="333333">
                <a:alpha val="65000"/>
              </a:srgbClr>
            </a:outerShdw>
          </a:effectLst>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8713" y="1666533"/>
            <a:ext cx="1696494" cy="1762306"/>
          </a:xfrm>
          <a:prstGeom prst="rect">
            <a:avLst/>
          </a:prstGeom>
        </p:spPr>
      </p:pic>
      <p:pic>
        <p:nvPicPr>
          <p:cNvPr id="5" name="Tijdelijke aanduiding voor inhoud 4"/>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986443" y="1666533"/>
            <a:ext cx="1562800" cy="1762306"/>
          </a:xfrm>
          <a:prstGeom prst="rect">
            <a:avLst/>
          </a:prstGeom>
        </p:spPr>
      </p:pic>
      <p:sp>
        <p:nvSpPr>
          <p:cNvPr id="4" name="Tijdelijke aanduiding voor dianumm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a:ln>
                <a:noFill/>
              </a:ln>
              <a:solidFill>
                <a:srgbClr val="000000"/>
              </a:solidFill>
              <a:effectLst/>
              <a:uLnTx/>
              <a:uFillTx/>
              <a:latin typeface="Verdana"/>
              <a:ea typeface="+mn-ea"/>
              <a:cs typeface="+mn-cs"/>
            </a:endParaRPr>
          </a:p>
        </p:txBody>
      </p:sp>
      <p:pic>
        <p:nvPicPr>
          <p:cNvPr id="6" name="Afbeelding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698" y="2280212"/>
            <a:ext cx="1374443" cy="839747"/>
          </a:xfrm>
          <a:prstGeom prst="rect">
            <a:avLst/>
          </a:prstGeom>
        </p:spPr>
      </p:pic>
      <p:pic>
        <p:nvPicPr>
          <p:cNvPr id="7" name="Afbeelding 6"/>
          <p:cNvPicPr>
            <a:picLocks noChangeAspect="1"/>
          </p:cNvPicPr>
          <p:nvPr/>
        </p:nvPicPr>
        <p:blipFill>
          <a:blip r:embed="rId7"/>
          <a:stretch>
            <a:fillRect/>
          </a:stretch>
        </p:blipFill>
        <p:spPr>
          <a:xfrm>
            <a:off x="933919" y="366717"/>
            <a:ext cx="4082736" cy="1086534"/>
          </a:xfrm>
          <a:prstGeom prst="rect">
            <a:avLst/>
          </a:prstGeom>
        </p:spPr>
      </p:pic>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5466" y="1666533"/>
            <a:ext cx="921066" cy="979462"/>
          </a:xfrm>
          <a:prstGeom prst="rect">
            <a:avLst/>
          </a:prstGeom>
          <a:ln>
            <a:noFill/>
          </a:ln>
          <a:effectLst>
            <a:outerShdw blurRad="292100" dist="139700" dir="2700000" algn="tl" rotWithShape="0">
              <a:srgbClr val="333333">
                <a:alpha val="65000"/>
              </a:srgbClr>
            </a:outerShdw>
          </a:effectLst>
        </p:spPr>
      </p:pic>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8819" y="864359"/>
            <a:ext cx="921066" cy="979462"/>
          </a:xfrm>
          <a:prstGeom prst="rect">
            <a:avLst/>
          </a:prstGeom>
          <a:ln>
            <a:noFill/>
          </a:ln>
          <a:effectLst>
            <a:outerShdw blurRad="292100" dist="139700" dir="2700000" algn="tl" rotWithShape="0">
              <a:srgbClr val="333333">
                <a:alpha val="65000"/>
              </a:srgbClr>
            </a:outerShdw>
          </a:effectLst>
        </p:spPr>
      </p:pic>
      <p:pic>
        <p:nvPicPr>
          <p:cNvPr id="14" name="Afbeelding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75600" y="3447858"/>
            <a:ext cx="887045" cy="562782"/>
          </a:xfrm>
          <a:prstGeom prst="rect">
            <a:avLst/>
          </a:prstGeom>
        </p:spPr>
      </p:pic>
      <p:pic>
        <p:nvPicPr>
          <p:cNvPr id="22" name="Afbeelding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6246" y="744498"/>
            <a:ext cx="609632" cy="604480"/>
          </a:xfrm>
          <a:prstGeom prst="rect">
            <a:avLst/>
          </a:prstGeom>
        </p:spPr>
      </p:pic>
      <p:sp>
        <p:nvSpPr>
          <p:cNvPr id="24" name="Gebogen pijl 23"/>
          <p:cNvSpPr/>
          <p:nvPr/>
        </p:nvSpPr>
        <p:spPr>
          <a:xfrm>
            <a:off x="3516960" y="1288143"/>
            <a:ext cx="3460410" cy="561129"/>
          </a:xfrm>
          <a:prstGeom prst="bentArrow">
            <a:avLst>
              <a:gd name="adj1" fmla="val 13012"/>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000000"/>
              </a:solidFill>
              <a:effectLst/>
              <a:uLnTx/>
              <a:uFillTx/>
              <a:latin typeface="Verdana"/>
              <a:ea typeface="+mn-ea"/>
              <a:cs typeface="+mn-cs"/>
            </a:endParaRPr>
          </a:p>
        </p:txBody>
      </p:sp>
      <p:sp>
        <p:nvSpPr>
          <p:cNvPr id="25" name="Gebogen pijl 24"/>
          <p:cNvSpPr/>
          <p:nvPr/>
        </p:nvSpPr>
        <p:spPr>
          <a:xfrm rot="10800000">
            <a:off x="5165207" y="2753506"/>
            <a:ext cx="3414296" cy="498336"/>
          </a:xfrm>
          <a:prstGeom prst="bentArrow">
            <a:avLst>
              <a:gd name="adj1" fmla="val 15054"/>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000000"/>
              </a:solidFill>
              <a:effectLst/>
              <a:uLnTx/>
              <a:uFillTx/>
              <a:latin typeface="Verdana"/>
              <a:ea typeface="+mn-ea"/>
              <a:cs typeface="+mn-cs"/>
            </a:endParaRPr>
          </a:p>
        </p:txBody>
      </p:sp>
      <p:sp>
        <p:nvSpPr>
          <p:cNvPr id="26" name="AutoShape 2" descr="Euro Invoice icon in SVG, PNG formats"/>
          <p:cNvSpPr>
            <a:spLocks noChangeAspect="1" noChangeArrowheads="1"/>
          </p:cNvSpPr>
          <p:nvPr/>
        </p:nvSpPr>
        <p:spPr bwMode="auto">
          <a:xfrm>
            <a:off x="155575" y="-479425"/>
            <a:ext cx="1009650"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000000"/>
              </a:solidFill>
              <a:effectLst/>
              <a:uLnTx/>
              <a:uFillTx/>
              <a:latin typeface="Verdana"/>
              <a:ea typeface="+mn-ea"/>
              <a:cs typeface="+mn-cs"/>
            </a:endParaRPr>
          </a:p>
        </p:txBody>
      </p:sp>
      <p:pic>
        <p:nvPicPr>
          <p:cNvPr id="28" name="Afbeelding 2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81027" y="2437246"/>
            <a:ext cx="503619" cy="548585"/>
          </a:xfrm>
          <a:prstGeom prst="rect">
            <a:avLst/>
          </a:prstGeom>
        </p:spPr>
      </p:pic>
      <p:pic>
        <p:nvPicPr>
          <p:cNvPr id="29" name="Afbeelding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51807" y="3512396"/>
            <a:ext cx="304783" cy="539354"/>
          </a:xfrm>
          <a:prstGeom prst="rect">
            <a:avLst/>
          </a:prstGeom>
        </p:spPr>
      </p:pic>
      <p:pic>
        <p:nvPicPr>
          <p:cNvPr id="31" name="Afbeelding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3160" y="3573181"/>
            <a:ext cx="959677" cy="484290"/>
          </a:xfrm>
          <a:prstGeom prst="rect">
            <a:avLst/>
          </a:prstGeom>
        </p:spPr>
      </p:pic>
      <p:pic>
        <p:nvPicPr>
          <p:cNvPr id="32" name="Afbeelding 3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46834" y="3482406"/>
            <a:ext cx="888404" cy="561726"/>
          </a:xfrm>
          <a:prstGeom prst="rect">
            <a:avLst/>
          </a:prstGeom>
        </p:spPr>
      </p:pic>
      <p:pic>
        <p:nvPicPr>
          <p:cNvPr id="35" name="Afbeelding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28355" y="3428839"/>
            <a:ext cx="1770309" cy="1487323"/>
          </a:xfrm>
          <a:prstGeom prst="rect">
            <a:avLst/>
          </a:prstGeom>
        </p:spPr>
      </p:pic>
      <p:pic>
        <p:nvPicPr>
          <p:cNvPr id="36" name="Afbeelding 35"/>
          <p:cNvPicPr>
            <a:picLocks noChangeAspect="1"/>
          </p:cNvPicPr>
          <p:nvPr/>
        </p:nvPicPr>
        <p:blipFill>
          <a:blip r:embed="rId15"/>
          <a:stretch>
            <a:fillRect/>
          </a:stretch>
        </p:blipFill>
        <p:spPr>
          <a:xfrm>
            <a:off x="1327542" y="3420369"/>
            <a:ext cx="952500" cy="685800"/>
          </a:xfrm>
          <a:prstGeom prst="rect">
            <a:avLst/>
          </a:prstGeom>
        </p:spPr>
      </p:pic>
    </p:spTree>
    <p:extLst>
      <p:ext uri="{BB962C8B-B14F-4D97-AF65-F5344CB8AC3E}">
        <p14:creationId xmlns:p14="http://schemas.microsoft.com/office/powerpoint/2010/main" val="12213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A88BCF02-F306-8E4C-9D57-A5167FEC3873}"/>
              </a:ext>
            </a:extLst>
          </p:cNvPr>
          <p:cNvSpPr/>
          <p:nvPr/>
        </p:nvSpPr>
        <p:spPr>
          <a:xfrm>
            <a:off x="0" y="1106577"/>
            <a:ext cx="5971493" cy="623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3" name="Tijdelijke aanduiding voor inhoud 2">
            <a:extLst>
              <a:ext uri="{FF2B5EF4-FFF2-40B4-BE49-F238E27FC236}">
                <a16:creationId xmlns:a16="http://schemas.microsoft.com/office/drawing/2014/main" id="{BDE65CA7-0B74-DA46-AEB9-19670EBECC8C}"/>
              </a:ext>
            </a:extLst>
          </p:cNvPr>
          <p:cNvSpPr>
            <a:spLocks noGrp="1"/>
          </p:cNvSpPr>
          <p:nvPr>
            <p:ph idx="1"/>
          </p:nvPr>
        </p:nvSpPr>
        <p:spPr>
          <a:xfrm>
            <a:off x="468000" y="1220748"/>
            <a:ext cx="8208000" cy="458578"/>
          </a:xfrm>
        </p:spPr>
        <p:txBody>
          <a:bodyPr/>
          <a:lstStyle/>
          <a:p>
            <a:pPr marL="0" indent="0" fontAlgn="ctr">
              <a:buNone/>
            </a:pPr>
            <a:r>
              <a:rPr lang="nl-NL" b="1" dirty="0">
                <a:solidFill>
                  <a:schemeClr val="bg1"/>
                </a:solidFill>
              </a:rPr>
              <a:t>Opsporings- en feitenonderzoek</a:t>
            </a:r>
          </a:p>
          <a:p>
            <a:pPr marL="0" indent="0">
              <a:buNone/>
            </a:pPr>
            <a:endParaRPr lang="nl-NL" dirty="0">
              <a:solidFill>
                <a:srgbClr val="FFFF00"/>
              </a:solidFill>
            </a:endParaRPr>
          </a:p>
        </p:txBody>
      </p:sp>
      <p:sp>
        <p:nvSpPr>
          <p:cNvPr id="18" name="Rechthoek 17">
            <a:extLst>
              <a:ext uri="{FF2B5EF4-FFF2-40B4-BE49-F238E27FC236}">
                <a16:creationId xmlns:a16="http://schemas.microsoft.com/office/drawing/2014/main" id="{3E5C80C2-A17D-0248-8F40-C9398D2A38B1}"/>
              </a:ext>
            </a:extLst>
          </p:cNvPr>
          <p:cNvSpPr/>
          <p:nvPr/>
        </p:nvSpPr>
        <p:spPr>
          <a:xfrm>
            <a:off x="0" y="216976"/>
            <a:ext cx="9144000" cy="865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a:extLst>
              <a:ext uri="{FF2B5EF4-FFF2-40B4-BE49-F238E27FC236}">
                <a16:creationId xmlns:a16="http://schemas.microsoft.com/office/drawing/2014/main" id="{5ACA84E8-25FC-D948-AA0C-1FB9FB16FA69}"/>
              </a:ext>
            </a:extLst>
          </p:cNvPr>
          <p:cNvSpPr>
            <a:spLocks noGrp="1"/>
          </p:cNvSpPr>
          <p:nvPr>
            <p:ph type="title"/>
          </p:nvPr>
        </p:nvSpPr>
        <p:spPr/>
        <p:txBody>
          <a:bodyPr/>
          <a:lstStyle/>
          <a:p>
            <a:r>
              <a:rPr lang="nl-NL" dirty="0"/>
              <a:t>Wat doen wij?</a:t>
            </a:r>
          </a:p>
        </p:txBody>
      </p:sp>
      <p:grpSp>
        <p:nvGrpSpPr>
          <p:cNvPr id="24" name="Groep 23">
            <a:extLst>
              <a:ext uri="{FF2B5EF4-FFF2-40B4-BE49-F238E27FC236}">
                <a16:creationId xmlns:a16="http://schemas.microsoft.com/office/drawing/2014/main" id="{7A477707-1F39-744A-AC0B-8CAB32BB8FD9}"/>
              </a:ext>
            </a:extLst>
          </p:cNvPr>
          <p:cNvGrpSpPr/>
          <p:nvPr/>
        </p:nvGrpSpPr>
        <p:grpSpPr>
          <a:xfrm>
            <a:off x="255721" y="2246203"/>
            <a:ext cx="2798987" cy="1006758"/>
            <a:chOff x="255722" y="1851852"/>
            <a:chExt cx="2798987" cy="2749121"/>
          </a:xfrm>
        </p:grpSpPr>
        <p:sp>
          <p:nvSpPr>
            <p:cNvPr id="20" name="Rechthoek 19">
              <a:extLst>
                <a:ext uri="{FF2B5EF4-FFF2-40B4-BE49-F238E27FC236}">
                  <a16:creationId xmlns:a16="http://schemas.microsoft.com/office/drawing/2014/main" id="{E860DAE7-83B9-984F-A4E7-5EA7FDBE9866}"/>
                </a:ext>
              </a:extLst>
            </p:cNvPr>
            <p:cNvSpPr/>
            <p:nvPr/>
          </p:nvSpPr>
          <p:spPr>
            <a:xfrm>
              <a:off x="255722" y="1851852"/>
              <a:ext cx="2798987" cy="2749121"/>
            </a:xfrm>
            <a:prstGeom prst="rect">
              <a:avLst/>
            </a:prstGeom>
            <a:solidFill>
              <a:schemeClr val="accent2">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7" name="Tijdelijke aanduiding voor inhoud 2">
              <a:extLst>
                <a:ext uri="{FF2B5EF4-FFF2-40B4-BE49-F238E27FC236}">
                  <a16:creationId xmlns:a16="http://schemas.microsoft.com/office/drawing/2014/main" id="{76A10DED-6990-3247-81AD-03B4E917135C}"/>
                </a:ext>
              </a:extLst>
            </p:cNvPr>
            <p:cNvSpPr txBox="1">
              <a:spLocks/>
            </p:cNvSpPr>
            <p:nvPr/>
          </p:nvSpPr>
          <p:spPr>
            <a:xfrm>
              <a:off x="468000" y="2047919"/>
              <a:ext cx="2445681" cy="241492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23" name="Rechthoek 22">
            <a:extLst>
              <a:ext uri="{FF2B5EF4-FFF2-40B4-BE49-F238E27FC236}">
                <a16:creationId xmlns:a16="http://schemas.microsoft.com/office/drawing/2014/main" id="{4351F5C7-03AD-C54F-A7ED-58D4522EAF1E}"/>
              </a:ext>
            </a:extLst>
          </p:cNvPr>
          <p:cNvSpPr/>
          <p:nvPr/>
        </p:nvSpPr>
        <p:spPr>
          <a:xfrm>
            <a:off x="6089291" y="2291965"/>
            <a:ext cx="2798987" cy="915235"/>
          </a:xfrm>
          <a:prstGeom prst="rect">
            <a:avLst/>
          </a:prstGeom>
          <a:solidFill>
            <a:schemeClr val="accent2">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grpSp>
        <p:nvGrpSpPr>
          <p:cNvPr id="15" name="Groep 14">
            <a:extLst>
              <a:ext uri="{FF2B5EF4-FFF2-40B4-BE49-F238E27FC236}">
                <a16:creationId xmlns:a16="http://schemas.microsoft.com/office/drawing/2014/main" id="{7A477707-1F39-744A-AC0B-8CAB32BB8FD9}"/>
              </a:ext>
            </a:extLst>
          </p:cNvPr>
          <p:cNvGrpSpPr/>
          <p:nvPr/>
        </p:nvGrpSpPr>
        <p:grpSpPr>
          <a:xfrm>
            <a:off x="3172506" y="2246203"/>
            <a:ext cx="2798987" cy="1006758"/>
            <a:chOff x="255722" y="1851852"/>
            <a:chExt cx="2798987" cy="2749121"/>
          </a:xfrm>
        </p:grpSpPr>
        <p:sp>
          <p:nvSpPr>
            <p:cNvPr id="16" name="Rechthoek 15">
              <a:extLst>
                <a:ext uri="{FF2B5EF4-FFF2-40B4-BE49-F238E27FC236}">
                  <a16:creationId xmlns:a16="http://schemas.microsoft.com/office/drawing/2014/main" id="{E860DAE7-83B9-984F-A4E7-5EA7FDBE9866}"/>
                </a:ext>
              </a:extLst>
            </p:cNvPr>
            <p:cNvSpPr/>
            <p:nvPr/>
          </p:nvSpPr>
          <p:spPr>
            <a:xfrm>
              <a:off x="255722" y="1851852"/>
              <a:ext cx="2798987" cy="2749121"/>
            </a:xfrm>
            <a:prstGeom prst="rect">
              <a:avLst/>
            </a:prstGeom>
            <a:solidFill>
              <a:schemeClr val="accent2">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19" name="Tijdelijke aanduiding voor inhoud 2">
              <a:extLst>
                <a:ext uri="{FF2B5EF4-FFF2-40B4-BE49-F238E27FC236}">
                  <a16:creationId xmlns:a16="http://schemas.microsoft.com/office/drawing/2014/main" id="{76A10DED-6990-3247-81AD-03B4E917135C}"/>
                </a:ext>
              </a:extLst>
            </p:cNvPr>
            <p:cNvSpPr txBox="1">
              <a:spLocks/>
            </p:cNvSpPr>
            <p:nvPr/>
          </p:nvSpPr>
          <p:spPr>
            <a:xfrm>
              <a:off x="468000" y="2047919"/>
              <a:ext cx="2445681" cy="241492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4" name="Rechthoek 3"/>
          <p:cNvSpPr/>
          <p:nvPr/>
        </p:nvSpPr>
        <p:spPr>
          <a:xfrm>
            <a:off x="3349158" y="2426416"/>
            <a:ext cx="2445681"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2.</a:t>
            </a:r>
            <a:r>
              <a:rPr lang="nl-NL" sz="1800" b="1" dirty="0">
                <a:solidFill>
                  <a:srgbClr val="000000"/>
                </a:solidFill>
              </a:rPr>
              <a:t>Ambtelijke</a:t>
            </a:r>
          </a:p>
          <a:p>
            <a:pPr lvl="0" algn="ctr">
              <a:defRPr/>
            </a:pPr>
            <a:r>
              <a:rPr lang="nl-NL" sz="1800" b="1" dirty="0">
                <a:solidFill>
                  <a:srgbClr val="000000"/>
                </a:solidFill>
              </a:rPr>
              <a:t>corruptie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1" name="Tijdelijke aanduiding voor inhoud 2">
            <a:extLst>
              <a:ext uri="{FF2B5EF4-FFF2-40B4-BE49-F238E27FC236}">
                <a16:creationId xmlns:a16="http://schemas.microsoft.com/office/drawing/2014/main" id="{76A10DED-6990-3247-81AD-03B4E917135C}"/>
              </a:ext>
            </a:extLst>
          </p:cNvPr>
          <p:cNvSpPr txBox="1">
            <a:spLocks/>
          </p:cNvSpPr>
          <p:nvPr/>
        </p:nvSpPr>
        <p:spPr>
          <a:xfrm>
            <a:off x="410469" y="2473489"/>
            <a:ext cx="2445681" cy="884371"/>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2" name="Rechthoek 21"/>
          <p:cNvSpPr/>
          <p:nvPr/>
        </p:nvSpPr>
        <p:spPr>
          <a:xfrm>
            <a:off x="6265943" y="2431012"/>
            <a:ext cx="2445681"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3. Preventie</a:t>
            </a:r>
          </a:p>
        </p:txBody>
      </p:sp>
      <p:sp>
        <p:nvSpPr>
          <p:cNvPr id="6" name="Rechthoek 5"/>
          <p:cNvSpPr/>
          <p:nvPr/>
        </p:nvSpPr>
        <p:spPr>
          <a:xfrm>
            <a:off x="-680383" y="2426416"/>
            <a:ext cx="4572000" cy="646331"/>
          </a:xfrm>
          <a:prstGeom prst="rect">
            <a:avLst/>
          </a:prstGeom>
        </p:spPr>
        <p:txBody>
          <a:bodyPr>
            <a:spAutoFit/>
          </a:bodyPr>
          <a:lstStyle/>
          <a:p>
            <a:pPr lvl="0" algn="ctr">
              <a:defRPr/>
            </a:pPr>
            <a:r>
              <a:rPr lang="nl-NL" sz="1800" b="1" dirty="0">
                <a:solidFill>
                  <a:srgbClr val="000000"/>
                </a:solidFill>
              </a:rPr>
              <a:t>1 Geweldgebruik</a:t>
            </a:r>
          </a:p>
          <a:p>
            <a:pPr lvl="0" algn="ctr">
              <a:defRPr/>
            </a:pPr>
            <a:r>
              <a:rPr lang="nl-NL" sz="1800" b="1" dirty="0">
                <a:solidFill>
                  <a:srgbClr val="000000"/>
                </a:solidFill>
              </a:rPr>
              <a:t>Overheid </a:t>
            </a:r>
            <a:endParaRPr lang="nl-NL" dirty="0"/>
          </a:p>
        </p:txBody>
      </p:sp>
    </p:spTree>
    <p:extLst>
      <p:ext uri="{BB962C8B-B14F-4D97-AF65-F5344CB8AC3E}">
        <p14:creationId xmlns:p14="http://schemas.microsoft.com/office/powerpoint/2010/main" val="2439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53DC0BF-0B60-7C41-BB45-579CDB25C664}"/>
              </a:ext>
            </a:extLst>
          </p:cNvPr>
          <p:cNvSpPr/>
          <p:nvPr/>
        </p:nvSpPr>
        <p:spPr>
          <a:xfrm>
            <a:off x="557414" y="1972868"/>
            <a:ext cx="8207999" cy="19056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73ECA7B0-33E0-234D-AC28-A588918910DB}"/>
              </a:ext>
            </a:extLst>
          </p:cNvPr>
          <p:cNvSpPr>
            <a:spLocks noGrp="1"/>
          </p:cNvSpPr>
          <p:nvPr>
            <p:ph idx="1"/>
          </p:nvPr>
        </p:nvSpPr>
        <p:spPr>
          <a:xfrm>
            <a:off x="805112" y="2389484"/>
            <a:ext cx="7972180" cy="1913060"/>
          </a:xfrm>
        </p:spPr>
        <p:txBody>
          <a:bodyPr/>
          <a:lstStyle/>
          <a:p>
            <a:pPr marL="0" indent="0">
              <a:buNone/>
            </a:pPr>
            <a:r>
              <a:rPr lang="nl-NL" sz="2400" dirty="0"/>
              <a:t>Inzicht in </a:t>
            </a:r>
            <a:r>
              <a:rPr lang="nl-NL" sz="2400" b="1" dirty="0">
                <a:solidFill>
                  <a:schemeClr val="accent1"/>
                </a:solidFill>
              </a:rPr>
              <a:t>patronen </a:t>
            </a:r>
            <a:r>
              <a:rPr lang="nl-NL" sz="2400" dirty="0"/>
              <a:t>en </a:t>
            </a:r>
            <a:r>
              <a:rPr lang="nl-NL" sz="2400" b="1" dirty="0">
                <a:solidFill>
                  <a:schemeClr val="accent1"/>
                </a:solidFill>
              </a:rPr>
              <a:t>kwetsbaarheden</a:t>
            </a:r>
            <a:r>
              <a:rPr lang="nl-NL" sz="2400" dirty="0"/>
              <a:t> binnen het openbaar bestuur. </a:t>
            </a:r>
          </a:p>
          <a:p>
            <a:pPr marL="0" indent="0">
              <a:buNone/>
            </a:pPr>
            <a:endParaRPr lang="nl-NL" dirty="0"/>
          </a:p>
          <a:p>
            <a:pPr marL="0" indent="0">
              <a:buNone/>
            </a:pPr>
            <a:endParaRPr lang="nl-NL" b="1" dirty="0"/>
          </a:p>
        </p:txBody>
      </p:sp>
      <p:sp>
        <p:nvSpPr>
          <p:cNvPr id="4" name="Tijdelijke aanduiding voor voettekst 3">
            <a:extLst>
              <a:ext uri="{FF2B5EF4-FFF2-40B4-BE49-F238E27FC236}">
                <a16:creationId xmlns:a16="http://schemas.microsoft.com/office/drawing/2014/main" id="{F3F1CFF0-4B9A-CC4F-BBF9-46C7EE84ABDD}"/>
              </a:ext>
            </a:extLst>
          </p:cNvPr>
          <p:cNvSpPr>
            <a:spLocks noGrp="1"/>
          </p:cNvSpPr>
          <p:nvPr>
            <p:ph type="ftr" sz="quarter" idx="11"/>
          </p:nvPr>
        </p:nvSpPr>
        <p:spPr/>
        <p:txBody>
          <a:bodyPr/>
          <a:lstStyle/>
          <a:p>
            <a:endParaRPr lang="nl-NL" dirty="0"/>
          </a:p>
        </p:txBody>
      </p:sp>
      <p:sp>
        <p:nvSpPr>
          <p:cNvPr id="7" name="Titel 1">
            <a:extLst>
              <a:ext uri="{FF2B5EF4-FFF2-40B4-BE49-F238E27FC236}">
                <a16:creationId xmlns:a16="http://schemas.microsoft.com/office/drawing/2014/main" id="{DC0B9416-0814-4B45-8F58-4D0A0C6DDB0D}"/>
              </a:ext>
            </a:extLst>
          </p:cNvPr>
          <p:cNvSpPr>
            <a:spLocks noGrp="1"/>
          </p:cNvSpPr>
          <p:nvPr>
            <p:ph type="title"/>
          </p:nvPr>
        </p:nvSpPr>
        <p:spPr>
          <a:xfrm>
            <a:off x="468000" y="432000"/>
            <a:ext cx="8208000" cy="720000"/>
          </a:xfrm>
        </p:spPr>
        <p:txBody>
          <a:bodyPr/>
          <a:lstStyle/>
          <a:p>
            <a:r>
              <a:rPr lang="nl-NL" dirty="0"/>
              <a:t>Kennis delen</a:t>
            </a:r>
          </a:p>
        </p:txBody>
      </p:sp>
      <p:sp>
        <p:nvSpPr>
          <p:cNvPr id="9" name="Tijdelijke aanduiding voor inhoud 2">
            <a:extLst>
              <a:ext uri="{FF2B5EF4-FFF2-40B4-BE49-F238E27FC236}">
                <a16:creationId xmlns:a16="http://schemas.microsoft.com/office/drawing/2014/main" id="{F9A83FB3-FD00-E941-8F7E-D58502518FCE}"/>
              </a:ext>
            </a:extLst>
          </p:cNvPr>
          <p:cNvSpPr txBox="1">
            <a:spLocks/>
          </p:cNvSpPr>
          <p:nvPr/>
        </p:nvSpPr>
        <p:spPr>
          <a:xfrm>
            <a:off x="557414" y="1320532"/>
            <a:ext cx="7945062" cy="1204614"/>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altLang="nl-NL" dirty="0">
              <a:solidFill>
                <a:schemeClr val="accent1"/>
              </a:solidFill>
            </a:endParaRPr>
          </a:p>
        </p:txBody>
      </p:sp>
      <p:sp>
        <p:nvSpPr>
          <p:cNvPr id="11" name="Tijdelijke aanduiding voor inhoud 2">
            <a:extLst>
              <a:ext uri="{FF2B5EF4-FFF2-40B4-BE49-F238E27FC236}">
                <a16:creationId xmlns:a16="http://schemas.microsoft.com/office/drawing/2014/main" id="{F9A83FB3-FD00-E941-8F7E-D58502518FCE}"/>
              </a:ext>
            </a:extLst>
          </p:cNvPr>
          <p:cNvSpPr txBox="1">
            <a:spLocks/>
          </p:cNvSpPr>
          <p:nvPr/>
        </p:nvSpPr>
        <p:spPr>
          <a:xfrm>
            <a:off x="818671" y="3648972"/>
            <a:ext cx="7945062" cy="897147"/>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altLang="nl-NL" sz="2000" dirty="0">
              <a:solidFill>
                <a:srgbClr val="007BC7"/>
              </a:solidFill>
            </a:endParaRPr>
          </a:p>
        </p:txBody>
      </p:sp>
      <p:sp>
        <p:nvSpPr>
          <p:cNvPr id="8" name="Rechthoek 7">
            <a:extLst>
              <a:ext uri="{FF2B5EF4-FFF2-40B4-BE49-F238E27FC236}">
                <a16:creationId xmlns:a16="http://schemas.microsoft.com/office/drawing/2014/main" id="{D3125F51-8094-4DA8-9896-355D26B762D3}"/>
              </a:ext>
            </a:extLst>
          </p:cNvPr>
          <p:cNvSpPr/>
          <p:nvPr/>
        </p:nvSpPr>
        <p:spPr>
          <a:xfrm>
            <a:off x="0" y="216976"/>
            <a:ext cx="9144000" cy="865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sz="2400" b="1" i="0" u="none" strike="noStrike" kern="1200" cap="none" spc="0" normalizeH="0" baseline="0" noProof="0" dirty="0">
                <a:ln>
                  <a:noFill/>
                </a:ln>
                <a:solidFill>
                  <a:srgbClr val="000000"/>
                </a:solidFill>
                <a:effectLst/>
                <a:uLnTx/>
                <a:uFillTx/>
                <a:latin typeface="Verdana"/>
                <a:ea typeface="+mn-ea"/>
                <a:cs typeface="+mn-cs"/>
              </a:rPr>
              <a:t>Preventie</a:t>
            </a:r>
            <a:endParaRPr lang="nl-NL" sz="2400" dirty="0"/>
          </a:p>
        </p:txBody>
      </p:sp>
    </p:spTree>
    <p:extLst>
      <p:ext uri="{BB962C8B-B14F-4D97-AF65-F5344CB8AC3E}">
        <p14:creationId xmlns:p14="http://schemas.microsoft.com/office/powerpoint/2010/main" val="353376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2AF5071-0DC2-B441-B40C-66D15019955E}"/>
              </a:ext>
            </a:extLst>
          </p:cNvPr>
          <p:cNvSpPr>
            <a:spLocks noGrp="1"/>
          </p:cNvSpPr>
          <p:nvPr>
            <p:ph type="sldNum" sz="quarter" idx="12"/>
          </p:nvPr>
        </p:nvSpPr>
        <p:spPr/>
        <p:txBody>
          <a:bodyPr/>
          <a:lst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14F1411D-0280-154F-AEAC-4C20B7AA46B2}" type="slidenum">
              <a:rPr kumimoji="0" lang="nl-NL" sz="1800" b="0"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15</a:t>
            </a:fld>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
        <p:nvSpPr>
          <p:cNvPr id="7" name="Titel 1">
            <a:extLst>
              <a:ext uri="{FF2B5EF4-FFF2-40B4-BE49-F238E27FC236}">
                <a16:creationId xmlns:a16="http://schemas.microsoft.com/office/drawing/2014/main" id="{E5359AD4-4BB4-4526-A7DA-4E877C663B63}"/>
              </a:ext>
            </a:extLst>
          </p:cNvPr>
          <p:cNvSpPr txBox="1">
            <a:spLocks/>
          </p:cNvSpPr>
          <p:nvPr/>
        </p:nvSpPr>
        <p:spPr>
          <a:xfrm>
            <a:off x="468000" y="542526"/>
            <a:ext cx="8208000" cy="324000"/>
          </a:xfrm>
          <a:prstGeom prst="rect">
            <a:avLst/>
          </a:prstGeom>
        </p:spPr>
        <p:txBody>
          <a:bodyPr vert="horz" lIns="0" tIns="0" rIns="0" bIns="0" rtlCol="0" anchor="ctr" anchorCtr="0">
            <a:no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Verdana"/>
                <a:ea typeface="+mn-ea"/>
                <a:cs typeface="+mn-cs"/>
              </a:rPr>
              <a:t>Preventieprogramma Openbaar Bestuur</a:t>
            </a:r>
          </a:p>
        </p:txBody>
      </p:sp>
      <p:sp>
        <p:nvSpPr>
          <p:cNvPr id="8" name="Tijdelijke aanduiding voor inhoud 2">
            <a:extLst>
              <a:ext uri="{FF2B5EF4-FFF2-40B4-BE49-F238E27FC236}">
                <a16:creationId xmlns:a16="http://schemas.microsoft.com/office/drawing/2014/main" id="{212EB56A-3FEF-4473-97DF-416A9B3823E3}"/>
              </a:ext>
            </a:extLst>
          </p:cNvPr>
          <p:cNvSpPr txBox="1">
            <a:spLocks/>
          </p:cNvSpPr>
          <p:nvPr/>
        </p:nvSpPr>
        <p:spPr>
          <a:xfrm>
            <a:off x="1888296" y="1226727"/>
            <a:ext cx="5515834" cy="324001"/>
          </a:xfrm>
          <a:prstGeom prst="rect">
            <a:avLst/>
          </a:prstGeom>
          <a:solidFill>
            <a:schemeClr val="bg1"/>
          </a:solidFill>
        </p:spPr>
        <p:txBody>
          <a:bodyPr vert="horz" lIns="0" tIns="0" rIns="0" bIns="0" rtlCol="0" anchor="t" anchorCtr="0">
            <a:no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Verdana"/>
                <a:ea typeface="+mn-ea"/>
                <a:cs typeface="+mn-cs"/>
              </a:rPr>
              <a:t>Doel: vergroten bewustwording risico’s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a:p>
            <a:pPr marL="457189" marR="0" lvl="1" indent="0" algn="l"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Tijdelijke aanduiding voor dianummer 5">
            <a:extLst>
              <a:ext uri="{FF2B5EF4-FFF2-40B4-BE49-F238E27FC236}">
                <a16:creationId xmlns:a16="http://schemas.microsoft.com/office/drawing/2014/main" id="{87D5A7AD-8FF5-4337-8D5F-60BDD23C3D9C}"/>
              </a:ext>
            </a:extLst>
          </p:cNvPr>
          <p:cNvSpPr txBox="1">
            <a:spLocks/>
          </p:cNvSpPr>
          <p:nvPr/>
        </p:nvSpPr>
        <p:spPr>
          <a:xfrm>
            <a:off x="8315999" y="4868867"/>
            <a:ext cx="360000" cy="180000"/>
          </a:xfrm>
          <a:prstGeom prst="rect">
            <a:avLst/>
          </a:prstGeom>
        </p:spPr>
        <p:txBody>
          <a:bodyPr vert="horz" lIns="0" tIns="0" rIns="0" bIns="0" rtlCol="0" anchor="t" anchorCtr="0">
            <a:no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fld id="{14F1411D-0280-154F-AEAC-4C20B7AA46B2}" type="slidenum">
              <a:rPr kumimoji="0" lang="nl-NL" sz="1800" b="0" i="0" u="none" strike="noStrike" kern="1200" cap="none" spc="0" normalizeH="0" baseline="0" noProof="0">
                <a:ln>
                  <a:noFill/>
                </a:ln>
                <a:solidFill>
                  <a:srgbClr val="000000"/>
                </a:solidFill>
                <a:effectLst/>
                <a:uLnTx/>
                <a:uFillTx/>
                <a:latin typeface="Verdana"/>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15</a:t>
            </a:fld>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pic>
        <p:nvPicPr>
          <p:cNvPr id="10" name="Afbeelding 9">
            <a:extLst>
              <a:ext uri="{FF2B5EF4-FFF2-40B4-BE49-F238E27FC236}">
                <a16:creationId xmlns:a16="http://schemas.microsoft.com/office/drawing/2014/main" id="{6008B37A-4550-4C10-B0D3-E3732871C4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76224" y="1766475"/>
            <a:ext cx="466053" cy="443510"/>
          </a:xfrm>
          <a:prstGeom prst="rect">
            <a:avLst/>
          </a:prstGeom>
          <a:ln>
            <a:solidFill>
              <a:schemeClr val="accent1"/>
            </a:solidFill>
          </a:ln>
        </p:spPr>
      </p:pic>
      <p:pic>
        <p:nvPicPr>
          <p:cNvPr id="11" name="Afbeelding 10">
            <a:extLst>
              <a:ext uri="{FF2B5EF4-FFF2-40B4-BE49-F238E27FC236}">
                <a16:creationId xmlns:a16="http://schemas.microsoft.com/office/drawing/2014/main" id="{85E5CE3A-E6E5-49D4-935C-6DD82251A8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6224" y="2321919"/>
            <a:ext cx="466053" cy="443510"/>
          </a:xfrm>
          <a:prstGeom prst="rect">
            <a:avLst/>
          </a:prstGeom>
          <a:ln>
            <a:solidFill>
              <a:schemeClr val="accent1"/>
            </a:solidFill>
          </a:ln>
        </p:spPr>
      </p:pic>
      <p:pic>
        <p:nvPicPr>
          <p:cNvPr id="13" name="Afbeelding 12">
            <a:extLst>
              <a:ext uri="{FF2B5EF4-FFF2-40B4-BE49-F238E27FC236}">
                <a16:creationId xmlns:a16="http://schemas.microsoft.com/office/drawing/2014/main" id="{B9C4E356-BFFA-43FE-8DD4-87F10A928D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6224" y="2881852"/>
            <a:ext cx="466053" cy="443502"/>
          </a:xfrm>
          <a:prstGeom prst="rect">
            <a:avLst/>
          </a:prstGeom>
          <a:ln>
            <a:solidFill>
              <a:schemeClr val="accent1"/>
            </a:solidFill>
          </a:ln>
        </p:spPr>
      </p:pic>
      <p:sp>
        <p:nvSpPr>
          <p:cNvPr id="14" name="Tekstvak 13">
            <a:extLst>
              <a:ext uri="{FF2B5EF4-FFF2-40B4-BE49-F238E27FC236}">
                <a16:creationId xmlns:a16="http://schemas.microsoft.com/office/drawing/2014/main" id="{A2CE2186-6683-4322-A47D-994F354D1EDD}"/>
              </a:ext>
            </a:extLst>
          </p:cNvPr>
          <p:cNvSpPr txBox="1"/>
          <p:nvPr/>
        </p:nvSpPr>
        <p:spPr>
          <a:xfrm>
            <a:off x="2656624" y="2290559"/>
            <a:ext cx="5015927" cy="369332"/>
          </a:xfrm>
          <a:prstGeom prst="rect">
            <a:avLst/>
          </a:prstGeom>
          <a:noFill/>
        </p:spPr>
        <p:txBody>
          <a:bodyPr wrap="square" rtlCol="0">
            <a:sp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Accountmanagement Provincies en G40</a:t>
            </a:r>
          </a:p>
        </p:txBody>
      </p:sp>
      <p:sp>
        <p:nvSpPr>
          <p:cNvPr id="15" name="Tekstvak 14">
            <a:extLst>
              <a:ext uri="{FF2B5EF4-FFF2-40B4-BE49-F238E27FC236}">
                <a16:creationId xmlns:a16="http://schemas.microsoft.com/office/drawing/2014/main" id="{657BB072-BB41-4882-B1CF-3B6C9489C4DA}"/>
              </a:ext>
            </a:extLst>
          </p:cNvPr>
          <p:cNvSpPr txBox="1"/>
          <p:nvPr/>
        </p:nvSpPr>
        <p:spPr>
          <a:xfrm>
            <a:off x="2656625" y="2889719"/>
            <a:ext cx="7007220" cy="369332"/>
          </a:xfrm>
          <a:prstGeom prst="rect">
            <a:avLst/>
          </a:prstGeom>
          <a:noFill/>
        </p:spPr>
        <p:txBody>
          <a:bodyPr wrap="square" rtlCol="0">
            <a:sp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Positionering in netwerk</a:t>
            </a:r>
          </a:p>
        </p:txBody>
      </p:sp>
      <p:pic>
        <p:nvPicPr>
          <p:cNvPr id="19" name="Afbeelding 18">
            <a:extLst>
              <a:ext uri="{FF2B5EF4-FFF2-40B4-BE49-F238E27FC236}">
                <a16:creationId xmlns:a16="http://schemas.microsoft.com/office/drawing/2014/main" id="{6D94D014-A3BD-4BFA-98C7-FBA665DE9F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76224" y="3441778"/>
            <a:ext cx="466053" cy="442598"/>
          </a:xfrm>
          <a:prstGeom prst="rect">
            <a:avLst/>
          </a:prstGeom>
          <a:ln>
            <a:solidFill>
              <a:schemeClr val="accent1"/>
            </a:solidFill>
          </a:ln>
        </p:spPr>
      </p:pic>
      <p:sp>
        <p:nvSpPr>
          <p:cNvPr id="20" name="Tekstvak 19">
            <a:extLst>
              <a:ext uri="{FF2B5EF4-FFF2-40B4-BE49-F238E27FC236}">
                <a16:creationId xmlns:a16="http://schemas.microsoft.com/office/drawing/2014/main" id="{EA38F743-03E7-49D3-95D2-5B166FC983B0}"/>
              </a:ext>
            </a:extLst>
          </p:cNvPr>
          <p:cNvSpPr txBox="1"/>
          <p:nvPr/>
        </p:nvSpPr>
        <p:spPr>
          <a:xfrm>
            <a:off x="2656625" y="3488879"/>
            <a:ext cx="7007220" cy="369332"/>
          </a:xfrm>
          <a:prstGeom prst="rect">
            <a:avLst/>
          </a:prstGeom>
          <a:noFill/>
        </p:spPr>
        <p:txBody>
          <a:bodyPr wrap="square" rtlCol="0">
            <a:sp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Spreker en workshops op congressen</a:t>
            </a:r>
          </a:p>
        </p:txBody>
      </p:sp>
      <p:pic>
        <p:nvPicPr>
          <p:cNvPr id="22" name="Afbeelding 21">
            <a:extLst>
              <a:ext uri="{FF2B5EF4-FFF2-40B4-BE49-F238E27FC236}">
                <a16:creationId xmlns:a16="http://schemas.microsoft.com/office/drawing/2014/main" id="{2CA12BD2-60C0-49CA-8EF1-7FF2FD5B36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76224" y="4000801"/>
            <a:ext cx="466053" cy="442598"/>
          </a:xfrm>
          <a:prstGeom prst="rect">
            <a:avLst/>
          </a:prstGeom>
          <a:ln>
            <a:solidFill>
              <a:schemeClr val="accent1"/>
            </a:solidFill>
          </a:ln>
        </p:spPr>
      </p:pic>
      <p:sp>
        <p:nvSpPr>
          <p:cNvPr id="23" name="Tekstvak 22">
            <a:extLst>
              <a:ext uri="{FF2B5EF4-FFF2-40B4-BE49-F238E27FC236}">
                <a16:creationId xmlns:a16="http://schemas.microsoft.com/office/drawing/2014/main" id="{3028BBA0-50BA-4FC0-93D3-EED39134EF9A}"/>
              </a:ext>
            </a:extLst>
          </p:cNvPr>
          <p:cNvSpPr txBox="1"/>
          <p:nvPr/>
        </p:nvSpPr>
        <p:spPr>
          <a:xfrm>
            <a:off x="2656625" y="4077422"/>
            <a:ext cx="7007220" cy="369332"/>
          </a:xfrm>
          <a:prstGeom prst="rect">
            <a:avLst/>
          </a:prstGeom>
          <a:noFill/>
        </p:spPr>
        <p:txBody>
          <a:bodyPr wrap="square" rtlCol="0">
            <a:sp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Kennisproducten</a:t>
            </a:r>
          </a:p>
        </p:txBody>
      </p:sp>
      <p:pic>
        <p:nvPicPr>
          <p:cNvPr id="25" name="Afbeelding 24">
            <a:extLst>
              <a:ext uri="{FF2B5EF4-FFF2-40B4-BE49-F238E27FC236}">
                <a16:creationId xmlns:a16="http://schemas.microsoft.com/office/drawing/2014/main" id="{EDD7448B-1A2A-412F-8FA1-CE613D1633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0024" y="1009889"/>
            <a:ext cx="752435" cy="760995"/>
          </a:xfrm>
          <a:prstGeom prst="rect">
            <a:avLst/>
          </a:prstGeom>
          <a:ln>
            <a:solidFill>
              <a:schemeClr val="accent1"/>
            </a:solidFill>
          </a:ln>
        </p:spPr>
      </p:pic>
      <p:sp>
        <p:nvSpPr>
          <p:cNvPr id="27" name="Tekstvak 26">
            <a:extLst>
              <a:ext uri="{FF2B5EF4-FFF2-40B4-BE49-F238E27FC236}">
                <a16:creationId xmlns:a16="http://schemas.microsoft.com/office/drawing/2014/main" id="{965DC81F-4F3F-4252-87DD-A2B920E540B1}"/>
              </a:ext>
            </a:extLst>
          </p:cNvPr>
          <p:cNvSpPr txBox="1"/>
          <p:nvPr/>
        </p:nvSpPr>
        <p:spPr>
          <a:xfrm>
            <a:off x="2740145" y="1700763"/>
            <a:ext cx="4858833" cy="369332"/>
          </a:xfrm>
          <a:prstGeom prst="rect">
            <a:avLst/>
          </a:prstGeom>
          <a:noFill/>
        </p:spPr>
        <p:txBody>
          <a:bodyPr wrap="square" rtlCol="0">
            <a:spAutoFit/>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Steun- &amp; adviespunt (sparringpartner)</a:t>
            </a:r>
          </a:p>
        </p:txBody>
      </p:sp>
    </p:spTree>
    <p:extLst>
      <p:ext uri="{BB962C8B-B14F-4D97-AF65-F5344CB8AC3E}">
        <p14:creationId xmlns:p14="http://schemas.microsoft.com/office/powerpoint/2010/main" val="199704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ECA7B0-33E0-234D-AC28-A588918910DB}"/>
              </a:ext>
            </a:extLst>
          </p:cNvPr>
          <p:cNvSpPr>
            <a:spLocks noGrp="1"/>
          </p:cNvSpPr>
          <p:nvPr>
            <p:ph idx="1"/>
          </p:nvPr>
        </p:nvSpPr>
        <p:spPr>
          <a:xfrm>
            <a:off x="1415856" y="1529824"/>
            <a:ext cx="4351937" cy="257667"/>
          </a:xfrm>
        </p:spPr>
        <p:txBody>
          <a:bodyPr/>
          <a:lstStyle/>
          <a:p>
            <a:pPr marL="0" indent="0">
              <a:buNone/>
            </a:pPr>
            <a:endParaRPr lang="nl-NL" dirty="0"/>
          </a:p>
          <a:p>
            <a:pPr marL="0" indent="0">
              <a:buNone/>
            </a:pPr>
            <a:endParaRPr lang="nl-NL" dirty="0"/>
          </a:p>
        </p:txBody>
      </p:sp>
      <p:sp>
        <p:nvSpPr>
          <p:cNvPr id="7" name="Titel 1">
            <a:extLst>
              <a:ext uri="{FF2B5EF4-FFF2-40B4-BE49-F238E27FC236}">
                <a16:creationId xmlns:a16="http://schemas.microsoft.com/office/drawing/2014/main" id="{DC0B9416-0814-4B45-8F58-4D0A0C6DDB0D}"/>
              </a:ext>
            </a:extLst>
          </p:cNvPr>
          <p:cNvSpPr>
            <a:spLocks noGrp="1"/>
          </p:cNvSpPr>
          <p:nvPr>
            <p:ph type="title"/>
          </p:nvPr>
        </p:nvSpPr>
        <p:spPr>
          <a:xfrm>
            <a:off x="0" y="0"/>
            <a:ext cx="9144000" cy="785114"/>
          </a:xfrm>
          <a:solidFill>
            <a:srgbClr val="007BC7"/>
          </a:solidFill>
        </p:spPr>
        <p:txBody>
          <a:bodyPr/>
          <a:lstStyle/>
          <a:p>
            <a:r>
              <a:rPr lang="nl-NL" dirty="0"/>
              <a:t>	</a:t>
            </a:r>
            <a:r>
              <a:rPr lang="nl-NL" dirty="0">
                <a:solidFill>
                  <a:schemeClr val="bg1"/>
                </a:solidFill>
              </a:rPr>
              <a:t>Signalering op 3 niveaus</a:t>
            </a:r>
          </a:p>
        </p:txBody>
      </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3817" y="86278"/>
            <a:ext cx="695415" cy="612558"/>
          </a:xfrm>
          <a:prstGeom prst="rect">
            <a:avLst/>
          </a:prstGeom>
        </p:spPr>
      </p:pic>
      <p:pic>
        <p:nvPicPr>
          <p:cNvPr id="2" name="Afbeeld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362" y="1224448"/>
            <a:ext cx="861456" cy="883404"/>
          </a:xfrm>
          <a:prstGeom prst="rect">
            <a:avLst/>
          </a:prstGeom>
        </p:spPr>
      </p:pic>
      <p:pic>
        <p:nvPicPr>
          <p:cNvPr id="4" name="Afbeelding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362" y="2245955"/>
            <a:ext cx="904190" cy="883404"/>
          </a:xfrm>
          <a:prstGeom prst="rect">
            <a:avLst/>
          </a:prstGeom>
        </p:spPr>
      </p:pic>
      <p:pic>
        <p:nvPicPr>
          <p:cNvPr id="5" name="Afbeelding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7362" y="3267462"/>
            <a:ext cx="814160" cy="841119"/>
          </a:xfrm>
          <a:prstGeom prst="rect">
            <a:avLst/>
          </a:prstGeom>
        </p:spPr>
      </p:pic>
      <p:pic>
        <p:nvPicPr>
          <p:cNvPr id="16" name="Afbeelding 15"/>
          <p:cNvPicPr>
            <a:picLocks noChangeAspect="1"/>
          </p:cNvPicPr>
          <p:nvPr/>
        </p:nvPicPr>
        <p:blipFill rotWithShape="1">
          <a:blip r:embed="rId7" cstate="email">
            <a:extLst>
              <a:ext uri="{28A0092B-C50C-407E-A947-70E740481C1C}">
                <a14:useLocalDpi xmlns:a14="http://schemas.microsoft.com/office/drawing/2010/main"/>
              </a:ext>
            </a:extLst>
          </a:blip>
          <a:srcRect l="4010" r="3209"/>
          <a:stretch/>
        </p:blipFill>
        <p:spPr>
          <a:xfrm>
            <a:off x="6122126" y="785114"/>
            <a:ext cx="3021874" cy="4296308"/>
          </a:xfrm>
          <a:prstGeom prst="rect">
            <a:avLst/>
          </a:prstGeom>
        </p:spPr>
      </p:pic>
      <p:sp>
        <p:nvSpPr>
          <p:cNvPr id="8" name="Rechthoek 7"/>
          <p:cNvSpPr/>
          <p:nvPr/>
        </p:nvSpPr>
        <p:spPr>
          <a:xfrm>
            <a:off x="1452330" y="1416489"/>
            <a:ext cx="2512758"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Organisatie</a:t>
            </a:r>
            <a:endParaRPr kumimoji="0" lang="nl-NL"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kstvak 11"/>
          <p:cNvSpPr txBox="1"/>
          <p:nvPr/>
        </p:nvSpPr>
        <p:spPr>
          <a:xfrm>
            <a:off x="1452330" y="2459922"/>
            <a:ext cx="1608733"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Individu</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Tijdelijke aanduiding voor dianumm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800" b="0" i="0" u="none" strike="noStrike" kern="1200" cap="none" spc="0" normalizeH="0" baseline="0" noProof="0">
              <a:ln>
                <a:noFill/>
              </a:ln>
              <a:solidFill>
                <a:srgbClr val="000000"/>
              </a:solidFill>
              <a:effectLst/>
              <a:uLnTx/>
              <a:uFillTx/>
              <a:latin typeface="Verdana"/>
              <a:ea typeface="+mn-ea"/>
              <a:cs typeface="+mn-cs"/>
            </a:endParaRPr>
          </a:p>
        </p:txBody>
      </p:sp>
      <p:sp>
        <p:nvSpPr>
          <p:cNvPr id="14" name="Tekstvak 13">
            <a:extLst>
              <a:ext uri="{FF2B5EF4-FFF2-40B4-BE49-F238E27FC236}">
                <a16:creationId xmlns:a16="http://schemas.microsoft.com/office/drawing/2014/main" id="{D4A2A896-AC9C-49C2-A5A1-917335420F3A}"/>
              </a:ext>
            </a:extLst>
          </p:cNvPr>
          <p:cNvSpPr txBox="1"/>
          <p:nvPr/>
        </p:nvSpPr>
        <p:spPr>
          <a:xfrm>
            <a:off x="1452330" y="3503355"/>
            <a:ext cx="1608733"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Omgeving</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1352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5418705" y="230818"/>
            <a:ext cx="3724275" cy="4912681"/>
          </a:xfrm>
          <a:prstGeom prst="rect">
            <a:avLst/>
          </a:prstGeom>
        </p:spPr>
      </p:pic>
      <p:sp>
        <p:nvSpPr>
          <p:cNvPr id="10" name="Rechthoek 9">
            <a:extLst>
              <a:ext uri="{FF2B5EF4-FFF2-40B4-BE49-F238E27FC236}">
                <a16:creationId xmlns:a16="http://schemas.microsoft.com/office/drawing/2014/main" id="{F53DC0BF-0B60-7C41-BB45-579CDB25C664}"/>
              </a:ext>
            </a:extLst>
          </p:cNvPr>
          <p:cNvSpPr/>
          <p:nvPr/>
        </p:nvSpPr>
        <p:spPr>
          <a:xfrm>
            <a:off x="849000" y="1738034"/>
            <a:ext cx="3625477" cy="21321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3" name="Tijdelijke aanduiding voor inhoud 2">
            <a:extLst>
              <a:ext uri="{FF2B5EF4-FFF2-40B4-BE49-F238E27FC236}">
                <a16:creationId xmlns:a16="http://schemas.microsoft.com/office/drawing/2014/main" id="{73ECA7B0-33E0-234D-AC28-A588918910DB}"/>
              </a:ext>
            </a:extLst>
          </p:cNvPr>
          <p:cNvSpPr>
            <a:spLocks noGrp="1"/>
          </p:cNvSpPr>
          <p:nvPr>
            <p:ph idx="1"/>
          </p:nvPr>
        </p:nvSpPr>
        <p:spPr>
          <a:xfrm>
            <a:off x="557414" y="1846713"/>
            <a:ext cx="4351937" cy="2698654"/>
          </a:xfrm>
        </p:spPr>
        <p:txBody>
          <a:bodyPr/>
          <a:lstStyle/>
          <a:p>
            <a:pPr marL="0" indent="0">
              <a:buNone/>
            </a:pPr>
            <a:endParaRPr lang="nl-NL" dirty="0"/>
          </a:p>
          <a:p>
            <a:pPr marL="0" indent="0">
              <a:buNone/>
            </a:pPr>
            <a:endParaRPr lang="nl-NL" dirty="0"/>
          </a:p>
          <a:p>
            <a:pPr marL="0" indent="0">
              <a:buNone/>
            </a:pPr>
            <a:endParaRPr lang="nl-NL" b="1" dirty="0"/>
          </a:p>
        </p:txBody>
      </p:sp>
      <p:sp>
        <p:nvSpPr>
          <p:cNvPr id="4" name="Tijdelijke aanduiding voor voettekst 3">
            <a:extLst>
              <a:ext uri="{FF2B5EF4-FFF2-40B4-BE49-F238E27FC236}">
                <a16:creationId xmlns:a16="http://schemas.microsoft.com/office/drawing/2014/main" id="{F3F1CFF0-4B9A-CC4F-BBF9-46C7EE84ABDD}"/>
              </a:ext>
            </a:extLst>
          </p:cNvPr>
          <p:cNvSpPr>
            <a:spLocks noGrp="1"/>
          </p:cNvSpPr>
          <p:nvPr>
            <p:ph type="ftr" sz="quarter" idx="11"/>
          </p:nvPr>
        </p:nvSpPr>
        <p:spPr>
          <a:xfrm>
            <a:off x="1512000" y="4907279"/>
            <a:ext cx="4247532" cy="14158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007BC7"/>
                </a:solidFill>
                <a:effectLst/>
                <a:uLnTx/>
                <a:uFillTx/>
                <a:latin typeface="Verdana"/>
                <a:ea typeface="+mn-ea"/>
                <a:cs typeface="+mn-cs"/>
              </a:rPr>
              <a:t>Feiten aan het licht –Openbaar bestuur - Signalering</a:t>
            </a:r>
          </a:p>
        </p:txBody>
      </p:sp>
      <p:sp>
        <p:nvSpPr>
          <p:cNvPr id="7" name="Titel 1">
            <a:extLst>
              <a:ext uri="{FF2B5EF4-FFF2-40B4-BE49-F238E27FC236}">
                <a16:creationId xmlns:a16="http://schemas.microsoft.com/office/drawing/2014/main" id="{DC0B9416-0814-4B45-8F58-4D0A0C6DDB0D}"/>
              </a:ext>
            </a:extLst>
          </p:cNvPr>
          <p:cNvSpPr>
            <a:spLocks noGrp="1"/>
          </p:cNvSpPr>
          <p:nvPr>
            <p:ph type="title"/>
          </p:nvPr>
        </p:nvSpPr>
        <p:spPr>
          <a:xfrm>
            <a:off x="468000" y="432000"/>
            <a:ext cx="8208000" cy="720000"/>
          </a:xfrm>
        </p:spPr>
        <p:txBody>
          <a:bodyPr/>
          <a:lstStyle/>
          <a:p>
            <a:r>
              <a:rPr lang="nl-NL" dirty="0"/>
              <a:t>Signalering</a:t>
            </a:r>
          </a:p>
        </p:txBody>
      </p:sp>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936" y="1782551"/>
            <a:ext cx="604627" cy="2007113"/>
          </a:xfrm>
          <a:prstGeom prst="rect">
            <a:avLst/>
          </a:prstGeom>
        </p:spPr>
      </p:pic>
      <p:sp>
        <p:nvSpPr>
          <p:cNvPr id="12" name="Tijdelijke aanduiding voor inhoud 2">
            <a:extLst>
              <a:ext uri="{FF2B5EF4-FFF2-40B4-BE49-F238E27FC236}">
                <a16:creationId xmlns:a16="http://schemas.microsoft.com/office/drawing/2014/main" id="{F9A83FB3-FD00-E941-8F7E-D58502518FCE}"/>
              </a:ext>
            </a:extLst>
          </p:cNvPr>
          <p:cNvSpPr txBox="1">
            <a:spLocks/>
          </p:cNvSpPr>
          <p:nvPr/>
        </p:nvSpPr>
        <p:spPr>
          <a:xfrm>
            <a:off x="2058917" y="1933796"/>
            <a:ext cx="2466122" cy="580585"/>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2400" b="0" i="0" u="none" strike="noStrike" kern="1200" cap="none" spc="0" normalizeH="0" baseline="0" noProof="0" dirty="0">
                <a:ln>
                  <a:noFill/>
                </a:ln>
                <a:solidFill>
                  <a:srgbClr val="007BC7"/>
                </a:solidFill>
                <a:effectLst/>
                <a:uLnTx/>
                <a:uFillTx/>
                <a:latin typeface="Verdana"/>
                <a:ea typeface="+mn-ea"/>
                <a:cs typeface="+mn-cs"/>
              </a:rPr>
              <a:t>1. Organisatie</a:t>
            </a:r>
          </a:p>
        </p:txBody>
      </p:sp>
      <p:sp>
        <p:nvSpPr>
          <p:cNvPr id="13" name="Tijdelijke aanduiding voor inhoud 2">
            <a:extLst>
              <a:ext uri="{FF2B5EF4-FFF2-40B4-BE49-F238E27FC236}">
                <a16:creationId xmlns:a16="http://schemas.microsoft.com/office/drawing/2014/main" id="{F9A83FB3-FD00-E941-8F7E-D58502518FCE}"/>
              </a:ext>
            </a:extLst>
          </p:cNvPr>
          <p:cNvSpPr txBox="1">
            <a:spLocks/>
          </p:cNvSpPr>
          <p:nvPr/>
        </p:nvSpPr>
        <p:spPr>
          <a:xfrm>
            <a:off x="2008355" y="2645135"/>
            <a:ext cx="2466122" cy="28169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2400" b="0" i="0" u="none" strike="noStrike" kern="1200" cap="none" spc="0" normalizeH="0" baseline="0" noProof="0" dirty="0">
                <a:ln>
                  <a:noFill/>
                </a:ln>
                <a:solidFill>
                  <a:srgbClr val="007BC7"/>
                </a:solidFill>
                <a:effectLst/>
                <a:uLnTx/>
                <a:uFillTx/>
                <a:latin typeface="Verdana"/>
                <a:ea typeface="+mn-ea"/>
                <a:cs typeface="+mn-cs"/>
              </a:rPr>
              <a:t> </a:t>
            </a:r>
            <a:r>
              <a:rPr kumimoji="0" lang="nl-NL" sz="2400" b="0" i="0" u="none" strike="noStrike" kern="1200" cap="none" spc="0" normalizeH="0" baseline="0" noProof="0" dirty="0">
                <a:ln>
                  <a:noFill/>
                </a:ln>
                <a:solidFill>
                  <a:srgbClr val="275937"/>
                </a:solidFill>
                <a:effectLst/>
                <a:uLnTx/>
                <a:uFillTx/>
                <a:latin typeface="Verdana"/>
                <a:ea typeface="+mn-ea"/>
                <a:cs typeface="+mn-cs"/>
              </a:rPr>
              <a:t>2. Individu</a:t>
            </a:r>
          </a:p>
        </p:txBody>
      </p:sp>
      <p:sp>
        <p:nvSpPr>
          <p:cNvPr id="14" name="Tijdelijke aanduiding voor inhoud 2">
            <a:extLst>
              <a:ext uri="{FF2B5EF4-FFF2-40B4-BE49-F238E27FC236}">
                <a16:creationId xmlns:a16="http://schemas.microsoft.com/office/drawing/2014/main" id="{F9A83FB3-FD00-E941-8F7E-D58502518FCE}"/>
              </a:ext>
            </a:extLst>
          </p:cNvPr>
          <p:cNvSpPr txBox="1">
            <a:spLocks/>
          </p:cNvSpPr>
          <p:nvPr/>
        </p:nvSpPr>
        <p:spPr>
          <a:xfrm>
            <a:off x="2058917" y="3356474"/>
            <a:ext cx="2466122" cy="28169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2400" b="0" i="0" u="none" strike="noStrike" kern="1200" cap="none" spc="0" normalizeH="0" baseline="0" noProof="0" dirty="0">
                <a:ln>
                  <a:noFill/>
                </a:ln>
                <a:solidFill>
                  <a:srgbClr val="94710A"/>
                </a:solidFill>
                <a:effectLst/>
                <a:uLnTx/>
                <a:uFillTx/>
                <a:latin typeface="Verdana"/>
                <a:ea typeface="+mn-ea"/>
                <a:cs typeface="+mn-cs"/>
              </a:rPr>
              <a:t>3. Omgeving</a:t>
            </a:r>
          </a:p>
        </p:txBody>
      </p:sp>
    </p:spTree>
    <p:extLst>
      <p:ext uri="{BB962C8B-B14F-4D97-AF65-F5344CB8AC3E}">
        <p14:creationId xmlns:p14="http://schemas.microsoft.com/office/powerpoint/2010/main" val="195670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ECA7B0-33E0-234D-AC28-A588918910DB}"/>
              </a:ext>
            </a:extLst>
          </p:cNvPr>
          <p:cNvSpPr>
            <a:spLocks noGrp="1"/>
          </p:cNvSpPr>
          <p:nvPr>
            <p:ph idx="1"/>
          </p:nvPr>
        </p:nvSpPr>
        <p:spPr>
          <a:xfrm>
            <a:off x="1183922" y="1713176"/>
            <a:ext cx="4351937" cy="257667"/>
          </a:xfrm>
        </p:spPr>
        <p:txBody>
          <a:bodyPr/>
          <a:lstStyle/>
          <a:p>
            <a:pPr marL="0" indent="0">
              <a:buNone/>
            </a:pPr>
            <a:endParaRPr lang="nl-NL" dirty="0"/>
          </a:p>
          <a:p>
            <a:pPr marL="0" indent="0">
              <a:buNone/>
            </a:pPr>
            <a:endParaRPr lang="nl-NL" dirty="0"/>
          </a:p>
        </p:txBody>
      </p:sp>
      <p:sp>
        <p:nvSpPr>
          <p:cNvPr id="7" name="Titel 1">
            <a:extLst>
              <a:ext uri="{FF2B5EF4-FFF2-40B4-BE49-F238E27FC236}">
                <a16:creationId xmlns:a16="http://schemas.microsoft.com/office/drawing/2014/main" id="{DC0B9416-0814-4B45-8F58-4D0A0C6DDB0D}"/>
              </a:ext>
            </a:extLst>
          </p:cNvPr>
          <p:cNvSpPr>
            <a:spLocks noGrp="1"/>
          </p:cNvSpPr>
          <p:nvPr>
            <p:ph type="title"/>
          </p:nvPr>
        </p:nvSpPr>
        <p:spPr>
          <a:xfrm>
            <a:off x="0" y="0"/>
            <a:ext cx="9144000" cy="785114"/>
          </a:xfrm>
          <a:solidFill>
            <a:srgbClr val="007BC7"/>
          </a:solidFill>
        </p:spPr>
        <p:txBody>
          <a:bodyPr/>
          <a:lstStyle/>
          <a:p>
            <a:r>
              <a:rPr lang="nl-NL" dirty="0"/>
              <a:t>	</a:t>
            </a:r>
            <a:r>
              <a:rPr lang="nl-NL" dirty="0">
                <a:solidFill>
                  <a:schemeClr val="bg1"/>
                </a:solidFill>
              </a:rPr>
              <a:t>Niveau</a:t>
            </a:r>
            <a:r>
              <a:rPr lang="nl-NL" dirty="0"/>
              <a:t> </a:t>
            </a:r>
            <a:r>
              <a:rPr lang="nl-NL" dirty="0">
                <a:solidFill>
                  <a:schemeClr val="bg1"/>
                </a:solidFill>
              </a:rPr>
              <a:t>1:</a:t>
            </a:r>
            <a:r>
              <a:rPr lang="nl-NL" dirty="0"/>
              <a:t> </a:t>
            </a:r>
            <a:r>
              <a:rPr lang="nl-NL" dirty="0">
                <a:solidFill>
                  <a:schemeClr val="bg1"/>
                </a:solidFill>
              </a:rPr>
              <a:t>Organisatie</a:t>
            </a:r>
          </a:p>
        </p:txBody>
      </p:sp>
      <p:sp>
        <p:nvSpPr>
          <p:cNvPr id="13" name="Tijdelijke aanduiding voor inhoud 2">
            <a:extLst>
              <a:ext uri="{FF2B5EF4-FFF2-40B4-BE49-F238E27FC236}">
                <a16:creationId xmlns:a16="http://schemas.microsoft.com/office/drawing/2014/main" id="{F9A83FB3-FD00-E941-8F7E-D58502518FCE}"/>
              </a:ext>
            </a:extLst>
          </p:cNvPr>
          <p:cNvSpPr txBox="1">
            <a:spLocks/>
          </p:cNvSpPr>
          <p:nvPr/>
        </p:nvSpPr>
        <p:spPr>
          <a:xfrm>
            <a:off x="550936" y="1089288"/>
            <a:ext cx="8051525" cy="339127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Cultuur, beleid en toezicht</a:t>
            </a: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 	Zijn alle processen zo ingericht dat niet-integer gedrag wordt 	voorkomen?</a:t>
            </a: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	Wordt met elkaar gesproken over afwijkend gedrag? </a:t>
            </a: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	Is er openheid voor dat gesprek?</a:t>
            </a:r>
          </a:p>
        </p:txBody>
      </p:sp>
      <p:pic>
        <p:nvPicPr>
          <p:cNvPr id="15" name="Afbeelding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3817" y="86278"/>
            <a:ext cx="695415" cy="612558"/>
          </a:xfrm>
          <a:prstGeom prst="rect">
            <a:avLst/>
          </a:prstGeom>
        </p:spPr>
      </p:pic>
      <p:pic>
        <p:nvPicPr>
          <p:cNvPr id="28" name="Afbeelding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285" y="2107502"/>
            <a:ext cx="893577" cy="850198"/>
          </a:xfrm>
          <a:prstGeom prst="rect">
            <a:avLst/>
          </a:prstGeom>
        </p:spPr>
      </p:pic>
      <p:pic>
        <p:nvPicPr>
          <p:cNvPr id="30" name="Afbeelding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285" y="3537293"/>
            <a:ext cx="942831" cy="877241"/>
          </a:xfrm>
          <a:prstGeom prst="rect">
            <a:avLst/>
          </a:prstGeom>
        </p:spPr>
      </p:pic>
    </p:spTree>
    <p:extLst>
      <p:ext uri="{BB962C8B-B14F-4D97-AF65-F5344CB8AC3E}">
        <p14:creationId xmlns:p14="http://schemas.microsoft.com/office/powerpoint/2010/main" val="110062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ECA7B0-33E0-234D-AC28-A588918910DB}"/>
              </a:ext>
            </a:extLst>
          </p:cNvPr>
          <p:cNvSpPr>
            <a:spLocks noGrp="1"/>
          </p:cNvSpPr>
          <p:nvPr>
            <p:ph idx="1"/>
          </p:nvPr>
        </p:nvSpPr>
        <p:spPr>
          <a:xfrm>
            <a:off x="1183922" y="1713176"/>
            <a:ext cx="4351937" cy="257667"/>
          </a:xfrm>
        </p:spPr>
        <p:txBody>
          <a:bodyPr/>
          <a:lstStyle/>
          <a:p>
            <a:pPr marL="0" indent="0">
              <a:buNone/>
            </a:pPr>
            <a:endParaRPr lang="nl-NL" dirty="0"/>
          </a:p>
          <a:p>
            <a:pPr marL="0" indent="0">
              <a:buNone/>
            </a:pPr>
            <a:endParaRPr lang="nl-NL" dirty="0"/>
          </a:p>
        </p:txBody>
      </p:sp>
      <p:sp>
        <p:nvSpPr>
          <p:cNvPr id="7" name="Titel 1">
            <a:extLst>
              <a:ext uri="{FF2B5EF4-FFF2-40B4-BE49-F238E27FC236}">
                <a16:creationId xmlns:a16="http://schemas.microsoft.com/office/drawing/2014/main" id="{DC0B9416-0814-4B45-8F58-4D0A0C6DDB0D}"/>
              </a:ext>
            </a:extLst>
          </p:cNvPr>
          <p:cNvSpPr>
            <a:spLocks noGrp="1"/>
          </p:cNvSpPr>
          <p:nvPr>
            <p:ph type="title"/>
          </p:nvPr>
        </p:nvSpPr>
        <p:spPr>
          <a:xfrm>
            <a:off x="0" y="0"/>
            <a:ext cx="9144000" cy="785114"/>
          </a:xfrm>
          <a:solidFill>
            <a:srgbClr val="275937"/>
          </a:solidFill>
        </p:spPr>
        <p:txBody>
          <a:bodyPr/>
          <a:lstStyle/>
          <a:p>
            <a:r>
              <a:rPr lang="nl-NL" dirty="0"/>
              <a:t>	</a:t>
            </a:r>
            <a:r>
              <a:rPr lang="nl-NL" dirty="0">
                <a:solidFill>
                  <a:schemeClr val="bg1"/>
                </a:solidFill>
              </a:rPr>
              <a:t>Signalering</a:t>
            </a:r>
            <a:r>
              <a:rPr lang="nl-NL" dirty="0"/>
              <a:t> </a:t>
            </a:r>
            <a:r>
              <a:rPr lang="nl-NL" dirty="0">
                <a:solidFill>
                  <a:schemeClr val="bg1"/>
                </a:solidFill>
              </a:rPr>
              <a:t>2:</a:t>
            </a:r>
            <a:r>
              <a:rPr lang="nl-NL" dirty="0"/>
              <a:t> </a:t>
            </a:r>
            <a:r>
              <a:rPr lang="nl-NL" dirty="0">
                <a:solidFill>
                  <a:schemeClr val="bg1"/>
                </a:solidFill>
              </a:rPr>
              <a:t>Individu</a:t>
            </a:r>
          </a:p>
        </p:txBody>
      </p:sp>
      <p:sp>
        <p:nvSpPr>
          <p:cNvPr id="13" name="Tijdelijke aanduiding voor inhoud 2">
            <a:extLst>
              <a:ext uri="{FF2B5EF4-FFF2-40B4-BE49-F238E27FC236}">
                <a16:creationId xmlns:a16="http://schemas.microsoft.com/office/drawing/2014/main" id="{F9A83FB3-FD00-E941-8F7E-D58502518FCE}"/>
              </a:ext>
            </a:extLst>
          </p:cNvPr>
          <p:cNvSpPr txBox="1">
            <a:spLocks/>
          </p:cNvSpPr>
          <p:nvPr/>
        </p:nvSpPr>
        <p:spPr>
          <a:xfrm>
            <a:off x="550936" y="1032324"/>
            <a:ext cx="8051525" cy="3584064"/>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Persoonlijke omstandigheden, werkinhoud en afwijkend gedrag</a:t>
            </a:r>
            <a:r>
              <a:rPr kumimoji="0" lang="nl-NL" sz="18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	</a:t>
            </a:r>
          </a:p>
        </p:txBody>
      </p:sp>
      <p:pic>
        <p:nvPicPr>
          <p:cNvPr id="15" name="Afbeelding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3817" y="86278"/>
            <a:ext cx="695415" cy="612558"/>
          </a:xfrm>
          <a:prstGeom prst="rect">
            <a:avLst/>
          </a:prstGeom>
        </p:spPr>
      </p:pic>
      <p:sp>
        <p:nvSpPr>
          <p:cNvPr id="21" name="Tijdelijke aanduiding voor inhoud 2">
            <a:extLst>
              <a:ext uri="{FF2B5EF4-FFF2-40B4-BE49-F238E27FC236}">
                <a16:creationId xmlns:a16="http://schemas.microsoft.com/office/drawing/2014/main" id="{F9A83FB3-FD00-E941-8F7E-D58502518FCE}"/>
              </a:ext>
            </a:extLst>
          </p:cNvPr>
          <p:cNvSpPr txBox="1">
            <a:spLocks/>
          </p:cNvSpPr>
          <p:nvPr/>
        </p:nvSpPr>
        <p:spPr>
          <a:xfrm>
            <a:off x="1381418" y="2453445"/>
            <a:ext cx="7557814" cy="610758"/>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In welke netwerken begeeft een ambtenaar of politicus zich? </a:t>
            </a:r>
          </a:p>
        </p:txBody>
      </p:sp>
      <p:pic>
        <p:nvPicPr>
          <p:cNvPr id="2" name="Afbeeld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5015" y="25294"/>
            <a:ext cx="714217" cy="734526"/>
          </a:xfrm>
          <a:prstGeom prst="rect">
            <a:avLst/>
          </a:prstGeom>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939" y="2390433"/>
            <a:ext cx="598983" cy="569906"/>
          </a:xfrm>
          <a:prstGeom prst="rect">
            <a:avLst/>
          </a:prstGeom>
        </p:spPr>
      </p:pic>
      <p:pic>
        <p:nvPicPr>
          <p:cNvPr id="9" name="Afbeelding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936" y="3389762"/>
            <a:ext cx="736205" cy="643286"/>
          </a:xfrm>
          <a:prstGeom prst="rect">
            <a:avLst/>
          </a:prstGeom>
        </p:spPr>
      </p:pic>
      <p:sp>
        <p:nvSpPr>
          <p:cNvPr id="26" name="Tijdelijke aanduiding voor inhoud 2">
            <a:extLst>
              <a:ext uri="{FF2B5EF4-FFF2-40B4-BE49-F238E27FC236}">
                <a16:creationId xmlns:a16="http://schemas.microsoft.com/office/drawing/2014/main" id="{F9A83FB3-FD00-E941-8F7E-D58502518FCE}"/>
              </a:ext>
            </a:extLst>
          </p:cNvPr>
          <p:cNvSpPr txBox="1">
            <a:spLocks/>
          </p:cNvSpPr>
          <p:nvPr/>
        </p:nvSpPr>
        <p:spPr>
          <a:xfrm>
            <a:off x="1381418" y="3406026"/>
            <a:ext cx="7557814" cy="610758"/>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Is het takenpakket van een ambtenaar mogelijk interessant voor derden? </a:t>
            </a:r>
          </a:p>
        </p:txBody>
      </p:sp>
      <p:sp>
        <p:nvSpPr>
          <p:cNvPr id="14" name="Tijdelijke aanduiding voor voettekst 3">
            <a:extLst>
              <a:ext uri="{FF2B5EF4-FFF2-40B4-BE49-F238E27FC236}">
                <a16:creationId xmlns:a16="http://schemas.microsoft.com/office/drawing/2014/main" id="{F3F1CFF0-4B9A-CC4F-BBF9-46C7EE84ABDD}"/>
              </a:ext>
            </a:extLst>
          </p:cNvPr>
          <p:cNvSpPr>
            <a:spLocks noGrp="1"/>
          </p:cNvSpPr>
          <p:nvPr>
            <p:ph type="ftr" sz="quarter" idx="11"/>
          </p:nvPr>
        </p:nvSpPr>
        <p:spPr>
          <a:xfrm>
            <a:off x="1512000" y="4868867"/>
            <a:ext cx="4068000" cy="180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007BC7"/>
                </a:solidFill>
                <a:effectLst/>
                <a:uLnTx/>
                <a:uFillTx/>
                <a:latin typeface="Verdana"/>
                <a:ea typeface="+mn-ea"/>
                <a:cs typeface="+mn-cs"/>
              </a:rPr>
              <a:t>Feiten aan het licht –Openbaar bestuur - Signalering</a:t>
            </a:r>
          </a:p>
        </p:txBody>
      </p:sp>
    </p:spTree>
    <p:extLst>
      <p:ext uri="{BB962C8B-B14F-4D97-AF65-F5344CB8AC3E}">
        <p14:creationId xmlns:p14="http://schemas.microsoft.com/office/powerpoint/2010/main" val="333576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489" y="195384"/>
            <a:ext cx="3301219" cy="4501662"/>
          </a:xfrm>
          <a:prstGeom prst="rect">
            <a:avLst/>
          </a:prstGeom>
          <a:ln>
            <a:noFill/>
          </a:ln>
          <a:effectLst>
            <a:outerShdw blurRad="292100" dist="139700" dir="2700000" algn="tl" rotWithShape="0">
              <a:srgbClr val="333333">
                <a:alpha val="65000"/>
              </a:srgbClr>
            </a:outerShdw>
          </a:effectLst>
        </p:spPr>
      </p:pic>
      <p:sp>
        <p:nvSpPr>
          <p:cNvPr id="5" name="Tijdelijke aanduiding voor dianummer 4">
            <a:extLst>
              <a:ext uri="{FF2B5EF4-FFF2-40B4-BE49-F238E27FC236}">
                <a16:creationId xmlns:a16="http://schemas.microsoft.com/office/drawing/2014/main" id="{A009B4C1-7F14-4342-9810-6618D0EC4D8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FFFFFF"/>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nl-NL" sz="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31" name="Afbeelding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574" y="2172675"/>
            <a:ext cx="3215048" cy="2391871"/>
          </a:xfrm>
          <a:prstGeom prst="rect">
            <a:avLst/>
          </a:prstGeom>
        </p:spPr>
      </p:pic>
      <p:pic>
        <p:nvPicPr>
          <p:cNvPr id="3" name="Afbeelding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97538" y="1496428"/>
            <a:ext cx="4298461" cy="2363458"/>
          </a:xfrm>
          <a:prstGeom prst="rect">
            <a:avLst/>
          </a:prstGeom>
          <a:ln>
            <a:solidFill>
              <a:schemeClr val="tx1"/>
            </a:solidFill>
          </a:ln>
          <a:effectLst>
            <a:outerShdw blurRad="292100" dist="139700" dir="2700000" algn="tl" rotWithShape="0">
              <a:srgbClr val="333333">
                <a:alpha val="65000"/>
              </a:srgbClr>
            </a:outerShdw>
          </a:effectLst>
        </p:spPr>
      </p:pic>
      <p:grpSp>
        <p:nvGrpSpPr>
          <p:cNvPr id="16" name="Groep 15"/>
          <p:cNvGrpSpPr/>
          <p:nvPr/>
        </p:nvGrpSpPr>
        <p:grpSpPr>
          <a:xfrm>
            <a:off x="4283708" y="1672492"/>
            <a:ext cx="4032291" cy="593969"/>
            <a:chOff x="4283708" y="1672492"/>
            <a:chExt cx="4032291" cy="593969"/>
          </a:xfrm>
        </p:grpSpPr>
        <p:cxnSp>
          <p:nvCxnSpPr>
            <p:cNvPr id="6" name="Rechte verbindingslijn 5"/>
            <p:cNvCxnSpPr/>
            <p:nvPr/>
          </p:nvCxnSpPr>
          <p:spPr>
            <a:xfrm>
              <a:off x="7190154" y="1672492"/>
              <a:ext cx="112584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4283708" y="1860062"/>
              <a:ext cx="403229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283708" y="2067170"/>
              <a:ext cx="403229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4283708" y="2266461"/>
              <a:ext cx="332847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ep 27"/>
          <p:cNvGrpSpPr/>
          <p:nvPr/>
        </p:nvGrpSpPr>
        <p:grpSpPr>
          <a:xfrm>
            <a:off x="4283707" y="2882965"/>
            <a:ext cx="4156908" cy="960376"/>
            <a:chOff x="4283707" y="2882965"/>
            <a:chExt cx="4078296" cy="960376"/>
          </a:xfrm>
        </p:grpSpPr>
        <p:cxnSp>
          <p:nvCxnSpPr>
            <p:cNvPr id="19" name="Rechte verbindingslijn 18"/>
            <p:cNvCxnSpPr/>
            <p:nvPr/>
          </p:nvCxnSpPr>
          <p:spPr>
            <a:xfrm>
              <a:off x="4283707" y="3453487"/>
              <a:ext cx="407829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4283707" y="3660595"/>
              <a:ext cx="378692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4283708" y="3843341"/>
              <a:ext cx="61653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7057292" y="2882965"/>
              <a:ext cx="109001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4283708" y="3082256"/>
              <a:ext cx="199986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73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20" presetClass="entr" presetSubtype="0" fill="hold"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3000"/>
                                        <p:tgtEl>
                                          <p:spTgt spid="16"/>
                                        </p:tgtEl>
                                      </p:cBhvr>
                                    </p:animEffect>
                                  </p:childTnLst>
                                </p:cTn>
                              </p:par>
                            </p:childTnLst>
                          </p:cTn>
                        </p:par>
                        <p:par>
                          <p:cTn id="20" fill="hold">
                            <p:stCondLst>
                              <p:cond delay="4000"/>
                            </p:stCondLst>
                            <p:childTnLst>
                              <p:par>
                                <p:cTn id="21" presetID="20" presetClass="entr" presetSubtype="0" fill="hold" nodeType="afterEffect">
                                  <p:stCondLst>
                                    <p:cond delay="2000"/>
                                  </p:stCondLst>
                                  <p:childTnLst>
                                    <p:set>
                                      <p:cBhvr>
                                        <p:cTn id="22" dur="1" fill="hold">
                                          <p:stCondLst>
                                            <p:cond delay="0"/>
                                          </p:stCondLst>
                                        </p:cTn>
                                        <p:tgtEl>
                                          <p:spTgt spid="28"/>
                                        </p:tgtEl>
                                        <p:attrNameLst>
                                          <p:attrName>style.visibility</p:attrName>
                                        </p:attrNameLst>
                                      </p:cBhvr>
                                      <p:to>
                                        <p:strVal val="visible"/>
                                      </p:to>
                                    </p:set>
                                    <p:animEffect transition="in" filter="wedge">
                                      <p:cBhvr>
                                        <p:cTn id="23"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ECA7B0-33E0-234D-AC28-A588918910DB}"/>
              </a:ext>
            </a:extLst>
          </p:cNvPr>
          <p:cNvSpPr>
            <a:spLocks noGrp="1"/>
          </p:cNvSpPr>
          <p:nvPr>
            <p:ph idx="1"/>
          </p:nvPr>
        </p:nvSpPr>
        <p:spPr>
          <a:xfrm>
            <a:off x="1183922" y="1713176"/>
            <a:ext cx="4351937" cy="257667"/>
          </a:xfrm>
        </p:spPr>
        <p:txBody>
          <a:bodyPr/>
          <a:lstStyle/>
          <a:p>
            <a:pPr marL="0" indent="0">
              <a:buNone/>
            </a:pPr>
            <a:endParaRPr lang="nl-NL" dirty="0"/>
          </a:p>
          <a:p>
            <a:pPr marL="0" indent="0">
              <a:buNone/>
            </a:pPr>
            <a:endParaRPr lang="nl-NL" dirty="0"/>
          </a:p>
        </p:txBody>
      </p:sp>
      <p:sp>
        <p:nvSpPr>
          <p:cNvPr id="7" name="Titel 1">
            <a:extLst>
              <a:ext uri="{FF2B5EF4-FFF2-40B4-BE49-F238E27FC236}">
                <a16:creationId xmlns:a16="http://schemas.microsoft.com/office/drawing/2014/main" id="{DC0B9416-0814-4B45-8F58-4D0A0C6DDB0D}"/>
              </a:ext>
            </a:extLst>
          </p:cNvPr>
          <p:cNvSpPr>
            <a:spLocks noGrp="1"/>
          </p:cNvSpPr>
          <p:nvPr>
            <p:ph type="title"/>
          </p:nvPr>
        </p:nvSpPr>
        <p:spPr>
          <a:xfrm>
            <a:off x="0" y="0"/>
            <a:ext cx="9144000" cy="785114"/>
          </a:xfrm>
          <a:solidFill>
            <a:srgbClr val="94710A"/>
          </a:solidFill>
        </p:spPr>
        <p:txBody>
          <a:bodyPr/>
          <a:lstStyle/>
          <a:p>
            <a:r>
              <a:rPr lang="nl-NL" dirty="0"/>
              <a:t>	</a:t>
            </a:r>
            <a:r>
              <a:rPr lang="nl-NL" dirty="0">
                <a:solidFill>
                  <a:schemeClr val="bg1"/>
                </a:solidFill>
              </a:rPr>
              <a:t>Signalering</a:t>
            </a:r>
            <a:r>
              <a:rPr lang="nl-NL" dirty="0"/>
              <a:t> </a:t>
            </a:r>
            <a:r>
              <a:rPr lang="nl-NL" dirty="0">
                <a:solidFill>
                  <a:schemeClr val="bg1"/>
                </a:solidFill>
              </a:rPr>
              <a:t>3:</a:t>
            </a:r>
            <a:r>
              <a:rPr lang="nl-NL" dirty="0"/>
              <a:t> </a:t>
            </a:r>
            <a:r>
              <a:rPr lang="nl-NL" dirty="0">
                <a:solidFill>
                  <a:schemeClr val="bg1"/>
                </a:solidFill>
              </a:rPr>
              <a:t>Omgeving</a:t>
            </a:r>
          </a:p>
        </p:txBody>
      </p:sp>
      <p:sp>
        <p:nvSpPr>
          <p:cNvPr id="13" name="Tijdelijke aanduiding voor inhoud 2">
            <a:extLst>
              <a:ext uri="{FF2B5EF4-FFF2-40B4-BE49-F238E27FC236}">
                <a16:creationId xmlns:a16="http://schemas.microsoft.com/office/drawing/2014/main" id="{F9A83FB3-FD00-E941-8F7E-D58502518FCE}"/>
              </a:ext>
            </a:extLst>
          </p:cNvPr>
          <p:cNvSpPr txBox="1">
            <a:spLocks/>
          </p:cNvSpPr>
          <p:nvPr/>
        </p:nvSpPr>
        <p:spPr>
          <a:xfrm>
            <a:off x="550936" y="1032324"/>
            <a:ext cx="8051525" cy="3584064"/>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Politieke doelen, lobby en samenleving</a:t>
            </a: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	</a:t>
            </a:r>
          </a:p>
        </p:txBody>
      </p:sp>
      <p:pic>
        <p:nvPicPr>
          <p:cNvPr id="15" name="Afbeelding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3817" y="86278"/>
            <a:ext cx="695415" cy="612558"/>
          </a:xfrm>
          <a:prstGeom prst="rect">
            <a:avLst/>
          </a:prstGeom>
        </p:spPr>
      </p:pic>
      <p:sp>
        <p:nvSpPr>
          <p:cNvPr id="21" name="Tijdelijke aanduiding voor inhoud 2">
            <a:extLst>
              <a:ext uri="{FF2B5EF4-FFF2-40B4-BE49-F238E27FC236}">
                <a16:creationId xmlns:a16="http://schemas.microsoft.com/office/drawing/2014/main" id="{F9A83FB3-FD00-E941-8F7E-D58502518FCE}"/>
              </a:ext>
            </a:extLst>
          </p:cNvPr>
          <p:cNvSpPr txBox="1">
            <a:spLocks/>
          </p:cNvSpPr>
          <p:nvPr/>
        </p:nvSpPr>
        <p:spPr>
          <a:xfrm>
            <a:off x="1381418" y="2197287"/>
            <a:ext cx="7557814" cy="610758"/>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500" b="0" i="1" u="none" strike="noStrike" kern="1200" cap="none" spc="0" normalizeH="0" baseline="0" noProof="0" dirty="0">
              <a:ln>
                <a:noFill/>
              </a:ln>
              <a:solidFill>
                <a:srgbClr val="000000"/>
              </a:solidFill>
              <a:effectLst/>
              <a:uLnTx/>
              <a:uFillTx/>
              <a:latin typeface="Verdana"/>
              <a:ea typeface="+mn-ea"/>
              <a:cs typeface="+mn-cs"/>
            </a:endParaRPr>
          </a:p>
        </p:txBody>
      </p:sp>
      <p:pic>
        <p:nvPicPr>
          <p:cNvPr id="2" name="Afbeeld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5015" y="25294"/>
            <a:ext cx="714217" cy="734526"/>
          </a:xfrm>
          <a:prstGeom prst="rect">
            <a:avLst/>
          </a:prstGeom>
        </p:spPr>
      </p:pic>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15249" y="0"/>
            <a:ext cx="752549" cy="759820"/>
          </a:xfrm>
          <a:prstGeom prst="rect">
            <a:avLst/>
          </a:prstGeom>
        </p:spPr>
      </p:pic>
      <p:pic>
        <p:nvPicPr>
          <p:cNvPr id="12" name="Afbeelding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543" y="2304762"/>
            <a:ext cx="775271" cy="671902"/>
          </a:xfrm>
          <a:prstGeom prst="rect">
            <a:avLst/>
          </a:prstGeom>
        </p:spPr>
      </p:pic>
      <p:pic>
        <p:nvPicPr>
          <p:cNvPr id="14" name="Afbeelding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399" y="3449375"/>
            <a:ext cx="775271" cy="808615"/>
          </a:xfrm>
          <a:prstGeom prst="rect">
            <a:avLst/>
          </a:prstGeom>
        </p:spPr>
      </p:pic>
      <p:sp>
        <p:nvSpPr>
          <p:cNvPr id="19" name="Tijdelijke aanduiding voor inhoud 2">
            <a:extLst>
              <a:ext uri="{FF2B5EF4-FFF2-40B4-BE49-F238E27FC236}">
                <a16:creationId xmlns:a16="http://schemas.microsoft.com/office/drawing/2014/main" id="{F9A83FB3-FD00-E941-8F7E-D58502518FCE}"/>
              </a:ext>
            </a:extLst>
          </p:cNvPr>
          <p:cNvSpPr txBox="1">
            <a:spLocks/>
          </p:cNvSpPr>
          <p:nvPr/>
        </p:nvSpPr>
        <p:spPr>
          <a:xfrm>
            <a:off x="1381418" y="2838617"/>
            <a:ext cx="7557814" cy="610758"/>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500" b="0" i="1" u="none" strike="noStrike" kern="1200" cap="none" spc="0" normalizeH="0" baseline="0" noProof="0" dirty="0">
              <a:ln>
                <a:noFill/>
              </a:ln>
              <a:solidFill>
                <a:srgbClr val="000000"/>
              </a:solidFill>
              <a:effectLst/>
              <a:uLnTx/>
              <a:uFillTx/>
              <a:latin typeface="Verdana"/>
              <a:ea typeface="+mn-ea"/>
              <a:cs typeface="+mn-cs"/>
            </a:endParaRPr>
          </a:p>
        </p:txBody>
      </p:sp>
      <p:sp>
        <p:nvSpPr>
          <p:cNvPr id="17" name="Tijdelijke aanduiding voor inhoud 2">
            <a:extLst>
              <a:ext uri="{FF2B5EF4-FFF2-40B4-BE49-F238E27FC236}">
                <a16:creationId xmlns:a16="http://schemas.microsoft.com/office/drawing/2014/main" id="{F9A83FB3-FD00-E941-8F7E-D58502518FCE}"/>
              </a:ext>
            </a:extLst>
          </p:cNvPr>
          <p:cNvSpPr txBox="1">
            <a:spLocks/>
          </p:cNvSpPr>
          <p:nvPr/>
        </p:nvSpPr>
        <p:spPr>
          <a:xfrm>
            <a:off x="1409984" y="3667629"/>
            <a:ext cx="7557814" cy="610758"/>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Spelen er onderwerpen met grote belangen voor lobby? </a:t>
            </a:r>
          </a:p>
        </p:txBody>
      </p:sp>
      <p:sp>
        <p:nvSpPr>
          <p:cNvPr id="20" name="Tijdelijke aanduiding voor inhoud 2">
            <a:extLst>
              <a:ext uri="{FF2B5EF4-FFF2-40B4-BE49-F238E27FC236}">
                <a16:creationId xmlns:a16="http://schemas.microsoft.com/office/drawing/2014/main" id="{F9A83FB3-FD00-E941-8F7E-D58502518FCE}"/>
              </a:ext>
            </a:extLst>
          </p:cNvPr>
          <p:cNvSpPr txBox="1">
            <a:spLocks/>
          </p:cNvSpPr>
          <p:nvPr/>
        </p:nvSpPr>
        <p:spPr>
          <a:xfrm>
            <a:off x="1409984" y="2448790"/>
            <a:ext cx="7557814" cy="41968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Zijn er politieke wensen die veel druk leggen op ambtenaren? </a:t>
            </a:r>
          </a:p>
        </p:txBody>
      </p:sp>
      <p:pic>
        <p:nvPicPr>
          <p:cNvPr id="4" name="Afbeelding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3152" y="-179303"/>
            <a:ext cx="4871126" cy="5675868"/>
          </a:xfrm>
          <a:prstGeom prst="rect">
            <a:avLst/>
          </a:prstGeom>
        </p:spPr>
      </p:pic>
    </p:spTree>
    <p:extLst>
      <p:ext uri="{BB962C8B-B14F-4D97-AF65-F5344CB8AC3E}">
        <p14:creationId xmlns:p14="http://schemas.microsoft.com/office/powerpoint/2010/main" val="23754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25AE2-BF09-0944-8AE3-3BE598CB79BD}"/>
              </a:ext>
            </a:extLst>
          </p:cNvPr>
          <p:cNvSpPr>
            <a:spLocks noGrp="1"/>
          </p:cNvSpPr>
          <p:nvPr>
            <p:ph type="title"/>
          </p:nvPr>
        </p:nvSpPr>
        <p:spPr>
          <a:xfrm>
            <a:off x="468000" y="432000"/>
            <a:ext cx="8208000" cy="460398"/>
          </a:xfrm>
        </p:spPr>
        <p:txBody>
          <a:bodyPr/>
          <a:lstStyle/>
          <a:p>
            <a:r>
              <a:rPr lang="nl-NL" dirty="0"/>
              <a:t>Een weerbare overheid vraagt om:</a:t>
            </a:r>
          </a:p>
        </p:txBody>
      </p:sp>
      <p:sp>
        <p:nvSpPr>
          <p:cNvPr id="6" name="Tijdelijke aanduiding voor dianummer 5">
            <a:extLst>
              <a:ext uri="{FF2B5EF4-FFF2-40B4-BE49-F238E27FC236}">
                <a16:creationId xmlns:a16="http://schemas.microsoft.com/office/drawing/2014/main" id="{E88950FD-C8B6-A341-9A8E-4DB7C406F49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8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kstvak 9">
            <a:extLst>
              <a:ext uri="{FF2B5EF4-FFF2-40B4-BE49-F238E27FC236}">
                <a16:creationId xmlns:a16="http://schemas.microsoft.com/office/drawing/2014/main" id="{253AA403-1B15-4C2C-A976-80B871F29841}"/>
              </a:ext>
            </a:extLst>
          </p:cNvPr>
          <p:cNvSpPr txBox="1"/>
          <p:nvPr/>
        </p:nvSpPr>
        <p:spPr>
          <a:xfrm>
            <a:off x="1511999" y="1046836"/>
            <a:ext cx="5832697"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Verdana"/>
                <a:ea typeface="+mn-ea"/>
                <a:cs typeface="+mn-cs"/>
              </a:rPr>
              <a:t>Meer bewustwording voor kwetsbaarheden binnen eigen organisatie</a:t>
            </a:r>
          </a:p>
        </p:txBody>
      </p:sp>
      <p:sp>
        <p:nvSpPr>
          <p:cNvPr id="13" name="Tekstvak 12">
            <a:extLst>
              <a:ext uri="{FF2B5EF4-FFF2-40B4-BE49-F238E27FC236}">
                <a16:creationId xmlns:a16="http://schemas.microsoft.com/office/drawing/2014/main" id="{62108B58-2819-444C-AFDF-AF60943FCFC3}"/>
              </a:ext>
            </a:extLst>
          </p:cNvPr>
          <p:cNvSpPr txBox="1"/>
          <p:nvPr/>
        </p:nvSpPr>
        <p:spPr>
          <a:xfrm>
            <a:off x="1511998" y="1930665"/>
            <a:ext cx="5832697"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Verdana"/>
                <a:ea typeface="+mn-ea"/>
                <a:cs typeface="+mn-cs"/>
              </a:rPr>
              <a:t>Meer aandacht voor mogelijkheden screening en certificering</a:t>
            </a:r>
          </a:p>
        </p:txBody>
      </p:sp>
      <p:sp>
        <p:nvSpPr>
          <p:cNvPr id="16" name="Tekstvak 15">
            <a:extLst>
              <a:ext uri="{FF2B5EF4-FFF2-40B4-BE49-F238E27FC236}">
                <a16:creationId xmlns:a16="http://schemas.microsoft.com/office/drawing/2014/main" id="{085C9F90-E6C0-4D4F-9AF5-2B2688096EE6}"/>
              </a:ext>
            </a:extLst>
          </p:cNvPr>
          <p:cNvSpPr txBox="1"/>
          <p:nvPr/>
        </p:nvSpPr>
        <p:spPr>
          <a:xfrm>
            <a:off x="1512000" y="3020062"/>
            <a:ext cx="7007220" cy="33855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Verdana"/>
                <a:ea typeface="+mn-ea"/>
                <a:cs typeface="+mn-cs"/>
              </a:rPr>
              <a:t>Sturing op compliance van processen</a:t>
            </a:r>
          </a:p>
        </p:txBody>
      </p:sp>
      <p:sp>
        <p:nvSpPr>
          <p:cNvPr id="19" name="Tekstvak 18">
            <a:extLst>
              <a:ext uri="{FF2B5EF4-FFF2-40B4-BE49-F238E27FC236}">
                <a16:creationId xmlns:a16="http://schemas.microsoft.com/office/drawing/2014/main" id="{B9F1FC4C-0DD8-4784-9AE2-38CBEDD58604}"/>
              </a:ext>
            </a:extLst>
          </p:cNvPr>
          <p:cNvSpPr txBox="1"/>
          <p:nvPr/>
        </p:nvSpPr>
        <p:spPr>
          <a:xfrm>
            <a:off x="1511999" y="3938871"/>
            <a:ext cx="6804000" cy="33855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Verdana"/>
                <a:ea typeface="+mn-ea"/>
                <a:cs typeface="+mn-cs"/>
              </a:rPr>
              <a:t>Autorisatie en loggingsbeheer</a:t>
            </a:r>
          </a:p>
        </p:txBody>
      </p:sp>
      <p:pic>
        <p:nvPicPr>
          <p:cNvPr id="8" name="Tijdelijke aanduiding voor inhoud 7">
            <a:extLst>
              <a:ext uri="{FF2B5EF4-FFF2-40B4-BE49-F238E27FC236}">
                <a16:creationId xmlns:a16="http://schemas.microsoft.com/office/drawing/2014/main" id="{753F2300-4F20-43B5-86DC-BF83679A6F96}"/>
              </a:ext>
            </a:extLst>
          </p:cNvPr>
          <p:cNvPicPr>
            <a:picLocks noGrp="1" noChangeAspect="1"/>
          </p:cNvPicPr>
          <p:nvPr>
            <p:ph idx="1"/>
          </p:nvPr>
        </p:nvPicPr>
        <p:blipFill>
          <a:blip r:embed="rId3"/>
          <a:stretch>
            <a:fillRect/>
          </a:stretch>
        </p:blipFill>
        <p:spPr>
          <a:xfrm>
            <a:off x="428806" y="894258"/>
            <a:ext cx="812985" cy="812985"/>
          </a:xfrm>
        </p:spPr>
      </p:pic>
      <p:pic>
        <p:nvPicPr>
          <p:cNvPr id="14" name="Afbeelding 13">
            <a:extLst>
              <a:ext uri="{FF2B5EF4-FFF2-40B4-BE49-F238E27FC236}">
                <a16:creationId xmlns:a16="http://schemas.microsoft.com/office/drawing/2014/main" id="{8E3B0001-BECB-439E-AB1D-2B8C703CEE06}"/>
              </a:ext>
            </a:extLst>
          </p:cNvPr>
          <p:cNvPicPr>
            <a:picLocks noChangeAspect="1"/>
          </p:cNvPicPr>
          <p:nvPr/>
        </p:nvPicPr>
        <p:blipFill>
          <a:blip r:embed="rId4"/>
          <a:stretch>
            <a:fillRect/>
          </a:stretch>
        </p:blipFill>
        <p:spPr>
          <a:xfrm>
            <a:off x="428809" y="1822552"/>
            <a:ext cx="812985" cy="812985"/>
          </a:xfrm>
          <a:prstGeom prst="rect">
            <a:avLst/>
          </a:prstGeom>
        </p:spPr>
      </p:pic>
      <p:pic>
        <p:nvPicPr>
          <p:cNvPr id="4" name="Afbeelding 3">
            <a:extLst>
              <a:ext uri="{FF2B5EF4-FFF2-40B4-BE49-F238E27FC236}">
                <a16:creationId xmlns:a16="http://schemas.microsoft.com/office/drawing/2014/main" id="{BCBD2A9A-728D-4B4B-9BBD-2E381437FA78}"/>
              </a:ext>
            </a:extLst>
          </p:cNvPr>
          <p:cNvPicPr>
            <a:picLocks noChangeAspect="1"/>
          </p:cNvPicPr>
          <p:nvPr/>
        </p:nvPicPr>
        <p:blipFill>
          <a:blip r:embed="rId5"/>
          <a:stretch>
            <a:fillRect/>
          </a:stretch>
        </p:blipFill>
        <p:spPr>
          <a:xfrm>
            <a:off x="428808" y="2764642"/>
            <a:ext cx="812985" cy="812985"/>
          </a:xfrm>
          <a:prstGeom prst="rect">
            <a:avLst/>
          </a:prstGeom>
        </p:spPr>
      </p:pic>
      <p:pic>
        <p:nvPicPr>
          <p:cNvPr id="17" name="Afbeelding 16">
            <a:extLst>
              <a:ext uri="{FF2B5EF4-FFF2-40B4-BE49-F238E27FC236}">
                <a16:creationId xmlns:a16="http://schemas.microsoft.com/office/drawing/2014/main" id="{1A1AE56F-988C-4F5A-875E-4FFE3563278A}"/>
              </a:ext>
            </a:extLst>
          </p:cNvPr>
          <p:cNvPicPr>
            <a:picLocks noChangeAspect="1"/>
          </p:cNvPicPr>
          <p:nvPr/>
        </p:nvPicPr>
        <p:blipFill>
          <a:blip r:embed="rId4"/>
          <a:stretch>
            <a:fillRect/>
          </a:stretch>
        </p:blipFill>
        <p:spPr>
          <a:xfrm>
            <a:off x="428807" y="3680420"/>
            <a:ext cx="812985" cy="812985"/>
          </a:xfrm>
          <a:prstGeom prst="rect">
            <a:avLst/>
          </a:prstGeom>
        </p:spPr>
      </p:pic>
    </p:spTree>
    <p:extLst>
      <p:ext uri="{BB962C8B-B14F-4D97-AF65-F5344CB8AC3E}">
        <p14:creationId xmlns:p14="http://schemas.microsoft.com/office/powerpoint/2010/main" val="267068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Aanbod van de Rijksrecherche</a:t>
            </a:r>
          </a:p>
        </p:txBody>
      </p:sp>
      <p:sp>
        <p:nvSpPr>
          <p:cNvPr id="4" name="Tijdelijke aanduiding voor voettekst 3"/>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007BC7"/>
              </a:solidFill>
              <a:effectLst/>
              <a:uLnTx/>
              <a:uFillTx/>
              <a:latin typeface="Verdana"/>
              <a:ea typeface="+mn-ea"/>
              <a:cs typeface="+mn-cs"/>
            </a:endParaRPr>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4827" y="1060997"/>
            <a:ext cx="1958773" cy="2383869"/>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1082" y="1026904"/>
            <a:ext cx="1982321" cy="2543058"/>
          </a:xfrm>
          <a:prstGeom prst="rect">
            <a:avLst/>
          </a:prstGeom>
        </p:spPr>
      </p:pic>
      <p:pic>
        <p:nvPicPr>
          <p:cNvPr id="5" name="Afbeelding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402622">
            <a:off x="1355959" y="3519139"/>
            <a:ext cx="2612569" cy="833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Afbeelding 5">
            <a:extLst>
              <a:ext uri="{FF2B5EF4-FFF2-40B4-BE49-F238E27FC236}">
                <a16:creationId xmlns:a16="http://schemas.microsoft.com/office/drawing/2014/main" id="{B9242DB7-5F4F-4D1C-871A-01F6DCA1D9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4832" y="2688294"/>
            <a:ext cx="1847821" cy="1847821"/>
          </a:xfrm>
          <a:prstGeom prst="rect">
            <a:avLst/>
          </a:prstGeom>
        </p:spPr>
      </p:pic>
      <p:sp>
        <p:nvSpPr>
          <p:cNvPr id="8" name="Rechthoek 7">
            <a:extLst>
              <a:ext uri="{FF2B5EF4-FFF2-40B4-BE49-F238E27FC236}">
                <a16:creationId xmlns:a16="http://schemas.microsoft.com/office/drawing/2014/main" id="{203D1DCB-484A-4500-9F4A-91C4BE455EA1}"/>
              </a:ext>
            </a:extLst>
          </p:cNvPr>
          <p:cNvSpPr/>
          <p:nvPr/>
        </p:nvSpPr>
        <p:spPr>
          <a:xfrm>
            <a:off x="6550411" y="4183069"/>
            <a:ext cx="1456661" cy="347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presentaties</a:t>
            </a:r>
          </a:p>
        </p:txBody>
      </p:sp>
    </p:spTree>
    <p:extLst>
      <p:ext uri="{BB962C8B-B14F-4D97-AF65-F5344CB8AC3E}">
        <p14:creationId xmlns:p14="http://schemas.microsoft.com/office/powerpoint/2010/main" val="12802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AC32913-F104-514B-8ADC-9C4EB58B4F71}"/>
              </a:ext>
            </a:extLst>
          </p:cNvPr>
          <p:cNvSpPr>
            <a:spLocks noGrp="1"/>
          </p:cNvSpPr>
          <p:nvPr>
            <p:ph type="body" sz="half" idx="2"/>
          </p:nvPr>
        </p:nvSpPr>
        <p:spPr>
          <a:xfrm>
            <a:off x="780573" y="2206386"/>
            <a:ext cx="4455369" cy="408561"/>
          </a:xfrm>
        </p:spPr>
        <p:txBody>
          <a:bodyPr/>
          <a:lstStyle/>
          <a:p>
            <a:r>
              <a:rPr lang="nl-NL" noProof="1"/>
              <a:t>www.rijksrecherche.nl/advies</a:t>
            </a:r>
          </a:p>
        </p:txBody>
      </p:sp>
      <p:sp>
        <p:nvSpPr>
          <p:cNvPr id="3" name="Tijdelijke aanduiding voor tekst 2">
            <a:extLst>
              <a:ext uri="{FF2B5EF4-FFF2-40B4-BE49-F238E27FC236}">
                <a16:creationId xmlns:a16="http://schemas.microsoft.com/office/drawing/2014/main" id="{EBD8500B-42E2-BB45-A3BD-AE5480CC5FFA}"/>
              </a:ext>
            </a:extLst>
          </p:cNvPr>
          <p:cNvSpPr>
            <a:spLocks noGrp="1"/>
          </p:cNvSpPr>
          <p:nvPr>
            <p:ph type="body" sz="half" idx="10"/>
          </p:nvPr>
        </p:nvSpPr>
        <p:spPr>
          <a:xfrm>
            <a:off x="707001" y="3468466"/>
            <a:ext cx="4772011" cy="1511029"/>
          </a:xfrm>
        </p:spPr>
        <p:txBody>
          <a:bodyPr/>
          <a:lstStyle/>
          <a:p>
            <a:r>
              <a:rPr lang="nl-NL" noProof="1">
                <a:latin typeface="+mj-lt"/>
              </a:rPr>
              <a:t>Neem contact met ons via</a:t>
            </a:r>
          </a:p>
          <a:p>
            <a:endParaRPr lang="nl-NL" noProof="1"/>
          </a:p>
          <a:p>
            <a:r>
              <a:rPr lang="nl-NL" noProof="1"/>
              <a:t>info@rijksrecherche.nl</a:t>
            </a:r>
          </a:p>
        </p:txBody>
      </p:sp>
    </p:spTree>
    <p:extLst>
      <p:ext uri="{BB962C8B-B14F-4D97-AF65-F5344CB8AC3E}">
        <p14:creationId xmlns:p14="http://schemas.microsoft.com/office/powerpoint/2010/main" val="380679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0781" y="2096366"/>
            <a:ext cx="1232185" cy="1545365"/>
          </a:xfrm>
          <a:prstGeom prst="rect">
            <a:avLst/>
          </a:prstGeom>
        </p:spPr>
      </p:pic>
      <p:sp>
        <p:nvSpPr>
          <p:cNvPr id="4" name="Tijdelijke aanduiding voor dianumm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nl-NL" sz="800" b="0" i="0" u="none" strike="noStrike" kern="1200" cap="none" spc="0" normalizeH="0" baseline="0" noProof="0">
              <a:ln>
                <a:noFill/>
              </a:ln>
              <a:solidFill>
                <a:srgbClr val="000000"/>
              </a:solidFill>
              <a:effectLst/>
              <a:uLnTx/>
              <a:uFillTx/>
              <a:latin typeface="Verdana"/>
              <a:ea typeface="+mn-ea"/>
              <a:cs typeface="+mn-cs"/>
            </a:endParaRPr>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2822" y="2382501"/>
            <a:ext cx="1108262" cy="1088338"/>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9267" y="3807916"/>
            <a:ext cx="1332725" cy="1335584"/>
          </a:xfrm>
          <a:prstGeom prst="rect">
            <a:avLst/>
          </a:prstGeom>
        </p:spPr>
      </p:pic>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8557" y="3132099"/>
            <a:ext cx="521303" cy="509632"/>
          </a:xfrm>
          <a:prstGeom prst="rect">
            <a:avLst/>
          </a:prstGeom>
        </p:spPr>
      </p:pic>
      <p:pic>
        <p:nvPicPr>
          <p:cNvPr id="12" name="Afbeelding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2235">
            <a:off x="3929829" y="2601069"/>
            <a:ext cx="658759" cy="154319"/>
          </a:xfrm>
          <a:prstGeom prst="rect">
            <a:avLst/>
          </a:prstGeom>
        </p:spPr>
      </p:pic>
      <p:sp>
        <p:nvSpPr>
          <p:cNvPr id="19" name="Pijl-omlaag 18"/>
          <p:cNvSpPr/>
          <p:nvPr/>
        </p:nvSpPr>
        <p:spPr>
          <a:xfrm>
            <a:off x="5256253" y="1976052"/>
            <a:ext cx="229506" cy="33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21" name="Pijl-links en -rechts 20"/>
          <p:cNvSpPr/>
          <p:nvPr/>
        </p:nvSpPr>
        <p:spPr>
          <a:xfrm>
            <a:off x="3840172" y="2863604"/>
            <a:ext cx="838071" cy="2408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pic>
        <p:nvPicPr>
          <p:cNvPr id="24" name="Afbeelding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05721" y="3895383"/>
            <a:ext cx="1589087" cy="695888"/>
          </a:xfrm>
          <a:prstGeom prst="rect">
            <a:avLst/>
          </a:prstGeom>
        </p:spPr>
      </p:pic>
      <p:pic>
        <p:nvPicPr>
          <p:cNvPr id="25" name="Afbeelding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35349" y="343472"/>
            <a:ext cx="2205478" cy="2527848"/>
          </a:xfrm>
          <a:prstGeom prst="rect">
            <a:avLst/>
          </a:prstGeom>
          <a:ln>
            <a:noFill/>
          </a:ln>
          <a:effectLst>
            <a:outerShdw blurRad="292100" dist="139700" dir="2700000" algn="tl" rotWithShape="0">
              <a:srgbClr val="333333">
                <a:alpha val="65000"/>
              </a:srgbClr>
            </a:outerShdw>
          </a:effectLst>
        </p:spPr>
      </p:pic>
      <p:sp>
        <p:nvSpPr>
          <p:cNvPr id="27" name="Pijl-links en -rechts 26"/>
          <p:cNvSpPr/>
          <p:nvPr/>
        </p:nvSpPr>
        <p:spPr>
          <a:xfrm rot="3898648">
            <a:off x="5106100" y="3889497"/>
            <a:ext cx="918303" cy="1974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28" name="Pijl-omlaag 27"/>
          <p:cNvSpPr/>
          <p:nvPr/>
        </p:nvSpPr>
        <p:spPr>
          <a:xfrm rot="16200000">
            <a:off x="6777477" y="4099278"/>
            <a:ext cx="226672" cy="336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29" name="Pijl-omlaag 28"/>
          <p:cNvSpPr/>
          <p:nvPr/>
        </p:nvSpPr>
        <p:spPr>
          <a:xfrm rot="10800000">
            <a:off x="7856810" y="3121498"/>
            <a:ext cx="229506" cy="530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pic>
        <p:nvPicPr>
          <p:cNvPr id="2" name="Afbeelding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81763" y="998855"/>
            <a:ext cx="1633587" cy="1169036"/>
          </a:xfrm>
          <a:prstGeom prst="rect">
            <a:avLst/>
          </a:prstGeom>
        </p:spPr>
      </p:pic>
      <p:pic>
        <p:nvPicPr>
          <p:cNvPr id="3" name="Afbeelding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198" y="472241"/>
            <a:ext cx="1867420" cy="910560"/>
          </a:xfrm>
          <a:prstGeom prst="rect">
            <a:avLst/>
          </a:prstGeom>
        </p:spPr>
      </p:pic>
      <p:pic>
        <p:nvPicPr>
          <p:cNvPr id="26" name="Afbeelding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64583" y="3844189"/>
            <a:ext cx="658759" cy="154319"/>
          </a:xfrm>
          <a:prstGeom prst="rect">
            <a:avLst/>
          </a:prstGeom>
        </p:spPr>
      </p:pic>
      <p:pic>
        <p:nvPicPr>
          <p:cNvPr id="5" name="Afbeelding 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64647" y="891178"/>
            <a:ext cx="1206437" cy="983246"/>
          </a:xfrm>
          <a:prstGeom prst="rect">
            <a:avLst/>
          </a:prstGeom>
        </p:spPr>
      </p:pic>
      <p:pic>
        <p:nvPicPr>
          <p:cNvPr id="10" name="Afbeelding 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9905" y="1427811"/>
            <a:ext cx="1600938" cy="852993"/>
          </a:xfrm>
          <a:prstGeom prst="rect">
            <a:avLst/>
          </a:prstGeom>
        </p:spPr>
      </p:pic>
      <p:pic>
        <p:nvPicPr>
          <p:cNvPr id="14" name="Afbeelding 13"/>
          <p:cNvPicPr>
            <a:picLocks noChangeAspect="1"/>
          </p:cNvPicPr>
          <p:nvPr/>
        </p:nvPicPr>
        <p:blipFill rotWithShape="1">
          <a:blip r:embed="rId13" cstate="email">
            <a:extLst>
              <a:ext uri="{28A0092B-C50C-407E-A947-70E740481C1C}">
                <a14:useLocalDpi xmlns:a14="http://schemas.microsoft.com/office/drawing/2010/main"/>
              </a:ext>
            </a:extLst>
          </a:blip>
          <a:srcRect t="-1"/>
          <a:stretch/>
        </p:blipFill>
        <p:spPr>
          <a:xfrm>
            <a:off x="3806675" y="3129994"/>
            <a:ext cx="997640" cy="537256"/>
          </a:xfrm>
          <a:prstGeom prst="rect">
            <a:avLst/>
          </a:prstGeom>
        </p:spPr>
      </p:pic>
    </p:spTree>
    <p:extLst>
      <p:ext uri="{BB962C8B-B14F-4D97-AF65-F5344CB8AC3E}">
        <p14:creationId xmlns:p14="http://schemas.microsoft.com/office/powerpoint/2010/main" val="42361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80">
                                          <p:stCondLst>
                                            <p:cond delay="0"/>
                                          </p:stCondLst>
                                        </p:cTn>
                                        <p:tgtEl>
                                          <p:spTgt spid="14"/>
                                        </p:tgtEl>
                                      </p:cBhvr>
                                    </p:animEffect>
                                    <p:anim calcmode="lin" valueType="num">
                                      <p:cBhvr>
                                        <p:cTn id="3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gtEl>
                                      </p:cBhvr>
                                      <p:to x="100000" y="60000"/>
                                    </p:animScale>
                                    <p:animScale>
                                      <p:cBhvr>
                                        <p:cTn id="40" dur="166" decel="50000">
                                          <p:stCondLst>
                                            <p:cond delay="676"/>
                                          </p:stCondLst>
                                        </p:cTn>
                                        <p:tgtEl>
                                          <p:spTgt spid="14"/>
                                        </p:tgtEl>
                                      </p:cBhvr>
                                      <p:to x="100000" y="100000"/>
                                    </p:animScale>
                                    <p:animScale>
                                      <p:cBhvr>
                                        <p:cTn id="41" dur="26">
                                          <p:stCondLst>
                                            <p:cond delay="1312"/>
                                          </p:stCondLst>
                                        </p:cTn>
                                        <p:tgtEl>
                                          <p:spTgt spid="14"/>
                                        </p:tgtEl>
                                      </p:cBhvr>
                                      <p:to x="100000" y="80000"/>
                                    </p:animScale>
                                    <p:animScale>
                                      <p:cBhvr>
                                        <p:cTn id="42" dur="166" decel="50000">
                                          <p:stCondLst>
                                            <p:cond delay="1338"/>
                                          </p:stCondLst>
                                        </p:cTn>
                                        <p:tgtEl>
                                          <p:spTgt spid="14"/>
                                        </p:tgtEl>
                                      </p:cBhvr>
                                      <p:to x="100000" y="100000"/>
                                    </p:animScale>
                                    <p:animScale>
                                      <p:cBhvr>
                                        <p:cTn id="43" dur="26">
                                          <p:stCondLst>
                                            <p:cond delay="1642"/>
                                          </p:stCondLst>
                                        </p:cTn>
                                        <p:tgtEl>
                                          <p:spTgt spid="14"/>
                                        </p:tgtEl>
                                      </p:cBhvr>
                                      <p:to x="100000" y="90000"/>
                                    </p:animScale>
                                    <p:animScale>
                                      <p:cBhvr>
                                        <p:cTn id="44" dur="166" decel="50000">
                                          <p:stCondLst>
                                            <p:cond delay="1668"/>
                                          </p:stCondLst>
                                        </p:cTn>
                                        <p:tgtEl>
                                          <p:spTgt spid="14"/>
                                        </p:tgtEl>
                                      </p:cBhvr>
                                      <p:to x="100000" y="100000"/>
                                    </p:animScale>
                                    <p:animScale>
                                      <p:cBhvr>
                                        <p:cTn id="45" dur="26">
                                          <p:stCondLst>
                                            <p:cond delay="1808"/>
                                          </p:stCondLst>
                                        </p:cTn>
                                        <p:tgtEl>
                                          <p:spTgt spid="14"/>
                                        </p:tgtEl>
                                      </p:cBhvr>
                                      <p:to x="100000" y="95000"/>
                                    </p:animScale>
                                    <p:animScale>
                                      <p:cBhvr>
                                        <p:cTn id="46" dur="166" decel="50000">
                                          <p:stCondLst>
                                            <p:cond delay="1834"/>
                                          </p:stCondLst>
                                        </p:cTn>
                                        <p:tgtEl>
                                          <p:spTgt spid="1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53DC0BF-0B60-7C41-BB45-579CDB25C664}"/>
              </a:ext>
            </a:extLst>
          </p:cNvPr>
          <p:cNvSpPr/>
          <p:nvPr/>
        </p:nvSpPr>
        <p:spPr>
          <a:xfrm>
            <a:off x="468001" y="3340394"/>
            <a:ext cx="8207999" cy="9670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Als zelfs ‘schijn van partijdigheid moet worden vermeden’</a:t>
            </a:r>
          </a:p>
        </p:txBody>
      </p:sp>
      <p:sp>
        <p:nvSpPr>
          <p:cNvPr id="4" name="Tijdelijke aanduiding voor voettekst 3">
            <a:extLst>
              <a:ext uri="{FF2B5EF4-FFF2-40B4-BE49-F238E27FC236}">
                <a16:creationId xmlns:a16="http://schemas.microsoft.com/office/drawing/2014/main" id="{F3F1CFF0-4B9A-CC4F-BBF9-46C7EE84ABDD}"/>
              </a:ext>
            </a:extLst>
          </p:cNvPr>
          <p:cNvSpPr>
            <a:spLocks noGrp="1"/>
          </p:cNvSpPr>
          <p:nvPr>
            <p:ph type="ftr" sz="quarter" idx="11"/>
          </p:nvPr>
        </p:nvSpPr>
        <p:spPr/>
        <p:txBody>
          <a:bodyPr/>
          <a:lstStyle/>
          <a:p>
            <a:endParaRPr lang="nl-NL" dirty="0"/>
          </a:p>
        </p:txBody>
      </p:sp>
      <p:sp>
        <p:nvSpPr>
          <p:cNvPr id="7" name="Titel 1">
            <a:extLst>
              <a:ext uri="{FF2B5EF4-FFF2-40B4-BE49-F238E27FC236}">
                <a16:creationId xmlns:a16="http://schemas.microsoft.com/office/drawing/2014/main" id="{DC0B9416-0814-4B45-8F58-4D0A0C6DDB0D}"/>
              </a:ext>
            </a:extLst>
          </p:cNvPr>
          <p:cNvSpPr>
            <a:spLocks noGrp="1"/>
          </p:cNvSpPr>
          <p:nvPr>
            <p:ph type="title"/>
          </p:nvPr>
        </p:nvSpPr>
        <p:spPr>
          <a:xfrm>
            <a:off x="468000" y="432000"/>
            <a:ext cx="8208000" cy="720000"/>
          </a:xfrm>
        </p:spPr>
        <p:txBody>
          <a:bodyPr/>
          <a:lstStyle/>
          <a:p>
            <a:r>
              <a:rPr lang="nl-NL" dirty="0"/>
              <a:t>Bijzondere positie</a:t>
            </a:r>
          </a:p>
        </p:txBody>
      </p:sp>
      <p:sp>
        <p:nvSpPr>
          <p:cNvPr id="9" name="Tijdelijke aanduiding voor inhoud 2">
            <a:extLst>
              <a:ext uri="{FF2B5EF4-FFF2-40B4-BE49-F238E27FC236}">
                <a16:creationId xmlns:a16="http://schemas.microsoft.com/office/drawing/2014/main" id="{F9A83FB3-FD00-E941-8F7E-D58502518FCE}"/>
              </a:ext>
            </a:extLst>
          </p:cNvPr>
          <p:cNvSpPr txBox="1">
            <a:spLocks/>
          </p:cNvSpPr>
          <p:nvPr/>
        </p:nvSpPr>
        <p:spPr>
          <a:xfrm>
            <a:off x="553840" y="3010834"/>
            <a:ext cx="7643152" cy="1204614"/>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altLang="nl-NL" sz="1800" dirty="0">
              <a:solidFill>
                <a:schemeClr val="accent1"/>
              </a:solidFill>
            </a:endParaRPr>
          </a:p>
        </p:txBody>
      </p:sp>
      <p:sp>
        <p:nvSpPr>
          <p:cNvPr id="2" name="Tekstvak 1"/>
          <p:cNvSpPr txBox="1"/>
          <p:nvPr/>
        </p:nvSpPr>
        <p:spPr>
          <a:xfrm>
            <a:off x="4066377" y="4092480"/>
            <a:ext cx="4370119" cy="507831"/>
          </a:xfrm>
          <a:prstGeom prst="rect">
            <a:avLst/>
          </a:prstGeom>
          <a:noFill/>
        </p:spPr>
        <p:txBody>
          <a:bodyPr wrap="square" rtlCol="0">
            <a:spAutoFit/>
          </a:bodyPr>
          <a:lstStyle/>
          <a:p>
            <a:pPr algn="ctr"/>
            <a:endParaRPr lang="nl-NL" b="1" dirty="0"/>
          </a:p>
          <a:p>
            <a:pPr algn="ctr"/>
            <a:r>
              <a:rPr lang="nl-NL" b="1" dirty="0"/>
              <a:t>(Aanwijzing taken en inzet rijksrecherche)</a:t>
            </a:r>
          </a:p>
        </p:txBody>
      </p:sp>
      <p:pic>
        <p:nvPicPr>
          <p:cNvPr id="15" name="Tijdelijke aanduiding voor inhoud 1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90087" y="1955413"/>
            <a:ext cx="1079826" cy="736183"/>
          </a:xfrm>
        </p:spPr>
      </p:pic>
      <p:sp>
        <p:nvSpPr>
          <p:cNvPr id="19" name="Traan 18"/>
          <p:cNvSpPr/>
          <p:nvPr/>
        </p:nvSpPr>
        <p:spPr>
          <a:xfrm rot="4566339">
            <a:off x="682420" y="1466788"/>
            <a:ext cx="1695161" cy="1656235"/>
          </a:xfrm>
          <a:prstGeom prst="teardrop">
            <a:avLst>
              <a:gd name="adj" fmla="val 68335"/>
            </a:avLst>
          </a:prstGeom>
          <a:noFill/>
          <a:ln w="152400">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4444" y="2071350"/>
            <a:ext cx="1426930" cy="426439"/>
          </a:xfrm>
          <a:prstGeom prst="rect">
            <a:avLst/>
          </a:prstGeom>
        </p:spPr>
      </p:pic>
      <p:sp>
        <p:nvSpPr>
          <p:cNvPr id="26" name="Traan 25"/>
          <p:cNvSpPr/>
          <p:nvPr/>
        </p:nvSpPr>
        <p:spPr>
          <a:xfrm rot="15031169">
            <a:off x="3660329" y="1422404"/>
            <a:ext cx="1695161" cy="1656235"/>
          </a:xfrm>
          <a:prstGeom prst="teardrop">
            <a:avLst>
              <a:gd name="adj" fmla="val 68335"/>
            </a:avLst>
          </a:prstGeom>
          <a:noFill/>
          <a:ln w="152400">
            <a:solidFill>
              <a:srgbClr val="94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raan 27"/>
          <p:cNvSpPr/>
          <p:nvPr/>
        </p:nvSpPr>
        <p:spPr>
          <a:xfrm rot="20832889">
            <a:off x="6638237" y="758946"/>
            <a:ext cx="1695161" cy="1656235"/>
          </a:xfrm>
          <a:prstGeom prst="teardrop">
            <a:avLst>
              <a:gd name="adj" fmla="val 68335"/>
            </a:avLst>
          </a:prstGeom>
          <a:noFill/>
          <a:ln w="152400">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p:cNvSpPr txBox="1"/>
          <p:nvPr/>
        </p:nvSpPr>
        <p:spPr>
          <a:xfrm>
            <a:off x="6802235" y="1123769"/>
            <a:ext cx="1367161" cy="715581"/>
          </a:xfrm>
          <a:prstGeom prst="rect">
            <a:avLst/>
          </a:prstGeom>
          <a:noFill/>
        </p:spPr>
        <p:txBody>
          <a:bodyPr wrap="square" rtlCol="0">
            <a:spAutoFit/>
          </a:bodyPr>
          <a:lstStyle/>
          <a:p>
            <a:pPr algn="ctr"/>
            <a:r>
              <a:rPr lang="nl-NL" b="1" dirty="0"/>
              <a:t>College van procureurs-generaal</a:t>
            </a:r>
          </a:p>
        </p:txBody>
      </p:sp>
      <p:pic>
        <p:nvPicPr>
          <p:cNvPr id="30" name="Afbeelding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6673" y="1852996"/>
            <a:ext cx="378286" cy="238632"/>
          </a:xfrm>
          <a:prstGeom prst="rect">
            <a:avLst/>
          </a:prstGeom>
        </p:spPr>
      </p:pic>
    </p:spTree>
    <p:extLst>
      <p:ext uri="{BB962C8B-B14F-4D97-AF65-F5344CB8AC3E}">
        <p14:creationId xmlns:p14="http://schemas.microsoft.com/office/powerpoint/2010/main" val="14198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A88BCF02-F306-8E4C-9D57-A5167FEC3873}"/>
              </a:ext>
            </a:extLst>
          </p:cNvPr>
          <p:cNvSpPr/>
          <p:nvPr/>
        </p:nvSpPr>
        <p:spPr>
          <a:xfrm>
            <a:off x="0" y="1106577"/>
            <a:ext cx="5971493" cy="623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BDE65CA7-0B74-DA46-AEB9-19670EBECC8C}"/>
              </a:ext>
            </a:extLst>
          </p:cNvPr>
          <p:cNvSpPr>
            <a:spLocks noGrp="1"/>
          </p:cNvSpPr>
          <p:nvPr>
            <p:ph idx="1"/>
          </p:nvPr>
        </p:nvSpPr>
        <p:spPr>
          <a:xfrm>
            <a:off x="468000" y="1220748"/>
            <a:ext cx="8208000" cy="458578"/>
          </a:xfrm>
        </p:spPr>
        <p:txBody>
          <a:bodyPr/>
          <a:lstStyle/>
          <a:p>
            <a:pPr marL="0" indent="0" fontAlgn="ctr">
              <a:buNone/>
            </a:pPr>
            <a:r>
              <a:rPr lang="nl-NL" b="1" dirty="0">
                <a:solidFill>
                  <a:schemeClr val="bg1"/>
                </a:solidFill>
              </a:rPr>
              <a:t>Opsporings- en feitenonderzoek</a:t>
            </a:r>
          </a:p>
          <a:p>
            <a:pPr marL="0" indent="0">
              <a:buNone/>
            </a:pPr>
            <a:endParaRPr lang="nl-NL" dirty="0">
              <a:solidFill>
                <a:srgbClr val="FFFF00"/>
              </a:solidFill>
            </a:endParaRPr>
          </a:p>
        </p:txBody>
      </p:sp>
      <p:sp>
        <p:nvSpPr>
          <p:cNvPr id="18" name="Rechthoek 17">
            <a:extLst>
              <a:ext uri="{FF2B5EF4-FFF2-40B4-BE49-F238E27FC236}">
                <a16:creationId xmlns:a16="http://schemas.microsoft.com/office/drawing/2014/main" id="{3E5C80C2-A17D-0248-8F40-C9398D2A38B1}"/>
              </a:ext>
            </a:extLst>
          </p:cNvPr>
          <p:cNvSpPr/>
          <p:nvPr/>
        </p:nvSpPr>
        <p:spPr>
          <a:xfrm>
            <a:off x="0" y="216976"/>
            <a:ext cx="9144000" cy="865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ACA84E8-25FC-D948-AA0C-1FB9FB16FA69}"/>
              </a:ext>
            </a:extLst>
          </p:cNvPr>
          <p:cNvSpPr>
            <a:spLocks noGrp="1"/>
          </p:cNvSpPr>
          <p:nvPr>
            <p:ph type="title"/>
          </p:nvPr>
        </p:nvSpPr>
        <p:spPr/>
        <p:txBody>
          <a:bodyPr/>
          <a:lstStyle/>
          <a:p>
            <a:r>
              <a:rPr lang="nl-NL" dirty="0"/>
              <a:t>Wat doen wij?</a:t>
            </a:r>
          </a:p>
        </p:txBody>
      </p:sp>
      <p:grpSp>
        <p:nvGrpSpPr>
          <p:cNvPr id="24" name="Groep 23">
            <a:extLst>
              <a:ext uri="{FF2B5EF4-FFF2-40B4-BE49-F238E27FC236}">
                <a16:creationId xmlns:a16="http://schemas.microsoft.com/office/drawing/2014/main" id="{7A477707-1F39-744A-AC0B-8CAB32BB8FD9}"/>
              </a:ext>
            </a:extLst>
          </p:cNvPr>
          <p:cNvGrpSpPr/>
          <p:nvPr/>
        </p:nvGrpSpPr>
        <p:grpSpPr>
          <a:xfrm>
            <a:off x="255721" y="2246203"/>
            <a:ext cx="2798987" cy="1006758"/>
            <a:chOff x="255722" y="1851852"/>
            <a:chExt cx="2798987" cy="2749121"/>
          </a:xfrm>
        </p:grpSpPr>
        <p:sp>
          <p:nvSpPr>
            <p:cNvPr id="20" name="Rechthoek 19">
              <a:extLst>
                <a:ext uri="{FF2B5EF4-FFF2-40B4-BE49-F238E27FC236}">
                  <a16:creationId xmlns:a16="http://schemas.microsoft.com/office/drawing/2014/main" id="{E860DAE7-83B9-984F-A4E7-5EA7FDBE9866}"/>
                </a:ext>
              </a:extLst>
            </p:cNvPr>
            <p:cNvSpPr/>
            <p:nvPr/>
          </p:nvSpPr>
          <p:spPr>
            <a:xfrm>
              <a:off x="255722" y="1851852"/>
              <a:ext cx="2798987" cy="2749121"/>
            </a:xfrm>
            <a:prstGeom prst="rect">
              <a:avLst/>
            </a:prstGeom>
            <a:solidFill>
              <a:schemeClr val="accent2">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76A10DED-6990-3247-81AD-03B4E917135C}"/>
                </a:ext>
              </a:extLst>
            </p:cNvPr>
            <p:cNvSpPr txBox="1">
              <a:spLocks/>
            </p:cNvSpPr>
            <p:nvPr/>
          </p:nvSpPr>
          <p:spPr>
            <a:xfrm>
              <a:off x="468000" y="2047919"/>
              <a:ext cx="2445681" cy="241492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endParaRPr lang="nl-NL" sz="1200" dirty="0"/>
            </a:p>
            <a:p>
              <a:pPr marL="0" lvl="0" indent="0">
                <a:buNone/>
              </a:pPr>
              <a:endParaRPr lang="nl-NL" sz="1200" dirty="0"/>
            </a:p>
            <a:p>
              <a:pPr marL="0" indent="0">
                <a:buNone/>
              </a:pPr>
              <a:endParaRPr lang="nl-NL" sz="1200" dirty="0"/>
            </a:p>
          </p:txBody>
        </p:sp>
      </p:grpSp>
      <p:sp>
        <p:nvSpPr>
          <p:cNvPr id="21" name="Tijdelijke aanduiding voor inhoud 2">
            <a:extLst>
              <a:ext uri="{FF2B5EF4-FFF2-40B4-BE49-F238E27FC236}">
                <a16:creationId xmlns:a16="http://schemas.microsoft.com/office/drawing/2014/main" id="{76A10DED-6990-3247-81AD-03B4E917135C}"/>
              </a:ext>
            </a:extLst>
          </p:cNvPr>
          <p:cNvSpPr txBox="1">
            <a:spLocks/>
          </p:cNvSpPr>
          <p:nvPr/>
        </p:nvSpPr>
        <p:spPr>
          <a:xfrm>
            <a:off x="410469" y="2473489"/>
            <a:ext cx="2445681" cy="884371"/>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lnSpc>
                <a:spcPct val="100000"/>
              </a:lnSpc>
              <a:buNone/>
            </a:pPr>
            <a:r>
              <a:rPr lang="nl-NL" sz="1800" b="1" dirty="0"/>
              <a:t>1. Geweldgebruik overheid</a:t>
            </a:r>
          </a:p>
          <a:p>
            <a:pPr marL="0" lvl="0" indent="0">
              <a:buNone/>
            </a:pPr>
            <a:endParaRPr lang="nl-NL" sz="1200" dirty="0"/>
          </a:p>
          <a:p>
            <a:pPr marL="0" lvl="0" indent="0">
              <a:buNone/>
            </a:pPr>
            <a:endParaRPr lang="nl-NL" sz="1200" dirty="0"/>
          </a:p>
          <a:p>
            <a:pPr marL="0" indent="0">
              <a:buNone/>
            </a:pPr>
            <a:endParaRPr lang="nl-NL" sz="1200" dirty="0"/>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456" y="1868396"/>
            <a:ext cx="2280102" cy="1713124"/>
          </a:xfrm>
          <a:prstGeom prst="rect">
            <a:avLst/>
          </a:prstGeom>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2270" y="735430"/>
            <a:ext cx="2926334" cy="1646063"/>
          </a:xfrm>
          <a:prstGeom prst="rect">
            <a:avLst/>
          </a:prstGeom>
        </p:spPr>
      </p:pic>
      <p:pic>
        <p:nvPicPr>
          <p:cNvPr id="6" name="Afbeelding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0602" y="3032723"/>
            <a:ext cx="3389670" cy="1902117"/>
          </a:xfrm>
          <a:prstGeom prst="rect">
            <a:avLst/>
          </a:prstGeom>
        </p:spPr>
      </p:pic>
    </p:spTree>
    <p:extLst>
      <p:ext uri="{BB962C8B-B14F-4D97-AF65-F5344CB8AC3E}">
        <p14:creationId xmlns:p14="http://schemas.microsoft.com/office/powerpoint/2010/main" val="319402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A88BCF02-F306-8E4C-9D57-A5167FEC3873}"/>
              </a:ext>
            </a:extLst>
          </p:cNvPr>
          <p:cNvSpPr/>
          <p:nvPr/>
        </p:nvSpPr>
        <p:spPr>
          <a:xfrm>
            <a:off x="0" y="1106577"/>
            <a:ext cx="5971493" cy="623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3" name="Tijdelijke aanduiding voor inhoud 2">
            <a:extLst>
              <a:ext uri="{FF2B5EF4-FFF2-40B4-BE49-F238E27FC236}">
                <a16:creationId xmlns:a16="http://schemas.microsoft.com/office/drawing/2014/main" id="{BDE65CA7-0B74-DA46-AEB9-19670EBECC8C}"/>
              </a:ext>
            </a:extLst>
          </p:cNvPr>
          <p:cNvSpPr>
            <a:spLocks noGrp="1"/>
          </p:cNvSpPr>
          <p:nvPr>
            <p:ph idx="1"/>
          </p:nvPr>
        </p:nvSpPr>
        <p:spPr>
          <a:xfrm>
            <a:off x="468000" y="1220748"/>
            <a:ext cx="8208000" cy="458578"/>
          </a:xfrm>
        </p:spPr>
        <p:txBody>
          <a:bodyPr/>
          <a:lstStyle/>
          <a:p>
            <a:pPr marL="0" indent="0" fontAlgn="ctr">
              <a:buNone/>
            </a:pPr>
            <a:r>
              <a:rPr lang="nl-NL" b="1" dirty="0">
                <a:solidFill>
                  <a:schemeClr val="bg1"/>
                </a:solidFill>
              </a:rPr>
              <a:t>Opsporings- en feitenonderzoek</a:t>
            </a:r>
          </a:p>
          <a:p>
            <a:pPr marL="0" indent="0">
              <a:buNone/>
            </a:pPr>
            <a:endParaRPr lang="nl-NL" dirty="0">
              <a:solidFill>
                <a:srgbClr val="FFFF00"/>
              </a:solidFill>
            </a:endParaRPr>
          </a:p>
        </p:txBody>
      </p:sp>
      <p:sp>
        <p:nvSpPr>
          <p:cNvPr id="18" name="Rechthoek 17">
            <a:extLst>
              <a:ext uri="{FF2B5EF4-FFF2-40B4-BE49-F238E27FC236}">
                <a16:creationId xmlns:a16="http://schemas.microsoft.com/office/drawing/2014/main" id="{3E5C80C2-A17D-0248-8F40-C9398D2A38B1}"/>
              </a:ext>
            </a:extLst>
          </p:cNvPr>
          <p:cNvSpPr/>
          <p:nvPr/>
        </p:nvSpPr>
        <p:spPr>
          <a:xfrm>
            <a:off x="0" y="216976"/>
            <a:ext cx="9144000" cy="865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a:extLst>
              <a:ext uri="{FF2B5EF4-FFF2-40B4-BE49-F238E27FC236}">
                <a16:creationId xmlns:a16="http://schemas.microsoft.com/office/drawing/2014/main" id="{5ACA84E8-25FC-D948-AA0C-1FB9FB16FA69}"/>
              </a:ext>
            </a:extLst>
          </p:cNvPr>
          <p:cNvSpPr>
            <a:spLocks noGrp="1"/>
          </p:cNvSpPr>
          <p:nvPr>
            <p:ph type="title"/>
          </p:nvPr>
        </p:nvSpPr>
        <p:spPr/>
        <p:txBody>
          <a:bodyPr/>
          <a:lstStyle/>
          <a:p>
            <a:r>
              <a:rPr lang="nl-NL" dirty="0"/>
              <a:t>Wat doen wij?</a:t>
            </a:r>
          </a:p>
        </p:txBody>
      </p:sp>
      <p:grpSp>
        <p:nvGrpSpPr>
          <p:cNvPr id="24" name="Groep 23">
            <a:extLst>
              <a:ext uri="{FF2B5EF4-FFF2-40B4-BE49-F238E27FC236}">
                <a16:creationId xmlns:a16="http://schemas.microsoft.com/office/drawing/2014/main" id="{7A477707-1F39-744A-AC0B-8CAB32BB8FD9}"/>
              </a:ext>
            </a:extLst>
          </p:cNvPr>
          <p:cNvGrpSpPr/>
          <p:nvPr/>
        </p:nvGrpSpPr>
        <p:grpSpPr>
          <a:xfrm>
            <a:off x="255721" y="2246203"/>
            <a:ext cx="2798987" cy="1006758"/>
            <a:chOff x="255722" y="1851852"/>
            <a:chExt cx="2798987" cy="2749121"/>
          </a:xfrm>
        </p:grpSpPr>
        <p:sp>
          <p:nvSpPr>
            <p:cNvPr id="20" name="Rechthoek 19">
              <a:extLst>
                <a:ext uri="{FF2B5EF4-FFF2-40B4-BE49-F238E27FC236}">
                  <a16:creationId xmlns:a16="http://schemas.microsoft.com/office/drawing/2014/main" id="{E860DAE7-83B9-984F-A4E7-5EA7FDBE9866}"/>
                </a:ext>
              </a:extLst>
            </p:cNvPr>
            <p:cNvSpPr/>
            <p:nvPr/>
          </p:nvSpPr>
          <p:spPr>
            <a:xfrm>
              <a:off x="255722" y="1851852"/>
              <a:ext cx="2798987" cy="2749121"/>
            </a:xfrm>
            <a:prstGeom prst="rect">
              <a:avLst/>
            </a:prstGeom>
            <a:solidFill>
              <a:schemeClr val="accent2">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7" name="Tijdelijke aanduiding voor inhoud 2">
              <a:extLst>
                <a:ext uri="{FF2B5EF4-FFF2-40B4-BE49-F238E27FC236}">
                  <a16:creationId xmlns:a16="http://schemas.microsoft.com/office/drawing/2014/main" id="{76A10DED-6990-3247-81AD-03B4E917135C}"/>
                </a:ext>
              </a:extLst>
            </p:cNvPr>
            <p:cNvSpPr txBox="1">
              <a:spLocks/>
            </p:cNvSpPr>
            <p:nvPr/>
          </p:nvSpPr>
          <p:spPr>
            <a:xfrm>
              <a:off x="468000" y="2047919"/>
              <a:ext cx="2445681" cy="241492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grpSp>
      <p:grpSp>
        <p:nvGrpSpPr>
          <p:cNvPr id="15" name="Groep 14">
            <a:extLst>
              <a:ext uri="{FF2B5EF4-FFF2-40B4-BE49-F238E27FC236}">
                <a16:creationId xmlns:a16="http://schemas.microsoft.com/office/drawing/2014/main" id="{7A477707-1F39-744A-AC0B-8CAB32BB8FD9}"/>
              </a:ext>
            </a:extLst>
          </p:cNvPr>
          <p:cNvGrpSpPr/>
          <p:nvPr/>
        </p:nvGrpSpPr>
        <p:grpSpPr>
          <a:xfrm>
            <a:off x="3172506" y="2246203"/>
            <a:ext cx="2798987" cy="1006758"/>
            <a:chOff x="255722" y="1851852"/>
            <a:chExt cx="2798987" cy="2749121"/>
          </a:xfrm>
        </p:grpSpPr>
        <p:sp>
          <p:nvSpPr>
            <p:cNvPr id="16" name="Rechthoek 15">
              <a:extLst>
                <a:ext uri="{FF2B5EF4-FFF2-40B4-BE49-F238E27FC236}">
                  <a16:creationId xmlns:a16="http://schemas.microsoft.com/office/drawing/2014/main" id="{E860DAE7-83B9-984F-A4E7-5EA7FDBE9866}"/>
                </a:ext>
              </a:extLst>
            </p:cNvPr>
            <p:cNvSpPr/>
            <p:nvPr/>
          </p:nvSpPr>
          <p:spPr>
            <a:xfrm>
              <a:off x="255722" y="1851852"/>
              <a:ext cx="2798987" cy="2749121"/>
            </a:xfrm>
            <a:prstGeom prst="rect">
              <a:avLst/>
            </a:prstGeom>
            <a:solidFill>
              <a:schemeClr val="accent2">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Verdana"/>
                <a:ea typeface="+mn-ea"/>
                <a:cs typeface="+mn-cs"/>
              </a:endParaRPr>
            </a:p>
          </p:txBody>
        </p:sp>
        <p:sp>
          <p:nvSpPr>
            <p:cNvPr id="19" name="Tijdelijke aanduiding voor inhoud 2">
              <a:extLst>
                <a:ext uri="{FF2B5EF4-FFF2-40B4-BE49-F238E27FC236}">
                  <a16:creationId xmlns:a16="http://schemas.microsoft.com/office/drawing/2014/main" id="{76A10DED-6990-3247-81AD-03B4E917135C}"/>
                </a:ext>
              </a:extLst>
            </p:cNvPr>
            <p:cNvSpPr txBox="1">
              <a:spLocks/>
            </p:cNvSpPr>
            <p:nvPr/>
          </p:nvSpPr>
          <p:spPr>
            <a:xfrm>
              <a:off x="468000" y="2047919"/>
              <a:ext cx="2445681" cy="2414922"/>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4" name="Rechthoek 3"/>
          <p:cNvSpPr/>
          <p:nvPr/>
        </p:nvSpPr>
        <p:spPr>
          <a:xfrm>
            <a:off x="3349158" y="2426416"/>
            <a:ext cx="2445681" cy="923330"/>
          </a:xfrm>
          <a:prstGeom prst="rect">
            <a:avLst/>
          </a:prstGeom>
        </p:spPr>
        <p:txBody>
          <a:bodyPr wrap="square">
            <a:spAutoFit/>
          </a:bodyPr>
          <a:lstStyle/>
          <a:p>
            <a:pPr lvl="0" algn="ctr">
              <a:buSzPct val="120000"/>
              <a:defRPr/>
            </a:pPr>
            <a:r>
              <a:rPr kumimoji="0" lang="nl-NL" sz="1800" b="1" i="0" u="none" strike="noStrike" kern="1200" cap="none" spc="0" normalizeH="0" baseline="0" noProof="0" dirty="0">
                <a:ln>
                  <a:noFill/>
                </a:ln>
                <a:effectLst/>
                <a:uLnTx/>
                <a:uFillTx/>
                <a:latin typeface="Verdana"/>
                <a:ea typeface="+mn-ea"/>
                <a:cs typeface="+mn-cs"/>
              </a:rPr>
              <a:t>2. </a:t>
            </a:r>
            <a:r>
              <a:rPr lang="nl-NL" sz="1800" b="1" dirty="0"/>
              <a:t>Ambtelijke</a:t>
            </a:r>
          </a:p>
          <a:p>
            <a:pPr lvl="0" algn="ctr">
              <a:buSzPct val="120000"/>
              <a:defRPr/>
            </a:pPr>
            <a:r>
              <a:rPr lang="nl-NL" sz="1800" b="1" dirty="0"/>
              <a:t>Corruptie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1" name="Tijdelijke aanduiding voor inhoud 2">
            <a:extLst>
              <a:ext uri="{FF2B5EF4-FFF2-40B4-BE49-F238E27FC236}">
                <a16:creationId xmlns:a16="http://schemas.microsoft.com/office/drawing/2014/main" id="{76A10DED-6990-3247-81AD-03B4E917135C}"/>
              </a:ext>
            </a:extLst>
          </p:cNvPr>
          <p:cNvSpPr txBox="1">
            <a:spLocks/>
          </p:cNvSpPr>
          <p:nvPr/>
        </p:nvSpPr>
        <p:spPr>
          <a:xfrm>
            <a:off x="410469" y="2473489"/>
            <a:ext cx="2445681" cy="884371"/>
          </a:xfrm>
          <a:prstGeom prst="rect">
            <a:avLst/>
          </a:prstGeom>
        </p:spPr>
        <p:txBody>
          <a:bodyPr vert="horz" lIns="0" tIns="0" rIns="0" bIns="0" rtlCol="0" anchor="t" anchorCtr="0">
            <a:noAutofit/>
          </a:bodyPr>
          <a:lstStyle>
            <a:lvl1pPr marL="18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30000"/>
              </a:lnSpc>
              <a:spcBef>
                <a:spcPts val="0"/>
              </a:spcBef>
              <a:buSzPct val="12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Pct val="120000"/>
              <a:buFont typeface="Arial" panose="020B0604020202020204" pitchFamily="34" charset="0"/>
              <a:buNone/>
              <a:tabLst/>
              <a:defRPr/>
            </a:pPr>
            <a:r>
              <a:rPr kumimoji="0" lang="nl-NL" sz="1800" b="1" i="0" u="none" strike="noStrike" kern="1200" cap="none" spc="0" normalizeH="0" baseline="0" noProof="0" dirty="0">
                <a:ln>
                  <a:noFill/>
                </a:ln>
                <a:solidFill>
                  <a:schemeClr val="bg2">
                    <a:lumMod val="90000"/>
                  </a:schemeClr>
                </a:solidFill>
                <a:effectLst/>
                <a:uLnTx/>
                <a:uFillTx/>
                <a:latin typeface="Verdana"/>
                <a:ea typeface="+mn-ea"/>
                <a:cs typeface="+mn-cs"/>
              </a:rPr>
              <a:t>1. </a:t>
            </a:r>
            <a:r>
              <a:rPr lang="nl-NL" sz="1800" b="1" dirty="0">
                <a:solidFill>
                  <a:schemeClr val="bg2">
                    <a:lumMod val="90000"/>
                  </a:schemeClr>
                </a:solidFill>
              </a:rPr>
              <a:t>Geweldgebruik</a:t>
            </a:r>
          </a:p>
          <a:p>
            <a:pPr marL="0" lvl="0" indent="0" algn="ctr">
              <a:lnSpc>
                <a:spcPct val="100000"/>
              </a:lnSpc>
              <a:buSzTx/>
              <a:buNone/>
              <a:defRPr/>
            </a:pPr>
            <a:r>
              <a:rPr lang="nl-NL" sz="1800" b="1" dirty="0">
                <a:solidFill>
                  <a:schemeClr val="bg2">
                    <a:lumMod val="90000"/>
                  </a:schemeClr>
                </a:solidFill>
              </a:rPr>
              <a:t>overheid</a:t>
            </a:r>
          </a:p>
          <a:p>
            <a:pPr marL="0" marR="0" lvl="0" indent="0" algn="ctr" defTabSz="685800" rtl="0" eaLnBrk="1" fontAlgn="auto" latinLnBrk="0" hangingPunct="1">
              <a:lnSpc>
                <a:spcPct val="100000"/>
              </a:lnSpc>
              <a:spcBef>
                <a:spcPts val="0"/>
              </a:spcBef>
              <a:spcAft>
                <a:spcPts val="0"/>
              </a:spcAft>
              <a:buClrTx/>
              <a:buSzPct val="120000"/>
              <a:buFont typeface="Arial" panose="020B0604020202020204" pitchFamily="34" charset="0"/>
              <a:buNone/>
              <a:tabLst/>
              <a:defRPr/>
            </a:pP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685800" rtl="0" eaLnBrk="1" fontAlgn="auto" latinLnBrk="0" hangingPunct="1">
              <a:lnSpc>
                <a:spcPct val="130000"/>
              </a:lnSpc>
              <a:spcBef>
                <a:spcPts val="0"/>
              </a:spcBef>
              <a:spcAft>
                <a:spcPts val="0"/>
              </a:spcAft>
              <a:buClrTx/>
              <a:buSzPct val="120000"/>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0150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185093C-4620-4878-B564-8B8BF42BB6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5369" y="786641"/>
            <a:ext cx="6400801" cy="3570219"/>
          </a:xfrm>
          <a:prstGeom prst="rect">
            <a:avLst/>
          </a:prstGeom>
        </p:spPr>
      </p:pic>
      <p:pic>
        <p:nvPicPr>
          <p:cNvPr id="7" name="Afbeelding 6">
            <a:extLst>
              <a:ext uri="{FF2B5EF4-FFF2-40B4-BE49-F238E27FC236}">
                <a16:creationId xmlns:a16="http://schemas.microsoft.com/office/drawing/2014/main" id="{050D4D40-65EF-406A-8B57-D732012091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0829" y="260519"/>
            <a:ext cx="3676207" cy="4197460"/>
          </a:xfrm>
          <a:prstGeom prst="rect">
            <a:avLst/>
          </a:prstGeom>
        </p:spPr>
      </p:pic>
      <p:sp>
        <p:nvSpPr>
          <p:cNvPr id="3" name="Ondertitel 2"/>
          <p:cNvSpPr>
            <a:spLocks noGrp="1"/>
          </p:cNvSpPr>
          <p:nvPr>
            <p:ph type="subTitle" idx="1"/>
          </p:nvPr>
        </p:nvSpPr>
        <p:spPr>
          <a:xfrm>
            <a:off x="1557215" y="4457978"/>
            <a:ext cx="5349226" cy="1085610"/>
          </a:xfrm>
        </p:spPr>
        <p:txBody>
          <a:bodyPr/>
          <a:lstStyle/>
          <a:p>
            <a:r>
              <a:rPr lang="nl-NL" sz="1000" dirty="0"/>
              <a:t>Bron: Telegraaf.nl</a:t>
            </a:r>
          </a:p>
        </p:txBody>
      </p:sp>
      <p:pic>
        <p:nvPicPr>
          <p:cNvPr id="5" name="Afbeelding 4">
            <a:extLst>
              <a:ext uri="{FF2B5EF4-FFF2-40B4-BE49-F238E27FC236}">
                <a16:creationId xmlns:a16="http://schemas.microsoft.com/office/drawing/2014/main" id="{67F13EB0-52DD-4113-B158-5CFCD315C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7204" y="1"/>
            <a:ext cx="3023195" cy="3276614"/>
          </a:xfrm>
          <a:prstGeom prst="rect">
            <a:avLst/>
          </a:prstGeom>
        </p:spPr>
      </p:pic>
      <p:pic>
        <p:nvPicPr>
          <p:cNvPr id="4" name="Afbeelding 3">
            <a:extLst>
              <a:ext uri="{FF2B5EF4-FFF2-40B4-BE49-F238E27FC236}">
                <a16:creationId xmlns:a16="http://schemas.microsoft.com/office/drawing/2014/main" id="{A1148919-D64C-4FD0-9465-EC7730506D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772" y="1799432"/>
            <a:ext cx="3023195" cy="2804735"/>
          </a:xfrm>
          <a:prstGeom prst="rect">
            <a:avLst/>
          </a:prstGeom>
        </p:spPr>
      </p:pic>
      <p:pic>
        <p:nvPicPr>
          <p:cNvPr id="6" name="Afbeelding 5">
            <a:extLst>
              <a:ext uri="{FF2B5EF4-FFF2-40B4-BE49-F238E27FC236}">
                <a16:creationId xmlns:a16="http://schemas.microsoft.com/office/drawing/2014/main" id="{FD651C2F-BE93-413C-BCC0-28EF2EDFAB2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403957" y="494010"/>
            <a:ext cx="2380976" cy="3276614"/>
          </a:xfrm>
          <a:prstGeom prst="rect">
            <a:avLst/>
          </a:prstGeom>
        </p:spPr>
      </p:pic>
      <p:pic>
        <p:nvPicPr>
          <p:cNvPr id="9" name="Afbeelding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1221" y="860011"/>
            <a:ext cx="3868853" cy="2867232"/>
          </a:xfrm>
          <a:prstGeom prst="rect">
            <a:avLst/>
          </a:prstGeom>
        </p:spPr>
      </p:pic>
    </p:spTree>
    <p:extLst>
      <p:ext uri="{BB962C8B-B14F-4D97-AF65-F5344CB8AC3E}">
        <p14:creationId xmlns:p14="http://schemas.microsoft.com/office/powerpoint/2010/main" val="375345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7241-C6C2-4446-9F7A-33C6937BD9DF}"/>
              </a:ext>
            </a:extLst>
          </p:cNvPr>
          <p:cNvSpPr>
            <a:spLocks noGrp="1"/>
          </p:cNvSpPr>
          <p:nvPr>
            <p:ph type="ctrTitle"/>
          </p:nvPr>
        </p:nvSpPr>
        <p:spPr>
          <a:xfrm>
            <a:off x="683999" y="544972"/>
            <a:ext cx="7776000" cy="1238655"/>
          </a:xfrm>
        </p:spPr>
        <p:txBody>
          <a:bodyPr/>
          <a:lstStyle/>
          <a:p>
            <a:r>
              <a:rPr lang="nl-NL" sz="2800" b="0" dirty="0">
                <a:effectLst/>
                <a:latin typeface="Calibri" panose="020F0502020204030204" pitchFamily="34" charset="0"/>
                <a:ea typeface="Calibri" panose="020F0502020204030204" pitchFamily="34" charset="0"/>
              </a:rPr>
              <a:t>De gehele overheid is ongewild een belangrijke facilitator van de georganiseerde ondermijnende criminaliteit</a:t>
            </a:r>
            <a:endParaRPr lang="nl-NL" sz="2800" b="0" dirty="0"/>
          </a:p>
        </p:txBody>
      </p:sp>
      <p:sp>
        <p:nvSpPr>
          <p:cNvPr id="4" name="Tijdelijke aanduiding voor voettekst 3">
            <a:extLst>
              <a:ext uri="{FF2B5EF4-FFF2-40B4-BE49-F238E27FC236}">
                <a16:creationId xmlns:a16="http://schemas.microsoft.com/office/drawing/2014/main" id="{61D67231-5C9A-E649-BE48-E5672DAB4AFD}"/>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ECECEC"/>
                </a:solidFill>
                <a:effectLst/>
                <a:uLnTx/>
                <a:uFillTx/>
                <a:latin typeface="Verdana"/>
                <a:ea typeface="+mn-ea"/>
                <a:cs typeface="+mn-cs"/>
              </a:rPr>
              <a:t>SBO 27 september 2023</a:t>
            </a:r>
            <a:endParaRPr kumimoji="0" lang="nl-NL" sz="800" b="0" i="0" u="none" strike="noStrike" kern="1200" cap="none" spc="0" normalizeH="0" baseline="0" noProof="0" dirty="0">
              <a:ln>
                <a:noFill/>
              </a:ln>
              <a:solidFill>
                <a:srgbClr val="ECECEC"/>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8DA1AF48-DF4A-794D-9A13-6E0A8C5DCC0B}"/>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ECECEC"/>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nl-NL" sz="800" b="0" i="0" u="none" strike="noStrike" kern="1200" cap="none" spc="0" normalizeH="0" baseline="0" noProof="0" dirty="0">
              <a:ln>
                <a:noFill/>
              </a:ln>
              <a:solidFill>
                <a:srgbClr val="ECECEC"/>
              </a:solidFill>
              <a:effectLst/>
              <a:uLnTx/>
              <a:uFillTx/>
              <a:latin typeface="Verdana"/>
              <a:ea typeface="+mn-ea"/>
              <a:cs typeface="+mn-cs"/>
            </a:endParaRPr>
          </a:p>
        </p:txBody>
      </p:sp>
    </p:spTree>
    <p:extLst>
      <p:ext uri="{BB962C8B-B14F-4D97-AF65-F5344CB8AC3E}">
        <p14:creationId xmlns:p14="http://schemas.microsoft.com/office/powerpoint/2010/main" val="278332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25AE2-BF09-0944-8AE3-3BE598CB79BD}"/>
              </a:ext>
            </a:extLst>
          </p:cNvPr>
          <p:cNvSpPr>
            <a:spLocks noGrp="1"/>
          </p:cNvSpPr>
          <p:nvPr>
            <p:ph type="title"/>
          </p:nvPr>
        </p:nvSpPr>
        <p:spPr>
          <a:xfrm>
            <a:off x="468000" y="432000"/>
            <a:ext cx="8208000" cy="460398"/>
          </a:xfrm>
        </p:spPr>
        <p:txBody>
          <a:bodyPr/>
          <a:lstStyle/>
          <a:p>
            <a:r>
              <a:rPr lang="nl-NL" dirty="0"/>
              <a:t>Wat wij zien</a:t>
            </a:r>
            <a:r>
              <a:rPr lang="nl-NL" dirty="0">
                <a:solidFill>
                  <a:srgbClr val="FF0000"/>
                </a:solidFill>
              </a:rPr>
              <a:t> </a:t>
            </a:r>
          </a:p>
        </p:txBody>
      </p:sp>
      <p:pic>
        <p:nvPicPr>
          <p:cNvPr id="9" name="Tijdelijke aanduiding voor inhoud 8">
            <a:extLst>
              <a:ext uri="{FF2B5EF4-FFF2-40B4-BE49-F238E27FC236}">
                <a16:creationId xmlns:a16="http://schemas.microsoft.com/office/drawing/2014/main" id="{77790840-1F17-47EE-AD1F-C5D7B513DE2A}"/>
              </a:ext>
            </a:extLst>
          </p:cNvPr>
          <p:cNvPicPr>
            <a:picLocks noGrp="1" noChangeAspect="1"/>
          </p:cNvPicPr>
          <p:nvPr>
            <p:ph idx="1"/>
          </p:nvPr>
        </p:nvPicPr>
        <p:blipFill>
          <a:blip r:embed="rId3"/>
          <a:stretch>
            <a:fillRect/>
          </a:stretch>
        </p:blipFill>
        <p:spPr>
          <a:xfrm>
            <a:off x="481131" y="940476"/>
            <a:ext cx="812985" cy="812985"/>
          </a:xfrm>
        </p:spPr>
      </p:pic>
      <p:sp>
        <p:nvSpPr>
          <p:cNvPr id="6" name="Tijdelijke aanduiding voor dianummer 5">
            <a:extLst>
              <a:ext uri="{FF2B5EF4-FFF2-40B4-BE49-F238E27FC236}">
                <a16:creationId xmlns:a16="http://schemas.microsoft.com/office/drawing/2014/main" id="{E88950FD-C8B6-A341-9A8E-4DB7C406F49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NL" sz="8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kstvak 9">
            <a:extLst>
              <a:ext uri="{FF2B5EF4-FFF2-40B4-BE49-F238E27FC236}">
                <a16:creationId xmlns:a16="http://schemas.microsoft.com/office/drawing/2014/main" id="{253AA403-1B15-4C2C-A976-80B871F29841}"/>
              </a:ext>
            </a:extLst>
          </p:cNvPr>
          <p:cNvSpPr txBox="1"/>
          <p:nvPr/>
        </p:nvSpPr>
        <p:spPr>
          <a:xfrm>
            <a:off x="1655650" y="1196927"/>
            <a:ext cx="5832697"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a:ln>
                  <a:noFill/>
                </a:ln>
                <a:solidFill>
                  <a:srgbClr val="000000"/>
                </a:solidFill>
                <a:effectLst/>
                <a:uLnTx/>
                <a:uFillTx/>
                <a:latin typeface="Verdana"/>
                <a:ea typeface="+mn-ea"/>
                <a:cs typeface="+mn-cs"/>
              </a:rPr>
              <a:t>Link tussen ambtelijke corruptie en georganiseerde criminaliteit</a:t>
            </a:r>
          </a:p>
        </p:txBody>
      </p:sp>
      <p:pic>
        <p:nvPicPr>
          <p:cNvPr id="12" name="Afbeelding 11">
            <a:extLst>
              <a:ext uri="{FF2B5EF4-FFF2-40B4-BE49-F238E27FC236}">
                <a16:creationId xmlns:a16="http://schemas.microsoft.com/office/drawing/2014/main" id="{01048321-F7E6-47E6-BA07-AAF1A1464CA0}"/>
              </a:ext>
            </a:extLst>
          </p:cNvPr>
          <p:cNvPicPr>
            <a:picLocks noChangeAspect="1"/>
          </p:cNvPicPr>
          <p:nvPr/>
        </p:nvPicPr>
        <p:blipFill>
          <a:blip r:embed="rId4"/>
          <a:stretch>
            <a:fillRect/>
          </a:stretch>
        </p:blipFill>
        <p:spPr>
          <a:xfrm>
            <a:off x="468000" y="2814984"/>
            <a:ext cx="812985" cy="812985"/>
          </a:xfrm>
          <a:prstGeom prst="rect">
            <a:avLst/>
          </a:prstGeom>
        </p:spPr>
      </p:pic>
      <p:sp>
        <p:nvSpPr>
          <p:cNvPr id="13" name="Tekstvak 12">
            <a:extLst>
              <a:ext uri="{FF2B5EF4-FFF2-40B4-BE49-F238E27FC236}">
                <a16:creationId xmlns:a16="http://schemas.microsoft.com/office/drawing/2014/main" id="{62108B58-2819-444C-AFDF-AF60943FCFC3}"/>
              </a:ext>
            </a:extLst>
          </p:cNvPr>
          <p:cNvSpPr txBox="1"/>
          <p:nvPr/>
        </p:nvSpPr>
        <p:spPr>
          <a:xfrm>
            <a:off x="1666929" y="3071435"/>
            <a:ext cx="5832697"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a:ln>
                  <a:noFill/>
                </a:ln>
                <a:solidFill>
                  <a:srgbClr val="000000"/>
                </a:solidFill>
                <a:effectLst/>
                <a:uLnTx/>
                <a:uFillTx/>
                <a:latin typeface="Verdana"/>
                <a:ea typeface="+mn-ea"/>
                <a:cs typeface="+mn-cs"/>
              </a:rPr>
              <a:t>Informatie uit overheidssystemen is waardevol voor derden </a:t>
            </a:r>
          </a:p>
        </p:txBody>
      </p:sp>
      <p:pic>
        <p:nvPicPr>
          <p:cNvPr id="18" name="Afbeelding 17">
            <a:extLst>
              <a:ext uri="{FF2B5EF4-FFF2-40B4-BE49-F238E27FC236}">
                <a16:creationId xmlns:a16="http://schemas.microsoft.com/office/drawing/2014/main" id="{362EE2E1-2791-4A04-9DCF-BE3106FC23CC}"/>
              </a:ext>
            </a:extLst>
          </p:cNvPr>
          <p:cNvPicPr>
            <a:picLocks noChangeAspect="1"/>
          </p:cNvPicPr>
          <p:nvPr/>
        </p:nvPicPr>
        <p:blipFill>
          <a:blip r:embed="rId5"/>
          <a:stretch>
            <a:fillRect/>
          </a:stretch>
        </p:blipFill>
        <p:spPr>
          <a:xfrm>
            <a:off x="481131" y="3725961"/>
            <a:ext cx="812985" cy="812985"/>
          </a:xfrm>
          <a:prstGeom prst="rect">
            <a:avLst/>
          </a:prstGeom>
        </p:spPr>
      </p:pic>
      <p:sp>
        <p:nvSpPr>
          <p:cNvPr id="19" name="Tekstvak 18">
            <a:extLst>
              <a:ext uri="{FF2B5EF4-FFF2-40B4-BE49-F238E27FC236}">
                <a16:creationId xmlns:a16="http://schemas.microsoft.com/office/drawing/2014/main" id="{B9F1FC4C-0DD8-4784-9AE2-38CBEDD58604}"/>
              </a:ext>
            </a:extLst>
          </p:cNvPr>
          <p:cNvSpPr txBox="1"/>
          <p:nvPr/>
        </p:nvSpPr>
        <p:spPr>
          <a:xfrm>
            <a:off x="1655649" y="3982413"/>
            <a:ext cx="6804000"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a:ln>
                  <a:noFill/>
                </a:ln>
                <a:solidFill>
                  <a:srgbClr val="000000"/>
                </a:solidFill>
                <a:effectLst/>
                <a:uLnTx/>
                <a:uFillTx/>
                <a:latin typeface="Verdana"/>
                <a:ea typeface="+mn-ea"/>
                <a:cs typeface="+mn-cs"/>
              </a:rPr>
              <a:t>Naïviteit binnen de overheid over kwetsbaarheden</a:t>
            </a:r>
          </a:p>
        </p:txBody>
      </p:sp>
      <p:pic>
        <p:nvPicPr>
          <p:cNvPr id="14" name="Afbeelding 13">
            <a:extLst>
              <a:ext uri="{FF2B5EF4-FFF2-40B4-BE49-F238E27FC236}">
                <a16:creationId xmlns:a16="http://schemas.microsoft.com/office/drawing/2014/main" id="{46DB2DD5-3FCD-4124-AB73-837E9BE3C856}"/>
              </a:ext>
            </a:extLst>
          </p:cNvPr>
          <p:cNvPicPr>
            <a:picLocks noChangeAspect="1"/>
          </p:cNvPicPr>
          <p:nvPr/>
        </p:nvPicPr>
        <p:blipFill>
          <a:blip r:embed="rId6"/>
          <a:stretch>
            <a:fillRect/>
          </a:stretch>
        </p:blipFill>
        <p:spPr>
          <a:xfrm>
            <a:off x="468000" y="1903311"/>
            <a:ext cx="812985" cy="812985"/>
          </a:xfrm>
          <a:prstGeom prst="rect">
            <a:avLst/>
          </a:prstGeom>
        </p:spPr>
      </p:pic>
      <p:sp>
        <p:nvSpPr>
          <p:cNvPr id="17" name="Tekstvak 16">
            <a:extLst>
              <a:ext uri="{FF2B5EF4-FFF2-40B4-BE49-F238E27FC236}">
                <a16:creationId xmlns:a16="http://schemas.microsoft.com/office/drawing/2014/main" id="{085C9F90-E6C0-4D4F-9AF5-2B2688096EE6}"/>
              </a:ext>
            </a:extLst>
          </p:cNvPr>
          <p:cNvSpPr txBox="1"/>
          <p:nvPr/>
        </p:nvSpPr>
        <p:spPr>
          <a:xfrm>
            <a:off x="1642518" y="2055889"/>
            <a:ext cx="7007220"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a:ln>
                  <a:noFill/>
                </a:ln>
                <a:solidFill>
                  <a:srgbClr val="000000"/>
                </a:solidFill>
                <a:effectLst/>
                <a:uLnTx/>
                <a:uFillTx/>
                <a:latin typeface="Verdana"/>
                <a:ea typeface="+mn-ea"/>
                <a:cs typeface="+mn-cs"/>
              </a:rPr>
              <a:t>Snel veranderende omgeving en professionalisering van criminele organisaties: informatiemakelaars </a:t>
            </a:r>
          </a:p>
        </p:txBody>
      </p:sp>
    </p:spTree>
    <p:extLst>
      <p:ext uri="{BB962C8B-B14F-4D97-AF65-F5344CB8AC3E}">
        <p14:creationId xmlns:p14="http://schemas.microsoft.com/office/powerpoint/2010/main" val="1187694993"/>
      </p:ext>
    </p:extLst>
  </p:cSld>
  <p:clrMapOvr>
    <a:masterClrMapping/>
  </p:clrMapOvr>
</p:sld>
</file>

<file path=ppt/theme/theme1.xml><?xml version="1.0" encoding="utf-8"?>
<a:theme xmlns:a="http://schemas.openxmlformats.org/drawingml/2006/main" name="Rijksrecherche thema">
  <a:themeElements>
    <a:clrScheme name="Aangepast 1">
      <a:dk1>
        <a:srgbClr val="000000"/>
      </a:dk1>
      <a:lt1>
        <a:srgbClr val="FFFFFF"/>
      </a:lt1>
      <a:dk2>
        <a:srgbClr val="94710A"/>
      </a:dk2>
      <a:lt2>
        <a:srgbClr val="CCCCCC"/>
      </a:lt2>
      <a:accent1>
        <a:srgbClr val="007BC7"/>
      </a:accent1>
      <a:accent2>
        <a:srgbClr val="8FCAE7"/>
      </a:accent2>
      <a:accent3>
        <a:srgbClr val="F9E11E"/>
      </a:accent3>
      <a:accent4>
        <a:srgbClr val="275937"/>
      </a:accent4>
      <a:accent5>
        <a:srgbClr val="76D2B6"/>
      </a:accent5>
      <a:accent6>
        <a:srgbClr val="F3F3F3"/>
      </a:accent6>
      <a:hlink>
        <a:srgbClr val="000000"/>
      </a:hlink>
      <a:folHlink>
        <a:srgbClr val="FFFFFF"/>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jksrecherche v1B" id="{A5C69DC0-B46B-5C4E-9602-A5852DB97ACB}" vid="{80B615EA-871E-594C-8E54-CFD3F04C1F01}"/>
    </a:ext>
  </a:extLst>
</a:theme>
</file>

<file path=ppt/theme/theme2.xml><?xml version="1.0" encoding="utf-8"?>
<a:theme xmlns:a="http://schemas.openxmlformats.org/drawingml/2006/main" name="Titelpagina Fotokader">
  <a:themeElements>
    <a:clrScheme name="Rijksrecherche kleuren">
      <a:dk1>
        <a:srgbClr val="000000"/>
      </a:dk1>
      <a:lt1>
        <a:srgbClr val="FFFFFF"/>
      </a:lt1>
      <a:dk2>
        <a:srgbClr val="94710A"/>
      </a:dk2>
      <a:lt2>
        <a:srgbClr val="CCCCCC"/>
      </a:lt2>
      <a:accent1>
        <a:srgbClr val="007BC7"/>
      </a:accent1>
      <a:accent2>
        <a:srgbClr val="8FCAE7"/>
      </a:accent2>
      <a:accent3>
        <a:srgbClr val="F9E11E"/>
      </a:accent3>
      <a:accent4>
        <a:srgbClr val="275937"/>
      </a:accent4>
      <a:accent5>
        <a:srgbClr val="76D2B6"/>
      </a:accent5>
      <a:accent6>
        <a:srgbClr val="F3F3F3"/>
      </a:accent6>
      <a:hlink>
        <a:srgbClr val="FFFFFF"/>
      </a:hlink>
      <a:folHlink>
        <a:srgbClr val="FFFFFF"/>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jksrecherche v1B" id="{A5C69DC0-B46B-5C4E-9602-A5852DB97ACB}" vid="{D830E856-A6C0-1F47-AB50-05415E63A8B3}"/>
    </a:ext>
  </a:extLst>
</a:theme>
</file>

<file path=ppt/theme/theme3.xml><?xml version="1.0" encoding="utf-8"?>
<a:theme xmlns:a="http://schemas.openxmlformats.org/drawingml/2006/main" name="1_Rijksrecherche thema">
  <a:themeElements>
    <a:clrScheme name="Aangepast 1">
      <a:dk1>
        <a:srgbClr val="000000"/>
      </a:dk1>
      <a:lt1>
        <a:srgbClr val="FFFFFF"/>
      </a:lt1>
      <a:dk2>
        <a:srgbClr val="94710A"/>
      </a:dk2>
      <a:lt2>
        <a:srgbClr val="CCCCCC"/>
      </a:lt2>
      <a:accent1>
        <a:srgbClr val="007BC7"/>
      </a:accent1>
      <a:accent2>
        <a:srgbClr val="8FCAE7"/>
      </a:accent2>
      <a:accent3>
        <a:srgbClr val="F9E11E"/>
      </a:accent3>
      <a:accent4>
        <a:srgbClr val="275937"/>
      </a:accent4>
      <a:accent5>
        <a:srgbClr val="76D2B6"/>
      </a:accent5>
      <a:accent6>
        <a:srgbClr val="F3F3F3"/>
      </a:accent6>
      <a:hlink>
        <a:srgbClr val="000000"/>
      </a:hlink>
      <a:folHlink>
        <a:srgbClr val="FFFFFF"/>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jksrecherche v1B" id="{A5C69DC0-B46B-5C4E-9602-A5852DB97ACB}" vid="{80B615EA-871E-594C-8E54-CFD3F04C1F01}"/>
    </a:ext>
  </a:extLst>
</a:theme>
</file>

<file path=ppt/theme/theme4.xml><?xml version="1.0" encoding="utf-8"?>
<a:theme xmlns:a="http://schemas.openxmlformats.org/drawingml/2006/main" name="2_Rijksrecherche thema">
  <a:themeElements>
    <a:clrScheme name="Aangepast 1">
      <a:dk1>
        <a:srgbClr val="000000"/>
      </a:dk1>
      <a:lt1>
        <a:srgbClr val="FFFFFF"/>
      </a:lt1>
      <a:dk2>
        <a:srgbClr val="94710A"/>
      </a:dk2>
      <a:lt2>
        <a:srgbClr val="CCCCCC"/>
      </a:lt2>
      <a:accent1>
        <a:srgbClr val="007BC7"/>
      </a:accent1>
      <a:accent2>
        <a:srgbClr val="8FCAE7"/>
      </a:accent2>
      <a:accent3>
        <a:srgbClr val="F9E11E"/>
      </a:accent3>
      <a:accent4>
        <a:srgbClr val="275937"/>
      </a:accent4>
      <a:accent5>
        <a:srgbClr val="76D2B6"/>
      </a:accent5>
      <a:accent6>
        <a:srgbClr val="F3F3F3"/>
      </a:accent6>
      <a:hlink>
        <a:srgbClr val="000000"/>
      </a:hlink>
      <a:folHlink>
        <a:srgbClr val="FFFFFF"/>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jksrecherche v1B" id="{A5C69DC0-B46B-5C4E-9602-A5852DB97ACB}" vid="{80B615EA-871E-594C-8E54-CFD3F04C1F01}"/>
    </a:ext>
  </a:extLst>
</a:theme>
</file>

<file path=ppt/theme/theme5.xml><?xml version="1.0" encoding="utf-8"?>
<a:theme xmlns:a="http://schemas.openxmlformats.org/drawingml/2006/main" name="3_Rijksrecherche thema">
  <a:themeElements>
    <a:clrScheme name="Rijksrecherche kleuren">
      <a:dk1>
        <a:srgbClr val="000000"/>
      </a:dk1>
      <a:lt1>
        <a:srgbClr val="FFFFFF"/>
      </a:lt1>
      <a:dk2>
        <a:srgbClr val="94710A"/>
      </a:dk2>
      <a:lt2>
        <a:srgbClr val="CCCCCC"/>
      </a:lt2>
      <a:accent1>
        <a:srgbClr val="007BC7"/>
      </a:accent1>
      <a:accent2>
        <a:srgbClr val="8FCAE7"/>
      </a:accent2>
      <a:accent3>
        <a:srgbClr val="F9E11E"/>
      </a:accent3>
      <a:accent4>
        <a:srgbClr val="275937"/>
      </a:accent4>
      <a:accent5>
        <a:srgbClr val="76D2B6"/>
      </a:accent5>
      <a:accent6>
        <a:srgbClr val="F3F3F3"/>
      </a:accent6>
      <a:hlink>
        <a:srgbClr val="FFFFFF"/>
      </a:hlink>
      <a:folHlink>
        <a:srgbClr val="FFFFFF"/>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jksrecherche v1B" id="{B3841E92-C9B0-B741-9A39-3D85D36A8BC6}" vid="{D0F5E576-0E10-FC4D-828E-6CDBFD5AF9D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3704</TotalTime>
  <Words>2506</Words>
  <Application>Microsoft Office PowerPoint</Application>
  <PresentationFormat>Diavoorstelling (16:9)</PresentationFormat>
  <Paragraphs>367</Paragraphs>
  <Slides>23</Slides>
  <Notes>20</Notes>
  <HiddenSlides>0</HiddenSlides>
  <MMClips>0</MMClips>
  <ScaleCrop>false</ScaleCrop>
  <HeadingPairs>
    <vt:vector size="6" baseType="variant">
      <vt:variant>
        <vt:lpstr>Gebruikte lettertypen</vt:lpstr>
      </vt:variant>
      <vt:variant>
        <vt:i4>3</vt:i4>
      </vt:variant>
      <vt:variant>
        <vt:lpstr>Thema</vt:lpstr>
      </vt:variant>
      <vt:variant>
        <vt:i4>5</vt:i4>
      </vt:variant>
      <vt:variant>
        <vt:lpstr>Diatitels</vt:lpstr>
      </vt:variant>
      <vt:variant>
        <vt:i4>23</vt:i4>
      </vt:variant>
    </vt:vector>
  </HeadingPairs>
  <TitlesOfParts>
    <vt:vector size="31" baseType="lpstr">
      <vt:lpstr>Arial</vt:lpstr>
      <vt:lpstr>Calibri</vt:lpstr>
      <vt:lpstr>Verdana</vt:lpstr>
      <vt:lpstr>Rijksrecherche thema</vt:lpstr>
      <vt:lpstr>Titelpagina Fotokader</vt:lpstr>
      <vt:lpstr>1_Rijksrecherche thema</vt:lpstr>
      <vt:lpstr>2_Rijksrecherche thema</vt:lpstr>
      <vt:lpstr>3_Rijksrecherche thema</vt:lpstr>
      <vt:lpstr>Dijken ophogen tegen corruptie</vt:lpstr>
      <vt:lpstr>PowerPoint-presentatie</vt:lpstr>
      <vt:lpstr>PowerPoint-presentatie</vt:lpstr>
      <vt:lpstr>Bijzondere positie</vt:lpstr>
      <vt:lpstr>Wat doen wij?</vt:lpstr>
      <vt:lpstr>Wat doen wij?</vt:lpstr>
      <vt:lpstr>PowerPoint-presentatie</vt:lpstr>
      <vt:lpstr>De gehele overheid is ongewild een belangrijke facilitator van de georganiseerde ondermijnende criminaliteit</vt:lpstr>
      <vt:lpstr>Wat wij zien </vt:lpstr>
      <vt:lpstr>Omgevingsfactoren</vt:lpstr>
      <vt:lpstr> </vt:lpstr>
      <vt:lpstr>PowerPoint-presentatie</vt:lpstr>
      <vt:lpstr>Wat doen wij?</vt:lpstr>
      <vt:lpstr>Kennis delen</vt:lpstr>
      <vt:lpstr>PowerPoint-presentatie</vt:lpstr>
      <vt:lpstr> Signalering op 3 niveaus</vt:lpstr>
      <vt:lpstr>Signalering</vt:lpstr>
      <vt:lpstr> Niveau 1: Organisatie</vt:lpstr>
      <vt:lpstr> Signalering 2: Individu</vt:lpstr>
      <vt:lpstr> Signalering 3: Omgeving</vt:lpstr>
      <vt:lpstr>Een weerbare overheid vraagt om:</vt:lpstr>
      <vt:lpstr>Aanbod van de Rijksrecherche</vt:lpstr>
      <vt:lpstr>PowerPoint-presentatie</vt:lpstr>
    </vt:vector>
  </TitlesOfParts>
  <Manager/>
  <Company>Rijksrecherche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Rijksrecherche presentatie</dc:title>
  <dc:subject/>
  <dc:creator>Gebruiker</dc:creator>
  <cp:keywords/>
  <dc:description>Rijksrecherche presentatie - versie 1 - januari 2021
Ontwerp: Ontwerpwerk</dc:description>
  <cp:lastModifiedBy>Eric Oort</cp:lastModifiedBy>
  <cp:revision>240</cp:revision>
  <cp:lastPrinted>2022-05-17T11:04:20Z</cp:lastPrinted>
  <dcterms:created xsi:type="dcterms:W3CDTF">2022-01-25T14:06:19Z</dcterms:created>
  <dcterms:modified xsi:type="dcterms:W3CDTF">2024-06-17T09:32:09Z</dcterms:modified>
  <cp:category/>
</cp:coreProperties>
</file>