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6" r:id="rId5"/>
    <p:sldId id="422" r:id="rId6"/>
    <p:sldId id="444" r:id="rId7"/>
    <p:sldId id="438" r:id="rId8"/>
    <p:sldId id="426" r:id="rId9"/>
    <p:sldId id="428" r:id="rId10"/>
    <p:sldId id="447" r:id="rId11"/>
    <p:sldId id="258" r:id="rId12"/>
    <p:sldId id="448" r:id="rId13"/>
    <p:sldId id="434" r:id="rId14"/>
    <p:sldId id="407" r:id="rId15"/>
    <p:sldId id="449" r:id="rId16"/>
    <p:sldId id="418" r:id="rId17"/>
    <p:sldId id="461" r:id="rId18"/>
    <p:sldId id="430" r:id="rId19"/>
    <p:sldId id="432" r:id="rId20"/>
    <p:sldId id="468" r:id="rId21"/>
    <p:sldId id="465" r:id="rId22"/>
    <p:sldId id="472" r:id="rId23"/>
    <p:sldId id="473" r:id="rId24"/>
    <p:sldId id="453" r:id="rId25"/>
    <p:sldId id="466" r:id="rId26"/>
    <p:sldId id="469" r:id="rId27"/>
    <p:sldId id="470" r:id="rId28"/>
    <p:sldId id="455" r:id="rId29"/>
    <p:sldId id="454" r:id="rId30"/>
    <p:sldId id="456" r:id="rId31"/>
    <p:sldId id="457" r:id="rId32"/>
    <p:sldId id="431" r:id="rId33"/>
    <p:sldId id="313" r:id="rId34"/>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495"/>
    <a:srgbClr val="47B32B"/>
    <a:srgbClr val="3C3D3B"/>
    <a:srgbClr val="FAD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3AB34-7965-4351-AAC5-7C053A7FD132}" v="5" dt="2024-02-13T15:43:03.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19B9357-FD29-324D-A2A6-8F5A1C0D488E}" type="datetimeFigureOut">
              <a:rPr lang="nl-NL" smtClean="0"/>
              <a:t>13-2-2024</a:t>
            </a:fld>
            <a:endParaRPr lang="nl-NL"/>
          </a:p>
        </p:txBody>
      </p:sp>
      <p:sp>
        <p:nvSpPr>
          <p:cNvPr id="4" name="Tijdelijke aanduiding voor dia-afbeelding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7EFE1C0F-79A8-3A4C-890B-7AB6B18CB48E}" type="slidenum">
              <a:rPr lang="nl-NL" smtClean="0"/>
              <a:t>‹nr.›</a:t>
            </a:fld>
            <a:endParaRPr lang="nl-NL"/>
          </a:p>
        </p:txBody>
      </p:sp>
    </p:spTree>
    <p:extLst>
      <p:ext uri="{BB962C8B-B14F-4D97-AF65-F5344CB8AC3E}">
        <p14:creationId xmlns:p14="http://schemas.microsoft.com/office/powerpoint/2010/main" val="147446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10"/>
          </p:nvPr>
        </p:nvSpPr>
        <p:spPr/>
        <p:txBody>
          <a:bodyPr/>
          <a:lstStyle/>
          <a:p>
            <a:fld id="{7EFE1C0F-79A8-3A4C-890B-7AB6B18CB48E}" type="slidenum">
              <a:rPr lang="nl-NL" smtClean="0"/>
              <a:t>2</a:t>
            </a:fld>
            <a:endParaRPr lang="nl-NL"/>
          </a:p>
        </p:txBody>
      </p:sp>
    </p:spTree>
    <p:extLst>
      <p:ext uri="{BB962C8B-B14F-4D97-AF65-F5344CB8AC3E}">
        <p14:creationId xmlns:p14="http://schemas.microsoft.com/office/powerpoint/2010/main" val="373595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EFE1C0F-79A8-3A4C-890B-7AB6B18CB48E}" type="slidenum">
              <a:rPr lang="nl-NL" smtClean="0"/>
              <a:t>4</a:t>
            </a:fld>
            <a:endParaRPr lang="nl-NL"/>
          </a:p>
        </p:txBody>
      </p:sp>
    </p:spTree>
    <p:extLst>
      <p:ext uri="{BB962C8B-B14F-4D97-AF65-F5344CB8AC3E}">
        <p14:creationId xmlns:p14="http://schemas.microsoft.com/office/powerpoint/2010/main" val="99923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EFE1C0F-79A8-3A4C-890B-7AB6B18CB48E}" type="slidenum">
              <a:rPr lang="nl-NL" smtClean="0"/>
              <a:t>6</a:t>
            </a:fld>
            <a:endParaRPr lang="nl-NL"/>
          </a:p>
        </p:txBody>
      </p:sp>
    </p:spTree>
    <p:extLst>
      <p:ext uri="{BB962C8B-B14F-4D97-AF65-F5344CB8AC3E}">
        <p14:creationId xmlns:p14="http://schemas.microsoft.com/office/powerpoint/2010/main" val="338613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nl-NL"/>
            </a:br>
            <a:r>
              <a:rPr lang="nl-NL" dirty="0"/>
              <a:t>Gebruik dezelfde woorden als die je in de spreekkamer of aan de telefoon gebruikt. Dan is het meestal ongeveer B1. 80%</a:t>
            </a:r>
            <a:r>
              <a:rPr lang="nl-NL" baseline="0" dirty="0"/>
              <a:t> begrijpt B1, slechts 40% begrijpt B2. Ook wie wel B2 kan lezen, leest liever B1.</a:t>
            </a:r>
          </a:p>
          <a:p>
            <a:r>
              <a:rPr lang="nl-NL"/>
              <a:t> </a:t>
            </a:r>
          </a:p>
        </p:txBody>
      </p:sp>
      <p:sp>
        <p:nvSpPr>
          <p:cNvPr id="4" name="Tijdelijke aanduiding voor dianummer 3"/>
          <p:cNvSpPr>
            <a:spLocks noGrp="1"/>
          </p:cNvSpPr>
          <p:nvPr>
            <p:ph type="sldNum" sz="quarter" idx="10"/>
          </p:nvPr>
        </p:nvSpPr>
        <p:spPr/>
        <p:txBody>
          <a:bodyPr/>
          <a:lstStyle/>
          <a:p>
            <a:fld id="{7EFE1C0F-79A8-3A4C-890B-7AB6B18CB48E}" type="slidenum">
              <a:rPr lang="nl-NL" smtClean="0"/>
              <a:t>10</a:t>
            </a:fld>
            <a:endParaRPr lang="nl-NL"/>
          </a:p>
        </p:txBody>
      </p:sp>
    </p:spTree>
    <p:extLst>
      <p:ext uri="{BB962C8B-B14F-4D97-AF65-F5344CB8AC3E}">
        <p14:creationId xmlns:p14="http://schemas.microsoft.com/office/powerpoint/2010/main" val="379922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voor ons eenvoudig is, kan voor de lezer moeilijk zijn.   </a:t>
            </a:r>
          </a:p>
        </p:txBody>
      </p:sp>
      <p:sp>
        <p:nvSpPr>
          <p:cNvPr id="4" name="Tijdelijke aanduiding voor dianummer 3"/>
          <p:cNvSpPr>
            <a:spLocks noGrp="1"/>
          </p:cNvSpPr>
          <p:nvPr>
            <p:ph type="sldNum" sz="quarter" idx="10"/>
          </p:nvPr>
        </p:nvSpPr>
        <p:spPr/>
        <p:txBody>
          <a:bodyPr/>
          <a:lstStyle/>
          <a:p>
            <a:fld id="{7EFE1C0F-79A8-3A4C-890B-7AB6B18CB48E}" type="slidenum">
              <a:rPr lang="nl-NL" smtClean="0"/>
              <a:t>11</a:t>
            </a:fld>
            <a:endParaRPr lang="nl-NL"/>
          </a:p>
        </p:txBody>
      </p:sp>
    </p:spTree>
    <p:extLst>
      <p:ext uri="{BB962C8B-B14F-4D97-AF65-F5344CB8AC3E}">
        <p14:creationId xmlns:p14="http://schemas.microsoft.com/office/powerpoint/2010/main" val="264252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EFE1C0F-79A8-3A4C-890B-7AB6B18CB48E}" type="slidenum">
              <a:rPr lang="nl-NL" smtClean="0"/>
              <a:t>15</a:t>
            </a:fld>
            <a:endParaRPr lang="nl-NL"/>
          </a:p>
        </p:txBody>
      </p:sp>
    </p:spTree>
    <p:extLst>
      <p:ext uri="{BB962C8B-B14F-4D97-AF65-F5344CB8AC3E}">
        <p14:creationId xmlns:p14="http://schemas.microsoft.com/office/powerpoint/2010/main" val="74590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EFE1C0F-79A8-3A4C-890B-7AB6B18CB48E}" type="slidenum">
              <a:rPr lang="nl-NL" smtClean="0"/>
              <a:t>29</a:t>
            </a:fld>
            <a:endParaRPr lang="nl-NL"/>
          </a:p>
        </p:txBody>
      </p:sp>
    </p:spTree>
    <p:extLst>
      <p:ext uri="{BB962C8B-B14F-4D97-AF65-F5344CB8AC3E}">
        <p14:creationId xmlns:p14="http://schemas.microsoft.com/office/powerpoint/2010/main" val="329764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F8C16F02-17FF-014F-91D5-FEC9380DAC8C}"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199949310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8C16F02-17FF-014F-91D5-FEC9380DAC8C}"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25953099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8C16F02-17FF-014F-91D5-FEC9380DAC8C}"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213916084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8C16F02-17FF-014F-91D5-FEC9380DAC8C}"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12634520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8C16F02-17FF-014F-91D5-FEC9380DAC8C}" type="datetimeFigureOut">
              <a:rPr lang="nl-NL" smtClean="0"/>
              <a:t>13-2-2024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23102399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8C16F02-17FF-014F-91D5-FEC9380DAC8C}" type="datetimeFigureOut">
              <a:rPr lang="nl-NL" smtClean="0"/>
              <a:t>13-2-2024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246249314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8C16F02-17FF-014F-91D5-FEC9380DAC8C}" type="datetimeFigureOut">
              <a:rPr lang="nl-NL" smtClean="0"/>
              <a:t>13-2-2024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398231548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F8C16F02-17FF-014F-91D5-FEC9380DAC8C}" type="datetimeFigureOut">
              <a:rPr lang="nl-NL" smtClean="0"/>
              <a:t>13-2-2024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8474654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16F02-17FF-014F-91D5-FEC9380DAC8C}" type="datetimeFigureOut">
              <a:rPr lang="nl-NL" smtClean="0"/>
              <a:t>13-2-2024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42113762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F8C16F02-17FF-014F-91D5-FEC9380DAC8C}" type="datetimeFigureOut">
              <a:rPr lang="nl-NL" smtClean="0"/>
              <a:t>13-2-2024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392313019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F8C16F02-17FF-014F-91D5-FEC9380DAC8C}" type="datetimeFigureOut">
              <a:rPr lang="nl-NL" smtClean="0"/>
              <a:t>13-2-2024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F65E06-65F4-3042-A232-1A537CFDACB2}" type="slidenum">
              <a:rPr lang="nl-NL" smtClean="0"/>
              <a:t>‹nr.›</a:t>
            </a:fld>
            <a:endParaRPr lang="nl-NL"/>
          </a:p>
        </p:txBody>
      </p:sp>
    </p:spTree>
    <p:extLst>
      <p:ext uri="{BB962C8B-B14F-4D97-AF65-F5344CB8AC3E}">
        <p14:creationId xmlns:p14="http://schemas.microsoft.com/office/powerpoint/2010/main" val="318775283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16F02-17FF-014F-91D5-FEC9380DAC8C}" type="datetimeFigureOut">
              <a:rPr lang="nl-NL" smtClean="0"/>
              <a:t>13-2-2024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65E06-65F4-3042-A232-1A537CFDACB2}" type="slidenum">
              <a:rPr lang="nl-NL" smtClean="0"/>
              <a:t>‹nr.›</a:t>
            </a:fld>
            <a:endParaRPr lang="nl-NL"/>
          </a:p>
        </p:txBody>
      </p:sp>
    </p:spTree>
    <p:extLst>
      <p:ext uri="{BB962C8B-B14F-4D97-AF65-F5344CB8AC3E}">
        <p14:creationId xmlns:p14="http://schemas.microsoft.com/office/powerpoint/2010/main" val="3609179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etten.overheid.n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omgevingswet.overheid.nl/check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0" y="0"/>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ndertitel 2">
            <a:extLst>
              <a:ext uri="{FF2B5EF4-FFF2-40B4-BE49-F238E27FC236}">
                <a16:creationId xmlns:a16="http://schemas.microsoft.com/office/drawing/2014/main" id="{7041E47B-124F-8246-A72A-6ECACCAD550D}"/>
              </a:ext>
            </a:extLst>
          </p:cNvPr>
          <p:cNvSpPr txBox="1">
            <a:spLocks/>
          </p:cNvSpPr>
          <p:nvPr/>
        </p:nvSpPr>
        <p:spPr>
          <a:xfrm>
            <a:off x="1033272" y="6174007"/>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500">
              <a:solidFill>
                <a:srgbClr val="3C3D3B"/>
              </a:solidFill>
              <a:latin typeface="Arial" panose="020B0604020202020204" pitchFamily="34" charset="0"/>
              <a:cs typeface="Arial" panose="020B0604020202020204" pitchFamily="34" charset="0"/>
            </a:endParaRPr>
          </a:p>
        </p:txBody>
      </p:sp>
      <p:sp>
        <p:nvSpPr>
          <p:cNvPr id="9" name="Ondertitel 2">
            <a:extLst>
              <a:ext uri="{FF2B5EF4-FFF2-40B4-BE49-F238E27FC236}">
                <a16:creationId xmlns:a16="http://schemas.microsoft.com/office/drawing/2014/main" id="{C600B680-D97A-744F-AA31-FC52C2116376}"/>
              </a:ext>
            </a:extLst>
          </p:cNvPr>
          <p:cNvSpPr txBox="1">
            <a:spLocks/>
          </p:cNvSpPr>
          <p:nvPr/>
        </p:nvSpPr>
        <p:spPr>
          <a:xfrm>
            <a:off x="1033272" y="4783622"/>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solidFill>
                <a:srgbClr val="3C3D3B"/>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2"/>
          <a:stretch>
            <a:fillRect/>
          </a:stretch>
        </p:blipFill>
        <p:spPr>
          <a:xfrm>
            <a:off x="-599862" y="479106"/>
            <a:ext cx="2225594" cy="3476342"/>
          </a:xfrm>
          <a:prstGeom prst="rect">
            <a:avLst/>
          </a:prstGeom>
        </p:spPr>
      </p:pic>
      <p:pic>
        <p:nvPicPr>
          <p:cNvPr id="15" name="Afbeelding 14">
            <a:extLst>
              <a:ext uri="{FF2B5EF4-FFF2-40B4-BE49-F238E27FC236}">
                <a16:creationId xmlns:a16="http://schemas.microsoft.com/office/drawing/2014/main" id="{9D4CD5DC-9FB3-F141-8BA7-316E84BCBCE6}"/>
              </a:ext>
            </a:extLst>
          </p:cNvPr>
          <p:cNvPicPr>
            <a:picLocks noChangeAspect="1"/>
          </p:cNvPicPr>
          <p:nvPr/>
        </p:nvPicPr>
        <p:blipFill>
          <a:blip r:embed="rId3"/>
          <a:stretch>
            <a:fillRect/>
          </a:stretch>
        </p:blipFill>
        <p:spPr>
          <a:xfrm>
            <a:off x="7707229" y="2557214"/>
            <a:ext cx="2256053" cy="2895700"/>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4"/>
          <a:stretch>
            <a:fillRect/>
          </a:stretch>
        </p:blipFill>
        <p:spPr>
          <a:xfrm rot="4500000">
            <a:off x="4062289" y="-1836148"/>
            <a:ext cx="4794009" cy="1961186"/>
          </a:xfrm>
          <a:prstGeom prst="rect">
            <a:avLst/>
          </a:prstGeom>
        </p:spPr>
      </p:pic>
      <p:pic>
        <p:nvPicPr>
          <p:cNvPr id="22" name="Afbeelding 21">
            <a:extLst>
              <a:ext uri="{FF2B5EF4-FFF2-40B4-BE49-F238E27FC236}">
                <a16:creationId xmlns:a16="http://schemas.microsoft.com/office/drawing/2014/main" id="{6DAC48F2-F615-1A4C-90A9-29EFA21F1142}"/>
              </a:ext>
            </a:extLst>
          </p:cNvPr>
          <p:cNvPicPr>
            <a:picLocks noChangeAspect="1"/>
          </p:cNvPicPr>
          <p:nvPr/>
        </p:nvPicPr>
        <p:blipFill>
          <a:blip r:embed="rId5"/>
          <a:stretch>
            <a:fillRect/>
          </a:stretch>
        </p:blipFill>
        <p:spPr>
          <a:xfrm>
            <a:off x="5008251" y="4572307"/>
            <a:ext cx="1349491" cy="4015824"/>
          </a:xfrm>
          <a:prstGeom prst="rect">
            <a:avLst/>
          </a:prstGeom>
        </p:spPr>
      </p:pic>
      <p:sp>
        <p:nvSpPr>
          <p:cNvPr id="3" name="Ondertitel 2">
            <a:extLst>
              <a:ext uri="{FF2B5EF4-FFF2-40B4-BE49-F238E27FC236}">
                <a16:creationId xmlns:a16="http://schemas.microsoft.com/office/drawing/2014/main" id="{736FFFB6-B388-8D40-83F9-FDB921CF0628}"/>
              </a:ext>
            </a:extLst>
          </p:cNvPr>
          <p:cNvSpPr>
            <a:spLocks noGrp="1"/>
          </p:cNvSpPr>
          <p:nvPr>
            <p:ph type="subTitle" idx="1"/>
          </p:nvPr>
        </p:nvSpPr>
        <p:spPr>
          <a:xfrm>
            <a:off x="1033272" y="3752851"/>
            <a:ext cx="6135624" cy="685799"/>
          </a:xfrm>
        </p:spPr>
        <p:txBody>
          <a:bodyPr>
            <a:noAutofit/>
          </a:bodyPr>
          <a:lstStyle/>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a:p>
            <a:pPr algn="l"/>
            <a:r>
              <a:rPr lang="nl-NL" sz="2800" dirty="0">
                <a:solidFill>
                  <a:srgbClr val="3C3D3B"/>
                </a:solidFill>
                <a:latin typeface="Arial" panose="020B0604020202020204" pitchFamily="34" charset="0"/>
                <a:cs typeface="Arial" panose="020B0604020202020204" pitchFamily="34" charset="0"/>
              </a:rPr>
              <a:t>Februari 2024</a:t>
            </a:r>
          </a:p>
        </p:txBody>
      </p:sp>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1028854" y="2188367"/>
            <a:ext cx="7416136" cy="2188749"/>
          </a:xfrm>
        </p:spPr>
        <p:txBody>
          <a:bodyPr>
            <a:noAutofit/>
          </a:bodyPr>
          <a:lstStyle/>
          <a:p>
            <a:pPr algn="l">
              <a:lnSpc>
                <a:spcPct val="80000"/>
              </a:lnSpc>
              <a:spcBef>
                <a:spcPts val="0"/>
              </a:spcBef>
            </a:pP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r>
              <a:rPr lang="nl-NL" dirty="0">
                <a:solidFill>
                  <a:srgbClr val="3C3D3B"/>
                </a:solidFill>
                <a:latin typeface="Arial"/>
                <a:cs typeface="Arial"/>
              </a:rPr>
              <a:t>Omgevingswet brieven Regio IJsselland</a:t>
            </a:r>
            <a:endParaRPr lang="nl-NL" dirty="0">
              <a:solidFill>
                <a:srgbClr val="3C3D3B"/>
              </a:solidFill>
              <a:latin typeface="Arial" panose="020B0604020202020204" pitchFamily="34" charset="0"/>
              <a:cs typeface="Arial" panose="020B0604020202020204" pitchFamily="34" charset="0"/>
            </a:endParaRPr>
          </a:p>
        </p:txBody>
      </p:sp>
      <p:grpSp>
        <p:nvGrpSpPr>
          <p:cNvPr id="28" name="Groep 27">
            <a:extLst>
              <a:ext uri="{FF2B5EF4-FFF2-40B4-BE49-F238E27FC236}">
                <a16:creationId xmlns:a16="http://schemas.microsoft.com/office/drawing/2014/main" id="{9B52F86C-15F9-A34D-A309-CC9481E3C2E4}"/>
              </a:ext>
            </a:extLst>
          </p:cNvPr>
          <p:cNvGrpSpPr/>
          <p:nvPr/>
        </p:nvGrpSpPr>
        <p:grpSpPr>
          <a:xfrm rot="21059194">
            <a:off x="-2935537" y="5279819"/>
            <a:ext cx="6449354" cy="1457653"/>
            <a:chOff x="-2791010" y="4766422"/>
            <a:chExt cx="6449354" cy="1457653"/>
          </a:xfrm>
        </p:grpSpPr>
        <p:pic>
          <p:nvPicPr>
            <p:cNvPr id="26" name="Afbeelding 25">
              <a:extLst>
                <a:ext uri="{FF2B5EF4-FFF2-40B4-BE49-F238E27FC236}">
                  <a16:creationId xmlns:a16="http://schemas.microsoft.com/office/drawing/2014/main" id="{D8DC74BA-84BE-9B43-8965-5AB3DC9A4D10}"/>
                </a:ext>
              </a:extLst>
            </p:cNvPr>
            <p:cNvPicPr>
              <a:picLocks noChangeAspect="1"/>
            </p:cNvPicPr>
            <p:nvPr/>
          </p:nvPicPr>
          <p:blipFill>
            <a:blip r:embed="rId6"/>
            <a:stretch>
              <a:fillRect/>
            </a:stretch>
          </p:blipFill>
          <p:spPr>
            <a:xfrm rot="13899353">
              <a:off x="2964310" y="5530042"/>
              <a:ext cx="808359" cy="579708"/>
            </a:xfrm>
            <a:prstGeom prst="rect">
              <a:avLst/>
            </a:prstGeom>
          </p:spPr>
        </p:pic>
        <p:pic>
          <p:nvPicPr>
            <p:cNvPr id="27" name="Afbeelding 26">
              <a:extLst>
                <a:ext uri="{FF2B5EF4-FFF2-40B4-BE49-F238E27FC236}">
                  <a16:creationId xmlns:a16="http://schemas.microsoft.com/office/drawing/2014/main" id="{967E4CCA-4919-964F-B4BE-D3B3A47FAA95}"/>
                </a:ext>
              </a:extLst>
            </p:cNvPr>
            <p:cNvPicPr>
              <a:picLocks noChangeAspect="1"/>
            </p:cNvPicPr>
            <p:nvPr/>
          </p:nvPicPr>
          <p:blipFill>
            <a:blip r:embed="rId7"/>
            <a:stretch>
              <a:fillRect/>
            </a:stretch>
          </p:blipFill>
          <p:spPr>
            <a:xfrm>
              <a:off x="-2791010" y="4766422"/>
              <a:ext cx="6159500" cy="1206500"/>
            </a:xfrm>
            <a:prstGeom prst="rect">
              <a:avLst/>
            </a:prstGeom>
          </p:spPr>
        </p:pic>
      </p:grpSp>
    </p:spTree>
    <p:extLst>
      <p:ext uri="{BB962C8B-B14F-4D97-AF65-F5344CB8AC3E}">
        <p14:creationId xmlns:p14="http://schemas.microsoft.com/office/powerpoint/2010/main" val="3511409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9709983-D75E-0645-8EB6-D8B11162C946}"/>
              </a:ext>
            </a:extLst>
          </p:cNvPr>
          <p:cNvSpPr/>
          <p:nvPr/>
        </p:nvSpPr>
        <p:spPr>
          <a:xfrm>
            <a:off x="0" y="0"/>
            <a:ext cx="9483725" cy="6858000"/>
          </a:xfrm>
          <a:prstGeom prst="rect">
            <a:avLst/>
          </a:prstGeom>
          <a:solidFill>
            <a:srgbClr val="82C4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panose="020B0604020202020204" pitchFamily="34" charset="0"/>
              <a:buChar char="•"/>
            </a:pPr>
            <a:endParaRPr lang="nl-NL" sz="2000">
              <a:cs typeface="Calibri"/>
            </a:endParaRPr>
          </a:p>
          <a:p>
            <a:pPr marL="285750" indent="-285750" algn="ctr">
              <a:buFont typeface="Arial" panose="020B0604020202020204" pitchFamily="34" charset="0"/>
              <a:buChar char="•"/>
            </a:pPr>
            <a:endParaRPr lang="nl-NL" sz="2000">
              <a:solidFill>
                <a:schemeClr val="bg1"/>
              </a:solidFill>
            </a:endParaRPr>
          </a:p>
        </p:txBody>
      </p:sp>
      <p:pic>
        <p:nvPicPr>
          <p:cNvPr id="6" name="Afbeelding 5">
            <a:extLst>
              <a:ext uri="{FF2B5EF4-FFF2-40B4-BE49-F238E27FC236}">
                <a16:creationId xmlns:a16="http://schemas.microsoft.com/office/drawing/2014/main" id="{92D55CCD-0BE1-F843-8B32-1146430D5270}"/>
              </a:ext>
            </a:extLst>
          </p:cNvPr>
          <p:cNvPicPr>
            <a:picLocks noChangeAspect="1"/>
          </p:cNvPicPr>
          <p:nvPr/>
        </p:nvPicPr>
        <p:blipFill>
          <a:blip r:embed="rId3"/>
          <a:stretch>
            <a:fillRect/>
          </a:stretch>
        </p:blipFill>
        <p:spPr>
          <a:xfrm rot="15240000">
            <a:off x="5309821" y="4020703"/>
            <a:ext cx="2647020" cy="4134601"/>
          </a:xfrm>
          <a:prstGeom prst="rect">
            <a:avLst/>
          </a:prstGeom>
        </p:spPr>
      </p:pic>
      <p:pic>
        <p:nvPicPr>
          <p:cNvPr id="7" name="Afbeelding 6">
            <a:extLst>
              <a:ext uri="{FF2B5EF4-FFF2-40B4-BE49-F238E27FC236}">
                <a16:creationId xmlns:a16="http://schemas.microsoft.com/office/drawing/2014/main" id="{991C5B17-982F-8244-9320-DB9FA93FC9EC}"/>
              </a:ext>
            </a:extLst>
          </p:cNvPr>
          <p:cNvPicPr>
            <a:picLocks noChangeAspect="1"/>
          </p:cNvPicPr>
          <p:nvPr/>
        </p:nvPicPr>
        <p:blipFill>
          <a:blip r:embed="rId4"/>
          <a:stretch>
            <a:fillRect/>
          </a:stretch>
        </p:blipFill>
        <p:spPr>
          <a:xfrm rot="9332290" flipV="1">
            <a:off x="-4569873" y="2185208"/>
            <a:ext cx="6337114" cy="1241290"/>
          </a:xfrm>
          <a:prstGeom prst="rect">
            <a:avLst/>
          </a:prstGeom>
        </p:spPr>
      </p:pic>
      <p:sp>
        <p:nvSpPr>
          <p:cNvPr id="5" name="Titel 1">
            <a:extLst>
              <a:ext uri="{FF2B5EF4-FFF2-40B4-BE49-F238E27FC236}">
                <a16:creationId xmlns:a16="http://schemas.microsoft.com/office/drawing/2014/main" id="{8FBDE200-1405-FF44-B3B2-8667E2F88E9E}"/>
              </a:ext>
            </a:extLst>
          </p:cNvPr>
          <p:cNvSpPr txBox="1">
            <a:spLocks/>
          </p:cNvSpPr>
          <p:nvPr/>
        </p:nvSpPr>
        <p:spPr>
          <a:xfrm>
            <a:off x="1246478" y="3621951"/>
            <a:ext cx="7196328"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spcBef>
                <a:spcPts val="0"/>
              </a:spcBef>
            </a:pPr>
            <a:endParaRPr lang="nl-NL" sz="2400">
              <a:solidFill>
                <a:srgbClr val="3C3D3B"/>
              </a:solidFill>
              <a:latin typeface="Arial" panose="020B0604020202020204" pitchFamily="34" charset="0"/>
              <a:cs typeface="Arial" panose="020B0604020202020204" pitchFamily="34" charset="0"/>
            </a:endParaRPr>
          </a:p>
        </p:txBody>
      </p:sp>
      <p:sp>
        <p:nvSpPr>
          <p:cNvPr id="2" name="Rechthoek 1"/>
          <p:cNvSpPr/>
          <p:nvPr/>
        </p:nvSpPr>
        <p:spPr>
          <a:xfrm>
            <a:off x="3257281" y="3244334"/>
            <a:ext cx="184731" cy="369332"/>
          </a:xfrm>
          <a:prstGeom prst="rect">
            <a:avLst/>
          </a:prstGeom>
        </p:spPr>
        <p:txBody>
          <a:bodyPr wrap="none">
            <a:spAutoFit/>
          </a:bodyPr>
          <a:lstStyle/>
          <a:p>
            <a:endParaRPr lang="nl-NL"/>
          </a:p>
        </p:txBody>
      </p:sp>
      <p:pic>
        <p:nvPicPr>
          <p:cNvPr id="3" name="Afbeelding 7">
            <a:extLst>
              <a:ext uri="{FF2B5EF4-FFF2-40B4-BE49-F238E27FC236}">
                <a16:creationId xmlns:a16="http://schemas.microsoft.com/office/drawing/2014/main" id="{C89E03E3-B06E-4246-AA9D-891EDD15EEFC}"/>
              </a:ext>
            </a:extLst>
          </p:cNvPr>
          <p:cNvPicPr>
            <a:picLocks noChangeAspect="1"/>
          </p:cNvPicPr>
          <p:nvPr/>
        </p:nvPicPr>
        <p:blipFill>
          <a:blip r:embed="rId5"/>
          <a:stretch>
            <a:fillRect/>
          </a:stretch>
        </p:blipFill>
        <p:spPr>
          <a:xfrm>
            <a:off x="1742813" y="847839"/>
            <a:ext cx="6319007" cy="3924945"/>
          </a:xfrm>
          <a:prstGeom prst="rect">
            <a:avLst/>
          </a:prstGeom>
        </p:spPr>
      </p:pic>
    </p:spTree>
    <p:extLst>
      <p:ext uri="{BB962C8B-B14F-4D97-AF65-F5344CB8AC3E}">
        <p14:creationId xmlns:p14="http://schemas.microsoft.com/office/powerpoint/2010/main" val="42681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9709983-D75E-0645-8EB6-D8B11162C946}"/>
              </a:ext>
            </a:extLst>
          </p:cNvPr>
          <p:cNvSpPr/>
          <p:nvPr/>
        </p:nvSpPr>
        <p:spPr>
          <a:xfrm>
            <a:off x="0" y="0"/>
            <a:ext cx="9483725" cy="6858000"/>
          </a:xfrm>
          <a:prstGeom prst="rect">
            <a:avLst/>
          </a:prstGeom>
          <a:solidFill>
            <a:srgbClr val="82C4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3600" dirty="0">
                <a:cs typeface="Calibri" panose="020F0502020204030204"/>
              </a:rPr>
              <a:t>Lezersvriendelijk</a:t>
            </a:r>
          </a:p>
          <a:p>
            <a:pPr algn="ctr"/>
            <a:endParaRPr lang="nl-NL" sz="3600" dirty="0">
              <a:cs typeface="Calibri" panose="020F0502020204030204"/>
            </a:endParaRPr>
          </a:p>
          <a:p>
            <a:pPr marL="1028700" lvl="1" indent="-571500">
              <a:buFont typeface="Arial"/>
              <a:buChar char="•"/>
            </a:pPr>
            <a:r>
              <a:rPr lang="nl-NL" sz="2400" dirty="0">
                <a:cs typeface="Calibri" panose="020F0502020204030204"/>
              </a:rPr>
              <a:t>Pas op met vakjargon</a:t>
            </a:r>
          </a:p>
          <a:p>
            <a:pPr marL="1028700" lvl="1" indent="-571500">
              <a:buFont typeface="Arial"/>
              <a:buChar char="•"/>
            </a:pPr>
            <a:r>
              <a:rPr lang="nl-NL" sz="2400" dirty="0">
                <a:cs typeface="Calibri" panose="020F0502020204030204"/>
              </a:rPr>
              <a:t>Vervang ouderwetse taal door verzorgde spreektaal</a:t>
            </a:r>
          </a:p>
          <a:p>
            <a:pPr marL="1028700" lvl="1" indent="-571500">
              <a:buFont typeface="Arial"/>
              <a:buChar char="•"/>
            </a:pPr>
            <a:r>
              <a:rPr lang="nl-NL" sz="2400" dirty="0">
                <a:cs typeface="Calibri" panose="020F0502020204030204"/>
              </a:rPr>
              <a:t>Actieve schrijfstijl met voorbeelden</a:t>
            </a:r>
          </a:p>
          <a:p>
            <a:pPr marL="1028700" marR="0" lvl="1" indent="-571500" algn="l" defTabSz="914400" rtl="0" eaLnBrk="1" fontAlgn="auto" latinLnBrk="0" hangingPunct="1">
              <a:lnSpc>
                <a:spcPct val="100000"/>
              </a:lnSpc>
              <a:spcBef>
                <a:spcPts val="0"/>
              </a:spcBef>
              <a:spcAft>
                <a:spcPts val="0"/>
              </a:spcAft>
              <a:buClrTx/>
              <a:buSzTx/>
              <a:buFont typeface="Arial"/>
              <a:buChar char="•"/>
              <a:tabLst/>
              <a:defRPr/>
            </a:pPr>
            <a:r>
              <a:rPr kumimoji="0" lang="nl-NL" sz="24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a:rPr>
              <a:t>Vermijd onnodige hulpwerkwoorden</a:t>
            </a:r>
          </a:p>
          <a:p>
            <a:pPr marL="1028700" lvl="1" indent="-571500">
              <a:buFont typeface="Arial"/>
              <a:buChar char="•"/>
            </a:pPr>
            <a:r>
              <a:rPr lang="nl-NL" sz="2400" dirty="0">
                <a:cs typeface="Calibri" panose="020F0502020204030204"/>
              </a:rPr>
              <a:t>Duidelijke titel en tussenkoppen</a:t>
            </a:r>
          </a:p>
        </p:txBody>
      </p:sp>
      <p:pic>
        <p:nvPicPr>
          <p:cNvPr id="6" name="Afbeelding 5">
            <a:extLst>
              <a:ext uri="{FF2B5EF4-FFF2-40B4-BE49-F238E27FC236}">
                <a16:creationId xmlns:a16="http://schemas.microsoft.com/office/drawing/2014/main" id="{92D55CCD-0BE1-F843-8B32-1146430D5270}"/>
              </a:ext>
            </a:extLst>
          </p:cNvPr>
          <p:cNvPicPr>
            <a:picLocks noChangeAspect="1"/>
          </p:cNvPicPr>
          <p:nvPr/>
        </p:nvPicPr>
        <p:blipFill>
          <a:blip r:embed="rId3"/>
          <a:stretch>
            <a:fillRect/>
          </a:stretch>
        </p:blipFill>
        <p:spPr>
          <a:xfrm rot="11940000">
            <a:off x="7887080" y="-838397"/>
            <a:ext cx="2647020" cy="4134601"/>
          </a:xfrm>
          <a:prstGeom prst="rect">
            <a:avLst/>
          </a:prstGeom>
        </p:spPr>
      </p:pic>
      <p:pic>
        <p:nvPicPr>
          <p:cNvPr id="7" name="Afbeelding 6">
            <a:extLst>
              <a:ext uri="{FF2B5EF4-FFF2-40B4-BE49-F238E27FC236}">
                <a16:creationId xmlns:a16="http://schemas.microsoft.com/office/drawing/2014/main" id="{991C5B17-982F-8244-9320-DB9FA93FC9EC}"/>
              </a:ext>
            </a:extLst>
          </p:cNvPr>
          <p:cNvPicPr>
            <a:picLocks noChangeAspect="1"/>
          </p:cNvPicPr>
          <p:nvPr/>
        </p:nvPicPr>
        <p:blipFill>
          <a:blip r:embed="rId4"/>
          <a:stretch>
            <a:fillRect/>
          </a:stretch>
        </p:blipFill>
        <p:spPr>
          <a:xfrm rot="11520000" flipV="1">
            <a:off x="-4336645" y="693805"/>
            <a:ext cx="6337114" cy="1241290"/>
          </a:xfrm>
          <a:prstGeom prst="rect">
            <a:avLst/>
          </a:prstGeom>
        </p:spPr>
      </p:pic>
      <p:sp>
        <p:nvSpPr>
          <p:cNvPr id="5" name="Titel 1">
            <a:extLst>
              <a:ext uri="{FF2B5EF4-FFF2-40B4-BE49-F238E27FC236}">
                <a16:creationId xmlns:a16="http://schemas.microsoft.com/office/drawing/2014/main" id="{8FBDE200-1405-FF44-B3B2-8667E2F88E9E}"/>
              </a:ext>
            </a:extLst>
          </p:cNvPr>
          <p:cNvSpPr txBox="1">
            <a:spLocks/>
          </p:cNvSpPr>
          <p:nvPr/>
        </p:nvSpPr>
        <p:spPr>
          <a:xfrm>
            <a:off x="863061" y="-286459"/>
            <a:ext cx="7196328"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spcBef>
                <a:spcPts val="0"/>
              </a:spcBef>
            </a:pPr>
            <a:endParaRPr lang="nl-NL" sz="2400">
              <a:solidFill>
                <a:srgbClr val="3C3D3B"/>
              </a:solidFill>
              <a:latin typeface="Arial" panose="020B0604020202020204" pitchFamily="34" charset="0"/>
              <a:cs typeface="Arial" panose="020B0604020202020204" pitchFamily="34" charset="0"/>
            </a:endParaRPr>
          </a:p>
        </p:txBody>
      </p:sp>
      <p:sp>
        <p:nvSpPr>
          <p:cNvPr id="2" name="Rechthoek 1"/>
          <p:cNvSpPr/>
          <p:nvPr/>
        </p:nvSpPr>
        <p:spPr>
          <a:xfrm>
            <a:off x="3257281" y="3244334"/>
            <a:ext cx="184731" cy="369332"/>
          </a:xfrm>
          <a:prstGeom prst="rect">
            <a:avLst/>
          </a:prstGeom>
        </p:spPr>
        <p:txBody>
          <a:bodyPr wrap="none">
            <a:spAutoFit/>
          </a:bodyPr>
          <a:lstStyle/>
          <a:p>
            <a:endParaRPr lang="nl-NL"/>
          </a:p>
        </p:txBody>
      </p:sp>
    </p:spTree>
    <p:extLst>
      <p:ext uri="{BB962C8B-B14F-4D97-AF65-F5344CB8AC3E}">
        <p14:creationId xmlns:p14="http://schemas.microsoft.com/office/powerpoint/2010/main" val="4226052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0" y="0"/>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7041E47B-124F-8246-A72A-6ECACCAD550D}"/>
              </a:ext>
            </a:extLst>
          </p:cNvPr>
          <p:cNvSpPr txBox="1">
            <a:spLocks/>
          </p:cNvSpPr>
          <p:nvPr/>
        </p:nvSpPr>
        <p:spPr>
          <a:xfrm>
            <a:off x="1033272" y="6174007"/>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500">
              <a:solidFill>
                <a:srgbClr val="3C3D3B"/>
              </a:solidFill>
              <a:latin typeface="Arial" panose="020B0604020202020204" pitchFamily="34" charset="0"/>
              <a:cs typeface="Arial" panose="020B0604020202020204" pitchFamily="34" charset="0"/>
            </a:endParaRPr>
          </a:p>
        </p:txBody>
      </p:sp>
      <p:sp>
        <p:nvSpPr>
          <p:cNvPr id="9" name="Ondertitel 2">
            <a:extLst>
              <a:ext uri="{FF2B5EF4-FFF2-40B4-BE49-F238E27FC236}">
                <a16:creationId xmlns:a16="http://schemas.microsoft.com/office/drawing/2014/main" id="{C600B680-D97A-744F-AA31-FC52C2116376}"/>
              </a:ext>
            </a:extLst>
          </p:cNvPr>
          <p:cNvSpPr txBox="1">
            <a:spLocks/>
          </p:cNvSpPr>
          <p:nvPr/>
        </p:nvSpPr>
        <p:spPr>
          <a:xfrm>
            <a:off x="1033272" y="4783622"/>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solidFill>
                <a:srgbClr val="3C3D3B"/>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2"/>
          <a:stretch>
            <a:fillRect/>
          </a:stretch>
        </p:blipFill>
        <p:spPr>
          <a:xfrm>
            <a:off x="-79525" y="-1072953"/>
            <a:ext cx="2225594" cy="3476342"/>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3"/>
          <a:stretch>
            <a:fillRect/>
          </a:stretch>
        </p:blipFill>
        <p:spPr>
          <a:xfrm rot="4500000">
            <a:off x="3033275" y="-794944"/>
            <a:ext cx="4794009" cy="1961186"/>
          </a:xfrm>
          <a:prstGeom prst="rect">
            <a:avLst/>
          </a:prstGeom>
        </p:spPr>
      </p:pic>
      <p:pic>
        <p:nvPicPr>
          <p:cNvPr id="22" name="Afbeelding 21">
            <a:extLst>
              <a:ext uri="{FF2B5EF4-FFF2-40B4-BE49-F238E27FC236}">
                <a16:creationId xmlns:a16="http://schemas.microsoft.com/office/drawing/2014/main" id="{6DAC48F2-F615-1A4C-90A9-29EFA21F1142}"/>
              </a:ext>
            </a:extLst>
          </p:cNvPr>
          <p:cNvPicPr>
            <a:picLocks noChangeAspect="1"/>
          </p:cNvPicPr>
          <p:nvPr/>
        </p:nvPicPr>
        <p:blipFill>
          <a:blip r:embed="rId4"/>
          <a:stretch>
            <a:fillRect/>
          </a:stretch>
        </p:blipFill>
        <p:spPr>
          <a:xfrm rot="-780000">
            <a:off x="6665077" y="4886894"/>
            <a:ext cx="1349491" cy="4015824"/>
          </a:xfrm>
          <a:prstGeom prst="rect">
            <a:avLst/>
          </a:prstGeom>
        </p:spPr>
      </p:pic>
      <p:sp>
        <p:nvSpPr>
          <p:cNvPr id="3" name="Ondertitel 2">
            <a:extLst>
              <a:ext uri="{FF2B5EF4-FFF2-40B4-BE49-F238E27FC236}">
                <a16:creationId xmlns:a16="http://schemas.microsoft.com/office/drawing/2014/main" id="{736FFFB6-B388-8D40-83F9-FDB921CF0628}"/>
              </a:ext>
            </a:extLst>
          </p:cNvPr>
          <p:cNvSpPr>
            <a:spLocks noGrp="1"/>
          </p:cNvSpPr>
          <p:nvPr>
            <p:ph type="subTitle" idx="1"/>
          </p:nvPr>
        </p:nvSpPr>
        <p:spPr>
          <a:xfrm>
            <a:off x="1033272" y="3752851"/>
            <a:ext cx="6135624" cy="685799"/>
          </a:xfrm>
        </p:spPr>
        <p:txBody>
          <a:bodyPr>
            <a:noAutofit/>
          </a:bodyPr>
          <a:lstStyle/>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791110" y="1654138"/>
            <a:ext cx="7658299" cy="3811713"/>
          </a:xfrm>
        </p:spPr>
        <p:txBody>
          <a:bodyPr>
            <a:noAutofit/>
          </a:bodyPr>
          <a:lstStyle/>
          <a:p>
            <a:pPr algn="l">
              <a:lnSpc>
                <a:spcPct val="80000"/>
              </a:lnSpc>
              <a:spcBef>
                <a:spcPts val="0"/>
              </a:spcBef>
            </a:pP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br>
              <a:rPr lang="nl-NL" sz="5400" dirty="0">
                <a:solidFill>
                  <a:srgbClr val="3C3D3B"/>
                </a:solidFill>
                <a:latin typeface="Arial" panose="020B0604020202020204" pitchFamily="34" charset="0"/>
                <a:cs typeface="Arial" panose="020B0604020202020204" pitchFamily="34" charset="0"/>
              </a:rPr>
            </a:br>
            <a:br>
              <a:rPr lang="nl-NL" sz="5400" dirty="0">
                <a:solidFill>
                  <a:srgbClr val="3C3D3B"/>
                </a:solidFill>
                <a:latin typeface="Arial" panose="020B0604020202020204" pitchFamily="34" charset="0"/>
                <a:cs typeface="Arial" panose="020B0604020202020204" pitchFamily="34" charset="0"/>
              </a:rPr>
            </a:br>
            <a:br>
              <a:rPr lang="nl-NL" sz="5400" dirty="0">
                <a:solidFill>
                  <a:srgbClr val="3C3D3B"/>
                </a:solidFill>
                <a:latin typeface="Arial" panose="020B0604020202020204" pitchFamily="34" charset="0"/>
                <a:cs typeface="Arial" panose="020B0604020202020204" pitchFamily="34" charset="0"/>
              </a:rPr>
            </a:br>
            <a:r>
              <a:rPr lang="nl-NL" sz="5400" dirty="0">
                <a:solidFill>
                  <a:srgbClr val="3C3D3B"/>
                </a:solidFill>
                <a:latin typeface="Arial" panose="020B0604020202020204" pitchFamily="34" charset="0"/>
                <a:cs typeface="Arial" panose="020B0604020202020204" pitchFamily="34" charset="0"/>
              </a:rPr>
              <a:t>Lezersvriendelijk in de regio IJsselland</a:t>
            </a: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endParaRPr lang="nl-NL" sz="2800" dirty="0">
              <a:solidFill>
                <a:srgbClr val="3C3D3B"/>
              </a:solidFill>
              <a:latin typeface="Arial" panose="020B0604020202020204" pitchFamily="34" charset="0"/>
              <a:cs typeface="Arial" panose="020B0604020202020204" pitchFamily="34" charset="0"/>
            </a:endParaRPr>
          </a:p>
        </p:txBody>
      </p:sp>
      <p:grpSp>
        <p:nvGrpSpPr>
          <p:cNvPr id="28" name="Groep 27">
            <a:extLst>
              <a:ext uri="{FF2B5EF4-FFF2-40B4-BE49-F238E27FC236}">
                <a16:creationId xmlns:a16="http://schemas.microsoft.com/office/drawing/2014/main" id="{9B52F86C-15F9-A34D-A309-CC9481E3C2E4}"/>
              </a:ext>
            </a:extLst>
          </p:cNvPr>
          <p:cNvGrpSpPr/>
          <p:nvPr/>
        </p:nvGrpSpPr>
        <p:grpSpPr>
          <a:xfrm rot="21059194">
            <a:off x="-2935537" y="5279819"/>
            <a:ext cx="6449354" cy="1457653"/>
            <a:chOff x="-2791010" y="4766422"/>
            <a:chExt cx="6449354" cy="1457653"/>
          </a:xfrm>
        </p:grpSpPr>
        <p:pic>
          <p:nvPicPr>
            <p:cNvPr id="26" name="Afbeelding 25">
              <a:extLst>
                <a:ext uri="{FF2B5EF4-FFF2-40B4-BE49-F238E27FC236}">
                  <a16:creationId xmlns:a16="http://schemas.microsoft.com/office/drawing/2014/main" id="{D8DC74BA-84BE-9B43-8965-5AB3DC9A4D10}"/>
                </a:ext>
              </a:extLst>
            </p:cNvPr>
            <p:cNvPicPr>
              <a:picLocks noChangeAspect="1"/>
            </p:cNvPicPr>
            <p:nvPr/>
          </p:nvPicPr>
          <p:blipFill>
            <a:blip r:embed="rId5"/>
            <a:stretch>
              <a:fillRect/>
            </a:stretch>
          </p:blipFill>
          <p:spPr>
            <a:xfrm rot="13899353">
              <a:off x="2964310" y="5530042"/>
              <a:ext cx="808359" cy="579708"/>
            </a:xfrm>
            <a:prstGeom prst="rect">
              <a:avLst/>
            </a:prstGeom>
          </p:spPr>
        </p:pic>
        <p:pic>
          <p:nvPicPr>
            <p:cNvPr id="27" name="Afbeelding 26">
              <a:extLst>
                <a:ext uri="{FF2B5EF4-FFF2-40B4-BE49-F238E27FC236}">
                  <a16:creationId xmlns:a16="http://schemas.microsoft.com/office/drawing/2014/main" id="{967E4CCA-4919-964F-B4BE-D3B3A47FAA95}"/>
                </a:ext>
              </a:extLst>
            </p:cNvPr>
            <p:cNvPicPr>
              <a:picLocks noChangeAspect="1"/>
            </p:cNvPicPr>
            <p:nvPr/>
          </p:nvPicPr>
          <p:blipFill>
            <a:blip r:embed="rId6"/>
            <a:stretch>
              <a:fillRect/>
            </a:stretch>
          </p:blipFill>
          <p:spPr>
            <a:xfrm>
              <a:off x="-2791010" y="4766422"/>
              <a:ext cx="6159500" cy="1206500"/>
            </a:xfrm>
            <a:prstGeom prst="rect">
              <a:avLst/>
            </a:prstGeom>
          </p:spPr>
        </p:pic>
      </p:grpSp>
    </p:spTree>
    <p:extLst>
      <p:ext uri="{BB962C8B-B14F-4D97-AF65-F5344CB8AC3E}">
        <p14:creationId xmlns:p14="http://schemas.microsoft.com/office/powerpoint/2010/main" val="627293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F9099A6-E24D-4345-856E-D7AE8F1CE889}"/>
              </a:ext>
            </a:extLst>
          </p:cNvPr>
          <p:cNvSpPr>
            <a:spLocks noGrp="1"/>
          </p:cNvSpPr>
          <p:nvPr>
            <p:ph idx="1"/>
          </p:nvPr>
        </p:nvSpPr>
        <p:spPr>
          <a:xfrm>
            <a:off x="390418" y="1191802"/>
            <a:ext cx="8217399" cy="4469252"/>
          </a:xfrm>
        </p:spPr>
        <p:txBody>
          <a:bodyPr vert="horz" lIns="91440" tIns="45720" rIns="91440" bIns="45720" rtlCol="0" anchor="t">
            <a:normAutofit/>
          </a:bodyPr>
          <a:lstStyle/>
          <a:p>
            <a:pPr marL="0" indent="0">
              <a:lnSpc>
                <a:spcPct val="120000"/>
              </a:lnSpc>
              <a:buNone/>
            </a:pPr>
            <a:r>
              <a:rPr lang="nl-NL" b="1" dirty="0">
                <a:latin typeface="Arial"/>
                <a:cs typeface="Arial"/>
              </a:rPr>
              <a:t>Onderwerp en 1</a:t>
            </a:r>
            <a:r>
              <a:rPr lang="nl-NL" b="1" baseline="30000" dirty="0">
                <a:latin typeface="Arial"/>
                <a:cs typeface="Arial"/>
              </a:rPr>
              <a:t>e</a:t>
            </a:r>
            <a:r>
              <a:rPr lang="nl-NL" b="1" dirty="0">
                <a:latin typeface="Arial"/>
                <a:cs typeface="Arial"/>
              </a:rPr>
              <a:t> alinea uit Voornemen last onder dwangsom</a:t>
            </a:r>
          </a:p>
          <a:p>
            <a:pPr marL="0" indent="0">
              <a:buNone/>
            </a:pPr>
            <a:endParaRPr lang="nl-NL" sz="2000" b="1" dirty="0">
              <a:latin typeface="Arial"/>
              <a:cs typeface="Arial"/>
            </a:endParaRPr>
          </a:p>
          <a:p>
            <a:pPr marL="0" indent="0">
              <a:buNone/>
            </a:pPr>
            <a:endParaRPr lang="nl-NL" sz="2000" b="1" dirty="0">
              <a:latin typeface="Arial"/>
              <a:cs typeface="Arial"/>
            </a:endParaRPr>
          </a:p>
          <a:p>
            <a:pPr marL="0" indent="0">
              <a:buNone/>
            </a:pPr>
            <a:r>
              <a:rPr lang="nl-NL" sz="2000" b="1" dirty="0">
                <a:latin typeface="Arial" panose="020B0604020202020204" pitchFamily="34" charset="0"/>
                <a:cs typeface="Arial" panose="020B0604020202020204" pitchFamily="34" charset="0"/>
              </a:rPr>
              <a:t>Onderwerp: Voornemen last onder dwangsom</a:t>
            </a:r>
            <a:endParaRPr lang="nl-NL" sz="2000" dirty="0">
              <a:latin typeface="Arial" panose="020B0604020202020204" pitchFamily="34" charset="0"/>
              <a:cs typeface="Arial" panose="020B0604020202020204" pitchFamily="34" charset="0"/>
            </a:endParaRPr>
          </a:p>
          <a:p>
            <a:pPr marL="0" indent="0">
              <a:buNone/>
            </a:pPr>
            <a:endParaRPr lang="nl-NL" sz="2000" dirty="0">
              <a:latin typeface="Arial"/>
              <a:cs typeface="Arial"/>
            </a:endParaRPr>
          </a:p>
          <a:p>
            <a:pPr marL="0" indent="0">
              <a:buNone/>
            </a:pPr>
            <a:r>
              <a:rPr lang="nl-NL" sz="2000" dirty="0">
                <a:latin typeface="Arial"/>
                <a:cs typeface="Arial"/>
              </a:rPr>
              <a:t>Beste meneer of mevrouw,</a:t>
            </a:r>
          </a:p>
          <a:p>
            <a:pPr marL="0" indent="0">
              <a:buNone/>
            </a:pPr>
            <a:r>
              <a:rPr lang="nl-NL" sz="2000" dirty="0">
                <a:latin typeface="Arial"/>
                <a:cs typeface="Arial"/>
              </a:rPr>
              <a:t>U bent eigenaar van de winkel in aanbouw op het perceel [adres] in [plaatsnaam]. Wij hebben een overtreding op dit perceel vastgesteld. Wij zijn van plan handhavend op te treden. U ontvangt deze brief om hierover uw mening te geven.</a:t>
            </a:r>
          </a:p>
          <a:p>
            <a:pPr marL="0" indent="0">
              <a:buNone/>
            </a:pPr>
            <a:endParaRPr lang="nl-NL" sz="1600" dirty="0">
              <a:latin typeface="Arial"/>
              <a:cs typeface="Arial"/>
            </a:endParaRPr>
          </a:p>
        </p:txBody>
      </p:sp>
      <p:pic>
        <p:nvPicPr>
          <p:cNvPr id="2" name="Afbeelding 2">
            <a:extLst>
              <a:ext uri="{FF2B5EF4-FFF2-40B4-BE49-F238E27FC236}">
                <a16:creationId xmlns:a16="http://schemas.microsoft.com/office/drawing/2014/main" id="{74234FE2-6568-42F5-8ED5-A1D798E9C7DD}"/>
              </a:ext>
            </a:extLst>
          </p:cNvPr>
          <p:cNvPicPr>
            <a:picLocks noChangeAspect="1"/>
          </p:cNvPicPr>
          <p:nvPr/>
        </p:nvPicPr>
        <p:blipFill>
          <a:blip r:embed="rId2">
            <a:duotone>
              <a:prstClr val="black"/>
              <a:srgbClr val="82C495">
                <a:tint val="45000"/>
                <a:satMod val="400000"/>
              </a:srgbClr>
            </a:duotone>
          </a:blip>
          <a:stretch>
            <a:fillRect/>
          </a:stretch>
        </p:blipFill>
        <p:spPr>
          <a:xfrm rot="17520000">
            <a:off x="8167998" y="-153304"/>
            <a:ext cx="1313543" cy="3921167"/>
          </a:xfrm>
          <a:prstGeom prst="rect">
            <a:avLst/>
          </a:prstGeom>
        </p:spPr>
      </p:pic>
    </p:spTree>
    <p:extLst>
      <p:ext uri="{BB962C8B-B14F-4D97-AF65-F5344CB8AC3E}">
        <p14:creationId xmlns:p14="http://schemas.microsoft.com/office/powerpoint/2010/main" val="266423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F9099A6-E24D-4345-856E-D7AE8F1CE889}"/>
              </a:ext>
            </a:extLst>
          </p:cNvPr>
          <p:cNvSpPr>
            <a:spLocks noGrp="1"/>
          </p:cNvSpPr>
          <p:nvPr>
            <p:ph idx="1"/>
          </p:nvPr>
        </p:nvSpPr>
        <p:spPr>
          <a:xfrm>
            <a:off x="721117" y="1048766"/>
            <a:ext cx="7886700" cy="4612288"/>
          </a:xfrm>
        </p:spPr>
        <p:txBody>
          <a:bodyPr vert="horz" lIns="91440" tIns="45720" rIns="91440" bIns="45720" rtlCol="0" anchor="t">
            <a:normAutofit lnSpcReduction="10000"/>
          </a:bodyPr>
          <a:lstStyle/>
          <a:p>
            <a:pPr marL="0" indent="0">
              <a:lnSpc>
                <a:spcPct val="120000"/>
              </a:lnSpc>
              <a:buNone/>
            </a:pPr>
            <a:r>
              <a:rPr lang="nl-NL" b="1" dirty="0">
                <a:latin typeface="Arial"/>
                <a:cs typeface="Arial"/>
              </a:rPr>
              <a:t>Tussenkoppen uit Voornemen last onder dwangsom</a:t>
            </a:r>
          </a:p>
          <a:p>
            <a:pPr marL="0" indent="0">
              <a:buNone/>
            </a:pPr>
            <a:endParaRPr lang="nl-NL" sz="1900" b="1" dirty="0">
              <a:latin typeface="Arial"/>
              <a:cs typeface="Arial"/>
            </a:endParaRPr>
          </a:p>
          <a:p>
            <a:r>
              <a:rPr lang="nl-NL" sz="2000" dirty="0">
                <a:latin typeface="Arial"/>
                <a:cs typeface="Arial"/>
              </a:rPr>
              <a:t>Onze toezichthouder heeft een overtreding vastgesteld</a:t>
            </a:r>
          </a:p>
          <a:p>
            <a:r>
              <a:rPr lang="nl-NL" sz="2000" dirty="0">
                <a:latin typeface="Arial"/>
                <a:cs typeface="Arial"/>
              </a:rPr>
              <a:t>Aan welke regels wordt niet voldaan</a:t>
            </a:r>
          </a:p>
          <a:p>
            <a:r>
              <a:rPr lang="nl-NL" sz="2000" dirty="0">
                <a:latin typeface="Arial"/>
                <a:cs typeface="Arial"/>
              </a:rPr>
              <a:t>Wij vinden het belangrijk dat deze overtreding wordt beëindigd</a:t>
            </a:r>
          </a:p>
          <a:p>
            <a:r>
              <a:rPr lang="nl-NL" sz="2000" dirty="0">
                <a:latin typeface="Arial"/>
                <a:cs typeface="Arial"/>
              </a:rPr>
              <a:t>Wij zijn van plan handhavend op te treden</a:t>
            </a:r>
          </a:p>
          <a:p>
            <a:r>
              <a:rPr lang="nl-NL" sz="2000" dirty="0">
                <a:latin typeface="Arial"/>
                <a:cs typeface="Arial"/>
              </a:rPr>
              <a:t>Het voorgenomen besluit</a:t>
            </a:r>
          </a:p>
          <a:p>
            <a:r>
              <a:rPr lang="nl-NL" sz="2000" dirty="0">
                <a:latin typeface="Arial"/>
                <a:cs typeface="Arial"/>
              </a:rPr>
              <a:t>Heeft u een andere oplossing op toch aan deze eisen te voldoen</a:t>
            </a:r>
          </a:p>
          <a:p>
            <a:r>
              <a:rPr lang="nl-NL" sz="2000" dirty="0">
                <a:latin typeface="Arial"/>
                <a:cs typeface="Arial"/>
              </a:rPr>
              <a:t>Voordat wij de dwangsom opleggen heeft u de mogelijkheid uw mening te geven</a:t>
            </a:r>
          </a:p>
          <a:p>
            <a:r>
              <a:rPr lang="nl-NL" sz="2000" dirty="0">
                <a:latin typeface="Arial"/>
                <a:cs typeface="Arial"/>
              </a:rPr>
              <a:t>Wij hebben gebruik gemaakt van de volgende wet- en regelgeving</a:t>
            </a:r>
          </a:p>
          <a:p>
            <a:pPr marL="0" indent="0">
              <a:buNone/>
            </a:pPr>
            <a:endParaRPr lang="nl-NL" sz="1600" dirty="0">
              <a:latin typeface="Arial"/>
              <a:cs typeface="Arial"/>
            </a:endParaRPr>
          </a:p>
        </p:txBody>
      </p:sp>
      <p:pic>
        <p:nvPicPr>
          <p:cNvPr id="2" name="Afbeelding 2">
            <a:extLst>
              <a:ext uri="{FF2B5EF4-FFF2-40B4-BE49-F238E27FC236}">
                <a16:creationId xmlns:a16="http://schemas.microsoft.com/office/drawing/2014/main" id="{74234FE2-6568-42F5-8ED5-A1D798E9C7DD}"/>
              </a:ext>
            </a:extLst>
          </p:cNvPr>
          <p:cNvPicPr>
            <a:picLocks noChangeAspect="1"/>
          </p:cNvPicPr>
          <p:nvPr/>
        </p:nvPicPr>
        <p:blipFill>
          <a:blip r:embed="rId2">
            <a:duotone>
              <a:prstClr val="black"/>
              <a:srgbClr val="82C495">
                <a:tint val="45000"/>
                <a:satMod val="400000"/>
              </a:srgbClr>
            </a:duotone>
          </a:blip>
          <a:stretch>
            <a:fillRect/>
          </a:stretch>
        </p:blipFill>
        <p:spPr>
          <a:xfrm rot="17520000">
            <a:off x="8167998" y="-153304"/>
            <a:ext cx="1313543" cy="3921167"/>
          </a:xfrm>
          <a:prstGeom prst="rect">
            <a:avLst/>
          </a:prstGeom>
        </p:spPr>
      </p:pic>
    </p:spTree>
    <p:extLst>
      <p:ext uri="{BB962C8B-B14F-4D97-AF65-F5344CB8AC3E}">
        <p14:creationId xmlns:p14="http://schemas.microsoft.com/office/powerpoint/2010/main" val="1195875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2B71C-795D-B841-BB16-7155D1F2F40F}"/>
              </a:ext>
            </a:extLst>
          </p:cNvPr>
          <p:cNvSpPr>
            <a:spLocks noGrp="1"/>
          </p:cNvSpPr>
          <p:nvPr>
            <p:ph type="title"/>
          </p:nvPr>
        </p:nvSpPr>
        <p:spPr>
          <a:xfrm>
            <a:off x="688368" y="-38476"/>
            <a:ext cx="7561973" cy="5946115"/>
          </a:xfrm>
        </p:spPr>
        <p:txBody>
          <a:bodyPr>
            <a:noAutofit/>
          </a:bodyPr>
          <a:lstStyle/>
          <a:p>
            <a:r>
              <a:rPr lang="nl-NL" sz="2000" b="1" dirty="0">
                <a:latin typeface="Arial"/>
                <a:cs typeface="Arial"/>
              </a:rPr>
              <a:t>Versimpeld schrijven – Juridisch dekkend</a:t>
            </a:r>
            <a:br>
              <a:rPr lang="nl-NL" sz="2000" dirty="0">
                <a:latin typeface="Arial"/>
                <a:cs typeface="Arial"/>
              </a:rPr>
            </a:br>
            <a:br>
              <a:rPr lang="nl-NL" sz="2000" dirty="0">
                <a:latin typeface="Arial"/>
                <a:cs typeface="Arial"/>
              </a:rPr>
            </a:br>
            <a:br>
              <a:rPr lang="nl-NL" sz="2000" dirty="0">
                <a:latin typeface="Arial"/>
                <a:cs typeface="Arial"/>
              </a:rPr>
            </a:br>
            <a:r>
              <a:rPr lang="nl-NL" sz="1600" b="1" dirty="0">
                <a:latin typeface="Arial"/>
                <a:cs typeface="Arial"/>
              </a:rPr>
              <a:t>Overtreding (een oude tekst)</a:t>
            </a:r>
            <a:br>
              <a:rPr lang="nl-NL" sz="2000" dirty="0">
                <a:latin typeface="Arial"/>
                <a:cs typeface="Arial"/>
              </a:rPr>
            </a:br>
            <a:r>
              <a:rPr lang="nl-NL" sz="1600" dirty="0">
                <a:latin typeface="Arial"/>
                <a:cs typeface="Arial"/>
              </a:rPr>
              <a:t>Gelet op bovenstaande constatering handelt u in strijd met artikel 2.1,lid1,onder a van de Wet algemene bepalingen omgevingsrecht, op grond waarvan het verboden is te bouwen zonder </a:t>
            </a:r>
            <a:r>
              <a:rPr lang="nl-NL" sz="1600" dirty="0" err="1">
                <a:latin typeface="Arial"/>
                <a:cs typeface="Arial"/>
              </a:rPr>
              <a:t>omgevingsvergunning</a:t>
            </a:r>
            <a:r>
              <a:rPr lang="nl-NL" sz="1600" dirty="0">
                <a:latin typeface="Arial"/>
                <a:cs typeface="Arial"/>
              </a:rPr>
              <a:t> van het college van burgemeester en wethouders.</a:t>
            </a:r>
            <a:br>
              <a:rPr lang="nl-NL" sz="1600" b="1" dirty="0">
                <a:latin typeface="Arial"/>
                <a:cs typeface="Arial"/>
              </a:rPr>
            </a:br>
            <a:br>
              <a:rPr lang="nl-NL" sz="1600" b="1" dirty="0">
                <a:latin typeface="Arial"/>
                <a:cs typeface="Arial"/>
              </a:rPr>
            </a:br>
            <a:br>
              <a:rPr lang="nl-NL" sz="1600" dirty="0">
                <a:latin typeface="Arial" panose="020B0604020202020204" pitchFamily="34" charset="0"/>
                <a:cs typeface="Arial" panose="020B0604020202020204" pitchFamily="34" charset="0"/>
              </a:rPr>
            </a:br>
            <a:r>
              <a:rPr lang="nl-NL" sz="1600" b="1" dirty="0">
                <a:latin typeface="Arial" panose="020B0604020202020204" pitchFamily="34" charset="0"/>
                <a:cs typeface="Arial" panose="020B0604020202020204" pitchFamily="34" charset="0"/>
              </a:rPr>
              <a:t>Wij hebben gebruik gemaakt van de volgende wet- en regelgeving</a:t>
            </a:r>
            <a:br>
              <a:rPr lang="nl-NL" sz="1600" b="1"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Meer informatie hierover kunt u vinden op </a:t>
            </a:r>
            <a:r>
              <a:rPr lang="nl-NL" sz="1600" dirty="0">
                <a:latin typeface="Arial" panose="020B0604020202020204" pitchFamily="34" charset="0"/>
                <a:cs typeface="Arial" panose="020B0604020202020204" pitchFamily="34" charset="0"/>
                <a:hlinkClick r:id="rId3"/>
              </a:rPr>
              <a:t>www.wetten.overheid.nl</a:t>
            </a:r>
            <a:r>
              <a:rPr lang="nl-NL" sz="1600" dirty="0">
                <a:latin typeface="Arial" panose="020B0604020202020204" pitchFamily="34" charset="0"/>
                <a:cs typeface="Arial" panose="020B0604020202020204" pitchFamily="34" charset="0"/>
              </a:rPr>
              <a:t> </a:t>
            </a:r>
            <a:br>
              <a:rPr lang="nl-NL" sz="1600"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  	Artikel 5.1, lid 1 onder a van de Omgevingswet, waarin staat dat het 	verboden is een omgevingsplanactiviteit uit te voeren zonder 	</a:t>
            </a:r>
            <a:r>
              <a:rPr lang="nl-NL" sz="1600" dirty="0" err="1">
                <a:latin typeface="Arial" panose="020B0604020202020204" pitchFamily="34" charset="0"/>
                <a:cs typeface="Arial" panose="020B0604020202020204" pitchFamily="34" charset="0"/>
              </a:rPr>
              <a:t>omgevingsvergunning</a:t>
            </a:r>
            <a:r>
              <a:rPr lang="nl-NL" sz="1600" dirty="0">
                <a:latin typeface="Arial" panose="020B0604020202020204" pitchFamily="34" charset="0"/>
                <a:cs typeface="Arial" panose="020B0604020202020204" pitchFamily="34" charset="0"/>
              </a:rPr>
              <a:t>.</a:t>
            </a:r>
            <a:br>
              <a:rPr lang="nl-NL" sz="1600" dirty="0">
                <a:latin typeface="Arial" panose="020B0604020202020204" pitchFamily="34" charset="0"/>
                <a:cs typeface="Arial" panose="020B0604020202020204" pitchFamily="34" charset="0"/>
              </a:rPr>
            </a:br>
            <a:r>
              <a:rPr lang="nl-NL" sz="1600" dirty="0">
                <a:latin typeface="Arial" panose="020B0604020202020204" pitchFamily="34" charset="0"/>
                <a:cs typeface="Arial" panose="020B0604020202020204" pitchFamily="34" charset="0"/>
              </a:rPr>
              <a:t>- 	Artikel 5.1, lid 2 onder a van de Omgevingswet in samenhang met 	artikel 2.25 en 2.26 van het </a:t>
            </a:r>
            <a:r>
              <a:rPr lang="nl-NL" sz="1600" dirty="0" err="1">
                <a:latin typeface="Arial" panose="020B0604020202020204" pitchFamily="34" charset="0"/>
                <a:cs typeface="Arial" panose="020B0604020202020204" pitchFamily="34" charset="0"/>
              </a:rPr>
              <a:t>Bbl</a:t>
            </a:r>
            <a:r>
              <a:rPr lang="nl-NL" sz="1600" dirty="0">
                <a:latin typeface="Arial" panose="020B0604020202020204" pitchFamily="34" charset="0"/>
                <a:cs typeface="Arial" panose="020B0604020202020204" pitchFamily="34" charset="0"/>
              </a:rPr>
              <a:t> waarin staat dat het verboden is een 	bouwactiviteit uit te voeren zonder </a:t>
            </a:r>
            <a:r>
              <a:rPr lang="nl-NL" sz="1600" dirty="0" err="1">
                <a:latin typeface="Arial" panose="020B0604020202020204" pitchFamily="34" charset="0"/>
                <a:cs typeface="Arial" panose="020B0604020202020204" pitchFamily="34" charset="0"/>
              </a:rPr>
              <a:t>omgevingsvergunning</a:t>
            </a:r>
            <a:r>
              <a:rPr lang="nl-NL" sz="1600" dirty="0">
                <a:latin typeface="Arial" panose="020B0604020202020204" pitchFamily="34" charset="0"/>
                <a:cs typeface="Arial" panose="020B0604020202020204" pitchFamily="34" charset="0"/>
              </a:rPr>
              <a:t>.</a:t>
            </a:r>
            <a:endParaRPr lang="nl-NL" sz="1600" b="1"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0C14F2D0-5BA9-8B47-BAC7-1F43327B6972}"/>
              </a:ext>
            </a:extLst>
          </p:cNvPr>
          <p:cNvPicPr>
            <a:picLocks noChangeAspect="1"/>
          </p:cNvPicPr>
          <p:nvPr/>
        </p:nvPicPr>
        <p:blipFill>
          <a:blip r:embed="rId4">
            <a:duotone>
              <a:prstClr val="black"/>
              <a:srgbClr val="82C495">
                <a:tint val="45000"/>
                <a:satMod val="400000"/>
              </a:srgbClr>
            </a:duotone>
          </a:blip>
          <a:stretch>
            <a:fillRect/>
          </a:stretch>
        </p:blipFill>
        <p:spPr>
          <a:xfrm rot="-1800000">
            <a:off x="8237132" y="3445121"/>
            <a:ext cx="1574800" cy="4699000"/>
          </a:xfrm>
          <a:prstGeom prst="rect">
            <a:avLst/>
          </a:prstGeom>
        </p:spPr>
      </p:pic>
      <p:pic>
        <p:nvPicPr>
          <p:cNvPr id="8" name="Afbeelding 7">
            <a:extLst>
              <a:ext uri="{FF2B5EF4-FFF2-40B4-BE49-F238E27FC236}">
                <a16:creationId xmlns:a16="http://schemas.microsoft.com/office/drawing/2014/main" id="{A4F7D1BD-9DDD-664D-926C-7715FBC08211}"/>
              </a:ext>
            </a:extLst>
          </p:cNvPr>
          <p:cNvPicPr>
            <a:picLocks noChangeAspect="1"/>
          </p:cNvPicPr>
          <p:nvPr/>
        </p:nvPicPr>
        <p:blipFill>
          <a:blip r:embed="rId5">
            <a:duotone>
              <a:prstClr val="black"/>
              <a:srgbClr val="82C495">
                <a:tint val="45000"/>
                <a:satMod val="400000"/>
              </a:srgbClr>
            </a:duotone>
          </a:blip>
          <a:stretch>
            <a:fillRect/>
          </a:stretch>
        </p:blipFill>
        <p:spPr>
          <a:xfrm rot="9870490">
            <a:off x="5302012" y="-3268184"/>
            <a:ext cx="3073400" cy="4800600"/>
          </a:xfrm>
          <a:prstGeom prst="rect">
            <a:avLst/>
          </a:prstGeom>
        </p:spPr>
      </p:pic>
    </p:spTree>
    <p:extLst>
      <p:ext uri="{BB962C8B-B14F-4D97-AF65-F5344CB8AC3E}">
        <p14:creationId xmlns:p14="http://schemas.microsoft.com/office/powerpoint/2010/main" val="3244411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0" y="0"/>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Ondertitel 2">
            <a:extLst>
              <a:ext uri="{FF2B5EF4-FFF2-40B4-BE49-F238E27FC236}">
                <a16:creationId xmlns:a16="http://schemas.microsoft.com/office/drawing/2014/main" id="{7041E47B-124F-8246-A72A-6ECACCAD550D}"/>
              </a:ext>
            </a:extLst>
          </p:cNvPr>
          <p:cNvSpPr txBox="1">
            <a:spLocks/>
          </p:cNvSpPr>
          <p:nvPr/>
        </p:nvSpPr>
        <p:spPr>
          <a:xfrm>
            <a:off x="1033272" y="6174007"/>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500">
              <a:solidFill>
                <a:srgbClr val="3C3D3B"/>
              </a:solidFill>
              <a:latin typeface="Arial" panose="020B0604020202020204" pitchFamily="34" charset="0"/>
              <a:cs typeface="Arial" panose="020B0604020202020204" pitchFamily="34" charset="0"/>
            </a:endParaRPr>
          </a:p>
        </p:txBody>
      </p:sp>
      <p:sp>
        <p:nvSpPr>
          <p:cNvPr id="9" name="Ondertitel 2">
            <a:extLst>
              <a:ext uri="{FF2B5EF4-FFF2-40B4-BE49-F238E27FC236}">
                <a16:creationId xmlns:a16="http://schemas.microsoft.com/office/drawing/2014/main" id="{C600B680-D97A-744F-AA31-FC52C2116376}"/>
              </a:ext>
            </a:extLst>
          </p:cNvPr>
          <p:cNvSpPr txBox="1">
            <a:spLocks/>
          </p:cNvSpPr>
          <p:nvPr/>
        </p:nvSpPr>
        <p:spPr>
          <a:xfrm>
            <a:off x="1033272" y="4783622"/>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solidFill>
                <a:srgbClr val="3C3D3B"/>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2"/>
          <a:stretch>
            <a:fillRect/>
          </a:stretch>
        </p:blipFill>
        <p:spPr>
          <a:xfrm>
            <a:off x="-79525" y="-1204446"/>
            <a:ext cx="2225594" cy="3476342"/>
          </a:xfrm>
          <a:prstGeom prst="rect">
            <a:avLst/>
          </a:prstGeom>
        </p:spPr>
      </p:pic>
      <p:pic>
        <p:nvPicPr>
          <p:cNvPr id="15" name="Afbeelding 14">
            <a:extLst>
              <a:ext uri="{FF2B5EF4-FFF2-40B4-BE49-F238E27FC236}">
                <a16:creationId xmlns:a16="http://schemas.microsoft.com/office/drawing/2014/main" id="{9D4CD5DC-9FB3-F141-8BA7-316E84BCBCE6}"/>
              </a:ext>
            </a:extLst>
          </p:cNvPr>
          <p:cNvPicPr>
            <a:picLocks noChangeAspect="1"/>
          </p:cNvPicPr>
          <p:nvPr/>
        </p:nvPicPr>
        <p:blipFill>
          <a:blip r:embed="rId3"/>
          <a:stretch>
            <a:fillRect/>
          </a:stretch>
        </p:blipFill>
        <p:spPr>
          <a:xfrm>
            <a:off x="7707229" y="2557214"/>
            <a:ext cx="2256053" cy="2895700"/>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4"/>
          <a:stretch>
            <a:fillRect/>
          </a:stretch>
        </p:blipFill>
        <p:spPr>
          <a:xfrm rot="4500000">
            <a:off x="3033275" y="-794944"/>
            <a:ext cx="4794009" cy="1961186"/>
          </a:xfrm>
          <a:prstGeom prst="rect">
            <a:avLst/>
          </a:prstGeom>
        </p:spPr>
      </p:pic>
      <p:pic>
        <p:nvPicPr>
          <p:cNvPr id="22" name="Afbeelding 21">
            <a:extLst>
              <a:ext uri="{FF2B5EF4-FFF2-40B4-BE49-F238E27FC236}">
                <a16:creationId xmlns:a16="http://schemas.microsoft.com/office/drawing/2014/main" id="{6DAC48F2-F615-1A4C-90A9-29EFA21F1142}"/>
              </a:ext>
            </a:extLst>
          </p:cNvPr>
          <p:cNvPicPr>
            <a:picLocks noChangeAspect="1"/>
          </p:cNvPicPr>
          <p:nvPr/>
        </p:nvPicPr>
        <p:blipFill>
          <a:blip r:embed="rId5"/>
          <a:stretch>
            <a:fillRect/>
          </a:stretch>
        </p:blipFill>
        <p:spPr>
          <a:xfrm>
            <a:off x="6235141" y="5379747"/>
            <a:ext cx="1349491" cy="4015824"/>
          </a:xfrm>
          <a:prstGeom prst="rect">
            <a:avLst/>
          </a:prstGeom>
        </p:spPr>
      </p:pic>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1207932" y="2109693"/>
            <a:ext cx="7416137" cy="2066761"/>
          </a:xfrm>
        </p:spPr>
        <p:txBody>
          <a:bodyPr>
            <a:noAutofit/>
          </a:bodyPr>
          <a:lstStyle/>
          <a:p>
            <a:pPr algn="l">
              <a:lnSpc>
                <a:spcPct val="80000"/>
              </a:lnSpc>
              <a:spcBef>
                <a:spcPts val="0"/>
              </a:spcBef>
            </a:pP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r>
              <a:rPr lang="nl-NL" sz="5400" dirty="0">
                <a:solidFill>
                  <a:srgbClr val="3C3D3B"/>
                </a:solidFill>
                <a:latin typeface="Arial" panose="020B0604020202020204" pitchFamily="34" charset="0"/>
                <a:cs typeface="Arial" panose="020B0604020202020204" pitchFamily="34" charset="0"/>
              </a:rPr>
              <a:t>Aandachtspunten en ervaringen batch 8</a:t>
            </a:r>
          </a:p>
        </p:txBody>
      </p:sp>
      <p:pic>
        <p:nvPicPr>
          <p:cNvPr id="24" name="Afbeelding 23">
            <a:extLst>
              <a:ext uri="{FF2B5EF4-FFF2-40B4-BE49-F238E27FC236}">
                <a16:creationId xmlns:a16="http://schemas.microsoft.com/office/drawing/2014/main" id="{759AFC2F-7812-4849-A127-37C1FBEE11AB}"/>
              </a:ext>
            </a:extLst>
          </p:cNvPr>
          <p:cNvPicPr>
            <a:picLocks noChangeAspect="1"/>
          </p:cNvPicPr>
          <p:nvPr/>
        </p:nvPicPr>
        <p:blipFill>
          <a:blip r:embed="rId6"/>
          <a:stretch>
            <a:fillRect/>
          </a:stretch>
        </p:blipFill>
        <p:spPr>
          <a:xfrm>
            <a:off x="3147314" y="107866"/>
            <a:ext cx="6159500" cy="1206500"/>
          </a:xfrm>
          <a:prstGeom prst="rect">
            <a:avLst/>
          </a:prstGeom>
        </p:spPr>
      </p:pic>
    </p:spTree>
    <p:extLst>
      <p:ext uri="{BB962C8B-B14F-4D97-AF65-F5344CB8AC3E}">
        <p14:creationId xmlns:p14="http://schemas.microsoft.com/office/powerpoint/2010/main" val="4200739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6" name="Tijdelijke aanduiding voor inhoud 5">
            <a:extLst>
              <a:ext uri="{FF2B5EF4-FFF2-40B4-BE49-F238E27FC236}">
                <a16:creationId xmlns:a16="http://schemas.microsoft.com/office/drawing/2014/main" id="{5E30CEB0-CCCC-AA06-E52D-CC98B670F031}"/>
              </a:ext>
            </a:extLst>
          </p:cNvPr>
          <p:cNvPicPr>
            <a:picLocks noGrp="1" noChangeAspect="1"/>
          </p:cNvPicPr>
          <p:nvPr>
            <p:ph idx="1"/>
          </p:nvPr>
        </p:nvPicPr>
        <p:blipFill>
          <a:blip r:embed="rId2"/>
          <a:stretch>
            <a:fillRect/>
          </a:stretch>
        </p:blipFill>
        <p:spPr>
          <a:xfrm>
            <a:off x="628650" y="1391921"/>
            <a:ext cx="4617203" cy="4351338"/>
          </a:xfrm>
        </p:spPr>
      </p:pic>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3">
            <a:duotone>
              <a:prstClr val="black"/>
              <a:srgbClr val="82C495">
                <a:tint val="45000"/>
                <a:satMod val="400000"/>
              </a:srgbClr>
            </a:duotone>
          </a:blip>
          <a:stretch>
            <a:fillRect/>
          </a:stretch>
        </p:blipFill>
        <p:spPr>
          <a:xfrm rot="9870490">
            <a:off x="3271013" y="-2139471"/>
            <a:ext cx="3073400" cy="4800600"/>
          </a:xfrm>
          <a:prstGeom prst="rect">
            <a:avLst/>
          </a:prstGeom>
        </p:spPr>
      </p:pic>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4">
            <a:duotone>
              <a:prstClr val="black"/>
              <a:srgbClr val="82C495">
                <a:tint val="45000"/>
                <a:satMod val="400000"/>
              </a:srgbClr>
            </a:duotone>
          </a:blip>
          <a:stretch>
            <a:fillRect/>
          </a:stretch>
        </p:blipFill>
        <p:spPr>
          <a:xfrm>
            <a:off x="4020313" y="5144772"/>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30756" y="1811046"/>
            <a:ext cx="7212460" cy="4261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429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704424" y="573436"/>
            <a:ext cx="2488227" cy="1237609"/>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2">
            <a:duotone>
              <a:prstClr val="black"/>
              <a:srgbClr val="82C495">
                <a:tint val="45000"/>
                <a:satMod val="400000"/>
              </a:srgbClr>
            </a:duotone>
          </a:blip>
          <a:stretch>
            <a:fillRect/>
          </a:stretch>
        </p:blipFill>
        <p:spPr>
          <a:xfrm rot="9870490">
            <a:off x="3271013" y="-2139471"/>
            <a:ext cx="3073400" cy="4800600"/>
          </a:xfrm>
          <a:prstGeom prst="rect">
            <a:avLst/>
          </a:prstGeom>
        </p:spPr>
      </p:pic>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3">
            <a:duotone>
              <a:prstClr val="black"/>
              <a:srgbClr val="82C495">
                <a:tint val="45000"/>
                <a:satMod val="400000"/>
              </a:srgbClr>
            </a:duotone>
          </a:blip>
          <a:stretch>
            <a:fillRect/>
          </a:stretch>
        </p:blipFill>
        <p:spPr>
          <a:xfrm>
            <a:off x="4020313" y="5144772"/>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30756" y="1811046"/>
            <a:ext cx="7212460" cy="42615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ts val="1000"/>
              </a:spcBef>
              <a:spcAft>
                <a:spcPts val="0"/>
              </a:spcAft>
              <a:buClrTx/>
              <a:buSzTx/>
              <a:tabLst/>
              <a:defRPr/>
            </a:pPr>
            <a:r>
              <a:rPr kumimoji="0" lang="nl-NL" sz="2000" b="1" i="0" u="none" strike="noStrike" kern="1200" cap="none" spc="0" normalizeH="0" baseline="0" noProof="0" dirty="0">
                <a:ln>
                  <a:noFill/>
                </a:ln>
                <a:solidFill>
                  <a:prstClr val="black"/>
                </a:solidFill>
                <a:effectLst/>
                <a:uLnTx/>
                <a:uFillTx/>
                <a:latin typeface="Arial"/>
                <a:ea typeface="+mn-ea"/>
                <a:cs typeface="Arial"/>
              </a:rPr>
              <a:t>Veel hetzelfde gebleven</a:t>
            </a: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nl-NL" sz="2000" dirty="0">
              <a:solidFill>
                <a:prstClr val="black"/>
              </a:solidFill>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Het principe van de handhavingsbrieven is hetzelfde gebleven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Terminologie is verandert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Aparte omgevingsvergunningen, meldingen en informatieplichten voor de verschillende activiteiten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Wetgeving anders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Bouwstop </a:t>
            </a:r>
            <a:r>
              <a:rPr lang="nl-NL" sz="2000" dirty="0">
                <a:solidFill>
                  <a:prstClr val="black"/>
                </a:solidFill>
                <a:latin typeface="Arial" panose="020B0604020202020204" pitchFamily="34" charset="0"/>
                <a:ea typeface="+mn-ea"/>
                <a:cs typeface="Arial" panose="020B0604020202020204" pitchFamily="34" charset="0"/>
              </a:rPr>
              <a:t>artikel bestaat niet meer</a:t>
            </a:r>
            <a:endPar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nl-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914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B3A44-216F-B440-9CED-58B90BBC9E25}"/>
              </a:ext>
            </a:extLst>
          </p:cNvPr>
          <p:cNvSpPr>
            <a:spLocks noGrp="1"/>
          </p:cNvSpPr>
          <p:nvPr>
            <p:ph type="title"/>
          </p:nvPr>
        </p:nvSpPr>
        <p:spPr>
          <a:xfrm>
            <a:off x="628650" y="365127"/>
            <a:ext cx="7886700" cy="479532"/>
          </a:xfrm>
        </p:spPr>
        <p:txBody>
          <a:bodyPr>
            <a:normAutofit fontScale="90000"/>
          </a:bodyPr>
          <a:lstStyle/>
          <a:p>
            <a:r>
              <a:rPr kumimoji="0" lang="nl-NL" sz="2000" b="1" i="0" u="none" strike="noStrike" kern="1200" cap="none" spc="0" normalizeH="0" baseline="0" noProof="0" dirty="0">
                <a:ln>
                  <a:noFill/>
                </a:ln>
                <a:solidFill>
                  <a:prstClr val="black"/>
                </a:solidFill>
                <a:effectLst/>
                <a:uLnTx/>
                <a:uFillTx/>
                <a:latin typeface="Arial"/>
                <a:ea typeface="+mj-ea"/>
                <a:cs typeface="Arial"/>
              </a:rPr>
              <a:t>Aandachtspunten</a:t>
            </a:r>
            <a:b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nl-NL" sz="2000" b="0" i="0" u="none" strike="noStrike" kern="1200" cap="none" spc="0" normalizeH="0" baseline="0" noProof="0" dirty="0">
                <a:ln>
                  <a:noFill/>
                </a:ln>
                <a:solidFill>
                  <a:prstClr val="black"/>
                </a:solidFill>
                <a:effectLst/>
                <a:uLnTx/>
                <a:uFillTx/>
                <a:latin typeface="Arial"/>
                <a:ea typeface="+mj-ea"/>
                <a:cs typeface="Arial"/>
              </a:rPr>
              <a:t>Batch 8</a:t>
            </a:r>
            <a:endParaRPr lang="nl-NL" dirty="0"/>
          </a:p>
        </p:txBody>
      </p:sp>
      <p:pic>
        <p:nvPicPr>
          <p:cNvPr id="9" name="Tijdelijke aanduiding voor inhoud 8">
            <a:extLst>
              <a:ext uri="{FF2B5EF4-FFF2-40B4-BE49-F238E27FC236}">
                <a16:creationId xmlns:a16="http://schemas.microsoft.com/office/drawing/2014/main" id="{B4F10584-EE2E-B845-40F8-0A4D70236A50}"/>
              </a:ext>
            </a:extLst>
          </p:cNvPr>
          <p:cNvPicPr>
            <a:picLocks noGrp="1" noChangeAspect="1"/>
          </p:cNvPicPr>
          <p:nvPr>
            <p:ph idx="1"/>
          </p:nvPr>
        </p:nvPicPr>
        <p:blipFill>
          <a:blip r:embed="rId2"/>
          <a:stretch>
            <a:fillRect/>
          </a:stretch>
        </p:blipFill>
        <p:spPr>
          <a:xfrm>
            <a:off x="818775" y="1253331"/>
            <a:ext cx="7800918" cy="4351338"/>
          </a:xfrm>
        </p:spPr>
      </p:pic>
    </p:spTree>
    <p:extLst>
      <p:ext uri="{BB962C8B-B14F-4D97-AF65-F5344CB8AC3E}">
        <p14:creationId xmlns:p14="http://schemas.microsoft.com/office/powerpoint/2010/main" val="163588286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9709983-D75E-0645-8EB6-D8B11162C946}"/>
              </a:ext>
            </a:extLst>
          </p:cNvPr>
          <p:cNvSpPr/>
          <p:nvPr/>
        </p:nvSpPr>
        <p:spPr>
          <a:xfrm>
            <a:off x="0" y="0"/>
            <a:ext cx="9483725" cy="6858000"/>
          </a:xfrm>
          <a:prstGeom prst="rect">
            <a:avLst/>
          </a:prstGeom>
          <a:solidFill>
            <a:srgbClr val="82C4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sz="2000">
              <a:solidFill>
                <a:schemeClr val="bg1"/>
              </a:solidFill>
            </a:endParaRPr>
          </a:p>
        </p:txBody>
      </p:sp>
      <p:pic>
        <p:nvPicPr>
          <p:cNvPr id="6" name="Afbeelding 5">
            <a:extLst>
              <a:ext uri="{FF2B5EF4-FFF2-40B4-BE49-F238E27FC236}">
                <a16:creationId xmlns:a16="http://schemas.microsoft.com/office/drawing/2014/main" id="{92D55CCD-0BE1-F843-8B32-1146430D5270}"/>
              </a:ext>
            </a:extLst>
          </p:cNvPr>
          <p:cNvPicPr>
            <a:picLocks noChangeAspect="1"/>
          </p:cNvPicPr>
          <p:nvPr/>
        </p:nvPicPr>
        <p:blipFill>
          <a:blip r:embed="rId3"/>
          <a:stretch>
            <a:fillRect/>
          </a:stretch>
        </p:blipFill>
        <p:spPr>
          <a:xfrm rot="14628473">
            <a:off x="8592014" y="3129373"/>
            <a:ext cx="2647020" cy="4134601"/>
          </a:xfrm>
          <a:prstGeom prst="rect">
            <a:avLst/>
          </a:prstGeom>
        </p:spPr>
      </p:pic>
      <p:pic>
        <p:nvPicPr>
          <p:cNvPr id="7" name="Afbeelding 6">
            <a:extLst>
              <a:ext uri="{FF2B5EF4-FFF2-40B4-BE49-F238E27FC236}">
                <a16:creationId xmlns:a16="http://schemas.microsoft.com/office/drawing/2014/main" id="{991C5B17-982F-8244-9320-DB9FA93FC9EC}"/>
              </a:ext>
            </a:extLst>
          </p:cNvPr>
          <p:cNvPicPr>
            <a:picLocks noChangeAspect="1"/>
          </p:cNvPicPr>
          <p:nvPr/>
        </p:nvPicPr>
        <p:blipFill>
          <a:blip r:embed="rId4"/>
          <a:stretch>
            <a:fillRect/>
          </a:stretch>
        </p:blipFill>
        <p:spPr>
          <a:xfrm rot="9332290" flipV="1">
            <a:off x="-4790084" y="2699034"/>
            <a:ext cx="6337114" cy="1241290"/>
          </a:xfrm>
          <a:prstGeom prst="rect">
            <a:avLst/>
          </a:prstGeom>
        </p:spPr>
      </p:pic>
      <p:sp>
        <p:nvSpPr>
          <p:cNvPr id="5" name="Titel 1">
            <a:extLst>
              <a:ext uri="{FF2B5EF4-FFF2-40B4-BE49-F238E27FC236}">
                <a16:creationId xmlns:a16="http://schemas.microsoft.com/office/drawing/2014/main" id="{8FBDE200-1405-FF44-B3B2-8667E2F88E9E}"/>
              </a:ext>
            </a:extLst>
          </p:cNvPr>
          <p:cNvSpPr txBox="1">
            <a:spLocks/>
          </p:cNvSpPr>
          <p:nvPr/>
        </p:nvSpPr>
        <p:spPr>
          <a:xfrm>
            <a:off x="973836" y="3087153"/>
            <a:ext cx="7196328"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spcBef>
                <a:spcPts val="0"/>
              </a:spcBef>
            </a:pPr>
            <a:endParaRPr lang="nl-NL" sz="2400">
              <a:solidFill>
                <a:srgbClr val="3C3D3B"/>
              </a:solidFill>
              <a:latin typeface="Arial" panose="020B0604020202020204" pitchFamily="34" charset="0"/>
              <a:cs typeface="Arial" panose="020B0604020202020204" pitchFamily="34" charset="0"/>
            </a:endParaRPr>
          </a:p>
        </p:txBody>
      </p:sp>
      <p:sp>
        <p:nvSpPr>
          <p:cNvPr id="2" name="Rechthoek 1"/>
          <p:cNvSpPr/>
          <p:nvPr/>
        </p:nvSpPr>
        <p:spPr>
          <a:xfrm>
            <a:off x="3257281" y="3244334"/>
            <a:ext cx="184731" cy="369332"/>
          </a:xfrm>
          <a:prstGeom prst="rect">
            <a:avLst/>
          </a:prstGeom>
        </p:spPr>
        <p:txBody>
          <a:bodyPr wrap="none">
            <a:spAutoFit/>
          </a:bodyPr>
          <a:lstStyle/>
          <a:p>
            <a:endParaRPr lang="nl-NL"/>
          </a:p>
        </p:txBody>
      </p:sp>
      <p:sp>
        <p:nvSpPr>
          <p:cNvPr id="8" name="Titel 1">
            <a:extLst>
              <a:ext uri="{FF2B5EF4-FFF2-40B4-BE49-F238E27FC236}">
                <a16:creationId xmlns:a16="http://schemas.microsoft.com/office/drawing/2014/main" id="{AD082162-A96B-47F6-A286-2E957EBC33BF}"/>
              </a:ext>
            </a:extLst>
          </p:cNvPr>
          <p:cNvSpPr txBox="1">
            <a:spLocks/>
          </p:cNvSpPr>
          <p:nvPr/>
        </p:nvSpPr>
        <p:spPr>
          <a:xfrm>
            <a:off x="1519613" y="-362833"/>
            <a:ext cx="7416137" cy="1297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spcBef>
                <a:spcPts val="0"/>
              </a:spcBef>
            </a:pPr>
            <a:br>
              <a:rPr lang="nl-NL">
                <a:solidFill>
                  <a:srgbClr val="3C3D3B"/>
                </a:solidFill>
                <a:latin typeface="Arial" panose="020B0604020202020204" pitchFamily="34" charset="0"/>
                <a:cs typeface="Arial" panose="020B0604020202020204" pitchFamily="34" charset="0"/>
              </a:rPr>
            </a:br>
            <a:br>
              <a:rPr lang="nl-NL">
                <a:solidFill>
                  <a:srgbClr val="3C3D3B"/>
                </a:solidFill>
                <a:latin typeface="Arial" panose="020B0604020202020204" pitchFamily="34" charset="0"/>
                <a:cs typeface="Arial" panose="020B0604020202020204" pitchFamily="34" charset="0"/>
              </a:rPr>
            </a:br>
            <a:br>
              <a:rPr lang="nl-NL">
                <a:solidFill>
                  <a:srgbClr val="3C3D3B"/>
                </a:solidFill>
                <a:latin typeface="Arial" panose="020B0604020202020204" pitchFamily="34" charset="0"/>
                <a:cs typeface="Arial" panose="020B0604020202020204" pitchFamily="34" charset="0"/>
              </a:rPr>
            </a:br>
            <a:r>
              <a:rPr lang="nl-NL">
                <a:solidFill>
                  <a:srgbClr val="3C3D3B"/>
                </a:solidFill>
                <a:latin typeface="Arial" panose="020B0604020202020204" pitchFamily="34" charset="0"/>
                <a:cs typeface="Arial" panose="020B0604020202020204" pitchFamily="34" charset="0"/>
              </a:rPr>
              <a:t>Programma</a:t>
            </a:r>
          </a:p>
        </p:txBody>
      </p:sp>
      <p:sp>
        <p:nvSpPr>
          <p:cNvPr id="3" name="Tekstvak 2">
            <a:extLst>
              <a:ext uri="{FF2B5EF4-FFF2-40B4-BE49-F238E27FC236}">
                <a16:creationId xmlns:a16="http://schemas.microsoft.com/office/drawing/2014/main" id="{1DE4A60F-F000-4496-AEC5-A16C9BCE6D09}"/>
              </a:ext>
            </a:extLst>
          </p:cNvPr>
          <p:cNvSpPr txBox="1"/>
          <p:nvPr/>
        </p:nvSpPr>
        <p:spPr>
          <a:xfrm>
            <a:off x="1458659" y="1616127"/>
            <a:ext cx="6078616" cy="3399264"/>
          </a:xfrm>
          <a:prstGeom prst="rect">
            <a:avLst/>
          </a:prstGeom>
          <a:noFill/>
        </p:spPr>
        <p:txBody>
          <a:bodyPr wrap="square" lIns="91440" tIns="45720" rIns="91440" bIns="45720" rtlCol="0" anchor="t">
            <a:spAutoFit/>
          </a:bodyPr>
          <a:lstStyle/>
          <a:p>
            <a:pPr marL="514350" indent="-514350">
              <a:lnSpc>
                <a:spcPct val="110000"/>
              </a:lnSpc>
              <a:spcBef>
                <a:spcPts val="1000"/>
              </a:spcBef>
              <a:buClr>
                <a:srgbClr val="FFFFFF"/>
              </a:buClr>
              <a:buAutoNum type="arabicPeriod"/>
              <a:defRPr/>
            </a:pPr>
            <a:r>
              <a:rPr lang="nl-NL" dirty="0">
                <a:latin typeface="Verdana"/>
                <a:ea typeface="Verdana"/>
                <a:cs typeface="+mn-lt"/>
              </a:rPr>
              <a:t>Doelen van de brieven</a:t>
            </a:r>
            <a:endParaRPr lang="nl-NL" i="1" dirty="0">
              <a:latin typeface="Verdana"/>
              <a:ea typeface="Verdana"/>
            </a:endParaRPr>
          </a:p>
          <a:p>
            <a:pPr marL="514350" indent="-514350">
              <a:lnSpc>
                <a:spcPct val="110000"/>
              </a:lnSpc>
              <a:spcBef>
                <a:spcPts val="1000"/>
              </a:spcBef>
              <a:buClr>
                <a:srgbClr val="FFFFFF"/>
              </a:buClr>
              <a:buAutoNum type="arabicPeriod"/>
              <a:defRPr/>
            </a:pPr>
            <a:r>
              <a:rPr lang="nl-NL" dirty="0">
                <a:latin typeface="Verdana"/>
                <a:ea typeface="Verdana"/>
                <a:cs typeface="+mn-lt"/>
              </a:rPr>
              <a:t>Hoe hebben wij het aangepakt</a:t>
            </a:r>
          </a:p>
          <a:p>
            <a:pPr marL="971550" lvl="1" indent="-514350">
              <a:lnSpc>
                <a:spcPct val="110000"/>
              </a:lnSpc>
              <a:spcBef>
                <a:spcPts val="1000"/>
              </a:spcBef>
              <a:buClr>
                <a:srgbClr val="FFFFFF"/>
              </a:buClr>
              <a:buAutoNum type="arabicPeriod"/>
              <a:defRPr/>
            </a:pPr>
            <a:r>
              <a:rPr lang="nl-NL" dirty="0">
                <a:latin typeface="Verdana"/>
                <a:ea typeface="Verdana"/>
                <a:cs typeface="+mn-lt"/>
              </a:rPr>
              <a:t>Opzet van project</a:t>
            </a:r>
          </a:p>
          <a:p>
            <a:pPr marL="971550" lvl="1" indent="-514350">
              <a:lnSpc>
                <a:spcPct val="110000"/>
              </a:lnSpc>
              <a:spcBef>
                <a:spcPts val="1000"/>
              </a:spcBef>
              <a:buClr>
                <a:srgbClr val="FFFFFF"/>
              </a:buClr>
              <a:buFontTx/>
              <a:buAutoNum type="arabicPeriod"/>
              <a:defRPr/>
            </a:pPr>
            <a:r>
              <a:rPr lang="nl-NL" dirty="0">
                <a:latin typeface="Verdana"/>
                <a:ea typeface="Verdana"/>
                <a:cs typeface="+mn-lt"/>
              </a:rPr>
              <a:t>Wat is lezersvriendelijk</a:t>
            </a:r>
            <a:endParaRPr lang="nl-NL" dirty="0">
              <a:cs typeface="Calibri"/>
            </a:endParaRPr>
          </a:p>
          <a:p>
            <a:pPr marL="971550" lvl="1" indent="-514350">
              <a:lnSpc>
                <a:spcPct val="110000"/>
              </a:lnSpc>
              <a:spcBef>
                <a:spcPts val="1000"/>
              </a:spcBef>
              <a:buClr>
                <a:srgbClr val="FFFFFF"/>
              </a:buClr>
              <a:buFontTx/>
              <a:buAutoNum type="arabicPeriod"/>
              <a:defRPr/>
            </a:pPr>
            <a:r>
              <a:rPr lang="nl-NL" dirty="0">
                <a:latin typeface="Verdana"/>
                <a:ea typeface="Verdana"/>
                <a:cs typeface="+mn-lt"/>
              </a:rPr>
              <a:t>Lezersvriendelijk in de regio IJsselland</a:t>
            </a:r>
            <a:endParaRPr lang="nl-NL" dirty="0">
              <a:cs typeface="Calibri"/>
            </a:endParaRPr>
          </a:p>
          <a:p>
            <a:pPr marL="514350" indent="-514350">
              <a:lnSpc>
                <a:spcPct val="110000"/>
              </a:lnSpc>
              <a:spcBef>
                <a:spcPts val="1000"/>
              </a:spcBef>
              <a:buClr>
                <a:srgbClr val="FFFFFF"/>
              </a:buClr>
              <a:buAutoNum type="arabicPeriod"/>
              <a:defRPr/>
            </a:pPr>
            <a:r>
              <a:rPr lang="nl-NL" dirty="0">
                <a:latin typeface="Verdana"/>
                <a:ea typeface="Verdana"/>
                <a:cs typeface="+mn-lt"/>
              </a:rPr>
              <a:t>Aandachtpunten en ervaringen batch 8</a:t>
            </a:r>
          </a:p>
          <a:p>
            <a:pPr marL="514350" indent="-514350">
              <a:lnSpc>
                <a:spcPct val="110000"/>
              </a:lnSpc>
              <a:spcBef>
                <a:spcPts val="1000"/>
              </a:spcBef>
              <a:buClr>
                <a:srgbClr val="FFFFFF"/>
              </a:buClr>
              <a:buAutoNum type="arabicPeriod"/>
              <a:defRPr/>
            </a:pPr>
            <a:r>
              <a:rPr lang="nl-NL" dirty="0">
                <a:latin typeface="Verdana"/>
                <a:ea typeface="Verdana"/>
                <a:cs typeface="+mn-lt"/>
              </a:rPr>
              <a:t>Vragen</a:t>
            </a:r>
          </a:p>
          <a:p>
            <a:pPr marL="514350" indent="-514350">
              <a:lnSpc>
                <a:spcPct val="110000"/>
              </a:lnSpc>
              <a:spcBef>
                <a:spcPts val="1000"/>
              </a:spcBef>
              <a:buClr>
                <a:srgbClr val="FFFFFF"/>
              </a:buClr>
              <a:buAutoNum type="arabicPeriod"/>
              <a:defRPr/>
            </a:pPr>
            <a:endParaRPr lang="nl-NL" dirty="0">
              <a:latin typeface="Verdana"/>
              <a:ea typeface="Verdana"/>
              <a:cs typeface="+mn-lt"/>
            </a:endParaRPr>
          </a:p>
        </p:txBody>
      </p:sp>
    </p:spTree>
    <p:extLst>
      <p:ext uri="{BB962C8B-B14F-4D97-AF65-F5344CB8AC3E}">
        <p14:creationId xmlns:p14="http://schemas.microsoft.com/office/powerpoint/2010/main" val="3764558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B3A44-216F-B440-9CED-58B90BBC9E25}"/>
              </a:ext>
            </a:extLst>
          </p:cNvPr>
          <p:cNvSpPr>
            <a:spLocks noGrp="1"/>
          </p:cNvSpPr>
          <p:nvPr>
            <p:ph type="title"/>
          </p:nvPr>
        </p:nvSpPr>
        <p:spPr>
          <a:xfrm>
            <a:off x="628650" y="365127"/>
            <a:ext cx="7886700" cy="479532"/>
          </a:xfrm>
        </p:spPr>
        <p:txBody>
          <a:bodyPr>
            <a:normAutofit fontScale="90000"/>
          </a:bodyPr>
          <a:lstStyle/>
          <a:p>
            <a:r>
              <a:rPr kumimoji="0" lang="nl-NL" sz="2000" b="1" i="0" u="none" strike="noStrike" kern="1200" cap="none" spc="0" normalizeH="0" baseline="0" noProof="0" dirty="0">
                <a:ln>
                  <a:noFill/>
                </a:ln>
                <a:solidFill>
                  <a:prstClr val="black"/>
                </a:solidFill>
                <a:effectLst/>
                <a:uLnTx/>
                <a:uFillTx/>
                <a:latin typeface="Arial"/>
                <a:ea typeface="+mj-ea"/>
                <a:cs typeface="Arial"/>
              </a:rPr>
              <a:t>Aandachtspunten</a:t>
            </a:r>
            <a:b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nl-NL" sz="2000" b="0" i="0" u="none" strike="noStrike" kern="1200" cap="none" spc="0" normalizeH="0" baseline="0" noProof="0" dirty="0">
                <a:ln>
                  <a:noFill/>
                </a:ln>
                <a:solidFill>
                  <a:prstClr val="black"/>
                </a:solidFill>
                <a:effectLst/>
                <a:uLnTx/>
                <a:uFillTx/>
                <a:latin typeface="Arial"/>
                <a:ea typeface="+mj-ea"/>
                <a:cs typeface="Arial"/>
              </a:rPr>
              <a:t>Batch 8</a:t>
            </a:r>
            <a:endParaRPr lang="nl-NL" dirty="0"/>
          </a:p>
        </p:txBody>
      </p:sp>
      <p:pic>
        <p:nvPicPr>
          <p:cNvPr id="5" name="Tijdelijke aanduiding voor inhoud 4">
            <a:extLst>
              <a:ext uri="{FF2B5EF4-FFF2-40B4-BE49-F238E27FC236}">
                <a16:creationId xmlns:a16="http://schemas.microsoft.com/office/drawing/2014/main" id="{B40C410E-1F8C-42E6-DC93-3ACD874C557F}"/>
              </a:ext>
            </a:extLst>
          </p:cNvPr>
          <p:cNvPicPr>
            <a:picLocks noGrp="1" noChangeAspect="1"/>
          </p:cNvPicPr>
          <p:nvPr>
            <p:ph idx="1"/>
          </p:nvPr>
        </p:nvPicPr>
        <p:blipFill>
          <a:blip r:embed="rId2"/>
          <a:stretch>
            <a:fillRect/>
          </a:stretch>
        </p:blipFill>
        <p:spPr>
          <a:xfrm>
            <a:off x="628650" y="1253331"/>
            <a:ext cx="7880034" cy="4351338"/>
          </a:xfrm>
        </p:spPr>
      </p:pic>
    </p:spTree>
    <p:extLst>
      <p:ext uri="{BB962C8B-B14F-4D97-AF65-F5344CB8AC3E}">
        <p14:creationId xmlns:p14="http://schemas.microsoft.com/office/powerpoint/2010/main" val="88117708"/>
      </p:ext>
    </p:extLst>
  </p:cSld>
  <p:clrMapOvr>
    <a:masterClrMapping/>
  </p:clrMapOvr>
  <mc:AlternateContent xmlns:mc="http://schemas.openxmlformats.org/markup-compatibility/2006">
    <mc:Choice xmlns:p14="http://schemas.microsoft.com/office/powerpoint/2010/main" Requires="p14">
      <p:transition spd="slow" p14:dur="1500">
        <p:push dir="u"/>
      </p:transition>
    </mc:Choice>
    <mc:Fallback>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704425" y="785432"/>
            <a:ext cx="2726376" cy="1025613"/>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2">
            <a:duotone>
              <a:prstClr val="black"/>
              <a:srgbClr val="82C495">
                <a:tint val="45000"/>
                <a:satMod val="400000"/>
              </a:srgbClr>
            </a:duotone>
          </a:blip>
          <a:stretch>
            <a:fillRect/>
          </a:stretch>
        </p:blipFill>
        <p:spPr>
          <a:xfrm rot="9870490">
            <a:off x="3745518" y="-2400300"/>
            <a:ext cx="3073400" cy="4800600"/>
          </a:xfrm>
          <a:prstGeom prst="rect">
            <a:avLst/>
          </a:prstGeom>
        </p:spPr>
      </p:pic>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3">
            <a:duotone>
              <a:prstClr val="black"/>
              <a:srgbClr val="82C495">
                <a:tint val="45000"/>
                <a:satMod val="400000"/>
              </a:srgbClr>
            </a:duotone>
          </a:blip>
          <a:stretch>
            <a:fillRect/>
          </a:stretch>
        </p:blipFill>
        <p:spPr>
          <a:xfrm>
            <a:off x="4020313" y="5144772"/>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04425" y="785432"/>
            <a:ext cx="7288868" cy="5070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b="1" dirty="0">
                <a:latin typeface="Arial" panose="020B0604020202020204" pitchFamily="34" charset="0"/>
                <a:cs typeface="Arial" panose="020B0604020202020204" pitchFamily="34" charset="0"/>
              </a:rPr>
              <a:t>Besluit bouwstop</a:t>
            </a: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nl-NL" sz="2000" dirty="0">
                <a:latin typeface="Arial" panose="020B0604020202020204" pitchFamily="34" charset="0"/>
                <a:cs typeface="Arial" panose="020B0604020202020204" pitchFamily="34" charset="0"/>
              </a:rPr>
              <a:t>Artikel 5.17 </a:t>
            </a:r>
            <a:r>
              <a:rPr lang="nl-NL" sz="2000" dirty="0" err="1">
                <a:latin typeface="Arial" panose="020B0604020202020204" pitchFamily="34" charset="0"/>
                <a:cs typeface="Arial" panose="020B0604020202020204" pitchFamily="34" charset="0"/>
              </a:rPr>
              <a:t>Wabo</a:t>
            </a:r>
            <a:r>
              <a:rPr lang="nl-NL" sz="2000" dirty="0">
                <a:latin typeface="Arial" panose="020B0604020202020204" pitchFamily="34" charset="0"/>
                <a:cs typeface="Arial" panose="020B0604020202020204" pitchFamily="34" charset="0"/>
              </a:rPr>
              <a:t> is per 1 januari vervallen</a:t>
            </a:r>
          </a:p>
          <a:p>
            <a:pPr marL="571500" indent="-571500">
              <a:buFont typeface="Arial" panose="020B0604020202020204" pitchFamily="34" charset="0"/>
              <a:buChar char="•"/>
            </a:pPr>
            <a:r>
              <a:rPr lang="nl-NL" sz="2000" dirty="0">
                <a:latin typeface="Arial" panose="020B0604020202020204" pitchFamily="34" charset="0"/>
                <a:cs typeface="Arial" panose="020B0604020202020204" pitchFamily="34" charset="0"/>
              </a:rPr>
              <a:t>Geen vervangend artikel in Omgevingswet</a:t>
            </a:r>
          </a:p>
          <a:p>
            <a:pPr marL="571500" indent="-571500">
              <a:buFont typeface="Arial" panose="020B0604020202020204" pitchFamily="34" charset="0"/>
              <a:buChar char="•"/>
            </a:pPr>
            <a:r>
              <a:rPr lang="nl-NL" sz="2000" dirty="0">
                <a:latin typeface="Arial" panose="020B0604020202020204" pitchFamily="34" charset="0"/>
                <a:cs typeface="Arial" panose="020B0604020202020204" pitchFamily="34" charset="0"/>
              </a:rPr>
              <a:t>Stilleggen d.m.v. Last onder dwangsom en Last onder Bestuursdwang</a:t>
            </a:r>
          </a:p>
          <a:p>
            <a:pPr marL="571500" indent="-571500">
              <a:buFont typeface="Arial" panose="020B0604020202020204" pitchFamily="34" charset="0"/>
              <a:buChar char="•"/>
            </a:pPr>
            <a:r>
              <a:rPr lang="nl-NL" sz="2000" dirty="0">
                <a:latin typeface="Arial" panose="020B0604020202020204" pitchFamily="34" charset="0"/>
                <a:cs typeface="Arial" panose="020B0604020202020204" pitchFamily="34" charset="0"/>
              </a:rPr>
              <a:t>Artikel 5.1, lid 1 en 2 Omgevingswet ook van toepassing</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33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704425" y="785432"/>
            <a:ext cx="2726376" cy="1025613"/>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2">
            <a:duotone>
              <a:prstClr val="black"/>
              <a:srgbClr val="82C495">
                <a:tint val="45000"/>
                <a:satMod val="400000"/>
              </a:srgbClr>
            </a:duotone>
          </a:blip>
          <a:stretch>
            <a:fillRect/>
          </a:stretch>
        </p:blipFill>
        <p:spPr>
          <a:xfrm rot="9870490">
            <a:off x="3745518" y="-2400300"/>
            <a:ext cx="3073400" cy="4800600"/>
          </a:xfrm>
          <a:prstGeom prst="rect">
            <a:avLst/>
          </a:prstGeom>
        </p:spPr>
      </p:pic>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3">
            <a:duotone>
              <a:prstClr val="black"/>
              <a:srgbClr val="82C495">
                <a:tint val="45000"/>
                <a:satMod val="400000"/>
              </a:srgbClr>
            </a:duotone>
          </a:blip>
          <a:stretch>
            <a:fillRect/>
          </a:stretch>
        </p:blipFill>
        <p:spPr>
          <a:xfrm>
            <a:off x="4020313" y="5144772"/>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04424" y="785432"/>
            <a:ext cx="7124483" cy="4824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b="1" dirty="0">
                <a:latin typeface="Arial" panose="020B0604020202020204" pitchFamily="34" charset="0"/>
                <a:cs typeface="Arial" panose="020B0604020202020204" pitchFamily="34" charset="0"/>
              </a:rPr>
              <a:t>Besluit bouwstop</a:t>
            </a: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besluit 1: spoedeisende bestuursdwang</a:t>
            </a: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besluit 2: opleggen last onder dwangsom</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83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704425" y="785432"/>
            <a:ext cx="2726376" cy="1025613"/>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Besluit Bouwstop</a:t>
            </a:r>
          </a:p>
        </p:txBody>
      </p:sp>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2">
            <a:duotone>
              <a:prstClr val="black"/>
              <a:srgbClr val="82C495">
                <a:tint val="45000"/>
                <a:satMod val="400000"/>
              </a:srgbClr>
            </a:duotone>
          </a:blip>
          <a:stretch>
            <a:fillRect/>
          </a:stretch>
        </p:blipFill>
        <p:spPr>
          <a:xfrm rot="9870490">
            <a:off x="3745518" y="-2400300"/>
            <a:ext cx="3073400" cy="4800600"/>
          </a:xfrm>
          <a:prstGeom prst="rect">
            <a:avLst/>
          </a:prstGeom>
        </p:spPr>
      </p:pic>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3">
            <a:duotone>
              <a:prstClr val="black"/>
              <a:srgbClr val="82C495">
                <a:tint val="45000"/>
                <a:satMod val="400000"/>
              </a:srgbClr>
            </a:duotone>
          </a:blip>
          <a:stretch>
            <a:fillRect/>
          </a:stretch>
        </p:blipFill>
        <p:spPr>
          <a:xfrm>
            <a:off x="4020313" y="5144772"/>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04424" y="785432"/>
            <a:ext cx="7124483" cy="4824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C876B692-D7A0-4AB8-0286-3D89D8D30FB8}"/>
              </a:ext>
            </a:extLst>
          </p:cNvPr>
          <p:cNvPicPr>
            <a:picLocks noChangeAspect="1"/>
          </p:cNvPicPr>
          <p:nvPr/>
        </p:nvPicPr>
        <p:blipFill>
          <a:blip r:embed="rId4"/>
          <a:srcRect/>
          <a:stretch/>
        </p:blipFill>
        <p:spPr>
          <a:xfrm>
            <a:off x="646482" y="2185375"/>
            <a:ext cx="4178093" cy="3757204"/>
          </a:xfrm>
          <a:prstGeom prst="rect">
            <a:avLst/>
          </a:prstGeom>
        </p:spPr>
      </p:pic>
    </p:spTree>
    <p:extLst>
      <p:ext uri="{BB962C8B-B14F-4D97-AF65-F5344CB8AC3E}">
        <p14:creationId xmlns:p14="http://schemas.microsoft.com/office/powerpoint/2010/main" val="1185186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704425" y="785432"/>
            <a:ext cx="2726376" cy="1025613"/>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r>
              <a:rPr lang="nl-NL" sz="1400" dirty="0">
                <a:latin typeface="Arial" panose="020B0604020202020204" pitchFamily="34" charset="0"/>
                <a:cs typeface="Arial" panose="020B0604020202020204" pitchFamily="34" charset="0"/>
              </a:rPr>
              <a:t>Besluit Bouwstop</a:t>
            </a:r>
          </a:p>
        </p:txBody>
      </p:sp>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2">
            <a:duotone>
              <a:prstClr val="black"/>
              <a:srgbClr val="82C495">
                <a:tint val="45000"/>
                <a:satMod val="400000"/>
              </a:srgbClr>
            </a:duotone>
          </a:blip>
          <a:stretch>
            <a:fillRect/>
          </a:stretch>
        </p:blipFill>
        <p:spPr>
          <a:xfrm rot="9870490">
            <a:off x="3745518" y="-2400300"/>
            <a:ext cx="3073400" cy="4800600"/>
          </a:xfrm>
          <a:prstGeom prst="rect">
            <a:avLst/>
          </a:prstGeom>
        </p:spPr>
      </p:pic>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3">
            <a:duotone>
              <a:prstClr val="black"/>
              <a:srgbClr val="82C495">
                <a:tint val="45000"/>
                <a:satMod val="400000"/>
              </a:srgbClr>
            </a:duotone>
          </a:blip>
          <a:stretch>
            <a:fillRect/>
          </a:stretch>
        </p:blipFill>
        <p:spPr>
          <a:xfrm>
            <a:off x="4020313" y="5144772"/>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04424" y="785432"/>
            <a:ext cx="7124483" cy="48242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endParaRPr lang="nl-NL" sz="2000" b="1" dirty="0">
              <a:latin typeface="Arial" panose="020B0604020202020204" pitchFamily="34" charset="0"/>
              <a:cs typeface="Arial" panose="020B0604020202020204" pitchFamily="34" charset="0"/>
            </a:endParaRPr>
          </a:p>
          <a:p>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C876B692-D7A0-4AB8-0286-3D89D8D30FB8}"/>
              </a:ext>
            </a:extLst>
          </p:cNvPr>
          <p:cNvPicPr>
            <a:picLocks noChangeAspect="1"/>
          </p:cNvPicPr>
          <p:nvPr/>
        </p:nvPicPr>
        <p:blipFill>
          <a:blip r:embed="rId4"/>
          <a:stretch>
            <a:fillRect/>
          </a:stretch>
        </p:blipFill>
        <p:spPr>
          <a:xfrm>
            <a:off x="646482" y="1705206"/>
            <a:ext cx="4178093" cy="4717543"/>
          </a:xfrm>
          <a:prstGeom prst="rect">
            <a:avLst/>
          </a:prstGeom>
        </p:spPr>
      </p:pic>
    </p:spTree>
    <p:extLst>
      <p:ext uri="{BB962C8B-B14F-4D97-AF65-F5344CB8AC3E}">
        <p14:creationId xmlns:p14="http://schemas.microsoft.com/office/powerpoint/2010/main" val="7997178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704425" y="785432"/>
            <a:ext cx="2726376" cy="1025613"/>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2">
            <a:duotone>
              <a:prstClr val="black"/>
              <a:srgbClr val="82C495">
                <a:tint val="45000"/>
                <a:satMod val="400000"/>
              </a:srgbClr>
            </a:duotone>
          </a:blip>
          <a:stretch>
            <a:fillRect/>
          </a:stretch>
        </p:blipFill>
        <p:spPr>
          <a:xfrm>
            <a:off x="4494818" y="5721820"/>
            <a:ext cx="1574800" cy="4699000"/>
          </a:xfrm>
          <a:prstGeom prst="rect">
            <a:avLst/>
          </a:prstGeom>
        </p:spPr>
      </p:pic>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3">
            <a:duotone>
              <a:prstClr val="black"/>
              <a:srgbClr val="82C495">
                <a:tint val="45000"/>
                <a:satMod val="400000"/>
              </a:srgbClr>
            </a:duotone>
          </a:blip>
          <a:stretch>
            <a:fillRect/>
          </a:stretch>
        </p:blipFill>
        <p:spPr>
          <a:xfrm rot="9870490">
            <a:off x="5934980" y="-1787739"/>
            <a:ext cx="3073400" cy="48006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04424" y="1506004"/>
            <a:ext cx="7237499" cy="44735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b="1" dirty="0">
                <a:latin typeface="Arial"/>
                <a:cs typeface="Arial"/>
              </a:rPr>
              <a:t>Andere vergunningplichten?</a:t>
            </a:r>
            <a:br>
              <a:rPr lang="nl-NL" sz="36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We hebben getoetst op bovenstaande vergunningplichten. Het kan zijn dat er ook andere omgevingsvergunningen of meldingen over uw project nodig zijn. Om dit uit te zoeken kunt u een vergunningscheck doen via </a:t>
            </a:r>
            <a:r>
              <a:rPr lang="nl-NL" sz="2000" dirty="0" err="1">
                <a:latin typeface="Arial" panose="020B0604020202020204" pitchFamily="34" charset="0"/>
                <a:cs typeface="Arial" panose="020B0604020202020204" pitchFamily="34" charset="0"/>
                <a:hlinkClick r:id="rId4"/>
              </a:rPr>
              <a:t>Vergunningcheck</a:t>
            </a:r>
            <a:r>
              <a:rPr lang="nl-NL" sz="2000" dirty="0">
                <a:latin typeface="Arial" panose="020B0604020202020204" pitchFamily="34" charset="0"/>
                <a:cs typeface="Arial" panose="020B0604020202020204" pitchFamily="34" charset="0"/>
                <a:hlinkClick r:id="rId4"/>
              </a:rPr>
              <a:t> - Omgevingsloket (overheid.nl)</a:t>
            </a:r>
            <a:r>
              <a:rPr lang="nl-NL" sz="2000" dirty="0">
                <a:latin typeface="Arial" panose="020B0604020202020204" pitchFamily="34" charset="0"/>
                <a:cs typeface="Arial" panose="020B0604020202020204" pitchFamily="34" charset="0"/>
              </a:rPr>
              <a:t>. </a:t>
            </a:r>
          </a:p>
          <a:p>
            <a:r>
              <a:rPr lang="nl-NL" sz="2000" dirty="0">
                <a:latin typeface="Arial" panose="020B0604020202020204" pitchFamily="34" charset="0"/>
                <a:cs typeface="Arial" panose="020B0604020202020204" pitchFamily="34" charset="0"/>
              </a:rPr>
              <a:t>Als u hierover vragen heeft kunt u ons bellen of mailen.</a:t>
            </a:r>
          </a:p>
        </p:txBody>
      </p:sp>
    </p:spTree>
    <p:extLst>
      <p:ext uri="{BB962C8B-B14F-4D97-AF65-F5344CB8AC3E}">
        <p14:creationId xmlns:p14="http://schemas.microsoft.com/office/powerpoint/2010/main" val="901984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628650" y="365126"/>
            <a:ext cx="5905714" cy="1132375"/>
          </a:xfrm>
        </p:spPr>
        <p:txBody>
          <a:bodyPr>
            <a:normAutofit/>
          </a:bodyPr>
          <a:lstStyle/>
          <a:p>
            <a:r>
              <a:rPr kumimoji="0" lang="nl-NL" sz="2000" b="1" i="0" u="none" strike="noStrike" kern="1200" cap="none" spc="0" normalizeH="0" baseline="0" noProof="0" dirty="0">
                <a:ln>
                  <a:noFill/>
                </a:ln>
                <a:solidFill>
                  <a:prstClr val="black"/>
                </a:solidFill>
                <a:effectLst/>
                <a:uLnTx/>
                <a:uFillTx/>
                <a:latin typeface="Arial"/>
                <a:ea typeface="+mj-ea"/>
                <a:cs typeface="Arial"/>
              </a:rPr>
              <a:t>Aandachtspunten</a:t>
            </a:r>
            <a:br>
              <a:rPr kumimoji="0" lang="nl-NL" sz="2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nl-NL" sz="2000" b="0" i="0" u="none" strike="noStrike" kern="1200" cap="none" spc="0" normalizeH="0" baseline="0" noProof="0" dirty="0">
                <a:ln>
                  <a:noFill/>
                </a:ln>
                <a:solidFill>
                  <a:prstClr val="black"/>
                </a:solidFill>
                <a:effectLst/>
                <a:uLnTx/>
                <a:uFillTx/>
                <a:latin typeface="Arial"/>
                <a:ea typeface="+mj-ea"/>
                <a:cs typeface="Arial"/>
              </a:rPr>
              <a:t>Batch 8</a:t>
            </a:r>
            <a:endParaRPr lang="nl-NL" dirty="0"/>
          </a:p>
        </p:txBody>
      </p:sp>
      <p:pic>
        <p:nvPicPr>
          <p:cNvPr id="9" name="Tijdelijke aanduiding voor inhoud 8">
            <a:extLst>
              <a:ext uri="{FF2B5EF4-FFF2-40B4-BE49-F238E27FC236}">
                <a16:creationId xmlns:a16="http://schemas.microsoft.com/office/drawing/2014/main" id="{D23DF815-CD7B-3C22-73F4-F90320EBD669}"/>
              </a:ext>
            </a:extLst>
          </p:cNvPr>
          <p:cNvPicPr>
            <a:picLocks noGrp="1" noChangeAspect="1"/>
          </p:cNvPicPr>
          <p:nvPr>
            <p:ph idx="1"/>
          </p:nvPr>
        </p:nvPicPr>
        <p:blipFill>
          <a:blip r:embed="rId2"/>
          <a:srcRect/>
          <a:stretch/>
        </p:blipFill>
        <p:spPr>
          <a:xfrm>
            <a:off x="628650" y="3429000"/>
            <a:ext cx="6877202" cy="1304789"/>
          </a:xfrm>
        </p:spPr>
      </p:pic>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3">
            <a:duotone>
              <a:prstClr val="black"/>
              <a:srgbClr val="82C495">
                <a:tint val="45000"/>
                <a:satMod val="400000"/>
              </a:srgbClr>
            </a:duotone>
          </a:blip>
          <a:stretch>
            <a:fillRect/>
          </a:stretch>
        </p:blipFill>
        <p:spPr>
          <a:xfrm rot="9870490">
            <a:off x="3745518" y="-2400300"/>
            <a:ext cx="3073400" cy="4800600"/>
          </a:xfrm>
          <a:prstGeom prst="rect">
            <a:avLst/>
          </a:prstGeom>
        </p:spPr>
      </p:pic>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4">
            <a:duotone>
              <a:prstClr val="black"/>
              <a:srgbClr val="82C495">
                <a:tint val="45000"/>
                <a:satMod val="400000"/>
              </a:srgbClr>
            </a:duotone>
          </a:blip>
          <a:stretch>
            <a:fillRect/>
          </a:stretch>
        </p:blipFill>
        <p:spPr>
          <a:xfrm>
            <a:off x="4494818" y="5721820"/>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628650" y="1497501"/>
            <a:ext cx="3233135" cy="14868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b="1" dirty="0">
                <a:latin typeface="Arial"/>
                <a:cs typeface="Arial"/>
              </a:rPr>
              <a:t>Voornemen last onder dwangsom</a:t>
            </a:r>
            <a:br>
              <a:rPr lang="nl-NL" sz="3600" dirty="0">
                <a:latin typeface="Arial" panose="020B0604020202020204" pitchFamily="34" charset="0"/>
                <a:cs typeface="Arial" panose="020B0604020202020204" pitchFamily="34" charset="0"/>
              </a:rPr>
            </a:br>
            <a:r>
              <a:rPr lang="nl-NL" sz="2000" dirty="0">
                <a:latin typeface="Arial" panose="020B0604020202020204" pitchFamily="34" charset="0"/>
                <a:cs typeface="Arial" panose="020B0604020202020204" pitchFamily="34" charset="0"/>
              </a:rPr>
              <a:t>vergunning is mogelijk </a:t>
            </a:r>
            <a:endParaRPr lang="nl-N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264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694028" y="847077"/>
            <a:ext cx="2726376" cy="1025613"/>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2">
            <a:duotone>
              <a:prstClr val="black"/>
              <a:srgbClr val="82C495">
                <a:tint val="45000"/>
                <a:satMod val="400000"/>
              </a:srgbClr>
            </a:duotone>
          </a:blip>
          <a:stretch>
            <a:fillRect/>
          </a:stretch>
        </p:blipFill>
        <p:spPr>
          <a:xfrm>
            <a:off x="4494818" y="5721820"/>
            <a:ext cx="1574800" cy="4699000"/>
          </a:xfrm>
          <a:prstGeom prst="rect">
            <a:avLst/>
          </a:prstGeom>
        </p:spPr>
      </p:pic>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3">
            <a:duotone>
              <a:prstClr val="black"/>
              <a:srgbClr val="82C495">
                <a:tint val="45000"/>
                <a:satMod val="400000"/>
              </a:srgbClr>
            </a:duotone>
          </a:blip>
          <a:stretch>
            <a:fillRect/>
          </a:stretch>
        </p:blipFill>
        <p:spPr>
          <a:xfrm rot="9870490">
            <a:off x="6298492" y="-2291649"/>
            <a:ext cx="3073400" cy="48006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694028" y="2048444"/>
            <a:ext cx="4921460" cy="17796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b="1" dirty="0">
                <a:latin typeface="Arial"/>
                <a:cs typeface="Arial"/>
              </a:rPr>
              <a:t>Handhavingsstrategie</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Landelijke handhavingsstrategie Omgevingsrecht (LHSO)</a:t>
            </a:r>
          </a:p>
          <a:p>
            <a:endParaRPr lang="nl-NL"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000" dirty="0">
                <a:latin typeface="Arial" panose="020B0604020202020204" pitchFamily="34" charset="0"/>
                <a:cs typeface="Arial" panose="020B0604020202020204" pitchFamily="34" charset="0"/>
              </a:rPr>
              <a:t>Handhavingsbeleid eigen organisatie</a:t>
            </a:r>
          </a:p>
        </p:txBody>
      </p:sp>
    </p:spTree>
    <p:extLst>
      <p:ext uri="{BB962C8B-B14F-4D97-AF65-F5344CB8AC3E}">
        <p14:creationId xmlns:p14="http://schemas.microsoft.com/office/powerpoint/2010/main" val="128362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64E241EC-E377-4E4C-89DA-9BB83DE0CEE9}"/>
              </a:ext>
            </a:extLst>
          </p:cNvPr>
          <p:cNvSpPr>
            <a:spLocks noGrp="1"/>
          </p:cNvSpPr>
          <p:nvPr>
            <p:ph type="title"/>
          </p:nvPr>
        </p:nvSpPr>
        <p:spPr>
          <a:xfrm>
            <a:off x="704425" y="785432"/>
            <a:ext cx="2726376" cy="1025613"/>
          </a:xfrm>
        </p:spPr>
        <p:txBody>
          <a:bodyPr>
            <a:noAutofit/>
          </a:bodyPr>
          <a:lstStyle/>
          <a:p>
            <a:r>
              <a:rPr lang="nl-NL" sz="2000" b="1" dirty="0">
                <a:latin typeface="Arial"/>
                <a:cs typeface="Arial"/>
              </a:rPr>
              <a:t>Aandachtspunten</a:t>
            </a:r>
            <a:br>
              <a:rPr lang="nl-NL" sz="2000" dirty="0">
                <a:latin typeface="Arial" panose="020B0604020202020204" pitchFamily="34" charset="0"/>
                <a:cs typeface="Arial" panose="020B0604020202020204" pitchFamily="34" charset="0"/>
              </a:rPr>
            </a:br>
            <a:r>
              <a:rPr lang="nl-NL" sz="2000" dirty="0">
                <a:latin typeface="Arial"/>
                <a:cs typeface="Arial"/>
              </a:rPr>
              <a:t>Batch 8</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3D2106EC-3EF0-4CB2-894B-D7C96DC3C946}"/>
              </a:ext>
            </a:extLst>
          </p:cNvPr>
          <p:cNvPicPr>
            <a:picLocks noChangeAspect="1"/>
          </p:cNvPicPr>
          <p:nvPr/>
        </p:nvPicPr>
        <p:blipFill>
          <a:blip r:embed="rId2">
            <a:duotone>
              <a:prstClr val="black"/>
              <a:srgbClr val="82C495">
                <a:tint val="45000"/>
                <a:satMod val="400000"/>
              </a:srgbClr>
            </a:duotone>
          </a:blip>
          <a:stretch>
            <a:fillRect/>
          </a:stretch>
        </p:blipFill>
        <p:spPr>
          <a:xfrm>
            <a:off x="4494818" y="5721820"/>
            <a:ext cx="1574800" cy="4699000"/>
          </a:xfrm>
          <a:prstGeom prst="rect">
            <a:avLst/>
          </a:prstGeom>
        </p:spPr>
      </p:pic>
      <p:sp>
        <p:nvSpPr>
          <p:cNvPr id="4" name="Titel 1">
            <a:extLst>
              <a:ext uri="{FF2B5EF4-FFF2-40B4-BE49-F238E27FC236}">
                <a16:creationId xmlns:a16="http://schemas.microsoft.com/office/drawing/2014/main" id="{E26D8AA3-F696-D1E9-7A9D-401FC813CF1D}"/>
              </a:ext>
            </a:extLst>
          </p:cNvPr>
          <p:cNvSpPr txBox="1">
            <a:spLocks/>
          </p:cNvSpPr>
          <p:nvPr/>
        </p:nvSpPr>
        <p:spPr>
          <a:xfrm>
            <a:off x="704425" y="1633591"/>
            <a:ext cx="7124483" cy="41918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b="1" dirty="0">
                <a:latin typeface="Arial"/>
                <a:cs typeface="Arial"/>
              </a:rPr>
              <a:t>Tot slot</a:t>
            </a:r>
          </a:p>
          <a:p>
            <a:endParaRPr lang="nl-NL" sz="2000" b="1" dirty="0">
              <a:latin typeface="Arial"/>
              <a:cs typeface="Arial"/>
            </a:endParaRPr>
          </a:p>
          <a:p>
            <a:pPr marL="571500" indent="-571500">
              <a:buFont typeface="Arial" panose="020B0604020202020204" pitchFamily="34" charset="0"/>
              <a:buChar char="•"/>
            </a:pPr>
            <a:r>
              <a:rPr lang="nl-NL" sz="2000" dirty="0">
                <a:latin typeface="Arial"/>
                <a:cs typeface="Arial"/>
              </a:rPr>
              <a:t>Brieven gebruiken als leidraad</a:t>
            </a:r>
          </a:p>
          <a:p>
            <a:pPr marL="571500" indent="-571500">
              <a:buFont typeface="Arial" panose="020B0604020202020204" pitchFamily="34" charset="0"/>
              <a:buChar char="•"/>
            </a:pPr>
            <a:r>
              <a:rPr lang="nl-NL" sz="2000" dirty="0">
                <a:latin typeface="Arial"/>
                <a:cs typeface="Arial"/>
              </a:rPr>
              <a:t>Veel informatie in brieven geautomatiseerd</a:t>
            </a:r>
          </a:p>
          <a:p>
            <a:pPr marL="571500" indent="-571500">
              <a:buFont typeface="Arial" panose="020B0604020202020204" pitchFamily="34" charset="0"/>
              <a:buChar char="•"/>
            </a:pPr>
            <a:r>
              <a:rPr lang="nl-NL" sz="2000" dirty="0">
                <a:latin typeface="Arial"/>
                <a:cs typeface="Arial"/>
              </a:rPr>
              <a:t>Pas brief aan op specifieke situatie!</a:t>
            </a:r>
          </a:p>
          <a:p>
            <a:pPr marL="571500" indent="-571500">
              <a:buFont typeface="Arial" panose="020B0604020202020204" pitchFamily="34" charset="0"/>
              <a:buChar char="•"/>
            </a:pPr>
            <a:r>
              <a:rPr lang="nl-NL" sz="2000" dirty="0" err="1">
                <a:latin typeface="Arial" panose="020B0604020202020204" pitchFamily="34" charset="0"/>
                <a:cs typeface="Arial" panose="020B0604020202020204" pitchFamily="34" charset="0"/>
              </a:rPr>
              <a:t>Wkb</a:t>
            </a:r>
            <a:r>
              <a:rPr lang="nl-NL" sz="2000" dirty="0">
                <a:latin typeface="Arial" panose="020B0604020202020204" pitchFamily="34" charset="0"/>
                <a:cs typeface="Arial" panose="020B0604020202020204" pitchFamily="34" charset="0"/>
              </a:rPr>
              <a:t>-sjablonen voor handhaving?</a:t>
            </a:r>
          </a:p>
          <a:p>
            <a:pPr marL="571500" indent="-571500">
              <a:buFont typeface="Arial" panose="020B0604020202020204" pitchFamily="34" charset="0"/>
              <a:buChar char="•"/>
            </a:pPr>
            <a:r>
              <a:rPr lang="nl-NL" sz="2000" dirty="0">
                <a:latin typeface="Arial" panose="020B0604020202020204" pitchFamily="34" charset="0"/>
                <a:cs typeface="Arial" panose="020B0604020202020204" pitchFamily="34" charset="0"/>
              </a:rPr>
              <a:t>Milieu-sjablonen voor handhaving?</a:t>
            </a: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8" name="Afbeelding 7" descr="Afbeelding met zwart&#10;&#10;Automatisch gegenereerde beschrijving">
            <a:extLst>
              <a:ext uri="{FF2B5EF4-FFF2-40B4-BE49-F238E27FC236}">
                <a16:creationId xmlns:a16="http://schemas.microsoft.com/office/drawing/2014/main" id="{91932E3A-DAE8-48EB-A8B7-9290DC75445C}"/>
              </a:ext>
            </a:extLst>
          </p:cNvPr>
          <p:cNvPicPr>
            <a:picLocks noChangeAspect="1"/>
          </p:cNvPicPr>
          <p:nvPr/>
        </p:nvPicPr>
        <p:blipFill>
          <a:blip r:embed="rId3">
            <a:duotone>
              <a:prstClr val="black"/>
              <a:srgbClr val="82C495">
                <a:tint val="45000"/>
                <a:satMod val="400000"/>
              </a:srgbClr>
            </a:duotone>
          </a:blip>
          <a:stretch>
            <a:fillRect/>
          </a:stretch>
        </p:blipFill>
        <p:spPr>
          <a:xfrm rot="9870490">
            <a:off x="6298492" y="-2291649"/>
            <a:ext cx="3073400" cy="4800600"/>
          </a:xfrm>
          <a:prstGeom prst="rect">
            <a:avLst/>
          </a:prstGeom>
        </p:spPr>
      </p:pic>
    </p:spTree>
    <p:extLst>
      <p:ext uri="{BB962C8B-B14F-4D97-AF65-F5344CB8AC3E}">
        <p14:creationId xmlns:p14="http://schemas.microsoft.com/office/powerpoint/2010/main" val="2042880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FCA4F8E-46F0-E84F-9AB5-E71B5B8A20FA}"/>
              </a:ext>
            </a:extLst>
          </p:cNvPr>
          <p:cNvSpPr/>
          <p:nvPr/>
        </p:nvSpPr>
        <p:spPr>
          <a:xfrm>
            <a:off x="-2946" y="0"/>
            <a:ext cx="9146946" cy="6858000"/>
          </a:xfrm>
          <a:prstGeom prst="rect">
            <a:avLst/>
          </a:prstGeom>
          <a:solidFill>
            <a:srgbClr val="82C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27177" y="757012"/>
            <a:ext cx="7886700" cy="1325563"/>
          </a:xfrm>
        </p:spPr>
        <p:txBody>
          <a:bodyPr>
            <a:normAutofit fontScale="90000"/>
          </a:bodyPr>
          <a:lstStyle/>
          <a:p>
            <a:br>
              <a:rPr lang="nl-NL">
                <a:latin typeface="Arial" panose="020B0604020202020204" pitchFamily="34" charset="0"/>
                <a:cs typeface="Arial" panose="020B0604020202020204" pitchFamily="34" charset="0"/>
              </a:rPr>
            </a:br>
            <a:r>
              <a:rPr lang="nl-NL">
                <a:latin typeface="Arial"/>
                <a:cs typeface="Arial"/>
              </a:rPr>
              <a:t>Vragen?</a:t>
            </a:r>
            <a:br>
              <a:rPr lang="nl-NL">
                <a:latin typeface="Arial" panose="020B0604020202020204" pitchFamily="34" charset="0"/>
                <a:cs typeface="Arial" panose="020B0604020202020204" pitchFamily="34" charset="0"/>
              </a:rPr>
            </a:br>
            <a:br>
              <a:rPr lang="nl-NL">
                <a:latin typeface="Arial" panose="020B0604020202020204" pitchFamily="34" charset="0"/>
                <a:cs typeface="Arial" panose="020B0604020202020204" pitchFamily="34" charset="0"/>
              </a:rPr>
            </a:br>
            <a:br>
              <a:rPr lang="nl-NL">
                <a:latin typeface="Arial" panose="020B0604020202020204" pitchFamily="34" charset="0"/>
                <a:cs typeface="Arial" panose="020B0604020202020204" pitchFamily="34" charset="0"/>
              </a:rPr>
            </a:br>
            <a:endParaRPr lang="nl-NL">
              <a:latin typeface="Arial" panose="020B0604020202020204" pitchFamily="34" charset="0"/>
              <a:cs typeface="Arial" panose="020B0604020202020204" pitchFamily="34" charset="0"/>
            </a:endParaRPr>
          </a:p>
        </p:txBody>
      </p:sp>
      <p:pic>
        <p:nvPicPr>
          <p:cNvPr id="13" name="Afbeelding 12">
            <a:extLst>
              <a:ext uri="{FF2B5EF4-FFF2-40B4-BE49-F238E27FC236}">
                <a16:creationId xmlns:a16="http://schemas.microsoft.com/office/drawing/2014/main" id="{52F85C09-7D77-964E-81DE-2DDD45E9EB15}"/>
              </a:ext>
            </a:extLst>
          </p:cNvPr>
          <p:cNvPicPr>
            <a:picLocks noChangeAspect="1"/>
          </p:cNvPicPr>
          <p:nvPr/>
        </p:nvPicPr>
        <p:blipFill>
          <a:blip r:embed="rId3"/>
          <a:stretch>
            <a:fillRect/>
          </a:stretch>
        </p:blipFill>
        <p:spPr>
          <a:xfrm>
            <a:off x="7883708" y="1316434"/>
            <a:ext cx="6159500" cy="1206500"/>
          </a:xfrm>
          <a:prstGeom prst="rect">
            <a:avLst/>
          </a:prstGeom>
        </p:spPr>
      </p:pic>
      <p:pic>
        <p:nvPicPr>
          <p:cNvPr id="15" name="Afbeelding 14">
            <a:extLst>
              <a:ext uri="{FF2B5EF4-FFF2-40B4-BE49-F238E27FC236}">
                <a16:creationId xmlns:a16="http://schemas.microsoft.com/office/drawing/2014/main" id="{F4267D2D-5A3B-C14E-A85C-B5E17539EB2B}"/>
              </a:ext>
            </a:extLst>
          </p:cNvPr>
          <p:cNvPicPr>
            <a:picLocks noChangeAspect="1"/>
          </p:cNvPicPr>
          <p:nvPr/>
        </p:nvPicPr>
        <p:blipFill>
          <a:blip r:embed="rId4"/>
          <a:stretch>
            <a:fillRect/>
          </a:stretch>
        </p:blipFill>
        <p:spPr>
          <a:xfrm rot="3545775">
            <a:off x="1042744" y="4902686"/>
            <a:ext cx="3284119" cy="4010082"/>
          </a:xfrm>
          <a:prstGeom prst="rect">
            <a:avLst/>
          </a:prstGeom>
        </p:spPr>
      </p:pic>
      <p:pic>
        <p:nvPicPr>
          <p:cNvPr id="3" name="Picture 3">
            <a:extLst>
              <a:ext uri="{FF2B5EF4-FFF2-40B4-BE49-F238E27FC236}">
                <a16:creationId xmlns:a16="http://schemas.microsoft.com/office/drawing/2014/main" id="{06935BB1-C9B4-41C5-94C6-4EA46B6923AF}"/>
              </a:ext>
            </a:extLst>
          </p:cNvPr>
          <p:cNvPicPr>
            <a:picLocks noChangeAspect="1"/>
          </p:cNvPicPr>
          <p:nvPr/>
        </p:nvPicPr>
        <p:blipFill>
          <a:blip r:embed="rId5"/>
          <a:stretch>
            <a:fillRect/>
          </a:stretch>
        </p:blipFill>
        <p:spPr>
          <a:xfrm>
            <a:off x="2836099" y="2521590"/>
            <a:ext cx="2533650" cy="1019175"/>
          </a:xfrm>
          <a:prstGeom prst="rect">
            <a:avLst/>
          </a:prstGeom>
        </p:spPr>
      </p:pic>
    </p:spTree>
    <p:extLst>
      <p:ext uri="{BB962C8B-B14F-4D97-AF65-F5344CB8AC3E}">
        <p14:creationId xmlns:p14="http://schemas.microsoft.com/office/powerpoint/2010/main" val="138852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0" y="0"/>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7041E47B-124F-8246-A72A-6ECACCAD550D}"/>
              </a:ext>
            </a:extLst>
          </p:cNvPr>
          <p:cNvSpPr txBox="1">
            <a:spLocks/>
          </p:cNvSpPr>
          <p:nvPr/>
        </p:nvSpPr>
        <p:spPr>
          <a:xfrm>
            <a:off x="1033272" y="6174007"/>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500">
              <a:solidFill>
                <a:srgbClr val="3C3D3B"/>
              </a:solidFill>
              <a:latin typeface="Arial" panose="020B0604020202020204" pitchFamily="34" charset="0"/>
              <a:cs typeface="Arial" panose="020B0604020202020204" pitchFamily="34" charset="0"/>
            </a:endParaRPr>
          </a:p>
        </p:txBody>
      </p:sp>
      <p:sp>
        <p:nvSpPr>
          <p:cNvPr id="9" name="Ondertitel 2">
            <a:extLst>
              <a:ext uri="{FF2B5EF4-FFF2-40B4-BE49-F238E27FC236}">
                <a16:creationId xmlns:a16="http://schemas.microsoft.com/office/drawing/2014/main" id="{C600B680-D97A-744F-AA31-FC52C2116376}"/>
              </a:ext>
            </a:extLst>
          </p:cNvPr>
          <p:cNvSpPr txBox="1">
            <a:spLocks/>
          </p:cNvSpPr>
          <p:nvPr/>
        </p:nvSpPr>
        <p:spPr>
          <a:xfrm>
            <a:off x="1033272" y="4783622"/>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solidFill>
                <a:srgbClr val="3C3D3B"/>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2"/>
          <a:stretch>
            <a:fillRect/>
          </a:stretch>
        </p:blipFill>
        <p:spPr>
          <a:xfrm>
            <a:off x="-876479" y="347517"/>
            <a:ext cx="2225594" cy="3476342"/>
          </a:xfrm>
          <a:prstGeom prst="rect">
            <a:avLst/>
          </a:prstGeom>
        </p:spPr>
      </p:pic>
      <p:pic>
        <p:nvPicPr>
          <p:cNvPr id="15" name="Afbeelding 14">
            <a:extLst>
              <a:ext uri="{FF2B5EF4-FFF2-40B4-BE49-F238E27FC236}">
                <a16:creationId xmlns:a16="http://schemas.microsoft.com/office/drawing/2014/main" id="{9D4CD5DC-9FB3-F141-8BA7-316E84BCBCE6}"/>
              </a:ext>
            </a:extLst>
          </p:cNvPr>
          <p:cNvPicPr>
            <a:picLocks noChangeAspect="1"/>
          </p:cNvPicPr>
          <p:nvPr/>
        </p:nvPicPr>
        <p:blipFill>
          <a:blip r:embed="rId3"/>
          <a:stretch>
            <a:fillRect/>
          </a:stretch>
        </p:blipFill>
        <p:spPr>
          <a:xfrm rot="-4560000">
            <a:off x="8095219" y="3112984"/>
            <a:ext cx="2256053" cy="2895700"/>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4"/>
          <a:stretch>
            <a:fillRect/>
          </a:stretch>
        </p:blipFill>
        <p:spPr>
          <a:xfrm rot="4500000">
            <a:off x="3033275" y="-794944"/>
            <a:ext cx="4794009" cy="1961186"/>
          </a:xfrm>
          <a:prstGeom prst="rect">
            <a:avLst/>
          </a:prstGeom>
        </p:spPr>
      </p:pic>
      <p:sp>
        <p:nvSpPr>
          <p:cNvPr id="3" name="Ondertitel 2">
            <a:extLst>
              <a:ext uri="{FF2B5EF4-FFF2-40B4-BE49-F238E27FC236}">
                <a16:creationId xmlns:a16="http://schemas.microsoft.com/office/drawing/2014/main" id="{736FFFB6-B388-8D40-83F9-FDB921CF0628}"/>
              </a:ext>
            </a:extLst>
          </p:cNvPr>
          <p:cNvSpPr>
            <a:spLocks noGrp="1"/>
          </p:cNvSpPr>
          <p:nvPr>
            <p:ph type="subTitle" idx="1"/>
          </p:nvPr>
        </p:nvSpPr>
        <p:spPr>
          <a:xfrm>
            <a:off x="1033272" y="3752851"/>
            <a:ext cx="6135624" cy="685799"/>
          </a:xfrm>
        </p:spPr>
        <p:txBody>
          <a:bodyPr>
            <a:noAutofit/>
          </a:bodyPr>
          <a:lstStyle/>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863931" y="2582685"/>
            <a:ext cx="7416137" cy="1282731"/>
          </a:xfrm>
        </p:spPr>
        <p:txBody>
          <a:bodyPr>
            <a:noAutofit/>
          </a:bodyPr>
          <a:lstStyle/>
          <a:p>
            <a:pPr algn="l">
              <a:lnSpc>
                <a:spcPct val="80000"/>
              </a:lnSpc>
              <a:spcBef>
                <a:spcPts val="0"/>
              </a:spcBef>
            </a:pPr>
            <a:br>
              <a:rPr lang="nl-NL" dirty="0">
                <a:latin typeface="Arial" panose="020B0604020202020204" pitchFamily="34" charset="0"/>
                <a:cs typeface="Arial" panose="020B0604020202020204" pitchFamily="34" charset="0"/>
              </a:rPr>
            </a:br>
            <a:br>
              <a:rPr lang="nl-NL" dirty="0">
                <a:latin typeface="Arial" panose="020B0604020202020204" pitchFamily="34" charset="0"/>
                <a:cs typeface="Arial" panose="020B0604020202020204" pitchFamily="34" charset="0"/>
              </a:rPr>
            </a:br>
            <a:r>
              <a:rPr lang="nl-NL" sz="5400" dirty="0">
                <a:solidFill>
                  <a:srgbClr val="3C3D3B"/>
                </a:solidFill>
                <a:latin typeface="Arial"/>
                <a:cs typeface="Arial"/>
              </a:rPr>
              <a:t>Doelen van de  brieven</a:t>
            </a:r>
            <a:endParaRPr lang="nl-NL" sz="5400" dirty="0">
              <a:solidFill>
                <a:srgbClr val="3C3D3B"/>
              </a:solidFill>
              <a:latin typeface="Arial" panose="020B0604020202020204" pitchFamily="34" charset="0"/>
              <a:cs typeface="Arial" panose="020B0604020202020204" pitchFamily="34" charset="0"/>
            </a:endParaRPr>
          </a:p>
        </p:txBody>
      </p:sp>
      <p:grpSp>
        <p:nvGrpSpPr>
          <p:cNvPr id="28" name="Groep 27">
            <a:extLst>
              <a:ext uri="{FF2B5EF4-FFF2-40B4-BE49-F238E27FC236}">
                <a16:creationId xmlns:a16="http://schemas.microsoft.com/office/drawing/2014/main" id="{9B52F86C-15F9-A34D-A309-CC9481E3C2E4}"/>
              </a:ext>
            </a:extLst>
          </p:cNvPr>
          <p:cNvGrpSpPr/>
          <p:nvPr/>
        </p:nvGrpSpPr>
        <p:grpSpPr>
          <a:xfrm rot="21059194">
            <a:off x="-2935537" y="5279819"/>
            <a:ext cx="6449354" cy="1457653"/>
            <a:chOff x="-2791010" y="4766422"/>
            <a:chExt cx="6449354" cy="1457653"/>
          </a:xfrm>
        </p:grpSpPr>
        <p:pic>
          <p:nvPicPr>
            <p:cNvPr id="26" name="Afbeelding 25">
              <a:extLst>
                <a:ext uri="{FF2B5EF4-FFF2-40B4-BE49-F238E27FC236}">
                  <a16:creationId xmlns:a16="http://schemas.microsoft.com/office/drawing/2014/main" id="{D8DC74BA-84BE-9B43-8965-5AB3DC9A4D10}"/>
                </a:ext>
              </a:extLst>
            </p:cNvPr>
            <p:cNvPicPr>
              <a:picLocks noChangeAspect="1"/>
            </p:cNvPicPr>
            <p:nvPr/>
          </p:nvPicPr>
          <p:blipFill>
            <a:blip r:embed="rId5"/>
            <a:stretch>
              <a:fillRect/>
            </a:stretch>
          </p:blipFill>
          <p:spPr>
            <a:xfrm rot="13899353">
              <a:off x="2964310" y="5530042"/>
              <a:ext cx="808359" cy="579708"/>
            </a:xfrm>
            <a:prstGeom prst="rect">
              <a:avLst/>
            </a:prstGeom>
          </p:spPr>
        </p:pic>
        <p:pic>
          <p:nvPicPr>
            <p:cNvPr id="27" name="Afbeelding 26">
              <a:extLst>
                <a:ext uri="{FF2B5EF4-FFF2-40B4-BE49-F238E27FC236}">
                  <a16:creationId xmlns:a16="http://schemas.microsoft.com/office/drawing/2014/main" id="{967E4CCA-4919-964F-B4BE-D3B3A47FAA95}"/>
                </a:ext>
              </a:extLst>
            </p:cNvPr>
            <p:cNvPicPr>
              <a:picLocks noChangeAspect="1"/>
            </p:cNvPicPr>
            <p:nvPr/>
          </p:nvPicPr>
          <p:blipFill>
            <a:blip r:embed="rId6"/>
            <a:stretch>
              <a:fillRect/>
            </a:stretch>
          </p:blipFill>
          <p:spPr>
            <a:xfrm>
              <a:off x="-2791010" y="4766422"/>
              <a:ext cx="6159500" cy="1206500"/>
            </a:xfrm>
            <a:prstGeom prst="rect">
              <a:avLst/>
            </a:prstGeom>
          </p:spPr>
        </p:pic>
      </p:grpSp>
    </p:spTree>
    <p:extLst>
      <p:ext uri="{BB962C8B-B14F-4D97-AF65-F5344CB8AC3E}">
        <p14:creationId xmlns:p14="http://schemas.microsoft.com/office/powerpoint/2010/main" val="113785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0" y="0"/>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Groep 27">
            <a:extLst>
              <a:ext uri="{FF2B5EF4-FFF2-40B4-BE49-F238E27FC236}">
                <a16:creationId xmlns:a16="http://schemas.microsoft.com/office/drawing/2014/main" id="{9B52F86C-15F9-A34D-A309-CC9481E3C2E4}"/>
              </a:ext>
            </a:extLst>
          </p:cNvPr>
          <p:cNvGrpSpPr/>
          <p:nvPr/>
        </p:nvGrpSpPr>
        <p:grpSpPr>
          <a:xfrm rot="17741856">
            <a:off x="-2594656" y="5130589"/>
            <a:ext cx="6449354" cy="1457653"/>
            <a:chOff x="-2791010" y="4766422"/>
            <a:chExt cx="6449354" cy="1457653"/>
          </a:xfrm>
        </p:grpSpPr>
        <p:pic>
          <p:nvPicPr>
            <p:cNvPr id="26" name="Afbeelding 25">
              <a:extLst>
                <a:ext uri="{FF2B5EF4-FFF2-40B4-BE49-F238E27FC236}">
                  <a16:creationId xmlns:a16="http://schemas.microsoft.com/office/drawing/2014/main" id="{D8DC74BA-84BE-9B43-8965-5AB3DC9A4D10}"/>
                </a:ext>
              </a:extLst>
            </p:cNvPr>
            <p:cNvPicPr>
              <a:picLocks noChangeAspect="1"/>
            </p:cNvPicPr>
            <p:nvPr/>
          </p:nvPicPr>
          <p:blipFill>
            <a:blip r:embed="rId2"/>
            <a:stretch>
              <a:fillRect/>
            </a:stretch>
          </p:blipFill>
          <p:spPr>
            <a:xfrm rot="13899353">
              <a:off x="2964310" y="5530042"/>
              <a:ext cx="808359" cy="579708"/>
            </a:xfrm>
            <a:prstGeom prst="rect">
              <a:avLst/>
            </a:prstGeom>
          </p:spPr>
        </p:pic>
        <p:pic>
          <p:nvPicPr>
            <p:cNvPr id="27" name="Afbeelding 26">
              <a:extLst>
                <a:ext uri="{FF2B5EF4-FFF2-40B4-BE49-F238E27FC236}">
                  <a16:creationId xmlns:a16="http://schemas.microsoft.com/office/drawing/2014/main" id="{967E4CCA-4919-964F-B4BE-D3B3A47FAA95}"/>
                </a:ext>
              </a:extLst>
            </p:cNvPr>
            <p:cNvPicPr>
              <a:picLocks noChangeAspect="1"/>
            </p:cNvPicPr>
            <p:nvPr/>
          </p:nvPicPr>
          <p:blipFill>
            <a:blip r:embed="rId3"/>
            <a:stretch>
              <a:fillRect/>
            </a:stretch>
          </p:blipFill>
          <p:spPr>
            <a:xfrm>
              <a:off x="-2791010" y="4766422"/>
              <a:ext cx="6159500" cy="1206500"/>
            </a:xfrm>
            <a:prstGeom prst="rect">
              <a:avLst/>
            </a:prstGeom>
          </p:spPr>
        </p:pic>
      </p:gr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4"/>
          <a:stretch>
            <a:fillRect/>
          </a:stretch>
        </p:blipFill>
        <p:spPr>
          <a:xfrm rot="11589836">
            <a:off x="-588615" y="-400583"/>
            <a:ext cx="2225594" cy="3476342"/>
          </a:xfrm>
          <a:prstGeom prst="rect">
            <a:avLst/>
          </a:prstGeom>
        </p:spPr>
      </p:pic>
      <p:pic>
        <p:nvPicPr>
          <p:cNvPr id="15" name="Afbeelding 14">
            <a:extLst>
              <a:ext uri="{FF2B5EF4-FFF2-40B4-BE49-F238E27FC236}">
                <a16:creationId xmlns:a16="http://schemas.microsoft.com/office/drawing/2014/main" id="{9D4CD5DC-9FB3-F141-8BA7-316E84BCBCE6}"/>
              </a:ext>
            </a:extLst>
          </p:cNvPr>
          <p:cNvPicPr>
            <a:picLocks noChangeAspect="1"/>
          </p:cNvPicPr>
          <p:nvPr/>
        </p:nvPicPr>
        <p:blipFill>
          <a:blip r:embed="rId5"/>
          <a:stretch>
            <a:fillRect/>
          </a:stretch>
        </p:blipFill>
        <p:spPr>
          <a:xfrm>
            <a:off x="4071586" y="4707607"/>
            <a:ext cx="2256053" cy="2895700"/>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6"/>
          <a:stretch>
            <a:fillRect/>
          </a:stretch>
        </p:blipFill>
        <p:spPr>
          <a:xfrm rot="11749217">
            <a:off x="5915049" y="1772589"/>
            <a:ext cx="3493498" cy="1429159"/>
          </a:xfrm>
          <a:prstGeom prst="rect">
            <a:avLst/>
          </a:prstGeom>
        </p:spPr>
      </p:pic>
      <p:pic>
        <p:nvPicPr>
          <p:cNvPr id="22" name="Afbeelding 21">
            <a:extLst>
              <a:ext uri="{FF2B5EF4-FFF2-40B4-BE49-F238E27FC236}">
                <a16:creationId xmlns:a16="http://schemas.microsoft.com/office/drawing/2014/main" id="{6DAC48F2-F615-1A4C-90A9-29EFA21F1142}"/>
              </a:ext>
            </a:extLst>
          </p:cNvPr>
          <p:cNvPicPr>
            <a:picLocks noChangeAspect="1"/>
          </p:cNvPicPr>
          <p:nvPr/>
        </p:nvPicPr>
        <p:blipFill>
          <a:blip r:embed="rId7"/>
          <a:stretch>
            <a:fillRect/>
          </a:stretch>
        </p:blipFill>
        <p:spPr>
          <a:xfrm rot="13640683">
            <a:off x="8307056" y="1588232"/>
            <a:ext cx="1349491" cy="4015824"/>
          </a:xfrm>
          <a:prstGeom prst="rect">
            <a:avLst/>
          </a:prstGeom>
        </p:spPr>
      </p:pic>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1033272" y="1650142"/>
            <a:ext cx="4251960" cy="1006753"/>
          </a:xfrm>
        </p:spPr>
        <p:txBody>
          <a:bodyPr anchor="t" anchorCtr="0">
            <a:noAutofit/>
          </a:bodyPr>
          <a:lstStyle/>
          <a:p>
            <a:pPr algn="l">
              <a:lnSpc>
                <a:spcPct val="80000"/>
              </a:lnSpc>
              <a:spcBef>
                <a:spcPts val="0"/>
              </a:spcBef>
            </a:pPr>
            <a:r>
              <a:rPr lang="nl-NL" sz="7200" dirty="0">
                <a:solidFill>
                  <a:srgbClr val="3C3D3B"/>
                </a:solidFill>
                <a:latin typeface="Arial" panose="020B0604020202020204" pitchFamily="34" charset="0"/>
                <a:cs typeface="Arial" panose="020B0604020202020204" pitchFamily="34" charset="0"/>
              </a:rPr>
              <a:t>Bedankt!</a:t>
            </a:r>
          </a:p>
        </p:txBody>
      </p:sp>
      <p:pic>
        <p:nvPicPr>
          <p:cNvPr id="24" name="Afbeelding 23">
            <a:extLst>
              <a:ext uri="{FF2B5EF4-FFF2-40B4-BE49-F238E27FC236}">
                <a16:creationId xmlns:a16="http://schemas.microsoft.com/office/drawing/2014/main" id="{759AFC2F-7812-4849-A127-37C1FBEE11AB}"/>
              </a:ext>
            </a:extLst>
          </p:cNvPr>
          <p:cNvPicPr>
            <a:picLocks noChangeAspect="1"/>
          </p:cNvPicPr>
          <p:nvPr/>
        </p:nvPicPr>
        <p:blipFill>
          <a:blip r:embed="rId3"/>
          <a:stretch>
            <a:fillRect/>
          </a:stretch>
        </p:blipFill>
        <p:spPr>
          <a:xfrm>
            <a:off x="3147314" y="107866"/>
            <a:ext cx="6159500" cy="1206500"/>
          </a:xfrm>
          <a:prstGeom prst="rect">
            <a:avLst/>
          </a:prstGeom>
        </p:spPr>
      </p:pic>
    </p:spTree>
    <p:extLst>
      <p:ext uri="{BB962C8B-B14F-4D97-AF65-F5344CB8AC3E}">
        <p14:creationId xmlns:p14="http://schemas.microsoft.com/office/powerpoint/2010/main" val="4196086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2B71C-795D-B841-BB16-7155D1F2F40F}"/>
              </a:ext>
            </a:extLst>
          </p:cNvPr>
          <p:cNvSpPr>
            <a:spLocks noGrp="1"/>
          </p:cNvSpPr>
          <p:nvPr>
            <p:ph type="title"/>
          </p:nvPr>
        </p:nvSpPr>
        <p:spPr>
          <a:xfrm>
            <a:off x="713763" y="2173746"/>
            <a:ext cx="7574052" cy="4125854"/>
          </a:xfrm>
        </p:spPr>
        <p:txBody>
          <a:bodyPr>
            <a:noAutofit/>
          </a:bodyPr>
          <a:lstStyle/>
          <a:p>
            <a:r>
              <a:rPr lang="nl-NL" sz="3600" dirty="0">
                <a:latin typeface="Arial"/>
                <a:cs typeface="Arial"/>
              </a:rPr>
              <a:t>Doel 1 Voldoen aan Omgevingswet</a:t>
            </a:r>
            <a:br>
              <a:rPr lang="nl-NL" sz="3600" dirty="0">
                <a:latin typeface="Arial"/>
                <a:cs typeface="Arial"/>
              </a:rPr>
            </a:br>
            <a:r>
              <a:rPr lang="nl-NL" sz="2800" dirty="0">
                <a:latin typeface="Arial"/>
                <a:cs typeface="Arial"/>
                <a:sym typeface="Wingdings" panose="05000000000000000000" pitchFamily="2" charset="2"/>
              </a:rPr>
              <a:t> </a:t>
            </a:r>
            <a:r>
              <a:rPr lang="nl-NL" sz="2800" dirty="0">
                <a:latin typeface="Arial"/>
                <a:cs typeface="Arial"/>
              </a:rPr>
              <a:t>inhuur jurist en projectleider</a:t>
            </a:r>
            <a:br>
              <a:rPr lang="nl-NL" sz="2800" dirty="0">
                <a:latin typeface="Arial"/>
                <a:cs typeface="Arial"/>
              </a:rPr>
            </a:br>
            <a:br>
              <a:rPr lang="nl-NL" sz="3600" dirty="0">
                <a:latin typeface="Arial"/>
                <a:cs typeface="Arial"/>
              </a:rPr>
            </a:br>
            <a:r>
              <a:rPr lang="nl-NL" sz="3600" dirty="0">
                <a:latin typeface="Arial"/>
                <a:cs typeface="Arial"/>
              </a:rPr>
              <a:t>Doel 2 lezersvriendelijkheid</a:t>
            </a:r>
            <a:br>
              <a:rPr lang="nl-NL" sz="3600" dirty="0">
                <a:latin typeface="Arial"/>
                <a:cs typeface="Arial"/>
              </a:rPr>
            </a:br>
            <a:r>
              <a:rPr lang="nl-NL" sz="2800" dirty="0">
                <a:latin typeface="Arial"/>
                <a:cs typeface="Arial"/>
                <a:sym typeface="Wingdings" panose="05000000000000000000" pitchFamily="2" charset="2"/>
              </a:rPr>
              <a:t> </a:t>
            </a:r>
            <a:r>
              <a:rPr lang="nl-NL" sz="2800" dirty="0">
                <a:latin typeface="Arial"/>
                <a:cs typeface="Arial"/>
              </a:rPr>
              <a:t>inzet versimpelteam die schrijfwijzer </a:t>
            </a:r>
            <a:br>
              <a:rPr lang="nl-NL" sz="2800" dirty="0">
                <a:latin typeface="Arial"/>
                <a:cs typeface="Arial"/>
              </a:rPr>
            </a:br>
            <a:r>
              <a:rPr lang="nl-NL" sz="2800" dirty="0">
                <a:latin typeface="Arial"/>
                <a:cs typeface="Arial"/>
              </a:rPr>
              <a:t>     heeft ontwikkelt</a:t>
            </a:r>
            <a:br>
              <a:rPr lang="nl-NL" sz="3600" dirty="0">
                <a:latin typeface="Arial"/>
                <a:cs typeface="Arial"/>
              </a:rPr>
            </a:br>
            <a:br>
              <a:rPr lang="nl-NL" sz="3600" dirty="0">
                <a:latin typeface="Arial" panose="020B0604020202020204" pitchFamily="34" charset="0"/>
                <a:cs typeface="Arial" panose="020B0604020202020204" pitchFamily="34" charset="0"/>
              </a:rPr>
            </a:br>
            <a:r>
              <a:rPr lang="nl-NL" sz="3600" dirty="0">
                <a:latin typeface="Arial"/>
                <a:cs typeface="Arial"/>
              </a:rPr>
              <a:t>Doel 3 Brieven smart maken (makkelijker te beheren, meer geautomatiseerd)</a:t>
            </a:r>
            <a:br>
              <a:rPr lang="nl-NL" sz="3600" dirty="0">
                <a:latin typeface="Arial"/>
                <a:cs typeface="Arial"/>
              </a:rPr>
            </a:br>
            <a:r>
              <a:rPr lang="nl-NL" sz="2800" dirty="0">
                <a:latin typeface="Arial"/>
                <a:cs typeface="Arial"/>
                <a:sym typeface="Wingdings" panose="05000000000000000000" pitchFamily="2" charset="2"/>
              </a:rPr>
              <a:t></a:t>
            </a:r>
            <a:r>
              <a:rPr lang="nl-NL" sz="2800" dirty="0">
                <a:latin typeface="Arial"/>
                <a:cs typeface="Arial"/>
              </a:rPr>
              <a:t> aanhaken functioneel beheer</a:t>
            </a:r>
            <a:br>
              <a:rPr lang="nl-NL" sz="2800" dirty="0">
                <a:latin typeface="Arial"/>
                <a:cs typeface="Arial"/>
              </a:rPr>
            </a:br>
            <a:r>
              <a:rPr lang="nl-NL" sz="2800" dirty="0">
                <a:latin typeface="Arial"/>
                <a:cs typeface="Arial"/>
                <a:sym typeface="Wingdings" panose="05000000000000000000" pitchFamily="2" charset="2"/>
              </a:rPr>
              <a:t></a:t>
            </a:r>
            <a:r>
              <a:rPr lang="nl-NL" sz="2800" dirty="0">
                <a:latin typeface="Arial"/>
                <a:cs typeface="Arial"/>
              </a:rPr>
              <a:t> aanhaken redactieraad verdere uniformering</a:t>
            </a:r>
            <a:br>
              <a:rPr lang="nl-NL" sz="3600" dirty="0">
                <a:latin typeface="Arial"/>
                <a:cs typeface="Arial"/>
              </a:rPr>
            </a:br>
            <a:br>
              <a:rPr lang="nl-NL" sz="3600" dirty="0">
                <a:latin typeface="Arial"/>
                <a:cs typeface="Arial"/>
              </a:rPr>
            </a:br>
            <a:br>
              <a:rPr lang="nl-NL" sz="3600" dirty="0">
                <a:latin typeface="Arial" panose="020B0604020202020204" pitchFamily="34" charset="0"/>
                <a:cs typeface="Arial" panose="020B0604020202020204" pitchFamily="34" charset="0"/>
              </a:rPr>
            </a:br>
            <a:br>
              <a:rPr lang="nl-NL" sz="3600" dirty="0">
                <a:latin typeface="Arial" panose="020B0604020202020204" pitchFamily="34" charset="0"/>
                <a:cs typeface="Arial" panose="020B0604020202020204" pitchFamily="34" charset="0"/>
              </a:rPr>
            </a:br>
            <a:endParaRPr lang="nl-NL" sz="3600"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0C14F2D0-5BA9-8B47-BAC7-1F43327B6972}"/>
              </a:ext>
            </a:extLst>
          </p:cNvPr>
          <p:cNvPicPr>
            <a:picLocks noChangeAspect="1"/>
          </p:cNvPicPr>
          <p:nvPr/>
        </p:nvPicPr>
        <p:blipFill>
          <a:blip r:embed="rId3">
            <a:duotone>
              <a:prstClr val="black"/>
              <a:srgbClr val="82C495">
                <a:tint val="45000"/>
                <a:satMod val="400000"/>
              </a:srgbClr>
            </a:duotone>
          </a:blip>
          <a:stretch>
            <a:fillRect/>
          </a:stretch>
        </p:blipFill>
        <p:spPr>
          <a:xfrm>
            <a:off x="7281914" y="4942796"/>
            <a:ext cx="1574800" cy="4699000"/>
          </a:xfrm>
          <a:prstGeom prst="rect">
            <a:avLst/>
          </a:prstGeom>
        </p:spPr>
      </p:pic>
      <p:pic>
        <p:nvPicPr>
          <p:cNvPr id="8" name="Afbeelding 7">
            <a:extLst>
              <a:ext uri="{FF2B5EF4-FFF2-40B4-BE49-F238E27FC236}">
                <a16:creationId xmlns:a16="http://schemas.microsoft.com/office/drawing/2014/main" id="{A4F7D1BD-9DDD-664D-926C-7715FBC08211}"/>
              </a:ext>
            </a:extLst>
          </p:cNvPr>
          <p:cNvPicPr>
            <a:picLocks noChangeAspect="1"/>
          </p:cNvPicPr>
          <p:nvPr/>
        </p:nvPicPr>
        <p:blipFill>
          <a:blip r:embed="rId4">
            <a:duotone>
              <a:prstClr val="black"/>
              <a:srgbClr val="82C495">
                <a:tint val="45000"/>
                <a:satMod val="400000"/>
              </a:srgbClr>
            </a:duotone>
          </a:blip>
          <a:stretch>
            <a:fillRect/>
          </a:stretch>
        </p:blipFill>
        <p:spPr>
          <a:xfrm rot="9870490">
            <a:off x="6952262" y="-2052313"/>
            <a:ext cx="3073400" cy="4800600"/>
          </a:xfrm>
          <a:prstGeom prst="rect">
            <a:avLst/>
          </a:prstGeom>
        </p:spPr>
      </p:pic>
    </p:spTree>
    <p:extLst>
      <p:ext uri="{BB962C8B-B14F-4D97-AF65-F5344CB8AC3E}">
        <p14:creationId xmlns:p14="http://schemas.microsoft.com/office/powerpoint/2010/main" val="59373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25120" y="-200673"/>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7041E47B-124F-8246-A72A-6ECACCAD550D}"/>
              </a:ext>
            </a:extLst>
          </p:cNvPr>
          <p:cNvSpPr txBox="1">
            <a:spLocks/>
          </p:cNvSpPr>
          <p:nvPr/>
        </p:nvSpPr>
        <p:spPr>
          <a:xfrm>
            <a:off x="1033272" y="6174007"/>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500">
              <a:solidFill>
                <a:srgbClr val="3C3D3B"/>
              </a:solidFill>
              <a:latin typeface="Arial" panose="020B0604020202020204" pitchFamily="34" charset="0"/>
              <a:cs typeface="Arial" panose="020B0604020202020204" pitchFamily="34" charset="0"/>
            </a:endParaRPr>
          </a:p>
        </p:txBody>
      </p:sp>
      <p:sp>
        <p:nvSpPr>
          <p:cNvPr id="9" name="Ondertitel 2">
            <a:extLst>
              <a:ext uri="{FF2B5EF4-FFF2-40B4-BE49-F238E27FC236}">
                <a16:creationId xmlns:a16="http://schemas.microsoft.com/office/drawing/2014/main" id="{C600B680-D97A-744F-AA31-FC52C2116376}"/>
              </a:ext>
            </a:extLst>
          </p:cNvPr>
          <p:cNvSpPr txBox="1">
            <a:spLocks/>
          </p:cNvSpPr>
          <p:nvPr/>
        </p:nvSpPr>
        <p:spPr>
          <a:xfrm>
            <a:off x="1033272" y="4783622"/>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solidFill>
                <a:srgbClr val="3C3D3B"/>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2"/>
          <a:stretch>
            <a:fillRect/>
          </a:stretch>
        </p:blipFill>
        <p:spPr>
          <a:xfrm>
            <a:off x="-79525" y="-1204446"/>
            <a:ext cx="2225594" cy="3476342"/>
          </a:xfrm>
          <a:prstGeom prst="rect">
            <a:avLst/>
          </a:prstGeom>
        </p:spPr>
      </p:pic>
      <p:pic>
        <p:nvPicPr>
          <p:cNvPr id="15" name="Afbeelding 14">
            <a:extLst>
              <a:ext uri="{FF2B5EF4-FFF2-40B4-BE49-F238E27FC236}">
                <a16:creationId xmlns:a16="http://schemas.microsoft.com/office/drawing/2014/main" id="{9D4CD5DC-9FB3-F141-8BA7-316E84BCBCE6}"/>
              </a:ext>
            </a:extLst>
          </p:cNvPr>
          <p:cNvPicPr>
            <a:picLocks noChangeAspect="1"/>
          </p:cNvPicPr>
          <p:nvPr/>
        </p:nvPicPr>
        <p:blipFill>
          <a:blip r:embed="rId3"/>
          <a:stretch>
            <a:fillRect/>
          </a:stretch>
        </p:blipFill>
        <p:spPr>
          <a:xfrm rot="16200000">
            <a:off x="8021817" y="2651590"/>
            <a:ext cx="2256053" cy="2895700"/>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4"/>
          <a:stretch>
            <a:fillRect/>
          </a:stretch>
        </p:blipFill>
        <p:spPr>
          <a:xfrm rot="4500000">
            <a:off x="2896954" y="-1140990"/>
            <a:ext cx="4794009" cy="1961186"/>
          </a:xfrm>
          <a:prstGeom prst="rect">
            <a:avLst/>
          </a:prstGeom>
        </p:spPr>
      </p:pic>
      <p:pic>
        <p:nvPicPr>
          <p:cNvPr id="22" name="Afbeelding 21">
            <a:extLst>
              <a:ext uri="{FF2B5EF4-FFF2-40B4-BE49-F238E27FC236}">
                <a16:creationId xmlns:a16="http://schemas.microsoft.com/office/drawing/2014/main" id="{6DAC48F2-F615-1A4C-90A9-29EFA21F1142}"/>
              </a:ext>
            </a:extLst>
          </p:cNvPr>
          <p:cNvPicPr>
            <a:picLocks noChangeAspect="1"/>
          </p:cNvPicPr>
          <p:nvPr/>
        </p:nvPicPr>
        <p:blipFill>
          <a:blip r:embed="rId5"/>
          <a:stretch>
            <a:fillRect/>
          </a:stretch>
        </p:blipFill>
        <p:spPr>
          <a:xfrm>
            <a:off x="5564022" y="5442665"/>
            <a:ext cx="1349491" cy="4015824"/>
          </a:xfrm>
          <a:prstGeom prst="rect">
            <a:avLst/>
          </a:prstGeom>
        </p:spPr>
      </p:pic>
      <p:sp>
        <p:nvSpPr>
          <p:cNvPr id="3" name="Ondertitel 2">
            <a:extLst>
              <a:ext uri="{FF2B5EF4-FFF2-40B4-BE49-F238E27FC236}">
                <a16:creationId xmlns:a16="http://schemas.microsoft.com/office/drawing/2014/main" id="{736FFFB6-B388-8D40-83F9-FDB921CF0628}"/>
              </a:ext>
            </a:extLst>
          </p:cNvPr>
          <p:cNvSpPr>
            <a:spLocks noGrp="1"/>
          </p:cNvSpPr>
          <p:nvPr>
            <p:ph type="subTitle" idx="1"/>
          </p:nvPr>
        </p:nvSpPr>
        <p:spPr>
          <a:xfrm>
            <a:off x="1033272" y="3752851"/>
            <a:ext cx="6135624" cy="685799"/>
          </a:xfrm>
        </p:spPr>
        <p:txBody>
          <a:bodyPr>
            <a:noAutofit/>
          </a:bodyPr>
          <a:lstStyle/>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1033272" y="2571327"/>
            <a:ext cx="7416137" cy="1862447"/>
          </a:xfrm>
        </p:spPr>
        <p:txBody>
          <a:bodyPr>
            <a:noAutofit/>
          </a:bodyPr>
          <a:lstStyle/>
          <a:p>
            <a:pPr algn="l">
              <a:lnSpc>
                <a:spcPct val="80000"/>
              </a:lnSpc>
              <a:spcBef>
                <a:spcPts val="0"/>
              </a:spcBef>
            </a:pP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r>
              <a:rPr lang="nl-NL" sz="5400" dirty="0">
                <a:solidFill>
                  <a:srgbClr val="3C3D3B"/>
                </a:solidFill>
                <a:latin typeface="Arial" panose="020B0604020202020204" pitchFamily="34" charset="0"/>
                <a:cs typeface="Arial" panose="020B0604020202020204" pitchFamily="34" charset="0"/>
              </a:rPr>
              <a:t>Hoe hebben wij het aangepakt in de regio IJsselland</a:t>
            </a:r>
          </a:p>
        </p:txBody>
      </p:sp>
      <p:pic>
        <p:nvPicPr>
          <p:cNvPr id="24" name="Afbeelding 23">
            <a:extLst>
              <a:ext uri="{FF2B5EF4-FFF2-40B4-BE49-F238E27FC236}">
                <a16:creationId xmlns:a16="http://schemas.microsoft.com/office/drawing/2014/main" id="{759AFC2F-7812-4849-A127-37C1FBEE11AB}"/>
              </a:ext>
            </a:extLst>
          </p:cNvPr>
          <p:cNvPicPr>
            <a:picLocks noChangeAspect="1"/>
          </p:cNvPicPr>
          <p:nvPr/>
        </p:nvPicPr>
        <p:blipFill>
          <a:blip r:embed="rId6"/>
          <a:stretch>
            <a:fillRect/>
          </a:stretch>
        </p:blipFill>
        <p:spPr>
          <a:xfrm>
            <a:off x="3147314" y="107866"/>
            <a:ext cx="6159500" cy="1206500"/>
          </a:xfrm>
          <a:prstGeom prst="rect">
            <a:avLst/>
          </a:prstGeom>
        </p:spPr>
      </p:pic>
      <p:grpSp>
        <p:nvGrpSpPr>
          <p:cNvPr id="28" name="Groep 27">
            <a:extLst>
              <a:ext uri="{FF2B5EF4-FFF2-40B4-BE49-F238E27FC236}">
                <a16:creationId xmlns:a16="http://schemas.microsoft.com/office/drawing/2014/main" id="{9B52F86C-15F9-A34D-A309-CC9481E3C2E4}"/>
              </a:ext>
            </a:extLst>
          </p:cNvPr>
          <p:cNvGrpSpPr/>
          <p:nvPr/>
        </p:nvGrpSpPr>
        <p:grpSpPr>
          <a:xfrm rot="21059194">
            <a:off x="-3847840" y="5625865"/>
            <a:ext cx="6449354" cy="1457653"/>
            <a:chOff x="-2791010" y="4766422"/>
            <a:chExt cx="6449354" cy="1457653"/>
          </a:xfrm>
        </p:grpSpPr>
        <p:pic>
          <p:nvPicPr>
            <p:cNvPr id="26" name="Afbeelding 25">
              <a:extLst>
                <a:ext uri="{FF2B5EF4-FFF2-40B4-BE49-F238E27FC236}">
                  <a16:creationId xmlns:a16="http://schemas.microsoft.com/office/drawing/2014/main" id="{D8DC74BA-84BE-9B43-8965-5AB3DC9A4D10}"/>
                </a:ext>
              </a:extLst>
            </p:cNvPr>
            <p:cNvPicPr>
              <a:picLocks noChangeAspect="1"/>
            </p:cNvPicPr>
            <p:nvPr/>
          </p:nvPicPr>
          <p:blipFill>
            <a:blip r:embed="rId7"/>
            <a:stretch>
              <a:fillRect/>
            </a:stretch>
          </p:blipFill>
          <p:spPr>
            <a:xfrm rot="13899353">
              <a:off x="2964310" y="5530042"/>
              <a:ext cx="808359" cy="579708"/>
            </a:xfrm>
            <a:prstGeom prst="rect">
              <a:avLst/>
            </a:prstGeom>
          </p:spPr>
        </p:pic>
        <p:pic>
          <p:nvPicPr>
            <p:cNvPr id="27" name="Afbeelding 26">
              <a:extLst>
                <a:ext uri="{FF2B5EF4-FFF2-40B4-BE49-F238E27FC236}">
                  <a16:creationId xmlns:a16="http://schemas.microsoft.com/office/drawing/2014/main" id="{967E4CCA-4919-964F-B4BE-D3B3A47FAA95}"/>
                </a:ext>
              </a:extLst>
            </p:cNvPr>
            <p:cNvPicPr>
              <a:picLocks noChangeAspect="1"/>
            </p:cNvPicPr>
            <p:nvPr/>
          </p:nvPicPr>
          <p:blipFill>
            <a:blip r:embed="rId6"/>
            <a:stretch>
              <a:fillRect/>
            </a:stretch>
          </p:blipFill>
          <p:spPr>
            <a:xfrm>
              <a:off x="-2791010" y="4766422"/>
              <a:ext cx="6159500" cy="1206500"/>
            </a:xfrm>
            <a:prstGeom prst="rect">
              <a:avLst/>
            </a:prstGeom>
          </p:spPr>
        </p:pic>
      </p:grpSp>
    </p:spTree>
    <p:extLst>
      <p:ext uri="{BB962C8B-B14F-4D97-AF65-F5344CB8AC3E}">
        <p14:creationId xmlns:p14="http://schemas.microsoft.com/office/powerpoint/2010/main" val="117728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A973606-6050-4997-93AB-2E89769893F6}"/>
              </a:ext>
            </a:extLst>
          </p:cNvPr>
          <p:cNvPicPr>
            <a:picLocks noChangeAspect="1"/>
          </p:cNvPicPr>
          <p:nvPr/>
        </p:nvPicPr>
        <p:blipFill rotWithShape="1">
          <a:blip r:embed="rId3"/>
          <a:srcRect l="5702" t="10156" r="8596" b="7038"/>
          <a:stretch/>
        </p:blipFill>
        <p:spPr>
          <a:xfrm>
            <a:off x="0" y="433137"/>
            <a:ext cx="9144000" cy="5919537"/>
          </a:xfrm>
          <a:prstGeom prst="rect">
            <a:avLst/>
          </a:prstGeom>
        </p:spPr>
      </p:pic>
    </p:spTree>
    <p:extLst>
      <p:ext uri="{BB962C8B-B14F-4D97-AF65-F5344CB8AC3E}">
        <p14:creationId xmlns:p14="http://schemas.microsoft.com/office/powerpoint/2010/main" val="3048380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0" y="57779"/>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7041E47B-124F-8246-A72A-6ECACCAD550D}"/>
              </a:ext>
            </a:extLst>
          </p:cNvPr>
          <p:cNvSpPr txBox="1">
            <a:spLocks/>
          </p:cNvSpPr>
          <p:nvPr/>
        </p:nvSpPr>
        <p:spPr>
          <a:xfrm>
            <a:off x="1033272" y="6174007"/>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500">
              <a:solidFill>
                <a:srgbClr val="3C3D3B"/>
              </a:solidFill>
              <a:latin typeface="Arial" panose="020B0604020202020204" pitchFamily="34" charset="0"/>
              <a:cs typeface="Arial" panose="020B0604020202020204" pitchFamily="34" charset="0"/>
            </a:endParaRPr>
          </a:p>
        </p:txBody>
      </p:sp>
      <p:sp>
        <p:nvSpPr>
          <p:cNvPr id="9" name="Ondertitel 2">
            <a:extLst>
              <a:ext uri="{FF2B5EF4-FFF2-40B4-BE49-F238E27FC236}">
                <a16:creationId xmlns:a16="http://schemas.microsoft.com/office/drawing/2014/main" id="{C600B680-D97A-744F-AA31-FC52C2116376}"/>
              </a:ext>
            </a:extLst>
          </p:cNvPr>
          <p:cNvSpPr txBox="1">
            <a:spLocks/>
          </p:cNvSpPr>
          <p:nvPr/>
        </p:nvSpPr>
        <p:spPr>
          <a:xfrm>
            <a:off x="1033272" y="4783622"/>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solidFill>
                <a:srgbClr val="3C3D3B"/>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2"/>
          <a:stretch>
            <a:fillRect/>
          </a:stretch>
        </p:blipFill>
        <p:spPr>
          <a:xfrm>
            <a:off x="-79525" y="-1204446"/>
            <a:ext cx="2225594" cy="3476342"/>
          </a:xfrm>
          <a:prstGeom prst="rect">
            <a:avLst/>
          </a:prstGeom>
        </p:spPr>
      </p:pic>
      <p:pic>
        <p:nvPicPr>
          <p:cNvPr id="15" name="Afbeelding 14">
            <a:extLst>
              <a:ext uri="{FF2B5EF4-FFF2-40B4-BE49-F238E27FC236}">
                <a16:creationId xmlns:a16="http://schemas.microsoft.com/office/drawing/2014/main" id="{9D4CD5DC-9FB3-F141-8BA7-316E84BCBCE6}"/>
              </a:ext>
            </a:extLst>
          </p:cNvPr>
          <p:cNvPicPr>
            <a:picLocks noChangeAspect="1"/>
          </p:cNvPicPr>
          <p:nvPr/>
        </p:nvPicPr>
        <p:blipFill>
          <a:blip r:embed="rId3"/>
          <a:stretch>
            <a:fillRect/>
          </a:stretch>
        </p:blipFill>
        <p:spPr>
          <a:xfrm>
            <a:off x="7707229" y="2557214"/>
            <a:ext cx="2256053" cy="2895700"/>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4"/>
          <a:stretch>
            <a:fillRect/>
          </a:stretch>
        </p:blipFill>
        <p:spPr>
          <a:xfrm rot="4500000">
            <a:off x="3033275" y="-794944"/>
            <a:ext cx="4794009" cy="1961186"/>
          </a:xfrm>
          <a:prstGeom prst="rect">
            <a:avLst/>
          </a:prstGeom>
        </p:spPr>
      </p:pic>
      <p:pic>
        <p:nvPicPr>
          <p:cNvPr id="22" name="Afbeelding 21">
            <a:extLst>
              <a:ext uri="{FF2B5EF4-FFF2-40B4-BE49-F238E27FC236}">
                <a16:creationId xmlns:a16="http://schemas.microsoft.com/office/drawing/2014/main" id="{6DAC48F2-F615-1A4C-90A9-29EFA21F1142}"/>
              </a:ext>
            </a:extLst>
          </p:cNvPr>
          <p:cNvPicPr>
            <a:picLocks noChangeAspect="1"/>
          </p:cNvPicPr>
          <p:nvPr/>
        </p:nvPicPr>
        <p:blipFill>
          <a:blip r:embed="rId5"/>
          <a:stretch>
            <a:fillRect/>
          </a:stretch>
        </p:blipFill>
        <p:spPr>
          <a:xfrm>
            <a:off x="5060682" y="4907867"/>
            <a:ext cx="1349491" cy="4015824"/>
          </a:xfrm>
          <a:prstGeom prst="rect">
            <a:avLst/>
          </a:prstGeom>
        </p:spPr>
      </p:pic>
      <p:sp>
        <p:nvSpPr>
          <p:cNvPr id="3" name="Ondertitel 2">
            <a:extLst>
              <a:ext uri="{FF2B5EF4-FFF2-40B4-BE49-F238E27FC236}">
                <a16:creationId xmlns:a16="http://schemas.microsoft.com/office/drawing/2014/main" id="{736FFFB6-B388-8D40-83F9-FDB921CF0628}"/>
              </a:ext>
            </a:extLst>
          </p:cNvPr>
          <p:cNvSpPr>
            <a:spLocks noGrp="1"/>
          </p:cNvSpPr>
          <p:nvPr>
            <p:ph type="subTitle" idx="1"/>
          </p:nvPr>
        </p:nvSpPr>
        <p:spPr>
          <a:xfrm>
            <a:off x="1033272" y="3752851"/>
            <a:ext cx="6135624" cy="685799"/>
          </a:xfrm>
        </p:spPr>
        <p:txBody>
          <a:bodyPr>
            <a:noAutofit/>
          </a:bodyPr>
          <a:lstStyle/>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1033272" y="3288715"/>
            <a:ext cx="7416137" cy="1297390"/>
          </a:xfrm>
        </p:spPr>
        <p:txBody>
          <a:bodyPr>
            <a:noAutofit/>
          </a:bodyPr>
          <a:lstStyle/>
          <a:p>
            <a:pPr algn="l">
              <a:lnSpc>
                <a:spcPct val="80000"/>
              </a:lnSpc>
              <a:spcBef>
                <a:spcPts val="0"/>
              </a:spcBef>
            </a:pP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r>
              <a:rPr lang="nl-NL" sz="5400" dirty="0">
                <a:solidFill>
                  <a:srgbClr val="3C3D3B"/>
                </a:solidFill>
                <a:latin typeface="Arial" panose="020B0604020202020204" pitchFamily="34" charset="0"/>
                <a:cs typeface="Arial" panose="020B0604020202020204" pitchFamily="34" charset="0"/>
              </a:rPr>
              <a:t>Opzet project</a:t>
            </a:r>
            <a:br>
              <a:rPr lang="nl-NL" dirty="0">
                <a:solidFill>
                  <a:srgbClr val="3C3D3B"/>
                </a:solidFill>
                <a:latin typeface="Arial" panose="020B0604020202020204" pitchFamily="34" charset="0"/>
                <a:cs typeface="Arial" panose="020B0604020202020204" pitchFamily="34" charset="0"/>
              </a:rPr>
            </a:br>
            <a:r>
              <a:rPr lang="nl-NL" sz="3600" dirty="0">
                <a:solidFill>
                  <a:srgbClr val="3C3D3B"/>
                </a:solidFill>
                <a:latin typeface="Arial" panose="020B0604020202020204" pitchFamily="34" charset="0"/>
                <a:cs typeface="Arial" panose="020B0604020202020204" pitchFamily="34" charset="0"/>
              </a:rPr>
              <a:t>voldoen aan omgevingswet en lezersvriendelijk maken brieven</a:t>
            </a:r>
          </a:p>
        </p:txBody>
      </p:sp>
      <p:pic>
        <p:nvPicPr>
          <p:cNvPr id="24" name="Afbeelding 23">
            <a:extLst>
              <a:ext uri="{FF2B5EF4-FFF2-40B4-BE49-F238E27FC236}">
                <a16:creationId xmlns:a16="http://schemas.microsoft.com/office/drawing/2014/main" id="{759AFC2F-7812-4849-A127-37C1FBEE11AB}"/>
              </a:ext>
            </a:extLst>
          </p:cNvPr>
          <p:cNvPicPr>
            <a:picLocks noChangeAspect="1"/>
          </p:cNvPicPr>
          <p:nvPr/>
        </p:nvPicPr>
        <p:blipFill>
          <a:blip r:embed="rId6"/>
          <a:stretch>
            <a:fillRect/>
          </a:stretch>
        </p:blipFill>
        <p:spPr>
          <a:xfrm>
            <a:off x="3147314" y="107866"/>
            <a:ext cx="6159500" cy="1206500"/>
          </a:xfrm>
          <a:prstGeom prst="rect">
            <a:avLst/>
          </a:prstGeom>
        </p:spPr>
      </p:pic>
      <p:grpSp>
        <p:nvGrpSpPr>
          <p:cNvPr id="28" name="Groep 27">
            <a:extLst>
              <a:ext uri="{FF2B5EF4-FFF2-40B4-BE49-F238E27FC236}">
                <a16:creationId xmlns:a16="http://schemas.microsoft.com/office/drawing/2014/main" id="{9B52F86C-15F9-A34D-A309-CC9481E3C2E4}"/>
              </a:ext>
            </a:extLst>
          </p:cNvPr>
          <p:cNvGrpSpPr/>
          <p:nvPr/>
        </p:nvGrpSpPr>
        <p:grpSpPr>
          <a:xfrm rot="21059194">
            <a:off x="-2935537" y="5279819"/>
            <a:ext cx="6449354" cy="1457653"/>
            <a:chOff x="-2791010" y="4766422"/>
            <a:chExt cx="6449354" cy="1457653"/>
          </a:xfrm>
        </p:grpSpPr>
        <p:pic>
          <p:nvPicPr>
            <p:cNvPr id="26" name="Afbeelding 25">
              <a:extLst>
                <a:ext uri="{FF2B5EF4-FFF2-40B4-BE49-F238E27FC236}">
                  <a16:creationId xmlns:a16="http://schemas.microsoft.com/office/drawing/2014/main" id="{D8DC74BA-84BE-9B43-8965-5AB3DC9A4D10}"/>
                </a:ext>
              </a:extLst>
            </p:cNvPr>
            <p:cNvPicPr>
              <a:picLocks noChangeAspect="1"/>
            </p:cNvPicPr>
            <p:nvPr/>
          </p:nvPicPr>
          <p:blipFill>
            <a:blip r:embed="rId7"/>
            <a:stretch>
              <a:fillRect/>
            </a:stretch>
          </p:blipFill>
          <p:spPr>
            <a:xfrm rot="13899353">
              <a:off x="2964310" y="5530042"/>
              <a:ext cx="808359" cy="579708"/>
            </a:xfrm>
            <a:prstGeom prst="rect">
              <a:avLst/>
            </a:prstGeom>
          </p:spPr>
        </p:pic>
        <p:pic>
          <p:nvPicPr>
            <p:cNvPr id="27" name="Afbeelding 26">
              <a:extLst>
                <a:ext uri="{FF2B5EF4-FFF2-40B4-BE49-F238E27FC236}">
                  <a16:creationId xmlns:a16="http://schemas.microsoft.com/office/drawing/2014/main" id="{967E4CCA-4919-964F-B4BE-D3B3A47FAA95}"/>
                </a:ext>
              </a:extLst>
            </p:cNvPr>
            <p:cNvPicPr>
              <a:picLocks noChangeAspect="1"/>
            </p:cNvPicPr>
            <p:nvPr/>
          </p:nvPicPr>
          <p:blipFill>
            <a:blip r:embed="rId6"/>
            <a:stretch>
              <a:fillRect/>
            </a:stretch>
          </p:blipFill>
          <p:spPr>
            <a:xfrm>
              <a:off x="-2791010" y="4766422"/>
              <a:ext cx="6159500" cy="1206500"/>
            </a:xfrm>
            <a:prstGeom prst="rect">
              <a:avLst/>
            </a:prstGeom>
          </p:spPr>
        </p:pic>
      </p:grpSp>
    </p:spTree>
    <p:extLst>
      <p:ext uri="{BB962C8B-B14F-4D97-AF65-F5344CB8AC3E}">
        <p14:creationId xmlns:p14="http://schemas.microsoft.com/office/powerpoint/2010/main" val="3807292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91D0022-AFBD-49CA-B514-0AA588224F6F}"/>
              </a:ext>
            </a:extLst>
          </p:cNvPr>
          <p:cNvSpPr/>
          <p:nvPr/>
        </p:nvSpPr>
        <p:spPr>
          <a:xfrm>
            <a:off x="3171299" y="122852"/>
            <a:ext cx="2762559" cy="405148"/>
          </a:xfrm>
          <a:prstGeom prst="rect">
            <a:avLst/>
          </a:prstGeom>
          <a:noFill/>
        </p:spPr>
        <p:txBody>
          <a:bodyPr wrap="none" lIns="63345" tIns="31673" rIns="63345" bIns="31673">
            <a:spAutoFit/>
          </a:bodyPr>
          <a:lstStyle/>
          <a:p>
            <a:pPr algn="ctr"/>
            <a:r>
              <a:rPr lang="nl-NL" sz="2217">
                <a:ln w="0"/>
                <a:effectLst>
                  <a:outerShdw blurRad="38100" dist="19050" dir="2700000" algn="tl" rotWithShape="0">
                    <a:schemeClr val="dk1">
                      <a:alpha val="40000"/>
                    </a:schemeClr>
                  </a:outerShdw>
                </a:effectLst>
              </a:rPr>
              <a:t>2 Weken Cyclus TM Q2</a:t>
            </a:r>
          </a:p>
        </p:txBody>
      </p:sp>
      <p:sp>
        <p:nvSpPr>
          <p:cNvPr id="41" name="Rechthoek 40">
            <a:extLst>
              <a:ext uri="{FF2B5EF4-FFF2-40B4-BE49-F238E27FC236}">
                <a16:creationId xmlns:a16="http://schemas.microsoft.com/office/drawing/2014/main" id="{5A9360AA-EE46-4A08-9C5A-EF00A5596B50}"/>
              </a:ext>
            </a:extLst>
          </p:cNvPr>
          <p:cNvSpPr/>
          <p:nvPr/>
        </p:nvSpPr>
        <p:spPr>
          <a:xfrm>
            <a:off x="3815415" y="4971902"/>
            <a:ext cx="1517929" cy="2729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Redactieraad</a:t>
            </a:r>
            <a:endParaRPr lang="en-NL" sz="1050"/>
          </a:p>
        </p:txBody>
      </p:sp>
      <p:pic>
        <p:nvPicPr>
          <p:cNvPr id="1030" name="Picture 6">
            <a:extLst>
              <a:ext uri="{FF2B5EF4-FFF2-40B4-BE49-F238E27FC236}">
                <a16:creationId xmlns:a16="http://schemas.microsoft.com/office/drawing/2014/main" id="{ECEDC86E-8C14-41B4-8F37-F6D3031AF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997" y="4560330"/>
            <a:ext cx="363603" cy="363603"/>
          </a:xfrm>
          <a:prstGeom prst="rect">
            <a:avLst/>
          </a:prstGeom>
          <a:noFill/>
          <a:extLst>
            <a:ext uri="{909E8E84-426E-40DD-AFC4-6F175D3DCCD1}">
              <a14:hiddenFill xmlns:a14="http://schemas.microsoft.com/office/drawing/2010/main">
                <a:solidFill>
                  <a:srgbClr val="FFFFFF"/>
                </a:solidFill>
              </a14:hiddenFill>
            </a:ext>
          </a:extLst>
        </p:spPr>
      </p:pic>
      <p:sp>
        <p:nvSpPr>
          <p:cNvPr id="115" name="Rechthoek 114">
            <a:extLst>
              <a:ext uri="{FF2B5EF4-FFF2-40B4-BE49-F238E27FC236}">
                <a16:creationId xmlns:a16="http://schemas.microsoft.com/office/drawing/2014/main" id="{6DA1EE1F-9A14-4AC9-904F-D1A2666EF07F}"/>
              </a:ext>
            </a:extLst>
          </p:cNvPr>
          <p:cNvSpPr/>
          <p:nvPr/>
        </p:nvSpPr>
        <p:spPr>
          <a:xfrm>
            <a:off x="3815416" y="4605642"/>
            <a:ext cx="1517929" cy="2729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Besluitvorming</a:t>
            </a:r>
          </a:p>
        </p:txBody>
      </p:sp>
      <p:sp>
        <p:nvSpPr>
          <p:cNvPr id="1027" name="Rechthoek 1026">
            <a:extLst>
              <a:ext uri="{FF2B5EF4-FFF2-40B4-BE49-F238E27FC236}">
                <a16:creationId xmlns:a16="http://schemas.microsoft.com/office/drawing/2014/main" id="{5F56F75D-B0B2-4C41-B2A6-AEEEC2145C4B}"/>
              </a:ext>
            </a:extLst>
          </p:cNvPr>
          <p:cNvSpPr/>
          <p:nvPr/>
        </p:nvSpPr>
        <p:spPr>
          <a:xfrm>
            <a:off x="555378" y="5777867"/>
            <a:ext cx="1066389" cy="402519"/>
          </a:xfrm>
          <a:prstGeom prst="rect">
            <a:avLst/>
          </a:prstGeom>
          <a:noFill/>
        </p:spPr>
        <p:txBody>
          <a:bodyPr wrap="none" lIns="63345" tIns="31673" rIns="63345" bIns="31673" anchor="t">
            <a:spAutoFit/>
          </a:bodyPr>
          <a:lstStyle/>
          <a:p>
            <a:pPr algn="ctr"/>
            <a:r>
              <a:rPr lang="nl-NL" sz="2200" dirty="0">
                <a:ln w="0"/>
                <a:effectLst>
                  <a:outerShdw blurRad="38100" dist="19050" dir="2700000" algn="tl" rotWithShape="0">
                    <a:schemeClr val="dk1">
                      <a:alpha val="40000"/>
                    </a:schemeClr>
                  </a:outerShdw>
                </a:effectLst>
              </a:rPr>
              <a:t>Bouwen</a:t>
            </a:r>
            <a:endParaRPr lang="nl-NL" sz="2217" dirty="0">
              <a:ln w="0"/>
              <a:effectLst>
                <a:outerShdw blurRad="38100" dist="19050" dir="2700000" algn="tl" rotWithShape="0">
                  <a:schemeClr val="dk1">
                    <a:alpha val="40000"/>
                  </a:schemeClr>
                </a:outerShdw>
              </a:effectLst>
            </a:endParaRPr>
          </a:p>
        </p:txBody>
      </p:sp>
      <p:sp>
        <p:nvSpPr>
          <p:cNvPr id="159" name="Rechthoek 158">
            <a:extLst>
              <a:ext uri="{FF2B5EF4-FFF2-40B4-BE49-F238E27FC236}">
                <a16:creationId xmlns:a16="http://schemas.microsoft.com/office/drawing/2014/main" id="{4F07963E-5EE8-4E17-A6B5-DBA22DF4106C}"/>
              </a:ext>
            </a:extLst>
          </p:cNvPr>
          <p:cNvSpPr/>
          <p:nvPr/>
        </p:nvSpPr>
        <p:spPr>
          <a:xfrm>
            <a:off x="3815416" y="6172755"/>
            <a:ext cx="1517929" cy="2729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Redactieraad</a:t>
            </a:r>
            <a:endParaRPr lang="en-NL" sz="1050"/>
          </a:p>
        </p:txBody>
      </p:sp>
      <p:sp>
        <p:nvSpPr>
          <p:cNvPr id="160" name="Rechthoek 159">
            <a:extLst>
              <a:ext uri="{FF2B5EF4-FFF2-40B4-BE49-F238E27FC236}">
                <a16:creationId xmlns:a16="http://schemas.microsoft.com/office/drawing/2014/main" id="{A01E0CDC-9DA5-410E-9EB3-2B5C58AB98F2}"/>
              </a:ext>
            </a:extLst>
          </p:cNvPr>
          <p:cNvSpPr/>
          <p:nvPr/>
        </p:nvSpPr>
        <p:spPr>
          <a:xfrm>
            <a:off x="1679037" y="6172755"/>
            <a:ext cx="1517929" cy="2729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IJVI Beheer</a:t>
            </a:r>
            <a:endParaRPr lang="en-NL" sz="1050"/>
          </a:p>
        </p:txBody>
      </p:sp>
      <p:sp>
        <p:nvSpPr>
          <p:cNvPr id="161" name="Rechthoek 160">
            <a:extLst>
              <a:ext uri="{FF2B5EF4-FFF2-40B4-BE49-F238E27FC236}">
                <a16:creationId xmlns:a16="http://schemas.microsoft.com/office/drawing/2014/main" id="{D073A9BD-3D9E-4241-A3CB-2CCDAF71B864}"/>
              </a:ext>
            </a:extLst>
          </p:cNvPr>
          <p:cNvSpPr/>
          <p:nvPr/>
        </p:nvSpPr>
        <p:spPr>
          <a:xfrm>
            <a:off x="1680615" y="5806495"/>
            <a:ext cx="1517929" cy="2729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Bouwen Sjablonen</a:t>
            </a:r>
          </a:p>
        </p:txBody>
      </p:sp>
      <p:sp>
        <p:nvSpPr>
          <p:cNvPr id="162" name="Rechthoek 161">
            <a:extLst>
              <a:ext uri="{FF2B5EF4-FFF2-40B4-BE49-F238E27FC236}">
                <a16:creationId xmlns:a16="http://schemas.microsoft.com/office/drawing/2014/main" id="{AA85B78A-65CF-4E4C-B372-9F592B34EF68}"/>
              </a:ext>
            </a:extLst>
          </p:cNvPr>
          <p:cNvSpPr/>
          <p:nvPr/>
        </p:nvSpPr>
        <p:spPr>
          <a:xfrm>
            <a:off x="3815416" y="5806495"/>
            <a:ext cx="1517929" cy="2729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Testen &amp; Laatste Check</a:t>
            </a:r>
          </a:p>
        </p:txBody>
      </p:sp>
      <p:cxnSp>
        <p:nvCxnSpPr>
          <p:cNvPr id="1050" name="Rechte verbindingslijn met pijl 1049">
            <a:extLst>
              <a:ext uri="{FF2B5EF4-FFF2-40B4-BE49-F238E27FC236}">
                <a16:creationId xmlns:a16="http://schemas.microsoft.com/office/drawing/2014/main" id="{5928DEB4-8AEA-4F3C-B422-E0EB329F8632}"/>
              </a:ext>
            </a:extLst>
          </p:cNvPr>
          <p:cNvCxnSpPr>
            <a:stCxn id="161" idx="3"/>
            <a:endCxn id="162" idx="1"/>
          </p:cNvCxnSpPr>
          <p:nvPr/>
        </p:nvCxnSpPr>
        <p:spPr>
          <a:xfrm>
            <a:off x="3198544" y="5942984"/>
            <a:ext cx="6168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2" name="Rechte verbindingslijn met pijl 1051">
            <a:extLst>
              <a:ext uri="{FF2B5EF4-FFF2-40B4-BE49-F238E27FC236}">
                <a16:creationId xmlns:a16="http://schemas.microsoft.com/office/drawing/2014/main" id="{DA834341-720F-49B8-9970-1B8024313B3C}"/>
              </a:ext>
            </a:extLst>
          </p:cNvPr>
          <p:cNvCxnSpPr>
            <a:stCxn id="160" idx="3"/>
            <a:endCxn id="159" idx="1"/>
          </p:cNvCxnSpPr>
          <p:nvPr/>
        </p:nvCxnSpPr>
        <p:spPr>
          <a:xfrm>
            <a:off x="3196967" y="6309244"/>
            <a:ext cx="618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53" name="Picture 8" descr="Finish vlag - Vlaggen Unie">
            <a:extLst>
              <a:ext uri="{FF2B5EF4-FFF2-40B4-BE49-F238E27FC236}">
                <a16:creationId xmlns:a16="http://schemas.microsoft.com/office/drawing/2014/main" id="{E8BBAA73-29EA-489F-BAA1-BC296A135D97}"/>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523"/>
          <a:stretch/>
        </p:blipFill>
        <p:spPr bwMode="auto">
          <a:xfrm>
            <a:off x="6454145" y="5879814"/>
            <a:ext cx="975485" cy="855334"/>
          </a:xfrm>
          <a:prstGeom prst="rect">
            <a:avLst/>
          </a:prstGeom>
          <a:noFill/>
          <a:extLst>
            <a:ext uri="{909E8E84-426E-40DD-AFC4-6F175D3DCCD1}">
              <a14:hiddenFill xmlns:a14="http://schemas.microsoft.com/office/drawing/2010/main">
                <a:solidFill>
                  <a:srgbClr val="FFFFFF"/>
                </a:solidFill>
              </a14:hiddenFill>
            </a:ext>
          </a:extLst>
        </p:spPr>
      </p:pic>
      <p:cxnSp>
        <p:nvCxnSpPr>
          <p:cNvPr id="1055" name="Rechte verbindingslijn met pijl 1054">
            <a:extLst>
              <a:ext uri="{FF2B5EF4-FFF2-40B4-BE49-F238E27FC236}">
                <a16:creationId xmlns:a16="http://schemas.microsoft.com/office/drawing/2014/main" id="{600AA257-0508-46A0-92E3-3FAEEA359F20}"/>
              </a:ext>
            </a:extLst>
          </p:cNvPr>
          <p:cNvCxnSpPr>
            <a:stCxn id="159" idx="3"/>
            <a:endCxn id="1053" idx="1"/>
          </p:cNvCxnSpPr>
          <p:nvPr/>
        </p:nvCxnSpPr>
        <p:spPr>
          <a:xfrm flipV="1">
            <a:off x="5333345" y="6307482"/>
            <a:ext cx="1120800" cy="1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kstvak 82">
            <a:extLst>
              <a:ext uri="{FF2B5EF4-FFF2-40B4-BE49-F238E27FC236}">
                <a16:creationId xmlns:a16="http://schemas.microsoft.com/office/drawing/2014/main" id="{2022A99B-4EC9-432F-AF4C-47703628AA27}"/>
              </a:ext>
            </a:extLst>
          </p:cNvPr>
          <p:cNvSpPr txBox="1"/>
          <p:nvPr/>
        </p:nvSpPr>
        <p:spPr>
          <a:xfrm>
            <a:off x="2352706" y="707432"/>
            <a:ext cx="1507113" cy="284245"/>
          </a:xfrm>
          <a:prstGeom prst="rect">
            <a:avLst/>
          </a:prstGeom>
          <a:noFill/>
        </p:spPr>
        <p:txBody>
          <a:bodyPr wrap="square" rtlCol="0">
            <a:spAutoFit/>
          </a:bodyPr>
          <a:lstStyle/>
          <a:p>
            <a:r>
              <a:rPr lang="nl-NL" sz="1200"/>
              <a:t>Stap 1 Cyclus</a:t>
            </a:r>
          </a:p>
        </p:txBody>
      </p:sp>
      <p:sp>
        <p:nvSpPr>
          <p:cNvPr id="84" name="Tekstvak 83">
            <a:extLst>
              <a:ext uri="{FF2B5EF4-FFF2-40B4-BE49-F238E27FC236}">
                <a16:creationId xmlns:a16="http://schemas.microsoft.com/office/drawing/2014/main" id="{A7C89BBB-AA50-4F73-893E-E9AB7493E7BE}"/>
              </a:ext>
            </a:extLst>
          </p:cNvPr>
          <p:cNvSpPr txBox="1"/>
          <p:nvPr/>
        </p:nvSpPr>
        <p:spPr>
          <a:xfrm>
            <a:off x="4071009" y="4349787"/>
            <a:ext cx="1507113" cy="284245"/>
          </a:xfrm>
          <a:prstGeom prst="rect">
            <a:avLst/>
          </a:prstGeom>
          <a:noFill/>
        </p:spPr>
        <p:txBody>
          <a:bodyPr wrap="square" rtlCol="0">
            <a:spAutoFit/>
          </a:bodyPr>
          <a:lstStyle/>
          <a:p>
            <a:r>
              <a:rPr lang="nl-NL" sz="1247"/>
              <a:t>Stap 4 Cyclus</a:t>
            </a:r>
          </a:p>
        </p:txBody>
      </p:sp>
      <p:sp>
        <p:nvSpPr>
          <p:cNvPr id="85" name="Tekstvak 84">
            <a:extLst>
              <a:ext uri="{FF2B5EF4-FFF2-40B4-BE49-F238E27FC236}">
                <a16:creationId xmlns:a16="http://schemas.microsoft.com/office/drawing/2014/main" id="{1D9CF8C6-F4BA-4591-8C71-D56E600ACADF}"/>
              </a:ext>
            </a:extLst>
          </p:cNvPr>
          <p:cNvSpPr txBox="1"/>
          <p:nvPr/>
        </p:nvSpPr>
        <p:spPr>
          <a:xfrm>
            <a:off x="5611679" y="703154"/>
            <a:ext cx="1507113" cy="284245"/>
          </a:xfrm>
          <a:prstGeom prst="rect">
            <a:avLst/>
          </a:prstGeom>
          <a:noFill/>
        </p:spPr>
        <p:txBody>
          <a:bodyPr wrap="square" rtlCol="0">
            <a:spAutoFit/>
          </a:bodyPr>
          <a:lstStyle/>
          <a:p>
            <a:r>
              <a:rPr lang="nl-NL" sz="1200"/>
              <a:t>Stap 3 Cyclus</a:t>
            </a:r>
          </a:p>
        </p:txBody>
      </p:sp>
      <p:cxnSp>
        <p:nvCxnSpPr>
          <p:cNvPr id="25" name="Verbindingslijn: gebogen 24">
            <a:extLst>
              <a:ext uri="{FF2B5EF4-FFF2-40B4-BE49-F238E27FC236}">
                <a16:creationId xmlns:a16="http://schemas.microsoft.com/office/drawing/2014/main" id="{4A885D46-434D-44AA-965A-90DB66787C71}"/>
              </a:ext>
            </a:extLst>
          </p:cNvPr>
          <p:cNvCxnSpPr>
            <a:cxnSpLocks/>
            <a:stCxn id="9" idx="3"/>
            <a:endCxn id="28" idx="3"/>
          </p:cNvCxnSpPr>
          <p:nvPr/>
        </p:nvCxnSpPr>
        <p:spPr>
          <a:xfrm flipH="1">
            <a:off x="3631102" y="1102356"/>
            <a:ext cx="3257388" cy="2140499"/>
          </a:xfrm>
          <a:prstGeom prst="bentConnector3">
            <a:avLst>
              <a:gd name="adj1" fmla="val -266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Verbindingslijn: gebogen 35">
            <a:extLst>
              <a:ext uri="{FF2B5EF4-FFF2-40B4-BE49-F238E27FC236}">
                <a16:creationId xmlns:a16="http://schemas.microsoft.com/office/drawing/2014/main" id="{FF381AF9-AA13-4310-A5F6-38A48DB2D7FD}"/>
              </a:ext>
            </a:extLst>
          </p:cNvPr>
          <p:cNvCxnSpPr>
            <a:stCxn id="28" idx="1"/>
            <a:endCxn id="7" idx="1"/>
          </p:cNvCxnSpPr>
          <p:nvPr/>
        </p:nvCxnSpPr>
        <p:spPr>
          <a:xfrm rot="10800000">
            <a:off x="2113172" y="1104181"/>
            <a:ext cx="8798" cy="2138675"/>
          </a:xfrm>
          <a:prstGeom prst="bentConnector3">
            <a:avLst>
              <a:gd name="adj1" fmla="val 912413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Verbindingslijn: gebogen 16">
            <a:extLst>
              <a:ext uri="{FF2B5EF4-FFF2-40B4-BE49-F238E27FC236}">
                <a16:creationId xmlns:a16="http://schemas.microsoft.com/office/drawing/2014/main" id="{A13D6C34-B26D-4693-A239-4E348B41D313}"/>
              </a:ext>
            </a:extLst>
          </p:cNvPr>
          <p:cNvCxnSpPr>
            <a:cxnSpLocks/>
            <a:stCxn id="9" idx="3"/>
            <a:endCxn id="115" idx="3"/>
          </p:cNvCxnSpPr>
          <p:nvPr/>
        </p:nvCxnSpPr>
        <p:spPr>
          <a:xfrm flipH="1">
            <a:off x="5333345" y="1102356"/>
            <a:ext cx="1555145" cy="3639776"/>
          </a:xfrm>
          <a:prstGeom prst="bentConnector3">
            <a:avLst>
              <a:gd name="adj1" fmla="val -56076"/>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kstvak 59">
            <a:extLst>
              <a:ext uri="{FF2B5EF4-FFF2-40B4-BE49-F238E27FC236}">
                <a16:creationId xmlns:a16="http://schemas.microsoft.com/office/drawing/2014/main" id="{0E75AEB4-EE93-4CCC-8015-42F1E4D9D054}"/>
              </a:ext>
            </a:extLst>
          </p:cNvPr>
          <p:cNvSpPr txBox="1"/>
          <p:nvPr/>
        </p:nvSpPr>
        <p:spPr>
          <a:xfrm>
            <a:off x="3972848" y="706890"/>
            <a:ext cx="1507113" cy="284245"/>
          </a:xfrm>
          <a:prstGeom prst="rect">
            <a:avLst/>
          </a:prstGeom>
          <a:noFill/>
        </p:spPr>
        <p:txBody>
          <a:bodyPr wrap="square" rtlCol="0">
            <a:spAutoFit/>
          </a:bodyPr>
          <a:lstStyle/>
          <a:p>
            <a:r>
              <a:rPr lang="nl-NL" sz="1200"/>
              <a:t>Stap 2 Cyclus</a:t>
            </a:r>
          </a:p>
        </p:txBody>
      </p:sp>
      <p:cxnSp>
        <p:nvCxnSpPr>
          <p:cNvPr id="34" name="Verbindingslijn: gebogen 33">
            <a:extLst>
              <a:ext uri="{FF2B5EF4-FFF2-40B4-BE49-F238E27FC236}">
                <a16:creationId xmlns:a16="http://schemas.microsoft.com/office/drawing/2014/main" id="{D9B4B4AF-4D4B-4CC9-A607-3A850835E032}"/>
              </a:ext>
            </a:extLst>
          </p:cNvPr>
          <p:cNvCxnSpPr>
            <a:stCxn id="115" idx="1"/>
            <a:endCxn id="161" idx="0"/>
          </p:cNvCxnSpPr>
          <p:nvPr/>
        </p:nvCxnSpPr>
        <p:spPr>
          <a:xfrm rot="10800000" flipV="1">
            <a:off x="2439580" y="4742132"/>
            <a:ext cx="1375835" cy="10643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ep 3">
            <a:extLst>
              <a:ext uri="{FF2B5EF4-FFF2-40B4-BE49-F238E27FC236}">
                <a16:creationId xmlns:a16="http://schemas.microsoft.com/office/drawing/2014/main" id="{1664C1CE-7FBA-4DD2-AEEF-61851F8ADB01}"/>
              </a:ext>
            </a:extLst>
          </p:cNvPr>
          <p:cNvGrpSpPr/>
          <p:nvPr/>
        </p:nvGrpSpPr>
        <p:grpSpPr>
          <a:xfrm>
            <a:off x="2113171" y="3106365"/>
            <a:ext cx="1517931" cy="1162490"/>
            <a:chOff x="2113171" y="3106365"/>
            <a:chExt cx="1517931" cy="1162490"/>
          </a:xfrm>
        </p:grpSpPr>
        <p:sp>
          <p:nvSpPr>
            <p:cNvPr id="2" name="Rechthoek 1">
              <a:extLst>
                <a:ext uri="{FF2B5EF4-FFF2-40B4-BE49-F238E27FC236}">
                  <a16:creationId xmlns:a16="http://schemas.microsoft.com/office/drawing/2014/main" id="{DF47B9B0-6508-46A9-9226-BDCC944FBFE7}"/>
                </a:ext>
              </a:extLst>
            </p:cNvPr>
            <p:cNvSpPr/>
            <p:nvPr/>
          </p:nvSpPr>
          <p:spPr>
            <a:xfrm>
              <a:off x="2113173" y="3435253"/>
              <a:ext cx="1517929" cy="28087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70"/>
                <a:t>Kerngroep Evaluatie</a:t>
              </a:r>
            </a:p>
          </p:txBody>
        </p:sp>
        <p:sp>
          <p:nvSpPr>
            <p:cNvPr id="28" name="Rechthoek 27">
              <a:extLst>
                <a:ext uri="{FF2B5EF4-FFF2-40B4-BE49-F238E27FC236}">
                  <a16:creationId xmlns:a16="http://schemas.microsoft.com/office/drawing/2014/main" id="{CFD5D875-96AD-4C37-BEBD-3266FF6ED00F}"/>
                </a:ext>
              </a:extLst>
            </p:cNvPr>
            <p:cNvSpPr/>
            <p:nvPr/>
          </p:nvSpPr>
          <p:spPr>
            <a:xfrm>
              <a:off x="2113173" y="3106365"/>
              <a:ext cx="1517929" cy="2729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70"/>
                <a:t>Bespreken voortgang</a:t>
              </a:r>
            </a:p>
          </p:txBody>
        </p:sp>
        <p:sp>
          <p:nvSpPr>
            <p:cNvPr id="42" name="Rechthoek 41">
              <a:extLst>
                <a:ext uri="{FF2B5EF4-FFF2-40B4-BE49-F238E27FC236}">
                  <a16:creationId xmlns:a16="http://schemas.microsoft.com/office/drawing/2014/main" id="{8769725A-FF93-4D15-B5DB-FD42DAE2DFF9}"/>
                </a:ext>
              </a:extLst>
            </p:cNvPr>
            <p:cNvSpPr/>
            <p:nvPr/>
          </p:nvSpPr>
          <p:spPr>
            <a:xfrm>
              <a:off x="2113171" y="3780360"/>
              <a:ext cx="1517929" cy="48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70"/>
                <a:t>Opdrachtgever, Voorzitter</a:t>
              </a:r>
              <a:r>
                <a:rPr lang="en-US" sz="970"/>
                <a:t> </a:t>
              </a:r>
              <a:r>
                <a:rPr lang="nl-NL" sz="1050"/>
                <a:t>Redactieraad</a:t>
              </a:r>
              <a:r>
                <a:rPr lang="en-US" sz="970"/>
                <a:t>, IJVI </a:t>
              </a:r>
              <a:r>
                <a:rPr lang="nl-NL" sz="970"/>
                <a:t>Beheer</a:t>
              </a:r>
              <a:r>
                <a:rPr lang="en-US" sz="970"/>
                <a:t>, </a:t>
              </a:r>
              <a:r>
                <a:rPr lang="nl-NL" sz="970"/>
                <a:t>Projectleider</a:t>
              </a:r>
            </a:p>
          </p:txBody>
        </p:sp>
      </p:grpSp>
      <p:grpSp>
        <p:nvGrpSpPr>
          <p:cNvPr id="3" name="Groep 2">
            <a:extLst>
              <a:ext uri="{FF2B5EF4-FFF2-40B4-BE49-F238E27FC236}">
                <a16:creationId xmlns:a16="http://schemas.microsoft.com/office/drawing/2014/main" id="{B82083BE-9854-4D76-80FD-EF74194329A6}"/>
              </a:ext>
            </a:extLst>
          </p:cNvPr>
          <p:cNvGrpSpPr/>
          <p:nvPr/>
        </p:nvGrpSpPr>
        <p:grpSpPr>
          <a:xfrm>
            <a:off x="2113173" y="975512"/>
            <a:ext cx="4780468" cy="870340"/>
            <a:chOff x="2113173" y="975512"/>
            <a:chExt cx="4780468" cy="870340"/>
          </a:xfrm>
        </p:grpSpPr>
        <p:sp>
          <p:nvSpPr>
            <p:cNvPr id="7" name="Rechthoek 6">
              <a:extLst>
                <a:ext uri="{FF2B5EF4-FFF2-40B4-BE49-F238E27FC236}">
                  <a16:creationId xmlns:a16="http://schemas.microsoft.com/office/drawing/2014/main" id="{B56CB5E7-B4AA-483A-ABB7-EDC45ECD267E}"/>
                </a:ext>
              </a:extLst>
            </p:cNvPr>
            <p:cNvSpPr/>
            <p:nvPr/>
          </p:nvSpPr>
          <p:spPr>
            <a:xfrm>
              <a:off x="2113173" y="977337"/>
              <a:ext cx="1517929" cy="2536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8 Sjablonen </a:t>
              </a:r>
              <a:endParaRPr lang="en-NL" sz="1050"/>
            </a:p>
          </p:txBody>
        </p:sp>
        <p:sp>
          <p:nvSpPr>
            <p:cNvPr id="9" name="Rechthoek 8">
              <a:extLst>
                <a:ext uri="{FF2B5EF4-FFF2-40B4-BE49-F238E27FC236}">
                  <a16:creationId xmlns:a16="http://schemas.microsoft.com/office/drawing/2014/main" id="{91DF7679-B25E-4866-AC97-4928DF90F482}"/>
                </a:ext>
              </a:extLst>
            </p:cNvPr>
            <p:cNvSpPr/>
            <p:nvPr/>
          </p:nvSpPr>
          <p:spPr>
            <a:xfrm>
              <a:off x="5370561" y="975512"/>
              <a:ext cx="1517929" cy="2536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Lezersvriendelijkheid</a:t>
              </a:r>
            </a:p>
          </p:txBody>
        </p:sp>
        <p:sp>
          <p:nvSpPr>
            <p:cNvPr id="13" name="Rechthoek 12">
              <a:extLst>
                <a:ext uri="{FF2B5EF4-FFF2-40B4-BE49-F238E27FC236}">
                  <a16:creationId xmlns:a16="http://schemas.microsoft.com/office/drawing/2014/main" id="{321579EA-5A88-451D-848F-B36606786A44}"/>
                </a:ext>
              </a:extLst>
            </p:cNvPr>
            <p:cNvSpPr/>
            <p:nvPr/>
          </p:nvSpPr>
          <p:spPr>
            <a:xfrm>
              <a:off x="5366735" y="1570780"/>
              <a:ext cx="1517929" cy="267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Communicatie Experts</a:t>
              </a:r>
            </a:p>
          </p:txBody>
        </p:sp>
        <p:sp>
          <p:nvSpPr>
            <p:cNvPr id="23" name="Rechthoek 22">
              <a:extLst>
                <a:ext uri="{FF2B5EF4-FFF2-40B4-BE49-F238E27FC236}">
                  <a16:creationId xmlns:a16="http://schemas.microsoft.com/office/drawing/2014/main" id="{283483F2-3E5A-4C1C-9779-08B9D25CBA3E}"/>
                </a:ext>
              </a:extLst>
            </p:cNvPr>
            <p:cNvSpPr/>
            <p:nvPr/>
          </p:nvSpPr>
          <p:spPr>
            <a:xfrm>
              <a:off x="5375712" y="1258967"/>
              <a:ext cx="1517929" cy="28722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IJVI Versimpelteam</a:t>
              </a:r>
              <a:endParaRPr lang="en-NL" sz="1050"/>
            </a:p>
          </p:txBody>
        </p:sp>
        <p:sp>
          <p:nvSpPr>
            <p:cNvPr id="1061" name="Rechthoek 1060">
              <a:extLst>
                <a:ext uri="{FF2B5EF4-FFF2-40B4-BE49-F238E27FC236}">
                  <a16:creationId xmlns:a16="http://schemas.microsoft.com/office/drawing/2014/main" id="{FADDEE0F-F613-41B7-AC47-4DC54041E5FF}"/>
                </a:ext>
              </a:extLst>
            </p:cNvPr>
            <p:cNvSpPr/>
            <p:nvPr/>
          </p:nvSpPr>
          <p:spPr>
            <a:xfrm>
              <a:off x="2115522" y="1265292"/>
              <a:ext cx="1517929" cy="2729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Redactieraad</a:t>
              </a:r>
            </a:p>
          </p:txBody>
        </p:sp>
        <p:sp>
          <p:nvSpPr>
            <p:cNvPr id="1066" name="Rechthoek 1065">
              <a:extLst>
                <a:ext uri="{FF2B5EF4-FFF2-40B4-BE49-F238E27FC236}">
                  <a16:creationId xmlns:a16="http://schemas.microsoft.com/office/drawing/2014/main" id="{2CA4E6A9-E6C3-46BB-8CBC-605F982CFDF7}"/>
                </a:ext>
              </a:extLst>
            </p:cNvPr>
            <p:cNvSpPr/>
            <p:nvPr/>
          </p:nvSpPr>
          <p:spPr>
            <a:xfrm>
              <a:off x="2117019" y="1566264"/>
              <a:ext cx="1517929" cy="27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Redactieraadleden</a:t>
              </a:r>
              <a:endParaRPr lang="en-NL" sz="1050"/>
            </a:p>
          </p:txBody>
        </p:sp>
        <p:grpSp>
          <p:nvGrpSpPr>
            <p:cNvPr id="27" name="Groep 26">
              <a:extLst>
                <a:ext uri="{FF2B5EF4-FFF2-40B4-BE49-F238E27FC236}">
                  <a16:creationId xmlns:a16="http://schemas.microsoft.com/office/drawing/2014/main" id="{97F72EE7-8EAD-4975-B993-67A8CB077732}"/>
                </a:ext>
              </a:extLst>
            </p:cNvPr>
            <p:cNvGrpSpPr/>
            <p:nvPr/>
          </p:nvGrpSpPr>
          <p:grpSpPr>
            <a:xfrm>
              <a:off x="3738895" y="977337"/>
              <a:ext cx="1521775" cy="868515"/>
              <a:chOff x="2265573" y="1129737"/>
              <a:chExt cx="1521775" cy="868515"/>
            </a:xfrm>
          </p:grpSpPr>
          <p:sp>
            <p:nvSpPr>
              <p:cNvPr id="61" name="Rechthoek 60">
                <a:extLst>
                  <a:ext uri="{FF2B5EF4-FFF2-40B4-BE49-F238E27FC236}">
                    <a16:creationId xmlns:a16="http://schemas.microsoft.com/office/drawing/2014/main" id="{C2146C41-7E18-48EC-B728-52A6EF812F3B}"/>
                  </a:ext>
                </a:extLst>
              </p:cNvPr>
              <p:cNvSpPr/>
              <p:nvPr/>
            </p:nvSpPr>
            <p:spPr>
              <a:xfrm>
                <a:off x="2265573" y="1129737"/>
                <a:ext cx="1517929" cy="2536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Juridische</a:t>
                </a:r>
                <a:r>
                  <a:rPr lang="en-US" sz="1050"/>
                  <a:t> OW-Check</a:t>
                </a:r>
                <a:endParaRPr lang="en-NL" sz="1050"/>
              </a:p>
            </p:txBody>
          </p:sp>
          <p:sp>
            <p:nvSpPr>
              <p:cNvPr id="62" name="Rechthoek 61">
                <a:extLst>
                  <a:ext uri="{FF2B5EF4-FFF2-40B4-BE49-F238E27FC236}">
                    <a16:creationId xmlns:a16="http://schemas.microsoft.com/office/drawing/2014/main" id="{4A7DB7FD-DA58-436A-A931-E450F0739B71}"/>
                  </a:ext>
                </a:extLst>
              </p:cNvPr>
              <p:cNvSpPr/>
              <p:nvPr/>
            </p:nvSpPr>
            <p:spPr>
              <a:xfrm>
                <a:off x="2267922" y="1417692"/>
                <a:ext cx="1517929" cy="27297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Jurist</a:t>
                </a:r>
              </a:p>
            </p:txBody>
          </p:sp>
          <p:sp>
            <p:nvSpPr>
              <p:cNvPr id="64" name="Rechthoek 63">
                <a:extLst>
                  <a:ext uri="{FF2B5EF4-FFF2-40B4-BE49-F238E27FC236}">
                    <a16:creationId xmlns:a16="http://schemas.microsoft.com/office/drawing/2014/main" id="{2DAFF91B-F0F7-4FD3-8860-52A62DC9868D}"/>
                  </a:ext>
                </a:extLst>
              </p:cNvPr>
              <p:cNvSpPr/>
              <p:nvPr/>
            </p:nvSpPr>
            <p:spPr>
              <a:xfrm>
                <a:off x="2269419" y="1718664"/>
                <a:ext cx="1517929" cy="27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a:t>Omgevingswet Jurist</a:t>
                </a:r>
                <a:endParaRPr lang="en-NL" sz="1050"/>
              </a:p>
            </p:txBody>
          </p:sp>
        </p:grpSp>
      </p:grpSp>
    </p:spTree>
    <p:extLst>
      <p:ext uri="{BB962C8B-B14F-4D97-AF65-F5344CB8AC3E}">
        <p14:creationId xmlns:p14="http://schemas.microsoft.com/office/powerpoint/2010/main" val="328717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9EE1386-E736-074C-BB14-A31BC35BE660}"/>
              </a:ext>
            </a:extLst>
          </p:cNvPr>
          <p:cNvSpPr/>
          <p:nvPr/>
        </p:nvSpPr>
        <p:spPr>
          <a:xfrm>
            <a:off x="0" y="0"/>
            <a:ext cx="9144000" cy="6858000"/>
          </a:xfrm>
          <a:prstGeom prst="rect">
            <a:avLst/>
          </a:prstGeom>
          <a:solidFill>
            <a:srgbClr val="FAD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7041E47B-124F-8246-A72A-6ECACCAD550D}"/>
              </a:ext>
            </a:extLst>
          </p:cNvPr>
          <p:cNvSpPr txBox="1">
            <a:spLocks/>
          </p:cNvSpPr>
          <p:nvPr/>
        </p:nvSpPr>
        <p:spPr>
          <a:xfrm>
            <a:off x="1033272" y="6174007"/>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500">
              <a:solidFill>
                <a:srgbClr val="3C3D3B"/>
              </a:solidFill>
              <a:latin typeface="Arial" panose="020B0604020202020204" pitchFamily="34" charset="0"/>
              <a:cs typeface="Arial" panose="020B0604020202020204" pitchFamily="34" charset="0"/>
            </a:endParaRPr>
          </a:p>
        </p:txBody>
      </p:sp>
      <p:sp>
        <p:nvSpPr>
          <p:cNvPr id="9" name="Ondertitel 2">
            <a:extLst>
              <a:ext uri="{FF2B5EF4-FFF2-40B4-BE49-F238E27FC236}">
                <a16:creationId xmlns:a16="http://schemas.microsoft.com/office/drawing/2014/main" id="{C600B680-D97A-744F-AA31-FC52C2116376}"/>
              </a:ext>
            </a:extLst>
          </p:cNvPr>
          <p:cNvSpPr txBox="1">
            <a:spLocks/>
          </p:cNvSpPr>
          <p:nvPr/>
        </p:nvSpPr>
        <p:spPr>
          <a:xfrm>
            <a:off x="1033272" y="4783622"/>
            <a:ext cx="4626864" cy="5950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a:solidFill>
                <a:srgbClr val="3C3D3B"/>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B39D71F-4E27-474B-9CCB-9F5BA50F52AE}"/>
              </a:ext>
            </a:extLst>
          </p:cNvPr>
          <p:cNvPicPr>
            <a:picLocks noChangeAspect="1"/>
          </p:cNvPicPr>
          <p:nvPr/>
        </p:nvPicPr>
        <p:blipFill>
          <a:blip r:embed="rId2"/>
          <a:stretch>
            <a:fillRect/>
          </a:stretch>
        </p:blipFill>
        <p:spPr>
          <a:xfrm>
            <a:off x="-79525" y="-1204446"/>
            <a:ext cx="2225594" cy="3476342"/>
          </a:xfrm>
          <a:prstGeom prst="rect">
            <a:avLst/>
          </a:prstGeom>
        </p:spPr>
      </p:pic>
      <p:pic>
        <p:nvPicPr>
          <p:cNvPr id="15" name="Afbeelding 14">
            <a:extLst>
              <a:ext uri="{FF2B5EF4-FFF2-40B4-BE49-F238E27FC236}">
                <a16:creationId xmlns:a16="http://schemas.microsoft.com/office/drawing/2014/main" id="{9D4CD5DC-9FB3-F141-8BA7-316E84BCBCE6}"/>
              </a:ext>
            </a:extLst>
          </p:cNvPr>
          <p:cNvPicPr>
            <a:picLocks noChangeAspect="1"/>
          </p:cNvPicPr>
          <p:nvPr/>
        </p:nvPicPr>
        <p:blipFill>
          <a:blip r:embed="rId3"/>
          <a:stretch>
            <a:fillRect/>
          </a:stretch>
        </p:blipFill>
        <p:spPr>
          <a:xfrm>
            <a:off x="7707229" y="2557214"/>
            <a:ext cx="2256053" cy="2895700"/>
          </a:xfrm>
          <a:prstGeom prst="rect">
            <a:avLst/>
          </a:prstGeom>
        </p:spPr>
      </p:pic>
      <p:pic>
        <p:nvPicPr>
          <p:cNvPr id="20" name="Afbeelding 19">
            <a:extLst>
              <a:ext uri="{FF2B5EF4-FFF2-40B4-BE49-F238E27FC236}">
                <a16:creationId xmlns:a16="http://schemas.microsoft.com/office/drawing/2014/main" id="{A818EAC6-1F9C-E141-B8B0-3EFE23A43139}"/>
              </a:ext>
            </a:extLst>
          </p:cNvPr>
          <p:cNvPicPr>
            <a:picLocks noChangeAspect="1"/>
          </p:cNvPicPr>
          <p:nvPr/>
        </p:nvPicPr>
        <p:blipFill>
          <a:blip r:embed="rId4"/>
          <a:stretch>
            <a:fillRect/>
          </a:stretch>
        </p:blipFill>
        <p:spPr>
          <a:xfrm rot="4500000">
            <a:off x="3033275" y="-794944"/>
            <a:ext cx="4794009" cy="1961186"/>
          </a:xfrm>
          <a:prstGeom prst="rect">
            <a:avLst/>
          </a:prstGeom>
        </p:spPr>
      </p:pic>
      <p:pic>
        <p:nvPicPr>
          <p:cNvPr id="22" name="Afbeelding 21">
            <a:extLst>
              <a:ext uri="{FF2B5EF4-FFF2-40B4-BE49-F238E27FC236}">
                <a16:creationId xmlns:a16="http://schemas.microsoft.com/office/drawing/2014/main" id="{6DAC48F2-F615-1A4C-90A9-29EFA21F1142}"/>
              </a:ext>
            </a:extLst>
          </p:cNvPr>
          <p:cNvPicPr>
            <a:picLocks noChangeAspect="1"/>
          </p:cNvPicPr>
          <p:nvPr/>
        </p:nvPicPr>
        <p:blipFill>
          <a:blip r:embed="rId5"/>
          <a:stretch>
            <a:fillRect/>
          </a:stretch>
        </p:blipFill>
        <p:spPr>
          <a:xfrm>
            <a:off x="5039710" y="4907867"/>
            <a:ext cx="1349491" cy="4015824"/>
          </a:xfrm>
          <a:prstGeom prst="rect">
            <a:avLst/>
          </a:prstGeom>
        </p:spPr>
      </p:pic>
      <p:sp>
        <p:nvSpPr>
          <p:cNvPr id="3" name="Ondertitel 2">
            <a:extLst>
              <a:ext uri="{FF2B5EF4-FFF2-40B4-BE49-F238E27FC236}">
                <a16:creationId xmlns:a16="http://schemas.microsoft.com/office/drawing/2014/main" id="{736FFFB6-B388-8D40-83F9-FDB921CF0628}"/>
              </a:ext>
            </a:extLst>
          </p:cNvPr>
          <p:cNvSpPr>
            <a:spLocks noGrp="1"/>
          </p:cNvSpPr>
          <p:nvPr>
            <p:ph type="subTitle" idx="1"/>
          </p:nvPr>
        </p:nvSpPr>
        <p:spPr>
          <a:xfrm>
            <a:off x="1033272" y="3752851"/>
            <a:ext cx="6135624" cy="685799"/>
          </a:xfrm>
        </p:spPr>
        <p:txBody>
          <a:bodyPr>
            <a:noAutofit/>
          </a:bodyPr>
          <a:lstStyle/>
          <a:p>
            <a:pPr algn="l"/>
            <a:endParaRPr lang="nl-NL" sz="2800" dirty="0">
              <a:solidFill>
                <a:srgbClr val="3C3D3B"/>
              </a:solidFill>
              <a:latin typeface="Arial" panose="020B0604020202020204" pitchFamily="34" charset="0"/>
              <a:cs typeface="Arial" panose="020B0604020202020204" pitchFamily="34" charset="0"/>
            </a:endParaRPr>
          </a:p>
          <a:p>
            <a:pPr algn="l"/>
            <a:endParaRPr lang="nl-NL" sz="2800" dirty="0">
              <a:solidFill>
                <a:srgbClr val="3C3D3B"/>
              </a:solidFill>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2FC601CF-8E54-5E48-853D-76CDFFA0D9D9}"/>
              </a:ext>
            </a:extLst>
          </p:cNvPr>
          <p:cNvSpPr>
            <a:spLocks noGrp="1"/>
          </p:cNvSpPr>
          <p:nvPr>
            <p:ph type="ctrTitle"/>
          </p:nvPr>
        </p:nvSpPr>
        <p:spPr>
          <a:xfrm>
            <a:off x="1033272" y="3356369"/>
            <a:ext cx="7416137" cy="1297390"/>
          </a:xfrm>
        </p:spPr>
        <p:txBody>
          <a:bodyPr>
            <a:noAutofit/>
          </a:bodyPr>
          <a:lstStyle/>
          <a:p>
            <a:pPr algn="l">
              <a:lnSpc>
                <a:spcPct val="80000"/>
              </a:lnSpc>
              <a:spcBef>
                <a:spcPts val="0"/>
              </a:spcBef>
            </a:pPr>
            <a:br>
              <a:rPr lang="nl-NL" dirty="0">
                <a:solidFill>
                  <a:srgbClr val="3C3D3B"/>
                </a:solidFill>
                <a:latin typeface="Arial" panose="020B0604020202020204" pitchFamily="34" charset="0"/>
                <a:cs typeface="Arial" panose="020B0604020202020204" pitchFamily="34" charset="0"/>
              </a:rPr>
            </a:br>
            <a:br>
              <a:rPr lang="nl-NL" dirty="0">
                <a:solidFill>
                  <a:srgbClr val="3C3D3B"/>
                </a:solidFill>
                <a:latin typeface="Arial" panose="020B0604020202020204" pitchFamily="34" charset="0"/>
                <a:cs typeface="Arial" panose="020B0604020202020204" pitchFamily="34" charset="0"/>
              </a:rPr>
            </a:br>
            <a:r>
              <a:rPr lang="nl-NL" sz="5400" dirty="0">
                <a:solidFill>
                  <a:srgbClr val="3C3D3B"/>
                </a:solidFill>
                <a:latin typeface="Arial" panose="020B0604020202020204" pitchFamily="34" charset="0"/>
                <a:cs typeface="Arial" panose="020B0604020202020204" pitchFamily="34" charset="0"/>
              </a:rPr>
              <a:t>Wat is lezersvriendelijk</a:t>
            </a:r>
            <a:br>
              <a:rPr lang="nl-NL" sz="5400" dirty="0">
                <a:solidFill>
                  <a:srgbClr val="3C3D3B"/>
                </a:solidFill>
                <a:latin typeface="Arial" panose="020B0604020202020204" pitchFamily="34" charset="0"/>
                <a:cs typeface="Arial" panose="020B0604020202020204" pitchFamily="34" charset="0"/>
              </a:rPr>
            </a:br>
            <a:endParaRPr lang="nl-NL" sz="5400" dirty="0">
              <a:solidFill>
                <a:srgbClr val="3C3D3B"/>
              </a:solidFill>
              <a:latin typeface="Arial" panose="020B0604020202020204" pitchFamily="34" charset="0"/>
              <a:cs typeface="Arial" panose="020B0604020202020204" pitchFamily="34" charset="0"/>
            </a:endParaRPr>
          </a:p>
        </p:txBody>
      </p:sp>
      <p:pic>
        <p:nvPicPr>
          <p:cNvPr id="24" name="Afbeelding 23">
            <a:extLst>
              <a:ext uri="{FF2B5EF4-FFF2-40B4-BE49-F238E27FC236}">
                <a16:creationId xmlns:a16="http://schemas.microsoft.com/office/drawing/2014/main" id="{759AFC2F-7812-4849-A127-37C1FBEE11AB}"/>
              </a:ext>
            </a:extLst>
          </p:cNvPr>
          <p:cNvPicPr>
            <a:picLocks noChangeAspect="1"/>
          </p:cNvPicPr>
          <p:nvPr/>
        </p:nvPicPr>
        <p:blipFill>
          <a:blip r:embed="rId6"/>
          <a:stretch>
            <a:fillRect/>
          </a:stretch>
        </p:blipFill>
        <p:spPr>
          <a:xfrm>
            <a:off x="3147314" y="107866"/>
            <a:ext cx="6159500" cy="1206500"/>
          </a:xfrm>
          <a:prstGeom prst="rect">
            <a:avLst/>
          </a:prstGeom>
        </p:spPr>
      </p:pic>
      <p:grpSp>
        <p:nvGrpSpPr>
          <p:cNvPr id="28" name="Groep 27">
            <a:extLst>
              <a:ext uri="{FF2B5EF4-FFF2-40B4-BE49-F238E27FC236}">
                <a16:creationId xmlns:a16="http://schemas.microsoft.com/office/drawing/2014/main" id="{9B52F86C-15F9-A34D-A309-CC9481E3C2E4}"/>
              </a:ext>
            </a:extLst>
          </p:cNvPr>
          <p:cNvGrpSpPr/>
          <p:nvPr/>
        </p:nvGrpSpPr>
        <p:grpSpPr>
          <a:xfrm rot="21059194">
            <a:off x="-2935537" y="5279819"/>
            <a:ext cx="6449354" cy="1457653"/>
            <a:chOff x="-2791010" y="4766422"/>
            <a:chExt cx="6449354" cy="1457653"/>
          </a:xfrm>
        </p:grpSpPr>
        <p:pic>
          <p:nvPicPr>
            <p:cNvPr id="26" name="Afbeelding 25">
              <a:extLst>
                <a:ext uri="{FF2B5EF4-FFF2-40B4-BE49-F238E27FC236}">
                  <a16:creationId xmlns:a16="http://schemas.microsoft.com/office/drawing/2014/main" id="{D8DC74BA-84BE-9B43-8965-5AB3DC9A4D10}"/>
                </a:ext>
              </a:extLst>
            </p:cNvPr>
            <p:cNvPicPr>
              <a:picLocks noChangeAspect="1"/>
            </p:cNvPicPr>
            <p:nvPr/>
          </p:nvPicPr>
          <p:blipFill>
            <a:blip r:embed="rId7"/>
            <a:stretch>
              <a:fillRect/>
            </a:stretch>
          </p:blipFill>
          <p:spPr>
            <a:xfrm rot="13899353">
              <a:off x="2964310" y="5530042"/>
              <a:ext cx="808359" cy="579708"/>
            </a:xfrm>
            <a:prstGeom prst="rect">
              <a:avLst/>
            </a:prstGeom>
          </p:spPr>
        </p:pic>
        <p:pic>
          <p:nvPicPr>
            <p:cNvPr id="27" name="Afbeelding 26">
              <a:extLst>
                <a:ext uri="{FF2B5EF4-FFF2-40B4-BE49-F238E27FC236}">
                  <a16:creationId xmlns:a16="http://schemas.microsoft.com/office/drawing/2014/main" id="{967E4CCA-4919-964F-B4BE-D3B3A47FAA95}"/>
                </a:ext>
              </a:extLst>
            </p:cNvPr>
            <p:cNvPicPr>
              <a:picLocks noChangeAspect="1"/>
            </p:cNvPicPr>
            <p:nvPr/>
          </p:nvPicPr>
          <p:blipFill>
            <a:blip r:embed="rId6"/>
            <a:stretch>
              <a:fillRect/>
            </a:stretch>
          </p:blipFill>
          <p:spPr>
            <a:xfrm>
              <a:off x="-2791010" y="4766422"/>
              <a:ext cx="6159500" cy="1206500"/>
            </a:xfrm>
            <a:prstGeom prst="rect">
              <a:avLst/>
            </a:prstGeom>
          </p:spPr>
        </p:pic>
      </p:grpSp>
    </p:spTree>
    <p:extLst>
      <p:ext uri="{BB962C8B-B14F-4D97-AF65-F5344CB8AC3E}">
        <p14:creationId xmlns:p14="http://schemas.microsoft.com/office/powerpoint/2010/main" val="1547130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51b1c1-a2e4-43ef-b53c-6d984c62459f" xsi:nil="true"/>
    <_Version xmlns="http://schemas.microsoft.com/sharepoint/v3/fields" xsi:nil="true"/>
    <lcf76f155ced4ddcb4097134ff3c332f xmlns="8ea5df77-3a60-4b86-803f-a03b1172c1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D0310E2234D40806E071FD21CF439" ma:contentTypeVersion="16" ma:contentTypeDescription="Een nieuw document maken." ma:contentTypeScope="" ma:versionID="6bb2ab9d7feab757714deb6e8f156e58">
  <xsd:schema xmlns:xsd="http://www.w3.org/2001/XMLSchema" xmlns:xs="http://www.w3.org/2001/XMLSchema" xmlns:p="http://schemas.microsoft.com/office/2006/metadata/properties" xmlns:ns2="http://schemas.microsoft.com/sharepoint/v3/fields" xmlns:ns3="8ea5df77-3a60-4b86-803f-a03b1172c143" xmlns:ns4="5e51b1c1-a2e4-43ef-b53c-6d984c62459f" targetNamespace="http://schemas.microsoft.com/office/2006/metadata/properties" ma:root="true" ma:fieldsID="7f32166cf1f9fb40dae93578fb25425c" ns2:_="" ns3:_="" ns4:_="">
    <xsd:import namespace="http://schemas.microsoft.com/sharepoint/v3/fields"/>
    <xsd:import namespace="8ea5df77-3a60-4b86-803f-a03b1172c143"/>
    <xsd:import namespace="5e51b1c1-a2e4-43ef-b53c-6d984c62459f"/>
    <xsd:element name="properties">
      <xsd:complexType>
        <xsd:sequence>
          <xsd:element name="documentManagement">
            <xsd:complexType>
              <xsd:all>
                <xsd:element ref="ns2:_Version"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LengthInSeconds" minOccurs="0"/>
                <xsd:element ref="ns3:MediaServiceLocation"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e"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a5df77-3a60-4b86-803f-a03b1172c143"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0f4746d-07f7-40d6-b570-c8674807691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51b1c1-a2e4-43ef-b53c-6d984c62459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35e55f-90ef-4e53-893c-9c5d003e491a}" ma:internalName="TaxCatchAll" ma:showField="CatchAllData" ma:web="5e51b1c1-a2e4-43ef-b53c-6d984c62459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C1E893-74FC-4BD1-ADB6-E4A7455910F3}">
  <ds:schemaRefs>
    <ds:schemaRef ds:uri="8ea5df77-3a60-4b86-803f-a03b1172c143"/>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e51b1c1-a2e4-43ef-b53c-6d984c62459f"/>
    <ds:schemaRef ds:uri="http://schemas.microsoft.com/sharepoint/v3/fields"/>
    <ds:schemaRef ds:uri="http://www.w3.org/XML/1998/namespace"/>
  </ds:schemaRefs>
</ds:datastoreItem>
</file>

<file path=customXml/itemProps2.xml><?xml version="1.0" encoding="utf-8"?>
<ds:datastoreItem xmlns:ds="http://schemas.openxmlformats.org/officeDocument/2006/customXml" ds:itemID="{F0C0B3EC-3F00-4075-AFD6-776983B50033}">
  <ds:schemaRefs>
    <ds:schemaRef ds:uri="http://schemas.microsoft.com/sharepoint/v3/contenttype/forms"/>
  </ds:schemaRefs>
</ds:datastoreItem>
</file>

<file path=customXml/itemProps3.xml><?xml version="1.0" encoding="utf-8"?>
<ds:datastoreItem xmlns:ds="http://schemas.openxmlformats.org/officeDocument/2006/customXml" ds:itemID="{A5727031-1374-474E-B927-4F6DEB193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8ea5df77-3a60-4b86-803f-a03b1172c143"/>
    <ds:schemaRef ds:uri="5e51b1c1-a2e4-43ef-b53c-6d984c624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1113</TotalTime>
  <Words>853</Words>
  <Application>Microsoft Office PowerPoint</Application>
  <PresentationFormat>Diavoorstelling (4:3)</PresentationFormat>
  <Paragraphs>141</Paragraphs>
  <Slides>30</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Calibri</vt:lpstr>
      <vt:lpstr>Calibri Light</vt:lpstr>
      <vt:lpstr>Verdana</vt:lpstr>
      <vt:lpstr>Kantoorthema</vt:lpstr>
      <vt:lpstr>   Omgevingswet brieven Regio IJsselland</vt:lpstr>
      <vt:lpstr>PowerPoint-presentatie</vt:lpstr>
      <vt:lpstr>  Doelen van de  brieven</vt:lpstr>
      <vt:lpstr>Doel 1 Voldoen aan Omgevingswet  inhuur jurist en projectleider  Doel 2 lezersvriendelijkheid  inzet versimpelteam die schrijfwijzer       heeft ontwikkelt  Doel 3 Brieven smart maken (makkelijker te beheren, meer geautomatiseerd)  aanhaken functioneel beheer  aanhaken redactieraad verdere uniformering    </vt:lpstr>
      <vt:lpstr>   Hoe hebben wij het aangepakt in de regio IJsselland</vt:lpstr>
      <vt:lpstr>PowerPoint-presentatie</vt:lpstr>
      <vt:lpstr>   Opzet project voldoen aan omgevingswet en lezersvriendelijk maken brieven</vt:lpstr>
      <vt:lpstr>PowerPoint-presentatie</vt:lpstr>
      <vt:lpstr>  Wat is lezersvriendelijk </vt:lpstr>
      <vt:lpstr>PowerPoint-presentatie</vt:lpstr>
      <vt:lpstr>PowerPoint-presentatie</vt:lpstr>
      <vt:lpstr>       Lezersvriendelijk in de regio IJsselland  </vt:lpstr>
      <vt:lpstr>PowerPoint-presentatie</vt:lpstr>
      <vt:lpstr>PowerPoint-presentatie</vt:lpstr>
      <vt:lpstr>Versimpeld schrijven – Juridisch dekkend   Overtreding (een oude tekst) Gelet op bovenstaande constatering handelt u in strijd met artikel 2.1,lid1,onder a van de Wet algemene bepalingen omgevingsrecht, op grond waarvan het verboden is te bouwen zonder omgevingsvergunning van het college van burgemeester en wethouders.   Wij hebben gebruik gemaakt van de volgende wet- en regelgeving Meer informatie hierover kunt u vinden op www.wetten.overheid.nl  -   Artikel 5.1, lid 1 onder a van de Omgevingswet, waarin staat dat het  verboden is een omgevingsplanactiviteit uit te voeren zonder  omgevingsvergunning. -  Artikel 5.1, lid 2 onder a van de Omgevingswet in samenhang met  artikel 2.25 en 2.26 van het Bbl waarin staat dat het verboden is een  bouwactiviteit uit te voeren zonder omgevingsvergunning.</vt:lpstr>
      <vt:lpstr>  Aandachtspunten en ervaringen batch 8</vt:lpstr>
      <vt:lpstr>Aandachtspunten Batch 8 </vt:lpstr>
      <vt:lpstr>Aandachtspunten Batch 8 </vt:lpstr>
      <vt:lpstr>Aandachtspunten Batch 8</vt:lpstr>
      <vt:lpstr>Aandachtspunten Batch 8</vt:lpstr>
      <vt:lpstr>Aandachtspunten Batch 8 </vt:lpstr>
      <vt:lpstr>Aandachtspunten Batch 8 </vt:lpstr>
      <vt:lpstr>Aandachtspunten Batch 8 Besluit Bouwstop</vt:lpstr>
      <vt:lpstr>Aandachtspunten Batch 8 Besluit Bouwstop</vt:lpstr>
      <vt:lpstr>Aandachtspunten Batch 8 </vt:lpstr>
      <vt:lpstr>Aandachtspunten Batch 8</vt:lpstr>
      <vt:lpstr>Aandachtspunten Batch 8 </vt:lpstr>
      <vt:lpstr>Aandachtspunten Batch 8 </vt:lpstr>
      <vt:lpstr> Vragen?   </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Gang-makers  gezocht</dc:title>
  <dc:creator>Bouwhuis, Tom</dc:creator>
  <cp:lastModifiedBy>Hollander, Natasja den</cp:lastModifiedBy>
  <cp:revision>182</cp:revision>
  <cp:lastPrinted>2024-02-13T15:06:48Z</cp:lastPrinted>
  <dcterms:created xsi:type="dcterms:W3CDTF">2018-02-27T12:14:23Z</dcterms:created>
  <dcterms:modified xsi:type="dcterms:W3CDTF">2024-02-13T16:21:45Z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0x01010039CD0310E2234D40806E071FD21CF439</vt:lpwstr>
  </property>
  <property fmtid="{D5CDD505-2E9C-101B-9397-08002B2CF9AE}" pid="3" name="Classificatie">
    <vt:lpwstr>3;#0.0 - Bestuur en ondersteuning|fad8819e-2af6-4873-a860-9291055f713c</vt:lpwstr>
  </property>
  <property fmtid="{D5CDD505-2E9C-101B-9397-08002B2CF9AE}" pid="4" name="Organisatie">
    <vt:lpwstr>5;#DEV-PC|4ab60bcd-3a24-4c90-a3a4-83a158cab05b</vt:lpwstr>
  </property>
  <property fmtid="{D5CDD505-2E9C-101B-9397-08002B2CF9AE}" pid="5" name="Documenttaal">
    <vt:lpwstr>2;#Nederlands|519689bf-6b82-4ac4-acfb-f627d324f32a</vt:lpwstr>
  </property>
  <property fmtid="{D5CDD505-2E9C-101B-9397-08002B2CF9AE}" pid="6" name="Documenttype">
    <vt:lpwstr/>
  </property>
  <property fmtid="{D5CDD505-2E9C-101B-9397-08002B2CF9AE}" pid="7" name="Documentstatus">
    <vt:lpwstr/>
  </property>
  <property fmtid="{D5CDD505-2E9C-101B-9397-08002B2CF9AE}" pid="8" name="Identificatiekenmerk">
    <vt:lpwstr>4;#NL-DvGD|e13875df-7832-4475-b0b1-827f938ffd5f</vt:lpwstr>
  </property>
  <property fmtid="{D5CDD505-2E9C-101B-9397-08002B2CF9AE}" pid="9" name="Vertrouwelijkheid">
    <vt:lpwstr>6;#Vertrouwelijk|0f064123-b7de-4c6e-a147-f08c0e2b2389</vt:lpwstr>
  </property>
  <property fmtid="{D5CDD505-2E9C-101B-9397-08002B2CF9AE}" pid="10" name="MediaServiceImageTags">
    <vt:lpwstr/>
  </property>
</Properties>
</file>