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0" r:id="rId5"/>
    <p:sldMasterId id="2147483658" r:id="rId6"/>
  </p:sldMasterIdLst>
  <p:notesMasterIdLst>
    <p:notesMasterId r:id="rId24"/>
  </p:notesMasterIdLst>
  <p:sldIdLst>
    <p:sldId id="256" r:id="rId7"/>
    <p:sldId id="257" r:id="rId8"/>
    <p:sldId id="271" r:id="rId9"/>
    <p:sldId id="258" r:id="rId10"/>
    <p:sldId id="259" r:id="rId11"/>
    <p:sldId id="260" r:id="rId12"/>
    <p:sldId id="261" r:id="rId13"/>
    <p:sldId id="273" r:id="rId14"/>
    <p:sldId id="263" r:id="rId15"/>
    <p:sldId id="264" r:id="rId16"/>
    <p:sldId id="265" r:id="rId17"/>
    <p:sldId id="266" r:id="rId18"/>
    <p:sldId id="267" r:id="rId19"/>
    <p:sldId id="268" r:id="rId20"/>
    <p:sldId id="272" r:id="rId21"/>
    <p:sldId id="269" r:id="rId22"/>
    <p:sldId id="270" r:id="rId23"/>
  </p:sldIdLst>
  <p:sldSz cx="12192000" cy="6858000"/>
  <p:notesSz cx="169545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gR1dNLG2DDAh3kbV+Pqc/Ls4b8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7F0C2E-9B74-6980-5C03-55AA1DAC8D5F}" name="Eduard Cachet" initials="EC" userId="S::eduard.cachet@vng.nl::ce7cab1c-6e53-49cb-b5dd-8960a88bb61d" providerId="AD"/>
  <p188:author id="{54002EE2-A6E2-31E4-67BA-68B9493D0051}" name="Mariëlle Fleuren" initials="MF" userId="S::marielle.fleuren@vng.nl::ff73cfc2-cd77-4d87-91c4-e578714dd06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B17D-95D9-9EA1-1A29-11D98D949695}" v="73" dt="2023-04-24T13:50:16.747"/>
    <p1510:client id="{0D69499E-1946-C2CA-0D64-252832D52189}" v="25" dt="2023-04-17T09:55:24.595"/>
    <p1510:client id="{164468CF-006E-CF37-4941-77DBC6A845E0}" v="11" dt="2023-07-26T08:56:59.074"/>
    <p1510:client id="{1EEC268D-BAA9-6A7D-72E5-256F150D3A7D}" v="2" dt="2023-04-21T14:15:16.927"/>
    <p1510:client id="{31D88EC4-FAC2-380E-779A-0A796EB362C4}" v="47" dt="2023-07-26T08:01:26.321"/>
    <p1510:client id="{35213B22-B6DC-493F-A01F-AA021F0F5938}" v="13" dt="2023-12-22T08:45:31.078"/>
    <p1510:client id="{3F9077E1-59A7-D1EB-4D92-0AD63F0C7D0A}" v="1" dt="2023-04-24T10:11:59.328"/>
    <p1510:client id="{6D76D301-3A24-F6AF-1267-B7A070FDA739}" v="9" dt="2023-04-20T09:20:08.151"/>
    <p1510:client id="{781FD1D4-0725-83BB-82D4-882D21C835C7}" v="9" dt="2023-04-17T09:50:26.317"/>
    <p1510:client id="{7B22D81C-B9C9-16BF-6AD5-E78C71C2F627}" v="171" dt="2024-01-09T16:54:29.314"/>
    <p1510:client id="{E740BC3B-665F-7BAB-43E8-292D1F14DF9D}" v="12" dt="2023-11-28T09:20:12.178"/>
    <p1510:client id="{F0A865FA-1BF1-7F75-89D1-60D993DD15D1}" v="4" dt="2023-04-13T11:15:29.663"/>
  </p1510:revLst>
</p1510:revInfo>
</file>

<file path=ppt/tableStyles.xml><?xml version="1.0" encoding="utf-8"?>
<a:tblStyleLst xmlns:a="http://schemas.openxmlformats.org/drawingml/2006/main" def="{035BC02F-15EA-4AA5-A76B-12ABB0245A49}">
  <a:tblStyle styleId="{035BC02F-15EA-4AA5-A76B-12ABB0245A4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F3FA"/>
          </a:solidFill>
        </a:fill>
      </a:tcStyle>
    </a:wholeTbl>
    <a:band1H>
      <a:tcTxStyle/>
      <a:tcStyle>
        <a:tcBdr/>
        <a:fill>
          <a:solidFill>
            <a:srgbClr val="DAE6F5"/>
          </a:solidFill>
        </a:fill>
      </a:tcStyle>
    </a:band1H>
    <a:band2H>
      <a:tcTxStyle/>
      <a:tcStyle>
        <a:tcBdr/>
      </a:tcStyle>
    </a:band2H>
    <a:band1V>
      <a:tcTxStyle/>
      <a:tcStyle>
        <a:tcBdr/>
        <a:fill>
          <a:solidFill>
            <a:srgbClr val="DAE6F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5"/>
    <p:restoredTop sz="94694"/>
  </p:normalViewPr>
  <p:slideViewPr>
    <p:cSldViewPr snapToGrid="0">
      <p:cViewPr varScale="1">
        <p:scale>
          <a:sx n="121" d="100"/>
          <a:sy n="121" d="100"/>
        </p:scale>
        <p:origin x="9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34695" cy="18557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960363" y="0"/>
            <a:ext cx="734695" cy="185577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248900" y="4622800"/>
            <a:ext cx="22193250" cy="12484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35131200"/>
            <a:ext cx="734695" cy="185576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0: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30: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2. Inwoner Tanya met problematische schulden die gecoacht is door de klantmanager en die aan het eind van het schuldentraject nog een poosje budgetbeheer nodig heeft</a:t>
            </a:r>
            <a:endParaRPr/>
          </a:p>
        </p:txBody>
      </p:sp>
      <p:sp>
        <p:nvSpPr>
          <p:cNvPr id="349" name="Google Shape;349;p2: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5: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3. Inwoner Halima die budgetbeheer ontvangt en nu zonder begeleider in budgetbeheer zit. En waarbij het mogelijk is budgetbeheer af te bouwen zodat de inwoner (al dan niet met ondersteuning in het netwerk) zelfstandig verder kan</a:t>
            </a:r>
            <a:endParaRPr/>
          </a:p>
        </p:txBody>
      </p:sp>
      <p:sp>
        <p:nvSpPr>
          <p:cNvPr id="381" name="Google Shape;381;p5: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4. Inwoner Ronald met problematische schulden die budgetbeheer en –begeleiding krijgt en vervolgens blijvend budgetbeheer wordt aangeboden, omdat hij niet zonder ondersteuning kan</a:t>
            </a:r>
            <a:endParaRPr/>
          </a:p>
        </p:txBody>
      </p:sp>
      <p:sp>
        <p:nvSpPr>
          <p:cNvPr id="413" name="Google Shape;413;p4: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8: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45" name="Google Shape;445;p38: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8: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5" name="Google Shape;445;p38: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15</a:t>
            </a:fld>
            <a:endParaRPr/>
          </a:p>
        </p:txBody>
      </p:sp>
    </p:spTree>
    <p:extLst>
      <p:ext uri="{BB962C8B-B14F-4D97-AF65-F5344CB8AC3E}">
        <p14:creationId xmlns:p14="http://schemas.microsoft.com/office/powerpoint/2010/main" val="312313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9: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9: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0: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40: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1: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31: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2: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2: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b="1"/>
          </a:p>
        </p:txBody>
      </p:sp>
      <p:sp>
        <p:nvSpPr>
          <p:cNvPr id="245" name="Google Shape;245;p32: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nl-NL"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3: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33: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4: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34: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2" name="Google Shape;262;p34: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5: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5: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1" name="Google Shape;291;p35: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nl-NL"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5: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5: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1" name="Google Shape;291;p35: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nl-NL"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25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7: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7: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2000" dirty="0"/>
              <a:t>1. Inwoner Ellis met niet-problematische schulden die '</a:t>
            </a:r>
            <a:r>
              <a:rPr lang="nl-NL" sz="2000" dirty="0" err="1"/>
              <a:t>uitgecoacht</a:t>
            </a:r>
            <a:r>
              <a:rPr lang="nl-NL" sz="2000" dirty="0"/>
              <a:t>' is bij Bindkracht, en soepel overgaat naar budgetbeheer van de gemeente</a:t>
            </a:r>
            <a:endParaRPr sz="4000" dirty="0"/>
          </a:p>
        </p:txBody>
      </p:sp>
      <p:sp>
        <p:nvSpPr>
          <p:cNvPr id="317" name="Google Shape;317;p3: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VNG" type="title">
  <p:cSld name="TITLE">
    <p:spTree>
      <p:nvGrpSpPr>
        <p:cNvPr id="1" name="Shape 10"/>
        <p:cNvGrpSpPr/>
        <p:nvPr/>
      </p:nvGrpSpPr>
      <p:grpSpPr>
        <a:xfrm>
          <a:off x="0" y="0"/>
          <a:ext cx="0" cy="0"/>
          <a:chOff x="0" y="0"/>
          <a:chExt cx="0" cy="0"/>
        </a:xfrm>
      </p:grpSpPr>
      <p:pic>
        <p:nvPicPr>
          <p:cNvPr id="11" name="Google Shape;11;p22"/>
          <p:cNvPicPr preferRelativeResize="0"/>
          <p:nvPr/>
        </p:nvPicPr>
        <p:blipFill rotWithShape="1">
          <a:blip r:embed="rId2">
            <a:alphaModFix/>
          </a:blip>
          <a:srcRect/>
          <a:stretch/>
        </p:blipFill>
        <p:spPr>
          <a:xfrm>
            <a:off x="7340600" y="1854200"/>
            <a:ext cx="4864100" cy="4343400"/>
          </a:xfrm>
          <a:prstGeom prst="rect">
            <a:avLst/>
          </a:prstGeom>
          <a:noFill/>
          <a:ln>
            <a:noFill/>
          </a:ln>
        </p:spPr>
      </p:pic>
      <p:sp>
        <p:nvSpPr>
          <p:cNvPr id="12" name="Google Shape;12;p22"/>
          <p:cNvSpPr/>
          <p:nvPr/>
        </p:nvSpPr>
        <p:spPr>
          <a:xfrm>
            <a:off x="0" y="5238750"/>
            <a:ext cx="9702800" cy="1619250"/>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3" name="Google Shape;13;p22"/>
          <p:cNvPicPr preferRelativeResize="0"/>
          <p:nvPr/>
        </p:nvPicPr>
        <p:blipFill rotWithShape="1">
          <a:blip r:embed="rId3">
            <a:alphaModFix/>
          </a:blip>
          <a:srcRect/>
          <a:stretch/>
        </p:blipFill>
        <p:spPr>
          <a:xfrm>
            <a:off x="71438" y="-71438"/>
            <a:ext cx="3571875" cy="2039938"/>
          </a:xfrm>
          <a:prstGeom prst="rect">
            <a:avLst/>
          </a:prstGeom>
          <a:noFill/>
          <a:ln>
            <a:noFill/>
          </a:ln>
        </p:spPr>
      </p:pic>
      <p:sp>
        <p:nvSpPr>
          <p:cNvPr id="14" name="Google Shape;14;p22"/>
          <p:cNvSpPr txBox="1">
            <a:spLocks noGrp="1"/>
          </p:cNvSpPr>
          <p:nvPr>
            <p:ph type="ctrTitle"/>
          </p:nvPr>
        </p:nvSpPr>
        <p:spPr>
          <a:xfrm>
            <a:off x="1080000" y="2160000"/>
            <a:ext cx="6120000" cy="144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000000"/>
              </a:buClr>
              <a:buSzPts val="1400"/>
              <a:buFont typeface="Arial"/>
              <a:buNone/>
              <a:defRPr sz="48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chemeClr val="lt2"/>
                </a:solidFill>
                <a:latin typeface="Arial"/>
                <a:ea typeface="Arial"/>
                <a:cs typeface="Arial"/>
                <a:sym typeface="Arial"/>
              </a:defRPr>
            </a:lvl9pPr>
          </a:lstStyle>
          <a:p>
            <a:endParaRPr/>
          </a:p>
        </p:txBody>
      </p:sp>
      <p:sp>
        <p:nvSpPr>
          <p:cNvPr id="15" name="Google Shape;15;p22"/>
          <p:cNvSpPr txBox="1">
            <a:spLocks noGrp="1"/>
          </p:cNvSpPr>
          <p:nvPr>
            <p:ph type="subTitle" idx="1"/>
          </p:nvPr>
        </p:nvSpPr>
        <p:spPr>
          <a:xfrm>
            <a:off x="1080000" y="3959940"/>
            <a:ext cx="6120000" cy="1080000"/>
          </a:xfrm>
          <a:prstGeom prst="rect">
            <a:avLst/>
          </a:prstGeom>
          <a:noFill/>
          <a:ln>
            <a:noFill/>
          </a:ln>
        </p:spPr>
        <p:txBody>
          <a:bodyPr spcFirstLastPara="1" wrap="square" lIns="0" tIns="0" rIns="0" bIns="0" anchor="t" anchorCtr="0">
            <a:noAutofit/>
          </a:bodyPr>
          <a:lstStyle>
            <a:lvl1pPr marR="0" lvl="0" algn="l" rtl="0">
              <a:lnSpc>
                <a:spcPct val="90000"/>
              </a:lnSpc>
              <a:spcBef>
                <a:spcPts val="480"/>
              </a:spcBef>
              <a:spcAft>
                <a:spcPts val="0"/>
              </a:spcAft>
              <a:buClr>
                <a:schemeClr val="lt2"/>
              </a:buClr>
              <a:buSzPts val="192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lt2"/>
              </a:buClr>
              <a:buSzPts val="1600"/>
              <a:buFont typeface="Arial"/>
              <a:buNone/>
              <a:defRPr sz="2000" b="0" i="0" u="none" strike="noStrike" cap="none">
                <a:solidFill>
                  <a:srgbClr val="888888"/>
                </a:solidFill>
                <a:latin typeface="Arial"/>
                <a:ea typeface="Arial"/>
                <a:cs typeface="Arial"/>
                <a:sym typeface="Arial"/>
              </a:defRPr>
            </a:lvl2pPr>
            <a:lvl3pPr marR="0" lvl="2" algn="ctr" rtl="0">
              <a:lnSpc>
                <a:spcPct val="90000"/>
              </a:lnSpc>
              <a:spcBef>
                <a:spcPts val="360"/>
              </a:spcBef>
              <a:spcAft>
                <a:spcPts val="0"/>
              </a:spcAft>
              <a:buClr>
                <a:schemeClr val="lt2"/>
              </a:buClr>
              <a:buSzPts val="1440"/>
              <a:buFont typeface="Arial"/>
              <a:buNone/>
              <a:defRPr sz="1800" b="0" i="0" u="none" strike="noStrike" cap="none">
                <a:solidFill>
                  <a:srgbClr val="888888"/>
                </a:solidFill>
                <a:latin typeface="Arial"/>
                <a:ea typeface="Arial"/>
                <a:cs typeface="Arial"/>
                <a:sym typeface="Arial"/>
              </a:defRPr>
            </a:lvl3pPr>
            <a:lvl4pPr marR="0" lvl="3" algn="ctr" rtl="0">
              <a:lnSpc>
                <a:spcPct val="90000"/>
              </a:lnSpc>
              <a:spcBef>
                <a:spcPts val="320"/>
              </a:spcBef>
              <a:spcAft>
                <a:spcPts val="0"/>
              </a:spcAft>
              <a:buClr>
                <a:schemeClr val="lt2"/>
              </a:buClr>
              <a:buSzPts val="1280"/>
              <a:buFont typeface="Arial"/>
              <a:buNone/>
              <a:defRPr sz="1600" b="0" i="0" u="none" strike="noStrike" cap="none">
                <a:solidFill>
                  <a:srgbClr val="888888"/>
                </a:solidFill>
                <a:latin typeface="Arial"/>
                <a:ea typeface="Arial"/>
                <a:cs typeface="Arial"/>
                <a:sym typeface="Arial"/>
              </a:defRPr>
            </a:lvl4pPr>
            <a:lvl5pPr marR="0" lvl="4" algn="ctr" rtl="0">
              <a:lnSpc>
                <a:spcPct val="90000"/>
              </a:lnSpc>
              <a:spcBef>
                <a:spcPts val="320"/>
              </a:spcBef>
              <a:spcAft>
                <a:spcPts val="0"/>
              </a:spcAft>
              <a:buClr>
                <a:schemeClr val="lt2"/>
              </a:buClr>
              <a:buSzPts val="1280"/>
              <a:buFont typeface="Arial"/>
              <a:buNone/>
              <a:defRPr sz="16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2"/>
          <p:cNvSpPr txBox="1">
            <a:spLocks noGrp="1"/>
          </p:cNvSpPr>
          <p:nvPr>
            <p:ph type="dt" idx="10"/>
          </p:nvPr>
        </p:nvSpPr>
        <p:spPr>
          <a:xfrm>
            <a:off x="1079500" y="6480175"/>
            <a:ext cx="4070350"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ERSONA ORANJE">
  <p:cSld name="PERSONA ORANJE">
    <p:spTree>
      <p:nvGrpSpPr>
        <p:cNvPr id="1" name="Shape 132"/>
        <p:cNvGrpSpPr/>
        <p:nvPr/>
      </p:nvGrpSpPr>
      <p:grpSpPr>
        <a:xfrm>
          <a:off x="0" y="0"/>
          <a:ext cx="0" cy="0"/>
          <a:chOff x="0" y="0"/>
          <a:chExt cx="0" cy="0"/>
        </a:xfrm>
      </p:grpSpPr>
      <p:pic>
        <p:nvPicPr>
          <p:cNvPr id="133" name="Google Shape;133;p44"/>
          <p:cNvPicPr preferRelativeResize="0"/>
          <p:nvPr/>
        </p:nvPicPr>
        <p:blipFill rotWithShape="1">
          <a:blip r:embed="rId2">
            <a:alphaModFix/>
          </a:blip>
          <a:srcRect/>
          <a:stretch/>
        </p:blipFill>
        <p:spPr>
          <a:xfrm>
            <a:off x="0" y="1327508"/>
            <a:ext cx="9144000" cy="1819370"/>
          </a:xfrm>
          <a:prstGeom prst="rect">
            <a:avLst/>
          </a:prstGeom>
          <a:noFill/>
          <a:ln>
            <a:noFill/>
          </a:ln>
        </p:spPr>
      </p:pic>
      <p:sp>
        <p:nvSpPr>
          <p:cNvPr id="134" name="Google Shape;134;p44"/>
          <p:cNvSpPr txBox="1">
            <a:spLocks noGrp="1"/>
          </p:cNvSpPr>
          <p:nvPr>
            <p:ph type="title"/>
          </p:nvPr>
        </p:nvSpPr>
        <p:spPr>
          <a:xfrm>
            <a:off x="165600" y="205255"/>
            <a:ext cx="7192366" cy="57906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135" name="Google Shape;135;p44"/>
          <p:cNvPicPr preferRelativeResize="0"/>
          <p:nvPr/>
        </p:nvPicPr>
        <p:blipFill rotWithShape="1">
          <a:blip r:embed="rId2">
            <a:alphaModFix/>
          </a:blip>
          <a:srcRect/>
          <a:stretch/>
        </p:blipFill>
        <p:spPr>
          <a:xfrm>
            <a:off x="3048000" y="1327508"/>
            <a:ext cx="9144000" cy="1819370"/>
          </a:xfrm>
          <a:prstGeom prst="rect">
            <a:avLst/>
          </a:prstGeom>
          <a:noFill/>
          <a:ln>
            <a:noFill/>
          </a:ln>
        </p:spPr>
      </p:pic>
      <p:sp>
        <p:nvSpPr>
          <p:cNvPr id="136" name="Google Shape;136;p44"/>
          <p:cNvSpPr>
            <a:spLocks noGrp="1"/>
          </p:cNvSpPr>
          <p:nvPr>
            <p:ph type="pic" idx="2"/>
          </p:nvPr>
        </p:nvSpPr>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7" name="Google Shape;137;p44"/>
          <p:cNvSpPr>
            <a:spLocks noGrp="1"/>
          </p:cNvSpPr>
          <p:nvPr>
            <p:ph type="pic" idx="3"/>
          </p:nvPr>
        </p:nvSpPr>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8" name="Google Shape;138;p44"/>
          <p:cNvSpPr>
            <a:spLocks noGrp="1"/>
          </p:cNvSpPr>
          <p:nvPr>
            <p:ph type="pic" idx="4"/>
          </p:nvPr>
        </p:nvSpPr>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9" name="Google Shape;139;p44"/>
          <p:cNvSpPr>
            <a:spLocks noGrp="1"/>
          </p:cNvSpPr>
          <p:nvPr>
            <p:ph type="pic" idx="5"/>
          </p:nvPr>
        </p:nvSpPr>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40" name="Google Shape;140;p44"/>
          <p:cNvSpPr txBox="1">
            <a:spLocks noGrp="1"/>
          </p:cNvSpPr>
          <p:nvPr>
            <p:ph type="body" idx="1"/>
          </p:nvPr>
        </p:nvSpPr>
        <p:spPr>
          <a:xfrm>
            <a:off x="3781483" y="3647538"/>
            <a:ext cx="2532784" cy="258283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4"/>
          <p:cNvSpPr txBox="1">
            <a:spLocks noGrp="1"/>
          </p:cNvSpPr>
          <p:nvPr>
            <p:ph type="body" idx="6"/>
          </p:nvPr>
        </p:nvSpPr>
        <p:spPr>
          <a:xfrm>
            <a:off x="6520583" y="364012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4"/>
          <p:cNvSpPr txBox="1">
            <a:spLocks noGrp="1"/>
          </p:cNvSpPr>
          <p:nvPr>
            <p:ph type="body" idx="7"/>
          </p:nvPr>
        </p:nvSpPr>
        <p:spPr>
          <a:xfrm>
            <a:off x="9696819" y="3640121"/>
            <a:ext cx="2246757" cy="313837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4"/>
          <p:cNvSpPr txBox="1">
            <a:spLocks noGrp="1"/>
          </p:cNvSpPr>
          <p:nvPr>
            <p:ph type="body" idx="8"/>
          </p:nvPr>
        </p:nvSpPr>
        <p:spPr>
          <a:xfrm>
            <a:off x="6520583" y="541443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4" name="Google Shape;144;p44"/>
          <p:cNvGrpSpPr/>
          <p:nvPr/>
        </p:nvGrpSpPr>
        <p:grpSpPr>
          <a:xfrm>
            <a:off x="6514312" y="3312575"/>
            <a:ext cx="463601" cy="161849"/>
            <a:chOff x="3547" y="2072"/>
            <a:chExt cx="338" cy="118"/>
          </a:xfrm>
        </p:grpSpPr>
        <p:sp>
          <p:nvSpPr>
            <p:cNvPr id="145" name="Google Shape;145;p44"/>
            <p:cNvSpPr/>
            <p:nvPr/>
          </p:nvSpPr>
          <p:spPr>
            <a:xfrm>
              <a:off x="3547" y="2072"/>
              <a:ext cx="106" cy="116"/>
            </a:xfrm>
            <a:custGeom>
              <a:avLst/>
              <a:gdLst/>
              <a:ahLst/>
              <a:cxnLst/>
              <a:rect l="l" t="t" r="r" b="b"/>
              <a:pathLst>
                <a:path w="187" h="205" extrusionOk="0">
                  <a:moveTo>
                    <a:pt x="19" y="32"/>
                  </a:moveTo>
                  <a:cubicBezTo>
                    <a:pt x="0" y="32"/>
                    <a:pt x="0" y="32"/>
                    <a:pt x="0" y="32"/>
                  </a:cubicBezTo>
                  <a:cubicBezTo>
                    <a:pt x="0" y="0"/>
                    <a:pt x="0" y="0"/>
                    <a:pt x="0" y="0"/>
                  </a:cubicBezTo>
                  <a:cubicBezTo>
                    <a:pt x="83" y="0"/>
                    <a:pt x="83" y="0"/>
                    <a:pt x="83" y="0"/>
                  </a:cubicBezTo>
                  <a:cubicBezTo>
                    <a:pt x="146" y="0"/>
                    <a:pt x="187" y="38"/>
                    <a:pt x="187" y="102"/>
                  </a:cubicBezTo>
                  <a:cubicBezTo>
                    <a:pt x="187" y="167"/>
                    <a:pt x="146" y="205"/>
                    <a:pt x="83" y="205"/>
                  </a:cubicBezTo>
                  <a:cubicBezTo>
                    <a:pt x="38" y="205"/>
                    <a:pt x="38" y="205"/>
                    <a:pt x="38" y="205"/>
                  </a:cubicBezTo>
                  <a:cubicBezTo>
                    <a:pt x="24" y="205"/>
                    <a:pt x="19" y="199"/>
                    <a:pt x="19" y="185"/>
                  </a:cubicBezTo>
                  <a:lnTo>
                    <a:pt x="19" y="32"/>
                  </a:lnTo>
                  <a:close/>
                  <a:moveTo>
                    <a:pt x="63" y="173"/>
                  </a:moveTo>
                  <a:cubicBezTo>
                    <a:pt x="81" y="173"/>
                    <a:pt x="81" y="173"/>
                    <a:pt x="81" y="173"/>
                  </a:cubicBezTo>
                  <a:cubicBezTo>
                    <a:pt x="122" y="173"/>
                    <a:pt x="148" y="149"/>
                    <a:pt x="148" y="102"/>
                  </a:cubicBezTo>
                  <a:cubicBezTo>
                    <a:pt x="148" y="57"/>
                    <a:pt x="121" y="32"/>
                    <a:pt x="81" y="32"/>
                  </a:cubicBezTo>
                  <a:cubicBezTo>
                    <a:pt x="56" y="32"/>
                    <a:pt x="56" y="32"/>
                    <a:pt x="56" y="32"/>
                  </a:cubicBezTo>
                  <a:cubicBezTo>
                    <a:pt x="56" y="167"/>
                    <a:pt x="56" y="167"/>
                    <a:pt x="56" y="167"/>
                  </a:cubicBezTo>
                  <a:cubicBezTo>
                    <a:pt x="56" y="171"/>
                    <a:pt x="59" y="173"/>
                    <a:pt x="63" y="1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6" name="Google Shape;146;p44"/>
            <p:cNvSpPr/>
            <p:nvPr/>
          </p:nvSpPr>
          <p:spPr>
            <a:xfrm>
              <a:off x="3660" y="2103"/>
              <a:ext cx="91" cy="87"/>
            </a:xfrm>
            <a:custGeom>
              <a:avLst/>
              <a:gdLst/>
              <a:ahLst/>
              <a:cxnLst/>
              <a:rect l="l" t="t" r="r" b="b"/>
              <a:pathLst>
                <a:path w="161" h="153" extrusionOk="0">
                  <a:moveTo>
                    <a:pt x="81" y="0"/>
                  </a:moveTo>
                  <a:cubicBezTo>
                    <a:pt x="126" y="0"/>
                    <a:pt x="161" y="32"/>
                    <a:pt x="161" y="77"/>
                  </a:cubicBezTo>
                  <a:cubicBezTo>
                    <a:pt x="161" y="122"/>
                    <a:pt x="126" y="153"/>
                    <a:pt x="81" y="153"/>
                  </a:cubicBezTo>
                  <a:cubicBezTo>
                    <a:pt x="36" y="153"/>
                    <a:pt x="0" y="122"/>
                    <a:pt x="0" y="77"/>
                  </a:cubicBezTo>
                  <a:cubicBezTo>
                    <a:pt x="0" y="32"/>
                    <a:pt x="36" y="0"/>
                    <a:pt x="81" y="0"/>
                  </a:cubicBezTo>
                  <a:close/>
                  <a:moveTo>
                    <a:pt x="81" y="122"/>
                  </a:moveTo>
                  <a:cubicBezTo>
                    <a:pt x="105" y="122"/>
                    <a:pt x="125" y="104"/>
                    <a:pt x="125" y="77"/>
                  </a:cubicBezTo>
                  <a:cubicBezTo>
                    <a:pt x="125" y="49"/>
                    <a:pt x="105" y="31"/>
                    <a:pt x="81" y="31"/>
                  </a:cubicBezTo>
                  <a:cubicBezTo>
                    <a:pt x="57" y="31"/>
                    <a:pt x="37" y="49"/>
                    <a:pt x="37" y="77"/>
                  </a:cubicBezTo>
                  <a:cubicBezTo>
                    <a:pt x="37" y="104"/>
                    <a:pt x="57" y="122"/>
                    <a:pt x="81"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7" name="Google Shape;147;p44"/>
            <p:cNvSpPr/>
            <p:nvPr/>
          </p:nvSpPr>
          <p:spPr>
            <a:xfrm>
              <a:off x="3759" y="2103"/>
              <a:ext cx="79" cy="87"/>
            </a:xfrm>
            <a:custGeom>
              <a:avLst/>
              <a:gdLst/>
              <a:ahLst/>
              <a:cxnLst/>
              <a:rect l="l" t="t" r="r" b="b"/>
              <a:pathLst>
                <a:path w="140" h="153" extrusionOk="0">
                  <a:moveTo>
                    <a:pt x="75" y="0"/>
                  </a:moveTo>
                  <a:cubicBezTo>
                    <a:pt x="117" y="0"/>
                    <a:pt x="140" y="30"/>
                    <a:pt x="140" y="69"/>
                  </a:cubicBezTo>
                  <a:cubicBezTo>
                    <a:pt x="140" y="74"/>
                    <a:pt x="139" y="83"/>
                    <a:pt x="139" y="83"/>
                  </a:cubicBezTo>
                  <a:cubicBezTo>
                    <a:pt x="37" y="83"/>
                    <a:pt x="37" y="83"/>
                    <a:pt x="37" y="83"/>
                  </a:cubicBezTo>
                  <a:cubicBezTo>
                    <a:pt x="40" y="109"/>
                    <a:pt x="59" y="122"/>
                    <a:pt x="82" y="122"/>
                  </a:cubicBezTo>
                  <a:cubicBezTo>
                    <a:pt x="105" y="122"/>
                    <a:pt x="123" y="106"/>
                    <a:pt x="123" y="106"/>
                  </a:cubicBezTo>
                  <a:cubicBezTo>
                    <a:pt x="138" y="131"/>
                    <a:pt x="138" y="131"/>
                    <a:pt x="138" y="131"/>
                  </a:cubicBezTo>
                  <a:cubicBezTo>
                    <a:pt x="138" y="131"/>
                    <a:pt x="116" y="153"/>
                    <a:pt x="79" y="153"/>
                  </a:cubicBezTo>
                  <a:cubicBezTo>
                    <a:pt x="30" y="153"/>
                    <a:pt x="0" y="118"/>
                    <a:pt x="0" y="77"/>
                  </a:cubicBezTo>
                  <a:cubicBezTo>
                    <a:pt x="0" y="31"/>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8" name="Google Shape;148;p44"/>
            <p:cNvSpPr/>
            <p:nvPr/>
          </p:nvSpPr>
          <p:spPr>
            <a:xfrm>
              <a:off x="3844" y="2072"/>
              <a:ext cx="41" cy="116"/>
            </a:xfrm>
            <a:custGeom>
              <a:avLst/>
              <a:gdLst/>
              <a:ahLst/>
              <a:cxnLst/>
              <a:rect l="l" t="t" r="r" b="b"/>
              <a:pathLst>
                <a:path w="72" h="205" extrusionOk="0">
                  <a:moveTo>
                    <a:pt x="18" y="38"/>
                  </a:moveTo>
                  <a:cubicBezTo>
                    <a:pt x="18" y="34"/>
                    <a:pt x="15" y="32"/>
                    <a:pt x="11" y="32"/>
                  </a:cubicBezTo>
                  <a:cubicBezTo>
                    <a:pt x="0" y="32"/>
                    <a:pt x="0" y="32"/>
                    <a:pt x="0" y="32"/>
                  </a:cubicBezTo>
                  <a:cubicBezTo>
                    <a:pt x="0" y="0"/>
                    <a:pt x="0" y="0"/>
                    <a:pt x="0" y="0"/>
                  </a:cubicBezTo>
                  <a:cubicBezTo>
                    <a:pt x="35" y="0"/>
                    <a:pt x="35" y="0"/>
                    <a:pt x="35" y="0"/>
                  </a:cubicBezTo>
                  <a:cubicBezTo>
                    <a:pt x="48" y="0"/>
                    <a:pt x="54" y="7"/>
                    <a:pt x="54" y="20"/>
                  </a:cubicBezTo>
                  <a:cubicBezTo>
                    <a:pt x="54" y="168"/>
                    <a:pt x="54" y="168"/>
                    <a:pt x="54" y="168"/>
                  </a:cubicBezTo>
                  <a:cubicBezTo>
                    <a:pt x="54" y="172"/>
                    <a:pt x="56" y="174"/>
                    <a:pt x="60" y="174"/>
                  </a:cubicBezTo>
                  <a:cubicBezTo>
                    <a:pt x="72" y="174"/>
                    <a:pt x="72" y="174"/>
                    <a:pt x="72" y="174"/>
                  </a:cubicBezTo>
                  <a:cubicBezTo>
                    <a:pt x="72" y="205"/>
                    <a:pt x="72" y="205"/>
                    <a:pt x="72" y="205"/>
                  </a:cubicBezTo>
                  <a:cubicBezTo>
                    <a:pt x="37" y="205"/>
                    <a:pt x="37" y="205"/>
                    <a:pt x="37" y="205"/>
                  </a:cubicBezTo>
                  <a:cubicBezTo>
                    <a:pt x="23" y="205"/>
                    <a:pt x="18" y="199"/>
                    <a:pt x="18" y="185"/>
                  </a:cubicBezTo>
                  <a:lnTo>
                    <a:pt x="18" y="3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49" name="Google Shape;149;p44"/>
          <p:cNvGrpSpPr/>
          <p:nvPr/>
        </p:nvGrpSpPr>
        <p:grpSpPr>
          <a:xfrm>
            <a:off x="9713403" y="3316320"/>
            <a:ext cx="1054761" cy="163221"/>
            <a:chOff x="1305" y="378"/>
            <a:chExt cx="769" cy="119"/>
          </a:xfrm>
        </p:grpSpPr>
        <p:sp>
          <p:nvSpPr>
            <p:cNvPr id="150" name="Google Shape;150;p44"/>
            <p:cNvSpPr/>
            <p:nvPr/>
          </p:nvSpPr>
          <p:spPr>
            <a:xfrm>
              <a:off x="1305" y="379"/>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1" name="Google Shape;151;p44"/>
            <p:cNvSpPr/>
            <p:nvPr/>
          </p:nvSpPr>
          <p:spPr>
            <a:xfrm>
              <a:off x="1404"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2" name="Google Shape;152;p44"/>
            <p:cNvSpPr/>
            <p:nvPr/>
          </p:nvSpPr>
          <p:spPr>
            <a:xfrm>
              <a:off x="1489" y="379"/>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0"/>
                    <a:pt x="54" y="70"/>
                    <a:pt x="54" y="70"/>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6" y="204"/>
                    <a:pt x="120" y="198"/>
                    <a:pt x="120" y="185"/>
                  </a:cubicBezTo>
                  <a:cubicBezTo>
                    <a:pt x="120" y="117"/>
                    <a:pt x="120" y="117"/>
                    <a:pt x="120" y="117"/>
                  </a:cubicBezTo>
                  <a:cubicBezTo>
                    <a:pt x="120" y="99"/>
                    <a:pt x="115" y="87"/>
                    <a:pt x="96" y="87"/>
                  </a:cubicBezTo>
                  <a:cubicBezTo>
                    <a:pt x="77" y="87"/>
                    <a:pt x="62" y="100"/>
                    <a:pt x="57" y="118"/>
                  </a:cubicBezTo>
                  <a:cubicBezTo>
                    <a:pt x="55" y="123"/>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3" name="Google Shape;153;p44"/>
            <p:cNvSpPr/>
            <p:nvPr/>
          </p:nvSpPr>
          <p:spPr>
            <a:xfrm>
              <a:off x="1593" y="410"/>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4" name="Google Shape;154;p44"/>
            <p:cNvSpPr/>
            <p:nvPr/>
          </p:nvSpPr>
          <p:spPr>
            <a:xfrm>
              <a:off x="1691" y="410"/>
              <a:ext cx="80"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5" name="Google Shape;155;p44"/>
            <p:cNvSpPr/>
            <p:nvPr/>
          </p:nvSpPr>
          <p:spPr>
            <a:xfrm>
              <a:off x="1778" y="378"/>
              <a:ext cx="51" cy="117"/>
            </a:xfrm>
            <a:custGeom>
              <a:avLst/>
              <a:gdLst/>
              <a:ahLst/>
              <a:cxnLst/>
              <a:rect l="l" t="t" r="r" b="b"/>
              <a:pathLst>
                <a:path w="90" h="206" extrusionOk="0">
                  <a:moveTo>
                    <a:pt x="18" y="88"/>
                  </a:moveTo>
                  <a:cubicBezTo>
                    <a:pt x="0" y="88"/>
                    <a:pt x="0" y="88"/>
                    <a:pt x="0" y="88"/>
                  </a:cubicBezTo>
                  <a:cubicBezTo>
                    <a:pt x="0" y="59"/>
                    <a:pt x="0" y="59"/>
                    <a:pt x="0" y="59"/>
                  </a:cubicBezTo>
                  <a:cubicBezTo>
                    <a:pt x="18" y="59"/>
                    <a:pt x="18" y="59"/>
                    <a:pt x="18" y="59"/>
                  </a:cubicBezTo>
                  <a:cubicBezTo>
                    <a:pt x="18" y="55"/>
                    <a:pt x="18" y="55"/>
                    <a:pt x="18" y="55"/>
                  </a:cubicBezTo>
                  <a:cubicBezTo>
                    <a:pt x="18" y="7"/>
                    <a:pt x="57" y="0"/>
                    <a:pt x="78" y="0"/>
                  </a:cubicBezTo>
                  <a:cubicBezTo>
                    <a:pt x="85" y="0"/>
                    <a:pt x="90" y="1"/>
                    <a:pt x="90" y="1"/>
                  </a:cubicBezTo>
                  <a:cubicBezTo>
                    <a:pt x="90" y="32"/>
                    <a:pt x="90" y="32"/>
                    <a:pt x="90" y="32"/>
                  </a:cubicBezTo>
                  <a:cubicBezTo>
                    <a:pt x="90" y="32"/>
                    <a:pt x="87" y="32"/>
                    <a:pt x="83" y="32"/>
                  </a:cubicBezTo>
                  <a:cubicBezTo>
                    <a:pt x="72" y="32"/>
                    <a:pt x="54" y="34"/>
                    <a:pt x="54" y="56"/>
                  </a:cubicBezTo>
                  <a:cubicBezTo>
                    <a:pt x="54" y="59"/>
                    <a:pt x="54" y="59"/>
                    <a:pt x="54" y="59"/>
                  </a:cubicBezTo>
                  <a:cubicBezTo>
                    <a:pt x="86" y="59"/>
                    <a:pt x="86" y="59"/>
                    <a:pt x="86" y="59"/>
                  </a:cubicBezTo>
                  <a:cubicBezTo>
                    <a:pt x="86" y="88"/>
                    <a:pt x="86" y="88"/>
                    <a:pt x="86" y="88"/>
                  </a:cubicBezTo>
                  <a:cubicBezTo>
                    <a:pt x="54" y="88"/>
                    <a:pt x="54" y="88"/>
                    <a:pt x="54" y="88"/>
                  </a:cubicBezTo>
                  <a:cubicBezTo>
                    <a:pt x="54" y="206"/>
                    <a:pt x="54" y="206"/>
                    <a:pt x="54" y="206"/>
                  </a:cubicBezTo>
                  <a:cubicBezTo>
                    <a:pt x="18" y="206"/>
                    <a:pt x="18" y="206"/>
                    <a:pt x="18" y="206"/>
                  </a:cubicBezTo>
                  <a:lnTo>
                    <a:pt x="18" y="8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6" name="Google Shape;156;p44"/>
            <p:cNvSpPr/>
            <p:nvPr/>
          </p:nvSpPr>
          <p:spPr>
            <a:xfrm>
              <a:off x="1830" y="389"/>
              <a:ext cx="52" cy="107"/>
            </a:xfrm>
            <a:custGeom>
              <a:avLst/>
              <a:gdLst/>
              <a:ahLst/>
              <a:cxnLst/>
              <a:rect l="l" t="t" r="r" b="b"/>
              <a:pathLst>
                <a:path w="91" h="189" extrusionOk="0">
                  <a:moveTo>
                    <a:pt x="19" y="69"/>
                  </a:moveTo>
                  <a:cubicBezTo>
                    <a:pt x="0" y="69"/>
                    <a:pt x="0" y="69"/>
                    <a:pt x="0" y="69"/>
                  </a:cubicBezTo>
                  <a:cubicBezTo>
                    <a:pt x="0" y="40"/>
                    <a:pt x="0" y="40"/>
                    <a:pt x="0" y="40"/>
                  </a:cubicBezTo>
                  <a:cubicBezTo>
                    <a:pt x="20" y="40"/>
                    <a:pt x="20" y="40"/>
                    <a:pt x="20" y="40"/>
                  </a:cubicBezTo>
                  <a:cubicBezTo>
                    <a:pt x="20" y="0"/>
                    <a:pt x="20" y="0"/>
                    <a:pt x="20" y="0"/>
                  </a:cubicBezTo>
                  <a:cubicBezTo>
                    <a:pt x="56" y="0"/>
                    <a:pt x="56" y="0"/>
                    <a:pt x="56" y="0"/>
                  </a:cubicBezTo>
                  <a:cubicBezTo>
                    <a:pt x="56" y="40"/>
                    <a:pt x="56" y="40"/>
                    <a:pt x="56" y="40"/>
                  </a:cubicBezTo>
                  <a:cubicBezTo>
                    <a:pt x="89" y="40"/>
                    <a:pt x="89" y="40"/>
                    <a:pt x="89" y="40"/>
                  </a:cubicBezTo>
                  <a:cubicBezTo>
                    <a:pt x="89" y="69"/>
                    <a:pt x="89" y="69"/>
                    <a:pt x="89" y="69"/>
                  </a:cubicBezTo>
                  <a:cubicBezTo>
                    <a:pt x="56" y="69"/>
                    <a:pt x="56" y="69"/>
                    <a:pt x="56" y="69"/>
                  </a:cubicBezTo>
                  <a:cubicBezTo>
                    <a:pt x="56" y="129"/>
                    <a:pt x="56" y="129"/>
                    <a:pt x="56" y="129"/>
                  </a:cubicBezTo>
                  <a:cubicBezTo>
                    <a:pt x="56" y="153"/>
                    <a:pt x="75" y="156"/>
                    <a:pt x="85" y="156"/>
                  </a:cubicBezTo>
                  <a:cubicBezTo>
                    <a:pt x="89" y="156"/>
                    <a:pt x="91" y="156"/>
                    <a:pt x="91" y="156"/>
                  </a:cubicBezTo>
                  <a:cubicBezTo>
                    <a:pt x="91" y="188"/>
                    <a:pt x="91" y="188"/>
                    <a:pt x="91" y="188"/>
                  </a:cubicBezTo>
                  <a:cubicBezTo>
                    <a:pt x="91" y="188"/>
                    <a:pt x="87" y="189"/>
                    <a:pt x="80" y="189"/>
                  </a:cubicBezTo>
                  <a:cubicBezTo>
                    <a:pt x="60" y="189"/>
                    <a:pt x="19" y="183"/>
                    <a:pt x="19" y="133"/>
                  </a:cubicBezTo>
                  <a:lnTo>
                    <a:pt x="19" y="69"/>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7" name="Google Shape;157;p44"/>
            <p:cNvSpPr/>
            <p:nvPr/>
          </p:nvSpPr>
          <p:spPr>
            <a:xfrm>
              <a:off x="1890"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8"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8" name="Google Shape;158;p44"/>
            <p:cNvSpPr/>
            <p:nvPr/>
          </p:nvSpPr>
          <p:spPr>
            <a:xfrm>
              <a:off x="1975" y="410"/>
              <a:ext cx="99"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59" name="Google Shape;159;p44"/>
          <p:cNvGrpSpPr/>
          <p:nvPr/>
        </p:nvGrpSpPr>
        <p:grpSpPr>
          <a:xfrm>
            <a:off x="6520583" y="5108497"/>
            <a:ext cx="1647293" cy="205740"/>
            <a:chOff x="1211" y="638"/>
            <a:chExt cx="1201" cy="150"/>
          </a:xfrm>
        </p:grpSpPr>
        <p:sp>
          <p:nvSpPr>
            <p:cNvPr id="160" name="Google Shape;160;p44"/>
            <p:cNvSpPr/>
            <p:nvPr/>
          </p:nvSpPr>
          <p:spPr>
            <a:xfrm>
              <a:off x="1211" y="638"/>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1" name="Google Shape;161;p44"/>
            <p:cNvSpPr/>
            <p:nvPr/>
          </p:nvSpPr>
          <p:spPr>
            <a:xfrm>
              <a:off x="1310" y="669"/>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2" name="Google Shape;162;p44"/>
            <p:cNvSpPr/>
            <p:nvPr/>
          </p:nvSpPr>
          <p:spPr>
            <a:xfrm>
              <a:off x="1395" y="638"/>
              <a:ext cx="41" cy="116"/>
            </a:xfrm>
            <a:custGeom>
              <a:avLst/>
              <a:gdLst/>
              <a:ahLst/>
              <a:cxnLst/>
              <a:rect l="l" t="t" r="r" b="b"/>
              <a:pathLst>
                <a:path w="72"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6"/>
                    <a:pt x="55" y="19"/>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3" name="Google Shape;163;p44"/>
            <p:cNvSpPr/>
            <p:nvPr/>
          </p:nvSpPr>
          <p:spPr>
            <a:xfrm>
              <a:off x="1442"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5"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4" name="Google Shape;164;p44"/>
            <p:cNvSpPr/>
            <p:nvPr/>
          </p:nvSpPr>
          <p:spPr>
            <a:xfrm>
              <a:off x="1528" y="669"/>
              <a:ext cx="148" cy="85"/>
            </a:xfrm>
            <a:custGeom>
              <a:avLst/>
              <a:gdLst/>
              <a:ahLst/>
              <a:cxnLst/>
              <a:rect l="l" t="t" r="r" b="b"/>
              <a:pathLst>
                <a:path w="260" h="150" extrusionOk="0">
                  <a:moveTo>
                    <a:pt x="18" y="41"/>
                  </a:moveTo>
                  <a:cubicBezTo>
                    <a:pt x="18"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3" y="30"/>
                    <a:pt x="53" y="30"/>
                  </a:cubicBezTo>
                  <a:cubicBezTo>
                    <a:pt x="53" y="30"/>
                    <a:pt x="53" y="30"/>
                    <a:pt x="53" y="30"/>
                  </a:cubicBezTo>
                  <a:cubicBezTo>
                    <a:pt x="60" y="16"/>
                    <a:pt x="78" y="0"/>
                    <a:pt x="101" y="0"/>
                  </a:cubicBezTo>
                  <a:cubicBezTo>
                    <a:pt x="123" y="0"/>
                    <a:pt x="137" y="10"/>
                    <a:pt x="144"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5" y="119"/>
                    <a:pt x="249" y="119"/>
                  </a:cubicBezTo>
                  <a:cubicBezTo>
                    <a:pt x="260" y="119"/>
                    <a:pt x="260" y="119"/>
                    <a:pt x="260" y="119"/>
                  </a:cubicBezTo>
                  <a:cubicBezTo>
                    <a:pt x="260" y="150"/>
                    <a:pt x="260" y="150"/>
                    <a:pt x="260" y="150"/>
                  </a:cubicBezTo>
                  <a:cubicBezTo>
                    <a:pt x="225" y="150"/>
                    <a:pt x="225" y="150"/>
                    <a:pt x="225" y="150"/>
                  </a:cubicBezTo>
                  <a:cubicBezTo>
                    <a:pt x="212" y="150"/>
                    <a:pt x="206" y="144"/>
                    <a:pt x="206" y="131"/>
                  </a:cubicBezTo>
                  <a:cubicBezTo>
                    <a:pt x="206" y="63"/>
                    <a:pt x="206" y="63"/>
                    <a:pt x="206" y="63"/>
                  </a:cubicBezTo>
                  <a:cubicBezTo>
                    <a:pt x="206" y="46"/>
                    <a:pt x="203" y="33"/>
                    <a:pt x="186" y="33"/>
                  </a:cubicBezTo>
                  <a:cubicBezTo>
                    <a:pt x="167" y="33"/>
                    <a:pt x="154" y="48"/>
                    <a:pt x="150" y="67"/>
                  </a:cubicBezTo>
                  <a:cubicBezTo>
                    <a:pt x="149" y="73"/>
                    <a:pt x="148" y="79"/>
                    <a:pt x="148" y="86"/>
                  </a:cubicBezTo>
                  <a:cubicBezTo>
                    <a:pt x="148" y="150"/>
                    <a:pt x="148" y="150"/>
                    <a:pt x="148" y="150"/>
                  </a:cubicBezTo>
                  <a:cubicBezTo>
                    <a:pt x="112" y="150"/>
                    <a:pt x="112" y="150"/>
                    <a:pt x="112" y="150"/>
                  </a:cubicBezTo>
                  <a:cubicBezTo>
                    <a:pt x="112" y="63"/>
                    <a:pt x="112" y="63"/>
                    <a:pt x="112" y="63"/>
                  </a:cubicBezTo>
                  <a:cubicBezTo>
                    <a:pt x="112" y="47"/>
                    <a:pt x="109" y="33"/>
                    <a:pt x="92" y="33"/>
                  </a:cubicBezTo>
                  <a:cubicBezTo>
                    <a:pt x="73" y="33"/>
                    <a:pt x="61" y="48"/>
                    <a:pt x="56" y="67"/>
                  </a:cubicBezTo>
                  <a:cubicBezTo>
                    <a:pt x="55" y="73"/>
                    <a:pt x="54" y="79"/>
                    <a:pt x="54" y="86"/>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5" name="Google Shape;165;p44"/>
            <p:cNvSpPr/>
            <p:nvPr/>
          </p:nvSpPr>
          <p:spPr>
            <a:xfrm>
              <a:off x="1679" y="669"/>
              <a:ext cx="147" cy="85"/>
            </a:xfrm>
            <a:custGeom>
              <a:avLst/>
              <a:gdLst/>
              <a:ahLst/>
              <a:cxnLst/>
              <a:rect l="l" t="t" r="r" b="b"/>
              <a:pathLst>
                <a:path w="260"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60" y="16"/>
                    <a:pt x="77" y="0"/>
                    <a:pt x="100" y="0"/>
                  </a:cubicBezTo>
                  <a:cubicBezTo>
                    <a:pt x="123" y="0"/>
                    <a:pt x="137" y="10"/>
                    <a:pt x="143"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4" y="119"/>
                    <a:pt x="249" y="119"/>
                  </a:cubicBezTo>
                  <a:cubicBezTo>
                    <a:pt x="260" y="119"/>
                    <a:pt x="260" y="119"/>
                    <a:pt x="260" y="119"/>
                  </a:cubicBezTo>
                  <a:cubicBezTo>
                    <a:pt x="260" y="150"/>
                    <a:pt x="260" y="150"/>
                    <a:pt x="260" y="150"/>
                  </a:cubicBezTo>
                  <a:cubicBezTo>
                    <a:pt x="225" y="150"/>
                    <a:pt x="225" y="150"/>
                    <a:pt x="225" y="150"/>
                  </a:cubicBezTo>
                  <a:cubicBezTo>
                    <a:pt x="211" y="150"/>
                    <a:pt x="206" y="144"/>
                    <a:pt x="206" y="131"/>
                  </a:cubicBezTo>
                  <a:cubicBezTo>
                    <a:pt x="206" y="63"/>
                    <a:pt x="206" y="63"/>
                    <a:pt x="206" y="63"/>
                  </a:cubicBezTo>
                  <a:cubicBezTo>
                    <a:pt x="206" y="46"/>
                    <a:pt x="202" y="33"/>
                    <a:pt x="185" y="33"/>
                  </a:cubicBezTo>
                  <a:cubicBezTo>
                    <a:pt x="167" y="33"/>
                    <a:pt x="154" y="48"/>
                    <a:pt x="150" y="67"/>
                  </a:cubicBezTo>
                  <a:cubicBezTo>
                    <a:pt x="149" y="73"/>
                    <a:pt x="148" y="79"/>
                    <a:pt x="148" y="86"/>
                  </a:cubicBezTo>
                  <a:cubicBezTo>
                    <a:pt x="148" y="150"/>
                    <a:pt x="148" y="150"/>
                    <a:pt x="148" y="150"/>
                  </a:cubicBezTo>
                  <a:cubicBezTo>
                    <a:pt x="111" y="150"/>
                    <a:pt x="111" y="150"/>
                    <a:pt x="111" y="150"/>
                  </a:cubicBezTo>
                  <a:cubicBezTo>
                    <a:pt x="111" y="63"/>
                    <a:pt x="111" y="63"/>
                    <a:pt x="111" y="63"/>
                  </a:cubicBezTo>
                  <a:cubicBezTo>
                    <a:pt x="111" y="47"/>
                    <a:pt x="109" y="33"/>
                    <a:pt x="92" y="33"/>
                  </a:cubicBezTo>
                  <a:cubicBezTo>
                    <a:pt x="73" y="33"/>
                    <a:pt x="61" y="48"/>
                    <a:pt x="56" y="67"/>
                  </a:cubicBezTo>
                  <a:cubicBezTo>
                    <a:pt x="55" y="73"/>
                    <a:pt x="54" y="79"/>
                    <a:pt x="54" y="86"/>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6" name="Google Shape;166;p44"/>
            <p:cNvSpPr/>
            <p:nvPr/>
          </p:nvSpPr>
          <p:spPr>
            <a:xfrm>
              <a:off x="1832" y="669"/>
              <a:ext cx="78"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7" name="Google Shape;167;p44"/>
            <p:cNvSpPr/>
            <p:nvPr/>
          </p:nvSpPr>
          <p:spPr>
            <a:xfrm>
              <a:off x="1917" y="669"/>
              <a:ext cx="60" cy="85"/>
            </a:xfrm>
            <a:custGeom>
              <a:avLst/>
              <a:gdLst/>
              <a:ahLst/>
              <a:cxnLst/>
              <a:rect l="l" t="t" r="r" b="b"/>
              <a:pathLst>
                <a:path w="106"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6"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3"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8" name="Google Shape;168;p44"/>
            <p:cNvSpPr/>
            <p:nvPr/>
          </p:nvSpPr>
          <p:spPr>
            <a:xfrm>
              <a:off x="1982" y="638"/>
              <a:ext cx="41"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4" y="63"/>
                    <a:pt x="54" y="77"/>
                  </a:cubicBezTo>
                  <a:cubicBezTo>
                    <a:pt x="54" y="167"/>
                    <a:pt x="54" y="167"/>
                    <a:pt x="54" y="167"/>
                  </a:cubicBezTo>
                  <a:cubicBezTo>
                    <a:pt x="54" y="171"/>
                    <a:pt x="57" y="173"/>
                    <a:pt x="61" y="173"/>
                  </a:cubicBezTo>
                  <a:cubicBezTo>
                    <a:pt x="72" y="173"/>
                    <a:pt x="72" y="173"/>
                    <a:pt x="72" y="173"/>
                  </a:cubicBezTo>
                  <a:cubicBezTo>
                    <a:pt x="72" y="204"/>
                    <a:pt x="72" y="204"/>
                    <a:pt x="72" y="204"/>
                  </a:cubicBezTo>
                  <a:cubicBezTo>
                    <a:pt x="37" y="204"/>
                    <a:pt x="37" y="204"/>
                    <a:pt x="37" y="204"/>
                  </a:cubicBezTo>
                  <a:cubicBezTo>
                    <a:pt x="24" y="204"/>
                    <a:pt x="18" y="198"/>
                    <a:pt x="18" y="185"/>
                  </a:cubicBezTo>
                  <a:lnTo>
                    <a:pt x="18" y="95"/>
                  </a:lnTo>
                  <a:close/>
                  <a:moveTo>
                    <a:pt x="20" y="0"/>
                  </a:moveTo>
                  <a:cubicBezTo>
                    <a:pt x="51" y="0"/>
                    <a:pt x="51" y="0"/>
                    <a:pt x="51" y="0"/>
                  </a:cubicBezTo>
                  <a:cubicBezTo>
                    <a:pt x="51" y="33"/>
                    <a:pt x="51" y="33"/>
                    <a:pt x="51"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9" name="Google Shape;169;p44"/>
            <p:cNvSpPr/>
            <p:nvPr/>
          </p:nvSpPr>
          <p:spPr>
            <a:xfrm>
              <a:off x="2027" y="669"/>
              <a:ext cx="98"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6"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3"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0" name="Google Shape;170;p44"/>
            <p:cNvSpPr/>
            <p:nvPr/>
          </p:nvSpPr>
          <p:spPr>
            <a:xfrm>
              <a:off x="2130" y="669"/>
              <a:ext cx="92" cy="119"/>
            </a:xfrm>
            <a:custGeom>
              <a:avLst/>
              <a:gdLst/>
              <a:ahLst/>
              <a:cxnLst/>
              <a:rect l="l" t="t" r="r" b="b"/>
              <a:pathLst>
                <a:path w="161" h="211" extrusionOk="0">
                  <a:moveTo>
                    <a:pt x="65" y="0"/>
                  </a:moveTo>
                  <a:cubicBezTo>
                    <a:pt x="99" y="0"/>
                    <a:pt x="110" y="21"/>
                    <a:pt x="110" y="21"/>
                  </a:cubicBezTo>
                  <a:cubicBezTo>
                    <a:pt x="111" y="21"/>
                    <a:pt x="111" y="21"/>
                    <a:pt x="111" y="21"/>
                  </a:cubicBezTo>
                  <a:cubicBezTo>
                    <a:pt x="111" y="21"/>
                    <a:pt x="111" y="19"/>
                    <a:pt x="111" y="17"/>
                  </a:cubicBezTo>
                  <a:cubicBezTo>
                    <a:pt x="111" y="10"/>
                    <a:pt x="115" y="3"/>
                    <a:pt x="127" y="3"/>
                  </a:cubicBezTo>
                  <a:cubicBezTo>
                    <a:pt x="161" y="3"/>
                    <a:pt x="161" y="3"/>
                    <a:pt x="161" y="3"/>
                  </a:cubicBezTo>
                  <a:cubicBezTo>
                    <a:pt x="161" y="34"/>
                    <a:pt x="161" y="34"/>
                    <a:pt x="161" y="34"/>
                  </a:cubicBezTo>
                  <a:cubicBezTo>
                    <a:pt x="150" y="34"/>
                    <a:pt x="150" y="34"/>
                    <a:pt x="150" y="34"/>
                  </a:cubicBezTo>
                  <a:cubicBezTo>
                    <a:pt x="146" y="34"/>
                    <a:pt x="143" y="36"/>
                    <a:pt x="143" y="40"/>
                  </a:cubicBezTo>
                  <a:cubicBezTo>
                    <a:pt x="143" y="141"/>
                    <a:pt x="143" y="141"/>
                    <a:pt x="143" y="141"/>
                  </a:cubicBezTo>
                  <a:cubicBezTo>
                    <a:pt x="143" y="192"/>
                    <a:pt x="104" y="211"/>
                    <a:pt x="66" y="211"/>
                  </a:cubicBezTo>
                  <a:cubicBezTo>
                    <a:pt x="47" y="211"/>
                    <a:pt x="28" y="205"/>
                    <a:pt x="14" y="198"/>
                  </a:cubicBezTo>
                  <a:cubicBezTo>
                    <a:pt x="25" y="169"/>
                    <a:pt x="25" y="169"/>
                    <a:pt x="25" y="169"/>
                  </a:cubicBezTo>
                  <a:cubicBezTo>
                    <a:pt x="25" y="169"/>
                    <a:pt x="43" y="179"/>
                    <a:pt x="66" y="179"/>
                  </a:cubicBezTo>
                  <a:cubicBezTo>
                    <a:pt x="88" y="179"/>
                    <a:pt x="107" y="169"/>
                    <a:pt x="107" y="143"/>
                  </a:cubicBezTo>
                  <a:cubicBezTo>
                    <a:pt x="107" y="136"/>
                    <a:pt x="107" y="136"/>
                    <a:pt x="107" y="136"/>
                  </a:cubicBezTo>
                  <a:cubicBezTo>
                    <a:pt x="107" y="133"/>
                    <a:pt x="107" y="128"/>
                    <a:pt x="107" y="128"/>
                  </a:cubicBezTo>
                  <a:cubicBezTo>
                    <a:pt x="107" y="128"/>
                    <a:pt x="107" y="128"/>
                    <a:pt x="107" y="128"/>
                  </a:cubicBezTo>
                  <a:cubicBezTo>
                    <a:pt x="98" y="141"/>
                    <a:pt x="85" y="147"/>
                    <a:pt x="66" y="147"/>
                  </a:cubicBezTo>
                  <a:cubicBezTo>
                    <a:pt x="24" y="147"/>
                    <a:pt x="0" y="113"/>
                    <a:pt x="0" y="73"/>
                  </a:cubicBezTo>
                  <a:cubicBezTo>
                    <a:pt x="0" y="33"/>
                    <a:pt x="23" y="0"/>
                    <a:pt x="65" y="0"/>
                  </a:cubicBezTo>
                  <a:close/>
                  <a:moveTo>
                    <a:pt x="108" y="73"/>
                  </a:moveTo>
                  <a:cubicBezTo>
                    <a:pt x="108" y="40"/>
                    <a:pt x="91" y="31"/>
                    <a:pt x="71" y="31"/>
                  </a:cubicBezTo>
                  <a:cubicBezTo>
                    <a:pt x="49" y="31"/>
                    <a:pt x="37" y="47"/>
                    <a:pt x="37" y="72"/>
                  </a:cubicBezTo>
                  <a:cubicBezTo>
                    <a:pt x="37" y="97"/>
                    <a:pt x="50" y="116"/>
                    <a:pt x="74" y="116"/>
                  </a:cubicBezTo>
                  <a:cubicBezTo>
                    <a:pt x="91" y="116"/>
                    <a:pt x="108" y="106"/>
                    <a:pt x="108" y="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1" name="Google Shape;171;p44"/>
            <p:cNvSpPr/>
            <p:nvPr/>
          </p:nvSpPr>
          <p:spPr>
            <a:xfrm>
              <a:off x="2227"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2" name="Google Shape;172;p44"/>
            <p:cNvSpPr/>
            <p:nvPr/>
          </p:nvSpPr>
          <p:spPr>
            <a:xfrm>
              <a:off x="2313" y="669"/>
              <a:ext cx="99" cy="85"/>
            </a:xfrm>
            <a:custGeom>
              <a:avLst/>
              <a:gdLst/>
              <a:ahLst/>
              <a:cxnLst/>
              <a:rect l="l" t="t" r="r" b="b"/>
              <a:pathLst>
                <a:path w="174" h="150" extrusionOk="0">
                  <a:moveTo>
                    <a:pt x="18" y="41"/>
                  </a:moveTo>
                  <a:cubicBezTo>
                    <a:pt x="18" y="36"/>
                    <a:pt x="15" y="34"/>
                    <a:pt x="11"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4"/>
                    <a:pt x="119" y="131"/>
                  </a:cubicBezTo>
                  <a:cubicBezTo>
                    <a:pt x="119" y="63"/>
                    <a:pt x="119" y="63"/>
                    <a:pt x="119" y="63"/>
                  </a:cubicBezTo>
                  <a:cubicBezTo>
                    <a:pt x="119" y="45"/>
                    <a:pt x="115" y="33"/>
                    <a:pt x="96"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73" name="Google Shape;173;p44"/>
          <p:cNvGrpSpPr/>
          <p:nvPr/>
        </p:nvGrpSpPr>
        <p:grpSpPr>
          <a:xfrm>
            <a:off x="3807837" y="3320435"/>
            <a:ext cx="1844802" cy="161849"/>
            <a:chOff x="1117" y="905"/>
            <a:chExt cx="1345" cy="118"/>
          </a:xfrm>
        </p:grpSpPr>
        <p:sp>
          <p:nvSpPr>
            <p:cNvPr id="174" name="Google Shape;174;p44"/>
            <p:cNvSpPr/>
            <p:nvPr/>
          </p:nvSpPr>
          <p:spPr>
            <a:xfrm>
              <a:off x="1117" y="905"/>
              <a:ext cx="43" cy="116"/>
            </a:xfrm>
            <a:custGeom>
              <a:avLst/>
              <a:gdLst/>
              <a:ahLst/>
              <a:cxnLst/>
              <a:rect l="l" t="t" r="r" b="b"/>
              <a:pathLst>
                <a:path w="43" h="116" extrusionOk="0">
                  <a:moveTo>
                    <a:pt x="0" y="98"/>
                  </a:moveTo>
                  <a:lnTo>
                    <a:pt x="11" y="98"/>
                  </a:lnTo>
                  <a:lnTo>
                    <a:pt x="11" y="19"/>
                  </a:lnTo>
                  <a:lnTo>
                    <a:pt x="0" y="19"/>
                  </a:lnTo>
                  <a:lnTo>
                    <a:pt x="0" y="0"/>
                  </a:lnTo>
                  <a:lnTo>
                    <a:pt x="43" y="0"/>
                  </a:lnTo>
                  <a:lnTo>
                    <a:pt x="43" y="19"/>
                  </a:lnTo>
                  <a:lnTo>
                    <a:pt x="31" y="19"/>
                  </a:lnTo>
                  <a:lnTo>
                    <a:pt x="31" y="98"/>
                  </a:lnTo>
                  <a:lnTo>
                    <a:pt x="43" y="98"/>
                  </a:lnTo>
                  <a:lnTo>
                    <a:pt x="43" y="116"/>
                  </a:lnTo>
                  <a:lnTo>
                    <a:pt x="0" y="116"/>
                  </a:lnTo>
                  <a:lnTo>
                    <a:pt x="0" y="9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5" name="Google Shape;175;p44"/>
            <p:cNvSpPr/>
            <p:nvPr/>
          </p:nvSpPr>
          <p:spPr>
            <a:xfrm>
              <a:off x="1169" y="905"/>
              <a:ext cx="85"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3"/>
                    <a:pt x="55" y="16"/>
                  </a:cubicBezTo>
                  <a:cubicBezTo>
                    <a:pt x="55" y="109"/>
                    <a:pt x="55" y="109"/>
                    <a:pt x="55" y="109"/>
                  </a:cubicBezTo>
                  <a:cubicBezTo>
                    <a:pt x="66" y="109"/>
                    <a:pt x="66" y="109"/>
                    <a:pt x="66" y="109"/>
                  </a:cubicBezTo>
                  <a:cubicBezTo>
                    <a:pt x="70" y="109"/>
                    <a:pt x="76" y="108"/>
                    <a:pt x="80" y="104"/>
                  </a:cubicBezTo>
                  <a:cubicBezTo>
                    <a:pt x="110" y="57"/>
                    <a:pt x="110" y="57"/>
                    <a:pt x="110" y="57"/>
                  </a:cubicBezTo>
                  <a:cubicBezTo>
                    <a:pt x="150" y="57"/>
                    <a:pt x="150" y="57"/>
                    <a:pt x="150" y="57"/>
                  </a:cubicBezTo>
                  <a:cubicBezTo>
                    <a:pt x="113" y="113"/>
                    <a:pt x="113" y="113"/>
                    <a:pt x="113" y="113"/>
                  </a:cubicBezTo>
                  <a:cubicBezTo>
                    <a:pt x="107"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2" y="204"/>
                    <a:pt x="107" y="202"/>
                    <a:pt x="101" y="192"/>
                  </a:cubicBezTo>
                  <a:cubicBezTo>
                    <a:pt x="76" y="146"/>
                    <a:pt x="76" y="146"/>
                    <a:pt x="76" y="146"/>
                  </a:cubicBezTo>
                  <a:cubicBezTo>
                    <a:pt x="74" y="140"/>
                    <a:pt x="68" y="140"/>
                    <a:pt x="63" y="140"/>
                  </a:cubicBezTo>
                  <a:cubicBezTo>
                    <a:pt x="55" y="140"/>
                    <a:pt x="55" y="140"/>
                    <a:pt x="55" y="140"/>
                  </a:cubicBezTo>
                  <a:cubicBezTo>
                    <a:pt x="55" y="204"/>
                    <a:pt x="55" y="204"/>
                    <a:pt x="55"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6" name="Google Shape;176;p44"/>
            <p:cNvSpPr/>
            <p:nvPr/>
          </p:nvSpPr>
          <p:spPr>
            <a:xfrm>
              <a:off x="1305"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7" name="Google Shape;177;p44"/>
            <p:cNvSpPr/>
            <p:nvPr/>
          </p:nvSpPr>
          <p:spPr>
            <a:xfrm>
              <a:off x="1395" y="936"/>
              <a:ext cx="98" cy="85"/>
            </a:xfrm>
            <a:custGeom>
              <a:avLst/>
              <a:gdLst/>
              <a:ahLst/>
              <a:cxnLst/>
              <a:rect l="l" t="t" r="r" b="b"/>
              <a:pathLst>
                <a:path w="174"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59" y="18"/>
                    <a:pt x="75" y="0"/>
                    <a:pt x="104"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5"/>
                    <a:pt x="119" y="131"/>
                  </a:cubicBezTo>
                  <a:cubicBezTo>
                    <a:pt x="119" y="63"/>
                    <a:pt x="119" y="63"/>
                    <a:pt x="119" y="63"/>
                  </a:cubicBezTo>
                  <a:cubicBezTo>
                    <a:pt x="119" y="45"/>
                    <a:pt x="114" y="33"/>
                    <a:pt x="96" y="33"/>
                  </a:cubicBezTo>
                  <a:cubicBezTo>
                    <a:pt x="76" y="33"/>
                    <a:pt x="62" y="46"/>
                    <a:pt x="57" y="63"/>
                  </a:cubicBezTo>
                  <a:cubicBezTo>
                    <a:pt x="55" y="69"/>
                    <a:pt x="54" y="76"/>
                    <a:pt x="54" y="83"/>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8" name="Google Shape;178;p44"/>
            <p:cNvSpPr/>
            <p:nvPr/>
          </p:nvSpPr>
          <p:spPr>
            <a:xfrm>
              <a:off x="1544"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10" y="68"/>
                    <a:pt x="110" y="63"/>
                  </a:cubicBezTo>
                  <a:cubicBezTo>
                    <a:pt x="110" y="37"/>
                    <a:pt x="110" y="37"/>
                    <a:pt x="110" y="37"/>
                  </a:cubicBezTo>
                  <a:cubicBezTo>
                    <a:pt x="110" y="33"/>
                    <a:pt x="107" y="31"/>
                    <a:pt x="103" y="31"/>
                  </a:cubicBezTo>
                  <a:cubicBezTo>
                    <a:pt x="92" y="31"/>
                    <a:pt x="92" y="31"/>
                    <a:pt x="92" y="31"/>
                  </a:cubicBezTo>
                  <a:cubicBezTo>
                    <a:pt x="92" y="0"/>
                    <a:pt x="92" y="0"/>
                    <a:pt x="92" y="0"/>
                  </a:cubicBezTo>
                  <a:cubicBezTo>
                    <a:pt x="127" y="0"/>
                    <a:pt x="127" y="0"/>
                    <a:pt x="127" y="0"/>
                  </a:cubicBezTo>
                  <a:cubicBezTo>
                    <a:pt x="140" y="0"/>
                    <a:pt x="146" y="6"/>
                    <a:pt x="146" y="19"/>
                  </a:cubicBezTo>
                  <a:cubicBezTo>
                    <a:pt x="146" y="167"/>
                    <a:pt x="146" y="167"/>
                    <a:pt x="146" y="167"/>
                  </a:cubicBezTo>
                  <a:cubicBezTo>
                    <a:pt x="146" y="171"/>
                    <a:pt x="149" y="173"/>
                    <a:pt x="153"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6" y="208"/>
                  </a:cubicBezTo>
                  <a:cubicBezTo>
                    <a:pt x="26" y="208"/>
                    <a:pt x="0" y="176"/>
                    <a:pt x="0" y="131"/>
                  </a:cubicBezTo>
                  <a:cubicBezTo>
                    <a:pt x="0" y="84"/>
                    <a:pt x="28" y="54"/>
                    <a:pt x="67" y="54"/>
                  </a:cubicBezTo>
                  <a:close/>
                  <a:moveTo>
                    <a:pt x="111" y="131"/>
                  </a:moveTo>
                  <a:cubicBezTo>
                    <a:pt x="111" y="108"/>
                    <a:pt x="99" y="85"/>
                    <a:pt x="74" y="85"/>
                  </a:cubicBezTo>
                  <a:cubicBezTo>
                    <a:pt x="54" y="85"/>
                    <a:pt x="37" y="102"/>
                    <a:pt x="37" y="131"/>
                  </a:cubicBezTo>
                  <a:cubicBezTo>
                    <a:pt x="37" y="159"/>
                    <a:pt x="52" y="177"/>
                    <a:pt x="74" y="177"/>
                  </a:cubicBezTo>
                  <a:cubicBezTo>
                    <a:pt x="93" y="177"/>
                    <a:pt x="111" y="163"/>
                    <a:pt x="111"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9" name="Google Shape;179;p44"/>
            <p:cNvSpPr/>
            <p:nvPr/>
          </p:nvSpPr>
          <p:spPr>
            <a:xfrm>
              <a:off x="1646"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0" name="Google Shape;180;p44"/>
            <p:cNvSpPr/>
            <p:nvPr/>
          </p:nvSpPr>
          <p:spPr>
            <a:xfrm>
              <a:off x="1780" y="936"/>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3"/>
                  </a:moveTo>
                  <a:cubicBezTo>
                    <a:pt x="104" y="123"/>
                    <a:pt x="124" y="104"/>
                    <a:pt x="124" y="77"/>
                  </a:cubicBezTo>
                  <a:cubicBezTo>
                    <a:pt x="124" y="50"/>
                    <a:pt x="104" y="31"/>
                    <a:pt x="80" y="31"/>
                  </a:cubicBezTo>
                  <a:cubicBezTo>
                    <a:pt x="57" y="31"/>
                    <a:pt x="37" y="50"/>
                    <a:pt x="37" y="77"/>
                  </a:cubicBezTo>
                  <a:cubicBezTo>
                    <a:pt x="37" y="104"/>
                    <a:pt x="57" y="123"/>
                    <a:pt x="80" y="12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1" name="Google Shape;181;p44"/>
            <p:cNvSpPr/>
            <p:nvPr/>
          </p:nvSpPr>
          <p:spPr>
            <a:xfrm>
              <a:off x="1877" y="938"/>
              <a:ext cx="85" cy="83"/>
            </a:xfrm>
            <a:custGeom>
              <a:avLst/>
              <a:gdLst/>
              <a:ahLst/>
              <a:cxnLst/>
              <a:rect l="l" t="t" r="r" b="b"/>
              <a:pathLst>
                <a:path w="150" h="147" extrusionOk="0">
                  <a:moveTo>
                    <a:pt x="11" y="37"/>
                  </a:moveTo>
                  <a:cubicBezTo>
                    <a:pt x="10" y="33"/>
                    <a:pt x="7" y="31"/>
                    <a:pt x="3" y="31"/>
                  </a:cubicBezTo>
                  <a:cubicBezTo>
                    <a:pt x="0" y="31"/>
                    <a:pt x="0" y="31"/>
                    <a:pt x="0" y="31"/>
                  </a:cubicBezTo>
                  <a:cubicBezTo>
                    <a:pt x="0" y="0"/>
                    <a:pt x="0" y="0"/>
                    <a:pt x="0" y="0"/>
                  </a:cubicBezTo>
                  <a:cubicBezTo>
                    <a:pt x="21" y="0"/>
                    <a:pt x="21" y="0"/>
                    <a:pt x="21" y="0"/>
                  </a:cubicBezTo>
                  <a:cubicBezTo>
                    <a:pt x="33" y="0"/>
                    <a:pt x="39" y="4"/>
                    <a:pt x="42" y="14"/>
                  </a:cubicBezTo>
                  <a:cubicBezTo>
                    <a:pt x="70" y="91"/>
                    <a:pt x="70" y="91"/>
                    <a:pt x="70" y="91"/>
                  </a:cubicBezTo>
                  <a:cubicBezTo>
                    <a:pt x="73" y="100"/>
                    <a:pt x="76" y="112"/>
                    <a:pt x="76" y="112"/>
                  </a:cubicBezTo>
                  <a:cubicBezTo>
                    <a:pt x="76" y="112"/>
                    <a:pt x="76" y="112"/>
                    <a:pt x="76" y="112"/>
                  </a:cubicBezTo>
                  <a:cubicBezTo>
                    <a:pt x="76" y="112"/>
                    <a:pt x="78" y="100"/>
                    <a:pt x="81" y="91"/>
                  </a:cubicBezTo>
                  <a:cubicBezTo>
                    <a:pt x="109" y="14"/>
                    <a:pt x="109" y="14"/>
                    <a:pt x="109" y="14"/>
                  </a:cubicBezTo>
                  <a:cubicBezTo>
                    <a:pt x="113" y="4"/>
                    <a:pt x="119" y="0"/>
                    <a:pt x="131" y="0"/>
                  </a:cubicBezTo>
                  <a:cubicBezTo>
                    <a:pt x="150" y="0"/>
                    <a:pt x="150" y="0"/>
                    <a:pt x="150" y="0"/>
                  </a:cubicBezTo>
                  <a:cubicBezTo>
                    <a:pt x="150" y="31"/>
                    <a:pt x="150" y="31"/>
                    <a:pt x="150" y="31"/>
                  </a:cubicBezTo>
                  <a:cubicBezTo>
                    <a:pt x="147" y="31"/>
                    <a:pt x="147" y="31"/>
                    <a:pt x="147" y="31"/>
                  </a:cubicBezTo>
                  <a:cubicBezTo>
                    <a:pt x="143" y="31"/>
                    <a:pt x="140" y="33"/>
                    <a:pt x="139" y="37"/>
                  </a:cubicBezTo>
                  <a:cubicBezTo>
                    <a:pt x="97" y="147"/>
                    <a:pt x="97" y="147"/>
                    <a:pt x="97" y="147"/>
                  </a:cubicBezTo>
                  <a:cubicBezTo>
                    <a:pt x="53" y="147"/>
                    <a:pt x="53" y="147"/>
                    <a:pt x="53" y="147"/>
                  </a:cubicBezTo>
                  <a:lnTo>
                    <a:pt x="11"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2" name="Google Shape;182;p44"/>
            <p:cNvSpPr/>
            <p:nvPr/>
          </p:nvSpPr>
          <p:spPr>
            <a:xfrm>
              <a:off x="1968"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7" y="83"/>
                    <a:pt x="37" y="83"/>
                    <a:pt x="37" y="83"/>
                  </a:cubicBezTo>
                  <a:cubicBezTo>
                    <a:pt x="40" y="109"/>
                    <a:pt x="59" y="123"/>
                    <a:pt x="82" y="123"/>
                  </a:cubicBezTo>
                  <a:cubicBezTo>
                    <a:pt x="105" y="123"/>
                    <a:pt x="123" y="106"/>
                    <a:pt x="123" y="106"/>
                  </a:cubicBezTo>
                  <a:cubicBezTo>
                    <a:pt x="138" y="132"/>
                    <a:pt x="138" y="132"/>
                    <a:pt x="138" y="132"/>
                  </a:cubicBezTo>
                  <a:cubicBezTo>
                    <a:pt x="138" y="132"/>
                    <a:pt x="116" y="154"/>
                    <a:pt x="79" y="154"/>
                  </a:cubicBezTo>
                  <a:cubicBezTo>
                    <a:pt x="30" y="154"/>
                    <a:pt x="0" y="119"/>
                    <a:pt x="0" y="77"/>
                  </a:cubicBezTo>
                  <a:cubicBezTo>
                    <a:pt x="0" y="32"/>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3" name="Google Shape;183;p44"/>
            <p:cNvSpPr/>
            <p:nvPr/>
          </p:nvSpPr>
          <p:spPr>
            <a:xfrm>
              <a:off x="2057" y="937"/>
              <a:ext cx="61" cy="84"/>
            </a:xfrm>
            <a:custGeom>
              <a:avLst/>
              <a:gdLst/>
              <a:ahLst/>
              <a:cxnLst/>
              <a:rect l="l" t="t" r="r" b="b"/>
              <a:pathLst>
                <a:path w="107"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7"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7" y="1"/>
                    <a:pt x="107" y="1"/>
                  </a:cubicBezTo>
                  <a:cubicBezTo>
                    <a:pt x="107" y="37"/>
                    <a:pt x="107" y="37"/>
                    <a:pt x="107" y="37"/>
                  </a:cubicBezTo>
                  <a:cubicBezTo>
                    <a:pt x="107" y="37"/>
                    <a:pt x="103" y="36"/>
                    <a:pt x="98" y="36"/>
                  </a:cubicBezTo>
                  <a:cubicBezTo>
                    <a:pt x="82" y="36"/>
                    <a:pt x="64" y="45"/>
                    <a:pt x="58" y="67"/>
                  </a:cubicBezTo>
                  <a:cubicBezTo>
                    <a:pt x="56"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4" name="Google Shape;184;p44"/>
            <p:cNvSpPr/>
            <p:nvPr/>
          </p:nvSpPr>
          <p:spPr>
            <a:xfrm>
              <a:off x="2122" y="905"/>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1"/>
                    <a:pt x="54" y="71"/>
                    <a:pt x="54" y="71"/>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5" y="204"/>
                    <a:pt x="120" y="199"/>
                    <a:pt x="120" y="185"/>
                  </a:cubicBezTo>
                  <a:cubicBezTo>
                    <a:pt x="120" y="117"/>
                    <a:pt x="120" y="117"/>
                    <a:pt x="120" y="117"/>
                  </a:cubicBezTo>
                  <a:cubicBezTo>
                    <a:pt x="120" y="99"/>
                    <a:pt x="115" y="87"/>
                    <a:pt x="96" y="87"/>
                  </a:cubicBezTo>
                  <a:cubicBezTo>
                    <a:pt x="77" y="87"/>
                    <a:pt x="62" y="100"/>
                    <a:pt x="57" y="118"/>
                  </a:cubicBezTo>
                  <a:cubicBezTo>
                    <a:pt x="55" y="124"/>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5" name="Google Shape;185;p44"/>
            <p:cNvSpPr/>
            <p:nvPr/>
          </p:nvSpPr>
          <p:spPr>
            <a:xfrm>
              <a:off x="2229"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6"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6" name="Google Shape;186;p44"/>
            <p:cNvSpPr/>
            <p:nvPr/>
          </p:nvSpPr>
          <p:spPr>
            <a:xfrm>
              <a:off x="2319" y="905"/>
              <a:ext cx="41" cy="116"/>
            </a:xfrm>
            <a:custGeom>
              <a:avLst/>
              <a:gdLst/>
              <a:ahLst/>
              <a:cxnLst/>
              <a:rect l="l" t="t" r="r" b="b"/>
              <a:pathLst>
                <a:path w="72" h="204" extrusionOk="0">
                  <a:moveTo>
                    <a:pt x="18" y="95"/>
                  </a:moveTo>
                  <a:cubicBezTo>
                    <a:pt x="18" y="90"/>
                    <a:pt x="15" y="88"/>
                    <a:pt x="11" y="88"/>
                  </a:cubicBezTo>
                  <a:cubicBezTo>
                    <a:pt x="0" y="88"/>
                    <a:pt x="0" y="88"/>
                    <a:pt x="0" y="88"/>
                  </a:cubicBezTo>
                  <a:cubicBezTo>
                    <a:pt x="0" y="57"/>
                    <a:pt x="0" y="57"/>
                    <a:pt x="0" y="57"/>
                  </a:cubicBezTo>
                  <a:cubicBezTo>
                    <a:pt x="35" y="57"/>
                    <a:pt x="35" y="57"/>
                    <a:pt x="35" y="57"/>
                  </a:cubicBezTo>
                  <a:cubicBezTo>
                    <a:pt x="48" y="57"/>
                    <a:pt x="54" y="63"/>
                    <a:pt x="54" y="77"/>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4" y="204"/>
                    <a:pt x="18" y="199"/>
                    <a:pt x="18" y="185"/>
                  </a:cubicBezTo>
                  <a:lnTo>
                    <a:pt x="18" y="95"/>
                  </a:lnTo>
                  <a:close/>
                  <a:moveTo>
                    <a:pt x="19" y="0"/>
                  </a:moveTo>
                  <a:cubicBezTo>
                    <a:pt x="51" y="0"/>
                    <a:pt x="51" y="0"/>
                    <a:pt x="51" y="0"/>
                  </a:cubicBezTo>
                  <a:cubicBezTo>
                    <a:pt x="51" y="33"/>
                    <a:pt x="51" y="33"/>
                    <a:pt x="51" y="33"/>
                  </a:cubicBezTo>
                  <a:cubicBezTo>
                    <a:pt x="19" y="33"/>
                    <a:pt x="19" y="33"/>
                    <a:pt x="19" y="33"/>
                  </a:cubicBezTo>
                  <a:lnTo>
                    <a:pt x="19"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7" name="Google Shape;187;p44"/>
            <p:cNvSpPr/>
            <p:nvPr/>
          </p:nvSpPr>
          <p:spPr>
            <a:xfrm>
              <a:off x="2369"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09" y="68"/>
                    <a:pt x="109" y="63"/>
                  </a:cubicBezTo>
                  <a:cubicBezTo>
                    <a:pt x="109" y="37"/>
                    <a:pt x="109" y="37"/>
                    <a:pt x="109" y="37"/>
                  </a:cubicBezTo>
                  <a:cubicBezTo>
                    <a:pt x="109" y="33"/>
                    <a:pt x="107" y="31"/>
                    <a:pt x="103" y="31"/>
                  </a:cubicBezTo>
                  <a:cubicBezTo>
                    <a:pt x="92" y="31"/>
                    <a:pt x="92" y="31"/>
                    <a:pt x="92" y="31"/>
                  </a:cubicBezTo>
                  <a:cubicBezTo>
                    <a:pt x="92" y="0"/>
                    <a:pt x="92" y="0"/>
                    <a:pt x="92" y="0"/>
                  </a:cubicBezTo>
                  <a:cubicBezTo>
                    <a:pt x="126" y="0"/>
                    <a:pt x="126" y="0"/>
                    <a:pt x="126" y="0"/>
                  </a:cubicBezTo>
                  <a:cubicBezTo>
                    <a:pt x="140" y="0"/>
                    <a:pt x="146" y="6"/>
                    <a:pt x="146" y="19"/>
                  </a:cubicBezTo>
                  <a:cubicBezTo>
                    <a:pt x="146" y="167"/>
                    <a:pt x="146" y="167"/>
                    <a:pt x="146" y="167"/>
                  </a:cubicBezTo>
                  <a:cubicBezTo>
                    <a:pt x="146" y="171"/>
                    <a:pt x="148" y="173"/>
                    <a:pt x="152"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5" y="208"/>
                  </a:cubicBezTo>
                  <a:cubicBezTo>
                    <a:pt x="26" y="208"/>
                    <a:pt x="0" y="176"/>
                    <a:pt x="0" y="131"/>
                  </a:cubicBezTo>
                  <a:cubicBezTo>
                    <a:pt x="0" y="84"/>
                    <a:pt x="28" y="54"/>
                    <a:pt x="67" y="54"/>
                  </a:cubicBezTo>
                  <a:close/>
                  <a:moveTo>
                    <a:pt x="110" y="131"/>
                  </a:moveTo>
                  <a:cubicBezTo>
                    <a:pt x="110" y="108"/>
                    <a:pt x="99" y="85"/>
                    <a:pt x="74" y="85"/>
                  </a:cubicBezTo>
                  <a:cubicBezTo>
                    <a:pt x="54" y="85"/>
                    <a:pt x="37" y="102"/>
                    <a:pt x="37" y="131"/>
                  </a:cubicBezTo>
                  <a:cubicBezTo>
                    <a:pt x="37" y="159"/>
                    <a:pt x="52" y="177"/>
                    <a:pt x="73" y="177"/>
                  </a:cubicBezTo>
                  <a:cubicBezTo>
                    <a:pt x="92" y="177"/>
                    <a:pt x="110" y="163"/>
                    <a:pt x="110"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188" name="Google Shape;188;p44"/>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44"/>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4"/>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4"/>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4"/>
          <p:cNvSpPr>
            <a:spLocks noGrp="1"/>
          </p:cNvSpPr>
          <p:nvPr>
            <p:ph type="pic" idx="16"/>
          </p:nvPr>
        </p:nvSpPr>
        <p:spPr>
          <a:xfrm rot="512536">
            <a:off x="7476704" y="471064"/>
            <a:ext cx="1833028" cy="1735641"/>
          </a:xfrm>
          <a:prstGeom prst="rect">
            <a:avLst/>
          </a:prstGeom>
          <a:solidFill>
            <a:schemeClr val="lt1"/>
          </a:solidFill>
          <a:ln>
            <a:noFill/>
          </a:ln>
        </p:spPr>
      </p:sp>
      <p:sp>
        <p:nvSpPr>
          <p:cNvPr id="193" name="Google Shape;193;p44"/>
          <p:cNvSpPr/>
          <p:nvPr/>
        </p:nvSpPr>
        <p:spPr>
          <a:xfrm rot="518318">
            <a:off x="7370312" y="334930"/>
            <a:ext cx="2045037" cy="2370219"/>
          </a:xfrm>
          <a:custGeom>
            <a:avLst/>
            <a:gdLst/>
            <a:ahLst/>
            <a:cxnLst/>
            <a:rect l="l" t="t" r="r" b="b"/>
            <a:pathLst>
              <a:path w="3576427" h="4288644" extrusionOk="0">
                <a:moveTo>
                  <a:pt x="229770" y="240785"/>
                </a:moveTo>
                <a:lnTo>
                  <a:pt x="229770" y="3391928"/>
                </a:lnTo>
                <a:lnTo>
                  <a:pt x="3346656" y="3391928"/>
                </a:lnTo>
                <a:lnTo>
                  <a:pt x="3346656" y="240785"/>
                </a:lnTo>
                <a:close/>
                <a:moveTo>
                  <a:pt x="0" y="0"/>
                </a:moveTo>
                <a:lnTo>
                  <a:pt x="3576427" y="0"/>
                </a:lnTo>
                <a:lnTo>
                  <a:pt x="3576427" y="4288644"/>
                </a:lnTo>
                <a:lnTo>
                  <a:pt x="0" y="4288644"/>
                </a:lnTo>
                <a:close/>
              </a:path>
            </a:pathLst>
          </a:cu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4" name="Google Shape;194;p44"/>
          <p:cNvSpPr txBox="1">
            <a:spLocks noGrp="1"/>
          </p:cNvSpPr>
          <p:nvPr>
            <p:ph type="body" idx="17"/>
          </p:nvPr>
        </p:nvSpPr>
        <p:spPr>
          <a:xfrm rot="515739">
            <a:off x="7277641" y="2147352"/>
            <a:ext cx="1965860" cy="563150"/>
          </a:xfrm>
          <a:prstGeom prst="rect">
            <a:avLst/>
          </a:prstGeom>
          <a:noFill/>
          <a:ln>
            <a:noFill/>
          </a:ln>
        </p:spPr>
        <p:txBody>
          <a:bodyPr spcFirstLastPara="1" wrap="square" lIns="36000" tIns="0" rIns="36000" bIns="0" anchor="ctr" anchorCtr="0">
            <a:noAutofit/>
          </a:bodyPr>
          <a:lstStyle>
            <a:lvl1pPr marL="457200" lvl="0" indent="-228600" algn="l">
              <a:lnSpc>
                <a:spcPct val="90000"/>
              </a:lnSpc>
              <a:spcBef>
                <a:spcPts val="475"/>
              </a:spcBef>
              <a:spcAft>
                <a:spcPts val="0"/>
              </a:spcAft>
              <a:buSzPts val="2560"/>
              <a:buNone/>
              <a:defRPr sz="3200">
                <a:solidFill>
                  <a:srgbClr val="005479"/>
                </a:solidFill>
                <a:latin typeface="Bad Script"/>
                <a:ea typeface="Bad Script"/>
                <a:cs typeface="Bad Script"/>
                <a:sym typeface="Bad Script"/>
              </a:defRPr>
            </a:lvl1pPr>
            <a:lvl2pPr marL="914400" lvl="1" indent="-228600" algn="l">
              <a:lnSpc>
                <a:spcPct val="90000"/>
              </a:lnSpc>
              <a:spcBef>
                <a:spcPts val="438"/>
              </a:spcBef>
              <a:spcAft>
                <a:spcPts val="0"/>
              </a:spcAft>
              <a:buSzPts val="720"/>
              <a:buNone/>
              <a:defRPr sz="900"/>
            </a:lvl2pPr>
            <a:lvl3pPr marL="1371600" lvl="2" indent="-228600" algn="l">
              <a:lnSpc>
                <a:spcPct val="90000"/>
              </a:lnSpc>
              <a:spcBef>
                <a:spcPts val="400"/>
              </a:spcBef>
              <a:spcAft>
                <a:spcPts val="0"/>
              </a:spcAft>
              <a:buSzPts val="640"/>
              <a:buNone/>
              <a:defRPr sz="800"/>
            </a:lvl3pPr>
            <a:lvl4pPr marL="1828800" lvl="3" indent="-228600" algn="l">
              <a:lnSpc>
                <a:spcPct val="90000"/>
              </a:lnSpc>
              <a:spcBef>
                <a:spcPts val="363"/>
              </a:spcBef>
              <a:spcAft>
                <a:spcPts val="0"/>
              </a:spcAft>
              <a:buSzPts val="560"/>
              <a:buNone/>
              <a:defRPr sz="700"/>
            </a:lvl4pPr>
            <a:lvl5pPr marL="2286000" lvl="4" indent="-228600" algn="l">
              <a:lnSpc>
                <a:spcPct val="90000"/>
              </a:lnSpc>
              <a:spcBef>
                <a:spcPts val="325"/>
              </a:spcBef>
              <a:spcAft>
                <a:spcPts val="0"/>
              </a:spcAft>
              <a:buSzPts val="560"/>
              <a:buNone/>
              <a:defRPr sz="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44" descr="Tessafilm_2"/>
          <p:cNvPicPr preferRelativeResize="0"/>
          <p:nvPr/>
        </p:nvPicPr>
        <p:blipFill rotWithShape="1">
          <a:blip r:embed="rId4">
            <a:alphaModFix/>
          </a:blip>
          <a:srcRect l="71863" b="90001"/>
          <a:stretch/>
        </p:blipFill>
        <p:spPr>
          <a:xfrm rot="878318">
            <a:off x="8154908" y="87480"/>
            <a:ext cx="907954" cy="353251"/>
          </a:xfrm>
          <a:prstGeom prst="rect">
            <a:avLst/>
          </a:prstGeom>
          <a:noFill/>
          <a:ln>
            <a:noFill/>
          </a:ln>
        </p:spPr>
      </p:pic>
      <p:sp>
        <p:nvSpPr>
          <p:cNvPr id="196" name="Google Shape;196;p44"/>
          <p:cNvSpPr>
            <a:spLocks noGrp="1"/>
          </p:cNvSpPr>
          <p:nvPr>
            <p:ph type="pic" idx="18"/>
          </p:nvPr>
        </p:nvSpPr>
        <p:spPr>
          <a:xfrm rot="-222709">
            <a:off x="9750430" y="208314"/>
            <a:ext cx="1232447" cy="1183808"/>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97" name="Google Shape;197;p44"/>
          <p:cNvSpPr txBox="1">
            <a:spLocks noGrp="1"/>
          </p:cNvSpPr>
          <p:nvPr>
            <p:ph type="body" idx="19"/>
          </p:nvPr>
        </p:nvSpPr>
        <p:spPr>
          <a:xfrm>
            <a:off x="302150" y="3647538"/>
            <a:ext cx="3318855" cy="259485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8" name="Google Shape;198;p44"/>
          <p:cNvGrpSpPr/>
          <p:nvPr/>
        </p:nvGrpSpPr>
        <p:grpSpPr>
          <a:xfrm>
            <a:off x="329885" y="3297118"/>
            <a:ext cx="1190549" cy="205740"/>
            <a:chOff x="1022" y="1139"/>
            <a:chExt cx="868" cy="150"/>
          </a:xfrm>
        </p:grpSpPr>
        <p:sp>
          <p:nvSpPr>
            <p:cNvPr id="199" name="Google Shape;199;p44"/>
            <p:cNvSpPr/>
            <p:nvPr/>
          </p:nvSpPr>
          <p:spPr>
            <a:xfrm>
              <a:off x="1022" y="1139"/>
              <a:ext cx="90" cy="116"/>
            </a:xfrm>
            <a:custGeom>
              <a:avLst/>
              <a:gdLst/>
              <a:ahLst/>
              <a:cxnLst/>
              <a:rect l="l" t="t" r="r" b="b"/>
              <a:pathLst>
                <a:path w="159" h="204" extrusionOk="0">
                  <a:moveTo>
                    <a:pt x="19" y="32"/>
                  </a:moveTo>
                  <a:cubicBezTo>
                    <a:pt x="0" y="32"/>
                    <a:pt x="0" y="32"/>
                    <a:pt x="0" y="32"/>
                  </a:cubicBezTo>
                  <a:cubicBezTo>
                    <a:pt x="0" y="0"/>
                    <a:pt x="0" y="0"/>
                    <a:pt x="0" y="0"/>
                  </a:cubicBezTo>
                  <a:cubicBezTo>
                    <a:pt x="93" y="0"/>
                    <a:pt x="93" y="0"/>
                    <a:pt x="93" y="0"/>
                  </a:cubicBezTo>
                  <a:cubicBezTo>
                    <a:pt x="132" y="0"/>
                    <a:pt x="159" y="26"/>
                    <a:pt x="159" y="66"/>
                  </a:cubicBezTo>
                  <a:cubicBezTo>
                    <a:pt x="159" y="106"/>
                    <a:pt x="132" y="134"/>
                    <a:pt x="93" y="134"/>
                  </a:cubicBezTo>
                  <a:cubicBezTo>
                    <a:pt x="56" y="134"/>
                    <a:pt x="56" y="134"/>
                    <a:pt x="56" y="134"/>
                  </a:cubicBezTo>
                  <a:cubicBezTo>
                    <a:pt x="56" y="204"/>
                    <a:pt x="56" y="204"/>
                    <a:pt x="56" y="204"/>
                  </a:cubicBezTo>
                  <a:cubicBezTo>
                    <a:pt x="19" y="204"/>
                    <a:pt x="19" y="204"/>
                    <a:pt x="19" y="204"/>
                  </a:cubicBezTo>
                  <a:lnTo>
                    <a:pt x="19" y="32"/>
                  </a:lnTo>
                  <a:close/>
                  <a:moveTo>
                    <a:pt x="87" y="101"/>
                  </a:moveTo>
                  <a:cubicBezTo>
                    <a:pt x="108" y="101"/>
                    <a:pt x="120" y="87"/>
                    <a:pt x="120" y="66"/>
                  </a:cubicBezTo>
                  <a:cubicBezTo>
                    <a:pt x="120" y="45"/>
                    <a:pt x="108" y="32"/>
                    <a:pt x="87" y="32"/>
                  </a:cubicBezTo>
                  <a:cubicBezTo>
                    <a:pt x="56" y="32"/>
                    <a:pt x="56" y="32"/>
                    <a:pt x="56" y="32"/>
                  </a:cubicBezTo>
                  <a:cubicBezTo>
                    <a:pt x="56" y="101"/>
                    <a:pt x="56" y="101"/>
                    <a:pt x="56" y="101"/>
                  </a:cubicBezTo>
                  <a:lnTo>
                    <a:pt x="87" y="10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0" name="Google Shape;200;p44"/>
            <p:cNvSpPr/>
            <p:nvPr/>
          </p:nvSpPr>
          <p:spPr>
            <a:xfrm>
              <a:off x="1117" y="1169"/>
              <a:ext cx="79" cy="88"/>
            </a:xfrm>
            <a:custGeom>
              <a:avLst/>
              <a:gdLst/>
              <a:ahLst/>
              <a:cxnLst/>
              <a:rect l="l" t="t" r="r" b="b"/>
              <a:pathLst>
                <a:path w="139" h="154" extrusionOk="0">
                  <a:moveTo>
                    <a:pt x="74" y="0"/>
                  </a:moveTo>
                  <a:cubicBezTo>
                    <a:pt x="116" y="0"/>
                    <a:pt x="139" y="31"/>
                    <a:pt x="139" y="69"/>
                  </a:cubicBezTo>
                  <a:cubicBezTo>
                    <a:pt x="139" y="74"/>
                    <a:pt x="139" y="83"/>
                    <a:pt x="139"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6"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1" name="Google Shape;201;p44"/>
            <p:cNvSpPr/>
            <p:nvPr/>
          </p:nvSpPr>
          <p:spPr>
            <a:xfrm>
              <a:off x="1206" y="1170"/>
              <a:ext cx="61" cy="85"/>
            </a:xfrm>
            <a:custGeom>
              <a:avLst/>
              <a:gdLst/>
              <a:ahLst/>
              <a:cxnLst/>
              <a:rect l="l" t="t" r="r" b="b"/>
              <a:pathLst>
                <a:path w="106" h="149" extrusionOk="0">
                  <a:moveTo>
                    <a:pt x="18" y="40"/>
                  </a:moveTo>
                  <a:cubicBezTo>
                    <a:pt x="18" y="35"/>
                    <a:pt x="15" y="33"/>
                    <a:pt x="11" y="33"/>
                  </a:cubicBezTo>
                  <a:cubicBezTo>
                    <a:pt x="0" y="33"/>
                    <a:pt x="0" y="33"/>
                    <a:pt x="0" y="33"/>
                  </a:cubicBezTo>
                  <a:cubicBezTo>
                    <a:pt x="0" y="2"/>
                    <a:pt x="0" y="2"/>
                    <a:pt x="0" y="2"/>
                  </a:cubicBezTo>
                  <a:cubicBezTo>
                    <a:pt x="33" y="2"/>
                    <a:pt x="33" y="2"/>
                    <a:pt x="33" y="2"/>
                  </a:cubicBezTo>
                  <a:cubicBezTo>
                    <a:pt x="46" y="2"/>
                    <a:pt x="53" y="8"/>
                    <a:pt x="53" y="20"/>
                  </a:cubicBezTo>
                  <a:cubicBezTo>
                    <a:pt x="53" y="29"/>
                    <a:pt x="53" y="29"/>
                    <a:pt x="53" y="29"/>
                  </a:cubicBezTo>
                  <a:cubicBezTo>
                    <a:pt x="53" y="34"/>
                    <a:pt x="52" y="38"/>
                    <a:pt x="52"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2"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2" name="Google Shape;202;p44"/>
            <p:cNvSpPr/>
            <p:nvPr/>
          </p:nvSpPr>
          <p:spPr>
            <a:xfrm>
              <a:off x="1275" y="1169"/>
              <a:ext cx="66" cy="88"/>
            </a:xfrm>
            <a:custGeom>
              <a:avLst/>
              <a:gdLst/>
              <a:ahLst/>
              <a:cxnLst/>
              <a:rect l="l" t="t" r="r" b="b"/>
              <a:pathLst>
                <a:path w="117" h="154" extrusionOk="0">
                  <a:moveTo>
                    <a:pt x="17" y="103"/>
                  </a:moveTo>
                  <a:cubicBezTo>
                    <a:pt x="17" y="103"/>
                    <a:pt x="36" y="125"/>
                    <a:pt x="61" y="125"/>
                  </a:cubicBezTo>
                  <a:cubicBezTo>
                    <a:pt x="72" y="125"/>
                    <a:pt x="81" y="120"/>
                    <a:pt x="81" y="111"/>
                  </a:cubicBezTo>
                  <a:cubicBezTo>
                    <a:pt x="81" y="90"/>
                    <a:pt x="3" y="90"/>
                    <a:pt x="3" y="43"/>
                  </a:cubicBezTo>
                  <a:cubicBezTo>
                    <a:pt x="3" y="13"/>
                    <a:pt x="30" y="0"/>
                    <a:pt x="60" y="0"/>
                  </a:cubicBezTo>
                  <a:cubicBezTo>
                    <a:pt x="80" y="0"/>
                    <a:pt x="112" y="6"/>
                    <a:pt x="112" y="30"/>
                  </a:cubicBezTo>
                  <a:cubicBezTo>
                    <a:pt x="112" y="46"/>
                    <a:pt x="112" y="46"/>
                    <a:pt x="112" y="46"/>
                  </a:cubicBezTo>
                  <a:cubicBezTo>
                    <a:pt x="80" y="46"/>
                    <a:pt x="80" y="46"/>
                    <a:pt x="80" y="46"/>
                  </a:cubicBezTo>
                  <a:cubicBezTo>
                    <a:pt x="80" y="38"/>
                    <a:pt x="80" y="38"/>
                    <a:pt x="80" y="38"/>
                  </a:cubicBezTo>
                  <a:cubicBezTo>
                    <a:pt x="80" y="31"/>
                    <a:pt x="69" y="28"/>
                    <a:pt x="61" y="28"/>
                  </a:cubicBezTo>
                  <a:cubicBezTo>
                    <a:pt x="48" y="28"/>
                    <a:pt x="39" y="33"/>
                    <a:pt x="39" y="41"/>
                  </a:cubicBezTo>
                  <a:cubicBezTo>
                    <a:pt x="39" y="64"/>
                    <a:pt x="117" y="60"/>
                    <a:pt x="117" y="109"/>
                  </a:cubicBezTo>
                  <a:cubicBezTo>
                    <a:pt x="117" y="136"/>
                    <a:pt x="93" y="154"/>
                    <a:pt x="61" y="154"/>
                  </a:cubicBezTo>
                  <a:cubicBezTo>
                    <a:pt x="20" y="154"/>
                    <a:pt x="0" y="127"/>
                    <a:pt x="0" y="127"/>
                  </a:cubicBezTo>
                  <a:lnTo>
                    <a:pt x="17" y="103"/>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3" name="Google Shape;203;p44"/>
            <p:cNvSpPr/>
            <p:nvPr/>
          </p:nvSpPr>
          <p:spPr>
            <a:xfrm>
              <a:off x="1352" y="1169"/>
              <a:ext cx="92" cy="88"/>
            </a:xfrm>
            <a:custGeom>
              <a:avLst/>
              <a:gdLst/>
              <a:ahLst/>
              <a:cxnLst/>
              <a:rect l="l" t="t" r="r" b="b"/>
              <a:pathLst>
                <a:path w="161" h="154" extrusionOk="0">
                  <a:moveTo>
                    <a:pt x="80" y="0"/>
                  </a:moveTo>
                  <a:cubicBezTo>
                    <a:pt x="125" y="0"/>
                    <a:pt x="161" y="32"/>
                    <a:pt x="161" y="77"/>
                  </a:cubicBezTo>
                  <a:cubicBezTo>
                    <a:pt x="161" y="122"/>
                    <a:pt x="125" y="154"/>
                    <a:pt x="80" y="154"/>
                  </a:cubicBezTo>
                  <a:cubicBezTo>
                    <a:pt x="35" y="154"/>
                    <a:pt x="0" y="122"/>
                    <a:pt x="0" y="77"/>
                  </a:cubicBezTo>
                  <a:cubicBezTo>
                    <a:pt x="0" y="32"/>
                    <a:pt x="35" y="0"/>
                    <a:pt x="80" y="0"/>
                  </a:cubicBezTo>
                  <a:close/>
                  <a:moveTo>
                    <a:pt x="80" y="122"/>
                  </a:moveTo>
                  <a:cubicBezTo>
                    <a:pt x="104" y="122"/>
                    <a:pt x="124" y="104"/>
                    <a:pt x="124" y="77"/>
                  </a:cubicBezTo>
                  <a:cubicBezTo>
                    <a:pt x="124" y="50"/>
                    <a:pt x="104" y="31"/>
                    <a:pt x="80" y="31"/>
                  </a:cubicBezTo>
                  <a:cubicBezTo>
                    <a:pt x="56" y="31"/>
                    <a:pt x="36" y="50"/>
                    <a:pt x="36" y="77"/>
                  </a:cubicBezTo>
                  <a:cubicBezTo>
                    <a:pt x="36" y="104"/>
                    <a:pt x="56"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4" name="Google Shape;204;p44"/>
            <p:cNvSpPr/>
            <p:nvPr/>
          </p:nvSpPr>
          <p:spPr>
            <a:xfrm>
              <a:off x="1454" y="1169"/>
              <a:ext cx="91" cy="88"/>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5" name="Google Shape;205;p44"/>
            <p:cNvSpPr/>
            <p:nvPr/>
          </p:nvSpPr>
          <p:spPr>
            <a:xfrm>
              <a:off x="1554" y="1169"/>
              <a:ext cx="98" cy="86"/>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5"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6" name="Google Shape;206;p44"/>
            <p:cNvSpPr/>
            <p:nvPr/>
          </p:nvSpPr>
          <p:spPr>
            <a:xfrm>
              <a:off x="1658" y="1139"/>
              <a:ext cx="41" cy="116"/>
            </a:xfrm>
            <a:custGeom>
              <a:avLst/>
              <a:gdLst/>
              <a:ahLst/>
              <a:cxnLst/>
              <a:rect l="l" t="t" r="r" b="b"/>
              <a:pathLst>
                <a:path w="72" h="204" extrusionOk="0">
                  <a:moveTo>
                    <a:pt x="17" y="37"/>
                  </a:moveTo>
                  <a:cubicBezTo>
                    <a:pt x="17" y="33"/>
                    <a:pt x="15" y="31"/>
                    <a:pt x="11" y="31"/>
                  </a:cubicBezTo>
                  <a:cubicBezTo>
                    <a:pt x="0" y="31"/>
                    <a:pt x="0" y="31"/>
                    <a:pt x="0" y="31"/>
                  </a:cubicBezTo>
                  <a:cubicBezTo>
                    <a:pt x="0" y="0"/>
                    <a:pt x="0" y="0"/>
                    <a:pt x="0" y="0"/>
                  </a:cubicBezTo>
                  <a:cubicBezTo>
                    <a:pt x="34" y="0"/>
                    <a:pt x="34" y="0"/>
                    <a:pt x="34" y="0"/>
                  </a:cubicBezTo>
                  <a:cubicBezTo>
                    <a:pt x="48" y="0"/>
                    <a:pt x="54" y="6"/>
                    <a:pt x="54" y="19"/>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3" y="204"/>
                    <a:pt x="17" y="198"/>
                    <a:pt x="17" y="185"/>
                  </a:cubicBezTo>
                  <a:lnTo>
                    <a:pt x="17"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7" name="Google Shape;207;p44"/>
            <p:cNvSpPr/>
            <p:nvPr/>
          </p:nvSpPr>
          <p:spPr>
            <a:xfrm>
              <a:off x="1707" y="1139"/>
              <a:ext cx="40"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5" y="63"/>
                    <a:pt x="55" y="77"/>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95"/>
                  </a:lnTo>
                  <a:close/>
                  <a:moveTo>
                    <a:pt x="20" y="0"/>
                  </a:moveTo>
                  <a:cubicBezTo>
                    <a:pt x="52" y="0"/>
                    <a:pt x="52" y="0"/>
                    <a:pt x="52" y="0"/>
                  </a:cubicBezTo>
                  <a:cubicBezTo>
                    <a:pt x="52" y="33"/>
                    <a:pt x="52" y="33"/>
                    <a:pt x="52"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8" name="Google Shape;208;p44"/>
            <p:cNvSpPr/>
            <p:nvPr/>
          </p:nvSpPr>
          <p:spPr>
            <a:xfrm>
              <a:off x="1749" y="1139"/>
              <a:ext cx="40" cy="150"/>
            </a:xfrm>
            <a:custGeom>
              <a:avLst/>
              <a:gdLst/>
              <a:ahLst/>
              <a:cxnLst/>
              <a:rect l="l" t="t" r="r" b="b"/>
              <a:pathLst>
                <a:path w="72" h="264" extrusionOk="0">
                  <a:moveTo>
                    <a:pt x="6" y="233"/>
                  </a:moveTo>
                  <a:cubicBezTo>
                    <a:pt x="16" y="233"/>
                    <a:pt x="36" y="229"/>
                    <a:pt x="36" y="206"/>
                  </a:cubicBezTo>
                  <a:cubicBezTo>
                    <a:pt x="36" y="95"/>
                    <a:pt x="36" y="95"/>
                    <a:pt x="36" y="95"/>
                  </a:cubicBezTo>
                  <a:cubicBezTo>
                    <a:pt x="36" y="90"/>
                    <a:pt x="33" y="88"/>
                    <a:pt x="29" y="88"/>
                  </a:cubicBezTo>
                  <a:cubicBezTo>
                    <a:pt x="18" y="88"/>
                    <a:pt x="18" y="88"/>
                    <a:pt x="18" y="88"/>
                  </a:cubicBezTo>
                  <a:cubicBezTo>
                    <a:pt x="18" y="57"/>
                    <a:pt x="18" y="57"/>
                    <a:pt x="18" y="57"/>
                  </a:cubicBezTo>
                  <a:cubicBezTo>
                    <a:pt x="52" y="57"/>
                    <a:pt x="52" y="57"/>
                    <a:pt x="52" y="57"/>
                  </a:cubicBezTo>
                  <a:cubicBezTo>
                    <a:pt x="66" y="57"/>
                    <a:pt x="72" y="63"/>
                    <a:pt x="72" y="77"/>
                  </a:cubicBezTo>
                  <a:cubicBezTo>
                    <a:pt x="72" y="208"/>
                    <a:pt x="72" y="208"/>
                    <a:pt x="72" y="208"/>
                  </a:cubicBezTo>
                  <a:cubicBezTo>
                    <a:pt x="72" y="258"/>
                    <a:pt x="31" y="264"/>
                    <a:pt x="11" y="264"/>
                  </a:cubicBezTo>
                  <a:cubicBezTo>
                    <a:pt x="4" y="264"/>
                    <a:pt x="0" y="263"/>
                    <a:pt x="0" y="263"/>
                  </a:cubicBezTo>
                  <a:cubicBezTo>
                    <a:pt x="0" y="232"/>
                    <a:pt x="0" y="232"/>
                    <a:pt x="0" y="232"/>
                  </a:cubicBezTo>
                  <a:cubicBezTo>
                    <a:pt x="0" y="232"/>
                    <a:pt x="2" y="233"/>
                    <a:pt x="6" y="233"/>
                  </a:cubicBezTo>
                  <a:close/>
                  <a:moveTo>
                    <a:pt x="37" y="0"/>
                  </a:moveTo>
                  <a:cubicBezTo>
                    <a:pt x="69" y="0"/>
                    <a:pt x="69" y="0"/>
                    <a:pt x="69" y="0"/>
                  </a:cubicBezTo>
                  <a:cubicBezTo>
                    <a:pt x="69" y="33"/>
                    <a:pt x="69" y="33"/>
                    <a:pt x="69" y="33"/>
                  </a:cubicBezTo>
                  <a:cubicBezTo>
                    <a:pt x="37" y="33"/>
                    <a:pt x="37" y="33"/>
                    <a:pt x="37" y="33"/>
                  </a:cubicBezTo>
                  <a:lnTo>
                    <a:pt x="37"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9" name="Google Shape;209;p44"/>
            <p:cNvSpPr/>
            <p:nvPr/>
          </p:nvSpPr>
          <p:spPr>
            <a:xfrm>
              <a:off x="1804" y="1139"/>
              <a:ext cx="86"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8" y="0"/>
                    <a:pt x="54" y="3"/>
                    <a:pt x="54" y="16"/>
                  </a:cubicBezTo>
                  <a:cubicBezTo>
                    <a:pt x="54" y="109"/>
                    <a:pt x="54" y="109"/>
                    <a:pt x="54" y="109"/>
                  </a:cubicBezTo>
                  <a:cubicBezTo>
                    <a:pt x="65" y="109"/>
                    <a:pt x="65" y="109"/>
                    <a:pt x="65" y="109"/>
                  </a:cubicBezTo>
                  <a:cubicBezTo>
                    <a:pt x="70" y="109"/>
                    <a:pt x="76" y="108"/>
                    <a:pt x="79" y="104"/>
                  </a:cubicBezTo>
                  <a:cubicBezTo>
                    <a:pt x="109" y="57"/>
                    <a:pt x="109" y="57"/>
                    <a:pt x="109" y="57"/>
                  </a:cubicBezTo>
                  <a:cubicBezTo>
                    <a:pt x="150" y="57"/>
                    <a:pt x="150" y="57"/>
                    <a:pt x="150" y="57"/>
                  </a:cubicBezTo>
                  <a:cubicBezTo>
                    <a:pt x="113" y="113"/>
                    <a:pt x="113" y="113"/>
                    <a:pt x="113" y="113"/>
                  </a:cubicBezTo>
                  <a:cubicBezTo>
                    <a:pt x="106"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1" y="204"/>
                    <a:pt x="106" y="202"/>
                    <a:pt x="101" y="191"/>
                  </a:cubicBezTo>
                  <a:cubicBezTo>
                    <a:pt x="76" y="145"/>
                    <a:pt x="76" y="145"/>
                    <a:pt x="76" y="145"/>
                  </a:cubicBezTo>
                  <a:cubicBezTo>
                    <a:pt x="73" y="140"/>
                    <a:pt x="67" y="140"/>
                    <a:pt x="63" y="140"/>
                  </a:cubicBezTo>
                  <a:cubicBezTo>
                    <a:pt x="54" y="140"/>
                    <a:pt x="54" y="140"/>
                    <a:pt x="54" y="140"/>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210" name="Google Shape;210;p44"/>
          <p:cNvSpPr txBox="1">
            <a:spLocks noGrp="1"/>
          </p:cNvSpPr>
          <p:nvPr>
            <p:ph type="body" idx="20"/>
          </p:nvPr>
        </p:nvSpPr>
        <p:spPr>
          <a:xfrm>
            <a:off x="176526" y="844239"/>
            <a:ext cx="7886700" cy="44230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75"/>
              </a:spcBef>
              <a:spcAft>
                <a:spcPts val="0"/>
              </a:spcAft>
              <a:buSzPts val="1920"/>
              <a:buNone/>
              <a:defRPr/>
            </a:lvl1pPr>
            <a:lvl2pPr marL="914400" lvl="1" indent="-320040" algn="l">
              <a:lnSpc>
                <a:spcPct val="90000"/>
              </a:lnSpc>
              <a:spcBef>
                <a:spcPts val="438"/>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kstdia: titel met tekst">
  <p:cSld name="1_Tekstdia: titel met tekst">
    <p:spTree>
      <p:nvGrpSpPr>
        <p:cNvPr id="1" name="Shape 211"/>
        <p:cNvGrpSpPr/>
        <p:nvPr/>
      </p:nvGrpSpPr>
      <p:grpSpPr>
        <a:xfrm>
          <a:off x="0" y="0"/>
          <a:ext cx="0" cy="0"/>
          <a:chOff x="0" y="0"/>
          <a:chExt cx="0" cy="0"/>
        </a:xfrm>
      </p:grpSpPr>
      <p:sp>
        <p:nvSpPr>
          <p:cNvPr id="212" name="Google Shape;212;p45"/>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3" name="Google Shape;213;p45"/>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dia: titel met tekst">
  <p:cSld name="Tekstdia: titel met tekst">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6" name="Google Shape;216;p16"/>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dia: titel ">
  <p:cSld name="Tekstdia: titel ">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dia: tekst">
  <p:cSld name="Tekstdia: tekst">
    <p:spTree>
      <p:nvGrpSpPr>
        <p:cNvPr id="1" name="Shape 219"/>
        <p:cNvGrpSpPr/>
        <p:nvPr/>
      </p:nvGrpSpPr>
      <p:grpSpPr>
        <a:xfrm>
          <a:off x="0" y="0"/>
          <a:ext cx="0" cy="0"/>
          <a:chOff x="0" y="0"/>
          <a:chExt cx="0" cy="0"/>
        </a:xfrm>
      </p:grpSpPr>
      <p:sp>
        <p:nvSpPr>
          <p:cNvPr id="220" name="Google Shape;220;p18"/>
          <p:cNvSpPr txBox="1">
            <a:spLocks noGrp="1"/>
          </p:cNvSpPr>
          <p:nvPr>
            <p:ph type="body" idx="1"/>
          </p:nvPr>
        </p:nvSpPr>
        <p:spPr>
          <a:xfrm>
            <a:off x="1080000" y="1080000"/>
            <a:ext cx="10033200" cy="522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dia: beeld">
  <p:cSld name="Tekstdia: beeld">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kstdia: aflopend beeld">
  <p:cSld name="Tekstdia: aflopend beeld">
    <p:spTree>
      <p:nvGrpSpPr>
        <p:cNvPr id="1" name="Shape 222"/>
        <p:cNvGrpSpPr/>
        <p:nvPr/>
      </p:nvGrpSpPr>
      <p:grpSpPr>
        <a:xfrm>
          <a:off x="0" y="0"/>
          <a:ext cx="0" cy="0"/>
          <a:chOff x="0" y="0"/>
          <a:chExt cx="0" cy="0"/>
        </a:xfrm>
      </p:grpSpPr>
      <p:sp>
        <p:nvSpPr>
          <p:cNvPr id="223" name="Google Shape;223;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24" name="Google Shape;224;p20"/>
          <p:cNvGrpSpPr/>
          <p:nvPr/>
        </p:nvGrpSpPr>
        <p:grpSpPr>
          <a:xfrm>
            <a:off x="-7374" y="6415994"/>
            <a:ext cx="4949825" cy="449261"/>
            <a:chOff x="0" y="6408737"/>
            <a:chExt cx="4949825" cy="449261"/>
          </a:xfrm>
        </p:grpSpPr>
        <p:sp>
          <p:nvSpPr>
            <p:cNvPr id="225" name="Google Shape;225;p20"/>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0"/>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27" name="Google Shape;227;p20"/>
          <p:cNvPicPr preferRelativeResize="0"/>
          <p:nvPr/>
        </p:nvPicPr>
        <p:blipFill rotWithShape="1">
          <a:blip r:embed="rId2">
            <a:alphaModFix/>
          </a:blip>
          <a:srcRect/>
          <a:stretch/>
        </p:blipFill>
        <p:spPr>
          <a:xfrm>
            <a:off x="485775" y="0"/>
            <a:ext cx="2149475" cy="1228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dia: titel met tekst 2k" type="obj">
  <p:cSld name="OBJECT">
    <p:spTree>
      <p:nvGrpSpPr>
        <p:cNvPr id="1" name="Shape 24"/>
        <p:cNvGrpSpPr/>
        <p:nvPr/>
      </p:nvGrpSpPr>
      <p:grpSpPr>
        <a:xfrm>
          <a:off x="0" y="0"/>
          <a:ext cx="0" cy="0"/>
          <a:chOff x="0" y="0"/>
          <a:chExt cx="0" cy="0"/>
        </a:xfrm>
      </p:grpSpPr>
      <p:sp>
        <p:nvSpPr>
          <p:cNvPr id="25" name="Google Shape;25;p42"/>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42"/>
          <p:cNvSpPr txBox="1">
            <a:spLocks noGrp="1"/>
          </p:cNvSpPr>
          <p:nvPr>
            <p:ph type="body" idx="1"/>
          </p:nvPr>
        </p:nvSpPr>
        <p:spPr>
          <a:xfrm>
            <a:off x="1080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2"/>
          <p:cNvSpPr txBox="1">
            <a:spLocks noGrp="1"/>
          </p:cNvSpPr>
          <p:nvPr>
            <p:ph type="body" idx="2"/>
          </p:nvPr>
        </p:nvSpPr>
        <p:spPr>
          <a:xfrm>
            <a:off x="6252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dia: titel met tekst">
  <p:cSld name="Tekstdia: titel met teks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dia: titel ">
  <p:cSld name="Tekstdia: titel ">
    <p:spTree>
      <p:nvGrpSpPr>
        <p:cNvPr id="1" name="Shape 31"/>
        <p:cNvGrpSpPr/>
        <p:nvPr/>
      </p:nvGrpSpPr>
      <p:grpSpPr>
        <a:xfrm>
          <a:off x="0" y="0"/>
          <a:ext cx="0" cy="0"/>
          <a:chOff x="0" y="0"/>
          <a:chExt cx="0" cy="0"/>
        </a:xfrm>
      </p:grpSpPr>
      <p:sp>
        <p:nvSpPr>
          <p:cNvPr id="32" name="Google Shape;32;p46"/>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dia: tekst">
  <p:cSld name="Tekstdia: tekst">
    <p:spTree>
      <p:nvGrpSpPr>
        <p:cNvPr id="1" name="Shape 33"/>
        <p:cNvGrpSpPr/>
        <p:nvPr/>
      </p:nvGrpSpPr>
      <p:grpSpPr>
        <a:xfrm>
          <a:off x="0" y="0"/>
          <a:ext cx="0" cy="0"/>
          <a:chOff x="0" y="0"/>
          <a:chExt cx="0" cy="0"/>
        </a:xfrm>
      </p:grpSpPr>
      <p:sp>
        <p:nvSpPr>
          <p:cNvPr id="34" name="Google Shape;34;p47"/>
          <p:cNvSpPr txBox="1">
            <a:spLocks noGrp="1"/>
          </p:cNvSpPr>
          <p:nvPr>
            <p:ph type="body" idx="1"/>
          </p:nvPr>
        </p:nvSpPr>
        <p:spPr>
          <a:xfrm>
            <a:off x="1080000" y="1080000"/>
            <a:ext cx="10033200" cy="522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dia: beeld">
  <p:cSld name="Tekstdia: beeld">
    <p:spTree>
      <p:nvGrpSpPr>
        <p:cNvPr id="1" name="Shape 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kstdia: aflopend beeld">
  <p:cSld name="Tekstdia: aflopend beeld">
    <p:spTree>
      <p:nvGrpSpPr>
        <p:cNvPr id="1" name="Shape 36"/>
        <p:cNvGrpSpPr/>
        <p:nvPr/>
      </p:nvGrpSpPr>
      <p:grpSpPr>
        <a:xfrm>
          <a:off x="0" y="0"/>
          <a:ext cx="0" cy="0"/>
          <a:chOff x="0" y="0"/>
          <a:chExt cx="0" cy="0"/>
        </a:xfrm>
      </p:grpSpPr>
      <p:sp>
        <p:nvSpPr>
          <p:cNvPr id="37" name="Google Shape;37;p4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8" name="Google Shape;38;p49"/>
          <p:cNvGrpSpPr/>
          <p:nvPr/>
        </p:nvGrpSpPr>
        <p:grpSpPr>
          <a:xfrm>
            <a:off x="-7374" y="6415994"/>
            <a:ext cx="4949825" cy="449261"/>
            <a:chOff x="0" y="6408737"/>
            <a:chExt cx="4949825" cy="449261"/>
          </a:xfrm>
        </p:grpSpPr>
        <p:sp>
          <p:nvSpPr>
            <p:cNvPr id="39" name="Google Shape;39;p49"/>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49"/>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41" name="Google Shape;41;p49"/>
          <p:cNvPicPr preferRelativeResize="0"/>
          <p:nvPr/>
        </p:nvPicPr>
        <p:blipFill rotWithShape="1">
          <a:blip r:embed="rId2">
            <a:alphaModFix/>
          </a:blip>
          <a:srcRect/>
          <a:stretch/>
        </p:blipFill>
        <p:spPr>
          <a:xfrm>
            <a:off x="485775" y="0"/>
            <a:ext cx="2149475" cy="1228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SONA ORANJE">
  <p:cSld name="PERSONA ORANJE">
    <p:spTree>
      <p:nvGrpSpPr>
        <p:cNvPr id="1" name="Shape 42"/>
        <p:cNvGrpSpPr/>
        <p:nvPr/>
      </p:nvGrpSpPr>
      <p:grpSpPr>
        <a:xfrm>
          <a:off x="0" y="0"/>
          <a:ext cx="0" cy="0"/>
          <a:chOff x="0" y="0"/>
          <a:chExt cx="0" cy="0"/>
        </a:xfrm>
      </p:grpSpPr>
      <p:pic>
        <p:nvPicPr>
          <p:cNvPr id="43" name="Google Shape;43;p50"/>
          <p:cNvPicPr preferRelativeResize="0"/>
          <p:nvPr/>
        </p:nvPicPr>
        <p:blipFill rotWithShape="1">
          <a:blip r:embed="rId2">
            <a:alphaModFix/>
          </a:blip>
          <a:srcRect/>
          <a:stretch/>
        </p:blipFill>
        <p:spPr>
          <a:xfrm>
            <a:off x="0" y="1327508"/>
            <a:ext cx="9144000" cy="1819370"/>
          </a:xfrm>
          <a:prstGeom prst="rect">
            <a:avLst/>
          </a:prstGeom>
          <a:noFill/>
          <a:ln>
            <a:noFill/>
          </a:ln>
        </p:spPr>
      </p:pic>
      <p:sp>
        <p:nvSpPr>
          <p:cNvPr id="44" name="Google Shape;44;p50"/>
          <p:cNvSpPr txBox="1">
            <a:spLocks noGrp="1"/>
          </p:cNvSpPr>
          <p:nvPr>
            <p:ph type="title"/>
          </p:nvPr>
        </p:nvSpPr>
        <p:spPr>
          <a:xfrm>
            <a:off x="165600" y="205255"/>
            <a:ext cx="7192366" cy="57906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45" name="Google Shape;45;p50"/>
          <p:cNvPicPr preferRelativeResize="0"/>
          <p:nvPr/>
        </p:nvPicPr>
        <p:blipFill rotWithShape="1">
          <a:blip r:embed="rId2">
            <a:alphaModFix/>
          </a:blip>
          <a:srcRect/>
          <a:stretch/>
        </p:blipFill>
        <p:spPr>
          <a:xfrm>
            <a:off x="3048000" y="1327508"/>
            <a:ext cx="9144000" cy="1819370"/>
          </a:xfrm>
          <a:prstGeom prst="rect">
            <a:avLst/>
          </a:prstGeom>
          <a:noFill/>
          <a:ln>
            <a:noFill/>
          </a:ln>
        </p:spPr>
      </p:pic>
      <p:sp>
        <p:nvSpPr>
          <p:cNvPr id="46" name="Google Shape;46;p50"/>
          <p:cNvSpPr>
            <a:spLocks noGrp="1"/>
          </p:cNvSpPr>
          <p:nvPr>
            <p:ph type="pic" idx="2"/>
          </p:nvPr>
        </p:nvSpPr>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47" name="Google Shape;47;p50"/>
          <p:cNvSpPr>
            <a:spLocks noGrp="1"/>
          </p:cNvSpPr>
          <p:nvPr>
            <p:ph type="pic" idx="3"/>
          </p:nvPr>
        </p:nvSpPr>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48" name="Google Shape;48;p50"/>
          <p:cNvSpPr>
            <a:spLocks noGrp="1"/>
          </p:cNvSpPr>
          <p:nvPr>
            <p:ph type="pic" idx="4"/>
          </p:nvPr>
        </p:nvSpPr>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49" name="Google Shape;49;p50"/>
          <p:cNvSpPr>
            <a:spLocks noGrp="1"/>
          </p:cNvSpPr>
          <p:nvPr>
            <p:ph type="pic" idx="5"/>
          </p:nvPr>
        </p:nvSpPr>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50" name="Google Shape;50;p50"/>
          <p:cNvSpPr txBox="1">
            <a:spLocks noGrp="1"/>
          </p:cNvSpPr>
          <p:nvPr>
            <p:ph type="body" idx="1"/>
          </p:nvPr>
        </p:nvSpPr>
        <p:spPr>
          <a:xfrm>
            <a:off x="3781483" y="3647538"/>
            <a:ext cx="2532784" cy="258283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0"/>
          <p:cNvSpPr txBox="1">
            <a:spLocks noGrp="1"/>
          </p:cNvSpPr>
          <p:nvPr>
            <p:ph type="body" idx="6"/>
          </p:nvPr>
        </p:nvSpPr>
        <p:spPr>
          <a:xfrm>
            <a:off x="6520583" y="364012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0"/>
          <p:cNvSpPr txBox="1">
            <a:spLocks noGrp="1"/>
          </p:cNvSpPr>
          <p:nvPr>
            <p:ph type="body" idx="7"/>
          </p:nvPr>
        </p:nvSpPr>
        <p:spPr>
          <a:xfrm>
            <a:off x="9696819" y="3640121"/>
            <a:ext cx="2246757" cy="313837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0"/>
          <p:cNvSpPr txBox="1">
            <a:spLocks noGrp="1"/>
          </p:cNvSpPr>
          <p:nvPr>
            <p:ph type="body" idx="8"/>
          </p:nvPr>
        </p:nvSpPr>
        <p:spPr>
          <a:xfrm>
            <a:off x="6520583" y="541443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4" name="Google Shape;54;p50"/>
          <p:cNvGrpSpPr/>
          <p:nvPr/>
        </p:nvGrpSpPr>
        <p:grpSpPr>
          <a:xfrm>
            <a:off x="6514312" y="3312575"/>
            <a:ext cx="463601" cy="161849"/>
            <a:chOff x="3547" y="2072"/>
            <a:chExt cx="338" cy="118"/>
          </a:xfrm>
        </p:grpSpPr>
        <p:sp>
          <p:nvSpPr>
            <p:cNvPr id="55" name="Google Shape;55;p50"/>
            <p:cNvSpPr/>
            <p:nvPr/>
          </p:nvSpPr>
          <p:spPr>
            <a:xfrm>
              <a:off x="3547" y="2072"/>
              <a:ext cx="106" cy="116"/>
            </a:xfrm>
            <a:custGeom>
              <a:avLst/>
              <a:gdLst/>
              <a:ahLst/>
              <a:cxnLst/>
              <a:rect l="l" t="t" r="r" b="b"/>
              <a:pathLst>
                <a:path w="187" h="205" extrusionOk="0">
                  <a:moveTo>
                    <a:pt x="19" y="32"/>
                  </a:moveTo>
                  <a:cubicBezTo>
                    <a:pt x="0" y="32"/>
                    <a:pt x="0" y="32"/>
                    <a:pt x="0" y="32"/>
                  </a:cubicBezTo>
                  <a:cubicBezTo>
                    <a:pt x="0" y="0"/>
                    <a:pt x="0" y="0"/>
                    <a:pt x="0" y="0"/>
                  </a:cubicBezTo>
                  <a:cubicBezTo>
                    <a:pt x="83" y="0"/>
                    <a:pt x="83" y="0"/>
                    <a:pt x="83" y="0"/>
                  </a:cubicBezTo>
                  <a:cubicBezTo>
                    <a:pt x="146" y="0"/>
                    <a:pt x="187" y="38"/>
                    <a:pt x="187" y="102"/>
                  </a:cubicBezTo>
                  <a:cubicBezTo>
                    <a:pt x="187" y="167"/>
                    <a:pt x="146" y="205"/>
                    <a:pt x="83" y="205"/>
                  </a:cubicBezTo>
                  <a:cubicBezTo>
                    <a:pt x="38" y="205"/>
                    <a:pt x="38" y="205"/>
                    <a:pt x="38" y="205"/>
                  </a:cubicBezTo>
                  <a:cubicBezTo>
                    <a:pt x="24" y="205"/>
                    <a:pt x="19" y="199"/>
                    <a:pt x="19" y="185"/>
                  </a:cubicBezTo>
                  <a:lnTo>
                    <a:pt x="19" y="32"/>
                  </a:lnTo>
                  <a:close/>
                  <a:moveTo>
                    <a:pt x="63" y="173"/>
                  </a:moveTo>
                  <a:cubicBezTo>
                    <a:pt x="81" y="173"/>
                    <a:pt x="81" y="173"/>
                    <a:pt x="81" y="173"/>
                  </a:cubicBezTo>
                  <a:cubicBezTo>
                    <a:pt x="122" y="173"/>
                    <a:pt x="148" y="149"/>
                    <a:pt x="148" y="102"/>
                  </a:cubicBezTo>
                  <a:cubicBezTo>
                    <a:pt x="148" y="57"/>
                    <a:pt x="121" y="32"/>
                    <a:pt x="81" y="32"/>
                  </a:cubicBezTo>
                  <a:cubicBezTo>
                    <a:pt x="56" y="32"/>
                    <a:pt x="56" y="32"/>
                    <a:pt x="56" y="32"/>
                  </a:cubicBezTo>
                  <a:cubicBezTo>
                    <a:pt x="56" y="167"/>
                    <a:pt x="56" y="167"/>
                    <a:pt x="56" y="167"/>
                  </a:cubicBezTo>
                  <a:cubicBezTo>
                    <a:pt x="56" y="171"/>
                    <a:pt x="59" y="173"/>
                    <a:pt x="63" y="1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56" name="Google Shape;56;p50"/>
            <p:cNvSpPr/>
            <p:nvPr/>
          </p:nvSpPr>
          <p:spPr>
            <a:xfrm>
              <a:off x="3660" y="2103"/>
              <a:ext cx="91" cy="87"/>
            </a:xfrm>
            <a:custGeom>
              <a:avLst/>
              <a:gdLst/>
              <a:ahLst/>
              <a:cxnLst/>
              <a:rect l="l" t="t" r="r" b="b"/>
              <a:pathLst>
                <a:path w="161" h="153" extrusionOk="0">
                  <a:moveTo>
                    <a:pt x="81" y="0"/>
                  </a:moveTo>
                  <a:cubicBezTo>
                    <a:pt x="126" y="0"/>
                    <a:pt x="161" y="32"/>
                    <a:pt x="161" y="77"/>
                  </a:cubicBezTo>
                  <a:cubicBezTo>
                    <a:pt x="161" y="122"/>
                    <a:pt x="126" y="153"/>
                    <a:pt x="81" y="153"/>
                  </a:cubicBezTo>
                  <a:cubicBezTo>
                    <a:pt x="36" y="153"/>
                    <a:pt x="0" y="122"/>
                    <a:pt x="0" y="77"/>
                  </a:cubicBezTo>
                  <a:cubicBezTo>
                    <a:pt x="0" y="32"/>
                    <a:pt x="36" y="0"/>
                    <a:pt x="81" y="0"/>
                  </a:cubicBezTo>
                  <a:close/>
                  <a:moveTo>
                    <a:pt x="81" y="122"/>
                  </a:moveTo>
                  <a:cubicBezTo>
                    <a:pt x="105" y="122"/>
                    <a:pt x="125" y="104"/>
                    <a:pt x="125" y="77"/>
                  </a:cubicBezTo>
                  <a:cubicBezTo>
                    <a:pt x="125" y="49"/>
                    <a:pt x="105" y="31"/>
                    <a:pt x="81" y="31"/>
                  </a:cubicBezTo>
                  <a:cubicBezTo>
                    <a:pt x="57" y="31"/>
                    <a:pt x="37" y="49"/>
                    <a:pt x="37" y="77"/>
                  </a:cubicBezTo>
                  <a:cubicBezTo>
                    <a:pt x="37" y="104"/>
                    <a:pt x="57" y="122"/>
                    <a:pt x="81"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57" name="Google Shape;57;p50"/>
            <p:cNvSpPr/>
            <p:nvPr/>
          </p:nvSpPr>
          <p:spPr>
            <a:xfrm>
              <a:off x="3759" y="2103"/>
              <a:ext cx="79" cy="87"/>
            </a:xfrm>
            <a:custGeom>
              <a:avLst/>
              <a:gdLst/>
              <a:ahLst/>
              <a:cxnLst/>
              <a:rect l="l" t="t" r="r" b="b"/>
              <a:pathLst>
                <a:path w="140" h="153" extrusionOk="0">
                  <a:moveTo>
                    <a:pt x="75" y="0"/>
                  </a:moveTo>
                  <a:cubicBezTo>
                    <a:pt x="117" y="0"/>
                    <a:pt x="140" y="30"/>
                    <a:pt x="140" y="69"/>
                  </a:cubicBezTo>
                  <a:cubicBezTo>
                    <a:pt x="140" y="74"/>
                    <a:pt x="139" y="83"/>
                    <a:pt x="139" y="83"/>
                  </a:cubicBezTo>
                  <a:cubicBezTo>
                    <a:pt x="37" y="83"/>
                    <a:pt x="37" y="83"/>
                    <a:pt x="37" y="83"/>
                  </a:cubicBezTo>
                  <a:cubicBezTo>
                    <a:pt x="40" y="109"/>
                    <a:pt x="59" y="122"/>
                    <a:pt x="82" y="122"/>
                  </a:cubicBezTo>
                  <a:cubicBezTo>
                    <a:pt x="105" y="122"/>
                    <a:pt x="123" y="106"/>
                    <a:pt x="123" y="106"/>
                  </a:cubicBezTo>
                  <a:cubicBezTo>
                    <a:pt x="138" y="131"/>
                    <a:pt x="138" y="131"/>
                    <a:pt x="138" y="131"/>
                  </a:cubicBezTo>
                  <a:cubicBezTo>
                    <a:pt x="138" y="131"/>
                    <a:pt x="116" y="153"/>
                    <a:pt x="79" y="153"/>
                  </a:cubicBezTo>
                  <a:cubicBezTo>
                    <a:pt x="30" y="153"/>
                    <a:pt x="0" y="118"/>
                    <a:pt x="0" y="77"/>
                  </a:cubicBezTo>
                  <a:cubicBezTo>
                    <a:pt x="0" y="31"/>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58" name="Google Shape;58;p50"/>
            <p:cNvSpPr/>
            <p:nvPr/>
          </p:nvSpPr>
          <p:spPr>
            <a:xfrm>
              <a:off x="3844" y="2072"/>
              <a:ext cx="41" cy="116"/>
            </a:xfrm>
            <a:custGeom>
              <a:avLst/>
              <a:gdLst/>
              <a:ahLst/>
              <a:cxnLst/>
              <a:rect l="l" t="t" r="r" b="b"/>
              <a:pathLst>
                <a:path w="72" h="205" extrusionOk="0">
                  <a:moveTo>
                    <a:pt x="18" y="38"/>
                  </a:moveTo>
                  <a:cubicBezTo>
                    <a:pt x="18" y="34"/>
                    <a:pt x="15" y="32"/>
                    <a:pt x="11" y="32"/>
                  </a:cubicBezTo>
                  <a:cubicBezTo>
                    <a:pt x="0" y="32"/>
                    <a:pt x="0" y="32"/>
                    <a:pt x="0" y="32"/>
                  </a:cubicBezTo>
                  <a:cubicBezTo>
                    <a:pt x="0" y="0"/>
                    <a:pt x="0" y="0"/>
                    <a:pt x="0" y="0"/>
                  </a:cubicBezTo>
                  <a:cubicBezTo>
                    <a:pt x="35" y="0"/>
                    <a:pt x="35" y="0"/>
                    <a:pt x="35" y="0"/>
                  </a:cubicBezTo>
                  <a:cubicBezTo>
                    <a:pt x="48" y="0"/>
                    <a:pt x="54" y="7"/>
                    <a:pt x="54" y="20"/>
                  </a:cubicBezTo>
                  <a:cubicBezTo>
                    <a:pt x="54" y="168"/>
                    <a:pt x="54" y="168"/>
                    <a:pt x="54" y="168"/>
                  </a:cubicBezTo>
                  <a:cubicBezTo>
                    <a:pt x="54" y="172"/>
                    <a:pt x="56" y="174"/>
                    <a:pt x="60" y="174"/>
                  </a:cubicBezTo>
                  <a:cubicBezTo>
                    <a:pt x="72" y="174"/>
                    <a:pt x="72" y="174"/>
                    <a:pt x="72" y="174"/>
                  </a:cubicBezTo>
                  <a:cubicBezTo>
                    <a:pt x="72" y="205"/>
                    <a:pt x="72" y="205"/>
                    <a:pt x="72" y="205"/>
                  </a:cubicBezTo>
                  <a:cubicBezTo>
                    <a:pt x="37" y="205"/>
                    <a:pt x="37" y="205"/>
                    <a:pt x="37" y="205"/>
                  </a:cubicBezTo>
                  <a:cubicBezTo>
                    <a:pt x="23" y="205"/>
                    <a:pt x="18" y="199"/>
                    <a:pt x="18" y="185"/>
                  </a:cubicBezTo>
                  <a:lnTo>
                    <a:pt x="18" y="3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grpSp>
      <p:grpSp>
        <p:nvGrpSpPr>
          <p:cNvPr id="59" name="Google Shape;59;p50"/>
          <p:cNvGrpSpPr/>
          <p:nvPr/>
        </p:nvGrpSpPr>
        <p:grpSpPr>
          <a:xfrm>
            <a:off x="9713403" y="3316320"/>
            <a:ext cx="1054761" cy="163221"/>
            <a:chOff x="1305" y="378"/>
            <a:chExt cx="769" cy="119"/>
          </a:xfrm>
        </p:grpSpPr>
        <p:sp>
          <p:nvSpPr>
            <p:cNvPr id="60" name="Google Shape;60;p50"/>
            <p:cNvSpPr/>
            <p:nvPr/>
          </p:nvSpPr>
          <p:spPr>
            <a:xfrm>
              <a:off x="1305" y="379"/>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1" name="Google Shape;61;p50"/>
            <p:cNvSpPr/>
            <p:nvPr/>
          </p:nvSpPr>
          <p:spPr>
            <a:xfrm>
              <a:off x="1404"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2" name="Google Shape;62;p50"/>
            <p:cNvSpPr/>
            <p:nvPr/>
          </p:nvSpPr>
          <p:spPr>
            <a:xfrm>
              <a:off x="1489" y="379"/>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0"/>
                    <a:pt x="54" y="70"/>
                    <a:pt x="54" y="70"/>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6" y="204"/>
                    <a:pt x="120" y="198"/>
                    <a:pt x="120" y="185"/>
                  </a:cubicBezTo>
                  <a:cubicBezTo>
                    <a:pt x="120" y="117"/>
                    <a:pt x="120" y="117"/>
                    <a:pt x="120" y="117"/>
                  </a:cubicBezTo>
                  <a:cubicBezTo>
                    <a:pt x="120" y="99"/>
                    <a:pt x="115" y="87"/>
                    <a:pt x="96" y="87"/>
                  </a:cubicBezTo>
                  <a:cubicBezTo>
                    <a:pt x="77" y="87"/>
                    <a:pt x="62" y="100"/>
                    <a:pt x="57" y="118"/>
                  </a:cubicBezTo>
                  <a:cubicBezTo>
                    <a:pt x="55" y="123"/>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3" name="Google Shape;63;p50"/>
            <p:cNvSpPr/>
            <p:nvPr/>
          </p:nvSpPr>
          <p:spPr>
            <a:xfrm>
              <a:off x="1593" y="410"/>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4" name="Google Shape;64;p50"/>
            <p:cNvSpPr/>
            <p:nvPr/>
          </p:nvSpPr>
          <p:spPr>
            <a:xfrm>
              <a:off x="1691" y="410"/>
              <a:ext cx="80"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5" name="Google Shape;65;p50"/>
            <p:cNvSpPr/>
            <p:nvPr/>
          </p:nvSpPr>
          <p:spPr>
            <a:xfrm>
              <a:off x="1778" y="378"/>
              <a:ext cx="51" cy="117"/>
            </a:xfrm>
            <a:custGeom>
              <a:avLst/>
              <a:gdLst/>
              <a:ahLst/>
              <a:cxnLst/>
              <a:rect l="l" t="t" r="r" b="b"/>
              <a:pathLst>
                <a:path w="90" h="206" extrusionOk="0">
                  <a:moveTo>
                    <a:pt x="18" y="88"/>
                  </a:moveTo>
                  <a:cubicBezTo>
                    <a:pt x="0" y="88"/>
                    <a:pt x="0" y="88"/>
                    <a:pt x="0" y="88"/>
                  </a:cubicBezTo>
                  <a:cubicBezTo>
                    <a:pt x="0" y="59"/>
                    <a:pt x="0" y="59"/>
                    <a:pt x="0" y="59"/>
                  </a:cubicBezTo>
                  <a:cubicBezTo>
                    <a:pt x="18" y="59"/>
                    <a:pt x="18" y="59"/>
                    <a:pt x="18" y="59"/>
                  </a:cubicBezTo>
                  <a:cubicBezTo>
                    <a:pt x="18" y="55"/>
                    <a:pt x="18" y="55"/>
                    <a:pt x="18" y="55"/>
                  </a:cubicBezTo>
                  <a:cubicBezTo>
                    <a:pt x="18" y="7"/>
                    <a:pt x="57" y="0"/>
                    <a:pt x="78" y="0"/>
                  </a:cubicBezTo>
                  <a:cubicBezTo>
                    <a:pt x="85" y="0"/>
                    <a:pt x="90" y="1"/>
                    <a:pt x="90" y="1"/>
                  </a:cubicBezTo>
                  <a:cubicBezTo>
                    <a:pt x="90" y="32"/>
                    <a:pt x="90" y="32"/>
                    <a:pt x="90" y="32"/>
                  </a:cubicBezTo>
                  <a:cubicBezTo>
                    <a:pt x="90" y="32"/>
                    <a:pt x="87" y="32"/>
                    <a:pt x="83" y="32"/>
                  </a:cubicBezTo>
                  <a:cubicBezTo>
                    <a:pt x="72" y="32"/>
                    <a:pt x="54" y="34"/>
                    <a:pt x="54" y="56"/>
                  </a:cubicBezTo>
                  <a:cubicBezTo>
                    <a:pt x="54" y="59"/>
                    <a:pt x="54" y="59"/>
                    <a:pt x="54" y="59"/>
                  </a:cubicBezTo>
                  <a:cubicBezTo>
                    <a:pt x="86" y="59"/>
                    <a:pt x="86" y="59"/>
                    <a:pt x="86" y="59"/>
                  </a:cubicBezTo>
                  <a:cubicBezTo>
                    <a:pt x="86" y="88"/>
                    <a:pt x="86" y="88"/>
                    <a:pt x="86" y="88"/>
                  </a:cubicBezTo>
                  <a:cubicBezTo>
                    <a:pt x="54" y="88"/>
                    <a:pt x="54" y="88"/>
                    <a:pt x="54" y="88"/>
                  </a:cubicBezTo>
                  <a:cubicBezTo>
                    <a:pt x="54" y="206"/>
                    <a:pt x="54" y="206"/>
                    <a:pt x="54" y="206"/>
                  </a:cubicBezTo>
                  <a:cubicBezTo>
                    <a:pt x="18" y="206"/>
                    <a:pt x="18" y="206"/>
                    <a:pt x="18" y="206"/>
                  </a:cubicBezTo>
                  <a:lnTo>
                    <a:pt x="18" y="8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6" name="Google Shape;66;p50"/>
            <p:cNvSpPr/>
            <p:nvPr/>
          </p:nvSpPr>
          <p:spPr>
            <a:xfrm>
              <a:off x="1830" y="389"/>
              <a:ext cx="52" cy="107"/>
            </a:xfrm>
            <a:custGeom>
              <a:avLst/>
              <a:gdLst/>
              <a:ahLst/>
              <a:cxnLst/>
              <a:rect l="l" t="t" r="r" b="b"/>
              <a:pathLst>
                <a:path w="91" h="189" extrusionOk="0">
                  <a:moveTo>
                    <a:pt x="19" y="69"/>
                  </a:moveTo>
                  <a:cubicBezTo>
                    <a:pt x="0" y="69"/>
                    <a:pt x="0" y="69"/>
                    <a:pt x="0" y="69"/>
                  </a:cubicBezTo>
                  <a:cubicBezTo>
                    <a:pt x="0" y="40"/>
                    <a:pt x="0" y="40"/>
                    <a:pt x="0" y="40"/>
                  </a:cubicBezTo>
                  <a:cubicBezTo>
                    <a:pt x="20" y="40"/>
                    <a:pt x="20" y="40"/>
                    <a:pt x="20" y="40"/>
                  </a:cubicBezTo>
                  <a:cubicBezTo>
                    <a:pt x="20" y="0"/>
                    <a:pt x="20" y="0"/>
                    <a:pt x="20" y="0"/>
                  </a:cubicBezTo>
                  <a:cubicBezTo>
                    <a:pt x="56" y="0"/>
                    <a:pt x="56" y="0"/>
                    <a:pt x="56" y="0"/>
                  </a:cubicBezTo>
                  <a:cubicBezTo>
                    <a:pt x="56" y="40"/>
                    <a:pt x="56" y="40"/>
                    <a:pt x="56" y="40"/>
                  </a:cubicBezTo>
                  <a:cubicBezTo>
                    <a:pt x="89" y="40"/>
                    <a:pt x="89" y="40"/>
                    <a:pt x="89" y="40"/>
                  </a:cubicBezTo>
                  <a:cubicBezTo>
                    <a:pt x="89" y="69"/>
                    <a:pt x="89" y="69"/>
                    <a:pt x="89" y="69"/>
                  </a:cubicBezTo>
                  <a:cubicBezTo>
                    <a:pt x="56" y="69"/>
                    <a:pt x="56" y="69"/>
                    <a:pt x="56" y="69"/>
                  </a:cubicBezTo>
                  <a:cubicBezTo>
                    <a:pt x="56" y="129"/>
                    <a:pt x="56" y="129"/>
                    <a:pt x="56" y="129"/>
                  </a:cubicBezTo>
                  <a:cubicBezTo>
                    <a:pt x="56" y="153"/>
                    <a:pt x="75" y="156"/>
                    <a:pt x="85" y="156"/>
                  </a:cubicBezTo>
                  <a:cubicBezTo>
                    <a:pt x="89" y="156"/>
                    <a:pt x="91" y="156"/>
                    <a:pt x="91" y="156"/>
                  </a:cubicBezTo>
                  <a:cubicBezTo>
                    <a:pt x="91" y="188"/>
                    <a:pt x="91" y="188"/>
                    <a:pt x="91" y="188"/>
                  </a:cubicBezTo>
                  <a:cubicBezTo>
                    <a:pt x="91" y="188"/>
                    <a:pt x="87" y="189"/>
                    <a:pt x="80" y="189"/>
                  </a:cubicBezTo>
                  <a:cubicBezTo>
                    <a:pt x="60" y="189"/>
                    <a:pt x="19" y="183"/>
                    <a:pt x="19" y="133"/>
                  </a:cubicBezTo>
                  <a:lnTo>
                    <a:pt x="19" y="69"/>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7" name="Google Shape;67;p50"/>
            <p:cNvSpPr/>
            <p:nvPr/>
          </p:nvSpPr>
          <p:spPr>
            <a:xfrm>
              <a:off x="1890"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8"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68" name="Google Shape;68;p50"/>
            <p:cNvSpPr/>
            <p:nvPr/>
          </p:nvSpPr>
          <p:spPr>
            <a:xfrm>
              <a:off x="1975" y="410"/>
              <a:ext cx="99"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grpSp>
      <p:grpSp>
        <p:nvGrpSpPr>
          <p:cNvPr id="69" name="Google Shape;69;p50"/>
          <p:cNvGrpSpPr/>
          <p:nvPr/>
        </p:nvGrpSpPr>
        <p:grpSpPr>
          <a:xfrm>
            <a:off x="6520583" y="5108497"/>
            <a:ext cx="1647293" cy="205740"/>
            <a:chOff x="1211" y="638"/>
            <a:chExt cx="1201" cy="150"/>
          </a:xfrm>
        </p:grpSpPr>
        <p:sp>
          <p:nvSpPr>
            <p:cNvPr id="70" name="Google Shape;70;p50"/>
            <p:cNvSpPr/>
            <p:nvPr/>
          </p:nvSpPr>
          <p:spPr>
            <a:xfrm>
              <a:off x="1211" y="638"/>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1" name="Google Shape;71;p50"/>
            <p:cNvSpPr/>
            <p:nvPr/>
          </p:nvSpPr>
          <p:spPr>
            <a:xfrm>
              <a:off x="1310" y="669"/>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2" name="Google Shape;72;p50"/>
            <p:cNvSpPr/>
            <p:nvPr/>
          </p:nvSpPr>
          <p:spPr>
            <a:xfrm>
              <a:off x="1395" y="638"/>
              <a:ext cx="41" cy="116"/>
            </a:xfrm>
            <a:custGeom>
              <a:avLst/>
              <a:gdLst/>
              <a:ahLst/>
              <a:cxnLst/>
              <a:rect l="l" t="t" r="r" b="b"/>
              <a:pathLst>
                <a:path w="72"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6"/>
                    <a:pt x="55" y="19"/>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3" name="Google Shape;73;p50"/>
            <p:cNvSpPr/>
            <p:nvPr/>
          </p:nvSpPr>
          <p:spPr>
            <a:xfrm>
              <a:off x="1442"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5"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4" name="Google Shape;74;p50"/>
            <p:cNvSpPr/>
            <p:nvPr/>
          </p:nvSpPr>
          <p:spPr>
            <a:xfrm>
              <a:off x="1528" y="669"/>
              <a:ext cx="148" cy="85"/>
            </a:xfrm>
            <a:custGeom>
              <a:avLst/>
              <a:gdLst/>
              <a:ahLst/>
              <a:cxnLst/>
              <a:rect l="l" t="t" r="r" b="b"/>
              <a:pathLst>
                <a:path w="260" h="150" extrusionOk="0">
                  <a:moveTo>
                    <a:pt x="18" y="41"/>
                  </a:moveTo>
                  <a:cubicBezTo>
                    <a:pt x="18"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3" y="30"/>
                    <a:pt x="53" y="30"/>
                  </a:cubicBezTo>
                  <a:cubicBezTo>
                    <a:pt x="53" y="30"/>
                    <a:pt x="53" y="30"/>
                    <a:pt x="53" y="30"/>
                  </a:cubicBezTo>
                  <a:cubicBezTo>
                    <a:pt x="60" y="16"/>
                    <a:pt x="78" y="0"/>
                    <a:pt x="101" y="0"/>
                  </a:cubicBezTo>
                  <a:cubicBezTo>
                    <a:pt x="123" y="0"/>
                    <a:pt x="137" y="10"/>
                    <a:pt x="144"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5" y="119"/>
                    <a:pt x="249" y="119"/>
                  </a:cubicBezTo>
                  <a:cubicBezTo>
                    <a:pt x="260" y="119"/>
                    <a:pt x="260" y="119"/>
                    <a:pt x="260" y="119"/>
                  </a:cubicBezTo>
                  <a:cubicBezTo>
                    <a:pt x="260" y="150"/>
                    <a:pt x="260" y="150"/>
                    <a:pt x="260" y="150"/>
                  </a:cubicBezTo>
                  <a:cubicBezTo>
                    <a:pt x="225" y="150"/>
                    <a:pt x="225" y="150"/>
                    <a:pt x="225" y="150"/>
                  </a:cubicBezTo>
                  <a:cubicBezTo>
                    <a:pt x="212" y="150"/>
                    <a:pt x="206" y="144"/>
                    <a:pt x="206" y="131"/>
                  </a:cubicBezTo>
                  <a:cubicBezTo>
                    <a:pt x="206" y="63"/>
                    <a:pt x="206" y="63"/>
                    <a:pt x="206" y="63"/>
                  </a:cubicBezTo>
                  <a:cubicBezTo>
                    <a:pt x="206" y="46"/>
                    <a:pt x="203" y="33"/>
                    <a:pt x="186" y="33"/>
                  </a:cubicBezTo>
                  <a:cubicBezTo>
                    <a:pt x="167" y="33"/>
                    <a:pt x="154" y="48"/>
                    <a:pt x="150" y="67"/>
                  </a:cubicBezTo>
                  <a:cubicBezTo>
                    <a:pt x="149" y="73"/>
                    <a:pt x="148" y="79"/>
                    <a:pt x="148" y="86"/>
                  </a:cubicBezTo>
                  <a:cubicBezTo>
                    <a:pt x="148" y="150"/>
                    <a:pt x="148" y="150"/>
                    <a:pt x="148" y="150"/>
                  </a:cubicBezTo>
                  <a:cubicBezTo>
                    <a:pt x="112" y="150"/>
                    <a:pt x="112" y="150"/>
                    <a:pt x="112" y="150"/>
                  </a:cubicBezTo>
                  <a:cubicBezTo>
                    <a:pt x="112" y="63"/>
                    <a:pt x="112" y="63"/>
                    <a:pt x="112" y="63"/>
                  </a:cubicBezTo>
                  <a:cubicBezTo>
                    <a:pt x="112" y="47"/>
                    <a:pt x="109" y="33"/>
                    <a:pt x="92" y="33"/>
                  </a:cubicBezTo>
                  <a:cubicBezTo>
                    <a:pt x="73" y="33"/>
                    <a:pt x="61" y="48"/>
                    <a:pt x="56" y="67"/>
                  </a:cubicBezTo>
                  <a:cubicBezTo>
                    <a:pt x="55" y="73"/>
                    <a:pt x="54" y="79"/>
                    <a:pt x="54" y="86"/>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5" name="Google Shape;75;p50"/>
            <p:cNvSpPr/>
            <p:nvPr/>
          </p:nvSpPr>
          <p:spPr>
            <a:xfrm>
              <a:off x="1679" y="669"/>
              <a:ext cx="147" cy="85"/>
            </a:xfrm>
            <a:custGeom>
              <a:avLst/>
              <a:gdLst/>
              <a:ahLst/>
              <a:cxnLst/>
              <a:rect l="l" t="t" r="r" b="b"/>
              <a:pathLst>
                <a:path w="260"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60" y="16"/>
                    <a:pt x="77" y="0"/>
                    <a:pt x="100" y="0"/>
                  </a:cubicBezTo>
                  <a:cubicBezTo>
                    <a:pt x="123" y="0"/>
                    <a:pt x="137" y="10"/>
                    <a:pt x="143"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4" y="119"/>
                    <a:pt x="249" y="119"/>
                  </a:cubicBezTo>
                  <a:cubicBezTo>
                    <a:pt x="260" y="119"/>
                    <a:pt x="260" y="119"/>
                    <a:pt x="260" y="119"/>
                  </a:cubicBezTo>
                  <a:cubicBezTo>
                    <a:pt x="260" y="150"/>
                    <a:pt x="260" y="150"/>
                    <a:pt x="260" y="150"/>
                  </a:cubicBezTo>
                  <a:cubicBezTo>
                    <a:pt x="225" y="150"/>
                    <a:pt x="225" y="150"/>
                    <a:pt x="225" y="150"/>
                  </a:cubicBezTo>
                  <a:cubicBezTo>
                    <a:pt x="211" y="150"/>
                    <a:pt x="206" y="144"/>
                    <a:pt x="206" y="131"/>
                  </a:cubicBezTo>
                  <a:cubicBezTo>
                    <a:pt x="206" y="63"/>
                    <a:pt x="206" y="63"/>
                    <a:pt x="206" y="63"/>
                  </a:cubicBezTo>
                  <a:cubicBezTo>
                    <a:pt x="206" y="46"/>
                    <a:pt x="202" y="33"/>
                    <a:pt x="185" y="33"/>
                  </a:cubicBezTo>
                  <a:cubicBezTo>
                    <a:pt x="167" y="33"/>
                    <a:pt x="154" y="48"/>
                    <a:pt x="150" y="67"/>
                  </a:cubicBezTo>
                  <a:cubicBezTo>
                    <a:pt x="149" y="73"/>
                    <a:pt x="148" y="79"/>
                    <a:pt x="148" y="86"/>
                  </a:cubicBezTo>
                  <a:cubicBezTo>
                    <a:pt x="148" y="150"/>
                    <a:pt x="148" y="150"/>
                    <a:pt x="148" y="150"/>
                  </a:cubicBezTo>
                  <a:cubicBezTo>
                    <a:pt x="111" y="150"/>
                    <a:pt x="111" y="150"/>
                    <a:pt x="111" y="150"/>
                  </a:cubicBezTo>
                  <a:cubicBezTo>
                    <a:pt x="111" y="63"/>
                    <a:pt x="111" y="63"/>
                    <a:pt x="111" y="63"/>
                  </a:cubicBezTo>
                  <a:cubicBezTo>
                    <a:pt x="111" y="47"/>
                    <a:pt x="109" y="33"/>
                    <a:pt x="92" y="33"/>
                  </a:cubicBezTo>
                  <a:cubicBezTo>
                    <a:pt x="73" y="33"/>
                    <a:pt x="61" y="48"/>
                    <a:pt x="56" y="67"/>
                  </a:cubicBezTo>
                  <a:cubicBezTo>
                    <a:pt x="55" y="73"/>
                    <a:pt x="54" y="79"/>
                    <a:pt x="54" y="86"/>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6" name="Google Shape;76;p50"/>
            <p:cNvSpPr/>
            <p:nvPr/>
          </p:nvSpPr>
          <p:spPr>
            <a:xfrm>
              <a:off x="1832" y="669"/>
              <a:ext cx="78"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7" name="Google Shape;77;p50"/>
            <p:cNvSpPr/>
            <p:nvPr/>
          </p:nvSpPr>
          <p:spPr>
            <a:xfrm>
              <a:off x="1917" y="669"/>
              <a:ext cx="60" cy="85"/>
            </a:xfrm>
            <a:custGeom>
              <a:avLst/>
              <a:gdLst/>
              <a:ahLst/>
              <a:cxnLst/>
              <a:rect l="l" t="t" r="r" b="b"/>
              <a:pathLst>
                <a:path w="106"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6"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3"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8" name="Google Shape;78;p50"/>
            <p:cNvSpPr/>
            <p:nvPr/>
          </p:nvSpPr>
          <p:spPr>
            <a:xfrm>
              <a:off x="1982" y="638"/>
              <a:ext cx="41"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4" y="63"/>
                    <a:pt x="54" y="77"/>
                  </a:cubicBezTo>
                  <a:cubicBezTo>
                    <a:pt x="54" y="167"/>
                    <a:pt x="54" y="167"/>
                    <a:pt x="54" y="167"/>
                  </a:cubicBezTo>
                  <a:cubicBezTo>
                    <a:pt x="54" y="171"/>
                    <a:pt x="57" y="173"/>
                    <a:pt x="61" y="173"/>
                  </a:cubicBezTo>
                  <a:cubicBezTo>
                    <a:pt x="72" y="173"/>
                    <a:pt x="72" y="173"/>
                    <a:pt x="72" y="173"/>
                  </a:cubicBezTo>
                  <a:cubicBezTo>
                    <a:pt x="72" y="204"/>
                    <a:pt x="72" y="204"/>
                    <a:pt x="72" y="204"/>
                  </a:cubicBezTo>
                  <a:cubicBezTo>
                    <a:pt x="37" y="204"/>
                    <a:pt x="37" y="204"/>
                    <a:pt x="37" y="204"/>
                  </a:cubicBezTo>
                  <a:cubicBezTo>
                    <a:pt x="24" y="204"/>
                    <a:pt x="18" y="198"/>
                    <a:pt x="18" y="185"/>
                  </a:cubicBezTo>
                  <a:lnTo>
                    <a:pt x="18" y="95"/>
                  </a:lnTo>
                  <a:close/>
                  <a:moveTo>
                    <a:pt x="20" y="0"/>
                  </a:moveTo>
                  <a:cubicBezTo>
                    <a:pt x="51" y="0"/>
                    <a:pt x="51" y="0"/>
                    <a:pt x="51" y="0"/>
                  </a:cubicBezTo>
                  <a:cubicBezTo>
                    <a:pt x="51" y="33"/>
                    <a:pt x="51" y="33"/>
                    <a:pt x="51"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79" name="Google Shape;79;p50"/>
            <p:cNvSpPr/>
            <p:nvPr/>
          </p:nvSpPr>
          <p:spPr>
            <a:xfrm>
              <a:off x="2027" y="669"/>
              <a:ext cx="98"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6"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3"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0" name="Google Shape;80;p50"/>
            <p:cNvSpPr/>
            <p:nvPr/>
          </p:nvSpPr>
          <p:spPr>
            <a:xfrm>
              <a:off x="2130" y="669"/>
              <a:ext cx="92" cy="119"/>
            </a:xfrm>
            <a:custGeom>
              <a:avLst/>
              <a:gdLst/>
              <a:ahLst/>
              <a:cxnLst/>
              <a:rect l="l" t="t" r="r" b="b"/>
              <a:pathLst>
                <a:path w="161" h="211" extrusionOk="0">
                  <a:moveTo>
                    <a:pt x="65" y="0"/>
                  </a:moveTo>
                  <a:cubicBezTo>
                    <a:pt x="99" y="0"/>
                    <a:pt x="110" y="21"/>
                    <a:pt x="110" y="21"/>
                  </a:cubicBezTo>
                  <a:cubicBezTo>
                    <a:pt x="111" y="21"/>
                    <a:pt x="111" y="21"/>
                    <a:pt x="111" y="21"/>
                  </a:cubicBezTo>
                  <a:cubicBezTo>
                    <a:pt x="111" y="21"/>
                    <a:pt x="111" y="19"/>
                    <a:pt x="111" y="17"/>
                  </a:cubicBezTo>
                  <a:cubicBezTo>
                    <a:pt x="111" y="10"/>
                    <a:pt x="115" y="3"/>
                    <a:pt x="127" y="3"/>
                  </a:cubicBezTo>
                  <a:cubicBezTo>
                    <a:pt x="161" y="3"/>
                    <a:pt x="161" y="3"/>
                    <a:pt x="161" y="3"/>
                  </a:cubicBezTo>
                  <a:cubicBezTo>
                    <a:pt x="161" y="34"/>
                    <a:pt x="161" y="34"/>
                    <a:pt x="161" y="34"/>
                  </a:cubicBezTo>
                  <a:cubicBezTo>
                    <a:pt x="150" y="34"/>
                    <a:pt x="150" y="34"/>
                    <a:pt x="150" y="34"/>
                  </a:cubicBezTo>
                  <a:cubicBezTo>
                    <a:pt x="146" y="34"/>
                    <a:pt x="143" y="36"/>
                    <a:pt x="143" y="40"/>
                  </a:cubicBezTo>
                  <a:cubicBezTo>
                    <a:pt x="143" y="141"/>
                    <a:pt x="143" y="141"/>
                    <a:pt x="143" y="141"/>
                  </a:cubicBezTo>
                  <a:cubicBezTo>
                    <a:pt x="143" y="192"/>
                    <a:pt x="104" y="211"/>
                    <a:pt x="66" y="211"/>
                  </a:cubicBezTo>
                  <a:cubicBezTo>
                    <a:pt x="47" y="211"/>
                    <a:pt x="28" y="205"/>
                    <a:pt x="14" y="198"/>
                  </a:cubicBezTo>
                  <a:cubicBezTo>
                    <a:pt x="25" y="169"/>
                    <a:pt x="25" y="169"/>
                    <a:pt x="25" y="169"/>
                  </a:cubicBezTo>
                  <a:cubicBezTo>
                    <a:pt x="25" y="169"/>
                    <a:pt x="43" y="179"/>
                    <a:pt x="66" y="179"/>
                  </a:cubicBezTo>
                  <a:cubicBezTo>
                    <a:pt x="88" y="179"/>
                    <a:pt x="107" y="169"/>
                    <a:pt x="107" y="143"/>
                  </a:cubicBezTo>
                  <a:cubicBezTo>
                    <a:pt x="107" y="136"/>
                    <a:pt x="107" y="136"/>
                    <a:pt x="107" y="136"/>
                  </a:cubicBezTo>
                  <a:cubicBezTo>
                    <a:pt x="107" y="133"/>
                    <a:pt x="107" y="128"/>
                    <a:pt x="107" y="128"/>
                  </a:cubicBezTo>
                  <a:cubicBezTo>
                    <a:pt x="107" y="128"/>
                    <a:pt x="107" y="128"/>
                    <a:pt x="107" y="128"/>
                  </a:cubicBezTo>
                  <a:cubicBezTo>
                    <a:pt x="98" y="141"/>
                    <a:pt x="85" y="147"/>
                    <a:pt x="66" y="147"/>
                  </a:cubicBezTo>
                  <a:cubicBezTo>
                    <a:pt x="24" y="147"/>
                    <a:pt x="0" y="113"/>
                    <a:pt x="0" y="73"/>
                  </a:cubicBezTo>
                  <a:cubicBezTo>
                    <a:pt x="0" y="33"/>
                    <a:pt x="23" y="0"/>
                    <a:pt x="65" y="0"/>
                  </a:cubicBezTo>
                  <a:close/>
                  <a:moveTo>
                    <a:pt x="108" y="73"/>
                  </a:moveTo>
                  <a:cubicBezTo>
                    <a:pt x="108" y="40"/>
                    <a:pt x="91" y="31"/>
                    <a:pt x="71" y="31"/>
                  </a:cubicBezTo>
                  <a:cubicBezTo>
                    <a:pt x="49" y="31"/>
                    <a:pt x="37" y="47"/>
                    <a:pt x="37" y="72"/>
                  </a:cubicBezTo>
                  <a:cubicBezTo>
                    <a:pt x="37" y="97"/>
                    <a:pt x="50" y="116"/>
                    <a:pt x="74" y="116"/>
                  </a:cubicBezTo>
                  <a:cubicBezTo>
                    <a:pt x="91" y="116"/>
                    <a:pt x="108" y="106"/>
                    <a:pt x="108" y="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1" name="Google Shape;81;p50"/>
            <p:cNvSpPr/>
            <p:nvPr/>
          </p:nvSpPr>
          <p:spPr>
            <a:xfrm>
              <a:off x="2227"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2" name="Google Shape;82;p50"/>
            <p:cNvSpPr/>
            <p:nvPr/>
          </p:nvSpPr>
          <p:spPr>
            <a:xfrm>
              <a:off x="2313" y="669"/>
              <a:ext cx="99" cy="85"/>
            </a:xfrm>
            <a:custGeom>
              <a:avLst/>
              <a:gdLst/>
              <a:ahLst/>
              <a:cxnLst/>
              <a:rect l="l" t="t" r="r" b="b"/>
              <a:pathLst>
                <a:path w="174" h="150" extrusionOk="0">
                  <a:moveTo>
                    <a:pt x="18" y="41"/>
                  </a:moveTo>
                  <a:cubicBezTo>
                    <a:pt x="18" y="36"/>
                    <a:pt x="15" y="34"/>
                    <a:pt x="11"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4"/>
                    <a:pt x="119" y="131"/>
                  </a:cubicBezTo>
                  <a:cubicBezTo>
                    <a:pt x="119" y="63"/>
                    <a:pt x="119" y="63"/>
                    <a:pt x="119" y="63"/>
                  </a:cubicBezTo>
                  <a:cubicBezTo>
                    <a:pt x="119" y="45"/>
                    <a:pt x="115" y="33"/>
                    <a:pt x="96"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grpSp>
      <p:grpSp>
        <p:nvGrpSpPr>
          <p:cNvPr id="83" name="Google Shape;83;p50"/>
          <p:cNvGrpSpPr/>
          <p:nvPr/>
        </p:nvGrpSpPr>
        <p:grpSpPr>
          <a:xfrm>
            <a:off x="3807837" y="3320435"/>
            <a:ext cx="1844802" cy="161849"/>
            <a:chOff x="1117" y="905"/>
            <a:chExt cx="1345" cy="118"/>
          </a:xfrm>
        </p:grpSpPr>
        <p:sp>
          <p:nvSpPr>
            <p:cNvPr id="84" name="Google Shape;84;p50"/>
            <p:cNvSpPr/>
            <p:nvPr/>
          </p:nvSpPr>
          <p:spPr>
            <a:xfrm>
              <a:off x="1117" y="905"/>
              <a:ext cx="43" cy="116"/>
            </a:xfrm>
            <a:custGeom>
              <a:avLst/>
              <a:gdLst/>
              <a:ahLst/>
              <a:cxnLst/>
              <a:rect l="l" t="t" r="r" b="b"/>
              <a:pathLst>
                <a:path w="43" h="116" extrusionOk="0">
                  <a:moveTo>
                    <a:pt x="0" y="98"/>
                  </a:moveTo>
                  <a:lnTo>
                    <a:pt x="11" y="98"/>
                  </a:lnTo>
                  <a:lnTo>
                    <a:pt x="11" y="19"/>
                  </a:lnTo>
                  <a:lnTo>
                    <a:pt x="0" y="19"/>
                  </a:lnTo>
                  <a:lnTo>
                    <a:pt x="0" y="0"/>
                  </a:lnTo>
                  <a:lnTo>
                    <a:pt x="43" y="0"/>
                  </a:lnTo>
                  <a:lnTo>
                    <a:pt x="43" y="19"/>
                  </a:lnTo>
                  <a:lnTo>
                    <a:pt x="31" y="19"/>
                  </a:lnTo>
                  <a:lnTo>
                    <a:pt x="31" y="98"/>
                  </a:lnTo>
                  <a:lnTo>
                    <a:pt x="43" y="98"/>
                  </a:lnTo>
                  <a:lnTo>
                    <a:pt x="43" y="116"/>
                  </a:lnTo>
                  <a:lnTo>
                    <a:pt x="0" y="116"/>
                  </a:lnTo>
                  <a:lnTo>
                    <a:pt x="0" y="9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5" name="Google Shape;85;p50"/>
            <p:cNvSpPr/>
            <p:nvPr/>
          </p:nvSpPr>
          <p:spPr>
            <a:xfrm>
              <a:off x="1169" y="905"/>
              <a:ext cx="85"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3"/>
                    <a:pt x="55" y="16"/>
                  </a:cubicBezTo>
                  <a:cubicBezTo>
                    <a:pt x="55" y="109"/>
                    <a:pt x="55" y="109"/>
                    <a:pt x="55" y="109"/>
                  </a:cubicBezTo>
                  <a:cubicBezTo>
                    <a:pt x="66" y="109"/>
                    <a:pt x="66" y="109"/>
                    <a:pt x="66" y="109"/>
                  </a:cubicBezTo>
                  <a:cubicBezTo>
                    <a:pt x="70" y="109"/>
                    <a:pt x="76" y="108"/>
                    <a:pt x="80" y="104"/>
                  </a:cubicBezTo>
                  <a:cubicBezTo>
                    <a:pt x="110" y="57"/>
                    <a:pt x="110" y="57"/>
                    <a:pt x="110" y="57"/>
                  </a:cubicBezTo>
                  <a:cubicBezTo>
                    <a:pt x="150" y="57"/>
                    <a:pt x="150" y="57"/>
                    <a:pt x="150" y="57"/>
                  </a:cubicBezTo>
                  <a:cubicBezTo>
                    <a:pt x="113" y="113"/>
                    <a:pt x="113" y="113"/>
                    <a:pt x="113" y="113"/>
                  </a:cubicBezTo>
                  <a:cubicBezTo>
                    <a:pt x="107"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2" y="204"/>
                    <a:pt x="107" y="202"/>
                    <a:pt x="101" y="192"/>
                  </a:cubicBezTo>
                  <a:cubicBezTo>
                    <a:pt x="76" y="146"/>
                    <a:pt x="76" y="146"/>
                    <a:pt x="76" y="146"/>
                  </a:cubicBezTo>
                  <a:cubicBezTo>
                    <a:pt x="74" y="140"/>
                    <a:pt x="68" y="140"/>
                    <a:pt x="63" y="140"/>
                  </a:cubicBezTo>
                  <a:cubicBezTo>
                    <a:pt x="55" y="140"/>
                    <a:pt x="55" y="140"/>
                    <a:pt x="55" y="140"/>
                  </a:cubicBezTo>
                  <a:cubicBezTo>
                    <a:pt x="55" y="204"/>
                    <a:pt x="55" y="204"/>
                    <a:pt x="55"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6" name="Google Shape;86;p50"/>
            <p:cNvSpPr/>
            <p:nvPr/>
          </p:nvSpPr>
          <p:spPr>
            <a:xfrm>
              <a:off x="1305"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7" name="Google Shape;87;p50"/>
            <p:cNvSpPr/>
            <p:nvPr/>
          </p:nvSpPr>
          <p:spPr>
            <a:xfrm>
              <a:off x="1395" y="936"/>
              <a:ext cx="98" cy="85"/>
            </a:xfrm>
            <a:custGeom>
              <a:avLst/>
              <a:gdLst/>
              <a:ahLst/>
              <a:cxnLst/>
              <a:rect l="l" t="t" r="r" b="b"/>
              <a:pathLst>
                <a:path w="174"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59" y="18"/>
                    <a:pt x="75" y="0"/>
                    <a:pt x="104"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5"/>
                    <a:pt x="119" y="131"/>
                  </a:cubicBezTo>
                  <a:cubicBezTo>
                    <a:pt x="119" y="63"/>
                    <a:pt x="119" y="63"/>
                    <a:pt x="119" y="63"/>
                  </a:cubicBezTo>
                  <a:cubicBezTo>
                    <a:pt x="119" y="45"/>
                    <a:pt x="114" y="33"/>
                    <a:pt x="96" y="33"/>
                  </a:cubicBezTo>
                  <a:cubicBezTo>
                    <a:pt x="76" y="33"/>
                    <a:pt x="62" y="46"/>
                    <a:pt x="57" y="63"/>
                  </a:cubicBezTo>
                  <a:cubicBezTo>
                    <a:pt x="55" y="69"/>
                    <a:pt x="54" y="76"/>
                    <a:pt x="54" y="83"/>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8" name="Google Shape;88;p50"/>
            <p:cNvSpPr/>
            <p:nvPr/>
          </p:nvSpPr>
          <p:spPr>
            <a:xfrm>
              <a:off x="1544"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10" y="68"/>
                    <a:pt x="110" y="63"/>
                  </a:cubicBezTo>
                  <a:cubicBezTo>
                    <a:pt x="110" y="37"/>
                    <a:pt x="110" y="37"/>
                    <a:pt x="110" y="37"/>
                  </a:cubicBezTo>
                  <a:cubicBezTo>
                    <a:pt x="110" y="33"/>
                    <a:pt x="107" y="31"/>
                    <a:pt x="103" y="31"/>
                  </a:cubicBezTo>
                  <a:cubicBezTo>
                    <a:pt x="92" y="31"/>
                    <a:pt x="92" y="31"/>
                    <a:pt x="92" y="31"/>
                  </a:cubicBezTo>
                  <a:cubicBezTo>
                    <a:pt x="92" y="0"/>
                    <a:pt x="92" y="0"/>
                    <a:pt x="92" y="0"/>
                  </a:cubicBezTo>
                  <a:cubicBezTo>
                    <a:pt x="127" y="0"/>
                    <a:pt x="127" y="0"/>
                    <a:pt x="127" y="0"/>
                  </a:cubicBezTo>
                  <a:cubicBezTo>
                    <a:pt x="140" y="0"/>
                    <a:pt x="146" y="6"/>
                    <a:pt x="146" y="19"/>
                  </a:cubicBezTo>
                  <a:cubicBezTo>
                    <a:pt x="146" y="167"/>
                    <a:pt x="146" y="167"/>
                    <a:pt x="146" y="167"/>
                  </a:cubicBezTo>
                  <a:cubicBezTo>
                    <a:pt x="146" y="171"/>
                    <a:pt x="149" y="173"/>
                    <a:pt x="153"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6" y="208"/>
                  </a:cubicBezTo>
                  <a:cubicBezTo>
                    <a:pt x="26" y="208"/>
                    <a:pt x="0" y="176"/>
                    <a:pt x="0" y="131"/>
                  </a:cubicBezTo>
                  <a:cubicBezTo>
                    <a:pt x="0" y="84"/>
                    <a:pt x="28" y="54"/>
                    <a:pt x="67" y="54"/>
                  </a:cubicBezTo>
                  <a:close/>
                  <a:moveTo>
                    <a:pt x="111" y="131"/>
                  </a:moveTo>
                  <a:cubicBezTo>
                    <a:pt x="111" y="108"/>
                    <a:pt x="99" y="85"/>
                    <a:pt x="74" y="85"/>
                  </a:cubicBezTo>
                  <a:cubicBezTo>
                    <a:pt x="54" y="85"/>
                    <a:pt x="37" y="102"/>
                    <a:pt x="37" y="131"/>
                  </a:cubicBezTo>
                  <a:cubicBezTo>
                    <a:pt x="37" y="159"/>
                    <a:pt x="52" y="177"/>
                    <a:pt x="74" y="177"/>
                  </a:cubicBezTo>
                  <a:cubicBezTo>
                    <a:pt x="93" y="177"/>
                    <a:pt x="111" y="163"/>
                    <a:pt x="111"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89" name="Google Shape;89;p50"/>
            <p:cNvSpPr/>
            <p:nvPr/>
          </p:nvSpPr>
          <p:spPr>
            <a:xfrm>
              <a:off x="1646"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0" name="Google Shape;90;p50"/>
            <p:cNvSpPr/>
            <p:nvPr/>
          </p:nvSpPr>
          <p:spPr>
            <a:xfrm>
              <a:off x="1780" y="936"/>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3"/>
                  </a:moveTo>
                  <a:cubicBezTo>
                    <a:pt x="104" y="123"/>
                    <a:pt x="124" y="104"/>
                    <a:pt x="124" y="77"/>
                  </a:cubicBezTo>
                  <a:cubicBezTo>
                    <a:pt x="124" y="50"/>
                    <a:pt x="104" y="31"/>
                    <a:pt x="80" y="31"/>
                  </a:cubicBezTo>
                  <a:cubicBezTo>
                    <a:pt x="57" y="31"/>
                    <a:pt x="37" y="50"/>
                    <a:pt x="37" y="77"/>
                  </a:cubicBezTo>
                  <a:cubicBezTo>
                    <a:pt x="37" y="104"/>
                    <a:pt x="57" y="123"/>
                    <a:pt x="80" y="12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1" name="Google Shape;91;p50"/>
            <p:cNvSpPr/>
            <p:nvPr/>
          </p:nvSpPr>
          <p:spPr>
            <a:xfrm>
              <a:off x="1877" y="938"/>
              <a:ext cx="85" cy="83"/>
            </a:xfrm>
            <a:custGeom>
              <a:avLst/>
              <a:gdLst/>
              <a:ahLst/>
              <a:cxnLst/>
              <a:rect l="l" t="t" r="r" b="b"/>
              <a:pathLst>
                <a:path w="150" h="147" extrusionOk="0">
                  <a:moveTo>
                    <a:pt x="11" y="37"/>
                  </a:moveTo>
                  <a:cubicBezTo>
                    <a:pt x="10" y="33"/>
                    <a:pt x="7" y="31"/>
                    <a:pt x="3" y="31"/>
                  </a:cubicBezTo>
                  <a:cubicBezTo>
                    <a:pt x="0" y="31"/>
                    <a:pt x="0" y="31"/>
                    <a:pt x="0" y="31"/>
                  </a:cubicBezTo>
                  <a:cubicBezTo>
                    <a:pt x="0" y="0"/>
                    <a:pt x="0" y="0"/>
                    <a:pt x="0" y="0"/>
                  </a:cubicBezTo>
                  <a:cubicBezTo>
                    <a:pt x="21" y="0"/>
                    <a:pt x="21" y="0"/>
                    <a:pt x="21" y="0"/>
                  </a:cubicBezTo>
                  <a:cubicBezTo>
                    <a:pt x="33" y="0"/>
                    <a:pt x="39" y="4"/>
                    <a:pt x="42" y="14"/>
                  </a:cubicBezTo>
                  <a:cubicBezTo>
                    <a:pt x="70" y="91"/>
                    <a:pt x="70" y="91"/>
                    <a:pt x="70" y="91"/>
                  </a:cubicBezTo>
                  <a:cubicBezTo>
                    <a:pt x="73" y="100"/>
                    <a:pt x="76" y="112"/>
                    <a:pt x="76" y="112"/>
                  </a:cubicBezTo>
                  <a:cubicBezTo>
                    <a:pt x="76" y="112"/>
                    <a:pt x="76" y="112"/>
                    <a:pt x="76" y="112"/>
                  </a:cubicBezTo>
                  <a:cubicBezTo>
                    <a:pt x="76" y="112"/>
                    <a:pt x="78" y="100"/>
                    <a:pt x="81" y="91"/>
                  </a:cubicBezTo>
                  <a:cubicBezTo>
                    <a:pt x="109" y="14"/>
                    <a:pt x="109" y="14"/>
                    <a:pt x="109" y="14"/>
                  </a:cubicBezTo>
                  <a:cubicBezTo>
                    <a:pt x="113" y="4"/>
                    <a:pt x="119" y="0"/>
                    <a:pt x="131" y="0"/>
                  </a:cubicBezTo>
                  <a:cubicBezTo>
                    <a:pt x="150" y="0"/>
                    <a:pt x="150" y="0"/>
                    <a:pt x="150" y="0"/>
                  </a:cubicBezTo>
                  <a:cubicBezTo>
                    <a:pt x="150" y="31"/>
                    <a:pt x="150" y="31"/>
                    <a:pt x="150" y="31"/>
                  </a:cubicBezTo>
                  <a:cubicBezTo>
                    <a:pt x="147" y="31"/>
                    <a:pt x="147" y="31"/>
                    <a:pt x="147" y="31"/>
                  </a:cubicBezTo>
                  <a:cubicBezTo>
                    <a:pt x="143" y="31"/>
                    <a:pt x="140" y="33"/>
                    <a:pt x="139" y="37"/>
                  </a:cubicBezTo>
                  <a:cubicBezTo>
                    <a:pt x="97" y="147"/>
                    <a:pt x="97" y="147"/>
                    <a:pt x="97" y="147"/>
                  </a:cubicBezTo>
                  <a:cubicBezTo>
                    <a:pt x="53" y="147"/>
                    <a:pt x="53" y="147"/>
                    <a:pt x="53" y="147"/>
                  </a:cubicBezTo>
                  <a:lnTo>
                    <a:pt x="11"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2" name="Google Shape;92;p50"/>
            <p:cNvSpPr/>
            <p:nvPr/>
          </p:nvSpPr>
          <p:spPr>
            <a:xfrm>
              <a:off x="1968"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7" y="83"/>
                    <a:pt x="37" y="83"/>
                    <a:pt x="37" y="83"/>
                  </a:cubicBezTo>
                  <a:cubicBezTo>
                    <a:pt x="40" y="109"/>
                    <a:pt x="59" y="123"/>
                    <a:pt x="82" y="123"/>
                  </a:cubicBezTo>
                  <a:cubicBezTo>
                    <a:pt x="105" y="123"/>
                    <a:pt x="123" y="106"/>
                    <a:pt x="123" y="106"/>
                  </a:cubicBezTo>
                  <a:cubicBezTo>
                    <a:pt x="138" y="132"/>
                    <a:pt x="138" y="132"/>
                    <a:pt x="138" y="132"/>
                  </a:cubicBezTo>
                  <a:cubicBezTo>
                    <a:pt x="138" y="132"/>
                    <a:pt x="116" y="154"/>
                    <a:pt x="79" y="154"/>
                  </a:cubicBezTo>
                  <a:cubicBezTo>
                    <a:pt x="30" y="154"/>
                    <a:pt x="0" y="119"/>
                    <a:pt x="0" y="77"/>
                  </a:cubicBezTo>
                  <a:cubicBezTo>
                    <a:pt x="0" y="32"/>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3" name="Google Shape;93;p50"/>
            <p:cNvSpPr/>
            <p:nvPr/>
          </p:nvSpPr>
          <p:spPr>
            <a:xfrm>
              <a:off x="2057" y="937"/>
              <a:ext cx="61" cy="84"/>
            </a:xfrm>
            <a:custGeom>
              <a:avLst/>
              <a:gdLst/>
              <a:ahLst/>
              <a:cxnLst/>
              <a:rect l="l" t="t" r="r" b="b"/>
              <a:pathLst>
                <a:path w="107"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7"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7" y="1"/>
                    <a:pt x="107" y="1"/>
                  </a:cubicBezTo>
                  <a:cubicBezTo>
                    <a:pt x="107" y="37"/>
                    <a:pt x="107" y="37"/>
                    <a:pt x="107" y="37"/>
                  </a:cubicBezTo>
                  <a:cubicBezTo>
                    <a:pt x="107" y="37"/>
                    <a:pt x="103" y="36"/>
                    <a:pt x="98" y="36"/>
                  </a:cubicBezTo>
                  <a:cubicBezTo>
                    <a:pt x="82" y="36"/>
                    <a:pt x="64" y="45"/>
                    <a:pt x="58" y="67"/>
                  </a:cubicBezTo>
                  <a:cubicBezTo>
                    <a:pt x="56"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4" name="Google Shape;94;p50"/>
            <p:cNvSpPr/>
            <p:nvPr/>
          </p:nvSpPr>
          <p:spPr>
            <a:xfrm>
              <a:off x="2122" y="905"/>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1"/>
                    <a:pt x="54" y="71"/>
                    <a:pt x="54" y="71"/>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5" y="204"/>
                    <a:pt x="120" y="199"/>
                    <a:pt x="120" y="185"/>
                  </a:cubicBezTo>
                  <a:cubicBezTo>
                    <a:pt x="120" y="117"/>
                    <a:pt x="120" y="117"/>
                    <a:pt x="120" y="117"/>
                  </a:cubicBezTo>
                  <a:cubicBezTo>
                    <a:pt x="120" y="99"/>
                    <a:pt x="115" y="87"/>
                    <a:pt x="96" y="87"/>
                  </a:cubicBezTo>
                  <a:cubicBezTo>
                    <a:pt x="77" y="87"/>
                    <a:pt x="62" y="100"/>
                    <a:pt x="57" y="118"/>
                  </a:cubicBezTo>
                  <a:cubicBezTo>
                    <a:pt x="55" y="124"/>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5" name="Google Shape;95;p50"/>
            <p:cNvSpPr/>
            <p:nvPr/>
          </p:nvSpPr>
          <p:spPr>
            <a:xfrm>
              <a:off x="2229"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6"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6" name="Google Shape;96;p50"/>
            <p:cNvSpPr/>
            <p:nvPr/>
          </p:nvSpPr>
          <p:spPr>
            <a:xfrm>
              <a:off x="2319" y="905"/>
              <a:ext cx="41" cy="116"/>
            </a:xfrm>
            <a:custGeom>
              <a:avLst/>
              <a:gdLst/>
              <a:ahLst/>
              <a:cxnLst/>
              <a:rect l="l" t="t" r="r" b="b"/>
              <a:pathLst>
                <a:path w="72" h="204" extrusionOk="0">
                  <a:moveTo>
                    <a:pt x="18" y="95"/>
                  </a:moveTo>
                  <a:cubicBezTo>
                    <a:pt x="18" y="90"/>
                    <a:pt x="15" y="88"/>
                    <a:pt x="11" y="88"/>
                  </a:cubicBezTo>
                  <a:cubicBezTo>
                    <a:pt x="0" y="88"/>
                    <a:pt x="0" y="88"/>
                    <a:pt x="0" y="88"/>
                  </a:cubicBezTo>
                  <a:cubicBezTo>
                    <a:pt x="0" y="57"/>
                    <a:pt x="0" y="57"/>
                    <a:pt x="0" y="57"/>
                  </a:cubicBezTo>
                  <a:cubicBezTo>
                    <a:pt x="35" y="57"/>
                    <a:pt x="35" y="57"/>
                    <a:pt x="35" y="57"/>
                  </a:cubicBezTo>
                  <a:cubicBezTo>
                    <a:pt x="48" y="57"/>
                    <a:pt x="54" y="63"/>
                    <a:pt x="54" y="77"/>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4" y="204"/>
                    <a:pt x="18" y="199"/>
                    <a:pt x="18" y="185"/>
                  </a:cubicBezTo>
                  <a:lnTo>
                    <a:pt x="18" y="95"/>
                  </a:lnTo>
                  <a:close/>
                  <a:moveTo>
                    <a:pt x="19" y="0"/>
                  </a:moveTo>
                  <a:cubicBezTo>
                    <a:pt x="51" y="0"/>
                    <a:pt x="51" y="0"/>
                    <a:pt x="51" y="0"/>
                  </a:cubicBezTo>
                  <a:cubicBezTo>
                    <a:pt x="51" y="33"/>
                    <a:pt x="51" y="33"/>
                    <a:pt x="51" y="33"/>
                  </a:cubicBezTo>
                  <a:cubicBezTo>
                    <a:pt x="19" y="33"/>
                    <a:pt x="19" y="33"/>
                    <a:pt x="19" y="33"/>
                  </a:cubicBezTo>
                  <a:lnTo>
                    <a:pt x="19"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97" name="Google Shape;97;p50"/>
            <p:cNvSpPr/>
            <p:nvPr/>
          </p:nvSpPr>
          <p:spPr>
            <a:xfrm>
              <a:off x="2369"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09" y="68"/>
                    <a:pt x="109" y="63"/>
                  </a:cubicBezTo>
                  <a:cubicBezTo>
                    <a:pt x="109" y="37"/>
                    <a:pt x="109" y="37"/>
                    <a:pt x="109" y="37"/>
                  </a:cubicBezTo>
                  <a:cubicBezTo>
                    <a:pt x="109" y="33"/>
                    <a:pt x="107" y="31"/>
                    <a:pt x="103" y="31"/>
                  </a:cubicBezTo>
                  <a:cubicBezTo>
                    <a:pt x="92" y="31"/>
                    <a:pt x="92" y="31"/>
                    <a:pt x="92" y="31"/>
                  </a:cubicBezTo>
                  <a:cubicBezTo>
                    <a:pt x="92" y="0"/>
                    <a:pt x="92" y="0"/>
                    <a:pt x="92" y="0"/>
                  </a:cubicBezTo>
                  <a:cubicBezTo>
                    <a:pt x="126" y="0"/>
                    <a:pt x="126" y="0"/>
                    <a:pt x="126" y="0"/>
                  </a:cubicBezTo>
                  <a:cubicBezTo>
                    <a:pt x="140" y="0"/>
                    <a:pt x="146" y="6"/>
                    <a:pt x="146" y="19"/>
                  </a:cubicBezTo>
                  <a:cubicBezTo>
                    <a:pt x="146" y="167"/>
                    <a:pt x="146" y="167"/>
                    <a:pt x="146" y="167"/>
                  </a:cubicBezTo>
                  <a:cubicBezTo>
                    <a:pt x="146" y="171"/>
                    <a:pt x="148" y="173"/>
                    <a:pt x="152"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5" y="208"/>
                  </a:cubicBezTo>
                  <a:cubicBezTo>
                    <a:pt x="26" y="208"/>
                    <a:pt x="0" y="176"/>
                    <a:pt x="0" y="131"/>
                  </a:cubicBezTo>
                  <a:cubicBezTo>
                    <a:pt x="0" y="84"/>
                    <a:pt x="28" y="54"/>
                    <a:pt x="67" y="54"/>
                  </a:cubicBezTo>
                  <a:close/>
                  <a:moveTo>
                    <a:pt x="110" y="131"/>
                  </a:moveTo>
                  <a:cubicBezTo>
                    <a:pt x="110" y="108"/>
                    <a:pt x="99" y="85"/>
                    <a:pt x="74" y="85"/>
                  </a:cubicBezTo>
                  <a:cubicBezTo>
                    <a:pt x="54" y="85"/>
                    <a:pt x="37" y="102"/>
                    <a:pt x="37" y="131"/>
                  </a:cubicBezTo>
                  <a:cubicBezTo>
                    <a:pt x="37" y="159"/>
                    <a:pt x="52" y="177"/>
                    <a:pt x="73" y="177"/>
                  </a:cubicBezTo>
                  <a:cubicBezTo>
                    <a:pt x="92" y="177"/>
                    <a:pt x="110" y="163"/>
                    <a:pt x="110"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grpSp>
      <p:sp>
        <p:nvSpPr>
          <p:cNvPr id="98" name="Google Shape;98;p50"/>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0"/>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0"/>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0"/>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0"/>
          <p:cNvSpPr>
            <a:spLocks noGrp="1"/>
          </p:cNvSpPr>
          <p:nvPr>
            <p:ph type="pic" idx="16"/>
          </p:nvPr>
        </p:nvSpPr>
        <p:spPr>
          <a:xfrm rot="512536">
            <a:off x="7476704" y="471064"/>
            <a:ext cx="1833028" cy="1735641"/>
          </a:xfrm>
          <a:prstGeom prst="rect">
            <a:avLst/>
          </a:prstGeom>
          <a:solidFill>
            <a:schemeClr val="lt1"/>
          </a:solidFill>
          <a:ln>
            <a:noFill/>
          </a:ln>
        </p:spPr>
      </p:sp>
      <p:sp>
        <p:nvSpPr>
          <p:cNvPr id="103" name="Google Shape;103;p50"/>
          <p:cNvSpPr/>
          <p:nvPr/>
        </p:nvSpPr>
        <p:spPr>
          <a:xfrm rot="518318">
            <a:off x="7370312" y="334930"/>
            <a:ext cx="2045037" cy="2370219"/>
          </a:xfrm>
          <a:custGeom>
            <a:avLst/>
            <a:gdLst/>
            <a:ahLst/>
            <a:cxnLst/>
            <a:rect l="l" t="t" r="r" b="b"/>
            <a:pathLst>
              <a:path w="3576427" h="4288644" extrusionOk="0">
                <a:moveTo>
                  <a:pt x="229770" y="240785"/>
                </a:moveTo>
                <a:lnTo>
                  <a:pt x="229770" y="3391928"/>
                </a:lnTo>
                <a:lnTo>
                  <a:pt x="3346656" y="3391928"/>
                </a:lnTo>
                <a:lnTo>
                  <a:pt x="3346656" y="240785"/>
                </a:lnTo>
                <a:close/>
                <a:moveTo>
                  <a:pt x="0" y="0"/>
                </a:moveTo>
                <a:lnTo>
                  <a:pt x="3576427" y="0"/>
                </a:lnTo>
                <a:lnTo>
                  <a:pt x="3576427" y="4288644"/>
                </a:lnTo>
                <a:lnTo>
                  <a:pt x="0" y="4288644"/>
                </a:lnTo>
                <a:close/>
              </a:path>
            </a:pathLst>
          </a:cu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4" name="Google Shape;104;p50"/>
          <p:cNvSpPr txBox="1">
            <a:spLocks noGrp="1"/>
          </p:cNvSpPr>
          <p:nvPr>
            <p:ph type="body" idx="17"/>
          </p:nvPr>
        </p:nvSpPr>
        <p:spPr>
          <a:xfrm rot="515739">
            <a:off x="7277641" y="2147352"/>
            <a:ext cx="1965860" cy="563150"/>
          </a:xfrm>
          <a:prstGeom prst="rect">
            <a:avLst/>
          </a:prstGeom>
          <a:noFill/>
          <a:ln>
            <a:noFill/>
          </a:ln>
        </p:spPr>
        <p:txBody>
          <a:bodyPr spcFirstLastPara="1" wrap="square" lIns="36000" tIns="0" rIns="36000" bIns="0" anchor="ctr" anchorCtr="0">
            <a:noAutofit/>
          </a:bodyPr>
          <a:lstStyle>
            <a:lvl1pPr marL="457200" lvl="0" indent="-228600" algn="l">
              <a:lnSpc>
                <a:spcPct val="90000"/>
              </a:lnSpc>
              <a:spcBef>
                <a:spcPts val="475"/>
              </a:spcBef>
              <a:spcAft>
                <a:spcPts val="0"/>
              </a:spcAft>
              <a:buSzPts val="2560"/>
              <a:buNone/>
              <a:defRPr sz="3200">
                <a:solidFill>
                  <a:srgbClr val="005479"/>
                </a:solidFill>
                <a:latin typeface="Bad Script"/>
                <a:ea typeface="Bad Script"/>
                <a:cs typeface="Bad Script"/>
                <a:sym typeface="Bad Script"/>
              </a:defRPr>
            </a:lvl1pPr>
            <a:lvl2pPr marL="914400" lvl="1" indent="-228600" algn="l">
              <a:lnSpc>
                <a:spcPct val="90000"/>
              </a:lnSpc>
              <a:spcBef>
                <a:spcPts val="438"/>
              </a:spcBef>
              <a:spcAft>
                <a:spcPts val="0"/>
              </a:spcAft>
              <a:buSzPts val="720"/>
              <a:buNone/>
              <a:defRPr sz="900"/>
            </a:lvl2pPr>
            <a:lvl3pPr marL="1371600" lvl="2" indent="-228600" algn="l">
              <a:lnSpc>
                <a:spcPct val="90000"/>
              </a:lnSpc>
              <a:spcBef>
                <a:spcPts val="400"/>
              </a:spcBef>
              <a:spcAft>
                <a:spcPts val="0"/>
              </a:spcAft>
              <a:buSzPts val="640"/>
              <a:buNone/>
              <a:defRPr sz="800"/>
            </a:lvl3pPr>
            <a:lvl4pPr marL="1828800" lvl="3" indent="-228600" algn="l">
              <a:lnSpc>
                <a:spcPct val="90000"/>
              </a:lnSpc>
              <a:spcBef>
                <a:spcPts val="363"/>
              </a:spcBef>
              <a:spcAft>
                <a:spcPts val="0"/>
              </a:spcAft>
              <a:buSzPts val="560"/>
              <a:buNone/>
              <a:defRPr sz="700"/>
            </a:lvl4pPr>
            <a:lvl5pPr marL="2286000" lvl="4" indent="-228600" algn="l">
              <a:lnSpc>
                <a:spcPct val="90000"/>
              </a:lnSpc>
              <a:spcBef>
                <a:spcPts val="325"/>
              </a:spcBef>
              <a:spcAft>
                <a:spcPts val="0"/>
              </a:spcAft>
              <a:buSzPts val="560"/>
              <a:buNone/>
              <a:defRPr sz="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50" descr="Tessafilm_2"/>
          <p:cNvPicPr preferRelativeResize="0"/>
          <p:nvPr/>
        </p:nvPicPr>
        <p:blipFill rotWithShape="1">
          <a:blip r:embed="rId4">
            <a:alphaModFix/>
          </a:blip>
          <a:srcRect l="71863" b="90001"/>
          <a:stretch/>
        </p:blipFill>
        <p:spPr>
          <a:xfrm rot="878318">
            <a:off x="8154908" y="87480"/>
            <a:ext cx="907954" cy="353251"/>
          </a:xfrm>
          <a:prstGeom prst="rect">
            <a:avLst/>
          </a:prstGeom>
          <a:noFill/>
          <a:ln>
            <a:noFill/>
          </a:ln>
        </p:spPr>
      </p:pic>
      <p:sp>
        <p:nvSpPr>
          <p:cNvPr id="106" name="Google Shape;106;p50"/>
          <p:cNvSpPr>
            <a:spLocks noGrp="1"/>
          </p:cNvSpPr>
          <p:nvPr>
            <p:ph type="pic" idx="18"/>
          </p:nvPr>
        </p:nvSpPr>
        <p:spPr>
          <a:xfrm rot="-222709">
            <a:off x="9750430" y="208314"/>
            <a:ext cx="1232447" cy="1183808"/>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07" name="Google Shape;107;p50"/>
          <p:cNvSpPr txBox="1">
            <a:spLocks noGrp="1"/>
          </p:cNvSpPr>
          <p:nvPr>
            <p:ph type="body" idx="19"/>
          </p:nvPr>
        </p:nvSpPr>
        <p:spPr>
          <a:xfrm>
            <a:off x="302150" y="3647538"/>
            <a:ext cx="3318855" cy="259485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8" name="Google Shape;108;p50"/>
          <p:cNvGrpSpPr/>
          <p:nvPr/>
        </p:nvGrpSpPr>
        <p:grpSpPr>
          <a:xfrm>
            <a:off x="329885" y="3297118"/>
            <a:ext cx="1190549" cy="205740"/>
            <a:chOff x="1022" y="1139"/>
            <a:chExt cx="868" cy="150"/>
          </a:xfrm>
        </p:grpSpPr>
        <p:sp>
          <p:nvSpPr>
            <p:cNvPr id="109" name="Google Shape;109;p50"/>
            <p:cNvSpPr/>
            <p:nvPr/>
          </p:nvSpPr>
          <p:spPr>
            <a:xfrm>
              <a:off x="1022" y="1139"/>
              <a:ext cx="90" cy="116"/>
            </a:xfrm>
            <a:custGeom>
              <a:avLst/>
              <a:gdLst/>
              <a:ahLst/>
              <a:cxnLst/>
              <a:rect l="l" t="t" r="r" b="b"/>
              <a:pathLst>
                <a:path w="159" h="204" extrusionOk="0">
                  <a:moveTo>
                    <a:pt x="19" y="32"/>
                  </a:moveTo>
                  <a:cubicBezTo>
                    <a:pt x="0" y="32"/>
                    <a:pt x="0" y="32"/>
                    <a:pt x="0" y="32"/>
                  </a:cubicBezTo>
                  <a:cubicBezTo>
                    <a:pt x="0" y="0"/>
                    <a:pt x="0" y="0"/>
                    <a:pt x="0" y="0"/>
                  </a:cubicBezTo>
                  <a:cubicBezTo>
                    <a:pt x="93" y="0"/>
                    <a:pt x="93" y="0"/>
                    <a:pt x="93" y="0"/>
                  </a:cubicBezTo>
                  <a:cubicBezTo>
                    <a:pt x="132" y="0"/>
                    <a:pt x="159" y="26"/>
                    <a:pt x="159" y="66"/>
                  </a:cubicBezTo>
                  <a:cubicBezTo>
                    <a:pt x="159" y="106"/>
                    <a:pt x="132" y="134"/>
                    <a:pt x="93" y="134"/>
                  </a:cubicBezTo>
                  <a:cubicBezTo>
                    <a:pt x="56" y="134"/>
                    <a:pt x="56" y="134"/>
                    <a:pt x="56" y="134"/>
                  </a:cubicBezTo>
                  <a:cubicBezTo>
                    <a:pt x="56" y="204"/>
                    <a:pt x="56" y="204"/>
                    <a:pt x="56" y="204"/>
                  </a:cubicBezTo>
                  <a:cubicBezTo>
                    <a:pt x="19" y="204"/>
                    <a:pt x="19" y="204"/>
                    <a:pt x="19" y="204"/>
                  </a:cubicBezTo>
                  <a:lnTo>
                    <a:pt x="19" y="32"/>
                  </a:lnTo>
                  <a:close/>
                  <a:moveTo>
                    <a:pt x="87" y="101"/>
                  </a:moveTo>
                  <a:cubicBezTo>
                    <a:pt x="108" y="101"/>
                    <a:pt x="120" y="87"/>
                    <a:pt x="120" y="66"/>
                  </a:cubicBezTo>
                  <a:cubicBezTo>
                    <a:pt x="120" y="45"/>
                    <a:pt x="108" y="32"/>
                    <a:pt x="87" y="32"/>
                  </a:cubicBezTo>
                  <a:cubicBezTo>
                    <a:pt x="56" y="32"/>
                    <a:pt x="56" y="32"/>
                    <a:pt x="56" y="32"/>
                  </a:cubicBezTo>
                  <a:cubicBezTo>
                    <a:pt x="56" y="101"/>
                    <a:pt x="56" y="101"/>
                    <a:pt x="56" y="101"/>
                  </a:cubicBezTo>
                  <a:lnTo>
                    <a:pt x="87" y="10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0" name="Google Shape;110;p50"/>
            <p:cNvSpPr/>
            <p:nvPr/>
          </p:nvSpPr>
          <p:spPr>
            <a:xfrm>
              <a:off x="1117" y="1169"/>
              <a:ext cx="79" cy="88"/>
            </a:xfrm>
            <a:custGeom>
              <a:avLst/>
              <a:gdLst/>
              <a:ahLst/>
              <a:cxnLst/>
              <a:rect l="l" t="t" r="r" b="b"/>
              <a:pathLst>
                <a:path w="139" h="154" extrusionOk="0">
                  <a:moveTo>
                    <a:pt x="74" y="0"/>
                  </a:moveTo>
                  <a:cubicBezTo>
                    <a:pt x="116" y="0"/>
                    <a:pt x="139" y="31"/>
                    <a:pt x="139" y="69"/>
                  </a:cubicBezTo>
                  <a:cubicBezTo>
                    <a:pt x="139" y="74"/>
                    <a:pt x="139" y="83"/>
                    <a:pt x="139"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6"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1" name="Google Shape;111;p50"/>
            <p:cNvSpPr/>
            <p:nvPr/>
          </p:nvSpPr>
          <p:spPr>
            <a:xfrm>
              <a:off x="1206" y="1170"/>
              <a:ext cx="61" cy="85"/>
            </a:xfrm>
            <a:custGeom>
              <a:avLst/>
              <a:gdLst/>
              <a:ahLst/>
              <a:cxnLst/>
              <a:rect l="l" t="t" r="r" b="b"/>
              <a:pathLst>
                <a:path w="106" h="149" extrusionOk="0">
                  <a:moveTo>
                    <a:pt x="18" y="40"/>
                  </a:moveTo>
                  <a:cubicBezTo>
                    <a:pt x="18" y="35"/>
                    <a:pt x="15" y="33"/>
                    <a:pt x="11" y="33"/>
                  </a:cubicBezTo>
                  <a:cubicBezTo>
                    <a:pt x="0" y="33"/>
                    <a:pt x="0" y="33"/>
                    <a:pt x="0" y="33"/>
                  </a:cubicBezTo>
                  <a:cubicBezTo>
                    <a:pt x="0" y="2"/>
                    <a:pt x="0" y="2"/>
                    <a:pt x="0" y="2"/>
                  </a:cubicBezTo>
                  <a:cubicBezTo>
                    <a:pt x="33" y="2"/>
                    <a:pt x="33" y="2"/>
                    <a:pt x="33" y="2"/>
                  </a:cubicBezTo>
                  <a:cubicBezTo>
                    <a:pt x="46" y="2"/>
                    <a:pt x="53" y="8"/>
                    <a:pt x="53" y="20"/>
                  </a:cubicBezTo>
                  <a:cubicBezTo>
                    <a:pt x="53" y="29"/>
                    <a:pt x="53" y="29"/>
                    <a:pt x="53" y="29"/>
                  </a:cubicBezTo>
                  <a:cubicBezTo>
                    <a:pt x="53" y="34"/>
                    <a:pt x="52" y="38"/>
                    <a:pt x="52"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2"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2" name="Google Shape;112;p50"/>
            <p:cNvSpPr/>
            <p:nvPr/>
          </p:nvSpPr>
          <p:spPr>
            <a:xfrm>
              <a:off x="1275" y="1169"/>
              <a:ext cx="66" cy="88"/>
            </a:xfrm>
            <a:custGeom>
              <a:avLst/>
              <a:gdLst/>
              <a:ahLst/>
              <a:cxnLst/>
              <a:rect l="l" t="t" r="r" b="b"/>
              <a:pathLst>
                <a:path w="117" h="154" extrusionOk="0">
                  <a:moveTo>
                    <a:pt x="17" y="103"/>
                  </a:moveTo>
                  <a:cubicBezTo>
                    <a:pt x="17" y="103"/>
                    <a:pt x="36" y="125"/>
                    <a:pt x="61" y="125"/>
                  </a:cubicBezTo>
                  <a:cubicBezTo>
                    <a:pt x="72" y="125"/>
                    <a:pt x="81" y="120"/>
                    <a:pt x="81" y="111"/>
                  </a:cubicBezTo>
                  <a:cubicBezTo>
                    <a:pt x="81" y="90"/>
                    <a:pt x="3" y="90"/>
                    <a:pt x="3" y="43"/>
                  </a:cubicBezTo>
                  <a:cubicBezTo>
                    <a:pt x="3" y="13"/>
                    <a:pt x="30" y="0"/>
                    <a:pt x="60" y="0"/>
                  </a:cubicBezTo>
                  <a:cubicBezTo>
                    <a:pt x="80" y="0"/>
                    <a:pt x="112" y="6"/>
                    <a:pt x="112" y="30"/>
                  </a:cubicBezTo>
                  <a:cubicBezTo>
                    <a:pt x="112" y="46"/>
                    <a:pt x="112" y="46"/>
                    <a:pt x="112" y="46"/>
                  </a:cubicBezTo>
                  <a:cubicBezTo>
                    <a:pt x="80" y="46"/>
                    <a:pt x="80" y="46"/>
                    <a:pt x="80" y="46"/>
                  </a:cubicBezTo>
                  <a:cubicBezTo>
                    <a:pt x="80" y="38"/>
                    <a:pt x="80" y="38"/>
                    <a:pt x="80" y="38"/>
                  </a:cubicBezTo>
                  <a:cubicBezTo>
                    <a:pt x="80" y="31"/>
                    <a:pt x="69" y="28"/>
                    <a:pt x="61" y="28"/>
                  </a:cubicBezTo>
                  <a:cubicBezTo>
                    <a:pt x="48" y="28"/>
                    <a:pt x="39" y="33"/>
                    <a:pt x="39" y="41"/>
                  </a:cubicBezTo>
                  <a:cubicBezTo>
                    <a:pt x="39" y="64"/>
                    <a:pt x="117" y="60"/>
                    <a:pt x="117" y="109"/>
                  </a:cubicBezTo>
                  <a:cubicBezTo>
                    <a:pt x="117" y="136"/>
                    <a:pt x="93" y="154"/>
                    <a:pt x="61" y="154"/>
                  </a:cubicBezTo>
                  <a:cubicBezTo>
                    <a:pt x="20" y="154"/>
                    <a:pt x="0" y="127"/>
                    <a:pt x="0" y="127"/>
                  </a:cubicBezTo>
                  <a:lnTo>
                    <a:pt x="17" y="103"/>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3" name="Google Shape;113;p50"/>
            <p:cNvSpPr/>
            <p:nvPr/>
          </p:nvSpPr>
          <p:spPr>
            <a:xfrm>
              <a:off x="1352" y="1169"/>
              <a:ext cx="92" cy="88"/>
            </a:xfrm>
            <a:custGeom>
              <a:avLst/>
              <a:gdLst/>
              <a:ahLst/>
              <a:cxnLst/>
              <a:rect l="l" t="t" r="r" b="b"/>
              <a:pathLst>
                <a:path w="161" h="154" extrusionOk="0">
                  <a:moveTo>
                    <a:pt x="80" y="0"/>
                  </a:moveTo>
                  <a:cubicBezTo>
                    <a:pt x="125" y="0"/>
                    <a:pt x="161" y="32"/>
                    <a:pt x="161" y="77"/>
                  </a:cubicBezTo>
                  <a:cubicBezTo>
                    <a:pt x="161" y="122"/>
                    <a:pt x="125" y="154"/>
                    <a:pt x="80" y="154"/>
                  </a:cubicBezTo>
                  <a:cubicBezTo>
                    <a:pt x="35" y="154"/>
                    <a:pt x="0" y="122"/>
                    <a:pt x="0" y="77"/>
                  </a:cubicBezTo>
                  <a:cubicBezTo>
                    <a:pt x="0" y="32"/>
                    <a:pt x="35" y="0"/>
                    <a:pt x="80" y="0"/>
                  </a:cubicBezTo>
                  <a:close/>
                  <a:moveTo>
                    <a:pt x="80" y="122"/>
                  </a:moveTo>
                  <a:cubicBezTo>
                    <a:pt x="104" y="122"/>
                    <a:pt x="124" y="104"/>
                    <a:pt x="124" y="77"/>
                  </a:cubicBezTo>
                  <a:cubicBezTo>
                    <a:pt x="124" y="50"/>
                    <a:pt x="104" y="31"/>
                    <a:pt x="80" y="31"/>
                  </a:cubicBezTo>
                  <a:cubicBezTo>
                    <a:pt x="56" y="31"/>
                    <a:pt x="36" y="50"/>
                    <a:pt x="36" y="77"/>
                  </a:cubicBezTo>
                  <a:cubicBezTo>
                    <a:pt x="36" y="104"/>
                    <a:pt x="56"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4" name="Google Shape;114;p50"/>
            <p:cNvSpPr/>
            <p:nvPr/>
          </p:nvSpPr>
          <p:spPr>
            <a:xfrm>
              <a:off x="1454" y="1169"/>
              <a:ext cx="91" cy="88"/>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5" name="Google Shape;115;p50"/>
            <p:cNvSpPr/>
            <p:nvPr/>
          </p:nvSpPr>
          <p:spPr>
            <a:xfrm>
              <a:off x="1554" y="1169"/>
              <a:ext cx="98" cy="86"/>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5"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6" name="Google Shape;116;p50"/>
            <p:cNvSpPr/>
            <p:nvPr/>
          </p:nvSpPr>
          <p:spPr>
            <a:xfrm>
              <a:off x="1658" y="1139"/>
              <a:ext cx="41" cy="116"/>
            </a:xfrm>
            <a:custGeom>
              <a:avLst/>
              <a:gdLst/>
              <a:ahLst/>
              <a:cxnLst/>
              <a:rect l="l" t="t" r="r" b="b"/>
              <a:pathLst>
                <a:path w="72" h="204" extrusionOk="0">
                  <a:moveTo>
                    <a:pt x="17" y="37"/>
                  </a:moveTo>
                  <a:cubicBezTo>
                    <a:pt x="17" y="33"/>
                    <a:pt x="15" y="31"/>
                    <a:pt x="11" y="31"/>
                  </a:cubicBezTo>
                  <a:cubicBezTo>
                    <a:pt x="0" y="31"/>
                    <a:pt x="0" y="31"/>
                    <a:pt x="0" y="31"/>
                  </a:cubicBezTo>
                  <a:cubicBezTo>
                    <a:pt x="0" y="0"/>
                    <a:pt x="0" y="0"/>
                    <a:pt x="0" y="0"/>
                  </a:cubicBezTo>
                  <a:cubicBezTo>
                    <a:pt x="34" y="0"/>
                    <a:pt x="34" y="0"/>
                    <a:pt x="34" y="0"/>
                  </a:cubicBezTo>
                  <a:cubicBezTo>
                    <a:pt x="48" y="0"/>
                    <a:pt x="54" y="6"/>
                    <a:pt x="54" y="19"/>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3" y="204"/>
                    <a:pt x="17" y="198"/>
                    <a:pt x="17" y="185"/>
                  </a:cubicBezTo>
                  <a:lnTo>
                    <a:pt x="17"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7" name="Google Shape;117;p50"/>
            <p:cNvSpPr/>
            <p:nvPr/>
          </p:nvSpPr>
          <p:spPr>
            <a:xfrm>
              <a:off x="1707" y="1139"/>
              <a:ext cx="40"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5" y="63"/>
                    <a:pt x="55" y="77"/>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95"/>
                  </a:lnTo>
                  <a:close/>
                  <a:moveTo>
                    <a:pt x="20" y="0"/>
                  </a:moveTo>
                  <a:cubicBezTo>
                    <a:pt x="52" y="0"/>
                    <a:pt x="52" y="0"/>
                    <a:pt x="52" y="0"/>
                  </a:cubicBezTo>
                  <a:cubicBezTo>
                    <a:pt x="52" y="33"/>
                    <a:pt x="52" y="33"/>
                    <a:pt x="52"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8" name="Google Shape;118;p50"/>
            <p:cNvSpPr/>
            <p:nvPr/>
          </p:nvSpPr>
          <p:spPr>
            <a:xfrm>
              <a:off x="1749" y="1139"/>
              <a:ext cx="40" cy="150"/>
            </a:xfrm>
            <a:custGeom>
              <a:avLst/>
              <a:gdLst/>
              <a:ahLst/>
              <a:cxnLst/>
              <a:rect l="l" t="t" r="r" b="b"/>
              <a:pathLst>
                <a:path w="72" h="264" extrusionOk="0">
                  <a:moveTo>
                    <a:pt x="6" y="233"/>
                  </a:moveTo>
                  <a:cubicBezTo>
                    <a:pt x="16" y="233"/>
                    <a:pt x="36" y="229"/>
                    <a:pt x="36" y="206"/>
                  </a:cubicBezTo>
                  <a:cubicBezTo>
                    <a:pt x="36" y="95"/>
                    <a:pt x="36" y="95"/>
                    <a:pt x="36" y="95"/>
                  </a:cubicBezTo>
                  <a:cubicBezTo>
                    <a:pt x="36" y="90"/>
                    <a:pt x="33" y="88"/>
                    <a:pt x="29" y="88"/>
                  </a:cubicBezTo>
                  <a:cubicBezTo>
                    <a:pt x="18" y="88"/>
                    <a:pt x="18" y="88"/>
                    <a:pt x="18" y="88"/>
                  </a:cubicBezTo>
                  <a:cubicBezTo>
                    <a:pt x="18" y="57"/>
                    <a:pt x="18" y="57"/>
                    <a:pt x="18" y="57"/>
                  </a:cubicBezTo>
                  <a:cubicBezTo>
                    <a:pt x="52" y="57"/>
                    <a:pt x="52" y="57"/>
                    <a:pt x="52" y="57"/>
                  </a:cubicBezTo>
                  <a:cubicBezTo>
                    <a:pt x="66" y="57"/>
                    <a:pt x="72" y="63"/>
                    <a:pt x="72" y="77"/>
                  </a:cubicBezTo>
                  <a:cubicBezTo>
                    <a:pt x="72" y="208"/>
                    <a:pt x="72" y="208"/>
                    <a:pt x="72" y="208"/>
                  </a:cubicBezTo>
                  <a:cubicBezTo>
                    <a:pt x="72" y="258"/>
                    <a:pt x="31" y="264"/>
                    <a:pt x="11" y="264"/>
                  </a:cubicBezTo>
                  <a:cubicBezTo>
                    <a:pt x="4" y="264"/>
                    <a:pt x="0" y="263"/>
                    <a:pt x="0" y="263"/>
                  </a:cubicBezTo>
                  <a:cubicBezTo>
                    <a:pt x="0" y="232"/>
                    <a:pt x="0" y="232"/>
                    <a:pt x="0" y="232"/>
                  </a:cubicBezTo>
                  <a:cubicBezTo>
                    <a:pt x="0" y="232"/>
                    <a:pt x="2" y="233"/>
                    <a:pt x="6" y="233"/>
                  </a:cubicBezTo>
                  <a:close/>
                  <a:moveTo>
                    <a:pt x="37" y="0"/>
                  </a:moveTo>
                  <a:cubicBezTo>
                    <a:pt x="69" y="0"/>
                    <a:pt x="69" y="0"/>
                    <a:pt x="69" y="0"/>
                  </a:cubicBezTo>
                  <a:cubicBezTo>
                    <a:pt x="69" y="33"/>
                    <a:pt x="69" y="33"/>
                    <a:pt x="69" y="33"/>
                  </a:cubicBezTo>
                  <a:cubicBezTo>
                    <a:pt x="37" y="33"/>
                    <a:pt x="37" y="33"/>
                    <a:pt x="37" y="33"/>
                  </a:cubicBezTo>
                  <a:lnTo>
                    <a:pt x="37"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sp>
          <p:nvSpPr>
            <p:cNvPr id="119" name="Google Shape;119;p50"/>
            <p:cNvSpPr/>
            <p:nvPr/>
          </p:nvSpPr>
          <p:spPr>
            <a:xfrm>
              <a:off x="1804" y="1139"/>
              <a:ext cx="86"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8" y="0"/>
                    <a:pt x="54" y="3"/>
                    <a:pt x="54" y="16"/>
                  </a:cubicBezTo>
                  <a:cubicBezTo>
                    <a:pt x="54" y="109"/>
                    <a:pt x="54" y="109"/>
                    <a:pt x="54" y="109"/>
                  </a:cubicBezTo>
                  <a:cubicBezTo>
                    <a:pt x="65" y="109"/>
                    <a:pt x="65" y="109"/>
                    <a:pt x="65" y="109"/>
                  </a:cubicBezTo>
                  <a:cubicBezTo>
                    <a:pt x="70" y="109"/>
                    <a:pt x="76" y="108"/>
                    <a:pt x="79" y="104"/>
                  </a:cubicBezTo>
                  <a:cubicBezTo>
                    <a:pt x="109" y="57"/>
                    <a:pt x="109" y="57"/>
                    <a:pt x="109" y="57"/>
                  </a:cubicBezTo>
                  <a:cubicBezTo>
                    <a:pt x="150" y="57"/>
                    <a:pt x="150" y="57"/>
                    <a:pt x="150" y="57"/>
                  </a:cubicBezTo>
                  <a:cubicBezTo>
                    <a:pt x="113" y="113"/>
                    <a:pt x="113" y="113"/>
                    <a:pt x="113" y="113"/>
                  </a:cubicBezTo>
                  <a:cubicBezTo>
                    <a:pt x="106"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1" y="204"/>
                    <a:pt x="106" y="202"/>
                    <a:pt x="101" y="191"/>
                  </a:cubicBezTo>
                  <a:cubicBezTo>
                    <a:pt x="76" y="145"/>
                    <a:pt x="76" y="145"/>
                    <a:pt x="76" y="145"/>
                  </a:cubicBezTo>
                  <a:cubicBezTo>
                    <a:pt x="73" y="140"/>
                    <a:pt x="67" y="140"/>
                    <a:pt x="63" y="140"/>
                  </a:cubicBezTo>
                  <a:cubicBezTo>
                    <a:pt x="54" y="140"/>
                    <a:pt x="54" y="140"/>
                    <a:pt x="54" y="140"/>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94567"/>
                </a:solidFill>
                <a:latin typeface="Arial"/>
                <a:ea typeface="Arial"/>
                <a:cs typeface="Arial"/>
                <a:sym typeface="Arial"/>
              </a:endParaRPr>
            </a:p>
          </p:txBody>
        </p:sp>
      </p:grpSp>
      <p:sp>
        <p:nvSpPr>
          <p:cNvPr id="120" name="Google Shape;120;p50"/>
          <p:cNvSpPr txBox="1">
            <a:spLocks noGrp="1"/>
          </p:cNvSpPr>
          <p:nvPr>
            <p:ph type="body" idx="20"/>
          </p:nvPr>
        </p:nvSpPr>
        <p:spPr>
          <a:xfrm>
            <a:off x="176526" y="844239"/>
            <a:ext cx="7886700" cy="44230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75"/>
              </a:spcBef>
              <a:spcAft>
                <a:spcPts val="0"/>
              </a:spcAft>
              <a:buSzPts val="1920"/>
              <a:buNone/>
              <a:defRPr/>
            </a:lvl1pPr>
            <a:lvl2pPr marL="914400" lvl="1" indent="-320040" algn="l">
              <a:lnSpc>
                <a:spcPct val="90000"/>
              </a:lnSpc>
              <a:spcBef>
                <a:spcPts val="438"/>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dia: titel met tekst 2k" type="obj">
  <p:cSld name="OBJECT">
    <p:spTree>
      <p:nvGrpSpPr>
        <p:cNvPr id="1" name="Shape 128"/>
        <p:cNvGrpSpPr/>
        <p:nvPr/>
      </p:nvGrpSpPr>
      <p:grpSpPr>
        <a:xfrm>
          <a:off x="0" y="0"/>
          <a:ext cx="0" cy="0"/>
          <a:chOff x="0" y="0"/>
          <a:chExt cx="0" cy="0"/>
        </a:xfrm>
      </p:grpSpPr>
      <p:sp>
        <p:nvSpPr>
          <p:cNvPr id="129" name="Google Shape;129;p43"/>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43"/>
          <p:cNvSpPr txBox="1">
            <a:spLocks noGrp="1"/>
          </p:cNvSpPr>
          <p:nvPr>
            <p:ph type="body" idx="1"/>
          </p:nvPr>
        </p:nvSpPr>
        <p:spPr>
          <a:xfrm>
            <a:off x="1080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31" name="Google Shape;131;p43"/>
          <p:cNvSpPr txBox="1">
            <a:spLocks noGrp="1"/>
          </p:cNvSpPr>
          <p:nvPr>
            <p:ph type="body" idx="2"/>
          </p:nvPr>
        </p:nvSpPr>
        <p:spPr>
          <a:xfrm>
            <a:off x="6252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41"/>
          <p:cNvPicPr preferRelativeResize="0"/>
          <p:nvPr/>
        </p:nvPicPr>
        <p:blipFill rotWithShape="1">
          <a:blip r:embed="rId9">
            <a:alphaModFix/>
          </a:blip>
          <a:srcRect/>
          <a:stretch/>
        </p:blipFill>
        <p:spPr>
          <a:xfrm>
            <a:off x="485775" y="0"/>
            <a:ext cx="2149475" cy="1228725"/>
          </a:xfrm>
          <a:prstGeom prst="rect">
            <a:avLst/>
          </a:prstGeom>
          <a:noFill/>
          <a:ln>
            <a:noFill/>
          </a:ln>
        </p:spPr>
      </p:pic>
      <p:grpSp>
        <p:nvGrpSpPr>
          <p:cNvPr id="19" name="Google Shape;19;p41"/>
          <p:cNvGrpSpPr/>
          <p:nvPr/>
        </p:nvGrpSpPr>
        <p:grpSpPr>
          <a:xfrm>
            <a:off x="-7374" y="6415994"/>
            <a:ext cx="4949825" cy="449261"/>
            <a:chOff x="0" y="6408737"/>
            <a:chExt cx="4949825" cy="449261"/>
          </a:xfrm>
        </p:grpSpPr>
        <p:sp>
          <p:nvSpPr>
            <p:cNvPr id="20" name="Google Shape;20;p41"/>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41"/>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 name="Google Shape;22;p41"/>
          <p:cNvSpPr txBox="1">
            <a:spLocks noGrp="1"/>
          </p:cNvSpPr>
          <p:nvPr>
            <p:ph type="title"/>
          </p:nvPr>
        </p:nvSpPr>
        <p:spPr>
          <a:xfrm>
            <a:off x="1079500" y="1079500"/>
            <a:ext cx="10033000" cy="7207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5pPr>
            <a:lvl6pPr marR="0" lvl="5"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6pPr>
            <a:lvl7pPr marR="0" lvl="6"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7pPr>
            <a:lvl8pPr marR="0" lvl="7"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8pPr>
            <a:lvl9pPr marR="0" lvl="8"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9pPr>
          </a:lstStyle>
          <a:p>
            <a:endParaRPr/>
          </a:p>
        </p:txBody>
      </p:sp>
      <p:sp>
        <p:nvSpPr>
          <p:cNvPr id="23" name="Google Shape;23;p41"/>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marR="0" lvl="0" indent="-350520" algn="l" rtl="0">
              <a:lnSpc>
                <a:spcPct val="90000"/>
              </a:lnSpc>
              <a:spcBef>
                <a:spcPts val="475"/>
              </a:spcBef>
              <a:spcAft>
                <a:spcPts val="0"/>
              </a:spcAft>
              <a:buClr>
                <a:srgbClr val="00A9F3"/>
              </a:buClr>
              <a:buSzPts val="1920"/>
              <a:buFont typeface="Arial"/>
              <a:buChar char="•"/>
              <a:defRPr sz="2400" b="0" i="0" u="none" strike="noStrike" cap="none">
                <a:solidFill>
                  <a:schemeClr val="dk1"/>
                </a:solidFill>
                <a:latin typeface="Arial"/>
                <a:ea typeface="Arial"/>
                <a:cs typeface="Arial"/>
                <a:sym typeface="Arial"/>
              </a:defRPr>
            </a:lvl1pPr>
            <a:lvl2pPr marL="914400" marR="0" lvl="1" indent="-340360"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L="1828800" marR="0" lvl="3" indent="-320039"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13"/>
          <p:cNvPicPr preferRelativeResize="0"/>
          <p:nvPr/>
        </p:nvPicPr>
        <p:blipFill rotWithShape="1">
          <a:blip r:embed="rId10">
            <a:alphaModFix/>
          </a:blip>
          <a:srcRect/>
          <a:stretch/>
        </p:blipFill>
        <p:spPr>
          <a:xfrm>
            <a:off x="485775" y="0"/>
            <a:ext cx="2149475" cy="1228725"/>
          </a:xfrm>
          <a:prstGeom prst="rect">
            <a:avLst/>
          </a:prstGeom>
          <a:noFill/>
          <a:ln>
            <a:noFill/>
          </a:ln>
        </p:spPr>
      </p:pic>
      <p:grpSp>
        <p:nvGrpSpPr>
          <p:cNvPr id="123" name="Google Shape;123;p13"/>
          <p:cNvGrpSpPr/>
          <p:nvPr/>
        </p:nvGrpSpPr>
        <p:grpSpPr>
          <a:xfrm>
            <a:off x="-7374" y="6415994"/>
            <a:ext cx="4949825" cy="449261"/>
            <a:chOff x="0" y="6408737"/>
            <a:chExt cx="4949825" cy="449261"/>
          </a:xfrm>
        </p:grpSpPr>
        <p:sp>
          <p:nvSpPr>
            <p:cNvPr id="124" name="Google Shape;124;p13"/>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13"/>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6" name="Google Shape;126;p13"/>
          <p:cNvSpPr txBox="1">
            <a:spLocks noGrp="1"/>
          </p:cNvSpPr>
          <p:nvPr>
            <p:ph type="title"/>
          </p:nvPr>
        </p:nvSpPr>
        <p:spPr>
          <a:xfrm>
            <a:off x="1079500" y="1079500"/>
            <a:ext cx="10033000" cy="7207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9pPr>
          </a:lstStyle>
          <a:p>
            <a:endParaRPr/>
          </a:p>
        </p:txBody>
      </p:sp>
      <p:sp>
        <p:nvSpPr>
          <p:cNvPr id="127" name="Google Shape;127;p13"/>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marR="0" lvl="0" indent="-350520" algn="l" rtl="0">
              <a:lnSpc>
                <a:spcPct val="90000"/>
              </a:lnSpc>
              <a:spcBef>
                <a:spcPts val="475"/>
              </a:spcBef>
              <a:spcAft>
                <a:spcPts val="0"/>
              </a:spcAft>
              <a:buClr>
                <a:srgbClr val="00A9F3"/>
              </a:buClr>
              <a:buSzPts val="1920"/>
              <a:buFont typeface="Arial"/>
              <a:buChar char="•"/>
              <a:defRPr sz="2400" b="0" i="0" u="none" strike="noStrike" cap="none">
                <a:solidFill>
                  <a:schemeClr val="dk1"/>
                </a:solidFill>
                <a:latin typeface="Arial"/>
                <a:ea typeface="Arial"/>
                <a:cs typeface="Arial"/>
                <a:sym typeface="Arial"/>
              </a:defRPr>
            </a:lvl1pPr>
            <a:lvl2pPr marL="914400" marR="0" lvl="1" indent="-340360"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L="1828800" marR="0" lvl="3" indent="-320039"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9.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ctrTitle"/>
          </p:nvPr>
        </p:nvSpPr>
        <p:spPr>
          <a:xfrm>
            <a:off x="898913" y="4605321"/>
            <a:ext cx="6120000" cy="14400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SzPts val="1400"/>
              <a:buNone/>
            </a:pPr>
            <a:r>
              <a:rPr lang="nl-NL" sz="3600" dirty="0"/>
              <a:t>Service Blueprints</a:t>
            </a:r>
            <a:br>
              <a:rPr lang="nl-NL" sz="3600" dirty="0"/>
            </a:br>
            <a:r>
              <a:rPr lang="nl-NL" sz="3600" dirty="0">
                <a:highlight>
                  <a:srgbClr val="FFFF00"/>
                </a:highlight>
              </a:rPr>
              <a:t>Thema </a:t>
            </a:r>
            <a:br>
              <a:rPr lang="nl-NL" sz="3600" dirty="0"/>
            </a:br>
            <a:r>
              <a:rPr lang="nl-NL" sz="3600" dirty="0"/>
              <a:t>Gemeente </a:t>
            </a:r>
            <a:r>
              <a:rPr lang="nl-NL" sz="3600" dirty="0">
                <a:highlight>
                  <a:srgbClr val="FFFF00"/>
                </a:highlight>
              </a:rPr>
              <a:t>Naam</a:t>
            </a:r>
            <a:br>
              <a:rPr lang="nl-NL" sz="2800" dirty="0"/>
            </a:br>
            <a:br>
              <a:rPr lang="nl-NL" sz="2800" b="0" dirty="0"/>
            </a:br>
            <a:br>
              <a:rPr lang="nl-NL" sz="3200" b="0" dirty="0"/>
            </a:br>
            <a:r>
              <a:rPr lang="nl-NL" sz="1800" b="0" dirty="0">
                <a:solidFill>
                  <a:schemeClr val="tx1"/>
                </a:solidFill>
                <a:highlight>
                  <a:srgbClr val="FFFF00"/>
                </a:highlight>
              </a:rPr>
              <a:t>Datum</a:t>
            </a:r>
            <a:endParaRPr lang="nl-NL" dirty="0">
              <a:solidFill>
                <a:schemeClr val="tx1"/>
              </a:solidFill>
              <a:highlight>
                <a:srgbClr val="FFFF00"/>
              </a:highlight>
            </a:endParaRPr>
          </a:p>
        </p:txBody>
      </p:sp>
      <p:pic>
        <p:nvPicPr>
          <p:cNvPr id="234" name="Google Shape;234;p30" descr="Kick Off Images – Browse 8,253 Stock Photos, Vectors, and Video | Adobe  Stock"/>
          <p:cNvPicPr preferRelativeResize="0"/>
          <p:nvPr/>
        </p:nvPicPr>
        <p:blipFill rotWithShape="1">
          <a:blip r:embed="rId3">
            <a:alphaModFix/>
          </a:blip>
          <a:srcRect b="16970"/>
          <a:stretch/>
        </p:blipFill>
        <p:spPr>
          <a:xfrm>
            <a:off x="486730" y="2395287"/>
            <a:ext cx="2558877" cy="1032335"/>
          </a:xfrm>
          <a:prstGeom prst="rect">
            <a:avLst/>
          </a:prstGeom>
          <a:noFill/>
          <a:ln>
            <a:noFill/>
          </a:ln>
        </p:spPr>
      </p:pic>
      <p:sp>
        <p:nvSpPr>
          <p:cNvPr id="2" name="Tekstvak 1">
            <a:extLst>
              <a:ext uri="{FF2B5EF4-FFF2-40B4-BE49-F238E27FC236}">
                <a16:creationId xmlns:a16="http://schemas.microsoft.com/office/drawing/2014/main" id="{8F49214E-1C87-15B2-4C15-60F1F44A9044}"/>
              </a:ext>
            </a:extLst>
          </p:cNvPr>
          <p:cNvSpPr txBox="1"/>
          <p:nvPr/>
        </p:nvSpPr>
        <p:spPr>
          <a:xfrm>
            <a:off x="9501352" y="641131"/>
            <a:ext cx="1547218" cy="307777"/>
          </a:xfrm>
          <a:prstGeom prst="rect">
            <a:avLst/>
          </a:prstGeom>
          <a:noFill/>
        </p:spPr>
        <p:txBody>
          <a:bodyPr wrap="none" rtlCol="0">
            <a:spAutoFit/>
          </a:bodyPr>
          <a:lstStyle/>
          <a:p>
            <a:r>
              <a:rPr lang="nl-NL" dirty="0">
                <a:highlight>
                  <a:srgbClr val="FFFF00"/>
                </a:highlight>
              </a:rPr>
              <a:t>LOGO gemeente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dirty="0"/>
              <a:t>Ellis</a:t>
            </a:r>
            <a:endParaRPr dirty="0"/>
          </a:p>
        </p:txBody>
      </p:sp>
      <p:pic>
        <p:nvPicPr>
          <p:cNvPr id="320" name="Google Shape;320;p3"/>
          <p:cNvPicPr preferRelativeResize="0">
            <a:picLocks noGrp="1"/>
          </p:cNvPicPr>
          <p:nvPr>
            <p:ph type="pic" idx="2"/>
          </p:nvPr>
        </p:nvPicPr>
        <p:blipFill rotWithShape="1">
          <a:blip r:embed="rId3">
            <a:alphaModFix/>
          </a:blip>
          <a:srcRect l="5877" r="5867"/>
          <a:stretch/>
        </p:blipFill>
        <p:spPr>
          <a:xfrm>
            <a:off x="247510" y="1545309"/>
            <a:ext cx="1214436" cy="809623"/>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21" name="Google Shape;321;p3"/>
          <p:cNvPicPr preferRelativeResize="0">
            <a:picLocks noGrp="1"/>
          </p:cNvPicPr>
          <p:nvPr>
            <p:ph type="pic" idx="5"/>
          </p:nvPr>
        </p:nvPicPr>
        <p:blipFill rotWithShape="1">
          <a:blip r:embed="rId4">
            <a:alphaModFix/>
          </a:blip>
          <a:srcRect l="22862" r="22863"/>
          <a:stretch/>
        </p:blipFill>
        <p:spPr>
          <a:xfrm rot="-670606">
            <a:off x="4757738" y="1528763"/>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22" name="Google Shape;322;p3"/>
          <p:cNvSpPr txBox="1">
            <a:spLocks noGrp="1"/>
          </p:cNvSpPr>
          <p:nvPr>
            <p:ph type="body" idx="1"/>
          </p:nvPr>
        </p:nvSpPr>
        <p:spPr>
          <a:xfrm>
            <a:off x="3503300" y="3600396"/>
            <a:ext cx="2811000" cy="30975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475"/>
              </a:spcBef>
              <a:spcAft>
                <a:spcPts val="0"/>
              </a:spcAft>
              <a:buSzPts val="952"/>
              <a:buNone/>
            </a:pPr>
            <a:r>
              <a:rPr lang="nl-NL" sz="1100" dirty="0">
                <a:latin typeface="Arial"/>
                <a:ea typeface="Arial"/>
                <a:cs typeface="Arial"/>
                <a:sym typeface="Arial"/>
              </a:rPr>
              <a:t>Ellis heeft inmiddels een schuld bij </a:t>
            </a:r>
            <a:r>
              <a:rPr lang="nl-NL" sz="1100" dirty="0"/>
              <a:t>haar</a:t>
            </a:r>
            <a:r>
              <a:rPr lang="nl-NL" sz="1100" dirty="0">
                <a:latin typeface="Arial"/>
                <a:ea typeface="Arial"/>
                <a:cs typeface="Arial"/>
                <a:sym typeface="Arial"/>
              </a:rPr>
              <a:t> telefoonprovider. Ze maakt zich zorgen over het betalen van de huur en overige vaste lasten. Ze opent de post niet meer, uit angst voor nog meer aanmaningen. Bovendien zijn de brieven erg moeilijk om te begrijpen voor haar.</a:t>
            </a:r>
            <a:endParaRPr/>
          </a:p>
          <a:p>
            <a:pPr marL="0" lvl="0" indent="0" algn="l" rtl="0">
              <a:lnSpc>
                <a:spcPct val="100000"/>
              </a:lnSpc>
              <a:spcBef>
                <a:spcPts val="475"/>
              </a:spcBef>
              <a:spcAft>
                <a:spcPts val="0"/>
              </a:spcAft>
              <a:buSzPts val="952"/>
              <a:buNone/>
            </a:pPr>
            <a:endParaRPr sz="1100"/>
          </a:p>
          <a:p>
            <a:pPr marL="0" lvl="0" indent="0" algn="l" rtl="0">
              <a:lnSpc>
                <a:spcPct val="100000"/>
              </a:lnSpc>
              <a:spcBef>
                <a:spcPts val="475"/>
              </a:spcBef>
              <a:spcAft>
                <a:spcPts val="0"/>
              </a:spcAft>
              <a:buSzPts val="952"/>
              <a:buNone/>
            </a:pPr>
            <a:r>
              <a:rPr lang="nl-NL" sz="1100" dirty="0"/>
              <a:t>Ze ontvangt</a:t>
            </a:r>
            <a:r>
              <a:rPr lang="nl-NL" sz="1100" dirty="0">
                <a:latin typeface="Arial"/>
                <a:ea typeface="Arial"/>
                <a:cs typeface="Arial"/>
                <a:sym typeface="Arial"/>
              </a:rPr>
              <a:t> coaching bij Bindkracht, waarbij ze wordt geholpen om inzicht in haar inkomsten en uitgaven te krijgen. </a:t>
            </a:r>
            <a:r>
              <a:rPr lang="nl-NL" sz="1100" dirty="0"/>
              <a:t>Zij en haar coach concluderen dat de coaching niet meer voldoende is voor haar. Ze wordt overgedragen aan ‘budgetbeheer’ vanuit de gemeente. </a:t>
            </a:r>
            <a:endParaRPr dirty="0"/>
          </a:p>
        </p:txBody>
      </p:sp>
      <p:sp>
        <p:nvSpPr>
          <p:cNvPr id="323" name="Google Shape;323;p3"/>
          <p:cNvSpPr txBox="1">
            <a:spLocks noGrp="1"/>
          </p:cNvSpPr>
          <p:nvPr>
            <p:ph type="body" idx="7"/>
          </p:nvPr>
        </p:nvSpPr>
        <p:spPr>
          <a:xfrm>
            <a:off x="9601525" y="3580989"/>
            <a:ext cx="2288325" cy="310953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475"/>
              </a:spcBef>
              <a:spcAft>
                <a:spcPts val="0"/>
              </a:spcAft>
              <a:buSzPts val="1100"/>
              <a:buFont typeface="Arial"/>
              <a:buChar char="•"/>
            </a:pPr>
            <a:r>
              <a:rPr lang="nl-NL" sz="1100" dirty="0"/>
              <a:t>Ze zal extra aandacht nodig hebben vanwege haar laaggeletterdheid, om inzicht en overzicht in de financiële situatie te verschaffen</a:t>
            </a:r>
            <a:endParaRPr sz="1100">
              <a:latin typeface="Arial"/>
              <a:ea typeface="Arial"/>
              <a:cs typeface="Arial"/>
              <a:sym typeface="Arial"/>
            </a:endParaRPr>
          </a:p>
          <a:p>
            <a:pPr marL="171446" lvl="0" indent="-171446" algn="l" rtl="0">
              <a:lnSpc>
                <a:spcPct val="100000"/>
              </a:lnSpc>
              <a:spcBef>
                <a:spcPts val="475"/>
              </a:spcBef>
              <a:spcAft>
                <a:spcPts val="0"/>
              </a:spcAft>
              <a:buSzPts val="1100"/>
              <a:buFont typeface="Arial"/>
              <a:buChar char="•"/>
            </a:pPr>
            <a:r>
              <a:rPr lang="nl-NL" sz="1100" dirty="0">
                <a:latin typeface="Arial"/>
                <a:ea typeface="Arial"/>
                <a:cs typeface="Arial"/>
                <a:sym typeface="Arial"/>
              </a:rPr>
              <a:t>Ze wil wel hulp, maar dat mag niemand weten</a:t>
            </a:r>
            <a:endParaRPr sz="1100"/>
          </a:p>
          <a:p>
            <a:pPr marL="171446" lvl="0" indent="-171446" algn="l" rtl="0">
              <a:lnSpc>
                <a:spcPct val="100000"/>
              </a:lnSpc>
              <a:spcBef>
                <a:spcPts val="475"/>
              </a:spcBef>
              <a:spcAft>
                <a:spcPts val="0"/>
              </a:spcAft>
              <a:buSzPts val="1100"/>
              <a:buFont typeface="Arial"/>
              <a:buChar char="•"/>
            </a:pPr>
            <a:r>
              <a:rPr lang="nl-NL" sz="1100" dirty="0">
                <a:solidFill>
                  <a:srgbClr val="0C0C0C"/>
                </a:solidFill>
              </a:rPr>
              <a:t>Haalbare doelen stellen om gemotiveerd te blijven</a:t>
            </a:r>
            <a:endParaRPr/>
          </a:p>
          <a:p>
            <a:pPr marL="171446" lvl="0" indent="-171446" algn="l" rtl="0">
              <a:lnSpc>
                <a:spcPct val="100000"/>
              </a:lnSpc>
              <a:spcBef>
                <a:spcPts val="475"/>
              </a:spcBef>
              <a:spcAft>
                <a:spcPts val="0"/>
              </a:spcAft>
              <a:buSzPts val="1100"/>
              <a:buFont typeface="Arial"/>
              <a:buChar char="•"/>
            </a:pPr>
            <a:r>
              <a:rPr lang="nl-NL" sz="1100" dirty="0">
                <a:solidFill>
                  <a:srgbClr val="0C0C0C"/>
                </a:solidFill>
              </a:rPr>
              <a:t>Communicatie eenvoudig maken met veel beeldgebruik</a:t>
            </a:r>
            <a:endParaRPr sz="1100"/>
          </a:p>
          <a:p>
            <a:pPr marL="171446" lvl="0" indent="-171446" algn="l" rtl="0">
              <a:lnSpc>
                <a:spcPct val="100000"/>
              </a:lnSpc>
              <a:spcBef>
                <a:spcPts val="475"/>
              </a:spcBef>
              <a:spcAft>
                <a:spcPts val="0"/>
              </a:spcAft>
              <a:buSzPts val="1100"/>
              <a:buFont typeface="Arial"/>
              <a:buChar char="•"/>
            </a:pPr>
            <a:r>
              <a:rPr lang="nl-NL" sz="1100" dirty="0">
                <a:solidFill>
                  <a:srgbClr val="0C0C0C"/>
                </a:solidFill>
                <a:latin typeface="Arial"/>
                <a:ea typeface="Arial"/>
                <a:cs typeface="Arial"/>
                <a:sym typeface="Arial"/>
              </a:rPr>
              <a:t>Gezinszorg voor Ellis helpen verminderen, sociale contacten mobiliseren</a:t>
            </a:r>
            <a:endParaRPr sz="1100" dirty="0">
              <a:solidFill>
                <a:srgbClr val="0C0C0C"/>
              </a:solidFill>
              <a:latin typeface="Arial"/>
              <a:ea typeface="Arial"/>
              <a:cs typeface="Arial"/>
              <a:sym typeface="Arial"/>
            </a:endParaRPr>
          </a:p>
          <a:p>
            <a:pPr marL="0" lvl="0" indent="0" algn="l" rtl="0">
              <a:lnSpc>
                <a:spcPct val="100000"/>
              </a:lnSpc>
              <a:spcBef>
                <a:spcPts val="475"/>
              </a:spcBef>
              <a:spcAft>
                <a:spcPts val="0"/>
              </a:spcAft>
              <a:buSzPts val="960"/>
              <a:buNone/>
            </a:pPr>
            <a:endParaRPr sz="1100">
              <a:latin typeface="Arial"/>
              <a:ea typeface="Arial"/>
              <a:cs typeface="Arial"/>
              <a:sym typeface="Arial"/>
            </a:endParaRPr>
          </a:p>
        </p:txBody>
      </p:sp>
      <p:sp>
        <p:nvSpPr>
          <p:cNvPr id="324" name="Google Shape;324;p3"/>
          <p:cNvSpPr txBox="1">
            <a:spLocks noGrp="1"/>
          </p:cNvSpPr>
          <p:nvPr>
            <p:ph type="body" idx="8"/>
          </p:nvPr>
        </p:nvSpPr>
        <p:spPr>
          <a:xfrm>
            <a:off x="6520423" y="4827026"/>
            <a:ext cx="2918701" cy="1863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0815" indent="-170815">
              <a:lnSpc>
                <a:spcPct val="100000"/>
              </a:lnSpc>
              <a:spcBef>
                <a:spcPts val="0"/>
              </a:spcBef>
              <a:buSzPts val="1100"/>
              <a:buFont typeface="Arial"/>
              <a:buChar char="•"/>
            </a:pPr>
            <a:r>
              <a:rPr lang="nl-NL" sz="1100" dirty="0">
                <a:latin typeface="Arial"/>
                <a:ea typeface="Arial"/>
                <a:cs typeface="Arial"/>
                <a:sym typeface="Arial"/>
              </a:rPr>
              <a:t>Ze praat niet graag over persoonlijke omstandigheden</a:t>
            </a:r>
            <a:r>
              <a:rPr lang="nl-NL" sz="1100" dirty="0"/>
              <a:t> rondom </a:t>
            </a:r>
            <a:r>
              <a:rPr lang="nl-NL" sz="1100" dirty="0">
                <a:latin typeface="Arial"/>
                <a:ea typeface="Arial"/>
                <a:cs typeface="Arial"/>
                <a:sym typeface="Arial"/>
              </a:rPr>
              <a:t>de zorg die zij heeft voor Martin en de kinderen</a:t>
            </a:r>
            <a:r>
              <a:rPr lang="nl-NL" sz="1100" dirty="0"/>
              <a:t> </a:t>
            </a:r>
            <a:endParaRPr lang="nl-NL" sz="1100"/>
          </a:p>
          <a:p>
            <a:pPr marL="170815" indent="-170815">
              <a:lnSpc>
                <a:spcPct val="100000"/>
              </a:lnSpc>
              <a:buSzPts val="1100"/>
              <a:buFont typeface="Arial"/>
              <a:buChar char="•"/>
            </a:pPr>
            <a:r>
              <a:rPr lang="nl-NL" sz="1100" dirty="0">
                <a:latin typeface="Arial"/>
                <a:ea typeface="Arial"/>
                <a:cs typeface="Arial"/>
                <a:sym typeface="Arial"/>
              </a:rPr>
              <a:t>Heeft administratie niet op orde, waardoor ze slecht inzicht heeft in de situatie</a:t>
            </a:r>
            <a:r>
              <a:rPr lang="nl-NL" sz="1100" dirty="0"/>
              <a:t>. </a:t>
            </a:r>
            <a:endParaRPr/>
          </a:p>
          <a:p>
            <a:pPr marL="170815" lvl="0" indent="-170815" algn="l" rtl="0">
              <a:lnSpc>
                <a:spcPct val="100000"/>
              </a:lnSpc>
              <a:spcBef>
                <a:spcPts val="475"/>
              </a:spcBef>
              <a:spcAft>
                <a:spcPts val="0"/>
              </a:spcAft>
              <a:buSzPts val="1100"/>
              <a:buFont typeface="Arial"/>
              <a:buChar char="•"/>
            </a:pPr>
            <a:r>
              <a:rPr lang="nl-NL" sz="1100" dirty="0">
                <a:latin typeface="Arial"/>
                <a:ea typeface="Arial"/>
                <a:cs typeface="Arial"/>
                <a:sym typeface="Arial"/>
              </a:rPr>
              <a:t>Ze </a:t>
            </a:r>
            <a:r>
              <a:rPr lang="nl-NL" sz="1100" dirty="0"/>
              <a:t>begrijpt</a:t>
            </a:r>
            <a:r>
              <a:rPr lang="nl-NL" sz="1100" dirty="0">
                <a:latin typeface="Arial"/>
                <a:ea typeface="Arial"/>
                <a:cs typeface="Arial"/>
                <a:sym typeface="Arial"/>
              </a:rPr>
              <a:t> (</a:t>
            </a:r>
            <a:r>
              <a:rPr lang="nl-NL" sz="1100" dirty="0" err="1">
                <a:latin typeface="Arial"/>
                <a:ea typeface="Arial"/>
                <a:cs typeface="Arial"/>
                <a:sym typeface="Arial"/>
              </a:rPr>
              <a:t>overheids</a:t>
            </a:r>
            <a:r>
              <a:rPr lang="nl-NL" sz="1100" dirty="0"/>
              <a:t>)-communicatie niet goed</a:t>
            </a:r>
            <a:endParaRPr sz="1100" dirty="0">
              <a:latin typeface="Arial"/>
              <a:ea typeface="Arial"/>
              <a:cs typeface="Arial"/>
            </a:endParaRPr>
          </a:p>
          <a:p>
            <a:pPr marL="170815" lvl="0" indent="-170815" algn="l" rtl="0">
              <a:lnSpc>
                <a:spcPct val="100000"/>
              </a:lnSpc>
              <a:spcBef>
                <a:spcPts val="475"/>
              </a:spcBef>
              <a:spcAft>
                <a:spcPts val="0"/>
              </a:spcAft>
              <a:buSzPts val="1100"/>
              <a:buFont typeface="Arial"/>
              <a:buChar char="•"/>
            </a:pPr>
            <a:r>
              <a:rPr lang="nl-NL" sz="1100" dirty="0">
                <a:latin typeface="Arial"/>
                <a:ea typeface="Arial"/>
                <a:cs typeface="Arial"/>
                <a:sym typeface="Arial"/>
              </a:rPr>
              <a:t>Het is lastig gemotiveerd te blijven, als er steeds nieuwe schuldeisers komen en er geen perspectief wordt geboden</a:t>
            </a:r>
            <a:endParaRPr sz="1100" dirty="0"/>
          </a:p>
          <a:p>
            <a:pPr marL="0" lvl="0" indent="0" algn="l" rtl="0">
              <a:lnSpc>
                <a:spcPct val="100000"/>
              </a:lnSpc>
              <a:spcBef>
                <a:spcPts val="475"/>
              </a:spcBef>
              <a:spcAft>
                <a:spcPts val="0"/>
              </a:spcAft>
              <a:buSzPts val="888"/>
              <a:buNone/>
            </a:pPr>
            <a:endParaRPr sz="1100"/>
          </a:p>
        </p:txBody>
      </p:sp>
      <p:pic>
        <p:nvPicPr>
          <p:cNvPr id="325" name="Google Shape;325;p3"/>
          <p:cNvPicPr preferRelativeResize="0">
            <a:picLocks noGrp="1"/>
          </p:cNvPicPr>
          <p:nvPr>
            <p:ph type="pic" idx="16"/>
          </p:nvPr>
        </p:nvPicPr>
        <p:blipFill rotWithShape="1">
          <a:blip r:embed="rId5">
            <a:alphaModFix/>
          </a:blip>
          <a:srcRect t="4519" b="4518"/>
          <a:stretch/>
        </p:blipFill>
        <p:spPr>
          <a:xfrm rot="512536">
            <a:off x="7476704" y="471064"/>
            <a:ext cx="1833028" cy="1735641"/>
          </a:xfrm>
          <a:prstGeom prst="rect">
            <a:avLst/>
          </a:prstGeom>
          <a:solidFill>
            <a:schemeClr val="lt1"/>
          </a:solidFill>
          <a:ln>
            <a:noFill/>
          </a:ln>
        </p:spPr>
      </p:pic>
      <p:sp>
        <p:nvSpPr>
          <p:cNvPr id="326" name="Google Shape;326;p3"/>
          <p:cNvSpPr txBox="1">
            <a:spLocks noGrp="1"/>
          </p:cNvSpPr>
          <p:nvPr>
            <p:ph type="body" idx="17"/>
          </p:nvPr>
        </p:nvSpPr>
        <p:spPr>
          <a:xfrm rot="515556">
            <a:off x="7410335" y="2248008"/>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dirty="0">
                <a:latin typeface="Arial"/>
                <a:ea typeface="Arial"/>
                <a:cs typeface="Arial"/>
                <a:sym typeface="Arial"/>
              </a:rPr>
              <a:t>Ellis (34)</a:t>
            </a:r>
            <a:endParaRPr dirty="0">
              <a:latin typeface="Arial"/>
              <a:ea typeface="Arial"/>
              <a:cs typeface="Arial"/>
              <a:sym typeface="Arial"/>
            </a:endParaRPr>
          </a:p>
        </p:txBody>
      </p:sp>
      <p:sp>
        <p:nvSpPr>
          <p:cNvPr id="327" name="Google Shape;327;p3"/>
          <p:cNvSpPr txBox="1">
            <a:spLocks noGrp="1"/>
          </p:cNvSpPr>
          <p:nvPr>
            <p:ph type="body" idx="19"/>
          </p:nvPr>
        </p:nvSpPr>
        <p:spPr>
          <a:xfrm>
            <a:off x="302150" y="3647550"/>
            <a:ext cx="29658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dirty="0">
                <a:latin typeface="Arial"/>
                <a:ea typeface="Arial"/>
                <a:cs typeface="Arial"/>
                <a:sym typeface="Arial"/>
              </a:rPr>
              <a:t>Ellis is getrouwd met Martin. </a:t>
            </a:r>
            <a:r>
              <a:rPr lang="nl-NL" sz="1100" dirty="0"/>
              <a:t>Ze hebben samen</a:t>
            </a:r>
            <a:r>
              <a:rPr lang="nl-NL" sz="1100" dirty="0">
                <a:latin typeface="Arial"/>
                <a:ea typeface="Arial"/>
                <a:cs typeface="Arial"/>
                <a:sym typeface="Arial"/>
              </a:rPr>
              <a:t> 2 kinderen (4 en </a:t>
            </a:r>
            <a:r>
              <a:rPr lang="nl-NL" sz="1100" dirty="0"/>
              <a:t>7 </a:t>
            </a:r>
            <a:r>
              <a:rPr lang="nl-NL" sz="1100" dirty="0">
                <a:latin typeface="Arial"/>
                <a:ea typeface="Arial"/>
                <a:cs typeface="Arial"/>
                <a:sym typeface="Arial"/>
              </a:rPr>
              <a:t>jaar) en wonen in een huurhuis in </a:t>
            </a:r>
            <a:r>
              <a:rPr lang="nl-NL" sz="1100" dirty="0" err="1"/>
              <a:t>Heseveld</a:t>
            </a:r>
            <a:r>
              <a:rPr lang="nl-NL" sz="1100" dirty="0">
                <a:latin typeface="Arial"/>
                <a:ea typeface="Arial"/>
                <a:cs typeface="Arial"/>
                <a:sym typeface="Arial"/>
              </a:rPr>
              <a:t>. Ze is niet gelu</a:t>
            </a:r>
            <a:r>
              <a:rPr lang="nl-NL" sz="1100" dirty="0"/>
              <a:t>kkig in haar huwelijk en haar kinderen vragen veel extra aandacht. </a:t>
            </a:r>
            <a:endParaRPr sz="1100">
              <a:latin typeface="Arial"/>
              <a:ea typeface="Arial"/>
              <a:cs typeface="Arial"/>
              <a:sym typeface="Arial"/>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dirty="0">
                <a:latin typeface="Arial"/>
                <a:ea typeface="Arial"/>
                <a:cs typeface="Arial"/>
                <a:sym typeface="Arial"/>
              </a:rPr>
              <a:t>Ellis heeft veel sociale contacten, houdt van familie en gezelligheid. </a:t>
            </a:r>
            <a:r>
              <a:rPr lang="nl-NL" sz="1100" dirty="0"/>
              <a:t>Ze</a:t>
            </a:r>
            <a:r>
              <a:rPr lang="nl-NL" sz="1100" dirty="0">
                <a:latin typeface="Arial"/>
                <a:ea typeface="Arial"/>
                <a:cs typeface="Arial"/>
                <a:sym typeface="Arial"/>
              </a:rPr>
              <a:t> is ondernemend</a:t>
            </a:r>
            <a:r>
              <a:rPr lang="nl-NL" sz="1100" dirty="0"/>
              <a:t> en actief in de buurt,</a:t>
            </a:r>
            <a:r>
              <a:rPr lang="nl-NL" sz="1100" dirty="0">
                <a:latin typeface="Arial"/>
                <a:ea typeface="Arial"/>
                <a:cs typeface="Arial"/>
                <a:sym typeface="Arial"/>
              </a:rPr>
              <a:t> zeer zorgzaam</a:t>
            </a:r>
            <a:r>
              <a:rPr lang="nl-NL" sz="1100" dirty="0"/>
              <a:t> en </a:t>
            </a:r>
            <a:r>
              <a:rPr lang="nl-NL" sz="1100" dirty="0">
                <a:latin typeface="Arial"/>
                <a:ea typeface="Arial"/>
                <a:cs typeface="Arial"/>
                <a:sym typeface="Arial"/>
              </a:rPr>
              <a:t>gericht op samenwerking. Ze heeft moeite met lezen en schrijven. </a:t>
            </a:r>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dirty="0">
                <a:latin typeface="Arial"/>
                <a:ea typeface="Arial"/>
                <a:cs typeface="Arial"/>
                <a:sym typeface="Arial"/>
              </a:rPr>
              <a:t>Martin is al langere tijd werkloos en Ellis was thuishulp voo</a:t>
            </a:r>
            <a:r>
              <a:rPr lang="nl-NL" sz="1100" dirty="0"/>
              <a:t>r 24 uur per week, maar verloor haar baan 3 maanden geleden. De spanning in het huwelijk stijgt door de financiële situatie en de stress die dit oplevert. </a:t>
            </a:r>
            <a:endParaRPr dirty="0"/>
          </a:p>
          <a:p>
            <a:pPr marL="0" lvl="0" indent="0" algn="l" rtl="0">
              <a:lnSpc>
                <a:spcPct val="100000"/>
              </a:lnSpc>
              <a:spcBef>
                <a:spcPts val="0"/>
              </a:spcBef>
              <a:spcAft>
                <a:spcPts val="0"/>
              </a:spcAft>
              <a:buSzPts val="1120"/>
              <a:buNone/>
            </a:pPr>
            <a:endParaRPr sz="1100"/>
          </a:p>
        </p:txBody>
      </p:sp>
      <p:pic>
        <p:nvPicPr>
          <p:cNvPr id="328" name="Google Shape;328;p3" descr="Tessafilm_2"/>
          <p:cNvPicPr preferRelativeResize="0"/>
          <p:nvPr/>
        </p:nvPicPr>
        <p:blipFill rotWithShape="1">
          <a:blip r:embed="rId6">
            <a:alphaModFix/>
          </a:blip>
          <a:srcRect l="71863" b="90001"/>
          <a:stretch/>
        </p:blipFill>
        <p:spPr>
          <a:xfrm rot="878318">
            <a:off x="601449" y="1414538"/>
            <a:ext cx="473250" cy="184124"/>
          </a:xfrm>
          <a:prstGeom prst="rect">
            <a:avLst/>
          </a:prstGeom>
          <a:noFill/>
          <a:ln>
            <a:noFill/>
          </a:ln>
        </p:spPr>
      </p:pic>
      <p:pic>
        <p:nvPicPr>
          <p:cNvPr id="329" name="Google Shape;329;p3" descr="Tessafilm_2"/>
          <p:cNvPicPr preferRelativeResize="0"/>
          <p:nvPr/>
        </p:nvPicPr>
        <p:blipFill rotWithShape="1">
          <a:blip r:embed="rId6">
            <a:alphaModFix/>
          </a:blip>
          <a:srcRect l="71863" b="90001"/>
          <a:stretch/>
        </p:blipFill>
        <p:spPr>
          <a:xfrm rot="-1381454">
            <a:off x="1868315" y="1362754"/>
            <a:ext cx="473250" cy="184124"/>
          </a:xfrm>
          <a:prstGeom prst="rect">
            <a:avLst/>
          </a:prstGeom>
          <a:noFill/>
          <a:ln>
            <a:noFill/>
          </a:ln>
        </p:spPr>
      </p:pic>
      <p:pic>
        <p:nvPicPr>
          <p:cNvPr id="330" name="Google Shape;330;p3" descr="Tessafilm_2"/>
          <p:cNvPicPr preferRelativeResize="0"/>
          <p:nvPr/>
        </p:nvPicPr>
        <p:blipFill rotWithShape="1">
          <a:blip r:embed="rId6">
            <a:alphaModFix/>
          </a:blip>
          <a:srcRect l="71863" b="90001"/>
          <a:stretch/>
        </p:blipFill>
        <p:spPr>
          <a:xfrm rot="-10073928">
            <a:off x="3763581" y="1362755"/>
            <a:ext cx="473250" cy="184124"/>
          </a:xfrm>
          <a:prstGeom prst="rect">
            <a:avLst/>
          </a:prstGeom>
          <a:noFill/>
          <a:ln>
            <a:noFill/>
          </a:ln>
        </p:spPr>
      </p:pic>
      <p:pic>
        <p:nvPicPr>
          <p:cNvPr id="331" name="Google Shape;331;p3" descr="Tessafilm_2"/>
          <p:cNvPicPr preferRelativeResize="0"/>
          <p:nvPr/>
        </p:nvPicPr>
        <p:blipFill rotWithShape="1">
          <a:blip r:embed="rId6">
            <a:alphaModFix/>
          </a:blip>
          <a:srcRect l="71863" b="90001"/>
          <a:stretch/>
        </p:blipFill>
        <p:spPr>
          <a:xfrm rot="9753811">
            <a:off x="4875144" y="1438205"/>
            <a:ext cx="473250" cy="184124"/>
          </a:xfrm>
          <a:prstGeom prst="rect">
            <a:avLst/>
          </a:prstGeom>
          <a:noFill/>
          <a:ln>
            <a:noFill/>
          </a:ln>
        </p:spPr>
      </p:pic>
      <p:sp>
        <p:nvSpPr>
          <p:cNvPr id="332" name="Google Shape;332;p3"/>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dirty="0">
                <a:latin typeface="Arial"/>
                <a:ea typeface="Arial"/>
                <a:cs typeface="Arial"/>
                <a:sym typeface="Arial"/>
              </a:rPr>
              <a:t>Inwoner</a:t>
            </a:r>
            <a:r>
              <a:rPr lang="nl-NL" dirty="0"/>
              <a:t> –</a:t>
            </a:r>
            <a:r>
              <a:rPr lang="nl-NL" dirty="0">
                <a:latin typeface="Arial"/>
                <a:ea typeface="Arial"/>
                <a:cs typeface="Arial"/>
                <a:sym typeface="Arial"/>
              </a:rPr>
              <a:t> (</a:t>
            </a:r>
            <a:r>
              <a:rPr lang="nl-NL" dirty="0"/>
              <a:t>nog) geen problematische schulden</a:t>
            </a:r>
            <a:endParaRPr dirty="0"/>
          </a:p>
        </p:txBody>
      </p:sp>
      <p:sp>
        <p:nvSpPr>
          <p:cNvPr id="333" name="Google Shape;333;p3"/>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dirty="0">
                <a:solidFill>
                  <a:srgbClr val="276E8D"/>
                </a:solidFill>
                <a:latin typeface="Arial"/>
                <a:ea typeface="Arial"/>
                <a:cs typeface="Arial"/>
                <a:sym typeface="Arial"/>
              </a:rPr>
              <a:t>“Ik wil alles doen om voor mijn gezin te kunnen zorgen”</a:t>
            </a:r>
            <a:endParaRPr sz="1400" b="0" i="0" u="none" strike="noStrike" cap="none" dirty="0">
              <a:solidFill>
                <a:srgbClr val="000000"/>
              </a:solidFill>
              <a:latin typeface="Arial"/>
              <a:ea typeface="Arial"/>
              <a:cs typeface="Arial"/>
              <a:sym typeface="Arial"/>
            </a:endParaRPr>
          </a:p>
        </p:txBody>
      </p:sp>
      <p:sp>
        <p:nvSpPr>
          <p:cNvPr id="334" name="Google Shape;334;p3"/>
          <p:cNvSpPr txBox="1"/>
          <p:nvPr/>
        </p:nvSpPr>
        <p:spPr>
          <a:xfrm>
            <a:off x="9503489" y="320019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dirty="0">
                <a:solidFill>
                  <a:srgbClr val="F68A2E"/>
                </a:solidFill>
                <a:latin typeface="Arial"/>
                <a:ea typeface="Arial"/>
                <a:cs typeface="Arial"/>
                <a:sym typeface="Arial"/>
              </a:rPr>
              <a:t>Aandachtspunten</a:t>
            </a:r>
            <a:endParaRPr sz="1400" b="0" i="0" u="none" strike="noStrike" cap="none" dirty="0">
              <a:solidFill>
                <a:srgbClr val="000000"/>
              </a:solidFill>
              <a:latin typeface="Arial"/>
              <a:ea typeface="Arial"/>
              <a:cs typeface="Arial"/>
              <a:sym typeface="Arial"/>
            </a:endParaRPr>
          </a:p>
        </p:txBody>
      </p:sp>
      <p:sp>
        <p:nvSpPr>
          <p:cNvPr id="335" name="Google Shape;335;p3"/>
          <p:cNvSpPr txBox="1"/>
          <p:nvPr/>
        </p:nvSpPr>
        <p:spPr>
          <a:xfrm>
            <a:off x="6423054" y="44436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dirty="0">
                <a:solidFill>
                  <a:srgbClr val="F68A2E"/>
                </a:solidFill>
                <a:latin typeface="Arial"/>
                <a:ea typeface="Arial"/>
                <a:cs typeface="Arial"/>
                <a:sym typeface="Arial"/>
              </a:rPr>
              <a:t>Belemmeringen</a:t>
            </a:r>
            <a:endParaRPr sz="1400" b="0" i="0" u="none" strike="noStrike" cap="none" dirty="0">
              <a:solidFill>
                <a:srgbClr val="000000"/>
              </a:solidFill>
              <a:latin typeface="Arial"/>
              <a:ea typeface="Arial"/>
              <a:cs typeface="Arial"/>
              <a:sym typeface="Arial"/>
            </a:endParaRPr>
          </a:p>
        </p:txBody>
      </p:sp>
      <p:sp>
        <p:nvSpPr>
          <p:cNvPr id="336" name="Google Shape;336;p3"/>
          <p:cNvSpPr txBox="1"/>
          <p:nvPr/>
        </p:nvSpPr>
        <p:spPr>
          <a:xfrm>
            <a:off x="6423148"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dirty="0">
                <a:solidFill>
                  <a:srgbClr val="F68A2E"/>
                </a:solidFill>
                <a:latin typeface="Arial"/>
                <a:ea typeface="Arial"/>
                <a:cs typeface="Arial"/>
                <a:sym typeface="Arial"/>
              </a:rPr>
              <a:t>Doel</a:t>
            </a:r>
            <a:endParaRPr sz="1400" b="0" i="0" u="none" strike="noStrike" cap="none" dirty="0">
              <a:solidFill>
                <a:srgbClr val="000000"/>
              </a:solidFill>
              <a:latin typeface="Arial"/>
              <a:ea typeface="Arial"/>
              <a:cs typeface="Arial"/>
              <a:sym typeface="Arial"/>
            </a:endParaRPr>
          </a:p>
        </p:txBody>
      </p:sp>
      <p:sp>
        <p:nvSpPr>
          <p:cNvPr id="337" name="Google Shape;337;p3"/>
          <p:cNvSpPr txBox="1"/>
          <p:nvPr/>
        </p:nvSpPr>
        <p:spPr>
          <a:xfrm>
            <a:off x="3397799" y="31682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dirty="0">
                <a:solidFill>
                  <a:srgbClr val="F68A2E"/>
                </a:solidFill>
                <a:latin typeface="Arial"/>
                <a:ea typeface="Arial"/>
                <a:cs typeface="Arial"/>
                <a:sym typeface="Arial"/>
              </a:rPr>
              <a:t>Aanleiding</a:t>
            </a:r>
            <a:endParaRPr sz="1400" b="0" i="0" u="none" strike="noStrike" cap="none" dirty="0">
              <a:solidFill>
                <a:srgbClr val="000000"/>
              </a:solidFill>
              <a:latin typeface="Arial"/>
              <a:ea typeface="Arial"/>
              <a:cs typeface="Arial"/>
              <a:sym typeface="Arial"/>
            </a:endParaRPr>
          </a:p>
        </p:txBody>
      </p:sp>
      <p:sp>
        <p:nvSpPr>
          <p:cNvPr id="338" name="Google Shape;338;p3"/>
          <p:cNvSpPr txBox="1"/>
          <p:nvPr/>
        </p:nvSpPr>
        <p:spPr>
          <a:xfrm>
            <a:off x="198651"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dirty="0">
                <a:solidFill>
                  <a:srgbClr val="F68A2E"/>
                </a:solidFill>
                <a:latin typeface="Arial"/>
                <a:ea typeface="Arial"/>
                <a:cs typeface="Arial"/>
                <a:sym typeface="Arial"/>
              </a:rPr>
              <a:t>Persoonlijk</a:t>
            </a:r>
            <a:endParaRPr sz="1400" b="0" i="0" u="none" strike="noStrike" cap="none" dirty="0">
              <a:solidFill>
                <a:srgbClr val="000000"/>
              </a:solidFill>
              <a:latin typeface="Arial"/>
              <a:ea typeface="Arial"/>
              <a:cs typeface="Arial"/>
              <a:sym typeface="Arial"/>
            </a:endParaRPr>
          </a:p>
        </p:txBody>
      </p:sp>
      <p:sp>
        <p:nvSpPr>
          <p:cNvPr id="339" name="Google Shape;339;p3"/>
          <p:cNvSpPr txBox="1">
            <a:spLocks noGrp="1"/>
          </p:cNvSpPr>
          <p:nvPr>
            <p:ph type="body" idx="6"/>
          </p:nvPr>
        </p:nvSpPr>
        <p:spPr>
          <a:xfrm>
            <a:off x="6520575" y="3640124"/>
            <a:ext cx="2918700" cy="714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dirty="0"/>
              <a:t>Rust en overzicht in de chaos. Ze wil naar de toekomst kijken en ervoor zorgen dat haar (financiële) gezinssituatie niet verder verslechtert. </a:t>
            </a:r>
            <a:endParaRPr sz="1100" dirty="0"/>
          </a:p>
        </p:txBody>
      </p:sp>
      <p:sp>
        <p:nvSpPr>
          <p:cNvPr id="340" name="Google Shape;340;p3"/>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dirty="0"/>
              <a:t>Proactief</a:t>
            </a:r>
            <a:endParaRPr dirty="0"/>
          </a:p>
        </p:txBody>
      </p:sp>
      <p:sp>
        <p:nvSpPr>
          <p:cNvPr id="341" name="Google Shape;341;p3"/>
          <p:cNvSpPr txBox="1">
            <a:spLocks noGrp="1"/>
          </p:cNvSpPr>
          <p:nvPr>
            <p:ph type="body" idx="13"/>
          </p:nvPr>
        </p:nvSpPr>
        <p:spPr>
          <a:xfrm>
            <a:off x="10711922" y="1966967"/>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dirty="0"/>
              <a:t>Zorgzaam</a:t>
            </a:r>
            <a:endParaRPr dirty="0"/>
          </a:p>
        </p:txBody>
      </p:sp>
      <p:sp>
        <p:nvSpPr>
          <p:cNvPr id="342" name="Google Shape;342;p3"/>
          <p:cNvSpPr txBox="1">
            <a:spLocks noGrp="1"/>
          </p:cNvSpPr>
          <p:nvPr>
            <p:ph type="body" idx="14"/>
          </p:nvPr>
        </p:nvSpPr>
        <p:spPr>
          <a:xfrm>
            <a:off x="9981332" y="2275269"/>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dirty="0"/>
              <a:t>Laaggeletterd</a:t>
            </a:r>
            <a:endParaRPr dirty="0"/>
          </a:p>
        </p:txBody>
      </p:sp>
      <p:sp>
        <p:nvSpPr>
          <p:cNvPr id="343" name="Google Shape;343;p3"/>
          <p:cNvSpPr txBox="1">
            <a:spLocks noGrp="1"/>
          </p:cNvSpPr>
          <p:nvPr>
            <p:ph type="body" idx="15"/>
          </p:nvPr>
        </p:nvSpPr>
        <p:spPr>
          <a:xfrm>
            <a:off x="10596962" y="2583582"/>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dirty="0"/>
              <a:t>Sociaal</a:t>
            </a:r>
            <a:endParaRPr dirty="0"/>
          </a:p>
        </p:txBody>
      </p:sp>
      <p:pic>
        <p:nvPicPr>
          <p:cNvPr id="344" name="Google Shape;344;p3" descr="Afbeelding met overdekt, persoon, stilstaand, gedecoreerd&#10;&#10;Automatisch gegenereerde beschrijving"/>
          <p:cNvPicPr preferRelativeResize="0">
            <a:picLocks noGrp="1"/>
          </p:cNvPicPr>
          <p:nvPr>
            <p:ph type="pic" idx="4"/>
          </p:nvPr>
        </p:nvPicPr>
        <p:blipFill rotWithShape="1">
          <a:blip r:embed="rId7">
            <a:alphaModFix/>
          </a:blip>
          <a:srcRect l="18985" r="18985"/>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45" name="Google Shape;345;p3" descr="Afbeelding met buiten, oranje, persoon, gras&#10;&#10;Automatisch gegenereerde beschrijving"/>
          <p:cNvPicPr preferRelativeResize="0"/>
          <p:nvPr/>
        </p:nvPicPr>
        <p:blipFill rotWithShape="1">
          <a:blip r:embed="rId8">
            <a:alphaModFix/>
          </a:blip>
          <a:srcRect l="15541" r="15541"/>
          <a:stretch/>
        </p:blipFill>
        <p:spPr>
          <a:xfrm rot="-625577">
            <a:off x="1716065" y="150546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
          <p:cNvSpPr txBox="1">
            <a:spLocks noGrp="1"/>
          </p:cNvSpPr>
          <p:nvPr>
            <p:ph type="title"/>
          </p:nvPr>
        </p:nvSpPr>
        <p:spPr>
          <a:xfrm>
            <a:off x="165600" y="205255"/>
            <a:ext cx="7192366"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dirty="0"/>
              <a:t>Tanya</a:t>
            </a:r>
            <a:endParaRPr dirty="0"/>
          </a:p>
        </p:txBody>
      </p:sp>
      <p:pic>
        <p:nvPicPr>
          <p:cNvPr id="352" name="Google Shape;352;p2"/>
          <p:cNvPicPr preferRelativeResize="0">
            <a:picLocks noGrp="1"/>
          </p:cNvPicPr>
          <p:nvPr>
            <p:ph type="pic" idx="2"/>
          </p:nvPr>
        </p:nvPicPr>
        <p:blipFill rotWithShape="1">
          <a:blip r:embed="rId3">
            <a:alphaModFix/>
          </a:blip>
          <a:srcRect/>
          <a:stretch/>
        </p:blipFill>
        <p:spPr>
          <a:xfrm>
            <a:off x="232650" y="1594440"/>
            <a:ext cx="1214437" cy="945176"/>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3" name="Google Shape;353;p2" descr="Afbeelding met binnen, persoon, tafel, zitten&#10;&#10;Automatisch gegenereerde beschrijving"/>
          <p:cNvPicPr preferRelativeResize="0">
            <a:picLocks noGrp="1"/>
          </p:cNvPicPr>
          <p:nvPr>
            <p:ph type="pic" idx="4"/>
          </p:nvPr>
        </p:nvPicPr>
        <p:blipFill rotWithShape="1">
          <a:blip r:embed="rId4">
            <a:alphaModFix/>
          </a:blip>
          <a:srcRect l="14464" r="14463"/>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4" name="Google Shape;354;p2"/>
          <p:cNvPicPr preferRelativeResize="0">
            <a:picLocks noGrp="1"/>
          </p:cNvPicPr>
          <p:nvPr>
            <p:ph type="pic" idx="5"/>
          </p:nvPr>
        </p:nvPicPr>
        <p:blipFill rotWithShape="1">
          <a:blip r:embed="rId5">
            <a:alphaModFix/>
          </a:blip>
          <a:srcRect/>
          <a:stretch/>
        </p:blipFill>
        <p:spPr>
          <a:xfrm rot="-670604">
            <a:off x="4709860" y="1514707"/>
            <a:ext cx="1214437" cy="810612"/>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55" name="Google Shape;355;p2"/>
          <p:cNvSpPr txBox="1">
            <a:spLocks noGrp="1"/>
          </p:cNvSpPr>
          <p:nvPr>
            <p:ph type="body" idx="1"/>
          </p:nvPr>
        </p:nvSpPr>
        <p:spPr>
          <a:xfrm>
            <a:off x="3315450" y="3647550"/>
            <a:ext cx="29187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036"/>
              <a:buNone/>
            </a:pPr>
            <a:r>
              <a:rPr lang="nl-NL" dirty="0" err="1"/>
              <a:t>Tanya’s</a:t>
            </a:r>
            <a:r>
              <a:rPr lang="nl-NL" dirty="0">
                <a:latin typeface="Arial"/>
                <a:ea typeface="Arial"/>
                <a:cs typeface="Arial"/>
                <a:sym typeface="Arial"/>
              </a:rPr>
              <a:t> ex-man had een eigen bedrijf, dat failliet is gegaan. Haar deel van de schuld (60.000 euro), vooral veroorzaakt door het faillissement, hangt als een molensteen om haar nek. Daarnaast is sinds de </a:t>
            </a:r>
            <a:r>
              <a:rPr lang="nl-NL" dirty="0"/>
              <a:t>coronapandemie</a:t>
            </a:r>
            <a:r>
              <a:rPr lang="nl-NL" dirty="0">
                <a:latin typeface="Arial"/>
                <a:ea typeface="Arial"/>
                <a:cs typeface="Arial"/>
                <a:sym typeface="Arial"/>
              </a:rPr>
              <a:t> haar werk als evenementen-fotografe volledig opgedroogd. </a:t>
            </a:r>
            <a:endParaRPr/>
          </a:p>
          <a:p>
            <a:pPr marL="0" lvl="0" indent="0" algn="l" rtl="0">
              <a:lnSpc>
                <a:spcPct val="100000"/>
              </a:lnSpc>
              <a:spcBef>
                <a:spcPts val="0"/>
              </a:spcBef>
              <a:spcAft>
                <a:spcPts val="0"/>
              </a:spcAft>
              <a:buSzPts val="1036"/>
              <a:buNone/>
            </a:pPr>
            <a:endParaRPr/>
          </a:p>
          <a:p>
            <a:pPr marL="0" lvl="0" indent="0" algn="l" rtl="0">
              <a:lnSpc>
                <a:spcPct val="100000"/>
              </a:lnSpc>
              <a:spcBef>
                <a:spcPts val="0"/>
              </a:spcBef>
              <a:spcAft>
                <a:spcPts val="0"/>
              </a:spcAft>
              <a:buSzPts val="1036"/>
              <a:buNone/>
            </a:pPr>
            <a:r>
              <a:rPr lang="nl-NL" dirty="0"/>
              <a:t>Ze was gewend alles zelf op te lossen, maar heeft uiteindelijk toch hulp gevonden in een schuldentraject van de gemeente. </a:t>
            </a:r>
            <a:r>
              <a:rPr lang="nl-NL" dirty="0">
                <a:latin typeface="Arial"/>
                <a:ea typeface="Arial"/>
                <a:cs typeface="Arial"/>
                <a:sym typeface="Arial"/>
              </a:rPr>
              <a:t>De coaching is bijna afgerond, maar ze zal nog een tijdje gebruik blijven maken van budgetbeheer. </a:t>
            </a:r>
            <a:endParaRPr dirty="0"/>
          </a:p>
        </p:txBody>
      </p:sp>
      <p:sp>
        <p:nvSpPr>
          <p:cNvPr id="356" name="Google Shape;356;p2"/>
          <p:cNvSpPr txBox="1">
            <a:spLocks noGrp="1"/>
          </p:cNvSpPr>
          <p:nvPr>
            <p:ph type="body" idx="7"/>
          </p:nvPr>
        </p:nvSpPr>
        <p:spPr>
          <a:xfrm>
            <a:off x="9332487" y="3640125"/>
            <a:ext cx="2631117"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dirty="0">
                <a:solidFill>
                  <a:srgbClr val="0C0C0C"/>
                </a:solidFill>
                <a:latin typeface="Arial"/>
                <a:ea typeface="Arial"/>
                <a:cs typeface="Arial"/>
                <a:sym typeface="Arial"/>
              </a:rPr>
              <a:t>Ze is plotseling in deze situatie beland en voor haar schuldentraject niet bekend geweest met hulpverlening </a:t>
            </a:r>
            <a:endParaRPr/>
          </a:p>
          <a:p>
            <a:pPr marL="171446" lvl="0" indent="-171446" algn="l" rtl="0">
              <a:lnSpc>
                <a:spcPct val="100000"/>
              </a:lnSpc>
              <a:spcBef>
                <a:spcPts val="0"/>
              </a:spcBef>
              <a:spcAft>
                <a:spcPts val="0"/>
              </a:spcAft>
              <a:buSzPts val="1100"/>
              <a:buFont typeface="Arial"/>
              <a:buChar char="•"/>
            </a:pPr>
            <a:r>
              <a:rPr lang="nl-NL" dirty="0">
                <a:solidFill>
                  <a:srgbClr val="0C0C0C"/>
                </a:solidFill>
                <a:latin typeface="Arial"/>
                <a:ea typeface="Arial"/>
                <a:cs typeface="Arial"/>
                <a:sym typeface="Arial"/>
              </a:rPr>
              <a:t>Ze wil als mens behandeld worden: niet ‘veroordelen’ en aandacht voor  de ‘menskant’ van haar situatie</a:t>
            </a:r>
            <a:endParaRPr/>
          </a:p>
          <a:p>
            <a:pPr marL="171446" lvl="0" indent="-171446" algn="l" rtl="0">
              <a:lnSpc>
                <a:spcPct val="100000"/>
              </a:lnSpc>
              <a:spcBef>
                <a:spcPts val="0"/>
              </a:spcBef>
              <a:spcAft>
                <a:spcPts val="0"/>
              </a:spcAft>
              <a:buSzPts val="1100"/>
              <a:buFont typeface="Arial"/>
              <a:buChar char="•"/>
            </a:pPr>
            <a:r>
              <a:rPr lang="nl-NL" dirty="0">
                <a:solidFill>
                  <a:srgbClr val="0C0C0C"/>
                </a:solidFill>
                <a:latin typeface="Arial"/>
                <a:ea typeface="Arial"/>
                <a:cs typeface="Arial"/>
                <a:sym typeface="Arial"/>
              </a:rPr>
              <a:t>Snelle, goede hulp en stressreductie</a:t>
            </a:r>
            <a:endParaRPr/>
          </a:p>
          <a:p>
            <a:pPr marL="171446" lvl="0" indent="-171446" algn="l" rtl="0">
              <a:lnSpc>
                <a:spcPct val="100000"/>
              </a:lnSpc>
              <a:spcBef>
                <a:spcPts val="0"/>
              </a:spcBef>
              <a:spcAft>
                <a:spcPts val="0"/>
              </a:spcAft>
              <a:buSzPts val="1100"/>
              <a:buFont typeface="Arial"/>
              <a:buChar char="•"/>
            </a:pPr>
            <a:r>
              <a:rPr lang="nl-NL" dirty="0">
                <a:solidFill>
                  <a:srgbClr val="0C0C0C"/>
                </a:solidFill>
              </a:rPr>
              <a:t>Ze vindt het niet fijn om een nieuw contactpersoon te krijgen</a:t>
            </a:r>
            <a:endParaRPr/>
          </a:p>
          <a:p>
            <a:pPr marL="171446" lvl="0" indent="-171446" algn="l" rtl="0">
              <a:lnSpc>
                <a:spcPct val="100000"/>
              </a:lnSpc>
              <a:spcBef>
                <a:spcPts val="0"/>
              </a:spcBef>
              <a:spcAft>
                <a:spcPts val="0"/>
              </a:spcAft>
              <a:buSzPts val="1100"/>
              <a:buFont typeface="Arial"/>
              <a:buChar char="•"/>
            </a:pPr>
            <a:r>
              <a:rPr lang="nl-NL" dirty="0">
                <a:solidFill>
                  <a:srgbClr val="0C0C0C"/>
                </a:solidFill>
              </a:rPr>
              <a:t>Ze wil een gevoel van controle over haar geld, weten wat ‘ze’ met haar geld doen</a:t>
            </a:r>
            <a:endParaRPr dirty="0"/>
          </a:p>
        </p:txBody>
      </p:sp>
      <p:sp>
        <p:nvSpPr>
          <p:cNvPr id="357" name="Google Shape;357;p2"/>
          <p:cNvSpPr txBox="1">
            <a:spLocks noGrp="1"/>
          </p:cNvSpPr>
          <p:nvPr>
            <p:ph type="body" idx="8"/>
          </p:nvPr>
        </p:nvSpPr>
        <p:spPr>
          <a:xfrm>
            <a:off x="6375225" y="4833709"/>
            <a:ext cx="2872225" cy="185666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dirty="0">
                <a:latin typeface="Arial"/>
                <a:ea typeface="Arial"/>
                <a:cs typeface="Arial"/>
                <a:sym typeface="Arial"/>
              </a:rPr>
              <a:t>Ze schaamt zich voor haar schulden </a:t>
            </a:r>
            <a:endParaRPr/>
          </a:p>
          <a:p>
            <a:pPr marL="171446" lvl="0" indent="-171446" algn="l" rtl="0">
              <a:lnSpc>
                <a:spcPct val="100000"/>
              </a:lnSpc>
              <a:spcBef>
                <a:spcPts val="0"/>
              </a:spcBef>
              <a:spcAft>
                <a:spcPts val="0"/>
              </a:spcAft>
              <a:buSzPts val="1100"/>
              <a:buFont typeface="Arial"/>
              <a:buChar char="•"/>
            </a:pPr>
            <a:r>
              <a:rPr lang="nl-NL" dirty="0">
                <a:latin typeface="Arial"/>
                <a:ea typeface="Arial"/>
                <a:cs typeface="Arial"/>
                <a:sym typeface="Arial"/>
              </a:rPr>
              <a:t>Ze heeft het idee dat ze gefaald heeft als moeder</a:t>
            </a:r>
            <a:endParaRPr dirty="0"/>
          </a:p>
          <a:p>
            <a:pPr marL="171446" lvl="0" indent="-171446" algn="l" rtl="0">
              <a:lnSpc>
                <a:spcPct val="100000"/>
              </a:lnSpc>
              <a:spcBef>
                <a:spcPts val="0"/>
              </a:spcBef>
              <a:spcAft>
                <a:spcPts val="0"/>
              </a:spcAft>
              <a:buSzPts val="1100"/>
              <a:buFont typeface="Arial"/>
              <a:buChar char="•"/>
            </a:pPr>
            <a:r>
              <a:rPr lang="nl-NL"/>
              <a:t>Ze e</a:t>
            </a:r>
            <a:r>
              <a:rPr lang="nl-NL">
                <a:latin typeface="Arial"/>
                <a:ea typeface="Arial"/>
                <a:cs typeface="Arial"/>
                <a:sym typeface="Arial"/>
              </a:rPr>
              <a:t>rvaart veel spanning &amp; stress door de vechtscheiding met haar ex-man</a:t>
            </a:r>
            <a:endParaRPr/>
          </a:p>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wil niet elke keer opnieuw hetzelfde verhaal vertellen</a:t>
            </a:r>
            <a:endParaRPr/>
          </a:p>
          <a:p>
            <a:pPr marL="171446" lvl="0" indent="-101596" algn="l" rtl="0">
              <a:lnSpc>
                <a:spcPct val="100000"/>
              </a:lnSpc>
              <a:spcBef>
                <a:spcPts val="475"/>
              </a:spcBef>
              <a:spcAft>
                <a:spcPts val="0"/>
              </a:spcAft>
              <a:buSzPts val="1100"/>
              <a:buFont typeface="Arial"/>
              <a:buNone/>
            </a:pPr>
            <a:endParaRPr>
              <a:latin typeface="Arial"/>
              <a:ea typeface="Arial"/>
              <a:cs typeface="Arial"/>
              <a:sym typeface="Arial"/>
            </a:endParaRPr>
          </a:p>
        </p:txBody>
      </p:sp>
      <p:sp>
        <p:nvSpPr>
          <p:cNvPr id="358" name="Google Shape;358;p2"/>
          <p:cNvSpPr txBox="1">
            <a:spLocks noGrp="1"/>
          </p:cNvSpPr>
          <p:nvPr>
            <p:ph type="body" idx="17"/>
          </p:nvPr>
        </p:nvSpPr>
        <p:spPr>
          <a:xfrm rot="515556">
            <a:off x="7277584" y="2223483"/>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Tanya (42)</a:t>
            </a:r>
            <a:endParaRPr sz="2800">
              <a:latin typeface="Arial"/>
              <a:ea typeface="Arial"/>
              <a:cs typeface="Arial"/>
              <a:sym typeface="Arial"/>
            </a:endParaRPr>
          </a:p>
        </p:txBody>
      </p:sp>
      <p:sp>
        <p:nvSpPr>
          <p:cNvPr id="359" name="Google Shape;359;p2"/>
          <p:cNvSpPr txBox="1">
            <a:spLocks noGrp="1"/>
          </p:cNvSpPr>
          <p:nvPr>
            <p:ph type="body" idx="19"/>
          </p:nvPr>
        </p:nvSpPr>
        <p:spPr>
          <a:xfrm>
            <a:off x="302149" y="3647550"/>
            <a:ext cx="2872225"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Tanya is zelfstandig evenementen-fotografe, en woont met haar 2 kinderen (van 12 en 14 jaar) en kat in een huurhuis in Nijm</a:t>
            </a:r>
            <a:r>
              <a:rPr lang="nl-NL"/>
              <a:t>egen</a:t>
            </a:r>
            <a:r>
              <a:rPr lang="nl-NL">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Onlangs is in een vechtscheiding beland, waarbij naast advocaten ook</a:t>
            </a:r>
            <a:r>
              <a:rPr lang="nl-NL"/>
              <a:t> vele schuldeisers, incasso’s en deurwaarders kwamen kijken.</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Ze is zelfredzaam en goed verzorgd: aan de buitenkant zie je niet dat ze vaak piekert en ‘s nachts wakker ligt. Ze vindt zichzelf een slechte moeder en maakt zich daar grote zorgen over. </a:t>
            </a:r>
            <a:endParaRPr>
              <a:latin typeface="Arial"/>
              <a:ea typeface="Arial"/>
              <a:cs typeface="Arial"/>
              <a:sym typeface="Arial"/>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pic>
        <p:nvPicPr>
          <p:cNvPr id="360" name="Google Shape;360;p2" descr="Tessafilm_2"/>
          <p:cNvPicPr preferRelativeResize="0"/>
          <p:nvPr/>
        </p:nvPicPr>
        <p:blipFill rotWithShape="1">
          <a:blip r:embed="rId6">
            <a:alphaModFix/>
          </a:blip>
          <a:srcRect l="71863" b="90001"/>
          <a:stretch/>
        </p:blipFill>
        <p:spPr>
          <a:xfrm rot="878318">
            <a:off x="601449" y="1414538"/>
            <a:ext cx="473250" cy="184124"/>
          </a:xfrm>
          <a:prstGeom prst="rect">
            <a:avLst/>
          </a:prstGeom>
          <a:noFill/>
          <a:ln>
            <a:noFill/>
          </a:ln>
        </p:spPr>
      </p:pic>
      <p:pic>
        <p:nvPicPr>
          <p:cNvPr id="361" name="Google Shape;361;p2" descr="Tessafilm_2"/>
          <p:cNvPicPr preferRelativeResize="0"/>
          <p:nvPr/>
        </p:nvPicPr>
        <p:blipFill rotWithShape="1">
          <a:blip r:embed="rId6">
            <a:alphaModFix/>
          </a:blip>
          <a:srcRect l="71863" b="90001"/>
          <a:stretch/>
        </p:blipFill>
        <p:spPr>
          <a:xfrm rot="-1381454">
            <a:off x="1868315" y="1362754"/>
            <a:ext cx="473250" cy="184124"/>
          </a:xfrm>
          <a:prstGeom prst="rect">
            <a:avLst/>
          </a:prstGeom>
          <a:noFill/>
          <a:ln>
            <a:noFill/>
          </a:ln>
        </p:spPr>
      </p:pic>
      <p:pic>
        <p:nvPicPr>
          <p:cNvPr id="362" name="Google Shape;362;p2" descr="Tessafilm_2"/>
          <p:cNvPicPr preferRelativeResize="0"/>
          <p:nvPr/>
        </p:nvPicPr>
        <p:blipFill rotWithShape="1">
          <a:blip r:embed="rId6">
            <a:alphaModFix/>
          </a:blip>
          <a:srcRect l="71863" b="90001"/>
          <a:stretch/>
        </p:blipFill>
        <p:spPr>
          <a:xfrm rot="-10073928">
            <a:off x="3763581" y="1362755"/>
            <a:ext cx="473250" cy="184124"/>
          </a:xfrm>
          <a:prstGeom prst="rect">
            <a:avLst/>
          </a:prstGeom>
          <a:noFill/>
          <a:ln>
            <a:noFill/>
          </a:ln>
        </p:spPr>
      </p:pic>
      <p:pic>
        <p:nvPicPr>
          <p:cNvPr id="363" name="Google Shape;363;p2" descr="Tessafilm_2"/>
          <p:cNvPicPr preferRelativeResize="0"/>
          <p:nvPr/>
        </p:nvPicPr>
        <p:blipFill rotWithShape="1">
          <a:blip r:embed="rId6">
            <a:alphaModFix/>
          </a:blip>
          <a:srcRect l="71863" b="90001"/>
          <a:stretch/>
        </p:blipFill>
        <p:spPr>
          <a:xfrm rot="9753811">
            <a:off x="4875144" y="1438205"/>
            <a:ext cx="473250" cy="184124"/>
          </a:xfrm>
          <a:prstGeom prst="rect">
            <a:avLst/>
          </a:prstGeom>
          <a:noFill/>
          <a:ln>
            <a:noFill/>
          </a:ln>
        </p:spPr>
      </p:pic>
      <p:sp>
        <p:nvSpPr>
          <p:cNvPr id="364" name="Google Shape;364;p2"/>
          <p:cNvSpPr txBox="1">
            <a:spLocks noGrp="1"/>
          </p:cNvSpPr>
          <p:nvPr>
            <p:ph type="body" idx="20"/>
          </p:nvPr>
        </p:nvSpPr>
        <p:spPr>
          <a:xfrm>
            <a:off x="162518" y="708255"/>
            <a:ext cx="7084079" cy="44230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t>Inwoner – problematische schulden </a:t>
            </a:r>
            <a:endParaRPr/>
          </a:p>
        </p:txBody>
      </p:sp>
      <p:sp>
        <p:nvSpPr>
          <p:cNvPr id="365" name="Google Shape;365;p2"/>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a:solidFill>
                  <a:srgbClr val="276E8D"/>
                </a:solidFill>
                <a:latin typeface="Arial"/>
                <a:ea typeface="Arial"/>
                <a:cs typeface="Arial"/>
                <a:sym typeface="Arial"/>
              </a:rPr>
              <a:t>“Kom ik hier wel weer uit? Ik wil zo graag rust voor mij en de kinderen”</a:t>
            </a:r>
            <a:endParaRPr sz="1400" b="0" i="0" u="none" strike="noStrike" cap="none">
              <a:solidFill>
                <a:srgbClr val="000000"/>
              </a:solidFill>
              <a:latin typeface="Arial"/>
              <a:ea typeface="Arial"/>
              <a:cs typeface="Arial"/>
              <a:sym typeface="Arial"/>
            </a:endParaRPr>
          </a:p>
        </p:txBody>
      </p:sp>
      <p:sp>
        <p:nvSpPr>
          <p:cNvPr id="366" name="Google Shape;366;p2"/>
          <p:cNvSpPr txBox="1"/>
          <p:nvPr/>
        </p:nvSpPr>
        <p:spPr>
          <a:xfrm>
            <a:off x="9303590" y="317873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67" name="Google Shape;367;p2"/>
          <p:cNvSpPr txBox="1"/>
          <p:nvPr/>
        </p:nvSpPr>
        <p:spPr>
          <a:xfrm>
            <a:off x="6290188" y="4433598"/>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68" name="Google Shape;368;p2"/>
          <p:cNvSpPr txBox="1"/>
          <p:nvPr/>
        </p:nvSpPr>
        <p:spPr>
          <a:xfrm>
            <a:off x="6290188" y="318321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69" name="Google Shape;369;p2"/>
          <p:cNvSpPr txBox="1"/>
          <p:nvPr/>
        </p:nvSpPr>
        <p:spPr>
          <a:xfrm>
            <a:off x="3231371" y="317864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70" name="Google Shape;370;p2"/>
          <p:cNvSpPr txBox="1"/>
          <p:nvPr/>
        </p:nvSpPr>
        <p:spPr>
          <a:xfrm>
            <a:off x="189534" y="3178734"/>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371" name="Google Shape;371;p2"/>
          <p:cNvSpPr txBox="1">
            <a:spLocks noGrp="1"/>
          </p:cNvSpPr>
          <p:nvPr>
            <p:ph type="body" idx="6"/>
          </p:nvPr>
        </p:nvSpPr>
        <p:spPr>
          <a:xfrm>
            <a:off x="6375225" y="3640120"/>
            <a:ext cx="2872225" cy="793477"/>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Rust en perspectief op een oplossing voor haar schulden. </a:t>
            </a:r>
            <a:r>
              <a:rPr lang="nl-NL">
                <a:solidFill>
                  <a:srgbClr val="0C0C0C"/>
                </a:solidFill>
                <a:latin typeface="Arial"/>
                <a:ea typeface="Arial"/>
                <a:cs typeface="Arial"/>
                <a:sym typeface="Arial"/>
              </a:rPr>
              <a:t>Stabiliteit voor de kinderen, zij mogen niets van haar problemen merken.</a:t>
            </a:r>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sp>
        <p:nvSpPr>
          <p:cNvPr id="372" name="Google Shape;372;p2"/>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Zelfredzaam</a:t>
            </a:r>
            <a:endParaRPr/>
          </a:p>
        </p:txBody>
      </p:sp>
      <p:sp>
        <p:nvSpPr>
          <p:cNvPr id="373" name="Google Shape;373;p2"/>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Verzorgd</a:t>
            </a:r>
            <a:endParaRPr/>
          </a:p>
        </p:txBody>
      </p:sp>
      <p:sp>
        <p:nvSpPr>
          <p:cNvPr id="374" name="Google Shape;374;p2"/>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Geen hulpvrager</a:t>
            </a:r>
            <a:endParaRPr/>
          </a:p>
        </p:txBody>
      </p:sp>
      <p:sp>
        <p:nvSpPr>
          <p:cNvPr id="375" name="Google Shape;375;p2"/>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Perfectionist</a:t>
            </a:r>
            <a:endParaRPr/>
          </a:p>
        </p:txBody>
      </p:sp>
      <p:pic>
        <p:nvPicPr>
          <p:cNvPr id="376" name="Google Shape;376;p2"/>
          <p:cNvPicPr preferRelativeResize="0">
            <a:picLocks noGrp="1"/>
          </p:cNvPicPr>
          <p:nvPr>
            <p:ph type="pic" idx="16"/>
          </p:nvPr>
        </p:nvPicPr>
        <p:blipFill rotWithShape="1">
          <a:blip r:embed="rId7">
            <a:alphaModFix/>
          </a:blip>
          <a:srcRect t="3126" b="3126"/>
          <a:stretch/>
        </p:blipFill>
        <p:spPr>
          <a:xfrm rot="512536">
            <a:off x="7476704" y="471064"/>
            <a:ext cx="1833028" cy="1735641"/>
          </a:xfrm>
          <a:prstGeom prst="rect">
            <a:avLst/>
          </a:prstGeom>
          <a:solidFill>
            <a:schemeClr val="lt1"/>
          </a:solidFill>
          <a:ln>
            <a:noFill/>
          </a:ln>
        </p:spPr>
      </p:pic>
      <p:pic>
        <p:nvPicPr>
          <p:cNvPr id="377" name="Google Shape;377;p2" descr="Afbeelding met persoon, camera&#10;&#10;Automatisch gegenereerde beschrijving"/>
          <p:cNvPicPr preferRelativeResize="0">
            <a:picLocks noGrp="1"/>
          </p:cNvPicPr>
          <p:nvPr>
            <p:ph type="pic" idx="3"/>
          </p:nvPr>
        </p:nvPicPr>
        <p:blipFill rotWithShape="1">
          <a:blip r:embed="rId8">
            <a:alphaModFix/>
          </a:blip>
          <a:srcRect l="15514" r="15514"/>
          <a:stretch/>
        </p:blipFill>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Halima</a:t>
            </a:r>
            <a:endParaRPr/>
          </a:p>
        </p:txBody>
      </p:sp>
      <p:sp>
        <p:nvSpPr>
          <p:cNvPr id="384" name="Google Shape;384;p5"/>
          <p:cNvSpPr txBox="1">
            <a:spLocks noGrp="1"/>
          </p:cNvSpPr>
          <p:nvPr>
            <p:ph type="body" idx="1"/>
          </p:nvPr>
        </p:nvSpPr>
        <p:spPr>
          <a:xfrm>
            <a:off x="3440375" y="3578946"/>
            <a:ext cx="2874000" cy="3111504"/>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indent="0">
              <a:lnSpc>
                <a:spcPct val="100000"/>
              </a:lnSpc>
              <a:buSzPts val="784"/>
            </a:pPr>
            <a:r>
              <a:rPr lang="nl-NL" dirty="0" err="1"/>
              <a:t>Halima</a:t>
            </a:r>
            <a:r>
              <a:rPr lang="nl-NL" dirty="0"/>
              <a:t> komt met haar uitkering nauwelijks rond, terwijl ze nog een schuld bij familie in Syrië heeft, vanwege de kosten voor haar vlucht. Daarnaast stuurt ze haar zoon Hassan maandelijks zoveel mogelijk geld toe. Dit verergert haar schulden. </a:t>
            </a:r>
            <a:endParaRPr/>
          </a:p>
          <a:p>
            <a:pPr marL="0" indent="0">
              <a:lnSpc>
                <a:spcPct val="100000"/>
              </a:lnSpc>
              <a:buSzPts val="784"/>
            </a:pPr>
            <a:r>
              <a:rPr lang="nl-NL" dirty="0"/>
              <a:t>Tegelijkertijd wil ze heel graag herenigd worden met haar zoon en man – om wie ze grote zorgen heeft – en dat kost erg veel geld. </a:t>
            </a:r>
            <a:endParaRPr/>
          </a:p>
          <a:p>
            <a:pPr marL="0" indent="0">
              <a:lnSpc>
                <a:spcPct val="100000"/>
              </a:lnSpc>
              <a:buSzPts val="784"/>
            </a:pPr>
            <a:r>
              <a:rPr lang="nl-NL" dirty="0"/>
              <a:t>Ze ontvangt budgetbeheer, en wil ook niet zonder, maar wil hier geen begeleiding bij. Ze zoekt de hulp in haar omgeving met lotgenoten, die ze heeft ontmoet in het AZC en bij haar geloofsgemeenschap. </a:t>
            </a:r>
            <a:endParaRPr/>
          </a:p>
        </p:txBody>
      </p:sp>
      <p:sp>
        <p:nvSpPr>
          <p:cNvPr id="385" name="Google Shape;385;p5"/>
          <p:cNvSpPr txBox="1">
            <a:spLocks noGrp="1"/>
          </p:cNvSpPr>
          <p:nvPr>
            <p:ph type="body" idx="7"/>
          </p:nvPr>
        </p:nvSpPr>
        <p:spPr>
          <a:xfrm>
            <a:off x="9481275" y="3640125"/>
            <a:ext cx="24624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Informele schulden bij familie in het thuisland</a:t>
            </a:r>
            <a:endParaRPr/>
          </a:p>
          <a:p>
            <a:pPr marL="171446" lvl="0" indent="-171446" algn="l" rtl="0">
              <a:lnSpc>
                <a:spcPct val="100000"/>
              </a:lnSpc>
              <a:spcBef>
                <a:spcPts val="475"/>
              </a:spcBef>
              <a:spcAft>
                <a:spcPts val="0"/>
              </a:spcAft>
              <a:buSzPts val="1100"/>
              <a:buFont typeface="Arial"/>
              <a:buChar char="•"/>
            </a:pPr>
            <a:r>
              <a:rPr lang="nl-NL"/>
              <a:t>Psychische klachten</a:t>
            </a:r>
            <a:endParaRPr/>
          </a:p>
          <a:p>
            <a:pPr marL="171446" lvl="0" indent="-171446" algn="l" rtl="0">
              <a:lnSpc>
                <a:spcPct val="100000"/>
              </a:lnSpc>
              <a:spcBef>
                <a:spcPts val="475"/>
              </a:spcBef>
              <a:spcAft>
                <a:spcPts val="0"/>
              </a:spcAft>
              <a:buSzPts val="1100"/>
              <a:buFont typeface="Arial"/>
              <a:buChar char="•"/>
            </a:pPr>
            <a:r>
              <a:rPr lang="nl-NL"/>
              <a:t>Kinderopvang voor Adima, zodat Halima een baan kan zoeken</a:t>
            </a:r>
            <a:endParaRPr/>
          </a:p>
          <a:p>
            <a:pPr marL="171446" lvl="0" indent="-171446" algn="l" rtl="0">
              <a:lnSpc>
                <a:spcPct val="100000"/>
              </a:lnSpc>
              <a:spcBef>
                <a:spcPts val="475"/>
              </a:spcBef>
              <a:spcAft>
                <a:spcPts val="0"/>
              </a:spcAft>
              <a:buSzPts val="1100"/>
              <a:buFont typeface="Arial"/>
              <a:buChar char="•"/>
            </a:pPr>
            <a:r>
              <a:rPr lang="nl-NL"/>
              <a:t>Waarborgen dat de juiste informatievoorziening aanwezig is in haar sociale netwerk</a:t>
            </a:r>
            <a:endParaRPr/>
          </a:p>
        </p:txBody>
      </p:sp>
      <p:sp>
        <p:nvSpPr>
          <p:cNvPr id="386" name="Google Shape;386;p5"/>
          <p:cNvSpPr txBox="1">
            <a:spLocks noGrp="1"/>
          </p:cNvSpPr>
          <p:nvPr>
            <p:ph type="body" idx="8"/>
          </p:nvPr>
        </p:nvSpPr>
        <p:spPr>
          <a:xfrm>
            <a:off x="6473325" y="5189085"/>
            <a:ext cx="2874000" cy="150118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Armoede en schulden (haar zoon in het buitenland is afhankelijk van haar)</a:t>
            </a:r>
            <a:endParaRPr/>
          </a:p>
          <a:p>
            <a:pPr marL="171446" lvl="0" indent="-171446" algn="l" rtl="0">
              <a:lnSpc>
                <a:spcPct val="100000"/>
              </a:lnSpc>
              <a:spcBef>
                <a:spcPts val="475"/>
              </a:spcBef>
              <a:spcAft>
                <a:spcPts val="0"/>
              </a:spcAft>
              <a:buSzPts val="1100"/>
              <a:buFont typeface="Arial"/>
              <a:buChar char="•"/>
            </a:pPr>
            <a:r>
              <a:rPr lang="nl-NL"/>
              <a:t>Lichamelijke en psychische klachten (slecht slapen, hoofdpijn, stress etc.)</a:t>
            </a:r>
            <a:endParaRPr/>
          </a:p>
          <a:p>
            <a:pPr marL="171446" lvl="0" indent="-171446" algn="l" rtl="0">
              <a:lnSpc>
                <a:spcPct val="100000"/>
              </a:lnSpc>
              <a:spcBef>
                <a:spcPts val="475"/>
              </a:spcBef>
              <a:spcAft>
                <a:spcPts val="0"/>
              </a:spcAft>
              <a:buSzPts val="1100"/>
              <a:buFont typeface="Arial"/>
              <a:buChar char="•"/>
            </a:pPr>
            <a:r>
              <a:rPr lang="nl-NL"/>
              <a:t>Opleiding in haar thuisland in NL niet van waarde, eisen in vacatures zijn hoog</a:t>
            </a:r>
            <a:endParaRPr/>
          </a:p>
        </p:txBody>
      </p:sp>
      <p:sp>
        <p:nvSpPr>
          <p:cNvPr id="387" name="Google Shape;387;p5"/>
          <p:cNvSpPr txBox="1">
            <a:spLocks noGrp="1"/>
          </p:cNvSpPr>
          <p:nvPr>
            <p:ph type="body" idx="17"/>
          </p:nvPr>
        </p:nvSpPr>
        <p:spPr>
          <a:xfrm rot="515766">
            <a:off x="7328711" y="2212271"/>
            <a:ext cx="2404402"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Halima (36)</a:t>
            </a:r>
            <a:endParaRPr sz="2800">
              <a:latin typeface="Arial"/>
              <a:ea typeface="Arial"/>
              <a:cs typeface="Arial"/>
              <a:sym typeface="Arial"/>
            </a:endParaRPr>
          </a:p>
        </p:txBody>
      </p:sp>
      <p:sp>
        <p:nvSpPr>
          <p:cNvPr id="388" name="Google Shape;388;p5"/>
          <p:cNvSpPr txBox="1">
            <a:spLocks noGrp="1"/>
          </p:cNvSpPr>
          <p:nvPr>
            <p:ph type="body" idx="19"/>
          </p:nvPr>
        </p:nvSpPr>
        <p:spPr>
          <a:xfrm>
            <a:off x="302150" y="3647550"/>
            <a:ext cx="29658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95000"/>
              </a:lnSpc>
              <a:spcBef>
                <a:spcPts val="0"/>
              </a:spcBef>
              <a:spcAft>
                <a:spcPts val="0"/>
              </a:spcAft>
              <a:buSzPts val="958"/>
              <a:buNone/>
            </a:pPr>
            <a:r>
              <a:rPr lang="nl-NL" sz="1210" err="1"/>
              <a:t>Halima</a:t>
            </a:r>
            <a:r>
              <a:rPr lang="nl-NL" sz="1210"/>
              <a:t> is een bescheiden, alleenstaande moeder van twee kinderen. De jongste </a:t>
            </a:r>
            <a:r>
              <a:rPr lang="nl-NL" sz="1210" err="1"/>
              <a:t>Adima</a:t>
            </a:r>
            <a:r>
              <a:rPr lang="nl-NL" sz="1210"/>
              <a:t> (2) woont bij haar, de oudste Hassan (17) is bij familie in het buitenland gebleven. </a:t>
            </a:r>
            <a:r>
              <a:rPr lang="nl-NL" sz="1210" err="1"/>
              <a:t>Halima</a:t>
            </a:r>
            <a:r>
              <a:rPr lang="nl-NL" sz="1210"/>
              <a:t> heeft 2 jaar in een AZC gewoond.</a:t>
            </a:r>
            <a:endParaRPr sz="1210"/>
          </a:p>
          <a:p>
            <a:pPr marL="0" lvl="0" indent="0" algn="l" rtl="0">
              <a:lnSpc>
                <a:spcPct val="95000"/>
              </a:lnSpc>
              <a:spcBef>
                <a:spcPts val="475"/>
              </a:spcBef>
              <a:spcAft>
                <a:spcPts val="0"/>
              </a:spcAft>
              <a:buSzPts val="958"/>
              <a:buNone/>
            </a:pPr>
            <a:r>
              <a:rPr lang="nl-NL" sz="1210"/>
              <a:t>Ze heeft een verblijfsvergunning gekregen, waarna haar een woning is toegewezen in Willemskwartier Nijmegen. Ze heeft haar inburgeringscursus gehaald en spreekt inmiddels Nederlands. In Syrië stond </a:t>
            </a:r>
            <a:r>
              <a:rPr lang="nl-NL" sz="1210" err="1"/>
              <a:t>Halima</a:t>
            </a:r>
            <a:r>
              <a:rPr lang="nl-NL" sz="1210"/>
              <a:t> bekend als een goede naaister. Buren en vrienden vroegen haar kleding voor hen te maken. Ze leerde het vak van haar moeder. Ook in het AZC kwam men hiervoor naar haar toe.</a:t>
            </a:r>
            <a:endParaRPr sz="1210"/>
          </a:p>
          <a:p>
            <a:pPr marL="0" lvl="0" indent="0" algn="l" rtl="0">
              <a:lnSpc>
                <a:spcPct val="95000"/>
              </a:lnSpc>
              <a:spcBef>
                <a:spcPts val="475"/>
              </a:spcBef>
              <a:spcAft>
                <a:spcPts val="0"/>
              </a:spcAft>
              <a:buSzPts val="958"/>
              <a:buNone/>
            </a:pPr>
            <a:endParaRPr sz="1210"/>
          </a:p>
          <a:p>
            <a:pPr marL="0" lvl="0" indent="0" algn="l" rtl="0">
              <a:lnSpc>
                <a:spcPct val="95000"/>
              </a:lnSpc>
              <a:spcBef>
                <a:spcPts val="475"/>
              </a:spcBef>
              <a:spcAft>
                <a:spcPts val="0"/>
              </a:spcAft>
              <a:buSzPts val="958"/>
              <a:buNone/>
            </a:pPr>
            <a:endParaRPr sz="1210"/>
          </a:p>
        </p:txBody>
      </p:sp>
      <p:pic>
        <p:nvPicPr>
          <p:cNvPr id="389" name="Google Shape;389;p5" descr="Tessafilm_2"/>
          <p:cNvPicPr preferRelativeResize="0"/>
          <p:nvPr/>
        </p:nvPicPr>
        <p:blipFill rotWithShape="1">
          <a:blip r:embed="rId3">
            <a:alphaModFix/>
          </a:blip>
          <a:srcRect l="71863" b="90001"/>
          <a:stretch/>
        </p:blipFill>
        <p:spPr>
          <a:xfrm rot="878318">
            <a:off x="601449" y="1414538"/>
            <a:ext cx="473250" cy="184124"/>
          </a:xfrm>
          <a:prstGeom prst="rect">
            <a:avLst/>
          </a:prstGeom>
          <a:noFill/>
          <a:ln>
            <a:noFill/>
          </a:ln>
        </p:spPr>
      </p:pic>
      <p:pic>
        <p:nvPicPr>
          <p:cNvPr id="390" name="Google Shape;390;p5" descr="Tessafilm_2"/>
          <p:cNvPicPr preferRelativeResize="0"/>
          <p:nvPr/>
        </p:nvPicPr>
        <p:blipFill rotWithShape="1">
          <a:blip r:embed="rId3">
            <a:alphaModFix/>
          </a:blip>
          <a:srcRect l="71863" b="90001"/>
          <a:stretch/>
        </p:blipFill>
        <p:spPr>
          <a:xfrm rot="-1381454">
            <a:off x="1868315" y="1362754"/>
            <a:ext cx="473250" cy="184124"/>
          </a:xfrm>
          <a:prstGeom prst="rect">
            <a:avLst/>
          </a:prstGeom>
          <a:noFill/>
          <a:ln>
            <a:noFill/>
          </a:ln>
        </p:spPr>
      </p:pic>
      <p:pic>
        <p:nvPicPr>
          <p:cNvPr id="391" name="Google Shape;391;p5" descr="Tessafilm_2"/>
          <p:cNvPicPr preferRelativeResize="0"/>
          <p:nvPr/>
        </p:nvPicPr>
        <p:blipFill rotWithShape="1">
          <a:blip r:embed="rId3">
            <a:alphaModFix/>
          </a:blip>
          <a:srcRect l="71863" b="90001"/>
          <a:stretch/>
        </p:blipFill>
        <p:spPr>
          <a:xfrm rot="-10073928">
            <a:off x="3763581" y="1362755"/>
            <a:ext cx="473250" cy="184124"/>
          </a:xfrm>
          <a:prstGeom prst="rect">
            <a:avLst/>
          </a:prstGeom>
          <a:noFill/>
          <a:ln>
            <a:noFill/>
          </a:ln>
        </p:spPr>
      </p:pic>
      <p:pic>
        <p:nvPicPr>
          <p:cNvPr id="392" name="Google Shape;392;p5" descr="Tessafilm_2"/>
          <p:cNvPicPr preferRelativeResize="0"/>
          <p:nvPr/>
        </p:nvPicPr>
        <p:blipFill rotWithShape="1">
          <a:blip r:embed="rId3">
            <a:alphaModFix/>
          </a:blip>
          <a:srcRect l="71863" b="90001"/>
          <a:stretch/>
        </p:blipFill>
        <p:spPr>
          <a:xfrm rot="9753811">
            <a:off x="4875144" y="1438205"/>
            <a:ext cx="473250" cy="184124"/>
          </a:xfrm>
          <a:prstGeom prst="rect">
            <a:avLst/>
          </a:prstGeom>
          <a:noFill/>
          <a:ln>
            <a:noFill/>
          </a:ln>
        </p:spPr>
      </p:pic>
      <p:sp>
        <p:nvSpPr>
          <p:cNvPr id="393" name="Google Shape;393;p5"/>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t>Inwoner – nog geen problematische schulden</a:t>
            </a:r>
            <a:endParaRPr/>
          </a:p>
        </p:txBody>
      </p:sp>
      <p:sp>
        <p:nvSpPr>
          <p:cNvPr id="394" name="Google Shape;394;p5"/>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1" u="none" strike="noStrike" cap="none">
                <a:solidFill>
                  <a:srgbClr val="276E8D"/>
                </a:solidFill>
                <a:latin typeface="Arial"/>
                <a:ea typeface="Arial"/>
                <a:cs typeface="Arial"/>
                <a:sym typeface="Arial"/>
              </a:rPr>
              <a:t>“Nederland is een mooi land, ik voel me hier veilig. Graag wil ik bijdragen aan de maatschappij door te doen waar ik goed in ben!”</a:t>
            </a:r>
            <a:endParaRPr sz="1400" b="0" i="0" u="none" strike="noStrike" cap="none">
              <a:solidFill>
                <a:srgbClr val="000000"/>
              </a:solidFill>
              <a:latin typeface="Arial"/>
              <a:ea typeface="Arial"/>
              <a:cs typeface="Arial"/>
              <a:sym typeface="Arial"/>
            </a:endParaRPr>
          </a:p>
        </p:txBody>
      </p:sp>
      <p:sp>
        <p:nvSpPr>
          <p:cNvPr id="395" name="Google Shape;395;p5"/>
          <p:cNvSpPr txBox="1"/>
          <p:nvPr/>
        </p:nvSpPr>
        <p:spPr>
          <a:xfrm>
            <a:off x="9448404" y="317874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96" name="Google Shape;396;p5"/>
          <p:cNvSpPr txBox="1"/>
          <p:nvPr/>
        </p:nvSpPr>
        <p:spPr>
          <a:xfrm>
            <a:off x="6399321" y="4811207"/>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97" name="Google Shape;397;p5"/>
          <p:cNvSpPr txBox="1"/>
          <p:nvPr/>
        </p:nvSpPr>
        <p:spPr>
          <a:xfrm>
            <a:off x="6399321" y="3178867"/>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98" name="Google Shape;398;p5"/>
          <p:cNvSpPr txBox="1"/>
          <p:nvPr/>
        </p:nvSpPr>
        <p:spPr>
          <a:xfrm>
            <a:off x="3350144" y="317874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99" name="Google Shape;399;p5"/>
          <p:cNvSpPr txBox="1"/>
          <p:nvPr/>
        </p:nvSpPr>
        <p:spPr>
          <a:xfrm>
            <a:off x="202799" y="3178836"/>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400" name="Google Shape;400;p5"/>
          <p:cNvSpPr txBox="1">
            <a:spLocks noGrp="1"/>
          </p:cNvSpPr>
          <p:nvPr>
            <p:ph type="body" idx="6"/>
          </p:nvPr>
        </p:nvSpPr>
        <p:spPr>
          <a:xfrm>
            <a:off x="6520575" y="3640125"/>
            <a:ext cx="2826900" cy="117108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120"/>
              <a:buNone/>
            </a:pPr>
            <a:r>
              <a:rPr lang="nl-NL"/>
              <a:t>Halima wil zo snel mogelijk uit haar armoede en schulden situatie. Ze wil herenigd worden met haar man en zoon en uiteindelijk graag weer doen waar ze goed in is en voor gewaardeerd werd: kleding ontwerpen, maken en herstellen.</a:t>
            </a:r>
            <a:endParaRPr/>
          </a:p>
        </p:txBody>
      </p:sp>
      <p:sp>
        <p:nvSpPr>
          <p:cNvPr id="401" name="Google Shape;401;p5"/>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Bescheiden</a:t>
            </a:r>
            <a:endParaRPr/>
          </a:p>
        </p:txBody>
      </p:sp>
      <p:sp>
        <p:nvSpPr>
          <p:cNvPr id="402" name="Google Shape;402;p5"/>
          <p:cNvSpPr txBox="1">
            <a:spLocks noGrp="1"/>
          </p:cNvSpPr>
          <p:nvPr>
            <p:ph type="body" idx="13"/>
          </p:nvPr>
        </p:nvSpPr>
        <p:spPr>
          <a:xfrm>
            <a:off x="10903308" y="1924226"/>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Creatief</a:t>
            </a:r>
            <a:endParaRPr/>
          </a:p>
        </p:txBody>
      </p:sp>
      <p:sp>
        <p:nvSpPr>
          <p:cNvPr id="403" name="Google Shape;403;p5"/>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Proactief</a:t>
            </a:r>
            <a:endParaRPr/>
          </a:p>
        </p:txBody>
      </p:sp>
      <p:sp>
        <p:nvSpPr>
          <p:cNvPr id="404" name="Google Shape;404;p5"/>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Broos</a:t>
            </a:r>
            <a:endParaRPr/>
          </a:p>
        </p:txBody>
      </p:sp>
      <p:pic>
        <p:nvPicPr>
          <p:cNvPr id="405" name="Google Shape;405;p5"/>
          <p:cNvPicPr preferRelativeResize="0">
            <a:picLocks noGrp="1"/>
          </p:cNvPicPr>
          <p:nvPr>
            <p:ph type="pic" idx="16"/>
          </p:nvPr>
        </p:nvPicPr>
        <p:blipFill rotWithShape="1">
          <a:blip r:embed="rId4">
            <a:alphaModFix/>
          </a:blip>
          <a:srcRect t="2643" b="2642"/>
          <a:stretch/>
        </p:blipFill>
        <p:spPr>
          <a:xfrm rot="512536">
            <a:off x="7476704" y="471064"/>
            <a:ext cx="1833028" cy="1735641"/>
          </a:xfrm>
          <a:prstGeom prst="rect">
            <a:avLst/>
          </a:prstGeom>
          <a:solidFill>
            <a:schemeClr val="lt1"/>
          </a:solidFill>
          <a:ln>
            <a:noFill/>
          </a:ln>
        </p:spPr>
      </p:pic>
      <p:pic>
        <p:nvPicPr>
          <p:cNvPr id="406" name="Google Shape;406;p5"/>
          <p:cNvPicPr preferRelativeResize="0">
            <a:picLocks noGrp="1"/>
          </p:cNvPicPr>
          <p:nvPr>
            <p:ph type="pic" idx="2"/>
          </p:nvPr>
        </p:nvPicPr>
        <p:blipFill rotWithShape="1">
          <a:blip r:embed="rId5">
            <a:alphaModFix/>
          </a:blip>
          <a:srcRect l="15541" r="15541"/>
          <a:stretch/>
        </p:blipFill>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07" name="Google Shape;407;p5"/>
          <p:cNvPicPr preferRelativeResize="0">
            <a:picLocks noGrp="1"/>
          </p:cNvPicPr>
          <p:nvPr>
            <p:ph type="pic" idx="3"/>
          </p:nvPr>
        </p:nvPicPr>
        <p:blipFill rotWithShape="1">
          <a:blip r:embed="rId6">
            <a:alphaModFix/>
          </a:blip>
          <a:srcRect l="15514" r="15514"/>
          <a:stretch/>
        </p:blipFill>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08" name="Google Shape;408;p5"/>
          <p:cNvPicPr preferRelativeResize="0">
            <a:picLocks noGrp="1"/>
          </p:cNvPicPr>
          <p:nvPr>
            <p:ph type="pic" idx="5"/>
          </p:nvPr>
        </p:nvPicPr>
        <p:blipFill rotWithShape="1">
          <a:blip r:embed="rId7">
            <a:alphaModFix/>
          </a:blip>
          <a:srcRect l="15514" r="15514"/>
          <a:stretch/>
        </p:blipFill>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09" name="Google Shape;409;p5"/>
          <p:cNvPicPr preferRelativeResize="0">
            <a:picLocks noGrp="1"/>
          </p:cNvPicPr>
          <p:nvPr>
            <p:ph type="pic" idx="4"/>
          </p:nvPr>
        </p:nvPicPr>
        <p:blipFill rotWithShape="1">
          <a:blip r:embed="rId8">
            <a:alphaModFix/>
          </a:blip>
          <a:srcRect l="15514" r="15514"/>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Ronald</a:t>
            </a:r>
            <a:endParaRPr/>
          </a:p>
        </p:txBody>
      </p:sp>
      <p:sp>
        <p:nvSpPr>
          <p:cNvPr id="416" name="Google Shape;416;p4"/>
          <p:cNvSpPr txBox="1">
            <a:spLocks noGrp="1"/>
          </p:cNvSpPr>
          <p:nvPr>
            <p:ph type="body" idx="1"/>
          </p:nvPr>
        </p:nvSpPr>
        <p:spPr>
          <a:xfrm>
            <a:off x="3395800" y="3647550"/>
            <a:ext cx="29187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indent="0">
              <a:lnSpc>
                <a:spcPct val="100000"/>
              </a:lnSpc>
              <a:spcBef>
                <a:spcPts val="0"/>
              </a:spcBef>
              <a:buSzPts val="868"/>
            </a:pPr>
            <a:r>
              <a:rPr lang="nl-NL">
                <a:latin typeface="Arial"/>
                <a:ea typeface="Arial"/>
                <a:cs typeface="Arial"/>
                <a:sym typeface="Arial"/>
              </a:rPr>
              <a:t>Ronald heeft door </a:t>
            </a:r>
            <a:r>
              <a:rPr lang="nl-NL"/>
              <a:t>psychische problemen weinig overzicht van zijn inkomsten en uitgaven en zijn er (mede door het gameverslaving) problematische schulden ontstaan. </a:t>
            </a:r>
            <a:endParaRPr/>
          </a:p>
          <a:p>
            <a:pPr marL="0" lvl="0" indent="0" algn="l" rtl="0">
              <a:lnSpc>
                <a:spcPct val="100000"/>
              </a:lnSpc>
              <a:spcBef>
                <a:spcPts val="0"/>
              </a:spcBef>
              <a:spcAft>
                <a:spcPts val="0"/>
              </a:spcAft>
              <a:buSzPts val="868"/>
              <a:buNone/>
            </a:pPr>
            <a:endParaRPr/>
          </a:p>
          <a:p>
            <a:pPr marL="0" indent="0">
              <a:lnSpc>
                <a:spcPct val="100000"/>
              </a:lnSpc>
              <a:spcBef>
                <a:spcPts val="0"/>
              </a:spcBef>
              <a:buSzPts val="868"/>
            </a:pPr>
            <a:r>
              <a:rPr lang="nl-NL"/>
              <a:t>Hij heeft hiervoor budgetbeheer en begeleiding. Maar al snel is gebleken dat Ronald zijn financiën niet zelfstandig op- pakken. </a:t>
            </a:r>
            <a:endParaRPr/>
          </a:p>
        </p:txBody>
      </p:sp>
      <p:sp>
        <p:nvSpPr>
          <p:cNvPr id="417" name="Google Shape;417;p4"/>
          <p:cNvSpPr txBox="1">
            <a:spLocks noGrp="1"/>
          </p:cNvSpPr>
          <p:nvPr>
            <p:ph type="body" idx="7"/>
          </p:nvPr>
        </p:nvSpPr>
        <p:spPr>
          <a:xfrm>
            <a:off x="9601525" y="3640125"/>
            <a:ext cx="24624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Aandacht voor de beperkte leerbaarheid van Ronald</a:t>
            </a:r>
            <a:endParaRPr/>
          </a:p>
          <a:p>
            <a:pPr marL="171446" lvl="0" indent="-171446" algn="l" rtl="0">
              <a:lnSpc>
                <a:spcPct val="100000"/>
              </a:lnSpc>
              <a:spcBef>
                <a:spcPts val="0"/>
              </a:spcBef>
              <a:spcAft>
                <a:spcPts val="0"/>
              </a:spcAft>
              <a:buSzPts val="1100"/>
              <a:buFont typeface="Arial"/>
              <a:buChar char="•"/>
            </a:pPr>
            <a:r>
              <a:rPr lang="nl-NL"/>
              <a:t>Kleine haalbare stappen zetten, succesmomenten creëren.</a:t>
            </a:r>
            <a:endParaRPr/>
          </a:p>
          <a:p>
            <a:pPr marL="171446" lvl="0" indent="-171446" algn="l" rtl="0">
              <a:lnSpc>
                <a:spcPct val="100000"/>
              </a:lnSpc>
              <a:spcBef>
                <a:spcPts val="0"/>
              </a:spcBef>
              <a:spcAft>
                <a:spcPts val="0"/>
              </a:spcAft>
              <a:buSzPts val="1100"/>
              <a:buFont typeface="Arial"/>
              <a:buChar char="•"/>
            </a:pPr>
            <a:r>
              <a:rPr lang="nl-NL"/>
              <a:t>Een nieuwe dag invulling creëren</a:t>
            </a:r>
            <a:endParaRPr/>
          </a:p>
          <a:p>
            <a:pPr marL="171446" lvl="0" indent="-171446" algn="l" rtl="0">
              <a:lnSpc>
                <a:spcPct val="100000"/>
              </a:lnSpc>
              <a:spcBef>
                <a:spcPts val="0"/>
              </a:spcBef>
              <a:spcAft>
                <a:spcPts val="0"/>
              </a:spcAft>
              <a:buSzPts val="1100"/>
              <a:buFont typeface="Arial"/>
              <a:buChar char="•"/>
            </a:pPr>
            <a:r>
              <a:rPr lang="nl-NL"/>
              <a:t>Een blijvende en duurzame oplossing bieden: is budgetbeheer voldoende, of is opschaling naar beschermingsbewind noodzakelijk?</a:t>
            </a:r>
            <a:endParaRPr/>
          </a:p>
        </p:txBody>
      </p:sp>
      <p:sp>
        <p:nvSpPr>
          <p:cNvPr id="418" name="Google Shape;418;p4"/>
          <p:cNvSpPr txBox="1">
            <a:spLocks noGrp="1"/>
          </p:cNvSpPr>
          <p:nvPr>
            <p:ph type="body" idx="8"/>
          </p:nvPr>
        </p:nvSpPr>
        <p:spPr>
          <a:xfrm>
            <a:off x="6473315" y="5000590"/>
            <a:ext cx="2965884" cy="168977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Gebrek aan zelfvertrouwen</a:t>
            </a:r>
            <a:endParaRPr/>
          </a:p>
          <a:p>
            <a:pPr marL="171446" lvl="0" indent="-171446" algn="l" rtl="0">
              <a:lnSpc>
                <a:spcPct val="100000"/>
              </a:lnSpc>
              <a:spcBef>
                <a:spcPts val="0"/>
              </a:spcBef>
              <a:spcAft>
                <a:spcPts val="0"/>
              </a:spcAft>
              <a:buSzPts val="1100"/>
              <a:buFont typeface="Arial"/>
              <a:buChar char="•"/>
            </a:pPr>
            <a:r>
              <a:rPr lang="nl-NL"/>
              <a:t>Verveling</a:t>
            </a:r>
            <a:endParaRPr/>
          </a:p>
          <a:p>
            <a:pPr marL="171446" lvl="0" indent="-171446" algn="l" rtl="0">
              <a:lnSpc>
                <a:spcPct val="100000"/>
              </a:lnSpc>
              <a:spcBef>
                <a:spcPts val="0"/>
              </a:spcBef>
              <a:spcAft>
                <a:spcPts val="0"/>
              </a:spcAft>
              <a:buSzPts val="1100"/>
              <a:buFont typeface="Arial"/>
              <a:buChar char="•"/>
            </a:pPr>
            <a:r>
              <a:rPr lang="nl-NL"/>
              <a:t>Angststoornissen</a:t>
            </a:r>
            <a:endParaRPr/>
          </a:p>
          <a:p>
            <a:pPr marL="171446" lvl="0" indent="-171446" algn="l" rtl="0">
              <a:lnSpc>
                <a:spcPct val="100000"/>
              </a:lnSpc>
              <a:spcBef>
                <a:spcPts val="0"/>
              </a:spcBef>
              <a:spcAft>
                <a:spcPts val="0"/>
              </a:spcAft>
              <a:buSzPts val="1100"/>
              <a:buFont typeface="Arial"/>
              <a:buChar char="•"/>
            </a:pPr>
            <a:r>
              <a:rPr lang="nl-NL"/>
              <a:t>Gameverslaving</a:t>
            </a:r>
            <a:endParaRPr/>
          </a:p>
          <a:p>
            <a:pPr marL="171446" lvl="0" indent="-171446" algn="l" rtl="0">
              <a:lnSpc>
                <a:spcPct val="100000"/>
              </a:lnSpc>
              <a:spcBef>
                <a:spcPts val="0"/>
              </a:spcBef>
              <a:spcAft>
                <a:spcPts val="0"/>
              </a:spcAft>
              <a:buSzPts val="1100"/>
              <a:buFont typeface="Arial"/>
              <a:buChar char="•"/>
            </a:pPr>
            <a:r>
              <a:rPr lang="nl-NL"/>
              <a:t>Hij is passief geworden door gebrek aan perspectief</a:t>
            </a:r>
            <a:endParaRPr/>
          </a:p>
        </p:txBody>
      </p:sp>
      <p:sp>
        <p:nvSpPr>
          <p:cNvPr id="419" name="Google Shape;419;p4"/>
          <p:cNvSpPr txBox="1">
            <a:spLocks noGrp="1"/>
          </p:cNvSpPr>
          <p:nvPr>
            <p:ph type="body" idx="17"/>
          </p:nvPr>
        </p:nvSpPr>
        <p:spPr>
          <a:xfrm rot="515556">
            <a:off x="7333736" y="2236418"/>
            <a:ext cx="2404176"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Ronald (33)</a:t>
            </a:r>
            <a:endParaRPr sz="2800">
              <a:latin typeface="Arial"/>
              <a:ea typeface="Arial"/>
              <a:cs typeface="Arial"/>
              <a:sym typeface="Arial"/>
            </a:endParaRPr>
          </a:p>
        </p:txBody>
      </p:sp>
      <p:sp>
        <p:nvSpPr>
          <p:cNvPr id="420" name="Google Shape;420;p4"/>
          <p:cNvSpPr txBox="1">
            <a:spLocks noGrp="1"/>
          </p:cNvSpPr>
          <p:nvPr>
            <p:ph type="body" idx="19"/>
          </p:nvPr>
        </p:nvSpPr>
        <p:spPr>
          <a:xfrm>
            <a:off x="302150" y="3647550"/>
            <a:ext cx="29187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Ronald woont, in verband met zijn psychische problemen (autisme), beschermd in een complex in Nijmegen, waar hij een zelfstandige kamer heeft. </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Hij heeft diverse baantjes gehad, maar vindt het lastig om contact te maken met anderen. Sinds een jaar zit hij thuis.</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Ronald is een gevoelige en aardige man met weinig zelfvertrouwen. Om de verveling te doden gamet hij veel.</a:t>
            </a:r>
            <a:endParaRPr>
              <a:latin typeface="Arial"/>
              <a:ea typeface="Arial"/>
              <a:cs typeface="Arial"/>
              <a:sym typeface="Arial"/>
            </a:endParaRPr>
          </a:p>
        </p:txBody>
      </p:sp>
      <p:pic>
        <p:nvPicPr>
          <p:cNvPr id="421" name="Google Shape;421;p4" descr="Tessafilm_2"/>
          <p:cNvPicPr preferRelativeResize="0"/>
          <p:nvPr/>
        </p:nvPicPr>
        <p:blipFill rotWithShape="1">
          <a:blip r:embed="rId3">
            <a:alphaModFix/>
          </a:blip>
          <a:srcRect l="71863" b="90001"/>
          <a:stretch/>
        </p:blipFill>
        <p:spPr>
          <a:xfrm rot="878318">
            <a:off x="583990" y="1500642"/>
            <a:ext cx="473250" cy="184124"/>
          </a:xfrm>
          <a:prstGeom prst="rect">
            <a:avLst/>
          </a:prstGeom>
          <a:noFill/>
          <a:ln>
            <a:noFill/>
          </a:ln>
        </p:spPr>
      </p:pic>
      <p:pic>
        <p:nvPicPr>
          <p:cNvPr id="422" name="Google Shape;422;p4" descr="Tessafilm_2"/>
          <p:cNvPicPr preferRelativeResize="0"/>
          <p:nvPr/>
        </p:nvPicPr>
        <p:blipFill rotWithShape="1">
          <a:blip r:embed="rId3">
            <a:alphaModFix/>
          </a:blip>
          <a:srcRect l="71863" b="90001"/>
          <a:stretch/>
        </p:blipFill>
        <p:spPr>
          <a:xfrm rot="9418546" flipH="1">
            <a:off x="1937583" y="1532769"/>
            <a:ext cx="473250" cy="170081"/>
          </a:xfrm>
          <a:prstGeom prst="rect">
            <a:avLst/>
          </a:prstGeom>
          <a:noFill/>
          <a:ln>
            <a:noFill/>
          </a:ln>
        </p:spPr>
      </p:pic>
      <p:pic>
        <p:nvPicPr>
          <p:cNvPr id="423" name="Google Shape;423;p4" descr="Tessafilm_2"/>
          <p:cNvPicPr preferRelativeResize="0"/>
          <p:nvPr/>
        </p:nvPicPr>
        <p:blipFill rotWithShape="1">
          <a:blip r:embed="rId3">
            <a:alphaModFix/>
          </a:blip>
          <a:srcRect l="71863" b="90001"/>
          <a:stretch/>
        </p:blipFill>
        <p:spPr>
          <a:xfrm rot="-10073928">
            <a:off x="3686009" y="1511336"/>
            <a:ext cx="473250" cy="184124"/>
          </a:xfrm>
          <a:prstGeom prst="rect">
            <a:avLst/>
          </a:prstGeom>
          <a:noFill/>
          <a:ln>
            <a:noFill/>
          </a:ln>
        </p:spPr>
      </p:pic>
      <p:pic>
        <p:nvPicPr>
          <p:cNvPr id="424" name="Google Shape;424;p4" descr="Tessafilm_2"/>
          <p:cNvPicPr preferRelativeResize="0"/>
          <p:nvPr/>
        </p:nvPicPr>
        <p:blipFill rotWithShape="1">
          <a:blip r:embed="rId3">
            <a:alphaModFix/>
          </a:blip>
          <a:srcRect l="71863" b="90001"/>
          <a:stretch/>
        </p:blipFill>
        <p:spPr>
          <a:xfrm rot="9753811">
            <a:off x="4843958" y="1541950"/>
            <a:ext cx="473250" cy="184124"/>
          </a:xfrm>
          <a:prstGeom prst="rect">
            <a:avLst/>
          </a:prstGeom>
          <a:noFill/>
          <a:ln>
            <a:noFill/>
          </a:ln>
        </p:spPr>
      </p:pic>
      <p:sp>
        <p:nvSpPr>
          <p:cNvPr id="425" name="Google Shape;425;p4"/>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latin typeface="Arial"/>
                <a:ea typeface="Arial"/>
                <a:cs typeface="Arial"/>
                <a:sym typeface="Arial"/>
              </a:rPr>
              <a:t>Inwoner</a:t>
            </a:r>
            <a:r>
              <a:rPr lang="nl-NL"/>
              <a:t> –</a:t>
            </a:r>
            <a:r>
              <a:rPr lang="nl-NL">
                <a:latin typeface="Arial"/>
                <a:ea typeface="Arial"/>
                <a:cs typeface="Arial"/>
                <a:sym typeface="Arial"/>
              </a:rPr>
              <a:t> problematische schulden</a:t>
            </a:r>
            <a:endParaRPr/>
          </a:p>
        </p:txBody>
      </p:sp>
      <p:sp>
        <p:nvSpPr>
          <p:cNvPr id="426" name="Google Shape;426;p4"/>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200"/>
              <a:buFont typeface="Arial"/>
              <a:buNone/>
            </a:pPr>
            <a:r>
              <a:rPr lang="nl-NL" sz="1200" b="0" i="1" u="none" strike="noStrike" cap="none">
                <a:solidFill>
                  <a:srgbClr val="276E8D"/>
                </a:solidFill>
                <a:latin typeface="Arial"/>
                <a:ea typeface="Arial"/>
                <a:cs typeface="Arial"/>
                <a:sym typeface="Arial"/>
              </a:rPr>
              <a:t>“Het gaat al een tijdje niet zo goed met me. Ik ben bang om mijn problemen aan te pakken, maar ik weet dat het zo niet langer kan.”</a:t>
            </a:r>
            <a:endParaRPr sz="1400" b="0" i="0" u="none" strike="noStrike" cap="none">
              <a:solidFill>
                <a:srgbClr val="000000"/>
              </a:solidFill>
              <a:latin typeface="Arial"/>
              <a:ea typeface="Arial"/>
              <a:cs typeface="Arial"/>
              <a:sym typeface="Arial"/>
            </a:endParaRPr>
          </a:p>
        </p:txBody>
      </p:sp>
      <p:sp>
        <p:nvSpPr>
          <p:cNvPr id="427" name="Google Shape;427;p4"/>
          <p:cNvSpPr txBox="1"/>
          <p:nvPr/>
        </p:nvSpPr>
        <p:spPr>
          <a:xfrm>
            <a:off x="9475279" y="317874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428" name="Google Shape;428;p4"/>
          <p:cNvSpPr txBox="1"/>
          <p:nvPr/>
        </p:nvSpPr>
        <p:spPr>
          <a:xfrm>
            <a:off x="6409183" y="4600403"/>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429" name="Google Shape;429;p4"/>
          <p:cNvSpPr txBox="1"/>
          <p:nvPr/>
        </p:nvSpPr>
        <p:spPr>
          <a:xfrm>
            <a:off x="6409183" y="31625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430" name="Google Shape;430;p4"/>
          <p:cNvSpPr txBox="1"/>
          <p:nvPr/>
        </p:nvSpPr>
        <p:spPr>
          <a:xfrm>
            <a:off x="3343083" y="3162471"/>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431" name="Google Shape;431;p4"/>
          <p:cNvSpPr txBox="1"/>
          <p:nvPr/>
        </p:nvSpPr>
        <p:spPr>
          <a:xfrm>
            <a:off x="245925" y="3178792"/>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432" name="Google Shape;432;p4"/>
          <p:cNvSpPr txBox="1">
            <a:spLocks noGrp="1"/>
          </p:cNvSpPr>
          <p:nvPr>
            <p:ph type="body" idx="6"/>
          </p:nvPr>
        </p:nvSpPr>
        <p:spPr>
          <a:xfrm>
            <a:off x="6520583" y="3640121"/>
            <a:ext cx="2918616" cy="77375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036"/>
              <a:buNone/>
            </a:pPr>
            <a:r>
              <a:rPr lang="nl-NL">
                <a:latin typeface="Arial"/>
                <a:ea typeface="Arial"/>
                <a:cs typeface="Arial"/>
                <a:sym typeface="Arial"/>
              </a:rPr>
              <a:t>Ronald wil een oplossing voor zijn schulden, maar ook perspectief. Hij heeft in het verleden altijd lekker gewerkt en wil dit graag weer terug. </a:t>
            </a:r>
            <a:endParaRPr>
              <a:latin typeface="Arial"/>
              <a:ea typeface="Arial"/>
              <a:cs typeface="Arial"/>
              <a:sym typeface="Arial"/>
            </a:endParaRPr>
          </a:p>
        </p:txBody>
      </p:sp>
      <p:sp>
        <p:nvSpPr>
          <p:cNvPr id="433" name="Google Shape;433;p4"/>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Passief</a:t>
            </a:r>
            <a:endParaRPr/>
          </a:p>
        </p:txBody>
      </p:sp>
      <p:sp>
        <p:nvSpPr>
          <p:cNvPr id="434" name="Google Shape;434;p4"/>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Aardig</a:t>
            </a:r>
            <a:endParaRPr/>
          </a:p>
        </p:txBody>
      </p:sp>
      <p:sp>
        <p:nvSpPr>
          <p:cNvPr id="435" name="Google Shape;435;p4"/>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Gevoelig</a:t>
            </a:r>
            <a:endParaRPr/>
          </a:p>
        </p:txBody>
      </p:sp>
      <p:sp>
        <p:nvSpPr>
          <p:cNvPr id="436" name="Google Shape;436;p4"/>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Geen zelfvertrouwen</a:t>
            </a:r>
            <a:endParaRPr/>
          </a:p>
        </p:txBody>
      </p:sp>
      <p:pic>
        <p:nvPicPr>
          <p:cNvPr id="437" name="Google Shape;437;p4"/>
          <p:cNvPicPr preferRelativeResize="0">
            <a:picLocks noGrp="1"/>
          </p:cNvPicPr>
          <p:nvPr>
            <p:ph type="pic" idx="2"/>
          </p:nvPr>
        </p:nvPicPr>
        <p:blipFill rotWithShape="1">
          <a:blip r:embed="rId4">
            <a:alphaModFix/>
          </a:blip>
          <a:srcRect/>
          <a:stretch/>
        </p:blipFill>
        <p:spPr>
          <a:xfrm>
            <a:off x="245915" y="1711748"/>
            <a:ext cx="1214437" cy="809624"/>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38" name="Google Shape;438;p4"/>
          <p:cNvPicPr preferRelativeResize="0">
            <a:picLocks noGrp="1"/>
          </p:cNvPicPr>
          <p:nvPr>
            <p:ph type="pic" idx="3"/>
          </p:nvPr>
        </p:nvPicPr>
        <p:blipFill rotWithShape="1">
          <a:blip r:embed="rId5">
            <a:alphaModFix/>
          </a:blip>
          <a:srcRect/>
          <a:stretch/>
        </p:blipFill>
        <p:spPr>
          <a:xfrm rot="-277264">
            <a:off x="1520606" y="1717627"/>
            <a:ext cx="1622146" cy="912456"/>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39" name="Google Shape;439;p4"/>
          <p:cNvPicPr preferRelativeResize="0">
            <a:picLocks noGrp="1"/>
          </p:cNvPicPr>
          <p:nvPr>
            <p:ph type="pic" idx="16"/>
          </p:nvPr>
        </p:nvPicPr>
        <p:blipFill rotWithShape="1">
          <a:blip r:embed="rId6">
            <a:alphaModFix/>
          </a:blip>
          <a:srcRect t="257" b="258"/>
          <a:stretch/>
        </p:blipFill>
        <p:spPr>
          <a:xfrm rot="512536">
            <a:off x="7476704" y="471064"/>
            <a:ext cx="1833028" cy="1735641"/>
          </a:xfrm>
          <a:prstGeom prst="rect">
            <a:avLst/>
          </a:prstGeom>
          <a:solidFill>
            <a:schemeClr val="lt1"/>
          </a:solidFill>
          <a:ln>
            <a:noFill/>
          </a:ln>
        </p:spPr>
      </p:pic>
      <p:pic>
        <p:nvPicPr>
          <p:cNvPr id="440" name="Google Shape;440;p4"/>
          <p:cNvPicPr preferRelativeResize="0">
            <a:picLocks noGrp="1"/>
          </p:cNvPicPr>
          <p:nvPr>
            <p:ph type="pic" idx="5"/>
          </p:nvPr>
        </p:nvPicPr>
        <p:blipFill rotWithShape="1">
          <a:blip r:embed="rId7">
            <a:alphaModFix/>
          </a:blip>
          <a:srcRect l="23493" r="23492"/>
          <a:stretch/>
        </p:blipFill>
        <p:spPr>
          <a:xfrm rot="-670604">
            <a:off x="4564675" y="1511834"/>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41" name="Google Shape;441;p4"/>
          <p:cNvPicPr preferRelativeResize="0">
            <a:picLocks noGrp="1"/>
          </p:cNvPicPr>
          <p:nvPr>
            <p:ph type="pic" idx="4"/>
          </p:nvPr>
        </p:nvPicPr>
        <p:blipFill rotWithShape="1">
          <a:blip r:embed="rId8">
            <a:alphaModFix/>
          </a:blip>
          <a:srcRect l="20924" r="20924"/>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8"/>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Klantreizen</a:t>
            </a:r>
            <a:endParaRPr/>
          </a:p>
        </p:txBody>
      </p:sp>
      <p:sp>
        <p:nvSpPr>
          <p:cNvPr id="448" name="Google Shape;448;p38"/>
          <p:cNvSpPr txBox="1">
            <a:spLocks noGrp="1"/>
          </p:cNvSpPr>
          <p:nvPr>
            <p:ph type="body" idx="1"/>
          </p:nvPr>
        </p:nvSpPr>
        <p:spPr>
          <a:xfrm>
            <a:off x="1079499" y="1800225"/>
            <a:ext cx="10733559" cy="12493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475"/>
              </a:spcBef>
              <a:spcAft>
                <a:spcPts val="0"/>
              </a:spcAft>
              <a:buSzPts val="1920"/>
              <a:buNone/>
            </a:pPr>
            <a:r>
              <a:rPr lang="nl-NL" sz="2000" b="1" dirty="0"/>
              <a:t>4 klantreizen/Service Blueprints:</a:t>
            </a:r>
            <a:endParaRPr dirty="0"/>
          </a:p>
          <a:p>
            <a:pPr marL="0" lvl="0" indent="0" algn="l" rtl="0">
              <a:lnSpc>
                <a:spcPct val="90000"/>
              </a:lnSpc>
              <a:spcBef>
                <a:spcPts val="475"/>
              </a:spcBef>
              <a:spcAft>
                <a:spcPts val="0"/>
              </a:spcAft>
              <a:buSzPts val="1920"/>
              <a:buNone/>
            </a:pPr>
            <a:endParaRPr sz="2000" dirty="0">
              <a:solidFill>
                <a:schemeClr val="dk1"/>
              </a:solidFill>
            </a:endParaRPr>
          </a:p>
          <a:p>
            <a:pPr marL="267970" lvl="0" indent="-267970" algn="l" rtl="0">
              <a:lnSpc>
                <a:spcPct val="90000"/>
              </a:lnSpc>
              <a:spcBef>
                <a:spcPts val="475"/>
              </a:spcBef>
              <a:spcAft>
                <a:spcPts val="0"/>
              </a:spcAft>
              <a:buSzPts val="1920"/>
              <a:buNone/>
            </a:pPr>
            <a:r>
              <a:rPr lang="nl-NL" sz="2000" dirty="0"/>
              <a:t>1. </a:t>
            </a:r>
            <a:r>
              <a:rPr lang="nl-NL" sz="2000" dirty="0">
                <a:highlight>
                  <a:srgbClr val="FFFF00"/>
                </a:highlight>
              </a:rPr>
              <a:t>Inwoner </a:t>
            </a:r>
            <a:r>
              <a:rPr lang="nl-NL" sz="2000" u="sng" dirty="0">
                <a:highlight>
                  <a:srgbClr val="FFFF00"/>
                </a:highlight>
              </a:rPr>
              <a:t>Ellis</a:t>
            </a:r>
            <a:r>
              <a:rPr lang="nl-NL" sz="2000" dirty="0">
                <a:highlight>
                  <a:srgbClr val="FFFF00"/>
                </a:highlight>
              </a:rPr>
              <a:t> met niet-problematische schulden die '</a:t>
            </a:r>
            <a:r>
              <a:rPr lang="nl-NL" sz="2000" dirty="0" err="1">
                <a:highlight>
                  <a:srgbClr val="FFFF00"/>
                </a:highlight>
              </a:rPr>
              <a:t>uitgecoacht</a:t>
            </a:r>
            <a:r>
              <a:rPr lang="nl-NL" sz="2000" dirty="0">
                <a:highlight>
                  <a:srgbClr val="FFFF00"/>
                </a:highlight>
              </a:rPr>
              <a:t>' is bij een externe partner, en soepel overgaat naar budgetbeheer van de gemeente</a:t>
            </a:r>
            <a:endParaRPr dirty="0">
              <a:highlight>
                <a:srgbClr val="FFFF00"/>
              </a:highlight>
            </a:endParaRPr>
          </a:p>
          <a:p>
            <a:pPr marL="267970" lvl="0" indent="-267970" algn="l" rtl="0">
              <a:lnSpc>
                <a:spcPct val="90000"/>
              </a:lnSpc>
              <a:spcBef>
                <a:spcPts val="475"/>
              </a:spcBef>
              <a:spcAft>
                <a:spcPts val="0"/>
              </a:spcAft>
              <a:buSzPts val="1920"/>
              <a:buNone/>
            </a:pPr>
            <a:r>
              <a:rPr lang="nl-NL" sz="2000" dirty="0">
                <a:highlight>
                  <a:srgbClr val="FFFF00"/>
                </a:highlight>
              </a:rPr>
              <a:t>2. Inwoner </a:t>
            </a:r>
            <a:r>
              <a:rPr lang="nl-NL" sz="2000" u="sng" dirty="0">
                <a:highlight>
                  <a:srgbClr val="FFFF00"/>
                </a:highlight>
              </a:rPr>
              <a:t>Tanya</a:t>
            </a:r>
            <a:r>
              <a:rPr lang="nl-NL" sz="2000" dirty="0">
                <a:highlight>
                  <a:srgbClr val="FFFF00"/>
                </a:highlight>
              </a:rPr>
              <a:t> met problematische schulden die gecoacht is door de klantmanager en die aan het eind van het schuldentraject nog een poosje budgetbeheer nodig heeft</a:t>
            </a:r>
            <a:endParaRPr dirty="0">
              <a:highlight>
                <a:srgbClr val="FFFF00"/>
              </a:highlight>
            </a:endParaRPr>
          </a:p>
          <a:p>
            <a:pPr marL="267970" indent="-267970">
              <a:buNone/>
            </a:pPr>
            <a:r>
              <a:rPr lang="nl-NL" sz="2000" dirty="0">
                <a:highlight>
                  <a:srgbClr val="FFFF00"/>
                </a:highlight>
              </a:rPr>
              <a:t>3. Inwoner </a:t>
            </a:r>
            <a:r>
              <a:rPr lang="nl-NL" sz="2000" u="sng" dirty="0" err="1">
                <a:highlight>
                  <a:srgbClr val="FFFF00"/>
                </a:highlight>
              </a:rPr>
              <a:t>Halima</a:t>
            </a:r>
            <a:r>
              <a:rPr lang="nl-NL" sz="2000" dirty="0">
                <a:highlight>
                  <a:srgbClr val="FFFF00"/>
                </a:highlight>
              </a:rPr>
              <a:t> die budgetbeheer ontvangt en niet zonder wil. Ze heeft geen begeleider.   In deze reis wordt budgetbeheer afgebouwd zodat de inwoner (al dan niet met ondersteuning in het netwerk) toch zelfstandig verder kan</a:t>
            </a:r>
            <a:endParaRPr dirty="0">
              <a:highlight>
                <a:srgbClr val="FFFF00"/>
              </a:highlight>
            </a:endParaRPr>
          </a:p>
          <a:p>
            <a:pPr marL="267970" lvl="0" indent="-267970" algn="l" rtl="0">
              <a:lnSpc>
                <a:spcPct val="90000"/>
              </a:lnSpc>
              <a:spcBef>
                <a:spcPts val="475"/>
              </a:spcBef>
              <a:spcAft>
                <a:spcPts val="0"/>
              </a:spcAft>
              <a:buSzPts val="1920"/>
              <a:buNone/>
            </a:pPr>
            <a:r>
              <a:rPr lang="nl-NL" sz="2000" dirty="0">
                <a:highlight>
                  <a:srgbClr val="FFFF00"/>
                </a:highlight>
              </a:rPr>
              <a:t>4. Inwoner </a:t>
            </a:r>
            <a:r>
              <a:rPr lang="nl-NL" sz="2000" u="sng" dirty="0">
                <a:highlight>
                  <a:srgbClr val="FFFF00"/>
                </a:highlight>
              </a:rPr>
              <a:t>Ronald</a:t>
            </a:r>
            <a:r>
              <a:rPr lang="nl-NL" sz="2000" dirty="0">
                <a:highlight>
                  <a:srgbClr val="FFFF00"/>
                </a:highlight>
              </a:rPr>
              <a:t> met problematische schulden die budgetbeheer en –begeleiding krijgt en vervolgens blijvend budgetbeheer wordt aangeboden, omdat hij niet zonder ondersteuning kan</a:t>
            </a:r>
            <a:endParaRPr dirty="0">
              <a:highlight>
                <a:srgbClr val="FFFF00"/>
              </a:highlight>
            </a:endParaRPr>
          </a:p>
          <a:p>
            <a:pPr marL="0" lvl="0" indent="0" algn="l" rtl="0">
              <a:lnSpc>
                <a:spcPct val="90000"/>
              </a:lnSpc>
              <a:spcBef>
                <a:spcPts val="475"/>
              </a:spcBef>
              <a:spcAft>
                <a:spcPts val="0"/>
              </a:spcAft>
              <a:buSzPts val="1920"/>
              <a:buNone/>
            </a:pPr>
            <a:endParaRPr sz="2000" dirty="0"/>
          </a:p>
        </p:txBody>
      </p:sp>
      <p:sp>
        <p:nvSpPr>
          <p:cNvPr id="2" name="Tekstvak 1">
            <a:extLst>
              <a:ext uri="{FF2B5EF4-FFF2-40B4-BE49-F238E27FC236}">
                <a16:creationId xmlns:a16="http://schemas.microsoft.com/office/drawing/2014/main" id="{F421A8B7-64B6-1C57-1883-FBAC18B6B06E}"/>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8"/>
          <p:cNvSpPr txBox="1">
            <a:spLocks noGrp="1"/>
          </p:cNvSpPr>
          <p:nvPr>
            <p:ph type="title"/>
          </p:nvPr>
        </p:nvSpPr>
        <p:spPr>
          <a:xfrm>
            <a:off x="1080000" y="1080000"/>
            <a:ext cx="126497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dirty="0"/>
              <a:t>Hoe ziet het er uit?</a:t>
            </a:r>
            <a:endParaRPr dirty="0"/>
          </a:p>
        </p:txBody>
      </p:sp>
      <p:pic>
        <p:nvPicPr>
          <p:cNvPr id="4" name="Google Shape;260;g1ded16f6a97_0_0">
            <a:extLst>
              <a:ext uri="{FF2B5EF4-FFF2-40B4-BE49-F238E27FC236}">
                <a16:creationId xmlns:a16="http://schemas.microsoft.com/office/drawing/2014/main" id="{6BD0C14D-F4C5-EBFE-0F3F-351A8527657D}"/>
              </a:ext>
            </a:extLst>
          </p:cNvPr>
          <p:cNvPicPr preferRelativeResize="0"/>
          <p:nvPr/>
        </p:nvPicPr>
        <p:blipFill rotWithShape="1">
          <a:blip r:embed="rId3">
            <a:alphaModFix/>
          </a:blip>
          <a:srcRect/>
          <a:stretch/>
        </p:blipFill>
        <p:spPr>
          <a:xfrm>
            <a:off x="3709637" y="2454425"/>
            <a:ext cx="5713201" cy="3719025"/>
          </a:xfrm>
          <a:prstGeom prst="rect">
            <a:avLst/>
          </a:prstGeom>
          <a:noFill/>
          <a:ln>
            <a:noFill/>
          </a:ln>
        </p:spPr>
      </p:pic>
      <p:pic>
        <p:nvPicPr>
          <p:cNvPr id="5" name="Google Shape;261;g1ded16f6a97_0_0">
            <a:extLst>
              <a:ext uri="{FF2B5EF4-FFF2-40B4-BE49-F238E27FC236}">
                <a16:creationId xmlns:a16="http://schemas.microsoft.com/office/drawing/2014/main" id="{06B7BFD0-EA9D-6630-BAA2-F734B7E5E5A8}"/>
              </a:ext>
            </a:extLst>
          </p:cNvPr>
          <p:cNvPicPr preferRelativeResize="0"/>
          <p:nvPr/>
        </p:nvPicPr>
        <p:blipFill rotWithShape="1">
          <a:blip r:embed="rId4">
            <a:alphaModFix/>
          </a:blip>
          <a:srcRect/>
          <a:stretch/>
        </p:blipFill>
        <p:spPr>
          <a:xfrm>
            <a:off x="3819440" y="806075"/>
            <a:ext cx="5648981" cy="1444625"/>
          </a:xfrm>
          <a:prstGeom prst="rect">
            <a:avLst/>
          </a:prstGeom>
          <a:noFill/>
          <a:ln>
            <a:noFill/>
          </a:ln>
        </p:spPr>
      </p:pic>
      <p:sp>
        <p:nvSpPr>
          <p:cNvPr id="6" name="Google Shape;264;g1ded16f6a97_0_0">
            <a:extLst>
              <a:ext uri="{FF2B5EF4-FFF2-40B4-BE49-F238E27FC236}">
                <a16:creationId xmlns:a16="http://schemas.microsoft.com/office/drawing/2014/main" id="{2F095E81-53F6-06FD-36FA-F8AA207AF211}"/>
              </a:ext>
            </a:extLst>
          </p:cNvPr>
          <p:cNvSpPr txBox="1"/>
          <p:nvPr/>
        </p:nvSpPr>
        <p:spPr>
          <a:xfrm>
            <a:off x="9466964" y="1542689"/>
            <a:ext cx="15537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b="1" i="0" u="none" strike="noStrike" cap="none" dirty="0">
                <a:solidFill>
                  <a:srgbClr val="000000"/>
                </a:solidFill>
                <a:latin typeface="Arial"/>
                <a:ea typeface="Arial"/>
                <a:cs typeface="Arial"/>
                <a:sym typeface="Arial"/>
              </a:rPr>
              <a:t>Horizontaal:</a:t>
            </a:r>
            <a:endParaRPr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b="1" i="0" u="none" strike="noStrike" cap="none" dirty="0">
                <a:solidFill>
                  <a:srgbClr val="000000"/>
                </a:solidFill>
                <a:latin typeface="Arial"/>
                <a:ea typeface="Arial"/>
                <a:cs typeface="Arial"/>
                <a:sym typeface="Arial"/>
              </a:rPr>
              <a:t>stappen</a:t>
            </a:r>
            <a:endParaRPr b="1" i="0" u="none" strike="noStrike" cap="none" dirty="0">
              <a:solidFill>
                <a:srgbClr val="000000"/>
              </a:solidFill>
              <a:latin typeface="Arial"/>
              <a:ea typeface="Arial"/>
              <a:cs typeface="Arial"/>
              <a:sym typeface="Arial"/>
            </a:endParaRPr>
          </a:p>
        </p:txBody>
      </p:sp>
      <p:sp>
        <p:nvSpPr>
          <p:cNvPr id="7" name="Google Shape;267;g1ded16f6a97_0_0">
            <a:extLst>
              <a:ext uri="{FF2B5EF4-FFF2-40B4-BE49-F238E27FC236}">
                <a16:creationId xmlns:a16="http://schemas.microsoft.com/office/drawing/2014/main" id="{B5C9A2E0-435E-ADF8-1625-CE3EF9D2D0D7}"/>
              </a:ext>
            </a:extLst>
          </p:cNvPr>
          <p:cNvSpPr txBox="1"/>
          <p:nvPr/>
        </p:nvSpPr>
        <p:spPr>
          <a:xfrm>
            <a:off x="9466975" y="5078225"/>
            <a:ext cx="174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b="1" i="0" u="none" strike="noStrike" cap="none" dirty="0">
                <a:solidFill>
                  <a:srgbClr val="000000"/>
                </a:solidFill>
                <a:latin typeface="Arial"/>
                <a:ea typeface="Arial"/>
                <a:cs typeface="Arial"/>
                <a:sym typeface="Arial"/>
              </a:rPr>
              <a:t>Verticaal:</a:t>
            </a:r>
            <a:endParaRPr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b="1" i="0" u="none" strike="noStrike" cap="none" dirty="0">
                <a:solidFill>
                  <a:srgbClr val="000000"/>
                </a:solidFill>
                <a:latin typeface="Arial"/>
                <a:ea typeface="Arial"/>
                <a:cs typeface="Arial"/>
                <a:sym typeface="Arial"/>
              </a:rPr>
              <a:t>consequenties </a:t>
            </a:r>
            <a:endParaRPr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b="1" i="0" u="none" strike="noStrike" cap="none" dirty="0">
                <a:solidFill>
                  <a:srgbClr val="000000"/>
                </a:solidFill>
                <a:latin typeface="Arial"/>
                <a:ea typeface="Arial"/>
                <a:cs typeface="Arial"/>
                <a:sym typeface="Arial"/>
              </a:rPr>
              <a:t>per stap</a:t>
            </a:r>
            <a:endParaRPr b="1" i="0" u="none" strike="noStrike" cap="none" dirty="0">
              <a:solidFill>
                <a:srgbClr val="000000"/>
              </a:solidFill>
              <a:latin typeface="Arial"/>
              <a:ea typeface="Arial"/>
              <a:cs typeface="Arial"/>
              <a:sym typeface="Arial"/>
            </a:endParaRPr>
          </a:p>
        </p:txBody>
      </p:sp>
      <p:sp>
        <p:nvSpPr>
          <p:cNvPr id="8" name="Google Shape;268;g1ded16f6a97_0_0">
            <a:extLst>
              <a:ext uri="{FF2B5EF4-FFF2-40B4-BE49-F238E27FC236}">
                <a16:creationId xmlns:a16="http://schemas.microsoft.com/office/drawing/2014/main" id="{49F0C28A-FB43-B4CA-2FAD-788942F24D0E}"/>
              </a:ext>
            </a:extLst>
          </p:cNvPr>
          <p:cNvSpPr txBox="1"/>
          <p:nvPr/>
        </p:nvSpPr>
        <p:spPr>
          <a:xfrm rot="5400000">
            <a:off x="2266101" y="1387517"/>
            <a:ext cx="1694805" cy="72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nl-NL" sz="2400" i="0" u="none" strike="noStrike" cap="none" dirty="0">
                <a:solidFill>
                  <a:schemeClr val="tx1"/>
                </a:solidFill>
                <a:latin typeface="Arial"/>
                <a:ea typeface="Arial"/>
                <a:cs typeface="Arial"/>
                <a:sym typeface="Arial"/>
              </a:rPr>
              <a:t>Klantreis</a:t>
            </a:r>
            <a:endParaRPr sz="2400" i="0" u="none" strike="noStrike" cap="none" dirty="0">
              <a:solidFill>
                <a:schemeClr val="tx1"/>
              </a:solidFill>
              <a:latin typeface="Arial"/>
              <a:ea typeface="Arial"/>
              <a:cs typeface="Arial"/>
              <a:sym typeface="Arial"/>
            </a:endParaRPr>
          </a:p>
        </p:txBody>
      </p:sp>
      <p:sp>
        <p:nvSpPr>
          <p:cNvPr id="9" name="Google Shape;259;g1ded16f6a97_0_0">
            <a:extLst>
              <a:ext uri="{FF2B5EF4-FFF2-40B4-BE49-F238E27FC236}">
                <a16:creationId xmlns:a16="http://schemas.microsoft.com/office/drawing/2014/main" id="{F2FB825F-B5D5-F94F-4C0E-3166104298DF}"/>
              </a:ext>
            </a:extLst>
          </p:cNvPr>
          <p:cNvSpPr/>
          <p:nvPr/>
        </p:nvSpPr>
        <p:spPr>
          <a:xfrm>
            <a:off x="3709625" y="2355275"/>
            <a:ext cx="7371300" cy="3933300"/>
          </a:xfrm>
          <a:prstGeom prst="rect">
            <a:avLst/>
          </a:prstGeom>
          <a:noFill/>
          <a:ln w="25400" cap="flat"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 name="Google Shape;266;g1ded16f6a97_0_0">
            <a:extLst>
              <a:ext uri="{FF2B5EF4-FFF2-40B4-BE49-F238E27FC236}">
                <a16:creationId xmlns:a16="http://schemas.microsoft.com/office/drawing/2014/main" id="{5705B25B-3A48-AB94-7828-AA664DB3C6D5}"/>
              </a:ext>
            </a:extLst>
          </p:cNvPr>
          <p:cNvSpPr/>
          <p:nvPr/>
        </p:nvSpPr>
        <p:spPr>
          <a:xfrm>
            <a:off x="3709625" y="750238"/>
            <a:ext cx="7371300" cy="1550700"/>
          </a:xfrm>
          <a:prstGeom prst="rect">
            <a:avLst/>
          </a:prstGeom>
          <a:noFill/>
          <a:ln w="25400" cap="flat"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 name="Google Shape;268;g1ded16f6a97_0_0">
            <a:extLst>
              <a:ext uri="{FF2B5EF4-FFF2-40B4-BE49-F238E27FC236}">
                <a16:creationId xmlns:a16="http://schemas.microsoft.com/office/drawing/2014/main" id="{DA4E7D5E-8B01-0484-BF3F-06B8F45820EA}"/>
              </a:ext>
            </a:extLst>
          </p:cNvPr>
          <p:cNvSpPr txBox="1"/>
          <p:nvPr/>
        </p:nvSpPr>
        <p:spPr>
          <a:xfrm rot="5400000">
            <a:off x="1692101" y="3729714"/>
            <a:ext cx="2842806" cy="72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nl-NL" sz="2400" i="0" u="none" strike="noStrike" cap="none" dirty="0">
                <a:solidFill>
                  <a:schemeClr val="tx1"/>
                </a:solidFill>
                <a:latin typeface="Arial"/>
                <a:ea typeface="Arial"/>
                <a:cs typeface="Arial"/>
                <a:sym typeface="Arial"/>
              </a:rPr>
              <a:t>Service Blueprint</a:t>
            </a:r>
            <a:endParaRPr sz="2400" i="0" u="none" strike="noStrike" cap="none" dirty="0">
              <a:solidFill>
                <a:schemeClr val="tx1"/>
              </a:solidFill>
              <a:latin typeface="Arial"/>
              <a:ea typeface="Arial"/>
              <a:cs typeface="Arial"/>
              <a:sym typeface="Arial"/>
            </a:endParaRPr>
          </a:p>
        </p:txBody>
      </p:sp>
      <p:cxnSp>
        <p:nvCxnSpPr>
          <p:cNvPr id="2" name="Rechte verbindingslijn met pijl 1">
            <a:extLst>
              <a:ext uri="{FF2B5EF4-FFF2-40B4-BE49-F238E27FC236}">
                <a16:creationId xmlns:a16="http://schemas.microsoft.com/office/drawing/2014/main" id="{5EBB3D66-1264-B84E-7168-6E04480490C0}"/>
              </a:ext>
            </a:extLst>
          </p:cNvPr>
          <p:cNvCxnSpPr/>
          <p:nvPr/>
        </p:nvCxnSpPr>
        <p:spPr>
          <a:xfrm flipH="1">
            <a:off x="5029199" y="1749973"/>
            <a:ext cx="18394" cy="4159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Rechte verbindingslijn met pijl 2">
            <a:extLst>
              <a:ext uri="{FF2B5EF4-FFF2-40B4-BE49-F238E27FC236}">
                <a16:creationId xmlns:a16="http://schemas.microsoft.com/office/drawing/2014/main" id="{74C03C97-9F60-D71B-8472-7847689B32AC}"/>
              </a:ext>
            </a:extLst>
          </p:cNvPr>
          <p:cNvCxnSpPr/>
          <p:nvPr/>
        </p:nvCxnSpPr>
        <p:spPr>
          <a:xfrm flipV="1">
            <a:off x="4533571" y="1637971"/>
            <a:ext cx="4750675" cy="5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032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9"/>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Planning</a:t>
            </a:r>
            <a:endParaRPr/>
          </a:p>
        </p:txBody>
      </p:sp>
      <p:graphicFrame>
        <p:nvGraphicFramePr>
          <p:cNvPr id="455" name="Google Shape;455;p39"/>
          <p:cNvGraphicFramePr/>
          <p:nvPr>
            <p:extLst>
              <p:ext uri="{D42A27DB-BD31-4B8C-83A1-F6EECF244321}">
                <p14:modId xmlns:p14="http://schemas.microsoft.com/office/powerpoint/2010/main" val="1817112159"/>
              </p:ext>
            </p:extLst>
          </p:nvPr>
        </p:nvGraphicFramePr>
        <p:xfrm>
          <a:off x="1080000" y="1697259"/>
          <a:ext cx="10145025" cy="2682310"/>
        </p:xfrm>
        <a:graphic>
          <a:graphicData uri="http://schemas.openxmlformats.org/drawingml/2006/table">
            <a:tbl>
              <a:tblPr firstRow="1" bandRow="1">
                <a:noFill/>
                <a:tableStyleId>{035BC02F-15EA-4AA5-A76B-12ABB0245A49}</a:tableStyleId>
              </a:tblPr>
              <a:tblGrid>
                <a:gridCol w="557000">
                  <a:extLst>
                    <a:ext uri="{9D8B030D-6E8A-4147-A177-3AD203B41FA5}">
                      <a16:colId xmlns:a16="http://schemas.microsoft.com/office/drawing/2014/main" val="20000"/>
                    </a:ext>
                  </a:extLst>
                </a:gridCol>
                <a:gridCol w="3501022">
                  <a:extLst>
                    <a:ext uri="{9D8B030D-6E8A-4147-A177-3AD203B41FA5}">
                      <a16:colId xmlns:a16="http://schemas.microsoft.com/office/drawing/2014/main" val="20001"/>
                    </a:ext>
                  </a:extLst>
                </a:gridCol>
                <a:gridCol w="2029001">
                  <a:extLst>
                    <a:ext uri="{9D8B030D-6E8A-4147-A177-3AD203B41FA5}">
                      <a16:colId xmlns:a16="http://schemas.microsoft.com/office/drawing/2014/main" val="20002"/>
                    </a:ext>
                  </a:extLst>
                </a:gridCol>
                <a:gridCol w="2029001">
                  <a:extLst>
                    <a:ext uri="{9D8B030D-6E8A-4147-A177-3AD203B41FA5}">
                      <a16:colId xmlns:a16="http://schemas.microsoft.com/office/drawing/2014/main" val="2184717339"/>
                    </a:ext>
                  </a:extLst>
                </a:gridCol>
                <a:gridCol w="2029001">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Activiteit</a:t>
                      </a:r>
                      <a:endParaRPr sz="120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Planning</a:t>
                      </a:r>
                      <a:endParaRPr sz="1200"/>
                    </a:p>
                  </a:txBody>
                  <a:tcPr marL="91450" marR="91450" marT="45725" marB="45725"/>
                </a:tc>
                <a:tc>
                  <a:txBody>
                    <a:bodyPr/>
                    <a:lstStyle/>
                    <a:p>
                      <a:pPr marL="0" marR="0" lvl="0" indent="0" algn="l" rtl="0">
                        <a:lnSpc>
                          <a:spcPct val="100000"/>
                        </a:lnSpc>
                        <a:spcBef>
                          <a:spcPts val="0"/>
                        </a:spcBef>
                        <a:spcAft>
                          <a:spcPts val="0"/>
                        </a:spcAft>
                        <a:buNone/>
                      </a:pPr>
                      <a:r>
                        <a:rPr lang="nl-NL" sz="1200" dirty="0"/>
                        <a:t>Begeleiders</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Wie</a:t>
                      </a:r>
                      <a:endParaRPr sz="1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nl-NL" sz="1200" u="none" strike="noStrike" cap="none" dirty="0"/>
                        <a:t>1</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Sessies voorbereiden</a:t>
                      </a:r>
                      <a:endParaRPr sz="120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nl-NL" sz="1200" u="none" strike="noStrike" cap="none" dirty="0"/>
                        <a:t>2</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Uitnodigen van deelnemers aan de sessies</a:t>
                      </a:r>
                      <a:endParaRPr sz="120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nl-NL" sz="1200" u="none" strike="noStrike" cap="none" dirty="0"/>
                        <a:t>3</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Kick-off voor alle betrokkenen - ONLINE</a:t>
                      </a:r>
                      <a:endParaRPr sz="120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nl-NL" sz="1200" u="none" strike="noStrike" cap="none" dirty="0"/>
                        <a:t>4</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Klantreis sessies (met inwoners, ervaringsdeskundigen en begeleiders) - FYSIEK</a:t>
                      </a:r>
                      <a:endParaRPr sz="120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nl-NL" sz="1200" u="none" strike="noStrike" cap="none" dirty="0"/>
                        <a:t>5</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Service Blueprint sessies - ONLINE</a:t>
                      </a:r>
                      <a:endParaRPr sz="120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nl-NL" sz="1200" u="none" strike="noStrike" cap="none" dirty="0"/>
                        <a:t>6</a:t>
                      </a:r>
                      <a:endParaRPr sz="1200" dirty="0"/>
                    </a:p>
                  </a:txBody>
                  <a:tcPr marL="91450" marR="91450" marT="45725" marB="45725"/>
                </a:tc>
                <a:tc>
                  <a:txBody>
                    <a:bodyPr/>
                    <a:lstStyle/>
                    <a:p>
                      <a:pPr marL="0" marR="0" lvl="0" indent="0" algn="l" rtl="0">
                        <a:lnSpc>
                          <a:spcPct val="100000"/>
                        </a:lnSpc>
                        <a:spcBef>
                          <a:spcPts val="0"/>
                        </a:spcBef>
                        <a:spcAft>
                          <a:spcPts val="0"/>
                        </a:spcAft>
                        <a:buNone/>
                      </a:pPr>
                      <a:r>
                        <a:rPr lang="nl-NL" sz="1200" u="none" strike="noStrike" cap="none"/>
                        <a:t>Terugkoppeling van de resultaten</a:t>
                      </a:r>
                      <a:endParaRPr sz="1200"/>
                    </a:p>
                  </a:txBody>
                  <a:tcPr marL="91450" marR="91450" marT="45725" marB="45725"/>
                </a:tc>
                <a:tc>
                  <a:txBody>
                    <a:bodyPr/>
                    <a:lstStyle/>
                    <a:p>
                      <a:pPr marL="0" marR="0" lvl="0" indent="0" algn="l" rtl="0">
                        <a:lnSpc>
                          <a:spcPct val="100000"/>
                        </a:lnSpc>
                        <a:spcBef>
                          <a:spcPts val="0"/>
                        </a:spcBef>
                        <a:spcAft>
                          <a:spcPts val="0"/>
                        </a:spcAft>
                        <a:buNone/>
                      </a:pPr>
                      <a:endParaRPr sz="120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tc>
                  <a:txBody>
                    <a:bodyPr/>
                    <a:lstStyle/>
                    <a:p>
                      <a:pPr marL="0" marR="0" lvl="0" indent="0" algn="l" rtl="0">
                        <a:lnSpc>
                          <a:spcPct val="100000"/>
                        </a:lnSpc>
                        <a:spcBef>
                          <a:spcPts val="0"/>
                        </a:spcBef>
                        <a:spcAft>
                          <a:spcPts val="0"/>
                        </a:spcAft>
                        <a:buNone/>
                      </a:pPr>
                      <a:endParaRPr sz="1200" dirty="0"/>
                    </a:p>
                  </a:txBody>
                  <a:tcPr marL="91450" marR="91450" marT="45725" marB="45725"/>
                </a:tc>
                <a:extLst>
                  <a:ext uri="{0D108BD9-81ED-4DB2-BD59-A6C34878D82A}">
                    <a16:rowId xmlns:a16="http://schemas.microsoft.com/office/drawing/2014/main" val="10006"/>
                  </a:ext>
                </a:extLst>
              </a:tr>
            </a:tbl>
          </a:graphicData>
        </a:graphic>
      </p:graphicFrame>
      <p:sp>
        <p:nvSpPr>
          <p:cNvPr id="2" name="Tekstvak 1">
            <a:extLst>
              <a:ext uri="{FF2B5EF4-FFF2-40B4-BE49-F238E27FC236}">
                <a16:creationId xmlns:a16="http://schemas.microsoft.com/office/drawing/2014/main" id="{F6C35B67-D6C8-3DCF-0722-C41102DF98DD}"/>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40" descr="Kick Off Images – Browse 8,253 Stock Photos, Vectors, and Video | Adobe  Stock"/>
          <p:cNvPicPr preferRelativeResize="0"/>
          <p:nvPr/>
        </p:nvPicPr>
        <p:blipFill rotWithShape="1">
          <a:blip r:embed="rId3">
            <a:alphaModFix/>
          </a:blip>
          <a:srcRect/>
          <a:stretch/>
        </p:blipFill>
        <p:spPr>
          <a:xfrm>
            <a:off x="2385848" y="2262348"/>
            <a:ext cx="2541833" cy="1416273"/>
          </a:xfrm>
          <a:prstGeom prst="rect">
            <a:avLst/>
          </a:prstGeom>
          <a:noFill/>
          <a:ln>
            <a:noFill/>
          </a:ln>
        </p:spPr>
      </p:pic>
      <p:sp>
        <p:nvSpPr>
          <p:cNvPr id="462" name="Google Shape;462;p40"/>
          <p:cNvSpPr txBox="1">
            <a:spLocks noGrp="1"/>
          </p:cNvSpPr>
          <p:nvPr>
            <p:ph type="title"/>
          </p:nvPr>
        </p:nvSpPr>
        <p:spPr>
          <a:xfrm>
            <a:off x="1079399" y="3429000"/>
            <a:ext cx="10033200" cy="72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1400"/>
              <a:buNone/>
            </a:pPr>
            <a:r>
              <a:rPr lang="nl-NL"/>
              <a:t>Bedankt voor jullie aandacht!</a:t>
            </a:r>
            <a:br>
              <a:rPr lang="nl-NL"/>
            </a:br>
            <a:r>
              <a:rPr lang="nl-NL"/>
              <a:t>Zijn er nog vragen?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nl-NL" dirty="0"/>
              <a:t>Inhoud</a:t>
            </a:r>
            <a:endParaRPr dirty="0"/>
          </a:p>
        </p:txBody>
      </p:sp>
      <p:sp>
        <p:nvSpPr>
          <p:cNvPr id="240" name="Google Shape;240;p31"/>
          <p:cNvSpPr txBox="1">
            <a:spLocks noGrp="1"/>
          </p:cNvSpPr>
          <p:nvPr>
            <p:ph type="body" idx="1"/>
          </p:nvPr>
        </p:nvSpPr>
        <p:spPr>
          <a:xfrm>
            <a:off x="993614" y="1800000"/>
            <a:ext cx="10204772" cy="4500000"/>
          </a:xfrm>
          <a:prstGeom prst="rect">
            <a:avLst/>
          </a:prstGeom>
          <a:noFill/>
          <a:ln>
            <a:noFill/>
          </a:ln>
        </p:spPr>
        <p:txBody>
          <a:bodyPr spcFirstLastPara="1" wrap="square" lIns="0" tIns="0" rIns="0" bIns="0" anchor="t" anchorCtr="0">
            <a:noAutofit/>
          </a:bodyPr>
          <a:lstStyle/>
          <a:p>
            <a:pPr marL="267970" lvl="0" indent="-267970" algn="l" rtl="0">
              <a:lnSpc>
                <a:spcPct val="90000"/>
              </a:lnSpc>
              <a:spcBef>
                <a:spcPts val="0"/>
              </a:spcBef>
              <a:spcAft>
                <a:spcPts val="0"/>
              </a:spcAft>
              <a:buSzPts val="1920"/>
              <a:buChar char="•"/>
            </a:pPr>
            <a:r>
              <a:rPr lang="nl-NL" dirty="0">
                <a:latin typeface="Arial"/>
                <a:ea typeface="Arial"/>
                <a:cs typeface="Arial"/>
                <a:sym typeface="Arial"/>
              </a:rPr>
              <a:t>Introductie </a:t>
            </a:r>
            <a:endParaRPr dirty="0"/>
          </a:p>
          <a:p>
            <a:pPr marL="267970" lvl="0" indent="-267970" algn="l" rtl="0">
              <a:lnSpc>
                <a:spcPct val="90000"/>
              </a:lnSpc>
              <a:spcBef>
                <a:spcPts val="475"/>
              </a:spcBef>
              <a:spcAft>
                <a:spcPts val="0"/>
              </a:spcAft>
              <a:buSzPts val="1920"/>
              <a:buChar char="•"/>
            </a:pPr>
            <a:r>
              <a:rPr lang="nl-NL" dirty="0">
                <a:highlight>
                  <a:srgbClr val="FFFF00"/>
                </a:highlight>
                <a:latin typeface="Arial"/>
                <a:ea typeface="Arial"/>
                <a:cs typeface="Arial"/>
                <a:sym typeface="Arial"/>
              </a:rPr>
              <a:t>Thema xxx</a:t>
            </a:r>
            <a:endParaRPr dirty="0">
              <a:highlight>
                <a:srgbClr val="FFFF00"/>
              </a:highlight>
            </a:endParaRPr>
          </a:p>
          <a:p>
            <a:pPr marL="267970" lvl="0" indent="-267970" algn="l" rtl="0">
              <a:lnSpc>
                <a:spcPct val="90000"/>
              </a:lnSpc>
              <a:spcBef>
                <a:spcPts val="475"/>
              </a:spcBef>
              <a:spcAft>
                <a:spcPts val="0"/>
              </a:spcAft>
              <a:buSzPts val="1920"/>
              <a:buChar char="•"/>
            </a:pPr>
            <a:r>
              <a:rPr lang="nl-NL" dirty="0">
                <a:latin typeface="Arial"/>
                <a:ea typeface="Arial"/>
                <a:cs typeface="Arial"/>
                <a:sym typeface="Arial"/>
              </a:rPr>
              <a:t>Aanpak</a:t>
            </a:r>
            <a:endParaRPr dirty="0"/>
          </a:p>
          <a:p>
            <a:pPr marL="267970" lvl="0" indent="-267970" algn="l" rtl="0">
              <a:lnSpc>
                <a:spcPct val="90000"/>
              </a:lnSpc>
              <a:spcBef>
                <a:spcPts val="475"/>
              </a:spcBef>
              <a:spcAft>
                <a:spcPts val="0"/>
              </a:spcAft>
              <a:buSzPts val="1920"/>
              <a:buChar char="•"/>
            </a:pPr>
            <a:r>
              <a:rPr lang="nl-NL" dirty="0" err="1">
                <a:latin typeface="Arial"/>
                <a:ea typeface="Arial"/>
                <a:cs typeface="Arial"/>
                <a:sym typeface="Arial"/>
              </a:rPr>
              <a:t>Persona’s</a:t>
            </a:r>
            <a:r>
              <a:rPr lang="nl-NL" dirty="0">
                <a:latin typeface="Arial"/>
                <a:ea typeface="Arial"/>
                <a:cs typeface="Arial"/>
                <a:sym typeface="Arial"/>
              </a:rPr>
              <a:t> en klantreizen</a:t>
            </a:r>
            <a:endParaRPr dirty="0"/>
          </a:p>
          <a:p>
            <a:pPr marL="267970" lvl="0" indent="-267970" algn="l" rtl="0">
              <a:lnSpc>
                <a:spcPct val="90000"/>
              </a:lnSpc>
              <a:spcBef>
                <a:spcPts val="475"/>
              </a:spcBef>
              <a:spcAft>
                <a:spcPts val="0"/>
              </a:spcAft>
              <a:buSzPts val="1920"/>
              <a:buChar char="•"/>
            </a:pPr>
            <a:r>
              <a:rPr lang="nl-NL" dirty="0">
                <a:latin typeface="Arial"/>
                <a:ea typeface="Arial"/>
                <a:cs typeface="Arial"/>
                <a:sym typeface="Arial"/>
              </a:rPr>
              <a:t>Planning</a:t>
            </a:r>
            <a:endParaRPr dirty="0"/>
          </a:p>
          <a:p>
            <a:pPr marL="539115" lvl="1" indent="-156209" algn="l" rtl="0">
              <a:lnSpc>
                <a:spcPct val="90000"/>
              </a:lnSpc>
              <a:spcBef>
                <a:spcPts val="438"/>
              </a:spcBef>
              <a:spcAft>
                <a:spcPts val="0"/>
              </a:spcAft>
              <a:buSzPts val="176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FCCC2-787E-099E-C4A3-E7FD68239537}"/>
              </a:ext>
            </a:extLst>
          </p:cNvPr>
          <p:cNvSpPr>
            <a:spLocks noGrp="1"/>
          </p:cNvSpPr>
          <p:nvPr>
            <p:ph type="title"/>
          </p:nvPr>
        </p:nvSpPr>
        <p:spPr/>
        <p:txBody>
          <a:bodyPr/>
          <a:lstStyle/>
          <a:p>
            <a:r>
              <a:rPr lang="nl-NL" dirty="0"/>
              <a:t>Het ontstaan van de routekaart</a:t>
            </a:r>
          </a:p>
        </p:txBody>
      </p:sp>
      <p:sp>
        <p:nvSpPr>
          <p:cNvPr id="4" name="TextBox 4">
            <a:extLst>
              <a:ext uri="{FF2B5EF4-FFF2-40B4-BE49-F238E27FC236}">
                <a16:creationId xmlns:a16="http://schemas.microsoft.com/office/drawing/2014/main" id="{B35AB5ED-AA43-8DB3-57B7-7F01564C000F}"/>
              </a:ext>
            </a:extLst>
          </p:cNvPr>
          <p:cNvSpPr txBox="1"/>
          <p:nvPr/>
        </p:nvSpPr>
        <p:spPr>
          <a:xfrm>
            <a:off x="964746" y="1941184"/>
            <a:ext cx="10715217" cy="36625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1C75BC"/>
              </a:buClr>
            </a:pPr>
            <a:r>
              <a:rPr lang="nl-NL" sz="2400" b="1" dirty="0">
                <a:latin typeface="Arial"/>
                <a:cs typeface="Arial"/>
              </a:rPr>
              <a:t>Terugblik op de aanpak</a:t>
            </a:r>
          </a:p>
          <a:p>
            <a:pPr marL="342900" lvl="0" indent="-342900">
              <a:buClr>
                <a:srgbClr val="1C75BC"/>
              </a:buClr>
              <a:buFont typeface="Arial" panose="020B0604020202020204" pitchFamily="34" charset="0"/>
              <a:buChar char="•"/>
            </a:pPr>
            <a:r>
              <a:rPr lang="nl-NL" sz="2400" dirty="0">
                <a:latin typeface="Arial" panose="020B0604020202020204" pitchFamily="34" charset="0"/>
                <a:cs typeface="Arial" panose="020B0604020202020204" pitchFamily="34" charset="0"/>
              </a:rPr>
              <a:t>5 rondes:</a:t>
            </a:r>
          </a:p>
          <a:p>
            <a:pPr marL="800100" lvl="1" indent="-342900">
              <a:buClr>
                <a:srgbClr val="1C75BC"/>
              </a:buClr>
              <a:buFont typeface="Arial" panose="020B0604020202020204" pitchFamily="34" charset="0"/>
              <a:buChar char="•"/>
            </a:pPr>
            <a:r>
              <a:rPr lang="nl-NL" sz="2000" dirty="0">
                <a:latin typeface="Arial"/>
                <a:cs typeface="Arial"/>
              </a:rPr>
              <a:t>Bewustwording, kennismaking, op orde komen, plan maken en verwijzen, schuld afbouwen en vinger aan de pols</a:t>
            </a:r>
          </a:p>
          <a:p>
            <a:pPr marL="800100" lvl="1" indent="-342900">
              <a:buClr>
                <a:srgbClr val="1C75BC"/>
              </a:buClr>
              <a:buFont typeface="Arial" panose="020B0604020202020204" pitchFamily="34" charset="0"/>
              <a:buChar char="•"/>
            </a:pPr>
            <a:endParaRPr lang="nl-NL" sz="2000" dirty="0">
              <a:latin typeface="Arial"/>
              <a:cs typeface="Arial"/>
            </a:endParaRPr>
          </a:p>
          <a:p>
            <a:pPr marL="342900" lvl="0" indent="-342900">
              <a:buClr>
                <a:srgbClr val="1C75BC"/>
              </a:buClr>
              <a:buFont typeface="Arial" panose="020B0604020202020204" pitchFamily="34" charset="0"/>
              <a:buChar char="•"/>
            </a:pPr>
            <a:r>
              <a:rPr lang="nl-NL" sz="2400" dirty="0">
                <a:latin typeface="Arial" panose="020B0604020202020204" pitchFamily="34" charset="0"/>
                <a:cs typeface="Arial" panose="020B0604020202020204" pitchFamily="34" charset="0"/>
              </a:rPr>
              <a:t>52 klantreizen en service </a:t>
            </a:r>
            <a:r>
              <a:rPr lang="nl-NL" sz="2400" dirty="0" err="1">
                <a:latin typeface="Arial" panose="020B0604020202020204" pitchFamily="34" charset="0"/>
                <a:cs typeface="Arial" panose="020B0604020202020204" pitchFamily="34" charset="0"/>
              </a:rPr>
              <a:t>blueprints</a:t>
            </a:r>
            <a:r>
              <a:rPr lang="nl-NL" sz="2400" dirty="0">
                <a:latin typeface="Arial" panose="020B0604020202020204" pitchFamily="34" charset="0"/>
                <a:cs typeface="Arial" panose="020B0604020202020204" pitchFamily="34" charset="0"/>
              </a:rPr>
              <a:t> opgesteld samen met:</a:t>
            </a:r>
          </a:p>
          <a:p>
            <a:pPr marL="800100" lvl="1" indent="-342900">
              <a:buClr>
                <a:srgbClr val="1C75BC"/>
              </a:buClr>
              <a:buFont typeface="Arial" panose="020B0604020202020204" pitchFamily="34" charset="0"/>
              <a:buChar char="•"/>
            </a:pPr>
            <a:r>
              <a:rPr lang="nl-NL" sz="2000" dirty="0">
                <a:latin typeface="Arial"/>
                <a:cs typeface="Arial"/>
              </a:rPr>
              <a:t>Inwoners, ervaringsdeskundigen</a:t>
            </a:r>
          </a:p>
          <a:p>
            <a:pPr marL="800100" lvl="1" indent="-342900">
              <a:buClr>
                <a:srgbClr val="1C75BC"/>
              </a:buClr>
              <a:buFont typeface="Arial" panose="020B0604020202020204" pitchFamily="34" charset="0"/>
              <a:buChar char="•"/>
            </a:pPr>
            <a:r>
              <a:rPr lang="nl-NL" sz="2000" dirty="0">
                <a:latin typeface="Arial"/>
                <a:cs typeface="Arial"/>
              </a:rPr>
              <a:t>Schuldhulpverleners</a:t>
            </a:r>
          </a:p>
          <a:p>
            <a:pPr marL="800100" lvl="1" indent="-342900">
              <a:buClr>
                <a:srgbClr val="1C75BC"/>
              </a:buClr>
              <a:buFont typeface="Arial" panose="020B0604020202020204" pitchFamily="34" charset="0"/>
              <a:buChar char="•"/>
            </a:pPr>
            <a:r>
              <a:rPr lang="nl-NL" sz="2000" dirty="0">
                <a:latin typeface="Arial"/>
                <a:cs typeface="Arial"/>
              </a:rPr>
              <a:t>Wijkcoaches</a:t>
            </a:r>
          </a:p>
          <a:p>
            <a:pPr marL="800100" lvl="1" indent="-342900">
              <a:buClr>
                <a:srgbClr val="1C75BC"/>
              </a:buClr>
              <a:buFont typeface="Arial" panose="020B0604020202020204" pitchFamily="34" charset="0"/>
              <a:buChar char="•"/>
            </a:pPr>
            <a:r>
              <a:rPr lang="nl-NL" sz="2000" dirty="0">
                <a:latin typeface="Arial"/>
                <a:cs typeface="Arial"/>
              </a:rPr>
              <a:t>Vrijwilligers</a:t>
            </a:r>
          </a:p>
          <a:p>
            <a:pPr marL="800100" lvl="1" indent="-342900">
              <a:buClr>
                <a:srgbClr val="1C75BC"/>
              </a:buClr>
              <a:buFont typeface="Arial" panose="020B0604020202020204" pitchFamily="34" charset="0"/>
              <a:buChar char="•"/>
            </a:pPr>
            <a:r>
              <a:rPr lang="nl-NL" sz="2000" dirty="0">
                <a:latin typeface="Arial"/>
                <a:cs typeface="Arial"/>
              </a:rPr>
              <a:t>Informatiearchitecten, juristen, beleids- en dienstverleningsadviseurs</a:t>
            </a:r>
          </a:p>
        </p:txBody>
      </p:sp>
    </p:spTree>
    <p:extLst>
      <p:ext uri="{BB962C8B-B14F-4D97-AF65-F5344CB8AC3E}">
        <p14:creationId xmlns:p14="http://schemas.microsoft.com/office/powerpoint/2010/main" val="121324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1094459" y="930353"/>
            <a:ext cx="9017001" cy="57748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Thema en afbakening</a:t>
            </a:r>
            <a:endParaRPr>
              <a:latin typeface="Arial"/>
              <a:ea typeface="Arial"/>
              <a:cs typeface="Arial"/>
              <a:sym typeface="Arial"/>
            </a:endParaRPr>
          </a:p>
        </p:txBody>
      </p:sp>
      <p:pic>
        <p:nvPicPr>
          <p:cNvPr id="4" name="Afbeelding 3" descr="Afbeelding met tekst, schermopname, software, scherm&#10;&#10;Automatisch gegenereerde beschrijving">
            <a:extLst>
              <a:ext uri="{FF2B5EF4-FFF2-40B4-BE49-F238E27FC236}">
                <a16:creationId xmlns:a16="http://schemas.microsoft.com/office/drawing/2014/main" id="{825C7658-4181-8AFD-A319-4077296577D1}"/>
              </a:ext>
            </a:extLst>
          </p:cNvPr>
          <p:cNvPicPr>
            <a:picLocks noChangeAspect="1"/>
          </p:cNvPicPr>
          <p:nvPr/>
        </p:nvPicPr>
        <p:blipFill>
          <a:blip r:embed="rId3"/>
          <a:stretch>
            <a:fillRect/>
          </a:stretch>
        </p:blipFill>
        <p:spPr>
          <a:xfrm>
            <a:off x="931918" y="1484309"/>
            <a:ext cx="9390992" cy="4747728"/>
          </a:xfrm>
          <a:prstGeom prst="rect">
            <a:avLst/>
          </a:prstGeom>
        </p:spPr>
      </p:pic>
      <p:sp>
        <p:nvSpPr>
          <p:cNvPr id="2" name="Tekstvak 1">
            <a:extLst>
              <a:ext uri="{FF2B5EF4-FFF2-40B4-BE49-F238E27FC236}">
                <a16:creationId xmlns:a16="http://schemas.microsoft.com/office/drawing/2014/main" id="{0DB4613E-1629-64C7-7C90-DA53F49B2637}"/>
              </a:ext>
            </a:extLst>
          </p:cNvPr>
          <p:cNvSpPr txBox="1"/>
          <p:nvPr/>
        </p:nvSpPr>
        <p:spPr>
          <a:xfrm>
            <a:off x="8555420" y="2582532"/>
            <a:ext cx="2617076" cy="2246769"/>
          </a:xfrm>
          <a:prstGeom prst="rect">
            <a:avLst/>
          </a:prstGeom>
          <a:noFill/>
        </p:spPr>
        <p:txBody>
          <a:bodyPr wrap="square" rtlCol="0">
            <a:spAutoFit/>
          </a:bodyPr>
          <a:lstStyle/>
          <a:p>
            <a:pPr algn="l" rtl="0" fontAlgn="base"/>
            <a:r>
              <a:rPr lang="nl-NL" sz="1800" i="0" u="none" strike="noStrike" dirty="0">
                <a:solidFill>
                  <a:srgbClr val="000000"/>
                </a:solidFill>
                <a:effectLst/>
                <a:highlight>
                  <a:srgbClr val="FFFF00"/>
                </a:highlight>
                <a:latin typeface="Arial" panose="020B0604020202020204" pitchFamily="34" charset="0"/>
              </a:rPr>
              <a:t>Hier weergeven wat het thema inhoudt</a:t>
            </a:r>
          </a:p>
          <a:p>
            <a:pPr algn="l" rtl="0" fontAlgn="base"/>
            <a:endParaRPr lang="nl-NL" sz="1800" dirty="0">
              <a:highlight>
                <a:srgbClr val="FFFF00"/>
              </a:highlight>
              <a:latin typeface="Arial" panose="020B0604020202020204" pitchFamily="34" charset="0"/>
            </a:endParaRPr>
          </a:p>
          <a:p>
            <a:pPr algn="l" rtl="0" fontAlgn="base"/>
            <a:r>
              <a:rPr lang="nl-NL" sz="1800" dirty="0">
                <a:highlight>
                  <a:srgbClr val="FFFF00"/>
                </a:highlight>
                <a:latin typeface="Arial" panose="020B0604020202020204" pitchFamily="34" charset="0"/>
              </a:rPr>
              <a:t>En waar op de routekaart FZ zich bevindt: aangeven van de scope</a:t>
            </a:r>
            <a:endParaRPr lang="en-US" i="0" dirty="0">
              <a:solidFill>
                <a:srgbClr val="000000"/>
              </a:solidFill>
              <a:effectLst/>
              <a:highlight>
                <a:srgbClr val="FFFF00"/>
              </a:highlight>
              <a:latin typeface="Arial" panose="020B0604020202020204" pitchFamily="34" charset="0"/>
            </a:endParaRPr>
          </a:p>
          <a:p>
            <a:endParaRPr lang="nl-NL" dirty="0"/>
          </a:p>
        </p:txBody>
      </p:sp>
      <p:sp>
        <p:nvSpPr>
          <p:cNvPr id="5" name="Ovaal 4">
            <a:extLst>
              <a:ext uri="{FF2B5EF4-FFF2-40B4-BE49-F238E27FC236}">
                <a16:creationId xmlns:a16="http://schemas.microsoft.com/office/drawing/2014/main" id="{8D198F13-417B-298C-9E12-C73BF25E60CD}"/>
              </a:ext>
            </a:extLst>
          </p:cNvPr>
          <p:cNvSpPr/>
          <p:nvPr/>
        </p:nvSpPr>
        <p:spPr>
          <a:xfrm>
            <a:off x="379299" y="2385229"/>
            <a:ext cx="2794000" cy="137510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p:nvPr/>
        </p:nvSpPr>
        <p:spPr>
          <a:xfrm>
            <a:off x="1094460" y="1477819"/>
            <a:ext cx="10003082"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800" b="1" i="0" u="none" strike="noStrike" cap="none" dirty="0">
                <a:solidFill>
                  <a:srgbClr val="000000"/>
                </a:solidFill>
                <a:latin typeface="Arial"/>
                <a:ea typeface="Arial"/>
                <a:cs typeface="Arial"/>
                <a:sym typeface="Arial"/>
              </a:rPr>
              <a:t>Wat zijn belangrijke aandachtspunten of verbeterpunten bij de gemeente?</a:t>
            </a:r>
            <a:br>
              <a:rPr lang="nl-NL" sz="1800" b="1"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a:p>
            <a:pPr marL="285750" indent="-285750">
              <a:buClr>
                <a:schemeClr val="lt2"/>
              </a:buClr>
              <a:buSzPts val="1800"/>
              <a:buFont typeface="Arial"/>
              <a:buChar char="•"/>
            </a:pPr>
            <a:r>
              <a:rPr lang="nl-NL" sz="1800" dirty="0">
                <a:highlight>
                  <a:srgbClr val="FFFF00"/>
                </a:highlight>
              </a:rPr>
              <a:t>Aandachtspunten en verbeterpunten</a:t>
            </a:r>
          </a:p>
          <a:p>
            <a:pPr marL="285750" indent="-285750">
              <a:buClr>
                <a:schemeClr val="lt2"/>
              </a:buClr>
              <a:buSzPts val="1800"/>
              <a:buFont typeface="Arial"/>
              <a:buChar char="•"/>
            </a:pPr>
            <a:r>
              <a:rPr lang="nl-NL" sz="1800" dirty="0">
                <a:highlight>
                  <a:srgbClr val="FFFF00"/>
                </a:highlight>
              </a:rPr>
              <a:t>Ontwikkelingen </a:t>
            </a:r>
          </a:p>
          <a:p>
            <a:pPr marL="285750" lvl="1" indent="-285750">
              <a:buClr>
                <a:schemeClr val="lt2"/>
              </a:buClr>
              <a:buSzPts val="1800"/>
              <a:buFont typeface="Courier New"/>
              <a:buChar char="o"/>
            </a:pPr>
            <a:r>
              <a:rPr lang="nl-NL" sz="1800" dirty="0">
                <a:highlight>
                  <a:srgbClr val="FFFF00"/>
                </a:highlight>
              </a:rPr>
              <a:t>Bijvoorbeeld een nieuwe wet of nieuw beleid die direct invloed hebben op de inwoners. </a:t>
            </a:r>
            <a:endParaRPr lang="nl-NL" dirty="0"/>
          </a:p>
          <a:p>
            <a:pPr marL="285750" indent="-285750">
              <a:buClr>
                <a:schemeClr val="lt2"/>
              </a:buClr>
              <a:buSzPts val="1800"/>
              <a:buFont typeface="Arial"/>
              <a:buChar char="•"/>
            </a:pPr>
            <a:r>
              <a:rPr lang="nl-NL" sz="1800" dirty="0" err="1">
                <a:highlight>
                  <a:srgbClr val="FFFF00"/>
                </a:highlight>
              </a:rPr>
              <a:t>Enz</a:t>
            </a:r>
            <a:endParaRPr lang="nl-NL" sz="1800" b="0" i="0" u="none" strike="noStrike" cap="none" dirty="0" err="1">
              <a:solidFill>
                <a:srgbClr val="000000"/>
              </a:solidFill>
              <a:highlight>
                <a:srgbClr val="FFFF00"/>
              </a:highlight>
              <a:latin typeface="Arial"/>
              <a:ea typeface="Arial"/>
              <a:cs typeface="Arial"/>
            </a:endParaRPr>
          </a:p>
          <a:p>
            <a:pPr marL="285750" marR="0" lvl="0" indent="-285750" algn="l" rtl="0">
              <a:lnSpc>
                <a:spcPct val="100000"/>
              </a:lnSpc>
              <a:spcBef>
                <a:spcPts val="0"/>
              </a:spcBef>
              <a:spcAft>
                <a:spcPts val="0"/>
              </a:spcAft>
              <a:buClr>
                <a:schemeClr val="lt2"/>
              </a:buClr>
              <a:buSzPts val="1800"/>
              <a:buFont typeface="Arial"/>
              <a:buChar char="•"/>
            </a:pPr>
            <a:endParaRPr sz="1800" b="0" i="1" u="none" strike="noStrike" cap="none" dirty="0">
              <a:solidFill>
                <a:srgbClr val="000000"/>
              </a:solidFill>
              <a:latin typeface="Arial"/>
              <a:ea typeface="Arial"/>
              <a:cs typeface="Arial"/>
              <a:sym typeface="Arial"/>
            </a:endParaRPr>
          </a:p>
        </p:txBody>
      </p:sp>
      <p:sp>
        <p:nvSpPr>
          <p:cNvPr id="257" name="Google Shape;257;p33"/>
          <p:cNvSpPr txBox="1"/>
          <p:nvPr/>
        </p:nvSpPr>
        <p:spPr>
          <a:xfrm>
            <a:off x="1094459" y="930353"/>
            <a:ext cx="9017001" cy="57748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3200" b="1" i="0" u="none" strike="noStrike" cap="none">
                <a:solidFill>
                  <a:srgbClr val="00A9F3"/>
                </a:solidFill>
                <a:latin typeface="Arial"/>
                <a:ea typeface="Arial"/>
                <a:cs typeface="Arial"/>
                <a:sym typeface="Arial"/>
              </a:rPr>
              <a:t>Thema en afbakening</a:t>
            </a:r>
            <a:endParaRPr sz="3200" b="1" i="0" u="none" strike="noStrike" cap="none">
              <a:solidFill>
                <a:srgbClr val="00A9F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1079500" y="933450"/>
            <a:ext cx="10033000" cy="5286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latin typeface="Arial"/>
                <a:ea typeface="Arial"/>
                <a:cs typeface="Arial"/>
                <a:sym typeface="Arial"/>
              </a:rPr>
              <a:t>Aanpak</a:t>
            </a:r>
            <a:endParaRPr/>
          </a:p>
        </p:txBody>
      </p:sp>
      <p:sp>
        <p:nvSpPr>
          <p:cNvPr id="265" name="Google Shape;265;p34"/>
          <p:cNvSpPr/>
          <p:nvPr/>
        </p:nvSpPr>
        <p:spPr>
          <a:xfrm>
            <a:off x="5974813" y="3244334"/>
            <a:ext cx="2423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grpSp>
        <p:nvGrpSpPr>
          <p:cNvPr id="266" name="Google Shape;266;p34"/>
          <p:cNvGrpSpPr/>
          <p:nvPr/>
        </p:nvGrpSpPr>
        <p:grpSpPr>
          <a:xfrm>
            <a:off x="2799411" y="1239548"/>
            <a:ext cx="5308270" cy="4649029"/>
            <a:chOff x="0" y="140"/>
            <a:chExt cx="5308270" cy="4649029"/>
          </a:xfrm>
        </p:grpSpPr>
        <p:sp>
          <p:nvSpPr>
            <p:cNvPr id="267" name="Google Shape;267;p34"/>
            <p:cNvSpPr/>
            <p:nvPr/>
          </p:nvSpPr>
          <p:spPr>
            <a:xfrm>
              <a:off x="0" y="4190595"/>
              <a:ext cx="5308270" cy="458574"/>
            </a:xfrm>
            <a:prstGeom prst="rect">
              <a:avLst/>
            </a:prstGeom>
            <a:solidFill>
              <a:srgbClr val="F2F2F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p:cNvSpPr txBox="1"/>
            <p:nvPr/>
          </p:nvSpPr>
          <p:spPr>
            <a:xfrm>
              <a:off x="0" y="4190595"/>
              <a:ext cx="5308270" cy="458574"/>
            </a:xfrm>
            <a:prstGeom prst="rect">
              <a:avLst/>
            </a:prstGeom>
            <a:solidFill>
              <a:schemeClr val="tx2">
                <a:lumMod val="20000"/>
                <a:lumOff val="80000"/>
              </a:schemeClr>
            </a:solid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chemeClr val="dk1"/>
                  </a:solidFill>
                  <a:latin typeface="Arial"/>
                  <a:ea typeface="Arial"/>
                  <a:cs typeface="Arial"/>
                  <a:sym typeface="Arial"/>
                </a:rPr>
                <a:t>Ist/soll: </a:t>
              </a:r>
              <a:r>
                <a:rPr lang="nl-NL" sz="1200" b="0" i="0" u="none" strike="noStrike" cap="none">
                  <a:solidFill>
                    <a:schemeClr val="dk1"/>
                  </a:solidFill>
                  <a:latin typeface="Arial"/>
                  <a:ea typeface="Arial"/>
                  <a:cs typeface="Arial"/>
                  <a:sym typeface="Arial"/>
                </a:rPr>
                <a:t>consequenties</a:t>
              </a:r>
              <a:endParaRPr/>
            </a:p>
          </p:txBody>
        </p:sp>
        <p:sp>
          <p:nvSpPr>
            <p:cNvPr id="269" name="Google Shape;269;p34"/>
            <p:cNvSpPr/>
            <p:nvPr/>
          </p:nvSpPr>
          <p:spPr>
            <a:xfrm rot="10800000">
              <a:off x="0" y="3492186"/>
              <a:ext cx="5308270" cy="705287"/>
            </a:xfrm>
            <a:prstGeom prst="upArrowCallout">
              <a:avLst>
                <a:gd name="adj1" fmla="val 25000"/>
                <a:gd name="adj2" fmla="val 25000"/>
                <a:gd name="adj3" fmla="val 25000"/>
                <a:gd name="adj4" fmla="val 64977"/>
              </a:avLst>
            </a:prstGeom>
            <a:solidFill>
              <a:srgbClr val="F2F2F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p:cNvSpPr txBox="1"/>
            <p:nvPr/>
          </p:nvSpPr>
          <p:spPr>
            <a:xfrm>
              <a:off x="0" y="3492186"/>
              <a:ext cx="5308270" cy="458274"/>
            </a:xfrm>
            <a:prstGeom prst="rect">
              <a:avLst/>
            </a:prstGeom>
            <a:solidFill>
              <a:schemeClr val="tx2">
                <a:lumMod val="20000"/>
                <a:lumOff val="80000"/>
              </a:schemeClr>
            </a:solid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chemeClr val="dk1"/>
                  </a:solidFill>
                  <a:latin typeface="Arial"/>
                  <a:ea typeface="Arial"/>
                  <a:cs typeface="Arial"/>
                  <a:sym typeface="Arial"/>
                </a:rPr>
                <a:t>Service blueprints: </a:t>
              </a:r>
              <a:r>
                <a:rPr lang="nl-NL" sz="1200" b="0" i="0" u="none" strike="noStrike" cap="none">
                  <a:solidFill>
                    <a:schemeClr val="dk1"/>
                  </a:solidFill>
                  <a:latin typeface="Arial"/>
                  <a:ea typeface="Arial"/>
                  <a:cs typeface="Arial"/>
                  <a:sym typeface="Arial"/>
                </a:rPr>
                <a:t>wat hebben we nodig?</a:t>
              </a:r>
              <a:endParaRPr/>
            </a:p>
          </p:txBody>
        </p:sp>
        <p:sp>
          <p:nvSpPr>
            <p:cNvPr id="271" name="Google Shape;271;p34"/>
            <p:cNvSpPr/>
            <p:nvPr/>
          </p:nvSpPr>
          <p:spPr>
            <a:xfrm rot="10800000">
              <a:off x="0" y="2793777"/>
              <a:ext cx="5308270" cy="705287"/>
            </a:xfrm>
            <a:prstGeom prst="upArrowCallout">
              <a:avLst>
                <a:gd name="adj1" fmla="val 25000"/>
                <a:gd name="adj2" fmla="val 25000"/>
                <a:gd name="adj3" fmla="val 25000"/>
                <a:gd name="adj4" fmla="val 64977"/>
              </a:avLst>
            </a:prstGeom>
            <a:solidFill>
              <a:srgbClr val="F2F2F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txBox="1"/>
            <p:nvPr/>
          </p:nvSpPr>
          <p:spPr>
            <a:xfrm>
              <a:off x="0" y="2793777"/>
              <a:ext cx="5308270" cy="458274"/>
            </a:xfrm>
            <a:prstGeom prst="rect">
              <a:avLst/>
            </a:prstGeom>
            <a:solidFill>
              <a:schemeClr val="tx2">
                <a:lumMod val="20000"/>
                <a:lumOff val="80000"/>
              </a:schemeClr>
            </a:solid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dirty="0">
                  <a:solidFill>
                    <a:schemeClr val="dk1"/>
                  </a:solidFill>
                  <a:latin typeface="Arial"/>
                  <a:ea typeface="Arial"/>
                  <a:cs typeface="Arial"/>
                  <a:sym typeface="Arial"/>
                </a:rPr>
                <a:t>‘Ik wil...’</a:t>
              </a:r>
              <a:r>
                <a:rPr lang="nl-NL" sz="1200" b="0" i="0" u="none" strike="noStrike" cap="none" dirty="0">
                  <a:solidFill>
                    <a:schemeClr val="dk1"/>
                  </a:solidFill>
                  <a:latin typeface="Arial"/>
                  <a:ea typeface="Arial"/>
                  <a:cs typeface="Arial"/>
                  <a:sym typeface="Arial"/>
                </a:rPr>
                <a:t> : inzicht in </a:t>
              </a:r>
              <a:r>
                <a:rPr lang="nl-NL" sz="1200" dirty="0">
                  <a:solidFill>
                    <a:schemeClr val="dk1"/>
                  </a:solidFill>
                </a:rPr>
                <a:t>behoeften</a:t>
              </a:r>
              <a:endParaRPr lang="nl-NL" sz="1200" b="0" i="0" u="none" strike="noStrike" cap="none" dirty="0">
                <a:solidFill>
                  <a:schemeClr val="dk1"/>
                </a:solidFill>
                <a:latin typeface="Arial"/>
                <a:ea typeface="Arial"/>
                <a:cs typeface="Arial"/>
              </a:endParaRPr>
            </a:p>
          </p:txBody>
        </p:sp>
        <p:sp>
          <p:nvSpPr>
            <p:cNvPr id="273" name="Google Shape;273;p34"/>
            <p:cNvSpPr/>
            <p:nvPr/>
          </p:nvSpPr>
          <p:spPr>
            <a:xfrm rot="10800000">
              <a:off x="0" y="2095368"/>
              <a:ext cx="5308270" cy="705287"/>
            </a:xfrm>
            <a:prstGeom prst="upArrowCallout">
              <a:avLst>
                <a:gd name="adj1" fmla="val 25000"/>
                <a:gd name="adj2" fmla="val 25000"/>
                <a:gd name="adj3" fmla="val 25000"/>
                <a:gd name="adj4" fmla="val 64977"/>
              </a:avLst>
            </a:prstGeom>
            <a:solidFill>
              <a:srgbClr val="F2F2F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txBox="1"/>
            <p:nvPr/>
          </p:nvSpPr>
          <p:spPr>
            <a:xfrm>
              <a:off x="0" y="2095368"/>
              <a:ext cx="5308270" cy="458274"/>
            </a:xfrm>
            <a:prstGeom prst="rect">
              <a:avLst/>
            </a:prstGeom>
            <a:solidFill>
              <a:schemeClr val="tx2">
                <a:lumMod val="20000"/>
                <a:lumOff val="80000"/>
              </a:schemeClr>
            </a:solidFill>
            <a:ln>
              <a:noFill/>
            </a:ln>
          </p:spPr>
          <p:txBody>
            <a:bodyPr spcFirstLastPara="1" wrap="square" lIns="85325" tIns="85325" rIns="85325" bIns="85325" anchor="ctr" anchorCtr="0">
              <a:noAutofit/>
            </a:bodyPr>
            <a:lstStyle/>
            <a:p>
              <a:pPr algn="ctr">
                <a:lnSpc>
                  <a:spcPct val="90000"/>
                </a:lnSpc>
                <a:buSzPts val="1200"/>
              </a:pPr>
              <a:r>
                <a:rPr lang="nl-NL" sz="1200" b="1" i="0" u="none" strike="noStrike" cap="none" dirty="0">
                  <a:solidFill>
                    <a:schemeClr val="dk1"/>
                  </a:solidFill>
                  <a:latin typeface="Arial"/>
                  <a:ea typeface="Arial"/>
                  <a:cs typeface="Arial"/>
                  <a:sym typeface="Arial"/>
                </a:rPr>
                <a:t>Klantreis</a:t>
              </a:r>
              <a:r>
                <a:rPr lang="nl-NL" sz="1200" b="0" i="0" u="none" strike="noStrike" cap="none" dirty="0">
                  <a:solidFill>
                    <a:schemeClr val="dk1"/>
                  </a:solidFill>
                  <a:latin typeface="Arial"/>
                  <a:ea typeface="Arial"/>
                  <a:cs typeface="Arial"/>
                  <a:sym typeface="Arial"/>
                </a:rPr>
                <a:t>: de ‘ideale’ </a:t>
              </a:r>
              <a:r>
                <a:rPr lang="nl-NL" sz="1200" dirty="0">
                  <a:solidFill>
                    <a:schemeClr val="dk1"/>
                  </a:solidFill>
                </a:rPr>
                <a:t>reis </a:t>
              </a:r>
              <a:r>
                <a:rPr lang="nl-NL" sz="1200" b="0" i="0" u="none" strike="noStrike" cap="none" dirty="0">
                  <a:solidFill>
                    <a:schemeClr val="dk1"/>
                  </a:solidFill>
                  <a:latin typeface="Arial"/>
                  <a:ea typeface="Arial"/>
                  <a:cs typeface="Arial"/>
                  <a:sym typeface="Arial"/>
                </a:rPr>
                <a:t>die men doorloopt</a:t>
              </a:r>
              <a:endParaRPr dirty="0">
                <a:solidFill>
                  <a:schemeClr val="dk1"/>
                </a:solidFill>
              </a:endParaRPr>
            </a:p>
          </p:txBody>
        </p:sp>
        <p:sp>
          <p:nvSpPr>
            <p:cNvPr id="275" name="Google Shape;275;p34"/>
            <p:cNvSpPr/>
            <p:nvPr/>
          </p:nvSpPr>
          <p:spPr>
            <a:xfrm rot="10800000">
              <a:off x="0" y="1396959"/>
              <a:ext cx="5308270" cy="705287"/>
            </a:xfrm>
            <a:prstGeom prst="upArrowCallout">
              <a:avLst>
                <a:gd name="adj1" fmla="val 25000"/>
                <a:gd name="adj2" fmla="val 25000"/>
                <a:gd name="adj3" fmla="val 25000"/>
                <a:gd name="adj4" fmla="val 64977"/>
              </a:avLst>
            </a:prstGeom>
            <a:solidFill>
              <a:srgbClr val="F2F2F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txBox="1"/>
            <p:nvPr/>
          </p:nvSpPr>
          <p:spPr>
            <a:xfrm>
              <a:off x="0" y="1396959"/>
              <a:ext cx="5308270" cy="458274"/>
            </a:xfrm>
            <a:prstGeom prst="rect">
              <a:avLst/>
            </a:prstGeom>
            <a:solidFill>
              <a:schemeClr val="tx2">
                <a:lumMod val="20000"/>
                <a:lumOff val="80000"/>
              </a:schemeClr>
            </a:solid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rgbClr val="000000"/>
                  </a:solidFill>
                  <a:latin typeface="Arial"/>
                  <a:ea typeface="Arial"/>
                  <a:cs typeface="Arial"/>
                  <a:sym typeface="Arial"/>
                </a:rPr>
                <a:t>User stories</a:t>
              </a:r>
              <a:r>
                <a:rPr lang="nl-NL" sz="1200" b="0" i="0" u="none" strike="noStrike" cap="none">
                  <a:solidFill>
                    <a:srgbClr val="000000"/>
                  </a:solidFill>
                  <a:latin typeface="Arial"/>
                  <a:ea typeface="Arial"/>
                  <a:cs typeface="Arial"/>
                  <a:sym typeface="Arial"/>
                </a:rPr>
                <a:t>: vanuit welke situatie(s)? </a:t>
              </a:r>
              <a:endParaRPr/>
            </a:p>
          </p:txBody>
        </p:sp>
        <p:sp>
          <p:nvSpPr>
            <p:cNvPr id="277" name="Google Shape;277;p34"/>
            <p:cNvSpPr/>
            <p:nvPr/>
          </p:nvSpPr>
          <p:spPr>
            <a:xfrm rot="10800000">
              <a:off x="0" y="698549"/>
              <a:ext cx="5308270" cy="705287"/>
            </a:xfrm>
            <a:prstGeom prst="upArrowCallout">
              <a:avLst>
                <a:gd name="adj1" fmla="val 25000"/>
                <a:gd name="adj2" fmla="val 25000"/>
                <a:gd name="adj3" fmla="val 25000"/>
                <a:gd name="adj4" fmla="val 64977"/>
              </a:avLst>
            </a:prstGeom>
            <a:solidFill>
              <a:srgbClr val="F2F2F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txBox="1"/>
            <p:nvPr/>
          </p:nvSpPr>
          <p:spPr>
            <a:xfrm>
              <a:off x="0" y="698549"/>
              <a:ext cx="5308270" cy="458274"/>
            </a:xfrm>
            <a:prstGeom prst="rect">
              <a:avLst/>
            </a:prstGeom>
            <a:solidFill>
              <a:schemeClr val="tx2">
                <a:lumMod val="20000"/>
                <a:lumOff val="80000"/>
              </a:schemeClr>
            </a:solid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rgbClr val="000000"/>
                  </a:solidFill>
                  <a:latin typeface="Arial"/>
                  <a:ea typeface="Arial"/>
                  <a:cs typeface="Arial"/>
                  <a:sym typeface="Arial"/>
                </a:rPr>
                <a:t>Persona’s:</a:t>
              </a:r>
              <a:r>
                <a:rPr lang="nl-NL" sz="1200" b="0" i="0" u="none" strike="noStrike" cap="none">
                  <a:solidFill>
                    <a:srgbClr val="000000"/>
                  </a:solidFill>
                  <a:latin typeface="Arial"/>
                  <a:ea typeface="Arial"/>
                  <a:cs typeface="Arial"/>
                  <a:sym typeface="Arial"/>
                </a:rPr>
                <a:t> in wie gaan we ons verplaatsen?</a:t>
              </a:r>
              <a:endParaRPr/>
            </a:p>
          </p:txBody>
        </p:sp>
        <p:sp>
          <p:nvSpPr>
            <p:cNvPr id="279" name="Google Shape;279;p34"/>
            <p:cNvSpPr/>
            <p:nvPr/>
          </p:nvSpPr>
          <p:spPr>
            <a:xfrm rot="10800000">
              <a:off x="0" y="140"/>
              <a:ext cx="5308270" cy="705287"/>
            </a:xfrm>
            <a:prstGeom prst="upArrowCallout">
              <a:avLst>
                <a:gd name="adj1" fmla="val 25000"/>
                <a:gd name="adj2" fmla="val 25000"/>
                <a:gd name="adj3" fmla="val 25000"/>
                <a:gd name="adj4" fmla="val 64977"/>
              </a:avLst>
            </a:prstGeom>
            <a:solidFill>
              <a:srgbClr val="F2F2F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txBox="1"/>
            <p:nvPr/>
          </p:nvSpPr>
          <p:spPr>
            <a:xfrm>
              <a:off x="0" y="140"/>
              <a:ext cx="5308270" cy="458274"/>
            </a:xfrm>
            <a:prstGeom prst="rect">
              <a:avLst/>
            </a:prstGeom>
            <a:solidFill>
              <a:schemeClr val="tx2">
                <a:lumMod val="20000"/>
                <a:lumOff val="80000"/>
              </a:schemeClr>
            </a:solid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rgbClr val="000000"/>
                  </a:solidFill>
                  <a:latin typeface="Arial"/>
                  <a:ea typeface="Arial"/>
                  <a:cs typeface="Arial"/>
                  <a:sym typeface="Arial"/>
                </a:rPr>
                <a:t>Thema en afbakening: </a:t>
              </a:r>
              <a:r>
                <a:rPr lang="nl-NL" sz="1200" b="0" i="0" u="none" strike="noStrike" cap="none">
                  <a:solidFill>
                    <a:srgbClr val="000000"/>
                  </a:solidFill>
                  <a:latin typeface="Arial"/>
                  <a:ea typeface="Arial"/>
                  <a:cs typeface="Arial"/>
                  <a:sym typeface="Arial"/>
                </a:rPr>
                <a:t>wat willen we bereiken?</a:t>
              </a:r>
              <a:endParaRPr sz="1200" b="0" i="0" u="none" strike="noStrike" cap="none">
                <a:solidFill>
                  <a:srgbClr val="000000"/>
                </a:solidFill>
                <a:latin typeface="Arial"/>
                <a:ea typeface="Arial"/>
                <a:cs typeface="Arial"/>
                <a:sym typeface="Arial"/>
              </a:endParaRPr>
            </a:p>
          </p:txBody>
        </p:sp>
      </p:grpSp>
      <p:sp>
        <p:nvSpPr>
          <p:cNvPr id="281" name="Google Shape;281;p34"/>
          <p:cNvSpPr/>
          <p:nvPr/>
        </p:nvSpPr>
        <p:spPr>
          <a:xfrm>
            <a:off x="8334103" y="1110343"/>
            <a:ext cx="627017" cy="1959428"/>
          </a:xfrm>
          <a:prstGeom prst="rightBrace">
            <a:avLst>
              <a:gd name="adj1" fmla="val 8333"/>
              <a:gd name="adj2" fmla="val 50000"/>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2" name="Google Shape;282;p34"/>
          <p:cNvSpPr txBox="1"/>
          <p:nvPr/>
        </p:nvSpPr>
        <p:spPr>
          <a:xfrm>
            <a:off x="9187542" y="1828467"/>
            <a:ext cx="12987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b="1" dirty="0">
                <a:highlight>
                  <a:srgbClr val="FFFF00"/>
                </a:highlight>
              </a:rPr>
              <a:t>Datum:</a:t>
            </a:r>
          </a:p>
          <a:p>
            <a:pPr marL="0" marR="0" lvl="0" indent="0" algn="l" rtl="0">
              <a:lnSpc>
                <a:spcPct val="100000"/>
              </a:lnSpc>
              <a:spcBef>
                <a:spcPts val="0"/>
              </a:spcBef>
              <a:spcAft>
                <a:spcPts val="0"/>
              </a:spcAft>
              <a:buNone/>
            </a:pPr>
            <a:r>
              <a:rPr lang="nl-NL" dirty="0"/>
              <a:t>Kick-off</a:t>
            </a:r>
            <a:endParaRPr dirty="0"/>
          </a:p>
        </p:txBody>
      </p:sp>
      <p:sp>
        <p:nvSpPr>
          <p:cNvPr id="283" name="Google Shape;283;p34"/>
          <p:cNvSpPr txBox="1"/>
          <p:nvPr/>
        </p:nvSpPr>
        <p:spPr>
          <a:xfrm>
            <a:off x="9178215" y="3613666"/>
            <a:ext cx="254081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dirty="0">
                <a:solidFill>
                  <a:srgbClr val="000000"/>
                </a:solidFill>
                <a:highlight>
                  <a:srgbClr val="FFFF00"/>
                </a:highlight>
                <a:latin typeface="Arial"/>
                <a:ea typeface="Arial"/>
                <a:cs typeface="Arial"/>
                <a:sym typeface="Arial"/>
              </a:rPr>
              <a:t>Data:</a:t>
            </a:r>
            <a:endParaRPr dirty="0">
              <a:highlight>
                <a:srgbClr val="FFFF00"/>
              </a:highlight>
            </a:endParaRPr>
          </a:p>
          <a:p>
            <a:pPr marL="0" marR="0" lvl="0" indent="0" algn="l" rtl="0">
              <a:lnSpc>
                <a:spcPct val="100000"/>
              </a:lnSpc>
              <a:spcBef>
                <a:spcPts val="0"/>
              </a:spcBef>
              <a:spcAft>
                <a:spcPts val="0"/>
              </a:spcAft>
              <a:buNone/>
            </a:pPr>
            <a:r>
              <a:rPr lang="nl-NL" sz="1400" b="0" i="0" u="none" strike="noStrike" cap="none" dirty="0">
                <a:solidFill>
                  <a:srgbClr val="000000"/>
                </a:solidFill>
                <a:latin typeface="Arial"/>
                <a:ea typeface="Arial"/>
                <a:cs typeface="Arial"/>
                <a:sym typeface="Arial"/>
              </a:rPr>
              <a:t>sessies met inwoners en hun begeleiders</a:t>
            </a:r>
            <a:endParaRPr dirty="0"/>
          </a:p>
        </p:txBody>
      </p:sp>
      <p:sp>
        <p:nvSpPr>
          <p:cNvPr id="284" name="Google Shape;284;p34"/>
          <p:cNvSpPr/>
          <p:nvPr/>
        </p:nvSpPr>
        <p:spPr>
          <a:xfrm>
            <a:off x="8329439" y="3244334"/>
            <a:ext cx="627017" cy="1306287"/>
          </a:xfrm>
          <a:prstGeom prst="rightBrace">
            <a:avLst>
              <a:gd name="adj1" fmla="val 8333"/>
              <a:gd name="adj2" fmla="val 50000"/>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5" name="Google Shape;285;p34"/>
          <p:cNvSpPr/>
          <p:nvPr/>
        </p:nvSpPr>
        <p:spPr>
          <a:xfrm>
            <a:off x="8329439" y="4708551"/>
            <a:ext cx="627017" cy="1306287"/>
          </a:xfrm>
          <a:prstGeom prst="rightBrace">
            <a:avLst>
              <a:gd name="adj1" fmla="val 8333"/>
              <a:gd name="adj2" fmla="val 50000"/>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6" name="Google Shape;286;p34"/>
          <p:cNvSpPr txBox="1"/>
          <p:nvPr/>
        </p:nvSpPr>
        <p:spPr>
          <a:xfrm>
            <a:off x="9138800" y="4705946"/>
            <a:ext cx="286573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dirty="0">
                <a:solidFill>
                  <a:srgbClr val="000000"/>
                </a:solidFill>
                <a:highlight>
                  <a:srgbClr val="FFFF00"/>
                </a:highlight>
                <a:latin typeface="Arial"/>
                <a:ea typeface="Arial"/>
                <a:cs typeface="Arial"/>
                <a:sym typeface="Arial"/>
              </a:rPr>
              <a:t>Data:</a:t>
            </a:r>
            <a:r>
              <a:rPr lang="nl-NL" sz="1400" b="1"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nl-NL" sz="1400" b="0" i="0" u="none" strike="noStrike" cap="none" dirty="0">
                <a:solidFill>
                  <a:srgbClr val="000000"/>
                </a:solidFill>
                <a:latin typeface="Arial"/>
                <a:ea typeface="Arial"/>
                <a:cs typeface="Arial"/>
                <a:sym typeface="Arial"/>
              </a:rPr>
              <a:t>sessies met organisatie (begeleiders, beleidsmedewerkers, informatiearchitecten en communicatieadviseurs)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dirty="0"/>
              <a:t>Visie op </a:t>
            </a:r>
            <a:r>
              <a:rPr lang="nl-NL" dirty="0">
                <a:highlight>
                  <a:srgbClr val="FFFF00"/>
                </a:highlight>
              </a:rPr>
              <a:t>thema XX</a:t>
            </a:r>
            <a:endParaRPr dirty="0">
              <a:highlight>
                <a:srgbClr val="FFFF00"/>
              </a:highlight>
            </a:endParaRPr>
          </a:p>
        </p:txBody>
      </p:sp>
      <p:sp>
        <p:nvSpPr>
          <p:cNvPr id="294" name="Google Shape;294;p35"/>
          <p:cNvSpPr txBox="1">
            <a:spLocks noGrp="1"/>
          </p:cNvSpPr>
          <p:nvPr>
            <p:ph type="body" idx="1"/>
          </p:nvPr>
        </p:nvSpPr>
        <p:spPr>
          <a:xfrm>
            <a:off x="1080000" y="1800000"/>
            <a:ext cx="10032000" cy="4500000"/>
          </a:xfrm>
          <a:prstGeom prst="rect">
            <a:avLst/>
          </a:prstGeom>
          <a:noFill/>
          <a:ln>
            <a:noFill/>
          </a:ln>
        </p:spPr>
        <p:txBody>
          <a:bodyPr spcFirstLastPara="1" wrap="square" lIns="0" tIns="0" rIns="0" bIns="0" anchor="t" anchorCtr="0">
            <a:noAutofit/>
          </a:bodyPr>
          <a:lstStyle/>
          <a:p>
            <a:pPr marL="106045" lvl="0" indent="0" algn="l" rtl="0">
              <a:lnSpc>
                <a:spcPct val="90000"/>
              </a:lnSpc>
              <a:spcBef>
                <a:spcPts val="475"/>
              </a:spcBef>
              <a:spcAft>
                <a:spcPts val="0"/>
              </a:spcAft>
              <a:buSzPts val="1920"/>
              <a:buNone/>
            </a:pPr>
            <a:r>
              <a:rPr lang="nl-NL" sz="1800" dirty="0"/>
              <a:t>Bij het opstellen van </a:t>
            </a:r>
            <a:r>
              <a:rPr lang="nl-NL" sz="1800" dirty="0" err="1"/>
              <a:t>persona’s</a:t>
            </a:r>
            <a:r>
              <a:rPr lang="nl-NL" sz="1800" dirty="0"/>
              <a:t> en de klantreizen houden we rekening met een aantal uitgangspunten </a:t>
            </a:r>
            <a:r>
              <a:rPr lang="nl-NL" sz="1800" dirty="0">
                <a:highlight>
                  <a:srgbClr val="FFFF00"/>
                </a:highlight>
              </a:rPr>
              <a:t>(bijvoorbeeld uit beleidsdocumentatie, jaarplannen </a:t>
            </a:r>
            <a:r>
              <a:rPr lang="nl-NL" sz="1800" dirty="0" err="1">
                <a:highlight>
                  <a:srgbClr val="FFFF00"/>
                </a:highlight>
              </a:rPr>
              <a:t>enz</a:t>
            </a:r>
            <a:r>
              <a:rPr lang="nl-NL" sz="1800" dirty="0">
                <a:highlight>
                  <a:srgbClr val="FFFF00"/>
                </a:highlight>
              </a:rPr>
              <a:t>)</a:t>
            </a:r>
          </a:p>
          <a:p>
            <a:pPr marL="106045" lvl="0" indent="0" algn="l" rtl="0">
              <a:lnSpc>
                <a:spcPct val="90000"/>
              </a:lnSpc>
              <a:spcBef>
                <a:spcPts val="475"/>
              </a:spcBef>
              <a:spcAft>
                <a:spcPts val="0"/>
              </a:spcAft>
              <a:buSzPts val="1920"/>
              <a:buNone/>
            </a:pPr>
            <a:endParaRPr sz="1800" dirty="0"/>
          </a:p>
          <a:p>
            <a:pPr marL="106680" lvl="0" indent="0" algn="l" rtl="0">
              <a:lnSpc>
                <a:spcPct val="90000"/>
              </a:lnSpc>
              <a:spcBef>
                <a:spcPts val="475"/>
              </a:spcBef>
              <a:spcAft>
                <a:spcPts val="0"/>
              </a:spcAft>
              <a:buSzPts val="1920"/>
              <a:buNone/>
            </a:pPr>
            <a:r>
              <a:rPr lang="nl-NL" sz="1800" b="1" dirty="0">
                <a:highlight>
                  <a:srgbClr val="FFFF00"/>
                </a:highlight>
              </a:rPr>
              <a:t>Motivatie: </a:t>
            </a:r>
            <a:endParaRPr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Inwoners zijn altijd gemotiveerd op het moment dat ze zich aanmelden</a:t>
            </a:r>
            <a:endParaRPr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Motivatie blijft in de begeleiding continue onderwerp van gesprek</a:t>
            </a:r>
            <a:endParaRPr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Motivatie kan tijdens een traject veranderen: belangrijk het tijdspad, nut en noodzaak te blijven benadrukken </a:t>
            </a: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Mogelijkheid van positieve prikkels of belonen om ze in begeleiding te houden</a:t>
            </a:r>
          </a:p>
          <a:p>
            <a:pPr marL="457200" lvl="0" indent="-228600" algn="l" rtl="0">
              <a:lnSpc>
                <a:spcPct val="90000"/>
              </a:lnSpc>
              <a:spcBef>
                <a:spcPts val="475"/>
              </a:spcBef>
              <a:spcAft>
                <a:spcPts val="0"/>
              </a:spcAft>
              <a:buSzPts val="1920"/>
              <a:buFont typeface="Arial"/>
              <a:buNone/>
            </a:pPr>
            <a:endParaRPr sz="1800" dirty="0">
              <a:highlight>
                <a:srgbClr val="FFFF00"/>
              </a:highlight>
            </a:endParaRPr>
          </a:p>
          <a:p>
            <a:pPr marL="106680" lvl="0" indent="0" algn="l" rtl="0">
              <a:lnSpc>
                <a:spcPct val="90000"/>
              </a:lnSpc>
              <a:spcBef>
                <a:spcPts val="475"/>
              </a:spcBef>
              <a:spcAft>
                <a:spcPts val="0"/>
              </a:spcAft>
              <a:buSzPts val="1920"/>
              <a:buNone/>
            </a:pPr>
            <a:r>
              <a:rPr lang="nl-NL" sz="1800" b="1" dirty="0">
                <a:highlight>
                  <a:srgbClr val="FFFF00"/>
                </a:highlight>
              </a:rPr>
              <a:t>Stress sensitief:</a:t>
            </a:r>
            <a:endParaRPr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Haalbare doelstellingen stellen</a:t>
            </a:r>
            <a:endParaRPr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In de beginfase richten op ontzorgen</a:t>
            </a:r>
            <a:endParaRPr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Praktische hulp bieden</a:t>
            </a:r>
            <a:endParaRPr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Houding van de professional</a:t>
            </a:r>
            <a:endParaRPr dirty="0">
              <a:highlight>
                <a:srgbClr val="FFFF00"/>
              </a:highlight>
            </a:endParaRPr>
          </a:p>
          <a:p>
            <a:pPr marL="914400" lvl="1" indent="-228600" algn="l" rtl="0">
              <a:lnSpc>
                <a:spcPct val="90000"/>
              </a:lnSpc>
              <a:spcBef>
                <a:spcPts val="438"/>
              </a:spcBef>
              <a:spcAft>
                <a:spcPts val="0"/>
              </a:spcAft>
              <a:buSzPts val="1760"/>
              <a:buFont typeface="Arial"/>
              <a:buNone/>
            </a:pPr>
            <a:endParaRPr sz="1800" dirty="0"/>
          </a:p>
          <a:p>
            <a:pPr marL="914400" lvl="1" indent="-228600" algn="l" rtl="0">
              <a:lnSpc>
                <a:spcPct val="90000"/>
              </a:lnSpc>
              <a:spcBef>
                <a:spcPts val="438"/>
              </a:spcBef>
              <a:spcAft>
                <a:spcPts val="0"/>
              </a:spcAft>
              <a:buSzPts val="1760"/>
              <a:buFont typeface="Arial"/>
              <a:buNone/>
            </a:pPr>
            <a:endParaRPr sz="1800" dirty="0"/>
          </a:p>
          <a:p>
            <a:pPr marL="457200" lvl="0" indent="-228600" algn="l" rtl="0">
              <a:lnSpc>
                <a:spcPct val="90000"/>
              </a:lnSpc>
              <a:spcBef>
                <a:spcPts val="475"/>
              </a:spcBef>
              <a:spcAft>
                <a:spcPts val="0"/>
              </a:spcAft>
              <a:buSzPts val="1920"/>
              <a:buFont typeface="Arial"/>
              <a:buNone/>
            </a:pPr>
            <a:endParaRPr sz="1800" dirty="0"/>
          </a:p>
          <a:p>
            <a:pPr marL="574040" lvl="1" indent="0" algn="l" rtl="0">
              <a:lnSpc>
                <a:spcPct val="90000"/>
              </a:lnSpc>
              <a:spcBef>
                <a:spcPts val="438"/>
              </a:spcBef>
              <a:spcAft>
                <a:spcPts val="0"/>
              </a:spcAft>
              <a:buSzPts val="1760"/>
              <a:buNone/>
            </a:pPr>
            <a:endParaRPr sz="1800" dirty="0"/>
          </a:p>
        </p:txBody>
      </p:sp>
      <p:sp>
        <p:nvSpPr>
          <p:cNvPr id="2" name="Tekstvak 1">
            <a:extLst>
              <a:ext uri="{FF2B5EF4-FFF2-40B4-BE49-F238E27FC236}">
                <a16:creationId xmlns:a16="http://schemas.microsoft.com/office/drawing/2014/main" id="{10A441ED-0890-969A-9C31-642C0C76290A}"/>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dirty="0"/>
              <a:t>Visie op </a:t>
            </a:r>
            <a:r>
              <a:rPr lang="nl-NL" dirty="0">
                <a:highlight>
                  <a:srgbClr val="FFFF00"/>
                </a:highlight>
              </a:rPr>
              <a:t>thema XX</a:t>
            </a:r>
            <a:endParaRPr dirty="0">
              <a:highlight>
                <a:srgbClr val="FFFF00"/>
              </a:highlight>
            </a:endParaRPr>
          </a:p>
        </p:txBody>
      </p:sp>
      <p:sp>
        <p:nvSpPr>
          <p:cNvPr id="294" name="Google Shape;294;p35"/>
          <p:cNvSpPr txBox="1">
            <a:spLocks noGrp="1"/>
          </p:cNvSpPr>
          <p:nvPr>
            <p:ph type="body" idx="1"/>
          </p:nvPr>
        </p:nvSpPr>
        <p:spPr>
          <a:xfrm>
            <a:off x="1080000" y="1800000"/>
            <a:ext cx="10032000" cy="4500000"/>
          </a:xfrm>
          <a:prstGeom prst="rect">
            <a:avLst/>
          </a:prstGeom>
          <a:noFill/>
          <a:ln>
            <a:noFill/>
          </a:ln>
        </p:spPr>
        <p:txBody>
          <a:bodyPr spcFirstLastPara="1" wrap="square" lIns="0" tIns="0" rIns="0" bIns="0" anchor="t" anchorCtr="0">
            <a:noAutofit/>
          </a:bodyPr>
          <a:lstStyle/>
          <a:p>
            <a:pPr marL="106045" lvl="0" indent="0" algn="l" rtl="0">
              <a:lnSpc>
                <a:spcPct val="90000"/>
              </a:lnSpc>
              <a:spcBef>
                <a:spcPts val="475"/>
              </a:spcBef>
              <a:spcAft>
                <a:spcPts val="0"/>
              </a:spcAft>
              <a:buSzPts val="1920"/>
              <a:buNone/>
            </a:pPr>
            <a:r>
              <a:rPr lang="nl-NL" sz="1800" dirty="0"/>
              <a:t>Bij het opstellen van </a:t>
            </a:r>
            <a:r>
              <a:rPr lang="nl-NL" sz="1800" dirty="0" err="1"/>
              <a:t>persona’s</a:t>
            </a:r>
            <a:r>
              <a:rPr lang="nl-NL" sz="1800" dirty="0"/>
              <a:t> en de klantreizen houden we rekening met een aantal uitgangspunten </a:t>
            </a:r>
          </a:p>
          <a:p>
            <a:pPr marL="106045" lvl="0" indent="0" algn="l" rtl="0">
              <a:lnSpc>
                <a:spcPct val="90000"/>
              </a:lnSpc>
              <a:spcBef>
                <a:spcPts val="475"/>
              </a:spcBef>
              <a:spcAft>
                <a:spcPts val="0"/>
              </a:spcAft>
              <a:buSzPts val="1920"/>
              <a:buNone/>
            </a:pPr>
            <a:endParaRPr sz="1800" dirty="0"/>
          </a:p>
          <a:p>
            <a:pPr marL="106680" lvl="0" indent="0" algn="l" rtl="0">
              <a:lnSpc>
                <a:spcPct val="90000"/>
              </a:lnSpc>
              <a:spcBef>
                <a:spcPts val="475"/>
              </a:spcBef>
              <a:spcAft>
                <a:spcPts val="0"/>
              </a:spcAft>
              <a:buSzPts val="1920"/>
              <a:buNone/>
            </a:pPr>
            <a:r>
              <a:rPr lang="nl-NL" sz="1800" b="1" dirty="0">
                <a:highlight>
                  <a:srgbClr val="FFFF00"/>
                </a:highlight>
              </a:rPr>
              <a:t>Autonomie: </a:t>
            </a:r>
            <a:endParaRPr lang="nl-NL"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Kijken op welke manier de behoefte aan autonomie kan worden vervuld</a:t>
            </a:r>
            <a:endParaRPr lang="nl-NL" dirty="0">
              <a:highlight>
                <a:srgbClr val="FFFF00"/>
              </a:highlight>
            </a:endParaRPr>
          </a:p>
          <a:p>
            <a:pPr lvl="2" algn="l" rtl="0">
              <a:lnSpc>
                <a:spcPct val="90000"/>
              </a:lnSpc>
              <a:spcAft>
                <a:spcPts val="0"/>
              </a:spcAft>
              <a:buSzPts val="1760"/>
              <a:buFont typeface="Courier New"/>
              <a:buChar char="o"/>
            </a:pPr>
            <a:r>
              <a:rPr lang="nl-NL" sz="1600" dirty="0">
                <a:highlight>
                  <a:srgbClr val="FFFF00"/>
                </a:highlight>
              </a:rPr>
              <a:t>Bijvoorbeeld door instellen van reserveringen, waarover de inwoner mag beslissen</a:t>
            </a:r>
          </a:p>
          <a:p>
            <a:pPr lvl="2" algn="l" rtl="0">
              <a:lnSpc>
                <a:spcPct val="90000"/>
              </a:lnSpc>
              <a:spcAft>
                <a:spcPts val="0"/>
              </a:spcAft>
              <a:buSzPts val="1760"/>
              <a:buFont typeface="Courier New"/>
              <a:buChar char="o"/>
            </a:pPr>
            <a:r>
              <a:rPr lang="nl-NL" sz="1600" dirty="0">
                <a:highlight>
                  <a:srgbClr val="FFFF00"/>
                </a:highlight>
              </a:rPr>
              <a:t>Of door inwoner te betrekken bij het opstellen van de budgetplannen</a:t>
            </a:r>
            <a:br>
              <a:rPr lang="nl-NL" sz="1600" dirty="0">
                <a:highlight>
                  <a:srgbClr val="FFFF00"/>
                </a:highlight>
              </a:rPr>
            </a:br>
            <a:endParaRPr lang="nl-NL" sz="1600" dirty="0">
              <a:highlight>
                <a:srgbClr val="FFFF00"/>
              </a:highlight>
            </a:endParaRPr>
          </a:p>
          <a:p>
            <a:pPr marL="106680" lvl="0" indent="0" algn="l" rtl="0">
              <a:lnSpc>
                <a:spcPct val="90000"/>
              </a:lnSpc>
              <a:spcBef>
                <a:spcPts val="475"/>
              </a:spcBef>
              <a:spcAft>
                <a:spcPts val="0"/>
              </a:spcAft>
              <a:buSzPts val="1920"/>
              <a:buNone/>
            </a:pPr>
            <a:r>
              <a:rPr lang="nl-NL" sz="1800" b="1" dirty="0">
                <a:highlight>
                  <a:srgbClr val="FFFF00"/>
                </a:highlight>
              </a:rPr>
              <a:t>Vertrouwen:</a:t>
            </a:r>
            <a:endParaRPr lang="nl-NL"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Processen zijn ingericht vanuit vertrouwen in de inwoner</a:t>
            </a:r>
            <a:endParaRPr lang="nl-NL"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Communicatie is hierop afgestemd</a:t>
            </a:r>
            <a:endParaRPr lang="nl-NL"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Bijvoorbeeld alleen bewijsstukken vragen als het moet</a:t>
            </a:r>
            <a:endParaRPr lang="nl-NL" dirty="0">
              <a:highlight>
                <a:srgbClr val="FFFF00"/>
              </a:highlight>
            </a:endParaRPr>
          </a:p>
          <a:p>
            <a:pPr marL="914400" lvl="1" indent="-340360" algn="l" rtl="0">
              <a:lnSpc>
                <a:spcPct val="90000"/>
              </a:lnSpc>
              <a:spcBef>
                <a:spcPts val="438"/>
              </a:spcBef>
              <a:spcAft>
                <a:spcPts val="0"/>
              </a:spcAft>
              <a:buSzPts val="1760"/>
              <a:buFont typeface="Courier New"/>
              <a:buChar char="o"/>
            </a:pPr>
            <a:r>
              <a:rPr lang="nl-NL" sz="1800" dirty="0">
                <a:highlight>
                  <a:srgbClr val="FFFF00"/>
                </a:highlight>
              </a:rPr>
              <a:t>Inwoners moeten ook vertrouwen hebben in de professional: uitleg en visuele ondersteuning helpen hierbij</a:t>
            </a:r>
            <a:endParaRPr lang="nl-NL" dirty="0">
              <a:highlight>
                <a:srgbClr val="FFFF00"/>
              </a:highlight>
            </a:endParaRPr>
          </a:p>
          <a:p>
            <a:pPr marL="914400" lvl="1" indent="-228600" algn="l" rtl="0">
              <a:lnSpc>
                <a:spcPct val="90000"/>
              </a:lnSpc>
              <a:spcBef>
                <a:spcPts val="438"/>
              </a:spcBef>
              <a:spcAft>
                <a:spcPts val="0"/>
              </a:spcAft>
              <a:buSzPts val="1760"/>
              <a:buFont typeface="Arial"/>
              <a:buNone/>
            </a:pPr>
            <a:endParaRPr sz="1800" dirty="0">
              <a:highlight>
                <a:srgbClr val="FFFF00"/>
              </a:highlight>
            </a:endParaRPr>
          </a:p>
          <a:p>
            <a:pPr marL="457200" lvl="0" indent="-228600" algn="l" rtl="0">
              <a:lnSpc>
                <a:spcPct val="90000"/>
              </a:lnSpc>
              <a:spcBef>
                <a:spcPts val="475"/>
              </a:spcBef>
              <a:spcAft>
                <a:spcPts val="0"/>
              </a:spcAft>
              <a:buSzPts val="1920"/>
              <a:buFont typeface="Arial"/>
              <a:buNone/>
            </a:pPr>
            <a:endParaRPr sz="1800" dirty="0">
              <a:highlight>
                <a:srgbClr val="FFFF00"/>
              </a:highlight>
            </a:endParaRPr>
          </a:p>
          <a:p>
            <a:pPr marL="574040" lvl="1" indent="0" algn="l" rtl="0">
              <a:lnSpc>
                <a:spcPct val="90000"/>
              </a:lnSpc>
              <a:spcBef>
                <a:spcPts val="438"/>
              </a:spcBef>
              <a:spcAft>
                <a:spcPts val="0"/>
              </a:spcAft>
              <a:buSzPts val="1760"/>
              <a:buNone/>
            </a:pPr>
            <a:endParaRPr sz="1800" dirty="0"/>
          </a:p>
        </p:txBody>
      </p:sp>
      <p:sp>
        <p:nvSpPr>
          <p:cNvPr id="2" name="Tekstvak 1">
            <a:extLst>
              <a:ext uri="{FF2B5EF4-FFF2-40B4-BE49-F238E27FC236}">
                <a16:creationId xmlns:a16="http://schemas.microsoft.com/office/drawing/2014/main" id="{10A441ED-0890-969A-9C31-642C0C76290A}"/>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Voorbeelden</a:t>
            </a:r>
          </a:p>
        </p:txBody>
      </p:sp>
    </p:spTree>
    <p:extLst>
      <p:ext uri="{BB962C8B-B14F-4D97-AF65-F5344CB8AC3E}">
        <p14:creationId xmlns:p14="http://schemas.microsoft.com/office/powerpoint/2010/main" val="322985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Persona’s</a:t>
            </a:r>
            <a:endParaRPr/>
          </a:p>
        </p:txBody>
      </p:sp>
      <p:sp>
        <p:nvSpPr>
          <p:cNvPr id="309" name="Google Shape;309;p37"/>
          <p:cNvSpPr txBox="1">
            <a:spLocks noGrp="1"/>
          </p:cNvSpPr>
          <p:nvPr>
            <p:ph type="body" idx="1"/>
          </p:nvPr>
        </p:nvSpPr>
        <p:spPr>
          <a:xfrm>
            <a:off x="1080000" y="1800000"/>
            <a:ext cx="5852141" cy="4500000"/>
          </a:xfrm>
          <a:prstGeom prst="rect">
            <a:avLst/>
          </a:prstGeom>
          <a:noFill/>
          <a:ln>
            <a:noFill/>
          </a:ln>
        </p:spPr>
        <p:txBody>
          <a:bodyPr spcFirstLastPara="1" wrap="square" lIns="0" tIns="0" rIns="0" bIns="0" anchor="t" anchorCtr="0">
            <a:noAutofit/>
          </a:bodyPr>
          <a:lstStyle/>
          <a:p>
            <a:pPr marL="106679" lvl="0" indent="0" algn="l" rtl="0">
              <a:lnSpc>
                <a:spcPct val="90000"/>
              </a:lnSpc>
              <a:spcBef>
                <a:spcPts val="475"/>
              </a:spcBef>
              <a:spcAft>
                <a:spcPts val="0"/>
              </a:spcAft>
              <a:buSzPts val="1920"/>
              <a:buNone/>
            </a:pPr>
            <a:r>
              <a:rPr lang="nl-NL" sz="1800" b="1" dirty="0"/>
              <a:t>4 </a:t>
            </a:r>
            <a:r>
              <a:rPr lang="nl-NL" sz="1800" b="1" dirty="0" err="1"/>
              <a:t>persona’s</a:t>
            </a:r>
            <a:r>
              <a:rPr lang="nl-NL" sz="1800" b="1" dirty="0"/>
              <a:t> met kenmerken</a:t>
            </a:r>
            <a:r>
              <a:rPr lang="nl-NL" sz="1800" dirty="0"/>
              <a:t>:</a:t>
            </a:r>
            <a:endParaRPr dirty="0"/>
          </a:p>
          <a:p>
            <a:pPr marL="457200" lvl="0" indent="-228600" algn="l" rtl="0">
              <a:lnSpc>
                <a:spcPct val="90000"/>
              </a:lnSpc>
              <a:spcBef>
                <a:spcPts val="475"/>
              </a:spcBef>
              <a:spcAft>
                <a:spcPts val="0"/>
              </a:spcAft>
              <a:buClr>
                <a:srgbClr val="00A9F3"/>
              </a:buClr>
              <a:buSzPts val="1920"/>
              <a:buNone/>
            </a:pPr>
            <a:endParaRPr sz="1800" dirty="0"/>
          </a:p>
          <a:p>
            <a:pPr marL="916939" lvl="1" indent="-342899" algn="l" rtl="0">
              <a:lnSpc>
                <a:spcPct val="90000"/>
              </a:lnSpc>
              <a:spcBef>
                <a:spcPts val="438"/>
              </a:spcBef>
              <a:spcAft>
                <a:spcPts val="0"/>
              </a:spcAft>
              <a:buSzPts val="1920"/>
              <a:buFont typeface="Arial"/>
              <a:buAutoNum type="arabicPeriod"/>
            </a:pPr>
            <a:r>
              <a:rPr lang="nl-NL" sz="1800" dirty="0">
                <a:highlight>
                  <a:srgbClr val="FFFF00"/>
                </a:highlight>
              </a:rPr>
              <a:t>Ellis, geen problematische schulden en laaggeletterd</a:t>
            </a:r>
            <a:br>
              <a:rPr lang="nl-NL" sz="1800" dirty="0">
                <a:highlight>
                  <a:srgbClr val="FFFF00"/>
                </a:highlight>
              </a:rPr>
            </a:br>
            <a:endParaRPr sz="1800" dirty="0">
              <a:highlight>
                <a:srgbClr val="FFFF00"/>
              </a:highlight>
            </a:endParaRPr>
          </a:p>
          <a:p>
            <a:pPr marL="916939" lvl="1" indent="-342899" algn="l" rtl="0">
              <a:lnSpc>
                <a:spcPct val="90000"/>
              </a:lnSpc>
              <a:spcBef>
                <a:spcPts val="438"/>
              </a:spcBef>
              <a:spcAft>
                <a:spcPts val="0"/>
              </a:spcAft>
              <a:buSzPts val="1920"/>
              <a:buFont typeface="Arial"/>
              <a:buAutoNum type="arabicPeriod"/>
            </a:pPr>
            <a:r>
              <a:rPr lang="nl-NL" sz="1800" dirty="0">
                <a:highlight>
                  <a:srgbClr val="FFFF00"/>
                </a:highlight>
              </a:rPr>
              <a:t>Tanya, problematische schulden, achterliggende problematiek en stress</a:t>
            </a:r>
            <a:br>
              <a:rPr lang="nl-NL" sz="1800" dirty="0">
                <a:highlight>
                  <a:srgbClr val="FFFF00"/>
                </a:highlight>
              </a:rPr>
            </a:br>
            <a:endParaRPr sz="1800" dirty="0">
              <a:highlight>
                <a:srgbClr val="FFFF00"/>
              </a:highlight>
            </a:endParaRPr>
          </a:p>
          <a:p>
            <a:pPr marL="916939" lvl="1" indent="-342899" algn="l" rtl="0">
              <a:lnSpc>
                <a:spcPct val="90000"/>
              </a:lnSpc>
              <a:spcBef>
                <a:spcPts val="438"/>
              </a:spcBef>
              <a:spcAft>
                <a:spcPts val="0"/>
              </a:spcAft>
              <a:buSzPts val="1920"/>
              <a:buFont typeface="Arial"/>
              <a:buAutoNum type="arabicPeriod"/>
            </a:pPr>
            <a:r>
              <a:rPr lang="nl-NL" sz="1800" dirty="0" err="1">
                <a:highlight>
                  <a:srgbClr val="FFFF00"/>
                </a:highlight>
              </a:rPr>
              <a:t>Halima</a:t>
            </a:r>
            <a:r>
              <a:rPr lang="nl-NL" sz="1800" dirty="0">
                <a:highlight>
                  <a:srgbClr val="FFFF00"/>
                </a:highlight>
              </a:rPr>
              <a:t>, geen problematische schulden, heeft geen begeleider, maakt liever gebruik van sociaal netwerk</a:t>
            </a:r>
            <a:br>
              <a:rPr lang="nl-NL" sz="1800" dirty="0">
                <a:highlight>
                  <a:srgbClr val="FFFF00"/>
                </a:highlight>
              </a:rPr>
            </a:br>
            <a:endParaRPr sz="1800" dirty="0">
              <a:highlight>
                <a:srgbClr val="FFFF00"/>
              </a:highlight>
            </a:endParaRPr>
          </a:p>
          <a:p>
            <a:pPr marL="916939" lvl="1" indent="-342899" algn="l" rtl="0">
              <a:lnSpc>
                <a:spcPct val="90000"/>
              </a:lnSpc>
              <a:spcBef>
                <a:spcPts val="438"/>
              </a:spcBef>
              <a:spcAft>
                <a:spcPts val="0"/>
              </a:spcAft>
              <a:buSzPts val="1920"/>
              <a:buFont typeface="Arial"/>
              <a:buAutoNum type="arabicPeriod"/>
            </a:pPr>
            <a:r>
              <a:rPr lang="nl-NL" sz="1800" dirty="0">
                <a:highlight>
                  <a:srgbClr val="FFFF00"/>
                </a:highlight>
              </a:rPr>
              <a:t>Ronald, problematische schulden en psychische problemen</a:t>
            </a:r>
            <a:endParaRPr dirty="0">
              <a:highlight>
                <a:srgbClr val="FFFF00"/>
              </a:highlight>
            </a:endParaRPr>
          </a:p>
          <a:p>
            <a:pPr marL="574040" lvl="1" indent="0" algn="l" rtl="0">
              <a:lnSpc>
                <a:spcPct val="90000"/>
              </a:lnSpc>
              <a:spcBef>
                <a:spcPts val="438"/>
              </a:spcBef>
              <a:spcAft>
                <a:spcPts val="0"/>
              </a:spcAft>
              <a:buSzPts val="1760"/>
              <a:buNone/>
            </a:pPr>
            <a:endParaRPr sz="1800" dirty="0"/>
          </a:p>
        </p:txBody>
      </p:sp>
      <p:pic>
        <p:nvPicPr>
          <p:cNvPr id="311" name="Google Shape;311;p37" descr="Afbeelding met tekst, schermopname, krant&#10;&#10;Automatisch gegenereerde beschrijving"/>
          <p:cNvPicPr preferRelativeResize="0"/>
          <p:nvPr/>
        </p:nvPicPr>
        <p:blipFill rotWithShape="1">
          <a:blip r:embed="rId3">
            <a:alphaModFix/>
          </a:blip>
          <a:srcRect/>
          <a:stretch/>
        </p:blipFill>
        <p:spPr>
          <a:xfrm>
            <a:off x="7145424" y="473503"/>
            <a:ext cx="3189432" cy="1775183"/>
          </a:xfrm>
          <a:prstGeom prst="rect">
            <a:avLst/>
          </a:prstGeom>
          <a:noFill/>
          <a:ln>
            <a:noFill/>
          </a:ln>
          <a:effectLst>
            <a:outerShdw blurRad="50800" dist="38100" dir="2700000" algn="tl" rotWithShape="0">
              <a:srgbClr val="000000">
                <a:alpha val="40000"/>
              </a:srgbClr>
            </a:outerShdw>
          </a:effectLst>
        </p:spPr>
      </p:pic>
      <p:pic>
        <p:nvPicPr>
          <p:cNvPr id="310" name="Google Shape;310;p37" descr="Afbeelding met tekst&#10;&#10;Automatisch gegenereerde beschrijving"/>
          <p:cNvPicPr preferRelativeResize="0"/>
          <p:nvPr/>
        </p:nvPicPr>
        <p:blipFill rotWithShape="1">
          <a:blip r:embed="rId4">
            <a:alphaModFix/>
          </a:blip>
          <a:srcRect/>
          <a:stretch/>
        </p:blipFill>
        <p:spPr>
          <a:xfrm>
            <a:off x="8431087" y="1584693"/>
            <a:ext cx="3131923" cy="1762882"/>
          </a:xfrm>
          <a:prstGeom prst="rect">
            <a:avLst/>
          </a:prstGeom>
          <a:noFill/>
          <a:ln>
            <a:noFill/>
          </a:ln>
          <a:effectLst>
            <a:outerShdw blurRad="50800" dist="38100" dir="2700000" algn="tl" rotWithShape="0">
              <a:srgbClr val="000000">
                <a:alpha val="40000"/>
              </a:srgbClr>
            </a:outerShdw>
          </a:effectLst>
        </p:spPr>
      </p:pic>
      <p:pic>
        <p:nvPicPr>
          <p:cNvPr id="313" name="Google Shape;313;p37"/>
          <p:cNvPicPr preferRelativeResize="0"/>
          <p:nvPr/>
        </p:nvPicPr>
        <p:blipFill rotWithShape="1">
          <a:blip r:embed="rId5">
            <a:alphaModFix/>
          </a:blip>
          <a:srcRect/>
          <a:stretch/>
        </p:blipFill>
        <p:spPr>
          <a:xfrm>
            <a:off x="7123638" y="2928943"/>
            <a:ext cx="3233004" cy="1845229"/>
          </a:xfrm>
          <a:prstGeom prst="rect">
            <a:avLst/>
          </a:prstGeom>
          <a:noFill/>
          <a:ln>
            <a:noFill/>
          </a:ln>
          <a:effectLst>
            <a:outerShdw blurRad="50800" dist="38100" dir="2700000" algn="tl" rotWithShape="0">
              <a:srgbClr val="000000">
                <a:alpha val="40000"/>
              </a:srgbClr>
            </a:outerShdw>
          </a:effectLst>
        </p:spPr>
      </p:pic>
      <p:pic>
        <p:nvPicPr>
          <p:cNvPr id="312" name="Google Shape;312;p37"/>
          <p:cNvPicPr preferRelativeResize="0"/>
          <p:nvPr/>
        </p:nvPicPr>
        <p:blipFill rotWithShape="1">
          <a:blip r:embed="rId6">
            <a:alphaModFix/>
          </a:blip>
          <a:srcRect/>
          <a:stretch/>
        </p:blipFill>
        <p:spPr>
          <a:xfrm>
            <a:off x="8334534" y="4256086"/>
            <a:ext cx="3228476" cy="1776382"/>
          </a:xfrm>
          <a:prstGeom prst="rect">
            <a:avLst/>
          </a:prstGeom>
          <a:noFill/>
          <a:ln>
            <a:noFill/>
          </a:ln>
          <a:effectLst>
            <a:outerShdw blurRad="50800" dist="38100" dir="2700000" algn="tl" rotWithShape="0">
              <a:srgbClr val="000000">
                <a:alpha val="40000"/>
              </a:srgbClr>
            </a:outerShdw>
          </a:effectLst>
        </p:spPr>
      </p:pic>
      <p:sp>
        <p:nvSpPr>
          <p:cNvPr id="2" name="Tekstvak 1">
            <a:extLst>
              <a:ext uri="{FF2B5EF4-FFF2-40B4-BE49-F238E27FC236}">
                <a16:creationId xmlns:a16="http://schemas.microsoft.com/office/drawing/2014/main" id="{4305DF7F-27C0-797D-A57B-24B1151B6D9A}"/>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Voorbeelden</a:t>
            </a:r>
          </a:p>
        </p:txBody>
      </p:sp>
    </p:spTree>
  </p:cSld>
  <p:clrMapOvr>
    <a:masterClrMapping/>
  </p:clrMapOvr>
</p:sld>
</file>

<file path=ppt/theme/theme1.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31f1e7b-e372-42c6-afc6-d0b672151c14" xsi:nil="true"/>
    <SharedWithUsers xmlns="8f832746-ef68-4d1d-bece-f1a0b94298de">
      <UserInfo>
        <DisplayName>Mariëlle Fleuren</DisplayName>
        <AccountId>635</AccountId>
        <AccountType/>
      </UserInfo>
      <UserInfo>
        <DisplayName>Anne-Sophie Damen-Maigret</DisplayName>
        <AccountId>60</AccountId>
        <AccountType/>
      </UserInfo>
    </SharedWithUsers>
    <TaxCatchAll xmlns="8f832746-ef68-4d1d-bece-f1a0b94298de" xsi:nil="true"/>
    <lcf76f155ced4ddcb4097134ff3c332f xmlns="c31f1e7b-e372-42c6-afc6-d0b672151c1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AC8AA04E56F04A96573BFF550D1C3A" ma:contentTypeVersion="13" ma:contentTypeDescription="Een nieuw document maken." ma:contentTypeScope="" ma:versionID="8410cf69f0b34c72e837f12cad7d3ed6">
  <xsd:schema xmlns:xsd="http://www.w3.org/2001/XMLSchema" xmlns:xs="http://www.w3.org/2001/XMLSchema" xmlns:p="http://schemas.microsoft.com/office/2006/metadata/properties" xmlns:ns2="c31f1e7b-e372-42c6-afc6-d0b672151c14" xmlns:ns3="8f832746-ef68-4d1d-bece-f1a0b94298de" targetNamespace="http://schemas.microsoft.com/office/2006/metadata/properties" ma:root="true" ma:fieldsID="ef15cd58fa98db746589c2ac17960e6b" ns2:_="" ns3:_="">
    <xsd:import namespace="c31f1e7b-e372-42c6-afc6-d0b672151c14"/>
    <xsd:import namespace="8f832746-ef68-4d1d-bece-f1a0b94298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f1e7b-e372-42c6-afc6-d0b672151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32746-ef68-4d1d-bece-f1a0b94298de"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7ea9a606-5ac6-4696-8a72-d86a54a76434}" ma:internalName="TaxCatchAll" ma:showField="CatchAllData" ma:web="8f832746-ef68-4d1d-bece-f1a0b94298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87A030-E6C4-4B44-86C4-84881BC64AAD}">
  <ds:schemaRefs>
    <ds:schemaRef ds:uri="http://schemas.microsoft.com/sharepoint/v3/contenttype/forms"/>
  </ds:schemaRefs>
</ds:datastoreItem>
</file>

<file path=customXml/itemProps2.xml><?xml version="1.0" encoding="utf-8"?>
<ds:datastoreItem xmlns:ds="http://schemas.openxmlformats.org/officeDocument/2006/customXml" ds:itemID="{2E0A1B34-54ED-4C9A-AF71-7DBA6850F2BC}">
  <ds:schemaRefs>
    <ds:schemaRef ds:uri="1bd2c2b8-c9e4-4548-b6a5-c5aec7c00b2c"/>
    <ds:schemaRef ds:uri="4c78aff5-1915-467e-8926-fc156a35ca64"/>
    <ds:schemaRef ds:uri="http://schemas.microsoft.com/office/2006/metadata/properties"/>
    <ds:schemaRef ds:uri="http://schemas.microsoft.com/office/infopath/2007/PartnerControls"/>
    <ds:schemaRef ds:uri="c31f1e7b-e372-42c6-afc6-d0b672151c14"/>
    <ds:schemaRef ds:uri="8f832746-ef68-4d1d-bece-f1a0b94298de"/>
  </ds:schemaRefs>
</ds:datastoreItem>
</file>

<file path=customXml/itemProps3.xml><?xml version="1.0" encoding="utf-8"?>
<ds:datastoreItem xmlns:ds="http://schemas.openxmlformats.org/officeDocument/2006/customXml" ds:itemID="{4D11044F-9A7E-40D7-BE26-602F1F2CE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1f1e7b-e372-42c6-afc6-d0b672151c14"/>
    <ds:schemaRef ds:uri="8f832746-ef68-4d1d-bece-f1a0b9429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2132</Words>
  <Application>Microsoft Office PowerPoint</Application>
  <PresentationFormat>Breedbeeld</PresentationFormat>
  <Paragraphs>245</Paragraphs>
  <Slides>17</Slides>
  <Notes>16</Notes>
  <HiddenSlides>0</HiddenSlides>
  <MMClips>0</MMClips>
  <ScaleCrop>false</ScaleCrop>
  <HeadingPairs>
    <vt:vector size="4" baseType="variant">
      <vt:variant>
        <vt:lpstr>Thema</vt:lpstr>
      </vt:variant>
      <vt:variant>
        <vt:i4>3</vt:i4>
      </vt:variant>
      <vt:variant>
        <vt:lpstr>Diatitels</vt:lpstr>
      </vt:variant>
      <vt:variant>
        <vt:i4>17</vt:i4>
      </vt:variant>
    </vt:vector>
  </HeadingPairs>
  <TitlesOfParts>
    <vt:vector size="20" baseType="lpstr">
      <vt:lpstr>VNG Titels</vt:lpstr>
      <vt:lpstr>VNG_Basis - kopie</vt:lpstr>
      <vt:lpstr>VNG_Basis - kopie</vt:lpstr>
      <vt:lpstr>Service Blueprints Thema  Gemeente Naam   Datum</vt:lpstr>
      <vt:lpstr>Inhoud</vt:lpstr>
      <vt:lpstr>Het ontstaan van de routekaart</vt:lpstr>
      <vt:lpstr>Thema en afbakening</vt:lpstr>
      <vt:lpstr>PowerPoint-presentatie</vt:lpstr>
      <vt:lpstr>Aanpak</vt:lpstr>
      <vt:lpstr>Visie op thema XX</vt:lpstr>
      <vt:lpstr>Visie op thema XX</vt:lpstr>
      <vt:lpstr>Persona’s</vt:lpstr>
      <vt:lpstr>Ellis</vt:lpstr>
      <vt:lpstr>Tanya</vt:lpstr>
      <vt:lpstr>Halima</vt:lpstr>
      <vt:lpstr>Ronald</vt:lpstr>
      <vt:lpstr>Klantreizen</vt:lpstr>
      <vt:lpstr>Hoe ziet het er uit?</vt:lpstr>
      <vt:lpstr>Planning</vt:lpstr>
      <vt:lpstr>Bedankt voor jullie aandacht! Zijn er nog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Blueprints Budget Beheer Gemeente Nijmegen   24 april 2023</dc:title>
  <dc:creator>Frans Kersseboom</dc:creator>
  <cp:lastModifiedBy>Jacqueline Westerbeek</cp:lastModifiedBy>
  <cp:revision>87</cp:revision>
  <dcterms:created xsi:type="dcterms:W3CDTF">2019-09-16T08:31:16Z</dcterms:created>
  <dcterms:modified xsi:type="dcterms:W3CDTF">2024-01-09T16:54:44Z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0x010100E0AC8AA04E56F04A96573BFF550D1C3A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635;#Mariëlle Fleuren;#60;#Anne-Sophie Damen-Maigret</vt:lpwstr>
  </property>
</Properties>
</file>