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1" r:id="rId3"/>
    <p:sldId id="263" r:id="rId4"/>
    <p:sldId id="262"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p:nvGrpSpPr>
        <p:grpSpPr bwMode="auto">
          <a:xfrm>
            <a:off x="7356475" y="1871667"/>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grpSp>
      <p:sp>
        <p:nvSpPr>
          <p:cNvPr id="7" name="Freeform 5"/>
          <p:cNvSpPr>
            <a:spLocks/>
          </p:cNvSpPr>
          <p:nvPr/>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en-US"/>
              <a:t>Click to edit Master title style</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Tijdelijke aanduiding voor datum 3"/>
          <p:cNvSpPr>
            <a:spLocks noGrp="1" noChangeAspect="1"/>
          </p:cNvSpPr>
          <p:nvPr>
            <p:ph type="dt" sz="half" idx="10"/>
          </p:nvPr>
        </p:nvSpPr>
        <p:spPr>
          <a:xfrm>
            <a:off x="1080002" y="6480004"/>
            <a:ext cx="4070351"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fld id="{56E8A9A1-DF45-4DA5-ADB7-37F5BF459E8E}" type="datetimeFigureOut">
              <a:rPr lang="nl-NL" smtClean="0"/>
              <a:t>22-1-2024</a:t>
            </a:fld>
            <a:endParaRPr lang="nl-NL"/>
          </a:p>
        </p:txBody>
      </p:sp>
      <p:sp>
        <p:nvSpPr>
          <p:cNvPr id="10" name="Rectangle 9">
            <a:extLst>
              <a:ext uri="{FF2B5EF4-FFF2-40B4-BE49-F238E27FC236}">
                <a16:creationId xmlns:a16="http://schemas.microsoft.com/office/drawing/2014/main" id="{E19B29A4-1B0A-4439-8AD7-9B490EAF1821}"/>
              </a:ext>
            </a:extLst>
          </p:cNvPr>
          <p:cNvSpPr/>
          <p:nvPr/>
        </p:nvSpPr>
        <p:spPr>
          <a:xfrm>
            <a:off x="648070" y="236460"/>
            <a:ext cx="1376039" cy="731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171" y="20657"/>
            <a:ext cx="35718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2022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en-US"/>
              <a:t>Click to edit Master title style</a:t>
            </a:r>
            <a:endParaRPr lang="nl-NL" dirty="0"/>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371186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en-US"/>
              <a:t>Click to edit Master title style</a:t>
            </a:r>
            <a:endParaRPr lang="nl-NL" dirty="0"/>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3455239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en-US"/>
              <a:t>Click to edit Master title style</a:t>
            </a:r>
            <a:endParaRPr lang="nl-NL" dirty="0"/>
          </a:p>
        </p:txBody>
      </p:sp>
    </p:spTree>
    <p:extLst>
      <p:ext uri="{BB962C8B-B14F-4D97-AF65-F5344CB8AC3E}">
        <p14:creationId xmlns:p14="http://schemas.microsoft.com/office/powerpoint/2010/main" val="288428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3180351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959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dia: aflopend beeld">
    <p:spTree>
      <p:nvGrpSpPr>
        <p:cNvPr id="1" name=""/>
        <p:cNvGrpSpPr/>
        <p:nvPr/>
      </p:nvGrpSpPr>
      <p:grpSpPr>
        <a:xfrm>
          <a:off x="0" y="0"/>
          <a:ext cx="0" cy="0"/>
          <a:chOff x="0" y="0"/>
          <a:chExt cx="0" cy="0"/>
        </a:xfrm>
      </p:grpSpPr>
      <p:sp>
        <p:nvSpPr>
          <p:cNvPr id="8" name="Rechthoek 7"/>
          <p:cNvSpPr/>
          <p:nvPr/>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p:nvGrpSpPr>
        <p:grpSpPr>
          <a:xfrm>
            <a:off x="-7373" y="6415998"/>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pic>
        <p:nvPicPr>
          <p:cNvPr id="7" name="Afbeelding 1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5777" y="4"/>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596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705802" y="253766"/>
            <a:ext cx="10515600" cy="562168"/>
          </a:xfrm>
          <a:prstGeom prst="rect">
            <a:avLst/>
          </a:prstGeom>
        </p:spPr>
        <p:txBody>
          <a:bodyPr vert="horz" lIns="91440" tIns="45720" rIns="91440" bIns="45720" rtlCol="0" anchor="ctr">
            <a:normAutofit/>
          </a:bodyPr>
          <a:lstStyle/>
          <a:p>
            <a:r>
              <a:rPr lang="nl-NL" noProof="0"/>
              <a:t>Click to edit Master title style</a:t>
            </a:r>
          </a:p>
        </p:txBody>
      </p:sp>
      <p:sp>
        <p:nvSpPr>
          <p:cNvPr id="6" name="Rectangle 5"/>
          <p:cNvSpPr/>
          <p:nvPr/>
        </p:nvSpPr>
        <p:spPr>
          <a:xfrm>
            <a:off x="0" y="973224"/>
            <a:ext cx="12192000" cy="5111564"/>
          </a:xfrm>
          <a:prstGeom prst="rect">
            <a:avLst/>
          </a:prstGeom>
          <a:solidFill>
            <a:srgbClr val="EEF4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400"/>
          </a:p>
        </p:txBody>
      </p:sp>
      <p:sp>
        <p:nvSpPr>
          <p:cNvPr id="10" name="Text Placeholder 2"/>
          <p:cNvSpPr>
            <a:spLocks noGrp="1"/>
          </p:cNvSpPr>
          <p:nvPr>
            <p:ph idx="5" hasCustomPrompt="1"/>
          </p:nvPr>
        </p:nvSpPr>
        <p:spPr>
          <a:xfrm>
            <a:off x="716834" y="1212289"/>
            <a:ext cx="9559637" cy="4351338"/>
          </a:xfrm>
          <a:prstGeom prst="rect">
            <a:avLst/>
          </a:prstGeom>
        </p:spPr>
        <p:txBody>
          <a:bodyPr vert="horz" lIns="91440" tIns="45720" rIns="91440" bIns="45720" rtlCol="0">
            <a:normAutofit/>
          </a:bodyPr>
          <a:lstStyle>
            <a:lvl1pPr marL="285750" indent="-285750">
              <a:lnSpc>
                <a:spcPts val="2700"/>
              </a:lnSpc>
              <a:buClr>
                <a:srgbClr val="6495ED"/>
              </a:buClr>
              <a:buFont typeface="Arial" charset="0"/>
              <a:buChar char="•"/>
              <a:defRPr sz="1900" b="0" i="0">
                <a:solidFill>
                  <a:srgbClr val="424242"/>
                </a:solidFill>
                <a:latin typeface="Source Sans Pro" charset="0"/>
                <a:ea typeface="Source Sans Pro" charset="0"/>
                <a:cs typeface="Source Sans Pro" charset="0"/>
              </a:defRPr>
            </a:lvl1pPr>
            <a:lvl2pPr marL="630238" indent="-319088">
              <a:lnSpc>
                <a:spcPts val="2700"/>
              </a:lnSpc>
              <a:buClr>
                <a:srgbClr val="6495ED"/>
              </a:buClr>
              <a:buFont typeface=".AppleSystemUIFont" charset="-120"/>
              <a:buChar char="-"/>
              <a:tabLst/>
              <a:defRPr sz="1900" b="0" i="0">
                <a:solidFill>
                  <a:srgbClr val="424242"/>
                </a:solidFill>
                <a:latin typeface="Source Sans Pro" charset="0"/>
                <a:ea typeface="Source Sans Pro" charset="0"/>
                <a:cs typeface="Source Sans Pro" charset="0"/>
              </a:defRPr>
            </a:lvl2pPr>
          </a:lstStyle>
          <a:p>
            <a:pPr lvl="0"/>
            <a:r>
              <a:rPr lang="nl-NL" noProof="0" dirty="0"/>
              <a:t>Click </a:t>
            </a:r>
            <a:r>
              <a:rPr lang="nl-NL" noProof="0" dirty="0" err="1"/>
              <a:t>to</a:t>
            </a:r>
            <a:r>
              <a:rPr lang="nl-NL" noProof="0" dirty="0"/>
              <a:t> </a:t>
            </a:r>
            <a:r>
              <a:rPr lang="nl-NL" noProof="0" dirty="0" err="1"/>
              <a:t>edit</a:t>
            </a:r>
            <a:r>
              <a:rPr lang="nl-NL" noProof="0" dirty="0"/>
              <a:t> Master </a:t>
            </a:r>
            <a:r>
              <a:rPr lang="nl-NL" noProof="0" dirty="0" err="1"/>
              <a:t>text</a:t>
            </a:r>
            <a:r>
              <a:rPr lang="nl-NL" noProof="0" dirty="0"/>
              <a:t> </a:t>
            </a:r>
            <a:r>
              <a:rPr lang="nl-NL" noProof="0" dirty="0" err="1"/>
              <a:t>styles</a:t>
            </a:r>
            <a:endParaRPr lang="nl-NL" noProof="0" dirty="0"/>
          </a:p>
          <a:p>
            <a:pPr lvl="1"/>
            <a:r>
              <a:rPr lang="nl-NL" noProof="0" dirty="0"/>
              <a:t>Second level</a:t>
            </a:r>
          </a:p>
        </p:txBody>
      </p:sp>
    </p:spTree>
    <p:extLst>
      <p:ext uri="{BB962C8B-B14F-4D97-AF65-F5344CB8AC3E}">
        <p14:creationId xmlns:p14="http://schemas.microsoft.com/office/powerpoint/2010/main" val="1273955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485777" y="4"/>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3" y="6415998"/>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4"/>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9"/>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extLst>
      <p:ext uri="{BB962C8B-B14F-4D97-AF65-F5344CB8AC3E}">
        <p14:creationId xmlns:p14="http://schemas.microsoft.com/office/powerpoint/2010/main" val="3753677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7CE9E-0589-9DD1-9406-A18CE72EA0C7}"/>
              </a:ext>
            </a:extLst>
          </p:cNvPr>
          <p:cNvSpPr>
            <a:spLocks noGrp="1"/>
          </p:cNvSpPr>
          <p:nvPr>
            <p:ph type="title"/>
          </p:nvPr>
        </p:nvSpPr>
        <p:spPr/>
        <p:txBody>
          <a:bodyPr/>
          <a:lstStyle/>
          <a:p>
            <a:r>
              <a:rPr lang="en-US" dirty="0" err="1"/>
              <a:t>Tijdelijke</a:t>
            </a:r>
            <a:r>
              <a:rPr lang="en-US" dirty="0"/>
              <a:t> </a:t>
            </a:r>
            <a:r>
              <a:rPr lang="en-US" dirty="0" err="1"/>
              <a:t>Alternatieve</a:t>
            </a:r>
            <a:r>
              <a:rPr lang="en-US" dirty="0"/>
              <a:t> </a:t>
            </a:r>
            <a:r>
              <a:rPr lang="en-US" dirty="0" err="1"/>
              <a:t>Maatregelen</a:t>
            </a:r>
            <a:endParaRPr lang="nl-NL" dirty="0"/>
          </a:p>
        </p:txBody>
      </p:sp>
      <p:sp>
        <p:nvSpPr>
          <p:cNvPr id="3" name="Content Placeholder 2">
            <a:extLst>
              <a:ext uri="{FF2B5EF4-FFF2-40B4-BE49-F238E27FC236}">
                <a16:creationId xmlns:a16="http://schemas.microsoft.com/office/drawing/2014/main" id="{2F84F005-34D7-6640-E7A2-6E5C6C593F92}"/>
              </a:ext>
            </a:extLst>
          </p:cNvPr>
          <p:cNvSpPr>
            <a:spLocks noGrp="1"/>
          </p:cNvSpPr>
          <p:nvPr>
            <p:ph idx="1"/>
          </p:nvPr>
        </p:nvSpPr>
        <p:spPr>
          <a:xfrm>
            <a:off x="1080000" y="2173454"/>
            <a:ext cx="10823742" cy="4500563"/>
          </a:xfrm>
        </p:spPr>
        <p:txBody>
          <a:bodyPr/>
          <a:lstStyle/>
          <a:p>
            <a:r>
              <a:rPr lang="nl-NL" sz="2000" dirty="0">
                <a:latin typeface="+mn-lt"/>
                <a:ea typeface="Calibri" panose="020F0502020204030204" pitchFamily="34" charset="0"/>
                <a:cs typeface="Times New Roman" panose="02020603050405020304" pitchFamily="18" charset="0"/>
              </a:rPr>
              <a:t>Ingesteld ter ondersteuning van overheden rond en na inwerkingtreding</a:t>
            </a:r>
          </a:p>
          <a:p>
            <a:r>
              <a:rPr lang="nl-NL" sz="2000" dirty="0">
                <a:latin typeface="+mn-lt"/>
                <a:ea typeface="Times New Roman" panose="02020603050405020304" pitchFamily="18" charset="0"/>
                <a:cs typeface="Times New Roman" panose="02020603050405020304" pitchFamily="18" charset="0"/>
              </a:rPr>
              <a:t>Belangrijkste </a:t>
            </a:r>
            <a:r>
              <a:rPr lang="nl-NL" sz="2000" dirty="0" err="1">
                <a:latin typeface="+mn-lt"/>
                <a:ea typeface="Times New Roman" panose="02020603050405020304" pitchFamily="18" charset="0"/>
                <a:cs typeface="Times New Roman" panose="02020603050405020304" pitchFamily="18" charset="0"/>
              </a:rPr>
              <a:t>TAM’s</a:t>
            </a:r>
            <a:r>
              <a:rPr lang="nl-NL" sz="2000" dirty="0">
                <a:latin typeface="+mn-lt"/>
                <a:ea typeface="Times New Roman" panose="02020603050405020304" pitchFamily="18" charset="0"/>
                <a:cs typeface="Times New Roman" panose="02020603050405020304" pitchFamily="18" charset="0"/>
              </a:rPr>
              <a:t> zijn de maatregelen in de planketen, denk aan de TAM-IMRO</a:t>
            </a:r>
          </a:p>
          <a:p>
            <a:pPr marL="0" indent="0">
              <a:buNone/>
            </a:pPr>
            <a:endParaRPr lang="nl-NL" sz="2000" dirty="0">
              <a:latin typeface="+mn-lt"/>
              <a:ea typeface="Times New Roman" panose="02020603050405020304" pitchFamily="18" charset="0"/>
              <a:cs typeface="Times New Roman" panose="02020603050405020304" pitchFamily="18" charset="0"/>
            </a:endParaRPr>
          </a:p>
          <a:p>
            <a:r>
              <a:rPr lang="nl-NL" sz="2000" dirty="0">
                <a:latin typeface="+mn-lt"/>
                <a:ea typeface="Times New Roman" panose="02020603050405020304" pitchFamily="18" charset="0"/>
                <a:cs typeface="Times New Roman" panose="02020603050405020304" pitchFamily="18" charset="0"/>
              </a:rPr>
              <a:t>Maar er zijn ook een aantal ‘</a:t>
            </a:r>
            <a:r>
              <a:rPr lang="nl-NL" sz="2000" dirty="0" err="1">
                <a:latin typeface="+mn-lt"/>
                <a:ea typeface="Times New Roman" panose="02020603050405020304" pitchFamily="18" charset="0"/>
                <a:cs typeface="Times New Roman" panose="02020603050405020304" pitchFamily="18" charset="0"/>
              </a:rPr>
              <a:t>dienstverlenings</a:t>
            </a:r>
            <a:r>
              <a:rPr lang="nl-NL" sz="2000" dirty="0">
                <a:latin typeface="+mn-lt"/>
                <a:ea typeface="Times New Roman" panose="02020603050405020304" pitchFamily="18" charset="0"/>
                <a:cs typeface="Times New Roman" panose="02020603050405020304" pitchFamily="18" charset="0"/>
              </a:rPr>
              <a:t>’-</a:t>
            </a:r>
            <a:r>
              <a:rPr lang="nl-NL" sz="2000" dirty="0" err="1">
                <a:latin typeface="+mn-lt"/>
                <a:ea typeface="Times New Roman" panose="02020603050405020304" pitchFamily="18" charset="0"/>
                <a:cs typeface="Times New Roman" panose="02020603050405020304" pitchFamily="18" charset="0"/>
              </a:rPr>
              <a:t>TAM’s</a:t>
            </a:r>
            <a:r>
              <a:rPr lang="nl-NL" sz="2000" dirty="0">
                <a:latin typeface="+mn-lt"/>
                <a:ea typeface="Times New Roman" panose="02020603050405020304" pitchFamily="18" charset="0"/>
                <a:cs typeface="Times New Roman" panose="02020603050405020304" pitchFamily="18" charset="0"/>
              </a:rPr>
              <a:t> opgezet zoals de centrale ondersteuning voor de configuratie van behandeldiensten</a:t>
            </a:r>
          </a:p>
          <a:p>
            <a:r>
              <a:rPr lang="nl-NL" sz="2000" b="1" dirty="0">
                <a:latin typeface="+mn-lt"/>
                <a:ea typeface="Times New Roman" panose="02020603050405020304" pitchFamily="18" charset="0"/>
                <a:cs typeface="Times New Roman" panose="02020603050405020304" pitchFamily="18" charset="0"/>
              </a:rPr>
              <a:t>Vandaag staat centraal: de TAM Gerelateerde Verzoeken</a:t>
            </a:r>
          </a:p>
          <a:p>
            <a:endParaRPr lang="nl-NL" sz="2000" dirty="0"/>
          </a:p>
        </p:txBody>
      </p:sp>
    </p:spTree>
    <p:extLst>
      <p:ext uri="{BB962C8B-B14F-4D97-AF65-F5344CB8AC3E}">
        <p14:creationId xmlns:p14="http://schemas.microsoft.com/office/powerpoint/2010/main" val="385631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7CE9E-0589-9DD1-9406-A18CE72EA0C7}"/>
              </a:ext>
            </a:extLst>
          </p:cNvPr>
          <p:cNvSpPr>
            <a:spLocks noGrp="1"/>
          </p:cNvSpPr>
          <p:nvPr>
            <p:ph type="title"/>
          </p:nvPr>
        </p:nvSpPr>
        <p:spPr/>
        <p:txBody>
          <a:bodyPr/>
          <a:lstStyle/>
          <a:p>
            <a:r>
              <a:rPr lang="en-US" dirty="0" err="1"/>
              <a:t>Introductie</a:t>
            </a:r>
            <a:r>
              <a:rPr lang="en-US" dirty="0"/>
              <a:t> TAM </a:t>
            </a:r>
            <a:r>
              <a:rPr lang="en-US" dirty="0" err="1"/>
              <a:t>Gerelateerde</a:t>
            </a:r>
            <a:r>
              <a:rPr lang="en-US" dirty="0"/>
              <a:t> </a:t>
            </a:r>
            <a:r>
              <a:rPr lang="en-US" dirty="0" err="1"/>
              <a:t>Verzoeken</a:t>
            </a:r>
            <a:endParaRPr lang="nl-NL" dirty="0"/>
          </a:p>
        </p:txBody>
      </p:sp>
      <p:sp>
        <p:nvSpPr>
          <p:cNvPr id="3" name="Content Placeholder 2">
            <a:extLst>
              <a:ext uri="{FF2B5EF4-FFF2-40B4-BE49-F238E27FC236}">
                <a16:creationId xmlns:a16="http://schemas.microsoft.com/office/drawing/2014/main" id="{2F84F005-34D7-6640-E7A2-6E5C6C593F92}"/>
              </a:ext>
            </a:extLst>
          </p:cNvPr>
          <p:cNvSpPr>
            <a:spLocks noGrp="1"/>
          </p:cNvSpPr>
          <p:nvPr>
            <p:ph idx="1"/>
          </p:nvPr>
        </p:nvSpPr>
        <p:spPr>
          <a:xfrm>
            <a:off x="1080000" y="2173454"/>
            <a:ext cx="10823742" cy="4500563"/>
          </a:xfrm>
        </p:spPr>
        <p:txBody>
          <a:bodyPr/>
          <a:lstStyle/>
          <a:p>
            <a:r>
              <a:rPr lang="nl-NL" sz="2000" dirty="0">
                <a:latin typeface="+mn-lt"/>
                <a:ea typeface="Calibri" panose="020F0502020204030204" pitchFamily="34" charset="0"/>
                <a:cs typeface="Times New Roman" panose="02020603050405020304" pitchFamily="18" charset="0"/>
              </a:rPr>
              <a:t>In 2022 is de TAM gerelateerde verzoeken ontwikkeld als tijdelijke maatregel om overheden en omgevingsdiensten te ondersteunen bij het vinden van gerelateerde verzoeken binnen een gebied.</a:t>
            </a:r>
          </a:p>
          <a:p>
            <a:pPr marL="0" indent="0">
              <a:buNone/>
            </a:pPr>
            <a:r>
              <a:rPr lang="nl-NL" sz="2000" dirty="0">
                <a:latin typeface="+mn-lt"/>
                <a:ea typeface="Calibri" panose="020F0502020204030204" pitchFamily="34" charset="0"/>
                <a:cs typeface="Times New Roman" panose="02020603050405020304" pitchFamily="18" charset="0"/>
              </a:rPr>
              <a:t> </a:t>
            </a:r>
          </a:p>
          <a:p>
            <a:r>
              <a:rPr lang="nl-NL" sz="2000" dirty="0">
                <a:latin typeface="+mn-lt"/>
                <a:ea typeface="Calibri" panose="020F0502020204030204" pitchFamily="34" charset="0"/>
                <a:cs typeface="Times New Roman" panose="02020603050405020304" pitchFamily="18" charset="0"/>
              </a:rPr>
              <a:t>Met deze TAM kunnen overheden kijken voor welke activiteiten verzoeken zijn ingediend in een bepaald gebied. Ook van groot belang vanwege loslaten ‘onlosmakelijkheid’ onder OW en noodzaak tot intensiever samenwerken</a:t>
            </a:r>
          </a:p>
          <a:p>
            <a:pPr marL="0" indent="0">
              <a:buNone/>
            </a:pPr>
            <a:endParaRPr lang="nl-NL" sz="2000" dirty="0">
              <a:latin typeface="+mn-lt"/>
              <a:ea typeface="Calibri" panose="020F0502020204030204" pitchFamily="34" charset="0"/>
              <a:cs typeface="Times New Roman" panose="02020603050405020304" pitchFamily="18" charset="0"/>
            </a:endParaRPr>
          </a:p>
          <a:p>
            <a:r>
              <a:rPr lang="nl-NL" sz="2000" dirty="0">
                <a:latin typeface="+mn-lt"/>
                <a:ea typeface="Calibri" panose="020F0502020204030204" pitchFamily="34" charset="0"/>
                <a:cs typeface="Times New Roman" panose="02020603050405020304" pitchFamily="18" charset="0"/>
              </a:rPr>
              <a:t>De TAM maakt gebruik van de het </a:t>
            </a:r>
            <a:r>
              <a:rPr lang="nl-NL" sz="2000" i="1" dirty="0">
                <a:latin typeface="+mn-lt"/>
                <a:ea typeface="Calibri" panose="020F0502020204030204" pitchFamily="34" charset="0"/>
                <a:cs typeface="Times New Roman" panose="02020603050405020304" pitchFamily="18" charset="0"/>
              </a:rPr>
              <a:t>Open Stelsel </a:t>
            </a:r>
            <a:r>
              <a:rPr lang="nl-NL" sz="2000" dirty="0">
                <a:latin typeface="+mn-lt"/>
                <a:ea typeface="Calibri" panose="020F0502020204030204" pitchFamily="34" charset="0"/>
                <a:cs typeface="Times New Roman" panose="02020603050405020304" pitchFamily="18" charset="0"/>
              </a:rPr>
              <a:t>van DSO</a:t>
            </a:r>
          </a:p>
          <a:p>
            <a:endParaRPr lang="nl-NL" sz="2000" dirty="0">
              <a:latin typeface="+mn-lt"/>
              <a:ea typeface="Calibri" panose="020F0502020204030204" pitchFamily="34" charset="0"/>
              <a:cs typeface="Times New Roman" panose="02020603050405020304" pitchFamily="18" charset="0"/>
            </a:endParaRPr>
          </a:p>
          <a:p>
            <a:r>
              <a:rPr lang="nl-NL" sz="2000" dirty="0">
                <a:latin typeface="+mn-lt"/>
                <a:ea typeface="Calibri" panose="020F0502020204030204" pitchFamily="34" charset="0"/>
                <a:cs typeface="Times New Roman" panose="02020603050405020304" pitchFamily="18" charset="0"/>
              </a:rPr>
              <a:t>De reden voor het instellen van de TAM was (en is) het gegeven dat veel VTH leveranciers in hun eigen applicatie nog geen aansluiting hadden gerealiseerd op deze API. Er wordt geen inhoud en persoonsinformatie rond het verzoek gedeeld</a:t>
            </a:r>
            <a:endParaRPr lang="nl-NL" sz="2000" dirty="0">
              <a:latin typeface="+mn-lt"/>
              <a:ea typeface="Times New Roman" panose="02020603050405020304" pitchFamily="18" charset="0"/>
              <a:cs typeface="Times New Roman" panose="02020603050405020304" pitchFamily="18" charset="0"/>
            </a:endParaRPr>
          </a:p>
          <a:p>
            <a:endParaRPr lang="nl-NL" sz="2000" dirty="0"/>
          </a:p>
        </p:txBody>
      </p:sp>
    </p:spTree>
    <p:extLst>
      <p:ext uri="{BB962C8B-B14F-4D97-AF65-F5344CB8AC3E}">
        <p14:creationId xmlns:p14="http://schemas.microsoft.com/office/powerpoint/2010/main" val="2823722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0F31A0-D06E-9C96-0013-F9F912165340}"/>
              </a:ext>
            </a:extLst>
          </p:cNvPr>
          <p:cNvSpPr>
            <a:spLocks noGrp="1"/>
          </p:cNvSpPr>
          <p:nvPr>
            <p:ph type="title"/>
          </p:nvPr>
        </p:nvSpPr>
        <p:spPr/>
        <p:txBody>
          <a:bodyPr/>
          <a:lstStyle/>
          <a:p>
            <a:r>
              <a:rPr lang="nl-NL" dirty="0"/>
              <a:t>Waarom een update?</a:t>
            </a:r>
          </a:p>
        </p:txBody>
      </p:sp>
      <p:sp>
        <p:nvSpPr>
          <p:cNvPr id="3" name="Tijdelijke aanduiding voor inhoud 2">
            <a:extLst>
              <a:ext uri="{FF2B5EF4-FFF2-40B4-BE49-F238E27FC236}">
                <a16:creationId xmlns:a16="http://schemas.microsoft.com/office/drawing/2014/main" id="{92F2C7D5-1B54-B67E-2044-1CF80F2EF05B}"/>
              </a:ext>
            </a:extLst>
          </p:cNvPr>
          <p:cNvSpPr>
            <a:spLocks noGrp="1"/>
          </p:cNvSpPr>
          <p:nvPr>
            <p:ph idx="1"/>
          </p:nvPr>
        </p:nvSpPr>
        <p:spPr/>
        <p:txBody>
          <a:bodyPr/>
          <a:lstStyle/>
          <a:p>
            <a:r>
              <a:rPr lang="nl-NL" sz="2000" dirty="0">
                <a:latin typeface="+mn-lt"/>
                <a:ea typeface="Verdana" panose="020B0604030504040204" pitchFamily="34" charset="0"/>
              </a:rPr>
              <a:t>Er blijkt een bredere informatiebehoefte rond verzoekinformatie die verder gaat dan het aanbod van de oude TAM. Vragen kwamen vanuit allen overheidslagen. </a:t>
            </a:r>
          </a:p>
          <a:p>
            <a:pPr marL="0" indent="0">
              <a:buNone/>
            </a:pPr>
            <a:endParaRPr lang="nl-NL" sz="2000" dirty="0">
              <a:latin typeface="+mn-lt"/>
              <a:ea typeface="Verdana" panose="020B0604030504040204" pitchFamily="34" charset="0"/>
            </a:endParaRPr>
          </a:p>
          <a:p>
            <a:pPr lvl="1"/>
            <a:r>
              <a:rPr lang="nl-NL" sz="1800" dirty="0">
                <a:latin typeface="+mn-lt"/>
                <a:ea typeface="Verdana" panose="020B0604030504040204" pitchFamily="34" charset="0"/>
              </a:rPr>
              <a:t>Betere</a:t>
            </a:r>
            <a:r>
              <a:rPr lang="nl-NL" sz="1800" dirty="0">
                <a:solidFill>
                  <a:schemeClr val="tx1"/>
                </a:solidFill>
                <a:latin typeface="+mn-lt"/>
                <a:ea typeface="Verdana" panose="020B0604030504040204" pitchFamily="34" charset="0"/>
              </a:rPr>
              <a:t> interface</a:t>
            </a:r>
          </a:p>
          <a:p>
            <a:pPr lvl="1"/>
            <a:r>
              <a:rPr lang="nl-NL" sz="1800" dirty="0">
                <a:latin typeface="+mn-lt"/>
                <a:ea typeface="Verdana" panose="020B0604030504040204" pitchFamily="34" charset="0"/>
              </a:rPr>
              <a:t>Opslaan filters</a:t>
            </a:r>
          </a:p>
          <a:p>
            <a:pPr lvl="1"/>
            <a:r>
              <a:rPr lang="nl-NL" sz="1800" dirty="0">
                <a:latin typeface="+mn-lt"/>
                <a:ea typeface="Verdana" panose="020B0604030504040204" pitchFamily="34" charset="0"/>
              </a:rPr>
              <a:t>Beter zoeken</a:t>
            </a:r>
          </a:p>
          <a:p>
            <a:pPr lvl="1"/>
            <a:r>
              <a:rPr lang="nl-NL" sz="1800" dirty="0">
                <a:solidFill>
                  <a:schemeClr val="tx1"/>
                </a:solidFill>
                <a:latin typeface="+mn-lt"/>
                <a:ea typeface="Verdana" panose="020B0604030504040204" pitchFamily="34" charset="0"/>
              </a:rPr>
              <a:t>Export van data</a:t>
            </a:r>
          </a:p>
          <a:p>
            <a:pPr lvl="1"/>
            <a:r>
              <a:rPr lang="nl-NL" sz="1800" dirty="0">
                <a:latin typeface="+mn-lt"/>
                <a:ea typeface="Verdana" panose="020B0604030504040204" pitchFamily="34" charset="0"/>
              </a:rPr>
              <a:t>......</a:t>
            </a:r>
            <a:endParaRPr lang="nl-NL" sz="1800" dirty="0">
              <a:solidFill>
                <a:schemeClr val="tx1"/>
              </a:solidFill>
              <a:latin typeface="+mn-lt"/>
              <a:ea typeface="Verdana" panose="020B0604030504040204" pitchFamily="34" charset="0"/>
            </a:endParaRPr>
          </a:p>
          <a:p>
            <a:pPr lvl="1"/>
            <a:endParaRPr lang="nl-NL" sz="1800" dirty="0">
              <a:solidFill>
                <a:schemeClr val="tx1"/>
              </a:solidFill>
              <a:latin typeface="+mn-lt"/>
              <a:ea typeface="Verdana" panose="020B0604030504040204" pitchFamily="34" charset="0"/>
            </a:endParaRPr>
          </a:p>
          <a:p>
            <a:endParaRPr lang="nl-NL" dirty="0"/>
          </a:p>
        </p:txBody>
      </p:sp>
      <p:sp>
        <p:nvSpPr>
          <p:cNvPr id="4" name="Rechthoek: afgeschuinde bovenhoeken 3">
            <a:extLst>
              <a:ext uri="{FF2B5EF4-FFF2-40B4-BE49-F238E27FC236}">
                <a16:creationId xmlns:a16="http://schemas.microsoft.com/office/drawing/2014/main" id="{EDB1072F-DAB8-1532-0A19-F1CBD73ABC53}"/>
              </a:ext>
            </a:extLst>
          </p:cNvPr>
          <p:cNvSpPr/>
          <p:nvPr/>
        </p:nvSpPr>
        <p:spPr>
          <a:xfrm>
            <a:off x="5486400" y="4859090"/>
            <a:ext cx="4601432" cy="1367057"/>
          </a:xfrm>
          <a:prstGeom prst="snip2Same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lnSpc>
                <a:spcPct val="107000"/>
              </a:lnSpc>
              <a:spcAft>
                <a:spcPts val="600"/>
              </a:spcAft>
            </a:pPr>
            <a:r>
              <a:rPr lang="nl-NL" sz="900" dirty="0" err="1">
                <a:solidFill>
                  <a:schemeClr val="tx1"/>
                </a:solidFill>
                <a:latin typeface="Verdana" panose="020B0604030504040204" pitchFamily="34" charset="0"/>
                <a:ea typeface="Calibri" panose="020F0502020204030204" pitchFamily="34" charset="0"/>
                <a:cs typeface="Times New Roman" panose="02020603050405020304" pitchFamily="18" charset="0"/>
              </a:rPr>
              <a:t>Productiesysteem</a:t>
            </a:r>
            <a:r>
              <a:rPr lang="nl-NL" sz="900" dirty="0" err="1">
                <a:latin typeface="Verdana" panose="020B0604030504040204" pitchFamily="34" charset="0"/>
                <a:ea typeface="Calibri" panose="020F0502020204030204" pitchFamily="34" charset="0"/>
                <a:cs typeface="Times New Roman" panose="02020603050405020304" pitchFamily="18" charset="0"/>
              </a:rPr>
              <a:t>oProductesysteem</a:t>
            </a:r>
            <a:endParaRPr lang="nl-NL" sz="900" dirty="0">
              <a:latin typeface="Verdana" panose="020B0604030504040204" pitchFamily="34" charset="0"/>
              <a:ea typeface="Calibri" panose="020F0502020204030204" pitchFamily="34" charset="0"/>
              <a:cs typeface="Times New Roman" panose="02020603050405020304" pitchFamily="18" charset="0"/>
            </a:endParaRPr>
          </a:p>
          <a:p>
            <a:pPr lvl="2">
              <a:lnSpc>
                <a:spcPct val="107000"/>
              </a:lnSpc>
              <a:spcAft>
                <a:spcPts val="600"/>
              </a:spcAft>
            </a:pPr>
            <a:r>
              <a:rPr lang="nl-NL"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Toegang </a:t>
            </a:r>
            <a:r>
              <a:rPr lang="nl-NL" sz="900" dirty="0" err="1">
                <a:solidFill>
                  <a:schemeClr val="tx1"/>
                </a:solidFill>
                <a:latin typeface="Verdana" panose="020B0604030504040204" pitchFamily="34" charset="0"/>
                <a:ea typeface="Calibri" panose="020F0502020204030204" pitchFamily="34" charset="0"/>
                <a:cs typeface="Times New Roman" panose="02020603050405020304" pitchFamily="18" charset="0"/>
              </a:rPr>
              <a:t>obv</a:t>
            </a:r>
            <a:r>
              <a:rPr lang="nl-NL"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 Authenticatie en </a:t>
            </a:r>
            <a:r>
              <a:rPr lang="nl-NL" sz="900" dirty="0" err="1">
                <a:solidFill>
                  <a:schemeClr val="tx1"/>
                </a:solidFill>
                <a:latin typeface="Verdana" panose="020B0604030504040204" pitchFamily="34" charset="0"/>
                <a:ea typeface="Calibri" panose="020F0502020204030204" pitchFamily="34" charset="0"/>
                <a:cs typeface="Times New Roman" panose="02020603050405020304" pitchFamily="18" charset="0"/>
              </a:rPr>
              <a:t>whitelist</a:t>
            </a:r>
            <a:endParaRPr lang="nl-NL" sz="900"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a:p>
            <a:pPr lvl="2">
              <a:lnSpc>
                <a:spcPct val="107000"/>
              </a:lnSpc>
              <a:spcAft>
                <a:spcPts val="600"/>
              </a:spcAft>
            </a:pPr>
            <a:r>
              <a:rPr lang="nl-NL"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Zoeken gerelateerde verzoeken op geometrie</a:t>
            </a:r>
          </a:p>
          <a:p>
            <a:pPr lvl="2">
              <a:lnSpc>
                <a:spcPct val="107000"/>
              </a:lnSpc>
              <a:spcAft>
                <a:spcPts val="600"/>
              </a:spcAft>
            </a:pPr>
            <a:r>
              <a:rPr lang="nl-NL"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Filteren op één activiteit</a:t>
            </a:r>
          </a:p>
          <a:p>
            <a:pPr lvl="2">
              <a:lnSpc>
                <a:spcPct val="107000"/>
              </a:lnSpc>
              <a:spcAft>
                <a:spcPts val="600"/>
              </a:spcAft>
            </a:pPr>
            <a:r>
              <a:rPr lang="en-US" sz="900" dirty="0" err="1">
                <a:solidFill>
                  <a:schemeClr val="tx1"/>
                </a:solidFill>
                <a:latin typeface="Verdana" panose="020B0604030504040204" pitchFamily="34" charset="0"/>
                <a:ea typeface="Calibri" panose="020F0502020204030204" pitchFamily="34" charset="0"/>
                <a:cs typeface="Times New Roman" panose="02020603050405020304" pitchFamily="18" charset="0"/>
              </a:rPr>
              <a:t>Zoeken</a:t>
            </a:r>
            <a:r>
              <a:rPr lang="en-US"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 </a:t>
            </a:r>
            <a:r>
              <a:rPr lang="en-US" sz="900" dirty="0" err="1">
                <a:solidFill>
                  <a:schemeClr val="tx1"/>
                </a:solidFill>
                <a:latin typeface="Verdana" panose="020B0604030504040204" pitchFamily="34" charset="0"/>
                <a:ea typeface="Calibri" panose="020F0502020204030204" pitchFamily="34" charset="0"/>
                <a:cs typeface="Times New Roman" panose="02020603050405020304" pitchFamily="18" charset="0"/>
              </a:rPr>
              <a:t>gerelateerde</a:t>
            </a:r>
            <a:r>
              <a:rPr lang="en-US"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 </a:t>
            </a:r>
            <a:r>
              <a:rPr lang="en-US" sz="900" dirty="0" err="1">
                <a:solidFill>
                  <a:schemeClr val="tx1"/>
                </a:solidFill>
                <a:latin typeface="Verdana" panose="020B0604030504040204" pitchFamily="34" charset="0"/>
                <a:ea typeface="Calibri" panose="020F0502020204030204" pitchFamily="34" charset="0"/>
                <a:cs typeface="Times New Roman" panose="02020603050405020304" pitchFamily="18" charset="0"/>
              </a:rPr>
              <a:t>verzoeken</a:t>
            </a:r>
            <a:r>
              <a:rPr lang="en-US"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 op </a:t>
            </a:r>
            <a:r>
              <a:rPr lang="en-US" sz="900" dirty="0" err="1">
                <a:solidFill>
                  <a:schemeClr val="tx1"/>
                </a:solidFill>
                <a:latin typeface="Verdana" panose="020B0604030504040204" pitchFamily="34" charset="0"/>
                <a:ea typeface="Calibri" panose="020F0502020204030204" pitchFamily="34" charset="0"/>
                <a:cs typeface="Times New Roman" panose="02020603050405020304" pitchFamily="18" charset="0"/>
              </a:rPr>
              <a:t>verzoeknummer</a:t>
            </a:r>
            <a:endParaRPr lang="nl-NL" sz="900"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a:p>
            <a:pPr algn="ctr"/>
            <a:endParaRPr lang="nl-NL" sz="1350" dirty="0">
              <a:solidFill>
                <a:schemeClr val="tx1"/>
              </a:solidFill>
            </a:endParaRPr>
          </a:p>
        </p:txBody>
      </p:sp>
      <p:sp>
        <p:nvSpPr>
          <p:cNvPr id="5" name="Rechthoek: afgeschuinde bovenhoeken 4">
            <a:extLst>
              <a:ext uri="{FF2B5EF4-FFF2-40B4-BE49-F238E27FC236}">
                <a16:creationId xmlns:a16="http://schemas.microsoft.com/office/drawing/2014/main" id="{2994E2B7-0C1E-B07C-9DF4-203FFC98896A}"/>
              </a:ext>
            </a:extLst>
          </p:cNvPr>
          <p:cNvSpPr/>
          <p:nvPr/>
        </p:nvSpPr>
        <p:spPr>
          <a:xfrm>
            <a:off x="5741150" y="2864674"/>
            <a:ext cx="4111976" cy="1934540"/>
          </a:xfrm>
          <a:prstGeom prst="snip2Same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nSpc>
                <a:spcPct val="107000"/>
              </a:lnSpc>
              <a:spcAft>
                <a:spcPts val="600"/>
              </a:spcAft>
            </a:pPr>
            <a:r>
              <a:rPr lang="nl-NL" sz="750" dirty="0">
                <a:solidFill>
                  <a:schemeClr val="tx1"/>
                </a:solidFill>
                <a:latin typeface="Verdana" panose="020B0604030504040204" pitchFamily="34" charset="0"/>
                <a:ea typeface="Calibri" panose="020F0502020204030204" pitchFamily="34" charset="0"/>
                <a:cs typeface="Times New Roman" panose="02020603050405020304" pitchFamily="18" charset="0"/>
              </a:rPr>
              <a:t> 	</a:t>
            </a:r>
            <a:r>
              <a:rPr lang="nl-NL"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Zoeken op meerdere activiteiten</a:t>
            </a:r>
            <a:endParaRPr lang="nl-NL" sz="900" b="1"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a:p>
            <a:pPr lvl="1">
              <a:lnSpc>
                <a:spcPct val="107000"/>
              </a:lnSpc>
              <a:spcAft>
                <a:spcPts val="600"/>
              </a:spcAft>
            </a:pPr>
            <a:r>
              <a:rPr lang="nl-NL"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	Zoeken op meerdere geometrieën tegelijk</a:t>
            </a:r>
          </a:p>
          <a:p>
            <a:pPr lvl="2">
              <a:lnSpc>
                <a:spcPct val="107000"/>
              </a:lnSpc>
              <a:spcAft>
                <a:spcPts val="600"/>
              </a:spcAft>
            </a:pPr>
            <a:r>
              <a:rPr lang="nl-NL"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Opslaan en beheren geometrieën</a:t>
            </a:r>
          </a:p>
          <a:p>
            <a:pPr lvl="2">
              <a:lnSpc>
                <a:spcPct val="107000"/>
              </a:lnSpc>
              <a:spcAft>
                <a:spcPts val="600"/>
              </a:spcAft>
            </a:pPr>
            <a:r>
              <a:rPr lang="nl-NL"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Opslaan en beheren activiteiten</a:t>
            </a:r>
          </a:p>
          <a:p>
            <a:pPr lvl="2">
              <a:lnSpc>
                <a:spcPct val="107000"/>
              </a:lnSpc>
              <a:spcAft>
                <a:spcPts val="600"/>
              </a:spcAft>
            </a:pPr>
            <a:r>
              <a:rPr lang="nl-NL"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Cache van de registratie verzoeken</a:t>
            </a:r>
          </a:p>
          <a:p>
            <a:pPr lvl="2">
              <a:lnSpc>
                <a:spcPct val="107000"/>
              </a:lnSpc>
              <a:spcAft>
                <a:spcPts val="600"/>
              </a:spcAft>
            </a:pPr>
            <a:r>
              <a:rPr lang="nl-NL"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Inkijken alle resultaten tegelijk</a:t>
            </a:r>
          </a:p>
          <a:p>
            <a:pPr lvl="2">
              <a:lnSpc>
                <a:spcPct val="107000"/>
              </a:lnSpc>
              <a:spcAft>
                <a:spcPts val="600"/>
              </a:spcAft>
            </a:pPr>
            <a:r>
              <a:rPr lang="nl-NL" sz="900" dirty="0">
                <a:solidFill>
                  <a:schemeClr val="tx1"/>
                </a:solidFill>
                <a:latin typeface="Verdana" panose="020B0604030504040204" pitchFamily="34" charset="0"/>
                <a:ea typeface="Calibri" panose="020F0502020204030204" pitchFamily="34" charset="0"/>
                <a:cs typeface="Times New Roman" panose="02020603050405020304" pitchFamily="18" charset="0"/>
              </a:rPr>
              <a:t>Export en download resultaten</a:t>
            </a:r>
          </a:p>
          <a:p>
            <a:pPr algn="ctr"/>
            <a:endParaRPr lang="nl-NL" sz="1350" dirty="0">
              <a:solidFill>
                <a:schemeClr val="tx1"/>
              </a:solidFill>
            </a:endParaRPr>
          </a:p>
        </p:txBody>
      </p:sp>
      <p:sp>
        <p:nvSpPr>
          <p:cNvPr id="6" name="Tekstvak 5">
            <a:extLst>
              <a:ext uri="{FF2B5EF4-FFF2-40B4-BE49-F238E27FC236}">
                <a16:creationId xmlns:a16="http://schemas.microsoft.com/office/drawing/2014/main" id="{F26FDD35-CD62-AF7A-EEE5-2FFB217C0646}"/>
              </a:ext>
            </a:extLst>
          </p:cNvPr>
          <p:cNvSpPr txBox="1"/>
          <p:nvPr/>
        </p:nvSpPr>
        <p:spPr>
          <a:xfrm>
            <a:off x="5442857" y="5810649"/>
            <a:ext cx="558166" cy="415498"/>
          </a:xfrm>
          <a:prstGeom prst="rect">
            <a:avLst/>
          </a:prstGeom>
          <a:noFill/>
        </p:spPr>
        <p:txBody>
          <a:bodyPr wrap="none" rtlCol="0">
            <a:spAutoFit/>
          </a:bodyPr>
          <a:lstStyle/>
          <a:p>
            <a:r>
              <a:rPr lang="nl-NL" sz="2100" dirty="0"/>
              <a:t>1.0</a:t>
            </a:r>
          </a:p>
        </p:txBody>
      </p:sp>
      <p:sp>
        <p:nvSpPr>
          <p:cNvPr id="7" name="Tekstvak 6">
            <a:extLst>
              <a:ext uri="{FF2B5EF4-FFF2-40B4-BE49-F238E27FC236}">
                <a16:creationId xmlns:a16="http://schemas.microsoft.com/office/drawing/2014/main" id="{BD471F58-AE2E-8C45-2392-F5695BF7CA6A}"/>
              </a:ext>
            </a:extLst>
          </p:cNvPr>
          <p:cNvSpPr txBox="1"/>
          <p:nvPr/>
        </p:nvSpPr>
        <p:spPr>
          <a:xfrm>
            <a:off x="5802943" y="4383716"/>
            <a:ext cx="558166" cy="415498"/>
          </a:xfrm>
          <a:prstGeom prst="rect">
            <a:avLst/>
          </a:prstGeom>
          <a:noFill/>
        </p:spPr>
        <p:txBody>
          <a:bodyPr wrap="none" rtlCol="0">
            <a:spAutoFit/>
          </a:bodyPr>
          <a:lstStyle/>
          <a:p>
            <a:r>
              <a:rPr lang="nl-NL" sz="2100" dirty="0"/>
              <a:t>2.0</a:t>
            </a:r>
          </a:p>
        </p:txBody>
      </p:sp>
    </p:spTree>
    <p:extLst>
      <p:ext uri="{BB962C8B-B14F-4D97-AF65-F5344CB8AC3E}">
        <p14:creationId xmlns:p14="http://schemas.microsoft.com/office/powerpoint/2010/main" val="124394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58B29C-CFEC-DFFE-9024-AB45C0C6FD7C}"/>
              </a:ext>
            </a:extLst>
          </p:cNvPr>
          <p:cNvSpPr>
            <a:spLocks noGrp="1"/>
          </p:cNvSpPr>
          <p:nvPr>
            <p:ph type="title"/>
          </p:nvPr>
        </p:nvSpPr>
        <p:spPr/>
        <p:txBody>
          <a:bodyPr/>
          <a:lstStyle/>
          <a:p>
            <a:r>
              <a:rPr lang="nl-NL" dirty="0"/>
              <a:t>Verschil en overeenkomst BI tool &lt;&gt; TAM GV</a:t>
            </a:r>
          </a:p>
        </p:txBody>
      </p:sp>
      <p:sp>
        <p:nvSpPr>
          <p:cNvPr id="3" name="Tijdelijke aanduiding voor inhoud 2">
            <a:extLst>
              <a:ext uri="{FF2B5EF4-FFF2-40B4-BE49-F238E27FC236}">
                <a16:creationId xmlns:a16="http://schemas.microsoft.com/office/drawing/2014/main" id="{226FE055-BE72-8B95-36D8-9D4B6DF37B6A}"/>
              </a:ext>
            </a:extLst>
          </p:cNvPr>
          <p:cNvSpPr>
            <a:spLocks noGrp="1"/>
          </p:cNvSpPr>
          <p:nvPr>
            <p:ph idx="1"/>
          </p:nvPr>
        </p:nvSpPr>
        <p:spPr/>
        <p:txBody>
          <a:bodyPr/>
          <a:lstStyle/>
          <a:p>
            <a:r>
              <a:rPr lang="nl-NL" sz="2000" dirty="0"/>
              <a:t>Er wordt vanuit </a:t>
            </a:r>
            <a:r>
              <a:rPr lang="nl-NL" sz="2000" dirty="0" err="1"/>
              <a:t>AdS</a:t>
            </a:r>
            <a:r>
              <a:rPr lang="nl-NL" sz="2000" dirty="0"/>
              <a:t> ook een BI tool aangeboden. Deze is erg handig en biedt tevens verzoekinformatie, maar heeft meer een focus op configuratie en beheerinformatie</a:t>
            </a:r>
            <a:r>
              <a:rPr lang="nl-NL" dirty="0"/>
              <a:t>. </a:t>
            </a:r>
          </a:p>
          <a:p>
            <a:pPr marL="0" indent="0">
              <a:buNone/>
            </a:pPr>
            <a:endParaRPr lang="nl-NL" dirty="0"/>
          </a:p>
          <a:p>
            <a:pPr marL="269875" lvl="1" indent="0">
              <a:buNone/>
            </a:pPr>
            <a:endParaRPr lang="nl-NL" dirty="0"/>
          </a:p>
          <a:p>
            <a:pPr marL="269875" lvl="1" indent="0">
              <a:buNone/>
            </a:pPr>
            <a:endParaRPr lang="nl-NL" sz="1600" dirty="0"/>
          </a:p>
          <a:p>
            <a:pPr marL="269875" lvl="1" indent="0">
              <a:buNone/>
            </a:pPr>
            <a:endParaRPr lang="nl-NL" dirty="0"/>
          </a:p>
          <a:p>
            <a:pPr marL="269875" lvl="1" indent="0">
              <a:buNone/>
            </a:pPr>
            <a:endParaRPr lang="nl-NL" dirty="0"/>
          </a:p>
          <a:p>
            <a:pPr marL="269875" lvl="1" indent="0">
              <a:buNone/>
            </a:pPr>
            <a:endParaRPr lang="nl-NL" dirty="0"/>
          </a:p>
          <a:p>
            <a:pPr marL="269875" lvl="1" indent="0">
              <a:buNone/>
            </a:pPr>
            <a:endParaRPr lang="nl-NL" dirty="0"/>
          </a:p>
          <a:p>
            <a:pPr marL="269875" lvl="1" indent="0">
              <a:buNone/>
            </a:pPr>
            <a:endParaRPr lang="nl-NL" dirty="0"/>
          </a:p>
          <a:p>
            <a:pPr marL="269875" lvl="1" indent="0">
              <a:buNone/>
            </a:pPr>
            <a:endParaRPr lang="nl-NL" dirty="0"/>
          </a:p>
        </p:txBody>
      </p:sp>
      <p:sp>
        <p:nvSpPr>
          <p:cNvPr id="5" name="Ovaal 4">
            <a:extLst>
              <a:ext uri="{FF2B5EF4-FFF2-40B4-BE49-F238E27FC236}">
                <a16:creationId xmlns:a16="http://schemas.microsoft.com/office/drawing/2014/main" id="{1800F723-CE89-A332-1D4E-5A099353F179}"/>
              </a:ext>
            </a:extLst>
          </p:cNvPr>
          <p:cNvSpPr/>
          <p:nvPr/>
        </p:nvSpPr>
        <p:spPr>
          <a:xfrm>
            <a:off x="5311084" y="3287544"/>
            <a:ext cx="3809999" cy="2490456"/>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Ovaal 5">
            <a:extLst>
              <a:ext uri="{FF2B5EF4-FFF2-40B4-BE49-F238E27FC236}">
                <a16:creationId xmlns:a16="http://schemas.microsoft.com/office/drawing/2014/main" id="{0E2870FF-97F0-4A9D-FB03-6ED8E53CAFB4}"/>
              </a:ext>
            </a:extLst>
          </p:cNvPr>
          <p:cNvSpPr/>
          <p:nvPr/>
        </p:nvSpPr>
        <p:spPr>
          <a:xfrm>
            <a:off x="3004167" y="2852697"/>
            <a:ext cx="3809999" cy="29196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a:extLst>
              <a:ext uri="{FF2B5EF4-FFF2-40B4-BE49-F238E27FC236}">
                <a16:creationId xmlns:a16="http://schemas.microsoft.com/office/drawing/2014/main" id="{1EF0245F-F8D6-AF2E-0C81-4C0972178BD9}"/>
              </a:ext>
            </a:extLst>
          </p:cNvPr>
          <p:cNvSpPr txBox="1"/>
          <p:nvPr/>
        </p:nvSpPr>
        <p:spPr>
          <a:xfrm>
            <a:off x="5467807" y="3894493"/>
            <a:ext cx="1300356" cy="646331"/>
          </a:xfrm>
          <a:prstGeom prst="rect">
            <a:avLst/>
          </a:prstGeom>
          <a:noFill/>
        </p:spPr>
        <p:txBody>
          <a:bodyPr wrap="none" rtlCol="0">
            <a:spAutoFit/>
          </a:bodyPr>
          <a:lstStyle/>
          <a:p>
            <a:pPr algn="ctr"/>
            <a:r>
              <a:rPr lang="nl-NL" b="1" dirty="0"/>
              <a:t>Verzoek</a:t>
            </a:r>
          </a:p>
          <a:p>
            <a:pPr algn="ctr"/>
            <a:r>
              <a:rPr lang="nl-NL" b="1" dirty="0"/>
              <a:t>informatie</a:t>
            </a:r>
          </a:p>
        </p:txBody>
      </p:sp>
      <p:sp>
        <p:nvSpPr>
          <p:cNvPr id="8" name="Tekstvak 7">
            <a:extLst>
              <a:ext uri="{FF2B5EF4-FFF2-40B4-BE49-F238E27FC236}">
                <a16:creationId xmlns:a16="http://schemas.microsoft.com/office/drawing/2014/main" id="{1DCD94BB-EACA-9011-DD92-4929040A05FE}"/>
              </a:ext>
            </a:extLst>
          </p:cNvPr>
          <p:cNvSpPr txBox="1"/>
          <p:nvPr/>
        </p:nvSpPr>
        <p:spPr>
          <a:xfrm>
            <a:off x="3610725" y="3042773"/>
            <a:ext cx="2005677" cy="646331"/>
          </a:xfrm>
          <a:prstGeom prst="rect">
            <a:avLst/>
          </a:prstGeom>
          <a:noFill/>
        </p:spPr>
        <p:txBody>
          <a:bodyPr wrap="none" rtlCol="0">
            <a:spAutoFit/>
          </a:bodyPr>
          <a:lstStyle/>
          <a:p>
            <a:pPr algn="ctr"/>
            <a:r>
              <a:rPr lang="nl-NL" dirty="0"/>
              <a:t>Configuratie </a:t>
            </a:r>
          </a:p>
          <a:p>
            <a:pPr algn="ctr"/>
            <a:r>
              <a:rPr lang="nl-NL" dirty="0"/>
              <a:t>behandeldiensten</a:t>
            </a:r>
          </a:p>
        </p:txBody>
      </p:sp>
      <p:sp>
        <p:nvSpPr>
          <p:cNvPr id="9" name="Tekstvak 8">
            <a:extLst>
              <a:ext uri="{FF2B5EF4-FFF2-40B4-BE49-F238E27FC236}">
                <a16:creationId xmlns:a16="http://schemas.microsoft.com/office/drawing/2014/main" id="{8E019A03-E039-777A-3732-B28550CF0C43}"/>
              </a:ext>
            </a:extLst>
          </p:cNvPr>
          <p:cNvSpPr txBox="1"/>
          <p:nvPr/>
        </p:nvSpPr>
        <p:spPr>
          <a:xfrm>
            <a:off x="3174023" y="3976425"/>
            <a:ext cx="1967205" cy="369332"/>
          </a:xfrm>
          <a:prstGeom prst="rect">
            <a:avLst/>
          </a:prstGeom>
          <a:noFill/>
        </p:spPr>
        <p:txBody>
          <a:bodyPr wrap="none" rtlCol="0">
            <a:spAutoFit/>
          </a:bodyPr>
          <a:lstStyle/>
          <a:p>
            <a:pPr algn="ctr"/>
            <a:r>
              <a:rPr lang="nl-NL" dirty="0"/>
              <a:t>Samenwerkingen</a:t>
            </a:r>
          </a:p>
        </p:txBody>
      </p:sp>
      <p:sp>
        <p:nvSpPr>
          <p:cNvPr id="10" name="Tekstvak 9">
            <a:extLst>
              <a:ext uri="{FF2B5EF4-FFF2-40B4-BE49-F238E27FC236}">
                <a16:creationId xmlns:a16="http://schemas.microsoft.com/office/drawing/2014/main" id="{8E4FC827-00F9-EB03-401D-80A7FB216B22}"/>
              </a:ext>
            </a:extLst>
          </p:cNvPr>
          <p:cNvSpPr txBox="1"/>
          <p:nvPr/>
        </p:nvSpPr>
        <p:spPr>
          <a:xfrm>
            <a:off x="3617905" y="4735892"/>
            <a:ext cx="1991315" cy="646331"/>
          </a:xfrm>
          <a:prstGeom prst="rect">
            <a:avLst/>
          </a:prstGeom>
          <a:noFill/>
        </p:spPr>
        <p:txBody>
          <a:bodyPr wrap="square" rtlCol="0">
            <a:spAutoFit/>
          </a:bodyPr>
          <a:lstStyle/>
          <a:p>
            <a:pPr algn="ctr"/>
            <a:r>
              <a:rPr lang="nl-NL" dirty="0"/>
              <a:t>Toepasbare regels per BG</a:t>
            </a:r>
          </a:p>
        </p:txBody>
      </p:sp>
      <p:sp>
        <p:nvSpPr>
          <p:cNvPr id="11" name="Tekstvak 10">
            <a:extLst>
              <a:ext uri="{FF2B5EF4-FFF2-40B4-BE49-F238E27FC236}">
                <a16:creationId xmlns:a16="http://schemas.microsoft.com/office/drawing/2014/main" id="{59CC647B-4275-DF9C-57C8-D52ADCC4B2CA}"/>
              </a:ext>
            </a:extLst>
          </p:cNvPr>
          <p:cNvSpPr txBox="1"/>
          <p:nvPr/>
        </p:nvSpPr>
        <p:spPr>
          <a:xfrm>
            <a:off x="6764543" y="5070763"/>
            <a:ext cx="620683" cy="369332"/>
          </a:xfrm>
          <a:prstGeom prst="rect">
            <a:avLst/>
          </a:prstGeom>
          <a:noFill/>
        </p:spPr>
        <p:txBody>
          <a:bodyPr wrap="none" rtlCol="0">
            <a:spAutoFit/>
          </a:bodyPr>
          <a:lstStyle/>
          <a:p>
            <a:pPr algn="ctr"/>
            <a:r>
              <a:rPr lang="nl-NL" dirty="0" err="1"/>
              <a:t>Geo</a:t>
            </a:r>
            <a:endParaRPr lang="nl-NL" dirty="0"/>
          </a:p>
        </p:txBody>
      </p:sp>
      <p:sp>
        <p:nvSpPr>
          <p:cNvPr id="12" name="Tekstvak 11">
            <a:extLst>
              <a:ext uri="{FF2B5EF4-FFF2-40B4-BE49-F238E27FC236}">
                <a16:creationId xmlns:a16="http://schemas.microsoft.com/office/drawing/2014/main" id="{6BACAE2A-D3B4-561A-1369-7902C5A76ED2}"/>
              </a:ext>
            </a:extLst>
          </p:cNvPr>
          <p:cNvSpPr txBox="1"/>
          <p:nvPr/>
        </p:nvSpPr>
        <p:spPr>
          <a:xfrm>
            <a:off x="7074884" y="4484008"/>
            <a:ext cx="954108" cy="369332"/>
          </a:xfrm>
          <a:prstGeom prst="rect">
            <a:avLst/>
          </a:prstGeom>
          <a:noFill/>
        </p:spPr>
        <p:txBody>
          <a:bodyPr wrap="none" rtlCol="0">
            <a:spAutoFit/>
          </a:bodyPr>
          <a:lstStyle/>
          <a:p>
            <a:pPr algn="ctr"/>
            <a:r>
              <a:rPr lang="nl-NL" dirty="0"/>
              <a:t>Actueel</a:t>
            </a:r>
          </a:p>
        </p:txBody>
      </p:sp>
      <p:sp>
        <p:nvSpPr>
          <p:cNvPr id="14" name="Tekstvak 13">
            <a:extLst>
              <a:ext uri="{FF2B5EF4-FFF2-40B4-BE49-F238E27FC236}">
                <a16:creationId xmlns:a16="http://schemas.microsoft.com/office/drawing/2014/main" id="{E3F53DF7-7E3B-8B3B-2EF4-94112501C354}"/>
              </a:ext>
            </a:extLst>
          </p:cNvPr>
          <p:cNvSpPr txBox="1"/>
          <p:nvPr/>
        </p:nvSpPr>
        <p:spPr>
          <a:xfrm>
            <a:off x="2173924" y="4127862"/>
            <a:ext cx="838691" cy="369332"/>
          </a:xfrm>
          <a:prstGeom prst="rect">
            <a:avLst/>
          </a:prstGeom>
          <a:noFill/>
        </p:spPr>
        <p:txBody>
          <a:bodyPr wrap="none" rtlCol="0">
            <a:spAutoFit/>
          </a:bodyPr>
          <a:lstStyle/>
          <a:p>
            <a:r>
              <a:rPr lang="nl-NL" dirty="0">
                <a:solidFill>
                  <a:schemeClr val="bg2"/>
                </a:solidFill>
              </a:rPr>
              <a:t>BI tool</a:t>
            </a:r>
          </a:p>
        </p:txBody>
      </p:sp>
      <p:sp>
        <p:nvSpPr>
          <p:cNvPr id="15" name="Tekstvak 14">
            <a:extLst>
              <a:ext uri="{FF2B5EF4-FFF2-40B4-BE49-F238E27FC236}">
                <a16:creationId xmlns:a16="http://schemas.microsoft.com/office/drawing/2014/main" id="{B4834722-9AEA-43E9-FB2E-E4F4701D181D}"/>
              </a:ext>
            </a:extLst>
          </p:cNvPr>
          <p:cNvSpPr txBox="1"/>
          <p:nvPr/>
        </p:nvSpPr>
        <p:spPr>
          <a:xfrm>
            <a:off x="9136473" y="4366560"/>
            <a:ext cx="1052404" cy="369332"/>
          </a:xfrm>
          <a:prstGeom prst="rect">
            <a:avLst/>
          </a:prstGeom>
          <a:noFill/>
        </p:spPr>
        <p:txBody>
          <a:bodyPr wrap="none" rtlCol="0">
            <a:spAutoFit/>
          </a:bodyPr>
          <a:lstStyle/>
          <a:p>
            <a:r>
              <a:rPr lang="nl-NL" dirty="0">
                <a:solidFill>
                  <a:schemeClr val="bg2"/>
                </a:solidFill>
              </a:rPr>
              <a:t>TAM GV</a:t>
            </a:r>
          </a:p>
        </p:txBody>
      </p:sp>
      <p:sp>
        <p:nvSpPr>
          <p:cNvPr id="16" name="Tekstvak 15">
            <a:extLst>
              <a:ext uri="{FF2B5EF4-FFF2-40B4-BE49-F238E27FC236}">
                <a16:creationId xmlns:a16="http://schemas.microsoft.com/office/drawing/2014/main" id="{206E755E-B3BA-031A-541C-082DE1DADDB1}"/>
              </a:ext>
            </a:extLst>
          </p:cNvPr>
          <p:cNvSpPr txBox="1"/>
          <p:nvPr/>
        </p:nvSpPr>
        <p:spPr>
          <a:xfrm>
            <a:off x="6868609" y="3591884"/>
            <a:ext cx="1184940" cy="646331"/>
          </a:xfrm>
          <a:prstGeom prst="rect">
            <a:avLst/>
          </a:prstGeom>
          <a:noFill/>
        </p:spPr>
        <p:txBody>
          <a:bodyPr wrap="none" rtlCol="0">
            <a:spAutoFit/>
          </a:bodyPr>
          <a:lstStyle/>
          <a:p>
            <a:pPr algn="ctr"/>
            <a:r>
              <a:rPr lang="nl-NL" dirty="0"/>
              <a:t>Maatwerk</a:t>
            </a:r>
          </a:p>
          <a:p>
            <a:pPr algn="ctr"/>
            <a:r>
              <a:rPr lang="nl-NL" dirty="0"/>
              <a:t>interface</a:t>
            </a:r>
          </a:p>
        </p:txBody>
      </p:sp>
    </p:spTree>
    <p:extLst>
      <p:ext uri="{BB962C8B-B14F-4D97-AF65-F5344CB8AC3E}">
        <p14:creationId xmlns:p14="http://schemas.microsoft.com/office/powerpoint/2010/main" val="4134423874"/>
      </p:ext>
    </p:extLst>
  </p:cSld>
  <p:clrMapOvr>
    <a:masterClrMapping/>
  </p:clrMapOvr>
</p:sld>
</file>

<file path=ppt/theme/theme1.xml><?xml version="1.0" encoding="utf-8"?>
<a:theme xmlns:a="http://schemas.openxmlformats.org/drawingml/2006/main" name="VNG2021">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NG2021" id="{6EAF4959-082A-431A-B2E0-41315F752013}" vid="{8142AE65-D3C5-4E75-974F-5E810F8F6AD0}"/>
    </a:ext>
  </a:extLst>
</a:theme>
</file>

<file path=docProps/app.xml><?xml version="1.0" encoding="utf-8"?>
<Properties xmlns="http://schemas.openxmlformats.org/officeDocument/2006/extended-properties" xmlns:vt="http://schemas.openxmlformats.org/officeDocument/2006/docPropsVTypes">
  <TotalTime>0</TotalTime>
  <Words>319</Words>
  <Application>Microsoft Office PowerPoint</Application>
  <PresentationFormat>Breedbeeld</PresentationFormat>
  <Paragraphs>57</Paragraphs>
  <Slides>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vt:i4>
      </vt:variant>
    </vt:vector>
  </HeadingPairs>
  <TitlesOfParts>
    <vt:vector size="9" baseType="lpstr">
      <vt:lpstr>.AppleSystemUIFont</vt:lpstr>
      <vt:lpstr>Arial</vt:lpstr>
      <vt:lpstr>Source Sans Pro</vt:lpstr>
      <vt:lpstr>Verdana</vt:lpstr>
      <vt:lpstr>VNG2021</vt:lpstr>
      <vt:lpstr>Tijdelijke Alternatieve Maatregelen</vt:lpstr>
      <vt:lpstr>Introductie TAM Gerelateerde Verzoeken</vt:lpstr>
      <vt:lpstr>Waarom een update?</vt:lpstr>
      <vt:lpstr>Verschil en overeenkomst BI tool &lt;&gt; TAM GV</vt:lpstr>
    </vt:vector>
  </TitlesOfParts>
  <Company>Rijksoverheid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Tijdelijke Alternatieve Maatregelen</dc:title>
  <dc:creator>Duijn, Gijs van</dc:creator>
  <cp:lastModifiedBy>Duijn, Gijs van</cp:lastModifiedBy>
  <cp:revision>2</cp:revision>
  <dcterms:created xsi:type="dcterms:W3CDTF">2024-01-22T15:30:45Z</dcterms:created>
  <dcterms:modified xsi:type="dcterms:W3CDTF">2024-01-22T16:14:33Z</dcterms:modified>
</cp:coreProperties>
</file>