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7" r:id="rId5"/>
    <p:sldId id="340" r:id="rId6"/>
    <p:sldId id="341" r:id="rId7"/>
    <p:sldId id="403" r:id="rId8"/>
    <p:sldId id="392" r:id="rId9"/>
    <p:sldId id="406" r:id="rId10"/>
    <p:sldId id="344" r:id="rId11"/>
    <p:sldId id="404" r:id="rId12"/>
    <p:sldId id="376" r:id="rId13"/>
    <p:sldId id="378" r:id="rId14"/>
    <p:sldId id="408" r:id="rId15"/>
    <p:sldId id="400" r:id="rId16"/>
    <p:sldId id="407" r:id="rId17"/>
    <p:sldId id="396" r:id="rId18"/>
    <p:sldId id="385" r:id="rId19"/>
    <p:sldId id="387" r:id="rId20"/>
    <p:sldId id="405" r:id="rId21"/>
    <p:sldId id="409" r:id="rId22"/>
    <p:sldId id="357" r:id="rId23"/>
  </p:sldIdLst>
  <p:sldSz cx="9144000" cy="5143500" type="screen16x9"/>
  <p:notesSz cx="6858000" cy="9144000"/>
  <p:custDataLst>
    <p:tags r:id="rId26"/>
  </p:custDataLst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bert van den Braak" initials="WA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A00"/>
    <a:srgbClr val="C1D500"/>
    <a:srgbClr val="C1D533"/>
    <a:srgbClr val="18822D"/>
    <a:srgbClr val="1B8FD7"/>
    <a:srgbClr val="9FDBF7"/>
    <a:srgbClr val="7DB713"/>
    <a:srgbClr val="E8DD10"/>
    <a:srgbClr val="00822D"/>
    <a:srgbClr val="008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82500-2C6F-4607-BB8A-C9BB18A28AC8}" v="13" dt="2023-11-07T13:34:50.32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1" autoAdjust="0"/>
    <p:restoredTop sz="96973"/>
  </p:normalViewPr>
  <p:slideViewPr>
    <p:cSldViewPr snapToObjects="1" showGuides="1">
      <p:cViewPr varScale="1">
        <p:scale>
          <a:sx n="83" d="100"/>
          <a:sy n="83" d="100"/>
        </p:scale>
        <p:origin x="114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40" d="100"/>
          <a:sy n="140" d="100"/>
        </p:scale>
        <p:origin x="4680" y="-1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6672" y="230982"/>
            <a:ext cx="504056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l-NL" dirty="0">
              <a:latin typeface="Arial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451660" y="229394"/>
            <a:ext cx="29718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13F94FCE-88E1-7C4D-AC49-E8FEE0841165}" type="datetimeFigureOut">
              <a:rPr lang="nl-NL" smtClean="0">
                <a:latin typeface="Arial" charset="0"/>
              </a:rPr>
              <a:t>21-11-2023</a:t>
            </a:fld>
            <a:endParaRPr lang="nl-NL" dirty="0">
              <a:latin typeface="Arial" charset="0"/>
            </a:endParaRPr>
          </a:p>
        </p:txBody>
      </p:sp>
      <p:sp>
        <p:nvSpPr>
          <p:cNvPr id="6" name="Rechthoek 7"/>
          <p:cNvSpPr/>
          <p:nvPr/>
        </p:nvSpPr>
        <p:spPr>
          <a:xfrm>
            <a:off x="1949201" y="8689665"/>
            <a:ext cx="792000" cy="66229"/>
          </a:xfrm>
          <a:custGeom>
            <a:avLst/>
            <a:gdLst>
              <a:gd name="connsiteX0" fmla="*/ 0 w 2367610"/>
              <a:gd name="connsiteY0" fmla="*/ 0 h 288000"/>
              <a:gd name="connsiteX1" fmla="*/ 2367610 w 2367610"/>
              <a:gd name="connsiteY1" fmla="*/ 0 h 288000"/>
              <a:gd name="connsiteX2" fmla="*/ 2367610 w 2367610"/>
              <a:gd name="connsiteY2" fmla="*/ 288000 h 288000"/>
              <a:gd name="connsiteX3" fmla="*/ 0 w 2367610"/>
              <a:gd name="connsiteY3" fmla="*/ 288000 h 288000"/>
              <a:gd name="connsiteX4" fmla="*/ 0 w 236761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4247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3612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760" h="288000">
                <a:moveTo>
                  <a:pt x="57150" y="0"/>
                </a:moveTo>
                <a:lnTo>
                  <a:pt x="2424760" y="0"/>
                </a:lnTo>
                <a:lnTo>
                  <a:pt x="2361260" y="288000"/>
                </a:lnTo>
                <a:lnTo>
                  <a:pt x="0" y="288000"/>
                </a:ln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8"/>
          <p:cNvSpPr/>
          <p:nvPr/>
        </p:nvSpPr>
        <p:spPr>
          <a:xfrm>
            <a:off x="3791738" y="8689665"/>
            <a:ext cx="429886" cy="66229"/>
          </a:xfrm>
          <a:custGeom>
            <a:avLst/>
            <a:gdLst>
              <a:gd name="connsiteX0" fmla="*/ 0 w 1815412"/>
              <a:gd name="connsiteY0" fmla="*/ 0 h 288000"/>
              <a:gd name="connsiteX1" fmla="*/ 1815412 w 1815412"/>
              <a:gd name="connsiteY1" fmla="*/ 0 h 288000"/>
              <a:gd name="connsiteX2" fmla="*/ 1815412 w 1815412"/>
              <a:gd name="connsiteY2" fmla="*/ 288000 h 288000"/>
              <a:gd name="connsiteX3" fmla="*/ 0 w 1815412"/>
              <a:gd name="connsiteY3" fmla="*/ 288000 h 288000"/>
              <a:gd name="connsiteX4" fmla="*/ 0 w 1815412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693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058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21762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387" h="288000">
                <a:moveTo>
                  <a:pt x="53975" y="0"/>
                </a:moveTo>
                <a:lnTo>
                  <a:pt x="1869387" y="0"/>
                </a:lnTo>
                <a:lnTo>
                  <a:pt x="1821762" y="288000"/>
                </a:lnTo>
                <a:lnTo>
                  <a:pt x="0" y="288000"/>
                </a:lnTo>
                <a:lnTo>
                  <a:pt x="539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13"/>
          <p:cNvSpPr/>
          <p:nvPr/>
        </p:nvSpPr>
        <p:spPr>
          <a:xfrm>
            <a:off x="2673656" y="8876848"/>
            <a:ext cx="1080000" cy="15632"/>
          </a:xfrm>
          <a:custGeom>
            <a:avLst/>
            <a:gdLst>
              <a:gd name="connsiteX0" fmla="*/ 0 w 3150000"/>
              <a:gd name="connsiteY0" fmla="*/ 0 h 64800"/>
              <a:gd name="connsiteX1" fmla="*/ 3150000 w 3150000"/>
              <a:gd name="connsiteY1" fmla="*/ 0 h 64800"/>
              <a:gd name="connsiteX2" fmla="*/ 3150000 w 3150000"/>
              <a:gd name="connsiteY2" fmla="*/ 64800 h 64800"/>
              <a:gd name="connsiteX3" fmla="*/ 0 w 3150000"/>
              <a:gd name="connsiteY3" fmla="*/ 64800 h 64800"/>
              <a:gd name="connsiteX4" fmla="*/ 0 w 3150000"/>
              <a:gd name="connsiteY4" fmla="*/ 0 h 64800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62700 w 3162700"/>
              <a:gd name="connsiteY2" fmla="*/ 64800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37300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53175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700" h="67975">
                <a:moveTo>
                  <a:pt x="12700" y="0"/>
                </a:moveTo>
                <a:lnTo>
                  <a:pt x="3162700" y="0"/>
                </a:lnTo>
                <a:lnTo>
                  <a:pt x="3153175" y="67975"/>
                </a:lnTo>
                <a:lnTo>
                  <a:pt x="0" y="67975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14"/>
          <p:cNvSpPr/>
          <p:nvPr/>
        </p:nvSpPr>
        <p:spPr>
          <a:xfrm>
            <a:off x="4293632" y="8876848"/>
            <a:ext cx="4824000" cy="14902"/>
          </a:xfrm>
          <a:custGeom>
            <a:avLst/>
            <a:gdLst>
              <a:gd name="connsiteX0" fmla="*/ 0 w 7146000"/>
              <a:gd name="connsiteY0" fmla="*/ 0 h 64800"/>
              <a:gd name="connsiteX1" fmla="*/ 7146000 w 7146000"/>
              <a:gd name="connsiteY1" fmla="*/ 0 h 64800"/>
              <a:gd name="connsiteX2" fmla="*/ 7146000 w 7146000"/>
              <a:gd name="connsiteY2" fmla="*/ 64800 h 64800"/>
              <a:gd name="connsiteX3" fmla="*/ 0 w 7146000"/>
              <a:gd name="connsiteY3" fmla="*/ 64800 h 64800"/>
              <a:gd name="connsiteX4" fmla="*/ 0 w 7146000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61875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46000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875" h="64800">
                <a:moveTo>
                  <a:pt x="15875" y="0"/>
                </a:moveTo>
                <a:lnTo>
                  <a:pt x="7161875" y="0"/>
                </a:lnTo>
                <a:lnTo>
                  <a:pt x="7146000" y="64800"/>
                </a:lnTo>
                <a:lnTo>
                  <a:pt x="0" y="64800"/>
                </a:lnTo>
                <a:lnTo>
                  <a:pt x="158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18"/>
          <p:cNvSpPr/>
          <p:nvPr/>
        </p:nvSpPr>
        <p:spPr>
          <a:xfrm>
            <a:off x="-78395" y="8876848"/>
            <a:ext cx="1059659" cy="14902"/>
          </a:xfrm>
          <a:custGeom>
            <a:avLst/>
            <a:gdLst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608000 w 4608000"/>
              <a:gd name="connsiteY2" fmla="*/ 64800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63550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79425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000" h="64800">
                <a:moveTo>
                  <a:pt x="0" y="0"/>
                </a:moveTo>
                <a:lnTo>
                  <a:pt x="4608000" y="0"/>
                </a:lnTo>
                <a:lnTo>
                  <a:pt x="4579425" y="61625"/>
                </a:lnTo>
                <a:lnTo>
                  <a:pt x="0" y="648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41" y="8516081"/>
            <a:ext cx="1126680" cy="242386"/>
          </a:xfrm>
          <a:prstGeom prst="rect">
            <a:avLst/>
          </a:prstGeom>
        </p:spPr>
      </p:pic>
      <p:sp>
        <p:nvSpPr>
          <p:cNvPr id="13" name="Tijdelijke aanduiding voor dianummer 4"/>
          <p:cNvSpPr txBox="1">
            <a:spLocks/>
          </p:cNvSpPr>
          <p:nvPr/>
        </p:nvSpPr>
        <p:spPr>
          <a:xfrm>
            <a:off x="5229200" y="8316416"/>
            <a:ext cx="119426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r" defTabSz="6858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46F5DC-8175-694F-86AA-6CC7BD974F1A}" type="slidenum">
              <a:rPr lang="nl-NL" smtClean="0">
                <a:latin typeface="Arial" charset="0"/>
              </a:rPr>
              <a:pPr/>
              <a:t>‹nr.›</a:t>
            </a:fld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C507-AB66-064B-85D9-9B533BD8047E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6035-115A-7F4D-966D-A174921C2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8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7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Tip: lees de toelichting op de </a:t>
            </a:r>
            <a:r>
              <a:rPr lang="nl-NL" dirty="0" err="1"/>
              <a:t>Roh</a:t>
            </a:r>
            <a:r>
              <a:rPr lang="nl-NL" dirty="0"/>
              <a:t> die is toegankelijk opgesteld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36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Tip: lees de toelichting op de </a:t>
            </a:r>
            <a:r>
              <a:rPr lang="nl-NL" dirty="0" err="1"/>
              <a:t>Roh</a:t>
            </a:r>
            <a:r>
              <a:rPr lang="nl-NL" dirty="0"/>
              <a:t> die is toegankelijk opgesteld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08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86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PB wordt nog uitgelegd.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48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PB wordt nog uitgelegd.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5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PB wordt nog uitgelegd.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65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PB wordt nog uitgelegd.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35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3146866"/>
            <a:ext cx="7991475" cy="863601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 baseline="0"/>
            </a:lvl1pPr>
          </a:lstStyle>
          <a:p>
            <a:r>
              <a:rPr lang="nl-NL" dirty="0"/>
              <a:t>Klik om titel van de presentatie toe te voegen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263" y="3602502"/>
            <a:ext cx="7991475" cy="409111"/>
          </a:xfrm>
        </p:spPr>
        <p:txBody>
          <a:bodyPr lIns="0" tIns="0" rIns="0" bIns="0">
            <a:normAutofit/>
          </a:bodyPr>
          <a:lstStyle>
            <a:lvl1pPr marL="0" indent="-88900" algn="l">
              <a:lnSpc>
                <a:spcPct val="100000"/>
              </a:lnSpc>
              <a:buNone/>
              <a:tabLst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tekst toe te voegen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9" name="Groeperen 2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1" name="Rechte verbindingslijn 3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9" name="Groeperen 3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1" name="Rechte verbindingslijn 4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9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17" name="Groeperen 1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2" name="Rechte verbindingslijn 2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262619" cy="86360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5936" y="555626"/>
            <a:ext cx="4571801" cy="3455988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264" y="1419225"/>
            <a:ext cx="3262618" cy="25923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1800" baseline="0"/>
            </a:lvl2pPr>
            <a:lvl3pPr>
              <a:spcBef>
                <a:spcPts val="0"/>
              </a:spcBef>
              <a:defRPr sz="1600" baseline="0"/>
            </a:lvl3pPr>
            <a:lvl4pPr>
              <a:spcBef>
                <a:spcPts val="0"/>
              </a:spcBef>
              <a:defRPr sz="1400" baseline="0"/>
            </a:lvl4pPr>
            <a:lvl5pPr>
              <a:spcBef>
                <a:spcPts val="0"/>
              </a:spcBef>
              <a:defRPr sz="12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6263" y="1419225"/>
            <a:ext cx="3995737" cy="2592388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419225"/>
            <a:ext cx="3995738" cy="2592388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6" name="Groeperen 35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8" name="Rechte verbindingslijn 3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502800"/>
            <a:ext cx="3995738" cy="55938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jecten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7991475" cy="86359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419224"/>
            <a:ext cx="3995737" cy="86518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263" y="2284413"/>
            <a:ext cx="3995737" cy="1727200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419223"/>
            <a:ext cx="3995738" cy="865189"/>
          </a:xfrm>
        </p:spPr>
        <p:txBody>
          <a:bodyPr lIns="10800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2284413"/>
            <a:ext cx="3995738" cy="1727200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5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8" name="Groeperen 37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0" name="Rechte verbindingslijn 3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9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3175"/>
            <a:ext cx="9144000" cy="5146675"/>
          </a:xfrm>
        </p:spPr>
        <p:txBody>
          <a:bodyPr lIns="0" tIns="540000" rIns="0" bIns="0">
            <a:normAutofit/>
          </a:bodyPr>
          <a:lstStyle>
            <a:lvl1pPr marL="847725" marR="0" indent="-172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88000" algn="l"/>
              </a:tabLst>
              <a:defRPr sz="2000" baseline="0"/>
            </a:lvl1pPr>
            <a:lvl2pPr marL="1073150" indent="-172800">
              <a:tabLst/>
              <a:defRPr sz="1800" baseline="0"/>
            </a:lvl2pPr>
            <a:lvl3pPr marL="1290638" indent="-172800">
              <a:tabLst/>
              <a:defRPr sz="1600" baseline="0"/>
            </a:lvl3pPr>
            <a:lvl4pPr marL="1473200" indent="-172800">
              <a:tabLst/>
              <a:defRPr sz="1400" baseline="0"/>
            </a:lvl4pPr>
            <a:lvl5pPr marL="1733550" indent="-172800">
              <a:tabLst/>
              <a:defRPr sz="12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media 1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576000" tIns="1404000"/>
          <a:lstStyle>
            <a:lvl1pPr marL="1377950" indent="-1377950">
              <a:tabLst/>
              <a:defRPr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film in te voegen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5"/>
            <a:ext cx="7991475" cy="863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aseline="0"/>
            </a:lvl1pPr>
          </a:lstStyle>
          <a:p>
            <a:r>
              <a:rPr lang="nl-NL" dirty="0"/>
              <a:t>Klik om titel van de filmclip toe te voegen</a:t>
            </a:r>
            <a:endParaRPr lang="en-US" dirty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000" y="555625"/>
            <a:ext cx="110362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" indent="-6350">
              <a:tabLst/>
            </a:pPr>
            <a:r>
              <a:rPr lang="nl-NL" sz="700" b="1" baseline="0" dirty="0">
                <a:latin typeface="Arial" charset="0"/>
              </a:rPr>
              <a:t>Video automatisch laten afspelen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venster </a:t>
            </a:r>
            <a:r>
              <a:rPr lang="nl-NL" sz="700" u="sng" baseline="0" dirty="0">
                <a:latin typeface="Arial" charset="0"/>
              </a:rPr>
              <a:t>Animaties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naar deelvenster </a:t>
            </a:r>
            <a:r>
              <a:rPr lang="nl-NL" sz="700" u="sng" baseline="0" dirty="0">
                <a:latin typeface="Arial" charset="0"/>
              </a:rPr>
              <a:t>Animatie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 err="1">
                <a:latin typeface="Arial" charset="0"/>
              </a:rPr>
              <a:t>Dubbelkik</a:t>
            </a:r>
            <a:r>
              <a:rPr lang="nl-NL" sz="700" baseline="0" dirty="0">
                <a:latin typeface="Arial" charset="0"/>
              </a:rPr>
              <a:t> op </a:t>
            </a:r>
            <a:r>
              <a:rPr lang="nl-NL" sz="700" u="sng" baseline="0" dirty="0">
                <a:latin typeface="Arial" charset="0"/>
              </a:rPr>
              <a:t>Afspelen</a:t>
            </a:r>
          </a:p>
          <a:p>
            <a:pPr marL="90488" indent="-90488">
              <a:buAutoNum type="arabicPeriod"/>
              <a:tabLst/>
            </a:pPr>
            <a:endParaRPr lang="nl-NL" sz="700" baseline="0" dirty="0">
              <a:latin typeface="Arial" charset="0"/>
            </a:endParaRP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De film zal bij de eerste klik starten met afspelen.</a:t>
            </a: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Onderbreken, terug- en </a:t>
            </a:r>
            <a:r>
              <a:rPr lang="nl-NL" sz="700" baseline="0" dirty="0" err="1">
                <a:latin typeface="Arial" charset="0"/>
              </a:rPr>
              <a:t>vooruitspoelen</a:t>
            </a:r>
            <a:r>
              <a:rPr lang="nl-NL" sz="700" baseline="0" dirty="0">
                <a:latin typeface="Arial" charset="0"/>
              </a:rPr>
              <a:t> doet u met behulp van het controlepanel tijdens de presentatie.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1188640" y="2139702"/>
            <a:ext cx="10559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  <a:endParaRPr lang="nl-NL" sz="700" baseline="0" dirty="0">
              <a:latin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39702"/>
            <a:ext cx="230120" cy="281258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 of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1800" baseline="0"/>
            </a:lvl2pPr>
            <a:lvl3pPr marL="536575" marR="0" indent="-176213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1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9" name="Rechte verbindingslijn 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30" name="Tekstvak 29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31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2" name="Tekstvak 3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18" name="Groeperen 17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0" name="Rechte verbindingslijn 1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2000" baseline="0"/>
            </a:lvl1pPr>
            <a:lvl2pPr>
              <a:spcBef>
                <a:spcPts val="0"/>
              </a:spcBef>
              <a:defRPr sz="1800" baseline="0"/>
            </a:lvl2pPr>
            <a:lvl3pPr>
              <a:spcBef>
                <a:spcPts val="0"/>
              </a:spcBef>
              <a:defRPr sz="1600" baseline="0"/>
            </a:lvl3pPr>
            <a:lvl4pPr>
              <a:spcBef>
                <a:spcPts val="0"/>
              </a:spcBef>
              <a:defRPr sz="1400" baseline="0"/>
            </a:lvl4pPr>
            <a:lvl5pPr>
              <a:spcBef>
                <a:spcPts val="0"/>
              </a:spcBef>
              <a:defRPr sz="1200" baseline="0"/>
            </a:lvl5pPr>
          </a:lstStyle>
          <a:p>
            <a:pPr lvl="0"/>
            <a:r>
              <a:rPr lang="nl-NL" dirty="0"/>
              <a:t>Onderwerp van de eerste dia   dia 1</a:t>
            </a:r>
          </a:p>
          <a:p>
            <a:pPr lvl="0"/>
            <a:r>
              <a:rPr lang="nl-NL" dirty="0"/>
              <a:t>Onderwerp van de tweede dia   dia 2</a:t>
            </a:r>
          </a:p>
          <a:p>
            <a:pPr lvl="0"/>
            <a:r>
              <a:rPr lang="nl-NL" dirty="0"/>
              <a:t>Onderwerp van de derde dia   dia 3</a:t>
            </a:r>
          </a:p>
          <a:p>
            <a:pPr lvl="1"/>
            <a:r>
              <a:rPr lang="nl-NL" dirty="0"/>
              <a:t>Onderwerp van de vierde dia   dia 4</a:t>
            </a:r>
          </a:p>
          <a:p>
            <a:pPr lvl="2"/>
            <a:r>
              <a:rPr lang="nl-NL" dirty="0"/>
              <a:t>Onderwerp van de vijfde dia   dia 5</a:t>
            </a:r>
          </a:p>
          <a:p>
            <a:pPr lvl="3"/>
            <a:r>
              <a:rPr lang="nl-NL" dirty="0"/>
              <a:t>Onderwerp van de zesde dia   dia 6</a:t>
            </a:r>
          </a:p>
          <a:p>
            <a:pPr lvl="4"/>
            <a:r>
              <a:rPr lang="nl-NL" dirty="0"/>
              <a:t>Tweede niveau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8353125" y="4876006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000" smtClean="0"/>
              <a:pPr algn="r"/>
              <a:t>‹nr.›</a:t>
            </a:fld>
            <a:endParaRPr lang="nl-NL" sz="1000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1800" baseline="0"/>
            </a:lvl2pPr>
            <a:lvl3pPr>
              <a:spcBef>
                <a:spcPts val="0"/>
              </a:spcBef>
              <a:defRPr sz="1600" baseline="0"/>
            </a:lvl3pPr>
            <a:lvl4pPr>
              <a:spcBef>
                <a:spcPts val="0"/>
              </a:spcBef>
              <a:defRPr sz="1400" baseline="0"/>
            </a:lvl4pPr>
            <a:lvl5pPr>
              <a:spcBef>
                <a:spcPts val="0"/>
              </a:spcBef>
              <a:defRPr sz="12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info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011612"/>
          </a:xfrm>
        </p:spPr>
        <p:txBody>
          <a:bodyPr lIns="576000" tIns="540000"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Hier afbeelding invoegen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76263" y="2931790"/>
            <a:ext cx="7991475" cy="1079824"/>
          </a:xfrm>
          <a:solidFill>
            <a:schemeClr val="accent2"/>
          </a:solidFill>
        </p:spPr>
        <p:txBody>
          <a:bodyPr lIns="108000" tIns="108000" rIns="108000" bIns="10800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lnSpc>
                <a:spcPct val="90000"/>
              </a:lnSpc>
              <a:defRPr sz="2000" baseline="0"/>
            </a:lvl2pPr>
            <a:lvl3pPr>
              <a:lnSpc>
                <a:spcPct val="90000"/>
              </a:lnSpc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</p:txBody>
      </p:sp>
      <p:sp>
        <p:nvSpPr>
          <p:cNvPr id="22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8" name="Groeperen 27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0" name="Rechte verbindingslijn 2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311128" cy="863601"/>
          </a:xfrm>
          <a:prstGeom prst="rect">
            <a:avLst/>
          </a:prstGeom>
        </p:spPr>
        <p:txBody>
          <a:bodyPr lIns="0" tIns="0" rIns="108000" bIns="0" anchor="t" anchorCtr="0"/>
          <a:lstStyle>
            <a:lvl1pPr>
              <a:defRPr sz="2400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-1"/>
            <a:ext cx="5256610" cy="4011614"/>
          </a:xfrm>
        </p:spPr>
        <p:txBody>
          <a:bodyPr lIns="0" tIns="54000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580058" y="1419224"/>
            <a:ext cx="3305307" cy="2592389"/>
          </a:xfrm>
        </p:spPr>
        <p:txBody>
          <a:bodyPr lIns="0" tIns="0" rIns="10800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1800" baseline="0"/>
            </a:lvl2pPr>
            <a:lvl3pPr>
              <a:spcBef>
                <a:spcPts val="0"/>
              </a:spcBef>
              <a:defRPr sz="1600" baseline="0"/>
            </a:lvl3pPr>
            <a:lvl4pPr>
              <a:spcBef>
                <a:spcPts val="0"/>
              </a:spcBef>
              <a:defRPr sz="1400" baseline="0"/>
            </a:lvl4pPr>
            <a:lvl5pPr>
              <a:spcBef>
                <a:spcPts val="0"/>
              </a:spcBef>
              <a:defRPr sz="12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7" name="Groeperen 3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9" name="Rechte verbindingslijn 3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oorstellen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179388" marR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0"/>
            <a:endParaRPr lang="nl-NL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1" name="Groeperen 30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7" name="Groeperen 2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2" name="Rechte verbindingslijn 3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19" name="Rechte verbindingslijn 1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grpSp>
        <p:nvGrpSpPr>
          <p:cNvPr id="27" name="Groeperen 26"/>
          <p:cNvGrpSpPr/>
          <p:nvPr userDrawn="1"/>
        </p:nvGrpSpPr>
        <p:grpSpPr>
          <a:xfrm>
            <a:off x="-1188640" y="555625"/>
            <a:ext cx="1125323" cy="4234373"/>
            <a:chOff x="-1188640" y="555625"/>
            <a:chExt cx="1125323" cy="4234373"/>
          </a:xfrm>
        </p:grpSpPr>
        <p:sp>
          <p:nvSpPr>
            <p:cNvPr id="29" name="Tekstvak 28"/>
            <p:cNvSpPr txBox="1"/>
            <p:nvPr/>
          </p:nvSpPr>
          <p:spPr>
            <a:xfrm>
              <a:off x="-1188640" y="555625"/>
              <a:ext cx="1125323" cy="3985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Afbeelding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de afbeelding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wijzigen…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Nieuw beeld toewijzen</a:t>
              </a:r>
              <a:br>
                <a:rPr lang="nl-NL" sz="700" baseline="0" dirty="0">
                  <a:latin typeface="Arial" charset="0"/>
                </a:rPr>
              </a:br>
              <a:endParaRPr lang="nl-NL" sz="700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Positie in kader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Ga op afbeelding staan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opmaken…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afbeelding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Bijsnijden</a:t>
              </a:r>
              <a:r>
                <a:rPr lang="nl-NL" sz="700" baseline="0" dirty="0">
                  <a:latin typeface="Arial" charset="0"/>
                </a:rPr>
                <a:t> &gt;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Afbeeldingspositie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Verschuiving X of Y</a:t>
              </a:r>
            </a:p>
            <a:p>
              <a:pPr marL="90488" indent="-90488">
                <a:buAutoNum type="arabicPeriod"/>
                <a:tabLst/>
              </a:pPr>
              <a:endParaRPr lang="nl-NL" sz="700" u="sng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Schikken</a:t>
              </a:r>
              <a:endParaRPr lang="nl-NL" sz="700" b="0" u="sng" baseline="0" dirty="0">
                <a:latin typeface="Arial" charset="0"/>
              </a:endParaRP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Onder start vindt u </a:t>
              </a: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deze knop (ook </a:t>
              </a:r>
              <a:br>
                <a:rPr lang="nl-NL" sz="700" u="none" baseline="0" dirty="0">
                  <a:latin typeface="Arial" charset="0"/>
                </a:rPr>
              </a:br>
              <a:r>
                <a:rPr lang="nl-NL" sz="700" u="none" baseline="0" dirty="0">
                  <a:latin typeface="Arial" charset="0"/>
                </a:rPr>
                <a:t>onder het menu). U kunt hiermee objecten naar voren of naar achter plaatsen en/of eenvoudig uitlijnen.</a:t>
              </a:r>
            </a:p>
            <a:p>
              <a:pPr marL="6350" indent="-6350">
                <a:tabLst/>
              </a:pPr>
              <a:endParaRPr lang="nl-NL" sz="700" u="none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Derde kleur toewijzen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het vlak dat een andere kleur moet</a:t>
              </a:r>
              <a:r>
                <a:rPr lang="nl-NL" sz="700" dirty="0">
                  <a:latin typeface="Arial" charset="0"/>
                </a:rPr>
                <a:t> </a:t>
              </a:r>
              <a:r>
                <a:rPr lang="nl-NL" sz="700" baseline="0" dirty="0">
                  <a:latin typeface="Arial" charset="0"/>
                </a:rPr>
                <a:t>krijgen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</a:t>
              </a:r>
              <a:r>
                <a:rPr lang="nl-NL" sz="700" u="sng" baseline="0" dirty="0">
                  <a:latin typeface="Arial" charset="0"/>
                </a:rPr>
                <a:t>Opvullen van vorm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</a:t>
              </a:r>
              <a:r>
                <a:rPr lang="nl-NL" sz="700" baseline="0" dirty="0">
                  <a:latin typeface="Arial" charset="0"/>
                </a:rPr>
                <a:t>lik op </a:t>
              </a:r>
              <a:r>
                <a:rPr lang="nl-NL" sz="700" u="sng" baseline="0" dirty="0">
                  <a:latin typeface="Arial" charset="0"/>
                </a:rPr>
                <a:t>Meer opvulkleuren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Kies tab </a:t>
              </a:r>
              <a:r>
                <a:rPr lang="nl-NL" sz="700" u="sng" dirty="0">
                  <a:latin typeface="Arial" charset="0"/>
                </a:rPr>
                <a:t>Aangepast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Vul de RGB-waarde</a:t>
              </a:r>
              <a:r>
                <a:rPr lang="nl-NL" sz="700" dirty="0">
                  <a:latin typeface="Arial" charset="0"/>
                </a:rPr>
                <a:t> in van een van de voorgestelde kleuren</a:t>
              </a:r>
              <a:r>
                <a:rPr lang="nl-NL" sz="700" baseline="0" dirty="0">
                  <a:latin typeface="Arial" charset="0"/>
                </a:rPr>
                <a:t> op Tools en tips-pagina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OK</a:t>
              </a:r>
            </a:p>
            <a:p>
              <a:pPr marL="6350" indent="-6350">
                <a:tabLst/>
              </a:pPr>
              <a:endParaRPr lang="nl-NL" sz="700" baseline="0" dirty="0">
                <a:latin typeface="Arial" charset="0"/>
              </a:endParaRPr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73" y="2172042"/>
              <a:ext cx="230120" cy="281258"/>
            </a:xfrm>
            <a:prstGeom prst="rect">
              <a:avLst/>
            </a:prstGeom>
          </p:spPr>
        </p:pic>
        <p:grpSp>
          <p:nvGrpSpPr>
            <p:cNvPr id="39" name="Groeperen 38"/>
            <p:cNvGrpSpPr/>
            <p:nvPr/>
          </p:nvGrpSpPr>
          <p:grpSpPr>
            <a:xfrm>
              <a:off x="-1188640" y="4227934"/>
              <a:ext cx="1125323" cy="562064"/>
              <a:chOff x="4782929" y="4212406"/>
              <a:chExt cx="1125323" cy="562064"/>
            </a:xfrm>
          </p:grpSpPr>
          <p:pic>
            <p:nvPicPr>
              <p:cNvPr id="40" name="Afbeelding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9" t="21802" r="2900" b="-6396"/>
              <a:stretch/>
            </p:blipFill>
            <p:spPr>
              <a:xfrm>
                <a:off x="4782929" y="4324341"/>
                <a:ext cx="1125323" cy="450129"/>
              </a:xfrm>
              <a:prstGeom prst="rect">
                <a:avLst/>
              </a:prstGeom>
            </p:spPr>
          </p:pic>
          <p:cxnSp>
            <p:nvCxnSpPr>
              <p:cNvPr id="41" name="Rechte verbindingslijn 40"/>
              <p:cNvCxnSpPr/>
              <p:nvPr/>
            </p:nvCxnSpPr>
            <p:spPr>
              <a:xfrm flipV="1">
                <a:off x="5519530" y="4212406"/>
                <a:ext cx="0" cy="21602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F007593-74EB-B940-87F1-4627A964AB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433962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4" imgW="7772400" imgH="10058400" progId="TCLayout.ActiveDocument.1">
                  <p:embed/>
                </p:oleObj>
              </mc:Choice>
              <mc:Fallback>
                <p:oleObj name="think-cell Slide" r:id="rId2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F007593-74EB-B940-87F1-4627A964A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185FDB-9D11-854F-B6A5-F4F015F7C909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2400" b="1" i="0" baseline="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19225"/>
            <a:ext cx="7991475" cy="2592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Tijdelijke aanduiding voor titel 3"/>
          <p:cNvSpPr>
            <a:spLocks noGrp="1"/>
          </p:cNvSpPr>
          <p:nvPr>
            <p:ph type="title"/>
          </p:nvPr>
        </p:nvSpPr>
        <p:spPr>
          <a:xfrm>
            <a:off x="576263" y="555625"/>
            <a:ext cx="7991474" cy="86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576262" y="4443958"/>
            <a:ext cx="7991475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74" r:id="rId3"/>
    <p:sldLayoutId id="2147483692" r:id="rId4"/>
    <p:sldLayoutId id="2147483681" r:id="rId5"/>
    <p:sldLayoutId id="2147483695" r:id="rId6"/>
    <p:sldLayoutId id="2147483694" r:id="rId7"/>
    <p:sldLayoutId id="2147483698" r:id="rId8"/>
    <p:sldLayoutId id="2147483693" r:id="rId9"/>
    <p:sldLayoutId id="2147483697" r:id="rId10"/>
    <p:sldLayoutId id="2147483685" r:id="rId11"/>
    <p:sldLayoutId id="2147483680" r:id="rId12"/>
    <p:sldLayoutId id="2147483676" r:id="rId13"/>
    <p:sldLayoutId id="2147483677" r:id="rId14"/>
    <p:sldLayoutId id="2147483679" r:id="rId15"/>
    <p:sldLayoutId id="2147483689" r:id="rId16"/>
    <p:sldLayoutId id="2147483683" r:id="rId17"/>
    <p:sldLayoutId id="2147483686" r:id="rId18"/>
    <p:sldLayoutId id="2147483696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180000" marR="0" indent="-18256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60363" indent="-179388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536575" indent="-176213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714375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892175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2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2880" userDrawn="1">
          <p15:clr>
            <a:srgbClr val="F26B43"/>
          </p15:clr>
        </p15:guide>
        <p15:guide id="12" pos="363" userDrawn="1">
          <p15:clr>
            <a:srgbClr val="F26B43"/>
          </p15:clr>
        </p15:guide>
        <p15:guide id="13" pos="5397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894" userDrawn="1">
          <p15:clr>
            <a:srgbClr val="F26B43"/>
          </p15:clr>
        </p15:guide>
        <p15:guide id="16" orient="horz" pos="1439" userDrawn="1">
          <p15:clr>
            <a:srgbClr val="F26B43"/>
          </p15:clr>
        </p15:guide>
        <p15:guide id="17" orient="horz" pos="1983" userDrawn="1">
          <p15:clr>
            <a:srgbClr val="F26B43"/>
          </p15:clr>
        </p15:guide>
        <p15:guide id="18" orient="horz" pos="2527" userDrawn="1">
          <p15:clr>
            <a:srgbClr val="F26B43"/>
          </p15:clr>
        </p15:guide>
        <p15:guide id="19" orient="horz" pos="2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5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sites/default/files/2022-06/Handreiking_kostenvergoeding_instemming_bij_meervoudige_aanvraag_omgevingsvergunn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6ECC09B-B8DF-D14A-97AE-0198F89D13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434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6ECC09B-B8DF-D14A-97AE-0198F89D1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12D6ABD-81E8-E949-B2B5-96882A4D0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l-NL" sz="2400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76263" y="3534168"/>
            <a:ext cx="7991475" cy="864096"/>
          </a:xfrm>
        </p:spPr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76263" y="3723878"/>
            <a:ext cx="7991475" cy="742720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sz="7200" dirty="0"/>
              <a:t>	</a:t>
            </a:r>
          </a:p>
          <a:p>
            <a:r>
              <a:rPr lang="nl-NL" sz="7200" b="1" dirty="0"/>
              <a:t>Omgevingsvergunning </a:t>
            </a:r>
            <a:r>
              <a:rPr lang="nl-NL" sz="7200" b="1" dirty="0" err="1"/>
              <a:t>beperkingengebiedactiviteit</a:t>
            </a:r>
            <a:r>
              <a:rPr lang="nl-NL" sz="7200" b="1" dirty="0"/>
              <a:t> hoofdspoorwegen	</a:t>
            </a:r>
          </a:p>
          <a:p>
            <a:r>
              <a:rPr lang="nl-NL" sz="7200" b="1" dirty="0"/>
              <a:t>								23 november 2023</a:t>
            </a:r>
          </a:p>
          <a:p>
            <a:r>
              <a:rPr lang="nl-NL" dirty="0"/>
              <a:t>							</a:t>
            </a:r>
          </a:p>
        </p:txBody>
      </p:sp>
      <p:sp>
        <p:nvSpPr>
          <p:cNvPr id="7" name="Rechthoek 6"/>
          <p:cNvSpPr/>
          <p:nvPr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031CB8-ED08-4BF9-A457-616FCA189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16" y="-49451"/>
            <a:ext cx="7884368" cy="39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Het bevoegd gezag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/>
          </a:bodyPr>
          <a:lstStyle/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 </a:t>
            </a:r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nl-NL" sz="1800" b="1" i="0" u="none" strike="noStrike" baseline="0" dirty="0">
                <a:latin typeface="+mn-lt"/>
              </a:rPr>
              <a:t>Advies en instemming</a:t>
            </a:r>
            <a:br>
              <a:rPr lang="nl-NL" sz="1800" b="1" i="0" u="none" strike="noStrike" baseline="0" dirty="0">
                <a:latin typeface="+mn-lt"/>
              </a:rPr>
            </a:br>
            <a:endParaRPr lang="nl-NL" sz="1800" b="1" i="0" u="none" strike="noStrike" baseline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i="1" u="none" strike="noStrike" baseline="0" dirty="0">
                <a:latin typeface="+mj-lt"/>
              </a:rPr>
              <a:t>Advies</a:t>
            </a:r>
            <a:r>
              <a:rPr lang="nl-NL" sz="1800" b="0" i="0" u="none" strike="noStrike" baseline="0" dirty="0">
                <a:latin typeface="+mj-lt"/>
              </a:rPr>
              <a:t> op de aanvraag: adviseurs aangewezen in het Ob, omgevingsplan, omgevingsverordening of </a:t>
            </a:r>
            <a:r>
              <a:rPr lang="nl-NL" sz="1800" b="0" i="0" u="none" strike="noStrike" baseline="0" dirty="0" err="1">
                <a:latin typeface="+mj-lt"/>
              </a:rPr>
              <a:t>waterschapsverordening</a:t>
            </a:r>
            <a:r>
              <a:rPr lang="nl-NL" sz="1800" b="0" i="0" u="none" strike="noStrike" baseline="0" dirty="0">
                <a:latin typeface="+mj-lt"/>
              </a:rPr>
              <a:t> (16.15 Ow)</a:t>
            </a:r>
            <a:br>
              <a:rPr lang="nl-NL" sz="1800" b="0" i="0" u="none" strike="noStrike" baseline="0" dirty="0">
                <a:latin typeface="+mj-lt"/>
              </a:rPr>
            </a:br>
            <a:endParaRPr lang="nl-NL" sz="1800" b="0" i="0" u="none" strike="noStrike" baseline="0" dirty="0">
              <a:latin typeface="+mj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800" i="1" u="none" strike="noStrike" baseline="0" dirty="0">
                <a:latin typeface="+mj-lt"/>
              </a:rPr>
              <a:t>Instemming</a:t>
            </a:r>
            <a:r>
              <a:rPr lang="nl-NL" sz="1800" b="1" i="0" u="none" strike="noStrike" baseline="0" dirty="0">
                <a:latin typeface="+mj-lt"/>
              </a:rPr>
              <a:t> </a:t>
            </a:r>
            <a:r>
              <a:rPr lang="nl-NL" sz="1800" i="0" u="none" strike="noStrike" baseline="0" dirty="0">
                <a:latin typeface="+mj-lt"/>
              </a:rPr>
              <a:t>(meervoudige aanvraag) </a:t>
            </a:r>
            <a:r>
              <a:rPr lang="nl-NL" sz="1800" b="0" i="0" u="none" strike="noStrike" baseline="0" dirty="0">
                <a:latin typeface="+mj-lt"/>
              </a:rPr>
              <a:t>op het voorgenomen besluit: organen </a:t>
            </a:r>
            <a:r>
              <a:rPr lang="nl-NL" sz="1800" dirty="0">
                <a:latin typeface="+mj-lt"/>
              </a:rPr>
              <a:t>   </a:t>
            </a:r>
            <a:r>
              <a:rPr lang="nl-NL" sz="1800" b="0" i="0" u="none" strike="noStrike" baseline="0" dirty="0">
                <a:latin typeface="+mj-lt"/>
              </a:rPr>
              <a:t>aangewezen in het Omgevingsbesluit w.o</a:t>
            </a:r>
            <a:r>
              <a:rPr lang="nl-NL" sz="1800" dirty="0">
                <a:latin typeface="+mj-lt"/>
              </a:rPr>
              <a:t>. minister van I&amp;W/ProRail) </a:t>
            </a:r>
            <a:br>
              <a:rPr lang="nl-NL" sz="1800" dirty="0">
                <a:latin typeface="+mj-lt"/>
              </a:rPr>
            </a:br>
            <a:r>
              <a:rPr lang="nl-NL" sz="1800" dirty="0">
                <a:latin typeface="+mj-lt"/>
              </a:rPr>
              <a:t>(16.16 Ow)</a:t>
            </a:r>
            <a:br>
              <a:rPr lang="nl-NL" sz="1800" b="0" i="0" u="none" strike="noStrike" baseline="0" dirty="0">
                <a:latin typeface="+mj-lt"/>
              </a:rPr>
            </a:br>
            <a:endParaRPr lang="nl-NL" sz="1800" b="0" i="0" u="none" strike="noStrike" baseline="0" dirty="0">
              <a:latin typeface="+mj-lt"/>
            </a:endParaRPr>
          </a:p>
          <a:p>
            <a:r>
              <a:rPr lang="nl-NL" sz="14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br>
              <a:rPr lang="nl-NL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nl-NL" sz="14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83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Instemming ProRail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1800" b="0" i="0" u="none" strike="noStrike" baseline="0" dirty="0">
                <a:latin typeface="Verdana" panose="020B0604030504040204" pitchFamily="34" charset="0"/>
              </a:rPr>
              <a:t> </a:t>
            </a:r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nl-NL" sz="1800" b="0" i="0" u="none" strike="noStrike" baseline="0" dirty="0">
              <a:latin typeface="+mj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Instemming is een vereiste. Bevoegd gezag mag niet eerder vergunning verlenen</a:t>
            </a:r>
          </a:p>
          <a:p>
            <a:pPr marL="196850" indent="-285750">
              <a:buFont typeface="Arial" panose="020B0604020202020204" pitchFamily="34" charset="0"/>
              <a:buChar char="•"/>
            </a:pPr>
            <a:endParaRPr lang="nl-NL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Termijn voor het aanleveren van instemming is 4 weken</a:t>
            </a:r>
            <a:br>
              <a:rPr lang="nl-NL" sz="1600" dirty="0">
                <a:solidFill>
                  <a:schemeClr val="tx1">
                    <a:lumMod val="50000"/>
                  </a:schemeClr>
                </a:solidFill>
              </a:rPr>
            </a:br>
            <a:endParaRPr lang="nl-NL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494949"/>
                </a:solidFill>
              </a:rPr>
              <a:t>Hoofdregel: reguliere procedure (8wk+4wk (instemming)+6wk) / 16.62 Ow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494949"/>
                </a:solidFill>
              </a:rPr>
              <a:t>(zie ook de </a:t>
            </a:r>
            <a:r>
              <a:rPr lang="nl-NL" sz="1600" dirty="0" err="1">
                <a:solidFill>
                  <a:srgbClr val="494949"/>
                </a:solidFill>
              </a:rPr>
              <a:t>termijnconfigurator</a:t>
            </a:r>
            <a:r>
              <a:rPr lang="nl-NL" sz="1600" dirty="0">
                <a:solidFill>
                  <a:srgbClr val="494949"/>
                </a:solidFill>
              </a:rPr>
              <a:t> van de Rijkspartijen)</a:t>
            </a:r>
            <a:br>
              <a:rPr lang="nl-NL" sz="1600" dirty="0">
                <a:solidFill>
                  <a:srgbClr val="494949"/>
                </a:solidFill>
              </a:rPr>
            </a:br>
            <a:endParaRPr lang="nl-NL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Proces: eerst advies daarna op basis van het door het bevoegde gezag opgestelde ontwerpbesluit; instemming (via de samenwerkingsfunctionaliteit)</a:t>
            </a:r>
          </a:p>
          <a:p>
            <a:pPr marL="196850" indent="-285750">
              <a:buFont typeface="Arial" panose="020B0604020202020204" pitchFamily="34" charset="0"/>
              <a:buChar char="•"/>
            </a:pPr>
            <a:endParaRPr lang="nl-NL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600" u="none" strike="noStrike" baseline="0" dirty="0">
                <a:latin typeface="+mj-lt"/>
              </a:rPr>
              <a:t>Instemming niet afzonderlijk appellabel, </a:t>
            </a:r>
            <a:r>
              <a:rPr lang="nl-NL" sz="1600" b="0" u="none" strike="noStrike" baseline="0" dirty="0">
                <a:latin typeface="+mj-lt"/>
              </a:rPr>
              <a:t>maar maakt voor beroep deel uit van het besluit waarop het betrekking heeft </a:t>
            </a:r>
          </a:p>
          <a:p>
            <a:pPr indent="0"/>
            <a:endParaRPr lang="nl-NL" sz="1400" b="1" dirty="0">
              <a:solidFill>
                <a:schemeClr val="tx1">
                  <a:lumMod val="50000"/>
                </a:schemeClr>
              </a:solidFill>
            </a:endParaRPr>
          </a:p>
          <a:p>
            <a:pPr indent="0"/>
            <a:br>
              <a:rPr lang="nl-NL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nl-NL" sz="14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Toezicht en handhaving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/>
          </a:bodyPr>
          <a:lstStyle/>
          <a:p>
            <a:pPr algn="l"/>
            <a:endParaRPr lang="nl-NL" sz="180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nl-NL" sz="1800" dirty="0">
                <a:solidFill>
                  <a:srgbClr val="000000"/>
                </a:solidFill>
                <a:latin typeface="+mj-lt"/>
              </a:rPr>
              <a:t>Hoofdstuk 18 Omgevingswet</a:t>
            </a:r>
            <a:endParaRPr lang="nl-NL" sz="180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kumimoji="0" lang="nl-NL" sz="15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400" b="1" i="0" u="none" strike="noStrike" baseline="0" dirty="0">
                <a:latin typeface="+mn-lt"/>
              </a:rPr>
              <a:t>18.2 toedeling handhavingstaak </a:t>
            </a:r>
            <a:r>
              <a:rPr lang="nl-NL" sz="1400" b="0" i="0" u="none" strike="noStrike" baseline="0" dirty="0">
                <a:latin typeface="+mn-lt"/>
              </a:rPr>
              <a:t>bevoegd gezag voor de vergunning/melding is bevoegd gezag voor de handhaving</a:t>
            </a:r>
          </a:p>
          <a:p>
            <a:pPr marL="196850" indent="-285750">
              <a:buFont typeface="Arial" panose="020B0604020202020204" pitchFamily="34" charset="0"/>
              <a:buChar char="•"/>
            </a:pPr>
            <a:endParaRPr lang="nl-NL" sz="1400" dirty="0">
              <a:latin typeface="+mn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400" b="0" i="0" u="none" strike="noStrike" baseline="0" dirty="0">
                <a:latin typeface="+mn-lt"/>
              </a:rPr>
              <a:t>18.6 aanwijzing toezichthouders (spoorwegen van ProRail) </a:t>
            </a:r>
          </a:p>
          <a:p>
            <a:pPr marL="196850" indent="-285750">
              <a:buFont typeface="Arial" panose="020B0604020202020204" pitchFamily="34" charset="0"/>
              <a:buChar char="•"/>
            </a:pPr>
            <a:endParaRPr lang="nl-NL" sz="1400" dirty="0">
              <a:latin typeface="+mn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400" b="0" i="0" u="none" strike="noStrike" baseline="0" dirty="0">
                <a:latin typeface="+mn-lt"/>
              </a:rPr>
              <a:t>Handhaving bij de Inspectie Leefomgeving &amp; Transport (IL&amp;T)</a:t>
            </a:r>
            <a:br>
              <a:rPr lang="nl-NL" sz="1800" b="0" i="0" u="none" strike="noStrike" baseline="0" dirty="0">
                <a:latin typeface="+mn-lt"/>
              </a:rPr>
            </a:br>
            <a:endParaRPr lang="nl-NL" sz="1800" b="0" i="0" u="none" strike="noStrike" baseline="0" dirty="0">
              <a:latin typeface="+mn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400" b="0" i="0" u="none" strike="noStrike" baseline="0" dirty="0">
                <a:latin typeface="+mn-lt"/>
              </a:rPr>
              <a:t>Bestuursorgaan dat </a:t>
            </a:r>
            <a:r>
              <a:rPr lang="nl-NL" sz="1400" b="1" i="0" u="none" strike="noStrike" baseline="0" dirty="0">
                <a:latin typeface="+mn-lt"/>
              </a:rPr>
              <a:t>instemming </a:t>
            </a:r>
            <a:r>
              <a:rPr lang="nl-NL" sz="1400" b="0" i="0" u="none" strike="noStrike" baseline="0" dirty="0">
                <a:latin typeface="+mn-lt"/>
              </a:rPr>
              <a:t>heeft verleend kan een mede-handhavingstaak hebben 18.3 Ow</a:t>
            </a:r>
          </a:p>
          <a:p>
            <a:pPr marL="196850" indent="-285750">
              <a:buFont typeface="Arial" panose="020B0604020202020204" pitchFamily="34" charset="0"/>
              <a:buChar char="•"/>
            </a:pPr>
            <a:endParaRPr lang="nl-NL" sz="1400" dirty="0">
              <a:latin typeface="+mn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400" b="0" i="0" u="none" strike="noStrike" baseline="0" dirty="0">
                <a:latin typeface="+mn-lt"/>
              </a:rPr>
              <a:t>Op dit moment is ProRail in overleg met de IL&amp;T om afspraken te maken over toezicht- en handhaving</a:t>
            </a: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nl-NL" sz="1400" b="1" dirty="0">
              <a:solidFill>
                <a:schemeClr val="tx1">
                  <a:lumMod val="50000"/>
                </a:schemeClr>
              </a:solidFill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nl-NL" sz="1400" b="1" dirty="0">
              <a:solidFill>
                <a:schemeClr val="tx1">
                  <a:lumMod val="50000"/>
                </a:schemeClr>
              </a:solidFill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71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Afstemming toezicht en handhaving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/>
          </a:bodyPr>
          <a:lstStyle/>
          <a:p>
            <a:pPr algn="l"/>
            <a:endParaRPr lang="nl-NL" sz="180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Ingeval van een meervoudige aanvraag</a:t>
            </a:r>
          </a:p>
          <a:p>
            <a:pPr indent="0"/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indent="0"/>
            <a:r>
              <a:rPr lang="nl-NL" sz="1600" b="1" dirty="0">
                <a:solidFill>
                  <a:schemeClr val="tx1">
                    <a:lumMod val="50000"/>
                  </a:schemeClr>
                </a:solidFill>
              </a:rPr>
              <a:t>Toezicht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indent="0"/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968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Toezichthouders spoorwegen en toezichthouders gemeente (contactgegevens delen via de instemming) </a:t>
            </a:r>
          </a:p>
          <a:p>
            <a:pPr marL="1968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1">
                  <a:lumMod val="50000"/>
                </a:schemeClr>
              </a:solidFill>
            </a:endParaRPr>
          </a:p>
          <a:p>
            <a:pPr indent="0"/>
            <a:r>
              <a:rPr lang="nl-NL" sz="1600" b="1" dirty="0">
                <a:solidFill>
                  <a:schemeClr val="tx1">
                    <a:lumMod val="50000"/>
                  </a:schemeClr>
                </a:solidFill>
              </a:rPr>
              <a:t>Handhaving</a:t>
            </a:r>
          </a:p>
          <a:p>
            <a:pPr indent="0"/>
            <a:endParaRPr lang="nl-NL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Handhavers gemeente en handhavers IL&amp;T (contactgegevens via de instemming / het rapport van de toezichthouders)</a:t>
            </a:r>
          </a:p>
          <a:p>
            <a:pPr indent="0"/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nl-NL" sz="1400" b="1" dirty="0">
              <a:solidFill>
                <a:schemeClr val="tx1">
                  <a:lumMod val="50000"/>
                </a:schemeClr>
              </a:solidFill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nl-NL" sz="1400" b="1" dirty="0">
              <a:solidFill>
                <a:schemeClr val="tx1">
                  <a:lumMod val="50000"/>
                </a:schemeClr>
              </a:solidFill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8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123479"/>
            <a:ext cx="7991475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Participatie aan de omgevingsoverleg / conceptverzoek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5" y="1059582"/>
            <a:ext cx="8100194" cy="33123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Vooruitlopend op een aanvraag: Participatie –16.55 lid 6 en 7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sz="1400" dirty="0"/>
              <a:t>Generiek aanvraagvereiste: aangeven of en hoe derden zijn betrokken en wat de resultaten daarvan zijn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De omgevingstafel bij met name complexe aanvragen (vooraf komen tot een vergunbare situatie met alle betrokken partijen)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Memo ‘Proces omgevingstafel’. </a:t>
            </a:r>
            <a:r>
              <a:rPr lang="nl-NL" sz="1400" b="1" dirty="0"/>
              <a:t>NB: bij het verzoek tot aanpassing van onze hoofdspoorweginfrastructuur dient een overeenkomst met ProRail te worden gesloten ProRail heeft de regie / geeft opdracht (beheerconcessie).</a:t>
            </a:r>
            <a:r>
              <a:rPr lang="nl-NL" sz="1400" dirty="0"/>
              <a:t> </a:t>
            </a:r>
            <a:br>
              <a:rPr lang="nl-NL" sz="1400" dirty="0"/>
            </a:b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Omgevingsoverleg heet tegenwoordig ‘conceptverzoek’.</a:t>
            </a:r>
            <a:br>
              <a:rPr lang="nl-NL" sz="1400" dirty="0"/>
            </a:b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C8B878-4EC6-4A73-AF77-293686C6C617}"/>
              </a:ext>
            </a:extLst>
          </p:cNvPr>
          <p:cNvSpPr txBox="1"/>
          <p:nvPr/>
        </p:nvSpPr>
        <p:spPr>
          <a:xfrm>
            <a:off x="683568" y="2358277"/>
            <a:ext cx="5680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392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Leges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528392"/>
          </a:xfrm>
        </p:spPr>
        <p:txBody>
          <a:bodyPr>
            <a:normAutofit/>
          </a:bodyPr>
          <a:lstStyle/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ProRail heft voortaan ook leges. Hoofdstuk 14 Omgevingsregeling. Bedragen variëren v.w.b. de vergunningen van €1665,- tot €11.300,-.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Maatwerkvoorschriften bij melding €950,-</a:t>
            </a:r>
            <a:br>
              <a:rPr lang="nl-NL" sz="16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Leges bij instemming gelijk aan leges als ware ProRail zelf vergunningverlener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‘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Handreiking bij kostenvergoeding voor besluit over instemming bij een meervoudige aanvraag om een omgevingsvergunning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hlinkClick r:id="rId3"/>
              </a:rPr>
              <a:t>(https://vng.nl/sites/default/files/202206/Handreiking_kostenvergoeding_instemming_bij_meervoudige_aanvraag_omgevingsvergunning.pdf</a:t>
            </a:r>
            <a:r>
              <a:rPr lang="nl-NL" sz="1600" dirty="0"/>
              <a:t>) </a:t>
            </a:r>
          </a:p>
          <a:p>
            <a:pPr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90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Leges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528392"/>
          </a:xfrm>
        </p:spPr>
        <p:txBody>
          <a:bodyPr>
            <a:normAutofit/>
          </a:bodyPr>
          <a:lstStyle/>
          <a:p>
            <a:pPr marL="254000" indent="-342900">
              <a:buFont typeface="Arial" panose="020B0604020202020204" pitchFamily="34" charset="0"/>
              <a:buChar char="•"/>
            </a:pPr>
            <a:endParaRPr lang="nl-NL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Afrekenen met bevoegd gezag (bij instemming) via de samenwerkingsruimte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indent="0"/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Afrekenen met vergunninghouder (enkelvoudige aanvraag) rechtstreeks </a:t>
            </a:r>
            <a:br>
              <a:rPr lang="nl-NL" sz="1600" dirty="0"/>
            </a:br>
            <a:r>
              <a:rPr lang="nl-NL" sz="1600" dirty="0"/>
              <a:t>NB: Niet betaald? Geen vergunning.</a:t>
            </a:r>
            <a:br>
              <a:rPr lang="nl-NL" sz="1600" dirty="0"/>
            </a:br>
            <a:br>
              <a:rPr lang="nl-NL" sz="16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Activiteiten met bijbehorende bedragen staan in de </a:t>
            </a:r>
            <a:r>
              <a:rPr lang="nl-NL" sz="1600" dirty="0" err="1"/>
              <a:t>artt</a:t>
            </a:r>
            <a:r>
              <a:rPr lang="nl-NL" sz="1600" dirty="0"/>
              <a:t>. 14.35 tot en met 14.37 Omgevingsregeling. ProRail heft vaste bedragen</a:t>
            </a:r>
            <a:br>
              <a:rPr lang="nl-NL" dirty="0"/>
            </a:b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89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F9086C3D-6DAC-41D1-B9A8-48CCEF12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114" y="411510"/>
            <a:ext cx="3479624" cy="4032448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262" y="1419226"/>
            <a:ext cx="3995737" cy="2592388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</a:pPr>
            <a:br>
              <a:rPr lang="nl-NL"/>
            </a:br>
            <a:endParaRPr lang="nl-NL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/>
          </a:p>
          <a:p>
            <a:pPr indent="0">
              <a:spcAft>
                <a:spcPts val="600"/>
              </a:spcAft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530990A-7899-4C59-A9B4-57E67684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348024"/>
            <a:ext cx="4427786" cy="41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F3187E-C7E9-5CC5-1979-8A942EC6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555624"/>
            <a:ext cx="3311128" cy="863601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 err="1"/>
              <a:t>Vragen</a:t>
            </a:r>
            <a:r>
              <a:rPr lang="en-US" dirty="0"/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815F13-6323-4B47-B2A8-5FB95D989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0" r="2" b="9144"/>
          <a:stretch/>
        </p:blipFill>
        <p:spPr>
          <a:xfrm>
            <a:off x="4499992" y="699541"/>
            <a:ext cx="4063950" cy="3312071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0058" y="1419224"/>
            <a:ext cx="3305307" cy="2592389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</a:pPr>
            <a:endParaRPr lang="nl-NL" dirty="0"/>
          </a:p>
          <a:p>
            <a:pPr indent="0">
              <a:spcAft>
                <a:spcPts val="600"/>
              </a:spcAft>
              <a:buNone/>
            </a:pPr>
            <a:r>
              <a:rPr lang="nl-NL" dirty="0" err="1"/>
              <a:t>hans.verkerk@prorail</a:t>
            </a:r>
            <a:r>
              <a:rPr lang="nl-NL" dirty="0"/>
              <a:t> .nl</a:t>
            </a:r>
            <a:br>
              <a:rPr lang="nl-NL" dirty="0"/>
            </a:br>
            <a:endParaRPr lang="nl-NL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indent="0"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49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Slot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699542"/>
            <a:ext cx="7991475" cy="3600400"/>
          </a:xfrm>
        </p:spPr>
        <p:txBody>
          <a:bodyPr>
            <a:normAutofit fontScale="32500" lnSpcReduction="20000"/>
          </a:bodyPr>
          <a:lstStyle/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indent="0" algn="ctr"/>
            <a:endParaRPr lang="nl-NL" sz="6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indent="0"/>
            <a:br>
              <a:rPr lang="nl-NL" dirty="0"/>
            </a:br>
            <a:endParaRPr lang="nl-NL" dirty="0"/>
          </a:p>
          <a:p>
            <a:pPr indent="0"/>
            <a:r>
              <a:rPr lang="nl-NL" sz="17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indent="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FFAF0D-64EB-4E22-B6DD-66D11D8A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9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/>
          <a:lstStyle/>
          <a:p>
            <a:pPr algn="ctr"/>
            <a:r>
              <a:rPr lang="nl-NL" dirty="0"/>
              <a:t>Inhoud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699542"/>
            <a:ext cx="7991475" cy="3672408"/>
          </a:xfrm>
        </p:spPr>
        <p:txBody>
          <a:bodyPr>
            <a:normAutofit/>
          </a:bodyPr>
          <a:lstStyle/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Even voorstellen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Rol ProRail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Vergunningplicht / meldplicht in de Omgevingswet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Bevoegd gezag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Toezicht en handhaving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Participatie / omgevingstafel (conceptverzoek)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dirty="0"/>
              <a:t>Leges</a:t>
            </a:r>
          </a:p>
          <a:p>
            <a:pPr indent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80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Even voorstellen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23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/>
              <a:t>Hans Verkerk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/>
              <a:t>Bedrijfsjurist en teamleider publiekrecht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/>
              <a:t>ProRail / afdeling Leefomgeving, Juridische zaken en Vastgoed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/>
              <a:t>Standplaats Zwolle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5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5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5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1400" dirty="0"/>
          </a:p>
          <a:p>
            <a:pPr indent="0"/>
            <a:br>
              <a:rPr lang="nl-NL" sz="4300" dirty="0"/>
            </a:br>
            <a:endParaRPr lang="nl-NL" sz="43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47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Rol ProRail (algemeen)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23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/>
              <a:t>Op grond van artikel 16 van de Spoorwegwet is ProRail op basis van een beheerconcessie door de minister van Infrastructuur en Waterstaat aangewezen als spoorwegbeheerder en is daarmee verantwoordelijk voor: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>
              <a:effectLst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de kwaliteit, betrouwbaarheid en beschikbaarheid van de infrastructuur;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>
              <a:effectLst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een eerlijke, niet-discriminerende en transparante verdeling van de capaciteit van die infrastructuur zowel ten behoeve van de beheerder als ten behoeve van spoorwegondernemingen; </a:t>
            </a:r>
            <a:endParaRPr lang="nl-NL" sz="6400" dirty="0">
              <a:latin typeface="Calibri" panose="020F0502020204030204" pitchFamily="34" charset="0"/>
              <a:ea typeface="DejaVu Sans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>
              <a:effectLst/>
              <a:latin typeface="Calibri" panose="020F0502020204030204" pitchFamily="34" charset="0"/>
              <a:ea typeface="DejaVu Sans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6400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het leiden van het verkeer over die infrastructuur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b="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indent="0"/>
            <a:br>
              <a:rPr lang="nl-NL" sz="6400" b="1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nl-NL" sz="6400" b="1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NB</a:t>
            </a:r>
            <a:r>
              <a:rPr lang="nl-NL" sz="6400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: het gaat hierbij om </a:t>
            </a:r>
            <a:r>
              <a:rPr lang="nl-NL" sz="6400" u="sng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hoofdspoorweg</a:t>
            </a:r>
            <a:r>
              <a:rPr lang="nl-NL" sz="6400" dirty="0"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infrastructuur</a:t>
            </a:r>
            <a:endParaRPr lang="nl-NL" sz="6400" dirty="0">
              <a:effectLst/>
              <a:latin typeface="Calibri" panose="020F0502020204030204" pitchFamily="34" charset="0"/>
              <a:ea typeface="DejaVu Sans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5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5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5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1400" dirty="0"/>
          </a:p>
          <a:p>
            <a:pPr indent="0"/>
            <a:br>
              <a:rPr lang="nl-NL" sz="4300" dirty="0"/>
            </a:br>
            <a:endParaRPr lang="nl-NL" sz="43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33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123479"/>
            <a:ext cx="7991475" cy="50405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De vergunningplicht in de Omgevingswet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5" y="627534"/>
            <a:ext cx="8100194" cy="410445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Artikel 5.1 lid 2 onder f 4 Ow: het is verboden zonder omgevingsvergunning een </a:t>
            </a:r>
            <a:r>
              <a:rPr lang="nl-NL" sz="1600" u="sng" dirty="0" err="1"/>
              <a:t>beperkingengebied</a:t>
            </a:r>
            <a:r>
              <a:rPr lang="nl-NL" sz="1600" dirty="0" err="1"/>
              <a:t>activiteit</a:t>
            </a:r>
            <a:r>
              <a:rPr lang="nl-NL" sz="1600" dirty="0"/>
              <a:t> hoofdspoorwegen te verrichten, voor zover het gaat om een bij algemene maatregel van bestuur aangewezen geval (Bal)</a:t>
            </a:r>
          </a:p>
          <a:p>
            <a:pPr indent="0"/>
            <a:endParaRPr lang="nl-NL" sz="1600" dirty="0"/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sz="1600" dirty="0"/>
              <a:t>Artikel 5.5 lid 1 sub f Ow: verbod handelen in strijd met voorschriften omgevingsvergunning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sz="1600" dirty="0"/>
              <a:t>Artikel 5.6 Ow: verbod in stand laten zonder vergunning gebouwd  bouwwerk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indent="0"/>
            <a:endParaRPr lang="nl-NL" sz="16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u="sng" dirty="0"/>
              <a:t>Beperkingengebied </a:t>
            </a:r>
            <a:r>
              <a:rPr lang="nl-NL" sz="1600" dirty="0"/>
              <a:t>(beschreven in artikel 3.5 Omgevingsbesluit en visueel in het Omgevingsplan). Kern- en beschermingszone in artikel 2.30 Omgevingsregeling/bijlage III.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indent="0"/>
            <a:br>
              <a:rPr lang="nl-NL" sz="1400" dirty="0"/>
            </a:br>
            <a:endParaRPr lang="nl-NL" sz="1400" dirty="0"/>
          </a:p>
          <a:p>
            <a:pPr indent="0"/>
            <a:br>
              <a:rPr lang="nl-NL" sz="1400" dirty="0"/>
            </a:b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C8B878-4EC6-4A73-AF77-293686C6C617}"/>
              </a:ext>
            </a:extLst>
          </p:cNvPr>
          <p:cNvSpPr txBox="1"/>
          <p:nvPr/>
        </p:nvSpPr>
        <p:spPr>
          <a:xfrm>
            <a:off x="5436096" y="2638940"/>
            <a:ext cx="5680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188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123479"/>
            <a:ext cx="7991475" cy="50405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Het beperkingengebied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5" y="627534"/>
            <a:ext cx="8100194" cy="410445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indent="0"/>
            <a:r>
              <a:rPr lang="nl-NL" sz="1600" dirty="0"/>
              <a:t>Artikel 3.5 Omgevingsbesluit</a:t>
            </a:r>
            <a:br>
              <a:rPr lang="nl-NL" sz="16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1" dirty="0"/>
              <a:t>a. </a:t>
            </a:r>
            <a:r>
              <a:rPr lang="nl-NL" sz="1600" dirty="0"/>
              <a:t>bij een hoofdspoorweg op maaiveldniveau: 11 m, gemeten vanaf het hart van het buitenste spoor, zijnde een denkbeeldige lijn in de lengterichting van het spoor midden tussen beide spoorstaven;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1" dirty="0"/>
              <a:t>b.</a:t>
            </a:r>
            <a:r>
              <a:rPr lang="nl-NL" sz="1600" dirty="0"/>
              <a:t> bij een hoofdspoorweg in </a:t>
            </a:r>
            <a:r>
              <a:rPr lang="nl-NL" sz="1600" dirty="0" err="1"/>
              <a:t>ingraving</a:t>
            </a:r>
            <a:r>
              <a:rPr lang="nl-NL" sz="1600" dirty="0"/>
              <a:t>: 6 m, gemeten uit de bovenzijde van de </a:t>
            </a:r>
            <a:r>
              <a:rPr lang="nl-NL" sz="1600" dirty="0" err="1"/>
              <a:t>ingraving</a:t>
            </a:r>
            <a:r>
              <a:rPr lang="nl-NL" sz="16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1" dirty="0"/>
              <a:t>c.</a:t>
            </a:r>
            <a:r>
              <a:rPr lang="nl-NL" sz="1600" dirty="0"/>
              <a:t> bij een hoofdspoorweg in ophoging: 6 m, gemeten uit de teen van het talud;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1" dirty="0"/>
              <a:t>d.</a:t>
            </a:r>
            <a:r>
              <a:rPr lang="nl-NL" sz="1600" dirty="0"/>
              <a:t> bij een hoofdspoorweg in een tunnel: 30 m, gemeten vanaf de buitenste wand van de tunnel;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1" dirty="0"/>
              <a:t>e.</a:t>
            </a:r>
            <a:r>
              <a:rPr lang="nl-NL" sz="1600" dirty="0"/>
              <a:t> bij een hoofdspoorweg op een brug of op een viaduct: 30 m, gemeten vanaf de buitenste rand van de constructie.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indent="0"/>
            <a:endParaRPr lang="nl-NL" sz="1400" dirty="0"/>
          </a:p>
          <a:p>
            <a:pPr indent="0"/>
            <a:r>
              <a:rPr lang="nl-NL" sz="1400" dirty="0"/>
              <a:t>NB: voor goederenvervoer voor de lokale ontsluiting van haven- en industriegebieden geldt een afstand van 3 meter (op maaiveld) vanuit het buitenste spoor</a:t>
            </a:r>
            <a:br>
              <a:rPr lang="nl-NL" sz="1400" dirty="0"/>
            </a:br>
            <a:endParaRPr lang="nl-NL" sz="1400" dirty="0"/>
          </a:p>
          <a:p>
            <a:pPr indent="0"/>
            <a:br>
              <a:rPr lang="nl-NL" sz="1400" dirty="0"/>
            </a:b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C8B878-4EC6-4A73-AF77-293686C6C617}"/>
              </a:ext>
            </a:extLst>
          </p:cNvPr>
          <p:cNvSpPr txBox="1"/>
          <p:nvPr/>
        </p:nvSpPr>
        <p:spPr>
          <a:xfrm>
            <a:off x="5436096" y="2638940"/>
            <a:ext cx="5680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51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/>
          <a:lstStyle/>
          <a:p>
            <a:pPr algn="ctr"/>
            <a:r>
              <a:rPr lang="nl-NL" dirty="0"/>
              <a:t>Het Besluit activiteiten leefomgeving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843559"/>
            <a:ext cx="7991475" cy="3456383"/>
          </a:xfrm>
        </p:spPr>
        <p:txBody>
          <a:bodyPr>
            <a:normAutofit/>
          </a:bodyPr>
          <a:lstStyle/>
          <a:p>
            <a:pPr indent="0"/>
            <a:endParaRPr lang="nl-NL" sz="1400" dirty="0"/>
          </a:p>
          <a:p>
            <a:pPr indent="0"/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Hoofdstuk 9 Activiteiten rond spoorwegen (9.1 lid 1 a hoofdspoorwegen)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De regels in dit hoofdstuk zijn gesteld met het oog op het behoeden van de staat en werking van </a:t>
            </a:r>
            <a:r>
              <a:rPr lang="nl-NL" sz="1600" u="sng" dirty="0"/>
              <a:t>hoofdspoorwegen</a:t>
            </a:r>
            <a:r>
              <a:rPr lang="nl-NL" sz="1600" dirty="0"/>
              <a:t>, lokale spoorwegen en bijzondere spoorwegen voor nadelige gevolgen van activiteiten op of rond die spoorwegen, waartoe ook het belang van verruiming of wijziging van die spoorwegen behoort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9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/>
          <a:lstStyle/>
          <a:p>
            <a:pPr algn="ctr"/>
            <a:r>
              <a:rPr lang="nl-NL" dirty="0"/>
              <a:t>Het Besluit activiteiten leefomgeving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843559"/>
            <a:ext cx="7991475" cy="3456383"/>
          </a:xfrm>
        </p:spPr>
        <p:txBody>
          <a:bodyPr>
            <a:normAutofit fontScale="92500" lnSpcReduction="20000"/>
          </a:bodyPr>
          <a:lstStyle/>
          <a:p>
            <a:pPr indent="0"/>
            <a:endParaRPr lang="nl-NL" sz="1700" dirty="0"/>
          </a:p>
          <a:p>
            <a:pPr indent="0"/>
            <a:r>
              <a:rPr lang="nl-NL" sz="1700" b="1" dirty="0"/>
              <a:t>Toepassingsbereik: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kabels en leidingen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bouwwerken, werken en objecten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activiteiten op perrons en stations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andere activiteiten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indent="0"/>
            <a:r>
              <a:rPr lang="nl-NL" sz="1700" b="1" dirty="0"/>
              <a:t>Opzet: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 err="1"/>
              <a:t>Vergunningplichtige</a:t>
            </a:r>
            <a:r>
              <a:rPr lang="nl-NL" sz="1700" dirty="0"/>
              <a:t> gevallen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Melding voldoende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Leveren van gegevens en bescheiden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700" dirty="0"/>
              <a:t>Concrete situaties</a:t>
            </a:r>
          </a:p>
          <a:p>
            <a:pPr indent="0"/>
            <a:endParaRPr lang="nl-NL" sz="1700" dirty="0"/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sz="1700" dirty="0"/>
              <a:t>Maatwerkregels en maatwerkvoorschriften</a:t>
            </a:r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54000" indent="-342900">
              <a:buFont typeface="Arial" panose="020B0604020202020204" pitchFamily="34" charset="0"/>
              <a:buChar char="•"/>
            </a:pPr>
            <a:r>
              <a:rPr lang="nl-NL" sz="1700" dirty="0"/>
              <a:t>Specifieke zorgplicht</a:t>
            </a:r>
          </a:p>
          <a:p>
            <a:pPr indent="0"/>
            <a:endParaRPr lang="nl-NL" dirty="0"/>
          </a:p>
          <a:p>
            <a:pPr marL="2540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66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FD44-C613-4B89-A154-8BB28170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267495"/>
            <a:ext cx="7991475" cy="57606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Het bevoegd gezag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C8BA5-ACB9-479B-BEDB-41FC3C22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771550"/>
            <a:ext cx="7991475" cy="3744416"/>
          </a:xfrm>
        </p:spPr>
        <p:txBody>
          <a:bodyPr>
            <a:normAutofit fontScale="70000" lnSpcReduction="20000"/>
          </a:bodyPr>
          <a:lstStyle/>
          <a:p>
            <a:endParaRPr lang="nl-NL" sz="2000" b="0" i="0" u="none" strike="noStrike" baseline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+mn-lt"/>
              </a:rPr>
              <a:t>Ieder bestuursorgaan is bevoegd gezag m.b.t. zijn eigen (beheer)taak in de leefomgeving </a:t>
            </a:r>
            <a:br>
              <a:rPr lang="nl-NL" sz="2000" b="0" i="0" u="none" strike="noStrike" baseline="0" dirty="0">
                <a:latin typeface="+mn-lt"/>
              </a:rPr>
            </a:br>
            <a:r>
              <a:rPr lang="nl-NL" sz="2000" b="0" i="0" u="none" strike="noStrike" baseline="0" dirty="0">
                <a:latin typeface="+mn-lt"/>
              </a:rPr>
              <a:t>(Minister van Infrastructuur en Waterstaat voor o.m. </a:t>
            </a:r>
            <a:r>
              <a:rPr lang="nl-NL" sz="2000" b="0" i="0" u="none" strike="noStrike" baseline="0" dirty="0" err="1">
                <a:latin typeface="+mn-lt"/>
              </a:rPr>
              <a:t>beperkingengebiedactiviteit</a:t>
            </a:r>
            <a:r>
              <a:rPr lang="nl-NL" sz="2000" b="0" i="0" u="none" strike="noStrike" baseline="0" dirty="0">
                <a:latin typeface="+mn-lt"/>
              </a:rPr>
              <a:t> hoofdspoorwegen)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Mandaat minister aan ProRail </a:t>
            </a:r>
          </a:p>
          <a:p>
            <a:pPr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8980" marR="38735" indent="-285750">
              <a:lnSpc>
                <a:spcPct val="112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latin typeface="+mn-lt"/>
              </a:rPr>
              <a:t>Enkelvoudige aanvraag</a:t>
            </a:r>
            <a:r>
              <a:rPr lang="nl-NL" sz="2000" dirty="0">
                <a:latin typeface="+mn-lt"/>
              </a:rPr>
              <a:t>: alleen ProRail nodig voor een vergunning (ProRail namens minister bevoegd gezag)</a:t>
            </a:r>
            <a:r>
              <a:rPr lang="nl-NL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Artikel 5.11 lid 1 onder f sub 3 Ow (voor omgevingsvergunning)</a:t>
            </a:r>
          </a:p>
          <a:p>
            <a:pPr marL="728980" marR="38735" indent="-285750">
              <a:lnSpc>
                <a:spcPct val="112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728980" marR="38735" indent="-285750">
              <a:lnSpc>
                <a:spcPct val="112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latin typeface="+mn-lt"/>
              </a:rPr>
              <a:t>Meervoudige aanvraag</a:t>
            </a:r>
            <a:r>
              <a:rPr lang="nl-NL" sz="2000" dirty="0">
                <a:latin typeface="+mn-lt"/>
              </a:rPr>
              <a:t>: wanneer meer vergunningen nodig zijn om een project te realiseren (ander bevoegd gezag, veelal gemeente: ProRail geeft namens minister instemming) Artikel 5.12 Ow </a:t>
            </a:r>
          </a:p>
          <a:p>
            <a:pPr marL="728980" marR="38735" indent="-285750">
              <a:lnSpc>
                <a:spcPct val="112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  <a:p>
            <a:pPr marL="728980" marR="38735" indent="-285750">
              <a:lnSpc>
                <a:spcPct val="112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latin typeface="+mn-lt"/>
              </a:rPr>
              <a:t>Melding</a:t>
            </a:r>
            <a:r>
              <a:rPr lang="nl-NL" sz="2000" dirty="0">
                <a:latin typeface="+mn-lt"/>
              </a:rPr>
              <a:t>: 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Minister (ProRail) bevoegd gezag voor melding en maatwerkvoorschriften tenzij anders bepaald (9.5. Bal)</a:t>
            </a:r>
          </a:p>
          <a:p>
            <a:pPr marL="728980" marR="38735" indent="-285750">
              <a:lnSpc>
                <a:spcPct val="112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Hoofdregel: aanvrager bepaalt wanneer hij voor welke activiteit vergunning vraagt (alles bij elkaar of los na elkaar)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0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qaNtKcE4C65jlUVGeN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ureChkO7rToz0Kq6q6HQ"/>
</p:tagLst>
</file>

<file path=ppt/theme/theme1.xml><?xml version="1.0" encoding="utf-8"?>
<a:theme xmlns:a="http://schemas.openxmlformats.org/drawingml/2006/main" name="Thema_ProRail">
  <a:themeElements>
    <a:clrScheme name="Aangepast 11">
      <a:dk1>
        <a:srgbClr val="494949"/>
      </a:dk1>
      <a:lt1>
        <a:srgbClr val="FFFFFF"/>
      </a:lt1>
      <a:dk2>
        <a:srgbClr val="BF1238"/>
      </a:dk2>
      <a:lt2>
        <a:srgbClr val="E8DD11"/>
      </a:lt2>
      <a:accent1>
        <a:srgbClr val="E8DD11"/>
      </a:accent1>
      <a:accent2>
        <a:srgbClr val="FFFFAF"/>
      </a:accent2>
      <a:accent3>
        <a:srgbClr val="BF1238"/>
      </a:accent3>
      <a:accent4>
        <a:srgbClr val="9FDAF7"/>
      </a:accent4>
      <a:accent5>
        <a:srgbClr val="008FD7"/>
      </a:accent5>
      <a:accent6>
        <a:srgbClr val="711185"/>
      </a:accent6>
      <a:hlink>
        <a:srgbClr val="E60015"/>
      </a:hlink>
      <a:folHlink>
        <a:srgbClr val="E600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6081C4B-A6C1-4F8A-BF2A-F6D67A9938EF}" vid="{ECC48070-1B37-4F0D-9C64-F45C1A5573A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ACF00128D0E46A1CFB39892DFBD43" ma:contentTypeVersion="10" ma:contentTypeDescription="Een nieuw document maken." ma:contentTypeScope="" ma:versionID="9a13bbffbf775e90e1a872750f105053">
  <xsd:schema xmlns:xsd="http://www.w3.org/2001/XMLSchema" xmlns:xs="http://www.w3.org/2001/XMLSchema" xmlns:p="http://schemas.microsoft.com/office/2006/metadata/properties" xmlns:ns3="9d16d1dc-8bf6-49ef-81b7-bb8cc55b3c66" targetNamespace="http://schemas.microsoft.com/office/2006/metadata/properties" ma:root="true" ma:fieldsID="74703b5f570ef9feee023f8e76cde5e1" ns3:_="">
    <xsd:import namespace="9d16d1dc-8bf6-49ef-81b7-bb8cc55b3c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6d1dc-8bf6-49ef-81b7-bb8cc55b3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D9A7D0-3460-4792-BDA4-739F0FB38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6d1dc-8bf6-49ef-81b7-bb8cc55b3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E8A216-02CE-4C9C-9D2D-BAC6B140FD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C06177-86DF-4E27-9E44-3E435FF502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9748</TotalTime>
  <Words>1232</Words>
  <Application>Microsoft Office PowerPoint</Application>
  <PresentationFormat>Diavoorstelling (16:9)</PresentationFormat>
  <Paragraphs>244</Paragraphs>
  <Slides>19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Thema_ProRail</vt:lpstr>
      <vt:lpstr>think-cell Slide</vt:lpstr>
      <vt:lpstr> </vt:lpstr>
      <vt:lpstr>Inhoud</vt:lpstr>
      <vt:lpstr>Even voorstellen</vt:lpstr>
      <vt:lpstr>Rol ProRail (algemeen)</vt:lpstr>
      <vt:lpstr>De vergunningplicht in de Omgevingswet </vt:lpstr>
      <vt:lpstr>Het beperkingengebied </vt:lpstr>
      <vt:lpstr>Het Besluit activiteiten leefomgeving  </vt:lpstr>
      <vt:lpstr>Het Besluit activiteiten leefomgeving  </vt:lpstr>
      <vt:lpstr>Het bevoegd gezag</vt:lpstr>
      <vt:lpstr>Het bevoegd gezag</vt:lpstr>
      <vt:lpstr>Instemming ProRail</vt:lpstr>
      <vt:lpstr>Toezicht en handhaving</vt:lpstr>
      <vt:lpstr>Afstemming toezicht en handhaving</vt:lpstr>
      <vt:lpstr>Participatie aan de omgevingsoverleg / conceptverzoek</vt:lpstr>
      <vt:lpstr>Leges </vt:lpstr>
      <vt:lpstr>Leges </vt:lpstr>
      <vt:lpstr>PowerPoint-presentatie</vt:lpstr>
      <vt:lpstr> Vragen?</vt:lpstr>
      <vt:lpstr>Slot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Post - van der Zand, C.J. (Tilly)</dc:creator>
  <cp:lastModifiedBy>Verkerk, J. (Hans)</cp:lastModifiedBy>
  <cp:revision>194</cp:revision>
  <cp:lastPrinted>2017-07-25T07:34:39Z</cp:lastPrinted>
  <dcterms:created xsi:type="dcterms:W3CDTF">2020-04-23T07:52:53Z</dcterms:created>
  <dcterms:modified xsi:type="dcterms:W3CDTF">2023-11-21T09:23:38Z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0x010100941ACF00128D0E46A1CFB39892DFBD43</vt:lpwstr>
  </property>
</Properties>
</file>