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1" r:id="rId4"/>
    <p:sldId id="282" r:id="rId5"/>
    <p:sldId id="283" r:id="rId6"/>
    <p:sldId id="279" r:id="rId7"/>
    <p:sldId id="258" r:id="rId8"/>
    <p:sldId id="270" r:id="rId9"/>
    <p:sldId id="280" r:id="rId10"/>
    <p:sldId id="281" r:id="rId11"/>
    <p:sldId id="272" r:id="rId12"/>
    <p:sldId id="267" r:id="rId13"/>
    <p:sldId id="273" r:id="rId14"/>
    <p:sldId id="260" r:id="rId15"/>
    <p:sldId id="274" r:id="rId16"/>
    <p:sldId id="261" r:id="rId17"/>
    <p:sldId id="263" r:id="rId18"/>
    <p:sldId id="275" r:id="rId19"/>
    <p:sldId id="278" r:id="rId20"/>
    <p:sldId id="276" r:id="rId21"/>
    <p:sldId id="277" r:id="rId22"/>
  </p:sldIdLst>
  <p:sldSz cx="12192000" cy="6858000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3"/>
    <a:srgbClr val="DFF1CB"/>
    <a:srgbClr val="FDFECE"/>
    <a:srgbClr val="FFEFF5"/>
    <a:srgbClr val="B80047"/>
    <a:srgbClr val="000000"/>
    <a:srgbClr val="55286E"/>
    <a:srgbClr val="FFFFFF"/>
    <a:srgbClr val="0E3B6E"/>
    <a:srgbClr val="005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 autoAdjust="0"/>
    <p:restoredTop sz="77093" autoAdjust="0"/>
  </p:normalViewPr>
  <p:slideViewPr>
    <p:cSldViewPr>
      <p:cViewPr varScale="1">
        <p:scale>
          <a:sx n="64" d="100"/>
          <a:sy n="64" d="100"/>
        </p:scale>
        <p:origin x="190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1937" y="6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4469" y="470737"/>
            <a:ext cx="5769162" cy="4372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4469" y="120616"/>
            <a:ext cx="2948579" cy="1541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4469" y="9446561"/>
            <a:ext cx="5919010" cy="497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nl-NL"/>
              <a:t>Eventuele voettekst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02794" y="9446561"/>
            <a:ext cx="224773" cy="497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fld id="{E1460D1F-5074-4EB0-BB4F-B8A7850CD94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32788" name="RubriceringEnMerking2"/>
          <p:cNvSpPr txBox="1">
            <a:spLocks noChangeArrowheads="1"/>
          </p:cNvSpPr>
          <p:nvPr/>
        </p:nvSpPr>
        <p:spPr bwMode="auto">
          <a:xfrm rot="-5400000">
            <a:off x="4609658" y="2942951"/>
            <a:ext cx="4018851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endParaRPr lang="nl-NL" sz="800">
              <a:latin typeface="Arial" charset="0"/>
            </a:endParaRPr>
          </a:p>
        </p:txBody>
      </p:sp>
      <p:sp>
        <p:nvSpPr>
          <p:cNvPr id="32789" name="RubriceringEnMerking"/>
          <p:cNvSpPr txBox="1">
            <a:spLocks noChangeArrowheads="1"/>
          </p:cNvSpPr>
          <p:nvPr/>
        </p:nvSpPr>
        <p:spPr bwMode="auto">
          <a:xfrm rot="-5400000">
            <a:off x="4608098" y="6891442"/>
            <a:ext cx="4018850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7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4469" y="472412"/>
            <a:ext cx="5769162" cy="4355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909" y="120616"/>
            <a:ext cx="2948578" cy="1557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73075" y="984250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4469" y="4905042"/>
            <a:ext cx="4645299" cy="40573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het opmaakprofiel van de modeltekst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2909" y="9446561"/>
            <a:ext cx="5995495" cy="497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Eventuele voettekst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504356" y="9446561"/>
            <a:ext cx="226333" cy="497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 eaLnBrk="0" hangingPunct="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pPr>
              <a:defRPr/>
            </a:pPr>
            <a:fld id="{9FC98DC9-4F28-4B39-8B6E-408133FC785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139" name="RubriceringEnMerking2"/>
          <p:cNvSpPr txBox="1">
            <a:spLocks noChangeArrowheads="1"/>
          </p:cNvSpPr>
          <p:nvPr/>
        </p:nvSpPr>
        <p:spPr bwMode="auto">
          <a:xfrm rot="-5400000">
            <a:off x="4609658" y="2942951"/>
            <a:ext cx="4018851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endParaRPr lang="nl-NL" sz="800">
              <a:latin typeface="Arial" charset="0"/>
            </a:endParaRPr>
          </a:p>
        </p:txBody>
      </p:sp>
      <p:sp>
        <p:nvSpPr>
          <p:cNvPr id="5140" name="RubriceringEnMerking"/>
          <p:cNvSpPr txBox="1">
            <a:spLocks noChangeArrowheads="1"/>
          </p:cNvSpPr>
          <p:nvPr/>
        </p:nvSpPr>
        <p:spPr bwMode="auto">
          <a:xfrm rot="-5400000">
            <a:off x="4608098" y="6891442"/>
            <a:ext cx="4018850" cy="1231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627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190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381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571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762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8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32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67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7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11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4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nl-NL" sz="1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09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2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0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4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7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80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3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90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C98DC9-4F28-4B39-8B6E-408133FC78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7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1" y="2474914"/>
            <a:ext cx="4798484" cy="942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5" y="5386389"/>
            <a:ext cx="5183716" cy="2873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1"/>
            <a:ext cx="5181600" cy="201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Directie Aansturing Operationele Gereedheid/ AFL</a:t>
            </a:r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1"/>
            <a:ext cx="5181600" cy="201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Kolonel Ralph Smeets</a:t>
            </a:r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4"/>
            <a:ext cx="51816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Hoofd Omgevingsbureau Afdeling Fysieke Leefomgeving</a:t>
            </a:r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1" y="1700213"/>
            <a:ext cx="4798484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stijl te bewerken</a:t>
            </a:r>
            <a:endParaRPr lang="nl-NL" noProof="0" dirty="0" smtClean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1" y="2781301"/>
            <a:ext cx="4798484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4"/>
            <a:ext cx="2218267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1" y="0"/>
            <a:ext cx="9144019" cy="20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8007" y="1265238"/>
            <a:ext cx="400110" cy="47545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4744"/>
            <a:ext cx="4011084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59561"/>
            <a:ext cx="73152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modeltekst te bewerken</a:t>
            </a:r>
          </a:p>
          <a:p>
            <a:pPr lvl="1"/>
            <a:r>
              <a:rPr lang="nl-NL" smtClean="0"/>
              <a:t> </a:t>
            </a:r>
          </a:p>
          <a:p>
            <a:pPr lvl="2"/>
            <a:r>
              <a:rPr lang="nl-NL" smtClean="0"/>
              <a:t> </a:t>
            </a:r>
          </a:p>
          <a:p>
            <a:pPr lvl="3"/>
            <a:r>
              <a:rPr lang="nl-NL" smtClean="0"/>
              <a:t> </a:t>
            </a:r>
          </a:p>
          <a:p>
            <a:pPr lvl="4"/>
            <a:r>
              <a:rPr lang="nl-NL" smtClean="0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39"/>
            <a:ext cx="1036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smtClean="0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De Omgevingswet en Defensie</a:t>
            </a:r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75713" y="1"/>
            <a:ext cx="4405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5" y="6520259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5 december 2023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31888"/>
            <a:ext cx="5112568" cy="5937176"/>
          </a:xfrm>
          <a:prstGeom prst="rect">
            <a:avLst/>
          </a:prstGeom>
        </p:spPr>
      </p:pic>
      <p:sp>
        <p:nvSpPr>
          <p:cNvPr id="4098" name="shpTitel"/>
          <p:cNvSpPr>
            <a:spLocks noGrp="1" noChangeArrowheads="1"/>
          </p:cNvSpPr>
          <p:nvPr>
            <p:ph type="title"/>
          </p:nvPr>
        </p:nvSpPr>
        <p:spPr>
          <a:xfrm>
            <a:off x="6457951" y="2097087"/>
            <a:ext cx="5040000" cy="986400"/>
          </a:xfrm>
        </p:spPr>
        <p:txBody>
          <a:bodyPr anchor="t" anchorCtr="0"/>
          <a:lstStyle/>
          <a:p>
            <a:pPr eaLnBrk="1" hangingPunct="1"/>
            <a:r>
              <a:rPr lang="nl-NL" dirty="0" err="1" smtClean="0">
                <a:solidFill>
                  <a:srgbClr val="113652"/>
                </a:solidFill>
              </a:rPr>
              <a:t>De Omgevingswet en Defensie</a:t>
            </a:r>
            <a:endParaRPr lang="nl-NL" dirty="0" smtClean="0">
              <a:solidFill>
                <a:srgbClr val="113652"/>
              </a:solidFill>
            </a:endParaRPr>
          </a:p>
        </p:txBody>
      </p:sp>
      <p:sp>
        <p:nvSpPr>
          <p:cNvPr id="4099" name="shpTekst"/>
          <p:cNvSpPr>
            <a:spLocks noGrp="1" noChangeArrowheads="1"/>
          </p:cNvSpPr>
          <p:nvPr>
            <p:ph type="body" idx="1"/>
          </p:nvPr>
        </p:nvSpPr>
        <p:spPr>
          <a:xfrm>
            <a:off x="6458400" y="3236400"/>
            <a:ext cx="5040000" cy="986400"/>
          </a:xfrm>
        </p:spPr>
        <p:txBody>
          <a:bodyPr/>
          <a:lstStyle/>
          <a:p>
            <a:pPr eaLnBrk="1" hangingPunct="1"/>
            <a:r>
              <a:rPr lang="nl-NL" dirty="0" err="1" smtClean="0">
                <a:solidFill>
                  <a:srgbClr val="113652"/>
                </a:solidFill>
              </a:rPr>
              <a:t>Verandering en samenwerking</a:t>
            </a:r>
            <a:endParaRPr lang="nl-NL" dirty="0" smtClean="0">
              <a:solidFill>
                <a:srgbClr val="113652"/>
              </a:solidFill>
            </a:endParaRPr>
          </a:p>
        </p:txBody>
      </p:sp>
      <p:sp>
        <p:nvSpPr>
          <p:cNvPr id="410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C4926D-726B-4BFE-BCAD-61A89A579889}" type="datetime4">
              <a:rPr lang="nl-NL" smtClean="0"/>
              <a:pPr/>
              <a:t>5 december 2023</a:t>
            </a:fld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 </a:t>
            </a:r>
            <a:r>
              <a:rPr lang="en-US" dirty="0" err="1" smtClean="0"/>
              <a:t>doet</a:t>
            </a:r>
            <a:r>
              <a:rPr lang="en-US" dirty="0" smtClean="0"/>
              <a:t> Defensie in Nederland? “</a:t>
            </a:r>
            <a:r>
              <a:rPr lang="en-US" dirty="0" err="1" smtClean="0"/>
              <a:t>gereed</a:t>
            </a:r>
            <a:r>
              <a:rPr lang="en-US" dirty="0" smtClean="0"/>
              <a:t> </a:t>
            </a:r>
            <a:r>
              <a:rPr lang="en-US" dirty="0" err="1" smtClean="0"/>
              <a:t>stellen</a:t>
            </a:r>
            <a:r>
              <a:rPr lang="en-US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Defensie </a:t>
            </a:r>
            <a:r>
              <a:rPr lang="en-US" dirty="0" err="1" smtClean="0"/>
              <a:t>verzorgt</a:t>
            </a:r>
            <a:r>
              <a:rPr lang="en-US" dirty="0" smtClean="0"/>
              <a:t> </a:t>
            </a:r>
            <a:r>
              <a:rPr lang="en-US" dirty="0" err="1" smtClean="0"/>
              <a:t>eigen</a:t>
            </a:r>
            <a:r>
              <a:rPr lang="en-US" dirty="0" smtClean="0"/>
              <a:t> </a:t>
            </a:r>
            <a:r>
              <a:rPr lang="en-US" dirty="0" err="1" smtClean="0"/>
              <a:t>opleidingen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 </a:t>
            </a:r>
            <a:r>
              <a:rPr lang="en-US" dirty="0" err="1" smtClean="0"/>
              <a:t>opleiden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trainen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oefenen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Opbouw</a:t>
            </a:r>
            <a:r>
              <a:rPr lang="en-US" dirty="0" smtClean="0"/>
              <a:t>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Integratie</a:t>
            </a:r>
            <a:r>
              <a:rPr lang="en-US" dirty="0" smtClean="0"/>
              <a:t> van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elementen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(Export van) </a:t>
            </a:r>
            <a:r>
              <a:rPr lang="en-US" dirty="0" err="1" smtClean="0"/>
              <a:t>overlast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3" y="3977527"/>
            <a:ext cx="3257063" cy="20339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862" y="1916832"/>
            <a:ext cx="2613008" cy="14970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977527"/>
            <a:ext cx="3050952" cy="20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err="1"/>
              <a:t>R</a:t>
            </a:r>
            <a:r>
              <a:rPr lang="en-US" sz="3200" dirty="0" err="1" smtClean="0"/>
              <a:t>adarverstoring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23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229390"/>
            <a:ext cx="2924779" cy="33911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Radarverstoring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812800" y="1773238"/>
            <a:ext cx="10363200" cy="1151706"/>
          </a:xfrm>
        </p:spPr>
        <p:txBody>
          <a:bodyPr/>
          <a:lstStyle/>
          <a:p>
            <a:pPr marL="342900" indent="-342900">
              <a:buFont typeface="Verdana" panose="020B0604030504040204" pitchFamily="34" charset="0"/>
              <a:buChar char="–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Hoe,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wanneer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en in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situaties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Verdana" panose="020B0604030504040204" pitchFamily="34" charset="0"/>
              <a:buChar char="–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Adviesrecht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Verdana" panose="020B0604030504040204" pitchFamily="34" charset="0"/>
              <a:buChar char="–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TNO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onderzoek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79" y="4436970"/>
            <a:ext cx="6266544" cy="15843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459" y="1265239"/>
            <a:ext cx="3697171" cy="3610179"/>
          </a:xfrm>
          <a:prstGeom prst="rect">
            <a:avLst/>
          </a:prstGeom>
        </p:spPr>
      </p:pic>
      <p:pic>
        <p:nvPicPr>
          <p:cNvPr id="10" name="Afbeelding 9" descr="Afbeelding met windmolen, buitenshuis, generator, hemel&#10;&#10;Automatisch gegenereerde beschrijving">
            <a:extLst>
              <a:ext uri="{FF2B5EF4-FFF2-40B4-BE49-F238E27FC236}">
                <a16:creationId xmlns:a16="http://schemas.microsoft.com/office/drawing/2014/main" id="{42BD5604-BFE0-4BFF-A53C-D22C9876B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50" y="4797070"/>
            <a:ext cx="2029017" cy="1352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BG </a:t>
            </a:r>
            <a:r>
              <a:rPr lang="en-US" sz="3200" dirty="0" err="1" smtClean="0"/>
              <a:t>beperkingengebieden</a:t>
            </a:r>
            <a:r>
              <a:rPr lang="en-US" sz="3200" dirty="0" smtClean="0"/>
              <a:t> </a:t>
            </a:r>
            <a:r>
              <a:rPr lang="en-US" sz="3200" dirty="0" err="1"/>
              <a:t>m</a:t>
            </a:r>
            <a:r>
              <a:rPr lang="en-US" sz="3200" dirty="0" err="1" smtClean="0"/>
              <a:t>ilitaire</a:t>
            </a:r>
            <a:r>
              <a:rPr lang="en-US" sz="3200" dirty="0" smtClean="0"/>
              <a:t> </a:t>
            </a:r>
            <a:r>
              <a:rPr lang="en-US" sz="3200" dirty="0" err="1" smtClean="0"/>
              <a:t>luchthavens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36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30646"/>
          <a:stretch/>
        </p:blipFill>
        <p:spPr>
          <a:xfrm>
            <a:off x="8184232" y="2060848"/>
            <a:ext cx="4032448" cy="4828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Beperkingengebieden</a:t>
            </a:r>
            <a:r>
              <a:rPr lang="en-US" dirty="0" smtClean="0"/>
              <a:t> </a:t>
            </a:r>
            <a:r>
              <a:rPr lang="en-US" dirty="0" err="1" smtClean="0"/>
              <a:t>militaire</a:t>
            </a:r>
            <a:r>
              <a:rPr lang="en-US" dirty="0" smtClean="0"/>
              <a:t> </a:t>
            </a:r>
            <a:r>
              <a:rPr lang="en-US" dirty="0" err="1" smtClean="0"/>
              <a:t>luchthavens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812800" y="1773238"/>
            <a:ext cx="6939384" cy="4246562"/>
          </a:xfrm>
        </p:spPr>
        <p:txBody>
          <a:bodyPr/>
          <a:lstStyle/>
          <a:p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Wanneer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beperkingengebiedactiviteit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Toetsing</a:t>
            </a:r>
          </a:p>
          <a:p>
            <a:pPr marL="342900" indent="-342900">
              <a:buFontTx/>
              <a:buChar char="-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Advies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instemming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Wat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voor gemeente en Defensie?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9" y="3994779"/>
            <a:ext cx="3894194" cy="23027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139" y="4036532"/>
            <a:ext cx="3278253" cy="2219259"/>
          </a:xfrm>
          <a:prstGeom prst="rect">
            <a:avLst/>
          </a:prstGeom>
        </p:spPr>
      </p:pic>
      <p:pic>
        <p:nvPicPr>
          <p:cNvPr id="9" name="Afbeelding 8" descr="Afbeelding met hemel, kraan, buitenshuis, transport&#10;&#10;Automatisch gegenereerde beschrijving">
            <a:extLst>
              <a:ext uri="{FF2B5EF4-FFF2-40B4-BE49-F238E27FC236}">
                <a16:creationId xmlns:a16="http://schemas.microsoft.com/office/drawing/2014/main" id="{8F2ED32B-14DB-2C87-452E-D8B799E942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99490"/>
            <a:ext cx="2311103" cy="1444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Tijdelijke aanduiding voor inhoud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092" y="1782897"/>
            <a:ext cx="2927647" cy="14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79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Defensie </a:t>
            </a:r>
            <a:r>
              <a:rPr lang="en-US" sz="3200" dirty="0" err="1" smtClean="0"/>
              <a:t>als</a:t>
            </a:r>
            <a:r>
              <a:rPr lang="en-US" sz="3200" dirty="0" smtClean="0"/>
              <a:t> </a:t>
            </a:r>
            <a:r>
              <a:rPr lang="en-US" sz="3200" dirty="0" err="1" smtClean="0"/>
              <a:t>buurman</a:t>
            </a:r>
            <a:r>
              <a:rPr lang="en-US" sz="3200" dirty="0" smtClean="0"/>
              <a:t> van </a:t>
            </a:r>
            <a:r>
              <a:rPr lang="en-US" sz="3200" dirty="0" err="1" smtClean="0"/>
              <a:t>initiatiefnemer</a:t>
            </a:r>
            <a:r>
              <a:rPr lang="en-US" sz="3200" dirty="0" smtClean="0"/>
              <a:t> 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72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Samenwerking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 vooroverleg.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 de voorkant mogelijkheden verkennen.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Meedenken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meehelpen.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 in </a:t>
            </a: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ons. </a:t>
            </a:r>
            <a:endParaRPr lang="nl-NL" sz="24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participeren graag in de plannen omgeving. </a:t>
            </a:r>
          </a:p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8B173-C839-46E2-B359-2519204723B8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3573016"/>
            <a:ext cx="2150152" cy="22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196752"/>
            <a:ext cx="3517749" cy="5035475"/>
          </a:xfr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8B173-C839-46E2-B359-2519204723B8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graphicFrame>
        <p:nvGraphicFramePr>
          <p:cNvPr id="10" name="Tijdelijke aanduiding voor inhoud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3348294"/>
              </p:ext>
            </p:extLst>
          </p:nvPr>
        </p:nvGraphicFramePr>
        <p:xfrm>
          <a:off x="3719736" y="2629881"/>
          <a:ext cx="4071888" cy="3337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71888">
                  <a:extLst>
                    <a:ext uri="{9D8B030D-6E8A-4147-A177-3AD203B41FA5}">
                      <a16:colId xmlns:a16="http://schemas.microsoft.com/office/drawing/2014/main" val="3688271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+mn-lt"/>
                          <a:cs typeface="Calibri" panose="020F0502020204030204" pitchFamily="34" charset="0"/>
                        </a:rPr>
                        <a:t>Belangenbehartigers</a:t>
                      </a:r>
                      <a:r>
                        <a:rPr lang="en-US" sz="1600" dirty="0" smtClean="0">
                          <a:latin typeface="+mn-lt"/>
                          <a:cs typeface="Calibri" panose="020F0502020204030204" pitchFamily="34" charset="0"/>
                        </a:rPr>
                        <a:t> RVB</a:t>
                      </a:r>
                      <a:endParaRPr lang="nl-NL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08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Emma Matser (06 21417630)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42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Monica Raatjes (06 11050397)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Martin de Goeij (06 29374608)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57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Seda Dagdelen (06 25011796)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1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Diana van der </a:t>
                      </a:r>
                      <a:r>
                        <a:rPr lang="en-US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Kraan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(06 21890964)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Michiel </a:t>
                      </a:r>
                      <a:r>
                        <a:rPr lang="en-US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Huijbrechts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(06 15603126)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5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Stewart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Adriaansen (06 13779839)</a:t>
                      </a:r>
                      <a:endParaRPr lang="en-US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80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Tanja Couwenberg (06 83003985)</a:t>
                      </a: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689846"/>
                  </a:ext>
                </a:extLst>
              </a:tr>
            </a:tbl>
          </a:graphicData>
        </a:graphic>
      </p:graphicFrame>
      <p:sp>
        <p:nvSpPr>
          <p:cNvPr id="11" name="Rechthoek 10"/>
          <p:cNvSpPr/>
          <p:nvPr/>
        </p:nvSpPr>
        <p:spPr>
          <a:xfrm>
            <a:off x="695400" y="182283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Ministerie van Defensie / Afdeling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Fysieke </a:t>
            </a:r>
            <a:r>
              <a:rPr lang="nl-NL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Leefomgeving (DAOG)</a:t>
            </a:r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Email: contact.vergunningen@mindef.nl</a:t>
            </a:r>
          </a:p>
        </p:txBody>
      </p:sp>
      <p:sp>
        <p:nvSpPr>
          <p:cNvPr id="12" name="Rechthoek 11"/>
          <p:cNvSpPr/>
          <p:nvPr/>
        </p:nvSpPr>
        <p:spPr bwMode="auto">
          <a:xfrm>
            <a:off x="8112224" y="5373215"/>
            <a:ext cx="1584176" cy="859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Defensie </a:t>
            </a:r>
            <a:r>
              <a:rPr lang="en-US" sz="3200" dirty="0" err="1" smtClean="0"/>
              <a:t>als</a:t>
            </a:r>
            <a:r>
              <a:rPr lang="en-US" sz="3200" dirty="0" smtClean="0"/>
              <a:t> </a:t>
            </a:r>
            <a:r>
              <a:rPr lang="en-US" sz="3200" dirty="0" err="1" smtClean="0"/>
              <a:t>initiatiefnemer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contact met </a:t>
            </a:r>
            <a:r>
              <a:rPr lang="en-US" sz="3200" dirty="0" err="1" smtClean="0"/>
              <a:t>buren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6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Defensie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initiatiefnemer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10683800" cy="424656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Geopolitieke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ontwikkelingen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Defensie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bezuinigingen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krimp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naar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groei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Defensie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Concurrentie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met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maatschappelijke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opgaven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Nationaal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Programma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Ruimte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Defensie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Notitie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Rijkwijdte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Detailniveau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(NRD)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Afstemming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verschillende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niveau’s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Onder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OW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Bevoegd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Gezag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bouw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brandveiligheid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milieuregels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Pilot Harskamp,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Volkel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Oirschot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alles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botsend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(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koppelkansen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NL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8B173-C839-46E2-B359-2519204723B8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1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Inhoud</a:t>
            </a:r>
            <a:endParaRPr lang="nl-NL" dirty="0" smtClean="0"/>
          </a:p>
        </p:txBody>
      </p:sp>
      <p:sp>
        <p:nvSpPr>
          <p:cNvPr id="5123" name="Rectangle 1027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812800" y="1773238"/>
            <a:ext cx="7120772" cy="4246562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Defensie?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adarverstoring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BG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eperkingengebieden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ilitaire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uchthavens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Defensie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buurman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initiatiefnemer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Defensie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initiatiefnemer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contact met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buren</a:t>
            </a:r>
            <a:endParaRPr lang="nl-NL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Afsluiting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vragen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744142-EAFB-40CD-98DF-E277934D0D34}" type="datetime4">
              <a:rPr lang="nl-NL" smtClean="0"/>
              <a:pPr/>
              <a:t>5 december 2023</a:t>
            </a:fld>
            <a:endParaRPr lang="nl-NL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72" y="3832566"/>
            <a:ext cx="3912096" cy="22005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35" y="1384161"/>
            <a:ext cx="2940282" cy="220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err="1" smtClean="0"/>
              <a:t>Afsluiting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vragen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15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196751"/>
            <a:ext cx="3517749" cy="5035475"/>
          </a:xfr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8B173-C839-46E2-B359-2519204723B8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graphicFrame>
        <p:nvGraphicFramePr>
          <p:cNvPr id="10" name="Tijdelijke aanduiding voor inhoud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4098093"/>
              </p:ext>
            </p:extLst>
          </p:nvPr>
        </p:nvGraphicFramePr>
        <p:xfrm>
          <a:off x="810619" y="2613381"/>
          <a:ext cx="4071888" cy="3337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71888">
                  <a:extLst>
                    <a:ext uri="{9D8B030D-6E8A-4147-A177-3AD203B41FA5}">
                      <a16:colId xmlns:a16="http://schemas.microsoft.com/office/drawing/2014/main" val="3688271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+mn-lt"/>
                          <a:cs typeface="Calibri" panose="020F0502020204030204" pitchFamily="34" charset="0"/>
                        </a:rPr>
                        <a:t>Belangenbehartigers</a:t>
                      </a:r>
                      <a:r>
                        <a:rPr lang="en-US" sz="1600" dirty="0" smtClean="0">
                          <a:latin typeface="+mn-lt"/>
                          <a:cs typeface="Calibri" panose="020F0502020204030204" pitchFamily="34" charset="0"/>
                        </a:rPr>
                        <a:t> RVB</a:t>
                      </a:r>
                      <a:endParaRPr lang="nl-NL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08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Emma Matser (06 21417630)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42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Monica Raatjes (06 11050397)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0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Martin de Goeij (06 29374608)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57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Seda Dagdelen (06 25011796)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1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Diana van der </a:t>
                      </a:r>
                      <a:r>
                        <a:rPr lang="en-US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Kraan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(06 21890964)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Michiel </a:t>
                      </a:r>
                      <a:r>
                        <a:rPr lang="en-US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Huijbrechts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(06 15603126)</a:t>
                      </a:r>
                      <a:endParaRPr lang="nl-NL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5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Stewart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Adriaansen (06 13779839)</a:t>
                      </a:r>
                      <a:endParaRPr lang="en-US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80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Tanja Couwenberg (06 83003985)</a:t>
                      </a:r>
                    </a:p>
                  </a:txBody>
                  <a:tcPr>
                    <a:solidFill>
                      <a:srgbClr val="F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689846"/>
                  </a:ext>
                </a:extLst>
              </a:tr>
            </a:tbl>
          </a:graphicData>
        </a:graphic>
      </p:graphicFrame>
      <p:sp>
        <p:nvSpPr>
          <p:cNvPr id="11" name="Rechthoek 10"/>
          <p:cNvSpPr/>
          <p:nvPr/>
        </p:nvSpPr>
        <p:spPr>
          <a:xfrm>
            <a:off x="695400" y="182283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Ministerie van Defensie / Afdeling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Fysieke </a:t>
            </a:r>
            <a:r>
              <a:rPr lang="nl-NL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Leefomgeving (DAOG)</a:t>
            </a:r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Email: contact.vergunningen@mindef.nl</a:t>
            </a:r>
          </a:p>
        </p:txBody>
      </p:sp>
      <p:sp>
        <p:nvSpPr>
          <p:cNvPr id="12" name="Rechthoek 11"/>
          <p:cNvSpPr/>
          <p:nvPr/>
        </p:nvSpPr>
        <p:spPr bwMode="auto">
          <a:xfrm>
            <a:off x="8112224" y="5373215"/>
            <a:ext cx="1584176" cy="859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231904" y="2060848"/>
            <a:ext cx="266429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smtClean="0"/>
              <a:t>?</a:t>
            </a:r>
            <a:endParaRPr lang="nl-NL" sz="28700" dirty="0"/>
          </a:p>
        </p:txBody>
      </p:sp>
    </p:spTree>
    <p:extLst>
      <p:ext uri="{BB962C8B-B14F-4D97-AF65-F5344CB8AC3E}">
        <p14:creationId xmlns:p14="http://schemas.microsoft.com/office/powerpoint/2010/main" val="35160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Wat </a:t>
            </a:r>
            <a:r>
              <a:rPr lang="en-US" sz="3200" dirty="0" err="1" smtClean="0"/>
              <a:t>doet</a:t>
            </a:r>
            <a:r>
              <a:rPr lang="en-US" sz="3200" dirty="0" smtClean="0"/>
              <a:t> Defensie?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75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Defensie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800" y="1990750"/>
            <a:ext cx="6219304" cy="4246562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sz="2400" b="1" dirty="0" err="1" smtClean="0">
                <a:solidFill>
                  <a:srgbClr val="0A5489"/>
                </a:solidFill>
                <a:latin typeface="Verdana" charset="0"/>
                <a:ea typeface="MS PGothic" charset="0"/>
              </a:rPr>
              <a:t>Onmisbaar</a:t>
            </a:r>
            <a:r>
              <a:rPr lang="en-US" sz="2400" dirty="0" smtClean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in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een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wereld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vol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onrust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. We </a:t>
            </a:r>
            <a:r>
              <a:rPr lang="en-US" sz="2400" b="1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beschermen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wat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ons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Nederlanders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b="1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dierbaar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is. 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We </a:t>
            </a:r>
            <a:r>
              <a:rPr lang="en-US" sz="2400" b="1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strijden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voor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een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wereld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waarin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mensen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in </a:t>
            </a:r>
            <a:r>
              <a:rPr lang="en-US" sz="2400" b="1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vrijheid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b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</a:b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b="1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veiligheid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kunnen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leven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Want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als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wij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het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niet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doen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, </a:t>
            </a:r>
            <a:b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</a:b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wie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>
                <a:solidFill>
                  <a:srgbClr val="0A5489"/>
                </a:solidFill>
                <a:latin typeface="Verdana" charset="0"/>
                <a:ea typeface="MS PGothic" charset="0"/>
              </a:rPr>
              <a:t>dan</a:t>
            </a:r>
            <a:r>
              <a:rPr lang="en-US" sz="2400" dirty="0">
                <a:solidFill>
                  <a:srgbClr val="0A5489"/>
                </a:solidFill>
                <a:latin typeface="Verdana" charset="0"/>
                <a:ea typeface="MS PGothic" charset="0"/>
              </a:rPr>
              <a:t> </a:t>
            </a:r>
            <a:r>
              <a:rPr lang="en-US" sz="2400" dirty="0" err="1" smtClean="0">
                <a:solidFill>
                  <a:srgbClr val="0A5489"/>
                </a:solidFill>
                <a:latin typeface="Verdana" charset="0"/>
                <a:ea typeface="MS PGothic" charset="0"/>
              </a:rPr>
              <a:t>wel</a:t>
            </a:r>
            <a:r>
              <a:rPr lang="en-US" sz="2400" dirty="0" smtClean="0">
                <a:solidFill>
                  <a:srgbClr val="0A5489"/>
                </a:solidFill>
                <a:latin typeface="Verdana" charset="0"/>
                <a:ea typeface="MS PGothic" charset="0"/>
              </a:rPr>
              <a:t>?</a:t>
            </a:r>
            <a:endParaRPr lang="en-US" sz="2400" dirty="0">
              <a:solidFill>
                <a:srgbClr val="0A5489"/>
              </a:solidFill>
              <a:latin typeface="Verdana" charset="0"/>
              <a:ea typeface="MS PGothic" charset="0"/>
            </a:endParaRP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5" name="Picture 3" descr="fotos corporate presentatie_0008_Slim vectorobjec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1741" r="49601" b="-1741"/>
          <a:stretch/>
        </p:blipFill>
        <p:spPr>
          <a:xfrm>
            <a:off x="8472264" y="1324646"/>
            <a:ext cx="3266577" cy="49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Daarom</a:t>
            </a:r>
            <a:r>
              <a:rPr lang="en-US" dirty="0" smtClean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Nederland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Krijgsmacht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10691"/>
            <a:ext cx="9180512" cy="4698629"/>
          </a:xfrm>
          <a:prstGeom prst="rect">
            <a:avLst/>
          </a:prstGeom>
        </p:spPr>
      </p:pic>
      <p:grpSp>
        <p:nvGrpSpPr>
          <p:cNvPr id="6" name="Group 27"/>
          <p:cNvGrpSpPr/>
          <p:nvPr/>
        </p:nvGrpSpPr>
        <p:grpSpPr>
          <a:xfrm>
            <a:off x="7464153" y="3501008"/>
            <a:ext cx="2666597" cy="2304256"/>
            <a:chOff x="5940152" y="3501008"/>
            <a:chExt cx="2666597" cy="2304256"/>
          </a:xfrm>
        </p:grpSpPr>
        <p:grpSp>
          <p:nvGrpSpPr>
            <p:cNvPr id="7" name="Group 26"/>
            <p:cNvGrpSpPr/>
            <p:nvPr/>
          </p:nvGrpSpPr>
          <p:grpSpPr>
            <a:xfrm>
              <a:off x="5940152" y="3501008"/>
              <a:ext cx="2666597" cy="2304256"/>
              <a:chOff x="5940152" y="3501008"/>
              <a:chExt cx="2666597" cy="2304256"/>
            </a:xfrm>
          </p:grpSpPr>
          <p:grpSp>
            <p:nvGrpSpPr>
              <p:cNvPr id="9" name="Group 21"/>
              <p:cNvGrpSpPr/>
              <p:nvPr/>
            </p:nvGrpSpPr>
            <p:grpSpPr>
              <a:xfrm>
                <a:off x="6084168" y="3501008"/>
                <a:ext cx="2376264" cy="2304256"/>
                <a:chOff x="755576" y="3501008"/>
                <a:chExt cx="2376264" cy="2304256"/>
              </a:xfrm>
            </p:grpSpPr>
            <p:sp>
              <p:nvSpPr>
                <p:cNvPr id="11" name="Rounded Rectangle 22"/>
                <p:cNvSpPr/>
                <p:nvPr/>
              </p:nvSpPr>
              <p:spPr bwMode="auto">
                <a:xfrm>
                  <a:off x="755576" y="3501008"/>
                  <a:ext cx="2376264" cy="2304256"/>
                </a:xfrm>
                <a:prstGeom prst="roundRect">
                  <a:avLst>
                    <a:gd name="adj" fmla="val 14178"/>
                  </a:avLst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A5489"/>
                    </a:solidFill>
                  </a:endParaRPr>
                </a:p>
              </p:txBody>
            </p:sp>
            <p:cxnSp>
              <p:nvCxnSpPr>
                <p:cNvPr id="12" name="Straight Connector 23"/>
                <p:cNvCxnSpPr/>
                <p:nvPr/>
              </p:nvCxnSpPr>
              <p:spPr bwMode="auto">
                <a:xfrm>
                  <a:off x="899592" y="4725144"/>
                  <a:ext cx="20882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" name="Titel 1"/>
              <p:cNvSpPr txBox="1">
                <a:spLocks/>
              </p:cNvSpPr>
              <p:nvPr/>
            </p:nvSpPr>
            <p:spPr bwMode="auto">
              <a:xfrm>
                <a:off x="5940152" y="4870901"/>
                <a:ext cx="266659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9pPr>
              </a:lstStyle>
              <a:p>
                <a:pPr algn="ctr"/>
                <a:r>
                  <a:rPr lang="en-US" sz="1400">
                    <a:solidFill>
                      <a:srgbClr val="0A5489"/>
                    </a:solidFill>
                  </a:rPr>
                  <a:t>Handhaving en </a:t>
                </a:r>
              </a:p>
              <a:p>
                <a:pPr algn="ctr"/>
                <a:r>
                  <a:rPr lang="en-US" sz="1400">
                    <a:solidFill>
                      <a:srgbClr val="0A5489"/>
                    </a:solidFill>
                  </a:rPr>
                  <a:t>bevordering van de internationale rechtsorde</a:t>
                </a:r>
                <a:endParaRPr lang="nl-NL" sz="1400" b="1" dirty="0">
                  <a:solidFill>
                    <a:srgbClr val="0A5489"/>
                  </a:solidFill>
                </a:endParaRPr>
              </a:p>
            </p:txBody>
          </p:sp>
        </p:grpSp>
        <p:pic>
          <p:nvPicPr>
            <p:cNvPr id="8" name="Picture 12" descr="vrouwe.wm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3789040"/>
              <a:ext cx="812800" cy="749300"/>
            </a:xfrm>
            <a:prstGeom prst="rect">
              <a:avLst/>
            </a:prstGeom>
          </p:spPr>
        </p:pic>
      </p:grpSp>
      <p:grpSp>
        <p:nvGrpSpPr>
          <p:cNvPr id="13" name="Group 25"/>
          <p:cNvGrpSpPr/>
          <p:nvPr/>
        </p:nvGrpSpPr>
        <p:grpSpPr>
          <a:xfrm>
            <a:off x="4869564" y="3501008"/>
            <a:ext cx="2522581" cy="2304256"/>
            <a:chOff x="3345563" y="3501008"/>
            <a:chExt cx="2522581" cy="2304256"/>
          </a:xfrm>
        </p:grpSpPr>
        <p:grpSp>
          <p:nvGrpSpPr>
            <p:cNvPr id="14" name="Group 18"/>
            <p:cNvGrpSpPr/>
            <p:nvPr/>
          </p:nvGrpSpPr>
          <p:grpSpPr>
            <a:xfrm>
              <a:off x="3419872" y="3501008"/>
              <a:ext cx="2376264" cy="2304256"/>
              <a:chOff x="755576" y="3501008"/>
              <a:chExt cx="2376264" cy="2304256"/>
            </a:xfrm>
          </p:grpSpPr>
          <p:sp>
            <p:nvSpPr>
              <p:cNvPr id="17" name="Rounded Rectangle 19"/>
              <p:cNvSpPr/>
              <p:nvPr/>
            </p:nvSpPr>
            <p:spPr bwMode="auto">
              <a:xfrm>
                <a:off x="755576" y="3501008"/>
                <a:ext cx="2376264" cy="2304256"/>
              </a:xfrm>
              <a:prstGeom prst="roundRect">
                <a:avLst>
                  <a:gd name="adj" fmla="val 14178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>
                  <a:solidFill>
                    <a:srgbClr val="0A5489"/>
                  </a:solidFill>
                </a:endParaRPr>
              </a:p>
            </p:txBody>
          </p:sp>
          <p:cxnSp>
            <p:nvCxnSpPr>
              <p:cNvPr id="18" name="Straight Connector 20"/>
              <p:cNvCxnSpPr/>
              <p:nvPr/>
            </p:nvCxnSpPr>
            <p:spPr bwMode="auto">
              <a:xfrm>
                <a:off x="899592" y="4725144"/>
                <a:ext cx="208823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itel 1"/>
            <p:cNvSpPr txBox="1">
              <a:spLocks/>
            </p:cNvSpPr>
            <p:nvPr/>
          </p:nvSpPr>
          <p:spPr bwMode="auto">
            <a:xfrm>
              <a:off x="3345563" y="4870901"/>
              <a:ext cx="25225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pPr algn="ctr"/>
              <a:r>
                <a:rPr lang="en-US" sz="1400">
                  <a:solidFill>
                    <a:srgbClr val="0A5489"/>
                  </a:solidFill>
                </a:rPr>
                <a:t>Bescherming van de belangen van het </a:t>
              </a:r>
            </a:p>
            <a:p>
              <a:pPr algn="ctr"/>
              <a:r>
                <a:rPr lang="en-US" sz="1400">
                  <a:solidFill>
                    <a:srgbClr val="0A5489"/>
                  </a:solidFill>
                </a:rPr>
                <a:t>Koninkrijk</a:t>
              </a:r>
              <a:endParaRPr lang="nl-NL" sz="1400" b="1" dirty="0">
                <a:solidFill>
                  <a:srgbClr val="0A5489"/>
                </a:solidFill>
              </a:endParaRPr>
            </a:p>
          </p:txBody>
        </p:sp>
        <p:pic>
          <p:nvPicPr>
            <p:cNvPr id="16" name="Picture 13" descr="toerentje.wm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3789040"/>
              <a:ext cx="635000" cy="774700"/>
            </a:xfrm>
            <a:prstGeom prst="rect">
              <a:avLst/>
            </a:prstGeom>
          </p:spPr>
        </p:pic>
      </p:grpSp>
      <p:grpSp>
        <p:nvGrpSpPr>
          <p:cNvPr id="19" name="Group 24"/>
          <p:cNvGrpSpPr/>
          <p:nvPr/>
        </p:nvGrpSpPr>
        <p:grpSpPr>
          <a:xfrm>
            <a:off x="2279576" y="3501008"/>
            <a:ext cx="2376264" cy="2304256"/>
            <a:chOff x="755576" y="3501008"/>
            <a:chExt cx="2376264" cy="2304256"/>
          </a:xfrm>
        </p:grpSpPr>
        <p:grpSp>
          <p:nvGrpSpPr>
            <p:cNvPr id="20" name="Group 11"/>
            <p:cNvGrpSpPr/>
            <p:nvPr/>
          </p:nvGrpSpPr>
          <p:grpSpPr>
            <a:xfrm>
              <a:off x="755576" y="3501008"/>
              <a:ext cx="2376264" cy="2304256"/>
              <a:chOff x="755576" y="3501008"/>
              <a:chExt cx="2376264" cy="2304256"/>
            </a:xfrm>
          </p:grpSpPr>
          <p:sp>
            <p:nvSpPr>
              <p:cNvPr id="23" name="Rounded Rectangle 8"/>
              <p:cNvSpPr/>
              <p:nvPr/>
            </p:nvSpPr>
            <p:spPr bwMode="auto">
              <a:xfrm>
                <a:off x="755576" y="3501008"/>
                <a:ext cx="2376264" cy="2304256"/>
              </a:xfrm>
              <a:prstGeom prst="roundRect">
                <a:avLst>
                  <a:gd name="adj" fmla="val 14178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>
                  <a:solidFill>
                    <a:srgbClr val="0A5489"/>
                  </a:solidFill>
                </a:endParaRPr>
              </a:p>
            </p:txBody>
          </p:sp>
          <p:cxnSp>
            <p:nvCxnSpPr>
              <p:cNvPr id="24" name="Straight Connector 9"/>
              <p:cNvCxnSpPr/>
              <p:nvPr/>
            </p:nvCxnSpPr>
            <p:spPr bwMode="auto">
              <a:xfrm>
                <a:off x="899592" y="4725144"/>
                <a:ext cx="208823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Titel 1"/>
            <p:cNvSpPr txBox="1">
              <a:spLocks/>
            </p:cNvSpPr>
            <p:nvPr/>
          </p:nvSpPr>
          <p:spPr bwMode="auto">
            <a:xfrm>
              <a:off x="901893" y="4869160"/>
              <a:ext cx="208593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pPr algn="ctr"/>
              <a:r>
                <a:rPr lang="en-US" sz="1400">
                  <a:solidFill>
                    <a:srgbClr val="0A5489"/>
                  </a:solidFill>
                </a:rPr>
                <a:t>Verdediging van het Koninkrijk</a:t>
              </a:r>
              <a:endParaRPr lang="nl-NL" sz="1400" b="1" dirty="0">
                <a:solidFill>
                  <a:srgbClr val="0A5489"/>
                </a:solidFill>
              </a:endParaRPr>
            </a:p>
          </p:txBody>
        </p:sp>
        <p:pic>
          <p:nvPicPr>
            <p:cNvPr id="22" name="Picture 17" descr="leeuw.wm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789040"/>
              <a:ext cx="660400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1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Facts</a:t>
            </a:r>
            <a:r>
              <a:rPr lang="nl-NL" dirty="0" smtClean="0"/>
              <a:t> &amp; </a:t>
            </a:r>
            <a:r>
              <a:rPr lang="nl-NL" dirty="0" err="1" smtClean="0"/>
              <a:t>figures</a:t>
            </a:r>
            <a:endParaRPr lang="nl-NL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44825"/>
            <a:ext cx="4362507" cy="210819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89" y="1837258"/>
            <a:ext cx="4591235" cy="20298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16405"/>
            <a:ext cx="4586089" cy="2058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87" y="4021177"/>
            <a:ext cx="4873603" cy="22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Defensie</a:t>
            </a:r>
            <a:endParaRPr lang="nl-NL" dirty="0" smtClean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E20B16-0136-412C-AF7B-04AA60B19AA6}" type="datetime4">
              <a:rPr lang="nl-NL" smtClean="0"/>
              <a:pPr/>
              <a:t>5 december 2023</a:t>
            </a:fld>
            <a:endParaRPr lang="nl-NL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088351"/>
            <a:ext cx="4151784" cy="520234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335" y="1124744"/>
            <a:ext cx="3142166" cy="1800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61" y="1548938"/>
            <a:ext cx="2700300" cy="18002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35" y="4218200"/>
            <a:ext cx="3142166" cy="19622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/>
          <a:srcRect b="11613"/>
          <a:stretch/>
        </p:blipFill>
        <p:spPr>
          <a:xfrm>
            <a:off x="9155308" y="3789040"/>
            <a:ext cx="2700300" cy="1591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2044" t="26200" r="24800" b="20600"/>
          <a:stretch/>
        </p:blipFill>
        <p:spPr>
          <a:xfrm>
            <a:off x="1756" y="0"/>
            <a:ext cx="12190243" cy="68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/>
          <a:srcRect l="51969" t="17288" r="18107" b="7113"/>
          <a:stretch/>
        </p:blipFill>
        <p:spPr>
          <a:xfrm>
            <a:off x="2290947" y="1660269"/>
            <a:ext cx="3295359" cy="45094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81856"/>
            <a:ext cx="10363200" cy="396875"/>
          </a:xfrm>
        </p:spPr>
        <p:txBody>
          <a:bodyPr/>
          <a:lstStyle/>
          <a:p>
            <a:r>
              <a:rPr lang="en-US" dirty="0" smtClean="0"/>
              <a:t>Wat </a:t>
            </a:r>
            <a:r>
              <a:rPr lang="en-US" dirty="0" err="1" smtClean="0"/>
              <a:t>doet</a:t>
            </a:r>
            <a:r>
              <a:rPr lang="en-US" dirty="0" smtClean="0"/>
              <a:t> Defensie in Nederland? </a:t>
            </a:r>
            <a:r>
              <a:rPr lang="en-US" dirty="0" err="1" smtClean="0"/>
              <a:t>Inzet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4F8E1-A2E8-4961-B4A2-F014D9CC6A95}" type="datetime4">
              <a:rPr lang="nl-NL" smtClean="0"/>
              <a:pPr>
                <a:defRPr/>
              </a:pPr>
              <a:t>5 december 2023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61025" t="47092" r="26769" b="18352"/>
          <a:stretch/>
        </p:blipFill>
        <p:spPr>
          <a:xfrm>
            <a:off x="7619362" y="1578731"/>
            <a:ext cx="1791937" cy="27478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l="25194" t="42004" r="55512" b="34735"/>
          <a:stretch/>
        </p:blipFill>
        <p:spPr>
          <a:xfrm>
            <a:off x="119336" y="5028831"/>
            <a:ext cx="2575962" cy="16822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/>
          <a:srcRect l="25194" t="31101" r="55512" b="46365"/>
          <a:stretch/>
        </p:blipFill>
        <p:spPr>
          <a:xfrm>
            <a:off x="119336" y="1691431"/>
            <a:ext cx="2845477" cy="18002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/>
          <a:srcRect l="57481" t="17289" r="23620" b="60177"/>
          <a:stretch/>
        </p:blipFill>
        <p:spPr>
          <a:xfrm>
            <a:off x="119336" y="3544794"/>
            <a:ext cx="2171611" cy="14024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/>
          <a:srcRect l="57481" t="17289" r="23620" b="8566"/>
          <a:stretch/>
        </p:blipFill>
        <p:spPr>
          <a:xfrm>
            <a:off x="9445160" y="1274607"/>
            <a:ext cx="2604432" cy="55344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/>
          <a:srcRect l="57092" t="66875" r="23615" b="6956"/>
          <a:stretch/>
        </p:blipFill>
        <p:spPr>
          <a:xfrm>
            <a:off x="5015880" y="1693160"/>
            <a:ext cx="2520280" cy="185163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9"/>
          <a:srcRect l="62994" t="62358" r="17712" b="14381"/>
          <a:stretch/>
        </p:blipFill>
        <p:spPr>
          <a:xfrm>
            <a:off x="5904710" y="4424246"/>
            <a:ext cx="3501731" cy="228684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0"/>
          <a:srcRect l="20075" t="12927" r="31100" b="50000"/>
          <a:stretch/>
        </p:blipFill>
        <p:spPr>
          <a:xfrm>
            <a:off x="2702498" y="5399708"/>
            <a:ext cx="3168352" cy="130311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1"/>
          <a:srcRect l="61419" t="25285" r="17713" b="32554"/>
          <a:stretch/>
        </p:blipFill>
        <p:spPr>
          <a:xfrm>
            <a:off x="2998674" y="1691430"/>
            <a:ext cx="1657166" cy="1813503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5733985" y="3839274"/>
            <a:ext cx="3535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CORONA </a:t>
            </a:r>
            <a:r>
              <a:rPr lang="en-US" dirty="0" err="1" smtClean="0"/>
              <a:t>ondersteuning</a:t>
            </a:r>
            <a:endParaRPr 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1490" y="2673604"/>
            <a:ext cx="1359769" cy="7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COMMIT_16-9.potx" id="{1445475F-C680-4984-B289-2F11A48A3D2F}" vid="{C2C83AC2-C8C5-4794-9F5F-E1F5002BF5A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Tijdelijk_bestand_Presentatie_Mindef_16-9 (1)</Template>
  <TotalTime>0</TotalTime>
  <Words>524</Words>
  <Application>Microsoft Office PowerPoint</Application>
  <PresentationFormat>Breedbeeld</PresentationFormat>
  <Paragraphs>181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MS PGothic</vt:lpstr>
      <vt:lpstr>Arial</vt:lpstr>
      <vt:lpstr>Calibri</vt:lpstr>
      <vt:lpstr>Times New Roman</vt:lpstr>
      <vt:lpstr>Verdana</vt:lpstr>
      <vt:lpstr>Wingdings</vt:lpstr>
      <vt:lpstr>ヒラギノ角ゴ Pro W3</vt:lpstr>
      <vt:lpstr>Presentatie</vt:lpstr>
      <vt:lpstr>De Omgevingswet en Defensie</vt:lpstr>
      <vt:lpstr>Inhoud</vt:lpstr>
      <vt:lpstr>PowerPoint-presentatie</vt:lpstr>
      <vt:lpstr>Wij zijn Defensie</vt:lpstr>
      <vt:lpstr>Daarom heeft Nederland een Krijgsmacht</vt:lpstr>
      <vt:lpstr>Facts &amp; figures</vt:lpstr>
      <vt:lpstr>Defensie</vt:lpstr>
      <vt:lpstr>PowerPoint-presentatie</vt:lpstr>
      <vt:lpstr>Wat doet Defensie in Nederland? Inzet</vt:lpstr>
      <vt:lpstr>Wat doet Defensie in Nederland? “gereed stellen”</vt:lpstr>
      <vt:lpstr>PowerPoint-presentatie</vt:lpstr>
      <vt:lpstr>Radarverstoring</vt:lpstr>
      <vt:lpstr>PowerPoint-presentatie</vt:lpstr>
      <vt:lpstr>Beperkingengebieden militaire luchthavens</vt:lpstr>
      <vt:lpstr>PowerPoint-presentatie</vt:lpstr>
      <vt:lpstr>Samenwerking</vt:lpstr>
      <vt:lpstr>Contact</vt:lpstr>
      <vt:lpstr>PowerPoint-presentatie</vt:lpstr>
      <vt:lpstr>Defensie als initiatiefnemer</vt:lpstr>
      <vt:lpstr>PowerPoint-presentatie</vt:lpstr>
      <vt:lpstr>Contact</vt:lpstr>
    </vt:vector>
  </TitlesOfParts>
  <Company>Ministerie van Defensie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Omgevingswet en Defensie</dc:title>
  <dc:creator>u00k7i3</dc:creator>
  <cp:lastModifiedBy>Kol R.M.L. Smeets EMSD</cp:lastModifiedBy>
  <cp:revision>61</cp:revision>
  <cp:lastPrinted>2023-12-04T10:53:43Z</cp:lastPrinted>
  <dcterms:created xsi:type="dcterms:W3CDTF">2023-10-13T12:50:31Z</dcterms:created>
  <dcterms:modified xsi:type="dcterms:W3CDTF">2023-12-05T07:09:00Z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eur">
    <vt:lpwstr>Auteur</vt:lpwstr>
  </property>
  <property fmtid="{D5CDD505-2E9C-101B-9397-08002B2CF9AE}" pid="3" name="Functie">
    <vt:lpwstr>Functie</vt:lpwstr>
  </property>
  <property fmtid="{D5CDD505-2E9C-101B-9397-08002B2CF9AE}" pid="4" name="Titel">
    <vt:lpwstr>Titel</vt:lpwstr>
  </property>
  <property fmtid="{D5CDD505-2E9C-101B-9397-08002B2CF9AE}" pid="5" name="Subtitel">
    <vt:lpwstr>Subtitel</vt:lpwstr>
  </property>
  <property fmtid="{D5CDD505-2E9C-101B-9397-08002B2CF9AE}" pid="6" name="Afdeling">
    <vt:lpwstr>Afdeling</vt:lpwstr>
  </property>
  <property fmtid="{D5CDD505-2E9C-101B-9397-08002B2CF9AE}" pid="7" name="Merking">
    <vt:lpwstr>Merking</vt:lpwstr>
  </property>
  <property fmtid="{D5CDD505-2E9C-101B-9397-08002B2CF9AE}" pid="8" name="Rubricering">
    <vt:lpwstr>Rubricering</vt:lpwstr>
  </property>
  <property fmtid="{D5CDD505-2E9C-101B-9397-08002B2CF9AE}" pid="9" name="Datum">
    <vt:filetime>1999-12-31T22:00:00Z</vt:filetime>
  </property>
</Properties>
</file>