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5" r:id="rId2"/>
  </p:sldMasterIdLst>
  <p:notesMasterIdLst>
    <p:notesMasterId r:id="rId19"/>
  </p:notesMasterIdLst>
  <p:handoutMasterIdLst>
    <p:handoutMasterId r:id="rId20"/>
  </p:handoutMasterIdLst>
  <p:sldIdLst>
    <p:sldId id="279" r:id="rId3"/>
    <p:sldId id="295" r:id="rId4"/>
    <p:sldId id="280" r:id="rId5"/>
    <p:sldId id="282" r:id="rId6"/>
    <p:sldId id="283" r:id="rId7"/>
    <p:sldId id="281" r:id="rId8"/>
    <p:sldId id="284" r:id="rId9"/>
    <p:sldId id="285" r:id="rId10"/>
    <p:sldId id="286" r:id="rId11"/>
    <p:sldId id="287" r:id="rId12"/>
    <p:sldId id="288" r:id="rId13"/>
    <p:sldId id="292" r:id="rId14"/>
    <p:sldId id="290" r:id="rId15"/>
    <p:sldId id="291" r:id="rId16"/>
    <p:sldId id="289" r:id="rId17"/>
    <p:sldId id="293" r:id="rId18"/>
  </p:sldIdLst>
  <p:sldSz cx="12192000" cy="6858000"/>
  <p:notesSz cx="6858000" cy="9144000"/>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016"/>
    <a:srgbClr val="008542"/>
    <a:srgbClr val="002C64"/>
    <a:srgbClr val="00A9F3"/>
    <a:srgbClr val="33AADC"/>
    <a:srgbClr val="002F5F"/>
    <a:srgbClr val="3DB7E4"/>
    <a:srgbClr val="F0AB00"/>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86439"/>
  </p:normalViewPr>
  <p:slideViewPr>
    <p:cSldViewPr snapToGrid="0" snapToObjects="1" showGuides="1">
      <p:cViewPr varScale="1">
        <p:scale>
          <a:sx n="160" d="100"/>
          <a:sy n="160" d="100"/>
        </p:scale>
        <p:origin x="104" y="148"/>
      </p:cViewPr>
      <p:guideLst>
        <p:guide orient="horz" pos="2160"/>
        <p:guide pos="7219"/>
        <p:guide pos="384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78" d="100"/>
          <a:sy n="78" d="100"/>
        </p:scale>
        <p:origin x="3376"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6-10-2023</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6-10-2023</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nl-NL" dirty="0"/>
              <a:t>Voor datum, voettekst,</a:t>
            </a:r>
            <a:r>
              <a:rPr lang="nl-NL" baseline="0" dirty="0"/>
              <a:t> etc. gebruik onder het menu ‘Invoegen’ de gewenste optie.</a:t>
            </a:r>
          </a:p>
          <a:p>
            <a:pPr marL="0" marR="0" indent="0" algn="l" defTabSz="912813" rtl="0" eaLnBrk="0" fontAlgn="base" latinLnBrk="0" hangingPunct="0">
              <a:lnSpc>
                <a:spcPct val="100000"/>
              </a:lnSpc>
              <a:spcBef>
                <a:spcPct val="30000"/>
              </a:spcBef>
              <a:spcAft>
                <a:spcPct val="0"/>
              </a:spcAft>
              <a:buClrTx/>
              <a:buSzTx/>
              <a:buFontTx/>
              <a:buNone/>
              <a:tabLst/>
              <a:defRPr/>
            </a:pPr>
            <a:r>
              <a:rPr lang="nl-NL" baseline="0" dirty="0"/>
              <a:t>Via Start, Nieuwe dia kun je kiezen uit diverse soorten dia’s om in </a:t>
            </a:r>
            <a:r>
              <a:rPr lang="nl-NL" baseline="0"/>
              <a:t>te voegen.</a:t>
            </a:r>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a:t>
            </a:fld>
            <a:endParaRPr lang="nl-NL" altLang="en-US"/>
          </a:p>
        </p:txBody>
      </p:sp>
    </p:spTree>
    <p:extLst>
      <p:ext uri="{BB962C8B-B14F-4D97-AF65-F5344CB8AC3E}">
        <p14:creationId xmlns:p14="http://schemas.microsoft.com/office/powerpoint/2010/main" val="112566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903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446609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2"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eostandaarden.nl/ro/HRTAMomplan/" TargetMode="External"/><Relationship Id="rId2" Type="http://schemas.openxmlformats.org/officeDocument/2006/relationships/hyperlink" Target="https://docs.geostandaarden.nl/ro/waTAMomplan/"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vng.nl/sites/default/files/2022-11/Transponeertabel_regels_voor_het_TAM-IMRO_omgevingsplan.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preprod.viewer.dso.kadaster.nl/viewer/document/NL.IMRO.0546.TAMTEST02-0201/regels" TargetMode="External"/><Relationship Id="rId2" Type="http://schemas.openxmlformats.org/officeDocument/2006/relationships/hyperlink" Target="https://pre.omgevingswet.overheid.nl/orienteren/viewer/document/NL.IMRO.0772.testtam03-0201/locatiedetails?locatie=Perceel%20Eindhoven%20(EHV00)%20C%202302&amp;regelsbeleid=regels,beleid&amp;documenten=%5B%7B%22documentId%22:%22NL.IMRO.0772.testtam03-0201%22,%22documentType%22:%22Bestemmingsplan%22,%22vastgesteldId%22:%22NL.IMRO.0772.testtam03-0201%22%7D%5D&amp;session=176d7415-9a8e-42b2-be59-b91b4af05a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ruimtelijkeplannen.n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TAM-omgevingsplan</a:t>
            </a:r>
          </a:p>
        </p:txBody>
      </p:sp>
      <p:sp>
        <p:nvSpPr>
          <p:cNvPr id="3" name="Ondertitel 2"/>
          <p:cNvSpPr>
            <a:spLocks noGrp="1"/>
          </p:cNvSpPr>
          <p:nvPr>
            <p:ph type="subTitle" idx="1"/>
          </p:nvPr>
        </p:nvSpPr>
        <p:spPr/>
        <p:txBody>
          <a:bodyPr/>
          <a:lstStyle/>
          <a:p>
            <a:r>
              <a:rPr lang="nl-NL" dirty="0"/>
              <a:t>Dènes Jansen</a:t>
            </a:r>
          </a:p>
          <a:p>
            <a:r>
              <a:rPr lang="nl-NL" dirty="0"/>
              <a:t>Meryem Tas</a:t>
            </a:r>
          </a:p>
        </p:txBody>
      </p:sp>
      <p:sp>
        <p:nvSpPr>
          <p:cNvPr id="4" name="Tijdelijke aanduiding voor datum 3"/>
          <p:cNvSpPr>
            <a:spLocks noGrp="1"/>
          </p:cNvSpPr>
          <p:nvPr>
            <p:ph type="dt" sz="half" idx="10"/>
          </p:nvPr>
        </p:nvSpPr>
        <p:spPr/>
        <p:txBody>
          <a:bodyPr/>
          <a:lstStyle/>
          <a:p>
            <a:pPr>
              <a:defRPr/>
            </a:pPr>
            <a:r>
              <a:rPr lang="nl-NL" dirty="0"/>
              <a:t>6-10-2023</a:t>
            </a:r>
          </a:p>
        </p:txBody>
      </p:sp>
      <p:pic>
        <p:nvPicPr>
          <p:cNvPr id="6" name="Afbeelding 5">
            <a:extLst>
              <a:ext uri="{FF2B5EF4-FFF2-40B4-BE49-F238E27FC236}">
                <a16:creationId xmlns:a16="http://schemas.microsoft.com/office/drawing/2014/main" id="{2D0DD1F7-53EA-7317-9E37-E2C440A85B23}"/>
              </a:ext>
            </a:extLst>
          </p:cNvPr>
          <p:cNvPicPr>
            <a:picLocks noChangeAspect="1"/>
          </p:cNvPicPr>
          <p:nvPr/>
        </p:nvPicPr>
        <p:blipFill rotWithShape="1">
          <a:blip r:embed="rId3"/>
          <a:srcRect l="7936" t="8556" r="10834" b="7714"/>
          <a:stretch/>
        </p:blipFill>
        <p:spPr>
          <a:xfrm>
            <a:off x="7808233" y="1856630"/>
            <a:ext cx="3303767" cy="3955774"/>
          </a:xfrm>
          <a:prstGeom prst="rect">
            <a:avLst/>
          </a:prstGeom>
        </p:spPr>
      </p:pic>
    </p:spTree>
    <p:extLst>
      <p:ext uri="{BB962C8B-B14F-4D97-AF65-F5344CB8AC3E}">
        <p14:creationId xmlns:p14="http://schemas.microsoft.com/office/powerpoint/2010/main" val="141639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2B4270-B5E9-BEC9-FC55-ADCB00306901}"/>
              </a:ext>
            </a:extLst>
          </p:cNvPr>
          <p:cNvSpPr>
            <a:spLocks noGrp="1"/>
          </p:cNvSpPr>
          <p:nvPr>
            <p:ph type="title"/>
          </p:nvPr>
        </p:nvSpPr>
        <p:spPr/>
        <p:txBody>
          <a:bodyPr/>
          <a:lstStyle/>
          <a:p>
            <a:r>
              <a:rPr lang="nl-NL" dirty="0"/>
              <a:t>Kernvereiste 2: Toepassingsbereik </a:t>
            </a:r>
          </a:p>
        </p:txBody>
      </p:sp>
      <p:sp>
        <p:nvSpPr>
          <p:cNvPr id="3" name="Tijdelijke aanduiding voor inhoud 2">
            <a:extLst>
              <a:ext uri="{FF2B5EF4-FFF2-40B4-BE49-F238E27FC236}">
                <a16:creationId xmlns:a16="http://schemas.microsoft.com/office/drawing/2014/main" id="{27FC4989-12EE-38E3-2EE7-5EFC83B3C083}"/>
              </a:ext>
            </a:extLst>
          </p:cNvPr>
          <p:cNvSpPr>
            <a:spLocks noGrp="1"/>
          </p:cNvSpPr>
          <p:nvPr>
            <p:ph idx="1"/>
          </p:nvPr>
        </p:nvSpPr>
        <p:spPr/>
        <p:txBody>
          <a:bodyPr/>
          <a:lstStyle/>
          <a:p>
            <a:r>
              <a:rPr lang="nl-NL" dirty="0"/>
              <a:t>In je TAM-omgevingsplan regelen dat:</a:t>
            </a:r>
          </a:p>
          <a:p>
            <a:pPr lvl="1"/>
            <a:r>
              <a:rPr lang="nl-NL" dirty="0"/>
              <a:t>Onderliggende bestemmingsplannen geheel of gedeeltelijk komen te vervallen </a:t>
            </a:r>
          </a:p>
          <a:p>
            <a:pPr lvl="1"/>
            <a:r>
              <a:rPr lang="nl-NL" dirty="0"/>
              <a:t>Verhouding met omgevingsplan van rechtswege (Bruidsschat)</a:t>
            </a:r>
          </a:p>
          <a:p>
            <a:pPr lvl="1"/>
            <a:r>
              <a:rPr lang="nl-NL" dirty="0"/>
              <a:t>Verwijzing naar plankaart / verbeelding (want dat is voor een omgevingsplan niet evident)</a:t>
            </a:r>
          </a:p>
          <a:p>
            <a:pPr lvl="1"/>
            <a:endParaRPr lang="nl-NL" dirty="0"/>
          </a:p>
          <a:p>
            <a:pPr lvl="1"/>
            <a:r>
              <a:rPr lang="nl-NL" dirty="0"/>
              <a:t>Zie Bijsluiter voor voorbeeldteksten</a:t>
            </a:r>
          </a:p>
        </p:txBody>
      </p:sp>
    </p:spTree>
    <p:extLst>
      <p:ext uri="{BB962C8B-B14F-4D97-AF65-F5344CB8AC3E}">
        <p14:creationId xmlns:p14="http://schemas.microsoft.com/office/powerpoint/2010/main" val="105548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DFDA4-9AFB-664F-D8B4-EE90DA0865FB}"/>
              </a:ext>
            </a:extLst>
          </p:cNvPr>
          <p:cNvSpPr>
            <a:spLocks noGrp="1"/>
          </p:cNvSpPr>
          <p:nvPr>
            <p:ph type="title"/>
          </p:nvPr>
        </p:nvSpPr>
        <p:spPr/>
        <p:txBody>
          <a:bodyPr/>
          <a:lstStyle/>
          <a:p>
            <a:r>
              <a:rPr lang="nl-NL" sz="2400" dirty="0"/>
              <a:t>Verhouding met Bruidsschat in tijdelijk deel omgevingsplan</a:t>
            </a:r>
          </a:p>
        </p:txBody>
      </p:sp>
      <p:sp>
        <p:nvSpPr>
          <p:cNvPr id="3" name="Tijdelijke aanduiding voor inhoud 2">
            <a:extLst>
              <a:ext uri="{FF2B5EF4-FFF2-40B4-BE49-F238E27FC236}">
                <a16:creationId xmlns:a16="http://schemas.microsoft.com/office/drawing/2014/main" id="{F968996C-9036-50AA-23EE-3AD9291753AA}"/>
              </a:ext>
            </a:extLst>
          </p:cNvPr>
          <p:cNvSpPr>
            <a:spLocks noGrp="1"/>
          </p:cNvSpPr>
          <p:nvPr>
            <p:ph idx="1"/>
          </p:nvPr>
        </p:nvSpPr>
        <p:spPr/>
        <p:txBody>
          <a:bodyPr/>
          <a:lstStyle/>
          <a:p>
            <a:pPr marL="457200" indent="-457200">
              <a:buFont typeface="+mj-lt"/>
              <a:buAutoNum type="arabicPeriod"/>
            </a:pPr>
            <a:r>
              <a:rPr lang="nl-NL" dirty="0"/>
              <a:t>Begripsbepalingen en aanvraagvereisten in Bruidsschat </a:t>
            </a:r>
            <a:r>
              <a:rPr lang="nl-NL" b="1" dirty="0"/>
              <a:t>niet</a:t>
            </a:r>
            <a:r>
              <a:rPr lang="nl-NL" dirty="0"/>
              <a:t> van toepassing op TAM-omgevingsplan (kijk naar toepassingsbereik!)</a:t>
            </a:r>
          </a:p>
          <a:p>
            <a:pPr marL="457200" indent="-457200">
              <a:buFont typeface="+mj-lt"/>
              <a:buAutoNum type="arabicPeriod"/>
            </a:pPr>
            <a:r>
              <a:rPr lang="nl-NL" dirty="0"/>
              <a:t>Vergunningplicht / </a:t>
            </a:r>
            <a:r>
              <a:rPr lang="nl-NL" dirty="0" err="1"/>
              <a:t>vergunningvrij</a:t>
            </a:r>
            <a:r>
              <a:rPr lang="nl-NL" dirty="0"/>
              <a:t> bouwen in Bruidsschat zijn van toepassing op TAM-omgevingsplan</a:t>
            </a:r>
          </a:p>
          <a:p>
            <a:pPr marL="457200" indent="-457200">
              <a:buFont typeface="+mj-lt"/>
              <a:buAutoNum type="arabicPeriod"/>
            </a:pPr>
            <a:r>
              <a:rPr lang="nl-NL" dirty="0"/>
              <a:t>Milieuregels in Bruidsschat zijn van toepassing op TAM-omgevingsplan</a:t>
            </a:r>
          </a:p>
        </p:txBody>
      </p:sp>
    </p:spTree>
    <p:extLst>
      <p:ext uri="{BB962C8B-B14F-4D97-AF65-F5344CB8AC3E}">
        <p14:creationId xmlns:p14="http://schemas.microsoft.com/office/powerpoint/2010/main" val="214142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89BB9-02A1-7F72-34CE-09EA58D84645}"/>
              </a:ext>
            </a:extLst>
          </p:cNvPr>
          <p:cNvSpPr>
            <a:spLocks noGrp="1"/>
          </p:cNvSpPr>
          <p:nvPr>
            <p:ph type="title"/>
          </p:nvPr>
        </p:nvSpPr>
        <p:spPr/>
        <p:txBody>
          <a:bodyPr/>
          <a:lstStyle/>
          <a:p>
            <a:r>
              <a:rPr lang="nl-NL" dirty="0"/>
              <a:t>Kernvereiste 3: bepalingen</a:t>
            </a:r>
          </a:p>
        </p:txBody>
      </p:sp>
      <p:sp>
        <p:nvSpPr>
          <p:cNvPr id="3" name="Tijdelijke aanduiding voor inhoud 2">
            <a:extLst>
              <a:ext uri="{FF2B5EF4-FFF2-40B4-BE49-F238E27FC236}">
                <a16:creationId xmlns:a16="http://schemas.microsoft.com/office/drawing/2014/main" id="{0F6D34DE-6C30-DD85-D5A1-4D0ECDE779A6}"/>
              </a:ext>
            </a:extLst>
          </p:cNvPr>
          <p:cNvSpPr>
            <a:spLocks noGrp="1"/>
          </p:cNvSpPr>
          <p:nvPr>
            <p:ph idx="1"/>
          </p:nvPr>
        </p:nvSpPr>
        <p:spPr/>
        <p:txBody>
          <a:bodyPr/>
          <a:lstStyle/>
          <a:p>
            <a:pPr marL="0" indent="0">
              <a:buNone/>
            </a:pPr>
            <a:r>
              <a:rPr lang="nl-NL" b="1" dirty="0"/>
              <a:t>Bepalingen </a:t>
            </a:r>
            <a:r>
              <a:rPr lang="nl-NL" b="1" dirty="0" err="1"/>
              <a:t>Wabo</a:t>
            </a:r>
            <a:r>
              <a:rPr lang="nl-NL" b="1" dirty="0"/>
              <a:t> vallen weg</a:t>
            </a:r>
          </a:p>
          <a:p>
            <a:r>
              <a:rPr lang="nl-NL" dirty="0"/>
              <a:t>Het is verboden zonder omgevingsvergunning</a:t>
            </a:r>
          </a:p>
          <a:p>
            <a:pPr marL="727075" lvl="1" indent="-457200">
              <a:buFont typeface="+mj-lt"/>
              <a:buAutoNum type="arabicPeriod"/>
            </a:pPr>
            <a:r>
              <a:rPr lang="nl-NL" dirty="0"/>
              <a:t>Een bouwwerk te bouwen</a:t>
            </a:r>
          </a:p>
          <a:p>
            <a:pPr lvl="2"/>
            <a:r>
              <a:rPr lang="nl-NL" dirty="0"/>
              <a:t>Deze staat in Bruidsschat</a:t>
            </a:r>
          </a:p>
          <a:p>
            <a:pPr lvl="3"/>
            <a:r>
              <a:rPr lang="nl-NL" dirty="0"/>
              <a:t>Bouwregels in je TAM-omgevingsplan zijn dus beoordelingsregels t.b.v. vergunningplicht in Bruidsschat</a:t>
            </a:r>
          </a:p>
          <a:p>
            <a:pPr marL="727075" lvl="1" indent="-457200">
              <a:buFont typeface="+mj-lt"/>
              <a:buAutoNum type="arabicPeriod"/>
            </a:pPr>
            <a:r>
              <a:rPr lang="nl-NL" dirty="0"/>
              <a:t>Gronden te gebruiken in strijd met de bestemming</a:t>
            </a:r>
          </a:p>
          <a:p>
            <a:pPr lvl="2"/>
            <a:r>
              <a:rPr lang="nl-NL" dirty="0"/>
              <a:t>Deze moet je opnemen in TAM-omgevingsplan</a:t>
            </a:r>
          </a:p>
          <a:p>
            <a:pPr lvl="3"/>
            <a:r>
              <a:rPr lang="nl-NL" dirty="0"/>
              <a:t>Neem je dit op als vergunningplicht? of</a:t>
            </a:r>
          </a:p>
          <a:p>
            <a:pPr lvl="3"/>
            <a:r>
              <a:rPr lang="nl-NL" dirty="0"/>
              <a:t>Neem je dit op als verbod?</a:t>
            </a:r>
          </a:p>
          <a:p>
            <a:pPr marL="809625" lvl="3" indent="0">
              <a:buNone/>
            </a:pPr>
            <a:endParaRPr lang="nl-NL" dirty="0"/>
          </a:p>
          <a:p>
            <a:pPr marL="539750" lvl="2" indent="0">
              <a:buNone/>
            </a:pPr>
            <a:r>
              <a:rPr lang="nl-NL" b="0" i="1" dirty="0">
                <a:solidFill>
                  <a:srgbClr val="1A1A1A"/>
                </a:solidFill>
                <a:effectLst/>
                <a:latin typeface="Avenir"/>
              </a:rPr>
              <a:t>Het is verboden om [zonder omgevingsvergunning] gronden of bouwwerken te gebruiken anders dan overeenkomstig de aan de locatie toegedeelde functies.</a:t>
            </a:r>
            <a:endParaRPr lang="nl-NL" dirty="0"/>
          </a:p>
          <a:p>
            <a:pPr lvl="2"/>
            <a:endParaRPr lang="nl-NL" dirty="0"/>
          </a:p>
          <a:p>
            <a:pPr marL="0" indent="0">
              <a:buNone/>
            </a:pPr>
            <a:endParaRPr lang="nl-NL" dirty="0"/>
          </a:p>
        </p:txBody>
      </p:sp>
    </p:spTree>
    <p:extLst>
      <p:ext uri="{BB962C8B-B14F-4D97-AF65-F5344CB8AC3E}">
        <p14:creationId xmlns:p14="http://schemas.microsoft.com/office/powerpoint/2010/main" val="3605338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88F5F2-0526-59FE-2766-4C1EDB2C101A}"/>
              </a:ext>
            </a:extLst>
          </p:cNvPr>
          <p:cNvSpPr>
            <a:spLocks noGrp="1"/>
          </p:cNvSpPr>
          <p:nvPr>
            <p:ph type="title"/>
          </p:nvPr>
        </p:nvSpPr>
        <p:spPr/>
        <p:txBody>
          <a:bodyPr/>
          <a:lstStyle/>
          <a:p>
            <a:r>
              <a:rPr lang="nl-NL" dirty="0"/>
              <a:t>Hoe maak je het?</a:t>
            </a:r>
          </a:p>
        </p:txBody>
      </p:sp>
      <p:sp>
        <p:nvSpPr>
          <p:cNvPr id="3" name="Tijdelijke aanduiding voor inhoud 2">
            <a:extLst>
              <a:ext uri="{FF2B5EF4-FFF2-40B4-BE49-F238E27FC236}">
                <a16:creationId xmlns:a16="http://schemas.microsoft.com/office/drawing/2014/main" id="{F8262FB0-0168-F99B-1053-5C322DD598EB}"/>
              </a:ext>
            </a:extLst>
          </p:cNvPr>
          <p:cNvSpPr>
            <a:spLocks noGrp="1"/>
          </p:cNvSpPr>
          <p:nvPr>
            <p:ph idx="1"/>
          </p:nvPr>
        </p:nvSpPr>
        <p:spPr/>
        <p:txBody>
          <a:bodyPr/>
          <a:lstStyle/>
          <a:p>
            <a:r>
              <a:rPr lang="nl-NL" dirty="0"/>
              <a:t>Werkafspraak:</a:t>
            </a:r>
            <a:r>
              <a:rPr lang="nl-NL" dirty="0">
                <a:hlinkClick r:id="rId2"/>
              </a:rPr>
              <a:t> https://docs.geostandaarden.nl/ro/waTAMomplan/</a:t>
            </a:r>
            <a:endParaRPr lang="nl-NL" dirty="0"/>
          </a:p>
          <a:p>
            <a:r>
              <a:rPr lang="nl-NL" dirty="0"/>
              <a:t>Technische handreiking: </a:t>
            </a:r>
            <a:r>
              <a:rPr lang="nl-NL" dirty="0">
                <a:hlinkClick r:id="rId3"/>
              </a:rPr>
              <a:t>https://docs.geostandaarden.nl/ro/HRTAMomplan/</a:t>
            </a:r>
            <a:endParaRPr lang="nl-NL" dirty="0"/>
          </a:p>
          <a:p>
            <a:r>
              <a:rPr lang="nl-NL" dirty="0"/>
              <a:t>plantype=bestemmingsplan</a:t>
            </a:r>
          </a:p>
          <a:p>
            <a:r>
              <a:rPr lang="nl-NL" dirty="0"/>
              <a:t>Plannaam=TAM-omgevingsplan [</a:t>
            </a:r>
            <a:r>
              <a:rPr lang="nl-NL" dirty="0" err="1"/>
              <a:t>xxxx</a:t>
            </a:r>
            <a:r>
              <a:rPr lang="nl-NL" dirty="0"/>
              <a:t>] </a:t>
            </a:r>
            <a:r>
              <a:rPr lang="nl-NL" dirty="0">
                <a:sym typeface="Wingdings" panose="05000000000000000000" pitchFamily="2" charset="2"/>
              </a:rPr>
              <a:t> zodat </a:t>
            </a:r>
            <a:r>
              <a:rPr lang="nl-NL" dirty="0" err="1">
                <a:sym typeface="Wingdings" panose="05000000000000000000" pitchFamily="2" charset="2"/>
              </a:rPr>
              <a:t>ruimtelijkeplannen.nlna</a:t>
            </a:r>
            <a:r>
              <a:rPr lang="nl-NL" dirty="0">
                <a:sym typeface="Wingdings" panose="05000000000000000000" pitchFamily="2" charset="2"/>
              </a:rPr>
              <a:t> 1-1-2024 herkent dat het een TAM-omgevingsplan is en geen bestemmingsplan</a:t>
            </a:r>
            <a:endParaRPr lang="nl-NL" dirty="0"/>
          </a:p>
          <a:p>
            <a:r>
              <a:rPr lang="nl-NL" dirty="0"/>
              <a:t>SVBP niet van toepassing </a:t>
            </a:r>
          </a:p>
          <a:p>
            <a:pPr lvl="1"/>
            <a:r>
              <a:rPr lang="nl-NL" dirty="0"/>
              <a:t>Wel zit je vast aan gebruik bestemmingsplanobjecten (enkelbestemming, gebiedsaanduiding, dubbelbestemming, maatvoering, etc.)</a:t>
            </a:r>
          </a:p>
          <a:p>
            <a:r>
              <a:rPr lang="nl-NL" dirty="0"/>
              <a:t>In TAM-omgevingsplan kun je enkelbestemmingen stapelen</a:t>
            </a:r>
          </a:p>
          <a:p>
            <a:endParaRPr lang="nl-NL" dirty="0"/>
          </a:p>
        </p:txBody>
      </p:sp>
    </p:spTree>
    <p:extLst>
      <p:ext uri="{BB962C8B-B14F-4D97-AF65-F5344CB8AC3E}">
        <p14:creationId xmlns:p14="http://schemas.microsoft.com/office/powerpoint/2010/main" val="3182449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9D661-2117-D21B-69FB-11E25FBE309D}"/>
              </a:ext>
            </a:extLst>
          </p:cNvPr>
          <p:cNvSpPr>
            <a:spLocks noGrp="1"/>
          </p:cNvSpPr>
          <p:nvPr>
            <p:ph type="title"/>
          </p:nvPr>
        </p:nvSpPr>
        <p:spPr/>
        <p:txBody>
          <a:bodyPr/>
          <a:lstStyle/>
          <a:p>
            <a:r>
              <a:rPr lang="nl-NL" dirty="0"/>
              <a:t>Hoe maak je het (2)?</a:t>
            </a:r>
          </a:p>
        </p:txBody>
      </p:sp>
      <p:sp>
        <p:nvSpPr>
          <p:cNvPr id="3" name="Tijdelijke aanduiding voor inhoud 2">
            <a:extLst>
              <a:ext uri="{FF2B5EF4-FFF2-40B4-BE49-F238E27FC236}">
                <a16:creationId xmlns:a16="http://schemas.microsoft.com/office/drawing/2014/main" id="{534300CB-CB18-BF17-0A6E-375B5BA20E17}"/>
              </a:ext>
            </a:extLst>
          </p:cNvPr>
          <p:cNvSpPr>
            <a:spLocks noGrp="1"/>
          </p:cNvSpPr>
          <p:nvPr>
            <p:ph idx="1"/>
          </p:nvPr>
        </p:nvSpPr>
        <p:spPr/>
        <p:txBody>
          <a:bodyPr/>
          <a:lstStyle/>
          <a:p>
            <a:r>
              <a:rPr lang="nl-NL" dirty="0">
                <a:hlinkClick r:id="rId2"/>
              </a:rPr>
              <a:t>https://vng.nl/sites/default/files/2022-11/Transponeertabel_regels_voor_het_TAM-IMRO_omgevingsplan.pdf</a:t>
            </a:r>
            <a:endParaRPr lang="nl-NL" dirty="0"/>
          </a:p>
          <a:p>
            <a:pPr marL="0" indent="0">
              <a:buNone/>
            </a:pPr>
            <a:endParaRPr lang="nl-NL" dirty="0"/>
          </a:p>
        </p:txBody>
      </p:sp>
    </p:spTree>
    <p:extLst>
      <p:ext uri="{BB962C8B-B14F-4D97-AF65-F5344CB8AC3E}">
        <p14:creationId xmlns:p14="http://schemas.microsoft.com/office/powerpoint/2010/main" val="376078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EB1BE3-8AD1-ECAC-E900-5254A4DF3AB9}"/>
              </a:ext>
            </a:extLst>
          </p:cNvPr>
          <p:cNvSpPr>
            <a:spLocks noGrp="1"/>
          </p:cNvSpPr>
          <p:nvPr>
            <p:ph type="title"/>
          </p:nvPr>
        </p:nvSpPr>
        <p:spPr/>
        <p:txBody>
          <a:bodyPr/>
          <a:lstStyle/>
          <a:p>
            <a:r>
              <a:rPr lang="nl-NL" dirty="0"/>
              <a:t>Wat kun je er niet mee?</a:t>
            </a:r>
          </a:p>
        </p:txBody>
      </p:sp>
      <p:sp>
        <p:nvSpPr>
          <p:cNvPr id="3" name="Tijdelijke aanduiding voor inhoud 2">
            <a:extLst>
              <a:ext uri="{FF2B5EF4-FFF2-40B4-BE49-F238E27FC236}">
                <a16:creationId xmlns:a16="http://schemas.microsoft.com/office/drawing/2014/main" id="{D1BD0016-5B72-794A-44BC-747A22C56634}"/>
              </a:ext>
            </a:extLst>
          </p:cNvPr>
          <p:cNvSpPr>
            <a:spLocks noGrp="1"/>
          </p:cNvSpPr>
          <p:nvPr>
            <p:ph idx="1"/>
          </p:nvPr>
        </p:nvSpPr>
        <p:spPr/>
        <p:txBody>
          <a:bodyPr/>
          <a:lstStyle/>
          <a:p>
            <a:r>
              <a:rPr lang="nl-NL" dirty="0"/>
              <a:t>Annoteren </a:t>
            </a:r>
          </a:p>
          <a:p>
            <a:pPr>
              <a:buFont typeface="Wingdings" panose="05000000000000000000" pitchFamily="2" charset="2"/>
              <a:buChar char="à"/>
            </a:pPr>
            <a:r>
              <a:rPr lang="nl-NL" dirty="0">
                <a:sym typeface="Wingdings" panose="05000000000000000000" pitchFamily="2" charset="2"/>
              </a:rPr>
              <a:t> Je kunt geen nieuwe haakjes voor toepasbare regels maken</a:t>
            </a:r>
          </a:p>
          <a:p>
            <a:pPr lvl="1"/>
            <a:r>
              <a:rPr lang="nl-NL" dirty="0">
                <a:sym typeface="Wingdings" panose="05000000000000000000" pitchFamily="2" charset="2"/>
              </a:rPr>
              <a:t>Dus geen vergunningencheck (als je opa opneemt), of</a:t>
            </a:r>
          </a:p>
          <a:p>
            <a:pPr lvl="1"/>
            <a:r>
              <a:rPr lang="nl-NL" dirty="0">
                <a:sym typeface="Wingdings" panose="05000000000000000000" pitchFamily="2" charset="2"/>
              </a:rPr>
              <a:t>Aanvraagformulier als je indieningsvereisten opneemt</a:t>
            </a:r>
          </a:p>
          <a:p>
            <a:pPr lvl="1"/>
            <a:endParaRPr lang="nl-NL" dirty="0">
              <a:sym typeface="Wingdings" panose="05000000000000000000" pitchFamily="2" charset="2"/>
            </a:endParaRPr>
          </a:p>
          <a:p>
            <a:pPr lvl="1"/>
            <a:endParaRPr lang="nl-NL" dirty="0">
              <a:sym typeface="Wingdings" panose="05000000000000000000" pitchFamily="2" charset="2"/>
            </a:endParaRPr>
          </a:p>
          <a:p>
            <a:r>
              <a:rPr lang="nl-NL" dirty="0">
                <a:sym typeface="Wingdings" panose="05000000000000000000" pitchFamily="2" charset="2"/>
              </a:rPr>
              <a:t>Wat kun je wel doen?</a:t>
            </a:r>
          </a:p>
          <a:p>
            <a:pPr lvl="1"/>
            <a:r>
              <a:rPr lang="nl-NL" dirty="0">
                <a:sym typeface="Wingdings" panose="05000000000000000000" pitchFamily="2" charset="2"/>
              </a:rPr>
              <a:t>Gebruik maken van aanvraagformulieren die met Bruidsschat zijn aangemaakt (in motivering TAM-omgevingsplan naar verwijzen)</a:t>
            </a:r>
          </a:p>
          <a:p>
            <a:endParaRPr lang="nl-NL" dirty="0"/>
          </a:p>
        </p:txBody>
      </p:sp>
    </p:spTree>
    <p:extLst>
      <p:ext uri="{BB962C8B-B14F-4D97-AF65-F5344CB8AC3E}">
        <p14:creationId xmlns:p14="http://schemas.microsoft.com/office/powerpoint/2010/main" val="3137783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9A456D-5D7A-D6DB-46E7-72D0FA2549AD}"/>
              </a:ext>
            </a:extLst>
          </p:cNvPr>
          <p:cNvSpPr>
            <a:spLocks noGrp="1"/>
          </p:cNvSpPr>
          <p:nvPr>
            <p:ph type="title"/>
          </p:nvPr>
        </p:nvSpPr>
        <p:spPr/>
        <p:txBody>
          <a:bodyPr/>
          <a:lstStyle/>
          <a:p>
            <a:r>
              <a:rPr lang="nl-NL" dirty="0"/>
              <a:t>Voorbeelden</a:t>
            </a:r>
          </a:p>
        </p:txBody>
      </p:sp>
      <p:sp>
        <p:nvSpPr>
          <p:cNvPr id="3" name="Tijdelijke aanduiding voor inhoud 2">
            <a:extLst>
              <a:ext uri="{FF2B5EF4-FFF2-40B4-BE49-F238E27FC236}">
                <a16:creationId xmlns:a16="http://schemas.microsoft.com/office/drawing/2014/main" id="{82E8E1AE-C6AE-E483-3BFA-F1FCEDDC9663}"/>
              </a:ext>
            </a:extLst>
          </p:cNvPr>
          <p:cNvSpPr>
            <a:spLocks noGrp="1"/>
          </p:cNvSpPr>
          <p:nvPr>
            <p:ph idx="1"/>
          </p:nvPr>
        </p:nvSpPr>
        <p:spPr/>
        <p:txBody>
          <a:bodyPr/>
          <a:lstStyle/>
          <a:p>
            <a:r>
              <a:rPr lang="nl-NL" dirty="0"/>
              <a:t>Eindhoven</a:t>
            </a:r>
          </a:p>
          <a:p>
            <a:pPr marL="0" indent="0">
              <a:buNone/>
            </a:pPr>
            <a:r>
              <a:rPr lang="nl-NL" dirty="0">
                <a:hlinkClick r:id="rId2"/>
              </a:rPr>
              <a:t>Regels op de kaart - Zoeken op onderwerp - Omgevingsloket (overheid.nl)</a:t>
            </a:r>
            <a:endParaRPr lang="nl-NL" dirty="0"/>
          </a:p>
        </p:txBody>
      </p:sp>
      <p:sp>
        <p:nvSpPr>
          <p:cNvPr id="4" name="Tijdelijke aanduiding voor inhoud 3">
            <a:extLst>
              <a:ext uri="{FF2B5EF4-FFF2-40B4-BE49-F238E27FC236}">
                <a16:creationId xmlns:a16="http://schemas.microsoft.com/office/drawing/2014/main" id="{6463C70A-7E3F-8299-77F9-5CFB85E6A842}"/>
              </a:ext>
            </a:extLst>
          </p:cNvPr>
          <p:cNvSpPr>
            <a:spLocks noGrp="1"/>
          </p:cNvSpPr>
          <p:nvPr>
            <p:ph idx="10"/>
          </p:nvPr>
        </p:nvSpPr>
        <p:spPr/>
        <p:txBody>
          <a:bodyPr/>
          <a:lstStyle/>
          <a:p>
            <a:r>
              <a:rPr lang="nl-NL" dirty="0"/>
              <a:t>Leiden</a:t>
            </a:r>
          </a:p>
          <a:p>
            <a:pPr marL="0" indent="0">
              <a:buNone/>
            </a:pPr>
            <a:r>
              <a:rPr lang="nl-NL" dirty="0">
                <a:hlinkClick r:id="rId3"/>
              </a:rPr>
              <a:t>TAM-omgevingsplan TEST LEAD v2 - Regels op de kaart - Omgevingswet (kadaster.nl)</a:t>
            </a:r>
            <a:endParaRPr lang="nl-NL" dirty="0"/>
          </a:p>
        </p:txBody>
      </p:sp>
    </p:spTree>
    <p:extLst>
      <p:ext uri="{BB962C8B-B14F-4D97-AF65-F5344CB8AC3E}">
        <p14:creationId xmlns:p14="http://schemas.microsoft.com/office/powerpoint/2010/main" val="328884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06D0CE-E361-57C3-08D6-E6FA6BBFF892}"/>
              </a:ext>
            </a:extLst>
          </p:cNvPr>
          <p:cNvSpPr>
            <a:spLocks noGrp="1"/>
          </p:cNvSpPr>
          <p:nvPr>
            <p:ph type="title"/>
          </p:nvPr>
        </p:nvSpPr>
        <p:spPr/>
        <p:txBody>
          <a:bodyPr/>
          <a:lstStyle/>
          <a:p>
            <a:r>
              <a:rPr lang="nl-NL" dirty="0"/>
              <a:t>Agenda: TAM-omgevingsplan</a:t>
            </a:r>
          </a:p>
        </p:txBody>
      </p:sp>
      <p:sp>
        <p:nvSpPr>
          <p:cNvPr id="3" name="Tijdelijke aanduiding voor inhoud 2">
            <a:extLst>
              <a:ext uri="{FF2B5EF4-FFF2-40B4-BE49-F238E27FC236}">
                <a16:creationId xmlns:a16="http://schemas.microsoft.com/office/drawing/2014/main" id="{9C6F8469-01D5-915B-3693-80CC7879050C}"/>
              </a:ext>
            </a:extLst>
          </p:cNvPr>
          <p:cNvSpPr>
            <a:spLocks noGrp="1"/>
          </p:cNvSpPr>
          <p:nvPr>
            <p:ph idx="1"/>
          </p:nvPr>
        </p:nvSpPr>
        <p:spPr/>
        <p:txBody>
          <a:bodyPr/>
          <a:lstStyle/>
          <a:p>
            <a:r>
              <a:rPr lang="nl-NL" dirty="0"/>
              <a:t>Waar komt het vandaan?</a:t>
            </a:r>
          </a:p>
          <a:p>
            <a:r>
              <a:rPr lang="nl-NL" dirty="0"/>
              <a:t>Wanneer gebruik je het?</a:t>
            </a:r>
          </a:p>
          <a:p>
            <a:r>
              <a:rPr lang="nl-NL" dirty="0"/>
              <a:t>Wat is het?</a:t>
            </a:r>
          </a:p>
          <a:p>
            <a:pPr lvl="1"/>
            <a:r>
              <a:rPr lang="nl-NL" dirty="0"/>
              <a:t>De drie kernvereisten</a:t>
            </a:r>
          </a:p>
          <a:p>
            <a:r>
              <a:rPr lang="nl-NL" dirty="0"/>
              <a:t>Hoe maak je het?</a:t>
            </a:r>
          </a:p>
          <a:p>
            <a:r>
              <a:rPr lang="nl-NL" dirty="0"/>
              <a:t>Wat kun je er niet mee?</a:t>
            </a:r>
          </a:p>
          <a:p>
            <a:r>
              <a:rPr lang="nl-NL" dirty="0"/>
              <a:t>Zijn er al voorbeelden?</a:t>
            </a:r>
          </a:p>
          <a:p>
            <a:endParaRPr lang="nl-NL" dirty="0"/>
          </a:p>
        </p:txBody>
      </p:sp>
    </p:spTree>
    <p:extLst>
      <p:ext uri="{BB962C8B-B14F-4D97-AF65-F5344CB8AC3E}">
        <p14:creationId xmlns:p14="http://schemas.microsoft.com/office/powerpoint/2010/main" val="176197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B6AB58E1-63CA-7BDE-8B4C-5DA0FCC321B2}"/>
              </a:ext>
            </a:extLst>
          </p:cNvPr>
          <p:cNvSpPr>
            <a:spLocks noGrp="1"/>
          </p:cNvSpPr>
          <p:nvPr>
            <p:ph type="title"/>
          </p:nvPr>
        </p:nvSpPr>
        <p:spPr/>
        <p:txBody>
          <a:bodyPr/>
          <a:lstStyle/>
          <a:p>
            <a:r>
              <a:rPr lang="nl-NL" dirty="0"/>
              <a:t>Waar komt het vandaan?</a:t>
            </a:r>
          </a:p>
        </p:txBody>
      </p:sp>
      <p:sp>
        <p:nvSpPr>
          <p:cNvPr id="2" name="Tijdelijke aanduiding voor inhoud 1"/>
          <p:cNvSpPr>
            <a:spLocks noGrp="1"/>
          </p:cNvSpPr>
          <p:nvPr>
            <p:ph idx="1"/>
          </p:nvPr>
        </p:nvSpPr>
        <p:spPr/>
        <p:txBody>
          <a:bodyPr/>
          <a:lstStyle/>
          <a:p>
            <a:r>
              <a:rPr lang="nl-NL" sz="2000" dirty="0"/>
              <a:t>Art 11.1 lid 2 Besluit elektronische publicaties (Bep) en 8.2 Regeling elektronische publicaties (Rep)</a:t>
            </a:r>
          </a:p>
          <a:p>
            <a:endParaRPr lang="nl-NL" sz="2000" dirty="0"/>
          </a:p>
          <a:p>
            <a:r>
              <a:rPr lang="nl-NL" sz="2000" b="0" i="1" dirty="0">
                <a:solidFill>
                  <a:srgbClr val="154273"/>
                </a:solidFill>
                <a:effectLst/>
                <a:latin typeface="Rijksoverheid Sans"/>
              </a:rPr>
              <a:t>Vanaf het tijdstip van inwerkingtreding van de Omgevingswet kan een bestuursorgaan in plaats van de krachtens artikel 3.8 aangewezen technische standaarden toepassing geven aan een technische standaard als bedoeld in de Regeling standaarden ruimtelijke ordening 2012, zoals deze gold onmiddellijk voor het tijdstip van intrekking van de Wet ruimtelijke ordening. Artikel 5.1, eerste lid, is dan niet van toepassing. Op de voorziening, bedoeld in artikel 1.2.1 van het Besluit ruimtelijke ordening, blijft het recht van toepassing zoals dat gold onmiddellijk voor het tijdstip van intrekking van de Wet ruimtelijke ordening.</a:t>
            </a:r>
          </a:p>
          <a:p>
            <a:endParaRPr lang="nl-NL" sz="2000" i="1" dirty="0">
              <a:solidFill>
                <a:srgbClr val="154273"/>
              </a:solidFill>
              <a:latin typeface="Rijksoverheid Sans"/>
            </a:endParaRPr>
          </a:p>
          <a:p>
            <a:pPr>
              <a:buFont typeface="Wingdings" panose="05000000000000000000" pitchFamily="2" charset="2"/>
              <a:buChar char="à"/>
            </a:pPr>
            <a:r>
              <a:rPr lang="nl-NL" sz="2000" dirty="0">
                <a:sym typeface="Wingdings" panose="05000000000000000000" pitchFamily="2" charset="2"/>
              </a:rPr>
              <a:t>Waar komt het op neer: </a:t>
            </a:r>
          </a:p>
          <a:p>
            <a:pPr lvl="1">
              <a:buFont typeface="Wingdings" panose="05000000000000000000" pitchFamily="2" charset="2"/>
              <a:buChar char="à"/>
            </a:pPr>
            <a:r>
              <a:rPr lang="nl-NL" sz="1800" dirty="0">
                <a:sym typeface="Wingdings" panose="05000000000000000000" pitchFamily="2" charset="2"/>
              </a:rPr>
              <a:t>de plicht om (een wijziging van) het omgevingsplan te publiceren met STOP/TP geldt nog even niet (nu wordt termijn van 1 jaar genoemd). </a:t>
            </a:r>
            <a:r>
              <a:rPr lang="nl-NL" sz="1800" dirty="0"/>
              <a:t>Je kunt gebruik maken van IMRO.</a:t>
            </a:r>
          </a:p>
          <a:p>
            <a:pPr>
              <a:buFont typeface="Wingdings" panose="05000000000000000000" pitchFamily="2" charset="2"/>
              <a:buChar char="à"/>
            </a:pPr>
            <a:r>
              <a:rPr lang="nl-NL" sz="2000" dirty="0"/>
              <a:t>Het moet op termijn (na 2031) wel worden omgezet in STOP/TP</a:t>
            </a:r>
          </a:p>
          <a:p>
            <a:endParaRPr lang="nl-NL" sz="2000" dirty="0"/>
          </a:p>
        </p:txBody>
      </p:sp>
    </p:spTree>
    <p:extLst>
      <p:ext uri="{BB962C8B-B14F-4D97-AF65-F5344CB8AC3E}">
        <p14:creationId xmlns:p14="http://schemas.microsoft.com/office/powerpoint/2010/main" val="73049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E4DBF4-032E-E367-7D3E-494E5A78681D}"/>
              </a:ext>
            </a:extLst>
          </p:cNvPr>
          <p:cNvSpPr>
            <a:spLocks noGrp="1"/>
          </p:cNvSpPr>
          <p:nvPr>
            <p:ph type="title"/>
          </p:nvPr>
        </p:nvSpPr>
        <p:spPr/>
        <p:txBody>
          <a:bodyPr/>
          <a:lstStyle/>
          <a:p>
            <a:r>
              <a:rPr lang="nl-NL" dirty="0"/>
              <a:t>Wanneer gebruik je het?</a:t>
            </a:r>
          </a:p>
        </p:txBody>
      </p:sp>
      <p:sp>
        <p:nvSpPr>
          <p:cNvPr id="3" name="Tijdelijke aanduiding voor inhoud 2">
            <a:extLst>
              <a:ext uri="{FF2B5EF4-FFF2-40B4-BE49-F238E27FC236}">
                <a16:creationId xmlns:a16="http://schemas.microsoft.com/office/drawing/2014/main" id="{35E062BC-9672-1A80-8B13-98BA1A9CF503}"/>
              </a:ext>
            </a:extLst>
          </p:cNvPr>
          <p:cNvSpPr>
            <a:spLocks noGrp="1"/>
          </p:cNvSpPr>
          <p:nvPr>
            <p:ph idx="1"/>
          </p:nvPr>
        </p:nvSpPr>
        <p:spPr/>
        <p:txBody>
          <a:bodyPr/>
          <a:lstStyle/>
          <a:p>
            <a:r>
              <a:rPr lang="nl-NL" dirty="0"/>
              <a:t>Uit nota van toelichting art 11.2 lid 2 Bep:</a:t>
            </a:r>
          </a:p>
          <a:p>
            <a:r>
              <a:rPr lang="nl-NL" sz="2000" i="1" dirty="0">
                <a:solidFill>
                  <a:srgbClr val="154273"/>
                </a:solidFill>
                <a:latin typeface="Rijksoverheid Sans"/>
              </a:rPr>
              <a:t>Het tweede lid heeft betrekking op de periode na inwerkingtreding van de Omgevingswet. Op dat moment zullen in beginsel de op grond van artikel 3.8 aangewezen standaarden gelden. Naast dat in dit artikellid wederom een uitzondering op de consolidatieverplichting is opgenomen, is daarin tevens bepaald dat in plaats van die standaarden nog gebruik kan worden gemaakt van de IMRO-standaarden; als voorziening wordt ruimtelijkeplannen.nl voor dit doel in stand gehouden. Tot inwerkingtreding van dit lid kan worden besloten, </a:t>
            </a:r>
            <a:r>
              <a:rPr lang="nl-NL" b="1" i="1" dirty="0">
                <a:solidFill>
                  <a:srgbClr val="154273"/>
                </a:solidFill>
                <a:latin typeface="Rijksoverheid Sans"/>
              </a:rPr>
              <a:t>indien gebiedsontwikkeling in de eerste periode na inwerkingtreding van de Omgevingswet zou dreigen te worden belemmerd door de enkele omstandigheid dat bepaalde bestuursorganen nog niet beschikken over bruikbare software voor vormgeving en publicatie van besluiten op grond van de Omgevingswet. </a:t>
            </a:r>
          </a:p>
          <a:p>
            <a:pPr marL="0" indent="0">
              <a:buNone/>
            </a:pPr>
            <a:endParaRPr lang="nl-NL" dirty="0"/>
          </a:p>
        </p:txBody>
      </p:sp>
    </p:spTree>
    <p:extLst>
      <p:ext uri="{BB962C8B-B14F-4D97-AF65-F5344CB8AC3E}">
        <p14:creationId xmlns:p14="http://schemas.microsoft.com/office/powerpoint/2010/main" val="109417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34751F3-8774-ECEA-EBD3-9B8C2D88BEEC}"/>
              </a:ext>
            </a:extLst>
          </p:cNvPr>
          <p:cNvSpPr>
            <a:spLocks noGrp="1"/>
          </p:cNvSpPr>
          <p:nvPr>
            <p:ph type="title"/>
          </p:nvPr>
        </p:nvSpPr>
        <p:spPr/>
        <p:txBody>
          <a:bodyPr/>
          <a:lstStyle/>
          <a:p>
            <a:r>
              <a:rPr lang="nl-NL" dirty="0"/>
              <a:t>Wanneer gebruik je het (2)?</a:t>
            </a:r>
          </a:p>
        </p:txBody>
      </p:sp>
      <p:sp>
        <p:nvSpPr>
          <p:cNvPr id="6" name="Tijdelijke aanduiding voor inhoud 5">
            <a:extLst>
              <a:ext uri="{FF2B5EF4-FFF2-40B4-BE49-F238E27FC236}">
                <a16:creationId xmlns:a16="http://schemas.microsoft.com/office/drawing/2014/main" id="{95924FB9-26B9-DCDB-8E95-C2071E013CE9}"/>
              </a:ext>
            </a:extLst>
          </p:cNvPr>
          <p:cNvSpPr>
            <a:spLocks noGrp="1"/>
          </p:cNvSpPr>
          <p:nvPr>
            <p:ph idx="1"/>
          </p:nvPr>
        </p:nvSpPr>
        <p:spPr/>
        <p:txBody>
          <a:bodyPr/>
          <a:lstStyle/>
          <a:p>
            <a:r>
              <a:rPr lang="nl-NL" dirty="0"/>
              <a:t>Als je het omgevingsplan wilt wijzigen voor:</a:t>
            </a:r>
          </a:p>
          <a:p>
            <a:endParaRPr lang="nl-NL" dirty="0"/>
          </a:p>
          <a:p>
            <a:pPr lvl="1"/>
            <a:r>
              <a:rPr lang="nl-NL" dirty="0">
                <a:solidFill>
                  <a:schemeClr val="bg1">
                    <a:lumMod val="50000"/>
                  </a:schemeClr>
                </a:solidFill>
              </a:rPr>
              <a:t>een gebiedsontwikkeling</a:t>
            </a:r>
          </a:p>
          <a:p>
            <a:pPr lvl="1"/>
            <a:r>
              <a:rPr lang="nl-NL" dirty="0"/>
              <a:t>een initiatief (waarvoor je geen </a:t>
            </a:r>
            <a:r>
              <a:rPr lang="nl-NL" dirty="0" err="1"/>
              <a:t>bopa</a:t>
            </a:r>
            <a:r>
              <a:rPr lang="nl-NL" dirty="0"/>
              <a:t> kunt verlenen)</a:t>
            </a:r>
          </a:p>
          <a:p>
            <a:pPr lvl="1"/>
            <a:r>
              <a:rPr lang="nl-NL" dirty="0"/>
              <a:t>een wijziging van de hemelwaterverordening / geurverordening</a:t>
            </a:r>
          </a:p>
          <a:p>
            <a:pPr lvl="1"/>
            <a:r>
              <a:rPr lang="nl-NL" dirty="0"/>
              <a:t>de doorwerking van nieuw beleid </a:t>
            </a:r>
          </a:p>
          <a:p>
            <a:pPr marL="0" indent="0">
              <a:buNone/>
            </a:pPr>
            <a:endParaRPr lang="nl-NL" dirty="0"/>
          </a:p>
        </p:txBody>
      </p:sp>
    </p:spTree>
    <p:extLst>
      <p:ext uri="{BB962C8B-B14F-4D97-AF65-F5344CB8AC3E}">
        <p14:creationId xmlns:p14="http://schemas.microsoft.com/office/powerpoint/2010/main" val="310378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1B0A0132-5A17-547E-8A86-8A2260915031}"/>
              </a:ext>
            </a:extLst>
          </p:cNvPr>
          <p:cNvSpPr/>
          <p:nvPr/>
        </p:nvSpPr>
        <p:spPr>
          <a:xfrm>
            <a:off x="966083" y="2162755"/>
            <a:ext cx="10145917" cy="1081377"/>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B6386721-8257-A133-E789-44F6717036A2}"/>
              </a:ext>
            </a:extLst>
          </p:cNvPr>
          <p:cNvSpPr/>
          <p:nvPr/>
        </p:nvSpPr>
        <p:spPr>
          <a:xfrm>
            <a:off x="966083" y="1749287"/>
            <a:ext cx="10145917" cy="381663"/>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66629F26-12FA-4EE8-17BD-4BA0106B88E8}"/>
              </a:ext>
            </a:extLst>
          </p:cNvPr>
          <p:cNvSpPr>
            <a:spLocks noGrp="1"/>
          </p:cNvSpPr>
          <p:nvPr>
            <p:ph type="title"/>
          </p:nvPr>
        </p:nvSpPr>
        <p:spPr/>
        <p:txBody>
          <a:bodyPr/>
          <a:lstStyle/>
          <a:p>
            <a:r>
              <a:rPr lang="nl-NL" dirty="0"/>
              <a:t>Wat is het?</a:t>
            </a:r>
          </a:p>
        </p:txBody>
      </p:sp>
      <p:sp>
        <p:nvSpPr>
          <p:cNvPr id="5" name="Tijdelijke aanduiding voor inhoud 4">
            <a:extLst>
              <a:ext uri="{FF2B5EF4-FFF2-40B4-BE49-F238E27FC236}">
                <a16:creationId xmlns:a16="http://schemas.microsoft.com/office/drawing/2014/main" id="{CB0B64D0-4055-4EC6-C263-8465621D3D14}"/>
              </a:ext>
            </a:extLst>
          </p:cNvPr>
          <p:cNvSpPr>
            <a:spLocks noGrp="1"/>
          </p:cNvSpPr>
          <p:nvPr>
            <p:ph idx="1"/>
          </p:nvPr>
        </p:nvSpPr>
        <p:spPr/>
        <p:txBody>
          <a:bodyPr/>
          <a:lstStyle/>
          <a:p>
            <a:r>
              <a:rPr lang="nl-NL" dirty="0"/>
              <a:t>Het is (juridisch) een wijziging van het omgevingsplan (</a:t>
            </a:r>
            <a:r>
              <a:rPr lang="nl-NL" dirty="0" err="1"/>
              <a:t>Wopla</a:t>
            </a:r>
            <a:r>
              <a:rPr lang="nl-NL" dirty="0"/>
              <a:t>)!</a:t>
            </a:r>
          </a:p>
          <a:p>
            <a:r>
              <a:rPr lang="nl-NL" dirty="0"/>
              <a:t>Het is (technisch) gemaakt met bestemmingsplansoftware (IMRO2012)</a:t>
            </a:r>
          </a:p>
          <a:p>
            <a:r>
              <a:rPr lang="nl-NL" dirty="0"/>
              <a:t>Het wordt gepubliceerd via ruimtelijkeplannen.nl op regels op de kaart (DSO)</a:t>
            </a:r>
          </a:p>
          <a:p>
            <a:pPr marL="0" indent="0">
              <a:buNone/>
            </a:pPr>
            <a:endParaRPr lang="nl-NL" dirty="0"/>
          </a:p>
          <a:p>
            <a:endParaRPr lang="nl-NL" dirty="0"/>
          </a:p>
          <a:p>
            <a:pPr>
              <a:buFont typeface="Wingdings" panose="05000000000000000000" pitchFamily="2" charset="2"/>
              <a:buChar char="à"/>
            </a:pPr>
            <a:r>
              <a:rPr lang="nl-NL" dirty="0">
                <a:sym typeface="Wingdings" panose="05000000000000000000" pitchFamily="2" charset="2"/>
              </a:rPr>
              <a:t> Conclusie: </a:t>
            </a:r>
          </a:p>
          <a:p>
            <a:pPr lvl="1"/>
            <a:r>
              <a:rPr lang="nl-NL" dirty="0">
                <a:sym typeface="Wingdings" panose="05000000000000000000" pitchFamily="2" charset="2"/>
              </a:rPr>
              <a:t>het is een wijziging van het omgevingsplan die juridisch in het nieuwe deel van het omgevingsplan terecht komt en technisch in het tijdelijke deel</a:t>
            </a:r>
          </a:p>
          <a:p>
            <a:pPr lvl="2"/>
            <a:r>
              <a:rPr lang="nl-NL" dirty="0">
                <a:sym typeface="Wingdings" panose="05000000000000000000" pitchFamily="2" charset="2"/>
              </a:rPr>
              <a:t>Omgekeerde van de Bruidsschat ;-)  </a:t>
            </a:r>
            <a:endParaRPr lang="nl-NL" dirty="0"/>
          </a:p>
        </p:txBody>
      </p:sp>
    </p:spTree>
    <p:extLst>
      <p:ext uri="{BB962C8B-B14F-4D97-AF65-F5344CB8AC3E}">
        <p14:creationId xmlns:p14="http://schemas.microsoft.com/office/powerpoint/2010/main" val="101182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CA19D-EE4E-CF2A-B0E8-76A38BDA3DB7}"/>
              </a:ext>
            </a:extLst>
          </p:cNvPr>
          <p:cNvSpPr>
            <a:spLocks noGrp="1"/>
          </p:cNvSpPr>
          <p:nvPr>
            <p:ph type="title"/>
          </p:nvPr>
        </p:nvSpPr>
        <p:spPr/>
        <p:txBody>
          <a:bodyPr/>
          <a:lstStyle/>
          <a:p>
            <a:r>
              <a:rPr lang="nl-NL" dirty="0"/>
              <a:t>Wat is het (2)?</a:t>
            </a:r>
          </a:p>
        </p:txBody>
      </p:sp>
      <p:sp>
        <p:nvSpPr>
          <p:cNvPr id="3" name="Tijdelijke aanduiding voor inhoud 2">
            <a:extLst>
              <a:ext uri="{FF2B5EF4-FFF2-40B4-BE49-F238E27FC236}">
                <a16:creationId xmlns:a16="http://schemas.microsoft.com/office/drawing/2014/main" id="{0B95737B-4A50-D60B-A65E-262CB7B7F6AF}"/>
              </a:ext>
            </a:extLst>
          </p:cNvPr>
          <p:cNvSpPr>
            <a:spLocks noGrp="1"/>
          </p:cNvSpPr>
          <p:nvPr>
            <p:ph idx="1"/>
          </p:nvPr>
        </p:nvSpPr>
        <p:spPr/>
        <p:txBody>
          <a:bodyPr/>
          <a:lstStyle/>
          <a:p>
            <a:r>
              <a:rPr lang="nl-NL" dirty="0"/>
              <a:t>Een wijziging van het omgevingsplan dus let op:</a:t>
            </a:r>
          </a:p>
          <a:p>
            <a:pPr lvl="1"/>
            <a:r>
              <a:rPr lang="nl-NL" dirty="0"/>
              <a:t>Evenwichtige toedeling van functies aan locaties</a:t>
            </a:r>
          </a:p>
          <a:p>
            <a:pPr lvl="1"/>
            <a:r>
              <a:rPr lang="nl-NL" dirty="0"/>
              <a:t>Instructieregels Besluit kwaliteit leefomgeving / provinciale omgevingsverordening</a:t>
            </a:r>
          </a:p>
          <a:p>
            <a:pPr lvl="1"/>
            <a:r>
              <a:rPr lang="nl-NL" dirty="0"/>
              <a:t>Wijze van regulering (bestemming, afwijking, gebruik, bouwen)</a:t>
            </a:r>
          </a:p>
          <a:p>
            <a:pPr lvl="1"/>
            <a:endParaRPr lang="nl-NL" dirty="0"/>
          </a:p>
          <a:p>
            <a:pPr marL="0" indent="0">
              <a:buNone/>
            </a:pPr>
            <a:r>
              <a:rPr lang="nl-NL" dirty="0">
                <a:sym typeface="Wingdings" panose="05000000000000000000" pitchFamily="2" charset="2"/>
              </a:rPr>
              <a:t> Hulpmiddel: </a:t>
            </a:r>
            <a:r>
              <a:rPr lang="nl-NL" dirty="0"/>
              <a:t>Kernvereisten bijsluiter VNG</a:t>
            </a:r>
          </a:p>
          <a:p>
            <a:pPr lvl="1"/>
            <a:endParaRPr lang="nl-NL" dirty="0"/>
          </a:p>
        </p:txBody>
      </p:sp>
    </p:spTree>
    <p:extLst>
      <p:ext uri="{BB962C8B-B14F-4D97-AF65-F5344CB8AC3E}">
        <p14:creationId xmlns:p14="http://schemas.microsoft.com/office/powerpoint/2010/main" val="379683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87889A8-B609-FA5E-7393-871BA3E296E4}"/>
              </a:ext>
            </a:extLst>
          </p:cNvPr>
          <p:cNvSpPr>
            <a:spLocks noGrp="1"/>
          </p:cNvSpPr>
          <p:nvPr>
            <p:ph type="title"/>
          </p:nvPr>
        </p:nvSpPr>
        <p:spPr/>
        <p:txBody>
          <a:bodyPr/>
          <a:lstStyle/>
          <a:p>
            <a:r>
              <a:rPr lang="nl-NL" dirty="0"/>
              <a:t>Kernvereiste 1: één omgevingsplan </a:t>
            </a:r>
          </a:p>
        </p:txBody>
      </p:sp>
      <p:sp>
        <p:nvSpPr>
          <p:cNvPr id="6" name="Tijdelijke aanduiding voor inhoud 5">
            <a:extLst>
              <a:ext uri="{FF2B5EF4-FFF2-40B4-BE49-F238E27FC236}">
                <a16:creationId xmlns:a16="http://schemas.microsoft.com/office/drawing/2014/main" id="{86B5E4FC-0F05-4AE9-AEA7-F126F2CF9371}"/>
              </a:ext>
            </a:extLst>
          </p:cNvPr>
          <p:cNvSpPr>
            <a:spLocks noGrp="1"/>
          </p:cNvSpPr>
          <p:nvPr>
            <p:ph idx="1"/>
          </p:nvPr>
        </p:nvSpPr>
        <p:spPr/>
        <p:txBody>
          <a:bodyPr/>
          <a:lstStyle/>
          <a:p>
            <a:r>
              <a:rPr lang="nl-NL" dirty="0"/>
              <a:t>Het TAM-omgevingsplan is eigenlijk een partiele herziening van uw omgevingsplan van rechtswege (oftewel Bruidsschat in tijdelijk deel)</a:t>
            </a:r>
          </a:p>
          <a:p>
            <a:pPr lvl="1"/>
            <a:r>
              <a:rPr lang="nl-NL" dirty="0"/>
              <a:t>Omgevingsplan van rechtswege is van toepassing op plangebied TAM-omgevingsplan</a:t>
            </a:r>
          </a:p>
          <a:p>
            <a:r>
              <a:rPr lang="nl-NL" dirty="0"/>
              <a:t>U kunt TAM-omgevingsplan niet samenvoegen (consolideren) met omgevingsplan van rechtswege (want andere techniek)</a:t>
            </a:r>
          </a:p>
          <a:p>
            <a:pPr marL="0" indent="0">
              <a:buNone/>
            </a:pPr>
            <a:endParaRPr lang="nl-NL" dirty="0"/>
          </a:p>
          <a:p>
            <a:r>
              <a:rPr lang="nl-NL" dirty="0"/>
              <a:t>Het idee is (1): voeg TAM-omgevingsplan toe als nieuw hoofdstuk aan initiële omgevingsplan</a:t>
            </a:r>
          </a:p>
          <a:p>
            <a:r>
              <a:rPr lang="nl-NL" dirty="0"/>
              <a:t>Het idee is (2): voeg een preambule toe</a:t>
            </a:r>
          </a:p>
          <a:p>
            <a:endParaRPr lang="nl-NL" dirty="0"/>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22565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ADC375-429B-FCCD-AEC2-3743C63E05F9}"/>
              </a:ext>
            </a:extLst>
          </p:cNvPr>
          <p:cNvSpPr>
            <a:spLocks noGrp="1"/>
          </p:cNvSpPr>
          <p:nvPr>
            <p:ph type="title"/>
          </p:nvPr>
        </p:nvSpPr>
        <p:spPr/>
        <p:txBody>
          <a:bodyPr/>
          <a:lstStyle/>
          <a:p>
            <a:r>
              <a:rPr lang="nl-NL" dirty="0"/>
              <a:t>Preambule (voorbeeld)</a:t>
            </a:r>
          </a:p>
        </p:txBody>
      </p:sp>
      <p:sp>
        <p:nvSpPr>
          <p:cNvPr id="3" name="Tijdelijke aanduiding voor inhoud 2">
            <a:extLst>
              <a:ext uri="{FF2B5EF4-FFF2-40B4-BE49-F238E27FC236}">
                <a16:creationId xmlns:a16="http://schemas.microsoft.com/office/drawing/2014/main" id="{9E3CEDFA-2A33-656C-20FA-D4EC9DB1EC9C}"/>
              </a:ext>
            </a:extLst>
          </p:cNvPr>
          <p:cNvSpPr>
            <a:spLocks noGrp="1"/>
          </p:cNvSpPr>
          <p:nvPr>
            <p:ph idx="1"/>
          </p:nvPr>
        </p:nvSpPr>
        <p:spPr/>
        <p:txBody>
          <a:bodyPr/>
          <a:lstStyle/>
          <a:p>
            <a:pPr algn="l"/>
            <a:r>
              <a:rPr lang="nl-NL" sz="2000" b="0" i="1" dirty="0">
                <a:solidFill>
                  <a:srgbClr val="1A1A1A"/>
                </a:solidFill>
                <a:effectLst/>
                <a:latin typeface="Avenir"/>
              </a:rPr>
              <a:t>Dit TAM-omgevingsplan is gericht op het faciliteren van gebiedsontwikkeling op de locatie [naam van de locatie van het plan] en is als een nieuw hoofdstuk (hoofdstuk [22a]) opgenomen in het omgevingsplan van de gemeente [naam van de gemeente]. Dit hoofdstuk is bekend gemaakt en digitaal beschikbaar gesteld met de landelijke voorziening, bedoeld in artikel 1.2.1, tweede lid, van het Besluit ruimtelijke ordening. Het is met deze landelijke voorziening niet mogelijk dit hoofdstuk conform de juridische vormgeving van het omgevingsplan in STOP-TPOD beschikbaar te stellen.</a:t>
            </a:r>
            <a:endParaRPr lang="nl-NL" sz="2000" b="0" i="0" dirty="0">
              <a:solidFill>
                <a:srgbClr val="1A1A1A"/>
              </a:solidFill>
              <a:effectLst/>
              <a:latin typeface="Avenir"/>
            </a:endParaRPr>
          </a:p>
          <a:p>
            <a:pPr algn="l"/>
            <a:r>
              <a:rPr lang="nl-NL" sz="2000" b="0" i="1" dirty="0">
                <a:solidFill>
                  <a:srgbClr val="1A1A1A"/>
                </a:solidFill>
                <a:effectLst/>
                <a:latin typeface="Avenir"/>
              </a:rPr>
              <a:t>De in dit op </a:t>
            </a:r>
            <a:r>
              <a:rPr lang="nl-NL" sz="2000" b="0" i="1" u="sng" dirty="0">
                <a:solidFill>
                  <a:srgbClr val="004488"/>
                </a:solidFill>
                <a:effectLst/>
                <a:latin typeface="Avenir"/>
                <a:hlinkClick r:id="rId2"/>
              </a:rPr>
              <a:t>https://www.ruimtelijkeplannen.nl</a:t>
            </a:r>
            <a:r>
              <a:rPr lang="nl-NL" sz="2000" b="0" i="1" dirty="0">
                <a:solidFill>
                  <a:srgbClr val="1A1A1A"/>
                </a:solidFill>
                <a:effectLst/>
                <a:latin typeface="Avenir"/>
              </a:rPr>
              <a:t> uitgegeven deel van het omgevingsplan (hierna: dit deel) weergegeven hoofdstukken moeten gelezen worden als paragrafen van hoofdstuk [22a] van het omgevingsplan van de gemeente [naam van de gemeente]. In de artikelkop van de in dit deel weergegeven artikelen moet na het woord 'Artikel', na de spatie en direct voor het artikelnummer '[22a.]' gelezen worden. In de kop van de bijlagen bij het in dit deel weergegeven hoofdstuk moet na het woord ‘Bijlage’, na de spatie en direct voor het nummer van de bijlage ‘[22a]’ gelezen worden.</a:t>
            </a:r>
            <a:endParaRPr lang="nl-NL" sz="2000" b="0" i="0" dirty="0">
              <a:solidFill>
                <a:srgbClr val="1A1A1A"/>
              </a:solidFill>
              <a:effectLst/>
              <a:latin typeface="Avenir"/>
            </a:endParaRPr>
          </a:p>
          <a:p>
            <a:endParaRPr lang="nl-NL" dirty="0"/>
          </a:p>
        </p:txBody>
      </p:sp>
    </p:spTree>
    <p:extLst>
      <p:ext uri="{BB962C8B-B14F-4D97-AF65-F5344CB8AC3E}">
        <p14:creationId xmlns:p14="http://schemas.microsoft.com/office/powerpoint/2010/main" val="1092532091"/>
      </p:ext>
    </p:extLst>
  </p:cSld>
  <p:clrMapOvr>
    <a:masterClrMapping/>
  </p:clrMapOvr>
</p:sld>
</file>

<file path=ppt/theme/theme1.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CE455056-2E07-40E3-A23C-F1856412D281}" vid="{E190F73E-30FE-4981-A67C-E1D98411DE6E}"/>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VNG powerpoint (2)</Template>
  <TotalTime>0</TotalTime>
  <Words>1230</Words>
  <Application>Microsoft Office PowerPoint</Application>
  <PresentationFormat>Breedbeeld</PresentationFormat>
  <Paragraphs>109</Paragraphs>
  <Slides>16</Slides>
  <Notes>1</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16</vt:i4>
      </vt:variant>
    </vt:vector>
  </HeadingPairs>
  <TitlesOfParts>
    <vt:vector size="23" baseType="lpstr">
      <vt:lpstr>Arial</vt:lpstr>
      <vt:lpstr>Avenir</vt:lpstr>
      <vt:lpstr>Calibri</vt:lpstr>
      <vt:lpstr>Rijksoverheid Sans</vt:lpstr>
      <vt:lpstr>Wingdings</vt:lpstr>
      <vt:lpstr>VNG_Basis - kopie</vt:lpstr>
      <vt:lpstr>VNG Titels</vt:lpstr>
      <vt:lpstr>TAM-omgevingsplan</vt:lpstr>
      <vt:lpstr>Agenda: TAM-omgevingsplan</vt:lpstr>
      <vt:lpstr>Waar komt het vandaan?</vt:lpstr>
      <vt:lpstr>Wanneer gebruik je het?</vt:lpstr>
      <vt:lpstr>Wanneer gebruik je het (2)?</vt:lpstr>
      <vt:lpstr>Wat is het?</vt:lpstr>
      <vt:lpstr>Wat is het (2)?</vt:lpstr>
      <vt:lpstr>Kernvereiste 1: één omgevingsplan </vt:lpstr>
      <vt:lpstr>Preambule (voorbeeld)</vt:lpstr>
      <vt:lpstr>Kernvereiste 2: Toepassingsbereik </vt:lpstr>
      <vt:lpstr>Verhouding met Bruidsschat in tijdelijk deel omgevingsplan</vt:lpstr>
      <vt:lpstr>Kernvereiste 3: bepalingen</vt:lpstr>
      <vt:lpstr>Hoe maak je het?</vt:lpstr>
      <vt:lpstr>Hoe maak je het (2)?</vt:lpstr>
      <vt:lpstr>Wat kun je er niet mee?</vt:lpstr>
      <vt:lpstr>Voorbeelden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Lisa Stevenhagen</dc:creator>
  <cp:keywords>All Places</cp:keywords>
  <cp:lastModifiedBy>Dènes Jansen</cp:lastModifiedBy>
  <cp:revision>8</cp:revision>
  <cp:lastPrinted>2016-11-29T12:08:35Z</cp:lastPrinted>
  <dcterms:created xsi:type="dcterms:W3CDTF">2023-09-28T09:05:10Z</dcterms:created>
  <dcterms:modified xsi:type="dcterms:W3CDTF">2023-10-06T07:17:02Z</dcterms:modified>
</cp:coreProperties>
</file>