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4"/>
    <p:sldMasterId id="2147483768" r:id="rId5"/>
    <p:sldMasterId id="2147483770" r:id="rId6"/>
    <p:sldMasterId id="2147483791" r:id="rId7"/>
  </p:sldMasterIdLst>
  <p:notesMasterIdLst>
    <p:notesMasterId r:id="rId23"/>
  </p:notesMasterIdLst>
  <p:handoutMasterIdLst>
    <p:handoutMasterId r:id="rId24"/>
  </p:handoutMasterIdLst>
  <p:sldIdLst>
    <p:sldId id="1346" r:id="rId8"/>
    <p:sldId id="1634" r:id="rId9"/>
    <p:sldId id="1642" r:id="rId10"/>
    <p:sldId id="1643" r:id="rId11"/>
    <p:sldId id="1638" r:id="rId12"/>
    <p:sldId id="1639" r:id="rId13"/>
    <p:sldId id="1644" r:id="rId14"/>
    <p:sldId id="1647" r:id="rId15"/>
    <p:sldId id="1648" r:id="rId16"/>
    <p:sldId id="1635" r:id="rId17"/>
    <p:sldId id="1649" r:id="rId18"/>
    <p:sldId id="1646" r:id="rId19"/>
    <p:sldId id="1651" r:id="rId20"/>
    <p:sldId id="1645" r:id="rId21"/>
    <p:sldId id="1650" r:id="rId22"/>
  </p:sldIdLst>
  <p:sldSz cx="12192000" cy="6858000"/>
  <p:notesSz cx="6865938" cy="9540875"/>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3005" userDrawn="1">
          <p15:clr>
            <a:srgbClr val="A4A3A4"/>
          </p15:clr>
        </p15:guide>
        <p15:guide id="2" pos="2163"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DC1E66-E581-C6D9-EB6D-9B5263C2AE98}" name="Patricia Palmen" initials="PP" userId="Patricia Palme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ia Palmen" initials="PP" lastIdx="12" clrIdx="0"/>
  <p:cmAuthor id="2" name="Vincent Damen" initials="V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F3"/>
    <a:srgbClr val="F07E26"/>
    <a:srgbClr val="000000"/>
    <a:srgbClr val="92D050"/>
    <a:srgbClr val="FFFFFF"/>
    <a:srgbClr val="26B1E2"/>
    <a:srgbClr val="002F5F"/>
    <a:srgbClr val="2E75B6"/>
    <a:srgbClr val="1C93C2"/>
    <a:srgbClr val="8FD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Stijl, gemiddeld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5BE263C-DBD7-4A20-BB59-AAB30ACAA65A}" styleName="Stijl, gemiddeld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0" autoAdjust="0"/>
    <p:restoredTop sz="95782" autoAdjust="0"/>
  </p:normalViewPr>
  <p:slideViewPr>
    <p:cSldViewPr snapToGrid="0">
      <p:cViewPr varScale="1">
        <p:scale>
          <a:sx n="82" d="100"/>
          <a:sy n="82" d="100"/>
        </p:scale>
        <p:origin x="672" y="84"/>
      </p:cViewPr>
      <p:guideLst>
        <p:guide orient="horz" pos="2160"/>
        <p:guide pos="7219"/>
        <p:guide pos="3840"/>
      </p:guideLst>
    </p:cSldViewPr>
  </p:slideViewPr>
  <p:notesTextViewPr>
    <p:cViewPr>
      <p:scale>
        <a:sx n="100" d="100"/>
        <a:sy n="100" d="100"/>
      </p:scale>
      <p:origin x="0" y="0"/>
    </p:cViewPr>
  </p:notesTextViewPr>
  <p:notesViewPr>
    <p:cSldViewPr snapToGrid="0">
      <p:cViewPr varScale="1">
        <p:scale>
          <a:sx n="83" d="100"/>
          <a:sy n="83" d="100"/>
        </p:scale>
        <p:origin x="3930" y="102"/>
      </p:cViewPr>
      <p:guideLst>
        <p:guide orient="horz" pos="3005"/>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5240" cy="478701"/>
          </a:xfrm>
          <a:prstGeom prst="rect">
            <a:avLst/>
          </a:prstGeom>
        </p:spPr>
        <p:txBody>
          <a:bodyPr vert="horz" wrap="square" lIns="93744" tIns="46872" rIns="93744" bIns="46872"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9109" y="0"/>
            <a:ext cx="2975240" cy="478701"/>
          </a:xfrm>
          <a:prstGeom prst="rect">
            <a:avLst/>
          </a:prstGeom>
        </p:spPr>
        <p:txBody>
          <a:bodyPr vert="horz" wrap="square" lIns="93744" tIns="46872" rIns="93744" bIns="46872"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6-10-2023</a:t>
            </a:fld>
            <a:endParaRPr lang="nl-NL" altLang="en-US"/>
          </a:p>
        </p:txBody>
      </p:sp>
      <p:sp>
        <p:nvSpPr>
          <p:cNvPr id="4" name="Tijdelijke aanduiding voor voettekst 3"/>
          <p:cNvSpPr>
            <a:spLocks noGrp="1"/>
          </p:cNvSpPr>
          <p:nvPr>
            <p:ph type="ftr" sz="quarter" idx="2"/>
          </p:nvPr>
        </p:nvSpPr>
        <p:spPr>
          <a:xfrm>
            <a:off x="0" y="9062176"/>
            <a:ext cx="2975240" cy="478700"/>
          </a:xfrm>
          <a:prstGeom prst="rect">
            <a:avLst/>
          </a:prstGeom>
        </p:spPr>
        <p:txBody>
          <a:bodyPr vert="horz" wrap="square" lIns="93744" tIns="46872" rIns="93744" bIns="46872"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9109" y="9062176"/>
            <a:ext cx="2975240" cy="478700"/>
          </a:xfrm>
          <a:prstGeom prst="rect">
            <a:avLst/>
          </a:prstGeom>
        </p:spPr>
        <p:txBody>
          <a:bodyPr vert="horz" wrap="square" lIns="93744" tIns="46872" rIns="93744" bIns="46872"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5240" cy="478701"/>
          </a:xfrm>
          <a:prstGeom prst="rect">
            <a:avLst/>
          </a:prstGeom>
        </p:spPr>
        <p:txBody>
          <a:bodyPr vert="horz" wrap="square" lIns="93744" tIns="46872" rIns="93744" bIns="46872"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9109" y="0"/>
            <a:ext cx="2975240" cy="478701"/>
          </a:xfrm>
          <a:prstGeom prst="rect">
            <a:avLst/>
          </a:prstGeom>
        </p:spPr>
        <p:txBody>
          <a:bodyPr vert="horz" wrap="square" lIns="93744" tIns="46872" rIns="93744" bIns="46872"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6-10-2023</a:t>
            </a:fld>
            <a:endParaRPr lang="nl-NL" altLang="en-US"/>
          </a:p>
        </p:txBody>
      </p:sp>
      <p:sp>
        <p:nvSpPr>
          <p:cNvPr id="4" name="Tijdelijke aanduiding voor dia-afbeelding 3"/>
          <p:cNvSpPr>
            <a:spLocks noGrp="1" noRot="1" noChangeAspect="1"/>
          </p:cNvSpPr>
          <p:nvPr>
            <p:ph type="sldImg" idx="2"/>
          </p:nvPr>
        </p:nvSpPr>
        <p:spPr>
          <a:xfrm>
            <a:off x="571500" y="1192213"/>
            <a:ext cx="5724525" cy="3221037"/>
          </a:xfrm>
          <a:prstGeom prst="rect">
            <a:avLst/>
          </a:prstGeom>
          <a:noFill/>
          <a:ln w="12700">
            <a:solidFill>
              <a:prstClr val="black"/>
            </a:solidFill>
          </a:ln>
        </p:spPr>
        <p:txBody>
          <a:bodyPr vert="horz" lIns="93744" tIns="46872" rIns="93744" bIns="46872" rtlCol="0" anchor="ctr"/>
          <a:lstStyle/>
          <a:p>
            <a:pPr lvl="0"/>
            <a:endParaRPr lang="nl-NL" noProof="0"/>
          </a:p>
        </p:txBody>
      </p:sp>
      <p:sp>
        <p:nvSpPr>
          <p:cNvPr id="5" name="Tijdelijke aanduiding voor notities 4"/>
          <p:cNvSpPr>
            <a:spLocks noGrp="1"/>
          </p:cNvSpPr>
          <p:nvPr>
            <p:ph type="body" sz="quarter" idx="3"/>
          </p:nvPr>
        </p:nvSpPr>
        <p:spPr>
          <a:xfrm>
            <a:off x="686594" y="4591546"/>
            <a:ext cx="5492750" cy="3756720"/>
          </a:xfrm>
          <a:prstGeom prst="rect">
            <a:avLst/>
          </a:prstGeom>
        </p:spPr>
        <p:txBody>
          <a:bodyPr vert="horz" lIns="93744" tIns="46872" rIns="93744" bIns="46872"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9062176"/>
            <a:ext cx="2975240" cy="478700"/>
          </a:xfrm>
          <a:prstGeom prst="rect">
            <a:avLst/>
          </a:prstGeom>
        </p:spPr>
        <p:txBody>
          <a:bodyPr vert="horz" wrap="square" lIns="93744" tIns="46872" rIns="93744" bIns="46872"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9109" y="9062176"/>
            <a:ext cx="2975240" cy="478700"/>
          </a:xfrm>
          <a:prstGeom prst="rect">
            <a:avLst/>
          </a:prstGeom>
        </p:spPr>
        <p:txBody>
          <a:bodyPr vert="horz" wrap="square" lIns="93744" tIns="46872" rIns="93744" bIns="46872"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2813" rtl="0" eaLnBrk="0" fontAlgn="base" latinLnBrk="0" hangingPunct="0">
              <a:lnSpc>
                <a:spcPct val="100000"/>
              </a:lnSpc>
              <a:spcBef>
                <a:spcPct val="30000"/>
              </a:spcBef>
              <a:spcAft>
                <a:spcPct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3399720B-A57D-9C40-A75B-79A2C5AF5111}" type="slidenum">
              <a:rPr kumimoji="0" lang="nl-NL" alt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0" lang="nl-NL" alt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42625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297894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p:nvGrpSpPr>
        <p:grpSpPr bwMode="auto">
          <a:xfrm>
            <a:off x="7356475" y="1871667"/>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en-US"/>
              <a:t>Click to edit Master title style</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jdelijke aanduiding voor datum 3"/>
          <p:cNvSpPr>
            <a:spLocks noGrp="1" noChangeAspect="1"/>
          </p:cNvSpPr>
          <p:nvPr>
            <p:ph type="dt" sz="half" idx="10"/>
          </p:nvPr>
        </p:nvSpPr>
        <p:spPr>
          <a:xfrm>
            <a:off x="1080002" y="6480004"/>
            <a:ext cx="4070351"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r>
              <a:rPr lang="nl-NL"/>
              <a:t>Juni 2022</a:t>
            </a:r>
          </a:p>
        </p:txBody>
      </p:sp>
      <p:sp>
        <p:nvSpPr>
          <p:cNvPr id="10" name="Rectangle 9">
            <a:extLst>
              <a:ext uri="{FF2B5EF4-FFF2-40B4-BE49-F238E27FC236}">
                <a16:creationId xmlns:a16="http://schemas.microsoft.com/office/drawing/2014/main" id="{E19B29A4-1B0A-4439-8AD7-9B490EAF1821}"/>
              </a:ext>
            </a:extLst>
          </p:cNvPr>
          <p:cNvSpPr/>
          <p:nvPr/>
        </p:nvSpPr>
        <p:spPr>
          <a:xfrm>
            <a:off x="648070" y="236460"/>
            <a:ext cx="1376039" cy="731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171" y="20657"/>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08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en-US"/>
              <a:t>Click to edit Master title style</a:t>
            </a:r>
            <a:endParaRPr lang="nl-NL" dirty="0"/>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1713265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3961967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en-US"/>
              <a:t>Click to edit Master title style</a:t>
            </a:r>
            <a:endParaRPr lang="nl-NL" dirty="0"/>
          </a:p>
        </p:txBody>
      </p:sp>
    </p:spTree>
    <p:extLst>
      <p:ext uri="{BB962C8B-B14F-4D97-AF65-F5344CB8AC3E}">
        <p14:creationId xmlns:p14="http://schemas.microsoft.com/office/powerpoint/2010/main" val="38145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dirty="0"/>
          </a:p>
        </p:txBody>
      </p:sp>
    </p:spTree>
    <p:extLst>
      <p:ext uri="{BB962C8B-B14F-4D97-AF65-F5344CB8AC3E}">
        <p14:creationId xmlns:p14="http://schemas.microsoft.com/office/powerpoint/2010/main" val="135266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4352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kstdia: aflopend beeld">
    <p:spTree>
      <p:nvGrpSpPr>
        <p:cNvPr id="1" name=""/>
        <p:cNvGrpSpPr/>
        <p:nvPr/>
      </p:nvGrpSpPr>
      <p:grpSpPr>
        <a:xfrm>
          <a:off x="0" y="0"/>
          <a:ext cx="0" cy="0"/>
          <a:chOff x="0" y="0"/>
          <a:chExt cx="0" cy="0"/>
        </a:xfrm>
      </p:grpSpPr>
      <p:sp>
        <p:nvSpPr>
          <p:cNvPr id="8" name="Rechthoek 7"/>
          <p:cNvSpPr/>
          <p:nvPr/>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p:nvGrpSpPr>
        <p:grpSpPr>
          <a:xfrm>
            <a:off x="-7373" y="6415998"/>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0641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Tijdelijke aanduiding voor dianummer 4"/>
          <p:cNvSpPr>
            <a:spLocks noGrp="1"/>
          </p:cNvSpPr>
          <p:nvPr>
            <p:ph type="sldNum" sz="quarter" idx="11"/>
          </p:nvPr>
        </p:nvSpPr>
        <p:spPr>
          <a:xfrm>
            <a:off x="622300" y="6611938"/>
            <a:ext cx="2540000" cy="119062"/>
          </a:xfrm>
          <a:prstGeom prst="rect">
            <a:avLst/>
          </a:prstGeom>
        </p:spPr>
        <p:txBody>
          <a:bodyPr/>
          <a:lstStyle>
            <a:lvl1pPr>
              <a:defRPr/>
            </a:lvl1pPr>
          </a:lstStyle>
          <a:p>
            <a:fld id="{23DE9E77-D30F-4AC8-887C-CF53D9786A2F}" type="slidenum">
              <a:rPr lang="nl-NL" smtClean="0"/>
              <a:t>‹nr.›</a:t>
            </a:fld>
            <a:endParaRPr lang="nl-NL"/>
          </a:p>
        </p:txBody>
      </p:sp>
      <p:sp>
        <p:nvSpPr>
          <p:cNvPr id="6" name="Tijdelijke aanduiding voor datum 5"/>
          <p:cNvSpPr>
            <a:spLocks noGrp="1"/>
          </p:cNvSpPr>
          <p:nvPr>
            <p:ph type="dt" sz="half" idx="12"/>
          </p:nvPr>
        </p:nvSpPr>
        <p:spPr>
          <a:xfrm>
            <a:off x="9685870" y="6611938"/>
            <a:ext cx="2010833" cy="119062"/>
          </a:xfrm>
          <a:prstGeom prst="rect">
            <a:avLst/>
          </a:prstGeom>
        </p:spPr>
        <p:txBody>
          <a:bodyPr/>
          <a:lstStyle>
            <a:lvl1pPr>
              <a:defRPr/>
            </a:lvl1pPr>
          </a:lstStyle>
          <a:p>
            <a:r>
              <a:rPr lang="nl-NL"/>
              <a:t>Juni 2022</a:t>
            </a:r>
          </a:p>
        </p:txBody>
      </p:sp>
      <p:sp>
        <p:nvSpPr>
          <p:cNvPr id="7" name="Footer Placeholder 6"/>
          <p:cNvSpPr>
            <a:spLocks noGrp="1" noChangeArrowheads="1"/>
          </p:cNvSpPr>
          <p:nvPr>
            <p:ph type="ftr" sz="quarter" idx="3"/>
          </p:nvPr>
        </p:nvSpPr>
        <p:spPr bwMode="auto">
          <a:xfrm>
            <a:off x="5807971" y="6525344"/>
            <a:ext cx="4129783"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a:p>
        </p:txBody>
      </p:sp>
    </p:spTree>
    <p:extLst>
      <p:ext uri="{BB962C8B-B14F-4D97-AF65-F5344CB8AC3E}">
        <p14:creationId xmlns:p14="http://schemas.microsoft.com/office/powerpoint/2010/main" val="64670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3"/>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8"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376366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8277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09677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de stijl te bewerken</a:t>
            </a:r>
          </a:p>
        </p:txBody>
      </p:sp>
    </p:spTree>
    <p:extLst>
      <p:ext uri="{BB962C8B-B14F-4D97-AF65-F5344CB8AC3E}">
        <p14:creationId xmlns:p14="http://schemas.microsoft.com/office/powerpoint/2010/main" val="2961484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5799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422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5308A2-DECA-4A40-B29E-87A738FC62D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6DD0D23B-CBDF-4DF5-85EE-EABDC5B400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5E7DAF0-9722-402F-ADDC-6699E8A8D575}"/>
              </a:ext>
            </a:extLst>
          </p:cNvPr>
          <p:cNvSpPr>
            <a:spLocks noGrp="1"/>
          </p:cNvSpPr>
          <p:nvPr>
            <p:ph type="dt" sz="half" idx="10"/>
          </p:nvPr>
        </p:nvSpPr>
        <p:spPr/>
        <p:txBody>
          <a:bodyPr/>
          <a:lstStyle/>
          <a:p>
            <a:fld id="{CABAFAFD-B4AA-4F61-AF88-71595FCFC8E2}" type="datetimeFigureOut">
              <a:rPr lang="nl-NL" smtClean="0"/>
              <a:t>6-10-2023</a:t>
            </a:fld>
            <a:endParaRPr lang="nl-NL"/>
          </a:p>
        </p:txBody>
      </p:sp>
      <p:sp>
        <p:nvSpPr>
          <p:cNvPr id="5" name="Tijdelijke aanduiding voor voettekst 4">
            <a:extLst>
              <a:ext uri="{FF2B5EF4-FFF2-40B4-BE49-F238E27FC236}">
                <a16:creationId xmlns:a16="http://schemas.microsoft.com/office/drawing/2014/main" id="{97B16BDA-85E6-4969-8D31-47F8771E35D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68085BB-A45F-4D9C-AB4F-1B4469385FF3}"/>
              </a:ext>
            </a:extLst>
          </p:cNvPr>
          <p:cNvSpPr>
            <a:spLocks noGrp="1"/>
          </p:cNvSpPr>
          <p:nvPr>
            <p:ph type="sldNum" sz="quarter" idx="12"/>
          </p:nvPr>
        </p:nvSpPr>
        <p:spPr/>
        <p:txBody>
          <a:bodyPr/>
          <a:lstStyle/>
          <a:p>
            <a:fld id="{F1279B71-FC3D-4249-B316-8CAC950E20AE}" type="slidenum">
              <a:rPr lang="nl-NL" smtClean="0"/>
              <a:t>‹nr.›</a:t>
            </a:fld>
            <a:endParaRPr lang="nl-NL"/>
          </a:p>
        </p:txBody>
      </p:sp>
    </p:spTree>
    <p:extLst>
      <p:ext uri="{BB962C8B-B14F-4D97-AF65-F5344CB8AC3E}">
        <p14:creationId xmlns:p14="http://schemas.microsoft.com/office/powerpoint/2010/main" val="404980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A81BE86-241E-4276-94AE-C739E9F6A6FC}"/>
              </a:ext>
            </a:extLst>
          </p:cNvPr>
          <p:cNvSpPr>
            <a:spLocks noGrp="1"/>
          </p:cNvSpPr>
          <p:nvPr>
            <p:ph type="dt" sz="half" idx="10"/>
          </p:nvPr>
        </p:nvSpPr>
        <p:spPr/>
        <p:txBody>
          <a:bodyPr/>
          <a:lstStyle/>
          <a:p>
            <a:fld id="{CABAFAFD-B4AA-4F61-AF88-71595FCFC8E2}" type="datetimeFigureOut">
              <a:rPr lang="nl-NL" smtClean="0"/>
              <a:t>6-10-2023</a:t>
            </a:fld>
            <a:endParaRPr lang="nl-NL"/>
          </a:p>
        </p:txBody>
      </p:sp>
      <p:sp>
        <p:nvSpPr>
          <p:cNvPr id="3" name="Tijdelijke aanduiding voor voettekst 2">
            <a:extLst>
              <a:ext uri="{FF2B5EF4-FFF2-40B4-BE49-F238E27FC236}">
                <a16:creationId xmlns:a16="http://schemas.microsoft.com/office/drawing/2014/main" id="{6C600733-5ECD-4473-9405-470A7E6B6AA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846ACE3-FD96-45E7-954D-C9971C990E18}"/>
              </a:ext>
            </a:extLst>
          </p:cNvPr>
          <p:cNvSpPr>
            <a:spLocks noGrp="1"/>
          </p:cNvSpPr>
          <p:nvPr>
            <p:ph type="sldNum" sz="quarter" idx="12"/>
          </p:nvPr>
        </p:nvSpPr>
        <p:spPr/>
        <p:txBody>
          <a:bodyPr/>
          <a:lstStyle/>
          <a:p>
            <a:fld id="{F1279B71-FC3D-4249-B316-8CAC950E20AE}" type="slidenum">
              <a:rPr lang="nl-NL" smtClean="0"/>
              <a:t>‹nr.›</a:t>
            </a:fld>
            <a:endParaRPr lang="nl-NL"/>
          </a:p>
        </p:txBody>
      </p:sp>
    </p:spTree>
    <p:extLst>
      <p:ext uri="{BB962C8B-B14F-4D97-AF65-F5344CB8AC3E}">
        <p14:creationId xmlns:p14="http://schemas.microsoft.com/office/powerpoint/2010/main" val="73846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1.png"/><Relationship Id="rId4" Type="http://schemas.openxmlformats.org/officeDocument/2006/relationships/slideLayout" Target="../slideLayouts/slideLayout13.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Afbeelding 9">
            <a:extLst>
              <a:ext uri="{FF2B5EF4-FFF2-40B4-BE49-F238E27FC236}">
                <a16:creationId xmlns:a16="http://schemas.microsoft.com/office/drawing/2014/main" id="{2EE01BB6-4194-4D52-A32C-F82A39D3507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33851"/>
            <a:ext cx="2531841" cy="144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Gemeente Noordoostpolder - Onze vacatures">
            <a:extLst>
              <a:ext uri="{FF2B5EF4-FFF2-40B4-BE49-F238E27FC236}">
                <a16:creationId xmlns:a16="http://schemas.microsoft.com/office/drawing/2014/main" id="{4C720D8C-4300-4FA2-AC06-87A9A27EE0E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647585" y="105798"/>
            <a:ext cx="2544415" cy="665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312155"/>
      </p:ext>
    </p:extLst>
  </p:cSld>
  <p:clrMap bg1="lt1" tx1="dk1" bg2="lt2" tx2="dk2" accent1="accent1" accent2="accent2" accent3="accent3" accent4="accent4" accent5="accent5" accent6="accent6" hlink="hlink" folHlink="folHlink"/>
  <p:sldLayoutIdLst>
    <p:sldLayoutId id="2147483761"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377330"/>
      </p:ext>
    </p:extLst>
  </p:cSld>
  <p:clrMap bg1="lt1" tx1="dk1" bg2="lt2" tx2="dk2" accent1="accent1" accent2="accent2" accent3="accent3" accent4="accent4" accent5="accent5" accent6="accent6" hlink="hlink" folHlink="folHlink"/>
  <p:sldLayoutIdLst>
    <p:sldLayoutId id="2147483769"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99333" y="-34885"/>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2104909739"/>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Lst>
  <p:hf sldNum="0"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85777" y="4"/>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3" y="6415998"/>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4"/>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9"/>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extLst>
      <p:ext uri="{BB962C8B-B14F-4D97-AF65-F5344CB8AC3E}">
        <p14:creationId xmlns:p14="http://schemas.microsoft.com/office/powerpoint/2010/main" val="162056095"/>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Lst>
  <p:hf sldNum="0" hdr="0" ft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80000" y="1205679"/>
            <a:ext cx="6120000" cy="2543777"/>
          </a:xfrm>
        </p:spPr>
        <p:txBody>
          <a:bodyPr/>
          <a:lstStyle/>
          <a:p>
            <a:r>
              <a:rPr lang="nl-NL" sz="4000" dirty="0"/>
              <a:t>Gespreksstarter; Wie beantwoordt welke vraag</a:t>
            </a:r>
          </a:p>
        </p:txBody>
      </p:sp>
      <p:sp>
        <p:nvSpPr>
          <p:cNvPr id="4" name="Tijdelijke aanduiding voor datum 3"/>
          <p:cNvSpPr>
            <a:spLocks noGrp="1"/>
          </p:cNvSpPr>
          <p:nvPr>
            <p:ph type="dt" sz="half" idx="10"/>
          </p:nvPr>
        </p:nvSpPr>
        <p:spPr/>
        <p:txBody>
          <a:bodyPr/>
          <a:lstStyle/>
          <a:p>
            <a:pPr marL="0" marR="0" lvl="0" indent="0" algn="l" defTabSz="912813" rtl="0" eaLnBrk="0" fontAlgn="base" latinLnBrk="0" hangingPunct="0">
              <a:lnSpc>
                <a:spcPct val="100000"/>
              </a:lnSpc>
              <a:spcBef>
                <a:spcPct val="0"/>
              </a:spcBef>
              <a:spcAft>
                <a:spcPct val="0"/>
              </a:spcAft>
              <a:buClrTx/>
              <a:buSzTx/>
              <a:buFontTx/>
              <a:buNone/>
              <a:tabLst/>
              <a:defRPr/>
            </a:pPr>
            <a:r>
              <a:rPr lang="nl-NL" sz="1800" dirty="0"/>
              <a:t>Oktober </a:t>
            </a:r>
            <a:r>
              <a:rPr kumimoji="0" lang="nl-NL" sz="1800" b="0" i="0" u="none" strike="noStrike" kern="1200" cap="none" spc="0" normalizeH="0" baseline="0" noProof="0" dirty="0">
                <a:ln>
                  <a:noFill/>
                </a:ln>
                <a:effectLst/>
                <a:uLnTx/>
                <a:uFillTx/>
                <a:latin typeface="Arial" panose="020B0604020202020204" pitchFamily="34" charset="0"/>
                <a:ea typeface="+mn-ea"/>
                <a:cs typeface="+mn-cs"/>
              </a:rPr>
              <a:t>2023</a:t>
            </a:r>
          </a:p>
        </p:txBody>
      </p:sp>
      <p:sp>
        <p:nvSpPr>
          <p:cNvPr id="3" name="Tekstvak 2">
            <a:extLst>
              <a:ext uri="{FF2B5EF4-FFF2-40B4-BE49-F238E27FC236}">
                <a16:creationId xmlns:a16="http://schemas.microsoft.com/office/drawing/2014/main" id="{BFA6E615-5247-C411-4D45-AB3CFBE08372}"/>
              </a:ext>
            </a:extLst>
          </p:cNvPr>
          <p:cNvSpPr txBox="1"/>
          <p:nvPr/>
        </p:nvSpPr>
        <p:spPr>
          <a:xfrm>
            <a:off x="2969232" y="842480"/>
            <a:ext cx="184731" cy="461665"/>
          </a:xfrm>
          <a:prstGeom prst="rect">
            <a:avLst/>
          </a:prstGeom>
          <a:noFill/>
        </p:spPr>
        <p:txBody>
          <a:bodyPr wrap="none" rtlCol="0">
            <a:spAutoFit/>
          </a:bodyPr>
          <a:lstStyle/>
          <a:p>
            <a:endParaRPr lang="nl-NL" b="1" dirty="0">
              <a:solidFill>
                <a:srgbClr val="FF0000"/>
              </a:solidFill>
            </a:endParaRPr>
          </a:p>
        </p:txBody>
      </p:sp>
    </p:spTree>
    <p:extLst>
      <p:ext uri="{BB962C8B-B14F-4D97-AF65-F5344CB8AC3E}">
        <p14:creationId xmlns:p14="http://schemas.microsoft.com/office/powerpoint/2010/main" val="232039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2, gemeente X</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Een boer wil zijn varkensstal uitbreiden. Hij wil de aanvraag doen in het DSO. De uitbreiding komt tegen de rand van zijn perceel waar een beek loopt. De boer loopt vast in het DSO en belt het met de gemeente</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meerdere overheden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a:t>
            </a:r>
            <a:endParaRPr lang="nl-NL" sz="2000" i="1" dirty="0">
              <a:solidFill>
                <a:srgbClr val="002060"/>
              </a:solidFill>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418991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2, gemeente X</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Een boer wil zijn varkensstal uitbreiden. Hij wil de aanvraag doen in het DSO. De uitbreiding komt tegen de rand van zijn perceel waar een beek loopt. De boer loopt vast in het DSO en belt het met de gemeente</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1 bevoegd gezag, meerdere overheden</a:t>
            </a: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DSO</a:t>
            </a:r>
            <a:endParaRPr lang="nl-NL" sz="2000" i="1" dirty="0">
              <a:solidFill>
                <a:srgbClr val="002060"/>
              </a:solidFill>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Kan niet beantwoord worden in KCC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Wordt gelogd in Medewerker Portaal systeem en doorgezet naar Back Office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 office doet check en heeft informatie nodig van ketenpartners, OD en waterschap.</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 office VTH wordt case manager van de gehele vraag (ambitie)</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Back office geeft via email antwoord aan vragensteller</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zaak in systeem wordt afgesloten</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Er is nog geen bewuste keuze gemaakt om bij algemene vragen case manager te worden. Afdelingshoofd is voorstander om de vragensteller een concept verzoek te laten indienen (met leges)</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KCC verwijst nog niet naar de Checker. Dit moet wel gaan gebeuren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 gemeente X</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 gemeente  X</a:t>
            </a:r>
          </a:p>
        </p:txBody>
      </p:sp>
    </p:spTree>
    <p:extLst>
      <p:ext uri="{BB962C8B-B14F-4D97-AF65-F5344CB8AC3E}">
        <p14:creationId xmlns:p14="http://schemas.microsoft.com/office/powerpoint/2010/main" val="1962873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3, gemeente Z</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is bezig met een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voor de verbouwing van zijn monumentale huis. In de check staat een vraag waar hij niet uitkomt. Bij het “i-</a:t>
            </a:r>
            <a:r>
              <a:rPr lang="nl-NL" sz="1600" dirty="0" err="1">
                <a:solidFill>
                  <a:srgbClr val="002060"/>
                </a:solidFill>
                <a:latin typeface="Calibri" panose="020F0502020204030204" pitchFamily="34" charset="0"/>
                <a:cs typeface="Times New Roman" panose="02020603050405020304" pitchFamily="18" charset="0"/>
              </a:rPr>
              <a:t>tje</a:t>
            </a:r>
            <a:r>
              <a:rPr lang="nl-NL" sz="1600" dirty="0">
                <a:solidFill>
                  <a:srgbClr val="002060"/>
                </a:solidFill>
                <a:latin typeface="Calibri" panose="020F0502020204030204" pitchFamily="34" charset="0"/>
                <a:cs typeface="Times New Roman" panose="02020603050405020304" pitchFamily="18" charset="0"/>
              </a:rPr>
              <a:t>” staat: neem contact met uw gemeente op. Dat doet de inwoner.</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Checker in het DSO</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6475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3, gemeente Z</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is bezig met een </a:t>
            </a:r>
            <a:r>
              <a:rPr lang="nl-NL" sz="1600" dirty="0" err="1">
                <a:solidFill>
                  <a:srgbClr val="002060"/>
                </a:solidFill>
                <a:latin typeface="Calibri" panose="020F0502020204030204" pitchFamily="34" charset="0"/>
                <a:cs typeface="Times New Roman" panose="02020603050405020304" pitchFamily="18" charset="0"/>
              </a:rPr>
              <a:t>vergunningcheck</a:t>
            </a:r>
            <a:r>
              <a:rPr lang="nl-NL" sz="1600" dirty="0">
                <a:solidFill>
                  <a:srgbClr val="002060"/>
                </a:solidFill>
                <a:latin typeface="Calibri" panose="020F0502020204030204" pitchFamily="34" charset="0"/>
                <a:cs typeface="Times New Roman" panose="02020603050405020304" pitchFamily="18" charset="0"/>
              </a:rPr>
              <a:t> voor de verbouwing van zijn monumentale huis. In de check staat een vraag waar hij niet uitkomt. Bij het “i-</a:t>
            </a:r>
            <a:r>
              <a:rPr lang="nl-NL" sz="1600" dirty="0" err="1">
                <a:solidFill>
                  <a:srgbClr val="002060"/>
                </a:solidFill>
                <a:latin typeface="Calibri" panose="020F0502020204030204" pitchFamily="34" charset="0"/>
                <a:cs typeface="Times New Roman" panose="02020603050405020304" pitchFamily="18" charset="0"/>
              </a:rPr>
              <a:t>tje</a:t>
            </a:r>
            <a:r>
              <a:rPr lang="nl-NL" sz="1600" dirty="0">
                <a:solidFill>
                  <a:srgbClr val="002060"/>
                </a:solidFill>
                <a:latin typeface="Calibri" panose="020F0502020204030204" pitchFamily="34" charset="0"/>
                <a:cs typeface="Times New Roman" panose="02020603050405020304" pitchFamily="18" charset="0"/>
              </a:rPr>
              <a:t>” staat: neem contact met uw gemeente op. Dat doet de inwoner.</a:t>
            </a:r>
          </a:p>
          <a:p>
            <a:endParaRPr lang="nl-NL" sz="1600" i="1"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Checker in het DSO</a:t>
            </a: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kan de vraag niet beantwoorden en logt de vraag in het informatiesysteem</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Back office neemt via email contact op met de indiener van de vraag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Dit is niet de dienstverlening die we willen. De klant zit in het DSO en wil gelijk geholpen worden terwijl hij/zij in de checker zit. Warm doorverbinden ligt voor de hand maar vergt een andere communicatiestructuur.</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Hoe kunnen we de Back office laten meekijken met vragensteller? Logt hij ook in? Kan hij meekijken?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Kennis van het DSO en inhoudelijke kennis checker, gemeente, provincie </a:t>
            </a:r>
            <a:r>
              <a:rPr lang="nl-NL" sz="1600" dirty="0" err="1">
                <a:solidFill>
                  <a:srgbClr val="002060"/>
                </a:solidFill>
                <a:latin typeface="Calibri" panose="020F0502020204030204" pitchFamily="34" charset="0"/>
                <a:cs typeface="Times New Roman" panose="02020603050405020304" pitchFamily="18" charset="0"/>
              </a:rPr>
              <a:t>etc</a:t>
            </a:r>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 gemeente Z</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 gemeente Z</a:t>
            </a:r>
          </a:p>
        </p:txBody>
      </p:sp>
    </p:spTree>
    <p:extLst>
      <p:ext uri="{BB962C8B-B14F-4D97-AF65-F5344CB8AC3E}">
        <p14:creationId xmlns:p14="http://schemas.microsoft.com/office/powerpoint/2010/main" val="393989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4, gemeente Y</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in zijn tuin een zwembad aanleggen. Het zwembad komt op het achtererf. Is hiervoor een vergunning nodig?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Bodemvragen</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271656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4, gemeente Y</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Een inwoner wil in zijn tuin een zwembad aanleggen. Het zwembad komt op het achtererf. Is hiervoor een vergunning nodig?</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a:solidFill>
                  <a:srgbClr val="002060"/>
                </a:solidFill>
                <a:latin typeface="Calibri" panose="020F0502020204030204" pitchFamily="34" charset="0"/>
                <a:cs typeface="Times New Roman" panose="02020603050405020304" pitchFamily="18" charset="0"/>
              </a:rPr>
              <a:t>Bodemvragen</a:t>
            </a: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checkt de FAQ en komt er achter dat deze er niet in staat</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neemt contact met de BO VTH (telefonisch)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Deze logt de vraag en zet de bodemvraag gelijk door naar OD waar de expertise aanwezig is.</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overige gedeelte van de vraag wordt beantwoordt door gemeente.</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bundelt de antwoorden en stuurt dit naar de vragensteller.</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is nog niet op de hoogte dat de gemeente bevoegd gezag is voor bodemvragen. Algemene opleiding? Moet in FAQ’s? </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OD geeft tijdens de sessie aan dat in de dienstverleningsovereenkomst staat vermeld dat de gemeente de FO is voor het OD. Dus vragen kunnen niet gelijk doorgezet worden. Hier is capaciteit/kosten niet op ingericht </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6"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 gemeente Y</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8"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 gemeente Y</a:t>
            </a:r>
          </a:p>
        </p:txBody>
      </p:sp>
    </p:spTree>
    <p:extLst>
      <p:ext uri="{BB962C8B-B14F-4D97-AF65-F5344CB8AC3E}">
        <p14:creationId xmlns:p14="http://schemas.microsoft.com/office/powerpoint/2010/main" val="397720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D40CDE-558D-3F73-2841-273B8C1C9D51}"/>
              </a:ext>
            </a:extLst>
          </p:cNvPr>
          <p:cNvSpPr>
            <a:spLocks noGrp="1"/>
          </p:cNvSpPr>
          <p:nvPr>
            <p:ph idx="1"/>
          </p:nvPr>
        </p:nvSpPr>
        <p:spPr/>
        <p:txBody>
          <a:bodyPr/>
          <a:lstStyle/>
          <a:p>
            <a:r>
              <a:rPr lang="nl-NL" sz="2000" dirty="0">
                <a:solidFill>
                  <a:srgbClr val="002060"/>
                </a:solidFill>
              </a:rPr>
              <a:t>Het doel van het instrument “wie beantwoordt welke vraag” is om gemeenten en (andere overheden) te laten nadenken of kennis, communicatiestructuren, </a:t>
            </a:r>
            <a:r>
              <a:rPr lang="nl-NL" sz="2000" dirty="0" err="1">
                <a:solidFill>
                  <a:srgbClr val="002060"/>
                </a:solidFill>
              </a:rPr>
              <a:t>tooling</a:t>
            </a:r>
            <a:r>
              <a:rPr lang="nl-NL" sz="2000" dirty="0">
                <a:solidFill>
                  <a:srgbClr val="002060"/>
                </a:solidFill>
              </a:rPr>
              <a:t> en capaciteit op orde zijn om bij inwerkingtreding Omgevingswet- en </a:t>
            </a:r>
            <a:r>
              <a:rPr lang="nl-NL" sz="2000" dirty="0" err="1">
                <a:solidFill>
                  <a:srgbClr val="002060"/>
                </a:solidFill>
              </a:rPr>
              <a:t>Wkb</a:t>
            </a:r>
            <a:r>
              <a:rPr lang="nl-NL" sz="2000" dirty="0">
                <a:solidFill>
                  <a:srgbClr val="002060"/>
                </a:solidFill>
              </a:rPr>
              <a:t>-vragen op goede wijze te beantwoorden </a:t>
            </a:r>
          </a:p>
        </p:txBody>
      </p:sp>
      <p:sp>
        <p:nvSpPr>
          <p:cNvPr id="3" name="Rectangle 2">
            <a:extLst>
              <a:ext uri="{FF2B5EF4-FFF2-40B4-BE49-F238E27FC236}">
                <a16:creationId xmlns:a16="http://schemas.microsoft.com/office/drawing/2014/main" id="{2DD1C547-0C79-C574-1C35-FAE1C06248AE}"/>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Doel van de het instrument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290685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descr="Afbeelding met tekst, diagram, Lettertype, schermopname&#10;&#10;Automatisch gegenereerde beschrijving">
            <a:extLst>
              <a:ext uri="{FF2B5EF4-FFF2-40B4-BE49-F238E27FC236}">
                <a16:creationId xmlns:a16="http://schemas.microsoft.com/office/drawing/2014/main" id="{1715DF48-B577-6B71-8492-3FCADB0814B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2697"/>
          <a:stretch/>
        </p:blipFill>
        <p:spPr>
          <a:xfrm>
            <a:off x="1379764" y="1323626"/>
            <a:ext cx="8946423" cy="4767658"/>
          </a:xfrm>
          <a:prstGeom prst="rect">
            <a:avLst/>
          </a:prstGeom>
        </p:spPr>
      </p:pic>
      <p:sp>
        <p:nvSpPr>
          <p:cNvPr id="4" name="Rectangle 2">
            <a:extLst>
              <a:ext uri="{FF2B5EF4-FFF2-40B4-BE49-F238E27FC236}">
                <a16:creationId xmlns:a16="http://schemas.microsoft.com/office/drawing/2014/main" id="{673EE437-EF03-81EA-1926-89CF66388DCD}"/>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De keten van beantwoording….. </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3904725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Afbeelding 22">
            <a:extLst>
              <a:ext uri="{FF2B5EF4-FFF2-40B4-BE49-F238E27FC236}">
                <a16:creationId xmlns:a16="http://schemas.microsoft.com/office/drawing/2014/main" id="{BC5CD58D-C6EE-6E2D-0152-0101505A4A96}"/>
              </a:ext>
            </a:extLst>
          </p:cNvPr>
          <p:cNvPicPr>
            <a:picLocks noChangeAspect="1"/>
          </p:cNvPicPr>
          <p:nvPr/>
        </p:nvPicPr>
        <p:blipFill>
          <a:blip r:embed="rId2"/>
          <a:stretch>
            <a:fillRect/>
          </a:stretch>
        </p:blipFill>
        <p:spPr>
          <a:xfrm>
            <a:off x="656599" y="2493124"/>
            <a:ext cx="10878802" cy="3125012"/>
          </a:xfrm>
          <a:prstGeom prst="rect">
            <a:avLst/>
          </a:prstGeom>
        </p:spPr>
      </p:pic>
      <p:sp>
        <p:nvSpPr>
          <p:cNvPr id="24" name="Rectangle 2">
            <a:extLst>
              <a:ext uri="{FF2B5EF4-FFF2-40B4-BE49-F238E27FC236}">
                <a16:creationId xmlns:a16="http://schemas.microsoft.com/office/drawing/2014/main" id="{257EE350-14BD-E14A-9BF1-7088A2646BC5}"/>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De relatie tussen website, </a:t>
            </a:r>
            <a:r>
              <a:rPr lang="nl-NL" dirty="0" err="1"/>
              <a:t>vergunningchecker</a:t>
            </a:r>
            <a:r>
              <a:rPr lang="nl-NL" dirty="0"/>
              <a:t> en KCC</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25" name="Tekstvak 24">
            <a:extLst>
              <a:ext uri="{FF2B5EF4-FFF2-40B4-BE49-F238E27FC236}">
                <a16:creationId xmlns:a16="http://schemas.microsoft.com/office/drawing/2014/main" id="{F5F37487-063E-F617-C255-3A9F3B16DB11}"/>
              </a:ext>
            </a:extLst>
          </p:cNvPr>
          <p:cNvSpPr txBox="1"/>
          <p:nvPr/>
        </p:nvSpPr>
        <p:spPr>
          <a:xfrm>
            <a:off x="656599" y="1345987"/>
            <a:ext cx="4459041" cy="738664"/>
          </a:xfrm>
          <a:prstGeom prst="rect">
            <a:avLst/>
          </a:prstGeom>
          <a:noFill/>
        </p:spPr>
        <p:txBody>
          <a:bodyPr wrap="none" rtlCol="0">
            <a:spAutoFit/>
          </a:bodyPr>
          <a:lstStyle/>
          <a:p>
            <a:pPr marL="285750" indent="-285750">
              <a:buFont typeface="+mj-lt"/>
              <a:buAutoNum type="arabicPeriod"/>
            </a:pPr>
            <a:r>
              <a:rPr lang="nl-NL" sz="1400" dirty="0">
                <a:solidFill>
                  <a:srgbClr val="002060"/>
                </a:solidFill>
              </a:rPr>
              <a:t>Is de website op orde / Omgevingswetproof ingericht?</a:t>
            </a:r>
          </a:p>
          <a:p>
            <a:pPr marL="285750" indent="-285750">
              <a:buFont typeface="+mj-lt"/>
              <a:buAutoNum type="arabicPeriod"/>
            </a:pPr>
            <a:r>
              <a:rPr lang="nl-NL" sz="1400" dirty="0">
                <a:solidFill>
                  <a:srgbClr val="002060"/>
                </a:solidFill>
              </a:rPr>
              <a:t>Is de checker/beslisbomen op orde?</a:t>
            </a:r>
          </a:p>
          <a:p>
            <a:pPr marL="285750" indent="-285750">
              <a:buFont typeface="+mj-lt"/>
              <a:buAutoNum type="arabicPeriod"/>
            </a:pPr>
            <a:r>
              <a:rPr lang="nl-NL" sz="1400" dirty="0">
                <a:solidFill>
                  <a:srgbClr val="002060"/>
                </a:solidFill>
              </a:rPr>
              <a:t>Is er voldoende kennis/capaciteit aanwezig in het KCC?</a:t>
            </a:r>
          </a:p>
        </p:txBody>
      </p:sp>
    </p:spTree>
    <p:extLst>
      <p:ext uri="{BB962C8B-B14F-4D97-AF65-F5344CB8AC3E}">
        <p14:creationId xmlns:p14="http://schemas.microsoft.com/office/powerpoint/2010/main" val="1487479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0531CBE-671C-0A92-AFA2-FFA6A3E584A4}"/>
              </a:ext>
            </a:extLst>
          </p:cNvPr>
          <p:cNvSpPr>
            <a:spLocks noGrp="1"/>
          </p:cNvSpPr>
          <p:nvPr>
            <p:ph idx="1"/>
          </p:nvPr>
        </p:nvSpPr>
        <p:spPr/>
        <p:txBody>
          <a:bodyPr/>
          <a:lstStyle/>
          <a:p>
            <a:r>
              <a:rPr lang="nl-NL" sz="1800" dirty="0">
                <a:effectLst/>
                <a:latin typeface="Calibri" panose="020F0502020204030204" pitchFamily="34" charset="0"/>
                <a:ea typeface="Calibri" panose="020F0502020204030204" pitchFamily="34" charset="0"/>
                <a:cs typeface="Times New Roman" panose="02020603050405020304" pitchFamily="18" charset="0"/>
              </a:rPr>
              <a:t>Vijfentwintig vragen</a:t>
            </a:r>
          </a:p>
          <a:p>
            <a:r>
              <a:rPr lang="nl-NL" sz="1800" dirty="0">
                <a:latin typeface="Calibri" panose="020F0502020204030204" pitchFamily="34" charset="0"/>
                <a:ea typeface="Calibri" panose="020F0502020204030204" pitchFamily="34" charset="0"/>
                <a:cs typeface="Times New Roman" panose="02020603050405020304" pitchFamily="18" charset="0"/>
              </a:rPr>
              <a:t>Niet uitputtend….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latin typeface="Calibri" panose="020F0502020204030204" pitchFamily="34" charset="0"/>
                <a:ea typeface="Calibri" panose="020F0502020204030204" pitchFamily="34" charset="0"/>
                <a:cs typeface="Times New Roman" panose="02020603050405020304" pitchFamily="18" charset="0"/>
              </a:rPr>
              <a:t>Het betreffen algemene vragen en informatieverzoeken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Geraakt door de Omgevingswet en/of </a:t>
            </a:r>
            <a:r>
              <a:rPr lang="nl-NL" sz="1800" dirty="0">
                <a:effectLst/>
                <a:latin typeface="Calibri" panose="020F0502020204030204" pitchFamily="34" charset="0"/>
                <a:ea typeface="Calibri" panose="020F0502020204030204" pitchFamily="34" charset="0"/>
                <a:cs typeface="Times New Roman" panose="02020603050405020304" pitchFamily="18" charset="0"/>
              </a:rPr>
              <a:t>Wet kwaliteitsborging bouw (</a:t>
            </a:r>
            <a:r>
              <a:rPr lang="nl-NL" sz="1800" dirty="0" err="1">
                <a:effectLst/>
                <a:latin typeface="Calibri" panose="020F0502020204030204" pitchFamily="34" charset="0"/>
                <a:ea typeface="Calibri" panose="020F0502020204030204" pitchFamily="34" charset="0"/>
                <a:cs typeface="Times New Roman" panose="02020603050405020304" pitchFamily="18" charset="0"/>
              </a:rPr>
              <a:t>Wkb</a:t>
            </a:r>
            <a:r>
              <a:rPr lang="nl-NL" sz="18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1800" dirty="0">
                <a:latin typeface="Calibri" panose="020F0502020204030204" pitchFamily="34" charset="0"/>
                <a:cs typeface="Times New Roman" panose="02020603050405020304" pitchFamily="18" charset="0"/>
              </a:rPr>
              <a:t>Gespreksstarter…… </a:t>
            </a:r>
          </a:p>
        </p:txBody>
      </p:sp>
      <p:sp>
        <p:nvSpPr>
          <p:cNvPr id="3" name="Rectangle 2">
            <a:extLst>
              <a:ext uri="{FF2B5EF4-FFF2-40B4-BE49-F238E27FC236}">
                <a16:creationId xmlns:a16="http://schemas.microsoft.com/office/drawing/2014/main" id="{9B87FE8A-8368-66E5-4C3E-ED6A515DB80E}"/>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Wat is het</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216654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6EB09AD-380B-66C6-9E8E-E49FFAF521D4}"/>
              </a:ext>
            </a:extLst>
          </p:cNvPr>
          <p:cNvSpPr>
            <a:spLocks noGrp="1"/>
          </p:cNvSpPr>
          <p:nvPr>
            <p:ph idx="1"/>
          </p:nvPr>
        </p:nvSpPr>
        <p:spPr/>
        <p:txBody>
          <a:bodyPr/>
          <a:lstStyle/>
          <a:p>
            <a:r>
              <a:rPr lang="nl-NL" sz="1800" dirty="0">
                <a:latin typeface="Calibri" panose="020F0502020204030204" pitchFamily="34" charset="0"/>
                <a:cs typeface="Times New Roman" panose="02020603050405020304" pitchFamily="18" charset="0"/>
              </a:rPr>
              <a:t>Organiseer een sessie van 2 uren met een team van medewerkers die actief zijn in de vraagbeantwoording. (KCC, Front office, Back office VTH, Omgevingswetmedewerker en eventueel OD)</a:t>
            </a:r>
          </a:p>
          <a:p>
            <a:r>
              <a:rPr lang="nl-NL" sz="1800" dirty="0">
                <a:latin typeface="Calibri" panose="020F0502020204030204" pitchFamily="34" charset="0"/>
                <a:cs typeface="Times New Roman" panose="02020603050405020304" pitchFamily="18" charset="0"/>
              </a:rPr>
              <a:t>Interpreteer de vraag en doorloop stapsgewijs de keten van beantwoording</a:t>
            </a:r>
            <a:endParaRPr lang="nl-NL" sz="1600" dirty="0">
              <a:latin typeface="Calibri" panose="020F0502020204030204" pitchFamily="34" charset="0"/>
              <a:cs typeface="Times New Roman" panose="02020603050405020304" pitchFamily="18" charset="0"/>
            </a:endParaRPr>
          </a:p>
          <a:p>
            <a:r>
              <a:rPr lang="nl-NL" sz="1800" dirty="0">
                <a:latin typeface="Calibri" panose="020F0502020204030204" pitchFamily="34" charset="0"/>
                <a:cs typeface="Times New Roman" panose="02020603050405020304" pitchFamily="18" charset="0"/>
              </a:rPr>
              <a:t>Kom aan de hand van het instrument tot aandachtspunten bijvoorbeeld op het vlak van;</a:t>
            </a:r>
          </a:p>
          <a:p>
            <a:pPr lvl="1"/>
            <a:r>
              <a:rPr lang="nl-NL" sz="1600" dirty="0">
                <a:latin typeface="Calibri" panose="020F0502020204030204" pitchFamily="34" charset="0"/>
                <a:cs typeface="Times New Roman" panose="02020603050405020304" pitchFamily="18" charset="0"/>
              </a:rPr>
              <a:t>Kennis/opleidingen</a:t>
            </a:r>
          </a:p>
          <a:p>
            <a:pPr lvl="1"/>
            <a:r>
              <a:rPr lang="nl-NL" sz="1600" dirty="0">
                <a:latin typeface="Calibri" panose="020F0502020204030204" pitchFamily="34" charset="0"/>
                <a:cs typeface="Times New Roman" panose="02020603050405020304" pitchFamily="18" charset="0"/>
              </a:rPr>
              <a:t>Toegankelijkheid van informatiedragers/bronnen</a:t>
            </a:r>
          </a:p>
          <a:p>
            <a:pPr lvl="1"/>
            <a:r>
              <a:rPr lang="nl-NL" sz="1600" dirty="0">
                <a:latin typeface="Calibri" panose="020F0502020204030204" pitchFamily="34" charset="0"/>
                <a:cs typeface="Times New Roman" panose="02020603050405020304" pitchFamily="18" charset="0"/>
              </a:rPr>
              <a:t>Communicatiekanalen</a:t>
            </a:r>
          </a:p>
          <a:p>
            <a:pPr lvl="1"/>
            <a:r>
              <a:rPr lang="nl-NL" sz="1600" dirty="0">
                <a:latin typeface="Calibri" panose="020F0502020204030204" pitchFamily="34" charset="0"/>
                <a:cs typeface="Times New Roman" panose="02020603050405020304" pitchFamily="18" charset="0"/>
              </a:rPr>
              <a:t>Capaciteit / kosten</a:t>
            </a:r>
          </a:p>
          <a:p>
            <a:r>
              <a:rPr lang="nl-NL" sz="1800" dirty="0">
                <a:latin typeface="Calibri" panose="020F0502020204030204" pitchFamily="34" charset="0"/>
                <a:cs typeface="Times New Roman" panose="02020603050405020304" pitchFamily="18" charset="0"/>
              </a:rPr>
              <a:t>Kom tot oplossingsrichtingen voor de aandachtspunten. Neem hierin mee de beperkte tijd tot inwerkingtreding (Prioriteer)</a:t>
            </a:r>
          </a:p>
        </p:txBody>
      </p:sp>
      <p:sp>
        <p:nvSpPr>
          <p:cNvPr id="3" name="Rectangle 2">
            <a:extLst>
              <a:ext uri="{FF2B5EF4-FFF2-40B4-BE49-F238E27FC236}">
                <a16:creationId xmlns:a16="http://schemas.microsoft.com/office/drawing/2014/main" id="{1D8C25C2-6B29-1FB6-50BB-6D75AF17FC11}"/>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Hoe</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Tree>
    <p:extLst>
      <p:ext uri="{BB962C8B-B14F-4D97-AF65-F5344CB8AC3E}">
        <p14:creationId xmlns:p14="http://schemas.microsoft.com/office/powerpoint/2010/main" val="409899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17F9D8-2ED8-3547-79C3-7BC86E556E20}"/>
              </a:ext>
            </a:extLst>
          </p:cNvPr>
          <p:cNvSpPr>
            <a:spLocks noGrp="1"/>
          </p:cNvSpPr>
          <p:nvPr>
            <p:ph type="title"/>
          </p:nvPr>
        </p:nvSpPr>
        <p:spPr>
          <a:xfrm>
            <a:off x="1923204" y="2221489"/>
            <a:ext cx="10363200" cy="1362075"/>
          </a:xfrm>
        </p:spPr>
        <p:txBody>
          <a:bodyPr/>
          <a:lstStyle/>
          <a:p>
            <a:r>
              <a:rPr lang="nl-NL" dirty="0"/>
              <a:t>Praktijkvoorbeelden</a:t>
            </a:r>
          </a:p>
        </p:txBody>
      </p:sp>
    </p:spTree>
    <p:extLst>
      <p:ext uri="{BB962C8B-B14F-4D97-AF65-F5344CB8AC3E}">
        <p14:creationId xmlns:p14="http://schemas.microsoft.com/office/powerpoint/2010/main" val="202562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Bewoner zoekt een kwaliteitsborger. Kunnen jullie hem het adres van een partij geven waar jullie goede ervaringen mee hebben?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err="1">
                <a:solidFill>
                  <a:srgbClr val="002060"/>
                </a:solidFill>
                <a:latin typeface="Calibri" panose="020F0502020204030204" pitchFamily="34" charset="0"/>
                <a:cs typeface="Times New Roman" panose="02020603050405020304" pitchFamily="18" charset="0"/>
              </a:rPr>
              <a:t>Wkb</a:t>
            </a:r>
            <a:r>
              <a:rPr lang="nl-NL" sz="1600" i="1" dirty="0">
                <a:solidFill>
                  <a:srgbClr val="002060"/>
                </a:solidFill>
                <a:latin typeface="Calibri" panose="020F0502020204030204" pitchFamily="34" charset="0"/>
                <a:cs typeface="Times New Roman" panose="02020603050405020304" pitchFamily="18" charset="0"/>
              </a:rPr>
              <a:t>/Private </a:t>
            </a:r>
            <a:r>
              <a:rPr lang="nl-NL" sz="1600" i="1" dirty="0" err="1">
                <a:solidFill>
                  <a:srgbClr val="002060"/>
                </a:solidFill>
                <a:latin typeface="Calibri" panose="020F0502020204030204" pitchFamily="34" charset="0"/>
                <a:cs typeface="Times New Roman" panose="02020603050405020304" pitchFamily="18" charset="0"/>
              </a:rPr>
              <a:t>kwaliteitsborgers</a:t>
            </a:r>
            <a:endParaRPr lang="nl-NL" sz="1600" i="1" dirty="0">
              <a:solidFill>
                <a:srgbClr val="002060"/>
              </a:solidFill>
              <a:latin typeface="Calibri" panose="020F0502020204030204" pitchFamily="34" charset="0"/>
              <a:cs typeface="Times New Roman" panose="02020603050405020304" pitchFamily="18" charset="0"/>
            </a:endParaRP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Tree>
    <p:extLst>
      <p:ext uri="{BB962C8B-B14F-4D97-AF65-F5344CB8AC3E}">
        <p14:creationId xmlns:p14="http://schemas.microsoft.com/office/powerpoint/2010/main" val="330051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FC9E784-E69E-D590-9B91-72A18F8610C6}"/>
              </a:ext>
            </a:extLst>
          </p:cNvPr>
          <p:cNvSpPr txBox="1">
            <a:spLocks/>
          </p:cNvSpPr>
          <p:nvPr/>
        </p:nvSpPr>
        <p:spPr>
          <a:xfrm>
            <a:off x="1838517" y="223139"/>
            <a:ext cx="9266237" cy="714375"/>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pPr marL="0" marR="0" lvl="0" indent="0" algn="l" defTabSz="912813" rtl="0" eaLnBrk="1" fontAlgn="base" latinLnBrk="0" hangingPunct="1">
              <a:lnSpc>
                <a:spcPct val="90000"/>
              </a:lnSpc>
              <a:spcBef>
                <a:spcPct val="0"/>
              </a:spcBef>
              <a:spcAft>
                <a:spcPct val="0"/>
              </a:spcAft>
              <a:buClrTx/>
              <a:buSzTx/>
              <a:buFontTx/>
              <a:buNone/>
              <a:tabLst/>
              <a:defRPr/>
            </a:pPr>
            <a:r>
              <a:rPr lang="nl-NL" dirty="0"/>
              <a:t>Vraag 1, gemeente Q</a:t>
            </a:r>
            <a:endParaRPr kumimoji="0" lang="nl-NL" sz="3200" b="1" i="0" u="none" strike="noStrike" kern="1200" cap="none" spc="0" normalizeH="0" baseline="0" noProof="0" dirty="0">
              <a:ln>
                <a:noFill/>
              </a:ln>
              <a:solidFill>
                <a:srgbClr val="00A9F3"/>
              </a:solidFill>
              <a:effectLst/>
              <a:uLnTx/>
              <a:uFillTx/>
              <a:latin typeface="Arial" charset="0"/>
              <a:cs typeface="Arial" charset="0"/>
            </a:endParaRPr>
          </a:p>
        </p:txBody>
      </p:sp>
      <p:sp>
        <p:nvSpPr>
          <p:cNvPr id="4" name="Rechthoek 3">
            <a:extLst>
              <a:ext uri="{FF2B5EF4-FFF2-40B4-BE49-F238E27FC236}">
                <a16:creationId xmlns:a16="http://schemas.microsoft.com/office/drawing/2014/main" id="{C0612F71-BC23-0E0D-6E34-48CB45FEED1B}"/>
              </a:ext>
            </a:extLst>
          </p:cNvPr>
          <p:cNvSpPr/>
          <p:nvPr/>
        </p:nvSpPr>
        <p:spPr>
          <a:xfrm>
            <a:off x="1335024" y="1344168"/>
            <a:ext cx="3666744"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Bewoner zoekt een kwaliteitsborger. Kunnen jullie hem het adres van een partij geven waar jullie goede ervaringen mee hebben?</a:t>
            </a:r>
          </a:p>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r>
              <a:rPr lang="nl-NL" sz="1600" i="1" dirty="0">
                <a:solidFill>
                  <a:srgbClr val="002060"/>
                </a:solidFill>
                <a:latin typeface="Calibri" panose="020F0502020204030204" pitchFamily="34" charset="0"/>
                <a:cs typeface="Times New Roman" panose="02020603050405020304" pitchFamily="18" charset="0"/>
              </a:rPr>
              <a:t>Omgevingswet/</a:t>
            </a:r>
            <a:r>
              <a:rPr lang="nl-NL" sz="1600" i="1" dirty="0" err="1">
                <a:solidFill>
                  <a:srgbClr val="002060"/>
                </a:solidFill>
                <a:latin typeface="Calibri" panose="020F0502020204030204" pitchFamily="34" charset="0"/>
                <a:cs typeface="Times New Roman" panose="02020603050405020304" pitchFamily="18" charset="0"/>
              </a:rPr>
              <a:t>Wkb</a:t>
            </a:r>
            <a:endParaRPr lang="nl-NL" sz="1600" i="1"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i="1" dirty="0" err="1">
                <a:solidFill>
                  <a:srgbClr val="002060"/>
                </a:solidFill>
                <a:latin typeface="Calibri" panose="020F0502020204030204" pitchFamily="34" charset="0"/>
                <a:cs typeface="Times New Roman" panose="02020603050405020304" pitchFamily="18" charset="0"/>
              </a:rPr>
              <a:t>Wkb</a:t>
            </a:r>
            <a:r>
              <a:rPr lang="nl-NL" sz="1600" i="1" dirty="0">
                <a:solidFill>
                  <a:srgbClr val="002060"/>
                </a:solidFill>
                <a:latin typeface="Calibri" panose="020F0502020204030204" pitchFamily="34" charset="0"/>
                <a:cs typeface="Times New Roman" panose="02020603050405020304" pitchFamily="18" charset="0"/>
              </a:rPr>
              <a:t>/Private </a:t>
            </a:r>
            <a:r>
              <a:rPr lang="nl-NL" sz="1600" i="1" dirty="0" err="1">
                <a:solidFill>
                  <a:srgbClr val="002060"/>
                </a:solidFill>
                <a:latin typeface="Calibri" panose="020F0502020204030204" pitchFamily="34" charset="0"/>
                <a:cs typeface="Times New Roman" panose="02020603050405020304" pitchFamily="18" charset="0"/>
              </a:rPr>
              <a:t>kwaliteitsborgers</a:t>
            </a:r>
            <a:endParaRPr lang="nl-NL" sz="1600" i="1" dirty="0">
              <a:solidFill>
                <a:srgbClr val="002060"/>
              </a:solidFill>
              <a:latin typeface="Calibri" panose="020F0502020204030204" pitchFamily="34" charset="0"/>
              <a:cs typeface="Times New Roman" panose="02020603050405020304" pitchFamily="18" charset="0"/>
            </a:endParaRPr>
          </a:p>
          <a:p>
            <a:endParaRPr lang="nl-NL" sz="1600" dirty="0">
              <a:solidFill>
                <a:srgbClr val="002060"/>
              </a:solidFill>
              <a:latin typeface="Calibri" panose="020F0502020204030204" pitchFamily="34" charset="0"/>
              <a:cs typeface="Times New Roman" panose="02020603050405020304" pitchFamily="18" charset="0"/>
            </a:endParaRPr>
          </a:p>
        </p:txBody>
      </p:sp>
      <p:sp>
        <p:nvSpPr>
          <p:cNvPr id="5" name="Rechthoek 4">
            <a:extLst>
              <a:ext uri="{FF2B5EF4-FFF2-40B4-BE49-F238E27FC236}">
                <a16:creationId xmlns:a16="http://schemas.microsoft.com/office/drawing/2014/main" id="{6B633D7F-520C-73C6-1564-82B4677A1FEE}"/>
              </a:ext>
            </a:extLst>
          </p:cNvPr>
          <p:cNvSpPr/>
          <p:nvPr/>
        </p:nvSpPr>
        <p:spPr>
          <a:xfrm>
            <a:off x="5120640" y="1350264"/>
            <a:ext cx="5833872" cy="29748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Vraagt komt binnen bij KCC.</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Het KCC checkt de kennisbank met FAQ’s. Het antwoord staat daar niet in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vraag wordt via email voorgelegd bij de BO VTH</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BO VTH stuurt email met antwoord</a:t>
            </a:r>
          </a:p>
        </p:txBody>
      </p:sp>
      <p:sp>
        <p:nvSpPr>
          <p:cNvPr id="6" name="Rechthoek 5">
            <a:extLst>
              <a:ext uri="{FF2B5EF4-FFF2-40B4-BE49-F238E27FC236}">
                <a16:creationId xmlns:a16="http://schemas.microsoft.com/office/drawing/2014/main" id="{796F72E0-EE19-4EDA-9C40-C285C7FD08E8}"/>
              </a:ext>
            </a:extLst>
          </p:cNvPr>
          <p:cNvSpPr/>
          <p:nvPr/>
        </p:nvSpPr>
        <p:spPr>
          <a:xfrm>
            <a:off x="1335024" y="4616831"/>
            <a:ext cx="9619488" cy="1321054"/>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Dit is een algemene vraag met een standaard antwoord die in de FAQ thuis hoort en toegevoegd moet worden.</a:t>
            </a: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gemeente mag hier geen antwoord op geven. In de kennisbank moet een link opgenomen worden naar een overheidswebsite met </a:t>
            </a:r>
            <a:r>
              <a:rPr lang="nl-NL" sz="1600" dirty="0" err="1">
                <a:solidFill>
                  <a:srgbClr val="002060"/>
                </a:solidFill>
                <a:latin typeface="Calibri" panose="020F0502020204030204" pitchFamily="34" charset="0"/>
                <a:cs typeface="Times New Roman" panose="02020603050405020304" pitchFamily="18" charset="0"/>
              </a:rPr>
              <a:t>kwaliteitsborgers</a:t>
            </a:r>
            <a:endParaRPr lang="nl-NL" sz="1600" dirty="0">
              <a:solidFill>
                <a:srgbClr val="002060"/>
              </a:solidFill>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nl-NL" sz="1600" dirty="0">
                <a:solidFill>
                  <a:srgbClr val="002060"/>
                </a:solidFill>
                <a:latin typeface="Calibri" panose="020F0502020204030204" pitchFamily="34" charset="0"/>
                <a:cs typeface="Times New Roman" panose="02020603050405020304" pitchFamily="18" charset="0"/>
              </a:rPr>
              <a:t>De kennisbank met FAQ is nog niet Omgevingswetproof en </a:t>
            </a:r>
            <a:r>
              <a:rPr lang="nl-NL" sz="1600" dirty="0" err="1">
                <a:solidFill>
                  <a:srgbClr val="002060"/>
                </a:solidFill>
                <a:latin typeface="Calibri" panose="020F0502020204030204" pitchFamily="34" charset="0"/>
                <a:cs typeface="Times New Roman" panose="02020603050405020304" pitchFamily="18" charset="0"/>
              </a:rPr>
              <a:t>Wkb</a:t>
            </a:r>
            <a:r>
              <a:rPr lang="nl-NL" sz="1600" dirty="0">
                <a:solidFill>
                  <a:srgbClr val="002060"/>
                </a:solidFill>
                <a:latin typeface="Calibri" panose="020F0502020204030204" pitchFamily="34" charset="0"/>
                <a:cs typeface="Times New Roman" panose="02020603050405020304" pitchFamily="18" charset="0"/>
              </a:rPr>
              <a:t> </a:t>
            </a:r>
            <a:r>
              <a:rPr lang="nl-NL" sz="1600" dirty="0" err="1">
                <a:solidFill>
                  <a:srgbClr val="002060"/>
                </a:solidFill>
                <a:latin typeface="Calibri" panose="020F0502020204030204" pitchFamily="34" charset="0"/>
                <a:cs typeface="Times New Roman" panose="02020603050405020304" pitchFamily="18" charset="0"/>
              </a:rPr>
              <a:t>proof</a:t>
            </a:r>
            <a:r>
              <a:rPr lang="nl-NL" sz="1600" dirty="0">
                <a:solidFill>
                  <a:srgbClr val="002060"/>
                </a:solidFill>
                <a:latin typeface="Calibri" panose="020F0502020204030204" pitchFamily="34" charset="0"/>
                <a:cs typeface="Times New Roman" panose="02020603050405020304" pitchFamily="18" charset="0"/>
              </a:rPr>
              <a:t> gemaakt </a:t>
            </a:r>
          </a:p>
        </p:txBody>
      </p:sp>
      <p:sp>
        <p:nvSpPr>
          <p:cNvPr id="7" name="Rechthoek: afgeronde hoeken 6">
            <a:extLst>
              <a:ext uri="{FF2B5EF4-FFF2-40B4-BE49-F238E27FC236}">
                <a16:creationId xmlns:a16="http://schemas.microsoft.com/office/drawing/2014/main" id="{D656F4E7-425D-008F-BF0C-F16522586291}"/>
              </a:ext>
            </a:extLst>
          </p:cNvPr>
          <p:cNvSpPr/>
          <p:nvPr/>
        </p:nvSpPr>
        <p:spPr>
          <a:xfrm>
            <a:off x="1688275" y="1170432"/>
            <a:ext cx="1496727"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Vraag</a:t>
            </a:r>
          </a:p>
        </p:txBody>
      </p:sp>
      <p:sp>
        <p:nvSpPr>
          <p:cNvPr id="8" name="Rechthoek: afgeronde hoeken 7">
            <a:extLst>
              <a:ext uri="{FF2B5EF4-FFF2-40B4-BE49-F238E27FC236}">
                <a16:creationId xmlns:a16="http://schemas.microsoft.com/office/drawing/2014/main" id="{AAC2F4A6-E44C-2636-49F3-79C74E1EB282}"/>
              </a:ext>
            </a:extLst>
          </p:cNvPr>
          <p:cNvSpPr/>
          <p:nvPr/>
        </p:nvSpPr>
        <p:spPr>
          <a:xfrm>
            <a:off x="5416137" y="1147572"/>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Stappen gemeente Q</a:t>
            </a:r>
          </a:p>
        </p:txBody>
      </p:sp>
      <p:sp>
        <p:nvSpPr>
          <p:cNvPr id="9" name="Rechthoek: afgeronde hoeken 8">
            <a:extLst>
              <a:ext uri="{FF2B5EF4-FFF2-40B4-BE49-F238E27FC236}">
                <a16:creationId xmlns:a16="http://schemas.microsoft.com/office/drawing/2014/main" id="{C36133D9-C885-76E6-2360-CA837F671224}"/>
              </a:ext>
            </a:extLst>
          </p:cNvPr>
          <p:cNvSpPr/>
          <p:nvPr/>
        </p:nvSpPr>
        <p:spPr>
          <a:xfrm>
            <a:off x="1671669" y="4460748"/>
            <a:ext cx="4320000" cy="393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Aandachtpunten gemeente Q</a:t>
            </a:r>
          </a:p>
        </p:txBody>
      </p:sp>
    </p:spTree>
    <p:extLst>
      <p:ext uri="{BB962C8B-B14F-4D97-AF65-F5344CB8AC3E}">
        <p14:creationId xmlns:p14="http://schemas.microsoft.com/office/powerpoint/2010/main" val="2599165779"/>
      </p:ext>
    </p:extLst>
  </p:cSld>
  <p:clrMapOvr>
    <a:masterClrMapping/>
  </p:clrMapOvr>
</p:sld>
</file>

<file path=ppt/theme/theme1.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4.xml><?xml version="1.0" encoding="utf-8"?>
<a:theme xmlns:a="http://schemas.openxmlformats.org/drawingml/2006/main" name="DE_VNG">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_VNG" id="{4108DEA7-02D4-4179-9816-A8AA3C1893C9}" vid="{EF655D74-2156-4756-B4E8-1756108EE235}"/>
    </a:ext>
  </a:extLst>
</a:theme>
</file>

<file path=ppt/theme/theme5.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1189EB0E76F84A9D7F03C8EA815291" ma:contentTypeVersion="10" ma:contentTypeDescription="Een nieuw document maken." ma:contentTypeScope="" ma:versionID="eaa48afcee25731bddebd3e13dd22c13">
  <xsd:schema xmlns:xsd="http://www.w3.org/2001/XMLSchema" xmlns:xs="http://www.w3.org/2001/XMLSchema" xmlns:p="http://schemas.microsoft.com/office/2006/metadata/properties" xmlns:ns3="92b04baa-6580-4826-82f5-6c59abb8f47c" xmlns:ns4="4b3b6605-14ba-4a1a-95f2-93f8ffde7dbf" targetNamespace="http://schemas.microsoft.com/office/2006/metadata/properties" ma:root="true" ma:fieldsID="c0952ac70d09141491ae7061ff76cc39" ns3:_="" ns4:_="">
    <xsd:import namespace="92b04baa-6580-4826-82f5-6c59abb8f47c"/>
    <xsd:import namespace="4b3b6605-14ba-4a1a-95f2-93f8ffde7db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b04baa-6580-4826-82f5-6c59abb8f4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b3b6605-14ba-4a1a-95f2-93f8ffde7dbf"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B97E01-DCE8-4AB5-8D36-B4FDF9DEE16C}">
  <ds:schemaRefs>
    <ds:schemaRef ds:uri="http://schemas.microsoft.com/sharepoint/v3/contenttype/forms"/>
  </ds:schemaRefs>
</ds:datastoreItem>
</file>

<file path=customXml/itemProps2.xml><?xml version="1.0" encoding="utf-8"?>
<ds:datastoreItem xmlns:ds="http://schemas.openxmlformats.org/officeDocument/2006/customXml" ds:itemID="{8EF149CB-22C0-4075-840B-E313FD32B1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b04baa-6580-4826-82f5-6c59abb8f47c"/>
    <ds:schemaRef ds:uri="4b3b6605-14ba-4a1a-95f2-93f8ffde7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92EBA8-39B2-425B-9048-C7D88C544438}">
  <ds:schemaRefs>
    <ds:schemaRef ds:uri="http://purl.org/dc/elements/1.1/"/>
    <ds:schemaRef ds:uri="http://schemas.microsoft.com/office/2006/metadata/properties"/>
    <ds:schemaRef ds:uri="92b04baa-6580-4826-82f5-6c59abb8f47c"/>
    <ds:schemaRef ds:uri="http://purl.org/dc/terms/"/>
    <ds:schemaRef ds:uri="http://schemas.openxmlformats.org/package/2006/metadata/core-properties"/>
    <ds:schemaRef ds:uri="http://schemas.microsoft.com/office/2006/documentManagement/types"/>
    <ds:schemaRef ds:uri="4b3b6605-14ba-4a1a-95f2-93f8ffde7dbf"/>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5825</TotalTime>
  <Words>1052</Words>
  <Application>Microsoft Office PowerPoint</Application>
  <PresentationFormat>Breedbeeld</PresentationFormat>
  <Paragraphs>130</Paragraphs>
  <Slides>15</Slides>
  <Notes>1</Notes>
  <HiddenSlides>0</HiddenSlides>
  <MMClips>0</MMClips>
  <ScaleCrop>false</ScaleCrop>
  <HeadingPairs>
    <vt:vector size="6" baseType="variant">
      <vt:variant>
        <vt:lpstr>Gebruikte lettertypen</vt:lpstr>
      </vt:variant>
      <vt:variant>
        <vt:i4>2</vt:i4>
      </vt:variant>
      <vt:variant>
        <vt:lpstr>Thema</vt:lpstr>
      </vt:variant>
      <vt:variant>
        <vt:i4>4</vt:i4>
      </vt:variant>
      <vt:variant>
        <vt:lpstr>Diatitels</vt:lpstr>
      </vt:variant>
      <vt:variant>
        <vt:i4>15</vt:i4>
      </vt:variant>
    </vt:vector>
  </HeadingPairs>
  <TitlesOfParts>
    <vt:vector size="21" baseType="lpstr">
      <vt:lpstr>Arial</vt:lpstr>
      <vt:lpstr>Calibri</vt:lpstr>
      <vt:lpstr>VNG Titels</vt:lpstr>
      <vt:lpstr>1_VNG Titels</vt:lpstr>
      <vt:lpstr>VNG_Basis - kopie</vt:lpstr>
      <vt:lpstr>DE_VNG</vt:lpstr>
      <vt:lpstr>Gespreksstarter; Wie beantwoordt welke vraag</vt:lpstr>
      <vt:lpstr>PowerPoint-presentatie</vt:lpstr>
      <vt:lpstr>PowerPoint-presentatie</vt:lpstr>
      <vt:lpstr>PowerPoint-presentatie</vt:lpstr>
      <vt:lpstr>PowerPoint-presentatie</vt:lpstr>
      <vt:lpstr>PowerPoint-presentatie</vt:lpstr>
      <vt:lpstr>Praktijkvoorbeelden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Harry | Menat</dc:creator>
  <cp:lastModifiedBy>Albers, Jacco</cp:lastModifiedBy>
  <cp:revision>213</cp:revision>
  <dcterms:created xsi:type="dcterms:W3CDTF">2020-09-23T19:02:01Z</dcterms:created>
  <dcterms:modified xsi:type="dcterms:W3CDTF">2023-10-06T07:47:05Z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0x010100E81189EB0E76F84A9D7F03C8EA815291</vt:lpwstr>
  </property>
</Properties>
</file>