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83A_BEB7F5B3.xml" ContentType="application/vnd.ms-powerpoint.comments+xml"/>
  <Override PartName="/ppt/comments/modernComment_867_9CD4324B.xml" ContentType="application/vnd.ms-powerpoint.comments+xml"/>
  <Override PartName="/ppt/comments/modernComment_85D_8149A5E9.xml" ContentType="application/vnd.ms-powerpoint.comments+xml"/>
  <Override PartName="/ppt/comments/modernComment_858_3E8A9056.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 id="2147483660" r:id="rId5"/>
  </p:sldMasterIdLst>
  <p:notesMasterIdLst>
    <p:notesMasterId r:id="rId31"/>
  </p:notesMasterIdLst>
  <p:sldIdLst>
    <p:sldId id="2110" r:id="rId6"/>
    <p:sldId id="2112" r:id="rId7"/>
    <p:sldId id="855" r:id="rId8"/>
    <p:sldId id="2179" r:id="rId9"/>
    <p:sldId id="856" r:id="rId10"/>
    <p:sldId id="2158" r:id="rId11"/>
    <p:sldId id="2106" r:id="rId12"/>
    <p:sldId id="2178" r:id="rId13"/>
    <p:sldId id="2151" r:id="rId14"/>
    <p:sldId id="2148" r:id="rId15"/>
    <p:sldId id="2159" r:id="rId16"/>
    <p:sldId id="2155" r:id="rId17"/>
    <p:sldId id="2141" r:id="rId18"/>
    <p:sldId id="2136" r:id="rId19"/>
    <p:sldId id="2174" r:id="rId20"/>
    <p:sldId id="2145" r:id="rId21"/>
    <p:sldId id="2173" r:id="rId22"/>
    <p:sldId id="860" r:id="rId23"/>
    <p:sldId id="2176" r:id="rId24"/>
    <p:sldId id="2114" r:id="rId25"/>
    <p:sldId id="2165" r:id="rId26"/>
    <p:sldId id="2172" r:id="rId27"/>
    <p:sldId id="2168" r:id="rId28"/>
    <p:sldId id="2167" r:id="rId29"/>
    <p:sldId id="2177" r:id="rId30"/>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154832-D2C5-8D3C-7EB6-378F49955D87}" name="Josien Dragt" initials="JD" userId="S::josien.dragt@vng.nl::3a36fb43-dc0d-4a7f-85ef-1435b6f70d98" providerId="AD"/>
  <p188:author id="{468F9677-A61C-DD1A-917E-1779ED8F7854}" name="Patricia Palmen" initials="PP" userId="S::patricia.palmen@vng.nl::e3cb2a0e-2d23-4e72-9d68-b063c70a6721" providerId="AD"/>
  <p188:author id="{CF6A0EEA-D3E1-0972-E781-AFA3355238EA}" name="Patricia Palmen" initials="PP" userId="S::Patricia.Palmen@vng.nl::e3cb2a0e-2d23-4e72-9d68-b063c70a67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C3E"/>
    <a:srgbClr val="FEEADD"/>
    <a:srgbClr val="EF8233"/>
    <a:srgbClr val="F8E5E6"/>
    <a:srgbClr val="CC5F69"/>
    <a:srgbClr val="EBC4D5"/>
    <a:srgbClr val="448835"/>
    <a:srgbClr val="7AB929"/>
    <a:srgbClr val="FACC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93792" autoAdjust="0"/>
  </p:normalViewPr>
  <p:slideViewPr>
    <p:cSldViewPr snapToGrid="0" snapToObjects="1">
      <p:cViewPr varScale="1">
        <p:scale>
          <a:sx n="110" d="100"/>
          <a:sy n="110" d="100"/>
        </p:scale>
        <p:origin x="1062" y="10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Palmen" userId="e3cb2a0e-2d23-4e72-9d68-b063c70a6721" providerId="ADAL" clId="{F2DBDD6A-D935-4E4A-BE77-B751E2CC749F}"/>
    <pc:docChg chg="custSel modSld">
      <pc:chgData name="Patricia Palmen" userId="e3cb2a0e-2d23-4e72-9d68-b063c70a6721" providerId="ADAL" clId="{F2DBDD6A-D935-4E4A-BE77-B751E2CC749F}" dt="2023-07-18T07:46:48.535" v="692" actId="14100"/>
      <pc:docMkLst>
        <pc:docMk/>
      </pc:docMkLst>
      <pc:sldChg chg="modSp mod">
        <pc:chgData name="Patricia Palmen" userId="e3cb2a0e-2d23-4e72-9d68-b063c70a6721" providerId="ADAL" clId="{F2DBDD6A-D935-4E4A-BE77-B751E2CC749F}" dt="2023-06-29T19:29:43.073" v="279" actId="20577"/>
        <pc:sldMkLst>
          <pc:docMk/>
          <pc:sldMk cId="2929375912" sldId="2114"/>
        </pc:sldMkLst>
        <pc:spChg chg="mod">
          <ac:chgData name="Patricia Palmen" userId="e3cb2a0e-2d23-4e72-9d68-b063c70a6721" providerId="ADAL" clId="{F2DBDD6A-D935-4E4A-BE77-B751E2CC749F}" dt="2023-06-29T19:29:28.715" v="239" actId="20577"/>
          <ac:spMkLst>
            <pc:docMk/>
            <pc:sldMk cId="2929375912" sldId="2114"/>
            <ac:spMk id="2" creationId="{5B709CBA-1873-2AC6-E6DA-026A97A9ABA7}"/>
          </ac:spMkLst>
        </pc:spChg>
        <pc:spChg chg="mod">
          <ac:chgData name="Patricia Palmen" userId="e3cb2a0e-2d23-4e72-9d68-b063c70a6721" providerId="ADAL" clId="{F2DBDD6A-D935-4E4A-BE77-B751E2CC749F}" dt="2023-06-29T19:29:43.073" v="279" actId="20577"/>
          <ac:spMkLst>
            <pc:docMk/>
            <pc:sldMk cId="2929375912" sldId="2114"/>
            <ac:spMk id="3" creationId="{7658483E-F205-BB35-A036-69F4A0C075A3}"/>
          </ac:spMkLst>
        </pc:spChg>
      </pc:sldChg>
      <pc:sldChg chg="modSp mod">
        <pc:chgData name="Patricia Palmen" userId="e3cb2a0e-2d23-4e72-9d68-b063c70a6721" providerId="ADAL" clId="{F2DBDD6A-D935-4E4A-BE77-B751E2CC749F}" dt="2023-07-18T07:46:48.535" v="692" actId="14100"/>
        <pc:sldMkLst>
          <pc:docMk/>
          <pc:sldMk cId="536766116" sldId="2145"/>
        </pc:sldMkLst>
        <pc:spChg chg="mod">
          <ac:chgData name="Patricia Palmen" userId="e3cb2a0e-2d23-4e72-9d68-b063c70a6721" providerId="ADAL" clId="{F2DBDD6A-D935-4E4A-BE77-B751E2CC749F}" dt="2023-07-18T07:46:48.535" v="692" actId="14100"/>
          <ac:spMkLst>
            <pc:docMk/>
            <pc:sldMk cId="536766116" sldId="2145"/>
            <ac:spMk id="31" creationId="{5474D2BE-E63A-B2F4-EC6A-1CF94AC4B581}"/>
          </ac:spMkLst>
        </pc:spChg>
      </pc:sldChg>
      <pc:sldChg chg="modSp mod">
        <pc:chgData name="Patricia Palmen" userId="e3cb2a0e-2d23-4e72-9d68-b063c70a6721" providerId="ADAL" clId="{F2DBDD6A-D935-4E4A-BE77-B751E2CC749F}" dt="2023-07-05T06:40:35.973" v="690" actId="20577"/>
        <pc:sldMkLst>
          <pc:docMk/>
          <pc:sldMk cId="2834961783" sldId="2177"/>
        </pc:sldMkLst>
        <pc:spChg chg="mod">
          <ac:chgData name="Patricia Palmen" userId="e3cb2a0e-2d23-4e72-9d68-b063c70a6721" providerId="ADAL" clId="{F2DBDD6A-D935-4E4A-BE77-B751E2CC749F}" dt="2023-07-05T06:36:26.679" v="319" actId="20577"/>
          <ac:spMkLst>
            <pc:docMk/>
            <pc:sldMk cId="2834961783" sldId="2177"/>
            <ac:spMk id="2" creationId="{B4D9DF29-79EB-5E28-AADC-37140BEF075C}"/>
          </ac:spMkLst>
        </pc:spChg>
        <pc:spChg chg="mod">
          <ac:chgData name="Patricia Palmen" userId="e3cb2a0e-2d23-4e72-9d68-b063c70a6721" providerId="ADAL" clId="{F2DBDD6A-D935-4E4A-BE77-B751E2CC749F}" dt="2023-07-05T06:40:35.973" v="690" actId="20577"/>
          <ac:spMkLst>
            <pc:docMk/>
            <pc:sldMk cId="2834961783" sldId="2177"/>
            <ac:spMk id="3" creationId="{E0CF030F-DD4B-9A44-BEE9-85A18EA7D40D}"/>
          </ac:spMkLst>
        </pc:spChg>
      </pc:sldChg>
    </pc:docChg>
  </pc:docChgLst>
</pc:chgInfo>
</file>

<file path=ppt/comments/modernComment_83A_BEB7F5B3.xml><?xml version="1.0" encoding="utf-8"?>
<p188:cmLst xmlns:a="http://schemas.openxmlformats.org/drawingml/2006/main" xmlns:r="http://schemas.openxmlformats.org/officeDocument/2006/relationships" xmlns:p188="http://schemas.microsoft.com/office/powerpoint/2018/8/main">
  <p188:cm id="{F7940DBB-23F4-4553-A1B3-1CFE05F60CBD}" authorId="{468F9677-A61C-DD1A-917E-1779ED8F7854}" created="2023-05-11T06:25:48.045">
    <pc:sldMkLst xmlns:pc="http://schemas.microsoft.com/office/powerpoint/2013/main/command">
      <pc:docMk/>
      <pc:sldMk cId="2743715242" sldId="2106"/>
    </pc:sldMkLst>
    <p188:txBody>
      <a:bodyPr/>
      <a:lstStyle/>
      <a:p>
        <a:r>
          <a:rPr lang="nl-NL"/>
          <a:t>Dit is de hoofdketen vanuit de lokale serviceketen. ' storing' zal nog iets minder pregnanter in beeld worden gebracht. 
Rondom actie op storing lokaal. Zal nog nader gedefinieerd moeten worden wat er lokaal moet staan (en ook wat bijvoorbeeld daarop door de koepels wordt gedaan</a:t>
        </a:r>
      </a:p>
    </p188:txBody>
  </p188:cm>
</p188:cmLst>
</file>

<file path=ppt/comments/modernComment_858_3E8A9056.xml><?xml version="1.0" encoding="utf-8"?>
<p188:cmLst xmlns:a="http://schemas.openxmlformats.org/drawingml/2006/main" xmlns:r="http://schemas.openxmlformats.org/officeDocument/2006/relationships" xmlns:p188="http://schemas.microsoft.com/office/powerpoint/2018/8/main">
  <p188:cm id="{7BB082F1-72CD-4A67-BC2B-49D46E00F673}" authorId="{8C154832-D2C5-8D3C-7EB6-378F49955D87}" created="2023-05-08T13:59:28.351">
    <pc:sldMkLst xmlns:pc="http://schemas.microsoft.com/office/powerpoint/2013/main/command">
      <pc:docMk/>
      <pc:sldMk cId="2955823144" sldId="2136"/>
    </pc:sldMkLst>
    <p188:txBody>
      <a:bodyPr/>
      <a:lstStyle/>
      <a:p>
        <a:r>
          <a:rPr lang="nl-NL"/>
          <a:t>Resultaten van de Mentimeter laten zien</a:t>
        </a:r>
      </a:p>
    </p188:txBody>
  </p188:cm>
</p188:cmLst>
</file>

<file path=ppt/comments/modernComment_85D_8149A5E9.xml><?xml version="1.0" encoding="utf-8"?>
<p188:cmLst xmlns:a="http://schemas.openxmlformats.org/drawingml/2006/main" xmlns:r="http://schemas.openxmlformats.org/officeDocument/2006/relationships" xmlns:p188="http://schemas.microsoft.com/office/powerpoint/2018/8/main">
  <p188:cm id="{495E0EA0-A306-44AF-971A-EC9C286AE52A}" authorId="{CF6A0EEA-D3E1-0972-E781-AFA3355238EA}" created="2023-05-11T07:09:48.143">
    <pc:sldMkLst xmlns:pc="http://schemas.microsoft.com/office/powerpoint/2013/main/command">
      <pc:docMk/>
      <pc:sldMk cId="1448212021" sldId="2141"/>
    </pc:sldMkLst>
    <p188:txBody>
      <a:bodyPr/>
      <a:lstStyle/>
      <a:p>
        <a:r>
          <a:rPr lang="nl-NL"/>
          <a:t>Hierin zitten wat dubbelingen die moeten er uit</a:t>
        </a:r>
      </a:p>
    </p188:txBody>
  </p188:cm>
</p188:cmLst>
</file>

<file path=ppt/comments/modernComment_867_9CD4324B.xml><?xml version="1.0" encoding="utf-8"?>
<p188:cmLst xmlns:a="http://schemas.openxmlformats.org/drawingml/2006/main" xmlns:r="http://schemas.openxmlformats.org/officeDocument/2006/relationships" xmlns:p188="http://schemas.microsoft.com/office/powerpoint/2018/8/main">
  <p188:cm id="{8F2452A4-14A1-462B-80A2-E1E790A10EAE}" authorId="{468F9677-A61C-DD1A-917E-1779ED8F7854}" created="2023-05-11T06:25:48.045">
    <pc:sldMkLst xmlns:pc="http://schemas.microsoft.com/office/powerpoint/2013/main/command">
      <pc:docMk/>
      <pc:sldMk cId="2743715242" sldId="2106"/>
    </pc:sldMkLst>
    <p188:txBody>
      <a:bodyPr/>
      <a:lstStyle/>
      <a:p>
        <a:r>
          <a:rPr lang="nl-NL"/>
          <a:t>Dit is de hoofdketen vanuit de lokale serviceketen. ' storing' zal nog iets minder pregnanter in beeld worden gebracht. 
Rondom actie op storing lokaal. Zal nog nader gedefinieerd moeten worden wat er lokaal moet staan (en ook wat bijvoorbeeld daarop door de koepels wordt gedaan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6"/>
          </a:xfrm>
          <a:prstGeom prst="rect">
            <a:avLst/>
          </a:prstGeom>
        </p:spPr>
        <p:txBody>
          <a:bodyPr vert="horz" lIns="91010" tIns="45505" rIns="91010" bIns="45505"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6"/>
          </a:xfrm>
          <a:prstGeom prst="rect">
            <a:avLst/>
          </a:prstGeom>
        </p:spPr>
        <p:txBody>
          <a:bodyPr vert="horz" lIns="91010" tIns="45505" rIns="91010" bIns="45505" rtlCol="0"/>
          <a:lstStyle>
            <a:lvl1pPr algn="r">
              <a:defRPr sz="1200"/>
            </a:lvl1pPr>
          </a:lstStyle>
          <a:p>
            <a:fld id="{4CDC16A9-9090-C641-8323-F48860596516}" type="datetimeFigureOut">
              <a:rPr lang="nl-NL" smtClean="0"/>
              <a:t>18-7-2023</a:t>
            </a:fld>
            <a:endParaRPr lang="nl-NL"/>
          </a:p>
        </p:txBody>
      </p:sp>
      <p:sp>
        <p:nvSpPr>
          <p:cNvPr id="4" name="Tijdelijke aanduiding voor dia-afbeelding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010" tIns="45505" rIns="91010" bIns="45505"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010" tIns="45505" rIns="91010" bIns="45505"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9430092"/>
            <a:ext cx="2945659" cy="498135"/>
          </a:xfrm>
          <a:prstGeom prst="rect">
            <a:avLst/>
          </a:prstGeom>
        </p:spPr>
        <p:txBody>
          <a:bodyPr vert="horz" lIns="91010" tIns="45505" rIns="91010" bIns="45505"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2"/>
            <a:ext cx="2945659" cy="498135"/>
          </a:xfrm>
          <a:prstGeom prst="rect">
            <a:avLst/>
          </a:prstGeom>
        </p:spPr>
        <p:txBody>
          <a:bodyPr vert="horz" lIns="91010" tIns="45505" rIns="91010" bIns="45505" rtlCol="0" anchor="b"/>
          <a:lstStyle>
            <a:lvl1pPr algn="r">
              <a:defRPr sz="1200"/>
            </a:lvl1pPr>
          </a:lstStyle>
          <a:p>
            <a:fld id="{F3DDA044-E5CB-B145-AA30-7557B02C20C4}" type="slidenum">
              <a:rPr lang="nl-NL" smtClean="0"/>
              <a:t>‹nr.›</a:t>
            </a:fld>
            <a:endParaRPr lang="nl-NL"/>
          </a:p>
        </p:txBody>
      </p:sp>
    </p:spTree>
    <p:extLst>
      <p:ext uri="{BB962C8B-B14F-4D97-AF65-F5344CB8AC3E}">
        <p14:creationId xmlns:p14="http://schemas.microsoft.com/office/powerpoint/2010/main" val="321156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dia">
    <p:spTree>
      <p:nvGrpSpPr>
        <p:cNvPr id="1" name=""/>
        <p:cNvGrpSpPr/>
        <p:nvPr/>
      </p:nvGrpSpPr>
      <p:grpSpPr>
        <a:xfrm>
          <a:off x="0" y="0"/>
          <a:ext cx="0" cy="0"/>
          <a:chOff x="0" y="0"/>
          <a:chExt cx="0" cy="0"/>
        </a:xfrm>
      </p:grpSpPr>
      <p:sp>
        <p:nvSpPr>
          <p:cNvPr id="8" name="Rechthoek 7"/>
          <p:cNvSpPr/>
          <p:nvPr/>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stijl te bewerken</a:t>
            </a:r>
          </a:p>
        </p:txBody>
      </p:sp>
      <p:sp>
        <p:nvSpPr>
          <p:cNvPr id="3" name="Subtitel 2"/>
          <p:cNvSpPr>
            <a:spLocks noGrp="1"/>
          </p:cNvSpPr>
          <p:nvPr>
            <p:ph type="subTitle" idx="1" hasCustomPrompt="1"/>
          </p:nvPr>
        </p:nvSpPr>
        <p:spPr>
          <a:xfrm>
            <a:off x="6356146" y="3424049"/>
            <a:ext cx="5171671" cy="1550153"/>
          </a:xfrm>
        </p:spPr>
        <p:txBody>
          <a:bodyPr>
            <a:normAutofit/>
          </a:bodyPr>
          <a:lstStyle>
            <a:lvl1pPr marL="0" indent="0" algn="l">
              <a:buNone/>
              <a:defRPr sz="1800">
                <a:solidFill>
                  <a:srgbClr val="FFFFFF"/>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nl-NL"/>
              <a:t>&lt;naam&gt;</a:t>
            </a:r>
          </a:p>
          <a:p>
            <a:endParaRPr lang="nl-NL"/>
          </a:p>
        </p:txBody>
      </p:sp>
      <p:pic>
        <p:nvPicPr>
          <p:cNvPr id="7" name="Afbeelding 6" descr="RO_RWS_Aan de slag met_pos_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43" y="1"/>
            <a:ext cx="4060864" cy="113759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r>
              <a:rPr lang="nl-NL"/>
              <a:t>Klik op het pictogram als u een afbeelding wilt toevoegen</a:t>
            </a:r>
          </a:p>
        </p:txBody>
      </p:sp>
      <p:sp>
        <p:nvSpPr>
          <p:cNvPr id="17" name="Tijdelijke aanduiding voor tekst 16"/>
          <p:cNvSpPr>
            <a:spLocks noGrp="1"/>
          </p:cNvSpPr>
          <p:nvPr>
            <p:ph type="body" sz="quarter" idx="11" hasCustomPrompt="1"/>
          </p:nvPr>
        </p:nvSpPr>
        <p:spPr>
          <a:xfrm>
            <a:off x="6356351" y="5402698"/>
            <a:ext cx="5171016" cy="931863"/>
          </a:xfrm>
        </p:spPr>
        <p:txBody>
          <a:bodyPr anchor="b">
            <a:noAutofit/>
          </a:bodyPr>
          <a:lstStyle>
            <a:lvl1pPr marL="0" indent="0" algn="l">
              <a:buFontTx/>
              <a:buNone/>
              <a:defRPr sz="1000">
                <a:solidFill>
                  <a:schemeClr val="bg1"/>
                </a:solidFill>
              </a:defRPr>
            </a:lvl1pPr>
            <a:lvl2pPr marL="457154" indent="0" algn="l">
              <a:buFontTx/>
              <a:buNone/>
              <a:defRPr sz="1000">
                <a:solidFill>
                  <a:schemeClr val="bg1"/>
                </a:solidFill>
              </a:defRPr>
            </a:lvl2pPr>
            <a:lvl3pPr marL="914309" indent="0" algn="l">
              <a:buFontTx/>
              <a:buNone/>
              <a:defRPr sz="1000">
                <a:solidFill>
                  <a:schemeClr val="bg1"/>
                </a:solidFill>
              </a:defRPr>
            </a:lvl3pPr>
            <a:lvl4pPr marL="1371463" indent="0" algn="l">
              <a:buFontTx/>
              <a:buNone/>
              <a:defRPr sz="1000">
                <a:solidFill>
                  <a:schemeClr val="bg1"/>
                </a:solidFill>
              </a:defRPr>
            </a:lvl4pPr>
            <a:lvl5pPr marL="1828617" indent="0" algn="l">
              <a:buFontTx/>
              <a:buNone/>
              <a:defRPr sz="1000">
                <a:solidFill>
                  <a:schemeClr val="bg1"/>
                </a:solidFill>
              </a:defRPr>
            </a:lvl5pPr>
          </a:lstStyle>
          <a:p>
            <a:pPr lvl="0"/>
            <a:r>
              <a:rPr lang="nl-NL"/>
              <a:t>&lt;versie&gt;</a:t>
            </a:r>
          </a:p>
        </p:txBody>
      </p:sp>
      <p:sp>
        <p:nvSpPr>
          <p:cNvPr id="23" name="Rechthoek 22"/>
          <p:cNvSpPr/>
          <p:nvPr/>
        </p:nvSpPr>
        <p:spPr>
          <a:xfrm>
            <a:off x="0" y="6506110"/>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336889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0EECD4C8-2490-6B42-B109-2A79CE69586F}" type="datetimeFigureOut">
              <a:rPr lang="nl-NL" smtClean="0"/>
              <a:t>18-7-2023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590552" y="1811338"/>
            <a:ext cx="5938399" cy="4305685"/>
          </a:xfrm>
        </p:spPr>
        <p:txBody>
          <a:bodyPr>
            <a:normAutofit/>
          </a:bodyPr>
          <a:lstStyle>
            <a:lvl1pPr marL="285721" indent="-285721">
              <a:lnSpc>
                <a:spcPts val="2400"/>
              </a:lnSpc>
              <a:buFont typeface="Arial"/>
              <a:buChar char="•"/>
              <a:defRPr sz="1600">
                <a:solidFill>
                  <a:schemeClr val="tx1"/>
                </a:solidFill>
              </a:defRPr>
            </a:lvl1pPr>
            <a:lvl2pPr marL="457154" indent="0">
              <a:lnSpc>
                <a:spcPts val="2400"/>
              </a:lnSpc>
              <a:buFontTx/>
              <a:buNone/>
              <a:defRPr sz="1800"/>
            </a:lvl2pPr>
            <a:lvl3pPr marL="914309" indent="0">
              <a:lnSpc>
                <a:spcPts val="2400"/>
              </a:lnSpc>
              <a:buFontTx/>
              <a:buNone/>
              <a:defRPr sz="1800"/>
            </a:lvl3pPr>
            <a:lvl4pPr marL="1371463" indent="0">
              <a:lnSpc>
                <a:spcPts val="2400"/>
              </a:lnSpc>
              <a:buFontTx/>
              <a:buNone/>
              <a:defRPr sz="1800"/>
            </a:lvl4pPr>
            <a:lvl5pPr marL="1828617" indent="0">
              <a:lnSpc>
                <a:spcPts val="2400"/>
              </a:lnSpc>
              <a:buFontTx/>
              <a:buNone/>
              <a:defRPr sz="1800"/>
            </a:lvl5pPr>
          </a:lstStyle>
          <a:p>
            <a:pPr lvl="0"/>
            <a:r>
              <a:rPr lang="nl-NL"/>
              <a:t>Klikken om de tekststijl van het model te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p>
        </p:txBody>
      </p:sp>
    </p:spTree>
    <p:extLst>
      <p:ext uri="{BB962C8B-B14F-4D97-AF65-F5344CB8AC3E}">
        <p14:creationId xmlns:p14="http://schemas.microsoft.com/office/powerpoint/2010/main" val="43859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0EECD4C8-2490-6B42-B109-2A79CE69586F}" type="datetimeFigureOut">
              <a:rPr lang="nl-NL" smtClean="0"/>
              <a:t>18-7-2023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601133" y="1811338"/>
            <a:ext cx="10972800" cy="4256088"/>
          </a:xfrm>
        </p:spPr>
        <p:txBody>
          <a:bodyPr numCol="2" spcCol="360000"/>
          <a:lstStyle>
            <a:lvl1pPr marL="285721" indent="-285721" algn="l">
              <a:buFont typeface="Arial"/>
              <a:buChar char="•"/>
              <a:defRPr>
                <a:solidFill>
                  <a:schemeClr val="tx1"/>
                </a:solidFill>
              </a:defRPr>
            </a:lvl1pPr>
            <a:lvl2pPr marL="742876" indent="-285721" algn="l">
              <a:buFont typeface="Arial"/>
              <a:buChar char="•"/>
              <a:defRPr/>
            </a:lvl2pPr>
            <a:lvl3pPr marL="1200030" indent="-285721" algn="l">
              <a:buFont typeface="Arial"/>
              <a:buChar char="•"/>
              <a:defRPr/>
            </a:lvl3pPr>
            <a:lvl4pPr marL="1657184" indent="-285721" algn="l">
              <a:buFont typeface="Arial"/>
              <a:buChar char="•"/>
              <a:defRPr/>
            </a:lvl4pPr>
            <a:lvl5pPr marL="2114339" indent="-285721" algn="l">
              <a:buFont typeface="Arial"/>
              <a:buChar char="•"/>
              <a:defRPr/>
            </a:lvl5pPr>
          </a:lstStyle>
          <a:p>
            <a:pPr lvl="0"/>
            <a:r>
              <a:rPr lang="nl-NL"/>
              <a:t>Klikken om de tekststijl van het model te bewerken</a:t>
            </a:r>
          </a:p>
        </p:txBody>
      </p:sp>
    </p:spTree>
    <p:extLst>
      <p:ext uri="{BB962C8B-B14F-4D97-AF65-F5344CB8AC3E}">
        <p14:creationId xmlns:p14="http://schemas.microsoft.com/office/powerpoint/2010/main" val="290859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0EECD4C8-2490-6B42-B109-2A79CE69586F}" type="datetimeFigureOut">
              <a:rPr lang="nl-NL" smtClean="0"/>
              <a:t>18-7-2023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0" y="4779820"/>
            <a:ext cx="12192000" cy="148604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2"/>
            <a:ext cx="10972800" cy="663123"/>
          </a:xfrm>
        </p:spPr>
        <p:txBody>
          <a:bodyPr/>
          <a:lstStyle/>
          <a:p>
            <a:r>
              <a:rPr lang="nl-NL"/>
              <a:t>Klik om stijl te bewerken</a:t>
            </a:r>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154" indent="0">
              <a:lnSpc>
                <a:spcPts val="2400"/>
              </a:lnSpc>
              <a:buFontTx/>
              <a:buNone/>
              <a:defRPr sz="1600">
                <a:solidFill>
                  <a:srgbClr val="000000"/>
                </a:solidFill>
              </a:defRPr>
            </a:lvl2pPr>
            <a:lvl3pPr marL="914309" indent="0">
              <a:lnSpc>
                <a:spcPts val="2400"/>
              </a:lnSpc>
              <a:buFontTx/>
              <a:buNone/>
              <a:defRPr sz="1600">
                <a:solidFill>
                  <a:srgbClr val="000000"/>
                </a:solidFill>
              </a:defRPr>
            </a:lvl3pPr>
            <a:lvl4pPr marL="1371463" indent="0">
              <a:lnSpc>
                <a:spcPts val="2400"/>
              </a:lnSpc>
              <a:buFontTx/>
              <a:buNone/>
              <a:defRPr sz="1600">
                <a:solidFill>
                  <a:srgbClr val="000000"/>
                </a:solidFill>
              </a:defRPr>
            </a:lvl4pPr>
            <a:lvl5pPr marL="1828617" indent="0">
              <a:lnSpc>
                <a:spcPts val="2400"/>
              </a:lnSpc>
              <a:buFontTx/>
              <a:buNone/>
              <a:defRPr sz="1600">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11487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0EECD4C8-2490-6B42-B109-2A79CE69586F}" type="datetimeFigureOut">
              <a:rPr lang="nl-NL" smtClean="0"/>
              <a:t>18-7-2023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01133" y="4078831"/>
            <a:ext cx="5187672" cy="205368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2"/>
            <a:ext cx="10972800" cy="663123"/>
          </a:xfrm>
        </p:spPr>
        <p:txBody>
          <a:bodyPr/>
          <a:lstStyle/>
          <a:p>
            <a:r>
              <a:rPr lang="nl-NL"/>
              <a:t>Klik om stijl te bewerken</a:t>
            </a:r>
          </a:p>
        </p:txBody>
      </p:sp>
      <p:sp>
        <p:nvSpPr>
          <p:cNvPr id="8" name="Tijdelijke aanduiding voor tekst 5"/>
          <p:cNvSpPr>
            <a:spLocks noGrp="1"/>
          </p:cNvSpPr>
          <p:nvPr>
            <p:ph type="body" sz="quarter" idx="13"/>
          </p:nvPr>
        </p:nvSpPr>
        <p:spPr>
          <a:xfrm>
            <a:off x="601133" y="1811340"/>
            <a:ext cx="10972800" cy="2073559"/>
          </a:xfrm>
        </p:spPr>
        <p:txBody>
          <a:bodyPr>
            <a:normAutofit/>
          </a:bodyPr>
          <a:lstStyle>
            <a:lvl1pPr marL="0" indent="0">
              <a:lnSpc>
                <a:spcPts val="2400"/>
              </a:lnSpc>
              <a:buFontTx/>
              <a:buNone/>
              <a:defRPr sz="1600">
                <a:solidFill>
                  <a:srgbClr val="000000"/>
                </a:solidFill>
              </a:defRPr>
            </a:lvl1pPr>
            <a:lvl2pPr marL="457154" indent="0">
              <a:lnSpc>
                <a:spcPts val="2400"/>
              </a:lnSpc>
              <a:buFontTx/>
              <a:buNone/>
              <a:defRPr sz="1600">
                <a:solidFill>
                  <a:srgbClr val="000000"/>
                </a:solidFill>
              </a:defRPr>
            </a:lvl2pPr>
            <a:lvl3pPr marL="914309" indent="0">
              <a:lnSpc>
                <a:spcPts val="2400"/>
              </a:lnSpc>
              <a:buFontTx/>
              <a:buNone/>
              <a:defRPr sz="1600">
                <a:solidFill>
                  <a:srgbClr val="000000"/>
                </a:solidFill>
              </a:defRPr>
            </a:lvl3pPr>
            <a:lvl4pPr marL="1371463" indent="0">
              <a:lnSpc>
                <a:spcPts val="2400"/>
              </a:lnSpc>
              <a:buFontTx/>
              <a:buNone/>
              <a:defRPr sz="1600">
                <a:solidFill>
                  <a:srgbClr val="000000"/>
                </a:solidFill>
              </a:defRPr>
            </a:lvl4pPr>
            <a:lvl5pPr marL="1828617" indent="0">
              <a:lnSpc>
                <a:spcPts val="2400"/>
              </a:lnSpc>
              <a:buFontTx/>
              <a:buNone/>
              <a:defRPr sz="1600">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1"/>
            <a:ext cx="5187672" cy="2053685"/>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1116301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0EECD4C8-2490-6B42-B109-2A79CE69586F}" type="datetimeFigureOut">
              <a:rPr lang="nl-NL" smtClean="0"/>
              <a:t>18-7-2023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390192" y="1805084"/>
            <a:ext cx="5187672" cy="205368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2"/>
            <a:ext cx="10972800" cy="663123"/>
          </a:xfrm>
        </p:spPr>
        <p:txBody>
          <a:bodyPr/>
          <a:lstStyle/>
          <a:p>
            <a:r>
              <a:rPr lang="nl-NL"/>
              <a:t>Klik om stijl te bewerken</a:t>
            </a:r>
          </a:p>
        </p:txBody>
      </p:sp>
      <p:sp>
        <p:nvSpPr>
          <p:cNvPr id="8" name="Tijdelijke aanduiding voor tekst 5"/>
          <p:cNvSpPr>
            <a:spLocks noGrp="1"/>
          </p:cNvSpPr>
          <p:nvPr>
            <p:ph type="body" sz="quarter" idx="13"/>
          </p:nvPr>
        </p:nvSpPr>
        <p:spPr>
          <a:xfrm>
            <a:off x="609600" y="1811340"/>
            <a:ext cx="5262747" cy="4321175"/>
          </a:xfrm>
        </p:spPr>
        <p:txBody>
          <a:bodyPr>
            <a:normAutofit/>
          </a:bodyPr>
          <a:lstStyle>
            <a:lvl1pPr marL="0" indent="0">
              <a:lnSpc>
                <a:spcPts val="2400"/>
              </a:lnSpc>
              <a:buFontTx/>
              <a:buNone/>
              <a:defRPr sz="1600">
                <a:solidFill>
                  <a:srgbClr val="000000"/>
                </a:solidFill>
              </a:defRPr>
            </a:lvl1pPr>
            <a:lvl2pPr marL="457154" indent="0">
              <a:lnSpc>
                <a:spcPts val="2400"/>
              </a:lnSpc>
              <a:buFontTx/>
              <a:buNone/>
              <a:defRPr sz="1600">
                <a:solidFill>
                  <a:srgbClr val="000000"/>
                </a:solidFill>
              </a:defRPr>
            </a:lvl2pPr>
            <a:lvl3pPr marL="914309" indent="0">
              <a:lnSpc>
                <a:spcPts val="2400"/>
              </a:lnSpc>
              <a:buFontTx/>
              <a:buNone/>
              <a:defRPr sz="1600">
                <a:solidFill>
                  <a:srgbClr val="000000"/>
                </a:solidFill>
              </a:defRPr>
            </a:lvl3pPr>
            <a:lvl4pPr marL="1371463" indent="0">
              <a:lnSpc>
                <a:spcPts val="2400"/>
              </a:lnSpc>
              <a:buFontTx/>
              <a:buNone/>
              <a:defRPr sz="1600">
                <a:solidFill>
                  <a:srgbClr val="000000"/>
                </a:solidFill>
              </a:defRPr>
            </a:lvl4pPr>
            <a:lvl5pPr marL="1828617" indent="0">
              <a:lnSpc>
                <a:spcPts val="2400"/>
              </a:lnSpc>
              <a:buFontTx/>
              <a:buNone/>
              <a:defRPr sz="1600">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1"/>
            <a:ext cx="5187672" cy="2053685"/>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2689804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601133" y="1169392"/>
            <a:ext cx="4981736" cy="663123"/>
          </a:xfrm>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0EECD4C8-2490-6B42-B109-2A79CE69586F}" type="datetimeFigureOut">
              <a:rPr lang="nl-NL" smtClean="0"/>
              <a:t>18-7-2023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154" indent="0">
              <a:lnSpc>
                <a:spcPts val="2400"/>
              </a:lnSpc>
              <a:buFontTx/>
              <a:buNone/>
              <a:defRPr sz="1600">
                <a:solidFill>
                  <a:srgbClr val="000000"/>
                </a:solidFill>
              </a:defRPr>
            </a:lvl2pPr>
            <a:lvl3pPr marL="914309" indent="0">
              <a:lnSpc>
                <a:spcPts val="2400"/>
              </a:lnSpc>
              <a:buFontTx/>
              <a:buNone/>
              <a:defRPr sz="1600">
                <a:solidFill>
                  <a:srgbClr val="000000"/>
                </a:solidFill>
              </a:defRPr>
            </a:lvl3pPr>
            <a:lvl4pPr marL="1371463" indent="0">
              <a:lnSpc>
                <a:spcPts val="2400"/>
              </a:lnSpc>
              <a:buFontTx/>
              <a:buNone/>
              <a:defRPr sz="1600">
                <a:solidFill>
                  <a:srgbClr val="000000"/>
                </a:solidFill>
              </a:defRPr>
            </a:lvl4pPr>
            <a:lvl5pPr marL="1828617" indent="0">
              <a:lnSpc>
                <a:spcPts val="2400"/>
              </a:lnSpc>
              <a:buFontTx/>
              <a:buNone/>
              <a:defRPr sz="1600">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6089653" y="1160464"/>
            <a:ext cx="5646689" cy="4972051"/>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126843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8" y="1168400"/>
            <a:ext cx="8326197" cy="4159250"/>
          </a:xfrm>
        </p:spPr>
        <p:txBody>
          <a:bodyPr>
            <a:normAutofit/>
          </a:bodyPr>
          <a:lstStyle>
            <a:lvl1pPr>
              <a:defRPr sz="1400"/>
            </a:lvl1pPr>
          </a:lstStyle>
          <a:p>
            <a:r>
              <a:rPr lang="nl-NL"/>
              <a:t>Klik op het pictogram als u een afbeelding wilt toevoegen</a:t>
            </a:r>
          </a:p>
        </p:txBody>
      </p:sp>
      <p:sp>
        <p:nvSpPr>
          <p:cNvPr id="2" name="Titel 1"/>
          <p:cNvSpPr>
            <a:spLocks noGrp="1"/>
          </p:cNvSpPr>
          <p:nvPr>
            <p:ph type="title"/>
          </p:nvPr>
        </p:nvSpPr>
        <p:spPr>
          <a:xfrm>
            <a:off x="1926938" y="5384245"/>
            <a:ext cx="8325427" cy="519333"/>
          </a:xfrm>
        </p:spPr>
        <p:txBody>
          <a:bodyPr>
            <a:normAutofit/>
          </a:bodyPr>
          <a:lstStyle>
            <a:lvl1pPr>
              <a:defRPr sz="2000"/>
            </a:lvl1pPr>
          </a:lstStyle>
          <a:p>
            <a:r>
              <a:rPr lang="nl-NL"/>
              <a:t>Klik om stijl te bewerken</a:t>
            </a:r>
          </a:p>
        </p:txBody>
      </p:sp>
      <p:sp>
        <p:nvSpPr>
          <p:cNvPr id="3" name="Tijdelijke aanduiding voor datum 2"/>
          <p:cNvSpPr>
            <a:spLocks noGrp="1"/>
          </p:cNvSpPr>
          <p:nvPr>
            <p:ph type="dt" sz="half" idx="10"/>
          </p:nvPr>
        </p:nvSpPr>
        <p:spPr/>
        <p:txBody>
          <a:bodyPr/>
          <a:lstStyle/>
          <a:p>
            <a:fld id="{0EECD4C8-2490-6B42-B109-2A79CE69586F}" type="datetimeFigureOut">
              <a:rPr lang="nl-NL" smtClean="0"/>
              <a:t>18-7-2023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8" y="5765369"/>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Klikken om de tekststijl van het model te bewerken</a:t>
            </a:r>
          </a:p>
        </p:txBody>
      </p:sp>
    </p:spTree>
    <p:extLst>
      <p:ext uri="{BB962C8B-B14F-4D97-AF65-F5344CB8AC3E}">
        <p14:creationId xmlns:p14="http://schemas.microsoft.com/office/powerpoint/2010/main" val="187530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7" y="1168400"/>
            <a:ext cx="3892743" cy="4159250"/>
          </a:xfrm>
        </p:spPr>
        <p:txBody>
          <a:bodyPr>
            <a:normAutofit/>
          </a:bodyPr>
          <a:lstStyle>
            <a:lvl1pPr>
              <a:defRPr sz="1400"/>
            </a:lvl1pPr>
          </a:lstStyle>
          <a:p>
            <a:r>
              <a:rPr lang="nl-NL"/>
              <a:t>Klik op het pictogram als u een afbeelding wilt toevoegen</a:t>
            </a:r>
          </a:p>
        </p:txBody>
      </p:sp>
      <p:sp>
        <p:nvSpPr>
          <p:cNvPr id="2" name="Titel 1"/>
          <p:cNvSpPr>
            <a:spLocks noGrp="1"/>
          </p:cNvSpPr>
          <p:nvPr>
            <p:ph type="title"/>
          </p:nvPr>
        </p:nvSpPr>
        <p:spPr>
          <a:xfrm>
            <a:off x="1926938" y="5384245"/>
            <a:ext cx="8325427" cy="519333"/>
          </a:xfrm>
        </p:spPr>
        <p:txBody>
          <a:bodyPr>
            <a:normAutofit/>
          </a:bodyPr>
          <a:lstStyle>
            <a:lvl1pPr>
              <a:defRPr sz="2000"/>
            </a:lvl1pPr>
          </a:lstStyle>
          <a:p>
            <a:r>
              <a:rPr lang="nl-NL"/>
              <a:t>Klik om stijl te bewerken</a:t>
            </a:r>
          </a:p>
        </p:txBody>
      </p:sp>
      <p:sp>
        <p:nvSpPr>
          <p:cNvPr id="3" name="Tijdelijke aanduiding voor datum 2"/>
          <p:cNvSpPr>
            <a:spLocks noGrp="1"/>
          </p:cNvSpPr>
          <p:nvPr>
            <p:ph type="dt" sz="half" idx="10"/>
          </p:nvPr>
        </p:nvSpPr>
        <p:spPr/>
        <p:txBody>
          <a:bodyPr/>
          <a:lstStyle/>
          <a:p>
            <a:fld id="{0EECD4C8-2490-6B42-B109-2A79CE69586F}" type="datetimeFigureOut">
              <a:rPr lang="nl-NL" smtClean="0"/>
              <a:t>18-7-2023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8" y="5765369"/>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Klikken om de tekststijl van het model te bewerken</a:t>
            </a:r>
          </a:p>
        </p:txBody>
      </p:sp>
      <p:sp>
        <p:nvSpPr>
          <p:cNvPr id="8" name="Tijdelijke aanduiding voor afbeelding 8"/>
          <p:cNvSpPr>
            <a:spLocks noGrp="1"/>
          </p:cNvSpPr>
          <p:nvPr>
            <p:ph type="pic" sz="quarter" idx="14"/>
          </p:nvPr>
        </p:nvSpPr>
        <p:spPr>
          <a:xfrm>
            <a:off x="6342304" y="1160463"/>
            <a:ext cx="3910061" cy="4159250"/>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81951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94428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en-GB"/>
              <a:t>Click to edit Master title style</a:t>
            </a:r>
            <a:endParaRPr lang="nl-NL"/>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146780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oofdstuk + afb ">
    <p:spTree>
      <p:nvGrpSpPr>
        <p:cNvPr id="1" name=""/>
        <p:cNvGrpSpPr/>
        <p:nvPr/>
      </p:nvGrpSpPr>
      <p:grpSpPr>
        <a:xfrm>
          <a:off x="0" y="0"/>
          <a:ext cx="0" cy="0"/>
          <a:chOff x="0" y="0"/>
          <a:chExt cx="0" cy="0"/>
        </a:xfrm>
      </p:grpSpPr>
      <p:sp>
        <p:nvSpPr>
          <p:cNvPr id="8" name="Rechthoek 7"/>
          <p:cNvSpPr/>
          <p:nvPr/>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6" y="2413592"/>
            <a:ext cx="5171671" cy="1550153"/>
          </a:xfrm>
        </p:spPr>
        <p:txBody>
          <a:bodyPr>
            <a:normAutofit/>
          </a:bodyPr>
          <a:lstStyle>
            <a:lvl1pPr marL="285721" indent="-285721" algn="l">
              <a:buFont typeface="Arial"/>
              <a:buChar char="•"/>
              <a:defRPr sz="1800" baseline="0">
                <a:solidFill>
                  <a:srgbClr val="FFFFFF"/>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r>
              <a:rPr lang="nl-NL"/>
              <a:t>Klik op het pictogram als u een afbeelding wilt toevoegen</a:t>
            </a:r>
          </a:p>
        </p:txBody>
      </p:sp>
      <p:sp>
        <p:nvSpPr>
          <p:cNvPr id="9" name="Rechthoek 8"/>
          <p:cNvSpPr/>
          <p:nvPr/>
        </p:nvSpPr>
        <p:spPr>
          <a:xfrm>
            <a:off x="0" y="6506110"/>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94949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B52D9C8-6B83-41C8-40D8-5F6DCD173C84}"/>
              </a:ext>
            </a:extLst>
          </p:cNvPr>
          <p:cNvSpPr>
            <a:spLocks noGrp="1"/>
          </p:cNvSpPr>
          <p:nvPr>
            <p:ph type="dt" sz="half" idx="10"/>
          </p:nvPr>
        </p:nvSpPr>
        <p:spPr/>
        <p:txBody>
          <a:bodyPr/>
          <a:lstStyle/>
          <a:p>
            <a:fld id="{403D2B17-3FF9-4948-8622-3CEF9216A440}" type="datetimeFigureOut">
              <a:rPr lang="nl-NL" smtClean="0"/>
              <a:t>18-7-2023</a:t>
            </a:fld>
            <a:endParaRPr lang="nl-NL"/>
          </a:p>
        </p:txBody>
      </p:sp>
      <p:sp>
        <p:nvSpPr>
          <p:cNvPr id="3" name="Tijdelijke aanduiding voor voettekst 2">
            <a:extLst>
              <a:ext uri="{FF2B5EF4-FFF2-40B4-BE49-F238E27FC236}">
                <a16:creationId xmlns:a16="http://schemas.microsoft.com/office/drawing/2014/main" id="{A2146463-B5A5-5529-01AB-7A80BE65B00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51B55A4-EBDB-BE01-F8BE-A9541FD44B18}"/>
              </a:ext>
            </a:extLst>
          </p:cNvPr>
          <p:cNvSpPr>
            <a:spLocks noGrp="1"/>
          </p:cNvSpPr>
          <p:nvPr>
            <p:ph type="sldNum" sz="quarter" idx="12"/>
          </p:nvPr>
        </p:nvSpPr>
        <p:spPr/>
        <p:txBody>
          <a:bodyPr/>
          <a:lstStyle/>
          <a:p>
            <a:fld id="{D5FDC68B-ABF7-4F0B-9E66-C881C2524D55}" type="slidenum">
              <a:rPr lang="nl-NL" smtClean="0"/>
              <a:t>‹nr.›</a:t>
            </a:fld>
            <a:endParaRPr lang="nl-NL"/>
          </a:p>
        </p:txBody>
      </p:sp>
    </p:spTree>
    <p:extLst>
      <p:ext uri="{BB962C8B-B14F-4D97-AF65-F5344CB8AC3E}">
        <p14:creationId xmlns:p14="http://schemas.microsoft.com/office/powerpoint/2010/main" val="2228248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en-GB"/>
              <a:t>Click to edit Master title style</a:t>
            </a:r>
            <a:endParaRPr lang="nl-NL"/>
          </a:p>
        </p:txBody>
      </p:sp>
    </p:spTree>
    <p:extLst>
      <p:ext uri="{BB962C8B-B14F-4D97-AF65-F5344CB8AC3E}">
        <p14:creationId xmlns:p14="http://schemas.microsoft.com/office/powerpoint/2010/main" val="4140444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p:nvGrpSpPr>
        <p:grpSpPr bwMode="auto">
          <a:xfrm>
            <a:off x="7356475" y="1871667"/>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grpSp>
      <p:sp>
        <p:nvSpPr>
          <p:cNvPr id="7" name="Freeform 5"/>
          <p:cNvSpPr>
            <a:spLocks/>
          </p:cNvSpPr>
          <p:nvPr/>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en-GB"/>
              <a:t>Click to edit Master title style</a:t>
            </a:r>
            <a:endParaRPr lang="en-US"/>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9" name="Tijdelijke aanduiding voor datum 3"/>
          <p:cNvSpPr>
            <a:spLocks noGrp="1" noChangeAspect="1"/>
          </p:cNvSpPr>
          <p:nvPr>
            <p:ph type="dt" sz="half" idx="10"/>
          </p:nvPr>
        </p:nvSpPr>
        <p:spPr>
          <a:xfrm>
            <a:off x="1080002" y="6480004"/>
            <a:ext cx="4070351"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fld id="{AB4C800E-C23C-B04C-B2D5-5DD0BDC28213}" type="datetimeFigureOut">
              <a:rPr lang="en-NL" smtClean="0"/>
              <a:t>07/18/2023</a:t>
            </a:fld>
            <a:endParaRPr lang="en-NL"/>
          </a:p>
        </p:txBody>
      </p:sp>
      <p:sp>
        <p:nvSpPr>
          <p:cNvPr id="10" name="Rectangle 9">
            <a:extLst>
              <a:ext uri="{FF2B5EF4-FFF2-40B4-BE49-F238E27FC236}">
                <a16:creationId xmlns:a16="http://schemas.microsoft.com/office/drawing/2014/main" id="{E19B29A4-1B0A-4439-8AD7-9B490EAF1821}"/>
              </a:ext>
            </a:extLst>
          </p:cNvPr>
          <p:cNvSpPr/>
          <p:nvPr/>
        </p:nvSpPr>
        <p:spPr>
          <a:xfrm>
            <a:off x="648070" y="236460"/>
            <a:ext cx="1376039" cy="731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71" y="20657"/>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238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en-GB"/>
              <a:t>Click to edit Master title style</a:t>
            </a:r>
            <a:endParaRPr lang="nl-NL"/>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796639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en-GB"/>
              <a:t>Click to edit Master title style</a:t>
            </a:r>
            <a:endParaRPr lang="nl-NL"/>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3554873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en-GB"/>
              <a:t>Click to edit Master title style</a:t>
            </a:r>
            <a:endParaRPr lang="nl-NL"/>
          </a:p>
        </p:txBody>
      </p:sp>
    </p:spTree>
    <p:extLst>
      <p:ext uri="{BB962C8B-B14F-4D97-AF65-F5344CB8AC3E}">
        <p14:creationId xmlns:p14="http://schemas.microsoft.com/office/powerpoint/2010/main" val="3351496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3249725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730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kstdia: aflopend beeld">
    <p:spTree>
      <p:nvGrpSpPr>
        <p:cNvPr id="1" name=""/>
        <p:cNvGrpSpPr/>
        <p:nvPr/>
      </p:nvGrpSpPr>
      <p:grpSpPr>
        <a:xfrm>
          <a:off x="0" y="0"/>
          <a:ext cx="0" cy="0"/>
          <a:chOff x="0" y="0"/>
          <a:chExt cx="0" cy="0"/>
        </a:xfrm>
      </p:grpSpPr>
      <p:sp>
        <p:nvSpPr>
          <p:cNvPr id="8" name="Rechthoek 7"/>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p:nvGrpSpPr>
        <p:grpSpPr>
          <a:xfrm>
            <a:off x="-7373" y="6415998"/>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pic>
        <p:nvPicPr>
          <p:cNvPr id="7" name="Afbeelding 1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5777" y="4"/>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143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nchor="t"/>
          <a:lstStyle>
            <a:lvl1pPr algn="l">
              <a:defRPr sz="4000" b="1" cap="all"/>
            </a:lvl1pPr>
          </a:lstStyle>
          <a:p>
            <a:r>
              <a:rPr lang="en-GB"/>
              <a:t>Click to edit Master title style</a:t>
            </a:r>
            <a:endParaRPr lang="nl-NL"/>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5" name="Tijdelijke aanduiding voor dianummer 4"/>
          <p:cNvSpPr>
            <a:spLocks noGrp="1"/>
          </p:cNvSpPr>
          <p:nvPr>
            <p:ph type="sldNum" sz="quarter" idx="11"/>
          </p:nvPr>
        </p:nvSpPr>
        <p:spPr>
          <a:xfrm>
            <a:off x="622300" y="6611938"/>
            <a:ext cx="2540000" cy="119062"/>
          </a:xfrm>
          <a:prstGeom prst="rect">
            <a:avLst/>
          </a:prstGeom>
        </p:spPr>
        <p:txBody>
          <a:bodyPr/>
          <a:lstStyle>
            <a:lvl1pPr>
              <a:defRPr/>
            </a:lvl1pPr>
          </a:lstStyle>
          <a:p>
            <a:fld id="{E23214FE-7D3F-A143-9C5C-896FA97BE462}" type="slidenum">
              <a:rPr lang="en-NL" smtClean="0"/>
              <a:t>‹nr.›</a:t>
            </a:fld>
            <a:endParaRPr lang="en-NL"/>
          </a:p>
        </p:txBody>
      </p:sp>
      <p:sp>
        <p:nvSpPr>
          <p:cNvPr id="6" name="Tijdelijke aanduiding voor datum 5"/>
          <p:cNvSpPr>
            <a:spLocks noGrp="1"/>
          </p:cNvSpPr>
          <p:nvPr>
            <p:ph type="dt" sz="half" idx="12"/>
          </p:nvPr>
        </p:nvSpPr>
        <p:spPr>
          <a:xfrm>
            <a:off x="9685870" y="6611938"/>
            <a:ext cx="2010833" cy="119062"/>
          </a:xfrm>
          <a:prstGeom prst="rect">
            <a:avLst/>
          </a:prstGeom>
        </p:spPr>
        <p:txBody>
          <a:bodyPr/>
          <a:lstStyle>
            <a:lvl1pPr>
              <a:defRPr/>
            </a:lvl1pPr>
          </a:lstStyle>
          <a:p>
            <a:fld id="{AB4C800E-C23C-B04C-B2D5-5DD0BDC28213}" type="datetimeFigureOut">
              <a:rPr lang="en-NL" smtClean="0"/>
              <a:t>07/18/2023</a:t>
            </a:fld>
            <a:endParaRPr lang="en-NL"/>
          </a:p>
        </p:txBody>
      </p:sp>
      <p:sp>
        <p:nvSpPr>
          <p:cNvPr id="7" name="Footer Placeholder 6"/>
          <p:cNvSpPr>
            <a:spLocks noGrp="1" noChangeArrowheads="1"/>
          </p:cNvSpPr>
          <p:nvPr>
            <p:ph type="ftr" sz="quarter" idx="3"/>
          </p:nvPr>
        </p:nvSpPr>
        <p:spPr bwMode="auto">
          <a:xfrm>
            <a:off x="5807971"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en-NL"/>
          </a:p>
        </p:txBody>
      </p:sp>
    </p:spTree>
    <p:extLst>
      <p:ext uri="{BB962C8B-B14F-4D97-AF65-F5344CB8AC3E}">
        <p14:creationId xmlns:p14="http://schemas.microsoft.com/office/powerpoint/2010/main" val="186989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Hoofdstuk + afb">
    <p:spTree>
      <p:nvGrpSpPr>
        <p:cNvPr id="1" name=""/>
        <p:cNvGrpSpPr/>
        <p:nvPr/>
      </p:nvGrpSpPr>
      <p:grpSpPr>
        <a:xfrm>
          <a:off x="0" y="0"/>
          <a:ext cx="0" cy="0"/>
          <a:chOff x="0" y="0"/>
          <a:chExt cx="0" cy="0"/>
        </a:xfrm>
      </p:grpSpPr>
      <p:sp>
        <p:nvSpPr>
          <p:cNvPr id="8" name="Rechthoek 7"/>
          <p:cNvSpPr/>
          <p:nvPr/>
        </p:nvSpPr>
        <p:spPr>
          <a:xfrm>
            <a:off x="6105907" y="890588"/>
            <a:ext cx="6102776"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6" y="2413592"/>
            <a:ext cx="5171671" cy="1550153"/>
          </a:xfrm>
        </p:spPr>
        <p:txBody>
          <a:bodyPr>
            <a:normAutofit/>
          </a:bodyPr>
          <a:lstStyle>
            <a:lvl1pPr marL="285721" indent="-285721" algn="l">
              <a:buFont typeface="Arial"/>
              <a:buChar char="•"/>
              <a:defRPr sz="1800" baseline="0">
                <a:solidFill>
                  <a:srgbClr val="FFFFFF"/>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r>
              <a:rPr lang="nl-NL"/>
              <a:t>Klik op het pictogram als u een afbeelding wilt toevoegen</a:t>
            </a:r>
          </a:p>
        </p:txBody>
      </p:sp>
      <p:sp>
        <p:nvSpPr>
          <p:cNvPr id="9" name="Rechthoek 8"/>
          <p:cNvSpPr/>
          <p:nvPr/>
        </p:nvSpPr>
        <p:spPr>
          <a:xfrm>
            <a:off x="0" y="6506110"/>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3361566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705802" y="253766"/>
            <a:ext cx="10515600" cy="562168"/>
          </a:xfrm>
          <a:prstGeom prst="rect">
            <a:avLst/>
          </a:prstGeom>
        </p:spPr>
        <p:txBody>
          <a:bodyPr vert="horz" lIns="91440" tIns="45720" rIns="91440" bIns="45720" rtlCol="0" anchor="ctr">
            <a:normAutofit/>
          </a:bodyPr>
          <a:lstStyle/>
          <a:p>
            <a:r>
              <a:rPr lang="nl-NL" noProof="0"/>
              <a:t>Click to edit Master title style</a:t>
            </a:r>
          </a:p>
        </p:txBody>
      </p:sp>
      <p:sp>
        <p:nvSpPr>
          <p:cNvPr id="6" name="Rectangle 5"/>
          <p:cNvSpPr/>
          <p:nvPr/>
        </p:nvSpPr>
        <p:spPr>
          <a:xfrm>
            <a:off x="0" y="973224"/>
            <a:ext cx="12192000" cy="5111564"/>
          </a:xfrm>
          <a:prstGeom prst="rect">
            <a:avLst/>
          </a:prstGeom>
          <a:solidFill>
            <a:srgbClr val="EEF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0" name="Text Placeholder 2"/>
          <p:cNvSpPr>
            <a:spLocks noGrp="1"/>
          </p:cNvSpPr>
          <p:nvPr>
            <p:ph idx="5" hasCustomPrompt="1"/>
          </p:nvPr>
        </p:nvSpPr>
        <p:spPr>
          <a:xfrm>
            <a:off x="716834" y="1212289"/>
            <a:ext cx="9559637" cy="4351338"/>
          </a:xfrm>
          <a:prstGeom prst="rect">
            <a:avLst/>
          </a:prstGeom>
        </p:spPr>
        <p:txBody>
          <a:bodyPr vert="horz" lIns="91440" tIns="45720" rIns="91440" bIns="45720" rtlCol="0">
            <a:normAutofit/>
          </a:bodyPr>
          <a:lstStyle>
            <a:lvl1pPr marL="285750" indent="-285750">
              <a:lnSpc>
                <a:spcPts val="2700"/>
              </a:lnSpc>
              <a:buClr>
                <a:srgbClr val="6495ED"/>
              </a:buClr>
              <a:buFont typeface="Arial" charset="0"/>
              <a:buChar char="•"/>
              <a:defRPr sz="1900" b="0" i="0">
                <a:solidFill>
                  <a:srgbClr val="424242"/>
                </a:solidFill>
                <a:latin typeface="Source Sans Pro" charset="0"/>
                <a:ea typeface="Source Sans Pro" charset="0"/>
                <a:cs typeface="Source Sans Pro" charset="0"/>
              </a:defRPr>
            </a:lvl1pPr>
            <a:lvl2pPr marL="630238" indent="-319088">
              <a:lnSpc>
                <a:spcPts val="2700"/>
              </a:lnSpc>
              <a:buClr>
                <a:srgbClr val="6495ED"/>
              </a:buClr>
              <a:buFont typeface=".AppleSystemUIFont" charset="-120"/>
              <a:buChar char="-"/>
              <a:tabLst/>
              <a:defRPr sz="1900" b="0" i="0">
                <a:solidFill>
                  <a:srgbClr val="424242"/>
                </a:solidFill>
                <a:latin typeface="Source Sans Pro" charset="0"/>
                <a:ea typeface="Source Sans Pro" charset="0"/>
                <a:cs typeface="Source Sans Pro" charset="0"/>
              </a:defRPr>
            </a:lvl2pPr>
          </a:lstStyle>
          <a:p>
            <a:pPr lvl="0"/>
            <a:r>
              <a:rPr lang="nl-NL" noProof="0"/>
              <a:t>Click </a:t>
            </a:r>
            <a:r>
              <a:rPr lang="nl-NL" noProof="0" err="1"/>
              <a:t>to</a:t>
            </a:r>
            <a:r>
              <a:rPr lang="nl-NL" noProof="0"/>
              <a:t> </a:t>
            </a:r>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p:txBody>
      </p:sp>
    </p:spTree>
    <p:extLst>
      <p:ext uri="{BB962C8B-B14F-4D97-AF65-F5344CB8AC3E}">
        <p14:creationId xmlns:p14="http://schemas.microsoft.com/office/powerpoint/2010/main" val="384378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Hoofdstuk + afb">
    <p:spTree>
      <p:nvGrpSpPr>
        <p:cNvPr id="1" name=""/>
        <p:cNvGrpSpPr/>
        <p:nvPr/>
      </p:nvGrpSpPr>
      <p:grpSpPr>
        <a:xfrm>
          <a:off x="0" y="0"/>
          <a:ext cx="0" cy="0"/>
          <a:chOff x="0" y="0"/>
          <a:chExt cx="0" cy="0"/>
        </a:xfrm>
      </p:grpSpPr>
      <p:sp>
        <p:nvSpPr>
          <p:cNvPr id="8" name="Rechthoek 7"/>
          <p:cNvSpPr/>
          <p:nvPr/>
        </p:nvSpPr>
        <p:spPr>
          <a:xfrm>
            <a:off x="6105907" y="890588"/>
            <a:ext cx="6102776"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6" y="2413592"/>
            <a:ext cx="5171671" cy="1550153"/>
          </a:xfrm>
        </p:spPr>
        <p:txBody>
          <a:bodyPr>
            <a:normAutofit/>
          </a:bodyPr>
          <a:lstStyle>
            <a:lvl1pPr marL="285721" indent="-285721" algn="l">
              <a:buFont typeface="Arial"/>
              <a:buChar char="•"/>
              <a:defRPr sz="1800" baseline="0">
                <a:solidFill>
                  <a:srgbClr val="FFFFFF"/>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r>
              <a:rPr lang="nl-NL"/>
              <a:t>Klik op het pictogram als u een afbeelding wilt toevoegen</a:t>
            </a:r>
          </a:p>
        </p:txBody>
      </p:sp>
      <p:sp>
        <p:nvSpPr>
          <p:cNvPr id="9" name="Rechthoek 8"/>
          <p:cNvSpPr/>
          <p:nvPr/>
        </p:nvSpPr>
        <p:spPr>
          <a:xfrm>
            <a:off x="0" y="6506110"/>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25659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6356146" y="2413592"/>
            <a:ext cx="5171671" cy="1550153"/>
          </a:xfrm>
        </p:spPr>
        <p:txBody>
          <a:bodyPr>
            <a:normAutofit/>
          </a:bodyPr>
          <a:lstStyle>
            <a:lvl1pPr marL="285721" indent="-285721" algn="l">
              <a:buFont typeface="Arial"/>
              <a:buChar char="•"/>
              <a:defRPr sz="1800" baseline="0">
                <a:solidFill>
                  <a:srgbClr val="275937"/>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r>
              <a:rPr lang="nl-NL"/>
              <a:t>Klik op het pictogram als u een afbeelding wilt toevoegen</a:t>
            </a:r>
          </a:p>
        </p:txBody>
      </p:sp>
      <p:sp>
        <p:nvSpPr>
          <p:cNvPr id="9" name="Rechthoek 8"/>
          <p:cNvSpPr/>
          <p:nvPr/>
        </p:nvSpPr>
        <p:spPr>
          <a:xfrm>
            <a:off x="0" y="6506110"/>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149893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590551" y="2413592"/>
            <a:ext cx="10954904" cy="1550153"/>
          </a:xfrm>
        </p:spPr>
        <p:txBody>
          <a:bodyPr>
            <a:normAutofit/>
          </a:bodyPr>
          <a:lstStyle>
            <a:lvl1pPr marL="285721" indent="-285721" algn="l">
              <a:buFont typeface="Arial"/>
              <a:buChar char="•"/>
              <a:defRPr sz="1800" baseline="0">
                <a:solidFill>
                  <a:srgbClr val="275937"/>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0" name="Rechthoek 9"/>
          <p:cNvSpPr/>
          <p:nvPr/>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8" name="Rechthoek 7"/>
          <p:cNvSpPr/>
          <p:nvPr/>
        </p:nvSpPr>
        <p:spPr>
          <a:xfrm>
            <a:off x="0" y="6513086"/>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datum 8"/>
          <p:cNvSpPr>
            <a:spLocks noGrp="1"/>
          </p:cNvSpPr>
          <p:nvPr>
            <p:ph type="dt" sz="half" idx="2"/>
          </p:nvPr>
        </p:nvSpPr>
        <p:spPr>
          <a:xfrm>
            <a:off x="8891540" y="6506110"/>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0EECD4C8-2490-6B42-B109-2A79CE69586F}" type="datetimeFigureOut">
              <a:rPr lang="nl-NL" smtClean="0"/>
              <a:t>18-7-2023</a:t>
            </a:fld>
            <a:endParaRPr lang="nl-NL"/>
          </a:p>
        </p:txBody>
      </p:sp>
      <p:sp>
        <p:nvSpPr>
          <p:cNvPr id="11" name="Tijdelijke aanduiding voor voettekst 10"/>
          <p:cNvSpPr>
            <a:spLocks noGrp="1"/>
          </p:cNvSpPr>
          <p:nvPr>
            <p:ph type="ftr" sz="quarter" idx="3"/>
          </p:nvPr>
        </p:nvSpPr>
        <p:spPr>
          <a:xfrm>
            <a:off x="609600" y="6513086"/>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spTree>
    <p:extLst>
      <p:ext uri="{BB962C8B-B14F-4D97-AF65-F5344CB8AC3E}">
        <p14:creationId xmlns:p14="http://schemas.microsoft.com/office/powerpoint/2010/main" val="40344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_Hoofdstuk alleen tekst">
    <p:spTree>
      <p:nvGrpSpPr>
        <p:cNvPr id="1" name=""/>
        <p:cNvGrpSpPr/>
        <p:nvPr/>
      </p:nvGrpSpPr>
      <p:grpSpPr>
        <a:xfrm>
          <a:off x="0" y="0"/>
          <a:ext cx="0" cy="0"/>
          <a:chOff x="0" y="0"/>
          <a:chExt cx="0" cy="0"/>
        </a:xfrm>
      </p:grpSpPr>
      <p:sp>
        <p:nvSpPr>
          <p:cNvPr id="10" name="Rechthoek 9"/>
          <p:cNvSpPr/>
          <p:nvPr/>
        </p:nvSpPr>
        <p:spPr>
          <a:xfrm>
            <a:off x="252" y="828241"/>
            <a:ext cx="12208683"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590551" y="2413592"/>
            <a:ext cx="10954904" cy="1550153"/>
          </a:xfrm>
        </p:spPr>
        <p:txBody>
          <a:bodyPr>
            <a:normAutofit/>
          </a:bodyPr>
          <a:lstStyle>
            <a:lvl1pPr marL="285721" indent="-285721" algn="l">
              <a:buFont typeface="Arial"/>
              <a:buChar char="•"/>
              <a:defRPr sz="1800" baseline="0">
                <a:solidFill>
                  <a:srgbClr val="FFFFFF"/>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nl-NL"/>
              <a:t>&lt;inhoud hoofdstuk&gt;</a:t>
            </a:r>
          </a:p>
          <a:p>
            <a:endParaRPr lang="nl-NL"/>
          </a:p>
        </p:txBody>
      </p:sp>
      <p:sp>
        <p:nvSpPr>
          <p:cNvPr id="13" name="Rechthoek 12"/>
          <p:cNvSpPr/>
          <p:nvPr/>
        </p:nvSpPr>
        <p:spPr>
          <a:xfrm>
            <a:off x="0" y="6506110"/>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118786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0EECD4C8-2490-6B42-B109-2A79CE69586F}" type="datetimeFigureOut">
              <a:rPr lang="nl-NL" smtClean="0"/>
              <a:t>18-7-2023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154" indent="0">
              <a:lnSpc>
                <a:spcPts val="2400"/>
              </a:lnSpc>
              <a:buFontTx/>
              <a:buNone/>
              <a:defRPr sz="1600">
                <a:solidFill>
                  <a:srgbClr val="000000"/>
                </a:solidFill>
              </a:defRPr>
            </a:lvl2pPr>
            <a:lvl3pPr marL="914309" indent="0">
              <a:lnSpc>
                <a:spcPts val="2400"/>
              </a:lnSpc>
              <a:buFontTx/>
              <a:buNone/>
              <a:defRPr sz="1600">
                <a:solidFill>
                  <a:srgbClr val="000000"/>
                </a:solidFill>
              </a:defRPr>
            </a:lvl3pPr>
            <a:lvl4pPr marL="1371463" indent="0">
              <a:lnSpc>
                <a:spcPts val="2400"/>
              </a:lnSpc>
              <a:buFontTx/>
              <a:buNone/>
              <a:defRPr sz="1600">
                <a:solidFill>
                  <a:srgbClr val="000000"/>
                </a:solidFill>
              </a:defRPr>
            </a:lvl4pPr>
            <a:lvl5pPr marL="1828617" indent="0">
              <a:lnSpc>
                <a:spcPts val="2400"/>
              </a:lnSpc>
              <a:buFontTx/>
              <a:buNone/>
              <a:defRPr sz="1600">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3618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0EECD4C8-2490-6B42-B109-2A79CE69586F}" type="datetimeFigureOut">
              <a:rPr lang="nl-NL" smtClean="0"/>
              <a:t>18-7-2023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21" indent="-285721">
              <a:lnSpc>
                <a:spcPts val="2400"/>
              </a:lnSpc>
              <a:buFont typeface="Arial"/>
              <a:buChar char="•"/>
              <a:defRPr sz="1600">
                <a:solidFill>
                  <a:schemeClr val="tx1"/>
                </a:solidFill>
              </a:defRPr>
            </a:lvl1pPr>
            <a:lvl2pPr marL="457154" indent="0">
              <a:lnSpc>
                <a:spcPts val="2400"/>
              </a:lnSpc>
              <a:buFontTx/>
              <a:buNone/>
              <a:defRPr sz="1800"/>
            </a:lvl2pPr>
            <a:lvl3pPr marL="914309" indent="0">
              <a:lnSpc>
                <a:spcPts val="2400"/>
              </a:lnSpc>
              <a:buFontTx/>
              <a:buNone/>
              <a:defRPr sz="1800"/>
            </a:lvl3pPr>
            <a:lvl4pPr marL="1371463" indent="0">
              <a:lnSpc>
                <a:spcPts val="2400"/>
              </a:lnSpc>
              <a:buFontTx/>
              <a:buNone/>
              <a:defRPr sz="1800"/>
            </a:lvl4pPr>
            <a:lvl5pPr marL="1828617" indent="0">
              <a:lnSpc>
                <a:spcPts val="2400"/>
              </a:lnSpc>
              <a:buFontTx/>
              <a:buNone/>
              <a:defRPr sz="1800"/>
            </a:lvl5pPr>
          </a:lstStyle>
          <a:p>
            <a:pPr lvl="0"/>
            <a:r>
              <a:rPr lang="nl-NL"/>
              <a:t>Klikken om de tekststijl van het model te bewerken</a:t>
            </a:r>
          </a:p>
        </p:txBody>
      </p:sp>
    </p:spTree>
    <p:extLst>
      <p:ext uri="{BB962C8B-B14F-4D97-AF65-F5344CB8AC3E}">
        <p14:creationId xmlns:p14="http://schemas.microsoft.com/office/powerpoint/2010/main" val="143799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png"/><Relationship Id="rId5" Type="http://schemas.openxmlformats.org/officeDocument/2006/relationships/slideLayout" Target="../slideLayouts/slideLayout26.xml"/><Relationship Id="rId10"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0"/>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jdelijke aanduiding voor titel 1"/>
          <p:cNvSpPr>
            <a:spLocks noGrp="1"/>
          </p:cNvSpPr>
          <p:nvPr>
            <p:ph type="title"/>
          </p:nvPr>
        </p:nvSpPr>
        <p:spPr>
          <a:xfrm>
            <a:off x="601133" y="1169392"/>
            <a:ext cx="109728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601133" y="1733122"/>
            <a:ext cx="11057212"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8891540" y="6506110"/>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0EECD4C8-2490-6B42-B109-2A79CE69586F}" type="datetimeFigureOut">
              <a:rPr lang="nl-NL" smtClean="0"/>
              <a:t>18-7-2023</a:t>
            </a:fld>
            <a:endParaRPr lang="nl-NL"/>
          </a:p>
        </p:txBody>
      </p:sp>
      <p:sp>
        <p:nvSpPr>
          <p:cNvPr id="11" name="Tijdelijke aanduiding voor voettekst 10"/>
          <p:cNvSpPr>
            <a:spLocks noGrp="1"/>
          </p:cNvSpPr>
          <p:nvPr>
            <p:ph type="ftr" sz="quarter" idx="3"/>
          </p:nvPr>
        </p:nvSpPr>
        <p:spPr>
          <a:xfrm>
            <a:off x="609600" y="6513086"/>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spTree>
    <p:extLst>
      <p:ext uri="{BB962C8B-B14F-4D97-AF65-F5344CB8AC3E}">
        <p14:creationId xmlns:p14="http://schemas.microsoft.com/office/powerpoint/2010/main" val="583051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69" r:id="rId9"/>
    <p:sldLayoutId id="2147483699" r:id="rId10"/>
    <p:sldLayoutId id="2147483671" r:id="rId11"/>
    <p:sldLayoutId id="2147483672" r:id="rId12"/>
    <p:sldLayoutId id="2147483700" r:id="rId13"/>
    <p:sldLayoutId id="2147483674" r:id="rId14"/>
    <p:sldLayoutId id="2147483675" r:id="rId15"/>
    <p:sldLayoutId id="2147483676" r:id="rId16"/>
    <p:sldLayoutId id="2147483677" r:id="rId17"/>
    <p:sldLayoutId id="2147483678" r:id="rId18"/>
    <p:sldLayoutId id="2147483687" r:id="rId19"/>
    <p:sldLayoutId id="2147483688" r:id="rId20"/>
    <p:sldLayoutId id="2147483701" r:id="rId21"/>
  </p:sldLayoutIdLst>
  <p:txStyles>
    <p:titleStyle>
      <a:lvl1pPr algn="l" defTabSz="457154"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154"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154" indent="0" algn="l" defTabSz="457154"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309" indent="0" algn="l" defTabSz="457154"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463" indent="0" algn="l" defTabSz="457154"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617" indent="0" algn="l" defTabSz="457154"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349"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3"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7"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1"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485777" y="4"/>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3" y="6415998"/>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4"/>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9"/>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1820804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85D_8149A5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858_3E8A905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iplo.nl/gemeente/leeswijzer-iplo/" TargetMode="External"/><Relationship Id="rId2" Type="http://schemas.openxmlformats.org/officeDocument/2006/relationships/hyperlink" Target="https://iplo.nl/gemeente/wegwijzer/"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8/10/relationships/comments" Target="../comments/modernComment_83A_BEB7F5B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8/10/relationships/comments" Target="../comments/modernComment_867_9CD4324B.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46271-4AB0-EA96-3B3E-3A94212D6B70}"/>
              </a:ext>
            </a:extLst>
          </p:cNvPr>
          <p:cNvSpPr>
            <a:spLocks noGrp="1"/>
          </p:cNvSpPr>
          <p:nvPr>
            <p:ph type="ctrTitle"/>
          </p:nvPr>
        </p:nvSpPr>
        <p:spPr/>
        <p:txBody>
          <a:bodyPr/>
          <a:lstStyle/>
          <a:p>
            <a:r>
              <a:rPr lang="nl-NL" dirty="0">
                <a:solidFill>
                  <a:schemeClr val="bg2"/>
                </a:solidFill>
              </a:rPr>
              <a:t>Dienstverlening en Omgevingswet</a:t>
            </a:r>
            <a:endParaRPr lang="nl-NL" dirty="0"/>
          </a:p>
        </p:txBody>
      </p:sp>
      <p:sp>
        <p:nvSpPr>
          <p:cNvPr id="3" name="Ondertitel 2">
            <a:extLst>
              <a:ext uri="{FF2B5EF4-FFF2-40B4-BE49-F238E27FC236}">
                <a16:creationId xmlns:a16="http://schemas.microsoft.com/office/drawing/2014/main" id="{63B5E716-FA30-DE2F-DDA0-D2D721B0B1C3}"/>
              </a:ext>
            </a:extLst>
          </p:cNvPr>
          <p:cNvSpPr>
            <a:spLocks noGrp="1"/>
          </p:cNvSpPr>
          <p:nvPr>
            <p:ph type="subTitle" idx="1"/>
          </p:nvPr>
        </p:nvSpPr>
        <p:spPr/>
        <p:txBody>
          <a:bodyPr/>
          <a:lstStyle/>
          <a:p>
            <a:r>
              <a:rPr lang="nl-NL" dirty="0"/>
              <a:t>Versterken serviceketen</a:t>
            </a:r>
          </a:p>
          <a:p>
            <a:endParaRPr lang="nl-NL" dirty="0"/>
          </a:p>
        </p:txBody>
      </p:sp>
      <p:pic>
        <p:nvPicPr>
          <p:cNvPr id="11" name="Afbeelding 11" descr="Afbeelding met diagram&#10;&#10;Automatisch gegenereerde beschrijving">
            <a:extLst>
              <a:ext uri="{FF2B5EF4-FFF2-40B4-BE49-F238E27FC236}">
                <a16:creationId xmlns:a16="http://schemas.microsoft.com/office/drawing/2014/main" id="{CCE38490-B0AA-F061-6FCD-7B69E52049E4}"/>
              </a:ext>
            </a:extLst>
          </p:cNvPr>
          <p:cNvPicPr>
            <a:picLocks noChangeAspect="1"/>
          </p:cNvPicPr>
          <p:nvPr/>
        </p:nvPicPr>
        <p:blipFill>
          <a:blip r:embed="rId2"/>
          <a:stretch>
            <a:fillRect/>
          </a:stretch>
        </p:blipFill>
        <p:spPr>
          <a:xfrm>
            <a:off x="0" y="1789381"/>
            <a:ext cx="6096000" cy="3915535"/>
          </a:xfrm>
          <a:prstGeom prst="rect">
            <a:avLst/>
          </a:prstGeom>
        </p:spPr>
      </p:pic>
    </p:spTree>
    <p:extLst>
      <p:ext uri="{BB962C8B-B14F-4D97-AF65-F5344CB8AC3E}">
        <p14:creationId xmlns:p14="http://schemas.microsoft.com/office/powerpoint/2010/main" val="295912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B159322-F177-5B2E-A716-4B72800C72E8}"/>
              </a:ext>
            </a:extLst>
          </p:cNvPr>
          <p:cNvSpPr txBox="1"/>
          <p:nvPr/>
        </p:nvSpPr>
        <p:spPr>
          <a:xfrm>
            <a:off x="1715690" y="400367"/>
            <a:ext cx="6773747" cy="30008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nl-NL" sz="1350" dirty="0">
                <a:cs typeface="Arial"/>
              </a:rPr>
              <a:t>Verdieping dienstverlening: voortraject</a:t>
            </a:r>
            <a:endParaRPr lang="nl-NL" sz="1350" dirty="0"/>
          </a:p>
        </p:txBody>
      </p:sp>
      <p:grpSp>
        <p:nvGrpSpPr>
          <p:cNvPr id="14" name="Groep 13">
            <a:extLst>
              <a:ext uri="{FF2B5EF4-FFF2-40B4-BE49-F238E27FC236}">
                <a16:creationId xmlns:a16="http://schemas.microsoft.com/office/drawing/2014/main" id="{FEC6DC5F-A6D9-A4E2-F7D6-DEF4B889503E}"/>
              </a:ext>
            </a:extLst>
          </p:cNvPr>
          <p:cNvGrpSpPr/>
          <p:nvPr/>
        </p:nvGrpSpPr>
        <p:grpSpPr>
          <a:xfrm>
            <a:off x="1567395" y="1080904"/>
            <a:ext cx="9913502" cy="5263507"/>
            <a:chOff x="2922559" y="1965006"/>
            <a:chExt cx="6919074" cy="3775644"/>
          </a:xfrm>
        </p:grpSpPr>
        <p:grpSp>
          <p:nvGrpSpPr>
            <p:cNvPr id="13" name="Groep 12">
              <a:extLst>
                <a:ext uri="{FF2B5EF4-FFF2-40B4-BE49-F238E27FC236}">
                  <a16:creationId xmlns:a16="http://schemas.microsoft.com/office/drawing/2014/main" id="{217EB2A0-AD22-CECB-212B-080525DC87EF}"/>
                </a:ext>
              </a:extLst>
            </p:cNvPr>
            <p:cNvGrpSpPr/>
            <p:nvPr/>
          </p:nvGrpSpPr>
          <p:grpSpPr>
            <a:xfrm>
              <a:off x="2922559" y="1965006"/>
              <a:ext cx="945977" cy="1301340"/>
              <a:chOff x="8760141" y="1749145"/>
              <a:chExt cx="1261302" cy="1735118"/>
            </a:xfrm>
          </p:grpSpPr>
          <p:pic>
            <p:nvPicPr>
              <p:cNvPr id="9" name="Graphic 8" descr="Fabriek silhouet">
                <a:extLst>
                  <a:ext uri="{FF2B5EF4-FFF2-40B4-BE49-F238E27FC236}">
                    <a16:creationId xmlns:a16="http://schemas.microsoft.com/office/drawing/2014/main" id="{4157ADBB-BFEC-49EF-5350-D9103CFDF6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1109" y="2720866"/>
                <a:ext cx="763398" cy="763397"/>
              </a:xfrm>
              <a:prstGeom prst="rect">
                <a:avLst/>
              </a:prstGeom>
            </p:spPr>
          </p:pic>
          <p:pic>
            <p:nvPicPr>
              <p:cNvPr id="11" name="Graphic 10" descr="Man met effen opvulling">
                <a:extLst>
                  <a:ext uri="{FF2B5EF4-FFF2-40B4-BE49-F238E27FC236}">
                    <a16:creationId xmlns:a16="http://schemas.microsoft.com/office/drawing/2014/main" id="{D03B17DB-2EC6-3BE4-1F98-AC8AD8842E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9784" y="2107514"/>
                <a:ext cx="656122" cy="656123"/>
              </a:xfrm>
              <a:prstGeom prst="rect">
                <a:avLst/>
              </a:prstGeom>
            </p:spPr>
          </p:pic>
          <p:sp>
            <p:nvSpPr>
              <p:cNvPr id="12" name="Tekstvak 11">
                <a:extLst>
                  <a:ext uri="{FF2B5EF4-FFF2-40B4-BE49-F238E27FC236}">
                    <a16:creationId xmlns:a16="http://schemas.microsoft.com/office/drawing/2014/main" id="{05E119FA-5394-98BE-D366-8B5D9EF8368A}"/>
                  </a:ext>
                </a:extLst>
              </p:cNvPr>
              <p:cNvSpPr txBox="1"/>
              <p:nvPr/>
            </p:nvSpPr>
            <p:spPr>
              <a:xfrm>
                <a:off x="8760141" y="1749145"/>
                <a:ext cx="1261302" cy="303121"/>
              </a:xfrm>
              <a:prstGeom prst="rect">
                <a:avLst/>
              </a:prstGeom>
              <a:ln w="28575">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350" dirty="0"/>
                  <a:t>Initiatiefnemers</a:t>
                </a:r>
              </a:p>
            </p:txBody>
          </p:sp>
        </p:grpSp>
        <p:grpSp>
          <p:nvGrpSpPr>
            <p:cNvPr id="24" name="Groep 23">
              <a:extLst>
                <a:ext uri="{FF2B5EF4-FFF2-40B4-BE49-F238E27FC236}">
                  <a16:creationId xmlns:a16="http://schemas.microsoft.com/office/drawing/2014/main" id="{6132697E-0D53-5868-DCFB-9DDA8513716C}"/>
                </a:ext>
              </a:extLst>
            </p:cNvPr>
            <p:cNvGrpSpPr/>
            <p:nvPr/>
          </p:nvGrpSpPr>
          <p:grpSpPr>
            <a:xfrm>
              <a:off x="8725406" y="1965367"/>
              <a:ext cx="1116227" cy="1681698"/>
              <a:chOff x="2687409" y="1590148"/>
              <a:chExt cx="1488300" cy="2242261"/>
            </a:xfrm>
          </p:grpSpPr>
          <p:sp>
            <p:nvSpPr>
              <p:cNvPr id="5" name="Tekstvak 4">
                <a:extLst>
                  <a:ext uri="{FF2B5EF4-FFF2-40B4-BE49-F238E27FC236}">
                    <a16:creationId xmlns:a16="http://schemas.microsoft.com/office/drawing/2014/main" id="{C658774A-2601-F0AB-014A-D2AC3A25BBD6}"/>
                  </a:ext>
                </a:extLst>
              </p:cNvPr>
              <p:cNvSpPr txBox="1"/>
              <p:nvPr/>
            </p:nvSpPr>
            <p:spPr>
              <a:xfrm>
                <a:off x="2687409" y="1590148"/>
                <a:ext cx="1488300" cy="287008"/>
              </a:xfrm>
              <a:prstGeom prst="rect">
                <a:avLst/>
              </a:prstGeom>
              <a:ln w="28575">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nl-NL" sz="1350" dirty="0"/>
                  <a:t>Serviceketen</a:t>
                </a:r>
              </a:p>
            </p:txBody>
          </p:sp>
          <p:pic>
            <p:nvPicPr>
              <p:cNvPr id="15" name="Graphic 14" descr="Vrouwelijke programmeur silhouet">
                <a:extLst>
                  <a:ext uri="{FF2B5EF4-FFF2-40B4-BE49-F238E27FC236}">
                    <a16:creationId xmlns:a16="http://schemas.microsoft.com/office/drawing/2014/main" id="{A606BF04-A906-EA49-501A-CE7A7299FC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91040" y="2343156"/>
                <a:ext cx="757737" cy="778809"/>
              </a:xfrm>
              <a:prstGeom prst="rect">
                <a:avLst/>
              </a:prstGeom>
            </p:spPr>
          </p:pic>
          <p:sp>
            <p:nvSpPr>
              <p:cNvPr id="16" name="Tekstvak 15">
                <a:extLst>
                  <a:ext uri="{FF2B5EF4-FFF2-40B4-BE49-F238E27FC236}">
                    <a16:creationId xmlns:a16="http://schemas.microsoft.com/office/drawing/2014/main" id="{176987D3-E9D0-8EB6-7D2D-E1FF80D46BAE}"/>
                  </a:ext>
                </a:extLst>
              </p:cNvPr>
              <p:cNvSpPr txBox="1"/>
              <p:nvPr/>
            </p:nvSpPr>
            <p:spPr>
              <a:xfrm>
                <a:off x="3111192" y="3181838"/>
                <a:ext cx="914400" cy="3031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nl-NL" sz="1350" dirty="0"/>
                  <a:t>KCC / FO</a:t>
                </a:r>
              </a:p>
            </p:txBody>
          </p:sp>
          <p:sp>
            <p:nvSpPr>
              <p:cNvPr id="17" name="Tekstvak 16">
                <a:extLst>
                  <a:ext uri="{FF2B5EF4-FFF2-40B4-BE49-F238E27FC236}">
                    <a16:creationId xmlns:a16="http://schemas.microsoft.com/office/drawing/2014/main" id="{7C99D531-2F76-C43E-3D24-D50114243DE6}"/>
                  </a:ext>
                </a:extLst>
              </p:cNvPr>
              <p:cNvSpPr txBox="1"/>
              <p:nvPr/>
            </p:nvSpPr>
            <p:spPr>
              <a:xfrm>
                <a:off x="3295305" y="3529288"/>
                <a:ext cx="403759" cy="303121"/>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nl-NL" sz="1350" dirty="0"/>
                  <a:t>BO</a:t>
                </a:r>
              </a:p>
            </p:txBody>
          </p:sp>
        </p:grpSp>
        <p:sp>
          <p:nvSpPr>
            <p:cNvPr id="18" name="Tekstvak 17">
              <a:extLst>
                <a:ext uri="{FF2B5EF4-FFF2-40B4-BE49-F238E27FC236}">
                  <a16:creationId xmlns:a16="http://schemas.microsoft.com/office/drawing/2014/main" id="{870995FF-EE46-3753-718B-08A92CB8AC8D}"/>
                </a:ext>
              </a:extLst>
            </p:cNvPr>
            <p:cNvSpPr txBox="1"/>
            <p:nvPr/>
          </p:nvSpPr>
          <p:spPr>
            <a:xfrm>
              <a:off x="4500929" y="3219084"/>
              <a:ext cx="1290738" cy="233170"/>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nl-NL" sz="1400" b="1" dirty="0">
                  <a:solidFill>
                    <a:srgbClr val="92D050"/>
                  </a:solidFill>
                </a:rPr>
                <a:t>Hulpmiddelen</a:t>
              </a:r>
              <a:r>
                <a:rPr lang="nl-NL" sz="1350" dirty="0"/>
                <a:t> </a:t>
              </a:r>
            </a:p>
          </p:txBody>
        </p:sp>
        <p:sp>
          <p:nvSpPr>
            <p:cNvPr id="19" name="Tekstvak 18">
              <a:extLst>
                <a:ext uri="{FF2B5EF4-FFF2-40B4-BE49-F238E27FC236}">
                  <a16:creationId xmlns:a16="http://schemas.microsoft.com/office/drawing/2014/main" id="{A8D8AF90-512B-6805-0600-CBFF83099711}"/>
                </a:ext>
              </a:extLst>
            </p:cNvPr>
            <p:cNvSpPr txBox="1"/>
            <p:nvPr/>
          </p:nvSpPr>
          <p:spPr>
            <a:xfrm>
              <a:off x="4718468" y="3466556"/>
              <a:ext cx="1925527" cy="300082"/>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nl-NL" sz="1350" dirty="0"/>
                <a:t>Gemeentelijke website</a:t>
              </a:r>
            </a:p>
          </p:txBody>
        </p:sp>
        <p:sp>
          <p:nvSpPr>
            <p:cNvPr id="20" name="Tekstvak 19">
              <a:extLst>
                <a:ext uri="{FF2B5EF4-FFF2-40B4-BE49-F238E27FC236}">
                  <a16:creationId xmlns:a16="http://schemas.microsoft.com/office/drawing/2014/main" id="{A3B63E1D-85C2-165A-E91D-95F3D93313CB}"/>
                </a:ext>
              </a:extLst>
            </p:cNvPr>
            <p:cNvSpPr txBox="1"/>
            <p:nvPr/>
          </p:nvSpPr>
          <p:spPr>
            <a:xfrm>
              <a:off x="4682484" y="4458952"/>
              <a:ext cx="2242922" cy="364280"/>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r>
                <a:rPr lang="nl-NL" sz="1350" dirty="0"/>
                <a:t>Wegwijzer/ FAQ's / </a:t>
              </a:r>
              <a:r>
                <a:rPr lang="nl-NL" sz="1350" dirty="0" err="1"/>
                <a:t>evt</a:t>
              </a:r>
              <a:r>
                <a:rPr lang="nl-NL" sz="1350" dirty="0"/>
                <a:t> lokale kennisbank</a:t>
              </a:r>
            </a:p>
          </p:txBody>
        </p:sp>
        <p:sp>
          <p:nvSpPr>
            <p:cNvPr id="21" name="Tekstvak 20">
              <a:extLst>
                <a:ext uri="{FF2B5EF4-FFF2-40B4-BE49-F238E27FC236}">
                  <a16:creationId xmlns:a16="http://schemas.microsoft.com/office/drawing/2014/main" id="{34F5D9FE-5AC8-5A27-77D3-92DB74C7BD21}"/>
                </a:ext>
              </a:extLst>
            </p:cNvPr>
            <p:cNvSpPr txBox="1"/>
            <p:nvPr/>
          </p:nvSpPr>
          <p:spPr>
            <a:xfrm>
              <a:off x="4718467" y="3797845"/>
              <a:ext cx="1425390" cy="513304"/>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t">
              <a:spAutoFit/>
            </a:bodyPr>
            <a:lstStyle/>
            <a:p>
              <a:r>
                <a:rPr lang="nl-NL" sz="1350" dirty="0"/>
                <a:t>Omgevingsloket</a:t>
              </a:r>
            </a:p>
            <a:p>
              <a:pPr marL="213995" indent="-213995">
                <a:buFont typeface="Arial" panose="020B0604020202020204" pitchFamily="34" charset="0"/>
                <a:buChar char="•"/>
              </a:pPr>
              <a:r>
                <a:rPr lang="nl-NL" sz="1350" dirty="0"/>
                <a:t>Vergunningscheck</a:t>
              </a:r>
              <a:endParaRPr lang="nl-NL" sz="1350" dirty="0">
                <a:cs typeface="Arial"/>
              </a:endParaRPr>
            </a:p>
            <a:p>
              <a:pPr marL="213995" indent="-213995">
                <a:buFont typeface="Arial" panose="020B0604020202020204" pitchFamily="34" charset="0"/>
                <a:buChar char="•"/>
              </a:pPr>
              <a:r>
                <a:rPr lang="nl-NL" sz="1350" dirty="0"/>
                <a:t>Helpcentrum</a:t>
              </a:r>
              <a:endParaRPr lang="nl-NL" sz="1350" dirty="0">
                <a:cs typeface="Arial"/>
              </a:endParaRPr>
            </a:p>
          </p:txBody>
        </p:sp>
        <p:sp>
          <p:nvSpPr>
            <p:cNvPr id="23" name="Tekstvak 22">
              <a:extLst>
                <a:ext uri="{FF2B5EF4-FFF2-40B4-BE49-F238E27FC236}">
                  <a16:creationId xmlns:a16="http://schemas.microsoft.com/office/drawing/2014/main" id="{9B47DA37-0DFA-C54A-882E-C2724EC50924}"/>
                </a:ext>
              </a:extLst>
            </p:cNvPr>
            <p:cNvSpPr txBox="1"/>
            <p:nvPr/>
          </p:nvSpPr>
          <p:spPr>
            <a:xfrm>
              <a:off x="4718467" y="4995532"/>
              <a:ext cx="1196546" cy="745118"/>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t">
              <a:spAutoFit/>
            </a:bodyPr>
            <a:lstStyle/>
            <a:p>
              <a:r>
                <a:rPr lang="nl-NL" sz="1350" dirty="0"/>
                <a:t>IPLO </a:t>
              </a:r>
            </a:p>
            <a:p>
              <a:r>
                <a:rPr lang="nl-NL" sz="1200" dirty="0"/>
                <a:t>Omgevingsloket</a:t>
              </a:r>
              <a:endParaRPr lang="nl-NL" sz="1200" dirty="0">
                <a:cs typeface="Arial"/>
              </a:endParaRPr>
            </a:p>
            <a:p>
              <a:r>
                <a:rPr lang="nl-NL" sz="1200" dirty="0"/>
                <a:t>Omgevingsvergunning</a:t>
              </a:r>
            </a:p>
            <a:p>
              <a:r>
                <a:rPr lang="nl-NL" sz="1200" dirty="0"/>
                <a:t>Juridisch en beleid</a:t>
              </a:r>
            </a:p>
            <a:p>
              <a:r>
                <a:rPr lang="nl-NL" sz="1200" dirty="0">
                  <a:cs typeface="Arial"/>
                </a:rPr>
                <a:t>Klachtenmeldpunt</a:t>
              </a:r>
            </a:p>
          </p:txBody>
        </p:sp>
        <p:sp>
          <p:nvSpPr>
            <p:cNvPr id="25" name="Pijl: rechts 24">
              <a:extLst>
                <a:ext uri="{FF2B5EF4-FFF2-40B4-BE49-F238E27FC236}">
                  <a16:creationId xmlns:a16="http://schemas.microsoft.com/office/drawing/2014/main" id="{8EF3D48E-BA97-75DF-FCA0-668085A0A99D}"/>
                </a:ext>
              </a:extLst>
            </p:cNvPr>
            <p:cNvSpPr/>
            <p:nvPr/>
          </p:nvSpPr>
          <p:spPr>
            <a:xfrm>
              <a:off x="3868820" y="2026278"/>
              <a:ext cx="4282763" cy="361228"/>
            </a:xfrm>
            <a:prstGeom prst="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350" dirty="0">
                  <a:solidFill>
                    <a:schemeClr val="tx1"/>
                  </a:solidFill>
                </a:rPr>
                <a:t>Vragen (telefonisch, fysiek, via website)</a:t>
              </a:r>
            </a:p>
          </p:txBody>
        </p:sp>
        <p:sp>
          <p:nvSpPr>
            <p:cNvPr id="26" name="Pijl: gebogen 25">
              <a:extLst>
                <a:ext uri="{FF2B5EF4-FFF2-40B4-BE49-F238E27FC236}">
                  <a16:creationId xmlns:a16="http://schemas.microsoft.com/office/drawing/2014/main" id="{122FAD89-F16D-CAA1-8955-2EE937B89F6B}"/>
                </a:ext>
              </a:extLst>
            </p:cNvPr>
            <p:cNvSpPr/>
            <p:nvPr/>
          </p:nvSpPr>
          <p:spPr>
            <a:xfrm flipV="1">
              <a:off x="3311177" y="3411004"/>
              <a:ext cx="1407290" cy="334088"/>
            </a:xfrm>
            <a:prstGeom prst="bentArrow">
              <a:avLst>
                <a:gd name="adj1" fmla="val 25000"/>
                <a:gd name="adj2" fmla="val 30498"/>
                <a:gd name="adj3" fmla="val 25000"/>
                <a:gd name="adj4" fmla="val 4375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350" dirty="0">
                <a:solidFill>
                  <a:schemeClr val="tx1"/>
                </a:solidFill>
              </a:endParaRPr>
            </a:p>
          </p:txBody>
        </p:sp>
        <p:sp>
          <p:nvSpPr>
            <p:cNvPr id="28" name="Tekstvak 27">
              <a:extLst>
                <a:ext uri="{FF2B5EF4-FFF2-40B4-BE49-F238E27FC236}">
                  <a16:creationId xmlns:a16="http://schemas.microsoft.com/office/drawing/2014/main" id="{F486BC4B-5302-415D-9E21-BAB3979085C5}"/>
                </a:ext>
              </a:extLst>
            </p:cNvPr>
            <p:cNvSpPr txBox="1"/>
            <p:nvPr/>
          </p:nvSpPr>
          <p:spPr>
            <a:xfrm>
              <a:off x="3564580" y="3526542"/>
              <a:ext cx="859018" cy="227341"/>
            </a:xfrm>
            <a:prstGeom prst="rect">
              <a:avLst/>
            </a:prstGeom>
            <a:noFill/>
          </p:spPr>
          <p:txBody>
            <a:bodyPr wrap="square" rtlCol="0">
              <a:spAutoFit/>
            </a:bodyPr>
            <a:lstStyle/>
            <a:p>
              <a:pPr algn="ctr"/>
              <a:r>
                <a:rPr lang="nl-NL" sz="1350" dirty="0"/>
                <a:t>opzoeken</a:t>
              </a:r>
            </a:p>
          </p:txBody>
        </p:sp>
        <p:sp>
          <p:nvSpPr>
            <p:cNvPr id="29" name="Pijl: gebogen 28">
              <a:extLst>
                <a:ext uri="{FF2B5EF4-FFF2-40B4-BE49-F238E27FC236}">
                  <a16:creationId xmlns:a16="http://schemas.microsoft.com/office/drawing/2014/main" id="{15B93978-B6E8-C7D5-43D3-AA6A30884ABE}"/>
                </a:ext>
              </a:extLst>
            </p:cNvPr>
            <p:cNvSpPr/>
            <p:nvPr/>
          </p:nvSpPr>
          <p:spPr>
            <a:xfrm flipV="1">
              <a:off x="3311176" y="3728331"/>
              <a:ext cx="1407290" cy="334088"/>
            </a:xfrm>
            <a:prstGeom prst="bentArrow">
              <a:avLst>
                <a:gd name="adj1" fmla="val 25000"/>
                <a:gd name="adj2" fmla="val 30498"/>
                <a:gd name="adj3" fmla="val 25000"/>
                <a:gd name="adj4" fmla="val 4375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350" dirty="0">
                <a:solidFill>
                  <a:schemeClr val="tx1"/>
                </a:solidFill>
              </a:endParaRPr>
            </a:p>
          </p:txBody>
        </p:sp>
        <p:sp>
          <p:nvSpPr>
            <p:cNvPr id="30" name="Tekstvak 29">
              <a:extLst>
                <a:ext uri="{FF2B5EF4-FFF2-40B4-BE49-F238E27FC236}">
                  <a16:creationId xmlns:a16="http://schemas.microsoft.com/office/drawing/2014/main" id="{22DEA3DE-B11E-5FDA-2AD8-570B7916D652}"/>
                </a:ext>
              </a:extLst>
            </p:cNvPr>
            <p:cNvSpPr txBox="1"/>
            <p:nvPr/>
          </p:nvSpPr>
          <p:spPr>
            <a:xfrm>
              <a:off x="3564580" y="3842830"/>
              <a:ext cx="859018" cy="227341"/>
            </a:xfrm>
            <a:prstGeom prst="rect">
              <a:avLst/>
            </a:prstGeom>
            <a:noFill/>
          </p:spPr>
          <p:txBody>
            <a:bodyPr wrap="square" rtlCol="0">
              <a:spAutoFit/>
            </a:bodyPr>
            <a:lstStyle/>
            <a:p>
              <a:pPr algn="ctr"/>
              <a:r>
                <a:rPr lang="nl-NL" sz="1350" dirty="0"/>
                <a:t>opzoeken</a:t>
              </a:r>
            </a:p>
          </p:txBody>
        </p:sp>
        <p:sp>
          <p:nvSpPr>
            <p:cNvPr id="38" name="Pijl: gebogen 37">
              <a:extLst>
                <a:ext uri="{FF2B5EF4-FFF2-40B4-BE49-F238E27FC236}">
                  <a16:creationId xmlns:a16="http://schemas.microsoft.com/office/drawing/2014/main" id="{9CF14AFC-B490-90EC-247B-6D7A1B270F80}"/>
                </a:ext>
              </a:extLst>
            </p:cNvPr>
            <p:cNvSpPr/>
            <p:nvPr/>
          </p:nvSpPr>
          <p:spPr>
            <a:xfrm rot="10800000">
              <a:off x="7025065" y="3435220"/>
              <a:ext cx="1673951" cy="1434203"/>
            </a:xfrm>
            <a:prstGeom prst="bentArrow">
              <a:avLst>
                <a:gd name="adj1" fmla="val 5098"/>
                <a:gd name="adj2" fmla="val 10942"/>
                <a:gd name="adj3" fmla="val 25000"/>
                <a:gd name="adj4" fmla="val 65807"/>
              </a:avLst>
            </a:prstGeom>
            <a:solidFill>
              <a:srgbClr val="E87100"/>
            </a:solidFill>
            <a:ln>
              <a:solidFill>
                <a:srgbClr val="E871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350" dirty="0">
                <a:solidFill>
                  <a:schemeClr val="tx1"/>
                </a:solidFill>
              </a:endParaRPr>
            </a:p>
          </p:txBody>
        </p:sp>
        <p:sp>
          <p:nvSpPr>
            <p:cNvPr id="39" name="Pijl: gebogen 38">
              <a:extLst>
                <a:ext uri="{FF2B5EF4-FFF2-40B4-BE49-F238E27FC236}">
                  <a16:creationId xmlns:a16="http://schemas.microsoft.com/office/drawing/2014/main" id="{A7606AE3-648C-D607-AB3D-CD499DDA7101}"/>
                </a:ext>
              </a:extLst>
            </p:cNvPr>
            <p:cNvSpPr/>
            <p:nvPr/>
          </p:nvSpPr>
          <p:spPr>
            <a:xfrm rot="10800000">
              <a:off x="6001969" y="3433235"/>
              <a:ext cx="2915477" cy="2156336"/>
            </a:xfrm>
            <a:prstGeom prst="bentArrow">
              <a:avLst>
                <a:gd name="adj1" fmla="val 5912"/>
                <a:gd name="adj2" fmla="val 6546"/>
                <a:gd name="adj3" fmla="val 17282"/>
                <a:gd name="adj4" fmla="val 65807"/>
              </a:avLst>
            </a:prstGeom>
            <a:solidFill>
              <a:srgbClr val="E87100"/>
            </a:solidFill>
            <a:ln>
              <a:solidFill>
                <a:srgbClr val="E871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350" dirty="0">
                <a:solidFill>
                  <a:schemeClr val="tx1"/>
                </a:solidFill>
              </a:endParaRPr>
            </a:p>
          </p:txBody>
        </p:sp>
        <p:sp>
          <p:nvSpPr>
            <p:cNvPr id="40" name="Pijl: gebogen 39">
              <a:extLst>
                <a:ext uri="{FF2B5EF4-FFF2-40B4-BE49-F238E27FC236}">
                  <a16:creationId xmlns:a16="http://schemas.microsoft.com/office/drawing/2014/main" id="{8B8C2F67-74D8-06BE-7472-9A5F8D8A781F}"/>
                </a:ext>
              </a:extLst>
            </p:cNvPr>
            <p:cNvSpPr/>
            <p:nvPr/>
          </p:nvSpPr>
          <p:spPr>
            <a:xfrm rot="10800000">
              <a:off x="6732242" y="3435220"/>
              <a:ext cx="1593874" cy="375479"/>
            </a:xfrm>
            <a:prstGeom prst="bentArrow">
              <a:avLst>
                <a:gd name="adj1" fmla="val 14116"/>
                <a:gd name="adj2" fmla="val 22884"/>
                <a:gd name="adj3" fmla="val 25000"/>
                <a:gd name="adj4" fmla="val 65807"/>
              </a:avLst>
            </a:prstGeom>
            <a:solidFill>
              <a:srgbClr val="E87100"/>
            </a:solidFill>
            <a:ln>
              <a:solidFill>
                <a:srgbClr val="E871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350" dirty="0">
                <a:solidFill>
                  <a:schemeClr val="tx1"/>
                </a:solidFill>
              </a:endParaRPr>
            </a:p>
          </p:txBody>
        </p:sp>
        <p:sp>
          <p:nvSpPr>
            <p:cNvPr id="41" name="Pijl: gebogen 40">
              <a:extLst>
                <a:ext uri="{FF2B5EF4-FFF2-40B4-BE49-F238E27FC236}">
                  <a16:creationId xmlns:a16="http://schemas.microsoft.com/office/drawing/2014/main" id="{D1C0E278-0BFA-8D03-0222-F7750F79B57B}"/>
                </a:ext>
              </a:extLst>
            </p:cNvPr>
            <p:cNvSpPr/>
            <p:nvPr/>
          </p:nvSpPr>
          <p:spPr>
            <a:xfrm rot="10800000">
              <a:off x="6304410" y="3434938"/>
              <a:ext cx="2129273" cy="732405"/>
            </a:xfrm>
            <a:prstGeom prst="bentArrow">
              <a:avLst>
                <a:gd name="adj1" fmla="val 7769"/>
                <a:gd name="adj2" fmla="val 13820"/>
                <a:gd name="adj3" fmla="val 25000"/>
                <a:gd name="adj4" fmla="val 65807"/>
              </a:avLst>
            </a:prstGeom>
            <a:solidFill>
              <a:srgbClr val="E87100"/>
            </a:solidFill>
            <a:ln>
              <a:solidFill>
                <a:srgbClr val="E871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350" dirty="0">
                <a:solidFill>
                  <a:schemeClr val="tx1"/>
                </a:solidFill>
              </a:endParaRPr>
            </a:p>
          </p:txBody>
        </p:sp>
        <p:sp>
          <p:nvSpPr>
            <p:cNvPr id="42" name="Tekstvak 41">
              <a:extLst>
                <a:ext uri="{FF2B5EF4-FFF2-40B4-BE49-F238E27FC236}">
                  <a16:creationId xmlns:a16="http://schemas.microsoft.com/office/drawing/2014/main" id="{23F22DE1-CE25-8968-BA60-385D89D4D951}"/>
                </a:ext>
              </a:extLst>
            </p:cNvPr>
            <p:cNvSpPr txBox="1"/>
            <p:nvPr/>
          </p:nvSpPr>
          <p:spPr>
            <a:xfrm>
              <a:off x="6992833" y="3831335"/>
              <a:ext cx="783356" cy="221512"/>
            </a:xfrm>
            <a:prstGeom prst="rect">
              <a:avLst/>
            </a:prstGeom>
            <a:noFill/>
          </p:spPr>
          <p:txBody>
            <a:bodyPr wrap="square" rtlCol="0">
              <a:spAutoFit/>
            </a:bodyPr>
            <a:lstStyle/>
            <a:p>
              <a:pPr algn="ctr"/>
              <a:r>
                <a:rPr lang="nl-NL" sz="1300" dirty="0"/>
                <a:t>opzoeken</a:t>
              </a:r>
            </a:p>
          </p:txBody>
        </p:sp>
        <p:sp>
          <p:nvSpPr>
            <p:cNvPr id="43" name="Tekstvak 42">
              <a:extLst>
                <a:ext uri="{FF2B5EF4-FFF2-40B4-BE49-F238E27FC236}">
                  <a16:creationId xmlns:a16="http://schemas.microsoft.com/office/drawing/2014/main" id="{2EF50FC8-A4C4-603D-0BAF-B4F590E7C76B}"/>
                </a:ext>
              </a:extLst>
            </p:cNvPr>
            <p:cNvSpPr txBox="1"/>
            <p:nvPr/>
          </p:nvSpPr>
          <p:spPr>
            <a:xfrm>
              <a:off x="6896880" y="3480935"/>
              <a:ext cx="958697" cy="209737"/>
            </a:xfrm>
            <a:prstGeom prst="rect">
              <a:avLst/>
            </a:prstGeom>
            <a:noFill/>
          </p:spPr>
          <p:txBody>
            <a:bodyPr wrap="square" lIns="91440" tIns="45720" rIns="91440" bIns="45720" rtlCol="0" anchor="t">
              <a:spAutoFit/>
            </a:bodyPr>
            <a:lstStyle/>
            <a:p>
              <a:pPr algn="ctr"/>
              <a:r>
                <a:rPr lang="nl-NL" sz="1300" dirty="0">
                  <a:latin typeface="Calibri"/>
                  <a:ea typeface="ＭＳ Ｐゴシック"/>
                  <a:cs typeface="Calibri"/>
                </a:rPr>
                <a:t>opzoeken</a:t>
              </a:r>
              <a:endParaRPr lang="nl-NL" sz="1300" dirty="0"/>
            </a:p>
          </p:txBody>
        </p:sp>
        <p:sp>
          <p:nvSpPr>
            <p:cNvPr id="44" name="Tekstvak 43">
              <a:extLst>
                <a:ext uri="{FF2B5EF4-FFF2-40B4-BE49-F238E27FC236}">
                  <a16:creationId xmlns:a16="http://schemas.microsoft.com/office/drawing/2014/main" id="{95CE9A30-493A-792C-CD16-12648BBA1575}"/>
                </a:ext>
              </a:extLst>
            </p:cNvPr>
            <p:cNvSpPr txBox="1"/>
            <p:nvPr/>
          </p:nvSpPr>
          <p:spPr>
            <a:xfrm>
              <a:off x="7286273" y="4451260"/>
              <a:ext cx="783356" cy="221512"/>
            </a:xfrm>
            <a:prstGeom prst="rect">
              <a:avLst/>
            </a:prstGeom>
            <a:noFill/>
          </p:spPr>
          <p:txBody>
            <a:bodyPr wrap="square" rtlCol="0">
              <a:spAutoFit/>
            </a:bodyPr>
            <a:lstStyle/>
            <a:p>
              <a:pPr algn="ctr"/>
              <a:r>
                <a:rPr lang="nl-NL" sz="1300" dirty="0"/>
                <a:t>opzoeken</a:t>
              </a:r>
            </a:p>
          </p:txBody>
        </p:sp>
        <p:sp>
          <p:nvSpPr>
            <p:cNvPr id="45" name="Tekstvak 44">
              <a:extLst>
                <a:ext uri="{FF2B5EF4-FFF2-40B4-BE49-F238E27FC236}">
                  <a16:creationId xmlns:a16="http://schemas.microsoft.com/office/drawing/2014/main" id="{0DFE07DD-E71B-909B-77A2-EA26DEBB8865}"/>
                </a:ext>
              </a:extLst>
            </p:cNvPr>
            <p:cNvSpPr txBox="1"/>
            <p:nvPr/>
          </p:nvSpPr>
          <p:spPr>
            <a:xfrm>
              <a:off x="6440229" y="5177390"/>
              <a:ext cx="1354410" cy="221512"/>
            </a:xfrm>
            <a:prstGeom prst="rect">
              <a:avLst/>
            </a:prstGeom>
            <a:noFill/>
          </p:spPr>
          <p:txBody>
            <a:bodyPr wrap="square" rtlCol="0">
              <a:spAutoFit/>
            </a:bodyPr>
            <a:lstStyle/>
            <a:p>
              <a:pPr algn="ctr"/>
              <a:r>
                <a:rPr lang="nl-NL" sz="1300" dirty="0"/>
                <a:t>opzoeken / vragen</a:t>
              </a:r>
            </a:p>
          </p:txBody>
        </p:sp>
        <p:sp>
          <p:nvSpPr>
            <p:cNvPr id="47" name="Tekstvak 46">
              <a:extLst>
                <a:ext uri="{FF2B5EF4-FFF2-40B4-BE49-F238E27FC236}">
                  <a16:creationId xmlns:a16="http://schemas.microsoft.com/office/drawing/2014/main" id="{FD0D9B3D-DC8D-6B84-3925-B29A2B69F105}"/>
                </a:ext>
              </a:extLst>
            </p:cNvPr>
            <p:cNvSpPr txBox="1"/>
            <p:nvPr/>
          </p:nvSpPr>
          <p:spPr>
            <a:xfrm>
              <a:off x="3300383" y="5191289"/>
              <a:ext cx="1425390" cy="215256"/>
            </a:xfrm>
            <a:prstGeom prst="rect">
              <a:avLst/>
            </a:prstGeom>
            <a:noFill/>
          </p:spPr>
          <p:txBody>
            <a:bodyPr wrap="square" lIns="91440" tIns="45720" rIns="91440" bIns="45720" rtlCol="0" anchor="t">
              <a:spAutoFit/>
            </a:bodyPr>
            <a:lstStyle/>
            <a:p>
              <a:pPr algn="ctr"/>
              <a:endParaRPr lang="nl-NL" sz="1350" dirty="0">
                <a:cs typeface="Arial"/>
              </a:endParaRPr>
            </a:p>
          </p:txBody>
        </p:sp>
      </p:grpSp>
      <p:sp>
        <p:nvSpPr>
          <p:cNvPr id="2" name="Tekstvak 1">
            <a:extLst>
              <a:ext uri="{FF2B5EF4-FFF2-40B4-BE49-F238E27FC236}">
                <a16:creationId xmlns:a16="http://schemas.microsoft.com/office/drawing/2014/main" id="{7093A9CE-CEB6-8F63-5858-BC60C30CA226}"/>
              </a:ext>
            </a:extLst>
          </p:cNvPr>
          <p:cNvSpPr txBox="1"/>
          <p:nvPr/>
        </p:nvSpPr>
        <p:spPr>
          <a:xfrm>
            <a:off x="1901666" y="2803764"/>
            <a:ext cx="864467" cy="461665"/>
          </a:xfrm>
          <a:prstGeom prst="rect">
            <a:avLst/>
          </a:prstGeom>
          <a:noFill/>
        </p:spPr>
        <p:txBody>
          <a:bodyPr wrap="none" rtlCol="0">
            <a:spAutoFit/>
          </a:bodyPr>
          <a:lstStyle/>
          <a:p>
            <a:r>
              <a:rPr lang="nl-NL" dirty="0">
                <a:solidFill>
                  <a:schemeClr val="bg2"/>
                </a:solidFill>
              </a:rPr>
              <a:t>vraag</a:t>
            </a:r>
          </a:p>
        </p:txBody>
      </p:sp>
      <p:sp>
        <p:nvSpPr>
          <p:cNvPr id="3" name="Rechthoek 2">
            <a:extLst>
              <a:ext uri="{FF2B5EF4-FFF2-40B4-BE49-F238E27FC236}">
                <a16:creationId xmlns:a16="http://schemas.microsoft.com/office/drawing/2014/main" id="{284DD06F-9323-3556-D291-F43676C05C88}"/>
              </a:ext>
            </a:extLst>
          </p:cNvPr>
          <p:cNvSpPr/>
          <p:nvPr/>
        </p:nvSpPr>
        <p:spPr>
          <a:xfrm>
            <a:off x="1540811" y="1416738"/>
            <a:ext cx="1358065" cy="1716985"/>
          </a:xfrm>
          <a:prstGeom prst="rect">
            <a:avLst/>
          </a:prstGeom>
          <a:noFill/>
          <a:ln w="38100">
            <a:solidFill>
              <a:schemeClr val="accent4">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F42527E-EADD-08D5-C707-60D7DEFA5701}"/>
              </a:ext>
            </a:extLst>
          </p:cNvPr>
          <p:cNvSpPr/>
          <p:nvPr/>
        </p:nvSpPr>
        <p:spPr>
          <a:xfrm>
            <a:off x="9949491" y="1932407"/>
            <a:ext cx="1600657" cy="2027100"/>
          </a:xfrm>
          <a:prstGeom prst="rect">
            <a:avLst/>
          </a:prstGeom>
          <a:noFill/>
          <a:ln w="381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0346DEC-04DD-9273-55FA-DC5840E2C5CA}"/>
              </a:ext>
            </a:extLst>
          </p:cNvPr>
          <p:cNvSpPr txBox="1"/>
          <p:nvPr/>
        </p:nvSpPr>
        <p:spPr>
          <a:xfrm>
            <a:off x="10121399" y="3374495"/>
            <a:ext cx="1635325" cy="584775"/>
          </a:xfrm>
          <a:prstGeom prst="rect">
            <a:avLst/>
          </a:prstGeom>
          <a:noFill/>
        </p:spPr>
        <p:txBody>
          <a:bodyPr wrap="square" lIns="91440" tIns="45720" rIns="91440" bIns="45720" rtlCol="0" anchor="t">
            <a:spAutoFit/>
          </a:bodyPr>
          <a:lstStyle/>
          <a:p>
            <a:r>
              <a:rPr lang="nl-NL" sz="1600" dirty="0">
                <a:solidFill>
                  <a:schemeClr val="bg2"/>
                </a:solidFill>
                <a:latin typeface="Calibri"/>
                <a:ea typeface="ＭＳ Ｐゴシック"/>
                <a:cs typeface="Calibri"/>
              </a:rPr>
              <a:t>parate kennis /</a:t>
            </a:r>
            <a:endParaRPr lang="nl-NL" sz="1600" dirty="0">
              <a:solidFill>
                <a:schemeClr val="bg2"/>
              </a:solidFill>
              <a:cs typeface="Calibri" charset="0"/>
            </a:endParaRPr>
          </a:p>
          <a:p>
            <a:r>
              <a:rPr lang="nl-NL" sz="1600" dirty="0">
                <a:solidFill>
                  <a:schemeClr val="bg2"/>
                </a:solidFill>
                <a:latin typeface="Calibri"/>
                <a:ea typeface="ＭＳ Ｐゴシック"/>
                <a:cs typeface="Calibri"/>
              </a:rPr>
              <a:t>ondersteund met</a:t>
            </a:r>
            <a:endParaRPr lang="nl-NL" sz="1600" dirty="0">
              <a:solidFill>
                <a:schemeClr val="bg2"/>
              </a:solidFill>
              <a:cs typeface="Calibri"/>
            </a:endParaRPr>
          </a:p>
        </p:txBody>
      </p:sp>
      <p:sp>
        <p:nvSpPr>
          <p:cNvPr id="10" name="Pijl: rechts 24">
            <a:extLst>
              <a:ext uri="{FF2B5EF4-FFF2-40B4-BE49-F238E27FC236}">
                <a16:creationId xmlns:a16="http://schemas.microsoft.com/office/drawing/2014/main" id="{8C4F7582-DBF0-0E33-B8F9-166B7DF0960A}"/>
              </a:ext>
            </a:extLst>
          </p:cNvPr>
          <p:cNvSpPr/>
          <p:nvPr/>
        </p:nvSpPr>
        <p:spPr>
          <a:xfrm>
            <a:off x="3193452" y="2385648"/>
            <a:ext cx="5156056" cy="352762"/>
          </a:xfrm>
          <a:prstGeom prst="rightArrow">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nl-NL" sz="1000" dirty="0">
                <a:solidFill>
                  <a:schemeClr val="tx1"/>
                </a:solidFill>
              </a:rPr>
              <a:t>Eenvoudige vragen</a:t>
            </a:r>
            <a:r>
              <a:rPr lang="nl-NL" sz="1350" dirty="0">
                <a:solidFill>
                  <a:schemeClr val="tx1"/>
                </a:solidFill>
              </a:rPr>
              <a:t> </a:t>
            </a:r>
          </a:p>
        </p:txBody>
      </p:sp>
      <p:sp>
        <p:nvSpPr>
          <p:cNvPr id="8" name="Pijl: rechts 24">
            <a:extLst>
              <a:ext uri="{FF2B5EF4-FFF2-40B4-BE49-F238E27FC236}">
                <a16:creationId xmlns:a16="http://schemas.microsoft.com/office/drawing/2014/main" id="{9478D44D-E033-C837-6BC7-36252C2BF44F}"/>
              </a:ext>
            </a:extLst>
          </p:cNvPr>
          <p:cNvSpPr/>
          <p:nvPr/>
        </p:nvSpPr>
        <p:spPr>
          <a:xfrm>
            <a:off x="3158009" y="2040090"/>
            <a:ext cx="5191498" cy="343902"/>
          </a:xfrm>
          <a:prstGeom prst="rightArrow">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nl-NL" sz="1000" dirty="0">
                <a:solidFill>
                  <a:schemeClr val="tx1"/>
                </a:solidFill>
                <a:cs typeface="Arial"/>
              </a:rPr>
              <a:t>Vragen (afwijking omgevingsplan, vakspecialist?)</a:t>
            </a:r>
          </a:p>
        </p:txBody>
      </p:sp>
      <p:sp>
        <p:nvSpPr>
          <p:cNvPr id="22" name="Pijl: rechts 24">
            <a:extLst>
              <a:ext uri="{FF2B5EF4-FFF2-40B4-BE49-F238E27FC236}">
                <a16:creationId xmlns:a16="http://schemas.microsoft.com/office/drawing/2014/main" id="{B4C3014B-CA02-5291-179A-8E3833365F5F}"/>
              </a:ext>
            </a:extLst>
          </p:cNvPr>
          <p:cNvSpPr/>
          <p:nvPr/>
        </p:nvSpPr>
        <p:spPr>
          <a:xfrm>
            <a:off x="3113708" y="1641369"/>
            <a:ext cx="5315544" cy="290738"/>
          </a:xfrm>
          <a:prstGeom prst="rightArrow">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nl-NL" sz="1000" dirty="0">
                <a:solidFill>
                  <a:schemeClr val="tx1"/>
                </a:solidFill>
              </a:rPr>
              <a:t>Complexe vragen (meerdere disciplines-organisaties/afwijkend/ grote impact)</a:t>
            </a:r>
          </a:p>
        </p:txBody>
      </p:sp>
      <p:sp>
        <p:nvSpPr>
          <p:cNvPr id="31" name="Tekstvak 15">
            <a:extLst>
              <a:ext uri="{FF2B5EF4-FFF2-40B4-BE49-F238E27FC236}">
                <a16:creationId xmlns:a16="http://schemas.microsoft.com/office/drawing/2014/main" id="{14BC1424-1A95-5439-2F1C-7A838BAC5B27}"/>
              </a:ext>
            </a:extLst>
          </p:cNvPr>
          <p:cNvSpPr txBox="1"/>
          <p:nvPr/>
        </p:nvSpPr>
        <p:spPr>
          <a:xfrm>
            <a:off x="8635319" y="1717757"/>
            <a:ext cx="1682577" cy="300082"/>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ctr"/>
            <a:r>
              <a:rPr lang="nl-NL" sz="1350" dirty="0"/>
              <a:t>Intaketafel /</a:t>
            </a:r>
          </a:p>
        </p:txBody>
      </p:sp>
      <p:sp>
        <p:nvSpPr>
          <p:cNvPr id="32" name="Tekstvak 31">
            <a:extLst>
              <a:ext uri="{FF2B5EF4-FFF2-40B4-BE49-F238E27FC236}">
                <a16:creationId xmlns:a16="http://schemas.microsoft.com/office/drawing/2014/main" id="{4CF67E16-B395-C71C-25DF-48D54D305198}"/>
              </a:ext>
            </a:extLst>
          </p:cNvPr>
          <p:cNvSpPr txBox="1"/>
          <p:nvPr/>
        </p:nvSpPr>
        <p:spPr>
          <a:xfrm>
            <a:off x="9945386" y="1535065"/>
            <a:ext cx="1599306" cy="300082"/>
          </a:xfrm>
          <a:prstGeom prst="rect">
            <a:avLst/>
          </a:prstGeom>
          <a:ln w="28575">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ctr"/>
            <a:r>
              <a:rPr lang="nl-NL" sz="1350" dirty="0"/>
              <a:t>Omgevingstafel</a:t>
            </a:r>
            <a:endParaRPr lang="nl-NL" dirty="0" err="1"/>
          </a:p>
        </p:txBody>
      </p:sp>
      <p:cxnSp>
        <p:nvCxnSpPr>
          <p:cNvPr id="46" name="Verbindingslijn: gebogen 45">
            <a:extLst>
              <a:ext uri="{FF2B5EF4-FFF2-40B4-BE49-F238E27FC236}">
                <a16:creationId xmlns:a16="http://schemas.microsoft.com/office/drawing/2014/main" id="{ACDFE7E9-E9E4-40C4-403D-4A6027B07725}"/>
              </a:ext>
            </a:extLst>
          </p:cNvPr>
          <p:cNvCxnSpPr/>
          <p:nvPr/>
        </p:nvCxnSpPr>
        <p:spPr>
          <a:xfrm rot="16200000" flipH="1">
            <a:off x="1678434" y="3513614"/>
            <a:ext cx="2791286" cy="2089961"/>
          </a:xfrm>
          <a:prstGeom prst="bentConnector2">
            <a:avLst/>
          </a:prstGeom>
          <a:ln>
            <a:prstDash val="sysDot"/>
            <a:tailEnd type="triangle"/>
          </a:ln>
        </p:spPr>
        <p:style>
          <a:lnRef idx="1">
            <a:schemeClr val="accent4"/>
          </a:lnRef>
          <a:fillRef idx="0">
            <a:schemeClr val="accent4"/>
          </a:fillRef>
          <a:effectRef idx="0">
            <a:schemeClr val="accent4"/>
          </a:effectRef>
          <a:fontRef idx="minor">
            <a:schemeClr val="tx1"/>
          </a:fontRef>
        </p:style>
      </p:cxnSp>
      <p:sp>
        <p:nvSpPr>
          <p:cNvPr id="48" name="Tekstvak 47">
            <a:extLst>
              <a:ext uri="{FF2B5EF4-FFF2-40B4-BE49-F238E27FC236}">
                <a16:creationId xmlns:a16="http://schemas.microsoft.com/office/drawing/2014/main" id="{E544F4E9-B136-9FC7-9560-1B58D8B21716}"/>
              </a:ext>
            </a:extLst>
          </p:cNvPr>
          <p:cNvSpPr txBox="1"/>
          <p:nvPr/>
        </p:nvSpPr>
        <p:spPr>
          <a:xfrm>
            <a:off x="2173369" y="5967300"/>
            <a:ext cx="992579" cy="400110"/>
          </a:xfrm>
          <a:prstGeom prst="rect">
            <a:avLst/>
          </a:prstGeom>
          <a:noFill/>
        </p:spPr>
        <p:txBody>
          <a:bodyPr wrap="none" rtlCol="0">
            <a:spAutoFit/>
          </a:bodyPr>
          <a:lstStyle/>
          <a:p>
            <a:r>
              <a:rPr lang="nl-NL" sz="1000" dirty="0"/>
              <a:t>Professionele </a:t>
            </a:r>
          </a:p>
          <a:p>
            <a:r>
              <a:rPr lang="nl-NL" sz="1000" dirty="0"/>
              <a:t>gebruiker</a:t>
            </a:r>
          </a:p>
        </p:txBody>
      </p:sp>
      <p:sp>
        <p:nvSpPr>
          <p:cNvPr id="27" name="Ovaal 26">
            <a:extLst>
              <a:ext uri="{FF2B5EF4-FFF2-40B4-BE49-F238E27FC236}">
                <a16:creationId xmlns:a16="http://schemas.microsoft.com/office/drawing/2014/main" id="{0F0936A6-1B75-1180-063B-1B89A240B678}"/>
              </a:ext>
            </a:extLst>
          </p:cNvPr>
          <p:cNvSpPr/>
          <p:nvPr/>
        </p:nvSpPr>
        <p:spPr>
          <a:xfrm>
            <a:off x="4050822" y="1910096"/>
            <a:ext cx="2995748" cy="954383"/>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269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0F1ED-F01F-703D-094A-5BAD2A4C3C9E}"/>
              </a:ext>
            </a:extLst>
          </p:cNvPr>
          <p:cNvSpPr>
            <a:spLocks noGrp="1"/>
          </p:cNvSpPr>
          <p:nvPr>
            <p:ph type="title"/>
          </p:nvPr>
        </p:nvSpPr>
        <p:spPr>
          <a:xfrm>
            <a:off x="505581" y="121509"/>
            <a:ext cx="10972800" cy="663123"/>
          </a:xfrm>
        </p:spPr>
        <p:txBody>
          <a:bodyPr/>
          <a:lstStyle/>
          <a:p>
            <a:r>
              <a:rPr lang="nl-NL" dirty="0"/>
              <a:t>Klaar voor de start: Dienstverlening</a:t>
            </a:r>
          </a:p>
        </p:txBody>
      </p:sp>
      <p:sp>
        <p:nvSpPr>
          <p:cNvPr id="3" name="Tijdelijke aanduiding voor tekst 2">
            <a:extLst>
              <a:ext uri="{FF2B5EF4-FFF2-40B4-BE49-F238E27FC236}">
                <a16:creationId xmlns:a16="http://schemas.microsoft.com/office/drawing/2014/main" id="{D445723C-D3EC-D8B4-65E9-E4ACE98C63F1}"/>
              </a:ext>
            </a:extLst>
          </p:cNvPr>
          <p:cNvSpPr>
            <a:spLocks noGrp="1"/>
          </p:cNvSpPr>
          <p:nvPr>
            <p:ph type="body" sz="quarter" idx="12"/>
          </p:nvPr>
        </p:nvSpPr>
        <p:spPr/>
        <p:txBody>
          <a:bodyPr/>
          <a:lstStyle/>
          <a:p>
            <a:endParaRPr lang="nl-NL" dirty="0"/>
          </a:p>
        </p:txBody>
      </p:sp>
      <p:graphicFrame>
        <p:nvGraphicFramePr>
          <p:cNvPr id="4" name="Tabel 3">
            <a:extLst>
              <a:ext uri="{FF2B5EF4-FFF2-40B4-BE49-F238E27FC236}">
                <a16:creationId xmlns:a16="http://schemas.microsoft.com/office/drawing/2014/main" id="{54844A9E-4100-31C2-9C36-25DD3ED6C538}"/>
              </a:ext>
            </a:extLst>
          </p:cNvPr>
          <p:cNvGraphicFramePr>
            <a:graphicFrameLocks noGrp="1"/>
          </p:cNvGraphicFramePr>
          <p:nvPr>
            <p:extLst>
              <p:ext uri="{D42A27DB-BD31-4B8C-83A1-F6EECF244321}">
                <p14:modId xmlns:p14="http://schemas.microsoft.com/office/powerpoint/2010/main" val="3820129979"/>
              </p:ext>
            </p:extLst>
          </p:nvPr>
        </p:nvGraphicFramePr>
        <p:xfrm>
          <a:off x="383540" y="759778"/>
          <a:ext cx="11399520" cy="5670222"/>
        </p:xfrm>
        <a:graphic>
          <a:graphicData uri="http://schemas.openxmlformats.org/drawingml/2006/table">
            <a:tbl>
              <a:tblPr>
                <a:tableStyleId>{5C22544A-7EE6-4342-B048-85BDC9FD1C3A}</a:tableStyleId>
              </a:tblPr>
              <a:tblGrid>
                <a:gridCol w="378823">
                  <a:extLst>
                    <a:ext uri="{9D8B030D-6E8A-4147-A177-3AD203B41FA5}">
                      <a16:colId xmlns:a16="http://schemas.microsoft.com/office/drawing/2014/main" val="1058063977"/>
                    </a:ext>
                  </a:extLst>
                </a:gridCol>
                <a:gridCol w="11020697">
                  <a:extLst>
                    <a:ext uri="{9D8B030D-6E8A-4147-A177-3AD203B41FA5}">
                      <a16:colId xmlns:a16="http://schemas.microsoft.com/office/drawing/2014/main" val="1427635042"/>
                    </a:ext>
                  </a:extLst>
                </a:gridCol>
              </a:tblGrid>
              <a:tr h="635808">
                <a:tc>
                  <a:txBody>
                    <a:bodyPr/>
                    <a:lstStyle/>
                    <a:p>
                      <a:pPr algn="l" fontAlgn="ctr"/>
                      <a:r>
                        <a:rPr lang="nl-NL" sz="1200" b="0" i="0" u="none" strike="noStrike" dirty="0">
                          <a:solidFill>
                            <a:srgbClr val="214C3E"/>
                          </a:solidFill>
                          <a:effectLst/>
                          <a:latin typeface="Calibri" panose="020F0502020204030204" pitchFamily="34" charset="0"/>
                        </a:rPr>
                        <a:t>1.</a:t>
                      </a:r>
                    </a:p>
                  </a:txBody>
                  <a:tcPr marL="1831" marR="1831" marT="1831" marB="0" anchor="ctr"/>
                </a:tc>
                <a:tc>
                  <a:txBody>
                    <a:bodyPr/>
                    <a:lstStyle/>
                    <a:p>
                      <a:pPr algn="l" fontAlgn="ctr"/>
                      <a:r>
                        <a:rPr lang="nl-NL" sz="1200" u="none" strike="noStrike" dirty="0">
                          <a:solidFill>
                            <a:srgbClr val="214C3E"/>
                          </a:solidFill>
                          <a:effectLst/>
                        </a:rPr>
                        <a:t>De frontofficemedewerkers van de gemeente kunnen Omgevingswet/Wkb vragen beantwoorden of deze doorgeleiden naar de juiste behandelaar. Helder is welke vragen beantwoord worden door de frontoffice of doorgezet worden naar de backoffice.</a:t>
                      </a:r>
                    </a:p>
                    <a:p>
                      <a:pPr algn="l" fontAlgn="ctr"/>
                      <a:endParaRPr lang="nl-NL" sz="1200" b="0" i="0" u="none" strike="noStrike" dirty="0">
                        <a:solidFill>
                          <a:srgbClr val="214C3E"/>
                        </a:solidFill>
                        <a:effectLst/>
                        <a:latin typeface="Calibri" panose="020F0502020204030204" pitchFamily="34" charset="0"/>
                      </a:endParaRPr>
                    </a:p>
                  </a:txBody>
                  <a:tcPr marL="1831" marR="1831" marT="1831" marB="0" anchor="ctr"/>
                </a:tc>
                <a:extLst>
                  <a:ext uri="{0D108BD9-81ED-4DB2-BD59-A6C34878D82A}">
                    <a16:rowId xmlns:a16="http://schemas.microsoft.com/office/drawing/2014/main" val="1416447484"/>
                  </a:ext>
                </a:extLst>
              </a:tr>
              <a:tr h="635808">
                <a:tc>
                  <a:txBody>
                    <a:bodyPr/>
                    <a:lstStyle/>
                    <a:p>
                      <a:pPr algn="l" fontAlgn="ctr"/>
                      <a:r>
                        <a:rPr lang="nl-NL" sz="1200" b="0" i="0" u="none" strike="noStrike" dirty="0">
                          <a:solidFill>
                            <a:srgbClr val="214C3E"/>
                          </a:solidFill>
                          <a:effectLst/>
                          <a:latin typeface="Calibri" panose="020F0502020204030204" pitchFamily="34" charset="0"/>
                        </a:rPr>
                        <a:t>2.</a:t>
                      </a:r>
                    </a:p>
                  </a:txBody>
                  <a:tcPr marL="1831" marR="1831" marT="1831" marB="0" anchor="ctr"/>
                </a:tc>
                <a:tc>
                  <a:txBody>
                    <a:bodyPr/>
                    <a:lstStyle/>
                    <a:p>
                      <a:pPr algn="l" fontAlgn="ctr"/>
                      <a:r>
                        <a:rPr lang="nl-NL" sz="1200" u="none" strike="noStrike" dirty="0">
                          <a:solidFill>
                            <a:srgbClr val="214C3E"/>
                          </a:solidFill>
                          <a:effectLst/>
                        </a:rPr>
                        <a:t>De gemeente is ingericht om als eerste aanspreekpunt te dienen voor alle </a:t>
                      </a:r>
                      <a:r>
                        <a:rPr lang="nl-NL" sz="1200" u="none" strike="noStrike" dirty="0" err="1">
                          <a:solidFill>
                            <a:srgbClr val="214C3E"/>
                          </a:solidFill>
                          <a:effectLst/>
                        </a:rPr>
                        <a:t>omgevingsactiviteitvragen</a:t>
                      </a:r>
                      <a:r>
                        <a:rPr lang="nl-NL" sz="1200" u="none" strike="noStrike" dirty="0">
                          <a:solidFill>
                            <a:srgbClr val="214C3E"/>
                          </a:solidFill>
                          <a:effectLst/>
                        </a:rPr>
                        <a:t>. Als de gemeente geen bevoegd gezag is, herkent ze dat en helpt ze de initiatiefnemer naar het goede loket. </a:t>
                      </a:r>
                    </a:p>
                    <a:p>
                      <a:pPr algn="l" fontAlgn="ctr"/>
                      <a:endParaRPr lang="nl-NL" sz="1200" b="0" i="0" u="none" strike="noStrike" dirty="0">
                        <a:solidFill>
                          <a:srgbClr val="214C3E"/>
                        </a:solidFill>
                        <a:effectLst/>
                        <a:latin typeface="Calibri" panose="020F0502020204030204" pitchFamily="34" charset="0"/>
                      </a:endParaRPr>
                    </a:p>
                  </a:txBody>
                  <a:tcPr marL="1831" marR="1831" marT="1831" marB="0" anchor="ctr"/>
                </a:tc>
                <a:extLst>
                  <a:ext uri="{0D108BD9-81ED-4DB2-BD59-A6C34878D82A}">
                    <a16:rowId xmlns:a16="http://schemas.microsoft.com/office/drawing/2014/main" val="2850355032"/>
                  </a:ext>
                </a:extLst>
              </a:tr>
              <a:tr h="635808">
                <a:tc>
                  <a:txBody>
                    <a:bodyPr/>
                    <a:lstStyle/>
                    <a:p>
                      <a:pPr algn="l" fontAlgn="ctr"/>
                      <a:r>
                        <a:rPr lang="nl-NL" sz="1200" b="0" i="0" u="none" strike="noStrike" dirty="0">
                          <a:solidFill>
                            <a:srgbClr val="214C3E"/>
                          </a:solidFill>
                          <a:effectLst/>
                          <a:latin typeface="Calibri" panose="020F0502020204030204" pitchFamily="34" charset="0"/>
                        </a:rPr>
                        <a:t>3.</a:t>
                      </a:r>
                    </a:p>
                  </a:txBody>
                  <a:tcPr marL="1831" marR="1831" marT="1831" marB="0" anchor="ctr"/>
                </a:tc>
                <a:tc>
                  <a:txBody>
                    <a:bodyPr/>
                    <a:lstStyle/>
                    <a:p>
                      <a:pPr algn="l" fontAlgn="ctr"/>
                      <a:r>
                        <a:rPr lang="nl-NL" sz="1200" u="none" strike="noStrike" dirty="0">
                          <a:solidFill>
                            <a:srgbClr val="214C3E"/>
                          </a:solidFill>
                          <a:effectLst/>
                        </a:rPr>
                        <a:t>In de maanden voor en na inwerkingtreding van de </a:t>
                      </a:r>
                      <a:r>
                        <a:rPr lang="nl-NL" sz="1200" u="none" strike="noStrike" dirty="0" err="1">
                          <a:solidFill>
                            <a:srgbClr val="214C3E"/>
                          </a:solidFill>
                          <a:effectLst/>
                        </a:rPr>
                        <a:t>Wabo</a:t>
                      </a:r>
                      <a:r>
                        <a:rPr lang="nl-NL" sz="1200" u="none" strike="noStrike" dirty="0">
                          <a:solidFill>
                            <a:srgbClr val="214C3E"/>
                          </a:solidFill>
                          <a:effectLst/>
                        </a:rPr>
                        <a:t> naar de Omgevingswet (inclusief de Wkb) gaan er meer vragen worden gesteld vanuit bewoners, bedrijven en andere belanghebbenden. Daar is de capaciteit op ingericht en er is </a:t>
                      </a:r>
                      <a:r>
                        <a:rPr lang="nl-NL" sz="1200" u="none" strike="noStrike" dirty="0" err="1">
                          <a:solidFill>
                            <a:srgbClr val="214C3E"/>
                          </a:solidFill>
                          <a:effectLst/>
                        </a:rPr>
                        <a:t>achtervang</a:t>
                      </a:r>
                      <a:r>
                        <a:rPr lang="nl-NL" sz="1200" u="none" strike="noStrike" dirty="0">
                          <a:solidFill>
                            <a:srgbClr val="214C3E"/>
                          </a:solidFill>
                          <a:effectLst/>
                        </a:rPr>
                        <a:t> geregeld voor het beantwoorden van deze vragen. Dit geldt zowel voor de front- als backoffice. </a:t>
                      </a:r>
                    </a:p>
                    <a:p>
                      <a:pPr algn="l" fontAlgn="ctr"/>
                      <a:endParaRPr lang="nl-NL" sz="1200" b="0" i="0" u="none" strike="noStrike" dirty="0">
                        <a:solidFill>
                          <a:srgbClr val="214C3E"/>
                        </a:solidFill>
                        <a:effectLst/>
                        <a:latin typeface="Calibri" panose="020F0502020204030204" pitchFamily="34" charset="0"/>
                      </a:endParaRPr>
                    </a:p>
                  </a:txBody>
                  <a:tcPr marL="1831" marR="1831" marT="1831" marB="0" anchor="ctr"/>
                </a:tc>
                <a:extLst>
                  <a:ext uri="{0D108BD9-81ED-4DB2-BD59-A6C34878D82A}">
                    <a16:rowId xmlns:a16="http://schemas.microsoft.com/office/drawing/2014/main" val="1061580978"/>
                  </a:ext>
                </a:extLst>
              </a:tr>
              <a:tr h="635808">
                <a:tc>
                  <a:txBody>
                    <a:bodyPr/>
                    <a:lstStyle/>
                    <a:p>
                      <a:pPr algn="l" fontAlgn="ctr"/>
                      <a:r>
                        <a:rPr lang="nl-NL" sz="1200" b="0" i="0" u="none" strike="noStrike" dirty="0">
                          <a:solidFill>
                            <a:srgbClr val="214C3E"/>
                          </a:solidFill>
                          <a:effectLst/>
                          <a:latin typeface="Calibri" panose="020F0502020204030204" pitchFamily="34" charset="0"/>
                        </a:rPr>
                        <a:t>4.</a:t>
                      </a:r>
                    </a:p>
                  </a:txBody>
                  <a:tcPr marL="1831" marR="1831" marT="1831" marB="0" anchor="ctr"/>
                </a:tc>
                <a:tc>
                  <a:txBody>
                    <a:bodyPr/>
                    <a:lstStyle/>
                    <a:p>
                      <a:pPr algn="l" fontAlgn="ctr"/>
                      <a:r>
                        <a:rPr lang="nl-NL" sz="1200" u="none" strike="noStrike" dirty="0">
                          <a:solidFill>
                            <a:srgbClr val="214C3E"/>
                          </a:solidFill>
                          <a:effectLst/>
                        </a:rPr>
                        <a:t>De gemeentelijke website is ingericht op het bieden van informatie over de Omgevingswet en Wkb, procesinformatie rondom aanvragen, storingen, vragen rondom het Omgevingsloket, bijzondere lokale omstandigheden en participatie. </a:t>
                      </a:r>
                    </a:p>
                    <a:p>
                      <a:pPr algn="l" fontAlgn="ctr"/>
                      <a:endParaRPr lang="nl-NL" sz="1200" b="0" i="0" u="none" strike="noStrike" dirty="0">
                        <a:solidFill>
                          <a:srgbClr val="214C3E"/>
                        </a:solidFill>
                        <a:effectLst/>
                        <a:latin typeface="Calibri" panose="020F0502020204030204" pitchFamily="34" charset="0"/>
                      </a:endParaRPr>
                    </a:p>
                  </a:txBody>
                  <a:tcPr marL="1831" marR="1831" marT="1831" marB="0" anchor="ctr"/>
                </a:tc>
                <a:extLst>
                  <a:ext uri="{0D108BD9-81ED-4DB2-BD59-A6C34878D82A}">
                    <a16:rowId xmlns:a16="http://schemas.microsoft.com/office/drawing/2014/main" val="3935255428"/>
                  </a:ext>
                </a:extLst>
              </a:tr>
              <a:tr h="635808">
                <a:tc>
                  <a:txBody>
                    <a:bodyPr/>
                    <a:lstStyle/>
                    <a:p>
                      <a:pPr algn="l" fontAlgn="ctr"/>
                      <a:r>
                        <a:rPr lang="nl-NL" sz="1200" b="0" i="0" u="none" strike="noStrike" dirty="0">
                          <a:solidFill>
                            <a:srgbClr val="214C3E"/>
                          </a:solidFill>
                          <a:effectLst/>
                          <a:latin typeface="Calibri" panose="020F0502020204030204" pitchFamily="34" charset="0"/>
                        </a:rPr>
                        <a:t>5.</a:t>
                      </a:r>
                    </a:p>
                  </a:txBody>
                  <a:tcPr marL="1831" marR="1831" marT="1831" marB="0" anchor="ctr"/>
                </a:tc>
                <a:tc>
                  <a:txBody>
                    <a:bodyPr/>
                    <a:lstStyle/>
                    <a:p>
                      <a:pPr algn="l" fontAlgn="ctr"/>
                      <a:r>
                        <a:rPr lang="nl-NL" sz="1200" u="none" strike="noStrike" dirty="0">
                          <a:solidFill>
                            <a:srgbClr val="214C3E"/>
                          </a:solidFill>
                          <a:effectLst/>
                        </a:rPr>
                        <a:t>De lokale toepasbare regels in het online Omgevingsloket voor </a:t>
                      </a:r>
                      <a:r>
                        <a:rPr lang="nl-NL" sz="1200" u="none" strike="noStrike" dirty="0" err="1">
                          <a:solidFill>
                            <a:srgbClr val="214C3E"/>
                          </a:solidFill>
                          <a:effectLst/>
                        </a:rPr>
                        <a:t>vergunningcheck</a:t>
                      </a:r>
                      <a:r>
                        <a:rPr lang="nl-NL" sz="1200" u="none" strike="noStrike" dirty="0">
                          <a:solidFill>
                            <a:srgbClr val="214C3E"/>
                          </a:solidFill>
                          <a:effectLst/>
                        </a:rPr>
                        <a:t> zijn getoetst op begrijpelijkheid en waar nodig met ketenpartners afgestemd. Hiermee ontstaan logische beslisbomen. De toepasbare regels die gemeenten met de bruidsschat hebben ontvangen van het rijk zijn gecheckt en eventueel aangepast.</a:t>
                      </a:r>
                    </a:p>
                    <a:p>
                      <a:pPr algn="l" fontAlgn="ctr"/>
                      <a:endParaRPr lang="nl-NL" sz="1200" b="0" i="0" u="none" strike="noStrike" dirty="0">
                        <a:solidFill>
                          <a:srgbClr val="214C3E"/>
                        </a:solidFill>
                        <a:effectLst/>
                        <a:latin typeface="Calibri" panose="020F0502020204030204" pitchFamily="34" charset="0"/>
                      </a:endParaRPr>
                    </a:p>
                  </a:txBody>
                  <a:tcPr marL="1831" marR="1831" marT="1831" marB="0" anchor="ctr"/>
                </a:tc>
                <a:extLst>
                  <a:ext uri="{0D108BD9-81ED-4DB2-BD59-A6C34878D82A}">
                    <a16:rowId xmlns:a16="http://schemas.microsoft.com/office/drawing/2014/main" val="3642319404"/>
                  </a:ext>
                </a:extLst>
              </a:tr>
              <a:tr h="589920">
                <a:tc>
                  <a:txBody>
                    <a:bodyPr/>
                    <a:lstStyle/>
                    <a:p>
                      <a:pPr algn="l" fontAlgn="ctr"/>
                      <a:r>
                        <a:rPr lang="nl-NL" sz="1200" b="0" i="0" u="none" strike="noStrike" dirty="0">
                          <a:solidFill>
                            <a:srgbClr val="214C3E"/>
                          </a:solidFill>
                          <a:effectLst/>
                          <a:latin typeface="Calibri" panose="020F0502020204030204" pitchFamily="34" charset="0"/>
                        </a:rPr>
                        <a:t>6.</a:t>
                      </a:r>
                    </a:p>
                  </a:txBody>
                  <a:tcPr marL="1831" marR="1831" marT="1831" marB="0" anchor="ctr"/>
                </a:tc>
                <a:tc>
                  <a:txBody>
                    <a:bodyPr/>
                    <a:lstStyle/>
                    <a:p>
                      <a:pPr algn="l" fontAlgn="ctr"/>
                      <a:r>
                        <a:rPr lang="nl-NL" sz="1200" u="none" strike="noStrike">
                          <a:solidFill>
                            <a:srgbClr val="214C3E"/>
                          </a:solidFill>
                          <a:effectLst/>
                        </a:rPr>
                        <a:t>Er zijn heldere afspraken/processen hoe, of en in welke mate de verschillende doelgroepen (ondernemers, laaggeletterden, digibeten etcetera) worden geholpen als ze zich melden bij de gemeente. Bijvoorbeeld wanneer een omgevingstafel, wanneer hulp bij het indienen van een aanvraag, op welke manier ondersteuning bij checken toestemmingen.</a:t>
                      </a:r>
                      <a:endParaRPr lang="nl-NL" sz="1200" b="0" i="0" u="none" strike="noStrike">
                        <a:solidFill>
                          <a:srgbClr val="214C3E"/>
                        </a:solidFill>
                        <a:effectLst/>
                        <a:latin typeface="Calibri" panose="020F0502020204030204" pitchFamily="34" charset="0"/>
                      </a:endParaRPr>
                    </a:p>
                  </a:txBody>
                  <a:tcPr marL="1831" marR="1831" marT="1831" marB="0" anchor="ctr"/>
                </a:tc>
                <a:extLst>
                  <a:ext uri="{0D108BD9-81ED-4DB2-BD59-A6C34878D82A}">
                    <a16:rowId xmlns:a16="http://schemas.microsoft.com/office/drawing/2014/main" val="3999273998"/>
                  </a:ext>
                </a:extLst>
              </a:tr>
              <a:tr h="296559">
                <a:tc>
                  <a:txBody>
                    <a:bodyPr/>
                    <a:lstStyle/>
                    <a:p>
                      <a:pPr algn="l" fontAlgn="ctr"/>
                      <a:r>
                        <a:rPr lang="nl-NL" sz="1200" b="0" i="0" u="none" strike="noStrike" dirty="0">
                          <a:solidFill>
                            <a:srgbClr val="214C3E"/>
                          </a:solidFill>
                          <a:effectLst/>
                          <a:latin typeface="Calibri" panose="020F0502020204030204" pitchFamily="34" charset="0"/>
                        </a:rPr>
                        <a:t>7.</a:t>
                      </a:r>
                    </a:p>
                  </a:txBody>
                  <a:tcPr marL="1831" marR="1831" marT="1831" marB="0" anchor="ctr"/>
                </a:tc>
                <a:tc>
                  <a:txBody>
                    <a:bodyPr/>
                    <a:lstStyle/>
                    <a:p>
                      <a:pPr algn="l" fontAlgn="ctr"/>
                      <a:r>
                        <a:rPr lang="nl-NL" sz="1200" u="none" strike="noStrike" dirty="0">
                          <a:solidFill>
                            <a:srgbClr val="214C3E"/>
                          </a:solidFill>
                          <a:effectLst/>
                        </a:rPr>
                        <a:t>De standaardbrieven, mails en automatische berichten (templates en sjablonen) zijn aangepast conform eisen wetgeving, begrijpelijkheid en op taalniveau (B1).</a:t>
                      </a:r>
                    </a:p>
                    <a:p>
                      <a:pPr algn="l" fontAlgn="ctr"/>
                      <a:endParaRPr lang="nl-NL" sz="1200" b="0" i="0" u="none" strike="noStrike" dirty="0">
                        <a:solidFill>
                          <a:srgbClr val="214C3E"/>
                        </a:solidFill>
                        <a:effectLst/>
                        <a:latin typeface="Calibri" panose="020F0502020204030204" pitchFamily="34" charset="0"/>
                      </a:endParaRPr>
                    </a:p>
                  </a:txBody>
                  <a:tcPr marL="1831" marR="1831" marT="1831" marB="0" anchor="ctr"/>
                </a:tc>
                <a:extLst>
                  <a:ext uri="{0D108BD9-81ED-4DB2-BD59-A6C34878D82A}">
                    <a16:rowId xmlns:a16="http://schemas.microsoft.com/office/drawing/2014/main" val="3864859934"/>
                  </a:ext>
                </a:extLst>
              </a:tr>
              <a:tr h="424577">
                <a:tc>
                  <a:txBody>
                    <a:bodyPr/>
                    <a:lstStyle/>
                    <a:p>
                      <a:pPr algn="l" fontAlgn="ctr"/>
                      <a:r>
                        <a:rPr lang="nl-NL" sz="1200" b="0" i="0" u="none" strike="noStrike" dirty="0">
                          <a:solidFill>
                            <a:srgbClr val="214C3E"/>
                          </a:solidFill>
                          <a:effectLst/>
                          <a:latin typeface="Calibri" panose="020F0502020204030204" pitchFamily="34" charset="0"/>
                        </a:rPr>
                        <a:t>8.</a:t>
                      </a:r>
                    </a:p>
                  </a:txBody>
                  <a:tcPr marL="1831" marR="1831" marT="1831" marB="0" anchor="ctr"/>
                </a:tc>
                <a:tc>
                  <a:txBody>
                    <a:bodyPr/>
                    <a:lstStyle/>
                    <a:p>
                      <a:pPr algn="l" fontAlgn="ctr"/>
                      <a:r>
                        <a:rPr lang="nl-NL" sz="1200" u="none" strike="noStrike" dirty="0">
                          <a:solidFill>
                            <a:srgbClr val="214C3E"/>
                          </a:solidFill>
                          <a:effectLst/>
                        </a:rPr>
                        <a:t>Er zijn heldere afspraken of en hoe initiatiefnemers geholpen worden bij het toepassen van participatie door de initiatiefnemers. Dit is per gemeente verschillend en afhankelijk hoe en wat er in het participatiebeleid is vastgesteld.</a:t>
                      </a:r>
                    </a:p>
                    <a:p>
                      <a:pPr algn="l" fontAlgn="ctr"/>
                      <a:endParaRPr lang="nl-NL" sz="1200" b="0" i="0" u="none" strike="noStrike" dirty="0">
                        <a:solidFill>
                          <a:srgbClr val="214C3E"/>
                        </a:solidFill>
                        <a:effectLst/>
                        <a:latin typeface="Calibri" panose="020F0502020204030204" pitchFamily="34" charset="0"/>
                      </a:endParaRPr>
                    </a:p>
                  </a:txBody>
                  <a:tcPr marL="1831" marR="1831" marT="1831" marB="0" anchor="ctr"/>
                </a:tc>
                <a:extLst>
                  <a:ext uri="{0D108BD9-81ED-4DB2-BD59-A6C34878D82A}">
                    <a16:rowId xmlns:a16="http://schemas.microsoft.com/office/drawing/2014/main" val="3715519101"/>
                  </a:ext>
                </a:extLst>
              </a:tr>
              <a:tr h="524373">
                <a:tc>
                  <a:txBody>
                    <a:bodyPr/>
                    <a:lstStyle/>
                    <a:p>
                      <a:pPr algn="l" fontAlgn="ctr"/>
                      <a:r>
                        <a:rPr lang="nl-NL" sz="1200" b="0" i="0" u="none" strike="noStrike" dirty="0">
                          <a:solidFill>
                            <a:srgbClr val="214C3E"/>
                          </a:solidFill>
                          <a:effectLst/>
                          <a:latin typeface="Calibri" panose="020F0502020204030204" pitchFamily="34" charset="0"/>
                        </a:rPr>
                        <a:t>9.</a:t>
                      </a:r>
                    </a:p>
                  </a:txBody>
                  <a:tcPr marL="1831" marR="1831" marT="1831" marB="0" anchor="ctr"/>
                </a:tc>
                <a:tc>
                  <a:txBody>
                    <a:bodyPr/>
                    <a:lstStyle/>
                    <a:p>
                      <a:pPr algn="l" fontAlgn="ctr"/>
                      <a:r>
                        <a:rPr lang="nl-NL" sz="1200" u="none" strike="noStrike" dirty="0">
                          <a:solidFill>
                            <a:srgbClr val="214C3E"/>
                          </a:solidFill>
                          <a:effectLst/>
                        </a:rPr>
                        <a:t>Er zijn duidelijke afspraken over via welke kanalen (van intern naar extern en van extern naar intern) gecommuniceerd wordt met bijvoorbeeld inwoners, initiatiefnemers en belanghebbenden. Zoals bijvoorbeeld e-mail, telefonisch, social media, berichtenbox </a:t>
                      </a:r>
                      <a:r>
                        <a:rPr lang="nl-NL" sz="1200" u="none" strike="noStrike" dirty="0" err="1">
                          <a:solidFill>
                            <a:srgbClr val="214C3E"/>
                          </a:solidFill>
                          <a:effectLst/>
                        </a:rPr>
                        <a:t>etcetera</a:t>
                      </a:r>
                      <a:r>
                        <a:rPr lang="nl-NL" sz="1200" u="none" strike="noStrike" dirty="0">
                          <a:solidFill>
                            <a:srgbClr val="214C3E"/>
                          </a:solidFill>
                          <a:effectLst/>
                        </a:rPr>
                        <a:t>). Hierbij zijn servicenormen vastgelegd.</a:t>
                      </a:r>
                      <a:endParaRPr lang="nl-NL" sz="1200" b="0" i="0" u="none" strike="noStrike" dirty="0">
                        <a:solidFill>
                          <a:srgbClr val="214C3E"/>
                        </a:solidFill>
                        <a:effectLst/>
                        <a:latin typeface="Calibri" panose="020F0502020204030204" pitchFamily="34" charset="0"/>
                      </a:endParaRPr>
                    </a:p>
                  </a:txBody>
                  <a:tcPr marL="1831" marR="1831" marT="1831" marB="0" anchor="ctr"/>
                </a:tc>
                <a:extLst>
                  <a:ext uri="{0D108BD9-81ED-4DB2-BD59-A6C34878D82A}">
                    <a16:rowId xmlns:a16="http://schemas.microsoft.com/office/drawing/2014/main" val="3580177630"/>
                  </a:ext>
                </a:extLst>
              </a:tr>
              <a:tr h="458827">
                <a:tc>
                  <a:txBody>
                    <a:bodyPr/>
                    <a:lstStyle/>
                    <a:p>
                      <a:pPr algn="l" fontAlgn="ctr"/>
                      <a:r>
                        <a:rPr lang="nl-NL" sz="1200" b="0" i="0" u="none" strike="noStrike" dirty="0">
                          <a:solidFill>
                            <a:srgbClr val="214C3E"/>
                          </a:solidFill>
                          <a:effectLst/>
                          <a:latin typeface="Calibri" panose="020F0502020204030204" pitchFamily="34" charset="0"/>
                        </a:rPr>
                        <a:t>10.</a:t>
                      </a:r>
                    </a:p>
                  </a:txBody>
                  <a:tcPr marL="1831" marR="1831" marT="1831" marB="0" anchor="ctr"/>
                </a:tc>
                <a:tc>
                  <a:txBody>
                    <a:bodyPr/>
                    <a:lstStyle/>
                    <a:p>
                      <a:pPr algn="l" fontAlgn="ctr"/>
                      <a:r>
                        <a:rPr lang="nl-NL" sz="1200" u="none" strike="noStrike" dirty="0">
                          <a:solidFill>
                            <a:srgbClr val="214C3E"/>
                          </a:solidFill>
                          <a:effectLst/>
                        </a:rPr>
                        <a:t>Inwoners en bedrijven weten en kunnen zonder </a:t>
                      </a:r>
                      <a:r>
                        <a:rPr lang="nl-NL" sz="1200" u="none" strike="noStrike" dirty="0" err="1">
                          <a:solidFill>
                            <a:srgbClr val="214C3E"/>
                          </a:solidFill>
                          <a:effectLst/>
                        </a:rPr>
                        <a:t>Digid</a:t>
                      </a:r>
                      <a:r>
                        <a:rPr lang="nl-NL" sz="1200" u="none" strike="noStrike" dirty="0">
                          <a:solidFill>
                            <a:srgbClr val="214C3E"/>
                          </a:solidFill>
                          <a:effectLst/>
                        </a:rPr>
                        <a:t> en op papier hun aanvraag indienen. Deze aanvraag wordt vastgelegd, op een goede wijze afgehandeld en gearchiveerd.</a:t>
                      </a:r>
                      <a:endParaRPr lang="nl-NL" sz="1200" b="0" i="0" u="none" strike="noStrike" dirty="0">
                        <a:solidFill>
                          <a:srgbClr val="214C3E"/>
                        </a:solidFill>
                        <a:effectLst/>
                        <a:latin typeface="Calibri" panose="020F0502020204030204" pitchFamily="34" charset="0"/>
                      </a:endParaRPr>
                    </a:p>
                  </a:txBody>
                  <a:tcPr marL="1831" marR="1831" marT="1831" marB="0" anchor="ctr"/>
                </a:tc>
                <a:extLst>
                  <a:ext uri="{0D108BD9-81ED-4DB2-BD59-A6C34878D82A}">
                    <a16:rowId xmlns:a16="http://schemas.microsoft.com/office/drawing/2014/main" val="1989028448"/>
                  </a:ext>
                </a:extLst>
              </a:tr>
            </a:tbl>
          </a:graphicData>
        </a:graphic>
      </p:graphicFrame>
    </p:spTree>
    <p:extLst>
      <p:ext uri="{BB962C8B-B14F-4D97-AF65-F5344CB8AC3E}">
        <p14:creationId xmlns:p14="http://schemas.microsoft.com/office/powerpoint/2010/main" val="236584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4129E-698C-29A2-08AF-838D7974C3E2}"/>
              </a:ext>
            </a:extLst>
          </p:cNvPr>
          <p:cNvSpPr>
            <a:spLocks noGrp="1"/>
          </p:cNvSpPr>
          <p:nvPr>
            <p:ph type="title"/>
          </p:nvPr>
        </p:nvSpPr>
        <p:spPr>
          <a:xfrm>
            <a:off x="585582" y="618376"/>
            <a:ext cx="10972800" cy="663123"/>
          </a:xfrm>
        </p:spPr>
        <p:txBody>
          <a:bodyPr/>
          <a:lstStyle/>
          <a:p>
            <a:r>
              <a:rPr lang="nl-NL" dirty="0"/>
              <a:t>‘Goed vangnet aan de voorkant is het halve werk’</a:t>
            </a:r>
          </a:p>
        </p:txBody>
      </p:sp>
      <p:sp>
        <p:nvSpPr>
          <p:cNvPr id="3" name="Tijdelijke aanduiding voor tekst 2">
            <a:extLst>
              <a:ext uri="{FF2B5EF4-FFF2-40B4-BE49-F238E27FC236}">
                <a16:creationId xmlns:a16="http://schemas.microsoft.com/office/drawing/2014/main" id="{C314818D-220D-C03D-86D8-54D62BFD3C24}"/>
              </a:ext>
            </a:extLst>
          </p:cNvPr>
          <p:cNvSpPr>
            <a:spLocks noGrp="1"/>
          </p:cNvSpPr>
          <p:nvPr>
            <p:ph type="body" sz="quarter" idx="12"/>
          </p:nvPr>
        </p:nvSpPr>
        <p:spPr>
          <a:xfrm>
            <a:off x="616685" y="1515869"/>
            <a:ext cx="10964333" cy="4305685"/>
          </a:xfrm>
        </p:spPr>
        <p:txBody>
          <a:bodyPr vert="horz" lIns="91440" tIns="45720" rIns="91440" bIns="45720" rtlCol="0" anchor="t">
            <a:normAutofit fontScale="62500" lnSpcReduction="20000"/>
          </a:bodyPr>
          <a:lstStyle/>
          <a:p>
            <a:pPr marL="285750" indent="-285750">
              <a:buFont typeface="Arial" panose="020B0604020202020204" pitchFamily="34" charset="0"/>
              <a:buChar char="•"/>
            </a:pPr>
            <a:r>
              <a:rPr lang="nl-NL" dirty="0">
                <a:ea typeface="Verdana"/>
              </a:rPr>
              <a:t>Lessen klantreizen:</a:t>
            </a:r>
          </a:p>
          <a:p>
            <a:pPr marL="742315" lvl="1" indent="-285750">
              <a:buFont typeface="Arial" panose="020B0604020202020204" pitchFamily="34" charset="0"/>
              <a:buChar char="•"/>
            </a:pPr>
            <a:r>
              <a:rPr lang="nl-NL" dirty="0"/>
              <a:t>Burgers en bedrijven zoeken vaak via gemeentelijke website, contact gemeente, algemeen op de website of Vergunningschecker of ze schakelen een adviseur in</a:t>
            </a:r>
            <a:endParaRPr lang="nl-NL" dirty="0">
              <a:ea typeface="Verdana"/>
            </a:endParaRPr>
          </a:p>
          <a:p>
            <a:pPr marL="742315" lvl="1" indent="-285750">
              <a:buFont typeface="Arial" panose="020B0604020202020204" pitchFamily="34" charset="0"/>
              <a:buChar char="•"/>
            </a:pPr>
            <a:r>
              <a:rPr lang="nl-NL" dirty="0"/>
              <a:t>Ervaren indieners vaak rechtstreeks via het omgevingsloket. Eventueel bij overgang nog via checker. Burgers vaak via gemeentelijke website – KCC/FO</a:t>
            </a:r>
            <a:endParaRPr lang="nl-NL" dirty="0">
              <a:ea typeface="Verdana"/>
            </a:endParaRP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Vragen aan de voorkant afvangen resulteert in:</a:t>
            </a:r>
          </a:p>
          <a:p>
            <a:pPr marL="742315" lvl="1" indent="-285750">
              <a:buFont typeface="Arial" panose="020B0604020202020204" pitchFamily="34" charset="0"/>
              <a:buChar char="•"/>
            </a:pPr>
            <a:r>
              <a:rPr lang="nl-NL" dirty="0"/>
              <a:t>Kans op volledigere ingevulde aanvragen en juiste verwachtingen</a:t>
            </a:r>
            <a:endParaRPr lang="nl-NL" dirty="0">
              <a:ea typeface="Verdana"/>
            </a:endParaRPr>
          </a:p>
          <a:p>
            <a:pPr marL="742315" lvl="1" indent="-285750">
              <a:buFont typeface="Arial" panose="020B0604020202020204" pitchFamily="34" charset="0"/>
              <a:buChar char="•"/>
            </a:pPr>
            <a:r>
              <a:rPr lang="nl-NL" dirty="0"/>
              <a:t>Voorsorteren van de </a:t>
            </a:r>
            <a:r>
              <a:rPr lang="nl-NL" dirty="0" err="1"/>
              <a:t>back-office</a:t>
            </a:r>
            <a:r>
              <a:rPr lang="nl-NL" dirty="0"/>
              <a:t> op welke aanvragen er worden gedaan, relatie OD? Provincie? Rijk als backoffice in deze?</a:t>
            </a:r>
            <a:endParaRPr lang="nl-NL" dirty="0">
              <a:ea typeface="Verdana"/>
            </a:endParaRPr>
          </a:p>
          <a:p>
            <a:pPr marL="742315" lvl="1" indent="-285750">
              <a:buFont typeface="Arial" panose="020B0604020202020204" pitchFamily="34" charset="0"/>
              <a:buChar char="•"/>
            </a:pPr>
            <a:r>
              <a:rPr lang="nl-NL" dirty="0"/>
              <a:t>Minder kans op overtredingen</a:t>
            </a:r>
            <a:endParaRPr lang="nl-NL" dirty="0">
              <a:ea typeface="Verdana"/>
            </a:endParaRPr>
          </a:p>
          <a:p>
            <a:pPr marL="742315" lvl="1" indent="-285750">
              <a:buFont typeface="Arial" panose="020B0604020202020204" pitchFamily="34" charset="0"/>
              <a:buChar char="•"/>
            </a:pPr>
            <a:r>
              <a:rPr lang="nl-NL" dirty="0"/>
              <a:t>Snellere duidelijkheid voor de initiatiefnemer in wat kan en wat moet (ook om te komen tot een goede aanvraag)</a:t>
            </a:r>
            <a:endParaRPr lang="nl-NL" dirty="0">
              <a:ea typeface="Verdana"/>
            </a:endParaRPr>
          </a:p>
          <a:p>
            <a:pPr marL="0" lvl="1" indent="456565">
              <a:buFont typeface="Arial" panose="020B0604020202020204" pitchFamily="34" charset="0"/>
              <a:buChar char="•"/>
            </a:pPr>
            <a:endParaRPr lang="nl-NL" dirty="0">
              <a:ea typeface="Verdana"/>
            </a:endParaRPr>
          </a:p>
          <a:p>
            <a:pPr marL="456565" lvl="1"/>
            <a:r>
              <a:rPr lang="nl-NL" dirty="0"/>
              <a:t>-</a:t>
            </a:r>
            <a:r>
              <a:rPr lang="nl-NL" dirty="0">
                <a:sym typeface="Wingdings" panose="05000000000000000000" pitchFamily="2" charset="2"/>
              </a:rPr>
              <a:t> </a:t>
            </a:r>
            <a:r>
              <a:rPr lang="nl-NL" b="1" dirty="0">
                <a:sym typeface="Wingdings" panose="05000000000000000000" pitchFamily="2" charset="2"/>
              </a:rPr>
              <a:t>Hoe begeleid je initiatiefnemers zo goed mogelijk? Wil je dat anders doen of op dezelfde manier, en kan dat wel? </a:t>
            </a:r>
            <a:endParaRPr lang="nl-NL" b="1" dirty="0">
              <a:ea typeface="Verdana"/>
            </a:endParaRP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15312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DA051-6F83-581D-E88F-EBADAEF07B63}"/>
              </a:ext>
            </a:extLst>
          </p:cNvPr>
          <p:cNvSpPr>
            <a:spLocks noGrp="1"/>
          </p:cNvSpPr>
          <p:nvPr>
            <p:ph type="title"/>
          </p:nvPr>
        </p:nvSpPr>
        <p:spPr>
          <a:xfrm>
            <a:off x="678888" y="982780"/>
            <a:ext cx="10863942" cy="663123"/>
          </a:xfrm>
        </p:spPr>
        <p:txBody>
          <a:bodyPr>
            <a:normAutofit/>
          </a:bodyPr>
          <a:lstStyle/>
          <a:p>
            <a:r>
              <a:rPr lang="nl-NL" dirty="0"/>
              <a:t>Vragen over voortraject</a:t>
            </a:r>
            <a:endParaRPr lang="nl-NL" dirty="0">
              <a:ea typeface="Verdana"/>
            </a:endParaRPr>
          </a:p>
        </p:txBody>
      </p:sp>
      <p:sp>
        <p:nvSpPr>
          <p:cNvPr id="3" name="Tijdelijke aanduiding voor tekst 2">
            <a:extLst>
              <a:ext uri="{FF2B5EF4-FFF2-40B4-BE49-F238E27FC236}">
                <a16:creationId xmlns:a16="http://schemas.microsoft.com/office/drawing/2014/main" id="{FFFA9D48-0AE5-9D8B-FD43-D89DBA27E77A}"/>
              </a:ext>
            </a:extLst>
          </p:cNvPr>
          <p:cNvSpPr>
            <a:spLocks noGrp="1"/>
          </p:cNvSpPr>
          <p:nvPr>
            <p:ph type="body" sz="quarter" idx="12"/>
          </p:nvPr>
        </p:nvSpPr>
        <p:spPr>
          <a:xfrm>
            <a:off x="601134" y="1645904"/>
            <a:ext cx="10964333" cy="4471120"/>
          </a:xfrm>
        </p:spPr>
        <p:txBody>
          <a:bodyPr>
            <a:normAutofit fontScale="55000" lnSpcReduction="20000"/>
          </a:bodyPr>
          <a:lstStyle/>
          <a:p>
            <a:r>
              <a:rPr lang="nl-NL" sz="2200" u="sng" dirty="0"/>
              <a:t>Welke service wil je bieden?</a:t>
            </a:r>
          </a:p>
          <a:p>
            <a:pPr marL="285750" indent="-285750">
              <a:buFont typeface="Arial" panose="020B0604020202020204" pitchFamily="34" charset="0"/>
              <a:buChar char="•"/>
            </a:pPr>
            <a:r>
              <a:rPr lang="nl-NL" sz="2200" dirty="0"/>
              <a:t>Hoe benaderen initiatiefnemers je? Wat leren we van de vragen van vandaag?</a:t>
            </a:r>
          </a:p>
          <a:p>
            <a:pPr marL="285750" indent="-285750">
              <a:buFont typeface="Arial" panose="020B0604020202020204" pitchFamily="34" charset="0"/>
              <a:buChar char="•"/>
            </a:pPr>
            <a:r>
              <a:rPr lang="nl-NL" sz="2200" dirty="0"/>
              <a:t>Hoe wil je vragen aan de voorkant doorgeleiden? Triage: complex/eenvoudig/ er tussen in? Welke soorten ‘vooroverleg’: Omgevingstafel / Klantcontact? Welke service bied je?</a:t>
            </a:r>
          </a:p>
          <a:p>
            <a:endParaRPr lang="nl-NL" sz="2200" u="sng" dirty="0"/>
          </a:p>
          <a:p>
            <a:r>
              <a:rPr lang="nl-NL" sz="2200" u="sng" dirty="0"/>
              <a:t>Wat heb je daarvoor nodig?</a:t>
            </a:r>
          </a:p>
          <a:p>
            <a:pPr marL="285750" indent="-285750">
              <a:buFont typeface="Arial" panose="020B0604020202020204" pitchFamily="34" charset="0"/>
              <a:buChar char="•"/>
            </a:pPr>
            <a:r>
              <a:rPr lang="nl-NL" sz="2200" dirty="0"/>
              <a:t>Welke kennis/expertise waar? Basisvaardigheid en </a:t>
            </a:r>
            <a:r>
              <a:rPr lang="nl-NL" sz="2200" dirty="0" err="1"/>
              <a:t>opzoekbaar</a:t>
            </a:r>
            <a:endParaRPr lang="nl-NL" sz="2200" dirty="0"/>
          </a:p>
          <a:p>
            <a:pPr marL="285750" indent="-285750">
              <a:buFont typeface="Arial" panose="020B0604020202020204" pitchFamily="34" charset="0"/>
              <a:buChar char="•"/>
            </a:pPr>
            <a:r>
              <a:rPr lang="nl-NL" sz="2200" dirty="0"/>
              <a:t>Welke info op de website? Of anderszins</a:t>
            </a:r>
          </a:p>
          <a:p>
            <a:pPr marL="285750" indent="-285750">
              <a:buFont typeface="Arial" panose="020B0604020202020204" pitchFamily="34" charset="0"/>
              <a:buChar char="•"/>
            </a:pPr>
            <a:r>
              <a:rPr lang="nl-NL" sz="2200" dirty="0"/>
              <a:t>Relatie BO—en bijvoorbeeld OD, provincie </a:t>
            </a:r>
            <a:r>
              <a:rPr lang="nl-NL" sz="2200" dirty="0">
                <a:sym typeface="Wingdings" panose="05000000000000000000" pitchFamily="2" charset="2"/>
              </a:rPr>
              <a:t> wie doet dat?</a:t>
            </a:r>
            <a:endParaRPr lang="nl-NL" sz="2200" dirty="0"/>
          </a:p>
          <a:p>
            <a:pPr marL="285750" indent="-285750">
              <a:buFont typeface="Arial" panose="020B0604020202020204" pitchFamily="34" charset="0"/>
              <a:buChar char="•"/>
            </a:pPr>
            <a:endParaRPr lang="nl-NL" sz="2200" dirty="0"/>
          </a:p>
          <a:p>
            <a:r>
              <a:rPr lang="nl-NL" sz="2200" u="sng" dirty="0"/>
              <a:t>Transitiefase</a:t>
            </a:r>
          </a:p>
          <a:p>
            <a:pPr marL="285750" indent="-285750">
              <a:buFontTx/>
              <a:buChar char="-"/>
            </a:pPr>
            <a:r>
              <a:rPr lang="nl-NL" sz="2200" dirty="0"/>
              <a:t>Vanaf oktober?</a:t>
            </a:r>
          </a:p>
          <a:p>
            <a:pPr marL="285750" indent="-285750">
              <a:buFontTx/>
              <a:buChar char="-"/>
            </a:pPr>
            <a:r>
              <a:rPr lang="nl-NL" sz="2200" dirty="0"/>
              <a:t>Intern zorgteam? </a:t>
            </a:r>
          </a:p>
          <a:p>
            <a:pPr marL="1200059" lvl="2"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169087465"/>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52A899E-BD12-DA27-028D-B329812EF3CD}"/>
              </a:ext>
            </a:extLst>
          </p:cNvPr>
          <p:cNvSpPr>
            <a:spLocks noGrp="1"/>
          </p:cNvSpPr>
          <p:nvPr>
            <p:ph type="body" sz="quarter" idx="12"/>
          </p:nvPr>
        </p:nvSpPr>
        <p:spPr>
          <a:xfrm>
            <a:off x="794455" y="1714485"/>
            <a:ext cx="10964333" cy="4305685"/>
          </a:xfrm>
        </p:spPr>
        <p:txBody>
          <a:bodyPr vert="horz" lIns="91440" tIns="45720" rIns="91440" bIns="45720" rtlCol="0" anchor="t">
            <a:normAutofit/>
          </a:bodyPr>
          <a:lstStyle/>
          <a:p>
            <a:pPr marL="285750" indent="-285750">
              <a:buFont typeface="Arial" panose="020B0604020202020204" pitchFamily="34" charset="0"/>
              <a:buChar char="•"/>
            </a:pPr>
            <a:r>
              <a:rPr lang="nl-NL" dirty="0"/>
              <a:t>Mag deze activiteit (dakkapel, tuinhuis, ….. ) op deze locatie?</a:t>
            </a:r>
          </a:p>
          <a:p>
            <a:pPr marL="285750" indent="-285750">
              <a:buFont typeface="Arial" panose="020B0604020202020204" pitchFamily="34" charset="0"/>
              <a:buChar char="•"/>
            </a:pPr>
            <a:r>
              <a:rPr lang="nl-NL" dirty="0"/>
              <a:t>Ik begrijp de checker niet, wat moet ik doen?</a:t>
            </a:r>
            <a:endParaRPr lang="nl-NL" dirty="0">
              <a:ea typeface="Verdana"/>
            </a:endParaRPr>
          </a:p>
          <a:p>
            <a:pPr marL="285750" indent="-285750">
              <a:buFont typeface="Arial" panose="020B0604020202020204" pitchFamily="34" charset="0"/>
              <a:buChar char="•"/>
            </a:pPr>
            <a:r>
              <a:rPr lang="nl-NL" dirty="0"/>
              <a:t>Hoe staat het met mijn aanvraag?</a:t>
            </a:r>
          </a:p>
          <a:p>
            <a:pPr marL="285750" indent="-285750">
              <a:buFont typeface="Arial" panose="020B0604020202020204" pitchFamily="34" charset="0"/>
              <a:buChar char="•"/>
            </a:pPr>
            <a:r>
              <a:rPr lang="nl-NL" dirty="0"/>
              <a:t>Kunnen jullie mij helpen met het doen van mijn aanvraag?</a:t>
            </a:r>
          </a:p>
          <a:p>
            <a:pPr marL="285750" indent="-285750">
              <a:buFont typeface="Arial" panose="020B0604020202020204" pitchFamily="34" charset="0"/>
              <a:buChar char="•"/>
            </a:pPr>
            <a:r>
              <a:rPr lang="nl-NL" dirty="0"/>
              <a:t>Mijn buurman is aan het verbouwen, mag dat?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2" name="Titel 1">
            <a:extLst>
              <a:ext uri="{FF2B5EF4-FFF2-40B4-BE49-F238E27FC236}">
                <a16:creationId xmlns:a16="http://schemas.microsoft.com/office/drawing/2014/main" id="{DF55A9E1-16F0-5831-A11E-63C24BEC3663}"/>
              </a:ext>
            </a:extLst>
          </p:cNvPr>
          <p:cNvSpPr>
            <a:spLocks noGrp="1"/>
          </p:cNvSpPr>
          <p:nvPr>
            <p:ph type="title"/>
          </p:nvPr>
        </p:nvSpPr>
        <p:spPr>
          <a:xfrm>
            <a:off x="601133" y="837830"/>
            <a:ext cx="10972800" cy="663123"/>
          </a:xfrm>
        </p:spPr>
        <p:txBody>
          <a:bodyPr/>
          <a:lstStyle/>
          <a:p>
            <a:r>
              <a:rPr lang="nl-NL" dirty="0"/>
              <a:t>Veel gestelde vragen:</a:t>
            </a:r>
          </a:p>
        </p:txBody>
      </p:sp>
    </p:spTree>
    <p:extLst>
      <p:ext uri="{BB962C8B-B14F-4D97-AF65-F5344CB8AC3E}">
        <p14:creationId xmlns:p14="http://schemas.microsoft.com/office/powerpoint/2010/main" val="1049268310"/>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B370E-705E-64E7-5C5E-C50F6C0545BB}"/>
              </a:ext>
            </a:extLst>
          </p:cNvPr>
          <p:cNvSpPr>
            <a:spLocks noGrp="1"/>
          </p:cNvSpPr>
          <p:nvPr>
            <p:ph type="title"/>
          </p:nvPr>
        </p:nvSpPr>
        <p:spPr/>
        <p:txBody>
          <a:bodyPr/>
          <a:lstStyle/>
          <a:p>
            <a:endParaRPr lang="nl-NL"/>
          </a:p>
        </p:txBody>
      </p:sp>
      <p:graphicFrame>
        <p:nvGraphicFramePr>
          <p:cNvPr id="4" name="Tabel 4">
            <a:extLst>
              <a:ext uri="{FF2B5EF4-FFF2-40B4-BE49-F238E27FC236}">
                <a16:creationId xmlns:a16="http://schemas.microsoft.com/office/drawing/2014/main" id="{58AB6497-A4D8-4454-64B9-47EB7FF30410}"/>
              </a:ext>
            </a:extLst>
          </p:cNvPr>
          <p:cNvGraphicFramePr>
            <a:graphicFrameLocks noGrp="1"/>
          </p:cNvGraphicFramePr>
          <p:nvPr>
            <p:extLst>
              <p:ext uri="{D42A27DB-BD31-4B8C-83A1-F6EECF244321}">
                <p14:modId xmlns:p14="http://schemas.microsoft.com/office/powerpoint/2010/main" val="822081627"/>
              </p:ext>
            </p:extLst>
          </p:nvPr>
        </p:nvGraphicFramePr>
        <p:xfrm>
          <a:off x="274319" y="719666"/>
          <a:ext cx="11291147" cy="3708400"/>
        </p:xfrm>
        <a:graphic>
          <a:graphicData uri="http://schemas.openxmlformats.org/drawingml/2006/table">
            <a:tbl>
              <a:tblPr firstRow="1" bandRow="1">
                <a:tableStyleId>{5C22544A-7EE6-4342-B048-85BDC9FD1C3A}</a:tableStyleId>
              </a:tblPr>
              <a:tblGrid>
                <a:gridCol w="11291147">
                  <a:extLst>
                    <a:ext uri="{9D8B030D-6E8A-4147-A177-3AD203B41FA5}">
                      <a16:colId xmlns:a16="http://schemas.microsoft.com/office/drawing/2014/main" val="1796415062"/>
                    </a:ext>
                  </a:extLst>
                </a:gridCol>
              </a:tblGrid>
              <a:tr h="370840">
                <a:tc>
                  <a:txBody>
                    <a:bodyPr/>
                    <a:lstStyle/>
                    <a:p>
                      <a:r>
                        <a:rPr lang="nl-NL" dirty="0"/>
                        <a:t>Top aanvragen  landelijk</a:t>
                      </a:r>
                    </a:p>
                  </a:txBody>
                  <a:tcPr/>
                </a:tc>
                <a:extLst>
                  <a:ext uri="{0D108BD9-81ED-4DB2-BD59-A6C34878D82A}">
                    <a16:rowId xmlns:a16="http://schemas.microsoft.com/office/drawing/2014/main" val="267979751"/>
                  </a:ext>
                </a:extLst>
              </a:tr>
              <a:tr h="370840">
                <a:tc>
                  <a:txBody>
                    <a:bodyPr/>
                    <a:lstStyle/>
                    <a:p>
                      <a:r>
                        <a:rPr lang="nl-NL" dirty="0"/>
                        <a:t>Slopen en/of asbest verwijderen (31%/ 511632)</a:t>
                      </a:r>
                    </a:p>
                  </a:txBody>
                  <a:tcPr/>
                </a:tc>
                <a:extLst>
                  <a:ext uri="{0D108BD9-81ED-4DB2-BD59-A6C34878D82A}">
                    <a16:rowId xmlns:a16="http://schemas.microsoft.com/office/drawing/2014/main" val="3261686595"/>
                  </a:ext>
                </a:extLst>
              </a:tr>
              <a:tr h="370840">
                <a:tc>
                  <a:txBody>
                    <a:bodyPr/>
                    <a:lstStyle/>
                    <a:p>
                      <a:r>
                        <a:rPr lang="nl-NL" dirty="0"/>
                        <a:t>Bijbehorend bouwwerk (8%)</a:t>
                      </a:r>
                    </a:p>
                  </a:txBody>
                  <a:tcPr/>
                </a:tc>
                <a:extLst>
                  <a:ext uri="{0D108BD9-81ED-4DB2-BD59-A6C34878D82A}">
                    <a16:rowId xmlns:a16="http://schemas.microsoft.com/office/drawing/2014/main" val="3293414897"/>
                  </a:ext>
                </a:extLst>
              </a:tr>
              <a:tr h="370840">
                <a:tc>
                  <a:txBody>
                    <a:bodyPr/>
                    <a:lstStyle/>
                    <a:p>
                      <a:r>
                        <a:rPr lang="nl-NL" dirty="0"/>
                        <a:t>Kappen (7%)</a:t>
                      </a:r>
                    </a:p>
                  </a:txBody>
                  <a:tcPr/>
                </a:tc>
                <a:extLst>
                  <a:ext uri="{0D108BD9-81ED-4DB2-BD59-A6C34878D82A}">
                    <a16:rowId xmlns:a16="http://schemas.microsoft.com/office/drawing/2014/main" val="3520337685"/>
                  </a:ext>
                </a:extLst>
              </a:tr>
              <a:tr h="370840">
                <a:tc>
                  <a:txBody>
                    <a:bodyPr/>
                    <a:lstStyle/>
                    <a:p>
                      <a:r>
                        <a:rPr lang="nl-NL" dirty="0"/>
                        <a:t>Overige veranderingen bestaande bouwwerken (6%)</a:t>
                      </a:r>
                    </a:p>
                  </a:txBody>
                  <a:tcPr/>
                </a:tc>
                <a:extLst>
                  <a:ext uri="{0D108BD9-81ED-4DB2-BD59-A6C34878D82A}">
                    <a16:rowId xmlns:a16="http://schemas.microsoft.com/office/drawing/2014/main" val="3725589541"/>
                  </a:ext>
                </a:extLst>
              </a:tr>
              <a:tr h="370840">
                <a:tc>
                  <a:txBody>
                    <a:bodyPr/>
                    <a:lstStyle/>
                    <a:p>
                      <a:r>
                        <a:rPr lang="nl-NL" dirty="0"/>
                        <a:t>Dakkapel plaatsen (4%)</a:t>
                      </a:r>
                    </a:p>
                  </a:txBody>
                  <a:tcPr/>
                </a:tc>
                <a:extLst>
                  <a:ext uri="{0D108BD9-81ED-4DB2-BD59-A6C34878D82A}">
                    <a16:rowId xmlns:a16="http://schemas.microsoft.com/office/drawing/2014/main" val="3594898035"/>
                  </a:ext>
                </a:extLst>
              </a:tr>
              <a:tr h="370840">
                <a:tc>
                  <a:txBody>
                    <a:bodyPr/>
                    <a:lstStyle/>
                    <a:p>
                      <a:r>
                        <a:rPr lang="nl-NL" dirty="0"/>
                        <a:t>Woning bouwen (4%)</a:t>
                      </a:r>
                    </a:p>
                  </a:txBody>
                  <a:tcPr/>
                </a:tc>
                <a:extLst>
                  <a:ext uri="{0D108BD9-81ED-4DB2-BD59-A6C34878D82A}">
                    <a16:rowId xmlns:a16="http://schemas.microsoft.com/office/drawing/2014/main" val="1550985999"/>
                  </a:ext>
                </a:extLst>
              </a:tr>
              <a:tr h="370840">
                <a:tc>
                  <a:txBody>
                    <a:bodyPr/>
                    <a:lstStyle/>
                    <a:p>
                      <a:r>
                        <a:rPr lang="nl-NL" dirty="0"/>
                        <a:t>Bouwwerk brandveilig gebruik (3%)</a:t>
                      </a:r>
                    </a:p>
                  </a:txBody>
                  <a:tcPr/>
                </a:tc>
                <a:extLst>
                  <a:ext uri="{0D108BD9-81ED-4DB2-BD59-A6C34878D82A}">
                    <a16:rowId xmlns:a16="http://schemas.microsoft.com/office/drawing/2014/main" val="1107418499"/>
                  </a:ext>
                </a:extLst>
              </a:tr>
              <a:tr h="370840">
                <a:tc>
                  <a:txBody>
                    <a:bodyPr/>
                    <a:lstStyle/>
                    <a:p>
                      <a:r>
                        <a:rPr lang="nl-NL" dirty="0"/>
                        <a:t>Handelen in strijd met regels ruimtelijke ordening (3%)</a:t>
                      </a:r>
                    </a:p>
                  </a:txBody>
                  <a:tcPr/>
                </a:tc>
                <a:extLst>
                  <a:ext uri="{0D108BD9-81ED-4DB2-BD59-A6C34878D82A}">
                    <a16:rowId xmlns:a16="http://schemas.microsoft.com/office/drawing/2014/main" val="1693996657"/>
                  </a:ext>
                </a:extLst>
              </a:tr>
              <a:tr h="370840">
                <a:tc>
                  <a:txBody>
                    <a:bodyPr/>
                    <a:lstStyle/>
                    <a:p>
                      <a:r>
                        <a:rPr lang="nl-NL" dirty="0"/>
                        <a:t>Nieuwkozijn plaatsen of </a:t>
                      </a:r>
                      <a:r>
                        <a:rPr lang="nl-NL" dirty="0" err="1"/>
                        <a:t>bestaaand</a:t>
                      </a:r>
                      <a:r>
                        <a:rPr lang="nl-NL" dirty="0"/>
                        <a:t> kozijn of gevelpaneel veranderen (2%)</a:t>
                      </a:r>
                    </a:p>
                  </a:txBody>
                  <a:tcPr/>
                </a:tc>
                <a:extLst>
                  <a:ext uri="{0D108BD9-81ED-4DB2-BD59-A6C34878D82A}">
                    <a16:rowId xmlns:a16="http://schemas.microsoft.com/office/drawing/2014/main" val="797965326"/>
                  </a:ext>
                </a:extLst>
              </a:tr>
            </a:tbl>
          </a:graphicData>
        </a:graphic>
      </p:graphicFrame>
      <p:sp>
        <p:nvSpPr>
          <p:cNvPr id="5" name="Tekstvak 4">
            <a:extLst>
              <a:ext uri="{FF2B5EF4-FFF2-40B4-BE49-F238E27FC236}">
                <a16:creationId xmlns:a16="http://schemas.microsoft.com/office/drawing/2014/main" id="{58512F92-87C8-1BCD-BD19-618C7D5ACE3B}"/>
              </a:ext>
            </a:extLst>
          </p:cNvPr>
          <p:cNvSpPr txBox="1"/>
          <p:nvPr/>
        </p:nvSpPr>
        <p:spPr>
          <a:xfrm>
            <a:off x="274319" y="6172386"/>
            <a:ext cx="3241040" cy="369332"/>
          </a:xfrm>
          <a:prstGeom prst="rect">
            <a:avLst/>
          </a:prstGeom>
          <a:noFill/>
        </p:spPr>
        <p:txBody>
          <a:bodyPr wrap="square" rtlCol="0">
            <a:spAutoFit/>
          </a:bodyPr>
          <a:lstStyle/>
          <a:p>
            <a:r>
              <a:rPr lang="nl-NL" dirty="0"/>
              <a:t>Periode 2016-2022</a:t>
            </a:r>
          </a:p>
        </p:txBody>
      </p:sp>
      <p:sp>
        <p:nvSpPr>
          <p:cNvPr id="6" name="Rechthoek 5">
            <a:extLst>
              <a:ext uri="{FF2B5EF4-FFF2-40B4-BE49-F238E27FC236}">
                <a16:creationId xmlns:a16="http://schemas.microsoft.com/office/drawing/2014/main" id="{38B07299-BE2F-DB96-B591-EFA410CDA8EA}"/>
              </a:ext>
            </a:extLst>
          </p:cNvPr>
          <p:cNvSpPr/>
          <p:nvPr/>
        </p:nvSpPr>
        <p:spPr>
          <a:xfrm>
            <a:off x="1371600" y="5049520"/>
            <a:ext cx="9194800" cy="822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Hebben deze mensen de checker doorlopen?  Of rechtstreeks?</a:t>
            </a:r>
          </a:p>
        </p:txBody>
      </p:sp>
    </p:spTree>
    <p:extLst>
      <p:ext uri="{BB962C8B-B14F-4D97-AF65-F5344CB8AC3E}">
        <p14:creationId xmlns:p14="http://schemas.microsoft.com/office/powerpoint/2010/main" val="2167201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B159322-F177-5B2E-A716-4B72800C72E8}"/>
              </a:ext>
            </a:extLst>
          </p:cNvPr>
          <p:cNvSpPr txBox="1"/>
          <p:nvPr/>
        </p:nvSpPr>
        <p:spPr>
          <a:xfrm>
            <a:off x="1715690" y="400367"/>
            <a:ext cx="6773747" cy="3000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1350" dirty="0"/>
              <a:t>Ondersteuning Serviceketen bij (voorbereiding op) IWT OW en werken met de OW</a:t>
            </a:r>
          </a:p>
        </p:txBody>
      </p:sp>
      <p:grpSp>
        <p:nvGrpSpPr>
          <p:cNvPr id="14" name="Groep 13">
            <a:extLst>
              <a:ext uri="{FF2B5EF4-FFF2-40B4-BE49-F238E27FC236}">
                <a16:creationId xmlns:a16="http://schemas.microsoft.com/office/drawing/2014/main" id="{FEC6DC5F-A6D9-A4E2-F7D6-DEF4B889503E}"/>
              </a:ext>
            </a:extLst>
          </p:cNvPr>
          <p:cNvGrpSpPr/>
          <p:nvPr/>
        </p:nvGrpSpPr>
        <p:grpSpPr>
          <a:xfrm>
            <a:off x="1540813" y="1107486"/>
            <a:ext cx="8947712" cy="5366125"/>
            <a:chOff x="2922559" y="1717129"/>
            <a:chExt cx="6232638" cy="4065352"/>
          </a:xfrm>
        </p:grpSpPr>
        <p:grpSp>
          <p:nvGrpSpPr>
            <p:cNvPr id="13" name="Groep 12">
              <a:extLst>
                <a:ext uri="{FF2B5EF4-FFF2-40B4-BE49-F238E27FC236}">
                  <a16:creationId xmlns:a16="http://schemas.microsoft.com/office/drawing/2014/main" id="{217EB2A0-AD22-CECB-212B-080525DC87EF}"/>
                </a:ext>
              </a:extLst>
            </p:cNvPr>
            <p:cNvGrpSpPr/>
            <p:nvPr/>
          </p:nvGrpSpPr>
          <p:grpSpPr>
            <a:xfrm>
              <a:off x="2922559" y="1717129"/>
              <a:ext cx="945977" cy="1361918"/>
              <a:chOff x="8760141" y="1418642"/>
              <a:chExt cx="1261302" cy="1815889"/>
            </a:xfrm>
          </p:grpSpPr>
          <p:pic>
            <p:nvPicPr>
              <p:cNvPr id="9" name="Graphic 8" descr="Fabriek silhouet">
                <a:extLst>
                  <a:ext uri="{FF2B5EF4-FFF2-40B4-BE49-F238E27FC236}">
                    <a16:creationId xmlns:a16="http://schemas.microsoft.com/office/drawing/2014/main" id="{4157ADBB-BFEC-49EF-5350-D9103CFDF6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21029" y="2471134"/>
                <a:ext cx="763398" cy="763397"/>
              </a:xfrm>
              <a:prstGeom prst="rect">
                <a:avLst/>
              </a:prstGeom>
            </p:spPr>
          </p:pic>
          <p:pic>
            <p:nvPicPr>
              <p:cNvPr id="11" name="Graphic 10" descr="Man met effen opvulling">
                <a:extLst>
                  <a:ext uri="{FF2B5EF4-FFF2-40B4-BE49-F238E27FC236}">
                    <a16:creationId xmlns:a16="http://schemas.microsoft.com/office/drawing/2014/main" id="{D03B17DB-2EC6-3BE4-1F98-AC8AD8842E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9566" y="1902322"/>
                <a:ext cx="656122" cy="656123"/>
              </a:xfrm>
              <a:prstGeom prst="rect">
                <a:avLst/>
              </a:prstGeom>
            </p:spPr>
          </p:pic>
          <p:sp>
            <p:nvSpPr>
              <p:cNvPr id="12" name="Tekstvak 11">
                <a:extLst>
                  <a:ext uri="{FF2B5EF4-FFF2-40B4-BE49-F238E27FC236}">
                    <a16:creationId xmlns:a16="http://schemas.microsoft.com/office/drawing/2014/main" id="{05E119FA-5394-98BE-D366-8B5D9EF8368A}"/>
                  </a:ext>
                </a:extLst>
              </p:cNvPr>
              <p:cNvSpPr txBox="1"/>
              <p:nvPr/>
            </p:nvSpPr>
            <p:spPr>
              <a:xfrm>
                <a:off x="8760141" y="1418642"/>
                <a:ext cx="1261302" cy="303121"/>
              </a:xfrm>
              <a:prstGeom prst="rect">
                <a:avLst/>
              </a:prstGeom>
              <a:ln w="28575">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350" dirty="0"/>
                  <a:t>Initiatiefnemers</a:t>
                </a:r>
              </a:p>
            </p:txBody>
          </p:sp>
        </p:grpSp>
        <p:grpSp>
          <p:nvGrpSpPr>
            <p:cNvPr id="24" name="Groep 23">
              <a:extLst>
                <a:ext uri="{FF2B5EF4-FFF2-40B4-BE49-F238E27FC236}">
                  <a16:creationId xmlns:a16="http://schemas.microsoft.com/office/drawing/2014/main" id="{6132697E-0D53-5868-DCFB-9DDA8513716C}"/>
                </a:ext>
              </a:extLst>
            </p:cNvPr>
            <p:cNvGrpSpPr/>
            <p:nvPr/>
          </p:nvGrpSpPr>
          <p:grpSpPr>
            <a:xfrm>
              <a:off x="8106996" y="1717490"/>
              <a:ext cx="1048201" cy="1268568"/>
              <a:chOff x="1862864" y="1259646"/>
              <a:chExt cx="1397599" cy="1691424"/>
            </a:xfrm>
          </p:grpSpPr>
          <p:sp>
            <p:nvSpPr>
              <p:cNvPr id="5" name="Tekstvak 4">
                <a:extLst>
                  <a:ext uri="{FF2B5EF4-FFF2-40B4-BE49-F238E27FC236}">
                    <a16:creationId xmlns:a16="http://schemas.microsoft.com/office/drawing/2014/main" id="{C658774A-2601-F0AB-014A-D2AC3A25BBD6}"/>
                  </a:ext>
                </a:extLst>
              </p:cNvPr>
              <p:cNvSpPr txBox="1"/>
              <p:nvPr/>
            </p:nvSpPr>
            <p:spPr>
              <a:xfrm>
                <a:off x="1862864" y="1259646"/>
                <a:ext cx="1397599" cy="303121"/>
              </a:xfrm>
              <a:prstGeom prst="rect">
                <a:avLst/>
              </a:prstGeom>
              <a:ln w="28575">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nl-NL" sz="1350" dirty="0"/>
                  <a:t>Serviceketen</a:t>
                </a:r>
              </a:p>
            </p:txBody>
          </p:sp>
          <p:pic>
            <p:nvPicPr>
              <p:cNvPr id="15" name="Graphic 14" descr="Vrouwelijke programmeur silhouet">
                <a:extLst>
                  <a:ext uri="{FF2B5EF4-FFF2-40B4-BE49-F238E27FC236}">
                    <a16:creationId xmlns:a16="http://schemas.microsoft.com/office/drawing/2014/main" id="{A606BF04-A906-EA49-501A-CE7A7299FC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35620" y="1588930"/>
                <a:ext cx="914400" cy="914400"/>
              </a:xfrm>
              <a:prstGeom prst="rect">
                <a:avLst/>
              </a:prstGeom>
            </p:spPr>
          </p:pic>
          <p:sp>
            <p:nvSpPr>
              <p:cNvPr id="16" name="Tekstvak 15">
                <a:extLst>
                  <a:ext uri="{FF2B5EF4-FFF2-40B4-BE49-F238E27FC236}">
                    <a16:creationId xmlns:a16="http://schemas.microsoft.com/office/drawing/2014/main" id="{176987D3-E9D0-8EB6-7D2D-E1FF80D46BAE}"/>
                  </a:ext>
                </a:extLst>
              </p:cNvPr>
              <p:cNvSpPr txBox="1"/>
              <p:nvPr/>
            </p:nvSpPr>
            <p:spPr>
              <a:xfrm>
                <a:off x="1890863" y="2647949"/>
                <a:ext cx="914400" cy="3031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nl-NL" sz="1350" dirty="0"/>
                  <a:t>KCC / FO</a:t>
                </a:r>
              </a:p>
            </p:txBody>
          </p:sp>
          <p:sp>
            <p:nvSpPr>
              <p:cNvPr id="17" name="Tekstvak 16">
                <a:extLst>
                  <a:ext uri="{FF2B5EF4-FFF2-40B4-BE49-F238E27FC236}">
                    <a16:creationId xmlns:a16="http://schemas.microsoft.com/office/drawing/2014/main" id="{7C99D531-2F76-C43E-3D24-D50114243DE6}"/>
                  </a:ext>
                </a:extLst>
              </p:cNvPr>
              <p:cNvSpPr txBox="1"/>
              <p:nvPr/>
            </p:nvSpPr>
            <p:spPr>
              <a:xfrm>
                <a:off x="2817066" y="2647949"/>
                <a:ext cx="403759" cy="303121"/>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nl-NL" sz="1350" dirty="0"/>
                  <a:t>BO</a:t>
                </a:r>
              </a:p>
            </p:txBody>
          </p:sp>
        </p:grpSp>
        <p:sp>
          <p:nvSpPr>
            <p:cNvPr id="18" name="Tekstvak 17">
              <a:extLst>
                <a:ext uri="{FF2B5EF4-FFF2-40B4-BE49-F238E27FC236}">
                  <a16:creationId xmlns:a16="http://schemas.microsoft.com/office/drawing/2014/main" id="{870995FF-EE46-3753-718B-08A92CB8AC8D}"/>
                </a:ext>
              </a:extLst>
            </p:cNvPr>
            <p:cNvSpPr txBox="1"/>
            <p:nvPr/>
          </p:nvSpPr>
          <p:spPr>
            <a:xfrm>
              <a:off x="4500929" y="3219084"/>
              <a:ext cx="1290738" cy="233170"/>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nl-NL" sz="1400" b="1" dirty="0">
                  <a:solidFill>
                    <a:srgbClr val="92D050"/>
                  </a:solidFill>
                </a:rPr>
                <a:t>Hulpmiddelen</a:t>
              </a:r>
              <a:r>
                <a:rPr lang="nl-NL" sz="1350" dirty="0"/>
                <a:t> </a:t>
              </a:r>
            </a:p>
          </p:txBody>
        </p:sp>
        <p:sp>
          <p:nvSpPr>
            <p:cNvPr id="19" name="Tekstvak 18">
              <a:extLst>
                <a:ext uri="{FF2B5EF4-FFF2-40B4-BE49-F238E27FC236}">
                  <a16:creationId xmlns:a16="http://schemas.microsoft.com/office/drawing/2014/main" id="{A8D8AF90-512B-6805-0600-CBFF83099711}"/>
                </a:ext>
              </a:extLst>
            </p:cNvPr>
            <p:cNvSpPr txBox="1"/>
            <p:nvPr/>
          </p:nvSpPr>
          <p:spPr>
            <a:xfrm>
              <a:off x="4718468" y="3466556"/>
              <a:ext cx="1925527" cy="300082"/>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nl-NL" sz="1350" dirty="0"/>
                <a:t>Gemeentelijke website</a:t>
              </a:r>
            </a:p>
          </p:txBody>
        </p:sp>
        <p:sp>
          <p:nvSpPr>
            <p:cNvPr id="20" name="Tekstvak 19">
              <a:extLst>
                <a:ext uri="{FF2B5EF4-FFF2-40B4-BE49-F238E27FC236}">
                  <a16:creationId xmlns:a16="http://schemas.microsoft.com/office/drawing/2014/main" id="{A3B63E1D-85C2-165A-E91D-95F3D93313CB}"/>
                </a:ext>
              </a:extLst>
            </p:cNvPr>
            <p:cNvSpPr txBox="1"/>
            <p:nvPr/>
          </p:nvSpPr>
          <p:spPr>
            <a:xfrm>
              <a:off x="4756631" y="4539080"/>
              <a:ext cx="2242922" cy="396389"/>
            </a:xfrm>
            <a:prstGeom prst="rect">
              <a:avLst/>
            </a:prstGeom>
            <a:solidFill>
              <a:srgbClr val="92D050"/>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r>
                <a:rPr lang="nl-NL" sz="1400" dirty="0">
                  <a:cs typeface="Arial"/>
                </a:rPr>
                <a:t>Wegwijzer/ FAQ's / </a:t>
              </a:r>
              <a:r>
                <a:rPr lang="nl-NL" sz="1400" dirty="0" err="1">
                  <a:cs typeface="Arial"/>
                </a:rPr>
                <a:t>evt</a:t>
              </a:r>
              <a:r>
                <a:rPr lang="nl-NL" sz="1400" dirty="0">
                  <a:cs typeface="Arial"/>
                </a:rPr>
                <a:t> lokale kennisbank</a:t>
              </a:r>
              <a:endParaRPr lang="nl-NL" dirty="0"/>
            </a:p>
          </p:txBody>
        </p:sp>
        <p:sp>
          <p:nvSpPr>
            <p:cNvPr id="21" name="Tekstvak 20">
              <a:extLst>
                <a:ext uri="{FF2B5EF4-FFF2-40B4-BE49-F238E27FC236}">
                  <a16:creationId xmlns:a16="http://schemas.microsoft.com/office/drawing/2014/main" id="{34F5D9FE-5AC8-5A27-77D3-92DB74C7BD21}"/>
                </a:ext>
              </a:extLst>
            </p:cNvPr>
            <p:cNvSpPr txBox="1"/>
            <p:nvPr/>
          </p:nvSpPr>
          <p:spPr>
            <a:xfrm>
              <a:off x="4718467" y="3797845"/>
              <a:ext cx="1425390" cy="542121"/>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t">
              <a:spAutoFit/>
            </a:bodyPr>
            <a:lstStyle/>
            <a:p>
              <a:r>
                <a:rPr lang="nl-NL" sz="1350" dirty="0"/>
                <a:t>Omgevingsloket</a:t>
              </a:r>
            </a:p>
            <a:p>
              <a:pPr marL="213995" indent="-213995">
                <a:buFont typeface="Arial" panose="020B0604020202020204" pitchFamily="34" charset="0"/>
                <a:buChar char="•"/>
              </a:pPr>
              <a:r>
                <a:rPr lang="nl-NL" sz="1350" dirty="0"/>
                <a:t>Vergunningscheck</a:t>
              </a:r>
              <a:endParaRPr lang="nl-NL" sz="1350" dirty="0">
                <a:cs typeface="Arial"/>
              </a:endParaRPr>
            </a:p>
            <a:p>
              <a:pPr marL="213995" indent="-213995">
                <a:buFont typeface="Arial" panose="020B0604020202020204" pitchFamily="34" charset="0"/>
                <a:buChar char="•"/>
              </a:pPr>
              <a:r>
                <a:rPr lang="nl-NL" sz="1350" dirty="0"/>
                <a:t>Helpcentrum</a:t>
              </a:r>
              <a:endParaRPr lang="nl-NL" sz="1350" dirty="0">
                <a:cs typeface="Arial"/>
              </a:endParaRPr>
            </a:p>
          </p:txBody>
        </p:sp>
        <p:sp>
          <p:nvSpPr>
            <p:cNvPr id="23" name="Tekstvak 22">
              <a:extLst>
                <a:ext uri="{FF2B5EF4-FFF2-40B4-BE49-F238E27FC236}">
                  <a16:creationId xmlns:a16="http://schemas.microsoft.com/office/drawing/2014/main" id="{9B47DA37-0DFA-C54A-882E-C2724EC50924}"/>
                </a:ext>
              </a:extLst>
            </p:cNvPr>
            <p:cNvSpPr txBox="1"/>
            <p:nvPr/>
          </p:nvSpPr>
          <p:spPr>
            <a:xfrm>
              <a:off x="4718467" y="4995532"/>
              <a:ext cx="1196546" cy="786949"/>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t">
              <a:spAutoFit/>
            </a:bodyPr>
            <a:lstStyle/>
            <a:p>
              <a:r>
                <a:rPr lang="nl-NL" sz="1350" dirty="0"/>
                <a:t>IPLO - IPLO.nl</a:t>
              </a:r>
            </a:p>
            <a:p>
              <a:r>
                <a:rPr lang="nl-NL" sz="1200" dirty="0"/>
                <a:t>Omgevingsloket</a:t>
              </a:r>
              <a:endParaRPr lang="nl-NL" sz="1200" dirty="0">
                <a:cs typeface="Arial"/>
              </a:endParaRPr>
            </a:p>
            <a:p>
              <a:r>
                <a:rPr lang="nl-NL" sz="1200" dirty="0"/>
                <a:t>Omgevingsvergunning</a:t>
              </a:r>
            </a:p>
            <a:p>
              <a:r>
                <a:rPr lang="nl-NL" sz="1200" dirty="0"/>
                <a:t>Juridisch en beleid</a:t>
              </a:r>
            </a:p>
            <a:p>
              <a:r>
                <a:rPr lang="nl-NL" sz="1200" dirty="0"/>
                <a:t>Klachtenmeldpunt </a:t>
              </a:r>
            </a:p>
          </p:txBody>
        </p:sp>
        <p:sp>
          <p:nvSpPr>
            <p:cNvPr id="25" name="Pijl: rechts 24">
              <a:extLst>
                <a:ext uri="{FF2B5EF4-FFF2-40B4-BE49-F238E27FC236}">
                  <a16:creationId xmlns:a16="http://schemas.microsoft.com/office/drawing/2014/main" id="{8EF3D48E-BA97-75DF-FCA0-668085A0A99D}"/>
                </a:ext>
              </a:extLst>
            </p:cNvPr>
            <p:cNvSpPr/>
            <p:nvPr/>
          </p:nvSpPr>
          <p:spPr>
            <a:xfrm>
              <a:off x="3868820" y="2355199"/>
              <a:ext cx="4282763" cy="361228"/>
            </a:xfrm>
            <a:prstGeom prst="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350" dirty="0">
                  <a:solidFill>
                    <a:schemeClr val="tx1"/>
                  </a:solidFill>
                </a:rPr>
                <a:t>Vragen (telefonisch, fysiek, via website)</a:t>
              </a:r>
            </a:p>
          </p:txBody>
        </p:sp>
        <p:sp>
          <p:nvSpPr>
            <p:cNvPr id="26" name="Pijl: gebogen 25">
              <a:extLst>
                <a:ext uri="{FF2B5EF4-FFF2-40B4-BE49-F238E27FC236}">
                  <a16:creationId xmlns:a16="http://schemas.microsoft.com/office/drawing/2014/main" id="{122FAD89-F16D-CAA1-8955-2EE937B89F6B}"/>
                </a:ext>
              </a:extLst>
            </p:cNvPr>
            <p:cNvSpPr/>
            <p:nvPr/>
          </p:nvSpPr>
          <p:spPr>
            <a:xfrm flipV="1">
              <a:off x="3311177" y="3411004"/>
              <a:ext cx="1407290" cy="334088"/>
            </a:xfrm>
            <a:prstGeom prst="bentArrow">
              <a:avLst>
                <a:gd name="adj1" fmla="val 25000"/>
                <a:gd name="adj2" fmla="val 30498"/>
                <a:gd name="adj3" fmla="val 25000"/>
                <a:gd name="adj4" fmla="val 4375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350" dirty="0">
                <a:solidFill>
                  <a:schemeClr val="tx1"/>
                </a:solidFill>
              </a:endParaRPr>
            </a:p>
          </p:txBody>
        </p:sp>
        <p:sp>
          <p:nvSpPr>
            <p:cNvPr id="28" name="Tekstvak 27">
              <a:extLst>
                <a:ext uri="{FF2B5EF4-FFF2-40B4-BE49-F238E27FC236}">
                  <a16:creationId xmlns:a16="http://schemas.microsoft.com/office/drawing/2014/main" id="{F486BC4B-5302-415D-9E21-BAB3979085C5}"/>
                </a:ext>
              </a:extLst>
            </p:cNvPr>
            <p:cNvSpPr txBox="1"/>
            <p:nvPr/>
          </p:nvSpPr>
          <p:spPr>
            <a:xfrm>
              <a:off x="3564580" y="3526542"/>
              <a:ext cx="859018" cy="227341"/>
            </a:xfrm>
            <a:prstGeom prst="rect">
              <a:avLst/>
            </a:prstGeom>
            <a:noFill/>
          </p:spPr>
          <p:txBody>
            <a:bodyPr wrap="square" rtlCol="0">
              <a:spAutoFit/>
            </a:bodyPr>
            <a:lstStyle/>
            <a:p>
              <a:pPr algn="ctr"/>
              <a:r>
                <a:rPr lang="nl-NL" sz="1350" dirty="0"/>
                <a:t>opzoeken</a:t>
              </a:r>
            </a:p>
          </p:txBody>
        </p:sp>
        <p:sp>
          <p:nvSpPr>
            <p:cNvPr id="29" name="Pijl: gebogen 28">
              <a:extLst>
                <a:ext uri="{FF2B5EF4-FFF2-40B4-BE49-F238E27FC236}">
                  <a16:creationId xmlns:a16="http://schemas.microsoft.com/office/drawing/2014/main" id="{15B93978-B6E8-C7D5-43D3-AA6A30884ABE}"/>
                </a:ext>
              </a:extLst>
            </p:cNvPr>
            <p:cNvSpPr/>
            <p:nvPr/>
          </p:nvSpPr>
          <p:spPr>
            <a:xfrm flipV="1">
              <a:off x="3311176" y="3728331"/>
              <a:ext cx="1407290" cy="334088"/>
            </a:xfrm>
            <a:prstGeom prst="bentArrow">
              <a:avLst>
                <a:gd name="adj1" fmla="val 25000"/>
                <a:gd name="adj2" fmla="val 30498"/>
                <a:gd name="adj3" fmla="val 25000"/>
                <a:gd name="adj4" fmla="val 4375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350" dirty="0">
                <a:solidFill>
                  <a:schemeClr val="tx1"/>
                </a:solidFill>
              </a:endParaRPr>
            </a:p>
          </p:txBody>
        </p:sp>
        <p:sp>
          <p:nvSpPr>
            <p:cNvPr id="30" name="Tekstvak 29">
              <a:extLst>
                <a:ext uri="{FF2B5EF4-FFF2-40B4-BE49-F238E27FC236}">
                  <a16:creationId xmlns:a16="http://schemas.microsoft.com/office/drawing/2014/main" id="{22DEA3DE-B11E-5FDA-2AD8-570B7916D652}"/>
                </a:ext>
              </a:extLst>
            </p:cNvPr>
            <p:cNvSpPr txBox="1"/>
            <p:nvPr/>
          </p:nvSpPr>
          <p:spPr>
            <a:xfrm>
              <a:off x="3564580" y="3842830"/>
              <a:ext cx="859018" cy="227341"/>
            </a:xfrm>
            <a:prstGeom prst="rect">
              <a:avLst/>
            </a:prstGeom>
            <a:noFill/>
          </p:spPr>
          <p:txBody>
            <a:bodyPr wrap="square" rtlCol="0">
              <a:spAutoFit/>
            </a:bodyPr>
            <a:lstStyle/>
            <a:p>
              <a:pPr algn="ctr"/>
              <a:r>
                <a:rPr lang="nl-NL" sz="1350" dirty="0"/>
                <a:t>opzoeken</a:t>
              </a:r>
            </a:p>
          </p:txBody>
        </p:sp>
        <p:sp>
          <p:nvSpPr>
            <p:cNvPr id="38" name="Pijl: gebogen 37">
              <a:extLst>
                <a:ext uri="{FF2B5EF4-FFF2-40B4-BE49-F238E27FC236}">
                  <a16:creationId xmlns:a16="http://schemas.microsoft.com/office/drawing/2014/main" id="{9CF14AFC-B490-90EC-247B-6D7A1B270F80}"/>
                </a:ext>
              </a:extLst>
            </p:cNvPr>
            <p:cNvSpPr/>
            <p:nvPr/>
          </p:nvSpPr>
          <p:spPr>
            <a:xfrm rot="10800000">
              <a:off x="7025065" y="3263613"/>
              <a:ext cx="1673951" cy="1599454"/>
            </a:xfrm>
            <a:prstGeom prst="bentArrow">
              <a:avLst>
                <a:gd name="adj1" fmla="val 5098"/>
                <a:gd name="adj2" fmla="val 10942"/>
                <a:gd name="adj3" fmla="val 25000"/>
                <a:gd name="adj4" fmla="val 65807"/>
              </a:avLst>
            </a:prstGeom>
            <a:solidFill>
              <a:srgbClr val="E87100"/>
            </a:solidFill>
            <a:ln>
              <a:solidFill>
                <a:srgbClr val="E871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350" dirty="0">
                <a:solidFill>
                  <a:schemeClr val="tx1"/>
                </a:solidFill>
              </a:endParaRPr>
            </a:p>
          </p:txBody>
        </p:sp>
        <p:sp>
          <p:nvSpPr>
            <p:cNvPr id="39" name="Pijl: gebogen 38">
              <a:extLst>
                <a:ext uri="{FF2B5EF4-FFF2-40B4-BE49-F238E27FC236}">
                  <a16:creationId xmlns:a16="http://schemas.microsoft.com/office/drawing/2014/main" id="{A7606AE3-648C-D607-AB3D-CD499DDA7101}"/>
                </a:ext>
              </a:extLst>
            </p:cNvPr>
            <p:cNvSpPr/>
            <p:nvPr/>
          </p:nvSpPr>
          <p:spPr>
            <a:xfrm rot="10800000">
              <a:off x="6001969" y="3274341"/>
              <a:ext cx="2927845" cy="2308875"/>
            </a:xfrm>
            <a:prstGeom prst="bentArrow">
              <a:avLst>
                <a:gd name="adj1" fmla="val 5912"/>
                <a:gd name="adj2" fmla="val 6546"/>
                <a:gd name="adj3" fmla="val 17282"/>
                <a:gd name="adj4" fmla="val 65807"/>
              </a:avLst>
            </a:prstGeom>
            <a:solidFill>
              <a:srgbClr val="E87100"/>
            </a:solidFill>
            <a:ln>
              <a:solidFill>
                <a:srgbClr val="E871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350" dirty="0">
                <a:solidFill>
                  <a:schemeClr val="tx1"/>
                </a:solidFill>
              </a:endParaRPr>
            </a:p>
          </p:txBody>
        </p:sp>
        <p:sp>
          <p:nvSpPr>
            <p:cNvPr id="40" name="Pijl: gebogen 39">
              <a:extLst>
                <a:ext uri="{FF2B5EF4-FFF2-40B4-BE49-F238E27FC236}">
                  <a16:creationId xmlns:a16="http://schemas.microsoft.com/office/drawing/2014/main" id="{8B8C2F67-74D8-06BE-7472-9A5F8D8A781F}"/>
                </a:ext>
              </a:extLst>
            </p:cNvPr>
            <p:cNvSpPr/>
            <p:nvPr/>
          </p:nvSpPr>
          <p:spPr>
            <a:xfrm rot="10800000">
              <a:off x="6732242" y="3263613"/>
              <a:ext cx="1593874" cy="540730"/>
            </a:xfrm>
            <a:prstGeom prst="bentArrow">
              <a:avLst>
                <a:gd name="adj1" fmla="val 14116"/>
                <a:gd name="adj2" fmla="val 22884"/>
                <a:gd name="adj3" fmla="val 25000"/>
                <a:gd name="adj4" fmla="val 65807"/>
              </a:avLst>
            </a:prstGeom>
            <a:solidFill>
              <a:srgbClr val="E87100"/>
            </a:solidFill>
            <a:ln>
              <a:solidFill>
                <a:srgbClr val="E871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350" dirty="0">
                <a:solidFill>
                  <a:schemeClr val="tx1"/>
                </a:solidFill>
              </a:endParaRPr>
            </a:p>
          </p:txBody>
        </p:sp>
        <p:sp>
          <p:nvSpPr>
            <p:cNvPr id="41" name="Pijl: gebogen 40">
              <a:extLst>
                <a:ext uri="{FF2B5EF4-FFF2-40B4-BE49-F238E27FC236}">
                  <a16:creationId xmlns:a16="http://schemas.microsoft.com/office/drawing/2014/main" id="{D1C0E278-0BFA-8D03-0222-F7750F79B57B}"/>
                </a:ext>
              </a:extLst>
            </p:cNvPr>
            <p:cNvSpPr/>
            <p:nvPr/>
          </p:nvSpPr>
          <p:spPr>
            <a:xfrm rot="10800000">
              <a:off x="6304410" y="3269687"/>
              <a:ext cx="2129273" cy="891301"/>
            </a:xfrm>
            <a:prstGeom prst="bentArrow">
              <a:avLst>
                <a:gd name="adj1" fmla="val 7769"/>
                <a:gd name="adj2" fmla="val 13820"/>
                <a:gd name="adj3" fmla="val 25000"/>
                <a:gd name="adj4" fmla="val 65807"/>
              </a:avLst>
            </a:prstGeom>
            <a:solidFill>
              <a:srgbClr val="E87100"/>
            </a:solidFill>
            <a:ln>
              <a:solidFill>
                <a:srgbClr val="E871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350" dirty="0">
                <a:solidFill>
                  <a:schemeClr val="tx1"/>
                </a:solidFill>
              </a:endParaRPr>
            </a:p>
          </p:txBody>
        </p:sp>
        <p:sp>
          <p:nvSpPr>
            <p:cNvPr id="42" name="Tekstvak 41">
              <a:extLst>
                <a:ext uri="{FF2B5EF4-FFF2-40B4-BE49-F238E27FC236}">
                  <a16:creationId xmlns:a16="http://schemas.microsoft.com/office/drawing/2014/main" id="{23F22DE1-CE25-8968-BA60-385D89D4D951}"/>
                </a:ext>
              </a:extLst>
            </p:cNvPr>
            <p:cNvSpPr txBox="1"/>
            <p:nvPr/>
          </p:nvSpPr>
          <p:spPr>
            <a:xfrm>
              <a:off x="6992833" y="3831335"/>
              <a:ext cx="783356" cy="221512"/>
            </a:xfrm>
            <a:prstGeom prst="rect">
              <a:avLst/>
            </a:prstGeom>
            <a:noFill/>
          </p:spPr>
          <p:txBody>
            <a:bodyPr wrap="square" rtlCol="0">
              <a:spAutoFit/>
            </a:bodyPr>
            <a:lstStyle/>
            <a:p>
              <a:pPr algn="ctr"/>
              <a:r>
                <a:rPr lang="nl-NL" sz="1300" dirty="0"/>
                <a:t>opzoeken</a:t>
              </a:r>
            </a:p>
          </p:txBody>
        </p:sp>
        <p:sp>
          <p:nvSpPr>
            <p:cNvPr id="43" name="Tekstvak 42">
              <a:extLst>
                <a:ext uri="{FF2B5EF4-FFF2-40B4-BE49-F238E27FC236}">
                  <a16:creationId xmlns:a16="http://schemas.microsoft.com/office/drawing/2014/main" id="{2EF50FC8-A4C4-603D-0BAF-B4F590E7C76B}"/>
                </a:ext>
              </a:extLst>
            </p:cNvPr>
            <p:cNvSpPr txBox="1"/>
            <p:nvPr/>
          </p:nvSpPr>
          <p:spPr>
            <a:xfrm>
              <a:off x="6896880" y="3454208"/>
              <a:ext cx="958697" cy="221512"/>
            </a:xfrm>
            <a:prstGeom prst="rect">
              <a:avLst/>
            </a:prstGeom>
            <a:noFill/>
          </p:spPr>
          <p:txBody>
            <a:bodyPr wrap="square" lIns="91440" tIns="45720" rIns="91440" bIns="45720" rtlCol="0" anchor="t">
              <a:spAutoFit/>
            </a:bodyPr>
            <a:lstStyle/>
            <a:p>
              <a:pPr algn="ctr"/>
              <a:r>
                <a:rPr lang="nl-NL" sz="1300" dirty="0"/>
                <a:t>opzoeken</a:t>
              </a:r>
            </a:p>
          </p:txBody>
        </p:sp>
        <p:sp>
          <p:nvSpPr>
            <p:cNvPr id="44" name="Tekstvak 43">
              <a:extLst>
                <a:ext uri="{FF2B5EF4-FFF2-40B4-BE49-F238E27FC236}">
                  <a16:creationId xmlns:a16="http://schemas.microsoft.com/office/drawing/2014/main" id="{95CE9A30-493A-792C-CD16-12648BBA1575}"/>
                </a:ext>
              </a:extLst>
            </p:cNvPr>
            <p:cNvSpPr txBox="1"/>
            <p:nvPr/>
          </p:nvSpPr>
          <p:spPr>
            <a:xfrm>
              <a:off x="7286273" y="4451260"/>
              <a:ext cx="783356" cy="221512"/>
            </a:xfrm>
            <a:prstGeom prst="rect">
              <a:avLst/>
            </a:prstGeom>
            <a:noFill/>
          </p:spPr>
          <p:txBody>
            <a:bodyPr wrap="square" rtlCol="0">
              <a:spAutoFit/>
            </a:bodyPr>
            <a:lstStyle/>
            <a:p>
              <a:pPr algn="ctr"/>
              <a:r>
                <a:rPr lang="nl-NL" sz="1300" dirty="0"/>
                <a:t>opzoeken</a:t>
              </a:r>
            </a:p>
          </p:txBody>
        </p:sp>
        <p:sp>
          <p:nvSpPr>
            <p:cNvPr id="45" name="Tekstvak 44">
              <a:extLst>
                <a:ext uri="{FF2B5EF4-FFF2-40B4-BE49-F238E27FC236}">
                  <a16:creationId xmlns:a16="http://schemas.microsoft.com/office/drawing/2014/main" id="{0DFE07DD-E71B-909B-77A2-EA26DEBB8865}"/>
                </a:ext>
              </a:extLst>
            </p:cNvPr>
            <p:cNvSpPr txBox="1"/>
            <p:nvPr/>
          </p:nvSpPr>
          <p:spPr>
            <a:xfrm>
              <a:off x="6440229" y="5177390"/>
              <a:ext cx="1354410" cy="221512"/>
            </a:xfrm>
            <a:prstGeom prst="rect">
              <a:avLst/>
            </a:prstGeom>
            <a:noFill/>
          </p:spPr>
          <p:txBody>
            <a:bodyPr wrap="square" rtlCol="0">
              <a:spAutoFit/>
            </a:bodyPr>
            <a:lstStyle/>
            <a:p>
              <a:pPr algn="ctr"/>
              <a:r>
                <a:rPr lang="nl-NL" sz="1300" dirty="0"/>
                <a:t>opzoeken / vragen</a:t>
              </a:r>
            </a:p>
          </p:txBody>
        </p:sp>
      </p:grpSp>
      <p:sp>
        <p:nvSpPr>
          <p:cNvPr id="2" name="Tekstvak 1">
            <a:extLst>
              <a:ext uri="{FF2B5EF4-FFF2-40B4-BE49-F238E27FC236}">
                <a16:creationId xmlns:a16="http://schemas.microsoft.com/office/drawing/2014/main" id="{7093A9CE-CEB6-8F63-5858-BC60C30CA226}"/>
              </a:ext>
            </a:extLst>
          </p:cNvPr>
          <p:cNvSpPr txBox="1"/>
          <p:nvPr/>
        </p:nvSpPr>
        <p:spPr>
          <a:xfrm>
            <a:off x="1742178" y="2741741"/>
            <a:ext cx="864467" cy="461665"/>
          </a:xfrm>
          <a:prstGeom prst="rect">
            <a:avLst/>
          </a:prstGeom>
          <a:noFill/>
        </p:spPr>
        <p:txBody>
          <a:bodyPr wrap="none" rtlCol="0">
            <a:spAutoFit/>
          </a:bodyPr>
          <a:lstStyle/>
          <a:p>
            <a:r>
              <a:rPr lang="nl-NL" dirty="0">
                <a:solidFill>
                  <a:schemeClr val="bg2"/>
                </a:solidFill>
              </a:rPr>
              <a:t>vraag</a:t>
            </a:r>
          </a:p>
        </p:txBody>
      </p:sp>
      <p:sp>
        <p:nvSpPr>
          <p:cNvPr id="3" name="Rechthoek 2">
            <a:extLst>
              <a:ext uri="{FF2B5EF4-FFF2-40B4-BE49-F238E27FC236}">
                <a16:creationId xmlns:a16="http://schemas.microsoft.com/office/drawing/2014/main" id="{284DD06F-9323-3556-D291-F43676C05C88}"/>
              </a:ext>
            </a:extLst>
          </p:cNvPr>
          <p:cNvSpPr/>
          <p:nvPr/>
        </p:nvSpPr>
        <p:spPr>
          <a:xfrm>
            <a:off x="1540811" y="1416738"/>
            <a:ext cx="1358065" cy="1716985"/>
          </a:xfrm>
          <a:prstGeom prst="rect">
            <a:avLst/>
          </a:prstGeom>
          <a:noFill/>
          <a:ln w="38100">
            <a:solidFill>
              <a:schemeClr val="accent4">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F42527E-EADD-08D5-C707-60D7DEFA5701}"/>
              </a:ext>
            </a:extLst>
          </p:cNvPr>
          <p:cNvSpPr/>
          <p:nvPr/>
        </p:nvSpPr>
        <p:spPr>
          <a:xfrm>
            <a:off x="8983700" y="1400778"/>
            <a:ext cx="1485471" cy="1716985"/>
          </a:xfrm>
          <a:prstGeom prst="rect">
            <a:avLst/>
          </a:prstGeom>
          <a:noFill/>
          <a:ln w="381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0346DEC-04DD-9273-55FA-DC5840E2C5CA}"/>
              </a:ext>
            </a:extLst>
          </p:cNvPr>
          <p:cNvSpPr txBox="1"/>
          <p:nvPr/>
        </p:nvSpPr>
        <p:spPr>
          <a:xfrm>
            <a:off x="8916540" y="2727682"/>
            <a:ext cx="1569660" cy="369332"/>
          </a:xfrm>
          <a:prstGeom prst="rect">
            <a:avLst/>
          </a:prstGeom>
          <a:noFill/>
        </p:spPr>
        <p:txBody>
          <a:bodyPr wrap="none" lIns="91440" tIns="45720" rIns="91440" bIns="45720" rtlCol="0" anchor="t">
            <a:spAutoFit/>
          </a:bodyPr>
          <a:lstStyle/>
          <a:p>
            <a:r>
              <a:rPr lang="nl-NL" dirty="0">
                <a:solidFill>
                  <a:schemeClr val="bg2"/>
                </a:solidFill>
              </a:rPr>
              <a:t>parate kennis</a:t>
            </a:r>
            <a:endParaRPr lang="nl-NL" dirty="0">
              <a:solidFill>
                <a:schemeClr val="bg2"/>
              </a:solidFill>
              <a:cs typeface="Arial"/>
            </a:endParaRPr>
          </a:p>
        </p:txBody>
      </p:sp>
      <p:sp>
        <p:nvSpPr>
          <p:cNvPr id="8" name="Ovaal 7">
            <a:extLst>
              <a:ext uri="{FF2B5EF4-FFF2-40B4-BE49-F238E27FC236}">
                <a16:creationId xmlns:a16="http://schemas.microsoft.com/office/drawing/2014/main" id="{CEC7C51B-22DA-938F-E639-FBE3890D7832}"/>
              </a:ext>
            </a:extLst>
          </p:cNvPr>
          <p:cNvSpPr/>
          <p:nvPr/>
        </p:nvSpPr>
        <p:spPr>
          <a:xfrm>
            <a:off x="6485467" y="4716445"/>
            <a:ext cx="1150827" cy="7184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nl-NL" sz="1000" dirty="0"/>
              <a:t>Wegwijzer F</a:t>
            </a:r>
            <a:r>
              <a:rPr lang="nl-NL" sz="1000" dirty="0">
                <a:cs typeface="Arial"/>
              </a:rPr>
              <a:t>AQ’s</a:t>
            </a:r>
            <a:r>
              <a:rPr lang="nl-NL" sz="1000" dirty="0"/>
              <a:t> </a:t>
            </a:r>
          </a:p>
        </p:txBody>
      </p:sp>
      <p:sp>
        <p:nvSpPr>
          <p:cNvPr id="10" name="Ovaal 9">
            <a:extLst>
              <a:ext uri="{FF2B5EF4-FFF2-40B4-BE49-F238E27FC236}">
                <a16:creationId xmlns:a16="http://schemas.microsoft.com/office/drawing/2014/main" id="{D99895D4-32E3-CF41-8E6B-B1E20619E16A}"/>
              </a:ext>
            </a:extLst>
          </p:cNvPr>
          <p:cNvSpPr/>
          <p:nvPr/>
        </p:nvSpPr>
        <p:spPr>
          <a:xfrm>
            <a:off x="8762923" y="5290485"/>
            <a:ext cx="1161210" cy="10387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1000" dirty="0"/>
              <a:t>Leren werken met loket en wet</a:t>
            </a:r>
          </a:p>
        </p:txBody>
      </p:sp>
      <p:sp>
        <p:nvSpPr>
          <p:cNvPr id="22" name="Ovaal 21">
            <a:extLst>
              <a:ext uri="{FF2B5EF4-FFF2-40B4-BE49-F238E27FC236}">
                <a16:creationId xmlns:a16="http://schemas.microsoft.com/office/drawing/2014/main" id="{B9D323DB-F571-AFE1-CC11-F61CA46D40CD}"/>
              </a:ext>
            </a:extLst>
          </p:cNvPr>
          <p:cNvSpPr/>
          <p:nvPr/>
        </p:nvSpPr>
        <p:spPr>
          <a:xfrm>
            <a:off x="8154177" y="167530"/>
            <a:ext cx="760968" cy="7184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1000" dirty="0"/>
              <a:t>Basis </a:t>
            </a:r>
            <a:r>
              <a:rPr lang="nl-NL" sz="1000" dirty="0" err="1"/>
              <a:t>ppt</a:t>
            </a:r>
            <a:endParaRPr lang="nl-NL" sz="1000" dirty="0"/>
          </a:p>
        </p:txBody>
      </p:sp>
      <p:sp>
        <p:nvSpPr>
          <p:cNvPr id="27" name="Ovaal 26">
            <a:extLst>
              <a:ext uri="{FF2B5EF4-FFF2-40B4-BE49-F238E27FC236}">
                <a16:creationId xmlns:a16="http://schemas.microsoft.com/office/drawing/2014/main" id="{71EC03BF-2C05-4B18-D628-E15C2032F535}"/>
              </a:ext>
            </a:extLst>
          </p:cNvPr>
          <p:cNvSpPr/>
          <p:nvPr/>
        </p:nvSpPr>
        <p:spPr>
          <a:xfrm>
            <a:off x="8930059" y="3218359"/>
            <a:ext cx="1323945" cy="9631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nl-NL" sz="1000" dirty="0"/>
              <a:t>Curriculum:</a:t>
            </a:r>
          </a:p>
          <a:p>
            <a:pPr marL="171450" indent="-171450" algn="ctr">
              <a:buFont typeface="Calibri"/>
              <a:buChar char="-"/>
            </a:pPr>
            <a:r>
              <a:rPr lang="nl-NL" sz="1000" dirty="0">
                <a:cs typeface="Arial"/>
              </a:rPr>
              <a:t>FO</a:t>
            </a:r>
          </a:p>
          <a:p>
            <a:pPr marL="171450" indent="-171450" algn="ctr">
              <a:buFont typeface="Calibri"/>
              <a:buChar char="-"/>
            </a:pPr>
            <a:r>
              <a:rPr lang="nl-NL" sz="1000" dirty="0">
                <a:cs typeface="Arial"/>
              </a:rPr>
              <a:t>Basis BO VTH</a:t>
            </a:r>
          </a:p>
        </p:txBody>
      </p:sp>
      <p:sp>
        <p:nvSpPr>
          <p:cNvPr id="31" name="Ovaal 30">
            <a:extLst>
              <a:ext uri="{FF2B5EF4-FFF2-40B4-BE49-F238E27FC236}">
                <a16:creationId xmlns:a16="http://schemas.microsoft.com/office/drawing/2014/main" id="{5474D2BE-E63A-B2F4-EC6A-1CF94AC4B581}"/>
              </a:ext>
            </a:extLst>
          </p:cNvPr>
          <p:cNvSpPr/>
          <p:nvPr/>
        </p:nvSpPr>
        <p:spPr>
          <a:xfrm>
            <a:off x="10469171" y="2235862"/>
            <a:ext cx="1636494" cy="104972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nl-NL" sz="900" dirty="0">
                <a:effectLst/>
                <a:latin typeface="Calibri"/>
                <a:ea typeface="Times New Roman" panose="02020603050405020304" pitchFamily="18" charset="0"/>
                <a:cs typeface="Times New Roman"/>
              </a:rPr>
              <a:t>Wegwijzer en leeswijzer</a:t>
            </a:r>
            <a:r>
              <a:rPr lang="nl-NL" sz="900" dirty="0">
                <a:latin typeface="Calibri"/>
                <a:ea typeface="Times New Roman" panose="02020603050405020304" pitchFamily="18" charset="0"/>
                <a:cs typeface="Times New Roman"/>
              </a:rPr>
              <a:t>:</a:t>
            </a:r>
            <a:endParaRPr lang="nl-NL" sz="900" dirty="0">
              <a:effectLst/>
              <a:latin typeface="Times New Roman"/>
              <a:ea typeface="Calibri" panose="020F0502020204030204" pitchFamily="34" charset="0"/>
              <a:cs typeface="Times New Roman" panose="02020603050405020304" pitchFamily="18" charset="0"/>
            </a:endParaRPr>
          </a:p>
          <a:p>
            <a:pPr marL="171450" indent="-171450" algn="ctr">
              <a:buFont typeface="Calibri"/>
              <a:buChar char="-"/>
            </a:pPr>
            <a:r>
              <a:rPr lang="nl-NL" sz="900" dirty="0">
                <a:latin typeface="Calibri"/>
                <a:cs typeface="Times New Roman"/>
              </a:rPr>
              <a:t>Voor FO</a:t>
            </a:r>
          </a:p>
          <a:p>
            <a:pPr marL="171450" indent="-171450" algn="ctr">
              <a:buFont typeface="Calibri"/>
              <a:buChar char="-"/>
            </a:pPr>
            <a:r>
              <a:rPr lang="nl-NL" sz="900" dirty="0">
                <a:latin typeface="Calibri"/>
                <a:cs typeface="Times New Roman"/>
              </a:rPr>
              <a:t>Voor BO (in onderzoek)</a:t>
            </a:r>
          </a:p>
          <a:p>
            <a:pPr algn="ctr"/>
            <a:endParaRPr lang="nl-NL" sz="900" dirty="0">
              <a:latin typeface="Calibri"/>
              <a:cs typeface="Times New Roman"/>
            </a:endParaRPr>
          </a:p>
          <a:p>
            <a:pPr algn="ctr"/>
            <a:endParaRPr lang="nl-NL" sz="900" dirty="0">
              <a:latin typeface="Calibri"/>
              <a:cs typeface="Times New Roman"/>
            </a:endParaRPr>
          </a:p>
          <a:p>
            <a:pPr algn="ctr"/>
            <a:endParaRPr lang="nl-NL" sz="300" dirty="0">
              <a:cs typeface="Arial"/>
            </a:endParaRPr>
          </a:p>
        </p:txBody>
      </p:sp>
      <p:sp>
        <p:nvSpPr>
          <p:cNvPr id="32" name="Ovaal 31">
            <a:extLst>
              <a:ext uri="{FF2B5EF4-FFF2-40B4-BE49-F238E27FC236}">
                <a16:creationId xmlns:a16="http://schemas.microsoft.com/office/drawing/2014/main" id="{220D3AFD-E782-2474-F3BD-0104CEDF8D1F}"/>
              </a:ext>
            </a:extLst>
          </p:cNvPr>
          <p:cNvSpPr/>
          <p:nvPr/>
        </p:nvSpPr>
        <p:spPr>
          <a:xfrm>
            <a:off x="7246436" y="1790896"/>
            <a:ext cx="1432951" cy="9367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1000" dirty="0"/>
              <a:t>Inloop-sessies glazen huis (klantvragen)/ functiegericht</a:t>
            </a:r>
          </a:p>
        </p:txBody>
      </p:sp>
      <p:cxnSp>
        <p:nvCxnSpPr>
          <p:cNvPr id="34" name="Verbindingslijn: gebogen 33">
            <a:extLst>
              <a:ext uri="{FF2B5EF4-FFF2-40B4-BE49-F238E27FC236}">
                <a16:creationId xmlns:a16="http://schemas.microsoft.com/office/drawing/2014/main" id="{8D6A5DFC-382A-4F2B-6C5B-7310D62577EF}"/>
              </a:ext>
            </a:extLst>
          </p:cNvPr>
          <p:cNvCxnSpPr>
            <a:endCxn id="23" idx="1"/>
          </p:cNvCxnSpPr>
          <p:nvPr/>
        </p:nvCxnSpPr>
        <p:spPr>
          <a:xfrm rot="16200000" flipH="1">
            <a:off x="1678434" y="3513614"/>
            <a:ext cx="2791286" cy="2089961"/>
          </a:xfrm>
          <a:prstGeom prst="bentConnector2">
            <a:avLst/>
          </a:prstGeom>
          <a:ln>
            <a:prstDash val="sysDot"/>
            <a:tailEnd type="triangle"/>
          </a:ln>
        </p:spPr>
        <p:style>
          <a:lnRef idx="1">
            <a:schemeClr val="accent4"/>
          </a:lnRef>
          <a:fillRef idx="0">
            <a:schemeClr val="accent4"/>
          </a:fillRef>
          <a:effectRef idx="0">
            <a:schemeClr val="accent4"/>
          </a:effectRef>
          <a:fontRef idx="minor">
            <a:schemeClr val="tx1"/>
          </a:fontRef>
        </p:style>
      </p:cxnSp>
      <p:sp>
        <p:nvSpPr>
          <p:cNvPr id="36" name="Tekstvak 35">
            <a:extLst>
              <a:ext uri="{FF2B5EF4-FFF2-40B4-BE49-F238E27FC236}">
                <a16:creationId xmlns:a16="http://schemas.microsoft.com/office/drawing/2014/main" id="{B36086E1-F1C2-9239-C933-5A81B5FFD371}"/>
              </a:ext>
            </a:extLst>
          </p:cNvPr>
          <p:cNvSpPr txBox="1"/>
          <p:nvPr/>
        </p:nvSpPr>
        <p:spPr>
          <a:xfrm>
            <a:off x="2173369" y="5967300"/>
            <a:ext cx="992579" cy="400110"/>
          </a:xfrm>
          <a:prstGeom prst="rect">
            <a:avLst/>
          </a:prstGeom>
          <a:noFill/>
        </p:spPr>
        <p:txBody>
          <a:bodyPr wrap="none" rtlCol="0">
            <a:spAutoFit/>
          </a:bodyPr>
          <a:lstStyle/>
          <a:p>
            <a:r>
              <a:rPr lang="nl-NL" sz="1000" dirty="0"/>
              <a:t>Professionele </a:t>
            </a:r>
          </a:p>
          <a:p>
            <a:r>
              <a:rPr lang="nl-NL" sz="1000" dirty="0"/>
              <a:t>gebruiker</a:t>
            </a:r>
          </a:p>
        </p:txBody>
      </p:sp>
      <p:sp>
        <p:nvSpPr>
          <p:cNvPr id="33" name="Ovaal 32">
            <a:extLst>
              <a:ext uri="{FF2B5EF4-FFF2-40B4-BE49-F238E27FC236}">
                <a16:creationId xmlns:a16="http://schemas.microsoft.com/office/drawing/2014/main" id="{8D3205B7-CA2A-2649-A6EE-CE87D82C25DC}"/>
              </a:ext>
            </a:extLst>
          </p:cNvPr>
          <p:cNvSpPr/>
          <p:nvPr/>
        </p:nvSpPr>
        <p:spPr>
          <a:xfrm>
            <a:off x="10974782" y="3193111"/>
            <a:ext cx="1130883" cy="110153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nl-NL" sz="900" dirty="0" err="1">
                <a:latin typeface="Calibri"/>
                <a:cs typeface="Times New Roman"/>
              </a:rPr>
              <a:t>Ìnloopsessies</a:t>
            </a:r>
            <a:r>
              <a:rPr lang="nl-NL" sz="900" dirty="0">
                <a:latin typeface="Calibri"/>
                <a:cs typeface="Times New Roman"/>
              </a:rPr>
              <a:t> glazen huis voor backoffice (aanvragen) </a:t>
            </a:r>
          </a:p>
          <a:p>
            <a:pPr algn="ctr"/>
            <a:endParaRPr lang="nl-NL" sz="900" dirty="0">
              <a:latin typeface="Calibri"/>
              <a:cs typeface="Times New Roman"/>
            </a:endParaRPr>
          </a:p>
          <a:p>
            <a:pPr algn="ctr"/>
            <a:endParaRPr lang="nl-NL" sz="300" dirty="0">
              <a:cs typeface="Arial"/>
            </a:endParaRPr>
          </a:p>
        </p:txBody>
      </p:sp>
    </p:spTree>
    <p:extLst>
      <p:ext uri="{BB962C8B-B14F-4D97-AF65-F5344CB8AC3E}">
        <p14:creationId xmlns:p14="http://schemas.microsoft.com/office/powerpoint/2010/main" val="53676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8DE2D-7405-6432-36CA-EA9E45E089F2}"/>
              </a:ext>
            </a:extLst>
          </p:cNvPr>
          <p:cNvSpPr>
            <a:spLocks noGrp="1"/>
          </p:cNvSpPr>
          <p:nvPr>
            <p:ph type="title"/>
          </p:nvPr>
        </p:nvSpPr>
        <p:spPr/>
        <p:txBody>
          <a:bodyPr>
            <a:normAutofit fontScale="90000"/>
          </a:bodyPr>
          <a:lstStyle/>
          <a:p>
            <a:r>
              <a:rPr lang="nl-NL" dirty="0"/>
              <a:t>Lijstje afstemming interbestuurlijke vragenbomen (Gld)</a:t>
            </a:r>
          </a:p>
        </p:txBody>
      </p:sp>
      <p:sp>
        <p:nvSpPr>
          <p:cNvPr id="3" name="Tijdelijke aanduiding voor tekst 2">
            <a:extLst>
              <a:ext uri="{FF2B5EF4-FFF2-40B4-BE49-F238E27FC236}">
                <a16:creationId xmlns:a16="http://schemas.microsoft.com/office/drawing/2014/main" id="{D8514053-AC87-DA0C-B80C-8453A027DB89}"/>
              </a:ext>
            </a:extLst>
          </p:cNvPr>
          <p:cNvSpPr>
            <a:spLocks noGrp="1"/>
          </p:cNvSpPr>
          <p:nvPr>
            <p:ph type="body" sz="quarter" idx="12"/>
          </p:nvPr>
        </p:nvSpPr>
        <p:spPr/>
        <p:txBody>
          <a:bodyPr/>
          <a:lstStyle/>
          <a:p>
            <a:pPr marL="457200" indent="-457200">
              <a:buFont typeface="+mj-lt"/>
              <a:buAutoNum type="arabicPeriod"/>
            </a:pPr>
            <a:r>
              <a:rPr lang="nl-NL" dirty="0"/>
              <a:t>Graven in bodem of waterbodem</a:t>
            </a:r>
          </a:p>
          <a:p>
            <a:pPr marL="457200" indent="-457200">
              <a:buFont typeface="+mj-lt"/>
              <a:buAutoNum type="arabicPeriod"/>
            </a:pPr>
            <a:r>
              <a:rPr lang="nl-NL" dirty="0"/>
              <a:t>Uitrit en dam met duiker</a:t>
            </a:r>
          </a:p>
          <a:p>
            <a:pPr marL="457200" indent="-457200">
              <a:buFont typeface="+mj-lt"/>
              <a:buAutoNum type="arabicPeriod"/>
            </a:pPr>
            <a:r>
              <a:rPr lang="nl-NL" dirty="0"/>
              <a:t>Kappen</a:t>
            </a:r>
          </a:p>
          <a:p>
            <a:pPr marL="457200" indent="-457200">
              <a:buFont typeface="+mj-lt"/>
              <a:buAutoNum type="arabicPeriod"/>
            </a:pPr>
            <a:r>
              <a:rPr lang="nl-NL" dirty="0"/>
              <a:t>Slopen</a:t>
            </a:r>
          </a:p>
          <a:p>
            <a:pPr marL="457200" indent="-457200">
              <a:buFont typeface="+mj-lt"/>
              <a:buAutoNum type="arabicPeriod"/>
            </a:pPr>
            <a:r>
              <a:rPr lang="nl-NL" dirty="0"/>
              <a:t>Loze van water</a:t>
            </a:r>
          </a:p>
          <a:p>
            <a:pPr marL="457200" indent="-457200">
              <a:buFont typeface="+mj-lt"/>
              <a:buAutoNum type="arabicPeriod"/>
            </a:pPr>
            <a:r>
              <a:rPr lang="nl-NL" dirty="0"/>
              <a:t>Het plaatsen van objecten (bij een weg)</a:t>
            </a:r>
          </a:p>
          <a:p>
            <a:pPr marL="457200" indent="-457200">
              <a:buFont typeface="+mj-lt"/>
              <a:buAutoNum type="arabicPeriod"/>
            </a:pPr>
            <a:r>
              <a:rPr lang="nl-NL" dirty="0"/>
              <a:t>Werkzaamheden aan en rondom monumenten</a:t>
            </a:r>
          </a:p>
          <a:p>
            <a:endParaRPr lang="nl-NL" dirty="0"/>
          </a:p>
        </p:txBody>
      </p:sp>
    </p:spTree>
    <p:extLst>
      <p:ext uri="{BB962C8B-B14F-4D97-AF65-F5344CB8AC3E}">
        <p14:creationId xmlns:p14="http://schemas.microsoft.com/office/powerpoint/2010/main" val="1557467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7262E-7FB4-F5FA-C078-B75B98368C11}"/>
              </a:ext>
            </a:extLst>
          </p:cNvPr>
          <p:cNvSpPr>
            <a:spLocks noGrp="1"/>
          </p:cNvSpPr>
          <p:nvPr>
            <p:ph type="title"/>
          </p:nvPr>
        </p:nvSpPr>
        <p:spPr>
          <a:xfrm>
            <a:off x="413208" y="410449"/>
            <a:ext cx="10871580" cy="720000"/>
          </a:xfrm>
        </p:spPr>
        <p:txBody>
          <a:bodyPr/>
          <a:lstStyle/>
          <a:p>
            <a:r>
              <a:rPr lang="nl-NL" sz="2800" dirty="0">
                <a:solidFill>
                  <a:srgbClr val="275937"/>
                </a:solidFill>
              </a:rPr>
              <a:t>Wat betekent dit voor medewerkers KCC, FO en BO?</a:t>
            </a:r>
          </a:p>
        </p:txBody>
      </p:sp>
      <p:sp>
        <p:nvSpPr>
          <p:cNvPr id="5" name="Tijdelijke aanduiding voor inhoud 4">
            <a:extLst>
              <a:ext uri="{FF2B5EF4-FFF2-40B4-BE49-F238E27FC236}">
                <a16:creationId xmlns:a16="http://schemas.microsoft.com/office/drawing/2014/main" id="{2A109DC5-3414-1AF7-67B9-1047D46C037E}"/>
              </a:ext>
            </a:extLst>
          </p:cNvPr>
          <p:cNvSpPr>
            <a:spLocks noGrp="1"/>
          </p:cNvSpPr>
          <p:nvPr>
            <p:ph idx="1"/>
          </p:nvPr>
        </p:nvSpPr>
        <p:spPr>
          <a:xfrm>
            <a:off x="818847" y="1232807"/>
            <a:ext cx="11057212" cy="4455871"/>
          </a:xfrm>
        </p:spPr>
        <p:txBody>
          <a:bodyPr vert="horz" lIns="91440" tIns="45720" rIns="91440" bIns="45720" rtlCol="0" anchor="t">
            <a:noAutofit/>
          </a:bodyPr>
          <a:lstStyle/>
          <a:p>
            <a:pPr marL="0" indent="0">
              <a:buClr>
                <a:schemeClr val="accent3">
                  <a:lumMod val="50000"/>
                </a:schemeClr>
              </a:buClr>
            </a:pPr>
            <a:r>
              <a:rPr lang="nl-NL" dirty="0"/>
              <a:t>In de overgangsperiode:</a:t>
            </a:r>
          </a:p>
          <a:p>
            <a:pPr marL="474345" lvl="1" indent="-285750">
              <a:buClr>
                <a:schemeClr val="accent3">
                  <a:lumMod val="50000"/>
                </a:schemeClr>
              </a:buClr>
              <a:buFont typeface="Arial" panose="020B0604020202020204" pitchFamily="34" charset="0"/>
              <a:buChar char="•"/>
            </a:pPr>
            <a:r>
              <a:rPr lang="nl-NL" dirty="0"/>
              <a:t>Dat ze bekend zijn met verschillen van indienen aanvraag voor- of na 1 januari</a:t>
            </a:r>
            <a:endParaRPr lang="nl-NL" dirty="0">
              <a:ea typeface="Verdana"/>
            </a:endParaRPr>
          </a:p>
          <a:p>
            <a:pPr marL="474345" lvl="1" indent="-285750">
              <a:buClr>
                <a:schemeClr val="accent3">
                  <a:lumMod val="50000"/>
                </a:schemeClr>
              </a:buClr>
              <a:buFont typeface="Arial" panose="020B0604020202020204" pitchFamily="34" charset="0"/>
              <a:buChar char="•"/>
            </a:pPr>
            <a:r>
              <a:rPr lang="nl-NL" dirty="0"/>
              <a:t>Dat ze bekend zijn met verschil tussen OLO en Omgevingsloket</a:t>
            </a:r>
            <a:endParaRPr lang="nl-NL" dirty="0">
              <a:ea typeface="Verdana"/>
            </a:endParaRPr>
          </a:p>
          <a:p>
            <a:pPr marL="0" indent="0">
              <a:buClr>
                <a:schemeClr val="accent3">
                  <a:lumMod val="50000"/>
                </a:schemeClr>
              </a:buClr>
            </a:pPr>
            <a:r>
              <a:rPr lang="nl-NL" dirty="0"/>
              <a:t> </a:t>
            </a:r>
          </a:p>
          <a:p>
            <a:pPr marL="0" indent="0">
              <a:buClr>
                <a:schemeClr val="accent3">
                  <a:lumMod val="50000"/>
                </a:schemeClr>
              </a:buClr>
            </a:pPr>
            <a:r>
              <a:rPr lang="nl-NL" dirty="0"/>
              <a:t>Consequenties kennen van de Ow (</a:t>
            </a:r>
            <a:r>
              <a:rPr lang="nl-NL" dirty="0" err="1"/>
              <a:t>incl</a:t>
            </a:r>
            <a:r>
              <a:rPr lang="nl-NL" dirty="0"/>
              <a:t> </a:t>
            </a:r>
            <a:r>
              <a:rPr lang="nl-NL" dirty="0" err="1"/>
              <a:t>Wkb</a:t>
            </a:r>
            <a:r>
              <a:rPr lang="nl-NL" dirty="0"/>
              <a:t>) op hoofdlijnen vanuit de </a:t>
            </a:r>
            <a:r>
              <a:rPr lang="nl-NL" dirty="0" err="1"/>
              <a:t>burger-initiatief</a:t>
            </a:r>
            <a:r>
              <a:rPr lang="nl-NL" dirty="0"/>
              <a:t> gezien</a:t>
            </a:r>
          </a:p>
          <a:p>
            <a:pPr marL="285750" indent="-285750">
              <a:buClr>
                <a:schemeClr val="accent3">
                  <a:lumMod val="50000"/>
                </a:schemeClr>
              </a:buClr>
              <a:buFont typeface="Arial" panose="020B0604020202020204" pitchFamily="34" charset="0"/>
              <a:buChar char="•"/>
            </a:pPr>
            <a:endParaRPr lang="nl-NL" dirty="0"/>
          </a:p>
          <a:p>
            <a:pPr marL="0" indent="0">
              <a:buClr>
                <a:schemeClr val="accent3">
                  <a:lumMod val="50000"/>
                </a:schemeClr>
              </a:buClr>
            </a:pPr>
            <a:r>
              <a:rPr lang="nl-NL" dirty="0"/>
              <a:t>De impact van de wijzigingen zitten bij:</a:t>
            </a:r>
          </a:p>
          <a:p>
            <a:pPr marL="742315" lvl="1" indent="-285750">
              <a:buClr>
                <a:schemeClr val="accent3">
                  <a:lumMod val="50000"/>
                </a:schemeClr>
              </a:buClr>
              <a:buFont typeface="Arial" panose="020B0604020202020204" pitchFamily="34" charset="0"/>
              <a:buChar char="•"/>
            </a:pPr>
            <a:r>
              <a:rPr lang="nl-NL" dirty="0"/>
              <a:t>het initiatief en het oriënteren bij een initiatief (bijv. waar vind ik informatie over de bestemming); hoe kan ik in contact komen met de gemeente? (Hoe er mee omgaan)</a:t>
            </a:r>
            <a:endParaRPr lang="nl-NL" dirty="0">
              <a:ea typeface="Verdana"/>
            </a:endParaRPr>
          </a:p>
          <a:p>
            <a:pPr marL="742315" lvl="1" indent="-285750">
              <a:buClr>
                <a:schemeClr val="accent3">
                  <a:lumMod val="50000"/>
                </a:schemeClr>
              </a:buClr>
              <a:buFont typeface="Arial" panose="020B0604020202020204" pitchFamily="34" charset="0"/>
              <a:buChar char="•"/>
            </a:pPr>
            <a:r>
              <a:rPr lang="nl-NL" dirty="0"/>
              <a:t>de wisselwerking tussen lokale regels en rijksregels in het loket, maar natuurlijk ook bij de behandeling van een aanvraag (los of in totaal) (wat maakt het complex)</a:t>
            </a:r>
            <a:endParaRPr lang="nl-NL" dirty="0">
              <a:ea typeface="Verdana"/>
            </a:endParaRPr>
          </a:p>
          <a:p>
            <a:pPr marL="742315" lvl="1" indent="-285750">
              <a:buClr>
                <a:schemeClr val="accent3">
                  <a:lumMod val="50000"/>
                </a:schemeClr>
              </a:buClr>
              <a:buFont typeface="Arial" panose="020B0604020202020204" pitchFamily="34" charset="0"/>
              <a:buChar char="•"/>
            </a:pPr>
            <a:r>
              <a:rPr lang="nl-NL" dirty="0"/>
              <a:t>een nieuw digitaal loket (het is echt nieuw)</a:t>
            </a:r>
            <a:endParaRPr lang="nl-NL" dirty="0">
              <a:ea typeface="Verdana"/>
            </a:endParaRPr>
          </a:p>
          <a:p>
            <a:pPr marL="285750" indent="-285750">
              <a:buClr>
                <a:schemeClr val="accent3">
                  <a:lumMod val="50000"/>
                </a:schemeClr>
              </a:buClr>
              <a:buFont typeface="Arial" panose="020B0604020202020204" pitchFamily="34" charset="0"/>
              <a:buChar char="•"/>
            </a:pPr>
            <a:endParaRPr lang="nl-NL" dirty="0"/>
          </a:p>
          <a:p>
            <a:pPr marL="0" indent="0">
              <a:buClr>
                <a:schemeClr val="accent3">
                  <a:lumMod val="50000"/>
                </a:schemeClr>
              </a:buClr>
            </a:pPr>
            <a:r>
              <a:rPr lang="nl-NL" dirty="0">
                <a:solidFill>
                  <a:schemeClr val="accent3">
                    <a:lumMod val="50000"/>
                  </a:schemeClr>
                </a:solidFill>
              </a:rPr>
              <a:t>Voor alle vragen van burgers en bedrijven is de gemeente het eerste loket. Deze vragen komen dan </a:t>
            </a:r>
            <a:r>
              <a:rPr lang="nl-NL" dirty="0"/>
              <a:t>binnen bij de gemeente, waar en wat doet die ermee?! </a:t>
            </a:r>
          </a:p>
          <a:p>
            <a:pPr marL="285750" indent="-285750">
              <a:buClr>
                <a:schemeClr val="accent3">
                  <a:lumMod val="50000"/>
                </a:schemeClr>
              </a:buClr>
              <a:buFont typeface="Arial" panose="020B0604020202020204" pitchFamily="34" charset="0"/>
              <a:buChar char="•"/>
            </a:pPr>
            <a:endParaRPr lang="nl-NL" dirty="0"/>
          </a:p>
          <a:p>
            <a:pPr marL="0" indent="0">
              <a:buClr>
                <a:schemeClr val="accent3">
                  <a:lumMod val="50000"/>
                </a:schemeClr>
              </a:buClr>
            </a:pPr>
            <a:r>
              <a:rPr lang="nl-NL" dirty="0"/>
              <a:t>Gemeenten moeten nadenken hoe en op welke wijze de beantwoording van vragen georganiseerd is </a:t>
            </a:r>
            <a:endParaRPr lang="nl-NL" dirty="0">
              <a:ea typeface="Verdana"/>
            </a:endParaRPr>
          </a:p>
          <a:p>
            <a:pPr marL="267970" indent="-267970"/>
            <a:endParaRPr lang="nl-NL" dirty="0">
              <a:ea typeface="Verdana"/>
            </a:endParaRPr>
          </a:p>
        </p:txBody>
      </p:sp>
    </p:spTree>
    <p:extLst>
      <p:ext uri="{BB962C8B-B14F-4D97-AF65-F5344CB8AC3E}">
        <p14:creationId xmlns:p14="http://schemas.microsoft.com/office/powerpoint/2010/main" val="2026453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9D9B4-C129-6022-E1D7-4EC325586E67}"/>
              </a:ext>
            </a:extLst>
          </p:cNvPr>
          <p:cNvSpPr>
            <a:spLocks noGrp="1"/>
          </p:cNvSpPr>
          <p:nvPr>
            <p:ph type="ctrTitle"/>
          </p:nvPr>
        </p:nvSpPr>
        <p:spPr/>
        <p:txBody>
          <a:bodyPr/>
          <a:lstStyle/>
          <a:p>
            <a:r>
              <a:rPr lang="nl-NL" dirty="0" err="1"/>
              <a:t>To</a:t>
            </a:r>
            <a:r>
              <a:rPr lang="nl-NL" dirty="0"/>
              <a:t> Do</a:t>
            </a:r>
          </a:p>
        </p:txBody>
      </p:sp>
      <p:sp>
        <p:nvSpPr>
          <p:cNvPr id="3" name="Ondertitel 2">
            <a:extLst>
              <a:ext uri="{FF2B5EF4-FFF2-40B4-BE49-F238E27FC236}">
                <a16:creationId xmlns:a16="http://schemas.microsoft.com/office/drawing/2014/main" id="{56DB6819-AC79-8673-A346-8C84C086B66D}"/>
              </a:ext>
            </a:extLst>
          </p:cNvPr>
          <p:cNvSpPr>
            <a:spLocks noGrp="1"/>
          </p:cNvSpPr>
          <p:nvPr>
            <p:ph type="subTitle" idx="1"/>
          </p:nvPr>
        </p:nvSpPr>
        <p:spPr/>
        <p:txBody>
          <a:bodyPr/>
          <a:lstStyle/>
          <a:p>
            <a:endParaRPr lang="nl-NL"/>
          </a:p>
        </p:txBody>
      </p:sp>
      <p:sp>
        <p:nvSpPr>
          <p:cNvPr id="4" name="Tijdelijke aanduiding voor afbeelding 3">
            <a:extLst>
              <a:ext uri="{FF2B5EF4-FFF2-40B4-BE49-F238E27FC236}">
                <a16:creationId xmlns:a16="http://schemas.microsoft.com/office/drawing/2014/main" id="{B191389A-C12B-1A69-09B2-0FAB00A4827F}"/>
              </a:ext>
            </a:extLst>
          </p:cNvPr>
          <p:cNvSpPr>
            <a:spLocks noGrp="1"/>
          </p:cNvSpPr>
          <p:nvPr>
            <p:ph type="pic" sz="quarter" idx="10"/>
          </p:nvPr>
        </p:nvSpPr>
        <p:spPr/>
        <p:txBody>
          <a:bodyPr/>
          <a:lstStyle/>
          <a:p>
            <a:endParaRPr lang="nl-NL"/>
          </a:p>
        </p:txBody>
      </p:sp>
    </p:spTree>
    <p:extLst>
      <p:ext uri="{BB962C8B-B14F-4D97-AF65-F5344CB8AC3E}">
        <p14:creationId xmlns:p14="http://schemas.microsoft.com/office/powerpoint/2010/main" val="152247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92786-19E7-1D7F-2A83-165EEEB7D352}"/>
              </a:ext>
            </a:extLst>
          </p:cNvPr>
          <p:cNvSpPr>
            <a:spLocks noGrp="1"/>
          </p:cNvSpPr>
          <p:nvPr>
            <p:ph type="title"/>
          </p:nvPr>
        </p:nvSpPr>
        <p:spPr>
          <a:xfrm>
            <a:off x="717367" y="448557"/>
            <a:ext cx="10972800" cy="663123"/>
          </a:xfrm>
        </p:spPr>
        <p:txBody>
          <a:bodyPr/>
          <a:lstStyle/>
          <a:p>
            <a:r>
              <a:rPr lang="nl-NL" dirty="0"/>
              <a:t>Doel van de serviceketen</a:t>
            </a:r>
          </a:p>
        </p:txBody>
      </p:sp>
      <p:sp>
        <p:nvSpPr>
          <p:cNvPr id="3" name="Tijdelijke aanduiding voor tekst 2">
            <a:extLst>
              <a:ext uri="{FF2B5EF4-FFF2-40B4-BE49-F238E27FC236}">
                <a16:creationId xmlns:a16="http://schemas.microsoft.com/office/drawing/2014/main" id="{5220354A-55B4-F906-DBDA-08512B5F9624}"/>
              </a:ext>
            </a:extLst>
          </p:cNvPr>
          <p:cNvSpPr>
            <a:spLocks noGrp="1"/>
          </p:cNvSpPr>
          <p:nvPr>
            <p:ph type="body" sz="quarter" idx="12"/>
          </p:nvPr>
        </p:nvSpPr>
        <p:spPr>
          <a:xfrm>
            <a:off x="611451" y="1274989"/>
            <a:ext cx="10971076" cy="5128375"/>
          </a:xfrm>
        </p:spPr>
        <p:txBody>
          <a:bodyPr vert="horz" lIns="91440" tIns="45720" rIns="91440" bIns="45720" rtlCol="0" anchor="t">
            <a:normAutofit/>
          </a:bodyPr>
          <a:lstStyle/>
          <a:p>
            <a:pPr marL="285750" indent="-285750">
              <a:buFont typeface="Arial" panose="020B0604020202020204" pitchFamily="34" charset="0"/>
              <a:buChar char="•"/>
            </a:pPr>
            <a:r>
              <a:rPr lang="nl-NL" dirty="0"/>
              <a:t>De serviceketen betekent dat overheden bij de uitvoering van de Omgevingswet (</a:t>
            </a:r>
            <a:r>
              <a:rPr lang="nl-NL" dirty="0" err="1"/>
              <a:t>incl</a:t>
            </a:r>
            <a:r>
              <a:rPr lang="nl-NL" dirty="0"/>
              <a:t> </a:t>
            </a:r>
            <a:r>
              <a:rPr lang="nl-NL" dirty="0" err="1"/>
              <a:t>Wkb</a:t>
            </a:r>
            <a:r>
              <a:rPr lang="nl-NL" dirty="0"/>
              <a:t>) zorgen voor een goede vraagafhandeling van initiatiefnemers en belanghebbenden. Daarvoor is het nodig dat de keten goed werkt.</a:t>
            </a:r>
            <a:br>
              <a:rPr lang="nl-NL" dirty="0">
                <a:ea typeface="Verdana"/>
              </a:rPr>
            </a:br>
            <a:endParaRPr lang="nl-NL" dirty="0">
              <a:ea typeface="Verdana"/>
            </a:endParaRPr>
          </a:p>
          <a:p>
            <a:pPr marL="285750" indent="-285750">
              <a:buFont typeface="Arial" panose="020B0604020202020204" pitchFamily="34" charset="0"/>
              <a:buChar char="•"/>
            </a:pPr>
            <a:r>
              <a:rPr lang="nl-NL" dirty="0"/>
              <a:t>Het eerste loket ligt daarbij bij het bevoegde gezag: </a:t>
            </a:r>
          </a:p>
          <a:p>
            <a:pPr marL="742315" lvl="1" indent="-285750">
              <a:buFont typeface="Arial" panose="020B0604020202020204" pitchFamily="34" charset="0"/>
              <a:buChar char="•"/>
            </a:pPr>
            <a:r>
              <a:rPr lang="nl-NL" dirty="0"/>
              <a:t>Voor de niet-wateractiviteiten vooral bij de gemeenten</a:t>
            </a:r>
            <a:endParaRPr lang="nl-NL" dirty="0">
              <a:ea typeface="Verdana"/>
            </a:endParaRPr>
          </a:p>
          <a:p>
            <a:pPr marL="742315" lvl="1" indent="-285750">
              <a:buFont typeface="Arial" panose="020B0604020202020204" pitchFamily="34" charset="0"/>
              <a:buChar char="•"/>
            </a:pPr>
            <a:r>
              <a:rPr lang="nl-NL" dirty="0"/>
              <a:t>Voor de wateractiviteiten vooral bij de waterschappen</a:t>
            </a:r>
            <a:br>
              <a:rPr lang="nl-NL" dirty="0"/>
            </a:br>
            <a:endParaRPr lang="nl-NL" dirty="0">
              <a:ea typeface="Verdana"/>
            </a:endParaRPr>
          </a:p>
          <a:p>
            <a:pPr marL="285750" indent="-285750">
              <a:buFont typeface="Arial" panose="020B0604020202020204" pitchFamily="34" charset="0"/>
              <a:buChar char="•"/>
            </a:pPr>
            <a:r>
              <a:rPr lang="nl-NL" dirty="0"/>
              <a:t>Voor een goede werking onderscheiden we:</a:t>
            </a:r>
          </a:p>
          <a:p>
            <a:pPr marL="799465" lvl="1" indent="-342900">
              <a:buFont typeface="+mj-lt"/>
              <a:buAutoNum type="arabicPeriod"/>
            </a:pPr>
            <a:r>
              <a:rPr lang="nl-NL" dirty="0"/>
              <a:t>Versterking van de initiatiefnemer</a:t>
            </a:r>
            <a:endParaRPr lang="nl-NL" dirty="0">
              <a:ea typeface="Verdana"/>
            </a:endParaRPr>
          </a:p>
          <a:p>
            <a:pPr marL="799465" lvl="1" indent="-342900">
              <a:buFont typeface="+mj-lt"/>
              <a:buAutoNum type="arabicPeriod"/>
            </a:pPr>
            <a:r>
              <a:rPr lang="nl-NL" dirty="0">
                <a:solidFill>
                  <a:srgbClr val="FF0000"/>
                </a:solidFill>
              </a:rPr>
              <a:t>Versterking front-office</a:t>
            </a:r>
            <a:endParaRPr lang="nl-NL" dirty="0">
              <a:solidFill>
                <a:srgbClr val="FF0000"/>
              </a:solidFill>
              <a:ea typeface="Verdana"/>
            </a:endParaRPr>
          </a:p>
          <a:p>
            <a:pPr marL="799465" lvl="1" indent="-342900">
              <a:buFont typeface="+mj-lt"/>
              <a:buAutoNum type="arabicPeriod"/>
            </a:pPr>
            <a:r>
              <a:rPr lang="nl-NL" dirty="0"/>
              <a:t>Versterking </a:t>
            </a:r>
            <a:r>
              <a:rPr lang="nl-NL" dirty="0" err="1"/>
              <a:t>back-office</a:t>
            </a:r>
            <a:endParaRPr lang="nl-NL" dirty="0">
              <a:ea typeface="Verdana"/>
            </a:endParaRPr>
          </a:p>
          <a:p>
            <a:pPr marL="799465" lvl="1" indent="-342900">
              <a:buFont typeface="+mj-lt"/>
              <a:buAutoNum type="arabicPeriod"/>
            </a:pPr>
            <a:r>
              <a:rPr lang="nl-NL" dirty="0"/>
              <a:t>Boven lokaal </a:t>
            </a:r>
            <a:r>
              <a:rPr lang="nl-NL" dirty="0" err="1"/>
              <a:t>tbv</a:t>
            </a:r>
            <a:r>
              <a:rPr lang="nl-NL" dirty="0"/>
              <a:t> 2/3</a:t>
            </a:r>
            <a:endParaRPr lang="nl-NL" dirty="0">
              <a:ea typeface="Verdana"/>
            </a:endParaRPr>
          </a:p>
          <a:p>
            <a:pPr marL="799465" lvl="1" indent="-342900">
              <a:buFont typeface="+mj-lt"/>
              <a:buAutoNum type="arabicPeriod"/>
            </a:pPr>
            <a:r>
              <a:rPr lang="nl-NL" dirty="0"/>
              <a:t>Inrichting Ondersteuning/ calamiteiten</a:t>
            </a:r>
            <a:endParaRPr lang="nl-NL" dirty="0">
              <a:ea typeface="Verdana"/>
            </a:endParaRPr>
          </a:p>
        </p:txBody>
      </p:sp>
    </p:spTree>
    <p:extLst>
      <p:ext uri="{BB962C8B-B14F-4D97-AF65-F5344CB8AC3E}">
        <p14:creationId xmlns:p14="http://schemas.microsoft.com/office/powerpoint/2010/main" val="597546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09CBA-1873-2AC6-E6DA-026A97A9ABA7}"/>
              </a:ext>
            </a:extLst>
          </p:cNvPr>
          <p:cNvSpPr>
            <a:spLocks noGrp="1"/>
          </p:cNvSpPr>
          <p:nvPr>
            <p:ph type="title"/>
          </p:nvPr>
        </p:nvSpPr>
        <p:spPr>
          <a:xfrm>
            <a:off x="594049" y="572593"/>
            <a:ext cx="10972800" cy="663123"/>
          </a:xfrm>
        </p:spPr>
        <p:txBody>
          <a:bodyPr>
            <a:normAutofit fontScale="90000"/>
          </a:bodyPr>
          <a:lstStyle/>
          <a:p>
            <a:r>
              <a:rPr lang="nl-NL" dirty="0"/>
              <a:t>Kernvragen voor de gemeente-waterschap en dus ook voor andere organisaties bij dienstverlening</a:t>
            </a:r>
          </a:p>
        </p:txBody>
      </p:sp>
      <p:sp>
        <p:nvSpPr>
          <p:cNvPr id="3" name="Tijdelijke aanduiding voor tekst 2">
            <a:extLst>
              <a:ext uri="{FF2B5EF4-FFF2-40B4-BE49-F238E27FC236}">
                <a16:creationId xmlns:a16="http://schemas.microsoft.com/office/drawing/2014/main" id="{7658483E-F205-BB35-A036-69F4A0C075A3}"/>
              </a:ext>
            </a:extLst>
          </p:cNvPr>
          <p:cNvSpPr>
            <a:spLocks noGrp="1"/>
          </p:cNvSpPr>
          <p:nvPr>
            <p:ph type="body" sz="quarter" idx="12"/>
          </p:nvPr>
        </p:nvSpPr>
        <p:spPr>
          <a:xfrm>
            <a:off x="741093" y="1417865"/>
            <a:ext cx="10964333" cy="4590302"/>
          </a:xfrm>
        </p:spPr>
        <p:txBody>
          <a:bodyPr vert="horz" lIns="91440" tIns="45720" rIns="91440" bIns="45720" rtlCol="0" anchor="t">
            <a:normAutofit fontScale="40000" lnSpcReduction="20000"/>
          </a:bodyPr>
          <a:lstStyle/>
          <a:p>
            <a:pPr marL="342900" indent="-342900">
              <a:buAutoNum type="arabicPeriod"/>
            </a:pPr>
            <a:r>
              <a:rPr lang="nl-NL" sz="2100" dirty="0"/>
              <a:t>Hoe wil je dat een initiatiefnemer ‘binnenkomt’: kun je dat sturen? En wat heb je daarvoor nodig?</a:t>
            </a:r>
            <a:br>
              <a:rPr lang="nl-NL" sz="2100" dirty="0"/>
            </a:br>
            <a:r>
              <a:rPr lang="nl-NL" sz="2100" dirty="0"/>
              <a:t>Hoeveel informatie zet je op website en waar laat ik de initiatiefnemer contact opnemen? </a:t>
            </a:r>
            <a:endParaRPr lang="nl-NL" sz="2100" dirty="0">
              <a:ea typeface="Verdana"/>
            </a:endParaRPr>
          </a:p>
          <a:p>
            <a:pPr marL="1256665" lvl="2" indent="-342900">
              <a:buFont typeface="Arial" panose="020B0604020202020204" pitchFamily="34" charset="0"/>
              <a:buChar char="•"/>
            </a:pPr>
            <a:r>
              <a:rPr lang="nl-NL" sz="2100" dirty="0"/>
              <a:t>Hoe ga je om met de toepasbare regels in het Omgevingsloket?</a:t>
            </a:r>
            <a:endParaRPr lang="nl-NL" sz="2100" dirty="0">
              <a:ea typeface="Verdana"/>
            </a:endParaRPr>
          </a:p>
          <a:p>
            <a:pPr marL="1256665" lvl="2" indent="-342900">
              <a:buFont typeface="Arial" panose="020B0604020202020204" pitchFamily="34" charset="0"/>
              <a:buChar char="•"/>
            </a:pPr>
            <a:r>
              <a:rPr lang="nl-NL" sz="2100" dirty="0"/>
              <a:t>Wil je mensen verleiden om contact op te nemen? Bijvoorbeeld top 10. </a:t>
            </a:r>
          </a:p>
          <a:p>
            <a:pPr marL="913765" lvl="2"/>
            <a:r>
              <a:rPr lang="nl-NL" sz="2100" dirty="0">
                <a:ea typeface="Verdana"/>
              </a:rPr>
              <a:t>--</a:t>
            </a:r>
            <a:r>
              <a:rPr lang="nl-NL" sz="2100" dirty="0">
                <a:ea typeface="Verdana"/>
                <a:sym typeface="Wingdings" panose="05000000000000000000" pitchFamily="2" charset="2"/>
              </a:rPr>
              <a:t> wat nemen we mee van de huidige ervaringen?</a:t>
            </a:r>
            <a:endParaRPr lang="nl-NL" sz="2100" dirty="0">
              <a:ea typeface="Verdana"/>
            </a:endParaRPr>
          </a:p>
          <a:p>
            <a:r>
              <a:rPr lang="nl-NL" sz="2100" dirty="0"/>
              <a:t>2.  Blijft de taakverdeling gelijk? En zo ja wat betekent de komst van de Ow voor de benodigde expertise en vaardigheden? Welke scenario:</a:t>
            </a:r>
          </a:p>
          <a:p>
            <a:r>
              <a:rPr lang="nl-NL" sz="2100" dirty="0">
                <a:ea typeface="Verdana"/>
              </a:rPr>
              <a:t>	- KCC (snelle intake)-</a:t>
            </a:r>
            <a:r>
              <a:rPr lang="nl-NL" sz="2100" dirty="0">
                <a:ea typeface="Verdana"/>
                <a:sym typeface="Wingdings" panose="05000000000000000000" pitchFamily="2" charset="2"/>
              </a:rPr>
              <a:t> doorverwijzing FO, die dan weer waar nodig BO inschakelt. </a:t>
            </a:r>
          </a:p>
          <a:p>
            <a:r>
              <a:rPr lang="nl-NL" sz="2100" dirty="0">
                <a:ea typeface="Verdana"/>
              </a:rPr>
              <a:t>	- KCC-FO zoveel mogelijk afvangen</a:t>
            </a:r>
          </a:p>
          <a:p>
            <a:r>
              <a:rPr lang="nl-NL" sz="2100" dirty="0"/>
              <a:t>         Wat is de taakverdeling tussen KCC/ FO/ BO </a:t>
            </a:r>
            <a:r>
              <a:rPr lang="nl-NL" sz="2100" dirty="0">
                <a:sym typeface="Wingdings" panose="05000000000000000000" pitchFamily="2" charset="2"/>
              </a:rPr>
              <a:t> </a:t>
            </a:r>
            <a:r>
              <a:rPr lang="nl-NL" sz="2100" dirty="0"/>
              <a:t>proces en gewenste vaardigheden van medewerkers zijn daarbij van belang [Ga je voor </a:t>
            </a:r>
            <a:r>
              <a:rPr lang="nl-NL" sz="2100" dirty="0" err="1"/>
              <a:t>snelservice</a:t>
            </a:r>
            <a:r>
              <a:rPr lang="nl-NL" sz="2100" dirty="0"/>
              <a:t>, ontwerpservice of ontwikkelservice?</a:t>
            </a:r>
          </a:p>
          <a:p>
            <a:r>
              <a:rPr lang="nl-NL" sz="2100" dirty="0"/>
              <a:t>	wat betekent dit voor </a:t>
            </a:r>
            <a:r>
              <a:rPr lang="nl-NL" sz="2100" dirty="0" err="1"/>
              <a:t>OD’s</a:t>
            </a:r>
            <a:r>
              <a:rPr lang="nl-NL" sz="2100" dirty="0"/>
              <a:t> </a:t>
            </a:r>
            <a:r>
              <a:rPr lang="nl-NL" sz="2100" dirty="0" err="1"/>
              <a:t>etcetera</a:t>
            </a:r>
            <a:r>
              <a:rPr lang="nl-NL" sz="2100"/>
              <a:t>?</a:t>
            </a:r>
            <a:endParaRPr lang="nl-NL" sz="2100" dirty="0"/>
          </a:p>
          <a:p>
            <a:r>
              <a:rPr lang="nl-NL" sz="2100" dirty="0"/>
              <a:t>3.  Hoe implementeer je dit en hoe zorgen we dat mensen kennis hebben van de inhoud van de wet, kunnen werken met de processen / digitale systemen en wanneer doe ik dat (ook al is de winkel open)</a:t>
            </a:r>
            <a:endParaRPr lang="nl-NL" sz="2100" dirty="0">
              <a:ea typeface="Verdana"/>
            </a:endParaRPr>
          </a:p>
          <a:p>
            <a:r>
              <a:rPr lang="nl-NL" sz="2100" dirty="0"/>
              <a:t>4.  Hoe word ik hierin geholpen (waar vind ik wat)? Wat zijn mijn hulplijnen?</a:t>
            </a:r>
            <a:endParaRPr lang="nl-NL" sz="2100" dirty="0">
              <a:ea typeface="Verdana"/>
            </a:endParaRPr>
          </a:p>
          <a:p>
            <a:pPr marL="342900" indent="-342900">
              <a:buFont typeface="+mj-lt"/>
              <a:buAutoNum type="arabicPeriod"/>
            </a:pPr>
            <a:endParaRPr lang="nl-NL" dirty="0"/>
          </a:p>
        </p:txBody>
      </p:sp>
    </p:spTree>
    <p:extLst>
      <p:ext uri="{BB962C8B-B14F-4D97-AF65-F5344CB8AC3E}">
        <p14:creationId xmlns:p14="http://schemas.microsoft.com/office/powerpoint/2010/main" val="292937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FFEE9-95F2-2B67-237B-DA1B712BAC25}"/>
              </a:ext>
            </a:extLst>
          </p:cNvPr>
          <p:cNvSpPr>
            <a:spLocks noGrp="1"/>
          </p:cNvSpPr>
          <p:nvPr>
            <p:ph type="title"/>
          </p:nvPr>
        </p:nvSpPr>
        <p:spPr/>
        <p:txBody>
          <a:bodyPr/>
          <a:lstStyle/>
          <a:p>
            <a:r>
              <a:rPr lang="nl-NL" sz="2800" dirty="0"/>
              <a:t>Nazorgteam instellen</a:t>
            </a:r>
            <a:endParaRPr lang="nl-NL" dirty="0"/>
          </a:p>
        </p:txBody>
      </p:sp>
      <p:sp>
        <p:nvSpPr>
          <p:cNvPr id="3" name="Tijdelijke aanduiding voor tekst 2">
            <a:extLst>
              <a:ext uri="{FF2B5EF4-FFF2-40B4-BE49-F238E27FC236}">
                <a16:creationId xmlns:a16="http://schemas.microsoft.com/office/drawing/2014/main" id="{176B770F-56F4-899E-F064-E76E27D7B65D}"/>
              </a:ext>
            </a:extLst>
          </p:cNvPr>
          <p:cNvSpPr>
            <a:spLocks noGrp="1"/>
          </p:cNvSpPr>
          <p:nvPr>
            <p:ph type="body" sz="quarter" idx="12"/>
          </p:nvPr>
        </p:nvSpPr>
        <p:spPr/>
        <p:txBody>
          <a:bodyPr/>
          <a:lstStyle/>
          <a:p>
            <a:pPr marL="0" indent="0">
              <a:buFontTx/>
              <a:buNone/>
            </a:pPr>
            <a:r>
              <a:rPr lang="nl-NL" sz="1600" dirty="0"/>
              <a:t>Landelijk wordt inzicht geboden in een hoe om te gaan met ‘issues’ die niet 1,2, 3 te beantwoorden zijn. </a:t>
            </a:r>
          </a:p>
          <a:p>
            <a:pPr marL="0" indent="0">
              <a:buFontTx/>
              <a:buNone/>
            </a:pPr>
            <a:endParaRPr lang="nl-NL" sz="1600" dirty="0"/>
          </a:p>
          <a:p>
            <a:pPr marL="0" indent="0">
              <a:buFontTx/>
              <a:buNone/>
            </a:pPr>
            <a:r>
              <a:rPr lang="nl-NL" sz="1600" dirty="0"/>
              <a:t>Ingeval calamiteiten:</a:t>
            </a:r>
          </a:p>
          <a:p>
            <a:pPr marL="285750" indent="-285750">
              <a:buFontTx/>
              <a:buChar char="-"/>
            </a:pPr>
            <a:r>
              <a:rPr lang="nl-NL" sz="1600" dirty="0"/>
              <a:t>Voor enkelvoudige lokale activiteiten zal landelijk een voorbeeld papieren formulier worden gegenereerd voor de top activiteiten</a:t>
            </a:r>
          </a:p>
          <a:p>
            <a:endParaRPr lang="nl-NL" sz="1600" dirty="0"/>
          </a:p>
          <a:p>
            <a:r>
              <a:rPr lang="nl-NL" dirty="0"/>
              <a:t>Daarnaast ook </a:t>
            </a:r>
            <a:r>
              <a:rPr lang="nl-NL" i="1" dirty="0"/>
              <a:t>lokaal </a:t>
            </a:r>
            <a:r>
              <a:rPr lang="nl-NL" dirty="0"/>
              <a:t>een nazorg team instellen! </a:t>
            </a:r>
            <a:endParaRPr lang="nl-NL" sz="1600" dirty="0"/>
          </a:p>
          <a:p>
            <a:pPr marL="285750" indent="-285750">
              <a:buFontTx/>
              <a:buChar char="-"/>
            </a:pPr>
            <a:r>
              <a:rPr lang="nl-NL" sz="1600" dirty="0" err="1"/>
              <a:t>Keyplayers</a:t>
            </a:r>
            <a:r>
              <a:rPr lang="nl-NL" sz="1600" dirty="0"/>
              <a:t> </a:t>
            </a:r>
            <a:r>
              <a:rPr lang="nl-NL" sz="1600" dirty="0" err="1"/>
              <a:t>tbv</a:t>
            </a:r>
            <a:r>
              <a:rPr lang="nl-NL" sz="1600" dirty="0"/>
              <a:t> aanpassen website, beleid, toepasbare regels, inhoud </a:t>
            </a:r>
          </a:p>
          <a:p>
            <a:pPr marL="285750" indent="-285750">
              <a:buFontTx/>
              <a:buChar char="-"/>
            </a:pPr>
            <a:r>
              <a:rPr lang="nl-NL" sz="1600" dirty="0"/>
              <a:t>Ingespelen op mogelijke knelpunten (</a:t>
            </a:r>
            <a:r>
              <a:rPr lang="nl-NL" sz="1600" dirty="0" err="1"/>
              <a:t>what</a:t>
            </a:r>
            <a:r>
              <a:rPr lang="nl-NL" sz="1600" dirty="0"/>
              <a:t> </a:t>
            </a:r>
            <a:r>
              <a:rPr lang="nl-NL" sz="1600" dirty="0" err="1"/>
              <a:t>if</a:t>
            </a:r>
            <a:r>
              <a:rPr lang="nl-NL" sz="1600" dirty="0"/>
              <a:t>) en een aantal calamiteiten</a:t>
            </a:r>
          </a:p>
          <a:p>
            <a:endParaRPr lang="nl-NL" dirty="0"/>
          </a:p>
        </p:txBody>
      </p:sp>
    </p:spTree>
    <p:extLst>
      <p:ext uri="{BB962C8B-B14F-4D97-AF65-F5344CB8AC3E}">
        <p14:creationId xmlns:p14="http://schemas.microsoft.com/office/powerpoint/2010/main" val="2246268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3F903-4354-19A2-3214-BCB9C8C1D202}"/>
              </a:ext>
            </a:extLst>
          </p:cNvPr>
          <p:cNvSpPr>
            <a:spLocks noGrp="1"/>
          </p:cNvSpPr>
          <p:nvPr>
            <p:ph type="title"/>
          </p:nvPr>
        </p:nvSpPr>
        <p:spPr/>
        <p:txBody>
          <a:bodyPr/>
          <a:lstStyle/>
          <a:p>
            <a:r>
              <a:rPr lang="nl-NL" dirty="0"/>
              <a:t>Welke samenwerkingsvragen</a:t>
            </a:r>
          </a:p>
        </p:txBody>
      </p:sp>
      <p:sp>
        <p:nvSpPr>
          <p:cNvPr id="3" name="Tijdelijke aanduiding voor tekst 2">
            <a:extLst>
              <a:ext uri="{FF2B5EF4-FFF2-40B4-BE49-F238E27FC236}">
                <a16:creationId xmlns:a16="http://schemas.microsoft.com/office/drawing/2014/main" id="{B77E4027-11FC-994B-8385-7C0146E1AF90}"/>
              </a:ext>
            </a:extLst>
          </p:cNvPr>
          <p:cNvSpPr>
            <a:spLocks noGrp="1"/>
          </p:cNvSpPr>
          <p:nvPr>
            <p:ph type="body" sz="quarter" idx="12"/>
          </p:nvPr>
        </p:nvSpPr>
        <p:spPr/>
        <p:txBody>
          <a:bodyPr/>
          <a:lstStyle/>
          <a:p>
            <a:r>
              <a:rPr lang="nl-NL" dirty="0"/>
              <a:t>Overzicht bij welk type initiatieven alert zijn op kruisende regelgeving? </a:t>
            </a:r>
          </a:p>
          <a:p>
            <a:r>
              <a:rPr lang="nl-NL" dirty="0"/>
              <a:t>Inzichtelijk in hoe triage: onderscheid wanneer eventuele omgevingstafel? Wanneer ‘</a:t>
            </a:r>
            <a:r>
              <a:rPr lang="nl-NL" dirty="0" err="1"/>
              <a:t>regulier’proces</a:t>
            </a:r>
            <a:r>
              <a:rPr lang="nl-NL" dirty="0"/>
              <a:t>?</a:t>
            </a:r>
          </a:p>
          <a:p>
            <a:r>
              <a:rPr lang="nl-NL" dirty="0"/>
              <a:t>Op welke manier ondersteunen adviseurs bg-en bij het beantwoorden van vragen </a:t>
            </a:r>
            <a:r>
              <a:rPr lang="nl-NL" dirty="0" err="1"/>
              <a:t>vs</a:t>
            </a:r>
            <a:r>
              <a:rPr lang="nl-NL" dirty="0"/>
              <a:t> wat is nodig?:</a:t>
            </a:r>
          </a:p>
          <a:p>
            <a:pPr marL="742904" lvl="1" indent="-285750">
              <a:buFont typeface="Courier New" panose="02070309020205020404" pitchFamily="49" charset="0"/>
              <a:buChar char="o"/>
            </a:pPr>
            <a:r>
              <a:rPr lang="nl-NL" sz="1600" dirty="0">
                <a:solidFill>
                  <a:schemeClr val="tx1"/>
                </a:solidFill>
              </a:rPr>
              <a:t>Handreiking? </a:t>
            </a:r>
          </a:p>
          <a:p>
            <a:pPr marL="742904" lvl="1" indent="-285750">
              <a:buFont typeface="Courier New" panose="02070309020205020404" pitchFamily="49" charset="0"/>
              <a:buChar char="o"/>
            </a:pPr>
            <a:r>
              <a:rPr lang="nl-NL" sz="1600" dirty="0">
                <a:solidFill>
                  <a:schemeClr val="tx1"/>
                </a:solidFill>
              </a:rPr>
              <a:t>Bereikbaarheid: Helpdesk, snelheid in antwoorden?</a:t>
            </a:r>
          </a:p>
          <a:p>
            <a:pPr marL="742904" lvl="1" indent="-285750">
              <a:buFont typeface="Courier New" panose="02070309020205020404" pitchFamily="49" charset="0"/>
              <a:buChar char="o"/>
            </a:pPr>
            <a:r>
              <a:rPr lang="nl-NL" sz="1600" dirty="0">
                <a:solidFill>
                  <a:schemeClr val="tx1"/>
                </a:solidFill>
              </a:rPr>
              <a:t>Of doorsturen van vragensteller?</a:t>
            </a:r>
          </a:p>
          <a:p>
            <a:r>
              <a:rPr lang="nl-NL" dirty="0"/>
              <a:t>FO-</a:t>
            </a:r>
            <a:r>
              <a:rPr lang="nl-NL" dirty="0" err="1"/>
              <a:t>ers</a:t>
            </a:r>
            <a:r>
              <a:rPr lang="nl-NL" dirty="0"/>
              <a:t>:</a:t>
            </a:r>
          </a:p>
          <a:p>
            <a:pPr marL="742904" lvl="1" indent="-285750">
              <a:buFont typeface="Courier New" panose="02070309020205020404" pitchFamily="49" charset="0"/>
              <a:buChar char="o"/>
            </a:pPr>
            <a:r>
              <a:rPr lang="nl-NL" sz="1600" dirty="0">
                <a:solidFill>
                  <a:schemeClr val="tx1"/>
                </a:solidFill>
              </a:rPr>
              <a:t>Checken eerder gedane aanvragen, ook bij andere </a:t>
            </a:r>
            <a:r>
              <a:rPr lang="nl-NL" sz="1600" dirty="0" err="1">
                <a:solidFill>
                  <a:schemeClr val="tx1"/>
                </a:solidFill>
              </a:rPr>
              <a:t>bg’s</a:t>
            </a:r>
            <a:r>
              <a:rPr lang="nl-NL" sz="1600" dirty="0" err="1">
                <a:solidFill>
                  <a:schemeClr val="tx1"/>
                </a:solidFill>
                <a:sym typeface="Wingdings" panose="05000000000000000000" pitchFamily="2" charset="2"/>
              </a:rPr>
              <a:t>tam</a:t>
            </a:r>
            <a:r>
              <a:rPr lang="nl-NL" sz="1600" dirty="0">
                <a:solidFill>
                  <a:schemeClr val="tx1"/>
                </a:solidFill>
                <a:sym typeface="Wingdings" panose="05000000000000000000" pitchFamily="2" charset="2"/>
              </a:rPr>
              <a:t> gerelateerde verzoeken?</a:t>
            </a:r>
          </a:p>
          <a:p>
            <a:pPr marL="742904" lvl="1" indent="-285750">
              <a:buFont typeface="Courier New" panose="02070309020205020404" pitchFamily="49" charset="0"/>
              <a:buChar char="o"/>
            </a:pPr>
            <a:r>
              <a:rPr lang="nl-NL" sz="1600" dirty="0">
                <a:solidFill>
                  <a:schemeClr val="tx1"/>
                </a:solidFill>
                <a:sym typeface="Wingdings" panose="05000000000000000000" pitchFamily="2" charset="2"/>
              </a:rPr>
              <a:t>Checken bg? Advies? </a:t>
            </a:r>
          </a:p>
          <a:p>
            <a:r>
              <a:rPr lang="nl-NL" dirty="0">
                <a:sym typeface="Wingdings" panose="05000000000000000000" pitchFamily="2" charset="2"/>
              </a:rPr>
              <a:t>Toepasbare regels: Lijst top-activiteiten interbestuurlijke vragen</a:t>
            </a:r>
          </a:p>
          <a:p>
            <a:r>
              <a:rPr lang="nl-NL" dirty="0">
                <a:sym typeface="Wingdings" panose="05000000000000000000" pitchFamily="2" charset="2"/>
              </a:rPr>
              <a:t>Individueel of gezamenlijk nazorgteam of gezamenlijke nazorgafstemming?</a:t>
            </a:r>
            <a:endParaRPr lang="nl-NL" dirty="0"/>
          </a:p>
          <a:p>
            <a:r>
              <a:rPr lang="nl-NL" dirty="0"/>
              <a:t>FO-s en </a:t>
            </a:r>
            <a:r>
              <a:rPr lang="nl-NL" dirty="0" err="1"/>
              <a:t>BO’s</a:t>
            </a:r>
            <a:r>
              <a:rPr lang="nl-NL" dirty="0"/>
              <a:t> combineren?</a:t>
            </a:r>
          </a:p>
        </p:txBody>
      </p:sp>
    </p:spTree>
    <p:extLst>
      <p:ext uri="{BB962C8B-B14F-4D97-AF65-F5344CB8AC3E}">
        <p14:creationId xmlns:p14="http://schemas.microsoft.com/office/powerpoint/2010/main" val="5757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E9B6F-F074-F31A-BFCC-3FDE1A3B9F1E}"/>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1EA994AB-8EF6-4D0E-6FDA-3C7DBD16306A}"/>
              </a:ext>
            </a:extLst>
          </p:cNvPr>
          <p:cNvSpPr>
            <a:spLocks noGrp="1"/>
          </p:cNvSpPr>
          <p:nvPr>
            <p:ph type="body" sz="quarter" idx="12"/>
          </p:nvPr>
        </p:nvSpPr>
        <p:spPr/>
        <p:txBody>
          <a:bodyPr/>
          <a:lstStyle/>
          <a:p>
            <a:endParaRPr lang="nl-NL" dirty="0"/>
          </a:p>
        </p:txBody>
      </p:sp>
      <p:graphicFrame>
        <p:nvGraphicFramePr>
          <p:cNvPr id="4" name="Tabel 4">
            <a:extLst>
              <a:ext uri="{FF2B5EF4-FFF2-40B4-BE49-F238E27FC236}">
                <a16:creationId xmlns:a16="http://schemas.microsoft.com/office/drawing/2014/main" id="{B1A1E226-E38B-758C-42A2-7B081D9FE671}"/>
              </a:ext>
            </a:extLst>
          </p:cNvPr>
          <p:cNvGraphicFramePr>
            <a:graphicFrameLocks noGrp="1"/>
          </p:cNvGraphicFramePr>
          <p:nvPr>
            <p:extLst>
              <p:ext uri="{D42A27DB-BD31-4B8C-83A1-F6EECF244321}">
                <p14:modId xmlns:p14="http://schemas.microsoft.com/office/powerpoint/2010/main" val="489492961"/>
              </p:ext>
            </p:extLst>
          </p:nvPr>
        </p:nvGraphicFramePr>
        <p:xfrm>
          <a:off x="0" y="-24025"/>
          <a:ext cx="12192000" cy="6873240"/>
        </p:xfrm>
        <a:graphic>
          <a:graphicData uri="http://schemas.openxmlformats.org/drawingml/2006/table">
            <a:tbl>
              <a:tblPr firstRow="1" bandRow="1">
                <a:tableStyleId>{5C22544A-7EE6-4342-B048-85BDC9FD1C3A}</a:tableStyleId>
              </a:tblPr>
              <a:tblGrid>
                <a:gridCol w="4841149">
                  <a:extLst>
                    <a:ext uri="{9D8B030D-6E8A-4147-A177-3AD203B41FA5}">
                      <a16:colId xmlns:a16="http://schemas.microsoft.com/office/drawing/2014/main" val="1799065993"/>
                    </a:ext>
                  </a:extLst>
                </a:gridCol>
                <a:gridCol w="7350851">
                  <a:extLst>
                    <a:ext uri="{9D8B030D-6E8A-4147-A177-3AD203B41FA5}">
                      <a16:colId xmlns:a16="http://schemas.microsoft.com/office/drawing/2014/main" val="4191420871"/>
                    </a:ext>
                  </a:extLst>
                </a:gridCol>
              </a:tblGrid>
              <a:tr h="370840">
                <a:tc>
                  <a:txBody>
                    <a:bodyPr/>
                    <a:lstStyle/>
                    <a:p>
                      <a:r>
                        <a:rPr lang="nl-NL" sz="1200" dirty="0"/>
                        <a:t>Zelf of in de regio op </a:t>
                      </a:r>
                      <a:r>
                        <a:rPr lang="nl-NL" sz="1200"/>
                        <a:t>te pakken</a:t>
                      </a:r>
                      <a:endParaRPr lang="nl-NL" sz="1200" dirty="0"/>
                    </a:p>
                  </a:txBody>
                  <a:tcPr/>
                </a:tc>
                <a:tc>
                  <a:txBody>
                    <a:bodyPr/>
                    <a:lstStyle/>
                    <a:p>
                      <a:r>
                        <a:rPr lang="nl-NL" sz="1200" dirty="0"/>
                        <a:t>Welke ondersteuning landelijk</a:t>
                      </a:r>
                    </a:p>
                  </a:txBody>
                  <a:tcPr/>
                </a:tc>
                <a:extLst>
                  <a:ext uri="{0D108BD9-81ED-4DB2-BD59-A6C34878D82A}">
                    <a16:rowId xmlns:a16="http://schemas.microsoft.com/office/drawing/2014/main" val="141242395"/>
                  </a:ext>
                </a:extLst>
              </a:tr>
              <a:tr h="0">
                <a:tc>
                  <a:txBody>
                    <a:bodyPr/>
                    <a:lstStyle/>
                    <a:p>
                      <a:pPr marL="0" marR="0" lvl="0" indent="0" algn="l" defTabSz="457154" rtl="0" eaLnBrk="1" fontAlgn="auto" latinLnBrk="0" hangingPunct="1">
                        <a:lnSpc>
                          <a:spcPct val="100000"/>
                        </a:lnSpc>
                        <a:spcBef>
                          <a:spcPts val="0"/>
                        </a:spcBef>
                        <a:spcAft>
                          <a:spcPts val="0"/>
                        </a:spcAft>
                        <a:buClrTx/>
                        <a:buSzTx/>
                        <a:buFontTx/>
                        <a:buNone/>
                        <a:tabLst/>
                        <a:defRPr/>
                      </a:pPr>
                      <a:r>
                        <a:rPr lang="nl-NL" sz="1200" dirty="0">
                          <a:solidFill>
                            <a:srgbClr val="FF0000"/>
                          </a:solidFill>
                        </a:rPr>
                        <a:t>Voorbereiding</a:t>
                      </a:r>
                    </a:p>
                  </a:txBody>
                  <a:tcPr/>
                </a:tc>
                <a:tc>
                  <a:txBody>
                    <a:bodyPr/>
                    <a:lstStyle/>
                    <a:p>
                      <a:pPr marL="285750" indent="-285750">
                        <a:buFontTx/>
                        <a:buChar char="-"/>
                      </a:pPr>
                      <a:endParaRPr lang="nl-NL" sz="1200" dirty="0"/>
                    </a:p>
                  </a:txBody>
                  <a:tcPr/>
                </a:tc>
                <a:extLst>
                  <a:ext uri="{0D108BD9-81ED-4DB2-BD59-A6C34878D82A}">
                    <a16:rowId xmlns:a16="http://schemas.microsoft.com/office/drawing/2014/main" val="1663105399"/>
                  </a:ext>
                </a:extLst>
              </a:tr>
              <a:tr h="0">
                <a:tc>
                  <a:txBody>
                    <a:bodyPr/>
                    <a:lstStyle/>
                    <a:p>
                      <a:pPr marL="0" marR="0" lvl="0" indent="0" algn="l" defTabSz="457154" rtl="0" eaLnBrk="1" fontAlgn="auto" latinLnBrk="0" hangingPunct="1">
                        <a:lnSpc>
                          <a:spcPct val="100000"/>
                        </a:lnSpc>
                        <a:spcBef>
                          <a:spcPts val="0"/>
                        </a:spcBef>
                        <a:spcAft>
                          <a:spcPts val="0"/>
                        </a:spcAft>
                        <a:buClrTx/>
                        <a:buSzTx/>
                        <a:buFontTx/>
                        <a:buNone/>
                        <a:tabLst/>
                        <a:defRPr/>
                      </a:pPr>
                      <a:r>
                        <a:rPr lang="nl-NL" sz="1200" kern="1200" dirty="0">
                          <a:solidFill>
                            <a:schemeClr val="dk1"/>
                          </a:solidFill>
                          <a:effectLst/>
                          <a:latin typeface="+mn-lt"/>
                          <a:ea typeface="+mn-ea"/>
                          <a:cs typeface="+mn-cs"/>
                        </a:rPr>
                        <a:t>ontwerp maken toekomstige dienstverlening: relatie eenvoudige en minder eenvoudig; hoe gewenste routering (verhouding website, toepasbare regel, dienstverlening) voor </a:t>
                      </a:r>
                      <a:r>
                        <a:rPr lang="nl-NL" sz="1200" kern="1200" dirty="0" err="1">
                          <a:solidFill>
                            <a:schemeClr val="dk1"/>
                          </a:solidFill>
                          <a:effectLst/>
                          <a:latin typeface="+mn-lt"/>
                          <a:ea typeface="+mn-ea"/>
                          <a:cs typeface="+mn-cs"/>
                        </a:rPr>
                        <a:t>oa</a:t>
                      </a:r>
                      <a:r>
                        <a:rPr lang="nl-NL" sz="1200" kern="1200" dirty="0">
                          <a:solidFill>
                            <a:schemeClr val="dk1"/>
                          </a:solidFill>
                          <a:effectLst/>
                          <a:latin typeface="+mn-lt"/>
                          <a:ea typeface="+mn-ea"/>
                          <a:cs typeface="+mn-cs"/>
                        </a:rPr>
                        <a:t> tot activiteiten</a:t>
                      </a:r>
                      <a:endParaRPr lang="nl-NL" sz="1200" dirty="0"/>
                    </a:p>
                  </a:txBody>
                  <a:tcPr/>
                </a:tc>
                <a:tc>
                  <a:txBody>
                    <a:bodyPr/>
                    <a:lstStyle/>
                    <a:p>
                      <a:pPr marL="285750" indent="-285750">
                        <a:buFontTx/>
                        <a:buChar char="-"/>
                      </a:pPr>
                      <a:r>
                        <a:rPr lang="nl-NL" sz="1200" dirty="0" err="1"/>
                        <a:t>Ppt</a:t>
                      </a:r>
                      <a:endParaRPr lang="nl-NL" sz="1200" dirty="0"/>
                    </a:p>
                    <a:p>
                      <a:pPr marL="285750" indent="-285750">
                        <a:buFontTx/>
                        <a:buChar char="-"/>
                      </a:pPr>
                      <a:r>
                        <a:rPr lang="nl-NL" sz="1200" dirty="0"/>
                        <a:t>Inzicht in beschikbare instrumenten</a:t>
                      </a:r>
                    </a:p>
                  </a:txBody>
                  <a:tcPr/>
                </a:tc>
                <a:extLst>
                  <a:ext uri="{0D108BD9-81ED-4DB2-BD59-A6C34878D82A}">
                    <a16:rowId xmlns:a16="http://schemas.microsoft.com/office/drawing/2014/main" val="418590"/>
                  </a:ext>
                </a:extLst>
              </a:tr>
              <a:tr h="370840">
                <a:tc>
                  <a:txBody>
                    <a:bodyPr/>
                    <a:lstStyle/>
                    <a:p>
                      <a:pPr marL="0" marR="0" lvl="0" indent="0" algn="l" defTabSz="457154" rtl="0" eaLnBrk="1" fontAlgn="auto" latinLnBrk="0" hangingPunct="1">
                        <a:lnSpc>
                          <a:spcPct val="100000"/>
                        </a:lnSpc>
                        <a:spcBef>
                          <a:spcPts val="0"/>
                        </a:spcBef>
                        <a:spcAft>
                          <a:spcPts val="0"/>
                        </a:spcAft>
                        <a:buClrTx/>
                        <a:buSzTx/>
                        <a:buFontTx/>
                        <a:buNone/>
                        <a:tabLst/>
                        <a:defRPr/>
                      </a:pPr>
                      <a:r>
                        <a:rPr lang="nl-NL" sz="1200" kern="1200" dirty="0">
                          <a:solidFill>
                            <a:schemeClr val="dk1"/>
                          </a:solidFill>
                          <a:effectLst/>
                          <a:latin typeface="+mn-lt"/>
                          <a:ea typeface="+mn-ea"/>
                          <a:cs typeface="+mn-cs"/>
                        </a:rPr>
                        <a:t>analyseren huidige vragen en hoe de antwoorden georganiseerd kunnen worden (inclusief welke bronnen je gebruikt) en proefdraaien met echte vragen (</a:t>
                      </a:r>
                      <a:r>
                        <a:rPr lang="nl-NL" sz="1200" kern="1200" dirty="0" err="1">
                          <a:solidFill>
                            <a:schemeClr val="dk1"/>
                          </a:solidFill>
                          <a:effectLst/>
                          <a:latin typeface="+mn-lt"/>
                          <a:ea typeface="+mn-ea"/>
                          <a:cs typeface="+mn-cs"/>
                        </a:rPr>
                        <a:t>incl</a:t>
                      </a:r>
                      <a:r>
                        <a:rPr lang="nl-NL" sz="1200" kern="1200" dirty="0">
                          <a:solidFill>
                            <a:schemeClr val="dk1"/>
                          </a:solidFill>
                          <a:effectLst/>
                          <a:latin typeface="+mn-lt"/>
                          <a:ea typeface="+mn-ea"/>
                          <a:cs typeface="+mn-cs"/>
                        </a:rPr>
                        <a:t> helpcentrum bij het doen van een aanvraag, dus niet alleen checker) </a:t>
                      </a:r>
                      <a:endParaRPr lang="nl-NL" sz="1200" dirty="0"/>
                    </a:p>
                    <a:p>
                      <a:pPr lvl="0"/>
                      <a:endParaRPr lang="nl-NL" sz="1200" kern="1200" dirty="0">
                        <a:solidFill>
                          <a:schemeClr val="dk1"/>
                        </a:solidFill>
                        <a:effectLst/>
                        <a:latin typeface="+mn-lt"/>
                        <a:ea typeface="+mn-ea"/>
                        <a:cs typeface="+mn-cs"/>
                      </a:endParaRPr>
                    </a:p>
                  </a:txBody>
                  <a:tcPr/>
                </a:tc>
                <a:tc>
                  <a:txBody>
                    <a:bodyPr/>
                    <a:lstStyle/>
                    <a:p>
                      <a:pPr lvl="0"/>
                      <a:r>
                        <a:rPr lang="nl-NL" sz="1200" dirty="0"/>
                        <a:t>-Checker Omgevingsloket en helpcentrum</a:t>
                      </a:r>
                    </a:p>
                    <a:p>
                      <a:r>
                        <a:rPr lang="nl-NL" sz="1200" dirty="0"/>
                        <a:t>-Wegwijzer (FAQ worden nog scherper in wegwijzer verwerkt) ; </a:t>
                      </a:r>
                      <a:r>
                        <a:rPr lang="nl-NL" sz="1200" kern="1200" dirty="0">
                          <a:solidFill>
                            <a:schemeClr val="dk1"/>
                          </a:solidFill>
                          <a:effectLst/>
                          <a:latin typeface="+mn-lt"/>
                          <a:ea typeface="+mn-ea"/>
                          <a:cs typeface="+mn-cs"/>
                        </a:rPr>
                        <a:t> </a:t>
                      </a:r>
                    </a:p>
                    <a:p>
                      <a:pPr lvl="1"/>
                      <a:r>
                        <a:rPr lang="nl-NL" sz="1200" kern="1200" dirty="0">
                          <a:solidFill>
                            <a:schemeClr val="dk1"/>
                          </a:solidFill>
                          <a:effectLst/>
                          <a:latin typeface="+mn-lt"/>
                          <a:ea typeface="+mn-ea"/>
                          <a:cs typeface="+mn-cs"/>
                        </a:rPr>
                        <a:t>Wegwijzer: </a:t>
                      </a:r>
                      <a:r>
                        <a:rPr lang="nl-NL" sz="1200" u="sng" kern="1200" dirty="0">
                          <a:solidFill>
                            <a:schemeClr val="dk1"/>
                          </a:solidFill>
                          <a:effectLst/>
                          <a:latin typeface="+mn-lt"/>
                          <a:ea typeface="+mn-ea"/>
                          <a:cs typeface="+mn-cs"/>
                          <a:hlinkClick r:id="rId2"/>
                        </a:rPr>
                        <a:t>https://iplo.nl/gemeente/wegwijzer/</a:t>
                      </a:r>
                      <a:r>
                        <a:rPr lang="nl-NL" sz="1200" kern="1200" dirty="0">
                          <a:solidFill>
                            <a:schemeClr val="dk1"/>
                          </a:solidFill>
                          <a:effectLst/>
                          <a:latin typeface="+mn-lt"/>
                          <a:ea typeface="+mn-ea"/>
                          <a:cs typeface="+mn-cs"/>
                        </a:rPr>
                        <a:t>.  Nog meer via verwijzing combineren met FAQ https://aandeslagmetdeomgevingswet.nl/zoeken/@275639/veelgestelde-vragen-omgevingswet-omgevingsloket/</a:t>
                      </a:r>
                    </a:p>
                    <a:p>
                      <a:pPr lvl="1"/>
                      <a:r>
                        <a:rPr lang="nl-NL" sz="1200" kern="1200" dirty="0">
                          <a:solidFill>
                            <a:schemeClr val="dk1"/>
                          </a:solidFill>
                          <a:effectLst/>
                          <a:latin typeface="+mn-lt"/>
                          <a:ea typeface="+mn-ea"/>
                          <a:cs typeface="+mn-cs"/>
                        </a:rPr>
                        <a:t> </a:t>
                      </a:r>
                    </a:p>
                    <a:p>
                      <a:pPr lvl="1"/>
                      <a:r>
                        <a:rPr lang="nl-NL" sz="1200" kern="1200" dirty="0">
                          <a:solidFill>
                            <a:schemeClr val="dk1"/>
                          </a:solidFill>
                          <a:effectLst/>
                          <a:latin typeface="+mn-lt"/>
                          <a:ea typeface="+mn-ea"/>
                          <a:cs typeface="+mn-cs"/>
                        </a:rPr>
                        <a:t>Leeswijzer: </a:t>
                      </a:r>
                      <a:r>
                        <a:rPr lang="nl-NL" sz="1200" u="sng" kern="1200" dirty="0">
                          <a:solidFill>
                            <a:schemeClr val="dk1"/>
                          </a:solidFill>
                          <a:effectLst/>
                          <a:latin typeface="+mn-lt"/>
                          <a:ea typeface="+mn-ea"/>
                          <a:cs typeface="+mn-cs"/>
                          <a:hlinkClick r:id="rId3"/>
                        </a:rPr>
                        <a:t>https://iplo.nl/gemeente/leeswijzer-iplo/</a:t>
                      </a:r>
                      <a:endParaRPr lang="nl-NL" sz="1200" kern="1200" dirty="0">
                        <a:solidFill>
                          <a:schemeClr val="dk1"/>
                        </a:solidFill>
                        <a:effectLst/>
                        <a:latin typeface="+mn-lt"/>
                        <a:ea typeface="+mn-ea"/>
                        <a:cs typeface="+mn-cs"/>
                      </a:endParaRPr>
                    </a:p>
                    <a:p>
                      <a:pPr lvl="1"/>
                      <a:r>
                        <a:rPr lang="nl-NL" sz="1200" kern="1200" dirty="0">
                          <a:solidFill>
                            <a:schemeClr val="dk1"/>
                          </a:solidFill>
                          <a:effectLst/>
                          <a:latin typeface="+mn-lt"/>
                          <a:ea typeface="+mn-ea"/>
                          <a:cs typeface="+mn-cs"/>
                        </a:rPr>
                        <a:t>De leeswijzer is een handreiking om de IPLO website te lezen. Mis je inhoud op het curriculum? Of heb je op- aanmerkingen? </a:t>
                      </a:r>
                    </a:p>
                    <a:p>
                      <a:pPr lvl="1"/>
                      <a:r>
                        <a:rPr lang="nl-NL" sz="1200" kern="1200" dirty="0">
                          <a:solidFill>
                            <a:schemeClr val="dk1"/>
                          </a:solidFill>
                          <a:effectLst/>
                          <a:latin typeface="+mn-lt"/>
                          <a:ea typeface="+mn-ea"/>
                          <a:cs typeface="+mn-cs"/>
                        </a:rPr>
                        <a:t> </a:t>
                      </a:r>
                    </a:p>
                    <a:p>
                      <a:pPr lvl="0"/>
                      <a:r>
                        <a:rPr lang="nl-NL" sz="1200" dirty="0"/>
                        <a:t>-‘Glazen huissessie’ waarbij </a:t>
                      </a:r>
                      <a:r>
                        <a:rPr lang="nl-NL" sz="1200" dirty="0" err="1"/>
                        <a:t>rijksexpertise</a:t>
                      </a:r>
                      <a:r>
                        <a:rPr lang="nl-NL" sz="1200" dirty="0"/>
                        <a:t> mee kijkt en ook andere gemeenten mee kunnen kijken</a:t>
                      </a:r>
                    </a:p>
                    <a:p>
                      <a:pPr lvl="0"/>
                      <a:r>
                        <a:rPr lang="nl-NL" sz="1200" dirty="0"/>
                        <a:t>(proef met gemeente Den Haag)</a:t>
                      </a:r>
                      <a:r>
                        <a:rPr lang="nl-NL" sz="1200" dirty="0">
                          <a:sym typeface="Wingdings" panose="05000000000000000000" pitchFamily="2" charset="2"/>
                        </a:rPr>
                        <a:t> zelf doen?</a:t>
                      </a:r>
                      <a:endParaRPr lang="nl-NL" sz="1200" dirty="0"/>
                    </a:p>
                    <a:p>
                      <a:pPr lvl="0"/>
                      <a:endParaRPr lang="nl-NL" sz="1200" dirty="0"/>
                    </a:p>
                  </a:txBody>
                  <a:tcPr/>
                </a:tc>
                <a:extLst>
                  <a:ext uri="{0D108BD9-81ED-4DB2-BD59-A6C34878D82A}">
                    <a16:rowId xmlns:a16="http://schemas.microsoft.com/office/drawing/2014/main" val="1487255454"/>
                  </a:ext>
                </a:extLst>
              </a:tr>
              <a:tr h="370840">
                <a:tc>
                  <a:txBody>
                    <a:bodyPr/>
                    <a:lstStyle/>
                    <a:p>
                      <a:pPr lvl="0"/>
                      <a:r>
                        <a:rPr lang="nl-NL" sz="1200" kern="1200" dirty="0">
                          <a:solidFill>
                            <a:schemeClr val="dk1"/>
                          </a:solidFill>
                          <a:effectLst/>
                          <a:latin typeface="+mn-lt"/>
                          <a:ea typeface="+mn-ea"/>
                          <a:cs typeface="+mn-cs"/>
                        </a:rPr>
                        <a:t>Afspraken tussen partners in de regio’s over ‘vragen’ die door initiatiefnemers gesteld worden:</a:t>
                      </a:r>
                    </a:p>
                    <a:p>
                      <a:pPr marL="171450" lvl="0" indent="-171450">
                        <a:buFontTx/>
                        <a:buChar char="-"/>
                      </a:pPr>
                      <a:r>
                        <a:rPr lang="nl-NL" sz="1200" kern="1200" dirty="0">
                          <a:solidFill>
                            <a:schemeClr val="dk1"/>
                          </a:solidFill>
                          <a:effectLst/>
                          <a:latin typeface="+mn-lt"/>
                          <a:ea typeface="+mn-ea"/>
                          <a:cs typeface="+mn-cs"/>
                        </a:rPr>
                        <a:t>Welke doorvraagmogelijkheden moet een FO-er stellen in voortraject bij welk type initiatief (of zit dat in de checker?)</a:t>
                      </a:r>
                    </a:p>
                    <a:p>
                      <a:pPr marL="171450" lvl="0" indent="-171450">
                        <a:buFontTx/>
                        <a:buChar char="-"/>
                      </a:pPr>
                      <a:r>
                        <a:rPr lang="nl-NL" sz="1200" kern="1200" dirty="0">
                          <a:solidFill>
                            <a:schemeClr val="dk1"/>
                          </a:solidFill>
                          <a:effectLst/>
                          <a:latin typeface="+mn-lt"/>
                          <a:ea typeface="+mn-ea"/>
                          <a:cs typeface="+mn-cs"/>
                        </a:rPr>
                        <a:t>Weten gemeenten wat te doen als in de checker staat neem contact op met uw gemeente (als dit </a:t>
                      </a:r>
                      <a:r>
                        <a:rPr lang="nl-NL" sz="1200" kern="1200" dirty="0" err="1">
                          <a:solidFill>
                            <a:schemeClr val="dk1"/>
                          </a:solidFill>
                          <a:effectLst/>
                          <a:latin typeface="+mn-lt"/>
                          <a:ea typeface="+mn-ea"/>
                          <a:cs typeface="+mn-cs"/>
                        </a:rPr>
                        <a:t>bijv</a:t>
                      </a:r>
                      <a:r>
                        <a:rPr lang="nl-NL" sz="1200" kern="1200" dirty="0">
                          <a:solidFill>
                            <a:schemeClr val="dk1"/>
                          </a:solidFill>
                          <a:effectLst/>
                          <a:latin typeface="+mn-lt"/>
                          <a:ea typeface="+mn-ea"/>
                          <a:cs typeface="+mn-cs"/>
                        </a:rPr>
                        <a:t> een provincievraag is).</a:t>
                      </a:r>
                    </a:p>
                    <a:p>
                      <a:pPr marL="171450" lvl="0" indent="-171450">
                        <a:buFontTx/>
                        <a:buChar char="-"/>
                      </a:pPr>
                      <a:r>
                        <a:rPr lang="nl-NL" sz="1200" kern="1200" dirty="0">
                          <a:solidFill>
                            <a:schemeClr val="dk1"/>
                          </a:solidFill>
                          <a:effectLst/>
                          <a:latin typeface="+mn-lt"/>
                          <a:ea typeface="+mn-ea"/>
                          <a:cs typeface="+mn-cs"/>
                        </a:rPr>
                        <a:t>Welke informatie op website?</a:t>
                      </a:r>
                    </a:p>
                    <a:p>
                      <a:pPr marL="171450" lvl="0" indent="-171450">
                        <a:buFontTx/>
                        <a:buChar char="-"/>
                      </a:pPr>
                      <a:r>
                        <a:rPr lang="nl-NL" sz="1200" i="1" kern="1200" dirty="0">
                          <a:solidFill>
                            <a:schemeClr val="tx1"/>
                          </a:solidFill>
                          <a:effectLst/>
                          <a:latin typeface="+mn-lt"/>
                          <a:ea typeface="+mn-ea"/>
                          <a:cs typeface="+mn-cs"/>
                        </a:rPr>
                        <a:t>Nazorgteam?</a:t>
                      </a:r>
                    </a:p>
                  </a:txBody>
                  <a:tcPr/>
                </a:tc>
                <a:tc>
                  <a:txBody>
                    <a:bodyPr/>
                    <a:lstStyle/>
                    <a:p>
                      <a:pPr marL="171450" indent="-171450">
                        <a:buFontTx/>
                        <a:buChar char="-"/>
                      </a:pPr>
                      <a:r>
                        <a:rPr lang="nl-NL" sz="1200" dirty="0">
                          <a:solidFill>
                            <a:schemeClr val="tx1"/>
                          </a:solidFill>
                        </a:rPr>
                        <a:t>Rijk als partner: zie link: https://aandeslagmetdeomgevingswet.nl/actueel/nieuws/2022/juli/handreiking-vergunningverlening-rijkspartijen/</a:t>
                      </a:r>
                    </a:p>
                  </a:txBody>
                  <a:tcPr/>
                </a:tc>
                <a:extLst>
                  <a:ext uri="{0D108BD9-81ED-4DB2-BD59-A6C34878D82A}">
                    <a16:rowId xmlns:a16="http://schemas.microsoft.com/office/drawing/2014/main" val="593244496"/>
                  </a:ext>
                </a:extLst>
              </a:tr>
              <a:tr h="370840">
                <a:tc>
                  <a:txBody>
                    <a:bodyPr/>
                    <a:lstStyle/>
                    <a:p>
                      <a:r>
                        <a:rPr lang="nl-NL" sz="1200" dirty="0">
                          <a:solidFill>
                            <a:srgbClr val="FF0000"/>
                          </a:solidFill>
                        </a:rPr>
                        <a:t>HRM</a:t>
                      </a:r>
                    </a:p>
                  </a:txBody>
                  <a:tcPr/>
                </a:tc>
                <a:tc>
                  <a:txBody>
                    <a:bodyPr/>
                    <a:lstStyle/>
                    <a:p>
                      <a:pPr lvl="0"/>
                      <a:endParaRPr lang="nl-NL" sz="1200" dirty="0"/>
                    </a:p>
                  </a:txBody>
                  <a:tcPr/>
                </a:tc>
                <a:extLst>
                  <a:ext uri="{0D108BD9-81ED-4DB2-BD59-A6C34878D82A}">
                    <a16:rowId xmlns:a16="http://schemas.microsoft.com/office/drawing/2014/main" val="817656192"/>
                  </a:ext>
                </a:extLst>
              </a:tr>
              <a:tr h="370840">
                <a:tc>
                  <a:txBody>
                    <a:bodyPr/>
                    <a:lstStyle/>
                    <a:p>
                      <a:r>
                        <a:rPr lang="nl-NL" sz="1200" dirty="0"/>
                        <a:t>Beslissen welke vaardigheden wie wat moet hebben</a:t>
                      </a:r>
                    </a:p>
                  </a:txBody>
                  <a:tcPr/>
                </a:tc>
                <a:tc>
                  <a:txBody>
                    <a:bodyPr/>
                    <a:lstStyle/>
                    <a:p>
                      <a:pPr lvl="0"/>
                      <a:r>
                        <a:rPr lang="nl-NL" sz="1200" dirty="0"/>
                        <a:t>- curriculum</a:t>
                      </a:r>
                    </a:p>
                  </a:txBody>
                  <a:tcPr/>
                </a:tc>
                <a:extLst>
                  <a:ext uri="{0D108BD9-81ED-4DB2-BD59-A6C34878D82A}">
                    <a16:rowId xmlns:a16="http://schemas.microsoft.com/office/drawing/2014/main" val="3022861623"/>
                  </a:ext>
                </a:extLst>
              </a:tr>
              <a:tr h="370840">
                <a:tc>
                  <a:txBody>
                    <a:bodyPr/>
                    <a:lstStyle/>
                    <a:p>
                      <a:pPr marL="0" marR="0" lvl="0" indent="0" algn="l" defTabSz="457154" rtl="0" eaLnBrk="1" fontAlgn="auto" latinLnBrk="0" hangingPunct="1">
                        <a:lnSpc>
                          <a:spcPct val="100000"/>
                        </a:lnSpc>
                        <a:spcBef>
                          <a:spcPts val="0"/>
                        </a:spcBef>
                        <a:spcAft>
                          <a:spcPts val="0"/>
                        </a:spcAft>
                        <a:buClrTx/>
                        <a:buSzTx/>
                        <a:buFontTx/>
                        <a:buNone/>
                        <a:tabLst/>
                        <a:defRPr/>
                      </a:pPr>
                      <a:r>
                        <a:rPr lang="nl-NL" sz="1200" kern="1200" dirty="0">
                          <a:solidFill>
                            <a:schemeClr val="dk1"/>
                          </a:solidFill>
                          <a:effectLst/>
                          <a:latin typeface="+mn-lt"/>
                          <a:ea typeface="+mn-ea"/>
                          <a:cs typeface="+mn-cs"/>
                        </a:rPr>
                        <a:t>Opleiden medewerkers conform takenpakket en afspraak verdeling (wat moet wie weten) </a:t>
                      </a:r>
                    </a:p>
                  </a:txBody>
                  <a:tcPr/>
                </a:tc>
                <a:tc>
                  <a:txBody>
                    <a:bodyPr/>
                    <a:lstStyle/>
                    <a:p>
                      <a:pPr marL="171450" indent="-171450">
                        <a:buFontTx/>
                        <a:buChar char="-"/>
                      </a:pPr>
                      <a:r>
                        <a:rPr lang="nl-NL" sz="1200" dirty="0"/>
                        <a:t>Curriculum (</a:t>
                      </a:r>
                      <a:r>
                        <a:rPr lang="nl-NL" sz="1200" dirty="0" err="1"/>
                        <a:t>tbv</a:t>
                      </a:r>
                      <a:r>
                        <a:rPr lang="nl-NL" sz="1200" dirty="0"/>
                        <a:t> </a:t>
                      </a:r>
                      <a:r>
                        <a:rPr lang="nl-NL" sz="1200" dirty="0" err="1"/>
                        <a:t>commerciele</a:t>
                      </a:r>
                      <a:r>
                        <a:rPr lang="nl-NL" sz="1200" dirty="0"/>
                        <a:t> opleiders?) </a:t>
                      </a:r>
                    </a:p>
                    <a:p>
                      <a:pPr marL="171450" indent="-171450">
                        <a:buFontTx/>
                        <a:buChar char="-"/>
                      </a:pPr>
                      <a:r>
                        <a:rPr lang="nl-NL" sz="1200" dirty="0"/>
                        <a:t>Diverse instructies over gebruik checker loket,  over het invullen van een aanvraag, over gebruik wegwijzer, over regels op de kaart, over papierenformulier maken/demo’s</a:t>
                      </a:r>
                    </a:p>
                    <a:p>
                      <a:pPr marL="171450" indent="-171450">
                        <a:buFontTx/>
                        <a:buChar char="-"/>
                      </a:pPr>
                      <a:r>
                        <a:rPr lang="nl-NL" sz="1200" dirty="0"/>
                        <a:t>[organisaties zelf verantwoordelijk voor inhoudelijke expertise] </a:t>
                      </a:r>
                    </a:p>
                  </a:txBody>
                  <a:tcPr/>
                </a:tc>
                <a:extLst>
                  <a:ext uri="{0D108BD9-81ED-4DB2-BD59-A6C34878D82A}">
                    <a16:rowId xmlns:a16="http://schemas.microsoft.com/office/drawing/2014/main" val="3797859585"/>
                  </a:ext>
                </a:extLst>
              </a:tr>
            </a:tbl>
          </a:graphicData>
        </a:graphic>
      </p:graphicFrame>
    </p:spTree>
    <p:extLst>
      <p:ext uri="{BB962C8B-B14F-4D97-AF65-F5344CB8AC3E}">
        <p14:creationId xmlns:p14="http://schemas.microsoft.com/office/powerpoint/2010/main" val="110311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E9B6F-F074-F31A-BFCC-3FDE1A3B9F1E}"/>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1EA994AB-8EF6-4D0E-6FDA-3C7DBD16306A}"/>
              </a:ext>
            </a:extLst>
          </p:cNvPr>
          <p:cNvSpPr>
            <a:spLocks noGrp="1"/>
          </p:cNvSpPr>
          <p:nvPr>
            <p:ph type="body" sz="quarter" idx="12"/>
          </p:nvPr>
        </p:nvSpPr>
        <p:spPr/>
        <p:txBody>
          <a:bodyPr/>
          <a:lstStyle/>
          <a:p>
            <a:endParaRPr lang="nl-NL" dirty="0"/>
          </a:p>
        </p:txBody>
      </p:sp>
      <p:graphicFrame>
        <p:nvGraphicFramePr>
          <p:cNvPr id="4" name="Tabel 4">
            <a:extLst>
              <a:ext uri="{FF2B5EF4-FFF2-40B4-BE49-F238E27FC236}">
                <a16:creationId xmlns:a16="http://schemas.microsoft.com/office/drawing/2014/main" id="{B1A1E226-E38B-758C-42A2-7B081D9FE671}"/>
              </a:ext>
            </a:extLst>
          </p:cNvPr>
          <p:cNvGraphicFramePr>
            <a:graphicFrameLocks noGrp="1"/>
          </p:cNvGraphicFramePr>
          <p:nvPr>
            <p:extLst>
              <p:ext uri="{D42A27DB-BD31-4B8C-83A1-F6EECF244321}">
                <p14:modId xmlns:p14="http://schemas.microsoft.com/office/powerpoint/2010/main" val="825217192"/>
              </p:ext>
            </p:extLst>
          </p:nvPr>
        </p:nvGraphicFramePr>
        <p:xfrm>
          <a:off x="0" y="-59563"/>
          <a:ext cx="12109837" cy="6843536"/>
        </p:xfrm>
        <a:graphic>
          <a:graphicData uri="http://schemas.openxmlformats.org/drawingml/2006/table">
            <a:tbl>
              <a:tblPr firstRow="1" bandRow="1">
                <a:tableStyleId>{5C22544A-7EE6-4342-B048-85BDC9FD1C3A}</a:tableStyleId>
              </a:tblPr>
              <a:tblGrid>
                <a:gridCol w="4792062">
                  <a:extLst>
                    <a:ext uri="{9D8B030D-6E8A-4147-A177-3AD203B41FA5}">
                      <a16:colId xmlns:a16="http://schemas.microsoft.com/office/drawing/2014/main" val="1799065993"/>
                    </a:ext>
                  </a:extLst>
                </a:gridCol>
                <a:gridCol w="7317775">
                  <a:extLst>
                    <a:ext uri="{9D8B030D-6E8A-4147-A177-3AD203B41FA5}">
                      <a16:colId xmlns:a16="http://schemas.microsoft.com/office/drawing/2014/main" val="4191420871"/>
                    </a:ext>
                  </a:extLst>
                </a:gridCol>
              </a:tblGrid>
              <a:tr h="531466">
                <a:tc>
                  <a:txBody>
                    <a:bodyPr/>
                    <a:lstStyle/>
                    <a:p>
                      <a:r>
                        <a:rPr lang="nl-NL" sz="900" dirty="0"/>
                        <a:t>Zelf of in de regio op </a:t>
                      </a:r>
                      <a:r>
                        <a:rPr lang="nl-NL" sz="900"/>
                        <a:t>te pakken</a:t>
                      </a:r>
                      <a:endParaRPr lang="nl-NL" sz="900" dirty="0"/>
                    </a:p>
                  </a:txBody>
                  <a:tcPr/>
                </a:tc>
                <a:tc>
                  <a:txBody>
                    <a:bodyPr/>
                    <a:lstStyle/>
                    <a:p>
                      <a:r>
                        <a:rPr lang="nl-NL" sz="900" dirty="0"/>
                        <a:t>Welke ondersteuning landelijk</a:t>
                      </a:r>
                    </a:p>
                  </a:txBody>
                  <a:tcPr/>
                </a:tc>
                <a:extLst>
                  <a:ext uri="{0D108BD9-81ED-4DB2-BD59-A6C34878D82A}">
                    <a16:rowId xmlns:a16="http://schemas.microsoft.com/office/drawing/2014/main" val="141242395"/>
                  </a:ext>
                </a:extLst>
              </a:tr>
              <a:tr h="531466">
                <a:tc>
                  <a:txBody>
                    <a:bodyPr/>
                    <a:lstStyle/>
                    <a:p>
                      <a:r>
                        <a:rPr lang="nl-NL" sz="1200" dirty="0">
                          <a:solidFill>
                            <a:srgbClr val="FF0000"/>
                          </a:solidFill>
                        </a:rPr>
                        <a:t>Communicatie</a:t>
                      </a:r>
                    </a:p>
                  </a:txBody>
                  <a:tcPr/>
                </a:tc>
                <a:tc>
                  <a:txBody>
                    <a:bodyPr/>
                    <a:lstStyle/>
                    <a:p>
                      <a:pPr lvl="0"/>
                      <a:endParaRPr lang="nl-NL" sz="1200" dirty="0"/>
                    </a:p>
                  </a:txBody>
                  <a:tcPr/>
                </a:tc>
                <a:extLst>
                  <a:ext uri="{0D108BD9-81ED-4DB2-BD59-A6C34878D82A}">
                    <a16:rowId xmlns:a16="http://schemas.microsoft.com/office/drawing/2014/main" val="1501519098"/>
                  </a:ext>
                </a:extLst>
              </a:tr>
              <a:tr h="1703604">
                <a:tc>
                  <a:txBody>
                    <a:bodyPr/>
                    <a:lstStyle/>
                    <a:p>
                      <a:pPr lvl="0"/>
                      <a:r>
                        <a:rPr lang="nl-NL" sz="1200" dirty="0"/>
                        <a:t>Website teksten:</a:t>
                      </a:r>
                    </a:p>
                    <a:p>
                      <a:pPr marL="171450" lvl="0" indent="-171450">
                        <a:buFontTx/>
                        <a:buChar char="-"/>
                      </a:pPr>
                      <a:r>
                        <a:rPr lang="nl-NL" sz="1200" dirty="0"/>
                        <a:t>Informatie veel voorkomende aanvragen met achtergrond info</a:t>
                      </a:r>
                    </a:p>
                    <a:p>
                      <a:pPr marL="171450" lvl="0" indent="-171450">
                        <a:buFontTx/>
                        <a:buChar char="-"/>
                      </a:pPr>
                      <a:r>
                        <a:rPr lang="nl-NL" sz="1200" dirty="0"/>
                        <a:t>Doorverwijzing naar juiste plek voor vragen (passend bij dienstverlening en organisatie daarvan)</a:t>
                      </a:r>
                    </a:p>
                    <a:p>
                      <a:pPr marL="171450" lvl="0" indent="-171450">
                        <a:buFontTx/>
                        <a:buChar char="-"/>
                      </a:pPr>
                      <a:r>
                        <a:rPr lang="nl-NL" sz="1200" dirty="0"/>
                        <a:t>Informatie over overgangsperiode </a:t>
                      </a:r>
                    </a:p>
                  </a:txBody>
                  <a:tcPr/>
                </a:tc>
                <a:tc>
                  <a:txBody>
                    <a:bodyPr/>
                    <a:lstStyle/>
                    <a:p>
                      <a:pPr marL="285750" indent="-285750">
                        <a:buFontTx/>
                        <a:buChar char="-"/>
                      </a:pPr>
                      <a:r>
                        <a:rPr lang="nl-NL" sz="1200" dirty="0"/>
                        <a:t>Teksten VNG voor gemeenten voor veelvuldige aanvragen</a:t>
                      </a:r>
                    </a:p>
                    <a:p>
                      <a:pPr marL="285750" indent="-285750">
                        <a:buFontTx/>
                        <a:buChar char="-"/>
                      </a:pPr>
                      <a:r>
                        <a:rPr lang="nl-NL" sz="1200" dirty="0"/>
                        <a:t>Daarbij dan nadrukkelijk instructie voor top 10 activiteiten welke werkzaamheden aan te klikken in formulier</a:t>
                      </a:r>
                    </a:p>
                    <a:p>
                      <a:pPr marL="285750" indent="-285750">
                        <a:buFontTx/>
                        <a:buChar char="-"/>
                      </a:pPr>
                      <a:r>
                        <a:rPr lang="nl-NL" sz="1200" dirty="0"/>
                        <a:t>Relatie met tegels in loket voor aanvraag? </a:t>
                      </a:r>
                    </a:p>
                    <a:p>
                      <a:pPr marL="285750" indent="-285750">
                        <a:buFontTx/>
                        <a:buChar char="-"/>
                      </a:pPr>
                      <a:r>
                        <a:rPr lang="nl-NL" sz="1200" dirty="0"/>
                        <a:t>Actie vanuit groep bedrijfsleven ADS voor top 10 milieuactiviteiten die eventueel </a:t>
                      </a:r>
                      <a:r>
                        <a:rPr lang="nl-NL" sz="1200" dirty="0" err="1"/>
                        <a:t>OD’s</a:t>
                      </a:r>
                      <a:r>
                        <a:rPr lang="nl-NL" sz="1200" dirty="0"/>
                        <a:t> kunnen gebruiken? </a:t>
                      </a:r>
                      <a:r>
                        <a:rPr lang="nl-NL" sz="1200" dirty="0" err="1"/>
                        <a:t>Incl</a:t>
                      </a:r>
                      <a:r>
                        <a:rPr lang="nl-NL" sz="1200" dirty="0"/>
                        <a:t> welke werkzaamheden te gebruiken. Met name die doelgroep die eenmalig aanvraagt. </a:t>
                      </a:r>
                    </a:p>
                    <a:p>
                      <a:pPr marL="285750" indent="-285750">
                        <a:buFontTx/>
                        <a:buChar char="-"/>
                      </a:pPr>
                      <a:r>
                        <a:rPr lang="nl-NL" sz="1200" dirty="0"/>
                        <a:t>Sobere publiekscampagne (geen walhalla verhalen)</a:t>
                      </a:r>
                    </a:p>
                  </a:txBody>
                  <a:tcPr/>
                </a:tc>
                <a:extLst>
                  <a:ext uri="{0D108BD9-81ED-4DB2-BD59-A6C34878D82A}">
                    <a16:rowId xmlns:a16="http://schemas.microsoft.com/office/drawing/2014/main" val="1424211363"/>
                  </a:ext>
                </a:extLst>
              </a:tr>
              <a:tr h="655232">
                <a:tc>
                  <a:txBody>
                    <a:bodyPr/>
                    <a:lstStyle/>
                    <a:p>
                      <a:pPr lvl="0"/>
                      <a:r>
                        <a:rPr lang="nl-NL" sz="1200" dirty="0"/>
                        <a:t>Toepasbare regels voor eigen activiteiten</a:t>
                      </a:r>
                    </a:p>
                  </a:txBody>
                  <a:tcPr/>
                </a:tc>
                <a:tc>
                  <a:txBody>
                    <a:bodyPr/>
                    <a:lstStyle/>
                    <a:p>
                      <a:r>
                        <a:rPr lang="nl-NL" sz="1200" i="1" dirty="0">
                          <a:solidFill>
                            <a:schemeClr val="tx1"/>
                          </a:solidFill>
                        </a:rPr>
                        <a:t>Checker /Interbestuurlijke afstemming ondersteuning;</a:t>
                      </a:r>
                    </a:p>
                    <a:p>
                      <a:r>
                        <a:rPr lang="nl-NL" sz="1200" i="1" dirty="0">
                          <a:solidFill>
                            <a:schemeClr val="tx1"/>
                          </a:solidFill>
                        </a:rPr>
                        <a:t>Relatie met werkzaamheden in aanvraagformulier. </a:t>
                      </a:r>
                    </a:p>
                  </a:txBody>
                  <a:tcPr/>
                </a:tc>
                <a:extLst>
                  <a:ext uri="{0D108BD9-81ED-4DB2-BD59-A6C34878D82A}">
                    <a16:rowId xmlns:a16="http://schemas.microsoft.com/office/drawing/2014/main" val="1488418469"/>
                  </a:ext>
                </a:extLst>
              </a:tr>
              <a:tr h="531466">
                <a:tc>
                  <a:txBody>
                    <a:bodyPr/>
                    <a:lstStyle/>
                    <a:p>
                      <a:pPr lvl="0"/>
                      <a:endParaRPr lang="nl-NL" sz="1200" dirty="0">
                        <a:solidFill>
                          <a:srgbClr val="FF0000"/>
                        </a:solidFill>
                      </a:endParaRPr>
                    </a:p>
                  </a:txBody>
                  <a:tcPr/>
                </a:tc>
                <a:tc>
                  <a:txBody>
                    <a:bodyPr/>
                    <a:lstStyle/>
                    <a:p>
                      <a:pPr marL="171450" indent="-171450">
                        <a:buFontTx/>
                        <a:buChar char="-"/>
                      </a:pPr>
                      <a:endParaRPr lang="nl-NL" sz="1200" dirty="0"/>
                    </a:p>
                  </a:txBody>
                  <a:tcPr/>
                </a:tc>
                <a:extLst>
                  <a:ext uri="{0D108BD9-81ED-4DB2-BD59-A6C34878D82A}">
                    <a16:rowId xmlns:a16="http://schemas.microsoft.com/office/drawing/2014/main" val="319892228"/>
                  </a:ext>
                </a:extLst>
              </a:tr>
              <a:tr h="531466">
                <a:tc>
                  <a:txBody>
                    <a:bodyPr/>
                    <a:lstStyle/>
                    <a:p>
                      <a:pPr lvl="0"/>
                      <a:r>
                        <a:rPr lang="nl-NL" sz="1200" dirty="0">
                          <a:solidFill>
                            <a:srgbClr val="FF0000"/>
                          </a:solidFill>
                        </a:rPr>
                        <a:t>Oefenen en inregelen</a:t>
                      </a:r>
                    </a:p>
                  </a:txBody>
                  <a:tcPr/>
                </a:tc>
                <a:tc>
                  <a:txBody>
                    <a:bodyPr/>
                    <a:lstStyle/>
                    <a:p>
                      <a:pPr marL="171450" indent="-171450">
                        <a:buFontTx/>
                        <a:buChar char="-"/>
                      </a:pPr>
                      <a:endParaRPr lang="nl-NL" sz="1200" dirty="0"/>
                    </a:p>
                  </a:txBody>
                  <a:tcPr/>
                </a:tc>
                <a:extLst>
                  <a:ext uri="{0D108BD9-81ED-4DB2-BD59-A6C34878D82A}">
                    <a16:rowId xmlns:a16="http://schemas.microsoft.com/office/drawing/2014/main" val="2351394819"/>
                  </a:ext>
                </a:extLst>
              </a:tr>
              <a:tr h="917325">
                <a:tc>
                  <a:txBody>
                    <a:bodyPr/>
                    <a:lstStyle/>
                    <a:p>
                      <a:pPr lvl="0"/>
                      <a:r>
                        <a:rPr lang="nl-NL" sz="1200" dirty="0"/>
                        <a:t>Ingediende casussen oppakken en die </a:t>
                      </a:r>
                      <a:r>
                        <a:rPr lang="nl-NL" sz="1200" dirty="0" err="1"/>
                        <a:t>doorakkeren</a:t>
                      </a:r>
                      <a:r>
                        <a:rPr lang="nl-NL" sz="1200" dirty="0"/>
                        <a:t> naar het aanvraagformulier en behandelen </a:t>
                      </a:r>
                    </a:p>
                  </a:txBody>
                  <a:tcPr/>
                </a:tc>
                <a:tc>
                  <a:txBody>
                    <a:bodyPr/>
                    <a:lstStyle/>
                    <a:p>
                      <a:pPr marL="171450" indent="-171450">
                        <a:buFontTx/>
                        <a:buChar char="-"/>
                      </a:pPr>
                      <a:r>
                        <a:rPr lang="nl-NL" sz="1200" dirty="0"/>
                        <a:t>Voor bodem en </a:t>
                      </a:r>
                      <a:r>
                        <a:rPr lang="nl-NL" sz="1200" dirty="0" err="1"/>
                        <a:t>wkb</a:t>
                      </a:r>
                      <a:r>
                        <a:rPr lang="nl-NL" sz="1200" dirty="0"/>
                        <a:t> komen gestandaardiseerde pakketten via inregeltesten</a:t>
                      </a:r>
                    </a:p>
                    <a:p>
                      <a:pPr marL="171450" indent="-171450">
                        <a:buFontTx/>
                        <a:buChar char="-"/>
                      </a:pPr>
                      <a:r>
                        <a:rPr lang="nl-NL" sz="1200" dirty="0"/>
                        <a:t>Glazen huis voor een aantal gemeenten die een casus hebben samengesteld en die open willen behandelen in welke zin deze iets betekenen in de nieuwe </a:t>
                      </a:r>
                      <a:r>
                        <a:rPr lang="nl-NL" sz="1200" dirty="0" err="1"/>
                        <a:t>omgevingswet</a:t>
                      </a:r>
                      <a:endParaRPr lang="nl-NL" sz="1200" dirty="0"/>
                    </a:p>
                  </a:txBody>
                  <a:tcPr/>
                </a:tc>
                <a:extLst>
                  <a:ext uri="{0D108BD9-81ED-4DB2-BD59-A6C34878D82A}">
                    <a16:rowId xmlns:a16="http://schemas.microsoft.com/office/drawing/2014/main" val="789760769"/>
                  </a:ext>
                </a:extLst>
              </a:tr>
              <a:tr h="1441511">
                <a:tc>
                  <a:txBody>
                    <a:bodyPr/>
                    <a:lstStyle/>
                    <a:p>
                      <a:r>
                        <a:rPr lang="nl-NL" sz="1200" dirty="0"/>
                        <a:t>Nazorgteam instellen:</a:t>
                      </a:r>
                    </a:p>
                    <a:p>
                      <a:pPr marL="285750" indent="-285750">
                        <a:buFontTx/>
                        <a:buChar char="-"/>
                      </a:pPr>
                      <a:r>
                        <a:rPr lang="nl-NL" sz="1200" dirty="0" err="1"/>
                        <a:t>Keyplayers</a:t>
                      </a:r>
                      <a:r>
                        <a:rPr lang="nl-NL" sz="1200" dirty="0"/>
                        <a:t> </a:t>
                      </a:r>
                      <a:r>
                        <a:rPr lang="nl-NL" sz="1200" dirty="0" err="1"/>
                        <a:t>tbv</a:t>
                      </a:r>
                      <a:r>
                        <a:rPr lang="nl-NL" sz="1200" dirty="0"/>
                        <a:t> aanpassen website, beleid, toepasbare regels, inhoud </a:t>
                      </a:r>
                    </a:p>
                    <a:p>
                      <a:pPr marL="285750" indent="-285750">
                        <a:buFontTx/>
                        <a:buChar char="-"/>
                      </a:pPr>
                      <a:r>
                        <a:rPr lang="nl-NL" sz="1200" dirty="0"/>
                        <a:t>Ingespeeld op mogelijke knelpunten (</a:t>
                      </a:r>
                      <a:r>
                        <a:rPr lang="nl-NL" sz="1200" dirty="0" err="1"/>
                        <a:t>what</a:t>
                      </a:r>
                      <a:r>
                        <a:rPr lang="nl-NL" sz="1200" dirty="0"/>
                        <a:t> </a:t>
                      </a:r>
                      <a:r>
                        <a:rPr lang="nl-NL" sz="1200" dirty="0" err="1"/>
                        <a:t>iff</a:t>
                      </a:r>
                      <a:r>
                        <a:rPr lang="nl-NL" sz="1200" dirty="0"/>
                        <a:t>) en een aantal calamiteiten</a:t>
                      </a:r>
                    </a:p>
                  </a:txBody>
                  <a:tcPr/>
                </a:tc>
                <a:tc>
                  <a:txBody>
                    <a:bodyPr/>
                    <a:lstStyle/>
                    <a:p>
                      <a:pPr marL="0" indent="0">
                        <a:buFontTx/>
                        <a:buNone/>
                      </a:pPr>
                      <a:r>
                        <a:rPr lang="nl-NL" sz="1200" dirty="0"/>
                        <a:t>Inzicht bieden in hoe landelijk omgegaan met ‘issues’ die niet 1,2, 3 te beantwoorden zijn. </a:t>
                      </a:r>
                    </a:p>
                    <a:p>
                      <a:pPr marL="0" indent="0">
                        <a:buFontTx/>
                        <a:buNone/>
                      </a:pPr>
                      <a:r>
                        <a:rPr lang="nl-NL" sz="1200" dirty="0"/>
                        <a:t>Ingeval calamiteiten:</a:t>
                      </a:r>
                    </a:p>
                    <a:p>
                      <a:pPr marL="285750" indent="-285750">
                        <a:buFontTx/>
                        <a:buChar char="-"/>
                      </a:pPr>
                      <a:r>
                        <a:rPr lang="nl-NL" sz="1200" dirty="0"/>
                        <a:t>Voor enkelvoudige lokale activiteiten zal landelijk een voorbeeld papieren formulier worden gegenereerd voor de top activiteiten</a:t>
                      </a:r>
                    </a:p>
                    <a:p>
                      <a:pPr marL="285750" indent="-285750">
                        <a:buFontTx/>
                        <a:buChar char="-"/>
                      </a:pPr>
                      <a:r>
                        <a:rPr lang="nl-NL" sz="1200" dirty="0"/>
                        <a:t>Pm: rijk vragen dit ook te doen voor </a:t>
                      </a:r>
                      <a:r>
                        <a:rPr lang="nl-NL" sz="1200" dirty="0" err="1"/>
                        <a:t>rijksactiviteiten</a:t>
                      </a:r>
                      <a:endParaRPr lang="nl-NL" sz="1200" dirty="0"/>
                    </a:p>
                  </a:txBody>
                  <a:tcPr/>
                </a:tc>
                <a:extLst>
                  <a:ext uri="{0D108BD9-81ED-4DB2-BD59-A6C34878D82A}">
                    <a16:rowId xmlns:a16="http://schemas.microsoft.com/office/drawing/2014/main" val="3399614470"/>
                  </a:ext>
                </a:extLst>
              </a:tr>
            </a:tbl>
          </a:graphicData>
        </a:graphic>
      </p:graphicFrame>
    </p:spTree>
    <p:extLst>
      <p:ext uri="{BB962C8B-B14F-4D97-AF65-F5344CB8AC3E}">
        <p14:creationId xmlns:p14="http://schemas.microsoft.com/office/powerpoint/2010/main" val="122190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9DF29-79EB-5E28-AADC-37140BEF075C}"/>
              </a:ext>
            </a:extLst>
          </p:cNvPr>
          <p:cNvSpPr>
            <a:spLocks noGrp="1"/>
          </p:cNvSpPr>
          <p:nvPr>
            <p:ph type="title"/>
          </p:nvPr>
        </p:nvSpPr>
        <p:spPr/>
        <p:txBody>
          <a:bodyPr/>
          <a:lstStyle/>
          <a:p>
            <a:r>
              <a:rPr lang="nl-NL" dirty="0"/>
              <a:t>Opstart werkgroep dienstverlening</a:t>
            </a:r>
          </a:p>
        </p:txBody>
      </p:sp>
      <p:sp>
        <p:nvSpPr>
          <p:cNvPr id="3" name="Tijdelijke aanduiding voor tekst 2">
            <a:extLst>
              <a:ext uri="{FF2B5EF4-FFF2-40B4-BE49-F238E27FC236}">
                <a16:creationId xmlns:a16="http://schemas.microsoft.com/office/drawing/2014/main" id="{E0CF030F-DD4B-9A44-BEE9-85A18EA7D40D}"/>
              </a:ext>
            </a:extLst>
          </p:cNvPr>
          <p:cNvSpPr>
            <a:spLocks noGrp="1"/>
          </p:cNvSpPr>
          <p:nvPr>
            <p:ph type="body" sz="quarter" idx="12"/>
          </p:nvPr>
        </p:nvSpPr>
        <p:spPr/>
        <p:txBody>
          <a:bodyPr/>
          <a:lstStyle/>
          <a:p>
            <a:pPr marL="342900" indent="-342900">
              <a:buAutoNum type="arabicPeriod"/>
            </a:pPr>
            <a:r>
              <a:rPr lang="nl-NL" dirty="0"/>
              <a:t>Waar staat iedereen in de implementatie:</a:t>
            </a:r>
          </a:p>
          <a:p>
            <a:pPr marL="800054" lvl="1" indent="-342900">
              <a:buFont typeface="Courier New" panose="02070309020205020404" pitchFamily="49" charset="0"/>
              <a:buChar char="o"/>
            </a:pPr>
            <a:r>
              <a:rPr lang="nl-NL" dirty="0"/>
              <a:t>Delen resultaten Klaar voor de Start tool</a:t>
            </a:r>
          </a:p>
          <a:p>
            <a:pPr marL="800054" lvl="1" indent="-342900">
              <a:buFont typeface="Courier New" panose="02070309020205020404" pitchFamily="49" charset="0"/>
              <a:buChar char="o"/>
            </a:pPr>
            <a:r>
              <a:rPr lang="nl-NL" dirty="0"/>
              <a:t>Hebben jullie een duidelijk beeld hoe jullie de taakverdeling doen tussen KCC-FO_BO</a:t>
            </a:r>
          </a:p>
          <a:p>
            <a:pPr marL="1257209" lvl="2" indent="-342900">
              <a:buFont typeface="Courier New" panose="02070309020205020404" pitchFamily="49" charset="0"/>
              <a:buChar char="o"/>
            </a:pPr>
            <a:r>
              <a:rPr lang="nl-NL" dirty="0"/>
              <a:t>KCC (breed, niet specialistisch)---</a:t>
            </a:r>
            <a:r>
              <a:rPr lang="nl-NL" dirty="0">
                <a:sym typeface="Wingdings" panose="05000000000000000000" pitchFamily="2" charset="2"/>
              </a:rPr>
              <a:t> FO (alleen werken op afspraak?)------ BO</a:t>
            </a:r>
          </a:p>
          <a:p>
            <a:pPr lvl="2"/>
            <a:r>
              <a:rPr lang="nl-NL" dirty="0">
                <a:sym typeface="Wingdings" panose="05000000000000000000" pitchFamily="2" charset="2"/>
              </a:rPr>
              <a:t>       Hoe intake?/ Rol BO/ Rol eigen kennissystemen?</a:t>
            </a:r>
          </a:p>
          <a:p>
            <a:r>
              <a:rPr lang="nl-NL">
                <a:sym typeface="Wingdings" panose="05000000000000000000" pitchFamily="2" charset="2"/>
              </a:rPr>
              <a:t>2. </a:t>
            </a:r>
            <a:endParaRPr lang="nl-NL" dirty="0"/>
          </a:p>
        </p:txBody>
      </p:sp>
    </p:spTree>
    <p:extLst>
      <p:ext uri="{BB962C8B-B14F-4D97-AF65-F5344CB8AC3E}">
        <p14:creationId xmlns:p14="http://schemas.microsoft.com/office/powerpoint/2010/main" val="283496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3">
            <a:extLst>
              <a:ext uri="{FF2B5EF4-FFF2-40B4-BE49-F238E27FC236}">
                <a16:creationId xmlns:a16="http://schemas.microsoft.com/office/drawing/2014/main" id="{3FEC5E1D-2450-4D66-3619-09B60F271198}"/>
              </a:ext>
            </a:extLst>
          </p:cNvPr>
          <p:cNvGraphicFramePr>
            <a:graphicFrameLocks noGrp="1"/>
          </p:cNvGraphicFramePr>
          <p:nvPr/>
        </p:nvGraphicFramePr>
        <p:xfrm>
          <a:off x="432179" y="0"/>
          <a:ext cx="11323318" cy="6482639"/>
        </p:xfrm>
        <a:graphic>
          <a:graphicData uri="http://schemas.openxmlformats.org/drawingml/2006/table">
            <a:tbl>
              <a:tblPr firstRow="1" bandRow="1">
                <a:tableStyleId>{F5AB1C69-6EDB-4FF4-983F-18BD219EF322}</a:tableStyleId>
              </a:tblPr>
              <a:tblGrid>
                <a:gridCol w="11323318">
                  <a:extLst>
                    <a:ext uri="{9D8B030D-6E8A-4147-A177-3AD203B41FA5}">
                      <a16:colId xmlns:a16="http://schemas.microsoft.com/office/drawing/2014/main" val="719055561"/>
                    </a:ext>
                  </a:extLst>
                </a:gridCol>
              </a:tblGrid>
              <a:tr h="716562">
                <a:tc>
                  <a:txBody>
                    <a:bodyPr/>
                    <a:lstStyle/>
                    <a:p>
                      <a:pPr>
                        <a:lnSpc>
                          <a:spcPct val="100000"/>
                        </a:lnSpc>
                      </a:pPr>
                      <a:br>
                        <a:rPr lang="nl-NL" dirty="0"/>
                      </a:br>
                      <a:r>
                        <a:rPr lang="nl-NL" dirty="0"/>
                        <a:t>Wat  verandert er door de Omgevingswet (</a:t>
                      </a:r>
                      <a:r>
                        <a:rPr lang="nl-NL" dirty="0" err="1"/>
                        <a:t>incl</a:t>
                      </a:r>
                      <a:r>
                        <a:rPr lang="nl-NL" dirty="0"/>
                        <a:t> Wkb)?</a:t>
                      </a:r>
                    </a:p>
                  </a:txBody>
                  <a:tcPr/>
                </a:tc>
                <a:extLst>
                  <a:ext uri="{0D108BD9-81ED-4DB2-BD59-A6C34878D82A}">
                    <a16:rowId xmlns:a16="http://schemas.microsoft.com/office/drawing/2014/main" val="3170172330"/>
                  </a:ext>
                </a:extLst>
              </a:tr>
              <a:tr h="1130823">
                <a:tc>
                  <a:txBody>
                    <a:bodyPr/>
                    <a:lstStyle/>
                    <a:p>
                      <a:pPr marL="0" marR="0" lvl="0" indent="0" algn="l" defTabSz="457154" rtl="0" eaLnBrk="1" fontAlgn="auto" latinLnBrk="0" hangingPunct="1">
                        <a:lnSpc>
                          <a:spcPct val="100000"/>
                        </a:lnSpc>
                        <a:spcBef>
                          <a:spcPts val="0"/>
                        </a:spcBef>
                        <a:spcAft>
                          <a:spcPts val="0"/>
                        </a:spcAft>
                        <a:buClrTx/>
                        <a:buSzTx/>
                        <a:buFontTx/>
                        <a:buNone/>
                        <a:tabLst/>
                        <a:defRPr/>
                      </a:pPr>
                      <a:r>
                        <a:rPr lang="nl-NL" sz="1600" u="sng" dirty="0"/>
                        <a:t>Bouw: </a:t>
                      </a:r>
                    </a:p>
                    <a:p>
                      <a:pPr marL="285750" marR="0" lvl="0" indent="-285750" algn="l" defTabSz="4571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dirty="0"/>
                        <a:t>De knip tussen toestemming voor de locatie en het bouwtechnische gedeelte</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nl-NL" sz="1400" dirty="0"/>
                        <a:t>Gevolgklasse 1: geen vergunning meer via gemeente, maar kwaliteitsborging (wel met bijbehorende meldingen/informatieplichten)</a:t>
                      </a:r>
                    </a:p>
                  </a:txBody>
                  <a:tcPr/>
                </a:tc>
                <a:extLst>
                  <a:ext uri="{0D108BD9-81ED-4DB2-BD59-A6C34878D82A}">
                    <a16:rowId xmlns:a16="http://schemas.microsoft.com/office/drawing/2014/main" val="4250297788"/>
                  </a:ext>
                </a:extLst>
              </a:tr>
              <a:tr h="873310">
                <a:tc>
                  <a:txBody>
                    <a:bodyPr/>
                    <a:lstStyle/>
                    <a:p>
                      <a:pPr>
                        <a:lnSpc>
                          <a:spcPct val="100000"/>
                        </a:lnSpc>
                      </a:pPr>
                      <a:r>
                        <a:rPr lang="nl-NL" sz="1600" u="sng" dirty="0"/>
                        <a:t>Wetgevingssystematiek: </a:t>
                      </a:r>
                    </a:p>
                    <a:p>
                      <a:pPr marL="285750" indent="-285750">
                        <a:lnSpc>
                          <a:spcPct val="100000"/>
                        </a:lnSpc>
                        <a:buFont typeface="Arial" panose="020B0604020202020204" pitchFamily="34" charset="0"/>
                        <a:buChar char="•"/>
                      </a:pPr>
                      <a:r>
                        <a:rPr lang="nl-NL" sz="1400" dirty="0"/>
                        <a:t>Van initiatief (</a:t>
                      </a:r>
                      <a:r>
                        <a:rPr lang="nl-NL" sz="1400" err="1"/>
                        <a:t>incl</a:t>
                      </a:r>
                      <a:r>
                        <a:rPr lang="nl-NL" sz="1400" dirty="0"/>
                        <a:t> inrichting) naar activiteit. Dus meer een combinatie van activiteiten waar vergunning, meldingen en informatieplichten nodig zijn</a:t>
                      </a:r>
                    </a:p>
                  </a:txBody>
                  <a:tcPr/>
                </a:tc>
                <a:extLst>
                  <a:ext uri="{0D108BD9-81ED-4DB2-BD59-A6C34878D82A}">
                    <a16:rowId xmlns:a16="http://schemas.microsoft.com/office/drawing/2014/main" val="1674780418"/>
                  </a:ext>
                </a:extLst>
              </a:tr>
              <a:tr h="1589873">
                <a:tc>
                  <a:txBody>
                    <a:bodyPr/>
                    <a:lstStyle/>
                    <a:p>
                      <a:pPr>
                        <a:lnSpc>
                          <a:spcPct val="100000"/>
                        </a:lnSpc>
                      </a:pPr>
                      <a:r>
                        <a:rPr lang="nl-NL" sz="1600" u="sng" dirty="0"/>
                        <a:t>Lokaal/ meer regels andere overheden:</a:t>
                      </a:r>
                    </a:p>
                    <a:p>
                      <a:pPr marL="285750" indent="-285750">
                        <a:lnSpc>
                          <a:spcPct val="100000"/>
                        </a:lnSpc>
                        <a:buFont typeface="Arial" panose="020B0604020202020204" pitchFamily="34" charset="0"/>
                        <a:buChar char="•"/>
                      </a:pPr>
                      <a:r>
                        <a:rPr lang="nl-NL" sz="1400" dirty="0"/>
                        <a:t>De Ow vraagt een integrale benadering. Dat blijkt al uit het omgevingsplan, maar ook uit het loket. De gemeente zal nog meer dan nu het aanspreekpunt én ook het bevoegd gezag zijn. Het loket is dus niet alleen iets van het rijk, maar ook van gemeente/waterschap en provincie. Wat betekent dat voor de beantwoording? </a:t>
                      </a:r>
                      <a:br>
                        <a:rPr lang="nl-NL" sz="1400" dirty="0"/>
                      </a:br>
                      <a:r>
                        <a:rPr lang="nl-NL" sz="1400" dirty="0"/>
                        <a:t>Hoe stemt ze af met de andere overheden en uitvoeringsorganisaties?</a:t>
                      </a:r>
                    </a:p>
                    <a:p>
                      <a:pPr marL="285750" indent="-285750">
                        <a:lnSpc>
                          <a:spcPct val="100000"/>
                        </a:lnSpc>
                        <a:buFont typeface="Arial" panose="020B0604020202020204" pitchFamily="34" charset="0"/>
                        <a:buChar char="•"/>
                      </a:pPr>
                      <a:r>
                        <a:rPr lang="nl-NL" sz="1400" dirty="0"/>
                        <a:t>De gemeente kan meer eigen regels stellen en verwerken in het plan en dus ook in het loket</a:t>
                      </a:r>
                    </a:p>
                  </a:txBody>
                  <a:tcPr/>
                </a:tc>
                <a:extLst>
                  <a:ext uri="{0D108BD9-81ED-4DB2-BD59-A6C34878D82A}">
                    <a16:rowId xmlns:a16="http://schemas.microsoft.com/office/drawing/2014/main" val="2460443146"/>
                  </a:ext>
                </a:extLst>
              </a:tr>
              <a:tr h="1231585">
                <a:tc>
                  <a:txBody>
                    <a:bodyPr/>
                    <a:lstStyle/>
                    <a:p>
                      <a:pPr marL="0" indent="0">
                        <a:lnSpc>
                          <a:spcPct val="100000"/>
                        </a:lnSpc>
                        <a:buFont typeface="Arial" panose="020B0604020202020204" pitchFamily="34" charset="0"/>
                        <a:buNone/>
                      </a:pPr>
                      <a:r>
                        <a:rPr lang="nl-NL" sz="1600" u="sng" dirty="0"/>
                        <a:t>Een nieuw anders werkend loket (Omgevingsloket)</a:t>
                      </a:r>
                      <a:r>
                        <a:rPr lang="nl-NL" sz="1600" dirty="0"/>
                        <a:t>: omgevingswet.overheid.nl </a:t>
                      </a:r>
                    </a:p>
                    <a:p>
                      <a:pPr marL="285750" indent="-285750">
                        <a:lnSpc>
                          <a:spcPct val="100000"/>
                        </a:lnSpc>
                        <a:buFont typeface="Arial" panose="020B0604020202020204" pitchFamily="34" charset="0"/>
                        <a:buChar char="•"/>
                      </a:pPr>
                      <a:r>
                        <a:rPr lang="nl-NL" sz="1400" dirty="0"/>
                        <a:t>Dit loket werkt anders dan het OLO, anders dan ruimtelijkeplannen.nl en anders dan de AIM</a:t>
                      </a:r>
                    </a:p>
                    <a:p>
                      <a:pPr marL="285750" indent="-285750">
                        <a:lnSpc>
                          <a:spcPct val="100000"/>
                        </a:lnSpc>
                        <a:buFont typeface="Arial" panose="020B0604020202020204" pitchFamily="34" charset="0"/>
                        <a:buChar char="•"/>
                      </a:pPr>
                      <a:r>
                        <a:rPr lang="nl-NL" sz="1400" dirty="0"/>
                        <a:t>De softwarepakketten zijn veranderd/ingericht naar de nieuwe wet. Doordacht moet zijn wat dit betekent voor de registratie</a:t>
                      </a:r>
                    </a:p>
                    <a:p>
                      <a:pPr marL="285750" indent="-285750">
                        <a:lnSpc>
                          <a:spcPct val="100000"/>
                        </a:lnSpc>
                        <a:buFont typeface="Arial" panose="020B0604020202020204" pitchFamily="34" charset="0"/>
                        <a:buChar char="•"/>
                      </a:pPr>
                      <a:r>
                        <a:rPr lang="nl-NL" sz="1400" dirty="0"/>
                        <a:t>Digitale vragen vooral via gemeentelijk loket (loket kan hulp IPLO inschakelen) / niet meer ambtshalve indienen</a:t>
                      </a:r>
                    </a:p>
                  </a:txBody>
                  <a:tcPr/>
                </a:tc>
                <a:extLst>
                  <a:ext uri="{0D108BD9-81ED-4DB2-BD59-A6C34878D82A}">
                    <a16:rowId xmlns:a16="http://schemas.microsoft.com/office/drawing/2014/main" val="668052969"/>
                  </a:ext>
                </a:extLst>
              </a:tr>
              <a:tr h="470243">
                <a:tc>
                  <a:txBody>
                    <a:bodyPr/>
                    <a:lstStyle/>
                    <a:p>
                      <a:pPr>
                        <a:lnSpc>
                          <a:spcPct val="100000"/>
                        </a:lnSpc>
                      </a:pPr>
                      <a:r>
                        <a:rPr lang="nl-NL" sz="1600" u="sng" dirty="0"/>
                        <a:t>Proceduretijd:</a:t>
                      </a:r>
                      <a:r>
                        <a:rPr lang="nl-NL" sz="1600" dirty="0"/>
                        <a:t> </a:t>
                      </a:r>
                      <a:r>
                        <a:rPr lang="nl-NL" sz="1400" dirty="0"/>
                        <a:t>haast in alle gevallen 8 weken (reguliere procedure)</a:t>
                      </a:r>
                      <a:endParaRPr lang="nl-NL" sz="1600" dirty="0"/>
                    </a:p>
                  </a:txBody>
                  <a:tcPr/>
                </a:tc>
                <a:extLst>
                  <a:ext uri="{0D108BD9-81ED-4DB2-BD59-A6C34878D82A}">
                    <a16:rowId xmlns:a16="http://schemas.microsoft.com/office/drawing/2014/main" val="3742571839"/>
                  </a:ext>
                </a:extLst>
              </a:tr>
              <a:tr h="470243">
                <a:tc>
                  <a:txBody>
                    <a:bodyPr/>
                    <a:lstStyle/>
                    <a:p>
                      <a:pPr marL="0" marR="0" lvl="0" indent="0" algn="l" defTabSz="457154" rtl="0" eaLnBrk="1" fontAlgn="auto" latinLnBrk="0" hangingPunct="1">
                        <a:lnSpc>
                          <a:spcPct val="100000"/>
                        </a:lnSpc>
                        <a:spcBef>
                          <a:spcPts val="0"/>
                        </a:spcBef>
                        <a:spcAft>
                          <a:spcPts val="0"/>
                        </a:spcAft>
                        <a:buClrTx/>
                        <a:buSzTx/>
                        <a:buFontTx/>
                        <a:buNone/>
                        <a:tabLst/>
                        <a:defRPr/>
                      </a:pPr>
                      <a:r>
                        <a:rPr lang="nl-NL" sz="1600" u="sng" dirty="0"/>
                        <a:t>Leges</a:t>
                      </a:r>
                      <a:r>
                        <a:rPr lang="nl-NL" sz="1600" u="none" dirty="0"/>
                        <a:t>: </a:t>
                      </a:r>
                      <a:r>
                        <a:rPr lang="nl-NL" sz="1400" u="none" dirty="0" err="1"/>
                        <a:t>evt</a:t>
                      </a:r>
                      <a:r>
                        <a:rPr lang="nl-NL" sz="1400" u="none" dirty="0"/>
                        <a:t> </a:t>
                      </a:r>
                      <a:r>
                        <a:rPr lang="nl-NL" sz="1400" dirty="0"/>
                        <a:t>voor milieuvergunningen; maar niet meer voor bouwen (technisch) in geval van gevolgklasse 1</a:t>
                      </a:r>
                      <a:endParaRPr lang="nl-NL" sz="1600" dirty="0"/>
                    </a:p>
                  </a:txBody>
                  <a:tcPr/>
                </a:tc>
                <a:extLst>
                  <a:ext uri="{0D108BD9-81ED-4DB2-BD59-A6C34878D82A}">
                    <a16:rowId xmlns:a16="http://schemas.microsoft.com/office/drawing/2014/main" val="2768909354"/>
                  </a:ext>
                </a:extLst>
              </a:tr>
            </a:tbl>
          </a:graphicData>
        </a:graphic>
      </p:graphicFrame>
    </p:spTree>
    <p:extLst>
      <p:ext uri="{BB962C8B-B14F-4D97-AF65-F5344CB8AC3E}">
        <p14:creationId xmlns:p14="http://schemas.microsoft.com/office/powerpoint/2010/main" val="218488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D8B5F-9CEC-3765-1309-C7C6E4F3ED60}"/>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EA713FE4-1A0E-1707-06AC-9F78CC517BC0}"/>
              </a:ext>
            </a:extLst>
          </p:cNvPr>
          <p:cNvSpPr>
            <a:spLocks noGrp="1"/>
          </p:cNvSpPr>
          <p:nvPr>
            <p:ph type="body" sz="quarter" idx="12"/>
          </p:nvPr>
        </p:nvSpPr>
        <p:spPr/>
        <p:txBody>
          <a:bodyPr/>
          <a:lstStyle/>
          <a:p>
            <a:endParaRPr lang="nl-NL"/>
          </a:p>
        </p:txBody>
      </p:sp>
      <p:pic>
        <p:nvPicPr>
          <p:cNvPr id="5" name="Afbeelding 4">
            <a:extLst>
              <a:ext uri="{FF2B5EF4-FFF2-40B4-BE49-F238E27FC236}">
                <a16:creationId xmlns:a16="http://schemas.microsoft.com/office/drawing/2014/main" id="{F3840380-D9D0-C3C4-B123-924F8C4C5008}"/>
              </a:ext>
            </a:extLst>
          </p:cNvPr>
          <p:cNvPicPr>
            <a:picLocks noChangeAspect="1"/>
          </p:cNvPicPr>
          <p:nvPr/>
        </p:nvPicPr>
        <p:blipFill rotWithShape="1">
          <a:blip r:embed="rId2"/>
          <a:srcRect t="5294"/>
          <a:stretch/>
        </p:blipFill>
        <p:spPr>
          <a:xfrm>
            <a:off x="0" y="200025"/>
            <a:ext cx="12192000" cy="6134100"/>
          </a:xfrm>
          <a:prstGeom prst="rect">
            <a:avLst/>
          </a:prstGeom>
        </p:spPr>
      </p:pic>
    </p:spTree>
    <p:extLst>
      <p:ext uri="{BB962C8B-B14F-4D97-AF65-F5344CB8AC3E}">
        <p14:creationId xmlns:p14="http://schemas.microsoft.com/office/powerpoint/2010/main" val="34277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7C01C-5427-6D68-5C38-EE133B1CDCC1}"/>
              </a:ext>
            </a:extLst>
          </p:cNvPr>
          <p:cNvSpPr>
            <a:spLocks noGrp="1"/>
          </p:cNvSpPr>
          <p:nvPr>
            <p:ph type="title"/>
          </p:nvPr>
        </p:nvSpPr>
        <p:spPr>
          <a:xfrm>
            <a:off x="1079300" y="847817"/>
            <a:ext cx="10033200" cy="720000"/>
          </a:xfrm>
        </p:spPr>
        <p:txBody>
          <a:bodyPr/>
          <a:lstStyle/>
          <a:p>
            <a:r>
              <a:rPr lang="nl-NL" sz="2800" dirty="0">
                <a:solidFill>
                  <a:srgbClr val="275937"/>
                </a:solidFill>
              </a:rPr>
              <a:t>Wat verandert er níet door de Omgevingswet</a:t>
            </a:r>
          </a:p>
        </p:txBody>
      </p:sp>
      <p:sp>
        <p:nvSpPr>
          <p:cNvPr id="5" name="Tijdelijke aanduiding voor inhoud 4">
            <a:extLst>
              <a:ext uri="{FF2B5EF4-FFF2-40B4-BE49-F238E27FC236}">
                <a16:creationId xmlns:a16="http://schemas.microsoft.com/office/drawing/2014/main" id="{6B6F9153-E8AA-58C6-6DBB-BFC6B7F1F5A2}"/>
              </a:ext>
            </a:extLst>
          </p:cNvPr>
          <p:cNvSpPr>
            <a:spLocks noGrp="1"/>
          </p:cNvSpPr>
          <p:nvPr>
            <p:ph idx="1"/>
          </p:nvPr>
        </p:nvSpPr>
        <p:spPr>
          <a:xfrm>
            <a:off x="1079500" y="1983179"/>
            <a:ext cx="10033000" cy="4317609"/>
          </a:xfrm>
        </p:spPr>
        <p:txBody>
          <a:bodyPr vert="horz" lIns="91440" tIns="45720" rIns="91440" bIns="45720" rtlCol="0" anchor="t">
            <a:noAutofit/>
          </a:bodyPr>
          <a:lstStyle/>
          <a:p>
            <a:pPr marL="285750" indent="-285750">
              <a:buClr>
                <a:schemeClr val="accent3">
                  <a:lumMod val="50000"/>
                </a:schemeClr>
              </a:buClr>
              <a:buFont typeface="Arial" panose="020B0604020202020204" pitchFamily="34" charset="0"/>
              <a:buChar char="•"/>
            </a:pPr>
            <a:r>
              <a:rPr lang="nl-NL" dirty="0"/>
              <a:t>De gemeente/ waterschap blijft hét loket waar burgers en bedrijven hun vragen kunnen stellen over de fysieke leefomgeving</a:t>
            </a:r>
          </a:p>
          <a:p>
            <a:pPr marL="285750" indent="-285750">
              <a:buClr>
                <a:schemeClr val="accent3">
                  <a:lumMod val="50000"/>
                </a:schemeClr>
              </a:buClr>
              <a:buFont typeface="Arial" panose="020B0604020202020204" pitchFamily="34" charset="0"/>
              <a:buChar char="•"/>
            </a:pPr>
            <a:endParaRPr lang="nl-NL" dirty="0"/>
          </a:p>
          <a:p>
            <a:pPr marL="285750" indent="-285750">
              <a:buClr>
                <a:schemeClr val="accent3">
                  <a:lumMod val="50000"/>
                </a:schemeClr>
              </a:buClr>
              <a:buFont typeface="Arial" panose="020B0604020202020204" pitchFamily="34" charset="0"/>
              <a:buChar char="•"/>
            </a:pPr>
            <a:r>
              <a:rPr lang="nl-NL" dirty="0"/>
              <a:t>Aanvragen digitaal indienen: het kan ook nog steeds op papier</a:t>
            </a:r>
            <a:endParaRPr lang="nl-NL" dirty="0">
              <a:ea typeface="Verdana"/>
            </a:endParaRPr>
          </a:p>
          <a:p>
            <a:pPr marL="285750" indent="-285750">
              <a:buClr>
                <a:schemeClr val="accent3">
                  <a:lumMod val="50000"/>
                </a:schemeClr>
              </a:buClr>
              <a:buFont typeface="Arial" panose="020B0604020202020204" pitchFamily="34" charset="0"/>
              <a:buChar char="•"/>
            </a:pPr>
            <a:endParaRPr lang="nl-NL" dirty="0"/>
          </a:p>
          <a:p>
            <a:pPr marL="285750" indent="-285750">
              <a:buClr>
                <a:schemeClr val="accent3">
                  <a:lumMod val="50000"/>
                </a:schemeClr>
              </a:buClr>
              <a:buFont typeface="Arial" panose="020B0604020202020204" pitchFamily="34" charset="0"/>
              <a:buChar char="•"/>
            </a:pPr>
            <a:r>
              <a:rPr lang="nl-NL" dirty="0"/>
              <a:t>Overheden zijn zelf verantwoordelijk voor het inrichten van hun dienstverlening – de keuze voor een FO / BO of welke vorm dan ook wordt lokaal gemaakt</a:t>
            </a:r>
          </a:p>
          <a:p>
            <a:pPr marL="0" indent="0">
              <a:buClr>
                <a:schemeClr val="accent3">
                  <a:lumMod val="50000"/>
                </a:schemeClr>
              </a:buClr>
            </a:pPr>
            <a:endParaRPr lang="nl-NL" dirty="0"/>
          </a:p>
        </p:txBody>
      </p:sp>
    </p:spTree>
    <p:extLst>
      <p:ext uri="{BB962C8B-B14F-4D97-AF65-F5344CB8AC3E}">
        <p14:creationId xmlns:p14="http://schemas.microsoft.com/office/powerpoint/2010/main" val="133233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45CCC-C431-92FC-6507-74B9965D19B3}"/>
              </a:ext>
            </a:extLst>
          </p:cNvPr>
          <p:cNvSpPr>
            <a:spLocks noGrp="1"/>
          </p:cNvSpPr>
          <p:nvPr>
            <p:ph type="title"/>
          </p:nvPr>
        </p:nvSpPr>
        <p:spPr/>
        <p:txBody>
          <a:bodyPr/>
          <a:lstStyle/>
          <a:p>
            <a:r>
              <a:rPr lang="nl-NL" dirty="0"/>
              <a:t>KCC, FO en BO</a:t>
            </a:r>
          </a:p>
        </p:txBody>
      </p:sp>
      <p:sp>
        <p:nvSpPr>
          <p:cNvPr id="3" name="Tijdelijke aanduiding voor tekst 2">
            <a:extLst>
              <a:ext uri="{FF2B5EF4-FFF2-40B4-BE49-F238E27FC236}">
                <a16:creationId xmlns:a16="http://schemas.microsoft.com/office/drawing/2014/main" id="{C9BB8CD8-BE2F-D203-0DA5-69299B74A857}"/>
              </a:ext>
            </a:extLst>
          </p:cNvPr>
          <p:cNvSpPr>
            <a:spLocks noGrp="1"/>
          </p:cNvSpPr>
          <p:nvPr>
            <p:ph type="body" sz="quarter" idx="12"/>
          </p:nvPr>
        </p:nvSpPr>
        <p:spPr/>
        <p:txBody>
          <a:bodyPr/>
          <a:lstStyle/>
          <a:p>
            <a:pPr marL="285750" indent="-285750">
              <a:buFont typeface="Arial" panose="020B0604020202020204" pitchFamily="34" charset="0"/>
              <a:buChar char="•"/>
            </a:pPr>
            <a:r>
              <a:rPr lang="nl-NL" dirty="0"/>
              <a:t>Overheden hebben contact verschillend ingeregeld</a:t>
            </a:r>
          </a:p>
          <a:p>
            <a:pPr marL="285750" indent="-285750">
              <a:buFont typeface="Arial" panose="020B0604020202020204" pitchFamily="34" charset="0"/>
              <a:buChar char="•"/>
            </a:pPr>
            <a:r>
              <a:rPr lang="nl-NL" dirty="0"/>
              <a:t>Afhankelijk ervaring</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18166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hthoek"/>
          <p:cNvSpPr/>
          <p:nvPr/>
        </p:nvSpPr>
        <p:spPr>
          <a:xfrm>
            <a:off x="-151647" y="-223075"/>
            <a:ext cx="12495294" cy="7304148"/>
          </a:xfrm>
          <a:prstGeom prst="rect">
            <a:avLst/>
          </a:prstGeom>
          <a:solidFill>
            <a:srgbClr val="FFFFFF"/>
          </a:solidFill>
          <a:ln w="12700">
            <a:solidFill>
              <a:schemeClr val="accent1"/>
            </a:solidFill>
            <a:miter/>
          </a:ln>
        </p:spPr>
        <p:txBody>
          <a:bodyPr lIns="45718" tIns="45718" rIns="45718" bIns="45718" anchor="ctr"/>
          <a:lstStyle/>
          <a:p>
            <a:pPr>
              <a:defRPr>
                <a:latin typeface="Arial"/>
                <a:ea typeface="Arial"/>
                <a:cs typeface="Arial"/>
                <a:sym typeface="Arial"/>
              </a:defRPr>
            </a:pPr>
            <a:endParaRPr/>
          </a:p>
        </p:txBody>
      </p:sp>
      <p:pic>
        <p:nvPicPr>
          <p:cNvPr id="105" name="Praatplaat_Infoproces_SK _v10.jpg" descr="Praatplaat_Infoproces_SK _v10.jpg"/>
          <p:cNvPicPr>
            <a:picLocks noChangeAspect="1"/>
          </p:cNvPicPr>
          <p:nvPr/>
        </p:nvPicPr>
        <p:blipFill>
          <a:blip r:embed="rId3"/>
          <a:stretch>
            <a:fillRect/>
          </a:stretch>
        </p:blipFill>
        <p:spPr>
          <a:xfrm>
            <a:off x="516281" y="359613"/>
            <a:ext cx="9432238" cy="6138772"/>
          </a:xfrm>
          <a:prstGeom prst="rect">
            <a:avLst/>
          </a:prstGeom>
          <a:ln w="12700">
            <a:miter lim="400000"/>
          </a:ln>
        </p:spPr>
      </p:pic>
      <p:sp>
        <p:nvSpPr>
          <p:cNvPr id="3" name="Rechthoek 2">
            <a:extLst>
              <a:ext uri="{FF2B5EF4-FFF2-40B4-BE49-F238E27FC236}">
                <a16:creationId xmlns:a16="http://schemas.microsoft.com/office/drawing/2014/main" id="{BC49B10E-A8FA-BCD7-9FA7-F1885E2DAE7F}"/>
              </a:ext>
            </a:extLst>
          </p:cNvPr>
          <p:cNvSpPr/>
          <p:nvPr/>
        </p:nvSpPr>
        <p:spPr>
          <a:xfrm>
            <a:off x="1898106" y="2384515"/>
            <a:ext cx="5251268" cy="1898468"/>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99727027"/>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63C92-C770-49B9-C830-E40A661C188F}"/>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256D7831-11E6-5E2C-9ED9-7070D447B741}"/>
              </a:ext>
            </a:extLst>
          </p:cNvPr>
          <p:cNvSpPr>
            <a:spLocks noGrp="1"/>
          </p:cNvSpPr>
          <p:nvPr>
            <p:ph type="body" sz="quarter" idx="12"/>
          </p:nvPr>
        </p:nvSpPr>
        <p:spPr/>
        <p:txBody>
          <a:bodyPr/>
          <a:lstStyle/>
          <a:p>
            <a:endParaRPr lang="nl-NL"/>
          </a:p>
        </p:txBody>
      </p:sp>
      <p:pic>
        <p:nvPicPr>
          <p:cNvPr id="5" name="Afbeelding 4">
            <a:extLst>
              <a:ext uri="{FF2B5EF4-FFF2-40B4-BE49-F238E27FC236}">
                <a16:creationId xmlns:a16="http://schemas.microsoft.com/office/drawing/2014/main" id="{6D2541E1-7A19-9131-81E9-B25D8D1F74F6}"/>
              </a:ext>
            </a:extLst>
          </p:cNvPr>
          <p:cNvPicPr>
            <a:picLocks noChangeAspect="1"/>
          </p:cNvPicPr>
          <p:nvPr/>
        </p:nvPicPr>
        <p:blipFill>
          <a:blip r:embed="rId2"/>
          <a:stretch>
            <a:fillRect/>
          </a:stretch>
        </p:blipFill>
        <p:spPr>
          <a:xfrm>
            <a:off x="0" y="190500"/>
            <a:ext cx="12192000" cy="6477000"/>
          </a:xfrm>
          <a:prstGeom prst="rect">
            <a:avLst/>
          </a:prstGeom>
        </p:spPr>
      </p:pic>
    </p:spTree>
    <p:extLst>
      <p:ext uri="{BB962C8B-B14F-4D97-AF65-F5344CB8AC3E}">
        <p14:creationId xmlns:p14="http://schemas.microsoft.com/office/powerpoint/2010/main" val="375955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hthoek"/>
          <p:cNvSpPr/>
          <p:nvPr/>
        </p:nvSpPr>
        <p:spPr>
          <a:xfrm>
            <a:off x="-151647" y="-223075"/>
            <a:ext cx="12495294" cy="7304148"/>
          </a:xfrm>
          <a:prstGeom prst="rect">
            <a:avLst/>
          </a:prstGeom>
          <a:solidFill>
            <a:srgbClr val="FFFFFF"/>
          </a:solidFill>
          <a:ln w="12700">
            <a:solidFill>
              <a:schemeClr val="accent1"/>
            </a:solidFill>
            <a:miter/>
          </a:ln>
        </p:spPr>
        <p:txBody>
          <a:bodyPr lIns="45718" tIns="45718" rIns="45718" bIns="45718" anchor="ctr"/>
          <a:lstStyle/>
          <a:p>
            <a:pPr>
              <a:defRPr>
                <a:latin typeface="Arial"/>
                <a:ea typeface="Arial"/>
                <a:cs typeface="Arial"/>
                <a:sym typeface="Arial"/>
              </a:defRPr>
            </a:pPr>
            <a:endParaRPr/>
          </a:p>
        </p:txBody>
      </p:sp>
      <p:pic>
        <p:nvPicPr>
          <p:cNvPr id="105" name="Praatplaat_Infoproces_SK _v10.jpg" descr="Praatplaat_Infoproces_SK _v10.jpg"/>
          <p:cNvPicPr>
            <a:picLocks noChangeAspect="1"/>
          </p:cNvPicPr>
          <p:nvPr/>
        </p:nvPicPr>
        <p:blipFill>
          <a:blip r:embed="rId3"/>
          <a:stretch>
            <a:fillRect/>
          </a:stretch>
        </p:blipFill>
        <p:spPr>
          <a:xfrm>
            <a:off x="716417" y="492778"/>
            <a:ext cx="9432238" cy="6138772"/>
          </a:xfrm>
          <a:prstGeom prst="rect">
            <a:avLst/>
          </a:prstGeom>
          <a:ln w="12700">
            <a:miter lim="400000"/>
          </a:ln>
        </p:spPr>
      </p:pic>
      <p:sp>
        <p:nvSpPr>
          <p:cNvPr id="2" name="Ovaal 1">
            <a:extLst>
              <a:ext uri="{FF2B5EF4-FFF2-40B4-BE49-F238E27FC236}">
                <a16:creationId xmlns:a16="http://schemas.microsoft.com/office/drawing/2014/main" id="{E1E5C5C4-62F0-AF46-06F8-5C69E0A95C53}"/>
              </a:ext>
            </a:extLst>
          </p:cNvPr>
          <p:cNvSpPr/>
          <p:nvPr/>
        </p:nvSpPr>
        <p:spPr>
          <a:xfrm>
            <a:off x="3613212" y="4270057"/>
            <a:ext cx="1500326" cy="1660124"/>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Ovaal 2">
            <a:extLst>
              <a:ext uri="{FF2B5EF4-FFF2-40B4-BE49-F238E27FC236}">
                <a16:creationId xmlns:a16="http://schemas.microsoft.com/office/drawing/2014/main" id="{B0AE0E95-418B-B52E-81C8-A4694C038826}"/>
              </a:ext>
            </a:extLst>
          </p:cNvPr>
          <p:cNvSpPr/>
          <p:nvPr/>
        </p:nvSpPr>
        <p:spPr>
          <a:xfrm>
            <a:off x="2241015" y="2609933"/>
            <a:ext cx="1500326" cy="1660124"/>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5183C6A2-1FC3-3F5A-5ABA-FFC11D513453}"/>
              </a:ext>
            </a:extLst>
          </p:cNvPr>
          <p:cNvSpPr/>
          <p:nvPr/>
        </p:nvSpPr>
        <p:spPr>
          <a:xfrm>
            <a:off x="5265938" y="2506258"/>
            <a:ext cx="1500326" cy="1660124"/>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FBD3E47D-0FEA-2F8F-8858-4A7C94FC28C9}"/>
              </a:ext>
            </a:extLst>
          </p:cNvPr>
          <p:cNvSpPr/>
          <p:nvPr/>
        </p:nvSpPr>
        <p:spPr>
          <a:xfrm>
            <a:off x="2241015" y="853634"/>
            <a:ext cx="1500326" cy="1660124"/>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81D80045-7573-15EB-CAA5-5104CE1F38EF}"/>
              </a:ext>
            </a:extLst>
          </p:cNvPr>
          <p:cNvSpPr/>
          <p:nvPr/>
        </p:nvSpPr>
        <p:spPr>
          <a:xfrm>
            <a:off x="3807252" y="4493623"/>
            <a:ext cx="1306286" cy="2699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nazorgteam</a:t>
            </a:r>
          </a:p>
        </p:txBody>
      </p:sp>
      <p:sp>
        <p:nvSpPr>
          <p:cNvPr id="7" name="Rechthoek 6">
            <a:extLst>
              <a:ext uri="{FF2B5EF4-FFF2-40B4-BE49-F238E27FC236}">
                <a16:creationId xmlns:a16="http://schemas.microsoft.com/office/drawing/2014/main" id="{4A077FB5-4382-5842-CA26-B667CB712312}"/>
              </a:ext>
            </a:extLst>
          </p:cNvPr>
          <p:cNvSpPr/>
          <p:nvPr/>
        </p:nvSpPr>
        <p:spPr>
          <a:xfrm>
            <a:off x="5751923" y="2056345"/>
            <a:ext cx="1306286" cy="8998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900" dirty="0"/>
              <a:t>Inclusief uitvoeringsdiensten/andere overheden</a:t>
            </a:r>
          </a:p>
        </p:txBody>
      </p:sp>
    </p:spTree>
    <p:extLst>
      <p:ext uri="{BB962C8B-B14F-4D97-AF65-F5344CB8AC3E}">
        <p14:creationId xmlns:p14="http://schemas.microsoft.com/office/powerpoint/2010/main" val="263115220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NG2021">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NG2021" id="{9F5F13D0-249E-4F45-9AE6-EC49677EA237}" vid="{13784277-FBFF-754C-81D7-26FD2AED3123}"/>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1189EB0E76F84A9D7F03C8EA815291" ma:contentTypeVersion="11" ma:contentTypeDescription="Een nieuw document maken." ma:contentTypeScope="" ma:versionID="95479211eee0e3953c08aaefe5ecddb5">
  <xsd:schema xmlns:xsd="http://www.w3.org/2001/XMLSchema" xmlns:xs="http://www.w3.org/2001/XMLSchema" xmlns:p="http://schemas.microsoft.com/office/2006/metadata/properties" xmlns:ns3="92b04baa-6580-4826-82f5-6c59abb8f47c" xmlns:ns4="4b3b6605-14ba-4a1a-95f2-93f8ffde7dbf" targetNamespace="http://schemas.microsoft.com/office/2006/metadata/properties" ma:root="true" ma:fieldsID="06b4712cbd0382f5b4c26f89e957e989" ns3:_="" ns4:_="">
    <xsd:import namespace="92b04baa-6580-4826-82f5-6c59abb8f47c"/>
    <xsd:import namespace="4b3b6605-14ba-4a1a-95f2-93f8ffde7d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04baa-6580-4826-82f5-6c59abb8f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3b6605-14ba-4a1a-95f2-93f8ffde7db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2b04baa-6580-4826-82f5-6c59abb8f47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EEAC8-92A5-49ED-A8CB-B2E224741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b04baa-6580-4826-82f5-6c59abb8f47c"/>
    <ds:schemaRef ds:uri="4b3b6605-14ba-4a1a-95f2-93f8ffde7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8733B-74E6-40B9-AAAC-543CF92889D5}">
  <ds:schemaRefs>
    <ds:schemaRef ds:uri="http://purl.org/dc/elements/1.1/"/>
    <ds:schemaRef ds:uri="http://schemas.microsoft.com/office/2006/metadata/properties"/>
    <ds:schemaRef ds:uri="http://schemas.microsoft.com/office/2006/documentManagement/types"/>
    <ds:schemaRef ds:uri="92b04baa-6580-4826-82f5-6c59abb8f47c"/>
    <ds:schemaRef ds:uri="http://purl.org/dc/terms/"/>
    <ds:schemaRef ds:uri="http://schemas.openxmlformats.org/package/2006/metadata/core-properties"/>
    <ds:schemaRef ds:uri="http://purl.org/dc/dcmitype/"/>
    <ds:schemaRef ds:uri="http://schemas.microsoft.com/office/infopath/2007/PartnerControls"/>
    <ds:schemaRef ds:uri="4b3b6605-14ba-4a1a-95f2-93f8ffde7dbf"/>
    <ds:schemaRef ds:uri="http://www.w3.org/XML/1998/namespace"/>
  </ds:schemaRefs>
</ds:datastoreItem>
</file>

<file path=customXml/itemProps3.xml><?xml version="1.0" encoding="utf-8"?>
<ds:datastoreItem xmlns:ds="http://schemas.openxmlformats.org/officeDocument/2006/customXml" ds:itemID="{D4FEB685-BA88-438B-8970-F174F8A789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68959</TotalTime>
  <Words>2728</Words>
  <Application>Microsoft Office PowerPoint</Application>
  <PresentationFormat>Breedbeeld</PresentationFormat>
  <Paragraphs>295</Paragraphs>
  <Slides>25</Slides>
  <Notes>0</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25</vt:i4>
      </vt:variant>
    </vt:vector>
  </HeadingPairs>
  <TitlesOfParts>
    <vt:vector size="35" baseType="lpstr">
      <vt:lpstr>.AppleSystemUIFont</vt:lpstr>
      <vt:lpstr>Arial</vt:lpstr>
      <vt:lpstr>Calibri</vt:lpstr>
      <vt:lpstr>Courier New</vt:lpstr>
      <vt:lpstr>Source Sans Pro</vt:lpstr>
      <vt:lpstr>Times New Roman</vt:lpstr>
      <vt:lpstr>Verdana</vt:lpstr>
      <vt:lpstr>Wingdings</vt:lpstr>
      <vt:lpstr>Aangepast ontwerp</vt:lpstr>
      <vt:lpstr>VNG2021</vt:lpstr>
      <vt:lpstr>Dienstverlening en Omgevingswet</vt:lpstr>
      <vt:lpstr>Doel van de serviceketen</vt:lpstr>
      <vt:lpstr>PowerPoint-presentatie</vt:lpstr>
      <vt:lpstr>PowerPoint-presentatie</vt:lpstr>
      <vt:lpstr>Wat verandert er níet door de Omgevingswet</vt:lpstr>
      <vt:lpstr>KCC, FO en BO</vt:lpstr>
      <vt:lpstr>PowerPoint-presentatie</vt:lpstr>
      <vt:lpstr>PowerPoint-presentatie</vt:lpstr>
      <vt:lpstr>PowerPoint-presentatie</vt:lpstr>
      <vt:lpstr>PowerPoint-presentatie</vt:lpstr>
      <vt:lpstr>Klaar voor de start: Dienstverlening</vt:lpstr>
      <vt:lpstr>‘Goed vangnet aan de voorkant is het halve werk’</vt:lpstr>
      <vt:lpstr>Vragen over voortraject</vt:lpstr>
      <vt:lpstr>Veel gestelde vragen:</vt:lpstr>
      <vt:lpstr>PowerPoint-presentatie</vt:lpstr>
      <vt:lpstr>PowerPoint-presentatie</vt:lpstr>
      <vt:lpstr>Lijstje afstemming interbestuurlijke vragenbomen (Gld)</vt:lpstr>
      <vt:lpstr>Wat betekent dit voor medewerkers KCC, FO en BO?</vt:lpstr>
      <vt:lpstr>To Do</vt:lpstr>
      <vt:lpstr>Kernvragen voor de gemeente-waterschap en dus ook voor andere organisaties bij dienstverlening</vt:lpstr>
      <vt:lpstr>Nazorgteam instellen</vt:lpstr>
      <vt:lpstr>Welke samenwerkingsvragen</vt:lpstr>
      <vt:lpstr>PowerPoint-presentatie</vt:lpstr>
      <vt:lpstr>PowerPoint-presentatie</vt:lpstr>
      <vt:lpstr>Opstart werkgroep dienstverlening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Welke services of processen raken de serviceketen?</dc:title>
  <dc:creator>S.van der Werf</dc:creator>
  <cp:lastModifiedBy>Patricia Palmen</cp:lastModifiedBy>
  <cp:revision>951</cp:revision>
  <cp:lastPrinted>2023-06-27T09:30:55Z</cp:lastPrinted>
  <dcterms:created xsi:type="dcterms:W3CDTF">2022-10-25T11:47:57Z</dcterms:created>
  <dcterms:modified xsi:type="dcterms:W3CDTF">2023-07-18T07:46:58Z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0x010100E81189EB0E76F84A9D7F03C8EA815291</vt:lpwstr>
  </property>
  <property fmtid="{D5CDD505-2E9C-101B-9397-08002B2CF9AE}" pid="3" name="MediaServiceImageTags">
    <vt:lpwstr/>
  </property>
</Properties>
</file>