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 id="2147483672" r:id="rId5"/>
  </p:sldMasterIdLst>
  <p:notesMasterIdLst>
    <p:notesMasterId r:id="rId17"/>
  </p:notesMasterIdLst>
  <p:sldIdLst>
    <p:sldId id="330" r:id="rId6"/>
    <p:sldId id="280" r:id="rId7"/>
    <p:sldId id="300" r:id="rId8"/>
    <p:sldId id="294" r:id="rId9"/>
    <p:sldId id="301" r:id="rId10"/>
    <p:sldId id="304" r:id="rId11"/>
    <p:sldId id="303" r:id="rId12"/>
    <p:sldId id="305" r:id="rId13"/>
    <p:sldId id="306" r:id="rId14"/>
    <p:sldId id="307" r:id="rId15"/>
    <p:sldId id="30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lonk, R.W.B. (Roland)" initials="BR(" lastIdx="55" clrIdx="0">
    <p:extLst>
      <p:ext uri="{19B8F6BF-5375-455C-9EA6-DF929625EA0E}">
        <p15:presenceInfo xmlns:p15="http://schemas.microsoft.com/office/powerpoint/2012/main" userId="S::roland.blonk@tno.nl::d4c46f0d-8b84-4cbf-85ae-8fb9662347b7" providerId="AD"/>
      </p:ext>
    </p:extLst>
  </p:cmAuthor>
  <p:cmAuthor id="2" name="Amanda Bruns" initials="AB" lastIdx="124" clrIdx="1">
    <p:extLst>
      <p:ext uri="{19B8F6BF-5375-455C-9EA6-DF929625EA0E}">
        <p15:presenceInfo xmlns:p15="http://schemas.microsoft.com/office/powerpoint/2012/main" userId="S::A.Bruns@rsddeliemers.nl::4d0dc9f9-2b3a-4626-a2b2-f2a73ae28b17" providerId="AD"/>
      </p:ext>
    </p:extLst>
  </p:cmAuthor>
  <p:cmAuthor id="3" name="Yvette Memelink" initials="YM" lastIdx="8" clrIdx="2">
    <p:extLst>
      <p:ext uri="{19B8F6BF-5375-455C-9EA6-DF929625EA0E}">
        <p15:presenceInfo xmlns:p15="http://schemas.microsoft.com/office/powerpoint/2012/main" userId="S::yvette.memelink@vng.nl::7e2cbfc2-e384-475e-aa90-310610ee41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624" autoAdjust="0"/>
    <p:restoredTop sz="92925" autoAdjust="0"/>
  </p:normalViewPr>
  <p:slideViewPr>
    <p:cSldViewPr snapToGrid="0">
      <p:cViewPr varScale="1">
        <p:scale>
          <a:sx n="103" d="100"/>
          <a:sy n="103" d="100"/>
        </p:scale>
        <p:origin x="1554" y="102"/>
      </p:cViewPr>
      <p:guideLst/>
    </p:cSldViewPr>
  </p:slid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0A036A-F671-4D8F-927D-BA37970CEF1A}" type="datetimeFigureOut">
              <a:rPr lang="nl-NL" smtClean="0"/>
              <a:t>12-1-2023</a:t>
            </a:fld>
            <a:endParaRPr lang="nl-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F6222E-5F98-4CB3-BA6A-9FE666DB5C95}" type="slidenum">
              <a:rPr lang="nl-NL" smtClean="0"/>
              <a:t>‹nr.›</a:t>
            </a:fld>
            <a:endParaRPr lang="nl-NL"/>
          </a:p>
        </p:txBody>
      </p:sp>
    </p:spTree>
    <p:extLst>
      <p:ext uri="{BB962C8B-B14F-4D97-AF65-F5344CB8AC3E}">
        <p14:creationId xmlns:p14="http://schemas.microsoft.com/office/powerpoint/2010/main" val="2453899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BFF6222E-5F98-4CB3-BA6A-9FE666DB5C95}" type="slidenum">
              <a:rPr lang="nl-NL" smtClean="0"/>
              <a:t>2</a:t>
            </a:fld>
            <a:endParaRPr lang="nl-NL"/>
          </a:p>
        </p:txBody>
      </p:sp>
    </p:spTree>
    <p:extLst>
      <p:ext uri="{BB962C8B-B14F-4D97-AF65-F5344CB8AC3E}">
        <p14:creationId xmlns:p14="http://schemas.microsoft.com/office/powerpoint/2010/main" val="3173856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BFF6222E-5F98-4CB3-BA6A-9FE666DB5C95}" type="slidenum">
              <a:rPr lang="nl-NL" smtClean="0"/>
              <a:t>4</a:t>
            </a:fld>
            <a:endParaRPr lang="nl-NL"/>
          </a:p>
        </p:txBody>
      </p:sp>
    </p:spTree>
    <p:extLst>
      <p:ext uri="{BB962C8B-B14F-4D97-AF65-F5344CB8AC3E}">
        <p14:creationId xmlns:p14="http://schemas.microsoft.com/office/powerpoint/2010/main" val="780948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BFF6222E-5F98-4CB3-BA6A-9FE666DB5C95}" type="slidenum">
              <a:rPr lang="nl-NL" smtClean="0"/>
              <a:t>8</a:t>
            </a:fld>
            <a:endParaRPr lang="nl-NL"/>
          </a:p>
        </p:txBody>
      </p:sp>
    </p:spTree>
    <p:extLst>
      <p:ext uri="{BB962C8B-B14F-4D97-AF65-F5344CB8AC3E}">
        <p14:creationId xmlns:p14="http://schemas.microsoft.com/office/powerpoint/2010/main" val="2644493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BFF6222E-5F98-4CB3-BA6A-9FE666DB5C95}" type="slidenum">
              <a:rPr lang="nl-NL" smtClean="0"/>
              <a:t>9</a:t>
            </a:fld>
            <a:endParaRPr lang="nl-NL"/>
          </a:p>
        </p:txBody>
      </p:sp>
    </p:spTree>
    <p:extLst>
      <p:ext uri="{BB962C8B-B14F-4D97-AF65-F5344CB8AC3E}">
        <p14:creationId xmlns:p14="http://schemas.microsoft.com/office/powerpoint/2010/main" val="229808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BFF6222E-5F98-4CB3-BA6A-9FE666DB5C95}" type="slidenum">
              <a:rPr lang="nl-NL" smtClean="0"/>
              <a:t>10</a:t>
            </a:fld>
            <a:endParaRPr lang="nl-NL"/>
          </a:p>
        </p:txBody>
      </p:sp>
    </p:spTree>
    <p:extLst>
      <p:ext uri="{BB962C8B-B14F-4D97-AF65-F5344CB8AC3E}">
        <p14:creationId xmlns:p14="http://schemas.microsoft.com/office/powerpoint/2010/main" val="4152439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BFF6222E-5F98-4CB3-BA6A-9FE666DB5C95}" type="slidenum">
              <a:rPr lang="nl-NL" smtClean="0"/>
              <a:t>11</a:t>
            </a:fld>
            <a:endParaRPr lang="nl-NL"/>
          </a:p>
        </p:txBody>
      </p:sp>
    </p:spTree>
    <p:extLst>
      <p:ext uri="{BB962C8B-B14F-4D97-AF65-F5344CB8AC3E}">
        <p14:creationId xmlns:p14="http://schemas.microsoft.com/office/powerpoint/2010/main" val="3591996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A833F-F643-294A-BF6D-B9ADEB3C503E}"/>
              </a:ext>
            </a:extLst>
          </p:cNvPr>
          <p:cNvSpPr>
            <a:spLocks noGrp="1"/>
          </p:cNvSpPr>
          <p:nvPr>
            <p:ph type="ctrTitle"/>
          </p:nvPr>
        </p:nvSpPr>
        <p:spPr>
          <a:xfrm>
            <a:off x="380673" y="1122363"/>
            <a:ext cx="9144000" cy="2387600"/>
          </a:xfrm>
        </p:spPr>
        <p:txBody>
          <a:bodyPr anchor="b">
            <a:normAutofit/>
          </a:bodyPr>
          <a:lstStyle>
            <a:lvl1pPr algn="l">
              <a:defRPr sz="4800"/>
            </a:lvl1pPr>
          </a:lstStyle>
          <a:p>
            <a:r>
              <a:rPr lang="nl-NL" dirty="0"/>
              <a:t>Klik om stijl te bewerken</a:t>
            </a:r>
            <a:endParaRPr lang="en-US" dirty="0"/>
          </a:p>
        </p:txBody>
      </p:sp>
      <p:sp>
        <p:nvSpPr>
          <p:cNvPr id="3" name="Subtitle 2">
            <a:extLst>
              <a:ext uri="{FF2B5EF4-FFF2-40B4-BE49-F238E27FC236}">
                <a16:creationId xmlns:a16="http://schemas.microsoft.com/office/drawing/2014/main" id="{1743CAEF-7AD0-8B44-B055-23FC71B04EA7}"/>
              </a:ext>
            </a:extLst>
          </p:cNvPr>
          <p:cNvSpPr>
            <a:spLocks noGrp="1"/>
          </p:cNvSpPr>
          <p:nvPr>
            <p:ph type="subTitle" idx="1"/>
          </p:nvPr>
        </p:nvSpPr>
        <p:spPr>
          <a:xfrm>
            <a:off x="380673" y="3602038"/>
            <a:ext cx="9144000" cy="1655762"/>
          </a:xfrm>
        </p:spPr>
        <p:txBody>
          <a:bodyPr/>
          <a:lstStyle>
            <a:lvl1pPr marL="0" indent="0" algn="l">
              <a:buNone/>
              <a:defRPr sz="2400">
                <a:solidFill>
                  <a:srgbClr val="03A9F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endParaRPr lang="en-US" dirty="0"/>
          </a:p>
        </p:txBody>
      </p:sp>
      <p:sp>
        <p:nvSpPr>
          <p:cNvPr id="4" name="Date Placeholder 3">
            <a:extLst>
              <a:ext uri="{FF2B5EF4-FFF2-40B4-BE49-F238E27FC236}">
                <a16:creationId xmlns:a16="http://schemas.microsoft.com/office/drawing/2014/main" id="{55A3D1A1-C25F-3447-9249-854DEE983A4E}"/>
              </a:ext>
            </a:extLst>
          </p:cNvPr>
          <p:cNvSpPr>
            <a:spLocks noGrp="1"/>
          </p:cNvSpPr>
          <p:nvPr>
            <p:ph type="dt" sz="half" idx="10"/>
          </p:nvPr>
        </p:nvSpPr>
        <p:spPr/>
        <p:txBody>
          <a:bodyPr/>
          <a:lstStyle/>
          <a:p>
            <a:fld id="{CF75EDE5-3DD3-4E22-92E1-0633D93D0A16}" type="datetimeFigureOut">
              <a:rPr lang="en-US" smtClean="0"/>
              <a:t>1/12/2023</a:t>
            </a:fld>
            <a:endParaRPr lang="en-US"/>
          </a:p>
        </p:txBody>
      </p:sp>
      <p:sp>
        <p:nvSpPr>
          <p:cNvPr id="5" name="Footer Placeholder 4">
            <a:extLst>
              <a:ext uri="{FF2B5EF4-FFF2-40B4-BE49-F238E27FC236}">
                <a16:creationId xmlns:a16="http://schemas.microsoft.com/office/drawing/2014/main" id="{A06FA806-8D57-5943-9FAC-28CCD9761A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3DE886-B17E-4B46-8AF3-94ACA670167D}"/>
              </a:ext>
            </a:extLst>
          </p:cNvPr>
          <p:cNvSpPr>
            <a:spLocks noGrp="1"/>
          </p:cNvSpPr>
          <p:nvPr>
            <p:ph type="sldNum" sz="quarter" idx="12"/>
          </p:nvPr>
        </p:nvSpPr>
        <p:spPr/>
        <p:txBody>
          <a:bodyPr/>
          <a:lstStyle/>
          <a:p>
            <a:fld id="{F554ADED-CE7F-4911-A1A8-A122508F374A}" type="slidenum">
              <a:rPr lang="en-US" smtClean="0"/>
              <a:t>‹nr.›</a:t>
            </a:fld>
            <a:endParaRPr lang="en-US"/>
          </a:p>
        </p:txBody>
      </p:sp>
    </p:spTree>
    <p:extLst>
      <p:ext uri="{BB962C8B-B14F-4D97-AF65-F5344CB8AC3E}">
        <p14:creationId xmlns:p14="http://schemas.microsoft.com/office/powerpoint/2010/main" val="3507085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2794EF-D79D-8849-8187-C5ECC21E665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5413C9-3870-2842-868C-132C2D8BB024}"/>
              </a:ext>
            </a:extLst>
          </p:cNvPr>
          <p:cNvSpPr>
            <a:spLocks noGrp="1"/>
          </p:cNvSpPr>
          <p:nvPr>
            <p:ph type="dt" sz="half" idx="10"/>
          </p:nvPr>
        </p:nvSpPr>
        <p:spPr/>
        <p:txBody>
          <a:bodyPr/>
          <a:lstStyle/>
          <a:p>
            <a:fld id="{32FB2D28-F70E-9947-9299-33FE1BB7A692}" type="datetimeFigureOut">
              <a:rPr lang="en-US" smtClean="0"/>
              <a:t>1/12/2023</a:t>
            </a:fld>
            <a:endParaRPr lang="en-US"/>
          </a:p>
        </p:txBody>
      </p:sp>
      <p:sp>
        <p:nvSpPr>
          <p:cNvPr id="5" name="Footer Placeholder 4">
            <a:extLst>
              <a:ext uri="{FF2B5EF4-FFF2-40B4-BE49-F238E27FC236}">
                <a16:creationId xmlns:a16="http://schemas.microsoft.com/office/drawing/2014/main" id="{A9A7E989-A463-EE4B-9A49-8539AE0ED5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D7D7A6-E3DF-234F-BB3C-34714F2DC213}"/>
              </a:ext>
            </a:extLst>
          </p:cNvPr>
          <p:cNvSpPr>
            <a:spLocks noGrp="1"/>
          </p:cNvSpPr>
          <p:nvPr>
            <p:ph type="sldNum" sz="quarter" idx="12"/>
          </p:nvPr>
        </p:nvSpPr>
        <p:spPr/>
        <p:txBody>
          <a:bodyPr/>
          <a:lstStyle/>
          <a:p>
            <a:fld id="{361879D2-6260-A647-997E-F45636F66C18}" type="slidenum">
              <a:rPr lang="en-US" smtClean="0"/>
              <a:t>‹nr.›</a:t>
            </a:fld>
            <a:endParaRPr lang="en-US"/>
          </a:p>
        </p:txBody>
      </p:sp>
      <p:sp>
        <p:nvSpPr>
          <p:cNvPr id="7" name="Title 6">
            <a:extLst>
              <a:ext uri="{FF2B5EF4-FFF2-40B4-BE49-F238E27FC236}">
                <a16:creationId xmlns:a16="http://schemas.microsoft.com/office/drawing/2014/main" id="{D8289A88-5D12-7A44-BDFE-1675E2FEBD5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88686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Rechthoek 5">
            <a:extLst>
              <a:ext uri="{FF2B5EF4-FFF2-40B4-BE49-F238E27FC236}">
                <a16:creationId xmlns:a16="http://schemas.microsoft.com/office/drawing/2014/main" id="{BD34DC53-2452-CC4D-B38B-CEEFD2707E6E}"/>
              </a:ext>
            </a:extLst>
          </p:cNvPr>
          <p:cNvSpPr/>
          <p:nvPr userDrawn="1"/>
        </p:nvSpPr>
        <p:spPr>
          <a:xfrm>
            <a:off x="8129217" y="1103878"/>
            <a:ext cx="4062783" cy="575412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dirty="0">
              <a:solidFill>
                <a:schemeClr val="tx1"/>
              </a:solidFill>
            </a:endParaRPr>
          </a:p>
        </p:txBody>
      </p:sp>
      <p:sp>
        <p:nvSpPr>
          <p:cNvPr id="2" name="Title 1">
            <a:extLst>
              <a:ext uri="{FF2B5EF4-FFF2-40B4-BE49-F238E27FC236}">
                <a16:creationId xmlns:a16="http://schemas.microsoft.com/office/drawing/2014/main" id="{B1947A73-183D-904B-A5F3-7C85828D814D}"/>
              </a:ext>
            </a:extLst>
          </p:cNvPr>
          <p:cNvSpPr>
            <a:spLocks noGrp="1"/>
          </p:cNvSpPr>
          <p:nvPr>
            <p:ph type="title"/>
          </p:nvPr>
        </p:nvSpPr>
        <p:spPr>
          <a:xfrm>
            <a:off x="2140901" y="365637"/>
            <a:ext cx="5988316" cy="582708"/>
          </a:xfrm>
        </p:spPr>
        <p:txBody>
          <a:bodyPr/>
          <a:lstStyle/>
          <a:p>
            <a:r>
              <a:rPr lang="en-US" dirty="0"/>
              <a:t>Click to edit Master title style</a:t>
            </a:r>
            <a:endParaRPr lang="nl-NL" dirty="0"/>
          </a:p>
        </p:txBody>
      </p:sp>
      <p:sp>
        <p:nvSpPr>
          <p:cNvPr id="3" name="Content Placeholder 2">
            <a:extLst>
              <a:ext uri="{FF2B5EF4-FFF2-40B4-BE49-F238E27FC236}">
                <a16:creationId xmlns:a16="http://schemas.microsoft.com/office/drawing/2014/main" id="{4BCAE129-84B2-B348-9566-092051D7DEDA}"/>
              </a:ext>
            </a:extLst>
          </p:cNvPr>
          <p:cNvSpPr>
            <a:spLocks noGrp="1"/>
          </p:cNvSpPr>
          <p:nvPr>
            <p:ph sz="half" idx="1"/>
          </p:nvPr>
        </p:nvSpPr>
        <p:spPr>
          <a:xfrm>
            <a:off x="2140900" y="1103878"/>
            <a:ext cx="5679844" cy="5073085"/>
          </a:xfrm>
        </p:spPr>
        <p:txBody>
          <a:bodyPr/>
          <a:lstStyle>
            <a:lvl1pPr>
              <a:defRPr>
                <a:solidFill>
                  <a:srgbClr val="000080"/>
                </a:solidFill>
              </a:defRPr>
            </a:lvl1pPr>
            <a:lvl2pPr marL="0" indent="0">
              <a:buNone/>
              <a:defRPr sz="1400">
                <a:solidFill>
                  <a:srgbClr val="000080"/>
                </a:solidFill>
              </a:defRPr>
            </a:lvl2pPr>
            <a:lvl3pPr marL="0" indent="0">
              <a:lnSpc>
                <a:spcPts val="1320"/>
              </a:lnSpc>
              <a:spcBef>
                <a:spcPts val="0"/>
              </a:spcBef>
              <a:buNone/>
              <a:defRPr sz="1100" b="0" i="0">
                <a:latin typeface="Montserrat" panose="02000505000000020004" pitchFamily="2" charset="77"/>
              </a:defRPr>
            </a:lvl3pPr>
            <a:lvl4pPr marL="0">
              <a:lnSpc>
                <a:spcPts val="1400"/>
              </a:lnSpc>
              <a:spcBef>
                <a:spcPts val="0"/>
              </a:spcBef>
              <a:buClr>
                <a:srgbClr val="00B0F0"/>
              </a:buClr>
              <a:defRPr sz="1100" b="0" i="0">
                <a:solidFill>
                  <a:schemeClr val="bg2">
                    <a:lumMod val="25000"/>
                  </a:schemeClr>
                </a:solidFill>
                <a:latin typeface="Montserrat Light" pitchFamily="2" charset="77"/>
              </a:defRPr>
            </a:lvl4pPr>
            <a:lvl5pPr marL="457200">
              <a:lnSpc>
                <a:spcPts val="1400"/>
              </a:lnSpc>
              <a:spcBef>
                <a:spcPts val="0"/>
              </a:spcBef>
              <a:defRPr sz="1100" b="0" i="0">
                <a:solidFill>
                  <a:schemeClr val="bg2">
                    <a:lumMod val="25000"/>
                  </a:schemeClr>
                </a:solidFill>
                <a:latin typeface="Montserrat" panose="02000505000000020004" pitchFamily="2"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NL" dirty="0"/>
          </a:p>
        </p:txBody>
      </p:sp>
      <p:sp>
        <p:nvSpPr>
          <p:cNvPr id="4" name="Content Placeholder 3">
            <a:extLst>
              <a:ext uri="{FF2B5EF4-FFF2-40B4-BE49-F238E27FC236}">
                <a16:creationId xmlns:a16="http://schemas.microsoft.com/office/drawing/2014/main" id="{2A551789-E36F-1F4F-B913-31CF5A9F30F9}"/>
              </a:ext>
            </a:extLst>
          </p:cNvPr>
          <p:cNvSpPr>
            <a:spLocks noGrp="1"/>
          </p:cNvSpPr>
          <p:nvPr>
            <p:ph sz="half" idx="2" hasCustomPrompt="1"/>
          </p:nvPr>
        </p:nvSpPr>
        <p:spPr>
          <a:xfrm>
            <a:off x="8289533" y="1267764"/>
            <a:ext cx="3200399" cy="4859151"/>
          </a:xfrm>
        </p:spPr>
        <p:txBody>
          <a:bodyPr/>
          <a:lstStyle>
            <a:lvl1pPr>
              <a:defRPr/>
            </a:lvl1pPr>
            <a:lvl2pPr>
              <a:defRPr/>
            </a:lvl2pPr>
            <a:lvl3pPr>
              <a:defRPr/>
            </a:lvl3pPr>
            <a:lvl4pPr>
              <a:defRPr/>
            </a:lvl4pPr>
            <a:lvl5pPr>
              <a:defRPr/>
            </a:lvl5pPr>
          </a:lstStyle>
          <a:p>
            <a:pPr lvl="2"/>
            <a:r>
              <a:rPr lang="en-US" dirty="0"/>
              <a:t>Third level</a:t>
            </a:r>
          </a:p>
          <a:p>
            <a:pPr lvl="3"/>
            <a:r>
              <a:rPr lang="en-US" dirty="0"/>
              <a:t>Fourth level</a:t>
            </a:r>
          </a:p>
          <a:p>
            <a:pPr lvl="4"/>
            <a:r>
              <a:rPr lang="en-US" dirty="0"/>
              <a:t>Fifth level</a:t>
            </a:r>
            <a:endParaRPr lang="nl-NL" dirty="0"/>
          </a:p>
          <a:p>
            <a:pPr lvl="0"/>
            <a:endParaRPr lang="nl-NL" dirty="0"/>
          </a:p>
        </p:txBody>
      </p:sp>
      <p:sp>
        <p:nvSpPr>
          <p:cNvPr id="5" name="Date Placeholder 4">
            <a:extLst>
              <a:ext uri="{FF2B5EF4-FFF2-40B4-BE49-F238E27FC236}">
                <a16:creationId xmlns:a16="http://schemas.microsoft.com/office/drawing/2014/main" id="{2BF579A5-99BC-6E40-8CB8-452E78EA85C4}"/>
              </a:ext>
            </a:extLst>
          </p:cNvPr>
          <p:cNvSpPr>
            <a:spLocks noGrp="1"/>
          </p:cNvSpPr>
          <p:nvPr>
            <p:ph type="dt" sz="half" idx="10"/>
          </p:nvPr>
        </p:nvSpPr>
        <p:spPr/>
        <p:txBody>
          <a:bodyPr/>
          <a:lstStyle/>
          <a:p>
            <a:fld id="{AC508520-855A-6A46-92E6-738F1005B22C}" type="datetimeFigureOut">
              <a:rPr lang="nl-NL" smtClean="0"/>
              <a:t>12-1-2023</a:t>
            </a:fld>
            <a:endParaRPr lang="nl-NL"/>
          </a:p>
        </p:txBody>
      </p:sp>
      <p:sp>
        <p:nvSpPr>
          <p:cNvPr id="6" name="Footer Placeholder 5">
            <a:extLst>
              <a:ext uri="{FF2B5EF4-FFF2-40B4-BE49-F238E27FC236}">
                <a16:creationId xmlns:a16="http://schemas.microsoft.com/office/drawing/2014/main" id="{7A095469-3063-934D-9B5A-4AD39A7A8DAF}"/>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D0E4988A-5B40-F641-9141-87216EC87D5D}"/>
              </a:ext>
            </a:extLst>
          </p:cNvPr>
          <p:cNvSpPr>
            <a:spLocks noGrp="1"/>
          </p:cNvSpPr>
          <p:nvPr>
            <p:ph type="sldNum" sz="quarter" idx="12"/>
          </p:nvPr>
        </p:nvSpPr>
        <p:spPr/>
        <p:txBody>
          <a:bodyPr/>
          <a:lstStyle/>
          <a:p>
            <a:fld id="{A4CFBEE2-586F-D246-B3CE-66764F436947}" type="slidenum">
              <a:rPr lang="nl-NL" smtClean="0"/>
              <a:t>‹nr.›</a:t>
            </a:fld>
            <a:endParaRPr lang="nl-NL"/>
          </a:p>
        </p:txBody>
      </p:sp>
    </p:spTree>
    <p:extLst>
      <p:ext uri="{BB962C8B-B14F-4D97-AF65-F5344CB8AC3E}">
        <p14:creationId xmlns:p14="http://schemas.microsoft.com/office/powerpoint/2010/main" val="3075518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el en objec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2794EF-D79D-8849-8187-C5ECC21E6653}"/>
              </a:ext>
            </a:extLst>
          </p:cNvPr>
          <p:cNvSpPr>
            <a:spLocks noGrp="1"/>
          </p:cNvSpPr>
          <p:nvPr>
            <p:ph idx="1"/>
          </p:nvPr>
        </p:nvSpPr>
        <p:spPr/>
        <p:txBody>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4" name="Date Placeholder 3">
            <a:extLst>
              <a:ext uri="{FF2B5EF4-FFF2-40B4-BE49-F238E27FC236}">
                <a16:creationId xmlns:a16="http://schemas.microsoft.com/office/drawing/2014/main" id="{A75413C9-3870-2842-868C-132C2D8BB024}"/>
              </a:ext>
            </a:extLst>
          </p:cNvPr>
          <p:cNvSpPr>
            <a:spLocks noGrp="1"/>
          </p:cNvSpPr>
          <p:nvPr>
            <p:ph type="dt" sz="half" idx="10"/>
          </p:nvPr>
        </p:nvSpPr>
        <p:spPr/>
        <p:txBody>
          <a:bodyPr/>
          <a:lstStyle/>
          <a:p>
            <a:fld id="{CF75EDE5-3DD3-4E22-92E1-0633D93D0A16}" type="datetimeFigureOut">
              <a:rPr lang="en-US" smtClean="0"/>
              <a:t>1/12/2023</a:t>
            </a:fld>
            <a:endParaRPr lang="en-US"/>
          </a:p>
        </p:txBody>
      </p:sp>
      <p:sp>
        <p:nvSpPr>
          <p:cNvPr id="5" name="Footer Placeholder 4">
            <a:extLst>
              <a:ext uri="{FF2B5EF4-FFF2-40B4-BE49-F238E27FC236}">
                <a16:creationId xmlns:a16="http://schemas.microsoft.com/office/drawing/2014/main" id="{A9A7E989-A463-EE4B-9A49-8539AE0ED5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D7D7A6-E3DF-234F-BB3C-34714F2DC213}"/>
              </a:ext>
            </a:extLst>
          </p:cNvPr>
          <p:cNvSpPr>
            <a:spLocks noGrp="1"/>
          </p:cNvSpPr>
          <p:nvPr>
            <p:ph type="sldNum" sz="quarter" idx="12"/>
          </p:nvPr>
        </p:nvSpPr>
        <p:spPr/>
        <p:txBody>
          <a:bodyPr/>
          <a:lstStyle/>
          <a:p>
            <a:fld id="{F554ADED-CE7F-4911-A1A8-A122508F374A}" type="slidenum">
              <a:rPr lang="en-US" smtClean="0"/>
              <a:t>‹nr.›</a:t>
            </a:fld>
            <a:endParaRPr lang="en-US"/>
          </a:p>
        </p:txBody>
      </p:sp>
      <p:sp>
        <p:nvSpPr>
          <p:cNvPr id="7" name="Title 6">
            <a:extLst>
              <a:ext uri="{FF2B5EF4-FFF2-40B4-BE49-F238E27FC236}">
                <a16:creationId xmlns:a16="http://schemas.microsoft.com/office/drawing/2014/main" id="{D8289A88-5D12-7A44-BDFE-1675E2FEBD53}"/>
              </a:ext>
            </a:extLst>
          </p:cNvPr>
          <p:cNvSpPr>
            <a:spLocks noGrp="1"/>
          </p:cNvSpPr>
          <p:nvPr>
            <p:ph type="title"/>
          </p:nvPr>
        </p:nvSpPr>
        <p:spPr/>
        <p:txBody>
          <a:bodyPr/>
          <a:lstStyle/>
          <a:p>
            <a:r>
              <a:rPr lang="nl-NL" dirty="0"/>
              <a:t>Klik om stijl te bewerken</a:t>
            </a:r>
            <a:endParaRPr lang="en-US" dirty="0"/>
          </a:p>
        </p:txBody>
      </p:sp>
    </p:spTree>
    <p:extLst>
      <p:ext uri="{BB962C8B-B14F-4D97-AF65-F5344CB8AC3E}">
        <p14:creationId xmlns:p14="http://schemas.microsoft.com/office/powerpoint/2010/main" val="3492786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9023F-951B-1B45-8EDE-78747DF2C780}"/>
              </a:ext>
            </a:extLst>
          </p:cNvPr>
          <p:cNvSpPr>
            <a:spLocks noGrp="1"/>
          </p:cNvSpPr>
          <p:nvPr>
            <p:ph type="title"/>
          </p:nvPr>
        </p:nvSpPr>
        <p:spPr>
          <a:xfrm>
            <a:off x="380673" y="1709738"/>
            <a:ext cx="10515600" cy="2852737"/>
          </a:xfrm>
        </p:spPr>
        <p:txBody>
          <a:bodyPr anchor="b">
            <a:normAutofit/>
          </a:bodyPr>
          <a:lstStyle>
            <a:lvl1pPr>
              <a:defRPr sz="4800"/>
            </a:lvl1pPr>
          </a:lstStyle>
          <a:p>
            <a:r>
              <a:rPr lang="nl-NL"/>
              <a:t>Klik om stijl te bewerken</a:t>
            </a:r>
            <a:endParaRPr lang="en-US"/>
          </a:p>
        </p:txBody>
      </p:sp>
      <p:sp>
        <p:nvSpPr>
          <p:cNvPr id="3" name="Text Placeholder 2">
            <a:extLst>
              <a:ext uri="{FF2B5EF4-FFF2-40B4-BE49-F238E27FC236}">
                <a16:creationId xmlns:a16="http://schemas.microsoft.com/office/drawing/2014/main" id="{FB433DBD-8163-064C-A900-BCA851C5019E}"/>
              </a:ext>
            </a:extLst>
          </p:cNvPr>
          <p:cNvSpPr>
            <a:spLocks noGrp="1"/>
          </p:cNvSpPr>
          <p:nvPr>
            <p:ph type="body" idx="1"/>
          </p:nvPr>
        </p:nvSpPr>
        <p:spPr>
          <a:xfrm>
            <a:off x="380673" y="4589463"/>
            <a:ext cx="10515600" cy="1500187"/>
          </a:xfrm>
        </p:spPr>
        <p:txBody>
          <a:bodyPr/>
          <a:lstStyle>
            <a:lvl1pPr marL="0" indent="0">
              <a:buNone/>
              <a:defRPr sz="2400">
                <a:solidFill>
                  <a:srgbClr val="03A9F4"/>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a:extLst>
              <a:ext uri="{FF2B5EF4-FFF2-40B4-BE49-F238E27FC236}">
                <a16:creationId xmlns:a16="http://schemas.microsoft.com/office/drawing/2014/main" id="{48626641-0CDF-7746-8017-1F50B3A1F715}"/>
              </a:ext>
            </a:extLst>
          </p:cNvPr>
          <p:cNvSpPr>
            <a:spLocks noGrp="1"/>
          </p:cNvSpPr>
          <p:nvPr>
            <p:ph type="dt" sz="half" idx="10"/>
          </p:nvPr>
        </p:nvSpPr>
        <p:spPr/>
        <p:txBody>
          <a:bodyPr/>
          <a:lstStyle/>
          <a:p>
            <a:fld id="{CF75EDE5-3DD3-4E22-92E1-0633D93D0A16}" type="datetimeFigureOut">
              <a:rPr lang="en-US" smtClean="0"/>
              <a:t>1/12/2023</a:t>
            </a:fld>
            <a:endParaRPr lang="en-US"/>
          </a:p>
        </p:txBody>
      </p:sp>
      <p:sp>
        <p:nvSpPr>
          <p:cNvPr id="5" name="Footer Placeholder 4">
            <a:extLst>
              <a:ext uri="{FF2B5EF4-FFF2-40B4-BE49-F238E27FC236}">
                <a16:creationId xmlns:a16="http://schemas.microsoft.com/office/drawing/2014/main" id="{73B5C819-BC3D-9A49-AF70-304EADD208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02165B-DAED-994D-BDA1-5F9FD1E5A131}"/>
              </a:ext>
            </a:extLst>
          </p:cNvPr>
          <p:cNvSpPr>
            <a:spLocks noGrp="1"/>
          </p:cNvSpPr>
          <p:nvPr>
            <p:ph type="sldNum" sz="quarter" idx="12"/>
          </p:nvPr>
        </p:nvSpPr>
        <p:spPr/>
        <p:txBody>
          <a:bodyPr/>
          <a:lstStyle/>
          <a:p>
            <a:fld id="{F554ADED-CE7F-4911-A1A8-A122508F374A}" type="slidenum">
              <a:rPr lang="en-US" smtClean="0"/>
              <a:t>‹nr.›</a:t>
            </a:fld>
            <a:endParaRPr lang="en-US"/>
          </a:p>
        </p:txBody>
      </p:sp>
    </p:spTree>
    <p:extLst>
      <p:ext uri="{BB962C8B-B14F-4D97-AF65-F5344CB8AC3E}">
        <p14:creationId xmlns:p14="http://schemas.microsoft.com/office/powerpoint/2010/main" val="1081750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203AD-1F50-8946-A7BE-F2137A141A3C}"/>
              </a:ext>
            </a:extLst>
          </p:cNvPr>
          <p:cNvSpPr>
            <a:spLocks noGrp="1"/>
          </p:cNvSpPr>
          <p:nvPr>
            <p:ph type="title"/>
          </p:nvPr>
        </p:nvSpPr>
        <p:spPr/>
        <p:txBody>
          <a:bodyPr/>
          <a:lstStyle/>
          <a:p>
            <a:r>
              <a:rPr lang="nl-NL"/>
              <a:t>Klik om stijl te bewerken</a:t>
            </a:r>
            <a:endParaRPr lang="en-US"/>
          </a:p>
        </p:txBody>
      </p:sp>
      <p:sp>
        <p:nvSpPr>
          <p:cNvPr id="3" name="Content Placeholder 2">
            <a:extLst>
              <a:ext uri="{FF2B5EF4-FFF2-40B4-BE49-F238E27FC236}">
                <a16:creationId xmlns:a16="http://schemas.microsoft.com/office/drawing/2014/main" id="{6FA9C5A7-F0A1-8746-8AE3-8B8EBBFF9E14}"/>
              </a:ext>
            </a:extLst>
          </p:cNvPr>
          <p:cNvSpPr>
            <a:spLocks noGrp="1"/>
          </p:cNvSpPr>
          <p:nvPr>
            <p:ph sz="half" idx="1" hasCustomPrompt="1"/>
          </p:nvPr>
        </p:nvSpPr>
        <p:spPr>
          <a:xfrm>
            <a:off x="380673" y="1825625"/>
            <a:ext cx="10515600" cy="4351338"/>
          </a:xfrm>
        </p:spPr>
        <p:txBody>
          <a:bodyPr numCol="2"/>
          <a:lstStyle>
            <a:lvl1pPr>
              <a:lnSpc>
                <a:spcPts val="2000"/>
              </a:lnSpc>
              <a:defRPr sz="1800"/>
            </a:lvl1pPr>
            <a:lvl2pPr>
              <a:lnSpc>
                <a:spcPts val="2000"/>
              </a:lnSpc>
              <a:defRPr sz="1600" b="0" i="0">
                <a:solidFill>
                  <a:schemeClr val="tx1">
                    <a:lumMod val="50000"/>
                    <a:lumOff val="50000"/>
                  </a:schemeClr>
                </a:solidFill>
                <a:latin typeface="Montserrat" panose="02000505000000020004" pitchFamily="2" charset="77"/>
              </a:defRPr>
            </a:lvl2pPr>
            <a:lvl3pPr>
              <a:lnSpc>
                <a:spcPts val="2000"/>
              </a:lnSpc>
              <a:defRPr sz="1600" b="0" i="0">
                <a:latin typeface="Montserrat" panose="02000505000000020004" pitchFamily="2" charset="77"/>
              </a:defRPr>
            </a:lvl3pPr>
            <a:lvl4pPr>
              <a:lnSpc>
                <a:spcPts val="2000"/>
              </a:lnSpc>
              <a:defRPr sz="1600" b="0" i="0">
                <a:latin typeface="Montserrat" panose="02000505000000020004" pitchFamily="2" charset="77"/>
              </a:defRPr>
            </a:lvl4pPr>
            <a:lvl5pPr>
              <a:lnSpc>
                <a:spcPts val="2000"/>
              </a:lnSpc>
              <a:defRPr sz="1600" b="0" i="0">
                <a:latin typeface="Montserrat" panose="02000505000000020004" pitchFamily="2" charset="77"/>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5" name="Date Placeholder 4">
            <a:extLst>
              <a:ext uri="{FF2B5EF4-FFF2-40B4-BE49-F238E27FC236}">
                <a16:creationId xmlns:a16="http://schemas.microsoft.com/office/drawing/2014/main" id="{7B7EE64E-E866-8841-8FDA-16B3FEC3A80C}"/>
              </a:ext>
            </a:extLst>
          </p:cNvPr>
          <p:cNvSpPr>
            <a:spLocks noGrp="1"/>
          </p:cNvSpPr>
          <p:nvPr>
            <p:ph type="dt" sz="half" idx="10"/>
          </p:nvPr>
        </p:nvSpPr>
        <p:spPr/>
        <p:txBody>
          <a:bodyPr/>
          <a:lstStyle/>
          <a:p>
            <a:fld id="{CF75EDE5-3DD3-4E22-92E1-0633D93D0A16}" type="datetimeFigureOut">
              <a:rPr lang="en-US" smtClean="0"/>
              <a:t>1/12/2023</a:t>
            </a:fld>
            <a:endParaRPr lang="en-US"/>
          </a:p>
        </p:txBody>
      </p:sp>
      <p:sp>
        <p:nvSpPr>
          <p:cNvPr id="6" name="Footer Placeholder 5">
            <a:extLst>
              <a:ext uri="{FF2B5EF4-FFF2-40B4-BE49-F238E27FC236}">
                <a16:creationId xmlns:a16="http://schemas.microsoft.com/office/drawing/2014/main" id="{E5CF1152-833C-3842-B223-2ECBAEF145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41BEF5-8B4E-824C-A973-D0FE53B9FD4C}"/>
              </a:ext>
            </a:extLst>
          </p:cNvPr>
          <p:cNvSpPr>
            <a:spLocks noGrp="1"/>
          </p:cNvSpPr>
          <p:nvPr>
            <p:ph type="sldNum" sz="quarter" idx="12"/>
          </p:nvPr>
        </p:nvSpPr>
        <p:spPr/>
        <p:txBody>
          <a:bodyPr/>
          <a:lstStyle/>
          <a:p>
            <a:fld id="{F554ADED-CE7F-4911-A1A8-A122508F374A}" type="slidenum">
              <a:rPr lang="en-US" smtClean="0"/>
              <a:t>‹nr.›</a:t>
            </a:fld>
            <a:endParaRPr lang="en-US"/>
          </a:p>
        </p:txBody>
      </p:sp>
    </p:spTree>
    <p:extLst>
      <p:ext uri="{BB962C8B-B14F-4D97-AF65-F5344CB8AC3E}">
        <p14:creationId xmlns:p14="http://schemas.microsoft.com/office/powerpoint/2010/main" val="1898482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08BFB-E5A3-C841-BBFA-8B19F9F7C405}"/>
              </a:ext>
            </a:extLst>
          </p:cNvPr>
          <p:cNvSpPr>
            <a:spLocks noGrp="1"/>
          </p:cNvSpPr>
          <p:nvPr>
            <p:ph type="title"/>
          </p:nvPr>
        </p:nvSpPr>
        <p:spPr>
          <a:xfrm>
            <a:off x="381000" y="365125"/>
            <a:ext cx="10515600" cy="1325563"/>
          </a:xfrm>
        </p:spPr>
        <p:txBody>
          <a:bodyPr/>
          <a:lstStyle/>
          <a:p>
            <a:r>
              <a:rPr lang="nl-NL"/>
              <a:t>Klik om stijl te bewerken</a:t>
            </a:r>
            <a:endParaRPr lang="en-US"/>
          </a:p>
        </p:txBody>
      </p:sp>
      <p:sp>
        <p:nvSpPr>
          <p:cNvPr id="4" name="Content Placeholder 3">
            <a:extLst>
              <a:ext uri="{FF2B5EF4-FFF2-40B4-BE49-F238E27FC236}">
                <a16:creationId xmlns:a16="http://schemas.microsoft.com/office/drawing/2014/main" id="{01A14859-2D23-3E4F-AD19-CF7E786777EC}"/>
              </a:ext>
            </a:extLst>
          </p:cNvPr>
          <p:cNvSpPr>
            <a:spLocks noGrp="1"/>
          </p:cNvSpPr>
          <p:nvPr>
            <p:ph sz="half" idx="2"/>
          </p:nvPr>
        </p:nvSpPr>
        <p:spPr>
          <a:xfrm>
            <a:off x="381000" y="1963271"/>
            <a:ext cx="5157787" cy="4226392"/>
          </a:xfrm>
        </p:spPr>
        <p:txBody>
          <a:bodyPr>
            <a:normAutofit/>
          </a:bodyPr>
          <a:lstStyle>
            <a:lvl1pPr>
              <a:lnSpc>
                <a:spcPct val="120000"/>
              </a:lnSpc>
              <a:defRPr sz="1500"/>
            </a:lvl1pPr>
            <a:lvl2pPr>
              <a:lnSpc>
                <a:spcPct val="120000"/>
              </a:lnSpc>
              <a:defRPr sz="1500"/>
            </a:lvl2pPr>
            <a:lvl3pPr>
              <a:lnSpc>
                <a:spcPct val="120000"/>
              </a:lnSpc>
              <a:defRPr sz="1500"/>
            </a:lvl3pPr>
            <a:lvl4pPr>
              <a:lnSpc>
                <a:spcPct val="120000"/>
              </a:lnSpc>
              <a:defRPr sz="1500"/>
            </a:lvl4pPr>
            <a:lvl5pPr>
              <a:lnSpc>
                <a:spcPct val="120000"/>
              </a:lnSpc>
              <a:defRPr sz="1500"/>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6" name="Content Placeholder 5">
            <a:extLst>
              <a:ext uri="{FF2B5EF4-FFF2-40B4-BE49-F238E27FC236}">
                <a16:creationId xmlns:a16="http://schemas.microsoft.com/office/drawing/2014/main" id="{A0BB4AAE-5573-D34B-9854-56EE2E854E3B}"/>
              </a:ext>
            </a:extLst>
          </p:cNvPr>
          <p:cNvSpPr>
            <a:spLocks noGrp="1"/>
          </p:cNvSpPr>
          <p:nvPr>
            <p:ph sz="quarter" idx="4" hasCustomPrompt="1"/>
          </p:nvPr>
        </p:nvSpPr>
        <p:spPr>
          <a:xfrm>
            <a:off x="5713412" y="1963271"/>
            <a:ext cx="5183188" cy="4226392"/>
          </a:xfrm>
        </p:spPr>
        <p:txBody>
          <a:bodyPr>
            <a:normAutofit/>
          </a:bodyPr>
          <a:lstStyle>
            <a:lvl1pPr>
              <a:lnSpc>
                <a:spcPct val="120000"/>
              </a:lnSpc>
              <a:defRPr sz="1500"/>
            </a:lvl1pPr>
            <a:lvl2pPr>
              <a:lnSpc>
                <a:spcPct val="120000"/>
              </a:lnSpc>
              <a:defRPr sz="1500"/>
            </a:lvl2pPr>
            <a:lvl3pPr>
              <a:lnSpc>
                <a:spcPct val="120000"/>
              </a:lnSpc>
              <a:defRPr sz="1500"/>
            </a:lvl3pPr>
            <a:lvl4pPr>
              <a:lnSpc>
                <a:spcPct val="120000"/>
              </a:lnSpc>
              <a:defRPr sz="1500"/>
            </a:lvl4pPr>
            <a:lvl5pPr>
              <a:lnSpc>
                <a:spcPct val="120000"/>
              </a:lnSpc>
              <a:defRPr sz="1500"/>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7" name="Date Placeholder 6">
            <a:extLst>
              <a:ext uri="{FF2B5EF4-FFF2-40B4-BE49-F238E27FC236}">
                <a16:creationId xmlns:a16="http://schemas.microsoft.com/office/drawing/2014/main" id="{C263BF57-09C7-CD48-A84C-69D43AA5FC4B}"/>
              </a:ext>
            </a:extLst>
          </p:cNvPr>
          <p:cNvSpPr>
            <a:spLocks noGrp="1"/>
          </p:cNvSpPr>
          <p:nvPr>
            <p:ph type="dt" sz="half" idx="10"/>
          </p:nvPr>
        </p:nvSpPr>
        <p:spPr/>
        <p:txBody>
          <a:bodyPr/>
          <a:lstStyle/>
          <a:p>
            <a:fld id="{CF75EDE5-3DD3-4E22-92E1-0633D93D0A16}" type="datetimeFigureOut">
              <a:rPr lang="en-US" smtClean="0"/>
              <a:t>1/12/2023</a:t>
            </a:fld>
            <a:endParaRPr lang="en-US"/>
          </a:p>
        </p:txBody>
      </p:sp>
      <p:sp>
        <p:nvSpPr>
          <p:cNvPr id="8" name="Footer Placeholder 7">
            <a:extLst>
              <a:ext uri="{FF2B5EF4-FFF2-40B4-BE49-F238E27FC236}">
                <a16:creationId xmlns:a16="http://schemas.microsoft.com/office/drawing/2014/main" id="{9AFCB1D5-8F06-064E-AF79-A2693E5602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89B657E-6C9E-804E-B6E2-F6952818FC6D}"/>
              </a:ext>
            </a:extLst>
          </p:cNvPr>
          <p:cNvSpPr>
            <a:spLocks noGrp="1"/>
          </p:cNvSpPr>
          <p:nvPr>
            <p:ph type="sldNum" sz="quarter" idx="12"/>
          </p:nvPr>
        </p:nvSpPr>
        <p:spPr/>
        <p:txBody>
          <a:bodyPr/>
          <a:lstStyle/>
          <a:p>
            <a:fld id="{F554ADED-CE7F-4911-A1A8-A122508F374A}" type="slidenum">
              <a:rPr lang="en-US" smtClean="0"/>
              <a:t>‹nr.›</a:t>
            </a:fld>
            <a:endParaRPr lang="en-US"/>
          </a:p>
        </p:txBody>
      </p:sp>
    </p:spTree>
    <p:extLst>
      <p:ext uri="{BB962C8B-B14F-4D97-AF65-F5344CB8AC3E}">
        <p14:creationId xmlns:p14="http://schemas.microsoft.com/office/powerpoint/2010/main" val="1097242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DBC86-7BFC-D847-A3ED-7EFB43E80767}"/>
              </a:ext>
            </a:extLst>
          </p:cNvPr>
          <p:cNvSpPr>
            <a:spLocks noGrp="1"/>
          </p:cNvSpPr>
          <p:nvPr>
            <p:ph type="title"/>
          </p:nvPr>
        </p:nvSpPr>
        <p:spPr/>
        <p:txBody>
          <a:bodyPr/>
          <a:lstStyle/>
          <a:p>
            <a:r>
              <a:rPr lang="nl-NL"/>
              <a:t>Klik om stijl te bewerken</a:t>
            </a:r>
            <a:endParaRPr lang="en-US"/>
          </a:p>
        </p:txBody>
      </p:sp>
      <p:sp>
        <p:nvSpPr>
          <p:cNvPr id="3" name="Date Placeholder 2">
            <a:extLst>
              <a:ext uri="{FF2B5EF4-FFF2-40B4-BE49-F238E27FC236}">
                <a16:creationId xmlns:a16="http://schemas.microsoft.com/office/drawing/2014/main" id="{C2B8E1BF-E00C-3D4F-873D-7E79BE55E250}"/>
              </a:ext>
            </a:extLst>
          </p:cNvPr>
          <p:cNvSpPr>
            <a:spLocks noGrp="1"/>
          </p:cNvSpPr>
          <p:nvPr>
            <p:ph type="dt" sz="half" idx="10"/>
          </p:nvPr>
        </p:nvSpPr>
        <p:spPr/>
        <p:txBody>
          <a:bodyPr/>
          <a:lstStyle/>
          <a:p>
            <a:fld id="{CF75EDE5-3DD3-4E22-92E1-0633D93D0A16}" type="datetimeFigureOut">
              <a:rPr lang="en-US" smtClean="0"/>
              <a:t>1/12/2023</a:t>
            </a:fld>
            <a:endParaRPr lang="en-US"/>
          </a:p>
        </p:txBody>
      </p:sp>
      <p:sp>
        <p:nvSpPr>
          <p:cNvPr id="4" name="Footer Placeholder 3">
            <a:extLst>
              <a:ext uri="{FF2B5EF4-FFF2-40B4-BE49-F238E27FC236}">
                <a16:creationId xmlns:a16="http://schemas.microsoft.com/office/drawing/2014/main" id="{7F28B982-74B7-4E44-B802-A052B539034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5BF3DE-0DB8-E345-8AD5-6DBE238EDBD9}"/>
              </a:ext>
            </a:extLst>
          </p:cNvPr>
          <p:cNvSpPr>
            <a:spLocks noGrp="1"/>
          </p:cNvSpPr>
          <p:nvPr>
            <p:ph type="sldNum" sz="quarter" idx="12"/>
          </p:nvPr>
        </p:nvSpPr>
        <p:spPr/>
        <p:txBody>
          <a:bodyPr/>
          <a:lstStyle/>
          <a:p>
            <a:fld id="{F554ADED-CE7F-4911-A1A8-A122508F374A}" type="slidenum">
              <a:rPr lang="en-US" smtClean="0"/>
              <a:t>‹nr.›</a:t>
            </a:fld>
            <a:endParaRPr lang="en-US"/>
          </a:p>
        </p:txBody>
      </p:sp>
    </p:spTree>
    <p:extLst>
      <p:ext uri="{BB962C8B-B14F-4D97-AF65-F5344CB8AC3E}">
        <p14:creationId xmlns:p14="http://schemas.microsoft.com/office/powerpoint/2010/main" val="4181525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FBF9D5-2827-1D48-8928-FA5800DAF5C9}"/>
              </a:ext>
            </a:extLst>
          </p:cNvPr>
          <p:cNvSpPr>
            <a:spLocks noGrp="1"/>
          </p:cNvSpPr>
          <p:nvPr>
            <p:ph type="dt" sz="half" idx="10"/>
          </p:nvPr>
        </p:nvSpPr>
        <p:spPr/>
        <p:txBody>
          <a:bodyPr/>
          <a:lstStyle/>
          <a:p>
            <a:fld id="{CF75EDE5-3DD3-4E22-92E1-0633D93D0A16}" type="datetimeFigureOut">
              <a:rPr lang="en-US" smtClean="0"/>
              <a:t>1/12/2023</a:t>
            </a:fld>
            <a:endParaRPr lang="en-US"/>
          </a:p>
        </p:txBody>
      </p:sp>
      <p:sp>
        <p:nvSpPr>
          <p:cNvPr id="3" name="Footer Placeholder 2">
            <a:extLst>
              <a:ext uri="{FF2B5EF4-FFF2-40B4-BE49-F238E27FC236}">
                <a16:creationId xmlns:a16="http://schemas.microsoft.com/office/drawing/2014/main" id="{1344FF5E-97FE-2C42-A294-3BA4DD8562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5ECB36D-53D0-114E-950A-4CA2023DD8A1}"/>
              </a:ext>
            </a:extLst>
          </p:cNvPr>
          <p:cNvSpPr>
            <a:spLocks noGrp="1"/>
          </p:cNvSpPr>
          <p:nvPr>
            <p:ph type="sldNum" sz="quarter" idx="12"/>
          </p:nvPr>
        </p:nvSpPr>
        <p:spPr/>
        <p:txBody>
          <a:bodyPr/>
          <a:lstStyle/>
          <a:p>
            <a:fld id="{F554ADED-CE7F-4911-A1A8-A122508F374A}" type="slidenum">
              <a:rPr lang="en-US" smtClean="0"/>
              <a:t>‹nr.›</a:t>
            </a:fld>
            <a:endParaRPr lang="en-US"/>
          </a:p>
        </p:txBody>
      </p:sp>
    </p:spTree>
    <p:extLst>
      <p:ext uri="{BB962C8B-B14F-4D97-AF65-F5344CB8AC3E}">
        <p14:creationId xmlns:p14="http://schemas.microsoft.com/office/powerpoint/2010/main" val="2322068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3A3EE-F081-6A4F-8A59-5C21595D963B}"/>
              </a:ext>
            </a:extLst>
          </p:cNvPr>
          <p:cNvSpPr>
            <a:spLocks noGrp="1"/>
          </p:cNvSpPr>
          <p:nvPr>
            <p:ph type="title"/>
          </p:nvPr>
        </p:nvSpPr>
        <p:spPr>
          <a:xfrm>
            <a:off x="381000" y="457200"/>
            <a:ext cx="3932237" cy="1600200"/>
          </a:xfrm>
        </p:spPr>
        <p:txBody>
          <a:bodyPr anchor="t"/>
          <a:lstStyle>
            <a:lvl1pPr>
              <a:defRPr sz="3200"/>
            </a:lvl1pPr>
          </a:lstStyle>
          <a:p>
            <a:r>
              <a:rPr lang="nl-NL"/>
              <a:t>Klik om stijl te bewerken</a:t>
            </a:r>
            <a:endParaRPr lang="en-US"/>
          </a:p>
        </p:txBody>
      </p:sp>
      <p:sp>
        <p:nvSpPr>
          <p:cNvPr id="3" name="Content Placeholder 2">
            <a:extLst>
              <a:ext uri="{FF2B5EF4-FFF2-40B4-BE49-F238E27FC236}">
                <a16:creationId xmlns:a16="http://schemas.microsoft.com/office/drawing/2014/main" id="{2600F821-54F6-6B47-8667-28C7B3C2A391}"/>
              </a:ext>
            </a:extLst>
          </p:cNvPr>
          <p:cNvSpPr>
            <a:spLocks noGrp="1"/>
          </p:cNvSpPr>
          <p:nvPr>
            <p:ph idx="1"/>
          </p:nvPr>
        </p:nvSpPr>
        <p:spPr>
          <a:xfrm>
            <a:off x="4724400"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ext Placeholder 3">
            <a:extLst>
              <a:ext uri="{FF2B5EF4-FFF2-40B4-BE49-F238E27FC236}">
                <a16:creationId xmlns:a16="http://schemas.microsoft.com/office/drawing/2014/main" id="{5F742B84-ABB9-AC4F-8CD7-C4DB7995DDF6}"/>
              </a:ext>
            </a:extLst>
          </p:cNvPr>
          <p:cNvSpPr>
            <a:spLocks noGrp="1"/>
          </p:cNvSpPr>
          <p:nvPr>
            <p:ph type="body" sz="half" idx="2"/>
          </p:nvPr>
        </p:nvSpPr>
        <p:spPr>
          <a:xfrm>
            <a:off x="381000"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a:extLst>
              <a:ext uri="{FF2B5EF4-FFF2-40B4-BE49-F238E27FC236}">
                <a16:creationId xmlns:a16="http://schemas.microsoft.com/office/drawing/2014/main" id="{D6A026B8-A65C-604E-AD6D-31EBE4EFDC69}"/>
              </a:ext>
            </a:extLst>
          </p:cNvPr>
          <p:cNvSpPr>
            <a:spLocks noGrp="1"/>
          </p:cNvSpPr>
          <p:nvPr>
            <p:ph type="dt" sz="half" idx="10"/>
          </p:nvPr>
        </p:nvSpPr>
        <p:spPr/>
        <p:txBody>
          <a:bodyPr/>
          <a:lstStyle/>
          <a:p>
            <a:fld id="{CF75EDE5-3DD3-4E22-92E1-0633D93D0A16}" type="datetimeFigureOut">
              <a:rPr lang="en-US" smtClean="0"/>
              <a:t>1/12/2023</a:t>
            </a:fld>
            <a:endParaRPr lang="en-US"/>
          </a:p>
        </p:txBody>
      </p:sp>
      <p:sp>
        <p:nvSpPr>
          <p:cNvPr id="6" name="Footer Placeholder 5">
            <a:extLst>
              <a:ext uri="{FF2B5EF4-FFF2-40B4-BE49-F238E27FC236}">
                <a16:creationId xmlns:a16="http://schemas.microsoft.com/office/drawing/2014/main" id="{A6D27768-AB70-3646-A8E5-F93E0AAC0B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45439F-5F38-6748-A5B6-8156FA6FAEB7}"/>
              </a:ext>
            </a:extLst>
          </p:cNvPr>
          <p:cNvSpPr>
            <a:spLocks noGrp="1"/>
          </p:cNvSpPr>
          <p:nvPr>
            <p:ph type="sldNum" sz="quarter" idx="12"/>
          </p:nvPr>
        </p:nvSpPr>
        <p:spPr/>
        <p:txBody>
          <a:bodyPr/>
          <a:lstStyle/>
          <a:p>
            <a:fld id="{F554ADED-CE7F-4911-A1A8-A122508F374A}" type="slidenum">
              <a:rPr lang="en-US" smtClean="0"/>
              <a:t>‹nr.›</a:t>
            </a:fld>
            <a:endParaRPr lang="en-US"/>
          </a:p>
        </p:txBody>
      </p:sp>
    </p:spTree>
    <p:extLst>
      <p:ext uri="{BB962C8B-B14F-4D97-AF65-F5344CB8AC3E}">
        <p14:creationId xmlns:p14="http://schemas.microsoft.com/office/powerpoint/2010/main" val="3158143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1FFEC-BB73-2B4A-B7C5-B77FF9CCBE3C}"/>
              </a:ext>
            </a:extLst>
          </p:cNvPr>
          <p:cNvSpPr>
            <a:spLocks noGrp="1"/>
          </p:cNvSpPr>
          <p:nvPr>
            <p:ph type="title"/>
          </p:nvPr>
        </p:nvSpPr>
        <p:spPr>
          <a:xfrm>
            <a:off x="381000" y="457200"/>
            <a:ext cx="3932237" cy="1600200"/>
          </a:xfrm>
        </p:spPr>
        <p:txBody>
          <a:bodyPr anchor="t"/>
          <a:lstStyle>
            <a:lvl1pPr>
              <a:defRPr sz="3200"/>
            </a:lvl1pPr>
          </a:lstStyle>
          <a:p>
            <a:r>
              <a:rPr lang="nl-NL"/>
              <a:t>Klik om stijl te bewerken</a:t>
            </a:r>
            <a:endParaRPr lang="en-US"/>
          </a:p>
        </p:txBody>
      </p:sp>
      <p:sp>
        <p:nvSpPr>
          <p:cNvPr id="3" name="Picture Placeholder 2">
            <a:extLst>
              <a:ext uri="{FF2B5EF4-FFF2-40B4-BE49-F238E27FC236}">
                <a16:creationId xmlns:a16="http://schemas.microsoft.com/office/drawing/2014/main" id="{98B74455-5F83-DB49-9151-DFEE5E80CF7C}"/>
              </a:ext>
            </a:extLst>
          </p:cNvPr>
          <p:cNvSpPr>
            <a:spLocks noGrp="1"/>
          </p:cNvSpPr>
          <p:nvPr>
            <p:ph type="pic" idx="1"/>
          </p:nvPr>
        </p:nvSpPr>
        <p:spPr>
          <a:xfrm>
            <a:off x="4724400"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a:p>
        </p:txBody>
      </p:sp>
      <p:sp>
        <p:nvSpPr>
          <p:cNvPr id="4" name="Text Placeholder 3">
            <a:extLst>
              <a:ext uri="{FF2B5EF4-FFF2-40B4-BE49-F238E27FC236}">
                <a16:creationId xmlns:a16="http://schemas.microsoft.com/office/drawing/2014/main" id="{7753885A-3E37-FC4F-8C59-9B5B078C6094}"/>
              </a:ext>
            </a:extLst>
          </p:cNvPr>
          <p:cNvSpPr>
            <a:spLocks noGrp="1"/>
          </p:cNvSpPr>
          <p:nvPr>
            <p:ph type="body" sz="half" idx="2"/>
          </p:nvPr>
        </p:nvSpPr>
        <p:spPr>
          <a:xfrm>
            <a:off x="381000"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a:extLst>
              <a:ext uri="{FF2B5EF4-FFF2-40B4-BE49-F238E27FC236}">
                <a16:creationId xmlns:a16="http://schemas.microsoft.com/office/drawing/2014/main" id="{CC2C836E-4C94-054B-8EBC-025C4B5629E2}"/>
              </a:ext>
            </a:extLst>
          </p:cNvPr>
          <p:cNvSpPr>
            <a:spLocks noGrp="1"/>
          </p:cNvSpPr>
          <p:nvPr>
            <p:ph type="dt" sz="half" idx="10"/>
          </p:nvPr>
        </p:nvSpPr>
        <p:spPr/>
        <p:txBody>
          <a:bodyPr/>
          <a:lstStyle/>
          <a:p>
            <a:fld id="{CF75EDE5-3DD3-4E22-92E1-0633D93D0A16}" type="datetimeFigureOut">
              <a:rPr lang="en-US" smtClean="0"/>
              <a:t>1/12/2023</a:t>
            </a:fld>
            <a:endParaRPr lang="en-US"/>
          </a:p>
        </p:txBody>
      </p:sp>
      <p:sp>
        <p:nvSpPr>
          <p:cNvPr id="6" name="Footer Placeholder 5">
            <a:extLst>
              <a:ext uri="{FF2B5EF4-FFF2-40B4-BE49-F238E27FC236}">
                <a16:creationId xmlns:a16="http://schemas.microsoft.com/office/drawing/2014/main" id="{DB14D193-1313-4345-8027-E56CD135A0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83FE9B-2402-CC4F-ABA5-2D5442684E20}"/>
              </a:ext>
            </a:extLst>
          </p:cNvPr>
          <p:cNvSpPr>
            <a:spLocks noGrp="1"/>
          </p:cNvSpPr>
          <p:nvPr>
            <p:ph type="sldNum" sz="quarter" idx="12"/>
          </p:nvPr>
        </p:nvSpPr>
        <p:spPr/>
        <p:txBody>
          <a:bodyPr/>
          <a:lstStyle/>
          <a:p>
            <a:fld id="{F554ADED-CE7F-4911-A1A8-A122508F374A}" type="slidenum">
              <a:rPr lang="en-US" smtClean="0"/>
              <a:t>‹nr.›</a:t>
            </a:fld>
            <a:endParaRPr lang="en-US"/>
          </a:p>
        </p:txBody>
      </p:sp>
    </p:spTree>
    <p:extLst>
      <p:ext uri="{BB962C8B-B14F-4D97-AF65-F5344CB8AC3E}">
        <p14:creationId xmlns:p14="http://schemas.microsoft.com/office/powerpoint/2010/main" val="3281704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138AA6-1A9D-E148-83BE-A0E5B466FCD6}"/>
              </a:ext>
            </a:extLst>
          </p:cNvPr>
          <p:cNvSpPr>
            <a:spLocks noGrp="1"/>
          </p:cNvSpPr>
          <p:nvPr>
            <p:ph type="title"/>
          </p:nvPr>
        </p:nvSpPr>
        <p:spPr>
          <a:xfrm>
            <a:off x="380673" y="365125"/>
            <a:ext cx="10515600" cy="1325563"/>
          </a:xfrm>
          <a:prstGeom prst="rect">
            <a:avLst/>
          </a:prstGeom>
        </p:spPr>
        <p:txBody>
          <a:bodyPr vert="horz" wrap="none" lIns="91440" tIns="45720" rIns="91440" bIns="45720" rtlCol="0" anchor="t">
            <a:noAutofit/>
          </a:bodyPr>
          <a:lstStyle/>
          <a:p>
            <a:r>
              <a:rPr lang="nl-NL" dirty="0"/>
              <a:t>Klik om stijl te bewerken</a:t>
            </a:r>
            <a:endParaRPr lang="en-US" dirty="0"/>
          </a:p>
        </p:txBody>
      </p:sp>
      <p:sp>
        <p:nvSpPr>
          <p:cNvPr id="3" name="Text Placeholder 2">
            <a:extLst>
              <a:ext uri="{FF2B5EF4-FFF2-40B4-BE49-F238E27FC236}">
                <a16:creationId xmlns:a16="http://schemas.microsoft.com/office/drawing/2014/main" id="{427FD336-03B2-8949-AF17-A6244795858D}"/>
              </a:ext>
            </a:extLst>
          </p:cNvPr>
          <p:cNvSpPr>
            <a:spLocks noGrp="1"/>
          </p:cNvSpPr>
          <p:nvPr>
            <p:ph type="body" idx="1"/>
          </p:nvPr>
        </p:nvSpPr>
        <p:spPr>
          <a:xfrm>
            <a:off x="380673" y="1825625"/>
            <a:ext cx="10515600" cy="4351338"/>
          </a:xfrm>
          <a:prstGeom prst="rect">
            <a:avLst/>
          </a:prstGeom>
        </p:spPr>
        <p:txBody>
          <a:bodyPr vert="horz" lIns="91440" tIns="45720" rIns="91440" bIns="45720" rtlCol="0">
            <a:norm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4" name="Date Placeholder 3">
            <a:extLst>
              <a:ext uri="{FF2B5EF4-FFF2-40B4-BE49-F238E27FC236}">
                <a16:creationId xmlns:a16="http://schemas.microsoft.com/office/drawing/2014/main" id="{1892EE3D-F74E-2545-8ECA-0E04633A0334}"/>
              </a:ext>
            </a:extLst>
          </p:cNvPr>
          <p:cNvSpPr>
            <a:spLocks noGrp="1"/>
          </p:cNvSpPr>
          <p:nvPr>
            <p:ph type="dt" sz="half" idx="2"/>
          </p:nvPr>
        </p:nvSpPr>
        <p:spPr>
          <a:xfrm>
            <a:off x="380673"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75EDE5-3DD3-4E22-92E1-0633D93D0A16}" type="datetimeFigureOut">
              <a:rPr lang="en-US" smtClean="0"/>
              <a:t>1/12/2023</a:t>
            </a:fld>
            <a:endParaRPr lang="en-US"/>
          </a:p>
        </p:txBody>
      </p:sp>
      <p:sp>
        <p:nvSpPr>
          <p:cNvPr id="5" name="Footer Placeholder 4">
            <a:extLst>
              <a:ext uri="{FF2B5EF4-FFF2-40B4-BE49-F238E27FC236}">
                <a16:creationId xmlns:a16="http://schemas.microsoft.com/office/drawing/2014/main" id="{F427CDE1-8EA3-944A-9736-7151BE63210A}"/>
              </a:ext>
            </a:extLst>
          </p:cNvPr>
          <p:cNvSpPr>
            <a:spLocks noGrp="1"/>
          </p:cNvSpPr>
          <p:nvPr>
            <p:ph type="ftr" sz="quarter" idx="3"/>
          </p:nvPr>
        </p:nvSpPr>
        <p:spPr>
          <a:xfrm>
            <a:off x="3760808"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16D16BE-9699-8044-A84F-67CF0A067669}"/>
              </a:ext>
            </a:extLst>
          </p:cNvPr>
          <p:cNvSpPr>
            <a:spLocks noGrp="1"/>
          </p:cNvSpPr>
          <p:nvPr>
            <p:ph type="sldNum" sz="quarter" idx="4"/>
          </p:nvPr>
        </p:nvSpPr>
        <p:spPr>
          <a:xfrm>
            <a:off x="81534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54ADED-CE7F-4911-A1A8-A122508F374A}" type="slidenum">
              <a:rPr lang="en-US" smtClean="0"/>
              <a:t>‹nr.›</a:t>
            </a:fld>
            <a:endParaRPr lang="en-US"/>
          </a:p>
        </p:txBody>
      </p:sp>
      <p:sp>
        <p:nvSpPr>
          <p:cNvPr id="10" name="Delay 9">
            <a:extLst>
              <a:ext uri="{FF2B5EF4-FFF2-40B4-BE49-F238E27FC236}">
                <a16:creationId xmlns:a16="http://schemas.microsoft.com/office/drawing/2014/main" id="{EB331E64-E0FD-8648-B54E-17F423792863}"/>
              </a:ext>
            </a:extLst>
          </p:cNvPr>
          <p:cNvSpPr/>
          <p:nvPr/>
        </p:nvSpPr>
        <p:spPr>
          <a:xfrm rot="5400000">
            <a:off x="10980889" y="1"/>
            <a:ext cx="995422" cy="995422"/>
          </a:xfrm>
          <a:prstGeom prst="flowChartDelay">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69FF6CBA-1C04-9B4B-9321-E4E7DB128CD8}"/>
              </a:ext>
            </a:extLst>
          </p:cNvPr>
          <p:cNvPicPr>
            <a:picLocks noChangeAspect="1"/>
          </p:cNvPicPr>
          <p:nvPr/>
        </p:nvPicPr>
        <p:blipFill>
          <a:blip r:embed="rId12"/>
          <a:stretch>
            <a:fillRect/>
          </a:stretch>
        </p:blipFill>
        <p:spPr>
          <a:xfrm>
            <a:off x="11172076" y="332612"/>
            <a:ext cx="635000" cy="330200"/>
          </a:xfrm>
          <a:prstGeom prst="rect">
            <a:avLst/>
          </a:prstGeom>
        </p:spPr>
      </p:pic>
    </p:spTree>
    <p:extLst>
      <p:ext uri="{BB962C8B-B14F-4D97-AF65-F5344CB8AC3E}">
        <p14:creationId xmlns:p14="http://schemas.microsoft.com/office/powerpoint/2010/main" val="294488835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l" defTabSz="914400" rtl="0" eaLnBrk="1" latinLnBrk="0" hangingPunct="1">
        <a:lnSpc>
          <a:spcPct val="90000"/>
        </a:lnSpc>
        <a:spcBef>
          <a:spcPct val="0"/>
        </a:spcBef>
        <a:buNone/>
        <a:defRPr sz="3200" b="0" i="0" kern="1200">
          <a:solidFill>
            <a:srgbClr val="000080"/>
          </a:solidFill>
          <a:latin typeface="Montserrat" panose="02000505000000020004" pitchFamily="2" charset="77"/>
          <a:ea typeface="+mj-ea"/>
          <a:cs typeface="+mj-cs"/>
        </a:defRPr>
      </a:lvl1pPr>
    </p:titleStyle>
    <p:bodyStyle>
      <a:lvl1pPr marL="228600" indent="-228600" algn="l" defTabSz="914400" rtl="0" eaLnBrk="1" latinLnBrk="0" hangingPunct="1">
        <a:lnSpc>
          <a:spcPct val="120000"/>
        </a:lnSpc>
        <a:spcBef>
          <a:spcPts val="0"/>
        </a:spcBef>
        <a:buClr>
          <a:srgbClr val="03A9F4"/>
        </a:buClr>
        <a:buFont typeface="Arial" panose="020B0604020202020204" pitchFamily="34" charset="0"/>
        <a:buChar char="•"/>
        <a:defRPr sz="1500" b="0" kern="1200">
          <a:solidFill>
            <a:srgbClr val="000080"/>
          </a:solidFill>
          <a:latin typeface="Montserrat" panose="02000505000000020004" pitchFamily="2" charset="77"/>
          <a:ea typeface="+mn-ea"/>
          <a:cs typeface="+mn-cs"/>
        </a:defRPr>
      </a:lvl1pPr>
      <a:lvl2pPr marL="685800" indent="-228600" algn="l" defTabSz="914400" rtl="0" eaLnBrk="1" latinLnBrk="0" hangingPunct="1">
        <a:lnSpc>
          <a:spcPct val="120000"/>
        </a:lnSpc>
        <a:spcBef>
          <a:spcPts val="0"/>
        </a:spcBef>
        <a:buClr>
          <a:srgbClr val="03A9F4"/>
        </a:buClr>
        <a:buFont typeface="Arial" panose="020B0604020202020204" pitchFamily="34" charset="0"/>
        <a:buChar char="•"/>
        <a:defRPr sz="1500" b="0" i="0" kern="1200">
          <a:solidFill>
            <a:schemeClr val="bg2">
              <a:lumMod val="50000"/>
            </a:schemeClr>
          </a:solidFill>
          <a:latin typeface="Montserrat" panose="02000505000000020004" pitchFamily="2" charset="77"/>
          <a:ea typeface="+mn-ea"/>
          <a:cs typeface="+mn-cs"/>
        </a:defRPr>
      </a:lvl2pPr>
      <a:lvl3pPr marL="1143000" indent="-228600" algn="l" defTabSz="914400" rtl="0" eaLnBrk="1" latinLnBrk="0" hangingPunct="1">
        <a:lnSpc>
          <a:spcPct val="120000"/>
        </a:lnSpc>
        <a:spcBef>
          <a:spcPts val="0"/>
        </a:spcBef>
        <a:buClr>
          <a:srgbClr val="03A9F4"/>
        </a:buClr>
        <a:buFont typeface="Arial" panose="020B0604020202020204" pitchFamily="34" charset="0"/>
        <a:buChar char="•"/>
        <a:defRPr sz="1500" kern="1200">
          <a:solidFill>
            <a:schemeClr val="bg2">
              <a:lumMod val="50000"/>
            </a:schemeClr>
          </a:solidFill>
          <a:latin typeface="Montserrat" panose="02000505000000020004" pitchFamily="2" charset="77"/>
          <a:ea typeface="+mn-ea"/>
          <a:cs typeface="+mn-cs"/>
        </a:defRPr>
      </a:lvl3pPr>
      <a:lvl4pPr marL="1600200" indent="-228600" algn="l" defTabSz="914400" rtl="0" eaLnBrk="1" latinLnBrk="0" hangingPunct="1">
        <a:lnSpc>
          <a:spcPct val="120000"/>
        </a:lnSpc>
        <a:spcBef>
          <a:spcPts val="0"/>
        </a:spcBef>
        <a:buClr>
          <a:srgbClr val="03A9F4"/>
        </a:buClr>
        <a:buFont typeface="Arial" panose="020B0604020202020204" pitchFamily="34" charset="0"/>
        <a:buChar char="•"/>
        <a:defRPr sz="1500" i="0" kern="1200">
          <a:solidFill>
            <a:schemeClr val="bg2">
              <a:lumMod val="50000"/>
            </a:schemeClr>
          </a:solidFill>
          <a:latin typeface="Montserrat" panose="02000505000000020004" pitchFamily="2" charset="77"/>
          <a:ea typeface="+mn-ea"/>
          <a:cs typeface="+mn-cs"/>
        </a:defRPr>
      </a:lvl4pPr>
      <a:lvl5pPr marL="2057400" indent="-228600" algn="l" defTabSz="914400" rtl="0" eaLnBrk="1" latinLnBrk="0" hangingPunct="1">
        <a:lnSpc>
          <a:spcPct val="120000"/>
        </a:lnSpc>
        <a:spcBef>
          <a:spcPts val="0"/>
        </a:spcBef>
        <a:buClr>
          <a:srgbClr val="03A9F4"/>
        </a:buClr>
        <a:buFont typeface="Arial" panose="020B0604020202020204" pitchFamily="34" charset="0"/>
        <a:buChar char="•"/>
        <a:defRPr sz="1500" kern="1200">
          <a:solidFill>
            <a:schemeClr val="bg2">
              <a:lumMod val="50000"/>
            </a:schemeClr>
          </a:solidFill>
          <a:latin typeface="Montserrat" panose="02000505000000020004"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714FD2-B21D-E843-A37C-FF3259CE91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nl-NL" dirty="0"/>
          </a:p>
        </p:txBody>
      </p:sp>
      <p:sp>
        <p:nvSpPr>
          <p:cNvPr id="3" name="Text Placeholder 2">
            <a:extLst>
              <a:ext uri="{FF2B5EF4-FFF2-40B4-BE49-F238E27FC236}">
                <a16:creationId xmlns:a16="http://schemas.microsoft.com/office/drawing/2014/main" id="{ABFFA714-B244-BD42-A505-1CCFC36F44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5"/>
            <a:r>
              <a:rPr lang="en-US" dirty="0"/>
              <a:t>Fifth level</a:t>
            </a:r>
            <a:endParaRPr lang="nl-NL" dirty="0"/>
          </a:p>
        </p:txBody>
      </p:sp>
      <p:sp>
        <p:nvSpPr>
          <p:cNvPr id="4" name="Date Placeholder 3">
            <a:extLst>
              <a:ext uri="{FF2B5EF4-FFF2-40B4-BE49-F238E27FC236}">
                <a16:creationId xmlns:a16="http://schemas.microsoft.com/office/drawing/2014/main" id="{C895F1C5-6217-954E-81F5-642C33F241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508520-855A-6A46-92E6-738F1005B22C}" type="datetimeFigureOut">
              <a:rPr lang="nl-NL" smtClean="0"/>
              <a:t>12-1-2023</a:t>
            </a:fld>
            <a:endParaRPr lang="nl-NL"/>
          </a:p>
        </p:txBody>
      </p:sp>
      <p:sp>
        <p:nvSpPr>
          <p:cNvPr id="5" name="Footer Placeholder 4">
            <a:extLst>
              <a:ext uri="{FF2B5EF4-FFF2-40B4-BE49-F238E27FC236}">
                <a16:creationId xmlns:a16="http://schemas.microsoft.com/office/drawing/2014/main" id="{4C989B3A-D54E-974D-93A7-852DF16E45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a:extLst>
              <a:ext uri="{FF2B5EF4-FFF2-40B4-BE49-F238E27FC236}">
                <a16:creationId xmlns:a16="http://schemas.microsoft.com/office/drawing/2014/main" id="{3F47A428-3D1C-1945-992C-6907C273F0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CFBEE2-586F-D246-B3CE-66764F436947}" type="slidenum">
              <a:rPr lang="nl-NL" smtClean="0"/>
              <a:t>‹nr.›</a:t>
            </a:fld>
            <a:endParaRPr lang="nl-NL"/>
          </a:p>
        </p:txBody>
      </p:sp>
      <p:sp>
        <p:nvSpPr>
          <p:cNvPr id="10" name="Delay 9">
            <a:extLst>
              <a:ext uri="{FF2B5EF4-FFF2-40B4-BE49-F238E27FC236}">
                <a16:creationId xmlns:a16="http://schemas.microsoft.com/office/drawing/2014/main" id="{CA299AB2-1CA6-F044-AD64-18591CEEBE8D}"/>
              </a:ext>
            </a:extLst>
          </p:cNvPr>
          <p:cNvSpPr/>
          <p:nvPr userDrawn="1"/>
        </p:nvSpPr>
        <p:spPr>
          <a:xfrm rot="5400000">
            <a:off x="10980889" y="1"/>
            <a:ext cx="995422" cy="995422"/>
          </a:xfrm>
          <a:prstGeom prst="flowChartDelay">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A4FCCE5D-7B14-344A-A3C6-29F54197AD25}"/>
              </a:ext>
            </a:extLst>
          </p:cNvPr>
          <p:cNvPicPr>
            <a:picLocks noChangeAspect="1"/>
          </p:cNvPicPr>
          <p:nvPr userDrawn="1"/>
        </p:nvPicPr>
        <p:blipFill>
          <a:blip r:embed="rId3"/>
          <a:stretch>
            <a:fillRect/>
          </a:stretch>
        </p:blipFill>
        <p:spPr>
          <a:xfrm>
            <a:off x="11172076" y="332612"/>
            <a:ext cx="635000" cy="330200"/>
          </a:xfrm>
          <a:prstGeom prst="rect">
            <a:avLst/>
          </a:prstGeom>
        </p:spPr>
      </p:pic>
    </p:spTree>
    <p:extLst>
      <p:ext uri="{BB962C8B-B14F-4D97-AF65-F5344CB8AC3E}">
        <p14:creationId xmlns:p14="http://schemas.microsoft.com/office/powerpoint/2010/main" val="3501682592"/>
      </p:ext>
    </p:extLst>
  </p:cSld>
  <p:clrMap bg1="lt1" tx1="dk1" bg2="lt2" tx2="dk2" accent1="accent1" accent2="accent2" accent3="accent3" accent4="accent4" accent5="accent5" accent6="accent6" hlink="hlink" folHlink="folHlink"/>
  <p:sldLayoutIdLst>
    <p:sldLayoutId id="2147483676" r:id="rId1"/>
  </p:sldLayoutIdLst>
  <p:txStyles>
    <p:titleStyle>
      <a:lvl1pPr algn="l" defTabSz="914400" rtl="0" eaLnBrk="1" latinLnBrk="0" hangingPunct="1">
        <a:lnSpc>
          <a:spcPct val="90000"/>
        </a:lnSpc>
        <a:spcBef>
          <a:spcPct val="0"/>
        </a:spcBef>
        <a:buNone/>
        <a:defRPr sz="2400" kern="1200">
          <a:solidFill>
            <a:srgbClr val="000080"/>
          </a:solidFill>
          <a:latin typeface="Montserrat" panose="02000505000000020004" pitchFamily="2" charset="77"/>
          <a:ea typeface="+mj-ea"/>
          <a:cs typeface="+mj-cs"/>
        </a:defRPr>
      </a:lvl1pPr>
    </p:titleStyle>
    <p:bodyStyle>
      <a:lvl1pPr marL="0" indent="0" algn="l" defTabSz="914400" rtl="0" eaLnBrk="1" latinLnBrk="0" hangingPunct="1">
        <a:lnSpc>
          <a:spcPts val="1800"/>
        </a:lnSpc>
        <a:spcBef>
          <a:spcPts val="0"/>
        </a:spcBef>
        <a:buFont typeface="Arial" panose="020B0604020202020204" pitchFamily="34" charset="0"/>
        <a:buNone/>
        <a:defRPr sz="1600" b="0" i="0" kern="1200">
          <a:solidFill>
            <a:srgbClr val="000080"/>
          </a:solidFill>
          <a:latin typeface="Montserrat" panose="02000505000000020004" pitchFamily="2" charset="77"/>
          <a:ea typeface="+mn-ea"/>
          <a:cs typeface="+mn-cs"/>
        </a:defRPr>
      </a:lvl1pPr>
      <a:lvl2pPr marL="0" indent="0" algn="l" defTabSz="914400" rtl="0" eaLnBrk="1" latinLnBrk="0" hangingPunct="1">
        <a:lnSpc>
          <a:spcPts val="1800"/>
        </a:lnSpc>
        <a:spcBef>
          <a:spcPts val="0"/>
        </a:spcBef>
        <a:buFont typeface="Arial" panose="020B0604020202020204" pitchFamily="34" charset="0"/>
        <a:buNone/>
        <a:defRPr sz="1400" b="0" i="0" kern="1200">
          <a:solidFill>
            <a:srgbClr val="000080"/>
          </a:solidFill>
          <a:latin typeface="Montserrat Light" pitchFamily="2" charset="77"/>
          <a:ea typeface="+mn-ea"/>
          <a:cs typeface="+mn-cs"/>
        </a:defRPr>
      </a:lvl2pPr>
      <a:lvl3pPr marL="0" indent="0" algn="l" defTabSz="914400" rtl="0" eaLnBrk="1" latinLnBrk="0" hangingPunct="1">
        <a:lnSpc>
          <a:spcPts val="1400"/>
        </a:lnSpc>
        <a:spcBef>
          <a:spcPts val="0"/>
        </a:spcBef>
        <a:buFont typeface="Arial" panose="020B0604020202020204" pitchFamily="34" charset="0"/>
        <a:buNone/>
        <a:defRPr sz="1100" b="0" i="0" kern="1200">
          <a:solidFill>
            <a:schemeClr val="tx1"/>
          </a:solidFill>
          <a:latin typeface="Montserrat" panose="02000505000000020004" pitchFamily="2" charset="77"/>
          <a:ea typeface="+mn-ea"/>
          <a:cs typeface="+mn-cs"/>
        </a:defRPr>
      </a:lvl3pPr>
      <a:lvl4pPr marL="0" indent="-228600" algn="l" defTabSz="914400" rtl="0" eaLnBrk="1" latinLnBrk="0" hangingPunct="1">
        <a:lnSpc>
          <a:spcPts val="1400"/>
        </a:lnSpc>
        <a:spcBef>
          <a:spcPts val="0"/>
        </a:spcBef>
        <a:buClr>
          <a:srgbClr val="00B0F0"/>
        </a:buClr>
        <a:buFont typeface="Arial" panose="020B0604020202020204" pitchFamily="34" charset="0"/>
        <a:buChar char="•"/>
        <a:defRPr sz="1100" b="0" i="0" kern="1200">
          <a:solidFill>
            <a:schemeClr val="bg2">
              <a:lumMod val="25000"/>
            </a:schemeClr>
          </a:solidFill>
          <a:latin typeface="Montserrat Light" pitchFamily="2" charset="77"/>
          <a:ea typeface="+mn-ea"/>
          <a:cs typeface="+mn-cs"/>
        </a:defRPr>
      </a:lvl4pPr>
      <a:lvl5pPr marL="0" indent="-228600" algn="l" defTabSz="914400" rtl="0" eaLnBrk="1" latinLnBrk="0" hangingPunct="1">
        <a:lnSpc>
          <a:spcPts val="1400"/>
        </a:lnSpc>
        <a:spcBef>
          <a:spcPts val="0"/>
        </a:spcBef>
        <a:buFont typeface="Arial" panose="020B0604020202020204" pitchFamily="34" charset="0"/>
        <a:buChar char="•"/>
        <a:defRPr sz="1100" b="0" i="0" kern="1200">
          <a:solidFill>
            <a:schemeClr val="tx1"/>
          </a:solidFill>
          <a:latin typeface="Montserrat" panose="02000505000000020004" pitchFamily="2" charset="77"/>
          <a:ea typeface="+mn-ea"/>
          <a:cs typeface="+mn-cs"/>
        </a:defRPr>
      </a:lvl5pPr>
      <a:lvl6pPr marL="457200" indent="-228600" algn="l" defTabSz="914400" rtl="0" eaLnBrk="1" latinLnBrk="0" hangingPunct="1">
        <a:lnSpc>
          <a:spcPts val="1400"/>
        </a:lnSpc>
        <a:spcBef>
          <a:spcPts val="0"/>
        </a:spcBef>
        <a:buFont typeface="Arial" panose="020B0604020202020204" pitchFamily="34" charset="0"/>
        <a:buChar char="•"/>
        <a:defRPr sz="1100" b="0" i="0" kern="1200">
          <a:solidFill>
            <a:schemeClr val="tx1"/>
          </a:solidFill>
          <a:latin typeface="Montserrat Light" pitchFamily="2" charset="77"/>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vng.nl/sites/default/files/2022-11/Werklandschap_nov_2022.pdf" TargetMode="Externa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0.xml"/><Relationship Id="rId5" Type="http://schemas.openxmlformats.org/officeDocument/2006/relationships/image" Target="../media/image13.png"/><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0.xml"/><Relationship Id="rId5" Type="http://schemas.openxmlformats.org/officeDocument/2006/relationships/image" Target="../media/image13.png"/><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slide" Target="slide6.xml"/><Relationship Id="rId18" Type="http://schemas.openxmlformats.org/officeDocument/2006/relationships/image" Target="../media/image10.png"/><Relationship Id="rId3" Type="http://schemas.openxmlformats.org/officeDocument/2006/relationships/slide" Target="slide3.xml"/><Relationship Id="rId21" Type="http://schemas.openxmlformats.org/officeDocument/2006/relationships/slide" Target="slide1.xml"/><Relationship Id="rId7" Type="http://schemas.openxmlformats.org/officeDocument/2006/relationships/slide" Target="slide7.xml"/><Relationship Id="rId12" Type="http://schemas.openxmlformats.org/officeDocument/2006/relationships/image" Target="../media/image7.png"/><Relationship Id="rId17" Type="http://schemas.openxmlformats.org/officeDocument/2006/relationships/slide" Target="slide11.xml"/><Relationship Id="rId2" Type="http://schemas.openxmlformats.org/officeDocument/2006/relationships/notesSlide" Target="../notesSlides/notesSlide1.xml"/><Relationship Id="rId16" Type="http://schemas.openxmlformats.org/officeDocument/2006/relationships/image" Target="../media/image9.png"/><Relationship Id="rId20" Type="http://schemas.openxmlformats.org/officeDocument/2006/relationships/image" Target="../media/image11.png"/><Relationship Id="rId1" Type="http://schemas.openxmlformats.org/officeDocument/2006/relationships/slideLayout" Target="../slideLayouts/slideLayout6.xml"/><Relationship Id="rId6" Type="http://schemas.openxmlformats.org/officeDocument/2006/relationships/image" Target="../media/image4.png"/><Relationship Id="rId11" Type="http://schemas.openxmlformats.org/officeDocument/2006/relationships/slide" Target="slide10.xml"/><Relationship Id="rId5" Type="http://schemas.openxmlformats.org/officeDocument/2006/relationships/slide" Target="slide5.xml"/><Relationship Id="rId15" Type="http://schemas.openxmlformats.org/officeDocument/2006/relationships/slide" Target="slide8.xml"/><Relationship Id="rId10" Type="http://schemas.openxmlformats.org/officeDocument/2006/relationships/image" Target="../media/image6.png"/><Relationship Id="rId19" Type="http://schemas.openxmlformats.org/officeDocument/2006/relationships/slide" Target="slide4.xml"/><Relationship Id="rId4" Type="http://schemas.openxmlformats.org/officeDocument/2006/relationships/image" Target="../media/image3.png"/><Relationship Id="rId9" Type="http://schemas.openxmlformats.org/officeDocument/2006/relationships/slide" Target="slide9.xml"/><Relationship Id="rId14" Type="http://schemas.openxmlformats.org/officeDocument/2006/relationships/image" Target="../media/image8.png"/><Relationship Id="rId22"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png"/><Relationship Id="rId1" Type="http://schemas.openxmlformats.org/officeDocument/2006/relationships/slideLayout" Target="../slideLayouts/slideLayout10.xml"/><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hyperlink" Target="https://www.zelfredzaamheidmatrix.nl/" TargetMode="External"/><Relationship Id="rId5" Type="http://schemas.openxmlformats.org/officeDocument/2006/relationships/image" Target="../media/image11.pn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png"/><Relationship Id="rId1" Type="http://schemas.openxmlformats.org/officeDocument/2006/relationships/slideLayout" Target="../slideLayouts/slideLayout10.xml"/><Relationship Id="rId5" Type="http://schemas.openxmlformats.org/officeDocument/2006/relationships/hyperlink" Target="https://www.zelfredzaamheidmatrix.nl/" TargetMode="Externa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8.png"/><Relationship Id="rId1" Type="http://schemas.openxmlformats.org/officeDocument/2006/relationships/slideLayout" Target="../slideLayouts/slideLayout10.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png"/><Relationship Id="rId1" Type="http://schemas.openxmlformats.org/officeDocument/2006/relationships/slideLayout" Target="../slideLayouts/slideLayout10.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8" Type="http://schemas.openxmlformats.org/officeDocument/2006/relationships/hyperlink" Target="https://www.s-bb.nl/sites/sbb/files/uploads/sbb-infographic-opleiden-medewerkers-mbo-design-v5-interactief.pdf" TargetMode="External"/><Relationship Id="rId3" Type="http://schemas.openxmlformats.org/officeDocument/2006/relationships/hyperlink" Target="https://www.s-bb.nl/bedrijven/erkenning/leerbedrijf-worden" TargetMode="External"/><Relationship Id="rId7" Type="http://schemas.openxmlformats.org/officeDocument/2006/relationships/hyperlink" Target="https://onderwijsenexaminering.nl/app/uploads/Handreiking-derde-leerweg-2020.pdf" TargetMode="External"/><Relationship Id="rId12"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hyperlink" Target="https://www.s-bb.nl/sites/sbb/files/uploads/factsheetmeerwaardevanpraktijklereninhetmbo.pdf" TargetMode="External"/><Relationship Id="rId11" Type="http://schemas.openxmlformats.org/officeDocument/2006/relationships/slide" Target="slide2.xml"/><Relationship Id="rId5" Type="http://schemas.openxmlformats.org/officeDocument/2006/relationships/hyperlink" Target="https://zoek.officielebekendmakingen.nl/stcrt-2021-15327.html#d17e1174" TargetMode="External"/><Relationship Id="rId10" Type="http://schemas.openxmlformats.org/officeDocument/2006/relationships/image" Target="../media/image9.png"/><Relationship Id="rId4" Type="http://schemas.openxmlformats.org/officeDocument/2006/relationships/hyperlink" Target="http://www.leerbanenmarkt.nl/" TargetMode="External"/><Relationship Id="rId9" Type="http://schemas.openxmlformats.org/officeDocument/2006/relationships/hyperlink" Target="https://www.s-bb.nl/samenwerking/sbb-helpt-u-verder/financiele-ondersteunin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0.xml"/><Relationship Id="rId5" Type="http://schemas.openxmlformats.org/officeDocument/2006/relationships/image" Target="../media/image13.png"/><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B4D6B-5F77-A747-9AAC-61242E9241DD}"/>
              </a:ext>
            </a:extLst>
          </p:cNvPr>
          <p:cNvSpPr>
            <a:spLocks noGrp="1"/>
          </p:cNvSpPr>
          <p:nvPr>
            <p:ph type="title"/>
          </p:nvPr>
        </p:nvSpPr>
        <p:spPr/>
        <p:txBody>
          <a:bodyPr/>
          <a:lstStyle/>
          <a:p>
            <a:r>
              <a:rPr lang="nl-NL" dirty="0">
                <a:latin typeface="Montserrat Light"/>
              </a:rPr>
              <a:t>Het Werklandschap voor Regionale Mobiliteitsteams</a:t>
            </a:r>
          </a:p>
        </p:txBody>
      </p:sp>
      <p:sp>
        <p:nvSpPr>
          <p:cNvPr id="3" name="Content Placeholder 2">
            <a:extLst>
              <a:ext uri="{FF2B5EF4-FFF2-40B4-BE49-F238E27FC236}">
                <a16:creationId xmlns:a16="http://schemas.microsoft.com/office/drawing/2014/main" id="{11261611-98A2-3648-93BA-A0B4AE2FD29E}"/>
              </a:ext>
            </a:extLst>
          </p:cNvPr>
          <p:cNvSpPr>
            <a:spLocks noGrp="1"/>
          </p:cNvSpPr>
          <p:nvPr>
            <p:ph sz="half" idx="2"/>
          </p:nvPr>
        </p:nvSpPr>
        <p:spPr>
          <a:xfrm>
            <a:off x="381000" y="1027906"/>
            <a:ext cx="5157787" cy="4844583"/>
          </a:xfrm>
        </p:spPr>
        <p:txBody>
          <a:bodyPr wrap="square">
            <a:noAutofit/>
          </a:bodyPr>
          <a:lstStyle/>
          <a:p>
            <a:pPr marL="0" indent="0">
              <a:lnSpc>
                <a:spcPct val="110000"/>
              </a:lnSpc>
              <a:buNone/>
            </a:pPr>
            <a:r>
              <a:rPr lang="nl-NL" sz="1600" b="1" dirty="0">
                <a:latin typeface="Calibri" panose="020F0502020204030204" pitchFamily="34" charset="0"/>
                <a:ea typeface="Baskerville" panose="02020502070401020303" pitchFamily="18" charset="0"/>
                <a:cs typeface="Calibri" panose="020F0502020204030204" pitchFamily="34" charset="0"/>
              </a:rPr>
              <a:t>Het Werklandschap</a:t>
            </a:r>
            <a:endParaRPr lang="nl-NL" sz="1600" dirty="0">
              <a:latin typeface="Calibri" panose="020F0502020204030204" pitchFamily="34" charset="0"/>
              <a:ea typeface="Baskerville" panose="02020502070401020303" pitchFamily="18" charset="0"/>
              <a:cs typeface="Calibri" panose="020F0502020204030204" pitchFamily="34" charset="0"/>
            </a:endParaRPr>
          </a:p>
          <a:p>
            <a:pPr marL="0" indent="0">
              <a:lnSpc>
                <a:spcPct val="110000"/>
              </a:lnSpc>
              <a:buNone/>
            </a:pPr>
            <a:r>
              <a:rPr lang="nl-NL" sz="1300" dirty="0">
                <a:latin typeface="Calibri" panose="020F0502020204030204" pitchFamily="34" charset="0"/>
                <a:ea typeface="Baskerville" panose="02020502070401020303" pitchFamily="18" charset="0"/>
                <a:cs typeface="Calibri" panose="020F0502020204030204" pitchFamily="34" charset="0"/>
              </a:rPr>
              <a:t>Dit landschap verbeeldt de generieke dienstverlening die organisaties bieden om werkzoekenden te begeleiden naar (on)betaald werk. Het biedt structuur, geeft inzicht en ondersteunt in reflectie. Daarnaast zorgt het voor een gemeenschappelijk denkkader en eenheid van taal. </a:t>
            </a:r>
          </a:p>
          <a:p>
            <a:pPr marL="0" indent="0">
              <a:lnSpc>
                <a:spcPct val="110000"/>
              </a:lnSpc>
              <a:buNone/>
            </a:pPr>
            <a:endParaRPr lang="nl-NL" sz="1300" dirty="0">
              <a:latin typeface="Calibri" panose="020F0502020204030204" pitchFamily="34" charset="0"/>
              <a:ea typeface="Baskerville" panose="02020502070401020303" pitchFamily="18" charset="0"/>
              <a:cs typeface="Calibri" panose="020F0502020204030204" pitchFamily="34" charset="0"/>
            </a:endParaRPr>
          </a:p>
          <a:p>
            <a:pPr marL="0" indent="0">
              <a:lnSpc>
                <a:spcPct val="110000"/>
              </a:lnSpc>
              <a:buNone/>
            </a:pPr>
            <a:r>
              <a:rPr lang="nl-NL" sz="1300" dirty="0">
                <a:latin typeface="Calibri" panose="020F0502020204030204" pitchFamily="34" charset="0"/>
                <a:ea typeface="Baskerville" panose="02020502070401020303" pitchFamily="18" charset="0"/>
                <a:cs typeface="Calibri" panose="020F0502020204030204" pitchFamily="34" charset="0"/>
              </a:rPr>
              <a:t>Het Werklandschap is ontwikkeld door VNG samen met gemeenten, SAM en TNO. Het landschap bestaat uit verschillende dienstverleningstegels. Bij iedere tegel staat een beschrijving over dit element van de dienstverlening met een toelichting ‘hoe’ organisaties dit het beste kunnen uitvoeren op basis van wetenschappelijke inzichten.</a:t>
            </a:r>
          </a:p>
          <a:p>
            <a:pPr marL="0" indent="0">
              <a:lnSpc>
                <a:spcPct val="110000"/>
              </a:lnSpc>
              <a:buNone/>
            </a:pPr>
            <a:endParaRPr lang="nl-NL" sz="1300" dirty="0">
              <a:latin typeface="Calibri" panose="020F0502020204030204" pitchFamily="34" charset="0"/>
              <a:ea typeface="Baskerville" panose="02020502070401020303" pitchFamily="18" charset="0"/>
              <a:cs typeface="Calibri" panose="020F0502020204030204" pitchFamily="34" charset="0"/>
            </a:endParaRPr>
          </a:p>
          <a:p>
            <a:pPr marL="0" indent="0">
              <a:lnSpc>
                <a:spcPct val="110000"/>
              </a:lnSpc>
              <a:buNone/>
            </a:pPr>
            <a:r>
              <a:rPr lang="nl-NL" sz="1300" dirty="0">
                <a:latin typeface="Calibri" panose="020F0502020204030204" pitchFamily="34" charset="0"/>
                <a:ea typeface="Baskerville" panose="02020502070401020303" pitchFamily="18" charset="0"/>
                <a:cs typeface="Calibri" panose="020F0502020204030204" pitchFamily="34" charset="0"/>
              </a:rPr>
              <a:t>Het landschap bestaat uit een werkzoekenden- en werkgeverslandschap. Klik </a:t>
            </a:r>
            <a:r>
              <a:rPr lang="nl-NL" sz="1300" dirty="0">
                <a:latin typeface="Calibri" panose="020F0502020204030204" pitchFamily="34" charset="0"/>
                <a:ea typeface="Baskerville" panose="02020502070401020303" pitchFamily="18" charset="0"/>
                <a:cs typeface="Calibri" panose="020F0502020204030204" pitchFamily="34" charset="0"/>
                <a:hlinkClick r:id="rId2"/>
              </a:rPr>
              <a:t>hier voor en volledige beschrijving</a:t>
            </a:r>
            <a:r>
              <a:rPr lang="nl-NL" sz="1300" dirty="0">
                <a:latin typeface="Calibri" panose="020F0502020204030204" pitchFamily="34" charset="0"/>
                <a:ea typeface="Baskerville" panose="02020502070401020303" pitchFamily="18" charset="0"/>
                <a:cs typeface="Calibri" panose="020F0502020204030204" pitchFamily="34" charset="0"/>
              </a:rPr>
              <a:t> van het werklandschap. </a:t>
            </a:r>
          </a:p>
          <a:p>
            <a:pPr marL="0" indent="0">
              <a:lnSpc>
                <a:spcPct val="110000"/>
              </a:lnSpc>
              <a:buNone/>
            </a:pPr>
            <a:endParaRPr lang="nl-NL" sz="1300" dirty="0">
              <a:latin typeface="Calibri" panose="020F0502020204030204" pitchFamily="34" charset="0"/>
              <a:ea typeface="Baskerville" panose="02020502070401020303" pitchFamily="18" charset="0"/>
              <a:cs typeface="Calibri" panose="020F0502020204030204" pitchFamily="34" charset="0"/>
            </a:endParaRPr>
          </a:p>
          <a:p>
            <a:pPr marL="0" indent="0">
              <a:lnSpc>
                <a:spcPct val="110000"/>
              </a:lnSpc>
              <a:buNone/>
            </a:pPr>
            <a:r>
              <a:rPr lang="nl-NL" sz="1300" dirty="0">
                <a:latin typeface="Calibri" panose="020F0502020204030204" pitchFamily="34" charset="0"/>
                <a:ea typeface="Baskerville" panose="02020502070401020303" pitchFamily="18" charset="0"/>
                <a:cs typeface="Calibri" panose="020F0502020204030204" pitchFamily="34" charset="0"/>
              </a:rPr>
              <a:t>Voor vragen en suggesties: yvette.memelink@vng.nl</a:t>
            </a:r>
          </a:p>
          <a:p>
            <a:pPr marL="0" indent="0">
              <a:lnSpc>
                <a:spcPct val="110000"/>
              </a:lnSpc>
              <a:buNone/>
            </a:pPr>
            <a:endParaRPr lang="nl-NL" sz="1300" dirty="0">
              <a:latin typeface="Calibri" panose="020F0502020204030204" pitchFamily="34" charset="0"/>
              <a:ea typeface="Baskerville" panose="02020502070401020303" pitchFamily="18" charset="0"/>
              <a:cs typeface="Calibri" panose="020F0502020204030204" pitchFamily="34" charset="0"/>
            </a:endParaRPr>
          </a:p>
          <a:p>
            <a:pPr marL="0" indent="0">
              <a:lnSpc>
                <a:spcPct val="110000"/>
              </a:lnSpc>
              <a:buNone/>
            </a:pPr>
            <a:endParaRPr lang="nl-NL" sz="1300" dirty="0">
              <a:latin typeface="Calibri" panose="020F0502020204030204" pitchFamily="34" charset="0"/>
              <a:ea typeface="Baskerville" panose="02020502070401020303" pitchFamily="18" charset="0"/>
              <a:cs typeface="Calibri" panose="020F0502020204030204" pitchFamily="34" charset="0"/>
            </a:endParaRPr>
          </a:p>
          <a:p>
            <a:pPr marL="0" indent="0">
              <a:lnSpc>
                <a:spcPct val="110000"/>
              </a:lnSpc>
              <a:buNone/>
            </a:pPr>
            <a:endParaRPr lang="nl-NL" sz="1400" dirty="0">
              <a:latin typeface="Montserrat Light"/>
              <a:ea typeface="Baskerville" panose="02020502070401020303" pitchFamily="18" charset="0"/>
              <a:cs typeface="Arial" panose="020B0604020202020204" pitchFamily="34" charset="0"/>
            </a:endParaRPr>
          </a:p>
          <a:p>
            <a:pPr marL="0" indent="0">
              <a:lnSpc>
                <a:spcPct val="110000"/>
              </a:lnSpc>
              <a:buNone/>
            </a:pPr>
            <a:endParaRPr lang="nl-NL" sz="1400" dirty="0">
              <a:latin typeface="Montserrat Light"/>
              <a:ea typeface="Baskerville" panose="02020502070401020303" pitchFamily="18" charset="0"/>
              <a:cs typeface="Arial" panose="020B0604020202020204" pitchFamily="34" charset="0"/>
            </a:endParaRPr>
          </a:p>
          <a:p>
            <a:pPr marL="0" indent="0">
              <a:lnSpc>
                <a:spcPct val="110000"/>
              </a:lnSpc>
              <a:buNone/>
            </a:pPr>
            <a:endParaRPr lang="nl-NL" sz="1400" dirty="0">
              <a:latin typeface="Montserrat Light"/>
            </a:endParaRPr>
          </a:p>
          <a:p>
            <a:pPr marL="0" indent="0">
              <a:lnSpc>
                <a:spcPct val="110000"/>
              </a:lnSpc>
              <a:buNone/>
            </a:pPr>
            <a:endParaRPr lang="nl-NL" sz="1400" dirty="0">
              <a:latin typeface="Montserrat Light"/>
            </a:endParaRPr>
          </a:p>
        </p:txBody>
      </p:sp>
      <p:sp>
        <p:nvSpPr>
          <p:cNvPr id="4" name="Content Placeholder 3">
            <a:extLst>
              <a:ext uri="{FF2B5EF4-FFF2-40B4-BE49-F238E27FC236}">
                <a16:creationId xmlns:a16="http://schemas.microsoft.com/office/drawing/2014/main" id="{3A1D0377-F998-4C4F-879F-01330D463337}"/>
              </a:ext>
            </a:extLst>
          </p:cNvPr>
          <p:cNvSpPr>
            <a:spLocks noGrp="1"/>
          </p:cNvSpPr>
          <p:nvPr>
            <p:ph sz="quarter" idx="4"/>
          </p:nvPr>
        </p:nvSpPr>
        <p:spPr>
          <a:xfrm>
            <a:off x="5800724" y="1027906"/>
            <a:ext cx="5183188" cy="5296694"/>
          </a:xfrm>
        </p:spPr>
        <p:txBody>
          <a:bodyPr>
            <a:noAutofit/>
          </a:bodyPr>
          <a:lstStyle/>
          <a:p>
            <a:pPr marL="0" indent="0">
              <a:lnSpc>
                <a:spcPts val="2000"/>
              </a:lnSpc>
              <a:buNone/>
            </a:pPr>
            <a:r>
              <a:rPr lang="nl-NL" sz="1600" b="1" dirty="0">
                <a:latin typeface="Calibri" panose="020F0502020204030204" pitchFamily="34" charset="0"/>
                <a:ea typeface="Baskerville" panose="02020502070401020303" pitchFamily="18" charset="0"/>
                <a:cs typeface="Calibri" panose="020F0502020204030204" pitchFamily="34" charset="0"/>
              </a:rPr>
              <a:t>Werkdocument</a:t>
            </a:r>
          </a:p>
          <a:p>
            <a:pPr marL="0" indent="0">
              <a:lnSpc>
                <a:spcPts val="2000"/>
              </a:lnSpc>
              <a:buNone/>
            </a:pPr>
            <a:r>
              <a:rPr lang="nl-NL" sz="1300" dirty="0">
                <a:latin typeface="Calibri" panose="020F0502020204030204" pitchFamily="34" charset="0"/>
                <a:ea typeface="Baskerville" panose="02020502070401020303" pitchFamily="18" charset="0"/>
                <a:cs typeface="Calibri" panose="020F0502020204030204" pitchFamily="34" charset="0"/>
              </a:rPr>
              <a:t>Dit document is een werkdocument, aangepast aan de situatie bij de Regionale Mobiliteitsteams. Het staat de regio’s vrij dit document naar eigen inzicht verder in te vullen om eigen de (benodigde) dienstverlening goed in kaart te brengen.</a:t>
            </a:r>
          </a:p>
          <a:p>
            <a:pPr marL="0" indent="0">
              <a:lnSpc>
                <a:spcPts val="2000"/>
              </a:lnSpc>
              <a:buNone/>
            </a:pPr>
            <a:endParaRPr lang="nl-NL" sz="1300" dirty="0">
              <a:latin typeface="Calibri" panose="020F0502020204030204" pitchFamily="34" charset="0"/>
              <a:ea typeface="Baskerville" panose="02020502070401020303" pitchFamily="18" charset="0"/>
              <a:cs typeface="Calibri" panose="020F0502020204030204" pitchFamily="34" charset="0"/>
            </a:endParaRPr>
          </a:p>
          <a:p>
            <a:pPr marL="0" indent="0">
              <a:lnSpc>
                <a:spcPts val="2000"/>
              </a:lnSpc>
              <a:buNone/>
            </a:pPr>
            <a:r>
              <a:rPr lang="nl-NL" sz="1300" dirty="0">
                <a:latin typeface="Calibri" panose="020F0502020204030204" pitchFamily="34" charset="0"/>
                <a:ea typeface="Baskerville" panose="02020502070401020303" pitchFamily="18" charset="0"/>
                <a:cs typeface="Calibri" panose="020F0502020204030204" pitchFamily="34" charset="0"/>
              </a:rPr>
              <a:t>Tip: Ben je klaar met aanpassen? Sla het bestand op als .</a:t>
            </a:r>
            <a:r>
              <a:rPr lang="nl-NL" sz="1300" dirty="0" err="1">
                <a:latin typeface="Calibri" panose="020F0502020204030204" pitchFamily="34" charset="0"/>
                <a:ea typeface="Baskerville" panose="02020502070401020303" pitchFamily="18" charset="0"/>
                <a:cs typeface="Calibri" panose="020F0502020204030204" pitchFamily="34" charset="0"/>
              </a:rPr>
              <a:t>pptm</a:t>
            </a:r>
            <a:r>
              <a:rPr lang="nl-NL" sz="1300" dirty="0">
                <a:latin typeface="Calibri" panose="020F0502020204030204" pitchFamily="34" charset="0"/>
                <a:ea typeface="Baskerville" panose="02020502070401020303" pitchFamily="18" charset="0"/>
                <a:cs typeface="Calibri" panose="020F0502020204030204" pitchFamily="34" charset="0"/>
              </a:rPr>
              <a:t> bestand (</a:t>
            </a:r>
            <a:r>
              <a:rPr lang="nl-NL" sz="1300" dirty="0" err="1">
                <a:latin typeface="Calibri" panose="020F0502020204030204" pitchFamily="34" charset="0"/>
                <a:ea typeface="Baskerville" panose="02020502070401020303" pitchFamily="18" charset="0"/>
                <a:cs typeface="Calibri" panose="020F0502020204030204" pitchFamily="34" charset="0"/>
              </a:rPr>
              <a:t>powerpoint</a:t>
            </a:r>
            <a:r>
              <a:rPr lang="nl-NL" sz="1300" dirty="0">
                <a:latin typeface="Calibri" panose="020F0502020204030204" pitchFamily="34" charset="0"/>
                <a:ea typeface="Baskerville" panose="02020502070401020303" pitchFamily="18" charset="0"/>
                <a:cs typeface="Calibri" panose="020F0502020204030204" pitchFamily="34" charset="0"/>
              </a:rPr>
              <a:t> met ingeschakelde macro’s) Er kunnen dan geen inhoudelijke wijzigingen worden doorgevoerd. De gebruiker kan op de tegels klikken en komt zo op de slide van de betreffende tegel. </a:t>
            </a:r>
          </a:p>
          <a:p>
            <a:pPr marL="0" indent="0">
              <a:lnSpc>
                <a:spcPts val="2000"/>
              </a:lnSpc>
              <a:buNone/>
            </a:pPr>
            <a:endParaRPr lang="nl-NL" sz="1300" dirty="0">
              <a:latin typeface="Calibri" panose="020F0502020204030204" pitchFamily="34" charset="0"/>
              <a:ea typeface="Baskerville" panose="02020502070401020303" pitchFamily="18" charset="0"/>
              <a:cs typeface="Calibri" panose="020F0502020204030204" pitchFamily="34" charset="0"/>
            </a:endParaRPr>
          </a:p>
          <a:p>
            <a:pPr marL="0" indent="0">
              <a:lnSpc>
                <a:spcPts val="2000"/>
              </a:lnSpc>
              <a:buNone/>
            </a:pPr>
            <a:r>
              <a:rPr lang="nl-NL" sz="1600" b="1" dirty="0">
                <a:latin typeface="Calibri" panose="020F0502020204030204" pitchFamily="34" charset="0"/>
                <a:ea typeface="Baskerville" panose="02020502070401020303" pitchFamily="18" charset="0"/>
                <a:cs typeface="Calibri" panose="020F0502020204030204" pitchFamily="34" charset="0"/>
              </a:rPr>
              <a:t>Instrumentengids </a:t>
            </a:r>
            <a:r>
              <a:rPr lang="nl-NL" sz="1600" b="1" dirty="0" err="1">
                <a:latin typeface="Calibri" panose="020F0502020204030204" pitchFamily="34" charset="0"/>
                <a:ea typeface="Baskerville" panose="02020502070401020303" pitchFamily="18" charset="0"/>
                <a:cs typeface="Calibri" panose="020F0502020204030204" pitchFamily="34" charset="0"/>
              </a:rPr>
              <a:t>Eva.RMT</a:t>
            </a:r>
            <a:endParaRPr lang="nl-NL" sz="1600" b="1" dirty="0">
              <a:latin typeface="Calibri" panose="020F0502020204030204" pitchFamily="34" charset="0"/>
              <a:ea typeface="Baskerville" panose="02020502070401020303" pitchFamily="18" charset="0"/>
              <a:cs typeface="Calibri" panose="020F0502020204030204" pitchFamily="34" charset="0"/>
            </a:endParaRPr>
          </a:p>
          <a:p>
            <a:pPr marL="0" indent="0">
              <a:lnSpc>
                <a:spcPts val="2000"/>
              </a:lnSpc>
              <a:buNone/>
            </a:pPr>
            <a:r>
              <a:rPr lang="nl-NL" sz="1300" dirty="0">
                <a:latin typeface="Calibri" panose="020F0502020204030204" pitchFamily="34" charset="0"/>
                <a:ea typeface="Baskerville" panose="02020502070401020303" pitchFamily="18" charset="0"/>
                <a:cs typeface="Calibri" panose="020F0502020204030204" pitchFamily="34" charset="0"/>
              </a:rPr>
              <a:t>Op basis van dit landschap heeft VNG met gemeenten, SAM, TNO en </a:t>
            </a:r>
            <a:r>
              <a:rPr lang="nl-NL" sz="1300" dirty="0" err="1">
                <a:latin typeface="Calibri" panose="020F0502020204030204" pitchFamily="34" charset="0"/>
                <a:ea typeface="Baskerville" panose="02020502070401020303" pitchFamily="18" charset="0"/>
                <a:cs typeface="Calibri" panose="020F0502020204030204" pitchFamily="34" charset="0"/>
              </a:rPr>
              <a:t>Divosa</a:t>
            </a:r>
            <a:r>
              <a:rPr lang="nl-NL" sz="1300" dirty="0">
                <a:latin typeface="Calibri" panose="020F0502020204030204" pitchFamily="34" charset="0"/>
                <a:ea typeface="Baskerville" panose="02020502070401020303" pitchFamily="18" charset="0"/>
                <a:cs typeface="Calibri" panose="020F0502020204030204" pitchFamily="34" charset="0"/>
              </a:rPr>
              <a:t> een werkzoekenden instrumentengids </a:t>
            </a:r>
            <a:r>
              <a:rPr lang="nl-NL" sz="1300" dirty="0" err="1">
                <a:latin typeface="Calibri" panose="020F0502020204030204" pitchFamily="34" charset="0"/>
                <a:ea typeface="Baskerville" panose="02020502070401020303" pitchFamily="18" charset="0"/>
                <a:cs typeface="Calibri" panose="020F0502020204030204" pitchFamily="34" charset="0"/>
              </a:rPr>
              <a:t>Eva.RMT</a:t>
            </a:r>
            <a:r>
              <a:rPr lang="nl-NL" sz="1300" dirty="0">
                <a:latin typeface="Calibri" panose="020F0502020204030204" pitchFamily="34" charset="0"/>
                <a:ea typeface="Baskerville" panose="02020502070401020303" pitchFamily="18" charset="0"/>
                <a:cs typeface="Calibri" panose="020F0502020204030204" pitchFamily="34" charset="0"/>
              </a:rPr>
              <a:t> ontwikkeld. Deze gids kunnen gemeenten vullen met lokale en regionale instrumenten, zodat professionals eenvoudig inzicht hebben in alle instrumenten en voorwaarden die ingezet kunnen worden in de dienstverlening. </a:t>
            </a:r>
          </a:p>
          <a:p>
            <a:pPr marL="0" indent="0">
              <a:lnSpc>
                <a:spcPts val="2000"/>
              </a:lnSpc>
              <a:buNone/>
            </a:pPr>
            <a:endParaRPr lang="nl-NL" sz="1300" dirty="0">
              <a:solidFill>
                <a:schemeClr val="bg2">
                  <a:lumMod val="50000"/>
                </a:schemeClr>
              </a:solidFill>
              <a:highlight>
                <a:srgbClr val="FFFF00"/>
              </a:highlight>
              <a:latin typeface="Calibri" panose="020F0502020204030204" pitchFamily="34" charset="0"/>
              <a:ea typeface="Baskerville" panose="02020502070401020303" pitchFamily="18" charset="0"/>
              <a:cs typeface="Calibri" panose="020F0502020204030204" pitchFamily="34" charset="0"/>
            </a:endParaRPr>
          </a:p>
          <a:p>
            <a:pPr marL="0" indent="0">
              <a:lnSpc>
                <a:spcPts val="2000"/>
              </a:lnSpc>
              <a:buNone/>
            </a:pPr>
            <a:endParaRPr lang="nl-NL" dirty="0">
              <a:latin typeface="Calibri" panose="020F0502020204030204" pitchFamily="34" charset="0"/>
              <a:ea typeface="Baskerville" panose="02020502070401020303" pitchFamily="18" charset="0"/>
              <a:cs typeface="Calibri" panose="020F0502020204030204" pitchFamily="34" charset="0"/>
            </a:endParaRPr>
          </a:p>
        </p:txBody>
      </p:sp>
      <p:pic>
        <p:nvPicPr>
          <p:cNvPr id="6" name="Afbeelding 5" descr="Afbeelding met tekst&#10;&#10;Automatisch gegenereerde beschrijving">
            <a:extLst>
              <a:ext uri="{FF2B5EF4-FFF2-40B4-BE49-F238E27FC236}">
                <a16:creationId xmlns:a16="http://schemas.microsoft.com/office/drawing/2014/main" id="{8425F92C-25B4-0ECB-19D6-DA82CD5F2B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56709" y="5596092"/>
            <a:ext cx="3589176" cy="552793"/>
          </a:xfrm>
          <a:prstGeom prst="rect">
            <a:avLst/>
          </a:prstGeom>
        </p:spPr>
      </p:pic>
    </p:spTree>
    <p:extLst>
      <p:ext uri="{BB962C8B-B14F-4D97-AF65-F5344CB8AC3E}">
        <p14:creationId xmlns:p14="http://schemas.microsoft.com/office/powerpoint/2010/main" val="968511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3">
            <a:hlinkClick r:id="" action="ppaction://hlinkshowjump?jump=firstslide"/>
            <a:extLst>
              <a:ext uri="{FF2B5EF4-FFF2-40B4-BE49-F238E27FC236}">
                <a16:creationId xmlns:a16="http://schemas.microsoft.com/office/drawing/2014/main" id="{6FD7D9CE-CA5A-42AD-8EA5-3C52CBAEF037}"/>
              </a:ext>
            </a:extLst>
          </p:cNvPr>
          <p:cNvPicPr>
            <a:picLocks noChangeAspect="1"/>
          </p:cNvPicPr>
          <p:nvPr/>
        </p:nvPicPr>
        <p:blipFill>
          <a:blip r:embed="rId3"/>
          <a:stretch>
            <a:fillRect/>
          </a:stretch>
        </p:blipFill>
        <p:spPr>
          <a:xfrm>
            <a:off x="419004" y="597620"/>
            <a:ext cx="1463040" cy="1689038"/>
          </a:xfrm>
          <a:prstGeom prst="rect">
            <a:avLst/>
          </a:prstGeom>
          <a:effectLst>
            <a:outerShdw blurRad="165100" dist="38100" dir="5400000" sx="110000" sy="110000" algn="ctr" rotWithShape="0">
              <a:srgbClr val="000000">
                <a:alpha val="10000"/>
              </a:srgbClr>
            </a:outerShdw>
          </a:effectLst>
        </p:spPr>
      </p:pic>
      <p:grpSp>
        <p:nvGrpSpPr>
          <p:cNvPr id="8" name="Groep 7">
            <a:extLst>
              <a:ext uri="{FF2B5EF4-FFF2-40B4-BE49-F238E27FC236}">
                <a16:creationId xmlns:a16="http://schemas.microsoft.com/office/drawing/2014/main" id="{BAB96286-4C60-4DD6-800C-F3C905120515}"/>
              </a:ext>
            </a:extLst>
          </p:cNvPr>
          <p:cNvGrpSpPr/>
          <p:nvPr/>
        </p:nvGrpSpPr>
        <p:grpSpPr>
          <a:xfrm>
            <a:off x="85279" y="5379830"/>
            <a:ext cx="1796765" cy="1239341"/>
            <a:chOff x="85279" y="5379830"/>
            <a:chExt cx="1796765" cy="1239341"/>
          </a:xfrm>
        </p:grpSpPr>
        <p:pic>
          <p:nvPicPr>
            <p:cNvPr id="10" name="Afbeelding 9">
              <a:hlinkClick r:id="rId4" action="ppaction://hlinksldjump"/>
              <a:extLst>
                <a:ext uri="{FF2B5EF4-FFF2-40B4-BE49-F238E27FC236}">
                  <a16:creationId xmlns:a16="http://schemas.microsoft.com/office/drawing/2014/main" id="{AFA1678A-5333-4D93-9761-C521B2A3640E}"/>
                </a:ext>
              </a:extLst>
            </p:cNvPr>
            <p:cNvPicPr>
              <a:picLocks noChangeAspect="1"/>
            </p:cNvPicPr>
            <p:nvPr/>
          </p:nvPicPr>
          <p:blipFill>
            <a:blip r:embed="rId5"/>
            <a:stretch>
              <a:fillRect/>
            </a:stretch>
          </p:blipFill>
          <p:spPr>
            <a:xfrm>
              <a:off x="85279" y="5656829"/>
              <a:ext cx="1796765" cy="962342"/>
            </a:xfrm>
            <a:prstGeom prst="rect">
              <a:avLst/>
            </a:prstGeom>
          </p:spPr>
        </p:pic>
        <p:sp>
          <p:nvSpPr>
            <p:cNvPr id="11" name="Tekstvak 10">
              <a:extLst>
                <a:ext uri="{FF2B5EF4-FFF2-40B4-BE49-F238E27FC236}">
                  <a16:creationId xmlns:a16="http://schemas.microsoft.com/office/drawing/2014/main" id="{43B362DB-BBB2-4CAB-B283-6DB16B6FA144}"/>
                </a:ext>
              </a:extLst>
            </p:cNvPr>
            <p:cNvSpPr txBox="1"/>
            <p:nvPr/>
          </p:nvSpPr>
          <p:spPr>
            <a:xfrm>
              <a:off x="477861" y="5379830"/>
              <a:ext cx="1011600" cy="276999"/>
            </a:xfrm>
            <a:prstGeom prst="rect">
              <a:avLst/>
            </a:prstGeom>
            <a:noFill/>
          </p:spPr>
          <p:txBody>
            <a:bodyPr wrap="square" rtlCol="0">
              <a:spAutoFit/>
            </a:bodyPr>
            <a:lstStyle/>
            <a:p>
              <a:r>
                <a:rPr lang="nl-NL" sz="1200" dirty="0">
                  <a:solidFill>
                    <a:srgbClr val="03A9F4"/>
                  </a:solidFill>
                  <a:latin typeface="Calibri" panose="020F0502020204030204" pitchFamily="34" charset="0"/>
                  <a:cs typeface="Calibri" panose="020F0502020204030204" pitchFamily="34" charset="0"/>
                </a:rPr>
                <a:t>Terug naar</a:t>
              </a:r>
            </a:p>
          </p:txBody>
        </p:sp>
      </p:grpSp>
      <p:sp>
        <p:nvSpPr>
          <p:cNvPr id="14" name="Titel 2">
            <a:extLst>
              <a:ext uri="{FF2B5EF4-FFF2-40B4-BE49-F238E27FC236}">
                <a16:creationId xmlns:a16="http://schemas.microsoft.com/office/drawing/2014/main" id="{EC9F9BAD-E138-4E48-A974-01FBC26E7754}"/>
              </a:ext>
            </a:extLst>
          </p:cNvPr>
          <p:cNvSpPr txBox="1">
            <a:spLocks/>
          </p:cNvSpPr>
          <p:nvPr/>
        </p:nvSpPr>
        <p:spPr>
          <a:xfrm>
            <a:off x="2868043" y="548228"/>
            <a:ext cx="3078797" cy="492814"/>
          </a:xfrm>
          <a:prstGeom prst="rect">
            <a:avLst/>
          </a:prstGeom>
        </p:spPr>
        <p:txBody>
          <a:bodyPr vert="horz" wrap="none" lIns="91440" tIns="45720" rIns="91440" bIns="45720" rtlCol="0" anchor="t">
            <a:normAutofit/>
          </a:bodyPr>
          <a:lstStyle>
            <a:lvl1pPr algn="l" defTabSz="914400" rtl="0" eaLnBrk="1" latinLnBrk="0" hangingPunct="1">
              <a:lnSpc>
                <a:spcPct val="90000"/>
              </a:lnSpc>
              <a:spcBef>
                <a:spcPct val="0"/>
              </a:spcBef>
              <a:buNone/>
              <a:defRPr sz="3200" b="0" i="0" kern="1200">
                <a:solidFill>
                  <a:srgbClr val="000080"/>
                </a:solidFill>
                <a:latin typeface="Montserrat" panose="02000505000000020004" pitchFamily="2" charset="77"/>
                <a:ea typeface="+mj-ea"/>
                <a:cs typeface="+mj-cs"/>
              </a:defRPr>
            </a:lvl1pPr>
          </a:lstStyle>
          <a:p>
            <a:r>
              <a:rPr lang="nl-NL" sz="1600" b="1" dirty="0">
                <a:latin typeface="Calibri" panose="020F0502020204030204" pitchFamily="34" charset="0"/>
                <a:ea typeface="Baskerville" panose="02020502070401020303" pitchFamily="18" charset="0"/>
                <a:cs typeface="Calibri" panose="020F0502020204030204" pitchFamily="34" charset="0"/>
              </a:rPr>
              <a:t>Plaatsing</a:t>
            </a:r>
          </a:p>
        </p:txBody>
      </p:sp>
      <p:sp>
        <p:nvSpPr>
          <p:cNvPr id="4" name="Rechthoek 3">
            <a:extLst>
              <a:ext uri="{FF2B5EF4-FFF2-40B4-BE49-F238E27FC236}">
                <a16:creationId xmlns:a16="http://schemas.microsoft.com/office/drawing/2014/main" id="{F0A1D5EE-7722-0247-A4AB-C26C5D4C0967}"/>
              </a:ext>
            </a:extLst>
          </p:cNvPr>
          <p:cNvSpPr/>
          <p:nvPr/>
        </p:nvSpPr>
        <p:spPr>
          <a:xfrm>
            <a:off x="2924497" y="4512043"/>
            <a:ext cx="3171503" cy="1292662"/>
          </a:xfrm>
          <a:prstGeom prst="rect">
            <a:avLst/>
          </a:prstGeom>
        </p:spPr>
        <p:txBody>
          <a:bodyPr wrap="square">
            <a:spAutoFit/>
          </a:bodyPr>
          <a:lstStyle/>
          <a:p>
            <a:r>
              <a:rPr lang="nl-NL" sz="1300" i="1" dirty="0">
                <a:solidFill>
                  <a:srgbClr val="000080"/>
                </a:solidFill>
                <a:latin typeface="Calibri" panose="020F0502020204030204" pitchFamily="34" charset="0"/>
                <a:ea typeface="Baskerville" panose="02020502070401020303" pitchFamily="18" charset="0"/>
                <a:cs typeface="Calibri" panose="020F0502020204030204" pitchFamily="34" charset="0"/>
              </a:rPr>
              <a:t>Veel voorkomende instrumenten zijn:</a:t>
            </a:r>
          </a:p>
          <a:p>
            <a:pPr marL="285750" indent="-285750">
              <a:buFont typeface="Arial" panose="020B0604020202020204" pitchFamily="34" charset="0"/>
              <a:buChar char="•"/>
            </a:pPr>
            <a: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rPr>
              <a:t>Proefplaatsing</a:t>
            </a:r>
          </a:p>
          <a:p>
            <a:pPr marL="285750" indent="-285750">
              <a:buFont typeface="Arial" panose="020B0604020202020204" pitchFamily="34" charset="0"/>
              <a:buChar char="•"/>
            </a:pPr>
            <a: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rPr>
              <a:t>Loonkostensubsidie (LKS)</a:t>
            </a:r>
          </a:p>
          <a:p>
            <a:pPr marL="285750" indent="-285750">
              <a:buFont typeface="Arial" panose="020B0604020202020204" pitchFamily="34" charset="0"/>
              <a:buChar char="•"/>
            </a:pPr>
            <a: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rPr>
              <a:t>Werkplekaanpassing</a:t>
            </a:r>
          </a:p>
          <a:p>
            <a:pPr marL="285750" indent="-285750">
              <a:buFont typeface="Arial" panose="020B0604020202020204" pitchFamily="34" charset="0"/>
              <a:buChar char="•"/>
            </a:pPr>
            <a:r>
              <a:rPr lang="nl-NL" sz="1300" dirty="0" err="1">
                <a:solidFill>
                  <a:srgbClr val="000080"/>
                </a:solidFill>
                <a:latin typeface="Calibri" panose="020F0502020204030204" pitchFamily="34" charset="0"/>
                <a:ea typeface="Baskerville" panose="02020502070401020303" pitchFamily="18" charset="0"/>
                <a:cs typeface="Calibri" panose="020F0502020204030204" pitchFamily="34" charset="0"/>
              </a:rPr>
              <a:t>Jobcoaching</a:t>
            </a:r>
            <a: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rPr>
              <a:t> </a:t>
            </a:r>
          </a:p>
          <a:p>
            <a:pPr marL="285750" indent="-285750">
              <a:buFont typeface="Arial" panose="020B0604020202020204" pitchFamily="34" charset="0"/>
              <a:buChar char="•"/>
            </a:pPr>
            <a: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rPr>
              <a:t>Welke strategie als het tegenzit </a:t>
            </a:r>
            <a:endParaRPr lang="nl-NL" sz="1300" dirty="0">
              <a:solidFill>
                <a:srgbClr val="000080"/>
              </a:solidFill>
              <a:effectLst/>
              <a:latin typeface="Calibri" panose="020F0502020204030204" pitchFamily="34" charset="0"/>
              <a:ea typeface="Baskerville" panose="02020502070401020303" pitchFamily="18" charset="0"/>
              <a:cs typeface="Calibri" panose="020F0502020204030204" pitchFamily="34" charset="0"/>
            </a:endParaRPr>
          </a:p>
        </p:txBody>
      </p:sp>
      <p:sp>
        <p:nvSpPr>
          <p:cNvPr id="12" name="Titel 2">
            <a:extLst>
              <a:ext uri="{FF2B5EF4-FFF2-40B4-BE49-F238E27FC236}">
                <a16:creationId xmlns:a16="http://schemas.microsoft.com/office/drawing/2014/main" id="{C41D1326-8F39-F84E-9D8B-370380BA3F6E}"/>
              </a:ext>
            </a:extLst>
          </p:cNvPr>
          <p:cNvSpPr txBox="1">
            <a:spLocks/>
          </p:cNvSpPr>
          <p:nvPr/>
        </p:nvSpPr>
        <p:spPr>
          <a:xfrm>
            <a:off x="413934" y="2440462"/>
            <a:ext cx="1764347" cy="492814"/>
          </a:xfrm>
          <a:prstGeom prst="rect">
            <a:avLst/>
          </a:prstGeom>
        </p:spPr>
        <p:txBody>
          <a:bodyPr vert="horz" wrap="none" lIns="91440" tIns="45720" rIns="91440" bIns="45720" rtlCol="0" anchor="t">
            <a:normAutofit/>
          </a:bodyPr>
          <a:lstStyle>
            <a:lvl1pPr algn="l" defTabSz="914400" rtl="0" eaLnBrk="1" latinLnBrk="0" hangingPunct="1">
              <a:lnSpc>
                <a:spcPct val="90000"/>
              </a:lnSpc>
              <a:spcBef>
                <a:spcPct val="0"/>
              </a:spcBef>
              <a:buNone/>
              <a:defRPr sz="3200" b="0" i="0" kern="1200">
                <a:solidFill>
                  <a:srgbClr val="000080"/>
                </a:solidFill>
                <a:latin typeface="Montserrat" panose="02000505000000020004" pitchFamily="2" charset="77"/>
                <a:ea typeface="+mj-ea"/>
                <a:cs typeface="+mj-cs"/>
              </a:defRPr>
            </a:lvl1pPr>
          </a:lstStyle>
          <a:p>
            <a:r>
              <a:rPr lang="nl-NL" sz="1600" b="1" dirty="0">
                <a:latin typeface="Calibri" panose="020F0502020204030204" pitchFamily="34" charset="0"/>
                <a:ea typeface="Baskerville" panose="02020502070401020303" pitchFamily="18" charset="0"/>
                <a:cs typeface="Calibri" panose="020F0502020204030204" pitchFamily="34" charset="0"/>
              </a:rPr>
              <a:t>In het kort</a:t>
            </a:r>
          </a:p>
        </p:txBody>
      </p:sp>
      <p:sp>
        <p:nvSpPr>
          <p:cNvPr id="13" name="Titel 2">
            <a:extLst>
              <a:ext uri="{FF2B5EF4-FFF2-40B4-BE49-F238E27FC236}">
                <a16:creationId xmlns:a16="http://schemas.microsoft.com/office/drawing/2014/main" id="{387C3F3A-D3EF-7344-89EF-F14F12DE18C7}"/>
              </a:ext>
            </a:extLst>
          </p:cNvPr>
          <p:cNvSpPr txBox="1">
            <a:spLocks/>
          </p:cNvSpPr>
          <p:nvPr/>
        </p:nvSpPr>
        <p:spPr>
          <a:xfrm>
            <a:off x="7439347" y="548228"/>
            <a:ext cx="3633896" cy="492814"/>
          </a:xfrm>
          <a:prstGeom prst="rect">
            <a:avLst/>
          </a:prstGeom>
        </p:spPr>
        <p:txBody>
          <a:bodyPr vert="horz" wrap="none" lIns="91440" tIns="45720" rIns="91440" bIns="45720" rtlCol="0" anchor="t">
            <a:normAutofit/>
          </a:bodyPr>
          <a:lstStyle>
            <a:lvl1pPr algn="l" defTabSz="914400" rtl="0" eaLnBrk="1" latinLnBrk="0" hangingPunct="1">
              <a:lnSpc>
                <a:spcPct val="90000"/>
              </a:lnSpc>
              <a:spcBef>
                <a:spcPct val="0"/>
              </a:spcBef>
              <a:buNone/>
              <a:defRPr sz="3200" b="0" i="0" kern="1200">
                <a:solidFill>
                  <a:srgbClr val="000080"/>
                </a:solidFill>
                <a:latin typeface="Montserrat" panose="02000505000000020004" pitchFamily="2" charset="77"/>
                <a:ea typeface="+mj-ea"/>
                <a:cs typeface="+mj-cs"/>
              </a:defRPr>
            </a:lvl1pPr>
          </a:lstStyle>
          <a:p>
            <a:r>
              <a:rPr lang="nl-NL" sz="1600" b="1" dirty="0">
                <a:latin typeface="Calibri" panose="020F0502020204030204" pitchFamily="34" charset="0"/>
                <a:ea typeface="Baskerville" panose="02020502070401020303" pitchFamily="18" charset="0"/>
                <a:cs typeface="Calibri" panose="020F0502020204030204" pitchFamily="34" charset="0"/>
              </a:rPr>
              <a:t>Crisisdienstverlening</a:t>
            </a:r>
          </a:p>
        </p:txBody>
      </p:sp>
      <p:sp>
        <p:nvSpPr>
          <p:cNvPr id="6" name="Rechthoek 5">
            <a:extLst>
              <a:ext uri="{FF2B5EF4-FFF2-40B4-BE49-F238E27FC236}">
                <a16:creationId xmlns:a16="http://schemas.microsoft.com/office/drawing/2014/main" id="{1A34DF03-A566-0B48-B961-BC7253692D4A}"/>
              </a:ext>
            </a:extLst>
          </p:cNvPr>
          <p:cNvSpPr/>
          <p:nvPr/>
        </p:nvSpPr>
        <p:spPr>
          <a:xfrm>
            <a:off x="413934" y="2802243"/>
            <a:ext cx="1948266" cy="1569660"/>
          </a:xfrm>
          <a:prstGeom prst="rect">
            <a:avLst/>
          </a:prstGeom>
          <a:solidFill>
            <a:schemeClr val="bg1">
              <a:lumMod val="95000"/>
            </a:schemeClr>
          </a:solidFill>
        </p:spPr>
        <p:txBody>
          <a:bodyPr wrap="square">
            <a:spAutoFit/>
          </a:bodyPr>
          <a:lstStyle/>
          <a:p>
            <a:r>
              <a:rPr lang="nl-NL" sz="1200" dirty="0">
                <a:solidFill>
                  <a:srgbClr val="000080"/>
                </a:solidFill>
                <a:latin typeface="Calibri" panose="020F0502020204030204" pitchFamily="34" charset="0"/>
                <a:ea typeface="Baskerville" panose="02020502070401020303" pitchFamily="18" charset="0"/>
                <a:cs typeface="Calibri" panose="020F0502020204030204" pitchFamily="34" charset="0"/>
              </a:rPr>
              <a:t>Het maken van plaatsingsafspraken met de werkgever en werknemer en aanvragen van ondersteunende voorzieningen om de kans op een duurzame match te vergroten. </a:t>
            </a:r>
          </a:p>
        </p:txBody>
      </p:sp>
      <p:graphicFrame>
        <p:nvGraphicFramePr>
          <p:cNvPr id="9" name="Tabel 14">
            <a:extLst>
              <a:ext uri="{FF2B5EF4-FFF2-40B4-BE49-F238E27FC236}">
                <a16:creationId xmlns:a16="http://schemas.microsoft.com/office/drawing/2014/main" id="{E5344337-1047-284F-8D1B-321397C90D43}"/>
              </a:ext>
            </a:extLst>
          </p:cNvPr>
          <p:cNvGraphicFramePr>
            <a:graphicFrameLocks noGrp="1"/>
          </p:cNvGraphicFramePr>
          <p:nvPr>
            <p:extLst>
              <p:ext uri="{D42A27DB-BD31-4B8C-83A1-F6EECF244321}">
                <p14:modId xmlns:p14="http://schemas.microsoft.com/office/powerpoint/2010/main" val="1939069191"/>
              </p:ext>
            </p:extLst>
          </p:nvPr>
        </p:nvGraphicFramePr>
        <p:xfrm>
          <a:off x="7586804" y="1029725"/>
          <a:ext cx="3825561" cy="3063240"/>
        </p:xfrm>
        <a:graphic>
          <a:graphicData uri="http://schemas.openxmlformats.org/drawingml/2006/table">
            <a:tbl>
              <a:tblPr firstRow="1" bandRow="1">
                <a:tableStyleId>{5C22544A-7EE6-4342-B048-85BDC9FD1C3A}</a:tableStyleId>
              </a:tblPr>
              <a:tblGrid>
                <a:gridCol w="2355574">
                  <a:extLst>
                    <a:ext uri="{9D8B030D-6E8A-4147-A177-3AD203B41FA5}">
                      <a16:colId xmlns:a16="http://schemas.microsoft.com/office/drawing/2014/main" val="1569994661"/>
                    </a:ext>
                  </a:extLst>
                </a:gridCol>
                <a:gridCol w="1469987">
                  <a:extLst>
                    <a:ext uri="{9D8B030D-6E8A-4147-A177-3AD203B41FA5}">
                      <a16:colId xmlns:a16="http://schemas.microsoft.com/office/drawing/2014/main" val="2928685939"/>
                    </a:ext>
                  </a:extLst>
                </a:gridCol>
              </a:tblGrid>
              <a:tr h="2763677">
                <a:tc>
                  <a:txBody>
                    <a:bodyPr/>
                    <a:lstStyle/>
                    <a:p>
                      <a:r>
                        <a:rPr lang="nl-NL" sz="1300" b="0" i="1" kern="120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Maatwerkbudget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300" b="0" i="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Bedoeld voor </a:t>
                      </a:r>
                      <a:r>
                        <a:rPr lang="nl-NL" sz="1300" b="0" dirty="0">
                          <a:solidFill>
                            <a:srgbClr val="000080"/>
                          </a:solidFill>
                          <a:latin typeface="Calibri" panose="020F0502020204030204" pitchFamily="34" charset="0"/>
                          <a:ea typeface="Baskerville" panose="02020502070401020303" pitchFamily="18" charset="0"/>
                          <a:cs typeface="Calibri" panose="020F0502020204030204" pitchFamily="34" charset="0"/>
                        </a:rPr>
                        <a:t>additionele kosten die bij de inzet van dienstverlening gericht op werkhervatting worden gemaakt.</a:t>
                      </a:r>
                      <a:r>
                        <a:rPr lang="nl-NL" sz="1300" b="0" i="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 (w.o. tegemoetkoming reiskosten).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300" b="0" i="0" dirty="0">
                        <a:solidFill>
                          <a:srgbClr val="000080"/>
                        </a:solidFill>
                        <a:effectLst/>
                        <a:latin typeface="Calibri" panose="020F0502020204030204" pitchFamily="34" charset="0"/>
                        <a:ea typeface="Baskerville" panose="02020502070401020303" pitchFamily="18"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300" b="0" dirty="0">
                          <a:solidFill>
                            <a:srgbClr val="000080"/>
                          </a:solidFill>
                          <a:latin typeface="Calibri" panose="020F0502020204030204" pitchFamily="34" charset="0"/>
                          <a:ea typeface="Baskerville" panose="02020502070401020303" pitchFamily="18" charset="0"/>
                          <a:cs typeface="Calibri" panose="020F0502020204030204" pitchFamily="34" charset="0"/>
                        </a:rPr>
                        <a:t>Om een gerichte inzet te borgen vraagt de inzet van dit budget om gezamenlijke afstemming tussen de partijen in het regionale mobiliteitsteam. </a:t>
                      </a:r>
                      <a:endParaRPr lang="nl-NL" sz="1300" b="0" i="0" dirty="0">
                        <a:solidFill>
                          <a:srgbClr val="000080"/>
                        </a:solidFill>
                        <a:effectLst/>
                        <a:latin typeface="Calibri" panose="020F0502020204030204" pitchFamily="34" charset="0"/>
                        <a:ea typeface="Baskerville" panose="02020502070401020303" pitchFamily="18" charset="0"/>
                        <a:cs typeface="Calibri" panose="020F0502020204030204" pitchFamily="34" charset="0"/>
                      </a:endParaRPr>
                    </a:p>
                    <a:p>
                      <a:endParaRPr lang="nl-NL" sz="1300" b="0" i="0" dirty="0">
                        <a:solidFill>
                          <a:sysClr val="windowText" lastClr="000000"/>
                        </a:solidFill>
                        <a:latin typeface="Calibri" panose="020F0502020204030204" pitchFamily="34" charset="0"/>
                        <a:ea typeface="Baskerville" panose="02020502070401020303" pitchFamily="18"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fontAlgn="auto">
                        <a:lnSpc>
                          <a:spcPct val="100000"/>
                        </a:lnSpc>
                      </a:pPr>
                      <a:r>
                        <a:rPr lang="nl-NL" sz="1300" b="0" i="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€ 1000,- ex btw</a:t>
                      </a:r>
                    </a:p>
                    <a:p>
                      <a:pPr fontAlgn="auto">
                        <a:lnSpc>
                          <a:spcPct val="100000"/>
                        </a:lnSpc>
                      </a:pPr>
                      <a:r>
                        <a:rPr lang="nl-NL" sz="1300" b="0" i="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 </a:t>
                      </a:r>
                    </a:p>
                    <a:p>
                      <a:endParaRPr lang="nl-NL" sz="1300" b="0" i="0" dirty="0">
                        <a:solidFill>
                          <a:sysClr val="windowText" lastClr="000000"/>
                        </a:solidFill>
                        <a:latin typeface="Calibri" panose="020F0502020204030204" pitchFamily="34" charset="0"/>
                        <a:ea typeface="Baskerville" panose="02020502070401020303" pitchFamily="18"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5216817"/>
                  </a:ext>
                </a:extLst>
              </a:tr>
            </a:tbl>
          </a:graphicData>
        </a:graphic>
      </p:graphicFrame>
      <p:sp>
        <p:nvSpPr>
          <p:cNvPr id="5" name="Rechthoek 4">
            <a:extLst>
              <a:ext uri="{FF2B5EF4-FFF2-40B4-BE49-F238E27FC236}">
                <a16:creationId xmlns:a16="http://schemas.microsoft.com/office/drawing/2014/main" id="{D8E43533-839C-9A49-AA3D-8E7E2C6E27DB}"/>
              </a:ext>
            </a:extLst>
          </p:cNvPr>
          <p:cNvSpPr/>
          <p:nvPr/>
        </p:nvSpPr>
        <p:spPr>
          <a:xfrm>
            <a:off x="2868043" y="1029725"/>
            <a:ext cx="3882484" cy="4293483"/>
          </a:xfrm>
          <a:prstGeom prst="rect">
            <a:avLst/>
          </a:prstGeom>
        </p:spPr>
        <p:txBody>
          <a:bodyPr wrap="square">
            <a:spAutoFit/>
          </a:bodyPr>
          <a:lstStyle/>
          <a:p>
            <a: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rPr>
              <a:t>De professional bespreekt op basis van de mogelijkheden van de klant en de plaatsingsafspraken met de werkgever welke ondersteunde voorzieningen zorgen voor de beste kans van slagen op een duurzame match. De professional heeft hierin een informerende, adviserende en bemiddelende rol. De professional bespreekt daarbij de valkuilen en afbreekrisico’s met de werkgever en de klant. Zij bespreken wat nodig is om de plaatsing duurzaam te laten slagen en maken afspraken over de nazorg.​</a:t>
            </a:r>
          </a:p>
          <a:p>
            <a:endPar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endParaRPr>
          </a:p>
          <a:p>
            <a: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rPr>
              <a:t>Belangrijk aandachtspunt is om de klant zoveel mogelijk te betrekken bij de afspraken. </a:t>
            </a:r>
          </a:p>
          <a:p>
            <a:endPar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endParaRPr>
          </a:p>
          <a:p>
            <a:endPar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endParaRPr>
          </a:p>
          <a:p>
            <a:endPar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endParaRPr>
          </a:p>
          <a:p>
            <a:endPar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endParaRPr>
          </a:p>
          <a:p>
            <a:endPar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endParaRPr>
          </a:p>
          <a:p>
            <a:endPar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endParaRPr>
          </a:p>
          <a:p>
            <a:endPar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endParaRPr>
          </a:p>
          <a:p>
            <a:endPar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endParaRPr>
          </a:p>
        </p:txBody>
      </p:sp>
    </p:spTree>
    <p:extLst>
      <p:ext uri="{BB962C8B-B14F-4D97-AF65-F5344CB8AC3E}">
        <p14:creationId xmlns:p14="http://schemas.microsoft.com/office/powerpoint/2010/main" val="1783160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0DEB2D9-1CB9-4B3F-A983-33CD97233388}"/>
              </a:ext>
            </a:extLst>
          </p:cNvPr>
          <p:cNvSpPr>
            <a:spLocks noGrp="1"/>
          </p:cNvSpPr>
          <p:nvPr>
            <p:ph idx="1"/>
          </p:nvPr>
        </p:nvSpPr>
        <p:spPr>
          <a:xfrm>
            <a:off x="2700651" y="1076344"/>
            <a:ext cx="4159136" cy="5343117"/>
          </a:xfrm>
          <a:ln>
            <a:noFill/>
          </a:ln>
        </p:spPr>
        <p:txBody>
          <a:bodyPr vert="horz" lIns="91440" tIns="45720" rIns="91440" bIns="45720" rtlCol="0" anchor="t">
            <a:normAutofit lnSpcReduction="10000"/>
          </a:bodyPr>
          <a:lstStyle/>
          <a:p>
            <a:pPr marL="0" indent="0">
              <a:buNone/>
            </a:pPr>
            <a:r>
              <a:rPr lang="nl-NL" sz="1300" dirty="0">
                <a:latin typeface="Calibri" panose="020F0502020204030204" pitchFamily="34" charset="0"/>
                <a:ea typeface="Baskerville" panose="02020502070401020303" pitchFamily="18" charset="0"/>
                <a:cs typeface="Calibri" panose="020F0502020204030204" pitchFamily="34" charset="0"/>
              </a:rPr>
              <a:t>Om de kans te vergroten dat de klant aan het werk blijft, is het van belang dat er nazorg wordt geboden als dat nodig is. Dit kan gaan om ondersteuning aan de klant, de werkgever en/of collega’s. De duur, intensiteit en inhoud zijn afhankelijk van de behoefte. Dit kan variëren van monitoring door nabellen tot intensieve structurele begeleiding. ​</a:t>
            </a:r>
          </a:p>
          <a:p>
            <a:pPr marL="0" indent="0">
              <a:buNone/>
            </a:pPr>
            <a:endParaRPr lang="nl-NL" sz="1300" dirty="0">
              <a:latin typeface="Calibri" panose="020F0502020204030204" pitchFamily="34" charset="0"/>
              <a:ea typeface="Baskerville" panose="02020502070401020303" pitchFamily="18" charset="0"/>
              <a:cs typeface="Calibri" panose="020F0502020204030204" pitchFamily="34" charset="0"/>
            </a:endParaRPr>
          </a:p>
          <a:p>
            <a:pPr marL="0" indent="0">
              <a:buNone/>
            </a:pPr>
            <a:r>
              <a:rPr lang="nl-NL" sz="1300" dirty="0">
                <a:latin typeface="Calibri" panose="020F0502020204030204" pitchFamily="34" charset="0"/>
                <a:ea typeface="Baskerville" panose="02020502070401020303" pitchFamily="18" charset="0"/>
                <a:cs typeface="Calibri" panose="020F0502020204030204" pitchFamily="34" charset="0"/>
              </a:rPr>
              <a:t>Sommige gemeenten doen dit zelf, anderen kopen </a:t>
            </a:r>
            <a:r>
              <a:rPr lang="nl-NL" sz="1300" dirty="0" err="1">
                <a:latin typeface="Calibri" panose="020F0502020204030204" pitchFamily="34" charset="0"/>
                <a:ea typeface="Baskerville" panose="02020502070401020303" pitchFamily="18" charset="0"/>
                <a:cs typeface="Calibri" panose="020F0502020204030204" pitchFamily="34" charset="0"/>
              </a:rPr>
              <a:t>jobcoaching</a:t>
            </a:r>
            <a:r>
              <a:rPr lang="nl-NL" sz="1300" dirty="0">
                <a:latin typeface="Calibri" panose="020F0502020204030204" pitchFamily="34" charset="0"/>
                <a:ea typeface="Baskerville" panose="02020502070401020303" pitchFamily="18" charset="0"/>
                <a:cs typeface="Calibri" panose="020F0502020204030204" pitchFamily="34" charset="0"/>
              </a:rPr>
              <a:t> en/of andere ondersteuning in. ​</a:t>
            </a:r>
          </a:p>
          <a:p>
            <a:pPr marL="0" indent="0">
              <a:buNone/>
            </a:pPr>
            <a:r>
              <a:rPr lang="nl-NL" sz="1300" dirty="0">
                <a:latin typeface="Calibri" panose="020F0502020204030204" pitchFamily="34" charset="0"/>
                <a:ea typeface="Baskerville" panose="02020502070401020303" pitchFamily="18" charset="0"/>
                <a:cs typeface="Calibri" panose="020F0502020204030204" pitchFamily="34" charset="0"/>
              </a:rPr>
              <a:t>Voor werkgevers is de sleutel voor duurzame plaatsingen continuïteit, één aanspreekpunt, weinig wisselingen in de contactpersoon en snelle (re)actie in de nazorg. ​</a:t>
            </a:r>
          </a:p>
          <a:p>
            <a:pPr marL="0" indent="0">
              <a:buNone/>
            </a:pPr>
            <a:endParaRPr lang="nl-NL" sz="1300" dirty="0">
              <a:latin typeface="Calibri" panose="020F0502020204030204" pitchFamily="34" charset="0"/>
              <a:ea typeface="Baskerville" panose="02020502070401020303" pitchFamily="18" charset="0"/>
              <a:cs typeface="Calibri" panose="020F0502020204030204" pitchFamily="34" charset="0"/>
            </a:endParaRPr>
          </a:p>
          <a:p>
            <a:pPr marL="0" indent="0">
              <a:buNone/>
            </a:pPr>
            <a:r>
              <a:rPr lang="nl-NL" sz="1300" dirty="0">
                <a:latin typeface="Calibri" panose="020F0502020204030204" pitchFamily="34" charset="0"/>
                <a:ea typeface="Baskerville" panose="02020502070401020303" pitchFamily="18" charset="0"/>
                <a:cs typeface="Calibri" panose="020F0502020204030204" pitchFamily="34" charset="0"/>
              </a:rPr>
              <a:t>Nazorg betekent ook tijdig handelen wanneer de plaatsing niet succesvol is, op zijn einde loopt of wanneer de klant de werkplek ontgroeit. </a:t>
            </a:r>
          </a:p>
          <a:p>
            <a:pPr marL="0" indent="0">
              <a:buNone/>
            </a:pPr>
            <a:endParaRPr lang="nl-NL" sz="1300" dirty="0">
              <a:latin typeface="Calibri" panose="020F0502020204030204" pitchFamily="34" charset="0"/>
              <a:ea typeface="Baskerville" panose="02020502070401020303" pitchFamily="18" charset="0"/>
              <a:cs typeface="Calibri" panose="020F0502020204030204" pitchFamily="34" charset="0"/>
            </a:endParaRPr>
          </a:p>
          <a:p>
            <a:pPr marL="0" indent="0">
              <a:buNone/>
            </a:pPr>
            <a:r>
              <a:rPr lang="nl-NL" sz="1300" dirty="0">
                <a:latin typeface="Calibri" panose="020F0502020204030204" pitchFamily="34" charset="0"/>
                <a:ea typeface="Baskerville" panose="02020502070401020303" pitchFamily="18" charset="0"/>
                <a:cs typeface="Calibri" panose="020F0502020204030204" pitchFamily="34" charset="0"/>
              </a:rPr>
              <a:t>Veel voorkomende instrumenten zijn:</a:t>
            </a:r>
          </a:p>
          <a:p>
            <a:r>
              <a:rPr lang="nl-NL" sz="1300" dirty="0">
                <a:latin typeface="Calibri" panose="020F0502020204030204" pitchFamily="34" charset="0"/>
                <a:ea typeface="Baskerville" panose="02020502070401020303" pitchFamily="18" charset="0"/>
                <a:cs typeface="Calibri" panose="020F0502020204030204" pitchFamily="34" charset="0"/>
              </a:rPr>
              <a:t>Periodiek telefonisch/persoonlijk contact met werkgever en client</a:t>
            </a:r>
          </a:p>
          <a:p>
            <a:r>
              <a:rPr lang="nl-NL" sz="1300" dirty="0">
                <a:latin typeface="Calibri" panose="020F0502020204030204" pitchFamily="34" charset="0"/>
                <a:ea typeface="Baskerville" panose="02020502070401020303" pitchFamily="18" charset="0"/>
                <a:cs typeface="Calibri" panose="020F0502020204030204" pitchFamily="34" charset="0"/>
              </a:rPr>
              <a:t>Jobcoaching</a:t>
            </a:r>
          </a:p>
          <a:p>
            <a:r>
              <a:rPr lang="nl-NL" sz="1300" dirty="0" err="1">
                <a:latin typeface="Calibri" panose="020F0502020204030204" pitchFamily="34" charset="0"/>
                <a:ea typeface="Baskerville" panose="02020502070401020303" pitchFamily="18" charset="0"/>
                <a:cs typeface="Calibri" panose="020F0502020204030204" pitchFamily="34" charset="0"/>
              </a:rPr>
              <a:t>Jobcarving</a:t>
            </a:r>
            <a:endParaRPr lang="nl-NL" sz="1300" dirty="0">
              <a:latin typeface="Calibri" panose="020F0502020204030204" pitchFamily="34" charset="0"/>
              <a:ea typeface="Baskerville" panose="02020502070401020303" pitchFamily="18" charset="0"/>
              <a:cs typeface="Calibri" panose="020F0502020204030204" pitchFamily="34" charset="0"/>
            </a:endParaRPr>
          </a:p>
          <a:p>
            <a:r>
              <a:rPr lang="nl-NL" sz="1300" dirty="0">
                <a:latin typeface="Calibri" panose="020F0502020204030204" pitchFamily="34" charset="0"/>
                <a:ea typeface="Baskerville" panose="02020502070401020303" pitchFamily="18" charset="0"/>
                <a:cs typeface="Calibri" panose="020F0502020204030204" pitchFamily="34" charset="0"/>
              </a:rPr>
              <a:t>Strategie als het tegenzit</a:t>
            </a:r>
          </a:p>
          <a:p>
            <a:pPr marL="0" indent="0">
              <a:lnSpc>
                <a:spcPts val="1800"/>
              </a:lnSpc>
              <a:buNone/>
            </a:pPr>
            <a:endParaRPr lang="nl-NL" sz="1400" dirty="0">
              <a:highlight>
                <a:srgbClr val="FFFF00"/>
              </a:highlight>
              <a:latin typeface="Calibri" panose="020F0502020204030204" pitchFamily="34" charset="0"/>
              <a:ea typeface="Baskerville" panose="02020502070401020303" pitchFamily="18" charset="0"/>
              <a:cs typeface="Calibri" panose="020F0502020204030204" pitchFamily="34" charset="0"/>
            </a:endParaRPr>
          </a:p>
        </p:txBody>
      </p:sp>
      <p:pic>
        <p:nvPicPr>
          <p:cNvPr id="7" name="Picture 19">
            <a:hlinkClick r:id="" action="ppaction://hlinkshowjump?jump=firstslide"/>
            <a:extLst>
              <a:ext uri="{FF2B5EF4-FFF2-40B4-BE49-F238E27FC236}">
                <a16:creationId xmlns:a16="http://schemas.microsoft.com/office/drawing/2014/main" id="{6BA30D66-368B-469F-80AA-15B6B563DA7B}"/>
              </a:ext>
            </a:extLst>
          </p:cNvPr>
          <p:cNvPicPr>
            <a:picLocks noChangeAspect="1"/>
          </p:cNvPicPr>
          <p:nvPr/>
        </p:nvPicPr>
        <p:blipFill>
          <a:blip r:embed="rId3"/>
          <a:stretch>
            <a:fillRect/>
          </a:stretch>
        </p:blipFill>
        <p:spPr>
          <a:xfrm>
            <a:off x="419004" y="597620"/>
            <a:ext cx="1463040" cy="1689038"/>
          </a:xfrm>
          <a:prstGeom prst="rect">
            <a:avLst/>
          </a:prstGeom>
          <a:effectLst>
            <a:outerShdw blurRad="165100" dist="38100" dir="5400000" sx="110000" sy="110000" algn="ctr" rotWithShape="0">
              <a:srgbClr val="000000">
                <a:alpha val="10000"/>
              </a:srgbClr>
            </a:outerShdw>
          </a:effectLst>
        </p:spPr>
      </p:pic>
      <p:grpSp>
        <p:nvGrpSpPr>
          <p:cNvPr id="8" name="Groep 7">
            <a:extLst>
              <a:ext uri="{FF2B5EF4-FFF2-40B4-BE49-F238E27FC236}">
                <a16:creationId xmlns:a16="http://schemas.microsoft.com/office/drawing/2014/main" id="{0AF45DC2-40E5-4D80-9A7F-2092AA46243A}"/>
              </a:ext>
            </a:extLst>
          </p:cNvPr>
          <p:cNvGrpSpPr/>
          <p:nvPr/>
        </p:nvGrpSpPr>
        <p:grpSpPr>
          <a:xfrm>
            <a:off x="85279" y="5379830"/>
            <a:ext cx="1796765" cy="1239341"/>
            <a:chOff x="85279" y="5379830"/>
            <a:chExt cx="1796765" cy="1239341"/>
          </a:xfrm>
        </p:grpSpPr>
        <p:pic>
          <p:nvPicPr>
            <p:cNvPr id="10" name="Afbeelding 9">
              <a:hlinkClick r:id="rId4" action="ppaction://hlinksldjump"/>
              <a:extLst>
                <a:ext uri="{FF2B5EF4-FFF2-40B4-BE49-F238E27FC236}">
                  <a16:creationId xmlns:a16="http://schemas.microsoft.com/office/drawing/2014/main" id="{A84164FE-FFE2-4E73-A8A8-1CB7B0EF5E1E}"/>
                </a:ext>
              </a:extLst>
            </p:cNvPr>
            <p:cNvPicPr>
              <a:picLocks noChangeAspect="1"/>
            </p:cNvPicPr>
            <p:nvPr/>
          </p:nvPicPr>
          <p:blipFill>
            <a:blip r:embed="rId5"/>
            <a:stretch>
              <a:fillRect/>
            </a:stretch>
          </p:blipFill>
          <p:spPr>
            <a:xfrm>
              <a:off x="85279" y="5656829"/>
              <a:ext cx="1796765" cy="962342"/>
            </a:xfrm>
            <a:prstGeom prst="rect">
              <a:avLst/>
            </a:prstGeom>
          </p:spPr>
        </p:pic>
        <p:sp>
          <p:nvSpPr>
            <p:cNvPr id="11" name="Tekstvak 10">
              <a:extLst>
                <a:ext uri="{FF2B5EF4-FFF2-40B4-BE49-F238E27FC236}">
                  <a16:creationId xmlns:a16="http://schemas.microsoft.com/office/drawing/2014/main" id="{79330F90-4678-4B91-BEDF-44D74433B08F}"/>
                </a:ext>
              </a:extLst>
            </p:cNvPr>
            <p:cNvSpPr txBox="1"/>
            <p:nvPr/>
          </p:nvSpPr>
          <p:spPr>
            <a:xfrm>
              <a:off x="477861" y="5379830"/>
              <a:ext cx="1011600" cy="276999"/>
            </a:xfrm>
            <a:prstGeom prst="rect">
              <a:avLst/>
            </a:prstGeom>
            <a:noFill/>
          </p:spPr>
          <p:txBody>
            <a:bodyPr wrap="square" rtlCol="0">
              <a:spAutoFit/>
            </a:bodyPr>
            <a:lstStyle/>
            <a:p>
              <a:r>
                <a:rPr lang="nl-NL" sz="1200" dirty="0">
                  <a:solidFill>
                    <a:srgbClr val="03A9F4"/>
                  </a:solidFill>
                  <a:latin typeface="Calibri" panose="020F0502020204030204" pitchFamily="34" charset="0"/>
                  <a:cs typeface="Calibri" panose="020F0502020204030204" pitchFamily="34" charset="0"/>
                </a:rPr>
                <a:t>Terug naar</a:t>
              </a:r>
            </a:p>
          </p:txBody>
        </p:sp>
      </p:grpSp>
      <p:sp>
        <p:nvSpPr>
          <p:cNvPr id="14" name="Titel 2">
            <a:extLst>
              <a:ext uri="{FF2B5EF4-FFF2-40B4-BE49-F238E27FC236}">
                <a16:creationId xmlns:a16="http://schemas.microsoft.com/office/drawing/2014/main" id="{8C92591C-5B72-EA44-84FE-1655FAC4587E}"/>
              </a:ext>
            </a:extLst>
          </p:cNvPr>
          <p:cNvSpPr txBox="1">
            <a:spLocks/>
          </p:cNvSpPr>
          <p:nvPr/>
        </p:nvSpPr>
        <p:spPr>
          <a:xfrm>
            <a:off x="2700651" y="629262"/>
            <a:ext cx="3395349" cy="492814"/>
          </a:xfrm>
          <a:prstGeom prst="rect">
            <a:avLst/>
          </a:prstGeom>
        </p:spPr>
        <p:txBody>
          <a:bodyPr vert="horz" wrap="none" lIns="91440" tIns="45720" rIns="91440" bIns="45720" rtlCol="0" anchor="t">
            <a:normAutofit/>
          </a:bodyPr>
          <a:lstStyle>
            <a:lvl1pPr algn="l" defTabSz="914400" rtl="0" eaLnBrk="1" latinLnBrk="0" hangingPunct="1">
              <a:lnSpc>
                <a:spcPct val="90000"/>
              </a:lnSpc>
              <a:spcBef>
                <a:spcPct val="0"/>
              </a:spcBef>
              <a:buNone/>
              <a:defRPr sz="3200" b="0" i="0" kern="1200">
                <a:solidFill>
                  <a:srgbClr val="000080"/>
                </a:solidFill>
                <a:latin typeface="Montserrat" panose="02000505000000020004" pitchFamily="2" charset="77"/>
                <a:ea typeface="+mj-ea"/>
                <a:cs typeface="+mj-cs"/>
              </a:defRPr>
            </a:lvl1pPr>
          </a:lstStyle>
          <a:p>
            <a:r>
              <a:rPr lang="nl-NL" sz="1600" b="1" dirty="0">
                <a:latin typeface="Calibri" panose="020F0502020204030204" pitchFamily="34" charset="0"/>
                <a:ea typeface="Baskerville" panose="02020502070401020303" pitchFamily="18" charset="0"/>
                <a:cs typeface="Calibri" panose="020F0502020204030204" pitchFamily="34" charset="0"/>
              </a:rPr>
              <a:t>Nazorg</a:t>
            </a:r>
          </a:p>
        </p:txBody>
      </p:sp>
      <p:sp>
        <p:nvSpPr>
          <p:cNvPr id="3" name="Rechthoek 2">
            <a:extLst>
              <a:ext uri="{FF2B5EF4-FFF2-40B4-BE49-F238E27FC236}">
                <a16:creationId xmlns:a16="http://schemas.microsoft.com/office/drawing/2014/main" id="{0F38F8D3-646A-9F43-AA1C-88FBF62796C8}"/>
              </a:ext>
            </a:extLst>
          </p:cNvPr>
          <p:cNvSpPr/>
          <p:nvPr/>
        </p:nvSpPr>
        <p:spPr>
          <a:xfrm>
            <a:off x="7493951" y="1090434"/>
            <a:ext cx="3283640" cy="2492990"/>
          </a:xfrm>
          <a:prstGeom prst="rect">
            <a:avLst/>
          </a:prstGeom>
          <a:solidFill>
            <a:schemeClr val="bg1">
              <a:lumMod val="95000"/>
            </a:schemeClr>
          </a:solidFill>
        </p:spPr>
        <p:txBody>
          <a:bodyPr wrap="square">
            <a:spAutoFit/>
          </a:bodyPr>
          <a:lstStyle/>
          <a:p>
            <a:pPr marL="285750" indent="-285750">
              <a:buFont typeface="Arial" panose="020B0604020202020204" pitchFamily="34" charset="0"/>
              <a:buChar char="•"/>
            </a:pPr>
            <a: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rPr>
              <a:t>Spreek meerdere momenten af met werkgever en client om voortgang te bespreken. Bijvoorbeeld een week na plaatsing en een maand na plaatsing. Reageer direct indien nodig.</a:t>
            </a:r>
          </a:p>
          <a:p>
            <a:pPr marL="285750" indent="-285750">
              <a:buFont typeface="Arial" panose="020B0604020202020204" pitchFamily="34" charset="0"/>
              <a:buChar char="•"/>
            </a:pPr>
            <a: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rPr>
              <a:t>Wees bereikbaar voor de werkgever. </a:t>
            </a:r>
          </a:p>
          <a:p>
            <a:pPr marL="285750" indent="-285750">
              <a:buFont typeface="Arial" panose="020B0604020202020204" pitchFamily="34" charset="0"/>
              <a:buChar char="•"/>
            </a:pPr>
            <a: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rPr>
              <a:t>Zorg voor </a:t>
            </a:r>
            <a:r>
              <a:rPr lang="nl-NL" sz="1300" dirty="0" err="1">
                <a:solidFill>
                  <a:srgbClr val="000080"/>
                </a:solidFill>
                <a:latin typeface="Calibri" panose="020F0502020204030204" pitchFamily="34" charset="0"/>
                <a:ea typeface="Baskerville" panose="02020502070401020303" pitchFamily="18" charset="0"/>
                <a:cs typeface="Calibri" panose="020F0502020204030204" pitchFamily="34" charset="0"/>
              </a:rPr>
              <a:t>één</a:t>
            </a:r>
            <a: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rPr>
              <a:t> aanspreekpunt, reageer snel en met actie. </a:t>
            </a:r>
          </a:p>
          <a:p>
            <a:pPr marL="285750" indent="-285750">
              <a:buFont typeface="Arial" panose="020B0604020202020204" pitchFamily="34" charset="0"/>
              <a:buChar char="•"/>
            </a:pPr>
            <a: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rPr>
              <a:t>Plaats de werknemer door wanneer de werkplek niet geschikt blijkt.</a:t>
            </a:r>
          </a:p>
          <a:p>
            <a:pPr marL="285750" indent="-285750">
              <a:buFont typeface="Arial" panose="020B0604020202020204" pitchFamily="34" charset="0"/>
              <a:buChar char="•"/>
            </a:pPr>
            <a:r>
              <a:rPr lang="nl-NL" sz="130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Onderzoek de redenen waarom een werkplek niet geschikt is.</a:t>
            </a:r>
          </a:p>
        </p:txBody>
      </p:sp>
      <p:sp>
        <p:nvSpPr>
          <p:cNvPr id="9" name="Titel 2">
            <a:extLst>
              <a:ext uri="{FF2B5EF4-FFF2-40B4-BE49-F238E27FC236}">
                <a16:creationId xmlns:a16="http://schemas.microsoft.com/office/drawing/2014/main" id="{FEDDB22F-4EB6-AB4D-8C62-3E54846E1CC3}"/>
              </a:ext>
            </a:extLst>
          </p:cNvPr>
          <p:cNvSpPr txBox="1">
            <a:spLocks/>
          </p:cNvSpPr>
          <p:nvPr/>
        </p:nvSpPr>
        <p:spPr>
          <a:xfrm>
            <a:off x="419004" y="2401712"/>
            <a:ext cx="1463041" cy="492814"/>
          </a:xfrm>
          <a:prstGeom prst="rect">
            <a:avLst/>
          </a:prstGeom>
        </p:spPr>
        <p:txBody>
          <a:bodyPr vert="horz" wrap="none" lIns="91440" tIns="45720" rIns="91440" bIns="45720" rtlCol="0" anchor="t">
            <a:normAutofit/>
          </a:bodyPr>
          <a:lstStyle>
            <a:lvl1pPr algn="l" defTabSz="914400" rtl="0" eaLnBrk="1" latinLnBrk="0" hangingPunct="1">
              <a:lnSpc>
                <a:spcPct val="90000"/>
              </a:lnSpc>
              <a:spcBef>
                <a:spcPct val="0"/>
              </a:spcBef>
              <a:buNone/>
              <a:defRPr sz="3200" b="0" i="0" kern="1200">
                <a:solidFill>
                  <a:srgbClr val="000080"/>
                </a:solidFill>
                <a:latin typeface="Montserrat" panose="02000505000000020004" pitchFamily="2" charset="77"/>
                <a:ea typeface="+mj-ea"/>
                <a:cs typeface="+mj-cs"/>
              </a:defRPr>
            </a:lvl1pPr>
          </a:lstStyle>
          <a:p>
            <a:r>
              <a:rPr lang="nl-NL" sz="1600" b="1" dirty="0">
                <a:latin typeface="Calibri" panose="020F0502020204030204" pitchFamily="34" charset="0"/>
                <a:ea typeface="Baskerville" panose="02020502070401020303" pitchFamily="18" charset="0"/>
                <a:cs typeface="Calibri" panose="020F0502020204030204" pitchFamily="34" charset="0"/>
              </a:rPr>
              <a:t>In het kort</a:t>
            </a:r>
          </a:p>
        </p:txBody>
      </p:sp>
      <p:sp>
        <p:nvSpPr>
          <p:cNvPr id="12" name="Titel 2">
            <a:extLst>
              <a:ext uri="{FF2B5EF4-FFF2-40B4-BE49-F238E27FC236}">
                <a16:creationId xmlns:a16="http://schemas.microsoft.com/office/drawing/2014/main" id="{07BB3638-36C6-A74F-BDFB-9040B3480375}"/>
              </a:ext>
            </a:extLst>
          </p:cNvPr>
          <p:cNvSpPr txBox="1">
            <a:spLocks/>
          </p:cNvSpPr>
          <p:nvPr/>
        </p:nvSpPr>
        <p:spPr>
          <a:xfrm>
            <a:off x="7493951" y="597620"/>
            <a:ext cx="3574099" cy="492814"/>
          </a:xfrm>
          <a:prstGeom prst="rect">
            <a:avLst/>
          </a:prstGeom>
        </p:spPr>
        <p:txBody>
          <a:bodyPr vert="horz" wrap="none" lIns="91440" tIns="45720" rIns="91440" bIns="45720" rtlCol="0" anchor="t">
            <a:normAutofit/>
          </a:bodyPr>
          <a:lstStyle>
            <a:lvl1pPr algn="l" defTabSz="914400" rtl="0" eaLnBrk="1" latinLnBrk="0" hangingPunct="1">
              <a:lnSpc>
                <a:spcPct val="90000"/>
              </a:lnSpc>
              <a:spcBef>
                <a:spcPct val="0"/>
              </a:spcBef>
              <a:buNone/>
              <a:defRPr sz="3200" b="0" i="0" kern="1200">
                <a:solidFill>
                  <a:srgbClr val="000080"/>
                </a:solidFill>
                <a:latin typeface="Montserrat" panose="02000505000000020004" pitchFamily="2" charset="77"/>
                <a:ea typeface="+mj-ea"/>
                <a:cs typeface="+mj-cs"/>
              </a:defRPr>
            </a:lvl1pPr>
          </a:lstStyle>
          <a:p>
            <a:r>
              <a:rPr lang="nl-NL" sz="1600" b="1" dirty="0">
                <a:latin typeface="Calibri" panose="020F0502020204030204" pitchFamily="34" charset="0"/>
                <a:ea typeface="Baskerville" panose="02020502070401020303" pitchFamily="18" charset="0"/>
                <a:cs typeface="Calibri" panose="020F0502020204030204" pitchFamily="34" charset="0"/>
              </a:rPr>
              <a:t>Crisisdienstverlening</a:t>
            </a:r>
            <a:endParaRPr lang="nl-NL" sz="1600" dirty="0">
              <a:latin typeface="Calibri" panose="020F0502020204030204" pitchFamily="34" charset="0"/>
              <a:ea typeface="Baskerville" panose="02020502070401020303" pitchFamily="18" charset="0"/>
              <a:cs typeface="Calibri" panose="020F0502020204030204" pitchFamily="34" charset="0"/>
            </a:endParaRPr>
          </a:p>
        </p:txBody>
      </p:sp>
      <p:sp>
        <p:nvSpPr>
          <p:cNvPr id="4" name="Rechthoek 3">
            <a:extLst>
              <a:ext uri="{FF2B5EF4-FFF2-40B4-BE49-F238E27FC236}">
                <a16:creationId xmlns:a16="http://schemas.microsoft.com/office/drawing/2014/main" id="{D53FC0A9-2CDF-A148-A892-C101DFAB5884}"/>
              </a:ext>
            </a:extLst>
          </p:cNvPr>
          <p:cNvSpPr/>
          <p:nvPr/>
        </p:nvSpPr>
        <p:spPr>
          <a:xfrm>
            <a:off x="419004" y="2786618"/>
            <a:ext cx="1721897" cy="1200329"/>
          </a:xfrm>
          <a:prstGeom prst="rect">
            <a:avLst/>
          </a:prstGeom>
          <a:solidFill>
            <a:schemeClr val="bg1">
              <a:lumMod val="95000"/>
            </a:schemeClr>
          </a:solidFill>
        </p:spPr>
        <p:txBody>
          <a:bodyPr wrap="square">
            <a:spAutoFit/>
          </a:bodyPr>
          <a:lstStyle/>
          <a:p>
            <a:r>
              <a:rPr lang="nl-NL" sz="1200" dirty="0">
                <a:solidFill>
                  <a:srgbClr val="000080"/>
                </a:solidFill>
                <a:latin typeface="Calibri" panose="020F0502020204030204" pitchFamily="34" charset="0"/>
                <a:ea typeface="Baskerville" panose="02020502070401020303" pitchFamily="18" charset="0"/>
                <a:cs typeface="Calibri" panose="020F0502020204030204" pitchFamily="34" charset="0"/>
              </a:rPr>
              <a:t>Om de kans te vergroten dat de werknemer aan het werk blijft, is het van belang dat er nazorg wordt geboden als dat nodig is. </a:t>
            </a:r>
          </a:p>
        </p:txBody>
      </p:sp>
    </p:spTree>
    <p:extLst>
      <p:ext uri="{BB962C8B-B14F-4D97-AF65-F5344CB8AC3E}">
        <p14:creationId xmlns:p14="http://schemas.microsoft.com/office/powerpoint/2010/main" val="2595390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3" action="ppaction://hlinksldjump"/>
            <a:extLst>
              <a:ext uri="{FF2B5EF4-FFF2-40B4-BE49-F238E27FC236}">
                <a16:creationId xmlns:a16="http://schemas.microsoft.com/office/drawing/2014/main" id="{7B5067C4-40D0-0D4F-A948-0EB3547737C2}"/>
              </a:ext>
            </a:extLst>
          </p:cNvPr>
          <p:cNvPicPr>
            <a:picLocks noChangeAspect="1"/>
          </p:cNvPicPr>
          <p:nvPr/>
        </p:nvPicPr>
        <p:blipFill>
          <a:blip r:embed="rId4"/>
          <a:stretch>
            <a:fillRect/>
          </a:stretch>
        </p:blipFill>
        <p:spPr>
          <a:xfrm>
            <a:off x="2313889" y="3024301"/>
            <a:ext cx="1463040" cy="1689038"/>
          </a:xfrm>
          <a:prstGeom prst="rect">
            <a:avLst/>
          </a:prstGeom>
          <a:effectLst>
            <a:outerShdw blurRad="165100" dist="38100" dir="5400000" sx="110000" sy="110000" algn="ctr" rotWithShape="0">
              <a:srgbClr val="000000">
                <a:alpha val="10000"/>
              </a:srgbClr>
            </a:outerShdw>
          </a:effectLst>
        </p:spPr>
      </p:pic>
      <p:pic>
        <p:nvPicPr>
          <p:cNvPr id="8" name="Picture 7">
            <a:hlinkClick r:id="rId5" action="ppaction://hlinksldjump"/>
            <a:extLst>
              <a:ext uri="{FF2B5EF4-FFF2-40B4-BE49-F238E27FC236}">
                <a16:creationId xmlns:a16="http://schemas.microsoft.com/office/drawing/2014/main" id="{1E212293-B074-EF48-8E68-4179EAD92A5D}"/>
              </a:ext>
            </a:extLst>
          </p:cNvPr>
          <p:cNvPicPr>
            <a:picLocks noChangeAspect="1"/>
          </p:cNvPicPr>
          <p:nvPr/>
        </p:nvPicPr>
        <p:blipFill>
          <a:blip r:embed="rId6"/>
          <a:stretch>
            <a:fillRect/>
          </a:stretch>
        </p:blipFill>
        <p:spPr>
          <a:xfrm>
            <a:off x="4491816" y="1760723"/>
            <a:ext cx="1463040" cy="1689038"/>
          </a:xfrm>
          <a:prstGeom prst="rect">
            <a:avLst/>
          </a:prstGeom>
          <a:effectLst>
            <a:outerShdw blurRad="165100" dist="38100" dir="5400000" sx="110000" sy="110000" algn="ctr" rotWithShape="0">
              <a:srgbClr val="000000">
                <a:alpha val="10000"/>
              </a:srgbClr>
            </a:outerShdw>
          </a:effectLst>
        </p:spPr>
      </p:pic>
      <p:pic>
        <p:nvPicPr>
          <p:cNvPr id="10" name="Picture 9">
            <a:hlinkClick r:id="rId7" action="ppaction://hlinksldjump"/>
            <a:extLst>
              <a:ext uri="{FF2B5EF4-FFF2-40B4-BE49-F238E27FC236}">
                <a16:creationId xmlns:a16="http://schemas.microsoft.com/office/drawing/2014/main" id="{136260C3-FD1C-8345-95F8-7D88D08995AD}"/>
              </a:ext>
            </a:extLst>
          </p:cNvPr>
          <p:cNvPicPr>
            <a:picLocks noChangeAspect="1"/>
          </p:cNvPicPr>
          <p:nvPr/>
        </p:nvPicPr>
        <p:blipFill>
          <a:blip r:embed="rId8"/>
          <a:stretch>
            <a:fillRect/>
          </a:stretch>
        </p:blipFill>
        <p:spPr>
          <a:xfrm>
            <a:off x="5223336" y="3024301"/>
            <a:ext cx="1463040" cy="1689038"/>
          </a:xfrm>
          <a:prstGeom prst="rect">
            <a:avLst/>
          </a:prstGeom>
          <a:effectLst>
            <a:outerShdw blurRad="165100" dist="38100" dir="5400000" sx="110000" sy="110000" algn="ctr" rotWithShape="0">
              <a:srgbClr val="000000">
                <a:alpha val="10000"/>
              </a:srgbClr>
            </a:outerShdw>
          </a:effectLst>
        </p:spPr>
      </p:pic>
      <p:pic>
        <p:nvPicPr>
          <p:cNvPr id="12" name="Picture 11">
            <a:hlinkClick r:id="rId9" action="ppaction://hlinksldjump"/>
            <a:extLst>
              <a:ext uri="{FF2B5EF4-FFF2-40B4-BE49-F238E27FC236}">
                <a16:creationId xmlns:a16="http://schemas.microsoft.com/office/drawing/2014/main" id="{D0347CD1-E732-8545-9455-F814AEF134E9}"/>
              </a:ext>
            </a:extLst>
          </p:cNvPr>
          <p:cNvPicPr>
            <a:picLocks noChangeAspect="1"/>
          </p:cNvPicPr>
          <p:nvPr/>
        </p:nvPicPr>
        <p:blipFill>
          <a:blip r:embed="rId10"/>
          <a:stretch>
            <a:fillRect/>
          </a:stretch>
        </p:blipFill>
        <p:spPr>
          <a:xfrm>
            <a:off x="6669743" y="3024301"/>
            <a:ext cx="1463040" cy="1689038"/>
          </a:xfrm>
          <a:prstGeom prst="rect">
            <a:avLst/>
          </a:prstGeom>
          <a:effectLst>
            <a:outerShdw blurRad="165100" dist="38100" dir="5400000" sx="110000" sy="110000" algn="ctr" rotWithShape="0">
              <a:srgbClr val="000000">
                <a:alpha val="10000"/>
              </a:srgbClr>
            </a:outerShdw>
          </a:effectLst>
        </p:spPr>
      </p:pic>
      <p:pic>
        <p:nvPicPr>
          <p:cNvPr id="14" name="Picture 13">
            <a:hlinkClick r:id="rId11" action="ppaction://hlinksldjump"/>
            <a:extLst>
              <a:ext uri="{FF2B5EF4-FFF2-40B4-BE49-F238E27FC236}">
                <a16:creationId xmlns:a16="http://schemas.microsoft.com/office/drawing/2014/main" id="{C8A3B9F6-B3B3-3143-9140-9E19173C6A87}"/>
              </a:ext>
            </a:extLst>
          </p:cNvPr>
          <p:cNvPicPr>
            <a:picLocks noChangeAspect="1"/>
          </p:cNvPicPr>
          <p:nvPr/>
        </p:nvPicPr>
        <p:blipFill>
          <a:blip r:embed="rId12"/>
          <a:stretch>
            <a:fillRect/>
          </a:stretch>
        </p:blipFill>
        <p:spPr>
          <a:xfrm>
            <a:off x="8116150" y="3017884"/>
            <a:ext cx="1463040" cy="1689038"/>
          </a:xfrm>
          <a:prstGeom prst="rect">
            <a:avLst/>
          </a:prstGeom>
          <a:effectLst>
            <a:outerShdw blurRad="165100" dist="38100" dir="5400000" sx="110000" sy="110000" algn="ctr" rotWithShape="0">
              <a:srgbClr val="000000">
                <a:alpha val="10000"/>
              </a:srgbClr>
            </a:outerShdw>
          </a:effectLst>
        </p:spPr>
      </p:pic>
      <p:pic>
        <p:nvPicPr>
          <p:cNvPr id="16" name="Picture 15">
            <a:hlinkClick r:id="rId13" action="ppaction://hlinksldjump"/>
            <a:extLst>
              <a:ext uri="{FF2B5EF4-FFF2-40B4-BE49-F238E27FC236}">
                <a16:creationId xmlns:a16="http://schemas.microsoft.com/office/drawing/2014/main" id="{E7809B20-48E0-E549-B0E4-B5839105C9DF}"/>
              </a:ext>
            </a:extLst>
          </p:cNvPr>
          <p:cNvPicPr>
            <a:picLocks noChangeAspect="1"/>
          </p:cNvPicPr>
          <p:nvPr/>
        </p:nvPicPr>
        <p:blipFill>
          <a:blip r:embed="rId14"/>
          <a:stretch>
            <a:fillRect/>
          </a:stretch>
        </p:blipFill>
        <p:spPr>
          <a:xfrm>
            <a:off x="4491816" y="4289763"/>
            <a:ext cx="1463040" cy="1689038"/>
          </a:xfrm>
          <a:prstGeom prst="rect">
            <a:avLst/>
          </a:prstGeom>
          <a:effectLst>
            <a:outerShdw blurRad="165100" dist="38100" dir="5400000" sx="110000" sy="110000" algn="ctr" rotWithShape="0">
              <a:srgbClr val="000000">
                <a:alpha val="10000"/>
              </a:srgbClr>
            </a:outerShdw>
          </a:effectLst>
        </p:spPr>
      </p:pic>
      <p:pic>
        <p:nvPicPr>
          <p:cNvPr id="18" name="Picture 17">
            <a:hlinkClick r:id="rId15" action="ppaction://hlinksldjump"/>
            <a:extLst>
              <a:ext uri="{FF2B5EF4-FFF2-40B4-BE49-F238E27FC236}">
                <a16:creationId xmlns:a16="http://schemas.microsoft.com/office/drawing/2014/main" id="{A1DD117A-3761-A84D-9486-0FB89EBF0B96}"/>
              </a:ext>
            </a:extLst>
          </p:cNvPr>
          <p:cNvPicPr>
            <a:picLocks noChangeAspect="1"/>
          </p:cNvPicPr>
          <p:nvPr/>
        </p:nvPicPr>
        <p:blipFill>
          <a:blip r:embed="rId16"/>
          <a:stretch>
            <a:fillRect/>
          </a:stretch>
        </p:blipFill>
        <p:spPr>
          <a:xfrm>
            <a:off x="5929907" y="4289763"/>
            <a:ext cx="1463040" cy="1689038"/>
          </a:xfrm>
          <a:prstGeom prst="rect">
            <a:avLst/>
          </a:prstGeom>
          <a:effectLst>
            <a:outerShdw blurRad="165100" dist="38100" dir="5400000" sx="110000" sy="110000" algn="ctr" rotWithShape="0">
              <a:srgbClr val="000000">
                <a:alpha val="10000"/>
              </a:srgbClr>
            </a:outerShdw>
          </a:effectLst>
        </p:spPr>
      </p:pic>
      <p:pic>
        <p:nvPicPr>
          <p:cNvPr id="20" name="Picture 19">
            <a:hlinkClick r:id="rId17" action="ppaction://hlinksldjump"/>
            <a:extLst>
              <a:ext uri="{FF2B5EF4-FFF2-40B4-BE49-F238E27FC236}">
                <a16:creationId xmlns:a16="http://schemas.microsoft.com/office/drawing/2014/main" id="{1B87D2BF-A363-094E-ADA3-AFC3EAF8C25E}"/>
              </a:ext>
            </a:extLst>
          </p:cNvPr>
          <p:cNvPicPr>
            <a:picLocks noChangeAspect="1"/>
          </p:cNvPicPr>
          <p:nvPr/>
        </p:nvPicPr>
        <p:blipFill>
          <a:blip r:embed="rId18"/>
          <a:stretch>
            <a:fillRect/>
          </a:stretch>
        </p:blipFill>
        <p:spPr>
          <a:xfrm>
            <a:off x="7379811" y="4283346"/>
            <a:ext cx="1463040" cy="1689038"/>
          </a:xfrm>
          <a:prstGeom prst="rect">
            <a:avLst/>
          </a:prstGeom>
          <a:effectLst>
            <a:outerShdw blurRad="165100" dist="38100" dir="5400000" sx="110000" sy="110000" algn="ctr" rotWithShape="0">
              <a:srgbClr val="000000">
                <a:alpha val="10000"/>
              </a:srgbClr>
            </a:outerShdw>
          </a:effectLst>
        </p:spPr>
      </p:pic>
      <p:sp>
        <p:nvSpPr>
          <p:cNvPr id="13" name="Tijdelijke aanduiding voor inhoud 1">
            <a:extLst>
              <a:ext uri="{FF2B5EF4-FFF2-40B4-BE49-F238E27FC236}">
                <a16:creationId xmlns:a16="http://schemas.microsoft.com/office/drawing/2014/main" id="{C708B75D-6C28-4632-B217-EDF59CE98371}"/>
              </a:ext>
            </a:extLst>
          </p:cNvPr>
          <p:cNvSpPr txBox="1">
            <a:spLocks/>
          </p:cNvSpPr>
          <p:nvPr/>
        </p:nvSpPr>
        <p:spPr>
          <a:xfrm>
            <a:off x="537568" y="903170"/>
            <a:ext cx="7489022" cy="1315775"/>
          </a:xfrm>
          <a:prstGeom prst="rect">
            <a:avLst/>
          </a:prstGeom>
        </p:spPr>
        <p:txBody>
          <a:bodyPr/>
          <a:lstStyle>
            <a:lvl1pPr marL="228600" indent="-228600" algn="l" defTabSz="914400" rtl="0" eaLnBrk="1" latinLnBrk="0" hangingPunct="1">
              <a:lnSpc>
                <a:spcPct val="90000"/>
              </a:lnSpc>
              <a:spcBef>
                <a:spcPts val="1000"/>
              </a:spcBef>
              <a:buClr>
                <a:srgbClr val="03A9F4"/>
              </a:buClr>
              <a:buFont typeface="Arial" panose="020B0604020202020204" pitchFamily="34" charset="0"/>
              <a:buChar char="•"/>
              <a:defRPr sz="2400" b="0" kern="1200">
                <a:solidFill>
                  <a:srgbClr val="000080"/>
                </a:solidFill>
                <a:latin typeface="Montserrat" panose="02000505000000020004" pitchFamily="2" charset="77"/>
                <a:ea typeface="+mn-ea"/>
                <a:cs typeface="+mn-cs"/>
              </a:defRPr>
            </a:lvl1pPr>
            <a:lvl2pPr marL="685800" indent="-228600" algn="l" defTabSz="914400" rtl="0" eaLnBrk="1" latinLnBrk="0" hangingPunct="1">
              <a:lnSpc>
                <a:spcPct val="90000"/>
              </a:lnSpc>
              <a:spcBef>
                <a:spcPts val="500"/>
              </a:spcBef>
              <a:buClr>
                <a:srgbClr val="03A9F4"/>
              </a:buClr>
              <a:buFont typeface="Arial" panose="020B0604020202020204" pitchFamily="34" charset="0"/>
              <a:buChar char="•"/>
              <a:defRPr sz="2000" b="0" i="0" kern="1200">
                <a:solidFill>
                  <a:srgbClr val="000080"/>
                </a:solidFill>
                <a:latin typeface="Montserrat" panose="02000505000000020004" pitchFamily="2" charset="77"/>
                <a:ea typeface="+mn-ea"/>
                <a:cs typeface="+mn-cs"/>
              </a:defRPr>
            </a:lvl2pPr>
            <a:lvl3pPr marL="1143000" indent="-228600" algn="l" defTabSz="914400" rtl="0" eaLnBrk="1" latinLnBrk="0" hangingPunct="1">
              <a:lnSpc>
                <a:spcPct val="90000"/>
              </a:lnSpc>
              <a:spcBef>
                <a:spcPts val="500"/>
              </a:spcBef>
              <a:buClr>
                <a:srgbClr val="03A9F4"/>
              </a:buClr>
              <a:buFont typeface="Arial" panose="020B0604020202020204" pitchFamily="34" charset="0"/>
              <a:buChar char="•"/>
              <a:defRPr sz="1800" kern="1200">
                <a:solidFill>
                  <a:srgbClr val="000080"/>
                </a:solidFill>
                <a:latin typeface="Montserrat" panose="02000505000000020004" pitchFamily="2" charset="77"/>
                <a:ea typeface="+mn-ea"/>
                <a:cs typeface="+mn-cs"/>
              </a:defRPr>
            </a:lvl3pPr>
            <a:lvl4pPr marL="1600200" indent="-228600" algn="l" defTabSz="914400" rtl="0" eaLnBrk="1" latinLnBrk="0" hangingPunct="1">
              <a:lnSpc>
                <a:spcPct val="90000"/>
              </a:lnSpc>
              <a:spcBef>
                <a:spcPts val="500"/>
              </a:spcBef>
              <a:buClr>
                <a:srgbClr val="03A9F4"/>
              </a:buClr>
              <a:buFont typeface="Arial" panose="020B0604020202020204" pitchFamily="34" charset="0"/>
              <a:buChar char="•"/>
              <a:defRPr sz="1600" i="0" kern="1200">
                <a:solidFill>
                  <a:srgbClr val="000080"/>
                </a:solidFill>
                <a:latin typeface="Montserrat" panose="02000505000000020004" pitchFamily="2" charset="77"/>
                <a:ea typeface="+mn-ea"/>
                <a:cs typeface="+mn-cs"/>
              </a:defRPr>
            </a:lvl4pPr>
            <a:lvl5pPr marL="2057400" indent="-228600" algn="l" defTabSz="914400" rtl="0" eaLnBrk="1" latinLnBrk="0" hangingPunct="1">
              <a:lnSpc>
                <a:spcPct val="90000"/>
              </a:lnSpc>
              <a:spcBef>
                <a:spcPts val="500"/>
              </a:spcBef>
              <a:buClr>
                <a:srgbClr val="03A9F4"/>
              </a:buClr>
              <a:buFont typeface="Arial" panose="020B0604020202020204" pitchFamily="34" charset="0"/>
              <a:buChar char="•"/>
              <a:defRPr sz="1400" kern="1200">
                <a:solidFill>
                  <a:srgbClr val="000080"/>
                </a:solidFill>
                <a:latin typeface="Montserrat" panose="02000505000000020004"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lnSpc>
                <a:spcPct val="110000"/>
              </a:lnSpc>
              <a:buNone/>
            </a:pPr>
            <a:r>
              <a:rPr lang="nl-NL" sz="2000" dirty="0">
                <a:solidFill>
                  <a:srgbClr val="03A9F4"/>
                </a:solidFill>
              </a:rPr>
              <a:t>Klik op een dienstverleningstegel voor meer toelichting</a:t>
            </a:r>
          </a:p>
        </p:txBody>
      </p:sp>
      <p:sp>
        <p:nvSpPr>
          <p:cNvPr id="15" name="Tekstvak 14">
            <a:extLst>
              <a:ext uri="{FF2B5EF4-FFF2-40B4-BE49-F238E27FC236}">
                <a16:creationId xmlns:a16="http://schemas.microsoft.com/office/drawing/2014/main" id="{0636B408-C98F-42CF-9B0A-6637875D7F03}"/>
              </a:ext>
            </a:extLst>
          </p:cNvPr>
          <p:cNvSpPr txBox="1"/>
          <p:nvPr/>
        </p:nvSpPr>
        <p:spPr>
          <a:xfrm>
            <a:off x="332399" y="5519404"/>
            <a:ext cx="1011600" cy="276999"/>
          </a:xfrm>
          <a:prstGeom prst="rect">
            <a:avLst/>
          </a:prstGeom>
          <a:noFill/>
        </p:spPr>
        <p:txBody>
          <a:bodyPr wrap="square" rtlCol="0">
            <a:spAutoFit/>
          </a:bodyPr>
          <a:lstStyle/>
          <a:p>
            <a:r>
              <a:rPr lang="nl-NL" sz="1200" dirty="0">
                <a:solidFill>
                  <a:srgbClr val="03A9F4"/>
                </a:solidFill>
                <a:latin typeface="Calibri" panose="020F0502020204030204" pitchFamily="34" charset="0"/>
                <a:cs typeface="Calibri" panose="020F0502020204030204" pitchFamily="34" charset="0"/>
              </a:rPr>
              <a:t>Terug naar</a:t>
            </a:r>
          </a:p>
        </p:txBody>
      </p:sp>
      <p:pic>
        <p:nvPicPr>
          <p:cNvPr id="19" name="Picture 5">
            <a:hlinkClick r:id="rId19" action="ppaction://hlinksldjump"/>
            <a:extLst>
              <a:ext uri="{FF2B5EF4-FFF2-40B4-BE49-F238E27FC236}">
                <a16:creationId xmlns:a16="http://schemas.microsoft.com/office/drawing/2014/main" id="{718148C3-B096-4FEA-8832-C04C76671C14}"/>
              </a:ext>
            </a:extLst>
          </p:cNvPr>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3768612" y="3017884"/>
            <a:ext cx="1463039" cy="1689038"/>
          </a:xfrm>
          <a:prstGeom prst="rect">
            <a:avLst/>
          </a:prstGeom>
          <a:effectLst>
            <a:outerShdw blurRad="165100" dist="38100" dir="5400000" sx="110000" sy="110000" algn="ctr" rotWithShape="0">
              <a:srgbClr val="000000">
                <a:alpha val="10000"/>
              </a:srgbClr>
            </a:outerShdw>
          </a:effectLst>
        </p:spPr>
      </p:pic>
      <p:pic>
        <p:nvPicPr>
          <p:cNvPr id="5" name="Afbeelding 4">
            <a:hlinkClick r:id="rId21" action="ppaction://hlinksldjump"/>
          </p:cNvPr>
          <p:cNvPicPr>
            <a:picLocks noChangeAspect="1"/>
          </p:cNvPicPr>
          <p:nvPr/>
        </p:nvPicPr>
        <p:blipFill>
          <a:blip r:embed="rId22"/>
          <a:stretch>
            <a:fillRect/>
          </a:stretch>
        </p:blipFill>
        <p:spPr>
          <a:xfrm>
            <a:off x="218503" y="5909860"/>
            <a:ext cx="1651644" cy="679997"/>
          </a:xfrm>
          <a:prstGeom prst="rect">
            <a:avLst/>
          </a:prstGeom>
        </p:spPr>
      </p:pic>
      <p:sp>
        <p:nvSpPr>
          <p:cNvPr id="17" name="Title 1">
            <a:extLst>
              <a:ext uri="{FF2B5EF4-FFF2-40B4-BE49-F238E27FC236}">
                <a16:creationId xmlns:a16="http://schemas.microsoft.com/office/drawing/2014/main" id="{2BC43BB7-9C40-A045-9DD9-D1FC45E28C3C}"/>
              </a:ext>
            </a:extLst>
          </p:cNvPr>
          <p:cNvSpPr txBox="1">
            <a:spLocks/>
          </p:cNvSpPr>
          <p:nvPr/>
        </p:nvSpPr>
        <p:spPr>
          <a:xfrm>
            <a:off x="532435" y="388797"/>
            <a:ext cx="10821364" cy="572987"/>
          </a:xfrm>
          <a:prstGeom prst="rect">
            <a:avLst/>
          </a:prstGeom>
        </p:spPr>
        <p:txBody>
          <a:bodyPr>
            <a:noAutofit/>
          </a:bodyPr>
          <a:lstStyle>
            <a:lvl1pPr algn="l" defTabSz="914400" rtl="0" eaLnBrk="1" latinLnBrk="0" hangingPunct="1">
              <a:lnSpc>
                <a:spcPct val="90000"/>
              </a:lnSpc>
              <a:spcBef>
                <a:spcPct val="0"/>
              </a:spcBef>
              <a:buNone/>
              <a:defRPr sz="3200" b="0" i="0" kern="1200">
                <a:solidFill>
                  <a:srgbClr val="000080"/>
                </a:solidFill>
                <a:latin typeface="Montserrat" panose="02000505000000020004" pitchFamily="2" charset="77"/>
                <a:ea typeface="+mj-ea"/>
                <a:cs typeface="+mj-cs"/>
              </a:defRPr>
            </a:lvl1pPr>
          </a:lstStyle>
          <a:p>
            <a:r>
              <a:rPr lang="en-US" dirty="0" err="1"/>
              <a:t>Werklandschap</a:t>
            </a:r>
            <a:r>
              <a:rPr lang="en-US" dirty="0"/>
              <a:t> – </a:t>
            </a:r>
            <a:r>
              <a:rPr lang="en-US" dirty="0" err="1"/>
              <a:t>Werkzoekenden</a:t>
            </a:r>
            <a:br>
              <a:rPr lang="en-US" dirty="0"/>
            </a:br>
            <a:endParaRPr lang="en-US" dirty="0"/>
          </a:p>
        </p:txBody>
      </p:sp>
    </p:spTree>
    <p:extLst>
      <p:ext uri="{BB962C8B-B14F-4D97-AF65-F5344CB8AC3E}">
        <p14:creationId xmlns:p14="http://schemas.microsoft.com/office/powerpoint/2010/main" val="880202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0DEB2D9-1CB9-4B3F-A983-33CD97233388}"/>
              </a:ext>
            </a:extLst>
          </p:cNvPr>
          <p:cNvSpPr>
            <a:spLocks noGrp="1"/>
          </p:cNvSpPr>
          <p:nvPr>
            <p:ph idx="1"/>
          </p:nvPr>
        </p:nvSpPr>
        <p:spPr>
          <a:xfrm>
            <a:off x="7545119" y="1066351"/>
            <a:ext cx="3979870" cy="5552820"/>
          </a:xfrm>
          <a:solidFill>
            <a:schemeClr val="bg1">
              <a:lumMod val="95000"/>
            </a:schemeClr>
          </a:solidFill>
          <a:ln>
            <a:noFill/>
          </a:ln>
        </p:spPr>
        <p:txBody>
          <a:bodyPr vert="horz" wrap="square" lIns="91440" tIns="45720" rIns="91440" bIns="45720" rtlCol="0" anchor="t">
            <a:noAutofit/>
          </a:bodyPr>
          <a:lstStyle/>
          <a:p>
            <a:pPr marL="0" indent="0" fontAlgn="base">
              <a:lnSpc>
                <a:spcPct val="100000"/>
              </a:lnSpc>
              <a:buNone/>
            </a:pPr>
            <a:r>
              <a:rPr lang="nl-NL" sz="1300" dirty="0">
                <a:latin typeface="Calibri" panose="020F0502020204030204" pitchFamily="34" charset="0"/>
                <a:ea typeface="Baskerville" panose="02020502070401020303" pitchFamily="18" charset="0"/>
                <a:cs typeface="Calibri" panose="020F0502020204030204" pitchFamily="34" charset="0"/>
              </a:rPr>
              <a:t>Bij het eerste contact vindt weging plaats of betrokkene gebruik kan maken van de dienstverlening van het RMT. </a:t>
            </a:r>
            <a:r>
              <a:rPr lang="nl-NL" sz="1300" b="1" dirty="0">
                <a:latin typeface="Calibri" panose="020F0502020204030204" pitchFamily="34" charset="0"/>
                <a:ea typeface="Baskerville" panose="02020502070401020303" pitchFamily="18" charset="0"/>
                <a:cs typeface="Calibri" panose="020F0502020204030204" pitchFamily="34" charset="0"/>
              </a:rPr>
              <a:t>Harde criteria </a:t>
            </a:r>
          </a:p>
          <a:p>
            <a:pPr marL="0" indent="0" fontAlgn="base">
              <a:lnSpc>
                <a:spcPct val="100000"/>
              </a:lnSpc>
              <a:buNone/>
            </a:pPr>
            <a:r>
              <a:rPr lang="nl-NL" sz="1300" dirty="0">
                <a:latin typeface="Calibri" panose="020F0502020204030204" pitchFamily="34" charset="0"/>
                <a:ea typeface="Baskerville" panose="02020502070401020303" pitchFamily="18" charset="0"/>
                <a:cs typeface="Calibri" panose="020F0502020204030204" pitchFamily="34" charset="0"/>
              </a:rPr>
              <a:t>Voor iedereen geldt: (bedreigd) werkloos en geen weging voor mensen uit de Banenafspraak.</a:t>
            </a:r>
          </a:p>
          <a:p>
            <a:pPr marL="0" indent="0" fontAlgn="base">
              <a:lnSpc>
                <a:spcPct val="100000"/>
              </a:lnSpc>
              <a:buNone/>
            </a:pPr>
            <a:endParaRPr lang="nl-NL" sz="1300" dirty="0">
              <a:latin typeface="Calibri" panose="020F0502020204030204" pitchFamily="34" charset="0"/>
              <a:ea typeface="Baskerville" panose="02020502070401020303" pitchFamily="18" charset="0"/>
              <a:cs typeface="Calibri" panose="020F0502020204030204" pitchFamily="34" charset="0"/>
            </a:endParaRPr>
          </a:p>
          <a:p>
            <a:pPr marL="0" indent="0" fontAlgn="base">
              <a:lnSpc>
                <a:spcPct val="100000"/>
              </a:lnSpc>
              <a:buNone/>
            </a:pPr>
            <a:r>
              <a:rPr lang="nl-NL" sz="1300" b="1" dirty="0">
                <a:latin typeface="Calibri" panose="020F0502020204030204" pitchFamily="34" charset="0"/>
                <a:ea typeface="Baskerville" panose="02020502070401020303" pitchFamily="18" charset="0"/>
                <a:cs typeface="Calibri" panose="020F0502020204030204" pitchFamily="34" charset="0"/>
              </a:rPr>
              <a:t>Wegingscriteria (eerstverantwoordelijke bepaalt) </a:t>
            </a:r>
          </a:p>
          <a:p>
            <a:pPr fontAlgn="base">
              <a:lnSpc>
                <a:spcPct val="100000"/>
              </a:lnSpc>
            </a:pPr>
            <a:r>
              <a:rPr lang="nl-NL" sz="1300" dirty="0">
                <a:latin typeface="Calibri" panose="020F0502020204030204" pitchFamily="34" charset="0"/>
                <a:ea typeface="Baskerville" panose="02020502070401020303" pitchFamily="18" charset="0"/>
                <a:cs typeface="Calibri" panose="020F0502020204030204" pitchFamily="34" charset="0"/>
              </a:rPr>
              <a:t>Opleidingsniveau, leeftijd</a:t>
            </a:r>
          </a:p>
          <a:p>
            <a:pPr fontAlgn="base">
              <a:lnSpc>
                <a:spcPct val="100000"/>
              </a:lnSpc>
            </a:pPr>
            <a:r>
              <a:rPr lang="nl-NL" sz="1300" dirty="0">
                <a:latin typeface="Calibri" panose="020F0502020204030204" pitchFamily="34" charset="0"/>
                <a:ea typeface="Baskerville" panose="02020502070401020303" pitchFamily="18" charset="0"/>
                <a:cs typeface="Calibri" panose="020F0502020204030204" pitchFamily="34" charset="0"/>
              </a:rPr>
              <a:t>Taalvaardigheid</a:t>
            </a:r>
          </a:p>
          <a:p>
            <a:pPr fontAlgn="base">
              <a:lnSpc>
                <a:spcPct val="100000"/>
              </a:lnSpc>
            </a:pPr>
            <a:r>
              <a:rPr lang="nl-NL" sz="1300" dirty="0">
                <a:latin typeface="Calibri" panose="020F0502020204030204" pitchFamily="34" charset="0"/>
                <a:ea typeface="Baskerville" panose="02020502070401020303" pitchFamily="18" charset="0"/>
                <a:cs typeface="Calibri" panose="020F0502020204030204" pitchFamily="34" charset="0"/>
              </a:rPr>
              <a:t>Aantal jaar werkzaam in laatste functie, arbeidsverleden</a:t>
            </a:r>
          </a:p>
          <a:p>
            <a:pPr fontAlgn="base">
              <a:lnSpc>
                <a:spcPct val="100000"/>
              </a:lnSpc>
            </a:pPr>
            <a:r>
              <a:rPr lang="nl-NL" sz="1300" dirty="0">
                <a:latin typeface="Calibri" panose="020F0502020204030204" pitchFamily="34" charset="0"/>
                <a:ea typeface="Baskerville" panose="02020502070401020303" pitchFamily="18" charset="0"/>
                <a:cs typeface="Calibri" panose="020F0502020204030204" pitchFamily="34" charset="0"/>
              </a:rPr>
              <a:t>Afstand tot nieuw gewenst werk</a:t>
            </a:r>
          </a:p>
          <a:p>
            <a:pPr fontAlgn="base">
              <a:lnSpc>
                <a:spcPct val="100000"/>
              </a:lnSpc>
            </a:pPr>
            <a:r>
              <a:rPr lang="nl-NL" sz="1300" dirty="0">
                <a:latin typeface="Calibri" panose="020F0502020204030204" pitchFamily="34" charset="0"/>
                <a:ea typeface="Baskerville" panose="02020502070401020303" pitchFamily="18" charset="0"/>
                <a:cs typeface="Calibri" panose="020F0502020204030204" pitchFamily="34" charset="0"/>
              </a:rPr>
              <a:t>Geringe kans op werkhervatting binnen één jaar</a:t>
            </a:r>
          </a:p>
          <a:p>
            <a:pPr marL="0" indent="0" fontAlgn="base">
              <a:lnSpc>
                <a:spcPct val="100000"/>
              </a:lnSpc>
              <a:buNone/>
            </a:pPr>
            <a:endParaRPr lang="nl-NL" sz="1800" dirty="0">
              <a:latin typeface="Calibri" panose="020F0502020204030204" pitchFamily="34" charset="0"/>
              <a:cs typeface="Calibri" panose="020F0502020204030204" pitchFamily="34" charset="0"/>
            </a:endParaRPr>
          </a:p>
          <a:p>
            <a:pPr marL="0" indent="0" fontAlgn="base">
              <a:lnSpc>
                <a:spcPct val="100000"/>
              </a:lnSpc>
              <a:buNone/>
            </a:pPr>
            <a:r>
              <a:rPr lang="nl-NL" sz="1300" b="1" dirty="0">
                <a:latin typeface="Calibri" panose="020F0502020204030204" pitchFamily="34" charset="0"/>
                <a:ea typeface="Baskerville" panose="02020502070401020303" pitchFamily="18" charset="0"/>
                <a:cs typeface="Calibri" panose="020F0502020204030204" pitchFamily="34" charset="0"/>
              </a:rPr>
              <a:t>Sociale partner: Van Werk naar Werk (VWNW)</a:t>
            </a:r>
          </a:p>
          <a:p>
            <a:pPr marL="0" indent="0" fontAlgn="base">
              <a:lnSpc>
                <a:spcPct val="100000"/>
              </a:lnSpc>
              <a:buNone/>
            </a:pPr>
            <a:r>
              <a:rPr lang="nl-NL" sz="1300" dirty="0">
                <a:latin typeface="Calibri" panose="020F0502020204030204" pitchFamily="34" charset="0"/>
                <a:ea typeface="Baskerville" panose="02020502070401020303" pitchFamily="18" charset="0"/>
                <a:cs typeface="Calibri" panose="020F0502020204030204" pitchFamily="34" charset="0"/>
              </a:rPr>
              <a:t>Uitvraag, opvang (emoties), registratie in (eigen) systeem. Check of betrokkene onder doelgroep banenafspraak valt. Zo ja, dan doorverwijzen naar aanspreekpunt binnen RMT.</a:t>
            </a:r>
          </a:p>
          <a:p>
            <a:pPr marL="0" indent="0" fontAlgn="base">
              <a:lnSpc>
                <a:spcPts val="1800"/>
              </a:lnSpc>
              <a:buNone/>
            </a:pPr>
            <a:r>
              <a:rPr lang="nl-NL" sz="1300" b="1" dirty="0">
                <a:latin typeface="Calibri" panose="020F0502020204030204" pitchFamily="34" charset="0"/>
                <a:ea typeface="Baskerville" panose="02020502070401020303" pitchFamily="18" charset="0"/>
                <a:cs typeface="Calibri" panose="020F0502020204030204" pitchFamily="34" charset="0"/>
              </a:rPr>
              <a:t>UWV: WW</a:t>
            </a:r>
          </a:p>
          <a:p>
            <a:pPr marL="0" indent="0" fontAlgn="base">
              <a:lnSpc>
                <a:spcPts val="1800"/>
              </a:lnSpc>
              <a:buNone/>
            </a:pPr>
            <a:r>
              <a:rPr lang="nl-NL" sz="1300" dirty="0">
                <a:latin typeface="Calibri" panose="020F0502020204030204" pitchFamily="34" charset="0"/>
                <a:ea typeface="Baskerville" panose="02020502070401020303" pitchFamily="18" charset="0"/>
                <a:cs typeface="Calibri" panose="020F0502020204030204" pitchFamily="34" charset="0"/>
              </a:rPr>
              <a:t>Uitvraag, opvang (emoties), registratie in (eigen) systeem. Check op doelgroep banenafspraak.</a:t>
            </a:r>
          </a:p>
          <a:p>
            <a:pPr marL="0" indent="0" fontAlgn="base">
              <a:lnSpc>
                <a:spcPts val="1800"/>
              </a:lnSpc>
              <a:buNone/>
            </a:pPr>
            <a:r>
              <a:rPr lang="nl-NL" sz="1300" b="1" dirty="0">
                <a:latin typeface="Calibri" panose="020F0502020204030204" pitchFamily="34" charset="0"/>
                <a:ea typeface="Baskerville" panose="02020502070401020303" pitchFamily="18" charset="0"/>
                <a:cs typeface="Calibri" panose="020F0502020204030204" pitchFamily="34" charset="0"/>
              </a:rPr>
              <a:t>Gemeente: ZZP/ondernemer/NUG zonder werk/Bijstandsgerechtigde</a:t>
            </a:r>
          </a:p>
          <a:p>
            <a:pPr marL="0" indent="0" fontAlgn="base">
              <a:lnSpc>
                <a:spcPts val="1800"/>
              </a:lnSpc>
              <a:buNone/>
            </a:pPr>
            <a:r>
              <a:rPr lang="nl-NL" sz="1300" dirty="0">
                <a:latin typeface="Calibri" panose="020F0502020204030204" pitchFamily="34" charset="0"/>
                <a:ea typeface="Baskerville" panose="02020502070401020303" pitchFamily="18" charset="0"/>
                <a:cs typeface="Calibri" panose="020F0502020204030204" pitchFamily="34" charset="0"/>
              </a:rPr>
              <a:t>Uitvraag, opvang (emoties), registratie in (eigen) systeem.</a:t>
            </a:r>
          </a:p>
          <a:p>
            <a:pPr marL="0" indent="0" fontAlgn="base">
              <a:lnSpc>
                <a:spcPts val="1800"/>
              </a:lnSpc>
              <a:buNone/>
            </a:pPr>
            <a:endParaRPr lang="nl-NL" sz="1400" dirty="0">
              <a:latin typeface="Calibri" panose="020F0502020204030204" pitchFamily="34" charset="0"/>
              <a:ea typeface="Baskerville" panose="02020502070401020303" pitchFamily="18" charset="0"/>
              <a:cs typeface="Calibri" panose="020F0502020204030204" pitchFamily="34" charset="0"/>
            </a:endParaRPr>
          </a:p>
          <a:p>
            <a:pPr marL="0" indent="0" fontAlgn="base">
              <a:lnSpc>
                <a:spcPts val="1800"/>
              </a:lnSpc>
              <a:buNone/>
            </a:pPr>
            <a:endParaRPr lang="nl-NL" sz="1400" dirty="0">
              <a:latin typeface="Calibri" panose="020F0502020204030204" pitchFamily="34" charset="0"/>
              <a:cs typeface="Calibri" panose="020F0502020204030204" pitchFamily="34" charset="0"/>
            </a:endParaRPr>
          </a:p>
        </p:txBody>
      </p:sp>
      <p:sp>
        <p:nvSpPr>
          <p:cNvPr id="3" name="Titel 2">
            <a:extLst>
              <a:ext uri="{FF2B5EF4-FFF2-40B4-BE49-F238E27FC236}">
                <a16:creationId xmlns:a16="http://schemas.microsoft.com/office/drawing/2014/main" id="{32E48395-F44E-4B22-A756-97E4CA00E3D4}"/>
              </a:ext>
            </a:extLst>
          </p:cNvPr>
          <p:cNvSpPr>
            <a:spLocks noGrp="1"/>
          </p:cNvSpPr>
          <p:nvPr>
            <p:ph type="title"/>
          </p:nvPr>
        </p:nvSpPr>
        <p:spPr>
          <a:xfrm>
            <a:off x="7438980" y="586993"/>
            <a:ext cx="3009707" cy="492814"/>
          </a:xfrm>
        </p:spPr>
        <p:txBody>
          <a:bodyPr>
            <a:normAutofit/>
          </a:bodyPr>
          <a:lstStyle/>
          <a:p>
            <a:r>
              <a:rPr lang="nl-NL" sz="1600" b="1" dirty="0">
                <a:latin typeface="Calibri" panose="020F0502020204030204" pitchFamily="34" charset="0"/>
                <a:ea typeface="Baskerville" panose="02020502070401020303" pitchFamily="18" charset="0"/>
                <a:cs typeface="Calibri" panose="020F0502020204030204" pitchFamily="34" charset="0"/>
              </a:rPr>
              <a:t>Crisisdienstverlening</a:t>
            </a:r>
          </a:p>
        </p:txBody>
      </p:sp>
      <p:pic>
        <p:nvPicPr>
          <p:cNvPr id="8" name="Picture 3">
            <a:hlinkClick r:id="" action="ppaction://hlinkshowjump?jump=firstslide"/>
            <a:extLst>
              <a:ext uri="{FF2B5EF4-FFF2-40B4-BE49-F238E27FC236}">
                <a16:creationId xmlns:a16="http://schemas.microsoft.com/office/drawing/2014/main" id="{F40C124B-A357-4F3F-ACB5-83D318F9E632}"/>
              </a:ext>
            </a:extLst>
          </p:cNvPr>
          <p:cNvPicPr>
            <a:picLocks noChangeAspect="1"/>
          </p:cNvPicPr>
          <p:nvPr/>
        </p:nvPicPr>
        <p:blipFill>
          <a:blip r:embed="rId2"/>
          <a:stretch>
            <a:fillRect/>
          </a:stretch>
        </p:blipFill>
        <p:spPr>
          <a:xfrm>
            <a:off x="419004" y="589756"/>
            <a:ext cx="1463040" cy="1689037"/>
          </a:xfrm>
          <a:prstGeom prst="rect">
            <a:avLst/>
          </a:prstGeom>
          <a:effectLst>
            <a:outerShdw blurRad="165100" dist="38100" dir="5400000" sx="110000" sy="110000" algn="ctr" rotWithShape="0">
              <a:srgbClr val="000000">
                <a:alpha val="10000"/>
              </a:srgbClr>
            </a:outerShdw>
          </a:effectLst>
        </p:spPr>
      </p:pic>
      <p:grpSp>
        <p:nvGrpSpPr>
          <p:cNvPr id="7" name="Groep 6">
            <a:extLst>
              <a:ext uri="{FF2B5EF4-FFF2-40B4-BE49-F238E27FC236}">
                <a16:creationId xmlns:a16="http://schemas.microsoft.com/office/drawing/2014/main" id="{D5661A9D-28A6-419B-9905-26BA115166E9}"/>
              </a:ext>
            </a:extLst>
          </p:cNvPr>
          <p:cNvGrpSpPr/>
          <p:nvPr/>
        </p:nvGrpSpPr>
        <p:grpSpPr>
          <a:xfrm>
            <a:off x="85279" y="5379830"/>
            <a:ext cx="1796765" cy="1239341"/>
            <a:chOff x="85279" y="5379830"/>
            <a:chExt cx="1796765" cy="1239341"/>
          </a:xfrm>
        </p:grpSpPr>
        <p:pic>
          <p:nvPicPr>
            <p:cNvPr id="4" name="Afbeelding 3">
              <a:hlinkClick r:id="rId3" action="ppaction://hlinksldjump"/>
              <a:extLst>
                <a:ext uri="{FF2B5EF4-FFF2-40B4-BE49-F238E27FC236}">
                  <a16:creationId xmlns:a16="http://schemas.microsoft.com/office/drawing/2014/main" id="{BFE18A60-CBF7-426A-830E-B086F2C261E7}"/>
                </a:ext>
              </a:extLst>
            </p:cNvPr>
            <p:cNvPicPr>
              <a:picLocks noChangeAspect="1"/>
            </p:cNvPicPr>
            <p:nvPr/>
          </p:nvPicPr>
          <p:blipFill>
            <a:blip r:embed="rId4"/>
            <a:stretch>
              <a:fillRect/>
            </a:stretch>
          </p:blipFill>
          <p:spPr>
            <a:xfrm>
              <a:off x="85279" y="5656829"/>
              <a:ext cx="1796765" cy="962342"/>
            </a:xfrm>
            <a:prstGeom prst="rect">
              <a:avLst/>
            </a:prstGeom>
          </p:spPr>
        </p:pic>
        <p:sp>
          <p:nvSpPr>
            <p:cNvPr id="5" name="Tekstvak 4">
              <a:extLst>
                <a:ext uri="{FF2B5EF4-FFF2-40B4-BE49-F238E27FC236}">
                  <a16:creationId xmlns:a16="http://schemas.microsoft.com/office/drawing/2014/main" id="{725CEC20-FB30-4E9D-A107-87BA6CFBBCF0}"/>
                </a:ext>
              </a:extLst>
            </p:cNvPr>
            <p:cNvSpPr txBox="1"/>
            <p:nvPr/>
          </p:nvSpPr>
          <p:spPr>
            <a:xfrm>
              <a:off x="477861" y="5379830"/>
              <a:ext cx="1011600" cy="276999"/>
            </a:xfrm>
            <a:prstGeom prst="rect">
              <a:avLst/>
            </a:prstGeom>
            <a:noFill/>
          </p:spPr>
          <p:txBody>
            <a:bodyPr wrap="square" rtlCol="0">
              <a:spAutoFit/>
            </a:bodyPr>
            <a:lstStyle/>
            <a:p>
              <a:r>
                <a:rPr lang="nl-NL" sz="1200" dirty="0">
                  <a:solidFill>
                    <a:srgbClr val="03A9F4"/>
                  </a:solidFill>
                  <a:latin typeface="Calibri" panose="020F0502020204030204" pitchFamily="34" charset="0"/>
                  <a:cs typeface="Calibri" panose="020F0502020204030204" pitchFamily="34" charset="0"/>
                </a:rPr>
                <a:t>Terug naar</a:t>
              </a:r>
            </a:p>
          </p:txBody>
        </p:sp>
      </p:grpSp>
      <p:sp>
        <p:nvSpPr>
          <p:cNvPr id="6" name="Rechthoek 5">
            <a:extLst>
              <a:ext uri="{FF2B5EF4-FFF2-40B4-BE49-F238E27FC236}">
                <a16:creationId xmlns:a16="http://schemas.microsoft.com/office/drawing/2014/main" id="{36BDEF47-E396-F84A-89A7-937940544A4D}"/>
              </a:ext>
            </a:extLst>
          </p:cNvPr>
          <p:cNvSpPr/>
          <p:nvPr/>
        </p:nvSpPr>
        <p:spPr>
          <a:xfrm>
            <a:off x="3269737" y="1040181"/>
            <a:ext cx="3780390" cy="5709255"/>
          </a:xfrm>
          <a:prstGeom prst="rect">
            <a:avLst/>
          </a:prstGeom>
          <a:ln>
            <a:noFill/>
          </a:ln>
        </p:spPr>
        <p:txBody>
          <a:bodyPr wrap="square">
            <a:spAutoFit/>
          </a:bodyPr>
          <a:lstStyle/>
          <a:p>
            <a:r>
              <a:rPr lang="nl-NL" sz="1300" dirty="0">
                <a:solidFill>
                  <a:srgbClr val="00007F"/>
                </a:solidFill>
                <a:latin typeface="Calibri" panose="020F0502020204030204" pitchFamily="34" charset="0"/>
                <a:ea typeface="Baskerville" panose="02020502070401020303" pitchFamily="18" charset="0"/>
                <a:cs typeface="Calibri" panose="020F0502020204030204" pitchFamily="34" charset="0"/>
              </a:rPr>
              <a:t>Een klant meldt zich bij de gemeente met het verzoek tot ondersteuning naar participatie of werk. Vaak gaat deze aanvraag gepaard met een aanvraag voor een inkomensondersteuning.</a:t>
            </a:r>
          </a:p>
          <a:p>
            <a:r>
              <a:rPr lang="nl-NL" sz="1300" dirty="0">
                <a:solidFill>
                  <a:srgbClr val="00007F"/>
                </a:solidFill>
                <a:latin typeface="Calibri" panose="020F0502020204030204" pitchFamily="34" charset="0"/>
                <a:ea typeface="Baskerville" panose="02020502070401020303" pitchFamily="18" charset="0"/>
                <a:cs typeface="Calibri" panose="020F0502020204030204" pitchFamily="34" charset="0"/>
              </a:rPr>
              <a:t>Persoonlijk contact is hierbij essentieel. Klanten komen met een hulpvraag en hebben hiervoor vaak al een drempel moeten overwinnen. </a:t>
            </a:r>
          </a:p>
          <a:p>
            <a:endParaRPr lang="nl-NL" sz="1300" dirty="0">
              <a:latin typeface="Calibri" panose="020F0502020204030204" pitchFamily="34" charset="0"/>
              <a:ea typeface="Baskerville" panose="02020502070401020303" pitchFamily="18" charset="0"/>
              <a:cs typeface="Calibri" panose="020F0502020204030204" pitchFamily="34" charset="0"/>
            </a:endParaRPr>
          </a:p>
          <a:p>
            <a:r>
              <a:rPr lang="nl-NL" sz="1300" dirty="0">
                <a:solidFill>
                  <a:srgbClr val="00007F"/>
                </a:solidFill>
                <a:latin typeface="Calibri" panose="020F0502020204030204" pitchFamily="34" charset="0"/>
                <a:cs typeface="Calibri" panose="020F0502020204030204" pitchFamily="34" charset="0"/>
              </a:rPr>
              <a:t>Het is daarom van belang dat de toegang laagdrempelig is en de professional een open houding heeft. De professional noteert basisgegevens eenmalig en registreert deze voor meervoudig gebruik. Naast de direct voorliggende vraag is de professional ook alert op andere (acute) problemen en signalen die voorkomen bij kwetsbare groepen. Bijvoorbeeld laaggeletterden of jongeren met beperkingen die de overstap maken van school naar werk. Bij dergelijke signalen neemt de professional actie of draagt de klant warm over naar het juiste loket. De professional is zorgvuldig en concreet, zodat de klant zich begrepen en goed geholpen voelt.</a:t>
            </a:r>
          </a:p>
          <a:p>
            <a:endParaRPr lang="nl-NL" sz="1300" dirty="0">
              <a:solidFill>
                <a:srgbClr val="00007F"/>
              </a:solidFill>
              <a:latin typeface="Calibri" panose="020F0502020204030204" pitchFamily="34" charset="0"/>
              <a:ea typeface="Baskerville" panose="02020502070401020303" pitchFamily="18" charset="0"/>
              <a:cs typeface="Calibri" panose="020F0502020204030204" pitchFamily="34" charset="0"/>
            </a:endParaRPr>
          </a:p>
          <a:p>
            <a:r>
              <a:rPr lang="nl-NL" sz="1300" dirty="0">
                <a:solidFill>
                  <a:srgbClr val="00007F"/>
                </a:solidFill>
                <a:latin typeface="Calibri" panose="020F0502020204030204" pitchFamily="34" charset="0"/>
                <a:ea typeface="Baskerville" panose="02020502070401020303" pitchFamily="18" charset="0"/>
                <a:cs typeface="Calibri" panose="020F0502020204030204" pitchFamily="34" charset="0"/>
              </a:rPr>
              <a:t>Check op banenafspraak:</a:t>
            </a:r>
          </a:p>
          <a:p>
            <a:r>
              <a:rPr lang="nl-NL" sz="1300" dirty="0">
                <a:solidFill>
                  <a:srgbClr val="00007F"/>
                </a:solidFill>
                <a:latin typeface="Calibri" panose="020F0502020204030204" pitchFamily="34" charset="0"/>
                <a:ea typeface="Baskerville" panose="02020502070401020303" pitchFamily="18" charset="0"/>
                <a:cs typeface="Calibri" panose="020F0502020204030204" pitchFamily="34" charset="0"/>
              </a:rPr>
              <a:t>Dit kan lastig zijn. Raadpleeg bij twijfel altijd direct het aanspreekpunt banenafspraak binnen het RMT. </a:t>
            </a:r>
          </a:p>
          <a:p>
            <a:endParaRPr lang="nl-NL" sz="1300" dirty="0">
              <a:highlight>
                <a:srgbClr val="FFFF00"/>
              </a:highlight>
              <a:latin typeface="Calibri" panose="020F0502020204030204" pitchFamily="34" charset="0"/>
              <a:ea typeface="Baskerville" panose="02020502070401020303" pitchFamily="18" charset="0"/>
              <a:cs typeface="Calibri" panose="020F0502020204030204" pitchFamily="34" charset="0"/>
            </a:endParaRPr>
          </a:p>
          <a:p>
            <a:endParaRPr lang="nl-NL" sz="1400" dirty="0">
              <a:solidFill>
                <a:srgbClr val="00007F"/>
              </a:solidFill>
              <a:latin typeface="Calibri" panose="020F0502020204030204" pitchFamily="34" charset="0"/>
              <a:cs typeface="Calibri" panose="020F0502020204030204" pitchFamily="34" charset="0"/>
            </a:endParaRPr>
          </a:p>
        </p:txBody>
      </p:sp>
      <p:sp>
        <p:nvSpPr>
          <p:cNvPr id="12" name="Titel 2">
            <a:extLst>
              <a:ext uri="{FF2B5EF4-FFF2-40B4-BE49-F238E27FC236}">
                <a16:creationId xmlns:a16="http://schemas.microsoft.com/office/drawing/2014/main" id="{1DAE32BB-9F2C-494E-AF0A-34F3DB96EF49}"/>
              </a:ext>
            </a:extLst>
          </p:cNvPr>
          <p:cNvSpPr txBox="1">
            <a:spLocks/>
          </p:cNvSpPr>
          <p:nvPr/>
        </p:nvSpPr>
        <p:spPr>
          <a:xfrm>
            <a:off x="3269737" y="590162"/>
            <a:ext cx="3538981" cy="492814"/>
          </a:xfrm>
          <a:prstGeom prst="rect">
            <a:avLst/>
          </a:prstGeom>
        </p:spPr>
        <p:txBody>
          <a:bodyPr vert="horz" wrap="none" lIns="91440" tIns="45720" rIns="91440" bIns="45720" rtlCol="0" anchor="t">
            <a:normAutofit/>
          </a:bodyPr>
          <a:lstStyle>
            <a:lvl1pPr algn="l" defTabSz="914400" rtl="0" eaLnBrk="1" latinLnBrk="0" hangingPunct="1">
              <a:lnSpc>
                <a:spcPct val="90000"/>
              </a:lnSpc>
              <a:spcBef>
                <a:spcPct val="0"/>
              </a:spcBef>
              <a:buNone/>
              <a:defRPr sz="3200" b="0" i="0" kern="1200">
                <a:solidFill>
                  <a:srgbClr val="000080"/>
                </a:solidFill>
                <a:latin typeface="Montserrat" panose="02000505000000020004" pitchFamily="2" charset="77"/>
                <a:ea typeface="+mj-ea"/>
                <a:cs typeface="+mj-cs"/>
              </a:defRPr>
            </a:lvl1pPr>
          </a:lstStyle>
          <a:p>
            <a:r>
              <a:rPr lang="nl-NL" sz="1600" b="1" dirty="0">
                <a:latin typeface="Calibri" panose="020F0502020204030204" pitchFamily="34" charset="0"/>
                <a:ea typeface="Baskerville" panose="02020502070401020303" pitchFamily="18" charset="0"/>
                <a:cs typeface="Calibri" panose="020F0502020204030204" pitchFamily="34" charset="0"/>
              </a:rPr>
              <a:t>Melding</a:t>
            </a:r>
          </a:p>
        </p:txBody>
      </p:sp>
      <p:sp>
        <p:nvSpPr>
          <p:cNvPr id="9" name="Rechthoek 8">
            <a:extLst>
              <a:ext uri="{FF2B5EF4-FFF2-40B4-BE49-F238E27FC236}">
                <a16:creationId xmlns:a16="http://schemas.microsoft.com/office/drawing/2014/main" id="{A6F24199-DA58-3B48-BD93-532D1D4D4C2F}"/>
              </a:ext>
            </a:extLst>
          </p:cNvPr>
          <p:cNvSpPr/>
          <p:nvPr/>
        </p:nvSpPr>
        <p:spPr>
          <a:xfrm>
            <a:off x="409924" y="2810112"/>
            <a:ext cx="2458850" cy="1229439"/>
          </a:xfrm>
          <a:prstGeom prst="rect">
            <a:avLst/>
          </a:prstGeom>
          <a:solidFill>
            <a:schemeClr val="bg1">
              <a:lumMod val="95000"/>
            </a:schemeClr>
          </a:solidFill>
        </p:spPr>
        <p:txBody>
          <a:bodyPr wrap="square">
            <a:spAutoFit/>
          </a:bodyPr>
          <a:lstStyle/>
          <a:p>
            <a:pPr fontAlgn="base">
              <a:lnSpc>
                <a:spcPts val="1800"/>
              </a:lnSpc>
            </a:pPr>
            <a:r>
              <a:rPr lang="nl-NL" sz="1200" dirty="0">
                <a:solidFill>
                  <a:srgbClr val="000080"/>
                </a:solidFill>
                <a:latin typeface="Calibri" panose="020F0502020204030204" pitchFamily="34" charset="0"/>
                <a:ea typeface="Baskerville" panose="02020502070401020303" pitchFamily="18" charset="0"/>
                <a:cs typeface="Calibri" panose="020F0502020204030204" pitchFamily="34" charset="0"/>
              </a:rPr>
              <a:t>Iemand die zijn baan, opdracht of bedrijf (bij ZZP) dreigt te verliezen of inmiddels verloren heeft, meldt zich met het verzoek tot ondersteuning naar scholing of werk.</a:t>
            </a:r>
          </a:p>
        </p:txBody>
      </p:sp>
      <p:sp>
        <p:nvSpPr>
          <p:cNvPr id="13" name="Titel 2">
            <a:extLst>
              <a:ext uri="{FF2B5EF4-FFF2-40B4-BE49-F238E27FC236}">
                <a16:creationId xmlns:a16="http://schemas.microsoft.com/office/drawing/2014/main" id="{635587DB-960C-4EAE-BE2D-C5C4DFB1240E}"/>
              </a:ext>
            </a:extLst>
          </p:cNvPr>
          <p:cNvSpPr txBox="1">
            <a:spLocks/>
          </p:cNvSpPr>
          <p:nvPr/>
        </p:nvSpPr>
        <p:spPr>
          <a:xfrm>
            <a:off x="419004" y="2500391"/>
            <a:ext cx="1981920" cy="492814"/>
          </a:xfrm>
          <a:prstGeom prst="rect">
            <a:avLst/>
          </a:prstGeom>
        </p:spPr>
        <p:txBody>
          <a:bodyPr vert="horz" wrap="none" lIns="91440" tIns="45720" rIns="91440" bIns="45720" rtlCol="0" anchor="t">
            <a:normAutofit/>
          </a:bodyPr>
          <a:lstStyle>
            <a:lvl1pPr algn="l" defTabSz="914400" rtl="0" eaLnBrk="1" latinLnBrk="0" hangingPunct="1">
              <a:lnSpc>
                <a:spcPct val="90000"/>
              </a:lnSpc>
              <a:spcBef>
                <a:spcPct val="0"/>
              </a:spcBef>
              <a:buNone/>
              <a:defRPr sz="3200" b="0" i="0" kern="1200">
                <a:solidFill>
                  <a:srgbClr val="000080"/>
                </a:solidFill>
                <a:latin typeface="Montserrat" panose="02000505000000020004" pitchFamily="2" charset="77"/>
                <a:ea typeface="+mj-ea"/>
                <a:cs typeface="+mj-cs"/>
              </a:defRPr>
            </a:lvl1pPr>
          </a:lstStyle>
          <a:p>
            <a:r>
              <a:rPr lang="nl-NL" sz="1600" b="1" dirty="0">
                <a:latin typeface="Calibri" panose="020F0502020204030204" pitchFamily="34" charset="0"/>
                <a:ea typeface="Baskerville" panose="02020502070401020303" pitchFamily="18" charset="0"/>
                <a:cs typeface="Calibri" panose="020F0502020204030204" pitchFamily="34" charset="0"/>
              </a:rPr>
              <a:t>In het kort:</a:t>
            </a:r>
          </a:p>
        </p:txBody>
      </p:sp>
    </p:spTree>
    <p:extLst>
      <p:ext uri="{BB962C8B-B14F-4D97-AF65-F5344CB8AC3E}">
        <p14:creationId xmlns:p14="http://schemas.microsoft.com/office/powerpoint/2010/main" val="1106173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0DEB2D9-1CB9-4B3F-A983-33CD97233388}"/>
              </a:ext>
            </a:extLst>
          </p:cNvPr>
          <p:cNvSpPr>
            <a:spLocks noGrp="1"/>
          </p:cNvSpPr>
          <p:nvPr>
            <p:ph idx="1"/>
          </p:nvPr>
        </p:nvSpPr>
        <p:spPr>
          <a:xfrm>
            <a:off x="456587" y="2869103"/>
            <a:ext cx="2468114" cy="2179265"/>
          </a:xfrm>
          <a:solidFill>
            <a:schemeClr val="bg1">
              <a:lumMod val="95000"/>
            </a:schemeClr>
          </a:solidFill>
        </p:spPr>
        <p:txBody>
          <a:bodyPr vert="horz" lIns="91440" tIns="45720" rIns="91440" bIns="45720" rtlCol="0" anchor="t">
            <a:noAutofit/>
          </a:bodyPr>
          <a:lstStyle/>
          <a:p>
            <a:pPr marL="0" indent="0">
              <a:lnSpc>
                <a:spcPts val="1800"/>
              </a:lnSpc>
              <a:buNone/>
            </a:pPr>
            <a:r>
              <a:rPr lang="nl-NL" sz="1200" dirty="0">
                <a:latin typeface="Calibri" panose="020F0502020204030204" pitchFamily="34" charset="0"/>
                <a:ea typeface="Baskerville" panose="02020502070401020303" pitchFamily="18" charset="0"/>
                <a:cs typeface="Calibri" panose="020F0502020204030204" pitchFamily="34" charset="0"/>
              </a:rPr>
              <a:t>Situatie bespreken, klantbeeld vormen en hulpvraag verhelderen. Op basis van dit gesprek samen tot een plan van aanpak met wat nodig is om weer duurzaam aan het werk te gaan.</a:t>
            </a:r>
          </a:p>
          <a:p>
            <a:pPr marL="0" indent="0">
              <a:lnSpc>
                <a:spcPts val="1800"/>
              </a:lnSpc>
              <a:buNone/>
            </a:pPr>
            <a:endParaRPr lang="nl-NL" sz="1200" dirty="0">
              <a:latin typeface="Calibri" panose="020F0502020204030204" pitchFamily="34" charset="0"/>
              <a:ea typeface="Baskerville" panose="02020502070401020303" pitchFamily="18" charset="0"/>
              <a:cs typeface="Calibri" panose="020F0502020204030204" pitchFamily="34" charset="0"/>
            </a:endParaRPr>
          </a:p>
          <a:p>
            <a:pPr marL="0" indent="0">
              <a:lnSpc>
                <a:spcPts val="1800"/>
              </a:lnSpc>
              <a:buNone/>
            </a:pPr>
            <a:r>
              <a:rPr lang="nl-NL" sz="1200" dirty="0">
                <a:latin typeface="Calibri" panose="020F0502020204030204" pitchFamily="34" charset="0"/>
                <a:ea typeface="Baskerville" panose="02020502070401020303" pitchFamily="18" charset="0"/>
                <a:cs typeface="Calibri" panose="020F0502020204030204" pitchFamily="34" charset="0"/>
              </a:rPr>
              <a:t>Melding en diagnostiek kunnen in één gesprek.</a:t>
            </a:r>
            <a:endParaRPr lang="nl-NL" sz="1200" dirty="0">
              <a:latin typeface="Calibri" panose="020F0502020204030204" pitchFamily="34" charset="0"/>
              <a:cs typeface="Calibri" panose="020F0502020204030204" pitchFamily="34" charset="0"/>
            </a:endParaRPr>
          </a:p>
        </p:txBody>
      </p:sp>
      <p:grpSp>
        <p:nvGrpSpPr>
          <p:cNvPr id="13" name="Groep 12">
            <a:extLst>
              <a:ext uri="{FF2B5EF4-FFF2-40B4-BE49-F238E27FC236}">
                <a16:creationId xmlns:a16="http://schemas.microsoft.com/office/drawing/2014/main" id="{1C00B9C6-94E7-40D7-8844-4737F12F395C}"/>
              </a:ext>
            </a:extLst>
          </p:cNvPr>
          <p:cNvGrpSpPr/>
          <p:nvPr/>
        </p:nvGrpSpPr>
        <p:grpSpPr>
          <a:xfrm>
            <a:off x="85279" y="5379830"/>
            <a:ext cx="1796765" cy="1239341"/>
            <a:chOff x="85279" y="5379830"/>
            <a:chExt cx="1796765" cy="1239341"/>
          </a:xfrm>
        </p:grpSpPr>
        <p:pic>
          <p:nvPicPr>
            <p:cNvPr id="15" name="Afbeelding 14">
              <a:hlinkClick r:id="rId3" action="ppaction://hlinksldjump"/>
              <a:extLst>
                <a:ext uri="{FF2B5EF4-FFF2-40B4-BE49-F238E27FC236}">
                  <a16:creationId xmlns:a16="http://schemas.microsoft.com/office/drawing/2014/main" id="{5585177B-0076-40EE-B31F-98A699831D4B}"/>
                </a:ext>
              </a:extLst>
            </p:cNvPr>
            <p:cNvPicPr>
              <a:picLocks noChangeAspect="1"/>
            </p:cNvPicPr>
            <p:nvPr/>
          </p:nvPicPr>
          <p:blipFill>
            <a:blip r:embed="rId4"/>
            <a:stretch>
              <a:fillRect/>
            </a:stretch>
          </p:blipFill>
          <p:spPr>
            <a:xfrm>
              <a:off x="85279" y="5656829"/>
              <a:ext cx="1796765" cy="962342"/>
            </a:xfrm>
            <a:prstGeom prst="rect">
              <a:avLst/>
            </a:prstGeom>
          </p:spPr>
        </p:pic>
        <p:sp>
          <p:nvSpPr>
            <p:cNvPr id="16" name="Tekstvak 15">
              <a:extLst>
                <a:ext uri="{FF2B5EF4-FFF2-40B4-BE49-F238E27FC236}">
                  <a16:creationId xmlns:a16="http://schemas.microsoft.com/office/drawing/2014/main" id="{152D77DA-8A7E-46AF-93F0-0E7CB9060FE6}"/>
                </a:ext>
              </a:extLst>
            </p:cNvPr>
            <p:cNvSpPr txBox="1"/>
            <p:nvPr/>
          </p:nvSpPr>
          <p:spPr>
            <a:xfrm>
              <a:off x="477861" y="5379830"/>
              <a:ext cx="1011600" cy="276999"/>
            </a:xfrm>
            <a:prstGeom prst="rect">
              <a:avLst/>
            </a:prstGeom>
            <a:noFill/>
          </p:spPr>
          <p:txBody>
            <a:bodyPr wrap="square" rtlCol="0">
              <a:spAutoFit/>
            </a:bodyPr>
            <a:lstStyle/>
            <a:p>
              <a:r>
                <a:rPr lang="nl-NL" sz="1200" dirty="0">
                  <a:solidFill>
                    <a:srgbClr val="03A9F4"/>
                  </a:solidFill>
                  <a:latin typeface="Calibri" panose="020F0502020204030204" pitchFamily="34" charset="0"/>
                  <a:cs typeface="Calibri" panose="020F0502020204030204" pitchFamily="34" charset="0"/>
                </a:rPr>
                <a:t>Terug naar</a:t>
              </a:r>
            </a:p>
          </p:txBody>
        </p:sp>
      </p:grpSp>
      <p:pic>
        <p:nvPicPr>
          <p:cNvPr id="10" name="Picture 5">
            <a:hlinkClick r:id="" action="ppaction://hlinkshowjump?jump=firstslide"/>
            <a:extLst>
              <a:ext uri="{FF2B5EF4-FFF2-40B4-BE49-F238E27FC236}">
                <a16:creationId xmlns:a16="http://schemas.microsoft.com/office/drawing/2014/main" id="{2A4D1A58-3E84-4773-A809-17C46D554BE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9005" y="597620"/>
            <a:ext cx="1463039" cy="1689038"/>
          </a:xfrm>
          <a:prstGeom prst="rect">
            <a:avLst/>
          </a:prstGeom>
          <a:effectLst>
            <a:outerShdw blurRad="165100" dist="38100" dir="5400000" sx="110000" sy="110000" algn="ctr" rotWithShape="0">
              <a:srgbClr val="000000">
                <a:alpha val="10000"/>
              </a:srgbClr>
            </a:outerShdw>
          </a:effectLst>
        </p:spPr>
      </p:pic>
      <p:sp>
        <p:nvSpPr>
          <p:cNvPr id="12" name="Titel 2">
            <a:extLst>
              <a:ext uri="{FF2B5EF4-FFF2-40B4-BE49-F238E27FC236}">
                <a16:creationId xmlns:a16="http://schemas.microsoft.com/office/drawing/2014/main" id="{4077F8CF-C9C6-414E-950B-8DAF85A0E383}"/>
              </a:ext>
            </a:extLst>
          </p:cNvPr>
          <p:cNvSpPr txBox="1">
            <a:spLocks/>
          </p:cNvSpPr>
          <p:nvPr/>
        </p:nvSpPr>
        <p:spPr>
          <a:xfrm>
            <a:off x="419004" y="2500391"/>
            <a:ext cx="1981920" cy="492814"/>
          </a:xfrm>
          <a:prstGeom prst="rect">
            <a:avLst/>
          </a:prstGeom>
        </p:spPr>
        <p:txBody>
          <a:bodyPr vert="horz" wrap="none" lIns="91440" tIns="45720" rIns="91440" bIns="45720" rtlCol="0" anchor="t">
            <a:normAutofit/>
          </a:bodyPr>
          <a:lstStyle>
            <a:lvl1pPr algn="l" defTabSz="914400" rtl="0" eaLnBrk="1" latinLnBrk="0" hangingPunct="1">
              <a:lnSpc>
                <a:spcPct val="90000"/>
              </a:lnSpc>
              <a:spcBef>
                <a:spcPct val="0"/>
              </a:spcBef>
              <a:buNone/>
              <a:defRPr sz="3200" b="0" i="0" kern="1200">
                <a:solidFill>
                  <a:srgbClr val="000080"/>
                </a:solidFill>
                <a:latin typeface="Montserrat" panose="02000505000000020004" pitchFamily="2" charset="77"/>
                <a:ea typeface="+mj-ea"/>
                <a:cs typeface="+mj-cs"/>
              </a:defRPr>
            </a:lvl1pPr>
          </a:lstStyle>
          <a:p>
            <a:r>
              <a:rPr lang="nl-NL" sz="1600" b="1" dirty="0">
                <a:latin typeface="Calibri" panose="020F0502020204030204" pitchFamily="34" charset="0"/>
                <a:ea typeface="Baskerville" panose="02020502070401020303" pitchFamily="18" charset="0"/>
                <a:cs typeface="Calibri" panose="020F0502020204030204" pitchFamily="34" charset="0"/>
              </a:rPr>
              <a:t>In het kort:</a:t>
            </a:r>
          </a:p>
        </p:txBody>
      </p:sp>
      <p:sp>
        <p:nvSpPr>
          <p:cNvPr id="3" name="Rechthoek 2">
            <a:extLst>
              <a:ext uri="{FF2B5EF4-FFF2-40B4-BE49-F238E27FC236}">
                <a16:creationId xmlns:a16="http://schemas.microsoft.com/office/drawing/2014/main" id="{58C1D631-8650-D84F-B6A1-B7917AB7A6C9}"/>
              </a:ext>
            </a:extLst>
          </p:cNvPr>
          <p:cNvSpPr/>
          <p:nvPr/>
        </p:nvSpPr>
        <p:spPr>
          <a:xfrm>
            <a:off x="3235184" y="1050405"/>
            <a:ext cx="4070685" cy="4939814"/>
          </a:xfrm>
          <a:prstGeom prst="rect">
            <a:avLst/>
          </a:prstGeom>
          <a:noFill/>
          <a:ln>
            <a:noFill/>
          </a:ln>
        </p:spPr>
        <p:txBody>
          <a:bodyPr wrap="square">
            <a:spAutoFit/>
          </a:bodyPr>
          <a:lstStyle/>
          <a:p>
            <a:r>
              <a:rPr lang="nl-NL" sz="1300" dirty="0">
                <a:solidFill>
                  <a:srgbClr val="00007F"/>
                </a:solidFill>
                <a:latin typeface="Calibri" panose="020F0502020204030204" pitchFamily="34" charset="0"/>
                <a:ea typeface="Baskerville" panose="02020502070401020303" pitchFamily="18" charset="0"/>
                <a:cs typeface="Calibri" panose="020F0502020204030204" pitchFamily="34" charset="0"/>
              </a:rPr>
              <a:t>Bij de intake gaat de professional dieper in op de hulpvraag van de klant. De professional verdiept zich in en maakt een analyse van de informatie die al bekend is en bespreekt de huidige situatie met de klant op de verschillende levensgebieden, mogelijkheden, belemmeringen, motivatie, drijfveren, werk- en opleidingsachtergrond. Daarna stelt de professional een (eerste) klantbeeld op.​</a:t>
            </a:r>
          </a:p>
          <a:p>
            <a:endParaRPr lang="nl-NL" sz="1300" dirty="0">
              <a:solidFill>
                <a:srgbClr val="00007F"/>
              </a:solidFill>
              <a:latin typeface="Calibri" panose="020F0502020204030204" pitchFamily="34" charset="0"/>
              <a:ea typeface="Baskerville" panose="02020502070401020303" pitchFamily="18" charset="0"/>
              <a:cs typeface="Calibri" panose="020F0502020204030204" pitchFamily="34" charset="0"/>
            </a:endParaRPr>
          </a:p>
          <a:p>
            <a:r>
              <a:rPr lang="nl-NL" sz="1300" dirty="0">
                <a:solidFill>
                  <a:srgbClr val="00007F"/>
                </a:solidFill>
                <a:latin typeface="Calibri" panose="020F0502020204030204" pitchFamily="34" charset="0"/>
                <a:ea typeface="Baskerville" panose="02020502070401020303" pitchFamily="18" charset="0"/>
                <a:cs typeface="Calibri" panose="020F0502020204030204" pitchFamily="34" charset="0"/>
              </a:rPr>
              <a:t>Op basis van één of meer (1 tot 4) gesprekken wordt het klantbeeld gevormd en zet de professional instrumenten in voor de klant die bijvoorbeeld het vertrouwen in eigen versterken en daarmee perspectief bieden op (</a:t>
            </a:r>
            <a:r>
              <a:rPr lang="nl-NL" sz="1300" dirty="0" err="1">
                <a:solidFill>
                  <a:srgbClr val="00007F"/>
                </a:solidFill>
                <a:latin typeface="Calibri" panose="020F0502020204030204" pitchFamily="34" charset="0"/>
                <a:ea typeface="Baskerville" panose="02020502070401020303" pitchFamily="18" charset="0"/>
                <a:cs typeface="Calibri" panose="020F0502020204030204" pitchFamily="34" charset="0"/>
              </a:rPr>
              <a:t>arbeids</a:t>
            </a:r>
            <a:r>
              <a:rPr lang="nl-NL" sz="1300" dirty="0">
                <a:solidFill>
                  <a:srgbClr val="00007F"/>
                </a:solidFill>
                <a:latin typeface="Calibri" panose="020F0502020204030204" pitchFamily="34" charset="0"/>
                <a:ea typeface="Baskerville" panose="02020502070401020303" pitchFamily="18" charset="0"/>
                <a:cs typeface="Calibri" panose="020F0502020204030204" pitchFamily="34" charset="0"/>
              </a:rPr>
              <a:t>)participatie. Het klantbeeld is niet statisch, maar continu in ontwikkeling door bijvoorbeeld nieuwe informatie, gebeurtenissen in het leven van de klant en/of door de inzet van instrumenten. Na de inzet van een instrument evalueert de professional samen met de klant wat het effect is op het klantbeeld en past deze aan. Vervolgens wordt op basis van het nieuwe klantbeeld bepaald wat een volgend passend instrument is.</a:t>
            </a:r>
          </a:p>
          <a:p>
            <a:endParaRPr lang="nl-NL" sz="1400" dirty="0">
              <a:solidFill>
                <a:srgbClr val="00007F"/>
              </a:solidFill>
              <a:latin typeface="Calibri" panose="020F0502020204030204" pitchFamily="34" charset="0"/>
              <a:ea typeface="Baskerville" panose="02020502070401020303" pitchFamily="18" charset="0"/>
              <a:cs typeface="Calibri" panose="020F0502020204030204" pitchFamily="34" charset="0"/>
            </a:endParaRPr>
          </a:p>
          <a:p>
            <a:endParaRPr lang="nl-NL" sz="1400" dirty="0">
              <a:latin typeface="Calibri" panose="020F0502020204030204" pitchFamily="34" charset="0"/>
              <a:ea typeface="Baskerville" panose="02020502070401020303" pitchFamily="18" charset="0"/>
              <a:cs typeface="Calibri" panose="020F0502020204030204" pitchFamily="34" charset="0"/>
            </a:endParaRPr>
          </a:p>
          <a:p>
            <a:endParaRPr lang="nl-NL" sz="1400" dirty="0">
              <a:effectLst/>
              <a:latin typeface="Calibri" panose="020F0502020204030204" pitchFamily="34" charset="0"/>
              <a:ea typeface="Baskerville" panose="02020502070401020303" pitchFamily="18" charset="0"/>
              <a:cs typeface="Calibri" panose="020F0502020204030204" pitchFamily="34" charset="0"/>
            </a:endParaRPr>
          </a:p>
        </p:txBody>
      </p:sp>
      <p:sp>
        <p:nvSpPr>
          <p:cNvPr id="9" name="Titel 2">
            <a:extLst>
              <a:ext uri="{FF2B5EF4-FFF2-40B4-BE49-F238E27FC236}">
                <a16:creationId xmlns:a16="http://schemas.microsoft.com/office/drawing/2014/main" id="{007F7065-AA9C-9A45-A26E-FB69D3F5F8F6}"/>
              </a:ext>
            </a:extLst>
          </p:cNvPr>
          <p:cNvSpPr txBox="1">
            <a:spLocks/>
          </p:cNvSpPr>
          <p:nvPr/>
        </p:nvSpPr>
        <p:spPr>
          <a:xfrm>
            <a:off x="3235185" y="597924"/>
            <a:ext cx="2989152" cy="492814"/>
          </a:xfrm>
          <a:prstGeom prst="rect">
            <a:avLst/>
          </a:prstGeom>
        </p:spPr>
        <p:txBody>
          <a:bodyPr vert="horz" wrap="none" lIns="91440" tIns="45720" rIns="91440" bIns="45720" rtlCol="0" anchor="t">
            <a:normAutofit/>
          </a:bodyPr>
          <a:lstStyle>
            <a:lvl1pPr algn="l" defTabSz="914400" rtl="0" eaLnBrk="1" latinLnBrk="0" hangingPunct="1">
              <a:lnSpc>
                <a:spcPct val="90000"/>
              </a:lnSpc>
              <a:spcBef>
                <a:spcPct val="0"/>
              </a:spcBef>
              <a:buNone/>
              <a:defRPr sz="3200" b="0" i="0" kern="1200">
                <a:solidFill>
                  <a:srgbClr val="000080"/>
                </a:solidFill>
                <a:latin typeface="Montserrat" panose="02000505000000020004" pitchFamily="2" charset="77"/>
                <a:ea typeface="+mj-ea"/>
                <a:cs typeface="+mj-cs"/>
              </a:defRPr>
            </a:lvl1pPr>
          </a:lstStyle>
          <a:p>
            <a:r>
              <a:rPr lang="nl-NL" sz="1600" b="1" dirty="0">
                <a:latin typeface="Calibri" panose="020F0502020204030204" pitchFamily="34" charset="0"/>
                <a:ea typeface="Baskerville" panose="02020502070401020303" pitchFamily="18" charset="0"/>
                <a:cs typeface="Calibri" panose="020F0502020204030204" pitchFamily="34" charset="0"/>
              </a:rPr>
              <a:t>Diagnostiek</a:t>
            </a:r>
          </a:p>
        </p:txBody>
      </p:sp>
      <p:sp>
        <p:nvSpPr>
          <p:cNvPr id="11" name="Titel 2">
            <a:extLst>
              <a:ext uri="{FF2B5EF4-FFF2-40B4-BE49-F238E27FC236}">
                <a16:creationId xmlns:a16="http://schemas.microsoft.com/office/drawing/2014/main" id="{7ED4691B-1920-094F-A684-8727951FA7DF}"/>
              </a:ext>
            </a:extLst>
          </p:cNvPr>
          <p:cNvSpPr txBox="1">
            <a:spLocks/>
          </p:cNvSpPr>
          <p:nvPr/>
        </p:nvSpPr>
        <p:spPr>
          <a:xfrm>
            <a:off x="7599097" y="597924"/>
            <a:ext cx="1981920" cy="492814"/>
          </a:xfrm>
          <a:prstGeom prst="rect">
            <a:avLst/>
          </a:prstGeom>
        </p:spPr>
        <p:txBody>
          <a:bodyPr vert="horz" wrap="none" lIns="91440" tIns="45720" rIns="91440" bIns="45720" rtlCol="0" anchor="t">
            <a:normAutofit/>
          </a:bodyPr>
          <a:lstStyle>
            <a:lvl1pPr algn="l" defTabSz="914400" rtl="0" eaLnBrk="1" latinLnBrk="0" hangingPunct="1">
              <a:lnSpc>
                <a:spcPct val="90000"/>
              </a:lnSpc>
              <a:spcBef>
                <a:spcPct val="0"/>
              </a:spcBef>
              <a:buNone/>
              <a:defRPr sz="3200" b="0" i="0" kern="1200">
                <a:solidFill>
                  <a:srgbClr val="000080"/>
                </a:solidFill>
                <a:latin typeface="Montserrat" panose="02000505000000020004" pitchFamily="2" charset="77"/>
                <a:ea typeface="+mj-ea"/>
                <a:cs typeface="+mj-cs"/>
              </a:defRPr>
            </a:lvl1pPr>
          </a:lstStyle>
          <a:p>
            <a:r>
              <a:rPr lang="nl-NL" sz="1600" b="1" dirty="0">
                <a:latin typeface="Calibri" panose="020F0502020204030204" pitchFamily="34" charset="0"/>
                <a:ea typeface="Baskerville" panose="02020502070401020303" pitchFamily="18" charset="0"/>
                <a:cs typeface="Calibri" panose="020F0502020204030204" pitchFamily="34" charset="0"/>
              </a:rPr>
              <a:t>Crisisdienstverlening</a:t>
            </a:r>
          </a:p>
        </p:txBody>
      </p:sp>
      <p:sp>
        <p:nvSpPr>
          <p:cNvPr id="4" name="Rechthoek 3">
            <a:extLst>
              <a:ext uri="{FF2B5EF4-FFF2-40B4-BE49-F238E27FC236}">
                <a16:creationId xmlns:a16="http://schemas.microsoft.com/office/drawing/2014/main" id="{4036C6C2-F2F1-C647-B738-1FD723F052DE}"/>
              </a:ext>
            </a:extLst>
          </p:cNvPr>
          <p:cNvSpPr/>
          <p:nvPr/>
        </p:nvSpPr>
        <p:spPr>
          <a:xfrm>
            <a:off x="7599097" y="1054592"/>
            <a:ext cx="3518082" cy="3310265"/>
          </a:xfrm>
          <a:prstGeom prst="rect">
            <a:avLst/>
          </a:prstGeom>
          <a:solidFill>
            <a:schemeClr val="bg1">
              <a:lumMod val="95000"/>
            </a:schemeClr>
          </a:solidFill>
        </p:spPr>
        <p:txBody>
          <a:bodyPr wrap="square">
            <a:spAutoFit/>
          </a:bodyPr>
          <a:lstStyle/>
          <a:p>
            <a:pPr>
              <a:lnSpc>
                <a:spcPts val="1800"/>
              </a:lnSpc>
            </a:pPr>
            <a:r>
              <a:rPr lang="nl-NL" sz="1300" b="1" dirty="0">
                <a:solidFill>
                  <a:srgbClr val="000080"/>
                </a:solidFill>
                <a:latin typeface="Calibri" panose="020F0502020204030204" pitchFamily="34" charset="0"/>
                <a:ea typeface="Baskerville" panose="02020502070401020303" pitchFamily="18" charset="0"/>
                <a:cs typeface="Calibri" panose="020F0502020204030204" pitchFamily="34" charset="0"/>
              </a:rPr>
              <a:t>Benodigd</a:t>
            </a:r>
            <a:r>
              <a:rPr lang="nl-NL" sz="1300" u="sng" dirty="0">
                <a:solidFill>
                  <a:srgbClr val="000080"/>
                </a:solidFill>
                <a:latin typeface="Calibri" panose="020F0502020204030204" pitchFamily="34" charset="0"/>
                <a:ea typeface="Baskerville" panose="02020502070401020303" pitchFamily="18" charset="0"/>
                <a:cs typeface="Calibri" panose="020F0502020204030204" pitchFamily="34" charset="0"/>
              </a:rPr>
              <a:t> </a:t>
            </a:r>
          </a:p>
          <a:p>
            <a:pPr marL="285750" indent="-285750">
              <a:lnSpc>
                <a:spcPts val="1800"/>
              </a:lnSpc>
              <a:buFont typeface="Arial" panose="020B0604020202020204" pitchFamily="34" charset="0"/>
              <a:buChar char="•"/>
            </a:pPr>
            <a: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rPr>
              <a:t>Diagnosetools (waaronder taaltoets, </a:t>
            </a:r>
            <a: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hlinkClick r:id="rId6"/>
              </a:rPr>
              <a:t>ZRM matrix</a:t>
            </a:r>
            <a: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rPr>
              <a:t>)</a:t>
            </a:r>
          </a:p>
          <a:p>
            <a:pPr>
              <a:lnSpc>
                <a:spcPts val="1800"/>
              </a:lnSpc>
            </a:pPr>
            <a:endPar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endParaRPr>
          </a:p>
          <a:p>
            <a:pPr marL="285750" indent="-285750">
              <a:lnSpc>
                <a:spcPts val="1800"/>
              </a:lnSpc>
              <a:buFont typeface="Arial" panose="020B0604020202020204" pitchFamily="34" charset="0"/>
              <a:buChar char="•"/>
            </a:pPr>
            <a: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rPr>
              <a:t>Menukaart met contactadressen om interventies in te kunnen zetten</a:t>
            </a:r>
          </a:p>
          <a:p>
            <a:pPr marL="285750" indent="-285750">
              <a:lnSpc>
                <a:spcPts val="1800"/>
              </a:lnSpc>
              <a:buFont typeface="Arial" panose="020B0604020202020204" pitchFamily="34" charset="0"/>
              <a:buChar char="•"/>
            </a:pPr>
            <a:endPar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endParaRPr>
          </a:p>
          <a:p>
            <a:pPr marL="285750" indent="-285750">
              <a:lnSpc>
                <a:spcPts val="1800"/>
              </a:lnSpc>
              <a:buFont typeface="Arial" panose="020B0604020202020204" pitchFamily="34" charset="0"/>
              <a:buChar char="•"/>
            </a:pPr>
            <a: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rPr>
              <a:t>Sociale kaart met contactadressen om door te kunnen verwijzen/overleg. </a:t>
            </a:r>
            <a:b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rPr>
            </a:br>
            <a: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rPr>
              <a:t>Denk aan bijvoorbeeld schuldhulpverlening, huisarts, sociaal team, GGD, heroriëntatie, leerwerkloket</a:t>
            </a:r>
          </a:p>
          <a:p>
            <a:pPr>
              <a:lnSpc>
                <a:spcPts val="1800"/>
              </a:lnSpc>
            </a:pPr>
            <a:endPar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endParaRPr>
          </a:p>
          <a:p>
            <a:pPr>
              <a:lnSpc>
                <a:spcPts val="1800"/>
              </a:lnSpc>
            </a:pPr>
            <a:endPar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endParaRPr>
          </a:p>
        </p:txBody>
      </p:sp>
    </p:spTree>
    <p:extLst>
      <p:ext uri="{BB962C8B-B14F-4D97-AF65-F5344CB8AC3E}">
        <p14:creationId xmlns:p14="http://schemas.microsoft.com/office/powerpoint/2010/main" val="1960136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0DEB2D9-1CB9-4B3F-A983-33CD97233388}"/>
              </a:ext>
            </a:extLst>
          </p:cNvPr>
          <p:cNvSpPr>
            <a:spLocks noGrp="1"/>
          </p:cNvSpPr>
          <p:nvPr>
            <p:ph idx="1"/>
          </p:nvPr>
        </p:nvSpPr>
        <p:spPr>
          <a:xfrm>
            <a:off x="2873418" y="1077736"/>
            <a:ext cx="4024687" cy="5182644"/>
          </a:xfrm>
        </p:spPr>
        <p:txBody>
          <a:bodyPr vert="horz" lIns="91440" tIns="45720" rIns="91440" bIns="45720" rtlCol="0" anchor="t">
            <a:normAutofit/>
          </a:bodyPr>
          <a:lstStyle/>
          <a:p>
            <a:pPr marL="0" indent="0">
              <a:lnSpc>
                <a:spcPts val="1800"/>
              </a:lnSpc>
              <a:buNone/>
            </a:pPr>
            <a:r>
              <a:rPr lang="nl-NL" sz="1400" dirty="0">
                <a:latin typeface="Calibri" panose="020F0502020204030204" pitchFamily="34" charset="0"/>
                <a:ea typeface="Baskerville" panose="02020502070401020303" pitchFamily="18" charset="0"/>
                <a:cs typeface="Calibri" panose="020F0502020204030204" pitchFamily="34" charset="0"/>
              </a:rPr>
              <a:t>Om naar vermogen mee te kunnen doen in de maatschappij, moeten er een aantal leefgebieden in de basis op orde zijn. De Zelfredzaamheidmatrix (ZRM) geeft een overzicht van de leefgebieden die kunnen worden uitgevraagd. De diagnostische informatie is de basis voor verdiepende gesprekken. Hierbij is er aandacht voor de basisvaardigheden, want deze zijn noodzakelijk om maatschappelijk mee te kunnen doen. Als het nodig is, wordt integrale samenwerking gezocht in het brede sociaal domein en met andere lokale maatschappelijke partners.​</a:t>
            </a:r>
          </a:p>
          <a:p>
            <a:pPr marL="0" indent="0">
              <a:lnSpc>
                <a:spcPts val="1800"/>
              </a:lnSpc>
              <a:buNone/>
            </a:pPr>
            <a:endParaRPr lang="nl-NL" sz="1400" dirty="0">
              <a:latin typeface="Calibri" panose="020F0502020204030204" pitchFamily="34" charset="0"/>
              <a:ea typeface="Baskerville" panose="02020502070401020303" pitchFamily="18" charset="0"/>
              <a:cs typeface="Calibri" panose="020F0502020204030204" pitchFamily="34" charset="0"/>
            </a:endParaRPr>
          </a:p>
          <a:p>
            <a:pPr marL="0" indent="0">
              <a:lnSpc>
                <a:spcPts val="1800"/>
              </a:lnSpc>
              <a:buNone/>
            </a:pPr>
            <a:r>
              <a:rPr lang="nl-NL" sz="1400" dirty="0">
                <a:latin typeface="Calibri" panose="020F0502020204030204" pitchFamily="34" charset="0"/>
                <a:ea typeface="Baskerville" panose="02020502070401020303" pitchFamily="18" charset="0"/>
                <a:cs typeface="Calibri" panose="020F0502020204030204" pitchFamily="34" charset="0"/>
              </a:rPr>
              <a:t>Maatschappelijk fit kan een opstap zijn naar betaald werk, maar betaald werk is niet voor iedereen haalbaar. Dan is participatie het hoogst haalbare. Bijdragen naar vermogen vereist zorgvuldig bepalen wat haalbaar is.</a:t>
            </a:r>
          </a:p>
        </p:txBody>
      </p:sp>
      <p:pic>
        <p:nvPicPr>
          <p:cNvPr id="13" name="Picture 7">
            <a:hlinkClick r:id="" action="ppaction://hlinkshowjump?jump=firstslide"/>
            <a:extLst>
              <a:ext uri="{FF2B5EF4-FFF2-40B4-BE49-F238E27FC236}">
                <a16:creationId xmlns:a16="http://schemas.microsoft.com/office/drawing/2014/main" id="{DE7C0DAD-19AE-4887-822E-D40A0D9931E1}"/>
              </a:ext>
            </a:extLst>
          </p:cNvPr>
          <p:cNvPicPr>
            <a:picLocks noChangeAspect="1"/>
          </p:cNvPicPr>
          <p:nvPr/>
        </p:nvPicPr>
        <p:blipFill>
          <a:blip r:embed="rId2"/>
          <a:stretch>
            <a:fillRect/>
          </a:stretch>
        </p:blipFill>
        <p:spPr>
          <a:xfrm>
            <a:off x="419004" y="597620"/>
            <a:ext cx="1463040" cy="1689038"/>
          </a:xfrm>
          <a:prstGeom prst="rect">
            <a:avLst/>
          </a:prstGeom>
          <a:effectLst>
            <a:outerShdw blurRad="165100" dist="38100" dir="5400000" sx="110000" sy="110000" algn="ctr" rotWithShape="0">
              <a:srgbClr val="000000">
                <a:alpha val="10000"/>
              </a:srgbClr>
            </a:outerShdw>
          </a:effectLst>
        </p:spPr>
      </p:pic>
      <p:grpSp>
        <p:nvGrpSpPr>
          <p:cNvPr id="11" name="Groep 10">
            <a:extLst>
              <a:ext uri="{FF2B5EF4-FFF2-40B4-BE49-F238E27FC236}">
                <a16:creationId xmlns:a16="http://schemas.microsoft.com/office/drawing/2014/main" id="{AD4289C6-63E0-4DDB-87DB-8BDC242C1C95}"/>
              </a:ext>
            </a:extLst>
          </p:cNvPr>
          <p:cNvGrpSpPr/>
          <p:nvPr/>
        </p:nvGrpSpPr>
        <p:grpSpPr>
          <a:xfrm>
            <a:off x="85279" y="5379830"/>
            <a:ext cx="1796765" cy="1239341"/>
            <a:chOff x="85279" y="5379830"/>
            <a:chExt cx="1796765" cy="1239341"/>
          </a:xfrm>
        </p:grpSpPr>
        <p:pic>
          <p:nvPicPr>
            <p:cNvPr id="14" name="Afbeelding 13">
              <a:hlinkClick r:id="rId3" action="ppaction://hlinksldjump"/>
              <a:extLst>
                <a:ext uri="{FF2B5EF4-FFF2-40B4-BE49-F238E27FC236}">
                  <a16:creationId xmlns:a16="http://schemas.microsoft.com/office/drawing/2014/main" id="{C5AEFB26-688E-473B-B9CA-AABF0E90947A}"/>
                </a:ext>
              </a:extLst>
            </p:cNvPr>
            <p:cNvPicPr>
              <a:picLocks noChangeAspect="1"/>
            </p:cNvPicPr>
            <p:nvPr/>
          </p:nvPicPr>
          <p:blipFill>
            <a:blip r:embed="rId4"/>
            <a:stretch>
              <a:fillRect/>
            </a:stretch>
          </p:blipFill>
          <p:spPr>
            <a:xfrm>
              <a:off x="85279" y="5656829"/>
              <a:ext cx="1796765" cy="962342"/>
            </a:xfrm>
            <a:prstGeom prst="rect">
              <a:avLst/>
            </a:prstGeom>
          </p:spPr>
        </p:pic>
        <p:sp>
          <p:nvSpPr>
            <p:cNvPr id="15" name="Tekstvak 14">
              <a:extLst>
                <a:ext uri="{FF2B5EF4-FFF2-40B4-BE49-F238E27FC236}">
                  <a16:creationId xmlns:a16="http://schemas.microsoft.com/office/drawing/2014/main" id="{12B92C43-8750-4289-92DD-DFDE5FD95800}"/>
                </a:ext>
              </a:extLst>
            </p:cNvPr>
            <p:cNvSpPr txBox="1"/>
            <p:nvPr/>
          </p:nvSpPr>
          <p:spPr>
            <a:xfrm>
              <a:off x="477861" y="5379830"/>
              <a:ext cx="1011600" cy="276999"/>
            </a:xfrm>
            <a:prstGeom prst="rect">
              <a:avLst/>
            </a:prstGeom>
            <a:noFill/>
          </p:spPr>
          <p:txBody>
            <a:bodyPr wrap="square" rtlCol="0">
              <a:spAutoFit/>
            </a:bodyPr>
            <a:lstStyle/>
            <a:p>
              <a:r>
                <a:rPr lang="nl-NL" sz="1200" dirty="0">
                  <a:solidFill>
                    <a:srgbClr val="03A9F4"/>
                  </a:solidFill>
                  <a:latin typeface="Calibri" panose="020F0502020204030204" pitchFamily="34" charset="0"/>
                  <a:cs typeface="Calibri" panose="020F0502020204030204" pitchFamily="34" charset="0"/>
                </a:rPr>
                <a:t>Terug naar</a:t>
              </a:r>
            </a:p>
          </p:txBody>
        </p:sp>
      </p:grpSp>
      <p:sp>
        <p:nvSpPr>
          <p:cNvPr id="3" name="Rechthoek 2">
            <a:extLst>
              <a:ext uri="{FF2B5EF4-FFF2-40B4-BE49-F238E27FC236}">
                <a16:creationId xmlns:a16="http://schemas.microsoft.com/office/drawing/2014/main" id="{F49B5416-797D-FC4E-A937-3EA39B5F2DC9}"/>
              </a:ext>
            </a:extLst>
          </p:cNvPr>
          <p:cNvSpPr/>
          <p:nvPr/>
        </p:nvSpPr>
        <p:spPr>
          <a:xfrm>
            <a:off x="7561224" y="1077736"/>
            <a:ext cx="4024687" cy="3787319"/>
          </a:xfrm>
          <a:prstGeom prst="rect">
            <a:avLst/>
          </a:prstGeom>
          <a:solidFill>
            <a:schemeClr val="bg1">
              <a:lumMod val="95000"/>
            </a:schemeClr>
          </a:solidFill>
          <a:ln>
            <a:noFill/>
          </a:ln>
        </p:spPr>
        <p:txBody>
          <a:bodyPr wrap="square">
            <a:spAutoFit/>
          </a:bodyPr>
          <a:lstStyle/>
          <a:p>
            <a: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rPr>
              <a:t>Houd rekening met de situatie van werkzoekenden: nog aan het werk, recent werkloos of een ondernemer die al lange tijd in stress en financiële nood zit voordat hij/zij om hulp vraagt. Voor deze mensen is het belangrijk dat professionele hulp met een groot netwerk en instrumentatrium binnen handbereik is.</a:t>
            </a:r>
          </a:p>
          <a:p>
            <a:endPar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endParaRPr>
          </a:p>
          <a:p>
            <a:pPr>
              <a:lnSpc>
                <a:spcPts val="1800"/>
              </a:lnSpc>
            </a:pPr>
            <a:r>
              <a:rPr lang="nl-NL" sz="1300" b="1" dirty="0">
                <a:solidFill>
                  <a:srgbClr val="000080"/>
                </a:solidFill>
                <a:latin typeface="Calibri" panose="020F0502020204030204" pitchFamily="34" charset="0"/>
                <a:ea typeface="Baskerville" panose="02020502070401020303" pitchFamily="18" charset="0"/>
                <a:cs typeface="Calibri" panose="020F0502020204030204" pitchFamily="34" charset="0"/>
              </a:rPr>
              <a:t>Benodigd</a:t>
            </a:r>
            <a:r>
              <a:rPr lang="nl-NL" sz="1300" u="sng" dirty="0">
                <a:solidFill>
                  <a:srgbClr val="000080"/>
                </a:solidFill>
                <a:latin typeface="Calibri" panose="020F0502020204030204" pitchFamily="34" charset="0"/>
                <a:ea typeface="Baskerville" panose="02020502070401020303" pitchFamily="18" charset="0"/>
                <a:cs typeface="Calibri" panose="020F0502020204030204" pitchFamily="34" charset="0"/>
              </a:rPr>
              <a:t> </a:t>
            </a:r>
          </a:p>
          <a:p>
            <a:pPr marL="285750" indent="-285750">
              <a:lnSpc>
                <a:spcPts val="1800"/>
              </a:lnSpc>
              <a:buFont typeface="Arial" panose="020B0604020202020204" pitchFamily="34" charset="0"/>
              <a:buChar char="•"/>
            </a:pPr>
            <a: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rPr>
              <a:t>Sociale kaart met contactadressen om door te kunnen verwijzen/overleg. </a:t>
            </a:r>
            <a:b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rPr>
            </a:br>
            <a: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rPr>
              <a:t>Denk aan bijvoorbeeld schuldhulpverlening, zelfstandigenloket, wijkteams, 113. </a:t>
            </a:r>
          </a:p>
          <a:p>
            <a:pPr marL="285750" indent="-285750">
              <a:lnSpc>
                <a:spcPts val="1800"/>
              </a:lnSpc>
              <a:buFont typeface="Arial" panose="020B0604020202020204" pitchFamily="34" charset="0"/>
              <a:buChar char="•"/>
            </a:pPr>
            <a:r>
              <a:rPr lang="nl-NL" sz="1300" dirty="0">
                <a:solidFill>
                  <a:srgbClr val="00007F"/>
                </a:solidFill>
                <a:latin typeface="Calibri" panose="020F0502020204030204" pitchFamily="34" charset="0"/>
                <a:ea typeface="Baskerville" panose="02020502070401020303" pitchFamily="18" charset="0"/>
                <a:cs typeface="Calibri" panose="020F0502020204030204" pitchFamily="34" charset="0"/>
              </a:rPr>
              <a:t>Om naar vermogen mee te kunnen doen in de maatschappij, zijn er een aantal leefgebieden die in de basis op orde moeten zijn. </a:t>
            </a:r>
            <a: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rPr>
              <a:t>De </a:t>
            </a:r>
            <a: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hlinkClick r:id="rId5"/>
              </a:rPr>
              <a:t>Zelfredzaamheid-matrix</a:t>
            </a:r>
            <a: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rPr>
              <a:t> geeft </a:t>
            </a:r>
            <a:r>
              <a:rPr lang="nl-NL" sz="1300" dirty="0">
                <a:solidFill>
                  <a:srgbClr val="00007F"/>
                </a:solidFill>
                <a:latin typeface="Calibri" panose="020F0502020204030204" pitchFamily="34" charset="0"/>
                <a:ea typeface="Baskerville" panose="02020502070401020303" pitchFamily="18" charset="0"/>
                <a:cs typeface="Calibri" panose="020F0502020204030204" pitchFamily="34" charset="0"/>
              </a:rPr>
              <a:t>een overzicht van deze leefgebieden die kunnen worden uitgevraagd.  </a:t>
            </a:r>
            <a:endParaRPr lang="nl-NL" sz="1400" dirty="0">
              <a:effectLst/>
              <a:latin typeface="Calibri" panose="020F0502020204030204" pitchFamily="34" charset="0"/>
              <a:ea typeface="Baskerville" panose="02020502070401020303" pitchFamily="18" charset="0"/>
              <a:cs typeface="Calibri" panose="020F0502020204030204" pitchFamily="34" charset="0"/>
            </a:endParaRPr>
          </a:p>
        </p:txBody>
      </p:sp>
      <p:sp>
        <p:nvSpPr>
          <p:cNvPr id="9" name="Titel 2">
            <a:extLst>
              <a:ext uri="{FF2B5EF4-FFF2-40B4-BE49-F238E27FC236}">
                <a16:creationId xmlns:a16="http://schemas.microsoft.com/office/drawing/2014/main" id="{DE5DF560-85AD-684A-899D-6324D107DD48}"/>
              </a:ext>
            </a:extLst>
          </p:cNvPr>
          <p:cNvSpPr txBox="1">
            <a:spLocks/>
          </p:cNvSpPr>
          <p:nvPr/>
        </p:nvSpPr>
        <p:spPr>
          <a:xfrm>
            <a:off x="2873418" y="597620"/>
            <a:ext cx="2965908" cy="492814"/>
          </a:xfrm>
          <a:prstGeom prst="rect">
            <a:avLst/>
          </a:prstGeom>
        </p:spPr>
        <p:txBody>
          <a:bodyPr vert="horz" wrap="none" lIns="91440" tIns="45720" rIns="91440" bIns="45720" rtlCol="0" anchor="t">
            <a:normAutofit/>
          </a:bodyPr>
          <a:lstStyle>
            <a:lvl1pPr algn="l" defTabSz="914400" rtl="0" eaLnBrk="1" latinLnBrk="0" hangingPunct="1">
              <a:lnSpc>
                <a:spcPct val="90000"/>
              </a:lnSpc>
              <a:spcBef>
                <a:spcPct val="0"/>
              </a:spcBef>
              <a:buNone/>
              <a:defRPr sz="3200" b="0" i="0" kern="1200">
                <a:solidFill>
                  <a:srgbClr val="000080"/>
                </a:solidFill>
                <a:latin typeface="Montserrat" panose="02000505000000020004" pitchFamily="2" charset="77"/>
                <a:ea typeface="+mj-ea"/>
                <a:cs typeface="+mj-cs"/>
              </a:defRPr>
            </a:lvl1pPr>
          </a:lstStyle>
          <a:p>
            <a:r>
              <a:rPr lang="nl-NL" sz="1600" b="1" dirty="0">
                <a:latin typeface="Calibri" panose="020F0502020204030204" pitchFamily="34" charset="0"/>
                <a:ea typeface="Baskerville" panose="02020502070401020303" pitchFamily="18" charset="0"/>
                <a:cs typeface="Calibri" panose="020F0502020204030204" pitchFamily="34" charset="0"/>
              </a:rPr>
              <a:t>Maatschappelijk fit</a:t>
            </a:r>
          </a:p>
        </p:txBody>
      </p:sp>
      <p:sp>
        <p:nvSpPr>
          <p:cNvPr id="12" name="Titel 2">
            <a:extLst>
              <a:ext uri="{FF2B5EF4-FFF2-40B4-BE49-F238E27FC236}">
                <a16:creationId xmlns:a16="http://schemas.microsoft.com/office/drawing/2014/main" id="{F49CE2D4-6D97-7049-9C6A-9370B2F1276A}"/>
              </a:ext>
            </a:extLst>
          </p:cNvPr>
          <p:cNvSpPr txBox="1">
            <a:spLocks/>
          </p:cNvSpPr>
          <p:nvPr/>
        </p:nvSpPr>
        <p:spPr>
          <a:xfrm>
            <a:off x="7561224" y="584922"/>
            <a:ext cx="3505918" cy="492814"/>
          </a:xfrm>
          <a:prstGeom prst="rect">
            <a:avLst/>
          </a:prstGeom>
        </p:spPr>
        <p:txBody>
          <a:bodyPr vert="horz" wrap="none" lIns="91440" tIns="45720" rIns="91440" bIns="45720" rtlCol="0" anchor="t">
            <a:normAutofit/>
          </a:bodyPr>
          <a:lstStyle>
            <a:lvl1pPr algn="l" defTabSz="914400" rtl="0" eaLnBrk="1" latinLnBrk="0" hangingPunct="1">
              <a:lnSpc>
                <a:spcPct val="90000"/>
              </a:lnSpc>
              <a:spcBef>
                <a:spcPct val="0"/>
              </a:spcBef>
              <a:buNone/>
              <a:defRPr sz="3200" b="0" i="0" kern="1200">
                <a:solidFill>
                  <a:srgbClr val="000080"/>
                </a:solidFill>
                <a:latin typeface="Montserrat" panose="02000505000000020004" pitchFamily="2" charset="77"/>
                <a:ea typeface="+mj-ea"/>
                <a:cs typeface="+mj-cs"/>
              </a:defRPr>
            </a:lvl1pPr>
          </a:lstStyle>
          <a:p>
            <a:r>
              <a:rPr lang="nl-NL" sz="1600" b="1" dirty="0">
                <a:latin typeface="Calibri" panose="020F0502020204030204" pitchFamily="34" charset="0"/>
                <a:ea typeface="Baskerville" panose="02020502070401020303" pitchFamily="18" charset="0"/>
                <a:cs typeface="Calibri" panose="020F0502020204030204" pitchFamily="34" charset="0"/>
              </a:rPr>
              <a:t>Crisisdienstverlening</a:t>
            </a:r>
          </a:p>
        </p:txBody>
      </p:sp>
      <p:sp>
        <p:nvSpPr>
          <p:cNvPr id="6" name="Rechthoek 5">
            <a:extLst>
              <a:ext uri="{FF2B5EF4-FFF2-40B4-BE49-F238E27FC236}">
                <a16:creationId xmlns:a16="http://schemas.microsoft.com/office/drawing/2014/main" id="{AAE93AA3-1C20-CE4A-B9C1-BF34CDC5F18F}"/>
              </a:ext>
            </a:extLst>
          </p:cNvPr>
          <p:cNvSpPr/>
          <p:nvPr/>
        </p:nvSpPr>
        <p:spPr>
          <a:xfrm>
            <a:off x="513272" y="2893856"/>
            <a:ext cx="1864459" cy="861774"/>
          </a:xfrm>
          <a:prstGeom prst="rect">
            <a:avLst/>
          </a:prstGeom>
          <a:solidFill>
            <a:schemeClr val="bg1">
              <a:lumMod val="95000"/>
            </a:schemeClr>
          </a:solidFill>
        </p:spPr>
        <p:txBody>
          <a:bodyPr wrap="square">
            <a:spAutoFit/>
          </a:bodyPr>
          <a:lstStyle/>
          <a:p>
            <a:r>
              <a:rPr lang="nl-NL" sz="1200" dirty="0">
                <a:solidFill>
                  <a:srgbClr val="00007F"/>
                </a:solidFill>
                <a:latin typeface="Calibri" panose="020F0502020204030204" pitchFamily="34" charset="0"/>
                <a:ea typeface="Baskerville" panose="02020502070401020303" pitchFamily="18" charset="0"/>
                <a:cs typeface="Calibri" panose="020F0502020204030204" pitchFamily="34" charset="0"/>
              </a:rPr>
              <a:t>De basis op orde en meedoen in de maatschappij</a:t>
            </a:r>
          </a:p>
          <a:p>
            <a:endParaRPr lang="nl-NL" sz="1400" dirty="0">
              <a:solidFill>
                <a:srgbClr val="00007F"/>
              </a:solidFill>
              <a:latin typeface="Calibri" panose="020F0502020204030204" pitchFamily="34" charset="0"/>
              <a:ea typeface="Baskerville" panose="02020502070401020303" pitchFamily="18" charset="0"/>
              <a:cs typeface="Calibri" panose="020F0502020204030204" pitchFamily="34" charset="0"/>
            </a:endParaRPr>
          </a:p>
        </p:txBody>
      </p:sp>
      <p:sp>
        <p:nvSpPr>
          <p:cNvPr id="16" name="Titel 2">
            <a:extLst>
              <a:ext uri="{FF2B5EF4-FFF2-40B4-BE49-F238E27FC236}">
                <a16:creationId xmlns:a16="http://schemas.microsoft.com/office/drawing/2014/main" id="{812B2F44-213C-463F-BC10-FE54058BCFA8}"/>
              </a:ext>
            </a:extLst>
          </p:cNvPr>
          <p:cNvSpPr txBox="1">
            <a:spLocks/>
          </p:cNvSpPr>
          <p:nvPr/>
        </p:nvSpPr>
        <p:spPr>
          <a:xfrm>
            <a:off x="419004" y="2500391"/>
            <a:ext cx="1981920" cy="492814"/>
          </a:xfrm>
          <a:prstGeom prst="rect">
            <a:avLst/>
          </a:prstGeom>
        </p:spPr>
        <p:txBody>
          <a:bodyPr vert="horz" wrap="none" lIns="91440" tIns="45720" rIns="91440" bIns="45720" rtlCol="0" anchor="t">
            <a:normAutofit/>
          </a:bodyPr>
          <a:lstStyle>
            <a:lvl1pPr algn="l" defTabSz="914400" rtl="0" eaLnBrk="1" latinLnBrk="0" hangingPunct="1">
              <a:lnSpc>
                <a:spcPct val="90000"/>
              </a:lnSpc>
              <a:spcBef>
                <a:spcPct val="0"/>
              </a:spcBef>
              <a:buNone/>
              <a:defRPr sz="3200" b="0" i="0" kern="1200">
                <a:solidFill>
                  <a:srgbClr val="000080"/>
                </a:solidFill>
                <a:latin typeface="Montserrat" panose="02000505000000020004" pitchFamily="2" charset="77"/>
                <a:ea typeface="+mj-ea"/>
                <a:cs typeface="+mj-cs"/>
              </a:defRPr>
            </a:lvl1pPr>
          </a:lstStyle>
          <a:p>
            <a:r>
              <a:rPr lang="nl-NL" sz="1600" b="1" dirty="0">
                <a:latin typeface="Calibri" panose="020F0502020204030204" pitchFamily="34" charset="0"/>
                <a:ea typeface="Baskerville" panose="02020502070401020303" pitchFamily="18" charset="0"/>
                <a:cs typeface="Calibri" panose="020F0502020204030204" pitchFamily="34" charset="0"/>
              </a:rPr>
              <a:t>In het kort:</a:t>
            </a:r>
          </a:p>
        </p:txBody>
      </p:sp>
    </p:spTree>
    <p:extLst>
      <p:ext uri="{BB962C8B-B14F-4D97-AF65-F5344CB8AC3E}">
        <p14:creationId xmlns:p14="http://schemas.microsoft.com/office/powerpoint/2010/main" val="366480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jdelijke aanduiding voor inhoud 1">
            <a:extLst>
              <a:ext uri="{FF2B5EF4-FFF2-40B4-BE49-F238E27FC236}">
                <a16:creationId xmlns:a16="http://schemas.microsoft.com/office/drawing/2014/main" id="{BE2B1DE9-4825-49F1-B099-1497E8D16DBF}"/>
              </a:ext>
            </a:extLst>
          </p:cNvPr>
          <p:cNvSpPr txBox="1">
            <a:spLocks/>
          </p:cNvSpPr>
          <p:nvPr/>
        </p:nvSpPr>
        <p:spPr>
          <a:xfrm>
            <a:off x="8211600" y="1195200"/>
            <a:ext cx="3449533" cy="4860091"/>
          </a:xfrm>
          <a:prstGeom prst="rect">
            <a:avLst/>
          </a:prstGeom>
          <a:effectLst/>
        </p:spPr>
        <p:txBody>
          <a:bodyPr vert="horz" lIns="91440" tIns="45720" rIns="91440" bIns="45720" rtlCol="0" anchor="t">
            <a:normAutofit/>
          </a:bodyPr>
          <a:lstStyle>
            <a:lvl1pPr marL="228600" indent="-228600" algn="l" defTabSz="914400" rtl="0" eaLnBrk="1" latinLnBrk="0" hangingPunct="1">
              <a:lnSpc>
                <a:spcPct val="90000"/>
              </a:lnSpc>
              <a:spcBef>
                <a:spcPts val="1000"/>
              </a:spcBef>
              <a:buClr>
                <a:srgbClr val="03A9F4"/>
              </a:buClr>
              <a:buFont typeface="Arial" panose="020B0604020202020204" pitchFamily="34" charset="0"/>
              <a:buChar char="•"/>
              <a:defRPr sz="2400" b="0" kern="1200">
                <a:solidFill>
                  <a:srgbClr val="000080"/>
                </a:solidFill>
                <a:latin typeface="Montserrat" panose="02000505000000020004" pitchFamily="2" charset="77"/>
                <a:ea typeface="+mn-ea"/>
                <a:cs typeface="+mn-cs"/>
              </a:defRPr>
            </a:lvl1pPr>
            <a:lvl2pPr marL="685800" indent="-228600" algn="l" defTabSz="914400" rtl="0" eaLnBrk="1" latinLnBrk="0" hangingPunct="1">
              <a:lnSpc>
                <a:spcPct val="90000"/>
              </a:lnSpc>
              <a:spcBef>
                <a:spcPts val="500"/>
              </a:spcBef>
              <a:buClr>
                <a:srgbClr val="03A9F4"/>
              </a:buClr>
              <a:buFont typeface="Arial" panose="020B0604020202020204" pitchFamily="34" charset="0"/>
              <a:buChar char="•"/>
              <a:defRPr sz="2000" b="0" i="0" kern="1200">
                <a:solidFill>
                  <a:srgbClr val="000080"/>
                </a:solidFill>
                <a:latin typeface="Montserrat" panose="02000505000000020004" pitchFamily="2" charset="77"/>
                <a:ea typeface="+mn-ea"/>
                <a:cs typeface="+mn-cs"/>
              </a:defRPr>
            </a:lvl2pPr>
            <a:lvl3pPr marL="1143000" indent="-228600" algn="l" defTabSz="914400" rtl="0" eaLnBrk="1" latinLnBrk="0" hangingPunct="1">
              <a:lnSpc>
                <a:spcPct val="90000"/>
              </a:lnSpc>
              <a:spcBef>
                <a:spcPts val="500"/>
              </a:spcBef>
              <a:buClr>
                <a:srgbClr val="03A9F4"/>
              </a:buClr>
              <a:buFont typeface="Arial" panose="020B0604020202020204" pitchFamily="34" charset="0"/>
              <a:buChar char="•"/>
              <a:defRPr sz="1800" kern="1200">
                <a:solidFill>
                  <a:srgbClr val="000080"/>
                </a:solidFill>
                <a:latin typeface="Montserrat" panose="02000505000000020004" pitchFamily="2" charset="77"/>
                <a:ea typeface="+mn-ea"/>
                <a:cs typeface="+mn-cs"/>
              </a:defRPr>
            </a:lvl3pPr>
            <a:lvl4pPr marL="1600200" indent="-228600" algn="l" defTabSz="914400" rtl="0" eaLnBrk="1" latinLnBrk="0" hangingPunct="1">
              <a:lnSpc>
                <a:spcPct val="90000"/>
              </a:lnSpc>
              <a:spcBef>
                <a:spcPts val="500"/>
              </a:spcBef>
              <a:buClr>
                <a:srgbClr val="03A9F4"/>
              </a:buClr>
              <a:buFont typeface="Arial" panose="020B0604020202020204" pitchFamily="34" charset="0"/>
              <a:buChar char="•"/>
              <a:defRPr sz="1600" i="0" kern="1200">
                <a:solidFill>
                  <a:srgbClr val="000080"/>
                </a:solidFill>
                <a:latin typeface="Montserrat" panose="02000505000000020004" pitchFamily="2" charset="77"/>
                <a:ea typeface="+mn-ea"/>
                <a:cs typeface="+mn-cs"/>
              </a:defRPr>
            </a:lvl4pPr>
            <a:lvl5pPr marL="2057400" indent="-228600" algn="l" defTabSz="914400" rtl="0" eaLnBrk="1" latinLnBrk="0" hangingPunct="1">
              <a:lnSpc>
                <a:spcPct val="90000"/>
              </a:lnSpc>
              <a:spcBef>
                <a:spcPts val="500"/>
              </a:spcBef>
              <a:buClr>
                <a:srgbClr val="03A9F4"/>
              </a:buClr>
              <a:buFont typeface="Arial" panose="020B0604020202020204" pitchFamily="34" charset="0"/>
              <a:buChar char="•"/>
              <a:defRPr sz="1400" kern="1200">
                <a:solidFill>
                  <a:srgbClr val="000080"/>
                </a:solidFill>
                <a:latin typeface="Montserrat" panose="02000505000000020004"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nSpc>
                <a:spcPts val="1400"/>
              </a:lnSpc>
              <a:spcBef>
                <a:spcPts val="600"/>
              </a:spcBef>
              <a:buNone/>
            </a:pPr>
            <a:endParaRPr lang="nl-NL" sz="1100" dirty="0">
              <a:latin typeface="Montserrat Light"/>
            </a:endParaRPr>
          </a:p>
        </p:txBody>
      </p:sp>
      <p:pic>
        <p:nvPicPr>
          <p:cNvPr id="7" name="Picture 15">
            <a:hlinkClick r:id="" action="ppaction://hlinkshowjump?jump=firstslide"/>
            <a:extLst>
              <a:ext uri="{FF2B5EF4-FFF2-40B4-BE49-F238E27FC236}">
                <a16:creationId xmlns:a16="http://schemas.microsoft.com/office/drawing/2014/main" id="{DE81B957-3541-4F7E-AE5D-6A474EB46219}"/>
              </a:ext>
            </a:extLst>
          </p:cNvPr>
          <p:cNvPicPr>
            <a:picLocks noChangeAspect="1"/>
          </p:cNvPicPr>
          <p:nvPr/>
        </p:nvPicPr>
        <p:blipFill>
          <a:blip r:embed="rId2"/>
          <a:stretch>
            <a:fillRect/>
          </a:stretch>
        </p:blipFill>
        <p:spPr>
          <a:xfrm>
            <a:off x="419004" y="597620"/>
            <a:ext cx="1463040" cy="1689038"/>
          </a:xfrm>
          <a:prstGeom prst="rect">
            <a:avLst/>
          </a:prstGeom>
          <a:effectLst>
            <a:outerShdw blurRad="165100" dist="38100" dir="5400000" sx="110000" sy="110000" algn="ctr" rotWithShape="0">
              <a:srgbClr val="000000">
                <a:alpha val="10000"/>
              </a:srgbClr>
            </a:outerShdw>
          </a:effectLst>
        </p:spPr>
      </p:pic>
      <p:grpSp>
        <p:nvGrpSpPr>
          <p:cNvPr id="8" name="Groep 7">
            <a:extLst>
              <a:ext uri="{FF2B5EF4-FFF2-40B4-BE49-F238E27FC236}">
                <a16:creationId xmlns:a16="http://schemas.microsoft.com/office/drawing/2014/main" id="{410B8FD0-6B9C-4FB6-BDAF-5A5F43F5A932}"/>
              </a:ext>
            </a:extLst>
          </p:cNvPr>
          <p:cNvGrpSpPr/>
          <p:nvPr/>
        </p:nvGrpSpPr>
        <p:grpSpPr>
          <a:xfrm>
            <a:off x="85279" y="5379830"/>
            <a:ext cx="1796765" cy="1239341"/>
            <a:chOff x="85279" y="5379830"/>
            <a:chExt cx="1796765" cy="1239341"/>
          </a:xfrm>
        </p:grpSpPr>
        <p:pic>
          <p:nvPicPr>
            <p:cNvPr id="9" name="Afbeelding 8">
              <a:hlinkClick r:id="rId3" action="ppaction://hlinksldjump"/>
              <a:extLst>
                <a:ext uri="{FF2B5EF4-FFF2-40B4-BE49-F238E27FC236}">
                  <a16:creationId xmlns:a16="http://schemas.microsoft.com/office/drawing/2014/main" id="{DC22E7F0-4C00-4B87-9974-9F99A71F0D0E}"/>
                </a:ext>
              </a:extLst>
            </p:cNvPr>
            <p:cNvPicPr>
              <a:picLocks noChangeAspect="1"/>
            </p:cNvPicPr>
            <p:nvPr/>
          </p:nvPicPr>
          <p:blipFill>
            <a:blip r:embed="rId4"/>
            <a:stretch>
              <a:fillRect/>
            </a:stretch>
          </p:blipFill>
          <p:spPr>
            <a:xfrm>
              <a:off x="85279" y="5656829"/>
              <a:ext cx="1796765" cy="962342"/>
            </a:xfrm>
            <a:prstGeom prst="rect">
              <a:avLst/>
            </a:prstGeom>
          </p:spPr>
        </p:pic>
        <p:sp>
          <p:nvSpPr>
            <p:cNvPr id="11" name="Tekstvak 10">
              <a:extLst>
                <a:ext uri="{FF2B5EF4-FFF2-40B4-BE49-F238E27FC236}">
                  <a16:creationId xmlns:a16="http://schemas.microsoft.com/office/drawing/2014/main" id="{2EA2E690-217A-4989-9784-C684414A6D3E}"/>
                </a:ext>
              </a:extLst>
            </p:cNvPr>
            <p:cNvSpPr txBox="1"/>
            <p:nvPr/>
          </p:nvSpPr>
          <p:spPr>
            <a:xfrm>
              <a:off x="477861" y="5379830"/>
              <a:ext cx="1011600" cy="276999"/>
            </a:xfrm>
            <a:prstGeom prst="rect">
              <a:avLst/>
            </a:prstGeom>
            <a:noFill/>
          </p:spPr>
          <p:txBody>
            <a:bodyPr wrap="square" rtlCol="0">
              <a:spAutoFit/>
            </a:bodyPr>
            <a:lstStyle/>
            <a:p>
              <a:r>
                <a:rPr lang="nl-NL" sz="1200" dirty="0">
                  <a:solidFill>
                    <a:srgbClr val="03A9F4"/>
                  </a:solidFill>
                  <a:latin typeface="Calibri" panose="020F0502020204030204" pitchFamily="34" charset="0"/>
                  <a:cs typeface="Calibri" panose="020F0502020204030204" pitchFamily="34" charset="0"/>
                </a:rPr>
                <a:t>Terug naar</a:t>
              </a:r>
            </a:p>
          </p:txBody>
        </p:sp>
      </p:grpSp>
      <p:sp>
        <p:nvSpPr>
          <p:cNvPr id="13" name="Titel 2">
            <a:extLst>
              <a:ext uri="{FF2B5EF4-FFF2-40B4-BE49-F238E27FC236}">
                <a16:creationId xmlns:a16="http://schemas.microsoft.com/office/drawing/2014/main" id="{E2937B07-EFBD-3B49-B5AB-A53342BAC036}"/>
              </a:ext>
            </a:extLst>
          </p:cNvPr>
          <p:cNvSpPr txBox="1">
            <a:spLocks/>
          </p:cNvSpPr>
          <p:nvPr/>
        </p:nvSpPr>
        <p:spPr>
          <a:xfrm>
            <a:off x="2975789" y="597620"/>
            <a:ext cx="3082615" cy="492814"/>
          </a:xfrm>
          <a:prstGeom prst="rect">
            <a:avLst/>
          </a:prstGeom>
        </p:spPr>
        <p:txBody>
          <a:bodyPr vert="horz" wrap="none" lIns="91440" tIns="45720" rIns="91440" bIns="45720" rtlCol="0" anchor="t">
            <a:normAutofit/>
          </a:bodyPr>
          <a:lstStyle>
            <a:lvl1pPr algn="l" defTabSz="914400" rtl="0" eaLnBrk="1" latinLnBrk="0" hangingPunct="1">
              <a:lnSpc>
                <a:spcPct val="90000"/>
              </a:lnSpc>
              <a:spcBef>
                <a:spcPct val="0"/>
              </a:spcBef>
              <a:buNone/>
              <a:defRPr sz="3200" b="0" i="0" kern="1200">
                <a:solidFill>
                  <a:srgbClr val="000080"/>
                </a:solidFill>
                <a:latin typeface="Montserrat" panose="02000505000000020004" pitchFamily="2" charset="77"/>
                <a:ea typeface="+mj-ea"/>
                <a:cs typeface="+mj-cs"/>
              </a:defRPr>
            </a:lvl1pPr>
          </a:lstStyle>
          <a:p>
            <a:r>
              <a:rPr lang="nl-NL" sz="1600" b="1" dirty="0">
                <a:latin typeface="Calibri" panose="020F0502020204030204" pitchFamily="34" charset="0"/>
                <a:ea typeface="Baskerville" panose="02020502070401020303" pitchFamily="18" charset="0"/>
                <a:cs typeface="Calibri" panose="020F0502020204030204" pitchFamily="34" charset="0"/>
              </a:rPr>
              <a:t>Oriëntatie</a:t>
            </a:r>
          </a:p>
        </p:txBody>
      </p:sp>
      <p:sp>
        <p:nvSpPr>
          <p:cNvPr id="3" name="Rechthoek 2">
            <a:extLst>
              <a:ext uri="{FF2B5EF4-FFF2-40B4-BE49-F238E27FC236}">
                <a16:creationId xmlns:a16="http://schemas.microsoft.com/office/drawing/2014/main" id="{599FDFAF-C7F1-8343-AF25-FB0520AD9686}"/>
              </a:ext>
            </a:extLst>
          </p:cNvPr>
          <p:cNvSpPr/>
          <p:nvPr/>
        </p:nvSpPr>
        <p:spPr>
          <a:xfrm>
            <a:off x="2975789" y="1131718"/>
            <a:ext cx="3855934" cy="2108269"/>
          </a:xfrm>
          <a:prstGeom prst="rect">
            <a:avLst/>
          </a:prstGeom>
          <a:ln>
            <a:noFill/>
          </a:ln>
        </p:spPr>
        <p:txBody>
          <a:bodyPr wrap="square">
            <a:spAutoFit/>
          </a:bodyPr>
          <a:lstStyle/>
          <a:p>
            <a: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rPr>
              <a:t>Zowel de arbeidsmarkt als klanten ontwikkelen zich. Bij deze tegel onderzoekt de professional samen met de klant wat een passende (loop)baan is en wat de kansen zijn op de huidige arbeidsmarkt. Dit kan door middel van testen, stages, netwerkgesprekken, oefeningen, huiswerk(opgaven) en gebeurt vaak stapsgewijs. De uitkomst biedt een richting en perspectief om werk of een opleiding te vinden en wordt daarmee onderdeel van het klantbeeld. </a:t>
            </a:r>
          </a:p>
          <a:p>
            <a:pPr marL="285750" indent="-285750">
              <a:buFont typeface="Arial" panose="020B0604020202020204" pitchFamily="34" charset="0"/>
              <a:buChar char="•"/>
            </a:pPr>
            <a:endParaRPr lang="nl-NL" sz="1400" dirty="0">
              <a:solidFill>
                <a:srgbClr val="000080"/>
              </a:solidFill>
              <a:latin typeface="Calibri" panose="020F0502020204030204" pitchFamily="34" charset="0"/>
              <a:ea typeface="Baskerville" panose="02020502070401020303" pitchFamily="18" charset="0"/>
              <a:cs typeface="Calibri" panose="020F0502020204030204" pitchFamily="34" charset="0"/>
            </a:endParaRPr>
          </a:p>
        </p:txBody>
      </p:sp>
      <p:sp>
        <p:nvSpPr>
          <p:cNvPr id="14" name="Titel 2">
            <a:extLst>
              <a:ext uri="{FF2B5EF4-FFF2-40B4-BE49-F238E27FC236}">
                <a16:creationId xmlns:a16="http://schemas.microsoft.com/office/drawing/2014/main" id="{F5EC5267-EB47-EF4B-818A-0B03783AA6B7}"/>
              </a:ext>
            </a:extLst>
          </p:cNvPr>
          <p:cNvSpPr txBox="1">
            <a:spLocks/>
          </p:cNvSpPr>
          <p:nvPr/>
        </p:nvSpPr>
        <p:spPr>
          <a:xfrm>
            <a:off x="419004" y="2406301"/>
            <a:ext cx="1628993" cy="492814"/>
          </a:xfrm>
          <a:prstGeom prst="rect">
            <a:avLst/>
          </a:prstGeom>
        </p:spPr>
        <p:txBody>
          <a:bodyPr vert="horz" wrap="none" lIns="91440" tIns="45720" rIns="91440" bIns="45720" rtlCol="0" anchor="t">
            <a:normAutofit/>
          </a:bodyPr>
          <a:lstStyle>
            <a:lvl1pPr algn="l" defTabSz="914400" rtl="0" eaLnBrk="1" latinLnBrk="0" hangingPunct="1">
              <a:lnSpc>
                <a:spcPct val="90000"/>
              </a:lnSpc>
              <a:spcBef>
                <a:spcPct val="0"/>
              </a:spcBef>
              <a:buNone/>
              <a:defRPr sz="3200" b="0" i="0" kern="1200">
                <a:solidFill>
                  <a:srgbClr val="000080"/>
                </a:solidFill>
                <a:latin typeface="Montserrat" panose="02000505000000020004" pitchFamily="2" charset="77"/>
                <a:ea typeface="+mj-ea"/>
                <a:cs typeface="+mj-cs"/>
              </a:defRPr>
            </a:lvl1pPr>
          </a:lstStyle>
          <a:p>
            <a:r>
              <a:rPr lang="nl-NL" sz="1600" b="1" dirty="0">
                <a:latin typeface="Calibri" panose="020F0502020204030204" pitchFamily="34" charset="0"/>
                <a:ea typeface="Baskerville" panose="02020502070401020303" pitchFamily="18" charset="0"/>
                <a:cs typeface="Calibri" panose="020F0502020204030204" pitchFamily="34" charset="0"/>
              </a:rPr>
              <a:t>In het kort: </a:t>
            </a:r>
          </a:p>
        </p:txBody>
      </p:sp>
      <p:sp>
        <p:nvSpPr>
          <p:cNvPr id="15" name="Titel 2">
            <a:extLst>
              <a:ext uri="{FF2B5EF4-FFF2-40B4-BE49-F238E27FC236}">
                <a16:creationId xmlns:a16="http://schemas.microsoft.com/office/drawing/2014/main" id="{47B887D1-9C95-A640-85E6-4A6E58D9B554}"/>
              </a:ext>
            </a:extLst>
          </p:cNvPr>
          <p:cNvSpPr txBox="1">
            <a:spLocks/>
          </p:cNvSpPr>
          <p:nvPr/>
        </p:nvSpPr>
        <p:spPr>
          <a:xfrm>
            <a:off x="7547091" y="551130"/>
            <a:ext cx="3449533" cy="492814"/>
          </a:xfrm>
          <a:prstGeom prst="rect">
            <a:avLst/>
          </a:prstGeom>
        </p:spPr>
        <p:txBody>
          <a:bodyPr vert="horz" wrap="none" lIns="91440" tIns="45720" rIns="91440" bIns="45720" rtlCol="0" anchor="t">
            <a:normAutofit/>
          </a:bodyPr>
          <a:lstStyle>
            <a:lvl1pPr algn="l" defTabSz="914400" rtl="0" eaLnBrk="1" latinLnBrk="0" hangingPunct="1">
              <a:lnSpc>
                <a:spcPct val="90000"/>
              </a:lnSpc>
              <a:spcBef>
                <a:spcPct val="0"/>
              </a:spcBef>
              <a:buNone/>
              <a:defRPr sz="3200" b="0" i="0" kern="1200">
                <a:solidFill>
                  <a:srgbClr val="000080"/>
                </a:solidFill>
                <a:latin typeface="Montserrat" panose="02000505000000020004" pitchFamily="2" charset="77"/>
                <a:ea typeface="+mj-ea"/>
                <a:cs typeface="+mj-cs"/>
              </a:defRPr>
            </a:lvl1pPr>
          </a:lstStyle>
          <a:p>
            <a:r>
              <a:rPr lang="nl-NL" sz="1600" b="1" dirty="0">
                <a:latin typeface="Calibri" panose="020F0502020204030204" pitchFamily="34" charset="0"/>
                <a:ea typeface="Baskerville" panose="02020502070401020303" pitchFamily="18" charset="0"/>
                <a:cs typeface="Calibri" panose="020F0502020204030204" pitchFamily="34" charset="0"/>
              </a:rPr>
              <a:t>Crisisdienstverlening</a:t>
            </a:r>
          </a:p>
        </p:txBody>
      </p:sp>
      <p:sp>
        <p:nvSpPr>
          <p:cNvPr id="5" name="Rechthoek 4">
            <a:extLst>
              <a:ext uri="{FF2B5EF4-FFF2-40B4-BE49-F238E27FC236}">
                <a16:creationId xmlns:a16="http://schemas.microsoft.com/office/drawing/2014/main" id="{8132E69D-87A6-BB4C-92E2-6D0988C3A1F6}"/>
              </a:ext>
            </a:extLst>
          </p:cNvPr>
          <p:cNvSpPr/>
          <p:nvPr/>
        </p:nvSpPr>
        <p:spPr>
          <a:xfrm>
            <a:off x="409021" y="2760615"/>
            <a:ext cx="2089735" cy="1015663"/>
          </a:xfrm>
          <a:prstGeom prst="rect">
            <a:avLst/>
          </a:prstGeom>
          <a:solidFill>
            <a:schemeClr val="bg1">
              <a:lumMod val="95000"/>
            </a:schemeClr>
          </a:solidFill>
        </p:spPr>
        <p:txBody>
          <a:bodyPr wrap="square">
            <a:spAutoFit/>
          </a:bodyPr>
          <a:lstStyle/>
          <a:p>
            <a:r>
              <a:rPr lang="nl-NL" sz="1200" dirty="0">
                <a:solidFill>
                  <a:srgbClr val="000080"/>
                </a:solidFill>
                <a:latin typeface="Calibri" panose="020F0502020204030204" pitchFamily="34" charset="0"/>
                <a:ea typeface="Baskerville" panose="02020502070401020303" pitchFamily="18" charset="0"/>
                <a:cs typeface="Calibri" panose="020F0502020204030204" pitchFamily="34" charset="0"/>
              </a:rPr>
              <a:t>Met de werkzoekende wordt onderzocht wat een passende loopbaan is en wat de kansen zijn op de hedendaagse arbeidsmarkt. </a:t>
            </a:r>
          </a:p>
        </p:txBody>
      </p:sp>
      <p:graphicFrame>
        <p:nvGraphicFramePr>
          <p:cNvPr id="16" name="Tabel 16">
            <a:extLst>
              <a:ext uri="{FF2B5EF4-FFF2-40B4-BE49-F238E27FC236}">
                <a16:creationId xmlns:a16="http://schemas.microsoft.com/office/drawing/2014/main" id="{A2F8AB27-071E-EA4A-9810-A9DB820DDF6E}"/>
              </a:ext>
            </a:extLst>
          </p:cNvPr>
          <p:cNvGraphicFramePr>
            <a:graphicFrameLocks noGrp="1"/>
          </p:cNvGraphicFramePr>
          <p:nvPr>
            <p:extLst>
              <p:ext uri="{D42A27DB-BD31-4B8C-83A1-F6EECF244321}">
                <p14:modId xmlns:p14="http://schemas.microsoft.com/office/powerpoint/2010/main" val="2379391645"/>
              </p:ext>
            </p:extLst>
          </p:nvPr>
        </p:nvGraphicFramePr>
        <p:xfrm>
          <a:off x="7746335" y="1195200"/>
          <a:ext cx="3630853" cy="1874520"/>
        </p:xfrm>
        <a:graphic>
          <a:graphicData uri="http://schemas.openxmlformats.org/drawingml/2006/table">
            <a:tbl>
              <a:tblPr firstRow="1" bandRow="1">
                <a:tableStyleId>{5C22544A-7EE6-4342-B048-85BDC9FD1C3A}</a:tableStyleId>
              </a:tblPr>
              <a:tblGrid>
                <a:gridCol w="2603814">
                  <a:extLst>
                    <a:ext uri="{9D8B030D-6E8A-4147-A177-3AD203B41FA5}">
                      <a16:colId xmlns:a16="http://schemas.microsoft.com/office/drawing/2014/main" val="3964351321"/>
                    </a:ext>
                  </a:extLst>
                </a:gridCol>
                <a:gridCol w="1027039">
                  <a:extLst>
                    <a:ext uri="{9D8B030D-6E8A-4147-A177-3AD203B41FA5}">
                      <a16:colId xmlns:a16="http://schemas.microsoft.com/office/drawing/2014/main" val="924295920"/>
                    </a:ext>
                  </a:extLst>
                </a:gridCol>
              </a:tblGrid>
              <a:tr h="370840">
                <a:tc>
                  <a:txBody>
                    <a:bodyPr/>
                    <a:lstStyle/>
                    <a:p>
                      <a:pPr fontAlgn="auto">
                        <a:lnSpc>
                          <a:spcPct val="100000"/>
                        </a:lnSpc>
                      </a:pPr>
                      <a:r>
                        <a:rPr lang="nl-NL" sz="1300" b="0" i="1" dirty="0">
                          <a:solidFill>
                            <a:srgbClr val="000080"/>
                          </a:solidFill>
                          <a:latin typeface="Calibri" panose="020F0502020204030204" pitchFamily="34" charset="0"/>
                          <a:ea typeface="Baskerville" panose="02020502070401020303" pitchFamily="18" charset="0"/>
                          <a:cs typeface="Calibri" panose="020F0502020204030204" pitchFamily="34" charset="0"/>
                        </a:rPr>
                        <a:t>Arbeidsmarktoriëntatie en loopbaanbegeleiding</a:t>
                      </a:r>
                      <a:endParaRPr lang="nl-NL" sz="1300" b="0" dirty="0">
                        <a:solidFill>
                          <a:srgbClr val="000080"/>
                        </a:solidFill>
                        <a:effectLst/>
                        <a:latin typeface="Calibri" panose="020F0502020204030204" pitchFamily="34" charset="0"/>
                        <a:ea typeface="Baskerville" panose="02020502070401020303" pitchFamily="18" charset="0"/>
                        <a:cs typeface="Calibri" panose="020F0502020204030204" pitchFamily="34" charset="0"/>
                      </a:endParaRPr>
                    </a:p>
                    <a:p>
                      <a:pPr fontAlgn="auto">
                        <a:lnSpc>
                          <a:spcPct val="100000"/>
                        </a:lnSpc>
                      </a:pPr>
                      <a:r>
                        <a:rPr lang="nl-NL" sz="1300" b="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De persoon heeft inzicht in zijn kwaliteiten en vaardigheden en daarbij passende kansrijke beroepsrichting waar mogelijkheden tot werkhervatting zijn.</a:t>
                      </a:r>
                    </a:p>
                    <a:p>
                      <a:endParaRPr lang="nl-NL" sz="1300" b="0" dirty="0">
                        <a:latin typeface="Calibri" panose="020F0502020204030204" pitchFamily="34" charset="0"/>
                        <a:ea typeface="Baskerville" panose="02020502070401020303" pitchFamily="18"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300" b="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€ 3.280,- ex btw</a:t>
                      </a:r>
                    </a:p>
                    <a:p>
                      <a:endParaRPr lang="nl-NL" sz="1300" b="0" dirty="0">
                        <a:latin typeface="Calibri" panose="020F0502020204030204" pitchFamily="34" charset="0"/>
                        <a:ea typeface="Baskerville" panose="02020502070401020303" pitchFamily="18"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3245132"/>
                  </a:ext>
                </a:extLst>
              </a:tr>
            </a:tbl>
          </a:graphicData>
        </a:graphic>
      </p:graphicFrame>
      <p:sp>
        <p:nvSpPr>
          <p:cNvPr id="17" name="Rechthoek 16">
            <a:extLst>
              <a:ext uri="{FF2B5EF4-FFF2-40B4-BE49-F238E27FC236}">
                <a16:creationId xmlns:a16="http://schemas.microsoft.com/office/drawing/2014/main" id="{00C87C3F-D194-4999-8850-F6E7D4CB14F0}"/>
              </a:ext>
            </a:extLst>
          </p:cNvPr>
          <p:cNvSpPr/>
          <p:nvPr/>
        </p:nvSpPr>
        <p:spPr>
          <a:xfrm>
            <a:off x="7633794" y="3429000"/>
            <a:ext cx="3855934" cy="954107"/>
          </a:xfrm>
          <a:prstGeom prst="rect">
            <a:avLst/>
          </a:prstGeom>
          <a:ln>
            <a:noFill/>
          </a:ln>
        </p:spPr>
        <p:txBody>
          <a:bodyPr wrap="square">
            <a:spAutoFit/>
          </a:bodyPr>
          <a:lstStyle/>
          <a:p>
            <a:endParaRPr lang="nl-NL" sz="1400" dirty="0">
              <a:solidFill>
                <a:srgbClr val="000080"/>
              </a:solidFill>
              <a:effectLst/>
              <a:latin typeface="Montserrat Light"/>
              <a:ea typeface="Baskerville" panose="02020502070401020303" pitchFamily="18" charset="0"/>
              <a:cs typeface="Arial" panose="020B0604020202020204" pitchFamily="34" charset="0"/>
            </a:endParaRPr>
          </a:p>
          <a:p>
            <a:endParaRPr lang="nl-NL" sz="1400" dirty="0">
              <a:solidFill>
                <a:srgbClr val="000080"/>
              </a:solidFill>
              <a:latin typeface="Montserrat Light"/>
              <a:ea typeface="Baskerville" panose="02020502070401020303" pitchFamily="18" charset="0"/>
              <a:cs typeface="Arial" panose="020B0604020202020204" pitchFamily="34" charset="0"/>
            </a:endParaRPr>
          </a:p>
          <a:p>
            <a:endParaRPr lang="nl-NL" sz="1400" dirty="0">
              <a:solidFill>
                <a:srgbClr val="000080"/>
              </a:solidFill>
              <a:effectLst/>
              <a:latin typeface="Montserrat Light"/>
              <a:ea typeface="Baskerville" panose="02020502070401020303" pitchFamily="18" charset="0"/>
              <a:cs typeface="Arial" panose="020B0604020202020204" pitchFamily="34" charset="0"/>
            </a:endParaRPr>
          </a:p>
          <a:p>
            <a:endParaRPr lang="nl-NL" sz="1400" dirty="0">
              <a:solidFill>
                <a:srgbClr val="000080"/>
              </a:solidFill>
              <a:effectLst/>
              <a:latin typeface="Montserrat Light"/>
              <a:ea typeface="Baskerville" panose="02020502070401020303" pitchFamily="18" charset="0"/>
              <a:cs typeface="Arial" panose="020B0604020202020204" pitchFamily="34" charset="0"/>
            </a:endParaRPr>
          </a:p>
        </p:txBody>
      </p:sp>
      <p:sp>
        <p:nvSpPr>
          <p:cNvPr id="18" name="Rechthoek 17">
            <a:extLst>
              <a:ext uri="{FF2B5EF4-FFF2-40B4-BE49-F238E27FC236}">
                <a16:creationId xmlns:a16="http://schemas.microsoft.com/office/drawing/2014/main" id="{899EBE04-8144-4F23-AB77-5BB0D584AA68}"/>
              </a:ext>
            </a:extLst>
          </p:cNvPr>
          <p:cNvSpPr/>
          <p:nvPr/>
        </p:nvSpPr>
        <p:spPr>
          <a:xfrm>
            <a:off x="7746334" y="3245873"/>
            <a:ext cx="3630853" cy="2848600"/>
          </a:xfrm>
          <a:prstGeom prst="rect">
            <a:avLst/>
          </a:prstGeom>
          <a:solidFill>
            <a:schemeClr val="bg1">
              <a:lumMod val="95000"/>
            </a:schemeClr>
          </a:solidFill>
        </p:spPr>
        <p:txBody>
          <a:bodyPr wrap="square">
            <a:spAutoFit/>
          </a:bodyPr>
          <a:lstStyle/>
          <a:p>
            <a:pPr>
              <a:lnSpc>
                <a:spcPts val="1800"/>
              </a:lnSpc>
            </a:pPr>
            <a: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rPr>
              <a:t>Perspectief betekent opleiding, werk in loondienst of een eigen onderneming. Het kan ook betekenen dat de ondernemer in nood coaching nodig heeft om zijn eigen bedrijf weer levensvatbaar te maken.</a:t>
            </a:r>
            <a:b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rPr>
            </a:br>
            <a:endParaRPr lang="nl-NL" sz="1300" u="sng" dirty="0">
              <a:solidFill>
                <a:srgbClr val="000080"/>
              </a:solidFill>
              <a:latin typeface="Calibri" panose="020F0502020204030204" pitchFamily="34" charset="0"/>
              <a:ea typeface="Baskerville" panose="02020502070401020303" pitchFamily="18" charset="0"/>
              <a:cs typeface="Calibri" panose="020F0502020204030204" pitchFamily="34" charset="0"/>
            </a:endParaRPr>
          </a:p>
          <a:p>
            <a:pPr>
              <a:lnSpc>
                <a:spcPts val="1800"/>
              </a:lnSpc>
            </a:pPr>
            <a:r>
              <a:rPr lang="nl-NL" sz="1300" b="1" dirty="0">
                <a:solidFill>
                  <a:srgbClr val="000080"/>
                </a:solidFill>
                <a:latin typeface="Calibri" panose="020F0502020204030204" pitchFamily="34" charset="0"/>
                <a:ea typeface="Baskerville" panose="02020502070401020303" pitchFamily="18" charset="0"/>
                <a:cs typeface="Calibri" panose="020F0502020204030204" pitchFamily="34" charset="0"/>
              </a:rPr>
              <a:t>Benodigd</a:t>
            </a:r>
            <a:r>
              <a:rPr lang="nl-NL" sz="1300" u="sng" dirty="0">
                <a:solidFill>
                  <a:srgbClr val="000080"/>
                </a:solidFill>
                <a:latin typeface="Calibri" panose="020F0502020204030204" pitchFamily="34" charset="0"/>
                <a:ea typeface="Baskerville" panose="02020502070401020303" pitchFamily="18" charset="0"/>
                <a:cs typeface="Calibri" panose="020F0502020204030204" pitchFamily="34" charset="0"/>
              </a:rPr>
              <a:t> </a:t>
            </a:r>
          </a:p>
          <a:p>
            <a:pPr marL="285750" indent="-285750">
              <a:lnSpc>
                <a:spcPts val="1800"/>
              </a:lnSpc>
              <a:buFont typeface="Arial" panose="020B0604020202020204" pitchFamily="34" charset="0"/>
              <a:buChar char="•"/>
            </a:pPr>
            <a: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rPr>
              <a:t>Overzicht met in te zetten interventies als:</a:t>
            </a:r>
          </a:p>
          <a:p>
            <a:pPr marL="742950" lvl="1" indent="-285750">
              <a:lnSpc>
                <a:spcPts val="1800"/>
              </a:lnSpc>
              <a:buFont typeface="Arial" panose="020B0604020202020204" pitchFamily="34" charset="0"/>
              <a:buChar char="•"/>
            </a:pPr>
            <a: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rPr>
              <a:t>Loopbaantesten</a:t>
            </a:r>
          </a:p>
          <a:p>
            <a:pPr marL="742950" lvl="1" indent="-285750">
              <a:lnSpc>
                <a:spcPts val="1800"/>
              </a:lnSpc>
              <a:buFont typeface="Arial" panose="020B0604020202020204" pitchFamily="34" charset="0"/>
              <a:buChar char="•"/>
            </a:pPr>
            <a: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rPr>
              <a:t>Oriëntatiecarrousels</a:t>
            </a:r>
          </a:p>
          <a:p>
            <a:pPr marL="742950" lvl="1" indent="-285750">
              <a:lnSpc>
                <a:spcPts val="1800"/>
              </a:lnSpc>
              <a:buFont typeface="Arial" panose="020B0604020202020204" pitchFamily="34" charset="0"/>
              <a:buChar char="•"/>
            </a:pPr>
            <a: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rPr>
              <a:t>Leerwerktrajecten, opleidingen, stages</a:t>
            </a:r>
          </a:p>
          <a:p>
            <a:pPr marL="742950" lvl="1" indent="-285750">
              <a:lnSpc>
                <a:spcPts val="1800"/>
              </a:lnSpc>
              <a:buFont typeface="Arial" panose="020B0604020202020204" pitchFamily="34" charset="0"/>
              <a:buChar char="•"/>
            </a:pPr>
            <a:r>
              <a:rPr lang="nl-NL" sz="1300" dirty="0" err="1">
                <a:solidFill>
                  <a:srgbClr val="000080"/>
                </a:solidFill>
                <a:latin typeface="Calibri" panose="020F0502020204030204" pitchFamily="34" charset="0"/>
                <a:ea typeface="Baskerville" panose="02020502070401020303" pitchFamily="18" charset="0"/>
                <a:cs typeface="Calibri" panose="020F0502020204030204" pitchFamily="34" charset="0"/>
              </a:rPr>
              <a:t>Loopbaancoaching</a:t>
            </a:r>
            <a:endPar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endParaRPr>
          </a:p>
          <a:p>
            <a:pPr marL="742950" lvl="1" indent="-285750">
              <a:lnSpc>
                <a:spcPts val="1800"/>
              </a:lnSpc>
              <a:buFont typeface="Arial" panose="020B0604020202020204" pitchFamily="34" charset="0"/>
              <a:buChar char="•"/>
            </a:pPr>
            <a:r>
              <a:rPr lang="nl-NL" sz="1300" dirty="0" err="1">
                <a:solidFill>
                  <a:srgbClr val="000080"/>
                </a:solidFill>
                <a:latin typeface="Calibri" panose="020F0502020204030204" pitchFamily="34" charset="0"/>
                <a:ea typeface="Baskerville" panose="02020502070401020303" pitchFamily="18" charset="0"/>
                <a:cs typeface="Calibri" panose="020F0502020204030204" pitchFamily="34" charset="0"/>
              </a:rPr>
              <a:t>Ondernemerscoaching</a:t>
            </a:r>
            <a:endPar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endParaRPr>
          </a:p>
        </p:txBody>
      </p:sp>
    </p:spTree>
    <p:extLst>
      <p:ext uri="{BB962C8B-B14F-4D97-AF65-F5344CB8AC3E}">
        <p14:creationId xmlns:p14="http://schemas.microsoft.com/office/powerpoint/2010/main" val="289304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0DEB2D9-1CB9-4B3F-A983-33CD97233388}"/>
              </a:ext>
            </a:extLst>
          </p:cNvPr>
          <p:cNvSpPr>
            <a:spLocks noGrp="1"/>
          </p:cNvSpPr>
          <p:nvPr>
            <p:ph idx="1"/>
          </p:nvPr>
        </p:nvSpPr>
        <p:spPr>
          <a:xfrm>
            <a:off x="2793506" y="1003720"/>
            <a:ext cx="4096181" cy="5362236"/>
          </a:xfrm>
        </p:spPr>
        <p:txBody>
          <a:bodyPr vert="horz" lIns="91440" tIns="45720" rIns="91440" bIns="45720" rtlCol="0" anchor="t">
            <a:noAutofit/>
          </a:bodyPr>
          <a:lstStyle/>
          <a:p>
            <a:pPr marL="0" indent="0">
              <a:lnSpc>
                <a:spcPts val="1800"/>
              </a:lnSpc>
              <a:buNone/>
            </a:pPr>
            <a:r>
              <a:rPr lang="nl-NL" sz="1300" dirty="0">
                <a:latin typeface="Calibri" panose="020F0502020204030204" pitchFamily="34" charset="0"/>
                <a:cs typeface="Calibri" panose="020F0502020204030204" pitchFamily="34" charset="0"/>
              </a:rPr>
              <a:t>Het doel van werk fit is klanten te versterken om betaald werk of een opleiding te kunnen doen.​</a:t>
            </a:r>
          </a:p>
          <a:p>
            <a:pPr marL="0" indent="0">
              <a:lnSpc>
                <a:spcPts val="1800"/>
              </a:lnSpc>
              <a:buNone/>
            </a:pPr>
            <a:endParaRPr lang="nl-NL" sz="1300" dirty="0">
              <a:latin typeface="Calibri" panose="020F0502020204030204" pitchFamily="34" charset="0"/>
              <a:cs typeface="Calibri" panose="020F0502020204030204" pitchFamily="34" charset="0"/>
            </a:endParaRPr>
          </a:p>
          <a:p>
            <a:pPr marL="0" indent="0">
              <a:lnSpc>
                <a:spcPts val="1800"/>
              </a:lnSpc>
              <a:buNone/>
            </a:pPr>
            <a:r>
              <a:rPr lang="nl-NL" sz="1300" dirty="0">
                <a:latin typeface="Calibri" panose="020F0502020204030204" pitchFamily="34" charset="0"/>
                <a:cs typeface="Calibri" panose="020F0502020204030204" pitchFamily="34" charset="0"/>
              </a:rPr>
              <a:t>Op basis van het klantbeeld wordt gewerkt aan verschillende vaardigheden, aan het verder ontwikkelen van talenten en aan het omgaan met/oplossen van belemmeringen. Dit gebeurt vanuit een eerstvolgende haalbare stap in de ontwikkeling die de klant kan maken en kan parallel lopen met de tegels Oriënteren en Opleiden (leerwerktrajecten). Belangrijk is dat de klant deze stap succesvol behaalt, wat bijdraagt aan het versterken van het zelfvertrouwen. Waar mogelijk wordt het leren van de verschillende vaardigheden geïntegreerd met (onbetaald) werk.​</a:t>
            </a:r>
          </a:p>
          <a:p>
            <a:pPr marL="0" indent="0">
              <a:lnSpc>
                <a:spcPts val="1800"/>
              </a:lnSpc>
              <a:buNone/>
            </a:pPr>
            <a:endParaRPr lang="nl-NL" sz="1300" dirty="0">
              <a:latin typeface="Calibri" panose="020F0502020204030204" pitchFamily="34" charset="0"/>
              <a:cs typeface="Calibri" panose="020F0502020204030204" pitchFamily="34" charset="0"/>
            </a:endParaRPr>
          </a:p>
          <a:p>
            <a:pPr marL="0" indent="0">
              <a:lnSpc>
                <a:spcPts val="1800"/>
              </a:lnSpc>
              <a:buNone/>
            </a:pPr>
            <a:r>
              <a:rPr lang="nl-NL" sz="1300" dirty="0">
                <a:latin typeface="Calibri" panose="020F0502020204030204" pitchFamily="34" charset="0"/>
                <a:cs typeface="Calibri" panose="020F0502020204030204" pitchFamily="34" charset="0"/>
              </a:rPr>
              <a:t>Voortdurend wordt het klantbeeld uitgebreid, aangepast en vastgelegd. </a:t>
            </a:r>
          </a:p>
          <a:p>
            <a:pPr marL="0" indent="0">
              <a:buNone/>
            </a:pPr>
            <a:endParaRPr lang="nl-NL" sz="1300" dirty="0">
              <a:latin typeface="Calibri" panose="020F0502020204030204" pitchFamily="34" charset="0"/>
              <a:ea typeface="Baskerville" panose="02020502070401020303" pitchFamily="18" charset="0"/>
              <a:cs typeface="Calibri" panose="020F0502020204030204" pitchFamily="34" charset="0"/>
            </a:endParaRPr>
          </a:p>
        </p:txBody>
      </p:sp>
      <p:pic>
        <p:nvPicPr>
          <p:cNvPr id="11" name="Picture 9">
            <a:hlinkClick r:id="" action="ppaction://hlinkshowjump?jump=firstslide"/>
            <a:extLst>
              <a:ext uri="{FF2B5EF4-FFF2-40B4-BE49-F238E27FC236}">
                <a16:creationId xmlns:a16="http://schemas.microsoft.com/office/drawing/2014/main" id="{809F5D93-65C4-4226-BBCF-39EA4848215D}"/>
              </a:ext>
            </a:extLst>
          </p:cNvPr>
          <p:cNvPicPr>
            <a:picLocks noChangeAspect="1"/>
          </p:cNvPicPr>
          <p:nvPr/>
        </p:nvPicPr>
        <p:blipFill>
          <a:blip r:embed="rId2"/>
          <a:stretch>
            <a:fillRect/>
          </a:stretch>
        </p:blipFill>
        <p:spPr>
          <a:xfrm>
            <a:off x="419004" y="597620"/>
            <a:ext cx="1463040" cy="1689038"/>
          </a:xfrm>
          <a:prstGeom prst="rect">
            <a:avLst/>
          </a:prstGeom>
          <a:effectLst>
            <a:outerShdw blurRad="165100" dist="38100" dir="5400000" sx="110000" sy="110000" algn="ctr" rotWithShape="0">
              <a:srgbClr val="000000">
                <a:alpha val="10000"/>
              </a:srgbClr>
            </a:outerShdw>
          </a:effectLst>
        </p:spPr>
      </p:pic>
      <p:pic>
        <p:nvPicPr>
          <p:cNvPr id="9" name="Afbeelding 8">
            <a:hlinkClick r:id="rId3" action="ppaction://hlinksldjump"/>
            <a:extLst>
              <a:ext uri="{FF2B5EF4-FFF2-40B4-BE49-F238E27FC236}">
                <a16:creationId xmlns:a16="http://schemas.microsoft.com/office/drawing/2014/main" id="{4896AE9E-4E17-445B-9875-8F23321DAE10}"/>
              </a:ext>
            </a:extLst>
          </p:cNvPr>
          <p:cNvPicPr>
            <a:picLocks noChangeAspect="1"/>
          </p:cNvPicPr>
          <p:nvPr/>
        </p:nvPicPr>
        <p:blipFill>
          <a:blip r:embed="rId4"/>
          <a:stretch>
            <a:fillRect/>
          </a:stretch>
        </p:blipFill>
        <p:spPr>
          <a:xfrm>
            <a:off x="85279" y="5656829"/>
            <a:ext cx="1796765" cy="962342"/>
          </a:xfrm>
          <a:prstGeom prst="rect">
            <a:avLst/>
          </a:prstGeom>
        </p:spPr>
      </p:pic>
      <p:grpSp>
        <p:nvGrpSpPr>
          <p:cNvPr id="14" name="Groep 13">
            <a:extLst>
              <a:ext uri="{FF2B5EF4-FFF2-40B4-BE49-F238E27FC236}">
                <a16:creationId xmlns:a16="http://schemas.microsoft.com/office/drawing/2014/main" id="{7175CC3A-5E0C-4CAD-8765-DACEF5FB688D}"/>
              </a:ext>
            </a:extLst>
          </p:cNvPr>
          <p:cNvGrpSpPr/>
          <p:nvPr/>
        </p:nvGrpSpPr>
        <p:grpSpPr>
          <a:xfrm>
            <a:off x="85279" y="5379830"/>
            <a:ext cx="1796765" cy="1239341"/>
            <a:chOff x="85279" y="5379830"/>
            <a:chExt cx="1796765" cy="1239341"/>
          </a:xfrm>
        </p:grpSpPr>
        <p:pic>
          <p:nvPicPr>
            <p:cNvPr id="15" name="Afbeelding 14">
              <a:hlinkClick r:id="rId3" action="ppaction://hlinksldjump"/>
              <a:extLst>
                <a:ext uri="{FF2B5EF4-FFF2-40B4-BE49-F238E27FC236}">
                  <a16:creationId xmlns:a16="http://schemas.microsoft.com/office/drawing/2014/main" id="{F510FAEA-3046-4928-A1E8-B65D4BDCE4C1}"/>
                </a:ext>
              </a:extLst>
            </p:cNvPr>
            <p:cNvPicPr>
              <a:picLocks noChangeAspect="1"/>
            </p:cNvPicPr>
            <p:nvPr/>
          </p:nvPicPr>
          <p:blipFill>
            <a:blip r:embed="rId4"/>
            <a:stretch>
              <a:fillRect/>
            </a:stretch>
          </p:blipFill>
          <p:spPr>
            <a:xfrm>
              <a:off x="85279" y="5656829"/>
              <a:ext cx="1796765" cy="962342"/>
            </a:xfrm>
            <a:prstGeom prst="rect">
              <a:avLst/>
            </a:prstGeom>
          </p:spPr>
        </p:pic>
        <p:sp>
          <p:nvSpPr>
            <p:cNvPr id="16" name="Tekstvak 15">
              <a:extLst>
                <a:ext uri="{FF2B5EF4-FFF2-40B4-BE49-F238E27FC236}">
                  <a16:creationId xmlns:a16="http://schemas.microsoft.com/office/drawing/2014/main" id="{D406938E-4A5E-4D88-A901-53E8FED5447F}"/>
                </a:ext>
              </a:extLst>
            </p:cNvPr>
            <p:cNvSpPr txBox="1"/>
            <p:nvPr/>
          </p:nvSpPr>
          <p:spPr>
            <a:xfrm>
              <a:off x="477861" y="5379830"/>
              <a:ext cx="1011600" cy="276999"/>
            </a:xfrm>
            <a:prstGeom prst="rect">
              <a:avLst/>
            </a:prstGeom>
            <a:noFill/>
          </p:spPr>
          <p:txBody>
            <a:bodyPr wrap="square" rtlCol="0">
              <a:spAutoFit/>
            </a:bodyPr>
            <a:lstStyle/>
            <a:p>
              <a:r>
                <a:rPr lang="nl-NL" sz="1200" dirty="0">
                  <a:solidFill>
                    <a:srgbClr val="03A9F4"/>
                  </a:solidFill>
                  <a:latin typeface="Calibri" panose="020F0502020204030204" pitchFamily="34" charset="0"/>
                  <a:cs typeface="Calibri" panose="020F0502020204030204" pitchFamily="34" charset="0"/>
                </a:rPr>
                <a:t>Terug naar</a:t>
              </a:r>
            </a:p>
          </p:txBody>
        </p:sp>
      </p:grpSp>
      <p:sp>
        <p:nvSpPr>
          <p:cNvPr id="17" name="Titel 2">
            <a:extLst>
              <a:ext uri="{FF2B5EF4-FFF2-40B4-BE49-F238E27FC236}">
                <a16:creationId xmlns:a16="http://schemas.microsoft.com/office/drawing/2014/main" id="{EDB0D219-99D7-6645-AED3-87838572943B}"/>
              </a:ext>
            </a:extLst>
          </p:cNvPr>
          <p:cNvSpPr txBox="1">
            <a:spLocks/>
          </p:cNvSpPr>
          <p:nvPr/>
        </p:nvSpPr>
        <p:spPr>
          <a:xfrm>
            <a:off x="2834102" y="489102"/>
            <a:ext cx="4625515" cy="492814"/>
          </a:xfrm>
          <a:prstGeom prst="rect">
            <a:avLst/>
          </a:prstGeom>
        </p:spPr>
        <p:txBody>
          <a:bodyPr vert="horz" wrap="none" lIns="91440" tIns="45720" rIns="91440" bIns="45720" rtlCol="0" anchor="t">
            <a:normAutofit/>
          </a:bodyPr>
          <a:lstStyle>
            <a:lvl1pPr algn="l" defTabSz="914400" rtl="0" eaLnBrk="1" latinLnBrk="0" hangingPunct="1">
              <a:lnSpc>
                <a:spcPct val="90000"/>
              </a:lnSpc>
              <a:spcBef>
                <a:spcPct val="0"/>
              </a:spcBef>
              <a:buNone/>
              <a:defRPr sz="3200" b="0" i="0" kern="1200">
                <a:solidFill>
                  <a:srgbClr val="000080"/>
                </a:solidFill>
                <a:latin typeface="Montserrat" panose="02000505000000020004" pitchFamily="2" charset="77"/>
                <a:ea typeface="+mj-ea"/>
                <a:cs typeface="+mj-cs"/>
              </a:defRPr>
            </a:lvl1pPr>
          </a:lstStyle>
          <a:p>
            <a:r>
              <a:rPr lang="nl-NL" sz="1600" b="1" dirty="0">
                <a:latin typeface="Calibri" panose="020F0502020204030204" pitchFamily="34" charset="0"/>
                <a:ea typeface="Baskerville" panose="02020502070401020303" pitchFamily="18" charset="0"/>
                <a:cs typeface="Calibri" panose="020F0502020204030204" pitchFamily="34" charset="0"/>
              </a:rPr>
              <a:t>Werk fit</a:t>
            </a:r>
          </a:p>
        </p:txBody>
      </p:sp>
      <p:sp>
        <p:nvSpPr>
          <p:cNvPr id="13" name="Titel 2">
            <a:extLst>
              <a:ext uri="{FF2B5EF4-FFF2-40B4-BE49-F238E27FC236}">
                <a16:creationId xmlns:a16="http://schemas.microsoft.com/office/drawing/2014/main" id="{BA2EBE4B-AE38-E344-8E1E-DAF842078D2A}"/>
              </a:ext>
            </a:extLst>
          </p:cNvPr>
          <p:cNvSpPr txBox="1">
            <a:spLocks/>
          </p:cNvSpPr>
          <p:nvPr/>
        </p:nvSpPr>
        <p:spPr>
          <a:xfrm>
            <a:off x="7615629" y="489102"/>
            <a:ext cx="1324193" cy="492814"/>
          </a:xfrm>
          <a:prstGeom prst="rect">
            <a:avLst/>
          </a:prstGeom>
        </p:spPr>
        <p:txBody>
          <a:bodyPr vert="horz" wrap="none" lIns="91440" tIns="45720" rIns="91440" bIns="45720" rtlCol="0" anchor="t">
            <a:normAutofit/>
          </a:bodyPr>
          <a:lstStyle>
            <a:lvl1pPr algn="l" defTabSz="914400" rtl="0" eaLnBrk="1" latinLnBrk="0" hangingPunct="1">
              <a:lnSpc>
                <a:spcPct val="90000"/>
              </a:lnSpc>
              <a:spcBef>
                <a:spcPct val="0"/>
              </a:spcBef>
              <a:buNone/>
              <a:defRPr sz="3200" b="0" i="0" kern="1200">
                <a:solidFill>
                  <a:srgbClr val="000080"/>
                </a:solidFill>
                <a:latin typeface="Montserrat" panose="02000505000000020004" pitchFamily="2" charset="77"/>
                <a:ea typeface="+mj-ea"/>
                <a:cs typeface="+mj-cs"/>
              </a:defRPr>
            </a:lvl1pPr>
          </a:lstStyle>
          <a:p>
            <a:r>
              <a:rPr lang="nl-NL" sz="1600" b="1" dirty="0">
                <a:latin typeface="Calibri" panose="020F0502020204030204" pitchFamily="34" charset="0"/>
                <a:ea typeface="Baskerville" panose="02020502070401020303" pitchFamily="18" charset="0"/>
                <a:cs typeface="Calibri" panose="020F0502020204030204" pitchFamily="34" charset="0"/>
              </a:rPr>
              <a:t>RMT</a:t>
            </a:r>
          </a:p>
        </p:txBody>
      </p:sp>
      <p:sp>
        <p:nvSpPr>
          <p:cNvPr id="5" name="Rechthoek 4">
            <a:extLst>
              <a:ext uri="{FF2B5EF4-FFF2-40B4-BE49-F238E27FC236}">
                <a16:creationId xmlns:a16="http://schemas.microsoft.com/office/drawing/2014/main" id="{A47B85C2-2556-FD45-A0FC-877F81B21FB3}"/>
              </a:ext>
            </a:extLst>
          </p:cNvPr>
          <p:cNvSpPr/>
          <p:nvPr/>
        </p:nvSpPr>
        <p:spPr>
          <a:xfrm>
            <a:off x="419004" y="2816912"/>
            <a:ext cx="2051481" cy="1938992"/>
          </a:xfrm>
          <a:prstGeom prst="rect">
            <a:avLst/>
          </a:prstGeom>
          <a:solidFill>
            <a:schemeClr val="bg1">
              <a:lumMod val="95000"/>
            </a:schemeClr>
          </a:solidFill>
        </p:spPr>
        <p:txBody>
          <a:bodyPr wrap="square">
            <a:spAutoFit/>
          </a:bodyPr>
          <a:lstStyle/>
          <a:p>
            <a:r>
              <a:rPr lang="nl-NL" sz="1200" dirty="0">
                <a:solidFill>
                  <a:srgbClr val="000080"/>
                </a:solidFill>
                <a:latin typeface="Calibri" panose="020F0502020204030204" pitchFamily="34" charset="0"/>
                <a:ea typeface="Baskerville" panose="02020502070401020303" pitchFamily="18" charset="0"/>
                <a:cs typeface="Calibri" panose="020F0502020204030204" pitchFamily="34" charset="0"/>
              </a:rPr>
              <a:t>Het doel van Werk fit is de werkzoekende te versterken om betaald werk of een opleiding te kunnen aanvaarden en behouden/afmaken. </a:t>
            </a:r>
          </a:p>
          <a:p>
            <a:endParaRPr lang="nl-NL" sz="1200" dirty="0">
              <a:solidFill>
                <a:srgbClr val="000080"/>
              </a:solidFill>
              <a:latin typeface="Calibri" panose="020F0502020204030204" pitchFamily="34" charset="0"/>
              <a:ea typeface="Baskerville" panose="02020502070401020303" pitchFamily="18" charset="0"/>
              <a:cs typeface="Calibri" panose="020F0502020204030204" pitchFamily="34" charset="0"/>
            </a:endParaRPr>
          </a:p>
          <a:p>
            <a:r>
              <a:rPr lang="nl-NL" sz="1200" dirty="0">
                <a:solidFill>
                  <a:srgbClr val="000080"/>
                </a:solidFill>
                <a:latin typeface="Calibri" panose="020F0502020204030204" pitchFamily="34" charset="0"/>
                <a:ea typeface="Baskerville" panose="02020502070401020303" pitchFamily="18" charset="0"/>
                <a:cs typeface="Calibri" panose="020F0502020204030204" pitchFamily="34" charset="0"/>
              </a:rPr>
              <a:t>Belangrijk is het versterken van vertrouwen in eigen kunnen. </a:t>
            </a:r>
          </a:p>
        </p:txBody>
      </p:sp>
      <p:graphicFrame>
        <p:nvGraphicFramePr>
          <p:cNvPr id="6" name="Tabel 6">
            <a:extLst>
              <a:ext uri="{FF2B5EF4-FFF2-40B4-BE49-F238E27FC236}">
                <a16:creationId xmlns:a16="http://schemas.microsoft.com/office/drawing/2014/main" id="{FC5F00A3-E196-E54B-BA7E-E50F7ACD58C1}"/>
              </a:ext>
            </a:extLst>
          </p:cNvPr>
          <p:cNvGraphicFramePr>
            <a:graphicFrameLocks noGrp="1"/>
          </p:cNvGraphicFramePr>
          <p:nvPr>
            <p:extLst>
              <p:ext uri="{D42A27DB-BD31-4B8C-83A1-F6EECF244321}">
                <p14:modId xmlns:p14="http://schemas.microsoft.com/office/powerpoint/2010/main" val="1950314411"/>
              </p:ext>
            </p:extLst>
          </p:nvPr>
        </p:nvGraphicFramePr>
        <p:xfrm>
          <a:off x="7695813" y="1074420"/>
          <a:ext cx="4240070" cy="4709160"/>
        </p:xfrm>
        <a:graphic>
          <a:graphicData uri="http://schemas.openxmlformats.org/drawingml/2006/table">
            <a:tbl>
              <a:tblPr firstRow="1" bandRow="1">
                <a:tableStyleId>{5C22544A-7EE6-4342-B048-85BDC9FD1C3A}</a:tableStyleId>
              </a:tblPr>
              <a:tblGrid>
                <a:gridCol w="2669684">
                  <a:extLst>
                    <a:ext uri="{9D8B030D-6E8A-4147-A177-3AD203B41FA5}">
                      <a16:colId xmlns:a16="http://schemas.microsoft.com/office/drawing/2014/main" val="2887959770"/>
                    </a:ext>
                  </a:extLst>
                </a:gridCol>
                <a:gridCol w="1570386">
                  <a:extLst>
                    <a:ext uri="{9D8B030D-6E8A-4147-A177-3AD203B41FA5}">
                      <a16:colId xmlns:a16="http://schemas.microsoft.com/office/drawing/2014/main" val="1189604640"/>
                    </a:ext>
                  </a:extLst>
                </a:gridCol>
              </a:tblGrid>
              <a:tr h="370840">
                <a:tc>
                  <a:txBody>
                    <a:bodyPr/>
                    <a:lstStyle/>
                    <a:p>
                      <a:r>
                        <a:rPr lang="nl-NL" sz="1300" b="0" i="1" dirty="0">
                          <a:solidFill>
                            <a:srgbClr val="000080"/>
                          </a:solidFill>
                          <a:latin typeface="Calibri" panose="020F0502020204030204" pitchFamily="34" charset="0"/>
                          <a:ea typeface="Baskerville" panose="02020502070401020303" pitchFamily="18" charset="0"/>
                          <a:cs typeface="Calibri" panose="020F0502020204030204" pitchFamily="34" charset="0"/>
                        </a:rPr>
                        <a:t>Versterken arbeidsmarktpositie</a:t>
                      </a:r>
                    </a:p>
                    <a:p>
                      <a:r>
                        <a:rPr lang="nl-NL" sz="1300" b="0" dirty="0">
                          <a:solidFill>
                            <a:srgbClr val="000080"/>
                          </a:solidFill>
                          <a:latin typeface="Calibri" panose="020F0502020204030204" pitchFamily="34" charset="0"/>
                          <a:ea typeface="Baskerville" panose="02020502070401020303" pitchFamily="18" charset="0"/>
                          <a:cs typeface="Calibri" panose="020F0502020204030204" pitchFamily="34" charset="0"/>
                        </a:rPr>
                        <a:t>De persoon wordt ondersteund om belemmeringen richting werkhervatting weg te nemen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300" b="0">
                          <a:solidFill>
                            <a:srgbClr val="000080"/>
                          </a:solidFill>
                          <a:effectLst/>
                          <a:latin typeface="Calibri" panose="020F0502020204030204" pitchFamily="34" charset="0"/>
                          <a:ea typeface="Baskerville" panose="02020502070401020303" pitchFamily="18" charset="0"/>
                          <a:cs typeface="Calibri" panose="020F0502020204030204" pitchFamily="34" charset="0"/>
                        </a:rPr>
                        <a:t>€ 3.280,- ex btw</a:t>
                      </a:r>
                      <a:endParaRPr lang="nl-NL" sz="1300" b="0" dirty="0">
                        <a:solidFill>
                          <a:srgbClr val="000080"/>
                        </a:solidFill>
                        <a:effectLst/>
                        <a:latin typeface="Calibri" panose="020F0502020204030204" pitchFamily="34" charset="0"/>
                        <a:ea typeface="Baskerville" panose="02020502070401020303" pitchFamily="18"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64700093"/>
                  </a:ext>
                </a:extLst>
              </a:tr>
              <a:tr h="370840">
                <a:tc>
                  <a:txBody>
                    <a:bodyPr/>
                    <a:lstStyle/>
                    <a:p>
                      <a:r>
                        <a:rPr lang="nl-NL" sz="1300" i="1" dirty="0">
                          <a:solidFill>
                            <a:srgbClr val="000080"/>
                          </a:solidFill>
                          <a:latin typeface="Calibri" panose="020F0502020204030204" pitchFamily="34" charset="0"/>
                          <a:ea typeface="Baskerville" panose="02020502070401020303" pitchFamily="18" charset="0"/>
                          <a:cs typeface="Calibri" panose="020F0502020204030204" pitchFamily="34" charset="0"/>
                        </a:rPr>
                        <a:t>Sollicitatievaardigheden</a:t>
                      </a:r>
                    </a:p>
                    <a:p>
                      <a:r>
                        <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rPr>
                        <a:t>De persoon leert effectief te solliciteren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300" b="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€ 2.080,- ex btw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93881689"/>
                  </a:ext>
                </a:extLst>
              </a:tr>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300" b="0" i="1" kern="120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Dienstverlening Werkfitbehoud voor doelgroep Banenafspraak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nl-NL"/>
                    </a:p>
                  </a:txBody>
                  <a:tcPr/>
                </a:tc>
                <a:extLst>
                  <a:ext uri="{0D108BD9-81ED-4DB2-BD59-A6C34878D82A}">
                    <a16:rowId xmlns:a16="http://schemas.microsoft.com/office/drawing/2014/main" val="289153165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300" b="0" i="0" kern="120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Dienstverlening om de doelgroep banenafspraak </a:t>
                      </a:r>
                      <a:r>
                        <a:rPr lang="nl-NL" sz="1300" b="0" i="0" kern="1200" dirty="0" err="1">
                          <a:solidFill>
                            <a:srgbClr val="000080"/>
                          </a:solidFill>
                          <a:effectLst/>
                          <a:latin typeface="Calibri" panose="020F0502020204030204" pitchFamily="34" charset="0"/>
                          <a:ea typeface="Baskerville" panose="02020502070401020303" pitchFamily="18" charset="0"/>
                          <a:cs typeface="Calibri" panose="020F0502020204030204" pitchFamily="34" charset="0"/>
                        </a:rPr>
                        <a:t>werkfit</a:t>
                      </a:r>
                      <a:r>
                        <a:rPr lang="nl-NL" sz="1300" b="0" i="0" kern="120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 te houden </a:t>
                      </a:r>
                    </a:p>
                    <a:p>
                      <a:endParaRPr lang="nl-NL" sz="1300" dirty="0">
                        <a:solidFill>
                          <a:sysClr val="windowText" lastClr="000000"/>
                        </a:solidFill>
                        <a:latin typeface="Calibri" panose="020F0502020204030204" pitchFamily="34" charset="0"/>
                        <a:ea typeface="Baskerville" panose="02020502070401020303" pitchFamily="18"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nl-NL" sz="1300" b="0" i="0" kern="120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Zie regeling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768633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300" b="0" kern="120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Werkfitplekken bij gemeenten/sociale ontwikkelbedrijven voor doelgroep banenafspraak</a:t>
                      </a:r>
                      <a:r>
                        <a:rPr lang="nl-NL" sz="1300" b="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 . Max 9 </a:t>
                      </a:r>
                      <a:r>
                        <a:rPr lang="nl-NL" sz="1300" b="0" dirty="0" err="1">
                          <a:solidFill>
                            <a:srgbClr val="000080"/>
                          </a:solidFill>
                          <a:effectLst/>
                          <a:latin typeface="Calibri" panose="020F0502020204030204" pitchFamily="34" charset="0"/>
                          <a:ea typeface="Baskerville" panose="02020502070401020303" pitchFamily="18" charset="0"/>
                          <a:cs typeface="Calibri" panose="020F0502020204030204" pitchFamily="34" charset="0"/>
                        </a:rPr>
                        <a:t>mnd</a:t>
                      </a:r>
                      <a:r>
                        <a:rPr lang="nl-NL" sz="1300" b="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 na 3 </a:t>
                      </a:r>
                      <a:r>
                        <a:rPr lang="nl-NL" sz="1300" b="0" dirty="0" err="1">
                          <a:solidFill>
                            <a:srgbClr val="000080"/>
                          </a:solidFill>
                          <a:effectLst/>
                          <a:latin typeface="Calibri" panose="020F0502020204030204" pitchFamily="34" charset="0"/>
                          <a:ea typeface="Baskerville" panose="02020502070401020303" pitchFamily="18" charset="0"/>
                          <a:cs typeface="Calibri" panose="020F0502020204030204" pitchFamily="34" charset="0"/>
                        </a:rPr>
                        <a:t>mnd</a:t>
                      </a:r>
                      <a:r>
                        <a:rPr lang="nl-NL" sz="1300" b="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 verlenging</a:t>
                      </a:r>
                    </a:p>
                    <a:p>
                      <a:endParaRPr lang="nl-NL" sz="1300" dirty="0">
                        <a:solidFill>
                          <a:sysClr val="windowText" lastClr="000000"/>
                        </a:solidFill>
                        <a:latin typeface="Calibri" panose="020F0502020204030204" pitchFamily="34" charset="0"/>
                        <a:ea typeface="Baskerville" panose="02020502070401020303" pitchFamily="18"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300" kern="120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per drie maanden: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300" kern="120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€ 1250,-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74064745"/>
                  </a:ext>
                </a:extLst>
              </a:tr>
              <a:tr h="370840">
                <a:tc>
                  <a:txBody>
                    <a:bodyPr/>
                    <a:lstStyle/>
                    <a:p>
                      <a:r>
                        <a:rPr lang="nl-NL" sz="1300" kern="1200" dirty="0" err="1">
                          <a:solidFill>
                            <a:srgbClr val="000080"/>
                          </a:solidFill>
                          <a:effectLst/>
                          <a:latin typeface="Calibri" panose="020F0502020204030204" pitchFamily="34" charset="0"/>
                          <a:ea typeface="Baskerville" panose="02020502070401020303" pitchFamily="18" charset="0"/>
                          <a:cs typeface="Calibri" panose="020F0502020204030204" pitchFamily="34" charset="0"/>
                        </a:rPr>
                        <a:t>Jobcoaching</a:t>
                      </a:r>
                      <a:r>
                        <a:rPr lang="nl-NL" sz="1300" kern="120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 ten behoeve van werkfitbehoud of werk-naar-werk-begeleiding</a:t>
                      </a:r>
                      <a:r>
                        <a:rPr lang="nl-NL" sz="130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 </a:t>
                      </a:r>
                      <a:endParaRPr lang="nl-NL" sz="1300" dirty="0">
                        <a:solidFill>
                          <a:srgbClr val="000080"/>
                        </a:solidFill>
                        <a:latin typeface="Calibri" panose="020F0502020204030204" pitchFamily="34" charset="0"/>
                        <a:ea typeface="Baskerville" panose="02020502070401020303" pitchFamily="18"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300" kern="120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Zie regeling, max. 3000,- meerkosten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95015681"/>
                  </a:ext>
                </a:extLst>
              </a:tr>
            </a:tbl>
          </a:graphicData>
        </a:graphic>
      </p:graphicFrame>
      <p:sp>
        <p:nvSpPr>
          <p:cNvPr id="18" name="Titel 2">
            <a:extLst>
              <a:ext uri="{FF2B5EF4-FFF2-40B4-BE49-F238E27FC236}">
                <a16:creationId xmlns:a16="http://schemas.microsoft.com/office/drawing/2014/main" id="{7B21C301-3841-41C7-8CAD-3DDFACD19953}"/>
              </a:ext>
            </a:extLst>
          </p:cNvPr>
          <p:cNvSpPr txBox="1">
            <a:spLocks/>
          </p:cNvSpPr>
          <p:nvPr/>
        </p:nvSpPr>
        <p:spPr>
          <a:xfrm>
            <a:off x="419004" y="2500391"/>
            <a:ext cx="1981920" cy="492814"/>
          </a:xfrm>
          <a:prstGeom prst="rect">
            <a:avLst/>
          </a:prstGeom>
        </p:spPr>
        <p:txBody>
          <a:bodyPr vert="horz" wrap="none" lIns="91440" tIns="45720" rIns="91440" bIns="45720" rtlCol="0" anchor="t">
            <a:normAutofit/>
          </a:bodyPr>
          <a:lstStyle>
            <a:lvl1pPr algn="l" defTabSz="914400" rtl="0" eaLnBrk="1" latinLnBrk="0" hangingPunct="1">
              <a:lnSpc>
                <a:spcPct val="90000"/>
              </a:lnSpc>
              <a:spcBef>
                <a:spcPct val="0"/>
              </a:spcBef>
              <a:buNone/>
              <a:defRPr sz="3200" b="0" i="0" kern="1200">
                <a:solidFill>
                  <a:srgbClr val="000080"/>
                </a:solidFill>
                <a:latin typeface="Montserrat" panose="02000505000000020004" pitchFamily="2" charset="77"/>
                <a:ea typeface="+mj-ea"/>
                <a:cs typeface="+mj-cs"/>
              </a:defRPr>
            </a:lvl1pPr>
          </a:lstStyle>
          <a:p>
            <a:r>
              <a:rPr lang="nl-NL" sz="1600" b="1" dirty="0">
                <a:latin typeface="Calibri" panose="020F0502020204030204" pitchFamily="34" charset="0"/>
                <a:ea typeface="Baskerville" panose="02020502070401020303" pitchFamily="18" charset="0"/>
                <a:cs typeface="Calibri" panose="020F0502020204030204" pitchFamily="34" charset="0"/>
              </a:rPr>
              <a:t>In het kort:</a:t>
            </a:r>
          </a:p>
        </p:txBody>
      </p:sp>
      <p:graphicFrame>
        <p:nvGraphicFramePr>
          <p:cNvPr id="7" name="Tabel 7">
            <a:extLst>
              <a:ext uri="{FF2B5EF4-FFF2-40B4-BE49-F238E27FC236}">
                <a16:creationId xmlns:a16="http://schemas.microsoft.com/office/drawing/2014/main" id="{E78CDE2E-49E6-4E38-8D00-32DCD6DD4180}"/>
              </a:ext>
            </a:extLst>
          </p:cNvPr>
          <p:cNvGraphicFramePr>
            <a:graphicFrameLocks noGrp="1"/>
          </p:cNvGraphicFramePr>
          <p:nvPr>
            <p:extLst>
              <p:ext uri="{D42A27DB-BD31-4B8C-83A1-F6EECF244321}">
                <p14:modId xmlns:p14="http://schemas.microsoft.com/office/powerpoint/2010/main" val="2195167121"/>
              </p:ext>
            </p:extLst>
          </p:nvPr>
        </p:nvGraphicFramePr>
        <p:xfrm>
          <a:off x="7695812" y="5805384"/>
          <a:ext cx="4229488" cy="487680"/>
        </p:xfrm>
        <a:graphic>
          <a:graphicData uri="http://schemas.openxmlformats.org/drawingml/2006/table">
            <a:tbl>
              <a:tblPr firstRow="1" bandRow="1">
                <a:tableStyleId>{5C22544A-7EE6-4342-B048-85BDC9FD1C3A}</a:tableStyleId>
              </a:tblPr>
              <a:tblGrid>
                <a:gridCol w="2667388">
                  <a:extLst>
                    <a:ext uri="{9D8B030D-6E8A-4147-A177-3AD203B41FA5}">
                      <a16:colId xmlns:a16="http://schemas.microsoft.com/office/drawing/2014/main" val="3892992359"/>
                    </a:ext>
                  </a:extLst>
                </a:gridCol>
                <a:gridCol w="1562100">
                  <a:extLst>
                    <a:ext uri="{9D8B030D-6E8A-4147-A177-3AD203B41FA5}">
                      <a16:colId xmlns:a16="http://schemas.microsoft.com/office/drawing/2014/main" val="1679922903"/>
                    </a:ext>
                  </a:extLst>
                </a:gridCol>
              </a:tblGrid>
              <a:tr h="370840">
                <a:tc>
                  <a:txBody>
                    <a:bodyPr/>
                    <a:lstStyle/>
                    <a:p>
                      <a:r>
                        <a:rPr lang="nl-NL" sz="1300" b="0" kern="1200" dirty="0">
                          <a:solidFill>
                            <a:srgbClr val="000080"/>
                          </a:solidFill>
                          <a:effectLst/>
                          <a:latin typeface="Calibri" panose="020F0502020204030204" pitchFamily="34" charset="0"/>
                          <a:ea typeface="Calibri" panose="020F0502020204030204" pitchFamily="34" charset="0"/>
                          <a:cs typeface="Calibri" panose="020F0502020204030204" pitchFamily="34" charset="0"/>
                        </a:rPr>
                        <a:t>Mbo-opleiding gericht op het behalen van een praktijkverklaring</a:t>
                      </a:r>
                      <a:endParaRPr lang="nl-NL" sz="1300" b="0" kern="1200" dirty="0">
                        <a:solidFill>
                          <a:srgbClr val="000080"/>
                        </a:solidFill>
                        <a:effectLs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nl-NL" sz="1300" b="0" kern="1200" dirty="0">
                          <a:solidFill>
                            <a:srgbClr val="000080"/>
                          </a:solidFill>
                          <a:effectLst/>
                          <a:latin typeface="Calibri" panose="020F0502020204030204" pitchFamily="34" charset="0"/>
                          <a:ea typeface="+mn-ea"/>
                          <a:cs typeface="Calibri" panose="020F0502020204030204" pitchFamily="34" charset="0"/>
                        </a:rPr>
                        <a:t>Zie regeling</a:t>
                      </a:r>
                    </a:p>
                    <a:p>
                      <a:r>
                        <a:rPr lang="nl-NL" sz="1300" b="0" kern="1200" dirty="0">
                          <a:solidFill>
                            <a:srgbClr val="000080"/>
                          </a:solidFill>
                          <a:effectLst/>
                          <a:latin typeface="Calibri" panose="020F0502020204030204" pitchFamily="34" charset="0"/>
                          <a:ea typeface="+mn-ea"/>
                          <a:cs typeface="Calibri" panose="020F0502020204030204" pitchFamily="34" charset="0"/>
                        </a:rPr>
                        <a:t>€ 750,- ex btw</a:t>
                      </a:r>
                      <a:endParaRPr lang="nl-NL" sz="1300" b="0" kern="1200" dirty="0">
                        <a:solidFill>
                          <a:srgbClr val="000080"/>
                        </a:solidFill>
                        <a:effectLs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46402638"/>
                  </a:ext>
                </a:extLst>
              </a:tr>
            </a:tbl>
          </a:graphicData>
        </a:graphic>
      </p:graphicFrame>
    </p:spTree>
    <p:extLst>
      <p:ext uri="{BB962C8B-B14F-4D97-AF65-F5344CB8AC3E}">
        <p14:creationId xmlns:p14="http://schemas.microsoft.com/office/powerpoint/2010/main" val="2653065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0DEB2D9-1CB9-4B3F-A983-33CD97233388}"/>
              </a:ext>
            </a:extLst>
          </p:cNvPr>
          <p:cNvSpPr>
            <a:spLocks noGrp="1"/>
          </p:cNvSpPr>
          <p:nvPr>
            <p:ph idx="1"/>
          </p:nvPr>
        </p:nvSpPr>
        <p:spPr>
          <a:xfrm>
            <a:off x="2512821" y="859667"/>
            <a:ext cx="4723867" cy="5759504"/>
          </a:xfrm>
        </p:spPr>
        <p:txBody>
          <a:bodyPr vert="horz" lIns="91440" tIns="45720" rIns="91440" bIns="45720" rtlCol="0" anchor="t">
            <a:normAutofit fontScale="85000" lnSpcReduction="10000"/>
          </a:bodyPr>
          <a:lstStyle/>
          <a:p>
            <a:pPr marL="0" indent="0">
              <a:buNone/>
            </a:pPr>
            <a:r>
              <a:rPr lang="nl-NL" sz="1300" dirty="0">
                <a:latin typeface="Calibri" panose="020F0502020204030204" pitchFamily="34" charset="0"/>
                <a:cs typeface="Calibri" panose="020F0502020204030204" pitchFamily="34" charset="0"/>
              </a:rPr>
              <a:t>Opleiden kan in verschillende vormen:</a:t>
            </a:r>
          </a:p>
          <a:p>
            <a:r>
              <a:rPr lang="nl-NL" sz="1300" dirty="0">
                <a:latin typeface="Calibri" panose="020F0502020204030204" pitchFamily="34" charset="0"/>
                <a:cs typeface="Calibri" panose="020F0502020204030204" pitchFamily="34" charset="0"/>
              </a:rPr>
              <a:t>Diplomeren: het behalen van een mbo via BBL, BOL, of derde leerweg óf het behalen van een hbo- of universitair diploma.</a:t>
            </a:r>
          </a:p>
          <a:p>
            <a:r>
              <a:rPr lang="nl-NL" sz="1300" dirty="0">
                <a:latin typeface="Calibri" panose="020F0502020204030204" pitchFamily="34" charset="0"/>
                <a:cs typeface="Calibri" panose="020F0502020204030204" pitchFamily="34" charset="0"/>
              </a:rPr>
              <a:t>Certificeren: het halen van een mbo-certificaat, op basis een onderdeel van een mbo, waaraan de Minister van OCW een certificaat heeft verbonden. Dit leert de kandidaat door het uitvoeren van een aantal werkprocessen in het leerbedrijf, aangevuld met bijbehorende lessen en een examen. Of het behalen van een branchecertificaat.</a:t>
            </a:r>
          </a:p>
          <a:p>
            <a:r>
              <a:rPr lang="nl-NL" sz="1300" dirty="0">
                <a:latin typeface="Calibri" panose="020F0502020204030204" pitchFamily="34" charset="0"/>
                <a:cs typeface="Calibri" panose="020F0502020204030204" pitchFamily="34" charset="0"/>
              </a:rPr>
              <a:t>Praktijkverklaring: dit betreft praktijkleren op maat, waarbij in de praktijk van het leerbedrijf delen (werkprocessen) uit mbo-opleidingen worden geleerd op basis van de mogelijkheden van de kandidaat en het bedrijf.</a:t>
            </a:r>
          </a:p>
          <a:p>
            <a:r>
              <a:rPr lang="nl-NL" sz="1300" dirty="0">
                <a:latin typeface="Calibri" panose="020F0502020204030204" pitchFamily="34" charset="0"/>
                <a:cs typeface="Calibri" panose="020F0502020204030204" pitchFamily="34" charset="0"/>
              </a:rPr>
              <a:t>Leerwerktraject: werken en leren combineren bij een sociaal ontwikkelbedrijf.</a:t>
            </a:r>
          </a:p>
          <a:p>
            <a:pPr marL="0" indent="0">
              <a:lnSpc>
                <a:spcPts val="1800"/>
              </a:lnSpc>
              <a:buNone/>
            </a:pPr>
            <a:endParaRPr lang="nl-NL" sz="1300" dirty="0">
              <a:latin typeface="Calibri" panose="020F0502020204030204" pitchFamily="34" charset="0"/>
              <a:ea typeface="Baskerville" panose="02020502070401020303" pitchFamily="18" charset="0"/>
              <a:cs typeface="Calibri" panose="020F0502020204030204" pitchFamily="34" charset="0"/>
            </a:endParaRPr>
          </a:p>
          <a:p>
            <a:pPr marL="0" indent="0">
              <a:lnSpc>
                <a:spcPts val="1800"/>
              </a:lnSpc>
              <a:buNone/>
            </a:pPr>
            <a:r>
              <a:rPr lang="nl-NL" sz="1300" dirty="0">
                <a:latin typeface="Calibri" panose="020F0502020204030204" pitchFamily="34" charset="0"/>
                <a:ea typeface="Baskerville" panose="02020502070401020303" pitchFamily="18" charset="0"/>
                <a:cs typeface="Calibri" panose="020F0502020204030204" pitchFamily="34" charset="0"/>
              </a:rPr>
              <a:t>Voor opleiden via het mbo is altijd een stage of leerbaan in </a:t>
            </a:r>
            <a:r>
              <a:rPr lang="nl-NL" sz="1300" dirty="0">
                <a:latin typeface="Calibri" panose="020F0502020204030204" pitchFamily="34" charset="0"/>
                <a:ea typeface="Baskerville" panose="02020502070401020303" pitchFamily="18" charset="0"/>
                <a:cs typeface="Calibri" panose="020F0502020204030204" pitchFamily="34" charset="0"/>
                <a:hlinkClick r:id="rId3"/>
              </a:rPr>
              <a:t>een erkend leerbedrijf </a:t>
            </a:r>
            <a:r>
              <a:rPr lang="nl-NL" sz="1300" dirty="0">
                <a:latin typeface="Calibri" panose="020F0502020204030204" pitchFamily="34" charset="0"/>
                <a:ea typeface="Baskerville" panose="02020502070401020303" pitchFamily="18" charset="0"/>
                <a:cs typeface="Calibri" panose="020F0502020204030204" pitchFamily="34" charset="0"/>
              </a:rPr>
              <a:t>nodig. Vind in </a:t>
            </a:r>
            <a:r>
              <a:rPr lang="nl-NL" sz="1300" dirty="0">
                <a:latin typeface="Calibri" panose="020F0502020204030204" pitchFamily="34" charset="0"/>
                <a:ea typeface="Baskerville" panose="02020502070401020303" pitchFamily="18" charset="0"/>
                <a:cs typeface="Calibri" panose="020F0502020204030204" pitchFamily="34" charset="0"/>
                <a:hlinkClick r:id="rId4"/>
              </a:rPr>
              <a:t>Leerbanenmarkt</a:t>
            </a:r>
            <a:r>
              <a:rPr lang="nl-NL" sz="1300" dirty="0">
                <a:latin typeface="Calibri" panose="020F0502020204030204" pitchFamily="34" charset="0"/>
                <a:ea typeface="Baskerville" panose="02020502070401020303" pitchFamily="18" charset="0"/>
                <a:cs typeface="Calibri" panose="020F0502020204030204" pitchFamily="34" charset="0"/>
              </a:rPr>
              <a:t> openstaande leerbanen.</a:t>
            </a:r>
          </a:p>
          <a:p>
            <a:pPr marL="0" indent="0">
              <a:lnSpc>
                <a:spcPts val="1800"/>
              </a:lnSpc>
              <a:buNone/>
            </a:pPr>
            <a:endParaRPr lang="nl-NL" sz="1300" i="1" dirty="0">
              <a:latin typeface="Calibri" panose="020F0502020204030204" pitchFamily="34" charset="0"/>
              <a:ea typeface="Baskerville" panose="02020502070401020303" pitchFamily="18" charset="0"/>
              <a:cs typeface="Calibri" panose="020F0502020204030204" pitchFamily="34" charset="0"/>
            </a:endParaRPr>
          </a:p>
          <a:p>
            <a:pPr marL="0" indent="0">
              <a:lnSpc>
                <a:spcPts val="1800"/>
              </a:lnSpc>
              <a:buNone/>
            </a:pPr>
            <a:r>
              <a:rPr lang="nl-NL" sz="1300" i="1" dirty="0">
                <a:latin typeface="Calibri" panose="020F0502020204030204" pitchFamily="34" charset="0"/>
                <a:ea typeface="Baskerville" panose="02020502070401020303" pitchFamily="18" charset="0"/>
                <a:cs typeface="Calibri" panose="020F0502020204030204" pitchFamily="34" charset="0"/>
              </a:rPr>
              <a:t>Extra voorwaarden</a:t>
            </a:r>
            <a:r>
              <a:rPr lang="nl-NL" sz="1300" i="1" dirty="0">
                <a:latin typeface="Calibri" panose="020F0502020204030204" pitchFamily="34" charset="0"/>
                <a:ea typeface="Baskerville" panose="02020502070401020303" pitchFamily="18" charset="0"/>
                <a:cs typeface="Calibri" panose="020F0502020204030204" pitchFamily="34" charset="0"/>
                <a:hlinkClick r:id="rId5"/>
              </a:rPr>
              <a:t> subsidiemaatregel Praktijkleren in het MBO</a:t>
            </a:r>
            <a:r>
              <a:rPr lang="nl-NL" sz="1300" i="1" dirty="0">
                <a:latin typeface="Calibri" panose="020F0502020204030204" pitchFamily="34" charset="0"/>
                <a:ea typeface="Baskerville" panose="02020502070401020303" pitchFamily="18" charset="0"/>
                <a:cs typeface="Calibri" panose="020F0502020204030204" pitchFamily="34" charset="0"/>
              </a:rPr>
              <a:t>:</a:t>
            </a:r>
          </a:p>
          <a:p>
            <a:pPr>
              <a:lnSpc>
                <a:spcPts val="1800"/>
              </a:lnSpc>
            </a:pPr>
            <a:r>
              <a:rPr lang="nl-NL" sz="1300" dirty="0">
                <a:latin typeface="Calibri" panose="020F0502020204030204" pitchFamily="34" charset="0"/>
                <a:cs typeface="Calibri" panose="020F0502020204030204" pitchFamily="34" charset="0"/>
              </a:rPr>
              <a:t>Doelgroep (bedreigd) werkloos vanaf 12-3-2020</a:t>
            </a:r>
          </a:p>
          <a:p>
            <a:pPr>
              <a:lnSpc>
                <a:spcPts val="1800"/>
              </a:lnSpc>
            </a:pPr>
            <a:r>
              <a:rPr lang="nl-NL" sz="1300" dirty="0">
                <a:latin typeface="Calibri" panose="020F0502020204030204" pitchFamily="34" charset="0"/>
                <a:cs typeface="Calibri" panose="020F0502020204030204" pitchFamily="34" charset="0"/>
              </a:rPr>
              <a:t>Voldoende budget (reserveringsnummer aanvragen)</a:t>
            </a:r>
          </a:p>
          <a:p>
            <a:pPr>
              <a:lnSpc>
                <a:spcPts val="1800"/>
              </a:lnSpc>
            </a:pPr>
            <a:r>
              <a:rPr lang="nl-NL" sz="1300" dirty="0">
                <a:latin typeface="Calibri" panose="020F0502020204030204" pitchFamily="34" charset="0"/>
                <a:cs typeface="Calibri" panose="020F0502020204030204" pitchFamily="34" charset="0"/>
              </a:rPr>
              <a:t>Duur opleiding is max 9 </a:t>
            </a:r>
            <a:r>
              <a:rPr lang="nl-NL" sz="1300" dirty="0" err="1">
                <a:latin typeface="Calibri" panose="020F0502020204030204" pitchFamily="34" charset="0"/>
                <a:cs typeface="Calibri" panose="020F0502020204030204" pitchFamily="34" charset="0"/>
              </a:rPr>
              <a:t>mnd</a:t>
            </a:r>
            <a:endParaRPr lang="nl-NL" sz="1300" dirty="0">
              <a:latin typeface="Calibri" panose="020F0502020204030204" pitchFamily="34" charset="0"/>
              <a:cs typeface="Calibri" panose="020F0502020204030204" pitchFamily="34" charset="0"/>
            </a:endParaRPr>
          </a:p>
          <a:p>
            <a:pPr>
              <a:lnSpc>
                <a:spcPts val="1800"/>
              </a:lnSpc>
            </a:pPr>
            <a:r>
              <a:rPr lang="nl-NL" sz="1300" dirty="0">
                <a:latin typeface="Calibri" panose="020F0502020204030204" pitchFamily="34" charset="0"/>
                <a:cs typeface="Calibri" panose="020F0502020204030204" pitchFamily="34" charset="0"/>
              </a:rPr>
              <a:t>Drie overeenkomsten: Praktijk-, onderwijs- en plaatsingsovereenkomst</a:t>
            </a:r>
          </a:p>
          <a:p>
            <a:pPr marL="0" indent="0">
              <a:lnSpc>
                <a:spcPts val="1800"/>
              </a:lnSpc>
              <a:buNone/>
            </a:pPr>
            <a:endParaRPr lang="nl-NL" sz="1300" dirty="0">
              <a:latin typeface="Calibri" panose="020F0502020204030204" pitchFamily="34" charset="0"/>
              <a:cs typeface="Calibri" panose="020F0502020204030204" pitchFamily="34" charset="0"/>
            </a:endParaRPr>
          </a:p>
          <a:p>
            <a:pPr marL="0" indent="0">
              <a:lnSpc>
                <a:spcPts val="1800"/>
              </a:lnSpc>
              <a:buNone/>
            </a:pPr>
            <a:r>
              <a:rPr lang="nl-NL" sz="1300" dirty="0">
                <a:latin typeface="Calibri" panose="020F0502020204030204" pitchFamily="34" charset="0"/>
                <a:cs typeface="Calibri" panose="020F0502020204030204" pitchFamily="34" charset="0"/>
                <a:hlinkClick r:id="rId6"/>
              </a:rPr>
              <a:t>Meerwaarde opleiden via het mbo</a:t>
            </a:r>
            <a:endParaRPr lang="nl-NL" sz="1300" dirty="0">
              <a:latin typeface="Calibri" panose="020F0502020204030204" pitchFamily="34" charset="0"/>
              <a:cs typeface="Calibri" panose="020F0502020204030204" pitchFamily="34" charset="0"/>
              <a:hlinkClick r:id="rId7"/>
            </a:endParaRPr>
          </a:p>
          <a:p>
            <a:pPr marL="0" indent="0">
              <a:lnSpc>
                <a:spcPts val="1800"/>
              </a:lnSpc>
              <a:buNone/>
            </a:pPr>
            <a:r>
              <a:rPr lang="nl-NL" sz="1300" dirty="0">
                <a:latin typeface="Calibri" panose="020F0502020204030204" pitchFamily="34" charset="0"/>
                <a:cs typeface="Calibri" panose="020F0502020204030204" pitchFamily="34" charset="0"/>
                <a:hlinkClick r:id="rId8"/>
              </a:rPr>
              <a:t>Informatie voor werkgevers over opleiden via het mbo</a:t>
            </a:r>
            <a:endParaRPr lang="nl-NL" sz="1300" dirty="0">
              <a:latin typeface="Calibri" panose="020F0502020204030204" pitchFamily="34" charset="0"/>
              <a:cs typeface="Calibri" panose="020F0502020204030204" pitchFamily="34" charset="0"/>
              <a:hlinkClick r:id="rId7"/>
            </a:endParaRPr>
          </a:p>
          <a:p>
            <a:pPr marL="0" indent="0">
              <a:lnSpc>
                <a:spcPts val="1800"/>
              </a:lnSpc>
              <a:buNone/>
            </a:pPr>
            <a:r>
              <a:rPr lang="nl-NL" sz="1300" dirty="0">
                <a:latin typeface="Calibri" panose="020F0502020204030204" pitchFamily="34" charset="0"/>
                <a:cs typeface="Calibri" panose="020F0502020204030204" pitchFamily="34" charset="0"/>
                <a:hlinkClick r:id="rId7"/>
              </a:rPr>
              <a:t>Handreiking derde leerweg</a:t>
            </a:r>
            <a:endParaRPr lang="nl-NL" sz="1300" dirty="0">
              <a:latin typeface="Calibri" panose="020F0502020204030204" pitchFamily="34" charset="0"/>
              <a:cs typeface="Calibri" panose="020F0502020204030204" pitchFamily="34" charset="0"/>
            </a:endParaRPr>
          </a:p>
          <a:p>
            <a:pPr marL="0" indent="0">
              <a:lnSpc>
                <a:spcPts val="1800"/>
              </a:lnSpc>
              <a:buNone/>
            </a:pPr>
            <a:r>
              <a:rPr lang="nl-NL" sz="1300" dirty="0">
                <a:latin typeface="Calibri" panose="020F0502020204030204" pitchFamily="34" charset="0"/>
                <a:cs typeface="Calibri" panose="020F0502020204030204" pitchFamily="34" charset="0"/>
                <a:hlinkClick r:id="rId9"/>
              </a:rPr>
              <a:t>Subsidiemogelijkheden</a:t>
            </a:r>
            <a:endParaRPr lang="nl-NL" sz="1300" dirty="0">
              <a:latin typeface="Calibri" panose="020F0502020204030204" pitchFamily="34" charset="0"/>
              <a:cs typeface="Calibri" panose="020F0502020204030204" pitchFamily="34" charset="0"/>
            </a:endParaRPr>
          </a:p>
          <a:p>
            <a:pPr marL="0" indent="0">
              <a:lnSpc>
                <a:spcPts val="1800"/>
              </a:lnSpc>
              <a:buNone/>
            </a:pPr>
            <a:endParaRPr lang="nl-NL" sz="1300" dirty="0">
              <a:latin typeface="Calibri" panose="020F0502020204030204" pitchFamily="34" charset="0"/>
              <a:cs typeface="Calibri" panose="020F0502020204030204" pitchFamily="34" charset="0"/>
            </a:endParaRPr>
          </a:p>
          <a:p>
            <a:pPr marL="0" indent="0">
              <a:lnSpc>
                <a:spcPts val="1800"/>
              </a:lnSpc>
              <a:buNone/>
            </a:pPr>
            <a:endParaRPr lang="nl-NL" sz="1400" dirty="0">
              <a:latin typeface="Calibri" panose="020F0502020204030204" pitchFamily="34" charset="0"/>
              <a:cs typeface="Calibri" panose="020F0502020204030204" pitchFamily="34" charset="0"/>
            </a:endParaRPr>
          </a:p>
          <a:p>
            <a:pPr marL="0" indent="0">
              <a:lnSpc>
                <a:spcPts val="1800"/>
              </a:lnSpc>
              <a:buNone/>
            </a:pPr>
            <a:endParaRPr lang="nl-NL" sz="1400" dirty="0">
              <a:latin typeface="Calibri" panose="020F0502020204030204" pitchFamily="34" charset="0"/>
              <a:cs typeface="Calibri" panose="020F0502020204030204" pitchFamily="34" charset="0"/>
            </a:endParaRPr>
          </a:p>
          <a:p>
            <a:pPr marL="0" indent="0">
              <a:lnSpc>
                <a:spcPts val="1800"/>
              </a:lnSpc>
              <a:buNone/>
            </a:pPr>
            <a:endParaRPr lang="nl-NL" sz="1400" dirty="0">
              <a:latin typeface="Calibri" panose="020F0502020204030204" pitchFamily="34" charset="0"/>
              <a:cs typeface="Calibri" panose="020F0502020204030204" pitchFamily="34" charset="0"/>
            </a:endParaRPr>
          </a:p>
        </p:txBody>
      </p:sp>
      <p:pic>
        <p:nvPicPr>
          <p:cNvPr id="7" name="Picture 17">
            <a:hlinkClick r:id="" action="ppaction://hlinkshowjump?jump=firstslide"/>
            <a:extLst>
              <a:ext uri="{FF2B5EF4-FFF2-40B4-BE49-F238E27FC236}">
                <a16:creationId xmlns:a16="http://schemas.microsoft.com/office/drawing/2014/main" id="{F9AE398A-E5B1-491C-8163-623F4448445D}"/>
              </a:ext>
            </a:extLst>
          </p:cNvPr>
          <p:cNvPicPr>
            <a:picLocks noChangeAspect="1"/>
          </p:cNvPicPr>
          <p:nvPr/>
        </p:nvPicPr>
        <p:blipFill>
          <a:blip r:embed="rId10"/>
          <a:stretch>
            <a:fillRect/>
          </a:stretch>
        </p:blipFill>
        <p:spPr>
          <a:xfrm>
            <a:off x="419004" y="597620"/>
            <a:ext cx="1463040" cy="1689038"/>
          </a:xfrm>
          <a:prstGeom prst="rect">
            <a:avLst/>
          </a:prstGeom>
          <a:effectLst>
            <a:outerShdw blurRad="165100" dist="38100" dir="5400000" sx="110000" sy="110000" algn="ctr" rotWithShape="0">
              <a:srgbClr val="000000">
                <a:alpha val="10000"/>
              </a:srgbClr>
            </a:outerShdw>
          </a:effectLst>
        </p:spPr>
      </p:pic>
      <p:grpSp>
        <p:nvGrpSpPr>
          <p:cNvPr id="8" name="Groep 7">
            <a:extLst>
              <a:ext uri="{FF2B5EF4-FFF2-40B4-BE49-F238E27FC236}">
                <a16:creationId xmlns:a16="http://schemas.microsoft.com/office/drawing/2014/main" id="{02732511-2A68-4999-BBC5-64B6178ADFB7}"/>
              </a:ext>
            </a:extLst>
          </p:cNvPr>
          <p:cNvGrpSpPr/>
          <p:nvPr/>
        </p:nvGrpSpPr>
        <p:grpSpPr>
          <a:xfrm>
            <a:off x="85279" y="5379830"/>
            <a:ext cx="1796765" cy="1239341"/>
            <a:chOff x="85279" y="5379830"/>
            <a:chExt cx="1796765" cy="1239341"/>
          </a:xfrm>
        </p:grpSpPr>
        <p:pic>
          <p:nvPicPr>
            <p:cNvPr id="10" name="Afbeelding 9">
              <a:hlinkClick r:id="rId11" action="ppaction://hlinksldjump"/>
              <a:extLst>
                <a:ext uri="{FF2B5EF4-FFF2-40B4-BE49-F238E27FC236}">
                  <a16:creationId xmlns:a16="http://schemas.microsoft.com/office/drawing/2014/main" id="{5E4F2487-6A49-438D-BF6D-BF0DE8857CB4}"/>
                </a:ext>
              </a:extLst>
            </p:cNvPr>
            <p:cNvPicPr>
              <a:picLocks noChangeAspect="1"/>
            </p:cNvPicPr>
            <p:nvPr/>
          </p:nvPicPr>
          <p:blipFill>
            <a:blip r:embed="rId12"/>
            <a:stretch>
              <a:fillRect/>
            </a:stretch>
          </p:blipFill>
          <p:spPr>
            <a:xfrm>
              <a:off x="85279" y="5656829"/>
              <a:ext cx="1796765" cy="962342"/>
            </a:xfrm>
            <a:prstGeom prst="rect">
              <a:avLst/>
            </a:prstGeom>
          </p:spPr>
        </p:pic>
        <p:sp>
          <p:nvSpPr>
            <p:cNvPr id="11" name="Tekstvak 10">
              <a:extLst>
                <a:ext uri="{FF2B5EF4-FFF2-40B4-BE49-F238E27FC236}">
                  <a16:creationId xmlns:a16="http://schemas.microsoft.com/office/drawing/2014/main" id="{76BFB4E0-69CD-446A-BA4B-807459654C0D}"/>
                </a:ext>
              </a:extLst>
            </p:cNvPr>
            <p:cNvSpPr txBox="1"/>
            <p:nvPr/>
          </p:nvSpPr>
          <p:spPr>
            <a:xfrm>
              <a:off x="477861" y="5379830"/>
              <a:ext cx="1011600" cy="276999"/>
            </a:xfrm>
            <a:prstGeom prst="rect">
              <a:avLst/>
            </a:prstGeom>
            <a:noFill/>
          </p:spPr>
          <p:txBody>
            <a:bodyPr wrap="square" rtlCol="0">
              <a:spAutoFit/>
            </a:bodyPr>
            <a:lstStyle/>
            <a:p>
              <a:r>
                <a:rPr lang="nl-NL" sz="1200" dirty="0">
                  <a:solidFill>
                    <a:srgbClr val="03A9F4"/>
                  </a:solidFill>
                  <a:latin typeface="Calibri" panose="020F0502020204030204" pitchFamily="34" charset="0"/>
                  <a:cs typeface="Calibri" panose="020F0502020204030204" pitchFamily="34" charset="0"/>
                </a:rPr>
                <a:t>Terug naar</a:t>
              </a:r>
            </a:p>
          </p:txBody>
        </p:sp>
      </p:grpSp>
      <p:sp>
        <p:nvSpPr>
          <p:cNvPr id="14" name="Titel 2">
            <a:extLst>
              <a:ext uri="{FF2B5EF4-FFF2-40B4-BE49-F238E27FC236}">
                <a16:creationId xmlns:a16="http://schemas.microsoft.com/office/drawing/2014/main" id="{52F9C11E-D3A7-D94C-885D-5E246D04574D}"/>
              </a:ext>
            </a:extLst>
          </p:cNvPr>
          <p:cNvSpPr txBox="1">
            <a:spLocks/>
          </p:cNvSpPr>
          <p:nvPr/>
        </p:nvSpPr>
        <p:spPr>
          <a:xfrm>
            <a:off x="2512821" y="496523"/>
            <a:ext cx="3130742" cy="492814"/>
          </a:xfrm>
          <a:prstGeom prst="rect">
            <a:avLst/>
          </a:prstGeom>
        </p:spPr>
        <p:txBody>
          <a:bodyPr vert="horz" wrap="none" lIns="91440" tIns="45720" rIns="91440" bIns="45720" rtlCol="0" anchor="t">
            <a:normAutofit/>
          </a:bodyPr>
          <a:lstStyle>
            <a:lvl1pPr algn="l" defTabSz="914400" rtl="0" eaLnBrk="1" latinLnBrk="0" hangingPunct="1">
              <a:lnSpc>
                <a:spcPct val="90000"/>
              </a:lnSpc>
              <a:spcBef>
                <a:spcPct val="0"/>
              </a:spcBef>
              <a:buNone/>
              <a:defRPr sz="3200" b="0" i="0" kern="1200">
                <a:solidFill>
                  <a:srgbClr val="000080"/>
                </a:solidFill>
                <a:latin typeface="Montserrat" panose="02000505000000020004" pitchFamily="2" charset="77"/>
                <a:ea typeface="+mj-ea"/>
                <a:cs typeface="+mj-cs"/>
              </a:defRPr>
            </a:lvl1pPr>
          </a:lstStyle>
          <a:p>
            <a:r>
              <a:rPr lang="nl-NL" sz="1600" b="1" dirty="0">
                <a:latin typeface="Calibri" panose="020F0502020204030204" pitchFamily="34" charset="0"/>
                <a:ea typeface="Baskerville" panose="02020502070401020303" pitchFamily="18" charset="0"/>
                <a:cs typeface="Calibri" panose="020F0502020204030204" pitchFamily="34" charset="0"/>
              </a:rPr>
              <a:t>Opleiden</a:t>
            </a:r>
          </a:p>
        </p:txBody>
      </p:sp>
      <p:sp>
        <p:nvSpPr>
          <p:cNvPr id="12" name="Titel 2">
            <a:extLst>
              <a:ext uri="{FF2B5EF4-FFF2-40B4-BE49-F238E27FC236}">
                <a16:creationId xmlns:a16="http://schemas.microsoft.com/office/drawing/2014/main" id="{9EEA9C5A-73D5-8D43-8A1E-B376EF9E06A8}"/>
              </a:ext>
            </a:extLst>
          </p:cNvPr>
          <p:cNvSpPr txBox="1">
            <a:spLocks/>
          </p:cNvSpPr>
          <p:nvPr/>
        </p:nvSpPr>
        <p:spPr>
          <a:xfrm>
            <a:off x="7521161" y="528919"/>
            <a:ext cx="3561347" cy="492814"/>
          </a:xfrm>
          <a:prstGeom prst="rect">
            <a:avLst/>
          </a:prstGeom>
        </p:spPr>
        <p:txBody>
          <a:bodyPr vert="horz" wrap="none" lIns="91440" tIns="45720" rIns="91440" bIns="45720" rtlCol="0" anchor="t">
            <a:normAutofit/>
          </a:bodyPr>
          <a:lstStyle>
            <a:lvl1pPr algn="l" defTabSz="914400" rtl="0" eaLnBrk="1" latinLnBrk="0" hangingPunct="1">
              <a:lnSpc>
                <a:spcPct val="90000"/>
              </a:lnSpc>
              <a:spcBef>
                <a:spcPct val="0"/>
              </a:spcBef>
              <a:buNone/>
              <a:defRPr sz="3200" b="0" i="0" kern="1200">
                <a:solidFill>
                  <a:srgbClr val="000080"/>
                </a:solidFill>
                <a:latin typeface="Montserrat" panose="02000505000000020004" pitchFamily="2" charset="77"/>
                <a:ea typeface="+mj-ea"/>
                <a:cs typeface="+mj-cs"/>
              </a:defRPr>
            </a:lvl1pPr>
          </a:lstStyle>
          <a:p>
            <a:r>
              <a:rPr lang="nl-NL" sz="1600" b="1" dirty="0">
                <a:latin typeface="Calibri" panose="020F0502020204030204" pitchFamily="34" charset="0"/>
                <a:ea typeface="Baskerville" panose="02020502070401020303" pitchFamily="18" charset="0"/>
                <a:cs typeface="Calibri" panose="020F0502020204030204" pitchFamily="34" charset="0"/>
              </a:rPr>
              <a:t>Crisisdienstverlening</a:t>
            </a:r>
          </a:p>
        </p:txBody>
      </p:sp>
      <p:sp>
        <p:nvSpPr>
          <p:cNvPr id="13" name="Titel 2">
            <a:extLst>
              <a:ext uri="{FF2B5EF4-FFF2-40B4-BE49-F238E27FC236}">
                <a16:creationId xmlns:a16="http://schemas.microsoft.com/office/drawing/2014/main" id="{B82979F1-4F1A-684C-97DA-45D91529CE48}"/>
              </a:ext>
            </a:extLst>
          </p:cNvPr>
          <p:cNvSpPr txBox="1">
            <a:spLocks/>
          </p:cNvSpPr>
          <p:nvPr/>
        </p:nvSpPr>
        <p:spPr>
          <a:xfrm>
            <a:off x="419004" y="2430818"/>
            <a:ext cx="1596909" cy="492814"/>
          </a:xfrm>
          <a:prstGeom prst="rect">
            <a:avLst/>
          </a:prstGeom>
        </p:spPr>
        <p:txBody>
          <a:bodyPr vert="horz" wrap="none" lIns="91440" tIns="45720" rIns="91440" bIns="45720" rtlCol="0" anchor="t">
            <a:normAutofit/>
          </a:bodyPr>
          <a:lstStyle>
            <a:lvl1pPr algn="l" defTabSz="914400" rtl="0" eaLnBrk="1" latinLnBrk="0" hangingPunct="1">
              <a:lnSpc>
                <a:spcPct val="90000"/>
              </a:lnSpc>
              <a:spcBef>
                <a:spcPct val="0"/>
              </a:spcBef>
              <a:buNone/>
              <a:defRPr sz="3200" b="0" i="0" kern="1200">
                <a:solidFill>
                  <a:srgbClr val="000080"/>
                </a:solidFill>
                <a:latin typeface="Montserrat" panose="02000505000000020004" pitchFamily="2" charset="77"/>
                <a:ea typeface="+mj-ea"/>
                <a:cs typeface="+mj-cs"/>
              </a:defRPr>
            </a:lvl1pPr>
          </a:lstStyle>
          <a:p>
            <a:r>
              <a:rPr lang="nl-NL" sz="1600" b="1" dirty="0">
                <a:latin typeface="Calibri" panose="020F0502020204030204" pitchFamily="34" charset="0"/>
                <a:ea typeface="Baskerville" panose="02020502070401020303" pitchFamily="18" charset="0"/>
                <a:cs typeface="Calibri" panose="020F0502020204030204" pitchFamily="34" charset="0"/>
              </a:rPr>
              <a:t>In het kort</a:t>
            </a:r>
          </a:p>
        </p:txBody>
      </p:sp>
      <p:graphicFrame>
        <p:nvGraphicFramePr>
          <p:cNvPr id="6" name="Tabel 8">
            <a:extLst>
              <a:ext uri="{FF2B5EF4-FFF2-40B4-BE49-F238E27FC236}">
                <a16:creationId xmlns:a16="http://schemas.microsoft.com/office/drawing/2014/main" id="{689B01E3-704A-2641-B420-50A0DEB72422}"/>
              </a:ext>
            </a:extLst>
          </p:cNvPr>
          <p:cNvGraphicFramePr>
            <a:graphicFrameLocks noGrp="1"/>
          </p:cNvGraphicFramePr>
          <p:nvPr>
            <p:extLst>
              <p:ext uri="{D42A27DB-BD31-4B8C-83A1-F6EECF244321}">
                <p14:modId xmlns:p14="http://schemas.microsoft.com/office/powerpoint/2010/main" val="4185429883"/>
              </p:ext>
            </p:extLst>
          </p:nvPr>
        </p:nvGraphicFramePr>
        <p:xfrm>
          <a:off x="7634958" y="2475107"/>
          <a:ext cx="4079179" cy="3124200"/>
        </p:xfrm>
        <a:graphic>
          <a:graphicData uri="http://schemas.openxmlformats.org/drawingml/2006/table">
            <a:tbl>
              <a:tblPr firstRow="1" bandRow="1">
                <a:tableStyleId>{5C22544A-7EE6-4342-B048-85BDC9FD1C3A}</a:tableStyleId>
              </a:tblPr>
              <a:tblGrid>
                <a:gridCol w="2944407">
                  <a:extLst>
                    <a:ext uri="{9D8B030D-6E8A-4147-A177-3AD203B41FA5}">
                      <a16:colId xmlns:a16="http://schemas.microsoft.com/office/drawing/2014/main" val="3107764603"/>
                    </a:ext>
                  </a:extLst>
                </a:gridCol>
                <a:gridCol w="1134772">
                  <a:extLst>
                    <a:ext uri="{9D8B030D-6E8A-4147-A177-3AD203B41FA5}">
                      <a16:colId xmlns:a16="http://schemas.microsoft.com/office/drawing/2014/main" val="705317749"/>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100" b="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De persoon heeft cognitieve en praktische vaardigheden geleerd gericht op de uitoefening van een beroep of functie, dan wel werkzaamheden in de uitoefening van een bedrijf of in zelfstandige uitoefening van beroep en die leidt tot een door het Ministerie van Onderwijs, Cultuur en Wetenschap of branche/sector erkend </a:t>
                      </a:r>
                      <a:r>
                        <a:rPr lang="nl-NL" sz="1100" b="0" u="none"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certificaat of diploma.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fontAlgn="auto">
                        <a:lnSpc>
                          <a:spcPct val="100000"/>
                        </a:lnSpc>
                      </a:pPr>
                      <a:r>
                        <a:rPr lang="nl-NL" sz="1100" b="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Scholing naar een beroep of functie:</a:t>
                      </a:r>
                    </a:p>
                    <a:p>
                      <a:pPr fontAlgn="auto">
                        <a:lnSpc>
                          <a:spcPct val="100000"/>
                        </a:lnSpc>
                      </a:pPr>
                      <a:r>
                        <a:rPr lang="nl-NL" sz="1100" b="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€ 5.000,-, inclusief btw </a:t>
                      </a:r>
                    </a:p>
                    <a:p>
                      <a:pPr fontAlgn="auto">
                        <a:lnSpc>
                          <a:spcPct val="100000"/>
                        </a:lnSpc>
                      </a:pPr>
                      <a:r>
                        <a:rPr lang="nl-NL" sz="1100" b="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 </a:t>
                      </a:r>
                    </a:p>
                    <a:p>
                      <a:endParaRPr lang="nl-NL" sz="1100" dirty="0">
                        <a:latin typeface="Calibri" panose="020F0502020204030204" pitchFamily="34" charset="0"/>
                        <a:ea typeface="Baskerville" panose="02020502070401020303" pitchFamily="18"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4476219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100" b="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De scholing bestaat uit het systematisch verwerven van kennis dan wel vaardigheden volgens een vooraf vastgesteld programma, waarbij de verworven kennis en vaardigheden worden getoetst.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fontAlgn="auto">
                        <a:lnSpc>
                          <a:spcPct val="100000"/>
                        </a:lnSpc>
                      </a:pPr>
                      <a:r>
                        <a:rPr lang="nl-NL" sz="1100" b="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Functiegerichte vaardigheidstraining</a:t>
                      </a:r>
                    </a:p>
                    <a:p>
                      <a:pPr fontAlgn="auto">
                        <a:lnSpc>
                          <a:spcPct val="100000"/>
                        </a:lnSpc>
                      </a:pPr>
                      <a:r>
                        <a:rPr lang="nl-NL" sz="1100" b="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€ 1750,- ex btw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42806296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100" b="0" kern="120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Begeleiding bij scholing: De persoon kan met extra begeleiding tijdens zijn scholingsperiode – naast die van het opleidingsinstituut – de scholing succesvol afronden.</a:t>
                      </a:r>
                      <a:r>
                        <a:rPr lang="nl-NL" sz="1100" b="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100" kern="120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€ 3.920,- ex btw</a:t>
                      </a:r>
                    </a:p>
                    <a:p>
                      <a:endParaRPr lang="nl-NL" sz="1100" dirty="0">
                        <a:latin typeface="Calibri" panose="020F0502020204030204" pitchFamily="34" charset="0"/>
                        <a:ea typeface="Baskerville" panose="02020502070401020303" pitchFamily="18"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09001059"/>
                  </a:ext>
                </a:extLst>
              </a:tr>
            </a:tbl>
          </a:graphicData>
        </a:graphic>
      </p:graphicFrame>
      <p:sp>
        <p:nvSpPr>
          <p:cNvPr id="16" name="Rechthoek 15">
            <a:extLst>
              <a:ext uri="{FF2B5EF4-FFF2-40B4-BE49-F238E27FC236}">
                <a16:creationId xmlns:a16="http://schemas.microsoft.com/office/drawing/2014/main" id="{8FE9F771-CC20-E84B-B8B4-D3D9FF223DE1}"/>
              </a:ext>
            </a:extLst>
          </p:cNvPr>
          <p:cNvSpPr/>
          <p:nvPr/>
        </p:nvSpPr>
        <p:spPr>
          <a:xfrm>
            <a:off x="419004" y="2801537"/>
            <a:ext cx="1953004" cy="1569660"/>
          </a:xfrm>
          <a:prstGeom prst="rect">
            <a:avLst/>
          </a:prstGeom>
          <a:solidFill>
            <a:schemeClr val="bg1">
              <a:lumMod val="95000"/>
            </a:schemeClr>
          </a:solidFill>
        </p:spPr>
        <p:txBody>
          <a:bodyPr wrap="square">
            <a:spAutoFit/>
          </a:bodyPr>
          <a:lstStyle/>
          <a:p>
            <a:r>
              <a:rPr lang="nl-NL" sz="1200" dirty="0">
                <a:solidFill>
                  <a:srgbClr val="00007F"/>
                </a:solidFill>
                <a:latin typeface="Calibri" panose="020F0502020204030204" pitchFamily="34" charset="0"/>
                <a:ea typeface="Baskerville" panose="02020502070401020303" pitchFamily="18" charset="0"/>
                <a:cs typeface="Calibri" panose="020F0502020204030204" pitchFamily="34" charset="0"/>
              </a:rPr>
              <a:t>Een ‘leven lang leren’ is onvermijdelijk geworden door de continue veranderende arbeidsmarkt. </a:t>
            </a:r>
          </a:p>
          <a:p>
            <a:endParaRPr lang="nl-NL" sz="1200" dirty="0">
              <a:solidFill>
                <a:srgbClr val="00007F"/>
              </a:solidFill>
              <a:latin typeface="Calibri" panose="020F0502020204030204" pitchFamily="34" charset="0"/>
              <a:ea typeface="Baskerville" panose="02020502070401020303" pitchFamily="18" charset="0"/>
              <a:cs typeface="Calibri" panose="020F0502020204030204" pitchFamily="34" charset="0"/>
            </a:endParaRPr>
          </a:p>
          <a:p>
            <a:r>
              <a:rPr lang="nl-NL" sz="1200" dirty="0">
                <a:solidFill>
                  <a:srgbClr val="00007F"/>
                </a:solidFill>
                <a:latin typeface="Calibri" panose="020F0502020204030204" pitchFamily="34" charset="0"/>
                <a:ea typeface="Baskerville" panose="02020502070401020303" pitchFamily="18" charset="0"/>
                <a:cs typeface="Calibri" panose="020F0502020204030204" pitchFamily="34" charset="0"/>
              </a:rPr>
              <a:t>Om aan het werk te komen en blijven is (bij)scholing noodzakelijk. </a:t>
            </a:r>
            <a:endParaRPr lang="nl-NL" sz="1200" dirty="0">
              <a:effectLst/>
              <a:latin typeface="Calibri" panose="020F0502020204030204" pitchFamily="34" charset="0"/>
              <a:ea typeface="Baskerville" panose="02020502070401020303" pitchFamily="18" charset="0"/>
              <a:cs typeface="Calibri" panose="020F0502020204030204" pitchFamily="34" charset="0"/>
            </a:endParaRPr>
          </a:p>
        </p:txBody>
      </p:sp>
      <p:graphicFrame>
        <p:nvGraphicFramePr>
          <p:cNvPr id="18" name="Tabel 8">
            <a:extLst>
              <a:ext uri="{FF2B5EF4-FFF2-40B4-BE49-F238E27FC236}">
                <a16:creationId xmlns:a16="http://schemas.microsoft.com/office/drawing/2014/main" id="{1B2E2431-EEAB-41C7-B5C4-2AFCBFE7A5A2}"/>
              </a:ext>
            </a:extLst>
          </p:cNvPr>
          <p:cNvGraphicFramePr>
            <a:graphicFrameLocks noGrp="1"/>
          </p:cNvGraphicFramePr>
          <p:nvPr>
            <p:extLst>
              <p:ext uri="{D42A27DB-BD31-4B8C-83A1-F6EECF244321}">
                <p14:modId xmlns:p14="http://schemas.microsoft.com/office/powerpoint/2010/main" val="159370571"/>
              </p:ext>
            </p:extLst>
          </p:nvPr>
        </p:nvGraphicFramePr>
        <p:xfrm>
          <a:off x="7634959" y="859667"/>
          <a:ext cx="4079179" cy="1615440"/>
        </p:xfrm>
        <a:graphic>
          <a:graphicData uri="http://schemas.openxmlformats.org/drawingml/2006/table">
            <a:tbl>
              <a:tblPr firstRow="1" bandRow="1">
                <a:tableStyleId>{5C22544A-7EE6-4342-B048-85BDC9FD1C3A}</a:tableStyleId>
              </a:tblPr>
              <a:tblGrid>
                <a:gridCol w="2933981">
                  <a:extLst>
                    <a:ext uri="{9D8B030D-6E8A-4147-A177-3AD203B41FA5}">
                      <a16:colId xmlns:a16="http://schemas.microsoft.com/office/drawing/2014/main" val="3107764603"/>
                    </a:ext>
                  </a:extLst>
                </a:gridCol>
                <a:gridCol w="1145198">
                  <a:extLst>
                    <a:ext uri="{9D8B030D-6E8A-4147-A177-3AD203B41FA5}">
                      <a16:colId xmlns:a16="http://schemas.microsoft.com/office/drawing/2014/main" val="705317749"/>
                    </a:ext>
                  </a:extLst>
                </a:gridCol>
              </a:tblGrid>
              <a:tr h="370840">
                <a:tc>
                  <a:txBody>
                    <a:bodyPr/>
                    <a:lstStyle/>
                    <a:p>
                      <a:r>
                        <a:rPr lang="nl-NL" sz="1100" b="0" kern="1200" dirty="0">
                          <a:solidFill>
                            <a:srgbClr val="000080"/>
                          </a:solidFill>
                          <a:effectLst/>
                          <a:latin typeface="Calibri" panose="020F0502020204030204" pitchFamily="34" charset="0"/>
                          <a:ea typeface="Calibri" panose="020F0502020204030204" pitchFamily="34" charset="0"/>
                          <a:cs typeface="Calibri" panose="020F0502020204030204" pitchFamily="34" charset="0"/>
                        </a:rPr>
                        <a:t>Mbo-opleiding gericht op het behalen van een praktijkverklaring</a:t>
                      </a:r>
                      <a:endParaRPr lang="nl-NL" sz="1100" b="0" kern="1200" dirty="0">
                        <a:solidFill>
                          <a:srgbClr val="000080"/>
                        </a:solidFill>
                        <a:effectLs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nl-NL" sz="1100" b="0" kern="1200" dirty="0">
                          <a:solidFill>
                            <a:srgbClr val="000080"/>
                          </a:solidFill>
                          <a:effectLst/>
                          <a:latin typeface="Calibri" panose="020F0502020204030204" pitchFamily="34" charset="0"/>
                          <a:ea typeface="+mn-ea"/>
                          <a:cs typeface="Calibri" panose="020F0502020204030204" pitchFamily="34" charset="0"/>
                        </a:rPr>
                        <a:t>Zie regeling</a:t>
                      </a:r>
                    </a:p>
                    <a:p>
                      <a:r>
                        <a:rPr lang="nl-NL" sz="1100" b="0" kern="1200" dirty="0">
                          <a:solidFill>
                            <a:srgbClr val="000080"/>
                          </a:solidFill>
                          <a:effectLst/>
                          <a:latin typeface="Calibri" panose="020F0502020204030204" pitchFamily="34" charset="0"/>
                          <a:ea typeface="+mn-ea"/>
                          <a:cs typeface="Calibri" panose="020F0502020204030204" pitchFamily="34" charset="0"/>
                        </a:rPr>
                        <a:t>€ 750,- ex btw</a:t>
                      </a:r>
                      <a:endParaRPr lang="nl-NL" sz="1100" b="0" kern="1200" dirty="0">
                        <a:solidFill>
                          <a:srgbClr val="000080"/>
                        </a:solidFill>
                        <a:effectLs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4476219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100" b="0" kern="1200" dirty="0">
                          <a:solidFill>
                            <a:srgbClr val="000080"/>
                          </a:solidFill>
                          <a:effectLst/>
                          <a:latin typeface="Calibri" panose="020F0502020204030204" pitchFamily="34" charset="0"/>
                          <a:cs typeface="Calibri" panose="020F0502020204030204" pitchFamily="34" charset="0"/>
                        </a:rPr>
                        <a:t>Mbo-opleiding</a:t>
                      </a:r>
                      <a:r>
                        <a:rPr lang="nl-NL" sz="1100" dirty="0">
                          <a:latin typeface="Calibri" panose="020F0502020204030204" pitchFamily="34" charset="0"/>
                          <a:cs typeface="Calibri" panose="020F0502020204030204" pitchFamily="34" charset="0"/>
                        </a:rPr>
                        <a:t> </a:t>
                      </a:r>
                      <a:r>
                        <a:rPr lang="nl-NL" sz="1100" b="0" kern="1200" dirty="0">
                          <a:solidFill>
                            <a:srgbClr val="000080"/>
                          </a:solidFill>
                          <a:effectLst/>
                          <a:latin typeface="Calibri" panose="020F0502020204030204" pitchFamily="34" charset="0"/>
                          <a:ea typeface="+mn-ea"/>
                          <a:cs typeface="Calibri" panose="020F0502020204030204" pitchFamily="34" charset="0"/>
                        </a:rPr>
                        <a:t>gericht op het behalen van een certificaat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nl-NL" sz="1100" b="0" kern="1200" dirty="0">
                          <a:solidFill>
                            <a:srgbClr val="000080"/>
                          </a:solidFill>
                          <a:effectLst/>
                          <a:latin typeface="Calibri" panose="020F0502020204030204" pitchFamily="34" charset="0"/>
                          <a:ea typeface="+mn-ea"/>
                          <a:cs typeface="Calibri" panose="020F0502020204030204" pitchFamily="34" charset="0"/>
                        </a:rPr>
                        <a:t>Zie regeling</a:t>
                      </a:r>
                    </a:p>
                    <a:p>
                      <a:r>
                        <a:rPr lang="nl-NL" sz="1100" b="0" kern="1200" dirty="0">
                          <a:solidFill>
                            <a:srgbClr val="000080"/>
                          </a:solidFill>
                          <a:effectLst/>
                          <a:latin typeface="Calibri" panose="020F0502020204030204" pitchFamily="34" charset="0"/>
                          <a:ea typeface="+mn-ea"/>
                          <a:cs typeface="Calibri" panose="020F0502020204030204" pitchFamily="34" charset="0"/>
                        </a:rPr>
                        <a:t>€ 1.750,- ex btw</a:t>
                      </a:r>
                      <a:endParaRPr lang="nl-NL" sz="1100" b="0" kern="1200" dirty="0">
                        <a:solidFill>
                          <a:srgbClr val="000080"/>
                        </a:solidFill>
                        <a:effectLst/>
                        <a:latin typeface="Calibri" panose="020F0502020204030204" pitchFamily="34" charset="0"/>
                        <a:cs typeface="Calibri" panose="020F0502020204030204" pitchFamily="34" charset="0"/>
                      </a:endParaRPr>
                    </a:p>
                    <a:p>
                      <a:pPr fontAlgn="auto">
                        <a:lnSpc>
                          <a:spcPct val="100000"/>
                        </a:lnSpc>
                      </a:pPr>
                      <a:endParaRPr lang="nl-NL" sz="1100" b="0" dirty="0">
                        <a:solidFill>
                          <a:srgbClr val="000080"/>
                        </a:solidFill>
                        <a:effectLst/>
                        <a:latin typeface="Calibri" panose="020F0502020204030204" pitchFamily="34" charset="0"/>
                        <a:ea typeface="Baskerville" panose="02020502070401020303" pitchFamily="18"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42806296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100" b="0" kern="1200" dirty="0">
                          <a:solidFill>
                            <a:srgbClr val="000080"/>
                          </a:solidFill>
                          <a:effectLst/>
                          <a:latin typeface="Calibri" panose="020F0502020204030204" pitchFamily="34" charset="0"/>
                          <a:ea typeface="+mn-ea"/>
                          <a:cs typeface="Calibri" panose="020F0502020204030204" pitchFamily="34" charset="0"/>
                        </a:rPr>
                        <a:t>Mbo-opleiding gericht op het behalen van een diploma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nl-NL" sz="1100" b="0" kern="1200" dirty="0">
                          <a:solidFill>
                            <a:srgbClr val="000080"/>
                          </a:solidFill>
                          <a:effectLst/>
                          <a:latin typeface="Calibri" panose="020F0502020204030204" pitchFamily="34" charset="0"/>
                          <a:ea typeface="+mn-ea"/>
                          <a:cs typeface="Calibri" panose="020F0502020204030204" pitchFamily="34" charset="0"/>
                        </a:rPr>
                        <a:t>Zie regeling</a:t>
                      </a:r>
                    </a:p>
                    <a:p>
                      <a:r>
                        <a:rPr lang="nl-NL" sz="1100" b="0" kern="1200" dirty="0">
                          <a:solidFill>
                            <a:srgbClr val="000080"/>
                          </a:solidFill>
                          <a:effectLst/>
                          <a:latin typeface="Calibri" panose="020F0502020204030204" pitchFamily="34" charset="0"/>
                          <a:ea typeface="+mn-ea"/>
                          <a:cs typeface="Calibri" panose="020F0502020204030204" pitchFamily="34" charset="0"/>
                        </a:rPr>
                        <a:t>€ 2.050,- ex btw</a:t>
                      </a:r>
                      <a:endParaRPr lang="nl-NL" sz="1100" b="0" kern="1200" dirty="0">
                        <a:solidFill>
                          <a:srgbClr val="000080"/>
                        </a:solidFill>
                        <a:effectLst/>
                        <a:latin typeface="Calibri" panose="020F0502020204030204" pitchFamily="34" charset="0"/>
                        <a:cs typeface="Calibri" panose="020F0502020204030204" pitchFamily="34" charset="0"/>
                      </a:endParaRPr>
                    </a:p>
                    <a:p>
                      <a:endParaRPr lang="nl-NL" sz="1100" dirty="0">
                        <a:latin typeface="Calibri" panose="020F0502020204030204" pitchFamily="34" charset="0"/>
                        <a:ea typeface="Baskerville" panose="02020502070401020303" pitchFamily="18"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09001059"/>
                  </a:ext>
                </a:extLst>
              </a:tr>
            </a:tbl>
          </a:graphicData>
        </a:graphic>
      </p:graphicFrame>
    </p:spTree>
    <p:extLst>
      <p:ext uri="{BB962C8B-B14F-4D97-AF65-F5344CB8AC3E}">
        <p14:creationId xmlns:p14="http://schemas.microsoft.com/office/powerpoint/2010/main" val="1087887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ijdelijke aanduiding voor inhoud 2">
            <a:extLst>
              <a:ext uri="{FF2B5EF4-FFF2-40B4-BE49-F238E27FC236}">
                <a16:creationId xmlns:a16="http://schemas.microsoft.com/office/drawing/2014/main" id="{E2C6F177-8BFA-3940-8095-E292B59778DF}"/>
              </a:ext>
            </a:extLst>
          </p:cNvPr>
          <p:cNvGraphicFramePr>
            <a:graphicFrameLocks noGrp="1"/>
          </p:cNvGraphicFramePr>
          <p:nvPr>
            <p:ph idx="1"/>
            <p:extLst>
              <p:ext uri="{D42A27DB-BD31-4B8C-83A1-F6EECF244321}">
                <p14:modId xmlns:p14="http://schemas.microsoft.com/office/powerpoint/2010/main" val="2845618952"/>
              </p:ext>
            </p:extLst>
          </p:nvPr>
        </p:nvGraphicFramePr>
        <p:xfrm>
          <a:off x="2211630" y="4092788"/>
          <a:ext cx="5975305" cy="213360"/>
        </p:xfrm>
        <a:graphic>
          <a:graphicData uri="http://schemas.openxmlformats.org/drawingml/2006/table">
            <a:tbl>
              <a:tblPr firstRow="1" firstCol="1" bandRow="1">
                <a:tableStyleId>{5C22544A-7EE6-4342-B048-85BDC9FD1C3A}</a:tableStyleId>
              </a:tblPr>
              <a:tblGrid>
                <a:gridCol w="4932569">
                  <a:extLst>
                    <a:ext uri="{9D8B030D-6E8A-4147-A177-3AD203B41FA5}">
                      <a16:colId xmlns:a16="http://schemas.microsoft.com/office/drawing/2014/main" val="2594637024"/>
                    </a:ext>
                  </a:extLst>
                </a:gridCol>
                <a:gridCol w="1042736">
                  <a:extLst>
                    <a:ext uri="{9D8B030D-6E8A-4147-A177-3AD203B41FA5}">
                      <a16:colId xmlns:a16="http://schemas.microsoft.com/office/drawing/2014/main" val="682874989"/>
                    </a:ext>
                  </a:extLst>
                </a:gridCol>
              </a:tblGrid>
              <a:tr h="0">
                <a:tc>
                  <a:txBody>
                    <a:bodyPr/>
                    <a:lstStyle/>
                    <a:p>
                      <a:pPr marL="0" indent="0" fontAlgn="auto">
                        <a:lnSpc>
                          <a:spcPct val="100000"/>
                        </a:lnSpc>
                        <a:buFont typeface="Arial" panose="020B0604020202020204" pitchFamily="34" charset="0"/>
                        <a:buNone/>
                      </a:pPr>
                      <a:endParaRPr lang="nl-NL" sz="1400" b="0" dirty="0">
                        <a:solidFill>
                          <a:srgbClr val="000080"/>
                        </a:solidFill>
                        <a:effectLst/>
                        <a:latin typeface="Arial" panose="020B0604020202020204" pitchFamily="34" charset="0"/>
                        <a:ea typeface="DejaVu Sans"/>
                        <a:cs typeface="Arial" panose="020B0604020202020204" pitchFamily="34" charset="0"/>
                      </a:endParaRPr>
                    </a:p>
                  </a:txBody>
                  <a:tcPr marL="68580" marR="68580" marT="0" marB="0">
                    <a:solidFill>
                      <a:schemeClr val="bg1"/>
                    </a:solidFill>
                  </a:tcPr>
                </a:tc>
                <a:tc>
                  <a:txBody>
                    <a:bodyPr/>
                    <a:lstStyle/>
                    <a:p>
                      <a:pPr marL="0" indent="0" fontAlgn="auto">
                        <a:lnSpc>
                          <a:spcPct val="100000"/>
                        </a:lnSpc>
                        <a:buFont typeface="Arial" panose="020B0604020202020204" pitchFamily="34" charset="0"/>
                        <a:buNone/>
                      </a:pPr>
                      <a:r>
                        <a:rPr lang="nl-NL" sz="1400" b="0" dirty="0">
                          <a:solidFill>
                            <a:srgbClr val="000080"/>
                          </a:solidFill>
                          <a:effectLst/>
                          <a:latin typeface="Arial" panose="020B0604020202020204" pitchFamily="34" charset="0"/>
                          <a:cs typeface="Arial" panose="020B0604020202020204" pitchFamily="34" charset="0"/>
                        </a:rPr>
                        <a:t> </a:t>
                      </a:r>
                      <a:endParaRPr lang="nl-NL" sz="1400" b="0" dirty="0">
                        <a:solidFill>
                          <a:srgbClr val="000080"/>
                        </a:solidFill>
                        <a:effectLst/>
                        <a:latin typeface="Arial" panose="020B0604020202020204" pitchFamily="34" charset="0"/>
                        <a:ea typeface="DejaVu Sans"/>
                        <a:cs typeface="Arial" panose="020B0604020202020204" pitchFamily="34" charset="0"/>
                      </a:endParaRPr>
                    </a:p>
                  </a:txBody>
                  <a:tcPr marL="68580" marR="68580" marT="0" marB="0">
                    <a:solidFill>
                      <a:schemeClr val="bg1"/>
                    </a:solidFill>
                  </a:tcPr>
                </a:tc>
                <a:extLst>
                  <a:ext uri="{0D108BD9-81ED-4DB2-BD59-A6C34878D82A}">
                    <a16:rowId xmlns:a16="http://schemas.microsoft.com/office/drawing/2014/main" val="2895997371"/>
                  </a:ext>
                </a:extLst>
              </a:tr>
            </a:tbl>
          </a:graphicData>
        </a:graphic>
      </p:graphicFrame>
      <p:pic>
        <p:nvPicPr>
          <p:cNvPr id="7" name="Picture 11">
            <a:hlinkClick r:id="" action="ppaction://hlinkshowjump?jump=firstslide"/>
            <a:extLst>
              <a:ext uri="{FF2B5EF4-FFF2-40B4-BE49-F238E27FC236}">
                <a16:creationId xmlns:a16="http://schemas.microsoft.com/office/drawing/2014/main" id="{081FB514-5067-48C4-B318-A55A35571B68}"/>
              </a:ext>
            </a:extLst>
          </p:cNvPr>
          <p:cNvPicPr>
            <a:picLocks noChangeAspect="1"/>
          </p:cNvPicPr>
          <p:nvPr/>
        </p:nvPicPr>
        <p:blipFill>
          <a:blip r:embed="rId3"/>
          <a:stretch>
            <a:fillRect/>
          </a:stretch>
        </p:blipFill>
        <p:spPr>
          <a:xfrm>
            <a:off x="419004" y="597620"/>
            <a:ext cx="1463040" cy="1689038"/>
          </a:xfrm>
          <a:prstGeom prst="rect">
            <a:avLst/>
          </a:prstGeom>
          <a:effectLst>
            <a:outerShdw blurRad="165100" dist="38100" dir="5400000" sx="110000" sy="110000" algn="ctr" rotWithShape="0">
              <a:srgbClr val="000000">
                <a:alpha val="10000"/>
              </a:srgbClr>
            </a:outerShdw>
          </a:effectLst>
        </p:spPr>
      </p:pic>
      <p:grpSp>
        <p:nvGrpSpPr>
          <p:cNvPr id="8" name="Groep 7">
            <a:extLst>
              <a:ext uri="{FF2B5EF4-FFF2-40B4-BE49-F238E27FC236}">
                <a16:creationId xmlns:a16="http://schemas.microsoft.com/office/drawing/2014/main" id="{1C326318-2A39-4DBC-B1B1-3724AB6BE567}"/>
              </a:ext>
            </a:extLst>
          </p:cNvPr>
          <p:cNvGrpSpPr/>
          <p:nvPr/>
        </p:nvGrpSpPr>
        <p:grpSpPr>
          <a:xfrm>
            <a:off x="85279" y="5379830"/>
            <a:ext cx="1796765" cy="1239341"/>
            <a:chOff x="85279" y="5379830"/>
            <a:chExt cx="1796765" cy="1239341"/>
          </a:xfrm>
        </p:grpSpPr>
        <p:pic>
          <p:nvPicPr>
            <p:cNvPr id="10" name="Afbeelding 9">
              <a:hlinkClick r:id="rId4" action="ppaction://hlinksldjump"/>
              <a:extLst>
                <a:ext uri="{FF2B5EF4-FFF2-40B4-BE49-F238E27FC236}">
                  <a16:creationId xmlns:a16="http://schemas.microsoft.com/office/drawing/2014/main" id="{20010112-F1CB-4E55-B5CC-9E030E32877C}"/>
                </a:ext>
              </a:extLst>
            </p:cNvPr>
            <p:cNvPicPr>
              <a:picLocks noChangeAspect="1"/>
            </p:cNvPicPr>
            <p:nvPr/>
          </p:nvPicPr>
          <p:blipFill>
            <a:blip r:embed="rId5"/>
            <a:stretch>
              <a:fillRect/>
            </a:stretch>
          </p:blipFill>
          <p:spPr>
            <a:xfrm>
              <a:off x="85279" y="5656829"/>
              <a:ext cx="1796765" cy="962342"/>
            </a:xfrm>
            <a:prstGeom prst="rect">
              <a:avLst/>
            </a:prstGeom>
          </p:spPr>
        </p:pic>
        <p:sp>
          <p:nvSpPr>
            <p:cNvPr id="11" name="Tekstvak 10">
              <a:extLst>
                <a:ext uri="{FF2B5EF4-FFF2-40B4-BE49-F238E27FC236}">
                  <a16:creationId xmlns:a16="http://schemas.microsoft.com/office/drawing/2014/main" id="{0B5758B3-5371-4017-AEEF-33881C557294}"/>
                </a:ext>
              </a:extLst>
            </p:cNvPr>
            <p:cNvSpPr txBox="1"/>
            <p:nvPr/>
          </p:nvSpPr>
          <p:spPr>
            <a:xfrm>
              <a:off x="477861" y="5379830"/>
              <a:ext cx="1011600" cy="292388"/>
            </a:xfrm>
            <a:prstGeom prst="rect">
              <a:avLst/>
            </a:prstGeom>
            <a:noFill/>
          </p:spPr>
          <p:txBody>
            <a:bodyPr wrap="square" rtlCol="0">
              <a:spAutoFit/>
            </a:bodyPr>
            <a:lstStyle/>
            <a:p>
              <a:r>
                <a:rPr lang="nl-NL" sz="1300" dirty="0">
                  <a:solidFill>
                    <a:srgbClr val="03A9F4"/>
                  </a:solidFill>
                  <a:latin typeface="Calibri" panose="020F0502020204030204" pitchFamily="34" charset="0"/>
                  <a:cs typeface="Calibri" panose="020F0502020204030204" pitchFamily="34" charset="0"/>
                </a:rPr>
                <a:t>Terug naar</a:t>
              </a:r>
            </a:p>
          </p:txBody>
        </p:sp>
      </p:grpSp>
      <p:sp>
        <p:nvSpPr>
          <p:cNvPr id="14" name="Titel 2">
            <a:extLst>
              <a:ext uri="{FF2B5EF4-FFF2-40B4-BE49-F238E27FC236}">
                <a16:creationId xmlns:a16="http://schemas.microsoft.com/office/drawing/2014/main" id="{C8A3656F-388C-4342-BA5D-1AC6AD2BB568}"/>
              </a:ext>
            </a:extLst>
          </p:cNvPr>
          <p:cNvSpPr txBox="1">
            <a:spLocks/>
          </p:cNvSpPr>
          <p:nvPr/>
        </p:nvSpPr>
        <p:spPr>
          <a:xfrm>
            <a:off x="2838595" y="579604"/>
            <a:ext cx="3135852" cy="492814"/>
          </a:xfrm>
          <a:prstGeom prst="rect">
            <a:avLst/>
          </a:prstGeom>
        </p:spPr>
        <p:txBody>
          <a:bodyPr vert="horz" wrap="none" lIns="91440" tIns="45720" rIns="91440" bIns="45720" rtlCol="0" anchor="t">
            <a:normAutofit/>
          </a:bodyPr>
          <a:lstStyle>
            <a:lvl1pPr algn="l" defTabSz="914400" rtl="0" eaLnBrk="1" latinLnBrk="0" hangingPunct="1">
              <a:lnSpc>
                <a:spcPct val="90000"/>
              </a:lnSpc>
              <a:spcBef>
                <a:spcPct val="0"/>
              </a:spcBef>
              <a:buNone/>
              <a:defRPr sz="3200" b="0" i="0" kern="1200">
                <a:solidFill>
                  <a:srgbClr val="000080"/>
                </a:solidFill>
                <a:latin typeface="Montserrat" panose="02000505000000020004" pitchFamily="2" charset="77"/>
                <a:ea typeface="+mj-ea"/>
                <a:cs typeface="+mj-cs"/>
              </a:defRPr>
            </a:lvl1pPr>
          </a:lstStyle>
          <a:p>
            <a:r>
              <a:rPr lang="nl-NL" sz="1600" b="1" dirty="0">
                <a:latin typeface="Calibri" panose="020F0502020204030204" pitchFamily="34" charset="0"/>
                <a:ea typeface="Baskerville" panose="02020502070401020303" pitchFamily="18" charset="0"/>
                <a:cs typeface="Calibri" panose="020F0502020204030204" pitchFamily="34" charset="0"/>
              </a:rPr>
              <a:t>Bemiddeling</a:t>
            </a:r>
            <a:endParaRPr lang="nl-NL" sz="1300" b="1" dirty="0">
              <a:latin typeface="Calibri" panose="020F0502020204030204" pitchFamily="34" charset="0"/>
              <a:ea typeface="Baskerville" panose="02020502070401020303" pitchFamily="18" charset="0"/>
              <a:cs typeface="Calibri" panose="020F0502020204030204" pitchFamily="34" charset="0"/>
            </a:endParaRPr>
          </a:p>
        </p:txBody>
      </p:sp>
      <p:sp>
        <p:nvSpPr>
          <p:cNvPr id="12" name="Titel 2">
            <a:extLst>
              <a:ext uri="{FF2B5EF4-FFF2-40B4-BE49-F238E27FC236}">
                <a16:creationId xmlns:a16="http://schemas.microsoft.com/office/drawing/2014/main" id="{2E42EEC0-0EB1-F846-8DC7-FEABF692A167}"/>
              </a:ext>
            </a:extLst>
          </p:cNvPr>
          <p:cNvSpPr txBox="1">
            <a:spLocks/>
          </p:cNvSpPr>
          <p:nvPr/>
        </p:nvSpPr>
        <p:spPr>
          <a:xfrm>
            <a:off x="7503882" y="597620"/>
            <a:ext cx="3565170" cy="492814"/>
          </a:xfrm>
          <a:prstGeom prst="rect">
            <a:avLst/>
          </a:prstGeom>
        </p:spPr>
        <p:txBody>
          <a:bodyPr vert="horz" wrap="none" lIns="91440" tIns="45720" rIns="91440" bIns="45720" rtlCol="0" anchor="t">
            <a:normAutofit/>
          </a:bodyPr>
          <a:lstStyle>
            <a:lvl1pPr algn="l" defTabSz="914400" rtl="0" eaLnBrk="1" latinLnBrk="0" hangingPunct="1">
              <a:lnSpc>
                <a:spcPct val="90000"/>
              </a:lnSpc>
              <a:spcBef>
                <a:spcPct val="0"/>
              </a:spcBef>
              <a:buNone/>
              <a:defRPr sz="3200" b="0" i="0" kern="1200">
                <a:solidFill>
                  <a:srgbClr val="000080"/>
                </a:solidFill>
                <a:latin typeface="Montserrat" panose="02000505000000020004" pitchFamily="2" charset="77"/>
                <a:ea typeface="+mj-ea"/>
                <a:cs typeface="+mj-cs"/>
              </a:defRPr>
            </a:lvl1pPr>
          </a:lstStyle>
          <a:p>
            <a:r>
              <a:rPr lang="nl-NL" sz="1600" b="1" dirty="0">
                <a:latin typeface="Calibri" panose="020F0502020204030204" pitchFamily="34" charset="0"/>
                <a:ea typeface="Baskerville" panose="02020502070401020303" pitchFamily="18" charset="0"/>
                <a:cs typeface="Calibri" panose="020F0502020204030204" pitchFamily="34" charset="0"/>
              </a:rPr>
              <a:t>Crisisdienstverlening</a:t>
            </a:r>
            <a:endParaRPr lang="nl-NL" sz="1300" b="1" dirty="0">
              <a:latin typeface="Calibri" panose="020F0502020204030204" pitchFamily="34" charset="0"/>
              <a:ea typeface="Baskerville" panose="02020502070401020303" pitchFamily="18" charset="0"/>
              <a:cs typeface="Calibri" panose="020F0502020204030204" pitchFamily="34" charset="0"/>
            </a:endParaRPr>
          </a:p>
        </p:txBody>
      </p:sp>
      <p:sp>
        <p:nvSpPr>
          <p:cNvPr id="13" name="Titel 2">
            <a:extLst>
              <a:ext uri="{FF2B5EF4-FFF2-40B4-BE49-F238E27FC236}">
                <a16:creationId xmlns:a16="http://schemas.microsoft.com/office/drawing/2014/main" id="{2450A47E-C806-7845-A495-6ED43504EBCB}"/>
              </a:ext>
            </a:extLst>
          </p:cNvPr>
          <p:cNvSpPr txBox="1">
            <a:spLocks/>
          </p:cNvSpPr>
          <p:nvPr/>
        </p:nvSpPr>
        <p:spPr>
          <a:xfrm>
            <a:off x="407978" y="2457632"/>
            <a:ext cx="1868526" cy="492814"/>
          </a:xfrm>
          <a:prstGeom prst="rect">
            <a:avLst/>
          </a:prstGeom>
        </p:spPr>
        <p:txBody>
          <a:bodyPr vert="horz" wrap="none" lIns="91440" tIns="45720" rIns="91440" bIns="45720" rtlCol="0" anchor="t">
            <a:normAutofit/>
          </a:bodyPr>
          <a:lstStyle>
            <a:lvl1pPr algn="l" defTabSz="914400" rtl="0" eaLnBrk="1" latinLnBrk="0" hangingPunct="1">
              <a:lnSpc>
                <a:spcPct val="90000"/>
              </a:lnSpc>
              <a:spcBef>
                <a:spcPct val="0"/>
              </a:spcBef>
              <a:buNone/>
              <a:defRPr sz="3200" b="0" i="0" kern="1200">
                <a:solidFill>
                  <a:srgbClr val="000080"/>
                </a:solidFill>
                <a:latin typeface="Montserrat" panose="02000505000000020004" pitchFamily="2" charset="77"/>
                <a:ea typeface="+mj-ea"/>
                <a:cs typeface="+mj-cs"/>
              </a:defRPr>
            </a:lvl1pPr>
          </a:lstStyle>
          <a:p>
            <a:r>
              <a:rPr lang="nl-NL" sz="1600" b="1" dirty="0">
                <a:latin typeface="Calibri" panose="020F0502020204030204" pitchFamily="34" charset="0"/>
                <a:ea typeface="Baskerville" panose="02020502070401020303" pitchFamily="18" charset="0"/>
                <a:cs typeface="Calibri" panose="020F0502020204030204" pitchFamily="34" charset="0"/>
              </a:rPr>
              <a:t>In het kort</a:t>
            </a:r>
          </a:p>
        </p:txBody>
      </p:sp>
      <p:sp>
        <p:nvSpPr>
          <p:cNvPr id="2" name="Rechthoek 1">
            <a:extLst>
              <a:ext uri="{FF2B5EF4-FFF2-40B4-BE49-F238E27FC236}">
                <a16:creationId xmlns:a16="http://schemas.microsoft.com/office/drawing/2014/main" id="{4C8C7597-7A66-7343-9B76-2C77A8EB8C72}"/>
              </a:ext>
            </a:extLst>
          </p:cNvPr>
          <p:cNvSpPr/>
          <p:nvPr/>
        </p:nvSpPr>
        <p:spPr>
          <a:xfrm>
            <a:off x="419004" y="2835818"/>
            <a:ext cx="2034485" cy="1200329"/>
          </a:xfrm>
          <a:prstGeom prst="rect">
            <a:avLst/>
          </a:prstGeom>
          <a:solidFill>
            <a:schemeClr val="bg1">
              <a:lumMod val="95000"/>
            </a:schemeClr>
          </a:solidFill>
        </p:spPr>
        <p:txBody>
          <a:bodyPr wrap="square">
            <a:spAutoFit/>
          </a:bodyPr>
          <a:lstStyle/>
          <a:p>
            <a:r>
              <a:rPr lang="nl-NL" sz="1200" dirty="0">
                <a:solidFill>
                  <a:srgbClr val="00007F"/>
                </a:solidFill>
                <a:latin typeface="Calibri" panose="020F0502020204030204" pitchFamily="34" charset="0"/>
                <a:cs typeface="Calibri" panose="020F0502020204030204" pitchFamily="34" charset="0"/>
              </a:rPr>
              <a:t>Het koppelen van kandidaten aan vacatures of werkgevers.</a:t>
            </a:r>
          </a:p>
          <a:p>
            <a:endParaRPr lang="nl-NL" sz="1200" dirty="0">
              <a:solidFill>
                <a:srgbClr val="00007F"/>
              </a:solidFill>
              <a:latin typeface="Calibri" panose="020F0502020204030204" pitchFamily="34" charset="0"/>
              <a:cs typeface="Calibri" panose="020F0502020204030204" pitchFamily="34" charset="0"/>
            </a:endParaRPr>
          </a:p>
          <a:p>
            <a:r>
              <a:rPr lang="nl-NL" sz="1200" dirty="0">
                <a:solidFill>
                  <a:srgbClr val="00007F"/>
                </a:solidFill>
                <a:latin typeface="Calibri" panose="020F0502020204030204" pitchFamily="34" charset="0"/>
                <a:cs typeface="Calibri" panose="020F0502020204030204" pitchFamily="34" charset="0"/>
              </a:rPr>
              <a:t>Belangrijk is om in affiniteiten, competenties en leervermogen te denken.</a:t>
            </a:r>
          </a:p>
        </p:txBody>
      </p:sp>
      <p:graphicFrame>
        <p:nvGraphicFramePr>
          <p:cNvPr id="6" name="Tabel 8">
            <a:extLst>
              <a:ext uri="{FF2B5EF4-FFF2-40B4-BE49-F238E27FC236}">
                <a16:creationId xmlns:a16="http://schemas.microsoft.com/office/drawing/2014/main" id="{04D7A9C1-90F4-C64D-B194-75F247CF62D8}"/>
              </a:ext>
            </a:extLst>
          </p:cNvPr>
          <p:cNvGraphicFramePr>
            <a:graphicFrameLocks noGrp="1"/>
          </p:cNvGraphicFramePr>
          <p:nvPr>
            <p:extLst>
              <p:ext uri="{D42A27DB-BD31-4B8C-83A1-F6EECF244321}">
                <p14:modId xmlns:p14="http://schemas.microsoft.com/office/powerpoint/2010/main" val="3164671292"/>
              </p:ext>
            </p:extLst>
          </p:nvPr>
        </p:nvGraphicFramePr>
        <p:xfrm>
          <a:off x="7648946" y="1156241"/>
          <a:ext cx="3583388" cy="1280160"/>
        </p:xfrm>
        <a:graphic>
          <a:graphicData uri="http://schemas.openxmlformats.org/drawingml/2006/table">
            <a:tbl>
              <a:tblPr firstRow="1" bandRow="1">
                <a:tableStyleId>{5C22544A-7EE6-4342-B048-85BDC9FD1C3A}</a:tableStyleId>
              </a:tblPr>
              <a:tblGrid>
                <a:gridCol w="2636904">
                  <a:extLst>
                    <a:ext uri="{9D8B030D-6E8A-4147-A177-3AD203B41FA5}">
                      <a16:colId xmlns:a16="http://schemas.microsoft.com/office/drawing/2014/main" val="2253920789"/>
                    </a:ext>
                  </a:extLst>
                </a:gridCol>
                <a:gridCol w="946484">
                  <a:extLst>
                    <a:ext uri="{9D8B030D-6E8A-4147-A177-3AD203B41FA5}">
                      <a16:colId xmlns:a16="http://schemas.microsoft.com/office/drawing/2014/main" val="2182580315"/>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300" b="0" i="1" dirty="0">
                          <a:solidFill>
                            <a:srgbClr val="000080"/>
                          </a:solidFill>
                          <a:latin typeface="Calibri" panose="020F0502020204030204" pitchFamily="34" charset="0"/>
                          <a:ea typeface="Baskerville" panose="02020502070401020303" pitchFamily="18" charset="0"/>
                          <a:cs typeface="Calibri" panose="020F0502020204030204" pitchFamily="34" charset="0"/>
                        </a:rPr>
                        <a:t>Matching</a:t>
                      </a:r>
                      <a:endParaRPr lang="nl-NL" sz="1300" b="0" i="1" dirty="0">
                        <a:solidFill>
                          <a:srgbClr val="000080"/>
                        </a:solidFill>
                        <a:effectLst/>
                        <a:latin typeface="Calibri" panose="020F0502020204030204" pitchFamily="34" charset="0"/>
                        <a:ea typeface="Baskerville" panose="02020502070401020303" pitchFamily="18"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300" b="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De persoon wordt in contact gebracht met werkgevers met vraag naar personeel, door vacatures te zoeken en aan te bieden.</a:t>
                      </a:r>
                    </a:p>
                    <a:p>
                      <a:endParaRPr lang="nl-NL" sz="1300" dirty="0">
                        <a:latin typeface="Calibri" panose="020F0502020204030204" pitchFamily="34" charset="0"/>
                        <a:ea typeface="Baskerville" panose="02020502070401020303" pitchFamily="18"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300" b="0" dirty="0">
                          <a:solidFill>
                            <a:srgbClr val="000080"/>
                          </a:solidFill>
                          <a:effectLst/>
                          <a:latin typeface="Calibri" panose="020F0502020204030204" pitchFamily="34" charset="0"/>
                          <a:ea typeface="Baskerville" panose="02020502070401020303" pitchFamily="18" charset="0"/>
                          <a:cs typeface="Calibri" panose="020F0502020204030204" pitchFamily="34" charset="0"/>
                        </a:rPr>
                        <a:t>€ 3.200,- ex btw</a:t>
                      </a:r>
                    </a:p>
                    <a:p>
                      <a:endParaRPr lang="nl-NL" sz="1300" dirty="0">
                        <a:latin typeface="Calibri" panose="020F0502020204030204" pitchFamily="34" charset="0"/>
                        <a:ea typeface="Baskerville" panose="02020502070401020303" pitchFamily="18"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33075482"/>
                  </a:ext>
                </a:extLst>
              </a:tr>
            </a:tbl>
          </a:graphicData>
        </a:graphic>
      </p:graphicFrame>
      <p:sp>
        <p:nvSpPr>
          <p:cNvPr id="15" name="Tekstvak 14">
            <a:extLst>
              <a:ext uri="{FF2B5EF4-FFF2-40B4-BE49-F238E27FC236}">
                <a16:creationId xmlns:a16="http://schemas.microsoft.com/office/drawing/2014/main" id="{9460EABE-50FF-4212-AB42-7282E7BC3B79}"/>
              </a:ext>
            </a:extLst>
          </p:cNvPr>
          <p:cNvSpPr txBox="1"/>
          <p:nvPr/>
        </p:nvSpPr>
        <p:spPr>
          <a:xfrm>
            <a:off x="2828149" y="1032486"/>
            <a:ext cx="3820562" cy="4493538"/>
          </a:xfrm>
          <a:prstGeom prst="rect">
            <a:avLst/>
          </a:prstGeom>
          <a:noFill/>
        </p:spPr>
        <p:txBody>
          <a:bodyPr wrap="square" rtlCol="0">
            <a:spAutoFit/>
          </a:bodyPr>
          <a:lstStyle/>
          <a:p>
            <a:r>
              <a:rPr lang="nl-NL" sz="1300" dirty="0">
                <a:solidFill>
                  <a:srgbClr val="000080"/>
                </a:solidFill>
                <a:latin typeface="Calibri" panose="020F0502020204030204" pitchFamily="34" charset="0"/>
                <a:cs typeface="Calibri" panose="020F0502020204030204" pitchFamily="34" charset="0"/>
              </a:rPr>
              <a:t>De professional weegt het geheel aan diagnostische informatie, affiniteiten en competenties van de klant en koppelt deze aan vacatures en/of werkgevers. Vacatures kunnen al vacante plekken zijn, maar ook toekomstige vacatures. Toekomstige vacatures bieden meer kansen voor de doelgroep van de participatiewet, omdat er voorbereidingstijd is. Toekomstige vacatures kunnen ontstaan door groei van een bedrijf, aanpassing van bedrijfsprocessen en verwacht verloop door onder andere pensionering en opleiding van het huidige personeel. Denk hierbij ook aan de details zoals de match tussen persoonlijke aspecten/affiniteiten, werkomstandigheden en cultuur van het bedrijf. Bij hetzelfde beroep kan de functie in het ene bedrijf anders zijn dan in het andere.​</a:t>
            </a:r>
          </a:p>
          <a:p>
            <a:endParaRPr lang="nl-NL" sz="1300" dirty="0">
              <a:solidFill>
                <a:srgbClr val="000080"/>
              </a:solidFill>
              <a:latin typeface="Calibri" panose="020F0502020204030204" pitchFamily="34" charset="0"/>
              <a:cs typeface="Calibri" panose="020F0502020204030204" pitchFamily="34" charset="0"/>
            </a:endParaRPr>
          </a:p>
          <a:p>
            <a:r>
              <a:rPr lang="nl-NL" sz="1300" dirty="0">
                <a:solidFill>
                  <a:srgbClr val="000080"/>
                </a:solidFill>
                <a:latin typeface="Calibri" panose="020F0502020204030204" pitchFamily="34" charset="0"/>
                <a:cs typeface="Calibri" panose="020F0502020204030204" pitchFamily="34" charset="0"/>
              </a:rPr>
              <a:t>Belangrijk is om in affiniteiten, talenten, competenties en leervermogen te denken in plaats van in behaalde opleidingen en werkervaring. Het is daarom belangrijk dat werkgevers vacatures ook in competenties beschrijven. ​</a:t>
            </a:r>
          </a:p>
        </p:txBody>
      </p:sp>
    </p:spTree>
    <p:extLst>
      <p:ext uri="{BB962C8B-B14F-4D97-AF65-F5344CB8AC3E}">
        <p14:creationId xmlns:p14="http://schemas.microsoft.com/office/powerpoint/2010/main" val="2437005539"/>
      </p:ext>
    </p:extLst>
  </p:cSld>
  <p:clrMapOvr>
    <a:masterClrMapping/>
  </p:clrMapOvr>
</p:sld>
</file>

<file path=ppt/theme/theme1.xml><?xml version="1.0" encoding="utf-8"?>
<a:theme xmlns:a="http://schemas.openxmlformats.org/drawingml/2006/main" name="VNG basic">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NG basic" id="{C55E4413-E07A-44C7-8336-DFF7FB84CE50}" vid="{E907BFF6-1C16-4068-B30A-A60A0F7D7634}"/>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3515F6F68327A48924DAE3E16E2918D" ma:contentTypeVersion="13" ma:contentTypeDescription="Create a new document." ma:contentTypeScope="" ma:versionID="617f28db13998cdb81819f090ce096f6">
  <xsd:schema xmlns:xsd="http://www.w3.org/2001/XMLSchema" xmlns:xs="http://www.w3.org/2001/XMLSchema" xmlns:p="http://schemas.microsoft.com/office/2006/metadata/properties" xmlns:ns3="8fad053e-c74b-4de1-b1dc-82964de798fb" xmlns:ns4="743944e4-aeb7-4664-9ef6-509ff2ad4447" targetNamespace="http://schemas.microsoft.com/office/2006/metadata/properties" ma:root="true" ma:fieldsID="2fd79cde5f0df3857fdac700996f2aa3" ns3:_="" ns4:_="">
    <xsd:import namespace="8fad053e-c74b-4de1-b1dc-82964de798fb"/>
    <xsd:import namespace="743944e4-aeb7-4664-9ef6-509ff2ad444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ad053e-c74b-4de1-b1dc-82964de798fb"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43944e4-aeb7-4664-9ef6-509ff2ad444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69C894-E6DB-4E2F-825F-DFFD1B713464}">
  <ds:schemaRefs>
    <ds:schemaRef ds:uri="http://purl.org/dc/dcmitype/"/>
    <ds:schemaRef ds:uri="8fad053e-c74b-4de1-b1dc-82964de798fb"/>
    <ds:schemaRef ds:uri="http://purl.org/dc/terms/"/>
    <ds:schemaRef ds:uri="http://schemas.microsoft.com/office/2006/metadata/properties"/>
    <ds:schemaRef ds:uri="http://www.w3.org/XML/1998/namespac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743944e4-aeb7-4664-9ef6-509ff2ad4447"/>
  </ds:schemaRefs>
</ds:datastoreItem>
</file>

<file path=customXml/itemProps2.xml><?xml version="1.0" encoding="utf-8"?>
<ds:datastoreItem xmlns:ds="http://schemas.openxmlformats.org/officeDocument/2006/customXml" ds:itemID="{17F8A5FD-78F1-467E-B897-F04249971B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ad053e-c74b-4de1-b1dc-82964de798fb"/>
    <ds:schemaRef ds:uri="743944e4-aeb7-4664-9ef6-509ff2ad44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B07D6FD-8DB3-4135-B2BB-B64BCA879E7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VNG basic</Template>
  <TotalTime>26839</TotalTime>
  <Words>2748</Words>
  <Application>Microsoft Office PowerPoint</Application>
  <PresentationFormat>Breedbeeld</PresentationFormat>
  <Paragraphs>242</Paragraphs>
  <Slides>11</Slides>
  <Notes>6</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11</vt:i4>
      </vt:variant>
    </vt:vector>
  </HeadingPairs>
  <TitlesOfParts>
    <vt:vector size="18" baseType="lpstr">
      <vt:lpstr>Arial</vt:lpstr>
      <vt:lpstr>Calibri</vt:lpstr>
      <vt:lpstr>Montserrat</vt:lpstr>
      <vt:lpstr>Montserrat Light</vt:lpstr>
      <vt:lpstr>Tw Cen MT</vt:lpstr>
      <vt:lpstr>VNG basic</vt:lpstr>
      <vt:lpstr>Custom Design</vt:lpstr>
      <vt:lpstr>Het Werklandschap voor Regionale Mobiliteitsteams</vt:lpstr>
      <vt:lpstr>PowerPoint-presentatie</vt:lpstr>
      <vt:lpstr>Crisisdienstverlening</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Onno Willems</dc:creator>
  <cp:lastModifiedBy>Silvija van Dalen</cp:lastModifiedBy>
  <cp:revision>357</cp:revision>
  <dcterms:created xsi:type="dcterms:W3CDTF">2020-01-17T10:05:58Z</dcterms:created>
  <dcterms:modified xsi:type="dcterms:W3CDTF">2023-01-12T15:32:55Z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0x01010063515F6F68327A48924DAE3E16E2918D</vt:lpwstr>
  </property>
</Properties>
</file>