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7"/>
  </p:notesMasterIdLst>
  <p:sldIdLst>
    <p:sldId id="278" r:id="rId6"/>
  </p:sldIdLst>
  <p:sldSz cx="13536613" cy="9972675"/>
  <p:notesSz cx="14660563" cy="10231438"/>
  <p:custDataLst>
    <p:tags r:id="rId8"/>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win Oord" initials="EO" lastIdx="16" clrIdx="0"/>
  <p:cmAuthor id="2" name="Margreet van Staalduinen" initials="MvS" lastIdx="1" clrIdx="1"/>
  <p:cmAuthor id="3" name="Hajé van Egmond" initials="HvE" lastIdx="7" clrIdx="2">
    <p:extLst>
      <p:ext uri="{19B8F6BF-5375-455C-9EA6-DF929625EA0E}">
        <p15:presenceInfo xmlns:p15="http://schemas.microsoft.com/office/powerpoint/2012/main" userId="b33dbd587d64a3c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71"/>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5646"/>
  </p:normalViewPr>
  <p:slideViewPr>
    <p:cSldViewPr snapToGrid="0">
      <p:cViewPr>
        <p:scale>
          <a:sx n="150" d="100"/>
          <a:sy n="150" d="100"/>
        </p:scale>
        <p:origin x="-784" y="-3920"/>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1B5E1A-D9A1-4A94-9DE0-95A232D614B0}"/>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dirty="0"/>
          </a:p>
        </p:txBody>
      </p:sp>
      <p:sp>
        <p:nvSpPr>
          <p:cNvPr id="7171" name="Rectangle 3">
            <a:extLst>
              <a:ext uri="{FF2B5EF4-FFF2-40B4-BE49-F238E27FC236}">
                <a16:creationId xmlns:a16="http://schemas.microsoft.com/office/drawing/2014/main" id="{75A9DB14-11F2-48F2-B3E2-55066D0992AA}"/>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dirty="0"/>
          </a:p>
        </p:txBody>
      </p:sp>
      <p:sp>
        <p:nvSpPr>
          <p:cNvPr id="15364" name="Rectangle 4">
            <a:extLst>
              <a:ext uri="{FF2B5EF4-FFF2-40B4-BE49-F238E27FC236}">
                <a16:creationId xmlns:a16="http://schemas.microsoft.com/office/drawing/2014/main" id="{268C092F-1817-4AF3-8F73-690660082968}"/>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6B21C1C-F923-4F82-AD98-662783A319D5}"/>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DC2A8B5A-DF51-4923-AD1C-0D123022277F}"/>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dirty="0"/>
          </a:p>
        </p:txBody>
      </p:sp>
      <p:sp>
        <p:nvSpPr>
          <p:cNvPr id="7175" name="Rectangle 7">
            <a:extLst>
              <a:ext uri="{FF2B5EF4-FFF2-40B4-BE49-F238E27FC236}">
                <a16:creationId xmlns:a16="http://schemas.microsoft.com/office/drawing/2014/main" id="{B446F389-4E53-45C3-BC82-0C0258C9FB3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B825320D-6020-4F81-9BB4-04CF111468BB}" type="slidenum">
              <a:rPr lang="nl-NL" altLang="nl-NL"/>
              <a:pPr>
                <a:defRPr/>
              </a:pPr>
              <a:t>‹nr.›</a:t>
            </a:fld>
            <a:endParaRPr lang="nl-NL" altLang="nl-NL" dirty="0"/>
          </a:p>
        </p:txBody>
      </p:sp>
    </p:spTree>
    <p:extLst>
      <p:ext uri="{BB962C8B-B14F-4D97-AF65-F5344CB8AC3E}">
        <p14:creationId xmlns:p14="http://schemas.microsoft.com/office/powerpoint/2010/main" val="1417888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a:t>
            </a:fld>
            <a:endParaRPr lang="nl-NL" altLang="nl-NL" dirty="0"/>
          </a:p>
        </p:txBody>
      </p:sp>
    </p:spTree>
    <p:extLst>
      <p:ext uri="{BB962C8B-B14F-4D97-AF65-F5344CB8AC3E}">
        <p14:creationId xmlns:p14="http://schemas.microsoft.com/office/powerpoint/2010/main" val="7199210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90D915F-8FEB-41E7-8BD7-9F63276A26F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55"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B90D915F-8FEB-41E7-8BD7-9F63276A26F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E78E4C19-F1B1-4098-8E44-F23254DD6DD6}"/>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F49B4D39-DC31-466A-B3D4-93C1C5833713}"/>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A3AD8F5D-6F53-4024-B84D-F3E2E85D136A}"/>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54D4F-DE7E-46CB-A5BD-A04304B31E08}" type="slidenum">
              <a:rPr lang="nl-NL" altLang="nl-NL"/>
              <a:pPr>
                <a:defRPr/>
              </a:pPr>
              <a:t>‹nr.›</a:t>
            </a:fld>
            <a:endParaRPr lang="nl-NL" altLang="nl-NL" dirty="0"/>
          </a:p>
        </p:txBody>
      </p:sp>
      <p:sp>
        <p:nvSpPr>
          <p:cNvPr id="8" name="Footer Placeholder 6">
            <a:extLst>
              <a:ext uri="{FF2B5EF4-FFF2-40B4-BE49-F238E27FC236}">
                <a16:creationId xmlns:a16="http://schemas.microsoft.com/office/drawing/2014/main" id="{A28CEDB9-ABC3-43E3-B373-2C54A97560D6}"/>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Tree>
    <p:extLst>
      <p:ext uri="{BB962C8B-B14F-4D97-AF65-F5344CB8AC3E}">
        <p14:creationId xmlns:p14="http://schemas.microsoft.com/office/powerpoint/2010/main" val="94236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AD557503-77B2-4D90-9649-05105BA84CA9}"/>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71"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AD557503-77B2-4D90-9649-05105BA84CA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08F7205-4FD1-4A4B-BB05-71056114B29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2B76C062-F679-4FA4-9359-F52127996D7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B35E4D-F365-45AD-A598-5177360367AF}" type="slidenum">
              <a:rPr lang="nl-NL" altLang="nl-NL"/>
              <a:pPr>
                <a:defRPr/>
              </a:pPr>
              <a:t>‹nr.›</a:t>
            </a:fld>
            <a:endParaRPr lang="nl-NL" altLang="nl-NL" dirty="0"/>
          </a:p>
        </p:txBody>
      </p:sp>
    </p:spTree>
    <p:extLst>
      <p:ext uri="{BB962C8B-B14F-4D97-AF65-F5344CB8AC3E}">
        <p14:creationId xmlns:p14="http://schemas.microsoft.com/office/powerpoint/2010/main" val="331955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C689E46C-1117-4B4A-95D1-AF288C374AF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95"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C689E46C-1117-4B4A-95D1-AF288C374AF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4EC03EF-4FDE-444D-BB67-F368C67D96B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8CFEEFDD-38FF-4E58-A14B-C5138E2A2C7D}"/>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A946D7-A571-426F-8C8F-7D3752BBAFD5}" type="slidenum">
              <a:rPr lang="nl-NL" altLang="nl-NL"/>
              <a:pPr>
                <a:defRPr/>
              </a:pPr>
              <a:t>‹nr.›</a:t>
            </a:fld>
            <a:endParaRPr lang="nl-NL" altLang="nl-NL" dirty="0"/>
          </a:p>
        </p:txBody>
      </p:sp>
    </p:spTree>
    <p:extLst>
      <p:ext uri="{BB962C8B-B14F-4D97-AF65-F5344CB8AC3E}">
        <p14:creationId xmlns:p14="http://schemas.microsoft.com/office/powerpoint/2010/main" val="111757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14930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2933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Tree>
    <p:extLst>
      <p:ext uri="{BB962C8B-B14F-4D97-AF65-F5344CB8AC3E}">
        <p14:creationId xmlns:p14="http://schemas.microsoft.com/office/powerpoint/2010/main" val="102552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8873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70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7">
            <a:extLst>
              <a:ext uri="{FF2B5EF4-FFF2-40B4-BE49-F238E27FC236}">
                <a16:creationId xmlns:a16="http://schemas.microsoft.com/office/drawing/2014/main" id="{403FBC6C-8BFE-4C05-B8A9-F3AB83966D00}"/>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dirty="0">
              <a:solidFill>
                <a:srgbClr val="FFFFFF"/>
              </a:solidFill>
            </a:endParaRPr>
          </a:p>
        </p:txBody>
      </p:sp>
      <p:grpSp>
        <p:nvGrpSpPr>
          <p:cNvPr id="3" name="Groep 1">
            <a:extLst>
              <a:ext uri="{FF2B5EF4-FFF2-40B4-BE49-F238E27FC236}">
                <a16:creationId xmlns:a16="http://schemas.microsoft.com/office/drawing/2014/main" id="{9AF267A8-D2CF-4E71-9831-284741420BD9}"/>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A21797DB-6E0E-4E4E-BB7A-779BD2F84ECA}"/>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2599C070-01BD-47E8-90A3-5E304761A01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F624636F-128A-437A-B539-5CE5C20422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645891CD-6B7C-409A-9E53-64243FB4CA73}"/>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9"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645891CD-6B7C-409A-9E53-64243FB4CA7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528BF753-E56A-4072-9502-74FC89F7AB28}"/>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dirty="0">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B5351448-0810-4749-8E38-05C437765824}"/>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7121AD29-2864-4FF3-B4CA-8323C1B8CA0A}"/>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A2D7D27-7927-4AE0-B6B0-08610E42594E}" type="slidenum">
              <a:rPr lang="nl-NL" altLang="nl-NL"/>
              <a:pPr>
                <a:defRPr/>
              </a:pPr>
              <a:t>‹nr.›</a:t>
            </a:fld>
            <a:endParaRPr lang="nl-NL" altLang="nl-NL" dirty="0"/>
          </a:p>
        </p:txBody>
      </p:sp>
    </p:spTree>
    <p:extLst>
      <p:ext uri="{BB962C8B-B14F-4D97-AF65-F5344CB8AC3E}">
        <p14:creationId xmlns:p14="http://schemas.microsoft.com/office/powerpoint/2010/main" val="23625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87809E14-C951-43BF-B67E-EB4EEACD5A9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103"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87809E14-C951-43BF-B67E-EB4EEACD5A9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65172787-4725-4928-B461-85F53A9481BC}"/>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C6928F94-8D34-4372-A3B4-1B374BCB368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79661-5D63-48EA-B0BA-B8E76643D828}" type="slidenum">
              <a:rPr lang="nl-NL" altLang="nl-NL"/>
              <a:pPr>
                <a:defRPr/>
              </a:pPr>
              <a:t>‹nr.›</a:t>
            </a:fld>
            <a:endParaRPr lang="nl-NL" altLang="nl-NL" dirty="0"/>
          </a:p>
        </p:txBody>
      </p:sp>
    </p:spTree>
    <p:extLst>
      <p:ext uri="{BB962C8B-B14F-4D97-AF65-F5344CB8AC3E}">
        <p14:creationId xmlns:p14="http://schemas.microsoft.com/office/powerpoint/2010/main" val="170470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A7762AF-CDF2-4BDE-B352-DB4531B4586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7"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A7762AF-CDF2-4BDE-B352-DB4531B4586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1E0F37EB-F538-4B9C-B7BB-4372016F17B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B164E447-7FE4-49A6-ABAC-ADE313E755F2}"/>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33107C2-5B2E-4FC9-917B-AAB537B543AE}" type="slidenum">
              <a:rPr lang="nl-NL" altLang="nl-NL"/>
              <a:pPr>
                <a:defRPr/>
              </a:pPr>
              <a:t>‹nr.›</a:t>
            </a:fld>
            <a:endParaRPr lang="nl-NL" altLang="nl-NL" dirty="0"/>
          </a:p>
        </p:txBody>
      </p:sp>
    </p:spTree>
    <p:extLst>
      <p:ext uri="{BB962C8B-B14F-4D97-AF65-F5344CB8AC3E}">
        <p14:creationId xmlns:p14="http://schemas.microsoft.com/office/powerpoint/2010/main" val="13442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6AE6D59-A7D1-4143-AB4A-EB6D185046B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51"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6AE6D59-A7D1-4143-AB4A-EB6D185046B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A4B1E2EE-C3B3-4D11-B82A-3FB752D78B86}"/>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9" name="Rectangle 5">
            <a:extLst>
              <a:ext uri="{FF2B5EF4-FFF2-40B4-BE49-F238E27FC236}">
                <a16:creationId xmlns:a16="http://schemas.microsoft.com/office/drawing/2014/main" id="{D63386A4-CB36-4372-82AC-693E1F4B3626}"/>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558FC5-BCD2-44CA-ADAB-C312D00F0F67}" type="slidenum">
              <a:rPr lang="nl-NL" altLang="nl-NL"/>
              <a:pPr>
                <a:defRPr/>
              </a:pPr>
              <a:t>‹nr.›</a:t>
            </a:fld>
            <a:endParaRPr lang="nl-NL" altLang="nl-NL" dirty="0"/>
          </a:p>
        </p:txBody>
      </p:sp>
    </p:spTree>
    <p:extLst>
      <p:ext uri="{BB962C8B-B14F-4D97-AF65-F5344CB8AC3E}">
        <p14:creationId xmlns:p14="http://schemas.microsoft.com/office/powerpoint/2010/main" val="230893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5B630D28-8E3D-4289-A2EA-9F7994E3B7E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75"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5B630D28-8E3D-4289-A2EA-9F7994E3B7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a:extLst>
              <a:ext uri="{FF2B5EF4-FFF2-40B4-BE49-F238E27FC236}">
                <a16:creationId xmlns:a16="http://schemas.microsoft.com/office/drawing/2014/main" id="{880CCE15-FFC7-490D-A86F-0610689AA84C}"/>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dirty="0">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A8E919FF-1413-42C3-97A7-4AA7E7FD5AC2}"/>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4">
            <a:extLst>
              <a:ext uri="{FF2B5EF4-FFF2-40B4-BE49-F238E27FC236}">
                <a16:creationId xmlns:a16="http://schemas.microsoft.com/office/drawing/2014/main" id="{2D09ECF4-676E-4C00-9EF8-F42219057136}"/>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0AD7044-A6F3-45BD-BCF1-84841FCD0002}" type="slidenum">
              <a:rPr lang="nl-NL" altLang="nl-NL"/>
              <a:pPr>
                <a:defRPr/>
              </a:pPr>
              <a:t>‹nr.›</a:t>
            </a:fld>
            <a:endParaRPr lang="nl-NL" altLang="nl-NL" dirty="0"/>
          </a:p>
        </p:txBody>
      </p:sp>
    </p:spTree>
    <p:extLst>
      <p:ext uri="{BB962C8B-B14F-4D97-AF65-F5344CB8AC3E}">
        <p14:creationId xmlns:p14="http://schemas.microsoft.com/office/powerpoint/2010/main" val="257280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9"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dirty="0"/>
          </a:p>
        </p:txBody>
      </p:sp>
    </p:spTree>
    <p:extLst>
      <p:ext uri="{BB962C8B-B14F-4D97-AF65-F5344CB8AC3E}">
        <p14:creationId xmlns:p14="http://schemas.microsoft.com/office/powerpoint/2010/main" val="85066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09DF7FD5-B24D-42E0-A4C4-F4CF2CE1F600}"/>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23"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09DF7FD5-B24D-42E0-A4C4-F4CF2CE1F60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9F1C75E2-FCC3-4446-9203-F5DA56DA61D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014A0B84-7B44-4702-9487-25CC300EA55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75AD1D9-9A4F-45FB-BBB4-EA849C713B6F}" type="slidenum">
              <a:rPr lang="nl-NL" altLang="nl-NL"/>
              <a:pPr>
                <a:defRPr/>
              </a:pPr>
              <a:t>‹nr.›</a:t>
            </a:fld>
            <a:endParaRPr lang="nl-NL" altLang="nl-NL" dirty="0"/>
          </a:p>
        </p:txBody>
      </p:sp>
    </p:spTree>
    <p:extLst>
      <p:ext uri="{BB962C8B-B14F-4D97-AF65-F5344CB8AC3E}">
        <p14:creationId xmlns:p14="http://schemas.microsoft.com/office/powerpoint/2010/main" val="102929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F1C1CD9-CB30-4656-9FD6-1937A020BBDF}"/>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7"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F1C1CD9-CB30-4656-9FD6-1937A020B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dirty="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12266940-D0E6-4975-95ED-B8CB3398735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F49DA381-FE1D-42FF-9F2C-D05432C51E8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1339F2A-91CB-4D2D-8083-08441A6312B2}" type="slidenum">
              <a:rPr lang="nl-NL" altLang="nl-NL"/>
              <a:pPr>
                <a:defRPr/>
              </a:pPr>
              <a:t>‹nr.›</a:t>
            </a:fld>
            <a:endParaRPr lang="nl-NL" altLang="nl-NL" dirty="0"/>
          </a:p>
        </p:txBody>
      </p:sp>
    </p:spTree>
    <p:extLst>
      <p:ext uri="{BB962C8B-B14F-4D97-AF65-F5344CB8AC3E}">
        <p14:creationId xmlns:p14="http://schemas.microsoft.com/office/powerpoint/2010/main" val="2401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F3DBAD80-910C-4E30-933B-46D89D387A6A}"/>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31"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F3DBAD80-910C-4E30-933B-46D89D387A6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7A1C8B79-9B3B-4A80-B07A-81E5C323C5B6}"/>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09B8D3CD-40B7-4C07-B139-D8707E070ADC}"/>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13">
            <a:extLst>
              <a:ext uri="{FF2B5EF4-FFF2-40B4-BE49-F238E27FC236}">
                <a16:creationId xmlns:a16="http://schemas.microsoft.com/office/drawing/2014/main" id="{E5967FFA-FD40-446B-B1BC-34FB28F5E63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CBDBE164-5ACF-4DD1-BB38-680EB9551788}"/>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848EDE09-C58F-4797-AEF6-1B1CDA112C7D}"/>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B4BF4CCA-B7F9-45E5-A8A1-E2D7167F41F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grpSp>
      <p:sp>
        <p:nvSpPr>
          <p:cNvPr id="2052" name="Tijdelijke aanduiding voor titel 1">
            <a:extLst>
              <a:ext uri="{FF2B5EF4-FFF2-40B4-BE49-F238E27FC236}">
                <a16:creationId xmlns:a16="http://schemas.microsoft.com/office/drawing/2014/main" id="{7CE7C4AB-1F26-47FA-A08D-46103400A18F}"/>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2053" name="Tijdelijke aanduiding voor tekst 2">
            <a:extLst>
              <a:ext uri="{FF2B5EF4-FFF2-40B4-BE49-F238E27FC236}">
                <a16:creationId xmlns:a16="http://schemas.microsoft.com/office/drawing/2014/main" id="{381D72BE-AC9A-466E-BB1B-6A0FEA99BF31}"/>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46097" y="1223094"/>
            <a:ext cx="681116" cy="711460"/>
            <a:chOff x="-41447" y="2789448"/>
            <a:chExt cx="973546" cy="1090233"/>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565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102830" y="7754614"/>
            <a:ext cx="1049344" cy="1038949"/>
            <a:chOff x="31178" y="7556197"/>
            <a:chExt cx="1011390" cy="1357369"/>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1000" dirty="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9248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1000" b="1" dirty="0">
                  <a:solidFill>
                    <a:srgbClr val="DD7E00"/>
                  </a:solidFill>
                </a:rPr>
                <a:t>Informatie-</a:t>
              </a:r>
              <a:r>
                <a:rPr lang="nl-NL" altLang="nl-NL" sz="1000" b="1" dirty="0">
                  <a:solidFill>
                    <a:srgbClr val="F07E26"/>
                  </a:solidFill>
                </a:rPr>
                <a:t>voorziening</a:t>
              </a: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54195" y="7110837"/>
            <a:ext cx="711419" cy="584745"/>
            <a:chOff x="-36183" y="8312118"/>
            <a:chExt cx="936625" cy="739228"/>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3112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89109" y="6389127"/>
            <a:ext cx="654858" cy="553093"/>
            <a:chOff x="1688703" y="7353300"/>
            <a:chExt cx="936625" cy="835482"/>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50"/>
              <a:ext cx="936625" cy="3719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57655" y="4335626"/>
            <a:ext cx="658001" cy="770632"/>
            <a:chOff x="77788" y="5572125"/>
            <a:chExt cx="936625" cy="1026851"/>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533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82606" y="2778395"/>
            <a:ext cx="658001" cy="581000"/>
            <a:chOff x="116046" y="4502981"/>
            <a:chExt cx="936625" cy="796201"/>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81"/>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2"/>
              <a:ext cx="936625" cy="3374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02830" y="1989825"/>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a:solidFill>
                    <a:srgbClr val="00B0F0"/>
                  </a:solidFill>
                </a:rPr>
                <a:t>Proces-</a:t>
              </a:r>
            </a:p>
            <a:p>
              <a:pPr algn="ctr" eaLnBrk="1" hangingPunct="1"/>
              <a:r>
                <a:rPr lang="nl-NL" altLang="nl-NL" sz="900" b="1">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554469" y="117029"/>
            <a:ext cx="10432514"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400" b="1" dirty="0">
                <a:latin typeface="Garamond" panose="02020404030301010803" pitchFamily="18" charset="0"/>
              </a:rPr>
              <a:t>Bedrijfsproces: Behandelen melding </a:t>
            </a:r>
            <a:r>
              <a:rPr lang="nl-NL" sz="2400" b="1" dirty="0">
                <a:latin typeface="Garamond" panose="02020404030301010803" pitchFamily="18" charset="0"/>
              </a:rPr>
              <a:t>bouwactiviteit</a:t>
            </a:r>
            <a:endParaRPr lang="nl-NL" altLang="nl-NL" sz="2400" b="1" dirty="0">
              <a:latin typeface="Garamond" panose="02020404030301010803" pitchFamily="18" charset="0"/>
            </a:endParaRPr>
          </a:p>
        </p:txBody>
      </p:sp>
      <p:sp>
        <p:nvSpPr>
          <p:cNvPr id="3" name="Rectangle 25">
            <a:extLst>
              <a:ext uri="{FF2B5EF4-FFF2-40B4-BE49-F238E27FC236}">
                <a16:creationId xmlns:a16="http://schemas.microsoft.com/office/drawing/2014/main" id="{E6E2338D-3500-44AA-BC35-BA944C63705C}"/>
              </a:ext>
            </a:extLst>
          </p:cNvPr>
          <p:cNvSpPr/>
          <p:nvPr/>
        </p:nvSpPr>
        <p:spPr>
          <a:xfrm>
            <a:off x="173038" y="596652"/>
            <a:ext cx="13096394" cy="1364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endParaRPr lang="nl-NL" sz="1000">
              <a:solidFill>
                <a:srgbClr val="00B0F0"/>
              </a:solidFill>
            </a:endParaRP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73038" y="775705"/>
            <a:ext cx="13193896" cy="349598"/>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nl-NL" sz="1000" dirty="0">
                <a:solidFill>
                  <a:srgbClr val="002060"/>
                </a:solidFill>
              </a:rPr>
              <a:t>Dit proces start bij de melding die de initiatiefnemer doet voor de uitvoering van de bouw en eindigt bij het opleveren van het dossier bevoegd gezag, door de initiatiefnemer.</a:t>
            </a:r>
          </a:p>
          <a:p>
            <a:r>
              <a:rPr lang="nl-NL" sz="1000" dirty="0">
                <a:solidFill>
                  <a:srgbClr val="002060"/>
                </a:solidFill>
              </a:rPr>
              <a:t>Dit proces beschrijft de activiteiten die door het  bevoegd gezag uitgevoerd worden in relatie tot het bouwtechnische deel, wat getoetst wordt door de kwaliteitsborger (voor gevolgklasse 1). </a:t>
            </a: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1866955212"/>
              </p:ext>
            </p:extLst>
          </p:nvPr>
        </p:nvGraphicFramePr>
        <p:xfrm>
          <a:off x="849856" y="1164309"/>
          <a:ext cx="12517078" cy="7265698"/>
        </p:xfrm>
        <a:graphic>
          <a:graphicData uri="http://schemas.openxmlformats.org/drawingml/2006/table">
            <a:tbl>
              <a:tblPr/>
              <a:tblGrid>
                <a:gridCol w="4861637">
                  <a:extLst>
                    <a:ext uri="{9D8B030D-6E8A-4147-A177-3AD203B41FA5}">
                      <a16:colId xmlns:a16="http://schemas.microsoft.com/office/drawing/2014/main" val="20000"/>
                    </a:ext>
                  </a:extLst>
                </a:gridCol>
                <a:gridCol w="3795823">
                  <a:extLst>
                    <a:ext uri="{9D8B030D-6E8A-4147-A177-3AD203B41FA5}">
                      <a16:colId xmlns:a16="http://schemas.microsoft.com/office/drawing/2014/main" val="20002"/>
                    </a:ext>
                  </a:extLst>
                </a:gridCol>
                <a:gridCol w="3859618">
                  <a:extLst>
                    <a:ext uri="{9D8B030D-6E8A-4147-A177-3AD203B41FA5}">
                      <a16:colId xmlns:a16="http://schemas.microsoft.com/office/drawing/2014/main" val="20003"/>
                    </a:ext>
                  </a:extLst>
                </a:gridCol>
              </a:tblGrid>
              <a:tr h="579300">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zijn de toetsingskaders helder voor mij</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is de te volgen procedure helder voor mij</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mag ik binnen 4 weken na de melding starten met bouwen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is het voor mij duidelijk wanneer en waarop er gecontroleerd gaat worden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krijg ik duidelijk uitgelegd wat de potentiële overtreding inhoudt en wat de processtappen zijn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Als initiatiefnemer krijg ik duidelijkheid over de ingebruikname van mijn bouwwerk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is het voor mij duidelijk wanneer en waarop er gecontroleerd gaat worden en wat de eventuele vervolgstappen zijn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433">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2054">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Melding bouwactiviteit, </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(meldingsplicht)</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inclusief:</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Risicobeoordeling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Vastgesteld borgingsplan</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Gekozen instrument, met bijbehorende kwaliteitsborger</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Kennisgeving start bouw (informatieplicht)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Melding van de kwaliteitsborger dat hij geen verklaring kan afgeven</a:t>
                      </a:r>
                      <a:endPar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Eigen constateringen (er is gestart, maar dit is niet gemeld of er is gestart, maar niet conform de voorschriften)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Extra informatie die je ontvangen hebt (in vervolg op besluit n.a.v. melding bouwactiviteit waarin is aangegeven dat extra informatie aangeleverd moet worden)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err="1">
                          <a:ln>
                            <a:noFill/>
                          </a:ln>
                          <a:solidFill>
                            <a:srgbClr val="002060"/>
                          </a:solidFill>
                          <a:effectLst/>
                          <a:latin typeface="Arial" panose="020B0604020202020204" pitchFamily="34" charset="0"/>
                          <a:ea typeface="+mn-ea"/>
                          <a:cs typeface="Arial" panose="020B0604020202020204" pitchFamily="34" charset="0"/>
                        </a:rPr>
                        <a:t>Gereedmelding</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bouw (meldingsplicht):</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Verklaring kwaliteitsborging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Dossier bevoegd gezag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Verantwoording beheersmaatregelen </a:t>
                      </a:r>
                      <a:endPar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Informeren: einde bouwwerkzaamheden (informatieplicht) </a:t>
                      </a:r>
                      <a:endPar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92067">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het bouwwerk valt onder gevolgklasse 1 en of deze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vergunningplichtig</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is (indien nee: melder informeren en naar de juiste ingang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doorleiden</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(vooroverleg, vergunningaanvraag)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het juiste instrument is gekozen en de kwaliteitsborger gerechtigd is dit instrument toe te passen (binnen 4 weken na de melding)</a:t>
                      </a:r>
                      <a:endPar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Raadplegen eventueel verleende omgevingsvergunning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de vooraf (in een vooroverleg of op andere wijze) eventueel aangegeven locatie-specifieke omstandigheden voldoende zijn opgenomen in de risicobeoordeling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 </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Checken of het borgingsplan vastgesteld is door de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Bij ontbrekende stukken: ‘melding is niet gedaan’ bevestigen en vragen om </a:t>
                      </a:r>
                      <a:r>
                        <a:rPr kumimoji="0" lang="nl-NL" altLang="nl-NL" sz="9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nieuwe melding</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te doen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Wanneer de melding compleet is, informeren aanvrager hierover </a:t>
                      </a:r>
                      <a:r>
                        <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rPr>
                        <a:t>(let op: 4 weken termijn begint direct en niet na dit moment!)</a:t>
                      </a:r>
                    </a:p>
                    <a:p>
                      <a:pPr marL="171450" indent="-171450">
                        <a:buFont typeface="Arial" panose="020B0604020202020204" pitchFamily="34" charset="0"/>
                        <a:buChar char="•"/>
                      </a:pPr>
                      <a:r>
                        <a:rPr lang="nl-NL" sz="900" b="0" dirty="0">
                          <a:solidFill>
                            <a:srgbClr val="002060"/>
                          </a:solidFill>
                        </a:rPr>
                        <a:t>Voorbereiden op toezicht: Beoordelen risico’s en borgingsplan op basis van het T&amp;H beleid</a:t>
                      </a:r>
                    </a:p>
                    <a:p>
                      <a:pPr marL="836301" lvl="1" indent="-171450">
                        <a:buFont typeface="Arial" panose="020B0604020202020204" pitchFamily="34" charset="0"/>
                        <a:buChar char="•"/>
                      </a:pPr>
                      <a:r>
                        <a:rPr lang="nl-NL" sz="900" b="0" dirty="0">
                          <a:solidFill>
                            <a:srgbClr val="002060"/>
                          </a:solidFill>
                        </a:rPr>
                        <a:t>Eventueel </a:t>
                      </a:r>
                      <a:r>
                        <a:rPr lang="nl-NL" sz="900" b="1" dirty="0">
                          <a:solidFill>
                            <a:srgbClr val="002060"/>
                          </a:solidFill>
                        </a:rPr>
                        <a:t>besluit </a:t>
                      </a:r>
                      <a:r>
                        <a:rPr lang="nl-NL" sz="900" b="0" dirty="0">
                          <a:solidFill>
                            <a:srgbClr val="002060"/>
                          </a:solidFill>
                        </a:rPr>
                        <a:t>opstellen, waarin wordt aangegeven dat er extra informatie aangeleverd moet worden </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over een specifiek onderdeel </a:t>
                      </a:r>
                      <a:r>
                        <a:rPr lang="nl-NL" sz="900" b="0" dirty="0">
                          <a:solidFill>
                            <a:srgbClr val="002060"/>
                          </a:solidFill>
                        </a:rPr>
                        <a:t>en dat moet worden aangegeven wanneer de bouw van dat onderdeel gaat starten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Beoordelen extra informatie (stukken van de aanvrager en/of van de aannemer en/of van de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Uitvoeren controle ter plekke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Uitvoeren handhavende acties, indien noodzakelijk (zie T&amp;H 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Beoordelen van het dossier bevoegd gezag op volledigheid;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igv</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melding volledig, dan mag het bouwwerk 2 weken na de melding in gebruik genomen worden </a:t>
                      </a:r>
                      <a:endPar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Bevestigen dat de gereedmelding gedaan is </a:t>
                      </a:r>
                      <a:r>
                        <a:rPr lang="nl-NL" sz="900" dirty="0"/>
                        <a:t>en dat het bouwwerk in gebruik genomen mag worden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lang="nl-NL" sz="900" dirty="0"/>
                        <a:t>Indien de </a:t>
                      </a:r>
                      <a:r>
                        <a:rPr lang="nl-NL" sz="900" dirty="0" err="1"/>
                        <a:t>gereedmelding</a:t>
                      </a:r>
                      <a:r>
                        <a:rPr lang="nl-NL" sz="900" dirty="0"/>
                        <a:t> niet volledig is: aangeven dat de melding niet is gedaan, welke stukken ontbreken en dat er een nieuwe melding gedaan moet worden. Tevens aangeven dat gebruik pas is toegestaan 2 weken nadat een volledige melding is gedaan</a:t>
                      </a: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lang="nl-NL" sz="900" dirty="0"/>
                        <a:t>Bij fouten in dossier: de melding is wel gedaan (dus bouwwerk mag in gebruik genomen worden), maar wel vervolgactie nodig (controleren ter plekke en indien nodig overgaan tot handhaven, zie T&amp;H proces)</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lang="nl-NL" sz="900" dirty="0"/>
                        <a:t>Bij ingebruikname </a:t>
                      </a:r>
                      <a:r>
                        <a:rPr lang="nl-NL" sz="900" b="0" dirty="0"/>
                        <a:t>zonder </a:t>
                      </a:r>
                      <a:r>
                        <a:rPr lang="nl-NL" sz="900" dirty="0" err="1"/>
                        <a:t>gereedmelding</a:t>
                      </a:r>
                      <a:r>
                        <a:rPr lang="nl-NL" sz="900" dirty="0"/>
                        <a:t>: controleren ter plekke en indien nodig overgaan tot handhaven, zie T&amp;H proces</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1771">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niet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(Eventueel) besluit met vraag om extra informatie</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(Eventueel) handhavingsbesluit</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niet gedaan is</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9592">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Administratieve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Casemanager (</a:t>
                      </a:r>
                      <a:r>
                        <a:rPr kumimoji="0" lang="nl-NL" altLang="nl-NL" sz="9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voor het bouwproces: </a:t>
                      </a:r>
                      <a:r>
                        <a:rPr kumimoji="0" lang="nl-NL" altLang="nl-NL" sz="9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combinatie vergunningen en toezicht: nieuwe rol!)</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Casemanager bouwproces</a:t>
                      </a:r>
                      <a:endPar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Handhaver / 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Jurist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Casemanager bouwproces</a:t>
                      </a:r>
                      <a:endPar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Jurist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86025">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DSO (voor indienen melding)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Landelijke database van instrumenten en borgers (link vanuit DSO)</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Registreren melding en opbouwen dossier in gemeentelijk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Raadplegen in eigen VTH systeem: omgevingsvergunning (</a:t>
                      </a:r>
                      <a:r>
                        <a:rPr lang="nl-NL" sz="900" dirty="0"/>
                        <a:t>met </a:t>
                      </a:r>
                      <a:r>
                        <a:rPr lang="nl-NL" sz="900" dirty="0" err="1"/>
                        <a:t>oa</a:t>
                      </a:r>
                      <a:r>
                        <a:rPr lang="nl-NL" sz="900" dirty="0"/>
                        <a:t>. locatie-specifieke omstandigheden en omgevingsveiligheidsaspecten)</a:t>
                      </a:r>
                      <a:endParaRPr kumimoji="0" lang="nl-NL" altLang="nl-NL" sz="9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DSO voor melden/kennisgeving start bouw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DSO voor melden strijdigheid </a:t>
                      </a:r>
                      <a:r>
                        <a:rPr kumimoji="0" lang="nl-NL" altLang="nl-NL" sz="900" b="0" i="0" u="none" strike="noStrike" kern="1200" cap="none" spc="0" normalizeH="0" baseline="0" dirty="0" err="1">
                          <a:ln>
                            <a:noFill/>
                          </a:ln>
                          <a:solidFill>
                            <a:srgbClr val="002060"/>
                          </a:solidFill>
                          <a:effectLst/>
                          <a:uLnTx/>
                          <a:uFillTx/>
                          <a:latin typeface="Arial" panose="020B0604020202020204" pitchFamily="34" charset="0"/>
                          <a:ea typeface="+mn-ea"/>
                          <a:cs typeface="Arial" panose="020B0604020202020204" pitchFamily="34" charset="0"/>
                        </a:rPr>
                        <a:t>Bbl</a:t>
                      </a: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 (door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Registreren aanvullende informatie in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Toezicht &amp; Handhaving activiteiten vastleggen in VTH systeem</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Aanleveren dossier bevoegd gezag in DSO, als (gereed) melding, inclusief bijlagen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Informeren “beëindigen bouwwerkzaamheden” in het DSO</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Registreren melding en aanvullen dossier in VTH systeem</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6429359" y="1906105"/>
            <a:ext cx="2519363" cy="397107"/>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Uitvoeren controle tijdens de bouw</a:t>
            </a:r>
            <a:endParaRPr lang="nl-NL" sz="1000" b="1" dirty="0">
              <a:solidFill>
                <a:srgbClr val="FFFFFF"/>
              </a:solidFill>
              <a:latin typeface="+mn-lt"/>
              <a:cs typeface="+mn-cs"/>
            </a:endParaRP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11719054" y="787820"/>
            <a:ext cx="1434383" cy="230832"/>
          </a:xfrm>
          <a:prstGeom prst="rect">
            <a:avLst/>
          </a:prstGeom>
          <a:solidFill>
            <a:schemeClr val="bg1"/>
          </a:solidFill>
          <a:ln>
            <a:noFill/>
          </a:ln>
        </p:spPr>
        <p:txBody>
          <a:bodyPr wrap="square">
            <a:spAutoFit/>
          </a:bodyPr>
          <a:lstStyle/>
          <a:p>
            <a:pPr algn="r" eaLnBrk="1" hangingPunct="1"/>
            <a:r>
              <a:rPr lang="nl-NL" altLang="nl-NL" sz="900"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8414531" y="97735"/>
            <a:ext cx="339675" cy="341039"/>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Rechthoek 40">
            <a:extLst>
              <a:ext uri="{FF2B5EF4-FFF2-40B4-BE49-F238E27FC236}">
                <a16:creationId xmlns:a16="http://schemas.microsoft.com/office/drawing/2014/main" id="{7D0FC024-4894-490A-AFDB-F319E0E56D32}"/>
              </a:ext>
            </a:extLst>
          </p:cNvPr>
          <p:cNvSpPr/>
          <p:nvPr/>
        </p:nvSpPr>
        <p:spPr>
          <a:xfrm>
            <a:off x="173038" y="8594107"/>
            <a:ext cx="13193896" cy="1288396"/>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l-NL" sz="1000" b="1" dirty="0">
                <a:solidFill>
                  <a:srgbClr val="002060"/>
                </a:solidFill>
                <a:cs typeface="Arial" panose="020B0604020202020204" pitchFamily="34" charset="0"/>
              </a:rPr>
              <a:t>Impact Wet kwaliteitsborging voor het bouwen (</a:t>
            </a:r>
            <a:r>
              <a:rPr lang="nl-NL" sz="1000" b="1" dirty="0" err="1">
                <a:solidFill>
                  <a:srgbClr val="002060"/>
                </a:solidFill>
                <a:cs typeface="Arial" panose="020B0604020202020204" pitchFamily="34" charset="0"/>
              </a:rPr>
              <a:t>Wkb</a:t>
            </a:r>
            <a:r>
              <a:rPr lang="nl-NL" sz="1000" b="1" dirty="0">
                <a:solidFill>
                  <a:srgbClr val="002060"/>
                </a:solidFill>
                <a:cs typeface="Arial" panose="020B0604020202020204" pitchFamily="34" charset="0"/>
              </a:rPr>
              <a:t>)</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knip vanuit de Omgevingswet houdt in dat de ruimtelijke omgevingsvergunning los staat van de vergunning voor het bouwtechnische deel; de initiatiefnemer moet voor het ruimtelijke ordening deel een omgevingsvergunning aanvragen bij de gemeente (het bevoegd gezag) en voor de toetsing van het bouwtechnische deel zal hij </a:t>
            </a:r>
            <a:r>
              <a:rPr lang="nl-NL" sz="1000" dirty="0" err="1">
                <a:solidFill>
                  <a:srgbClr val="002060"/>
                </a:solidFill>
                <a:cs typeface="Arial" panose="020B0604020202020204" pitchFamily="34" charset="0"/>
              </a:rPr>
              <a:t>igv</a:t>
            </a:r>
            <a:r>
              <a:rPr lang="nl-NL" sz="1000" dirty="0">
                <a:solidFill>
                  <a:srgbClr val="002060"/>
                </a:solidFill>
                <a:cs typeface="Arial" panose="020B0604020202020204" pitchFamily="34" charset="0"/>
              </a:rPr>
              <a:t> gevolgklasse 1 een kwaliteitsborger in de arm nemen en moet hij een bouwmelding doen bij het bevoegd gezag</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Er is gekozen voor een gefaseerde invoering, te beginnen per 01-01-2023 met bouwwerken met beperkt maatschappelijk risico (</a:t>
            </a:r>
            <a:r>
              <a:rPr lang="nl-NL" altLang="nl-NL" sz="1000" dirty="0">
                <a:solidFill>
                  <a:srgbClr val="002060"/>
                </a:solidFill>
                <a:latin typeface="Arial" panose="020B0604020202020204" pitchFamily="34" charset="0"/>
                <a:cs typeface="Arial" panose="020B0604020202020204" pitchFamily="34" charset="0"/>
              </a:rPr>
              <a:t>gevolgklasse 1)</a:t>
            </a:r>
            <a:endParaRPr lang="nl-NL" sz="1000" dirty="0">
              <a:solidFill>
                <a:srgbClr val="002060"/>
              </a:solidFill>
              <a:cs typeface="Arial" panose="020B0604020202020204" pitchFamily="34" charset="0"/>
            </a:endParaRP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toetsing van het bouwtechnisch deel vooraf, tijdens de bouw en bij </a:t>
            </a:r>
            <a:r>
              <a:rPr lang="nl-NL" sz="1000" dirty="0" err="1">
                <a:solidFill>
                  <a:srgbClr val="002060"/>
                </a:solidFill>
                <a:cs typeface="Arial" panose="020B0604020202020204" pitchFamily="34" charset="0"/>
              </a:rPr>
              <a:t>gereedmelding</a:t>
            </a:r>
            <a:r>
              <a:rPr lang="nl-NL" sz="1000" dirty="0">
                <a:solidFill>
                  <a:srgbClr val="002060"/>
                </a:solidFill>
                <a:cs typeface="Arial" panose="020B0604020202020204" pitchFamily="34" charset="0"/>
              </a:rPr>
              <a:t> is de verantwoording van de kwaliteitsborger</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initiatiefnemer / melder levert na afloop van het bouwtraject een dossier bevoegd gezag aan, waarin “as built” informatie is opgenomen, met een verklaring kwaliteitsborging</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Het bevoegd gezag mag wanneer het nodig is om extra informatie vragen en kan op basis van de aangeleverde informatie besluiten om de situatie te gaan controleren en eventueel over te gaan tot handhaven</a:t>
            </a:r>
          </a:p>
        </p:txBody>
      </p:sp>
      <p:sp>
        <p:nvSpPr>
          <p:cNvPr id="47" name="AutoShape 32">
            <a:extLst>
              <a:ext uri="{FF2B5EF4-FFF2-40B4-BE49-F238E27FC236}">
                <a16:creationId xmlns:a16="http://schemas.microsoft.com/office/drawing/2014/main" id="{8BB519FC-C058-D94C-AD44-93FF36C7EF9D}"/>
              </a:ext>
            </a:extLst>
          </p:cNvPr>
          <p:cNvSpPr>
            <a:spLocks noChangeArrowheads="1"/>
          </p:cNvSpPr>
          <p:nvPr/>
        </p:nvSpPr>
        <p:spPr bwMode="gray">
          <a:xfrm>
            <a:off x="10048298" y="1889988"/>
            <a:ext cx="2519364" cy="390583"/>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Controleren gereedmelding bouw</a:t>
            </a:r>
            <a:endParaRPr lang="nl-NL" sz="1000" b="1" dirty="0">
              <a:solidFill>
                <a:srgbClr val="FFFFFF"/>
              </a:solidFill>
              <a:latin typeface="+mn-lt"/>
              <a:cs typeface="+mn-cs"/>
            </a:endParaRPr>
          </a:p>
        </p:txBody>
      </p:sp>
      <p:sp>
        <p:nvSpPr>
          <p:cNvPr id="40" name="AutoShape 32">
            <a:extLst>
              <a:ext uri="{FF2B5EF4-FFF2-40B4-BE49-F238E27FC236}">
                <a16:creationId xmlns:a16="http://schemas.microsoft.com/office/drawing/2014/main" id="{11699A73-0C43-D346-A2F5-16975DAE607D}"/>
              </a:ext>
            </a:extLst>
          </p:cNvPr>
          <p:cNvSpPr>
            <a:spLocks noChangeArrowheads="1"/>
          </p:cNvSpPr>
          <p:nvPr/>
        </p:nvSpPr>
        <p:spPr bwMode="gray">
          <a:xfrm>
            <a:off x="1773538" y="1897970"/>
            <a:ext cx="2519363" cy="397107"/>
          </a:xfrm>
          <a:prstGeom prst="chevron">
            <a:avLst>
              <a:gd name="adj" fmla="val 34952"/>
            </a:avLst>
          </a:prstGeom>
          <a:solidFill>
            <a:srgbClr val="F07871"/>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Beoordelen melding bouwactiviteit</a:t>
            </a:r>
          </a:p>
        </p:txBody>
      </p:sp>
      <p:sp>
        <p:nvSpPr>
          <p:cNvPr id="44" name="Tekstvak 43">
            <a:extLst>
              <a:ext uri="{FF2B5EF4-FFF2-40B4-BE49-F238E27FC236}">
                <a16:creationId xmlns:a16="http://schemas.microsoft.com/office/drawing/2014/main" id="{566ADB32-51CB-3145-8C7C-D9E0C130C5FC}"/>
              </a:ext>
            </a:extLst>
          </p:cNvPr>
          <p:cNvSpPr txBox="1"/>
          <p:nvPr/>
        </p:nvSpPr>
        <p:spPr>
          <a:xfrm>
            <a:off x="8874825" y="35922"/>
            <a:ext cx="4578416" cy="507831"/>
          </a:xfrm>
          <a:prstGeom prst="rect">
            <a:avLst/>
          </a:prstGeom>
          <a:noFill/>
          <a:ln>
            <a:solidFill>
              <a:srgbClr val="002060"/>
            </a:solidFill>
            <a:prstDash val="sysDash"/>
          </a:ln>
        </p:spPr>
        <p:txBody>
          <a:bodyPr wrap="square">
            <a:spAutoFit/>
          </a:bodyPr>
          <a:lstStyle/>
          <a:p>
            <a:pPr marL="171450" indent="-171450">
              <a:buFont typeface="Arial" panose="020B0604020202020204" pitchFamily="34" charset="0"/>
              <a:buChar char="•"/>
              <a:defRPr/>
            </a:pPr>
            <a:r>
              <a:rPr lang="nl-NL" sz="900" dirty="0">
                <a:solidFill>
                  <a:srgbClr val="002060"/>
                </a:solidFill>
              </a:rPr>
              <a:t>Melding bouwactiviteit moet 4 weken voor start bouw gedaan worden </a:t>
            </a:r>
          </a:p>
          <a:p>
            <a:pPr marL="171450" indent="-171450">
              <a:buFont typeface="Arial" panose="020B0604020202020204" pitchFamily="34" charset="0"/>
              <a:buChar char="•"/>
              <a:defRPr/>
            </a:pPr>
            <a:r>
              <a:rPr lang="nl-NL" sz="900" dirty="0" err="1"/>
              <a:t>Kennnisgeving</a:t>
            </a:r>
            <a:r>
              <a:rPr lang="nl-NL" sz="900" dirty="0"/>
              <a:t> start bouw moet 2 dagen voor start bouw gedaan worden</a:t>
            </a:r>
          </a:p>
          <a:p>
            <a:pPr marL="171450" indent="-171450">
              <a:buFont typeface="Arial" panose="020B0604020202020204" pitchFamily="34" charset="0"/>
              <a:buChar char="•"/>
              <a:defRPr/>
            </a:pPr>
            <a:r>
              <a:rPr lang="nl-NL" sz="900" dirty="0">
                <a:solidFill>
                  <a:srgbClr val="002060"/>
                </a:solidFill>
              </a:rPr>
              <a:t>Dossier bevoegd gezag moet 2 weken voor ingebruikname aangeleverd worden </a:t>
            </a:r>
          </a:p>
        </p:txBody>
      </p:sp>
    </p:spTree>
    <p:extLst>
      <p:ext uri="{BB962C8B-B14F-4D97-AF65-F5344CB8AC3E}">
        <p14:creationId xmlns:p14="http://schemas.microsoft.com/office/powerpoint/2010/main" val="22569938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bel xmlns="23377197-c96c-4a99-88af-ce5c35cc53d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8BE5A3D416534192CC9E2F2C6AFE4A" ma:contentTypeVersion="15" ma:contentTypeDescription="Een nieuw document maken." ma:contentTypeScope="" ma:versionID="f8685798b286d6a0a22e0d65b738e46c">
  <xsd:schema xmlns:xsd="http://www.w3.org/2001/XMLSchema" xmlns:xs="http://www.w3.org/2001/XMLSchema" xmlns:p="http://schemas.microsoft.com/office/2006/metadata/properties" xmlns:ns2="2155b5c7-6ac9-4f78-8039-af2d65aeb9a7" xmlns:ns3="23377197-c96c-4a99-88af-ce5c35cc53d4" targetNamespace="http://schemas.microsoft.com/office/2006/metadata/properties" ma:root="true" ma:fieldsID="ab4f0922b3713c65737558311f9e7092" ns2:_="" ns3:_="">
    <xsd:import namespace="2155b5c7-6ac9-4f78-8039-af2d65aeb9a7"/>
    <xsd:import namespace="23377197-c96c-4a99-88af-ce5c35cc53d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5b5c7-6ac9-4f78-8039-af2d65aeb9a7"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LastSharedByUser" ma:index="10" nillable="true" ma:displayName="Laatst gedeeld, per gebruiker" ma:description="" ma:internalName="LastSharedByUser" ma:readOnly="true">
      <xsd:simpleType>
        <xsd:restriction base="dms:Note">
          <xsd:maxLength value="255"/>
        </xsd:restriction>
      </xsd:simpleType>
    </xsd:element>
    <xsd:element name="LastSharedByTime" ma:index="11"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3377197-c96c-4a99-88af-ce5c35cc53d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abel" ma:index="22" nillable="true" ma:displayName="Label" ma:format="Dropdown" ma:internalName="Label">
      <xsd:simpleType>
        <xsd:restriction base="dms:Choice">
          <xsd:enumeration value="Keuze 1"/>
          <xsd:enumeration value="Keuze 2"/>
          <xsd:enumeration value="Keuze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2EA4A3-4757-442D-B623-19AB76FB0DCF}">
  <ds:schemaRefs>
    <ds:schemaRef ds:uri="http://schemas.microsoft.com/office/2006/metadata/properties"/>
    <ds:schemaRef ds:uri="http://purl.org/dc/elements/1.1/"/>
    <ds:schemaRef ds:uri="2155b5c7-6ac9-4f78-8039-af2d65aeb9a7"/>
    <ds:schemaRef ds:uri="http://purl.org/dc/term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infopath/2007/PartnerControls"/>
    <ds:schemaRef ds:uri="23377197-c96c-4a99-88af-ce5c35cc53d4"/>
  </ds:schemaRefs>
</ds:datastoreItem>
</file>

<file path=customXml/itemProps2.xml><?xml version="1.0" encoding="utf-8"?>
<ds:datastoreItem xmlns:ds="http://schemas.openxmlformats.org/officeDocument/2006/customXml" ds:itemID="{A6C9A336-9C35-4049-9A09-7615FB25E5B3}">
  <ds:schemaRefs>
    <ds:schemaRef ds:uri="http://schemas.microsoft.com/sharepoint/v3/contenttype/forms"/>
  </ds:schemaRefs>
</ds:datastoreItem>
</file>

<file path=customXml/itemProps3.xml><?xml version="1.0" encoding="utf-8"?>
<ds:datastoreItem xmlns:ds="http://schemas.openxmlformats.org/officeDocument/2006/customXml" ds:itemID="{1D880904-CF23-42CB-A34C-C287579A16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5b5c7-6ac9-4f78-8039-af2d65aeb9a7"/>
    <ds:schemaRef ds:uri="23377197-c96c-4a99-88af-ce5c35cc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8818</TotalTime>
  <Words>1029</Words>
  <Application>Microsoft Macintosh PowerPoint</Application>
  <PresentationFormat>Aangepast</PresentationFormat>
  <Paragraphs>87</Paragraphs>
  <Slides>1</Slides>
  <Notes>1</Notes>
  <HiddenSlides>0</HiddenSlides>
  <MMClips>0</MMClips>
  <ScaleCrop>false</ScaleCrop>
  <HeadingPairs>
    <vt:vector size="8" baseType="variant">
      <vt:variant>
        <vt:lpstr>Gebruikte lettertypen</vt:lpstr>
      </vt:variant>
      <vt:variant>
        <vt:i4>4</vt:i4>
      </vt:variant>
      <vt:variant>
        <vt:lpstr>Thema</vt:lpstr>
      </vt:variant>
      <vt:variant>
        <vt:i4>2</vt:i4>
      </vt:variant>
      <vt:variant>
        <vt:lpstr>Ingesloten OLE-bronprogramma's</vt:lpstr>
      </vt:variant>
      <vt:variant>
        <vt:i4>1</vt:i4>
      </vt:variant>
      <vt:variant>
        <vt:lpstr>Diatitels</vt:lpstr>
      </vt:variant>
      <vt:variant>
        <vt:i4>1</vt:i4>
      </vt:variant>
    </vt:vector>
  </HeadingPairs>
  <TitlesOfParts>
    <vt:vector size="8" baseType="lpstr">
      <vt:lpstr>Arial</vt:lpstr>
      <vt:lpstr>Calibri</vt:lpstr>
      <vt:lpstr>Garamond</vt:lpstr>
      <vt:lpstr>Times New Roman</vt:lpstr>
      <vt:lpstr>blank</vt:lpstr>
      <vt:lpstr>VNG_Basis - kopie</vt:lpstr>
      <vt:lpstr>think-cell Slide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Ellen Zwiers</cp:lastModifiedBy>
  <cp:revision>61</cp:revision>
  <cp:lastPrinted>2021-01-07T07:39:18Z</cp:lastPrinted>
  <dcterms:created xsi:type="dcterms:W3CDTF">2008-02-29T10:09:47Z</dcterms:created>
  <dcterms:modified xsi:type="dcterms:W3CDTF">2022-04-15T12:09:17Z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0x010100728BE5A3D416534192CC9E2F2C6AFE4A</vt:lpwstr>
  </property>
</Properties>
</file>