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8"/>
  </p:notesMasterIdLst>
  <p:sldIdLst>
    <p:sldId id="273" r:id="rId6"/>
    <p:sldId id="274" r:id="rId7"/>
  </p:sldIdLst>
  <p:sldSz cx="13536613" cy="9972675"/>
  <p:notesSz cx="14660563" cy="10231438"/>
  <p:custDataLst>
    <p:tags r:id="rId9"/>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8F9677-A61C-DD1A-917E-1779ED8F7854}" name="Patricia Palmen" initials="PP" userId="S::patricia.palmen@vng.nl::e3cb2a0e-2d23-4e72-9d68-b063c70a672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E1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CB8235-4965-7BE8-7222-67DBE1B7B7FB}" v="150" dt="2022-04-11T12:36:28.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444" autoAdjust="0"/>
  </p:normalViewPr>
  <p:slideViewPr>
    <p:cSldViewPr>
      <p:cViewPr>
        <p:scale>
          <a:sx n="150" d="100"/>
          <a:sy n="150" d="100"/>
        </p:scale>
        <p:origin x="192" y="-4120"/>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y Schinning" userId="ce53b42d-5629-4b66-9065-55ae3991ca96" providerId="ADAL" clId="{37121244-1C24-4B9F-BD70-BD9C7910524E}"/>
    <pc:docChg chg="undo custSel modSld">
      <pc:chgData name="Roy Schinning" userId="ce53b42d-5629-4b66-9065-55ae3991ca96" providerId="ADAL" clId="{37121244-1C24-4B9F-BD70-BD9C7910524E}" dt="2021-12-08T12:35:53.184" v="62" actId="20577"/>
      <pc:docMkLst>
        <pc:docMk/>
      </pc:docMkLst>
      <pc:sldChg chg="modSp mod">
        <pc:chgData name="Roy Schinning" userId="ce53b42d-5629-4b66-9065-55ae3991ca96" providerId="ADAL" clId="{37121244-1C24-4B9F-BD70-BD9C7910524E}" dt="2021-12-08T12:35:53.184" v="62" actId="20577"/>
        <pc:sldMkLst>
          <pc:docMk/>
          <pc:sldMk cId="0" sldId="273"/>
        </pc:sldMkLst>
        <pc:spChg chg="mod">
          <ac:chgData name="Roy Schinning" userId="ce53b42d-5629-4b66-9065-55ae3991ca96" providerId="ADAL" clId="{37121244-1C24-4B9F-BD70-BD9C7910524E}" dt="2021-12-08T12:29:41.408" v="5" actId="115"/>
          <ac:spMkLst>
            <pc:docMk/>
            <pc:sldMk cId="0" sldId="273"/>
            <ac:spMk id="31" creationId="{3EB19FF6-9CCF-0842-82B4-7EE51F3DA8FC}"/>
          </ac:spMkLst>
        </pc:spChg>
        <pc:graphicFrameChg chg="modGraphic">
          <ac:chgData name="Roy Schinning" userId="ce53b42d-5629-4b66-9065-55ae3991ca96" providerId="ADAL" clId="{37121244-1C24-4B9F-BD70-BD9C7910524E}" dt="2021-12-08T12:35:53.184" v="62" actId="20577"/>
          <ac:graphicFrameMkLst>
            <pc:docMk/>
            <pc:sldMk cId="0" sldId="273"/>
            <ac:graphicFrameMk id="29" creationId="{B413F4E1-4FA3-F748-94F2-575643254BBB}"/>
          </ac:graphicFrameMkLst>
        </pc:graphicFrameChg>
      </pc:sldChg>
    </pc:docChg>
  </pc:docChgLst>
  <pc:docChgLst>
    <pc:chgData name="Patricia Palmen" userId="S::patricia.palmen@vng.nl::e3cb2a0e-2d23-4e72-9d68-b063c70a6721" providerId="AD" clId="Web-{60CB8235-4965-7BE8-7222-67DBE1B7B7FB}"/>
    <pc:docChg chg="mod modSld">
      <pc:chgData name="Patricia Palmen" userId="S::patricia.palmen@vng.nl::e3cb2a0e-2d23-4e72-9d68-b063c70a6721" providerId="AD" clId="Web-{60CB8235-4965-7BE8-7222-67DBE1B7B7FB}" dt="2022-04-11T12:36:28.121" v="149"/>
      <pc:docMkLst>
        <pc:docMk/>
      </pc:docMkLst>
      <pc:sldChg chg="modSp addCm">
        <pc:chgData name="Patricia Palmen" userId="S::patricia.palmen@vng.nl::e3cb2a0e-2d23-4e72-9d68-b063c70a6721" providerId="AD" clId="Web-{60CB8235-4965-7BE8-7222-67DBE1B7B7FB}" dt="2022-04-11T12:36:28.121" v="149"/>
        <pc:sldMkLst>
          <pc:docMk/>
          <pc:sldMk cId="0" sldId="273"/>
        </pc:sldMkLst>
        <pc:graphicFrameChg chg="mod modGraphic">
          <ac:chgData name="Patricia Palmen" userId="S::patricia.palmen@vng.nl::e3cb2a0e-2d23-4e72-9d68-b063c70a6721" providerId="AD" clId="Web-{60CB8235-4965-7BE8-7222-67DBE1B7B7FB}" dt="2022-04-11T12:36:28.121" v="149"/>
          <ac:graphicFrameMkLst>
            <pc:docMk/>
            <pc:sldMk cId="0" sldId="273"/>
            <ac:graphicFrameMk id="29" creationId="{B413F4E1-4FA3-F748-94F2-575643254BBB}"/>
          </ac:graphicFrameMkLst>
        </pc:graphicFrameChg>
      </pc:sldChg>
    </pc:docChg>
  </pc:docChgLst>
  <pc:docChgLst>
    <pc:chgData name="Ellen Zwiers" userId="dcef707a-cbc8-4acf-b7e7-cbfe98ec9212" providerId="ADAL" clId="{965BC307-5B2F-304B-B025-6262BD683D17}"/>
    <pc:docChg chg="custSel modSld">
      <pc:chgData name="Ellen Zwiers" userId="dcef707a-cbc8-4acf-b7e7-cbfe98ec9212" providerId="ADAL" clId="{965BC307-5B2F-304B-B025-6262BD683D17}" dt="2021-12-06T15:48:13.828" v="498" actId="1076"/>
      <pc:docMkLst>
        <pc:docMk/>
      </pc:docMkLst>
      <pc:sldChg chg="addSp modSp mod">
        <pc:chgData name="Ellen Zwiers" userId="dcef707a-cbc8-4acf-b7e7-cbfe98ec9212" providerId="ADAL" clId="{965BC307-5B2F-304B-B025-6262BD683D17}" dt="2021-12-06T15:48:13.828" v="498" actId="1076"/>
        <pc:sldMkLst>
          <pc:docMk/>
          <pc:sldMk cId="0" sldId="273"/>
        </pc:sldMkLst>
        <pc:spChg chg="add mod">
          <ac:chgData name="Ellen Zwiers" userId="dcef707a-cbc8-4acf-b7e7-cbfe98ec9212" providerId="ADAL" clId="{965BC307-5B2F-304B-B025-6262BD683D17}" dt="2021-12-06T15:04:24.884" v="55" actId="255"/>
          <ac:spMkLst>
            <pc:docMk/>
            <pc:sldMk cId="0" sldId="273"/>
            <ac:spMk id="2" creationId="{5354F146-6A57-194A-B0D2-7E3D6ECA6FF6}"/>
          </ac:spMkLst>
        </pc:spChg>
        <pc:spChg chg="mod">
          <ac:chgData name="Ellen Zwiers" userId="dcef707a-cbc8-4acf-b7e7-cbfe98ec9212" providerId="ADAL" clId="{965BC307-5B2F-304B-B025-6262BD683D17}" dt="2021-12-06T15:45:14.447" v="487" actId="1076"/>
          <ac:spMkLst>
            <pc:docMk/>
            <pc:sldMk cId="0" sldId="273"/>
            <ac:spMk id="30" creationId="{B8CB82CA-95CA-FE4E-991D-B0AF25DFEFE6}"/>
          </ac:spMkLst>
        </pc:spChg>
        <pc:spChg chg="mod">
          <ac:chgData name="Ellen Zwiers" userId="dcef707a-cbc8-4acf-b7e7-cbfe98ec9212" providerId="ADAL" clId="{965BC307-5B2F-304B-B025-6262BD683D17}" dt="2021-12-06T15:15:00.775" v="164" actId="255"/>
          <ac:spMkLst>
            <pc:docMk/>
            <pc:sldMk cId="0" sldId="273"/>
            <ac:spMk id="31" creationId="{3EB19FF6-9CCF-0842-82B4-7EE51F3DA8FC}"/>
          </ac:spMkLst>
        </pc:spChg>
        <pc:spChg chg="mod">
          <ac:chgData name="Ellen Zwiers" userId="dcef707a-cbc8-4acf-b7e7-cbfe98ec9212" providerId="ADAL" clId="{965BC307-5B2F-304B-B025-6262BD683D17}" dt="2021-12-06T15:48:13.828" v="498" actId="1076"/>
          <ac:spMkLst>
            <pc:docMk/>
            <pc:sldMk cId="0" sldId="273"/>
            <ac:spMk id="16391" creationId="{416468C0-712E-B74E-8F43-4533F6C0ADDD}"/>
          </ac:spMkLst>
        </pc:spChg>
        <pc:graphicFrameChg chg="mod modGraphic">
          <ac:chgData name="Ellen Zwiers" userId="dcef707a-cbc8-4acf-b7e7-cbfe98ec9212" providerId="ADAL" clId="{965BC307-5B2F-304B-B025-6262BD683D17}" dt="2021-12-06T15:47:27.856" v="493" actId="20577"/>
          <ac:graphicFrameMkLst>
            <pc:docMk/>
            <pc:sldMk cId="0" sldId="273"/>
            <ac:graphicFrameMk id="29" creationId="{B413F4E1-4FA3-F748-94F2-575643254BB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39FFEBA-5688-A64E-8DA1-9B536A8B9816}"/>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1" name="Rectangle 3">
            <a:extLst>
              <a:ext uri="{FF2B5EF4-FFF2-40B4-BE49-F238E27FC236}">
                <a16:creationId xmlns:a16="http://schemas.microsoft.com/office/drawing/2014/main" id="{C41D8009-782C-EC47-A75C-21D954634CBB}"/>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a:p>
        </p:txBody>
      </p:sp>
      <p:sp>
        <p:nvSpPr>
          <p:cNvPr id="15364" name="Rectangle 4">
            <a:extLst>
              <a:ext uri="{FF2B5EF4-FFF2-40B4-BE49-F238E27FC236}">
                <a16:creationId xmlns:a16="http://schemas.microsoft.com/office/drawing/2014/main" id="{FC73CC3D-33FD-8A4B-B996-F2FAAAF58BCF}"/>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DE8D101F-9C22-5142-8966-B9F7418DD01E}"/>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7C2DF0DD-5FD6-1F45-9A69-ED0530B6DB20}"/>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5" name="Rectangle 7">
            <a:extLst>
              <a:ext uri="{FF2B5EF4-FFF2-40B4-BE49-F238E27FC236}">
                <a16:creationId xmlns:a16="http://schemas.microsoft.com/office/drawing/2014/main" id="{215CEA07-220A-B14C-B803-DCE0B132382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C73532C1-387E-324F-A06B-C7AE74433D28}" type="slidenum">
              <a:rPr lang="nl-NL" altLang="nl-NL"/>
              <a:pPr>
                <a:defRPr/>
              </a:pPr>
              <a:t>‹nr.›</a:t>
            </a:fld>
            <a:endParaRPr lang="nl-NL" altLang="nl-NL"/>
          </a:p>
        </p:txBody>
      </p:sp>
    </p:spTree>
    <p:extLst>
      <p:ext uri="{BB962C8B-B14F-4D97-AF65-F5344CB8AC3E}">
        <p14:creationId xmlns:p14="http://schemas.microsoft.com/office/powerpoint/2010/main" val="1877943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a:extLst>
              <a:ext uri="{FF2B5EF4-FFF2-40B4-BE49-F238E27FC236}">
                <a16:creationId xmlns:a16="http://schemas.microsoft.com/office/drawing/2014/main" id="{2A67A06E-DB82-804E-857B-7AE618E66CA1}"/>
              </a:ext>
            </a:extLst>
          </p:cNvPr>
          <p:cNvSpPr>
            <a:spLocks noGrp="1" noRot="1" noChangeAspect="1" noChangeArrowheads="1" noTextEdit="1"/>
          </p:cNvSpPr>
          <p:nvPr>
            <p:ph type="sldImg"/>
          </p:nvPr>
        </p:nvSpPr>
        <p:spPr>
          <a:ln/>
        </p:spPr>
      </p:sp>
      <p:sp>
        <p:nvSpPr>
          <p:cNvPr id="17410" name="Tijdelijke aanduiding voor notities 2">
            <a:extLst>
              <a:ext uri="{FF2B5EF4-FFF2-40B4-BE49-F238E27FC236}">
                <a16:creationId xmlns:a16="http://schemas.microsoft.com/office/drawing/2014/main" id="{BBFA7ACB-54BF-1C4C-A7A6-3175240643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latin typeface="Arial" panose="020B0604020202020204" pitchFamily="34" charset="0"/>
            </a:endParaRPr>
          </a:p>
        </p:txBody>
      </p:sp>
      <p:sp>
        <p:nvSpPr>
          <p:cNvPr id="17411" name="Tijdelijke aanduiding voor dianummer 3">
            <a:extLst>
              <a:ext uri="{FF2B5EF4-FFF2-40B4-BE49-F238E27FC236}">
                <a16:creationId xmlns:a16="http://schemas.microsoft.com/office/drawing/2014/main" id="{FE8F487A-0366-2746-ABA2-C8F4A386A6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0A439D7-7D90-7447-9A34-8B913026D48E}" type="slidenum">
              <a:rPr lang="nl-NL" altLang="nl-NL" smtClean="0"/>
              <a:pPr/>
              <a:t>1</a:t>
            </a:fld>
            <a:endParaRPr lang="nl-NL" alt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a:extLst>
              <a:ext uri="{FF2B5EF4-FFF2-40B4-BE49-F238E27FC236}">
                <a16:creationId xmlns:a16="http://schemas.microsoft.com/office/drawing/2014/main" id="{A84CAEC2-735B-FA4D-AE28-1A228B454626}"/>
              </a:ext>
            </a:extLst>
          </p:cNvPr>
          <p:cNvSpPr>
            <a:spLocks noGrp="1" noRot="1" noChangeAspect="1" noChangeArrowheads="1" noTextEdit="1"/>
          </p:cNvSpPr>
          <p:nvPr>
            <p:ph type="sldImg"/>
          </p:nvPr>
        </p:nvSpPr>
        <p:spPr>
          <a:ln/>
        </p:spPr>
      </p:sp>
      <p:sp>
        <p:nvSpPr>
          <p:cNvPr id="19458" name="Tijdelijke aanduiding voor notities 2">
            <a:extLst>
              <a:ext uri="{FF2B5EF4-FFF2-40B4-BE49-F238E27FC236}">
                <a16:creationId xmlns:a16="http://schemas.microsoft.com/office/drawing/2014/main" id="{53121DB0-17F6-D547-8E2C-0220EA6946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latin typeface="Arial" panose="020B0604020202020204" pitchFamily="34" charset="0"/>
            </a:endParaRPr>
          </a:p>
        </p:txBody>
      </p:sp>
      <p:sp>
        <p:nvSpPr>
          <p:cNvPr id="19459" name="Tijdelijke aanduiding voor dianummer 3">
            <a:extLst>
              <a:ext uri="{FF2B5EF4-FFF2-40B4-BE49-F238E27FC236}">
                <a16:creationId xmlns:a16="http://schemas.microsoft.com/office/drawing/2014/main" id="{EDA05F3A-FDA3-434B-B9F7-98833D239D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5D0F5BA-BA16-EA47-A1F9-95EAAB557BE0}" type="slidenum">
              <a:rPr kumimoji="0" lang="nl-NL" altLang="nl-NL" sz="16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xml"/><Relationship Id="rId7" Type="http://schemas.openxmlformats.org/officeDocument/2006/relationships/oleObject" Target="../embeddings/oleObject2.bin"/><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oleObject" Target="../embeddings/oleObject7.bin"/><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D81033AB-F514-DF42-90E4-BEF71DC7474B}"/>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D81033AB-F514-DF42-90E4-BEF71DC7474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6FCC2919-86F1-944C-A0CE-352DB60E548C}"/>
              </a:ext>
            </a:extLst>
          </p:cNvPr>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21410E25-9A82-6D40-801F-190A65AF57B5}"/>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6932C47B-C5B0-4845-94BF-86070295F781}"/>
              </a:ext>
            </a:extLst>
          </p:cNvPr>
          <p:cNvSpPr>
            <a:spLocks noGrp="1"/>
          </p:cNvSpPr>
          <p:nvPr>
            <p:ph type="sldNum" sz="quarter" idx="10"/>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B7B317D-8B38-B046-9005-E6D460B65F36}" type="slidenum">
              <a:rPr lang="nl-NL" altLang="nl-NL"/>
              <a:pPr>
                <a:defRPr/>
              </a:pPr>
              <a:t>‹nr.›</a:t>
            </a:fld>
            <a:endParaRPr lang="nl-NL" altLang="nl-NL"/>
          </a:p>
        </p:txBody>
      </p:sp>
      <p:sp>
        <p:nvSpPr>
          <p:cNvPr id="8" name="Footer Placeholder 6">
            <a:extLst>
              <a:ext uri="{FF2B5EF4-FFF2-40B4-BE49-F238E27FC236}">
                <a16:creationId xmlns:a16="http://schemas.microsoft.com/office/drawing/2014/main" id="{FFE00DE4-ABB0-7444-9D1A-CBA261CBA81F}"/>
              </a:ext>
            </a:extLst>
          </p:cNvPr>
          <p:cNvSpPr>
            <a:spLocks noGrp="1"/>
          </p:cNvSpPr>
          <p:nvPr>
            <p:ph type="ftr" sz="quarter" idx="11"/>
            <p:custDataLst>
              <p:tags r:id="rId5"/>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53965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3F4D8F9C-5CDE-1A44-A763-C6C28872B20E}"/>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4" name="Rectangle 1" hidden="1">
                        <a:extLst>
                          <a:ext uri="{FF2B5EF4-FFF2-40B4-BE49-F238E27FC236}">
                            <a16:creationId xmlns:a16="http://schemas.microsoft.com/office/drawing/2014/main" id="{3F4D8F9C-5CDE-1A44-A763-C6C28872B20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5CC62110-E8C3-3D48-AC03-478AE5F9F6C4}"/>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9CD0879-5705-D247-9333-7EE153EAF82E}"/>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4DCC8EB-0CD2-5840-AB09-A8B9617A2C30}" type="slidenum">
              <a:rPr lang="nl-NL" altLang="nl-NL"/>
              <a:pPr>
                <a:defRPr/>
              </a:pPr>
              <a:t>‹nr.›</a:t>
            </a:fld>
            <a:endParaRPr lang="nl-NL" altLang="nl-NL"/>
          </a:p>
        </p:txBody>
      </p:sp>
    </p:spTree>
    <p:extLst>
      <p:ext uri="{BB962C8B-B14F-4D97-AF65-F5344CB8AC3E}">
        <p14:creationId xmlns:p14="http://schemas.microsoft.com/office/powerpoint/2010/main" val="240280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29C0B669-DB15-5B4C-A63E-F989ACA1BD1C}"/>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4" name="Rectangle 1" hidden="1">
                        <a:extLst>
                          <a:ext uri="{FF2B5EF4-FFF2-40B4-BE49-F238E27FC236}">
                            <a16:creationId xmlns:a16="http://schemas.microsoft.com/office/drawing/2014/main" id="{29C0B669-DB15-5B4C-A63E-F989ACA1BD1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CC4668F3-3D7E-574C-A3BB-C88664F443F0}"/>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DBEBBC9-76DD-E547-BF86-B9021A8BBDC5}"/>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E6481B5-0871-A144-AE2A-F17E7B00EB1B}" type="slidenum">
              <a:rPr lang="nl-NL" altLang="nl-NL"/>
              <a:pPr>
                <a:defRPr/>
              </a:pPr>
              <a:t>‹nr.›</a:t>
            </a:fld>
            <a:endParaRPr lang="nl-NL" altLang="nl-NL"/>
          </a:p>
        </p:txBody>
      </p:sp>
    </p:spTree>
    <p:extLst>
      <p:ext uri="{BB962C8B-B14F-4D97-AF65-F5344CB8AC3E}">
        <p14:creationId xmlns:p14="http://schemas.microsoft.com/office/powerpoint/2010/main" val="100014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endParaRPr lang="nl-NL" dirty="0"/>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984481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endParaRPr lang="nl-NL" dirty="0"/>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969550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endParaRPr lang="nl-NL" dirty="0"/>
          </a:p>
        </p:txBody>
      </p:sp>
    </p:spTree>
    <p:extLst>
      <p:ext uri="{BB962C8B-B14F-4D97-AF65-F5344CB8AC3E}">
        <p14:creationId xmlns:p14="http://schemas.microsoft.com/office/powerpoint/2010/main" val="3881218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56318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243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75E63812-F8DE-AC48-8ECF-AFBF01D94176}"/>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a:solidFill>
                <a:srgbClr val="FFFFFF"/>
              </a:solidFill>
            </a:endParaRPr>
          </a:p>
        </p:txBody>
      </p:sp>
      <p:grpSp>
        <p:nvGrpSpPr>
          <p:cNvPr id="3" name="Groep 1">
            <a:extLst>
              <a:ext uri="{FF2B5EF4-FFF2-40B4-BE49-F238E27FC236}">
                <a16:creationId xmlns:a16="http://schemas.microsoft.com/office/drawing/2014/main" id="{3FE66A43-E562-714B-B254-D62CCF210F76}"/>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75D676C8-67AF-E142-9C09-3B837B073ED2}"/>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D451F826-1651-8D4C-86C7-07FECA5963E9}"/>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787EEECB-BC12-2D48-94A3-F1AFC9E4A9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956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4CBCB47-6472-3549-AED3-30F5A272AFE4}"/>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B4CBCB47-6472-3549-AED3-30F5A272AFE4}"/>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5">
            <a:extLst>
              <a:ext uri="{FF2B5EF4-FFF2-40B4-BE49-F238E27FC236}">
                <a16:creationId xmlns:a16="http://schemas.microsoft.com/office/drawing/2014/main" id="{EB47BE5B-28CE-FF40-A4D0-D12E086B1A00}"/>
              </a:ext>
            </a:extLst>
          </p:cNvPr>
          <p:cNvSpPr>
            <a:spLocks noChangeArrowheads="1"/>
          </p:cNvSpPr>
          <p:nvPr userDrawn="1">
            <p:custDataLst>
              <p:tags r:id="rId2"/>
            </p:custDataLst>
          </p:nvPr>
        </p:nvSpPr>
        <p:spPr bwMode="auto">
          <a:xfrm rot="16200000">
            <a:off x="11687175" y="8135938"/>
            <a:ext cx="3363913"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EE465565-508C-9145-A6E2-CC3025B69FFE}"/>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06550057-5A1B-9B4F-B4F6-D6574B9A1A8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402140-0CF5-3447-A250-1E398EE46DA9}" type="slidenum">
              <a:rPr lang="nl-NL" altLang="nl-NL"/>
              <a:pPr>
                <a:defRPr/>
              </a:pPr>
              <a:t>‹nr.›</a:t>
            </a:fld>
            <a:endParaRPr lang="nl-NL" altLang="nl-NL"/>
          </a:p>
        </p:txBody>
      </p:sp>
    </p:spTree>
    <p:extLst>
      <p:ext uri="{BB962C8B-B14F-4D97-AF65-F5344CB8AC3E}">
        <p14:creationId xmlns:p14="http://schemas.microsoft.com/office/powerpoint/2010/main" val="258924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53A69752-50FB-A249-985E-62A486AF16D4}"/>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4" name="Rectangle 1" hidden="1">
                        <a:extLst>
                          <a:ext uri="{FF2B5EF4-FFF2-40B4-BE49-F238E27FC236}">
                            <a16:creationId xmlns:a16="http://schemas.microsoft.com/office/drawing/2014/main" id="{53A69752-50FB-A249-985E-62A486AF16D4}"/>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F85631D5-64EF-A843-B750-060C38F60F8D}"/>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D545BC4-ADDD-AB45-B6A7-A788A4871D9A}"/>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E4D0C9E-7E3B-D047-8CBB-F559C3583E37}" type="slidenum">
              <a:rPr lang="nl-NL" altLang="nl-NL"/>
              <a:pPr>
                <a:defRPr/>
              </a:pPr>
              <a:t>‹nr.›</a:t>
            </a:fld>
            <a:endParaRPr lang="nl-NL" altLang="nl-NL"/>
          </a:p>
        </p:txBody>
      </p:sp>
    </p:spTree>
    <p:extLst>
      <p:ext uri="{BB962C8B-B14F-4D97-AF65-F5344CB8AC3E}">
        <p14:creationId xmlns:p14="http://schemas.microsoft.com/office/powerpoint/2010/main" val="78637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C2A7940-B483-5B46-A0A2-21E404491F32}"/>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5" name="Rectangle 1" hidden="1">
                        <a:extLst>
                          <a:ext uri="{FF2B5EF4-FFF2-40B4-BE49-F238E27FC236}">
                            <a16:creationId xmlns:a16="http://schemas.microsoft.com/office/drawing/2014/main" id="{DC2A7940-B483-5B46-A0A2-21E404491F3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74216135-6B6F-A847-8F9E-B8690B0CDE1A}"/>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4C03C4AC-7266-434B-A9DE-295DF9483F84}"/>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57A135E-4C15-4546-8173-02EAFE533B75}" type="slidenum">
              <a:rPr lang="nl-NL" altLang="nl-NL"/>
              <a:pPr>
                <a:defRPr/>
              </a:pPr>
              <a:t>‹nr.›</a:t>
            </a:fld>
            <a:endParaRPr lang="nl-NL" altLang="nl-NL"/>
          </a:p>
        </p:txBody>
      </p:sp>
    </p:spTree>
    <p:extLst>
      <p:ext uri="{BB962C8B-B14F-4D97-AF65-F5344CB8AC3E}">
        <p14:creationId xmlns:p14="http://schemas.microsoft.com/office/powerpoint/2010/main" val="15317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EB14C62-E984-0346-8FDF-BDBAF87143C8}"/>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7" name="Rectangle 1" hidden="1">
                        <a:extLst>
                          <a:ext uri="{FF2B5EF4-FFF2-40B4-BE49-F238E27FC236}">
                            <a16:creationId xmlns:a16="http://schemas.microsoft.com/office/drawing/2014/main" id="{2EB14C62-E984-0346-8FDF-BDBAF87143C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0FDFB9AD-DD62-9B4E-A8B9-3860D8882A27}"/>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9" name="Rectangle 5">
            <a:extLst>
              <a:ext uri="{FF2B5EF4-FFF2-40B4-BE49-F238E27FC236}">
                <a16:creationId xmlns:a16="http://schemas.microsoft.com/office/drawing/2014/main" id="{C7F41A68-3227-5645-A1C5-434389CCF85A}"/>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741B86-0FBB-C346-93CE-64045A0CEE7A}" type="slidenum">
              <a:rPr lang="nl-NL" altLang="nl-NL"/>
              <a:pPr>
                <a:defRPr/>
              </a:pPr>
              <a:t>‹nr.›</a:t>
            </a:fld>
            <a:endParaRPr lang="nl-NL" altLang="nl-NL"/>
          </a:p>
        </p:txBody>
      </p:sp>
    </p:spTree>
    <p:extLst>
      <p:ext uri="{BB962C8B-B14F-4D97-AF65-F5344CB8AC3E}">
        <p14:creationId xmlns:p14="http://schemas.microsoft.com/office/powerpoint/2010/main" val="350207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7C1B35D4-51A8-FA40-A44C-3F7E5B5E6FEA}"/>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6" imgW="0" imgH="0" progId="TCLayout.ActiveDocument.1">
                  <p:embed/>
                </p:oleObj>
              </mc:Choice>
              <mc:Fallback>
                <p:oleObj name="think-cell Slide" r:id="rId6" imgW="0" imgH="0" progId="TCLayout.ActiveDocument.1">
                  <p:embed/>
                  <p:pic>
                    <p:nvPicPr>
                      <p:cNvPr id="3" name="Rectangle 1" hidden="1">
                        <a:extLst>
                          <a:ext uri="{FF2B5EF4-FFF2-40B4-BE49-F238E27FC236}">
                            <a16:creationId xmlns:a16="http://schemas.microsoft.com/office/drawing/2014/main" id="{7C1B35D4-51A8-FA40-A44C-3F7E5B5E6FE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5">
            <a:extLst>
              <a:ext uri="{FF2B5EF4-FFF2-40B4-BE49-F238E27FC236}">
                <a16:creationId xmlns:a16="http://schemas.microsoft.com/office/drawing/2014/main" id="{0E52EED8-AA20-9943-AF87-0BC960ACED17}"/>
              </a:ext>
            </a:extLst>
          </p:cNvPr>
          <p:cNvSpPr>
            <a:spLocks noChangeArrowheads="1"/>
          </p:cNvSpPr>
          <p:nvPr userDrawn="1">
            <p:custDataLst>
              <p:tags r:id="rId2"/>
            </p:custDataLst>
          </p:nvPr>
        </p:nvSpPr>
        <p:spPr bwMode="auto">
          <a:xfrm rot="16200000">
            <a:off x="11687175" y="8135938"/>
            <a:ext cx="3363913"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4974B03A-8A45-0441-A115-D4DBE9CC975E}"/>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4">
            <a:extLst>
              <a:ext uri="{FF2B5EF4-FFF2-40B4-BE49-F238E27FC236}">
                <a16:creationId xmlns:a16="http://schemas.microsoft.com/office/drawing/2014/main" id="{D945CB08-C459-D843-AB2A-59C0D5838E98}"/>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734DB6A-763F-734F-9785-B23D13945AF7}" type="slidenum">
              <a:rPr lang="nl-NL" altLang="nl-NL"/>
              <a:pPr>
                <a:defRPr/>
              </a:pPr>
              <a:t>‹nr.›</a:t>
            </a:fld>
            <a:endParaRPr lang="nl-NL" altLang="nl-NL"/>
          </a:p>
        </p:txBody>
      </p:sp>
    </p:spTree>
    <p:extLst>
      <p:ext uri="{BB962C8B-B14F-4D97-AF65-F5344CB8AC3E}">
        <p14:creationId xmlns:p14="http://schemas.microsoft.com/office/powerpoint/2010/main" val="225266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867EADB6-FB64-874E-8008-A7DDE6F5328C}"/>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3" imgW="0" imgH="0" progId="TCLayout.ActiveDocument.1">
                  <p:embed/>
                </p:oleObj>
              </mc:Choice>
              <mc:Fallback>
                <p:oleObj name="think-cell Slide" r:id="rId3" imgW="0" imgH="0" progId="TCLayout.ActiveDocument.1">
                  <p:embed/>
                  <p:pic>
                    <p:nvPicPr>
                      <p:cNvPr id="2" name="Rectangle 1" hidden="1">
                        <a:extLst>
                          <a:ext uri="{FF2B5EF4-FFF2-40B4-BE49-F238E27FC236}">
                            <a16:creationId xmlns:a16="http://schemas.microsoft.com/office/drawing/2014/main" id="{867EADB6-FB64-874E-8008-A7DDE6F5328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210011F1-5369-AE41-9AAF-3AE6993B6EE6}"/>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74E2EFCD-6AD3-694D-82DF-82A04243CE64}"/>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D75D4A3-E1B5-944C-91D4-240F897CA29E}" type="slidenum">
              <a:rPr lang="nl-NL" altLang="nl-NL"/>
              <a:pPr>
                <a:defRPr/>
              </a:pPr>
              <a:t>‹nr.›</a:t>
            </a:fld>
            <a:endParaRPr lang="nl-NL" altLang="nl-NL"/>
          </a:p>
        </p:txBody>
      </p:sp>
    </p:spTree>
    <p:extLst>
      <p:ext uri="{BB962C8B-B14F-4D97-AF65-F5344CB8AC3E}">
        <p14:creationId xmlns:p14="http://schemas.microsoft.com/office/powerpoint/2010/main" val="227581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017ACBB-E8A9-494E-B6F8-B1FA5AC678B5}"/>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5" name="Rectangle 1" hidden="1">
                        <a:extLst>
                          <a:ext uri="{FF2B5EF4-FFF2-40B4-BE49-F238E27FC236}">
                            <a16:creationId xmlns:a16="http://schemas.microsoft.com/office/drawing/2014/main" id="{B017ACBB-E8A9-494E-B6F8-B1FA5AC678B5}"/>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4F582CE5-2C7C-6C4D-8E34-5B5962C00222}"/>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CF13CBB-B8B4-3E43-89AF-5D893DDBDD6A}"/>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71EF512-7A1A-204B-AE40-74D39D2E35C8}" type="slidenum">
              <a:rPr lang="nl-NL" altLang="nl-NL"/>
              <a:pPr>
                <a:defRPr/>
              </a:pPr>
              <a:t>‹nr.›</a:t>
            </a:fld>
            <a:endParaRPr lang="nl-NL" altLang="nl-NL"/>
          </a:p>
        </p:txBody>
      </p:sp>
    </p:spTree>
    <p:extLst>
      <p:ext uri="{BB962C8B-B14F-4D97-AF65-F5344CB8AC3E}">
        <p14:creationId xmlns:p14="http://schemas.microsoft.com/office/powerpoint/2010/main" val="125293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11F94F3-C1D8-AA4F-9554-B9B7B83570E1}"/>
              </a:ext>
            </a:extLst>
          </p:cNvPr>
          <p:cNvGraphicFramePr>
            <a:graphicFrameLocks/>
          </p:cNvGraphicFramePr>
          <p:nvPr userDrawn="1">
            <p:custDataLst>
              <p:tags r:id="rId1"/>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5" imgW="0" imgH="0" progId="TCLayout.ActiveDocument.1">
                  <p:embed/>
                </p:oleObj>
              </mc:Choice>
              <mc:Fallback>
                <p:oleObj name="think-cell Slide" r:id="rId5" imgW="0" imgH="0" progId="TCLayout.ActiveDocument.1">
                  <p:embed/>
                  <p:pic>
                    <p:nvPicPr>
                      <p:cNvPr id="5" name="Rectangle 1" hidden="1">
                        <a:extLst>
                          <a:ext uri="{FF2B5EF4-FFF2-40B4-BE49-F238E27FC236}">
                            <a16:creationId xmlns:a16="http://schemas.microsoft.com/office/drawing/2014/main" id="{B11F94F3-C1D8-AA4F-9554-B9B7B83570E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2A8F31EE-0EFA-1A4B-9682-663D704C36A8}"/>
              </a:ext>
            </a:extLst>
          </p:cNvPr>
          <p:cNvSpPr>
            <a:spLocks noGrp="1" noChangeArrowheads="1"/>
          </p:cNvSpPr>
          <p:nvPr>
            <p:ph type="ftr" sz="quarter" idx="10"/>
            <p:custDataLst>
              <p:tags r:id="rId2"/>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61928C4D-824E-2A47-8503-B0A148DC44B9}"/>
              </a:ext>
            </a:extLst>
          </p:cNvPr>
          <p:cNvSpPr>
            <a:spLocks noGrp="1" noChangeArrowheads="1"/>
          </p:cNvSpPr>
          <p:nvPr>
            <p:ph type="sldNum" sz="quarter" idx="11"/>
            <p:custDataLst>
              <p:tags r:id="rId3"/>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BB8789A-98D1-FA42-8AC2-5CA494A16A3F}" type="slidenum">
              <a:rPr lang="nl-NL" altLang="nl-NL"/>
              <a:pPr>
                <a:defRPr/>
              </a:pPr>
              <a:t>‹nr.›</a:t>
            </a:fld>
            <a:endParaRPr lang="nl-NL" altLang="nl-NL"/>
          </a:p>
        </p:txBody>
      </p:sp>
    </p:spTree>
    <p:extLst>
      <p:ext uri="{BB962C8B-B14F-4D97-AF65-F5344CB8AC3E}">
        <p14:creationId xmlns:p14="http://schemas.microsoft.com/office/powerpoint/2010/main" val="251274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5A108A54-8081-FE4A-A8C8-ACF8E5C1E787}"/>
              </a:ext>
            </a:extLst>
          </p:cNvPr>
          <p:cNvGraphicFramePr>
            <a:graphicFrameLocks/>
          </p:cNvGraphicFramePr>
          <p:nvPr>
            <p:custDataLst>
              <p:tags r:id="rId13"/>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name="think-cell Slide" r:id="rId14" imgW="0" imgH="0" progId="TCLayout.ActiveDocument.1">
                  <p:embed/>
                </p:oleObj>
              </mc:Choice>
              <mc:Fallback>
                <p:oleObj name="think-cell Slide" r:id="rId14" imgW="0" imgH="0" progId="TCLayout.ActiveDocument.1">
                  <p:embed/>
                  <p:pic>
                    <p:nvPicPr>
                      <p:cNvPr id="1026" name="Rectangle 1" hidden="1">
                        <a:extLst>
                          <a:ext uri="{FF2B5EF4-FFF2-40B4-BE49-F238E27FC236}">
                            <a16:creationId xmlns:a16="http://schemas.microsoft.com/office/drawing/2014/main" id="{5A108A54-8081-FE4A-A8C8-ACF8E5C1E78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13EAE065-810E-7847-A937-8B9ACC5297E4}"/>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B32EED79-DED1-724B-A2F1-8D48E629CE39}"/>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Afbeelding 13">
            <a:extLst>
              <a:ext uri="{FF2B5EF4-FFF2-40B4-BE49-F238E27FC236}">
                <a16:creationId xmlns:a16="http://schemas.microsoft.com/office/drawing/2014/main" id="{220FC70A-ED7B-104A-816A-1F342944C838}"/>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6D1141D3-9077-4146-A6A0-8FBD77A5B5E6}"/>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00EECC87-A489-8940-A997-5ECF0FB14404}"/>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157A67D0-3F9B-DA46-9923-61FC14AF2900}"/>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sp>
        <p:nvSpPr>
          <p:cNvPr id="13316" name="Tijdelijke aanduiding voor titel 1">
            <a:extLst>
              <a:ext uri="{FF2B5EF4-FFF2-40B4-BE49-F238E27FC236}">
                <a16:creationId xmlns:a16="http://schemas.microsoft.com/office/drawing/2014/main" id="{B945AFC9-20FD-164A-9529-44E1333AD56B}"/>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3317" name="Tijdelijke aanduiding voor tekst 2">
            <a:extLst>
              <a:ext uri="{FF2B5EF4-FFF2-40B4-BE49-F238E27FC236}">
                <a16:creationId xmlns:a16="http://schemas.microsoft.com/office/drawing/2014/main" id="{30468C0F-1193-7443-8DC3-0A4180DE3F07}"/>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118">
            <a:extLst>
              <a:ext uri="{FF2B5EF4-FFF2-40B4-BE49-F238E27FC236}">
                <a16:creationId xmlns:a16="http://schemas.microsoft.com/office/drawing/2014/main" id="{086BA2B0-0080-1A41-B839-AEC878B077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059" y="142461"/>
            <a:ext cx="793303" cy="443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5" name="Title 3">
            <a:extLst>
              <a:ext uri="{FF2B5EF4-FFF2-40B4-BE49-F238E27FC236}">
                <a16:creationId xmlns:a16="http://schemas.microsoft.com/office/drawing/2014/main" id="{279E16B3-A992-AC41-8027-A066CE19E504}"/>
              </a:ext>
            </a:extLst>
          </p:cNvPr>
          <p:cNvSpPr txBox="1">
            <a:spLocks/>
          </p:cNvSpPr>
          <p:nvPr/>
        </p:nvSpPr>
        <p:spPr bwMode="auto">
          <a:xfrm>
            <a:off x="-47874" y="122132"/>
            <a:ext cx="13296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har char="•"/>
              <a:defRPr sz="46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r>
              <a:rPr lang="nl-NL" altLang="nl-NL" sz="3200" b="1" dirty="0">
                <a:latin typeface="Garamond" panose="02020404030301010803" pitchFamily="18" charset="0"/>
              </a:rPr>
              <a:t>Bedrijfsproces: Behandelen vergunningaanvraag (regulier) </a:t>
            </a:r>
          </a:p>
        </p:txBody>
      </p:sp>
      <p:sp>
        <p:nvSpPr>
          <p:cNvPr id="3" name="Rectangle 25">
            <a:extLst>
              <a:ext uri="{FF2B5EF4-FFF2-40B4-BE49-F238E27FC236}">
                <a16:creationId xmlns:a16="http://schemas.microsoft.com/office/drawing/2014/main" id="{C8019FA1-3AD9-D24E-8461-AC037F8CA120}"/>
              </a:ext>
            </a:extLst>
          </p:cNvPr>
          <p:cNvSpPr/>
          <p:nvPr/>
        </p:nvSpPr>
        <p:spPr>
          <a:xfrm>
            <a:off x="199300" y="567518"/>
            <a:ext cx="13049726" cy="179013"/>
          </a:xfrm>
          <a:prstGeom prst="rect">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32969" tIns="66485" rIns="132969" bIns="66485" anchor="ctr"/>
          <a:lstStyle/>
          <a:p>
            <a:pPr algn="ctr" eaLnBrk="1" hangingPunct="1">
              <a:defRPr/>
            </a:pPr>
            <a:r>
              <a:rPr lang="nl-NL" sz="1000" b="1" dirty="0">
                <a:solidFill>
                  <a:schemeClr val="bg1"/>
                </a:solidFill>
              </a:rPr>
              <a:t>Een concept proces ter ondersteuning van gemeentes om te komen tot een procesinrichting die </a:t>
            </a:r>
            <a:r>
              <a:rPr lang="nl-NL" sz="1000" b="1" dirty="0" err="1">
                <a:solidFill>
                  <a:schemeClr val="bg1"/>
                </a:solidFill>
              </a:rPr>
              <a:t>Omgevingswetproof</a:t>
            </a:r>
            <a:r>
              <a:rPr lang="nl-NL" sz="1000" b="1" dirty="0">
                <a:solidFill>
                  <a:schemeClr val="bg1"/>
                </a:solidFill>
              </a:rPr>
              <a:t> en </a:t>
            </a:r>
            <a:r>
              <a:rPr lang="nl-NL" sz="1000" b="1" dirty="0" err="1">
                <a:solidFill>
                  <a:srgbClr val="0070C0"/>
                </a:solidFill>
              </a:rPr>
              <a:t>Wkb</a:t>
            </a:r>
            <a:r>
              <a:rPr lang="nl-NL" sz="1000" b="1" dirty="0">
                <a:solidFill>
                  <a:srgbClr val="0070C0"/>
                </a:solidFill>
              </a:rPr>
              <a:t> </a:t>
            </a:r>
            <a:r>
              <a:rPr lang="nl-NL" sz="1000" b="1" dirty="0" err="1">
                <a:solidFill>
                  <a:srgbClr val="0070C0"/>
                </a:solidFill>
              </a:rPr>
              <a:t>proof</a:t>
            </a:r>
            <a:r>
              <a:rPr lang="nl-NL" sz="1000" b="1" dirty="0">
                <a:solidFill>
                  <a:srgbClr val="0070C0"/>
                </a:solidFill>
              </a:rPr>
              <a:t> </a:t>
            </a:r>
            <a:r>
              <a:rPr lang="nl-NL" sz="1000" b="1" dirty="0">
                <a:solidFill>
                  <a:schemeClr val="bg1"/>
                </a:solidFill>
              </a:rPr>
              <a:t>is</a:t>
            </a:r>
          </a:p>
        </p:txBody>
      </p:sp>
      <p:sp>
        <p:nvSpPr>
          <p:cNvPr id="16387" name="AutoShape 113" descr="Afbeeldingsresultaat voor logo vng">
            <a:extLst>
              <a:ext uri="{FF2B5EF4-FFF2-40B4-BE49-F238E27FC236}">
                <a16:creationId xmlns:a16="http://schemas.microsoft.com/office/drawing/2014/main" id="{2FF04291-4BD8-2348-A629-50A39ACC25EA}"/>
              </a:ext>
            </a:extLst>
          </p:cNvPr>
          <p:cNvSpPr>
            <a:spLocks noChangeAspect="1" noChangeArrowheads="1"/>
          </p:cNvSpPr>
          <p:nvPr/>
        </p:nvSpPr>
        <p:spPr bwMode="auto">
          <a:xfrm>
            <a:off x="215900" y="15875"/>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sp>
        <p:nvSpPr>
          <p:cNvPr id="17" name="Rechthoek 16">
            <a:extLst>
              <a:ext uri="{FF2B5EF4-FFF2-40B4-BE49-F238E27FC236}">
                <a16:creationId xmlns:a16="http://schemas.microsoft.com/office/drawing/2014/main" id="{FB13724C-8C9A-DF4A-BE27-4DA1392476EC}"/>
              </a:ext>
            </a:extLst>
          </p:cNvPr>
          <p:cNvSpPr/>
          <p:nvPr/>
        </p:nvSpPr>
        <p:spPr>
          <a:xfrm>
            <a:off x="210344" y="852094"/>
            <a:ext cx="13038682" cy="302952"/>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dirty="0">
                <a:solidFill>
                  <a:schemeClr val="tx1"/>
                </a:solidFill>
                <a:cs typeface="Arial" panose="020B0604020202020204" pitchFamily="34" charset="0"/>
              </a:rPr>
              <a:t>Dit proces betreft het behandelen van een ingediende aanvraag voor toestemming tot het uitvoeren van een voorgenomen vergunning plichtige activiteit, of het behandelen van een verzoek tot wijziging van een eerder verleende omgevingsvergunning.</a:t>
            </a:r>
          </a:p>
        </p:txBody>
      </p:sp>
      <p:sp>
        <p:nvSpPr>
          <p:cNvPr id="18" name="Rechthoek 17">
            <a:extLst>
              <a:ext uri="{FF2B5EF4-FFF2-40B4-BE49-F238E27FC236}">
                <a16:creationId xmlns:a16="http://schemas.microsoft.com/office/drawing/2014/main" id="{32AF46FD-80EF-3B47-9C4D-FC94A787A95F}"/>
              </a:ext>
            </a:extLst>
          </p:cNvPr>
          <p:cNvSpPr/>
          <p:nvPr/>
        </p:nvSpPr>
        <p:spPr>
          <a:xfrm>
            <a:off x="113719" y="8808294"/>
            <a:ext cx="13142555" cy="1148506"/>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Tx/>
              <a:buChar char="-"/>
              <a:defRPr/>
            </a:pPr>
            <a:endParaRPr lang="nl-NL" sz="1050" dirty="0">
              <a:solidFill>
                <a:schemeClr val="tx1"/>
              </a:solidFill>
              <a:cs typeface="Arial" panose="020B0604020202020204" pitchFamily="34" charset="0"/>
            </a:endParaRPr>
          </a:p>
          <a:p>
            <a:pPr marL="171450" indent="-171450">
              <a:buFontTx/>
              <a:buChar char="-"/>
              <a:defRPr/>
            </a:pPr>
            <a:endParaRPr lang="nl-NL" sz="1050"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B413F4E1-4FA3-F748-94F2-575643254BBB}"/>
              </a:ext>
            </a:extLst>
          </p:cNvPr>
          <p:cNvGraphicFramePr>
            <a:graphicFrameLocks noGrp="1"/>
          </p:cNvGraphicFramePr>
          <p:nvPr>
            <p:extLst>
              <p:ext uri="{D42A27DB-BD31-4B8C-83A1-F6EECF244321}">
                <p14:modId xmlns:p14="http://schemas.microsoft.com/office/powerpoint/2010/main" val="1669239433"/>
              </p:ext>
            </p:extLst>
          </p:nvPr>
        </p:nvGraphicFramePr>
        <p:xfrm>
          <a:off x="1018200" y="1188544"/>
          <a:ext cx="12231079" cy="7597772"/>
        </p:xfrm>
        <a:graphic>
          <a:graphicData uri="http://schemas.openxmlformats.org/drawingml/2006/table">
            <a:tbl>
              <a:tblPr/>
              <a:tblGrid>
                <a:gridCol w="3625107">
                  <a:extLst>
                    <a:ext uri="{9D8B030D-6E8A-4147-A177-3AD203B41FA5}">
                      <a16:colId xmlns:a16="http://schemas.microsoft.com/office/drawing/2014/main" val="1073235938"/>
                    </a:ext>
                  </a:extLst>
                </a:gridCol>
                <a:gridCol w="1595956">
                  <a:extLst>
                    <a:ext uri="{9D8B030D-6E8A-4147-A177-3AD203B41FA5}">
                      <a16:colId xmlns:a16="http://schemas.microsoft.com/office/drawing/2014/main" val="749251664"/>
                    </a:ext>
                  </a:extLst>
                </a:gridCol>
                <a:gridCol w="1924198">
                  <a:extLst>
                    <a:ext uri="{9D8B030D-6E8A-4147-A177-3AD203B41FA5}">
                      <a16:colId xmlns:a16="http://schemas.microsoft.com/office/drawing/2014/main" val="330451535"/>
                    </a:ext>
                  </a:extLst>
                </a:gridCol>
                <a:gridCol w="2430270">
                  <a:extLst>
                    <a:ext uri="{9D8B030D-6E8A-4147-A177-3AD203B41FA5}">
                      <a16:colId xmlns:a16="http://schemas.microsoft.com/office/drawing/2014/main" val="3693492344"/>
                    </a:ext>
                  </a:extLst>
                </a:gridCol>
                <a:gridCol w="2655548">
                  <a:extLst>
                    <a:ext uri="{9D8B030D-6E8A-4147-A177-3AD203B41FA5}">
                      <a16:colId xmlns:a16="http://schemas.microsoft.com/office/drawing/2014/main" val="3797381395"/>
                    </a:ext>
                  </a:extLst>
                </a:gridCol>
              </a:tblGrid>
              <a:tr h="780089">
                <a:tc>
                  <a:txBody>
                    <a:bodyPr/>
                    <a:lstStyle/>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dirty="0"/>
                        <a:t>Als initiatiefnemer zijn de </a:t>
                      </a:r>
                      <a:r>
                        <a:rPr lang="nl-NL" sz="800" kern="1200" dirty="0">
                          <a:solidFill>
                            <a:schemeClr val="tx1"/>
                          </a:solidFill>
                          <a:latin typeface="+mn-lt"/>
                          <a:ea typeface="+mn-ea"/>
                          <a:cs typeface="+mn-cs"/>
                        </a:rPr>
                        <a:t>indieningsv</a:t>
                      </a:r>
                      <a:r>
                        <a:rPr lang="nl-NL" sz="800" dirty="0"/>
                        <a:t>ereisten duidelijk voor mij</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kern="1200" dirty="0">
                          <a:solidFill>
                            <a:schemeClr val="tx1"/>
                          </a:solidFill>
                          <a:latin typeface="+mn-lt"/>
                          <a:ea typeface="+mn-ea"/>
                          <a:cs typeface="+mn-cs"/>
                        </a:rPr>
                        <a:t>Als </a:t>
                      </a:r>
                      <a:r>
                        <a:rPr lang="nl-NL" sz="800" dirty="0"/>
                        <a:t>initiatiefnemer</a:t>
                      </a:r>
                      <a:r>
                        <a:rPr lang="nl-NL" sz="800" kern="1200" dirty="0">
                          <a:solidFill>
                            <a:schemeClr val="tx1"/>
                          </a:solidFill>
                          <a:latin typeface="+mn-lt"/>
                          <a:ea typeface="+mn-ea"/>
                          <a:cs typeface="+mn-cs"/>
                        </a:rPr>
                        <a:t> is het mij duidelijk wat kan en mag</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kern="1200" dirty="0">
                          <a:solidFill>
                            <a:schemeClr val="tx1"/>
                          </a:solidFill>
                          <a:latin typeface="+mn-lt"/>
                          <a:ea typeface="+mn-ea"/>
                          <a:cs typeface="+mn-cs"/>
                        </a:rPr>
                        <a:t>Als </a:t>
                      </a:r>
                      <a:r>
                        <a:rPr lang="nl-NL" sz="800" dirty="0"/>
                        <a:t>initiatiefnemer</a:t>
                      </a:r>
                      <a:r>
                        <a:rPr lang="nl-NL" sz="800" kern="1200" dirty="0">
                          <a:solidFill>
                            <a:schemeClr val="tx1"/>
                          </a:solidFill>
                          <a:latin typeface="+mn-lt"/>
                          <a:ea typeface="+mn-ea"/>
                          <a:cs typeface="+mn-cs"/>
                        </a:rPr>
                        <a:t> krijg ik snel duidelijkheid </a:t>
                      </a:r>
                      <a:r>
                        <a:rPr lang="nl-NL" sz="800" dirty="0"/>
                        <a:t>over te volgen procedure </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strike="noStrike" baseline="0" noProof="0" dirty="0"/>
                        <a:t>Als belanghebbende heb ik de mogelijkheid om te </a:t>
                      </a:r>
                      <a:r>
                        <a:rPr lang="nl-NL" sz="800" strike="noStrike" baseline="0" noProof="0" dirty="0">
                          <a:solidFill>
                            <a:srgbClr val="00B050"/>
                          </a:solidFill>
                        </a:rPr>
                        <a:t>participeren op deze aanvraag</a:t>
                      </a:r>
                      <a:endParaRPr lang="nl-NL" sz="800" strike="noStrike" baseline="0" noProof="0" dirty="0">
                        <a:solidFill>
                          <a:srgbClr val="FF0000"/>
                        </a:solidFill>
                      </a:endParaRPr>
                    </a:p>
                  </a:txBody>
                  <a:tcPr marL="52349" marR="52349" marT="52139" marB="521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noProof="0" dirty="0"/>
                        <a:t>Als </a:t>
                      </a:r>
                      <a:r>
                        <a:rPr lang="nl-NL" sz="800" dirty="0"/>
                        <a:t>initiatiefnemer</a:t>
                      </a:r>
                      <a:r>
                        <a:rPr lang="nl-NL" sz="800" noProof="0" dirty="0"/>
                        <a:t> zijn de toetsings</a:t>
                      </a:r>
                      <a:r>
                        <a:rPr lang="nl-NL" sz="800" baseline="0" noProof="0" dirty="0"/>
                        <a:t>kaders duidelijk voor mij</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a:t>
                      </a:r>
                      <a:r>
                        <a:rPr lang="nl-NL" sz="800" dirty="0"/>
                        <a:t>initiatiefnemer </a:t>
                      </a:r>
                      <a:r>
                        <a:rPr lang="nl-NL" sz="800" baseline="0" noProof="0" dirty="0"/>
                        <a:t>kan ik meedenken en word ik gehoord</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a:t>
                      </a:r>
                      <a:r>
                        <a:rPr lang="nl-NL" sz="800" dirty="0"/>
                        <a:t>initiatiefnemer </a:t>
                      </a:r>
                      <a:r>
                        <a:rPr lang="nl-NL" sz="800" baseline="0" noProof="0" dirty="0"/>
                        <a:t>heb ik 1 contactpersoon vanuit de gemeente (casemanager)</a:t>
                      </a:r>
                    </a:p>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aseline="0" noProof="0" dirty="0"/>
                        <a:t>Als belanghebbende heb ik de mogelijkheid tot inspraak</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p>
                      <a:pPr marL="171450" marR="0" lvl="0" indent="-17145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baseline="0" dirty="0">
                          <a:solidFill>
                            <a:schemeClr val="tx2"/>
                          </a:solidFill>
                        </a:rPr>
                        <a:t>Als </a:t>
                      </a:r>
                      <a:r>
                        <a:rPr lang="nl-NL" sz="800" dirty="0"/>
                        <a:t>initiatiefnemer</a:t>
                      </a:r>
                      <a:r>
                        <a:rPr lang="nl-NL" sz="800" b="0" baseline="0" dirty="0">
                          <a:solidFill>
                            <a:schemeClr val="tx2"/>
                          </a:solidFill>
                        </a:rPr>
                        <a:t> is het opgestelde beschikking helder voor mij</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dirty="0">
                          <a:solidFill>
                            <a:schemeClr val="tx2"/>
                          </a:solidFill>
                        </a:rPr>
                        <a:t>Als </a:t>
                      </a:r>
                      <a:r>
                        <a:rPr lang="nl-NL" sz="800" dirty="0"/>
                        <a:t>initiatiefnemer</a:t>
                      </a:r>
                      <a:r>
                        <a:rPr lang="nl-NL" sz="800" b="0" dirty="0">
                          <a:solidFill>
                            <a:schemeClr val="tx2"/>
                          </a:solidFill>
                        </a:rPr>
                        <a:t> krijg ik duidelijkheid over wanneer er gestart mag worden</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nl-NL" sz="800" b="0" baseline="0" dirty="0">
                          <a:solidFill>
                            <a:schemeClr val="tx2"/>
                          </a:solidFill>
                        </a:rPr>
                        <a:t>Als participant krijg ik informatie over het besluit</a:t>
                      </a:r>
                    </a:p>
                    <a:p>
                      <a:pPr marL="177800" marR="0" lvl="0" indent="-177800" algn="l" defTabSz="957263" rtl="0" eaLnBrk="1" fontAlgn="base" latinLnBrk="0" hangingPunct="1">
                        <a:lnSpc>
                          <a:spcPct val="100000"/>
                        </a:lnSpc>
                        <a:spcBef>
                          <a:spcPts val="200"/>
                        </a:spcBef>
                        <a:spcAft>
                          <a:spcPts val="0"/>
                        </a:spcAft>
                        <a:buClrTx/>
                        <a:buSzTx/>
                        <a:buFont typeface="Arial" panose="020B0604020202020204" pitchFamily="34" charset="0"/>
                        <a:buChar char="•"/>
                        <a:tabLst/>
                        <a:defRPr/>
                      </a:pPr>
                      <a:endParaRPr lang="nl-NL" sz="800" b="0" dirty="0">
                        <a:solidFill>
                          <a:schemeClr val="tx2"/>
                        </a:solidFill>
                      </a:endParaRP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564667981"/>
                  </a:ext>
                </a:extLst>
              </a:tr>
              <a:tr h="408764">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979015665"/>
                  </a:ext>
                </a:extLst>
              </a:tr>
              <a:tr h="489170">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Aanvraag omgevingsvergunning, met bijlagen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Indien van toepassing stukken van het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proces verkennen en begeleiden initiatief, zoals een conceptaanvraag en adviezen</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Opgebouwd dossier, met o.a. de ontvankelijke reguliere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Volledig beoordeelde vergunning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Vastgestelde (geaccordeerde), definitieve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417087964"/>
                  </a:ext>
                </a:extLst>
              </a:tr>
              <a:tr h="0">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Registreren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of aanvraag concreet genoeg is om in behandeling te nemen, zo niet: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dan verzoeken om aanvraag in te trekken en te kiezen voor omgevingsoverleg</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en </a:t>
                      </a: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geen wenselijke aanvraag/geen kans van slagen ook verzoeken om aanvraag in te trekken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Vaststellen of er een initiatievenproces met de omgevingstafel aan deze aanvraag vooraf is gegaan (zo ja, dan sneller door dit 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Toetsen aan de indieningsvereisten</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waaronder check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participatieplicht</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samen met adviseurs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(zorgen voor integrale check)</a:t>
                      </a:r>
                    </a:p>
                    <a:p>
                      <a:pPr marL="171450" marR="0" lvl="0" indent="-171450" algn="l" rtl="0" eaLnBrk="1" fontAlgn="base" latinLnBrk="0" hangingPunct="1">
                        <a:lnSpc>
                          <a:spcPct val="100000"/>
                        </a:lnSpc>
                        <a:spcBef>
                          <a:spcPts val="200"/>
                        </a:spcBef>
                        <a:spcAft>
                          <a:spcPct val="0"/>
                        </a:spcAft>
                        <a:buClrTx/>
                        <a:buSzTx/>
                        <a:buFont typeface="Arial" panose="020B0604020202020204" pitchFamily="34" charset="0"/>
                        <a:buChar char="•"/>
                      </a:pPr>
                      <a:r>
                        <a:rPr kumimoji="0" lang="nl-NL" altLang="nl-NL" sz="800" b="0" i="0" u="none" strike="noStrike" kern="1200" cap="none" normalizeH="0" baseline="0" dirty="0">
                          <a:ln>
                            <a:noFill/>
                          </a:ln>
                          <a:solidFill>
                            <a:srgbClr val="00B050"/>
                          </a:solidFill>
                          <a:effectLst/>
                          <a:latin typeface="Arial"/>
                          <a:ea typeface="+mn-ea"/>
                          <a:cs typeface="Arial"/>
                        </a:rPr>
                        <a:t>Checken welke activiteiten er in de aanvraag zitten, bepalen welke vergunningplichten, meldingsplichten en informatieplichten er van toepassing zijn en de initiatiefnemer hierover informeren </a:t>
                      </a:r>
                      <a:r>
                        <a:rPr kumimoji="0" lang="nl-NL" altLang="nl-NL" sz="800" b="0" i="0" u="none" strike="noStrike" kern="1200" cap="none" normalizeH="0" baseline="0" dirty="0">
                          <a:ln>
                            <a:noFill/>
                          </a:ln>
                          <a:solidFill>
                            <a:srgbClr val="0070C0"/>
                          </a:solidFill>
                          <a:effectLst/>
                          <a:latin typeface="Arial"/>
                          <a:ea typeface="+mn-ea"/>
                          <a:cs typeface="Arial"/>
                        </a:rPr>
                        <a:t>(check gevolgklasse bouwwerk</a:t>
                      </a:r>
                      <a:r>
                        <a:rPr lang="nl-NL" altLang="nl-NL" sz="800" b="0" i="0" u="none" strike="noStrike" kern="1200" cap="none" normalizeH="0" baseline="0" dirty="0">
                          <a:ln>
                            <a:noFill/>
                          </a:ln>
                          <a:solidFill>
                            <a:srgbClr val="0070C0"/>
                          </a:solidFill>
                          <a:effectLst/>
                          <a:latin typeface="Arial"/>
                          <a:ea typeface="+mn-ea"/>
                          <a:cs typeface="Arial"/>
                        </a:rPr>
                        <a:t>). </a:t>
                      </a:r>
                      <a:endParaRPr lang="nl-NL" altLang="nl-NL" sz="800" b="0" i="0" u="none" strike="noStrike" kern="1200" cap="none" normalizeH="0" baseline="0" dirty="0">
                        <a:ln>
                          <a:noFill/>
                        </a:ln>
                        <a:solidFill>
                          <a:srgbClr val="00B050"/>
                        </a:solidFill>
                        <a:effectLst/>
                        <a:highlight>
                          <a:srgbClr val="FFFF00"/>
                        </a:highlight>
                        <a:latin typeface="Arial"/>
                        <a:ea typeface="+mn-ea"/>
                        <a:cs typeface="Arial"/>
                      </a:endParaRPr>
                    </a:p>
                    <a:p>
                      <a:pPr marL="171450" marR="0" lvl="0" indent="-171450" algn="l" rtl="0" eaLnBrk="1" fontAlgn="base" latinLnBrk="0" hangingPunct="1">
                        <a:lnSpc>
                          <a:spcPct val="100000"/>
                        </a:lnSpc>
                        <a:spcBef>
                          <a:spcPts val="200"/>
                        </a:spcBef>
                        <a:spcAft>
                          <a:spcPct val="0"/>
                        </a:spcAft>
                        <a:buClrTx/>
                        <a:buSzTx/>
                        <a:buFont typeface="Arial" panose="020B0604020202020204" pitchFamily="34" charset="0"/>
                        <a:buChar cha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opvragen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aanvullende stukken en opschorten termijn (brief)</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besluiten om de beslistermijn te verlengen (brief)</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Beslissing nemen over in behandeling nemen (ontvankelijkheid)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Versturen brief: ontvangstbevestiging</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(incl. eventuele vraag om aanvullende stukken en eventuele melding verlenging termijn), met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vermelding procedure/processtappen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of besluit buiten behandeling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sym typeface="Wingdings" pitchFamily="2" charset="2"/>
                        </a:rPr>
                        <a:t>Zorgen voor kennisgeving/publiceren van de aanvraag</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Inhoudelijk beoordelen van de aanvraag/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toetsen aan alle regelgeving </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Checken mogelijke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afwijking omgevingsplan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eventueel direct afstemmen met College/Raad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Controleren toepassen coördinatieregeling (blijft bestaan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icm</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waterschap/watervergunning)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consulteren belanghebbenden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besluiten om de beslistermijn te verlengen (wanneer dit nog niet gebeurd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Leg in de vergunning de voorwaarden rondom omgevingsveiligheid en locatie specifieke omstandigheden vast</a:t>
                      </a:r>
                      <a:endPar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adviseren richting initiatiefnemer of College voor de uitgebreide procedure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Opvragen adviezen in- en extern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(zorgen voor integrale advisering),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ontvangen en beoordelen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(check advies met instemming)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planschaderisico opstellen planschade overeenkomst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(nadeelcompensatie)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met initiatiefnemer meedenken over aanpassing van de aanvraag/het plan (minder vaak van toepassing dan nu)</a:t>
                      </a:r>
                      <a:endParaRPr kumimoji="0" lang="nl-NL" altLang="nl-NL" sz="8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concept beschikking en indien nodig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inhoud afstemmen met andere bevoegde gezagen/ketenpartners </a:t>
                      </a:r>
                      <a:r>
                        <a:rPr kumimoji="0" lang="nl-NL" altLang="nl-NL" sz="7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t>
                      </a:r>
                      <a:r>
                        <a:rPr kumimoji="0" lang="nl-NL" altLang="nl-NL" sz="7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iig</a:t>
                      </a:r>
                      <a:r>
                        <a:rPr kumimoji="0" lang="nl-NL" altLang="nl-NL" sz="7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bij advies met instemming)</a:t>
                      </a:r>
                      <a:endParaRPr kumimoji="0" lang="nl-NL" altLang="nl-NL" sz="700" b="0" i="0" u="none" strike="sngStrike" kern="1200" cap="none" normalizeH="0" baseline="0" dirty="0">
                        <a:ln>
                          <a:noFill/>
                        </a:ln>
                        <a:solidFill>
                          <a:srgbClr val="00B050"/>
                        </a:solidFill>
                        <a:effectLst/>
                        <a:highlight>
                          <a:srgbClr val="FFFF00"/>
                        </a:highligh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Intern laten controleren, door de gemandateerde ambtenaar, van de concept 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Horen van de initiatiefnemer </a:t>
                      </a:r>
                      <a:r>
                        <a:rPr kumimoji="0" lang="nl-NL" altLang="nl-NL" sz="800" b="0" i="0" u="none" strike="noStrike" cap="none" normalizeH="0" baseline="0" dirty="0" err="1">
                          <a:ln>
                            <a:noFill/>
                          </a:ln>
                          <a:solidFill>
                            <a:schemeClr val="tx2"/>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afwijzing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Verwerken reactie 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beschikking en laten ondertekenen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leges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(en eventueel verrekening van reeds betaalde leges in het initiatieven-proces) en zorgen voor aansturing financiën </a:t>
                      </a:r>
                      <a:r>
                        <a:rPr kumimoji="0" lang="nl-NL" altLang="nl-NL" sz="800" b="0" i="0" u="none" strike="noStrike" cap="none" normalizeH="0" baseline="0" dirty="0" err="1">
                          <a:ln>
                            <a:noFill/>
                          </a:ln>
                          <a:solidFill>
                            <a:schemeClr val="tx2"/>
                          </a:solidFill>
                          <a:effectLst/>
                          <a:latin typeface="Arial" panose="020B0604020202020204" pitchFamily="34" charset="0"/>
                          <a:cs typeface="Arial" panose="020B0604020202020204" pitchFamily="34" charset="0"/>
                        </a:rPr>
                        <a:t>tbv</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facturering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highlight>
                          <a:srgbClr val="FFFF00"/>
                        </a:highligh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Registreren besluit</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Bekendmaken besluit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aan initiatiefnemer</a:t>
                      </a:r>
                      <a:endParaRPr kumimoji="0" lang="nl-NL" altLang="nl-NL" sz="800" b="0" i="1" u="sng"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Publiceren van het besluit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Mededelen besluit aan belanghebbenden (adviseurs, ketenpartners en </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participanten</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Inplannen toezicht, indien nodig (oplevercontrole) en overdracht naar toezicht </a:t>
                      </a:r>
                      <a:endParaRPr kumimoji="0" lang="nl-NL" altLang="nl-NL"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Initiëren proces wijzigen omgevingsplan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buitenplans</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t>
                      </a:r>
                    </a:p>
                    <a:p>
                      <a:pPr marL="171450" marR="0" lvl="0" indent="-171450" algn="l">
                        <a:lnSpc>
                          <a:spcPct val="100000"/>
                        </a:lnSpc>
                        <a:spcBef>
                          <a:spcPct val="0"/>
                        </a:spcBef>
                        <a:spcAft>
                          <a:spcPct val="0"/>
                        </a:spcAft>
                        <a:buClrTx/>
                        <a:buSzTx/>
                        <a:buFont typeface="Arial" panose="020B0604020202020204" pitchFamily="34" charset="0"/>
                        <a:buChar char="•"/>
                      </a:pPr>
                      <a:r>
                        <a:rPr lang="nl-NL" altLang="nl-NL" sz="800" b="0" i="0" u="none" strike="noStrike" kern="1200" cap="none" normalizeH="0" baseline="0" dirty="0">
                          <a:ln>
                            <a:noFill/>
                          </a:ln>
                          <a:solidFill>
                            <a:srgbClr val="00B050"/>
                          </a:solidFill>
                          <a:effectLst/>
                          <a:latin typeface="Arial"/>
                          <a:ea typeface="+mn-ea"/>
                          <a:cs typeface="Arial"/>
                        </a:rPr>
                        <a:t>Mededelen aan initiatiefnemer welke overige toestemmingen er sowieso ook nog nodig zijn (naast de aangevraagde vergunningen) op basis van de beschikbare informatie om het initiatief te kunnen realiseren en/of te gebruiken (vergunningen/meldingen/informatieplichten)</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296384185"/>
                  </a:ext>
                </a:extLst>
              </a:tr>
              <a:tr h="925543">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Een ontvankelijke reguliere aanvraag (die in behandeling genomen wordt)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een besluit over buiten behandeling stellen (</a:t>
                      </a: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geen ontvankelijke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Ontvangstbevestiging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Gepubliceerde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Opgebouwd dossier</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Volledig beoordeelde vergunning 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Adviezen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planschadeovereenkomst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(nadeelcompensatie)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gewijzigde aanvraag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Vastgestelde (geaccordeerde), definitieve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Legesberekening</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(eventueel legesbeschikking)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Gepubliceerde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Toezicht-zaak (eventueel)</a:t>
                      </a:r>
                      <a:endParaRPr kumimoji="0" lang="nl-NL" altLang="nl-NL" sz="800" b="0" i="0" u="none" strike="sngStrike" cap="none" normalizeH="0" baseline="0" dirty="0">
                        <a:ln>
                          <a:noFill/>
                        </a:ln>
                        <a:solidFill>
                          <a:srgbClr val="FF0000"/>
                        </a:solidFill>
                        <a:effectLst/>
                        <a:highlight>
                          <a:srgbClr val="FFFF00"/>
                        </a:highligh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Signaal voor proces wijzigen omgevingsplan (</a:t>
                      </a:r>
                      <a:r>
                        <a:rPr kumimoji="0" lang="nl-NL" altLang="nl-NL" sz="800" b="0" i="0" u="none" strike="noStrike" cap="none" normalizeH="0" baseline="0" dirty="0" err="1">
                          <a:ln>
                            <a:noFill/>
                          </a:ln>
                          <a:solidFill>
                            <a:srgbClr val="00B050"/>
                          </a:solidFill>
                          <a:effectLst/>
                          <a:latin typeface="Arial" panose="020B0604020202020204" pitchFamily="34" charset="0"/>
                          <a:cs typeface="Arial" panose="020B0604020202020204" pitchFamily="34" charset="0"/>
                        </a:rPr>
                        <a:t>buitenplans</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274144721"/>
                  </a:ext>
                </a:extLst>
              </a:tr>
              <a:tr h="950622">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Interne adviseurs en eventueel externe adviseurs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(ketenpartners)</a:t>
                      </a: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Initiatiefnemer</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Belanghebbenden</a:t>
                      </a: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Interne en externe adviseurs (ketenpartners) aan de Omgevingstafel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Gemeentelijke advies commissie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College/Raad</a:t>
                      </a:r>
                    </a:p>
                  </a:txBody>
                  <a:tcPr marL="52349" marR="52349" marT="52137" marB="52137"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Casemanager vergunningen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Vergunningverlener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College (of gemandateerde ambtenaar)</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Interne adviseurs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Initiatiefnemer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Belanghebbenden</a:t>
                      </a:r>
                      <a:r>
                        <a:rPr kumimoji="0" lang="nl-NL" altLang="nl-NL" sz="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 </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167163228"/>
                  </a:ext>
                </a:extLst>
              </a:tr>
              <a:tr h="1196288">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Aanvraag, bijlagen, aanvullingen en p</a:t>
                      </a: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articipatie-onderbouwing</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ingelezen vanuit DSO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Raadplegen resultaten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verkenningsproces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resultaten ontvankelijkheidstoets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Opstellen en 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DSO/VTH gebruiken voor adviesvragen aan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Publiceren aanvraag via DROP</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resultaten inhoudelijke beoordeling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adviezen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Status update communiceren met </a:t>
                      </a:r>
                      <a:r>
                        <a:rPr lang="nl-NL" sz="800" i="0" dirty="0"/>
                        <a:t>initiatiefnemer</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 (</a:t>
                      </a:r>
                      <a:r>
                        <a:rPr kumimoji="0" lang="nl-NL" altLang="nl-NL" sz="800" b="0" i="0" u="none" strike="noStrike" kern="1200" cap="none" normalizeH="0" baseline="0" dirty="0" err="1">
                          <a:ln>
                            <a:noFill/>
                          </a:ln>
                          <a:solidFill>
                            <a:schemeClr val="tx2"/>
                          </a:solidFill>
                          <a:effectLst/>
                          <a:latin typeface="Arial" panose="020B0604020202020204" pitchFamily="34" charset="0"/>
                          <a:ea typeface="+mn-ea"/>
                          <a:cs typeface="Arial" panose="020B0604020202020204" pitchFamily="34" charset="0"/>
                        </a:rPr>
                        <a:t>dmv</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 eigen VTH systeem/ digitaal loket)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Optioneel: vastleggen planschadeovereenkomst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concept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DSO/VTH gebruiken voor adviesvragen aan ketenpartners</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definitieve beschikking en onderbouwing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Vastleggen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legesberekening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Publiceren besluit via DROP en in lokale media</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Toezicht zaak als vervolg op </a:t>
                      </a:r>
                      <a:r>
                        <a:rPr kumimoji="0" lang="nl-NL" altLang="nl-NL" sz="800" b="0" i="0" u="none" strike="noStrike" kern="1200" cap="none" normalizeH="0" baseline="0" dirty="0" err="1">
                          <a:ln>
                            <a:noFill/>
                          </a:ln>
                          <a:solidFill>
                            <a:schemeClr val="tx2"/>
                          </a:solidFill>
                          <a:effectLst/>
                          <a:latin typeface="Arial" panose="020B0604020202020204" pitchFamily="34" charset="0"/>
                          <a:ea typeface="+mn-ea"/>
                          <a:cs typeface="Arial" panose="020B0604020202020204" pitchFamily="34" charset="0"/>
                        </a:rPr>
                        <a:t>vergunningzaak</a:t>
                      </a:r>
                      <a:r>
                        <a:rPr kumimoji="0" lang="nl-NL" altLang="nl-NL" sz="800" b="0" i="0" u="none" strike="sngStrike" kern="1200" cap="none" normalizeH="0" baseline="0" dirty="0">
                          <a:ln>
                            <a:noFill/>
                          </a:ln>
                          <a:solidFill>
                            <a:schemeClr val="tx2"/>
                          </a:solidFill>
                          <a:effectLst/>
                          <a:highlight>
                            <a:srgbClr val="FFFF00"/>
                          </a:highlight>
                          <a:latin typeface="Arial" panose="020B0604020202020204" pitchFamily="34" charset="0"/>
                          <a:ea typeface="+mn-ea"/>
                          <a:cs typeface="Arial" panose="020B0604020202020204" pitchFamily="34" charset="0"/>
                        </a:rPr>
                        <a:t> </a:t>
                      </a:r>
                      <a:endParaRPr kumimoji="0" lang="nl-NL" altLang="nl-NL" sz="800" b="0" i="0" u="none" strike="sngStrike" kern="1200" cap="none" normalizeH="0" baseline="0" dirty="0">
                        <a:ln>
                          <a:noFill/>
                        </a:ln>
                        <a:solidFill>
                          <a:srgbClr val="FF0000"/>
                        </a:solidFill>
                        <a:effectLst/>
                        <a:highlight>
                          <a:srgbClr val="FFFF00"/>
                        </a:highlight>
                        <a:latin typeface="Arial" panose="020B0604020202020204" pitchFamily="34" charset="0"/>
                        <a:ea typeface="+mn-ea"/>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6441887"/>
                  </a:ext>
                </a:extLst>
              </a:tr>
            </a:tbl>
          </a:graphicData>
        </a:graphic>
      </p:graphicFrame>
      <p:sp>
        <p:nvSpPr>
          <p:cNvPr id="30" name="AutoShape 33">
            <a:extLst>
              <a:ext uri="{FF2B5EF4-FFF2-40B4-BE49-F238E27FC236}">
                <a16:creationId xmlns:a16="http://schemas.microsoft.com/office/drawing/2014/main" id="{B8CB82CA-95CA-FE4E-991D-B0AF25DFEFE6}"/>
              </a:ext>
            </a:extLst>
          </p:cNvPr>
          <p:cNvSpPr>
            <a:spLocks noChangeArrowheads="1"/>
          </p:cNvSpPr>
          <p:nvPr/>
        </p:nvSpPr>
        <p:spPr bwMode="gray">
          <a:xfrm>
            <a:off x="8176890" y="2001731"/>
            <a:ext cx="2357877" cy="351809"/>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en-US" sz="1000" b="1" kern="0" dirty="0">
                <a:solidFill>
                  <a:schemeClr val="bg1"/>
                </a:solidFill>
              </a:rPr>
              <a:t>Besluiten vergunningaanvraag</a:t>
            </a:r>
          </a:p>
        </p:txBody>
      </p:sp>
      <p:sp>
        <p:nvSpPr>
          <p:cNvPr id="31" name="AutoShape 32">
            <a:extLst>
              <a:ext uri="{FF2B5EF4-FFF2-40B4-BE49-F238E27FC236}">
                <a16:creationId xmlns:a16="http://schemas.microsoft.com/office/drawing/2014/main" id="{3EB19FF6-9CCF-0842-82B4-7EE51F3DA8FC}"/>
              </a:ext>
            </a:extLst>
          </p:cNvPr>
          <p:cNvSpPr>
            <a:spLocks noChangeArrowheads="1"/>
          </p:cNvSpPr>
          <p:nvPr/>
        </p:nvSpPr>
        <p:spPr bwMode="gray">
          <a:xfrm>
            <a:off x="1502721" y="2016007"/>
            <a:ext cx="2520950" cy="351810"/>
          </a:xfrm>
          <a:prstGeom prst="chevron">
            <a:avLst>
              <a:gd name="adj" fmla="val 34952"/>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Intake vergunningaanvraag</a:t>
            </a:r>
          </a:p>
          <a:p>
            <a:pPr algn="ctr" defTabSz="1330174" eaLnBrk="1" fontAlgn="auto" hangingPunct="1">
              <a:spcBef>
                <a:spcPts val="0"/>
              </a:spcBef>
              <a:spcAft>
                <a:spcPts val="0"/>
              </a:spcAft>
              <a:defRPr/>
            </a:pPr>
            <a:r>
              <a:rPr lang="nl-NL" sz="800" b="1" i="1" kern="0" dirty="0">
                <a:solidFill>
                  <a:schemeClr val="bg1"/>
                </a:solidFill>
              </a:rPr>
              <a:t>(incl. ontvankelijkheidstoets)</a:t>
            </a:r>
          </a:p>
        </p:txBody>
      </p:sp>
      <p:sp>
        <p:nvSpPr>
          <p:cNvPr id="32" name="AutoShape 33">
            <a:extLst>
              <a:ext uri="{FF2B5EF4-FFF2-40B4-BE49-F238E27FC236}">
                <a16:creationId xmlns:a16="http://schemas.microsoft.com/office/drawing/2014/main" id="{D760050C-F371-4844-8FBE-43F0C54A77C2}"/>
              </a:ext>
            </a:extLst>
          </p:cNvPr>
          <p:cNvSpPr>
            <a:spLocks noChangeArrowheads="1"/>
          </p:cNvSpPr>
          <p:nvPr/>
        </p:nvSpPr>
        <p:spPr bwMode="gray">
          <a:xfrm>
            <a:off x="4920689" y="2016007"/>
            <a:ext cx="2520950" cy="351809"/>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Inhoudelijk behandelen vergunningaanvraag</a:t>
            </a:r>
            <a:endParaRPr lang="en-US" sz="1000" b="1" kern="0" dirty="0">
              <a:solidFill>
                <a:schemeClr val="bg1"/>
              </a:solidFill>
            </a:endParaRPr>
          </a:p>
        </p:txBody>
      </p:sp>
      <p:sp>
        <p:nvSpPr>
          <p:cNvPr id="34" name="AutoShape 34">
            <a:extLst>
              <a:ext uri="{FF2B5EF4-FFF2-40B4-BE49-F238E27FC236}">
                <a16:creationId xmlns:a16="http://schemas.microsoft.com/office/drawing/2014/main" id="{43E351A7-04D6-8C4E-9614-E69C131BC764}"/>
              </a:ext>
            </a:extLst>
          </p:cNvPr>
          <p:cNvSpPr>
            <a:spLocks noChangeArrowheads="1"/>
          </p:cNvSpPr>
          <p:nvPr/>
        </p:nvSpPr>
        <p:spPr bwMode="gray">
          <a:xfrm>
            <a:off x="10681329" y="2016007"/>
            <a:ext cx="2519362" cy="337533"/>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defRPr/>
            </a:pPr>
            <a:r>
              <a:rPr lang="nl-NL" sz="1000" b="1" kern="0" dirty="0">
                <a:solidFill>
                  <a:schemeClr val="bg1"/>
                </a:solidFill>
              </a:rPr>
              <a:t>Bekendmaken besluit vergunningaanvraag</a:t>
            </a:r>
          </a:p>
        </p:txBody>
      </p:sp>
      <p:grpSp>
        <p:nvGrpSpPr>
          <p:cNvPr id="16397" name="Groep 14">
            <a:extLst>
              <a:ext uri="{FF2B5EF4-FFF2-40B4-BE49-F238E27FC236}">
                <a16:creationId xmlns:a16="http://schemas.microsoft.com/office/drawing/2014/main" id="{76E60959-2041-614B-9A20-49981708F7F9}"/>
              </a:ext>
            </a:extLst>
          </p:cNvPr>
          <p:cNvGrpSpPr>
            <a:grpSpLocks/>
          </p:cNvGrpSpPr>
          <p:nvPr/>
        </p:nvGrpSpPr>
        <p:grpSpPr bwMode="auto">
          <a:xfrm>
            <a:off x="-22020" y="6620715"/>
            <a:ext cx="936625" cy="750887"/>
            <a:chOff x="-20251" y="8312117"/>
            <a:chExt cx="936625" cy="750698"/>
          </a:xfrm>
        </p:grpSpPr>
        <p:sp>
          <p:nvSpPr>
            <p:cNvPr id="16419" name="Freeform 5">
              <a:extLst>
                <a:ext uri="{FF2B5EF4-FFF2-40B4-BE49-F238E27FC236}">
                  <a16:creationId xmlns:a16="http://schemas.microsoft.com/office/drawing/2014/main" id="{6735F4E6-F964-524D-B205-F37165D73197}"/>
                </a:ext>
              </a:extLst>
            </p:cNvPr>
            <p:cNvSpPr>
              <a:spLocks noChangeAspect="1" noEditPoints="1"/>
            </p:cNvSpPr>
            <p:nvPr/>
          </p:nvSpPr>
          <p:spPr bwMode="gray">
            <a:xfrm>
              <a:off x="223608" y="8312117"/>
              <a:ext cx="503238" cy="468312"/>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20" name="TextBox 49">
              <a:extLst>
                <a:ext uri="{FF2B5EF4-FFF2-40B4-BE49-F238E27FC236}">
                  <a16:creationId xmlns:a16="http://schemas.microsoft.com/office/drawing/2014/main" id="{21000D49-1DC5-EE4D-9A11-B2E4E22940CF}"/>
                </a:ext>
              </a:extLst>
            </p:cNvPr>
            <p:cNvSpPr txBox="1">
              <a:spLocks noChangeArrowheads="1"/>
            </p:cNvSpPr>
            <p:nvPr/>
          </p:nvSpPr>
          <p:spPr bwMode="auto">
            <a:xfrm>
              <a:off x="-20251" y="8816753"/>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50"/>
                  </a:solidFill>
                </a:rPr>
                <a:t>Rollen</a:t>
              </a:r>
            </a:p>
          </p:txBody>
        </p:sp>
      </p:grpSp>
      <p:grpSp>
        <p:nvGrpSpPr>
          <p:cNvPr id="16398" name="Groep 15">
            <a:extLst>
              <a:ext uri="{FF2B5EF4-FFF2-40B4-BE49-F238E27FC236}">
                <a16:creationId xmlns:a16="http://schemas.microsoft.com/office/drawing/2014/main" id="{728044AE-9E56-534B-A585-F6BA2789822F}"/>
              </a:ext>
            </a:extLst>
          </p:cNvPr>
          <p:cNvGrpSpPr>
            <a:grpSpLocks/>
          </p:cNvGrpSpPr>
          <p:nvPr/>
        </p:nvGrpSpPr>
        <p:grpSpPr bwMode="auto">
          <a:xfrm>
            <a:off x="0" y="7587263"/>
            <a:ext cx="936625" cy="879475"/>
            <a:chOff x="31178" y="7510580"/>
            <a:chExt cx="936625" cy="877697"/>
          </a:xfrm>
        </p:grpSpPr>
        <p:sp>
          <p:nvSpPr>
            <p:cNvPr id="39" name="Freeform 5">
              <a:extLst>
                <a:ext uri="{FF2B5EF4-FFF2-40B4-BE49-F238E27FC236}">
                  <a16:creationId xmlns:a16="http://schemas.microsoft.com/office/drawing/2014/main" id="{65156107-933A-4F48-929F-8F8B67265892}"/>
                </a:ext>
              </a:extLst>
            </p:cNvPr>
            <p:cNvSpPr>
              <a:spLocks noChangeAspect="1" noEditPoints="1"/>
            </p:cNvSpPr>
            <p:nvPr/>
          </p:nvSpPr>
          <p:spPr bwMode="gray">
            <a:xfrm>
              <a:off x="282003" y="7510580"/>
              <a:ext cx="444500" cy="467365"/>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dirty="0">
                <a:solidFill>
                  <a:srgbClr val="000000"/>
                </a:solidFill>
                <a:latin typeface="Calibri" charset="0"/>
                <a:ea typeface="ＭＳ Ｐゴシック" charset="-128"/>
                <a:cs typeface="+mn-cs"/>
              </a:endParaRPr>
            </a:p>
          </p:txBody>
        </p:sp>
        <p:sp>
          <p:nvSpPr>
            <p:cNvPr id="16418" name="TextBox 49">
              <a:extLst>
                <a:ext uri="{FF2B5EF4-FFF2-40B4-BE49-F238E27FC236}">
                  <a16:creationId xmlns:a16="http://schemas.microsoft.com/office/drawing/2014/main" id="{9876BB1D-38EE-BF4C-8D82-F161270091CD}"/>
                </a:ext>
              </a:extLst>
            </p:cNvPr>
            <p:cNvSpPr txBox="1">
              <a:spLocks noChangeArrowheads="1"/>
            </p:cNvSpPr>
            <p:nvPr/>
          </p:nvSpPr>
          <p:spPr bwMode="auto">
            <a:xfrm>
              <a:off x="31178" y="7988723"/>
              <a:ext cx="936625" cy="399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solidFill>
                    <a:srgbClr val="DD7E00"/>
                  </a:solidFill>
                </a:rPr>
                <a:t>Informatie-</a:t>
              </a:r>
              <a:r>
                <a:rPr lang="nl-NL" altLang="nl-NL" sz="1000" b="1">
                  <a:solidFill>
                    <a:srgbClr val="F07E26"/>
                  </a:solidFill>
                </a:rPr>
                <a:t>voorziening</a:t>
              </a:r>
            </a:p>
          </p:txBody>
        </p:sp>
      </p:grpSp>
      <p:grpSp>
        <p:nvGrpSpPr>
          <p:cNvPr id="16399" name="Groep 8">
            <a:extLst>
              <a:ext uri="{FF2B5EF4-FFF2-40B4-BE49-F238E27FC236}">
                <a16:creationId xmlns:a16="http://schemas.microsoft.com/office/drawing/2014/main" id="{29D64582-9EE4-304C-AAB6-A104D61FC4FB}"/>
              </a:ext>
            </a:extLst>
          </p:cNvPr>
          <p:cNvGrpSpPr>
            <a:grpSpLocks/>
          </p:cNvGrpSpPr>
          <p:nvPr/>
        </p:nvGrpSpPr>
        <p:grpSpPr bwMode="auto">
          <a:xfrm>
            <a:off x="-44595" y="1250922"/>
            <a:ext cx="1054812" cy="692547"/>
            <a:chOff x="-38364" y="2822435"/>
            <a:chExt cx="1273949" cy="900627"/>
          </a:xfrm>
        </p:grpSpPr>
        <p:sp>
          <p:nvSpPr>
            <p:cNvPr id="16415" name="Freeform 17">
              <a:extLst>
                <a:ext uri="{FF2B5EF4-FFF2-40B4-BE49-F238E27FC236}">
                  <a16:creationId xmlns:a16="http://schemas.microsoft.com/office/drawing/2014/main" id="{089A2971-5622-9344-BF92-E78DDDE3284C}"/>
                </a:ext>
              </a:extLst>
            </p:cNvPr>
            <p:cNvSpPr>
              <a:spLocks noChangeAspect="1" noEditPoints="1"/>
            </p:cNvSpPr>
            <p:nvPr/>
          </p:nvSpPr>
          <p:spPr bwMode="gray">
            <a:xfrm>
              <a:off x="422601" y="2822435"/>
              <a:ext cx="432673" cy="390332"/>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6" name="TextBox 49">
              <a:extLst>
                <a:ext uri="{FF2B5EF4-FFF2-40B4-BE49-F238E27FC236}">
                  <a16:creationId xmlns:a16="http://schemas.microsoft.com/office/drawing/2014/main" id="{A4010C15-347D-864A-8F26-E7141104D150}"/>
                </a:ext>
              </a:extLst>
            </p:cNvPr>
            <p:cNvSpPr txBox="1">
              <a:spLocks noChangeArrowheads="1"/>
            </p:cNvSpPr>
            <p:nvPr/>
          </p:nvSpPr>
          <p:spPr bwMode="auto">
            <a:xfrm>
              <a:off x="-38364" y="3236876"/>
              <a:ext cx="1273949" cy="486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Klant</a:t>
              </a:r>
            </a:p>
            <a:p>
              <a:pPr algn="ctr" eaLnBrk="1" hangingPunct="1"/>
              <a:r>
                <a:rPr lang="nl-NL" altLang="nl-NL" sz="1000" b="1" dirty="0"/>
                <a:t>verwachting</a:t>
              </a:r>
            </a:p>
          </p:txBody>
        </p:sp>
      </p:grpSp>
      <p:grpSp>
        <p:nvGrpSpPr>
          <p:cNvPr id="16400" name="Groep 12">
            <a:extLst>
              <a:ext uri="{FF2B5EF4-FFF2-40B4-BE49-F238E27FC236}">
                <a16:creationId xmlns:a16="http://schemas.microsoft.com/office/drawing/2014/main" id="{DA35E8FD-F12F-8B46-8F73-0986FB7508B0}"/>
              </a:ext>
            </a:extLst>
          </p:cNvPr>
          <p:cNvGrpSpPr>
            <a:grpSpLocks/>
          </p:cNvGrpSpPr>
          <p:nvPr/>
        </p:nvGrpSpPr>
        <p:grpSpPr bwMode="auto">
          <a:xfrm>
            <a:off x="113719" y="5685803"/>
            <a:ext cx="716785" cy="560674"/>
            <a:chOff x="1688703" y="7353300"/>
            <a:chExt cx="936625" cy="709613"/>
          </a:xfrm>
        </p:grpSpPr>
        <p:sp>
          <p:nvSpPr>
            <p:cNvPr id="16413" name="Freeform 33">
              <a:extLst>
                <a:ext uri="{FF2B5EF4-FFF2-40B4-BE49-F238E27FC236}">
                  <a16:creationId xmlns:a16="http://schemas.microsoft.com/office/drawing/2014/main" id="{26A215C1-A3B8-F04C-8A4F-D104C47C71C0}"/>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4" name="TextBox 49">
              <a:extLst>
                <a:ext uri="{FF2B5EF4-FFF2-40B4-BE49-F238E27FC236}">
                  <a16:creationId xmlns:a16="http://schemas.microsoft.com/office/drawing/2014/main" id="{85ADE48A-DF00-F743-940E-2729E3E2FBD8}"/>
                </a:ext>
              </a:extLst>
            </p:cNvPr>
            <p:cNvSpPr txBox="1">
              <a:spLocks noChangeArrowheads="1"/>
            </p:cNvSpPr>
            <p:nvPr/>
          </p:nvSpPr>
          <p:spPr bwMode="auto">
            <a:xfrm>
              <a:off x="1688703" y="781685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Output</a:t>
              </a:r>
            </a:p>
          </p:txBody>
        </p:sp>
      </p:grpSp>
      <p:sp>
        <p:nvSpPr>
          <p:cNvPr id="16402" name="TextBox 49">
            <a:extLst>
              <a:ext uri="{FF2B5EF4-FFF2-40B4-BE49-F238E27FC236}">
                <a16:creationId xmlns:a16="http://schemas.microsoft.com/office/drawing/2014/main" id="{9DDB0334-9B5E-D844-B829-052C43FE3B57}"/>
              </a:ext>
            </a:extLst>
          </p:cNvPr>
          <p:cNvSpPr txBox="1">
            <a:spLocks noChangeArrowheads="1"/>
          </p:cNvSpPr>
          <p:nvPr/>
        </p:nvSpPr>
        <p:spPr bwMode="auto">
          <a:xfrm>
            <a:off x="11403821" y="628944"/>
            <a:ext cx="1731963"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r>
              <a:rPr lang="nl-NL" altLang="nl-NL" sz="1000" b="1" dirty="0"/>
              <a:t>Omschrijving en doel</a:t>
            </a:r>
          </a:p>
        </p:txBody>
      </p:sp>
      <p:grpSp>
        <p:nvGrpSpPr>
          <p:cNvPr id="16403" name="Groep 4">
            <a:extLst>
              <a:ext uri="{FF2B5EF4-FFF2-40B4-BE49-F238E27FC236}">
                <a16:creationId xmlns:a16="http://schemas.microsoft.com/office/drawing/2014/main" id="{49BEBE33-8A68-644C-A351-50C24A2895CE}"/>
              </a:ext>
            </a:extLst>
          </p:cNvPr>
          <p:cNvGrpSpPr>
            <a:grpSpLocks/>
          </p:cNvGrpSpPr>
          <p:nvPr/>
        </p:nvGrpSpPr>
        <p:grpSpPr bwMode="auto">
          <a:xfrm>
            <a:off x="-21483" y="3829435"/>
            <a:ext cx="936625" cy="739775"/>
            <a:chOff x="77788" y="5572125"/>
            <a:chExt cx="936625" cy="739775"/>
          </a:xfrm>
        </p:grpSpPr>
        <p:sp>
          <p:nvSpPr>
            <p:cNvPr id="16409" name="Freeform 45">
              <a:extLst>
                <a:ext uri="{FF2B5EF4-FFF2-40B4-BE49-F238E27FC236}">
                  <a16:creationId xmlns:a16="http://schemas.microsoft.com/office/drawing/2014/main" id="{782EE1C4-A266-4643-8D1C-4533BCD8DD66}"/>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16410" name="TextBox 49">
              <a:extLst>
                <a:ext uri="{FF2B5EF4-FFF2-40B4-BE49-F238E27FC236}">
                  <a16:creationId xmlns:a16="http://schemas.microsoft.com/office/drawing/2014/main" id="{3267402E-71DC-4D44-8007-2678875F1502}"/>
                </a:ext>
              </a:extLst>
            </p:cNvPr>
            <p:cNvSpPr txBox="1">
              <a:spLocks noChangeArrowheads="1"/>
            </p:cNvSpPr>
            <p:nvPr/>
          </p:nvSpPr>
          <p:spPr bwMode="auto">
            <a:xfrm>
              <a:off x="77788" y="6065838"/>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sp>
        <p:nvSpPr>
          <p:cNvPr id="16405" name="Freeform 63">
            <a:extLst>
              <a:ext uri="{FF2B5EF4-FFF2-40B4-BE49-F238E27FC236}">
                <a16:creationId xmlns:a16="http://schemas.microsoft.com/office/drawing/2014/main" id="{D6C8D272-BE69-1343-AA02-5CF6E981B0D9}"/>
              </a:ext>
            </a:extLst>
          </p:cNvPr>
          <p:cNvSpPr>
            <a:spLocks noChangeAspect="1" noEditPoints="1"/>
          </p:cNvSpPr>
          <p:nvPr/>
        </p:nvSpPr>
        <p:spPr bwMode="gray">
          <a:xfrm>
            <a:off x="11941010" y="171750"/>
            <a:ext cx="370357" cy="373344"/>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0" name="Tekstvak 39">
            <a:extLst>
              <a:ext uri="{FF2B5EF4-FFF2-40B4-BE49-F238E27FC236}">
                <a16:creationId xmlns:a16="http://schemas.microsoft.com/office/drawing/2014/main" id="{B5DD5C87-0B15-344C-A732-9CEF2D2B94C1}"/>
              </a:ext>
            </a:extLst>
          </p:cNvPr>
          <p:cNvSpPr txBox="1"/>
          <p:nvPr/>
        </p:nvSpPr>
        <p:spPr>
          <a:xfrm>
            <a:off x="12348224" y="159233"/>
            <a:ext cx="908050" cy="415925"/>
          </a:xfrm>
          <a:prstGeom prst="rect">
            <a:avLst/>
          </a:prstGeom>
          <a:noFill/>
        </p:spPr>
        <p:txBody>
          <a:bodyPr wrap="none">
            <a:spAutoFit/>
          </a:bodyPr>
          <a:lstStyle/>
          <a:p>
            <a:pPr>
              <a:defRPr/>
            </a:pPr>
            <a:r>
              <a:rPr lang="nl-NL" sz="1050" dirty="0">
                <a:solidFill>
                  <a:srgbClr val="00B050"/>
                </a:solidFill>
              </a:rPr>
              <a:t>Doorlooptijd</a:t>
            </a:r>
          </a:p>
          <a:p>
            <a:pPr>
              <a:defRPr/>
            </a:pPr>
            <a:r>
              <a:rPr lang="nl-NL" sz="1050" dirty="0">
                <a:solidFill>
                  <a:srgbClr val="00B050"/>
                </a:solidFill>
              </a:rPr>
              <a:t>8 weken</a:t>
            </a:r>
          </a:p>
        </p:txBody>
      </p:sp>
      <p:sp>
        <p:nvSpPr>
          <p:cNvPr id="16391" name="TextBox 49">
            <a:extLst>
              <a:ext uri="{FF2B5EF4-FFF2-40B4-BE49-F238E27FC236}">
                <a16:creationId xmlns:a16="http://schemas.microsoft.com/office/drawing/2014/main" id="{416468C0-712E-B74E-8F43-4533F6C0ADDD}"/>
              </a:ext>
            </a:extLst>
          </p:cNvPr>
          <p:cNvSpPr txBox="1">
            <a:spLocks noChangeArrowheads="1"/>
          </p:cNvSpPr>
          <p:nvPr/>
        </p:nvSpPr>
        <p:spPr bwMode="auto">
          <a:xfrm>
            <a:off x="10312025" y="8613737"/>
            <a:ext cx="2471195" cy="215444"/>
          </a:xfrm>
          <a:prstGeom prst="rect">
            <a:avLst/>
          </a:prstGeom>
          <a:solidFill>
            <a:schemeClr val="bg1"/>
          </a:solidFill>
          <a:ln>
            <a:noFill/>
          </a:ln>
        </p:spPr>
        <p:txBody>
          <a:bodyPr wrap="square">
            <a:spAutoFit/>
          </a:bodyPr>
          <a:lstStyle/>
          <a:p>
            <a:pPr algn="r" eaLnBrk="1" hangingPunct="1"/>
            <a:r>
              <a:rPr lang="nl-NL" altLang="nl-NL" sz="800" b="1" dirty="0">
                <a:solidFill>
                  <a:srgbClr val="002060"/>
                </a:solidFill>
              </a:rPr>
              <a:t>Effecten van de Omgevingswet op dit proces</a:t>
            </a:r>
          </a:p>
        </p:txBody>
      </p:sp>
      <p:sp>
        <p:nvSpPr>
          <p:cNvPr id="38" name="Tekstvak 1">
            <a:extLst>
              <a:ext uri="{FF2B5EF4-FFF2-40B4-BE49-F238E27FC236}">
                <a16:creationId xmlns:a16="http://schemas.microsoft.com/office/drawing/2014/main" id="{E964798E-2595-45C5-9922-D192B75C2D23}"/>
              </a:ext>
            </a:extLst>
          </p:cNvPr>
          <p:cNvSpPr txBox="1">
            <a:spLocks noChangeArrowheads="1"/>
          </p:cNvSpPr>
          <p:nvPr/>
        </p:nvSpPr>
        <p:spPr bwMode="auto">
          <a:xfrm rot="16200000">
            <a:off x="10881410" y="5094288"/>
            <a:ext cx="4991076"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grpSp>
        <p:nvGrpSpPr>
          <p:cNvPr id="41" name="Groep 7">
            <a:extLst>
              <a:ext uri="{FF2B5EF4-FFF2-40B4-BE49-F238E27FC236}">
                <a16:creationId xmlns:a16="http://schemas.microsoft.com/office/drawing/2014/main" id="{869E6BFC-B191-41C0-920B-2DDB3974CE46}"/>
              </a:ext>
            </a:extLst>
          </p:cNvPr>
          <p:cNvGrpSpPr>
            <a:grpSpLocks/>
          </p:cNvGrpSpPr>
          <p:nvPr/>
        </p:nvGrpSpPr>
        <p:grpSpPr bwMode="auto">
          <a:xfrm>
            <a:off x="50481" y="2016007"/>
            <a:ext cx="864661" cy="566009"/>
            <a:chOff x="178047" y="3627061"/>
            <a:chExt cx="1170130" cy="769804"/>
          </a:xfrm>
        </p:grpSpPr>
        <p:sp>
          <p:nvSpPr>
            <p:cNvPr id="42" name="TextBox 49">
              <a:extLst>
                <a:ext uri="{FF2B5EF4-FFF2-40B4-BE49-F238E27FC236}">
                  <a16:creationId xmlns:a16="http://schemas.microsoft.com/office/drawing/2014/main" id="{E1BA35F6-23B0-466E-9BF2-46FA63DBC773}"/>
                </a:ext>
              </a:extLst>
            </p:cNvPr>
            <p:cNvSpPr txBox="1">
              <a:spLocks noChangeArrowheads="1"/>
            </p:cNvSpPr>
            <p:nvPr/>
          </p:nvSpPr>
          <p:spPr bwMode="auto">
            <a:xfrm>
              <a:off x="178047" y="3852693"/>
              <a:ext cx="1170130" cy="5441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F0"/>
                  </a:solidFill>
                </a:rPr>
                <a:t>Proces-stappen</a:t>
              </a:r>
            </a:p>
          </p:txBody>
        </p:sp>
        <p:sp>
          <p:nvSpPr>
            <p:cNvPr id="43" name="Freeform 34">
              <a:extLst>
                <a:ext uri="{FF2B5EF4-FFF2-40B4-BE49-F238E27FC236}">
                  <a16:creationId xmlns:a16="http://schemas.microsoft.com/office/drawing/2014/main" id="{85F30934-F09E-46F8-8CD3-CCD5966737A9}"/>
                </a:ext>
              </a:extLst>
            </p:cNvPr>
            <p:cNvSpPr>
              <a:spLocks noChangeAspect="1" noEditPoints="1"/>
            </p:cNvSpPr>
            <p:nvPr/>
          </p:nvSpPr>
          <p:spPr bwMode="gray">
            <a:xfrm>
              <a:off x="504553" y="3627061"/>
              <a:ext cx="445462" cy="339565"/>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grpSp>
      <p:grpSp>
        <p:nvGrpSpPr>
          <p:cNvPr id="44" name="Groep 3">
            <a:extLst>
              <a:ext uri="{FF2B5EF4-FFF2-40B4-BE49-F238E27FC236}">
                <a16:creationId xmlns:a16="http://schemas.microsoft.com/office/drawing/2014/main" id="{E2053176-F712-4CB6-9C47-E9339B95AF00}"/>
              </a:ext>
            </a:extLst>
          </p:cNvPr>
          <p:cNvGrpSpPr>
            <a:grpSpLocks/>
          </p:cNvGrpSpPr>
          <p:nvPr/>
        </p:nvGrpSpPr>
        <p:grpSpPr bwMode="auto">
          <a:xfrm>
            <a:off x="1644" y="2556067"/>
            <a:ext cx="936625" cy="594554"/>
            <a:chOff x="190034" y="4578377"/>
            <a:chExt cx="936625" cy="595056"/>
          </a:xfrm>
        </p:grpSpPr>
        <p:sp>
          <p:nvSpPr>
            <p:cNvPr id="45" name="Freeform 29">
              <a:extLst>
                <a:ext uri="{FF2B5EF4-FFF2-40B4-BE49-F238E27FC236}">
                  <a16:creationId xmlns:a16="http://schemas.microsoft.com/office/drawing/2014/main" id="{13B2BFCB-71AB-4160-AFBA-CF8D909FAC9E}"/>
                </a:ext>
              </a:extLst>
            </p:cNvPr>
            <p:cNvSpPr>
              <a:spLocks noChangeAspect="1" noEditPoints="1"/>
            </p:cNvSpPr>
            <p:nvPr/>
          </p:nvSpPr>
          <p:spPr bwMode="gray">
            <a:xfrm>
              <a:off x="448159" y="4578377"/>
              <a:ext cx="328129" cy="32699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46" name="TextBox 49">
              <a:extLst>
                <a:ext uri="{FF2B5EF4-FFF2-40B4-BE49-F238E27FC236}">
                  <a16:creationId xmlns:a16="http://schemas.microsoft.com/office/drawing/2014/main" id="{9FFDA622-E012-4DE6-AE31-493F65BA2763}"/>
                </a:ext>
              </a:extLst>
            </p:cNvPr>
            <p:cNvSpPr txBox="1">
              <a:spLocks noChangeArrowheads="1"/>
            </p:cNvSpPr>
            <p:nvPr/>
          </p:nvSpPr>
          <p:spPr bwMode="auto">
            <a:xfrm>
              <a:off x="190034" y="492737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sp>
        <p:nvSpPr>
          <p:cNvPr id="47" name="Tekstvak 42">
            <a:extLst>
              <a:ext uri="{FF2B5EF4-FFF2-40B4-BE49-F238E27FC236}">
                <a16:creationId xmlns:a16="http://schemas.microsoft.com/office/drawing/2014/main" id="{723D66E3-2647-4A35-97F5-0D2E45F2FDE8}"/>
              </a:ext>
            </a:extLst>
          </p:cNvPr>
          <p:cNvSpPr txBox="1">
            <a:spLocks noChangeArrowheads="1"/>
          </p:cNvSpPr>
          <p:nvPr/>
        </p:nvSpPr>
        <p:spPr bwMode="auto">
          <a:xfrm>
            <a:off x="76108" y="8819814"/>
            <a:ext cx="56651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31416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5988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560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132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lvl="0" indent="-285750">
              <a:buFont typeface="Wingdings" panose="05000000000000000000" pitchFamily="2" charset="2"/>
              <a:buChar char="§"/>
            </a:pPr>
            <a:r>
              <a:rPr lang="nl-NL" sz="900" dirty="0"/>
              <a:t>De Omgevingswet vraagt een andere manier van werken</a:t>
            </a:r>
            <a:r>
              <a:rPr lang="nl-NL" sz="900" dirty="0">
                <a:solidFill>
                  <a:srgbClr val="00B050"/>
                </a:solidFill>
              </a:rPr>
              <a:t>: integraal, in samenhang en met afstemming; van: nee, tenzij, naar: </a:t>
            </a:r>
            <a:r>
              <a:rPr lang="nl-NL" sz="900" b="1" dirty="0">
                <a:solidFill>
                  <a:srgbClr val="00B050"/>
                </a:solidFill>
              </a:rPr>
              <a:t>ja, mits</a:t>
            </a:r>
            <a:r>
              <a:rPr lang="nl-NL" sz="900" dirty="0">
                <a:solidFill>
                  <a:srgbClr val="00B050"/>
                </a:solidFill>
              </a:rPr>
              <a:t>; het vraagt om flexibiliteit met het oog op wat kan en mag</a:t>
            </a:r>
            <a:r>
              <a:rPr lang="nl-NL" sz="900" dirty="0"/>
              <a:t>;</a:t>
            </a:r>
          </a:p>
          <a:p>
            <a:pPr marL="285750" lvl="0" indent="-285750">
              <a:buFont typeface="Wingdings" panose="05000000000000000000" pitchFamily="2" charset="2"/>
              <a:buChar char="§"/>
            </a:pPr>
            <a:r>
              <a:rPr lang="nl-NL" sz="900" dirty="0">
                <a:solidFill>
                  <a:srgbClr val="00B050"/>
                </a:solidFill>
              </a:rPr>
              <a:t>Er zal vaker overleg, voor het indienen van de officiële vergunningaanvraag, plaatsvinden (omgevingsoverleg), aan de nieuwe omgevingstafel (</a:t>
            </a:r>
            <a:r>
              <a:rPr lang="nl-NL" sz="900" dirty="0" err="1">
                <a:solidFill>
                  <a:srgbClr val="00B050"/>
                </a:solidFill>
              </a:rPr>
              <a:t>ivm</a:t>
            </a:r>
            <a:r>
              <a:rPr lang="nl-NL" sz="900" dirty="0">
                <a:solidFill>
                  <a:srgbClr val="00B050"/>
                </a:solidFill>
              </a:rPr>
              <a:t> kortere doorlooptijd vergunningen);</a:t>
            </a:r>
          </a:p>
          <a:p>
            <a:pPr marL="285750" lvl="0" indent="-285750">
              <a:buFont typeface="Wingdings" panose="05000000000000000000" pitchFamily="2" charset="2"/>
              <a:buChar char="§"/>
            </a:pPr>
            <a:r>
              <a:rPr lang="nl-NL" sz="900" dirty="0">
                <a:solidFill>
                  <a:srgbClr val="00B050"/>
                </a:solidFill>
              </a:rPr>
              <a:t>Digitale aanvragen worden ingediend via het DSO; </a:t>
            </a:r>
          </a:p>
          <a:p>
            <a:pPr marL="285750" lvl="0" indent="-285750">
              <a:buFont typeface="Wingdings" panose="05000000000000000000" pitchFamily="2" charset="2"/>
              <a:buChar char="§"/>
            </a:pPr>
            <a:r>
              <a:rPr lang="nl-NL" sz="900" dirty="0">
                <a:solidFill>
                  <a:srgbClr val="00B050"/>
                </a:solidFill>
              </a:rPr>
              <a:t>Aangeven of er geparticipeerd is of niet is een aanvraagvereiste geworden</a:t>
            </a:r>
            <a:r>
              <a:rPr lang="nl-NL" sz="900" dirty="0"/>
              <a:t>; </a:t>
            </a:r>
            <a:endParaRPr lang="nl-NL" sz="900" dirty="0">
              <a:solidFill>
                <a:srgbClr val="FF0000"/>
              </a:solidFill>
            </a:endParaRPr>
          </a:p>
          <a:p>
            <a:pPr marL="285750" lvl="0" indent="-285750">
              <a:buFont typeface="Wingdings" panose="05000000000000000000" pitchFamily="2" charset="2"/>
              <a:buChar char="§"/>
            </a:pPr>
            <a:r>
              <a:rPr lang="nl-NL" sz="900" dirty="0">
                <a:solidFill>
                  <a:srgbClr val="00B050"/>
                </a:solidFill>
              </a:rPr>
              <a:t>De onlosmakelijkheid vervalt (wel verplichte </a:t>
            </a:r>
            <a:r>
              <a:rPr lang="nl-NL" sz="900" dirty="0" err="1">
                <a:solidFill>
                  <a:srgbClr val="00B050"/>
                </a:solidFill>
              </a:rPr>
              <a:t>attendering</a:t>
            </a:r>
            <a:r>
              <a:rPr lang="nl-NL" sz="900" dirty="0">
                <a:solidFill>
                  <a:srgbClr val="00B050"/>
                </a:solidFill>
              </a:rPr>
              <a:t>); </a:t>
            </a:r>
          </a:p>
          <a:p>
            <a:pPr marL="285750" indent="-285750">
              <a:buFont typeface="Wingdings" panose="05000000000000000000" pitchFamily="2" charset="2"/>
              <a:buChar char="§"/>
            </a:pPr>
            <a:r>
              <a:rPr lang="nl-NL" sz="900" dirty="0">
                <a:solidFill>
                  <a:srgbClr val="00B050"/>
                </a:solidFill>
              </a:rPr>
              <a:t>Er wordt niet meer van rechtswege vergund; </a:t>
            </a:r>
            <a:endParaRPr lang="nl-NL" altLang="nl-NL" sz="900" dirty="0">
              <a:solidFill>
                <a:srgbClr val="00B050"/>
              </a:solidFill>
            </a:endParaRPr>
          </a:p>
        </p:txBody>
      </p:sp>
      <p:sp>
        <p:nvSpPr>
          <p:cNvPr id="48" name="Tekstvak 45">
            <a:extLst>
              <a:ext uri="{FF2B5EF4-FFF2-40B4-BE49-F238E27FC236}">
                <a16:creationId xmlns:a16="http://schemas.microsoft.com/office/drawing/2014/main" id="{FCB00974-80C0-4370-8C55-7B88D79736C4}"/>
              </a:ext>
            </a:extLst>
          </p:cNvPr>
          <p:cNvSpPr txBox="1">
            <a:spLocks noChangeArrowheads="1"/>
          </p:cNvSpPr>
          <p:nvPr/>
        </p:nvSpPr>
        <p:spPr bwMode="auto">
          <a:xfrm>
            <a:off x="5741233" y="8793072"/>
            <a:ext cx="741647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31416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5988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560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13263" indent="-7651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lvl="0" indent="-285750">
              <a:buFont typeface="Wingdings" panose="05000000000000000000" pitchFamily="2" charset="2"/>
              <a:buChar char="§"/>
            </a:pPr>
            <a:r>
              <a:rPr lang="nl-NL" sz="900" dirty="0"/>
              <a:t>Voor RO zijn er straks </a:t>
            </a:r>
            <a:r>
              <a:rPr lang="nl-NL" sz="900" dirty="0">
                <a:solidFill>
                  <a:srgbClr val="00B050"/>
                </a:solidFill>
              </a:rPr>
              <a:t>2 vergunningen</a:t>
            </a:r>
            <a:r>
              <a:rPr lang="nl-NL" sz="900" dirty="0"/>
              <a:t>: de bouwtechnische en de ruimtelijke vergunning en in het kader van de </a:t>
            </a:r>
            <a:r>
              <a:rPr lang="nl-NL" sz="900" dirty="0">
                <a:solidFill>
                  <a:srgbClr val="0070C0"/>
                </a:solidFill>
              </a:rPr>
              <a:t>Wkb wordt de toetsing van het bouwtechnische deel (</a:t>
            </a:r>
            <a:r>
              <a:rPr lang="nl-NL" sz="900" dirty="0" err="1">
                <a:solidFill>
                  <a:srgbClr val="0070C0"/>
                </a:solidFill>
              </a:rPr>
              <a:t>igv</a:t>
            </a:r>
            <a:r>
              <a:rPr lang="nl-NL" sz="900" dirty="0">
                <a:solidFill>
                  <a:srgbClr val="0070C0"/>
                </a:solidFill>
              </a:rPr>
              <a:t> gevolgklasse 1) uitgevoerd door een externe partij (kwaliteitsborger);</a:t>
            </a:r>
          </a:p>
          <a:p>
            <a:pPr marL="285750" lvl="0" indent="-285750">
              <a:buFont typeface="Wingdings" panose="05000000000000000000" pitchFamily="2" charset="2"/>
              <a:buChar char="§"/>
            </a:pPr>
            <a:r>
              <a:rPr lang="nl-NL" sz="900" dirty="0"/>
              <a:t>Een uitgangspunt van de Omgevingswet is om zoveel mogelijk activiteiten te regelen met </a:t>
            </a:r>
            <a:r>
              <a:rPr lang="nl-NL" sz="900" dirty="0">
                <a:solidFill>
                  <a:srgbClr val="00B050"/>
                </a:solidFill>
              </a:rPr>
              <a:t>algemene regels</a:t>
            </a:r>
            <a:r>
              <a:rPr lang="nl-NL" sz="900" dirty="0"/>
              <a:t>, daarnaast zijn er nog activiteiten met </a:t>
            </a:r>
            <a:r>
              <a:rPr lang="nl-NL" sz="900" dirty="0">
                <a:solidFill>
                  <a:srgbClr val="00B050"/>
                </a:solidFill>
              </a:rPr>
              <a:t>beoordelingsregels, waarvoor een omgevingsvergunning </a:t>
            </a:r>
            <a:r>
              <a:rPr lang="nl-NL" sz="900" dirty="0"/>
              <a:t>aangevraagd moet worden; </a:t>
            </a:r>
          </a:p>
          <a:p>
            <a:pPr marL="285750" lvl="0" indent="-285750">
              <a:buFont typeface="Wingdings" panose="05000000000000000000" pitchFamily="2" charset="2"/>
              <a:buChar char="§"/>
            </a:pPr>
            <a:r>
              <a:rPr lang="nl-NL" sz="900" dirty="0"/>
              <a:t>De meeste aanvragen vallen straks onder de </a:t>
            </a:r>
            <a:r>
              <a:rPr lang="nl-NL" sz="900" dirty="0">
                <a:solidFill>
                  <a:srgbClr val="00B050"/>
                </a:solidFill>
              </a:rPr>
              <a:t>reguliere procedure </a:t>
            </a:r>
            <a:r>
              <a:rPr lang="nl-NL" sz="900" dirty="0"/>
              <a:t>van 8 weken, wat betekent dat sturing op doorlooptijden nog belangrijker gaat worden; </a:t>
            </a:r>
          </a:p>
          <a:p>
            <a:pPr marL="285750" lvl="0" indent="-285750">
              <a:buFont typeface="Wingdings" panose="05000000000000000000" pitchFamily="2" charset="2"/>
              <a:buChar char="§"/>
            </a:pPr>
            <a:r>
              <a:rPr lang="nl-NL" sz="900" dirty="0"/>
              <a:t>Voor Milieu: de </a:t>
            </a:r>
            <a:r>
              <a:rPr lang="nl-NL" sz="900" dirty="0">
                <a:solidFill>
                  <a:srgbClr val="00B050"/>
                </a:solidFill>
              </a:rPr>
              <a:t>Milieu Belastende Activiteit (MBA) </a:t>
            </a:r>
            <a:r>
              <a:rPr lang="nl-NL" sz="900" dirty="0"/>
              <a:t>is een nieuw begrip (nu inrichting); daarnaast kan er een </a:t>
            </a:r>
            <a:r>
              <a:rPr lang="nl-NL" sz="900" dirty="0">
                <a:solidFill>
                  <a:srgbClr val="00B050"/>
                </a:solidFill>
              </a:rPr>
              <a:t>vergunningplicht </a:t>
            </a:r>
            <a:r>
              <a:rPr lang="nl-NL" sz="900" dirty="0"/>
              <a:t>komen vanuit het </a:t>
            </a:r>
            <a:r>
              <a:rPr lang="nl-NL" sz="900" dirty="0">
                <a:solidFill>
                  <a:srgbClr val="00B050"/>
                </a:solidFill>
              </a:rPr>
              <a:t>omgevingsplan</a:t>
            </a:r>
            <a:r>
              <a:rPr lang="nl-NL" sz="900" dirty="0"/>
              <a:t> (naast het Bal)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ep 7">
            <a:extLst>
              <a:ext uri="{FF2B5EF4-FFF2-40B4-BE49-F238E27FC236}">
                <a16:creationId xmlns:a16="http://schemas.microsoft.com/office/drawing/2014/main" id="{C8BAF53E-A1D3-40EC-B301-25B7B5ADC5D9}"/>
              </a:ext>
            </a:extLst>
          </p:cNvPr>
          <p:cNvGrpSpPr>
            <a:grpSpLocks/>
          </p:cNvGrpSpPr>
          <p:nvPr/>
        </p:nvGrpSpPr>
        <p:grpSpPr bwMode="auto">
          <a:xfrm>
            <a:off x="-59354" y="2331042"/>
            <a:ext cx="1246188" cy="684962"/>
            <a:chOff x="-130557" y="3446446"/>
            <a:chExt cx="1992147" cy="931588"/>
          </a:xfrm>
        </p:grpSpPr>
        <p:sp>
          <p:nvSpPr>
            <p:cNvPr id="41" name="TextBox 49">
              <a:extLst>
                <a:ext uri="{FF2B5EF4-FFF2-40B4-BE49-F238E27FC236}">
                  <a16:creationId xmlns:a16="http://schemas.microsoft.com/office/drawing/2014/main" id="{C3CA073D-A054-4306-88C4-1892A74195CA}"/>
                </a:ext>
              </a:extLst>
            </p:cNvPr>
            <p:cNvSpPr txBox="1">
              <a:spLocks noChangeArrowheads="1"/>
            </p:cNvSpPr>
            <p:nvPr/>
          </p:nvSpPr>
          <p:spPr bwMode="auto">
            <a:xfrm>
              <a:off x="-130557" y="4043656"/>
              <a:ext cx="1992147" cy="3343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Processtappen</a:t>
              </a:r>
            </a:p>
          </p:txBody>
        </p:sp>
        <p:sp>
          <p:nvSpPr>
            <p:cNvPr id="42" name="Freeform 34">
              <a:extLst>
                <a:ext uri="{FF2B5EF4-FFF2-40B4-BE49-F238E27FC236}">
                  <a16:creationId xmlns:a16="http://schemas.microsoft.com/office/drawing/2014/main" id="{563F4D78-8AEB-4E32-90F8-9526104B0A1A}"/>
                </a:ext>
              </a:extLst>
            </p:cNvPr>
            <p:cNvSpPr>
              <a:spLocks noChangeAspect="1" noEditPoints="1"/>
            </p:cNvSpPr>
            <p:nvPr/>
          </p:nvSpPr>
          <p:spPr bwMode="gray">
            <a:xfrm>
              <a:off x="370720" y="3446446"/>
              <a:ext cx="805074" cy="61368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grpSp>
      <p:sp>
        <p:nvSpPr>
          <p:cNvPr id="3" name="Rectangle 25">
            <a:extLst>
              <a:ext uri="{FF2B5EF4-FFF2-40B4-BE49-F238E27FC236}">
                <a16:creationId xmlns:a16="http://schemas.microsoft.com/office/drawing/2014/main" id="{C8019FA1-3AD9-D24E-8461-AC037F8CA120}"/>
              </a:ext>
            </a:extLst>
          </p:cNvPr>
          <p:cNvSpPr/>
          <p:nvPr/>
        </p:nvSpPr>
        <p:spPr>
          <a:xfrm>
            <a:off x="173039" y="546100"/>
            <a:ext cx="13007974" cy="219916"/>
          </a:xfrm>
          <a:prstGeom prst="rect">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32969" tIns="66485" rIns="132969" bIns="66485"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sz="1000" b="1" i="0" u="none" strike="noStrike" kern="1200" cap="none" spc="0" normalizeH="0" baseline="0" noProof="0" dirty="0">
                <a:ln>
                  <a:noFill/>
                </a:ln>
                <a:solidFill>
                  <a:srgbClr val="FFFFFF"/>
                </a:solidFill>
                <a:effectLst/>
                <a:uLnTx/>
                <a:uFillTx/>
                <a:latin typeface="Arial"/>
                <a:ea typeface="+mn-ea"/>
                <a:cs typeface="+mn-cs"/>
              </a:rPr>
              <a:t>Een concept proces ter ondersteuning van gemeentes om te komen tot een procesinrichting die Omgevingswetproof is</a:t>
            </a:r>
          </a:p>
        </p:txBody>
      </p:sp>
      <p:sp>
        <p:nvSpPr>
          <p:cNvPr id="18434" name="AutoShape 113" descr="Afbeeldingsresultaat voor logo vng">
            <a:extLst>
              <a:ext uri="{FF2B5EF4-FFF2-40B4-BE49-F238E27FC236}">
                <a16:creationId xmlns:a16="http://schemas.microsoft.com/office/drawing/2014/main" id="{467900A5-E726-3244-8843-8DE6516D9468}"/>
              </a:ext>
            </a:extLst>
          </p:cNvPr>
          <p:cNvSpPr>
            <a:spLocks noChangeAspect="1" noChangeArrowheads="1"/>
          </p:cNvSpPr>
          <p:nvPr/>
        </p:nvSpPr>
        <p:spPr bwMode="auto">
          <a:xfrm>
            <a:off x="215900" y="15875"/>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pic>
        <p:nvPicPr>
          <p:cNvPr id="18435" name="Picture 118">
            <a:extLst>
              <a:ext uri="{FF2B5EF4-FFF2-40B4-BE49-F238E27FC236}">
                <a16:creationId xmlns:a16="http://schemas.microsoft.com/office/drawing/2014/main" id="{52376F92-6E96-EB4B-BB1A-BAA328375C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576" y="73876"/>
            <a:ext cx="821787" cy="459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FB13724C-8C9A-DF4A-BE27-4DA1392476EC}"/>
              </a:ext>
            </a:extLst>
          </p:cNvPr>
          <p:cNvSpPr/>
          <p:nvPr/>
        </p:nvSpPr>
        <p:spPr>
          <a:xfrm>
            <a:off x="173039" y="846139"/>
            <a:ext cx="13007974" cy="261938"/>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1000" b="0" i="0" u="none" strike="noStrike" kern="1200" cap="none" spc="0" normalizeH="0" baseline="0" noProof="0" dirty="0">
                <a:ln>
                  <a:noFill/>
                </a:ln>
                <a:solidFill>
                  <a:srgbClr val="000066"/>
                </a:solidFill>
                <a:effectLst/>
                <a:uLnTx/>
                <a:uFillTx/>
                <a:latin typeface="Arial"/>
                <a:ea typeface="+mn-ea"/>
                <a:cs typeface="+mn-cs"/>
              </a:rPr>
              <a:t>Idem als bij regulier; </a:t>
            </a:r>
            <a:r>
              <a:rPr kumimoji="0" lang="nl-NL" sz="1000" b="1" i="0" u="none" strike="noStrike" kern="1200" cap="none" spc="0" normalizeH="0" baseline="0" noProof="0" dirty="0">
                <a:ln>
                  <a:noFill/>
                </a:ln>
                <a:solidFill>
                  <a:srgbClr val="000066"/>
                </a:solidFill>
                <a:effectLst/>
                <a:uLnTx/>
                <a:uFillTx/>
                <a:latin typeface="Arial"/>
                <a:ea typeface="+mn-ea"/>
                <a:cs typeface="+mn-cs"/>
              </a:rPr>
              <a:t>In deze procesplaat wordt aangegeven wat er extra moet gebeuren in de uitgebreide procedure ten opzichte van de reguliere procedure</a:t>
            </a:r>
            <a:endParaRPr kumimoji="0" lang="nl-NL" sz="1050" b="1" i="0" u="none" strike="noStrike" kern="1200" cap="none" spc="0" normalizeH="0" baseline="0" noProof="0" dirty="0">
              <a:ln>
                <a:noFill/>
              </a:ln>
              <a:solidFill>
                <a:srgbClr val="000066"/>
              </a:solidFill>
              <a:effectLst/>
              <a:uLnTx/>
              <a:uFillTx/>
              <a:latin typeface="Arial"/>
              <a:ea typeface="+mn-ea"/>
              <a:cs typeface="Arial" panose="020B0604020202020204" pitchFamily="34" charset="0"/>
            </a:endParaRPr>
          </a:p>
        </p:txBody>
      </p:sp>
      <p:sp>
        <p:nvSpPr>
          <p:cNvPr id="18" name="Rechthoek 17">
            <a:extLst>
              <a:ext uri="{FF2B5EF4-FFF2-40B4-BE49-F238E27FC236}">
                <a16:creationId xmlns:a16="http://schemas.microsoft.com/office/drawing/2014/main" id="{32AF46FD-80EF-3B47-9C4D-FC94A787A95F}"/>
              </a:ext>
            </a:extLst>
          </p:cNvPr>
          <p:cNvSpPr/>
          <p:nvPr/>
        </p:nvSpPr>
        <p:spPr>
          <a:xfrm>
            <a:off x="226968" y="9036787"/>
            <a:ext cx="12954045" cy="653363"/>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1000" b="0" i="0" u="none" strike="noStrike" kern="1200" cap="none" spc="0" normalizeH="0" baseline="0" noProof="0" dirty="0">
                <a:ln>
                  <a:noFill/>
                </a:ln>
                <a:solidFill>
                  <a:srgbClr val="00B050"/>
                </a:solidFill>
                <a:effectLst/>
                <a:uLnTx/>
                <a:uFillTx/>
                <a:latin typeface="Arial"/>
                <a:ea typeface="+mn-ea"/>
                <a:cs typeface="Arial" panose="020B0604020202020204" pitchFamily="34" charset="0"/>
              </a:rPr>
              <a:t>Er zijn nog maar een paar type aanvragen die wettelijk altijd een doorlooptijd van 6 maanden kennen, zoals bijvoorbeeld enkele Rijksmonumenten en de </a:t>
            </a:r>
            <a:r>
              <a:rPr kumimoji="0" lang="nl-NL" sz="1000" b="0" i="0" u="none" strike="noStrike" kern="1200" cap="none" spc="0" normalizeH="0" baseline="0" noProof="0" dirty="0" err="1">
                <a:ln>
                  <a:noFill/>
                </a:ln>
                <a:solidFill>
                  <a:srgbClr val="00B050"/>
                </a:solidFill>
                <a:effectLst/>
                <a:uLnTx/>
                <a:uFillTx/>
                <a:latin typeface="Arial"/>
                <a:ea typeface="+mn-ea"/>
                <a:cs typeface="Arial" panose="020B0604020202020204" pitchFamily="34" charset="0"/>
              </a:rPr>
              <a:t>Seveso</a:t>
            </a:r>
            <a:r>
              <a:rPr kumimoji="0" lang="nl-NL" sz="1000" b="0" i="0" u="none" strike="noStrike" kern="1200" cap="none" spc="0" normalizeH="0" baseline="0" noProof="0" dirty="0">
                <a:ln>
                  <a:noFill/>
                </a:ln>
                <a:solidFill>
                  <a:srgbClr val="00B050"/>
                </a:solidFill>
                <a:effectLst/>
                <a:uLnTx/>
                <a:uFillTx/>
                <a:latin typeface="Arial"/>
                <a:ea typeface="+mn-ea"/>
                <a:cs typeface="Arial" panose="020B0604020202020204" pitchFamily="34" charset="0"/>
              </a:rPr>
              <a:t> inrichtingen;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1000" b="0" i="0" u="none" strike="noStrike" kern="1200" cap="none" spc="0" normalizeH="0" baseline="0" noProof="0" dirty="0">
                <a:ln>
                  <a:noFill/>
                </a:ln>
                <a:solidFill>
                  <a:srgbClr val="000066"/>
                </a:solidFill>
                <a:effectLst/>
                <a:uLnTx/>
                <a:uFillTx/>
                <a:latin typeface="Arial"/>
                <a:ea typeface="+mn-ea"/>
                <a:cs typeface="Arial" panose="020B0604020202020204" pitchFamily="34" charset="0"/>
              </a:rPr>
              <a:t>Daarnaast kan er in overleg met initiatiefnemer besloten worden om over te gaan op de uitgebreide procedure;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1000" b="0" i="0" u="none" strike="noStrike" kern="1200" cap="none" spc="0" normalizeH="0" baseline="0" noProof="0" dirty="0">
                <a:ln>
                  <a:noFill/>
                </a:ln>
                <a:solidFill>
                  <a:srgbClr val="000066"/>
                </a:solidFill>
                <a:effectLst/>
                <a:uLnTx/>
                <a:uFillTx/>
                <a:latin typeface="Arial"/>
                <a:ea typeface="+mn-ea"/>
                <a:cs typeface="Arial" panose="020B0604020202020204" pitchFamily="34" charset="0"/>
              </a:rPr>
              <a:t>Als laatste </a:t>
            </a:r>
            <a:r>
              <a:rPr kumimoji="0" lang="nl-NL" sz="1000" b="0" i="0" u="none" strike="noStrike" kern="1200" cap="none" spc="0" normalizeH="0" baseline="0" noProof="0" dirty="0">
                <a:ln>
                  <a:noFill/>
                </a:ln>
                <a:solidFill>
                  <a:srgbClr val="00B050"/>
                </a:solidFill>
                <a:effectLst/>
                <a:uLnTx/>
                <a:uFillTx/>
                <a:latin typeface="Arial"/>
                <a:ea typeface="+mn-ea"/>
                <a:cs typeface="Arial" panose="020B0604020202020204" pitchFamily="34" charset="0"/>
              </a:rPr>
              <a:t>kan de Raad in het omgevingsplan aangegeven hebben dat bepaalde aanvragen in aanmerking komen voor de uitgebreide procedure.</a:t>
            </a:r>
            <a:endParaRPr kumimoji="0" lang="nl-NL" sz="1050" b="0" i="0" u="none" strike="noStrike" kern="1200" cap="none" spc="0" normalizeH="0" baseline="0" noProof="0" dirty="0">
              <a:ln>
                <a:noFill/>
              </a:ln>
              <a:solidFill>
                <a:srgbClr val="00B050"/>
              </a:solidFill>
              <a:effectLst/>
              <a:uLnTx/>
              <a:uFillTx/>
              <a:latin typeface="Arial"/>
              <a:ea typeface="+mn-ea"/>
              <a:cs typeface="Arial" panose="020B0604020202020204" pitchFamily="34" charset="0"/>
            </a:endParaRPr>
          </a:p>
        </p:txBody>
      </p:sp>
      <p:graphicFrame>
        <p:nvGraphicFramePr>
          <p:cNvPr id="29" name="Group 3">
            <a:extLst>
              <a:ext uri="{FF2B5EF4-FFF2-40B4-BE49-F238E27FC236}">
                <a16:creationId xmlns:a16="http://schemas.microsoft.com/office/drawing/2014/main" id="{25253B5E-1611-7B4E-AAB6-436744BAA1D1}"/>
              </a:ext>
            </a:extLst>
          </p:cNvPr>
          <p:cNvGraphicFramePr>
            <a:graphicFrameLocks noGrp="1"/>
          </p:cNvGraphicFramePr>
          <p:nvPr/>
        </p:nvGraphicFramePr>
        <p:xfrm>
          <a:off x="1186834" y="1271698"/>
          <a:ext cx="11994178" cy="7683323"/>
        </p:xfrm>
        <a:graphic>
          <a:graphicData uri="http://schemas.openxmlformats.org/drawingml/2006/table">
            <a:tbl>
              <a:tblPr/>
              <a:tblGrid>
                <a:gridCol w="3003666">
                  <a:extLst>
                    <a:ext uri="{9D8B030D-6E8A-4147-A177-3AD203B41FA5}">
                      <a16:colId xmlns:a16="http://schemas.microsoft.com/office/drawing/2014/main" val="2527376271"/>
                    </a:ext>
                  </a:extLst>
                </a:gridCol>
                <a:gridCol w="2983785">
                  <a:extLst>
                    <a:ext uri="{9D8B030D-6E8A-4147-A177-3AD203B41FA5}">
                      <a16:colId xmlns:a16="http://schemas.microsoft.com/office/drawing/2014/main" val="397003006"/>
                    </a:ext>
                  </a:extLst>
                </a:gridCol>
                <a:gridCol w="2993302">
                  <a:extLst>
                    <a:ext uri="{9D8B030D-6E8A-4147-A177-3AD203B41FA5}">
                      <a16:colId xmlns:a16="http://schemas.microsoft.com/office/drawing/2014/main" val="2437416233"/>
                    </a:ext>
                  </a:extLst>
                </a:gridCol>
                <a:gridCol w="3013425">
                  <a:extLst>
                    <a:ext uri="{9D8B030D-6E8A-4147-A177-3AD203B41FA5}">
                      <a16:colId xmlns:a16="http://schemas.microsoft.com/office/drawing/2014/main" val="3668319967"/>
                    </a:ext>
                  </a:extLst>
                </a:gridCol>
              </a:tblGrid>
              <a:tr h="994451">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Idem</a:t>
                      </a:r>
                    </a:p>
                  </a:txBody>
                  <a:tcPr marL="52349" marR="52349" marT="52139" marB="521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Als belanghebbende heb ik de mogelijkheid om zienswijzen in te dienen</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7800" indent="-17780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9" marB="5213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968664420"/>
                  </a:ext>
                </a:extLst>
              </a:tr>
              <a:tr h="769777">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140460462"/>
                  </a:ext>
                </a:extLst>
              </a:tr>
              <a:tr h="597033">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Concept </a:t>
                      </a:r>
                      <a:r>
                        <a:rPr kumimoji="0" lang="nl-NL" altLang="nl-NL"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68894292"/>
                  </a:ext>
                </a:extLst>
              </a:tr>
              <a:tr h="2031897">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Wanneer er een MER nodig is, dan moet die er bij zitten</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concept </a:t>
                      </a:r>
                      <a:r>
                        <a:rPr kumimoji="0" lang="nl-NL" altLang="nl-NL" sz="10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ontwerp</a:t>
                      </a: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Het besluiten bestaat uit 2 “rondes”: ontwerp besluit en definitief 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Intern laten controleren concept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beschikking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Publiceren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Ter inzage leggen ontwerp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Ontvangen en beoordelen zienswijzen en reactie opstellen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Opstellen definitieve beschikking, op basis van de ontwerpbeschikking en de eventueel binnengekomen zienswijzen</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Bekendmaken besluit aan</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initiatiefnemer</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Publiceren besluit</a:t>
                      </a:r>
                      <a:endParaRPr kumimoji="0" lang="nl-NL" altLang="nl-NL"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88446006"/>
                  </a:ext>
                </a:extLst>
              </a:tr>
              <a:tr h="1067234">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Concept </a:t>
                      </a:r>
                      <a:r>
                        <a:rPr kumimoji="0" lang="nl-NL" altLang="nl-NL" sz="1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ontwerp </a:t>
                      </a: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 op beoordeelde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Definitieve beschikking</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617988645"/>
                  </a:ext>
                </a:extLst>
              </a:tr>
              <a:tr h="993659">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College/Raad</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Interne adviseurs (igv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Optioneel: Ketenpartners (externe adviseurs), igv zienswijzen</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917871847"/>
                  </a:ext>
                </a:extLst>
              </a:tr>
              <a:tr h="1155398">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concept </a:t>
                      </a:r>
                      <a:r>
                        <a:rPr kumimoji="0" lang="nl-NL" altLang="nl-NL" sz="10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ontwerp</a:t>
                      </a: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beschikking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Vastleggen zienswijzen en reactie op zienswijzen in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Samenwerkingsruimte DSO gebruiken voor adviesvragen aan ketenpartners (zienswijzen)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Publiceren in LVBB</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10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Idem</a:t>
                      </a:r>
                    </a:p>
                  </a:txBody>
                  <a:tcPr marL="52349" marR="52349" marT="52137" marB="52137"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4072574"/>
                  </a:ext>
                </a:extLst>
              </a:tr>
            </a:tbl>
          </a:graphicData>
        </a:graphic>
      </p:graphicFrame>
      <p:sp>
        <p:nvSpPr>
          <p:cNvPr id="30" name="AutoShape 33">
            <a:extLst>
              <a:ext uri="{FF2B5EF4-FFF2-40B4-BE49-F238E27FC236}">
                <a16:creationId xmlns:a16="http://schemas.microsoft.com/office/drawing/2014/main" id="{B8CB82CA-95CA-FE4E-991D-B0AF25DFEFE6}"/>
              </a:ext>
            </a:extLst>
          </p:cNvPr>
          <p:cNvSpPr>
            <a:spLocks noChangeArrowheads="1"/>
          </p:cNvSpPr>
          <p:nvPr/>
        </p:nvSpPr>
        <p:spPr bwMode="gray">
          <a:xfrm>
            <a:off x="7476220" y="2571728"/>
            <a:ext cx="2520950" cy="358793"/>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marL="0" marR="0" lvl="0" indent="0" algn="ctr" defTabSz="1330174"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Besluiten vergunningaanvraag</a:t>
            </a:r>
          </a:p>
        </p:txBody>
      </p:sp>
      <p:sp>
        <p:nvSpPr>
          <p:cNvPr id="31" name="AutoShape 32">
            <a:extLst>
              <a:ext uri="{FF2B5EF4-FFF2-40B4-BE49-F238E27FC236}">
                <a16:creationId xmlns:a16="http://schemas.microsoft.com/office/drawing/2014/main" id="{3EB19FF6-9CCF-0842-82B4-7EE51F3DA8FC}"/>
              </a:ext>
            </a:extLst>
          </p:cNvPr>
          <p:cNvSpPr>
            <a:spLocks noChangeArrowheads="1"/>
          </p:cNvSpPr>
          <p:nvPr/>
        </p:nvSpPr>
        <p:spPr bwMode="gray">
          <a:xfrm>
            <a:off x="1397000" y="2545532"/>
            <a:ext cx="2519363" cy="397107"/>
          </a:xfrm>
          <a:prstGeom prst="chevron">
            <a:avLst>
              <a:gd name="adj" fmla="val 34952"/>
            </a:avLst>
          </a:prstGeom>
          <a:solidFill>
            <a:srgbClr val="00B050"/>
          </a:solidFill>
          <a:ln w="12700" cap="rnd" algn="ctr">
            <a:solidFill>
              <a:srgbClr val="FFFFFF"/>
            </a:solidFill>
            <a:miter lim="800000"/>
            <a:headEnd/>
            <a:tailEnd/>
          </a:ln>
        </p:spPr>
        <p:txBody>
          <a:bodyPr lIns="52350" tIns="52350" rIns="52350" bIns="52350" anchor="ctr" anchorCtr="1"/>
          <a:lstStyle/>
          <a:p>
            <a:pPr marL="0" marR="0" lvl="0" indent="0" algn="ctr" defTabSz="1330174" rtl="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Intake vergunningaanvraag</a:t>
            </a:r>
          </a:p>
        </p:txBody>
      </p:sp>
      <p:sp>
        <p:nvSpPr>
          <p:cNvPr id="32" name="AutoShape 33">
            <a:extLst>
              <a:ext uri="{FF2B5EF4-FFF2-40B4-BE49-F238E27FC236}">
                <a16:creationId xmlns:a16="http://schemas.microsoft.com/office/drawing/2014/main" id="{D760050C-F371-4844-8FBE-43F0C54A77C2}"/>
              </a:ext>
            </a:extLst>
          </p:cNvPr>
          <p:cNvSpPr>
            <a:spLocks noChangeArrowheads="1"/>
          </p:cNvSpPr>
          <p:nvPr/>
        </p:nvSpPr>
        <p:spPr bwMode="gray">
          <a:xfrm>
            <a:off x="4380109" y="2571729"/>
            <a:ext cx="2520950" cy="365435"/>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marL="0" marR="0" lvl="0" indent="0" algn="ctr" defTabSz="1330174" rtl="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Inhoudelijk behandelen vergunningaanvraag</a:t>
            </a:r>
            <a:endParaRPr kumimoji="0" lang="en-US" sz="10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4" name="AutoShape 34">
            <a:extLst>
              <a:ext uri="{FF2B5EF4-FFF2-40B4-BE49-F238E27FC236}">
                <a16:creationId xmlns:a16="http://schemas.microsoft.com/office/drawing/2014/main" id="{43E351A7-04D6-8C4E-9614-E69C131BC764}"/>
              </a:ext>
            </a:extLst>
          </p:cNvPr>
          <p:cNvSpPr>
            <a:spLocks noChangeArrowheads="1"/>
          </p:cNvSpPr>
          <p:nvPr/>
        </p:nvSpPr>
        <p:spPr bwMode="gray">
          <a:xfrm>
            <a:off x="10458716" y="2571728"/>
            <a:ext cx="2519363" cy="372140"/>
          </a:xfrm>
          <a:prstGeom prst="chevron">
            <a:avLst>
              <a:gd name="adj" fmla="val 34975"/>
            </a:avLst>
          </a:prstGeom>
          <a:solidFill>
            <a:srgbClr val="00B050"/>
          </a:solidFill>
          <a:ln w="12700" cap="rnd" algn="ctr">
            <a:solidFill>
              <a:srgbClr val="FFFFFF"/>
            </a:solidFill>
            <a:miter lim="800000"/>
            <a:headEnd/>
            <a:tailEnd/>
          </a:ln>
        </p:spPr>
        <p:txBody>
          <a:bodyPr lIns="52350" tIns="52350" rIns="52350" bIns="52350" anchor="ctr" anchorCtr="1"/>
          <a:lstStyle/>
          <a:p>
            <a:pPr marL="0" marR="0" lvl="0" indent="0" algn="ctr" defTabSz="1330174" rtl="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Bekendmaken besluit vergunningaanvraag</a:t>
            </a:r>
          </a:p>
        </p:txBody>
      </p:sp>
      <p:grpSp>
        <p:nvGrpSpPr>
          <p:cNvPr id="18481" name="Groep 14">
            <a:extLst>
              <a:ext uri="{FF2B5EF4-FFF2-40B4-BE49-F238E27FC236}">
                <a16:creationId xmlns:a16="http://schemas.microsoft.com/office/drawing/2014/main" id="{2A23B113-3EFE-6246-88A4-F4A384A87337}"/>
              </a:ext>
            </a:extLst>
          </p:cNvPr>
          <p:cNvGrpSpPr>
            <a:grpSpLocks/>
          </p:cNvGrpSpPr>
          <p:nvPr/>
        </p:nvGrpSpPr>
        <p:grpSpPr bwMode="auto">
          <a:xfrm>
            <a:off x="71041" y="6921552"/>
            <a:ext cx="936625" cy="750887"/>
            <a:chOff x="-20251" y="8312117"/>
            <a:chExt cx="936625" cy="750698"/>
          </a:xfrm>
        </p:grpSpPr>
        <p:sp>
          <p:nvSpPr>
            <p:cNvPr id="18504" name="Freeform 5">
              <a:extLst>
                <a:ext uri="{FF2B5EF4-FFF2-40B4-BE49-F238E27FC236}">
                  <a16:creationId xmlns:a16="http://schemas.microsoft.com/office/drawing/2014/main" id="{36541ACF-DFC5-114F-A5CF-36AD8B115309}"/>
                </a:ext>
              </a:extLst>
            </p:cNvPr>
            <p:cNvSpPr>
              <a:spLocks noChangeAspect="1" noEditPoints="1"/>
            </p:cNvSpPr>
            <p:nvPr/>
          </p:nvSpPr>
          <p:spPr bwMode="gray">
            <a:xfrm>
              <a:off x="223608" y="8312117"/>
              <a:ext cx="503238" cy="468312"/>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18505" name="TextBox 49">
              <a:extLst>
                <a:ext uri="{FF2B5EF4-FFF2-40B4-BE49-F238E27FC236}">
                  <a16:creationId xmlns:a16="http://schemas.microsoft.com/office/drawing/2014/main" id="{629C734D-6A5E-8B40-8733-CA45BD2FC571}"/>
                </a:ext>
              </a:extLst>
            </p:cNvPr>
            <p:cNvSpPr txBox="1">
              <a:spLocks noChangeArrowheads="1"/>
            </p:cNvSpPr>
            <p:nvPr/>
          </p:nvSpPr>
          <p:spPr bwMode="auto">
            <a:xfrm>
              <a:off x="-20251" y="8816753"/>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a:ln>
                    <a:noFill/>
                  </a:ln>
                  <a:solidFill>
                    <a:srgbClr val="00B050"/>
                  </a:solidFill>
                  <a:effectLst/>
                  <a:uLnTx/>
                  <a:uFillTx/>
                  <a:latin typeface="Arial" panose="020B0604020202020204" pitchFamily="34" charset="0"/>
                  <a:ea typeface="+mn-ea"/>
                  <a:cs typeface="Arial" panose="020B0604020202020204" pitchFamily="34" charset="0"/>
                </a:rPr>
                <a:t>Rollen</a:t>
              </a:r>
            </a:p>
          </p:txBody>
        </p:sp>
      </p:grpSp>
      <p:grpSp>
        <p:nvGrpSpPr>
          <p:cNvPr id="18482" name="Groep 15">
            <a:extLst>
              <a:ext uri="{FF2B5EF4-FFF2-40B4-BE49-F238E27FC236}">
                <a16:creationId xmlns:a16="http://schemas.microsoft.com/office/drawing/2014/main" id="{04C6BECB-8F30-454C-99DF-8897B1A28F41}"/>
              </a:ext>
            </a:extLst>
          </p:cNvPr>
          <p:cNvGrpSpPr>
            <a:grpSpLocks/>
          </p:cNvGrpSpPr>
          <p:nvPr/>
        </p:nvGrpSpPr>
        <p:grpSpPr bwMode="auto">
          <a:xfrm>
            <a:off x="116046" y="7956667"/>
            <a:ext cx="936625" cy="879475"/>
            <a:chOff x="31178" y="7510580"/>
            <a:chExt cx="936625" cy="877697"/>
          </a:xfrm>
        </p:grpSpPr>
        <p:sp>
          <p:nvSpPr>
            <p:cNvPr id="39" name="Freeform 5">
              <a:extLst>
                <a:ext uri="{FF2B5EF4-FFF2-40B4-BE49-F238E27FC236}">
                  <a16:creationId xmlns:a16="http://schemas.microsoft.com/office/drawing/2014/main" id="{65156107-933A-4F48-929F-8F8B67265892}"/>
                </a:ext>
              </a:extLst>
            </p:cNvPr>
            <p:cNvSpPr>
              <a:spLocks noChangeAspect="1" noEditPoints="1"/>
            </p:cNvSpPr>
            <p:nvPr/>
          </p:nvSpPr>
          <p:spPr bwMode="gray">
            <a:xfrm>
              <a:off x="282003" y="7510580"/>
              <a:ext cx="444500" cy="467365"/>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charset="0"/>
                <a:ea typeface="ＭＳ Ｐゴシック" charset="-128"/>
                <a:cs typeface="Arial" panose="020B0604020202020204" pitchFamily="34" charset="0"/>
              </a:endParaRPr>
            </a:p>
          </p:txBody>
        </p:sp>
        <p:sp>
          <p:nvSpPr>
            <p:cNvPr id="18503" name="TextBox 49">
              <a:extLst>
                <a:ext uri="{FF2B5EF4-FFF2-40B4-BE49-F238E27FC236}">
                  <a16:creationId xmlns:a16="http://schemas.microsoft.com/office/drawing/2014/main" id="{3986CE59-9574-2343-9112-C0BB7DC3EE09}"/>
                </a:ext>
              </a:extLst>
            </p:cNvPr>
            <p:cNvSpPr txBox="1">
              <a:spLocks noChangeArrowheads="1"/>
            </p:cNvSpPr>
            <p:nvPr/>
          </p:nvSpPr>
          <p:spPr bwMode="auto">
            <a:xfrm>
              <a:off x="31178" y="7988723"/>
              <a:ext cx="936625" cy="399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a:ln>
                    <a:noFill/>
                  </a:ln>
                  <a:solidFill>
                    <a:srgbClr val="DD7E00"/>
                  </a:solidFill>
                  <a:effectLst/>
                  <a:uLnTx/>
                  <a:uFillTx/>
                  <a:latin typeface="Arial" panose="020B0604020202020204" pitchFamily="34" charset="0"/>
                  <a:ea typeface="+mn-ea"/>
                  <a:cs typeface="Arial" panose="020B0604020202020204" pitchFamily="34" charset="0"/>
                </a:rPr>
                <a:t>Informatie-</a:t>
              </a:r>
              <a:r>
                <a:rPr kumimoji="0" lang="nl-NL" altLang="nl-NL" sz="1000" b="1" i="0" u="none" strike="noStrike" kern="1200" cap="none" spc="0" normalizeH="0" baseline="0" noProof="0">
                  <a:ln>
                    <a:noFill/>
                  </a:ln>
                  <a:solidFill>
                    <a:srgbClr val="F07E26"/>
                  </a:solidFill>
                  <a:effectLst/>
                  <a:uLnTx/>
                  <a:uFillTx/>
                  <a:latin typeface="Arial" panose="020B0604020202020204" pitchFamily="34" charset="0"/>
                  <a:ea typeface="+mn-ea"/>
                  <a:cs typeface="Arial" panose="020B0604020202020204" pitchFamily="34" charset="0"/>
                </a:rPr>
                <a:t>voorziening</a:t>
              </a:r>
            </a:p>
          </p:txBody>
        </p:sp>
      </p:grpSp>
      <p:grpSp>
        <p:nvGrpSpPr>
          <p:cNvPr id="18483" name="Groep 8">
            <a:extLst>
              <a:ext uri="{FF2B5EF4-FFF2-40B4-BE49-F238E27FC236}">
                <a16:creationId xmlns:a16="http://schemas.microsoft.com/office/drawing/2014/main" id="{DC0F36EB-ED79-3440-92CE-C47FFB28532F}"/>
              </a:ext>
            </a:extLst>
          </p:cNvPr>
          <p:cNvGrpSpPr>
            <a:grpSpLocks/>
          </p:cNvGrpSpPr>
          <p:nvPr/>
        </p:nvGrpSpPr>
        <p:grpSpPr bwMode="auto">
          <a:xfrm>
            <a:off x="-78404" y="1385937"/>
            <a:ext cx="1246188" cy="696912"/>
            <a:chOff x="-38364" y="2744454"/>
            <a:chExt cx="1273949" cy="738643"/>
          </a:xfrm>
        </p:grpSpPr>
        <p:sp>
          <p:nvSpPr>
            <p:cNvPr id="18500" name="Freeform 17">
              <a:extLst>
                <a:ext uri="{FF2B5EF4-FFF2-40B4-BE49-F238E27FC236}">
                  <a16:creationId xmlns:a16="http://schemas.microsoft.com/office/drawing/2014/main" id="{1D88C9F6-FA42-B24B-BA46-BB5AE87F148E}"/>
                </a:ext>
              </a:extLst>
            </p:cNvPr>
            <p:cNvSpPr>
              <a:spLocks noChangeAspect="1" noEditPoints="1"/>
            </p:cNvSpPr>
            <p:nvPr/>
          </p:nvSpPr>
          <p:spPr bwMode="gray">
            <a:xfrm>
              <a:off x="422601" y="2744454"/>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18501" name="TextBox 49">
              <a:extLst>
                <a:ext uri="{FF2B5EF4-FFF2-40B4-BE49-F238E27FC236}">
                  <a16:creationId xmlns:a16="http://schemas.microsoft.com/office/drawing/2014/main" id="{BC57FDF5-561D-9447-9359-80A7AE93BE8B}"/>
                </a:ext>
              </a:extLst>
            </p:cNvPr>
            <p:cNvSpPr txBox="1">
              <a:spLocks noChangeArrowheads="1"/>
            </p:cNvSpPr>
            <p:nvPr/>
          </p:nvSpPr>
          <p:spPr bwMode="auto">
            <a:xfrm>
              <a:off x="-38364" y="3236876"/>
              <a:ext cx="1273949"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rPr>
                <a:t>Klantverwachting</a:t>
              </a:r>
            </a:p>
          </p:txBody>
        </p:sp>
      </p:grpSp>
      <p:grpSp>
        <p:nvGrpSpPr>
          <p:cNvPr id="18484" name="Groep 12">
            <a:extLst>
              <a:ext uri="{FF2B5EF4-FFF2-40B4-BE49-F238E27FC236}">
                <a16:creationId xmlns:a16="http://schemas.microsoft.com/office/drawing/2014/main" id="{9056E7CA-D8A6-0F4E-81E5-A401A5C6634B}"/>
              </a:ext>
            </a:extLst>
          </p:cNvPr>
          <p:cNvGrpSpPr>
            <a:grpSpLocks/>
          </p:cNvGrpSpPr>
          <p:nvPr/>
        </p:nvGrpSpPr>
        <p:grpSpPr bwMode="auto">
          <a:xfrm>
            <a:off x="116046" y="5886437"/>
            <a:ext cx="936625" cy="709613"/>
            <a:chOff x="1688703" y="7353300"/>
            <a:chExt cx="936625" cy="709613"/>
          </a:xfrm>
        </p:grpSpPr>
        <p:sp>
          <p:nvSpPr>
            <p:cNvPr id="18498" name="Freeform 33">
              <a:extLst>
                <a:ext uri="{FF2B5EF4-FFF2-40B4-BE49-F238E27FC236}">
                  <a16:creationId xmlns:a16="http://schemas.microsoft.com/office/drawing/2014/main" id="{B256B32C-6039-8449-A183-61D1F539984B}"/>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18499" name="TextBox 49">
              <a:extLst>
                <a:ext uri="{FF2B5EF4-FFF2-40B4-BE49-F238E27FC236}">
                  <a16:creationId xmlns:a16="http://schemas.microsoft.com/office/drawing/2014/main" id="{57CE6C50-19DB-7E45-BD1E-B1A98DC6065E}"/>
                </a:ext>
              </a:extLst>
            </p:cNvPr>
            <p:cNvSpPr txBox="1">
              <a:spLocks noChangeArrowheads="1"/>
            </p:cNvSpPr>
            <p:nvPr/>
          </p:nvSpPr>
          <p:spPr bwMode="auto">
            <a:xfrm>
              <a:off x="1688703" y="781685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rPr>
                <a:t>Output</a:t>
              </a:r>
            </a:p>
          </p:txBody>
        </p:sp>
      </p:grpSp>
      <p:sp>
        <p:nvSpPr>
          <p:cNvPr id="18486" name="TextBox 49">
            <a:extLst>
              <a:ext uri="{FF2B5EF4-FFF2-40B4-BE49-F238E27FC236}">
                <a16:creationId xmlns:a16="http://schemas.microsoft.com/office/drawing/2014/main" id="{9B9E9FF3-CA58-1545-AFE3-8D4CF437E4EA}"/>
              </a:ext>
            </a:extLst>
          </p:cNvPr>
          <p:cNvSpPr txBox="1">
            <a:spLocks noChangeArrowheads="1"/>
          </p:cNvSpPr>
          <p:nvPr/>
        </p:nvSpPr>
        <p:spPr bwMode="auto">
          <a:xfrm>
            <a:off x="11313811" y="755650"/>
            <a:ext cx="1731963" cy="261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nl-NL" altLang="nl-NL" sz="1100" b="1" i="0" u="none" strike="noStrike" kern="1200" cap="none" spc="0" normalizeH="0" baseline="0" noProof="0" dirty="0">
                <a:ln>
                  <a:noFill/>
                </a:ln>
                <a:solidFill>
                  <a:srgbClr val="000066"/>
                </a:solidFill>
                <a:effectLst/>
                <a:uLnTx/>
                <a:uFillTx/>
                <a:latin typeface="Arial" panose="020B0604020202020204" pitchFamily="34" charset="0"/>
                <a:ea typeface="+mn-ea"/>
                <a:cs typeface="Arial" panose="020B0604020202020204" pitchFamily="34" charset="0"/>
              </a:rPr>
              <a:t>Omschrijving en doel</a:t>
            </a:r>
          </a:p>
        </p:txBody>
      </p:sp>
      <p:grpSp>
        <p:nvGrpSpPr>
          <p:cNvPr id="18487" name="Groep 4">
            <a:extLst>
              <a:ext uri="{FF2B5EF4-FFF2-40B4-BE49-F238E27FC236}">
                <a16:creationId xmlns:a16="http://schemas.microsoft.com/office/drawing/2014/main" id="{8578E603-8D59-B140-A9CC-2AD59F47A01F}"/>
              </a:ext>
            </a:extLst>
          </p:cNvPr>
          <p:cNvGrpSpPr>
            <a:grpSpLocks/>
          </p:cNvGrpSpPr>
          <p:nvPr/>
        </p:nvGrpSpPr>
        <p:grpSpPr bwMode="auto">
          <a:xfrm>
            <a:off x="97376" y="4373521"/>
            <a:ext cx="936625" cy="739775"/>
            <a:chOff x="77788" y="5572125"/>
            <a:chExt cx="936625" cy="739775"/>
          </a:xfrm>
        </p:grpSpPr>
        <p:sp>
          <p:nvSpPr>
            <p:cNvPr id="18494" name="Freeform 45">
              <a:extLst>
                <a:ext uri="{FF2B5EF4-FFF2-40B4-BE49-F238E27FC236}">
                  <a16:creationId xmlns:a16="http://schemas.microsoft.com/office/drawing/2014/main" id="{6F6E1532-B824-2245-8CC7-4C489ED4B2C4}"/>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18495" name="TextBox 49">
              <a:extLst>
                <a:ext uri="{FF2B5EF4-FFF2-40B4-BE49-F238E27FC236}">
                  <a16:creationId xmlns:a16="http://schemas.microsoft.com/office/drawing/2014/main" id="{F084BC39-8DD1-DB48-8F7C-750DEBCFB9E2}"/>
                </a:ext>
              </a:extLst>
            </p:cNvPr>
            <p:cNvSpPr txBox="1">
              <a:spLocks noChangeArrowheads="1"/>
            </p:cNvSpPr>
            <p:nvPr/>
          </p:nvSpPr>
          <p:spPr bwMode="auto">
            <a:xfrm>
              <a:off x="77788" y="6065838"/>
              <a:ext cx="93662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a:ln>
                    <a:noFill/>
                  </a:ln>
                  <a:solidFill>
                    <a:srgbClr val="F07E26"/>
                  </a:solidFill>
                  <a:effectLst/>
                  <a:uLnTx/>
                  <a:uFillTx/>
                  <a:latin typeface="Arial" panose="020B0604020202020204" pitchFamily="34" charset="0"/>
                  <a:ea typeface="+mn-ea"/>
                  <a:cs typeface="Arial" panose="020B0604020202020204" pitchFamily="34" charset="0"/>
                </a:rPr>
                <a:t>Activiteiten</a:t>
              </a:r>
            </a:p>
          </p:txBody>
        </p:sp>
      </p:grpSp>
      <p:grpSp>
        <p:nvGrpSpPr>
          <p:cNvPr id="18488" name="Groep 3">
            <a:extLst>
              <a:ext uri="{FF2B5EF4-FFF2-40B4-BE49-F238E27FC236}">
                <a16:creationId xmlns:a16="http://schemas.microsoft.com/office/drawing/2014/main" id="{1A20E69F-DCDB-3648-8CA7-901AC781E991}"/>
              </a:ext>
            </a:extLst>
          </p:cNvPr>
          <p:cNvGrpSpPr>
            <a:grpSpLocks/>
          </p:cNvGrpSpPr>
          <p:nvPr/>
        </p:nvGrpSpPr>
        <p:grpSpPr bwMode="auto">
          <a:xfrm>
            <a:off x="139700" y="3096127"/>
            <a:ext cx="936625" cy="731838"/>
            <a:chOff x="116046" y="4446588"/>
            <a:chExt cx="936625" cy="732455"/>
          </a:xfrm>
        </p:grpSpPr>
        <p:sp>
          <p:nvSpPr>
            <p:cNvPr id="18492" name="Freeform 29">
              <a:extLst>
                <a:ext uri="{FF2B5EF4-FFF2-40B4-BE49-F238E27FC236}">
                  <a16:creationId xmlns:a16="http://schemas.microsoft.com/office/drawing/2014/main" id="{250892E0-1E90-1C4D-A5E0-E819863DBD45}"/>
                </a:ext>
              </a:extLst>
            </p:cNvPr>
            <p:cNvSpPr>
              <a:spLocks noChangeAspect="1" noEditPoints="1"/>
            </p:cNvSpPr>
            <p:nvPr/>
          </p:nvSpPr>
          <p:spPr bwMode="gray">
            <a:xfrm>
              <a:off x="315913" y="4446588"/>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18493" name="TextBox 49">
              <a:extLst>
                <a:ext uri="{FF2B5EF4-FFF2-40B4-BE49-F238E27FC236}">
                  <a16:creationId xmlns:a16="http://schemas.microsoft.com/office/drawing/2014/main" id="{183CF3A1-25F8-1241-A22F-CB9354C0D8B0}"/>
                </a:ext>
              </a:extLst>
            </p:cNvPr>
            <p:cNvSpPr txBox="1">
              <a:spLocks noChangeArrowheads="1"/>
            </p:cNvSpPr>
            <p:nvPr/>
          </p:nvSpPr>
          <p:spPr bwMode="auto">
            <a:xfrm>
              <a:off x="116046" y="4932980"/>
              <a:ext cx="9366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altLang="nl-NL" sz="1000" b="1" i="0" u="none" strike="noStrike" kern="1200" cap="none" spc="0" normalizeH="0" baseline="0" noProof="0" dirty="0">
                  <a:ln>
                    <a:noFill/>
                  </a:ln>
                  <a:solidFill>
                    <a:srgbClr val="000066"/>
                  </a:solidFill>
                  <a:effectLst/>
                  <a:uLnTx/>
                  <a:uFillTx/>
                  <a:latin typeface="Arial" panose="020B0604020202020204" pitchFamily="34" charset="0"/>
                  <a:ea typeface="+mn-ea"/>
                  <a:cs typeface="Arial" panose="020B0604020202020204" pitchFamily="34" charset="0"/>
                </a:rPr>
                <a:t>Input</a:t>
              </a:r>
            </a:p>
          </p:txBody>
        </p:sp>
      </p:grpSp>
      <p:sp>
        <p:nvSpPr>
          <p:cNvPr id="18489" name="Freeform 63">
            <a:extLst>
              <a:ext uri="{FF2B5EF4-FFF2-40B4-BE49-F238E27FC236}">
                <a16:creationId xmlns:a16="http://schemas.microsoft.com/office/drawing/2014/main" id="{ABB8CE4F-1E45-9C49-97BC-66749F73D609}"/>
              </a:ext>
            </a:extLst>
          </p:cNvPr>
          <p:cNvSpPr>
            <a:spLocks noChangeAspect="1" noEditPoints="1"/>
          </p:cNvSpPr>
          <p:nvPr/>
        </p:nvSpPr>
        <p:spPr bwMode="gray">
          <a:xfrm>
            <a:off x="11955463" y="103188"/>
            <a:ext cx="395287" cy="396875"/>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1800" b="0" i="0" u="none" strike="noStrike" kern="1200" cap="none" spc="0" normalizeH="0" baseline="0" noProof="0">
              <a:ln>
                <a:noFill/>
              </a:ln>
              <a:solidFill>
                <a:srgbClr val="000066"/>
              </a:solidFill>
              <a:effectLst/>
              <a:uLnTx/>
              <a:uFillTx/>
              <a:latin typeface="Arial" panose="020B0604020202020204" pitchFamily="34" charset="0"/>
              <a:ea typeface="+mn-ea"/>
              <a:cs typeface="Arial" panose="020B0604020202020204" pitchFamily="34" charset="0"/>
            </a:endParaRPr>
          </a:p>
        </p:txBody>
      </p:sp>
      <p:sp>
        <p:nvSpPr>
          <p:cNvPr id="40" name="Tekstvak 39">
            <a:extLst>
              <a:ext uri="{FF2B5EF4-FFF2-40B4-BE49-F238E27FC236}">
                <a16:creationId xmlns:a16="http://schemas.microsoft.com/office/drawing/2014/main" id="{B5DD5C87-0B15-344C-A732-9CEF2D2B94C1}"/>
              </a:ext>
            </a:extLst>
          </p:cNvPr>
          <p:cNvSpPr txBox="1"/>
          <p:nvPr/>
        </p:nvSpPr>
        <p:spPr>
          <a:xfrm>
            <a:off x="12455525" y="80963"/>
            <a:ext cx="908050" cy="415925"/>
          </a:xfrm>
          <a:prstGeom prst="rect">
            <a:avLst/>
          </a:prstGeom>
          <a:noFill/>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105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Doorlooptijd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105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6 maanden</a:t>
            </a:r>
          </a:p>
        </p:txBody>
      </p:sp>
      <p:sp>
        <p:nvSpPr>
          <p:cNvPr id="18491" name="Title 3">
            <a:extLst>
              <a:ext uri="{FF2B5EF4-FFF2-40B4-BE49-F238E27FC236}">
                <a16:creationId xmlns:a16="http://schemas.microsoft.com/office/drawing/2014/main" id="{812F73D7-D37A-CC49-96DE-C2B8D8513689}"/>
              </a:ext>
            </a:extLst>
          </p:cNvPr>
          <p:cNvSpPr txBox="1">
            <a:spLocks/>
          </p:cNvSpPr>
          <p:nvPr/>
        </p:nvSpPr>
        <p:spPr bwMode="auto">
          <a:xfrm>
            <a:off x="-149871" y="122348"/>
            <a:ext cx="1329690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har char="•"/>
              <a:defRPr sz="46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nl-NL" altLang="nl-NL" sz="3200" b="1" i="0" u="none" strike="noStrike" kern="1200" cap="none" spc="0" normalizeH="0" baseline="0" noProof="0" dirty="0">
                <a:ln>
                  <a:noFill/>
                </a:ln>
                <a:solidFill>
                  <a:srgbClr val="000066"/>
                </a:solidFill>
                <a:effectLst/>
                <a:uLnTx/>
                <a:uFillTx/>
                <a:latin typeface="Garamond" panose="02020404030301010803" pitchFamily="18" charset="0"/>
                <a:ea typeface="+mn-ea"/>
                <a:cs typeface="Arial" panose="020B0604020202020204" pitchFamily="34" charset="0"/>
              </a:rPr>
              <a:t>Bedrijfsproces: Behandelen vergunningaanvraag, uitgebreid</a:t>
            </a:r>
          </a:p>
        </p:txBody>
      </p:sp>
      <p:sp>
        <p:nvSpPr>
          <p:cNvPr id="18438" name="TextBox 49">
            <a:extLst>
              <a:ext uri="{FF2B5EF4-FFF2-40B4-BE49-F238E27FC236}">
                <a16:creationId xmlns:a16="http://schemas.microsoft.com/office/drawing/2014/main" id="{9CB27D11-B592-FB45-AA92-0F1C01CE13EE}"/>
              </a:ext>
            </a:extLst>
          </p:cNvPr>
          <p:cNvSpPr txBox="1">
            <a:spLocks noChangeArrowheads="1"/>
          </p:cNvSpPr>
          <p:nvPr/>
        </p:nvSpPr>
        <p:spPr bwMode="auto">
          <a:xfrm>
            <a:off x="9865382" y="8836142"/>
            <a:ext cx="3194050"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nl-NL" altLang="nl-NL" sz="105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Effecten van de Omgevingswet op dit proces</a:t>
            </a:r>
          </a:p>
        </p:txBody>
      </p:sp>
      <p:sp>
        <p:nvSpPr>
          <p:cNvPr id="44" name="Tekstvak 1">
            <a:extLst>
              <a:ext uri="{FF2B5EF4-FFF2-40B4-BE49-F238E27FC236}">
                <a16:creationId xmlns:a16="http://schemas.microsoft.com/office/drawing/2014/main" id="{05577E2D-A53A-4519-BFAC-287DA0CA5BDA}"/>
              </a:ext>
            </a:extLst>
          </p:cNvPr>
          <p:cNvSpPr txBox="1">
            <a:spLocks noChangeArrowheads="1"/>
          </p:cNvSpPr>
          <p:nvPr/>
        </p:nvSpPr>
        <p:spPr bwMode="auto">
          <a:xfrm rot="16200000">
            <a:off x="10881410" y="5094288"/>
            <a:ext cx="4991076" cy="184666"/>
          </a:xfrm>
          <a:prstGeom prst="rect">
            <a:avLst/>
          </a:prstGeom>
          <a:solidFill>
            <a:schemeClr val="bg1"/>
          </a:solidFill>
          <a:ln w="127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altLang="nl-NL" sz="600" b="0" i="0" u="none" strike="noStrike" kern="1200" cap="none" spc="0" normalizeH="0" baseline="0" noProof="0" dirty="0">
                <a:ln>
                  <a:noFill/>
                </a:ln>
                <a:solidFill>
                  <a:srgbClr val="000066"/>
                </a:solidFill>
                <a:effectLst/>
                <a:uLnTx/>
                <a:uFillTx/>
                <a:latin typeface="Arial" panose="020B0604020202020204" pitchFamily="34" charset="0"/>
                <a:ea typeface="+mn-ea"/>
                <a:cs typeface="Arial" panose="020B0604020202020204" pitchFamily="34" charset="0"/>
                <a:hlinkClick r:id="rId4"/>
              </a:rPr>
              <a:t>www.gemmaonline.nl/index.php/Bedrijfsprocessen_omgevingswet</a:t>
            </a:r>
            <a:r>
              <a:rPr kumimoji="0" lang="nl-NL" altLang="nl-NL" sz="600" b="0" i="0" u="none" strike="noStrike" kern="1200" cap="none" spc="0" normalizeH="0" baseline="0" noProof="0" dirty="0">
                <a:ln>
                  <a:noFill/>
                </a:ln>
                <a:solidFill>
                  <a:srgbClr val="000066"/>
                </a:solidFill>
                <a:effectLst/>
                <a:uLnTx/>
                <a:uFillTx/>
                <a:latin typeface="Arial" panose="020B0604020202020204" pitchFamily="34" charset="0"/>
                <a:ea typeface="+mn-ea"/>
                <a:cs typeface="Arial" panose="020B0604020202020204" pitchFamily="34" charset="0"/>
              </a:rPr>
              <a:t> </a:t>
            </a:r>
            <a:r>
              <a:rPr kumimoji="0" lang="nl-NL" altLang="nl-NL" sz="6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Groene tekst: </a:t>
            </a:r>
            <a:r>
              <a:rPr kumimoji="0" lang="nl-NL" altLang="nl-NL" sz="600" b="0" i="0" u="none" strike="noStrike" kern="1200" cap="none" spc="0" normalizeH="0" baseline="0" noProof="0" dirty="0">
                <a:ln>
                  <a:noFill/>
                </a:ln>
                <a:solidFill>
                  <a:srgbClr val="000066"/>
                </a:solidFill>
                <a:effectLst/>
                <a:uLnTx/>
                <a:uFillTx/>
                <a:latin typeface="Arial" panose="020B0604020202020204" pitchFamily="34" charset="0"/>
                <a:ea typeface="+mn-ea"/>
                <a:cs typeface="Arial" panose="020B0604020202020204" pitchFamily="34" charset="0"/>
              </a:rPr>
              <a:t>betekent effect van de Omgevingswet op dit onderdeel</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4F5935245FBC46BB0845B5E877183A" ma:contentTypeVersion="20" ma:contentTypeDescription="Een nieuw document maken." ma:contentTypeScope="" ma:versionID="0e45f5e8c2402e3c0a72cffb90620454">
  <xsd:schema xmlns:xsd="http://www.w3.org/2001/XMLSchema" xmlns:xs="http://www.w3.org/2001/XMLSchema" xmlns:p="http://schemas.microsoft.com/office/2006/metadata/properties" xmlns:ns2="eb476aeb-cfc0-4d64-93e5-927642e1f979" xmlns:ns3="73ddae55-80d5-40da-8705-548d45c223e6" targetNamespace="http://schemas.microsoft.com/office/2006/metadata/properties" ma:root="true" ma:fieldsID="5dc07a9f5caa5fb07168e8760cbb0979" ns2:_="" ns3:_="">
    <xsd:import namespace="eb476aeb-cfc0-4d64-93e5-927642e1f979"/>
    <xsd:import namespace="73ddae55-80d5-40da-8705-548d45c223e6"/>
    <xsd:element name="properties">
      <xsd:complexType>
        <xsd:sequence>
          <xsd:element name="documentManagement">
            <xsd:complexType>
              <xsd:all>
                <xsd:element ref="ns2:MediaServiceMetadata" minOccurs="0"/>
                <xsd:element ref="ns2:MediaServiceFastMetadata" minOccurs="0"/>
                <xsd:element ref="ns2:Trefwoorden" minOccurs="0"/>
                <xsd:element ref="ns2:MediaServiceAutoTags" minOccurs="0"/>
                <xsd:element ref="ns2:MediaServiceOCR" minOccurs="0"/>
                <xsd:element ref="ns2:MediaServiceDateTaken" minOccurs="0"/>
                <xsd:element ref="ns2:MediaServiceLocation" minOccurs="0"/>
                <xsd:element ref="ns2:Toelichting" minOccurs="0"/>
                <xsd:element ref="ns2:Kanaalnaam_x0020_Teams" minOccurs="0"/>
                <xsd:element ref="ns2:_Flow_SignoffStatu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76aeb-cfc0-4d64-93e5-927642e1f9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refwoorden" ma:index="10" nillable="true" ma:displayName="Trefwoorden" ma:internalName="Trefwoorden">
      <xsd:simpleType>
        <xsd:restriction base="dms:Text">
          <xsd:maxLength value="255"/>
        </xsd:restriction>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Toelichting" ma:index="15" nillable="true" ma:displayName="Toelichting" ma:description="Deze link leidt naar de uitwerking op gemmaonline van de bedrijfsprocessen voor de omgevingswet." ma:format="Dropdown" ma:internalName="Toelichting">
      <xsd:simpleType>
        <xsd:restriction base="dms:Note">
          <xsd:maxLength value="255"/>
        </xsd:restriction>
      </xsd:simpleType>
    </xsd:element>
    <xsd:element name="Kanaalnaam_x0020_Teams" ma:index="16" nillable="true" ma:displayName="Naam in Teams" ma:description="De naam van het overeenkomstige kanaal of map in Teams, indien deze afwijkt van de mapnaam in SharePoint" ma:format="Dropdown" ma:internalName="Kanaalnaam_x0020_Teams">
      <xsd:simpleType>
        <xsd:restriction base="dms:Text">
          <xsd:maxLength value="255"/>
        </xsd:restriction>
      </xsd:simpleType>
    </xsd:element>
    <xsd:element name="_Flow_SignoffStatus" ma:index="17" nillable="true" ma:displayName="Afmeldingsstatus" ma:internalName="Afmeldingsstatus">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Afbeelding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dae55-80d5-40da-8705-548d45c223e6" elementFormDefault="qualified">
    <xsd:import namespace="http://schemas.microsoft.com/office/2006/documentManagement/types"/>
    <xsd:import namespace="http://schemas.microsoft.com/office/infopath/2007/PartnerControls"/>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element name="TaxCatchAll" ma:index="27" nillable="true" ma:displayName="Taxonomy Catch All Column" ma:hidden="true" ma:list="{aee3667c-f990-46ac-b8f5-51dfe1e36943}" ma:internalName="TaxCatchAll" ma:showField="CatchAllData" ma:web="73ddae55-80d5-40da-8705-548d45c223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efwoorden xmlns="eb476aeb-cfc0-4d64-93e5-927642e1f979" xsi:nil="true"/>
    <Kanaalnaam_x0020_Teams xmlns="eb476aeb-cfc0-4d64-93e5-927642e1f979" xsi:nil="true"/>
    <Toelichting xmlns="eb476aeb-cfc0-4d64-93e5-927642e1f979" xsi:nil="true"/>
    <_Flow_SignoffStatus xmlns="eb476aeb-cfc0-4d64-93e5-927642e1f979" xsi:nil="true"/>
    <lcf76f155ced4ddcb4097134ff3c332f xmlns="eb476aeb-cfc0-4d64-93e5-927642e1f979">
      <Terms xmlns="http://schemas.microsoft.com/office/infopath/2007/PartnerControls"/>
    </lcf76f155ced4ddcb4097134ff3c332f>
    <TaxCatchAll xmlns="73ddae55-80d5-40da-8705-548d45c223e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1D7DB0-BE5E-4C42-AA35-2DC118059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476aeb-cfc0-4d64-93e5-927642e1f979"/>
    <ds:schemaRef ds:uri="73ddae55-80d5-40da-8705-548d45c223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BE6619-F8E6-42EA-B74B-13E133ED107B}">
  <ds:schemaRefs>
    <ds:schemaRef ds:uri="http://schemas.microsoft.com/office/2006/metadata/properties"/>
    <ds:schemaRef ds:uri="http://purl.org/dc/terms/"/>
    <ds:schemaRef ds:uri="http://purl.org/dc/dcmitype/"/>
    <ds:schemaRef ds:uri="2155b5c7-6ac9-4f78-8039-af2d65aeb9a7"/>
    <ds:schemaRef ds:uri="http://schemas.microsoft.com/office/2006/documentManagement/types"/>
    <ds:schemaRef ds:uri="http://schemas.microsoft.com/office/infopath/2007/PartnerControls"/>
    <ds:schemaRef ds:uri="http://purl.org/dc/elements/1.1/"/>
    <ds:schemaRef ds:uri="0cb8ffa5-c1ba-438b-ad9b-51615bae0889"/>
    <ds:schemaRef ds:uri="http://schemas.openxmlformats.org/package/2006/metadata/core-properties"/>
    <ds:schemaRef ds:uri="http://www.w3.org/XML/1998/namespace"/>
    <ds:schemaRef ds:uri="eb476aeb-cfc0-4d64-93e5-927642e1f979"/>
    <ds:schemaRef ds:uri="73ddae55-80d5-40da-8705-548d45c223e6"/>
  </ds:schemaRefs>
</ds:datastoreItem>
</file>

<file path=customXml/itemProps3.xml><?xml version="1.0" encoding="utf-8"?>
<ds:datastoreItem xmlns:ds="http://schemas.openxmlformats.org/officeDocument/2006/customXml" ds:itemID="{49E7C6EA-9EDB-435B-AF13-0CE36CD260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16028</TotalTime>
  <Words>1514</Words>
  <Application>Microsoft Macintosh PowerPoint</Application>
  <PresentationFormat>Aangepast</PresentationFormat>
  <Paragraphs>196</Paragraphs>
  <Slides>2</Slides>
  <Notes>2</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2</vt:i4>
      </vt:variant>
    </vt:vector>
  </HeadingPairs>
  <TitlesOfParts>
    <vt:vector size="10" baseType="lpstr">
      <vt:lpstr>Arial</vt:lpstr>
      <vt:lpstr>Calibri</vt:lpstr>
      <vt:lpstr>Garamond</vt:lpstr>
      <vt:lpstr>Times New Roman</vt:lpstr>
      <vt:lpstr>Wingdings</vt:lpstr>
      <vt:lpstr>blank</vt:lpstr>
      <vt:lpstr>VNG_Basis - kopie</vt:lpstr>
      <vt:lpstr>think-cell Slide</vt:lpstr>
      <vt:lpstr>PowerPoint-presentatie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718</cp:revision>
  <cp:lastPrinted>2019-12-10T16:13:44Z</cp:lastPrinted>
  <dcterms:created xsi:type="dcterms:W3CDTF">2008-02-29T10:09:47Z</dcterms:created>
  <dcterms:modified xsi:type="dcterms:W3CDTF">2022-08-11T10:11:56Z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0x010100914F5935245FBC46BB0845B5E877183A</vt:lpwstr>
  </property>
</Properties>
</file>