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25" r:id="rId2"/>
  </p:sldMasterIdLst>
  <p:notesMasterIdLst>
    <p:notesMasterId r:id="rId14"/>
  </p:notesMasterIdLst>
  <p:handoutMasterIdLst>
    <p:handoutMasterId r:id="rId15"/>
  </p:handoutMasterIdLst>
  <p:sldIdLst>
    <p:sldId id="279" r:id="rId3"/>
    <p:sldId id="290" r:id="rId4"/>
    <p:sldId id="280" r:id="rId5"/>
    <p:sldId id="294" r:id="rId6"/>
    <p:sldId id="296" r:id="rId7"/>
    <p:sldId id="285" r:id="rId8"/>
    <p:sldId id="286" r:id="rId9"/>
    <p:sldId id="284" r:id="rId10"/>
    <p:sldId id="287" r:id="rId11"/>
    <p:sldId id="291" r:id="rId12"/>
    <p:sldId id="297" r:id="rId13"/>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8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neke Zwaan, de" initials="JZd" lastIdx="2" clrIdx="0">
    <p:extLst>
      <p:ext uri="{19B8F6BF-5375-455C-9EA6-DF929625EA0E}">
        <p15:presenceInfo xmlns:p15="http://schemas.microsoft.com/office/powerpoint/2012/main" userId="S::Janneke.deZwaan@vng.nl::dd1d2524-4525-423c-a3ae-856b9e73ad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BAE5"/>
    <a:srgbClr val="F2AD00"/>
    <a:srgbClr val="008542"/>
    <a:srgbClr val="002F5F"/>
    <a:srgbClr val="002C64"/>
    <a:srgbClr val="C20016"/>
    <a:srgbClr val="00A9F3"/>
    <a:srgbClr val="33AADC"/>
    <a:srgbClr val="3DB7E4"/>
    <a:srgbClr val="F0A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80786" autoAdjust="0"/>
  </p:normalViewPr>
  <p:slideViewPr>
    <p:cSldViewPr snapToGrid="0" snapToObjects="1" showGuides="1">
      <p:cViewPr varScale="1">
        <p:scale>
          <a:sx n="114" d="100"/>
          <a:sy n="114" d="100"/>
        </p:scale>
        <p:origin x="942" y="108"/>
      </p:cViewPr>
      <p:guideLst>
        <p:guide orient="horz" pos="2160"/>
        <p:guide pos="7219"/>
        <p:guide pos="3885"/>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37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2-4-2020</a:t>
            </a:fld>
            <a:endParaRPr lang="nl-NL" altLang="en-US"/>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2-4-2020</a:t>
            </a:fld>
            <a:endParaRPr lang="nl-NL" alt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nl-NL" dirty="0"/>
              <a:t>Voorblad</a:t>
            </a: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a:t>
            </a:fld>
            <a:endParaRPr lang="nl-NL" altLang="en-US"/>
          </a:p>
        </p:txBody>
      </p:sp>
    </p:spTree>
    <p:extLst>
      <p:ext uri="{BB962C8B-B14F-4D97-AF65-F5344CB8AC3E}">
        <p14:creationId xmlns:p14="http://schemas.microsoft.com/office/powerpoint/2010/main" val="112566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Toelichting en disclaimer</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a:t>
            </a:fld>
            <a:endParaRPr lang="nl-NL" altLang="en-US"/>
          </a:p>
        </p:txBody>
      </p:sp>
    </p:spTree>
    <p:extLst>
      <p:ext uri="{BB962C8B-B14F-4D97-AF65-F5344CB8AC3E}">
        <p14:creationId xmlns:p14="http://schemas.microsoft.com/office/powerpoint/2010/main" val="76552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Inhoudsopgave</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a:t>
            </a:fld>
            <a:endParaRPr lang="nl-NL" altLang="en-US"/>
          </a:p>
        </p:txBody>
      </p:sp>
    </p:spTree>
    <p:extLst>
      <p:ext uri="{BB962C8B-B14F-4D97-AF65-F5344CB8AC3E}">
        <p14:creationId xmlns:p14="http://schemas.microsoft.com/office/powerpoint/2010/main" val="278616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Gemeenten staan voor een groot aantal opgaven in het ruimtelijk domein. Op de sheet staan er een aantal.</a:t>
            </a:r>
          </a:p>
          <a:p>
            <a:r>
              <a:rPr lang="nl-NL" dirty="0"/>
              <a:t>Overigens zijn er veel meer opgaven waarmee gemeenten zich geconfronteerd zien. Denk bijvoorbeeld aan ondermijning. Daarop richten we ons in deze presentatie niet, al zijn we ons bewust dat deze ook aan de orde van de dag zijn.</a:t>
            </a:r>
          </a:p>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4</a:t>
            </a:fld>
            <a:endParaRPr lang="nl-NL" altLang="en-US"/>
          </a:p>
        </p:txBody>
      </p:sp>
    </p:spTree>
    <p:extLst>
      <p:ext uri="{BB962C8B-B14F-4D97-AF65-F5344CB8AC3E}">
        <p14:creationId xmlns:p14="http://schemas.microsoft.com/office/powerpoint/2010/main" val="195857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geschetste opgaven is goede geo-informatie randvoorwaardelijk, maar belangrijker: geo-informatie is HET instrument waarmee deze opgaven slim en efficiënt het hoofd geboden kunnen worden. In groen staan per opgave enkele voorbeelden hoe </a:t>
            </a:r>
            <a:r>
              <a:rPr lang="nl-NL" dirty="0" err="1"/>
              <a:t>geo</a:t>
            </a:r>
            <a:r>
              <a:rPr lang="nl-NL" dirty="0"/>
              <a:t>-informatie kan bijdragen.</a:t>
            </a:r>
          </a:p>
          <a:p>
            <a:endParaRPr lang="nl-NL" dirty="0"/>
          </a:p>
          <a:p>
            <a:r>
              <a:rPr lang="nl-NL" sz="1200" b="0" i="1" kern="1200" dirty="0">
                <a:solidFill>
                  <a:schemeClr val="tx1"/>
                </a:solidFill>
                <a:effectLst/>
                <a:latin typeface="Arial" panose="020B0604020202020204" pitchFamily="34" charset="0"/>
                <a:ea typeface="ＭＳ Ｐゴシック" charset="-128"/>
                <a:cs typeface="+mn-cs"/>
              </a:rPr>
              <a:t>[klik]</a:t>
            </a:r>
            <a:r>
              <a:rPr lang="nl-NL" sz="1200" b="0" i="0" kern="1200" dirty="0">
                <a:solidFill>
                  <a:schemeClr val="tx1"/>
                </a:solidFill>
                <a:effectLst/>
                <a:latin typeface="Arial" panose="020B0604020202020204" pitchFamily="34" charset="0"/>
                <a:ea typeface="ＭＳ Ｐゴシック" charset="-128"/>
                <a:cs typeface="+mn-cs"/>
              </a:rPr>
              <a:t>  </a:t>
            </a:r>
            <a:r>
              <a:rPr lang="nl-NL" sz="1200" b="0" i="0" u="sng" kern="1200" dirty="0">
                <a:solidFill>
                  <a:schemeClr val="tx1"/>
                </a:solidFill>
                <a:effectLst/>
                <a:latin typeface="Arial" panose="020B0604020202020204" pitchFamily="34" charset="0"/>
                <a:ea typeface="ＭＳ Ｐゴシック" charset="-128"/>
                <a:cs typeface="+mn-cs"/>
              </a:rPr>
              <a:t>Woningbouwopgave</a:t>
            </a:r>
          </a:p>
          <a:p>
            <a:r>
              <a:rPr lang="nl-NL" u="none" dirty="0"/>
              <a:t>Goede </a:t>
            </a:r>
            <a:r>
              <a:rPr lang="nl-NL" u="none" dirty="0" err="1"/>
              <a:t>geodata</a:t>
            </a:r>
            <a:r>
              <a:rPr lang="nl-NL" u="none" dirty="0"/>
              <a:t> kan ons helpen in de woningbouwopgave. Wat zijn bijvoorbeeld geschikte bouwlocaties? Maar ook bij het maken van integrale plannen met betrekking tot mobiliteit, behoud van groen en economie speelt </a:t>
            </a:r>
            <a:r>
              <a:rPr lang="nl-NL" u="none" dirty="0" err="1"/>
              <a:t>geo</a:t>
            </a:r>
            <a:r>
              <a:rPr lang="nl-NL" u="none" dirty="0"/>
              <a:t>-informatie een belangrijker rol. </a:t>
            </a:r>
          </a:p>
          <a:p>
            <a:endParaRPr lang="nl-NL" dirty="0"/>
          </a:p>
          <a:p>
            <a:r>
              <a:rPr lang="nl-NL" sz="1200" b="0" i="1" kern="1200" dirty="0">
                <a:solidFill>
                  <a:schemeClr val="tx1"/>
                </a:solidFill>
                <a:effectLst/>
                <a:latin typeface="Arial" panose="020B0604020202020204" pitchFamily="34" charset="0"/>
                <a:ea typeface="ＭＳ Ｐゴシック" charset="-128"/>
                <a:cs typeface="+mn-cs"/>
              </a:rPr>
              <a:t>[klik]</a:t>
            </a:r>
            <a:r>
              <a:rPr lang="nl-NL" sz="1200" b="0" i="0" kern="1200" dirty="0">
                <a:solidFill>
                  <a:schemeClr val="tx1"/>
                </a:solidFill>
                <a:effectLst/>
                <a:latin typeface="Arial" panose="020B0604020202020204" pitchFamily="34" charset="0"/>
                <a:ea typeface="ＭＳ Ｐゴシック" charset="-128"/>
                <a:cs typeface="+mn-cs"/>
              </a:rPr>
              <a:t>  </a:t>
            </a:r>
            <a:r>
              <a:rPr lang="nl-NL" u="sng" dirty="0" err="1"/>
              <a:t>Datagedreven</a:t>
            </a:r>
            <a:r>
              <a:rPr lang="nl-NL" u="sng" dirty="0"/>
              <a:t> werken</a:t>
            </a:r>
          </a:p>
          <a:p>
            <a:r>
              <a:rPr lang="nl-NL" u="none" dirty="0"/>
              <a:t>De uitdagingen zijn urgent en integraal en maken </a:t>
            </a:r>
            <a:r>
              <a:rPr lang="nl-NL" u="none" dirty="0" err="1"/>
              <a:t>datagedreven</a:t>
            </a:r>
            <a:r>
              <a:rPr lang="nl-NL" u="none" dirty="0"/>
              <a:t> werken noodzakelijk. </a:t>
            </a:r>
            <a:endParaRPr lang="nl-NL" dirty="0"/>
          </a:p>
          <a:p>
            <a:endParaRPr lang="nl-NL" dirty="0"/>
          </a:p>
          <a:p>
            <a:r>
              <a:rPr lang="nl-NL" sz="1200" b="0" i="1" kern="1200" dirty="0">
                <a:solidFill>
                  <a:schemeClr val="tx1"/>
                </a:solidFill>
                <a:effectLst/>
                <a:latin typeface="Arial" panose="020B0604020202020204" pitchFamily="34" charset="0"/>
                <a:ea typeface="ＭＳ Ｐゴシック" charset="-128"/>
                <a:cs typeface="+mn-cs"/>
              </a:rPr>
              <a:t>[klik]</a:t>
            </a:r>
            <a:r>
              <a:rPr lang="nl-NL" sz="1200" b="0" i="0" kern="1200" dirty="0">
                <a:solidFill>
                  <a:schemeClr val="tx1"/>
                </a:solidFill>
                <a:effectLst/>
                <a:latin typeface="Arial" panose="020B0604020202020204" pitchFamily="34" charset="0"/>
                <a:ea typeface="ＭＳ Ｐゴシック" charset="-128"/>
                <a:cs typeface="+mn-cs"/>
              </a:rPr>
              <a:t>  </a:t>
            </a:r>
            <a:r>
              <a:rPr lang="nl-NL" sz="1200" b="0" i="0" u="sng" kern="1200" dirty="0">
                <a:solidFill>
                  <a:schemeClr val="tx1"/>
                </a:solidFill>
                <a:effectLst/>
                <a:latin typeface="Arial" panose="020B0604020202020204" pitchFamily="34" charset="0"/>
                <a:ea typeface="ＭＳ Ｐゴシック" charset="-128"/>
                <a:cs typeface="+mn-cs"/>
              </a:rPr>
              <a:t>De omgevingswet</a:t>
            </a:r>
          </a:p>
          <a:p>
            <a:r>
              <a:rPr lang="nl-NL" sz="1200" b="0" i="0" kern="1200" dirty="0">
                <a:solidFill>
                  <a:schemeClr val="tx1"/>
                </a:solidFill>
                <a:effectLst/>
                <a:latin typeface="Arial" panose="020B0604020202020204" pitchFamily="34" charset="0"/>
                <a:ea typeface="ＭＳ Ｐゴシック" charset="-128"/>
                <a:cs typeface="+mn-cs"/>
              </a:rPr>
              <a:t>De Omgevingswet komt eraan. De Omgevingswet bundelt heel veel wetten en regelingen op het gebied van onze leefomgeving. De uitvoering ervan heeft een sterk digitaal karakter. Omgevingsbesluiten leunen zwaar op (digitale) </a:t>
            </a:r>
            <a:r>
              <a:rPr lang="nl-NL" sz="1200" b="0" i="0" kern="1200" dirty="0" err="1">
                <a:solidFill>
                  <a:schemeClr val="tx1"/>
                </a:solidFill>
                <a:effectLst/>
                <a:latin typeface="Arial" panose="020B0604020202020204" pitchFamily="34" charset="0"/>
                <a:ea typeface="ＭＳ Ｐゴシック" charset="-128"/>
                <a:cs typeface="+mn-cs"/>
              </a:rPr>
              <a:t>geo</a:t>
            </a:r>
            <a:r>
              <a:rPr lang="nl-NL" sz="1200" b="0" i="0" kern="1200" dirty="0">
                <a:solidFill>
                  <a:schemeClr val="tx1"/>
                </a:solidFill>
                <a:effectLst/>
                <a:latin typeface="Arial" panose="020B0604020202020204" pitchFamily="34" charset="0"/>
                <a:ea typeface="ＭＳ Ｐゴシック" charset="-128"/>
                <a:cs typeface="+mn-cs"/>
              </a:rPr>
              <a:t>-informatie. Om straks een bouwplan te kunnen toetsen, moeten de onderliggende gegevens integraal en actueel zijn. </a:t>
            </a:r>
          </a:p>
          <a:p>
            <a:endParaRPr lang="nl-NL" sz="1200" b="0" i="0" kern="1200" dirty="0">
              <a:solidFill>
                <a:schemeClr val="tx1"/>
              </a:solidFill>
              <a:effectLst/>
              <a:latin typeface="Arial" panose="020B0604020202020204" pitchFamily="34" charset="0"/>
              <a:ea typeface="ＭＳ Ｐゴシック" charset="-128"/>
              <a:cs typeface="+mn-cs"/>
            </a:endParaRPr>
          </a:p>
          <a:p>
            <a:r>
              <a:rPr lang="nl-NL" sz="1200" b="0" i="1" kern="1200" dirty="0">
                <a:solidFill>
                  <a:schemeClr val="tx1"/>
                </a:solidFill>
                <a:effectLst/>
                <a:latin typeface="Arial" panose="020B0604020202020204" pitchFamily="34" charset="0"/>
                <a:ea typeface="ＭＳ Ｐゴシック" charset="-128"/>
                <a:cs typeface="+mn-cs"/>
              </a:rPr>
              <a:t>[klik]</a:t>
            </a:r>
            <a:r>
              <a:rPr lang="nl-NL" sz="1200" b="0" i="0" kern="1200" dirty="0">
                <a:solidFill>
                  <a:schemeClr val="tx1"/>
                </a:solidFill>
                <a:effectLst/>
                <a:latin typeface="Arial" panose="020B0604020202020204" pitchFamily="34" charset="0"/>
                <a:ea typeface="ＭＳ Ｐゴシック" charset="-128"/>
                <a:cs typeface="+mn-cs"/>
              </a:rPr>
              <a:t> </a:t>
            </a:r>
            <a:r>
              <a:rPr lang="nl-NL" u="sng" dirty="0"/>
              <a:t>Energietransitie</a:t>
            </a:r>
          </a:p>
          <a:p>
            <a:pPr rtl="0" fontAlgn="base"/>
            <a:r>
              <a:rPr lang="nl-NL" sz="1200" b="0" i="0" kern="1200" dirty="0">
                <a:solidFill>
                  <a:schemeClr val="tx1"/>
                </a:solidFill>
                <a:effectLst/>
                <a:latin typeface="Arial" panose="020B0604020202020204" pitchFamily="34" charset="0"/>
                <a:ea typeface="ＭＳ Ｐゴシック" charset="-128"/>
                <a:cs typeface="+mn-cs"/>
              </a:rPr>
              <a:t>De energietransitie is natuurlijk niet iets van ons als gemeente alleen. Maar voor onze rol daarin is het van belang alle gegevens die nodig zijn om met de energietransitie aan de slag te kunnen, op orde én eenvoudig beschikbaar te hebben. De energietransitie vraagt om integrale aanpak en drijft namelijk sterk op beschikbare informatie over onze omgeving, de ondergrond, bebouwing en dergelijke. Idealiter kunnen we straks op basis van bestaande </a:t>
            </a:r>
            <a:r>
              <a:rPr lang="nl-NL" sz="1200" b="0" i="0" kern="1200" dirty="0" err="1">
                <a:solidFill>
                  <a:schemeClr val="tx1"/>
                </a:solidFill>
                <a:effectLst/>
                <a:latin typeface="Arial" panose="020B0604020202020204" pitchFamily="34" charset="0"/>
                <a:ea typeface="ＭＳ Ｐゴシック" charset="-128"/>
                <a:cs typeface="+mn-cs"/>
              </a:rPr>
              <a:t>geo</a:t>
            </a:r>
            <a:r>
              <a:rPr lang="nl-NL" sz="1200" b="0" i="0" kern="1200" dirty="0">
                <a:solidFill>
                  <a:schemeClr val="tx1"/>
                </a:solidFill>
                <a:effectLst/>
                <a:latin typeface="Arial" panose="020B0604020202020204" pitchFamily="34" charset="0"/>
                <a:ea typeface="ＭＳ Ｐゴシック" charset="-128"/>
                <a:cs typeface="+mn-cs"/>
              </a:rPr>
              <a:t>-informatie bepalen wat bijvoorbeeld de beste plekken zijn voor zonnepanelen, weten hoeveel huizen beter geïsoleerd moeten worden, en wat de (on)mogelijkheden zijn van het aanleggen van installaties voor warmte- en koudeopslag in de ondergrond.  </a:t>
            </a:r>
          </a:p>
          <a:p>
            <a:endParaRPr lang="nl-NL" dirty="0"/>
          </a:p>
          <a:p>
            <a:r>
              <a:rPr lang="nl-NL" sz="1200" b="0" i="1" kern="1200" dirty="0">
                <a:solidFill>
                  <a:schemeClr val="tx1"/>
                </a:solidFill>
                <a:effectLst/>
                <a:latin typeface="Arial" panose="020B0604020202020204" pitchFamily="34" charset="0"/>
                <a:ea typeface="ＭＳ Ｐゴシック" charset="-128"/>
                <a:cs typeface="+mn-cs"/>
              </a:rPr>
              <a:t>[klik]</a:t>
            </a:r>
            <a:r>
              <a:rPr lang="nl-NL" sz="1200" b="0" i="0" kern="1200" dirty="0">
                <a:solidFill>
                  <a:schemeClr val="tx1"/>
                </a:solidFill>
                <a:effectLst/>
                <a:latin typeface="Arial" panose="020B0604020202020204" pitchFamily="34" charset="0"/>
                <a:ea typeface="ＭＳ Ｐゴシック" charset="-128"/>
                <a:cs typeface="+mn-cs"/>
              </a:rPr>
              <a:t> </a:t>
            </a:r>
            <a:r>
              <a:rPr lang="nl-NL" u="sng" dirty="0"/>
              <a:t>Een robuust fundament van </a:t>
            </a:r>
            <a:r>
              <a:rPr lang="nl-NL" u="sng" dirty="0" err="1"/>
              <a:t>geo</a:t>
            </a:r>
            <a:r>
              <a:rPr lang="nl-NL" u="sng" dirty="0"/>
              <a:t>-data</a:t>
            </a:r>
          </a:p>
          <a:p>
            <a:r>
              <a:rPr lang="nl-NL" dirty="0"/>
              <a:t>Voor deze opgaven hebben we een robuust fundament van </a:t>
            </a:r>
            <a:r>
              <a:rPr lang="nl-NL" dirty="0" err="1"/>
              <a:t>geo</a:t>
            </a:r>
            <a:r>
              <a:rPr lang="nl-NL" dirty="0"/>
              <a:t>-data nodig. Een fundament waarop we kunnen bouwen.</a:t>
            </a:r>
          </a:p>
          <a:p>
            <a:pPr marL="0" marR="0" lvl="0" indent="0" algn="l" defTabSz="912813" rtl="0" eaLnBrk="0" fontAlgn="base" latinLnBrk="0" hangingPunct="0">
              <a:lnSpc>
                <a:spcPct val="100000"/>
              </a:lnSpc>
              <a:spcBef>
                <a:spcPct val="30000"/>
              </a:spcBef>
              <a:spcAft>
                <a:spcPct val="0"/>
              </a:spcAft>
              <a:buClrTx/>
              <a:buSzTx/>
              <a:buFontTx/>
              <a:buNone/>
              <a:tabLst/>
              <a:defRPr/>
            </a:pPr>
            <a:r>
              <a:rPr lang="nl-NL" sz="1200" b="0" i="0" kern="1200" dirty="0">
                <a:solidFill>
                  <a:schemeClr val="tx1"/>
                </a:solidFill>
                <a:effectLst/>
                <a:latin typeface="Arial" panose="020B0604020202020204" pitchFamily="34" charset="0"/>
                <a:ea typeface="ＭＳ Ｐゴシック" charset="-128"/>
                <a:cs typeface="+mn-cs"/>
              </a:rPr>
              <a:t>Binnen </a:t>
            </a:r>
            <a:r>
              <a:rPr lang="nl-NL" sz="1200" b="0" i="0" kern="1200" dirty="0" err="1">
                <a:solidFill>
                  <a:schemeClr val="tx1"/>
                </a:solidFill>
                <a:effectLst/>
                <a:latin typeface="Arial" panose="020B0604020202020204" pitchFamily="34" charset="0"/>
                <a:ea typeface="ＭＳ Ｐゴシック" charset="-128"/>
                <a:cs typeface="+mn-cs"/>
              </a:rPr>
              <a:t>DiS</a:t>
            </a:r>
            <a:r>
              <a:rPr lang="nl-NL" sz="1200" b="0" i="0" kern="1200" dirty="0">
                <a:solidFill>
                  <a:schemeClr val="tx1"/>
                </a:solidFill>
                <a:effectLst/>
                <a:latin typeface="Arial" panose="020B0604020202020204" pitchFamily="34" charset="0"/>
                <a:ea typeface="ＭＳ Ｐゴシック" charset="-128"/>
                <a:cs typeface="+mn-cs"/>
              </a:rPr>
              <a:t> </a:t>
            </a:r>
            <a:r>
              <a:rPr lang="nl-NL" sz="1200" b="0" i="0" kern="1200" dirty="0" err="1">
                <a:solidFill>
                  <a:schemeClr val="tx1"/>
                </a:solidFill>
                <a:effectLst/>
                <a:latin typeface="Arial" panose="020B0604020202020204" pitchFamily="34" charset="0"/>
                <a:ea typeface="ＭＳ Ｐゴシック" charset="-128"/>
                <a:cs typeface="+mn-cs"/>
              </a:rPr>
              <a:t>Geo</a:t>
            </a:r>
            <a:r>
              <a:rPr lang="nl-NL" dirty="0"/>
              <a:t>, een samenwerkingsnetwerk waarin verschillende spelers participeren: BZK, provincies, waterschappen, Rijkswaterstaat, Kadaster, Waarderingskamer, gemeenten, wordt aan de doorontwikkeling van dit fundament gewerkt. </a:t>
            </a:r>
          </a:p>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5</a:t>
            </a:fld>
            <a:endParaRPr lang="nl-NL" altLang="en-US"/>
          </a:p>
        </p:txBody>
      </p:sp>
    </p:spTree>
    <p:extLst>
      <p:ext uri="{BB962C8B-B14F-4D97-AF65-F5344CB8AC3E}">
        <p14:creationId xmlns:p14="http://schemas.microsoft.com/office/powerpoint/2010/main" val="313661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hetgeen op de vorige sheets wordt geschetst allemaal mogelijk te maken heeft het </a:t>
            </a:r>
            <a:r>
              <a:rPr lang="nl-NL" dirty="0" err="1"/>
              <a:t>geo</a:t>
            </a:r>
            <a:r>
              <a:rPr lang="nl-NL" dirty="0"/>
              <a:t>-fundament wel doorontwikkeling/onderhoud nodig, zoals elke ‘grondstof’. Met name het integrale aspect van de opgaven maakt dat doorontwikkeling noodzakelijk is, omdat het huidige gegevenslandschap hier nog onvoldoende in voorziet.</a:t>
            </a:r>
          </a:p>
          <a:p>
            <a:endParaRPr lang="nl-NL" dirty="0"/>
          </a:p>
          <a:p>
            <a:r>
              <a:rPr lang="nl-NL" dirty="0"/>
              <a:t>Er zijn twee belangrijke ontwikkelingen te onderkennen (a en b op de sheet, beide worden op de volgende twee sheets uitgelicht).</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6</a:t>
            </a:fld>
            <a:endParaRPr lang="nl-NL" altLang="en-US"/>
          </a:p>
        </p:txBody>
      </p:sp>
    </p:spTree>
    <p:extLst>
      <p:ext uri="{BB962C8B-B14F-4D97-AF65-F5344CB8AC3E}">
        <p14:creationId xmlns:p14="http://schemas.microsoft.com/office/powerpoint/2010/main" val="146880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Arial" panose="020B0604020202020204" pitchFamily="34" charset="0"/>
                <a:ea typeface="ＭＳ Ｐゴシック" charset="-128"/>
                <a:cs typeface="+mn-cs"/>
              </a:rPr>
              <a:t>Gemeenten hebben een nieuwe, moderne, gezamenlijke informatievoorziening nodig voor het uitwisselen van gegevens. Vanuit die behoefte is Common </a:t>
            </a:r>
            <a:r>
              <a:rPr lang="nl-NL" sz="1200" b="0" i="0" kern="1200" dirty="0" err="1">
                <a:solidFill>
                  <a:schemeClr val="tx1"/>
                </a:solidFill>
                <a:effectLst/>
                <a:latin typeface="Arial" panose="020B0604020202020204" pitchFamily="34" charset="0"/>
                <a:ea typeface="ＭＳ Ｐゴシック" charset="-128"/>
                <a:cs typeface="+mn-cs"/>
              </a:rPr>
              <a:t>Ground</a:t>
            </a:r>
            <a:r>
              <a:rPr lang="nl-NL" sz="1200" b="0" i="0" kern="1200" dirty="0">
                <a:solidFill>
                  <a:schemeClr val="tx1"/>
                </a:solidFill>
                <a:effectLst/>
                <a:latin typeface="Arial" panose="020B0604020202020204" pitchFamily="34" charset="0"/>
                <a:ea typeface="ＭＳ Ｐゴシック" charset="-128"/>
                <a:cs typeface="+mn-cs"/>
              </a:rPr>
              <a:t> ontstaan.</a:t>
            </a:r>
          </a:p>
          <a:p>
            <a:r>
              <a:rPr lang="nl-NL" sz="1200" b="0" i="0" kern="1200" dirty="0">
                <a:solidFill>
                  <a:schemeClr val="tx1"/>
                </a:solidFill>
                <a:effectLst/>
                <a:latin typeface="Arial" panose="020B0604020202020204" pitchFamily="34" charset="0"/>
                <a:ea typeface="ＭＳ Ｐゴシック" charset="-128"/>
                <a:cs typeface="+mn-cs"/>
              </a:rPr>
              <a:t>Common </a:t>
            </a:r>
            <a:r>
              <a:rPr lang="nl-NL" sz="1200" b="0" i="0" kern="1200" dirty="0" err="1">
                <a:solidFill>
                  <a:schemeClr val="tx1"/>
                </a:solidFill>
                <a:effectLst/>
                <a:latin typeface="Arial" panose="020B0604020202020204" pitchFamily="34" charset="0"/>
                <a:ea typeface="ＭＳ Ｐゴシック" charset="-128"/>
                <a:cs typeface="+mn-cs"/>
              </a:rPr>
              <a:t>Ground</a:t>
            </a:r>
            <a:r>
              <a:rPr lang="nl-NL" sz="1200" b="0" i="0" kern="1200" dirty="0">
                <a:solidFill>
                  <a:schemeClr val="tx1"/>
                </a:solidFill>
                <a:effectLst/>
                <a:latin typeface="Arial" panose="020B0604020202020204" pitchFamily="34" charset="0"/>
                <a:ea typeface="ＭＳ Ｐゴシック" charset="-128"/>
                <a:cs typeface="+mn-cs"/>
              </a:rPr>
              <a:t> staat voor een moderne, </a:t>
            </a:r>
            <a:r>
              <a:rPr lang="nl-NL" sz="1200" b="0" i="1" kern="1200" dirty="0">
                <a:solidFill>
                  <a:schemeClr val="tx1"/>
                </a:solidFill>
                <a:effectLst/>
                <a:latin typeface="Arial" panose="020B0604020202020204" pitchFamily="34" charset="0"/>
                <a:ea typeface="ＭＳ Ｐゴシック" charset="-128"/>
                <a:cs typeface="+mn-cs"/>
              </a:rPr>
              <a:t>agile</a:t>
            </a:r>
            <a:r>
              <a:rPr lang="nl-NL" sz="1200" b="0" i="0" kern="1200" dirty="0">
                <a:solidFill>
                  <a:schemeClr val="tx1"/>
                </a:solidFill>
                <a:effectLst/>
                <a:latin typeface="Arial" panose="020B0604020202020204" pitchFamily="34" charset="0"/>
                <a:ea typeface="ＭＳ Ｐゴシック" charset="-128"/>
                <a:cs typeface="+mn-cs"/>
              </a:rPr>
              <a:t> manier van ICT-systemen ontwerpen, bouwen en beheren. Common </a:t>
            </a:r>
            <a:r>
              <a:rPr lang="nl-NL" sz="1200" b="0" i="0" kern="1200" dirty="0" err="1">
                <a:solidFill>
                  <a:schemeClr val="tx1"/>
                </a:solidFill>
                <a:effectLst/>
                <a:latin typeface="Arial" panose="020B0604020202020204" pitchFamily="34" charset="0"/>
                <a:ea typeface="ＭＳ Ｐゴシック" charset="-128"/>
                <a:cs typeface="+mn-cs"/>
              </a:rPr>
              <a:t>Ground</a:t>
            </a:r>
            <a:r>
              <a:rPr lang="nl-NL" sz="1200" b="0" i="0" kern="1200" dirty="0">
                <a:solidFill>
                  <a:schemeClr val="tx1"/>
                </a:solidFill>
                <a:effectLst/>
                <a:latin typeface="Arial" panose="020B0604020202020204" pitchFamily="34" charset="0"/>
                <a:ea typeface="ＭＳ Ｐゴシック" charset="-128"/>
                <a:cs typeface="+mn-cs"/>
              </a:rPr>
              <a:t> gaat uit van de gedachte van een gezamenlijk gegevenslandschap en stelt gemeenten in staat sneller te innoveren en kosten te besparen.</a:t>
            </a:r>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7</a:t>
            </a:fld>
            <a:endParaRPr lang="nl-NL" altLang="en-US"/>
          </a:p>
        </p:txBody>
      </p:sp>
    </p:spTree>
    <p:extLst>
      <p:ext uri="{BB962C8B-B14F-4D97-AF65-F5344CB8AC3E}">
        <p14:creationId xmlns:p14="http://schemas.microsoft.com/office/powerpoint/2010/main" val="2036393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Arial" panose="020B0604020202020204" pitchFamily="34" charset="0"/>
                <a:ea typeface="ＭＳ Ｐゴシック" charset="-128"/>
                <a:cs typeface="+mn-cs"/>
              </a:rPr>
              <a:t>Belangrijke pijlers in de Nederlandse </a:t>
            </a:r>
            <a:r>
              <a:rPr lang="nl-NL" sz="1200" b="0" i="0" kern="1200" dirty="0" err="1">
                <a:solidFill>
                  <a:schemeClr val="tx1"/>
                </a:solidFill>
                <a:effectLst/>
                <a:latin typeface="Arial" panose="020B0604020202020204" pitchFamily="34" charset="0"/>
                <a:ea typeface="ＭＳ Ｐゴシック" charset="-128"/>
                <a:cs typeface="+mn-cs"/>
              </a:rPr>
              <a:t>geo</a:t>
            </a:r>
            <a:r>
              <a:rPr lang="nl-NL" sz="1200" b="0" i="0" kern="1200" dirty="0">
                <a:solidFill>
                  <a:schemeClr val="tx1"/>
                </a:solidFill>
                <a:effectLst/>
                <a:latin typeface="Arial" panose="020B0604020202020204" pitchFamily="34" charset="0"/>
                <a:ea typeface="ＭＳ Ｐゴシック" charset="-128"/>
                <a:cs typeface="+mn-cs"/>
              </a:rPr>
              <a:t>-informatie infrastructuur zijn de basisregistraties. Er zijn 10 basisregistraties met daarin algemene gegevens zoals adresgegevens (basisregistratie Adressen en Gebouwen), topografische gegevens (basisregistratie Grootschalige Topografie) en gegevens over de ondergrond (basisregistratie Ondergrond). Provincies, gemeenten, waterschappen en andere overheden hebben toegang tot deze gegevens (en zijn verplicht deze te gebruiken) voor hun wettelijke taken. Gemeenten houden ook een deel van deze gegevens in de registraties actueel. Voordelen van deze registraties zijn onder meer betere dienstverlening aan burgers en de mogelijkheid voor ambtenaren om efficiënter te werken.  </a:t>
            </a:r>
          </a:p>
          <a:p>
            <a:pPr rtl="0" fontAlgn="base"/>
            <a:r>
              <a:rPr lang="nl-NL" sz="1200" b="0" i="0" kern="1200" dirty="0">
                <a:solidFill>
                  <a:schemeClr val="tx1"/>
                </a:solidFill>
                <a:effectLst/>
                <a:latin typeface="Arial" panose="020B0604020202020204" pitchFamily="34" charset="0"/>
                <a:ea typeface="ＭＳ Ｐゴシック" charset="-128"/>
                <a:cs typeface="+mn-cs"/>
              </a:rPr>
              <a:t> </a:t>
            </a:r>
          </a:p>
          <a:p>
            <a:pPr rtl="0" fontAlgn="base"/>
            <a:r>
              <a:rPr lang="nl-NL" sz="1200" b="0" i="0" kern="1200" dirty="0">
                <a:solidFill>
                  <a:schemeClr val="tx1"/>
                </a:solidFill>
                <a:effectLst/>
                <a:latin typeface="Arial" panose="020B0604020202020204" pitchFamily="34" charset="0"/>
                <a:ea typeface="ＭＳ Ｐゴシック" charset="-128"/>
                <a:cs typeface="+mn-cs"/>
              </a:rPr>
              <a:t>Hoe trots we als land ook mogen zijn op die basisregistraties: we zijn nog niet ver genoeg om alle thema’s in de toekomst aan te kunnen. We moeten nog een stap verder. Betere datakwaliteit en vooral: samenhang tussen de basisregistraties. Op dit moment is de samenhang tussen de losstaande basisregistraties nog onvoldoende.. En dat is juist waar thema’s als de energietransitie en omgevingswet om vragen. Daarom is het ministerie van BZK met alle betrokken partijen bezig met een ‘doorontwikkeling in samenhang’ van de </a:t>
            </a:r>
            <a:r>
              <a:rPr lang="nl-NL" sz="1200" b="0" i="0" kern="1200" dirty="0" err="1">
                <a:solidFill>
                  <a:schemeClr val="tx1"/>
                </a:solidFill>
                <a:effectLst/>
                <a:latin typeface="Arial" panose="020B0604020202020204" pitchFamily="34" charset="0"/>
                <a:ea typeface="ＭＳ Ｐゴシック" charset="-128"/>
                <a:cs typeface="+mn-cs"/>
              </a:rPr>
              <a:t>geo-basisregistraties</a:t>
            </a:r>
            <a:r>
              <a:rPr lang="nl-NL" sz="1200" b="0" i="0" kern="1200" dirty="0">
                <a:solidFill>
                  <a:schemeClr val="tx1"/>
                </a:solidFill>
                <a:effectLst/>
                <a:latin typeface="Arial" panose="020B0604020202020204" pitchFamily="34" charset="0"/>
                <a:ea typeface="ＭＳ Ｐゴシック" charset="-128"/>
                <a:cs typeface="+mn-cs"/>
              </a:rPr>
              <a:t> onder de noemer </a:t>
            </a:r>
            <a:r>
              <a:rPr lang="nl-NL" sz="1200" b="0" i="0" kern="1200" dirty="0" err="1">
                <a:solidFill>
                  <a:schemeClr val="tx1"/>
                </a:solidFill>
                <a:effectLst/>
                <a:latin typeface="Arial" panose="020B0604020202020204" pitchFamily="34" charset="0"/>
                <a:ea typeface="ＭＳ Ｐゴシック" charset="-128"/>
                <a:cs typeface="+mn-cs"/>
              </a:rPr>
              <a:t>DiS</a:t>
            </a:r>
            <a:r>
              <a:rPr lang="nl-NL" sz="1200" b="0" i="0" kern="1200" dirty="0">
                <a:solidFill>
                  <a:schemeClr val="tx1"/>
                </a:solidFill>
                <a:effectLst/>
                <a:latin typeface="Arial" panose="020B0604020202020204" pitchFamily="34" charset="0"/>
                <a:ea typeface="ＭＳ Ｐゴシック" charset="-128"/>
                <a:cs typeface="+mn-cs"/>
              </a:rPr>
              <a:t> </a:t>
            </a:r>
            <a:r>
              <a:rPr lang="nl-NL" sz="1200" b="0" i="0" kern="1200" dirty="0" err="1">
                <a:solidFill>
                  <a:schemeClr val="tx1"/>
                </a:solidFill>
                <a:effectLst/>
                <a:latin typeface="Arial" panose="020B0604020202020204" pitchFamily="34" charset="0"/>
                <a:ea typeface="ＭＳ Ｐゴシック" charset="-128"/>
                <a:cs typeface="+mn-cs"/>
              </a:rPr>
              <a:t>Geo</a:t>
            </a:r>
            <a:r>
              <a:rPr lang="nl-NL" sz="1200" b="0" i="0" kern="1200" dirty="0">
                <a:solidFill>
                  <a:schemeClr val="tx1"/>
                </a:solidFill>
                <a:effectLst/>
                <a:latin typeface="Arial" panose="020B0604020202020204" pitchFamily="34" charset="0"/>
                <a:ea typeface="ＭＳ Ｐゴシック" charset="-128"/>
                <a:cs typeface="+mn-cs"/>
              </a:rPr>
              <a:t> (doorontwikkeling in samenhang van </a:t>
            </a:r>
            <a:r>
              <a:rPr lang="nl-NL" sz="1200" b="0" i="0" kern="1200" dirty="0" err="1">
                <a:solidFill>
                  <a:schemeClr val="tx1"/>
                </a:solidFill>
                <a:effectLst/>
                <a:latin typeface="Arial" panose="020B0604020202020204" pitchFamily="34" charset="0"/>
                <a:ea typeface="ＭＳ Ｐゴシック" charset="-128"/>
                <a:cs typeface="+mn-cs"/>
              </a:rPr>
              <a:t>geo</a:t>
            </a:r>
            <a:r>
              <a:rPr lang="nl-NL" sz="1200" b="0" i="0" kern="1200" dirty="0">
                <a:solidFill>
                  <a:schemeClr val="tx1"/>
                </a:solidFill>
                <a:effectLst/>
                <a:latin typeface="Arial" panose="020B0604020202020204" pitchFamily="34" charset="0"/>
                <a:ea typeface="ＭＳ Ｐゴシック" charset="-128"/>
                <a:cs typeface="+mn-cs"/>
              </a:rPr>
              <a:t>-informatie). Het gemeentelijk streefbeeld om te komen tot een objectenregistratie is onderdeel van dit traject. Daarnaast wordt bijvoorbeeld gewerkt aan een basisvoorziening beeldmateriaal (luchtfoto’s) voor de Nederlandse overheid.</a:t>
            </a:r>
          </a:p>
          <a:p>
            <a:pPr rtl="0" fontAlgn="base"/>
            <a:endParaRPr lang="nl-NL" sz="1200" b="0" i="0" kern="1200" dirty="0">
              <a:solidFill>
                <a:schemeClr val="tx1"/>
              </a:solidFill>
              <a:effectLst/>
              <a:latin typeface="Arial" panose="020B0604020202020204" pitchFamily="34" charset="0"/>
              <a:ea typeface="ＭＳ Ｐゴシック" charset="-128"/>
              <a:cs typeface="+mn-cs"/>
            </a:endParaRPr>
          </a:p>
          <a:p>
            <a:pPr rtl="0" fontAlgn="base"/>
            <a:endParaRPr lang="nl-NL" sz="1200" b="0" i="0" kern="1200" dirty="0">
              <a:solidFill>
                <a:schemeClr val="tx1"/>
              </a:solidFill>
              <a:effectLst/>
              <a:latin typeface="Arial" panose="020B0604020202020204" pitchFamily="34" charset="0"/>
              <a:ea typeface="ＭＳ Ｐゴシック" charset="-128"/>
              <a:cs typeface="+mn-cs"/>
            </a:endParaRP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8</a:t>
            </a:fld>
            <a:endParaRPr lang="nl-NL" altLang="en-US"/>
          </a:p>
        </p:txBody>
      </p:sp>
    </p:spTree>
    <p:extLst>
      <p:ext uri="{BB962C8B-B14F-4D97-AF65-F5344CB8AC3E}">
        <p14:creationId xmlns:p14="http://schemas.microsoft.com/office/powerpoint/2010/main" val="420929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basis van de activiteiten die op de voorgaande sheet beschreven zijn wordt op deze sheet een globale indicatie gegeven voor wat betreft de benodigde (extra) financiering de komende jaren. Daarbij geeft het plaatje niet de daadwerkelijke investering weer. Deze is afhankelijk van nog te nemen landelijke besluiten, maar vooral de lokale situatie en keuzes die nog gemaakt zullen worden.</a:t>
            </a:r>
          </a:p>
          <a:p>
            <a:endParaRPr lang="nl-NL" dirty="0"/>
          </a:p>
          <a:p>
            <a:r>
              <a:rPr lang="nl-NL" dirty="0"/>
              <a:t>Boodschap is: de komende jaren zullen we moeten investeren om het </a:t>
            </a:r>
            <a:r>
              <a:rPr lang="nl-NL" dirty="0" err="1"/>
              <a:t>geo</a:t>
            </a:r>
            <a:r>
              <a:rPr lang="nl-NL" dirty="0"/>
              <a:t>-fundament door te ontwikkelen en onze doelen te behalen.</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10</a:t>
            </a:fld>
            <a:endParaRPr lang="nl-NL" altLang="en-US"/>
          </a:p>
        </p:txBody>
      </p:sp>
    </p:spTree>
    <p:extLst>
      <p:ext uri="{BB962C8B-B14F-4D97-AF65-F5344CB8AC3E}">
        <p14:creationId xmlns:p14="http://schemas.microsoft.com/office/powerpoint/2010/main" val="187271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Rechthoek 4">
            <a:extLst>
              <a:ext uri="{FF2B5EF4-FFF2-40B4-BE49-F238E27FC236}">
                <a16:creationId xmlns:a16="http://schemas.microsoft.com/office/drawing/2014/main" id="{91D6EEC3-5A3C-4445-8C0E-A1BFD91A8CE0}"/>
              </a:ext>
            </a:extLst>
          </p:cNvPr>
          <p:cNvSpPr/>
          <p:nvPr userDrawn="1"/>
        </p:nvSpPr>
        <p:spPr>
          <a:xfrm>
            <a:off x="10973305" y="112363"/>
            <a:ext cx="881868" cy="8818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Uw gemeente logo</a:t>
            </a:r>
          </a:p>
        </p:txBody>
      </p:sp>
    </p:spTree>
    <p:extLst>
      <p:ext uri="{BB962C8B-B14F-4D97-AF65-F5344CB8AC3E}">
        <p14:creationId xmlns:p14="http://schemas.microsoft.com/office/powerpoint/2010/main" val="209035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Rechthoek 6">
            <a:extLst>
              <a:ext uri="{FF2B5EF4-FFF2-40B4-BE49-F238E27FC236}">
                <a16:creationId xmlns:a16="http://schemas.microsoft.com/office/drawing/2014/main" id="{5D6D7E2C-3E7E-47D9-9EEB-083097FE7BDD}"/>
              </a:ext>
            </a:extLst>
          </p:cNvPr>
          <p:cNvSpPr/>
          <p:nvPr userDrawn="1"/>
        </p:nvSpPr>
        <p:spPr>
          <a:xfrm>
            <a:off x="10973305" y="112363"/>
            <a:ext cx="881868" cy="8818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Uw gemeente logo</a:t>
            </a:r>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
        <p:nvSpPr>
          <p:cNvPr id="5" name="Rechthoek 4">
            <a:extLst>
              <a:ext uri="{FF2B5EF4-FFF2-40B4-BE49-F238E27FC236}">
                <a16:creationId xmlns:a16="http://schemas.microsoft.com/office/drawing/2014/main" id="{97A1B025-14A5-43B2-83EB-D74E848D0512}"/>
              </a:ext>
            </a:extLst>
          </p:cNvPr>
          <p:cNvSpPr/>
          <p:nvPr userDrawn="1"/>
        </p:nvSpPr>
        <p:spPr>
          <a:xfrm>
            <a:off x="10973305" y="112363"/>
            <a:ext cx="881868" cy="8818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Uw gemeente logo</a:t>
            </a:r>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Tree>
    <p:extLst>
      <p:ext uri="{BB962C8B-B14F-4D97-AF65-F5344CB8AC3E}">
        <p14:creationId xmlns:p14="http://schemas.microsoft.com/office/powerpoint/2010/main" val="166546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Rechthoek 3">
            <a:extLst>
              <a:ext uri="{FF2B5EF4-FFF2-40B4-BE49-F238E27FC236}">
                <a16:creationId xmlns:a16="http://schemas.microsoft.com/office/drawing/2014/main" id="{E4FA5953-B340-421C-B5CE-EFF324C983E0}"/>
              </a:ext>
            </a:extLst>
          </p:cNvPr>
          <p:cNvSpPr/>
          <p:nvPr userDrawn="1"/>
        </p:nvSpPr>
        <p:spPr>
          <a:xfrm>
            <a:off x="10973305" y="112363"/>
            <a:ext cx="881868" cy="8818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Uw gemeente logo</a:t>
            </a:r>
          </a:p>
        </p:txBody>
      </p:sp>
    </p:spTree>
    <p:extLst>
      <p:ext uri="{BB962C8B-B14F-4D97-AF65-F5344CB8AC3E}">
        <p14:creationId xmlns:p14="http://schemas.microsoft.com/office/powerpoint/2010/main" val="160604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54F7338-C75B-4BCE-B6A6-56FA9C75C0F4}"/>
              </a:ext>
            </a:extLst>
          </p:cNvPr>
          <p:cNvSpPr/>
          <p:nvPr userDrawn="1"/>
        </p:nvSpPr>
        <p:spPr>
          <a:xfrm>
            <a:off x="10973305" y="112363"/>
            <a:ext cx="881868" cy="8818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Uw gemeente logo</a:t>
            </a:r>
          </a:p>
        </p:txBody>
      </p:sp>
    </p:spTree>
    <p:extLst>
      <p:ext uri="{BB962C8B-B14F-4D97-AF65-F5344CB8AC3E}">
        <p14:creationId xmlns:p14="http://schemas.microsoft.com/office/powerpoint/2010/main" val="104259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hoek 11">
            <a:extLst>
              <a:ext uri="{FF2B5EF4-FFF2-40B4-BE49-F238E27FC236}">
                <a16:creationId xmlns:a16="http://schemas.microsoft.com/office/drawing/2014/main" id="{FB3ACF79-AD0E-43BC-9D82-8823D284B122}"/>
              </a:ext>
            </a:extLst>
          </p:cNvPr>
          <p:cNvSpPr/>
          <p:nvPr userDrawn="1"/>
        </p:nvSpPr>
        <p:spPr>
          <a:xfrm>
            <a:off x="10973305" y="112363"/>
            <a:ext cx="881868" cy="8818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Uw gemeente logo</a:t>
            </a:r>
          </a:p>
        </p:txBody>
      </p:sp>
    </p:spTree>
    <p:extLst>
      <p:ext uri="{BB962C8B-B14F-4D97-AF65-F5344CB8AC3E}">
        <p14:creationId xmlns:p14="http://schemas.microsoft.com/office/powerpoint/2010/main" val="150103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44660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53" r:id="rId4"/>
    <p:sldLayoutId id="2147483749" r:id="rId5"/>
    <p:sldLayoutId id="2147483750" r:id="rId6"/>
    <p:sldLayoutId id="2147483751" r:id="rId7"/>
  </p:sldLayoutIdLst>
  <p:hf hdr="0" ftr="0" dt="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hyperlink" Target="mailto:GGB@vng.n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vngrealisatie.nl/roadmap/common-ground"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youtube.com/watch?v=eHjCYuons_o"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vngrealisatie.nl/onderwerpen/objectenregistratie" TargetMode="External"/><Relationship Id="rId3" Type="http://schemas.openxmlformats.org/officeDocument/2006/relationships/image" Target="../media/image13.jpeg"/><Relationship Id="rId7" Type="http://schemas.openxmlformats.org/officeDocument/2006/relationships/hyperlink" Target="geobasisregistraties.n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A0B32CF6-8CE2-461D-92C0-0C4681465752}"/>
              </a:ext>
            </a:extLst>
          </p:cNvPr>
          <p:cNvSpPr txBox="1">
            <a:spLocks/>
          </p:cNvSpPr>
          <p:nvPr/>
        </p:nvSpPr>
        <p:spPr>
          <a:xfrm>
            <a:off x="498040" y="2416220"/>
            <a:ext cx="6939079" cy="1649118"/>
          </a:xfrm>
          <a:prstGeom prst="rect">
            <a:avLst/>
          </a:prstGeom>
        </p:spPr>
        <p:txBody>
          <a:bodyPr lIns="0" tIns="0" rIns="0" bIns="0" anchor="ctr" anchorCtr="0"/>
          <a:lstStyle>
            <a:defPPr>
              <a:defRPr lang="nl-NL"/>
            </a:defPPr>
            <a:lvl1pPr algn="l" defTabSz="912813" rtl="0" eaLnBrk="0" fontAlgn="base" hangingPunct="0">
              <a:spcBef>
                <a:spcPct val="0"/>
              </a:spcBef>
              <a:spcAft>
                <a:spcPct val="0"/>
              </a:spcAft>
              <a:defRPr sz="1000" kern="1200" dirty="0">
                <a:solidFill>
                  <a:schemeClr val="bg1"/>
                </a:solidFill>
                <a:latin typeface="Arial" panose="020B0604020202020204" pitchFamily="34" charset="0"/>
                <a:ea typeface="+mn-ea"/>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a:lstStyle>
          <a:p>
            <a:r>
              <a:rPr lang="nl-NL" sz="2000" dirty="0">
                <a:solidFill>
                  <a:schemeClr val="tx1"/>
                </a:solidFill>
              </a:rPr>
              <a:t>Geodata als bouwsteen van grote maatschappelijke opgaven</a:t>
            </a:r>
          </a:p>
          <a:p>
            <a:endParaRPr lang="nl-NL" dirty="0"/>
          </a:p>
        </p:txBody>
      </p:sp>
      <p:sp>
        <p:nvSpPr>
          <p:cNvPr id="9" name="Title 11">
            <a:extLst>
              <a:ext uri="{FF2B5EF4-FFF2-40B4-BE49-F238E27FC236}">
                <a16:creationId xmlns:a16="http://schemas.microsoft.com/office/drawing/2014/main" id="{A66103F4-9E36-4544-BBF2-9F724401E931}"/>
              </a:ext>
            </a:extLst>
          </p:cNvPr>
          <p:cNvSpPr txBox="1">
            <a:spLocks/>
          </p:cNvSpPr>
          <p:nvPr/>
        </p:nvSpPr>
        <p:spPr bwMode="auto">
          <a:xfrm>
            <a:off x="498040" y="1793014"/>
            <a:ext cx="5808452" cy="6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912813" rtl="0" eaLnBrk="1" fontAlgn="base" hangingPunct="1">
              <a:lnSpc>
                <a:spcPct val="90000"/>
              </a:lnSpc>
              <a:spcBef>
                <a:spcPct val="0"/>
              </a:spcBef>
              <a:spcAft>
                <a:spcPct val="0"/>
              </a:spcAft>
              <a:defRPr kumimoji="0" lang="nl-NL" sz="4200" b="0" i="0" u="none" strike="noStrike" kern="1200" cap="none" spc="15" normalizeH="0" baseline="0" dirty="0">
                <a:ln>
                  <a:noFill/>
                </a:ln>
                <a:solidFill>
                  <a:srgbClr val="44546A"/>
                </a:solidFill>
                <a:effectLst/>
                <a:uLnTx/>
                <a:uFillTx/>
                <a:latin typeface="Verdana"/>
                <a:ea typeface="+mn-ea"/>
                <a:cs typeface="Verdana"/>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nl-NL" sz="4200" b="0" i="0" u="none" strike="noStrike" kern="1200" cap="none" spc="15" normalizeH="0" baseline="0" noProof="0" dirty="0">
                <a:ln>
                  <a:noFill/>
                </a:ln>
                <a:solidFill>
                  <a:srgbClr val="002F5F"/>
                </a:solidFill>
                <a:effectLst/>
                <a:uLnTx/>
                <a:uFillTx/>
                <a:latin typeface="Verdana"/>
                <a:ea typeface="+mn-ea"/>
                <a:cs typeface="Verdana"/>
              </a:rPr>
              <a:t>Werk in uitvoering in het fysieke domein</a:t>
            </a:r>
          </a:p>
        </p:txBody>
      </p:sp>
      <p:pic>
        <p:nvPicPr>
          <p:cNvPr id="4" name="Picture 2">
            <a:extLst>
              <a:ext uri="{FF2B5EF4-FFF2-40B4-BE49-F238E27FC236}">
                <a16:creationId xmlns:a16="http://schemas.microsoft.com/office/drawing/2014/main" id="{80330B5B-7E2C-42D7-AA1A-124F9C2AFF3B}"/>
              </a:ext>
            </a:extLst>
          </p:cNvPr>
          <p:cNvPicPr>
            <a:picLocks noChangeAspect="1"/>
          </p:cNvPicPr>
          <p:nvPr/>
        </p:nvPicPr>
        <p:blipFill>
          <a:blip r:embed="rId3"/>
          <a:srcRect/>
          <a:stretch/>
        </p:blipFill>
        <p:spPr>
          <a:xfrm>
            <a:off x="7788125" y="0"/>
            <a:ext cx="4663440" cy="1682496"/>
          </a:xfrm>
          <a:prstGeom prst="rect">
            <a:avLst/>
          </a:prstGeom>
        </p:spPr>
      </p:pic>
      <p:sp>
        <p:nvSpPr>
          <p:cNvPr id="5" name="Rechthoek 4">
            <a:extLst>
              <a:ext uri="{FF2B5EF4-FFF2-40B4-BE49-F238E27FC236}">
                <a16:creationId xmlns:a16="http://schemas.microsoft.com/office/drawing/2014/main" id="{1FE31404-C7F1-4C96-8452-659197B2510D}"/>
              </a:ext>
            </a:extLst>
          </p:cNvPr>
          <p:cNvSpPr/>
          <p:nvPr/>
        </p:nvSpPr>
        <p:spPr>
          <a:xfrm>
            <a:off x="3967578" y="355331"/>
            <a:ext cx="2788007" cy="324000"/>
          </a:xfrm>
          <a:prstGeom prst="rect">
            <a:avLst/>
          </a:prstGeom>
          <a:ln>
            <a:solidFill>
              <a:schemeClr val="tx1"/>
            </a:solidFill>
          </a:ln>
        </p:spPr>
        <p:txBody>
          <a:bodyPr wrap="none">
            <a:spAutoFit/>
          </a:bodyPr>
          <a:lstStyle/>
          <a:p>
            <a:r>
              <a:rPr lang="nl-NL" sz="1800" b="1" cap="all" dirty="0">
                <a:solidFill>
                  <a:srgbClr val="333333"/>
                </a:solidFill>
                <a:latin typeface="Arial" panose="020B0604020202020204" pitchFamily="34" charset="0"/>
              </a:rPr>
              <a:t>WAARDERINGSKAMER</a:t>
            </a:r>
            <a:endParaRPr lang="nl-NL" sz="1800" dirty="0"/>
          </a:p>
        </p:txBody>
      </p:sp>
    </p:spTree>
    <p:extLst>
      <p:ext uri="{BB962C8B-B14F-4D97-AF65-F5344CB8AC3E}">
        <p14:creationId xmlns:p14="http://schemas.microsoft.com/office/powerpoint/2010/main" val="14163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C21C977-E409-481E-99CE-A3497F27046D}"/>
              </a:ext>
            </a:extLst>
          </p:cNvPr>
          <p:cNvSpPr/>
          <p:nvPr/>
        </p:nvSpPr>
        <p:spPr>
          <a:xfrm>
            <a:off x="738422" y="841222"/>
            <a:ext cx="9929577" cy="892552"/>
          </a:xfrm>
          <a:prstGeom prst="rect">
            <a:avLst/>
          </a:prstGeom>
        </p:spPr>
        <p:txBody>
          <a:bodyPr wrap="square">
            <a:spAutoFit/>
          </a:bodyPr>
          <a:lstStyle/>
          <a:p>
            <a:r>
              <a:rPr lang="nl-NL" sz="2800" kern="0" dirty="0">
                <a:solidFill>
                  <a:srgbClr val="0070C0"/>
                </a:solidFill>
              </a:rPr>
              <a:t>3. Meerjarenplan voor gemeenten</a:t>
            </a:r>
          </a:p>
          <a:p>
            <a:r>
              <a:rPr lang="nl-NL" dirty="0"/>
              <a:t>Wat betekent dit voor de gemeenten?  </a:t>
            </a:r>
          </a:p>
        </p:txBody>
      </p:sp>
      <p:sp>
        <p:nvSpPr>
          <p:cNvPr id="5" name="Rechthoek 4">
            <a:extLst>
              <a:ext uri="{FF2B5EF4-FFF2-40B4-BE49-F238E27FC236}">
                <a16:creationId xmlns:a16="http://schemas.microsoft.com/office/drawing/2014/main" id="{4C13DEDA-91A4-48E3-9B76-7B8022BF18D4}"/>
              </a:ext>
            </a:extLst>
          </p:cNvPr>
          <p:cNvSpPr/>
          <p:nvPr/>
        </p:nvSpPr>
        <p:spPr>
          <a:xfrm>
            <a:off x="302992" y="1733774"/>
            <a:ext cx="10365007" cy="461665"/>
          </a:xfrm>
          <a:prstGeom prst="rect">
            <a:avLst/>
          </a:prstGeom>
        </p:spPr>
        <p:txBody>
          <a:bodyPr wrap="square">
            <a:spAutoFit/>
          </a:bodyPr>
          <a:lstStyle/>
          <a:p>
            <a:pPr lvl="1" indent="0">
              <a:spcAft>
                <a:spcPts val="600"/>
              </a:spcAft>
            </a:pPr>
            <a:r>
              <a:rPr lang="nl-NL" dirty="0"/>
              <a:t>b) Investeren in het fundament </a:t>
            </a:r>
          </a:p>
        </p:txBody>
      </p:sp>
      <p:cxnSp>
        <p:nvCxnSpPr>
          <p:cNvPr id="3" name="Rechte verbindingslijn met pijl 2">
            <a:extLst>
              <a:ext uri="{FF2B5EF4-FFF2-40B4-BE49-F238E27FC236}">
                <a16:creationId xmlns:a16="http://schemas.microsoft.com/office/drawing/2014/main" id="{D501E087-C165-4EFC-A5A4-1F615D1ADBE7}"/>
              </a:ext>
            </a:extLst>
          </p:cNvPr>
          <p:cNvCxnSpPr>
            <a:cxnSpLocks/>
          </p:cNvCxnSpPr>
          <p:nvPr/>
        </p:nvCxnSpPr>
        <p:spPr>
          <a:xfrm>
            <a:off x="464020" y="4612943"/>
            <a:ext cx="11150225"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668DA5D8-D582-4823-91E8-5582A5DF755A}"/>
              </a:ext>
            </a:extLst>
          </p:cNvPr>
          <p:cNvSpPr txBox="1"/>
          <p:nvPr/>
        </p:nvSpPr>
        <p:spPr>
          <a:xfrm>
            <a:off x="883687" y="4599209"/>
            <a:ext cx="914400" cy="461665"/>
          </a:xfrm>
          <a:prstGeom prst="rect">
            <a:avLst/>
          </a:prstGeom>
          <a:noFill/>
        </p:spPr>
        <p:txBody>
          <a:bodyPr wrap="square" rtlCol="0">
            <a:spAutoFit/>
          </a:bodyPr>
          <a:lstStyle/>
          <a:p>
            <a:r>
              <a:rPr lang="nl-NL" dirty="0"/>
              <a:t>2020</a:t>
            </a:r>
          </a:p>
        </p:txBody>
      </p:sp>
      <p:sp>
        <p:nvSpPr>
          <p:cNvPr id="7" name="Tekstvak 6">
            <a:extLst>
              <a:ext uri="{FF2B5EF4-FFF2-40B4-BE49-F238E27FC236}">
                <a16:creationId xmlns:a16="http://schemas.microsoft.com/office/drawing/2014/main" id="{374B5FD6-8858-405D-8616-33A9786058BB}"/>
              </a:ext>
            </a:extLst>
          </p:cNvPr>
          <p:cNvSpPr txBox="1"/>
          <p:nvPr/>
        </p:nvSpPr>
        <p:spPr>
          <a:xfrm>
            <a:off x="2309872" y="4574273"/>
            <a:ext cx="914400" cy="461665"/>
          </a:xfrm>
          <a:prstGeom prst="rect">
            <a:avLst/>
          </a:prstGeom>
          <a:noFill/>
        </p:spPr>
        <p:txBody>
          <a:bodyPr wrap="square" rtlCol="0">
            <a:spAutoFit/>
          </a:bodyPr>
          <a:lstStyle/>
          <a:p>
            <a:r>
              <a:rPr lang="nl-NL" dirty="0"/>
              <a:t>2021</a:t>
            </a:r>
          </a:p>
        </p:txBody>
      </p:sp>
      <p:sp>
        <p:nvSpPr>
          <p:cNvPr id="8" name="Tekstvak 7">
            <a:extLst>
              <a:ext uri="{FF2B5EF4-FFF2-40B4-BE49-F238E27FC236}">
                <a16:creationId xmlns:a16="http://schemas.microsoft.com/office/drawing/2014/main" id="{AEC21308-4EBD-4249-A0EA-AEAC5D53065C}"/>
              </a:ext>
            </a:extLst>
          </p:cNvPr>
          <p:cNvSpPr txBox="1"/>
          <p:nvPr/>
        </p:nvSpPr>
        <p:spPr>
          <a:xfrm>
            <a:off x="3736057" y="4574273"/>
            <a:ext cx="914400" cy="461665"/>
          </a:xfrm>
          <a:prstGeom prst="rect">
            <a:avLst/>
          </a:prstGeom>
          <a:noFill/>
        </p:spPr>
        <p:txBody>
          <a:bodyPr wrap="square" rtlCol="0">
            <a:spAutoFit/>
          </a:bodyPr>
          <a:lstStyle/>
          <a:p>
            <a:r>
              <a:rPr lang="nl-NL" dirty="0"/>
              <a:t>2022</a:t>
            </a:r>
          </a:p>
        </p:txBody>
      </p:sp>
      <p:sp>
        <p:nvSpPr>
          <p:cNvPr id="9" name="Tekstvak 8">
            <a:extLst>
              <a:ext uri="{FF2B5EF4-FFF2-40B4-BE49-F238E27FC236}">
                <a16:creationId xmlns:a16="http://schemas.microsoft.com/office/drawing/2014/main" id="{476F2E49-8CB3-4137-B47E-4DDB9BB925B6}"/>
              </a:ext>
            </a:extLst>
          </p:cNvPr>
          <p:cNvSpPr txBox="1"/>
          <p:nvPr/>
        </p:nvSpPr>
        <p:spPr>
          <a:xfrm>
            <a:off x="5188420" y="4571828"/>
            <a:ext cx="914400" cy="461665"/>
          </a:xfrm>
          <a:prstGeom prst="rect">
            <a:avLst/>
          </a:prstGeom>
          <a:noFill/>
        </p:spPr>
        <p:txBody>
          <a:bodyPr wrap="square" rtlCol="0">
            <a:spAutoFit/>
          </a:bodyPr>
          <a:lstStyle/>
          <a:p>
            <a:r>
              <a:rPr lang="nl-NL" dirty="0"/>
              <a:t>2023</a:t>
            </a:r>
          </a:p>
        </p:txBody>
      </p:sp>
      <p:sp>
        <p:nvSpPr>
          <p:cNvPr id="12" name="Stroomdiagram: Magnetische schijf 11">
            <a:extLst>
              <a:ext uri="{FF2B5EF4-FFF2-40B4-BE49-F238E27FC236}">
                <a16:creationId xmlns:a16="http://schemas.microsoft.com/office/drawing/2014/main" id="{96425FB6-E234-4AD1-BF24-8E978850C4C0}"/>
              </a:ext>
            </a:extLst>
          </p:cNvPr>
          <p:cNvSpPr/>
          <p:nvPr/>
        </p:nvSpPr>
        <p:spPr>
          <a:xfrm>
            <a:off x="968984" y="4286555"/>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pic>
        <p:nvPicPr>
          <p:cNvPr id="14" name="Graphic 13" descr="Euro">
            <a:extLst>
              <a:ext uri="{FF2B5EF4-FFF2-40B4-BE49-F238E27FC236}">
                <a16:creationId xmlns:a16="http://schemas.microsoft.com/office/drawing/2014/main" id="{08AF1680-2743-430C-BE0A-6C9A45093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2402" y="3504573"/>
            <a:ext cx="210784" cy="210784"/>
          </a:xfrm>
          <a:prstGeom prst="rect">
            <a:avLst/>
          </a:prstGeom>
        </p:spPr>
      </p:pic>
      <p:sp>
        <p:nvSpPr>
          <p:cNvPr id="15" name="Stroomdiagram: Magnetische schijf 14">
            <a:extLst>
              <a:ext uri="{FF2B5EF4-FFF2-40B4-BE49-F238E27FC236}">
                <a16:creationId xmlns:a16="http://schemas.microsoft.com/office/drawing/2014/main" id="{7D012C53-3895-4C20-B1E9-06C4C621EA7B}"/>
              </a:ext>
            </a:extLst>
          </p:cNvPr>
          <p:cNvSpPr/>
          <p:nvPr/>
        </p:nvSpPr>
        <p:spPr>
          <a:xfrm>
            <a:off x="962163" y="4097773"/>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16" name="Stroomdiagram: Magnetische schijf 15">
            <a:extLst>
              <a:ext uri="{FF2B5EF4-FFF2-40B4-BE49-F238E27FC236}">
                <a16:creationId xmlns:a16="http://schemas.microsoft.com/office/drawing/2014/main" id="{521D8468-C065-4B1B-9D15-1D16E6A7DC3D}"/>
              </a:ext>
            </a:extLst>
          </p:cNvPr>
          <p:cNvSpPr/>
          <p:nvPr/>
        </p:nvSpPr>
        <p:spPr>
          <a:xfrm>
            <a:off x="968984" y="3905011"/>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cxnSp>
        <p:nvCxnSpPr>
          <p:cNvPr id="18" name="Rechte verbindingslijn 17">
            <a:extLst>
              <a:ext uri="{FF2B5EF4-FFF2-40B4-BE49-F238E27FC236}">
                <a16:creationId xmlns:a16="http://schemas.microsoft.com/office/drawing/2014/main" id="{30195A7B-3D79-42DB-936F-500F045B2FFA}"/>
              </a:ext>
            </a:extLst>
          </p:cNvPr>
          <p:cNvCxnSpPr>
            <a:cxnSpLocks/>
          </p:cNvCxnSpPr>
          <p:nvPr/>
        </p:nvCxnSpPr>
        <p:spPr>
          <a:xfrm>
            <a:off x="464020" y="3905011"/>
            <a:ext cx="11013747" cy="56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FC3087F2-6DBF-46C4-BF20-AD4DF34A89C1}"/>
              </a:ext>
            </a:extLst>
          </p:cNvPr>
          <p:cNvSpPr txBox="1"/>
          <p:nvPr/>
        </p:nvSpPr>
        <p:spPr>
          <a:xfrm>
            <a:off x="10481478" y="3670674"/>
            <a:ext cx="1624084" cy="276999"/>
          </a:xfrm>
          <a:prstGeom prst="rect">
            <a:avLst/>
          </a:prstGeom>
          <a:noFill/>
        </p:spPr>
        <p:txBody>
          <a:bodyPr wrap="square" rtlCol="0">
            <a:spAutoFit/>
          </a:bodyPr>
          <a:lstStyle/>
          <a:p>
            <a:r>
              <a:rPr lang="nl-NL" sz="1200" dirty="0">
                <a:solidFill>
                  <a:srgbClr val="8EBAE5"/>
                </a:solidFill>
              </a:rPr>
              <a:t>huidige middelen</a:t>
            </a:r>
          </a:p>
        </p:txBody>
      </p:sp>
      <p:sp>
        <p:nvSpPr>
          <p:cNvPr id="21" name="Stroomdiagram: Magnetische schijf 20">
            <a:extLst>
              <a:ext uri="{FF2B5EF4-FFF2-40B4-BE49-F238E27FC236}">
                <a16:creationId xmlns:a16="http://schemas.microsoft.com/office/drawing/2014/main" id="{E3AF783C-38A1-41C6-B48C-B5396B44016C}"/>
              </a:ext>
            </a:extLst>
          </p:cNvPr>
          <p:cNvSpPr/>
          <p:nvPr/>
        </p:nvSpPr>
        <p:spPr>
          <a:xfrm>
            <a:off x="2395169" y="4292243"/>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22" name="Stroomdiagram: Magnetische schijf 21">
            <a:extLst>
              <a:ext uri="{FF2B5EF4-FFF2-40B4-BE49-F238E27FC236}">
                <a16:creationId xmlns:a16="http://schemas.microsoft.com/office/drawing/2014/main" id="{CD1D46AB-D5F8-461F-B1F1-D0618C447767}"/>
              </a:ext>
            </a:extLst>
          </p:cNvPr>
          <p:cNvSpPr/>
          <p:nvPr/>
        </p:nvSpPr>
        <p:spPr>
          <a:xfrm>
            <a:off x="2388348" y="4103461"/>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23" name="Stroomdiagram: Magnetische schijf 22">
            <a:extLst>
              <a:ext uri="{FF2B5EF4-FFF2-40B4-BE49-F238E27FC236}">
                <a16:creationId xmlns:a16="http://schemas.microsoft.com/office/drawing/2014/main" id="{58AA2EA0-CDD2-4C2C-BE0F-185C1DFB76BA}"/>
              </a:ext>
            </a:extLst>
          </p:cNvPr>
          <p:cNvSpPr/>
          <p:nvPr/>
        </p:nvSpPr>
        <p:spPr>
          <a:xfrm>
            <a:off x="2395169" y="3910699"/>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24" name="Stroomdiagram: Magnetische schijf 23">
            <a:extLst>
              <a:ext uri="{FF2B5EF4-FFF2-40B4-BE49-F238E27FC236}">
                <a16:creationId xmlns:a16="http://schemas.microsoft.com/office/drawing/2014/main" id="{7C6E0D35-E754-4A44-92FB-141DBEF21543}"/>
              </a:ext>
            </a:extLst>
          </p:cNvPr>
          <p:cNvSpPr/>
          <p:nvPr/>
        </p:nvSpPr>
        <p:spPr>
          <a:xfrm>
            <a:off x="3814533" y="4290028"/>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25" name="Stroomdiagram: Magnetische schijf 24">
            <a:extLst>
              <a:ext uri="{FF2B5EF4-FFF2-40B4-BE49-F238E27FC236}">
                <a16:creationId xmlns:a16="http://schemas.microsoft.com/office/drawing/2014/main" id="{43566BD8-7770-434A-A1E1-94F932D39230}"/>
              </a:ext>
            </a:extLst>
          </p:cNvPr>
          <p:cNvSpPr/>
          <p:nvPr/>
        </p:nvSpPr>
        <p:spPr>
          <a:xfrm>
            <a:off x="3807712" y="4087598"/>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26" name="Stroomdiagram: Magnetische schijf 25">
            <a:extLst>
              <a:ext uri="{FF2B5EF4-FFF2-40B4-BE49-F238E27FC236}">
                <a16:creationId xmlns:a16="http://schemas.microsoft.com/office/drawing/2014/main" id="{80F26FFD-39E6-4D23-862B-60DB70FBA01F}"/>
              </a:ext>
            </a:extLst>
          </p:cNvPr>
          <p:cNvSpPr/>
          <p:nvPr/>
        </p:nvSpPr>
        <p:spPr>
          <a:xfrm>
            <a:off x="3814533" y="3908484"/>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27" name="Stroomdiagram: Magnetische schijf 26">
            <a:extLst>
              <a:ext uri="{FF2B5EF4-FFF2-40B4-BE49-F238E27FC236}">
                <a16:creationId xmlns:a16="http://schemas.microsoft.com/office/drawing/2014/main" id="{7DCDE3FF-83F0-4B3D-A335-D89A46F1121D}"/>
              </a:ext>
            </a:extLst>
          </p:cNvPr>
          <p:cNvSpPr/>
          <p:nvPr/>
        </p:nvSpPr>
        <p:spPr>
          <a:xfrm>
            <a:off x="8040624" y="4290028"/>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28" name="Stroomdiagram: Magnetische schijf 27">
            <a:extLst>
              <a:ext uri="{FF2B5EF4-FFF2-40B4-BE49-F238E27FC236}">
                <a16:creationId xmlns:a16="http://schemas.microsoft.com/office/drawing/2014/main" id="{C475DEAA-5CD6-4E74-80A8-817F7ACFE727}"/>
              </a:ext>
            </a:extLst>
          </p:cNvPr>
          <p:cNvSpPr/>
          <p:nvPr/>
        </p:nvSpPr>
        <p:spPr>
          <a:xfrm>
            <a:off x="8047451" y="4101246"/>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29" name="Stroomdiagram: Magnetische schijf 28">
            <a:extLst>
              <a:ext uri="{FF2B5EF4-FFF2-40B4-BE49-F238E27FC236}">
                <a16:creationId xmlns:a16="http://schemas.microsoft.com/office/drawing/2014/main" id="{A085101B-A20D-4A17-A4A6-64A48592FD43}"/>
              </a:ext>
            </a:extLst>
          </p:cNvPr>
          <p:cNvSpPr/>
          <p:nvPr/>
        </p:nvSpPr>
        <p:spPr>
          <a:xfrm>
            <a:off x="8040624" y="3908484"/>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1" name="Stroomdiagram: Magnetische schijf 30">
            <a:extLst>
              <a:ext uri="{FF2B5EF4-FFF2-40B4-BE49-F238E27FC236}">
                <a16:creationId xmlns:a16="http://schemas.microsoft.com/office/drawing/2014/main" id="{672F9FE5-125E-4B1F-A938-29EF31FB47B7}"/>
              </a:ext>
            </a:extLst>
          </p:cNvPr>
          <p:cNvSpPr/>
          <p:nvPr/>
        </p:nvSpPr>
        <p:spPr>
          <a:xfrm>
            <a:off x="2395169" y="3639185"/>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5154B9FC-D8BD-4B25-823F-EA087A7D3877}"/>
              </a:ext>
            </a:extLst>
          </p:cNvPr>
          <p:cNvSpPr/>
          <p:nvPr/>
        </p:nvSpPr>
        <p:spPr>
          <a:xfrm>
            <a:off x="740319" y="5472584"/>
            <a:ext cx="10306621" cy="830997"/>
          </a:xfrm>
          <a:prstGeom prst="rect">
            <a:avLst/>
          </a:prstGeom>
        </p:spPr>
        <p:txBody>
          <a:bodyPr wrap="square">
            <a:spAutoFit/>
          </a:bodyPr>
          <a:lstStyle/>
          <a:p>
            <a:r>
              <a:rPr lang="nl-NL" sz="1600" i="1" dirty="0">
                <a:latin typeface="+mj-lt"/>
              </a:rPr>
              <a:t>Let op: de exacte bedragen die voor uw organisatie benodigd zullen zijn zullen afhankelijk zijn van allerlei factoren. Bovenstaande geeft dus enkel een globale indicatie op basis van de huidige informatie ten aanzien van het zwaartepunt van de investeringen die nodig zijn.</a:t>
            </a:r>
          </a:p>
        </p:txBody>
      </p:sp>
      <p:sp>
        <p:nvSpPr>
          <p:cNvPr id="33" name="Stroomdiagram: Magnetische schijf 32">
            <a:extLst>
              <a:ext uri="{FF2B5EF4-FFF2-40B4-BE49-F238E27FC236}">
                <a16:creationId xmlns:a16="http://schemas.microsoft.com/office/drawing/2014/main" id="{0542048C-4897-41AD-8EE3-8F0E9B52FF37}"/>
              </a:ext>
            </a:extLst>
          </p:cNvPr>
          <p:cNvSpPr/>
          <p:nvPr/>
        </p:nvSpPr>
        <p:spPr>
          <a:xfrm>
            <a:off x="3821354" y="3639185"/>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4" name="Stroomdiagram: Magnetische schijf 33">
            <a:extLst>
              <a:ext uri="{FF2B5EF4-FFF2-40B4-BE49-F238E27FC236}">
                <a16:creationId xmlns:a16="http://schemas.microsoft.com/office/drawing/2014/main" id="{8F4B73C1-5845-411F-8E36-2EA8AAEA35DE}"/>
              </a:ext>
            </a:extLst>
          </p:cNvPr>
          <p:cNvSpPr/>
          <p:nvPr/>
        </p:nvSpPr>
        <p:spPr>
          <a:xfrm>
            <a:off x="3821354" y="3449371"/>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5" name="Stroomdiagram: Magnetische schijf 34">
            <a:extLst>
              <a:ext uri="{FF2B5EF4-FFF2-40B4-BE49-F238E27FC236}">
                <a16:creationId xmlns:a16="http://schemas.microsoft.com/office/drawing/2014/main" id="{8D38EF32-08D9-4C42-9936-BFD0B75F3ECA}"/>
              </a:ext>
            </a:extLst>
          </p:cNvPr>
          <p:cNvSpPr/>
          <p:nvPr/>
        </p:nvSpPr>
        <p:spPr>
          <a:xfrm>
            <a:off x="5236005" y="4292243"/>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6" name="Stroomdiagram: Magnetische schijf 35">
            <a:extLst>
              <a:ext uri="{FF2B5EF4-FFF2-40B4-BE49-F238E27FC236}">
                <a16:creationId xmlns:a16="http://schemas.microsoft.com/office/drawing/2014/main" id="{F12B99AE-F825-48E3-8C73-6E0E49FDCB94}"/>
              </a:ext>
            </a:extLst>
          </p:cNvPr>
          <p:cNvSpPr/>
          <p:nvPr/>
        </p:nvSpPr>
        <p:spPr>
          <a:xfrm>
            <a:off x="5229184" y="4089813"/>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7" name="Stroomdiagram: Magnetische schijf 36">
            <a:extLst>
              <a:ext uri="{FF2B5EF4-FFF2-40B4-BE49-F238E27FC236}">
                <a16:creationId xmlns:a16="http://schemas.microsoft.com/office/drawing/2014/main" id="{5AC9902F-6F41-4F52-8CD0-71E118ABDB78}"/>
              </a:ext>
            </a:extLst>
          </p:cNvPr>
          <p:cNvSpPr/>
          <p:nvPr/>
        </p:nvSpPr>
        <p:spPr>
          <a:xfrm>
            <a:off x="5236005" y="3910699"/>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8" name="Stroomdiagram: Magnetische schijf 37">
            <a:extLst>
              <a:ext uri="{FF2B5EF4-FFF2-40B4-BE49-F238E27FC236}">
                <a16:creationId xmlns:a16="http://schemas.microsoft.com/office/drawing/2014/main" id="{76CBE000-5B1C-4715-84AC-7AF7BF2BE5F1}"/>
              </a:ext>
            </a:extLst>
          </p:cNvPr>
          <p:cNvSpPr/>
          <p:nvPr/>
        </p:nvSpPr>
        <p:spPr>
          <a:xfrm>
            <a:off x="5242826" y="3641400"/>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9" name="Stroomdiagram: Magnetische schijf 38">
            <a:extLst>
              <a:ext uri="{FF2B5EF4-FFF2-40B4-BE49-F238E27FC236}">
                <a16:creationId xmlns:a16="http://schemas.microsoft.com/office/drawing/2014/main" id="{789FB98B-E2DF-418A-8CEA-F8BA046D802E}"/>
              </a:ext>
            </a:extLst>
          </p:cNvPr>
          <p:cNvSpPr/>
          <p:nvPr/>
        </p:nvSpPr>
        <p:spPr>
          <a:xfrm>
            <a:off x="5242826" y="3451586"/>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40" name="Tekstvak 39">
            <a:extLst>
              <a:ext uri="{FF2B5EF4-FFF2-40B4-BE49-F238E27FC236}">
                <a16:creationId xmlns:a16="http://schemas.microsoft.com/office/drawing/2014/main" id="{DC4FE233-3C02-46CD-9900-88724EA92CC0}"/>
              </a:ext>
            </a:extLst>
          </p:cNvPr>
          <p:cNvSpPr txBox="1"/>
          <p:nvPr/>
        </p:nvSpPr>
        <p:spPr>
          <a:xfrm>
            <a:off x="6614605" y="4561706"/>
            <a:ext cx="914400" cy="461665"/>
          </a:xfrm>
          <a:prstGeom prst="rect">
            <a:avLst/>
          </a:prstGeom>
          <a:noFill/>
        </p:spPr>
        <p:txBody>
          <a:bodyPr wrap="square" rtlCol="0">
            <a:spAutoFit/>
          </a:bodyPr>
          <a:lstStyle/>
          <a:p>
            <a:r>
              <a:rPr lang="nl-NL" dirty="0"/>
              <a:t>2024</a:t>
            </a:r>
          </a:p>
        </p:txBody>
      </p:sp>
      <p:sp>
        <p:nvSpPr>
          <p:cNvPr id="41" name="Stroomdiagram: Magnetische schijf 40">
            <a:extLst>
              <a:ext uri="{FF2B5EF4-FFF2-40B4-BE49-F238E27FC236}">
                <a16:creationId xmlns:a16="http://schemas.microsoft.com/office/drawing/2014/main" id="{3DA40AC2-40AC-400F-875C-FC1A6F0692C6}"/>
              </a:ext>
            </a:extLst>
          </p:cNvPr>
          <p:cNvSpPr/>
          <p:nvPr/>
        </p:nvSpPr>
        <p:spPr>
          <a:xfrm>
            <a:off x="6628081" y="4280303"/>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42" name="Stroomdiagram: Magnetische schijf 41">
            <a:extLst>
              <a:ext uri="{FF2B5EF4-FFF2-40B4-BE49-F238E27FC236}">
                <a16:creationId xmlns:a16="http://schemas.microsoft.com/office/drawing/2014/main" id="{9E9C2C65-2D6F-49BC-9973-5C403A4DC9D0}"/>
              </a:ext>
            </a:extLst>
          </p:cNvPr>
          <p:cNvSpPr/>
          <p:nvPr/>
        </p:nvSpPr>
        <p:spPr>
          <a:xfrm>
            <a:off x="6621260" y="4091521"/>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43" name="Stroomdiagram: Magnetische schijf 42">
            <a:extLst>
              <a:ext uri="{FF2B5EF4-FFF2-40B4-BE49-F238E27FC236}">
                <a16:creationId xmlns:a16="http://schemas.microsoft.com/office/drawing/2014/main" id="{C409D25B-C721-4511-A1D1-F5EE92DB9E9E}"/>
              </a:ext>
            </a:extLst>
          </p:cNvPr>
          <p:cNvSpPr/>
          <p:nvPr/>
        </p:nvSpPr>
        <p:spPr>
          <a:xfrm>
            <a:off x="6628081" y="3898759"/>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44" name="Stroomdiagram: Magnetische schijf 43">
            <a:extLst>
              <a:ext uri="{FF2B5EF4-FFF2-40B4-BE49-F238E27FC236}">
                <a16:creationId xmlns:a16="http://schemas.microsoft.com/office/drawing/2014/main" id="{14E6291A-2325-4935-899B-EF2407068DE6}"/>
              </a:ext>
            </a:extLst>
          </p:cNvPr>
          <p:cNvSpPr/>
          <p:nvPr/>
        </p:nvSpPr>
        <p:spPr>
          <a:xfrm>
            <a:off x="6628081" y="3627245"/>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45" name="Tekstvak 44">
            <a:extLst>
              <a:ext uri="{FF2B5EF4-FFF2-40B4-BE49-F238E27FC236}">
                <a16:creationId xmlns:a16="http://schemas.microsoft.com/office/drawing/2014/main" id="{5675F714-DD41-4F10-BBE1-5055243BE0CB}"/>
              </a:ext>
            </a:extLst>
          </p:cNvPr>
          <p:cNvSpPr txBox="1"/>
          <p:nvPr/>
        </p:nvSpPr>
        <p:spPr>
          <a:xfrm>
            <a:off x="8040624" y="4594615"/>
            <a:ext cx="914400" cy="461665"/>
          </a:xfrm>
          <a:prstGeom prst="rect">
            <a:avLst/>
          </a:prstGeom>
          <a:noFill/>
        </p:spPr>
        <p:txBody>
          <a:bodyPr wrap="square" rtlCol="0">
            <a:spAutoFit/>
          </a:bodyPr>
          <a:lstStyle/>
          <a:p>
            <a:r>
              <a:rPr lang="nl-NL" dirty="0"/>
              <a:t>2025</a:t>
            </a:r>
          </a:p>
        </p:txBody>
      </p:sp>
      <p:sp>
        <p:nvSpPr>
          <p:cNvPr id="46" name="Tekstvak 45">
            <a:extLst>
              <a:ext uri="{FF2B5EF4-FFF2-40B4-BE49-F238E27FC236}">
                <a16:creationId xmlns:a16="http://schemas.microsoft.com/office/drawing/2014/main" id="{9246A40B-4253-413E-AA15-E86610033EAA}"/>
              </a:ext>
            </a:extLst>
          </p:cNvPr>
          <p:cNvSpPr txBox="1"/>
          <p:nvPr/>
        </p:nvSpPr>
        <p:spPr>
          <a:xfrm>
            <a:off x="9492987" y="4592209"/>
            <a:ext cx="914400" cy="461665"/>
          </a:xfrm>
          <a:prstGeom prst="rect">
            <a:avLst/>
          </a:prstGeom>
          <a:noFill/>
        </p:spPr>
        <p:txBody>
          <a:bodyPr wrap="square" rtlCol="0">
            <a:spAutoFit/>
          </a:bodyPr>
          <a:lstStyle/>
          <a:p>
            <a:r>
              <a:rPr lang="nl-NL" dirty="0"/>
              <a:t>2026</a:t>
            </a:r>
          </a:p>
        </p:txBody>
      </p:sp>
      <p:sp>
        <p:nvSpPr>
          <p:cNvPr id="47" name="Stroomdiagram: Magnetische schijf 46">
            <a:extLst>
              <a:ext uri="{FF2B5EF4-FFF2-40B4-BE49-F238E27FC236}">
                <a16:creationId xmlns:a16="http://schemas.microsoft.com/office/drawing/2014/main" id="{EAF74FB7-B389-4366-930F-78F9F73AF0D7}"/>
              </a:ext>
            </a:extLst>
          </p:cNvPr>
          <p:cNvSpPr/>
          <p:nvPr/>
        </p:nvSpPr>
        <p:spPr>
          <a:xfrm>
            <a:off x="9424928" y="4307290"/>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48" name="Stroomdiagram: Magnetische schijf 47">
            <a:extLst>
              <a:ext uri="{FF2B5EF4-FFF2-40B4-BE49-F238E27FC236}">
                <a16:creationId xmlns:a16="http://schemas.microsoft.com/office/drawing/2014/main" id="{5C57B347-EDEB-49C9-9BD7-B38284B7508C}"/>
              </a:ext>
            </a:extLst>
          </p:cNvPr>
          <p:cNvSpPr/>
          <p:nvPr/>
        </p:nvSpPr>
        <p:spPr>
          <a:xfrm>
            <a:off x="9431755" y="4118508"/>
            <a:ext cx="743806" cy="20470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49" name="Stroomdiagram: Magnetische schijf 48">
            <a:extLst>
              <a:ext uri="{FF2B5EF4-FFF2-40B4-BE49-F238E27FC236}">
                <a16:creationId xmlns:a16="http://schemas.microsoft.com/office/drawing/2014/main" id="{CCB1A3B7-EC4B-480D-9F3E-1042022305EF}"/>
              </a:ext>
            </a:extLst>
          </p:cNvPr>
          <p:cNvSpPr/>
          <p:nvPr/>
        </p:nvSpPr>
        <p:spPr>
          <a:xfrm>
            <a:off x="9424928" y="3925746"/>
            <a:ext cx="743806" cy="204702"/>
          </a:xfrm>
          <a:prstGeom prst="flowChartMagneticDisk">
            <a:avLst/>
          </a:prstGeom>
          <a:solidFill>
            <a:schemeClr val="accent4">
              <a:alpha val="40000"/>
            </a:schemeClr>
          </a:solidFill>
          <a:ln>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35143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AE3E73C-E26E-47F3-9905-6E3B0EDCB423}"/>
              </a:ext>
            </a:extLst>
          </p:cNvPr>
          <p:cNvSpPr>
            <a:spLocks noGrp="1"/>
          </p:cNvSpPr>
          <p:nvPr>
            <p:ph idx="1"/>
          </p:nvPr>
        </p:nvSpPr>
        <p:spPr/>
        <p:txBody>
          <a:bodyPr/>
          <a:lstStyle/>
          <a:p>
            <a:pPr marL="0" indent="0">
              <a:buNone/>
            </a:pPr>
            <a:endParaRPr lang="nl-NL" dirty="0"/>
          </a:p>
          <a:p>
            <a:pPr marL="0" indent="0">
              <a:buNone/>
            </a:pPr>
            <a:endParaRPr lang="nl-NL"/>
          </a:p>
          <a:p>
            <a:pPr marL="0" indent="0">
              <a:buNone/>
            </a:pPr>
            <a:r>
              <a:rPr lang="nl-NL"/>
              <a:t>Vragen </a:t>
            </a:r>
            <a:r>
              <a:rPr lang="nl-NL" dirty="0"/>
              <a:t>en of opmerkingen naar aanleiding van deze presentatie kunt u stellen via </a:t>
            </a:r>
            <a:r>
              <a:rPr lang="nl-NL" dirty="0">
                <a:hlinkClick r:id="rId2"/>
              </a:rPr>
              <a:t>GGB@vng</a:t>
            </a:r>
            <a:r>
              <a:rPr lang="nl-NL">
                <a:hlinkClick r:id="rId2"/>
              </a:rPr>
              <a:t>.nl</a:t>
            </a:r>
            <a:endParaRPr lang="nl-NL" dirty="0"/>
          </a:p>
          <a:p>
            <a:pPr marL="0" indent="0">
              <a:buNone/>
            </a:pPr>
            <a:endParaRPr lang="nl-NL" dirty="0"/>
          </a:p>
        </p:txBody>
      </p:sp>
    </p:spTree>
    <p:extLst>
      <p:ext uri="{BB962C8B-B14F-4D97-AF65-F5344CB8AC3E}">
        <p14:creationId xmlns:p14="http://schemas.microsoft.com/office/powerpoint/2010/main" val="199337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4FC5D52-B532-4351-897B-6B17EB15442D}"/>
              </a:ext>
            </a:extLst>
          </p:cNvPr>
          <p:cNvSpPr txBox="1"/>
          <p:nvPr/>
        </p:nvSpPr>
        <p:spPr>
          <a:xfrm>
            <a:off x="776777" y="1244578"/>
            <a:ext cx="10781322" cy="4770537"/>
          </a:xfrm>
          <a:prstGeom prst="rect">
            <a:avLst/>
          </a:prstGeom>
          <a:noFill/>
        </p:spPr>
        <p:txBody>
          <a:bodyPr wrap="square" rtlCol="0">
            <a:spAutoFit/>
          </a:bodyPr>
          <a:lstStyle/>
          <a:p>
            <a:pPr algn="just"/>
            <a:r>
              <a:rPr lang="nl-NL" sz="1600" u="sng" dirty="0"/>
              <a:t>Toelichting</a:t>
            </a:r>
          </a:p>
          <a:p>
            <a:pPr algn="just"/>
            <a:endParaRPr lang="nl-NL" sz="1600" dirty="0"/>
          </a:p>
          <a:p>
            <a:pPr algn="just"/>
            <a:r>
              <a:rPr lang="nl-NL" sz="1600" dirty="0"/>
              <a:t>Achtergrond</a:t>
            </a:r>
          </a:p>
          <a:p>
            <a:pPr algn="just"/>
            <a:r>
              <a:rPr lang="nl-NL" sz="1600" dirty="0"/>
              <a:t>Deze presentatie is ontwikkeld door het Ministerie van Binnenlandse Zaken, de Waarderingskamer en de VNG. Het doel van de presentatie is ondersteuning te bieden aan gemeentelijke bestuurders en medewerkers. We doen dit door inzicht en overzicht te bieden in de ontwikkelingen binnen het ruimtelijk domein die de komende jaren op gemeenten en samenwerkingsverbanden afkomen en de consequenties die deze voor de (geo-)informatievoorziening hebben. </a:t>
            </a:r>
          </a:p>
          <a:p>
            <a:pPr algn="just"/>
            <a:endParaRPr lang="nl-NL" sz="1600" dirty="0"/>
          </a:p>
          <a:p>
            <a:pPr algn="just"/>
            <a:r>
              <a:rPr lang="nl-NL" sz="1600" dirty="0"/>
              <a:t>Voor wie?</a:t>
            </a:r>
          </a:p>
          <a:p>
            <a:pPr algn="just"/>
            <a:r>
              <a:rPr lang="nl-NL" sz="1600" dirty="0"/>
              <a:t>(Medewerkers van) gemeenten en/of samenwerkingsverbanden kunnen deze presentatie gebruiken om binnen hun organisatie collega’s, management en/of bestuurders te informeren. De gebruiker van de presentatie kan daarbij dit format gebruiken en desgewenst aanvullen en/of aanpassen naar de specifieke context van zijn of haar organisatie. In de notities bij elke sheet worden suggesties gedaan voor de bespreking.</a:t>
            </a:r>
          </a:p>
          <a:p>
            <a:pPr algn="just"/>
            <a:endParaRPr lang="nl-NL" sz="1600" dirty="0"/>
          </a:p>
          <a:p>
            <a:pPr algn="just"/>
            <a:r>
              <a:rPr lang="nl-NL" sz="1600" dirty="0"/>
              <a:t>Status?</a:t>
            </a:r>
          </a:p>
          <a:p>
            <a:pPr algn="just"/>
            <a:r>
              <a:rPr lang="nl-NL" sz="1600" dirty="0"/>
              <a:t>De presentatie heeft een informatief karakter. De beschreven ontwikkelingen gaan de komende jaren reële impact op gemeentelijke organisaties hebben. Aan de andere kant heeft er nog geen besluitvorming plaatsgevonden en is het nog niet mogelijk de daadwerkelijke consequenties in termen van tijd en geld te duiden. Zie dit document dus vooral als een instrument om te informeren. Nadere informatie en formele communicatie zullen volgen. </a:t>
            </a:r>
          </a:p>
        </p:txBody>
      </p:sp>
      <p:pic>
        <p:nvPicPr>
          <p:cNvPr id="6" name="Picture 2">
            <a:extLst>
              <a:ext uri="{FF2B5EF4-FFF2-40B4-BE49-F238E27FC236}">
                <a16:creationId xmlns:a16="http://schemas.microsoft.com/office/drawing/2014/main" id="{08421F7D-3098-4F2E-AADD-3FC815F74784}"/>
              </a:ext>
            </a:extLst>
          </p:cNvPr>
          <p:cNvPicPr>
            <a:picLocks noChangeAspect="1"/>
          </p:cNvPicPr>
          <p:nvPr/>
        </p:nvPicPr>
        <p:blipFill>
          <a:blip r:embed="rId3"/>
          <a:srcRect/>
          <a:stretch/>
        </p:blipFill>
        <p:spPr>
          <a:xfrm>
            <a:off x="7788125" y="0"/>
            <a:ext cx="4663440" cy="1682496"/>
          </a:xfrm>
          <a:prstGeom prst="rect">
            <a:avLst/>
          </a:prstGeom>
        </p:spPr>
      </p:pic>
      <p:sp>
        <p:nvSpPr>
          <p:cNvPr id="7" name="Rechthoek 4">
            <a:extLst>
              <a:ext uri="{FF2B5EF4-FFF2-40B4-BE49-F238E27FC236}">
                <a16:creationId xmlns:a16="http://schemas.microsoft.com/office/drawing/2014/main" id="{B78F1995-00E2-4A16-B952-9AFB4BE3615B}"/>
              </a:ext>
            </a:extLst>
          </p:cNvPr>
          <p:cNvSpPr/>
          <p:nvPr/>
        </p:nvSpPr>
        <p:spPr>
          <a:xfrm>
            <a:off x="3967578" y="355331"/>
            <a:ext cx="2788007" cy="324000"/>
          </a:xfrm>
          <a:prstGeom prst="rect">
            <a:avLst/>
          </a:prstGeom>
          <a:ln>
            <a:solidFill>
              <a:schemeClr val="tx1"/>
            </a:solidFill>
          </a:ln>
        </p:spPr>
        <p:txBody>
          <a:bodyPr wrap="none">
            <a:spAutoFit/>
          </a:bodyPr>
          <a:lstStyle/>
          <a:p>
            <a:r>
              <a:rPr lang="nl-NL" sz="1800" b="1" cap="all" dirty="0">
                <a:solidFill>
                  <a:srgbClr val="333333"/>
                </a:solidFill>
                <a:latin typeface="Arial" panose="020B0604020202020204" pitchFamily="34" charset="0"/>
              </a:rPr>
              <a:t>WAARDERINGSKAMER</a:t>
            </a:r>
            <a:endParaRPr lang="nl-NL" sz="1800" dirty="0"/>
          </a:p>
        </p:txBody>
      </p:sp>
    </p:spTree>
    <p:extLst>
      <p:ext uri="{BB962C8B-B14F-4D97-AF65-F5344CB8AC3E}">
        <p14:creationId xmlns:p14="http://schemas.microsoft.com/office/powerpoint/2010/main" val="22935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0DACCA4-749F-486C-91BC-AF6FA19BE826}"/>
              </a:ext>
            </a:extLst>
          </p:cNvPr>
          <p:cNvSpPr txBox="1"/>
          <p:nvPr/>
        </p:nvSpPr>
        <p:spPr>
          <a:xfrm>
            <a:off x="683436" y="1592602"/>
            <a:ext cx="11096671" cy="3847207"/>
          </a:xfrm>
          <a:prstGeom prst="rect">
            <a:avLst/>
          </a:prstGeom>
          <a:noFill/>
        </p:spPr>
        <p:txBody>
          <a:bodyPr wrap="square" rtlCol="0">
            <a:spAutoFit/>
          </a:bodyPr>
          <a:lstStyle/>
          <a:p>
            <a:pPr marL="457200" lvl="0" indent="-457200">
              <a:spcAft>
                <a:spcPts val="1200"/>
              </a:spcAft>
              <a:buAutoNum type="arabicPeriod"/>
            </a:pPr>
            <a:r>
              <a:rPr lang="nl-NL" sz="2800" dirty="0"/>
              <a:t>Maatschappelijke uitdagingen in het fysieke domein</a:t>
            </a:r>
          </a:p>
          <a:p>
            <a:pPr marL="457200" lvl="0" indent="-457200">
              <a:spcAft>
                <a:spcPts val="600"/>
              </a:spcAft>
              <a:buAutoNum type="arabicPeriod"/>
            </a:pPr>
            <a:r>
              <a:rPr lang="nl-NL" sz="2800" dirty="0"/>
              <a:t>Visie op de informatievoorziening: versterken van het (geo-)fundament</a:t>
            </a:r>
          </a:p>
          <a:p>
            <a:pPr marL="912813" lvl="1" indent="-457200">
              <a:spcAft>
                <a:spcPts val="600"/>
              </a:spcAft>
              <a:buFont typeface="+mj-lt"/>
              <a:buAutoNum type="alphaLcParenR"/>
            </a:pPr>
            <a:r>
              <a:rPr lang="nl-NL" dirty="0"/>
              <a:t>Common Ground</a:t>
            </a:r>
          </a:p>
          <a:p>
            <a:pPr marL="912813" lvl="1" indent="-457200">
              <a:spcAft>
                <a:spcPts val="600"/>
              </a:spcAft>
              <a:buFont typeface="+mj-lt"/>
              <a:buAutoNum type="alphaLcParenR"/>
            </a:pPr>
            <a:r>
              <a:rPr lang="nl-NL" dirty="0"/>
              <a:t>Doorontwikkeling in samenhang</a:t>
            </a:r>
          </a:p>
          <a:p>
            <a:pPr>
              <a:spcAft>
                <a:spcPts val="600"/>
              </a:spcAft>
            </a:pPr>
            <a:r>
              <a:rPr lang="nl-NL" sz="2800" dirty="0"/>
              <a:t>3. Meerjarenplan voor gemeenten</a:t>
            </a:r>
          </a:p>
          <a:p>
            <a:pPr marL="912813" lvl="1" indent="-457200">
              <a:spcAft>
                <a:spcPts val="600"/>
              </a:spcAft>
              <a:buFont typeface="+mj-lt"/>
              <a:buAutoNum type="alphaLcParenR"/>
            </a:pPr>
            <a:r>
              <a:rPr lang="nl-NL" dirty="0"/>
              <a:t>Lopende en toekomstige activiteiten</a:t>
            </a:r>
          </a:p>
          <a:p>
            <a:pPr marL="912813" lvl="1" indent="-457200">
              <a:spcAft>
                <a:spcPts val="600"/>
              </a:spcAft>
              <a:buFont typeface="+mj-lt"/>
              <a:buAutoNum type="alphaLcParenR"/>
            </a:pPr>
            <a:r>
              <a:rPr lang="nl-NL" dirty="0"/>
              <a:t>Investeren in het fundament</a:t>
            </a:r>
          </a:p>
          <a:p>
            <a:pPr lvl="0"/>
            <a:endParaRPr lang="nl-NL" dirty="0"/>
          </a:p>
        </p:txBody>
      </p:sp>
      <p:sp>
        <p:nvSpPr>
          <p:cNvPr id="4" name="Titel 2">
            <a:extLst>
              <a:ext uri="{FF2B5EF4-FFF2-40B4-BE49-F238E27FC236}">
                <a16:creationId xmlns:a16="http://schemas.microsoft.com/office/drawing/2014/main" id="{384CE48C-A8B5-449D-9FAD-A0F69A4F9667}"/>
              </a:ext>
            </a:extLst>
          </p:cNvPr>
          <p:cNvSpPr txBox="1">
            <a:spLocks/>
          </p:cNvSpPr>
          <p:nvPr/>
        </p:nvSpPr>
        <p:spPr>
          <a:xfrm>
            <a:off x="683437" y="699229"/>
            <a:ext cx="7861739" cy="728028"/>
          </a:xfrm>
          <a:prstGeom prst="rect">
            <a:avLst/>
          </a:prstGeom>
        </p:spPr>
        <p:txBody>
          <a:bodyPr vert="horz" lIns="91440" tIns="45720" rIns="91440" bIns="45720" rtlCol="0" anchor="ctr">
            <a:normAutofit/>
          </a:bodyPr>
          <a:lstStyle>
            <a:lvl1pPr>
              <a:defRPr sz="2800" baseline="0">
                <a:solidFill>
                  <a:schemeClr val="accent1">
                    <a:lumMod val="75000"/>
                  </a:schemeClr>
                </a:solidFill>
                <a:latin typeface="Verdana" panose="020B0604030504040204" pitchFamily="34" charset="0"/>
                <a:ea typeface="+mj-ea"/>
                <a:cs typeface="+mj-cs"/>
              </a:defRPr>
            </a:lvl1pPr>
          </a:lstStyle>
          <a:p>
            <a:pPr defTabSz="914400"/>
            <a:r>
              <a:rPr lang="nl-NL" kern="0" dirty="0">
                <a:solidFill>
                  <a:srgbClr val="0070C0"/>
                </a:solidFill>
              </a:rPr>
              <a:t>Het </a:t>
            </a:r>
            <a:r>
              <a:rPr lang="nl-NL" kern="0" dirty="0" err="1">
                <a:solidFill>
                  <a:srgbClr val="0070C0"/>
                </a:solidFill>
              </a:rPr>
              <a:t>geo</a:t>
            </a:r>
            <a:r>
              <a:rPr lang="nl-NL" kern="0" dirty="0">
                <a:solidFill>
                  <a:srgbClr val="0070C0"/>
                </a:solidFill>
              </a:rPr>
              <a:t>-domein in beweging</a:t>
            </a:r>
          </a:p>
        </p:txBody>
      </p:sp>
    </p:spTree>
    <p:extLst>
      <p:ext uri="{BB962C8B-B14F-4D97-AF65-F5344CB8AC3E}">
        <p14:creationId xmlns:p14="http://schemas.microsoft.com/office/powerpoint/2010/main" val="73049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Afbeelding 27">
            <a:extLst>
              <a:ext uri="{FF2B5EF4-FFF2-40B4-BE49-F238E27FC236}">
                <a16:creationId xmlns:a16="http://schemas.microsoft.com/office/drawing/2014/main" id="{21DCA4DA-BFD4-4C05-9B0D-8C39CA1D3074}"/>
              </a:ext>
            </a:extLst>
          </p:cNvPr>
          <p:cNvPicPr>
            <a:picLocks noChangeAspect="1"/>
          </p:cNvPicPr>
          <p:nvPr/>
        </p:nvPicPr>
        <p:blipFill rotWithShape="1">
          <a:blip r:embed="rId3">
            <a:extLst>
              <a:ext uri="{28A0092B-C50C-407E-A947-70E740481C1C}">
                <a14:useLocalDpi xmlns:a14="http://schemas.microsoft.com/office/drawing/2010/main" val="0"/>
              </a:ext>
            </a:extLst>
          </a:blip>
          <a:srcRect l="38896" t="29729" r="33347" b="35441"/>
          <a:stretch/>
        </p:blipFill>
        <p:spPr>
          <a:xfrm>
            <a:off x="851421" y="2922616"/>
            <a:ext cx="2690650" cy="2385850"/>
          </a:xfrm>
          <a:prstGeom prst="rect">
            <a:avLst/>
          </a:prstGeom>
        </p:spPr>
      </p:pic>
      <p:pic>
        <p:nvPicPr>
          <p:cNvPr id="31" name="Afbeelding 30">
            <a:extLst>
              <a:ext uri="{FF2B5EF4-FFF2-40B4-BE49-F238E27FC236}">
                <a16:creationId xmlns:a16="http://schemas.microsoft.com/office/drawing/2014/main" id="{70F5B796-4908-4B04-9FC4-AA909D133EAA}"/>
              </a:ext>
            </a:extLst>
          </p:cNvPr>
          <p:cNvPicPr>
            <a:picLocks noChangeAspect="1"/>
          </p:cNvPicPr>
          <p:nvPr/>
        </p:nvPicPr>
        <p:blipFill rotWithShape="1">
          <a:blip r:embed="rId4">
            <a:extLst>
              <a:ext uri="{28A0092B-C50C-407E-A947-70E740481C1C}">
                <a14:useLocalDpi xmlns:a14="http://schemas.microsoft.com/office/drawing/2010/main" val="0"/>
              </a:ext>
            </a:extLst>
          </a:blip>
          <a:srcRect l="38778" t="30334" r="34501" b="35449"/>
          <a:stretch/>
        </p:blipFill>
        <p:spPr>
          <a:xfrm>
            <a:off x="838895" y="2964660"/>
            <a:ext cx="2590105" cy="2343806"/>
          </a:xfrm>
          <a:prstGeom prst="rect">
            <a:avLst/>
          </a:prstGeom>
        </p:spPr>
      </p:pic>
      <p:pic>
        <p:nvPicPr>
          <p:cNvPr id="33" name="Afbeelding 32">
            <a:extLst>
              <a:ext uri="{FF2B5EF4-FFF2-40B4-BE49-F238E27FC236}">
                <a16:creationId xmlns:a16="http://schemas.microsoft.com/office/drawing/2014/main" id="{1F55B333-A6F7-4DBF-B12E-4A25C478D22D}"/>
              </a:ext>
            </a:extLst>
          </p:cNvPr>
          <p:cNvPicPr>
            <a:picLocks noChangeAspect="1"/>
          </p:cNvPicPr>
          <p:nvPr/>
        </p:nvPicPr>
        <p:blipFill rotWithShape="1">
          <a:blip r:embed="rId5">
            <a:extLst>
              <a:ext uri="{28A0092B-C50C-407E-A947-70E740481C1C}">
                <a14:useLocalDpi xmlns:a14="http://schemas.microsoft.com/office/drawing/2010/main" val="0"/>
              </a:ext>
            </a:extLst>
          </a:blip>
          <a:srcRect l="39957" t="21904" r="30528" b="36054"/>
          <a:stretch/>
        </p:blipFill>
        <p:spPr>
          <a:xfrm>
            <a:off x="952317" y="2385100"/>
            <a:ext cx="2861005" cy="2879834"/>
          </a:xfrm>
          <a:prstGeom prst="rect">
            <a:avLst/>
          </a:prstGeom>
          <a:solidFill>
            <a:schemeClr val="bg1"/>
          </a:solidFill>
        </p:spPr>
      </p:pic>
      <p:pic>
        <p:nvPicPr>
          <p:cNvPr id="35" name="Afbeelding 34">
            <a:extLst>
              <a:ext uri="{FF2B5EF4-FFF2-40B4-BE49-F238E27FC236}">
                <a16:creationId xmlns:a16="http://schemas.microsoft.com/office/drawing/2014/main" id="{B904CAD1-A448-4745-A03E-346038D6558F}"/>
              </a:ext>
            </a:extLst>
          </p:cNvPr>
          <p:cNvPicPr>
            <a:picLocks noChangeAspect="1"/>
          </p:cNvPicPr>
          <p:nvPr/>
        </p:nvPicPr>
        <p:blipFill rotWithShape="1">
          <a:blip r:embed="rId6">
            <a:extLst>
              <a:ext uri="{28A0092B-C50C-407E-A947-70E740481C1C}">
                <a14:useLocalDpi xmlns:a14="http://schemas.microsoft.com/office/drawing/2010/main" val="0"/>
              </a:ext>
            </a:extLst>
          </a:blip>
          <a:srcRect l="35760" t="2416" r="34493" b="33447"/>
          <a:stretch/>
        </p:blipFill>
        <p:spPr>
          <a:xfrm>
            <a:off x="545749" y="1071480"/>
            <a:ext cx="2883588" cy="4368052"/>
          </a:xfrm>
          <a:prstGeom prst="rect">
            <a:avLst/>
          </a:prstGeom>
        </p:spPr>
      </p:pic>
      <p:cxnSp>
        <p:nvCxnSpPr>
          <p:cNvPr id="37" name="Rechte verbindingslijn 36">
            <a:extLst>
              <a:ext uri="{FF2B5EF4-FFF2-40B4-BE49-F238E27FC236}">
                <a16:creationId xmlns:a16="http://schemas.microsoft.com/office/drawing/2014/main" id="{ACFEFE95-BDDE-409F-B809-50F545CF903B}"/>
              </a:ext>
            </a:extLst>
          </p:cNvPr>
          <p:cNvCxnSpPr>
            <a:cxnSpLocks/>
          </p:cNvCxnSpPr>
          <p:nvPr/>
        </p:nvCxnSpPr>
        <p:spPr>
          <a:xfrm>
            <a:off x="2850915" y="3781838"/>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4EDFAC61-DBAE-4136-B4DC-0928E3473EC3}"/>
              </a:ext>
            </a:extLst>
          </p:cNvPr>
          <p:cNvCxnSpPr>
            <a:cxnSpLocks/>
          </p:cNvCxnSpPr>
          <p:nvPr/>
        </p:nvCxnSpPr>
        <p:spPr>
          <a:xfrm>
            <a:off x="2850915" y="3136891"/>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66CFA943-49B7-44F0-931A-EE432D7AFEDB}"/>
              </a:ext>
            </a:extLst>
          </p:cNvPr>
          <p:cNvCxnSpPr>
            <a:cxnSpLocks/>
          </p:cNvCxnSpPr>
          <p:nvPr/>
        </p:nvCxnSpPr>
        <p:spPr>
          <a:xfrm>
            <a:off x="2850915" y="2514829"/>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32" name="Rechthoek 31">
            <a:extLst>
              <a:ext uri="{FF2B5EF4-FFF2-40B4-BE49-F238E27FC236}">
                <a16:creationId xmlns:a16="http://schemas.microsoft.com/office/drawing/2014/main" id="{7A0B1020-EEEA-4704-9F49-70A97A787FC8}"/>
              </a:ext>
            </a:extLst>
          </p:cNvPr>
          <p:cNvSpPr/>
          <p:nvPr/>
        </p:nvSpPr>
        <p:spPr>
          <a:xfrm>
            <a:off x="3656895" y="3553238"/>
            <a:ext cx="3156442" cy="415498"/>
          </a:xfrm>
          <a:prstGeom prst="rect">
            <a:avLst/>
          </a:prstGeom>
          <a:solidFill>
            <a:schemeClr val="bg1"/>
          </a:solidFill>
        </p:spPr>
        <p:txBody>
          <a:bodyPr wrap="none">
            <a:spAutoFit/>
          </a:bodyPr>
          <a:lstStyle/>
          <a:p>
            <a:r>
              <a:rPr lang="nl-NL" sz="2100" dirty="0">
                <a:solidFill>
                  <a:schemeClr val="accent3"/>
                </a:solidFill>
                <a:latin typeface="Verdana" panose="020B0604030504040204" pitchFamily="34" charset="0"/>
                <a:ea typeface="Verdana" panose="020B0604030504040204" pitchFamily="34" charset="0"/>
                <a:cs typeface="Verdana" panose="020B0604030504040204" pitchFamily="34" charset="0"/>
              </a:rPr>
              <a:t>Datagedreven werken</a:t>
            </a:r>
          </a:p>
        </p:txBody>
      </p:sp>
      <p:sp>
        <p:nvSpPr>
          <p:cNvPr id="34" name="Rechthoek 33">
            <a:extLst>
              <a:ext uri="{FF2B5EF4-FFF2-40B4-BE49-F238E27FC236}">
                <a16:creationId xmlns:a16="http://schemas.microsoft.com/office/drawing/2014/main" id="{3A82E728-4E71-4CF6-9C2E-6BF06768DBD2}"/>
              </a:ext>
            </a:extLst>
          </p:cNvPr>
          <p:cNvSpPr/>
          <p:nvPr/>
        </p:nvSpPr>
        <p:spPr>
          <a:xfrm>
            <a:off x="3656895" y="2908291"/>
            <a:ext cx="2183611" cy="415498"/>
          </a:xfrm>
          <a:prstGeom prst="rect">
            <a:avLst/>
          </a:prstGeom>
          <a:solidFill>
            <a:schemeClr val="bg1"/>
          </a:solidFill>
        </p:spPr>
        <p:txBody>
          <a:bodyPr wrap="none">
            <a:spAutoFit/>
          </a:bodyPr>
          <a:lstStyle/>
          <a:p>
            <a:r>
              <a:rPr lang="nl-NL" sz="2100" dirty="0">
                <a:solidFill>
                  <a:schemeClr val="accent3"/>
                </a:solidFill>
                <a:latin typeface="Verdana" panose="020B0604030504040204" pitchFamily="34" charset="0"/>
                <a:ea typeface="Verdana" panose="020B0604030504040204" pitchFamily="34" charset="0"/>
                <a:cs typeface="Verdana" panose="020B0604030504040204" pitchFamily="34" charset="0"/>
              </a:rPr>
              <a:t>Omgevingswet</a:t>
            </a:r>
          </a:p>
        </p:txBody>
      </p:sp>
      <p:sp>
        <p:nvSpPr>
          <p:cNvPr id="36" name="Rechthoek 35">
            <a:extLst>
              <a:ext uri="{FF2B5EF4-FFF2-40B4-BE49-F238E27FC236}">
                <a16:creationId xmlns:a16="http://schemas.microsoft.com/office/drawing/2014/main" id="{190ABC32-304C-4730-A21D-003A671916B9}"/>
              </a:ext>
            </a:extLst>
          </p:cNvPr>
          <p:cNvSpPr/>
          <p:nvPr/>
        </p:nvSpPr>
        <p:spPr>
          <a:xfrm>
            <a:off x="3656895" y="2286229"/>
            <a:ext cx="2305503" cy="415498"/>
          </a:xfrm>
          <a:prstGeom prst="rect">
            <a:avLst/>
          </a:prstGeom>
          <a:solidFill>
            <a:schemeClr val="bg1"/>
          </a:solidFill>
        </p:spPr>
        <p:txBody>
          <a:bodyPr wrap="none">
            <a:spAutoFit/>
          </a:bodyPr>
          <a:lstStyle/>
          <a:p>
            <a:r>
              <a:rPr lang="nl-NL" sz="2100" dirty="0">
                <a:solidFill>
                  <a:schemeClr val="accent3"/>
                </a:solidFill>
                <a:latin typeface="Verdana" panose="020B0604030504040204" pitchFamily="34" charset="0"/>
                <a:ea typeface="Verdana" panose="020B0604030504040204" pitchFamily="34" charset="0"/>
                <a:cs typeface="Verdana" panose="020B0604030504040204" pitchFamily="34" charset="0"/>
              </a:rPr>
              <a:t>Energietransitie</a:t>
            </a:r>
          </a:p>
        </p:txBody>
      </p:sp>
      <p:cxnSp>
        <p:nvCxnSpPr>
          <p:cNvPr id="29" name="Rechte verbindingslijn 28">
            <a:extLst>
              <a:ext uri="{FF2B5EF4-FFF2-40B4-BE49-F238E27FC236}">
                <a16:creationId xmlns:a16="http://schemas.microsoft.com/office/drawing/2014/main" id="{72FC5FA9-E2A1-41D6-86F6-7E75938F3EA3}"/>
              </a:ext>
            </a:extLst>
          </p:cNvPr>
          <p:cNvCxnSpPr>
            <a:cxnSpLocks/>
          </p:cNvCxnSpPr>
          <p:nvPr/>
        </p:nvCxnSpPr>
        <p:spPr>
          <a:xfrm>
            <a:off x="2840405" y="4373186"/>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30" name="Rechthoek 29">
            <a:extLst>
              <a:ext uri="{FF2B5EF4-FFF2-40B4-BE49-F238E27FC236}">
                <a16:creationId xmlns:a16="http://schemas.microsoft.com/office/drawing/2014/main" id="{5E661C3A-C6E5-4513-B301-100D9EC1AD9D}"/>
              </a:ext>
            </a:extLst>
          </p:cNvPr>
          <p:cNvSpPr/>
          <p:nvPr/>
        </p:nvSpPr>
        <p:spPr>
          <a:xfrm>
            <a:off x="3646385" y="4144586"/>
            <a:ext cx="2880917" cy="415498"/>
          </a:xfrm>
          <a:prstGeom prst="rect">
            <a:avLst/>
          </a:prstGeom>
          <a:solidFill>
            <a:schemeClr val="bg1"/>
          </a:solidFill>
        </p:spPr>
        <p:txBody>
          <a:bodyPr wrap="none">
            <a:spAutoFit/>
          </a:bodyPr>
          <a:lstStyle/>
          <a:p>
            <a:r>
              <a:rPr lang="nl-NL" sz="2100" dirty="0">
                <a:solidFill>
                  <a:schemeClr val="accent3"/>
                </a:solidFill>
                <a:latin typeface="Verdana" panose="020B0604030504040204" pitchFamily="34" charset="0"/>
                <a:ea typeface="Verdana" panose="020B0604030504040204" pitchFamily="34" charset="0"/>
                <a:cs typeface="Verdana" panose="020B0604030504040204" pitchFamily="34" charset="0"/>
              </a:rPr>
              <a:t>Woningbouwopgave</a:t>
            </a:r>
          </a:p>
        </p:txBody>
      </p:sp>
      <p:sp>
        <p:nvSpPr>
          <p:cNvPr id="25" name="Titel 2">
            <a:extLst>
              <a:ext uri="{FF2B5EF4-FFF2-40B4-BE49-F238E27FC236}">
                <a16:creationId xmlns:a16="http://schemas.microsoft.com/office/drawing/2014/main" id="{BAB5A5BE-5414-4D70-A409-2803A815709B}"/>
              </a:ext>
            </a:extLst>
          </p:cNvPr>
          <p:cNvSpPr txBox="1">
            <a:spLocks/>
          </p:cNvSpPr>
          <p:nvPr/>
        </p:nvSpPr>
        <p:spPr>
          <a:xfrm>
            <a:off x="683437" y="699229"/>
            <a:ext cx="9984563" cy="728028"/>
          </a:xfrm>
          <a:prstGeom prst="rect">
            <a:avLst/>
          </a:prstGeom>
        </p:spPr>
        <p:txBody>
          <a:bodyPr vert="horz" lIns="91440" tIns="45720" rIns="91440" bIns="45720" rtlCol="0" anchor="ctr">
            <a:normAutofit/>
          </a:bodyPr>
          <a:lstStyle>
            <a:lvl1pPr>
              <a:defRPr sz="2800" baseline="0">
                <a:solidFill>
                  <a:schemeClr val="accent1">
                    <a:lumMod val="75000"/>
                  </a:schemeClr>
                </a:solidFill>
                <a:latin typeface="Verdana" panose="020B0604030504040204" pitchFamily="34" charset="0"/>
                <a:ea typeface="+mj-ea"/>
                <a:cs typeface="+mj-cs"/>
              </a:defRPr>
            </a:lvl1pPr>
          </a:lstStyle>
          <a:p>
            <a:pPr marL="457200" lvl="0" indent="-457200">
              <a:spcAft>
                <a:spcPts val="1200"/>
              </a:spcAft>
              <a:buAutoNum type="arabicPeriod"/>
            </a:pPr>
            <a:r>
              <a:rPr lang="nl-NL" sz="2400" dirty="0">
                <a:solidFill>
                  <a:srgbClr val="0070C0"/>
                </a:solidFill>
              </a:rPr>
              <a:t>Maatschappelijke uitdagingen in het ruimtelijke domein</a:t>
            </a:r>
          </a:p>
        </p:txBody>
      </p:sp>
    </p:spTree>
    <p:extLst>
      <p:ext uri="{BB962C8B-B14F-4D97-AF65-F5344CB8AC3E}">
        <p14:creationId xmlns:p14="http://schemas.microsoft.com/office/powerpoint/2010/main" val="27170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Rechte verbindingslijn 41">
            <a:extLst>
              <a:ext uri="{FF2B5EF4-FFF2-40B4-BE49-F238E27FC236}">
                <a16:creationId xmlns:a16="http://schemas.microsoft.com/office/drawing/2014/main" id="{CD88D89C-F40F-4584-B323-19E4CD24CD37}"/>
              </a:ext>
            </a:extLst>
          </p:cNvPr>
          <p:cNvCxnSpPr>
            <a:cxnSpLocks/>
          </p:cNvCxnSpPr>
          <p:nvPr/>
        </p:nvCxnSpPr>
        <p:spPr>
          <a:xfrm flipH="1">
            <a:off x="5323578" y="4373187"/>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F2FC4D27-6185-4A67-8047-AB41C7FFB227}"/>
              </a:ext>
            </a:extLst>
          </p:cNvPr>
          <p:cNvCxnSpPr>
            <a:cxnSpLocks/>
          </p:cNvCxnSpPr>
          <p:nvPr/>
        </p:nvCxnSpPr>
        <p:spPr>
          <a:xfrm flipH="1">
            <a:off x="5311052" y="3136891"/>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9CB6DA30-4C62-41EB-99A0-7A136F6F073F}"/>
              </a:ext>
            </a:extLst>
          </p:cNvPr>
          <p:cNvCxnSpPr>
            <a:cxnSpLocks/>
          </p:cNvCxnSpPr>
          <p:nvPr/>
        </p:nvCxnSpPr>
        <p:spPr>
          <a:xfrm flipH="1">
            <a:off x="5311052" y="2514829"/>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pic>
        <p:nvPicPr>
          <p:cNvPr id="28" name="Afbeelding 27">
            <a:extLst>
              <a:ext uri="{FF2B5EF4-FFF2-40B4-BE49-F238E27FC236}">
                <a16:creationId xmlns:a16="http://schemas.microsoft.com/office/drawing/2014/main" id="{21DCA4DA-BFD4-4C05-9B0D-8C39CA1D3074}"/>
              </a:ext>
            </a:extLst>
          </p:cNvPr>
          <p:cNvPicPr>
            <a:picLocks noChangeAspect="1"/>
          </p:cNvPicPr>
          <p:nvPr/>
        </p:nvPicPr>
        <p:blipFill rotWithShape="1">
          <a:blip r:embed="rId3">
            <a:extLst>
              <a:ext uri="{28A0092B-C50C-407E-A947-70E740481C1C}">
                <a14:useLocalDpi xmlns:a14="http://schemas.microsoft.com/office/drawing/2010/main" val="0"/>
              </a:ext>
            </a:extLst>
          </a:blip>
          <a:srcRect l="38896" t="29729" r="33347" b="35441"/>
          <a:stretch/>
        </p:blipFill>
        <p:spPr>
          <a:xfrm>
            <a:off x="851421" y="2922616"/>
            <a:ext cx="2690650" cy="2385850"/>
          </a:xfrm>
          <a:prstGeom prst="rect">
            <a:avLst/>
          </a:prstGeom>
        </p:spPr>
      </p:pic>
      <p:pic>
        <p:nvPicPr>
          <p:cNvPr id="31" name="Afbeelding 30">
            <a:extLst>
              <a:ext uri="{FF2B5EF4-FFF2-40B4-BE49-F238E27FC236}">
                <a16:creationId xmlns:a16="http://schemas.microsoft.com/office/drawing/2014/main" id="{70F5B796-4908-4B04-9FC4-AA909D133EAA}"/>
              </a:ext>
            </a:extLst>
          </p:cNvPr>
          <p:cNvPicPr>
            <a:picLocks noChangeAspect="1"/>
          </p:cNvPicPr>
          <p:nvPr/>
        </p:nvPicPr>
        <p:blipFill rotWithShape="1">
          <a:blip r:embed="rId4">
            <a:extLst>
              <a:ext uri="{28A0092B-C50C-407E-A947-70E740481C1C}">
                <a14:useLocalDpi xmlns:a14="http://schemas.microsoft.com/office/drawing/2010/main" val="0"/>
              </a:ext>
            </a:extLst>
          </a:blip>
          <a:srcRect l="38778" t="30334" r="34501" b="35449"/>
          <a:stretch/>
        </p:blipFill>
        <p:spPr>
          <a:xfrm>
            <a:off x="838895" y="2964660"/>
            <a:ext cx="2590105" cy="2343806"/>
          </a:xfrm>
          <a:prstGeom prst="rect">
            <a:avLst/>
          </a:prstGeom>
        </p:spPr>
      </p:pic>
      <p:pic>
        <p:nvPicPr>
          <p:cNvPr id="33" name="Afbeelding 32">
            <a:extLst>
              <a:ext uri="{FF2B5EF4-FFF2-40B4-BE49-F238E27FC236}">
                <a16:creationId xmlns:a16="http://schemas.microsoft.com/office/drawing/2014/main" id="{1F55B333-A6F7-4DBF-B12E-4A25C478D22D}"/>
              </a:ext>
            </a:extLst>
          </p:cNvPr>
          <p:cNvPicPr>
            <a:picLocks noChangeAspect="1"/>
          </p:cNvPicPr>
          <p:nvPr/>
        </p:nvPicPr>
        <p:blipFill rotWithShape="1">
          <a:blip r:embed="rId5">
            <a:extLst>
              <a:ext uri="{28A0092B-C50C-407E-A947-70E740481C1C}">
                <a14:useLocalDpi xmlns:a14="http://schemas.microsoft.com/office/drawing/2010/main" val="0"/>
              </a:ext>
            </a:extLst>
          </a:blip>
          <a:srcRect l="39957" t="21904" r="30528" b="36054"/>
          <a:stretch/>
        </p:blipFill>
        <p:spPr>
          <a:xfrm>
            <a:off x="952317" y="2385100"/>
            <a:ext cx="2861005" cy="2879834"/>
          </a:xfrm>
          <a:prstGeom prst="rect">
            <a:avLst/>
          </a:prstGeom>
          <a:solidFill>
            <a:schemeClr val="bg1"/>
          </a:solidFill>
        </p:spPr>
      </p:pic>
      <p:pic>
        <p:nvPicPr>
          <p:cNvPr id="35" name="Afbeelding 34">
            <a:extLst>
              <a:ext uri="{FF2B5EF4-FFF2-40B4-BE49-F238E27FC236}">
                <a16:creationId xmlns:a16="http://schemas.microsoft.com/office/drawing/2014/main" id="{B904CAD1-A448-4745-A03E-346038D6558F}"/>
              </a:ext>
            </a:extLst>
          </p:cNvPr>
          <p:cNvPicPr>
            <a:picLocks noChangeAspect="1"/>
          </p:cNvPicPr>
          <p:nvPr/>
        </p:nvPicPr>
        <p:blipFill rotWithShape="1">
          <a:blip r:embed="rId6">
            <a:extLst>
              <a:ext uri="{28A0092B-C50C-407E-A947-70E740481C1C}">
                <a14:useLocalDpi xmlns:a14="http://schemas.microsoft.com/office/drawing/2010/main" val="0"/>
              </a:ext>
            </a:extLst>
          </a:blip>
          <a:srcRect l="35760" t="2416" r="34493" b="33447"/>
          <a:stretch/>
        </p:blipFill>
        <p:spPr>
          <a:xfrm>
            <a:off x="545749" y="1071480"/>
            <a:ext cx="2883588" cy="4368052"/>
          </a:xfrm>
          <a:prstGeom prst="rect">
            <a:avLst/>
          </a:prstGeom>
        </p:spPr>
      </p:pic>
      <p:pic>
        <p:nvPicPr>
          <p:cNvPr id="45" name="Afbeelding 44">
            <a:extLst>
              <a:ext uri="{FF2B5EF4-FFF2-40B4-BE49-F238E27FC236}">
                <a16:creationId xmlns:a16="http://schemas.microsoft.com/office/drawing/2014/main" id="{98877300-8D78-4047-AEEB-5E30F515E1EA}"/>
              </a:ext>
            </a:extLst>
          </p:cNvPr>
          <p:cNvPicPr>
            <a:picLocks noChangeAspect="1"/>
          </p:cNvPicPr>
          <p:nvPr/>
        </p:nvPicPr>
        <p:blipFill rotWithShape="1">
          <a:blip r:embed="rId7">
            <a:extLst>
              <a:ext uri="{28A0092B-C50C-407E-A947-70E740481C1C}">
                <a14:useLocalDpi xmlns:a14="http://schemas.microsoft.com/office/drawing/2010/main" val="0"/>
              </a:ext>
            </a:extLst>
          </a:blip>
          <a:srcRect l="31852" t="5552" r="25319" b="17757"/>
          <a:stretch/>
        </p:blipFill>
        <p:spPr>
          <a:xfrm>
            <a:off x="166151" y="1285835"/>
            <a:ext cx="4151585" cy="5227697"/>
          </a:xfrm>
          <a:prstGeom prst="rect">
            <a:avLst/>
          </a:prstGeom>
        </p:spPr>
      </p:pic>
      <p:cxnSp>
        <p:nvCxnSpPr>
          <p:cNvPr id="41" name="Rechte verbindingslijn 40">
            <a:extLst>
              <a:ext uri="{FF2B5EF4-FFF2-40B4-BE49-F238E27FC236}">
                <a16:creationId xmlns:a16="http://schemas.microsoft.com/office/drawing/2014/main" id="{0941611C-EC5D-484E-9F16-37C5CB7D505C}"/>
              </a:ext>
            </a:extLst>
          </p:cNvPr>
          <p:cNvCxnSpPr>
            <a:cxnSpLocks/>
          </p:cNvCxnSpPr>
          <p:nvPr/>
        </p:nvCxnSpPr>
        <p:spPr>
          <a:xfrm flipH="1">
            <a:off x="5311052" y="3781838"/>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72FC5FA9-E2A1-41D6-86F6-7E75938F3EA3}"/>
              </a:ext>
            </a:extLst>
          </p:cNvPr>
          <p:cNvCxnSpPr>
            <a:cxnSpLocks/>
          </p:cNvCxnSpPr>
          <p:nvPr/>
        </p:nvCxnSpPr>
        <p:spPr>
          <a:xfrm>
            <a:off x="2840405" y="4373186"/>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ACFEFE95-BDDE-409F-B809-50F545CF903B}"/>
              </a:ext>
            </a:extLst>
          </p:cNvPr>
          <p:cNvCxnSpPr>
            <a:cxnSpLocks/>
          </p:cNvCxnSpPr>
          <p:nvPr/>
        </p:nvCxnSpPr>
        <p:spPr>
          <a:xfrm>
            <a:off x="2850915" y="3781838"/>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4EDFAC61-DBAE-4136-B4DC-0928E3473EC3}"/>
              </a:ext>
            </a:extLst>
          </p:cNvPr>
          <p:cNvCxnSpPr>
            <a:cxnSpLocks/>
          </p:cNvCxnSpPr>
          <p:nvPr/>
        </p:nvCxnSpPr>
        <p:spPr>
          <a:xfrm>
            <a:off x="2850915" y="3136891"/>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66CFA943-49B7-44F0-931A-EE432D7AFEDB}"/>
              </a:ext>
            </a:extLst>
          </p:cNvPr>
          <p:cNvCxnSpPr>
            <a:cxnSpLocks/>
          </p:cNvCxnSpPr>
          <p:nvPr/>
        </p:nvCxnSpPr>
        <p:spPr>
          <a:xfrm>
            <a:off x="2850915" y="2514829"/>
            <a:ext cx="1620000"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30" name="Rechthoek 29">
            <a:extLst>
              <a:ext uri="{FF2B5EF4-FFF2-40B4-BE49-F238E27FC236}">
                <a16:creationId xmlns:a16="http://schemas.microsoft.com/office/drawing/2014/main" id="{5E661C3A-C6E5-4513-B301-100D9EC1AD9D}"/>
              </a:ext>
            </a:extLst>
          </p:cNvPr>
          <p:cNvSpPr/>
          <p:nvPr/>
        </p:nvSpPr>
        <p:spPr>
          <a:xfrm>
            <a:off x="3646385" y="4144586"/>
            <a:ext cx="2880917" cy="415498"/>
          </a:xfrm>
          <a:prstGeom prst="rect">
            <a:avLst/>
          </a:prstGeom>
          <a:solidFill>
            <a:schemeClr val="bg1"/>
          </a:solidFill>
        </p:spPr>
        <p:txBody>
          <a:bodyPr wrap="none">
            <a:spAutoFit/>
          </a:bodyPr>
          <a:lstStyle/>
          <a:p>
            <a:r>
              <a:rPr lang="nl-NL" sz="2100" dirty="0">
                <a:solidFill>
                  <a:schemeClr val="accent3"/>
                </a:solidFill>
                <a:latin typeface="Verdana" panose="020B0604030504040204" pitchFamily="34" charset="0"/>
                <a:ea typeface="Verdana" panose="020B0604030504040204" pitchFamily="34" charset="0"/>
                <a:cs typeface="Verdana" panose="020B0604030504040204" pitchFamily="34" charset="0"/>
              </a:rPr>
              <a:t>Woningbouwopgave</a:t>
            </a:r>
          </a:p>
        </p:txBody>
      </p:sp>
      <p:sp>
        <p:nvSpPr>
          <p:cNvPr id="32" name="Rechthoek 31">
            <a:extLst>
              <a:ext uri="{FF2B5EF4-FFF2-40B4-BE49-F238E27FC236}">
                <a16:creationId xmlns:a16="http://schemas.microsoft.com/office/drawing/2014/main" id="{7A0B1020-EEEA-4704-9F49-70A97A787FC8}"/>
              </a:ext>
            </a:extLst>
          </p:cNvPr>
          <p:cNvSpPr/>
          <p:nvPr/>
        </p:nvSpPr>
        <p:spPr>
          <a:xfrm>
            <a:off x="3656895" y="3553238"/>
            <a:ext cx="3156442" cy="415498"/>
          </a:xfrm>
          <a:prstGeom prst="rect">
            <a:avLst/>
          </a:prstGeom>
          <a:solidFill>
            <a:schemeClr val="bg1"/>
          </a:solidFill>
        </p:spPr>
        <p:txBody>
          <a:bodyPr wrap="none">
            <a:spAutoFit/>
          </a:bodyPr>
          <a:lstStyle/>
          <a:p>
            <a:r>
              <a:rPr lang="nl-NL" sz="2100" dirty="0">
                <a:solidFill>
                  <a:schemeClr val="accent3"/>
                </a:solidFill>
                <a:latin typeface="Verdana" panose="020B0604030504040204" pitchFamily="34" charset="0"/>
                <a:ea typeface="Verdana" panose="020B0604030504040204" pitchFamily="34" charset="0"/>
                <a:cs typeface="Verdana" panose="020B0604030504040204" pitchFamily="34" charset="0"/>
              </a:rPr>
              <a:t>Datagedreven werken</a:t>
            </a:r>
          </a:p>
        </p:txBody>
      </p:sp>
      <p:sp>
        <p:nvSpPr>
          <p:cNvPr id="34" name="Rechthoek 33">
            <a:extLst>
              <a:ext uri="{FF2B5EF4-FFF2-40B4-BE49-F238E27FC236}">
                <a16:creationId xmlns:a16="http://schemas.microsoft.com/office/drawing/2014/main" id="{3A82E728-4E71-4CF6-9C2E-6BF06768DBD2}"/>
              </a:ext>
            </a:extLst>
          </p:cNvPr>
          <p:cNvSpPr/>
          <p:nvPr/>
        </p:nvSpPr>
        <p:spPr>
          <a:xfrm>
            <a:off x="3656895" y="2908291"/>
            <a:ext cx="2183611" cy="415498"/>
          </a:xfrm>
          <a:prstGeom prst="rect">
            <a:avLst/>
          </a:prstGeom>
          <a:solidFill>
            <a:schemeClr val="bg1"/>
          </a:solidFill>
        </p:spPr>
        <p:txBody>
          <a:bodyPr wrap="none">
            <a:spAutoFit/>
          </a:bodyPr>
          <a:lstStyle/>
          <a:p>
            <a:r>
              <a:rPr lang="nl-NL" sz="2100" dirty="0">
                <a:solidFill>
                  <a:schemeClr val="accent3"/>
                </a:solidFill>
                <a:latin typeface="Verdana" panose="020B0604030504040204" pitchFamily="34" charset="0"/>
                <a:ea typeface="Verdana" panose="020B0604030504040204" pitchFamily="34" charset="0"/>
                <a:cs typeface="Verdana" panose="020B0604030504040204" pitchFamily="34" charset="0"/>
              </a:rPr>
              <a:t>Omgevingswet</a:t>
            </a:r>
          </a:p>
        </p:txBody>
      </p:sp>
      <p:sp>
        <p:nvSpPr>
          <p:cNvPr id="36" name="Rechthoek 35">
            <a:extLst>
              <a:ext uri="{FF2B5EF4-FFF2-40B4-BE49-F238E27FC236}">
                <a16:creationId xmlns:a16="http://schemas.microsoft.com/office/drawing/2014/main" id="{190ABC32-304C-4730-A21D-003A671916B9}"/>
              </a:ext>
            </a:extLst>
          </p:cNvPr>
          <p:cNvSpPr/>
          <p:nvPr/>
        </p:nvSpPr>
        <p:spPr>
          <a:xfrm>
            <a:off x="3656895" y="2286229"/>
            <a:ext cx="2305503" cy="415498"/>
          </a:xfrm>
          <a:prstGeom prst="rect">
            <a:avLst/>
          </a:prstGeom>
          <a:solidFill>
            <a:schemeClr val="bg1"/>
          </a:solidFill>
        </p:spPr>
        <p:txBody>
          <a:bodyPr wrap="none">
            <a:spAutoFit/>
          </a:bodyPr>
          <a:lstStyle/>
          <a:p>
            <a:r>
              <a:rPr lang="nl-NL" sz="2100" dirty="0">
                <a:solidFill>
                  <a:schemeClr val="accent3"/>
                </a:solidFill>
                <a:latin typeface="Verdana" panose="020B0604030504040204" pitchFamily="34" charset="0"/>
                <a:ea typeface="Verdana" panose="020B0604030504040204" pitchFamily="34" charset="0"/>
                <a:cs typeface="Verdana" panose="020B0604030504040204" pitchFamily="34" charset="0"/>
              </a:rPr>
              <a:t>Energietransitie</a:t>
            </a:r>
          </a:p>
        </p:txBody>
      </p:sp>
      <p:sp>
        <p:nvSpPr>
          <p:cNvPr id="16" name="Titel 2">
            <a:extLst>
              <a:ext uri="{FF2B5EF4-FFF2-40B4-BE49-F238E27FC236}">
                <a16:creationId xmlns:a16="http://schemas.microsoft.com/office/drawing/2014/main" id="{581BDCD8-242F-4E45-B6B0-822E1FCD6B2C}"/>
              </a:ext>
            </a:extLst>
          </p:cNvPr>
          <p:cNvSpPr txBox="1">
            <a:spLocks/>
          </p:cNvSpPr>
          <p:nvPr/>
        </p:nvSpPr>
        <p:spPr>
          <a:xfrm>
            <a:off x="5127960" y="5056629"/>
            <a:ext cx="6745479" cy="728028"/>
          </a:xfrm>
          <a:prstGeom prst="rect">
            <a:avLst/>
          </a:prstGeom>
        </p:spPr>
        <p:txBody>
          <a:bodyPr>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sz="2400" b="0" dirty="0">
                <a:solidFill>
                  <a:srgbClr val="002F5F"/>
                </a:solidFill>
              </a:rPr>
              <a:t>Voorwaarde:</a:t>
            </a:r>
            <a:br>
              <a:rPr lang="nl-NL" sz="2400" b="0" dirty="0">
                <a:solidFill>
                  <a:srgbClr val="002F5F"/>
                </a:solidFill>
              </a:rPr>
            </a:br>
            <a:r>
              <a:rPr lang="nl-NL" sz="2400" b="0" dirty="0">
                <a:solidFill>
                  <a:srgbClr val="002F5F"/>
                </a:solidFill>
              </a:rPr>
              <a:t>Een robuust fundament van </a:t>
            </a:r>
            <a:r>
              <a:rPr lang="nl-NL" sz="2400" b="0" dirty="0" err="1">
                <a:solidFill>
                  <a:srgbClr val="002F5F"/>
                </a:solidFill>
              </a:rPr>
              <a:t>geo</a:t>
            </a:r>
            <a:r>
              <a:rPr lang="nl-NL" sz="2400" b="0" dirty="0">
                <a:solidFill>
                  <a:srgbClr val="002F5F"/>
                </a:solidFill>
              </a:rPr>
              <a:t>-data</a:t>
            </a:r>
          </a:p>
        </p:txBody>
      </p:sp>
      <p:sp>
        <p:nvSpPr>
          <p:cNvPr id="17" name="Rechthoek 16">
            <a:extLst>
              <a:ext uri="{FF2B5EF4-FFF2-40B4-BE49-F238E27FC236}">
                <a16:creationId xmlns:a16="http://schemas.microsoft.com/office/drawing/2014/main" id="{85FB7541-F2CB-465F-B31B-6815300305C4}"/>
              </a:ext>
            </a:extLst>
          </p:cNvPr>
          <p:cNvSpPr/>
          <p:nvPr/>
        </p:nvSpPr>
        <p:spPr>
          <a:xfrm>
            <a:off x="7001070" y="3505204"/>
            <a:ext cx="4805053" cy="646331"/>
          </a:xfrm>
          <a:prstGeom prst="rect">
            <a:avLst/>
          </a:prstGeom>
        </p:spPr>
        <p:txBody>
          <a:bodyPr wrap="square">
            <a:spAutoFit/>
          </a:bodyPr>
          <a:lstStyle/>
          <a:p>
            <a:r>
              <a:rPr lang="nl-NL" sz="1800" dirty="0">
                <a:solidFill>
                  <a:srgbClr val="008542"/>
                </a:solidFill>
                <a:latin typeface="Verdana" panose="020B0604030504040204" pitchFamily="34" charset="0"/>
                <a:ea typeface="Verdana" panose="020B0604030504040204" pitchFamily="34" charset="0"/>
                <a:cs typeface="Verdana" panose="020B0604030504040204" pitchFamily="34" charset="0"/>
              </a:rPr>
              <a:t>Beter beleid op basis van data: match behoefte en voorzieningen in de stad</a:t>
            </a:r>
          </a:p>
        </p:txBody>
      </p:sp>
      <p:sp>
        <p:nvSpPr>
          <p:cNvPr id="18" name="Rechthoek 17">
            <a:extLst>
              <a:ext uri="{FF2B5EF4-FFF2-40B4-BE49-F238E27FC236}">
                <a16:creationId xmlns:a16="http://schemas.microsoft.com/office/drawing/2014/main" id="{35D43AAC-CA22-4125-93AB-630530DFF673}"/>
              </a:ext>
            </a:extLst>
          </p:cNvPr>
          <p:cNvSpPr/>
          <p:nvPr/>
        </p:nvSpPr>
        <p:spPr>
          <a:xfrm>
            <a:off x="7001070" y="2872605"/>
            <a:ext cx="5368802" cy="646331"/>
          </a:xfrm>
          <a:prstGeom prst="rect">
            <a:avLst/>
          </a:prstGeom>
        </p:spPr>
        <p:txBody>
          <a:bodyPr wrap="square">
            <a:spAutoFit/>
          </a:bodyPr>
          <a:lstStyle/>
          <a:p>
            <a:r>
              <a:rPr lang="nl-NL" sz="1800" dirty="0">
                <a:solidFill>
                  <a:srgbClr val="008542"/>
                </a:solidFill>
                <a:latin typeface="Verdana" panose="020B0604030504040204" pitchFamily="34" charset="0"/>
                <a:ea typeface="Verdana" panose="020B0604030504040204" pitchFamily="34" charset="0"/>
                <a:cs typeface="Verdana" panose="020B0604030504040204" pitchFamily="34" charset="0"/>
              </a:rPr>
              <a:t>Integrale afweging op basis van wat er is, kan en mag op een bepaalde locatie</a:t>
            </a:r>
          </a:p>
        </p:txBody>
      </p:sp>
      <p:sp>
        <p:nvSpPr>
          <p:cNvPr id="19" name="Rechthoek 18">
            <a:extLst>
              <a:ext uri="{FF2B5EF4-FFF2-40B4-BE49-F238E27FC236}">
                <a16:creationId xmlns:a16="http://schemas.microsoft.com/office/drawing/2014/main" id="{D479BBE2-81A5-4977-812D-ED32472D90AD}"/>
              </a:ext>
            </a:extLst>
          </p:cNvPr>
          <p:cNvSpPr/>
          <p:nvPr/>
        </p:nvSpPr>
        <p:spPr>
          <a:xfrm>
            <a:off x="7001071" y="2175379"/>
            <a:ext cx="5117154" cy="646331"/>
          </a:xfrm>
          <a:prstGeom prst="rect">
            <a:avLst/>
          </a:prstGeom>
        </p:spPr>
        <p:txBody>
          <a:bodyPr wrap="square">
            <a:spAutoFit/>
          </a:bodyPr>
          <a:lstStyle/>
          <a:p>
            <a:r>
              <a:rPr lang="nl-NL" sz="1800" dirty="0">
                <a:solidFill>
                  <a:srgbClr val="008542"/>
                </a:solidFill>
                <a:latin typeface="Verdana" panose="020B0604030504040204" pitchFamily="34" charset="0"/>
                <a:ea typeface="Verdana" panose="020B0604030504040204" pitchFamily="34" charset="0"/>
                <a:cs typeface="Verdana" panose="020B0604030504040204" pitchFamily="34" charset="0"/>
              </a:rPr>
              <a:t>Inzicht woningvoorraad, zonnepanelen, aardgasvrije wijken</a:t>
            </a:r>
          </a:p>
        </p:txBody>
      </p:sp>
      <p:sp>
        <p:nvSpPr>
          <p:cNvPr id="20" name="Rechthoek 19">
            <a:extLst>
              <a:ext uri="{FF2B5EF4-FFF2-40B4-BE49-F238E27FC236}">
                <a16:creationId xmlns:a16="http://schemas.microsoft.com/office/drawing/2014/main" id="{241F2BB4-F846-48EC-8B00-D03A61B2490E}"/>
              </a:ext>
            </a:extLst>
          </p:cNvPr>
          <p:cNvSpPr/>
          <p:nvPr/>
        </p:nvSpPr>
        <p:spPr>
          <a:xfrm>
            <a:off x="7001071" y="4119806"/>
            <a:ext cx="5368801" cy="923330"/>
          </a:xfrm>
          <a:prstGeom prst="rect">
            <a:avLst/>
          </a:prstGeom>
        </p:spPr>
        <p:txBody>
          <a:bodyPr wrap="square">
            <a:spAutoFit/>
          </a:bodyPr>
          <a:lstStyle/>
          <a:p>
            <a:r>
              <a:rPr lang="nl-NL" sz="1800" dirty="0">
                <a:solidFill>
                  <a:srgbClr val="008542"/>
                </a:solidFill>
                <a:latin typeface="Verdana" panose="020B0604030504040204" pitchFamily="34" charset="0"/>
                <a:ea typeface="Verdana" panose="020B0604030504040204" pitchFamily="34" charset="0"/>
                <a:cs typeface="Verdana" panose="020B0604030504040204" pitchFamily="34" charset="0"/>
              </a:rPr>
              <a:t>Binnenstedelijke herstructurering, geschikte bouwlocaties, bouwen met behoud van groen, mobiliteit en economie</a:t>
            </a:r>
          </a:p>
        </p:txBody>
      </p:sp>
      <p:cxnSp>
        <p:nvCxnSpPr>
          <p:cNvPr id="21" name="Rechte verbindingslijn 20">
            <a:extLst>
              <a:ext uri="{FF2B5EF4-FFF2-40B4-BE49-F238E27FC236}">
                <a16:creationId xmlns:a16="http://schemas.microsoft.com/office/drawing/2014/main" id="{C37B5178-0A39-4DA8-A089-D103B2B5071D}"/>
              </a:ext>
            </a:extLst>
          </p:cNvPr>
          <p:cNvCxnSpPr>
            <a:cxnSpLocks/>
          </p:cNvCxnSpPr>
          <p:nvPr/>
        </p:nvCxnSpPr>
        <p:spPr>
          <a:xfrm>
            <a:off x="3447897" y="5280213"/>
            <a:ext cx="1661166" cy="0"/>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25" name="Titel 2">
            <a:extLst>
              <a:ext uri="{FF2B5EF4-FFF2-40B4-BE49-F238E27FC236}">
                <a16:creationId xmlns:a16="http://schemas.microsoft.com/office/drawing/2014/main" id="{BAB5A5BE-5414-4D70-A409-2803A815709B}"/>
              </a:ext>
            </a:extLst>
          </p:cNvPr>
          <p:cNvSpPr txBox="1">
            <a:spLocks/>
          </p:cNvSpPr>
          <p:nvPr/>
        </p:nvSpPr>
        <p:spPr>
          <a:xfrm>
            <a:off x="683437" y="699229"/>
            <a:ext cx="9984563" cy="728028"/>
          </a:xfrm>
          <a:prstGeom prst="rect">
            <a:avLst/>
          </a:prstGeom>
        </p:spPr>
        <p:txBody>
          <a:bodyPr vert="horz" lIns="91440" tIns="45720" rIns="91440" bIns="45720" rtlCol="0" anchor="ctr">
            <a:normAutofit/>
          </a:bodyPr>
          <a:lstStyle>
            <a:lvl1pPr>
              <a:defRPr sz="2800" baseline="0">
                <a:solidFill>
                  <a:schemeClr val="accent1">
                    <a:lumMod val="75000"/>
                  </a:schemeClr>
                </a:solidFill>
                <a:latin typeface="Verdana" panose="020B0604030504040204" pitchFamily="34" charset="0"/>
                <a:ea typeface="+mj-ea"/>
                <a:cs typeface="+mj-cs"/>
              </a:defRPr>
            </a:lvl1pPr>
          </a:lstStyle>
          <a:p>
            <a:pPr marL="457200" lvl="0" indent="-457200">
              <a:spcAft>
                <a:spcPts val="1200"/>
              </a:spcAft>
              <a:buAutoNum type="arabicPeriod"/>
            </a:pPr>
            <a:r>
              <a:rPr lang="nl-NL" sz="2400" dirty="0" err="1">
                <a:solidFill>
                  <a:srgbClr val="0070C0"/>
                </a:solidFill>
              </a:rPr>
              <a:t>Geo</a:t>
            </a:r>
            <a:r>
              <a:rPr lang="nl-NL" sz="2400" dirty="0">
                <a:solidFill>
                  <a:srgbClr val="0070C0"/>
                </a:solidFill>
              </a:rPr>
              <a:t>-informatie: spilfunctie en randvoorwaarde</a:t>
            </a:r>
          </a:p>
        </p:txBody>
      </p:sp>
      <p:grpSp>
        <p:nvGrpSpPr>
          <p:cNvPr id="26" name="Groep 25">
            <a:extLst>
              <a:ext uri="{FF2B5EF4-FFF2-40B4-BE49-F238E27FC236}">
                <a16:creationId xmlns:a16="http://schemas.microsoft.com/office/drawing/2014/main" id="{84496347-E04D-465A-B1C4-A6789F195386}"/>
              </a:ext>
            </a:extLst>
          </p:cNvPr>
          <p:cNvGrpSpPr/>
          <p:nvPr/>
        </p:nvGrpSpPr>
        <p:grpSpPr>
          <a:xfrm>
            <a:off x="-7374" y="6415994"/>
            <a:ext cx="4949825" cy="449261"/>
            <a:chOff x="0" y="6408737"/>
            <a:chExt cx="4949825" cy="449261"/>
          </a:xfrm>
          <a:solidFill>
            <a:schemeClr val="bg2"/>
          </a:solidFill>
        </p:grpSpPr>
        <p:sp>
          <p:nvSpPr>
            <p:cNvPr id="27" name="Freeform 5">
              <a:extLst>
                <a:ext uri="{FF2B5EF4-FFF2-40B4-BE49-F238E27FC236}">
                  <a16:creationId xmlns:a16="http://schemas.microsoft.com/office/drawing/2014/main" id="{FE55DB59-A41C-483C-A2D4-BB5F8AEBD279}"/>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38" name="Freeform 5">
              <a:extLst>
                <a:ext uri="{FF2B5EF4-FFF2-40B4-BE49-F238E27FC236}">
                  <a16:creationId xmlns:a16="http://schemas.microsoft.com/office/drawing/2014/main" id="{B92F4DF3-EBB4-4717-9CED-860991DFD746}"/>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46" name="Afbeelding 45">
            <a:extLst>
              <a:ext uri="{FF2B5EF4-FFF2-40B4-BE49-F238E27FC236}">
                <a16:creationId xmlns:a16="http://schemas.microsoft.com/office/drawing/2014/main" id="{3E67D162-13AD-4135-9DAC-1DF976825678}"/>
              </a:ext>
            </a:extLst>
          </p:cNvPr>
          <p:cNvPicPr>
            <a:picLocks noChangeAspect="1"/>
          </p:cNvPicPr>
          <p:nvPr/>
        </p:nvPicPr>
        <p:blipFill>
          <a:blip r:embed="rId8"/>
          <a:stretch>
            <a:fillRect/>
          </a:stretch>
        </p:blipFill>
        <p:spPr>
          <a:xfrm>
            <a:off x="6996940" y="5752288"/>
            <a:ext cx="1503759" cy="788379"/>
          </a:xfrm>
          <a:prstGeom prst="rect">
            <a:avLst/>
          </a:prstGeom>
        </p:spPr>
      </p:pic>
    </p:spTree>
    <p:extLst>
      <p:ext uri="{BB962C8B-B14F-4D97-AF65-F5344CB8AC3E}">
        <p14:creationId xmlns:p14="http://schemas.microsoft.com/office/powerpoint/2010/main" val="41395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E761BE7A-9FAA-458C-AB1D-1A55D611A329}"/>
              </a:ext>
            </a:extLst>
          </p:cNvPr>
          <p:cNvSpPr/>
          <p:nvPr/>
        </p:nvSpPr>
        <p:spPr>
          <a:xfrm>
            <a:off x="5863770" y="2299172"/>
            <a:ext cx="5843816" cy="400110"/>
          </a:xfrm>
          <a:prstGeom prst="rect">
            <a:avLst/>
          </a:prstGeom>
        </p:spPr>
        <p:txBody>
          <a:bodyPr wrap="square">
            <a:spAutoFit/>
          </a:bodyPr>
          <a:lstStyle/>
          <a:p>
            <a:r>
              <a:rPr lang="nl-NL" sz="2000" b="1" dirty="0">
                <a:solidFill>
                  <a:schemeClr val="tx2"/>
                </a:solidFill>
                <a:latin typeface="Verdana" panose="020B0604030504040204" pitchFamily="34" charset="0"/>
                <a:ea typeface="Verdana" panose="020B0604030504040204" pitchFamily="34" charset="0"/>
                <a:cs typeface="Verdana" panose="020B0604030504040204" pitchFamily="34" charset="0"/>
              </a:rPr>
              <a:t>Twee belangrijkste ontwikkelingen:</a:t>
            </a:r>
          </a:p>
        </p:txBody>
      </p:sp>
      <p:pic>
        <p:nvPicPr>
          <p:cNvPr id="7" name="Afbeelding 6">
            <a:extLst>
              <a:ext uri="{FF2B5EF4-FFF2-40B4-BE49-F238E27FC236}">
                <a16:creationId xmlns:a16="http://schemas.microsoft.com/office/drawing/2014/main" id="{F95852B3-38E3-4542-B453-62E6B8009A86}"/>
              </a:ext>
            </a:extLst>
          </p:cNvPr>
          <p:cNvPicPr>
            <a:picLocks noChangeAspect="1"/>
          </p:cNvPicPr>
          <p:nvPr/>
        </p:nvPicPr>
        <p:blipFill rotWithShape="1">
          <a:blip r:embed="rId3">
            <a:extLst>
              <a:ext uri="{28A0092B-C50C-407E-A947-70E740481C1C}">
                <a14:useLocalDpi xmlns:a14="http://schemas.microsoft.com/office/drawing/2010/main" val="0"/>
              </a:ext>
            </a:extLst>
          </a:blip>
          <a:srcRect l="13841" t="5563" r="22079" b="13230"/>
          <a:stretch/>
        </p:blipFill>
        <p:spPr>
          <a:xfrm>
            <a:off x="306732" y="1298918"/>
            <a:ext cx="5547658" cy="4968068"/>
          </a:xfrm>
          <a:prstGeom prst="rect">
            <a:avLst/>
          </a:prstGeom>
        </p:spPr>
      </p:pic>
      <p:sp>
        <p:nvSpPr>
          <p:cNvPr id="12" name="Rechthoek 11">
            <a:extLst>
              <a:ext uri="{FF2B5EF4-FFF2-40B4-BE49-F238E27FC236}">
                <a16:creationId xmlns:a16="http://schemas.microsoft.com/office/drawing/2014/main" id="{D9146290-8F17-4BD7-A1A4-1A9BB2C9054A}"/>
              </a:ext>
            </a:extLst>
          </p:cNvPr>
          <p:cNvSpPr/>
          <p:nvPr/>
        </p:nvSpPr>
        <p:spPr>
          <a:xfrm>
            <a:off x="5685191" y="2848605"/>
            <a:ext cx="6200973" cy="1569660"/>
          </a:xfrm>
          <a:prstGeom prst="rect">
            <a:avLst/>
          </a:prstGeom>
        </p:spPr>
        <p:txBody>
          <a:bodyPr wrap="square">
            <a:spAutoFit/>
          </a:bodyPr>
          <a:lstStyle/>
          <a:p>
            <a:pPr marL="457200" indent="-457200">
              <a:buFontTx/>
              <a:buAutoNum type="alphaLcParenR"/>
            </a:pPr>
            <a:r>
              <a:rPr lang="nl-NL" dirty="0">
                <a:solidFill>
                  <a:schemeClr val="tx2"/>
                </a:solidFill>
                <a:latin typeface="Verdana" panose="020B0604030504040204" pitchFamily="34" charset="0"/>
                <a:ea typeface="Verdana" panose="020B0604030504040204" pitchFamily="34" charset="0"/>
                <a:cs typeface="Lucida Sans Unicode" panose="020B0602030504020204" pitchFamily="34" charset="0"/>
              </a:rPr>
              <a:t>Common </a:t>
            </a:r>
            <a:r>
              <a:rPr lang="nl-NL" dirty="0" err="1">
                <a:solidFill>
                  <a:schemeClr val="tx2"/>
                </a:solidFill>
                <a:latin typeface="Verdana" panose="020B0604030504040204" pitchFamily="34" charset="0"/>
                <a:ea typeface="Verdana" panose="020B0604030504040204" pitchFamily="34" charset="0"/>
                <a:cs typeface="Lucida Sans Unicode" panose="020B0602030504020204" pitchFamily="34" charset="0"/>
              </a:rPr>
              <a:t>Ground</a:t>
            </a:r>
            <a:r>
              <a:rPr lang="nl-NL" dirty="0">
                <a:solidFill>
                  <a:schemeClr val="tx2"/>
                </a:solidFill>
                <a:latin typeface="Verdana" panose="020B0604030504040204" pitchFamily="34" charset="0"/>
                <a:ea typeface="Verdana" panose="020B0604030504040204" pitchFamily="34" charset="0"/>
                <a:cs typeface="Lucida Sans Unicode" panose="020B0602030504020204" pitchFamily="34" charset="0"/>
              </a:rPr>
              <a:t>: vernieuwing structuur informatievoorziening </a:t>
            </a:r>
          </a:p>
          <a:p>
            <a:pPr marL="457200" indent="-457200">
              <a:buAutoNum type="alphaLcParenR"/>
            </a:pPr>
            <a:r>
              <a:rPr lang="nl-NL" dirty="0">
                <a:solidFill>
                  <a:schemeClr val="tx2"/>
                </a:solidFill>
                <a:latin typeface="Verdana" panose="020B0604030504040204" pitchFamily="34" charset="0"/>
                <a:ea typeface="Verdana" panose="020B0604030504040204" pitchFamily="34" charset="0"/>
                <a:cs typeface="Lucida Sans Unicode" panose="020B0602030504020204" pitchFamily="34" charset="0"/>
              </a:rPr>
              <a:t>Samenhangende objectenregistratie (SOR): verbetering van de inhoud</a:t>
            </a:r>
          </a:p>
        </p:txBody>
      </p:sp>
      <p:sp>
        <p:nvSpPr>
          <p:cNvPr id="5" name="Titel 2">
            <a:extLst>
              <a:ext uri="{FF2B5EF4-FFF2-40B4-BE49-F238E27FC236}">
                <a16:creationId xmlns:a16="http://schemas.microsoft.com/office/drawing/2014/main" id="{3E9C87FC-3AA8-453B-88D5-961EC203E002}"/>
              </a:ext>
            </a:extLst>
          </p:cNvPr>
          <p:cNvSpPr txBox="1">
            <a:spLocks/>
          </p:cNvSpPr>
          <p:nvPr/>
        </p:nvSpPr>
        <p:spPr>
          <a:xfrm>
            <a:off x="622429" y="749070"/>
            <a:ext cx="11750804" cy="728028"/>
          </a:xfrm>
          <a:prstGeom prst="rect">
            <a:avLst/>
          </a:prstGeom>
        </p:spPr>
        <p:txBody>
          <a:bodyPr vert="horz" lIns="91440" tIns="45720" rIns="91440" bIns="45720" rtlCol="0" anchor="ctr">
            <a:noAutofit/>
          </a:bodyPr>
          <a:lstStyle>
            <a:lvl1pPr>
              <a:defRPr sz="2800" baseline="0">
                <a:solidFill>
                  <a:schemeClr val="accent1">
                    <a:lumMod val="75000"/>
                  </a:schemeClr>
                </a:solidFill>
                <a:latin typeface="Verdana" panose="020B0604030504040204" pitchFamily="34" charset="0"/>
                <a:ea typeface="+mj-ea"/>
                <a:cs typeface="+mj-cs"/>
              </a:defRPr>
            </a:lvl1pPr>
          </a:lstStyle>
          <a:p>
            <a:pPr>
              <a:spcAft>
                <a:spcPts val="600"/>
              </a:spcAft>
            </a:pPr>
            <a:r>
              <a:rPr lang="nl-NL" sz="2400" dirty="0">
                <a:solidFill>
                  <a:srgbClr val="0070C0"/>
                </a:solidFill>
              </a:rPr>
              <a:t>2. </a:t>
            </a:r>
            <a:r>
              <a:rPr lang="nl-NL" sz="2400" dirty="0"/>
              <a:t>Visie op de informatievoorziening: versterken van het (geo-)fundament</a:t>
            </a:r>
            <a:endParaRPr lang="nl-NL" sz="2400" dirty="0">
              <a:solidFill>
                <a:srgbClr val="0070C0"/>
              </a:solidFill>
            </a:endParaRPr>
          </a:p>
        </p:txBody>
      </p:sp>
    </p:spTree>
    <p:extLst>
      <p:ext uri="{BB962C8B-B14F-4D97-AF65-F5344CB8AC3E}">
        <p14:creationId xmlns:p14="http://schemas.microsoft.com/office/powerpoint/2010/main" val="1040419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C620C7B-1C91-4F0F-8F77-C5310A97F435}"/>
              </a:ext>
            </a:extLst>
          </p:cNvPr>
          <p:cNvSpPr/>
          <p:nvPr/>
        </p:nvSpPr>
        <p:spPr>
          <a:xfrm>
            <a:off x="738422" y="841222"/>
            <a:ext cx="10715156" cy="461665"/>
          </a:xfrm>
          <a:prstGeom prst="rect">
            <a:avLst/>
          </a:prstGeom>
        </p:spPr>
        <p:txBody>
          <a:bodyPr wrap="square">
            <a:spAutoFit/>
          </a:bodyPr>
          <a:lstStyle/>
          <a:p>
            <a:r>
              <a:rPr lang="nl-NL" kern="0" dirty="0">
                <a:solidFill>
                  <a:srgbClr val="0070C0"/>
                </a:solidFill>
                <a:latin typeface="Verdana" panose="020B0604030504040204" pitchFamily="34" charset="0"/>
                <a:ea typeface="Verdana" panose="020B0604030504040204" pitchFamily="34" charset="0"/>
                <a:cs typeface="Verdana" panose="020B0604030504040204" pitchFamily="34" charset="0"/>
              </a:rPr>
              <a:t>2a) Structurele versterking van het fundament: Common Ground</a:t>
            </a:r>
          </a:p>
        </p:txBody>
      </p:sp>
      <p:sp>
        <p:nvSpPr>
          <p:cNvPr id="2" name="Rechthoek 1">
            <a:extLst>
              <a:ext uri="{FF2B5EF4-FFF2-40B4-BE49-F238E27FC236}">
                <a16:creationId xmlns:a16="http://schemas.microsoft.com/office/drawing/2014/main" id="{721CDE5D-8B3D-46D5-9261-E4C33C2E7335}"/>
              </a:ext>
            </a:extLst>
          </p:cNvPr>
          <p:cNvSpPr/>
          <p:nvPr/>
        </p:nvSpPr>
        <p:spPr>
          <a:xfrm>
            <a:off x="738422" y="1248841"/>
            <a:ext cx="7244435" cy="3939540"/>
          </a:xfrm>
          <a:prstGeom prst="rect">
            <a:avLst/>
          </a:prstGeom>
        </p:spPr>
        <p:txBody>
          <a:bodyPr wrap="square">
            <a:spAutoFit/>
          </a:bodyPr>
          <a:lstStyle/>
          <a:p>
            <a:pPr>
              <a:spcAft>
                <a:spcPts val="1800"/>
              </a:spcAft>
            </a:pPr>
            <a:r>
              <a:rPr lang="nl-NL" sz="2000" i="1" dirty="0"/>
              <a:t>Een nieuwe, toekomstgerichte informatievoorziening. </a:t>
            </a:r>
            <a:br>
              <a:rPr lang="nl-NL" sz="2000" i="1" dirty="0"/>
            </a:br>
            <a:r>
              <a:rPr lang="nl-NL" sz="2000" i="1" dirty="0"/>
              <a:t>Een minder complexe en foutgevoelige infrastructuur</a:t>
            </a:r>
          </a:p>
          <a:p>
            <a:pPr marL="457200" indent="-457200">
              <a:spcAft>
                <a:spcPts val="600"/>
              </a:spcAft>
              <a:buAutoNum type="alphaLcParenR"/>
            </a:pPr>
            <a:r>
              <a:rPr lang="nl-NL" sz="2000" dirty="0">
                <a:solidFill>
                  <a:srgbClr val="000000"/>
                </a:solidFill>
                <a:latin typeface="+mj-lt"/>
              </a:rPr>
              <a:t>Data blijft bij de bron. We maken geen (onnodige)  kopieën meer;</a:t>
            </a:r>
          </a:p>
          <a:p>
            <a:pPr marL="457200" indent="-457200">
              <a:spcAft>
                <a:spcPts val="600"/>
              </a:spcAft>
              <a:buFontTx/>
              <a:buAutoNum type="alphaLcParenR"/>
            </a:pPr>
            <a:r>
              <a:rPr lang="nl-NL" sz="2000" dirty="0">
                <a:solidFill>
                  <a:srgbClr val="000000"/>
                </a:solidFill>
                <a:latin typeface="+mj-lt"/>
              </a:rPr>
              <a:t>Gegevens koppelen we los van applicaties en werkprocessen. Hierdoor zijn we minder afhankelijk van derden;</a:t>
            </a:r>
          </a:p>
          <a:p>
            <a:pPr marL="457200" indent="-457200">
              <a:spcAft>
                <a:spcPts val="600"/>
              </a:spcAft>
              <a:buAutoNum type="alphaLcParenR"/>
            </a:pPr>
            <a:r>
              <a:rPr lang="nl-NL" sz="2000" dirty="0">
                <a:solidFill>
                  <a:srgbClr val="000000"/>
                </a:solidFill>
                <a:latin typeface="+mj-lt"/>
              </a:rPr>
              <a:t>Gegevens worden uniform gemaakt. We werken volgens duidelijke uniforme standaarden;</a:t>
            </a:r>
          </a:p>
          <a:p>
            <a:pPr marL="457200" indent="-457200">
              <a:spcAft>
                <a:spcPts val="600"/>
              </a:spcAft>
              <a:buAutoNum type="alphaLcParenR"/>
            </a:pPr>
            <a:r>
              <a:rPr lang="nl-NL" sz="2000" dirty="0">
                <a:solidFill>
                  <a:srgbClr val="000000"/>
                </a:solidFill>
                <a:latin typeface="+mj-lt"/>
              </a:rPr>
              <a:t>Gegevens uitwisselen met nieuwe technieken (</a:t>
            </a:r>
            <a:r>
              <a:rPr lang="nl-NL" sz="2000" dirty="0" err="1">
                <a:solidFill>
                  <a:srgbClr val="000000"/>
                </a:solidFill>
                <a:latin typeface="+mj-lt"/>
              </a:rPr>
              <a:t>API’s</a:t>
            </a:r>
            <a:r>
              <a:rPr lang="nl-NL" sz="2000" dirty="0">
                <a:solidFill>
                  <a:srgbClr val="000000"/>
                </a:solidFill>
                <a:latin typeface="+mj-lt"/>
              </a:rPr>
              <a:t>). Eenvoudiger delen en uitwisselen van data.</a:t>
            </a:r>
          </a:p>
        </p:txBody>
      </p:sp>
      <p:sp>
        <p:nvSpPr>
          <p:cNvPr id="4" name="Rechthoek 3">
            <a:extLst>
              <a:ext uri="{FF2B5EF4-FFF2-40B4-BE49-F238E27FC236}">
                <a16:creationId xmlns:a16="http://schemas.microsoft.com/office/drawing/2014/main" id="{BDCAD7A0-296A-4269-B50D-1D073A35E0CA}"/>
              </a:ext>
            </a:extLst>
          </p:cNvPr>
          <p:cNvSpPr/>
          <p:nvPr/>
        </p:nvSpPr>
        <p:spPr>
          <a:xfrm>
            <a:off x="685966" y="5970327"/>
            <a:ext cx="9116777" cy="338554"/>
          </a:xfrm>
          <a:prstGeom prst="rect">
            <a:avLst/>
          </a:prstGeom>
        </p:spPr>
        <p:txBody>
          <a:bodyPr wrap="square">
            <a:spAutoFit/>
          </a:bodyPr>
          <a:lstStyle/>
          <a:p>
            <a:r>
              <a:rPr lang="nl-NL" sz="1600" i="1" dirty="0">
                <a:latin typeface="+mj-lt"/>
              </a:rPr>
              <a:t>Meer informatie: </a:t>
            </a:r>
            <a:r>
              <a:rPr lang="nl-NL" sz="1600" dirty="0">
                <a:hlinkClick r:id="rId3"/>
              </a:rPr>
              <a:t>https://www.vngrealisatie.nl </a:t>
            </a:r>
            <a:r>
              <a:rPr lang="nl-NL" sz="1600" dirty="0"/>
              <a:t>of bekijk dit </a:t>
            </a:r>
            <a:r>
              <a:rPr lang="nl-NL" sz="1600" dirty="0">
                <a:hlinkClick r:id="rId4"/>
              </a:rPr>
              <a:t>filmpje</a:t>
            </a:r>
            <a:r>
              <a:rPr lang="nl-NL" sz="1600" dirty="0"/>
              <a:t>.  </a:t>
            </a:r>
            <a:endParaRPr lang="nl-NL" sz="1600" i="1" dirty="0">
              <a:latin typeface="+mj-lt"/>
            </a:endParaRPr>
          </a:p>
        </p:txBody>
      </p:sp>
      <p:pic>
        <p:nvPicPr>
          <p:cNvPr id="8" name="Afbeelding 7">
            <a:extLst>
              <a:ext uri="{FF2B5EF4-FFF2-40B4-BE49-F238E27FC236}">
                <a16:creationId xmlns:a16="http://schemas.microsoft.com/office/drawing/2014/main" id="{2879C417-FE42-427E-B8CE-812EAA867F10}"/>
              </a:ext>
            </a:extLst>
          </p:cNvPr>
          <p:cNvPicPr>
            <a:picLocks noChangeAspect="1"/>
          </p:cNvPicPr>
          <p:nvPr/>
        </p:nvPicPr>
        <p:blipFill>
          <a:blip r:embed="rId5"/>
          <a:stretch>
            <a:fillRect/>
          </a:stretch>
        </p:blipFill>
        <p:spPr>
          <a:xfrm>
            <a:off x="8490858" y="1392335"/>
            <a:ext cx="3378830" cy="1813105"/>
          </a:xfrm>
          <a:prstGeom prst="rect">
            <a:avLst/>
          </a:prstGeom>
        </p:spPr>
      </p:pic>
      <p:pic>
        <p:nvPicPr>
          <p:cNvPr id="9" name="Afbeelding 8">
            <a:extLst>
              <a:ext uri="{FF2B5EF4-FFF2-40B4-BE49-F238E27FC236}">
                <a16:creationId xmlns:a16="http://schemas.microsoft.com/office/drawing/2014/main" id="{76A3E2FF-3C48-46B7-90AB-48A4FC52C72A}"/>
              </a:ext>
            </a:extLst>
          </p:cNvPr>
          <p:cNvPicPr>
            <a:picLocks noChangeAspect="1"/>
          </p:cNvPicPr>
          <p:nvPr/>
        </p:nvPicPr>
        <p:blipFill>
          <a:blip r:embed="rId6"/>
          <a:stretch>
            <a:fillRect/>
          </a:stretch>
        </p:blipFill>
        <p:spPr>
          <a:xfrm>
            <a:off x="8505858" y="3481578"/>
            <a:ext cx="3378830" cy="1996020"/>
          </a:xfrm>
          <a:prstGeom prst="rect">
            <a:avLst/>
          </a:prstGeom>
        </p:spPr>
      </p:pic>
      <p:sp>
        <p:nvSpPr>
          <p:cNvPr id="10" name="Pijl: omlaag 9">
            <a:extLst>
              <a:ext uri="{FF2B5EF4-FFF2-40B4-BE49-F238E27FC236}">
                <a16:creationId xmlns:a16="http://schemas.microsoft.com/office/drawing/2014/main" id="{1FAC3FCA-8588-421E-AEED-0CB67F085FB8}"/>
              </a:ext>
            </a:extLst>
          </p:cNvPr>
          <p:cNvSpPr/>
          <p:nvPr/>
        </p:nvSpPr>
        <p:spPr>
          <a:xfrm>
            <a:off x="10015363" y="3076407"/>
            <a:ext cx="484632" cy="447121"/>
          </a:xfrm>
          <a:prstGeom prst="downArrow">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359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1ECAB825-77D3-4CFB-8374-213E5194B074}"/>
              </a:ext>
            </a:extLst>
          </p:cNvPr>
          <p:cNvSpPr txBox="1">
            <a:spLocks/>
          </p:cNvSpPr>
          <p:nvPr/>
        </p:nvSpPr>
        <p:spPr>
          <a:xfrm>
            <a:off x="707297" y="899160"/>
            <a:ext cx="11016389" cy="728028"/>
          </a:xfrm>
          <a:prstGeom prst="rect">
            <a:avLst/>
          </a:prstGeom>
        </p:spPr>
        <p:txBody>
          <a:bodyPr wrap="square">
            <a:spAutoFit/>
          </a:bodyPr>
          <a:lstStyle>
            <a:defPPr>
              <a:defRPr lang="nl-NL"/>
            </a:defPPr>
            <a:lvl1pPr>
              <a:defRPr kern="0">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dirty="0"/>
              <a:t>2b) Structurele versterking van het fundament: groeien naar een </a:t>
            </a:r>
            <a:r>
              <a:rPr lang="nl-NL" u="sng" dirty="0"/>
              <a:t>driedimensionale</a:t>
            </a:r>
            <a:r>
              <a:rPr lang="nl-NL" dirty="0"/>
              <a:t> samenhangende objectenregistratie</a:t>
            </a:r>
          </a:p>
        </p:txBody>
      </p:sp>
      <p:pic>
        <p:nvPicPr>
          <p:cNvPr id="11" name="Afbeelding 10">
            <a:extLst>
              <a:ext uri="{FF2B5EF4-FFF2-40B4-BE49-F238E27FC236}">
                <a16:creationId xmlns:a16="http://schemas.microsoft.com/office/drawing/2014/main" id="{D567320E-0A46-4314-A76E-F4E9CD068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579" y="2010558"/>
            <a:ext cx="3603600" cy="2703496"/>
          </a:xfrm>
          <a:prstGeom prst="rect">
            <a:avLst/>
          </a:prstGeom>
        </p:spPr>
      </p:pic>
      <p:pic>
        <p:nvPicPr>
          <p:cNvPr id="12" name="Afbeelding 11">
            <a:extLst>
              <a:ext uri="{FF2B5EF4-FFF2-40B4-BE49-F238E27FC236}">
                <a16:creationId xmlns:a16="http://schemas.microsoft.com/office/drawing/2014/main" id="{125C7F71-14EC-4CCF-8CF8-FE8F97DBC3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076" y="2014395"/>
            <a:ext cx="3603600" cy="2703496"/>
          </a:xfrm>
          <a:prstGeom prst="rect">
            <a:avLst/>
          </a:prstGeom>
        </p:spPr>
      </p:pic>
      <p:pic>
        <p:nvPicPr>
          <p:cNvPr id="13" name="Afbeelding 12">
            <a:extLst>
              <a:ext uri="{FF2B5EF4-FFF2-40B4-BE49-F238E27FC236}">
                <a16:creationId xmlns:a16="http://schemas.microsoft.com/office/drawing/2014/main" id="{9C689BD9-70EE-40CB-941F-CB55B973C7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1573" y="2014395"/>
            <a:ext cx="3603600" cy="2703496"/>
          </a:xfrm>
          <a:prstGeom prst="rect">
            <a:avLst/>
          </a:prstGeom>
        </p:spPr>
      </p:pic>
      <p:pic>
        <p:nvPicPr>
          <p:cNvPr id="14" name="Afbeelding 13">
            <a:extLst>
              <a:ext uri="{FF2B5EF4-FFF2-40B4-BE49-F238E27FC236}">
                <a16:creationId xmlns:a16="http://schemas.microsoft.com/office/drawing/2014/main" id="{546C1BB0-FE52-4655-8EA9-78D3096739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016" y="4951017"/>
            <a:ext cx="10895350" cy="609600"/>
          </a:xfrm>
          <a:prstGeom prst="rect">
            <a:avLst/>
          </a:prstGeom>
        </p:spPr>
      </p:pic>
      <p:sp>
        <p:nvSpPr>
          <p:cNvPr id="2" name="Rechthoek 1">
            <a:extLst>
              <a:ext uri="{FF2B5EF4-FFF2-40B4-BE49-F238E27FC236}">
                <a16:creationId xmlns:a16="http://schemas.microsoft.com/office/drawing/2014/main" id="{A5A87633-B092-4DAB-AD63-73CC81A82EFA}"/>
              </a:ext>
            </a:extLst>
          </p:cNvPr>
          <p:cNvSpPr/>
          <p:nvPr/>
        </p:nvSpPr>
        <p:spPr>
          <a:xfrm>
            <a:off x="206294" y="5613302"/>
            <a:ext cx="10475050" cy="584775"/>
          </a:xfrm>
          <a:prstGeom prst="rect">
            <a:avLst/>
          </a:prstGeom>
        </p:spPr>
        <p:txBody>
          <a:bodyPr wrap="square">
            <a:spAutoFit/>
          </a:bodyPr>
          <a:lstStyle/>
          <a:p>
            <a:r>
              <a:rPr lang="nl-NL" sz="1600" i="1" dirty="0"/>
              <a:t>Meer informatie: </a:t>
            </a:r>
            <a:r>
              <a:rPr lang="nl-NL" sz="1600" dirty="0">
                <a:hlinkClick r:id="rId7" action="ppaction://hlinkfile"/>
              </a:rPr>
              <a:t>geobasisregistraties.nl</a:t>
            </a:r>
            <a:r>
              <a:rPr lang="nl-NL" sz="1600" dirty="0"/>
              <a:t> en </a:t>
            </a:r>
            <a:r>
              <a:rPr lang="nl-NL" sz="1600" dirty="0">
                <a:hlinkClick r:id="rId8"/>
              </a:rPr>
              <a:t>vngrealisatie.nl</a:t>
            </a:r>
            <a:endParaRPr lang="nl-NL" sz="1600" i="1" dirty="0"/>
          </a:p>
          <a:p>
            <a:endParaRPr lang="nl-NL" sz="1600" i="1" dirty="0">
              <a:latin typeface="+mj-lt"/>
            </a:endParaRPr>
          </a:p>
        </p:txBody>
      </p:sp>
      <p:pic>
        <p:nvPicPr>
          <p:cNvPr id="10" name="Afbeelding 9">
            <a:extLst>
              <a:ext uri="{FF2B5EF4-FFF2-40B4-BE49-F238E27FC236}">
                <a16:creationId xmlns:a16="http://schemas.microsoft.com/office/drawing/2014/main" id="{F95412EF-9DE7-4CBA-8833-7EC9BFD99511}"/>
              </a:ext>
            </a:extLst>
          </p:cNvPr>
          <p:cNvPicPr>
            <a:picLocks noChangeAspect="1"/>
          </p:cNvPicPr>
          <p:nvPr/>
        </p:nvPicPr>
        <p:blipFill>
          <a:blip r:embed="rId9"/>
          <a:stretch>
            <a:fillRect/>
          </a:stretch>
        </p:blipFill>
        <p:spPr>
          <a:xfrm>
            <a:off x="9164241" y="5613302"/>
            <a:ext cx="1962150" cy="1028700"/>
          </a:xfrm>
          <a:prstGeom prst="rect">
            <a:avLst/>
          </a:prstGeom>
        </p:spPr>
      </p:pic>
    </p:spTree>
    <p:extLst>
      <p:ext uri="{BB962C8B-B14F-4D97-AF65-F5344CB8AC3E}">
        <p14:creationId xmlns:p14="http://schemas.microsoft.com/office/powerpoint/2010/main" val="101832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0577F9A-82E5-4D8A-ADD8-D788CFA6A0FC}"/>
              </a:ext>
            </a:extLst>
          </p:cNvPr>
          <p:cNvSpPr/>
          <p:nvPr/>
        </p:nvSpPr>
        <p:spPr>
          <a:xfrm>
            <a:off x="302992" y="1733774"/>
            <a:ext cx="10365007" cy="461665"/>
          </a:xfrm>
          <a:prstGeom prst="rect">
            <a:avLst/>
          </a:prstGeom>
        </p:spPr>
        <p:txBody>
          <a:bodyPr wrap="square">
            <a:spAutoFit/>
          </a:bodyPr>
          <a:lstStyle/>
          <a:p>
            <a:pPr marL="912813" lvl="1" indent="-457200">
              <a:spcAft>
                <a:spcPts val="600"/>
              </a:spcAft>
              <a:buFont typeface="+mj-lt"/>
              <a:buAutoNum type="alphaLcParenR"/>
            </a:pPr>
            <a:r>
              <a:rPr lang="nl-NL" dirty="0"/>
              <a:t>Lopende en toekomstige activiteiten</a:t>
            </a:r>
          </a:p>
        </p:txBody>
      </p:sp>
      <p:sp>
        <p:nvSpPr>
          <p:cNvPr id="4" name="Rechthoek 3">
            <a:extLst>
              <a:ext uri="{FF2B5EF4-FFF2-40B4-BE49-F238E27FC236}">
                <a16:creationId xmlns:a16="http://schemas.microsoft.com/office/drawing/2014/main" id="{C86B11D5-40F0-4F71-A512-7F79CCCC8E2D}"/>
              </a:ext>
            </a:extLst>
          </p:cNvPr>
          <p:cNvSpPr/>
          <p:nvPr/>
        </p:nvSpPr>
        <p:spPr>
          <a:xfrm>
            <a:off x="738422" y="841222"/>
            <a:ext cx="9929577" cy="892552"/>
          </a:xfrm>
          <a:prstGeom prst="rect">
            <a:avLst/>
          </a:prstGeom>
        </p:spPr>
        <p:txBody>
          <a:bodyPr wrap="square">
            <a:spAutoFit/>
          </a:bodyPr>
          <a:lstStyle/>
          <a:p>
            <a:r>
              <a:rPr lang="nl-NL" sz="2800" kern="0" dirty="0">
                <a:solidFill>
                  <a:srgbClr val="0070C0"/>
                </a:solidFill>
              </a:rPr>
              <a:t>3. Meerjarenplan voor gemeenten</a:t>
            </a:r>
          </a:p>
          <a:p>
            <a:r>
              <a:rPr lang="nl-NL" dirty="0"/>
              <a:t>Wat betekent dit voor de gemeenten?  </a:t>
            </a:r>
          </a:p>
        </p:txBody>
      </p:sp>
      <p:graphicFrame>
        <p:nvGraphicFramePr>
          <p:cNvPr id="2" name="Tabel 1">
            <a:extLst>
              <a:ext uri="{FF2B5EF4-FFF2-40B4-BE49-F238E27FC236}">
                <a16:creationId xmlns:a16="http://schemas.microsoft.com/office/drawing/2014/main" id="{B1087A3B-56ED-461A-8D7B-9C408B5A589D}"/>
              </a:ext>
            </a:extLst>
          </p:cNvPr>
          <p:cNvGraphicFramePr>
            <a:graphicFrameLocks noGrp="1"/>
          </p:cNvGraphicFramePr>
          <p:nvPr>
            <p:extLst>
              <p:ext uri="{D42A27DB-BD31-4B8C-83A1-F6EECF244321}">
                <p14:modId xmlns:p14="http://schemas.microsoft.com/office/powerpoint/2010/main" val="3315101945"/>
              </p:ext>
            </p:extLst>
          </p:nvPr>
        </p:nvGraphicFramePr>
        <p:xfrm>
          <a:off x="738422" y="2300517"/>
          <a:ext cx="10733142" cy="2595880"/>
        </p:xfrm>
        <a:graphic>
          <a:graphicData uri="http://schemas.openxmlformats.org/drawingml/2006/table">
            <a:tbl>
              <a:tblPr firstRow="1" bandRow="1">
                <a:tableStyleId>{BC89EF96-8CEA-46FF-86C4-4CE0E7609802}</a:tableStyleId>
              </a:tblPr>
              <a:tblGrid>
                <a:gridCol w="5437934">
                  <a:extLst>
                    <a:ext uri="{9D8B030D-6E8A-4147-A177-3AD203B41FA5}">
                      <a16:colId xmlns:a16="http://schemas.microsoft.com/office/drawing/2014/main" val="1126680189"/>
                    </a:ext>
                  </a:extLst>
                </a:gridCol>
                <a:gridCol w="5295208">
                  <a:extLst>
                    <a:ext uri="{9D8B030D-6E8A-4147-A177-3AD203B41FA5}">
                      <a16:colId xmlns:a16="http://schemas.microsoft.com/office/drawing/2014/main" val="394217860"/>
                    </a:ext>
                  </a:extLst>
                </a:gridCol>
              </a:tblGrid>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nl-NL" dirty="0"/>
                        <a:t>Reeds gestarte activiteiten</a:t>
                      </a:r>
                    </a:p>
                  </a:txBody>
                  <a:tcPr/>
                </a:tc>
                <a:tc>
                  <a:txBody>
                    <a:bodyPr/>
                    <a:lstStyle/>
                    <a:p>
                      <a:r>
                        <a:rPr lang="nl-NL" dirty="0"/>
                        <a:t>Toekomstige ontwikkelingen</a:t>
                      </a:r>
                    </a:p>
                  </a:txBody>
                  <a:tcPr/>
                </a:tc>
                <a:extLst>
                  <a:ext uri="{0D108BD9-81ED-4DB2-BD59-A6C34878D82A}">
                    <a16:rowId xmlns:a16="http://schemas.microsoft.com/office/drawing/2014/main" val="42733103"/>
                  </a:ext>
                </a:extLst>
              </a:tr>
              <a:tr h="370840">
                <a:tc>
                  <a:txBody>
                    <a:bodyPr/>
                    <a:lstStyle/>
                    <a:p>
                      <a:r>
                        <a:rPr lang="nl-NL" dirty="0"/>
                        <a:t>Beeldmateriaal (gezamenlijke aanschaf)</a:t>
                      </a:r>
                    </a:p>
                  </a:txBody>
                  <a:tcPr>
                    <a:solidFill>
                      <a:schemeClr val="bg1"/>
                    </a:solidFill>
                  </a:tcPr>
                </a:tc>
                <a:tc>
                  <a:txBody>
                    <a:bodyPr/>
                    <a:lstStyle/>
                    <a:p>
                      <a:r>
                        <a:rPr lang="nl-NL" dirty="0"/>
                        <a:t>Migratie verschillende systemen naar SOR</a:t>
                      </a:r>
                    </a:p>
                  </a:txBody>
                  <a:tcPr>
                    <a:solidFill>
                      <a:schemeClr val="bg1"/>
                    </a:solidFill>
                  </a:tcPr>
                </a:tc>
                <a:extLst>
                  <a:ext uri="{0D108BD9-81ED-4DB2-BD59-A6C34878D82A}">
                    <a16:rowId xmlns:a16="http://schemas.microsoft.com/office/drawing/2014/main" val="3406278171"/>
                  </a:ext>
                </a:extLst>
              </a:tr>
              <a:tr h="370840">
                <a:tc>
                  <a:txBody>
                    <a:bodyPr/>
                    <a:lstStyle/>
                    <a:p>
                      <a:r>
                        <a:rPr lang="nl-NL" dirty="0"/>
                        <a:t>BAG-WOZ (oppervlakte van woningen synchroon)</a:t>
                      </a:r>
                    </a:p>
                  </a:txBody>
                  <a:tcPr>
                    <a:solidFill>
                      <a:schemeClr val="bg1"/>
                    </a:solidFill>
                  </a:tcPr>
                </a:tc>
                <a:tc>
                  <a:txBody>
                    <a:bodyPr/>
                    <a:lstStyle/>
                    <a:p>
                      <a:r>
                        <a:rPr lang="nl-NL" dirty="0"/>
                        <a:t>Verzamelen aanvullende gegevens gebouwen</a:t>
                      </a:r>
                    </a:p>
                  </a:txBody>
                  <a:tcPr>
                    <a:solidFill>
                      <a:schemeClr val="bg1"/>
                    </a:solidFill>
                  </a:tcPr>
                </a:tc>
                <a:extLst>
                  <a:ext uri="{0D108BD9-81ED-4DB2-BD59-A6C34878D82A}">
                    <a16:rowId xmlns:a16="http://schemas.microsoft.com/office/drawing/2014/main" val="3668224490"/>
                  </a:ext>
                </a:extLst>
              </a:tr>
              <a:tr h="370840">
                <a:tc>
                  <a:txBody>
                    <a:bodyPr/>
                    <a:lstStyle/>
                    <a:p>
                      <a:r>
                        <a:rPr lang="nl-NL" dirty="0"/>
                        <a:t>Haal Centraal (gegevens bevragen bij de bron)</a:t>
                      </a:r>
                    </a:p>
                  </a:txBody>
                  <a:tcPr>
                    <a:solidFill>
                      <a:schemeClr val="bg1"/>
                    </a:solidFill>
                  </a:tcPr>
                </a:tc>
                <a:tc>
                  <a:txBody>
                    <a:bodyPr/>
                    <a:lstStyle/>
                    <a:p>
                      <a:r>
                        <a:rPr lang="nl-NL" dirty="0"/>
                        <a:t>Herschikken van grote aantallen gegevens</a:t>
                      </a:r>
                    </a:p>
                  </a:txBody>
                  <a:tcPr>
                    <a:solidFill>
                      <a:schemeClr val="bg1"/>
                    </a:solidFill>
                  </a:tcPr>
                </a:tc>
                <a:extLst>
                  <a:ext uri="{0D108BD9-81ED-4DB2-BD59-A6C34878D82A}">
                    <a16:rowId xmlns:a16="http://schemas.microsoft.com/office/drawing/2014/main" val="2924265201"/>
                  </a:ext>
                </a:extLst>
              </a:tr>
              <a:tr h="370840">
                <a:tc>
                  <a:txBody>
                    <a:bodyPr/>
                    <a:lstStyle/>
                    <a:p>
                      <a:r>
                        <a:rPr lang="nl-NL" dirty="0"/>
                        <a:t>BAG-BGT (kwaliteit basisregistraties verbeteren)</a:t>
                      </a:r>
                    </a:p>
                  </a:txBody>
                  <a:tcPr/>
                </a:tc>
                <a:tc>
                  <a:txBody>
                    <a:bodyPr/>
                    <a:lstStyle/>
                    <a:p>
                      <a:r>
                        <a:rPr lang="nl-NL" dirty="0"/>
                        <a:t>Kwaliteitsverbeteringstrajecten</a:t>
                      </a:r>
                    </a:p>
                  </a:txBody>
                  <a:tcPr/>
                </a:tc>
                <a:extLst>
                  <a:ext uri="{0D108BD9-81ED-4DB2-BD59-A6C34878D82A}">
                    <a16:rowId xmlns:a16="http://schemas.microsoft.com/office/drawing/2014/main" val="2543301672"/>
                  </a:ext>
                </a:extLst>
              </a:tr>
              <a:tr h="370840">
                <a:tc>
                  <a:txBody>
                    <a:bodyPr/>
                    <a:lstStyle/>
                    <a:p>
                      <a:r>
                        <a:rPr lang="nl-NL" dirty="0"/>
                        <a:t>Omgevingswet (gegevens voorbereiden)</a:t>
                      </a:r>
                    </a:p>
                  </a:txBody>
                  <a:tcPr>
                    <a:solidFill>
                      <a:schemeClr val="bg1"/>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nl-NL" dirty="0"/>
                        <a:t>Opbouwen expertise driedimensionaal (3D)</a:t>
                      </a:r>
                    </a:p>
                  </a:txBody>
                  <a:tcPr>
                    <a:solidFill>
                      <a:schemeClr val="bg1"/>
                    </a:solidFill>
                  </a:tcPr>
                </a:tc>
                <a:extLst>
                  <a:ext uri="{0D108BD9-81ED-4DB2-BD59-A6C34878D82A}">
                    <a16:rowId xmlns:a16="http://schemas.microsoft.com/office/drawing/2014/main" val="3388168684"/>
                  </a:ext>
                </a:extLst>
              </a:tr>
              <a:tr h="370840">
                <a:tc>
                  <a:txBody>
                    <a:bodyPr/>
                    <a:lstStyle/>
                    <a:p>
                      <a:endParaRPr lang="nl-NL" dirty="0"/>
                    </a:p>
                  </a:txBody>
                  <a:tcPr>
                    <a:solidFill>
                      <a:schemeClr val="bg1"/>
                    </a:solidFill>
                  </a:tcPr>
                </a:tc>
                <a:tc>
                  <a:txBody>
                    <a:bodyPr/>
                    <a:lstStyle/>
                    <a:p>
                      <a:endParaRPr lang="nl-NL" dirty="0"/>
                    </a:p>
                  </a:txBody>
                  <a:tcPr>
                    <a:solidFill>
                      <a:schemeClr val="bg1"/>
                    </a:solidFill>
                  </a:tcPr>
                </a:tc>
                <a:extLst>
                  <a:ext uri="{0D108BD9-81ED-4DB2-BD59-A6C34878D82A}">
                    <a16:rowId xmlns:a16="http://schemas.microsoft.com/office/drawing/2014/main" val="7342071"/>
                  </a:ext>
                </a:extLst>
              </a:tr>
            </a:tbl>
          </a:graphicData>
        </a:graphic>
      </p:graphicFrame>
      <p:graphicFrame>
        <p:nvGraphicFramePr>
          <p:cNvPr id="6" name="Tabel 5">
            <a:extLst>
              <a:ext uri="{FF2B5EF4-FFF2-40B4-BE49-F238E27FC236}">
                <a16:creationId xmlns:a16="http://schemas.microsoft.com/office/drawing/2014/main" id="{85733B04-6B02-4F4E-99C1-9008098BA9F0}"/>
              </a:ext>
            </a:extLst>
          </p:cNvPr>
          <p:cNvGraphicFramePr>
            <a:graphicFrameLocks noGrp="1"/>
          </p:cNvGraphicFramePr>
          <p:nvPr>
            <p:extLst>
              <p:ext uri="{D42A27DB-BD31-4B8C-83A1-F6EECF244321}">
                <p14:modId xmlns:p14="http://schemas.microsoft.com/office/powerpoint/2010/main" val="3536079038"/>
              </p:ext>
            </p:extLst>
          </p:nvPr>
        </p:nvGraphicFramePr>
        <p:xfrm>
          <a:off x="738422" y="5278260"/>
          <a:ext cx="9659835" cy="1010920"/>
        </p:xfrm>
        <a:graphic>
          <a:graphicData uri="http://schemas.openxmlformats.org/drawingml/2006/table">
            <a:tbl>
              <a:tblPr firstRow="1" bandRow="1">
                <a:tableStyleId>{BC89EF96-8CEA-46FF-86C4-4CE0E7609802}</a:tableStyleId>
              </a:tblPr>
              <a:tblGrid>
                <a:gridCol w="1073315">
                  <a:extLst>
                    <a:ext uri="{9D8B030D-6E8A-4147-A177-3AD203B41FA5}">
                      <a16:colId xmlns:a16="http://schemas.microsoft.com/office/drawing/2014/main" val="1245419792"/>
                    </a:ext>
                  </a:extLst>
                </a:gridCol>
                <a:gridCol w="1073315">
                  <a:extLst>
                    <a:ext uri="{9D8B030D-6E8A-4147-A177-3AD203B41FA5}">
                      <a16:colId xmlns:a16="http://schemas.microsoft.com/office/drawing/2014/main" val="3419908421"/>
                    </a:ext>
                  </a:extLst>
                </a:gridCol>
                <a:gridCol w="1073315">
                  <a:extLst>
                    <a:ext uri="{9D8B030D-6E8A-4147-A177-3AD203B41FA5}">
                      <a16:colId xmlns:a16="http://schemas.microsoft.com/office/drawing/2014/main" val="3298775914"/>
                    </a:ext>
                  </a:extLst>
                </a:gridCol>
                <a:gridCol w="1073315">
                  <a:extLst>
                    <a:ext uri="{9D8B030D-6E8A-4147-A177-3AD203B41FA5}">
                      <a16:colId xmlns:a16="http://schemas.microsoft.com/office/drawing/2014/main" val="164384582"/>
                    </a:ext>
                  </a:extLst>
                </a:gridCol>
                <a:gridCol w="1073315">
                  <a:extLst>
                    <a:ext uri="{9D8B030D-6E8A-4147-A177-3AD203B41FA5}">
                      <a16:colId xmlns:a16="http://schemas.microsoft.com/office/drawing/2014/main" val="4049226102"/>
                    </a:ext>
                  </a:extLst>
                </a:gridCol>
                <a:gridCol w="1073315">
                  <a:extLst>
                    <a:ext uri="{9D8B030D-6E8A-4147-A177-3AD203B41FA5}">
                      <a16:colId xmlns:a16="http://schemas.microsoft.com/office/drawing/2014/main" val="1041106449"/>
                    </a:ext>
                  </a:extLst>
                </a:gridCol>
                <a:gridCol w="1073315">
                  <a:extLst>
                    <a:ext uri="{9D8B030D-6E8A-4147-A177-3AD203B41FA5}">
                      <a16:colId xmlns:a16="http://schemas.microsoft.com/office/drawing/2014/main" val="2867638517"/>
                    </a:ext>
                  </a:extLst>
                </a:gridCol>
                <a:gridCol w="1073315">
                  <a:extLst>
                    <a:ext uri="{9D8B030D-6E8A-4147-A177-3AD203B41FA5}">
                      <a16:colId xmlns:a16="http://schemas.microsoft.com/office/drawing/2014/main" val="116262986"/>
                    </a:ext>
                  </a:extLst>
                </a:gridCol>
                <a:gridCol w="1073315">
                  <a:extLst>
                    <a:ext uri="{9D8B030D-6E8A-4147-A177-3AD203B41FA5}">
                      <a16:colId xmlns:a16="http://schemas.microsoft.com/office/drawing/2014/main" val="2117445102"/>
                    </a:ext>
                  </a:extLst>
                </a:gridCol>
              </a:tblGrid>
              <a:tr h="370840">
                <a:tc>
                  <a:txBody>
                    <a:bodyPr/>
                    <a:lstStyle/>
                    <a:p>
                      <a:endParaRPr lang="nl-NL" dirty="0"/>
                    </a:p>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968117136"/>
                  </a:ext>
                </a:extLst>
              </a:tr>
              <a:tr h="370840">
                <a:tc>
                  <a:txBody>
                    <a:bodyPr/>
                    <a:lstStyle/>
                    <a:p>
                      <a:pPr algn="ctr"/>
                      <a:r>
                        <a:rPr lang="nl-NL" sz="1000" dirty="0"/>
                        <a:t>2018</a:t>
                      </a:r>
                    </a:p>
                  </a:txBody>
                  <a:tcPr marL="108000" anchor="ctr"/>
                </a:tc>
                <a:tc>
                  <a:txBody>
                    <a:bodyPr/>
                    <a:lstStyle/>
                    <a:p>
                      <a:pPr algn="ctr"/>
                      <a:r>
                        <a:rPr lang="nl-NL" sz="1000" dirty="0"/>
                        <a:t>2019</a:t>
                      </a:r>
                    </a:p>
                  </a:txBody>
                  <a:tcPr marL="108000" anchor="ctr"/>
                </a:tc>
                <a:tc>
                  <a:txBody>
                    <a:bodyPr/>
                    <a:lstStyle/>
                    <a:p>
                      <a:pPr algn="ctr"/>
                      <a:r>
                        <a:rPr lang="nl-NL" sz="1000" dirty="0"/>
                        <a:t>2020</a:t>
                      </a:r>
                    </a:p>
                  </a:txBody>
                  <a:tcPr marL="108000" anchor="ctr"/>
                </a:tc>
                <a:tc>
                  <a:txBody>
                    <a:bodyPr/>
                    <a:lstStyle/>
                    <a:p>
                      <a:pPr algn="ctr"/>
                      <a:r>
                        <a:rPr lang="nl-NL" sz="1000" dirty="0"/>
                        <a:t>2021</a:t>
                      </a:r>
                    </a:p>
                  </a:txBody>
                  <a:tcPr marL="108000" anchor="ctr"/>
                </a:tc>
                <a:tc>
                  <a:txBody>
                    <a:bodyPr/>
                    <a:lstStyle/>
                    <a:p>
                      <a:pPr algn="ctr"/>
                      <a:r>
                        <a:rPr lang="nl-NL" sz="1000" dirty="0"/>
                        <a:t>2022</a:t>
                      </a:r>
                    </a:p>
                  </a:txBody>
                  <a:tcPr marL="108000" anchor="ctr"/>
                </a:tc>
                <a:tc>
                  <a:txBody>
                    <a:bodyPr/>
                    <a:lstStyle/>
                    <a:p>
                      <a:pPr algn="ctr"/>
                      <a:r>
                        <a:rPr lang="nl-NL" sz="1000" dirty="0"/>
                        <a:t>2023</a:t>
                      </a:r>
                    </a:p>
                  </a:txBody>
                  <a:tcPr marL="108000" anchor="ctr"/>
                </a:tc>
                <a:tc>
                  <a:txBody>
                    <a:bodyPr/>
                    <a:lstStyle/>
                    <a:p>
                      <a:pPr algn="ctr"/>
                      <a:r>
                        <a:rPr lang="nl-NL" sz="1000" dirty="0"/>
                        <a:t>2024</a:t>
                      </a:r>
                    </a:p>
                  </a:txBody>
                  <a:tcPr marL="108000" anchor="ctr"/>
                </a:tc>
                <a:tc>
                  <a:txBody>
                    <a:bodyPr/>
                    <a:lstStyle/>
                    <a:p>
                      <a:pPr algn="ctr"/>
                      <a:r>
                        <a:rPr lang="nl-NL" sz="1000" dirty="0"/>
                        <a:t>2025</a:t>
                      </a:r>
                    </a:p>
                  </a:txBody>
                  <a:tcPr marL="108000" anchor="ctr"/>
                </a:tc>
                <a:tc>
                  <a:txBody>
                    <a:bodyPr/>
                    <a:lstStyle/>
                    <a:p>
                      <a:pPr algn="ctr"/>
                      <a:r>
                        <a:rPr lang="nl-NL" sz="1000" dirty="0"/>
                        <a:t>2026</a:t>
                      </a:r>
                    </a:p>
                  </a:txBody>
                  <a:tcPr marL="108000" anchor="ctr"/>
                </a:tc>
                <a:extLst>
                  <a:ext uri="{0D108BD9-81ED-4DB2-BD59-A6C34878D82A}">
                    <a16:rowId xmlns:a16="http://schemas.microsoft.com/office/drawing/2014/main" val="657101951"/>
                  </a:ext>
                </a:extLst>
              </a:tr>
            </a:tbl>
          </a:graphicData>
        </a:graphic>
      </p:graphicFrame>
      <p:sp>
        <p:nvSpPr>
          <p:cNvPr id="7" name="Rechthoek 6">
            <a:extLst>
              <a:ext uri="{FF2B5EF4-FFF2-40B4-BE49-F238E27FC236}">
                <a16:creationId xmlns:a16="http://schemas.microsoft.com/office/drawing/2014/main" id="{712E1821-D83E-44BE-857F-B5AB7AB2D902}"/>
              </a:ext>
            </a:extLst>
          </p:cNvPr>
          <p:cNvSpPr/>
          <p:nvPr/>
        </p:nvSpPr>
        <p:spPr>
          <a:xfrm>
            <a:off x="738422" y="5783720"/>
            <a:ext cx="1055321" cy="1228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9C0C822-1093-4D2F-A65B-A1393D121969}"/>
              </a:ext>
            </a:extLst>
          </p:cNvPr>
          <p:cNvSpPr/>
          <p:nvPr/>
        </p:nvSpPr>
        <p:spPr>
          <a:xfrm>
            <a:off x="7165024" y="5580529"/>
            <a:ext cx="1105773" cy="3260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169C1B8-A5A2-4060-AEC8-65CE76D22436}"/>
              </a:ext>
            </a:extLst>
          </p:cNvPr>
          <p:cNvSpPr/>
          <p:nvPr/>
        </p:nvSpPr>
        <p:spPr>
          <a:xfrm>
            <a:off x="2896402" y="5728447"/>
            <a:ext cx="1055321" cy="1780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524720DC-44BE-46AB-8AAA-3E5DB8B59EBE}"/>
              </a:ext>
            </a:extLst>
          </p:cNvPr>
          <p:cNvSpPr/>
          <p:nvPr/>
        </p:nvSpPr>
        <p:spPr>
          <a:xfrm>
            <a:off x="1793743" y="5783720"/>
            <a:ext cx="1102659" cy="1228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E6F93B5-FC9B-426D-815C-5D6EA298C24D}"/>
              </a:ext>
            </a:extLst>
          </p:cNvPr>
          <p:cNvSpPr/>
          <p:nvPr/>
        </p:nvSpPr>
        <p:spPr>
          <a:xfrm>
            <a:off x="5007044" y="5372100"/>
            <a:ext cx="1102659" cy="5344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78FDF3A-8224-4880-A77F-A75CFD67ADB1}"/>
              </a:ext>
            </a:extLst>
          </p:cNvPr>
          <p:cNvSpPr/>
          <p:nvPr/>
        </p:nvSpPr>
        <p:spPr>
          <a:xfrm>
            <a:off x="6096000" y="5372099"/>
            <a:ext cx="1102659" cy="5344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A653977F-233A-456B-B50F-36757540CB55}"/>
              </a:ext>
            </a:extLst>
          </p:cNvPr>
          <p:cNvSpPr/>
          <p:nvPr/>
        </p:nvSpPr>
        <p:spPr>
          <a:xfrm>
            <a:off x="3961689" y="5580528"/>
            <a:ext cx="1055321" cy="3260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EA8D7FC8-C588-4C76-A851-8FFF7D3DAE9D}"/>
              </a:ext>
            </a:extLst>
          </p:cNvPr>
          <p:cNvSpPr/>
          <p:nvPr/>
        </p:nvSpPr>
        <p:spPr>
          <a:xfrm>
            <a:off x="8267683" y="5783720"/>
            <a:ext cx="2130574" cy="1228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2994892"/>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VNG</Template>
  <TotalTime>1191</TotalTime>
  <Words>919</Words>
  <Application>Microsoft Office PowerPoint</Application>
  <PresentationFormat>Breedbeeld</PresentationFormat>
  <Paragraphs>131</Paragraphs>
  <Slides>11</Slides>
  <Notes>9</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11</vt:i4>
      </vt:variant>
    </vt:vector>
  </HeadingPairs>
  <TitlesOfParts>
    <vt:vector size="16" baseType="lpstr">
      <vt:lpstr>Arial</vt:lpstr>
      <vt:lpstr>Calibri</vt:lpstr>
      <vt:lpstr>Verdana</vt:lpstr>
      <vt:lpstr>VNG_Basis - kopie</vt:lpstr>
      <vt:lpstr>VNG Titels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Valid WPS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Floris Zwaferink</dc:creator>
  <cp:keywords>All Places</cp:keywords>
  <cp:lastModifiedBy>Janneke de Zwaan</cp:lastModifiedBy>
  <cp:revision>43</cp:revision>
  <cp:lastPrinted>2016-11-29T12:08:35Z</cp:lastPrinted>
  <dcterms:created xsi:type="dcterms:W3CDTF">2019-12-24T12:43:25Z</dcterms:created>
  <dcterms:modified xsi:type="dcterms:W3CDTF">2020-04-02T20:01:07Z</dcterms:modified>
</cp:coreProperties>
</file>