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759" r:id="rId2"/>
  </p:sldMasterIdLst>
  <p:notesMasterIdLst>
    <p:notesMasterId r:id="rId22"/>
  </p:notesMasterIdLst>
  <p:handoutMasterIdLst>
    <p:handoutMasterId r:id="rId23"/>
  </p:handoutMasterIdLst>
  <p:sldIdLst>
    <p:sldId id="427" r:id="rId3"/>
    <p:sldId id="428" r:id="rId4"/>
    <p:sldId id="391" r:id="rId5"/>
    <p:sldId id="444" r:id="rId6"/>
    <p:sldId id="398" r:id="rId7"/>
    <p:sldId id="432" r:id="rId8"/>
    <p:sldId id="445" r:id="rId9"/>
    <p:sldId id="397" r:id="rId10"/>
    <p:sldId id="402" r:id="rId11"/>
    <p:sldId id="403" r:id="rId12"/>
    <p:sldId id="404" r:id="rId13"/>
    <p:sldId id="443" r:id="rId14"/>
    <p:sldId id="438" r:id="rId15"/>
    <p:sldId id="439" r:id="rId16"/>
    <p:sldId id="440" r:id="rId17"/>
    <p:sldId id="441" r:id="rId18"/>
    <p:sldId id="442" r:id="rId19"/>
    <p:sldId id="446" r:id="rId20"/>
    <p:sldId id="41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  <a:srgbClr val="8FCAE7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3742" autoAdjust="0"/>
  </p:normalViewPr>
  <p:slideViewPr>
    <p:cSldViewPr snapToGrid="0">
      <p:cViewPr varScale="1">
        <p:scale>
          <a:sx n="118" d="100"/>
          <a:sy n="118" d="100"/>
        </p:scale>
        <p:origin x="720" y="200"/>
      </p:cViewPr>
      <p:guideLst>
        <p:guide pos="518"/>
        <p:guide orient="horz" pos="2137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52" d="100"/>
          <a:sy n="52" d="100"/>
        </p:scale>
        <p:origin x="2680" y="-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11-11-21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11-11-21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13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8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99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1 (1 kol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2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3 (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5226050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4 (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198" y="1080000"/>
            <a:ext cx="5005389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5 (alleen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01 (me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ia 02 (leeg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3 Beeld (donker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0DC63-2BDF-4D76-A411-8A8E367AFF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0397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533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51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9132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0" y="0"/>
            <a:ext cx="12192000" cy="1682496"/>
            <a:chOff x="0" y="0"/>
            <a:chExt cx="12192000" cy="1682496"/>
          </a:xfrm>
        </p:grpSpPr>
        <p:pic>
          <p:nvPicPr>
            <p:cNvPr id="7" name="Afbeelding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55"/>
            <a:stretch/>
          </p:blipFill>
          <p:spPr>
            <a:xfrm>
              <a:off x="0" y="0"/>
              <a:ext cx="6479414" cy="1682496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" y="0"/>
              <a:ext cx="12191999" cy="168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3946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1 Ora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9945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67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65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4 Beeld (lich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2400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823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5 Extra kleur">
    <p:bg>
      <p:bgPr>
        <a:solidFill>
          <a:srgbClr val="8FC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3718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1 (1 kol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1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2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604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3 (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5226050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9604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4 (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198" y="1080000"/>
            <a:ext cx="5005389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585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5 (alleen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443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01 (me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544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ia 02 (leeg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2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61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37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3 Beeld (donker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73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55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7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1 Ora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4 Beeld (lich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2400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5 Extra kleur">
    <p:bg>
      <p:bgPr>
        <a:solidFill>
          <a:srgbClr val="8FC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080000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278800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B4E2EA-7BE0-9C47-93C1-FBA21A5927B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77" y="189487"/>
            <a:ext cx="959976" cy="9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4" r:id="rId3"/>
    <p:sldLayoutId id="2147483745" r:id="rId4"/>
    <p:sldLayoutId id="2147483746" r:id="rId5"/>
    <p:sldLayoutId id="2147483654" r:id="rId6"/>
    <p:sldLayoutId id="2147483747" r:id="rId7"/>
    <p:sldLayoutId id="2147483748" r:id="rId8"/>
    <p:sldLayoutId id="2147483749" r:id="rId9"/>
    <p:sldLayoutId id="2147483650" r:id="rId10"/>
    <p:sldLayoutId id="2147483652" r:id="rId11"/>
    <p:sldLayoutId id="2147483752" r:id="rId12"/>
    <p:sldLayoutId id="2147483753" r:id="rId13"/>
    <p:sldLayoutId id="2147483750" r:id="rId14"/>
    <p:sldLayoutId id="2147483725" r:id="rId15"/>
    <p:sldLayoutId id="2147483718" r:id="rId16"/>
    <p:sldLayoutId id="2147483723" r:id="rId17"/>
    <p:sldLayoutId id="2147483754" r:id="rId18"/>
    <p:sldLayoutId id="2147483755" r:id="rId19"/>
    <p:sldLayoutId id="2147483756" r:id="rId20"/>
    <p:sldLayoutId id="2147483757" r:id="rId21"/>
    <p:sldLayoutId id="214748378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rgbClr val="8FCAE7"/>
        </a:buClr>
        <a:buSzPct val="80000"/>
        <a:buFont typeface=".AppleSystemUIFont" charset="-12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rgbClr val="8FCAE7"/>
        </a:buClr>
        <a:buFont typeface=".AppleSystemUIFont" charset="-12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080000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278800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6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rgbClr val="8FCAE7"/>
        </a:buClr>
        <a:buSzPct val="80000"/>
        <a:buFont typeface=".AppleSystemUIFont" charset="-12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rgbClr val="8FCAE7"/>
        </a:buClr>
        <a:buFont typeface=".AppleSystemUIFont" charset="-12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393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vng.nl/geweldnergensthui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ogo Huisje LR.jpg"/>
          <p:cNvSpPr>
            <a:spLocks noChangeAspect="1" noChangeArrowheads="1"/>
          </p:cNvSpPr>
          <p:nvPr/>
        </p:nvSpPr>
        <p:spPr bwMode="auto">
          <a:xfrm>
            <a:off x="0" y="0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Ondertitel 1">
            <a:extLst>
              <a:ext uri="{FF2B5EF4-FFF2-40B4-BE49-F238E27FC236}">
                <a16:creationId xmlns:a16="http://schemas.microsoft.com/office/drawing/2014/main" id="{0D38960B-D0C2-EF48-9A7F-D6B24C1AEAA1}"/>
              </a:ext>
            </a:extLst>
          </p:cNvPr>
          <p:cNvSpPr txBox="1">
            <a:spLocks/>
          </p:cNvSpPr>
          <p:nvPr/>
        </p:nvSpPr>
        <p:spPr>
          <a:xfrm>
            <a:off x="6870430" y="2477419"/>
            <a:ext cx="5376000" cy="4249951"/>
          </a:xfrm>
          <a:prstGeom prst="rect">
            <a:avLst/>
          </a:prstGeom>
        </p:spPr>
        <p:txBody>
          <a:bodyPr vert="horz" lIns="90000" tIns="46800" rIns="9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FCAE7"/>
              </a:buClr>
              <a:buSzPct val="80000"/>
              <a:buFont typeface=".AppleSystemUIFont" charset="-12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FCAE7"/>
              </a:buClr>
              <a:buFont typeface=".AppleSystemUIFont" charset="-12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8FCAE7"/>
              </a:buClr>
              <a:buFont typeface=".AppleSystemUIFont" charset="-12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chemeClr val="accent1"/>
                </a:solidFill>
              </a:rPr>
              <a:t>Kwaliteitskader </a:t>
            </a:r>
            <a:br>
              <a:rPr lang="nl-NL" sz="2800" dirty="0">
                <a:solidFill>
                  <a:schemeClr val="bg2"/>
                </a:solidFill>
              </a:rPr>
            </a:br>
            <a:r>
              <a:rPr lang="nl-NL" sz="2800" dirty="0">
                <a:solidFill>
                  <a:schemeClr val="bg2"/>
                </a:solidFill>
              </a:rPr>
              <a:t>Werken aan veiligheid </a:t>
            </a:r>
            <a:br>
              <a:rPr lang="nl-NL" sz="2800" dirty="0">
                <a:solidFill>
                  <a:schemeClr val="bg2"/>
                </a:solidFill>
              </a:rPr>
            </a:br>
            <a:r>
              <a:rPr lang="nl-NL" sz="2800" dirty="0">
                <a:solidFill>
                  <a:schemeClr val="bg2"/>
                </a:solidFill>
              </a:rPr>
              <a:t>voor lokale (wijk)teams </a:t>
            </a:r>
            <a:br>
              <a:rPr lang="nl-NL" sz="2800" dirty="0">
                <a:solidFill>
                  <a:schemeClr val="bg2"/>
                </a:solidFill>
              </a:rPr>
            </a:br>
            <a:r>
              <a:rPr lang="nl-NL" sz="2800" dirty="0">
                <a:solidFill>
                  <a:schemeClr val="bg2"/>
                </a:solidFill>
              </a:rPr>
              <a:t>en gemeenten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sz="2000" i="1" u="sng" dirty="0">
                <a:solidFill>
                  <a:schemeClr val="bg2"/>
                </a:solidFill>
              </a:rPr>
              <a:t>Fase 2: Uitvoering Zelfscan Kwaliteitskader</a:t>
            </a:r>
          </a:p>
          <a:p>
            <a:pPr>
              <a:lnSpc>
                <a:spcPts val="500"/>
              </a:lnSpc>
            </a:pPr>
            <a:endParaRPr lang="nl-NL" dirty="0">
              <a:highlight>
                <a:srgbClr val="FFFF00"/>
              </a:highlight>
            </a:endParaRPr>
          </a:p>
          <a:p>
            <a:pPr>
              <a:lnSpc>
                <a:spcPts val="2000"/>
              </a:lnSpc>
            </a:pPr>
            <a:r>
              <a:rPr lang="nl-NL" sz="2000" dirty="0">
                <a:highlight>
                  <a:srgbClr val="FFFF00"/>
                </a:highlight>
              </a:rPr>
              <a:t>Regio</a:t>
            </a:r>
          </a:p>
          <a:p>
            <a:r>
              <a:rPr lang="nl-NL" sz="2000" dirty="0">
                <a:highlight>
                  <a:srgbClr val="FFFF00"/>
                </a:highlight>
              </a:rPr>
              <a:t>Datum</a:t>
            </a:r>
            <a:endParaRPr lang="nl-NL" sz="2000" i="1" u="sng" dirty="0">
              <a:solidFill>
                <a:schemeClr val="bg2"/>
              </a:solidFill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23697D47-1641-7946-BE96-89DB74A5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83" y="1106932"/>
            <a:ext cx="3477671" cy="1343607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Geweld hoort </a:t>
            </a:r>
            <a:br>
              <a:rPr lang="nl-NL" sz="4000" dirty="0">
                <a:solidFill>
                  <a:schemeClr val="accent1"/>
                </a:solidFill>
              </a:rPr>
            </a:br>
            <a:r>
              <a:rPr lang="nl-NL" sz="4000" dirty="0">
                <a:solidFill>
                  <a:schemeClr val="accent1"/>
                </a:solidFill>
              </a:rPr>
              <a:t>nergens thuis</a:t>
            </a:r>
            <a:br>
              <a:rPr lang="nl-NL" sz="4000" dirty="0">
                <a:solidFill>
                  <a:schemeClr val="accent1"/>
                </a:solidFill>
              </a:rPr>
            </a:br>
            <a:endParaRPr lang="nl-NL" sz="18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A64A49F-2C55-1248-B660-E783A8F33F6D}"/>
              </a:ext>
            </a:extLst>
          </p:cNvPr>
          <p:cNvSpPr/>
          <p:nvPr/>
        </p:nvSpPr>
        <p:spPr>
          <a:xfrm>
            <a:off x="1199" y="0"/>
            <a:ext cx="6094801" cy="6858000"/>
          </a:xfrm>
          <a:prstGeom prst="rect">
            <a:avLst/>
          </a:prstGeom>
          <a:blipFill>
            <a:blip r:embed="rId3"/>
            <a:stretch>
              <a:fillRect l="-29659" t="2" r="-38263" b="-52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246B8F16-E50C-AD48-B243-2F18EC8DB704}"/>
              </a:ext>
            </a:extLst>
          </p:cNvPr>
          <p:cNvGrpSpPr/>
          <p:nvPr/>
        </p:nvGrpSpPr>
        <p:grpSpPr>
          <a:xfrm>
            <a:off x="5267092" y="700050"/>
            <a:ext cx="1657815" cy="1657815"/>
            <a:chOff x="6148039" y="391770"/>
            <a:chExt cx="1748743" cy="1748743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2ADA74F-7385-824F-902A-48F45C78C02E}"/>
                </a:ext>
              </a:extLst>
            </p:cNvPr>
            <p:cNvSpPr/>
            <p:nvPr/>
          </p:nvSpPr>
          <p:spPr>
            <a:xfrm>
              <a:off x="6148039" y="391770"/>
              <a:ext cx="1748743" cy="1748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7A416621-10DF-914D-B163-1C96B200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500" y="567433"/>
              <a:ext cx="1374291" cy="137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Kwaliteitsstandaarden (3)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635000" y="1959405"/>
            <a:ext cx="10923588" cy="4919870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FCAE7"/>
              </a:buClr>
              <a:buSzPct val="80000"/>
              <a:buFont typeface=".AppleSystemUIFont" charset="-12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FCAE7"/>
              </a:buClr>
              <a:buFont typeface=".AppleSystemUIFont" charset="-12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8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nl-NL" sz="2000" dirty="0"/>
              <a:t>Basiskennis van </a:t>
            </a:r>
            <a:r>
              <a:rPr lang="nl-NL" sz="2000" i="1" dirty="0"/>
              <a:t>professionals aan wie VT overdraagt</a:t>
            </a:r>
            <a:r>
              <a:rPr lang="nl-NL" sz="2000" dirty="0"/>
              <a:t>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geweldsdynamiek en risicofactoren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problematiek en risicofactoren die met HG/KM samenhangen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 startAt="8"/>
            </a:pPr>
            <a:r>
              <a:rPr lang="nl-NL" sz="2000" i="1" dirty="0"/>
              <a:t>Professionals aan wie VT overdraagt </a:t>
            </a:r>
            <a:r>
              <a:rPr lang="nl-NL" sz="2000" dirty="0"/>
              <a:t>kunnen: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een veiligheidsbeoordeling maken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veiligheids-, hulpverlenings- en herstelplan opstellen en uitvoeren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outreachend aansluiten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de sociale steunstructuur betrekken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tijdig systeemgerichte hulpverlening inzetten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contact houden met alle betrokken professionals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gezinnen/huishoudens ondersteunen in het voeren van regie </a:t>
            </a:r>
          </a:p>
          <a:p>
            <a:pPr marL="457200" indent="-457200">
              <a:lnSpc>
                <a:spcPts val="2400"/>
              </a:lnSpc>
              <a:spcBef>
                <a:spcPts val="0"/>
              </a:spcBef>
              <a:buFont typeface=".AppleSystemUIFont" charset="-120"/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4984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Kwaliteitsstandaarden (4)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634774" y="1983433"/>
            <a:ext cx="11447813" cy="5059017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FCAE7"/>
              </a:buClr>
              <a:buSzPct val="80000"/>
              <a:buFont typeface=".AppleSystemUIFont" charset="-12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FCAE7"/>
              </a:buClr>
              <a:buFont typeface=".AppleSystemUIFont" charset="-12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9"/>
            </a:pPr>
            <a:r>
              <a:rPr lang="nl-NL" sz="2000" dirty="0"/>
              <a:t>Beschikbaarheid van voldoende (variatie in) gespecialiseerd hulpaanbod voor slachtoffers, plegers en kinderen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nl-NL" sz="2000" spc="-20" dirty="0"/>
              <a:t>Samenwerkingsafspraken tussen VT en de lokale infrastructuur, in ieder geval over: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informeren direct betrokkenen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de rolverdeling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de overdracht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wat te doen bij nieuwe zorgen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inzet erkende methodes en instrumenten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</a:t>
            </a:r>
            <a:r>
              <a:rPr lang="nl-NL" sz="2000" spc="-20" dirty="0"/>
              <a:t>- wat te doen als medewerkers VT en lokale infrastructuur het niet eens worden</a:t>
            </a:r>
          </a:p>
          <a:p>
            <a:pPr marL="457200" indent="-457200">
              <a:buFont typeface="+mj-lt"/>
              <a:buAutoNum type="arabicPeriod" startAt="8"/>
            </a:pPr>
            <a:endParaRPr lang="nl-NL" dirty="0"/>
          </a:p>
          <a:p>
            <a:pPr marL="457200" indent="-457200">
              <a:buFont typeface="+mj-lt"/>
              <a:buAutoNum type="arabicPeriod" startAt="8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 startAt="6"/>
            </a:pPr>
            <a:endParaRPr lang="nl-NL" dirty="0"/>
          </a:p>
          <a:p>
            <a:pPr marL="457200" indent="-457200">
              <a:buFont typeface=".AppleSystemUIFont" charset="-120"/>
              <a:buAutoNum type="arabicParenR"/>
            </a:pPr>
            <a:endParaRPr lang="nl-NL" dirty="0"/>
          </a:p>
          <a:p>
            <a:pPr marL="457200" indent="-457200">
              <a:buFont typeface=".AppleSystemUIFont" charset="-12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93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50A74-C288-6C4E-B10F-341B99C4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080000"/>
            <a:ext cx="10923588" cy="2797056"/>
          </a:xfrm>
        </p:spPr>
        <p:txBody>
          <a:bodyPr anchor="t">
            <a:normAutofit/>
          </a:bodyPr>
          <a:lstStyle/>
          <a:p>
            <a:r>
              <a:rPr lang="nl-NL" dirty="0"/>
              <a:t>Begrippenkader; </a:t>
            </a:r>
            <a:br>
              <a:rPr lang="nl-NL" dirty="0"/>
            </a:br>
            <a:r>
              <a:rPr lang="nl-NL" dirty="0"/>
              <a:t>waar hebben </a:t>
            </a:r>
            <a:br>
              <a:rPr lang="nl-NL" dirty="0"/>
            </a:br>
            <a:r>
              <a:rPr lang="nl-NL" dirty="0"/>
              <a:t>we het over? </a:t>
            </a:r>
          </a:p>
        </p:txBody>
      </p:sp>
      <p:pic>
        <p:nvPicPr>
          <p:cNvPr id="4" name="Tijdelijke aanduiding voor inhoud 4" descr="Afbeelding met tekst, alcohol&#10;&#10;Automatisch gegenereerde beschrijving">
            <a:extLst>
              <a:ext uri="{FF2B5EF4-FFF2-40B4-BE49-F238E27FC236}">
                <a16:creationId xmlns:a16="http://schemas.microsoft.com/office/drawing/2014/main" id="{01E556B3-09B9-4040-ACB6-893B69ECD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249" b="916"/>
          <a:stretch/>
        </p:blipFill>
        <p:spPr>
          <a:xfrm>
            <a:off x="4791456" y="1089025"/>
            <a:ext cx="2718816" cy="5132388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70367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00" y="2299278"/>
            <a:ext cx="10923588" cy="3931928"/>
          </a:xfrm>
        </p:spPr>
        <p:txBody>
          <a:bodyPr>
            <a:normAutofit/>
          </a:bodyPr>
          <a:lstStyle/>
          <a:p>
            <a:r>
              <a:rPr lang="nl-NL" sz="2000" dirty="0">
                <a:ea typeface="Calibri"/>
                <a:cs typeface="Calibri Light"/>
              </a:rPr>
              <a:t>Regie in casuïstiek HGKM is regie op de casus </a:t>
            </a:r>
            <a:r>
              <a:rPr lang="nl-NL" sz="2000" dirty="0" err="1">
                <a:ea typeface="Calibri"/>
                <a:cs typeface="Calibri Light"/>
              </a:rPr>
              <a:t>èn</a:t>
            </a:r>
            <a:r>
              <a:rPr lang="nl-NL" sz="2000" dirty="0">
                <a:ea typeface="Calibri"/>
                <a:cs typeface="Calibri Light"/>
              </a:rPr>
              <a:t> regie op het proces</a:t>
            </a:r>
            <a:r>
              <a:rPr lang="nl-NL" sz="2000" dirty="0">
                <a:cs typeface="Calibri Light"/>
              </a:rPr>
              <a:t> </a:t>
            </a:r>
          </a:p>
          <a:p>
            <a:r>
              <a:rPr lang="nl-NL" sz="2000" dirty="0">
                <a:ea typeface="Calibri"/>
                <a:cs typeface="Calibri Light"/>
              </a:rPr>
              <a:t>Juist bij kwetsbare gezinssituaties: </a:t>
            </a:r>
            <a:r>
              <a:rPr lang="nl-NL" sz="2000" dirty="0" err="1">
                <a:ea typeface="Calibri"/>
                <a:cs typeface="Calibri Light"/>
              </a:rPr>
              <a:t>multi</a:t>
            </a:r>
            <a:r>
              <a:rPr lang="nl-NL" sz="2000" dirty="0">
                <a:ea typeface="Calibri"/>
                <a:cs typeface="Calibri Light"/>
              </a:rPr>
              <a:t>-problematiek, meerdere leefgebieden, langdurig en ernstig geweld</a:t>
            </a:r>
          </a:p>
          <a:p>
            <a:r>
              <a:rPr lang="nl-NL" sz="2000" dirty="0">
                <a:ea typeface="Calibri"/>
                <a:cs typeface="Calibri Light"/>
              </a:rPr>
              <a:t>Casusregie richt zich vooral op het gezin zelf en de inhoud van de hulpverlening </a:t>
            </a:r>
          </a:p>
          <a:p>
            <a:r>
              <a:rPr lang="nl-NL" sz="2000" dirty="0">
                <a:ea typeface="Calibri"/>
                <a:cs typeface="Calibri Light"/>
              </a:rPr>
              <a:t>Procesregie richt zich op de verschillende ketenpartners die bij het gezin betrokken zijn en hun onderlinge afstemming (en als de hulp stagneert)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99B7CE7-CDFE-0945-8CF5-91E5E05D73B1}"/>
              </a:ext>
            </a:extLst>
          </p:cNvPr>
          <p:cNvSpPr txBox="1">
            <a:spLocks/>
          </p:cNvSpPr>
          <p:nvPr/>
        </p:nvSpPr>
        <p:spPr>
          <a:xfrm>
            <a:off x="623888" y="1089025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dirty="0"/>
              <a:t>Toelichting kernbegrippen </a:t>
            </a:r>
            <a:br>
              <a:rPr lang="nl-NL" dirty="0"/>
            </a:br>
            <a:r>
              <a:rPr lang="nl-NL" dirty="0"/>
              <a:t>Regie</a:t>
            </a:r>
          </a:p>
        </p:txBody>
      </p:sp>
    </p:spTree>
    <p:extLst>
      <p:ext uri="{BB962C8B-B14F-4D97-AF65-F5344CB8AC3E}">
        <p14:creationId xmlns:p14="http://schemas.microsoft.com/office/powerpoint/2010/main" val="354799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00" y="2289485"/>
            <a:ext cx="10923588" cy="3931928"/>
          </a:xfrm>
        </p:spPr>
        <p:txBody>
          <a:bodyPr>
            <a:normAutofit/>
          </a:bodyPr>
          <a:lstStyle/>
          <a:p>
            <a:r>
              <a:rPr lang="nl-NL" sz="2000" dirty="0">
                <a:ea typeface="Calibri"/>
                <a:cs typeface="Calibri Light"/>
              </a:rPr>
              <a:t>Aanpak gericht op </a:t>
            </a:r>
            <a:r>
              <a:rPr lang="nl-NL" sz="2000" u="sng" dirty="0">
                <a:ea typeface="Calibri"/>
                <a:cs typeface="Calibri Light"/>
              </a:rPr>
              <a:t>alle</a:t>
            </a:r>
            <a:r>
              <a:rPr lang="nl-NL" sz="2000" dirty="0">
                <a:ea typeface="Calibri"/>
                <a:cs typeface="Calibri Light"/>
              </a:rPr>
              <a:t> leden van het (</a:t>
            </a:r>
            <a:r>
              <a:rPr lang="nl-NL" sz="2000" dirty="0" err="1">
                <a:ea typeface="Calibri"/>
                <a:cs typeface="Calibri Light"/>
              </a:rPr>
              <a:t>gezins</a:t>
            </a:r>
            <a:r>
              <a:rPr lang="nl-NL" sz="2000" dirty="0">
                <a:ea typeface="Calibri"/>
                <a:cs typeface="Calibri Light"/>
              </a:rPr>
              <a:t>)systeem,  interactie tussen gezinsleden en wisselwerking met omgeving </a:t>
            </a:r>
          </a:p>
          <a:p>
            <a:r>
              <a:rPr lang="nl-NL" sz="2000" dirty="0">
                <a:ea typeface="Calibri"/>
                <a:cs typeface="Calibri Light"/>
              </a:rPr>
              <a:t>Bij elk doel in veiligheids-/hulpverlenings-/herstelplan nagaan: hoe beïnvloedt het behalen van dit doel de veiligheid binnen dit gezin?</a:t>
            </a:r>
          </a:p>
          <a:p>
            <a:r>
              <a:rPr lang="nl-NL" sz="2000" dirty="0">
                <a:ea typeface="Calibri"/>
                <a:cs typeface="Calibri Light"/>
              </a:rPr>
              <a:t>Vanaf de analysefase t/m de nazorg: hulpvragen en hulpverlening met elkaar verbinden en afstemmen</a:t>
            </a:r>
            <a:endParaRPr lang="nl-NL" sz="2000" dirty="0">
              <a:cs typeface="Calibri Light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724D552-176C-A748-A83E-51E844389C8E}"/>
              </a:ext>
            </a:extLst>
          </p:cNvPr>
          <p:cNvSpPr txBox="1">
            <a:spLocks/>
          </p:cNvSpPr>
          <p:nvPr/>
        </p:nvSpPr>
        <p:spPr>
          <a:xfrm>
            <a:off x="630000" y="1089025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dirty="0"/>
              <a:t>Toelichting kernbegrippen </a:t>
            </a:r>
            <a:br>
              <a:rPr lang="nl-NL" dirty="0"/>
            </a:br>
            <a:r>
              <a:rPr lang="nl-NL" dirty="0"/>
              <a:t>Systeemgericht werken</a:t>
            </a:r>
          </a:p>
        </p:txBody>
      </p:sp>
    </p:spTree>
    <p:extLst>
      <p:ext uri="{BB962C8B-B14F-4D97-AF65-F5344CB8AC3E}">
        <p14:creationId xmlns:p14="http://schemas.microsoft.com/office/powerpoint/2010/main" val="122448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00" y="2289485"/>
            <a:ext cx="10923588" cy="39319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a typeface="Calibri"/>
                <a:cs typeface="Calibri Light"/>
              </a:rPr>
              <a:t>De aanwezigheid van krachten die hebben laten zien voldoende en gedurende langere tijd te beschermen tegen het gevaar: feitelijke onveilige gebeurtenissen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a typeface="Calibri"/>
                <a:cs typeface="Calibri Light"/>
              </a:rPr>
              <a:t>Directe veiligheid: veiligheid op de korte termijn; geweld stoppen en slachtoffers beschermen</a:t>
            </a:r>
          </a:p>
          <a:p>
            <a:r>
              <a:rPr lang="nl-NL" sz="2000" dirty="0">
                <a:ea typeface="Calibri"/>
                <a:cs typeface="Calibri Light"/>
              </a:rPr>
              <a:t>Stabiele veiligheid: veiligheid op de lange termijn; betrokkenen oordelen dat de veiligheid in het systeem goed genoeg is</a:t>
            </a:r>
            <a:r>
              <a:rPr lang="nl-NL" sz="2000" dirty="0">
                <a:cs typeface="Calibri Light"/>
              </a:rPr>
              <a:t> </a:t>
            </a:r>
          </a:p>
          <a:p>
            <a:pPr marL="0" indent="0">
              <a:buNone/>
            </a:pPr>
            <a:endParaRPr lang="nl-NL" sz="2000" dirty="0">
              <a:cs typeface="Calibri Light"/>
            </a:endParaRPr>
          </a:p>
          <a:p>
            <a:pPr marL="0" indent="0">
              <a:buNone/>
            </a:pPr>
            <a:r>
              <a:rPr lang="nl-NL" sz="2000" dirty="0">
                <a:cs typeface="Calibri Light"/>
              </a:rPr>
              <a:t>Bron: </a:t>
            </a:r>
            <a:r>
              <a:rPr lang="nl-NL" sz="2000" dirty="0" err="1">
                <a:ea typeface="Calibri"/>
                <a:cs typeface="Calibri Light"/>
              </a:rPr>
              <a:t>Vogtländer</a:t>
            </a:r>
            <a:r>
              <a:rPr lang="nl-NL" sz="2000" dirty="0">
                <a:ea typeface="Calibri"/>
                <a:cs typeface="Calibri Light"/>
              </a:rPr>
              <a:t> &amp; Van Arum (naar </a:t>
            </a:r>
            <a:r>
              <a:rPr lang="nl-NL" sz="2000" dirty="0" err="1">
                <a:ea typeface="Calibri"/>
                <a:cs typeface="Calibri Light"/>
              </a:rPr>
              <a:t>Turnell</a:t>
            </a:r>
            <a:r>
              <a:rPr lang="nl-NL" sz="2000" dirty="0">
                <a:ea typeface="Calibri"/>
                <a:cs typeface="Calibri Light"/>
              </a:rPr>
              <a:t>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1A74A34-030E-4043-A4A8-620FEA4D3A44}"/>
              </a:ext>
            </a:extLst>
          </p:cNvPr>
          <p:cNvSpPr txBox="1">
            <a:spLocks/>
          </p:cNvSpPr>
          <p:nvPr/>
        </p:nvSpPr>
        <p:spPr>
          <a:xfrm>
            <a:off x="634206" y="1089025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dirty="0"/>
              <a:t>Toelichting kernbegrippen </a:t>
            </a:r>
            <a:br>
              <a:rPr lang="nl-NL" dirty="0"/>
            </a:br>
            <a:r>
              <a:rPr lang="nl-NL" dirty="0"/>
              <a:t>Zicht op veiligheid</a:t>
            </a:r>
          </a:p>
        </p:txBody>
      </p:sp>
    </p:spTree>
    <p:extLst>
      <p:ext uri="{BB962C8B-B14F-4D97-AF65-F5344CB8AC3E}">
        <p14:creationId xmlns:p14="http://schemas.microsoft.com/office/powerpoint/2010/main" val="407545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1A1A1A"/>
                </a:solidFill>
                <a:ea typeface="Calibri"/>
                <a:cs typeface="Calibri"/>
              </a:rPr>
              <a:t>3 onderdelen:</a:t>
            </a:r>
          </a:p>
          <a:p>
            <a:r>
              <a:rPr lang="nl-NL" sz="2000" dirty="0">
                <a:solidFill>
                  <a:srgbClr val="1A1A1A"/>
                </a:solidFill>
                <a:ea typeface="Calibri"/>
                <a:cs typeface="Calibri Light"/>
              </a:rPr>
              <a:t>Vergroten van kennis en traumabewustzijn</a:t>
            </a:r>
          </a:p>
          <a:p>
            <a:r>
              <a:rPr lang="nl-NL" sz="2000" dirty="0">
                <a:solidFill>
                  <a:srgbClr val="1A1A1A"/>
                </a:solidFill>
                <a:ea typeface="Calibri"/>
                <a:cs typeface="Calibri Light"/>
              </a:rPr>
              <a:t>Inrichten van traumascreening </a:t>
            </a:r>
          </a:p>
          <a:p>
            <a:r>
              <a:rPr lang="nl-NL" sz="2000" dirty="0">
                <a:solidFill>
                  <a:srgbClr val="1A1A1A"/>
                </a:solidFill>
                <a:ea typeface="Calibri"/>
                <a:cs typeface="Calibri Light"/>
              </a:rPr>
              <a:t>Versterken van de trauma-aanpak</a:t>
            </a:r>
            <a:endParaRPr lang="nl-NL" sz="2000" dirty="0">
              <a:cs typeface="Calibri Light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98B199A-3E64-2F47-B368-4B582081E3C1}"/>
              </a:ext>
            </a:extLst>
          </p:cNvPr>
          <p:cNvSpPr txBox="1">
            <a:spLocks/>
          </p:cNvSpPr>
          <p:nvPr/>
        </p:nvSpPr>
        <p:spPr>
          <a:xfrm>
            <a:off x="634206" y="1089025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dirty="0"/>
              <a:t>Toelichting kernbegrippen </a:t>
            </a:r>
            <a:br>
              <a:rPr lang="nl-NL" dirty="0"/>
            </a:br>
            <a:r>
              <a:rPr lang="nl-NL" dirty="0"/>
              <a:t>Traumasensitiviteit</a:t>
            </a:r>
          </a:p>
        </p:txBody>
      </p:sp>
    </p:spTree>
    <p:extLst>
      <p:ext uri="{BB962C8B-B14F-4D97-AF65-F5344CB8AC3E}">
        <p14:creationId xmlns:p14="http://schemas.microsoft.com/office/powerpoint/2010/main" val="342745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CDB46-BE38-0249-9DA6-A42589DA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en volgende 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76096-0799-594E-8A01-6494825A9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Analyse </a:t>
            </a:r>
            <a:r>
              <a:rPr lang="nl-NL" dirty="0"/>
              <a:t>van de opbrengsten (per gemeente en regionaal)</a:t>
            </a:r>
          </a:p>
          <a:p>
            <a:r>
              <a:rPr lang="nl-NL" dirty="0"/>
              <a:t>Plan van aanpak verbeterpunten</a:t>
            </a:r>
          </a:p>
          <a:p>
            <a:pPr lvl="1"/>
            <a:r>
              <a:rPr lang="nl-NL" dirty="0"/>
              <a:t>Lokaal en/of regionaal</a:t>
            </a:r>
          </a:p>
          <a:p>
            <a:r>
              <a:rPr lang="nl-NL" dirty="0"/>
              <a:t>Uitvoering, monitoring en borging</a:t>
            </a:r>
          </a:p>
        </p:txBody>
      </p:sp>
    </p:spTree>
    <p:extLst>
      <p:ext uri="{BB962C8B-B14F-4D97-AF65-F5344CB8AC3E}">
        <p14:creationId xmlns:p14="http://schemas.microsoft.com/office/powerpoint/2010/main" val="199578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CDB46-BE38-0249-9DA6-A42589DA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3193AED2-AC97-0C46-9E2E-AAB0F6C80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95" y="1644650"/>
            <a:ext cx="6309212" cy="43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1200" y="-1588"/>
            <a:ext cx="12190800" cy="3429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35000" y="980168"/>
            <a:ext cx="7414296" cy="1594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nl-NL" dirty="0">
                <a:solidFill>
                  <a:schemeClr val="tx1"/>
                </a:solidFill>
              </a:rPr>
              <a:t>Dank voor jullie aandacht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B76A604-DA30-2A47-ABFE-80BB4BE1EEC8}"/>
              </a:ext>
            </a:extLst>
          </p:cNvPr>
          <p:cNvGrpSpPr/>
          <p:nvPr/>
        </p:nvGrpSpPr>
        <p:grpSpPr>
          <a:xfrm>
            <a:off x="5575030" y="5287538"/>
            <a:ext cx="7143206" cy="1360290"/>
            <a:chOff x="972318" y="4929603"/>
            <a:chExt cx="9923579" cy="188976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79" y="4929603"/>
              <a:ext cx="3306318" cy="188976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18" y="5102895"/>
              <a:ext cx="3426257" cy="1405433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489" y="5102895"/>
              <a:ext cx="3621025" cy="1405433"/>
            </a:xfrm>
            <a:prstGeom prst="rect">
              <a:avLst/>
            </a:prstGeom>
          </p:spPr>
        </p:pic>
      </p:grpSp>
      <p:sp>
        <p:nvSpPr>
          <p:cNvPr id="16" name="Rechthoek 15"/>
          <p:cNvSpPr/>
          <p:nvPr/>
        </p:nvSpPr>
        <p:spPr>
          <a:xfrm>
            <a:off x="623888" y="3787833"/>
            <a:ext cx="465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+mn-cs"/>
              </a:rPr>
              <a:t>Regionale contactpersoon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chemeClr val="bg1"/>
              </a:solidFill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Meer info: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www.vng.nl/geweldnergensthuis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6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1EB05-7F87-DF4D-BB54-93466ECD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BA0B69-4325-214E-B536-CB42DF5F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33910"/>
            <a:ext cx="10923588" cy="3931928"/>
          </a:xfrm>
        </p:spPr>
        <p:txBody>
          <a:bodyPr/>
          <a:lstStyle/>
          <a:p>
            <a:r>
              <a:rPr lang="nl-NL" dirty="0"/>
              <a:t>Waarom Kwaliteitskader en Zelfscan</a:t>
            </a:r>
          </a:p>
          <a:p>
            <a:r>
              <a:rPr lang="nl-NL" dirty="0"/>
              <a:t>Overzicht van proces Kwaliteitskader</a:t>
            </a:r>
          </a:p>
          <a:p>
            <a:r>
              <a:rPr lang="nl-NL" dirty="0"/>
              <a:t>Kwaliteitsstandaarden</a:t>
            </a:r>
          </a:p>
          <a:p>
            <a:r>
              <a:rPr lang="nl-NL" dirty="0"/>
              <a:t>Begrippenkader </a:t>
            </a:r>
          </a:p>
          <a:p>
            <a:pPr lvl="1"/>
            <a:r>
              <a:rPr lang="nl-NL" dirty="0"/>
              <a:t>Optioneel; kan ook vervangen worden door regionaal begrippenkader</a:t>
            </a:r>
          </a:p>
          <a:p>
            <a:r>
              <a:rPr lang="nl-NL" dirty="0"/>
              <a:t>Volgende stappen</a:t>
            </a:r>
          </a:p>
        </p:txBody>
      </p:sp>
    </p:spTree>
    <p:extLst>
      <p:ext uri="{BB962C8B-B14F-4D97-AF65-F5344CB8AC3E}">
        <p14:creationId xmlns:p14="http://schemas.microsoft.com/office/powerpoint/2010/main" val="323250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Kwaliteitskader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916127"/>
            <a:ext cx="3292171" cy="4657273"/>
          </a:xfrm>
          <a:prstGeom prst="rect">
            <a:avLst/>
          </a:prstGeom>
          <a:ln>
            <a:solidFill>
              <a:srgbClr val="154273"/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3058" y="1967643"/>
            <a:ext cx="7360529" cy="465727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In opdracht van de VNG</a:t>
            </a:r>
          </a:p>
          <a:p>
            <a:r>
              <a:rPr lang="nl-NL" dirty="0"/>
              <a:t>Aansluitend op verantwoordelijkheid van gemeenten voor de aanpak van huiselijk geweld en kindermishandeling</a:t>
            </a:r>
          </a:p>
          <a:p>
            <a:r>
              <a:rPr lang="nl-NL" dirty="0"/>
              <a:t>Gericht op gemeenten in hun </a:t>
            </a:r>
            <a:r>
              <a:rPr lang="nl-NL" dirty="0" err="1"/>
              <a:t>opdrachtgevende</a:t>
            </a:r>
            <a:r>
              <a:rPr lang="nl-NL" dirty="0"/>
              <a:t> rol!</a:t>
            </a:r>
          </a:p>
          <a:p>
            <a:r>
              <a:rPr lang="nl-NL" dirty="0"/>
              <a:t>Kwaliteitskader is hulpmiddel voor gemeenten om te komen tot krachtige lokale (wijk)teams</a:t>
            </a:r>
          </a:p>
          <a:p>
            <a:r>
              <a:rPr lang="nl-NL" dirty="0"/>
              <a:t>Kwaliteitskader gaat over het </a:t>
            </a:r>
            <a:r>
              <a:rPr lang="nl-NL" i="1" dirty="0"/>
              <a:t>wat </a:t>
            </a:r>
            <a:r>
              <a:rPr lang="nl-NL" dirty="0"/>
              <a:t>(de taken), niet het </a:t>
            </a:r>
            <a:r>
              <a:rPr lang="nl-NL" i="1" dirty="0"/>
              <a:t>hoe </a:t>
            </a:r>
            <a:r>
              <a:rPr lang="nl-NL" dirty="0"/>
              <a:t>(de vorm)!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71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Kwaliteitskader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916127"/>
            <a:ext cx="3292171" cy="4657273"/>
          </a:xfrm>
          <a:prstGeom prst="rect">
            <a:avLst/>
          </a:prstGeom>
          <a:ln>
            <a:solidFill>
              <a:srgbClr val="154273"/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3058" y="1941885"/>
            <a:ext cx="7360529" cy="4657273"/>
          </a:xfrm>
        </p:spPr>
        <p:txBody>
          <a:bodyPr>
            <a:normAutofit/>
          </a:bodyPr>
          <a:lstStyle/>
          <a:p>
            <a:r>
              <a:rPr lang="nl-NL" dirty="0"/>
              <a:t>Regie en sturing op de aanpak van HG en KM verantwoordelijkheid gemeenten </a:t>
            </a:r>
          </a:p>
          <a:p>
            <a:pPr lvl="1"/>
            <a:r>
              <a:rPr lang="nl-NL" dirty="0"/>
              <a:t>Het borgen van de signalering van huiselijk geweld en kindermishandeling en </a:t>
            </a:r>
          </a:p>
          <a:p>
            <a:pPr lvl="1"/>
            <a:r>
              <a:rPr lang="nl-NL" dirty="0"/>
              <a:t>Het borgen/creëren van veiligheid in een gezin/huishouden aan de hand van veiligheidsbeoordeling en –voorwaarden die door lokale (wijk)teams zelf of door Veilig Thuis en GI vanuit hun wettelijke functies worden geformuleerd. 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6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Hoofdthema’s kwaliteitskader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00" y="1923024"/>
            <a:ext cx="10923588" cy="3931928"/>
          </a:xfrm>
        </p:spPr>
        <p:txBody>
          <a:bodyPr/>
          <a:lstStyle/>
          <a:p>
            <a:r>
              <a:rPr lang="nl-NL" dirty="0"/>
              <a:t>Gemeentelijke visie en opdracht aan lokale (wijk)teams</a:t>
            </a:r>
          </a:p>
          <a:p>
            <a:r>
              <a:rPr lang="nl-NL" dirty="0"/>
              <a:t>Competenties van professionals in de lokale (wijk)teams</a:t>
            </a:r>
          </a:p>
          <a:p>
            <a:pPr lvl="1"/>
            <a:r>
              <a:rPr lang="nl-NL" dirty="0"/>
              <a:t>Signaleren en bespreekbaar maken</a:t>
            </a:r>
          </a:p>
          <a:p>
            <a:pPr lvl="1"/>
            <a:r>
              <a:rPr lang="nl-NL" dirty="0"/>
              <a:t>Zicht op veiligheid</a:t>
            </a:r>
          </a:p>
          <a:p>
            <a:pPr lvl="1"/>
            <a:r>
              <a:rPr lang="nl-NL" dirty="0"/>
              <a:t>Directe veiligheid, stabiele veiligheid en herstel van de gevolgen</a:t>
            </a:r>
          </a:p>
          <a:p>
            <a:r>
              <a:rPr lang="nl-NL" dirty="0"/>
              <a:t>Samenwerkingsafspraken lokale (wijk)teams en Veilig Thuis</a:t>
            </a:r>
          </a:p>
          <a:p>
            <a:r>
              <a:rPr lang="nl-NL" dirty="0"/>
              <a:t>Organisatie hulpaanbod (of beschikbare hulpaanbod)</a:t>
            </a:r>
          </a:p>
          <a:p>
            <a:r>
              <a:rPr lang="nl-NL" i="1" dirty="0"/>
              <a:t>Mogelijkheid toevoegen vragen regionaal</a:t>
            </a:r>
          </a:p>
        </p:txBody>
      </p:sp>
    </p:spTree>
    <p:extLst>
      <p:ext uri="{BB962C8B-B14F-4D97-AF65-F5344CB8AC3E}">
        <p14:creationId xmlns:p14="http://schemas.microsoft.com/office/powerpoint/2010/main" val="188936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4D382-0055-1542-9525-973F3E16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Kwaliteitskader en Zelfscan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D58F92-2F6C-774A-9EDA-EBD5E279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21931"/>
            <a:ext cx="10928588" cy="3931928"/>
          </a:xfrm>
        </p:spPr>
        <p:txBody>
          <a:bodyPr>
            <a:noAutofit/>
          </a:bodyPr>
          <a:lstStyle/>
          <a:p>
            <a:r>
              <a:rPr lang="nl-NL" dirty="0"/>
              <a:t>Voorbereiding</a:t>
            </a:r>
          </a:p>
          <a:p>
            <a:pPr lvl="1"/>
            <a:r>
              <a:rPr lang="nl-NL" dirty="0"/>
              <a:t>Wie zijn bij het invullen van de Zelfscan aanwezig; vertegenwoordiging </a:t>
            </a:r>
            <a:br>
              <a:rPr lang="nl-NL" dirty="0"/>
            </a:br>
            <a:r>
              <a:rPr lang="nl-NL" dirty="0"/>
              <a:t>lokaal team, Veilig Thuis, integrale vertegenwoordiging gemeente</a:t>
            </a:r>
          </a:p>
          <a:p>
            <a:r>
              <a:rPr lang="nl-NL" dirty="0"/>
              <a:t>Uitvoering Zelfscan</a:t>
            </a:r>
          </a:p>
          <a:p>
            <a:pPr lvl="1"/>
            <a:r>
              <a:rPr lang="nl-NL" dirty="0"/>
              <a:t>In gesprek met of zonder ondersteunende gespreksleider</a:t>
            </a:r>
          </a:p>
          <a:p>
            <a:r>
              <a:rPr lang="nl-NL" dirty="0"/>
              <a:t>Analyse en resultaten</a:t>
            </a:r>
          </a:p>
          <a:p>
            <a:pPr lvl="1"/>
            <a:r>
              <a:rPr lang="nl-NL" dirty="0"/>
              <a:t>Bespreken uitkomsten en analyse </a:t>
            </a:r>
          </a:p>
        </p:txBody>
      </p:sp>
    </p:spTree>
    <p:extLst>
      <p:ext uri="{BB962C8B-B14F-4D97-AF65-F5344CB8AC3E}">
        <p14:creationId xmlns:p14="http://schemas.microsoft.com/office/powerpoint/2010/main" val="299512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4D382-0055-1542-9525-973F3E16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Kwaliteitskader en Zelfscan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D58F92-2F6C-774A-9EDA-EBD5E279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21931"/>
            <a:ext cx="11192806" cy="3931928"/>
          </a:xfrm>
        </p:spPr>
        <p:txBody>
          <a:bodyPr>
            <a:noAutofit/>
          </a:bodyPr>
          <a:lstStyle/>
          <a:p>
            <a:r>
              <a:rPr lang="nl-NL" dirty="0"/>
              <a:t>Plan van aanpak verbeterpunten</a:t>
            </a:r>
          </a:p>
          <a:p>
            <a:pPr lvl="1"/>
            <a:r>
              <a:rPr lang="nl-NL" dirty="0"/>
              <a:t>Regionaal en/of lokale verbeterpunten </a:t>
            </a:r>
            <a:r>
              <a:rPr lang="nl-NL" dirty="0" err="1"/>
              <a:t>irt</a:t>
            </a:r>
            <a:r>
              <a:rPr lang="nl-NL" dirty="0"/>
              <a:t> de regiovisie GHNT; </a:t>
            </a:r>
            <a:br>
              <a:rPr lang="nl-NL" dirty="0"/>
            </a:br>
            <a:r>
              <a:rPr lang="nl-NL" dirty="0"/>
              <a:t>rol projectleider GHNT</a:t>
            </a:r>
          </a:p>
          <a:p>
            <a:r>
              <a:rPr lang="nl-NL" dirty="0"/>
              <a:t>Uitvoering, monitoring en borging</a:t>
            </a:r>
          </a:p>
          <a:p>
            <a:pPr lvl="1"/>
            <a:r>
              <a:rPr lang="nl-NL" dirty="0"/>
              <a:t>PDCA-cyclus</a:t>
            </a:r>
          </a:p>
        </p:txBody>
      </p:sp>
    </p:spTree>
    <p:extLst>
      <p:ext uri="{BB962C8B-B14F-4D97-AF65-F5344CB8AC3E}">
        <p14:creationId xmlns:p14="http://schemas.microsoft.com/office/powerpoint/2010/main" val="243415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Kwaliteitsstandaarden (1)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635000" y="1974528"/>
            <a:ext cx="10923588" cy="4504511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FCAE7"/>
              </a:buClr>
              <a:buSzPct val="80000"/>
              <a:buFont typeface=".AppleSystemUIFont" charset="-12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FCAE7"/>
              </a:buClr>
              <a:buFont typeface=".AppleSystemUIFont" charset="-12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dirty="0"/>
              <a:t>Integrale gemeentelijke visie op de inrichting van de lokale infrastructuur: spreek in dezelfde taal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Expliciteer wie wat wanneer doet (inrichting van de infrastructuur)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Vereisten voor </a:t>
            </a:r>
            <a:r>
              <a:rPr lang="nl-NL" sz="2000" i="1" dirty="0"/>
              <a:t>alle</a:t>
            </a:r>
            <a:r>
              <a:rPr lang="nl-NL" sz="2000" dirty="0"/>
              <a:t> professionals in de lokale infrastructuur (o.a. kunnen werken met de meldcode, basiskennis van specifieke geweldsvormen, systeemgericht werken)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Professionals moeten een actueel beeld hebben van de veiligheid van alle leden van het gezin/huishouden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Voldoende capaciteit voor de lokale infrastructuur om zicht op de veiligheid te houden</a:t>
            </a:r>
          </a:p>
        </p:txBody>
      </p:sp>
    </p:spTree>
    <p:extLst>
      <p:ext uri="{BB962C8B-B14F-4D97-AF65-F5344CB8AC3E}">
        <p14:creationId xmlns:p14="http://schemas.microsoft.com/office/powerpoint/2010/main" val="299610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Kwaliteitsstandaarden (2)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635000" y="1972547"/>
            <a:ext cx="10923588" cy="3931928"/>
          </a:xfrm>
          <a:prstGeom prst="rect">
            <a:avLst/>
          </a:prstGeom>
        </p:spPr>
        <p:txBody>
          <a:bodyPr vert="horz" lIns="91440" tIns="45720" rIns="91440" bIns="45720" numCol="1" spcCol="468000" rtlCol="0">
            <a:normAutofit/>
          </a:bodyPr>
          <a:lstStyle>
            <a:lvl1pPr marL="316800" indent="-3168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FCAE7"/>
              </a:buClr>
              <a:buSzPct val="80000"/>
              <a:buFont typeface=".AppleSystemUIFont" charset="-12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FCAE7"/>
              </a:buClr>
              <a:buFont typeface=".AppleSystemUIFont" charset="-12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8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nl-NL" sz="2000" dirty="0"/>
              <a:t>De lokale infrastructuur: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werkt conform het gedachtengoed 1Gezin1Plan1Regisseur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werkt op basis van een gedeelde visie op veiligheid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werkt met één instrument voor veiligheidsbeoordeling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is in staat (casus)regie te voeren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000" dirty="0"/>
              <a:t>	- werkt traumasensitief</a:t>
            </a:r>
          </a:p>
        </p:txBody>
      </p:sp>
    </p:spTree>
    <p:extLst>
      <p:ext uri="{BB962C8B-B14F-4D97-AF65-F5344CB8AC3E}">
        <p14:creationId xmlns:p14="http://schemas.microsoft.com/office/powerpoint/2010/main" val="1293387136"/>
      </p:ext>
    </p:extLst>
  </p:cSld>
  <p:clrMapOvr>
    <a:masterClrMapping/>
  </p:clrMapOvr>
</p:sld>
</file>

<file path=ppt/theme/theme1.xml><?xml version="1.0" encoding="utf-8"?>
<a:theme xmlns:a="http://schemas.openxmlformats.org/drawingml/2006/main" name="MinVWS">
  <a:themeElements>
    <a:clrScheme name="Aangepast 38">
      <a:dk1>
        <a:srgbClr val="000000"/>
      </a:dk1>
      <a:lt1>
        <a:srgbClr val="FFFFFF"/>
      </a:lt1>
      <a:dk2>
        <a:srgbClr val="E17000"/>
      </a:dk2>
      <a:lt2>
        <a:srgbClr val="FFFFFF"/>
      </a:lt2>
      <a:accent1>
        <a:srgbClr val="007BC7"/>
      </a:accent1>
      <a:accent2>
        <a:srgbClr val="8FCAE7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01689B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2" id="{19449426-7886-EC4D-ADD1-C762815A0CCF}" vid="{A487C21C-7426-DB42-B929-E814E9387187}"/>
    </a:ext>
  </a:extLst>
</a:theme>
</file>

<file path=ppt/theme/theme2.xml><?xml version="1.0" encoding="utf-8"?>
<a:theme xmlns:a="http://schemas.openxmlformats.org/drawingml/2006/main" name="1_MinVWS">
  <a:themeElements>
    <a:clrScheme name="Aangepast 38">
      <a:dk1>
        <a:srgbClr val="000000"/>
      </a:dk1>
      <a:lt1>
        <a:srgbClr val="FFFFFF"/>
      </a:lt1>
      <a:dk2>
        <a:srgbClr val="E17000"/>
      </a:dk2>
      <a:lt2>
        <a:srgbClr val="FFFFFF"/>
      </a:lt2>
      <a:accent1>
        <a:srgbClr val="007BC7"/>
      </a:accent1>
      <a:accent2>
        <a:srgbClr val="8FCAE7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01689B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2" id="{19449426-7886-EC4D-ADD1-C762815A0CCF}" vid="{A487C21C-7426-DB42-B929-E814E938718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MinVWS</Template>
  <TotalTime>185</TotalTime>
  <Words>647</Words>
  <Application>Microsoft Macintosh PowerPoint</Application>
  <PresentationFormat>Breedbeeld</PresentationFormat>
  <Paragraphs>119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.AppleSystemUIFont</vt:lpstr>
      <vt:lpstr>Calibri</vt:lpstr>
      <vt:lpstr>Verdana</vt:lpstr>
      <vt:lpstr>Wingdings</vt:lpstr>
      <vt:lpstr>MinVWS</vt:lpstr>
      <vt:lpstr>1_MinVWS</vt:lpstr>
      <vt:lpstr>Geweld hoort  nergens thuis </vt:lpstr>
      <vt:lpstr>Agenda</vt:lpstr>
      <vt:lpstr>Kwaliteitskader</vt:lpstr>
      <vt:lpstr>Kwaliteitskader</vt:lpstr>
      <vt:lpstr>Hoofdthema’s kwaliteitskader</vt:lpstr>
      <vt:lpstr>Toepassingen Kwaliteitskader en Zelfscan</vt:lpstr>
      <vt:lpstr>Toepassingen Kwaliteitskader en Zelfscan</vt:lpstr>
      <vt:lpstr>Kwaliteitsstandaarden (1)</vt:lpstr>
      <vt:lpstr>Kwaliteitsstandaarden (2)</vt:lpstr>
      <vt:lpstr>Kwaliteitsstandaarden (3)</vt:lpstr>
      <vt:lpstr>Kwaliteitsstandaarden (4)</vt:lpstr>
      <vt:lpstr>Begrippenkader;  waar hebben  we het over? </vt:lpstr>
      <vt:lpstr>PowerPoint-presentatie</vt:lpstr>
      <vt:lpstr>PowerPoint-presentatie</vt:lpstr>
      <vt:lpstr>PowerPoint-presentatie</vt:lpstr>
      <vt:lpstr>PowerPoint-presentatie</vt:lpstr>
      <vt:lpstr>Afspraken en volgende stappen</vt:lpstr>
      <vt:lpstr>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Marcel Douw</dc:creator>
  <cp:lastModifiedBy>Microsoft Office User</cp:lastModifiedBy>
  <cp:revision>364</cp:revision>
  <dcterms:created xsi:type="dcterms:W3CDTF">2018-06-18T12:07:00Z</dcterms:created>
  <dcterms:modified xsi:type="dcterms:W3CDTF">2021-11-11T14:34:56Z</dcterms:modified>
</cp:coreProperties>
</file>