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59" r:id="rId2"/>
  </p:sldMasterIdLst>
  <p:notesMasterIdLst>
    <p:notesMasterId r:id="rId24"/>
  </p:notesMasterIdLst>
  <p:handoutMasterIdLst>
    <p:handoutMasterId r:id="rId25"/>
  </p:handoutMasterIdLst>
  <p:sldIdLst>
    <p:sldId id="427" r:id="rId3"/>
    <p:sldId id="426" r:id="rId4"/>
    <p:sldId id="437" r:id="rId5"/>
    <p:sldId id="409" r:id="rId6"/>
    <p:sldId id="421" r:id="rId7"/>
    <p:sldId id="441" r:id="rId8"/>
    <p:sldId id="419" r:id="rId9"/>
    <p:sldId id="420" r:id="rId10"/>
    <p:sldId id="442" r:id="rId11"/>
    <p:sldId id="443" r:id="rId12"/>
    <p:sldId id="444" r:id="rId13"/>
    <p:sldId id="445" r:id="rId14"/>
    <p:sldId id="391" r:id="rId15"/>
    <p:sldId id="446" r:id="rId16"/>
    <p:sldId id="398" r:id="rId17"/>
    <p:sldId id="432" r:id="rId18"/>
    <p:sldId id="435" r:id="rId19"/>
    <p:sldId id="433" r:id="rId20"/>
    <p:sldId id="434" r:id="rId21"/>
    <p:sldId id="447" r:id="rId22"/>
    <p:sldId id="41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273"/>
    <a:srgbClr val="8FCAE7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2" autoAdjust="0"/>
    <p:restoredTop sz="65015" autoAdjust="0"/>
  </p:normalViewPr>
  <p:slideViewPr>
    <p:cSldViewPr snapToGrid="0">
      <p:cViewPr varScale="1">
        <p:scale>
          <a:sx n="107" d="100"/>
          <a:sy n="107" d="100"/>
        </p:scale>
        <p:origin x="2496" y="160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134" d="100"/>
          <a:sy n="134" d="100"/>
        </p:scale>
        <p:origin x="47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11-11-21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11-11-21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13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</a:t>
            </a:r>
          </a:p>
          <a:p>
            <a:r>
              <a:rPr lang="nl-NL" dirty="0"/>
              <a:t>Verweij-Jonker instituut 2020</a:t>
            </a:r>
          </a:p>
          <a:p>
            <a:r>
              <a:rPr lang="nl-NL" dirty="0"/>
              <a:t>WODC Prevalentie onderzoek 2019</a:t>
            </a:r>
          </a:p>
          <a:p>
            <a:r>
              <a:rPr lang="nl-NL" dirty="0"/>
              <a:t>WODC Synthese prevalentie studie 2018</a:t>
            </a:r>
          </a:p>
          <a:p>
            <a:r>
              <a:rPr lang="nl-NL" dirty="0"/>
              <a:t>Informantenstudie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83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</a:t>
            </a:r>
          </a:p>
          <a:p>
            <a:r>
              <a:rPr lang="nl-NL" dirty="0"/>
              <a:t>Verweij-Jonker instituut 2020</a:t>
            </a:r>
          </a:p>
          <a:p>
            <a:r>
              <a:rPr lang="nl-NL" dirty="0"/>
              <a:t>WODC Prevalentie onderzoek 2019</a:t>
            </a:r>
          </a:p>
          <a:p>
            <a:r>
              <a:rPr lang="nl-NL" dirty="0"/>
              <a:t>WODC Synthese prevalentie studie 2018</a:t>
            </a:r>
          </a:p>
          <a:p>
            <a:r>
              <a:rPr lang="nl-NL" dirty="0"/>
              <a:t>Informantenstudie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326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</a:t>
            </a:r>
          </a:p>
          <a:p>
            <a:r>
              <a:rPr lang="nl-NL" dirty="0"/>
              <a:t>Verweij-Jonker instituut 2020</a:t>
            </a:r>
          </a:p>
          <a:p>
            <a:r>
              <a:rPr lang="nl-NL" dirty="0"/>
              <a:t>WODC Prevalentie onderzoek 2019</a:t>
            </a:r>
          </a:p>
          <a:p>
            <a:r>
              <a:rPr lang="nl-NL" dirty="0"/>
              <a:t>WODC Synthese prevalentie studie 2018</a:t>
            </a:r>
          </a:p>
          <a:p>
            <a:r>
              <a:rPr lang="nl-NL" dirty="0"/>
              <a:t>Informantenstudie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66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309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508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99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672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</a:t>
            </a:r>
          </a:p>
          <a:p>
            <a:r>
              <a:rPr lang="nl-NL" dirty="0"/>
              <a:t>Verweij-Jonker instituut 2020</a:t>
            </a:r>
          </a:p>
          <a:p>
            <a:r>
              <a:rPr lang="nl-NL" dirty="0"/>
              <a:t>WODC Prevalentie onderzoek 2019</a:t>
            </a:r>
          </a:p>
          <a:p>
            <a:r>
              <a:rPr lang="nl-NL" dirty="0"/>
              <a:t>WODC Synthese prevalentie studie 2018</a:t>
            </a:r>
          </a:p>
          <a:p>
            <a:r>
              <a:rPr lang="nl-NL" dirty="0"/>
              <a:t>Informantenstudie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57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23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</a:t>
            </a:r>
          </a:p>
          <a:p>
            <a:r>
              <a:rPr lang="nl-NL" dirty="0"/>
              <a:t>Verweij-Jonker instituut 2020</a:t>
            </a:r>
          </a:p>
          <a:p>
            <a:r>
              <a:rPr lang="nl-NL" dirty="0"/>
              <a:t>WODC Prevalentie onderzoek 2019</a:t>
            </a:r>
          </a:p>
          <a:p>
            <a:r>
              <a:rPr lang="nl-NL" dirty="0"/>
              <a:t>WODC Synthese prevalentie studie 2018</a:t>
            </a:r>
          </a:p>
          <a:p>
            <a:r>
              <a:rPr lang="nl-NL" dirty="0"/>
              <a:t>Informantenstudie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79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404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78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Bronnen:</a:t>
            </a:r>
          </a:p>
          <a:p>
            <a:r>
              <a:rPr lang="nl-NL" dirty="0"/>
              <a:t>Verweij-Jonker instituut 2020</a:t>
            </a:r>
          </a:p>
          <a:p>
            <a:r>
              <a:rPr lang="nl-NL" dirty="0"/>
              <a:t>WODC Prevalentie onderzoek 2019</a:t>
            </a:r>
          </a:p>
          <a:p>
            <a:r>
              <a:rPr lang="nl-NL" dirty="0"/>
              <a:t>WODC Synthese prevalentie studie 2018</a:t>
            </a:r>
          </a:p>
          <a:p>
            <a:r>
              <a:rPr lang="nl-NL" dirty="0"/>
              <a:t>Informantenstudie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64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1 Oran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1 (1 kol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2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8800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8800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3 (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8800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80000"/>
            <a:ext cx="5226050" cy="9480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4 (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8800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198" y="1080000"/>
            <a:ext cx="5005389" cy="9480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5 (alleen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01 (me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0000" y="6480000"/>
            <a:ext cx="1440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20000" y="6479687"/>
            <a:ext cx="3576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38588" y="6480000"/>
            <a:ext cx="720000" cy="378000"/>
          </a:xfrm>
          <a:prstGeom prst="rect">
            <a:avLst/>
          </a:prstGeom>
        </p:spPr>
        <p:txBody>
          <a:bodyPr vert="horz" lIns="91440" tIns="0" rIns="90000" bIns="0" rtlCol="0" anchor="ctr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ia 02 (leeg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1 Oran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2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3 Beeld (donker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t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90DC63-2BDF-4D76-A411-8A8E367AFF0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94462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1 Oran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05334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510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 Beeld (donker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9132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9460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1 Ora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9945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675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3 Beeld (donker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80000"/>
            <a:ext cx="10923588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65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 Beeld (donker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4 Beeld (lich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2400" cy="21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823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5 Extra kleur">
    <p:bg>
      <p:bgPr>
        <a:solidFill>
          <a:srgbClr val="8FC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3718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1 (1 kol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17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2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8800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8800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9604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3 (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8800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80000"/>
            <a:ext cx="5226050" cy="9480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9604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4 (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8800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198" y="1080000"/>
            <a:ext cx="5005389" cy="9480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5585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05 (alleen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5443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01 (me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0000" y="6480000"/>
            <a:ext cx="1440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20000" y="6479687"/>
            <a:ext cx="3576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2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38588" y="6480000"/>
            <a:ext cx="720000" cy="378000"/>
          </a:xfrm>
          <a:prstGeom prst="rect">
            <a:avLst/>
          </a:prstGeom>
        </p:spPr>
        <p:txBody>
          <a:bodyPr vert="horz" lIns="91440" tIns="0" rIns="90000" bIns="0" rtlCol="0" anchor="ctr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9544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ia 02 (leeg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427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1 Oran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6616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630000" y="3960000"/>
            <a:ext cx="5376000" cy="1144098"/>
          </a:xfrm>
        </p:spPr>
        <p:txBody>
          <a:bodyPr lIns="90000" tIns="468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2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30000" y="6480000"/>
            <a:ext cx="2160000" cy="37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630000" y="1620000"/>
            <a:ext cx="10928588" cy="1800000"/>
          </a:xfrm>
        </p:spPr>
        <p:txBody>
          <a:bodyPr anchor="t" anchorCtr="0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2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37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3 Beeld (donker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4739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620000"/>
            <a:ext cx="10923588" cy="9468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155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tdia 04 Beeld (lich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279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1 Oran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/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3 Beeld (donker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80000"/>
            <a:ext cx="10923588" cy="21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4 Beeld (licht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2400" cy="21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oofdstukdia 05 Extra kleur">
    <p:bg>
      <p:bgPr>
        <a:solidFill>
          <a:srgbClr val="8FC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79999"/>
            <a:ext cx="10923588" cy="21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080000"/>
            <a:ext cx="10923588" cy="948047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278800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0000" y="6480000"/>
            <a:ext cx="1440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20000" y="6479687"/>
            <a:ext cx="3576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Geweld hoort nergens thuis, nationale meerjaren aanpak huiselijk geweld en kindermishandeling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38588" y="6480000"/>
            <a:ext cx="720000" cy="378000"/>
          </a:xfrm>
          <a:prstGeom prst="rect">
            <a:avLst/>
          </a:prstGeom>
        </p:spPr>
        <p:txBody>
          <a:bodyPr vert="horz" lIns="91440" tIns="0" rIns="90000" bIns="0" rtlCol="0" anchor="ctr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219A29-609B-CE4C-87AB-5540D519185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77" y="189487"/>
            <a:ext cx="959976" cy="9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4" r:id="rId3"/>
    <p:sldLayoutId id="2147483745" r:id="rId4"/>
    <p:sldLayoutId id="2147483746" r:id="rId5"/>
    <p:sldLayoutId id="2147483654" r:id="rId6"/>
    <p:sldLayoutId id="2147483747" r:id="rId7"/>
    <p:sldLayoutId id="2147483748" r:id="rId8"/>
    <p:sldLayoutId id="2147483749" r:id="rId9"/>
    <p:sldLayoutId id="2147483650" r:id="rId10"/>
    <p:sldLayoutId id="2147483652" r:id="rId11"/>
    <p:sldLayoutId id="2147483752" r:id="rId12"/>
    <p:sldLayoutId id="2147483753" r:id="rId13"/>
    <p:sldLayoutId id="2147483750" r:id="rId14"/>
    <p:sldLayoutId id="2147483725" r:id="rId15"/>
    <p:sldLayoutId id="2147483718" r:id="rId16"/>
    <p:sldLayoutId id="2147483723" r:id="rId17"/>
    <p:sldLayoutId id="2147483754" r:id="rId18"/>
    <p:sldLayoutId id="2147483755" r:id="rId19"/>
    <p:sldLayoutId id="2147483756" r:id="rId20"/>
    <p:sldLayoutId id="2147483757" r:id="rId21"/>
    <p:sldLayoutId id="214748375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rgbClr val="8FCAE7"/>
        </a:buClr>
        <a:buSzPct val="80000"/>
        <a:buFont typeface=".AppleSystemUIFont" charset="-12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rgbClr val="8FCAE7"/>
        </a:buClr>
        <a:buFont typeface=".AppleSystemUIFont" charset="-12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rgbClr val="8FCAE7"/>
        </a:buClr>
        <a:buFont typeface=".AppleSystemUIFont" charset="-12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080000"/>
            <a:ext cx="10923588" cy="948047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278800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0000" y="6480000"/>
            <a:ext cx="1440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5 september 2018</a:t>
            </a:r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520000" y="6479687"/>
            <a:ext cx="3576000" cy="378000"/>
          </a:xfrm>
          <a:prstGeom prst="rect">
            <a:avLst/>
          </a:prstGeom>
        </p:spPr>
        <p:txBody>
          <a:bodyPr vert="horz" lIns="91440" tIns="0" rIns="91440" bIns="0" rtlCol="0" anchor="ctr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Aanpak huiselijk geweld en kindermishandeling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838588" y="6480000"/>
            <a:ext cx="720000" cy="378000"/>
          </a:xfrm>
          <a:prstGeom prst="rect">
            <a:avLst/>
          </a:prstGeom>
        </p:spPr>
        <p:txBody>
          <a:bodyPr vert="horz" lIns="91440" tIns="0" rIns="90000" bIns="0" rtlCol="0" anchor="ctr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69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rgbClr val="8FCAE7"/>
        </a:buClr>
        <a:buSzPct val="80000"/>
        <a:buFont typeface=".AppleSystemUIFont" charset="-12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rgbClr val="8FCAE7"/>
        </a:buClr>
        <a:buFont typeface=".AppleSystemUIFont" charset="-12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rgbClr val="8FCAE7"/>
        </a:buClr>
        <a:buFont typeface=".AppleSystemUIFont" charset="-12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Clr>
          <a:srgbClr val="8FCAE7"/>
        </a:buClr>
        <a:buFont typeface=".AppleSystemUIFont" charset="-12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393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maken.wikiwijs.nl/109571/Maatwerk_voor_nieuwkomers_met_behulp_van_ic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vng.nl/geweldnergensthui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C6uEmcWXT08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ogo Huisje LR.jpg"/>
          <p:cNvSpPr>
            <a:spLocks noChangeAspect="1" noChangeArrowheads="1"/>
          </p:cNvSpPr>
          <p:nvPr/>
        </p:nvSpPr>
        <p:spPr bwMode="auto">
          <a:xfrm>
            <a:off x="0" y="0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Ondertitel 1">
            <a:extLst>
              <a:ext uri="{FF2B5EF4-FFF2-40B4-BE49-F238E27FC236}">
                <a16:creationId xmlns:a16="http://schemas.microsoft.com/office/drawing/2014/main" id="{9603E719-0A2A-0B4F-92A0-D75B67FCFCDA}"/>
              </a:ext>
            </a:extLst>
          </p:cNvPr>
          <p:cNvSpPr txBox="1">
            <a:spLocks/>
          </p:cNvSpPr>
          <p:nvPr/>
        </p:nvSpPr>
        <p:spPr>
          <a:xfrm>
            <a:off x="6870430" y="2477419"/>
            <a:ext cx="5376000" cy="4249951"/>
          </a:xfrm>
          <a:prstGeom prst="rect">
            <a:avLst/>
          </a:prstGeom>
        </p:spPr>
        <p:txBody>
          <a:bodyPr vert="horz" lIns="90000" tIns="46800" rIns="9000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8FCAE7"/>
              </a:buClr>
              <a:buSzPct val="80000"/>
              <a:buFont typeface=".AppleSystemUIFont" charset="-12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FCAE7"/>
              </a:buClr>
              <a:buFont typeface=".AppleSystemUIFont" charset="-12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8FCAE7"/>
              </a:buClr>
              <a:buFont typeface=".AppleSystemUIFont" charset="-12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8FCAE7"/>
              </a:buClr>
              <a:buFont typeface=".AppleSystemUIFont" charset="-12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None/>
              <a:defRPr sz="16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>
                <a:solidFill>
                  <a:schemeClr val="accent1"/>
                </a:solidFill>
              </a:rPr>
              <a:t>Kwaliteitskader </a:t>
            </a:r>
            <a:br>
              <a:rPr lang="nl-NL" sz="2800" dirty="0">
                <a:solidFill>
                  <a:schemeClr val="bg2"/>
                </a:solidFill>
              </a:rPr>
            </a:br>
            <a:r>
              <a:rPr lang="nl-NL" sz="2800" dirty="0">
                <a:solidFill>
                  <a:schemeClr val="bg2"/>
                </a:solidFill>
              </a:rPr>
              <a:t>Werken aan veiligheid </a:t>
            </a:r>
            <a:br>
              <a:rPr lang="nl-NL" sz="2800" dirty="0">
                <a:solidFill>
                  <a:schemeClr val="bg2"/>
                </a:solidFill>
              </a:rPr>
            </a:br>
            <a:r>
              <a:rPr lang="nl-NL" sz="2800" dirty="0">
                <a:solidFill>
                  <a:schemeClr val="bg2"/>
                </a:solidFill>
              </a:rPr>
              <a:t>voor lokale (wijk)teams </a:t>
            </a:r>
            <a:br>
              <a:rPr lang="nl-NL" sz="2800" dirty="0">
                <a:solidFill>
                  <a:schemeClr val="bg2"/>
                </a:solidFill>
              </a:rPr>
            </a:br>
            <a:r>
              <a:rPr lang="nl-NL" sz="2800" dirty="0">
                <a:solidFill>
                  <a:schemeClr val="bg2"/>
                </a:solidFill>
              </a:rPr>
              <a:t>en gemeenten</a:t>
            </a:r>
            <a:br>
              <a:rPr lang="nl-NL" dirty="0">
                <a:solidFill>
                  <a:schemeClr val="bg2"/>
                </a:solidFill>
              </a:rPr>
            </a:br>
            <a:br>
              <a:rPr lang="nl-NL" dirty="0">
                <a:solidFill>
                  <a:schemeClr val="bg2"/>
                </a:solidFill>
              </a:rPr>
            </a:br>
            <a:r>
              <a:rPr lang="nl-NL" sz="2000" i="1" u="sng" dirty="0">
                <a:solidFill>
                  <a:schemeClr val="bg2"/>
                </a:solidFill>
              </a:rPr>
              <a:t>Fase 1: Voorbereiding en oriëntatie Kwaliteitskader</a:t>
            </a:r>
          </a:p>
          <a:p>
            <a:pPr>
              <a:lnSpc>
                <a:spcPts val="500"/>
              </a:lnSpc>
            </a:pPr>
            <a:endParaRPr lang="nl-NL" dirty="0">
              <a:highlight>
                <a:srgbClr val="FFFF00"/>
              </a:highlight>
            </a:endParaRPr>
          </a:p>
          <a:p>
            <a:pPr>
              <a:lnSpc>
                <a:spcPts val="2000"/>
              </a:lnSpc>
            </a:pPr>
            <a:r>
              <a:rPr lang="nl-NL" sz="2000" dirty="0">
                <a:highlight>
                  <a:srgbClr val="FFFF00"/>
                </a:highlight>
              </a:rPr>
              <a:t>Regio</a:t>
            </a:r>
          </a:p>
          <a:p>
            <a:r>
              <a:rPr lang="nl-NL" sz="2000" dirty="0">
                <a:highlight>
                  <a:srgbClr val="FFFF00"/>
                </a:highlight>
              </a:rPr>
              <a:t>Datum</a:t>
            </a:r>
            <a:endParaRPr lang="nl-NL" sz="2000" i="1" u="sng" dirty="0">
              <a:solidFill>
                <a:schemeClr val="bg2"/>
              </a:solidFill>
            </a:endParaRPr>
          </a:p>
        </p:txBody>
      </p:sp>
      <p:sp>
        <p:nvSpPr>
          <p:cNvPr id="19" name="Titel 3">
            <a:extLst>
              <a:ext uri="{FF2B5EF4-FFF2-40B4-BE49-F238E27FC236}">
                <a16:creationId xmlns:a16="http://schemas.microsoft.com/office/drawing/2014/main" id="{C1AFA98A-98D1-1042-9CF0-76DAD806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83" y="1106932"/>
            <a:ext cx="3477671" cy="1343607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accent1"/>
                </a:solidFill>
              </a:rPr>
              <a:t>Geweld hoort </a:t>
            </a:r>
            <a:br>
              <a:rPr lang="nl-NL" sz="4000" dirty="0">
                <a:solidFill>
                  <a:schemeClr val="accent1"/>
                </a:solidFill>
              </a:rPr>
            </a:br>
            <a:r>
              <a:rPr lang="nl-NL" sz="4000" dirty="0">
                <a:solidFill>
                  <a:schemeClr val="accent1"/>
                </a:solidFill>
              </a:rPr>
              <a:t>nergens thuis</a:t>
            </a:r>
            <a:br>
              <a:rPr lang="nl-NL" sz="4000" dirty="0">
                <a:solidFill>
                  <a:schemeClr val="accent1"/>
                </a:solidFill>
              </a:rPr>
            </a:br>
            <a:endParaRPr lang="nl-NL" sz="1800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B58C721-9C64-AB49-8CF2-49AEA65995B9}"/>
              </a:ext>
            </a:extLst>
          </p:cNvPr>
          <p:cNvSpPr/>
          <p:nvPr/>
        </p:nvSpPr>
        <p:spPr>
          <a:xfrm>
            <a:off x="1199" y="0"/>
            <a:ext cx="6094801" cy="6858000"/>
          </a:xfrm>
          <a:prstGeom prst="rect">
            <a:avLst/>
          </a:prstGeom>
          <a:blipFill>
            <a:blip r:embed="rId3"/>
            <a:stretch>
              <a:fillRect l="-29659" t="2" r="-38263" b="-52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9A36256B-4C52-2D46-B388-FED6D09DDFBD}"/>
              </a:ext>
            </a:extLst>
          </p:cNvPr>
          <p:cNvGrpSpPr/>
          <p:nvPr/>
        </p:nvGrpSpPr>
        <p:grpSpPr>
          <a:xfrm>
            <a:off x="5267092" y="700050"/>
            <a:ext cx="1657815" cy="1657815"/>
            <a:chOff x="6148039" y="391770"/>
            <a:chExt cx="1748743" cy="1748743"/>
          </a:xfrm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01767F6-1A10-7743-B1DB-909C9428665B}"/>
                </a:ext>
              </a:extLst>
            </p:cNvPr>
            <p:cNvSpPr/>
            <p:nvPr/>
          </p:nvSpPr>
          <p:spPr>
            <a:xfrm>
              <a:off x="6148039" y="391770"/>
              <a:ext cx="1748743" cy="174874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BE227D28-8977-224E-B58C-F5E01A8D4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500" y="567433"/>
              <a:ext cx="1374291" cy="137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3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210DC6-C56C-9C4D-BB97-381C7FA8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103012"/>
            <a:ext cx="10923588" cy="948047"/>
          </a:xfrm>
        </p:spPr>
        <p:txBody>
          <a:bodyPr>
            <a:noAutofit/>
          </a:bodyPr>
          <a:lstStyle/>
          <a:p>
            <a:r>
              <a:rPr lang="nl-NL" dirty="0"/>
              <a:t>Waarom een Kwaliteitskader?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492F0AB-B1AA-5C43-B79C-3BB3D2C7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1937082"/>
            <a:ext cx="10923588" cy="3931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Omdat Toezicht Sociaal Domein signaleert dat het nog niet in alle gemeenten goed genoeg gaat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Omdat veel gemeenten onvoldoende zicht hebben op de kwaliteitsvereisten die zij moeten en kunnen stellen aan de lokale (wijk)teams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Ondersteunt gemeenten in hun regierol op de aanpak van huiselijk geweld en kindermishandeling</a:t>
            </a:r>
          </a:p>
        </p:txBody>
      </p:sp>
    </p:spTree>
    <p:extLst>
      <p:ext uri="{BB962C8B-B14F-4D97-AF65-F5344CB8AC3E}">
        <p14:creationId xmlns:p14="http://schemas.microsoft.com/office/powerpoint/2010/main" val="240107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210DC6-C56C-9C4D-BB97-381C7FA8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103012"/>
            <a:ext cx="10923588" cy="948047"/>
          </a:xfrm>
        </p:spPr>
        <p:txBody>
          <a:bodyPr>
            <a:noAutofit/>
          </a:bodyPr>
          <a:lstStyle/>
          <a:p>
            <a:r>
              <a:rPr lang="nl-NL" dirty="0"/>
              <a:t>Lokale (wijk)teams?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492F0AB-B1AA-5C43-B79C-3BB3D2C7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1937082"/>
            <a:ext cx="10923588" cy="3931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Lokale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Maar ook (o.a.) meer specialistische vormen zoals SAVE-teams en expertise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Het gaat om het samenstel van de verschillende vormen die in gezamenlijkheid invulling geven aan de (wettelijke) taken in de gemeentelijke en regionale aanpak van huiselijk geweld en kindermishandeling</a:t>
            </a:r>
          </a:p>
        </p:txBody>
      </p:sp>
    </p:spTree>
    <p:extLst>
      <p:ext uri="{BB962C8B-B14F-4D97-AF65-F5344CB8AC3E}">
        <p14:creationId xmlns:p14="http://schemas.microsoft.com/office/powerpoint/2010/main" val="212601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210DC6-C56C-9C4D-BB97-381C7FA8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103012"/>
            <a:ext cx="10923588" cy="948047"/>
          </a:xfrm>
        </p:spPr>
        <p:txBody>
          <a:bodyPr>
            <a:noAutofit/>
          </a:bodyPr>
          <a:lstStyle/>
          <a:p>
            <a:r>
              <a:rPr lang="nl-NL" dirty="0"/>
              <a:t>Taken lokale (wijk)teams Huiselijk geweld </a:t>
            </a:r>
            <a:br>
              <a:rPr lang="nl-NL" dirty="0"/>
            </a:br>
            <a:r>
              <a:rPr lang="nl-NL" dirty="0"/>
              <a:t>en kindermishandeling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492F0AB-B1AA-5C43-B79C-3BB3D2C7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2389744"/>
            <a:ext cx="10923588" cy="3931928"/>
          </a:xfrm>
        </p:spPr>
        <p:txBody>
          <a:bodyPr>
            <a:normAutofit lnSpcReduction="10000"/>
          </a:bodyPr>
          <a:lstStyle/>
          <a:p>
            <a:pPr lvl="0"/>
            <a:r>
              <a:rPr lang="nl-NL" dirty="0"/>
              <a:t>Signaleren </a:t>
            </a:r>
          </a:p>
          <a:p>
            <a:pPr lvl="0"/>
            <a:r>
              <a:rPr lang="nl-NL" dirty="0"/>
              <a:t>Bespreekbaar maken</a:t>
            </a:r>
          </a:p>
          <a:p>
            <a:pPr lvl="0"/>
            <a:r>
              <a:rPr lang="nl-NL" dirty="0"/>
              <a:t>Melden bij VT op basis van meldcode</a:t>
            </a:r>
          </a:p>
          <a:p>
            <a:pPr lvl="0"/>
            <a:r>
              <a:rPr lang="nl-NL" dirty="0"/>
              <a:t>Zicht op veiligheid na overdracht VT</a:t>
            </a:r>
          </a:p>
          <a:p>
            <a:pPr lvl="0"/>
            <a:r>
              <a:rPr lang="nl-NL" dirty="0"/>
              <a:t>Maken van (in samenspraak) en toezien op veiligheidsplan</a:t>
            </a:r>
          </a:p>
          <a:p>
            <a:pPr lvl="0"/>
            <a:r>
              <a:rPr lang="nl-NL" dirty="0"/>
              <a:t>Inzet hulpverlening om de risicofactoren weg te nemen</a:t>
            </a:r>
          </a:p>
          <a:p>
            <a:pPr lvl="0"/>
            <a:r>
              <a:rPr lang="nl-NL" dirty="0"/>
              <a:t>Inzet hulpverlening gericht op herstel</a:t>
            </a:r>
          </a:p>
          <a:p>
            <a:pPr lvl="0"/>
            <a:r>
              <a:rPr lang="nl-NL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124737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00" y="1097395"/>
            <a:ext cx="10923588" cy="948047"/>
          </a:xfrm>
        </p:spPr>
        <p:txBody>
          <a:bodyPr>
            <a:normAutofit/>
          </a:bodyPr>
          <a:lstStyle/>
          <a:p>
            <a:r>
              <a:rPr lang="nl-NL" dirty="0"/>
              <a:t>Kwaliteitskader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916127"/>
            <a:ext cx="3292171" cy="4657273"/>
          </a:xfrm>
          <a:prstGeom prst="rect">
            <a:avLst/>
          </a:prstGeom>
          <a:ln>
            <a:solidFill>
              <a:srgbClr val="154273"/>
            </a:solidFill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1810" y="1975502"/>
            <a:ext cx="7360529" cy="465727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In opdracht van de VNG</a:t>
            </a:r>
          </a:p>
          <a:p>
            <a:r>
              <a:rPr lang="nl-NL" dirty="0"/>
              <a:t>Aansluitend op verantwoordelijkheid van gemeenten voor de aanpak van huiselijk geweld en kindermishandeling</a:t>
            </a:r>
          </a:p>
          <a:p>
            <a:r>
              <a:rPr lang="nl-NL" dirty="0"/>
              <a:t>Gericht op gemeenten in hun </a:t>
            </a:r>
            <a:r>
              <a:rPr lang="nl-NL" dirty="0" err="1"/>
              <a:t>opdrachtgevende</a:t>
            </a:r>
            <a:r>
              <a:rPr lang="nl-NL" dirty="0"/>
              <a:t> rol!</a:t>
            </a:r>
          </a:p>
          <a:p>
            <a:r>
              <a:rPr lang="nl-NL" dirty="0"/>
              <a:t>Kwaliteitskader is hulpmiddel voor gemeenten om te komen tot krachtige lokale (wijk)teams</a:t>
            </a:r>
          </a:p>
          <a:p>
            <a:r>
              <a:rPr lang="nl-NL" dirty="0"/>
              <a:t>Kwaliteitskader gaat over het </a:t>
            </a:r>
            <a:r>
              <a:rPr lang="nl-NL" i="1" dirty="0"/>
              <a:t>wat </a:t>
            </a:r>
            <a:r>
              <a:rPr lang="nl-NL" dirty="0"/>
              <a:t>(de taken), niet het </a:t>
            </a:r>
            <a:r>
              <a:rPr lang="nl-NL" i="1" dirty="0"/>
              <a:t>hoe </a:t>
            </a:r>
            <a:r>
              <a:rPr lang="nl-NL" dirty="0"/>
              <a:t>(de vorm)!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8710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00" y="1097395"/>
            <a:ext cx="10923588" cy="948047"/>
          </a:xfrm>
        </p:spPr>
        <p:txBody>
          <a:bodyPr>
            <a:normAutofit/>
          </a:bodyPr>
          <a:lstStyle/>
          <a:p>
            <a:r>
              <a:rPr lang="nl-NL" dirty="0"/>
              <a:t>Kwaliteitskader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1916127"/>
            <a:ext cx="3292171" cy="4657273"/>
          </a:xfrm>
          <a:prstGeom prst="rect">
            <a:avLst/>
          </a:prstGeom>
          <a:ln>
            <a:solidFill>
              <a:srgbClr val="154273"/>
            </a:solidFill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1810" y="1939877"/>
            <a:ext cx="7360529" cy="4657273"/>
          </a:xfrm>
        </p:spPr>
        <p:txBody>
          <a:bodyPr>
            <a:normAutofit/>
          </a:bodyPr>
          <a:lstStyle/>
          <a:p>
            <a:r>
              <a:rPr lang="nl-NL" dirty="0"/>
              <a:t>Regie en sturing op de aanpak van HG en KM verantwoordelijkheid gemeenten </a:t>
            </a:r>
          </a:p>
          <a:p>
            <a:pPr lvl="1"/>
            <a:r>
              <a:rPr lang="nl-NL" dirty="0"/>
              <a:t>Het borgen van de signalering van huiselijk geweld en kindermishandeling en </a:t>
            </a:r>
          </a:p>
          <a:p>
            <a:pPr lvl="1"/>
            <a:r>
              <a:rPr lang="nl-NL" dirty="0"/>
              <a:t>Het borgen/creëren van veiligheid in een gezin/huishouden aan de hand van veiligheidsbeoordeling en –voorwaarden die door lokale (wijk)teams zelf of door Veilig Thuis en GI vanuit hun wettelijke functies worden geformuleerd. </a:t>
            </a:r>
          </a:p>
        </p:txBody>
      </p:sp>
    </p:spTree>
    <p:extLst>
      <p:ext uri="{BB962C8B-B14F-4D97-AF65-F5344CB8AC3E}">
        <p14:creationId xmlns:p14="http://schemas.microsoft.com/office/powerpoint/2010/main" val="310061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97395"/>
            <a:ext cx="10923588" cy="948047"/>
          </a:xfrm>
        </p:spPr>
        <p:txBody>
          <a:bodyPr/>
          <a:lstStyle/>
          <a:p>
            <a:r>
              <a:rPr lang="nl-NL" dirty="0"/>
              <a:t>Hoofdthema’s kwaliteitskader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0000" y="1934416"/>
            <a:ext cx="10923588" cy="3931928"/>
          </a:xfrm>
        </p:spPr>
        <p:txBody>
          <a:bodyPr/>
          <a:lstStyle/>
          <a:p>
            <a:r>
              <a:rPr lang="nl-NL" dirty="0"/>
              <a:t>Gemeentelijke visie en opdracht aan lokale (wijk)teams</a:t>
            </a:r>
          </a:p>
          <a:p>
            <a:r>
              <a:rPr lang="nl-NL" dirty="0"/>
              <a:t>Competenties van professionals in de lokale (wijk)teams</a:t>
            </a:r>
          </a:p>
          <a:p>
            <a:pPr lvl="1"/>
            <a:r>
              <a:rPr lang="nl-NL" dirty="0"/>
              <a:t>Signaleren en bespreekbaar maken</a:t>
            </a:r>
          </a:p>
          <a:p>
            <a:pPr lvl="1"/>
            <a:r>
              <a:rPr lang="nl-NL" dirty="0"/>
              <a:t>Zicht op veiligheid</a:t>
            </a:r>
          </a:p>
          <a:p>
            <a:pPr lvl="1"/>
            <a:r>
              <a:rPr lang="nl-NL" dirty="0"/>
              <a:t>Directe veiligheid, stabiele veiligheid en herstel van de gevolgen</a:t>
            </a:r>
          </a:p>
          <a:p>
            <a:r>
              <a:rPr lang="nl-NL" dirty="0"/>
              <a:t>Samenwerkingsafspraken lokale (wijk)teams en Veilig Thuis</a:t>
            </a:r>
          </a:p>
          <a:p>
            <a:r>
              <a:rPr lang="nl-NL" dirty="0"/>
              <a:t>Organisatie hulpaanbod (of beschikbare hulpaanbod)</a:t>
            </a:r>
          </a:p>
          <a:p>
            <a:r>
              <a:rPr lang="nl-NL" i="1" dirty="0"/>
              <a:t>Mogelijkheid toevoegen vragen regionaal</a:t>
            </a:r>
          </a:p>
        </p:txBody>
      </p:sp>
    </p:spTree>
    <p:extLst>
      <p:ext uri="{BB962C8B-B14F-4D97-AF65-F5344CB8AC3E}">
        <p14:creationId xmlns:p14="http://schemas.microsoft.com/office/powerpoint/2010/main" val="188936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4D382-0055-1542-9525-973F3E16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89025"/>
            <a:ext cx="10923588" cy="948047"/>
          </a:xfrm>
        </p:spPr>
        <p:txBody>
          <a:bodyPr/>
          <a:lstStyle/>
          <a:p>
            <a:r>
              <a:rPr lang="nl-NL" dirty="0"/>
              <a:t>Toepassingen Kwaliteitskader en Zelfscan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D58F92-2F6C-774A-9EDA-EBD5E279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939755"/>
            <a:ext cx="11739089" cy="485887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nl-NL" dirty="0"/>
              <a:t>Voorbereiding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nl-NL" dirty="0"/>
              <a:t>Wie zijn bij het invullen van de Zelfscan aanwezig; vertegenwoordiging </a:t>
            </a:r>
            <a:br>
              <a:rPr lang="nl-NL" dirty="0"/>
            </a:br>
            <a:r>
              <a:rPr lang="nl-NL" dirty="0"/>
              <a:t>lokaal team, Veilig Thuis, integrale vertegenwoordiging gemeente</a:t>
            </a:r>
          </a:p>
          <a:p>
            <a:pPr>
              <a:lnSpc>
                <a:spcPts val="2800"/>
              </a:lnSpc>
            </a:pPr>
            <a:r>
              <a:rPr lang="nl-NL" dirty="0"/>
              <a:t>Uitvoering Zelfscan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nl-NL" dirty="0"/>
              <a:t>In gesprek met of zonder ondersteunende gespreksleider</a:t>
            </a:r>
          </a:p>
          <a:p>
            <a:pPr>
              <a:lnSpc>
                <a:spcPts val="2800"/>
              </a:lnSpc>
            </a:pPr>
            <a:r>
              <a:rPr lang="nl-NL" dirty="0"/>
              <a:t>Analyse en resultaten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nl-NL" dirty="0"/>
              <a:t>Bespreken uitkomsten en analyse </a:t>
            </a:r>
          </a:p>
          <a:p>
            <a:pPr>
              <a:lnSpc>
                <a:spcPts val="2800"/>
              </a:lnSpc>
            </a:pPr>
            <a:r>
              <a:rPr lang="nl-NL" dirty="0"/>
              <a:t>Plan van aanpak verbeterpunten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nl-NL" spc="-30" dirty="0"/>
              <a:t>Regionaal en/of lokale verbeterpunten </a:t>
            </a:r>
            <a:r>
              <a:rPr lang="nl-NL" spc="-30" dirty="0" err="1"/>
              <a:t>irt</a:t>
            </a:r>
            <a:r>
              <a:rPr lang="nl-NL" spc="-30" dirty="0"/>
              <a:t> de regiovisie GHNT; rol projectleider GHNT</a:t>
            </a:r>
          </a:p>
          <a:p>
            <a:pPr>
              <a:lnSpc>
                <a:spcPts val="2800"/>
              </a:lnSpc>
            </a:pPr>
            <a:r>
              <a:rPr lang="nl-NL" dirty="0"/>
              <a:t>Uitvoering, monitoring en borging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nl-NL" dirty="0"/>
              <a:t>PDCA-cyclus</a:t>
            </a:r>
          </a:p>
        </p:txBody>
      </p:sp>
    </p:spTree>
    <p:extLst>
      <p:ext uri="{BB962C8B-B14F-4D97-AF65-F5344CB8AC3E}">
        <p14:creationId xmlns:p14="http://schemas.microsoft.com/office/powerpoint/2010/main" val="299512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ijdelijke aanduiding voor inhoud 24">
            <a:extLst>
              <a:ext uri="{FF2B5EF4-FFF2-40B4-BE49-F238E27FC236}">
                <a16:creationId xmlns:a16="http://schemas.microsoft.com/office/drawing/2014/main" id="{0DADDF86-1740-4C46-B00B-5D523F15C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29428" y="545430"/>
            <a:ext cx="5677065" cy="5530510"/>
          </a:xfr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C7523900-EDF2-FA4D-8F2E-8B205EFFE98A}"/>
              </a:ext>
            </a:extLst>
          </p:cNvPr>
          <p:cNvSpPr txBox="1"/>
          <p:nvPr/>
        </p:nvSpPr>
        <p:spPr>
          <a:xfrm>
            <a:off x="623888" y="6056297"/>
            <a:ext cx="6197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hlinkClick r:id="rId4" tooltip="https://maken.wikiwijs.nl/109571/Maatwerk_voor_nieuwkomers_met_behulp_van_ict"/>
              </a:rPr>
              <a:t>Deze foto</a:t>
            </a:r>
            <a:r>
              <a:rPr lang="nl-NL" sz="900" dirty="0"/>
              <a:t> van Onbekende auteur is </a:t>
            </a:r>
            <a:r>
              <a:rPr lang="nl-NL" sz="900" dirty="0" err="1"/>
              <a:t>gelicentieerd</a:t>
            </a:r>
            <a:r>
              <a:rPr lang="nl-NL" sz="900" dirty="0"/>
              <a:t> onder </a:t>
            </a:r>
            <a:r>
              <a:rPr lang="nl-NL" sz="900" dirty="0">
                <a:hlinkClick r:id="rId5" tooltip="https://creativecommons.org/licenses/by/3.0/"/>
              </a:rPr>
              <a:t>CC BY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304545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B3110-22D5-3640-8C7F-8A0E2C06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097395"/>
            <a:ext cx="10923588" cy="948047"/>
          </a:xfrm>
        </p:spPr>
        <p:txBody>
          <a:bodyPr/>
          <a:lstStyle/>
          <a:p>
            <a:r>
              <a:rPr lang="nl-NL" dirty="0"/>
              <a:t>Hoe sta je er voor?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7A45F1-2975-A44D-B351-4F7B0D9BD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1984850"/>
            <a:ext cx="10923588" cy="3931928"/>
          </a:xfrm>
        </p:spPr>
        <p:txBody>
          <a:bodyPr/>
          <a:lstStyle/>
          <a:p>
            <a:pPr marL="770400" lvl="1" indent="-457200">
              <a:buFont typeface="+mj-lt"/>
              <a:buAutoNum type="arabicPeriod"/>
            </a:pPr>
            <a:r>
              <a:rPr lang="nl-NL" dirty="0"/>
              <a:t>Geef jezelf een cijfer tussen 0-10 en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Welke drie thema’s verdienen in jouw gemeente het meeste aandacht denk je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5878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DC4CA-0865-0849-9B1D-89B3CEBB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108138"/>
            <a:ext cx="10923588" cy="915926"/>
          </a:xfrm>
        </p:spPr>
        <p:txBody>
          <a:bodyPr/>
          <a:lstStyle/>
          <a:p>
            <a:r>
              <a:rPr lang="nl-NL" dirty="0"/>
              <a:t>Wat heb je nodig voor de volgende stap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30CA48-9895-3446-869B-E096F3DC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1988438"/>
            <a:ext cx="10923588" cy="393192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Uitnodigen deelnemers lokaal</a:t>
            </a:r>
          </a:p>
          <a:p>
            <a:pPr lvl="1"/>
            <a:r>
              <a:rPr lang="nl-NL" dirty="0"/>
              <a:t>Wie heeft de benodigde informatie</a:t>
            </a:r>
          </a:p>
          <a:p>
            <a:r>
              <a:rPr lang="nl-NL" dirty="0"/>
              <a:t>Doel invullen Zelfscan </a:t>
            </a:r>
          </a:p>
          <a:p>
            <a:pPr lvl="1"/>
            <a:r>
              <a:rPr lang="nl-NL" dirty="0"/>
              <a:t>Nulmeting, inzicht, evaluatie</a:t>
            </a:r>
          </a:p>
          <a:p>
            <a:r>
              <a:rPr lang="nl-NL" dirty="0"/>
              <a:t>Eventuele gespreksleiding</a:t>
            </a:r>
          </a:p>
          <a:p>
            <a:r>
              <a:rPr lang="nl-NL" dirty="0"/>
              <a:t>Voorbereidende documenten</a:t>
            </a:r>
          </a:p>
          <a:p>
            <a:pPr lvl="1"/>
            <a:r>
              <a:rPr lang="nl-NL" dirty="0"/>
              <a:t>Regiovisie</a:t>
            </a:r>
          </a:p>
          <a:p>
            <a:pPr lvl="1"/>
            <a:r>
              <a:rPr lang="nl-NL" dirty="0"/>
              <a:t>Kwaliteitskader en Zelfscan</a:t>
            </a:r>
          </a:p>
          <a:p>
            <a:pPr lvl="1"/>
            <a:r>
              <a:rPr lang="nl-NL" dirty="0"/>
              <a:t>Begrippenkader (GHNT of lokale/regionale versie)</a:t>
            </a:r>
          </a:p>
        </p:txBody>
      </p:sp>
    </p:spTree>
    <p:extLst>
      <p:ext uri="{BB962C8B-B14F-4D97-AF65-F5344CB8AC3E}">
        <p14:creationId xmlns:p14="http://schemas.microsoft.com/office/powerpoint/2010/main" val="396716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30000" y="1925207"/>
            <a:ext cx="10923588" cy="3931928"/>
          </a:xfrm>
        </p:spPr>
        <p:txBody>
          <a:bodyPr numCol="1"/>
          <a:lstStyle/>
          <a:p>
            <a:r>
              <a:rPr lang="nl-NL" dirty="0"/>
              <a:t>Korte introductie van het programma GHNT</a:t>
            </a:r>
          </a:p>
          <a:p>
            <a:pPr lvl="1"/>
            <a:r>
              <a:rPr lang="nl-NL" dirty="0"/>
              <a:t>Feiten en cijfers</a:t>
            </a:r>
          </a:p>
          <a:p>
            <a:pPr lvl="1"/>
            <a:r>
              <a:rPr lang="nl-NL" dirty="0"/>
              <a:t>Actielijnen</a:t>
            </a:r>
          </a:p>
          <a:p>
            <a:pPr lvl="1"/>
            <a:r>
              <a:rPr lang="nl-NL" dirty="0"/>
              <a:t>Belangrijke thema’s</a:t>
            </a:r>
          </a:p>
          <a:p>
            <a:r>
              <a:rPr lang="nl-NL" dirty="0"/>
              <a:t>Visie gefaseerd samenwerken aan veiligheid </a:t>
            </a:r>
          </a:p>
          <a:p>
            <a:r>
              <a:rPr lang="nl-NL" dirty="0"/>
              <a:t>Versterken lokale (wijk)teams en het kwaliteitskader</a:t>
            </a:r>
          </a:p>
          <a:p>
            <a:r>
              <a:rPr lang="nl-NL" dirty="0"/>
              <a:t>Hoe nu verder?</a:t>
            </a:r>
          </a:p>
          <a:p>
            <a:r>
              <a:rPr lang="nl-NL" dirty="0"/>
              <a:t>Afsluiting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5722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DC4CA-0865-0849-9B1D-89B3CEBB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108138"/>
            <a:ext cx="10923588" cy="915926"/>
          </a:xfrm>
        </p:spPr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C2682B45-5574-694E-AFC9-009FE05F5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95" y="1644650"/>
            <a:ext cx="6309212" cy="43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24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223A7BD1-36B6-E74C-9303-AA17ACECD654}"/>
              </a:ext>
            </a:extLst>
          </p:cNvPr>
          <p:cNvSpPr/>
          <p:nvPr/>
        </p:nvSpPr>
        <p:spPr>
          <a:xfrm>
            <a:off x="1200" y="-1588"/>
            <a:ext cx="12190800" cy="3429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D2C04142-2D15-0441-9665-74DE287832E6}"/>
              </a:ext>
            </a:extLst>
          </p:cNvPr>
          <p:cNvGrpSpPr/>
          <p:nvPr/>
        </p:nvGrpSpPr>
        <p:grpSpPr>
          <a:xfrm>
            <a:off x="5575030" y="5287538"/>
            <a:ext cx="7143206" cy="1360290"/>
            <a:chOff x="972318" y="4929603"/>
            <a:chExt cx="9923579" cy="1889760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5FF4517E-FB41-034E-B1DA-1AFA2EBEB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579" y="4929603"/>
              <a:ext cx="3306318" cy="1889760"/>
            </a:xfrm>
            <a:prstGeom prst="rect">
              <a:avLst/>
            </a:prstGeom>
          </p:spPr>
        </p:pic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F716485D-5D15-D444-8B87-3D08873A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18" y="5102895"/>
              <a:ext cx="3426257" cy="1405433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8E60B992-1A4F-664A-99BB-4C33A0C75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489" y="5102895"/>
              <a:ext cx="3621025" cy="1405433"/>
            </a:xfrm>
            <a:prstGeom prst="rect">
              <a:avLst/>
            </a:prstGeom>
          </p:spPr>
        </p:pic>
      </p:grpSp>
      <p:sp>
        <p:nvSpPr>
          <p:cNvPr id="23" name="Rechthoek 22">
            <a:extLst>
              <a:ext uri="{FF2B5EF4-FFF2-40B4-BE49-F238E27FC236}">
                <a16:creationId xmlns:a16="http://schemas.microsoft.com/office/drawing/2014/main" id="{A0896B6B-ECA0-B146-9AF7-1600E49AAA91}"/>
              </a:ext>
            </a:extLst>
          </p:cNvPr>
          <p:cNvSpPr/>
          <p:nvPr/>
        </p:nvSpPr>
        <p:spPr>
          <a:xfrm>
            <a:off x="623888" y="3787833"/>
            <a:ext cx="4653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Verdana"/>
                <a:ea typeface="+mn-ea"/>
                <a:cs typeface="+mn-cs"/>
              </a:rPr>
              <a:t>Regionale contactpersoon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chemeClr val="bg1"/>
              </a:solidFill>
              <a:latin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Meer info: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www.vng.nl/geweldnergensthuis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7CED2B4-975C-F846-922D-3488FEDB68F6}"/>
              </a:ext>
            </a:extLst>
          </p:cNvPr>
          <p:cNvSpPr txBox="1">
            <a:spLocks/>
          </p:cNvSpPr>
          <p:nvPr/>
        </p:nvSpPr>
        <p:spPr>
          <a:xfrm>
            <a:off x="635000" y="980168"/>
            <a:ext cx="7414296" cy="15949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nl-NL" dirty="0">
                <a:solidFill>
                  <a:schemeClr val="tx1"/>
                </a:solidFill>
              </a:rPr>
              <a:t>Dank voor jullie aandacht</a:t>
            </a:r>
          </a:p>
        </p:txBody>
      </p:sp>
    </p:spTree>
    <p:extLst>
      <p:ext uri="{BB962C8B-B14F-4D97-AF65-F5344CB8AC3E}">
        <p14:creationId xmlns:p14="http://schemas.microsoft.com/office/powerpoint/2010/main" val="310436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7C6EC-28E8-4F44-8814-146B51E2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Feiten en cijfers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76AB0-645A-0840-9A39-BCAC5B68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1977467"/>
            <a:ext cx="10923588" cy="39319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5,8% van de Nederlanders van 16 jaar en ouder was het afgelopen jaar slachtoffer van structureel huiselijk geweld</a:t>
            </a:r>
          </a:p>
          <a:p>
            <a:pPr lvl="0"/>
            <a:r>
              <a:rPr lang="nl-NL" dirty="0"/>
              <a:t>3% van de kinderen tot en met 17 jaar was het afgelopen jaar slachtoffer van kindermishandeling</a:t>
            </a:r>
          </a:p>
          <a:p>
            <a:pPr lvl="0"/>
            <a:r>
              <a:rPr lang="nl-NL" dirty="0"/>
              <a:t>Vrouwen worden bijna vier keer zo vaak slachtoffer van structureel huiselijk geweld dan mannen </a:t>
            </a:r>
          </a:p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</a:rPr>
              <a:t>Elke tien dagen overlijdt een vrouw ten gevolge van huiselijk geweld (2020)</a:t>
            </a:r>
          </a:p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</a:rPr>
              <a:t>Hoge recidive: anderhalf jaar na een melding heeft 50% van de betrokkenen nog steeds te maken met excessief gezinsgeweld.</a:t>
            </a:r>
          </a:p>
          <a:p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110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089025"/>
            <a:ext cx="9986417" cy="948047"/>
          </a:xfrm>
        </p:spPr>
        <p:txBody>
          <a:bodyPr>
            <a:noAutofit/>
          </a:bodyPr>
          <a:lstStyle/>
          <a:p>
            <a:r>
              <a:rPr lang="nl-NL" dirty="0"/>
              <a:t>Van generatie op generatie.....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43FEAE6-8A10-2E4C-9635-E5737BE2B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9" y="1764755"/>
            <a:ext cx="5127024" cy="432935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096000" y="1999349"/>
            <a:ext cx="56305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Onderzoek Verwey-Jonker Instituut/</a:t>
            </a:r>
            <a:br>
              <a:rPr lang="nl-NL" b="1" dirty="0"/>
            </a:br>
            <a:r>
              <a:rPr lang="nl-NL" b="1" dirty="0" err="1"/>
              <a:t>Augeo</a:t>
            </a:r>
            <a:r>
              <a:rPr lang="nl-NL" b="1" dirty="0"/>
              <a:t>: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Gemiddeld maken gezinnen die bij Veilig Thuis zijn gemeld </a:t>
            </a:r>
            <a:r>
              <a:rPr lang="nl-NL" b="1" dirty="0"/>
              <a:t>74 geweldsincidenten</a:t>
            </a:r>
            <a:r>
              <a:rPr lang="nl-NL" dirty="0"/>
              <a:t> per jaar mee.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 de ouders heeft </a:t>
            </a:r>
            <a:r>
              <a:rPr lang="nl-NL" b="1" dirty="0"/>
              <a:t>44 procent</a:t>
            </a:r>
            <a:r>
              <a:rPr lang="nl-NL" dirty="0"/>
              <a:t> zelf als kind één of meer vormen van huiselijk geweld meegemaakt.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Vier op de tien</a:t>
            </a:r>
            <a:r>
              <a:rPr lang="nl-NL" dirty="0"/>
              <a:t> kinderen heeft traumatische klachten. Het gaat onder andere om een post-traumatisch stress syndroom, depressie en angst.</a:t>
            </a:r>
          </a:p>
        </p:txBody>
      </p:sp>
    </p:spTree>
    <p:extLst>
      <p:ext uri="{BB962C8B-B14F-4D97-AF65-F5344CB8AC3E}">
        <p14:creationId xmlns:p14="http://schemas.microsoft.com/office/powerpoint/2010/main" val="121334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000" y="1103012"/>
            <a:ext cx="10923588" cy="948047"/>
          </a:xfrm>
        </p:spPr>
        <p:txBody>
          <a:bodyPr>
            <a:normAutofit/>
          </a:bodyPr>
          <a:lstStyle/>
          <a:p>
            <a:r>
              <a:rPr lang="nl-NL" dirty="0"/>
              <a:t>Drie overall actielijnen en bouwstenen</a:t>
            </a:r>
            <a:endParaRPr lang="nl-NL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7952163" y="3825221"/>
            <a:ext cx="3280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Inrichten regionale inhoudelijke en bestuurlijke netwerken als onderdeel van regionaal plan van aanpak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2545492"/>
            <a:ext cx="7168368" cy="33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6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210DC6-C56C-9C4D-BB97-381C7FA8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103012"/>
            <a:ext cx="10923588" cy="948047"/>
          </a:xfrm>
        </p:spPr>
        <p:txBody>
          <a:bodyPr>
            <a:noAutofit/>
          </a:bodyPr>
          <a:lstStyle/>
          <a:p>
            <a:r>
              <a:rPr lang="nl-NL" dirty="0"/>
              <a:t>Belangrijke thema’s</a:t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492F0AB-B1AA-5C43-B79C-3BB3D2C7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1925207"/>
            <a:ext cx="10923588" cy="3931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Realiseren integrale sturing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Visie gefaseerd samenwerken aan veiligheid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Versterken van lokale (wijk)teams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Inrichten MDA++ voor gezinnen/huishoudens met de meest complexe problematiek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446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089025"/>
            <a:ext cx="11195011" cy="948047"/>
          </a:xfrm>
        </p:spPr>
        <p:txBody>
          <a:bodyPr>
            <a:normAutofit/>
          </a:bodyPr>
          <a:lstStyle/>
          <a:p>
            <a:r>
              <a:rPr lang="nl-NL" dirty="0"/>
              <a:t>Visie gefaseerd samenwerken aan veiligheid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89806" y="2278800"/>
            <a:ext cx="2163782" cy="393192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Tijdelijke aanduiding voor inhoud 3" descr="plaatje Sander en Lind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r="791"/>
          <a:stretch>
            <a:fillRect/>
          </a:stretch>
        </p:blipFill>
        <p:spPr>
          <a:xfrm>
            <a:off x="707124" y="2532569"/>
            <a:ext cx="6297387" cy="3568825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6096AC4-F003-EE42-A2AF-C1748B00C254}"/>
              </a:ext>
            </a:extLst>
          </p:cNvPr>
          <p:cNvSpPr txBox="1">
            <a:spLocks/>
          </p:cNvSpPr>
          <p:nvPr/>
        </p:nvSpPr>
        <p:spPr bwMode="auto">
          <a:xfrm>
            <a:off x="623888" y="1847422"/>
            <a:ext cx="11309574" cy="7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tabLst>
                <a:tab pos="742950" algn="l"/>
                <a:tab pos="80645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indent="195263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•"/>
              <a:tabLst>
                <a:tab pos="742950" algn="l"/>
                <a:tab pos="80645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198438" indent="227013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Verdana" pitchFamily="34" charset="0"/>
              <a:buChar char="–"/>
              <a:tabLst>
                <a:tab pos="742950" algn="l"/>
                <a:tab pos="806450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427038" indent="228600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&gt;"/>
              <a:tabLst>
                <a:tab pos="742950" algn="l"/>
                <a:tab pos="806450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679450" indent="241300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tabLst>
                <a:tab pos="742950" algn="l"/>
                <a:tab pos="806450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1136650" indent="241300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tabLst>
                <a:tab pos="742950" algn="l"/>
                <a:tab pos="806450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1593850" indent="241300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tabLst>
                <a:tab pos="742950" algn="l"/>
                <a:tab pos="806450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2051050" indent="241300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tabLst>
                <a:tab pos="742950" algn="l"/>
                <a:tab pos="806450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508250" indent="241300" algn="l" rtl="0" fontAlgn="base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»"/>
              <a:tabLst>
                <a:tab pos="742950" algn="l"/>
                <a:tab pos="806450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Stoppen</a:t>
            </a:r>
            <a:r>
              <a:rPr 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nl-NL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b="1" kern="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Duurzaam</a:t>
            </a:r>
            <a:r>
              <a:rPr lang="nl-NL" sz="32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Oplossen</a:t>
            </a:r>
          </a:p>
        </p:txBody>
      </p:sp>
      <p:sp>
        <p:nvSpPr>
          <p:cNvPr id="6" name="Rechthoek 5"/>
          <p:cNvSpPr/>
          <p:nvPr/>
        </p:nvSpPr>
        <p:spPr>
          <a:xfrm>
            <a:off x="7262843" y="2532569"/>
            <a:ext cx="45621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Eerst de directe onveiligheid aanpakken met veiligheidsvoorwaarden en een veiligheidsplan.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Dan risicogestuurde zorg inzetten om de risicofactoren voor herhaling van geweld en onveiligheid aan te pakken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Vervolgens ondersteuning of behandeling bieden voor herstel. </a:t>
            </a:r>
          </a:p>
          <a:p>
            <a:endParaRPr lang="nl-NL" dirty="0"/>
          </a:p>
          <a:p>
            <a:r>
              <a:rPr lang="nl-NL" dirty="0"/>
              <a:t>Het veiligheidsplan loopt ook in </a:t>
            </a:r>
            <a:br>
              <a:rPr lang="nl-NL" dirty="0"/>
            </a:br>
            <a:r>
              <a:rPr lang="nl-NL" dirty="0"/>
              <a:t>fase 2 en 3 door.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03BBA9-C0B1-634A-8448-7C172187397E}"/>
              </a:ext>
            </a:extLst>
          </p:cNvPr>
          <p:cNvSpPr txBox="1"/>
          <p:nvPr/>
        </p:nvSpPr>
        <p:spPr>
          <a:xfrm>
            <a:off x="623888" y="6221413"/>
            <a:ext cx="5113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© Stichting </a:t>
            </a:r>
            <a:r>
              <a:rPr lang="nl-NL" sz="1200" dirty="0" err="1"/>
              <a:t>Civil</a:t>
            </a:r>
            <a:r>
              <a:rPr lang="nl-NL" sz="1200" dirty="0"/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424823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6uEmcWXT0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71500" y="939114"/>
            <a:ext cx="9860892" cy="55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0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210DC6-C56C-9C4D-BB97-381C7FA8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103012"/>
            <a:ext cx="10923588" cy="948047"/>
          </a:xfrm>
        </p:spPr>
        <p:txBody>
          <a:bodyPr>
            <a:noAutofit/>
          </a:bodyPr>
          <a:lstStyle/>
          <a:p>
            <a:r>
              <a:rPr lang="nl-NL" dirty="0"/>
              <a:t>Waarom versterken lokale (wijk)teams?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492F0AB-B1AA-5C43-B79C-3BB3D2C7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0" y="1937082"/>
            <a:ext cx="10923588" cy="3931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Omdat een effectieve aanpak vraagt om een krachtige lokale (wijk)teams in het sociaal domein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Omdat dit een cruciale voorwaarde is om te komen tot directe en stabiele veiligheid in huishoudens/gezinnen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Omdat een integraal en systeemgericht aanbod nodig is waarin alle leden van het gezin/huishouden op hen afgestemde hulp en/of ondersteuning krijgen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757303"/>
      </p:ext>
    </p:extLst>
  </p:cSld>
  <p:clrMapOvr>
    <a:masterClrMapping/>
  </p:clrMapOvr>
</p:sld>
</file>

<file path=ppt/theme/theme1.xml><?xml version="1.0" encoding="utf-8"?>
<a:theme xmlns:a="http://schemas.openxmlformats.org/drawingml/2006/main" name="MinVWS">
  <a:themeElements>
    <a:clrScheme name="Aangepast 38">
      <a:dk1>
        <a:srgbClr val="000000"/>
      </a:dk1>
      <a:lt1>
        <a:srgbClr val="FFFFFF"/>
      </a:lt1>
      <a:dk2>
        <a:srgbClr val="E17000"/>
      </a:dk2>
      <a:lt2>
        <a:srgbClr val="FFFFFF"/>
      </a:lt2>
      <a:accent1>
        <a:srgbClr val="007BC7"/>
      </a:accent1>
      <a:accent2>
        <a:srgbClr val="8FCAE7"/>
      </a:accent2>
      <a:accent3>
        <a:srgbClr val="CCCCCC"/>
      </a:accent3>
      <a:accent4>
        <a:srgbClr val="999999"/>
      </a:accent4>
      <a:accent5>
        <a:srgbClr val="666666"/>
      </a:accent5>
      <a:accent6>
        <a:srgbClr val="333333"/>
      </a:accent6>
      <a:hlink>
        <a:srgbClr val="01689B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2" id="{19449426-7886-EC4D-ADD1-C762815A0CCF}" vid="{A487C21C-7426-DB42-B929-E814E9387187}"/>
    </a:ext>
  </a:extLst>
</a:theme>
</file>

<file path=ppt/theme/theme2.xml><?xml version="1.0" encoding="utf-8"?>
<a:theme xmlns:a="http://schemas.openxmlformats.org/drawingml/2006/main" name="1_MinVWS">
  <a:themeElements>
    <a:clrScheme name="Aangepast 38">
      <a:dk1>
        <a:srgbClr val="000000"/>
      </a:dk1>
      <a:lt1>
        <a:srgbClr val="FFFFFF"/>
      </a:lt1>
      <a:dk2>
        <a:srgbClr val="E17000"/>
      </a:dk2>
      <a:lt2>
        <a:srgbClr val="FFFFFF"/>
      </a:lt2>
      <a:accent1>
        <a:srgbClr val="007BC7"/>
      </a:accent1>
      <a:accent2>
        <a:srgbClr val="8FCAE7"/>
      </a:accent2>
      <a:accent3>
        <a:srgbClr val="CCCCCC"/>
      </a:accent3>
      <a:accent4>
        <a:srgbClr val="999999"/>
      </a:accent4>
      <a:accent5>
        <a:srgbClr val="666666"/>
      </a:accent5>
      <a:accent6>
        <a:srgbClr val="333333"/>
      </a:accent6>
      <a:hlink>
        <a:srgbClr val="01689B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2" id="{19449426-7886-EC4D-ADD1-C762815A0CCF}" vid="{A487C21C-7426-DB42-B929-E814E9387187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MinVWS</Template>
  <TotalTime>210</TotalTime>
  <Words>853</Words>
  <Application>Microsoft Macintosh PowerPoint</Application>
  <PresentationFormat>Breedbeeld</PresentationFormat>
  <Paragraphs>163</Paragraphs>
  <Slides>21</Slides>
  <Notes>15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.AppleSystemUIFont</vt:lpstr>
      <vt:lpstr>Arial</vt:lpstr>
      <vt:lpstr>Calibri</vt:lpstr>
      <vt:lpstr>Verdana</vt:lpstr>
      <vt:lpstr>Wingdings</vt:lpstr>
      <vt:lpstr>MinVWS</vt:lpstr>
      <vt:lpstr>1_MinVWS</vt:lpstr>
      <vt:lpstr>Geweld hoort  nergens thuis </vt:lpstr>
      <vt:lpstr>Agenda</vt:lpstr>
      <vt:lpstr>Feiten en cijfers </vt:lpstr>
      <vt:lpstr>Van generatie op generatie.....</vt:lpstr>
      <vt:lpstr>Drie overall actielijnen en bouwstenen</vt:lpstr>
      <vt:lpstr>Belangrijke thema’s </vt:lpstr>
      <vt:lpstr>Visie gefaseerd samenwerken aan veiligheid </vt:lpstr>
      <vt:lpstr>PowerPoint-presentatie</vt:lpstr>
      <vt:lpstr>Waarom versterken lokale (wijk)teams?</vt:lpstr>
      <vt:lpstr>Waarom een Kwaliteitskader?</vt:lpstr>
      <vt:lpstr>Lokale (wijk)teams?</vt:lpstr>
      <vt:lpstr>Taken lokale (wijk)teams Huiselijk geweld  en kindermishandeling</vt:lpstr>
      <vt:lpstr>Kwaliteitskader</vt:lpstr>
      <vt:lpstr>Kwaliteitskader</vt:lpstr>
      <vt:lpstr>Hoofdthema’s kwaliteitskader</vt:lpstr>
      <vt:lpstr>Toepassingen Kwaliteitskader en Zelfscan</vt:lpstr>
      <vt:lpstr>PowerPoint-presentatie</vt:lpstr>
      <vt:lpstr>Hoe sta je er voor?</vt:lpstr>
      <vt:lpstr>Wat heb je nodig voor de volgende stap</vt:lpstr>
      <vt:lpstr>Vragen?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Marcel Douw</dc:creator>
  <cp:lastModifiedBy>Microsoft Office User</cp:lastModifiedBy>
  <cp:revision>379</cp:revision>
  <dcterms:created xsi:type="dcterms:W3CDTF">2018-06-18T12:07:00Z</dcterms:created>
  <dcterms:modified xsi:type="dcterms:W3CDTF">2021-11-11T14:40:40Z</dcterms:modified>
</cp:coreProperties>
</file>