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</p:sldMasterIdLst>
  <p:notesMasterIdLst>
    <p:notesMasterId r:id="rId20"/>
  </p:notesMasterIdLst>
  <p:handoutMasterIdLst>
    <p:handoutMasterId r:id="rId21"/>
  </p:handoutMasterIdLst>
  <p:sldIdLst>
    <p:sldId id="279" r:id="rId6"/>
    <p:sldId id="284" r:id="rId7"/>
    <p:sldId id="1395" r:id="rId8"/>
    <p:sldId id="1396" r:id="rId9"/>
    <p:sldId id="1397" r:id="rId10"/>
    <p:sldId id="1378" r:id="rId11"/>
    <p:sldId id="1399" r:id="rId12"/>
    <p:sldId id="1401" r:id="rId13"/>
    <p:sldId id="1402" r:id="rId14"/>
    <p:sldId id="1403" r:id="rId15"/>
    <p:sldId id="1404" r:id="rId16"/>
    <p:sldId id="1387" r:id="rId17"/>
    <p:sldId id="1406" r:id="rId18"/>
    <p:sldId id="1407" r:id="rId19"/>
  </p:sldIdLst>
  <p:sldSz cx="12192000" cy="6858000"/>
  <p:notesSz cx="6888163" cy="1001871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3"/>
    <a:srgbClr val="002C64"/>
    <a:srgbClr val="002F5F"/>
    <a:srgbClr val="C20016"/>
    <a:srgbClr val="008542"/>
    <a:srgbClr val="33AADC"/>
    <a:srgbClr val="3DB7E4"/>
    <a:srgbClr val="F0AB00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9655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070" y="67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387">
              <a:defRPr/>
            </a:pPr>
            <a:r>
              <a:rPr lang="nl-NL" dirty="0"/>
              <a:t>Voor datum, voettekst,</a:t>
            </a:r>
            <a:r>
              <a:rPr lang="nl-NL" baseline="0" dirty="0"/>
              <a:t> etc. gebruik onder het menu ‘Invoegen’ de gewenste optie.</a:t>
            </a:r>
          </a:p>
          <a:p>
            <a:pPr defTabSz="964387">
              <a:defRPr/>
            </a:pPr>
            <a:r>
              <a:rPr lang="nl-NL" baseline="0" dirty="0"/>
              <a:t>Via Start, Nieuwe dia kun je kiezen uit diverse soorten dia’s om in </a:t>
            </a:r>
            <a:r>
              <a:rPr lang="nl-NL" baseline="0"/>
              <a:t>te voegen.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 1 januari 2022 treedt hoogstwaarschijnlijk de wet in werking</a:t>
            </a:r>
          </a:p>
          <a:p>
            <a:r>
              <a:rPr lang="nl-NL" dirty="0"/>
              <a:t>De omgevingswet heeft impact op de VTH werkprocessen</a:t>
            </a:r>
          </a:p>
          <a:p>
            <a:r>
              <a:rPr lang="nl-NL" dirty="0"/>
              <a:t>Veel gemeenten zijn druk bezig om de organisatie hierop in te richten</a:t>
            </a:r>
          </a:p>
          <a:p>
            <a:r>
              <a:rPr lang="nl-NL" dirty="0"/>
              <a:t>Gemeenten vragen zich af of ze voldoende doen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</a:t>
            </a:r>
            <a:r>
              <a:rPr lang="nl-NL" dirty="0" err="1"/>
              <a:t>Self</a:t>
            </a:r>
            <a:r>
              <a:rPr lang="nl-NL" dirty="0"/>
              <a:t> Assessment is pragmatische aanpak die gemeenten helpt om </a:t>
            </a:r>
            <a:r>
              <a:rPr lang="nl-NL" dirty="0" err="1"/>
              <a:t>om</a:t>
            </a:r>
            <a:r>
              <a:rPr lang="nl-NL" dirty="0"/>
              <a:t> VTH werkprocessen </a:t>
            </a:r>
            <a:r>
              <a:rPr lang="nl-NL" dirty="0" err="1"/>
              <a:t>Omgevingswetproof</a:t>
            </a:r>
            <a:r>
              <a:rPr lang="nl-NL" dirty="0"/>
              <a:t> te krijgen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1. Inzichtelijk omgevingsrecht, leefomgeving centraal, ruimte voor maatwerk en sneller en beter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9775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6296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5">
            <a:extLst>
              <a:ext uri="{FF2B5EF4-FFF2-40B4-BE49-F238E27FC236}">
                <a16:creationId xmlns:a16="http://schemas.microsoft.com/office/drawing/2014/main" id="{B28CA885-8E06-4AA0-899E-C277D33768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134" y="1504604"/>
            <a:ext cx="10964333" cy="461241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1A19814-9C63-466D-BC0D-E1152BA8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58263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3" r:id="rId7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publicaties/topvragen-toezicht-en-handhaving" TargetMode="External"/><Relationship Id="rId2" Type="http://schemas.openxmlformats.org/officeDocument/2006/relationships/hyperlink" Target="https://vng.nl/publicaties/procesmodel-toezicht-en-handhavin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ng.nl/rubrieken/omgevingsw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artikelen/werkende-processe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publicaties/procesmodel-toezicht-en-handhav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1" y="2160000"/>
            <a:ext cx="6330994" cy="1440000"/>
          </a:xfrm>
        </p:spPr>
        <p:txBody>
          <a:bodyPr/>
          <a:lstStyle/>
          <a:p>
            <a:r>
              <a:rPr lang="nl-NL" sz="4400" dirty="0" err="1"/>
              <a:t>Self-assessement</a:t>
            </a:r>
            <a:r>
              <a:rPr lang="nl-NL" sz="4400" dirty="0"/>
              <a:t> toezicht en handhavingsproces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Aandachtspunten uit de praktijk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err="1"/>
              <a:t>webcollege</a:t>
            </a:r>
            <a:r>
              <a:rPr lang="nl-NL" dirty="0"/>
              <a:t> 24 maart 2020</a:t>
            </a:r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Voorbereiden handhaving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Beoordelen </a:t>
            </a:r>
            <a:r>
              <a:rPr lang="nl-NL" dirty="0" err="1"/>
              <a:t>toezichtstafel</a:t>
            </a:r>
            <a:r>
              <a:rPr lang="nl-NL" dirty="0"/>
              <a:t> </a:t>
            </a:r>
            <a:r>
              <a:rPr lang="nl-NL" dirty="0" err="1"/>
              <a:t>vs</a:t>
            </a:r>
            <a:r>
              <a:rPr lang="nl-NL" dirty="0"/>
              <a:t> handhavingsstrategie?</a:t>
            </a:r>
          </a:p>
          <a:p>
            <a:r>
              <a:rPr lang="nl-NL" dirty="0" err="1"/>
              <a:t>Wkb</a:t>
            </a:r>
            <a:endParaRPr lang="nl-NL" dirty="0"/>
          </a:p>
          <a:p>
            <a:r>
              <a:rPr lang="nl-NL" dirty="0"/>
              <a:t>Samenwerking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6523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Uitvoeren handhaving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Aandachtpunten:</a:t>
            </a:r>
          </a:p>
          <a:p>
            <a:r>
              <a:rPr lang="nl-NL" dirty="0"/>
              <a:t>Gegevens uitwisseling</a:t>
            </a:r>
          </a:p>
          <a:p>
            <a:r>
              <a:rPr lang="nl-NL" dirty="0"/>
              <a:t>Terugkoppeling visie en plan (gebied / thema / activiteit)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54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Procesoverstijgende</a:t>
            </a:r>
            <a:r>
              <a:rPr lang="nl-NL" dirty="0"/>
              <a:t> aandachtspunten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r>
              <a:rPr lang="nl-NL" dirty="0"/>
              <a:t>Dienst verleningsovereenkomsten aanpassen (</a:t>
            </a:r>
            <a:r>
              <a:rPr lang="nl-NL" dirty="0" err="1"/>
              <a:t>DVO’s</a:t>
            </a:r>
            <a:r>
              <a:rPr lang="nl-NL" dirty="0"/>
              <a:t>)</a:t>
            </a:r>
          </a:p>
          <a:p>
            <a:r>
              <a:rPr lang="nl-NL" dirty="0"/>
              <a:t>Competenties en vaardigheden</a:t>
            </a:r>
          </a:p>
          <a:p>
            <a:r>
              <a:rPr lang="nl-NL" dirty="0"/>
              <a:t>Proceseigenaarschap, tijd en capaciteit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17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37F1-BBC6-2045-9A79-4ED88689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 informatie of vragen?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60AA85-EE52-9548-B432-DBBF1A07E864}"/>
              </a:ext>
            </a:extLst>
          </p:cNvPr>
          <p:cNvSpPr/>
          <p:nvPr/>
        </p:nvSpPr>
        <p:spPr>
          <a:xfrm>
            <a:off x="5969202" y="319816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7FC6D85-CD29-134C-AAE9-3BD2016458C3}"/>
              </a:ext>
            </a:extLst>
          </p:cNvPr>
          <p:cNvSpPr/>
          <p:nvPr/>
        </p:nvSpPr>
        <p:spPr>
          <a:xfrm>
            <a:off x="1078800" y="1720840"/>
            <a:ext cx="85289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www.vng.nl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/omgevingswet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omgevingswet@vng.nl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+mn-lt"/>
              </a:rPr>
              <a:t>Download de </a:t>
            </a:r>
            <a:r>
              <a:rPr lang="nl-NL" dirty="0" err="1">
                <a:latin typeface="+mn-lt"/>
              </a:rPr>
              <a:t>powerpointpresentatie</a:t>
            </a:r>
            <a:r>
              <a:rPr lang="nl-NL" dirty="0">
                <a:latin typeface="+mn-lt"/>
              </a:rPr>
              <a:t> voor de link naar de informatie over de werkende processen</a:t>
            </a:r>
          </a:p>
          <a:p>
            <a:endParaRPr lang="nl-NL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482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6A9C8-65B9-4F97-8F8B-B7C095B9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Handige links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6C4894-E15B-4533-97A7-006EA1756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Procesmodel toezicht en handhaving</a:t>
            </a:r>
            <a:endParaRPr lang="nl-NL" dirty="0"/>
          </a:p>
          <a:p>
            <a:r>
              <a:rPr lang="nl-NL" dirty="0">
                <a:hlinkClick r:id="rId3"/>
              </a:rPr>
              <a:t>Topvragen toezicht en handhaving</a:t>
            </a:r>
            <a:r>
              <a:rPr lang="nl-NL" dirty="0"/>
              <a:t> </a:t>
            </a:r>
          </a:p>
          <a:p>
            <a:r>
              <a:rPr lang="nl-NL" dirty="0">
                <a:hlinkClick r:id="rId4"/>
              </a:rPr>
              <a:t>VNG.nl</a:t>
            </a:r>
            <a:r>
              <a:rPr lang="nl-N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9650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dirty="0"/>
              <a:t>Achtergrond, doel en aanpak</a:t>
            </a:r>
          </a:p>
          <a:p>
            <a:pPr>
              <a:lnSpc>
                <a:spcPct val="110000"/>
              </a:lnSpc>
            </a:pPr>
            <a:r>
              <a:rPr lang="nl-NL" dirty="0"/>
              <a:t>Proces van toezicht en handhaving</a:t>
            </a:r>
          </a:p>
          <a:p>
            <a:pPr>
              <a:lnSpc>
                <a:spcPct val="110000"/>
              </a:lnSpc>
            </a:pPr>
            <a:r>
              <a:rPr lang="nl-NL" dirty="0"/>
              <a:t>Aandachtspunten uit de praktijk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37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-assessment: 4 </a:t>
            </a:r>
            <a:r>
              <a:rPr lang="nl-NL" dirty="0" err="1"/>
              <a:t>webcolleges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00" y="1800224"/>
            <a:ext cx="10033000" cy="45005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7F5BEF50-B99F-4A7E-BEF2-39F07DB1A2C9}"/>
              </a:ext>
            </a:extLst>
          </p:cNvPr>
          <p:cNvSpPr txBox="1">
            <a:spLocks/>
          </p:cNvSpPr>
          <p:nvPr/>
        </p:nvSpPr>
        <p:spPr bwMode="auto">
          <a:xfrm>
            <a:off x="1077400" y="1792752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dirty="0"/>
              <a:t>1. </a:t>
            </a:r>
            <a:r>
              <a:rPr lang="nl-NL" dirty="0" err="1"/>
              <a:t>Self</a:t>
            </a:r>
            <a:r>
              <a:rPr lang="nl-NL" dirty="0"/>
              <a:t>-assessment: inleiding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>
                <a:solidFill>
                  <a:srgbClr val="00A9F3"/>
                </a:solidFill>
              </a:rPr>
              <a:t>	</a:t>
            </a:r>
            <a:r>
              <a:rPr lang="nl-NL" dirty="0"/>
              <a:t>2. </a:t>
            </a:r>
            <a:r>
              <a:rPr lang="nl-NL" dirty="0" err="1"/>
              <a:t>Self-assessement</a:t>
            </a:r>
            <a:r>
              <a:rPr lang="nl-NL" dirty="0"/>
              <a:t> </a:t>
            </a:r>
            <a:r>
              <a:rPr lang="nl-NL" dirty="0" err="1"/>
              <a:t>intiatievenproces</a:t>
            </a:r>
            <a:endParaRPr lang="nl-NL" dirty="0"/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	3. </a:t>
            </a:r>
            <a:r>
              <a:rPr lang="nl-NL" dirty="0" err="1"/>
              <a:t>Self-assessement</a:t>
            </a:r>
            <a:r>
              <a:rPr lang="nl-NL" dirty="0"/>
              <a:t> vergunningenproces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	</a:t>
            </a:r>
            <a:r>
              <a:rPr lang="nl-NL" dirty="0">
                <a:solidFill>
                  <a:srgbClr val="00A9F3"/>
                </a:solidFill>
              </a:rPr>
              <a:t>4. </a:t>
            </a:r>
            <a:r>
              <a:rPr lang="nl-NL" dirty="0" err="1">
                <a:solidFill>
                  <a:srgbClr val="00A9F3"/>
                </a:solidFill>
              </a:rPr>
              <a:t>Self-assessement</a:t>
            </a:r>
            <a:r>
              <a:rPr lang="nl-NL" dirty="0">
                <a:solidFill>
                  <a:srgbClr val="00A9F3"/>
                </a:solidFill>
              </a:rPr>
              <a:t> toezicht en handhaving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921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-assessment, werkprocessen </a:t>
            </a:r>
            <a:r>
              <a:rPr lang="nl-NL" dirty="0" err="1"/>
              <a:t>Omgevingswetproof</a:t>
            </a:r>
            <a:r>
              <a:rPr lang="nl-NL" dirty="0"/>
              <a:t>?</a:t>
            </a:r>
          </a:p>
          <a:p>
            <a:r>
              <a:rPr lang="nl-NL" dirty="0">
                <a:hlinkClick r:id="rId2"/>
              </a:rPr>
              <a:t>Werkende processen en topvragen op vng.nl</a:t>
            </a:r>
            <a:r>
              <a:rPr lang="nl-NL" dirty="0"/>
              <a:t> </a:t>
            </a:r>
          </a:p>
          <a:p>
            <a:r>
              <a:rPr lang="nl-NL" dirty="0"/>
              <a:t>Bij veel gemeenten toegepast en aandachtspunten verzameld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op:</a:t>
            </a:r>
          </a:p>
          <a:p>
            <a:r>
              <a:rPr lang="nl-NL" dirty="0"/>
              <a:t>Samenvatting belangrijkste aandachtspunten op basis van praktijk</a:t>
            </a:r>
          </a:p>
          <a:p>
            <a:r>
              <a:rPr lang="nl-NL" dirty="0"/>
              <a:t>Iedere gemeente is anders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45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is er sprake van een werkend proces?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9F119BA-A9BD-4A6A-951F-38C56D67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dirty="0"/>
              <a:t>Gemeentelijke en ketenactiviteiten</a:t>
            </a:r>
          </a:p>
          <a:p>
            <a:pPr>
              <a:lnSpc>
                <a:spcPct val="100000"/>
              </a:lnSpc>
            </a:pPr>
            <a:r>
              <a:rPr lang="nl-NL" dirty="0"/>
              <a:t>Klant centraal / transparantie</a:t>
            </a:r>
          </a:p>
          <a:p>
            <a:pPr>
              <a:lnSpc>
                <a:spcPct val="100000"/>
              </a:lnSpc>
            </a:pPr>
            <a:r>
              <a:rPr lang="nl-NL" dirty="0"/>
              <a:t>Conform Omgevingswet werken</a:t>
            </a:r>
          </a:p>
          <a:p>
            <a:pPr>
              <a:lnSpc>
                <a:spcPct val="100000"/>
              </a:lnSpc>
            </a:pPr>
            <a:r>
              <a:rPr lang="nl-NL" dirty="0"/>
              <a:t>Competenties en vaardigheden</a:t>
            </a:r>
          </a:p>
          <a:p>
            <a:pPr>
              <a:lnSpc>
                <a:spcPct val="100000"/>
              </a:lnSpc>
            </a:pPr>
            <a:r>
              <a:rPr lang="nl-NL" dirty="0"/>
              <a:t>Adequate informatievoorziening</a:t>
            </a:r>
          </a:p>
          <a:p>
            <a:pPr>
              <a:lnSpc>
                <a:spcPct val="100000"/>
              </a:lnSpc>
            </a:pPr>
            <a:r>
              <a:rPr lang="nl-NL" dirty="0"/>
              <a:t>Doorlooptijden</a:t>
            </a:r>
          </a:p>
          <a:p>
            <a:pPr>
              <a:lnSpc>
                <a:spcPct val="100000"/>
              </a:lnSpc>
            </a:pPr>
            <a:r>
              <a:rPr lang="nl-NL" dirty="0"/>
              <a:t>Het proces is geïmplementeerd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206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</a:t>
            </a:r>
            <a:r>
              <a:rPr lang="nl-NL" dirty="0" err="1"/>
              <a:t>self</a:t>
            </a:r>
            <a:r>
              <a:rPr lang="nl-NL" dirty="0"/>
              <a:t>-assessment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Doelstelling</a:t>
            </a:r>
          </a:p>
          <a:p>
            <a:r>
              <a:rPr lang="nl-NL" dirty="0"/>
              <a:t>Gebruik werkende processen en topvragen</a:t>
            </a:r>
          </a:p>
          <a:p>
            <a:r>
              <a:rPr lang="nl-NL" dirty="0"/>
              <a:t>Facilitator / friskijker</a:t>
            </a:r>
          </a:p>
          <a:p>
            <a:r>
              <a:rPr lang="nl-NL" dirty="0"/>
              <a:t>Multidisciplinaire werksessies</a:t>
            </a:r>
          </a:p>
          <a:p>
            <a:r>
              <a:rPr lang="nl-NL" dirty="0"/>
              <a:t>Stap voor stap aanpak</a:t>
            </a:r>
          </a:p>
          <a:p>
            <a:r>
              <a:rPr lang="nl-NL" dirty="0"/>
              <a:t>Acties en monitoring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802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>
            <a:extLst>
              <a:ext uri="{FF2B5EF4-FFF2-40B4-BE49-F238E27FC236}">
                <a16:creationId xmlns:a16="http://schemas.microsoft.com/office/drawing/2014/main" id="{DFAC621B-F3AA-D24C-85C8-D52C2516D6DA}"/>
              </a:ext>
            </a:extLst>
          </p:cNvPr>
          <p:cNvSpPr txBox="1"/>
          <p:nvPr/>
        </p:nvSpPr>
        <p:spPr>
          <a:xfrm>
            <a:off x="3624649" y="1754660"/>
            <a:ext cx="247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+mn-lt"/>
              </a:rPr>
              <a:t>Schema uit bijlage mail + verwijzing naar </a:t>
            </a:r>
            <a:r>
              <a:rPr lang="nl-NL" sz="2000" dirty="0" err="1">
                <a:latin typeface="+mn-lt"/>
              </a:rPr>
              <a:t>powerpoint</a:t>
            </a:r>
            <a:r>
              <a:rPr lang="nl-NL" sz="2000" dirty="0">
                <a:latin typeface="+mn-lt"/>
              </a:rPr>
              <a:t> invoegen.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DF90F81-D7AC-4495-AD98-318C9F5146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17" t="23296" r="22845" b="12184"/>
          <a:stretch/>
        </p:blipFill>
        <p:spPr>
          <a:xfrm>
            <a:off x="629200" y="231226"/>
            <a:ext cx="8609245" cy="635875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1B16622-537D-43B9-8E22-7CA6A40BF1AD}"/>
              </a:ext>
            </a:extLst>
          </p:cNvPr>
          <p:cNvSpPr txBox="1"/>
          <p:nvPr/>
        </p:nvSpPr>
        <p:spPr>
          <a:xfrm>
            <a:off x="9448800" y="2543503"/>
            <a:ext cx="25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Klik hier voor het procesmodel toezicht en handhaving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88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Voorbereiden toezicht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Aandachtspunten</a:t>
            </a:r>
          </a:p>
          <a:p>
            <a:r>
              <a:rPr lang="nl-NL" dirty="0"/>
              <a:t>Toezicht- en handhavingsplan </a:t>
            </a:r>
          </a:p>
          <a:p>
            <a:pPr lvl="1"/>
            <a:r>
              <a:rPr lang="nl-NL" dirty="0"/>
              <a:t>Omgevingsplan met bijv. milieuregels</a:t>
            </a:r>
          </a:p>
          <a:p>
            <a:pPr lvl="1"/>
            <a:r>
              <a:rPr lang="nl-NL" dirty="0"/>
              <a:t>Sluitende cyclus: naleving breed gedragen in beleidscyclus</a:t>
            </a:r>
          </a:p>
          <a:p>
            <a:pPr lvl="1"/>
            <a:r>
              <a:rPr lang="nl-NL" dirty="0"/>
              <a:t>Afstemmen met Omgevingsdienst</a:t>
            </a:r>
          </a:p>
          <a:p>
            <a:r>
              <a:rPr lang="nl-NL" dirty="0"/>
              <a:t>Registratie vergunning, melding, informatieplichten</a:t>
            </a:r>
          </a:p>
          <a:p>
            <a:r>
              <a:rPr lang="nl-NL" dirty="0"/>
              <a:t>Algemene regels, zorgplicht</a:t>
            </a:r>
          </a:p>
          <a:p>
            <a:r>
              <a:rPr lang="nl-NL" dirty="0"/>
              <a:t>Open normen</a:t>
            </a:r>
          </a:p>
          <a:p>
            <a:r>
              <a:rPr lang="nl-NL" dirty="0"/>
              <a:t>Integraal toezicht gericht op thema / gebied, vergunning, activiteit</a:t>
            </a:r>
          </a:p>
          <a:p>
            <a:pPr lvl="1"/>
            <a:r>
              <a:rPr lang="nl-NL" dirty="0"/>
              <a:t>Samenwerking, </a:t>
            </a:r>
            <a:r>
              <a:rPr lang="nl-NL" dirty="0" err="1"/>
              <a:t>toezichtstafel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08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Uitvoeren toezicht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Uitwisselen informatie en bijwerken register-gegevens</a:t>
            </a:r>
          </a:p>
          <a:p>
            <a:r>
              <a:rPr lang="nl-NL" dirty="0"/>
              <a:t>Samenwerken toezichthouders / </a:t>
            </a:r>
            <a:r>
              <a:rPr lang="nl-NL" dirty="0" err="1"/>
              <a:t>toezichtstafel</a:t>
            </a:r>
            <a:endParaRPr lang="nl-NL" dirty="0"/>
          </a:p>
          <a:p>
            <a:r>
              <a:rPr lang="nl-NL" dirty="0"/>
              <a:t>Ondersteuning toezichthouders: raadplegen checklists / open normen </a:t>
            </a:r>
          </a:p>
          <a:p>
            <a:r>
              <a:rPr lang="nl-NL" dirty="0" err="1"/>
              <a:t>Wkb</a:t>
            </a:r>
            <a:r>
              <a:rPr lang="nl-NL" dirty="0"/>
              <a:t> vergt andere rol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0656990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747C6B6D834282F5818A0AF7D7D7" ma:contentTypeVersion="12" ma:contentTypeDescription="Een nieuw document maken." ma:contentTypeScope="" ma:versionID="6859c462d468011a52f2d01da0a41518">
  <xsd:schema xmlns:xsd="http://www.w3.org/2001/XMLSchema" xmlns:xs="http://www.w3.org/2001/XMLSchema" xmlns:p="http://schemas.microsoft.com/office/2006/metadata/properties" xmlns:ns2="34d0b02e-62e7-4c18-8658-6127ab53c39f" xmlns:ns3="9cd96db0-5a15-4537-998d-39ca8fb0e7e8" targetNamespace="http://schemas.microsoft.com/office/2006/metadata/properties" ma:root="true" ma:fieldsID="7298fe9459ddeb30cb8026f2a767f6aa" ns2:_="" ns3:_="">
    <xsd:import namespace="34d0b02e-62e7-4c18-8658-6127ab53c39f"/>
    <xsd:import namespace="9cd96db0-5a15-4537-998d-39ca8fb0e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0b02e-62e7-4c18-8658-6127ab53c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96db0-5a15-4537-998d-39ca8fb0e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550EC-BE7D-4D4E-AFAC-836FF42B3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0b02e-62e7-4c18-8658-6127ab53c39f"/>
    <ds:schemaRef ds:uri="9cd96db0-5a15-4537-998d-39ca8fb0e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EE43A-1221-4E87-8C64-E8125087F1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D202D9-E574-4376-B89C-B4063F07BD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1643</TotalTime>
  <Words>431</Words>
  <Application>Microsoft Office PowerPoint</Application>
  <PresentationFormat>Breedbeeld</PresentationFormat>
  <Paragraphs>101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VNG_Basis - kopie</vt:lpstr>
      <vt:lpstr>VNG Titels</vt:lpstr>
      <vt:lpstr>Self-assessement toezicht en handhavingsproces</vt:lpstr>
      <vt:lpstr>Inhoud</vt:lpstr>
      <vt:lpstr>Self-assessment: 4 webcolleges </vt:lpstr>
      <vt:lpstr>Achtergrond</vt:lpstr>
      <vt:lpstr>Wanneer is er sprake van een werkend proces?</vt:lpstr>
      <vt:lpstr>Aanpak self-assessment</vt:lpstr>
      <vt:lpstr>PowerPoint-presentatie</vt:lpstr>
      <vt:lpstr>1. Voorbereiden toezicht</vt:lpstr>
      <vt:lpstr>2. Uitvoeren toezicht</vt:lpstr>
      <vt:lpstr>3. Voorbereiden handhaving</vt:lpstr>
      <vt:lpstr>3. Uitvoeren handhaving</vt:lpstr>
      <vt:lpstr>Procesoverstijgende aandachtspunten </vt:lpstr>
      <vt:lpstr>Meer informatie of vragen?</vt:lpstr>
      <vt:lpstr>Handige links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van Brenk</dc:creator>
  <cp:keywords>All Places</cp:keywords>
  <cp:lastModifiedBy>Anouk Post</cp:lastModifiedBy>
  <cp:revision>105</cp:revision>
  <cp:lastPrinted>2020-09-30T06:55:32Z</cp:lastPrinted>
  <dcterms:created xsi:type="dcterms:W3CDTF">2020-09-24T11:29:59Z</dcterms:created>
  <dcterms:modified xsi:type="dcterms:W3CDTF">2021-05-03T17:42:55Z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0x010100284C747C6B6D834282F5818A0AF7D7D7</vt:lpwstr>
  </property>
</Properties>
</file>