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725" r:id="rId5"/>
  </p:sldMasterIdLst>
  <p:notesMasterIdLst>
    <p:notesMasterId r:id="rId21"/>
  </p:notesMasterIdLst>
  <p:handoutMasterIdLst>
    <p:handoutMasterId r:id="rId22"/>
  </p:handoutMasterIdLst>
  <p:sldIdLst>
    <p:sldId id="279" r:id="rId6"/>
    <p:sldId id="284" r:id="rId7"/>
    <p:sldId id="1395" r:id="rId8"/>
    <p:sldId id="301" r:id="rId9"/>
    <p:sldId id="1380" r:id="rId10"/>
    <p:sldId id="1378" r:id="rId11"/>
    <p:sldId id="1373" r:id="rId12"/>
    <p:sldId id="1396" r:id="rId13"/>
    <p:sldId id="1397" r:id="rId14"/>
    <p:sldId id="1398" r:id="rId15"/>
    <p:sldId id="1399" r:id="rId16"/>
    <p:sldId id="1400" r:id="rId17"/>
    <p:sldId id="1387" r:id="rId18"/>
    <p:sldId id="1391" r:id="rId19"/>
    <p:sldId id="1401" r:id="rId20"/>
  </p:sldIdLst>
  <p:sldSz cx="12192000" cy="6858000"/>
  <p:notesSz cx="6888163" cy="10018713"/>
  <p:defaultTextStyle>
    <a:defPPr>
      <a:defRPr lang="nl-NL"/>
    </a:defPPr>
    <a:lvl1pPr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 userDrawn="1">
          <p15:clr>
            <a:srgbClr val="A4A3A4"/>
          </p15:clr>
        </p15:guide>
        <p15:guide id="3" pos="7219">
          <p15:clr>
            <a:srgbClr val="A4A3A4"/>
          </p15:clr>
        </p15:guide>
        <p15:guide id="6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F3"/>
    <a:srgbClr val="002F5F"/>
    <a:srgbClr val="C20016"/>
    <a:srgbClr val="008542"/>
    <a:srgbClr val="002C64"/>
    <a:srgbClr val="33AADC"/>
    <a:srgbClr val="3DB7E4"/>
    <a:srgbClr val="F0AB00"/>
    <a:srgbClr val="8EB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89655" autoAdjust="0"/>
  </p:normalViewPr>
  <p:slideViewPr>
    <p:cSldViewPr snapToGrid="0" snapToObjects="1" showGuides="1">
      <p:cViewPr varScale="1">
        <p:scale>
          <a:sx n="73" d="100"/>
          <a:sy n="73" d="100"/>
        </p:scale>
        <p:origin x="1070" y="67"/>
      </p:cViewPr>
      <p:guideLst>
        <p:guide orient="horz" pos="2160"/>
        <p:guide pos="721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3376" y="18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C3D4CAB9-543B-124D-AC85-B38EEA6DAD72}" type="datetimeFigureOut">
              <a:rPr lang="nl-NL" altLang="en-US"/>
              <a:pPr/>
              <a:t>3-5-2021</a:t>
            </a:fld>
            <a:endParaRPr lang="nl-NL" alt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E10CD581-2C6F-F24C-A6EA-AEF3E4905845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4827330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D520C45E-4B48-084A-A24B-FDF519F7717D}" type="datetimeFigureOut">
              <a:rPr lang="nl-NL" altLang="en-US"/>
              <a:pPr/>
              <a:t>3-5-2021</a:t>
            </a:fld>
            <a:endParaRPr lang="nl-NL" alt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nl-NL" noProof="0" dirty="0"/>
              <a:t>Klik om de tekststijl van het model te bewerken</a:t>
            </a:r>
          </a:p>
          <a:p>
            <a:pPr lvl="1"/>
            <a:r>
              <a:rPr lang="nl-NL" noProof="0" dirty="0"/>
              <a:t>Tweede niveau</a:t>
            </a:r>
          </a:p>
          <a:p>
            <a:pPr lvl="2"/>
            <a:r>
              <a:rPr lang="nl-NL" noProof="0" dirty="0"/>
              <a:t>Derde niveau</a:t>
            </a:r>
          </a:p>
          <a:p>
            <a:pPr lvl="3"/>
            <a:r>
              <a:rPr lang="nl-NL" noProof="0" dirty="0"/>
              <a:t>Vierde niveau</a:t>
            </a:r>
          </a:p>
          <a:p>
            <a:pPr lvl="4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3399720B-A57D-9C40-A75B-79A2C5AF5111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828993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5795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1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387">
              <a:defRPr/>
            </a:pPr>
            <a:r>
              <a:rPr lang="nl-NL" dirty="0"/>
              <a:t>Voor datum, voettekst,</a:t>
            </a:r>
            <a:r>
              <a:rPr lang="nl-NL" baseline="0" dirty="0"/>
              <a:t> etc. gebruik onder het menu ‘Invoegen’ de gewenste optie.</a:t>
            </a:r>
          </a:p>
          <a:p>
            <a:pPr defTabSz="964387">
              <a:defRPr/>
            </a:pPr>
            <a:r>
              <a:rPr lang="nl-NL" baseline="0" dirty="0"/>
              <a:t>Via Start, Nieuwe dia kun je kiezen uit diverse soorten dia’s om in </a:t>
            </a:r>
            <a:r>
              <a:rPr lang="nl-NL" baseline="0"/>
              <a:t>te voegen.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1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125666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Per 1 januari 2022 treedt hoogstwaarschijnlijk de wet in werking</a:t>
            </a:r>
          </a:p>
          <a:p>
            <a:r>
              <a:rPr lang="nl-NL" dirty="0"/>
              <a:t>De omgevingswet heeft impact op de VTH werkprocessen</a:t>
            </a:r>
          </a:p>
          <a:p>
            <a:r>
              <a:rPr lang="nl-NL" dirty="0"/>
              <a:t>Veel gemeenten zijn druk bezig om de organisatie hierop in te richten</a:t>
            </a:r>
          </a:p>
          <a:p>
            <a:r>
              <a:rPr lang="nl-NL" dirty="0"/>
              <a:t>Gemeenten vragen zich af of ze voldoende doen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De </a:t>
            </a:r>
            <a:r>
              <a:rPr lang="nl-NL" dirty="0" err="1"/>
              <a:t>Self</a:t>
            </a:r>
            <a:r>
              <a:rPr lang="nl-NL" dirty="0"/>
              <a:t> Assessment is pragmatische aanpak die gemeenten helpt om </a:t>
            </a:r>
            <a:r>
              <a:rPr lang="nl-NL" dirty="0" err="1"/>
              <a:t>om</a:t>
            </a:r>
            <a:r>
              <a:rPr lang="nl-NL" dirty="0"/>
              <a:t> VTH werkprocessen </a:t>
            </a:r>
            <a:r>
              <a:rPr lang="nl-NL" dirty="0" err="1"/>
              <a:t>Omgevingswetproof</a:t>
            </a:r>
            <a:r>
              <a:rPr lang="nl-NL" dirty="0"/>
              <a:t> te krijgen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1. Inzichtelijk omgevingsrecht, leefomgeving centraal, ruimte voor maatwerk en sneller en beter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13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997758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68288" indent="-268288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035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252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541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095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080000"/>
            <a:ext cx="100332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604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259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03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5">
            <a:extLst>
              <a:ext uri="{FF2B5EF4-FFF2-40B4-BE49-F238E27FC236}">
                <a16:creationId xmlns:a16="http://schemas.microsoft.com/office/drawing/2014/main" id="{B28CA885-8E06-4AA0-899E-C277D33768F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1134" y="1504604"/>
            <a:ext cx="10964333" cy="461241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61A19814-9C63-466D-BC0D-E1152BA87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178" y="317422"/>
            <a:ext cx="9400322" cy="72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58263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: V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>
            <a:grpSpLocks/>
          </p:cNvGrpSpPr>
          <p:nvPr userDrawn="1"/>
        </p:nvGrpSpPr>
        <p:grpSpPr bwMode="auto">
          <a:xfrm>
            <a:off x="7356475" y="1871663"/>
            <a:ext cx="4845040" cy="4319587"/>
            <a:chOff x="7222241" y="1800000"/>
            <a:chExt cx="4844271" cy="4320000"/>
          </a:xfrm>
          <a:solidFill>
            <a:schemeClr val="tx2"/>
          </a:solidFill>
        </p:grpSpPr>
        <p:sp>
          <p:nvSpPr>
            <p:cNvPr id="5" name="Uitstel 4"/>
            <p:cNvSpPr/>
            <p:nvPr/>
          </p:nvSpPr>
          <p:spPr>
            <a:xfrm rot="10800000">
              <a:off x="7222241" y="1800000"/>
              <a:ext cx="4320490" cy="4320000"/>
            </a:xfrm>
            <a:prstGeom prst="flowChartDelay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hthoek 5"/>
            <p:cNvSpPr/>
            <p:nvPr/>
          </p:nvSpPr>
          <p:spPr>
            <a:xfrm>
              <a:off x="11490341" y="1800000"/>
              <a:ext cx="576171" cy="432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5238750"/>
            <a:ext cx="9702800" cy="1619250"/>
          </a:xfrm>
          <a:custGeom>
            <a:avLst/>
            <a:gdLst>
              <a:gd name="T0" fmla="*/ 2147483647 w 12672"/>
              <a:gd name="T1" fmla="*/ 1239116523 h 2116"/>
              <a:gd name="T2" fmla="*/ 0 w 12672"/>
              <a:gd name="T3" fmla="*/ 1239116523 h 2116"/>
              <a:gd name="T4" fmla="*/ 0 w 12672"/>
              <a:gd name="T5" fmla="*/ 0 h 2116"/>
              <a:gd name="T6" fmla="*/ 2147483647 w 12672"/>
              <a:gd name="T7" fmla="*/ 0 h 2116"/>
              <a:gd name="T8" fmla="*/ 2147483647 w 12672"/>
              <a:gd name="T9" fmla="*/ 1756993 h 2116"/>
              <a:gd name="T10" fmla="*/ 2147483647 w 12672"/>
              <a:gd name="T11" fmla="*/ 6441799 h 2116"/>
              <a:gd name="T12" fmla="*/ 2147483647 w 12672"/>
              <a:gd name="T13" fmla="*/ 14639826 h 2116"/>
              <a:gd name="T14" fmla="*/ 2147483647 w 12672"/>
              <a:gd name="T15" fmla="*/ 25766430 h 2116"/>
              <a:gd name="T16" fmla="*/ 2147483647 w 12672"/>
              <a:gd name="T17" fmla="*/ 39234672 h 2116"/>
              <a:gd name="T18" fmla="*/ 2147483647 w 12672"/>
              <a:gd name="T19" fmla="*/ 55631492 h 2116"/>
              <a:gd name="T20" fmla="*/ 2147483647 w 12672"/>
              <a:gd name="T21" fmla="*/ 75541533 h 2116"/>
              <a:gd name="T22" fmla="*/ 2147483647 w 12672"/>
              <a:gd name="T23" fmla="*/ 97208567 h 2116"/>
              <a:gd name="T24" fmla="*/ 2147483647 w 12672"/>
              <a:gd name="T25" fmla="*/ 121803413 h 2116"/>
              <a:gd name="T26" fmla="*/ 2147483647 w 12672"/>
              <a:gd name="T27" fmla="*/ 149326072 h 2116"/>
              <a:gd name="T28" fmla="*/ 2147483647 w 12672"/>
              <a:gd name="T29" fmla="*/ 179777308 h 2116"/>
              <a:gd name="T30" fmla="*/ 2147483647 w 12672"/>
              <a:gd name="T31" fmla="*/ 211399362 h 2116"/>
              <a:gd name="T32" fmla="*/ 2147483647 w 12672"/>
              <a:gd name="T33" fmla="*/ 245949229 h 2116"/>
              <a:gd name="T34" fmla="*/ 2147483647 w 12672"/>
              <a:gd name="T35" fmla="*/ 283427674 h 2116"/>
              <a:gd name="T36" fmla="*/ 2147483647 w 12672"/>
              <a:gd name="T37" fmla="*/ 321490762 h 2116"/>
              <a:gd name="T38" fmla="*/ 2147483647 w 12672"/>
              <a:gd name="T39" fmla="*/ 362482428 h 2116"/>
              <a:gd name="T40" fmla="*/ 2147483647 w 12672"/>
              <a:gd name="T41" fmla="*/ 406401906 h 2116"/>
              <a:gd name="T42" fmla="*/ 2147483647 w 12672"/>
              <a:gd name="T43" fmla="*/ 450907558 h 2116"/>
              <a:gd name="T44" fmla="*/ 2147483647 w 12672"/>
              <a:gd name="T45" fmla="*/ 497754848 h 2116"/>
              <a:gd name="T46" fmla="*/ 2147483647 w 12672"/>
              <a:gd name="T47" fmla="*/ 546944541 h 2116"/>
              <a:gd name="T48" fmla="*/ 2147483647 w 12672"/>
              <a:gd name="T49" fmla="*/ 596720408 h 2116"/>
              <a:gd name="T50" fmla="*/ 2147483647 w 12672"/>
              <a:gd name="T51" fmla="*/ 648837913 h 2116"/>
              <a:gd name="T52" fmla="*/ 2147483647 w 12672"/>
              <a:gd name="T53" fmla="*/ 702712412 h 2116"/>
              <a:gd name="T54" fmla="*/ 2147483647 w 12672"/>
              <a:gd name="T55" fmla="*/ 757173085 h 2116"/>
              <a:gd name="T56" fmla="*/ 2147483647 w 12672"/>
              <a:gd name="T57" fmla="*/ 813389986 h 2116"/>
              <a:gd name="T58" fmla="*/ 2147483647 w 12672"/>
              <a:gd name="T59" fmla="*/ 870777706 h 2116"/>
              <a:gd name="T60" fmla="*/ 2147483647 w 12672"/>
              <a:gd name="T61" fmla="*/ 929337775 h 2116"/>
              <a:gd name="T62" fmla="*/ 2147483647 w 12672"/>
              <a:gd name="T63" fmla="*/ 989653307 h 2116"/>
              <a:gd name="T64" fmla="*/ 2147483647 w 12672"/>
              <a:gd name="T65" fmla="*/ 1050555013 h 2116"/>
              <a:gd name="T66" fmla="*/ 2147483647 w 12672"/>
              <a:gd name="T67" fmla="*/ 1112628304 h 2116"/>
              <a:gd name="T68" fmla="*/ 2147483647 w 12672"/>
              <a:gd name="T69" fmla="*/ 1175287004 h 2116"/>
              <a:gd name="T70" fmla="*/ 2147483647 w 12672"/>
              <a:gd name="T71" fmla="*/ 1239116523 h 21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2672" h="2116">
                <a:moveTo>
                  <a:pt x="12672" y="2116"/>
                </a:moveTo>
                <a:lnTo>
                  <a:pt x="12672" y="2116"/>
                </a:lnTo>
                <a:lnTo>
                  <a:pt x="0" y="2116"/>
                </a:lnTo>
                <a:lnTo>
                  <a:pt x="0" y="0"/>
                </a:lnTo>
                <a:lnTo>
                  <a:pt x="10556" y="0"/>
                </a:lnTo>
                <a:lnTo>
                  <a:pt x="10611" y="0"/>
                </a:lnTo>
                <a:lnTo>
                  <a:pt x="10665" y="3"/>
                </a:lnTo>
                <a:lnTo>
                  <a:pt x="10720" y="6"/>
                </a:lnTo>
                <a:lnTo>
                  <a:pt x="10773" y="11"/>
                </a:lnTo>
                <a:lnTo>
                  <a:pt x="10825" y="17"/>
                </a:lnTo>
                <a:lnTo>
                  <a:pt x="10878" y="25"/>
                </a:lnTo>
                <a:lnTo>
                  <a:pt x="10931" y="33"/>
                </a:lnTo>
                <a:lnTo>
                  <a:pt x="10983" y="44"/>
                </a:lnTo>
                <a:lnTo>
                  <a:pt x="11034" y="54"/>
                </a:lnTo>
                <a:lnTo>
                  <a:pt x="11085" y="67"/>
                </a:lnTo>
                <a:lnTo>
                  <a:pt x="11135" y="81"/>
                </a:lnTo>
                <a:lnTo>
                  <a:pt x="11185" y="95"/>
                </a:lnTo>
                <a:lnTo>
                  <a:pt x="11235" y="110"/>
                </a:lnTo>
                <a:lnTo>
                  <a:pt x="11284" y="129"/>
                </a:lnTo>
                <a:lnTo>
                  <a:pt x="11333" y="146"/>
                </a:lnTo>
                <a:lnTo>
                  <a:pt x="11379" y="166"/>
                </a:lnTo>
                <a:lnTo>
                  <a:pt x="11428" y="187"/>
                </a:lnTo>
                <a:lnTo>
                  <a:pt x="11474" y="208"/>
                </a:lnTo>
                <a:lnTo>
                  <a:pt x="11519" y="232"/>
                </a:lnTo>
                <a:lnTo>
                  <a:pt x="11564" y="255"/>
                </a:lnTo>
                <a:lnTo>
                  <a:pt x="11610" y="280"/>
                </a:lnTo>
                <a:lnTo>
                  <a:pt x="11653" y="307"/>
                </a:lnTo>
                <a:lnTo>
                  <a:pt x="11697" y="333"/>
                </a:lnTo>
                <a:lnTo>
                  <a:pt x="11739" y="361"/>
                </a:lnTo>
                <a:lnTo>
                  <a:pt x="11781" y="391"/>
                </a:lnTo>
                <a:lnTo>
                  <a:pt x="11823" y="420"/>
                </a:lnTo>
                <a:lnTo>
                  <a:pt x="11863" y="451"/>
                </a:lnTo>
                <a:lnTo>
                  <a:pt x="11902" y="484"/>
                </a:lnTo>
                <a:lnTo>
                  <a:pt x="11941" y="517"/>
                </a:lnTo>
                <a:lnTo>
                  <a:pt x="11980" y="549"/>
                </a:lnTo>
                <a:lnTo>
                  <a:pt x="12016" y="585"/>
                </a:lnTo>
                <a:lnTo>
                  <a:pt x="12053" y="619"/>
                </a:lnTo>
                <a:lnTo>
                  <a:pt x="12089" y="657"/>
                </a:lnTo>
                <a:lnTo>
                  <a:pt x="12123" y="694"/>
                </a:lnTo>
                <a:lnTo>
                  <a:pt x="12157" y="731"/>
                </a:lnTo>
                <a:lnTo>
                  <a:pt x="12190" y="770"/>
                </a:lnTo>
                <a:lnTo>
                  <a:pt x="12221" y="809"/>
                </a:lnTo>
                <a:lnTo>
                  <a:pt x="12252" y="850"/>
                </a:lnTo>
                <a:lnTo>
                  <a:pt x="12282" y="892"/>
                </a:lnTo>
                <a:lnTo>
                  <a:pt x="12311" y="934"/>
                </a:lnTo>
                <a:lnTo>
                  <a:pt x="12339" y="976"/>
                </a:lnTo>
                <a:lnTo>
                  <a:pt x="12366" y="1019"/>
                </a:lnTo>
                <a:lnTo>
                  <a:pt x="12392" y="1063"/>
                </a:lnTo>
                <a:lnTo>
                  <a:pt x="12417" y="1108"/>
                </a:lnTo>
                <a:lnTo>
                  <a:pt x="12440" y="1153"/>
                </a:lnTo>
                <a:lnTo>
                  <a:pt x="12464" y="1200"/>
                </a:lnTo>
                <a:lnTo>
                  <a:pt x="12485" y="1245"/>
                </a:lnTo>
                <a:lnTo>
                  <a:pt x="12506" y="1293"/>
                </a:lnTo>
                <a:lnTo>
                  <a:pt x="12526" y="1341"/>
                </a:lnTo>
                <a:lnTo>
                  <a:pt x="12544" y="1389"/>
                </a:lnTo>
                <a:lnTo>
                  <a:pt x="12562" y="1438"/>
                </a:lnTo>
                <a:lnTo>
                  <a:pt x="12577" y="1487"/>
                </a:lnTo>
                <a:lnTo>
                  <a:pt x="12593" y="1537"/>
                </a:lnTo>
                <a:lnTo>
                  <a:pt x="12605" y="1587"/>
                </a:lnTo>
                <a:lnTo>
                  <a:pt x="12618" y="1638"/>
                </a:lnTo>
                <a:lnTo>
                  <a:pt x="12630" y="1690"/>
                </a:lnTo>
                <a:lnTo>
                  <a:pt x="12639" y="1741"/>
                </a:lnTo>
                <a:lnTo>
                  <a:pt x="12649" y="1794"/>
                </a:lnTo>
                <a:lnTo>
                  <a:pt x="12655" y="1847"/>
                </a:lnTo>
                <a:lnTo>
                  <a:pt x="12661" y="1900"/>
                </a:lnTo>
                <a:lnTo>
                  <a:pt x="12666" y="1954"/>
                </a:lnTo>
                <a:lnTo>
                  <a:pt x="12669" y="2007"/>
                </a:lnTo>
                <a:lnTo>
                  <a:pt x="12672" y="2062"/>
                </a:lnTo>
                <a:lnTo>
                  <a:pt x="12672" y="21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8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-71438"/>
            <a:ext cx="3571875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0" y="2160000"/>
            <a:ext cx="6120000" cy="1440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0" y="3959940"/>
            <a:ext cx="6120000" cy="108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  <p:sp>
        <p:nvSpPr>
          <p:cNvPr id="9" name="Tijdelijke aanduiding voor datum 3"/>
          <p:cNvSpPr>
            <a:spLocks noGrp="1" noChangeAspect="1"/>
          </p:cNvSpPr>
          <p:nvPr>
            <p:ph type="dt" sz="half" idx="10"/>
          </p:nvPr>
        </p:nvSpPr>
        <p:spPr>
          <a:xfrm>
            <a:off x="1080000" y="6480000"/>
            <a:ext cx="407035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eaLnBrk="0" hangingPunct="0">
              <a:defRPr sz="1000" dirty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660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ep 1"/>
          <p:cNvGrpSpPr/>
          <p:nvPr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079500" y="1079500"/>
            <a:ext cx="10033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079500" y="1800225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tekststijl van het model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3" r:id="rId7"/>
  </p:sldLayoutIdLst>
  <p:hf sldNum="0" hdr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32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68288" indent="-268288" algn="l" defTabSz="912813" rtl="0" eaLnBrk="1" fontAlgn="base" hangingPunct="1">
        <a:lnSpc>
          <a:spcPct val="90000"/>
        </a:lnSpc>
        <a:spcBef>
          <a:spcPts val="47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39750" indent="-269875" algn="l" defTabSz="912813" rtl="0" eaLnBrk="1" fontAlgn="base" hangingPunct="1">
        <a:lnSpc>
          <a:spcPct val="90000"/>
        </a:lnSpc>
        <a:spcBef>
          <a:spcPts val="438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09625" indent="-269875" algn="l" defTabSz="912813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079500" indent="-269875" algn="l" defTabSz="912813" rtl="0" eaLnBrk="1" fontAlgn="base" hangingPunct="1">
        <a:lnSpc>
          <a:spcPct val="90000"/>
        </a:lnSpc>
        <a:spcBef>
          <a:spcPts val="363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349375" indent="-268288" algn="l" defTabSz="912813" rtl="0" eaLnBrk="1" fontAlgn="base" hangingPunct="1">
        <a:lnSpc>
          <a:spcPct val="90000"/>
        </a:lnSpc>
        <a:spcBef>
          <a:spcPts val="32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bg2"/>
          </a:solidFill>
          <a:latin typeface="+mj-lt"/>
          <a:ea typeface="ＭＳ Ｐゴシック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9pPr>
    </p:titleStyle>
    <p:bodyStyle>
      <a:lvl1pPr marL="265113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38163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03275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76325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tabLst>
          <a:tab pos="1792288" algn="l"/>
        </a:tabLst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41438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vng.nl/publicaties/topvragen-verkennen-en-begeleiden-initiatief" TargetMode="External"/><Relationship Id="rId2" Type="http://schemas.openxmlformats.org/officeDocument/2006/relationships/hyperlink" Target="https://vng.nl/publicaties/procesmodel-verkennen-en-begeleiden-initiatie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vng.nl/rubrieken/omgevingsw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ng.nl/artikelen/werkende-processen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ng.nl/publicaties/procesmodel-verkennen-en-begeleiden-initiatie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1" y="2160000"/>
            <a:ext cx="6330994" cy="1440000"/>
          </a:xfrm>
        </p:spPr>
        <p:txBody>
          <a:bodyPr/>
          <a:lstStyle/>
          <a:p>
            <a:r>
              <a:rPr lang="nl-NL" sz="4400" dirty="0" err="1"/>
              <a:t>Self-assessement</a:t>
            </a:r>
            <a:r>
              <a:rPr lang="nl-NL" sz="4400" dirty="0"/>
              <a:t> initiatievenproces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Aandachtspunten uit de praktijk</a:t>
            </a:r>
          </a:p>
        </p:txBody>
      </p:sp>
    </p:spTree>
    <p:extLst>
      <p:ext uri="{BB962C8B-B14F-4D97-AF65-F5344CB8AC3E}">
        <p14:creationId xmlns:p14="http://schemas.microsoft.com/office/powerpoint/2010/main" val="141639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0FDC52F-5DFD-B740-800C-E18A2B55E67F}"/>
              </a:ext>
            </a:extLst>
          </p:cNvPr>
          <p:cNvSpPr txBox="1">
            <a:spLocks/>
          </p:cNvSpPr>
          <p:nvPr/>
        </p:nvSpPr>
        <p:spPr bwMode="auto">
          <a:xfrm>
            <a:off x="1080000" y="1080000"/>
            <a:ext cx="100332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rgbClr val="00A9F3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4572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/>
              <a:t>2. Verkennen mogelijkheden initiatief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918FAAEC-481D-3746-9B8A-2CDE27553381}"/>
              </a:ext>
            </a:extLst>
          </p:cNvPr>
          <p:cNvSpPr txBox="1">
            <a:spLocks/>
          </p:cNvSpPr>
          <p:nvPr/>
        </p:nvSpPr>
        <p:spPr>
          <a:xfrm>
            <a:off x="1079500" y="1800225"/>
            <a:ext cx="10033000" cy="4500563"/>
          </a:xfrm>
          <a:prstGeom prst="rect">
            <a:avLst/>
          </a:prstGeom>
        </p:spPr>
        <p:txBody>
          <a:bodyPr/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146F2272-7F60-3F4E-8031-2F390BFB89ED}"/>
              </a:ext>
            </a:extLst>
          </p:cNvPr>
          <p:cNvSpPr txBox="1">
            <a:spLocks/>
          </p:cNvSpPr>
          <p:nvPr/>
        </p:nvSpPr>
        <p:spPr>
          <a:xfrm>
            <a:off x="1079500" y="1800000"/>
            <a:ext cx="10033000" cy="4164049"/>
          </a:xfrm>
          <a:prstGeom prst="rect">
            <a:avLst/>
          </a:prstGeom>
        </p:spPr>
        <p:txBody>
          <a:bodyPr/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dirty="0"/>
              <a:t>Aandachtspunten:</a:t>
            </a:r>
          </a:p>
          <a:p>
            <a:r>
              <a:rPr lang="nl-NL" dirty="0"/>
              <a:t>DSO gebruiken of niet?</a:t>
            </a:r>
          </a:p>
          <a:p>
            <a:r>
              <a:rPr lang="nl-NL" dirty="0"/>
              <a:t>Ketenafstemming (Omgevingstafel)</a:t>
            </a:r>
          </a:p>
          <a:p>
            <a:r>
              <a:rPr lang="nl-NL" dirty="0"/>
              <a:t>Participatiebeleid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0238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0FDC52F-5DFD-B740-800C-E18A2B55E67F}"/>
              </a:ext>
            </a:extLst>
          </p:cNvPr>
          <p:cNvSpPr txBox="1">
            <a:spLocks/>
          </p:cNvSpPr>
          <p:nvPr/>
        </p:nvSpPr>
        <p:spPr bwMode="auto">
          <a:xfrm>
            <a:off x="1080000" y="1080000"/>
            <a:ext cx="100332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rgbClr val="00A9F3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4572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/>
              <a:t>3. Afstemmen ontwerp initiatief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918FAAEC-481D-3746-9B8A-2CDE27553381}"/>
              </a:ext>
            </a:extLst>
          </p:cNvPr>
          <p:cNvSpPr txBox="1">
            <a:spLocks/>
          </p:cNvSpPr>
          <p:nvPr/>
        </p:nvSpPr>
        <p:spPr>
          <a:xfrm>
            <a:off x="1079500" y="1800225"/>
            <a:ext cx="10033000" cy="4500563"/>
          </a:xfrm>
          <a:prstGeom prst="rect">
            <a:avLst/>
          </a:prstGeom>
        </p:spPr>
        <p:txBody>
          <a:bodyPr/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12B0B53F-AFDA-C44C-8F3F-8CD0A01B3436}"/>
              </a:ext>
            </a:extLst>
          </p:cNvPr>
          <p:cNvSpPr txBox="1">
            <a:spLocks/>
          </p:cNvSpPr>
          <p:nvPr/>
        </p:nvSpPr>
        <p:spPr>
          <a:xfrm>
            <a:off x="1078800" y="1800000"/>
            <a:ext cx="10033000" cy="4164049"/>
          </a:xfrm>
          <a:prstGeom prst="rect">
            <a:avLst/>
          </a:prstGeom>
        </p:spPr>
        <p:txBody>
          <a:bodyPr/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/>
              <a:t>Aandachtspunt</a:t>
            </a:r>
          </a:p>
          <a:p>
            <a:r>
              <a:rPr lang="nl-NL" dirty="0"/>
              <a:t>Hoe ga je om met je omgevingsplan?</a:t>
            </a:r>
          </a:p>
        </p:txBody>
      </p:sp>
    </p:spTree>
    <p:extLst>
      <p:ext uri="{BB962C8B-B14F-4D97-AF65-F5344CB8AC3E}">
        <p14:creationId xmlns:p14="http://schemas.microsoft.com/office/powerpoint/2010/main" val="560415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0FDC52F-5DFD-B740-800C-E18A2B55E67F}"/>
              </a:ext>
            </a:extLst>
          </p:cNvPr>
          <p:cNvSpPr txBox="1">
            <a:spLocks/>
          </p:cNvSpPr>
          <p:nvPr/>
        </p:nvSpPr>
        <p:spPr bwMode="auto">
          <a:xfrm>
            <a:off x="1080000" y="1080000"/>
            <a:ext cx="100332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rgbClr val="00A9F3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4572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/>
              <a:t>4. Afstemmen vergunningsaanvraag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918FAAEC-481D-3746-9B8A-2CDE27553381}"/>
              </a:ext>
            </a:extLst>
          </p:cNvPr>
          <p:cNvSpPr txBox="1">
            <a:spLocks/>
          </p:cNvSpPr>
          <p:nvPr/>
        </p:nvSpPr>
        <p:spPr>
          <a:xfrm>
            <a:off x="1079500" y="1800225"/>
            <a:ext cx="10033000" cy="4500563"/>
          </a:xfrm>
          <a:prstGeom prst="rect">
            <a:avLst/>
          </a:prstGeom>
        </p:spPr>
        <p:txBody>
          <a:bodyPr/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90B16379-BEE3-5545-8AEE-3161277B4EEA}"/>
              </a:ext>
            </a:extLst>
          </p:cNvPr>
          <p:cNvSpPr txBox="1">
            <a:spLocks/>
          </p:cNvSpPr>
          <p:nvPr/>
        </p:nvSpPr>
        <p:spPr>
          <a:xfrm>
            <a:off x="1079500" y="1800000"/>
            <a:ext cx="10033000" cy="4164049"/>
          </a:xfrm>
          <a:prstGeom prst="rect">
            <a:avLst/>
          </a:prstGeom>
        </p:spPr>
        <p:txBody>
          <a:bodyPr/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/>
              <a:t>Aandachtspunten</a:t>
            </a:r>
          </a:p>
          <a:p>
            <a:r>
              <a:rPr lang="nl-NL" dirty="0"/>
              <a:t>Versneld vergunningenproces</a:t>
            </a:r>
          </a:p>
          <a:p>
            <a:r>
              <a:rPr lang="nl-NL" dirty="0"/>
              <a:t>Juridische waarde concept aanvraag</a:t>
            </a:r>
          </a:p>
        </p:txBody>
      </p:sp>
    </p:spTree>
    <p:extLst>
      <p:ext uri="{BB962C8B-B14F-4D97-AF65-F5344CB8AC3E}">
        <p14:creationId xmlns:p14="http://schemas.microsoft.com/office/powerpoint/2010/main" val="1486815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Procesoverstijgende</a:t>
            </a:r>
            <a:r>
              <a:rPr lang="nl-NL" dirty="0"/>
              <a:t> aandachtspunten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BF8B7-E7D6-4146-8B9F-031403355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147" y="1811431"/>
            <a:ext cx="10033000" cy="4500563"/>
          </a:xfrm>
        </p:spPr>
        <p:txBody>
          <a:bodyPr/>
          <a:lstStyle/>
          <a:p>
            <a:r>
              <a:rPr lang="nl-NL" dirty="0"/>
              <a:t>Kosten verhalen</a:t>
            </a:r>
          </a:p>
          <a:p>
            <a:r>
              <a:rPr lang="nl-NL" dirty="0"/>
              <a:t>Competenties en vaardigheden medewerkers</a:t>
            </a:r>
          </a:p>
          <a:p>
            <a:r>
              <a:rPr lang="nl-NL" dirty="0"/>
              <a:t>Proceseigenaarschap in de lijn, tijd en capaciteit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8170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837F1-BBC6-2045-9A79-4ED88689E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Meer informatie of vragen?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E160AA85-EE52-9548-B432-DBBF1A07E864}"/>
              </a:ext>
            </a:extLst>
          </p:cNvPr>
          <p:cNvSpPr/>
          <p:nvPr/>
        </p:nvSpPr>
        <p:spPr>
          <a:xfrm>
            <a:off x="5969202" y="3198168"/>
            <a:ext cx="253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 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7FC6D85-CD29-134C-AAE9-3BD2016458C3}"/>
              </a:ext>
            </a:extLst>
          </p:cNvPr>
          <p:cNvSpPr/>
          <p:nvPr/>
        </p:nvSpPr>
        <p:spPr>
          <a:xfrm>
            <a:off x="1078800" y="1720840"/>
            <a:ext cx="852895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>
                <a:solidFill>
                  <a:srgbClr val="000000"/>
                </a:solidFill>
                <a:latin typeface="Arial" panose="020B0604020202020204" pitchFamily="34" charset="0"/>
              </a:rPr>
              <a:t>www.aandeslagmetdeomgevingswet.nl</a:t>
            </a:r>
            <a:r>
              <a:rPr lang="nl-NL" dirty="0">
                <a:latin typeface="Arial" panose="020B0604020202020204" pitchFamily="34" charset="0"/>
              </a:rPr>
              <a:t>​</a:t>
            </a:r>
          </a:p>
          <a:p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</a:rPr>
              <a:t>    Helpdesk Informatiepunt Omgevingswet</a:t>
            </a:r>
            <a:r>
              <a:rPr lang="en-US" dirty="0">
                <a:latin typeface="Arial" panose="020B0604020202020204" pitchFamily="34" charset="0"/>
              </a:rPr>
              <a:t>​</a:t>
            </a:r>
            <a:endParaRPr lang="en-US" dirty="0"/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>
                <a:solidFill>
                  <a:srgbClr val="000000"/>
                </a:solidFill>
                <a:latin typeface="Arial" panose="020B0604020202020204" pitchFamily="34" charset="0"/>
              </a:rPr>
              <a:t>www.vng.nl</a:t>
            </a: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</a:rPr>
              <a:t>/omgevingswet</a:t>
            </a:r>
            <a:r>
              <a:rPr lang="en-US" dirty="0">
                <a:latin typeface="Arial" panose="020B0604020202020204" pitchFamily="34" charset="0"/>
              </a:rPr>
              <a:t>​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omgevingswet@vng.nl</a:t>
            </a:r>
            <a:endParaRPr lang="nl-N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b="0" i="0" dirty="0">
              <a:solidFill>
                <a:srgbClr val="000000"/>
              </a:solidFill>
              <a:effectLst/>
              <a:latin typeface="+mn-lt"/>
            </a:endParaRPr>
          </a:p>
          <a:p>
            <a:endParaRPr lang="nl-NL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2070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426667-FA9D-43E4-ACEA-D07BCB7FC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Handige links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69F6BB-130B-4A70-B7E8-62873ED26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Procesmodel verkennen en begeleiden initiatief</a:t>
            </a:r>
            <a:endParaRPr lang="nl-NL" dirty="0"/>
          </a:p>
          <a:p>
            <a:r>
              <a:rPr lang="nl-NL" dirty="0">
                <a:hlinkClick r:id="rId3"/>
              </a:rPr>
              <a:t>Topvragen verkennen en begeleiden initiatief</a:t>
            </a:r>
            <a:endParaRPr lang="nl-NL" dirty="0"/>
          </a:p>
          <a:p>
            <a:r>
              <a:rPr lang="nl-NL" dirty="0">
                <a:hlinkClick r:id="rId4"/>
              </a:rPr>
              <a:t>VNG.nl</a:t>
            </a:r>
            <a:r>
              <a:rPr lang="nl-NL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76637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BF8B7-E7D6-4146-8B9F-031403355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nl-NL" dirty="0"/>
              <a:t>Achtergrond, doel en aanpak</a:t>
            </a:r>
          </a:p>
          <a:p>
            <a:pPr>
              <a:lnSpc>
                <a:spcPct val="110000"/>
              </a:lnSpc>
            </a:pPr>
            <a:r>
              <a:rPr lang="nl-NL" dirty="0"/>
              <a:t>Proces: verkennen en begeleiden initiatief</a:t>
            </a:r>
          </a:p>
          <a:p>
            <a:pPr>
              <a:lnSpc>
                <a:spcPct val="110000"/>
              </a:lnSpc>
            </a:pPr>
            <a:r>
              <a:rPr lang="nl-NL" dirty="0"/>
              <a:t>Aandachtspunten uit de praktijk</a:t>
            </a:r>
          </a:p>
          <a:p>
            <a:pPr>
              <a:lnSpc>
                <a:spcPct val="110000"/>
              </a:lnSpc>
            </a:pPr>
            <a:endParaRPr lang="nl-NL" dirty="0"/>
          </a:p>
          <a:p>
            <a:pPr>
              <a:lnSpc>
                <a:spcPct val="110000"/>
              </a:lnSpc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237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Self</a:t>
            </a:r>
            <a:r>
              <a:rPr lang="nl-NL" dirty="0"/>
              <a:t>-assessment: 4 </a:t>
            </a:r>
            <a:r>
              <a:rPr lang="nl-NL" dirty="0" err="1"/>
              <a:t>webcolleges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BF8B7-E7D6-4146-8B9F-031403355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800" y="1800224"/>
            <a:ext cx="10033000" cy="4500563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endParaRPr lang="nl-NL" dirty="0"/>
          </a:p>
          <a:p>
            <a:pPr>
              <a:lnSpc>
                <a:spcPct val="110000"/>
              </a:lnSpc>
            </a:pPr>
            <a:endParaRPr lang="nl-NL" dirty="0"/>
          </a:p>
          <a:p>
            <a:pPr>
              <a:lnSpc>
                <a:spcPct val="110000"/>
              </a:lnSpc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7F5BEF50-B99F-4A7E-BEF2-39F07DB1A2C9}"/>
              </a:ext>
            </a:extLst>
          </p:cNvPr>
          <p:cNvSpPr txBox="1">
            <a:spLocks/>
          </p:cNvSpPr>
          <p:nvPr/>
        </p:nvSpPr>
        <p:spPr bwMode="auto">
          <a:xfrm>
            <a:off x="1077400" y="1792752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nl-NL" dirty="0"/>
              <a:t>1. </a:t>
            </a:r>
            <a:r>
              <a:rPr lang="nl-NL" dirty="0" err="1"/>
              <a:t>Self</a:t>
            </a:r>
            <a:r>
              <a:rPr lang="nl-NL" dirty="0"/>
              <a:t>-assessment: inleiding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l-NL" dirty="0">
                <a:solidFill>
                  <a:srgbClr val="00A9F3"/>
                </a:solidFill>
              </a:rPr>
              <a:t>	2. </a:t>
            </a:r>
            <a:r>
              <a:rPr lang="nl-NL" dirty="0" err="1">
                <a:solidFill>
                  <a:srgbClr val="00A9F3"/>
                </a:solidFill>
              </a:rPr>
              <a:t>Self-assessement</a:t>
            </a:r>
            <a:r>
              <a:rPr lang="nl-NL" dirty="0">
                <a:solidFill>
                  <a:srgbClr val="00A9F3"/>
                </a:solidFill>
              </a:rPr>
              <a:t> </a:t>
            </a:r>
            <a:r>
              <a:rPr lang="nl-NL" dirty="0" err="1">
                <a:solidFill>
                  <a:srgbClr val="00A9F3"/>
                </a:solidFill>
              </a:rPr>
              <a:t>intiatievenproces</a:t>
            </a:r>
            <a:endParaRPr lang="nl-NL" dirty="0">
              <a:solidFill>
                <a:srgbClr val="00A9F3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nl-NL" dirty="0"/>
              <a:t>	3. </a:t>
            </a:r>
            <a:r>
              <a:rPr lang="nl-NL" dirty="0" err="1"/>
              <a:t>Self-assessement</a:t>
            </a:r>
            <a:r>
              <a:rPr lang="nl-NL" dirty="0"/>
              <a:t> vergunningenproces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l-NL" dirty="0"/>
              <a:t>	4. </a:t>
            </a:r>
            <a:r>
              <a:rPr lang="nl-NL" dirty="0" err="1"/>
              <a:t>Self-assessement</a:t>
            </a:r>
            <a:r>
              <a:rPr lang="nl-NL" dirty="0"/>
              <a:t> toezicht en handhaving</a:t>
            </a:r>
          </a:p>
          <a:p>
            <a:pPr>
              <a:lnSpc>
                <a:spcPct val="110000"/>
              </a:lnSpc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4237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Achtergrond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BF8B7-E7D6-4146-8B9F-031403355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Self</a:t>
            </a:r>
            <a:r>
              <a:rPr lang="nl-NL" dirty="0"/>
              <a:t> assessment, werkprocessen </a:t>
            </a:r>
            <a:r>
              <a:rPr lang="nl-NL" dirty="0" err="1"/>
              <a:t>Omgevingswetproof</a:t>
            </a:r>
            <a:r>
              <a:rPr lang="nl-NL" dirty="0"/>
              <a:t>?</a:t>
            </a:r>
          </a:p>
          <a:p>
            <a:r>
              <a:rPr lang="nl-NL" dirty="0">
                <a:hlinkClick r:id="rId2"/>
              </a:rPr>
              <a:t>Werkende processen en topvragen op vng.nl</a:t>
            </a:r>
            <a:r>
              <a:rPr lang="nl-NL" dirty="0"/>
              <a:t> </a:t>
            </a:r>
          </a:p>
          <a:p>
            <a:r>
              <a:rPr lang="nl-NL" dirty="0"/>
              <a:t>Bij veel gemeenten toegepast en aandachtspunten verzameld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Let op:</a:t>
            </a:r>
          </a:p>
          <a:p>
            <a:r>
              <a:rPr lang="nl-NL" dirty="0"/>
              <a:t>Samenvatting belangrijkste aandachtspunten op basis van praktijk</a:t>
            </a:r>
          </a:p>
          <a:p>
            <a:r>
              <a:rPr lang="nl-NL" dirty="0"/>
              <a:t>Iedere gemeente is anders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0773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Wanneer is er sprake van een werkend proces?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D9F119BA-A9BD-4A6A-951F-38C56D672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147" y="1811431"/>
            <a:ext cx="10033000" cy="4500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NL" dirty="0"/>
              <a:t>Gemeentelijke en ketenactiviteiten</a:t>
            </a:r>
          </a:p>
          <a:p>
            <a:pPr>
              <a:lnSpc>
                <a:spcPct val="100000"/>
              </a:lnSpc>
            </a:pPr>
            <a:r>
              <a:rPr lang="nl-NL" dirty="0"/>
              <a:t>Klant centraal / transparantie</a:t>
            </a:r>
          </a:p>
          <a:p>
            <a:pPr>
              <a:lnSpc>
                <a:spcPct val="100000"/>
              </a:lnSpc>
            </a:pPr>
            <a:r>
              <a:rPr lang="nl-NL" dirty="0"/>
              <a:t>Conform Omgevingswet</a:t>
            </a:r>
          </a:p>
          <a:p>
            <a:pPr>
              <a:lnSpc>
                <a:spcPct val="100000"/>
              </a:lnSpc>
            </a:pPr>
            <a:r>
              <a:rPr lang="nl-NL" dirty="0"/>
              <a:t>Competenties en vaardigheden</a:t>
            </a:r>
          </a:p>
          <a:p>
            <a:pPr>
              <a:lnSpc>
                <a:spcPct val="100000"/>
              </a:lnSpc>
            </a:pPr>
            <a:r>
              <a:rPr lang="nl-NL" dirty="0"/>
              <a:t>Adequate informatievoorziening</a:t>
            </a:r>
          </a:p>
          <a:p>
            <a:pPr>
              <a:lnSpc>
                <a:spcPct val="100000"/>
              </a:lnSpc>
            </a:pPr>
            <a:r>
              <a:rPr lang="nl-NL" dirty="0"/>
              <a:t>Doorlooptijden</a:t>
            </a:r>
          </a:p>
          <a:p>
            <a:pPr>
              <a:lnSpc>
                <a:spcPct val="100000"/>
              </a:lnSpc>
            </a:pPr>
            <a:r>
              <a:rPr lang="nl-NL" dirty="0"/>
              <a:t>Het proces is geïmplementeerd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813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295F9-E864-49C0-BBAC-43399BDF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Aanpak </a:t>
            </a:r>
            <a:r>
              <a:rPr lang="nl-NL" dirty="0" err="1"/>
              <a:t>self</a:t>
            </a:r>
            <a:r>
              <a:rPr lang="nl-NL" dirty="0"/>
              <a:t>-assessment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DBF8B7-E7D6-4146-8B9F-031403355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Doelstelling bepalen</a:t>
            </a:r>
          </a:p>
          <a:p>
            <a:r>
              <a:rPr lang="nl-NL" dirty="0"/>
              <a:t>Gebruik werkende processen en topvragen</a:t>
            </a:r>
          </a:p>
          <a:p>
            <a:r>
              <a:rPr lang="nl-NL" dirty="0"/>
              <a:t>Facilitator / friskijker</a:t>
            </a:r>
          </a:p>
          <a:p>
            <a:r>
              <a:rPr lang="nl-NL" dirty="0"/>
              <a:t>Multidisciplinaire werksessies</a:t>
            </a:r>
          </a:p>
          <a:p>
            <a:r>
              <a:rPr lang="nl-NL" dirty="0"/>
              <a:t>Stap voor stap aanpak</a:t>
            </a:r>
          </a:p>
          <a:p>
            <a:r>
              <a:rPr lang="nl-NL" dirty="0"/>
              <a:t>Acties en monitoring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8029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 descr="Afbeelding met tekst&#10;&#10;Automatisch gegenereerde beschrijving">
            <a:extLst>
              <a:ext uri="{FF2B5EF4-FFF2-40B4-BE49-F238E27FC236}">
                <a16:creationId xmlns:a16="http://schemas.microsoft.com/office/drawing/2014/main" id="{7595B460-1877-4A1E-B4DF-4D44AA061A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35591" cy="6853554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DFAC621B-F3AA-D24C-85C8-D52C2516D6DA}"/>
              </a:ext>
            </a:extLst>
          </p:cNvPr>
          <p:cNvSpPr txBox="1"/>
          <p:nvPr/>
        </p:nvSpPr>
        <p:spPr>
          <a:xfrm>
            <a:off x="9477632" y="2088292"/>
            <a:ext cx="24713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+mn-lt"/>
                <a:hlinkClick r:id="rId3"/>
              </a:rPr>
              <a:t>Klik hier voor het procesmodel verkennen en begeleiden initiatief</a:t>
            </a:r>
            <a:r>
              <a:rPr lang="nl-NL" sz="2000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8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0FDC52F-5DFD-B740-800C-E18A2B55E67F}"/>
              </a:ext>
            </a:extLst>
          </p:cNvPr>
          <p:cNvSpPr txBox="1">
            <a:spLocks/>
          </p:cNvSpPr>
          <p:nvPr/>
        </p:nvSpPr>
        <p:spPr bwMode="auto">
          <a:xfrm>
            <a:off x="1080000" y="1080000"/>
            <a:ext cx="100332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rgbClr val="00A9F3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4572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/>
              <a:t>Processtappen verkennen en begeleiden initiatief</a:t>
            </a:r>
            <a:endParaRPr lang="nl-NL" dirty="0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918FAAEC-481D-3746-9B8A-2CDE27553381}"/>
              </a:ext>
            </a:extLst>
          </p:cNvPr>
          <p:cNvSpPr txBox="1">
            <a:spLocks/>
          </p:cNvSpPr>
          <p:nvPr/>
        </p:nvSpPr>
        <p:spPr>
          <a:xfrm>
            <a:off x="1079500" y="1800225"/>
            <a:ext cx="10033000" cy="4500563"/>
          </a:xfrm>
          <a:prstGeom prst="rect">
            <a:avLst/>
          </a:prstGeom>
        </p:spPr>
        <p:txBody>
          <a:bodyPr/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nl-NL" dirty="0"/>
              <a:t>Intake verzoek en verkenning initiatief</a:t>
            </a:r>
          </a:p>
          <a:p>
            <a:pPr lvl="1"/>
            <a:r>
              <a:rPr lang="nl-NL" dirty="0"/>
              <a:t>Zorgen dat initiatieven op 1 plek terecht komen</a:t>
            </a:r>
          </a:p>
          <a:p>
            <a:pPr lvl="1"/>
            <a:r>
              <a:rPr lang="nl-NL" dirty="0"/>
              <a:t>Kijken naar haalbaarheid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Verkennen mogelijkheden initiatief</a:t>
            </a:r>
          </a:p>
          <a:p>
            <a:pPr lvl="1"/>
            <a:r>
              <a:rPr lang="nl-NL" dirty="0"/>
              <a:t>Overleg met ketenpartners</a:t>
            </a:r>
          </a:p>
          <a:p>
            <a:pPr lvl="1"/>
            <a:r>
              <a:rPr lang="nl-NL" dirty="0"/>
              <a:t>Haalbaarheidsonderzoek en -advies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Afstemmen ontwerp initiatief</a:t>
            </a:r>
          </a:p>
          <a:p>
            <a:pPr lvl="1"/>
            <a:r>
              <a:rPr lang="nl-NL" dirty="0"/>
              <a:t>Van globaal- naar detailontwerp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Afstemmen vergunningsaanvraag</a:t>
            </a:r>
          </a:p>
          <a:p>
            <a:pPr lvl="1"/>
            <a:r>
              <a:rPr lang="nl-NL" dirty="0"/>
              <a:t>Komen tot volledige </a:t>
            </a:r>
            <a:r>
              <a:rPr lang="nl-NL" dirty="0" err="1"/>
              <a:t>concept-aanvraag</a:t>
            </a:r>
            <a:endParaRPr lang="nl-NL" dirty="0"/>
          </a:p>
          <a:p>
            <a:pPr lvl="1"/>
            <a:r>
              <a:rPr lang="nl-NL" dirty="0"/>
              <a:t>Initiatiefnemer begeleiden om aanvraag in te dienen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>
              <a:buFont typeface="Arial" charset="0"/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628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D0FDC52F-5DFD-B740-800C-E18A2B55E67F}"/>
              </a:ext>
            </a:extLst>
          </p:cNvPr>
          <p:cNvSpPr txBox="1">
            <a:spLocks/>
          </p:cNvSpPr>
          <p:nvPr/>
        </p:nvSpPr>
        <p:spPr bwMode="auto">
          <a:xfrm>
            <a:off x="1080000" y="1080000"/>
            <a:ext cx="100332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rgbClr val="00A9F3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4572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nl-NL" dirty="0"/>
              <a:t>1. Intake verzoek en verkenning initiatief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918FAAEC-481D-3746-9B8A-2CDE27553381}"/>
              </a:ext>
            </a:extLst>
          </p:cNvPr>
          <p:cNvSpPr txBox="1">
            <a:spLocks/>
          </p:cNvSpPr>
          <p:nvPr/>
        </p:nvSpPr>
        <p:spPr>
          <a:xfrm>
            <a:off x="1079500" y="1800225"/>
            <a:ext cx="10033000" cy="4500563"/>
          </a:xfrm>
          <a:prstGeom prst="rect">
            <a:avLst/>
          </a:prstGeom>
        </p:spPr>
        <p:txBody>
          <a:bodyPr/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12EF6B9F-E1DC-6A4B-8C6A-BF640067C0C3}"/>
              </a:ext>
            </a:extLst>
          </p:cNvPr>
          <p:cNvSpPr txBox="1">
            <a:spLocks/>
          </p:cNvSpPr>
          <p:nvPr/>
        </p:nvSpPr>
        <p:spPr>
          <a:xfrm>
            <a:off x="1078800" y="1800000"/>
            <a:ext cx="10033000" cy="4164049"/>
          </a:xfrm>
          <a:prstGeom prst="rect">
            <a:avLst/>
          </a:prstGeom>
        </p:spPr>
        <p:txBody>
          <a:bodyPr/>
          <a:lstStyle>
            <a:lvl1pPr marL="268288" indent="-268288" algn="l" defTabSz="912813" rtl="0" eaLnBrk="1" fontAlgn="base" hangingPunct="1">
              <a:lnSpc>
                <a:spcPct val="90000"/>
              </a:lnSpc>
              <a:spcBef>
                <a:spcPts val="47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39750" indent="-269875" algn="l" defTabSz="912813" rtl="0" eaLnBrk="1" fontAlgn="base" hangingPunct="1">
              <a:lnSpc>
                <a:spcPct val="90000"/>
              </a:lnSpc>
              <a:spcBef>
                <a:spcPts val="438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809625" indent="-269875" algn="l" defTabSz="912813" rtl="0" eaLnBrk="1" fontAlgn="base" hangingPunct="1">
              <a:lnSpc>
                <a:spcPct val="90000"/>
              </a:lnSpc>
              <a:spcBef>
                <a:spcPts val="400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079500" indent="-269875" algn="l" defTabSz="912813" rtl="0" eaLnBrk="1" fontAlgn="base" hangingPunct="1">
              <a:lnSpc>
                <a:spcPct val="90000"/>
              </a:lnSpc>
              <a:spcBef>
                <a:spcPts val="363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349375" indent="-268288" algn="l" defTabSz="912813" rtl="0" eaLnBrk="1" fontAlgn="base" hangingPunct="1">
              <a:lnSpc>
                <a:spcPct val="90000"/>
              </a:lnSpc>
              <a:spcBef>
                <a:spcPts val="325"/>
              </a:spcBef>
              <a:spcAft>
                <a:spcPct val="0"/>
              </a:spcAft>
              <a:buClr>
                <a:srgbClr val="00A9F3"/>
              </a:buClr>
              <a:buSzPct val="80000"/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nl-NL" dirty="0"/>
              <a:t>Aandachtspunten</a:t>
            </a:r>
          </a:p>
          <a:p>
            <a:r>
              <a:rPr lang="nl-NL" dirty="0"/>
              <a:t>KCC en website, goed ingericht?</a:t>
            </a:r>
          </a:p>
          <a:p>
            <a:r>
              <a:rPr lang="nl-NL" dirty="0"/>
              <a:t>Trechteren / intaketafel, wie heb je nodig?</a:t>
            </a:r>
          </a:p>
          <a:p>
            <a:r>
              <a:rPr lang="nl-NL" dirty="0"/>
              <a:t>Centrale vastlegging informatie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710843"/>
      </p:ext>
    </p:extLst>
  </p:cSld>
  <p:clrMapOvr>
    <a:masterClrMapping/>
  </p:clrMapOvr>
</p:sld>
</file>

<file path=ppt/theme/theme1.xml><?xml version="1.0" encoding="utf-8"?>
<a:theme xmlns:a="http://schemas.openxmlformats.org/drawingml/2006/main" name="VNG_Basis - kopie">
  <a:themeElements>
    <a:clrScheme name="Aangepast 17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436D15DC-6C1F-43E0-BA25-266AD42F8E4E}"/>
    </a:ext>
  </a:extLst>
</a:theme>
</file>

<file path=ppt/theme/theme2.xml><?xml version="1.0" encoding="utf-8"?>
<a:theme xmlns:a="http://schemas.openxmlformats.org/drawingml/2006/main" name="VNG Titels">
  <a:themeElements>
    <a:clrScheme name="Aangepast 23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41"/>
      </a:accent5>
      <a:accent6>
        <a:srgbClr val="C20016"/>
      </a:accent6>
      <a:hlink>
        <a:srgbClr val="999999"/>
      </a:hlink>
      <a:folHlink>
        <a:srgbClr val="CCCCCC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E190F73E-30FE-4981-A67C-E1D98411DE6E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4C747C6B6D834282F5818A0AF7D7D7" ma:contentTypeVersion="12" ma:contentTypeDescription="Een nieuw document maken." ma:contentTypeScope="" ma:versionID="6859c462d468011a52f2d01da0a41518">
  <xsd:schema xmlns:xsd="http://www.w3.org/2001/XMLSchema" xmlns:xs="http://www.w3.org/2001/XMLSchema" xmlns:p="http://schemas.microsoft.com/office/2006/metadata/properties" xmlns:ns2="34d0b02e-62e7-4c18-8658-6127ab53c39f" xmlns:ns3="9cd96db0-5a15-4537-998d-39ca8fb0e7e8" targetNamespace="http://schemas.microsoft.com/office/2006/metadata/properties" ma:root="true" ma:fieldsID="7298fe9459ddeb30cb8026f2a767f6aa" ns2:_="" ns3:_="">
    <xsd:import namespace="34d0b02e-62e7-4c18-8658-6127ab53c39f"/>
    <xsd:import namespace="9cd96db0-5a15-4537-998d-39ca8fb0e7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0b02e-62e7-4c18-8658-6127ab53c3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96db0-5a15-4537-998d-39ca8fb0e7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4EE43A-1221-4E87-8C64-E8125087F1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3550EC-BE7D-4D4E-AFAC-836FF42B34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0b02e-62e7-4c18-8658-6127ab53c39f"/>
    <ds:schemaRef ds:uri="9cd96db0-5a15-4537-998d-39ca8fb0e7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D202D9-E574-4376-B89C-B4063F07BD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VNG</Template>
  <TotalTime>2952</TotalTime>
  <Words>430</Words>
  <Application>Microsoft Office PowerPoint</Application>
  <PresentationFormat>Breedbeeld</PresentationFormat>
  <Paragraphs>103</Paragraphs>
  <Slides>15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VNG_Basis - kopie</vt:lpstr>
      <vt:lpstr>VNG Titels</vt:lpstr>
      <vt:lpstr>Self-assessement initiatievenproces</vt:lpstr>
      <vt:lpstr>Inhoud</vt:lpstr>
      <vt:lpstr>Self-assessment: 4 webcolleges </vt:lpstr>
      <vt:lpstr>Achtergrond</vt:lpstr>
      <vt:lpstr>Wanneer is er sprake van een werkend proces?</vt:lpstr>
      <vt:lpstr>Aanpak self-assessment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Procesoverstijgende aandachtspunten </vt:lpstr>
      <vt:lpstr>Meer informatie of vragen?</vt:lpstr>
      <vt:lpstr>Handige links</vt:lpstr>
    </vt:vector>
  </TitlesOfParts>
  <Company>Valid WPS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Kim van Brenk</dc:creator>
  <cp:keywords>All Places</cp:keywords>
  <cp:lastModifiedBy>Anouk Post</cp:lastModifiedBy>
  <cp:revision>101</cp:revision>
  <cp:lastPrinted>2020-09-30T06:55:32Z</cp:lastPrinted>
  <dcterms:created xsi:type="dcterms:W3CDTF">2020-09-24T11:29:59Z</dcterms:created>
  <dcterms:modified xsi:type="dcterms:W3CDTF">2021-05-03T17:52:38Z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0x010100284C747C6B6D834282F5818A0AF7D7D7</vt:lpwstr>
  </property>
</Properties>
</file>