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5" r:id="rId5"/>
  </p:sldMasterIdLst>
  <p:notesMasterIdLst>
    <p:notesMasterId r:id="rId22"/>
  </p:notesMasterIdLst>
  <p:handoutMasterIdLst>
    <p:handoutMasterId r:id="rId23"/>
  </p:handoutMasterIdLst>
  <p:sldIdLst>
    <p:sldId id="853" r:id="rId6"/>
    <p:sldId id="854" r:id="rId7"/>
    <p:sldId id="855" r:id="rId8"/>
    <p:sldId id="856" r:id="rId9"/>
    <p:sldId id="857" r:id="rId10"/>
    <p:sldId id="858" r:id="rId11"/>
    <p:sldId id="859" r:id="rId12"/>
    <p:sldId id="860" r:id="rId13"/>
    <p:sldId id="861" r:id="rId14"/>
    <p:sldId id="862" r:id="rId15"/>
    <p:sldId id="863" r:id="rId16"/>
    <p:sldId id="864" r:id="rId17"/>
    <p:sldId id="865" r:id="rId18"/>
    <p:sldId id="866" r:id="rId19"/>
    <p:sldId id="867" r:id="rId20"/>
    <p:sldId id="868" r:id="rId21"/>
  </p:sldIdLst>
  <p:sldSz cx="12192000" cy="6858000"/>
  <p:notesSz cx="6765925" cy="98679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3"/>
    <a:srgbClr val="008542"/>
    <a:srgbClr val="C20016"/>
    <a:srgbClr val="F3780B"/>
    <a:srgbClr val="CF6100"/>
    <a:srgbClr val="F0AB00"/>
    <a:srgbClr val="FBB589"/>
    <a:srgbClr val="EFD8EC"/>
    <a:srgbClr val="002568"/>
    <a:srgbClr val="33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69826" autoAdjust="0"/>
  </p:normalViewPr>
  <p:slideViewPr>
    <p:cSldViewPr snapToGrid="0" snapToObjects="1" showGuides="1">
      <p:cViewPr varScale="1">
        <p:scale>
          <a:sx n="57" d="100"/>
          <a:sy n="57" d="100"/>
        </p:scale>
        <p:origin x="1238" y="53"/>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376" y="184"/>
      </p:cViewPr>
      <p:guideLst>
        <p:guide orient="horz" pos="3108"/>
        <p:guide pos="213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5109"/>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32458" y="0"/>
            <a:ext cx="2931901" cy="495109"/>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17-4-2021</a:t>
            </a:fld>
            <a:endParaRPr lang="nl-NL" altLang="en-US"/>
          </a:p>
        </p:txBody>
      </p:sp>
      <p:sp>
        <p:nvSpPr>
          <p:cNvPr id="4" name="Tijdelijke aanduiding voor voettekst 3"/>
          <p:cNvSpPr>
            <a:spLocks noGrp="1"/>
          </p:cNvSpPr>
          <p:nvPr>
            <p:ph type="ftr" sz="quarter" idx="2"/>
          </p:nvPr>
        </p:nvSpPr>
        <p:spPr>
          <a:xfrm>
            <a:off x="0" y="9372793"/>
            <a:ext cx="2931901" cy="495108"/>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32458" y="9372793"/>
            <a:ext cx="2931901" cy="49510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5109"/>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32458" y="0"/>
            <a:ext cx="2931901" cy="495109"/>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17-4-2021</a:t>
            </a:fld>
            <a:endParaRPr lang="nl-NL" altLang="en-US"/>
          </a:p>
        </p:txBody>
      </p:sp>
      <p:sp>
        <p:nvSpPr>
          <p:cNvPr id="4" name="Tijdelijke aanduiding voor dia-afbeelding 3"/>
          <p:cNvSpPr>
            <a:spLocks noGrp="1" noRot="1" noChangeAspect="1"/>
          </p:cNvSpPr>
          <p:nvPr>
            <p:ph type="sldImg" idx="2"/>
          </p:nvPr>
        </p:nvSpPr>
        <p:spPr>
          <a:xfrm>
            <a:off x="423863" y="1233488"/>
            <a:ext cx="5918200" cy="3330575"/>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76593" y="4748927"/>
            <a:ext cx="5412740" cy="3885486"/>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9372793"/>
            <a:ext cx="2931901" cy="495108"/>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32458" y="9372793"/>
            <a:ext cx="2931901" cy="49510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86" name="Titeltekst"/>
          <p:cNvSpPr txBox="1">
            <a:spLocks noGrp="1"/>
          </p:cNvSpPr>
          <p:nvPr>
            <p:ph type="title"/>
          </p:nvPr>
        </p:nvSpPr>
        <p:spPr>
          <a:xfrm>
            <a:off x="1893325" y="300037"/>
            <a:ext cx="9511275" cy="449262"/>
          </a:xfrm>
          <a:prstGeom prst="rect">
            <a:avLst/>
          </a:prstGeom>
        </p:spPr>
        <p:txBody>
          <a:bodyPr anchor="ctr">
            <a:noAutofit/>
          </a:bodyPr>
          <a:lstStyle/>
          <a:p>
            <a:r>
              <a:t>Titeltekst</a:t>
            </a:r>
          </a:p>
        </p:txBody>
      </p:sp>
      <p:sp>
        <p:nvSpPr>
          <p:cNvPr id="87" name="Dianummer"/>
          <p:cNvSpPr txBox="1">
            <a:spLocks noGrp="1"/>
          </p:cNvSpPr>
          <p:nvPr>
            <p:ph type="sldNum" sz="quarter" idx="2"/>
          </p:nvPr>
        </p:nvSpPr>
        <p:spPr>
          <a:xfrm>
            <a:off x="0" y="0"/>
            <a:ext cx="413108" cy="459740"/>
          </a:xfrm>
          <a:prstGeom prst="rect">
            <a:avLst/>
          </a:prstGeom>
        </p:spPr>
        <p:txBody>
          <a:bodyPr anchor="t"/>
          <a:lstStyle>
            <a:lvl1pPr algn="l">
              <a:defRPr sz="2400"/>
            </a:lvl1pPr>
          </a:lstStyle>
          <a:p>
            <a:fld id="{86CB4B4D-7CA3-9044-876B-883B54F8677D}" type="slidenum">
              <a:t>‹nr.›</a:t>
            </a:fld>
            <a:endParaRPr/>
          </a:p>
        </p:txBody>
      </p:sp>
    </p:spTree>
    <p:extLst>
      <p:ext uri="{BB962C8B-B14F-4D97-AF65-F5344CB8AC3E}">
        <p14:creationId xmlns:p14="http://schemas.microsoft.com/office/powerpoint/2010/main" val="133822029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ekst">
    <p:spTree>
      <p:nvGrpSpPr>
        <p:cNvPr id="1" name=""/>
        <p:cNvGrpSpPr/>
        <p:nvPr/>
      </p:nvGrpSpPr>
      <p:grpSpPr>
        <a:xfrm>
          <a:off x="0" y="0"/>
          <a:ext cx="0" cy="0"/>
          <a:chOff x="0" y="0"/>
          <a:chExt cx="0" cy="0"/>
        </a:xfrm>
      </p:grpSpPr>
      <p:sp>
        <p:nvSpPr>
          <p:cNvPr id="68" name="Titeltekst"/>
          <p:cNvSpPr txBox="1">
            <a:spLocks noGrp="1"/>
          </p:cNvSpPr>
          <p:nvPr>
            <p:ph type="title"/>
          </p:nvPr>
        </p:nvSpPr>
        <p:spPr>
          <a:xfrm>
            <a:off x="1079500" y="1079500"/>
            <a:ext cx="10033000" cy="720725"/>
          </a:xfrm>
          <a:prstGeom prst="rect">
            <a:avLst/>
          </a:prstGeom>
        </p:spPr>
        <p:txBody>
          <a:bodyPr/>
          <a:lstStyle/>
          <a:p>
            <a:r>
              <a:t>Titeltekst</a:t>
            </a:r>
          </a:p>
        </p:txBody>
      </p:sp>
      <p:sp>
        <p:nvSpPr>
          <p:cNvPr id="69" name="Hoofdtekst - niveau één…"/>
          <p:cNvSpPr txBox="1">
            <a:spLocks noGrp="1"/>
          </p:cNvSpPr>
          <p:nvPr>
            <p:ph type="body" idx="1"/>
          </p:nvPr>
        </p:nvSpPr>
        <p:spPr>
          <a:xfrm>
            <a:off x="601133" y="1811338"/>
            <a:ext cx="10964335" cy="4305685"/>
          </a:xfrm>
          <a:prstGeom prst="rect">
            <a:avLst/>
          </a:prstGeom>
        </p:spPr>
        <p:txBody>
          <a:bodyPr/>
          <a:lstStyle>
            <a:lvl1pPr marL="0" indent="0">
              <a:lnSpc>
                <a:spcPts val="2400"/>
              </a:lnSpc>
              <a:buClrTx/>
              <a:buSzTx/>
              <a:buFontTx/>
              <a:buNone/>
              <a:defRPr sz="1600"/>
            </a:lvl1pPr>
            <a:lvl2pPr marL="0" indent="457200">
              <a:lnSpc>
                <a:spcPts val="2400"/>
              </a:lnSpc>
              <a:buClrTx/>
              <a:buSzTx/>
              <a:buFontTx/>
              <a:buNone/>
              <a:defRPr sz="1600"/>
            </a:lvl2pPr>
            <a:lvl3pPr marL="0" indent="914400">
              <a:lnSpc>
                <a:spcPts val="2400"/>
              </a:lnSpc>
              <a:buClrTx/>
              <a:buSzTx/>
              <a:buFontTx/>
              <a:buNone/>
              <a:defRPr sz="1600"/>
            </a:lvl3pPr>
            <a:lvl4pPr marL="0" indent="1371600">
              <a:lnSpc>
                <a:spcPts val="2400"/>
              </a:lnSpc>
              <a:buClrTx/>
              <a:buSzTx/>
              <a:buFontTx/>
              <a:buNone/>
              <a:defRPr sz="1600"/>
            </a:lvl4pPr>
            <a:lvl5pPr marL="0" indent="1828800">
              <a:lnSpc>
                <a:spcPts val="2400"/>
              </a:lnSpc>
              <a:buClrTx/>
              <a:buSzTx/>
              <a:buFontTx/>
              <a:buNone/>
              <a:defRPr sz="16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31429947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Ministerie van Infrastructuur en Milieu</a:t>
            </a:r>
            <a:endParaRPr lang="nl-NL" dirty="0"/>
          </a:p>
        </p:txBody>
      </p:sp>
    </p:spTree>
    <p:extLst>
      <p:ext uri="{BB962C8B-B14F-4D97-AF65-F5344CB8AC3E}">
        <p14:creationId xmlns:p14="http://schemas.microsoft.com/office/powerpoint/2010/main" val="425777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‹nr.›</a:t>
            </a:fld>
            <a:endParaRPr lang="en-US"/>
          </a:p>
        </p:txBody>
      </p:sp>
    </p:spTree>
    <p:extLst>
      <p:ext uri="{BB962C8B-B14F-4D97-AF65-F5344CB8AC3E}">
        <p14:creationId xmlns:p14="http://schemas.microsoft.com/office/powerpoint/2010/main" val="2554274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koloms inhoud (blau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73E2E-1895-4ADB-8CD6-EA3EA3C826DC}"/>
              </a:ext>
            </a:extLst>
          </p:cNvPr>
          <p:cNvSpPr>
            <a:spLocks noGrp="1"/>
          </p:cNvSpPr>
          <p:nvPr>
            <p:ph type="title" hasCustomPrompt="1"/>
          </p:nvPr>
        </p:nvSpPr>
        <p:spPr>
          <a:xfrm>
            <a:off x="1007534" y="501650"/>
            <a:ext cx="10346266" cy="660400"/>
          </a:xfrm>
        </p:spPr>
        <p:txBody>
          <a:bodyPr tIns="36000"/>
          <a:lstStyle>
            <a:lvl1pPr>
              <a:defRPr/>
            </a:lvl1pPr>
          </a:lstStyle>
          <a:p>
            <a:r>
              <a:rPr lang="nl-NL" noProof="0" dirty="0"/>
              <a:t>Klik om titel toe te voegen</a:t>
            </a:r>
            <a:endParaRPr lang="en-US" dirty="0"/>
          </a:p>
        </p:txBody>
      </p:sp>
      <p:sp>
        <p:nvSpPr>
          <p:cNvPr id="3" name="Content Placeholder 2">
            <a:extLst>
              <a:ext uri="{FF2B5EF4-FFF2-40B4-BE49-F238E27FC236}">
                <a16:creationId xmlns:a16="http://schemas.microsoft.com/office/drawing/2014/main" id="{7CFD7A0B-EAE0-42F6-8616-94B7947A7DD0}"/>
              </a:ext>
            </a:extLst>
          </p:cNvPr>
          <p:cNvSpPr>
            <a:spLocks noGrp="1"/>
          </p:cNvSpPr>
          <p:nvPr>
            <p:ph sz="half" idx="1" hasCustomPrompt="1"/>
          </p:nvPr>
        </p:nvSpPr>
        <p:spPr>
          <a:xfrm>
            <a:off x="1007529" y="1668379"/>
            <a:ext cx="5040000" cy="4094246"/>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Klik om tekst toe te voegen</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4" name="Content Placeholder 3">
            <a:extLst>
              <a:ext uri="{FF2B5EF4-FFF2-40B4-BE49-F238E27FC236}">
                <a16:creationId xmlns:a16="http://schemas.microsoft.com/office/drawing/2014/main" id="{F7840A4E-9312-4B04-90C2-A694E883964A}"/>
              </a:ext>
            </a:extLst>
          </p:cNvPr>
          <p:cNvSpPr>
            <a:spLocks noGrp="1"/>
          </p:cNvSpPr>
          <p:nvPr>
            <p:ph sz="half" idx="2" hasCustomPrompt="1"/>
          </p:nvPr>
        </p:nvSpPr>
        <p:spPr>
          <a:xfrm>
            <a:off x="6313800" y="1668379"/>
            <a:ext cx="5040000" cy="4094246"/>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noProof="0" dirty="0"/>
              <a:t>Klik om tekst toe te voegen</a:t>
            </a:r>
          </a:p>
          <a:p>
            <a:pPr lvl="1"/>
            <a:r>
              <a:rPr lang="nl-NL" noProof="0" dirty="0"/>
              <a:t>Niveau 2</a:t>
            </a:r>
          </a:p>
          <a:p>
            <a:pPr lvl="2"/>
            <a:r>
              <a:rPr lang="nl-NL" noProof="0" dirty="0"/>
              <a:t>Niveau 3</a:t>
            </a:r>
          </a:p>
          <a:p>
            <a:pPr lvl="3"/>
            <a:r>
              <a:rPr lang="nl-NL" noProof="0" dirty="0"/>
              <a:t>Niveau 4</a:t>
            </a:r>
          </a:p>
          <a:p>
            <a:pPr lvl="4"/>
            <a:r>
              <a:rPr lang="nl-NL" noProof="0" dirty="0"/>
              <a:t>Niveau 5</a:t>
            </a:r>
          </a:p>
        </p:txBody>
      </p:sp>
      <p:sp>
        <p:nvSpPr>
          <p:cNvPr id="43" name="Slide Number Placeholder 42">
            <a:extLst>
              <a:ext uri="{FF2B5EF4-FFF2-40B4-BE49-F238E27FC236}">
                <a16:creationId xmlns:a16="http://schemas.microsoft.com/office/drawing/2014/main" id="{24F4998A-185F-4402-BF16-D28E3CABFCF2}"/>
              </a:ext>
            </a:extLst>
          </p:cNvPr>
          <p:cNvSpPr>
            <a:spLocks noGrp="1"/>
          </p:cNvSpPr>
          <p:nvPr>
            <p:ph type="sldNum" sz="quarter" idx="10"/>
          </p:nvPr>
        </p:nvSpPr>
        <p:spPr/>
        <p:txBody>
          <a:bodyPr/>
          <a:lstStyle/>
          <a:p>
            <a:fld id="{96062E0A-176D-42B7-9446-446D27D2974E}" type="slidenum">
              <a:rPr lang="nl-NL" noProof="0" smtClean="0"/>
              <a:pPr/>
              <a:t>‹nr.›</a:t>
            </a:fld>
            <a:endParaRPr lang="nl-NL" noProof="0" dirty="0"/>
          </a:p>
        </p:txBody>
      </p:sp>
      <p:sp>
        <p:nvSpPr>
          <p:cNvPr id="49" name="Footer Placeholder 48">
            <a:extLst>
              <a:ext uri="{FF2B5EF4-FFF2-40B4-BE49-F238E27FC236}">
                <a16:creationId xmlns:a16="http://schemas.microsoft.com/office/drawing/2014/main" id="{78528782-BAC7-4AA2-8788-A75FF37F5586}"/>
              </a:ext>
            </a:extLst>
          </p:cNvPr>
          <p:cNvSpPr>
            <a:spLocks noGrp="1"/>
          </p:cNvSpPr>
          <p:nvPr>
            <p:ph type="ftr" sz="quarter" idx="11"/>
          </p:nvPr>
        </p:nvSpPr>
        <p:spPr/>
        <p:txBody>
          <a:bodyPr/>
          <a:lstStyle/>
          <a:p>
            <a:r>
              <a:rPr lang="nl-NL" noProof="0"/>
              <a:t>Titel van de presentatie</a:t>
            </a:r>
            <a:endParaRPr lang="nl-NL" noProof="0" dirty="0"/>
          </a:p>
        </p:txBody>
      </p:sp>
    </p:spTree>
    <p:extLst>
      <p:ext uri="{BB962C8B-B14F-4D97-AF65-F5344CB8AC3E}">
        <p14:creationId xmlns:p14="http://schemas.microsoft.com/office/powerpoint/2010/main" val="4251249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dirty="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dirty="0"/>
          </a:p>
        </p:txBody>
      </p:sp>
    </p:spTree>
    <p:extLst>
      <p:ext uri="{BB962C8B-B14F-4D97-AF65-F5344CB8AC3E}">
        <p14:creationId xmlns:p14="http://schemas.microsoft.com/office/powerpoint/2010/main" val="1446609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8617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sp>
        <p:nvSpPr>
          <p:cNvPr id="77" name="Titelteks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Titeltekst</a:t>
            </a:r>
          </a:p>
        </p:txBody>
      </p:sp>
      <p:sp>
        <p:nvSpPr>
          <p:cNvPr id="78" name="Hoofdtekst - niveau één…"/>
          <p:cNvSpPr txBox="1">
            <a:spLocks noGrp="1"/>
          </p:cNvSpPr>
          <p:nvPr>
            <p:ph type="body" sz="quarter" idx="1"/>
          </p:nvPr>
        </p:nvSpPr>
        <p:spPr>
          <a:xfrm>
            <a:off x="1524000" y="3602037"/>
            <a:ext cx="9144000" cy="1655763"/>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9" name="Dianummer"/>
          <p:cNvSpPr txBox="1">
            <a:spLocks noGrp="1"/>
          </p:cNvSpPr>
          <p:nvPr>
            <p:ph type="sldNum" sz="quarter" idx="2"/>
          </p:nvPr>
        </p:nvSpPr>
        <p:spPr>
          <a:xfrm>
            <a:off x="0" y="0"/>
            <a:ext cx="413108" cy="459740"/>
          </a:xfrm>
          <a:prstGeom prst="rect">
            <a:avLst/>
          </a:prstGeom>
        </p:spPr>
        <p:txBody>
          <a:bodyPr anchor="t"/>
          <a:lstStyle>
            <a:lvl1pPr algn="l">
              <a:defRPr sz="2400"/>
            </a:lvl1pPr>
          </a:lstStyle>
          <a:p>
            <a:fld id="{86CB4B4D-7CA3-9044-876B-883B54F8677D}" type="slidenum">
              <a:t>‹nr.›</a:t>
            </a:fld>
            <a:endParaRPr/>
          </a:p>
        </p:txBody>
      </p:sp>
    </p:spTree>
    <p:extLst>
      <p:ext uri="{BB962C8B-B14F-4D97-AF65-F5344CB8AC3E}">
        <p14:creationId xmlns:p14="http://schemas.microsoft.com/office/powerpoint/2010/main" val="26514658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947E42-38F2-4D88-8ECC-323ADA140BE0}" type="datetimeFigureOut">
              <a:rPr lang="nl-NL" smtClean="0"/>
              <a:t>17-4-2021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E16E8CB-F673-4486-B6F6-DE024BB97CC5}" type="slidenum">
              <a:rPr lang="nl-NL" smtClean="0"/>
              <a:t>‹nr.›</a:t>
            </a:fld>
            <a:endParaRPr lang="nl-NL"/>
          </a:p>
        </p:txBody>
      </p:sp>
    </p:spTree>
    <p:extLst>
      <p:ext uri="{BB962C8B-B14F-4D97-AF65-F5344CB8AC3E}">
        <p14:creationId xmlns:p14="http://schemas.microsoft.com/office/powerpoint/2010/main" val="412486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379423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gina met 2 vakken">
    <p:spTree>
      <p:nvGrpSpPr>
        <p:cNvPr id="1" name=""/>
        <p:cNvGrpSpPr/>
        <p:nvPr/>
      </p:nvGrpSpPr>
      <p:grpSpPr>
        <a:xfrm>
          <a:off x="0" y="0"/>
          <a:ext cx="0" cy="0"/>
          <a:chOff x="0" y="0"/>
          <a:chExt cx="0" cy="0"/>
        </a:xfrm>
      </p:grpSpPr>
      <p:sp>
        <p:nvSpPr>
          <p:cNvPr id="10" name="Shape 17"/>
          <p:cNvSpPr txBox="1">
            <a:spLocks noGrp="1"/>
          </p:cNvSpPr>
          <p:nvPr>
            <p:ph type="title"/>
          </p:nvPr>
        </p:nvSpPr>
        <p:spPr>
          <a:xfrm>
            <a:off x="508001" y="899784"/>
            <a:ext cx="10934700" cy="508428"/>
          </a:xfrm>
          <a:prstGeom prst="rect">
            <a:avLst/>
          </a:prstGeom>
          <a:solidFill>
            <a:srgbClr val="FFFFFF"/>
          </a:solidFill>
          <a:ln>
            <a:noFill/>
          </a:ln>
        </p:spPr>
        <p:txBody>
          <a:bodyPr lIns="91425" tIns="91425" rIns="91425" bIns="91425" anchor="t" anchorCtr="0"/>
          <a:lstStyle>
            <a:lvl1pPr marL="0" marR="0" lvl="0" indent="0" algn="l" rtl="0">
              <a:spcBef>
                <a:spcPts val="0"/>
              </a:spcBef>
              <a:spcAft>
                <a:spcPts val="0"/>
              </a:spcAft>
              <a:buNone/>
              <a:defRPr sz="2600" b="0" i="0" u="none" strike="noStrike" cap="none">
                <a:solidFill>
                  <a:srgbClr val="39870C"/>
                </a:solidFill>
                <a:latin typeface="Verdana"/>
                <a:ea typeface="Verdana"/>
                <a:cs typeface="Verdana"/>
                <a:sym typeface="Verdana"/>
              </a:defRPr>
            </a:lvl1pPr>
            <a:lvl2pPr marL="0" marR="0" lvl="1" indent="0" algn="l" rtl="0">
              <a:spcBef>
                <a:spcPts val="0"/>
              </a:spcBef>
              <a:spcAft>
                <a:spcPts val="0"/>
              </a:spcAft>
              <a:buNone/>
              <a:defRPr sz="2600" b="0" i="0" u="none" strike="noStrike" cap="none">
                <a:solidFill>
                  <a:srgbClr val="39870C"/>
                </a:solidFill>
                <a:latin typeface="Verdana"/>
                <a:ea typeface="Verdana"/>
                <a:cs typeface="Verdana"/>
                <a:sym typeface="Verdana"/>
              </a:defRPr>
            </a:lvl2pPr>
            <a:lvl3pPr marL="0" marR="0" lvl="2" indent="0" algn="l" rtl="0">
              <a:spcBef>
                <a:spcPts val="0"/>
              </a:spcBef>
              <a:spcAft>
                <a:spcPts val="0"/>
              </a:spcAft>
              <a:buNone/>
              <a:defRPr sz="2600" b="0" i="0" u="none" strike="noStrike" cap="none">
                <a:solidFill>
                  <a:srgbClr val="39870C"/>
                </a:solidFill>
                <a:latin typeface="Verdana"/>
                <a:ea typeface="Verdana"/>
                <a:cs typeface="Verdana"/>
                <a:sym typeface="Verdana"/>
              </a:defRPr>
            </a:lvl3pPr>
            <a:lvl4pPr marL="0" marR="0" lvl="3" indent="0" algn="l" rtl="0">
              <a:spcBef>
                <a:spcPts val="0"/>
              </a:spcBef>
              <a:spcAft>
                <a:spcPts val="0"/>
              </a:spcAft>
              <a:buNone/>
              <a:defRPr sz="2600" b="0" i="0" u="none" strike="noStrike" cap="none">
                <a:solidFill>
                  <a:srgbClr val="39870C"/>
                </a:solidFill>
                <a:latin typeface="Verdana"/>
                <a:ea typeface="Verdana"/>
                <a:cs typeface="Verdana"/>
                <a:sym typeface="Verdana"/>
              </a:defRPr>
            </a:lvl4pPr>
            <a:lvl5pPr marL="0" marR="0" lvl="4" indent="0" algn="l" rtl="0">
              <a:spcBef>
                <a:spcPts val="0"/>
              </a:spcBef>
              <a:spcAft>
                <a:spcPts val="0"/>
              </a:spcAft>
              <a:buNone/>
              <a:defRPr sz="2600" b="0" i="0" u="none" strike="noStrike" cap="none">
                <a:solidFill>
                  <a:srgbClr val="39870C"/>
                </a:solidFill>
                <a:latin typeface="Verdana"/>
                <a:ea typeface="Verdana"/>
                <a:cs typeface="Verdana"/>
                <a:sym typeface="Verdana"/>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151880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dirty="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6" r:id="rId7"/>
    <p:sldLayoutId id="2147483757" r:id="rId8"/>
    <p:sldLayoutId id="2147483758" r:id="rId9"/>
    <p:sldLayoutId id="2147483759" r:id="rId10"/>
    <p:sldLayoutId id="2147483761" r:id="rId11"/>
    <p:sldLayoutId id="2147483762" r:id="rId12"/>
    <p:sldLayoutId id="2147483763" r:id="rId13"/>
    <p:sldLayoutId id="2147483764" r:id="rId14"/>
  </p:sldLayoutIdLst>
  <p:hf sldNum="0" hdr="0" ftr="0" dt="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 id="2147483753" r:id="rId2"/>
    <p:sldLayoutId id="2147483760" r:id="rId3"/>
  </p:sldLayoutIdLst>
  <p:hf sldNum="0" hdr="0" ftr="0" dt="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0F196D-5CB3-4960-BA01-852F1BC4D271}"/>
              </a:ext>
            </a:extLst>
          </p:cNvPr>
          <p:cNvSpPr>
            <a:spLocks noGrp="1"/>
          </p:cNvSpPr>
          <p:nvPr>
            <p:ph type="ctrTitle"/>
          </p:nvPr>
        </p:nvSpPr>
        <p:spPr/>
        <p:txBody>
          <a:bodyPr/>
          <a:lstStyle/>
          <a:p>
            <a:r>
              <a:rPr lang="nl-NL" dirty="0"/>
              <a:t>Werkwijze en rollen</a:t>
            </a:r>
            <a:br>
              <a:rPr lang="nl-NL" dirty="0"/>
            </a:br>
            <a:r>
              <a:rPr lang="nl-NL" dirty="0"/>
              <a:t>Omgevingstafel</a:t>
            </a:r>
          </a:p>
        </p:txBody>
      </p:sp>
      <p:sp>
        <p:nvSpPr>
          <p:cNvPr id="3" name="Ondertitel 2">
            <a:extLst>
              <a:ext uri="{FF2B5EF4-FFF2-40B4-BE49-F238E27FC236}">
                <a16:creationId xmlns:a16="http://schemas.microsoft.com/office/drawing/2014/main" id="{AEA9F933-F1C3-49EC-8E83-F2912985A8D1}"/>
              </a:ext>
            </a:extLst>
          </p:cNvPr>
          <p:cNvSpPr>
            <a:spLocks noGrp="1"/>
          </p:cNvSpPr>
          <p:nvPr>
            <p:ph type="subTitle" idx="1"/>
          </p:nvPr>
        </p:nvSpPr>
        <p:spPr/>
        <p:txBody>
          <a:bodyPr/>
          <a:lstStyle/>
          <a:p>
            <a:r>
              <a:rPr lang="nl-NL" dirty="0"/>
              <a:t>Voorjaar 2021</a:t>
            </a:r>
          </a:p>
        </p:txBody>
      </p:sp>
    </p:spTree>
    <p:extLst>
      <p:ext uri="{BB962C8B-B14F-4D97-AF65-F5344CB8AC3E}">
        <p14:creationId xmlns:p14="http://schemas.microsoft.com/office/powerpoint/2010/main" val="3810827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E0361-03EE-47A3-8293-20962EEF6B7E}"/>
              </a:ext>
            </a:extLst>
          </p:cNvPr>
          <p:cNvSpPr>
            <a:spLocks noGrp="1"/>
          </p:cNvSpPr>
          <p:nvPr>
            <p:ph type="title"/>
          </p:nvPr>
        </p:nvSpPr>
        <p:spPr/>
        <p:txBody>
          <a:bodyPr/>
          <a:lstStyle/>
          <a:p>
            <a:r>
              <a:rPr lang="nl-NL" dirty="0"/>
              <a:t>De verdieping: dialoog over de thema’s</a:t>
            </a:r>
          </a:p>
        </p:txBody>
      </p:sp>
      <p:sp>
        <p:nvSpPr>
          <p:cNvPr id="3" name="Tijdelijke aanduiding voor inhoud 2">
            <a:extLst>
              <a:ext uri="{FF2B5EF4-FFF2-40B4-BE49-F238E27FC236}">
                <a16:creationId xmlns:a16="http://schemas.microsoft.com/office/drawing/2014/main" id="{9998D5B8-B0DF-4B78-B694-DD4F162E2462}"/>
              </a:ext>
            </a:extLst>
          </p:cNvPr>
          <p:cNvSpPr>
            <a:spLocks noGrp="1"/>
          </p:cNvSpPr>
          <p:nvPr>
            <p:ph idx="1"/>
          </p:nvPr>
        </p:nvSpPr>
        <p:spPr/>
        <p:txBody>
          <a:bodyPr/>
          <a:lstStyle/>
          <a:p>
            <a:pPr marL="0" indent="0">
              <a:buNone/>
            </a:pPr>
            <a:r>
              <a:rPr lang="nl-NL" dirty="0">
                <a:latin typeface="Arial" panose="020B0604020202020204" pitchFamily="34" charset="0"/>
                <a:cs typeface="Arial" panose="020B0604020202020204" pitchFamily="34" charset="0"/>
              </a:rPr>
              <a:t> </a:t>
            </a:r>
            <a:r>
              <a:rPr lang="nl-NL" sz="2400" dirty="0">
                <a:latin typeface="Arial" panose="020B0604020202020204" pitchFamily="34" charset="0"/>
                <a:cs typeface="Arial" panose="020B0604020202020204" pitchFamily="34" charset="0"/>
              </a:rPr>
              <a:t>2. Reactie belanghebbenden</a:t>
            </a:r>
          </a:p>
          <a:p>
            <a:r>
              <a:rPr lang="nl-NL" sz="2400" dirty="0">
                <a:latin typeface="Arial" panose="020B0604020202020204" pitchFamily="34" charset="0"/>
                <a:cs typeface="Arial" panose="020B0604020202020204" pitchFamily="34" charset="0"/>
              </a:rPr>
              <a:t>Reactie belanghebbende (1 minuut)</a:t>
            </a:r>
          </a:p>
          <a:p>
            <a:r>
              <a:rPr lang="nl-NL" dirty="0">
                <a:latin typeface="Arial" panose="020B0604020202020204" pitchFamily="34" charset="0"/>
                <a:cs typeface="Arial" panose="020B0604020202020204" pitchFamily="34" charset="0"/>
              </a:rPr>
              <a:t>Korte dialoog tussen initiatiefnemer en belanghebbenden (1 minuut)</a:t>
            </a:r>
          </a:p>
          <a:p>
            <a:r>
              <a:rPr lang="nl-NL" sz="2400" dirty="0">
                <a:latin typeface="Arial" panose="020B0604020202020204" pitchFamily="34" charset="0"/>
                <a:cs typeface="Arial" panose="020B0604020202020204" pitchFamily="34" charset="0"/>
              </a:rPr>
              <a:t>De oplossing is in beeld</a:t>
            </a:r>
          </a:p>
          <a:p>
            <a:pPr marL="0" indent="0">
              <a:buNone/>
            </a:pPr>
            <a:endParaRPr lang="nl-NL" sz="2400" dirty="0">
              <a:latin typeface="Arial" panose="020B0604020202020204" pitchFamily="34" charset="0"/>
              <a:cs typeface="Arial" panose="020B0604020202020204" pitchFamily="34" charset="0"/>
            </a:endParaRPr>
          </a:p>
          <a:p>
            <a:pPr marL="0" indent="0">
              <a:buNone/>
            </a:pPr>
            <a:r>
              <a:rPr lang="nl-NL" dirty="0">
                <a:latin typeface="Arial" panose="020B0604020202020204" pitchFamily="34" charset="0"/>
                <a:cs typeface="Arial" panose="020B0604020202020204" pitchFamily="34" charset="0"/>
              </a:rPr>
              <a:t>3. Integraal kijken</a:t>
            </a:r>
          </a:p>
          <a:p>
            <a:r>
              <a:rPr lang="nl-NL" dirty="0">
                <a:latin typeface="Arial" panose="020B0604020202020204" pitchFamily="34" charset="0"/>
                <a:cs typeface="Arial" panose="020B0604020202020204" pitchFamily="34" charset="0"/>
              </a:rPr>
              <a:t>Vragen en suggesties van de andere adviseurs (1 minuut)</a:t>
            </a:r>
          </a:p>
          <a:p>
            <a:pPr marL="0" indent="0">
              <a:buNone/>
            </a:pPr>
            <a:endParaRPr lang="nl-NL" dirty="0">
              <a:latin typeface="Arial" panose="020B0604020202020204" pitchFamily="34" charset="0"/>
              <a:cs typeface="Arial" panose="020B0604020202020204" pitchFamily="34" charset="0"/>
            </a:endParaRPr>
          </a:p>
          <a:p>
            <a:pPr marL="0" indent="0">
              <a:buNone/>
            </a:pPr>
            <a:r>
              <a:rPr lang="nl-NL" dirty="0">
                <a:latin typeface="Arial" panose="020B0604020202020204" pitchFamily="34" charset="0"/>
                <a:cs typeface="Arial" panose="020B0604020202020204" pitchFamily="34" charset="0"/>
              </a:rPr>
              <a:t>4. De beslisser</a:t>
            </a:r>
          </a:p>
          <a:p>
            <a:r>
              <a:rPr lang="nl-NL" dirty="0">
                <a:latin typeface="Arial" panose="020B0604020202020204" pitchFamily="34" charset="0"/>
                <a:cs typeface="Arial" panose="020B0604020202020204" pitchFamily="34" charset="0"/>
              </a:rPr>
              <a:t>Samenvatting van het besluit door beslisser</a:t>
            </a:r>
          </a:p>
          <a:p>
            <a:r>
              <a:rPr lang="nl-NL" dirty="0">
                <a:latin typeface="Arial" panose="020B0604020202020204" pitchFamily="34" charset="0"/>
                <a:cs typeface="Arial" panose="020B0604020202020204" pitchFamily="34" charset="0"/>
              </a:rPr>
              <a:t>Indien nodig doorhakken van knopen</a:t>
            </a:r>
          </a:p>
        </p:txBody>
      </p:sp>
    </p:spTree>
    <p:extLst>
      <p:ext uri="{BB962C8B-B14F-4D97-AF65-F5344CB8AC3E}">
        <p14:creationId xmlns:p14="http://schemas.microsoft.com/office/powerpoint/2010/main" val="417602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B17EB-6E8A-4E41-9F14-BDD99A264957}"/>
              </a:ext>
            </a:extLst>
          </p:cNvPr>
          <p:cNvSpPr>
            <a:spLocks noGrp="1"/>
          </p:cNvSpPr>
          <p:nvPr>
            <p:ph type="title"/>
          </p:nvPr>
        </p:nvSpPr>
        <p:spPr>
          <a:xfrm>
            <a:off x="1080000" y="1080000"/>
            <a:ext cx="10033200" cy="720000"/>
          </a:xfrm>
        </p:spPr>
        <p:txBody>
          <a:bodyPr wrap="square" anchor="t">
            <a:normAutofit/>
          </a:bodyPr>
          <a:lstStyle/>
          <a:p>
            <a:r>
              <a:rPr lang="nl-NL" dirty="0"/>
              <a:t>Vastleggen uitkomsten</a:t>
            </a:r>
          </a:p>
        </p:txBody>
      </p:sp>
      <p:sp>
        <p:nvSpPr>
          <p:cNvPr id="3" name="Tijdelijke aanduiding voor inhoud 2">
            <a:extLst>
              <a:ext uri="{FF2B5EF4-FFF2-40B4-BE49-F238E27FC236}">
                <a16:creationId xmlns:a16="http://schemas.microsoft.com/office/drawing/2014/main" id="{B5D5B99F-D267-44B6-A21E-D22655343095}"/>
              </a:ext>
            </a:extLst>
          </p:cNvPr>
          <p:cNvSpPr>
            <a:spLocks noGrp="1"/>
          </p:cNvSpPr>
          <p:nvPr>
            <p:ph idx="1"/>
          </p:nvPr>
        </p:nvSpPr>
        <p:spPr>
          <a:xfrm>
            <a:off x="1080000" y="1800000"/>
            <a:ext cx="4860000" cy="4500000"/>
          </a:xfrm>
        </p:spPr>
        <p:txBody>
          <a:bodyPr wrap="square" anchor="t">
            <a:normAutofit/>
          </a:bodyPr>
          <a:lstStyle/>
          <a:p>
            <a:r>
              <a:rPr lang="nl-NL" dirty="0"/>
              <a:t>Alle adviseurs krijgen van te voren het formulier waarop ze hun advies alvast invullen</a:t>
            </a:r>
          </a:p>
          <a:p>
            <a:r>
              <a:rPr lang="nl-NL" dirty="0"/>
              <a:t>Tijdens de bespreking legt de casemanager of de secretaris alle uitkomsten vast</a:t>
            </a:r>
          </a:p>
        </p:txBody>
      </p:sp>
      <p:pic>
        <p:nvPicPr>
          <p:cNvPr id="4" name="Afbeelding 2">
            <a:extLst>
              <a:ext uri="{FF2B5EF4-FFF2-40B4-BE49-F238E27FC236}">
                <a16:creationId xmlns:a16="http://schemas.microsoft.com/office/drawing/2014/main" id="{05D526C3-FCA8-49D6-A1E3-201775051E0F}"/>
              </a:ext>
            </a:extLst>
          </p:cNvPr>
          <p:cNvPicPr>
            <a:picLocks noChangeAspect="1"/>
          </p:cNvPicPr>
          <p:nvPr/>
        </p:nvPicPr>
        <p:blipFill rotWithShape="1">
          <a:blip r:embed="rId2"/>
          <a:srcRect l="5718" r="4749"/>
          <a:stretch/>
        </p:blipFill>
        <p:spPr>
          <a:xfrm>
            <a:off x="6817659" y="318325"/>
            <a:ext cx="4860000" cy="6221349"/>
          </a:xfrm>
          <a:prstGeom prst="rect">
            <a:avLst/>
          </a:prstGeom>
          <a:noFill/>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361024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CFB36-4668-48F8-B03A-96C958F6232D}"/>
              </a:ext>
            </a:extLst>
          </p:cNvPr>
          <p:cNvSpPr>
            <a:spLocks noGrp="1"/>
          </p:cNvSpPr>
          <p:nvPr>
            <p:ph type="title"/>
          </p:nvPr>
        </p:nvSpPr>
        <p:spPr/>
        <p:txBody>
          <a:bodyPr/>
          <a:lstStyle/>
          <a:p>
            <a:r>
              <a:rPr lang="nl-NL" dirty="0"/>
              <a:t>Toelichting op de rollen</a:t>
            </a:r>
          </a:p>
        </p:txBody>
      </p:sp>
      <p:sp>
        <p:nvSpPr>
          <p:cNvPr id="3" name="Tijdelijke aanduiding voor inhoud 2">
            <a:extLst>
              <a:ext uri="{FF2B5EF4-FFF2-40B4-BE49-F238E27FC236}">
                <a16:creationId xmlns:a16="http://schemas.microsoft.com/office/drawing/2014/main" id="{ADEE9419-D2DB-4533-887D-F123FDDE2F73}"/>
              </a:ext>
            </a:extLst>
          </p:cNvPr>
          <p:cNvSpPr>
            <a:spLocks noGrp="1"/>
          </p:cNvSpPr>
          <p:nvPr>
            <p:ph idx="1"/>
          </p:nvPr>
        </p:nvSpPr>
        <p:spPr/>
        <p:txBody>
          <a:bodyPr/>
          <a:lstStyle/>
          <a:p>
            <a:r>
              <a:rPr lang="nl-NL" dirty="0"/>
              <a:t>Initiatiefnemer en adviseur (architect)</a:t>
            </a:r>
          </a:p>
          <a:p>
            <a:pPr lvl="1"/>
            <a:r>
              <a:rPr lang="nl-NL" dirty="0"/>
              <a:t>Verwoordt het initiatief</a:t>
            </a:r>
          </a:p>
          <a:p>
            <a:pPr lvl="1"/>
            <a:r>
              <a:rPr lang="nl-NL" dirty="0"/>
              <a:t>Verwoordt de voordelen voor de gemeente</a:t>
            </a:r>
          </a:p>
          <a:p>
            <a:pPr lvl="1"/>
            <a:r>
              <a:rPr lang="nl-NL" dirty="0"/>
              <a:t>Onderhandelt met de gemeente</a:t>
            </a:r>
          </a:p>
          <a:p>
            <a:pPr lvl="1"/>
            <a:r>
              <a:rPr lang="nl-NL" dirty="0"/>
              <a:t>Vraagt om duidelijke taal, helderheid over proces en procedure</a:t>
            </a:r>
          </a:p>
          <a:p>
            <a:pPr lvl="1"/>
            <a:r>
              <a:rPr lang="nl-NL" dirty="0"/>
              <a:t>Draagt oplossingen aan</a:t>
            </a:r>
          </a:p>
          <a:p>
            <a:pPr marL="269875" lvl="1" indent="0">
              <a:buNone/>
            </a:pPr>
            <a:endParaRPr lang="nl-NL" dirty="0"/>
          </a:p>
          <a:p>
            <a:r>
              <a:rPr lang="nl-NL" dirty="0"/>
              <a:t>De belanghebbenden</a:t>
            </a:r>
          </a:p>
          <a:p>
            <a:pPr lvl="1"/>
            <a:r>
              <a:rPr lang="nl-NL" dirty="0"/>
              <a:t>Verwoordt zijn/haar standpunt m.b.t. het plan</a:t>
            </a:r>
          </a:p>
          <a:p>
            <a:pPr lvl="1"/>
            <a:r>
              <a:rPr lang="nl-NL" dirty="0"/>
              <a:t>Onderhandelt over zijn/haar belangen</a:t>
            </a:r>
          </a:p>
          <a:p>
            <a:pPr lvl="1"/>
            <a:r>
              <a:rPr lang="nl-NL" dirty="0"/>
              <a:t>Geeft aan wanneer hij/zij tevreden is</a:t>
            </a:r>
          </a:p>
          <a:p>
            <a:pPr lvl="1"/>
            <a:r>
              <a:rPr lang="nl-NL" dirty="0"/>
              <a:t>Vraag aan initiatiefnemer en gemeente om concrete toezeggingen</a:t>
            </a:r>
          </a:p>
        </p:txBody>
      </p:sp>
    </p:spTree>
    <p:extLst>
      <p:ext uri="{BB962C8B-B14F-4D97-AF65-F5344CB8AC3E}">
        <p14:creationId xmlns:p14="http://schemas.microsoft.com/office/powerpoint/2010/main" val="2508718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CFB36-4668-48F8-B03A-96C958F6232D}"/>
              </a:ext>
            </a:extLst>
          </p:cNvPr>
          <p:cNvSpPr>
            <a:spLocks noGrp="1"/>
          </p:cNvSpPr>
          <p:nvPr>
            <p:ph type="title"/>
          </p:nvPr>
        </p:nvSpPr>
        <p:spPr/>
        <p:txBody>
          <a:bodyPr/>
          <a:lstStyle/>
          <a:p>
            <a:r>
              <a:rPr lang="nl-NL" dirty="0"/>
              <a:t>Toelichting op de rollen</a:t>
            </a:r>
          </a:p>
        </p:txBody>
      </p:sp>
      <p:sp>
        <p:nvSpPr>
          <p:cNvPr id="3" name="Tijdelijke aanduiding voor inhoud 2">
            <a:extLst>
              <a:ext uri="{FF2B5EF4-FFF2-40B4-BE49-F238E27FC236}">
                <a16:creationId xmlns:a16="http://schemas.microsoft.com/office/drawing/2014/main" id="{ADEE9419-D2DB-4533-887D-F123FDDE2F73}"/>
              </a:ext>
            </a:extLst>
          </p:cNvPr>
          <p:cNvSpPr>
            <a:spLocks noGrp="1"/>
          </p:cNvSpPr>
          <p:nvPr>
            <p:ph idx="1"/>
          </p:nvPr>
        </p:nvSpPr>
        <p:spPr/>
        <p:txBody>
          <a:bodyPr/>
          <a:lstStyle/>
          <a:p>
            <a:r>
              <a:rPr lang="nl-NL" dirty="0"/>
              <a:t>De adviseurs</a:t>
            </a:r>
          </a:p>
          <a:p>
            <a:pPr lvl="1"/>
            <a:r>
              <a:rPr lang="nl-NL" dirty="0"/>
              <a:t>Adviseren op basis van hun expertise (inhoud) en houden ook het proces en relatie goed in de gaten</a:t>
            </a:r>
          </a:p>
          <a:p>
            <a:pPr lvl="1"/>
            <a:r>
              <a:rPr lang="nl-NL" dirty="0"/>
              <a:t>Houding is: hoe kunnen we dit plan mogelijk maken</a:t>
            </a:r>
          </a:p>
          <a:p>
            <a:pPr lvl="1"/>
            <a:r>
              <a:rPr lang="nl-NL" dirty="0"/>
              <a:t>Denken mee en geven ook de oplossingen aan</a:t>
            </a:r>
          </a:p>
          <a:p>
            <a:pPr marL="269875" lvl="1" indent="0">
              <a:buNone/>
            </a:pPr>
            <a:endParaRPr lang="nl-NL" dirty="0"/>
          </a:p>
          <a:p>
            <a:r>
              <a:rPr lang="nl-NL" dirty="0"/>
              <a:t>De casemanager</a:t>
            </a:r>
          </a:p>
          <a:p>
            <a:pPr lvl="1"/>
            <a:r>
              <a:rPr lang="nl-NL" dirty="0"/>
              <a:t>Legt alle afspraken vast</a:t>
            </a:r>
          </a:p>
          <a:p>
            <a:pPr lvl="1"/>
            <a:r>
              <a:rPr lang="nl-NL" dirty="0"/>
              <a:t>Vraagt om toelichting als iets onhelder is</a:t>
            </a:r>
          </a:p>
          <a:p>
            <a:pPr lvl="1"/>
            <a:r>
              <a:rPr lang="nl-NL" dirty="0"/>
              <a:t>Maakt afspraken over de planning</a:t>
            </a:r>
          </a:p>
          <a:p>
            <a:pPr lvl="1"/>
            <a:r>
              <a:rPr lang="nl-NL" dirty="0"/>
              <a:t>Vastleggen kan ook door secretarisrol worden gedaan</a:t>
            </a:r>
          </a:p>
        </p:txBody>
      </p:sp>
    </p:spTree>
    <p:extLst>
      <p:ext uri="{BB962C8B-B14F-4D97-AF65-F5344CB8AC3E}">
        <p14:creationId xmlns:p14="http://schemas.microsoft.com/office/powerpoint/2010/main" val="1427048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A4E71B-2A58-480B-B3D3-CC024B2A4D16}"/>
              </a:ext>
            </a:extLst>
          </p:cNvPr>
          <p:cNvSpPr>
            <a:spLocks noGrp="1"/>
          </p:cNvSpPr>
          <p:nvPr>
            <p:ph type="title"/>
          </p:nvPr>
        </p:nvSpPr>
        <p:spPr/>
        <p:txBody>
          <a:bodyPr/>
          <a:lstStyle/>
          <a:p>
            <a:r>
              <a:rPr lang="nl-NL" dirty="0"/>
              <a:t>Toelichting op de rollen</a:t>
            </a:r>
          </a:p>
        </p:txBody>
      </p:sp>
      <p:sp>
        <p:nvSpPr>
          <p:cNvPr id="3" name="Tijdelijke aanduiding voor inhoud 2">
            <a:extLst>
              <a:ext uri="{FF2B5EF4-FFF2-40B4-BE49-F238E27FC236}">
                <a16:creationId xmlns:a16="http://schemas.microsoft.com/office/drawing/2014/main" id="{3FB09884-347D-47E2-BA4A-92A5759707CA}"/>
              </a:ext>
            </a:extLst>
          </p:cNvPr>
          <p:cNvSpPr>
            <a:spLocks noGrp="1"/>
          </p:cNvSpPr>
          <p:nvPr>
            <p:ph idx="1"/>
          </p:nvPr>
        </p:nvSpPr>
        <p:spPr/>
        <p:txBody>
          <a:bodyPr/>
          <a:lstStyle/>
          <a:p>
            <a:r>
              <a:rPr lang="nl-NL" dirty="0"/>
              <a:t>De gespreksleider</a:t>
            </a:r>
          </a:p>
          <a:p>
            <a:pPr lvl="1"/>
            <a:r>
              <a:rPr lang="nl-NL" sz="1900" dirty="0"/>
              <a:t>Heeft geen inhoudelijke, maar faciliterende rol</a:t>
            </a:r>
          </a:p>
          <a:p>
            <a:pPr lvl="1"/>
            <a:r>
              <a:rPr lang="nl-NL" sz="1900" dirty="0"/>
              <a:t>Brengt de aanwezigen in positie om te vertellen wat hun mening en belang is</a:t>
            </a:r>
          </a:p>
          <a:p>
            <a:pPr lvl="1"/>
            <a:r>
              <a:rPr lang="nl-NL" sz="1900" dirty="0"/>
              <a:t>Stelt vragen zodat duidelijk wordt wat precies bedoeld wordt</a:t>
            </a:r>
          </a:p>
          <a:p>
            <a:pPr lvl="1"/>
            <a:r>
              <a:rPr lang="nl-NL" sz="1900" dirty="0"/>
              <a:t>Bevordert de dialoog en zoekt naar verbinding en een zinvol gesprek</a:t>
            </a:r>
          </a:p>
          <a:p>
            <a:pPr lvl="1"/>
            <a:r>
              <a:rPr lang="nl-NL" sz="1900" dirty="0"/>
              <a:t>Zorgt dat de sfeer positief en open is</a:t>
            </a:r>
          </a:p>
          <a:p>
            <a:pPr lvl="1"/>
            <a:r>
              <a:rPr lang="nl-NL" sz="1900" dirty="0"/>
              <a:t>Stelt zich op als gastheer/gastvrouw en zorgt ervoor dat iedereen zich continu op zijn gemakt voelt en gehoord wordt</a:t>
            </a:r>
          </a:p>
          <a:p>
            <a:pPr lvl="1"/>
            <a:r>
              <a:rPr lang="nl-NL" sz="1900" dirty="0"/>
              <a:t>Probeert de initiatiefnemer zeer goed tot dienst recht te laten komen. Zorgt dat alles duidelijk is en concreet gemaakt met voorbeelden</a:t>
            </a:r>
          </a:p>
          <a:p>
            <a:pPr lvl="1"/>
            <a:r>
              <a:rPr lang="nl-NL" sz="1900" dirty="0"/>
              <a:t>Is alert op jargon</a:t>
            </a:r>
          </a:p>
          <a:p>
            <a:pPr lvl="1"/>
            <a:r>
              <a:rPr lang="nl-NL" sz="1900" dirty="0"/>
              <a:t>Probeert non-verbale signalen op te pakken</a:t>
            </a:r>
          </a:p>
          <a:p>
            <a:pPr lvl="1"/>
            <a:r>
              <a:rPr lang="nl-NL" sz="1900" dirty="0"/>
              <a:t>Voorkomt dat de aanwezigen in de verdediging gaan, maar draagt zorg voor de ‘ja, mits’-houding </a:t>
            </a:r>
          </a:p>
        </p:txBody>
      </p:sp>
    </p:spTree>
    <p:extLst>
      <p:ext uri="{BB962C8B-B14F-4D97-AF65-F5344CB8AC3E}">
        <p14:creationId xmlns:p14="http://schemas.microsoft.com/office/powerpoint/2010/main" val="137556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01102-B932-4878-A865-0CF1A9BEE388}"/>
              </a:ext>
            </a:extLst>
          </p:cNvPr>
          <p:cNvSpPr>
            <a:spLocks noGrp="1"/>
          </p:cNvSpPr>
          <p:nvPr>
            <p:ph type="title"/>
          </p:nvPr>
        </p:nvSpPr>
        <p:spPr/>
        <p:txBody>
          <a:bodyPr/>
          <a:lstStyle/>
          <a:p>
            <a:r>
              <a:rPr lang="nl-NL" dirty="0"/>
              <a:t>Toelichting op de rollen</a:t>
            </a:r>
          </a:p>
        </p:txBody>
      </p:sp>
      <p:sp>
        <p:nvSpPr>
          <p:cNvPr id="3" name="Tijdelijke aanduiding voor inhoud 2">
            <a:extLst>
              <a:ext uri="{FF2B5EF4-FFF2-40B4-BE49-F238E27FC236}">
                <a16:creationId xmlns:a16="http://schemas.microsoft.com/office/drawing/2014/main" id="{79BC26D0-0492-4FE6-BAE7-B06F3EEC3146}"/>
              </a:ext>
            </a:extLst>
          </p:cNvPr>
          <p:cNvSpPr>
            <a:spLocks noGrp="1"/>
          </p:cNvSpPr>
          <p:nvPr>
            <p:ph idx="1"/>
          </p:nvPr>
        </p:nvSpPr>
        <p:spPr/>
        <p:txBody>
          <a:bodyPr/>
          <a:lstStyle/>
          <a:p>
            <a:r>
              <a:rPr lang="nl-NL" dirty="0">
                <a:latin typeface="+mj-lt"/>
              </a:rPr>
              <a:t>De beslisser</a:t>
            </a:r>
          </a:p>
          <a:p>
            <a:pPr lvl="1"/>
            <a:r>
              <a:rPr lang="nl-NL" sz="1900" dirty="0">
                <a:latin typeface="+mj-lt"/>
              </a:rPr>
              <a:t>Aan het einde van elke discussie over een thema neemt de beslisser een integrale beslissing op basis van de input van alle deelnemers aan tafel;</a:t>
            </a:r>
          </a:p>
          <a:p>
            <a:pPr lvl="1"/>
            <a:r>
              <a:rPr lang="nl-NL" sz="1900" dirty="0">
                <a:latin typeface="+mj-lt"/>
              </a:rPr>
              <a:t>De aanwezige initiatiefnemer weet direct waar hij/zij aan toe is en begrijpt de beslissing en vervolgstappen.</a:t>
            </a:r>
          </a:p>
          <a:p>
            <a:pPr lvl="1"/>
            <a:r>
              <a:rPr lang="nl-NL" sz="1900" dirty="0">
                <a:latin typeface="+mj-lt"/>
              </a:rPr>
              <a:t>Tijdens de discussie neemt de beslisser niet deel, hooguit kan de beslisser een verhelderende vraag stellen aan een van de deelnemers als er zaken onderbelicht zijn gebleven voor een juiste beslissing.</a:t>
            </a:r>
          </a:p>
          <a:p>
            <a:pPr lvl="1"/>
            <a:r>
              <a:rPr lang="nl-NL" sz="1900" dirty="0">
                <a:latin typeface="+mj-lt"/>
              </a:rPr>
              <a:t>Op basis van de beslissing hebben deelnemers het gevoel gehoord te zijn. De initiatiefnemer weet direct waar hij/zij aan toe is en begrijpt het gezamenlijke besluit.</a:t>
            </a:r>
          </a:p>
          <a:p>
            <a:pPr marL="269875" lvl="1" indent="0">
              <a:buNone/>
            </a:pPr>
            <a:endParaRPr lang="nl-NL" sz="1900" dirty="0">
              <a:latin typeface="+mj-lt"/>
            </a:endParaRPr>
          </a:p>
          <a:p>
            <a:pPr marL="269875" lvl="1" indent="0">
              <a:buNone/>
            </a:pPr>
            <a:r>
              <a:rPr lang="nl-NL" sz="1900" dirty="0">
                <a:latin typeface="+mj-lt"/>
              </a:rPr>
              <a:t>Einde van de bijeenkomst </a:t>
            </a:r>
          </a:p>
          <a:p>
            <a:pPr lvl="1"/>
            <a:r>
              <a:rPr lang="en-US" sz="1900" dirty="0">
                <a:latin typeface="+mj-lt"/>
              </a:rPr>
              <a:t>D</a:t>
            </a:r>
            <a:r>
              <a:rPr lang="nl-NL" sz="1900" dirty="0">
                <a:latin typeface="+mj-lt"/>
              </a:rPr>
              <a:t>e beslisser </a:t>
            </a:r>
            <a:r>
              <a:rPr lang="en-US" sz="1900" dirty="0">
                <a:latin typeface="+mj-lt"/>
              </a:rPr>
              <a:t>sluit de </a:t>
            </a:r>
            <a:r>
              <a:rPr lang="en-US" sz="1900" dirty="0" err="1">
                <a:latin typeface="+mj-lt"/>
              </a:rPr>
              <a:t>bijeenkomst</a:t>
            </a:r>
            <a:r>
              <a:rPr lang="en-US" sz="1900" dirty="0">
                <a:latin typeface="+mj-lt"/>
              </a:rPr>
              <a:t> </a:t>
            </a:r>
            <a:r>
              <a:rPr lang="en-US" sz="1900" dirty="0" err="1">
                <a:latin typeface="+mj-lt"/>
              </a:rPr>
              <a:t>af</a:t>
            </a:r>
            <a:r>
              <a:rPr lang="en-US" sz="1900" dirty="0">
                <a:latin typeface="+mj-lt"/>
              </a:rPr>
              <a:t> met </a:t>
            </a:r>
            <a:r>
              <a:rPr lang="en-US" sz="1900" dirty="0" err="1">
                <a:latin typeface="+mj-lt"/>
              </a:rPr>
              <a:t>een</a:t>
            </a:r>
            <a:r>
              <a:rPr lang="en-US" sz="1900" dirty="0">
                <a:latin typeface="+mj-lt"/>
              </a:rPr>
              <a:t> </a:t>
            </a:r>
            <a:r>
              <a:rPr lang="en-US" sz="1900" dirty="0" err="1">
                <a:latin typeface="+mj-lt"/>
              </a:rPr>
              <a:t>samenvatting</a:t>
            </a:r>
            <a:r>
              <a:rPr lang="en-US" sz="1900" dirty="0">
                <a:latin typeface="+mj-lt"/>
              </a:rPr>
              <a:t> op </a:t>
            </a:r>
            <a:r>
              <a:rPr lang="en-US" sz="1900" dirty="0" err="1">
                <a:latin typeface="+mj-lt"/>
              </a:rPr>
              <a:t>hoofdlijnen</a:t>
            </a:r>
            <a:r>
              <a:rPr lang="en-US" sz="1900" dirty="0">
                <a:latin typeface="+mj-lt"/>
              </a:rPr>
              <a:t>. </a:t>
            </a:r>
            <a:r>
              <a:rPr lang="en-US" sz="1900" dirty="0" err="1">
                <a:latin typeface="+mj-lt"/>
              </a:rPr>
              <a:t>En</a:t>
            </a:r>
            <a:r>
              <a:rPr lang="en-US" sz="1900" dirty="0">
                <a:latin typeface="+mj-lt"/>
              </a:rPr>
              <a:t> </a:t>
            </a:r>
            <a:r>
              <a:rPr lang="en-US" sz="1900" dirty="0" err="1">
                <a:latin typeface="+mj-lt"/>
              </a:rPr>
              <a:t>geeft</a:t>
            </a:r>
            <a:r>
              <a:rPr lang="en-US" sz="1900" dirty="0">
                <a:latin typeface="+mj-lt"/>
              </a:rPr>
              <a:t> </a:t>
            </a:r>
            <a:r>
              <a:rPr lang="en-US" sz="1900" dirty="0" err="1">
                <a:latin typeface="+mj-lt"/>
              </a:rPr>
              <a:t>aan</a:t>
            </a:r>
            <a:r>
              <a:rPr lang="en-US" sz="1900" dirty="0">
                <a:latin typeface="+mj-lt"/>
              </a:rPr>
              <a:t> hoe</a:t>
            </a:r>
            <a:r>
              <a:rPr lang="nl-NL" sz="1900" dirty="0">
                <a:latin typeface="+mj-lt"/>
              </a:rPr>
              <a:t> de </a:t>
            </a:r>
            <a:r>
              <a:rPr lang="en-US" sz="1900" dirty="0" err="1">
                <a:latin typeface="+mj-lt"/>
              </a:rPr>
              <a:t>uitkomsten</a:t>
            </a:r>
            <a:r>
              <a:rPr lang="en-US" sz="1900" dirty="0">
                <a:latin typeface="+mj-lt"/>
              </a:rPr>
              <a:t> van de </a:t>
            </a:r>
            <a:r>
              <a:rPr lang="en-US" sz="1900" dirty="0" err="1">
                <a:latin typeface="+mj-lt"/>
              </a:rPr>
              <a:t>bijeenkomst</a:t>
            </a:r>
            <a:r>
              <a:rPr lang="en-US" sz="1900" dirty="0">
                <a:latin typeface="+mj-lt"/>
              </a:rPr>
              <a:t> </a:t>
            </a:r>
            <a:r>
              <a:rPr lang="en-US" sz="1900" dirty="0" err="1">
                <a:latin typeface="+mj-lt"/>
              </a:rPr>
              <a:t>worden</a:t>
            </a:r>
            <a:r>
              <a:rPr lang="en-US" sz="1900" dirty="0">
                <a:latin typeface="+mj-lt"/>
              </a:rPr>
              <a:t> </a:t>
            </a:r>
            <a:r>
              <a:rPr lang="en-US" sz="1900" dirty="0" err="1">
                <a:latin typeface="+mj-lt"/>
              </a:rPr>
              <a:t>vastgelegd</a:t>
            </a:r>
            <a:r>
              <a:rPr lang="en-US" sz="1900" dirty="0">
                <a:latin typeface="+mj-lt"/>
              </a:rPr>
              <a:t> </a:t>
            </a:r>
            <a:r>
              <a:rPr lang="en-US" sz="1900" dirty="0" err="1">
                <a:latin typeface="+mj-lt"/>
              </a:rPr>
              <a:t>en</a:t>
            </a:r>
            <a:r>
              <a:rPr lang="en-US" sz="1900" dirty="0">
                <a:latin typeface="+mj-lt"/>
              </a:rPr>
              <a:t> </a:t>
            </a:r>
            <a:r>
              <a:rPr lang="en-US" sz="1900" dirty="0" err="1">
                <a:latin typeface="+mj-lt"/>
              </a:rPr>
              <a:t>gedeeld</a:t>
            </a:r>
            <a:r>
              <a:rPr lang="nl-NL" sz="1900" dirty="0">
                <a:latin typeface="+mj-lt"/>
              </a:rPr>
              <a:t>.</a:t>
            </a:r>
            <a:endParaRPr lang="en-US" sz="1900" dirty="0">
              <a:latin typeface="+mj-lt"/>
            </a:endParaRPr>
          </a:p>
          <a:p>
            <a:pPr lvl="1"/>
            <a:r>
              <a:rPr lang="en-US" sz="1900" dirty="0">
                <a:latin typeface="+mj-lt"/>
              </a:rPr>
              <a:t>De </a:t>
            </a:r>
            <a:r>
              <a:rPr lang="en-US" sz="1900" dirty="0" err="1">
                <a:latin typeface="+mj-lt"/>
              </a:rPr>
              <a:t>beslisser</a:t>
            </a:r>
            <a:r>
              <a:rPr lang="en-US" sz="1900" dirty="0">
                <a:latin typeface="+mj-lt"/>
              </a:rPr>
              <a:t> </a:t>
            </a:r>
            <a:r>
              <a:rPr lang="nl-NL" sz="1900" dirty="0">
                <a:latin typeface="+mj-lt"/>
              </a:rPr>
              <a:t>bespreekt de </a:t>
            </a:r>
            <a:r>
              <a:rPr lang="nl-NL" sz="1900" b="0" dirty="0">
                <a:solidFill>
                  <a:schemeClr val="tx1"/>
                </a:solidFill>
                <a:latin typeface="+mj-lt"/>
              </a:rPr>
              <a:t>timing voor de volgende stap</a:t>
            </a:r>
            <a:r>
              <a:rPr lang="en-US" sz="1900" b="0" dirty="0">
                <a:solidFill>
                  <a:schemeClr val="tx1"/>
                </a:solidFill>
                <a:latin typeface="+mj-lt"/>
              </a:rPr>
              <a:t> </a:t>
            </a:r>
            <a:r>
              <a:rPr lang="en-US" sz="1900" b="0" dirty="0" err="1">
                <a:solidFill>
                  <a:schemeClr val="tx1"/>
                </a:solidFill>
                <a:latin typeface="+mj-lt"/>
              </a:rPr>
              <a:t>en</a:t>
            </a:r>
            <a:r>
              <a:rPr lang="en-US" sz="1900" b="0" dirty="0">
                <a:solidFill>
                  <a:schemeClr val="tx1"/>
                </a:solidFill>
                <a:latin typeface="+mj-lt"/>
              </a:rPr>
              <a:t> </a:t>
            </a:r>
            <a:r>
              <a:rPr lang="en-US" sz="1900" b="0" dirty="0" err="1">
                <a:solidFill>
                  <a:schemeClr val="tx1"/>
                </a:solidFill>
                <a:latin typeface="+mj-lt"/>
              </a:rPr>
              <a:t>volgende</a:t>
            </a:r>
            <a:r>
              <a:rPr lang="en-US" sz="1900" b="0" dirty="0">
                <a:solidFill>
                  <a:schemeClr val="tx1"/>
                </a:solidFill>
                <a:latin typeface="+mj-lt"/>
              </a:rPr>
              <a:t> </a:t>
            </a:r>
            <a:r>
              <a:rPr lang="en-US" sz="1900" b="0" dirty="0" err="1">
                <a:solidFill>
                  <a:schemeClr val="tx1"/>
                </a:solidFill>
                <a:latin typeface="+mj-lt"/>
              </a:rPr>
              <a:t>Omgevingstafel</a:t>
            </a:r>
            <a:endParaRPr lang="nl-NL" sz="1900" dirty="0">
              <a:latin typeface="+mj-lt"/>
            </a:endParaRPr>
          </a:p>
          <a:p>
            <a:pPr lvl="1"/>
            <a:endParaRPr lang="nl-NL" dirty="0"/>
          </a:p>
          <a:p>
            <a:pPr lvl="1"/>
            <a:endParaRPr lang="nl-NL" dirty="0"/>
          </a:p>
        </p:txBody>
      </p:sp>
    </p:spTree>
    <p:extLst>
      <p:ext uri="{BB962C8B-B14F-4D97-AF65-F5344CB8AC3E}">
        <p14:creationId xmlns:p14="http://schemas.microsoft.com/office/powerpoint/2010/main" val="308670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2F2CCA-7CEA-4253-AB65-CD00B7692210}"/>
              </a:ext>
            </a:extLst>
          </p:cNvPr>
          <p:cNvSpPr>
            <a:spLocks noGrp="1"/>
          </p:cNvSpPr>
          <p:nvPr>
            <p:ph type="title"/>
          </p:nvPr>
        </p:nvSpPr>
        <p:spPr/>
        <p:txBody>
          <a:bodyPr/>
          <a:lstStyle/>
          <a:p>
            <a:r>
              <a:rPr lang="nl-NL" dirty="0"/>
              <a:t>Toelichting op de rollen</a:t>
            </a:r>
          </a:p>
        </p:txBody>
      </p:sp>
      <p:sp>
        <p:nvSpPr>
          <p:cNvPr id="3" name="Tijdelijke aanduiding voor inhoud 2">
            <a:extLst>
              <a:ext uri="{FF2B5EF4-FFF2-40B4-BE49-F238E27FC236}">
                <a16:creationId xmlns:a16="http://schemas.microsoft.com/office/drawing/2014/main" id="{0ACBEFFB-DBD3-4CDE-B70E-6BDDABCE8F44}"/>
              </a:ext>
            </a:extLst>
          </p:cNvPr>
          <p:cNvSpPr>
            <a:spLocks noGrp="1"/>
          </p:cNvSpPr>
          <p:nvPr>
            <p:ph idx="1"/>
          </p:nvPr>
        </p:nvSpPr>
        <p:spPr/>
        <p:txBody>
          <a:bodyPr/>
          <a:lstStyle/>
          <a:p>
            <a:r>
              <a:rPr lang="nl-NL" dirty="0"/>
              <a:t>De observator</a:t>
            </a:r>
          </a:p>
          <a:p>
            <a:pPr lvl="1"/>
            <a:r>
              <a:rPr lang="nl-NL" dirty="0"/>
              <a:t>Observeert de deelnemers</a:t>
            </a:r>
          </a:p>
          <a:p>
            <a:pPr lvl="1"/>
            <a:r>
              <a:rPr lang="nl-NL" dirty="0"/>
              <a:t>Kijkt naar inhoud, proces en relatie</a:t>
            </a:r>
          </a:p>
          <a:p>
            <a:pPr lvl="1"/>
            <a:r>
              <a:rPr lang="nl-NL" dirty="0"/>
              <a:t>Kijkt naar taal gebruik (te begrijpen voor initiatiefnemer)</a:t>
            </a:r>
          </a:p>
          <a:p>
            <a:pPr lvl="1"/>
            <a:r>
              <a:rPr lang="nl-NL" dirty="0"/>
              <a:t>Blikt 60 minuten terug en geeft aan wat goed ging en wat beter kan</a:t>
            </a:r>
          </a:p>
          <a:p>
            <a:pPr lvl="1"/>
            <a:r>
              <a:rPr lang="nl-NL" dirty="0"/>
              <a:t>Verwoord zijn/haar observatie zodanig dat de deelnemers het een volgende keer nog beter doen</a:t>
            </a:r>
          </a:p>
          <a:p>
            <a:pPr marL="269875" lvl="1" indent="0">
              <a:buNone/>
            </a:pPr>
            <a:endParaRPr lang="nl-NL" dirty="0"/>
          </a:p>
          <a:p>
            <a:r>
              <a:rPr lang="nl-NL" dirty="0"/>
              <a:t>De </a:t>
            </a:r>
            <a:r>
              <a:rPr lang="nl-NL" dirty="0" err="1"/>
              <a:t>geo</a:t>
            </a:r>
            <a:r>
              <a:rPr lang="nl-NL" dirty="0"/>
              <a:t>-data analist</a:t>
            </a:r>
          </a:p>
          <a:p>
            <a:pPr lvl="1"/>
            <a:r>
              <a:rPr lang="nl-NL" dirty="0"/>
              <a:t>Opent aan het begin de systemen waar het initiatief, plaats en andere relevante informatie beschikbaar is</a:t>
            </a:r>
          </a:p>
          <a:p>
            <a:pPr lvl="1"/>
            <a:r>
              <a:rPr lang="nl-NL" dirty="0"/>
              <a:t>Zoekt tijdens de sessie noodzakelijke informatie </a:t>
            </a:r>
          </a:p>
        </p:txBody>
      </p:sp>
    </p:spTree>
    <p:extLst>
      <p:ext uri="{BB962C8B-B14F-4D97-AF65-F5344CB8AC3E}">
        <p14:creationId xmlns:p14="http://schemas.microsoft.com/office/powerpoint/2010/main" val="397002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5AF72-109F-4D9B-958B-F7B1399D99E6}"/>
              </a:ext>
            </a:extLst>
          </p:cNvPr>
          <p:cNvSpPr>
            <a:spLocks noGrp="1"/>
          </p:cNvSpPr>
          <p:nvPr>
            <p:ph type="title"/>
          </p:nvPr>
        </p:nvSpPr>
        <p:spPr/>
        <p:txBody>
          <a:bodyPr/>
          <a:lstStyle/>
          <a:p>
            <a:r>
              <a:rPr lang="nl-NL" dirty="0"/>
              <a:t>De stappen in het Omgevingstafel proces</a:t>
            </a:r>
          </a:p>
        </p:txBody>
      </p:sp>
      <p:pic>
        <p:nvPicPr>
          <p:cNvPr id="3" name="Afbeelding 2">
            <a:extLst>
              <a:ext uri="{FF2B5EF4-FFF2-40B4-BE49-F238E27FC236}">
                <a16:creationId xmlns:a16="http://schemas.microsoft.com/office/drawing/2014/main" id="{4B671968-FCB7-41BD-A44A-6322ACB49D11}"/>
              </a:ext>
            </a:extLst>
          </p:cNvPr>
          <p:cNvPicPr>
            <a:picLocks noChangeAspect="1"/>
          </p:cNvPicPr>
          <p:nvPr/>
        </p:nvPicPr>
        <p:blipFill>
          <a:blip r:embed="rId2"/>
          <a:stretch>
            <a:fillRect/>
          </a:stretch>
        </p:blipFill>
        <p:spPr>
          <a:xfrm>
            <a:off x="1200826" y="1567973"/>
            <a:ext cx="9912374" cy="4428169"/>
          </a:xfrm>
          <a:prstGeom prst="rect">
            <a:avLst/>
          </a:prstGeom>
        </p:spPr>
      </p:pic>
    </p:spTree>
    <p:extLst>
      <p:ext uri="{BB962C8B-B14F-4D97-AF65-F5344CB8AC3E}">
        <p14:creationId xmlns:p14="http://schemas.microsoft.com/office/powerpoint/2010/main" val="227290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115391-442B-4CEF-97B2-E9A5E80D6437}"/>
              </a:ext>
            </a:extLst>
          </p:cNvPr>
          <p:cNvSpPr>
            <a:spLocks noGrp="1"/>
          </p:cNvSpPr>
          <p:nvPr>
            <p:ph type="title"/>
          </p:nvPr>
        </p:nvSpPr>
        <p:spPr/>
        <p:txBody>
          <a:bodyPr/>
          <a:lstStyle/>
          <a:p>
            <a:r>
              <a:rPr lang="nl-NL" dirty="0"/>
              <a:t>Wat is de Omgevingstafel?</a:t>
            </a:r>
          </a:p>
        </p:txBody>
      </p:sp>
      <p:sp>
        <p:nvSpPr>
          <p:cNvPr id="3" name="Tijdelijke aanduiding voor inhoud 2">
            <a:extLst>
              <a:ext uri="{FF2B5EF4-FFF2-40B4-BE49-F238E27FC236}">
                <a16:creationId xmlns:a16="http://schemas.microsoft.com/office/drawing/2014/main" id="{55CB0F9B-6B21-49FD-9CCC-6B54FE56070A}"/>
              </a:ext>
            </a:extLst>
          </p:cNvPr>
          <p:cNvSpPr>
            <a:spLocks noGrp="1"/>
          </p:cNvSpPr>
          <p:nvPr>
            <p:ph idx="1"/>
          </p:nvPr>
        </p:nvSpPr>
        <p:spPr/>
        <p:txBody>
          <a:bodyPr/>
          <a:lstStyle/>
          <a:p>
            <a:pPr>
              <a:buFont typeface="Arial" panose="020B0604020202020204" pitchFamily="34" charset="0"/>
              <a:buChar char="•"/>
            </a:pPr>
            <a:r>
              <a:rPr lang="nl-NL" sz="2400" dirty="0">
                <a:effectLst/>
                <a:latin typeface="+mj-lt"/>
                <a:ea typeface="Calibri" panose="020F0502020204030204" pitchFamily="34" charset="0"/>
                <a:cs typeface="Times New Roman"/>
              </a:rPr>
              <a:t>Alle ruimtelijke en maatschappelijke complexe </a:t>
            </a:r>
            <a:r>
              <a:rPr lang="nl-NL" sz="2400" dirty="0">
                <a:latin typeface="+mj-lt"/>
                <a:ea typeface="Calibri" panose="020F0502020204030204" pitchFamily="34" charset="0"/>
                <a:cs typeface="Times New Roman"/>
              </a:rPr>
              <a:t>initiatieven die wenselijk zijn, </a:t>
            </a:r>
            <a:r>
              <a:rPr lang="nl-NL" sz="2400" dirty="0">
                <a:effectLst/>
                <a:latin typeface="+mj-lt"/>
                <a:ea typeface="Calibri" panose="020F0502020204030204" pitchFamily="34" charset="0"/>
                <a:cs typeface="Times New Roman"/>
              </a:rPr>
              <a:t>worden aan de Omgevingstafel besproken en beoordeeld. </a:t>
            </a:r>
          </a:p>
          <a:p>
            <a:pPr>
              <a:buFont typeface="Arial" panose="020B0604020202020204" pitchFamily="34" charset="0"/>
              <a:buChar char="•"/>
            </a:pPr>
            <a:r>
              <a:rPr lang="nl-NL" sz="2400" dirty="0">
                <a:effectLst/>
                <a:latin typeface="+mj-lt"/>
                <a:ea typeface="Calibri" panose="020F0502020204030204" pitchFamily="34" charset="0"/>
                <a:cs typeface="Times New Roman"/>
              </a:rPr>
              <a:t>Het hoofddoel is samen het initiatief mogelijk te maken binnen de geformuleerde criteria en mitsen. </a:t>
            </a:r>
          </a:p>
          <a:p>
            <a:pPr>
              <a:buFont typeface="Arial" panose="020B0604020202020204" pitchFamily="34" charset="0"/>
              <a:buChar char="•"/>
            </a:pPr>
            <a:r>
              <a:rPr lang="nl-NL" sz="2400" dirty="0">
                <a:effectLst/>
                <a:latin typeface="+mj-lt"/>
                <a:ea typeface="Calibri" panose="020F0502020204030204" pitchFamily="34" charset="0"/>
                <a:cs typeface="Times New Roman"/>
              </a:rPr>
              <a:t>Alle betrokkenen – adviseurs, initiatiefnemer en belanghebbenden – zitten tegelijkertijd om tafel. </a:t>
            </a:r>
          </a:p>
          <a:p>
            <a:pPr>
              <a:buFont typeface="Arial" panose="020B0604020202020204" pitchFamily="34" charset="0"/>
              <a:buChar char="•"/>
            </a:pPr>
            <a:r>
              <a:rPr lang="nl-NL" sz="2400" dirty="0">
                <a:effectLst/>
                <a:latin typeface="+mj-lt"/>
                <a:ea typeface="Calibri" panose="020F0502020204030204" pitchFamily="34" charset="0"/>
                <a:cs typeface="Times New Roman"/>
              </a:rPr>
              <a:t>Ieders inbreng wordt gehoord en meegewogen. </a:t>
            </a:r>
          </a:p>
          <a:p>
            <a:pPr>
              <a:buFont typeface="Arial" panose="020B0604020202020204" pitchFamily="34" charset="0"/>
              <a:buChar char="•"/>
            </a:pPr>
            <a:r>
              <a:rPr lang="nl-NL" sz="2400" dirty="0">
                <a:effectLst/>
                <a:latin typeface="+mj-lt"/>
                <a:ea typeface="Calibri" panose="020F0502020204030204" pitchFamily="34" charset="0"/>
                <a:cs typeface="Times New Roman"/>
              </a:rPr>
              <a:t>De Omgevingstafel bespaart iedereen tijd en geeft meer transparantie</a:t>
            </a:r>
            <a:r>
              <a:rPr lang="nl-NL" sz="2400" dirty="0">
                <a:latin typeface="+mj-lt"/>
                <a:ea typeface="Calibri" panose="020F0502020204030204" pitchFamily="34" charset="0"/>
                <a:cs typeface="Times New Roman"/>
              </a:rPr>
              <a:t>. </a:t>
            </a:r>
          </a:p>
          <a:p>
            <a:pPr>
              <a:buFont typeface="Arial" panose="020B0604020202020204" pitchFamily="34" charset="0"/>
              <a:buChar char="•"/>
            </a:pPr>
            <a:r>
              <a:rPr lang="nl-NL" sz="2400" dirty="0">
                <a:effectLst/>
                <a:latin typeface="+mj-lt"/>
                <a:ea typeface="Calibri" panose="020F0502020204030204" pitchFamily="34" charset="0"/>
                <a:cs typeface="Times New Roman"/>
              </a:rPr>
              <a:t>Het resultaat is een definitief ontwerp van het initiatief, een advies van alle betrokkenen aan tafel en een concept vergunning. </a:t>
            </a:r>
            <a:endParaRPr lang="nl-NL" sz="2400" dirty="0">
              <a:latin typeface="+mj-lt"/>
              <a:ea typeface="Calibri" panose="020F0502020204030204" pitchFamily="34" charset="0"/>
              <a:cs typeface="Times New Roman"/>
            </a:endParaRPr>
          </a:p>
          <a:p>
            <a:pPr marL="0" indent="0">
              <a:buNone/>
            </a:pPr>
            <a:endParaRPr lang="nl-NL" dirty="0"/>
          </a:p>
        </p:txBody>
      </p:sp>
    </p:spTree>
    <p:extLst>
      <p:ext uri="{BB962C8B-B14F-4D97-AF65-F5344CB8AC3E}">
        <p14:creationId xmlns:p14="http://schemas.microsoft.com/office/powerpoint/2010/main" val="158922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60F1E-D7D0-43AD-B8A6-15F96EE1A59E}"/>
              </a:ext>
            </a:extLst>
          </p:cNvPr>
          <p:cNvSpPr>
            <a:spLocks noGrp="1"/>
          </p:cNvSpPr>
          <p:nvPr>
            <p:ph type="title"/>
          </p:nvPr>
        </p:nvSpPr>
        <p:spPr/>
        <p:txBody>
          <a:bodyPr/>
          <a:lstStyle/>
          <a:p>
            <a:r>
              <a:rPr lang="nl-NL" dirty="0"/>
              <a:t>Het Omgevingsteam</a:t>
            </a:r>
          </a:p>
        </p:txBody>
      </p:sp>
      <p:sp>
        <p:nvSpPr>
          <p:cNvPr id="3" name="Tijdelijke aanduiding voor inhoud 2">
            <a:extLst>
              <a:ext uri="{FF2B5EF4-FFF2-40B4-BE49-F238E27FC236}">
                <a16:creationId xmlns:a16="http://schemas.microsoft.com/office/drawing/2014/main" id="{788EC044-A316-489F-9064-ECF804218D2C}"/>
              </a:ext>
            </a:extLst>
          </p:cNvPr>
          <p:cNvSpPr>
            <a:spLocks noGrp="1"/>
          </p:cNvSpPr>
          <p:nvPr>
            <p:ph idx="1"/>
          </p:nvPr>
        </p:nvSpPr>
        <p:spPr/>
        <p:txBody>
          <a:bodyPr/>
          <a:lstStyle/>
          <a:p>
            <a:pPr lvl="0"/>
            <a:r>
              <a:rPr lang="nl-NL" sz="2400" dirty="0">
                <a:effectLst/>
                <a:latin typeface="+mj-lt"/>
                <a:ea typeface="Calibri" panose="020F0502020204030204" pitchFamily="34" charset="0"/>
                <a:cs typeface="Times New Roman"/>
              </a:rPr>
              <a:t>De deelnemers van het Omgevingsteam hebben specialistische kennis en vaardigheden</a:t>
            </a:r>
            <a:r>
              <a:rPr lang="nl-NL" sz="2400" dirty="0">
                <a:latin typeface="+mj-lt"/>
                <a:ea typeface="Calibri" panose="020F0502020204030204" pitchFamily="34" charset="0"/>
                <a:cs typeface="Times New Roman"/>
              </a:rPr>
              <a:t>. Ze beschikken over nieuwe competenties:</a:t>
            </a:r>
          </a:p>
          <a:p>
            <a:pPr lvl="1"/>
            <a:r>
              <a:rPr lang="nl-NL" dirty="0">
                <a:effectLst/>
                <a:latin typeface="+mj-lt"/>
                <a:ea typeface="Calibri" panose="020F0502020204030204" pitchFamily="34" charset="0"/>
                <a:cs typeface="Times New Roman"/>
              </a:rPr>
              <a:t>In een korte pitch het standpunt duidelijk te maken.</a:t>
            </a:r>
          </a:p>
          <a:p>
            <a:pPr lvl="1"/>
            <a:r>
              <a:rPr lang="nl-NL" sz="2200" dirty="0">
                <a:latin typeface="+mj-lt"/>
                <a:ea typeface="Calibri" panose="020F0502020204030204" pitchFamily="34" charset="0"/>
                <a:cs typeface="Times New Roman"/>
              </a:rPr>
              <a:t>Samen </a:t>
            </a:r>
            <a:r>
              <a:rPr lang="nl-NL" sz="2200" dirty="0">
                <a:effectLst/>
                <a:latin typeface="+mj-lt"/>
                <a:ea typeface="MS Mincho" panose="020B0604020202020204" pitchFamily="34" charset="0"/>
                <a:cs typeface="Times New Roman" panose="02020603050405020304" pitchFamily="18" charset="0"/>
              </a:rPr>
              <a:t>met de initiatiefnemer en belanghebbende op zoek naar een oplossing</a:t>
            </a:r>
          </a:p>
          <a:p>
            <a:pPr lvl="0">
              <a:buFont typeface="Arial" panose="020B0604020202020204" pitchFamily="34" charset="0"/>
              <a:buChar char="•"/>
            </a:pPr>
            <a:r>
              <a:rPr lang="nl-NL" dirty="0">
                <a:latin typeface="+mj-lt"/>
                <a:ea typeface="MS Mincho" panose="020B0604020202020204" pitchFamily="34" charset="0"/>
                <a:cs typeface="Times New Roman" panose="02020603050405020304" pitchFamily="18" charset="0"/>
              </a:rPr>
              <a:t>W</a:t>
            </a:r>
            <a:r>
              <a:rPr lang="nl-NL" sz="2400" dirty="0">
                <a:effectLst/>
                <a:latin typeface="+mj-lt"/>
                <a:ea typeface="MS Mincho" panose="020B0604020202020204" pitchFamily="34" charset="0"/>
                <a:cs typeface="Times New Roman" panose="02020603050405020304" pitchFamily="18" charset="0"/>
              </a:rPr>
              <a:t>erken vanuit het “Ja, mits”: van toetsen naar adviseren.</a:t>
            </a:r>
            <a:endParaRPr lang="nl-NL" dirty="0">
              <a:latin typeface="+mj-lt"/>
              <a:ea typeface="MS Mincho" panose="020B0604020202020204" pitchFamily="34" charset="0"/>
              <a:cs typeface="Times New Roman"/>
            </a:endParaRPr>
          </a:p>
          <a:p>
            <a:pPr lvl="0">
              <a:buFont typeface="Arial" panose="020B0604020202020204" pitchFamily="34" charset="0"/>
              <a:buChar char="•"/>
            </a:pPr>
            <a:r>
              <a:rPr lang="nl-NL" sz="2400" dirty="0">
                <a:latin typeface="+mj-lt"/>
                <a:ea typeface="Calibri" panose="020F0502020204030204" pitchFamily="34" charset="0"/>
                <a:cs typeface="Times New Roman"/>
              </a:rPr>
              <a:t>Alle</a:t>
            </a:r>
            <a:r>
              <a:rPr lang="nl-NL" sz="2400" dirty="0">
                <a:effectLst/>
                <a:latin typeface="+mj-lt"/>
                <a:ea typeface="Calibri" panose="020F0502020204030204" pitchFamily="34" charset="0"/>
                <a:cs typeface="Times New Roman"/>
              </a:rPr>
              <a:t> deelnemers aan tafel hebben mandaat vanuit hun eigen expertise.</a:t>
            </a:r>
          </a:p>
          <a:p>
            <a:pPr lvl="0">
              <a:buFont typeface="Arial" panose="020B0604020202020204" pitchFamily="34" charset="0"/>
              <a:buChar char="•"/>
            </a:pPr>
            <a:r>
              <a:rPr lang="nl-NL" sz="2400" dirty="0">
                <a:effectLst/>
                <a:latin typeface="+mj-lt"/>
                <a:ea typeface="Calibri" panose="020F0502020204030204" pitchFamily="34" charset="0"/>
                <a:cs typeface="Times New Roman"/>
              </a:rPr>
              <a:t>Er zijn ook nieuwe rollen aanwezig, namelijk de gespreksleider, de beslisser, de observant en de </a:t>
            </a:r>
            <a:r>
              <a:rPr lang="nl-NL" sz="2400" dirty="0" err="1">
                <a:effectLst/>
                <a:latin typeface="+mj-lt"/>
                <a:ea typeface="Calibri" panose="020F0502020204030204" pitchFamily="34" charset="0"/>
                <a:cs typeface="Times New Roman"/>
              </a:rPr>
              <a:t>geodata</a:t>
            </a:r>
            <a:r>
              <a:rPr lang="nl-NL" sz="2400" dirty="0">
                <a:effectLst/>
                <a:latin typeface="+mj-lt"/>
                <a:ea typeface="Calibri" panose="020F0502020204030204" pitchFamily="34" charset="0"/>
                <a:cs typeface="Times New Roman"/>
              </a:rPr>
              <a:t>-analist.</a:t>
            </a:r>
          </a:p>
          <a:p>
            <a:endParaRPr lang="nl-NL" dirty="0"/>
          </a:p>
        </p:txBody>
      </p:sp>
    </p:spTree>
    <p:extLst>
      <p:ext uri="{BB962C8B-B14F-4D97-AF65-F5344CB8AC3E}">
        <p14:creationId xmlns:p14="http://schemas.microsoft.com/office/powerpoint/2010/main" val="2786634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FD410D-EF7D-4F2A-8663-C6491DE5A5D8}"/>
              </a:ext>
            </a:extLst>
          </p:cNvPr>
          <p:cNvSpPr>
            <a:spLocks noGrp="1"/>
          </p:cNvSpPr>
          <p:nvPr>
            <p:ph type="title"/>
          </p:nvPr>
        </p:nvSpPr>
        <p:spPr/>
        <p:txBody>
          <a:bodyPr/>
          <a:lstStyle/>
          <a:p>
            <a:r>
              <a:rPr lang="nl-NL" dirty="0"/>
              <a:t>Doelen van de dialoog aan de Omgevingstafel</a:t>
            </a:r>
          </a:p>
        </p:txBody>
      </p:sp>
      <p:sp>
        <p:nvSpPr>
          <p:cNvPr id="3" name="Tijdelijke aanduiding voor inhoud 2">
            <a:extLst>
              <a:ext uri="{FF2B5EF4-FFF2-40B4-BE49-F238E27FC236}">
                <a16:creationId xmlns:a16="http://schemas.microsoft.com/office/drawing/2014/main" id="{126A20CB-309B-4B5D-93FF-1A46FC088AB1}"/>
              </a:ext>
            </a:extLst>
          </p:cNvPr>
          <p:cNvSpPr>
            <a:spLocks noGrp="1"/>
          </p:cNvSpPr>
          <p:nvPr>
            <p:ph idx="1"/>
          </p:nvPr>
        </p:nvSpPr>
        <p:spPr/>
        <p:txBody>
          <a:bodyPr/>
          <a:lstStyle/>
          <a:p>
            <a:pPr lvl="0">
              <a:buFont typeface="Arial" panose="020B0604020202020204" pitchFamily="34" charset="0"/>
              <a:buChar char="•"/>
            </a:pPr>
            <a:r>
              <a:rPr lang="nl-NL">
                <a:latin typeface="Arial" panose="020B0604020202020204" pitchFamily="34" charset="0"/>
                <a:ea typeface="MS Mincho" panose="020B0604020202020204" pitchFamily="34" charset="0"/>
                <a:cs typeface="Arial" panose="020B0604020202020204" pitchFamily="34" charset="0"/>
              </a:rPr>
              <a:t>S</a:t>
            </a:r>
            <a:r>
              <a:rPr lang="nl-NL" sz="2400">
                <a:effectLst/>
                <a:latin typeface="Arial" panose="020B0604020202020204" pitchFamily="34" charset="0"/>
                <a:ea typeface="MS Mincho" panose="020B0604020202020204" pitchFamily="34" charset="0"/>
                <a:cs typeface="Arial" panose="020B0604020202020204" pitchFamily="34" charset="0"/>
              </a:rPr>
              <a:t>amen tegelijkertijd met adviseurs (collega’s), met initiatiefnemer en belanghebbende aan tafel</a:t>
            </a:r>
          </a:p>
          <a:p>
            <a:pPr lvl="0">
              <a:buFont typeface="Arial" panose="020B0604020202020204" pitchFamily="34" charset="0"/>
              <a:buChar char="•"/>
            </a:pPr>
            <a:r>
              <a:rPr lang="nl-NL">
                <a:latin typeface="Arial" panose="020B0604020202020204" pitchFamily="34" charset="0"/>
                <a:ea typeface="MS Mincho" panose="020B0604020202020204" pitchFamily="34" charset="0"/>
                <a:cs typeface="Arial" panose="020B0604020202020204" pitchFamily="34" charset="0"/>
              </a:rPr>
              <a:t>H</a:t>
            </a:r>
            <a:r>
              <a:rPr lang="nl-NL" sz="2400">
                <a:effectLst/>
                <a:latin typeface="Arial" panose="020B0604020202020204" pitchFamily="34" charset="0"/>
                <a:ea typeface="MS Mincho" panose="020B0604020202020204" pitchFamily="34" charset="0"/>
                <a:cs typeface="Arial" panose="020B0604020202020204" pitchFamily="34" charset="0"/>
              </a:rPr>
              <a:t>et integraal kijken naar een vraag van een initiatiefnemer</a:t>
            </a:r>
          </a:p>
          <a:p>
            <a:pPr lvl="0">
              <a:buFont typeface="Arial" panose="020B0604020202020204" pitchFamily="34" charset="0"/>
              <a:buChar char="•"/>
            </a:pPr>
            <a:r>
              <a:rPr lang="nl-NL">
                <a:latin typeface="Arial" panose="020B0604020202020204" pitchFamily="34" charset="0"/>
                <a:ea typeface="MS Mincho" panose="020B0604020202020204" pitchFamily="34" charset="0"/>
                <a:cs typeface="Arial" panose="020B0604020202020204" pitchFamily="34" charset="0"/>
              </a:rPr>
              <a:t>E</a:t>
            </a:r>
            <a:r>
              <a:rPr lang="nl-NL" sz="2400">
                <a:effectLst/>
                <a:latin typeface="Arial" panose="020B0604020202020204" pitchFamily="34" charset="0"/>
                <a:ea typeface="MS Mincho" panose="020B0604020202020204" pitchFamily="34" charset="0"/>
                <a:cs typeface="Arial" panose="020B0604020202020204" pitchFamily="34" charset="0"/>
              </a:rPr>
              <a:t>en dialoog met de initiatiefnemer en belanghebbende</a:t>
            </a:r>
          </a:p>
          <a:p>
            <a:pPr lvl="0">
              <a:buFont typeface="Arial" panose="020B0604020202020204" pitchFamily="34" charset="0"/>
              <a:buChar char="•"/>
            </a:pPr>
            <a:r>
              <a:rPr lang="nl-NL">
                <a:latin typeface="Arial" panose="020B0604020202020204" pitchFamily="34" charset="0"/>
                <a:ea typeface="MS Mincho" panose="020B0604020202020204" pitchFamily="34" charset="0"/>
                <a:cs typeface="Arial" panose="020B0604020202020204" pitchFamily="34" charset="0"/>
              </a:rPr>
              <a:t>E</a:t>
            </a:r>
            <a:r>
              <a:rPr lang="nl-NL" sz="2400">
                <a:effectLst/>
                <a:latin typeface="Arial" panose="020B0604020202020204" pitchFamily="34" charset="0"/>
                <a:ea typeface="MS Mincho" panose="020B0604020202020204" pitchFamily="34" charset="0"/>
                <a:cs typeface="Arial" panose="020B0604020202020204" pitchFamily="34" charset="0"/>
              </a:rPr>
              <a:t>en nieuwe manier van interactie met de initiatiefnemer en belanghebbende: samen op zoek naar een oplossing. </a:t>
            </a:r>
          </a:p>
          <a:p>
            <a:pPr lvl="0">
              <a:buFont typeface="Arial" panose="020B0604020202020204" pitchFamily="34" charset="0"/>
              <a:buChar char="•"/>
            </a:pPr>
            <a:r>
              <a:rPr lang="nl-NL">
                <a:latin typeface="Arial" panose="020B0604020202020204" pitchFamily="34" charset="0"/>
                <a:ea typeface="MS Mincho" panose="020B0604020202020204" pitchFamily="34" charset="0"/>
                <a:cs typeface="Arial" panose="020B0604020202020204" pitchFamily="34" charset="0"/>
              </a:rPr>
              <a:t>J</a:t>
            </a:r>
            <a:r>
              <a:rPr lang="nl-NL" sz="2400">
                <a:effectLst/>
                <a:latin typeface="Arial" panose="020B0604020202020204" pitchFamily="34" charset="0"/>
                <a:ea typeface="MS Mincho" panose="020B0604020202020204" pitchFamily="34" charset="0"/>
                <a:cs typeface="Arial" panose="020B0604020202020204" pitchFamily="34" charset="0"/>
              </a:rPr>
              <a:t>a, mits. Hoe ga je van toetsen naar adviseren?</a:t>
            </a:r>
          </a:p>
          <a:p>
            <a:endParaRPr lang="nl-NL" dirty="0"/>
          </a:p>
        </p:txBody>
      </p:sp>
      <p:pic>
        <p:nvPicPr>
          <p:cNvPr id="4" name="Afbeelding 3">
            <a:extLst>
              <a:ext uri="{FF2B5EF4-FFF2-40B4-BE49-F238E27FC236}">
                <a16:creationId xmlns:a16="http://schemas.microsoft.com/office/drawing/2014/main" id="{7BECC550-F683-457C-A5D8-AC178AD0BD8C}"/>
              </a:ext>
            </a:extLst>
          </p:cNvPr>
          <p:cNvPicPr>
            <a:picLocks noChangeAspect="1"/>
          </p:cNvPicPr>
          <p:nvPr/>
        </p:nvPicPr>
        <p:blipFill>
          <a:blip r:embed="rId2"/>
          <a:stretch>
            <a:fillRect/>
          </a:stretch>
        </p:blipFill>
        <p:spPr>
          <a:xfrm>
            <a:off x="8175812" y="4365273"/>
            <a:ext cx="3397650" cy="1870449"/>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93907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131DA-E214-41C9-BF3D-B870D3B97259}"/>
              </a:ext>
            </a:extLst>
          </p:cNvPr>
          <p:cNvSpPr>
            <a:spLocks noGrp="1"/>
          </p:cNvSpPr>
          <p:nvPr>
            <p:ph type="title"/>
          </p:nvPr>
        </p:nvSpPr>
        <p:spPr/>
        <p:txBody>
          <a:bodyPr/>
          <a:lstStyle/>
          <a:p>
            <a:r>
              <a:rPr lang="nl-NL" dirty="0"/>
              <a:t>Online samenwerken aan de Omgevingstafel</a:t>
            </a:r>
          </a:p>
        </p:txBody>
      </p:sp>
      <p:sp>
        <p:nvSpPr>
          <p:cNvPr id="3" name="Tijdelijke aanduiding voor inhoud 2">
            <a:extLst>
              <a:ext uri="{FF2B5EF4-FFF2-40B4-BE49-F238E27FC236}">
                <a16:creationId xmlns:a16="http://schemas.microsoft.com/office/drawing/2014/main" id="{74D06087-6402-4899-9E8D-372DDEB86972}"/>
              </a:ext>
            </a:extLst>
          </p:cNvPr>
          <p:cNvSpPr>
            <a:spLocks noGrp="1"/>
          </p:cNvSpPr>
          <p:nvPr>
            <p:ph idx="1"/>
          </p:nvPr>
        </p:nvSpPr>
        <p:spPr/>
        <p:txBody>
          <a:bodyPr/>
          <a:lstStyle/>
          <a:p>
            <a:pPr marL="0" indent="0">
              <a:buNone/>
            </a:pPr>
            <a:r>
              <a:rPr lang="nl-NL" dirty="0"/>
              <a:t>Onze spelregels:</a:t>
            </a:r>
          </a:p>
          <a:p>
            <a:pPr>
              <a:buFont typeface="Arial" panose="020B0604020202020204" pitchFamily="34" charset="0"/>
              <a:buChar char="•"/>
            </a:pPr>
            <a:endParaRPr lang="nl-NL" dirty="0"/>
          </a:p>
          <a:p>
            <a:pPr>
              <a:buFont typeface="Arial" panose="020B0604020202020204" pitchFamily="34" charset="0"/>
              <a:buChar char="•"/>
            </a:pPr>
            <a:r>
              <a:rPr lang="nl-NL" dirty="0"/>
              <a:t>De gespreksleider houdt overzicht en heeft de regie</a:t>
            </a:r>
          </a:p>
          <a:p>
            <a:pPr>
              <a:buFont typeface="Arial" panose="020B0604020202020204" pitchFamily="34" charset="0"/>
              <a:buChar char="•"/>
            </a:pPr>
            <a:r>
              <a:rPr lang="nl-NL" dirty="0"/>
              <a:t>Zet je geluid op </a:t>
            </a:r>
            <a:r>
              <a:rPr lang="nl-NL" dirty="0" err="1"/>
              <a:t>mute</a:t>
            </a:r>
            <a:r>
              <a:rPr lang="nl-NL" dirty="0"/>
              <a:t> als je niet spreekt</a:t>
            </a:r>
          </a:p>
          <a:p>
            <a:pPr>
              <a:buFont typeface="Arial" panose="020B0604020202020204" pitchFamily="34" charset="0"/>
              <a:buChar char="•"/>
            </a:pPr>
            <a:r>
              <a:rPr lang="nl-NL" dirty="0"/>
              <a:t>We spreken allemaal één voor één, dus niet door elkaar</a:t>
            </a:r>
          </a:p>
          <a:p>
            <a:pPr>
              <a:buFont typeface="Arial" panose="020B0604020202020204" pitchFamily="34" charset="0"/>
              <a:buChar char="•"/>
            </a:pPr>
            <a:r>
              <a:rPr lang="nl-NL" dirty="0"/>
              <a:t>Geef het mondeling aan als je even uit het gesprek wil stop zetten</a:t>
            </a:r>
          </a:p>
          <a:p>
            <a:pPr>
              <a:buFont typeface="Arial" panose="020B0604020202020204" pitchFamily="34" charset="0"/>
              <a:buChar char="•"/>
            </a:pPr>
            <a:r>
              <a:rPr lang="nl-NL" dirty="0"/>
              <a:t>We stoppen halverwege om de werkwijze te evalueren</a:t>
            </a:r>
          </a:p>
          <a:p>
            <a:endParaRPr lang="nl-NL" dirty="0"/>
          </a:p>
        </p:txBody>
      </p:sp>
    </p:spTree>
    <p:extLst>
      <p:ext uri="{BB962C8B-B14F-4D97-AF65-F5344CB8AC3E}">
        <p14:creationId xmlns:p14="http://schemas.microsoft.com/office/powerpoint/2010/main" val="407516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57150-73C9-4627-B750-F6F1D93DBED7}"/>
              </a:ext>
            </a:extLst>
          </p:cNvPr>
          <p:cNvSpPr>
            <a:spLocks noGrp="1"/>
          </p:cNvSpPr>
          <p:nvPr>
            <p:ph type="title"/>
          </p:nvPr>
        </p:nvSpPr>
        <p:spPr/>
        <p:txBody>
          <a:bodyPr/>
          <a:lstStyle/>
          <a:p>
            <a:r>
              <a:rPr lang="nl-NL" dirty="0"/>
              <a:t>De agenda</a:t>
            </a:r>
          </a:p>
        </p:txBody>
      </p:sp>
      <p:sp>
        <p:nvSpPr>
          <p:cNvPr id="3" name="Tijdelijke aanduiding voor inhoud 2">
            <a:extLst>
              <a:ext uri="{FF2B5EF4-FFF2-40B4-BE49-F238E27FC236}">
                <a16:creationId xmlns:a16="http://schemas.microsoft.com/office/drawing/2014/main" id="{F6CB25D5-767E-47A7-B9D9-FD172A51F84B}"/>
              </a:ext>
            </a:extLst>
          </p:cNvPr>
          <p:cNvSpPr>
            <a:spLocks noGrp="1"/>
          </p:cNvSpPr>
          <p:nvPr>
            <p:ph idx="1"/>
          </p:nvPr>
        </p:nvSpPr>
        <p:spPr/>
        <p:txBody>
          <a:bodyPr/>
          <a:lstStyle/>
          <a:p>
            <a:r>
              <a:rPr lang="nl-NL" dirty="0"/>
              <a:t>Introductie</a:t>
            </a:r>
          </a:p>
          <a:p>
            <a:pPr lvl="1"/>
            <a:r>
              <a:rPr lang="nl-NL" b="0" dirty="0">
                <a:solidFill>
                  <a:schemeClr val="tx1"/>
                </a:solidFill>
              </a:rPr>
              <a:t>Welkom. Wie zitten er aan tafel? Wat is de agenda en de opzet van het gesprek?</a:t>
            </a:r>
          </a:p>
          <a:p>
            <a:r>
              <a:rPr lang="nl-NL" dirty="0"/>
              <a:t>Het initiatief</a:t>
            </a:r>
          </a:p>
          <a:p>
            <a:pPr lvl="1"/>
            <a:r>
              <a:rPr lang="nl-NL" b="0" dirty="0">
                <a:solidFill>
                  <a:schemeClr val="tx1"/>
                </a:solidFill>
              </a:rPr>
              <a:t>Wat was de uitkomst van de Intaketafel?</a:t>
            </a:r>
            <a:endParaRPr lang="nl-NL" dirty="0"/>
          </a:p>
          <a:p>
            <a:pPr lvl="1"/>
            <a:r>
              <a:rPr lang="nl-NL" b="0" dirty="0">
                <a:solidFill>
                  <a:schemeClr val="tx1"/>
                </a:solidFill>
              </a:rPr>
              <a:t>Initiatiefnemer: toelichting op het plan (2 minuten)</a:t>
            </a:r>
            <a:endParaRPr lang="nl-NL" dirty="0"/>
          </a:p>
          <a:p>
            <a:pPr lvl="1"/>
            <a:r>
              <a:rPr lang="nl-NL" b="0" dirty="0">
                <a:solidFill>
                  <a:schemeClr val="tx1"/>
                </a:solidFill>
              </a:rPr>
              <a:t>Belanghebbende: reactie op het plan (2 minuten)</a:t>
            </a:r>
          </a:p>
          <a:p>
            <a:r>
              <a:rPr lang="nl-NL" dirty="0"/>
              <a:t>Doornemen thema’s</a:t>
            </a:r>
          </a:p>
          <a:p>
            <a:pPr lvl="1"/>
            <a:r>
              <a:rPr lang="nl-NL" b="0" dirty="0">
                <a:solidFill>
                  <a:schemeClr val="tx1"/>
                </a:solidFill>
              </a:rPr>
              <a:t>De Essentie</a:t>
            </a:r>
            <a:r>
              <a:rPr lang="nl-NL" b="0" dirty="0">
                <a:solidFill>
                  <a:schemeClr val="tx1"/>
                </a:solidFill>
                <a:latin typeface="Arial" panose="020B0604020202020204" pitchFamily="34" charset="0"/>
                <a:cs typeface="Arial" panose="020B0604020202020204" pitchFamily="34" charset="0"/>
              </a:rPr>
              <a:t>: korte samenvatting per adviseur in 20 seconden. Wat is je reactie?</a:t>
            </a:r>
            <a:endParaRPr lang="nl-NL" dirty="0">
              <a:latin typeface="Arial" panose="020B0604020202020204" pitchFamily="34" charset="0"/>
              <a:cs typeface="Arial" panose="020B0604020202020204" pitchFamily="34" charset="0"/>
            </a:endParaRPr>
          </a:p>
          <a:p>
            <a:pPr lvl="1"/>
            <a:r>
              <a:rPr lang="nl-NL" b="0" dirty="0">
                <a:solidFill>
                  <a:schemeClr val="tx1"/>
                </a:solidFill>
                <a:latin typeface="Arial" panose="020B0604020202020204" pitchFamily="34" charset="0"/>
                <a:cs typeface="Arial" panose="020B0604020202020204" pitchFamily="34" charset="0"/>
              </a:rPr>
              <a:t>De Verdieping: elke thema wordt doorgenomen (werkwijze zie volgende pagina)</a:t>
            </a:r>
            <a:endParaRPr lang="nl-NL" dirty="0"/>
          </a:p>
          <a:p>
            <a:endParaRPr lang="nl-NL" dirty="0"/>
          </a:p>
        </p:txBody>
      </p:sp>
    </p:spTree>
    <p:extLst>
      <p:ext uri="{BB962C8B-B14F-4D97-AF65-F5344CB8AC3E}">
        <p14:creationId xmlns:p14="http://schemas.microsoft.com/office/powerpoint/2010/main" val="337230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57150-73C9-4627-B750-F6F1D93DBED7}"/>
              </a:ext>
            </a:extLst>
          </p:cNvPr>
          <p:cNvSpPr>
            <a:spLocks noGrp="1"/>
          </p:cNvSpPr>
          <p:nvPr>
            <p:ph type="title"/>
          </p:nvPr>
        </p:nvSpPr>
        <p:spPr/>
        <p:txBody>
          <a:bodyPr/>
          <a:lstStyle/>
          <a:p>
            <a:r>
              <a:rPr lang="nl-NL" dirty="0"/>
              <a:t>De agenda</a:t>
            </a:r>
          </a:p>
        </p:txBody>
      </p:sp>
      <p:sp>
        <p:nvSpPr>
          <p:cNvPr id="3" name="Tijdelijke aanduiding voor inhoud 2">
            <a:extLst>
              <a:ext uri="{FF2B5EF4-FFF2-40B4-BE49-F238E27FC236}">
                <a16:creationId xmlns:a16="http://schemas.microsoft.com/office/drawing/2014/main" id="{F6CB25D5-767E-47A7-B9D9-FD172A51F84B}"/>
              </a:ext>
            </a:extLst>
          </p:cNvPr>
          <p:cNvSpPr>
            <a:spLocks noGrp="1"/>
          </p:cNvSpPr>
          <p:nvPr>
            <p:ph idx="1"/>
          </p:nvPr>
        </p:nvSpPr>
        <p:spPr/>
        <p:txBody>
          <a:bodyPr/>
          <a:lstStyle/>
          <a:p>
            <a:r>
              <a:rPr lang="nl-NL" dirty="0"/>
              <a:t>Afsluiting: Samenvatting door beslisser</a:t>
            </a:r>
          </a:p>
          <a:p>
            <a:pPr lvl="1"/>
            <a:r>
              <a:rPr lang="nl-NL" b="0" dirty="0">
                <a:solidFill>
                  <a:schemeClr val="tx1"/>
                </a:solidFill>
              </a:rPr>
              <a:t>De beslisser vat de hoofdlijn samen van wat besproken is</a:t>
            </a:r>
            <a:endParaRPr lang="nl-NL" dirty="0"/>
          </a:p>
          <a:p>
            <a:pPr lvl="1"/>
            <a:r>
              <a:rPr lang="nl-NL" b="0" dirty="0">
                <a:solidFill>
                  <a:schemeClr val="tx1"/>
                </a:solidFill>
              </a:rPr>
              <a:t>De beslisser bespreekt de timing voor de volgende stap</a:t>
            </a:r>
            <a:endParaRPr lang="nl-NL" dirty="0"/>
          </a:p>
          <a:p>
            <a:r>
              <a:rPr lang="nl-NL" dirty="0"/>
              <a:t>Evaluatie</a:t>
            </a:r>
          </a:p>
          <a:p>
            <a:pPr lvl="1"/>
            <a:r>
              <a:rPr lang="nl-NL" b="0" dirty="0">
                <a:solidFill>
                  <a:schemeClr val="tx1"/>
                </a:solidFill>
              </a:rPr>
              <a:t>De observator nodigt deelnemers en daarna toehoorders uit hun evaluatie te geven</a:t>
            </a:r>
            <a:endParaRPr lang="nl-NL" dirty="0"/>
          </a:p>
          <a:p>
            <a:pPr lvl="1"/>
            <a:r>
              <a:rPr lang="nl-NL" b="0" dirty="0">
                <a:solidFill>
                  <a:schemeClr val="tx1"/>
                </a:solidFill>
              </a:rPr>
              <a:t>De observator blikt zelf terug op het gesprek</a:t>
            </a:r>
            <a:endParaRPr lang="nl-NL" dirty="0"/>
          </a:p>
          <a:p>
            <a:pPr lvl="1"/>
            <a:r>
              <a:rPr lang="nl-NL" b="0" dirty="0">
                <a:solidFill>
                  <a:schemeClr val="tx1"/>
                </a:solidFill>
              </a:rPr>
              <a:t>De gespreksleider sluit af en bedankt iedereen</a:t>
            </a:r>
            <a:endParaRPr lang="nl-NL" dirty="0"/>
          </a:p>
        </p:txBody>
      </p:sp>
    </p:spTree>
    <p:extLst>
      <p:ext uri="{BB962C8B-B14F-4D97-AF65-F5344CB8AC3E}">
        <p14:creationId xmlns:p14="http://schemas.microsoft.com/office/powerpoint/2010/main" val="313881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3E0361-03EE-47A3-8293-20962EEF6B7E}"/>
              </a:ext>
            </a:extLst>
          </p:cNvPr>
          <p:cNvSpPr>
            <a:spLocks noGrp="1"/>
          </p:cNvSpPr>
          <p:nvPr>
            <p:ph type="title"/>
          </p:nvPr>
        </p:nvSpPr>
        <p:spPr/>
        <p:txBody>
          <a:bodyPr/>
          <a:lstStyle/>
          <a:p>
            <a:r>
              <a:rPr lang="nl-NL" dirty="0"/>
              <a:t>De verdieping: dialoog over de thema’s</a:t>
            </a:r>
          </a:p>
        </p:txBody>
      </p:sp>
      <p:sp>
        <p:nvSpPr>
          <p:cNvPr id="3" name="Tijdelijke aanduiding voor inhoud 2">
            <a:extLst>
              <a:ext uri="{FF2B5EF4-FFF2-40B4-BE49-F238E27FC236}">
                <a16:creationId xmlns:a16="http://schemas.microsoft.com/office/drawing/2014/main" id="{9998D5B8-B0DF-4B78-B694-DD4F162E2462}"/>
              </a:ext>
            </a:extLst>
          </p:cNvPr>
          <p:cNvSpPr>
            <a:spLocks noGrp="1"/>
          </p:cNvSpPr>
          <p:nvPr>
            <p:ph idx="1"/>
          </p:nvPr>
        </p:nvSpPr>
        <p:spPr/>
        <p:txBody>
          <a:bodyPr/>
          <a:lstStyle/>
          <a:p>
            <a:pPr marL="0" indent="0">
              <a:buNone/>
            </a:pPr>
            <a:r>
              <a:rPr lang="nl-NL" sz="2400" b="0" dirty="0">
                <a:solidFill>
                  <a:schemeClr val="tx1"/>
                </a:solidFill>
                <a:latin typeface="Arial" panose="020B0604020202020204" pitchFamily="34" charset="0"/>
                <a:cs typeface="Arial" panose="020B0604020202020204" pitchFamily="34" charset="0"/>
              </a:rPr>
              <a:t>De Verdieping: per thema doorlopen we steeds de volgende vier stappen. De volgorde van de thema’s worden door de gespreksleider en de casemanager van tevoren bepaalt:</a:t>
            </a:r>
            <a:br>
              <a:rPr lang="nl-NL" sz="2400" b="0" dirty="0">
                <a:solidFill>
                  <a:schemeClr val="tx1"/>
                </a:solidFill>
                <a:latin typeface="Arial" panose="020B0604020202020204" pitchFamily="34" charset="0"/>
                <a:cs typeface="Arial" panose="020B0604020202020204" pitchFamily="34" charset="0"/>
              </a:rPr>
            </a:br>
            <a:endParaRPr lang="nl-NL" sz="2400" b="0" dirty="0">
              <a:solidFill>
                <a:schemeClr val="tx1"/>
              </a:solidFill>
              <a:latin typeface="Arial" panose="020B0604020202020204" pitchFamily="34" charset="0"/>
              <a:cs typeface="Arial" panose="020B0604020202020204" pitchFamily="34" charset="0"/>
            </a:endParaRPr>
          </a:p>
          <a:p>
            <a:pPr marL="0" indent="0">
              <a:buNone/>
            </a:pPr>
            <a:r>
              <a:rPr lang="nl-NL" sz="2400" dirty="0">
                <a:latin typeface="Arial" panose="020B0604020202020204" pitchFamily="34" charset="0"/>
                <a:cs typeface="Arial" panose="020B0604020202020204" pitchFamily="34" charset="0"/>
              </a:rPr>
              <a:t>1. Advies Overheid</a:t>
            </a:r>
            <a:endParaRPr lang="nl-NL" dirty="0">
              <a:latin typeface="Arial" panose="020B0604020202020204" pitchFamily="34" charset="0"/>
              <a:cs typeface="Arial" panose="020B0604020202020204" pitchFamily="34" charset="0"/>
            </a:endParaRPr>
          </a:p>
          <a:p>
            <a:r>
              <a:rPr lang="nl-NL" sz="2400" b="0" dirty="0">
                <a:solidFill>
                  <a:schemeClr val="tx1"/>
                </a:solidFill>
                <a:latin typeface="Arial" panose="020B0604020202020204" pitchFamily="34" charset="0"/>
                <a:cs typeface="Arial" panose="020B0604020202020204" pitchFamily="34" charset="0"/>
              </a:rPr>
              <a:t>De adviseur geeft advies (1 minuut)</a:t>
            </a:r>
          </a:p>
          <a:p>
            <a:r>
              <a:rPr lang="nl-NL" sz="2400" b="0" dirty="0">
                <a:solidFill>
                  <a:schemeClr val="tx1"/>
                </a:solidFill>
                <a:latin typeface="Arial" panose="020B0604020202020204" pitchFamily="34" charset="0"/>
                <a:cs typeface="Arial" panose="020B0604020202020204" pitchFamily="34" charset="0"/>
              </a:rPr>
              <a:t>De initiatiefnemer schetst de oplossing (1 minuut)</a:t>
            </a:r>
          </a:p>
          <a:p>
            <a:r>
              <a:rPr lang="nl-NL" sz="2400" b="0" dirty="0">
                <a:solidFill>
                  <a:schemeClr val="tx1"/>
                </a:solidFill>
                <a:latin typeface="Arial" panose="020B0604020202020204" pitchFamily="34" charset="0"/>
                <a:cs typeface="Arial" panose="020B0604020202020204" pitchFamily="34" charset="0"/>
              </a:rPr>
              <a:t>Korte dialoog tussen initiatiefnemer en adviseur (1 minuut)</a:t>
            </a:r>
          </a:p>
          <a:p>
            <a:r>
              <a:rPr lang="nl-NL" sz="2400" b="0" dirty="0">
                <a:solidFill>
                  <a:schemeClr val="tx1"/>
                </a:solidFill>
                <a:latin typeface="Arial" panose="020B0604020202020204" pitchFamily="34" charset="0"/>
                <a:cs typeface="Arial" panose="020B0604020202020204" pitchFamily="34" charset="0"/>
              </a:rPr>
              <a:t>De oplossing is in beeld</a:t>
            </a:r>
          </a:p>
          <a:p>
            <a:pPr marL="0" indent="0">
              <a:buNone/>
            </a:pPr>
            <a:endParaRPr lang="nl-NL" dirty="0">
              <a:latin typeface="Arial" panose="020B0604020202020204" pitchFamily="34" charset="0"/>
              <a:cs typeface="Arial" panose="020B0604020202020204" pitchFamily="34" charset="0"/>
            </a:endParaRPr>
          </a:p>
          <a:p>
            <a:pPr marL="0" indent="0">
              <a:buNone/>
            </a:pPr>
            <a:br>
              <a:rPr lang="nl-NL" sz="2400" b="0" dirty="0">
                <a:solidFill>
                  <a:schemeClr val="tx1"/>
                </a:solidFill>
                <a:latin typeface="Arial" panose="020B0604020202020204" pitchFamily="34" charset="0"/>
                <a:cs typeface="Arial" panose="020B0604020202020204" pitchFamily="34" charset="0"/>
              </a:rPr>
            </a:br>
            <a:br>
              <a:rPr lang="nl-NL" sz="2400" b="0" dirty="0">
                <a:solidFill>
                  <a:schemeClr val="tx1"/>
                </a:solidFill>
                <a:latin typeface="Arial" panose="020B0604020202020204" pitchFamily="34" charset="0"/>
                <a:cs typeface="Arial" panose="020B0604020202020204" pitchFamily="34" charset="0"/>
              </a:rPr>
            </a:br>
            <a:r>
              <a:rPr lang="nl-NL" sz="2400" dirty="0">
                <a:latin typeface="Arial" panose="020B0604020202020204" pitchFamily="34" charset="0"/>
                <a:cs typeface="Arial" panose="020B0604020202020204" pitchFamily="34" charset="0"/>
              </a:rPr>
              <a:t>	</a:t>
            </a:r>
            <a:endParaRPr lang="nl-NL" dirty="0"/>
          </a:p>
        </p:txBody>
      </p:sp>
    </p:spTree>
    <p:extLst>
      <p:ext uri="{BB962C8B-B14F-4D97-AF65-F5344CB8AC3E}">
        <p14:creationId xmlns:p14="http://schemas.microsoft.com/office/powerpoint/2010/main" val="3408665432"/>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32F2F5741A354C8896967267CC7BF0" ma:contentTypeVersion="8" ma:contentTypeDescription="Een nieuw document maken." ma:contentTypeScope="" ma:versionID="2e0d0e704ed2a27e26e5c80b5fb5847c">
  <xsd:schema xmlns:xsd="http://www.w3.org/2001/XMLSchema" xmlns:xs="http://www.w3.org/2001/XMLSchema" xmlns:p="http://schemas.microsoft.com/office/2006/metadata/properties" xmlns:ns2="f1ce4149-1a7f-413e-a5c4-53a182f04c47" xmlns:ns3="4d55c780-63a1-4b43-a891-bbdee9fd6b55" targetNamespace="http://schemas.microsoft.com/office/2006/metadata/properties" ma:root="true" ma:fieldsID="51fe8f08d2ad351d4c58f81d6b82ec65" ns2:_="" ns3:_="">
    <xsd:import namespace="f1ce4149-1a7f-413e-a5c4-53a182f04c47"/>
    <xsd:import namespace="4d55c780-63a1-4b43-a891-bbdee9fd6b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ce4149-1a7f-413e-a5c4-53a182f04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55c780-63a1-4b43-a891-bbdee9fd6b55"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844A7C-F0FD-4CE9-8039-1C0417C814F1}">
  <ds:schemaRefs>
    <ds:schemaRef ds:uri="http://schemas.microsoft.com/office/2006/metadata/contentType"/>
    <ds:schemaRef ds:uri="http://schemas.microsoft.com/office/2006/metadata/properties/metaAttributes"/>
    <ds:schemaRef ds:uri="http://www.w3.org/2000/xmlns/"/>
    <ds:schemaRef ds:uri="http://www.w3.org/2001/XMLSchema"/>
    <ds:schemaRef ds:uri="f1ce4149-1a7f-413e-a5c4-53a182f04c47"/>
    <ds:schemaRef ds:uri="4d55c780-63a1-4b43-a891-bbdee9fd6b5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260BDE-F797-4802-BFEE-DB8212B48F8A}">
  <ds:schemaRefs>
    <ds:schemaRef ds:uri="http://schemas.microsoft.com/sharepoint/v3/contenttype/forms"/>
  </ds:schemaRefs>
</ds:datastoreItem>
</file>

<file path=customXml/itemProps3.xml><?xml version="1.0" encoding="utf-8"?>
<ds:datastoreItem xmlns:ds="http://schemas.openxmlformats.org/officeDocument/2006/customXml" ds:itemID="{3E511E3B-0004-4A8D-B563-264733F068C8}">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VNG</Template>
  <TotalTime>934</TotalTime>
  <Words>1125</Words>
  <Application>Microsoft Office PowerPoint</Application>
  <PresentationFormat>Breedbeeld</PresentationFormat>
  <Paragraphs>130</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16</vt:i4>
      </vt:variant>
    </vt:vector>
  </HeadingPairs>
  <TitlesOfParts>
    <vt:vector size="21" baseType="lpstr">
      <vt:lpstr>Arial</vt:lpstr>
      <vt:lpstr>Calibri</vt:lpstr>
      <vt:lpstr>Verdana</vt:lpstr>
      <vt:lpstr>VNG_Basis - kopie</vt:lpstr>
      <vt:lpstr>VNG Titels</vt:lpstr>
      <vt:lpstr>Werkwijze en rollen Omgevingstafel</vt:lpstr>
      <vt:lpstr>De stappen in het Omgevingstafel proces</vt:lpstr>
      <vt:lpstr>Wat is de Omgevingstafel?</vt:lpstr>
      <vt:lpstr>Het Omgevingsteam</vt:lpstr>
      <vt:lpstr>Doelen van de dialoog aan de Omgevingstafel</vt:lpstr>
      <vt:lpstr>Online samenwerken aan de Omgevingstafel</vt:lpstr>
      <vt:lpstr>De agenda</vt:lpstr>
      <vt:lpstr>De agenda</vt:lpstr>
      <vt:lpstr>De verdieping: dialoog over de thema’s</vt:lpstr>
      <vt:lpstr>De verdieping: dialoog over de thema’s</vt:lpstr>
      <vt:lpstr>Vastleggen uitkomsten</vt:lpstr>
      <vt:lpstr>Toelichting op de rollen</vt:lpstr>
      <vt:lpstr>Toelichting op de rollen</vt:lpstr>
      <vt:lpstr>Toelichting op de rollen</vt:lpstr>
      <vt:lpstr>Toelichting op de rollen</vt:lpstr>
      <vt:lpstr>Toelichting op de rollen</vt:lpstr>
    </vt:vector>
  </TitlesOfParts>
  <Company>Valid WPS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Kim van Brenk</dc:creator>
  <cp:keywords>All Places</cp:keywords>
  <cp:lastModifiedBy>Anouk Post</cp:lastModifiedBy>
  <cp:revision>406</cp:revision>
  <cp:lastPrinted>2018-09-20T08:07:37Z</cp:lastPrinted>
  <dcterms:created xsi:type="dcterms:W3CDTF">2018-08-16T13:48:29Z</dcterms:created>
  <dcterms:modified xsi:type="dcterms:W3CDTF">2021-04-17T20:52:54Z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0x010100CB32F2F5741A354C8896967267CC7BF0</vt:lpwstr>
  </property>
  <property fmtid="{D5CDD505-2E9C-101B-9397-08002B2CF9AE}" pid="3" name="AuthorIds_UIVersion_512">
    <vt:lpwstr>14</vt:lpwstr>
  </property>
</Properties>
</file>