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25" r:id="rId5"/>
    <p:sldMasterId id="2147483753" r:id="rId6"/>
    <p:sldMasterId id="2147483767" r:id="rId7"/>
  </p:sldMasterIdLst>
  <p:notesMasterIdLst>
    <p:notesMasterId r:id="rId29"/>
  </p:notesMasterIdLst>
  <p:handoutMasterIdLst>
    <p:handoutMasterId r:id="rId30"/>
  </p:handoutMasterIdLst>
  <p:sldIdLst>
    <p:sldId id="904" r:id="rId8"/>
    <p:sldId id="905" r:id="rId9"/>
    <p:sldId id="906" r:id="rId10"/>
    <p:sldId id="907" r:id="rId11"/>
    <p:sldId id="908" r:id="rId12"/>
    <p:sldId id="909" r:id="rId13"/>
    <p:sldId id="910" r:id="rId14"/>
    <p:sldId id="911" r:id="rId15"/>
    <p:sldId id="919" r:id="rId16"/>
    <p:sldId id="914" r:id="rId17"/>
    <p:sldId id="398" r:id="rId18"/>
    <p:sldId id="727" r:id="rId19"/>
    <p:sldId id="899" r:id="rId20"/>
    <p:sldId id="915" r:id="rId21"/>
    <p:sldId id="916" r:id="rId22"/>
    <p:sldId id="917" r:id="rId23"/>
    <p:sldId id="918" r:id="rId24"/>
    <p:sldId id="920" r:id="rId25"/>
    <p:sldId id="396" r:id="rId26"/>
    <p:sldId id="397" r:id="rId27"/>
    <p:sldId id="900" r:id="rId28"/>
  </p:sldIdLst>
  <p:sldSz cx="12192000" cy="6858000"/>
  <p:notesSz cx="6858000" cy="9144000"/>
  <p:defaultTextStyle>
    <a:defPPr>
      <a:defRPr lang="nl-NL"/>
    </a:defPPr>
    <a:lvl1pPr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 userDrawn="1">
          <p15:clr>
            <a:srgbClr val="A4A3A4"/>
          </p15:clr>
        </p15:guide>
        <p15:guide id="3" pos="7219">
          <p15:clr>
            <a:srgbClr val="A4A3A4"/>
          </p15:clr>
        </p15:guide>
        <p15:guide id="6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wout Dam" initials="ED" lastIdx="7" clrIdx="0">
    <p:extLst>
      <p:ext uri="{19B8F6BF-5375-455C-9EA6-DF929625EA0E}">
        <p15:presenceInfo xmlns:p15="http://schemas.microsoft.com/office/powerpoint/2012/main" userId="Ewout D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5F"/>
    <a:srgbClr val="002C64"/>
    <a:srgbClr val="8CDBBC"/>
    <a:srgbClr val="00B050"/>
    <a:srgbClr val="00A9F3"/>
    <a:srgbClr val="C20016"/>
    <a:srgbClr val="008542"/>
    <a:srgbClr val="33AADC"/>
    <a:srgbClr val="3DB7E4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61" autoAdjust="0"/>
    <p:restoredTop sz="89868" autoAdjust="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>
        <p:guide orient="horz" pos="2160"/>
        <p:guide pos="721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3D4CAB9-543B-124D-AC85-B38EEA6DAD72}" type="datetimeFigureOut">
              <a:rPr lang="nl-NL" altLang="en-US"/>
              <a:pPr/>
              <a:t>23-4-2021</a:t>
            </a:fld>
            <a:endParaRPr lang="nl-NL" alt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10CD581-2C6F-F24C-A6EA-AEF3E4905845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82733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520C45E-4B48-084A-A24B-FDF519F7717D}" type="datetimeFigureOut">
              <a:rPr lang="nl-NL" altLang="en-US"/>
              <a:pPr/>
              <a:t>23-4-2021</a:t>
            </a:fld>
            <a:endParaRPr lang="nl-NL" alt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399720B-A57D-9C40-A75B-79A2C5AF5111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28993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5795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50AA5-759D-43A2-B035-86C8A9E82D23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858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50AA5-759D-43A2-B035-86C8A9E82D23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858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50AA5-759D-43A2-B035-86C8A9E82D23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391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50AA5-759D-43A2-B035-86C8A9E82D23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694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50AA5-759D-43A2-B035-86C8A9E82D23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245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50AA5-759D-43A2-B035-86C8A9E82D23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113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9035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31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86875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604B1-2935-8445-8FBA-C4F612CB3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B2F3E5F-045D-2842-949C-9FBD8EA09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C02E12-BCC3-C043-A852-911CC8EC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DABE-A494-8140-B16E-CC59C6789275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406807-38B9-4743-88A5-EF1602F9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DD3C9E-5077-A943-B86E-5F4A6D0B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6392-C21A-1548-9DD4-AD992F350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552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FA3A6C-AED6-8547-89A4-A06D95273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58859A-18C8-BD46-B7AA-A6D3A1C16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1F3675-8EA9-D74C-A376-F890C06E6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DABE-A494-8140-B16E-CC59C6789275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226732-6288-0D4B-9A21-4428C67D0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539F8A-3237-A744-9B6D-C06253AB0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6392-C21A-1548-9DD4-AD992F350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127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C3A19-F765-A14F-8AB6-D18EA13F2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CF349B-FDDC-CA47-A9A1-705521D16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C82072-8A8B-F44E-B093-DBEE1A9CB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DABE-A494-8140-B16E-CC59C6789275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228F7F-933D-A849-9CDD-E8A67637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5A0194-2EAD-284B-B0C4-085A35B9D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6392-C21A-1548-9DD4-AD992F350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211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C6616E-8C4C-C44A-9812-EE2050E63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6ACBE9-3987-4041-AE8E-4CF64331D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B9F2A9-DB83-014E-B168-3E8ECE8E4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F7BAF5-3D71-D548-8C46-DEFB5DB3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DABE-A494-8140-B16E-CC59C6789275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E3D150-4894-5245-9AED-D003E995D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594937-7F8B-9144-BBF8-D1F3DFA20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6392-C21A-1548-9DD4-AD992F350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3616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BA8F9-4196-6345-8FFC-077C5D9F8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5A9707-C315-D544-B0AD-132696021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1FA4DE5-9BF6-3745-8823-3DEF45055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9F0F2CB-BC59-A54D-BD3F-C2F44CBFE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BF22D1E-ECA3-294B-9692-A8AD2494D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8E0BCC0-4569-E64C-BBC3-F5552208A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DABE-A494-8140-B16E-CC59C6789275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C2392AA-9D21-F843-B578-D1F0470B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F22A6FA-B1B4-B14F-ACFF-21D3AFEA6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6392-C21A-1548-9DD4-AD992F350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5752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DFD1E2-82D9-414B-B2A2-FFAB42681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E3D7DC2-9575-1845-9EE6-0FC1F86E8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DABE-A494-8140-B16E-CC59C6789275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8F64EE6-17F9-024F-82C9-3B05CBEB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11AD8E0-9C5A-9F4F-9B08-C5876D4CA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6392-C21A-1548-9DD4-AD992F350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5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9710AA7-14B2-4B49-A531-C9BF55EB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DABE-A494-8140-B16E-CC59C6789275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5E14817-B46F-CA4F-AD02-F1F44DD7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748D77B-190F-DA41-89E7-4F3BD7100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6392-C21A-1548-9DD4-AD992F350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911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4D6797-AF0F-6147-833D-C81F61270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681E6F-4AE3-E04C-A6EC-EBABFB3F4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9544EF9-13E0-C748-B273-8C0F57952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29F2DE-4AAB-504A-BAA3-0631B754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DABE-A494-8140-B16E-CC59C6789275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E38849-44F9-2842-85A0-F5D6FE4A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AF164DF-9EAD-564E-81CE-04BB4E37E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6392-C21A-1548-9DD4-AD992F350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136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05419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A0F98C-25AC-7442-A4BC-E780C8A4D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B1AA2D2-89F1-C940-9975-929DC4E24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1E057C1-95F3-4C4D-8C9B-82FE67953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C6E1D83-0B1B-4B4D-86CE-92F94162C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DABE-A494-8140-B16E-CC59C6789275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8CB923-FFAD-BF4C-8AD1-C7FF97C8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0EAE12-7605-E14E-968B-1D362D159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6392-C21A-1548-9DD4-AD992F350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7974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83128-B4CF-FA42-8EAD-03F9CD898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6C06E09-B65E-434C-B536-5946CD169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3F5266-3795-424F-BCA7-57568466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DABE-A494-8140-B16E-CC59C6789275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F1CAD5-220B-FC45-9675-E9E596875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EBB268-C395-744C-B32A-4E68DC619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6392-C21A-1548-9DD4-AD992F350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806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334F9E4-0D29-6641-BE34-605A3D566D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87A327A-9E34-6E40-9400-30B6781EC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816517-CC01-CE49-8B67-CEAFEEA7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DABE-A494-8140-B16E-CC59C6789275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D88D31-03AB-6F4C-A6D9-EFAEA8EE1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1F1D2D-AA73-9F4F-AB24-704B62B04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6392-C21A-1548-9DD4-AD992F350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5914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Concept Versie 0.6, status: ten behoeve van meningsvorming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601135" y="1811339"/>
            <a:ext cx="10964333" cy="4305685"/>
          </a:xfrm>
        </p:spPr>
        <p:txBody>
          <a:bodyPr>
            <a:normAutofit/>
          </a:bodyPr>
          <a:lstStyle>
            <a:lvl1pPr marL="214302" indent="-214302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882" indent="0">
              <a:lnSpc>
                <a:spcPts val="1800"/>
              </a:lnSpc>
              <a:buFontTx/>
              <a:buNone/>
              <a:defRPr sz="1350"/>
            </a:lvl2pPr>
            <a:lvl3pPr marL="685765" indent="0">
              <a:lnSpc>
                <a:spcPts val="1800"/>
              </a:lnSpc>
              <a:buFontTx/>
              <a:buNone/>
              <a:defRPr sz="1350"/>
            </a:lvl3pPr>
            <a:lvl4pPr marL="1028647" indent="0">
              <a:lnSpc>
                <a:spcPts val="1800"/>
              </a:lnSpc>
              <a:buFontTx/>
              <a:buNone/>
              <a:defRPr sz="1350"/>
            </a:lvl4pPr>
            <a:lvl5pPr marL="137153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177225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32121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130858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42744718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14536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3445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5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1095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0604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59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03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: V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 userDrawn="1"/>
        </p:nvGrpSpPr>
        <p:grpSpPr bwMode="auto">
          <a:xfrm>
            <a:off x="7356475" y="1871663"/>
            <a:ext cx="4845040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5" name="Uitstel 4"/>
            <p:cNvSpPr/>
            <p:nvPr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5238750"/>
            <a:ext cx="9702800" cy="1619250"/>
          </a:xfrm>
          <a:custGeom>
            <a:avLst/>
            <a:gdLst>
              <a:gd name="T0" fmla="*/ 2147483647 w 12672"/>
              <a:gd name="T1" fmla="*/ 1239116523 h 2116"/>
              <a:gd name="T2" fmla="*/ 0 w 12672"/>
              <a:gd name="T3" fmla="*/ 1239116523 h 2116"/>
              <a:gd name="T4" fmla="*/ 0 w 12672"/>
              <a:gd name="T5" fmla="*/ 0 h 2116"/>
              <a:gd name="T6" fmla="*/ 2147483647 w 12672"/>
              <a:gd name="T7" fmla="*/ 0 h 2116"/>
              <a:gd name="T8" fmla="*/ 2147483647 w 12672"/>
              <a:gd name="T9" fmla="*/ 1756993 h 2116"/>
              <a:gd name="T10" fmla="*/ 2147483647 w 12672"/>
              <a:gd name="T11" fmla="*/ 6441799 h 2116"/>
              <a:gd name="T12" fmla="*/ 2147483647 w 12672"/>
              <a:gd name="T13" fmla="*/ 14639826 h 2116"/>
              <a:gd name="T14" fmla="*/ 2147483647 w 12672"/>
              <a:gd name="T15" fmla="*/ 25766430 h 2116"/>
              <a:gd name="T16" fmla="*/ 2147483647 w 12672"/>
              <a:gd name="T17" fmla="*/ 39234672 h 2116"/>
              <a:gd name="T18" fmla="*/ 2147483647 w 12672"/>
              <a:gd name="T19" fmla="*/ 55631492 h 2116"/>
              <a:gd name="T20" fmla="*/ 2147483647 w 12672"/>
              <a:gd name="T21" fmla="*/ 75541533 h 2116"/>
              <a:gd name="T22" fmla="*/ 2147483647 w 12672"/>
              <a:gd name="T23" fmla="*/ 97208567 h 2116"/>
              <a:gd name="T24" fmla="*/ 2147483647 w 12672"/>
              <a:gd name="T25" fmla="*/ 121803413 h 2116"/>
              <a:gd name="T26" fmla="*/ 2147483647 w 12672"/>
              <a:gd name="T27" fmla="*/ 149326072 h 2116"/>
              <a:gd name="T28" fmla="*/ 2147483647 w 12672"/>
              <a:gd name="T29" fmla="*/ 179777308 h 2116"/>
              <a:gd name="T30" fmla="*/ 2147483647 w 12672"/>
              <a:gd name="T31" fmla="*/ 211399362 h 2116"/>
              <a:gd name="T32" fmla="*/ 2147483647 w 12672"/>
              <a:gd name="T33" fmla="*/ 245949229 h 2116"/>
              <a:gd name="T34" fmla="*/ 2147483647 w 12672"/>
              <a:gd name="T35" fmla="*/ 283427674 h 2116"/>
              <a:gd name="T36" fmla="*/ 2147483647 w 12672"/>
              <a:gd name="T37" fmla="*/ 321490762 h 2116"/>
              <a:gd name="T38" fmla="*/ 2147483647 w 12672"/>
              <a:gd name="T39" fmla="*/ 362482428 h 2116"/>
              <a:gd name="T40" fmla="*/ 2147483647 w 12672"/>
              <a:gd name="T41" fmla="*/ 406401906 h 2116"/>
              <a:gd name="T42" fmla="*/ 2147483647 w 12672"/>
              <a:gd name="T43" fmla="*/ 450907558 h 2116"/>
              <a:gd name="T44" fmla="*/ 2147483647 w 12672"/>
              <a:gd name="T45" fmla="*/ 497754848 h 2116"/>
              <a:gd name="T46" fmla="*/ 2147483647 w 12672"/>
              <a:gd name="T47" fmla="*/ 546944541 h 2116"/>
              <a:gd name="T48" fmla="*/ 2147483647 w 12672"/>
              <a:gd name="T49" fmla="*/ 596720408 h 2116"/>
              <a:gd name="T50" fmla="*/ 2147483647 w 12672"/>
              <a:gd name="T51" fmla="*/ 648837913 h 2116"/>
              <a:gd name="T52" fmla="*/ 2147483647 w 12672"/>
              <a:gd name="T53" fmla="*/ 702712412 h 2116"/>
              <a:gd name="T54" fmla="*/ 2147483647 w 12672"/>
              <a:gd name="T55" fmla="*/ 757173085 h 2116"/>
              <a:gd name="T56" fmla="*/ 2147483647 w 12672"/>
              <a:gd name="T57" fmla="*/ 813389986 h 2116"/>
              <a:gd name="T58" fmla="*/ 2147483647 w 12672"/>
              <a:gd name="T59" fmla="*/ 870777706 h 2116"/>
              <a:gd name="T60" fmla="*/ 2147483647 w 12672"/>
              <a:gd name="T61" fmla="*/ 929337775 h 2116"/>
              <a:gd name="T62" fmla="*/ 2147483647 w 12672"/>
              <a:gd name="T63" fmla="*/ 989653307 h 2116"/>
              <a:gd name="T64" fmla="*/ 2147483647 w 12672"/>
              <a:gd name="T65" fmla="*/ 1050555013 h 2116"/>
              <a:gd name="T66" fmla="*/ 2147483647 w 12672"/>
              <a:gd name="T67" fmla="*/ 1112628304 h 2116"/>
              <a:gd name="T68" fmla="*/ 2147483647 w 12672"/>
              <a:gd name="T69" fmla="*/ 1175287004 h 2116"/>
              <a:gd name="T70" fmla="*/ 2147483647 w 12672"/>
              <a:gd name="T71" fmla="*/ 1239116523 h 21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672" h="2116">
                <a:moveTo>
                  <a:pt x="12672" y="2116"/>
                </a:moveTo>
                <a:lnTo>
                  <a:pt x="12672" y="2116"/>
                </a:lnTo>
                <a:lnTo>
                  <a:pt x="0" y="2116"/>
                </a:lnTo>
                <a:lnTo>
                  <a:pt x="0" y="0"/>
                </a:lnTo>
                <a:lnTo>
                  <a:pt x="10556" y="0"/>
                </a:lnTo>
                <a:lnTo>
                  <a:pt x="10611" y="0"/>
                </a:lnTo>
                <a:lnTo>
                  <a:pt x="10665" y="3"/>
                </a:lnTo>
                <a:lnTo>
                  <a:pt x="10720" y="6"/>
                </a:lnTo>
                <a:lnTo>
                  <a:pt x="10773" y="11"/>
                </a:lnTo>
                <a:lnTo>
                  <a:pt x="10825" y="17"/>
                </a:lnTo>
                <a:lnTo>
                  <a:pt x="10878" y="25"/>
                </a:lnTo>
                <a:lnTo>
                  <a:pt x="10931" y="33"/>
                </a:lnTo>
                <a:lnTo>
                  <a:pt x="10983" y="44"/>
                </a:lnTo>
                <a:lnTo>
                  <a:pt x="11034" y="54"/>
                </a:lnTo>
                <a:lnTo>
                  <a:pt x="11085" y="67"/>
                </a:lnTo>
                <a:lnTo>
                  <a:pt x="11135" y="81"/>
                </a:lnTo>
                <a:lnTo>
                  <a:pt x="11185" y="95"/>
                </a:lnTo>
                <a:lnTo>
                  <a:pt x="11235" y="110"/>
                </a:lnTo>
                <a:lnTo>
                  <a:pt x="11284" y="129"/>
                </a:lnTo>
                <a:lnTo>
                  <a:pt x="11333" y="146"/>
                </a:lnTo>
                <a:lnTo>
                  <a:pt x="11379" y="166"/>
                </a:lnTo>
                <a:lnTo>
                  <a:pt x="11428" y="187"/>
                </a:lnTo>
                <a:lnTo>
                  <a:pt x="11474" y="208"/>
                </a:lnTo>
                <a:lnTo>
                  <a:pt x="11519" y="232"/>
                </a:lnTo>
                <a:lnTo>
                  <a:pt x="11564" y="255"/>
                </a:lnTo>
                <a:lnTo>
                  <a:pt x="11610" y="280"/>
                </a:lnTo>
                <a:lnTo>
                  <a:pt x="11653" y="307"/>
                </a:lnTo>
                <a:lnTo>
                  <a:pt x="11697" y="333"/>
                </a:lnTo>
                <a:lnTo>
                  <a:pt x="11739" y="361"/>
                </a:lnTo>
                <a:lnTo>
                  <a:pt x="11781" y="391"/>
                </a:lnTo>
                <a:lnTo>
                  <a:pt x="11823" y="420"/>
                </a:lnTo>
                <a:lnTo>
                  <a:pt x="11863" y="451"/>
                </a:lnTo>
                <a:lnTo>
                  <a:pt x="11902" y="484"/>
                </a:lnTo>
                <a:lnTo>
                  <a:pt x="11941" y="517"/>
                </a:lnTo>
                <a:lnTo>
                  <a:pt x="11980" y="549"/>
                </a:lnTo>
                <a:lnTo>
                  <a:pt x="12016" y="585"/>
                </a:lnTo>
                <a:lnTo>
                  <a:pt x="12053" y="619"/>
                </a:lnTo>
                <a:lnTo>
                  <a:pt x="12089" y="657"/>
                </a:lnTo>
                <a:lnTo>
                  <a:pt x="12123" y="694"/>
                </a:lnTo>
                <a:lnTo>
                  <a:pt x="12157" y="731"/>
                </a:lnTo>
                <a:lnTo>
                  <a:pt x="12190" y="770"/>
                </a:lnTo>
                <a:lnTo>
                  <a:pt x="12221" y="809"/>
                </a:lnTo>
                <a:lnTo>
                  <a:pt x="12252" y="850"/>
                </a:lnTo>
                <a:lnTo>
                  <a:pt x="12282" y="892"/>
                </a:lnTo>
                <a:lnTo>
                  <a:pt x="12311" y="934"/>
                </a:lnTo>
                <a:lnTo>
                  <a:pt x="12339" y="976"/>
                </a:lnTo>
                <a:lnTo>
                  <a:pt x="12366" y="1019"/>
                </a:lnTo>
                <a:lnTo>
                  <a:pt x="12392" y="1063"/>
                </a:lnTo>
                <a:lnTo>
                  <a:pt x="12417" y="1108"/>
                </a:lnTo>
                <a:lnTo>
                  <a:pt x="12440" y="1153"/>
                </a:lnTo>
                <a:lnTo>
                  <a:pt x="12464" y="1200"/>
                </a:lnTo>
                <a:lnTo>
                  <a:pt x="12485" y="1245"/>
                </a:lnTo>
                <a:lnTo>
                  <a:pt x="12506" y="1293"/>
                </a:lnTo>
                <a:lnTo>
                  <a:pt x="12526" y="1341"/>
                </a:lnTo>
                <a:lnTo>
                  <a:pt x="12544" y="1389"/>
                </a:lnTo>
                <a:lnTo>
                  <a:pt x="12562" y="1438"/>
                </a:lnTo>
                <a:lnTo>
                  <a:pt x="12577" y="1487"/>
                </a:lnTo>
                <a:lnTo>
                  <a:pt x="12593" y="1537"/>
                </a:lnTo>
                <a:lnTo>
                  <a:pt x="12605" y="1587"/>
                </a:lnTo>
                <a:lnTo>
                  <a:pt x="12618" y="1638"/>
                </a:lnTo>
                <a:lnTo>
                  <a:pt x="12630" y="1690"/>
                </a:lnTo>
                <a:lnTo>
                  <a:pt x="12639" y="1741"/>
                </a:lnTo>
                <a:lnTo>
                  <a:pt x="12649" y="1794"/>
                </a:lnTo>
                <a:lnTo>
                  <a:pt x="12655" y="1847"/>
                </a:lnTo>
                <a:lnTo>
                  <a:pt x="12661" y="1900"/>
                </a:lnTo>
                <a:lnTo>
                  <a:pt x="12666" y="1954"/>
                </a:lnTo>
                <a:lnTo>
                  <a:pt x="12669" y="2007"/>
                </a:lnTo>
                <a:lnTo>
                  <a:pt x="12672" y="2062"/>
                </a:lnTo>
                <a:lnTo>
                  <a:pt x="12672" y="21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8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-71438"/>
            <a:ext cx="357187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6120000" cy="1440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6120000" cy="10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1080000" y="6480000"/>
            <a:ext cx="407035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1000" dirty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813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: V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 userDrawn="1"/>
        </p:nvGrpSpPr>
        <p:grpSpPr bwMode="auto">
          <a:xfrm>
            <a:off x="7356475" y="1871663"/>
            <a:ext cx="4845040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5" name="Uitstel 4"/>
            <p:cNvSpPr/>
            <p:nvPr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5238750"/>
            <a:ext cx="9702800" cy="1619250"/>
          </a:xfrm>
          <a:custGeom>
            <a:avLst/>
            <a:gdLst>
              <a:gd name="T0" fmla="*/ 2147483647 w 12672"/>
              <a:gd name="T1" fmla="*/ 1239116523 h 2116"/>
              <a:gd name="T2" fmla="*/ 0 w 12672"/>
              <a:gd name="T3" fmla="*/ 1239116523 h 2116"/>
              <a:gd name="T4" fmla="*/ 0 w 12672"/>
              <a:gd name="T5" fmla="*/ 0 h 2116"/>
              <a:gd name="T6" fmla="*/ 2147483647 w 12672"/>
              <a:gd name="T7" fmla="*/ 0 h 2116"/>
              <a:gd name="T8" fmla="*/ 2147483647 w 12672"/>
              <a:gd name="T9" fmla="*/ 1756993 h 2116"/>
              <a:gd name="T10" fmla="*/ 2147483647 w 12672"/>
              <a:gd name="T11" fmla="*/ 6441799 h 2116"/>
              <a:gd name="T12" fmla="*/ 2147483647 w 12672"/>
              <a:gd name="T13" fmla="*/ 14639826 h 2116"/>
              <a:gd name="T14" fmla="*/ 2147483647 w 12672"/>
              <a:gd name="T15" fmla="*/ 25766430 h 2116"/>
              <a:gd name="T16" fmla="*/ 2147483647 w 12672"/>
              <a:gd name="T17" fmla="*/ 39234672 h 2116"/>
              <a:gd name="T18" fmla="*/ 2147483647 w 12672"/>
              <a:gd name="T19" fmla="*/ 55631492 h 2116"/>
              <a:gd name="T20" fmla="*/ 2147483647 w 12672"/>
              <a:gd name="T21" fmla="*/ 75541533 h 2116"/>
              <a:gd name="T22" fmla="*/ 2147483647 w 12672"/>
              <a:gd name="T23" fmla="*/ 97208567 h 2116"/>
              <a:gd name="T24" fmla="*/ 2147483647 w 12672"/>
              <a:gd name="T25" fmla="*/ 121803413 h 2116"/>
              <a:gd name="T26" fmla="*/ 2147483647 w 12672"/>
              <a:gd name="T27" fmla="*/ 149326072 h 2116"/>
              <a:gd name="T28" fmla="*/ 2147483647 w 12672"/>
              <a:gd name="T29" fmla="*/ 179777308 h 2116"/>
              <a:gd name="T30" fmla="*/ 2147483647 w 12672"/>
              <a:gd name="T31" fmla="*/ 211399362 h 2116"/>
              <a:gd name="T32" fmla="*/ 2147483647 w 12672"/>
              <a:gd name="T33" fmla="*/ 245949229 h 2116"/>
              <a:gd name="T34" fmla="*/ 2147483647 w 12672"/>
              <a:gd name="T35" fmla="*/ 283427674 h 2116"/>
              <a:gd name="T36" fmla="*/ 2147483647 w 12672"/>
              <a:gd name="T37" fmla="*/ 321490762 h 2116"/>
              <a:gd name="T38" fmla="*/ 2147483647 w 12672"/>
              <a:gd name="T39" fmla="*/ 362482428 h 2116"/>
              <a:gd name="T40" fmla="*/ 2147483647 w 12672"/>
              <a:gd name="T41" fmla="*/ 406401906 h 2116"/>
              <a:gd name="T42" fmla="*/ 2147483647 w 12672"/>
              <a:gd name="T43" fmla="*/ 450907558 h 2116"/>
              <a:gd name="T44" fmla="*/ 2147483647 w 12672"/>
              <a:gd name="T45" fmla="*/ 497754848 h 2116"/>
              <a:gd name="T46" fmla="*/ 2147483647 w 12672"/>
              <a:gd name="T47" fmla="*/ 546944541 h 2116"/>
              <a:gd name="T48" fmla="*/ 2147483647 w 12672"/>
              <a:gd name="T49" fmla="*/ 596720408 h 2116"/>
              <a:gd name="T50" fmla="*/ 2147483647 w 12672"/>
              <a:gd name="T51" fmla="*/ 648837913 h 2116"/>
              <a:gd name="T52" fmla="*/ 2147483647 w 12672"/>
              <a:gd name="T53" fmla="*/ 702712412 h 2116"/>
              <a:gd name="T54" fmla="*/ 2147483647 w 12672"/>
              <a:gd name="T55" fmla="*/ 757173085 h 2116"/>
              <a:gd name="T56" fmla="*/ 2147483647 w 12672"/>
              <a:gd name="T57" fmla="*/ 813389986 h 2116"/>
              <a:gd name="T58" fmla="*/ 2147483647 w 12672"/>
              <a:gd name="T59" fmla="*/ 870777706 h 2116"/>
              <a:gd name="T60" fmla="*/ 2147483647 w 12672"/>
              <a:gd name="T61" fmla="*/ 929337775 h 2116"/>
              <a:gd name="T62" fmla="*/ 2147483647 w 12672"/>
              <a:gd name="T63" fmla="*/ 989653307 h 2116"/>
              <a:gd name="T64" fmla="*/ 2147483647 w 12672"/>
              <a:gd name="T65" fmla="*/ 1050555013 h 2116"/>
              <a:gd name="T66" fmla="*/ 2147483647 w 12672"/>
              <a:gd name="T67" fmla="*/ 1112628304 h 2116"/>
              <a:gd name="T68" fmla="*/ 2147483647 w 12672"/>
              <a:gd name="T69" fmla="*/ 1175287004 h 2116"/>
              <a:gd name="T70" fmla="*/ 2147483647 w 12672"/>
              <a:gd name="T71" fmla="*/ 1239116523 h 21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672" h="2116">
                <a:moveTo>
                  <a:pt x="12672" y="2116"/>
                </a:moveTo>
                <a:lnTo>
                  <a:pt x="12672" y="2116"/>
                </a:lnTo>
                <a:lnTo>
                  <a:pt x="0" y="2116"/>
                </a:lnTo>
                <a:lnTo>
                  <a:pt x="0" y="0"/>
                </a:lnTo>
                <a:lnTo>
                  <a:pt x="10556" y="0"/>
                </a:lnTo>
                <a:lnTo>
                  <a:pt x="10611" y="0"/>
                </a:lnTo>
                <a:lnTo>
                  <a:pt x="10665" y="3"/>
                </a:lnTo>
                <a:lnTo>
                  <a:pt x="10720" y="6"/>
                </a:lnTo>
                <a:lnTo>
                  <a:pt x="10773" y="11"/>
                </a:lnTo>
                <a:lnTo>
                  <a:pt x="10825" y="17"/>
                </a:lnTo>
                <a:lnTo>
                  <a:pt x="10878" y="25"/>
                </a:lnTo>
                <a:lnTo>
                  <a:pt x="10931" y="33"/>
                </a:lnTo>
                <a:lnTo>
                  <a:pt x="10983" y="44"/>
                </a:lnTo>
                <a:lnTo>
                  <a:pt x="11034" y="54"/>
                </a:lnTo>
                <a:lnTo>
                  <a:pt x="11085" y="67"/>
                </a:lnTo>
                <a:lnTo>
                  <a:pt x="11135" y="81"/>
                </a:lnTo>
                <a:lnTo>
                  <a:pt x="11185" y="95"/>
                </a:lnTo>
                <a:lnTo>
                  <a:pt x="11235" y="110"/>
                </a:lnTo>
                <a:lnTo>
                  <a:pt x="11284" y="129"/>
                </a:lnTo>
                <a:lnTo>
                  <a:pt x="11333" y="146"/>
                </a:lnTo>
                <a:lnTo>
                  <a:pt x="11379" y="166"/>
                </a:lnTo>
                <a:lnTo>
                  <a:pt x="11428" y="187"/>
                </a:lnTo>
                <a:lnTo>
                  <a:pt x="11474" y="208"/>
                </a:lnTo>
                <a:lnTo>
                  <a:pt x="11519" y="232"/>
                </a:lnTo>
                <a:lnTo>
                  <a:pt x="11564" y="255"/>
                </a:lnTo>
                <a:lnTo>
                  <a:pt x="11610" y="280"/>
                </a:lnTo>
                <a:lnTo>
                  <a:pt x="11653" y="307"/>
                </a:lnTo>
                <a:lnTo>
                  <a:pt x="11697" y="333"/>
                </a:lnTo>
                <a:lnTo>
                  <a:pt x="11739" y="361"/>
                </a:lnTo>
                <a:lnTo>
                  <a:pt x="11781" y="391"/>
                </a:lnTo>
                <a:lnTo>
                  <a:pt x="11823" y="420"/>
                </a:lnTo>
                <a:lnTo>
                  <a:pt x="11863" y="451"/>
                </a:lnTo>
                <a:lnTo>
                  <a:pt x="11902" y="484"/>
                </a:lnTo>
                <a:lnTo>
                  <a:pt x="11941" y="517"/>
                </a:lnTo>
                <a:lnTo>
                  <a:pt x="11980" y="549"/>
                </a:lnTo>
                <a:lnTo>
                  <a:pt x="12016" y="585"/>
                </a:lnTo>
                <a:lnTo>
                  <a:pt x="12053" y="619"/>
                </a:lnTo>
                <a:lnTo>
                  <a:pt x="12089" y="657"/>
                </a:lnTo>
                <a:lnTo>
                  <a:pt x="12123" y="694"/>
                </a:lnTo>
                <a:lnTo>
                  <a:pt x="12157" y="731"/>
                </a:lnTo>
                <a:lnTo>
                  <a:pt x="12190" y="770"/>
                </a:lnTo>
                <a:lnTo>
                  <a:pt x="12221" y="809"/>
                </a:lnTo>
                <a:lnTo>
                  <a:pt x="12252" y="850"/>
                </a:lnTo>
                <a:lnTo>
                  <a:pt x="12282" y="892"/>
                </a:lnTo>
                <a:lnTo>
                  <a:pt x="12311" y="934"/>
                </a:lnTo>
                <a:lnTo>
                  <a:pt x="12339" y="976"/>
                </a:lnTo>
                <a:lnTo>
                  <a:pt x="12366" y="1019"/>
                </a:lnTo>
                <a:lnTo>
                  <a:pt x="12392" y="1063"/>
                </a:lnTo>
                <a:lnTo>
                  <a:pt x="12417" y="1108"/>
                </a:lnTo>
                <a:lnTo>
                  <a:pt x="12440" y="1153"/>
                </a:lnTo>
                <a:lnTo>
                  <a:pt x="12464" y="1200"/>
                </a:lnTo>
                <a:lnTo>
                  <a:pt x="12485" y="1245"/>
                </a:lnTo>
                <a:lnTo>
                  <a:pt x="12506" y="1293"/>
                </a:lnTo>
                <a:lnTo>
                  <a:pt x="12526" y="1341"/>
                </a:lnTo>
                <a:lnTo>
                  <a:pt x="12544" y="1389"/>
                </a:lnTo>
                <a:lnTo>
                  <a:pt x="12562" y="1438"/>
                </a:lnTo>
                <a:lnTo>
                  <a:pt x="12577" y="1487"/>
                </a:lnTo>
                <a:lnTo>
                  <a:pt x="12593" y="1537"/>
                </a:lnTo>
                <a:lnTo>
                  <a:pt x="12605" y="1587"/>
                </a:lnTo>
                <a:lnTo>
                  <a:pt x="12618" y="1638"/>
                </a:lnTo>
                <a:lnTo>
                  <a:pt x="12630" y="1690"/>
                </a:lnTo>
                <a:lnTo>
                  <a:pt x="12639" y="1741"/>
                </a:lnTo>
                <a:lnTo>
                  <a:pt x="12649" y="1794"/>
                </a:lnTo>
                <a:lnTo>
                  <a:pt x="12655" y="1847"/>
                </a:lnTo>
                <a:lnTo>
                  <a:pt x="12661" y="1900"/>
                </a:lnTo>
                <a:lnTo>
                  <a:pt x="12666" y="1954"/>
                </a:lnTo>
                <a:lnTo>
                  <a:pt x="12669" y="2007"/>
                </a:lnTo>
                <a:lnTo>
                  <a:pt x="12672" y="2062"/>
                </a:lnTo>
                <a:lnTo>
                  <a:pt x="12672" y="21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8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-71438"/>
            <a:ext cx="357187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6120000" cy="1440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6120000" cy="10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1080000" y="6480000"/>
            <a:ext cx="407035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1000" dirty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660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601134" y="1811338"/>
            <a:ext cx="10964333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5451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76" r:id="rId7"/>
  </p:sldLayoutIdLst>
  <p:hf sldNum="0"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74" r:id="rId2"/>
    <p:sldLayoutId id="2147483775" r:id="rId3"/>
    <p:sldLayoutId id="2147483777" r:id="rId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265113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03275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76325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tabLst>
          <a:tab pos="1792288" algn="l"/>
        </a:tabLst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41438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DC67D21-4FE7-3247-A655-5BDC27AC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414AD3-443F-2D49-A320-1B4A0278C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097896-8E9F-0A42-BFA5-0E362BA53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0DABE-A494-8140-B16E-CC59C6789275}" type="datetimeFigureOut">
              <a:rPr lang="nl-NL" smtClean="0"/>
              <a:t>23-4-2021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A69FCE-5B94-9442-8EA3-7CF832229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7F0F98-2F95-EC4A-A32B-796C146D7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F6392-C21A-1548-9DD4-AD992F350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40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132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</p:sldLayoutIdLst>
  <p:hf sldNum="0"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ng.nl/artikelen/werkwijze-structurele-effecten-omgevingswet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C1EB8-D9A7-460E-BAC1-E96F5AC977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Structurele effecten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CC48AE0-851E-4489-9609-836792728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Intaketafel en Omgevingstafel</a:t>
            </a:r>
          </a:p>
        </p:txBody>
      </p:sp>
    </p:spTree>
    <p:extLst>
      <p:ext uri="{BB962C8B-B14F-4D97-AF65-F5344CB8AC3E}">
        <p14:creationId xmlns:p14="http://schemas.microsoft.com/office/powerpoint/2010/main" val="4280839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A30966F0-6E4F-4E13-BC01-42BD9B0BEC00}"/>
              </a:ext>
            </a:extLst>
          </p:cNvPr>
          <p:cNvCxnSpPr>
            <a:cxnSpLocks/>
          </p:cNvCxnSpPr>
          <p:nvPr/>
        </p:nvCxnSpPr>
        <p:spPr>
          <a:xfrm flipH="1">
            <a:off x="2471246" y="5453667"/>
            <a:ext cx="7216" cy="3640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16511FD6-12DE-4384-A01D-2E20A06BD267}"/>
              </a:ext>
            </a:extLst>
          </p:cNvPr>
          <p:cNvCxnSpPr>
            <a:cxnSpLocks/>
          </p:cNvCxnSpPr>
          <p:nvPr/>
        </p:nvCxnSpPr>
        <p:spPr>
          <a:xfrm flipH="1">
            <a:off x="2471246" y="4113189"/>
            <a:ext cx="8349" cy="32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D4568846-9C09-41E4-8135-52BAD26E0BD1}"/>
              </a:ext>
            </a:extLst>
          </p:cNvPr>
          <p:cNvCxnSpPr>
            <a:cxnSpLocks/>
          </p:cNvCxnSpPr>
          <p:nvPr/>
        </p:nvCxnSpPr>
        <p:spPr>
          <a:xfrm>
            <a:off x="2478462" y="1900485"/>
            <a:ext cx="0" cy="10766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F2583C23-3C0F-4A96-B98F-9B0AA2A90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Effecten wekelijks overleg aan de Intaketafel</a:t>
            </a:r>
          </a:p>
        </p:txBody>
      </p:sp>
      <p:sp>
        <p:nvSpPr>
          <p:cNvPr id="3" name="Afgeronde rechthoek 90">
            <a:extLst>
              <a:ext uri="{FF2B5EF4-FFF2-40B4-BE49-F238E27FC236}">
                <a16:creationId xmlns:a16="http://schemas.microsoft.com/office/drawing/2014/main" id="{FF94DC9D-708F-4C05-883A-05A5D1FAB7DF}"/>
              </a:ext>
            </a:extLst>
          </p:cNvPr>
          <p:cNvSpPr/>
          <p:nvPr/>
        </p:nvSpPr>
        <p:spPr>
          <a:xfrm>
            <a:off x="1078800" y="1800000"/>
            <a:ext cx="2793245" cy="469668"/>
          </a:xfrm>
          <a:prstGeom prst="roundRect">
            <a:avLst/>
          </a:prstGeom>
          <a:solidFill>
            <a:srgbClr val="8CDBBC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Inzet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teamleden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fgeronde rechthoek 90">
            <a:extLst>
              <a:ext uri="{FF2B5EF4-FFF2-40B4-BE49-F238E27FC236}">
                <a16:creationId xmlns:a16="http://schemas.microsoft.com/office/drawing/2014/main" id="{B37A5013-019F-4944-AB88-625B3C80374B}"/>
              </a:ext>
            </a:extLst>
          </p:cNvPr>
          <p:cNvSpPr/>
          <p:nvPr/>
        </p:nvSpPr>
        <p:spPr>
          <a:xfrm>
            <a:off x="1078800" y="2388562"/>
            <a:ext cx="2776547" cy="469668"/>
          </a:xfrm>
          <a:prstGeom prst="roundRect">
            <a:avLst/>
          </a:prstGeom>
          <a:solidFill>
            <a:srgbClr val="8CDBBC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Afstemming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bestuur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fgeronde rechthoek 90">
            <a:extLst>
              <a:ext uri="{FF2B5EF4-FFF2-40B4-BE49-F238E27FC236}">
                <a16:creationId xmlns:a16="http://schemas.microsoft.com/office/drawing/2014/main" id="{49881192-9BC3-4210-B75B-6688FD42C218}"/>
              </a:ext>
            </a:extLst>
          </p:cNvPr>
          <p:cNvSpPr/>
          <p:nvPr/>
        </p:nvSpPr>
        <p:spPr>
          <a:xfrm>
            <a:off x="1078800" y="2977124"/>
            <a:ext cx="2793245" cy="512665"/>
          </a:xfrm>
          <a:prstGeom prst="roundRect">
            <a:avLst/>
          </a:prstGeom>
          <a:solidFill>
            <a:srgbClr val="8CDBBC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Heldere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eenduidige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boodschap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buiten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fgeronde rechthoek 90">
            <a:extLst>
              <a:ext uri="{FF2B5EF4-FFF2-40B4-BE49-F238E27FC236}">
                <a16:creationId xmlns:a16="http://schemas.microsoft.com/office/drawing/2014/main" id="{3842E6C8-23A3-468F-BBD6-2185ADB63E76}"/>
              </a:ext>
            </a:extLst>
          </p:cNvPr>
          <p:cNvSpPr/>
          <p:nvPr/>
        </p:nvSpPr>
        <p:spPr>
          <a:xfrm>
            <a:off x="1078800" y="3806303"/>
            <a:ext cx="2776547" cy="512665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“Nee,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tenzij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“Ja,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mits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fgeronde rechthoek 90">
            <a:extLst>
              <a:ext uri="{FF2B5EF4-FFF2-40B4-BE49-F238E27FC236}">
                <a16:creationId xmlns:a16="http://schemas.microsoft.com/office/drawing/2014/main" id="{6907A05E-7551-46B8-9C40-89284BCA1B80}"/>
              </a:ext>
            </a:extLst>
          </p:cNvPr>
          <p:cNvSpPr/>
          <p:nvPr/>
        </p:nvSpPr>
        <p:spPr>
          <a:xfrm>
            <a:off x="1095497" y="4441127"/>
            <a:ext cx="2759849" cy="544123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initiatieven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passend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bestuurlijke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doelen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fgeronde rechthoek 6">
            <a:extLst>
              <a:ext uri="{FF2B5EF4-FFF2-40B4-BE49-F238E27FC236}">
                <a16:creationId xmlns:a16="http://schemas.microsoft.com/office/drawing/2014/main" id="{26C3C5AA-408F-4EF7-AFE4-8ECFA94C7698}"/>
              </a:ext>
            </a:extLst>
          </p:cNvPr>
          <p:cNvSpPr/>
          <p:nvPr/>
        </p:nvSpPr>
        <p:spPr>
          <a:xfrm>
            <a:off x="1071383" y="5210893"/>
            <a:ext cx="2783963" cy="48555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Centrale ingang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fgeronde rechthoek 89">
            <a:extLst>
              <a:ext uri="{FF2B5EF4-FFF2-40B4-BE49-F238E27FC236}">
                <a16:creationId xmlns:a16="http://schemas.microsoft.com/office/drawing/2014/main" id="{D9D8EF59-AC1F-4505-AD1D-E39A9F3A2391}"/>
              </a:ext>
            </a:extLst>
          </p:cNvPr>
          <p:cNvSpPr/>
          <p:nvPr/>
        </p:nvSpPr>
        <p:spPr>
          <a:xfrm>
            <a:off x="1075091" y="5817710"/>
            <a:ext cx="2780255" cy="48555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Geen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zwervende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initiatieven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252290C-2DDB-47BC-89F3-887632C58504}"/>
              </a:ext>
            </a:extLst>
          </p:cNvPr>
          <p:cNvSpPr txBox="1"/>
          <p:nvPr/>
        </p:nvSpPr>
        <p:spPr>
          <a:xfrm>
            <a:off x="4195506" y="1800001"/>
            <a:ext cx="6917694" cy="4696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Wekelijkse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bijeenkomst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betekent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inzet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teamleden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Dit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extra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capaciteit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8DCF431-36D8-4F7F-A705-42CAEF935AB0}"/>
              </a:ext>
            </a:extLst>
          </p:cNvPr>
          <p:cNvSpPr txBox="1"/>
          <p:nvPr/>
        </p:nvSpPr>
        <p:spPr>
          <a:xfrm>
            <a:off x="4195506" y="2388562"/>
            <a:ext cx="6917694" cy="4696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uitkomsten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Intaketafel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teruggekoppeld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afgestemd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met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Bestuur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Dit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extra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capaciteit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C28EBF5-689B-488C-98AD-DA3BA9538C8E}"/>
              </a:ext>
            </a:extLst>
          </p:cNvPr>
          <p:cNvSpPr txBox="1"/>
          <p:nvPr/>
        </p:nvSpPr>
        <p:spPr>
          <a:xfrm>
            <a:off x="4195506" y="2977123"/>
            <a:ext cx="6917694" cy="512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Voordeel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interne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afstemming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met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Bestuur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dat de gemeente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geheel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dezelfde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uniforme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integraal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afgewogen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boodschap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buiten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treedt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79182F6-B692-44DF-A7B7-3937169C1675}"/>
              </a:ext>
            </a:extLst>
          </p:cNvPr>
          <p:cNvSpPr txBox="1"/>
          <p:nvPr/>
        </p:nvSpPr>
        <p:spPr>
          <a:xfrm>
            <a:off x="4195506" y="3807933"/>
            <a:ext cx="6917694" cy="511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Aan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Intaketafel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“Ja,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mits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geformuleerd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De “Ja”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argumenten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gebaseerd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beleid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;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mitsen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kaders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waaraan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voldaan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FD0329F-36AD-4184-90F7-639D9E5CD26F}"/>
              </a:ext>
            </a:extLst>
          </p:cNvPr>
          <p:cNvSpPr txBox="1"/>
          <p:nvPr/>
        </p:nvSpPr>
        <p:spPr>
          <a:xfrm>
            <a:off x="4195506" y="4441126"/>
            <a:ext cx="6900997" cy="5441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Door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vroeg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initiatieven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beoordelen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bestuurlijke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wenselijkheid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mogelijk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sturen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behalen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bestuurlijke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doelen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zoals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duurzaamheid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EFC644A-0C45-4BBF-8E73-606C23C81250}"/>
              </a:ext>
            </a:extLst>
          </p:cNvPr>
          <p:cNvSpPr txBox="1"/>
          <p:nvPr/>
        </p:nvSpPr>
        <p:spPr>
          <a:xfrm>
            <a:off x="4202923" y="5210892"/>
            <a:ext cx="6917694" cy="485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ruimtelijke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maatschappelijk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initiatieven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Intaketafel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Ze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binnen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vanuit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Ruimtelijk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Domein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EZ,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Sociaal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Domein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of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wethouder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7F020BB1-AB23-4849-99B1-776D376A8C70}"/>
              </a:ext>
            </a:extLst>
          </p:cNvPr>
          <p:cNvSpPr txBox="1"/>
          <p:nvPr/>
        </p:nvSpPr>
        <p:spPr>
          <a:xfrm>
            <a:off x="4195506" y="5817710"/>
            <a:ext cx="6917694" cy="485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initiatieven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Intaketafel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geeft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overzicht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gestuurd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afhandeling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Initiatieven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blijven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lang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liggen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afdelingen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medewerkers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681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7" name="Gebogen verbindingslijn 14">
            <a:extLst>
              <a:ext uri="{FF2B5EF4-FFF2-40B4-BE49-F238E27FC236}">
                <a16:creationId xmlns:a16="http://schemas.microsoft.com/office/drawing/2014/main" id="{1925C17E-8A48-4958-85E2-ABA29213D04A}"/>
              </a:ext>
            </a:extLst>
          </p:cNvPr>
          <p:cNvCxnSpPr>
            <a:cxnSpLocks/>
            <a:stCxn id="90" idx="3"/>
            <a:endCxn id="148" idx="1"/>
          </p:cNvCxnSpPr>
          <p:nvPr/>
        </p:nvCxnSpPr>
        <p:spPr>
          <a:xfrm>
            <a:off x="5887393" y="4634555"/>
            <a:ext cx="266656" cy="86049"/>
          </a:xfrm>
          <a:prstGeom prst="bentConnector3">
            <a:avLst>
              <a:gd name="adj1" fmla="val -46549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8" name="Gebogen verbindingslijn 14">
            <a:extLst>
              <a:ext uri="{FF2B5EF4-FFF2-40B4-BE49-F238E27FC236}">
                <a16:creationId xmlns:a16="http://schemas.microsoft.com/office/drawing/2014/main" id="{69E88594-A2EF-4474-A7F5-A580912EE249}"/>
              </a:ext>
            </a:extLst>
          </p:cNvPr>
          <p:cNvCxnSpPr>
            <a:cxnSpLocks/>
            <a:stCxn id="7" idx="3"/>
            <a:endCxn id="90" idx="1"/>
          </p:cNvCxnSpPr>
          <p:nvPr/>
        </p:nvCxnSpPr>
        <p:spPr>
          <a:xfrm flipV="1">
            <a:off x="3937103" y="4634555"/>
            <a:ext cx="350033" cy="8179"/>
          </a:xfrm>
          <a:prstGeom prst="bentConnector3">
            <a:avLst>
              <a:gd name="adj1" fmla="val -12587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6" name="Gebogen verbindingslijn 14">
            <a:extLst>
              <a:ext uri="{FF2B5EF4-FFF2-40B4-BE49-F238E27FC236}">
                <a16:creationId xmlns:a16="http://schemas.microsoft.com/office/drawing/2014/main" id="{E4987DB3-5E24-49A7-BF3C-BF700A563093}"/>
              </a:ext>
            </a:extLst>
          </p:cNvPr>
          <p:cNvCxnSpPr>
            <a:cxnSpLocks/>
            <a:stCxn id="99" idx="2"/>
            <a:endCxn id="111" idx="0"/>
          </p:cNvCxnSpPr>
          <p:nvPr/>
        </p:nvCxnSpPr>
        <p:spPr>
          <a:xfrm rot="5400000">
            <a:off x="4087211" y="3671373"/>
            <a:ext cx="124014" cy="349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7" name="Gebogen verbindingslijn 14">
            <a:extLst>
              <a:ext uri="{FF2B5EF4-FFF2-40B4-BE49-F238E27FC236}">
                <a16:creationId xmlns:a16="http://schemas.microsoft.com/office/drawing/2014/main" id="{67B81CAE-3140-4BBA-BD74-23CCF36BDB1A}"/>
              </a:ext>
            </a:extLst>
          </p:cNvPr>
          <p:cNvCxnSpPr>
            <a:cxnSpLocks/>
            <a:endCxn id="146" idx="1"/>
          </p:cNvCxnSpPr>
          <p:nvPr/>
        </p:nvCxnSpPr>
        <p:spPr>
          <a:xfrm>
            <a:off x="2540883" y="2638143"/>
            <a:ext cx="783135" cy="9439"/>
          </a:xfrm>
          <a:prstGeom prst="bentConnector3">
            <a:avLst>
              <a:gd name="adj1" fmla="val -7814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2" name="Gebogen verbindingslijn 14">
            <a:extLst>
              <a:ext uri="{FF2B5EF4-FFF2-40B4-BE49-F238E27FC236}">
                <a16:creationId xmlns:a16="http://schemas.microsoft.com/office/drawing/2014/main" id="{3BC80344-214C-40FA-99D5-A7E6CCD2D59B}"/>
              </a:ext>
            </a:extLst>
          </p:cNvPr>
          <p:cNvCxnSpPr>
            <a:cxnSpLocks/>
            <a:stCxn id="91" idx="0"/>
            <a:endCxn id="89" idx="1"/>
          </p:cNvCxnSpPr>
          <p:nvPr/>
        </p:nvCxnSpPr>
        <p:spPr>
          <a:xfrm rot="5400000" flipH="1" flipV="1">
            <a:off x="1821601" y="1581975"/>
            <a:ext cx="1336429" cy="295608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9" name="Gebogen verbindingslijn 14">
            <a:extLst>
              <a:ext uri="{FF2B5EF4-FFF2-40B4-BE49-F238E27FC236}">
                <a16:creationId xmlns:a16="http://schemas.microsoft.com/office/drawing/2014/main" id="{14048460-E86B-459C-AF0E-62B5C4E957C4}"/>
              </a:ext>
            </a:extLst>
          </p:cNvPr>
          <p:cNvCxnSpPr>
            <a:cxnSpLocks/>
            <a:stCxn id="136" idx="3"/>
            <a:endCxn id="137" idx="1"/>
          </p:cNvCxnSpPr>
          <p:nvPr/>
        </p:nvCxnSpPr>
        <p:spPr>
          <a:xfrm>
            <a:off x="2814290" y="5582157"/>
            <a:ext cx="415796" cy="7350"/>
          </a:xfrm>
          <a:prstGeom prst="bentConnector3">
            <a:avLst>
              <a:gd name="adj1" fmla="val -1643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Gebogen verbindingslijn 14">
            <a:extLst>
              <a:ext uri="{FF2B5EF4-FFF2-40B4-BE49-F238E27FC236}">
                <a16:creationId xmlns:a16="http://schemas.microsoft.com/office/drawing/2014/main" id="{9928AFE6-FA73-4C87-839F-80F46E4199E9}"/>
              </a:ext>
            </a:extLst>
          </p:cNvPr>
          <p:cNvCxnSpPr>
            <a:cxnSpLocks/>
            <a:stCxn id="92" idx="3"/>
            <a:endCxn id="101" idx="1"/>
          </p:cNvCxnSpPr>
          <p:nvPr/>
        </p:nvCxnSpPr>
        <p:spPr>
          <a:xfrm flipV="1">
            <a:off x="3406201" y="6532280"/>
            <a:ext cx="2066448" cy="12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Rechthoek 3">
            <a:extLst>
              <a:ext uri="{FF2B5EF4-FFF2-40B4-BE49-F238E27FC236}">
                <a16:creationId xmlns:a16="http://schemas.microsoft.com/office/drawing/2014/main" id="{F6C64080-E65F-8148-A46D-DF4AA4317A49}"/>
              </a:ext>
            </a:extLst>
          </p:cNvPr>
          <p:cNvSpPr/>
          <p:nvPr/>
        </p:nvSpPr>
        <p:spPr>
          <a:xfrm>
            <a:off x="10043159" y="715197"/>
            <a:ext cx="2160416" cy="6157774"/>
          </a:xfrm>
          <a:prstGeom prst="rect">
            <a:avLst/>
          </a:prstGeom>
          <a:solidFill>
            <a:srgbClr val="E1F5FE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Afgeronde rechthoek 77">
            <a:extLst>
              <a:ext uri="{FF2B5EF4-FFF2-40B4-BE49-F238E27FC236}">
                <a16:creationId xmlns:a16="http://schemas.microsoft.com/office/drawing/2014/main" id="{F16F2168-D8DE-4D4D-AB5A-8AAF39B33F0A}"/>
              </a:ext>
            </a:extLst>
          </p:cNvPr>
          <p:cNvSpPr/>
          <p:nvPr/>
        </p:nvSpPr>
        <p:spPr>
          <a:xfrm>
            <a:off x="10210083" y="6129048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Afgeronde rechthoek 86">
            <a:extLst>
              <a:ext uri="{FF2B5EF4-FFF2-40B4-BE49-F238E27FC236}">
                <a16:creationId xmlns:a16="http://schemas.microsoft.com/office/drawing/2014/main" id="{FAE37298-121F-9C4A-AE58-B9F6AF0CAFA4}"/>
              </a:ext>
            </a:extLst>
          </p:cNvPr>
          <p:cNvSpPr/>
          <p:nvPr/>
        </p:nvSpPr>
        <p:spPr>
          <a:xfrm>
            <a:off x="10210084" y="4989266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Afgeronde rechthoek 87">
            <a:extLst>
              <a:ext uri="{FF2B5EF4-FFF2-40B4-BE49-F238E27FC236}">
                <a16:creationId xmlns:a16="http://schemas.microsoft.com/office/drawing/2014/main" id="{AE55DE2B-76D3-1443-94C0-01A3625494BE}"/>
              </a:ext>
            </a:extLst>
          </p:cNvPr>
          <p:cNvSpPr/>
          <p:nvPr/>
        </p:nvSpPr>
        <p:spPr>
          <a:xfrm>
            <a:off x="10185280" y="3551202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fgeronde rechthoek 4">
            <a:extLst>
              <a:ext uri="{FF2B5EF4-FFF2-40B4-BE49-F238E27FC236}">
                <a16:creationId xmlns:a16="http://schemas.microsoft.com/office/drawing/2014/main" id="{14011610-9650-FF43-8BDC-26D4A451C036}"/>
              </a:ext>
            </a:extLst>
          </p:cNvPr>
          <p:cNvSpPr/>
          <p:nvPr/>
        </p:nvSpPr>
        <p:spPr>
          <a:xfrm>
            <a:off x="10247677" y="1471771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8B25D9A-932A-1049-8FA6-5DC455518C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23" t="19082" r="46154" b="28764"/>
          <a:stretch/>
        </p:blipFill>
        <p:spPr>
          <a:xfrm>
            <a:off x="165475" y="35703"/>
            <a:ext cx="1030632" cy="707886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0E443EDC-FFD3-2741-A497-18872C2E1FED}"/>
              </a:ext>
            </a:extLst>
          </p:cNvPr>
          <p:cNvSpPr/>
          <p:nvPr/>
        </p:nvSpPr>
        <p:spPr>
          <a:xfrm>
            <a:off x="-10811" y="715197"/>
            <a:ext cx="1498818" cy="6157773"/>
          </a:xfrm>
          <a:prstGeom prst="rect">
            <a:avLst/>
          </a:prstGeom>
          <a:solidFill>
            <a:srgbClr val="E1F5FE"/>
          </a:solidFill>
          <a:ln w="12700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5" name="Gebogen verbindingslijn 14">
            <a:extLst>
              <a:ext uri="{FF2B5EF4-FFF2-40B4-BE49-F238E27FC236}">
                <a16:creationId xmlns:a16="http://schemas.microsoft.com/office/drawing/2014/main" id="{ABDC9B7D-24A3-224A-B9D2-40247BF7FCAE}"/>
              </a:ext>
            </a:extLst>
          </p:cNvPr>
          <p:cNvCxnSpPr>
            <a:cxnSpLocks/>
            <a:endCxn id="91" idx="1"/>
          </p:cNvCxnSpPr>
          <p:nvPr/>
        </p:nvCxnSpPr>
        <p:spPr>
          <a:xfrm flipV="1">
            <a:off x="1316637" y="2647582"/>
            <a:ext cx="542572" cy="47895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Afgeronde rechthoek 22">
            <a:extLst>
              <a:ext uri="{FF2B5EF4-FFF2-40B4-BE49-F238E27FC236}">
                <a16:creationId xmlns:a16="http://schemas.microsoft.com/office/drawing/2014/main" id="{99C9811F-248E-8F49-AC1F-FFA565D23C07}"/>
              </a:ext>
            </a:extLst>
          </p:cNvPr>
          <p:cNvSpPr/>
          <p:nvPr/>
        </p:nvSpPr>
        <p:spPr>
          <a:xfrm>
            <a:off x="82234" y="3078897"/>
            <a:ext cx="1291410" cy="71255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1A237E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Intaketafel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051FBAE-6392-E24B-9B7B-69308F603940}"/>
              </a:ext>
            </a:extLst>
          </p:cNvPr>
          <p:cNvSpPr txBox="1"/>
          <p:nvPr/>
        </p:nvSpPr>
        <p:spPr>
          <a:xfrm>
            <a:off x="3742478" y="167150"/>
            <a:ext cx="2860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gevolgen en effecten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0D9EDC0-CBCB-9949-BAD1-76545C3B8CE8}"/>
              </a:ext>
            </a:extLst>
          </p:cNvPr>
          <p:cNvSpPr txBox="1"/>
          <p:nvPr/>
        </p:nvSpPr>
        <p:spPr>
          <a:xfrm>
            <a:off x="10385005" y="167150"/>
            <a:ext cx="1362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resultaat</a:t>
            </a:r>
          </a:p>
        </p:txBody>
      </p: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BEF415A5-AC27-534F-846F-61A6F2C78075}"/>
              </a:ext>
            </a:extLst>
          </p:cNvPr>
          <p:cNvCxnSpPr/>
          <p:nvPr/>
        </p:nvCxnSpPr>
        <p:spPr>
          <a:xfrm>
            <a:off x="0" y="715196"/>
            <a:ext cx="12192000" cy="0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kstvak 42">
            <a:extLst>
              <a:ext uri="{FF2B5EF4-FFF2-40B4-BE49-F238E27FC236}">
                <a16:creationId xmlns:a16="http://schemas.microsoft.com/office/drawing/2014/main" id="{F8DEF9EE-90A3-2647-A351-3A5ED4FFD10B}"/>
              </a:ext>
            </a:extLst>
          </p:cNvPr>
          <p:cNvSpPr txBox="1"/>
          <p:nvPr/>
        </p:nvSpPr>
        <p:spPr>
          <a:xfrm>
            <a:off x="10134170" y="1194772"/>
            <a:ext cx="143179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inancieel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intern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47587EC5-CDBA-4740-9455-19CE8A1BC149}"/>
              </a:ext>
            </a:extLst>
          </p:cNvPr>
          <p:cNvSpPr txBox="1"/>
          <p:nvPr/>
        </p:nvSpPr>
        <p:spPr>
          <a:xfrm>
            <a:off x="10134170" y="3274204"/>
            <a:ext cx="1431794" cy="276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kwalitatief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intern</a:t>
            </a:r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5E1403F1-0524-8043-B708-6E712BB9A29A}"/>
              </a:ext>
            </a:extLst>
          </p:cNvPr>
          <p:cNvCxnSpPr>
            <a:cxnSpLocks/>
          </p:cNvCxnSpPr>
          <p:nvPr/>
        </p:nvCxnSpPr>
        <p:spPr>
          <a:xfrm>
            <a:off x="1488007" y="-14971"/>
            <a:ext cx="0" cy="729482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kstvak 48">
            <a:extLst>
              <a:ext uri="{FF2B5EF4-FFF2-40B4-BE49-F238E27FC236}">
                <a16:creationId xmlns:a16="http://schemas.microsoft.com/office/drawing/2014/main" id="{51695D8F-5528-9840-BB11-AE1A5DBF1DC4}"/>
              </a:ext>
            </a:extLst>
          </p:cNvPr>
          <p:cNvSpPr txBox="1"/>
          <p:nvPr/>
        </p:nvSpPr>
        <p:spPr>
          <a:xfrm>
            <a:off x="10134170" y="4703545"/>
            <a:ext cx="143179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inancieel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tern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A93D45DC-B93A-A24B-B970-81F6CB86CF9C}"/>
              </a:ext>
            </a:extLst>
          </p:cNvPr>
          <p:cNvSpPr txBox="1"/>
          <p:nvPr/>
        </p:nvSpPr>
        <p:spPr>
          <a:xfrm>
            <a:off x="10134170" y="5847105"/>
            <a:ext cx="161553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kwalitatief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tern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cxnSp>
        <p:nvCxnSpPr>
          <p:cNvPr id="53" name="Gebogen verbindingslijn 52">
            <a:extLst>
              <a:ext uri="{FF2B5EF4-FFF2-40B4-BE49-F238E27FC236}">
                <a16:creationId xmlns:a16="http://schemas.microsoft.com/office/drawing/2014/main" id="{5FB45D01-7F73-2C49-BA74-D61DBD0B6866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330874" y="1836579"/>
            <a:ext cx="611401" cy="237164"/>
          </a:xfrm>
          <a:prstGeom prst="bentConnector3">
            <a:avLst>
              <a:gd name="adj1" fmla="val 147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bogen verbindingslijn 53">
            <a:extLst>
              <a:ext uri="{FF2B5EF4-FFF2-40B4-BE49-F238E27FC236}">
                <a16:creationId xmlns:a16="http://schemas.microsoft.com/office/drawing/2014/main" id="{B31BC3C1-A6B7-5143-AC44-10565E355DED}"/>
              </a:ext>
            </a:extLst>
          </p:cNvPr>
          <p:cNvCxnSpPr>
            <a:cxnSpLocks/>
          </p:cNvCxnSpPr>
          <p:nvPr/>
        </p:nvCxnSpPr>
        <p:spPr>
          <a:xfrm rot="10800000">
            <a:off x="10872711" y="2179260"/>
            <a:ext cx="390714" cy="349053"/>
          </a:xfrm>
          <a:prstGeom prst="bentConnector3">
            <a:avLst>
              <a:gd name="adj1" fmla="val 99686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vak 55">
            <a:extLst>
              <a:ext uri="{FF2B5EF4-FFF2-40B4-BE49-F238E27FC236}">
                <a16:creationId xmlns:a16="http://schemas.microsoft.com/office/drawing/2014/main" id="{48C9F5FE-040B-954A-B03D-DF58AE043B6E}"/>
              </a:ext>
            </a:extLst>
          </p:cNvPr>
          <p:cNvSpPr txBox="1"/>
          <p:nvPr/>
        </p:nvSpPr>
        <p:spPr>
          <a:xfrm>
            <a:off x="10043229" y="4316346"/>
            <a:ext cx="2160345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A237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maatschappelijk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713F4BD5-A816-D641-97E2-BF0861C41181}"/>
              </a:ext>
            </a:extLst>
          </p:cNvPr>
          <p:cNvSpPr txBox="1"/>
          <p:nvPr/>
        </p:nvSpPr>
        <p:spPr>
          <a:xfrm>
            <a:off x="10043160" y="714511"/>
            <a:ext cx="2159650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A237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organisatie</a:t>
            </a:r>
          </a:p>
        </p:txBody>
      </p:sp>
      <p:cxnSp>
        <p:nvCxnSpPr>
          <p:cNvPr id="59" name="Rechte verbindingslijn 58">
            <a:extLst>
              <a:ext uri="{FF2B5EF4-FFF2-40B4-BE49-F238E27FC236}">
                <a16:creationId xmlns:a16="http://schemas.microsoft.com/office/drawing/2014/main" id="{B0D166FF-3A0C-7D4B-906C-99D1C9C8F3EF}"/>
              </a:ext>
            </a:extLst>
          </p:cNvPr>
          <p:cNvCxnSpPr>
            <a:cxnSpLocks/>
          </p:cNvCxnSpPr>
          <p:nvPr/>
        </p:nvCxnSpPr>
        <p:spPr>
          <a:xfrm>
            <a:off x="10052106" y="-684"/>
            <a:ext cx="0" cy="744273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3" name="Rechthoek 72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756943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IT</a:t>
            </a:r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5F04524C-9DF4-884B-946E-CA3088EDB995}"/>
              </a:ext>
            </a:extLst>
          </p:cNvPr>
          <p:cNvSpPr/>
          <p:nvPr/>
        </p:nvSpPr>
        <p:spPr>
          <a:xfrm>
            <a:off x="8528591" y="1406335"/>
            <a:ext cx="1182029" cy="456227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vergunning</a:t>
            </a:r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D898C01A-7D37-B04D-AAA1-12BBF8B8F744}"/>
              </a:ext>
            </a:extLst>
          </p:cNvPr>
          <p:cNvSpPr/>
          <p:nvPr/>
        </p:nvSpPr>
        <p:spPr>
          <a:xfrm>
            <a:off x="8528591" y="4974312"/>
            <a:ext cx="1182029" cy="499738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en kosten initiatiefnemer</a:t>
            </a:r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1081639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p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5F04524C-9DF4-884B-946E-CA3088EDB995}"/>
              </a:ext>
            </a:extLst>
          </p:cNvPr>
          <p:cNvSpPr/>
          <p:nvPr/>
        </p:nvSpPr>
        <p:spPr>
          <a:xfrm>
            <a:off x="8528591" y="1903392"/>
            <a:ext cx="1182029" cy="456227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handhaving</a:t>
            </a:r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3260741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opbrengsten</a:t>
            </a:r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2725145"/>
            <a:ext cx="1182029" cy="494764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Out-of-pocket kosten</a:t>
            </a:r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3785214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proceskwaliteit</a:t>
            </a:r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5640978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Kwaliteit van de leefomgeving</a:t>
            </a:r>
          </a:p>
        </p:txBody>
      </p:sp>
      <p:sp>
        <p:nvSpPr>
          <p:cNvPr id="83" name="Rechthoek 82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6475733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Tevredenheid betrokkenen</a:t>
            </a:r>
          </a:p>
        </p:txBody>
      </p:sp>
      <p:sp>
        <p:nvSpPr>
          <p:cNvPr id="84" name="Rechthoek 83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6065832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Tevredenheid initiatiefnemer</a:t>
            </a:r>
          </a:p>
        </p:txBody>
      </p:sp>
      <p:sp>
        <p:nvSpPr>
          <p:cNvPr id="85" name="Rechthoek 84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2400449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overig</a:t>
            </a:r>
          </a:p>
        </p:txBody>
      </p:sp>
      <p:sp>
        <p:nvSpPr>
          <p:cNvPr id="86" name="Rechteraccolade 85"/>
          <p:cNvSpPr/>
          <p:nvPr/>
        </p:nvSpPr>
        <p:spPr>
          <a:xfrm>
            <a:off x="9796780" y="743589"/>
            <a:ext cx="175530" cy="2807613"/>
          </a:xfrm>
          <a:prstGeom prst="rightBrace">
            <a:avLst>
              <a:gd name="adj1" fmla="val 22537"/>
              <a:gd name="adj2" fmla="val 37670"/>
            </a:avLst>
          </a:prstGeom>
          <a:ln w="12700">
            <a:solidFill>
              <a:srgbClr val="1A23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9" name="Groep 108"/>
          <p:cNvGrpSpPr/>
          <p:nvPr/>
        </p:nvGrpSpPr>
        <p:grpSpPr>
          <a:xfrm>
            <a:off x="10210084" y="5013649"/>
            <a:ext cx="1267933" cy="593172"/>
            <a:chOff x="5315160" y="3599027"/>
            <a:chExt cx="1267933" cy="593172"/>
          </a:xfrm>
        </p:grpSpPr>
        <p:sp>
          <p:nvSpPr>
            <p:cNvPr id="102" name="Tekstvak 10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03" name="Tekstvak 10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04" name="Rechte verbindingslijn 103"/>
            <p:cNvCxnSpPr>
              <a:cxnSpLocks/>
              <a:stCxn id="87" idx="1"/>
              <a:endCxn id="87" idx="3"/>
            </p:cNvCxnSpPr>
            <p:nvPr/>
          </p:nvCxnSpPr>
          <p:spPr>
            <a:xfrm>
              <a:off x="5315160" y="3904066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Gebogen verbindingslijn 54">
            <a:extLst>
              <a:ext uri="{FF2B5EF4-FFF2-40B4-BE49-F238E27FC236}">
                <a16:creationId xmlns:a16="http://schemas.microsoft.com/office/drawing/2014/main" id="{15BFCAA6-E373-804C-97A9-F446DC2ABD75}"/>
              </a:ext>
            </a:extLst>
          </p:cNvPr>
          <p:cNvCxnSpPr>
            <a:cxnSpLocks/>
          </p:cNvCxnSpPr>
          <p:nvPr/>
        </p:nvCxnSpPr>
        <p:spPr>
          <a:xfrm rot="5400000">
            <a:off x="10499904" y="3937072"/>
            <a:ext cx="2382541" cy="191682"/>
          </a:xfrm>
          <a:prstGeom prst="bentConnector3">
            <a:avLst>
              <a:gd name="adj1" fmla="val 99925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hteraccolade 104"/>
          <p:cNvSpPr/>
          <p:nvPr/>
        </p:nvSpPr>
        <p:spPr>
          <a:xfrm>
            <a:off x="9797489" y="5640978"/>
            <a:ext cx="154961" cy="1209883"/>
          </a:xfrm>
          <a:prstGeom prst="rightBrace">
            <a:avLst>
              <a:gd name="adj1" fmla="val 22537"/>
              <a:gd name="adj2" fmla="val 67635"/>
            </a:avLst>
          </a:prstGeom>
          <a:ln w="12700">
            <a:solidFill>
              <a:srgbClr val="1A23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0" name="Groep 109"/>
          <p:cNvGrpSpPr/>
          <p:nvPr/>
        </p:nvGrpSpPr>
        <p:grpSpPr>
          <a:xfrm>
            <a:off x="10210083" y="6160387"/>
            <a:ext cx="1267933" cy="593172"/>
            <a:chOff x="5315159" y="3599027"/>
            <a:chExt cx="1267933" cy="593172"/>
          </a:xfrm>
        </p:grpSpPr>
        <p:sp>
          <p:nvSpPr>
            <p:cNvPr id="112" name="Tekstvak 11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13" name="Tekstvak 11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14" name="Rechte verbindingslijn 113"/>
            <p:cNvCxnSpPr>
              <a:cxnSpLocks/>
              <a:stCxn id="78" idx="1"/>
              <a:endCxn id="78" idx="3"/>
            </p:cNvCxnSpPr>
            <p:nvPr/>
          </p:nvCxnSpPr>
          <p:spPr>
            <a:xfrm>
              <a:off x="5315159" y="3897110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ep 114"/>
          <p:cNvGrpSpPr/>
          <p:nvPr/>
        </p:nvGrpSpPr>
        <p:grpSpPr>
          <a:xfrm>
            <a:off x="10185280" y="3589963"/>
            <a:ext cx="1267933" cy="593172"/>
            <a:chOff x="5290356" y="3599027"/>
            <a:chExt cx="1267933" cy="593172"/>
          </a:xfrm>
        </p:grpSpPr>
        <p:sp>
          <p:nvSpPr>
            <p:cNvPr id="117" name="Tekstvak 116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18" name="Tekstvak 117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19" name="Rechte verbindingslijn 118"/>
            <p:cNvCxnSpPr>
              <a:cxnSpLocks/>
              <a:stCxn id="88" idx="1"/>
              <a:endCxn id="88" idx="3"/>
            </p:cNvCxnSpPr>
            <p:nvPr/>
          </p:nvCxnSpPr>
          <p:spPr>
            <a:xfrm>
              <a:off x="5290356" y="3889688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ep 119"/>
          <p:cNvGrpSpPr/>
          <p:nvPr/>
        </p:nvGrpSpPr>
        <p:grpSpPr>
          <a:xfrm>
            <a:off x="10247678" y="1499219"/>
            <a:ext cx="1267932" cy="593172"/>
            <a:chOff x="5352754" y="3599027"/>
            <a:chExt cx="1267932" cy="593172"/>
          </a:xfrm>
        </p:grpSpPr>
        <p:sp>
          <p:nvSpPr>
            <p:cNvPr id="122" name="Tekstvak 12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23" name="Tekstvak 12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24" name="Rechte verbindingslijn 123"/>
            <p:cNvCxnSpPr>
              <a:cxnSpLocks/>
            </p:cNvCxnSpPr>
            <p:nvPr/>
          </p:nvCxnSpPr>
          <p:spPr>
            <a:xfrm>
              <a:off x="5352755" y="3897110"/>
              <a:ext cx="1267931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fgeronde rechthoek 1">
            <a:extLst>
              <a:ext uri="{FF2B5EF4-FFF2-40B4-BE49-F238E27FC236}">
                <a16:creationId xmlns:a16="http://schemas.microsoft.com/office/drawing/2014/main" id="{163453C7-11EA-B84D-AC6D-ED005660B8A7}"/>
              </a:ext>
            </a:extLst>
          </p:cNvPr>
          <p:cNvSpPr/>
          <p:nvPr/>
        </p:nvSpPr>
        <p:spPr>
          <a:xfrm>
            <a:off x="11365709" y="2376491"/>
            <a:ext cx="601884" cy="338550"/>
          </a:xfrm>
          <a:prstGeom prst="roundRect">
            <a:avLst/>
          </a:prstGeom>
          <a:solidFill>
            <a:srgbClr val="1A23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leges</a:t>
            </a:r>
          </a:p>
        </p:txBody>
      </p:sp>
      <p:sp>
        <p:nvSpPr>
          <p:cNvPr id="7" name="Afgeronde rechthoek 6">
            <a:extLst>
              <a:ext uri="{FF2B5EF4-FFF2-40B4-BE49-F238E27FC236}">
                <a16:creationId xmlns:a16="http://schemas.microsoft.com/office/drawing/2014/main" id="{D90F7691-7EEB-2D48-8DEE-CC79702BF6BD}"/>
              </a:ext>
            </a:extLst>
          </p:cNvPr>
          <p:cNvSpPr/>
          <p:nvPr/>
        </p:nvSpPr>
        <p:spPr>
          <a:xfrm>
            <a:off x="2790631" y="4393145"/>
            <a:ext cx="1146472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Snel duidelijkheid wenselijkheid </a:t>
            </a:r>
            <a:endParaRPr kumimoji="0" lang="nl-NL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9" name="Afgeronde rechthoek 88">
            <a:extLst>
              <a:ext uri="{FF2B5EF4-FFF2-40B4-BE49-F238E27FC236}">
                <a16:creationId xmlns:a16="http://schemas.microsoft.com/office/drawing/2014/main" id="{0849FFCF-1A7A-0C49-9FD9-DC56CD9B5ADF}"/>
              </a:ext>
            </a:extLst>
          </p:cNvPr>
          <p:cNvSpPr/>
          <p:nvPr/>
        </p:nvSpPr>
        <p:spPr>
          <a:xfrm>
            <a:off x="2637619" y="811975"/>
            <a:ext cx="978297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Inzet teamleden</a:t>
            </a:r>
          </a:p>
        </p:txBody>
      </p:sp>
      <p:sp>
        <p:nvSpPr>
          <p:cNvPr id="90" name="Afgeronde rechthoek 89">
            <a:extLst>
              <a:ext uri="{FF2B5EF4-FFF2-40B4-BE49-F238E27FC236}">
                <a16:creationId xmlns:a16="http://schemas.microsoft.com/office/drawing/2014/main" id="{A84C9F20-C052-9E4D-8DFA-4C11FF27B032}"/>
              </a:ext>
            </a:extLst>
          </p:cNvPr>
          <p:cNvSpPr/>
          <p:nvPr/>
        </p:nvSpPr>
        <p:spPr>
          <a:xfrm>
            <a:off x="4287136" y="4384966"/>
            <a:ext cx="1600257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Minder inzet op niet wenselijke initiatieven</a:t>
            </a:r>
          </a:p>
        </p:txBody>
      </p:sp>
      <p:sp>
        <p:nvSpPr>
          <p:cNvPr id="91" name="Afgeronde rechthoek 90">
            <a:extLst>
              <a:ext uri="{FF2B5EF4-FFF2-40B4-BE49-F238E27FC236}">
                <a16:creationId xmlns:a16="http://schemas.microsoft.com/office/drawing/2014/main" id="{AD913F9A-B29E-994C-8F9D-8D687E854B9D}"/>
              </a:ext>
            </a:extLst>
          </p:cNvPr>
          <p:cNvSpPr/>
          <p:nvPr/>
        </p:nvSpPr>
        <p:spPr>
          <a:xfrm>
            <a:off x="1859209" y="2397993"/>
            <a:ext cx="965603" cy="499178"/>
          </a:xfrm>
          <a:prstGeom prst="roundRect">
            <a:avLst/>
          </a:prstGeom>
          <a:solidFill>
            <a:schemeClr val="bg1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Wekelijks overleg </a:t>
            </a:r>
          </a:p>
        </p:txBody>
      </p:sp>
      <p:sp>
        <p:nvSpPr>
          <p:cNvPr id="99" name="Afgeronde rechthoek 90">
            <a:extLst>
              <a:ext uri="{FF2B5EF4-FFF2-40B4-BE49-F238E27FC236}">
                <a16:creationId xmlns:a16="http://schemas.microsoft.com/office/drawing/2014/main" id="{71A0A381-83B1-4E6F-B6CC-FCEFE8D728BD}"/>
              </a:ext>
            </a:extLst>
          </p:cNvPr>
          <p:cNvSpPr/>
          <p:nvPr/>
        </p:nvSpPr>
        <p:spPr>
          <a:xfrm>
            <a:off x="3340936" y="3111936"/>
            <a:ext cx="1620059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Eerdere afstemming ketensamenwerking</a:t>
            </a:r>
          </a:p>
        </p:txBody>
      </p:sp>
      <p:cxnSp>
        <p:nvCxnSpPr>
          <p:cNvPr id="121" name="Gebogen verbindingslijn 14">
            <a:extLst>
              <a:ext uri="{FF2B5EF4-FFF2-40B4-BE49-F238E27FC236}">
                <a16:creationId xmlns:a16="http://schemas.microsoft.com/office/drawing/2014/main" id="{8E35A5AA-688C-4AB9-B6EA-8B047E14A50A}"/>
              </a:ext>
            </a:extLst>
          </p:cNvPr>
          <p:cNvCxnSpPr>
            <a:cxnSpLocks/>
            <a:stCxn id="111" idx="2"/>
            <a:endCxn id="7" idx="0"/>
          </p:cNvCxnSpPr>
          <p:nvPr/>
        </p:nvCxnSpPr>
        <p:spPr>
          <a:xfrm rot="5400000">
            <a:off x="3676250" y="3921924"/>
            <a:ext cx="158839" cy="78360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5" name="Afgeronde rechthoek 90">
            <a:extLst>
              <a:ext uri="{FF2B5EF4-FFF2-40B4-BE49-F238E27FC236}">
                <a16:creationId xmlns:a16="http://schemas.microsoft.com/office/drawing/2014/main" id="{1685FDF0-082F-41C7-BEFC-5B13F8001AE7}"/>
              </a:ext>
            </a:extLst>
          </p:cNvPr>
          <p:cNvSpPr/>
          <p:nvPr/>
        </p:nvSpPr>
        <p:spPr>
          <a:xfrm>
            <a:off x="5206281" y="1667436"/>
            <a:ext cx="1035730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Heldere boodschap naar buiten</a:t>
            </a:r>
          </a:p>
        </p:txBody>
      </p:sp>
      <p:cxnSp>
        <p:nvCxnSpPr>
          <p:cNvPr id="140" name="Gebogen verbindingslijn 14">
            <a:extLst>
              <a:ext uri="{FF2B5EF4-FFF2-40B4-BE49-F238E27FC236}">
                <a16:creationId xmlns:a16="http://schemas.microsoft.com/office/drawing/2014/main" id="{F49E4331-FC56-4D89-BDC6-F1B80E9ED045}"/>
              </a:ext>
            </a:extLst>
          </p:cNvPr>
          <p:cNvCxnSpPr>
            <a:cxnSpLocks/>
            <a:stCxn id="146" idx="2"/>
            <a:endCxn id="99" idx="0"/>
          </p:cNvCxnSpPr>
          <p:nvPr/>
        </p:nvCxnSpPr>
        <p:spPr>
          <a:xfrm rot="16200000" flipH="1">
            <a:off x="4041836" y="3002805"/>
            <a:ext cx="214765" cy="349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6" name="Afgeronde rechthoek 90">
            <a:extLst>
              <a:ext uri="{FF2B5EF4-FFF2-40B4-BE49-F238E27FC236}">
                <a16:creationId xmlns:a16="http://schemas.microsoft.com/office/drawing/2014/main" id="{C8B8BB02-7147-4627-B73D-A514E23EC402}"/>
              </a:ext>
            </a:extLst>
          </p:cNvPr>
          <p:cNvSpPr/>
          <p:nvPr/>
        </p:nvSpPr>
        <p:spPr>
          <a:xfrm>
            <a:off x="3324018" y="2397993"/>
            <a:ext cx="1646905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nl-NL" sz="9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ntegrale</a:t>
            </a: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afstemming</a:t>
            </a:r>
          </a:p>
        </p:txBody>
      </p:sp>
      <p:sp>
        <p:nvSpPr>
          <p:cNvPr id="92" name="Afgeronde rechthoek 90">
            <a:extLst>
              <a:ext uri="{FF2B5EF4-FFF2-40B4-BE49-F238E27FC236}">
                <a16:creationId xmlns:a16="http://schemas.microsoft.com/office/drawing/2014/main" id="{A36B53BC-8DFA-4FB2-9D3B-994D5CE3EBD5}"/>
              </a:ext>
            </a:extLst>
          </p:cNvPr>
          <p:cNvSpPr/>
          <p:nvPr/>
        </p:nvSpPr>
        <p:spPr>
          <a:xfrm>
            <a:off x="2440598" y="6283958"/>
            <a:ext cx="965603" cy="4991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Centrale ingang</a:t>
            </a:r>
          </a:p>
        </p:txBody>
      </p:sp>
      <p:cxnSp>
        <p:nvCxnSpPr>
          <p:cNvPr id="93" name="Gebogen verbindingslijn 14">
            <a:extLst>
              <a:ext uri="{FF2B5EF4-FFF2-40B4-BE49-F238E27FC236}">
                <a16:creationId xmlns:a16="http://schemas.microsoft.com/office/drawing/2014/main" id="{C422F7DF-DD26-45F1-B311-67A47E02D5AA}"/>
              </a:ext>
            </a:extLst>
          </p:cNvPr>
          <p:cNvCxnSpPr>
            <a:cxnSpLocks/>
            <a:endCxn id="92" idx="1"/>
          </p:cNvCxnSpPr>
          <p:nvPr/>
        </p:nvCxnSpPr>
        <p:spPr>
          <a:xfrm rot="16200000" flipH="1">
            <a:off x="481977" y="4574926"/>
            <a:ext cx="2762312" cy="1154930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1" name="Afgeronde rechthoek 90">
            <a:extLst>
              <a:ext uri="{FF2B5EF4-FFF2-40B4-BE49-F238E27FC236}">
                <a16:creationId xmlns:a16="http://schemas.microsoft.com/office/drawing/2014/main" id="{3A0445B7-6D55-4489-B62A-F530DE0CFB91}"/>
              </a:ext>
            </a:extLst>
          </p:cNvPr>
          <p:cNvSpPr/>
          <p:nvPr/>
        </p:nvSpPr>
        <p:spPr>
          <a:xfrm>
            <a:off x="5472649" y="6282691"/>
            <a:ext cx="1600257" cy="4991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Gee</a:t>
            </a: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zwervende initiatieven door organisatie</a:t>
            </a:r>
            <a:endParaRPr kumimoji="0" lang="nl-NL" sz="9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1" name="Afgeronde rechthoek 90">
            <a:extLst>
              <a:ext uri="{FF2B5EF4-FFF2-40B4-BE49-F238E27FC236}">
                <a16:creationId xmlns:a16="http://schemas.microsoft.com/office/drawing/2014/main" id="{5E0A1FE3-3804-4CE3-B082-B14B33715208}"/>
              </a:ext>
            </a:extLst>
          </p:cNvPr>
          <p:cNvSpPr/>
          <p:nvPr/>
        </p:nvSpPr>
        <p:spPr>
          <a:xfrm>
            <a:off x="3464838" y="3735128"/>
            <a:ext cx="1365263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Heldere structuur in de afweging en wenselijkheid</a:t>
            </a:r>
          </a:p>
        </p:txBody>
      </p:sp>
      <p:cxnSp>
        <p:nvCxnSpPr>
          <p:cNvPr id="130" name="Gebogen verbindingslijn 14">
            <a:extLst>
              <a:ext uri="{FF2B5EF4-FFF2-40B4-BE49-F238E27FC236}">
                <a16:creationId xmlns:a16="http://schemas.microsoft.com/office/drawing/2014/main" id="{6135D04A-E9BC-45D6-9034-5985C53C7206}"/>
              </a:ext>
            </a:extLst>
          </p:cNvPr>
          <p:cNvCxnSpPr>
            <a:cxnSpLocks/>
            <a:endCxn id="125" idx="1"/>
          </p:cNvCxnSpPr>
          <p:nvPr/>
        </p:nvCxnSpPr>
        <p:spPr>
          <a:xfrm>
            <a:off x="4569580" y="1914646"/>
            <a:ext cx="636701" cy="237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6" name="Afgeronde rechthoek 90">
            <a:extLst>
              <a:ext uri="{FF2B5EF4-FFF2-40B4-BE49-F238E27FC236}">
                <a16:creationId xmlns:a16="http://schemas.microsoft.com/office/drawing/2014/main" id="{44DDE085-D0B0-47CC-BC6A-2379DD420030}"/>
              </a:ext>
            </a:extLst>
          </p:cNvPr>
          <p:cNvSpPr/>
          <p:nvPr/>
        </p:nvSpPr>
        <p:spPr>
          <a:xfrm>
            <a:off x="1848687" y="5332568"/>
            <a:ext cx="965603" cy="4991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“nee tenzij” naar “ja, mits”</a:t>
            </a:r>
            <a:endParaRPr kumimoji="0" lang="nl-NL" sz="9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7" name="Afgeronde rechthoek 90">
            <a:extLst>
              <a:ext uri="{FF2B5EF4-FFF2-40B4-BE49-F238E27FC236}">
                <a16:creationId xmlns:a16="http://schemas.microsoft.com/office/drawing/2014/main" id="{A10B6113-EC03-4036-A152-E81F3CA2675E}"/>
              </a:ext>
            </a:extLst>
          </p:cNvPr>
          <p:cNvSpPr/>
          <p:nvPr/>
        </p:nvSpPr>
        <p:spPr>
          <a:xfrm>
            <a:off x="3230086" y="5339918"/>
            <a:ext cx="1620059" cy="4991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Meer initiatieven mogelijk die passen bij </a:t>
            </a:r>
            <a:r>
              <a:rPr kumimoji="0" lang="nl-NL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bestu</a:t>
            </a:r>
            <a:r>
              <a:rPr lang="nl-NL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urlijke</a:t>
            </a: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doelen</a:t>
            </a:r>
            <a:endParaRPr kumimoji="0" lang="nl-NL" sz="9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8" name="Gebogen verbindingslijn 14">
            <a:extLst>
              <a:ext uri="{FF2B5EF4-FFF2-40B4-BE49-F238E27FC236}">
                <a16:creationId xmlns:a16="http://schemas.microsoft.com/office/drawing/2014/main" id="{ACFF81CD-8AED-441B-BA77-7F8D14B07671}"/>
              </a:ext>
            </a:extLst>
          </p:cNvPr>
          <p:cNvCxnSpPr>
            <a:cxnSpLocks/>
            <a:endCxn id="136" idx="0"/>
          </p:cNvCxnSpPr>
          <p:nvPr/>
        </p:nvCxnSpPr>
        <p:spPr>
          <a:xfrm rot="16200000" flipH="1">
            <a:off x="1053650" y="4054729"/>
            <a:ext cx="1547352" cy="100832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8" name="Afgeronde rechthoek 90">
            <a:extLst>
              <a:ext uri="{FF2B5EF4-FFF2-40B4-BE49-F238E27FC236}">
                <a16:creationId xmlns:a16="http://schemas.microsoft.com/office/drawing/2014/main" id="{ECE404C9-44E1-48F3-9696-B1E8C2DBADDC}"/>
              </a:ext>
            </a:extLst>
          </p:cNvPr>
          <p:cNvSpPr/>
          <p:nvPr/>
        </p:nvSpPr>
        <p:spPr>
          <a:xfrm>
            <a:off x="6154049" y="4471015"/>
            <a:ext cx="1625755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Geen intensieve toets op haalbaarheid</a:t>
            </a:r>
          </a:p>
        </p:txBody>
      </p:sp>
      <p:sp>
        <p:nvSpPr>
          <p:cNvPr id="164" name="Afgeronde rechthoek 90">
            <a:extLst>
              <a:ext uri="{FF2B5EF4-FFF2-40B4-BE49-F238E27FC236}">
                <a16:creationId xmlns:a16="http://schemas.microsoft.com/office/drawing/2014/main" id="{1ECC22FA-F5A8-4C9C-979C-EB8ECD7C444F}"/>
              </a:ext>
            </a:extLst>
          </p:cNvPr>
          <p:cNvSpPr/>
          <p:nvPr/>
        </p:nvSpPr>
        <p:spPr>
          <a:xfrm>
            <a:off x="3259368" y="1573454"/>
            <a:ext cx="1325165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Afstemming met bestuur</a:t>
            </a:r>
          </a:p>
        </p:txBody>
      </p:sp>
      <p:cxnSp>
        <p:nvCxnSpPr>
          <p:cNvPr id="131" name="Gebogen verbindingslijn 14">
            <a:extLst>
              <a:ext uri="{FF2B5EF4-FFF2-40B4-BE49-F238E27FC236}">
                <a16:creationId xmlns:a16="http://schemas.microsoft.com/office/drawing/2014/main" id="{A33CBAA5-A75E-4A2F-A777-BB3B0E43CCBD}"/>
              </a:ext>
            </a:extLst>
          </p:cNvPr>
          <p:cNvCxnSpPr>
            <a:cxnSpLocks/>
            <a:stCxn id="89" idx="2"/>
            <a:endCxn id="164" idx="0"/>
          </p:cNvCxnSpPr>
          <p:nvPr/>
        </p:nvCxnSpPr>
        <p:spPr>
          <a:xfrm rot="16200000" flipH="1">
            <a:off x="3393209" y="1044711"/>
            <a:ext cx="262301" cy="79518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Rechthoek 2">
            <a:extLst>
              <a:ext uri="{FF2B5EF4-FFF2-40B4-BE49-F238E27FC236}">
                <a16:creationId xmlns:a16="http://schemas.microsoft.com/office/drawing/2014/main" id="{17925471-639A-3E47-8539-40301D083EAD}"/>
              </a:ext>
            </a:extLst>
          </p:cNvPr>
          <p:cNvSpPr/>
          <p:nvPr/>
        </p:nvSpPr>
        <p:spPr>
          <a:xfrm>
            <a:off x="7923469" y="6019"/>
            <a:ext cx="4284730" cy="68669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192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Gebogen verbindingslijn 16">
            <a:extLst>
              <a:ext uri="{FF2B5EF4-FFF2-40B4-BE49-F238E27FC236}">
                <a16:creationId xmlns:a16="http://schemas.microsoft.com/office/drawing/2014/main" id="{2F314E82-18FB-4FF0-AEA7-405F9557C720}"/>
              </a:ext>
            </a:extLst>
          </p:cNvPr>
          <p:cNvCxnSpPr>
            <a:cxnSpLocks/>
          </p:cNvCxnSpPr>
          <p:nvPr/>
        </p:nvCxnSpPr>
        <p:spPr>
          <a:xfrm>
            <a:off x="2790059" y="2845113"/>
            <a:ext cx="5756577" cy="2260463"/>
          </a:xfrm>
          <a:prstGeom prst="bentConnector3">
            <a:avLst>
              <a:gd name="adj1" fmla="val -1971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7" name="Gebogen verbindingslijn 14">
            <a:extLst>
              <a:ext uri="{FF2B5EF4-FFF2-40B4-BE49-F238E27FC236}">
                <a16:creationId xmlns:a16="http://schemas.microsoft.com/office/drawing/2014/main" id="{1925C17E-8A48-4958-85E2-ABA29213D04A}"/>
              </a:ext>
            </a:extLst>
          </p:cNvPr>
          <p:cNvCxnSpPr>
            <a:cxnSpLocks/>
            <a:stCxn id="90" idx="3"/>
            <a:endCxn id="148" idx="1"/>
          </p:cNvCxnSpPr>
          <p:nvPr/>
        </p:nvCxnSpPr>
        <p:spPr>
          <a:xfrm>
            <a:off x="5887393" y="4634555"/>
            <a:ext cx="266656" cy="86049"/>
          </a:xfrm>
          <a:prstGeom prst="bentConnector3">
            <a:avLst>
              <a:gd name="adj1" fmla="val -46549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Gebogen verbindingslijn 15">
            <a:extLst>
              <a:ext uri="{FF2B5EF4-FFF2-40B4-BE49-F238E27FC236}">
                <a16:creationId xmlns:a16="http://schemas.microsoft.com/office/drawing/2014/main" id="{48ADE5FF-673E-4B4C-A47F-4EBA169C3FD5}"/>
              </a:ext>
            </a:extLst>
          </p:cNvPr>
          <p:cNvCxnSpPr>
            <a:cxnSpLocks/>
            <a:stCxn id="137" idx="3"/>
          </p:cNvCxnSpPr>
          <p:nvPr/>
        </p:nvCxnSpPr>
        <p:spPr>
          <a:xfrm>
            <a:off x="4850145" y="5589507"/>
            <a:ext cx="3678445" cy="236473"/>
          </a:xfrm>
          <a:prstGeom prst="bentConnector3">
            <a:avLst>
              <a:gd name="adj1" fmla="val -2824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Gebogen verbindingslijn 15">
            <a:extLst>
              <a:ext uri="{FF2B5EF4-FFF2-40B4-BE49-F238E27FC236}">
                <a16:creationId xmlns:a16="http://schemas.microsoft.com/office/drawing/2014/main" id="{FF5E4191-DFF5-45C2-86A1-3177BE3801A8}"/>
              </a:ext>
            </a:extLst>
          </p:cNvPr>
          <p:cNvCxnSpPr>
            <a:cxnSpLocks/>
          </p:cNvCxnSpPr>
          <p:nvPr/>
        </p:nvCxnSpPr>
        <p:spPr>
          <a:xfrm>
            <a:off x="6165454" y="1974367"/>
            <a:ext cx="2286580" cy="4333808"/>
          </a:xfrm>
          <a:prstGeom prst="bentConnector3">
            <a:avLst>
              <a:gd name="adj1" fmla="val 77076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Gebogen verbindingslijn 15">
            <a:extLst>
              <a:ext uri="{FF2B5EF4-FFF2-40B4-BE49-F238E27FC236}">
                <a16:creationId xmlns:a16="http://schemas.microsoft.com/office/drawing/2014/main" id="{171D20B4-EA16-4918-BAF9-AA0D975E0E2D}"/>
              </a:ext>
            </a:extLst>
          </p:cNvPr>
          <p:cNvCxnSpPr>
            <a:cxnSpLocks/>
          </p:cNvCxnSpPr>
          <p:nvPr/>
        </p:nvCxnSpPr>
        <p:spPr>
          <a:xfrm flipV="1">
            <a:off x="5355259" y="1800783"/>
            <a:ext cx="3174206" cy="2611609"/>
          </a:xfrm>
          <a:prstGeom prst="bentConnector3">
            <a:avLst>
              <a:gd name="adj1" fmla="val 464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5" name="Gebogen verbindingslijn 15">
            <a:extLst>
              <a:ext uri="{FF2B5EF4-FFF2-40B4-BE49-F238E27FC236}">
                <a16:creationId xmlns:a16="http://schemas.microsoft.com/office/drawing/2014/main" id="{F172271A-816F-4A15-A835-D6F6EAA081B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364117" y="2446634"/>
            <a:ext cx="2750517" cy="1597490"/>
          </a:xfrm>
          <a:prstGeom prst="bentConnector2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1" name="Gebogen verbindingslijn 16">
            <a:extLst>
              <a:ext uri="{FF2B5EF4-FFF2-40B4-BE49-F238E27FC236}">
                <a16:creationId xmlns:a16="http://schemas.microsoft.com/office/drawing/2014/main" id="{61E3AE9D-9F85-4543-AB04-57C8ED2A60AA}"/>
              </a:ext>
            </a:extLst>
          </p:cNvPr>
          <p:cNvCxnSpPr>
            <a:cxnSpLocks/>
          </p:cNvCxnSpPr>
          <p:nvPr/>
        </p:nvCxnSpPr>
        <p:spPr>
          <a:xfrm>
            <a:off x="3535520" y="1641402"/>
            <a:ext cx="5011116" cy="362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9" name="Gebogen verbindingslijn 16">
            <a:extLst>
              <a:ext uri="{FF2B5EF4-FFF2-40B4-BE49-F238E27FC236}">
                <a16:creationId xmlns:a16="http://schemas.microsoft.com/office/drawing/2014/main" id="{C16C7D5D-B7F4-4FED-8A54-3CE34C5885E3}"/>
              </a:ext>
            </a:extLst>
          </p:cNvPr>
          <p:cNvCxnSpPr>
            <a:cxnSpLocks/>
          </p:cNvCxnSpPr>
          <p:nvPr/>
        </p:nvCxnSpPr>
        <p:spPr>
          <a:xfrm>
            <a:off x="3615916" y="878319"/>
            <a:ext cx="4903979" cy="220988"/>
          </a:xfrm>
          <a:prstGeom prst="bentConnector3">
            <a:avLst>
              <a:gd name="adj1" fmla="val -3219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8" name="Gebogen verbindingslijn 14">
            <a:extLst>
              <a:ext uri="{FF2B5EF4-FFF2-40B4-BE49-F238E27FC236}">
                <a16:creationId xmlns:a16="http://schemas.microsoft.com/office/drawing/2014/main" id="{69E88594-A2EF-4474-A7F5-A580912EE249}"/>
              </a:ext>
            </a:extLst>
          </p:cNvPr>
          <p:cNvCxnSpPr>
            <a:cxnSpLocks/>
            <a:stCxn id="7" idx="3"/>
            <a:endCxn id="90" idx="1"/>
          </p:cNvCxnSpPr>
          <p:nvPr/>
        </p:nvCxnSpPr>
        <p:spPr>
          <a:xfrm flipV="1">
            <a:off x="3937103" y="4634555"/>
            <a:ext cx="350033" cy="8179"/>
          </a:xfrm>
          <a:prstGeom prst="bentConnector3">
            <a:avLst>
              <a:gd name="adj1" fmla="val -12587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2" name="Gebogen verbindingslijn 15">
            <a:extLst>
              <a:ext uri="{FF2B5EF4-FFF2-40B4-BE49-F238E27FC236}">
                <a16:creationId xmlns:a16="http://schemas.microsoft.com/office/drawing/2014/main" id="{321A99A4-8E6E-474E-B568-6B9C318D05F6}"/>
              </a:ext>
            </a:extLst>
          </p:cNvPr>
          <p:cNvCxnSpPr>
            <a:cxnSpLocks/>
          </p:cNvCxnSpPr>
          <p:nvPr/>
        </p:nvCxnSpPr>
        <p:spPr>
          <a:xfrm flipV="1">
            <a:off x="5563927" y="4055319"/>
            <a:ext cx="2992928" cy="2464560"/>
          </a:xfrm>
          <a:prstGeom prst="bentConnector3">
            <a:avLst>
              <a:gd name="adj1" fmla="val 88034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6" name="Gebogen verbindingslijn 14">
            <a:extLst>
              <a:ext uri="{FF2B5EF4-FFF2-40B4-BE49-F238E27FC236}">
                <a16:creationId xmlns:a16="http://schemas.microsoft.com/office/drawing/2014/main" id="{E4987DB3-5E24-49A7-BF3C-BF700A563093}"/>
              </a:ext>
            </a:extLst>
          </p:cNvPr>
          <p:cNvCxnSpPr>
            <a:cxnSpLocks/>
            <a:stCxn id="99" idx="2"/>
            <a:endCxn id="111" idx="0"/>
          </p:cNvCxnSpPr>
          <p:nvPr/>
        </p:nvCxnSpPr>
        <p:spPr>
          <a:xfrm rot="5400000">
            <a:off x="4087211" y="3671373"/>
            <a:ext cx="124014" cy="349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7" name="Gebogen verbindingslijn 14">
            <a:extLst>
              <a:ext uri="{FF2B5EF4-FFF2-40B4-BE49-F238E27FC236}">
                <a16:creationId xmlns:a16="http://schemas.microsoft.com/office/drawing/2014/main" id="{67B81CAE-3140-4BBA-BD74-23CCF36BDB1A}"/>
              </a:ext>
            </a:extLst>
          </p:cNvPr>
          <p:cNvCxnSpPr>
            <a:cxnSpLocks/>
            <a:endCxn id="146" idx="1"/>
          </p:cNvCxnSpPr>
          <p:nvPr/>
        </p:nvCxnSpPr>
        <p:spPr>
          <a:xfrm>
            <a:off x="2540883" y="2638143"/>
            <a:ext cx="783135" cy="9439"/>
          </a:xfrm>
          <a:prstGeom prst="bentConnector3">
            <a:avLst>
              <a:gd name="adj1" fmla="val -7814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2" name="Gebogen verbindingslijn 14">
            <a:extLst>
              <a:ext uri="{FF2B5EF4-FFF2-40B4-BE49-F238E27FC236}">
                <a16:creationId xmlns:a16="http://schemas.microsoft.com/office/drawing/2014/main" id="{3BC80344-214C-40FA-99D5-A7E6CCD2D59B}"/>
              </a:ext>
            </a:extLst>
          </p:cNvPr>
          <p:cNvCxnSpPr>
            <a:cxnSpLocks/>
            <a:stCxn id="91" idx="0"/>
            <a:endCxn id="89" idx="1"/>
          </p:cNvCxnSpPr>
          <p:nvPr/>
        </p:nvCxnSpPr>
        <p:spPr>
          <a:xfrm rot="5400000" flipH="1" flipV="1">
            <a:off x="1821601" y="1581975"/>
            <a:ext cx="1336429" cy="295608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9" name="Gebogen verbindingslijn 14">
            <a:extLst>
              <a:ext uri="{FF2B5EF4-FFF2-40B4-BE49-F238E27FC236}">
                <a16:creationId xmlns:a16="http://schemas.microsoft.com/office/drawing/2014/main" id="{14048460-E86B-459C-AF0E-62B5C4E957C4}"/>
              </a:ext>
            </a:extLst>
          </p:cNvPr>
          <p:cNvCxnSpPr>
            <a:cxnSpLocks/>
            <a:stCxn id="136" idx="3"/>
            <a:endCxn id="137" idx="1"/>
          </p:cNvCxnSpPr>
          <p:nvPr/>
        </p:nvCxnSpPr>
        <p:spPr>
          <a:xfrm>
            <a:off x="2814290" y="5582157"/>
            <a:ext cx="415796" cy="7350"/>
          </a:xfrm>
          <a:prstGeom prst="bentConnector3">
            <a:avLst>
              <a:gd name="adj1" fmla="val -1643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Gebogen verbindingslijn 14">
            <a:extLst>
              <a:ext uri="{FF2B5EF4-FFF2-40B4-BE49-F238E27FC236}">
                <a16:creationId xmlns:a16="http://schemas.microsoft.com/office/drawing/2014/main" id="{9928AFE6-FA73-4C87-839F-80F46E4199E9}"/>
              </a:ext>
            </a:extLst>
          </p:cNvPr>
          <p:cNvCxnSpPr>
            <a:cxnSpLocks/>
            <a:stCxn id="92" idx="3"/>
            <a:endCxn id="101" idx="1"/>
          </p:cNvCxnSpPr>
          <p:nvPr/>
        </p:nvCxnSpPr>
        <p:spPr>
          <a:xfrm flipV="1">
            <a:off x="3406201" y="6532280"/>
            <a:ext cx="2066448" cy="12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Rechthoek 3">
            <a:extLst>
              <a:ext uri="{FF2B5EF4-FFF2-40B4-BE49-F238E27FC236}">
                <a16:creationId xmlns:a16="http://schemas.microsoft.com/office/drawing/2014/main" id="{F6C64080-E65F-8148-A46D-DF4AA4317A49}"/>
              </a:ext>
            </a:extLst>
          </p:cNvPr>
          <p:cNvSpPr/>
          <p:nvPr/>
        </p:nvSpPr>
        <p:spPr>
          <a:xfrm>
            <a:off x="10043159" y="715197"/>
            <a:ext cx="2160416" cy="6157774"/>
          </a:xfrm>
          <a:prstGeom prst="rect">
            <a:avLst/>
          </a:prstGeom>
          <a:solidFill>
            <a:srgbClr val="E1F5FE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Afgeronde rechthoek 77">
            <a:extLst>
              <a:ext uri="{FF2B5EF4-FFF2-40B4-BE49-F238E27FC236}">
                <a16:creationId xmlns:a16="http://schemas.microsoft.com/office/drawing/2014/main" id="{F16F2168-D8DE-4D4D-AB5A-8AAF39B33F0A}"/>
              </a:ext>
            </a:extLst>
          </p:cNvPr>
          <p:cNvSpPr/>
          <p:nvPr/>
        </p:nvSpPr>
        <p:spPr>
          <a:xfrm>
            <a:off x="10210083" y="6129048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Afgeronde rechthoek 86">
            <a:extLst>
              <a:ext uri="{FF2B5EF4-FFF2-40B4-BE49-F238E27FC236}">
                <a16:creationId xmlns:a16="http://schemas.microsoft.com/office/drawing/2014/main" id="{FAE37298-121F-9C4A-AE58-B9F6AF0CAFA4}"/>
              </a:ext>
            </a:extLst>
          </p:cNvPr>
          <p:cNvSpPr/>
          <p:nvPr/>
        </p:nvSpPr>
        <p:spPr>
          <a:xfrm>
            <a:off x="10210084" y="4989266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Afgeronde rechthoek 87">
            <a:extLst>
              <a:ext uri="{FF2B5EF4-FFF2-40B4-BE49-F238E27FC236}">
                <a16:creationId xmlns:a16="http://schemas.microsoft.com/office/drawing/2014/main" id="{AE55DE2B-76D3-1443-94C0-01A3625494BE}"/>
              </a:ext>
            </a:extLst>
          </p:cNvPr>
          <p:cNvSpPr/>
          <p:nvPr/>
        </p:nvSpPr>
        <p:spPr>
          <a:xfrm>
            <a:off x="10185280" y="3551202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fgeronde rechthoek 4">
            <a:extLst>
              <a:ext uri="{FF2B5EF4-FFF2-40B4-BE49-F238E27FC236}">
                <a16:creationId xmlns:a16="http://schemas.microsoft.com/office/drawing/2014/main" id="{14011610-9650-FF43-8BDC-26D4A451C036}"/>
              </a:ext>
            </a:extLst>
          </p:cNvPr>
          <p:cNvSpPr/>
          <p:nvPr/>
        </p:nvSpPr>
        <p:spPr>
          <a:xfrm>
            <a:off x="10247677" y="1471771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8B25D9A-932A-1049-8FA6-5DC455518C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23" t="19082" r="46154" b="28764"/>
          <a:stretch/>
        </p:blipFill>
        <p:spPr>
          <a:xfrm>
            <a:off x="165475" y="35703"/>
            <a:ext cx="1030632" cy="707886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0E443EDC-FFD3-2741-A497-18872C2E1FED}"/>
              </a:ext>
            </a:extLst>
          </p:cNvPr>
          <p:cNvSpPr/>
          <p:nvPr/>
        </p:nvSpPr>
        <p:spPr>
          <a:xfrm>
            <a:off x="-10811" y="715197"/>
            <a:ext cx="1498818" cy="6157773"/>
          </a:xfrm>
          <a:prstGeom prst="rect">
            <a:avLst/>
          </a:prstGeom>
          <a:solidFill>
            <a:srgbClr val="E1F5FE"/>
          </a:solidFill>
          <a:ln w="12700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5" name="Gebogen verbindingslijn 14">
            <a:extLst>
              <a:ext uri="{FF2B5EF4-FFF2-40B4-BE49-F238E27FC236}">
                <a16:creationId xmlns:a16="http://schemas.microsoft.com/office/drawing/2014/main" id="{ABDC9B7D-24A3-224A-B9D2-40247BF7FCAE}"/>
              </a:ext>
            </a:extLst>
          </p:cNvPr>
          <p:cNvCxnSpPr>
            <a:cxnSpLocks/>
            <a:endCxn id="91" idx="1"/>
          </p:cNvCxnSpPr>
          <p:nvPr/>
        </p:nvCxnSpPr>
        <p:spPr>
          <a:xfrm flipV="1">
            <a:off x="1316637" y="2647582"/>
            <a:ext cx="542572" cy="47895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Afgeronde rechthoek 22">
            <a:extLst>
              <a:ext uri="{FF2B5EF4-FFF2-40B4-BE49-F238E27FC236}">
                <a16:creationId xmlns:a16="http://schemas.microsoft.com/office/drawing/2014/main" id="{99C9811F-248E-8F49-AC1F-FFA565D23C07}"/>
              </a:ext>
            </a:extLst>
          </p:cNvPr>
          <p:cNvSpPr/>
          <p:nvPr/>
        </p:nvSpPr>
        <p:spPr>
          <a:xfrm>
            <a:off x="82234" y="3078897"/>
            <a:ext cx="1291410" cy="71255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1A237E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Intaketafel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051FBAE-6392-E24B-9B7B-69308F603940}"/>
              </a:ext>
            </a:extLst>
          </p:cNvPr>
          <p:cNvSpPr txBox="1"/>
          <p:nvPr/>
        </p:nvSpPr>
        <p:spPr>
          <a:xfrm>
            <a:off x="3742478" y="167150"/>
            <a:ext cx="2860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gevolgen en effecten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0D9EDC0-CBCB-9949-BAD1-76545C3B8CE8}"/>
              </a:ext>
            </a:extLst>
          </p:cNvPr>
          <p:cNvSpPr txBox="1"/>
          <p:nvPr/>
        </p:nvSpPr>
        <p:spPr>
          <a:xfrm>
            <a:off x="10385005" y="167150"/>
            <a:ext cx="1362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resultaat</a:t>
            </a:r>
          </a:p>
        </p:txBody>
      </p: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BEF415A5-AC27-534F-846F-61A6F2C78075}"/>
              </a:ext>
            </a:extLst>
          </p:cNvPr>
          <p:cNvCxnSpPr/>
          <p:nvPr/>
        </p:nvCxnSpPr>
        <p:spPr>
          <a:xfrm>
            <a:off x="0" y="715196"/>
            <a:ext cx="12192000" cy="0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kstvak 42">
            <a:extLst>
              <a:ext uri="{FF2B5EF4-FFF2-40B4-BE49-F238E27FC236}">
                <a16:creationId xmlns:a16="http://schemas.microsoft.com/office/drawing/2014/main" id="{F8DEF9EE-90A3-2647-A351-3A5ED4FFD10B}"/>
              </a:ext>
            </a:extLst>
          </p:cNvPr>
          <p:cNvSpPr txBox="1"/>
          <p:nvPr/>
        </p:nvSpPr>
        <p:spPr>
          <a:xfrm>
            <a:off x="10134170" y="1194772"/>
            <a:ext cx="143179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inancieel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intern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47587EC5-CDBA-4740-9455-19CE8A1BC149}"/>
              </a:ext>
            </a:extLst>
          </p:cNvPr>
          <p:cNvSpPr txBox="1"/>
          <p:nvPr/>
        </p:nvSpPr>
        <p:spPr>
          <a:xfrm>
            <a:off x="10134170" y="3274204"/>
            <a:ext cx="1431794" cy="276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kwalitatief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intern</a:t>
            </a:r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5E1403F1-0524-8043-B708-6E712BB9A29A}"/>
              </a:ext>
            </a:extLst>
          </p:cNvPr>
          <p:cNvCxnSpPr>
            <a:cxnSpLocks/>
          </p:cNvCxnSpPr>
          <p:nvPr/>
        </p:nvCxnSpPr>
        <p:spPr>
          <a:xfrm>
            <a:off x="1488007" y="-14971"/>
            <a:ext cx="0" cy="729482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kstvak 48">
            <a:extLst>
              <a:ext uri="{FF2B5EF4-FFF2-40B4-BE49-F238E27FC236}">
                <a16:creationId xmlns:a16="http://schemas.microsoft.com/office/drawing/2014/main" id="{51695D8F-5528-9840-BB11-AE1A5DBF1DC4}"/>
              </a:ext>
            </a:extLst>
          </p:cNvPr>
          <p:cNvSpPr txBox="1"/>
          <p:nvPr/>
        </p:nvSpPr>
        <p:spPr>
          <a:xfrm>
            <a:off x="10134170" y="4703545"/>
            <a:ext cx="143179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inancieel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tern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A93D45DC-B93A-A24B-B970-81F6CB86CF9C}"/>
              </a:ext>
            </a:extLst>
          </p:cNvPr>
          <p:cNvSpPr txBox="1"/>
          <p:nvPr/>
        </p:nvSpPr>
        <p:spPr>
          <a:xfrm>
            <a:off x="10134170" y="5847105"/>
            <a:ext cx="161553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kwalitatief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tern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cxnSp>
        <p:nvCxnSpPr>
          <p:cNvPr id="53" name="Gebogen verbindingslijn 52">
            <a:extLst>
              <a:ext uri="{FF2B5EF4-FFF2-40B4-BE49-F238E27FC236}">
                <a16:creationId xmlns:a16="http://schemas.microsoft.com/office/drawing/2014/main" id="{5FB45D01-7F73-2C49-BA74-D61DBD0B6866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330874" y="1836579"/>
            <a:ext cx="611401" cy="237164"/>
          </a:xfrm>
          <a:prstGeom prst="bentConnector3">
            <a:avLst>
              <a:gd name="adj1" fmla="val 147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bogen verbindingslijn 53">
            <a:extLst>
              <a:ext uri="{FF2B5EF4-FFF2-40B4-BE49-F238E27FC236}">
                <a16:creationId xmlns:a16="http://schemas.microsoft.com/office/drawing/2014/main" id="{B31BC3C1-A6B7-5143-AC44-10565E355DED}"/>
              </a:ext>
            </a:extLst>
          </p:cNvPr>
          <p:cNvCxnSpPr>
            <a:cxnSpLocks/>
          </p:cNvCxnSpPr>
          <p:nvPr/>
        </p:nvCxnSpPr>
        <p:spPr>
          <a:xfrm rot="10800000">
            <a:off x="10872711" y="2179260"/>
            <a:ext cx="390714" cy="349053"/>
          </a:xfrm>
          <a:prstGeom prst="bentConnector3">
            <a:avLst>
              <a:gd name="adj1" fmla="val 99686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vak 55">
            <a:extLst>
              <a:ext uri="{FF2B5EF4-FFF2-40B4-BE49-F238E27FC236}">
                <a16:creationId xmlns:a16="http://schemas.microsoft.com/office/drawing/2014/main" id="{48C9F5FE-040B-954A-B03D-DF58AE043B6E}"/>
              </a:ext>
            </a:extLst>
          </p:cNvPr>
          <p:cNvSpPr txBox="1"/>
          <p:nvPr/>
        </p:nvSpPr>
        <p:spPr>
          <a:xfrm>
            <a:off x="10043229" y="4316346"/>
            <a:ext cx="2160345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A237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maatschappelijk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713F4BD5-A816-D641-97E2-BF0861C41181}"/>
              </a:ext>
            </a:extLst>
          </p:cNvPr>
          <p:cNvSpPr txBox="1"/>
          <p:nvPr/>
        </p:nvSpPr>
        <p:spPr>
          <a:xfrm>
            <a:off x="10043160" y="714511"/>
            <a:ext cx="2159650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A237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organisatie</a:t>
            </a:r>
          </a:p>
        </p:txBody>
      </p:sp>
      <p:cxnSp>
        <p:nvCxnSpPr>
          <p:cNvPr id="59" name="Rechte verbindingslijn 58">
            <a:extLst>
              <a:ext uri="{FF2B5EF4-FFF2-40B4-BE49-F238E27FC236}">
                <a16:creationId xmlns:a16="http://schemas.microsoft.com/office/drawing/2014/main" id="{B0D166FF-3A0C-7D4B-906C-99D1C9C8F3EF}"/>
              </a:ext>
            </a:extLst>
          </p:cNvPr>
          <p:cNvCxnSpPr>
            <a:cxnSpLocks/>
          </p:cNvCxnSpPr>
          <p:nvPr/>
        </p:nvCxnSpPr>
        <p:spPr>
          <a:xfrm>
            <a:off x="10052106" y="-684"/>
            <a:ext cx="0" cy="744273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3" name="Rechthoek 72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756943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IT</a:t>
            </a:r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5F04524C-9DF4-884B-946E-CA3088EDB995}"/>
              </a:ext>
            </a:extLst>
          </p:cNvPr>
          <p:cNvSpPr/>
          <p:nvPr/>
        </p:nvSpPr>
        <p:spPr>
          <a:xfrm>
            <a:off x="8528591" y="1406335"/>
            <a:ext cx="1182029" cy="456227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vergunning</a:t>
            </a:r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D898C01A-7D37-B04D-AAA1-12BBF8B8F744}"/>
              </a:ext>
            </a:extLst>
          </p:cNvPr>
          <p:cNvSpPr/>
          <p:nvPr/>
        </p:nvSpPr>
        <p:spPr>
          <a:xfrm>
            <a:off x="8528591" y="4974312"/>
            <a:ext cx="1182029" cy="499738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en kosten initiatiefnemer</a:t>
            </a:r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1081639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p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5F04524C-9DF4-884B-946E-CA3088EDB995}"/>
              </a:ext>
            </a:extLst>
          </p:cNvPr>
          <p:cNvSpPr/>
          <p:nvPr/>
        </p:nvSpPr>
        <p:spPr>
          <a:xfrm>
            <a:off x="8528591" y="1903392"/>
            <a:ext cx="1182029" cy="456227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handhaving</a:t>
            </a:r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3260741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opbrengsten</a:t>
            </a:r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2725145"/>
            <a:ext cx="1182029" cy="494764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Out-of-pocket kosten</a:t>
            </a:r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3785214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proceskwaliteit</a:t>
            </a:r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5640978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Kwaliteit van de leefomgeving</a:t>
            </a:r>
          </a:p>
        </p:txBody>
      </p:sp>
      <p:sp>
        <p:nvSpPr>
          <p:cNvPr id="83" name="Rechthoek 82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6475733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Tevredenheid betrokkenen</a:t>
            </a:r>
          </a:p>
        </p:txBody>
      </p:sp>
      <p:sp>
        <p:nvSpPr>
          <p:cNvPr id="84" name="Rechthoek 83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6065832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Tevredenheid initiatiefnemer</a:t>
            </a:r>
          </a:p>
        </p:txBody>
      </p:sp>
      <p:sp>
        <p:nvSpPr>
          <p:cNvPr id="85" name="Rechthoek 84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2400449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overig</a:t>
            </a:r>
          </a:p>
        </p:txBody>
      </p:sp>
      <p:sp>
        <p:nvSpPr>
          <p:cNvPr id="86" name="Rechteraccolade 85"/>
          <p:cNvSpPr/>
          <p:nvPr/>
        </p:nvSpPr>
        <p:spPr>
          <a:xfrm>
            <a:off x="9796780" y="743589"/>
            <a:ext cx="175530" cy="2807613"/>
          </a:xfrm>
          <a:prstGeom prst="rightBrace">
            <a:avLst>
              <a:gd name="adj1" fmla="val 22537"/>
              <a:gd name="adj2" fmla="val 37670"/>
            </a:avLst>
          </a:prstGeom>
          <a:ln w="12700">
            <a:solidFill>
              <a:srgbClr val="1A23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9" name="Groep 108"/>
          <p:cNvGrpSpPr/>
          <p:nvPr/>
        </p:nvGrpSpPr>
        <p:grpSpPr>
          <a:xfrm>
            <a:off x="10210084" y="5013649"/>
            <a:ext cx="1267933" cy="593172"/>
            <a:chOff x="5315160" y="3599027"/>
            <a:chExt cx="1267933" cy="593172"/>
          </a:xfrm>
        </p:grpSpPr>
        <p:sp>
          <p:nvSpPr>
            <p:cNvPr id="102" name="Tekstvak 10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03" name="Tekstvak 10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04" name="Rechte verbindingslijn 103"/>
            <p:cNvCxnSpPr>
              <a:cxnSpLocks/>
              <a:stCxn id="87" idx="1"/>
              <a:endCxn id="87" idx="3"/>
            </p:cNvCxnSpPr>
            <p:nvPr/>
          </p:nvCxnSpPr>
          <p:spPr>
            <a:xfrm>
              <a:off x="5315160" y="3904066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Gebogen verbindingslijn 54">
            <a:extLst>
              <a:ext uri="{FF2B5EF4-FFF2-40B4-BE49-F238E27FC236}">
                <a16:creationId xmlns:a16="http://schemas.microsoft.com/office/drawing/2014/main" id="{15BFCAA6-E373-804C-97A9-F446DC2ABD75}"/>
              </a:ext>
            </a:extLst>
          </p:cNvPr>
          <p:cNvCxnSpPr>
            <a:cxnSpLocks/>
          </p:cNvCxnSpPr>
          <p:nvPr/>
        </p:nvCxnSpPr>
        <p:spPr>
          <a:xfrm rot="5400000">
            <a:off x="10499904" y="3937072"/>
            <a:ext cx="2382541" cy="191682"/>
          </a:xfrm>
          <a:prstGeom prst="bentConnector3">
            <a:avLst>
              <a:gd name="adj1" fmla="val 99925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hteraccolade 104"/>
          <p:cNvSpPr/>
          <p:nvPr/>
        </p:nvSpPr>
        <p:spPr>
          <a:xfrm>
            <a:off x="9797489" y="5640978"/>
            <a:ext cx="154961" cy="1209883"/>
          </a:xfrm>
          <a:prstGeom prst="rightBrace">
            <a:avLst>
              <a:gd name="adj1" fmla="val 22537"/>
              <a:gd name="adj2" fmla="val 67635"/>
            </a:avLst>
          </a:prstGeom>
          <a:ln w="12700">
            <a:solidFill>
              <a:srgbClr val="1A23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0" name="Groep 109"/>
          <p:cNvGrpSpPr/>
          <p:nvPr/>
        </p:nvGrpSpPr>
        <p:grpSpPr>
          <a:xfrm>
            <a:off x="10210083" y="6160387"/>
            <a:ext cx="1267933" cy="593172"/>
            <a:chOff x="5315159" y="3599027"/>
            <a:chExt cx="1267933" cy="593172"/>
          </a:xfrm>
        </p:grpSpPr>
        <p:sp>
          <p:nvSpPr>
            <p:cNvPr id="112" name="Tekstvak 11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13" name="Tekstvak 11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14" name="Rechte verbindingslijn 113"/>
            <p:cNvCxnSpPr>
              <a:cxnSpLocks/>
              <a:stCxn id="78" idx="1"/>
              <a:endCxn id="78" idx="3"/>
            </p:cNvCxnSpPr>
            <p:nvPr/>
          </p:nvCxnSpPr>
          <p:spPr>
            <a:xfrm>
              <a:off x="5315159" y="3897110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ep 114"/>
          <p:cNvGrpSpPr/>
          <p:nvPr/>
        </p:nvGrpSpPr>
        <p:grpSpPr>
          <a:xfrm>
            <a:off x="10185280" y="3589963"/>
            <a:ext cx="1267933" cy="593172"/>
            <a:chOff x="5290356" y="3599027"/>
            <a:chExt cx="1267933" cy="593172"/>
          </a:xfrm>
        </p:grpSpPr>
        <p:sp>
          <p:nvSpPr>
            <p:cNvPr id="117" name="Tekstvak 116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18" name="Tekstvak 117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19" name="Rechte verbindingslijn 118"/>
            <p:cNvCxnSpPr>
              <a:cxnSpLocks/>
              <a:stCxn id="88" idx="1"/>
              <a:endCxn id="88" idx="3"/>
            </p:cNvCxnSpPr>
            <p:nvPr/>
          </p:nvCxnSpPr>
          <p:spPr>
            <a:xfrm>
              <a:off x="5290356" y="3889688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ep 119"/>
          <p:cNvGrpSpPr/>
          <p:nvPr/>
        </p:nvGrpSpPr>
        <p:grpSpPr>
          <a:xfrm>
            <a:off x="10247678" y="1499219"/>
            <a:ext cx="1267932" cy="593172"/>
            <a:chOff x="5352754" y="3599027"/>
            <a:chExt cx="1267932" cy="593172"/>
          </a:xfrm>
        </p:grpSpPr>
        <p:sp>
          <p:nvSpPr>
            <p:cNvPr id="122" name="Tekstvak 12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23" name="Tekstvak 12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24" name="Rechte verbindingslijn 123"/>
            <p:cNvCxnSpPr>
              <a:cxnSpLocks/>
            </p:cNvCxnSpPr>
            <p:nvPr/>
          </p:nvCxnSpPr>
          <p:spPr>
            <a:xfrm>
              <a:off x="5352755" y="3897110"/>
              <a:ext cx="1267931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fgeronde rechthoek 1">
            <a:extLst>
              <a:ext uri="{FF2B5EF4-FFF2-40B4-BE49-F238E27FC236}">
                <a16:creationId xmlns:a16="http://schemas.microsoft.com/office/drawing/2014/main" id="{163453C7-11EA-B84D-AC6D-ED005660B8A7}"/>
              </a:ext>
            </a:extLst>
          </p:cNvPr>
          <p:cNvSpPr/>
          <p:nvPr/>
        </p:nvSpPr>
        <p:spPr>
          <a:xfrm>
            <a:off x="11365709" y="2376491"/>
            <a:ext cx="601884" cy="338550"/>
          </a:xfrm>
          <a:prstGeom prst="roundRect">
            <a:avLst/>
          </a:prstGeom>
          <a:solidFill>
            <a:srgbClr val="1A23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leges</a:t>
            </a:r>
          </a:p>
        </p:txBody>
      </p:sp>
      <p:sp>
        <p:nvSpPr>
          <p:cNvPr id="7" name="Afgeronde rechthoek 6">
            <a:extLst>
              <a:ext uri="{FF2B5EF4-FFF2-40B4-BE49-F238E27FC236}">
                <a16:creationId xmlns:a16="http://schemas.microsoft.com/office/drawing/2014/main" id="{D90F7691-7EEB-2D48-8DEE-CC79702BF6BD}"/>
              </a:ext>
            </a:extLst>
          </p:cNvPr>
          <p:cNvSpPr/>
          <p:nvPr/>
        </p:nvSpPr>
        <p:spPr>
          <a:xfrm>
            <a:off x="2790631" y="4393145"/>
            <a:ext cx="1146472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Snel duidelijkheid wenselijkheid </a:t>
            </a:r>
          </a:p>
        </p:txBody>
      </p:sp>
      <p:sp>
        <p:nvSpPr>
          <p:cNvPr id="89" name="Afgeronde rechthoek 88">
            <a:extLst>
              <a:ext uri="{FF2B5EF4-FFF2-40B4-BE49-F238E27FC236}">
                <a16:creationId xmlns:a16="http://schemas.microsoft.com/office/drawing/2014/main" id="{0849FFCF-1A7A-0C49-9FD9-DC56CD9B5ADF}"/>
              </a:ext>
            </a:extLst>
          </p:cNvPr>
          <p:cNvSpPr/>
          <p:nvPr/>
        </p:nvSpPr>
        <p:spPr>
          <a:xfrm>
            <a:off x="2637619" y="811975"/>
            <a:ext cx="978297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Inzet teamleden</a:t>
            </a:r>
          </a:p>
        </p:txBody>
      </p:sp>
      <p:sp>
        <p:nvSpPr>
          <p:cNvPr id="90" name="Afgeronde rechthoek 89">
            <a:extLst>
              <a:ext uri="{FF2B5EF4-FFF2-40B4-BE49-F238E27FC236}">
                <a16:creationId xmlns:a16="http://schemas.microsoft.com/office/drawing/2014/main" id="{A84C9F20-C052-9E4D-8DFA-4C11FF27B032}"/>
              </a:ext>
            </a:extLst>
          </p:cNvPr>
          <p:cNvSpPr/>
          <p:nvPr/>
        </p:nvSpPr>
        <p:spPr>
          <a:xfrm>
            <a:off x="4287136" y="4384966"/>
            <a:ext cx="1600257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Minder inzet op niet wenselijke initiatieven</a:t>
            </a:r>
          </a:p>
        </p:txBody>
      </p:sp>
      <p:sp>
        <p:nvSpPr>
          <p:cNvPr id="91" name="Afgeronde rechthoek 90">
            <a:extLst>
              <a:ext uri="{FF2B5EF4-FFF2-40B4-BE49-F238E27FC236}">
                <a16:creationId xmlns:a16="http://schemas.microsoft.com/office/drawing/2014/main" id="{AD913F9A-B29E-994C-8F9D-8D687E854B9D}"/>
              </a:ext>
            </a:extLst>
          </p:cNvPr>
          <p:cNvSpPr/>
          <p:nvPr/>
        </p:nvSpPr>
        <p:spPr>
          <a:xfrm>
            <a:off x="1859209" y="2397993"/>
            <a:ext cx="965603" cy="4991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Wekelijks overleg </a:t>
            </a:r>
          </a:p>
        </p:txBody>
      </p:sp>
      <p:sp>
        <p:nvSpPr>
          <p:cNvPr id="99" name="Afgeronde rechthoek 90">
            <a:extLst>
              <a:ext uri="{FF2B5EF4-FFF2-40B4-BE49-F238E27FC236}">
                <a16:creationId xmlns:a16="http://schemas.microsoft.com/office/drawing/2014/main" id="{71A0A381-83B1-4E6F-B6CC-FCEFE8D728BD}"/>
              </a:ext>
            </a:extLst>
          </p:cNvPr>
          <p:cNvSpPr/>
          <p:nvPr/>
        </p:nvSpPr>
        <p:spPr>
          <a:xfrm>
            <a:off x="3340936" y="3111936"/>
            <a:ext cx="1620059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Eerdere afstemming ketensamenwerking</a:t>
            </a:r>
          </a:p>
        </p:txBody>
      </p:sp>
      <p:cxnSp>
        <p:nvCxnSpPr>
          <p:cNvPr id="121" name="Gebogen verbindingslijn 14">
            <a:extLst>
              <a:ext uri="{FF2B5EF4-FFF2-40B4-BE49-F238E27FC236}">
                <a16:creationId xmlns:a16="http://schemas.microsoft.com/office/drawing/2014/main" id="{8E35A5AA-688C-4AB9-B6EA-8B047E14A50A}"/>
              </a:ext>
            </a:extLst>
          </p:cNvPr>
          <p:cNvCxnSpPr>
            <a:cxnSpLocks/>
            <a:stCxn id="111" idx="2"/>
            <a:endCxn id="7" idx="0"/>
          </p:cNvCxnSpPr>
          <p:nvPr/>
        </p:nvCxnSpPr>
        <p:spPr>
          <a:xfrm rot="5400000">
            <a:off x="3676250" y="3921924"/>
            <a:ext cx="158839" cy="78360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5" name="Afgeronde rechthoek 90">
            <a:extLst>
              <a:ext uri="{FF2B5EF4-FFF2-40B4-BE49-F238E27FC236}">
                <a16:creationId xmlns:a16="http://schemas.microsoft.com/office/drawing/2014/main" id="{1685FDF0-082F-41C7-BEFC-5B13F8001AE7}"/>
              </a:ext>
            </a:extLst>
          </p:cNvPr>
          <p:cNvSpPr/>
          <p:nvPr/>
        </p:nvSpPr>
        <p:spPr>
          <a:xfrm>
            <a:off x="5206281" y="1667436"/>
            <a:ext cx="1035730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Heldere boodschap naar buiten</a:t>
            </a:r>
          </a:p>
        </p:txBody>
      </p:sp>
      <p:cxnSp>
        <p:nvCxnSpPr>
          <p:cNvPr id="140" name="Gebogen verbindingslijn 14">
            <a:extLst>
              <a:ext uri="{FF2B5EF4-FFF2-40B4-BE49-F238E27FC236}">
                <a16:creationId xmlns:a16="http://schemas.microsoft.com/office/drawing/2014/main" id="{F49E4331-FC56-4D89-BDC6-F1B80E9ED045}"/>
              </a:ext>
            </a:extLst>
          </p:cNvPr>
          <p:cNvCxnSpPr>
            <a:cxnSpLocks/>
            <a:stCxn id="146" idx="2"/>
            <a:endCxn id="99" idx="0"/>
          </p:cNvCxnSpPr>
          <p:nvPr/>
        </p:nvCxnSpPr>
        <p:spPr>
          <a:xfrm rot="16200000" flipH="1">
            <a:off x="4041836" y="3002805"/>
            <a:ext cx="214765" cy="349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6" name="Afgeronde rechthoek 90">
            <a:extLst>
              <a:ext uri="{FF2B5EF4-FFF2-40B4-BE49-F238E27FC236}">
                <a16:creationId xmlns:a16="http://schemas.microsoft.com/office/drawing/2014/main" id="{C8B8BB02-7147-4627-B73D-A514E23EC402}"/>
              </a:ext>
            </a:extLst>
          </p:cNvPr>
          <p:cNvSpPr/>
          <p:nvPr/>
        </p:nvSpPr>
        <p:spPr>
          <a:xfrm>
            <a:off x="3324018" y="2397993"/>
            <a:ext cx="1646905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NL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ntegrale</a:t>
            </a: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afstemming</a:t>
            </a:r>
          </a:p>
        </p:txBody>
      </p:sp>
      <p:sp>
        <p:nvSpPr>
          <p:cNvPr id="92" name="Afgeronde rechthoek 90">
            <a:extLst>
              <a:ext uri="{FF2B5EF4-FFF2-40B4-BE49-F238E27FC236}">
                <a16:creationId xmlns:a16="http://schemas.microsoft.com/office/drawing/2014/main" id="{A36B53BC-8DFA-4FB2-9D3B-994D5CE3EBD5}"/>
              </a:ext>
            </a:extLst>
          </p:cNvPr>
          <p:cNvSpPr/>
          <p:nvPr/>
        </p:nvSpPr>
        <p:spPr>
          <a:xfrm>
            <a:off x="2440598" y="6283958"/>
            <a:ext cx="965603" cy="4991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Centrale ingang</a:t>
            </a:r>
          </a:p>
        </p:txBody>
      </p:sp>
      <p:cxnSp>
        <p:nvCxnSpPr>
          <p:cNvPr id="93" name="Gebogen verbindingslijn 14">
            <a:extLst>
              <a:ext uri="{FF2B5EF4-FFF2-40B4-BE49-F238E27FC236}">
                <a16:creationId xmlns:a16="http://schemas.microsoft.com/office/drawing/2014/main" id="{C422F7DF-DD26-45F1-B311-67A47E02D5AA}"/>
              </a:ext>
            </a:extLst>
          </p:cNvPr>
          <p:cNvCxnSpPr>
            <a:cxnSpLocks/>
            <a:endCxn id="92" idx="1"/>
          </p:cNvCxnSpPr>
          <p:nvPr/>
        </p:nvCxnSpPr>
        <p:spPr>
          <a:xfrm rot="16200000" flipH="1">
            <a:off x="481977" y="4574926"/>
            <a:ext cx="2762312" cy="1154930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1" name="Afgeronde rechthoek 90">
            <a:extLst>
              <a:ext uri="{FF2B5EF4-FFF2-40B4-BE49-F238E27FC236}">
                <a16:creationId xmlns:a16="http://schemas.microsoft.com/office/drawing/2014/main" id="{3A0445B7-6D55-4489-B62A-F530DE0CFB91}"/>
              </a:ext>
            </a:extLst>
          </p:cNvPr>
          <p:cNvSpPr/>
          <p:nvPr/>
        </p:nvSpPr>
        <p:spPr>
          <a:xfrm>
            <a:off x="5472649" y="6282691"/>
            <a:ext cx="1600257" cy="4991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</a:t>
            </a: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zwervende initiatieven door organisatie</a:t>
            </a:r>
          </a:p>
        </p:txBody>
      </p:sp>
      <p:sp>
        <p:nvSpPr>
          <p:cNvPr id="111" name="Afgeronde rechthoek 90">
            <a:extLst>
              <a:ext uri="{FF2B5EF4-FFF2-40B4-BE49-F238E27FC236}">
                <a16:creationId xmlns:a16="http://schemas.microsoft.com/office/drawing/2014/main" id="{5E0A1FE3-3804-4CE3-B082-B14B33715208}"/>
              </a:ext>
            </a:extLst>
          </p:cNvPr>
          <p:cNvSpPr/>
          <p:nvPr/>
        </p:nvSpPr>
        <p:spPr>
          <a:xfrm>
            <a:off x="3464838" y="3735128"/>
            <a:ext cx="1365263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Heldere structuur in de afweging en wenselijkheid</a:t>
            </a:r>
          </a:p>
        </p:txBody>
      </p:sp>
      <p:cxnSp>
        <p:nvCxnSpPr>
          <p:cNvPr id="130" name="Gebogen verbindingslijn 14">
            <a:extLst>
              <a:ext uri="{FF2B5EF4-FFF2-40B4-BE49-F238E27FC236}">
                <a16:creationId xmlns:a16="http://schemas.microsoft.com/office/drawing/2014/main" id="{6135D04A-E9BC-45D6-9034-5985C53C7206}"/>
              </a:ext>
            </a:extLst>
          </p:cNvPr>
          <p:cNvCxnSpPr>
            <a:cxnSpLocks/>
            <a:endCxn id="125" idx="1"/>
          </p:cNvCxnSpPr>
          <p:nvPr/>
        </p:nvCxnSpPr>
        <p:spPr>
          <a:xfrm>
            <a:off x="4569580" y="1914646"/>
            <a:ext cx="636701" cy="237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6" name="Afgeronde rechthoek 90">
            <a:extLst>
              <a:ext uri="{FF2B5EF4-FFF2-40B4-BE49-F238E27FC236}">
                <a16:creationId xmlns:a16="http://schemas.microsoft.com/office/drawing/2014/main" id="{44DDE085-D0B0-47CC-BC6A-2379DD420030}"/>
              </a:ext>
            </a:extLst>
          </p:cNvPr>
          <p:cNvSpPr/>
          <p:nvPr/>
        </p:nvSpPr>
        <p:spPr>
          <a:xfrm>
            <a:off x="1848687" y="5332568"/>
            <a:ext cx="965603" cy="4991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“nee tenzij” naar “ja, mits”</a:t>
            </a:r>
          </a:p>
        </p:txBody>
      </p:sp>
      <p:sp>
        <p:nvSpPr>
          <p:cNvPr id="137" name="Afgeronde rechthoek 90">
            <a:extLst>
              <a:ext uri="{FF2B5EF4-FFF2-40B4-BE49-F238E27FC236}">
                <a16:creationId xmlns:a16="http://schemas.microsoft.com/office/drawing/2014/main" id="{A10B6113-EC03-4036-A152-E81F3CA2675E}"/>
              </a:ext>
            </a:extLst>
          </p:cNvPr>
          <p:cNvSpPr/>
          <p:nvPr/>
        </p:nvSpPr>
        <p:spPr>
          <a:xfrm>
            <a:off x="3230086" y="5339918"/>
            <a:ext cx="1620059" cy="4991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initiatieven mogelijk die passen bij </a:t>
            </a:r>
            <a:r>
              <a:rPr lang="nl-NL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bestuurlijke</a:t>
            </a: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doelen</a:t>
            </a:r>
          </a:p>
        </p:txBody>
      </p:sp>
      <p:cxnSp>
        <p:nvCxnSpPr>
          <p:cNvPr id="138" name="Gebogen verbindingslijn 14">
            <a:extLst>
              <a:ext uri="{FF2B5EF4-FFF2-40B4-BE49-F238E27FC236}">
                <a16:creationId xmlns:a16="http://schemas.microsoft.com/office/drawing/2014/main" id="{ACFF81CD-8AED-441B-BA77-7F8D14B07671}"/>
              </a:ext>
            </a:extLst>
          </p:cNvPr>
          <p:cNvCxnSpPr>
            <a:cxnSpLocks/>
            <a:endCxn id="136" idx="0"/>
          </p:cNvCxnSpPr>
          <p:nvPr/>
        </p:nvCxnSpPr>
        <p:spPr>
          <a:xfrm rot="16200000" flipH="1">
            <a:off x="1053650" y="4054729"/>
            <a:ext cx="1547352" cy="100832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8" name="Afgeronde rechthoek 90">
            <a:extLst>
              <a:ext uri="{FF2B5EF4-FFF2-40B4-BE49-F238E27FC236}">
                <a16:creationId xmlns:a16="http://schemas.microsoft.com/office/drawing/2014/main" id="{ECE404C9-44E1-48F3-9696-B1E8C2DBADDC}"/>
              </a:ext>
            </a:extLst>
          </p:cNvPr>
          <p:cNvSpPr/>
          <p:nvPr/>
        </p:nvSpPr>
        <p:spPr>
          <a:xfrm>
            <a:off x="6154049" y="4471015"/>
            <a:ext cx="1625755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Geen intensieve toets op haalbaarheid</a:t>
            </a:r>
          </a:p>
        </p:txBody>
      </p:sp>
      <p:sp>
        <p:nvSpPr>
          <p:cNvPr id="164" name="Afgeronde rechthoek 90">
            <a:extLst>
              <a:ext uri="{FF2B5EF4-FFF2-40B4-BE49-F238E27FC236}">
                <a16:creationId xmlns:a16="http://schemas.microsoft.com/office/drawing/2014/main" id="{1ECC22FA-F5A8-4C9C-979C-EB8ECD7C444F}"/>
              </a:ext>
            </a:extLst>
          </p:cNvPr>
          <p:cNvSpPr/>
          <p:nvPr/>
        </p:nvSpPr>
        <p:spPr>
          <a:xfrm>
            <a:off x="3259368" y="1573454"/>
            <a:ext cx="1325165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Afstemming met bestuur</a:t>
            </a:r>
          </a:p>
        </p:txBody>
      </p:sp>
      <p:cxnSp>
        <p:nvCxnSpPr>
          <p:cNvPr id="131" name="Gebogen verbindingslijn 14">
            <a:extLst>
              <a:ext uri="{FF2B5EF4-FFF2-40B4-BE49-F238E27FC236}">
                <a16:creationId xmlns:a16="http://schemas.microsoft.com/office/drawing/2014/main" id="{A33CBAA5-A75E-4A2F-A777-BB3B0E43CCBD}"/>
              </a:ext>
            </a:extLst>
          </p:cNvPr>
          <p:cNvCxnSpPr>
            <a:cxnSpLocks/>
            <a:stCxn id="89" idx="2"/>
            <a:endCxn id="164" idx="0"/>
          </p:cNvCxnSpPr>
          <p:nvPr/>
        </p:nvCxnSpPr>
        <p:spPr>
          <a:xfrm rot="16200000" flipH="1">
            <a:off x="3393209" y="1044711"/>
            <a:ext cx="262301" cy="79518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3" name="Gebogen verbindingslijn 16">
            <a:extLst>
              <a:ext uri="{FF2B5EF4-FFF2-40B4-BE49-F238E27FC236}">
                <a16:creationId xmlns:a16="http://schemas.microsoft.com/office/drawing/2014/main" id="{B3DD3612-BADC-4B5C-AB88-BD2ECC97C1E3}"/>
              </a:ext>
            </a:extLst>
          </p:cNvPr>
          <p:cNvCxnSpPr>
            <a:cxnSpLocks/>
          </p:cNvCxnSpPr>
          <p:nvPr/>
        </p:nvCxnSpPr>
        <p:spPr>
          <a:xfrm>
            <a:off x="3615916" y="1201157"/>
            <a:ext cx="4940939" cy="294338"/>
          </a:xfrm>
          <a:prstGeom prst="bentConnector3">
            <a:avLst>
              <a:gd name="adj1" fmla="val 1183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Gebogen verbindingslijn 15">
            <a:extLst>
              <a:ext uri="{FF2B5EF4-FFF2-40B4-BE49-F238E27FC236}">
                <a16:creationId xmlns:a16="http://schemas.microsoft.com/office/drawing/2014/main" id="{4726C8B1-E6A7-4CA0-8358-5940D1C55089}"/>
              </a:ext>
            </a:extLst>
          </p:cNvPr>
          <p:cNvCxnSpPr>
            <a:cxnSpLocks/>
            <a:stCxn id="90" idx="0"/>
            <a:endCxn id="76" idx="1"/>
          </p:cNvCxnSpPr>
          <p:nvPr/>
        </p:nvCxnSpPr>
        <p:spPr>
          <a:xfrm rot="5400000" flipH="1" flipV="1">
            <a:off x="5227231" y="1083606"/>
            <a:ext cx="3161394" cy="3441326"/>
          </a:xfrm>
          <a:prstGeom prst="bentConnector2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Gebogen verbindingslijn 15">
            <a:extLst>
              <a:ext uri="{FF2B5EF4-FFF2-40B4-BE49-F238E27FC236}">
                <a16:creationId xmlns:a16="http://schemas.microsoft.com/office/drawing/2014/main" id="{53D7AF75-5393-4F3B-A304-8801E1164B46}"/>
              </a:ext>
            </a:extLst>
          </p:cNvPr>
          <p:cNvCxnSpPr>
            <a:cxnSpLocks/>
            <a:stCxn id="125" idx="3"/>
          </p:cNvCxnSpPr>
          <p:nvPr/>
        </p:nvCxnSpPr>
        <p:spPr>
          <a:xfrm>
            <a:off x="6242011" y="1917025"/>
            <a:ext cx="2295518" cy="1881157"/>
          </a:xfrm>
          <a:prstGeom prst="bentConnector3">
            <a:avLst>
              <a:gd name="adj1" fmla="val 500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Gebogen verbindingslijn 15">
            <a:extLst>
              <a:ext uri="{FF2B5EF4-FFF2-40B4-BE49-F238E27FC236}">
                <a16:creationId xmlns:a16="http://schemas.microsoft.com/office/drawing/2014/main" id="{B57EF869-C9E4-4CEA-B347-61ADC278AEDD}"/>
              </a:ext>
            </a:extLst>
          </p:cNvPr>
          <p:cNvCxnSpPr>
            <a:cxnSpLocks/>
            <a:stCxn id="90" idx="2"/>
            <a:endCxn id="75" idx="1"/>
          </p:cNvCxnSpPr>
          <p:nvPr/>
        </p:nvCxnSpPr>
        <p:spPr>
          <a:xfrm rot="16200000" flipH="1">
            <a:off x="6637910" y="3333499"/>
            <a:ext cx="340037" cy="3441326"/>
          </a:xfrm>
          <a:prstGeom prst="bentConnector2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Gebogen verbindingslijn 15">
            <a:extLst>
              <a:ext uri="{FF2B5EF4-FFF2-40B4-BE49-F238E27FC236}">
                <a16:creationId xmlns:a16="http://schemas.microsoft.com/office/drawing/2014/main" id="{C6ECA35D-ADEF-434E-ADA9-D914BA7109AC}"/>
              </a:ext>
            </a:extLst>
          </p:cNvPr>
          <p:cNvCxnSpPr>
            <a:cxnSpLocks/>
          </p:cNvCxnSpPr>
          <p:nvPr/>
        </p:nvCxnSpPr>
        <p:spPr>
          <a:xfrm>
            <a:off x="7072906" y="6365517"/>
            <a:ext cx="1446989" cy="13260"/>
          </a:xfrm>
          <a:prstGeom prst="bentConnector3">
            <a:avLst>
              <a:gd name="adj1" fmla="val 500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870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Gebogen verbindingslijn 16">
            <a:extLst>
              <a:ext uri="{FF2B5EF4-FFF2-40B4-BE49-F238E27FC236}">
                <a16:creationId xmlns:a16="http://schemas.microsoft.com/office/drawing/2014/main" id="{2F314E82-18FB-4FF0-AEA7-405F9557C720}"/>
              </a:ext>
            </a:extLst>
          </p:cNvPr>
          <p:cNvCxnSpPr>
            <a:cxnSpLocks/>
          </p:cNvCxnSpPr>
          <p:nvPr/>
        </p:nvCxnSpPr>
        <p:spPr>
          <a:xfrm>
            <a:off x="2790059" y="2845113"/>
            <a:ext cx="5756577" cy="2260463"/>
          </a:xfrm>
          <a:prstGeom prst="bentConnector3">
            <a:avLst>
              <a:gd name="adj1" fmla="val -1971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7" name="Gebogen verbindingslijn 14">
            <a:extLst>
              <a:ext uri="{FF2B5EF4-FFF2-40B4-BE49-F238E27FC236}">
                <a16:creationId xmlns:a16="http://schemas.microsoft.com/office/drawing/2014/main" id="{1925C17E-8A48-4958-85E2-ABA29213D04A}"/>
              </a:ext>
            </a:extLst>
          </p:cNvPr>
          <p:cNvCxnSpPr>
            <a:cxnSpLocks/>
            <a:stCxn id="90" idx="3"/>
            <a:endCxn id="148" idx="1"/>
          </p:cNvCxnSpPr>
          <p:nvPr/>
        </p:nvCxnSpPr>
        <p:spPr>
          <a:xfrm>
            <a:off x="5887393" y="4634555"/>
            <a:ext cx="266656" cy="86049"/>
          </a:xfrm>
          <a:prstGeom prst="bentConnector3">
            <a:avLst>
              <a:gd name="adj1" fmla="val -46549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Gebogen verbindingslijn 15">
            <a:extLst>
              <a:ext uri="{FF2B5EF4-FFF2-40B4-BE49-F238E27FC236}">
                <a16:creationId xmlns:a16="http://schemas.microsoft.com/office/drawing/2014/main" id="{48ADE5FF-673E-4B4C-A47F-4EBA169C3FD5}"/>
              </a:ext>
            </a:extLst>
          </p:cNvPr>
          <p:cNvCxnSpPr>
            <a:cxnSpLocks/>
            <a:stCxn id="137" idx="3"/>
          </p:cNvCxnSpPr>
          <p:nvPr/>
        </p:nvCxnSpPr>
        <p:spPr>
          <a:xfrm>
            <a:off x="4850145" y="5589507"/>
            <a:ext cx="3678445" cy="236473"/>
          </a:xfrm>
          <a:prstGeom prst="bentConnector3">
            <a:avLst>
              <a:gd name="adj1" fmla="val -2824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Gebogen verbindingslijn 15">
            <a:extLst>
              <a:ext uri="{FF2B5EF4-FFF2-40B4-BE49-F238E27FC236}">
                <a16:creationId xmlns:a16="http://schemas.microsoft.com/office/drawing/2014/main" id="{FF5E4191-DFF5-45C2-86A1-3177BE3801A8}"/>
              </a:ext>
            </a:extLst>
          </p:cNvPr>
          <p:cNvCxnSpPr>
            <a:cxnSpLocks/>
          </p:cNvCxnSpPr>
          <p:nvPr/>
        </p:nvCxnSpPr>
        <p:spPr>
          <a:xfrm>
            <a:off x="6165454" y="1974367"/>
            <a:ext cx="2286580" cy="4333808"/>
          </a:xfrm>
          <a:prstGeom prst="bentConnector3">
            <a:avLst>
              <a:gd name="adj1" fmla="val 77076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Gebogen verbindingslijn 15">
            <a:extLst>
              <a:ext uri="{FF2B5EF4-FFF2-40B4-BE49-F238E27FC236}">
                <a16:creationId xmlns:a16="http://schemas.microsoft.com/office/drawing/2014/main" id="{171D20B4-EA16-4918-BAF9-AA0D975E0E2D}"/>
              </a:ext>
            </a:extLst>
          </p:cNvPr>
          <p:cNvCxnSpPr>
            <a:cxnSpLocks/>
          </p:cNvCxnSpPr>
          <p:nvPr/>
        </p:nvCxnSpPr>
        <p:spPr>
          <a:xfrm flipV="1">
            <a:off x="5355259" y="1800783"/>
            <a:ext cx="3174206" cy="2611609"/>
          </a:xfrm>
          <a:prstGeom prst="bentConnector3">
            <a:avLst>
              <a:gd name="adj1" fmla="val 464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5" name="Gebogen verbindingslijn 15">
            <a:extLst>
              <a:ext uri="{FF2B5EF4-FFF2-40B4-BE49-F238E27FC236}">
                <a16:creationId xmlns:a16="http://schemas.microsoft.com/office/drawing/2014/main" id="{F172271A-816F-4A15-A835-D6F6EAA081B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364117" y="2446634"/>
            <a:ext cx="2750517" cy="1597490"/>
          </a:xfrm>
          <a:prstGeom prst="bentConnector2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1" name="Gebogen verbindingslijn 16">
            <a:extLst>
              <a:ext uri="{FF2B5EF4-FFF2-40B4-BE49-F238E27FC236}">
                <a16:creationId xmlns:a16="http://schemas.microsoft.com/office/drawing/2014/main" id="{61E3AE9D-9F85-4543-AB04-57C8ED2A60AA}"/>
              </a:ext>
            </a:extLst>
          </p:cNvPr>
          <p:cNvCxnSpPr>
            <a:cxnSpLocks/>
          </p:cNvCxnSpPr>
          <p:nvPr/>
        </p:nvCxnSpPr>
        <p:spPr>
          <a:xfrm>
            <a:off x="3535520" y="1641402"/>
            <a:ext cx="5011116" cy="362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9" name="Gebogen verbindingslijn 16">
            <a:extLst>
              <a:ext uri="{FF2B5EF4-FFF2-40B4-BE49-F238E27FC236}">
                <a16:creationId xmlns:a16="http://schemas.microsoft.com/office/drawing/2014/main" id="{C16C7D5D-B7F4-4FED-8A54-3CE34C5885E3}"/>
              </a:ext>
            </a:extLst>
          </p:cNvPr>
          <p:cNvCxnSpPr>
            <a:cxnSpLocks/>
          </p:cNvCxnSpPr>
          <p:nvPr/>
        </p:nvCxnSpPr>
        <p:spPr>
          <a:xfrm>
            <a:off x="3615916" y="878319"/>
            <a:ext cx="4903979" cy="220988"/>
          </a:xfrm>
          <a:prstGeom prst="bentConnector3">
            <a:avLst>
              <a:gd name="adj1" fmla="val -3219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8" name="Gebogen verbindingslijn 14">
            <a:extLst>
              <a:ext uri="{FF2B5EF4-FFF2-40B4-BE49-F238E27FC236}">
                <a16:creationId xmlns:a16="http://schemas.microsoft.com/office/drawing/2014/main" id="{69E88594-A2EF-4474-A7F5-A580912EE249}"/>
              </a:ext>
            </a:extLst>
          </p:cNvPr>
          <p:cNvCxnSpPr>
            <a:cxnSpLocks/>
            <a:stCxn id="7" idx="3"/>
            <a:endCxn id="90" idx="1"/>
          </p:cNvCxnSpPr>
          <p:nvPr/>
        </p:nvCxnSpPr>
        <p:spPr>
          <a:xfrm flipV="1">
            <a:off x="3937103" y="4634555"/>
            <a:ext cx="350033" cy="8179"/>
          </a:xfrm>
          <a:prstGeom prst="bentConnector3">
            <a:avLst>
              <a:gd name="adj1" fmla="val -12587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2" name="Gebogen verbindingslijn 15">
            <a:extLst>
              <a:ext uri="{FF2B5EF4-FFF2-40B4-BE49-F238E27FC236}">
                <a16:creationId xmlns:a16="http://schemas.microsoft.com/office/drawing/2014/main" id="{321A99A4-8E6E-474E-B568-6B9C318D05F6}"/>
              </a:ext>
            </a:extLst>
          </p:cNvPr>
          <p:cNvCxnSpPr>
            <a:cxnSpLocks/>
          </p:cNvCxnSpPr>
          <p:nvPr/>
        </p:nvCxnSpPr>
        <p:spPr>
          <a:xfrm flipV="1">
            <a:off x="5563927" y="4055319"/>
            <a:ext cx="2992928" cy="2464560"/>
          </a:xfrm>
          <a:prstGeom prst="bentConnector3">
            <a:avLst>
              <a:gd name="adj1" fmla="val 88034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6" name="Gebogen verbindingslijn 14">
            <a:extLst>
              <a:ext uri="{FF2B5EF4-FFF2-40B4-BE49-F238E27FC236}">
                <a16:creationId xmlns:a16="http://schemas.microsoft.com/office/drawing/2014/main" id="{E4987DB3-5E24-49A7-BF3C-BF700A563093}"/>
              </a:ext>
            </a:extLst>
          </p:cNvPr>
          <p:cNvCxnSpPr>
            <a:cxnSpLocks/>
            <a:stCxn id="99" idx="2"/>
            <a:endCxn id="111" idx="0"/>
          </p:cNvCxnSpPr>
          <p:nvPr/>
        </p:nvCxnSpPr>
        <p:spPr>
          <a:xfrm rot="5400000">
            <a:off x="4087211" y="3671373"/>
            <a:ext cx="124014" cy="349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7" name="Gebogen verbindingslijn 14">
            <a:extLst>
              <a:ext uri="{FF2B5EF4-FFF2-40B4-BE49-F238E27FC236}">
                <a16:creationId xmlns:a16="http://schemas.microsoft.com/office/drawing/2014/main" id="{67B81CAE-3140-4BBA-BD74-23CCF36BDB1A}"/>
              </a:ext>
            </a:extLst>
          </p:cNvPr>
          <p:cNvCxnSpPr>
            <a:cxnSpLocks/>
            <a:endCxn id="146" idx="1"/>
          </p:cNvCxnSpPr>
          <p:nvPr/>
        </p:nvCxnSpPr>
        <p:spPr>
          <a:xfrm>
            <a:off x="2540883" y="2638143"/>
            <a:ext cx="783135" cy="9439"/>
          </a:xfrm>
          <a:prstGeom prst="bentConnector3">
            <a:avLst>
              <a:gd name="adj1" fmla="val -7814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2" name="Gebogen verbindingslijn 14">
            <a:extLst>
              <a:ext uri="{FF2B5EF4-FFF2-40B4-BE49-F238E27FC236}">
                <a16:creationId xmlns:a16="http://schemas.microsoft.com/office/drawing/2014/main" id="{3BC80344-214C-40FA-99D5-A7E6CCD2D59B}"/>
              </a:ext>
            </a:extLst>
          </p:cNvPr>
          <p:cNvCxnSpPr>
            <a:cxnSpLocks/>
            <a:stCxn id="91" idx="0"/>
            <a:endCxn id="89" idx="1"/>
          </p:cNvCxnSpPr>
          <p:nvPr/>
        </p:nvCxnSpPr>
        <p:spPr>
          <a:xfrm rot="5400000" flipH="1" flipV="1">
            <a:off x="1821601" y="1581975"/>
            <a:ext cx="1336429" cy="295608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9" name="Gebogen verbindingslijn 14">
            <a:extLst>
              <a:ext uri="{FF2B5EF4-FFF2-40B4-BE49-F238E27FC236}">
                <a16:creationId xmlns:a16="http://schemas.microsoft.com/office/drawing/2014/main" id="{14048460-E86B-459C-AF0E-62B5C4E957C4}"/>
              </a:ext>
            </a:extLst>
          </p:cNvPr>
          <p:cNvCxnSpPr>
            <a:cxnSpLocks/>
            <a:stCxn id="136" idx="3"/>
            <a:endCxn id="137" idx="1"/>
          </p:cNvCxnSpPr>
          <p:nvPr/>
        </p:nvCxnSpPr>
        <p:spPr>
          <a:xfrm>
            <a:off x="2814290" y="5582157"/>
            <a:ext cx="415796" cy="7350"/>
          </a:xfrm>
          <a:prstGeom prst="bentConnector3">
            <a:avLst>
              <a:gd name="adj1" fmla="val -1643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Gebogen verbindingslijn 14">
            <a:extLst>
              <a:ext uri="{FF2B5EF4-FFF2-40B4-BE49-F238E27FC236}">
                <a16:creationId xmlns:a16="http://schemas.microsoft.com/office/drawing/2014/main" id="{9928AFE6-FA73-4C87-839F-80F46E4199E9}"/>
              </a:ext>
            </a:extLst>
          </p:cNvPr>
          <p:cNvCxnSpPr>
            <a:cxnSpLocks/>
            <a:stCxn id="92" idx="3"/>
            <a:endCxn id="101" idx="1"/>
          </p:cNvCxnSpPr>
          <p:nvPr/>
        </p:nvCxnSpPr>
        <p:spPr>
          <a:xfrm flipV="1">
            <a:off x="3406201" y="6532280"/>
            <a:ext cx="2066448" cy="12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Rechthoek 3">
            <a:extLst>
              <a:ext uri="{FF2B5EF4-FFF2-40B4-BE49-F238E27FC236}">
                <a16:creationId xmlns:a16="http://schemas.microsoft.com/office/drawing/2014/main" id="{F6C64080-E65F-8148-A46D-DF4AA4317A49}"/>
              </a:ext>
            </a:extLst>
          </p:cNvPr>
          <p:cNvSpPr/>
          <p:nvPr/>
        </p:nvSpPr>
        <p:spPr>
          <a:xfrm>
            <a:off x="10043159" y="715197"/>
            <a:ext cx="2160416" cy="6157774"/>
          </a:xfrm>
          <a:prstGeom prst="rect">
            <a:avLst/>
          </a:prstGeom>
          <a:solidFill>
            <a:srgbClr val="E1F5FE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Afgeronde rechthoek 77">
            <a:extLst>
              <a:ext uri="{FF2B5EF4-FFF2-40B4-BE49-F238E27FC236}">
                <a16:creationId xmlns:a16="http://schemas.microsoft.com/office/drawing/2014/main" id="{F16F2168-D8DE-4D4D-AB5A-8AAF39B33F0A}"/>
              </a:ext>
            </a:extLst>
          </p:cNvPr>
          <p:cNvSpPr/>
          <p:nvPr/>
        </p:nvSpPr>
        <p:spPr>
          <a:xfrm>
            <a:off x="10210083" y="6129048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Afgeronde rechthoek 86">
            <a:extLst>
              <a:ext uri="{FF2B5EF4-FFF2-40B4-BE49-F238E27FC236}">
                <a16:creationId xmlns:a16="http://schemas.microsoft.com/office/drawing/2014/main" id="{FAE37298-121F-9C4A-AE58-B9F6AF0CAFA4}"/>
              </a:ext>
            </a:extLst>
          </p:cNvPr>
          <p:cNvSpPr/>
          <p:nvPr/>
        </p:nvSpPr>
        <p:spPr>
          <a:xfrm>
            <a:off x="10210084" y="4989266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Afgeronde rechthoek 87">
            <a:extLst>
              <a:ext uri="{FF2B5EF4-FFF2-40B4-BE49-F238E27FC236}">
                <a16:creationId xmlns:a16="http://schemas.microsoft.com/office/drawing/2014/main" id="{AE55DE2B-76D3-1443-94C0-01A3625494BE}"/>
              </a:ext>
            </a:extLst>
          </p:cNvPr>
          <p:cNvSpPr/>
          <p:nvPr/>
        </p:nvSpPr>
        <p:spPr>
          <a:xfrm>
            <a:off x="10185280" y="3551202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fgeronde rechthoek 4">
            <a:extLst>
              <a:ext uri="{FF2B5EF4-FFF2-40B4-BE49-F238E27FC236}">
                <a16:creationId xmlns:a16="http://schemas.microsoft.com/office/drawing/2014/main" id="{14011610-9650-FF43-8BDC-26D4A451C036}"/>
              </a:ext>
            </a:extLst>
          </p:cNvPr>
          <p:cNvSpPr/>
          <p:nvPr/>
        </p:nvSpPr>
        <p:spPr>
          <a:xfrm>
            <a:off x="10247677" y="1471771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8B25D9A-932A-1049-8FA6-5DC455518C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23" t="19082" r="46154" b="28764"/>
          <a:stretch/>
        </p:blipFill>
        <p:spPr>
          <a:xfrm>
            <a:off x="165475" y="35703"/>
            <a:ext cx="1030632" cy="707886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0E443EDC-FFD3-2741-A497-18872C2E1FED}"/>
              </a:ext>
            </a:extLst>
          </p:cNvPr>
          <p:cNvSpPr/>
          <p:nvPr/>
        </p:nvSpPr>
        <p:spPr>
          <a:xfrm>
            <a:off x="-10811" y="715197"/>
            <a:ext cx="1498818" cy="6157773"/>
          </a:xfrm>
          <a:prstGeom prst="rect">
            <a:avLst/>
          </a:prstGeom>
          <a:solidFill>
            <a:srgbClr val="E1F5FE"/>
          </a:solidFill>
          <a:ln w="12700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5" name="Gebogen verbindingslijn 14">
            <a:extLst>
              <a:ext uri="{FF2B5EF4-FFF2-40B4-BE49-F238E27FC236}">
                <a16:creationId xmlns:a16="http://schemas.microsoft.com/office/drawing/2014/main" id="{ABDC9B7D-24A3-224A-B9D2-40247BF7FCAE}"/>
              </a:ext>
            </a:extLst>
          </p:cNvPr>
          <p:cNvCxnSpPr>
            <a:cxnSpLocks/>
            <a:endCxn id="91" idx="1"/>
          </p:cNvCxnSpPr>
          <p:nvPr/>
        </p:nvCxnSpPr>
        <p:spPr>
          <a:xfrm flipV="1">
            <a:off x="1316637" y="2647582"/>
            <a:ext cx="542572" cy="47895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Afgeronde rechthoek 22">
            <a:extLst>
              <a:ext uri="{FF2B5EF4-FFF2-40B4-BE49-F238E27FC236}">
                <a16:creationId xmlns:a16="http://schemas.microsoft.com/office/drawing/2014/main" id="{99C9811F-248E-8F49-AC1F-FFA565D23C07}"/>
              </a:ext>
            </a:extLst>
          </p:cNvPr>
          <p:cNvSpPr/>
          <p:nvPr/>
        </p:nvSpPr>
        <p:spPr>
          <a:xfrm>
            <a:off x="82234" y="3078897"/>
            <a:ext cx="1291410" cy="71255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1A237E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Intaketafel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051FBAE-6392-E24B-9B7B-69308F603940}"/>
              </a:ext>
            </a:extLst>
          </p:cNvPr>
          <p:cNvSpPr txBox="1"/>
          <p:nvPr/>
        </p:nvSpPr>
        <p:spPr>
          <a:xfrm>
            <a:off x="3742478" y="167150"/>
            <a:ext cx="2860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gevolgen en effecten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0D9EDC0-CBCB-9949-BAD1-76545C3B8CE8}"/>
              </a:ext>
            </a:extLst>
          </p:cNvPr>
          <p:cNvSpPr txBox="1"/>
          <p:nvPr/>
        </p:nvSpPr>
        <p:spPr>
          <a:xfrm>
            <a:off x="10385005" y="167150"/>
            <a:ext cx="1362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resultaat</a:t>
            </a:r>
          </a:p>
        </p:txBody>
      </p: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BEF415A5-AC27-534F-846F-61A6F2C78075}"/>
              </a:ext>
            </a:extLst>
          </p:cNvPr>
          <p:cNvCxnSpPr/>
          <p:nvPr/>
        </p:nvCxnSpPr>
        <p:spPr>
          <a:xfrm>
            <a:off x="0" y="715196"/>
            <a:ext cx="12192000" cy="0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kstvak 42">
            <a:extLst>
              <a:ext uri="{FF2B5EF4-FFF2-40B4-BE49-F238E27FC236}">
                <a16:creationId xmlns:a16="http://schemas.microsoft.com/office/drawing/2014/main" id="{F8DEF9EE-90A3-2647-A351-3A5ED4FFD10B}"/>
              </a:ext>
            </a:extLst>
          </p:cNvPr>
          <p:cNvSpPr txBox="1"/>
          <p:nvPr/>
        </p:nvSpPr>
        <p:spPr>
          <a:xfrm>
            <a:off x="10134170" y="1194772"/>
            <a:ext cx="143179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inancieel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intern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47587EC5-CDBA-4740-9455-19CE8A1BC149}"/>
              </a:ext>
            </a:extLst>
          </p:cNvPr>
          <p:cNvSpPr txBox="1"/>
          <p:nvPr/>
        </p:nvSpPr>
        <p:spPr>
          <a:xfrm>
            <a:off x="10134170" y="3274204"/>
            <a:ext cx="1431794" cy="276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kwalitatief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intern</a:t>
            </a:r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5E1403F1-0524-8043-B708-6E712BB9A29A}"/>
              </a:ext>
            </a:extLst>
          </p:cNvPr>
          <p:cNvCxnSpPr>
            <a:cxnSpLocks/>
          </p:cNvCxnSpPr>
          <p:nvPr/>
        </p:nvCxnSpPr>
        <p:spPr>
          <a:xfrm>
            <a:off x="1488007" y="-14971"/>
            <a:ext cx="0" cy="729482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kstvak 48">
            <a:extLst>
              <a:ext uri="{FF2B5EF4-FFF2-40B4-BE49-F238E27FC236}">
                <a16:creationId xmlns:a16="http://schemas.microsoft.com/office/drawing/2014/main" id="{51695D8F-5528-9840-BB11-AE1A5DBF1DC4}"/>
              </a:ext>
            </a:extLst>
          </p:cNvPr>
          <p:cNvSpPr txBox="1"/>
          <p:nvPr/>
        </p:nvSpPr>
        <p:spPr>
          <a:xfrm>
            <a:off x="10134170" y="4703545"/>
            <a:ext cx="143179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inancieel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tern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A93D45DC-B93A-A24B-B970-81F6CB86CF9C}"/>
              </a:ext>
            </a:extLst>
          </p:cNvPr>
          <p:cNvSpPr txBox="1"/>
          <p:nvPr/>
        </p:nvSpPr>
        <p:spPr>
          <a:xfrm>
            <a:off x="10134170" y="5847105"/>
            <a:ext cx="161553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kwalitatief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tern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cxnSp>
        <p:nvCxnSpPr>
          <p:cNvPr id="53" name="Gebogen verbindingslijn 52">
            <a:extLst>
              <a:ext uri="{FF2B5EF4-FFF2-40B4-BE49-F238E27FC236}">
                <a16:creationId xmlns:a16="http://schemas.microsoft.com/office/drawing/2014/main" id="{5FB45D01-7F73-2C49-BA74-D61DBD0B6866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330874" y="1836579"/>
            <a:ext cx="611401" cy="237164"/>
          </a:xfrm>
          <a:prstGeom prst="bentConnector3">
            <a:avLst>
              <a:gd name="adj1" fmla="val 147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bogen verbindingslijn 53">
            <a:extLst>
              <a:ext uri="{FF2B5EF4-FFF2-40B4-BE49-F238E27FC236}">
                <a16:creationId xmlns:a16="http://schemas.microsoft.com/office/drawing/2014/main" id="{B31BC3C1-A6B7-5143-AC44-10565E355DED}"/>
              </a:ext>
            </a:extLst>
          </p:cNvPr>
          <p:cNvCxnSpPr>
            <a:cxnSpLocks/>
          </p:cNvCxnSpPr>
          <p:nvPr/>
        </p:nvCxnSpPr>
        <p:spPr>
          <a:xfrm rot="10800000">
            <a:off x="10872711" y="2179260"/>
            <a:ext cx="390714" cy="349053"/>
          </a:xfrm>
          <a:prstGeom prst="bentConnector3">
            <a:avLst>
              <a:gd name="adj1" fmla="val 99686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vak 55">
            <a:extLst>
              <a:ext uri="{FF2B5EF4-FFF2-40B4-BE49-F238E27FC236}">
                <a16:creationId xmlns:a16="http://schemas.microsoft.com/office/drawing/2014/main" id="{48C9F5FE-040B-954A-B03D-DF58AE043B6E}"/>
              </a:ext>
            </a:extLst>
          </p:cNvPr>
          <p:cNvSpPr txBox="1"/>
          <p:nvPr/>
        </p:nvSpPr>
        <p:spPr>
          <a:xfrm>
            <a:off x="10043229" y="4316346"/>
            <a:ext cx="2160345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A237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maatschappelijk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713F4BD5-A816-D641-97E2-BF0861C41181}"/>
              </a:ext>
            </a:extLst>
          </p:cNvPr>
          <p:cNvSpPr txBox="1"/>
          <p:nvPr/>
        </p:nvSpPr>
        <p:spPr>
          <a:xfrm>
            <a:off x="10043160" y="714511"/>
            <a:ext cx="2159650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A237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organisatie</a:t>
            </a:r>
          </a:p>
        </p:txBody>
      </p:sp>
      <p:cxnSp>
        <p:nvCxnSpPr>
          <p:cNvPr id="59" name="Rechte verbindingslijn 58">
            <a:extLst>
              <a:ext uri="{FF2B5EF4-FFF2-40B4-BE49-F238E27FC236}">
                <a16:creationId xmlns:a16="http://schemas.microsoft.com/office/drawing/2014/main" id="{B0D166FF-3A0C-7D4B-906C-99D1C9C8F3EF}"/>
              </a:ext>
            </a:extLst>
          </p:cNvPr>
          <p:cNvCxnSpPr>
            <a:cxnSpLocks/>
          </p:cNvCxnSpPr>
          <p:nvPr/>
        </p:nvCxnSpPr>
        <p:spPr>
          <a:xfrm>
            <a:off x="10052106" y="-684"/>
            <a:ext cx="0" cy="744273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3" name="Rechthoek 72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756943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IT</a:t>
            </a:r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5F04524C-9DF4-884B-946E-CA3088EDB995}"/>
              </a:ext>
            </a:extLst>
          </p:cNvPr>
          <p:cNvSpPr/>
          <p:nvPr/>
        </p:nvSpPr>
        <p:spPr>
          <a:xfrm>
            <a:off x="8528591" y="1406335"/>
            <a:ext cx="1182029" cy="456227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vergunning</a:t>
            </a:r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D898C01A-7D37-B04D-AAA1-12BBF8B8F744}"/>
              </a:ext>
            </a:extLst>
          </p:cNvPr>
          <p:cNvSpPr/>
          <p:nvPr/>
        </p:nvSpPr>
        <p:spPr>
          <a:xfrm>
            <a:off x="8528591" y="4974312"/>
            <a:ext cx="1182029" cy="499738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en kosten initiatiefnemer</a:t>
            </a:r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1081639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p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5F04524C-9DF4-884B-946E-CA3088EDB995}"/>
              </a:ext>
            </a:extLst>
          </p:cNvPr>
          <p:cNvSpPr/>
          <p:nvPr/>
        </p:nvSpPr>
        <p:spPr>
          <a:xfrm>
            <a:off x="8528591" y="1903392"/>
            <a:ext cx="1182029" cy="456227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handhaving</a:t>
            </a:r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3260741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opbrengsten</a:t>
            </a:r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2725145"/>
            <a:ext cx="1182029" cy="494764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Out-of-pocket kosten</a:t>
            </a:r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3785214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proceskwaliteit</a:t>
            </a:r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5640978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Kwaliteit van de leefomgeving</a:t>
            </a:r>
          </a:p>
        </p:txBody>
      </p:sp>
      <p:sp>
        <p:nvSpPr>
          <p:cNvPr id="83" name="Rechthoek 82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6475733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Tevredenheid betrokkenen</a:t>
            </a:r>
          </a:p>
        </p:txBody>
      </p:sp>
      <p:sp>
        <p:nvSpPr>
          <p:cNvPr id="84" name="Rechthoek 83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6065832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Tevredenheid initiatiefnemer</a:t>
            </a:r>
          </a:p>
        </p:txBody>
      </p:sp>
      <p:sp>
        <p:nvSpPr>
          <p:cNvPr id="85" name="Rechthoek 84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2400449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overig</a:t>
            </a:r>
          </a:p>
        </p:txBody>
      </p:sp>
      <p:sp>
        <p:nvSpPr>
          <p:cNvPr id="86" name="Rechteraccolade 85"/>
          <p:cNvSpPr/>
          <p:nvPr/>
        </p:nvSpPr>
        <p:spPr>
          <a:xfrm>
            <a:off x="9796780" y="743589"/>
            <a:ext cx="175530" cy="2807613"/>
          </a:xfrm>
          <a:prstGeom prst="rightBrace">
            <a:avLst>
              <a:gd name="adj1" fmla="val 22537"/>
              <a:gd name="adj2" fmla="val 37670"/>
            </a:avLst>
          </a:prstGeom>
          <a:ln w="12700">
            <a:solidFill>
              <a:srgbClr val="1A23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9" name="Groep 108"/>
          <p:cNvGrpSpPr/>
          <p:nvPr/>
        </p:nvGrpSpPr>
        <p:grpSpPr>
          <a:xfrm>
            <a:off x="10210084" y="5013649"/>
            <a:ext cx="1267933" cy="593172"/>
            <a:chOff x="5315160" y="3599027"/>
            <a:chExt cx="1267933" cy="593172"/>
          </a:xfrm>
        </p:grpSpPr>
        <p:sp>
          <p:nvSpPr>
            <p:cNvPr id="102" name="Tekstvak 10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03" name="Tekstvak 10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04" name="Rechte verbindingslijn 103"/>
            <p:cNvCxnSpPr>
              <a:cxnSpLocks/>
              <a:stCxn id="87" idx="1"/>
              <a:endCxn id="87" idx="3"/>
            </p:cNvCxnSpPr>
            <p:nvPr/>
          </p:nvCxnSpPr>
          <p:spPr>
            <a:xfrm>
              <a:off x="5315160" y="3904066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Gebogen verbindingslijn 54">
            <a:extLst>
              <a:ext uri="{FF2B5EF4-FFF2-40B4-BE49-F238E27FC236}">
                <a16:creationId xmlns:a16="http://schemas.microsoft.com/office/drawing/2014/main" id="{15BFCAA6-E373-804C-97A9-F446DC2ABD75}"/>
              </a:ext>
            </a:extLst>
          </p:cNvPr>
          <p:cNvCxnSpPr>
            <a:cxnSpLocks/>
          </p:cNvCxnSpPr>
          <p:nvPr/>
        </p:nvCxnSpPr>
        <p:spPr>
          <a:xfrm rot="5400000">
            <a:off x="10499904" y="3937072"/>
            <a:ext cx="2382541" cy="191682"/>
          </a:xfrm>
          <a:prstGeom prst="bentConnector3">
            <a:avLst>
              <a:gd name="adj1" fmla="val 99925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hteraccolade 104"/>
          <p:cNvSpPr/>
          <p:nvPr/>
        </p:nvSpPr>
        <p:spPr>
          <a:xfrm>
            <a:off x="9797489" y="5640978"/>
            <a:ext cx="154961" cy="1209883"/>
          </a:xfrm>
          <a:prstGeom prst="rightBrace">
            <a:avLst>
              <a:gd name="adj1" fmla="val 22537"/>
              <a:gd name="adj2" fmla="val 67635"/>
            </a:avLst>
          </a:prstGeom>
          <a:ln w="12700">
            <a:solidFill>
              <a:srgbClr val="1A23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0" name="Groep 109"/>
          <p:cNvGrpSpPr/>
          <p:nvPr/>
        </p:nvGrpSpPr>
        <p:grpSpPr>
          <a:xfrm>
            <a:off x="10210083" y="6160387"/>
            <a:ext cx="1267933" cy="593172"/>
            <a:chOff x="5315159" y="3599027"/>
            <a:chExt cx="1267933" cy="593172"/>
          </a:xfrm>
        </p:grpSpPr>
        <p:sp>
          <p:nvSpPr>
            <p:cNvPr id="112" name="Tekstvak 11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13" name="Tekstvak 11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14" name="Rechte verbindingslijn 113"/>
            <p:cNvCxnSpPr>
              <a:cxnSpLocks/>
              <a:stCxn id="78" idx="1"/>
              <a:endCxn id="78" idx="3"/>
            </p:cNvCxnSpPr>
            <p:nvPr/>
          </p:nvCxnSpPr>
          <p:spPr>
            <a:xfrm>
              <a:off x="5315159" y="3897110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ep 114"/>
          <p:cNvGrpSpPr/>
          <p:nvPr/>
        </p:nvGrpSpPr>
        <p:grpSpPr>
          <a:xfrm>
            <a:off x="10185280" y="3589963"/>
            <a:ext cx="1267933" cy="593172"/>
            <a:chOff x="5290356" y="3599027"/>
            <a:chExt cx="1267933" cy="593172"/>
          </a:xfrm>
        </p:grpSpPr>
        <p:sp>
          <p:nvSpPr>
            <p:cNvPr id="117" name="Tekstvak 116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18" name="Tekstvak 117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19" name="Rechte verbindingslijn 118"/>
            <p:cNvCxnSpPr>
              <a:cxnSpLocks/>
              <a:stCxn id="88" idx="1"/>
              <a:endCxn id="88" idx="3"/>
            </p:cNvCxnSpPr>
            <p:nvPr/>
          </p:nvCxnSpPr>
          <p:spPr>
            <a:xfrm>
              <a:off x="5290356" y="3889688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ep 119"/>
          <p:cNvGrpSpPr/>
          <p:nvPr/>
        </p:nvGrpSpPr>
        <p:grpSpPr>
          <a:xfrm>
            <a:off x="10247678" y="1499219"/>
            <a:ext cx="1267932" cy="593172"/>
            <a:chOff x="5352754" y="3599027"/>
            <a:chExt cx="1267932" cy="593172"/>
          </a:xfrm>
        </p:grpSpPr>
        <p:sp>
          <p:nvSpPr>
            <p:cNvPr id="122" name="Tekstvak 12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23" name="Tekstvak 12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24" name="Rechte verbindingslijn 123"/>
            <p:cNvCxnSpPr>
              <a:cxnSpLocks/>
            </p:cNvCxnSpPr>
            <p:nvPr/>
          </p:nvCxnSpPr>
          <p:spPr>
            <a:xfrm>
              <a:off x="5352755" y="3897110"/>
              <a:ext cx="1267931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fgeronde rechthoek 1">
            <a:extLst>
              <a:ext uri="{FF2B5EF4-FFF2-40B4-BE49-F238E27FC236}">
                <a16:creationId xmlns:a16="http://schemas.microsoft.com/office/drawing/2014/main" id="{163453C7-11EA-B84D-AC6D-ED005660B8A7}"/>
              </a:ext>
            </a:extLst>
          </p:cNvPr>
          <p:cNvSpPr/>
          <p:nvPr/>
        </p:nvSpPr>
        <p:spPr>
          <a:xfrm>
            <a:off x="11365709" y="2376491"/>
            <a:ext cx="601884" cy="338550"/>
          </a:xfrm>
          <a:prstGeom prst="roundRect">
            <a:avLst/>
          </a:prstGeom>
          <a:solidFill>
            <a:srgbClr val="1A23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leges</a:t>
            </a:r>
          </a:p>
        </p:txBody>
      </p:sp>
      <p:sp>
        <p:nvSpPr>
          <p:cNvPr id="7" name="Afgeronde rechthoek 6">
            <a:extLst>
              <a:ext uri="{FF2B5EF4-FFF2-40B4-BE49-F238E27FC236}">
                <a16:creationId xmlns:a16="http://schemas.microsoft.com/office/drawing/2014/main" id="{D90F7691-7EEB-2D48-8DEE-CC79702BF6BD}"/>
              </a:ext>
            </a:extLst>
          </p:cNvPr>
          <p:cNvSpPr/>
          <p:nvPr/>
        </p:nvSpPr>
        <p:spPr>
          <a:xfrm>
            <a:off x="2790631" y="4393145"/>
            <a:ext cx="1146472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Snel duidelijkheid wenselijkheid </a:t>
            </a:r>
          </a:p>
        </p:txBody>
      </p:sp>
      <p:sp>
        <p:nvSpPr>
          <p:cNvPr id="89" name="Afgeronde rechthoek 88">
            <a:extLst>
              <a:ext uri="{FF2B5EF4-FFF2-40B4-BE49-F238E27FC236}">
                <a16:creationId xmlns:a16="http://schemas.microsoft.com/office/drawing/2014/main" id="{0849FFCF-1A7A-0C49-9FD9-DC56CD9B5ADF}"/>
              </a:ext>
            </a:extLst>
          </p:cNvPr>
          <p:cNvSpPr/>
          <p:nvPr/>
        </p:nvSpPr>
        <p:spPr>
          <a:xfrm>
            <a:off x="2637619" y="811975"/>
            <a:ext cx="978297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Inzet teamleden</a:t>
            </a:r>
          </a:p>
        </p:txBody>
      </p:sp>
      <p:sp>
        <p:nvSpPr>
          <p:cNvPr id="90" name="Afgeronde rechthoek 89">
            <a:extLst>
              <a:ext uri="{FF2B5EF4-FFF2-40B4-BE49-F238E27FC236}">
                <a16:creationId xmlns:a16="http://schemas.microsoft.com/office/drawing/2014/main" id="{A84C9F20-C052-9E4D-8DFA-4C11FF27B032}"/>
              </a:ext>
            </a:extLst>
          </p:cNvPr>
          <p:cNvSpPr/>
          <p:nvPr/>
        </p:nvSpPr>
        <p:spPr>
          <a:xfrm>
            <a:off x="4287136" y="4384966"/>
            <a:ext cx="1600257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Minder inzet op niet wenselijke initiatieven</a:t>
            </a:r>
          </a:p>
        </p:txBody>
      </p:sp>
      <p:sp>
        <p:nvSpPr>
          <p:cNvPr id="91" name="Afgeronde rechthoek 90">
            <a:extLst>
              <a:ext uri="{FF2B5EF4-FFF2-40B4-BE49-F238E27FC236}">
                <a16:creationId xmlns:a16="http://schemas.microsoft.com/office/drawing/2014/main" id="{AD913F9A-B29E-994C-8F9D-8D687E854B9D}"/>
              </a:ext>
            </a:extLst>
          </p:cNvPr>
          <p:cNvSpPr/>
          <p:nvPr/>
        </p:nvSpPr>
        <p:spPr>
          <a:xfrm>
            <a:off x="1859209" y="2397993"/>
            <a:ext cx="965603" cy="4991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Wekelijks overleg </a:t>
            </a:r>
          </a:p>
        </p:txBody>
      </p:sp>
      <p:sp>
        <p:nvSpPr>
          <p:cNvPr id="99" name="Afgeronde rechthoek 90">
            <a:extLst>
              <a:ext uri="{FF2B5EF4-FFF2-40B4-BE49-F238E27FC236}">
                <a16:creationId xmlns:a16="http://schemas.microsoft.com/office/drawing/2014/main" id="{71A0A381-83B1-4E6F-B6CC-FCEFE8D728BD}"/>
              </a:ext>
            </a:extLst>
          </p:cNvPr>
          <p:cNvSpPr/>
          <p:nvPr/>
        </p:nvSpPr>
        <p:spPr>
          <a:xfrm>
            <a:off x="3340936" y="3111936"/>
            <a:ext cx="1620059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Eerdere afstemming ketensamenwerking</a:t>
            </a:r>
          </a:p>
        </p:txBody>
      </p:sp>
      <p:cxnSp>
        <p:nvCxnSpPr>
          <p:cNvPr id="121" name="Gebogen verbindingslijn 14">
            <a:extLst>
              <a:ext uri="{FF2B5EF4-FFF2-40B4-BE49-F238E27FC236}">
                <a16:creationId xmlns:a16="http://schemas.microsoft.com/office/drawing/2014/main" id="{8E35A5AA-688C-4AB9-B6EA-8B047E14A50A}"/>
              </a:ext>
            </a:extLst>
          </p:cNvPr>
          <p:cNvCxnSpPr>
            <a:cxnSpLocks/>
            <a:stCxn id="111" idx="2"/>
            <a:endCxn id="7" idx="0"/>
          </p:cNvCxnSpPr>
          <p:nvPr/>
        </p:nvCxnSpPr>
        <p:spPr>
          <a:xfrm rot="5400000">
            <a:off x="3676250" y="3921924"/>
            <a:ext cx="158839" cy="78360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5" name="Afgeronde rechthoek 90">
            <a:extLst>
              <a:ext uri="{FF2B5EF4-FFF2-40B4-BE49-F238E27FC236}">
                <a16:creationId xmlns:a16="http://schemas.microsoft.com/office/drawing/2014/main" id="{1685FDF0-082F-41C7-BEFC-5B13F8001AE7}"/>
              </a:ext>
            </a:extLst>
          </p:cNvPr>
          <p:cNvSpPr/>
          <p:nvPr/>
        </p:nvSpPr>
        <p:spPr>
          <a:xfrm>
            <a:off x="5206281" y="1667436"/>
            <a:ext cx="1035730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Heldere boodschap naar buiten</a:t>
            </a:r>
          </a:p>
        </p:txBody>
      </p:sp>
      <p:cxnSp>
        <p:nvCxnSpPr>
          <p:cNvPr id="140" name="Gebogen verbindingslijn 14">
            <a:extLst>
              <a:ext uri="{FF2B5EF4-FFF2-40B4-BE49-F238E27FC236}">
                <a16:creationId xmlns:a16="http://schemas.microsoft.com/office/drawing/2014/main" id="{F49E4331-FC56-4D89-BDC6-F1B80E9ED045}"/>
              </a:ext>
            </a:extLst>
          </p:cNvPr>
          <p:cNvCxnSpPr>
            <a:cxnSpLocks/>
            <a:stCxn id="146" idx="2"/>
            <a:endCxn id="99" idx="0"/>
          </p:cNvCxnSpPr>
          <p:nvPr/>
        </p:nvCxnSpPr>
        <p:spPr>
          <a:xfrm rot="16200000" flipH="1">
            <a:off x="4041836" y="3002805"/>
            <a:ext cx="214765" cy="349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6" name="Afgeronde rechthoek 90">
            <a:extLst>
              <a:ext uri="{FF2B5EF4-FFF2-40B4-BE49-F238E27FC236}">
                <a16:creationId xmlns:a16="http://schemas.microsoft.com/office/drawing/2014/main" id="{C8B8BB02-7147-4627-B73D-A514E23EC402}"/>
              </a:ext>
            </a:extLst>
          </p:cNvPr>
          <p:cNvSpPr/>
          <p:nvPr/>
        </p:nvSpPr>
        <p:spPr>
          <a:xfrm>
            <a:off x="3324018" y="2397993"/>
            <a:ext cx="1646905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NL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ntegrale</a:t>
            </a: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afstemming</a:t>
            </a:r>
          </a:p>
        </p:txBody>
      </p:sp>
      <p:sp>
        <p:nvSpPr>
          <p:cNvPr id="92" name="Afgeronde rechthoek 90">
            <a:extLst>
              <a:ext uri="{FF2B5EF4-FFF2-40B4-BE49-F238E27FC236}">
                <a16:creationId xmlns:a16="http://schemas.microsoft.com/office/drawing/2014/main" id="{A36B53BC-8DFA-4FB2-9D3B-994D5CE3EBD5}"/>
              </a:ext>
            </a:extLst>
          </p:cNvPr>
          <p:cNvSpPr/>
          <p:nvPr/>
        </p:nvSpPr>
        <p:spPr>
          <a:xfrm>
            <a:off x="2440598" y="6283958"/>
            <a:ext cx="965603" cy="4991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Centrale ingang</a:t>
            </a:r>
          </a:p>
        </p:txBody>
      </p:sp>
      <p:cxnSp>
        <p:nvCxnSpPr>
          <p:cNvPr id="93" name="Gebogen verbindingslijn 14">
            <a:extLst>
              <a:ext uri="{FF2B5EF4-FFF2-40B4-BE49-F238E27FC236}">
                <a16:creationId xmlns:a16="http://schemas.microsoft.com/office/drawing/2014/main" id="{C422F7DF-DD26-45F1-B311-67A47E02D5AA}"/>
              </a:ext>
            </a:extLst>
          </p:cNvPr>
          <p:cNvCxnSpPr>
            <a:cxnSpLocks/>
            <a:endCxn id="92" idx="1"/>
          </p:cNvCxnSpPr>
          <p:nvPr/>
        </p:nvCxnSpPr>
        <p:spPr>
          <a:xfrm rot="16200000" flipH="1">
            <a:off x="481977" y="4574926"/>
            <a:ext cx="2762312" cy="1154930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1" name="Afgeronde rechthoek 90">
            <a:extLst>
              <a:ext uri="{FF2B5EF4-FFF2-40B4-BE49-F238E27FC236}">
                <a16:creationId xmlns:a16="http://schemas.microsoft.com/office/drawing/2014/main" id="{3A0445B7-6D55-4489-B62A-F530DE0CFB91}"/>
              </a:ext>
            </a:extLst>
          </p:cNvPr>
          <p:cNvSpPr/>
          <p:nvPr/>
        </p:nvSpPr>
        <p:spPr>
          <a:xfrm>
            <a:off x="5472649" y="6282691"/>
            <a:ext cx="1600257" cy="4991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</a:t>
            </a: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zwervende initiatieven door organisatie</a:t>
            </a:r>
          </a:p>
        </p:txBody>
      </p:sp>
      <p:sp>
        <p:nvSpPr>
          <p:cNvPr id="111" name="Afgeronde rechthoek 90">
            <a:extLst>
              <a:ext uri="{FF2B5EF4-FFF2-40B4-BE49-F238E27FC236}">
                <a16:creationId xmlns:a16="http://schemas.microsoft.com/office/drawing/2014/main" id="{5E0A1FE3-3804-4CE3-B082-B14B33715208}"/>
              </a:ext>
            </a:extLst>
          </p:cNvPr>
          <p:cNvSpPr/>
          <p:nvPr/>
        </p:nvSpPr>
        <p:spPr>
          <a:xfrm>
            <a:off x="3464838" y="3735128"/>
            <a:ext cx="1365263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Heldere structuur in de afweging en wenselijkheid</a:t>
            </a:r>
          </a:p>
        </p:txBody>
      </p:sp>
      <p:cxnSp>
        <p:nvCxnSpPr>
          <p:cNvPr id="130" name="Gebogen verbindingslijn 14">
            <a:extLst>
              <a:ext uri="{FF2B5EF4-FFF2-40B4-BE49-F238E27FC236}">
                <a16:creationId xmlns:a16="http://schemas.microsoft.com/office/drawing/2014/main" id="{6135D04A-E9BC-45D6-9034-5985C53C7206}"/>
              </a:ext>
            </a:extLst>
          </p:cNvPr>
          <p:cNvCxnSpPr>
            <a:cxnSpLocks/>
            <a:endCxn id="125" idx="1"/>
          </p:cNvCxnSpPr>
          <p:nvPr/>
        </p:nvCxnSpPr>
        <p:spPr>
          <a:xfrm>
            <a:off x="4569580" y="1914646"/>
            <a:ext cx="636701" cy="237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6" name="Afgeronde rechthoek 90">
            <a:extLst>
              <a:ext uri="{FF2B5EF4-FFF2-40B4-BE49-F238E27FC236}">
                <a16:creationId xmlns:a16="http://schemas.microsoft.com/office/drawing/2014/main" id="{44DDE085-D0B0-47CC-BC6A-2379DD420030}"/>
              </a:ext>
            </a:extLst>
          </p:cNvPr>
          <p:cNvSpPr/>
          <p:nvPr/>
        </p:nvSpPr>
        <p:spPr>
          <a:xfrm>
            <a:off x="1848687" y="5332568"/>
            <a:ext cx="965603" cy="4991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“nee tenzij” naar “ja, mits”</a:t>
            </a:r>
          </a:p>
        </p:txBody>
      </p:sp>
      <p:sp>
        <p:nvSpPr>
          <p:cNvPr id="137" name="Afgeronde rechthoek 90">
            <a:extLst>
              <a:ext uri="{FF2B5EF4-FFF2-40B4-BE49-F238E27FC236}">
                <a16:creationId xmlns:a16="http://schemas.microsoft.com/office/drawing/2014/main" id="{A10B6113-EC03-4036-A152-E81F3CA2675E}"/>
              </a:ext>
            </a:extLst>
          </p:cNvPr>
          <p:cNvSpPr/>
          <p:nvPr/>
        </p:nvSpPr>
        <p:spPr>
          <a:xfrm>
            <a:off x="3230086" y="5339918"/>
            <a:ext cx="1620059" cy="4991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initiatieven mogelijk die passen bij </a:t>
            </a:r>
            <a:r>
              <a:rPr lang="nl-NL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bestuurlijke</a:t>
            </a: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doelen</a:t>
            </a:r>
          </a:p>
        </p:txBody>
      </p:sp>
      <p:cxnSp>
        <p:nvCxnSpPr>
          <p:cNvPr id="138" name="Gebogen verbindingslijn 14">
            <a:extLst>
              <a:ext uri="{FF2B5EF4-FFF2-40B4-BE49-F238E27FC236}">
                <a16:creationId xmlns:a16="http://schemas.microsoft.com/office/drawing/2014/main" id="{ACFF81CD-8AED-441B-BA77-7F8D14B07671}"/>
              </a:ext>
            </a:extLst>
          </p:cNvPr>
          <p:cNvCxnSpPr>
            <a:cxnSpLocks/>
            <a:endCxn id="136" idx="0"/>
          </p:cNvCxnSpPr>
          <p:nvPr/>
        </p:nvCxnSpPr>
        <p:spPr>
          <a:xfrm rot="16200000" flipH="1">
            <a:off x="1053650" y="4054729"/>
            <a:ext cx="1547352" cy="100832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8" name="Afgeronde rechthoek 90">
            <a:extLst>
              <a:ext uri="{FF2B5EF4-FFF2-40B4-BE49-F238E27FC236}">
                <a16:creationId xmlns:a16="http://schemas.microsoft.com/office/drawing/2014/main" id="{ECE404C9-44E1-48F3-9696-B1E8C2DBADDC}"/>
              </a:ext>
            </a:extLst>
          </p:cNvPr>
          <p:cNvSpPr/>
          <p:nvPr/>
        </p:nvSpPr>
        <p:spPr>
          <a:xfrm>
            <a:off x="6154049" y="4471015"/>
            <a:ext cx="1625755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Geen intensieve toets op haalbaarheid</a:t>
            </a:r>
          </a:p>
        </p:txBody>
      </p:sp>
      <p:sp>
        <p:nvSpPr>
          <p:cNvPr id="164" name="Afgeronde rechthoek 90">
            <a:extLst>
              <a:ext uri="{FF2B5EF4-FFF2-40B4-BE49-F238E27FC236}">
                <a16:creationId xmlns:a16="http://schemas.microsoft.com/office/drawing/2014/main" id="{1ECC22FA-F5A8-4C9C-979C-EB8ECD7C444F}"/>
              </a:ext>
            </a:extLst>
          </p:cNvPr>
          <p:cNvSpPr/>
          <p:nvPr/>
        </p:nvSpPr>
        <p:spPr>
          <a:xfrm>
            <a:off x="3259368" y="1573454"/>
            <a:ext cx="1325165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Afstemming met bestuur</a:t>
            </a:r>
          </a:p>
        </p:txBody>
      </p:sp>
      <p:cxnSp>
        <p:nvCxnSpPr>
          <p:cNvPr id="131" name="Gebogen verbindingslijn 14">
            <a:extLst>
              <a:ext uri="{FF2B5EF4-FFF2-40B4-BE49-F238E27FC236}">
                <a16:creationId xmlns:a16="http://schemas.microsoft.com/office/drawing/2014/main" id="{A33CBAA5-A75E-4A2F-A777-BB3B0E43CCBD}"/>
              </a:ext>
            </a:extLst>
          </p:cNvPr>
          <p:cNvCxnSpPr>
            <a:cxnSpLocks/>
            <a:stCxn id="89" idx="2"/>
            <a:endCxn id="164" idx="0"/>
          </p:cNvCxnSpPr>
          <p:nvPr/>
        </p:nvCxnSpPr>
        <p:spPr>
          <a:xfrm rot="16200000" flipH="1">
            <a:off x="3393209" y="1044711"/>
            <a:ext cx="262301" cy="79518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3" name="Gebogen verbindingslijn 16">
            <a:extLst>
              <a:ext uri="{FF2B5EF4-FFF2-40B4-BE49-F238E27FC236}">
                <a16:creationId xmlns:a16="http://schemas.microsoft.com/office/drawing/2014/main" id="{B3DD3612-BADC-4B5C-AB88-BD2ECC97C1E3}"/>
              </a:ext>
            </a:extLst>
          </p:cNvPr>
          <p:cNvCxnSpPr>
            <a:cxnSpLocks/>
          </p:cNvCxnSpPr>
          <p:nvPr/>
        </p:nvCxnSpPr>
        <p:spPr>
          <a:xfrm>
            <a:off x="3615916" y="1201157"/>
            <a:ext cx="4940939" cy="294338"/>
          </a:xfrm>
          <a:prstGeom prst="bentConnector3">
            <a:avLst>
              <a:gd name="adj1" fmla="val 1183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Gebogen verbindingslijn 15">
            <a:extLst>
              <a:ext uri="{FF2B5EF4-FFF2-40B4-BE49-F238E27FC236}">
                <a16:creationId xmlns:a16="http://schemas.microsoft.com/office/drawing/2014/main" id="{4726C8B1-E6A7-4CA0-8358-5940D1C55089}"/>
              </a:ext>
            </a:extLst>
          </p:cNvPr>
          <p:cNvCxnSpPr>
            <a:cxnSpLocks/>
            <a:stCxn id="90" idx="0"/>
            <a:endCxn id="76" idx="1"/>
          </p:cNvCxnSpPr>
          <p:nvPr/>
        </p:nvCxnSpPr>
        <p:spPr>
          <a:xfrm rot="5400000" flipH="1" flipV="1">
            <a:off x="5227231" y="1083606"/>
            <a:ext cx="3161394" cy="3441326"/>
          </a:xfrm>
          <a:prstGeom prst="bentConnector2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Gebogen verbindingslijn 15">
            <a:extLst>
              <a:ext uri="{FF2B5EF4-FFF2-40B4-BE49-F238E27FC236}">
                <a16:creationId xmlns:a16="http://schemas.microsoft.com/office/drawing/2014/main" id="{53D7AF75-5393-4F3B-A304-8801E1164B46}"/>
              </a:ext>
            </a:extLst>
          </p:cNvPr>
          <p:cNvCxnSpPr>
            <a:cxnSpLocks/>
            <a:stCxn id="125" idx="3"/>
          </p:cNvCxnSpPr>
          <p:nvPr/>
        </p:nvCxnSpPr>
        <p:spPr>
          <a:xfrm>
            <a:off x="6242011" y="1917025"/>
            <a:ext cx="2295518" cy="1881157"/>
          </a:xfrm>
          <a:prstGeom prst="bentConnector3">
            <a:avLst>
              <a:gd name="adj1" fmla="val 500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Gebogen verbindingslijn 15">
            <a:extLst>
              <a:ext uri="{FF2B5EF4-FFF2-40B4-BE49-F238E27FC236}">
                <a16:creationId xmlns:a16="http://schemas.microsoft.com/office/drawing/2014/main" id="{B57EF869-C9E4-4CEA-B347-61ADC278AEDD}"/>
              </a:ext>
            </a:extLst>
          </p:cNvPr>
          <p:cNvCxnSpPr>
            <a:cxnSpLocks/>
            <a:stCxn id="90" idx="2"/>
            <a:endCxn id="75" idx="1"/>
          </p:cNvCxnSpPr>
          <p:nvPr/>
        </p:nvCxnSpPr>
        <p:spPr>
          <a:xfrm rot="16200000" flipH="1">
            <a:off x="6637910" y="3333499"/>
            <a:ext cx="340037" cy="3441326"/>
          </a:xfrm>
          <a:prstGeom prst="bentConnector2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Gebogen verbindingslijn 15">
            <a:extLst>
              <a:ext uri="{FF2B5EF4-FFF2-40B4-BE49-F238E27FC236}">
                <a16:creationId xmlns:a16="http://schemas.microsoft.com/office/drawing/2014/main" id="{C6ECA35D-ADEF-434E-ADA9-D914BA7109AC}"/>
              </a:ext>
            </a:extLst>
          </p:cNvPr>
          <p:cNvCxnSpPr>
            <a:cxnSpLocks/>
          </p:cNvCxnSpPr>
          <p:nvPr/>
        </p:nvCxnSpPr>
        <p:spPr>
          <a:xfrm>
            <a:off x="7072906" y="6365517"/>
            <a:ext cx="1446989" cy="13260"/>
          </a:xfrm>
          <a:prstGeom prst="bentConnector3">
            <a:avLst>
              <a:gd name="adj1" fmla="val 500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296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FBFB7-00B4-4563-B9E4-9D514F19B8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effecten van de Omgevingstafel</a:t>
            </a:r>
          </a:p>
        </p:txBody>
      </p:sp>
    </p:spTree>
    <p:extLst>
      <p:ext uri="{BB962C8B-B14F-4D97-AF65-F5344CB8AC3E}">
        <p14:creationId xmlns:p14="http://schemas.microsoft.com/office/powerpoint/2010/main" val="3934800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9F90E1D0-6919-4822-9C70-CCD7C1FA68FD}"/>
              </a:ext>
            </a:extLst>
          </p:cNvPr>
          <p:cNvCxnSpPr>
            <a:cxnSpLocks/>
          </p:cNvCxnSpPr>
          <p:nvPr/>
        </p:nvCxnSpPr>
        <p:spPr>
          <a:xfrm>
            <a:off x="2445107" y="1800000"/>
            <a:ext cx="24281" cy="39346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617A9B91-4C6E-441C-B15D-5900B19E4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Effecten van overleg aan de Omgevingstafel </a:t>
            </a:r>
          </a:p>
        </p:txBody>
      </p:sp>
      <p:sp>
        <p:nvSpPr>
          <p:cNvPr id="4" name="Afgeronde rechthoek 90">
            <a:extLst>
              <a:ext uri="{FF2B5EF4-FFF2-40B4-BE49-F238E27FC236}">
                <a16:creationId xmlns:a16="http://schemas.microsoft.com/office/drawing/2014/main" id="{D4F46DFD-1AF0-4EE4-83DE-E2F8D910A94D}"/>
              </a:ext>
            </a:extLst>
          </p:cNvPr>
          <p:cNvSpPr/>
          <p:nvPr/>
        </p:nvSpPr>
        <p:spPr>
          <a:xfrm>
            <a:off x="1078800" y="1653864"/>
            <a:ext cx="2781184" cy="505125"/>
          </a:xfrm>
          <a:prstGeom prst="roundRect">
            <a:avLst/>
          </a:prstGeom>
          <a:solidFill>
            <a:schemeClr val="bg2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andere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voorbereiding</a:t>
            </a:r>
            <a:endParaRPr lang="nl-NL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fgeronde rechthoek 90">
            <a:extLst>
              <a:ext uri="{FF2B5EF4-FFF2-40B4-BE49-F238E27FC236}">
                <a16:creationId xmlns:a16="http://schemas.microsoft.com/office/drawing/2014/main" id="{F0BDC377-D2D1-4EE1-A7AC-A2B632316A10}"/>
              </a:ext>
            </a:extLst>
          </p:cNvPr>
          <p:cNvSpPr/>
          <p:nvPr/>
        </p:nvSpPr>
        <p:spPr>
          <a:xfrm>
            <a:off x="1078799" y="2326047"/>
            <a:ext cx="2781185" cy="479872"/>
          </a:xfrm>
          <a:prstGeom prst="roundRect">
            <a:avLst/>
          </a:prstGeom>
          <a:solidFill>
            <a:schemeClr val="bg2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structuur</a:t>
            </a:r>
            <a:endParaRPr lang="nl-NL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fgeronde rechthoek 90">
            <a:extLst>
              <a:ext uri="{FF2B5EF4-FFF2-40B4-BE49-F238E27FC236}">
                <a16:creationId xmlns:a16="http://schemas.microsoft.com/office/drawing/2014/main" id="{D01FE225-7EC6-4E5A-9CAF-02F80A045535}"/>
              </a:ext>
            </a:extLst>
          </p:cNvPr>
          <p:cNvSpPr/>
          <p:nvPr/>
        </p:nvSpPr>
        <p:spPr>
          <a:xfrm>
            <a:off x="1078796" y="2980117"/>
            <a:ext cx="2781185" cy="479872"/>
          </a:xfrm>
          <a:prstGeom prst="roundRect">
            <a:avLst/>
          </a:prstGeom>
          <a:solidFill>
            <a:schemeClr val="bg2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op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belangrijke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punten</a:t>
            </a:r>
            <a:endParaRPr lang="nl-NL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fgeronde rechthoek 6">
            <a:extLst>
              <a:ext uri="{FF2B5EF4-FFF2-40B4-BE49-F238E27FC236}">
                <a16:creationId xmlns:a16="http://schemas.microsoft.com/office/drawing/2014/main" id="{F4691641-CDD9-42A2-A009-D21C7BA8B2D0}"/>
              </a:ext>
            </a:extLst>
          </p:cNvPr>
          <p:cNvSpPr/>
          <p:nvPr/>
        </p:nvSpPr>
        <p:spPr>
          <a:xfrm>
            <a:off x="1078801" y="3637947"/>
            <a:ext cx="2781183" cy="529832"/>
          </a:xfrm>
          <a:prstGeom prst="roundRect">
            <a:avLst/>
          </a:prstGeom>
          <a:solidFill>
            <a:schemeClr val="bg2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Gewenste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aanpassingen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tijdig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beeld</a:t>
            </a:r>
            <a:endParaRPr lang="nl-NL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fgeronde rechthoek 89">
            <a:extLst>
              <a:ext uri="{FF2B5EF4-FFF2-40B4-BE49-F238E27FC236}">
                <a16:creationId xmlns:a16="http://schemas.microsoft.com/office/drawing/2014/main" id="{8C660117-98BF-4C2F-91A0-629B3FBF1AA2}"/>
              </a:ext>
            </a:extLst>
          </p:cNvPr>
          <p:cNvSpPr/>
          <p:nvPr/>
        </p:nvSpPr>
        <p:spPr>
          <a:xfrm>
            <a:off x="1078802" y="4366592"/>
            <a:ext cx="2781182" cy="529831"/>
          </a:xfrm>
          <a:prstGeom prst="roundRect">
            <a:avLst/>
          </a:prstGeom>
          <a:solidFill>
            <a:schemeClr val="bg2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focus op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mogelijkheden</a:t>
            </a:r>
            <a:endParaRPr lang="nl-NL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fgeronde rechthoek 90">
            <a:extLst>
              <a:ext uri="{FF2B5EF4-FFF2-40B4-BE49-F238E27FC236}">
                <a16:creationId xmlns:a16="http://schemas.microsoft.com/office/drawing/2014/main" id="{D0B7D2D5-0FFB-4CE2-9899-1893AA08D137}"/>
              </a:ext>
            </a:extLst>
          </p:cNvPr>
          <p:cNvSpPr/>
          <p:nvPr/>
        </p:nvSpPr>
        <p:spPr>
          <a:xfrm>
            <a:off x="1078799" y="5029207"/>
            <a:ext cx="2781182" cy="529831"/>
          </a:xfrm>
          <a:prstGeom prst="roundRect">
            <a:avLst/>
          </a:prstGeom>
          <a:solidFill>
            <a:schemeClr val="bg2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Geen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onnodige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onderzoeken</a:t>
            </a:r>
            <a:endParaRPr lang="nl-NL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fgeronde rechthoek 90">
            <a:extLst>
              <a:ext uri="{FF2B5EF4-FFF2-40B4-BE49-F238E27FC236}">
                <a16:creationId xmlns:a16="http://schemas.microsoft.com/office/drawing/2014/main" id="{FC8B6441-E7B3-4C4F-A123-75191E1AF7D7}"/>
              </a:ext>
            </a:extLst>
          </p:cNvPr>
          <p:cNvSpPr/>
          <p:nvPr/>
        </p:nvSpPr>
        <p:spPr>
          <a:xfrm>
            <a:off x="1078799" y="5734664"/>
            <a:ext cx="2781182" cy="529832"/>
          </a:xfrm>
          <a:prstGeom prst="roundRect">
            <a:avLst/>
          </a:prstGeom>
          <a:solidFill>
            <a:schemeClr val="bg2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Betere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ontvankelijkheid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vergunning</a:t>
            </a:r>
            <a:endParaRPr lang="nl-NL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9A6269C2-E746-4AE6-BB4F-FBDF19DE4180}"/>
              </a:ext>
            </a:extLst>
          </p:cNvPr>
          <p:cNvSpPr txBox="1"/>
          <p:nvPr/>
        </p:nvSpPr>
        <p:spPr>
          <a:xfrm>
            <a:off x="3995844" y="1634856"/>
            <a:ext cx="7116156" cy="5051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 adviseurs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zitten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goed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voorbereid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tafel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extra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procesrollen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die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Omgevingstafel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voorbereiden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namelijk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gespreksleider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casemanager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D6F47AE9-395D-4EDA-8885-7454EAB2C007}"/>
              </a:ext>
            </a:extLst>
          </p:cNvPr>
          <p:cNvSpPr txBox="1"/>
          <p:nvPr/>
        </p:nvSpPr>
        <p:spPr>
          <a:xfrm>
            <a:off x="3983785" y="2314818"/>
            <a:ext cx="7128215" cy="47550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overleg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Omgevingstafel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transparante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overzichtelijk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structuur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onderwerpen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korte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tijd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voldoende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bod. 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B618448-BD5F-4514-BC00-C1AB40825FF0}"/>
              </a:ext>
            </a:extLst>
          </p:cNvPr>
          <p:cNvSpPr txBox="1"/>
          <p:nvPr/>
        </p:nvSpPr>
        <p:spPr>
          <a:xfrm>
            <a:off x="3995844" y="2971709"/>
            <a:ext cx="7116156" cy="47550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Alleen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punten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belangrijk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dialoog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behoeven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diepgaander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besproken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04F813D-EF3D-4A2A-99F0-DE1A7E46E9A7}"/>
              </a:ext>
            </a:extLst>
          </p:cNvPr>
          <p:cNvSpPr txBox="1"/>
          <p:nvPr/>
        </p:nvSpPr>
        <p:spPr>
          <a:xfrm>
            <a:off x="3995844" y="3628601"/>
            <a:ext cx="7116156" cy="5298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 Omgevingstafel in 3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fasen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verkenning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globaal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ontwerp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definitief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ontwerp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Adviezen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van ketenpartners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vroeger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beeld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opgevolgd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5E01143-05D8-4B76-A3DF-C09A45BB3E00}"/>
              </a:ext>
            </a:extLst>
          </p:cNvPr>
          <p:cNvSpPr txBox="1"/>
          <p:nvPr/>
        </p:nvSpPr>
        <p:spPr>
          <a:xfrm>
            <a:off x="3995844" y="4328904"/>
            <a:ext cx="7128215" cy="5298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 adviseurs geven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alleen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inzicht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kaders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dragen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ook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oplossingen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aan.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cocreatie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dialoog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geprobeerd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mogelijk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maken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943E16B-F9FF-4762-B39E-891045A43979}"/>
              </a:ext>
            </a:extLst>
          </p:cNvPr>
          <p:cNvSpPr txBox="1"/>
          <p:nvPr/>
        </p:nvSpPr>
        <p:spPr>
          <a:xfrm>
            <a:off x="4007902" y="5029207"/>
            <a:ext cx="7128215" cy="5298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Overheid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initiatefnemer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bepalen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dialoog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welke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onderzoeken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welke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fase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nodig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Dit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voorkomt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onderzoek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misverstanden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over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noodzaak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4AE6A77-51AF-431A-9684-B82EF95D3710}"/>
              </a:ext>
            </a:extLst>
          </p:cNvPr>
          <p:cNvSpPr txBox="1"/>
          <p:nvPr/>
        </p:nvSpPr>
        <p:spPr>
          <a:xfrm>
            <a:off x="4007902" y="5734664"/>
            <a:ext cx="7128215" cy="52983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Samen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werken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passend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ontwerp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concept aanvraag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uitvraag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onderzoeken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maakt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initiatiefnemer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duidelijk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ingediend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892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1FE65C66-2A84-45B0-94F0-4DDCCF806A0E}"/>
              </a:ext>
            </a:extLst>
          </p:cNvPr>
          <p:cNvCxnSpPr>
            <a:cxnSpLocks/>
          </p:cNvCxnSpPr>
          <p:nvPr/>
        </p:nvCxnSpPr>
        <p:spPr>
          <a:xfrm>
            <a:off x="2477222" y="3429000"/>
            <a:ext cx="0" cy="15106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C474974B-CD4C-47C0-8AC9-59D6EAA3F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Effecten van overleg aan de Omgevingstafel</a:t>
            </a:r>
          </a:p>
        </p:txBody>
      </p:sp>
      <p:sp>
        <p:nvSpPr>
          <p:cNvPr id="4" name="Afgeronde rechthoek 90">
            <a:extLst>
              <a:ext uri="{FF2B5EF4-FFF2-40B4-BE49-F238E27FC236}">
                <a16:creationId xmlns:a16="http://schemas.microsoft.com/office/drawing/2014/main" id="{A280C6C0-FA9C-4B6A-978A-6004BE7506FB}"/>
              </a:ext>
            </a:extLst>
          </p:cNvPr>
          <p:cNvSpPr/>
          <p:nvPr/>
        </p:nvSpPr>
        <p:spPr>
          <a:xfrm>
            <a:off x="1080000" y="1994968"/>
            <a:ext cx="2776547" cy="72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Snellere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doorlooptijd</a:t>
            </a:r>
            <a:endParaRPr lang="nl-NL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fgeronde rechthoek 90">
            <a:extLst>
              <a:ext uri="{FF2B5EF4-FFF2-40B4-BE49-F238E27FC236}">
                <a16:creationId xmlns:a16="http://schemas.microsoft.com/office/drawing/2014/main" id="{58E9F510-A789-47BB-9D2B-802FF167081E}"/>
              </a:ext>
            </a:extLst>
          </p:cNvPr>
          <p:cNvSpPr/>
          <p:nvPr/>
        </p:nvSpPr>
        <p:spPr>
          <a:xfrm>
            <a:off x="1088348" y="3173169"/>
            <a:ext cx="2793245" cy="656521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Nieuwe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rollen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fgeronde rechthoek 90">
            <a:extLst>
              <a:ext uri="{FF2B5EF4-FFF2-40B4-BE49-F238E27FC236}">
                <a16:creationId xmlns:a16="http://schemas.microsoft.com/office/drawing/2014/main" id="{955DE2BA-DACA-4C79-BD8B-2335FDDD2459}"/>
              </a:ext>
            </a:extLst>
          </p:cNvPr>
          <p:cNvSpPr/>
          <p:nvPr/>
        </p:nvSpPr>
        <p:spPr>
          <a:xfrm>
            <a:off x="1096698" y="4024658"/>
            <a:ext cx="2776547" cy="7200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Inzet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afstemming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 extern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fgeronde rechthoek 90">
            <a:extLst>
              <a:ext uri="{FF2B5EF4-FFF2-40B4-BE49-F238E27FC236}">
                <a16:creationId xmlns:a16="http://schemas.microsoft.com/office/drawing/2014/main" id="{8AF2EEA7-34E4-4CBB-A0A3-83ED5736C242}"/>
              </a:ext>
            </a:extLst>
          </p:cNvPr>
          <p:cNvSpPr/>
          <p:nvPr/>
        </p:nvSpPr>
        <p:spPr>
          <a:xfrm>
            <a:off x="1080000" y="4939626"/>
            <a:ext cx="2793245" cy="7200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Transparantie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inzet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F780E6B-B865-4F41-BBEE-CAC322D46A35}"/>
              </a:ext>
            </a:extLst>
          </p:cNvPr>
          <p:cNvSpPr txBox="1"/>
          <p:nvPr/>
        </p:nvSpPr>
        <p:spPr>
          <a:xfrm>
            <a:off x="4288859" y="1994969"/>
            <a:ext cx="6823141" cy="72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Door samen met adviseurs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tegelijk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tafel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zitten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treedt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versnelling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op. Door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dialoog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met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initiatiefnemer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oplossingen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sneller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beeld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tegenstrijdige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adviezen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sneller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opgelost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omdat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tafel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beeld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03CA137-30CE-4BDA-88D4-AE08C56F09F7}"/>
              </a:ext>
            </a:extLst>
          </p:cNvPr>
          <p:cNvSpPr txBox="1"/>
          <p:nvPr/>
        </p:nvSpPr>
        <p:spPr>
          <a:xfrm>
            <a:off x="4288859" y="3173169"/>
            <a:ext cx="6814793" cy="6565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de Omgevingstafel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vraagt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nieuwe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rollen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gespreksleider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beslisser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observator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geodata-analist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1286597-A3A4-4F7C-A215-0E13C2B5273C}"/>
              </a:ext>
            </a:extLst>
          </p:cNvPr>
          <p:cNvSpPr txBox="1"/>
          <p:nvPr/>
        </p:nvSpPr>
        <p:spPr>
          <a:xfrm>
            <a:off x="4288859" y="4024658"/>
            <a:ext cx="6823141" cy="72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beschikbare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inzet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van adviseurs van ketenpartners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stemmen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vooruit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plannen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Het is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extra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inzet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ander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moment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andere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manier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979D80B-7599-4F66-B70A-1E7B75063033}"/>
              </a:ext>
            </a:extLst>
          </p:cNvPr>
          <p:cNvSpPr txBox="1"/>
          <p:nvPr/>
        </p:nvSpPr>
        <p:spPr>
          <a:xfrm>
            <a:off x="4288859" y="4939626"/>
            <a:ext cx="6823141" cy="72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Door aan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tafel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zitten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meer dan nu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transparant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hoeveel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inzet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nodig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voor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welk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type dossier, ter voorbereiding,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advisering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tafel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voor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verslaglegging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92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E946ED6F-13D1-4BD6-9657-8ADB70766B21}"/>
              </a:ext>
            </a:extLst>
          </p:cNvPr>
          <p:cNvCxnSpPr>
            <a:cxnSpLocks/>
          </p:cNvCxnSpPr>
          <p:nvPr/>
        </p:nvCxnSpPr>
        <p:spPr>
          <a:xfrm>
            <a:off x="2483768" y="2053123"/>
            <a:ext cx="0" cy="35876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FEE52B6E-5349-4178-B60A-8F0E8262E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Effecten van overleg aan de Omgevingstafel</a:t>
            </a:r>
          </a:p>
        </p:txBody>
      </p:sp>
      <p:sp>
        <p:nvSpPr>
          <p:cNvPr id="4" name="Afgeronde rechthoek 90">
            <a:extLst>
              <a:ext uri="{FF2B5EF4-FFF2-40B4-BE49-F238E27FC236}">
                <a16:creationId xmlns:a16="http://schemas.microsoft.com/office/drawing/2014/main" id="{F03BA1E5-0734-40E4-A74E-843275DF847B}"/>
              </a:ext>
            </a:extLst>
          </p:cNvPr>
          <p:cNvSpPr/>
          <p:nvPr/>
        </p:nvSpPr>
        <p:spPr>
          <a:xfrm>
            <a:off x="1078800" y="1798706"/>
            <a:ext cx="2793245" cy="480745"/>
          </a:xfrm>
          <a:prstGeom prst="roundRect">
            <a:avLst/>
          </a:prstGeom>
          <a:solidFill>
            <a:srgbClr val="8CDBBC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Integrale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afweging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fgeronde rechthoek 90">
            <a:extLst>
              <a:ext uri="{FF2B5EF4-FFF2-40B4-BE49-F238E27FC236}">
                <a16:creationId xmlns:a16="http://schemas.microsoft.com/office/drawing/2014/main" id="{E3DEE52F-304C-44D3-9551-9AB7DF49DFD6}"/>
              </a:ext>
            </a:extLst>
          </p:cNvPr>
          <p:cNvSpPr/>
          <p:nvPr/>
        </p:nvSpPr>
        <p:spPr>
          <a:xfrm>
            <a:off x="1095498" y="2440131"/>
            <a:ext cx="2776547" cy="480745"/>
          </a:xfrm>
          <a:prstGeom prst="roundRect">
            <a:avLst/>
          </a:prstGeom>
          <a:solidFill>
            <a:srgbClr val="8CDBBC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Kwalitatiever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initiatief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fgeronde rechthoek 90">
            <a:extLst>
              <a:ext uri="{FF2B5EF4-FFF2-40B4-BE49-F238E27FC236}">
                <a16:creationId xmlns:a16="http://schemas.microsoft.com/office/drawing/2014/main" id="{8F788FF8-55E6-40E2-B7FE-6A003F96F9A7}"/>
              </a:ext>
            </a:extLst>
          </p:cNvPr>
          <p:cNvSpPr/>
          <p:nvPr/>
        </p:nvSpPr>
        <p:spPr>
          <a:xfrm>
            <a:off x="1078800" y="3080262"/>
            <a:ext cx="2793245" cy="480745"/>
          </a:xfrm>
          <a:prstGeom prst="roundRect">
            <a:avLst/>
          </a:prstGeom>
          <a:solidFill>
            <a:srgbClr val="8CDBBC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kennis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ophalen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belanghebbenden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fgeronde rechthoek 6">
            <a:extLst>
              <a:ext uri="{FF2B5EF4-FFF2-40B4-BE49-F238E27FC236}">
                <a16:creationId xmlns:a16="http://schemas.microsoft.com/office/drawing/2014/main" id="{D7735898-B0CD-4820-B976-8897A157D9FE}"/>
              </a:ext>
            </a:extLst>
          </p:cNvPr>
          <p:cNvSpPr/>
          <p:nvPr/>
        </p:nvSpPr>
        <p:spPr>
          <a:xfrm>
            <a:off x="1095498" y="3720393"/>
            <a:ext cx="2776547" cy="480745"/>
          </a:xfrm>
          <a:prstGeom prst="roundRect">
            <a:avLst/>
          </a:prstGeom>
          <a:solidFill>
            <a:srgbClr val="8CDBBC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Transparante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afweging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richting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omgeving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fgeronde rechthoek 89">
            <a:extLst>
              <a:ext uri="{FF2B5EF4-FFF2-40B4-BE49-F238E27FC236}">
                <a16:creationId xmlns:a16="http://schemas.microsoft.com/office/drawing/2014/main" id="{37A7B993-2FCF-4B2E-B859-F749327C0332}"/>
              </a:ext>
            </a:extLst>
          </p:cNvPr>
          <p:cNvSpPr/>
          <p:nvPr/>
        </p:nvSpPr>
        <p:spPr>
          <a:xfrm>
            <a:off x="1095497" y="4360523"/>
            <a:ext cx="2776547" cy="480746"/>
          </a:xfrm>
          <a:prstGeom prst="roundRect">
            <a:avLst/>
          </a:prstGeom>
          <a:solidFill>
            <a:srgbClr val="8CDBBC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complexiteit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fgeronde rechthoek 90">
            <a:extLst>
              <a:ext uri="{FF2B5EF4-FFF2-40B4-BE49-F238E27FC236}">
                <a16:creationId xmlns:a16="http://schemas.microsoft.com/office/drawing/2014/main" id="{E589771B-EFCE-4556-9FCE-435BF81FAE49}"/>
              </a:ext>
            </a:extLst>
          </p:cNvPr>
          <p:cNvSpPr/>
          <p:nvPr/>
        </p:nvSpPr>
        <p:spPr>
          <a:xfrm>
            <a:off x="1095496" y="5000654"/>
            <a:ext cx="2776547" cy="480745"/>
          </a:xfrm>
          <a:prstGeom prst="roundRect">
            <a:avLst/>
          </a:prstGeom>
          <a:solidFill>
            <a:srgbClr val="8CDBBC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acceptatie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uitkomst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fgeronde rechthoek 90">
            <a:extLst>
              <a:ext uri="{FF2B5EF4-FFF2-40B4-BE49-F238E27FC236}">
                <a16:creationId xmlns:a16="http://schemas.microsoft.com/office/drawing/2014/main" id="{4E24EA7D-7BAA-4FF7-8D74-4814088F94ED}"/>
              </a:ext>
            </a:extLst>
          </p:cNvPr>
          <p:cNvSpPr/>
          <p:nvPr/>
        </p:nvSpPr>
        <p:spPr>
          <a:xfrm>
            <a:off x="1095495" y="5640784"/>
            <a:ext cx="2776547" cy="480745"/>
          </a:xfrm>
          <a:prstGeom prst="roundRect">
            <a:avLst/>
          </a:prstGeom>
          <a:solidFill>
            <a:srgbClr val="8CDBBC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Minder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bezwaar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beroep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10EF77A-3FC2-444E-8743-D1E57C57F328}"/>
              </a:ext>
            </a:extLst>
          </p:cNvPr>
          <p:cNvSpPr txBox="1"/>
          <p:nvPr/>
        </p:nvSpPr>
        <p:spPr>
          <a:xfrm>
            <a:off x="4141739" y="1798706"/>
            <a:ext cx="6970261" cy="4807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Er is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integrale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afweging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vanuit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perspectieven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van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leefomgeving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losse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adviezen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meer die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initiatiefnemer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zelf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elkaar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knopen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20363A03-C48A-47A2-BC26-F8A4143ABE88}"/>
              </a:ext>
            </a:extLst>
          </p:cNvPr>
          <p:cNvSpPr txBox="1"/>
          <p:nvPr/>
        </p:nvSpPr>
        <p:spPr>
          <a:xfrm>
            <a:off x="4141739" y="2440131"/>
            <a:ext cx="6970261" cy="4807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Door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integrale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afweging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versterkt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tegengestelde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adviezen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opgelost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vroeg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juiste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input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meegenomen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A993D5-F358-47E7-B0CC-C860CD622FD8}"/>
              </a:ext>
            </a:extLst>
          </p:cNvPr>
          <p:cNvSpPr txBox="1"/>
          <p:nvPr/>
        </p:nvSpPr>
        <p:spPr>
          <a:xfrm>
            <a:off x="4141739" y="3080262"/>
            <a:ext cx="6970261" cy="4807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Input van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belanghebbenden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beschikbaar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tafel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elke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fase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deze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belangen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meegenomen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ontwerp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zichtbaar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iedereen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CE211DD-A5B9-472A-BAE0-646A9F60F794}"/>
              </a:ext>
            </a:extLst>
          </p:cNvPr>
          <p:cNvSpPr txBox="1"/>
          <p:nvPr/>
        </p:nvSpPr>
        <p:spPr>
          <a:xfrm>
            <a:off x="4141739" y="3720393"/>
            <a:ext cx="6970261" cy="4807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Belanghebbenden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dat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adviseurs van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overheid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meedenken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vanuit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hun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belangen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de Omgevingstafel.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Deze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transparantie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vertrouwen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6E2D146-1B97-4E9B-AB93-8FF31692FA1D}"/>
              </a:ext>
            </a:extLst>
          </p:cNvPr>
          <p:cNvSpPr txBox="1"/>
          <p:nvPr/>
        </p:nvSpPr>
        <p:spPr>
          <a:xfrm>
            <a:off x="4141739" y="4360523"/>
            <a:ext cx="6970261" cy="4807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Belanghebbenden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dat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ontwerpen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eisen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voldoen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krijgen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zo meer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begrip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complexiteit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van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2C187A2E-EAF1-486E-AA9F-B1996812A645}"/>
              </a:ext>
            </a:extLst>
          </p:cNvPr>
          <p:cNvSpPr txBox="1"/>
          <p:nvPr/>
        </p:nvSpPr>
        <p:spPr>
          <a:xfrm>
            <a:off x="4141739" y="5000653"/>
            <a:ext cx="6970261" cy="4807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Overheid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initiatiatiefnemer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belanghebbenden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bepalen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dialoog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hoe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mogelijk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gemaakt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dit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leidt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tot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acceptatie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van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ontwerp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6F5E504-680A-4F07-A9EE-E1900E49F45E}"/>
              </a:ext>
            </a:extLst>
          </p:cNvPr>
          <p:cNvSpPr txBox="1"/>
          <p:nvPr/>
        </p:nvSpPr>
        <p:spPr>
          <a:xfrm>
            <a:off x="4141739" y="5640784"/>
            <a:ext cx="6970261" cy="48074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Samen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werken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passend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ontwerp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geeft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belanghebbenden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stem,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invloed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inzicht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afwegingen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kans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bezwaar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later stadium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neemt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zo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261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6B80139F-C18F-4DEC-9B25-901BDB8D3F10}"/>
              </a:ext>
            </a:extLst>
          </p:cNvPr>
          <p:cNvCxnSpPr>
            <a:cxnSpLocks/>
          </p:cNvCxnSpPr>
          <p:nvPr/>
        </p:nvCxnSpPr>
        <p:spPr>
          <a:xfrm>
            <a:off x="2487923" y="2071884"/>
            <a:ext cx="0" cy="3020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FEE52B6E-5349-4178-B60A-8F0E8262E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Effecten van overleg aan de Omgevingstafel</a:t>
            </a:r>
          </a:p>
        </p:txBody>
      </p:sp>
      <p:sp>
        <p:nvSpPr>
          <p:cNvPr id="5" name="Afgeronde rechthoek 90">
            <a:extLst>
              <a:ext uri="{FF2B5EF4-FFF2-40B4-BE49-F238E27FC236}">
                <a16:creationId xmlns:a16="http://schemas.microsoft.com/office/drawing/2014/main" id="{D023CD67-E751-435C-8A58-3CF3E9693DE6}"/>
              </a:ext>
            </a:extLst>
          </p:cNvPr>
          <p:cNvSpPr/>
          <p:nvPr/>
        </p:nvSpPr>
        <p:spPr>
          <a:xfrm>
            <a:off x="1078800" y="1800001"/>
            <a:ext cx="2793245" cy="5017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menselijk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contact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fgeronde rechthoek 90">
            <a:extLst>
              <a:ext uri="{FF2B5EF4-FFF2-40B4-BE49-F238E27FC236}">
                <a16:creationId xmlns:a16="http://schemas.microsoft.com/office/drawing/2014/main" id="{6826977C-C92B-49AE-8738-EBAAF8AAFD23}"/>
              </a:ext>
            </a:extLst>
          </p:cNvPr>
          <p:cNvSpPr/>
          <p:nvPr/>
        </p:nvSpPr>
        <p:spPr>
          <a:xfrm>
            <a:off x="1078799" y="2462171"/>
            <a:ext cx="2776547" cy="5017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dialoog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fgeronde rechthoek 90">
            <a:extLst>
              <a:ext uri="{FF2B5EF4-FFF2-40B4-BE49-F238E27FC236}">
                <a16:creationId xmlns:a16="http://schemas.microsoft.com/office/drawing/2014/main" id="{DA6B2B09-1287-40DB-8963-DE69A06270F9}"/>
              </a:ext>
            </a:extLst>
          </p:cNvPr>
          <p:cNvSpPr/>
          <p:nvPr/>
        </p:nvSpPr>
        <p:spPr>
          <a:xfrm>
            <a:off x="1062101" y="3118031"/>
            <a:ext cx="2793245" cy="5017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samen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ipv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tegenover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elkaar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fgeronde rechthoek 90">
            <a:extLst>
              <a:ext uri="{FF2B5EF4-FFF2-40B4-BE49-F238E27FC236}">
                <a16:creationId xmlns:a16="http://schemas.microsoft.com/office/drawing/2014/main" id="{7FA114CC-C5E4-4500-A91B-2019A26A3FCB}"/>
              </a:ext>
            </a:extLst>
          </p:cNvPr>
          <p:cNvSpPr/>
          <p:nvPr/>
        </p:nvSpPr>
        <p:spPr>
          <a:xfrm>
            <a:off x="1062100" y="3773891"/>
            <a:ext cx="2793245" cy="5017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Inzicht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perspectieven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collega’s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fgeronde rechthoek 90">
            <a:extLst>
              <a:ext uri="{FF2B5EF4-FFF2-40B4-BE49-F238E27FC236}">
                <a16:creationId xmlns:a16="http://schemas.microsoft.com/office/drawing/2014/main" id="{6F9B1AF9-20A5-4283-9BA5-CAC5E5D40180}"/>
              </a:ext>
            </a:extLst>
          </p:cNvPr>
          <p:cNvSpPr/>
          <p:nvPr/>
        </p:nvSpPr>
        <p:spPr>
          <a:xfrm>
            <a:off x="1062100" y="4433372"/>
            <a:ext cx="2776547" cy="5017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teamgevoel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fgeronde rechthoek 90">
            <a:extLst>
              <a:ext uri="{FF2B5EF4-FFF2-40B4-BE49-F238E27FC236}">
                <a16:creationId xmlns:a16="http://schemas.microsoft.com/office/drawing/2014/main" id="{0DC12F22-43D7-4E2F-AC94-E5F5CDF38233}"/>
              </a:ext>
            </a:extLst>
          </p:cNvPr>
          <p:cNvSpPr/>
          <p:nvPr/>
        </p:nvSpPr>
        <p:spPr>
          <a:xfrm>
            <a:off x="1062099" y="5092853"/>
            <a:ext cx="2776547" cy="5017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Minder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door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b="1" dirty="0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C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slaan</a:t>
            </a:r>
            <a:endParaRPr lang="nl-NL" sz="1400" b="1" dirty="0">
              <a:solidFill>
                <a:srgbClr val="002C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1509828-301A-4DD2-8BFF-B4C649830EBC}"/>
              </a:ext>
            </a:extLst>
          </p:cNvPr>
          <p:cNvSpPr txBox="1"/>
          <p:nvPr/>
        </p:nvSpPr>
        <p:spPr>
          <a:xfrm>
            <a:off x="4142370" y="1800000"/>
            <a:ext cx="6969630" cy="50176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Er is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gesprek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tussen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adviseurs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initiatiefnemer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Door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menselijk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contact,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gesprek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elkaar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kennen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neemt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vertrouwen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begrip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toe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E2B1555-FDA1-42E6-A849-F4B874FA805E}"/>
              </a:ext>
            </a:extLst>
          </p:cNvPr>
          <p:cNvSpPr txBox="1"/>
          <p:nvPr/>
        </p:nvSpPr>
        <p:spPr>
          <a:xfrm>
            <a:off x="4142370" y="2462172"/>
            <a:ext cx="6969630" cy="5017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alleen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communiceren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via de mail of via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casemanager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projectleider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rechtstreeks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gesprek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geeft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begrip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voorkomt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misverstanden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ADEEADE-E27C-4743-A393-E89CF0487EE5}"/>
              </a:ext>
            </a:extLst>
          </p:cNvPr>
          <p:cNvSpPr txBox="1"/>
          <p:nvPr/>
        </p:nvSpPr>
        <p:spPr>
          <a:xfrm>
            <a:off x="4142370" y="3112933"/>
            <a:ext cx="6969630" cy="5017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Doordat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adviseurs,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initiatiefnemer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belanghebbenden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elkaar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dialoog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cocreatie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werken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iedereen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naast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elkaar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staan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327F51D-51B7-4382-B897-C6CB353EA66D}"/>
              </a:ext>
            </a:extLst>
          </p:cNvPr>
          <p:cNvSpPr txBox="1"/>
          <p:nvPr/>
        </p:nvSpPr>
        <p:spPr>
          <a:xfrm>
            <a:off x="4142370" y="3773892"/>
            <a:ext cx="6969630" cy="5017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Door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gesprek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ontstaat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inzicht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begrip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kennis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over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elkaars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perspectief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belangen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F646337-7321-442F-A83D-2E17A5BE3CAA}"/>
              </a:ext>
            </a:extLst>
          </p:cNvPr>
          <p:cNvSpPr txBox="1"/>
          <p:nvPr/>
        </p:nvSpPr>
        <p:spPr>
          <a:xfrm>
            <a:off x="4152880" y="4433373"/>
            <a:ext cx="6977020" cy="5017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Door samen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langere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tijd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trekken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groep met adviseurs,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initiatiefnemer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belanghebbenden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ontstaat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team dat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samenwerkt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project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687" b="0" dirty="0">
              <a:latin typeface="Calibri" panose="020F0502020204030204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B4D92F3A-7750-428A-94A6-3B2CEC638CFB}"/>
              </a:ext>
            </a:extLst>
          </p:cNvPr>
          <p:cNvSpPr txBox="1"/>
          <p:nvPr/>
        </p:nvSpPr>
        <p:spPr>
          <a:xfrm>
            <a:off x="4152880" y="5092854"/>
            <a:ext cx="6977020" cy="5017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In het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gesprek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aan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tafel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zaken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veel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sneller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duidelijk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nieuwe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oplossingen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bedacht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Dat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zorgt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versnelling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minder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schrijfwerk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629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Gebogen verbindingslijn 14">
            <a:extLst>
              <a:ext uri="{FF2B5EF4-FFF2-40B4-BE49-F238E27FC236}">
                <a16:creationId xmlns:a16="http://schemas.microsoft.com/office/drawing/2014/main" id="{01DBD366-BE6C-4176-B6B8-F4A7B863181D}"/>
              </a:ext>
            </a:extLst>
          </p:cNvPr>
          <p:cNvCxnSpPr>
            <a:cxnSpLocks/>
            <a:endCxn id="131" idx="1"/>
          </p:cNvCxnSpPr>
          <p:nvPr/>
        </p:nvCxnSpPr>
        <p:spPr>
          <a:xfrm flipV="1">
            <a:off x="4135894" y="4788863"/>
            <a:ext cx="1590276" cy="80558"/>
          </a:xfrm>
          <a:prstGeom prst="bentConnector3">
            <a:avLst>
              <a:gd name="adj1" fmla="val 29037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5" name="Gebogen verbindingslijn 14">
            <a:extLst>
              <a:ext uri="{FF2B5EF4-FFF2-40B4-BE49-F238E27FC236}">
                <a16:creationId xmlns:a16="http://schemas.microsoft.com/office/drawing/2014/main" id="{855EDC2D-A00C-497B-9D26-35E992ACB736}"/>
              </a:ext>
            </a:extLst>
          </p:cNvPr>
          <p:cNvCxnSpPr>
            <a:cxnSpLocks/>
          </p:cNvCxnSpPr>
          <p:nvPr/>
        </p:nvCxnSpPr>
        <p:spPr>
          <a:xfrm>
            <a:off x="5437261" y="3940950"/>
            <a:ext cx="260069" cy="3785"/>
          </a:xfrm>
          <a:prstGeom prst="bentConnector3">
            <a:avLst>
              <a:gd name="adj1" fmla="val -21418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5" name="Gebogen verbindingslijn 14">
            <a:extLst>
              <a:ext uri="{FF2B5EF4-FFF2-40B4-BE49-F238E27FC236}">
                <a16:creationId xmlns:a16="http://schemas.microsoft.com/office/drawing/2014/main" id="{6EA6B5A5-6BFA-4DF8-9200-9E2D950D5B05}"/>
              </a:ext>
            </a:extLst>
          </p:cNvPr>
          <p:cNvCxnSpPr>
            <a:cxnSpLocks/>
            <a:stCxn id="127" idx="3"/>
            <a:endCxn id="128" idx="1"/>
          </p:cNvCxnSpPr>
          <p:nvPr/>
        </p:nvCxnSpPr>
        <p:spPr>
          <a:xfrm flipV="1">
            <a:off x="4179611" y="3913139"/>
            <a:ext cx="172899" cy="838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4" name="Gebogen verbindingslijn 14">
            <a:extLst>
              <a:ext uri="{FF2B5EF4-FFF2-40B4-BE49-F238E27FC236}">
                <a16:creationId xmlns:a16="http://schemas.microsoft.com/office/drawing/2014/main" id="{038DC967-0920-42A2-B5B1-F57A8E046599}"/>
              </a:ext>
            </a:extLst>
          </p:cNvPr>
          <p:cNvCxnSpPr>
            <a:cxnSpLocks/>
          </p:cNvCxnSpPr>
          <p:nvPr/>
        </p:nvCxnSpPr>
        <p:spPr>
          <a:xfrm flipV="1">
            <a:off x="3339255" y="4842501"/>
            <a:ext cx="361022" cy="17248"/>
          </a:xfrm>
          <a:prstGeom prst="bentConnector3">
            <a:avLst>
              <a:gd name="adj1" fmla="val -4836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Rechthoek 3">
            <a:extLst>
              <a:ext uri="{FF2B5EF4-FFF2-40B4-BE49-F238E27FC236}">
                <a16:creationId xmlns:a16="http://schemas.microsoft.com/office/drawing/2014/main" id="{F6C64080-E65F-8148-A46D-DF4AA4317A49}"/>
              </a:ext>
            </a:extLst>
          </p:cNvPr>
          <p:cNvSpPr/>
          <p:nvPr/>
        </p:nvSpPr>
        <p:spPr>
          <a:xfrm>
            <a:off x="10043159" y="715197"/>
            <a:ext cx="2160416" cy="6157774"/>
          </a:xfrm>
          <a:prstGeom prst="rect">
            <a:avLst/>
          </a:prstGeom>
          <a:solidFill>
            <a:srgbClr val="E1F5FE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Afgeronde rechthoek 77">
            <a:extLst>
              <a:ext uri="{FF2B5EF4-FFF2-40B4-BE49-F238E27FC236}">
                <a16:creationId xmlns:a16="http://schemas.microsoft.com/office/drawing/2014/main" id="{F16F2168-D8DE-4D4D-AB5A-8AAF39B33F0A}"/>
              </a:ext>
            </a:extLst>
          </p:cNvPr>
          <p:cNvSpPr/>
          <p:nvPr/>
        </p:nvSpPr>
        <p:spPr>
          <a:xfrm>
            <a:off x="10210083" y="6129048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Afgeronde rechthoek 86">
            <a:extLst>
              <a:ext uri="{FF2B5EF4-FFF2-40B4-BE49-F238E27FC236}">
                <a16:creationId xmlns:a16="http://schemas.microsoft.com/office/drawing/2014/main" id="{FAE37298-121F-9C4A-AE58-B9F6AF0CAFA4}"/>
              </a:ext>
            </a:extLst>
          </p:cNvPr>
          <p:cNvSpPr/>
          <p:nvPr/>
        </p:nvSpPr>
        <p:spPr>
          <a:xfrm>
            <a:off x="10210084" y="4989266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Afgeronde rechthoek 87">
            <a:extLst>
              <a:ext uri="{FF2B5EF4-FFF2-40B4-BE49-F238E27FC236}">
                <a16:creationId xmlns:a16="http://schemas.microsoft.com/office/drawing/2014/main" id="{AE55DE2B-76D3-1443-94C0-01A3625494BE}"/>
              </a:ext>
            </a:extLst>
          </p:cNvPr>
          <p:cNvSpPr/>
          <p:nvPr/>
        </p:nvSpPr>
        <p:spPr>
          <a:xfrm>
            <a:off x="10185280" y="3551202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fgeronde rechthoek 4">
            <a:extLst>
              <a:ext uri="{FF2B5EF4-FFF2-40B4-BE49-F238E27FC236}">
                <a16:creationId xmlns:a16="http://schemas.microsoft.com/office/drawing/2014/main" id="{14011610-9650-FF43-8BDC-26D4A451C036}"/>
              </a:ext>
            </a:extLst>
          </p:cNvPr>
          <p:cNvSpPr/>
          <p:nvPr/>
        </p:nvSpPr>
        <p:spPr>
          <a:xfrm>
            <a:off x="10247677" y="1471771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8B25D9A-932A-1049-8FA6-5DC455518C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23" t="19082" r="46154" b="28764"/>
          <a:stretch/>
        </p:blipFill>
        <p:spPr>
          <a:xfrm>
            <a:off x="165475" y="35703"/>
            <a:ext cx="1030632" cy="707886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0E443EDC-FFD3-2741-A497-18872C2E1FED}"/>
              </a:ext>
            </a:extLst>
          </p:cNvPr>
          <p:cNvSpPr/>
          <p:nvPr/>
        </p:nvSpPr>
        <p:spPr>
          <a:xfrm>
            <a:off x="-10811" y="715197"/>
            <a:ext cx="1498818" cy="6157773"/>
          </a:xfrm>
          <a:prstGeom prst="rect">
            <a:avLst/>
          </a:prstGeom>
          <a:solidFill>
            <a:srgbClr val="E1F5FE"/>
          </a:solidFill>
          <a:ln w="12700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Afgeronde rechthoek 22">
            <a:extLst>
              <a:ext uri="{FF2B5EF4-FFF2-40B4-BE49-F238E27FC236}">
                <a16:creationId xmlns:a16="http://schemas.microsoft.com/office/drawing/2014/main" id="{99C9811F-248E-8F49-AC1F-FFA565D23C07}"/>
              </a:ext>
            </a:extLst>
          </p:cNvPr>
          <p:cNvSpPr/>
          <p:nvPr/>
        </p:nvSpPr>
        <p:spPr>
          <a:xfrm>
            <a:off x="45565" y="3086073"/>
            <a:ext cx="1498818" cy="84262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1A237E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Interbestuurlijke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omgevingstafel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051FBAE-6392-E24B-9B7B-69308F603940}"/>
              </a:ext>
            </a:extLst>
          </p:cNvPr>
          <p:cNvSpPr txBox="1"/>
          <p:nvPr/>
        </p:nvSpPr>
        <p:spPr>
          <a:xfrm>
            <a:off x="3742478" y="167150"/>
            <a:ext cx="2860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gevolgen en effecten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0D9EDC0-CBCB-9949-BAD1-76545C3B8CE8}"/>
              </a:ext>
            </a:extLst>
          </p:cNvPr>
          <p:cNvSpPr txBox="1"/>
          <p:nvPr/>
        </p:nvSpPr>
        <p:spPr>
          <a:xfrm>
            <a:off x="10385005" y="167150"/>
            <a:ext cx="1362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resultaat</a:t>
            </a:r>
          </a:p>
        </p:txBody>
      </p: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BEF415A5-AC27-534F-846F-61A6F2C78075}"/>
              </a:ext>
            </a:extLst>
          </p:cNvPr>
          <p:cNvCxnSpPr/>
          <p:nvPr/>
        </p:nvCxnSpPr>
        <p:spPr>
          <a:xfrm>
            <a:off x="0" y="715196"/>
            <a:ext cx="12192000" cy="0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kstvak 42">
            <a:extLst>
              <a:ext uri="{FF2B5EF4-FFF2-40B4-BE49-F238E27FC236}">
                <a16:creationId xmlns:a16="http://schemas.microsoft.com/office/drawing/2014/main" id="{F8DEF9EE-90A3-2647-A351-3A5ED4FFD10B}"/>
              </a:ext>
            </a:extLst>
          </p:cNvPr>
          <p:cNvSpPr txBox="1"/>
          <p:nvPr/>
        </p:nvSpPr>
        <p:spPr>
          <a:xfrm>
            <a:off x="10134170" y="1194772"/>
            <a:ext cx="143179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inancieel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intern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47587EC5-CDBA-4740-9455-19CE8A1BC149}"/>
              </a:ext>
            </a:extLst>
          </p:cNvPr>
          <p:cNvSpPr txBox="1"/>
          <p:nvPr/>
        </p:nvSpPr>
        <p:spPr>
          <a:xfrm>
            <a:off x="10134170" y="3274204"/>
            <a:ext cx="1431794" cy="276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kwalitatief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intern</a:t>
            </a:r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5E1403F1-0524-8043-B708-6E712BB9A29A}"/>
              </a:ext>
            </a:extLst>
          </p:cNvPr>
          <p:cNvCxnSpPr>
            <a:cxnSpLocks/>
          </p:cNvCxnSpPr>
          <p:nvPr/>
        </p:nvCxnSpPr>
        <p:spPr>
          <a:xfrm>
            <a:off x="1488007" y="-14971"/>
            <a:ext cx="0" cy="729482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kstvak 48">
            <a:extLst>
              <a:ext uri="{FF2B5EF4-FFF2-40B4-BE49-F238E27FC236}">
                <a16:creationId xmlns:a16="http://schemas.microsoft.com/office/drawing/2014/main" id="{51695D8F-5528-9840-BB11-AE1A5DBF1DC4}"/>
              </a:ext>
            </a:extLst>
          </p:cNvPr>
          <p:cNvSpPr txBox="1"/>
          <p:nvPr/>
        </p:nvSpPr>
        <p:spPr>
          <a:xfrm>
            <a:off x="10134170" y="4703545"/>
            <a:ext cx="143179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inancieel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tern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A93D45DC-B93A-A24B-B970-81F6CB86CF9C}"/>
              </a:ext>
            </a:extLst>
          </p:cNvPr>
          <p:cNvSpPr txBox="1"/>
          <p:nvPr/>
        </p:nvSpPr>
        <p:spPr>
          <a:xfrm>
            <a:off x="10134170" y="5847105"/>
            <a:ext cx="161553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kwalitatief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tern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cxnSp>
        <p:nvCxnSpPr>
          <p:cNvPr id="53" name="Gebogen verbindingslijn 52">
            <a:extLst>
              <a:ext uri="{FF2B5EF4-FFF2-40B4-BE49-F238E27FC236}">
                <a16:creationId xmlns:a16="http://schemas.microsoft.com/office/drawing/2014/main" id="{5FB45D01-7F73-2C49-BA74-D61DBD0B6866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330874" y="1836579"/>
            <a:ext cx="611401" cy="237164"/>
          </a:xfrm>
          <a:prstGeom prst="bentConnector3">
            <a:avLst>
              <a:gd name="adj1" fmla="val 147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bogen verbindingslijn 53">
            <a:extLst>
              <a:ext uri="{FF2B5EF4-FFF2-40B4-BE49-F238E27FC236}">
                <a16:creationId xmlns:a16="http://schemas.microsoft.com/office/drawing/2014/main" id="{B31BC3C1-A6B7-5143-AC44-10565E355DED}"/>
              </a:ext>
            </a:extLst>
          </p:cNvPr>
          <p:cNvCxnSpPr>
            <a:cxnSpLocks/>
          </p:cNvCxnSpPr>
          <p:nvPr/>
        </p:nvCxnSpPr>
        <p:spPr>
          <a:xfrm rot="10800000">
            <a:off x="10872711" y="2179260"/>
            <a:ext cx="390714" cy="349053"/>
          </a:xfrm>
          <a:prstGeom prst="bentConnector3">
            <a:avLst>
              <a:gd name="adj1" fmla="val 99686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vak 55">
            <a:extLst>
              <a:ext uri="{FF2B5EF4-FFF2-40B4-BE49-F238E27FC236}">
                <a16:creationId xmlns:a16="http://schemas.microsoft.com/office/drawing/2014/main" id="{48C9F5FE-040B-954A-B03D-DF58AE043B6E}"/>
              </a:ext>
            </a:extLst>
          </p:cNvPr>
          <p:cNvSpPr txBox="1"/>
          <p:nvPr/>
        </p:nvSpPr>
        <p:spPr>
          <a:xfrm>
            <a:off x="10043229" y="4316346"/>
            <a:ext cx="2160345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A237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maatschappelijk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713F4BD5-A816-D641-97E2-BF0861C41181}"/>
              </a:ext>
            </a:extLst>
          </p:cNvPr>
          <p:cNvSpPr txBox="1"/>
          <p:nvPr/>
        </p:nvSpPr>
        <p:spPr>
          <a:xfrm>
            <a:off x="10043160" y="714511"/>
            <a:ext cx="2159650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A237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organisatie</a:t>
            </a:r>
          </a:p>
        </p:txBody>
      </p:sp>
      <p:cxnSp>
        <p:nvCxnSpPr>
          <p:cNvPr id="59" name="Rechte verbindingslijn 58">
            <a:extLst>
              <a:ext uri="{FF2B5EF4-FFF2-40B4-BE49-F238E27FC236}">
                <a16:creationId xmlns:a16="http://schemas.microsoft.com/office/drawing/2014/main" id="{B0D166FF-3A0C-7D4B-906C-99D1C9C8F3EF}"/>
              </a:ext>
            </a:extLst>
          </p:cNvPr>
          <p:cNvCxnSpPr>
            <a:cxnSpLocks/>
          </p:cNvCxnSpPr>
          <p:nvPr/>
        </p:nvCxnSpPr>
        <p:spPr>
          <a:xfrm>
            <a:off x="10052106" y="-684"/>
            <a:ext cx="0" cy="744273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3" name="Rechthoek 72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756943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IT</a:t>
            </a:r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5F04524C-9DF4-884B-946E-CA3088EDB995}"/>
              </a:ext>
            </a:extLst>
          </p:cNvPr>
          <p:cNvSpPr/>
          <p:nvPr/>
        </p:nvSpPr>
        <p:spPr>
          <a:xfrm>
            <a:off x="8528591" y="1406335"/>
            <a:ext cx="1182029" cy="456227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vergunning</a:t>
            </a:r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D898C01A-7D37-B04D-AAA1-12BBF8B8F744}"/>
              </a:ext>
            </a:extLst>
          </p:cNvPr>
          <p:cNvSpPr/>
          <p:nvPr/>
        </p:nvSpPr>
        <p:spPr>
          <a:xfrm>
            <a:off x="8528591" y="4974312"/>
            <a:ext cx="1182029" cy="499738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en kosten initiatiefnemer</a:t>
            </a:r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1081639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p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5F04524C-9DF4-884B-946E-CA3088EDB995}"/>
              </a:ext>
            </a:extLst>
          </p:cNvPr>
          <p:cNvSpPr/>
          <p:nvPr/>
        </p:nvSpPr>
        <p:spPr>
          <a:xfrm>
            <a:off x="8535965" y="1942837"/>
            <a:ext cx="1182029" cy="456227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handhaving</a:t>
            </a:r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0" y="3443422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opbrengsten</a:t>
            </a:r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19120" y="2892003"/>
            <a:ext cx="1182029" cy="494764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Out-of-pocket kosten</a:t>
            </a:r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1467" y="3948365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proceskwaliteit</a:t>
            </a:r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5640978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Kwaliteit van de leefomgeving</a:t>
            </a:r>
          </a:p>
        </p:txBody>
      </p:sp>
      <p:sp>
        <p:nvSpPr>
          <p:cNvPr id="83" name="Rechthoek 82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6475733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Tevredenheid betrokkenen</a:t>
            </a:r>
          </a:p>
        </p:txBody>
      </p:sp>
      <p:sp>
        <p:nvSpPr>
          <p:cNvPr id="84" name="Rechthoek 83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6065832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Tevredenheid initiatiefnemer</a:t>
            </a:r>
          </a:p>
        </p:txBody>
      </p:sp>
      <p:sp>
        <p:nvSpPr>
          <p:cNvPr id="85" name="Rechthoek 84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19120" y="2594614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overig</a:t>
            </a:r>
          </a:p>
        </p:txBody>
      </p:sp>
      <p:sp>
        <p:nvSpPr>
          <p:cNvPr id="86" name="Rechteraccolade 85"/>
          <p:cNvSpPr/>
          <p:nvPr/>
        </p:nvSpPr>
        <p:spPr>
          <a:xfrm>
            <a:off x="9796780" y="743589"/>
            <a:ext cx="175530" cy="2807613"/>
          </a:xfrm>
          <a:prstGeom prst="rightBrace">
            <a:avLst>
              <a:gd name="adj1" fmla="val 22537"/>
              <a:gd name="adj2" fmla="val 37670"/>
            </a:avLst>
          </a:prstGeom>
          <a:ln w="12700">
            <a:solidFill>
              <a:srgbClr val="1A23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9" name="Groep 108"/>
          <p:cNvGrpSpPr/>
          <p:nvPr/>
        </p:nvGrpSpPr>
        <p:grpSpPr>
          <a:xfrm>
            <a:off x="10210084" y="5013649"/>
            <a:ext cx="1267933" cy="593172"/>
            <a:chOff x="5315160" y="3599027"/>
            <a:chExt cx="1267933" cy="593172"/>
          </a:xfrm>
        </p:grpSpPr>
        <p:sp>
          <p:nvSpPr>
            <p:cNvPr id="102" name="Tekstvak 10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03" name="Tekstvak 10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04" name="Rechte verbindingslijn 103"/>
            <p:cNvCxnSpPr>
              <a:cxnSpLocks/>
              <a:stCxn id="87" idx="1"/>
              <a:endCxn id="87" idx="3"/>
            </p:cNvCxnSpPr>
            <p:nvPr/>
          </p:nvCxnSpPr>
          <p:spPr>
            <a:xfrm>
              <a:off x="5315160" y="3904066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Gebogen verbindingslijn 54">
            <a:extLst>
              <a:ext uri="{FF2B5EF4-FFF2-40B4-BE49-F238E27FC236}">
                <a16:creationId xmlns:a16="http://schemas.microsoft.com/office/drawing/2014/main" id="{15BFCAA6-E373-804C-97A9-F446DC2ABD75}"/>
              </a:ext>
            </a:extLst>
          </p:cNvPr>
          <p:cNvCxnSpPr>
            <a:cxnSpLocks/>
          </p:cNvCxnSpPr>
          <p:nvPr/>
        </p:nvCxnSpPr>
        <p:spPr>
          <a:xfrm rot="5400000">
            <a:off x="10499904" y="3937072"/>
            <a:ext cx="2382541" cy="191682"/>
          </a:xfrm>
          <a:prstGeom prst="bentConnector3">
            <a:avLst>
              <a:gd name="adj1" fmla="val 99925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hteraccolade 104"/>
          <p:cNvSpPr/>
          <p:nvPr/>
        </p:nvSpPr>
        <p:spPr>
          <a:xfrm>
            <a:off x="9797489" y="5640978"/>
            <a:ext cx="154961" cy="1209883"/>
          </a:xfrm>
          <a:prstGeom prst="rightBrace">
            <a:avLst>
              <a:gd name="adj1" fmla="val 22537"/>
              <a:gd name="adj2" fmla="val 67635"/>
            </a:avLst>
          </a:prstGeom>
          <a:ln w="12700">
            <a:solidFill>
              <a:srgbClr val="1A23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0" name="Groep 109"/>
          <p:cNvGrpSpPr/>
          <p:nvPr/>
        </p:nvGrpSpPr>
        <p:grpSpPr>
          <a:xfrm>
            <a:off x="10210083" y="6160387"/>
            <a:ext cx="1267933" cy="593172"/>
            <a:chOff x="5315159" y="3599027"/>
            <a:chExt cx="1267933" cy="593172"/>
          </a:xfrm>
        </p:grpSpPr>
        <p:sp>
          <p:nvSpPr>
            <p:cNvPr id="112" name="Tekstvak 11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13" name="Tekstvak 11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14" name="Rechte verbindingslijn 113"/>
            <p:cNvCxnSpPr>
              <a:cxnSpLocks/>
              <a:stCxn id="78" idx="1"/>
              <a:endCxn id="78" idx="3"/>
            </p:cNvCxnSpPr>
            <p:nvPr/>
          </p:nvCxnSpPr>
          <p:spPr>
            <a:xfrm>
              <a:off x="5315159" y="3897110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ep 114"/>
          <p:cNvGrpSpPr/>
          <p:nvPr/>
        </p:nvGrpSpPr>
        <p:grpSpPr>
          <a:xfrm>
            <a:off x="10185280" y="3589963"/>
            <a:ext cx="1267933" cy="593172"/>
            <a:chOff x="5290356" y="3599027"/>
            <a:chExt cx="1267933" cy="593172"/>
          </a:xfrm>
        </p:grpSpPr>
        <p:sp>
          <p:nvSpPr>
            <p:cNvPr id="117" name="Tekstvak 116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18" name="Tekstvak 117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19" name="Rechte verbindingslijn 118"/>
            <p:cNvCxnSpPr>
              <a:cxnSpLocks/>
              <a:stCxn id="88" idx="1"/>
              <a:endCxn id="88" idx="3"/>
            </p:cNvCxnSpPr>
            <p:nvPr/>
          </p:nvCxnSpPr>
          <p:spPr>
            <a:xfrm>
              <a:off x="5290356" y="3889688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ep 119"/>
          <p:cNvGrpSpPr/>
          <p:nvPr/>
        </p:nvGrpSpPr>
        <p:grpSpPr>
          <a:xfrm>
            <a:off x="10247678" y="1499219"/>
            <a:ext cx="1267932" cy="593172"/>
            <a:chOff x="5352754" y="3599027"/>
            <a:chExt cx="1267932" cy="593172"/>
          </a:xfrm>
        </p:grpSpPr>
        <p:sp>
          <p:nvSpPr>
            <p:cNvPr id="122" name="Tekstvak 12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23" name="Tekstvak 12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24" name="Rechte verbindingslijn 123"/>
            <p:cNvCxnSpPr>
              <a:cxnSpLocks/>
            </p:cNvCxnSpPr>
            <p:nvPr/>
          </p:nvCxnSpPr>
          <p:spPr>
            <a:xfrm>
              <a:off x="5352755" y="3897110"/>
              <a:ext cx="1267931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fgeronde rechthoek 1">
            <a:extLst>
              <a:ext uri="{FF2B5EF4-FFF2-40B4-BE49-F238E27FC236}">
                <a16:creationId xmlns:a16="http://schemas.microsoft.com/office/drawing/2014/main" id="{163453C7-11EA-B84D-AC6D-ED005660B8A7}"/>
              </a:ext>
            </a:extLst>
          </p:cNvPr>
          <p:cNvSpPr/>
          <p:nvPr/>
        </p:nvSpPr>
        <p:spPr>
          <a:xfrm>
            <a:off x="11365709" y="2376491"/>
            <a:ext cx="601884" cy="338550"/>
          </a:xfrm>
          <a:prstGeom prst="roundRect">
            <a:avLst/>
          </a:prstGeom>
          <a:solidFill>
            <a:srgbClr val="1A23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leges</a:t>
            </a:r>
          </a:p>
        </p:txBody>
      </p:sp>
      <p:sp>
        <p:nvSpPr>
          <p:cNvPr id="90" name="Afgeronde rechthoek 89">
            <a:extLst>
              <a:ext uri="{FF2B5EF4-FFF2-40B4-BE49-F238E27FC236}">
                <a16:creationId xmlns:a16="http://schemas.microsoft.com/office/drawing/2014/main" id="{A84C9F20-C052-9E4D-8DFA-4C11FF27B032}"/>
              </a:ext>
            </a:extLst>
          </p:cNvPr>
          <p:cNvSpPr/>
          <p:nvPr/>
        </p:nvSpPr>
        <p:spPr>
          <a:xfrm>
            <a:off x="6323551" y="2431063"/>
            <a:ext cx="965603" cy="30548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Snellere doorlooptijd</a:t>
            </a:r>
          </a:p>
        </p:txBody>
      </p:sp>
      <p:sp>
        <p:nvSpPr>
          <p:cNvPr id="94" name="Afgeronde rechthoek 90">
            <a:extLst>
              <a:ext uri="{FF2B5EF4-FFF2-40B4-BE49-F238E27FC236}">
                <a16:creationId xmlns:a16="http://schemas.microsoft.com/office/drawing/2014/main" id="{058F8E1B-A111-459D-8E40-FE8274FD5629}"/>
              </a:ext>
            </a:extLst>
          </p:cNvPr>
          <p:cNvSpPr/>
          <p:nvPr/>
        </p:nvSpPr>
        <p:spPr>
          <a:xfrm>
            <a:off x="4582285" y="757239"/>
            <a:ext cx="965603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op belangrijke punten</a:t>
            </a:r>
          </a:p>
        </p:txBody>
      </p:sp>
      <p:sp>
        <p:nvSpPr>
          <p:cNvPr id="95" name="Afgeronde rechthoek 90">
            <a:extLst>
              <a:ext uri="{FF2B5EF4-FFF2-40B4-BE49-F238E27FC236}">
                <a16:creationId xmlns:a16="http://schemas.microsoft.com/office/drawing/2014/main" id="{37A9B9C7-5295-40AB-B669-90FF9B33942A}"/>
              </a:ext>
            </a:extLst>
          </p:cNvPr>
          <p:cNvSpPr/>
          <p:nvPr/>
        </p:nvSpPr>
        <p:spPr>
          <a:xfrm>
            <a:off x="1969970" y="3258008"/>
            <a:ext cx="965603" cy="499178"/>
          </a:xfrm>
          <a:prstGeom prst="roundRect">
            <a:avLst/>
          </a:prstGeom>
          <a:solidFill>
            <a:schemeClr val="bg1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Alle input &amp; partijen in één overleg</a:t>
            </a:r>
          </a:p>
        </p:txBody>
      </p:sp>
      <p:cxnSp>
        <p:nvCxnSpPr>
          <p:cNvPr id="99" name="Gebogen verbindingslijn 14">
            <a:extLst>
              <a:ext uri="{FF2B5EF4-FFF2-40B4-BE49-F238E27FC236}">
                <a16:creationId xmlns:a16="http://schemas.microsoft.com/office/drawing/2014/main" id="{55926623-B3A2-4E7D-8328-EB0355C3DBAB}"/>
              </a:ext>
            </a:extLst>
          </p:cNvPr>
          <p:cNvCxnSpPr>
            <a:cxnSpLocks/>
            <a:stCxn id="130" idx="2"/>
            <a:endCxn id="131" idx="0"/>
          </p:cNvCxnSpPr>
          <p:nvPr/>
        </p:nvCxnSpPr>
        <p:spPr>
          <a:xfrm rot="16200000" flipH="1">
            <a:off x="5982584" y="4377024"/>
            <a:ext cx="440683" cy="1209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Gebogen verbindingslijn 14">
            <a:extLst>
              <a:ext uri="{FF2B5EF4-FFF2-40B4-BE49-F238E27FC236}">
                <a16:creationId xmlns:a16="http://schemas.microsoft.com/office/drawing/2014/main" id="{58A5C3A7-B83B-4F34-913C-26570021DE1F}"/>
              </a:ext>
            </a:extLst>
          </p:cNvPr>
          <p:cNvCxnSpPr>
            <a:cxnSpLocks/>
            <a:stCxn id="95" idx="0"/>
            <a:endCxn id="90" idx="1"/>
          </p:cNvCxnSpPr>
          <p:nvPr/>
        </p:nvCxnSpPr>
        <p:spPr>
          <a:xfrm rot="5400000" flipH="1" flipV="1">
            <a:off x="4051060" y="985518"/>
            <a:ext cx="674203" cy="3870779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1" name="Gebogen verbindingslijn 14">
            <a:extLst>
              <a:ext uri="{FF2B5EF4-FFF2-40B4-BE49-F238E27FC236}">
                <a16:creationId xmlns:a16="http://schemas.microsoft.com/office/drawing/2014/main" id="{566D18F9-6CA4-427B-8DA0-C36D39D4CABD}"/>
              </a:ext>
            </a:extLst>
          </p:cNvPr>
          <p:cNvCxnSpPr>
            <a:cxnSpLocks/>
            <a:endCxn id="129" idx="2"/>
          </p:cNvCxnSpPr>
          <p:nvPr/>
        </p:nvCxnSpPr>
        <p:spPr>
          <a:xfrm rot="5400000" flipH="1" flipV="1">
            <a:off x="1455527" y="2254431"/>
            <a:ext cx="1880254" cy="15618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8" name="Gebogen verbindingslijn 14">
            <a:extLst>
              <a:ext uri="{FF2B5EF4-FFF2-40B4-BE49-F238E27FC236}">
                <a16:creationId xmlns:a16="http://schemas.microsoft.com/office/drawing/2014/main" id="{5C02C11E-4FE6-4654-BBBE-B4137FD2B46B}"/>
              </a:ext>
            </a:extLst>
          </p:cNvPr>
          <p:cNvCxnSpPr>
            <a:cxnSpLocks/>
            <a:endCxn id="94" idx="1"/>
          </p:cNvCxnSpPr>
          <p:nvPr/>
        </p:nvCxnSpPr>
        <p:spPr>
          <a:xfrm flipV="1">
            <a:off x="4144043" y="1006828"/>
            <a:ext cx="438242" cy="420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6" name="Gebogen verbindingslijn 14">
            <a:extLst>
              <a:ext uri="{FF2B5EF4-FFF2-40B4-BE49-F238E27FC236}">
                <a16:creationId xmlns:a16="http://schemas.microsoft.com/office/drawing/2014/main" id="{230BA55F-1935-4B9F-99C7-CB077AA3BE55}"/>
              </a:ext>
            </a:extLst>
          </p:cNvPr>
          <p:cNvCxnSpPr>
            <a:cxnSpLocks/>
            <a:stCxn id="23" idx="3"/>
            <a:endCxn id="95" idx="1"/>
          </p:cNvCxnSpPr>
          <p:nvPr/>
        </p:nvCxnSpPr>
        <p:spPr>
          <a:xfrm>
            <a:off x="1544383" y="3507387"/>
            <a:ext cx="425587" cy="21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7" name="Afgeronde rechthoek 90">
            <a:extLst>
              <a:ext uri="{FF2B5EF4-FFF2-40B4-BE49-F238E27FC236}">
                <a16:creationId xmlns:a16="http://schemas.microsoft.com/office/drawing/2014/main" id="{9E067AD9-164D-4FDE-B85F-9FCCE10EAB6A}"/>
              </a:ext>
            </a:extLst>
          </p:cNvPr>
          <p:cNvSpPr/>
          <p:nvPr/>
        </p:nvSpPr>
        <p:spPr>
          <a:xfrm>
            <a:off x="3113509" y="3655293"/>
            <a:ext cx="1066102" cy="532463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kennis ophalen belanghebbenden</a:t>
            </a:r>
          </a:p>
        </p:txBody>
      </p:sp>
      <p:sp>
        <p:nvSpPr>
          <p:cNvPr id="128" name="Afgeronde rechthoek 90">
            <a:extLst>
              <a:ext uri="{FF2B5EF4-FFF2-40B4-BE49-F238E27FC236}">
                <a16:creationId xmlns:a16="http://schemas.microsoft.com/office/drawing/2014/main" id="{BC2BD10D-AF96-48B0-993F-5BA9DA83CFA1}"/>
              </a:ext>
            </a:extLst>
          </p:cNvPr>
          <p:cNvSpPr/>
          <p:nvPr/>
        </p:nvSpPr>
        <p:spPr>
          <a:xfrm>
            <a:off x="4352510" y="3663550"/>
            <a:ext cx="1178476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Transparante afweging richting omgeving</a:t>
            </a:r>
          </a:p>
        </p:txBody>
      </p:sp>
      <p:sp>
        <p:nvSpPr>
          <p:cNvPr id="129" name="Afgeronde rechthoek 90">
            <a:extLst>
              <a:ext uri="{FF2B5EF4-FFF2-40B4-BE49-F238E27FC236}">
                <a16:creationId xmlns:a16="http://schemas.microsoft.com/office/drawing/2014/main" id="{3AE069BA-775D-453E-B0B7-14F3ACBCCDA9}"/>
              </a:ext>
            </a:extLst>
          </p:cNvPr>
          <p:cNvSpPr/>
          <p:nvPr/>
        </p:nvSpPr>
        <p:spPr>
          <a:xfrm>
            <a:off x="1963584" y="864929"/>
            <a:ext cx="1020323" cy="527466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en andere voorbereiding</a:t>
            </a:r>
          </a:p>
        </p:txBody>
      </p:sp>
      <p:sp>
        <p:nvSpPr>
          <p:cNvPr id="130" name="Afgeronde rechthoek 90">
            <a:extLst>
              <a:ext uri="{FF2B5EF4-FFF2-40B4-BE49-F238E27FC236}">
                <a16:creationId xmlns:a16="http://schemas.microsoft.com/office/drawing/2014/main" id="{D19FD27A-94CB-4839-AA7E-B491F998866B}"/>
              </a:ext>
            </a:extLst>
          </p:cNvPr>
          <p:cNvSpPr/>
          <p:nvPr/>
        </p:nvSpPr>
        <p:spPr>
          <a:xfrm>
            <a:off x="5714076" y="3663552"/>
            <a:ext cx="965603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begrip complexiteit</a:t>
            </a:r>
          </a:p>
        </p:txBody>
      </p:sp>
      <p:sp>
        <p:nvSpPr>
          <p:cNvPr id="131" name="Afgeronde rechthoek 90">
            <a:extLst>
              <a:ext uri="{FF2B5EF4-FFF2-40B4-BE49-F238E27FC236}">
                <a16:creationId xmlns:a16="http://schemas.microsoft.com/office/drawing/2014/main" id="{735E1508-E30F-44DD-818B-67A20C648A3E}"/>
              </a:ext>
            </a:extLst>
          </p:cNvPr>
          <p:cNvSpPr/>
          <p:nvPr/>
        </p:nvSpPr>
        <p:spPr>
          <a:xfrm>
            <a:off x="5726170" y="4603413"/>
            <a:ext cx="965603" cy="370899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cceptatie</a:t>
            </a: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uitkomst</a:t>
            </a:r>
          </a:p>
        </p:txBody>
      </p:sp>
      <p:sp>
        <p:nvSpPr>
          <p:cNvPr id="132" name="Afgeronde rechthoek 90">
            <a:extLst>
              <a:ext uri="{FF2B5EF4-FFF2-40B4-BE49-F238E27FC236}">
                <a16:creationId xmlns:a16="http://schemas.microsoft.com/office/drawing/2014/main" id="{8FC12311-A2FA-4716-9096-030A7EF2540E}"/>
              </a:ext>
            </a:extLst>
          </p:cNvPr>
          <p:cNvSpPr/>
          <p:nvPr/>
        </p:nvSpPr>
        <p:spPr>
          <a:xfrm>
            <a:off x="6855435" y="3668747"/>
            <a:ext cx="965603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Minder bezwaar en beroep</a:t>
            </a:r>
          </a:p>
        </p:txBody>
      </p:sp>
      <p:cxnSp>
        <p:nvCxnSpPr>
          <p:cNvPr id="133" name="Gebogen verbindingslijn 14">
            <a:extLst>
              <a:ext uri="{FF2B5EF4-FFF2-40B4-BE49-F238E27FC236}">
                <a16:creationId xmlns:a16="http://schemas.microsoft.com/office/drawing/2014/main" id="{59B209F5-F1FD-404B-9357-91719BDE9DC7}"/>
              </a:ext>
            </a:extLst>
          </p:cNvPr>
          <p:cNvCxnSpPr>
            <a:cxnSpLocks/>
            <a:endCxn id="154" idx="1"/>
          </p:cNvCxnSpPr>
          <p:nvPr/>
        </p:nvCxnSpPr>
        <p:spPr>
          <a:xfrm rot="16200000" flipH="1">
            <a:off x="1702976" y="4108892"/>
            <a:ext cx="1115316" cy="391703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7" name="Rechte verbindingslijn met pijl 136">
            <a:extLst>
              <a:ext uri="{FF2B5EF4-FFF2-40B4-BE49-F238E27FC236}">
                <a16:creationId xmlns:a16="http://schemas.microsoft.com/office/drawing/2014/main" id="{666781C4-602D-48AA-ABDB-F541EF96C0FA}"/>
              </a:ext>
            </a:extLst>
          </p:cNvPr>
          <p:cNvCxnSpPr>
            <a:cxnSpLocks/>
            <a:stCxn id="130" idx="3"/>
            <a:endCxn id="132" idx="1"/>
          </p:cNvCxnSpPr>
          <p:nvPr/>
        </p:nvCxnSpPr>
        <p:spPr>
          <a:xfrm>
            <a:off x="6679679" y="3913141"/>
            <a:ext cx="175756" cy="5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Afgeronde rechthoek 90">
            <a:extLst>
              <a:ext uri="{FF2B5EF4-FFF2-40B4-BE49-F238E27FC236}">
                <a16:creationId xmlns:a16="http://schemas.microsoft.com/office/drawing/2014/main" id="{BE116734-1E9A-47A6-B6E0-808F37C8F8F7}"/>
              </a:ext>
            </a:extLst>
          </p:cNvPr>
          <p:cNvSpPr/>
          <p:nvPr/>
        </p:nvSpPr>
        <p:spPr>
          <a:xfrm>
            <a:off x="4887420" y="2965482"/>
            <a:ext cx="965603" cy="49917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Inzet en afstemming met extern</a:t>
            </a:r>
          </a:p>
        </p:txBody>
      </p:sp>
      <p:sp>
        <p:nvSpPr>
          <p:cNvPr id="148" name="Afgeronde rechthoek 90">
            <a:extLst>
              <a:ext uri="{FF2B5EF4-FFF2-40B4-BE49-F238E27FC236}">
                <a16:creationId xmlns:a16="http://schemas.microsoft.com/office/drawing/2014/main" id="{6467FE10-4A58-41B0-8D07-9BD780BA0DE9}"/>
              </a:ext>
            </a:extLst>
          </p:cNvPr>
          <p:cNvSpPr/>
          <p:nvPr/>
        </p:nvSpPr>
        <p:spPr>
          <a:xfrm>
            <a:off x="3232060" y="2987520"/>
            <a:ext cx="965603" cy="4757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Nieuwe rollen</a:t>
            </a:r>
          </a:p>
        </p:txBody>
      </p:sp>
      <p:sp>
        <p:nvSpPr>
          <p:cNvPr id="149" name="Afgeronde rechthoek 90">
            <a:extLst>
              <a:ext uri="{FF2B5EF4-FFF2-40B4-BE49-F238E27FC236}">
                <a16:creationId xmlns:a16="http://schemas.microsoft.com/office/drawing/2014/main" id="{D3414DF6-B8BD-4DC6-8AE7-0C27CABFB332}"/>
              </a:ext>
            </a:extLst>
          </p:cNvPr>
          <p:cNvSpPr/>
          <p:nvPr/>
        </p:nvSpPr>
        <p:spPr>
          <a:xfrm>
            <a:off x="3193127" y="882270"/>
            <a:ext cx="965603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structuur</a:t>
            </a:r>
          </a:p>
        </p:txBody>
      </p:sp>
      <p:sp>
        <p:nvSpPr>
          <p:cNvPr id="150" name="Afgeronde rechthoek 90">
            <a:extLst>
              <a:ext uri="{FF2B5EF4-FFF2-40B4-BE49-F238E27FC236}">
                <a16:creationId xmlns:a16="http://schemas.microsoft.com/office/drawing/2014/main" id="{15C8A3A1-BC50-4747-B912-231B22FA6974}"/>
              </a:ext>
            </a:extLst>
          </p:cNvPr>
          <p:cNvSpPr/>
          <p:nvPr/>
        </p:nvSpPr>
        <p:spPr>
          <a:xfrm>
            <a:off x="6352919" y="2930391"/>
            <a:ext cx="1095423" cy="5662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Transparantie inzet</a:t>
            </a:r>
          </a:p>
        </p:txBody>
      </p:sp>
      <p:sp>
        <p:nvSpPr>
          <p:cNvPr id="151" name="Afgeronde rechthoek 90">
            <a:extLst>
              <a:ext uri="{FF2B5EF4-FFF2-40B4-BE49-F238E27FC236}">
                <a16:creationId xmlns:a16="http://schemas.microsoft.com/office/drawing/2014/main" id="{6B34B58D-DF72-41C9-B754-20566DD2ECA1}"/>
              </a:ext>
            </a:extLst>
          </p:cNvPr>
          <p:cNvSpPr/>
          <p:nvPr/>
        </p:nvSpPr>
        <p:spPr>
          <a:xfrm>
            <a:off x="5785054" y="737347"/>
            <a:ext cx="1202037" cy="451374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focus op mogelijkheden</a:t>
            </a:r>
          </a:p>
        </p:txBody>
      </p:sp>
      <p:sp>
        <p:nvSpPr>
          <p:cNvPr id="152" name="Afgeronde rechthoek 90">
            <a:extLst>
              <a:ext uri="{FF2B5EF4-FFF2-40B4-BE49-F238E27FC236}">
                <a16:creationId xmlns:a16="http://schemas.microsoft.com/office/drawing/2014/main" id="{38FA46D2-E314-4ADC-A26E-53B855E6403F}"/>
              </a:ext>
            </a:extLst>
          </p:cNvPr>
          <p:cNvSpPr/>
          <p:nvPr/>
        </p:nvSpPr>
        <p:spPr>
          <a:xfrm>
            <a:off x="4470950" y="1317364"/>
            <a:ext cx="1192830" cy="533510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Gewenste</a:t>
            </a: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aanpassingen</a:t>
            </a: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tijdig</a:t>
            </a: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beeld</a:t>
            </a:r>
            <a:endParaRPr lang="nl-NL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Afgeronde rechthoek 90">
            <a:extLst>
              <a:ext uri="{FF2B5EF4-FFF2-40B4-BE49-F238E27FC236}">
                <a16:creationId xmlns:a16="http://schemas.microsoft.com/office/drawing/2014/main" id="{4E64C7A3-3571-4C46-8FC9-05D94B186566}"/>
              </a:ext>
            </a:extLst>
          </p:cNvPr>
          <p:cNvSpPr/>
          <p:nvPr/>
        </p:nvSpPr>
        <p:spPr>
          <a:xfrm>
            <a:off x="5975623" y="1269557"/>
            <a:ext cx="1021299" cy="533510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</a:t>
            </a: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onnodige onderzoeken</a:t>
            </a:r>
          </a:p>
        </p:txBody>
      </p:sp>
      <p:cxnSp>
        <p:nvCxnSpPr>
          <p:cNvPr id="160" name="Rechte verbindingslijn met pijl 159">
            <a:extLst>
              <a:ext uri="{FF2B5EF4-FFF2-40B4-BE49-F238E27FC236}">
                <a16:creationId xmlns:a16="http://schemas.microsoft.com/office/drawing/2014/main" id="{73BC5D9D-F7EB-4858-8F1D-9D2ED9D9D203}"/>
              </a:ext>
            </a:extLst>
          </p:cNvPr>
          <p:cNvCxnSpPr>
            <a:cxnSpLocks/>
          </p:cNvCxnSpPr>
          <p:nvPr/>
        </p:nvCxnSpPr>
        <p:spPr>
          <a:xfrm flipV="1">
            <a:off x="2984883" y="1134145"/>
            <a:ext cx="196646" cy="43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bogen verbindingslijn 14">
            <a:extLst>
              <a:ext uri="{FF2B5EF4-FFF2-40B4-BE49-F238E27FC236}">
                <a16:creationId xmlns:a16="http://schemas.microsoft.com/office/drawing/2014/main" id="{02C64C1D-7988-4A38-A39F-A577418C9CE1}"/>
              </a:ext>
            </a:extLst>
          </p:cNvPr>
          <p:cNvCxnSpPr>
            <a:cxnSpLocks/>
            <a:stCxn id="149" idx="3"/>
            <a:endCxn id="152" idx="1"/>
          </p:cNvCxnSpPr>
          <p:nvPr/>
        </p:nvCxnSpPr>
        <p:spPr>
          <a:xfrm>
            <a:off x="4158730" y="1131859"/>
            <a:ext cx="312220" cy="45226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5" name="Rechte verbindingslijn met pijl 164">
            <a:extLst>
              <a:ext uri="{FF2B5EF4-FFF2-40B4-BE49-F238E27FC236}">
                <a16:creationId xmlns:a16="http://schemas.microsoft.com/office/drawing/2014/main" id="{6C0B58F8-0117-460D-93A0-914F0D53E25D}"/>
              </a:ext>
            </a:extLst>
          </p:cNvPr>
          <p:cNvCxnSpPr>
            <a:cxnSpLocks/>
            <a:stCxn id="94" idx="3"/>
            <a:endCxn id="151" idx="1"/>
          </p:cNvCxnSpPr>
          <p:nvPr/>
        </p:nvCxnSpPr>
        <p:spPr>
          <a:xfrm flipV="1">
            <a:off x="5547888" y="963034"/>
            <a:ext cx="237166" cy="437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bogen verbindingslijn 14">
            <a:extLst>
              <a:ext uri="{FF2B5EF4-FFF2-40B4-BE49-F238E27FC236}">
                <a16:creationId xmlns:a16="http://schemas.microsoft.com/office/drawing/2014/main" id="{3B0B5F62-B313-4348-A65E-C773231E5937}"/>
              </a:ext>
            </a:extLst>
          </p:cNvPr>
          <p:cNvCxnSpPr>
            <a:cxnSpLocks/>
            <a:stCxn id="95" idx="3"/>
            <a:endCxn id="148" idx="1"/>
          </p:cNvCxnSpPr>
          <p:nvPr/>
        </p:nvCxnSpPr>
        <p:spPr>
          <a:xfrm flipV="1">
            <a:off x="2935573" y="3225375"/>
            <a:ext cx="296487" cy="28222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Rechte verbindingslijn met pijl 172">
            <a:extLst>
              <a:ext uri="{FF2B5EF4-FFF2-40B4-BE49-F238E27FC236}">
                <a16:creationId xmlns:a16="http://schemas.microsoft.com/office/drawing/2014/main" id="{F234E568-F189-45D8-A946-E0D82AC681E1}"/>
              </a:ext>
            </a:extLst>
          </p:cNvPr>
          <p:cNvCxnSpPr>
            <a:cxnSpLocks/>
            <a:stCxn id="148" idx="3"/>
            <a:endCxn id="147" idx="1"/>
          </p:cNvCxnSpPr>
          <p:nvPr/>
        </p:nvCxnSpPr>
        <p:spPr>
          <a:xfrm flipV="1">
            <a:off x="4197663" y="3215071"/>
            <a:ext cx="689757" cy="103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Rechte verbindingslijn met pijl 176">
            <a:extLst>
              <a:ext uri="{FF2B5EF4-FFF2-40B4-BE49-F238E27FC236}">
                <a16:creationId xmlns:a16="http://schemas.microsoft.com/office/drawing/2014/main" id="{82BB16D7-8EDE-49E0-A0A3-FDBB7A689043}"/>
              </a:ext>
            </a:extLst>
          </p:cNvPr>
          <p:cNvCxnSpPr>
            <a:cxnSpLocks/>
            <a:stCxn id="147" idx="3"/>
            <a:endCxn id="150" idx="1"/>
          </p:cNvCxnSpPr>
          <p:nvPr/>
        </p:nvCxnSpPr>
        <p:spPr>
          <a:xfrm flipV="1">
            <a:off x="5853023" y="3213536"/>
            <a:ext cx="499896" cy="15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Afgeronde rechthoek 90">
            <a:extLst>
              <a:ext uri="{FF2B5EF4-FFF2-40B4-BE49-F238E27FC236}">
                <a16:creationId xmlns:a16="http://schemas.microsoft.com/office/drawing/2014/main" id="{841BCF86-CF2D-44C7-B350-C2DA4581AE8A}"/>
              </a:ext>
            </a:extLst>
          </p:cNvPr>
          <p:cNvSpPr/>
          <p:nvPr/>
        </p:nvSpPr>
        <p:spPr>
          <a:xfrm>
            <a:off x="3691265" y="4643109"/>
            <a:ext cx="965603" cy="416032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Kwalitatiever initiatief</a:t>
            </a:r>
          </a:p>
        </p:txBody>
      </p:sp>
      <p:cxnSp>
        <p:nvCxnSpPr>
          <p:cNvPr id="191" name="Gebogen verbindingslijn 14">
            <a:extLst>
              <a:ext uri="{FF2B5EF4-FFF2-40B4-BE49-F238E27FC236}">
                <a16:creationId xmlns:a16="http://schemas.microsoft.com/office/drawing/2014/main" id="{30793D0A-12F8-473D-AAA6-5CC0EA481379}"/>
              </a:ext>
            </a:extLst>
          </p:cNvPr>
          <p:cNvCxnSpPr>
            <a:cxnSpLocks/>
            <a:stCxn id="188" idx="0"/>
            <a:endCxn id="127" idx="2"/>
          </p:cNvCxnSpPr>
          <p:nvPr/>
        </p:nvCxnSpPr>
        <p:spPr>
          <a:xfrm rot="16200000" flipV="1">
            <a:off x="3682638" y="4151679"/>
            <a:ext cx="455353" cy="52750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8" name="Afgeronde rechthoek 90">
            <a:extLst>
              <a:ext uri="{FF2B5EF4-FFF2-40B4-BE49-F238E27FC236}">
                <a16:creationId xmlns:a16="http://schemas.microsoft.com/office/drawing/2014/main" id="{074C9E30-C59C-4829-A7F2-9078F25B788A}"/>
              </a:ext>
            </a:extLst>
          </p:cNvPr>
          <p:cNvSpPr/>
          <p:nvPr/>
        </p:nvSpPr>
        <p:spPr>
          <a:xfrm>
            <a:off x="5918347" y="1890056"/>
            <a:ext cx="1285410" cy="506133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Betere ontvankelijkheid vergunning</a:t>
            </a:r>
          </a:p>
        </p:txBody>
      </p:sp>
      <p:cxnSp>
        <p:nvCxnSpPr>
          <p:cNvPr id="211" name="Gebogen verbindingslijn 14">
            <a:extLst>
              <a:ext uri="{FF2B5EF4-FFF2-40B4-BE49-F238E27FC236}">
                <a16:creationId xmlns:a16="http://schemas.microsoft.com/office/drawing/2014/main" id="{B12C9432-A8D3-4B42-9DF4-AA9FEE69AB10}"/>
              </a:ext>
            </a:extLst>
          </p:cNvPr>
          <p:cNvCxnSpPr>
            <a:cxnSpLocks/>
            <a:endCxn id="208" idx="1"/>
          </p:cNvCxnSpPr>
          <p:nvPr/>
        </p:nvCxnSpPr>
        <p:spPr>
          <a:xfrm rot="16200000" flipH="1">
            <a:off x="5609620" y="1834396"/>
            <a:ext cx="323550" cy="293903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2" name="Gebogen verbindingslijn 14">
            <a:extLst>
              <a:ext uri="{FF2B5EF4-FFF2-40B4-BE49-F238E27FC236}">
                <a16:creationId xmlns:a16="http://schemas.microsoft.com/office/drawing/2014/main" id="{18480DFC-8E12-4207-9A6E-3225DEF3D6A7}"/>
              </a:ext>
            </a:extLst>
          </p:cNvPr>
          <p:cNvCxnSpPr>
            <a:cxnSpLocks/>
            <a:stCxn id="152" idx="3"/>
          </p:cNvCxnSpPr>
          <p:nvPr/>
        </p:nvCxnSpPr>
        <p:spPr>
          <a:xfrm flipV="1">
            <a:off x="5663780" y="1490381"/>
            <a:ext cx="297835" cy="9373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7" name="Afgeronde rechthoek 6">
            <a:extLst>
              <a:ext uri="{FF2B5EF4-FFF2-40B4-BE49-F238E27FC236}">
                <a16:creationId xmlns:a16="http://schemas.microsoft.com/office/drawing/2014/main" id="{C6170C19-0A94-41E2-BFB3-D04A07554F74}"/>
              </a:ext>
            </a:extLst>
          </p:cNvPr>
          <p:cNvSpPr/>
          <p:nvPr/>
        </p:nvSpPr>
        <p:spPr>
          <a:xfrm>
            <a:off x="1788933" y="6291192"/>
            <a:ext cx="1472705" cy="3561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menselijk contact</a:t>
            </a:r>
          </a:p>
        </p:txBody>
      </p:sp>
      <p:sp>
        <p:nvSpPr>
          <p:cNvPr id="218" name="Afgeronde rechthoek 90">
            <a:extLst>
              <a:ext uri="{FF2B5EF4-FFF2-40B4-BE49-F238E27FC236}">
                <a16:creationId xmlns:a16="http://schemas.microsoft.com/office/drawing/2014/main" id="{5684382F-29CB-4371-A5CB-77ED67446239}"/>
              </a:ext>
            </a:extLst>
          </p:cNvPr>
          <p:cNvSpPr/>
          <p:nvPr/>
        </p:nvSpPr>
        <p:spPr>
          <a:xfrm>
            <a:off x="3463893" y="6274818"/>
            <a:ext cx="965603" cy="4160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dialoog</a:t>
            </a:r>
          </a:p>
        </p:txBody>
      </p:sp>
      <p:sp>
        <p:nvSpPr>
          <p:cNvPr id="219" name="Afgeronde rechthoek 90">
            <a:extLst>
              <a:ext uri="{FF2B5EF4-FFF2-40B4-BE49-F238E27FC236}">
                <a16:creationId xmlns:a16="http://schemas.microsoft.com/office/drawing/2014/main" id="{09A2AEB9-EB0A-4183-BDBF-59B34C9C16D4}"/>
              </a:ext>
            </a:extLst>
          </p:cNvPr>
          <p:cNvSpPr/>
          <p:nvPr/>
        </p:nvSpPr>
        <p:spPr>
          <a:xfrm>
            <a:off x="5698559" y="5366081"/>
            <a:ext cx="965603" cy="4991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teamgevoel</a:t>
            </a:r>
          </a:p>
        </p:txBody>
      </p:sp>
      <p:sp>
        <p:nvSpPr>
          <p:cNvPr id="220" name="Afgeronde rechthoek 90">
            <a:extLst>
              <a:ext uri="{FF2B5EF4-FFF2-40B4-BE49-F238E27FC236}">
                <a16:creationId xmlns:a16="http://schemas.microsoft.com/office/drawing/2014/main" id="{8B95B2A1-3DE6-46B7-85FC-456CC1346D97}"/>
              </a:ext>
            </a:extLst>
          </p:cNvPr>
          <p:cNvSpPr/>
          <p:nvPr/>
        </p:nvSpPr>
        <p:spPr>
          <a:xfrm>
            <a:off x="4392175" y="5398520"/>
            <a:ext cx="1143264" cy="4526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Inzicht in perspectieven collega’s</a:t>
            </a:r>
          </a:p>
        </p:txBody>
      </p:sp>
      <p:sp>
        <p:nvSpPr>
          <p:cNvPr id="221" name="Afgeronde rechthoek 90">
            <a:extLst>
              <a:ext uri="{FF2B5EF4-FFF2-40B4-BE49-F238E27FC236}">
                <a16:creationId xmlns:a16="http://schemas.microsoft.com/office/drawing/2014/main" id="{531313E8-AF54-4F2B-8137-685BC02D7E58}"/>
              </a:ext>
            </a:extLst>
          </p:cNvPr>
          <p:cNvSpPr/>
          <p:nvPr/>
        </p:nvSpPr>
        <p:spPr>
          <a:xfrm>
            <a:off x="4642092" y="6173106"/>
            <a:ext cx="965603" cy="5254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samen i.p.v. tegenover elkaar</a:t>
            </a:r>
          </a:p>
        </p:txBody>
      </p:sp>
      <p:cxnSp>
        <p:nvCxnSpPr>
          <p:cNvPr id="222" name="Gebogen verbindingslijn 14">
            <a:extLst>
              <a:ext uri="{FF2B5EF4-FFF2-40B4-BE49-F238E27FC236}">
                <a16:creationId xmlns:a16="http://schemas.microsoft.com/office/drawing/2014/main" id="{8DBAC9F9-B83A-4FCD-BE50-849758909EA4}"/>
              </a:ext>
            </a:extLst>
          </p:cNvPr>
          <p:cNvCxnSpPr>
            <a:cxnSpLocks/>
          </p:cNvCxnSpPr>
          <p:nvPr/>
        </p:nvCxnSpPr>
        <p:spPr>
          <a:xfrm rot="16200000" flipH="1">
            <a:off x="725620" y="4884326"/>
            <a:ext cx="2651215" cy="162514"/>
          </a:xfrm>
          <a:prstGeom prst="bentConnector3">
            <a:avLst>
              <a:gd name="adj1" fmla="val 54671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Rechte verbindingslijn met pijl 226">
            <a:extLst>
              <a:ext uri="{FF2B5EF4-FFF2-40B4-BE49-F238E27FC236}">
                <a16:creationId xmlns:a16="http://schemas.microsoft.com/office/drawing/2014/main" id="{FC016335-CABD-4E38-B155-B1B93CAB3BEF}"/>
              </a:ext>
            </a:extLst>
          </p:cNvPr>
          <p:cNvCxnSpPr>
            <a:cxnSpLocks/>
          </p:cNvCxnSpPr>
          <p:nvPr/>
        </p:nvCxnSpPr>
        <p:spPr>
          <a:xfrm>
            <a:off x="3270258" y="6480249"/>
            <a:ext cx="215809" cy="51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Rechte verbindingslijn met pijl 227">
            <a:extLst>
              <a:ext uri="{FF2B5EF4-FFF2-40B4-BE49-F238E27FC236}">
                <a16:creationId xmlns:a16="http://schemas.microsoft.com/office/drawing/2014/main" id="{E4EE6B97-56D0-4BEF-BBF5-4A5C5B1A153B}"/>
              </a:ext>
            </a:extLst>
          </p:cNvPr>
          <p:cNvCxnSpPr>
            <a:cxnSpLocks/>
          </p:cNvCxnSpPr>
          <p:nvPr/>
        </p:nvCxnSpPr>
        <p:spPr>
          <a:xfrm>
            <a:off x="4442202" y="6435833"/>
            <a:ext cx="215809" cy="51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Rechte verbindingslijn met pijl 228">
            <a:extLst>
              <a:ext uri="{FF2B5EF4-FFF2-40B4-BE49-F238E27FC236}">
                <a16:creationId xmlns:a16="http://schemas.microsoft.com/office/drawing/2014/main" id="{1AB9B822-16C2-41BA-9838-B44DD8230C28}"/>
              </a:ext>
            </a:extLst>
          </p:cNvPr>
          <p:cNvCxnSpPr>
            <a:cxnSpLocks/>
          </p:cNvCxnSpPr>
          <p:nvPr/>
        </p:nvCxnSpPr>
        <p:spPr>
          <a:xfrm flipV="1">
            <a:off x="4943876" y="5896706"/>
            <a:ext cx="0" cy="2519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Rechte verbindingslijn met pijl 232">
            <a:extLst>
              <a:ext uri="{FF2B5EF4-FFF2-40B4-BE49-F238E27FC236}">
                <a16:creationId xmlns:a16="http://schemas.microsoft.com/office/drawing/2014/main" id="{BD3B23BF-E56F-497B-9898-7EBC0E26D865}"/>
              </a:ext>
            </a:extLst>
          </p:cNvPr>
          <p:cNvCxnSpPr>
            <a:cxnSpLocks/>
            <a:endCxn id="219" idx="1"/>
          </p:cNvCxnSpPr>
          <p:nvPr/>
        </p:nvCxnSpPr>
        <p:spPr>
          <a:xfrm>
            <a:off x="5546407" y="5597515"/>
            <a:ext cx="152152" cy="181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Afgeronde rechthoek 90">
            <a:extLst>
              <a:ext uri="{FF2B5EF4-FFF2-40B4-BE49-F238E27FC236}">
                <a16:creationId xmlns:a16="http://schemas.microsoft.com/office/drawing/2014/main" id="{9B5AB029-F9BB-4A0C-B94F-563FD5D72AF1}"/>
              </a:ext>
            </a:extLst>
          </p:cNvPr>
          <p:cNvSpPr/>
          <p:nvPr/>
        </p:nvSpPr>
        <p:spPr>
          <a:xfrm>
            <a:off x="2456486" y="4654386"/>
            <a:ext cx="965603" cy="416032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Integrale afweging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E2E95F4-6E39-874D-93E0-C4BF5B2BB1DC}"/>
              </a:ext>
            </a:extLst>
          </p:cNvPr>
          <p:cNvSpPr/>
          <p:nvPr/>
        </p:nvSpPr>
        <p:spPr>
          <a:xfrm>
            <a:off x="7923469" y="6019"/>
            <a:ext cx="4284730" cy="68669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Afgeronde rechthoek 90">
            <a:extLst>
              <a:ext uri="{FF2B5EF4-FFF2-40B4-BE49-F238E27FC236}">
                <a16:creationId xmlns:a16="http://schemas.microsoft.com/office/drawing/2014/main" id="{4C69EEAF-5FAE-4243-AC81-DE121F365C46}"/>
              </a:ext>
            </a:extLst>
          </p:cNvPr>
          <p:cNvSpPr/>
          <p:nvPr/>
        </p:nvSpPr>
        <p:spPr>
          <a:xfrm>
            <a:off x="5760904" y="6173105"/>
            <a:ext cx="965603" cy="5254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Minder </a:t>
            </a:r>
            <a:r>
              <a:rPr lang="en-US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</a:t>
            </a:r>
            <a:r>
              <a:rPr lang="en-US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door </a:t>
            </a:r>
            <a:r>
              <a:rPr lang="en-US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en-US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overslaan</a:t>
            </a:r>
            <a:endParaRPr lang="nl-NL" sz="900" b="1" dirty="0">
              <a:solidFill>
                <a:srgbClr val="1A23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D79952F3-55D3-BC4C-8193-A8CC7ABEEDFC}"/>
              </a:ext>
            </a:extLst>
          </p:cNvPr>
          <p:cNvCxnSpPr>
            <a:cxnSpLocks/>
            <a:stCxn id="221" idx="3"/>
            <a:endCxn id="17" idx="1"/>
          </p:cNvCxnSpPr>
          <p:nvPr/>
        </p:nvCxnSpPr>
        <p:spPr>
          <a:xfrm flipV="1">
            <a:off x="5607695" y="6435833"/>
            <a:ext cx="15320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61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C5B39D-558C-40EA-B1D2-E4B891C4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89FCC6-6C38-4C97-B64D-E8B9543B5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Omgevingswet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initiatieven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8 in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26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weken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afgehandeld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Ook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gemeente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loket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verantwoordelijk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integrale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afhandeling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 de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ketenpartners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Vanuit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“Ja,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mits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”-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gedachte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Om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doelen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realiseren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adviseert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VNG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voordat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aanvraag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ingediend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Intaketafel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Omgevingstafel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richten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belichten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 de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maatschappelijke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financiële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de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Intaketafel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Omgevingstafel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De input is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gebaseerd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ervaringen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gemeenten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al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enige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tijd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hiermee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 het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observeren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25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Intaketafels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Omgevingstafels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diverse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regio’s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de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Intaketafel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Omgevingstafel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hebben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veel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positieve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maatschappelijke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financiële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effecten</a:t>
            </a: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86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6" name="Gebogen verbindingslijn 15">
            <a:extLst>
              <a:ext uri="{FF2B5EF4-FFF2-40B4-BE49-F238E27FC236}">
                <a16:creationId xmlns:a16="http://schemas.microsoft.com/office/drawing/2014/main" id="{57A2BDDF-A7F9-465F-B03F-56F14690914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926224" y="2194238"/>
            <a:ext cx="2027834" cy="1137228"/>
          </a:xfrm>
          <a:prstGeom prst="bentConnector2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Gebogen verbindingslijn 16">
            <a:extLst>
              <a:ext uri="{FF2B5EF4-FFF2-40B4-BE49-F238E27FC236}">
                <a16:creationId xmlns:a16="http://schemas.microsoft.com/office/drawing/2014/main" id="{5521BB6F-031F-43EB-BE75-FAB6178F5346}"/>
              </a:ext>
            </a:extLst>
          </p:cNvPr>
          <p:cNvCxnSpPr>
            <a:cxnSpLocks/>
          </p:cNvCxnSpPr>
          <p:nvPr/>
        </p:nvCxnSpPr>
        <p:spPr>
          <a:xfrm flipV="1">
            <a:off x="3674404" y="2802182"/>
            <a:ext cx="4843192" cy="381560"/>
          </a:xfrm>
          <a:prstGeom prst="bentConnector3">
            <a:avLst>
              <a:gd name="adj1" fmla="val -347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Rechte verbindingslijn 64">
            <a:extLst>
              <a:ext uri="{FF2B5EF4-FFF2-40B4-BE49-F238E27FC236}">
                <a16:creationId xmlns:a16="http://schemas.microsoft.com/office/drawing/2014/main" id="{ACBFAF02-6AB3-4943-B2A5-4E48BDADBE2B}"/>
              </a:ext>
            </a:extLst>
          </p:cNvPr>
          <p:cNvCxnSpPr/>
          <p:nvPr/>
        </p:nvCxnSpPr>
        <p:spPr>
          <a:xfrm flipH="1">
            <a:off x="6806353" y="2027476"/>
            <a:ext cx="1195705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bogen verbindingslijn 15">
            <a:extLst>
              <a:ext uri="{FF2B5EF4-FFF2-40B4-BE49-F238E27FC236}">
                <a16:creationId xmlns:a16="http://schemas.microsoft.com/office/drawing/2014/main" id="{A6D0F0DB-66C9-432A-A2D3-F439A1D450E5}"/>
              </a:ext>
            </a:extLst>
          </p:cNvPr>
          <p:cNvCxnSpPr>
            <a:cxnSpLocks/>
          </p:cNvCxnSpPr>
          <p:nvPr/>
        </p:nvCxnSpPr>
        <p:spPr>
          <a:xfrm>
            <a:off x="5536671" y="6562960"/>
            <a:ext cx="2989055" cy="125664"/>
          </a:xfrm>
          <a:prstGeom prst="bentConnector3">
            <a:avLst>
              <a:gd name="adj1" fmla="val -13095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7" name="Gebogen verbindingslijn 15">
            <a:extLst>
              <a:ext uri="{FF2B5EF4-FFF2-40B4-BE49-F238E27FC236}">
                <a16:creationId xmlns:a16="http://schemas.microsoft.com/office/drawing/2014/main" id="{53478B08-C64D-479F-B584-F0AC8822F801}"/>
              </a:ext>
            </a:extLst>
          </p:cNvPr>
          <p:cNvCxnSpPr>
            <a:cxnSpLocks/>
          </p:cNvCxnSpPr>
          <p:nvPr/>
        </p:nvCxnSpPr>
        <p:spPr>
          <a:xfrm>
            <a:off x="5614932" y="6268738"/>
            <a:ext cx="2921033" cy="114495"/>
          </a:xfrm>
          <a:prstGeom prst="bentConnector3">
            <a:avLst>
              <a:gd name="adj1" fmla="val -3804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6" name="Gebogen verbindingslijn 14">
            <a:extLst>
              <a:ext uri="{FF2B5EF4-FFF2-40B4-BE49-F238E27FC236}">
                <a16:creationId xmlns:a16="http://schemas.microsoft.com/office/drawing/2014/main" id="{01DBD366-BE6C-4176-B6B8-F4A7B863181D}"/>
              </a:ext>
            </a:extLst>
          </p:cNvPr>
          <p:cNvCxnSpPr>
            <a:cxnSpLocks/>
            <a:endCxn id="131" idx="1"/>
          </p:cNvCxnSpPr>
          <p:nvPr/>
        </p:nvCxnSpPr>
        <p:spPr>
          <a:xfrm flipV="1">
            <a:off x="4135894" y="4788863"/>
            <a:ext cx="1590276" cy="80558"/>
          </a:xfrm>
          <a:prstGeom prst="bentConnector3">
            <a:avLst>
              <a:gd name="adj1" fmla="val 29037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5" name="Gebogen verbindingslijn 14">
            <a:extLst>
              <a:ext uri="{FF2B5EF4-FFF2-40B4-BE49-F238E27FC236}">
                <a16:creationId xmlns:a16="http://schemas.microsoft.com/office/drawing/2014/main" id="{855EDC2D-A00C-497B-9D26-35E992ACB736}"/>
              </a:ext>
            </a:extLst>
          </p:cNvPr>
          <p:cNvCxnSpPr>
            <a:cxnSpLocks/>
          </p:cNvCxnSpPr>
          <p:nvPr/>
        </p:nvCxnSpPr>
        <p:spPr>
          <a:xfrm>
            <a:off x="5437261" y="3940950"/>
            <a:ext cx="260069" cy="3785"/>
          </a:xfrm>
          <a:prstGeom prst="bentConnector3">
            <a:avLst>
              <a:gd name="adj1" fmla="val -21418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5" name="Gebogen verbindingslijn 14">
            <a:extLst>
              <a:ext uri="{FF2B5EF4-FFF2-40B4-BE49-F238E27FC236}">
                <a16:creationId xmlns:a16="http://schemas.microsoft.com/office/drawing/2014/main" id="{6EA6B5A5-6BFA-4DF8-9200-9E2D950D5B05}"/>
              </a:ext>
            </a:extLst>
          </p:cNvPr>
          <p:cNvCxnSpPr>
            <a:cxnSpLocks/>
            <a:stCxn id="127" idx="3"/>
            <a:endCxn id="128" idx="1"/>
          </p:cNvCxnSpPr>
          <p:nvPr/>
        </p:nvCxnSpPr>
        <p:spPr>
          <a:xfrm flipV="1">
            <a:off x="4179611" y="3913139"/>
            <a:ext cx="172899" cy="838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4" name="Gebogen verbindingslijn 14">
            <a:extLst>
              <a:ext uri="{FF2B5EF4-FFF2-40B4-BE49-F238E27FC236}">
                <a16:creationId xmlns:a16="http://schemas.microsoft.com/office/drawing/2014/main" id="{038DC967-0920-42A2-B5B1-F57A8E046599}"/>
              </a:ext>
            </a:extLst>
          </p:cNvPr>
          <p:cNvCxnSpPr>
            <a:cxnSpLocks/>
          </p:cNvCxnSpPr>
          <p:nvPr/>
        </p:nvCxnSpPr>
        <p:spPr>
          <a:xfrm flipV="1">
            <a:off x="3339255" y="4842501"/>
            <a:ext cx="361022" cy="17248"/>
          </a:xfrm>
          <a:prstGeom prst="bentConnector3">
            <a:avLst>
              <a:gd name="adj1" fmla="val -4836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Rechthoek 3">
            <a:extLst>
              <a:ext uri="{FF2B5EF4-FFF2-40B4-BE49-F238E27FC236}">
                <a16:creationId xmlns:a16="http://schemas.microsoft.com/office/drawing/2014/main" id="{F6C64080-E65F-8148-A46D-DF4AA4317A49}"/>
              </a:ext>
            </a:extLst>
          </p:cNvPr>
          <p:cNvSpPr/>
          <p:nvPr/>
        </p:nvSpPr>
        <p:spPr>
          <a:xfrm>
            <a:off x="10043159" y="715197"/>
            <a:ext cx="2160416" cy="6157774"/>
          </a:xfrm>
          <a:prstGeom prst="rect">
            <a:avLst/>
          </a:prstGeom>
          <a:solidFill>
            <a:srgbClr val="E1F5FE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Afgeronde rechthoek 77">
            <a:extLst>
              <a:ext uri="{FF2B5EF4-FFF2-40B4-BE49-F238E27FC236}">
                <a16:creationId xmlns:a16="http://schemas.microsoft.com/office/drawing/2014/main" id="{F16F2168-D8DE-4D4D-AB5A-8AAF39B33F0A}"/>
              </a:ext>
            </a:extLst>
          </p:cNvPr>
          <p:cNvSpPr/>
          <p:nvPr/>
        </p:nvSpPr>
        <p:spPr>
          <a:xfrm>
            <a:off x="10210083" y="6129048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Afgeronde rechthoek 86">
            <a:extLst>
              <a:ext uri="{FF2B5EF4-FFF2-40B4-BE49-F238E27FC236}">
                <a16:creationId xmlns:a16="http://schemas.microsoft.com/office/drawing/2014/main" id="{FAE37298-121F-9C4A-AE58-B9F6AF0CAFA4}"/>
              </a:ext>
            </a:extLst>
          </p:cNvPr>
          <p:cNvSpPr/>
          <p:nvPr/>
        </p:nvSpPr>
        <p:spPr>
          <a:xfrm>
            <a:off x="10210084" y="4989266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Afgeronde rechthoek 87">
            <a:extLst>
              <a:ext uri="{FF2B5EF4-FFF2-40B4-BE49-F238E27FC236}">
                <a16:creationId xmlns:a16="http://schemas.microsoft.com/office/drawing/2014/main" id="{AE55DE2B-76D3-1443-94C0-01A3625494BE}"/>
              </a:ext>
            </a:extLst>
          </p:cNvPr>
          <p:cNvSpPr/>
          <p:nvPr/>
        </p:nvSpPr>
        <p:spPr>
          <a:xfrm>
            <a:off x="10185280" y="3551202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fgeronde rechthoek 4">
            <a:extLst>
              <a:ext uri="{FF2B5EF4-FFF2-40B4-BE49-F238E27FC236}">
                <a16:creationId xmlns:a16="http://schemas.microsoft.com/office/drawing/2014/main" id="{14011610-9650-FF43-8BDC-26D4A451C036}"/>
              </a:ext>
            </a:extLst>
          </p:cNvPr>
          <p:cNvSpPr/>
          <p:nvPr/>
        </p:nvSpPr>
        <p:spPr>
          <a:xfrm>
            <a:off x="10247677" y="1471771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8B25D9A-932A-1049-8FA6-5DC455518C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23" t="19082" r="46154" b="28764"/>
          <a:stretch/>
        </p:blipFill>
        <p:spPr>
          <a:xfrm>
            <a:off x="165475" y="35703"/>
            <a:ext cx="1030632" cy="707886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0E443EDC-FFD3-2741-A497-18872C2E1FED}"/>
              </a:ext>
            </a:extLst>
          </p:cNvPr>
          <p:cNvSpPr/>
          <p:nvPr/>
        </p:nvSpPr>
        <p:spPr>
          <a:xfrm>
            <a:off x="-10811" y="715197"/>
            <a:ext cx="1498818" cy="6157773"/>
          </a:xfrm>
          <a:prstGeom prst="rect">
            <a:avLst/>
          </a:prstGeom>
          <a:solidFill>
            <a:srgbClr val="E1F5FE"/>
          </a:solidFill>
          <a:ln w="12700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6" name="Gebogen verbindingslijn 15">
            <a:extLst>
              <a:ext uri="{FF2B5EF4-FFF2-40B4-BE49-F238E27FC236}">
                <a16:creationId xmlns:a16="http://schemas.microsoft.com/office/drawing/2014/main" id="{85FC88A1-6D88-2445-8754-A955AE3812C8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14425" y="3815110"/>
            <a:ext cx="4103183" cy="527916"/>
          </a:xfrm>
          <a:prstGeom prst="bentConnector3">
            <a:avLst>
              <a:gd name="adj1" fmla="val 99213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Afgeronde rechthoek 22">
            <a:extLst>
              <a:ext uri="{FF2B5EF4-FFF2-40B4-BE49-F238E27FC236}">
                <a16:creationId xmlns:a16="http://schemas.microsoft.com/office/drawing/2014/main" id="{99C9811F-248E-8F49-AC1F-FFA565D23C07}"/>
              </a:ext>
            </a:extLst>
          </p:cNvPr>
          <p:cNvSpPr/>
          <p:nvPr/>
        </p:nvSpPr>
        <p:spPr>
          <a:xfrm>
            <a:off x="45565" y="3086073"/>
            <a:ext cx="1498818" cy="84262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1A237E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Interbestuurlijke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omgevingstafel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051FBAE-6392-E24B-9B7B-69308F603940}"/>
              </a:ext>
            </a:extLst>
          </p:cNvPr>
          <p:cNvSpPr txBox="1"/>
          <p:nvPr/>
        </p:nvSpPr>
        <p:spPr>
          <a:xfrm>
            <a:off x="3742478" y="167150"/>
            <a:ext cx="2860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gevolgen en effecten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0D9EDC0-CBCB-9949-BAD1-76545C3B8CE8}"/>
              </a:ext>
            </a:extLst>
          </p:cNvPr>
          <p:cNvSpPr txBox="1"/>
          <p:nvPr/>
        </p:nvSpPr>
        <p:spPr>
          <a:xfrm>
            <a:off x="10385005" y="167150"/>
            <a:ext cx="1362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resultaat</a:t>
            </a:r>
          </a:p>
        </p:txBody>
      </p: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BEF415A5-AC27-534F-846F-61A6F2C78075}"/>
              </a:ext>
            </a:extLst>
          </p:cNvPr>
          <p:cNvCxnSpPr/>
          <p:nvPr/>
        </p:nvCxnSpPr>
        <p:spPr>
          <a:xfrm>
            <a:off x="0" y="715196"/>
            <a:ext cx="12192000" cy="0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kstvak 42">
            <a:extLst>
              <a:ext uri="{FF2B5EF4-FFF2-40B4-BE49-F238E27FC236}">
                <a16:creationId xmlns:a16="http://schemas.microsoft.com/office/drawing/2014/main" id="{F8DEF9EE-90A3-2647-A351-3A5ED4FFD10B}"/>
              </a:ext>
            </a:extLst>
          </p:cNvPr>
          <p:cNvSpPr txBox="1"/>
          <p:nvPr/>
        </p:nvSpPr>
        <p:spPr>
          <a:xfrm>
            <a:off x="10134170" y="1194772"/>
            <a:ext cx="143179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inancieel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intern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47587EC5-CDBA-4740-9455-19CE8A1BC149}"/>
              </a:ext>
            </a:extLst>
          </p:cNvPr>
          <p:cNvSpPr txBox="1"/>
          <p:nvPr/>
        </p:nvSpPr>
        <p:spPr>
          <a:xfrm>
            <a:off x="10134170" y="3274204"/>
            <a:ext cx="1431794" cy="276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kwalitatief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intern</a:t>
            </a:r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5E1403F1-0524-8043-B708-6E712BB9A29A}"/>
              </a:ext>
            </a:extLst>
          </p:cNvPr>
          <p:cNvCxnSpPr>
            <a:cxnSpLocks/>
          </p:cNvCxnSpPr>
          <p:nvPr/>
        </p:nvCxnSpPr>
        <p:spPr>
          <a:xfrm>
            <a:off x="1488007" y="-14971"/>
            <a:ext cx="0" cy="729482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kstvak 48">
            <a:extLst>
              <a:ext uri="{FF2B5EF4-FFF2-40B4-BE49-F238E27FC236}">
                <a16:creationId xmlns:a16="http://schemas.microsoft.com/office/drawing/2014/main" id="{51695D8F-5528-9840-BB11-AE1A5DBF1DC4}"/>
              </a:ext>
            </a:extLst>
          </p:cNvPr>
          <p:cNvSpPr txBox="1"/>
          <p:nvPr/>
        </p:nvSpPr>
        <p:spPr>
          <a:xfrm>
            <a:off x="10134170" y="4703545"/>
            <a:ext cx="143179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inancieel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tern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A93D45DC-B93A-A24B-B970-81F6CB86CF9C}"/>
              </a:ext>
            </a:extLst>
          </p:cNvPr>
          <p:cNvSpPr txBox="1"/>
          <p:nvPr/>
        </p:nvSpPr>
        <p:spPr>
          <a:xfrm>
            <a:off x="10134170" y="5847105"/>
            <a:ext cx="161553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kwalitatief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tern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cxnSp>
        <p:nvCxnSpPr>
          <p:cNvPr id="53" name="Gebogen verbindingslijn 52">
            <a:extLst>
              <a:ext uri="{FF2B5EF4-FFF2-40B4-BE49-F238E27FC236}">
                <a16:creationId xmlns:a16="http://schemas.microsoft.com/office/drawing/2014/main" id="{5FB45D01-7F73-2C49-BA74-D61DBD0B6866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330874" y="1836579"/>
            <a:ext cx="611401" cy="237164"/>
          </a:xfrm>
          <a:prstGeom prst="bentConnector3">
            <a:avLst>
              <a:gd name="adj1" fmla="val 147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bogen verbindingslijn 53">
            <a:extLst>
              <a:ext uri="{FF2B5EF4-FFF2-40B4-BE49-F238E27FC236}">
                <a16:creationId xmlns:a16="http://schemas.microsoft.com/office/drawing/2014/main" id="{B31BC3C1-A6B7-5143-AC44-10565E355DED}"/>
              </a:ext>
            </a:extLst>
          </p:cNvPr>
          <p:cNvCxnSpPr>
            <a:cxnSpLocks/>
          </p:cNvCxnSpPr>
          <p:nvPr/>
        </p:nvCxnSpPr>
        <p:spPr>
          <a:xfrm rot="10800000">
            <a:off x="10872711" y="2179260"/>
            <a:ext cx="390714" cy="349053"/>
          </a:xfrm>
          <a:prstGeom prst="bentConnector3">
            <a:avLst>
              <a:gd name="adj1" fmla="val 99686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vak 55">
            <a:extLst>
              <a:ext uri="{FF2B5EF4-FFF2-40B4-BE49-F238E27FC236}">
                <a16:creationId xmlns:a16="http://schemas.microsoft.com/office/drawing/2014/main" id="{48C9F5FE-040B-954A-B03D-DF58AE043B6E}"/>
              </a:ext>
            </a:extLst>
          </p:cNvPr>
          <p:cNvSpPr txBox="1"/>
          <p:nvPr/>
        </p:nvSpPr>
        <p:spPr>
          <a:xfrm>
            <a:off x="10043229" y="4316346"/>
            <a:ext cx="2160345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A237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maatschappelijk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713F4BD5-A816-D641-97E2-BF0861C41181}"/>
              </a:ext>
            </a:extLst>
          </p:cNvPr>
          <p:cNvSpPr txBox="1"/>
          <p:nvPr/>
        </p:nvSpPr>
        <p:spPr>
          <a:xfrm>
            <a:off x="10043160" y="714511"/>
            <a:ext cx="2159650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A237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organisatie</a:t>
            </a:r>
          </a:p>
        </p:txBody>
      </p:sp>
      <p:cxnSp>
        <p:nvCxnSpPr>
          <p:cNvPr id="59" name="Rechte verbindingslijn 58">
            <a:extLst>
              <a:ext uri="{FF2B5EF4-FFF2-40B4-BE49-F238E27FC236}">
                <a16:creationId xmlns:a16="http://schemas.microsoft.com/office/drawing/2014/main" id="{B0D166FF-3A0C-7D4B-906C-99D1C9C8F3EF}"/>
              </a:ext>
            </a:extLst>
          </p:cNvPr>
          <p:cNvCxnSpPr>
            <a:cxnSpLocks/>
          </p:cNvCxnSpPr>
          <p:nvPr/>
        </p:nvCxnSpPr>
        <p:spPr>
          <a:xfrm>
            <a:off x="10052106" y="-684"/>
            <a:ext cx="0" cy="744273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3" name="Rechthoek 72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756943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IT</a:t>
            </a:r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5F04524C-9DF4-884B-946E-CA3088EDB995}"/>
              </a:ext>
            </a:extLst>
          </p:cNvPr>
          <p:cNvSpPr/>
          <p:nvPr/>
        </p:nvSpPr>
        <p:spPr>
          <a:xfrm>
            <a:off x="8528591" y="1406335"/>
            <a:ext cx="1182029" cy="456227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vergunning</a:t>
            </a:r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D898C01A-7D37-B04D-AAA1-12BBF8B8F744}"/>
              </a:ext>
            </a:extLst>
          </p:cNvPr>
          <p:cNvSpPr/>
          <p:nvPr/>
        </p:nvSpPr>
        <p:spPr>
          <a:xfrm>
            <a:off x="8528591" y="4974312"/>
            <a:ext cx="1182029" cy="499738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en kosten initiatiefnemer</a:t>
            </a:r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1081639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p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5F04524C-9DF4-884B-946E-CA3088EDB995}"/>
              </a:ext>
            </a:extLst>
          </p:cNvPr>
          <p:cNvSpPr/>
          <p:nvPr/>
        </p:nvSpPr>
        <p:spPr>
          <a:xfrm>
            <a:off x="8535965" y="1942837"/>
            <a:ext cx="1182029" cy="456227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handhaving</a:t>
            </a:r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0" y="3443422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opbrengsten</a:t>
            </a:r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19120" y="2892003"/>
            <a:ext cx="1182029" cy="494764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Out-of-pocket kosten</a:t>
            </a:r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1467" y="3948365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proceskwaliteit</a:t>
            </a:r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5640978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Kwaliteit van de leefomgeving</a:t>
            </a:r>
          </a:p>
        </p:txBody>
      </p:sp>
      <p:sp>
        <p:nvSpPr>
          <p:cNvPr id="83" name="Rechthoek 82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6475733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Tevredenheid betrokkenen</a:t>
            </a:r>
          </a:p>
        </p:txBody>
      </p:sp>
      <p:sp>
        <p:nvSpPr>
          <p:cNvPr id="84" name="Rechthoek 83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6065832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Tevredenheid initiatiefnemer</a:t>
            </a:r>
          </a:p>
        </p:txBody>
      </p:sp>
      <p:sp>
        <p:nvSpPr>
          <p:cNvPr id="85" name="Rechthoek 84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19120" y="2594614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overig</a:t>
            </a:r>
          </a:p>
        </p:txBody>
      </p:sp>
      <p:sp>
        <p:nvSpPr>
          <p:cNvPr id="86" name="Rechteraccolade 85"/>
          <p:cNvSpPr/>
          <p:nvPr/>
        </p:nvSpPr>
        <p:spPr>
          <a:xfrm>
            <a:off x="9796780" y="743589"/>
            <a:ext cx="175530" cy="2807613"/>
          </a:xfrm>
          <a:prstGeom prst="rightBrace">
            <a:avLst>
              <a:gd name="adj1" fmla="val 22537"/>
              <a:gd name="adj2" fmla="val 37670"/>
            </a:avLst>
          </a:prstGeom>
          <a:ln w="12700">
            <a:solidFill>
              <a:srgbClr val="1A23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9" name="Groep 108"/>
          <p:cNvGrpSpPr/>
          <p:nvPr/>
        </p:nvGrpSpPr>
        <p:grpSpPr>
          <a:xfrm>
            <a:off x="10210084" y="5013649"/>
            <a:ext cx="1267933" cy="593172"/>
            <a:chOff x="5315160" y="3599027"/>
            <a:chExt cx="1267933" cy="593172"/>
          </a:xfrm>
        </p:grpSpPr>
        <p:sp>
          <p:nvSpPr>
            <p:cNvPr id="102" name="Tekstvak 10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03" name="Tekstvak 10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04" name="Rechte verbindingslijn 103"/>
            <p:cNvCxnSpPr>
              <a:cxnSpLocks/>
              <a:stCxn id="87" idx="1"/>
              <a:endCxn id="87" idx="3"/>
            </p:cNvCxnSpPr>
            <p:nvPr/>
          </p:nvCxnSpPr>
          <p:spPr>
            <a:xfrm>
              <a:off x="5315160" y="3904066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Gebogen verbindingslijn 54">
            <a:extLst>
              <a:ext uri="{FF2B5EF4-FFF2-40B4-BE49-F238E27FC236}">
                <a16:creationId xmlns:a16="http://schemas.microsoft.com/office/drawing/2014/main" id="{15BFCAA6-E373-804C-97A9-F446DC2ABD75}"/>
              </a:ext>
            </a:extLst>
          </p:cNvPr>
          <p:cNvCxnSpPr>
            <a:cxnSpLocks/>
          </p:cNvCxnSpPr>
          <p:nvPr/>
        </p:nvCxnSpPr>
        <p:spPr>
          <a:xfrm rot="5400000">
            <a:off x="10499904" y="3937072"/>
            <a:ext cx="2382541" cy="191682"/>
          </a:xfrm>
          <a:prstGeom prst="bentConnector3">
            <a:avLst>
              <a:gd name="adj1" fmla="val 99925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hteraccolade 104"/>
          <p:cNvSpPr/>
          <p:nvPr/>
        </p:nvSpPr>
        <p:spPr>
          <a:xfrm>
            <a:off x="9797489" y="5640978"/>
            <a:ext cx="154961" cy="1209883"/>
          </a:xfrm>
          <a:prstGeom prst="rightBrace">
            <a:avLst>
              <a:gd name="adj1" fmla="val 22537"/>
              <a:gd name="adj2" fmla="val 67635"/>
            </a:avLst>
          </a:prstGeom>
          <a:ln w="12700">
            <a:solidFill>
              <a:srgbClr val="1A23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0" name="Groep 109"/>
          <p:cNvGrpSpPr/>
          <p:nvPr/>
        </p:nvGrpSpPr>
        <p:grpSpPr>
          <a:xfrm>
            <a:off x="10210083" y="6160387"/>
            <a:ext cx="1267933" cy="593172"/>
            <a:chOff x="5315159" y="3599027"/>
            <a:chExt cx="1267933" cy="593172"/>
          </a:xfrm>
        </p:grpSpPr>
        <p:sp>
          <p:nvSpPr>
            <p:cNvPr id="112" name="Tekstvak 11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13" name="Tekstvak 11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14" name="Rechte verbindingslijn 113"/>
            <p:cNvCxnSpPr>
              <a:cxnSpLocks/>
              <a:stCxn id="78" idx="1"/>
              <a:endCxn id="78" idx="3"/>
            </p:cNvCxnSpPr>
            <p:nvPr/>
          </p:nvCxnSpPr>
          <p:spPr>
            <a:xfrm>
              <a:off x="5315159" y="3897110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ep 114"/>
          <p:cNvGrpSpPr/>
          <p:nvPr/>
        </p:nvGrpSpPr>
        <p:grpSpPr>
          <a:xfrm>
            <a:off x="10185280" y="3589963"/>
            <a:ext cx="1267933" cy="593172"/>
            <a:chOff x="5290356" y="3599027"/>
            <a:chExt cx="1267933" cy="593172"/>
          </a:xfrm>
        </p:grpSpPr>
        <p:sp>
          <p:nvSpPr>
            <p:cNvPr id="117" name="Tekstvak 116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18" name="Tekstvak 117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19" name="Rechte verbindingslijn 118"/>
            <p:cNvCxnSpPr>
              <a:cxnSpLocks/>
              <a:stCxn id="88" idx="1"/>
              <a:endCxn id="88" idx="3"/>
            </p:cNvCxnSpPr>
            <p:nvPr/>
          </p:nvCxnSpPr>
          <p:spPr>
            <a:xfrm>
              <a:off x="5290356" y="3889688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ep 119"/>
          <p:cNvGrpSpPr/>
          <p:nvPr/>
        </p:nvGrpSpPr>
        <p:grpSpPr>
          <a:xfrm>
            <a:off x="10247678" y="1499219"/>
            <a:ext cx="1267932" cy="593172"/>
            <a:chOff x="5352754" y="3599027"/>
            <a:chExt cx="1267932" cy="593172"/>
          </a:xfrm>
        </p:grpSpPr>
        <p:sp>
          <p:nvSpPr>
            <p:cNvPr id="122" name="Tekstvak 12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23" name="Tekstvak 12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24" name="Rechte verbindingslijn 123"/>
            <p:cNvCxnSpPr>
              <a:cxnSpLocks/>
            </p:cNvCxnSpPr>
            <p:nvPr/>
          </p:nvCxnSpPr>
          <p:spPr>
            <a:xfrm>
              <a:off x="5352755" y="3897110"/>
              <a:ext cx="1267931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fgeronde rechthoek 1">
            <a:extLst>
              <a:ext uri="{FF2B5EF4-FFF2-40B4-BE49-F238E27FC236}">
                <a16:creationId xmlns:a16="http://schemas.microsoft.com/office/drawing/2014/main" id="{163453C7-11EA-B84D-AC6D-ED005660B8A7}"/>
              </a:ext>
            </a:extLst>
          </p:cNvPr>
          <p:cNvSpPr/>
          <p:nvPr/>
        </p:nvSpPr>
        <p:spPr>
          <a:xfrm>
            <a:off x="11365709" y="2376491"/>
            <a:ext cx="601884" cy="338550"/>
          </a:xfrm>
          <a:prstGeom prst="roundRect">
            <a:avLst/>
          </a:prstGeom>
          <a:solidFill>
            <a:srgbClr val="1A23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leges</a:t>
            </a:r>
          </a:p>
        </p:txBody>
      </p:sp>
      <p:sp>
        <p:nvSpPr>
          <p:cNvPr id="90" name="Afgeronde rechthoek 89">
            <a:extLst>
              <a:ext uri="{FF2B5EF4-FFF2-40B4-BE49-F238E27FC236}">
                <a16:creationId xmlns:a16="http://schemas.microsoft.com/office/drawing/2014/main" id="{A84C9F20-C052-9E4D-8DFA-4C11FF27B032}"/>
              </a:ext>
            </a:extLst>
          </p:cNvPr>
          <p:cNvSpPr/>
          <p:nvPr/>
        </p:nvSpPr>
        <p:spPr>
          <a:xfrm>
            <a:off x="6323551" y="2431063"/>
            <a:ext cx="965603" cy="30548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Snellere doorlooptijd</a:t>
            </a:r>
          </a:p>
        </p:txBody>
      </p:sp>
      <p:sp>
        <p:nvSpPr>
          <p:cNvPr id="94" name="Afgeronde rechthoek 90">
            <a:extLst>
              <a:ext uri="{FF2B5EF4-FFF2-40B4-BE49-F238E27FC236}">
                <a16:creationId xmlns:a16="http://schemas.microsoft.com/office/drawing/2014/main" id="{058F8E1B-A111-459D-8E40-FE8274FD5629}"/>
              </a:ext>
            </a:extLst>
          </p:cNvPr>
          <p:cNvSpPr/>
          <p:nvPr/>
        </p:nvSpPr>
        <p:spPr>
          <a:xfrm>
            <a:off x="4582285" y="757239"/>
            <a:ext cx="965603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op belangrijke punten</a:t>
            </a:r>
          </a:p>
        </p:txBody>
      </p:sp>
      <p:sp>
        <p:nvSpPr>
          <p:cNvPr id="95" name="Afgeronde rechthoek 90">
            <a:extLst>
              <a:ext uri="{FF2B5EF4-FFF2-40B4-BE49-F238E27FC236}">
                <a16:creationId xmlns:a16="http://schemas.microsoft.com/office/drawing/2014/main" id="{37A9B9C7-5295-40AB-B669-90FF9B33942A}"/>
              </a:ext>
            </a:extLst>
          </p:cNvPr>
          <p:cNvSpPr/>
          <p:nvPr/>
        </p:nvSpPr>
        <p:spPr>
          <a:xfrm>
            <a:off x="1969970" y="3258008"/>
            <a:ext cx="965603" cy="4991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Alle input &amp; partijen in één overleg</a:t>
            </a:r>
          </a:p>
        </p:txBody>
      </p:sp>
      <p:cxnSp>
        <p:nvCxnSpPr>
          <p:cNvPr id="99" name="Gebogen verbindingslijn 14">
            <a:extLst>
              <a:ext uri="{FF2B5EF4-FFF2-40B4-BE49-F238E27FC236}">
                <a16:creationId xmlns:a16="http://schemas.microsoft.com/office/drawing/2014/main" id="{55926623-B3A2-4E7D-8328-EB0355C3DBAB}"/>
              </a:ext>
            </a:extLst>
          </p:cNvPr>
          <p:cNvCxnSpPr>
            <a:cxnSpLocks/>
            <a:stCxn id="130" idx="2"/>
            <a:endCxn id="131" idx="0"/>
          </p:cNvCxnSpPr>
          <p:nvPr/>
        </p:nvCxnSpPr>
        <p:spPr>
          <a:xfrm rot="16200000" flipH="1">
            <a:off x="5982584" y="4377024"/>
            <a:ext cx="440683" cy="1209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Gebogen verbindingslijn 14">
            <a:extLst>
              <a:ext uri="{FF2B5EF4-FFF2-40B4-BE49-F238E27FC236}">
                <a16:creationId xmlns:a16="http://schemas.microsoft.com/office/drawing/2014/main" id="{58A5C3A7-B83B-4F34-913C-26570021DE1F}"/>
              </a:ext>
            </a:extLst>
          </p:cNvPr>
          <p:cNvCxnSpPr>
            <a:cxnSpLocks/>
            <a:stCxn id="95" idx="0"/>
            <a:endCxn id="90" idx="1"/>
          </p:cNvCxnSpPr>
          <p:nvPr/>
        </p:nvCxnSpPr>
        <p:spPr>
          <a:xfrm rot="5400000" flipH="1" flipV="1">
            <a:off x="4051060" y="985518"/>
            <a:ext cx="674203" cy="3870779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1" name="Gebogen verbindingslijn 14">
            <a:extLst>
              <a:ext uri="{FF2B5EF4-FFF2-40B4-BE49-F238E27FC236}">
                <a16:creationId xmlns:a16="http://schemas.microsoft.com/office/drawing/2014/main" id="{566D18F9-6CA4-427B-8DA0-C36D39D4CABD}"/>
              </a:ext>
            </a:extLst>
          </p:cNvPr>
          <p:cNvCxnSpPr>
            <a:cxnSpLocks/>
            <a:endCxn id="129" idx="2"/>
          </p:cNvCxnSpPr>
          <p:nvPr/>
        </p:nvCxnSpPr>
        <p:spPr>
          <a:xfrm rot="5400000" flipH="1" flipV="1">
            <a:off x="1400903" y="2306975"/>
            <a:ext cx="1882336" cy="4901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8" name="Gebogen verbindingslijn 14">
            <a:extLst>
              <a:ext uri="{FF2B5EF4-FFF2-40B4-BE49-F238E27FC236}">
                <a16:creationId xmlns:a16="http://schemas.microsoft.com/office/drawing/2014/main" id="{5C02C11E-4FE6-4654-BBBE-B4137FD2B46B}"/>
              </a:ext>
            </a:extLst>
          </p:cNvPr>
          <p:cNvCxnSpPr>
            <a:cxnSpLocks/>
            <a:endCxn id="94" idx="1"/>
          </p:cNvCxnSpPr>
          <p:nvPr/>
        </p:nvCxnSpPr>
        <p:spPr>
          <a:xfrm flipV="1">
            <a:off x="4144043" y="1006828"/>
            <a:ext cx="438242" cy="420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6" name="Gebogen verbindingslijn 14">
            <a:extLst>
              <a:ext uri="{FF2B5EF4-FFF2-40B4-BE49-F238E27FC236}">
                <a16:creationId xmlns:a16="http://schemas.microsoft.com/office/drawing/2014/main" id="{230BA55F-1935-4B9F-99C7-CB077AA3BE55}"/>
              </a:ext>
            </a:extLst>
          </p:cNvPr>
          <p:cNvCxnSpPr>
            <a:cxnSpLocks/>
            <a:stCxn id="23" idx="3"/>
            <a:endCxn id="95" idx="1"/>
          </p:cNvCxnSpPr>
          <p:nvPr/>
        </p:nvCxnSpPr>
        <p:spPr>
          <a:xfrm>
            <a:off x="1544383" y="3507387"/>
            <a:ext cx="425587" cy="21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7" name="Afgeronde rechthoek 90">
            <a:extLst>
              <a:ext uri="{FF2B5EF4-FFF2-40B4-BE49-F238E27FC236}">
                <a16:creationId xmlns:a16="http://schemas.microsoft.com/office/drawing/2014/main" id="{9E067AD9-164D-4FDE-B85F-9FCCE10EAB6A}"/>
              </a:ext>
            </a:extLst>
          </p:cNvPr>
          <p:cNvSpPr/>
          <p:nvPr/>
        </p:nvSpPr>
        <p:spPr>
          <a:xfrm>
            <a:off x="3113509" y="3655293"/>
            <a:ext cx="1066102" cy="532463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kennis ophalen belanghebbenden</a:t>
            </a:r>
          </a:p>
        </p:txBody>
      </p:sp>
      <p:sp>
        <p:nvSpPr>
          <p:cNvPr id="128" name="Afgeronde rechthoek 90">
            <a:extLst>
              <a:ext uri="{FF2B5EF4-FFF2-40B4-BE49-F238E27FC236}">
                <a16:creationId xmlns:a16="http://schemas.microsoft.com/office/drawing/2014/main" id="{BC2BD10D-AF96-48B0-993F-5BA9DA83CFA1}"/>
              </a:ext>
            </a:extLst>
          </p:cNvPr>
          <p:cNvSpPr/>
          <p:nvPr/>
        </p:nvSpPr>
        <p:spPr>
          <a:xfrm>
            <a:off x="4352510" y="3663550"/>
            <a:ext cx="1178476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Transparante afweging richting omgeving</a:t>
            </a:r>
          </a:p>
        </p:txBody>
      </p:sp>
      <p:sp>
        <p:nvSpPr>
          <p:cNvPr id="129" name="Afgeronde rechthoek 90">
            <a:extLst>
              <a:ext uri="{FF2B5EF4-FFF2-40B4-BE49-F238E27FC236}">
                <a16:creationId xmlns:a16="http://schemas.microsoft.com/office/drawing/2014/main" id="{3AE069BA-775D-453E-B0B7-14F3ACBCCDA9}"/>
              </a:ext>
            </a:extLst>
          </p:cNvPr>
          <p:cNvSpPr/>
          <p:nvPr/>
        </p:nvSpPr>
        <p:spPr>
          <a:xfrm>
            <a:off x="1749252" y="864928"/>
            <a:ext cx="1234655" cy="525387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en andere voorbereiding</a:t>
            </a:r>
          </a:p>
        </p:txBody>
      </p:sp>
      <p:sp>
        <p:nvSpPr>
          <p:cNvPr id="130" name="Afgeronde rechthoek 90">
            <a:extLst>
              <a:ext uri="{FF2B5EF4-FFF2-40B4-BE49-F238E27FC236}">
                <a16:creationId xmlns:a16="http://schemas.microsoft.com/office/drawing/2014/main" id="{D19FD27A-94CB-4839-AA7E-B491F998866B}"/>
              </a:ext>
            </a:extLst>
          </p:cNvPr>
          <p:cNvSpPr/>
          <p:nvPr/>
        </p:nvSpPr>
        <p:spPr>
          <a:xfrm>
            <a:off x="5714076" y="3663552"/>
            <a:ext cx="965603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begrip complexiteit</a:t>
            </a:r>
          </a:p>
        </p:txBody>
      </p:sp>
      <p:sp>
        <p:nvSpPr>
          <p:cNvPr id="131" name="Afgeronde rechthoek 90">
            <a:extLst>
              <a:ext uri="{FF2B5EF4-FFF2-40B4-BE49-F238E27FC236}">
                <a16:creationId xmlns:a16="http://schemas.microsoft.com/office/drawing/2014/main" id="{735E1508-E30F-44DD-818B-67A20C648A3E}"/>
              </a:ext>
            </a:extLst>
          </p:cNvPr>
          <p:cNvSpPr/>
          <p:nvPr/>
        </p:nvSpPr>
        <p:spPr>
          <a:xfrm>
            <a:off x="5726170" y="4603413"/>
            <a:ext cx="965603" cy="370899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cceptatie</a:t>
            </a: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uitkomst</a:t>
            </a:r>
          </a:p>
        </p:txBody>
      </p:sp>
      <p:sp>
        <p:nvSpPr>
          <p:cNvPr id="132" name="Afgeronde rechthoek 90">
            <a:extLst>
              <a:ext uri="{FF2B5EF4-FFF2-40B4-BE49-F238E27FC236}">
                <a16:creationId xmlns:a16="http://schemas.microsoft.com/office/drawing/2014/main" id="{8FC12311-A2FA-4716-9096-030A7EF2540E}"/>
              </a:ext>
            </a:extLst>
          </p:cNvPr>
          <p:cNvSpPr/>
          <p:nvPr/>
        </p:nvSpPr>
        <p:spPr>
          <a:xfrm>
            <a:off x="6855435" y="3668747"/>
            <a:ext cx="965603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Minder bezwaar en beroep</a:t>
            </a:r>
          </a:p>
        </p:txBody>
      </p:sp>
      <p:cxnSp>
        <p:nvCxnSpPr>
          <p:cNvPr id="133" name="Gebogen verbindingslijn 14">
            <a:extLst>
              <a:ext uri="{FF2B5EF4-FFF2-40B4-BE49-F238E27FC236}">
                <a16:creationId xmlns:a16="http://schemas.microsoft.com/office/drawing/2014/main" id="{59B209F5-F1FD-404B-9357-91719BDE9DC7}"/>
              </a:ext>
            </a:extLst>
          </p:cNvPr>
          <p:cNvCxnSpPr>
            <a:cxnSpLocks/>
            <a:endCxn id="154" idx="1"/>
          </p:cNvCxnSpPr>
          <p:nvPr/>
        </p:nvCxnSpPr>
        <p:spPr>
          <a:xfrm rot="16200000" flipH="1">
            <a:off x="1702976" y="4108892"/>
            <a:ext cx="1115316" cy="391703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7" name="Rechte verbindingslijn met pijl 136">
            <a:extLst>
              <a:ext uri="{FF2B5EF4-FFF2-40B4-BE49-F238E27FC236}">
                <a16:creationId xmlns:a16="http://schemas.microsoft.com/office/drawing/2014/main" id="{666781C4-602D-48AA-ABDB-F541EF96C0FA}"/>
              </a:ext>
            </a:extLst>
          </p:cNvPr>
          <p:cNvCxnSpPr>
            <a:cxnSpLocks/>
            <a:stCxn id="130" idx="3"/>
            <a:endCxn id="132" idx="1"/>
          </p:cNvCxnSpPr>
          <p:nvPr/>
        </p:nvCxnSpPr>
        <p:spPr>
          <a:xfrm>
            <a:off x="6679679" y="3913141"/>
            <a:ext cx="175756" cy="5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Afgeronde rechthoek 90">
            <a:extLst>
              <a:ext uri="{FF2B5EF4-FFF2-40B4-BE49-F238E27FC236}">
                <a16:creationId xmlns:a16="http://schemas.microsoft.com/office/drawing/2014/main" id="{BE116734-1E9A-47A6-B6E0-808F37C8F8F7}"/>
              </a:ext>
            </a:extLst>
          </p:cNvPr>
          <p:cNvSpPr/>
          <p:nvPr/>
        </p:nvSpPr>
        <p:spPr>
          <a:xfrm>
            <a:off x="4887420" y="2965482"/>
            <a:ext cx="965603" cy="49917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Inzet en afstemming met extern</a:t>
            </a:r>
          </a:p>
        </p:txBody>
      </p:sp>
      <p:sp>
        <p:nvSpPr>
          <p:cNvPr id="148" name="Afgeronde rechthoek 90">
            <a:extLst>
              <a:ext uri="{FF2B5EF4-FFF2-40B4-BE49-F238E27FC236}">
                <a16:creationId xmlns:a16="http://schemas.microsoft.com/office/drawing/2014/main" id="{6467FE10-4A58-41B0-8D07-9BD780BA0DE9}"/>
              </a:ext>
            </a:extLst>
          </p:cNvPr>
          <p:cNvSpPr/>
          <p:nvPr/>
        </p:nvSpPr>
        <p:spPr>
          <a:xfrm>
            <a:off x="3232060" y="2987520"/>
            <a:ext cx="965603" cy="4757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Nieuwe rollen</a:t>
            </a:r>
          </a:p>
        </p:txBody>
      </p:sp>
      <p:sp>
        <p:nvSpPr>
          <p:cNvPr id="149" name="Afgeronde rechthoek 90">
            <a:extLst>
              <a:ext uri="{FF2B5EF4-FFF2-40B4-BE49-F238E27FC236}">
                <a16:creationId xmlns:a16="http://schemas.microsoft.com/office/drawing/2014/main" id="{D3414DF6-B8BD-4DC6-8AE7-0C27CABFB332}"/>
              </a:ext>
            </a:extLst>
          </p:cNvPr>
          <p:cNvSpPr/>
          <p:nvPr/>
        </p:nvSpPr>
        <p:spPr>
          <a:xfrm>
            <a:off x="3193127" y="882270"/>
            <a:ext cx="965603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structuur</a:t>
            </a:r>
          </a:p>
        </p:txBody>
      </p:sp>
      <p:sp>
        <p:nvSpPr>
          <p:cNvPr id="150" name="Afgeronde rechthoek 90">
            <a:extLst>
              <a:ext uri="{FF2B5EF4-FFF2-40B4-BE49-F238E27FC236}">
                <a16:creationId xmlns:a16="http://schemas.microsoft.com/office/drawing/2014/main" id="{15C8A3A1-BC50-4747-B912-231B22FA6974}"/>
              </a:ext>
            </a:extLst>
          </p:cNvPr>
          <p:cNvSpPr/>
          <p:nvPr/>
        </p:nvSpPr>
        <p:spPr>
          <a:xfrm>
            <a:off x="6309704" y="2935440"/>
            <a:ext cx="1045108" cy="53819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Transparantie inzet</a:t>
            </a:r>
          </a:p>
        </p:txBody>
      </p:sp>
      <p:sp>
        <p:nvSpPr>
          <p:cNvPr id="151" name="Afgeronde rechthoek 90">
            <a:extLst>
              <a:ext uri="{FF2B5EF4-FFF2-40B4-BE49-F238E27FC236}">
                <a16:creationId xmlns:a16="http://schemas.microsoft.com/office/drawing/2014/main" id="{6B34B58D-DF72-41C9-B754-20566DD2ECA1}"/>
              </a:ext>
            </a:extLst>
          </p:cNvPr>
          <p:cNvSpPr/>
          <p:nvPr/>
        </p:nvSpPr>
        <p:spPr>
          <a:xfrm>
            <a:off x="5785054" y="758231"/>
            <a:ext cx="1189751" cy="479880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focus op mogelijkheden</a:t>
            </a:r>
          </a:p>
        </p:txBody>
      </p:sp>
      <p:sp>
        <p:nvSpPr>
          <p:cNvPr id="152" name="Afgeronde rechthoek 90">
            <a:extLst>
              <a:ext uri="{FF2B5EF4-FFF2-40B4-BE49-F238E27FC236}">
                <a16:creationId xmlns:a16="http://schemas.microsoft.com/office/drawing/2014/main" id="{38FA46D2-E314-4ADC-A26E-53B855E6403F}"/>
              </a:ext>
            </a:extLst>
          </p:cNvPr>
          <p:cNvSpPr/>
          <p:nvPr/>
        </p:nvSpPr>
        <p:spPr>
          <a:xfrm>
            <a:off x="4470950" y="1317364"/>
            <a:ext cx="1192830" cy="533510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Gewenste</a:t>
            </a: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aanpassingen</a:t>
            </a: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tijdig</a:t>
            </a: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beeld</a:t>
            </a:r>
            <a:endParaRPr lang="nl-NL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Afgeronde rechthoek 90">
            <a:extLst>
              <a:ext uri="{FF2B5EF4-FFF2-40B4-BE49-F238E27FC236}">
                <a16:creationId xmlns:a16="http://schemas.microsoft.com/office/drawing/2014/main" id="{4E64C7A3-3571-4C46-8FC9-05D94B186566}"/>
              </a:ext>
            </a:extLst>
          </p:cNvPr>
          <p:cNvSpPr/>
          <p:nvPr/>
        </p:nvSpPr>
        <p:spPr>
          <a:xfrm>
            <a:off x="5975623" y="1269557"/>
            <a:ext cx="1021299" cy="533510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</a:t>
            </a: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onnodige onderzoeken</a:t>
            </a:r>
          </a:p>
        </p:txBody>
      </p:sp>
      <p:cxnSp>
        <p:nvCxnSpPr>
          <p:cNvPr id="160" name="Rechte verbindingslijn met pijl 159">
            <a:extLst>
              <a:ext uri="{FF2B5EF4-FFF2-40B4-BE49-F238E27FC236}">
                <a16:creationId xmlns:a16="http://schemas.microsoft.com/office/drawing/2014/main" id="{73BC5D9D-F7EB-4858-8F1D-9D2ED9D9D203}"/>
              </a:ext>
            </a:extLst>
          </p:cNvPr>
          <p:cNvCxnSpPr>
            <a:cxnSpLocks/>
          </p:cNvCxnSpPr>
          <p:nvPr/>
        </p:nvCxnSpPr>
        <p:spPr>
          <a:xfrm flipV="1">
            <a:off x="2984883" y="1134145"/>
            <a:ext cx="196646" cy="43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bogen verbindingslijn 14">
            <a:extLst>
              <a:ext uri="{FF2B5EF4-FFF2-40B4-BE49-F238E27FC236}">
                <a16:creationId xmlns:a16="http://schemas.microsoft.com/office/drawing/2014/main" id="{02C64C1D-7988-4A38-A39F-A577418C9CE1}"/>
              </a:ext>
            </a:extLst>
          </p:cNvPr>
          <p:cNvCxnSpPr>
            <a:cxnSpLocks/>
            <a:stCxn id="149" idx="3"/>
            <a:endCxn id="152" idx="1"/>
          </p:cNvCxnSpPr>
          <p:nvPr/>
        </p:nvCxnSpPr>
        <p:spPr>
          <a:xfrm>
            <a:off x="4158730" y="1131859"/>
            <a:ext cx="312220" cy="45226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5" name="Rechte verbindingslijn met pijl 164">
            <a:extLst>
              <a:ext uri="{FF2B5EF4-FFF2-40B4-BE49-F238E27FC236}">
                <a16:creationId xmlns:a16="http://schemas.microsoft.com/office/drawing/2014/main" id="{6C0B58F8-0117-460D-93A0-914F0D53E25D}"/>
              </a:ext>
            </a:extLst>
          </p:cNvPr>
          <p:cNvCxnSpPr>
            <a:cxnSpLocks/>
            <a:stCxn id="94" idx="3"/>
            <a:endCxn id="151" idx="1"/>
          </p:cNvCxnSpPr>
          <p:nvPr/>
        </p:nvCxnSpPr>
        <p:spPr>
          <a:xfrm flipV="1">
            <a:off x="5547888" y="998171"/>
            <a:ext cx="237166" cy="86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bogen verbindingslijn 14">
            <a:extLst>
              <a:ext uri="{FF2B5EF4-FFF2-40B4-BE49-F238E27FC236}">
                <a16:creationId xmlns:a16="http://schemas.microsoft.com/office/drawing/2014/main" id="{3B0B5F62-B313-4348-A65E-C773231E5937}"/>
              </a:ext>
            </a:extLst>
          </p:cNvPr>
          <p:cNvCxnSpPr>
            <a:cxnSpLocks/>
            <a:stCxn id="95" idx="3"/>
            <a:endCxn id="148" idx="1"/>
          </p:cNvCxnSpPr>
          <p:nvPr/>
        </p:nvCxnSpPr>
        <p:spPr>
          <a:xfrm flipV="1">
            <a:off x="2935573" y="3225375"/>
            <a:ext cx="296487" cy="28222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Rechte verbindingslijn met pijl 172">
            <a:extLst>
              <a:ext uri="{FF2B5EF4-FFF2-40B4-BE49-F238E27FC236}">
                <a16:creationId xmlns:a16="http://schemas.microsoft.com/office/drawing/2014/main" id="{F234E568-F189-45D8-A946-E0D82AC681E1}"/>
              </a:ext>
            </a:extLst>
          </p:cNvPr>
          <p:cNvCxnSpPr>
            <a:cxnSpLocks/>
            <a:stCxn id="148" idx="3"/>
            <a:endCxn id="147" idx="1"/>
          </p:cNvCxnSpPr>
          <p:nvPr/>
        </p:nvCxnSpPr>
        <p:spPr>
          <a:xfrm flipV="1">
            <a:off x="4197663" y="3215071"/>
            <a:ext cx="689757" cy="103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Rechte verbindingslijn met pijl 176">
            <a:extLst>
              <a:ext uri="{FF2B5EF4-FFF2-40B4-BE49-F238E27FC236}">
                <a16:creationId xmlns:a16="http://schemas.microsoft.com/office/drawing/2014/main" id="{82BB16D7-8EDE-49E0-A0A3-FDBB7A689043}"/>
              </a:ext>
            </a:extLst>
          </p:cNvPr>
          <p:cNvCxnSpPr>
            <a:cxnSpLocks/>
            <a:stCxn id="147" idx="3"/>
            <a:endCxn id="150" idx="1"/>
          </p:cNvCxnSpPr>
          <p:nvPr/>
        </p:nvCxnSpPr>
        <p:spPr>
          <a:xfrm flipV="1">
            <a:off x="5853023" y="3204539"/>
            <a:ext cx="456681" cy="10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Afgeronde rechthoek 90">
            <a:extLst>
              <a:ext uri="{FF2B5EF4-FFF2-40B4-BE49-F238E27FC236}">
                <a16:creationId xmlns:a16="http://schemas.microsoft.com/office/drawing/2014/main" id="{841BCF86-CF2D-44C7-B350-C2DA4581AE8A}"/>
              </a:ext>
            </a:extLst>
          </p:cNvPr>
          <p:cNvSpPr/>
          <p:nvPr/>
        </p:nvSpPr>
        <p:spPr>
          <a:xfrm>
            <a:off x="3691265" y="4643109"/>
            <a:ext cx="965603" cy="416032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Kwalitatiever initiatief</a:t>
            </a:r>
          </a:p>
        </p:txBody>
      </p:sp>
      <p:cxnSp>
        <p:nvCxnSpPr>
          <p:cNvPr id="191" name="Gebogen verbindingslijn 14">
            <a:extLst>
              <a:ext uri="{FF2B5EF4-FFF2-40B4-BE49-F238E27FC236}">
                <a16:creationId xmlns:a16="http://schemas.microsoft.com/office/drawing/2014/main" id="{30793D0A-12F8-473D-AAA6-5CC0EA481379}"/>
              </a:ext>
            </a:extLst>
          </p:cNvPr>
          <p:cNvCxnSpPr>
            <a:cxnSpLocks/>
            <a:stCxn id="188" idx="0"/>
            <a:endCxn id="127" idx="2"/>
          </p:cNvCxnSpPr>
          <p:nvPr/>
        </p:nvCxnSpPr>
        <p:spPr>
          <a:xfrm rot="16200000" flipV="1">
            <a:off x="3682638" y="4151679"/>
            <a:ext cx="455353" cy="52750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8" name="Afgeronde rechthoek 90">
            <a:extLst>
              <a:ext uri="{FF2B5EF4-FFF2-40B4-BE49-F238E27FC236}">
                <a16:creationId xmlns:a16="http://schemas.microsoft.com/office/drawing/2014/main" id="{074C9E30-C59C-4829-A7F2-9078F25B788A}"/>
              </a:ext>
            </a:extLst>
          </p:cNvPr>
          <p:cNvSpPr/>
          <p:nvPr/>
        </p:nvSpPr>
        <p:spPr>
          <a:xfrm>
            <a:off x="5950094" y="1825216"/>
            <a:ext cx="1274858" cy="467295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Betere ontvankelijkheid vergunning</a:t>
            </a:r>
          </a:p>
        </p:txBody>
      </p:sp>
      <p:cxnSp>
        <p:nvCxnSpPr>
          <p:cNvPr id="211" name="Gebogen verbindingslijn 14">
            <a:extLst>
              <a:ext uri="{FF2B5EF4-FFF2-40B4-BE49-F238E27FC236}">
                <a16:creationId xmlns:a16="http://schemas.microsoft.com/office/drawing/2014/main" id="{B12C9432-A8D3-4B42-9DF4-AA9FEE69AB10}"/>
              </a:ext>
            </a:extLst>
          </p:cNvPr>
          <p:cNvCxnSpPr>
            <a:cxnSpLocks/>
            <a:endCxn id="208" idx="1"/>
          </p:cNvCxnSpPr>
          <p:nvPr/>
        </p:nvCxnSpPr>
        <p:spPr>
          <a:xfrm rot="16200000" flipH="1">
            <a:off x="5651077" y="1759847"/>
            <a:ext cx="304130" cy="293903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2" name="Gebogen verbindingslijn 14">
            <a:extLst>
              <a:ext uri="{FF2B5EF4-FFF2-40B4-BE49-F238E27FC236}">
                <a16:creationId xmlns:a16="http://schemas.microsoft.com/office/drawing/2014/main" id="{18480DFC-8E12-4207-9A6E-3225DEF3D6A7}"/>
              </a:ext>
            </a:extLst>
          </p:cNvPr>
          <p:cNvCxnSpPr>
            <a:cxnSpLocks/>
            <a:stCxn id="152" idx="3"/>
          </p:cNvCxnSpPr>
          <p:nvPr/>
        </p:nvCxnSpPr>
        <p:spPr>
          <a:xfrm flipV="1">
            <a:off x="5663780" y="1490381"/>
            <a:ext cx="297835" cy="9373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7" name="Afgeronde rechthoek 6">
            <a:extLst>
              <a:ext uri="{FF2B5EF4-FFF2-40B4-BE49-F238E27FC236}">
                <a16:creationId xmlns:a16="http://schemas.microsoft.com/office/drawing/2014/main" id="{C6170C19-0A94-41E2-BFB3-D04A07554F74}"/>
              </a:ext>
            </a:extLst>
          </p:cNvPr>
          <p:cNvSpPr/>
          <p:nvPr/>
        </p:nvSpPr>
        <p:spPr>
          <a:xfrm>
            <a:off x="1788933" y="6291192"/>
            <a:ext cx="1472705" cy="3561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menselijk contact</a:t>
            </a:r>
          </a:p>
        </p:txBody>
      </p:sp>
      <p:sp>
        <p:nvSpPr>
          <p:cNvPr id="218" name="Afgeronde rechthoek 90">
            <a:extLst>
              <a:ext uri="{FF2B5EF4-FFF2-40B4-BE49-F238E27FC236}">
                <a16:creationId xmlns:a16="http://schemas.microsoft.com/office/drawing/2014/main" id="{5684382F-29CB-4371-A5CB-77ED67446239}"/>
              </a:ext>
            </a:extLst>
          </p:cNvPr>
          <p:cNvSpPr/>
          <p:nvPr/>
        </p:nvSpPr>
        <p:spPr>
          <a:xfrm>
            <a:off x="3463893" y="6274818"/>
            <a:ext cx="965603" cy="4160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dialoog</a:t>
            </a:r>
          </a:p>
        </p:txBody>
      </p:sp>
      <p:sp>
        <p:nvSpPr>
          <p:cNvPr id="219" name="Afgeronde rechthoek 90">
            <a:extLst>
              <a:ext uri="{FF2B5EF4-FFF2-40B4-BE49-F238E27FC236}">
                <a16:creationId xmlns:a16="http://schemas.microsoft.com/office/drawing/2014/main" id="{09A2AEB9-EB0A-4183-BDBF-59B34C9C16D4}"/>
              </a:ext>
            </a:extLst>
          </p:cNvPr>
          <p:cNvSpPr/>
          <p:nvPr/>
        </p:nvSpPr>
        <p:spPr>
          <a:xfrm>
            <a:off x="5698559" y="5366081"/>
            <a:ext cx="965603" cy="4991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teamgevoel</a:t>
            </a:r>
          </a:p>
        </p:txBody>
      </p:sp>
      <p:sp>
        <p:nvSpPr>
          <p:cNvPr id="220" name="Afgeronde rechthoek 90">
            <a:extLst>
              <a:ext uri="{FF2B5EF4-FFF2-40B4-BE49-F238E27FC236}">
                <a16:creationId xmlns:a16="http://schemas.microsoft.com/office/drawing/2014/main" id="{8B95B2A1-3DE6-46B7-85FC-456CC1346D97}"/>
              </a:ext>
            </a:extLst>
          </p:cNvPr>
          <p:cNvSpPr/>
          <p:nvPr/>
        </p:nvSpPr>
        <p:spPr>
          <a:xfrm>
            <a:off x="4429497" y="5398520"/>
            <a:ext cx="1105942" cy="5717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Inzicht in perspectieven collega’s</a:t>
            </a:r>
          </a:p>
        </p:txBody>
      </p:sp>
      <p:sp>
        <p:nvSpPr>
          <p:cNvPr id="221" name="Afgeronde rechthoek 90">
            <a:extLst>
              <a:ext uri="{FF2B5EF4-FFF2-40B4-BE49-F238E27FC236}">
                <a16:creationId xmlns:a16="http://schemas.microsoft.com/office/drawing/2014/main" id="{531313E8-AF54-4F2B-8137-685BC02D7E58}"/>
              </a:ext>
            </a:extLst>
          </p:cNvPr>
          <p:cNvSpPr/>
          <p:nvPr/>
        </p:nvSpPr>
        <p:spPr>
          <a:xfrm>
            <a:off x="4642092" y="6173106"/>
            <a:ext cx="965603" cy="5254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samen i.p.v. tegenover elkaar</a:t>
            </a:r>
          </a:p>
        </p:txBody>
      </p:sp>
      <p:cxnSp>
        <p:nvCxnSpPr>
          <p:cNvPr id="222" name="Gebogen verbindingslijn 14">
            <a:extLst>
              <a:ext uri="{FF2B5EF4-FFF2-40B4-BE49-F238E27FC236}">
                <a16:creationId xmlns:a16="http://schemas.microsoft.com/office/drawing/2014/main" id="{8DBAC9F9-B83A-4FCD-BE50-849758909EA4}"/>
              </a:ext>
            </a:extLst>
          </p:cNvPr>
          <p:cNvCxnSpPr>
            <a:cxnSpLocks/>
          </p:cNvCxnSpPr>
          <p:nvPr/>
        </p:nvCxnSpPr>
        <p:spPr>
          <a:xfrm rot="16200000" flipH="1">
            <a:off x="725620" y="4884326"/>
            <a:ext cx="2651215" cy="162514"/>
          </a:xfrm>
          <a:prstGeom prst="bentConnector3">
            <a:avLst>
              <a:gd name="adj1" fmla="val 54671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Rechte verbindingslijn met pijl 226">
            <a:extLst>
              <a:ext uri="{FF2B5EF4-FFF2-40B4-BE49-F238E27FC236}">
                <a16:creationId xmlns:a16="http://schemas.microsoft.com/office/drawing/2014/main" id="{FC016335-CABD-4E38-B155-B1B93CAB3BEF}"/>
              </a:ext>
            </a:extLst>
          </p:cNvPr>
          <p:cNvCxnSpPr>
            <a:cxnSpLocks/>
          </p:cNvCxnSpPr>
          <p:nvPr/>
        </p:nvCxnSpPr>
        <p:spPr>
          <a:xfrm>
            <a:off x="3270258" y="6480249"/>
            <a:ext cx="215809" cy="51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Rechte verbindingslijn met pijl 227">
            <a:extLst>
              <a:ext uri="{FF2B5EF4-FFF2-40B4-BE49-F238E27FC236}">
                <a16:creationId xmlns:a16="http://schemas.microsoft.com/office/drawing/2014/main" id="{E4EE6B97-56D0-4BEF-BBF5-4A5C5B1A153B}"/>
              </a:ext>
            </a:extLst>
          </p:cNvPr>
          <p:cNvCxnSpPr>
            <a:cxnSpLocks/>
          </p:cNvCxnSpPr>
          <p:nvPr/>
        </p:nvCxnSpPr>
        <p:spPr>
          <a:xfrm>
            <a:off x="4442202" y="6435833"/>
            <a:ext cx="215809" cy="51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Rechte verbindingslijn met pijl 228">
            <a:extLst>
              <a:ext uri="{FF2B5EF4-FFF2-40B4-BE49-F238E27FC236}">
                <a16:creationId xmlns:a16="http://schemas.microsoft.com/office/drawing/2014/main" id="{1AB9B822-16C2-41BA-9838-B44DD8230C28}"/>
              </a:ext>
            </a:extLst>
          </p:cNvPr>
          <p:cNvCxnSpPr>
            <a:cxnSpLocks/>
          </p:cNvCxnSpPr>
          <p:nvPr/>
        </p:nvCxnSpPr>
        <p:spPr>
          <a:xfrm flipV="1">
            <a:off x="4943876" y="5896706"/>
            <a:ext cx="0" cy="2519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Rechte verbindingslijn met pijl 232">
            <a:extLst>
              <a:ext uri="{FF2B5EF4-FFF2-40B4-BE49-F238E27FC236}">
                <a16:creationId xmlns:a16="http://schemas.microsoft.com/office/drawing/2014/main" id="{BD3B23BF-E56F-497B-9898-7EBC0E26D865}"/>
              </a:ext>
            </a:extLst>
          </p:cNvPr>
          <p:cNvCxnSpPr>
            <a:cxnSpLocks/>
            <a:endCxn id="219" idx="1"/>
          </p:cNvCxnSpPr>
          <p:nvPr/>
        </p:nvCxnSpPr>
        <p:spPr>
          <a:xfrm>
            <a:off x="5546407" y="5597515"/>
            <a:ext cx="152152" cy="181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Afgeronde rechthoek 90">
            <a:extLst>
              <a:ext uri="{FF2B5EF4-FFF2-40B4-BE49-F238E27FC236}">
                <a16:creationId xmlns:a16="http://schemas.microsoft.com/office/drawing/2014/main" id="{9B5AB029-F9BB-4A0C-B94F-563FD5D72AF1}"/>
              </a:ext>
            </a:extLst>
          </p:cNvPr>
          <p:cNvSpPr/>
          <p:nvPr/>
        </p:nvSpPr>
        <p:spPr>
          <a:xfrm>
            <a:off x="2456486" y="4654386"/>
            <a:ext cx="965603" cy="416032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Integrale afweging</a:t>
            </a:r>
          </a:p>
        </p:txBody>
      </p:sp>
      <p:cxnSp>
        <p:nvCxnSpPr>
          <p:cNvPr id="158" name="Gebogen verbindingslijn 15">
            <a:extLst>
              <a:ext uri="{FF2B5EF4-FFF2-40B4-BE49-F238E27FC236}">
                <a16:creationId xmlns:a16="http://schemas.microsoft.com/office/drawing/2014/main" id="{D35B53E0-B0AB-40E6-8912-D9791ED2E2DD}"/>
              </a:ext>
            </a:extLst>
          </p:cNvPr>
          <p:cNvCxnSpPr>
            <a:cxnSpLocks/>
            <a:endCxn id="81" idx="1"/>
          </p:cNvCxnSpPr>
          <p:nvPr/>
        </p:nvCxnSpPr>
        <p:spPr>
          <a:xfrm flipV="1">
            <a:off x="6688306" y="4090298"/>
            <a:ext cx="1833161" cy="1492878"/>
          </a:xfrm>
          <a:prstGeom prst="bentConnector3">
            <a:avLst>
              <a:gd name="adj1" fmla="val 77019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9" name="Gebogen verbindingslijn 15">
            <a:extLst>
              <a:ext uri="{FF2B5EF4-FFF2-40B4-BE49-F238E27FC236}">
                <a16:creationId xmlns:a16="http://schemas.microsoft.com/office/drawing/2014/main" id="{0DD16451-0CF9-4C3D-826A-EE3AE93A08B5}"/>
              </a:ext>
            </a:extLst>
          </p:cNvPr>
          <p:cNvCxnSpPr>
            <a:cxnSpLocks/>
          </p:cNvCxnSpPr>
          <p:nvPr/>
        </p:nvCxnSpPr>
        <p:spPr>
          <a:xfrm>
            <a:off x="6700400" y="4816454"/>
            <a:ext cx="1793177" cy="1790083"/>
          </a:xfrm>
          <a:prstGeom prst="bentConnector3">
            <a:avLst>
              <a:gd name="adj1" fmla="val 18129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1" name="Gebogen verbindingslijn 15">
            <a:extLst>
              <a:ext uri="{FF2B5EF4-FFF2-40B4-BE49-F238E27FC236}">
                <a16:creationId xmlns:a16="http://schemas.microsoft.com/office/drawing/2014/main" id="{D48427A6-A0A6-4DFD-9551-A3D4D52779E6}"/>
              </a:ext>
            </a:extLst>
          </p:cNvPr>
          <p:cNvCxnSpPr>
            <a:cxnSpLocks/>
          </p:cNvCxnSpPr>
          <p:nvPr/>
        </p:nvCxnSpPr>
        <p:spPr>
          <a:xfrm>
            <a:off x="6688305" y="4778232"/>
            <a:ext cx="1853065" cy="1467687"/>
          </a:xfrm>
          <a:prstGeom prst="bentConnector3">
            <a:avLst>
              <a:gd name="adj1" fmla="val 23271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Gebogen verbindingslijn 15">
            <a:extLst>
              <a:ext uri="{FF2B5EF4-FFF2-40B4-BE49-F238E27FC236}">
                <a16:creationId xmlns:a16="http://schemas.microsoft.com/office/drawing/2014/main" id="{EE17059B-3ACF-4DE7-BA01-7ED3E51F98ED}"/>
              </a:ext>
            </a:extLst>
          </p:cNvPr>
          <p:cNvCxnSpPr>
            <a:cxnSpLocks/>
            <a:stCxn id="132" idx="2"/>
          </p:cNvCxnSpPr>
          <p:nvPr/>
        </p:nvCxnSpPr>
        <p:spPr>
          <a:xfrm rot="16200000" flipH="1">
            <a:off x="6913525" y="4592636"/>
            <a:ext cx="2027706" cy="1178283"/>
          </a:xfrm>
          <a:prstGeom prst="bentConnector3">
            <a:avLst>
              <a:gd name="adj1" fmla="val 99323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6" name="Gebogen verbindingslijn 15">
            <a:extLst>
              <a:ext uri="{FF2B5EF4-FFF2-40B4-BE49-F238E27FC236}">
                <a16:creationId xmlns:a16="http://schemas.microsoft.com/office/drawing/2014/main" id="{F132FCE2-24F5-4C5E-8970-2F511EF14922}"/>
              </a:ext>
            </a:extLst>
          </p:cNvPr>
          <p:cNvCxnSpPr>
            <a:cxnSpLocks/>
          </p:cNvCxnSpPr>
          <p:nvPr/>
        </p:nvCxnSpPr>
        <p:spPr>
          <a:xfrm>
            <a:off x="4620100" y="5044096"/>
            <a:ext cx="3885259" cy="852609"/>
          </a:xfrm>
          <a:prstGeom prst="bentConnector3">
            <a:avLst>
              <a:gd name="adj1" fmla="val 75251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Gebogen verbindingslijn 15">
            <a:extLst>
              <a:ext uri="{FF2B5EF4-FFF2-40B4-BE49-F238E27FC236}">
                <a16:creationId xmlns:a16="http://schemas.microsoft.com/office/drawing/2014/main" id="{80A68C8E-9442-43D4-A2A9-01DFF79B82F9}"/>
              </a:ext>
            </a:extLst>
          </p:cNvPr>
          <p:cNvCxnSpPr>
            <a:cxnSpLocks/>
          </p:cNvCxnSpPr>
          <p:nvPr/>
        </p:nvCxnSpPr>
        <p:spPr>
          <a:xfrm flipV="1">
            <a:off x="7275987" y="1850874"/>
            <a:ext cx="1259978" cy="686695"/>
          </a:xfrm>
          <a:prstGeom prst="bentConnector3">
            <a:avLst>
              <a:gd name="adj1" fmla="val 8553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Gebogen verbindingslijn 15">
            <a:extLst>
              <a:ext uri="{FF2B5EF4-FFF2-40B4-BE49-F238E27FC236}">
                <a16:creationId xmlns:a16="http://schemas.microsoft.com/office/drawing/2014/main" id="{68255645-5468-473F-8E89-1A98DB64D644}"/>
              </a:ext>
            </a:extLst>
          </p:cNvPr>
          <p:cNvCxnSpPr>
            <a:cxnSpLocks/>
            <a:endCxn id="76" idx="1"/>
          </p:cNvCxnSpPr>
          <p:nvPr/>
        </p:nvCxnSpPr>
        <p:spPr>
          <a:xfrm flipV="1">
            <a:off x="7000881" y="1223572"/>
            <a:ext cx="1527710" cy="121208"/>
          </a:xfrm>
          <a:prstGeom prst="bentConnector3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Gebogen verbindingslijn 15">
            <a:extLst>
              <a:ext uri="{FF2B5EF4-FFF2-40B4-BE49-F238E27FC236}">
                <a16:creationId xmlns:a16="http://schemas.microsoft.com/office/drawing/2014/main" id="{15CE7ADF-BD89-4928-8904-FDA7A6EAEFAE}"/>
              </a:ext>
            </a:extLst>
          </p:cNvPr>
          <p:cNvCxnSpPr>
            <a:cxnSpLocks/>
          </p:cNvCxnSpPr>
          <p:nvPr/>
        </p:nvCxnSpPr>
        <p:spPr>
          <a:xfrm>
            <a:off x="6816718" y="933797"/>
            <a:ext cx="1715114" cy="3082478"/>
          </a:xfrm>
          <a:prstGeom prst="bentConnector3">
            <a:avLst>
              <a:gd name="adj1" fmla="val 500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7" name="Gebogen verbindingslijn 15">
            <a:extLst>
              <a:ext uri="{FF2B5EF4-FFF2-40B4-BE49-F238E27FC236}">
                <a16:creationId xmlns:a16="http://schemas.microsoft.com/office/drawing/2014/main" id="{1D34C437-2514-42E8-8D0C-DA9928A74887}"/>
              </a:ext>
            </a:extLst>
          </p:cNvPr>
          <p:cNvCxnSpPr>
            <a:cxnSpLocks/>
            <a:stCxn id="90" idx="3"/>
            <a:endCxn id="75" idx="1"/>
          </p:cNvCxnSpPr>
          <p:nvPr/>
        </p:nvCxnSpPr>
        <p:spPr>
          <a:xfrm>
            <a:off x="7289154" y="2583805"/>
            <a:ext cx="1239437" cy="2640376"/>
          </a:xfrm>
          <a:prstGeom prst="bentConnector3">
            <a:avLst>
              <a:gd name="adj1" fmla="val 79971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4" name="Gebogen verbindingslijn 15">
            <a:extLst>
              <a:ext uri="{FF2B5EF4-FFF2-40B4-BE49-F238E27FC236}">
                <a16:creationId xmlns:a16="http://schemas.microsoft.com/office/drawing/2014/main" id="{89823919-A52A-430C-A63B-6E308226AD45}"/>
              </a:ext>
            </a:extLst>
          </p:cNvPr>
          <p:cNvCxnSpPr>
            <a:cxnSpLocks/>
          </p:cNvCxnSpPr>
          <p:nvPr/>
        </p:nvCxnSpPr>
        <p:spPr>
          <a:xfrm>
            <a:off x="7094200" y="2129764"/>
            <a:ext cx="1453061" cy="3149375"/>
          </a:xfrm>
          <a:prstGeom prst="bentConnector3">
            <a:avLst>
              <a:gd name="adj1" fmla="val 500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5" name="Gebogen verbindingslijn 15">
            <a:extLst>
              <a:ext uri="{FF2B5EF4-FFF2-40B4-BE49-F238E27FC236}">
                <a16:creationId xmlns:a16="http://schemas.microsoft.com/office/drawing/2014/main" id="{94613A66-760B-461E-B250-C3829A1C512C}"/>
              </a:ext>
            </a:extLst>
          </p:cNvPr>
          <p:cNvCxnSpPr>
            <a:cxnSpLocks/>
            <a:stCxn id="150" idx="3"/>
            <a:endCxn id="74" idx="1"/>
          </p:cNvCxnSpPr>
          <p:nvPr/>
        </p:nvCxnSpPr>
        <p:spPr>
          <a:xfrm flipV="1">
            <a:off x="7354812" y="1634449"/>
            <a:ext cx="1173779" cy="1570090"/>
          </a:xfrm>
          <a:prstGeom prst="bentConnector3">
            <a:avLst>
              <a:gd name="adj1" fmla="val 500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3" name="Gebogen verbindingslijn 16">
            <a:extLst>
              <a:ext uri="{FF2B5EF4-FFF2-40B4-BE49-F238E27FC236}">
                <a16:creationId xmlns:a16="http://schemas.microsoft.com/office/drawing/2014/main" id="{73E9FE47-CB0C-4A30-9191-4AED76D6EF6C}"/>
              </a:ext>
            </a:extLst>
          </p:cNvPr>
          <p:cNvCxnSpPr>
            <a:cxnSpLocks/>
            <a:stCxn id="147" idx="0"/>
          </p:cNvCxnSpPr>
          <p:nvPr/>
        </p:nvCxnSpPr>
        <p:spPr>
          <a:xfrm rot="5400000" flipH="1" flipV="1">
            <a:off x="6821647" y="1281769"/>
            <a:ext cx="232289" cy="3135139"/>
          </a:xfrm>
          <a:prstGeom prst="bentConnector2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Gebogen verbindingslijn 15">
            <a:extLst>
              <a:ext uri="{FF2B5EF4-FFF2-40B4-BE49-F238E27FC236}">
                <a16:creationId xmlns:a16="http://schemas.microsoft.com/office/drawing/2014/main" id="{E74C3A80-EF73-4A0F-A13E-F94016FBD45F}"/>
              </a:ext>
            </a:extLst>
          </p:cNvPr>
          <p:cNvCxnSpPr>
            <a:cxnSpLocks/>
          </p:cNvCxnSpPr>
          <p:nvPr/>
        </p:nvCxnSpPr>
        <p:spPr>
          <a:xfrm flipV="1">
            <a:off x="7076575" y="1516742"/>
            <a:ext cx="1470686" cy="429562"/>
          </a:xfrm>
          <a:prstGeom prst="bentConnector3">
            <a:avLst>
              <a:gd name="adj1" fmla="val 66191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1" name="Gebogen verbindingslijn 15">
            <a:extLst>
              <a:ext uri="{FF2B5EF4-FFF2-40B4-BE49-F238E27FC236}">
                <a16:creationId xmlns:a16="http://schemas.microsoft.com/office/drawing/2014/main" id="{BFD0257D-7855-4B26-92E3-5EBF0DB2E17E}"/>
              </a:ext>
            </a:extLst>
          </p:cNvPr>
          <p:cNvCxnSpPr>
            <a:cxnSpLocks/>
          </p:cNvCxnSpPr>
          <p:nvPr/>
        </p:nvCxnSpPr>
        <p:spPr>
          <a:xfrm>
            <a:off x="6974993" y="1432007"/>
            <a:ext cx="1572268" cy="33868"/>
          </a:xfrm>
          <a:prstGeom prst="bentConnector3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2" name="Gebogen verbindingslijn 16">
            <a:extLst>
              <a:ext uri="{FF2B5EF4-FFF2-40B4-BE49-F238E27FC236}">
                <a16:creationId xmlns:a16="http://schemas.microsoft.com/office/drawing/2014/main" id="{EEBA46A5-B69E-4944-B395-BBA27DF77827}"/>
              </a:ext>
            </a:extLst>
          </p:cNvPr>
          <p:cNvCxnSpPr>
            <a:cxnSpLocks/>
          </p:cNvCxnSpPr>
          <p:nvPr/>
        </p:nvCxnSpPr>
        <p:spPr>
          <a:xfrm>
            <a:off x="2717893" y="1358681"/>
            <a:ext cx="5722904" cy="219790"/>
          </a:xfrm>
          <a:prstGeom prst="bentConnector3">
            <a:avLst>
              <a:gd name="adj1" fmla="val 93606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5" name="Gebogen verbindingslijn 16">
            <a:extLst>
              <a:ext uri="{FF2B5EF4-FFF2-40B4-BE49-F238E27FC236}">
                <a16:creationId xmlns:a16="http://schemas.microsoft.com/office/drawing/2014/main" id="{5AC4103B-84FC-47BB-AECF-74D85174CAF2}"/>
              </a:ext>
            </a:extLst>
          </p:cNvPr>
          <p:cNvCxnSpPr>
            <a:cxnSpLocks/>
          </p:cNvCxnSpPr>
          <p:nvPr/>
        </p:nvCxnSpPr>
        <p:spPr>
          <a:xfrm>
            <a:off x="2909960" y="949923"/>
            <a:ext cx="5592555" cy="232130"/>
          </a:xfrm>
          <a:prstGeom prst="bentConnector3">
            <a:avLst>
              <a:gd name="adj1" fmla="val 26837"/>
            </a:avLst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Afgeronde rechthoek 90">
            <a:extLst>
              <a:ext uri="{FF2B5EF4-FFF2-40B4-BE49-F238E27FC236}">
                <a16:creationId xmlns:a16="http://schemas.microsoft.com/office/drawing/2014/main" id="{B87F243F-76D3-C144-AD28-56C99F169243}"/>
              </a:ext>
            </a:extLst>
          </p:cNvPr>
          <p:cNvSpPr/>
          <p:nvPr/>
        </p:nvSpPr>
        <p:spPr>
          <a:xfrm>
            <a:off x="5760904" y="6173105"/>
            <a:ext cx="965603" cy="5254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Minder </a:t>
            </a:r>
            <a:r>
              <a:rPr lang="en-US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</a:t>
            </a:r>
            <a:r>
              <a:rPr lang="en-US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door </a:t>
            </a:r>
            <a:r>
              <a:rPr lang="en-US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en-US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overslaan</a:t>
            </a:r>
            <a:endParaRPr lang="nl-NL" sz="900" b="1" dirty="0">
              <a:solidFill>
                <a:srgbClr val="1A23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407E84A9-C06D-FF47-BD0D-ED11219CC83A}"/>
              </a:ext>
            </a:extLst>
          </p:cNvPr>
          <p:cNvCxnSpPr>
            <a:cxnSpLocks/>
            <a:stCxn id="221" idx="3"/>
            <a:endCxn id="17" idx="1"/>
          </p:cNvCxnSpPr>
          <p:nvPr/>
        </p:nvCxnSpPr>
        <p:spPr>
          <a:xfrm flipV="1">
            <a:off x="5607695" y="6435833"/>
            <a:ext cx="15320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bogen verbindingslijn 15">
            <a:extLst>
              <a:ext uri="{FF2B5EF4-FFF2-40B4-BE49-F238E27FC236}">
                <a16:creationId xmlns:a16="http://schemas.microsoft.com/office/drawing/2014/main" id="{E692F5F6-0BB5-2449-8172-0CB6E1799C9D}"/>
              </a:ext>
            </a:extLst>
          </p:cNvPr>
          <p:cNvCxnSpPr>
            <a:cxnSpLocks/>
            <a:stCxn id="21" idx="3"/>
            <a:endCxn id="74" idx="1"/>
          </p:cNvCxnSpPr>
          <p:nvPr/>
        </p:nvCxnSpPr>
        <p:spPr>
          <a:xfrm flipV="1">
            <a:off x="6726507" y="1634449"/>
            <a:ext cx="1802084" cy="4801384"/>
          </a:xfrm>
          <a:prstGeom prst="bentConnector3">
            <a:avLst>
              <a:gd name="adj1" fmla="val 64095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4" name="Gebogen verbindingslijn 16">
            <a:extLst>
              <a:ext uri="{FF2B5EF4-FFF2-40B4-BE49-F238E27FC236}">
                <a16:creationId xmlns:a16="http://schemas.microsoft.com/office/drawing/2014/main" id="{9FAD0C05-A19E-4E19-B169-60759C345612}"/>
              </a:ext>
            </a:extLst>
          </p:cNvPr>
          <p:cNvCxnSpPr>
            <a:cxnSpLocks/>
          </p:cNvCxnSpPr>
          <p:nvPr/>
        </p:nvCxnSpPr>
        <p:spPr>
          <a:xfrm rot="16200000" flipH="1">
            <a:off x="4660190" y="1480803"/>
            <a:ext cx="1466995" cy="6075819"/>
          </a:xfrm>
          <a:prstGeom prst="bentConnector2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316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6" name="Gebogen verbindingslijn 15">
            <a:extLst>
              <a:ext uri="{FF2B5EF4-FFF2-40B4-BE49-F238E27FC236}">
                <a16:creationId xmlns:a16="http://schemas.microsoft.com/office/drawing/2014/main" id="{57A2BDDF-A7F9-465F-B03F-56F14690914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926224" y="2194238"/>
            <a:ext cx="2027834" cy="1137228"/>
          </a:xfrm>
          <a:prstGeom prst="bentConnector2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Gebogen verbindingslijn 16">
            <a:extLst>
              <a:ext uri="{FF2B5EF4-FFF2-40B4-BE49-F238E27FC236}">
                <a16:creationId xmlns:a16="http://schemas.microsoft.com/office/drawing/2014/main" id="{5521BB6F-031F-43EB-BE75-FAB6178F5346}"/>
              </a:ext>
            </a:extLst>
          </p:cNvPr>
          <p:cNvCxnSpPr>
            <a:cxnSpLocks/>
          </p:cNvCxnSpPr>
          <p:nvPr/>
        </p:nvCxnSpPr>
        <p:spPr>
          <a:xfrm flipV="1">
            <a:off x="3674404" y="2802182"/>
            <a:ext cx="4843192" cy="381560"/>
          </a:xfrm>
          <a:prstGeom prst="bentConnector3">
            <a:avLst>
              <a:gd name="adj1" fmla="val -347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Rechte verbindingslijn 64">
            <a:extLst>
              <a:ext uri="{FF2B5EF4-FFF2-40B4-BE49-F238E27FC236}">
                <a16:creationId xmlns:a16="http://schemas.microsoft.com/office/drawing/2014/main" id="{ACBFAF02-6AB3-4943-B2A5-4E48BDADBE2B}"/>
              </a:ext>
            </a:extLst>
          </p:cNvPr>
          <p:cNvCxnSpPr/>
          <p:nvPr/>
        </p:nvCxnSpPr>
        <p:spPr>
          <a:xfrm flipH="1">
            <a:off x="6806353" y="2027476"/>
            <a:ext cx="1195705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bogen verbindingslijn 15">
            <a:extLst>
              <a:ext uri="{FF2B5EF4-FFF2-40B4-BE49-F238E27FC236}">
                <a16:creationId xmlns:a16="http://schemas.microsoft.com/office/drawing/2014/main" id="{A6D0F0DB-66C9-432A-A2D3-F439A1D450E5}"/>
              </a:ext>
            </a:extLst>
          </p:cNvPr>
          <p:cNvCxnSpPr>
            <a:cxnSpLocks/>
          </p:cNvCxnSpPr>
          <p:nvPr/>
        </p:nvCxnSpPr>
        <p:spPr>
          <a:xfrm>
            <a:off x="5536671" y="6562960"/>
            <a:ext cx="2989055" cy="125664"/>
          </a:xfrm>
          <a:prstGeom prst="bentConnector3">
            <a:avLst>
              <a:gd name="adj1" fmla="val -13095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7" name="Gebogen verbindingslijn 15">
            <a:extLst>
              <a:ext uri="{FF2B5EF4-FFF2-40B4-BE49-F238E27FC236}">
                <a16:creationId xmlns:a16="http://schemas.microsoft.com/office/drawing/2014/main" id="{53478B08-C64D-479F-B584-F0AC8822F801}"/>
              </a:ext>
            </a:extLst>
          </p:cNvPr>
          <p:cNvCxnSpPr>
            <a:cxnSpLocks/>
          </p:cNvCxnSpPr>
          <p:nvPr/>
        </p:nvCxnSpPr>
        <p:spPr>
          <a:xfrm>
            <a:off x="5614932" y="6268738"/>
            <a:ext cx="2921033" cy="114495"/>
          </a:xfrm>
          <a:prstGeom prst="bentConnector3">
            <a:avLst>
              <a:gd name="adj1" fmla="val -3804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6" name="Gebogen verbindingslijn 14">
            <a:extLst>
              <a:ext uri="{FF2B5EF4-FFF2-40B4-BE49-F238E27FC236}">
                <a16:creationId xmlns:a16="http://schemas.microsoft.com/office/drawing/2014/main" id="{01DBD366-BE6C-4176-B6B8-F4A7B863181D}"/>
              </a:ext>
            </a:extLst>
          </p:cNvPr>
          <p:cNvCxnSpPr>
            <a:cxnSpLocks/>
            <a:endCxn id="131" idx="1"/>
          </p:cNvCxnSpPr>
          <p:nvPr/>
        </p:nvCxnSpPr>
        <p:spPr>
          <a:xfrm flipV="1">
            <a:off x="4135894" y="4788863"/>
            <a:ext cx="1590276" cy="80558"/>
          </a:xfrm>
          <a:prstGeom prst="bentConnector3">
            <a:avLst>
              <a:gd name="adj1" fmla="val 29037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5" name="Gebogen verbindingslijn 14">
            <a:extLst>
              <a:ext uri="{FF2B5EF4-FFF2-40B4-BE49-F238E27FC236}">
                <a16:creationId xmlns:a16="http://schemas.microsoft.com/office/drawing/2014/main" id="{855EDC2D-A00C-497B-9D26-35E992ACB736}"/>
              </a:ext>
            </a:extLst>
          </p:cNvPr>
          <p:cNvCxnSpPr>
            <a:cxnSpLocks/>
          </p:cNvCxnSpPr>
          <p:nvPr/>
        </p:nvCxnSpPr>
        <p:spPr>
          <a:xfrm>
            <a:off x="5437261" y="3940950"/>
            <a:ext cx="260069" cy="3785"/>
          </a:xfrm>
          <a:prstGeom prst="bentConnector3">
            <a:avLst>
              <a:gd name="adj1" fmla="val -21418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5" name="Gebogen verbindingslijn 14">
            <a:extLst>
              <a:ext uri="{FF2B5EF4-FFF2-40B4-BE49-F238E27FC236}">
                <a16:creationId xmlns:a16="http://schemas.microsoft.com/office/drawing/2014/main" id="{6EA6B5A5-6BFA-4DF8-9200-9E2D950D5B05}"/>
              </a:ext>
            </a:extLst>
          </p:cNvPr>
          <p:cNvCxnSpPr>
            <a:cxnSpLocks/>
            <a:stCxn id="127" idx="3"/>
            <a:endCxn id="128" idx="1"/>
          </p:cNvCxnSpPr>
          <p:nvPr/>
        </p:nvCxnSpPr>
        <p:spPr>
          <a:xfrm flipV="1">
            <a:off x="4179611" y="3913139"/>
            <a:ext cx="172899" cy="838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4" name="Gebogen verbindingslijn 14">
            <a:extLst>
              <a:ext uri="{FF2B5EF4-FFF2-40B4-BE49-F238E27FC236}">
                <a16:creationId xmlns:a16="http://schemas.microsoft.com/office/drawing/2014/main" id="{038DC967-0920-42A2-B5B1-F57A8E046599}"/>
              </a:ext>
            </a:extLst>
          </p:cNvPr>
          <p:cNvCxnSpPr>
            <a:cxnSpLocks/>
          </p:cNvCxnSpPr>
          <p:nvPr/>
        </p:nvCxnSpPr>
        <p:spPr>
          <a:xfrm flipV="1">
            <a:off x="3339255" y="4842501"/>
            <a:ext cx="361022" cy="17248"/>
          </a:xfrm>
          <a:prstGeom prst="bentConnector3">
            <a:avLst>
              <a:gd name="adj1" fmla="val -4836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Rechthoek 3">
            <a:extLst>
              <a:ext uri="{FF2B5EF4-FFF2-40B4-BE49-F238E27FC236}">
                <a16:creationId xmlns:a16="http://schemas.microsoft.com/office/drawing/2014/main" id="{F6C64080-E65F-8148-A46D-DF4AA4317A49}"/>
              </a:ext>
            </a:extLst>
          </p:cNvPr>
          <p:cNvSpPr/>
          <p:nvPr/>
        </p:nvSpPr>
        <p:spPr>
          <a:xfrm>
            <a:off x="10043159" y="715197"/>
            <a:ext cx="2160416" cy="6157774"/>
          </a:xfrm>
          <a:prstGeom prst="rect">
            <a:avLst/>
          </a:prstGeom>
          <a:solidFill>
            <a:srgbClr val="E1F5FE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Afgeronde rechthoek 77">
            <a:extLst>
              <a:ext uri="{FF2B5EF4-FFF2-40B4-BE49-F238E27FC236}">
                <a16:creationId xmlns:a16="http://schemas.microsoft.com/office/drawing/2014/main" id="{F16F2168-D8DE-4D4D-AB5A-8AAF39B33F0A}"/>
              </a:ext>
            </a:extLst>
          </p:cNvPr>
          <p:cNvSpPr/>
          <p:nvPr/>
        </p:nvSpPr>
        <p:spPr>
          <a:xfrm>
            <a:off x="10210083" y="6129048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Afgeronde rechthoek 86">
            <a:extLst>
              <a:ext uri="{FF2B5EF4-FFF2-40B4-BE49-F238E27FC236}">
                <a16:creationId xmlns:a16="http://schemas.microsoft.com/office/drawing/2014/main" id="{FAE37298-121F-9C4A-AE58-B9F6AF0CAFA4}"/>
              </a:ext>
            </a:extLst>
          </p:cNvPr>
          <p:cNvSpPr/>
          <p:nvPr/>
        </p:nvSpPr>
        <p:spPr>
          <a:xfrm>
            <a:off x="10210084" y="4989266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Afgeronde rechthoek 87">
            <a:extLst>
              <a:ext uri="{FF2B5EF4-FFF2-40B4-BE49-F238E27FC236}">
                <a16:creationId xmlns:a16="http://schemas.microsoft.com/office/drawing/2014/main" id="{AE55DE2B-76D3-1443-94C0-01A3625494BE}"/>
              </a:ext>
            </a:extLst>
          </p:cNvPr>
          <p:cNvSpPr/>
          <p:nvPr/>
        </p:nvSpPr>
        <p:spPr>
          <a:xfrm>
            <a:off x="10185280" y="3551202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fgeronde rechthoek 4">
            <a:extLst>
              <a:ext uri="{FF2B5EF4-FFF2-40B4-BE49-F238E27FC236}">
                <a16:creationId xmlns:a16="http://schemas.microsoft.com/office/drawing/2014/main" id="{14011610-9650-FF43-8BDC-26D4A451C036}"/>
              </a:ext>
            </a:extLst>
          </p:cNvPr>
          <p:cNvSpPr/>
          <p:nvPr/>
        </p:nvSpPr>
        <p:spPr>
          <a:xfrm>
            <a:off x="10247677" y="1471771"/>
            <a:ext cx="1267933" cy="658843"/>
          </a:xfrm>
          <a:prstGeom prst="roundRect">
            <a:avLst/>
          </a:prstGeom>
          <a:solidFill>
            <a:srgbClr val="E8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8B25D9A-932A-1049-8FA6-5DC455518C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23" t="19082" r="46154" b="28764"/>
          <a:stretch/>
        </p:blipFill>
        <p:spPr>
          <a:xfrm>
            <a:off x="165475" y="35703"/>
            <a:ext cx="1030632" cy="707886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0E443EDC-FFD3-2741-A497-18872C2E1FED}"/>
              </a:ext>
            </a:extLst>
          </p:cNvPr>
          <p:cNvSpPr/>
          <p:nvPr/>
        </p:nvSpPr>
        <p:spPr>
          <a:xfrm>
            <a:off x="-10811" y="715197"/>
            <a:ext cx="1498818" cy="6157773"/>
          </a:xfrm>
          <a:prstGeom prst="rect">
            <a:avLst/>
          </a:prstGeom>
          <a:solidFill>
            <a:srgbClr val="E1F5FE"/>
          </a:solidFill>
          <a:ln w="12700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6" name="Gebogen verbindingslijn 15">
            <a:extLst>
              <a:ext uri="{FF2B5EF4-FFF2-40B4-BE49-F238E27FC236}">
                <a16:creationId xmlns:a16="http://schemas.microsoft.com/office/drawing/2014/main" id="{85FC88A1-6D88-2445-8754-A955AE3812C8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14425" y="3815110"/>
            <a:ext cx="4103183" cy="527916"/>
          </a:xfrm>
          <a:prstGeom prst="bentConnector3">
            <a:avLst>
              <a:gd name="adj1" fmla="val 99213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Afgeronde rechthoek 22">
            <a:extLst>
              <a:ext uri="{FF2B5EF4-FFF2-40B4-BE49-F238E27FC236}">
                <a16:creationId xmlns:a16="http://schemas.microsoft.com/office/drawing/2014/main" id="{99C9811F-248E-8F49-AC1F-FFA565D23C07}"/>
              </a:ext>
            </a:extLst>
          </p:cNvPr>
          <p:cNvSpPr/>
          <p:nvPr/>
        </p:nvSpPr>
        <p:spPr>
          <a:xfrm>
            <a:off x="45565" y="3086073"/>
            <a:ext cx="1498818" cy="84262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1A237E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Interbestuurlijke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omgevingstafel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051FBAE-6392-E24B-9B7B-69308F603940}"/>
              </a:ext>
            </a:extLst>
          </p:cNvPr>
          <p:cNvSpPr txBox="1"/>
          <p:nvPr/>
        </p:nvSpPr>
        <p:spPr>
          <a:xfrm>
            <a:off x="3742478" y="167150"/>
            <a:ext cx="2860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gevolgen en effecten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0D9EDC0-CBCB-9949-BAD1-76545C3B8CE8}"/>
              </a:ext>
            </a:extLst>
          </p:cNvPr>
          <p:cNvSpPr txBox="1"/>
          <p:nvPr/>
        </p:nvSpPr>
        <p:spPr>
          <a:xfrm>
            <a:off x="10385005" y="167150"/>
            <a:ext cx="1362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resultaat</a:t>
            </a:r>
          </a:p>
        </p:txBody>
      </p: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BEF415A5-AC27-534F-846F-61A6F2C78075}"/>
              </a:ext>
            </a:extLst>
          </p:cNvPr>
          <p:cNvCxnSpPr/>
          <p:nvPr/>
        </p:nvCxnSpPr>
        <p:spPr>
          <a:xfrm>
            <a:off x="0" y="715196"/>
            <a:ext cx="12192000" cy="0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kstvak 42">
            <a:extLst>
              <a:ext uri="{FF2B5EF4-FFF2-40B4-BE49-F238E27FC236}">
                <a16:creationId xmlns:a16="http://schemas.microsoft.com/office/drawing/2014/main" id="{F8DEF9EE-90A3-2647-A351-3A5ED4FFD10B}"/>
              </a:ext>
            </a:extLst>
          </p:cNvPr>
          <p:cNvSpPr txBox="1"/>
          <p:nvPr/>
        </p:nvSpPr>
        <p:spPr>
          <a:xfrm>
            <a:off x="10134170" y="1194772"/>
            <a:ext cx="143179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inancieel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intern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47587EC5-CDBA-4740-9455-19CE8A1BC149}"/>
              </a:ext>
            </a:extLst>
          </p:cNvPr>
          <p:cNvSpPr txBox="1"/>
          <p:nvPr/>
        </p:nvSpPr>
        <p:spPr>
          <a:xfrm>
            <a:off x="10134170" y="3274204"/>
            <a:ext cx="1431794" cy="276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kwalitatief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intern</a:t>
            </a:r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5E1403F1-0524-8043-B708-6E712BB9A29A}"/>
              </a:ext>
            </a:extLst>
          </p:cNvPr>
          <p:cNvCxnSpPr>
            <a:cxnSpLocks/>
          </p:cNvCxnSpPr>
          <p:nvPr/>
        </p:nvCxnSpPr>
        <p:spPr>
          <a:xfrm>
            <a:off x="1488007" y="-14971"/>
            <a:ext cx="0" cy="729482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kstvak 48">
            <a:extLst>
              <a:ext uri="{FF2B5EF4-FFF2-40B4-BE49-F238E27FC236}">
                <a16:creationId xmlns:a16="http://schemas.microsoft.com/office/drawing/2014/main" id="{51695D8F-5528-9840-BB11-AE1A5DBF1DC4}"/>
              </a:ext>
            </a:extLst>
          </p:cNvPr>
          <p:cNvSpPr txBox="1"/>
          <p:nvPr/>
        </p:nvSpPr>
        <p:spPr>
          <a:xfrm>
            <a:off x="10134170" y="4703545"/>
            <a:ext cx="143179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inancieel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tern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A93D45DC-B93A-A24B-B970-81F6CB86CF9C}"/>
              </a:ext>
            </a:extLst>
          </p:cNvPr>
          <p:cNvSpPr txBox="1"/>
          <p:nvPr/>
        </p:nvSpPr>
        <p:spPr>
          <a:xfrm>
            <a:off x="10134170" y="5847105"/>
            <a:ext cx="161553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kwalitatief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</a:t>
            </a:r>
            <a:r>
              <a:rPr kumimoji="0" lang="nl-N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tern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cxnSp>
        <p:nvCxnSpPr>
          <p:cNvPr id="53" name="Gebogen verbindingslijn 52">
            <a:extLst>
              <a:ext uri="{FF2B5EF4-FFF2-40B4-BE49-F238E27FC236}">
                <a16:creationId xmlns:a16="http://schemas.microsoft.com/office/drawing/2014/main" id="{5FB45D01-7F73-2C49-BA74-D61DBD0B6866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330874" y="1836579"/>
            <a:ext cx="611401" cy="237164"/>
          </a:xfrm>
          <a:prstGeom prst="bentConnector3">
            <a:avLst>
              <a:gd name="adj1" fmla="val 147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bogen verbindingslijn 53">
            <a:extLst>
              <a:ext uri="{FF2B5EF4-FFF2-40B4-BE49-F238E27FC236}">
                <a16:creationId xmlns:a16="http://schemas.microsoft.com/office/drawing/2014/main" id="{B31BC3C1-A6B7-5143-AC44-10565E355DED}"/>
              </a:ext>
            </a:extLst>
          </p:cNvPr>
          <p:cNvCxnSpPr>
            <a:cxnSpLocks/>
          </p:cNvCxnSpPr>
          <p:nvPr/>
        </p:nvCxnSpPr>
        <p:spPr>
          <a:xfrm rot="10800000">
            <a:off x="10872711" y="2179260"/>
            <a:ext cx="390714" cy="349053"/>
          </a:xfrm>
          <a:prstGeom prst="bentConnector3">
            <a:avLst>
              <a:gd name="adj1" fmla="val 99686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vak 55">
            <a:extLst>
              <a:ext uri="{FF2B5EF4-FFF2-40B4-BE49-F238E27FC236}">
                <a16:creationId xmlns:a16="http://schemas.microsoft.com/office/drawing/2014/main" id="{48C9F5FE-040B-954A-B03D-DF58AE043B6E}"/>
              </a:ext>
            </a:extLst>
          </p:cNvPr>
          <p:cNvSpPr txBox="1"/>
          <p:nvPr/>
        </p:nvSpPr>
        <p:spPr>
          <a:xfrm>
            <a:off x="10043229" y="4316346"/>
            <a:ext cx="2160345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A237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maatschappelijk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713F4BD5-A816-D641-97E2-BF0861C41181}"/>
              </a:ext>
            </a:extLst>
          </p:cNvPr>
          <p:cNvSpPr txBox="1"/>
          <p:nvPr/>
        </p:nvSpPr>
        <p:spPr>
          <a:xfrm>
            <a:off x="10043160" y="714511"/>
            <a:ext cx="2159650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A237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organisatie</a:t>
            </a:r>
          </a:p>
        </p:txBody>
      </p:sp>
      <p:cxnSp>
        <p:nvCxnSpPr>
          <p:cNvPr id="59" name="Rechte verbindingslijn 58">
            <a:extLst>
              <a:ext uri="{FF2B5EF4-FFF2-40B4-BE49-F238E27FC236}">
                <a16:creationId xmlns:a16="http://schemas.microsoft.com/office/drawing/2014/main" id="{B0D166FF-3A0C-7D4B-906C-99D1C9C8F3EF}"/>
              </a:ext>
            </a:extLst>
          </p:cNvPr>
          <p:cNvCxnSpPr>
            <a:cxnSpLocks/>
          </p:cNvCxnSpPr>
          <p:nvPr/>
        </p:nvCxnSpPr>
        <p:spPr>
          <a:xfrm>
            <a:off x="10052106" y="-684"/>
            <a:ext cx="0" cy="744273"/>
          </a:xfrm>
          <a:prstGeom prst="line">
            <a:avLst/>
          </a:prstGeom>
          <a:ln w="12700">
            <a:solidFill>
              <a:srgbClr val="1A23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3" name="Rechthoek 72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756943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IT</a:t>
            </a:r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5F04524C-9DF4-884B-946E-CA3088EDB995}"/>
              </a:ext>
            </a:extLst>
          </p:cNvPr>
          <p:cNvSpPr/>
          <p:nvPr/>
        </p:nvSpPr>
        <p:spPr>
          <a:xfrm>
            <a:off x="8528591" y="1406335"/>
            <a:ext cx="1182029" cy="456227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vergunning</a:t>
            </a:r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D898C01A-7D37-B04D-AAA1-12BBF8B8F744}"/>
              </a:ext>
            </a:extLst>
          </p:cNvPr>
          <p:cNvSpPr/>
          <p:nvPr/>
        </p:nvSpPr>
        <p:spPr>
          <a:xfrm>
            <a:off x="8528591" y="4974312"/>
            <a:ext cx="1182029" cy="499738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en kosten initiatiefnemer</a:t>
            </a:r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1" y="1081639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p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5F04524C-9DF4-884B-946E-CA3088EDB995}"/>
              </a:ext>
            </a:extLst>
          </p:cNvPr>
          <p:cNvSpPr/>
          <p:nvPr/>
        </p:nvSpPr>
        <p:spPr>
          <a:xfrm>
            <a:off x="8535965" y="1942837"/>
            <a:ext cx="1182029" cy="456227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apaciteit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handhaving</a:t>
            </a:r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8590" y="3443422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opbrengsten</a:t>
            </a:r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19120" y="2892003"/>
            <a:ext cx="1182029" cy="494764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Out-of-pocket kosten</a:t>
            </a:r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21467" y="3948365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proceskwaliteit</a:t>
            </a:r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5640978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Kwaliteit van de leefomgeving</a:t>
            </a:r>
          </a:p>
        </p:txBody>
      </p:sp>
      <p:sp>
        <p:nvSpPr>
          <p:cNvPr id="83" name="Rechthoek 82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6475733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Tevredenheid betrokkenen</a:t>
            </a:r>
          </a:p>
        </p:txBody>
      </p:sp>
      <p:sp>
        <p:nvSpPr>
          <p:cNvPr id="84" name="Rechthoek 83">
            <a:extLst>
              <a:ext uri="{FF2B5EF4-FFF2-40B4-BE49-F238E27FC236}">
                <a16:creationId xmlns:a16="http://schemas.microsoft.com/office/drawing/2014/main" id="{5D7021AF-76E3-1349-9C5E-02004BC5B773}"/>
              </a:ext>
            </a:extLst>
          </p:cNvPr>
          <p:cNvSpPr/>
          <p:nvPr/>
        </p:nvSpPr>
        <p:spPr>
          <a:xfrm>
            <a:off x="8528591" y="6065832"/>
            <a:ext cx="1182029" cy="370002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Tevredenheid initiatiefnemer</a:t>
            </a:r>
          </a:p>
        </p:txBody>
      </p:sp>
      <p:sp>
        <p:nvSpPr>
          <p:cNvPr id="85" name="Rechthoek 84">
            <a:extLst>
              <a:ext uri="{FF2B5EF4-FFF2-40B4-BE49-F238E27FC236}">
                <a16:creationId xmlns:a16="http://schemas.microsoft.com/office/drawing/2014/main" id="{A20A9A64-6F16-8E4E-A3FD-D6A03C1EC5A9}"/>
              </a:ext>
            </a:extLst>
          </p:cNvPr>
          <p:cNvSpPr/>
          <p:nvPr/>
        </p:nvSpPr>
        <p:spPr>
          <a:xfrm>
            <a:off x="8519120" y="2594614"/>
            <a:ext cx="1182029" cy="283866"/>
          </a:xfrm>
          <a:prstGeom prst="rect">
            <a:avLst/>
          </a:prstGeom>
          <a:solidFill>
            <a:srgbClr val="E1F5FE"/>
          </a:solidFill>
          <a:ln w="9525">
            <a:solidFill>
              <a:srgbClr val="1A2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capaciteit: overig</a:t>
            </a:r>
          </a:p>
        </p:txBody>
      </p:sp>
      <p:sp>
        <p:nvSpPr>
          <p:cNvPr id="86" name="Rechteraccolade 85"/>
          <p:cNvSpPr/>
          <p:nvPr/>
        </p:nvSpPr>
        <p:spPr>
          <a:xfrm>
            <a:off x="9796780" y="743589"/>
            <a:ext cx="175530" cy="2807613"/>
          </a:xfrm>
          <a:prstGeom prst="rightBrace">
            <a:avLst>
              <a:gd name="adj1" fmla="val 22537"/>
              <a:gd name="adj2" fmla="val 37670"/>
            </a:avLst>
          </a:prstGeom>
          <a:ln w="12700">
            <a:solidFill>
              <a:srgbClr val="1A23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A237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9" name="Groep 108"/>
          <p:cNvGrpSpPr/>
          <p:nvPr/>
        </p:nvGrpSpPr>
        <p:grpSpPr>
          <a:xfrm>
            <a:off x="10210084" y="5013649"/>
            <a:ext cx="1267933" cy="593172"/>
            <a:chOff x="5315160" y="3599027"/>
            <a:chExt cx="1267933" cy="593172"/>
          </a:xfrm>
        </p:grpSpPr>
        <p:sp>
          <p:nvSpPr>
            <p:cNvPr id="102" name="Tekstvak 10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03" name="Tekstvak 10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04" name="Rechte verbindingslijn 103"/>
            <p:cNvCxnSpPr>
              <a:cxnSpLocks/>
              <a:stCxn id="87" idx="1"/>
              <a:endCxn id="87" idx="3"/>
            </p:cNvCxnSpPr>
            <p:nvPr/>
          </p:nvCxnSpPr>
          <p:spPr>
            <a:xfrm>
              <a:off x="5315160" y="3904066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Gebogen verbindingslijn 54">
            <a:extLst>
              <a:ext uri="{FF2B5EF4-FFF2-40B4-BE49-F238E27FC236}">
                <a16:creationId xmlns:a16="http://schemas.microsoft.com/office/drawing/2014/main" id="{15BFCAA6-E373-804C-97A9-F446DC2ABD75}"/>
              </a:ext>
            </a:extLst>
          </p:cNvPr>
          <p:cNvCxnSpPr>
            <a:cxnSpLocks/>
          </p:cNvCxnSpPr>
          <p:nvPr/>
        </p:nvCxnSpPr>
        <p:spPr>
          <a:xfrm rot="5400000">
            <a:off x="10499904" y="3937072"/>
            <a:ext cx="2382541" cy="191682"/>
          </a:xfrm>
          <a:prstGeom prst="bentConnector3">
            <a:avLst>
              <a:gd name="adj1" fmla="val 99925"/>
            </a:avLst>
          </a:prstGeom>
          <a:ln>
            <a:solidFill>
              <a:srgbClr val="1A23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hteraccolade 104"/>
          <p:cNvSpPr/>
          <p:nvPr/>
        </p:nvSpPr>
        <p:spPr>
          <a:xfrm>
            <a:off x="9797489" y="5640978"/>
            <a:ext cx="154961" cy="1209883"/>
          </a:xfrm>
          <a:prstGeom prst="rightBrace">
            <a:avLst>
              <a:gd name="adj1" fmla="val 22537"/>
              <a:gd name="adj2" fmla="val 67635"/>
            </a:avLst>
          </a:prstGeom>
          <a:ln w="12700">
            <a:solidFill>
              <a:srgbClr val="1A23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0" name="Groep 109"/>
          <p:cNvGrpSpPr/>
          <p:nvPr/>
        </p:nvGrpSpPr>
        <p:grpSpPr>
          <a:xfrm>
            <a:off x="10210083" y="6160387"/>
            <a:ext cx="1267933" cy="593172"/>
            <a:chOff x="5315159" y="3599027"/>
            <a:chExt cx="1267933" cy="593172"/>
          </a:xfrm>
        </p:grpSpPr>
        <p:sp>
          <p:nvSpPr>
            <p:cNvPr id="112" name="Tekstvak 11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13" name="Tekstvak 11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14" name="Rechte verbindingslijn 113"/>
            <p:cNvCxnSpPr>
              <a:cxnSpLocks/>
              <a:stCxn id="78" idx="1"/>
              <a:endCxn id="78" idx="3"/>
            </p:cNvCxnSpPr>
            <p:nvPr/>
          </p:nvCxnSpPr>
          <p:spPr>
            <a:xfrm>
              <a:off x="5315159" y="3897110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ep 114"/>
          <p:cNvGrpSpPr/>
          <p:nvPr/>
        </p:nvGrpSpPr>
        <p:grpSpPr>
          <a:xfrm>
            <a:off x="10185280" y="3589963"/>
            <a:ext cx="1267933" cy="593172"/>
            <a:chOff x="5290356" y="3599027"/>
            <a:chExt cx="1267933" cy="593172"/>
          </a:xfrm>
        </p:grpSpPr>
        <p:sp>
          <p:nvSpPr>
            <p:cNvPr id="117" name="Tekstvak 116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18" name="Tekstvak 117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19" name="Rechte verbindingslijn 118"/>
            <p:cNvCxnSpPr>
              <a:cxnSpLocks/>
              <a:stCxn id="88" idx="1"/>
              <a:endCxn id="88" idx="3"/>
            </p:cNvCxnSpPr>
            <p:nvPr/>
          </p:nvCxnSpPr>
          <p:spPr>
            <a:xfrm>
              <a:off x="5290356" y="3889688"/>
              <a:ext cx="1267933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ep 119"/>
          <p:cNvGrpSpPr/>
          <p:nvPr/>
        </p:nvGrpSpPr>
        <p:grpSpPr>
          <a:xfrm>
            <a:off x="10247678" y="1499219"/>
            <a:ext cx="1267932" cy="593172"/>
            <a:chOff x="5352754" y="3599027"/>
            <a:chExt cx="1267932" cy="593172"/>
          </a:xfrm>
        </p:grpSpPr>
        <p:sp>
          <p:nvSpPr>
            <p:cNvPr id="122" name="Tekstvak 121">
              <a:extLst>
                <a:ext uri="{FF2B5EF4-FFF2-40B4-BE49-F238E27FC236}">
                  <a16:creationId xmlns:a16="http://schemas.microsoft.com/office/drawing/2014/main" id="{022418A1-DE31-654B-AF0D-87C67A9A5794}"/>
                </a:ext>
              </a:extLst>
            </p:cNvPr>
            <p:cNvSpPr txBox="1"/>
            <p:nvPr/>
          </p:nvSpPr>
          <p:spPr>
            <a:xfrm>
              <a:off x="5352755" y="3599027"/>
              <a:ext cx="63190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123" name="Tekstvak 122">
              <a:extLst>
                <a:ext uri="{FF2B5EF4-FFF2-40B4-BE49-F238E27FC236}">
                  <a16:creationId xmlns:a16="http://schemas.microsoft.com/office/drawing/2014/main" id="{B8685FC3-C28F-534C-B7D5-FC2F461D2902}"/>
                </a:ext>
              </a:extLst>
            </p:cNvPr>
            <p:cNvSpPr txBox="1"/>
            <p:nvPr/>
          </p:nvSpPr>
          <p:spPr>
            <a:xfrm>
              <a:off x="5352754" y="3930589"/>
              <a:ext cx="71489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1A237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-128"/>
                  <a:cs typeface="Arial" panose="020B0604020202020204" pitchFamily="34" charset="0"/>
                </a:rPr>
                <a:t>negatief</a:t>
              </a:r>
            </a:p>
          </p:txBody>
        </p:sp>
        <p:cxnSp>
          <p:nvCxnSpPr>
            <p:cNvPr id="124" name="Rechte verbindingslijn 123"/>
            <p:cNvCxnSpPr>
              <a:cxnSpLocks/>
            </p:cNvCxnSpPr>
            <p:nvPr/>
          </p:nvCxnSpPr>
          <p:spPr>
            <a:xfrm>
              <a:off x="5352755" y="3897110"/>
              <a:ext cx="1267931" cy="0"/>
            </a:xfrm>
            <a:prstGeom prst="line">
              <a:avLst/>
            </a:prstGeom>
            <a:ln w="12700">
              <a:solidFill>
                <a:srgbClr val="1A23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fgeronde rechthoek 1">
            <a:extLst>
              <a:ext uri="{FF2B5EF4-FFF2-40B4-BE49-F238E27FC236}">
                <a16:creationId xmlns:a16="http://schemas.microsoft.com/office/drawing/2014/main" id="{163453C7-11EA-B84D-AC6D-ED005660B8A7}"/>
              </a:ext>
            </a:extLst>
          </p:cNvPr>
          <p:cNvSpPr/>
          <p:nvPr/>
        </p:nvSpPr>
        <p:spPr>
          <a:xfrm>
            <a:off x="11365709" y="2376491"/>
            <a:ext cx="601884" cy="338550"/>
          </a:xfrm>
          <a:prstGeom prst="roundRect">
            <a:avLst/>
          </a:prstGeom>
          <a:solidFill>
            <a:srgbClr val="1A23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leges</a:t>
            </a:r>
          </a:p>
        </p:txBody>
      </p:sp>
      <p:sp>
        <p:nvSpPr>
          <p:cNvPr id="90" name="Afgeronde rechthoek 89">
            <a:extLst>
              <a:ext uri="{FF2B5EF4-FFF2-40B4-BE49-F238E27FC236}">
                <a16:creationId xmlns:a16="http://schemas.microsoft.com/office/drawing/2014/main" id="{A84C9F20-C052-9E4D-8DFA-4C11FF27B032}"/>
              </a:ext>
            </a:extLst>
          </p:cNvPr>
          <p:cNvSpPr/>
          <p:nvPr/>
        </p:nvSpPr>
        <p:spPr>
          <a:xfrm>
            <a:off x="6323551" y="2431063"/>
            <a:ext cx="965603" cy="30548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Snellere doorlooptijd</a:t>
            </a:r>
          </a:p>
        </p:txBody>
      </p:sp>
      <p:sp>
        <p:nvSpPr>
          <p:cNvPr id="94" name="Afgeronde rechthoek 90">
            <a:extLst>
              <a:ext uri="{FF2B5EF4-FFF2-40B4-BE49-F238E27FC236}">
                <a16:creationId xmlns:a16="http://schemas.microsoft.com/office/drawing/2014/main" id="{058F8E1B-A111-459D-8E40-FE8274FD5629}"/>
              </a:ext>
            </a:extLst>
          </p:cNvPr>
          <p:cNvSpPr/>
          <p:nvPr/>
        </p:nvSpPr>
        <p:spPr>
          <a:xfrm>
            <a:off x="4582285" y="757239"/>
            <a:ext cx="965603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op belangrijke punten</a:t>
            </a:r>
          </a:p>
        </p:txBody>
      </p:sp>
      <p:sp>
        <p:nvSpPr>
          <p:cNvPr id="95" name="Afgeronde rechthoek 90">
            <a:extLst>
              <a:ext uri="{FF2B5EF4-FFF2-40B4-BE49-F238E27FC236}">
                <a16:creationId xmlns:a16="http://schemas.microsoft.com/office/drawing/2014/main" id="{37A9B9C7-5295-40AB-B669-90FF9B33942A}"/>
              </a:ext>
            </a:extLst>
          </p:cNvPr>
          <p:cNvSpPr/>
          <p:nvPr/>
        </p:nvSpPr>
        <p:spPr>
          <a:xfrm>
            <a:off x="1969970" y="3258008"/>
            <a:ext cx="965603" cy="4991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Alle input &amp; partijen in één overleg</a:t>
            </a:r>
          </a:p>
        </p:txBody>
      </p:sp>
      <p:cxnSp>
        <p:nvCxnSpPr>
          <p:cNvPr id="99" name="Gebogen verbindingslijn 14">
            <a:extLst>
              <a:ext uri="{FF2B5EF4-FFF2-40B4-BE49-F238E27FC236}">
                <a16:creationId xmlns:a16="http://schemas.microsoft.com/office/drawing/2014/main" id="{55926623-B3A2-4E7D-8328-EB0355C3DBAB}"/>
              </a:ext>
            </a:extLst>
          </p:cNvPr>
          <p:cNvCxnSpPr>
            <a:cxnSpLocks/>
            <a:stCxn id="130" idx="2"/>
            <a:endCxn id="131" idx="0"/>
          </p:cNvCxnSpPr>
          <p:nvPr/>
        </p:nvCxnSpPr>
        <p:spPr>
          <a:xfrm rot="16200000" flipH="1">
            <a:off x="5982584" y="4377024"/>
            <a:ext cx="440683" cy="1209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Gebogen verbindingslijn 14">
            <a:extLst>
              <a:ext uri="{FF2B5EF4-FFF2-40B4-BE49-F238E27FC236}">
                <a16:creationId xmlns:a16="http://schemas.microsoft.com/office/drawing/2014/main" id="{58A5C3A7-B83B-4F34-913C-26570021DE1F}"/>
              </a:ext>
            </a:extLst>
          </p:cNvPr>
          <p:cNvCxnSpPr>
            <a:cxnSpLocks/>
            <a:stCxn id="95" idx="0"/>
            <a:endCxn id="90" idx="1"/>
          </p:cNvCxnSpPr>
          <p:nvPr/>
        </p:nvCxnSpPr>
        <p:spPr>
          <a:xfrm rot="5400000" flipH="1" flipV="1">
            <a:off x="4051060" y="985518"/>
            <a:ext cx="674203" cy="3870779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1" name="Gebogen verbindingslijn 14">
            <a:extLst>
              <a:ext uri="{FF2B5EF4-FFF2-40B4-BE49-F238E27FC236}">
                <a16:creationId xmlns:a16="http://schemas.microsoft.com/office/drawing/2014/main" id="{566D18F9-6CA4-427B-8DA0-C36D39D4CABD}"/>
              </a:ext>
            </a:extLst>
          </p:cNvPr>
          <p:cNvCxnSpPr>
            <a:cxnSpLocks/>
            <a:endCxn id="129" idx="2"/>
          </p:cNvCxnSpPr>
          <p:nvPr/>
        </p:nvCxnSpPr>
        <p:spPr>
          <a:xfrm rot="5400000" flipH="1" flipV="1">
            <a:off x="1400903" y="2306975"/>
            <a:ext cx="1882336" cy="4901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8" name="Gebogen verbindingslijn 14">
            <a:extLst>
              <a:ext uri="{FF2B5EF4-FFF2-40B4-BE49-F238E27FC236}">
                <a16:creationId xmlns:a16="http://schemas.microsoft.com/office/drawing/2014/main" id="{5C02C11E-4FE6-4654-BBBE-B4137FD2B46B}"/>
              </a:ext>
            </a:extLst>
          </p:cNvPr>
          <p:cNvCxnSpPr>
            <a:cxnSpLocks/>
            <a:endCxn id="94" idx="1"/>
          </p:cNvCxnSpPr>
          <p:nvPr/>
        </p:nvCxnSpPr>
        <p:spPr>
          <a:xfrm flipV="1">
            <a:off x="4144043" y="1006828"/>
            <a:ext cx="438242" cy="420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6" name="Gebogen verbindingslijn 14">
            <a:extLst>
              <a:ext uri="{FF2B5EF4-FFF2-40B4-BE49-F238E27FC236}">
                <a16:creationId xmlns:a16="http://schemas.microsoft.com/office/drawing/2014/main" id="{230BA55F-1935-4B9F-99C7-CB077AA3BE55}"/>
              </a:ext>
            </a:extLst>
          </p:cNvPr>
          <p:cNvCxnSpPr>
            <a:cxnSpLocks/>
            <a:stCxn id="23" idx="3"/>
            <a:endCxn id="95" idx="1"/>
          </p:cNvCxnSpPr>
          <p:nvPr/>
        </p:nvCxnSpPr>
        <p:spPr>
          <a:xfrm>
            <a:off x="1544383" y="3507387"/>
            <a:ext cx="425587" cy="21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7" name="Afgeronde rechthoek 90">
            <a:extLst>
              <a:ext uri="{FF2B5EF4-FFF2-40B4-BE49-F238E27FC236}">
                <a16:creationId xmlns:a16="http://schemas.microsoft.com/office/drawing/2014/main" id="{9E067AD9-164D-4FDE-B85F-9FCCE10EAB6A}"/>
              </a:ext>
            </a:extLst>
          </p:cNvPr>
          <p:cNvSpPr/>
          <p:nvPr/>
        </p:nvSpPr>
        <p:spPr>
          <a:xfrm>
            <a:off x="3113509" y="3655293"/>
            <a:ext cx="1066102" cy="532463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kennis ophalen belanghebbenden</a:t>
            </a:r>
          </a:p>
        </p:txBody>
      </p:sp>
      <p:sp>
        <p:nvSpPr>
          <p:cNvPr id="128" name="Afgeronde rechthoek 90">
            <a:extLst>
              <a:ext uri="{FF2B5EF4-FFF2-40B4-BE49-F238E27FC236}">
                <a16:creationId xmlns:a16="http://schemas.microsoft.com/office/drawing/2014/main" id="{BC2BD10D-AF96-48B0-993F-5BA9DA83CFA1}"/>
              </a:ext>
            </a:extLst>
          </p:cNvPr>
          <p:cNvSpPr/>
          <p:nvPr/>
        </p:nvSpPr>
        <p:spPr>
          <a:xfrm>
            <a:off x="4352510" y="3663550"/>
            <a:ext cx="1178476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Transparante afweging richting omgeving</a:t>
            </a:r>
          </a:p>
        </p:txBody>
      </p:sp>
      <p:sp>
        <p:nvSpPr>
          <p:cNvPr id="129" name="Afgeronde rechthoek 90">
            <a:extLst>
              <a:ext uri="{FF2B5EF4-FFF2-40B4-BE49-F238E27FC236}">
                <a16:creationId xmlns:a16="http://schemas.microsoft.com/office/drawing/2014/main" id="{3AE069BA-775D-453E-B0B7-14F3ACBCCDA9}"/>
              </a:ext>
            </a:extLst>
          </p:cNvPr>
          <p:cNvSpPr/>
          <p:nvPr/>
        </p:nvSpPr>
        <p:spPr>
          <a:xfrm>
            <a:off x="1749252" y="864928"/>
            <a:ext cx="1234655" cy="525387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en andere voorbereiding</a:t>
            </a:r>
          </a:p>
        </p:txBody>
      </p:sp>
      <p:sp>
        <p:nvSpPr>
          <p:cNvPr id="130" name="Afgeronde rechthoek 90">
            <a:extLst>
              <a:ext uri="{FF2B5EF4-FFF2-40B4-BE49-F238E27FC236}">
                <a16:creationId xmlns:a16="http://schemas.microsoft.com/office/drawing/2014/main" id="{D19FD27A-94CB-4839-AA7E-B491F998866B}"/>
              </a:ext>
            </a:extLst>
          </p:cNvPr>
          <p:cNvSpPr/>
          <p:nvPr/>
        </p:nvSpPr>
        <p:spPr>
          <a:xfrm>
            <a:off x="5714076" y="3663552"/>
            <a:ext cx="965603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begrip complexiteit</a:t>
            </a:r>
          </a:p>
        </p:txBody>
      </p:sp>
      <p:sp>
        <p:nvSpPr>
          <p:cNvPr id="131" name="Afgeronde rechthoek 90">
            <a:extLst>
              <a:ext uri="{FF2B5EF4-FFF2-40B4-BE49-F238E27FC236}">
                <a16:creationId xmlns:a16="http://schemas.microsoft.com/office/drawing/2014/main" id="{735E1508-E30F-44DD-818B-67A20C648A3E}"/>
              </a:ext>
            </a:extLst>
          </p:cNvPr>
          <p:cNvSpPr/>
          <p:nvPr/>
        </p:nvSpPr>
        <p:spPr>
          <a:xfrm>
            <a:off x="5726170" y="4603413"/>
            <a:ext cx="965603" cy="370899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cceptatie</a:t>
            </a: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uitkomst</a:t>
            </a:r>
          </a:p>
        </p:txBody>
      </p:sp>
      <p:sp>
        <p:nvSpPr>
          <p:cNvPr id="132" name="Afgeronde rechthoek 90">
            <a:extLst>
              <a:ext uri="{FF2B5EF4-FFF2-40B4-BE49-F238E27FC236}">
                <a16:creationId xmlns:a16="http://schemas.microsoft.com/office/drawing/2014/main" id="{8FC12311-A2FA-4716-9096-030A7EF2540E}"/>
              </a:ext>
            </a:extLst>
          </p:cNvPr>
          <p:cNvSpPr/>
          <p:nvPr/>
        </p:nvSpPr>
        <p:spPr>
          <a:xfrm>
            <a:off x="6855435" y="3668747"/>
            <a:ext cx="965603" cy="499178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Minder bezwaar en beroep</a:t>
            </a:r>
          </a:p>
        </p:txBody>
      </p:sp>
      <p:cxnSp>
        <p:nvCxnSpPr>
          <p:cNvPr id="133" name="Gebogen verbindingslijn 14">
            <a:extLst>
              <a:ext uri="{FF2B5EF4-FFF2-40B4-BE49-F238E27FC236}">
                <a16:creationId xmlns:a16="http://schemas.microsoft.com/office/drawing/2014/main" id="{59B209F5-F1FD-404B-9357-91719BDE9DC7}"/>
              </a:ext>
            </a:extLst>
          </p:cNvPr>
          <p:cNvCxnSpPr>
            <a:cxnSpLocks/>
            <a:endCxn id="154" idx="1"/>
          </p:cNvCxnSpPr>
          <p:nvPr/>
        </p:nvCxnSpPr>
        <p:spPr>
          <a:xfrm rot="16200000" flipH="1">
            <a:off x="1702976" y="4108892"/>
            <a:ext cx="1115316" cy="391703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7" name="Rechte verbindingslijn met pijl 136">
            <a:extLst>
              <a:ext uri="{FF2B5EF4-FFF2-40B4-BE49-F238E27FC236}">
                <a16:creationId xmlns:a16="http://schemas.microsoft.com/office/drawing/2014/main" id="{666781C4-602D-48AA-ABDB-F541EF96C0FA}"/>
              </a:ext>
            </a:extLst>
          </p:cNvPr>
          <p:cNvCxnSpPr>
            <a:cxnSpLocks/>
            <a:stCxn id="130" idx="3"/>
            <a:endCxn id="132" idx="1"/>
          </p:cNvCxnSpPr>
          <p:nvPr/>
        </p:nvCxnSpPr>
        <p:spPr>
          <a:xfrm>
            <a:off x="6679679" y="3913141"/>
            <a:ext cx="175756" cy="5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Afgeronde rechthoek 90">
            <a:extLst>
              <a:ext uri="{FF2B5EF4-FFF2-40B4-BE49-F238E27FC236}">
                <a16:creationId xmlns:a16="http://schemas.microsoft.com/office/drawing/2014/main" id="{BE116734-1E9A-47A6-B6E0-808F37C8F8F7}"/>
              </a:ext>
            </a:extLst>
          </p:cNvPr>
          <p:cNvSpPr/>
          <p:nvPr/>
        </p:nvSpPr>
        <p:spPr>
          <a:xfrm>
            <a:off x="4887420" y="2965482"/>
            <a:ext cx="965603" cy="49917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Inzet en afstemming met extern</a:t>
            </a:r>
          </a:p>
        </p:txBody>
      </p:sp>
      <p:sp>
        <p:nvSpPr>
          <p:cNvPr id="148" name="Afgeronde rechthoek 90">
            <a:extLst>
              <a:ext uri="{FF2B5EF4-FFF2-40B4-BE49-F238E27FC236}">
                <a16:creationId xmlns:a16="http://schemas.microsoft.com/office/drawing/2014/main" id="{6467FE10-4A58-41B0-8D07-9BD780BA0DE9}"/>
              </a:ext>
            </a:extLst>
          </p:cNvPr>
          <p:cNvSpPr/>
          <p:nvPr/>
        </p:nvSpPr>
        <p:spPr>
          <a:xfrm>
            <a:off x="3232060" y="2987520"/>
            <a:ext cx="965603" cy="4757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Nieuwe rollen</a:t>
            </a:r>
          </a:p>
        </p:txBody>
      </p:sp>
      <p:sp>
        <p:nvSpPr>
          <p:cNvPr id="149" name="Afgeronde rechthoek 90">
            <a:extLst>
              <a:ext uri="{FF2B5EF4-FFF2-40B4-BE49-F238E27FC236}">
                <a16:creationId xmlns:a16="http://schemas.microsoft.com/office/drawing/2014/main" id="{D3414DF6-B8BD-4DC6-8AE7-0C27CABFB332}"/>
              </a:ext>
            </a:extLst>
          </p:cNvPr>
          <p:cNvSpPr/>
          <p:nvPr/>
        </p:nvSpPr>
        <p:spPr>
          <a:xfrm>
            <a:off x="3193127" y="882270"/>
            <a:ext cx="965603" cy="499178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structuur</a:t>
            </a:r>
          </a:p>
        </p:txBody>
      </p:sp>
      <p:sp>
        <p:nvSpPr>
          <p:cNvPr id="150" name="Afgeronde rechthoek 90">
            <a:extLst>
              <a:ext uri="{FF2B5EF4-FFF2-40B4-BE49-F238E27FC236}">
                <a16:creationId xmlns:a16="http://schemas.microsoft.com/office/drawing/2014/main" id="{15C8A3A1-BC50-4747-B912-231B22FA6974}"/>
              </a:ext>
            </a:extLst>
          </p:cNvPr>
          <p:cNvSpPr/>
          <p:nvPr/>
        </p:nvSpPr>
        <p:spPr>
          <a:xfrm>
            <a:off x="6309704" y="2935440"/>
            <a:ext cx="1045108" cy="53819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1A23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Transparantie inzet</a:t>
            </a:r>
          </a:p>
        </p:txBody>
      </p:sp>
      <p:sp>
        <p:nvSpPr>
          <p:cNvPr id="151" name="Afgeronde rechthoek 90">
            <a:extLst>
              <a:ext uri="{FF2B5EF4-FFF2-40B4-BE49-F238E27FC236}">
                <a16:creationId xmlns:a16="http://schemas.microsoft.com/office/drawing/2014/main" id="{6B34B58D-DF72-41C9-B754-20566DD2ECA1}"/>
              </a:ext>
            </a:extLst>
          </p:cNvPr>
          <p:cNvSpPr/>
          <p:nvPr/>
        </p:nvSpPr>
        <p:spPr>
          <a:xfrm>
            <a:off x="5785054" y="758231"/>
            <a:ext cx="1189751" cy="479880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focus op mogelijkheden</a:t>
            </a:r>
          </a:p>
        </p:txBody>
      </p:sp>
      <p:sp>
        <p:nvSpPr>
          <p:cNvPr id="152" name="Afgeronde rechthoek 90">
            <a:extLst>
              <a:ext uri="{FF2B5EF4-FFF2-40B4-BE49-F238E27FC236}">
                <a16:creationId xmlns:a16="http://schemas.microsoft.com/office/drawing/2014/main" id="{38FA46D2-E314-4ADC-A26E-53B855E6403F}"/>
              </a:ext>
            </a:extLst>
          </p:cNvPr>
          <p:cNvSpPr/>
          <p:nvPr/>
        </p:nvSpPr>
        <p:spPr>
          <a:xfrm>
            <a:off x="4470950" y="1317364"/>
            <a:ext cx="1192830" cy="533510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Gewenste</a:t>
            </a: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aanpassingen</a:t>
            </a: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tijdig</a:t>
            </a: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beeld</a:t>
            </a:r>
            <a:endParaRPr lang="nl-NL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Afgeronde rechthoek 90">
            <a:extLst>
              <a:ext uri="{FF2B5EF4-FFF2-40B4-BE49-F238E27FC236}">
                <a16:creationId xmlns:a16="http://schemas.microsoft.com/office/drawing/2014/main" id="{4E64C7A3-3571-4C46-8FC9-05D94B186566}"/>
              </a:ext>
            </a:extLst>
          </p:cNvPr>
          <p:cNvSpPr/>
          <p:nvPr/>
        </p:nvSpPr>
        <p:spPr>
          <a:xfrm>
            <a:off x="5975623" y="1269557"/>
            <a:ext cx="1021299" cy="533510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</a:t>
            </a: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onnodige onderzoeken</a:t>
            </a:r>
          </a:p>
        </p:txBody>
      </p:sp>
      <p:cxnSp>
        <p:nvCxnSpPr>
          <p:cNvPr id="160" name="Rechte verbindingslijn met pijl 159">
            <a:extLst>
              <a:ext uri="{FF2B5EF4-FFF2-40B4-BE49-F238E27FC236}">
                <a16:creationId xmlns:a16="http://schemas.microsoft.com/office/drawing/2014/main" id="{73BC5D9D-F7EB-4858-8F1D-9D2ED9D9D203}"/>
              </a:ext>
            </a:extLst>
          </p:cNvPr>
          <p:cNvCxnSpPr>
            <a:cxnSpLocks/>
          </p:cNvCxnSpPr>
          <p:nvPr/>
        </p:nvCxnSpPr>
        <p:spPr>
          <a:xfrm flipV="1">
            <a:off x="2984883" y="1134145"/>
            <a:ext cx="196646" cy="43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bogen verbindingslijn 14">
            <a:extLst>
              <a:ext uri="{FF2B5EF4-FFF2-40B4-BE49-F238E27FC236}">
                <a16:creationId xmlns:a16="http://schemas.microsoft.com/office/drawing/2014/main" id="{02C64C1D-7988-4A38-A39F-A577418C9CE1}"/>
              </a:ext>
            </a:extLst>
          </p:cNvPr>
          <p:cNvCxnSpPr>
            <a:cxnSpLocks/>
            <a:stCxn id="149" idx="3"/>
            <a:endCxn id="152" idx="1"/>
          </p:cNvCxnSpPr>
          <p:nvPr/>
        </p:nvCxnSpPr>
        <p:spPr>
          <a:xfrm>
            <a:off x="4158730" y="1131859"/>
            <a:ext cx="312220" cy="45226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5" name="Rechte verbindingslijn met pijl 164">
            <a:extLst>
              <a:ext uri="{FF2B5EF4-FFF2-40B4-BE49-F238E27FC236}">
                <a16:creationId xmlns:a16="http://schemas.microsoft.com/office/drawing/2014/main" id="{6C0B58F8-0117-460D-93A0-914F0D53E25D}"/>
              </a:ext>
            </a:extLst>
          </p:cNvPr>
          <p:cNvCxnSpPr>
            <a:cxnSpLocks/>
            <a:stCxn id="94" idx="3"/>
            <a:endCxn id="151" idx="1"/>
          </p:cNvCxnSpPr>
          <p:nvPr/>
        </p:nvCxnSpPr>
        <p:spPr>
          <a:xfrm flipV="1">
            <a:off x="5547888" y="998171"/>
            <a:ext cx="237166" cy="86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bogen verbindingslijn 14">
            <a:extLst>
              <a:ext uri="{FF2B5EF4-FFF2-40B4-BE49-F238E27FC236}">
                <a16:creationId xmlns:a16="http://schemas.microsoft.com/office/drawing/2014/main" id="{3B0B5F62-B313-4348-A65E-C773231E5937}"/>
              </a:ext>
            </a:extLst>
          </p:cNvPr>
          <p:cNvCxnSpPr>
            <a:cxnSpLocks/>
            <a:stCxn id="95" idx="3"/>
            <a:endCxn id="148" idx="1"/>
          </p:cNvCxnSpPr>
          <p:nvPr/>
        </p:nvCxnSpPr>
        <p:spPr>
          <a:xfrm flipV="1">
            <a:off x="2935573" y="3225375"/>
            <a:ext cx="296487" cy="28222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Rechte verbindingslijn met pijl 172">
            <a:extLst>
              <a:ext uri="{FF2B5EF4-FFF2-40B4-BE49-F238E27FC236}">
                <a16:creationId xmlns:a16="http://schemas.microsoft.com/office/drawing/2014/main" id="{F234E568-F189-45D8-A946-E0D82AC681E1}"/>
              </a:ext>
            </a:extLst>
          </p:cNvPr>
          <p:cNvCxnSpPr>
            <a:cxnSpLocks/>
            <a:stCxn id="148" idx="3"/>
            <a:endCxn id="147" idx="1"/>
          </p:cNvCxnSpPr>
          <p:nvPr/>
        </p:nvCxnSpPr>
        <p:spPr>
          <a:xfrm flipV="1">
            <a:off x="4197663" y="3215071"/>
            <a:ext cx="689757" cy="103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Rechte verbindingslijn met pijl 176">
            <a:extLst>
              <a:ext uri="{FF2B5EF4-FFF2-40B4-BE49-F238E27FC236}">
                <a16:creationId xmlns:a16="http://schemas.microsoft.com/office/drawing/2014/main" id="{82BB16D7-8EDE-49E0-A0A3-FDBB7A689043}"/>
              </a:ext>
            </a:extLst>
          </p:cNvPr>
          <p:cNvCxnSpPr>
            <a:cxnSpLocks/>
            <a:stCxn id="147" idx="3"/>
            <a:endCxn id="150" idx="1"/>
          </p:cNvCxnSpPr>
          <p:nvPr/>
        </p:nvCxnSpPr>
        <p:spPr>
          <a:xfrm flipV="1">
            <a:off x="5853023" y="3204539"/>
            <a:ext cx="456681" cy="10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Afgeronde rechthoek 90">
            <a:extLst>
              <a:ext uri="{FF2B5EF4-FFF2-40B4-BE49-F238E27FC236}">
                <a16:creationId xmlns:a16="http://schemas.microsoft.com/office/drawing/2014/main" id="{841BCF86-CF2D-44C7-B350-C2DA4581AE8A}"/>
              </a:ext>
            </a:extLst>
          </p:cNvPr>
          <p:cNvSpPr/>
          <p:nvPr/>
        </p:nvSpPr>
        <p:spPr>
          <a:xfrm>
            <a:off x="3691265" y="4643109"/>
            <a:ext cx="965603" cy="416032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Kwalitatiever initiatief</a:t>
            </a:r>
          </a:p>
        </p:txBody>
      </p:sp>
      <p:cxnSp>
        <p:nvCxnSpPr>
          <p:cNvPr id="191" name="Gebogen verbindingslijn 14">
            <a:extLst>
              <a:ext uri="{FF2B5EF4-FFF2-40B4-BE49-F238E27FC236}">
                <a16:creationId xmlns:a16="http://schemas.microsoft.com/office/drawing/2014/main" id="{30793D0A-12F8-473D-AAA6-5CC0EA481379}"/>
              </a:ext>
            </a:extLst>
          </p:cNvPr>
          <p:cNvCxnSpPr>
            <a:cxnSpLocks/>
            <a:stCxn id="188" idx="0"/>
            <a:endCxn id="127" idx="2"/>
          </p:cNvCxnSpPr>
          <p:nvPr/>
        </p:nvCxnSpPr>
        <p:spPr>
          <a:xfrm rot="16200000" flipV="1">
            <a:off x="3682638" y="4151679"/>
            <a:ext cx="455353" cy="52750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8" name="Afgeronde rechthoek 90">
            <a:extLst>
              <a:ext uri="{FF2B5EF4-FFF2-40B4-BE49-F238E27FC236}">
                <a16:creationId xmlns:a16="http://schemas.microsoft.com/office/drawing/2014/main" id="{074C9E30-C59C-4829-A7F2-9078F25B788A}"/>
              </a:ext>
            </a:extLst>
          </p:cNvPr>
          <p:cNvSpPr/>
          <p:nvPr/>
        </p:nvSpPr>
        <p:spPr>
          <a:xfrm>
            <a:off x="5950094" y="1825216"/>
            <a:ext cx="1274858" cy="467295"/>
          </a:xfrm>
          <a:prstGeom prst="roundRect">
            <a:avLst/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Betere ontvankelijkheid vergunning</a:t>
            </a:r>
          </a:p>
        </p:txBody>
      </p:sp>
      <p:cxnSp>
        <p:nvCxnSpPr>
          <p:cNvPr id="211" name="Gebogen verbindingslijn 14">
            <a:extLst>
              <a:ext uri="{FF2B5EF4-FFF2-40B4-BE49-F238E27FC236}">
                <a16:creationId xmlns:a16="http://schemas.microsoft.com/office/drawing/2014/main" id="{B12C9432-A8D3-4B42-9DF4-AA9FEE69AB10}"/>
              </a:ext>
            </a:extLst>
          </p:cNvPr>
          <p:cNvCxnSpPr>
            <a:cxnSpLocks/>
            <a:endCxn id="208" idx="1"/>
          </p:cNvCxnSpPr>
          <p:nvPr/>
        </p:nvCxnSpPr>
        <p:spPr>
          <a:xfrm rot="16200000" flipH="1">
            <a:off x="5651077" y="1759847"/>
            <a:ext cx="304130" cy="293903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2" name="Gebogen verbindingslijn 14">
            <a:extLst>
              <a:ext uri="{FF2B5EF4-FFF2-40B4-BE49-F238E27FC236}">
                <a16:creationId xmlns:a16="http://schemas.microsoft.com/office/drawing/2014/main" id="{18480DFC-8E12-4207-9A6E-3225DEF3D6A7}"/>
              </a:ext>
            </a:extLst>
          </p:cNvPr>
          <p:cNvCxnSpPr>
            <a:cxnSpLocks/>
            <a:stCxn id="152" idx="3"/>
          </p:cNvCxnSpPr>
          <p:nvPr/>
        </p:nvCxnSpPr>
        <p:spPr>
          <a:xfrm flipV="1">
            <a:off x="5663780" y="1490381"/>
            <a:ext cx="297835" cy="9373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7" name="Afgeronde rechthoek 6">
            <a:extLst>
              <a:ext uri="{FF2B5EF4-FFF2-40B4-BE49-F238E27FC236}">
                <a16:creationId xmlns:a16="http://schemas.microsoft.com/office/drawing/2014/main" id="{C6170C19-0A94-41E2-BFB3-D04A07554F74}"/>
              </a:ext>
            </a:extLst>
          </p:cNvPr>
          <p:cNvSpPr/>
          <p:nvPr/>
        </p:nvSpPr>
        <p:spPr>
          <a:xfrm>
            <a:off x="1788933" y="6291192"/>
            <a:ext cx="1472705" cy="3561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menselijk contact</a:t>
            </a:r>
          </a:p>
        </p:txBody>
      </p:sp>
      <p:sp>
        <p:nvSpPr>
          <p:cNvPr id="218" name="Afgeronde rechthoek 90">
            <a:extLst>
              <a:ext uri="{FF2B5EF4-FFF2-40B4-BE49-F238E27FC236}">
                <a16:creationId xmlns:a16="http://schemas.microsoft.com/office/drawing/2014/main" id="{5684382F-29CB-4371-A5CB-77ED67446239}"/>
              </a:ext>
            </a:extLst>
          </p:cNvPr>
          <p:cNvSpPr/>
          <p:nvPr/>
        </p:nvSpPr>
        <p:spPr>
          <a:xfrm>
            <a:off x="3463893" y="6274818"/>
            <a:ext cx="965603" cy="4160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dialoog</a:t>
            </a:r>
          </a:p>
        </p:txBody>
      </p:sp>
      <p:sp>
        <p:nvSpPr>
          <p:cNvPr id="219" name="Afgeronde rechthoek 90">
            <a:extLst>
              <a:ext uri="{FF2B5EF4-FFF2-40B4-BE49-F238E27FC236}">
                <a16:creationId xmlns:a16="http://schemas.microsoft.com/office/drawing/2014/main" id="{09A2AEB9-EB0A-4183-BDBF-59B34C9C16D4}"/>
              </a:ext>
            </a:extLst>
          </p:cNvPr>
          <p:cNvSpPr/>
          <p:nvPr/>
        </p:nvSpPr>
        <p:spPr>
          <a:xfrm>
            <a:off x="5698559" y="5366081"/>
            <a:ext cx="965603" cy="4991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teamgevoel</a:t>
            </a:r>
          </a:p>
        </p:txBody>
      </p:sp>
      <p:sp>
        <p:nvSpPr>
          <p:cNvPr id="220" name="Afgeronde rechthoek 90">
            <a:extLst>
              <a:ext uri="{FF2B5EF4-FFF2-40B4-BE49-F238E27FC236}">
                <a16:creationId xmlns:a16="http://schemas.microsoft.com/office/drawing/2014/main" id="{8B95B2A1-3DE6-46B7-85FC-456CC1346D97}"/>
              </a:ext>
            </a:extLst>
          </p:cNvPr>
          <p:cNvSpPr/>
          <p:nvPr/>
        </p:nvSpPr>
        <p:spPr>
          <a:xfrm>
            <a:off x="4429497" y="5398520"/>
            <a:ext cx="1105942" cy="5717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Inzicht in perspectieven collega’s</a:t>
            </a:r>
          </a:p>
        </p:txBody>
      </p:sp>
      <p:sp>
        <p:nvSpPr>
          <p:cNvPr id="221" name="Afgeronde rechthoek 90">
            <a:extLst>
              <a:ext uri="{FF2B5EF4-FFF2-40B4-BE49-F238E27FC236}">
                <a16:creationId xmlns:a16="http://schemas.microsoft.com/office/drawing/2014/main" id="{531313E8-AF54-4F2B-8137-685BC02D7E58}"/>
              </a:ext>
            </a:extLst>
          </p:cNvPr>
          <p:cNvSpPr/>
          <p:nvPr/>
        </p:nvSpPr>
        <p:spPr>
          <a:xfrm>
            <a:off x="4642092" y="6173106"/>
            <a:ext cx="965603" cy="5254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samen i.p.v. tegenover elkaar</a:t>
            </a:r>
          </a:p>
        </p:txBody>
      </p:sp>
      <p:cxnSp>
        <p:nvCxnSpPr>
          <p:cNvPr id="222" name="Gebogen verbindingslijn 14">
            <a:extLst>
              <a:ext uri="{FF2B5EF4-FFF2-40B4-BE49-F238E27FC236}">
                <a16:creationId xmlns:a16="http://schemas.microsoft.com/office/drawing/2014/main" id="{8DBAC9F9-B83A-4FCD-BE50-849758909EA4}"/>
              </a:ext>
            </a:extLst>
          </p:cNvPr>
          <p:cNvCxnSpPr>
            <a:cxnSpLocks/>
          </p:cNvCxnSpPr>
          <p:nvPr/>
        </p:nvCxnSpPr>
        <p:spPr>
          <a:xfrm rot="16200000" flipH="1">
            <a:off x="725620" y="4884326"/>
            <a:ext cx="2651215" cy="162514"/>
          </a:xfrm>
          <a:prstGeom prst="bentConnector3">
            <a:avLst>
              <a:gd name="adj1" fmla="val 54671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Rechte verbindingslijn met pijl 226">
            <a:extLst>
              <a:ext uri="{FF2B5EF4-FFF2-40B4-BE49-F238E27FC236}">
                <a16:creationId xmlns:a16="http://schemas.microsoft.com/office/drawing/2014/main" id="{FC016335-CABD-4E38-B155-B1B93CAB3BEF}"/>
              </a:ext>
            </a:extLst>
          </p:cNvPr>
          <p:cNvCxnSpPr>
            <a:cxnSpLocks/>
          </p:cNvCxnSpPr>
          <p:nvPr/>
        </p:nvCxnSpPr>
        <p:spPr>
          <a:xfrm>
            <a:off x="3270258" y="6480249"/>
            <a:ext cx="215809" cy="51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Rechte verbindingslijn met pijl 227">
            <a:extLst>
              <a:ext uri="{FF2B5EF4-FFF2-40B4-BE49-F238E27FC236}">
                <a16:creationId xmlns:a16="http://schemas.microsoft.com/office/drawing/2014/main" id="{E4EE6B97-56D0-4BEF-BBF5-4A5C5B1A153B}"/>
              </a:ext>
            </a:extLst>
          </p:cNvPr>
          <p:cNvCxnSpPr>
            <a:cxnSpLocks/>
          </p:cNvCxnSpPr>
          <p:nvPr/>
        </p:nvCxnSpPr>
        <p:spPr>
          <a:xfrm>
            <a:off x="4442202" y="6435833"/>
            <a:ext cx="215809" cy="51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Rechte verbindingslijn met pijl 228">
            <a:extLst>
              <a:ext uri="{FF2B5EF4-FFF2-40B4-BE49-F238E27FC236}">
                <a16:creationId xmlns:a16="http://schemas.microsoft.com/office/drawing/2014/main" id="{1AB9B822-16C2-41BA-9838-B44DD8230C28}"/>
              </a:ext>
            </a:extLst>
          </p:cNvPr>
          <p:cNvCxnSpPr>
            <a:cxnSpLocks/>
          </p:cNvCxnSpPr>
          <p:nvPr/>
        </p:nvCxnSpPr>
        <p:spPr>
          <a:xfrm flipV="1">
            <a:off x="4943876" y="5896706"/>
            <a:ext cx="0" cy="2519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Rechte verbindingslijn met pijl 232">
            <a:extLst>
              <a:ext uri="{FF2B5EF4-FFF2-40B4-BE49-F238E27FC236}">
                <a16:creationId xmlns:a16="http://schemas.microsoft.com/office/drawing/2014/main" id="{BD3B23BF-E56F-497B-9898-7EBC0E26D865}"/>
              </a:ext>
            </a:extLst>
          </p:cNvPr>
          <p:cNvCxnSpPr>
            <a:cxnSpLocks/>
            <a:endCxn id="219" idx="1"/>
          </p:cNvCxnSpPr>
          <p:nvPr/>
        </p:nvCxnSpPr>
        <p:spPr>
          <a:xfrm>
            <a:off x="5546407" y="5597515"/>
            <a:ext cx="152152" cy="181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Afgeronde rechthoek 90">
            <a:extLst>
              <a:ext uri="{FF2B5EF4-FFF2-40B4-BE49-F238E27FC236}">
                <a16:creationId xmlns:a16="http://schemas.microsoft.com/office/drawing/2014/main" id="{9B5AB029-F9BB-4A0C-B94F-563FD5D72AF1}"/>
              </a:ext>
            </a:extLst>
          </p:cNvPr>
          <p:cNvSpPr/>
          <p:nvPr/>
        </p:nvSpPr>
        <p:spPr>
          <a:xfrm>
            <a:off x="2456486" y="4654386"/>
            <a:ext cx="965603" cy="416032"/>
          </a:xfrm>
          <a:prstGeom prst="roundRect">
            <a:avLst/>
          </a:prstGeom>
          <a:solidFill>
            <a:srgbClr val="8CD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nl-NL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Integrale afweging</a:t>
            </a:r>
          </a:p>
        </p:txBody>
      </p:sp>
      <p:cxnSp>
        <p:nvCxnSpPr>
          <p:cNvPr id="158" name="Gebogen verbindingslijn 15">
            <a:extLst>
              <a:ext uri="{FF2B5EF4-FFF2-40B4-BE49-F238E27FC236}">
                <a16:creationId xmlns:a16="http://schemas.microsoft.com/office/drawing/2014/main" id="{D35B53E0-B0AB-40E6-8912-D9791ED2E2DD}"/>
              </a:ext>
            </a:extLst>
          </p:cNvPr>
          <p:cNvCxnSpPr>
            <a:cxnSpLocks/>
            <a:endCxn id="81" idx="1"/>
          </p:cNvCxnSpPr>
          <p:nvPr/>
        </p:nvCxnSpPr>
        <p:spPr>
          <a:xfrm flipV="1">
            <a:off x="6688306" y="4090298"/>
            <a:ext cx="1833161" cy="1492878"/>
          </a:xfrm>
          <a:prstGeom prst="bentConnector3">
            <a:avLst>
              <a:gd name="adj1" fmla="val 77019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9" name="Gebogen verbindingslijn 15">
            <a:extLst>
              <a:ext uri="{FF2B5EF4-FFF2-40B4-BE49-F238E27FC236}">
                <a16:creationId xmlns:a16="http://schemas.microsoft.com/office/drawing/2014/main" id="{0DD16451-0CF9-4C3D-826A-EE3AE93A08B5}"/>
              </a:ext>
            </a:extLst>
          </p:cNvPr>
          <p:cNvCxnSpPr>
            <a:cxnSpLocks/>
          </p:cNvCxnSpPr>
          <p:nvPr/>
        </p:nvCxnSpPr>
        <p:spPr>
          <a:xfrm>
            <a:off x="6700400" y="4816454"/>
            <a:ext cx="1793177" cy="1790083"/>
          </a:xfrm>
          <a:prstGeom prst="bentConnector3">
            <a:avLst>
              <a:gd name="adj1" fmla="val 18129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1" name="Gebogen verbindingslijn 15">
            <a:extLst>
              <a:ext uri="{FF2B5EF4-FFF2-40B4-BE49-F238E27FC236}">
                <a16:creationId xmlns:a16="http://schemas.microsoft.com/office/drawing/2014/main" id="{D48427A6-A0A6-4DFD-9551-A3D4D52779E6}"/>
              </a:ext>
            </a:extLst>
          </p:cNvPr>
          <p:cNvCxnSpPr>
            <a:cxnSpLocks/>
          </p:cNvCxnSpPr>
          <p:nvPr/>
        </p:nvCxnSpPr>
        <p:spPr>
          <a:xfrm>
            <a:off x="6688305" y="4778232"/>
            <a:ext cx="1853065" cy="1467687"/>
          </a:xfrm>
          <a:prstGeom prst="bentConnector3">
            <a:avLst>
              <a:gd name="adj1" fmla="val 23271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Gebogen verbindingslijn 15">
            <a:extLst>
              <a:ext uri="{FF2B5EF4-FFF2-40B4-BE49-F238E27FC236}">
                <a16:creationId xmlns:a16="http://schemas.microsoft.com/office/drawing/2014/main" id="{EE17059B-3ACF-4DE7-BA01-7ED3E51F98ED}"/>
              </a:ext>
            </a:extLst>
          </p:cNvPr>
          <p:cNvCxnSpPr>
            <a:cxnSpLocks/>
            <a:stCxn id="132" idx="2"/>
          </p:cNvCxnSpPr>
          <p:nvPr/>
        </p:nvCxnSpPr>
        <p:spPr>
          <a:xfrm rot="16200000" flipH="1">
            <a:off x="6913525" y="4592636"/>
            <a:ext cx="2027706" cy="1178283"/>
          </a:xfrm>
          <a:prstGeom prst="bentConnector3">
            <a:avLst>
              <a:gd name="adj1" fmla="val 99323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6" name="Gebogen verbindingslijn 15">
            <a:extLst>
              <a:ext uri="{FF2B5EF4-FFF2-40B4-BE49-F238E27FC236}">
                <a16:creationId xmlns:a16="http://schemas.microsoft.com/office/drawing/2014/main" id="{F132FCE2-24F5-4C5E-8970-2F511EF14922}"/>
              </a:ext>
            </a:extLst>
          </p:cNvPr>
          <p:cNvCxnSpPr>
            <a:cxnSpLocks/>
          </p:cNvCxnSpPr>
          <p:nvPr/>
        </p:nvCxnSpPr>
        <p:spPr>
          <a:xfrm>
            <a:off x="4620100" y="5044096"/>
            <a:ext cx="3885259" cy="852609"/>
          </a:xfrm>
          <a:prstGeom prst="bentConnector3">
            <a:avLst>
              <a:gd name="adj1" fmla="val 75251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Gebogen verbindingslijn 15">
            <a:extLst>
              <a:ext uri="{FF2B5EF4-FFF2-40B4-BE49-F238E27FC236}">
                <a16:creationId xmlns:a16="http://schemas.microsoft.com/office/drawing/2014/main" id="{80A68C8E-9442-43D4-A2A9-01DFF79B82F9}"/>
              </a:ext>
            </a:extLst>
          </p:cNvPr>
          <p:cNvCxnSpPr>
            <a:cxnSpLocks/>
          </p:cNvCxnSpPr>
          <p:nvPr/>
        </p:nvCxnSpPr>
        <p:spPr>
          <a:xfrm flipV="1">
            <a:off x="7275987" y="1850874"/>
            <a:ext cx="1259978" cy="686695"/>
          </a:xfrm>
          <a:prstGeom prst="bentConnector3">
            <a:avLst>
              <a:gd name="adj1" fmla="val 8553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Gebogen verbindingslijn 15">
            <a:extLst>
              <a:ext uri="{FF2B5EF4-FFF2-40B4-BE49-F238E27FC236}">
                <a16:creationId xmlns:a16="http://schemas.microsoft.com/office/drawing/2014/main" id="{68255645-5468-473F-8E89-1A98DB64D644}"/>
              </a:ext>
            </a:extLst>
          </p:cNvPr>
          <p:cNvCxnSpPr>
            <a:cxnSpLocks/>
            <a:endCxn id="76" idx="1"/>
          </p:cNvCxnSpPr>
          <p:nvPr/>
        </p:nvCxnSpPr>
        <p:spPr>
          <a:xfrm flipV="1">
            <a:off x="7000881" y="1223572"/>
            <a:ext cx="1527710" cy="121208"/>
          </a:xfrm>
          <a:prstGeom prst="bentConnector3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Gebogen verbindingslijn 15">
            <a:extLst>
              <a:ext uri="{FF2B5EF4-FFF2-40B4-BE49-F238E27FC236}">
                <a16:creationId xmlns:a16="http://schemas.microsoft.com/office/drawing/2014/main" id="{15CE7ADF-BD89-4928-8904-FDA7A6EAEFAE}"/>
              </a:ext>
            </a:extLst>
          </p:cNvPr>
          <p:cNvCxnSpPr>
            <a:cxnSpLocks/>
          </p:cNvCxnSpPr>
          <p:nvPr/>
        </p:nvCxnSpPr>
        <p:spPr>
          <a:xfrm>
            <a:off x="6816718" y="933797"/>
            <a:ext cx="1715114" cy="3082478"/>
          </a:xfrm>
          <a:prstGeom prst="bentConnector3">
            <a:avLst>
              <a:gd name="adj1" fmla="val 500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7" name="Gebogen verbindingslijn 15">
            <a:extLst>
              <a:ext uri="{FF2B5EF4-FFF2-40B4-BE49-F238E27FC236}">
                <a16:creationId xmlns:a16="http://schemas.microsoft.com/office/drawing/2014/main" id="{1D34C437-2514-42E8-8D0C-DA9928A74887}"/>
              </a:ext>
            </a:extLst>
          </p:cNvPr>
          <p:cNvCxnSpPr>
            <a:cxnSpLocks/>
            <a:stCxn id="90" idx="3"/>
            <a:endCxn id="75" idx="1"/>
          </p:cNvCxnSpPr>
          <p:nvPr/>
        </p:nvCxnSpPr>
        <p:spPr>
          <a:xfrm>
            <a:off x="7289154" y="2583805"/>
            <a:ext cx="1239437" cy="2640376"/>
          </a:xfrm>
          <a:prstGeom prst="bentConnector3">
            <a:avLst>
              <a:gd name="adj1" fmla="val 79971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4" name="Gebogen verbindingslijn 15">
            <a:extLst>
              <a:ext uri="{FF2B5EF4-FFF2-40B4-BE49-F238E27FC236}">
                <a16:creationId xmlns:a16="http://schemas.microsoft.com/office/drawing/2014/main" id="{89823919-A52A-430C-A63B-6E308226AD45}"/>
              </a:ext>
            </a:extLst>
          </p:cNvPr>
          <p:cNvCxnSpPr>
            <a:cxnSpLocks/>
          </p:cNvCxnSpPr>
          <p:nvPr/>
        </p:nvCxnSpPr>
        <p:spPr>
          <a:xfrm>
            <a:off x="7094200" y="2129764"/>
            <a:ext cx="1453061" cy="3149375"/>
          </a:xfrm>
          <a:prstGeom prst="bentConnector3">
            <a:avLst>
              <a:gd name="adj1" fmla="val 500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5" name="Gebogen verbindingslijn 15">
            <a:extLst>
              <a:ext uri="{FF2B5EF4-FFF2-40B4-BE49-F238E27FC236}">
                <a16:creationId xmlns:a16="http://schemas.microsoft.com/office/drawing/2014/main" id="{94613A66-760B-461E-B250-C3829A1C512C}"/>
              </a:ext>
            </a:extLst>
          </p:cNvPr>
          <p:cNvCxnSpPr>
            <a:cxnSpLocks/>
            <a:stCxn id="150" idx="3"/>
            <a:endCxn id="74" idx="1"/>
          </p:cNvCxnSpPr>
          <p:nvPr/>
        </p:nvCxnSpPr>
        <p:spPr>
          <a:xfrm flipV="1">
            <a:off x="7354812" y="1634449"/>
            <a:ext cx="1173779" cy="1570090"/>
          </a:xfrm>
          <a:prstGeom prst="bentConnector3">
            <a:avLst>
              <a:gd name="adj1" fmla="val 50000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3" name="Gebogen verbindingslijn 16">
            <a:extLst>
              <a:ext uri="{FF2B5EF4-FFF2-40B4-BE49-F238E27FC236}">
                <a16:creationId xmlns:a16="http://schemas.microsoft.com/office/drawing/2014/main" id="{73E9FE47-CB0C-4A30-9191-4AED76D6EF6C}"/>
              </a:ext>
            </a:extLst>
          </p:cNvPr>
          <p:cNvCxnSpPr>
            <a:cxnSpLocks/>
            <a:stCxn id="147" idx="0"/>
          </p:cNvCxnSpPr>
          <p:nvPr/>
        </p:nvCxnSpPr>
        <p:spPr>
          <a:xfrm rot="5400000" flipH="1" flipV="1">
            <a:off x="6821647" y="1281769"/>
            <a:ext cx="232289" cy="3135139"/>
          </a:xfrm>
          <a:prstGeom prst="bentConnector2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Gebogen verbindingslijn 15">
            <a:extLst>
              <a:ext uri="{FF2B5EF4-FFF2-40B4-BE49-F238E27FC236}">
                <a16:creationId xmlns:a16="http://schemas.microsoft.com/office/drawing/2014/main" id="{E74C3A80-EF73-4A0F-A13E-F94016FBD45F}"/>
              </a:ext>
            </a:extLst>
          </p:cNvPr>
          <p:cNvCxnSpPr>
            <a:cxnSpLocks/>
          </p:cNvCxnSpPr>
          <p:nvPr/>
        </p:nvCxnSpPr>
        <p:spPr>
          <a:xfrm flipV="1">
            <a:off x="7076575" y="1516742"/>
            <a:ext cx="1470686" cy="429562"/>
          </a:xfrm>
          <a:prstGeom prst="bentConnector3">
            <a:avLst>
              <a:gd name="adj1" fmla="val 66191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1" name="Gebogen verbindingslijn 15">
            <a:extLst>
              <a:ext uri="{FF2B5EF4-FFF2-40B4-BE49-F238E27FC236}">
                <a16:creationId xmlns:a16="http://schemas.microsoft.com/office/drawing/2014/main" id="{BFD0257D-7855-4B26-92E3-5EBF0DB2E17E}"/>
              </a:ext>
            </a:extLst>
          </p:cNvPr>
          <p:cNvCxnSpPr>
            <a:cxnSpLocks/>
          </p:cNvCxnSpPr>
          <p:nvPr/>
        </p:nvCxnSpPr>
        <p:spPr>
          <a:xfrm>
            <a:off x="6974993" y="1432007"/>
            <a:ext cx="1572268" cy="33868"/>
          </a:xfrm>
          <a:prstGeom prst="bentConnector3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2" name="Gebogen verbindingslijn 16">
            <a:extLst>
              <a:ext uri="{FF2B5EF4-FFF2-40B4-BE49-F238E27FC236}">
                <a16:creationId xmlns:a16="http://schemas.microsoft.com/office/drawing/2014/main" id="{EEBA46A5-B69E-4944-B395-BBA27DF77827}"/>
              </a:ext>
            </a:extLst>
          </p:cNvPr>
          <p:cNvCxnSpPr>
            <a:cxnSpLocks/>
          </p:cNvCxnSpPr>
          <p:nvPr/>
        </p:nvCxnSpPr>
        <p:spPr>
          <a:xfrm>
            <a:off x="2717893" y="1358681"/>
            <a:ext cx="5722904" cy="219790"/>
          </a:xfrm>
          <a:prstGeom prst="bentConnector3">
            <a:avLst>
              <a:gd name="adj1" fmla="val 93606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5" name="Gebogen verbindingslijn 16">
            <a:extLst>
              <a:ext uri="{FF2B5EF4-FFF2-40B4-BE49-F238E27FC236}">
                <a16:creationId xmlns:a16="http://schemas.microsoft.com/office/drawing/2014/main" id="{5AC4103B-84FC-47BB-AECF-74D85174CAF2}"/>
              </a:ext>
            </a:extLst>
          </p:cNvPr>
          <p:cNvCxnSpPr>
            <a:cxnSpLocks/>
          </p:cNvCxnSpPr>
          <p:nvPr/>
        </p:nvCxnSpPr>
        <p:spPr>
          <a:xfrm>
            <a:off x="2909960" y="949923"/>
            <a:ext cx="5592555" cy="232130"/>
          </a:xfrm>
          <a:prstGeom prst="bentConnector3">
            <a:avLst>
              <a:gd name="adj1" fmla="val 26837"/>
            </a:avLst>
          </a:prstGeom>
          <a:solidFill>
            <a:srgbClr val="00A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Afgeronde rechthoek 90">
            <a:extLst>
              <a:ext uri="{FF2B5EF4-FFF2-40B4-BE49-F238E27FC236}">
                <a16:creationId xmlns:a16="http://schemas.microsoft.com/office/drawing/2014/main" id="{B87F243F-76D3-C144-AD28-56C99F169243}"/>
              </a:ext>
            </a:extLst>
          </p:cNvPr>
          <p:cNvSpPr/>
          <p:nvPr/>
        </p:nvSpPr>
        <p:spPr>
          <a:xfrm>
            <a:off x="5760904" y="6173105"/>
            <a:ext cx="965603" cy="5254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Minder </a:t>
            </a:r>
            <a:r>
              <a:rPr lang="en-US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</a:t>
            </a:r>
            <a:r>
              <a:rPr lang="en-US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door </a:t>
            </a:r>
            <a:r>
              <a:rPr lang="en-US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en-US" sz="900" b="1" dirty="0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solidFill>
                  <a:srgbClr val="1A2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overslaan</a:t>
            </a:r>
            <a:endParaRPr lang="nl-NL" sz="900" b="1" dirty="0">
              <a:solidFill>
                <a:srgbClr val="1A23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407E84A9-C06D-FF47-BD0D-ED11219CC83A}"/>
              </a:ext>
            </a:extLst>
          </p:cNvPr>
          <p:cNvCxnSpPr>
            <a:cxnSpLocks/>
            <a:stCxn id="221" idx="3"/>
            <a:endCxn id="17" idx="1"/>
          </p:cNvCxnSpPr>
          <p:nvPr/>
        </p:nvCxnSpPr>
        <p:spPr>
          <a:xfrm flipV="1">
            <a:off x="5607695" y="6435833"/>
            <a:ext cx="15320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bogen verbindingslijn 15">
            <a:extLst>
              <a:ext uri="{FF2B5EF4-FFF2-40B4-BE49-F238E27FC236}">
                <a16:creationId xmlns:a16="http://schemas.microsoft.com/office/drawing/2014/main" id="{E692F5F6-0BB5-2449-8172-0CB6E1799C9D}"/>
              </a:ext>
            </a:extLst>
          </p:cNvPr>
          <p:cNvCxnSpPr>
            <a:cxnSpLocks/>
            <a:stCxn id="21" idx="3"/>
            <a:endCxn id="74" idx="1"/>
          </p:cNvCxnSpPr>
          <p:nvPr/>
        </p:nvCxnSpPr>
        <p:spPr>
          <a:xfrm flipV="1">
            <a:off x="6726507" y="1634449"/>
            <a:ext cx="1802084" cy="4801384"/>
          </a:xfrm>
          <a:prstGeom prst="bentConnector3">
            <a:avLst>
              <a:gd name="adj1" fmla="val 64095"/>
            </a:avLst>
          </a:prstGeom>
          <a:ln w="127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4" name="Gebogen verbindingslijn 16">
            <a:extLst>
              <a:ext uri="{FF2B5EF4-FFF2-40B4-BE49-F238E27FC236}">
                <a16:creationId xmlns:a16="http://schemas.microsoft.com/office/drawing/2014/main" id="{9FAD0C05-A19E-4E19-B169-60759C345612}"/>
              </a:ext>
            </a:extLst>
          </p:cNvPr>
          <p:cNvCxnSpPr>
            <a:cxnSpLocks/>
          </p:cNvCxnSpPr>
          <p:nvPr/>
        </p:nvCxnSpPr>
        <p:spPr>
          <a:xfrm rot="16200000" flipH="1">
            <a:off x="4660190" y="1480803"/>
            <a:ext cx="1466995" cy="6075819"/>
          </a:xfrm>
          <a:prstGeom prst="bentConnector2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75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79FD48-02CC-46CF-9AAE-0190940E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de Intaketafel?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AAD565-C647-4A4D-B7B1-09E05F683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 ruimtelijke en maatschappelijk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initiatieven </a:t>
            </a: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worden </a:t>
            </a:r>
            <a:b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wekelijk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aan de intaketafel besproken en beoordeeld. </a:t>
            </a:r>
          </a:p>
          <a:p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Het hoofddoel is te bepalen of het initiatief wenselijk is. </a:t>
            </a:r>
            <a:b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 wil zeggen: past het initiatief bij de omgevingsvisie </a:t>
            </a:r>
            <a:b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van de gemeente en de ketenpartners en is het kansrijk </a:t>
            </a:r>
            <a:b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 verder te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ontwikkelen</a:t>
            </a: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Zo weet de initiatiefnemer </a:t>
            </a:r>
            <a:b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vroeg of diens plan wenselijk is. En gaan we als overheid </a:t>
            </a:r>
            <a:b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alleen aan de slag met wenselijke initiatieven.</a:t>
            </a:r>
          </a:p>
          <a:p>
            <a:endParaRPr lang="nl-NL" dirty="0"/>
          </a:p>
        </p:txBody>
      </p:sp>
      <p:pic>
        <p:nvPicPr>
          <p:cNvPr id="4" name="Afbeelding 16">
            <a:extLst>
              <a:ext uri="{FF2B5EF4-FFF2-40B4-BE49-F238E27FC236}">
                <a16:creationId xmlns:a16="http://schemas.microsoft.com/office/drawing/2014/main" id="{20CA3CD7-F649-4A07-8E87-3C55C0BEA4A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3710" y="1800000"/>
            <a:ext cx="2915176" cy="279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79FD48-02CC-46CF-9AAE-0190940E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de Omgevingstafel?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AAD565-C647-4A4D-B7B1-09E05F683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nl-NL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uimtelijke</a:t>
            </a: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maatschappelijke complexe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initiatieven die wenselijk zijn </a:t>
            </a: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worden aan de Omgevingstafel besproken. Alle betrokkenen adviseurs, initiatiefnemer en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vertegenwoordiging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van</a:t>
            </a: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belanghebbenden – zitten tegelijkertijd om tafel. Ieders inbreng wordt gehoord en meegewogen.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Het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doel</a:t>
            </a: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samen het initiatief mogelijk te maken binnen de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kaders</a:t>
            </a: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Er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wordt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gewerkt</a:t>
            </a:r>
            <a:r>
              <a:rPr lang="nl-NL" dirty="0">
                <a:effectLst/>
                <a:latin typeface="Arial" panose="020B0604020202020204" pitchFamily="34" charset="0"/>
                <a:ea typeface="MS Mincho" panose="020B0604020202020204" pitchFamily="34" charset="0"/>
                <a:cs typeface="Arial" panose="020B0604020202020204" pitchFamily="34" charset="0"/>
              </a:rPr>
              <a:t> vanuit “Ja, mits”</a:t>
            </a:r>
            <a:r>
              <a:rPr lang="en-US" dirty="0">
                <a:effectLst/>
                <a:latin typeface="Arial" panose="020B0604020202020204" pitchFamily="34" charset="0"/>
                <a:ea typeface="MS Mincho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MS Mincho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effectLst/>
                <a:latin typeface="Arial" panose="020B0604020202020204" pitchFamily="34" charset="0"/>
                <a:ea typeface="MS Mincho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effectLst/>
                <a:latin typeface="Arial" panose="020B0604020202020204" pitchFamily="34" charset="0"/>
                <a:ea typeface="MS Mincho" panose="020B0604020202020204" pitchFamily="34" charset="0"/>
                <a:cs typeface="Arial" panose="020B0604020202020204" pitchFamily="34" charset="0"/>
              </a:rPr>
              <a:t>van toetsen naar adviseren.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Omgevingstafel bespaart iedereen tijd en geeft </a:t>
            </a:r>
            <a:b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meer transparantie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Het resultaat is een definitief </a:t>
            </a:r>
            <a:b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ontwerp van het initiatief, een advies van alle </a:t>
            </a:r>
            <a:b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betrokkenen aan tafel en een concept vergunning</a:t>
            </a:r>
            <a:b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zijn nieuwe rollen aanwezig, namelijk de </a:t>
            </a:r>
            <a:b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gespreksleider, de beslisser, de observant en de </a:t>
            </a:r>
            <a:b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geodata</a:t>
            </a:r>
            <a:r>
              <a:rPr lang="nl-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-analist.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46AA65C-5782-4659-A899-9682ED131D6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15327" y="4069194"/>
            <a:ext cx="3104029" cy="170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204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D8A23B-B5B8-46EA-AED9-44BAF9A4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79999"/>
            <a:ext cx="10033200" cy="895946"/>
          </a:xfrm>
        </p:spPr>
        <p:txBody>
          <a:bodyPr/>
          <a:lstStyle/>
          <a:p>
            <a:r>
              <a:rPr lang="en-US" sz="3200" dirty="0" err="1"/>
              <a:t>Intaketafel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Omgevingstafel</a:t>
            </a:r>
            <a:r>
              <a:rPr lang="en-US" sz="3200" dirty="0"/>
              <a:t> </a:t>
            </a:r>
            <a:r>
              <a:rPr lang="en-US" sz="3200" dirty="0" err="1"/>
              <a:t>vinden</a:t>
            </a:r>
            <a:r>
              <a:rPr lang="en-US" sz="3200" dirty="0"/>
              <a:t> </a:t>
            </a:r>
            <a:r>
              <a:rPr lang="en-US" sz="3200" dirty="0" err="1"/>
              <a:t>plaats</a:t>
            </a:r>
            <a:r>
              <a:rPr lang="en-US" sz="3200" dirty="0"/>
              <a:t> </a:t>
            </a:r>
            <a:r>
              <a:rPr lang="en-US" sz="3200" dirty="0" err="1"/>
              <a:t>voor</a:t>
            </a:r>
            <a:r>
              <a:rPr lang="en-US" sz="3200" dirty="0"/>
              <a:t> de </a:t>
            </a:r>
            <a:r>
              <a:rPr lang="en-US" sz="3200" dirty="0" err="1"/>
              <a:t>aanvraag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44D90C-A55C-4184-ADA8-7C303D59F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2060028"/>
            <a:ext cx="10033000" cy="4240760"/>
          </a:xfrm>
        </p:spPr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Intaketafel</a:t>
            </a:r>
          </a:p>
          <a:p>
            <a:pPr lvl="1"/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Bespreking van het initiatief op de Intaketafel. Is het initiatief wenselijk?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Omgevingstafel</a:t>
            </a:r>
          </a:p>
          <a:p>
            <a:pPr lvl="1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Is een initiatief wenselijk: initiatiefnemer, belanghebbenden en alle betrokken overheidspartijen komen bij elkaar aan de Omgevingstafel.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Aanvraag</a:t>
            </a:r>
          </a:p>
          <a:p>
            <a:pPr lvl="1"/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Initiatiefnemer dient</a:t>
            </a: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aanvraag in conform is besproken aan de Omgevingstafel: de vergunning wordt eenvoudig in acht weken verleend.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5020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ACE49-1511-41BE-BF28-B07FD227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het model structurele effecten en hoe kan een gemeente hier zelf mee werken?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0E0CDF-B96E-40C8-AE47-3EA4E9D57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2033959"/>
            <a:ext cx="10033000" cy="419867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werkwijze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structurele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effecten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e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</a:t>
            </a: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denkkader / werkwijze voor het beredeneren van de structurele effecten van de stelselwijziging</a:t>
            </a:r>
            <a:b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Werkwijze structurele effecten Omgevingswet gaat uit van oorzaak-gevolgdiagrammen. Elke keuze die gemaakt wordt bij de invoering van de Omgevingswet is dan een ‘oorzaak’ die leidt tot één of meer gevolgen. Gevolgen leiden vervolgens weer tot effecten – in de gemeentelijke organisatie of daarbuiten.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598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ACE49-1511-41BE-BF28-B07FD227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het model structurele effecten en hoe kan een gemeente hier zelf mee werken?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0E0CDF-B96E-40C8-AE47-3EA4E9D57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2033959"/>
            <a:ext cx="10033000" cy="4198675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Aan de hand van een interactieve discussie worden verwachte en waargenomen effecten besproken en gedefinieerd. Door hier met de oorzaak-gevolg modelplaat structuur in aan te brengen worden de verwachtingen en ervaringen van de groep betreffende het voorliggende Omgevingswet onderwerp inzichtelijk gemaakt. </a:t>
            </a:r>
          </a:p>
          <a:p>
            <a:pPr marL="0" indent="0">
              <a:buNone/>
            </a:pPr>
            <a:endParaRPr lang="nl-NL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 je meer informatie of hiermee aan de slag als gemeente? Kijk dan op onze </a:t>
            </a:r>
            <a:r>
              <a:rPr lang="nl-NL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webpagina</a:t>
            </a:r>
            <a:r>
              <a:rPr lang="nl-NL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1820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71E6D-60B1-402F-9A36-913E414D38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effecten van de Intaketafel</a:t>
            </a:r>
          </a:p>
        </p:txBody>
      </p:sp>
    </p:spTree>
    <p:extLst>
      <p:ext uri="{BB962C8B-B14F-4D97-AF65-F5344CB8AC3E}">
        <p14:creationId xmlns:p14="http://schemas.microsoft.com/office/powerpoint/2010/main" val="3092714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A567068D-3305-4038-BDF2-3FAAACDC769E}"/>
              </a:ext>
            </a:extLst>
          </p:cNvPr>
          <p:cNvCxnSpPr>
            <a:cxnSpLocks/>
          </p:cNvCxnSpPr>
          <p:nvPr/>
        </p:nvCxnSpPr>
        <p:spPr>
          <a:xfrm flipH="1">
            <a:off x="2270512" y="1954924"/>
            <a:ext cx="8350" cy="34450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EC27B2A0-2BB0-4F88-A376-54046986D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Effecten van wekelijks overleg aan de Intaketafel</a:t>
            </a:r>
          </a:p>
        </p:txBody>
      </p:sp>
      <p:sp>
        <p:nvSpPr>
          <p:cNvPr id="4" name="Afgeronde rechthoek 90">
            <a:extLst>
              <a:ext uri="{FF2B5EF4-FFF2-40B4-BE49-F238E27FC236}">
                <a16:creationId xmlns:a16="http://schemas.microsoft.com/office/drawing/2014/main" id="{02C091BC-5620-407E-BBC3-A98C72C51B47}"/>
              </a:ext>
            </a:extLst>
          </p:cNvPr>
          <p:cNvSpPr/>
          <p:nvPr/>
        </p:nvSpPr>
        <p:spPr>
          <a:xfrm>
            <a:off x="1078801" y="1800000"/>
            <a:ext cx="2400124" cy="543807"/>
          </a:xfrm>
          <a:prstGeom prst="roundRect">
            <a:avLst/>
          </a:prstGeom>
          <a:solidFill>
            <a:schemeClr val="bg2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</a:t>
            </a:r>
          </a:p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NL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ntegrale</a:t>
            </a:r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afstemming</a:t>
            </a:r>
          </a:p>
        </p:txBody>
      </p:sp>
      <p:sp>
        <p:nvSpPr>
          <p:cNvPr id="5" name="Afgeronde rechthoek 90">
            <a:extLst>
              <a:ext uri="{FF2B5EF4-FFF2-40B4-BE49-F238E27FC236}">
                <a16:creationId xmlns:a16="http://schemas.microsoft.com/office/drawing/2014/main" id="{C5D3A13B-151B-4DEB-ADB4-F0EB7950B082}"/>
              </a:ext>
            </a:extLst>
          </p:cNvPr>
          <p:cNvSpPr/>
          <p:nvPr/>
        </p:nvSpPr>
        <p:spPr>
          <a:xfrm>
            <a:off x="1078802" y="2520000"/>
            <a:ext cx="2400124" cy="543807"/>
          </a:xfrm>
          <a:prstGeom prst="roundRect">
            <a:avLst/>
          </a:prstGeom>
          <a:solidFill>
            <a:schemeClr val="bg2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Eerdere afstemming ketensamenwerking</a:t>
            </a:r>
          </a:p>
        </p:txBody>
      </p:sp>
      <p:sp>
        <p:nvSpPr>
          <p:cNvPr id="6" name="Afgeronde rechthoek 90">
            <a:extLst>
              <a:ext uri="{FF2B5EF4-FFF2-40B4-BE49-F238E27FC236}">
                <a16:creationId xmlns:a16="http://schemas.microsoft.com/office/drawing/2014/main" id="{F4C51808-BD97-49D8-A051-D19BC5ACE36D}"/>
              </a:ext>
            </a:extLst>
          </p:cNvPr>
          <p:cNvSpPr/>
          <p:nvPr/>
        </p:nvSpPr>
        <p:spPr>
          <a:xfrm>
            <a:off x="1078802" y="3240000"/>
            <a:ext cx="2400123" cy="543807"/>
          </a:xfrm>
          <a:prstGeom prst="roundRect">
            <a:avLst/>
          </a:prstGeom>
          <a:solidFill>
            <a:schemeClr val="bg2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Heldere structuur in afweging 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wenselijkheid</a:t>
            </a:r>
          </a:p>
        </p:txBody>
      </p:sp>
      <p:sp>
        <p:nvSpPr>
          <p:cNvPr id="7" name="Afgeronde rechthoek 6">
            <a:extLst>
              <a:ext uri="{FF2B5EF4-FFF2-40B4-BE49-F238E27FC236}">
                <a16:creationId xmlns:a16="http://schemas.microsoft.com/office/drawing/2014/main" id="{28B52277-6C23-4F3D-BFA1-C25695340A48}"/>
              </a:ext>
            </a:extLst>
          </p:cNvPr>
          <p:cNvSpPr/>
          <p:nvPr/>
        </p:nvSpPr>
        <p:spPr>
          <a:xfrm>
            <a:off x="1078802" y="3960000"/>
            <a:ext cx="2400124" cy="543807"/>
          </a:xfrm>
          <a:prstGeom prst="roundRect">
            <a:avLst/>
          </a:prstGeom>
          <a:solidFill>
            <a:schemeClr val="bg2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Snel duidelijkheid wenselijkheid </a:t>
            </a:r>
          </a:p>
        </p:txBody>
      </p:sp>
      <p:sp>
        <p:nvSpPr>
          <p:cNvPr id="8" name="Afgeronde rechthoek 89">
            <a:extLst>
              <a:ext uri="{FF2B5EF4-FFF2-40B4-BE49-F238E27FC236}">
                <a16:creationId xmlns:a16="http://schemas.microsoft.com/office/drawing/2014/main" id="{D337DF4E-59D7-4797-B350-5A1469379F23}"/>
              </a:ext>
            </a:extLst>
          </p:cNvPr>
          <p:cNvSpPr/>
          <p:nvPr/>
        </p:nvSpPr>
        <p:spPr>
          <a:xfrm>
            <a:off x="1078801" y="4680000"/>
            <a:ext cx="2400123" cy="543807"/>
          </a:xfrm>
          <a:prstGeom prst="roundRect">
            <a:avLst/>
          </a:prstGeom>
          <a:solidFill>
            <a:schemeClr val="bg2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Minder inzet op niet wenselijke initiatieven</a:t>
            </a:r>
          </a:p>
        </p:txBody>
      </p:sp>
      <p:sp>
        <p:nvSpPr>
          <p:cNvPr id="9" name="Afgeronde rechthoek 90">
            <a:extLst>
              <a:ext uri="{FF2B5EF4-FFF2-40B4-BE49-F238E27FC236}">
                <a16:creationId xmlns:a16="http://schemas.microsoft.com/office/drawing/2014/main" id="{EAFEE9EF-27C2-491B-B7B8-49B7F523FBE1}"/>
              </a:ext>
            </a:extLst>
          </p:cNvPr>
          <p:cNvSpPr/>
          <p:nvPr/>
        </p:nvSpPr>
        <p:spPr>
          <a:xfrm>
            <a:off x="1078801" y="5400000"/>
            <a:ext cx="2400123" cy="543807"/>
          </a:xfrm>
          <a:prstGeom prst="roundRect">
            <a:avLst/>
          </a:prstGeom>
          <a:solidFill>
            <a:schemeClr val="bg2"/>
          </a:solidFill>
          <a:ln>
            <a:solidFill>
              <a:srgbClr val="002C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75" fontAlgn="auto" hangingPunct="0">
              <a:spcBef>
                <a:spcPts val="0"/>
              </a:spcBef>
              <a:spcAft>
                <a:spcPts val="0"/>
              </a:spcAft>
            </a:pPr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Geen intensieve toets op haalbaarheid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09F23617-D695-430E-B5E2-AEE937EC9B54}"/>
              </a:ext>
            </a:extLst>
          </p:cNvPr>
          <p:cNvSpPr txBox="1"/>
          <p:nvPr/>
        </p:nvSpPr>
        <p:spPr>
          <a:xfrm>
            <a:off x="3823323" y="1800000"/>
            <a:ext cx="7288677" cy="54380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Er is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integrale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strategische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afstemming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Intaketafel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adviseurs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vanuit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Planologie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Stedenbouw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Sociaal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Domein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eventueel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Economie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Milieu. 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9167A7F-1C16-412E-83DC-9DD4064A3D26}"/>
              </a:ext>
            </a:extLst>
          </p:cNvPr>
          <p:cNvSpPr txBox="1"/>
          <p:nvPr/>
        </p:nvSpPr>
        <p:spPr>
          <a:xfrm>
            <a:off x="3823323" y="2520000"/>
            <a:ext cx="7288677" cy="54380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 ketenpartners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eerder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betrokken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kunnen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aangeven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wenselijk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vanuit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hun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beleid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79A7CA0-07C4-455A-B36D-F873C3E3DE22}"/>
              </a:ext>
            </a:extLst>
          </p:cNvPr>
          <p:cNvSpPr txBox="1"/>
          <p:nvPr/>
        </p:nvSpPr>
        <p:spPr>
          <a:xfrm>
            <a:off x="3823323" y="3240000"/>
            <a:ext cx="7288677" cy="54380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Door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overzichtelijke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vragenlijst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Intaketafel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gestructureerd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besproken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afgewogen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beleid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opgaven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24FB182-294E-4D22-BD5A-2CCF64F757CD}"/>
              </a:ext>
            </a:extLst>
          </p:cNvPr>
          <p:cNvSpPr txBox="1"/>
          <p:nvPr/>
        </p:nvSpPr>
        <p:spPr>
          <a:xfrm>
            <a:off x="3823323" y="3960000"/>
            <a:ext cx="7288677" cy="54380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initiatiefnemer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heel snel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duidelijk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diens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kansrijk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verder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door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ontwikkelen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geld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tijd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steken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7CAB5CA-A1E1-4981-A2FB-D164ACC7B202}"/>
              </a:ext>
            </a:extLst>
          </p:cNvPr>
          <p:cNvSpPr txBox="1"/>
          <p:nvPr/>
        </p:nvSpPr>
        <p:spPr>
          <a:xfrm>
            <a:off x="3823323" y="4680000"/>
            <a:ext cx="7288677" cy="54380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initiatiefnemer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overheid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er minder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tijd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en geld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besteed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initiatieven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wenselijk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onmogelijk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DA4B08E-44F1-42CF-A48E-8BD7BABB494E}"/>
              </a:ext>
            </a:extLst>
          </p:cNvPr>
          <p:cNvSpPr txBox="1"/>
          <p:nvPr/>
        </p:nvSpPr>
        <p:spPr>
          <a:xfrm>
            <a:off x="3823323" y="5400000"/>
            <a:ext cx="7288677" cy="54380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 marL="0" marR="0" indent="0" algn="l" defTabSz="76535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4889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13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Door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toetsen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wenselijkheid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uitgebreide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haalbaarheidstoets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nodig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wenselijk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geprobeerd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initiatief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mogelijk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maken</a:t>
            </a: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7669"/>
      </p:ext>
    </p:extLst>
  </p:cSld>
  <p:clrMapOvr>
    <a:masterClrMapping/>
  </p:clrMapOvr>
</p:sld>
</file>

<file path=ppt/theme/theme1.xml><?xml version="1.0" encoding="utf-8"?>
<a:theme xmlns:a="http://schemas.openxmlformats.org/drawingml/2006/main" name="VNG_Basis - kop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2.xml><?xml version="1.0" encoding="utf-8"?>
<a:theme xmlns:a="http://schemas.openxmlformats.org/drawingml/2006/main" name="VNG Titels">
  <a:themeElements>
    <a:clrScheme name="Aangepast 23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41"/>
      </a:accent5>
      <a:accent6>
        <a:srgbClr val="C20016"/>
      </a:accent6>
      <a:hlink>
        <a:srgbClr val="999999"/>
      </a:hlink>
      <a:folHlink>
        <a:srgbClr val="CCCCCC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E190F73E-30FE-4981-A67C-E1D98411DE6E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VNG_Basis - kop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5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4F5935245FBC46BB0845B5E877183A" ma:contentTypeVersion="16" ma:contentTypeDescription="Een nieuw document maken." ma:contentTypeScope="" ma:versionID="b9ce15a29ff3c91ef2cc05fd1f176a97">
  <xsd:schema xmlns:xsd="http://www.w3.org/2001/XMLSchema" xmlns:xs="http://www.w3.org/2001/XMLSchema" xmlns:p="http://schemas.microsoft.com/office/2006/metadata/properties" xmlns:ns2="eb476aeb-cfc0-4d64-93e5-927642e1f979" xmlns:ns3="73ddae55-80d5-40da-8705-548d45c223e6" targetNamespace="http://schemas.microsoft.com/office/2006/metadata/properties" ma:root="true" ma:fieldsID="8c73e7cd48b59d7710e37734d16c7f78" ns2:_="" ns3:_="">
    <xsd:import namespace="eb476aeb-cfc0-4d64-93e5-927642e1f979"/>
    <xsd:import namespace="73ddae55-80d5-40da-8705-548d45c223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Trefwoorden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Toelichting" minOccurs="0"/>
                <xsd:element ref="ns2:Kanaalnaam_x0020_Teams" minOccurs="0"/>
                <xsd:element ref="ns2:_Flow_SignoffStatu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76aeb-cfc0-4d64-93e5-927642e1f9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Trefwoorden" ma:index="10" nillable="true" ma:displayName="Trefwoorden" ma:internalName="Trefwoorden">
      <xsd:simpleType>
        <xsd:restriction base="dms:Text">
          <xsd:maxLength value="255"/>
        </xsd:restriction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Toelichting" ma:index="15" nillable="true" ma:displayName="Toelichting" ma:description="Deze link leidt naar de uitwerking op gemmaonline van de bedrijfsprocessen voor de omgevingswet." ma:format="Dropdown" ma:internalName="Toelichting">
      <xsd:simpleType>
        <xsd:restriction base="dms:Note">
          <xsd:maxLength value="255"/>
        </xsd:restriction>
      </xsd:simpleType>
    </xsd:element>
    <xsd:element name="Kanaalnaam_x0020_Teams" ma:index="16" nillable="true" ma:displayName="Naam in Teams" ma:description="De naam van het overeenkomstige kanaal of map in Teams, indien deze afwijkt van de mapnaam in SharePoint" ma:format="Dropdown" ma:internalName="Kanaalnaam_x0020_Teams">
      <xsd:simpleType>
        <xsd:restriction base="dms:Text">
          <xsd:maxLength value="255"/>
        </xsd:restriction>
      </xsd:simpleType>
    </xsd:element>
    <xsd:element name="_Flow_SignoffStatus" ma:index="17" nillable="true" ma:displayName="Afmeldingsstatus" ma:internalName="Afmeldingsstatus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dae55-80d5-40da-8705-548d45c223e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efwoorden xmlns="eb476aeb-cfc0-4d64-93e5-927642e1f979" xsi:nil="true"/>
    <Kanaalnaam_x0020_Teams xmlns="eb476aeb-cfc0-4d64-93e5-927642e1f979" xsi:nil="true"/>
    <Toelichting xmlns="eb476aeb-cfc0-4d64-93e5-927642e1f979" xsi:nil="true"/>
    <_Flow_SignoffStatus xmlns="eb476aeb-cfc0-4d64-93e5-927642e1f97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88ED6E-1615-4C3C-9744-9BF8A50145F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eb476aeb-cfc0-4d64-93e5-927642e1f979"/>
    <ds:schemaRef ds:uri="73ddae55-80d5-40da-8705-548d45c223e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54F414-84D4-4F03-82F0-EA14F781E477}">
  <ds:schemaRefs>
    <ds:schemaRef ds:uri="http://schemas.microsoft.com/office/2006/metadata/properties"/>
    <ds:schemaRef ds:uri="http://www.w3.org/2000/xmlns/"/>
    <ds:schemaRef ds:uri="eb476aeb-cfc0-4d64-93e5-927642e1f979"/>
    <ds:schemaRef ds:uri="http://www.w3.org/2001/XMLSchema-instan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364925A-FC33-4CBC-990A-EC061D1347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VNG</Template>
  <TotalTime>2985</TotalTime>
  <Words>2433</Words>
  <Application>Microsoft Office PowerPoint</Application>
  <PresentationFormat>Breedbeeld</PresentationFormat>
  <Paragraphs>419</Paragraphs>
  <Slides>21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4</vt:i4>
      </vt:variant>
      <vt:variant>
        <vt:lpstr>Diatitels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VNG_Basis - kopie</vt:lpstr>
      <vt:lpstr>VNG Titels</vt:lpstr>
      <vt:lpstr>Kantoorthema</vt:lpstr>
      <vt:lpstr>1_VNG_Basis - kopie</vt:lpstr>
      <vt:lpstr>Structurele effecten</vt:lpstr>
      <vt:lpstr>Inhoud</vt:lpstr>
      <vt:lpstr>Wat is de Intaketafel?</vt:lpstr>
      <vt:lpstr>Wat is de Omgevingstafel?</vt:lpstr>
      <vt:lpstr>Intaketafel en Omgevingstafel vinden plaats voor de aanvraag</vt:lpstr>
      <vt:lpstr>Wat is het model structurele effecten en hoe kan een gemeente hier zelf mee werken?</vt:lpstr>
      <vt:lpstr>Wat is het model structurele effecten en hoe kan een gemeente hier zelf mee werken?</vt:lpstr>
      <vt:lpstr>De effecten van de Intaketafel</vt:lpstr>
      <vt:lpstr>Effecten van wekelijks overleg aan de Intaketafel</vt:lpstr>
      <vt:lpstr>Effecten wekelijks overleg aan de Intaketafel</vt:lpstr>
      <vt:lpstr>PowerPoint-presentatie</vt:lpstr>
      <vt:lpstr>PowerPoint-presentatie</vt:lpstr>
      <vt:lpstr>PowerPoint-presentatie</vt:lpstr>
      <vt:lpstr>De effecten van de Omgevingstafel</vt:lpstr>
      <vt:lpstr>Effecten van overleg aan de Omgevingstafel </vt:lpstr>
      <vt:lpstr>Effecten van overleg aan de Omgevingstafel</vt:lpstr>
      <vt:lpstr>Effecten van overleg aan de Omgevingstafel</vt:lpstr>
      <vt:lpstr>Effecten van overleg aan de Omgevingstafel</vt:lpstr>
      <vt:lpstr>PowerPoint-presentatie</vt:lpstr>
      <vt:lpstr>PowerPoint-presentatie</vt:lpstr>
      <vt:lpstr>PowerPoint-presentatie</vt:lpstr>
    </vt:vector>
  </TitlesOfParts>
  <Company>Valid WPS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Effectenmodel Omgevingswet</dc:title>
  <dc:creator>Hedzer Uulders</dc:creator>
  <cp:keywords>All Places</cp:keywords>
  <cp:lastModifiedBy>Anouk Post</cp:lastModifiedBy>
  <cp:revision>269</cp:revision>
  <cp:lastPrinted>2019-03-18T15:20:00Z</cp:lastPrinted>
  <dcterms:created xsi:type="dcterms:W3CDTF">2019-02-11T10:55:06Z</dcterms:created>
  <dcterms:modified xsi:type="dcterms:W3CDTF">2021-04-23T15:02:34Z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0x010100914F5935245FBC46BB0845B5E877183A</vt:lpwstr>
  </property>
</Properties>
</file>