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79" r:id="rId5"/>
    <p:sldId id="1335" r:id="rId6"/>
    <p:sldId id="1329" r:id="rId7"/>
    <p:sldId id="1330" r:id="rId8"/>
    <p:sldId id="1332" r:id="rId9"/>
    <p:sldId id="1346" r:id="rId10"/>
    <p:sldId id="1340" r:id="rId11"/>
    <p:sldId id="1339" r:id="rId12"/>
    <p:sldId id="1334" r:id="rId13"/>
    <p:sldId id="1345" r:id="rId14"/>
    <p:sldId id="1357" r:id="rId15"/>
    <p:sldId id="1362" r:id="rId16"/>
    <p:sldId id="1361" r:id="rId17"/>
  </p:sldIdLst>
  <p:sldSz cx="12192000" cy="6858000"/>
  <p:notesSz cx="6797675" cy="9928225"/>
  <p:defaultTextStyle>
    <a:defPPr>
      <a:defRPr lang="nl-NL"/>
    </a:defPPr>
    <a:lvl1pPr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117" userDrawn="1">
          <p15:clr>
            <a:srgbClr val="A4A3A4"/>
          </p15:clr>
        </p15:guide>
        <p15:guide id="3" pos="7219">
          <p15:clr>
            <a:srgbClr val="A4A3A4"/>
          </p15:clr>
        </p15:guide>
        <p15:guide id="6" pos="6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73" userDrawn="1">
          <p15:clr>
            <a:srgbClr val="A4A3A4"/>
          </p15:clr>
        </p15:guide>
        <p15:guide id="2" pos="210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ia Palmen" initials="PP" lastIdx="2" clrIdx="0"/>
  <p:cmAuthor id="2" name="Inge Kure" initials="IK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F3"/>
    <a:srgbClr val="C20016"/>
    <a:srgbClr val="F07E26"/>
    <a:srgbClr val="002F5F"/>
    <a:srgbClr val="002C64"/>
    <a:srgbClr val="8EBAE5"/>
    <a:srgbClr val="F0AB00"/>
    <a:srgbClr val="008542"/>
    <a:srgbClr val="33AADC"/>
    <a:srgbClr val="3DB7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D55128-5AEE-C44A-B71F-31CFBF55669B}" v="6" dt="2021-02-26T14:53:15.4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8571" autoAdjust="0"/>
  </p:normalViewPr>
  <p:slideViewPr>
    <p:cSldViewPr snapToGrid="0" snapToObjects="1" showGuides="1">
      <p:cViewPr varScale="1">
        <p:scale>
          <a:sx n="113" d="100"/>
          <a:sy n="113" d="100"/>
        </p:scale>
        <p:origin x="784" y="168"/>
      </p:cViewPr>
      <p:guideLst>
        <p:guide orient="horz" pos="1117"/>
        <p:guide pos="7219"/>
        <p:guide pos="6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3376" y="184"/>
      </p:cViewPr>
      <p:guideLst>
        <p:guide orient="horz" pos="30873"/>
        <p:guide pos="2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en Zwiers" userId="dcef707a-cbc8-4acf-b7e7-cbfe98ec9212" providerId="ADAL" clId="{B7D55128-5AEE-C44A-B71F-31CFBF55669B}"/>
    <pc:docChg chg="delSld modSld sldOrd">
      <pc:chgData name="Ellen Zwiers" userId="dcef707a-cbc8-4acf-b7e7-cbfe98ec9212" providerId="ADAL" clId="{B7D55128-5AEE-C44A-B71F-31CFBF55669B}" dt="2021-02-26T15:12:21.127" v="62" actId="20578"/>
      <pc:docMkLst>
        <pc:docMk/>
      </pc:docMkLst>
      <pc:sldChg chg="del">
        <pc:chgData name="Ellen Zwiers" userId="dcef707a-cbc8-4acf-b7e7-cbfe98ec9212" providerId="ADAL" clId="{B7D55128-5AEE-C44A-B71F-31CFBF55669B}" dt="2021-02-26T15:12:02.559" v="58" actId="2696"/>
        <pc:sldMkLst>
          <pc:docMk/>
          <pc:sldMk cId="3828223260" sldId="1351"/>
        </pc:sldMkLst>
      </pc:sldChg>
      <pc:sldChg chg="del">
        <pc:chgData name="Ellen Zwiers" userId="dcef707a-cbc8-4acf-b7e7-cbfe98ec9212" providerId="ADAL" clId="{B7D55128-5AEE-C44A-B71F-31CFBF55669B}" dt="2021-02-26T15:12:03.123" v="59" actId="2696"/>
        <pc:sldMkLst>
          <pc:docMk/>
          <pc:sldMk cId="3828223260" sldId="1352"/>
        </pc:sldMkLst>
      </pc:sldChg>
      <pc:sldChg chg="del">
        <pc:chgData name="Ellen Zwiers" userId="dcef707a-cbc8-4acf-b7e7-cbfe98ec9212" providerId="ADAL" clId="{B7D55128-5AEE-C44A-B71F-31CFBF55669B}" dt="2021-02-26T15:12:04.097" v="61" actId="2696"/>
        <pc:sldMkLst>
          <pc:docMk/>
          <pc:sldMk cId="3828223260" sldId="1353"/>
        </pc:sldMkLst>
      </pc:sldChg>
      <pc:sldChg chg="del">
        <pc:chgData name="Ellen Zwiers" userId="dcef707a-cbc8-4acf-b7e7-cbfe98ec9212" providerId="ADAL" clId="{B7D55128-5AEE-C44A-B71F-31CFBF55669B}" dt="2021-02-26T15:12:03.614" v="60" actId="2696"/>
        <pc:sldMkLst>
          <pc:docMk/>
          <pc:sldMk cId="3298090707" sldId="1360"/>
        </pc:sldMkLst>
      </pc:sldChg>
      <pc:sldChg chg="modSp mod ord">
        <pc:chgData name="Ellen Zwiers" userId="dcef707a-cbc8-4acf-b7e7-cbfe98ec9212" providerId="ADAL" clId="{B7D55128-5AEE-C44A-B71F-31CFBF55669B}" dt="2021-02-26T15:12:21.127" v="62" actId="20578"/>
        <pc:sldMkLst>
          <pc:docMk/>
          <pc:sldMk cId="99591371" sldId="1362"/>
        </pc:sldMkLst>
        <pc:spChg chg="mod">
          <ac:chgData name="Ellen Zwiers" userId="dcef707a-cbc8-4acf-b7e7-cbfe98ec9212" providerId="ADAL" clId="{B7D55128-5AEE-C44A-B71F-31CFBF55669B}" dt="2021-02-26T15:11:58.449" v="57" actId="207"/>
          <ac:spMkLst>
            <pc:docMk/>
            <pc:sldMk cId="99591371" sldId="1362"/>
            <ac:spMk id="3" creationId="{6E0F8779-BFA2-E54A-B91F-D600385E4DF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5883" cy="4917312"/>
          </a:xfrm>
          <a:prstGeom prst="rect">
            <a:avLst/>
          </a:prstGeom>
        </p:spPr>
        <p:txBody>
          <a:bodyPr vert="horz" wrap="square" lIns="194621" tIns="97310" rIns="194621" bIns="9731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6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85376" y="0"/>
            <a:ext cx="2895883" cy="4917312"/>
          </a:xfrm>
          <a:prstGeom prst="rect">
            <a:avLst/>
          </a:prstGeom>
        </p:spPr>
        <p:txBody>
          <a:bodyPr vert="horz" wrap="square" lIns="194621" tIns="97310" rIns="194621" bIns="97310" numCol="1" anchor="t" anchorCtr="0" compatLnSpc="1">
            <a:prstTxWarp prst="textNoShape">
              <a:avLst/>
            </a:prstTxWarp>
          </a:bodyPr>
          <a:lstStyle>
            <a:lvl1pPr algn="r">
              <a:defRPr sz="2600">
                <a:latin typeface="Arial" charset="0"/>
              </a:defRPr>
            </a:lvl1pPr>
          </a:lstStyle>
          <a:p>
            <a:fld id="{C3D4CAB9-543B-124D-AC85-B38EEA6DAD72}" type="datetimeFigureOut">
              <a:rPr lang="nl-NL" altLang="en-US"/>
              <a:pPr/>
              <a:t>26-02-2021</a:t>
            </a:fld>
            <a:endParaRPr lang="nl-NL" alt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088483"/>
            <a:ext cx="2895883" cy="4917302"/>
          </a:xfrm>
          <a:prstGeom prst="rect">
            <a:avLst/>
          </a:prstGeom>
        </p:spPr>
        <p:txBody>
          <a:bodyPr vert="horz" wrap="square" lIns="194621" tIns="97310" rIns="194621" bIns="9731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26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85376" y="93088483"/>
            <a:ext cx="2895883" cy="4917302"/>
          </a:xfrm>
          <a:prstGeom prst="rect">
            <a:avLst/>
          </a:prstGeom>
        </p:spPr>
        <p:txBody>
          <a:bodyPr vert="horz" wrap="square" lIns="194621" tIns="97310" rIns="194621" bIns="97310" numCol="1" anchor="b" anchorCtr="0" compatLnSpc="1">
            <a:prstTxWarp prst="textNoShape">
              <a:avLst/>
            </a:prstTxWarp>
          </a:bodyPr>
          <a:lstStyle>
            <a:lvl1pPr algn="r">
              <a:defRPr sz="2600">
                <a:latin typeface="Arial" charset="0"/>
              </a:defRPr>
            </a:lvl1pPr>
          </a:lstStyle>
          <a:p>
            <a:fld id="{E10CD581-2C6F-F24C-A6EA-AEF3E4905845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4827330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5883" cy="4917312"/>
          </a:xfrm>
          <a:prstGeom prst="rect">
            <a:avLst/>
          </a:prstGeom>
        </p:spPr>
        <p:txBody>
          <a:bodyPr vert="horz" wrap="square" lIns="194621" tIns="97310" rIns="194621" bIns="9731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6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85376" y="0"/>
            <a:ext cx="2895883" cy="4917312"/>
          </a:xfrm>
          <a:prstGeom prst="rect">
            <a:avLst/>
          </a:prstGeom>
        </p:spPr>
        <p:txBody>
          <a:bodyPr vert="horz" wrap="square" lIns="194621" tIns="97310" rIns="194621" bIns="97310" numCol="1" anchor="t" anchorCtr="0" compatLnSpc="1">
            <a:prstTxWarp prst="textNoShape">
              <a:avLst/>
            </a:prstTxWarp>
          </a:bodyPr>
          <a:lstStyle>
            <a:lvl1pPr algn="r">
              <a:defRPr sz="2600">
                <a:latin typeface="Arial" charset="0"/>
              </a:defRPr>
            </a:lvl1pPr>
          </a:lstStyle>
          <a:p>
            <a:fld id="{D520C45E-4B48-084A-A24B-FDF519F7717D}" type="datetimeFigureOut">
              <a:rPr lang="nl-NL" altLang="en-US"/>
              <a:pPr/>
              <a:t>26-02-2021</a:t>
            </a:fld>
            <a:endParaRPr lang="nl-NL" alt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-26058813" y="12244388"/>
            <a:ext cx="58807351" cy="33078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94621" tIns="97310" rIns="194621" bIns="97310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8277" y="47165281"/>
            <a:ext cx="5346247" cy="38589771"/>
          </a:xfrm>
          <a:prstGeom prst="rect">
            <a:avLst/>
          </a:prstGeom>
        </p:spPr>
        <p:txBody>
          <a:bodyPr vert="horz" lIns="194621" tIns="97310" rIns="194621" bIns="97310" rtlCol="0"/>
          <a:lstStyle/>
          <a:p>
            <a:pPr lvl="0"/>
            <a:r>
              <a:rPr lang="nl-NL" noProof="0" dirty="0"/>
              <a:t>Klik om de tekststijl van het model te bewerken</a:t>
            </a:r>
          </a:p>
          <a:p>
            <a:pPr lvl="1"/>
            <a:r>
              <a:rPr lang="nl-NL" noProof="0" dirty="0"/>
              <a:t>Tweede niveau</a:t>
            </a:r>
          </a:p>
          <a:p>
            <a:pPr lvl="2"/>
            <a:r>
              <a:rPr lang="nl-NL" noProof="0" dirty="0"/>
              <a:t>Derde niveau</a:t>
            </a:r>
          </a:p>
          <a:p>
            <a:pPr lvl="3"/>
            <a:r>
              <a:rPr lang="nl-NL" noProof="0" dirty="0"/>
              <a:t>Vierde niveau</a:t>
            </a:r>
          </a:p>
          <a:p>
            <a:pPr lvl="4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088483"/>
            <a:ext cx="2895883" cy="4917302"/>
          </a:xfrm>
          <a:prstGeom prst="rect">
            <a:avLst/>
          </a:prstGeom>
        </p:spPr>
        <p:txBody>
          <a:bodyPr vert="horz" wrap="square" lIns="194621" tIns="97310" rIns="194621" bIns="9731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26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85376" y="93088483"/>
            <a:ext cx="2895883" cy="4917302"/>
          </a:xfrm>
          <a:prstGeom prst="rect">
            <a:avLst/>
          </a:prstGeom>
        </p:spPr>
        <p:txBody>
          <a:bodyPr vert="horz" wrap="square" lIns="194621" tIns="97310" rIns="194621" bIns="97310" numCol="1" anchor="b" anchorCtr="0" compatLnSpc="1">
            <a:prstTxWarp prst="textNoShape">
              <a:avLst/>
            </a:prstTxWarp>
          </a:bodyPr>
          <a:lstStyle>
            <a:lvl1pPr algn="r">
              <a:defRPr sz="2600">
                <a:latin typeface="Arial" charset="0"/>
              </a:defRPr>
            </a:lvl1pPr>
          </a:lstStyle>
          <a:p>
            <a:fld id="{3399720B-A57D-9C40-A75B-79A2C5AF5111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8289933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5pPr>
    <a:lvl6pPr marL="2285795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53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13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71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942831"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1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1256662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11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40915607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13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017258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3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280749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4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280749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5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280749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6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280749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7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280749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8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280749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9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2807493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10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280749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itel m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712178" y="317422"/>
            <a:ext cx="9400322" cy="72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rgbClr val="00A9F3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09035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itel met tekst 2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1712178" y="317422"/>
            <a:ext cx="9400322" cy="72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rgbClr val="00A9F3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905419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1712178" y="317422"/>
            <a:ext cx="9400322" cy="72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rgbClr val="00A9F3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110955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1712178" y="317422"/>
            <a:ext cx="9400322" cy="72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rgbClr val="00A9F3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60604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12178" y="317422"/>
            <a:ext cx="9400322" cy="720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rgbClr val="00A9F3"/>
                </a:solidFill>
              </a:defRPr>
            </a:lvl1pPr>
          </a:lstStyle>
          <a:p>
            <a:r>
              <a:rPr lang="nl-NL" dirty="0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4259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: V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>
            <a:grpSpLocks/>
          </p:cNvGrpSpPr>
          <p:nvPr userDrawn="1"/>
        </p:nvGrpSpPr>
        <p:grpSpPr bwMode="auto">
          <a:xfrm>
            <a:off x="7356475" y="1871663"/>
            <a:ext cx="4845040" cy="4319587"/>
            <a:chOff x="7222241" y="1800000"/>
            <a:chExt cx="4844271" cy="4320000"/>
          </a:xfrm>
          <a:solidFill>
            <a:schemeClr val="tx2"/>
          </a:solidFill>
        </p:grpSpPr>
        <p:sp>
          <p:nvSpPr>
            <p:cNvPr id="5" name="Uitstel 4"/>
            <p:cNvSpPr/>
            <p:nvPr/>
          </p:nvSpPr>
          <p:spPr>
            <a:xfrm rot="10800000">
              <a:off x="7222241" y="1800000"/>
              <a:ext cx="4320490" cy="4320000"/>
            </a:xfrm>
            <a:prstGeom prst="flowChartDelay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n-US" altLang="en-US" sz="1800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" name="Rechthoek 5"/>
            <p:cNvSpPr/>
            <p:nvPr/>
          </p:nvSpPr>
          <p:spPr>
            <a:xfrm>
              <a:off x="11490341" y="1800000"/>
              <a:ext cx="576171" cy="4320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n-US" altLang="en-US" sz="1800" dirty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 userDrawn="1"/>
        </p:nvSpPr>
        <p:spPr bwMode="auto">
          <a:xfrm>
            <a:off x="0" y="5238750"/>
            <a:ext cx="9702800" cy="1619250"/>
          </a:xfrm>
          <a:custGeom>
            <a:avLst/>
            <a:gdLst>
              <a:gd name="T0" fmla="*/ 2147483647 w 12672"/>
              <a:gd name="T1" fmla="*/ 1239116523 h 2116"/>
              <a:gd name="T2" fmla="*/ 0 w 12672"/>
              <a:gd name="T3" fmla="*/ 1239116523 h 2116"/>
              <a:gd name="T4" fmla="*/ 0 w 12672"/>
              <a:gd name="T5" fmla="*/ 0 h 2116"/>
              <a:gd name="T6" fmla="*/ 2147483647 w 12672"/>
              <a:gd name="T7" fmla="*/ 0 h 2116"/>
              <a:gd name="T8" fmla="*/ 2147483647 w 12672"/>
              <a:gd name="T9" fmla="*/ 1756993 h 2116"/>
              <a:gd name="T10" fmla="*/ 2147483647 w 12672"/>
              <a:gd name="T11" fmla="*/ 6441799 h 2116"/>
              <a:gd name="T12" fmla="*/ 2147483647 w 12672"/>
              <a:gd name="T13" fmla="*/ 14639826 h 2116"/>
              <a:gd name="T14" fmla="*/ 2147483647 w 12672"/>
              <a:gd name="T15" fmla="*/ 25766430 h 2116"/>
              <a:gd name="T16" fmla="*/ 2147483647 w 12672"/>
              <a:gd name="T17" fmla="*/ 39234672 h 2116"/>
              <a:gd name="T18" fmla="*/ 2147483647 w 12672"/>
              <a:gd name="T19" fmla="*/ 55631492 h 2116"/>
              <a:gd name="T20" fmla="*/ 2147483647 w 12672"/>
              <a:gd name="T21" fmla="*/ 75541533 h 2116"/>
              <a:gd name="T22" fmla="*/ 2147483647 w 12672"/>
              <a:gd name="T23" fmla="*/ 97208567 h 2116"/>
              <a:gd name="T24" fmla="*/ 2147483647 w 12672"/>
              <a:gd name="T25" fmla="*/ 121803413 h 2116"/>
              <a:gd name="T26" fmla="*/ 2147483647 w 12672"/>
              <a:gd name="T27" fmla="*/ 149326072 h 2116"/>
              <a:gd name="T28" fmla="*/ 2147483647 w 12672"/>
              <a:gd name="T29" fmla="*/ 179777308 h 2116"/>
              <a:gd name="T30" fmla="*/ 2147483647 w 12672"/>
              <a:gd name="T31" fmla="*/ 211399362 h 2116"/>
              <a:gd name="T32" fmla="*/ 2147483647 w 12672"/>
              <a:gd name="T33" fmla="*/ 245949229 h 2116"/>
              <a:gd name="T34" fmla="*/ 2147483647 w 12672"/>
              <a:gd name="T35" fmla="*/ 283427674 h 2116"/>
              <a:gd name="T36" fmla="*/ 2147483647 w 12672"/>
              <a:gd name="T37" fmla="*/ 321490762 h 2116"/>
              <a:gd name="T38" fmla="*/ 2147483647 w 12672"/>
              <a:gd name="T39" fmla="*/ 362482428 h 2116"/>
              <a:gd name="T40" fmla="*/ 2147483647 w 12672"/>
              <a:gd name="T41" fmla="*/ 406401906 h 2116"/>
              <a:gd name="T42" fmla="*/ 2147483647 w 12672"/>
              <a:gd name="T43" fmla="*/ 450907558 h 2116"/>
              <a:gd name="T44" fmla="*/ 2147483647 w 12672"/>
              <a:gd name="T45" fmla="*/ 497754848 h 2116"/>
              <a:gd name="T46" fmla="*/ 2147483647 w 12672"/>
              <a:gd name="T47" fmla="*/ 546944541 h 2116"/>
              <a:gd name="T48" fmla="*/ 2147483647 w 12672"/>
              <a:gd name="T49" fmla="*/ 596720408 h 2116"/>
              <a:gd name="T50" fmla="*/ 2147483647 w 12672"/>
              <a:gd name="T51" fmla="*/ 648837913 h 2116"/>
              <a:gd name="T52" fmla="*/ 2147483647 w 12672"/>
              <a:gd name="T53" fmla="*/ 702712412 h 2116"/>
              <a:gd name="T54" fmla="*/ 2147483647 w 12672"/>
              <a:gd name="T55" fmla="*/ 757173085 h 2116"/>
              <a:gd name="T56" fmla="*/ 2147483647 w 12672"/>
              <a:gd name="T57" fmla="*/ 813389986 h 2116"/>
              <a:gd name="T58" fmla="*/ 2147483647 w 12672"/>
              <a:gd name="T59" fmla="*/ 870777706 h 2116"/>
              <a:gd name="T60" fmla="*/ 2147483647 w 12672"/>
              <a:gd name="T61" fmla="*/ 929337775 h 2116"/>
              <a:gd name="T62" fmla="*/ 2147483647 w 12672"/>
              <a:gd name="T63" fmla="*/ 989653307 h 2116"/>
              <a:gd name="T64" fmla="*/ 2147483647 w 12672"/>
              <a:gd name="T65" fmla="*/ 1050555013 h 2116"/>
              <a:gd name="T66" fmla="*/ 2147483647 w 12672"/>
              <a:gd name="T67" fmla="*/ 1112628304 h 2116"/>
              <a:gd name="T68" fmla="*/ 2147483647 w 12672"/>
              <a:gd name="T69" fmla="*/ 1175287004 h 2116"/>
              <a:gd name="T70" fmla="*/ 2147483647 w 12672"/>
              <a:gd name="T71" fmla="*/ 1239116523 h 211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2672" h="2116">
                <a:moveTo>
                  <a:pt x="12672" y="2116"/>
                </a:moveTo>
                <a:lnTo>
                  <a:pt x="12672" y="2116"/>
                </a:lnTo>
                <a:lnTo>
                  <a:pt x="0" y="2116"/>
                </a:lnTo>
                <a:lnTo>
                  <a:pt x="0" y="0"/>
                </a:lnTo>
                <a:lnTo>
                  <a:pt x="10556" y="0"/>
                </a:lnTo>
                <a:lnTo>
                  <a:pt x="10611" y="0"/>
                </a:lnTo>
                <a:lnTo>
                  <a:pt x="10665" y="3"/>
                </a:lnTo>
                <a:lnTo>
                  <a:pt x="10720" y="6"/>
                </a:lnTo>
                <a:lnTo>
                  <a:pt x="10773" y="11"/>
                </a:lnTo>
                <a:lnTo>
                  <a:pt x="10825" y="17"/>
                </a:lnTo>
                <a:lnTo>
                  <a:pt x="10878" y="25"/>
                </a:lnTo>
                <a:lnTo>
                  <a:pt x="10931" y="33"/>
                </a:lnTo>
                <a:lnTo>
                  <a:pt x="10983" y="44"/>
                </a:lnTo>
                <a:lnTo>
                  <a:pt x="11034" y="54"/>
                </a:lnTo>
                <a:lnTo>
                  <a:pt x="11085" y="67"/>
                </a:lnTo>
                <a:lnTo>
                  <a:pt x="11135" y="81"/>
                </a:lnTo>
                <a:lnTo>
                  <a:pt x="11185" y="95"/>
                </a:lnTo>
                <a:lnTo>
                  <a:pt x="11235" y="110"/>
                </a:lnTo>
                <a:lnTo>
                  <a:pt x="11284" y="129"/>
                </a:lnTo>
                <a:lnTo>
                  <a:pt x="11333" y="146"/>
                </a:lnTo>
                <a:lnTo>
                  <a:pt x="11379" y="166"/>
                </a:lnTo>
                <a:lnTo>
                  <a:pt x="11428" y="187"/>
                </a:lnTo>
                <a:lnTo>
                  <a:pt x="11474" y="208"/>
                </a:lnTo>
                <a:lnTo>
                  <a:pt x="11519" y="232"/>
                </a:lnTo>
                <a:lnTo>
                  <a:pt x="11564" y="255"/>
                </a:lnTo>
                <a:lnTo>
                  <a:pt x="11610" y="280"/>
                </a:lnTo>
                <a:lnTo>
                  <a:pt x="11653" y="307"/>
                </a:lnTo>
                <a:lnTo>
                  <a:pt x="11697" y="333"/>
                </a:lnTo>
                <a:lnTo>
                  <a:pt x="11739" y="361"/>
                </a:lnTo>
                <a:lnTo>
                  <a:pt x="11781" y="391"/>
                </a:lnTo>
                <a:lnTo>
                  <a:pt x="11823" y="420"/>
                </a:lnTo>
                <a:lnTo>
                  <a:pt x="11863" y="451"/>
                </a:lnTo>
                <a:lnTo>
                  <a:pt x="11902" y="484"/>
                </a:lnTo>
                <a:lnTo>
                  <a:pt x="11941" y="517"/>
                </a:lnTo>
                <a:lnTo>
                  <a:pt x="11980" y="549"/>
                </a:lnTo>
                <a:lnTo>
                  <a:pt x="12016" y="585"/>
                </a:lnTo>
                <a:lnTo>
                  <a:pt x="12053" y="619"/>
                </a:lnTo>
                <a:lnTo>
                  <a:pt x="12089" y="657"/>
                </a:lnTo>
                <a:lnTo>
                  <a:pt x="12123" y="694"/>
                </a:lnTo>
                <a:lnTo>
                  <a:pt x="12157" y="731"/>
                </a:lnTo>
                <a:lnTo>
                  <a:pt x="12190" y="770"/>
                </a:lnTo>
                <a:lnTo>
                  <a:pt x="12221" y="809"/>
                </a:lnTo>
                <a:lnTo>
                  <a:pt x="12252" y="850"/>
                </a:lnTo>
                <a:lnTo>
                  <a:pt x="12282" y="892"/>
                </a:lnTo>
                <a:lnTo>
                  <a:pt x="12311" y="934"/>
                </a:lnTo>
                <a:lnTo>
                  <a:pt x="12339" y="976"/>
                </a:lnTo>
                <a:lnTo>
                  <a:pt x="12366" y="1019"/>
                </a:lnTo>
                <a:lnTo>
                  <a:pt x="12392" y="1063"/>
                </a:lnTo>
                <a:lnTo>
                  <a:pt x="12417" y="1108"/>
                </a:lnTo>
                <a:lnTo>
                  <a:pt x="12440" y="1153"/>
                </a:lnTo>
                <a:lnTo>
                  <a:pt x="12464" y="1200"/>
                </a:lnTo>
                <a:lnTo>
                  <a:pt x="12485" y="1245"/>
                </a:lnTo>
                <a:lnTo>
                  <a:pt x="12506" y="1293"/>
                </a:lnTo>
                <a:lnTo>
                  <a:pt x="12526" y="1341"/>
                </a:lnTo>
                <a:lnTo>
                  <a:pt x="12544" y="1389"/>
                </a:lnTo>
                <a:lnTo>
                  <a:pt x="12562" y="1438"/>
                </a:lnTo>
                <a:lnTo>
                  <a:pt x="12577" y="1487"/>
                </a:lnTo>
                <a:lnTo>
                  <a:pt x="12593" y="1537"/>
                </a:lnTo>
                <a:lnTo>
                  <a:pt x="12605" y="1587"/>
                </a:lnTo>
                <a:lnTo>
                  <a:pt x="12618" y="1638"/>
                </a:lnTo>
                <a:lnTo>
                  <a:pt x="12630" y="1690"/>
                </a:lnTo>
                <a:lnTo>
                  <a:pt x="12639" y="1741"/>
                </a:lnTo>
                <a:lnTo>
                  <a:pt x="12649" y="1794"/>
                </a:lnTo>
                <a:lnTo>
                  <a:pt x="12655" y="1847"/>
                </a:lnTo>
                <a:lnTo>
                  <a:pt x="12661" y="1900"/>
                </a:lnTo>
                <a:lnTo>
                  <a:pt x="12666" y="1954"/>
                </a:lnTo>
                <a:lnTo>
                  <a:pt x="12669" y="2007"/>
                </a:lnTo>
                <a:lnTo>
                  <a:pt x="12672" y="2062"/>
                </a:lnTo>
                <a:lnTo>
                  <a:pt x="12672" y="211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0000" y="2160000"/>
            <a:ext cx="6120000" cy="1440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4800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80000" y="3959940"/>
            <a:ext cx="6120000" cy="1080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  <a:endParaRPr lang="en-US" dirty="0"/>
          </a:p>
        </p:txBody>
      </p:sp>
      <p:sp>
        <p:nvSpPr>
          <p:cNvPr id="9" name="Tijdelijke aanduiding voor datum 3"/>
          <p:cNvSpPr>
            <a:spLocks noGrp="1" noChangeAspect="1"/>
          </p:cNvSpPr>
          <p:nvPr>
            <p:ph type="dt" sz="half" idx="10"/>
          </p:nvPr>
        </p:nvSpPr>
        <p:spPr>
          <a:xfrm>
            <a:off x="1080000" y="6480000"/>
            <a:ext cx="4070350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eaLnBrk="0" hangingPunct="0">
              <a:defRPr sz="1000" dirty="0">
                <a:solidFill>
                  <a:schemeClr val="bg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660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0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ep 1"/>
          <p:cNvGrpSpPr/>
          <p:nvPr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3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2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panose="020B0604020202020204" pitchFamily="34" charset="0"/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3" r:id="rId6"/>
  </p:sldLayoutIdLst>
  <p:hf sldNum="0" hdr="0"/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de-DE" sz="3200" b="1" kern="1200">
          <a:solidFill>
            <a:srgbClr val="00A9F3"/>
          </a:solidFill>
          <a:latin typeface="Arial" charset="0"/>
          <a:ea typeface="Arial" charset="0"/>
          <a:cs typeface="Arial" charset="0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9pPr>
    </p:titleStyle>
    <p:bodyStyle>
      <a:lvl1pPr marL="268288" indent="-268288" algn="l" defTabSz="912813" rtl="0" eaLnBrk="1" fontAlgn="base" hangingPunct="1">
        <a:lnSpc>
          <a:spcPct val="90000"/>
        </a:lnSpc>
        <a:spcBef>
          <a:spcPts val="47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39750" indent="-269875" algn="l" defTabSz="912813" rtl="0" eaLnBrk="1" fontAlgn="base" hangingPunct="1">
        <a:lnSpc>
          <a:spcPct val="90000"/>
        </a:lnSpc>
        <a:spcBef>
          <a:spcPts val="438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09625" indent="-269875" algn="l" defTabSz="912813" rtl="0" eaLnBrk="1" fontAlgn="base" hangingPunct="1">
        <a:lnSpc>
          <a:spcPct val="90000"/>
        </a:lnSpc>
        <a:spcBef>
          <a:spcPts val="400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079500" indent="-269875" algn="l" defTabSz="912813" rtl="0" eaLnBrk="1" fontAlgn="base" hangingPunct="1">
        <a:lnSpc>
          <a:spcPct val="90000"/>
        </a:lnSpc>
        <a:spcBef>
          <a:spcPts val="363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349375" indent="-268288" algn="l" defTabSz="912813" rtl="0" eaLnBrk="1" fontAlgn="base" hangingPunct="1">
        <a:lnSpc>
          <a:spcPct val="90000"/>
        </a:lnSpc>
        <a:spcBef>
          <a:spcPts val="32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ichtingibk.nl/instrumenten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vng.nl/artikelen/de-trein-voor-de-wkb-is-al-uit-het-station-vertrokken" TargetMode="External"/><Relationship Id="rId4" Type="http://schemas.openxmlformats.org/officeDocument/2006/relationships/hyperlink" Target="https://www.helpdeskbouwregels.nl/Vragen?t=%2bTrefwoord:WKB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8145" y="2160000"/>
            <a:ext cx="7372023" cy="1440000"/>
          </a:xfrm>
        </p:spPr>
        <p:txBody>
          <a:bodyPr/>
          <a:lstStyle/>
          <a:p>
            <a:r>
              <a:rPr lang="nl-NL" sz="3600" dirty="0"/>
              <a:t>Werkende processen: Behandelen melding bouwactiviteit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71075" y="4022245"/>
            <a:ext cx="6120000" cy="1080000"/>
          </a:xfrm>
        </p:spPr>
        <p:txBody>
          <a:bodyPr/>
          <a:lstStyle/>
          <a:p>
            <a:r>
              <a:rPr lang="nl-NL" b="1" dirty="0">
                <a:solidFill>
                  <a:schemeClr val="tx2"/>
                </a:solidFill>
              </a:rPr>
              <a:t>in het kader van de </a:t>
            </a:r>
            <a:r>
              <a:rPr lang="nl-NL" b="1" dirty="0" err="1">
                <a:solidFill>
                  <a:schemeClr val="tx2"/>
                </a:solidFill>
              </a:rPr>
              <a:t>Wkb</a:t>
            </a:r>
            <a:endParaRPr lang="nl-NL" b="1" dirty="0">
              <a:solidFill>
                <a:schemeClr val="tx2"/>
              </a:solidFill>
            </a:endParaRPr>
          </a:p>
          <a:p>
            <a:endParaRPr lang="nl-NL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39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03CC9C-64D3-4F1C-9509-B16559DEFAA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79500" y="1455844"/>
            <a:ext cx="10033000" cy="4500563"/>
          </a:xfrm>
          <a:prstGeom prst="rect">
            <a:avLst/>
          </a:prstGeom>
        </p:spPr>
        <p:txBody>
          <a:bodyPr/>
          <a:lstStyle/>
          <a:p>
            <a:pPr marL="285750" indent="-285750">
              <a:lnSpc>
                <a:spcPct val="114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l-NL" dirty="0"/>
              <a:t>De gemeente kan geen inhoudelijk oordeel geven over de werkwijze van de kwaliteitsborger en de in het borgingsplan genoemde maatregelen om bouwtechnische risico’s te voorkomen of te beperken</a:t>
            </a:r>
          </a:p>
          <a:p>
            <a:pPr marL="285750" indent="-285750">
              <a:lnSpc>
                <a:spcPct val="114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l-NL" dirty="0"/>
              <a:t>Een </a:t>
            </a:r>
            <a:r>
              <a:rPr lang="nl-NL" b="1" dirty="0"/>
              <a:t>borgingsplan is ter beoordeling van de instrumentaanbieder </a:t>
            </a:r>
            <a:r>
              <a:rPr lang="nl-NL" dirty="0"/>
              <a:t>en de toelatingsorganisatie (stelselverantwoordelijke)</a:t>
            </a:r>
          </a:p>
          <a:p>
            <a:pPr marL="285750" indent="-285750">
              <a:lnSpc>
                <a:spcPct val="114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l-NL" dirty="0"/>
              <a:t>Verantwoording over de borging van de risico’s vindt plaats in het opleverdossier (dossier bevoegd gezag)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Borgingsplan</a:t>
            </a:r>
            <a:endParaRPr lang="en-US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B6B11620-4633-5343-9AD3-8A8672EF3701}"/>
              </a:ext>
            </a:extLst>
          </p:cNvPr>
          <p:cNvSpPr txBox="1"/>
          <p:nvPr/>
        </p:nvSpPr>
        <p:spPr>
          <a:xfrm>
            <a:off x="3018485" y="5023730"/>
            <a:ext cx="6333657" cy="104676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nl-NL"/>
            </a:defPPr>
            <a:lvl1pPr>
              <a:lnSpc>
                <a:spcPct val="114000"/>
              </a:lnSpc>
              <a:buClr>
                <a:schemeClr val="accent2"/>
              </a:buClr>
              <a:defRPr sz="2800" b="1">
                <a:solidFill>
                  <a:srgbClr val="FF0000"/>
                </a:solidFill>
              </a:defRPr>
            </a:lvl1pPr>
          </a:lstStyle>
          <a:p>
            <a:r>
              <a:rPr lang="nl-NL" dirty="0">
                <a:solidFill>
                  <a:srgbClr val="00B0F0"/>
                </a:solidFill>
              </a:rPr>
              <a:t>De gemeente heeft </a:t>
            </a:r>
            <a:r>
              <a:rPr lang="nl-NL" u="sng" dirty="0">
                <a:solidFill>
                  <a:srgbClr val="00B0F0"/>
                </a:solidFill>
              </a:rPr>
              <a:t>geen</a:t>
            </a:r>
            <a:r>
              <a:rPr lang="nl-NL" dirty="0">
                <a:solidFill>
                  <a:srgbClr val="00B0F0"/>
                </a:solidFill>
              </a:rPr>
              <a:t> inhoudelijke rol </a:t>
            </a:r>
          </a:p>
          <a:p>
            <a:r>
              <a:rPr lang="nl-NL" dirty="0">
                <a:solidFill>
                  <a:srgbClr val="00B0F0"/>
                </a:solidFill>
              </a:rPr>
              <a:t>bij het beoordelen van het borgingsplan!</a:t>
            </a:r>
          </a:p>
        </p:txBody>
      </p:sp>
    </p:spTree>
    <p:extLst>
      <p:ext uri="{BB962C8B-B14F-4D97-AF65-F5344CB8AC3E}">
        <p14:creationId xmlns:p14="http://schemas.microsoft.com/office/powerpoint/2010/main" val="1105339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03CC9C-64D3-4F1C-9509-B16559DEFAA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79500" y="1455844"/>
            <a:ext cx="10033000" cy="4500563"/>
          </a:xfrm>
          <a:prstGeom prst="rect">
            <a:avLst/>
          </a:prstGeom>
        </p:spPr>
        <p:txBody>
          <a:bodyPr/>
          <a:lstStyle/>
          <a:p>
            <a:pPr marL="285750" indent="-285750">
              <a:lnSpc>
                <a:spcPct val="114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l-NL" dirty="0"/>
              <a:t>Naast de inhoudelijke, technische wijzigingen van de wet en het proces, is ook hier houding en gedrag een belangrijke component</a:t>
            </a:r>
          </a:p>
          <a:p>
            <a:pPr marL="285750" indent="-285750">
              <a:lnSpc>
                <a:spcPct val="114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l-NL" dirty="0"/>
              <a:t>Er wordt een andere rol verwacht van de gemeente, dat zal de eerste tijd erg wennen zijn!</a:t>
            </a:r>
          </a:p>
          <a:p>
            <a:pPr marL="285750" indent="-285750">
              <a:lnSpc>
                <a:spcPct val="114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Houding en gedrag</a:t>
            </a:r>
            <a:endParaRPr lang="en-US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FEC16C49-2A7F-BC48-A256-5635ED5623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1287" y="3443253"/>
            <a:ext cx="7169426" cy="2513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595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6E1BDA-96E5-6A42-BCC5-9789A1F82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223" y="260977"/>
            <a:ext cx="9400322" cy="1071112"/>
          </a:xfrm>
        </p:spPr>
        <p:txBody>
          <a:bodyPr/>
          <a:lstStyle/>
          <a:p>
            <a:r>
              <a:rPr lang="nl-NL" dirty="0"/>
              <a:t>Kleine aanpassingen van de werkende processen: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6E0F8779-BFA2-E54A-B91F-D600385E4DF9}"/>
              </a:ext>
            </a:extLst>
          </p:cNvPr>
          <p:cNvSpPr txBox="1">
            <a:spLocks/>
          </p:cNvSpPr>
          <p:nvPr/>
        </p:nvSpPr>
        <p:spPr>
          <a:xfrm>
            <a:off x="1988755" y="1790622"/>
            <a:ext cx="9400322" cy="353773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de-DE" sz="3200" b="1" kern="1200">
                <a:solidFill>
                  <a:srgbClr val="00A9F3"/>
                </a:solidFill>
                <a:latin typeface="Arial" charset="0"/>
                <a:ea typeface="Arial" charset="0"/>
                <a:cs typeface="Arial" charset="0"/>
              </a:defRPr>
            </a:lvl1pPr>
            <a:lvl2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2pPr>
            <a:lvl3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3pPr>
            <a:lvl4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4pPr>
            <a:lvl5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5pPr>
            <a:lvl6pPr marL="4572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6pPr>
            <a:lvl7pPr marL="9144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7pPr>
            <a:lvl8pPr marL="13716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8pPr>
            <a:lvl9pPr marL="18288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7200" indent="-457200">
              <a:buFont typeface="Wingdings" pitchFamily="2" charset="2"/>
              <a:buChar char="Ø"/>
            </a:pPr>
            <a:r>
              <a:rPr lang="nl-NL" sz="2800" dirty="0">
                <a:solidFill>
                  <a:schemeClr val="tx1"/>
                </a:solidFill>
              </a:rPr>
              <a:t>Verkennen en begeleiden initiatief</a:t>
            </a:r>
          </a:p>
          <a:p>
            <a:pPr marL="457200" indent="-457200">
              <a:buFont typeface="Wingdings" pitchFamily="2" charset="2"/>
              <a:buChar char="Ø"/>
            </a:pPr>
            <a:endParaRPr lang="nl-NL" sz="2800" dirty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nl-NL" sz="2800" dirty="0">
                <a:solidFill>
                  <a:schemeClr val="tx1"/>
                </a:solidFill>
              </a:rPr>
              <a:t>Behandelen vergunningaanvraag</a:t>
            </a:r>
          </a:p>
          <a:p>
            <a:pPr marL="457200" indent="-457200">
              <a:buFont typeface="Wingdings" pitchFamily="2" charset="2"/>
              <a:buChar char="Ø"/>
            </a:pPr>
            <a:endParaRPr lang="nl-NL" sz="2800" dirty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nl-NL" sz="2800" dirty="0">
                <a:solidFill>
                  <a:schemeClr val="tx1"/>
                </a:solidFill>
              </a:rPr>
              <a:t>Toezicht en handhaving</a:t>
            </a:r>
          </a:p>
          <a:p>
            <a:pPr marL="457200" indent="-457200">
              <a:buFont typeface="Wingdings" pitchFamily="2" charset="2"/>
              <a:buChar char="Ø"/>
            </a:pPr>
            <a:endParaRPr lang="nl-NL" sz="2800" dirty="0">
              <a:solidFill>
                <a:schemeClr val="tx1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endParaRPr lang="nl-NL" sz="2800" dirty="0">
              <a:solidFill>
                <a:schemeClr val="tx1"/>
              </a:solidFill>
            </a:endParaRPr>
          </a:p>
          <a:p>
            <a:r>
              <a:rPr lang="nl-NL" sz="2800" dirty="0">
                <a:solidFill>
                  <a:srgbClr val="00B0F0"/>
                </a:solidFill>
              </a:rPr>
              <a:t>Er zijn nieuwe versies (2.0) gepubliceerd</a:t>
            </a:r>
          </a:p>
        </p:txBody>
      </p:sp>
    </p:spTree>
    <p:extLst>
      <p:ext uri="{BB962C8B-B14F-4D97-AF65-F5344CB8AC3E}">
        <p14:creationId xmlns:p14="http://schemas.microsoft.com/office/powerpoint/2010/main" val="99591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03CC9C-64D3-4F1C-9509-B16559DEFAA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79500" y="1455844"/>
            <a:ext cx="10033000" cy="4500563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14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l-NL" dirty="0"/>
              <a:t>Te gebruiken instrumenten (in proefprojecten): </a:t>
            </a:r>
            <a:r>
              <a:rPr lang="nl-NL" dirty="0">
                <a:solidFill>
                  <a:schemeClr val="bg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https://www.stichtingibk.nl/instrumenten/</a:t>
            </a:r>
            <a:endParaRPr lang="nl-NL" dirty="0">
              <a:solidFill>
                <a:schemeClr val="bg2"/>
              </a:solidFill>
            </a:endParaRPr>
          </a:p>
          <a:p>
            <a:pPr marL="342900" indent="-342900">
              <a:lnSpc>
                <a:spcPct val="114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lnSpc>
                <a:spcPct val="114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l-NL" dirty="0"/>
              <a:t>Q&amp;A: </a:t>
            </a:r>
            <a:r>
              <a:rPr lang="nl-NL" dirty="0">
                <a:solidFill>
                  <a:schemeClr val="bg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https://www.helpdeskbouwregels.nl/Vragen?t=%2bTrefwoord:WKB</a:t>
            </a:r>
            <a:r>
              <a:rPr lang="nl-NL" dirty="0">
                <a:solidFill>
                  <a:schemeClr val="bg2"/>
                </a:solidFill>
              </a:rPr>
              <a:t> </a:t>
            </a:r>
          </a:p>
          <a:p>
            <a:pPr marL="342900" indent="-342900">
              <a:lnSpc>
                <a:spcPct val="114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lnSpc>
                <a:spcPct val="114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l-NL" dirty="0"/>
              <a:t>Artikel en filmpje over eerste ervaringen met de </a:t>
            </a:r>
            <a:r>
              <a:rPr lang="nl-NL" dirty="0" err="1"/>
              <a:t>Wkb</a:t>
            </a:r>
            <a:r>
              <a:rPr lang="nl-NL" dirty="0"/>
              <a:t> tijdens een proefproject: </a:t>
            </a:r>
            <a:r>
              <a:rPr lang="nl-NL" dirty="0">
                <a:solidFill>
                  <a:schemeClr val="bg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https://vng.nl/artikelen/de-trein-voor-de-wkb-is-al-uit-het-station-vertrokken</a:t>
            </a:r>
            <a:endParaRPr lang="nl-NL" dirty="0">
              <a:solidFill>
                <a:schemeClr val="bg2"/>
              </a:solidFill>
            </a:endParaRPr>
          </a:p>
          <a:p>
            <a:pPr marL="0" indent="0">
              <a:lnSpc>
                <a:spcPct val="114000"/>
              </a:lnSpc>
              <a:buClr>
                <a:schemeClr val="accent2"/>
              </a:buClr>
              <a:buNone/>
            </a:pP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Verder lezen?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8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2"/>
          <p:cNvSpPr txBox="1">
            <a:spLocks/>
          </p:cNvSpPr>
          <p:nvPr/>
        </p:nvSpPr>
        <p:spPr>
          <a:xfrm>
            <a:off x="1778072" y="299200"/>
            <a:ext cx="9718080" cy="714375"/>
          </a:xfrm>
          <a:prstGeom prst="rect">
            <a:avLst/>
          </a:prstGeom>
        </p:spPr>
        <p:txBody>
          <a:bodyPr/>
          <a:lstStyle>
            <a:lvl1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de-DE" sz="3200" b="1" kern="1200">
                <a:solidFill>
                  <a:srgbClr val="00A9F3"/>
                </a:solidFill>
                <a:latin typeface="Arial" charset="0"/>
                <a:ea typeface="Arial" charset="0"/>
                <a:cs typeface="Arial" charset="0"/>
              </a:defRPr>
            </a:lvl1pPr>
            <a:lvl2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2pPr>
            <a:lvl3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3pPr>
            <a:lvl4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4pPr>
            <a:lvl5pPr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ea typeface="Arial" charset="0"/>
                <a:cs typeface="Arial" pitchFamily="34" charset="0"/>
              </a:defRPr>
            </a:lvl5pPr>
            <a:lvl6pPr marL="4572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6pPr>
            <a:lvl7pPr marL="9144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7pPr>
            <a:lvl8pPr marL="13716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8pPr>
            <a:lvl9pPr marL="1828800" algn="l" defTabSz="912813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A9F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2800" dirty="0"/>
              <a:t>Scope </a:t>
            </a:r>
            <a:r>
              <a:rPr lang="en-GB" sz="2800" dirty="0" err="1"/>
              <a:t>werkende</a:t>
            </a:r>
            <a:r>
              <a:rPr lang="en-GB" sz="2800" dirty="0"/>
              <a:t> </a:t>
            </a:r>
            <a:r>
              <a:rPr lang="en-GB" sz="2800" dirty="0" err="1"/>
              <a:t>processen</a:t>
            </a:r>
            <a:r>
              <a:rPr lang="en-GB" sz="2800" dirty="0"/>
              <a:t>, </a:t>
            </a:r>
            <a:r>
              <a:rPr lang="en-GB" sz="2800" dirty="0" err="1"/>
              <a:t>aanpak</a:t>
            </a:r>
            <a:r>
              <a:rPr lang="en-GB" sz="2800" dirty="0"/>
              <a:t> </a:t>
            </a:r>
            <a:r>
              <a:rPr lang="en-GB" sz="2800" dirty="0" err="1"/>
              <a:t>en</a:t>
            </a:r>
            <a:r>
              <a:rPr lang="en-GB" sz="2800" dirty="0"/>
              <a:t> impact WKB</a:t>
            </a:r>
            <a:endParaRPr lang="nl-NL" sz="2800" dirty="0"/>
          </a:p>
        </p:txBody>
      </p:sp>
      <p:sp>
        <p:nvSpPr>
          <p:cNvPr id="3" name="Afgeronde rechthoek 2"/>
          <p:cNvSpPr/>
          <p:nvPr/>
        </p:nvSpPr>
        <p:spPr>
          <a:xfrm>
            <a:off x="3230943" y="4513215"/>
            <a:ext cx="2032000" cy="1100051"/>
          </a:xfrm>
          <a:prstGeom prst="roundRect">
            <a:avLst/>
          </a:prstGeom>
          <a:solidFill>
            <a:srgbClr val="F07E26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rgbClr val="002F5F"/>
                </a:solidFill>
                <a:latin typeface="+mj-lt"/>
              </a:rPr>
              <a:t>Beleidsproces</a:t>
            </a:r>
            <a:endParaRPr lang="en-US" sz="1600" b="1" dirty="0">
              <a:solidFill>
                <a:srgbClr val="002F5F"/>
              </a:solidFill>
              <a:latin typeface="+mj-lt"/>
            </a:endParaRPr>
          </a:p>
        </p:txBody>
      </p:sp>
      <p:sp>
        <p:nvSpPr>
          <p:cNvPr id="11" name="Afgeronde rechthoek 10"/>
          <p:cNvSpPr/>
          <p:nvPr/>
        </p:nvSpPr>
        <p:spPr>
          <a:xfrm>
            <a:off x="899640" y="1844487"/>
            <a:ext cx="2032000" cy="1100051"/>
          </a:xfrm>
          <a:prstGeom prst="roundRect">
            <a:avLst/>
          </a:prstGeom>
          <a:solidFill>
            <a:srgbClr val="F07E26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002F5F"/>
                </a:solidFill>
                <a:latin typeface="+mj-lt"/>
              </a:rPr>
              <a:t>Verkennen en begeleiden initiatief</a:t>
            </a:r>
          </a:p>
        </p:txBody>
      </p:sp>
      <p:sp>
        <p:nvSpPr>
          <p:cNvPr id="12" name="Afgeronde rechthoek 11"/>
          <p:cNvSpPr/>
          <p:nvPr/>
        </p:nvSpPr>
        <p:spPr>
          <a:xfrm>
            <a:off x="3230943" y="3134033"/>
            <a:ext cx="2032000" cy="1100051"/>
          </a:xfrm>
          <a:prstGeom prst="roundRect">
            <a:avLst/>
          </a:prstGeom>
          <a:solidFill>
            <a:srgbClr val="F07E26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rgbClr val="002F5F"/>
                </a:solidFill>
                <a:latin typeface="+mj-lt"/>
              </a:rPr>
              <a:t>Toezicht</a:t>
            </a:r>
            <a:r>
              <a:rPr lang="en-US" sz="1600" b="1" dirty="0">
                <a:solidFill>
                  <a:srgbClr val="002F5F"/>
                </a:solidFill>
                <a:latin typeface="+mj-lt"/>
              </a:rPr>
              <a:t> en </a:t>
            </a:r>
            <a:r>
              <a:rPr lang="en-US" sz="1600" b="1" dirty="0" err="1">
                <a:solidFill>
                  <a:srgbClr val="002F5F"/>
                </a:solidFill>
                <a:latin typeface="+mj-lt"/>
              </a:rPr>
              <a:t>Handhaving</a:t>
            </a:r>
            <a:endParaRPr lang="en-US" sz="1600" b="1" dirty="0">
              <a:solidFill>
                <a:srgbClr val="002F5F"/>
              </a:solidFill>
              <a:latin typeface="+mj-lt"/>
            </a:endParaRPr>
          </a:p>
        </p:txBody>
      </p:sp>
      <p:sp>
        <p:nvSpPr>
          <p:cNvPr id="13" name="Afgeronde rechthoek 12"/>
          <p:cNvSpPr/>
          <p:nvPr/>
        </p:nvSpPr>
        <p:spPr>
          <a:xfrm>
            <a:off x="899640" y="4513219"/>
            <a:ext cx="2032000" cy="1100051"/>
          </a:xfrm>
          <a:prstGeom prst="roundRect">
            <a:avLst/>
          </a:prstGeom>
          <a:solidFill>
            <a:srgbClr val="F07E26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rgbClr val="002F5F"/>
                </a:solidFill>
                <a:latin typeface="+mj-lt"/>
              </a:rPr>
              <a:t>Wijzigen</a:t>
            </a:r>
            <a:r>
              <a:rPr lang="en-US" sz="1600" b="1" dirty="0">
                <a:solidFill>
                  <a:srgbClr val="002F5F"/>
                </a:solidFill>
                <a:latin typeface="+mj-lt"/>
              </a:rPr>
              <a:t> </a:t>
            </a:r>
            <a:r>
              <a:rPr lang="en-US" sz="1600" b="1" dirty="0" err="1">
                <a:solidFill>
                  <a:srgbClr val="002F5F"/>
                </a:solidFill>
                <a:latin typeface="+mj-lt"/>
              </a:rPr>
              <a:t>Omgevingsplan</a:t>
            </a:r>
            <a:endParaRPr lang="en-US" sz="1600" b="1" dirty="0">
              <a:solidFill>
                <a:srgbClr val="002F5F"/>
              </a:solidFill>
              <a:latin typeface="+mj-lt"/>
            </a:endParaRPr>
          </a:p>
        </p:txBody>
      </p:sp>
      <p:sp>
        <p:nvSpPr>
          <p:cNvPr id="14" name="Afgeronde rechthoek 13"/>
          <p:cNvSpPr/>
          <p:nvPr/>
        </p:nvSpPr>
        <p:spPr>
          <a:xfrm>
            <a:off x="899640" y="3134033"/>
            <a:ext cx="2032000" cy="1100051"/>
          </a:xfrm>
          <a:prstGeom prst="roundRect">
            <a:avLst/>
          </a:prstGeom>
          <a:solidFill>
            <a:srgbClr val="F07E26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rgbClr val="002F5F"/>
                </a:solidFill>
                <a:latin typeface="+mj-lt"/>
              </a:rPr>
              <a:t>Behandelen</a:t>
            </a:r>
            <a:r>
              <a:rPr lang="en-US" sz="1600" b="1" dirty="0">
                <a:solidFill>
                  <a:srgbClr val="002F5F"/>
                </a:solidFill>
                <a:latin typeface="+mj-lt"/>
              </a:rPr>
              <a:t> </a:t>
            </a:r>
            <a:r>
              <a:rPr lang="en-US" sz="1600" b="1" dirty="0" err="1">
                <a:solidFill>
                  <a:srgbClr val="002F5F"/>
                </a:solidFill>
                <a:latin typeface="+mj-lt"/>
              </a:rPr>
              <a:t>vergunnings-aanvraag</a:t>
            </a:r>
            <a:endParaRPr lang="en-US" sz="1600" b="1" dirty="0">
              <a:solidFill>
                <a:srgbClr val="002F5F"/>
              </a:solidFill>
              <a:latin typeface="+mj-lt"/>
            </a:endParaRPr>
          </a:p>
        </p:txBody>
      </p:sp>
      <p:sp>
        <p:nvSpPr>
          <p:cNvPr id="15" name="Afgeronde rechthoek 14"/>
          <p:cNvSpPr/>
          <p:nvPr/>
        </p:nvSpPr>
        <p:spPr>
          <a:xfrm>
            <a:off x="3230943" y="1844489"/>
            <a:ext cx="2032000" cy="1100051"/>
          </a:xfrm>
          <a:prstGeom prst="roundRect">
            <a:avLst/>
          </a:prstGeom>
          <a:solidFill>
            <a:srgbClr val="F07E26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rgbClr val="002F5F"/>
                </a:solidFill>
                <a:latin typeface="+mj-lt"/>
              </a:rPr>
              <a:t>Behandelen</a:t>
            </a:r>
            <a:r>
              <a:rPr lang="en-US" sz="1600" b="1" dirty="0">
                <a:solidFill>
                  <a:srgbClr val="002F5F"/>
                </a:solidFill>
                <a:latin typeface="+mj-lt"/>
              </a:rPr>
              <a:t> melding </a:t>
            </a:r>
            <a:r>
              <a:rPr lang="en-US" sz="1600" b="1" dirty="0" err="1">
                <a:solidFill>
                  <a:srgbClr val="002F5F"/>
                </a:solidFill>
                <a:latin typeface="+mj-lt"/>
              </a:rPr>
              <a:t>bouwactiviteit</a:t>
            </a:r>
            <a:endParaRPr lang="en-US" sz="1600" b="1" dirty="0">
              <a:solidFill>
                <a:srgbClr val="002F5F"/>
              </a:solidFill>
              <a:latin typeface="+mj-lt"/>
            </a:endParaRPr>
          </a:p>
        </p:txBody>
      </p:sp>
      <p:sp>
        <p:nvSpPr>
          <p:cNvPr id="16" name="Afgeronde rechthoek 15"/>
          <p:cNvSpPr/>
          <p:nvPr/>
        </p:nvSpPr>
        <p:spPr>
          <a:xfrm>
            <a:off x="6278766" y="3191125"/>
            <a:ext cx="2032000" cy="1100051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Behandelen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bezwaar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6278766" y="4513218"/>
            <a:ext cx="2032000" cy="1100051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Verweren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 in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beroep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Afgeronde rechthoek 17"/>
          <p:cNvSpPr/>
          <p:nvPr/>
        </p:nvSpPr>
        <p:spPr>
          <a:xfrm>
            <a:off x="6278766" y="1819771"/>
            <a:ext cx="2032000" cy="1100051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Monitoren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 en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analyseren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Afgeronde rechthoek 22"/>
          <p:cNvSpPr/>
          <p:nvPr/>
        </p:nvSpPr>
        <p:spPr>
          <a:xfrm>
            <a:off x="8676160" y="3191126"/>
            <a:ext cx="2032000" cy="1100051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Beantwoorden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vragen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 en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voorlichten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Afgeronde rechthoek 23"/>
          <p:cNvSpPr/>
          <p:nvPr/>
        </p:nvSpPr>
        <p:spPr>
          <a:xfrm>
            <a:off x="8676160" y="1819774"/>
            <a:ext cx="2032000" cy="1100051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Interbestuurljke</a:t>
            </a:r>
            <a:r>
              <a:rPr lang="en-US" sz="16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samenwerking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Afgeronde rechthoek 24"/>
          <p:cNvSpPr/>
          <p:nvPr/>
        </p:nvSpPr>
        <p:spPr>
          <a:xfrm>
            <a:off x="8676160" y="4513216"/>
            <a:ext cx="2032000" cy="1100051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bg1"/>
                </a:solidFill>
                <a:latin typeface="+mj-lt"/>
              </a:rPr>
              <a:t>Brondatabeheer</a:t>
            </a: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Afgeronde rechthoek 1"/>
          <p:cNvSpPr/>
          <p:nvPr/>
        </p:nvSpPr>
        <p:spPr>
          <a:xfrm>
            <a:off x="3048000" y="1731264"/>
            <a:ext cx="2389632" cy="1316736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al 4"/>
          <p:cNvSpPr/>
          <p:nvPr/>
        </p:nvSpPr>
        <p:spPr>
          <a:xfrm>
            <a:off x="884880" y="1844487"/>
            <a:ext cx="414528" cy="377952"/>
          </a:xfrm>
          <a:prstGeom prst="ellipse">
            <a:avLst/>
          </a:prstGeom>
          <a:solidFill>
            <a:srgbClr val="FF0000"/>
          </a:solidFill>
          <a:ln w="381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al 20"/>
          <p:cNvSpPr/>
          <p:nvPr/>
        </p:nvSpPr>
        <p:spPr>
          <a:xfrm>
            <a:off x="3252759" y="3134033"/>
            <a:ext cx="414528" cy="377952"/>
          </a:xfrm>
          <a:prstGeom prst="ellipse">
            <a:avLst/>
          </a:prstGeom>
          <a:solidFill>
            <a:srgbClr val="FF0000"/>
          </a:solidFill>
          <a:ln w="381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al 21"/>
          <p:cNvSpPr/>
          <p:nvPr/>
        </p:nvSpPr>
        <p:spPr>
          <a:xfrm>
            <a:off x="884880" y="3134033"/>
            <a:ext cx="414528" cy="377952"/>
          </a:xfrm>
          <a:prstGeom prst="ellipse">
            <a:avLst/>
          </a:prstGeom>
          <a:solidFill>
            <a:srgbClr val="FF0000"/>
          </a:solidFill>
          <a:ln w="381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52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03CC9C-64D3-4F1C-9509-B16559DEFAA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79500" y="1455844"/>
            <a:ext cx="10033000" cy="4500563"/>
          </a:xfrm>
          <a:prstGeom prst="rect">
            <a:avLst/>
          </a:prstGeom>
        </p:spPr>
        <p:txBody>
          <a:bodyPr/>
          <a:lstStyle/>
          <a:p>
            <a:pPr marL="285750" indent="-285750">
              <a:lnSpc>
                <a:spcPct val="114000"/>
              </a:lnSpc>
              <a:spcBef>
                <a:spcPts val="1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r>
              <a:rPr lang="nl-NL" sz="2000" spc="40" dirty="0"/>
              <a:t>Twee hoofdelementen</a:t>
            </a:r>
          </a:p>
          <a:p>
            <a:pPr marL="800100" lvl="2" indent="-342900">
              <a:lnSpc>
                <a:spcPct val="114000"/>
              </a:lnSpc>
              <a:spcBef>
                <a:spcPts val="1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§"/>
            </a:pPr>
            <a:r>
              <a:rPr lang="nl-NL" spc="40" dirty="0"/>
              <a:t>Aanscherping regels aansprakelijkheid aannemer (bij </a:t>
            </a:r>
            <a:r>
              <a:rPr lang="nl-NL" u="sng" spc="40" dirty="0"/>
              <a:t>alle</a:t>
            </a:r>
            <a:r>
              <a:rPr lang="nl-NL" spc="40" dirty="0"/>
              <a:t> werken)</a:t>
            </a:r>
          </a:p>
          <a:p>
            <a:pPr marL="800100" lvl="2" indent="-342900">
              <a:lnSpc>
                <a:spcPct val="114000"/>
              </a:lnSpc>
              <a:spcBef>
                <a:spcPts val="1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§"/>
            </a:pPr>
            <a:r>
              <a:rPr lang="nl-NL" spc="40" dirty="0"/>
              <a:t>Nieuw stelsel voor kwaliteitsborging</a:t>
            </a:r>
          </a:p>
          <a:p>
            <a:pPr marL="800100" lvl="2" indent="-342900">
              <a:lnSpc>
                <a:spcPct val="114000"/>
              </a:lnSpc>
              <a:spcBef>
                <a:spcPts val="1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§"/>
            </a:pPr>
            <a:endParaRPr lang="nl-NL" spc="40" dirty="0"/>
          </a:p>
          <a:p>
            <a:pPr marL="285750" lvl="1" indent="-285750">
              <a:lnSpc>
                <a:spcPct val="114000"/>
              </a:lnSpc>
              <a:spcBef>
                <a:spcPts val="1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r>
              <a:rPr lang="nl-NL" sz="2000" spc="40" dirty="0"/>
              <a:t>Verhogen van de bouwkwaliteit en het versterken van de positie van de bouwconsument </a:t>
            </a:r>
          </a:p>
          <a:p>
            <a:pPr marL="285750" lvl="1" indent="-285750">
              <a:lnSpc>
                <a:spcPct val="114000"/>
              </a:lnSpc>
              <a:spcBef>
                <a:spcPts val="1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endParaRPr lang="nl-NL" sz="1600" spc="40" dirty="0"/>
          </a:p>
          <a:p>
            <a:pPr marL="285750" indent="-285750">
              <a:lnSpc>
                <a:spcPct val="114000"/>
              </a:lnSpc>
              <a:spcBef>
                <a:spcPts val="1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r>
              <a:rPr lang="nl-NL" sz="2000" spc="40" dirty="0"/>
              <a:t>Invoering 1 januari 2022, tegelijk met de Omgevingswet</a:t>
            </a:r>
          </a:p>
          <a:p>
            <a:pPr marL="285750" indent="-285750">
              <a:lnSpc>
                <a:spcPct val="114000"/>
              </a:lnSpc>
              <a:spcBef>
                <a:spcPts val="1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endParaRPr lang="nl-NL" sz="2000" spc="40" dirty="0"/>
          </a:p>
          <a:p>
            <a:pPr marL="285750" indent="-285750">
              <a:lnSpc>
                <a:spcPct val="114000"/>
              </a:lnSpc>
              <a:spcBef>
                <a:spcPts val="1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</a:pPr>
            <a:r>
              <a:rPr lang="nl-NL" sz="2000" spc="40" dirty="0"/>
              <a:t>Invoering in stappen, beginnen bij gevolgklasse  1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Kernpunten WKB</a:t>
            </a:r>
            <a:endParaRPr lang="en-US" dirty="0"/>
          </a:p>
        </p:txBody>
      </p:sp>
      <p:pic>
        <p:nvPicPr>
          <p:cNvPr id="5" name="Picture 4" descr="privaat publiek">
            <a:extLst>
              <a:ext uri="{FF2B5EF4-FFF2-40B4-BE49-F238E27FC236}">
                <a16:creationId xmlns:a16="http://schemas.microsoft.com/office/drawing/2014/main" id="{9E306F5D-3169-9643-8BBA-256106ADC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02625" y="4170587"/>
            <a:ext cx="2555720" cy="19167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19082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03CC9C-64D3-4F1C-9509-B16559DEFAA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79500" y="1455844"/>
            <a:ext cx="10033000" cy="4500563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14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l-NL" dirty="0"/>
              <a:t>Niet moment vergunning, maar moment </a:t>
            </a:r>
            <a:r>
              <a:rPr lang="nl-NL" dirty="0" err="1"/>
              <a:t>gereedmelding</a:t>
            </a:r>
            <a:r>
              <a:rPr lang="nl-NL" dirty="0"/>
              <a:t> staat centraal in proces. </a:t>
            </a:r>
          </a:p>
          <a:p>
            <a:pPr marL="342900" indent="-342900">
              <a:lnSpc>
                <a:spcPct val="114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lnSpc>
                <a:spcPct val="114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l-NL" dirty="0"/>
              <a:t>Gegevens over bouwkwaliteit nodig op het moment dat ze aan de orde zijn. </a:t>
            </a:r>
          </a:p>
          <a:p>
            <a:pPr marL="342900" indent="-342900">
              <a:lnSpc>
                <a:spcPct val="114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lnSpc>
                <a:spcPct val="114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l-NL" b="1" dirty="0"/>
              <a:t>Niet de beloofde papieren kwaliteit, maar de gepresteerde gerealiseerde kwaliteit staat centraal! </a:t>
            </a:r>
          </a:p>
          <a:p>
            <a:pPr marL="342900" indent="-342900">
              <a:lnSpc>
                <a:spcPct val="114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nl-NL" b="1" dirty="0"/>
          </a:p>
          <a:p>
            <a:pPr marL="342900" indent="-342900">
              <a:lnSpc>
                <a:spcPct val="114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l-NL" dirty="0"/>
              <a:t>Kwaliteit niet geleverd = niet in gebruik geven/nemen! </a:t>
            </a:r>
          </a:p>
          <a:p>
            <a:pPr>
              <a:lnSpc>
                <a:spcPct val="150000"/>
              </a:lnSpc>
            </a:pP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verandert er in het proces door de WKB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082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03CC9C-64D3-4F1C-9509-B16559DEFAA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68210" y="1155736"/>
            <a:ext cx="7812710" cy="485537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nl-NL" sz="2000" b="1" dirty="0"/>
              <a:t>Twee toestemmingen bij bouwactiviteit (‘knip’):</a:t>
            </a:r>
          </a:p>
          <a:p>
            <a:pPr marL="0" indent="0">
              <a:buNone/>
            </a:pPr>
            <a:endParaRPr lang="nl-NL" sz="2000" b="1" dirty="0"/>
          </a:p>
          <a:p>
            <a:pPr marL="0" indent="0">
              <a:buNone/>
            </a:pPr>
            <a:r>
              <a:rPr lang="nl-NL" sz="2000" dirty="0"/>
              <a:t>1. Omgevingsplanactiviteit (omgevingsvergunning voor het ruimtelijke deel) </a:t>
            </a:r>
          </a:p>
          <a:p>
            <a:pPr lvl="1"/>
            <a:r>
              <a:rPr lang="nl-NL" sz="1800" dirty="0"/>
              <a:t>Opvolger bestemmingsplan, alle ruimtelijke eisen</a:t>
            </a:r>
          </a:p>
          <a:p>
            <a:pPr lvl="1"/>
            <a:r>
              <a:rPr lang="nl-NL" sz="1800" dirty="0"/>
              <a:t>Preventieve toetsing aan ruimtelijke eisen</a:t>
            </a:r>
          </a:p>
          <a:p>
            <a:pPr lvl="1"/>
            <a:r>
              <a:rPr lang="nl-NL" sz="1800" dirty="0"/>
              <a:t>Gemeente bepaalt regels in omgevingsplan</a:t>
            </a:r>
          </a:p>
          <a:p>
            <a:pPr lvl="1"/>
            <a:endParaRPr lang="nl-NL" sz="1800" dirty="0"/>
          </a:p>
          <a:p>
            <a:pPr marL="0" indent="0">
              <a:buNone/>
            </a:pPr>
            <a:r>
              <a:rPr lang="nl-NL" sz="2000" dirty="0"/>
              <a:t>2. Bouwactiviteit (bouwtechnisch)</a:t>
            </a:r>
          </a:p>
          <a:p>
            <a:pPr lvl="1"/>
            <a:r>
              <a:rPr lang="nl-NL" sz="1800" dirty="0"/>
              <a:t>Toets aan technische voorschriften Besluit bouwwerken leefomgeving</a:t>
            </a:r>
          </a:p>
          <a:p>
            <a:pPr lvl="1"/>
            <a:r>
              <a:rPr lang="nl-NL" sz="1800" dirty="0"/>
              <a:t>Landelijk bepaalde regels</a:t>
            </a:r>
          </a:p>
          <a:p>
            <a:pPr lvl="1"/>
            <a:r>
              <a:rPr lang="nl-NL" sz="1800" dirty="0"/>
              <a:t>Voor het bouwtechnische deel schakelt de initiatiefnemer een (private) kwaliteitsborger in voor de toetsing en doet de initiatiefnemer een (bouw)melding bij het bevoegd gezag (de gemeente)</a:t>
            </a:r>
          </a:p>
          <a:p>
            <a:pPr lvl="1"/>
            <a:r>
              <a:rPr lang="nl-NL" sz="1800" dirty="0"/>
              <a:t>Op termijn voor </a:t>
            </a:r>
            <a:r>
              <a:rPr lang="nl-NL" sz="1800" u="sng" dirty="0"/>
              <a:t>alle</a:t>
            </a:r>
            <a:r>
              <a:rPr lang="nl-NL" sz="1800" dirty="0"/>
              <a:t> aanvragen, nu start met gevolgklasse 1</a:t>
            </a:r>
          </a:p>
          <a:p>
            <a:pPr>
              <a:lnSpc>
                <a:spcPct val="150000"/>
              </a:lnSpc>
            </a:pPr>
            <a:endParaRPr lang="nl-NL" sz="20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Bouwen onder de Omgevingswet</a:t>
            </a:r>
            <a:endParaRPr lang="en-US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337AF30-380A-DE4A-86E9-180295EB91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3308" y="1145603"/>
            <a:ext cx="3218692" cy="3459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082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03CC9C-64D3-4F1C-9509-B16559DEFAA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79500" y="1455844"/>
            <a:ext cx="10033000" cy="4500563"/>
          </a:xfrm>
          <a:prstGeom prst="rect">
            <a:avLst/>
          </a:prstGeom>
        </p:spPr>
        <p:txBody>
          <a:bodyPr/>
          <a:lstStyle/>
          <a:p>
            <a:pPr marL="285750" indent="-285750">
              <a:lnSpc>
                <a:spcPct val="114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l-NL" dirty="0"/>
              <a:t>Eenvoudige bouwwerken</a:t>
            </a:r>
          </a:p>
          <a:p>
            <a:pPr marL="742950" lvl="1" indent="-285750">
              <a:lnSpc>
                <a:spcPct val="114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l-NL" sz="2000" dirty="0"/>
              <a:t>Grondgebonden woonfuncties en vakantiehuisjes</a:t>
            </a:r>
          </a:p>
          <a:p>
            <a:pPr marL="742950" lvl="1" indent="-285750">
              <a:lnSpc>
                <a:spcPct val="114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l-NL" sz="2000" dirty="0"/>
              <a:t>Bedrijfshallen met nevenfunctie</a:t>
            </a:r>
          </a:p>
          <a:p>
            <a:pPr marL="742950" lvl="1" indent="-285750">
              <a:lnSpc>
                <a:spcPct val="114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l-NL" sz="2000" dirty="0"/>
              <a:t>Kleine fiets- en voetgangersbruggen</a:t>
            </a:r>
          </a:p>
          <a:p>
            <a:pPr marL="742950" lvl="1" indent="-285750">
              <a:lnSpc>
                <a:spcPct val="114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l-NL" sz="2000" dirty="0"/>
              <a:t>Bouwwerken geen gebouw zijnde</a:t>
            </a:r>
          </a:p>
          <a:p>
            <a:pPr marL="742950" lvl="1" indent="-285750">
              <a:lnSpc>
                <a:spcPct val="114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nl-NL" sz="2000" dirty="0"/>
          </a:p>
          <a:p>
            <a:pPr marL="285750" indent="-285750">
              <a:lnSpc>
                <a:spcPct val="114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l-NL" dirty="0"/>
              <a:t>Uitgezonderd: </a:t>
            </a:r>
          </a:p>
          <a:p>
            <a:pPr marL="742950" lvl="1" indent="-285750">
              <a:lnSpc>
                <a:spcPct val="114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l-NL" sz="2000" dirty="0"/>
              <a:t>Monumenten, gelijkwaardige oplossingen constructies en brand</a:t>
            </a:r>
          </a:p>
          <a:p>
            <a:pPr marL="742950" lvl="1" indent="-285750">
              <a:lnSpc>
                <a:spcPct val="114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nl-NL" sz="2000" dirty="0"/>
          </a:p>
          <a:p>
            <a:pPr marL="285750" indent="-285750">
              <a:lnSpc>
                <a:spcPct val="114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l-NL" dirty="0"/>
              <a:t>Evaluatie eerste 3 jaar</a:t>
            </a:r>
          </a:p>
          <a:p>
            <a:pPr marL="742950" lvl="1" indent="-285750">
              <a:lnSpc>
                <a:spcPct val="114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l-NL" sz="2000" dirty="0">
                <a:sym typeface="Wingdings"/>
              </a:rPr>
              <a:t>Daarna n</a:t>
            </a:r>
            <a:r>
              <a:rPr lang="nl-NL" sz="2000" dirty="0"/>
              <a:t>ieuwe besluitvorming overige bouwwerken / gevolgklasse 2 en 3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Start WKB gevolgklasse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39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6A67489A-FE92-AC4F-BD03-C38AD56943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472" y="1037422"/>
            <a:ext cx="10109056" cy="4690893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Bouwen onder de WKB: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361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Vertaling naar de werkende processen</a:t>
            </a:r>
            <a:endParaRPr lang="en-US" dirty="0"/>
          </a:p>
        </p:txBody>
      </p:sp>
      <p:sp>
        <p:nvSpPr>
          <p:cNvPr id="5" name="Afgeronde rechthoek 4">
            <a:extLst>
              <a:ext uri="{FF2B5EF4-FFF2-40B4-BE49-F238E27FC236}">
                <a16:creationId xmlns:a16="http://schemas.microsoft.com/office/drawing/2014/main" id="{11350722-0E5B-EC44-B7EB-5AFB9AAB7966}"/>
              </a:ext>
            </a:extLst>
          </p:cNvPr>
          <p:cNvSpPr/>
          <p:nvPr/>
        </p:nvSpPr>
        <p:spPr>
          <a:xfrm>
            <a:off x="4435774" y="4012910"/>
            <a:ext cx="2064774" cy="83082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Behandelen melding bouwactiviteit</a:t>
            </a:r>
          </a:p>
        </p:txBody>
      </p:sp>
      <p:sp>
        <p:nvSpPr>
          <p:cNvPr id="6" name="Afgeronde rechthoek 5">
            <a:extLst>
              <a:ext uri="{FF2B5EF4-FFF2-40B4-BE49-F238E27FC236}">
                <a16:creationId xmlns:a16="http://schemas.microsoft.com/office/drawing/2014/main" id="{F33FF445-4D69-5A4D-A164-C78022886DBE}"/>
              </a:ext>
            </a:extLst>
          </p:cNvPr>
          <p:cNvSpPr/>
          <p:nvPr/>
        </p:nvSpPr>
        <p:spPr>
          <a:xfrm>
            <a:off x="4286778" y="2498367"/>
            <a:ext cx="2064774" cy="83082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Behandelen vergunningaanvraag</a:t>
            </a:r>
          </a:p>
        </p:txBody>
      </p:sp>
      <p:sp>
        <p:nvSpPr>
          <p:cNvPr id="7" name="Afgeronde rechthoek 6">
            <a:extLst>
              <a:ext uri="{FF2B5EF4-FFF2-40B4-BE49-F238E27FC236}">
                <a16:creationId xmlns:a16="http://schemas.microsoft.com/office/drawing/2014/main" id="{E2CEFED0-0840-3047-8A40-FECEEB1B0D32}"/>
              </a:ext>
            </a:extLst>
          </p:cNvPr>
          <p:cNvSpPr/>
          <p:nvPr/>
        </p:nvSpPr>
        <p:spPr>
          <a:xfrm>
            <a:off x="2916820" y="1259054"/>
            <a:ext cx="2064774" cy="83082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Verkennen en begeleiden initiatief</a:t>
            </a:r>
          </a:p>
        </p:txBody>
      </p:sp>
      <p:sp>
        <p:nvSpPr>
          <p:cNvPr id="8" name="Rechthoek met één afgeschuinde en afgeronde hoek 2">
            <a:extLst>
              <a:ext uri="{FF2B5EF4-FFF2-40B4-BE49-F238E27FC236}">
                <a16:creationId xmlns:a16="http://schemas.microsoft.com/office/drawing/2014/main" id="{34D33EA5-A42D-5846-B2DD-0B465F6F2107}"/>
              </a:ext>
            </a:extLst>
          </p:cNvPr>
          <p:cNvSpPr/>
          <p:nvPr/>
        </p:nvSpPr>
        <p:spPr>
          <a:xfrm>
            <a:off x="4765618" y="1193015"/>
            <a:ext cx="1882111" cy="510023"/>
          </a:xfrm>
          <a:prstGeom prst="snipRoundRect">
            <a:avLst/>
          </a:prstGeom>
          <a:solidFill>
            <a:srgbClr val="DEB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Omgevingsoverleg (DSO)</a:t>
            </a:r>
          </a:p>
        </p:txBody>
      </p:sp>
      <p:sp>
        <p:nvSpPr>
          <p:cNvPr id="9" name="Rechthoek met één afgeschuinde en afgeronde hoek 10">
            <a:extLst>
              <a:ext uri="{FF2B5EF4-FFF2-40B4-BE49-F238E27FC236}">
                <a16:creationId xmlns:a16="http://schemas.microsoft.com/office/drawing/2014/main" id="{20486F41-3B97-7746-8E03-EF4FC7593545}"/>
              </a:ext>
            </a:extLst>
          </p:cNvPr>
          <p:cNvSpPr/>
          <p:nvPr/>
        </p:nvSpPr>
        <p:spPr>
          <a:xfrm>
            <a:off x="5989305" y="2310262"/>
            <a:ext cx="2130769" cy="510023"/>
          </a:xfrm>
          <a:prstGeom prst="snipRoundRect">
            <a:avLst/>
          </a:prstGeom>
          <a:solidFill>
            <a:srgbClr val="DEB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Omgevingsvergunning aanvraag (DSO)</a:t>
            </a:r>
          </a:p>
        </p:txBody>
      </p:sp>
      <p:sp>
        <p:nvSpPr>
          <p:cNvPr id="10" name="Rechthoek met één afgeschuinde en afgeronde hoek 11">
            <a:extLst>
              <a:ext uri="{FF2B5EF4-FFF2-40B4-BE49-F238E27FC236}">
                <a16:creationId xmlns:a16="http://schemas.microsoft.com/office/drawing/2014/main" id="{3980A4A2-A1E0-C647-A6E3-5D715B1F67CC}"/>
              </a:ext>
            </a:extLst>
          </p:cNvPr>
          <p:cNvSpPr/>
          <p:nvPr/>
        </p:nvSpPr>
        <p:spPr>
          <a:xfrm>
            <a:off x="6953519" y="3050238"/>
            <a:ext cx="2309749" cy="621555"/>
          </a:xfrm>
          <a:prstGeom prst="snipRoundRect">
            <a:avLst/>
          </a:prstGeom>
          <a:solidFill>
            <a:srgbClr val="DEB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Melding bouwactiviteit (meldingsplicht DSO)</a:t>
            </a:r>
          </a:p>
        </p:txBody>
      </p:sp>
      <p:sp>
        <p:nvSpPr>
          <p:cNvPr id="11" name="Rechthoek met één afgeschuinde en afgeronde hoek 12">
            <a:extLst>
              <a:ext uri="{FF2B5EF4-FFF2-40B4-BE49-F238E27FC236}">
                <a16:creationId xmlns:a16="http://schemas.microsoft.com/office/drawing/2014/main" id="{E1A1FCE0-E7C6-A048-9950-2EBAC125A4B5}"/>
              </a:ext>
            </a:extLst>
          </p:cNvPr>
          <p:cNvSpPr/>
          <p:nvPr/>
        </p:nvSpPr>
        <p:spPr>
          <a:xfrm>
            <a:off x="6915437" y="4512556"/>
            <a:ext cx="2347831" cy="665898"/>
          </a:xfrm>
          <a:prstGeom prst="snipRoundRect">
            <a:avLst/>
          </a:prstGeom>
          <a:solidFill>
            <a:srgbClr val="DEB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err="1">
                <a:solidFill>
                  <a:schemeClr val="tx1"/>
                </a:solidFill>
              </a:rPr>
              <a:t>Gereedmelding</a:t>
            </a:r>
            <a:r>
              <a:rPr lang="nl-NL" sz="1400" dirty="0">
                <a:solidFill>
                  <a:schemeClr val="tx1"/>
                </a:solidFill>
              </a:rPr>
              <a:t> bouw: dossier bevoegd gezag (meldingsplicht DSO)</a:t>
            </a:r>
          </a:p>
        </p:txBody>
      </p:sp>
      <p:sp>
        <p:nvSpPr>
          <p:cNvPr id="12" name="Rechthoek met één afgeschuinde en afgeronde hoek 13">
            <a:extLst>
              <a:ext uri="{FF2B5EF4-FFF2-40B4-BE49-F238E27FC236}">
                <a16:creationId xmlns:a16="http://schemas.microsoft.com/office/drawing/2014/main" id="{804633D1-1F1F-BE4B-ABC9-2DBD53283DF9}"/>
              </a:ext>
            </a:extLst>
          </p:cNvPr>
          <p:cNvSpPr/>
          <p:nvPr/>
        </p:nvSpPr>
        <p:spPr>
          <a:xfrm>
            <a:off x="6930358" y="3786658"/>
            <a:ext cx="2332910" cy="621556"/>
          </a:xfrm>
          <a:prstGeom prst="snipRoundRect">
            <a:avLst/>
          </a:prstGeom>
          <a:solidFill>
            <a:srgbClr val="DEB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Kennisgeving start bouw </a:t>
            </a:r>
          </a:p>
          <a:p>
            <a:pPr algn="ctr"/>
            <a:r>
              <a:rPr lang="nl-NL" sz="1400" dirty="0">
                <a:solidFill>
                  <a:schemeClr val="tx1"/>
                </a:solidFill>
              </a:rPr>
              <a:t>(informatieplicht DSO)</a:t>
            </a:r>
          </a:p>
        </p:txBody>
      </p:sp>
      <p:sp>
        <p:nvSpPr>
          <p:cNvPr id="13" name="Afgeronde rechthoek 12">
            <a:extLst>
              <a:ext uri="{FF2B5EF4-FFF2-40B4-BE49-F238E27FC236}">
                <a16:creationId xmlns:a16="http://schemas.microsoft.com/office/drawing/2014/main" id="{873CA09D-2880-8840-B56B-295E26DD1939}"/>
              </a:ext>
            </a:extLst>
          </p:cNvPr>
          <p:cNvSpPr/>
          <p:nvPr/>
        </p:nvSpPr>
        <p:spPr>
          <a:xfrm>
            <a:off x="2775341" y="5508996"/>
            <a:ext cx="2064774" cy="83082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Toezicht en handhaving</a:t>
            </a:r>
          </a:p>
        </p:txBody>
      </p:sp>
      <p:sp>
        <p:nvSpPr>
          <p:cNvPr id="14" name="Rechthoek met één afgeschuinde en afgeronde hoek 18">
            <a:extLst>
              <a:ext uri="{FF2B5EF4-FFF2-40B4-BE49-F238E27FC236}">
                <a16:creationId xmlns:a16="http://schemas.microsoft.com/office/drawing/2014/main" id="{5BD9F00C-1CF0-8E45-9B10-70978F5BE338}"/>
              </a:ext>
            </a:extLst>
          </p:cNvPr>
          <p:cNvSpPr/>
          <p:nvPr/>
        </p:nvSpPr>
        <p:spPr>
          <a:xfrm>
            <a:off x="6922898" y="5332342"/>
            <a:ext cx="2347831" cy="665899"/>
          </a:xfrm>
          <a:prstGeom prst="snipRoundRect">
            <a:avLst/>
          </a:prstGeom>
          <a:solidFill>
            <a:srgbClr val="DEB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Einde bouwactiviteiten (informatieplicht DSO)</a:t>
            </a:r>
            <a:endParaRPr lang="nl-NL" sz="1200" dirty="0">
              <a:solidFill>
                <a:schemeClr val="tx1"/>
              </a:solidFill>
            </a:endParaRPr>
          </a:p>
        </p:txBody>
      </p:sp>
      <p:sp>
        <p:nvSpPr>
          <p:cNvPr id="15" name="Linkeraccolade 14">
            <a:extLst>
              <a:ext uri="{FF2B5EF4-FFF2-40B4-BE49-F238E27FC236}">
                <a16:creationId xmlns:a16="http://schemas.microsoft.com/office/drawing/2014/main" id="{CD938689-70BD-3041-9041-2B1A10F9E9A3}"/>
              </a:ext>
            </a:extLst>
          </p:cNvPr>
          <p:cNvSpPr/>
          <p:nvPr/>
        </p:nvSpPr>
        <p:spPr>
          <a:xfrm>
            <a:off x="6360989" y="3014947"/>
            <a:ext cx="437643" cy="3092341"/>
          </a:xfrm>
          <a:prstGeom prst="lef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Gekromde pijl rechts 21">
            <a:extLst>
              <a:ext uri="{FF2B5EF4-FFF2-40B4-BE49-F238E27FC236}">
                <a16:creationId xmlns:a16="http://schemas.microsoft.com/office/drawing/2014/main" id="{033B0865-C03D-7746-93DE-BCE9BACC134D}"/>
              </a:ext>
            </a:extLst>
          </p:cNvPr>
          <p:cNvSpPr/>
          <p:nvPr/>
        </p:nvSpPr>
        <p:spPr>
          <a:xfrm>
            <a:off x="3629530" y="1920275"/>
            <a:ext cx="806244" cy="1079421"/>
          </a:xfrm>
          <a:prstGeom prst="curvedRightArrow">
            <a:avLst/>
          </a:prstGeom>
          <a:solidFill>
            <a:srgbClr val="DEB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7" name="Gekromde pijl rechts 22">
            <a:extLst>
              <a:ext uri="{FF2B5EF4-FFF2-40B4-BE49-F238E27FC236}">
                <a16:creationId xmlns:a16="http://schemas.microsoft.com/office/drawing/2014/main" id="{F6ED4451-A82D-CE4E-ADB3-7A1A856AD032}"/>
              </a:ext>
            </a:extLst>
          </p:cNvPr>
          <p:cNvSpPr/>
          <p:nvPr/>
        </p:nvSpPr>
        <p:spPr>
          <a:xfrm>
            <a:off x="3737809" y="3180797"/>
            <a:ext cx="806245" cy="1319989"/>
          </a:xfrm>
          <a:prstGeom prst="curvedRightArrow">
            <a:avLst/>
          </a:prstGeom>
          <a:solidFill>
            <a:srgbClr val="DEB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8" name="Gekromde pijl omlaag 23">
            <a:extLst>
              <a:ext uri="{FF2B5EF4-FFF2-40B4-BE49-F238E27FC236}">
                <a16:creationId xmlns:a16="http://schemas.microsoft.com/office/drawing/2014/main" id="{EF7BCEC3-132F-4448-BF91-EA43DE3C168E}"/>
              </a:ext>
            </a:extLst>
          </p:cNvPr>
          <p:cNvSpPr/>
          <p:nvPr/>
        </p:nvSpPr>
        <p:spPr>
          <a:xfrm rot="5400000">
            <a:off x="4765268" y="4741036"/>
            <a:ext cx="1509292" cy="1508594"/>
          </a:xfrm>
          <a:prstGeom prst="curvedDownArrow">
            <a:avLst/>
          </a:prstGeom>
          <a:solidFill>
            <a:srgbClr val="C200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4219D9E5-D258-E949-BC8B-6A905A6198FA}"/>
              </a:ext>
            </a:extLst>
          </p:cNvPr>
          <p:cNvSpPr txBox="1"/>
          <p:nvPr/>
        </p:nvSpPr>
        <p:spPr>
          <a:xfrm>
            <a:off x="3526198" y="5178454"/>
            <a:ext cx="197547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nl-NL" sz="1400" dirty="0"/>
              <a:t>Indien nodig uitstap naar</a:t>
            </a:r>
          </a:p>
        </p:txBody>
      </p:sp>
    </p:spTree>
    <p:extLst>
      <p:ext uri="{BB962C8B-B14F-4D97-AF65-F5344CB8AC3E}">
        <p14:creationId xmlns:p14="http://schemas.microsoft.com/office/powerpoint/2010/main" val="1991103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03CC9C-64D3-4F1C-9509-B16559DEFAA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79500" y="1455844"/>
            <a:ext cx="10033000" cy="4500563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14000"/>
              </a:lnSpc>
              <a:buClr>
                <a:schemeClr val="accent2"/>
              </a:buClr>
              <a:buNone/>
            </a:pPr>
            <a:r>
              <a:rPr lang="nl-NL" dirty="0"/>
              <a:t>De risicobeoordeling en het borgingsplan zijn 2 afzonderlijke documenten</a:t>
            </a:r>
          </a:p>
          <a:p>
            <a:pPr marL="285750" indent="-285750">
              <a:lnSpc>
                <a:spcPct val="114000"/>
              </a:lnSpc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nl-NL" dirty="0"/>
          </a:p>
          <a:p>
            <a:pPr marL="457200" indent="-457200">
              <a:lnSpc>
                <a:spcPct val="114000"/>
              </a:lnSpc>
              <a:buClr>
                <a:schemeClr val="accent2"/>
              </a:buClr>
              <a:buFont typeface="+mj-lt"/>
              <a:buAutoNum type="arabicParenR"/>
            </a:pPr>
            <a:r>
              <a:rPr lang="nl-NL" dirty="0"/>
              <a:t>Eerst worden de project specifieke risico’s in beeld gebracht in de </a:t>
            </a:r>
            <a:r>
              <a:rPr lang="nl-NL" b="1" dirty="0"/>
              <a:t>risicobeoordeling</a:t>
            </a:r>
          </a:p>
          <a:p>
            <a:pPr marL="457200" indent="-457200">
              <a:lnSpc>
                <a:spcPct val="114000"/>
              </a:lnSpc>
              <a:buClr>
                <a:schemeClr val="accent2"/>
              </a:buClr>
              <a:buFont typeface="+mj-lt"/>
              <a:buAutoNum type="arabicParenR"/>
            </a:pPr>
            <a:endParaRPr lang="nl-NL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14000"/>
              </a:lnSpc>
              <a:buClr>
                <a:schemeClr val="accent2"/>
              </a:buClr>
              <a:buFont typeface="+mj-lt"/>
              <a:buAutoNum type="arabicParenR"/>
            </a:pPr>
            <a:r>
              <a:rPr lang="nl-NL" dirty="0"/>
              <a:t>Op basis van deze risico’s wordt het </a:t>
            </a:r>
            <a:r>
              <a:rPr lang="nl-NL" b="1" dirty="0"/>
              <a:t>borgingsplan</a:t>
            </a:r>
            <a:r>
              <a:rPr lang="nl-NL" dirty="0"/>
              <a:t> opgesteld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Risicobeoordeling en borgingsplan</a:t>
            </a:r>
            <a:endParaRPr lang="en-US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E8E7D6FD-6654-6746-AB4F-03707F0B90D0}"/>
              </a:ext>
            </a:extLst>
          </p:cNvPr>
          <p:cNvSpPr txBox="1"/>
          <p:nvPr/>
        </p:nvSpPr>
        <p:spPr>
          <a:xfrm>
            <a:off x="2984800" y="5155464"/>
            <a:ext cx="8383112" cy="104676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buClr>
                <a:schemeClr val="accent2"/>
              </a:buClr>
            </a:pPr>
            <a:r>
              <a:rPr lang="nl-NL" sz="2800" b="1" dirty="0">
                <a:solidFill>
                  <a:srgbClr val="00A9F3"/>
                </a:solidFill>
              </a:rPr>
              <a:t>De gemeente heeft een inhoudelijke rol bij het beoordelen van de risicobeoordeling!! (zie proces)</a:t>
            </a:r>
          </a:p>
        </p:txBody>
      </p:sp>
    </p:spTree>
    <p:extLst>
      <p:ext uri="{BB962C8B-B14F-4D97-AF65-F5344CB8AC3E}">
        <p14:creationId xmlns:p14="http://schemas.microsoft.com/office/powerpoint/2010/main" val="3219082533"/>
      </p:ext>
    </p:extLst>
  </p:cSld>
  <p:clrMapOvr>
    <a:masterClrMapping/>
  </p:clrMapOvr>
</p:sld>
</file>

<file path=ppt/theme/theme1.xml><?xml version="1.0" encoding="utf-8"?>
<a:theme xmlns:a="http://schemas.openxmlformats.org/drawingml/2006/main" name="VNG_Basis - kopie">
  <a:themeElements>
    <a:clrScheme name="Aangepast 17">
      <a:dk1>
        <a:srgbClr val="000000"/>
      </a:dk1>
      <a:lt1>
        <a:srgbClr val="FFFFFF"/>
      </a:lt1>
      <a:dk2>
        <a:srgbClr val="002C64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3C"/>
      </a:accent5>
      <a:accent6>
        <a:srgbClr val="C20015"/>
      </a:accent6>
      <a:hlink>
        <a:srgbClr val="999999"/>
      </a:hlink>
      <a:folHlink>
        <a:srgbClr val="CCCCCC"/>
      </a:folHlink>
    </a:clrScheme>
    <a:fontScheme name="V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CE455056-2E07-40E3-A23C-F1856412D281}" vid="{436D15DC-6C1F-43E0-BA25-266AD42F8E4E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4F5935245FBC46BB0845B5E877183A" ma:contentTypeVersion="16" ma:contentTypeDescription="Een nieuw document maken." ma:contentTypeScope="" ma:versionID="b9ce15a29ff3c91ef2cc05fd1f176a97">
  <xsd:schema xmlns:xsd="http://www.w3.org/2001/XMLSchema" xmlns:xs="http://www.w3.org/2001/XMLSchema" xmlns:p="http://schemas.microsoft.com/office/2006/metadata/properties" xmlns:ns2="eb476aeb-cfc0-4d64-93e5-927642e1f979" xmlns:ns3="73ddae55-80d5-40da-8705-548d45c223e6" targetNamespace="http://schemas.microsoft.com/office/2006/metadata/properties" ma:root="true" ma:fieldsID="8c73e7cd48b59d7710e37734d16c7f78" ns2:_="" ns3:_="">
    <xsd:import namespace="eb476aeb-cfc0-4d64-93e5-927642e1f979"/>
    <xsd:import namespace="73ddae55-80d5-40da-8705-548d45c223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Trefwoorden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Toelichting" minOccurs="0"/>
                <xsd:element ref="ns2:Kanaalnaam_x0020_Teams" minOccurs="0"/>
                <xsd:element ref="ns2:_Flow_SignoffStatu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476aeb-cfc0-4d64-93e5-927642e1f9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Trefwoorden" ma:index="10" nillable="true" ma:displayName="Trefwoorden" ma:internalName="Trefwoorden">
      <xsd:simpleType>
        <xsd:restriction base="dms:Text">
          <xsd:maxLength value="255"/>
        </xsd:restriction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Toelichting" ma:index="15" nillable="true" ma:displayName="Toelichting" ma:description="Deze link leidt naar de uitwerking op gemmaonline van de bedrijfsprocessen voor de omgevingswet." ma:format="Dropdown" ma:internalName="Toelichting">
      <xsd:simpleType>
        <xsd:restriction base="dms:Note">
          <xsd:maxLength value="255"/>
        </xsd:restriction>
      </xsd:simpleType>
    </xsd:element>
    <xsd:element name="Kanaalnaam_x0020_Teams" ma:index="16" nillable="true" ma:displayName="Naam in Teams" ma:description="De naam van het overeenkomstige kanaal of map in Teams, indien deze afwijkt van de mapnaam in SharePoint" ma:format="Dropdown" ma:internalName="Kanaalnaam_x0020_Teams">
      <xsd:simpleType>
        <xsd:restriction base="dms:Text">
          <xsd:maxLength value="255"/>
        </xsd:restriction>
      </xsd:simpleType>
    </xsd:element>
    <xsd:element name="_Flow_SignoffStatus" ma:index="17" nillable="true" ma:displayName="Afmeldingsstatus" ma:internalName="Afmeldingsstatus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dae55-80d5-40da-8705-548d45c223e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refwoorden xmlns="eb476aeb-cfc0-4d64-93e5-927642e1f979" xsi:nil="true"/>
    <Kanaalnaam_x0020_Teams xmlns="eb476aeb-cfc0-4d64-93e5-927642e1f979" xsi:nil="true"/>
    <Toelichting xmlns="eb476aeb-cfc0-4d64-93e5-927642e1f979" xsi:nil="true"/>
    <_Flow_SignoffStatus xmlns="eb476aeb-cfc0-4d64-93e5-927642e1f97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35E4B2-F88E-4AAC-B552-1247BEA9FA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476aeb-cfc0-4d64-93e5-927642e1f979"/>
    <ds:schemaRef ds:uri="73ddae55-80d5-40da-8705-548d45c223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2B1A65-E487-47EE-8875-DD5700E248EC}">
  <ds:schemaRefs>
    <ds:schemaRef ds:uri="http://www.w3.org/XML/1998/namespace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73ddae55-80d5-40da-8705-548d45c223e6"/>
    <ds:schemaRef ds:uri="http://purl.org/dc/elements/1.1/"/>
    <ds:schemaRef ds:uri="http://schemas.microsoft.com/office/infopath/2007/PartnerControls"/>
    <ds:schemaRef ds:uri="eb476aeb-cfc0-4d64-93e5-927642e1f979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DC23C369-BBE6-4AC9-A425-85F9D1D7B4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VNG</Template>
  <TotalTime>9028</TotalTime>
  <Words>626</Words>
  <Application>Microsoft Macintosh PowerPoint</Application>
  <PresentationFormat>Breedbeeld</PresentationFormat>
  <Paragraphs>114</Paragraphs>
  <Slides>13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VNG_Basis - kopie</vt:lpstr>
      <vt:lpstr>Werkende processen: Behandelen melding bouwactiviteit</vt:lpstr>
      <vt:lpstr>PowerPoint-presentatie</vt:lpstr>
      <vt:lpstr>Kernpunten WKB</vt:lpstr>
      <vt:lpstr>Wat verandert er in het proces door de WKB</vt:lpstr>
      <vt:lpstr>Bouwen onder de Omgevingswet</vt:lpstr>
      <vt:lpstr>Start WKB gevolgklasse 1</vt:lpstr>
      <vt:lpstr>Bouwen onder de WKB:</vt:lpstr>
      <vt:lpstr>Vertaling naar de werkende processen</vt:lpstr>
      <vt:lpstr>Risicobeoordeling en borgingsplan</vt:lpstr>
      <vt:lpstr>Borgingsplan</vt:lpstr>
      <vt:lpstr>Houding en gedrag</vt:lpstr>
      <vt:lpstr>Kleine aanpassingen van de werkende processen: </vt:lpstr>
      <vt:lpstr>Verder lezen?</vt:lpstr>
    </vt:vector>
  </TitlesOfParts>
  <Company>Valid WPS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Patricia Palmen</dc:creator>
  <cp:keywords>All Places</cp:keywords>
  <cp:lastModifiedBy>Ellen Zwiers</cp:lastModifiedBy>
  <cp:revision>248</cp:revision>
  <cp:lastPrinted>2020-09-09T10:34:36Z</cp:lastPrinted>
  <dcterms:created xsi:type="dcterms:W3CDTF">2020-01-14T13:56:11Z</dcterms:created>
  <dcterms:modified xsi:type="dcterms:W3CDTF">2021-02-26T15:12:21Z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0x010100914F5935245FBC46BB0845B5E877183A</vt:lpwstr>
  </property>
</Properties>
</file>