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1"/>
  </p:notesMasterIdLst>
  <p:sldIdLst>
    <p:sldId id="279" r:id="rId3"/>
    <p:sldId id="286" r:id="rId4"/>
    <p:sldId id="374" r:id="rId5"/>
    <p:sldId id="375" r:id="rId6"/>
    <p:sldId id="378" r:id="rId7"/>
    <p:sldId id="380" r:id="rId8"/>
    <p:sldId id="381" r:id="rId9"/>
    <p:sldId id="383" r:id="rId10"/>
  </p:sldIdLst>
  <p:sldSz cx="12192000" cy="6858000"/>
  <p:notesSz cx="6858000" cy="994568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BB7DD-E835-4374-B070-2B9CED2B6563}" type="datetimeFigureOut">
              <a:rPr lang="nl-NL" smtClean="0"/>
              <a:t>3-11-2020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34DABC-7721-4BD9-A759-8228BB0896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2645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dirty="0"/>
              <a:t>Voor datum, voettekst,</a:t>
            </a:r>
            <a:r>
              <a:rPr lang="nl-NL" baseline="0" dirty="0"/>
              <a:t> etc. gebruik onder het menu ‘Invoegen’ de gewenste optie.</a:t>
            </a:r>
          </a:p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l-NL" baseline="0" dirty="0"/>
              <a:t>Via Start, Nieuwe dia kun je kiezen uit diverse soorten dia’s om in te voegen.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99720B-A57D-9C40-A75B-79A2C5AF5111}" type="slidenum">
              <a:rPr kumimoji="0" lang="nl-NL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pPr marL="0" marR="0" lvl="0" indent="0" algn="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l-NL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5666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>
                <a:solidFill>
                  <a:srgbClr val="00A9F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68288" indent="-268288"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44564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kstdia: titel met tekst 2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inhoud 2"/>
          <p:cNvSpPr>
            <a:spLocks noGrp="1"/>
          </p:cNvSpPr>
          <p:nvPr>
            <p:ph idx="10"/>
          </p:nvPr>
        </p:nvSpPr>
        <p:spPr>
          <a:xfrm>
            <a:off x="6252000" y="1800000"/>
            <a:ext cx="4860000" cy="450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4239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ite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80000" y="1080000"/>
            <a:ext cx="10033200" cy="720000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4790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80000" y="1080000"/>
            <a:ext cx="10033200" cy="5220000"/>
          </a:xfrm>
        </p:spPr>
        <p:txBody>
          <a:bodyPr>
            <a:noAutofit/>
          </a:bodyPr>
          <a:lstStyle>
            <a:lvl1pPr>
              <a:buClr>
                <a:srgbClr val="00A9F3"/>
              </a:buClr>
              <a:defRPr/>
            </a:lvl1pPr>
            <a:lvl2pPr>
              <a:buClr>
                <a:srgbClr val="00A9F3"/>
              </a:buClr>
              <a:defRPr/>
            </a:lvl2pPr>
            <a:lvl3pPr>
              <a:buClr>
                <a:srgbClr val="00A9F3"/>
              </a:buClr>
              <a:defRPr/>
            </a:lvl3pPr>
            <a:lvl4pPr>
              <a:buClr>
                <a:srgbClr val="00A9F3"/>
              </a:buClr>
              <a:defRPr/>
            </a:lvl4pPr>
            <a:lvl5pPr>
              <a:buClr>
                <a:srgbClr val="00A9F3"/>
              </a:buClr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5504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46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: aflopend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1"/>
          <p:cNvGrpSpPr/>
          <p:nvPr userDrawn="1"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0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1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pic>
        <p:nvPicPr>
          <p:cNvPr id="7" name="Afbeelding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9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: V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>
            <a:grpSpLocks/>
          </p:cNvGrpSpPr>
          <p:nvPr userDrawn="1"/>
        </p:nvGrpSpPr>
        <p:grpSpPr bwMode="auto">
          <a:xfrm>
            <a:off x="7356475" y="1871663"/>
            <a:ext cx="4845040" cy="4319587"/>
            <a:chOff x="7222241" y="1800000"/>
            <a:chExt cx="4844271" cy="4320000"/>
          </a:xfrm>
          <a:solidFill>
            <a:schemeClr val="tx2"/>
          </a:solidFill>
        </p:grpSpPr>
        <p:sp>
          <p:nvSpPr>
            <p:cNvPr id="5" name="Uitstel 4"/>
            <p:cNvSpPr/>
            <p:nvPr/>
          </p:nvSpPr>
          <p:spPr>
            <a:xfrm rot="10800000">
              <a:off x="7222241" y="1800000"/>
              <a:ext cx="4320490" cy="4320000"/>
            </a:xfrm>
            <a:prstGeom prst="flowChartDelay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echthoek 5"/>
            <p:cNvSpPr/>
            <p:nvPr/>
          </p:nvSpPr>
          <p:spPr>
            <a:xfrm>
              <a:off x="11490341" y="1800000"/>
              <a:ext cx="576171" cy="4320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9128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defRPr/>
              </a:pPr>
              <a:endParaRPr lang="en-US" altLang="en-US" sz="180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 userDrawn="1"/>
        </p:nvSpPr>
        <p:spPr bwMode="auto">
          <a:xfrm>
            <a:off x="0" y="5238750"/>
            <a:ext cx="9702800" cy="1619250"/>
          </a:xfrm>
          <a:custGeom>
            <a:avLst/>
            <a:gdLst>
              <a:gd name="T0" fmla="*/ 2147483647 w 12672"/>
              <a:gd name="T1" fmla="*/ 1239116523 h 2116"/>
              <a:gd name="T2" fmla="*/ 0 w 12672"/>
              <a:gd name="T3" fmla="*/ 1239116523 h 2116"/>
              <a:gd name="T4" fmla="*/ 0 w 12672"/>
              <a:gd name="T5" fmla="*/ 0 h 2116"/>
              <a:gd name="T6" fmla="*/ 2147483647 w 12672"/>
              <a:gd name="T7" fmla="*/ 0 h 2116"/>
              <a:gd name="T8" fmla="*/ 2147483647 w 12672"/>
              <a:gd name="T9" fmla="*/ 1756993 h 2116"/>
              <a:gd name="T10" fmla="*/ 2147483647 w 12672"/>
              <a:gd name="T11" fmla="*/ 6441799 h 2116"/>
              <a:gd name="T12" fmla="*/ 2147483647 w 12672"/>
              <a:gd name="T13" fmla="*/ 14639826 h 2116"/>
              <a:gd name="T14" fmla="*/ 2147483647 w 12672"/>
              <a:gd name="T15" fmla="*/ 25766430 h 2116"/>
              <a:gd name="T16" fmla="*/ 2147483647 w 12672"/>
              <a:gd name="T17" fmla="*/ 39234672 h 2116"/>
              <a:gd name="T18" fmla="*/ 2147483647 w 12672"/>
              <a:gd name="T19" fmla="*/ 55631492 h 2116"/>
              <a:gd name="T20" fmla="*/ 2147483647 w 12672"/>
              <a:gd name="T21" fmla="*/ 75541533 h 2116"/>
              <a:gd name="T22" fmla="*/ 2147483647 w 12672"/>
              <a:gd name="T23" fmla="*/ 97208567 h 2116"/>
              <a:gd name="T24" fmla="*/ 2147483647 w 12672"/>
              <a:gd name="T25" fmla="*/ 121803413 h 2116"/>
              <a:gd name="T26" fmla="*/ 2147483647 w 12672"/>
              <a:gd name="T27" fmla="*/ 149326072 h 2116"/>
              <a:gd name="T28" fmla="*/ 2147483647 w 12672"/>
              <a:gd name="T29" fmla="*/ 179777308 h 2116"/>
              <a:gd name="T30" fmla="*/ 2147483647 w 12672"/>
              <a:gd name="T31" fmla="*/ 211399362 h 2116"/>
              <a:gd name="T32" fmla="*/ 2147483647 w 12672"/>
              <a:gd name="T33" fmla="*/ 245949229 h 2116"/>
              <a:gd name="T34" fmla="*/ 2147483647 w 12672"/>
              <a:gd name="T35" fmla="*/ 283427674 h 2116"/>
              <a:gd name="T36" fmla="*/ 2147483647 w 12672"/>
              <a:gd name="T37" fmla="*/ 321490762 h 2116"/>
              <a:gd name="T38" fmla="*/ 2147483647 w 12672"/>
              <a:gd name="T39" fmla="*/ 362482428 h 2116"/>
              <a:gd name="T40" fmla="*/ 2147483647 w 12672"/>
              <a:gd name="T41" fmla="*/ 406401906 h 2116"/>
              <a:gd name="T42" fmla="*/ 2147483647 w 12672"/>
              <a:gd name="T43" fmla="*/ 450907558 h 2116"/>
              <a:gd name="T44" fmla="*/ 2147483647 w 12672"/>
              <a:gd name="T45" fmla="*/ 497754848 h 2116"/>
              <a:gd name="T46" fmla="*/ 2147483647 w 12672"/>
              <a:gd name="T47" fmla="*/ 546944541 h 2116"/>
              <a:gd name="T48" fmla="*/ 2147483647 w 12672"/>
              <a:gd name="T49" fmla="*/ 596720408 h 2116"/>
              <a:gd name="T50" fmla="*/ 2147483647 w 12672"/>
              <a:gd name="T51" fmla="*/ 648837913 h 2116"/>
              <a:gd name="T52" fmla="*/ 2147483647 w 12672"/>
              <a:gd name="T53" fmla="*/ 702712412 h 2116"/>
              <a:gd name="T54" fmla="*/ 2147483647 w 12672"/>
              <a:gd name="T55" fmla="*/ 757173085 h 2116"/>
              <a:gd name="T56" fmla="*/ 2147483647 w 12672"/>
              <a:gd name="T57" fmla="*/ 813389986 h 2116"/>
              <a:gd name="T58" fmla="*/ 2147483647 w 12672"/>
              <a:gd name="T59" fmla="*/ 870777706 h 2116"/>
              <a:gd name="T60" fmla="*/ 2147483647 w 12672"/>
              <a:gd name="T61" fmla="*/ 929337775 h 2116"/>
              <a:gd name="T62" fmla="*/ 2147483647 w 12672"/>
              <a:gd name="T63" fmla="*/ 989653307 h 2116"/>
              <a:gd name="T64" fmla="*/ 2147483647 w 12672"/>
              <a:gd name="T65" fmla="*/ 1050555013 h 2116"/>
              <a:gd name="T66" fmla="*/ 2147483647 w 12672"/>
              <a:gd name="T67" fmla="*/ 1112628304 h 2116"/>
              <a:gd name="T68" fmla="*/ 2147483647 w 12672"/>
              <a:gd name="T69" fmla="*/ 1175287004 h 2116"/>
              <a:gd name="T70" fmla="*/ 2147483647 w 12672"/>
              <a:gd name="T71" fmla="*/ 1239116523 h 211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12672" h="2116">
                <a:moveTo>
                  <a:pt x="12672" y="2116"/>
                </a:moveTo>
                <a:lnTo>
                  <a:pt x="12672" y="2116"/>
                </a:lnTo>
                <a:lnTo>
                  <a:pt x="0" y="2116"/>
                </a:lnTo>
                <a:lnTo>
                  <a:pt x="0" y="0"/>
                </a:lnTo>
                <a:lnTo>
                  <a:pt x="10556" y="0"/>
                </a:lnTo>
                <a:lnTo>
                  <a:pt x="10611" y="0"/>
                </a:lnTo>
                <a:lnTo>
                  <a:pt x="10665" y="3"/>
                </a:lnTo>
                <a:lnTo>
                  <a:pt x="10720" y="6"/>
                </a:lnTo>
                <a:lnTo>
                  <a:pt x="10773" y="11"/>
                </a:lnTo>
                <a:lnTo>
                  <a:pt x="10825" y="17"/>
                </a:lnTo>
                <a:lnTo>
                  <a:pt x="10878" y="25"/>
                </a:lnTo>
                <a:lnTo>
                  <a:pt x="10931" y="33"/>
                </a:lnTo>
                <a:lnTo>
                  <a:pt x="10983" y="44"/>
                </a:lnTo>
                <a:lnTo>
                  <a:pt x="11034" y="54"/>
                </a:lnTo>
                <a:lnTo>
                  <a:pt x="11085" y="67"/>
                </a:lnTo>
                <a:lnTo>
                  <a:pt x="11135" y="81"/>
                </a:lnTo>
                <a:lnTo>
                  <a:pt x="11185" y="95"/>
                </a:lnTo>
                <a:lnTo>
                  <a:pt x="11235" y="110"/>
                </a:lnTo>
                <a:lnTo>
                  <a:pt x="11284" y="129"/>
                </a:lnTo>
                <a:lnTo>
                  <a:pt x="11333" y="146"/>
                </a:lnTo>
                <a:lnTo>
                  <a:pt x="11379" y="166"/>
                </a:lnTo>
                <a:lnTo>
                  <a:pt x="11428" y="187"/>
                </a:lnTo>
                <a:lnTo>
                  <a:pt x="11474" y="208"/>
                </a:lnTo>
                <a:lnTo>
                  <a:pt x="11519" y="232"/>
                </a:lnTo>
                <a:lnTo>
                  <a:pt x="11564" y="255"/>
                </a:lnTo>
                <a:lnTo>
                  <a:pt x="11610" y="280"/>
                </a:lnTo>
                <a:lnTo>
                  <a:pt x="11653" y="307"/>
                </a:lnTo>
                <a:lnTo>
                  <a:pt x="11697" y="333"/>
                </a:lnTo>
                <a:lnTo>
                  <a:pt x="11739" y="361"/>
                </a:lnTo>
                <a:lnTo>
                  <a:pt x="11781" y="391"/>
                </a:lnTo>
                <a:lnTo>
                  <a:pt x="11823" y="420"/>
                </a:lnTo>
                <a:lnTo>
                  <a:pt x="11863" y="451"/>
                </a:lnTo>
                <a:lnTo>
                  <a:pt x="11902" y="484"/>
                </a:lnTo>
                <a:lnTo>
                  <a:pt x="11941" y="517"/>
                </a:lnTo>
                <a:lnTo>
                  <a:pt x="11980" y="549"/>
                </a:lnTo>
                <a:lnTo>
                  <a:pt x="12016" y="585"/>
                </a:lnTo>
                <a:lnTo>
                  <a:pt x="12053" y="619"/>
                </a:lnTo>
                <a:lnTo>
                  <a:pt x="12089" y="657"/>
                </a:lnTo>
                <a:lnTo>
                  <a:pt x="12123" y="694"/>
                </a:lnTo>
                <a:lnTo>
                  <a:pt x="12157" y="731"/>
                </a:lnTo>
                <a:lnTo>
                  <a:pt x="12190" y="770"/>
                </a:lnTo>
                <a:lnTo>
                  <a:pt x="12221" y="809"/>
                </a:lnTo>
                <a:lnTo>
                  <a:pt x="12252" y="850"/>
                </a:lnTo>
                <a:lnTo>
                  <a:pt x="12282" y="892"/>
                </a:lnTo>
                <a:lnTo>
                  <a:pt x="12311" y="934"/>
                </a:lnTo>
                <a:lnTo>
                  <a:pt x="12339" y="976"/>
                </a:lnTo>
                <a:lnTo>
                  <a:pt x="12366" y="1019"/>
                </a:lnTo>
                <a:lnTo>
                  <a:pt x="12392" y="1063"/>
                </a:lnTo>
                <a:lnTo>
                  <a:pt x="12417" y="1108"/>
                </a:lnTo>
                <a:lnTo>
                  <a:pt x="12440" y="1153"/>
                </a:lnTo>
                <a:lnTo>
                  <a:pt x="12464" y="1200"/>
                </a:lnTo>
                <a:lnTo>
                  <a:pt x="12485" y="1245"/>
                </a:lnTo>
                <a:lnTo>
                  <a:pt x="12506" y="1293"/>
                </a:lnTo>
                <a:lnTo>
                  <a:pt x="12526" y="1341"/>
                </a:lnTo>
                <a:lnTo>
                  <a:pt x="12544" y="1389"/>
                </a:lnTo>
                <a:lnTo>
                  <a:pt x="12562" y="1438"/>
                </a:lnTo>
                <a:lnTo>
                  <a:pt x="12577" y="1487"/>
                </a:lnTo>
                <a:lnTo>
                  <a:pt x="12593" y="1537"/>
                </a:lnTo>
                <a:lnTo>
                  <a:pt x="12605" y="1587"/>
                </a:lnTo>
                <a:lnTo>
                  <a:pt x="12618" y="1638"/>
                </a:lnTo>
                <a:lnTo>
                  <a:pt x="12630" y="1690"/>
                </a:lnTo>
                <a:lnTo>
                  <a:pt x="12639" y="1741"/>
                </a:lnTo>
                <a:lnTo>
                  <a:pt x="12649" y="1794"/>
                </a:lnTo>
                <a:lnTo>
                  <a:pt x="12655" y="1847"/>
                </a:lnTo>
                <a:lnTo>
                  <a:pt x="12661" y="1900"/>
                </a:lnTo>
                <a:lnTo>
                  <a:pt x="12666" y="1954"/>
                </a:lnTo>
                <a:lnTo>
                  <a:pt x="12669" y="2007"/>
                </a:lnTo>
                <a:lnTo>
                  <a:pt x="12672" y="2062"/>
                </a:lnTo>
                <a:lnTo>
                  <a:pt x="12672" y="211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-71438"/>
            <a:ext cx="3571875" cy="203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80000" y="2160000"/>
            <a:ext cx="6120000" cy="1440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90000"/>
              </a:lnSpc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959940"/>
            <a:ext cx="6120000" cy="108000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en-US" dirty="0"/>
          </a:p>
        </p:txBody>
      </p:sp>
      <p:sp>
        <p:nvSpPr>
          <p:cNvPr id="9" name="Tijdelijke aanduiding voor datum 3"/>
          <p:cNvSpPr>
            <a:spLocks noGrp="1" noChangeAspect="1"/>
          </p:cNvSpPr>
          <p:nvPr>
            <p:ph type="dt" sz="half" idx="10"/>
          </p:nvPr>
        </p:nvSpPr>
        <p:spPr>
          <a:xfrm>
            <a:off x="1080000" y="6480000"/>
            <a:ext cx="4070350" cy="365125"/>
          </a:xfrm>
          <a:prstGeom prst="rect">
            <a:avLst/>
          </a:prstGeom>
        </p:spPr>
        <p:txBody>
          <a:bodyPr lIns="0" tIns="0" rIns="0" bIns="0" anchor="ctr" anchorCtr="0"/>
          <a:lstStyle>
            <a:lvl1pPr eaLnBrk="0" hangingPunct="0">
              <a:defRPr sz="1000" dirty="0">
                <a:solidFill>
                  <a:schemeClr val="bg1"/>
                </a:solidFill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788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0"/>
            <a:ext cx="2149475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ep 1"/>
          <p:cNvGrpSpPr/>
          <p:nvPr/>
        </p:nvGrpSpPr>
        <p:grpSpPr>
          <a:xfrm>
            <a:off x="-7374" y="6415994"/>
            <a:ext cx="4949825" cy="449261"/>
            <a:chOff x="0" y="6408737"/>
            <a:chExt cx="4949825" cy="449261"/>
          </a:xfrm>
          <a:solidFill>
            <a:schemeClr val="bg2"/>
          </a:solidFill>
        </p:grpSpPr>
        <p:sp>
          <p:nvSpPr>
            <p:cNvPr id="13" name="Freeform 5"/>
            <p:cNvSpPr>
              <a:spLocks noChangeAspect="1"/>
            </p:cNvSpPr>
            <p:nvPr/>
          </p:nvSpPr>
          <p:spPr bwMode="auto">
            <a:xfrm>
              <a:off x="0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  <p:sp>
          <p:nvSpPr>
            <p:cNvPr id="12" name="Freeform 5"/>
            <p:cNvSpPr>
              <a:spLocks noChangeAspect="1"/>
            </p:cNvSpPr>
            <p:nvPr/>
          </p:nvSpPr>
          <p:spPr bwMode="auto">
            <a:xfrm>
              <a:off x="2257781" y="6408737"/>
              <a:ext cx="2692044" cy="449261"/>
            </a:xfrm>
            <a:custGeom>
              <a:avLst/>
              <a:gdLst>
                <a:gd name="T0" fmla="*/ 9702800 w 12672"/>
                <a:gd name="T1" fmla="*/ 1619250 h 2116"/>
                <a:gd name="T2" fmla="*/ 0 w 12672"/>
                <a:gd name="T3" fmla="*/ 1619250 h 2116"/>
                <a:gd name="T4" fmla="*/ 0 w 12672"/>
                <a:gd name="T5" fmla="*/ 0 h 2116"/>
                <a:gd name="T6" fmla="*/ 8082604 w 12672"/>
                <a:gd name="T7" fmla="*/ 0 h 2116"/>
                <a:gd name="T8" fmla="*/ 8166064 w 12672"/>
                <a:gd name="T9" fmla="*/ 2296 h 2116"/>
                <a:gd name="T10" fmla="*/ 8248758 w 12672"/>
                <a:gd name="T11" fmla="*/ 8418 h 2116"/>
                <a:gd name="T12" fmla="*/ 8329155 w 12672"/>
                <a:gd name="T13" fmla="*/ 19131 h 2116"/>
                <a:gd name="T14" fmla="*/ 8409553 w 12672"/>
                <a:gd name="T15" fmla="*/ 33671 h 2116"/>
                <a:gd name="T16" fmla="*/ 8487653 w 12672"/>
                <a:gd name="T17" fmla="*/ 51271 h 2116"/>
                <a:gd name="T18" fmla="*/ 8564222 w 12672"/>
                <a:gd name="T19" fmla="*/ 72698 h 2116"/>
                <a:gd name="T20" fmla="*/ 8640025 w 12672"/>
                <a:gd name="T21" fmla="*/ 98716 h 2116"/>
                <a:gd name="T22" fmla="*/ 8712765 w 12672"/>
                <a:gd name="T23" fmla="*/ 127030 h 2116"/>
                <a:gd name="T24" fmla="*/ 8785506 w 12672"/>
                <a:gd name="T25" fmla="*/ 159170 h 2116"/>
                <a:gd name="T26" fmla="*/ 8854418 w 12672"/>
                <a:gd name="T27" fmla="*/ 195136 h 2116"/>
                <a:gd name="T28" fmla="*/ 8922564 w 12672"/>
                <a:gd name="T29" fmla="*/ 234929 h 2116"/>
                <a:gd name="T30" fmla="*/ 8988413 w 12672"/>
                <a:gd name="T31" fmla="*/ 276252 h 2116"/>
                <a:gd name="T32" fmla="*/ 9052731 w 12672"/>
                <a:gd name="T33" fmla="*/ 321401 h 2116"/>
                <a:gd name="T34" fmla="*/ 9113220 w 12672"/>
                <a:gd name="T35" fmla="*/ 370377 h 2116"/>
                <a:gd name="T36" fmla="*/ 9172944 w 12672"/>
                <a:gd name="T37" fmla="*/ 420117 h 2116"/>
                <a:gd name="T38" fmla="*/ 9228839 w 12672"/>
                <a:gd name="T39" fmla="*/ 473684 h 2116"/>
                <a:gd name="T40" fmla="*/ 9282437 w 12672"/>
                <a:gd name="T41" fmla="*/ 531077 h 2116"/>
                <a:gd name="T42" fmla="*/ 9333738 w 12672"/>
                <a:gd name="T43" fmla="*/ 589236 h 2116"/>
                <a:gd name="T44" fmla="*/ 9381211 w 12672"/>
                <a:gd name="T45" fmla="*/ 650455 h 2116"/>
                <a:gd name="T46" fmla="*/ 9426387 w 12672"/>
                <a:gd name="T47" fmla="*/ 714735 h 2116"/>
                <a:gd name="T48" fmla="*/ 9468499 w 12672"/>
                <a:gd name="T49" fmla="*/ 779781 h 2116"/>
                <a:gd name="T50" fmla="*/ 9507550 w 12672"/>
                <a:gd name="T51" fmla="*/ 847887 h 2116"/>
                <a:gd name="T52" fmla="*/ 9543537 w 12672"/>
                <a:gd name="T53" fmla="*/ 918289 h 2116"/>
                <a:gd name="T54" fmla="*/ 9575696 w 12672"/>
                <a:gd name="T55" fmla="*/ 989457 h 2116"/>
                <a:gd name="T56" fmla="*/ 9604792 w 12672"/>
                <a:gd name="T57" fmla="*/ 1062920 h 2116"/>
                <a:gd name="T58" fmla="*/ 9630060 w 12672"/>
                <a:gd name="T59" fmla="*/ 1137913 h 2116"/>
                <a:gd name="T60" fmla="*/ 9651499 w 12672"/>
                <a:gd name="T61" fmla="*/ 1214438 h 2116"/>
                <a:gd name="T62" fmla="*/ 9670641 w 12672"/>
                <a:gd name="T63" fmla="*/ 1293257 h 2116"/>
                <a:gd name="T64" fmla="*/ 9685189 w 12672"/>
                <a:gd name="T65" fmla="*/ 1372842 h 2116"/>
                <a:gd name="T66" fmla="*/ 9694377 w 12672"/>
                <a:gd name="T67" fmla="*/ 1453958 h 2116"/>
                <a:gd name="T68" fmla="*/ 9700503 w 12672"/>
                <a:gd name="T69" fmla="*/ 1535839 h 2116"/>
                <a:gd name="T70" fmla="*/ 9702800 w 12672"/>
                <a:gd name="T71" fmla="*/ 1619250 h 21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672" h="2116">
                  <a:moveTo>
                    <a:pt x="12672" y="2116"/>
                  </a:moveTo>
                  <a:lnTo>
                    <a:pt x="12672" y="2116"/>
                  </a:lnTo>
                  <a:lnTo>
                    <a:pt x="0" y="2116"/>
                  </a:lnTo>
                  <a:lnTo>
                    <a:pt x="0" y="0"/>
                  </a:lnTo>
                  <a:lnTo>
                    <a:pt x="10556" y="0"/>
                  </a:lnTo>
                  <a:lnTo>
                    <a:pt x="10611" y="0"/>
                  </a:lnTo>
                  <a:lnTo>
                    <a:pt x="10665" y="3"/>
                  </a:lnTo>
                  <a:lnTo>
                    <a:pt x="10720" y="6"/>
                  </a:lnTo>
                  <a:lnTo>
                    <a:pt x="10773" y="11"/>
                  </a:lnTo>
                  <a:lnTo>
                    <a:pt x="10825" y="17"/>
                  </a:lnTo>
                  <a:lnTo>
                    <a:pt x="10878" y="25"/>
                  </a:lnTo>
                  <a:lnTo>
                    <a:pt x="10931" y="33"/>
                  </a:lnTo>
                  <a:lnTo>
                    <a:pt x="10983" y="44"/>
                  </a:lnTo>
                  <a:lnTo>
                    <a:pt x="11034" y="54"/>
                  </a:lnTo>
                  <a:lnTo>
                    <a:pt x="11085" y="67"/>
                  </a:lnTo>
                  <a:lnTo>
                    <a:pt x="11135" y="81"/>
                  </a:lnTo>
                  <a:lnTo>
                    <a:pt x="11185" y="95"/>
                  </a:lnTo>
                  <a:lnTo>
                    <a:pt x="11235" y="110"/>
                  </a:lnTo>
                  <a:lnTo>
                    <a:pt x="11284" y="129"/>
                  </a:lnTo>
                  <a:lnTo>
                    <a:pt x="11333" y="146"/>
                  </a:lnTo>
                  <a:lnTo>
                    <a:pt x="11379" y="166"/>
                  </a:lnTo>
                  <a:lnTo>
                    <a:pt x="11428" y="187"/>
                  </a:lnTo>
                  <a:lnTo>
                    <a:pt x="11474" y="208"/>
                  </a:lnTo>
                  <a:lnTo>
                    <a:pt x="11519" y="232"/>
                  </a:lnTo>
                  <a:lnTo>
                    <a:pt x="11564" y="255"/>
                  </a:lnTo>
                  <a:lnTo>
                    <a:pt x="11610" y="280"/>
                  </a:lnTo>
                  <a:lnTo>
                    <a:pt x="11653" y="307"/>
                  </a:lnTo>
                  <a:lnTo>
                    <a:pt x="11697" y="333"/>
                  </a:lnTo>
                  <a:lnTo>
                    <a:pt x="11739" y="361"/>
                  </a:lnTo>
                  <a:lnTo>
                    <a:pt x="11781" y="391"/>
                  </a:lnTo>
                  <a:lnTo>
                    <a:pt x="11823" y="420"/>
                  </a:lnTo>
                  <a:lnTo>
                    <a:pt x="11863" y="451"/>
                  </a:lnTo>
                  <a:lnTo>
                    <a:pt x="11902" y="484"/>
                  </a:lnTo>
                  <a:lnTo>
                    <a:pt x="11941" y="517"/>
                  </a:lnTo>
                  <a:lnTo>
                    <a:pt x="11980" y="549"/>
                  </a:lnTo>
                  <a:lnTo>
                    <a:pt x="12016" y="585"/>
                  </a:lnTo>
                  <a:lnTo>
                    <a:pt x="12053" y="619"/>
                  </a:lnTo>
                  <a:lnTo>
                    <a:pt x="12089" y="657"/>
                  </a:lnTo>
                  <a:lnTo>
                    <a:pt x="12123" y="694"/>
                  </a:lnTo>
                  <a:lnTo>
                    <a:pt x="12157" y="731"/>
                  </a:lnTo>
                  <a:lnTo>
                    <a:pt x="12190" y="770"/>
                  </a:lnTo>
                  <a:lnTo>
                    <a:pt x="12221" y="809"/>
                  </a:lnTo>
                  <a:lnTo>
                    <a:pt x="12252" y="850"/>
                  </a:lnTo>
                  <a:lnTo>
                    <a:pt x="12282" y="892"/>
                  </a:lnTo>
                  <a:lnTo>
                    <a:pt x="12311" y="934"/>
                  </a:lnTo>
                  <a:lnTo>
                    <a:pt x="12339" y="976"/>
                  </a:lnTo>
                  <a:lnTo>
                    <a:pt x="12366" y="1019"/>
                  </a:lnTo>
                  <a:lnTo>
                    <a:pt x="12392" y="1063"/>
                  </a:lnTo>
                  <a:lnTo>
                    <a:pt x="12417" y="1108"/>
                  </a:lnTo>
                  <a:lnTo>
                    <a:pt x="12440" y="1153"/>
                  </a:lnTo>
                  <a:lnTo>
                    <a:pt x="12464" y="1200"/>
                  </a:lnTo>
                  <a:lnTo>
                    <a:pt x="12485" y="1245"/>
                  </a:lnTo>
                  <a:lnTo>
                    <a:pt x="12506" y="1293"/>
                  </a:lnTo>
                  <a:lnTo>
                    <a:pt x="12526" y="1341"/>
                  </a:lnTo>
                  <a:lnTo>
                    <a:pt x="12544" y="1389"/>
                  </a:lnTo>
                  <a:lnTo>
                    <a:pt x="12562" y="1438"/>
                  </a:lnTo>
                  <a:lnTo>
                    <a:pt x="12577" y="1487"/>
                  </a:lnTo>
                  <a:lnTo>
                    <a:pt x="12593" y="1537"/>
                  </a:lnTo>
                  <a:lnTo>
                    <a:pt x="12605" y="1587"/>
                  </a:lnTo>
                  <a:lnTo>
                    <a:pt x="12618" y="1638"/>
                  </a:lnTo>
                  <a:lnTo>
                    <a:pt x="12630" y="1690"/>
                  </a:lnTo>
                  <a:lnTo>
                    <a:pt x="12639" y="1741"/>
                  </a:lnTo>
                  <a:lnTo>
                    <a:pt x="12649" y="1794"/>
                  </a:lnTo>
                  <a:lnTo>
                    <a:pt x="12655" y="1847"/>
                  </a:lnTo>
                  <a:lnTo>
                    <a:pt x="12661" y="1900"/>
                  </a:lnTo>
                  <a:lnTo>
                    <a:pt x="12666" y="1954"/>
                  </a:lnTo>
                  <a:lnTo>
                    <a:pt x="12669" y="2007"/>
                  </a:lnTo>
                  <a:lnTo>
                    <a:pt x="12672" y="2062"/>
                  </a:lnTo>
                  <a:lnTo>
                    <a:pt x="12672" y="211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eaLnBrk="0" hangingPunct="0">
                <a:defRPr/>
              </a:pPr>
              <a:endParaRPr lang="en-US" sz="1800" dirty="0">
                <a:latin typeface="Arial" panose="020B0604020202020204" pitchFamily="34" charset="0"/>
                <a:ea typeface="+mn-ea"/>
              </a:endParaRPr>
            </a:p>
          </p:txBody>
        </p:sp>
      </p:grpSp>
      <p:sp>
        <p:nvSpPr>
          <p:cNvPr id="1027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079500" y="1079500"/>
            <a:ext cx="10033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079500" y="1800225"/>
            <a:ext cx="10033000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5605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/>
  <p:txStyles>
    <p:titleStyle>
      <a:lvl1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de-DE" sz="3200" b="1" kern="1200">
          <a:solidFill>
            <a:srgbClr val="00A9F3"/>
          </a:solidFill>
          <a:latin typeface="Arial" charset="0"/>
          <a:ea typeface="Arial" charset="0"/>
          <a:cs typeface="Arial" charset="0"/>
        </a:defRPr>
      </a:lvl1pPr>
      <a:lvl2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2pPr>
      <a:lvl3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3pPr>
      <a:lvl4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4pPr>
      <a:lvl5pPr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ea typeface="Arial" charset="0"/>
          <a:cs typeface="Arial" pitchFamily="34" charset="0"/>
        </a:defRPr>
      </a:lvl5pPr>
      <a:lvl6pPr marL="4572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6pPr>
      <a:lvl7pPr marL="9144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7pPr>
      <a:lvl8pPr marL="13716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8pPr>
      <a:lvl9pPr marL="1828800" algn="l" defTabSz="912813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A9F3"/>
          </a:solidFill>
          <a:latin typeface="Arial" pitchFamily="34" charset="0"/>
          <a:cs typeface="Arial" pitchFamily="34" charset="0"/>
        </a:defRPr>
      </a:lvl9pPr>
    </p:titleStyle>
    <p:bodyStyle>
      <a:lvl1pPr marL="268288" indent="-268288" algn="l" defTabSz="912813" rtl="0" eaLnBrk="1" fontAlgn="base" hangingPunct="1">
        <a:lnSpc>
          <a:spcPct val="90000"/>
        </a:lnSpc>
        <a:spcBef>
          <a:spcPts val="47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39750" indent="-269875" algn="l" defTabSz="912813" rtl="0" eaLnBrk="1" fontAlgn="base" hangingPunct="1">
        <a:lnSpc>
          <a:spcPct val="90000"/>
        </a:lnSpc>
        <a:spcBef>
          <a:spcPts val="438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09625" indent="-269875" algn="l" defTabSz="912813" rtl="0" eaLnBrk="1" fontAlgn="base" hangingPunct="1">
        <a:lnSpc>
          <a:spcPct val="90000"/>
        </a:lnSpc>
        <a:spcBef>
          <a:spcPts val="400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079500" indent="-269875" algn="l" defTabSz="912813" rtl="0" eaLnBrk="1" fontAlgn="base" hangingPunct="1">
        <a:lnSpc>
          <a:spcPct val="90000"/>
        </a:lnSpc>
        <a:spcBef>
          <a:spcPts val="363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349375" indent="-268288" algn="l" defTabSz="912813" rtl="0" eaLnBrk="1" fontAlgn="base" hangingPunct="1">
        <a:lnSpc>
          <a:spcPct val="90000"/>
        </a:lnSpc>
        <a:spcBef>
          <a:spcPts val="325"/>
        </a:spcBef>
        <a:spcAft>
          <a:spcPct val="0"/>
        </a:spcAft>
        <a:buClr>
          <a:srgbClr val="00A9F3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0117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bg2"/>
          </a:solidFill>
          <a:latin typeface="+mj-lt"/>
          <a:ea typeface="ＭＳ Ｐゴシック" charset="-128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Arial" charset="0"/>
          <a:ea typeface="ＭＳ Ｐゴシック" charset="-128"/>
        </a:defRPr>
      </a:lvl9pPr>
    </p:titleStyle>
    <p:bodyStyle>
      <a:lvl1pPr marL="265113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538163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803275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076325" indent="-273050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tabLst>
          <a:tab pos="1792288" algn="l"/>
        </a:tabLst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341438" indent="-265113" algn="l" rtl="0" fontAlgn="base">
        <a:lnSpc>
          <a:spcPct val="90000"/>
        </a:lnSpc>
        <a:spcBef>
          <a:spcPct val="20000"/>
        </a:spcBef>
        <a:spcAft>
          <a:spcPct val="0"/>
        </a:spcAft>
        <a:buClr>
          <a:schemeClr val="bg2"/>
        </a:buClr>
        <a:buSzPct val="80000"/>
        <a:buFont typeface="Arial" charset="0"/>
        <a:buChar char="•"/>
        <a:defRPr sz="16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Webinar Corona compensatie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080000" y="3733773"/>
            <a:ext cx="6120000" cy="1182584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 November 2020</a:t>
            </a:r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639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5250F8-32B4-4974-B2A2-CAD99F7FF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4965" y="316522"/>
            <a:ext cx="9407320" cy="600689"/>
          </a:xfrm>
        </p:spPr>
        <p:txBody>
          <a:bodyPr/>
          <a:lstStyle/>
          <a:p>
            <a:r>
              <a:rPr lang="en-US" dirty="0" err="1"/>
              <a:t>Compensatie</a:t>
            </a:r>
            <a:r>
              <a:rPr lang="en-US" dirty="0"/>
              <a:t> Corona </a:t>
            </a:r>
            <a:r>
              <a:rPr lang="en-US" dirty="0" err="1"/>
              <a:t>kosten</a:t>
            </a:r>
            <a:r>
              <a:rPr lang="en-US" dirty="0"/>
              <a:t> </a:t>
            </a:r>
            <a:r>
              <a:rPr lang="en-US" dirty="0" err="1"/>
              <a:t>gemeenten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99FE265-A319-414F-84E1-46104F711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499" y="993531"/>
            <a:ext cx="10484971" cy="5307257"/>
          </a:xfrm>
        </p:spPr>
        <p:txBody>
          <a:bodyPr/>
          <a:lstStyle/>
          <a:p>
            <a:pPr marL="0" indent="0">
              <a:buNone/>
            </a:pP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Afspraken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tijdens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Bestuurlijk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Overleg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Financiële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Verhoudingen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mei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april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Reële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compensatie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van extra corona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kosten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inkomstenderving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Gemeenten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mogen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niet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slechter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voor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komen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staan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(want is al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slecht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‘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Besluitvorming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’ in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vervolg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BOFV’en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vooraf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werkgroep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klankbordgroep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)</a:t>
            </a:r>
          </a:p>
          <a:p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VNG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laat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zelf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onderzoeken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doen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naar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extra corona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kosten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(AEF)</a:t>
            </a:r>
          </a:p>
          <a:p>
            <a:pPr marL="0" indent="0">
              <a:buNone/>
            </a:pP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Sommige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compensatie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afspraken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‘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ademen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mee’ met de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coronacrisis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meerkosten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GGD’en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veiligheidsregio’s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inkomstenderving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Tozo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en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OV)</a:t>
            </a:r>
          </a:p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Inmiddels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voor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ongeveer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€ 1,5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miljard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aan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compensatie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uitgekeerd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  <a:p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Volgende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BOFv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: 25 </a:t>
            </a:r>
            <a:r>
              <a:rPr lang="en-US" dirty="0" err="1">
                <a:solidFill>
                  <a:schemeClr val="bg2">
                    <a:lumMod val="50000"/>
                  </a:schemeClr>
                </a:solidFill>
              </a:rPr>
              <a:t>november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810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4A8EAD-FDE3-4C9D-AA36-A09D4CD27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241" y="197212"/>
            <a:ext cx="10033200" cy="720000"/>
          </a:xfrm>
        </p:spPr>
        <p:txBody>
          <a:bodyPr wrap="square" anchor="t">
            <a:normAutofit/>
          </a:bodyPr>
          <a:lstStyle/>
          <a:p>
            <a:r>
              <a:rPr lang="en-US" dirty="0" err="1"/>
              <a:t>Compensatie</a:t>
            </a:r>
            <a:r>
              <a:rPr lang="en-US" dirty="0"/>
              <a:t> extra </a:t>
            </a:r>
            <a:r>
              <a:rPr lang="en-US" dirty="0" err="1"/>
              <a:t>uitgaven</a:t>
            </a:r>
            <a:r>
              <a:rPr lang="en-US" dirty="0"/>
              <a:t> Corona</a:t>
            </a:r>
            <a:endParaRPr lang="nl-NL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07BAD4-0637-4307-A6A3-35BF6C1C1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88900"/>
            <a:ext cx="11747500" cy="614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7295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1E73B5-8C5D-42B5-84ED-BC76108B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80" y="1293973"/>
            <a:ext cx="10354439" cy="508907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FINANCIËLE POSITIE GEMEENTEN</a:t>
            </a:r>
            <a:endParaRPr lang="nl-NL" sz="18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SUBSIDIËNT JAARLIJKS € 1,9 MILJARD </a:t>
            </a:r>
          </a:p>
          <a:p>
            <a:pPr marL="269875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€ 525 miljoen podiumkunsten, € 422 miljoen bibliotheken, € 414 miljoen musea/erfgoed/archieven,</a:t>
            </a:r>
          </a:p>
          <a:p>
            <a:pPr marL="269875" lvl="1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€ 203 miljoen cultuureducatie, 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€ </a:t>
            </a: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119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miljoen beeldende kunst</a:t>
            </a: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film/media, € 236 miljoen overige   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(daarnaast facilitator, organisator e.d.)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VERHUURDER 1200 CULTURELE PANDEN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nl-NL" sz="1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daarnaast</a:t>
            </a: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andere panden met culturele activiteiten)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8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REGULIERE CULTUURDOELEN OVERHEDEN o.a.: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KENNIS VAN KUNST/CULTUUR; (TALENT)ONTWIKKELING;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PARTICIPATIE; SOCIALE COHESIE; LEEFBAARHEID;                 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GEMEENTELIJKE AANTREKKINGSKRACHT.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8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l-NL" sz="1600" b="1" dirty="0">
              <a:solidFill>
                <a:srgbClr val="00B0F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4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3975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041745-B28B-4F91-9FC8-C3F1729FD251}"/>
              </a:ext>
            </a:extLst>
          </p:cNvPr>
          <p:cNvSpPr txBox="1">
            <a:spLocks/>
          </p:cNvSpPr>
          <p:nvPr/>
        </p:nvSpPr>
        <p:spPr bwMode="auto">
          <a:xfrm>
            <a:off x="2294965" y="316522"/>
            <a:ext cx="9407320" cy="6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CORONA, LOKALE CULTUUR EN OVERHEDEN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604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1E73B5-8C5D-42B5-84ED-BC76108B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80" y="1311729"/>
            <a:ext cx="10354439" cy="506243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CORONADOELEN CULTUUR OVERHEDEN:</a:t>
            </a:r>
            <a:endParaRPr lang="nl-N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PERMANENTE SLUITING VOORZIENINGEN VOORKOMEN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(ZOVEEL MOGELIJK) PERSONEEL BEHOUDEN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ACTIVITEITEN IN AANGEPASTE VORM CONTINUEREN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nl-NL" sz="1800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CORONASTEUN LOKALE CULTUUR DOOR RIJK:</a:t>
            </a:r>
            <a:endParaRPr lang="nl-N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ALGEMEEN: VASTE LASTEN TOGS/TVL; PERSONEEL NOW/TOZO/tot 1-5 ook TOFA.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AANVULLEND, CULTUURSTEUN VOOR ALLE GEMEENTEN: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€ 120 miljoen 2020 (plus € 49 miljoen voor lokale top).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  <a:spcAft>
                <a:spcPts val="800"/>
              </a:spcAft>
            </a:pP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€ 150 miljoen tot 1 juli 2021 (verdeling nog onbekend).          </a:t>
            </a: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</a:p>
          <a:p>
            <a:pPr lvl="1">
              <a:lnSpc>
                <a:spcPct val="150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Plus vooralsnog € 5 miljoen experimentengeld voor nieuwe verdienmodellen</a:t>
            </a:r>
            <a:endParaRPr lang="nl-NL" sz="1600" b="1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041745-B28B-4F91-9FC8-C3F1729FD251}"/>
              </a:ext>
            </a:extLst>
          </p:cNvPr>
          <p:cNvSpPr txBox="1">
            <a:spLocks/>
          </p:cNvSpPr>
          <p:nvPr/>
        </p:nvSpPr>
        <p:spPr bwMode="auto">
          <a:xfrm>
            <a:off x="2294965" y="316522"/>
            <a:ext cx="9407320" cy="6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CORONA, LOKALE CULTUUR EN OVERHEDEN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234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52041745-B28B-4F91-9FC8-C3F1729FD251}"/>
              </a:ext>
            </a:extLst>
          </p:cNvPr>
          <p:cNvSpPr txBox="1">
            <a:spLocks/>
          </p:cNvSpPr>
          <p:nvPr/>
        </p:nvSpPr>
        <p:spPr bwMode="auto">
          <a:xfrm>
            <a:off x="2294965" y="316522"/>
            <a:ext cx="9407320" cy="6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CORONA, LOKALE CULTUUR EN OVERHEDEN</a:t>
            </a:r>
            <a:endParaRPr lang="nl-NL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6D7D8D2E-EB36-4B55-8917-5E32520B7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887" y="1529472"/>
            <a:ext cx="4860000" cy="4773673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CORONASCHADE NON-PROFIT LOKALE CULTUUR</a:t>
            </a:r>
          </a:p>
          <a:p>
            <a:endParaRPr lang="nl-NL" b="1" dirty="0">
              <a:solidFill>
                <a:srgbClr val="00B0F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l-NL" b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S:    Subsidie</a:t>
            </a:r>
          </a:p>
          <a:p>
            <a:pPr lvl="1"/>
            <a:r>
              <a:rPr lang="nl-NL" b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I:     Eigen inkomsten</a:t>
            </a:r>
          </a:p>
          <a:p>
            <a:pPr lvl="1"/>
            <a:r>
              <a:rPr lang="nl-NL" b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Ah: </a:t>
            </a:r>
            <a:r>
              <a:rPr lang="nl-NL" b="1" dirty="0" err="1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Adhoc</a:t>
            </a:r>
            <a:endParaRPr lang="nl-NL" b="1" dirty="0">
              <a:solidFill>
                <a:srgbClr val="00B0F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l-NL" b="1" dirty="0" err="1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Lg</a:t>
            </a:r>
            <a:r>
              <a:rPr lang="nl-NL" b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: Lesgeld</a:t>
            </a:r>
          </a:p>
          <a:p>
            <a:pPr lvl="1"/>
            <a:r>
              <a:rPr lang="nl-NL" b="1" dirty="0">
                <a:solidFill>
                  <a:srgbClr val="00B0F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Co: Contributie</a:t>
            </a:r>
          </a:p>
          <a:p>
            <a:pPr lvl="1"/>
            <a:endParaRPr lang="nl-NL" b="1" dirty="0">
              <a:solidFill>
                <a:srgbClr val="00B0F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nl-NL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nl-NL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nl-NL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Blijft behouden</a:t>
            </a:r>
          </a:p>
          <a:p>
            <a:pPr lvl="1"/>
            <a:r>
              <a:rPr lang="nl-NL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nl-NL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Blijft </a:t>
            </a:r>
            <a:r>
              <a:rPr lang="nl-NL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</a:t>
            </a:r>
            <a:r>
              <a:rPr lang="nl-NL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rotendeels behouden</a:t>
            </a:r>
          </a:p>
          <a:p>
            <a:pPr lvl="1"/>
            <a:r>
              <a:rPr lang="nl-NL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</a:t>
            </a:r>
            <a:r>
              <a:rPr lang="nl-NL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Valt weg</a:t>
            </a:r>
          </a:p>
          <a:p>
            <a:pPr lvl="1"/>
            <a:endParaRPr lang="nl-NL" b="1" dirty="0">
              <a:solidFill>
                <a:srgbClr val="00B0F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nl-NL" b="1" dirty="0">
              <a:solidFill>
                <a:srgbClr val="00B0F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lvl="1"/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4D7AE20-21C8-4F68-8E0B-C8D33826AF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9887" y="917211"/>
            <a:ext cx="677227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095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1E73B5-8C5D-42B5-84ED-BC76108B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80" y="1258462"/>
            <a:ext cx="10354439" cy="51334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CORONABESPARINGEN LOKALE CULTUURINSTELLINGEN</a:t>
            </a:r>
            <a:endParaRPr lang="nl-NL" sz="1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DE ACTIVITEITENKOSTEN KUNNEN LAGER ZIJN VANWEGE GEEN OF MINDER ACTIVITEITEN.</a:t>
            </a:r>
            <a:endParaRPr lang="nl-N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DE FLEXIBELE SCHIL VAN PERSONEEL EN DE TIJDELIJKE CONTRACTEN KUNNEN (DEELS) STOPPEN.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CORONARISICO’S LOKALE CULTUURINSTELLINGEN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VASTE LASTEN BLIJVEN GROTENDEELS EN 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PERSONEELSKOSTEN VOOR MET NAME ONDERHOUD, BEVEILIGING, DIRECTIE, COMMUNICATIE EN ADMINISTRATIE </a:t>
            </a: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LOPEN DOOR               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 BIJ GEEN OF MINDER ACTIVITEITEN(INKOMSTEN).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BIJ ACTIVITEITEN KUNNEN GERUIME TIJD MINDER BETALENDE DEELNEMERS AANWEZIG ZIJN. 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DE INSTELLINGEN WILLEN GEZELSCHAPPEN e.a. DIE ER VAAK AL JAREN OPTREDEN FINANCIEEL LIEVER NIET LATEN VALLEN.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VERHURINGEN LOPEN TERUG.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ORGANISATIES EN MAKERS MOETEN EXPERIMENTEREN MET NIEUWE ONZEKERE VERDIENMODELLEN.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041745-B28B-4F91-9FC8-C3F1729FD251}"/>
              </a:ext>
            </a:extLst>
          </p:cNvPr>
          <p:cNvSpPr txBox="1">
            <a:spLocks/>
          </p:cNvSpPr>
          <p:nvPr/>
        </p:nvSpPr>
        <p:spPr bwMode="auto">
          <a:xfrm>
            <a:off x="2294965" y="316522"/>
            <a:ext cx="9407320" cy="6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 </a:t>
            </a:r>
            <a:r>
              <a:rPr lang="nl-NL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FINANCIËN: BESPARINGEN, RISICO’S, BEDREIGINGEN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68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E1E73B5-8C5D-42B5-84ED-BC76108BD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780" y="1276217"/>
            <a:ext cx="10354439" cy="5035805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LANDELIJKE FINANCIËLE BEDREIGINGEN 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ALGEMENE CORONASTEUN-REGELINGEN, UITGANGSPUNT: EIGEN DRAAGKRACHT IS 20% INKOMSTENVERLIES.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nl-NL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Bedreiging 1</a:t>
            </a: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Gesubsidieerde lokale cultuurinstellingen hebben over het algemeen weinig algemene reserves.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GEMEENTELIJKE CORONASUBSIDIES WORDEN (GROTEN)DEELS GEKORT OP DE ALGEMENE NOW.                               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nl-NL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Bedreiging 2:</a:t>
            </a: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NOW-korting hangt af van percentage personeelskosten. Deze is 9/10</a:t>
            </a:r>
            <a:r>
              <a:rPr lang="nl-NL" sz="1400" b="1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bij 30% personeelskosten is de korting 27% oplopend bij 70% personeelskosten tot een korting van 63%.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BIJ </a:t>
            </a:r>
            <a:r>
              <a:rPr lang="nl-NL" sz="16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GEMEENTELIJKE CORONASTEUN VIA 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KWIJTSCHELDING VAN </a:t>
            </a:r>
            <a:r>
              <a:rPr lang="nl-NL" sz="1600" b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HUUR/ANDERE LASTEN 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DREIGT EVENEENS KORTING OP DE ALGEMENE NOW.                        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nl-NL" sz="1400" b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Bedreiging 3:</a:t>
            </a:r>
            <a:r>
              <a:rPr lang="nl-NL" sz="1400" b="1" i="1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Zie boven bij 2.</a:t>
            </a:r>
            <a:endParaRPr lang="nl-NL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P.S.</a:t>
            </a:r>
            <a:r>
              <a:rPr lang="nl-NL" sz="16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Bedreiging van korting op TOGS/TVL is eveneens aanwezig. Maar veel gesubsidieerde instellingen vallen hier toch al buiten vanwege de </a:t>
            </a:r>
            <a:r>
              <a:rPr lang="nl-NL" sz="16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deminimis</a:t>
            </a:r>
            <a:r>
              <a:rPr lang="nl-NL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-bepaling of een verkeerde SBI-code.</a:t>
            </a:r>
            <a:endParaRPr lang="nl-NL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l-NL" dirty="0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52041745-B28B-4F91-9FC8-C3F1729FD251}"/>
              </a:ext>
            </a:extLst>
          </p:cNvPr>
          <p:cNvSpPr txBox="1">
            <a:spLocks/>
          </p:cNvSpPr>
          <p:nvPr/>
        </p:nvSpPr>
        <p:spPr bwMode="auto">
          <a:xfrm>
            <a:off x="2508029" y="449687"/>
            <a:ext cx="9407320" cy="600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de-DE" sz="3200" b="1" kern="1200">
                <a:solidFill>
                  <a:srgbClr val="00A9F3"/>
                </a:solidFill>
                <a:latin typeface="Arial" charset="0"/>
                <a:ea typeface="Arial" charset="0"/>
                <a:cs typeface="Arial" charset="0"/>
              </a:defRPr>
            </a:lvl1pPr>
            <a:lvl2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4572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6pPr>
            <a:lvl7pPr marL="9144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7pPr>
            <a:lvl8pPr marL="13716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8pPr>
            <a:lvl9pPr marL="1828800" algn="l" defTabSz="912813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A9F3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l-NL" sz="200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CORONA FINANCIËN</a:t>
            </a:r>
            <a:r>
              <a:rPr lang="nl-NL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BESPARINGEN, RISICO’S, BEDREIGINGEN</a:t>
            </a:r>
            <a:endParaRPr lang="nl-NL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963939"/>
      </p:ext>
    </p:extLst>
  </p:cSld>
  <p:clrMapOvr>
    <a:masterClrMapping/>
  </p:clrMapOvr>
</p:sld>
</file>

<file path=ppt/theme/theme1.xml><?xml version="1.0" encoding="utf-8"?>
<a:theme xmlns:a="http://schemas.openxmlformats.org/drawingml/2006/main" name="VNG_Basis - kopie">
  <a:themeElements>
    <a:clrScheme name="Aangepast 17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3C"/>
      </a:accent5>
      <a:accent6>
        <a:srgbClr val="C20015"/>
      </a:accent6>
      <a:hlink>
        <a:srgbClr val="999999"/>
      </a:hlink>
      <a:folHlink>
        <a:srgbClr val="CCCCCC"/>
      </a:folHlink>
    </a:clrScheme>
    <a:fontScheme name="V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436D15DC-6C1F-43E0-BA25-266AD42F8E4E}"/>
    </a:ext>
  </a:extLst>
</a:theme>
</file>

<file path=ppt/theme/theme2.xml><?xml version="1.0" encoding="utf-8"?>
<a:theme xmlns:a="http://schemas.openxmlformats.org/drawingml/2006/main" name="VNG Titels">
  <a:themeElements>
    <a:clrScheme name="Aangepast 23">
      <a:dk1>
        <a:srgbClr val="000000"/>
      </a:dk1>
      <a:lt1>
        <a:srgbClr val="FFFFFF"/>
      </a:lt1>
      <a:dk2>
        <a:srgbClr val="002C64"/>
      </a:dk2>
      <a:lt2>
        <a:srgbClr val="00A9F3"/>
      </a:lt2>
      <a:accent1>
        <a:srgbClr val="8EBAE5"/>
      </a:accent1>
      <a:accent2>
        <a:srgbClr val="3DB7E4"/>
      </a:accent2>
      <a:accent3>
        <a:srgbClr val="002F5F"/>
      </a:accent3>
      <a:accent4>
        <a:srgbClr val="F0AB00"/>
      </a:accent4>
      <a:accent5>
        <a:srgbClr val="008541"/>
      </a:accent5>
      <a:accent6>
        <a:srgbClr val="C20016"/>
      </a:accent6>
      <a:hlink>
        <a:srgbClr val="999999"/>
      </a:hlink>
      <a:folHlink>
        <a:srgbClr val="CCCCCC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1" id="{CE455056-2E07-40E3-A23C-F1856412D281}" vid="{E190F73E-30FE-4981-A67C-E1D98411DE6E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735</TotalTime>
  <Words>679</Words>
  <Application>Microsoft Office PowerPoint</Application>
  <PresentationFormat>Breedbeeld</PresentationFormat>
  <Paragraphs>77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2</vt:i4>
      </vt:variant>
      <vt:variant>
        <vt:lpstr>Diatitels</vt:lpstr>
      </vt:variant>
      <vt:variant>
        <vt:i4>8</vt:i4>
      </vt:variant>
    </vt:vector>
  </HeadingPairs>
  <TitlesOfParts>
    <vt:vector size="12" baseType="lpstr">
      <vt:lpstr>Arial</vt:lpstr>
      <vt:lpstr>Calibri</vt:lpstr>
      <vt:lpstr>VNG_Basis - kopie</vt:lpstr>
      <vt:lpstr>VNG Titels</vt:lpstr>
      <vt:lpstr>Webinar Corona compensatie</vt:lpstr>
      <vt:lpstr>Compensatie Corona kosten gemeenten</vt:lpstr>
      <vt:lpstr>Compensatie extra uitgaven Corona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Corona compensatie</dc:title>
  <dc:creator>Freek Selen</dc:creator>
  <cp:lastModifiedBy>Lydia Jongmans</cp:lastModifiedBy>
  <cp:revision>21</cp:revision>
  <cp:lastPrinted>2020-11-03T11:01:21Z</cp:lastPrinted>
  <dcterms:created xsi:type="dcterms:W3CDTF">2020-10-30T12:18:40Z</dcterms:created>
  <dcterms:modified xsi:type="dcterms:W3CDTF">2020-11-03T20:53:50Z</dcterms:modified>
</cp:coreProperties>
</file>