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</p:sldMasterIdLst>
  <p:notesMasterIdLst>
    <p:notesMasterId r:id="rId29"/>
  </p:notesMasterIdLst>
  <p:handoutMasterIdLst>
    <p:handoutMasterId r:id="rId30"/>
  </p:handoutMasterIdLst>
  <p:sldIdLst>
    <p:sldId id="695" r:id="rId6"/>
    <p:sldId id="726" r:id="rId7"/>
    <p:sldId id="369" r:id="rId8"/>
    <p:sldId id="376" r:id="rId9"/>
    <p:sldId id="382" r:id="rId10"/>
    <p:sldId id="430" r:id="rId11"/>
    <p:sldId id="387" r:id="rId12"/>
    <p:sldId id="389" r:id="rId13"/>
    <p:sldId id="415" r:id="rId14"/>
    <p:sldId id="394" r:id="rId15"/>
    <p:sldId id="426" r:id="rId16"/>
    <p:sldId id="408" r:id="rId17"/>
    <p:sldId id="406" r:id="rId18"/>
    <p:sldId id="412" r:id="rId19"/>
    <p:sldId id="407" r:id="rId20"/>
    <p:sldId id="405" r:id="rId21"/>
    <p:sldId id="410" r:id="rId22"/>
    <p:sldId id="422" r:id="rId23"/>
    <p:sldId id="409" r:id="rId24"/>
    <p:sldId id="417" r:id="rId25"/>
    <p:sldId id="419" r:id="rId26"/>
    <p:sldId id="420" r:id="rId27"/>
    <p:sldId id="395" r:id="rId28"/>
  </p:sldIdLst>
  <p:sldSz cx="12192000" cy="6858000"/>
  <p:notesSz cx="6765925" cy="9867900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Geerlings" initials="MG" lastIdx="7" clrIdx="0">
    <p:extLst>
      <p:ext uri="{19B8F6BF-5375-455C-9EA6-DF929625EA0E}">
        <p15:presenceInfo xmlns:p15="http://schemas.microsoft.com/office/powerpoint/2012/main" userId="S::MGeerlings@krimpenerwaard.nl::f65655aa-6962-41ad-bcf4-47d1eb1b6af6" providerId="AD"/>
      </p:ext>
    </p:extLst>
  </p:cmAuthor>
  <p:cmAuthor id="2" name="Hanneke Kunst" initials="HK" lastIdx="3" clrIdx="1">
    <p:extLst>
      <p:ext uri="{19B8F6BF-5375-455C-9EA6-DF929625EA0E}">
        <p15:presenceInfo xmlns:p15="http://schemas.microsoft.com/office/powerpoint/2012/main" userId="04d9cac74b328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3"/>
    <a:srgbClr val="008542"/>
    <a:srgbClr val="C20016"/>
    <a:srgbClr val="F3780B"/>
    <a:srgbClr val="CF6100"/>
    <a:srgbClr val="F0AB00"/>
    <a:srgbClr val="FBB589"/>
    <a:srgbClr val="EFD8EC"/>
    <a:srgbClr val="002568"/>
    <a:srgbClr val="33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031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032" y="54"/>
      </p:cViewPr>
      <p:guideLst>
        <p:guide orient="horz" pos="2160"/>
        <p:guide pos="721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-6102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376" y="184"/>
      </p:cViewPr>
      <p:guideLst>
        <p:guide orient="horz" pos="3108"/>
        <p:guide pos="2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51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32458" y="0"/>
            <a:ext cx="2931901" cy="4951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06-01-2021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931901" cy="4951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32458" y="9372793"/>
            <a:ext cx="2931901" cy="4951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51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32458" y="0"/>
            <a:ext cx="2931901" cy="4951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06-01-2021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6593" y="4748927"/>
            <a:ext cx="5412740" cy="38854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2793"/>
            <a:ext cx="2931901" cy="4951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32458" y="9372793"/>
            <a:ext cx="2931901" cy="4951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8867B-5E21-4634-9ACA-180CEA931B3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35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9423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met 2 v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7"/>
          <p:cNvSpPr txBox="1">
            <a:spLocks noGrp="1"/>
          </p:cNvSpPr>
          <p:nvPr>
            <p:ph type="title"/>
          </p:nvPr>
        </p:nvSpPr>
        <p:spPr>
          <a:xfrm>
            <a:off x="508001" y="899784"/>
            <a:ext cx="10934700" cy="508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rgbClr val="39870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rgbClr val="39870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rgbClr val="39870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rgbClr val="39870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rgbClr val="39870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88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eltekst"/>
          <p:cNvSpPr txBox="1">
            <a:spLocks noGrp="1"/>
          </p:cNvSpPr>
          <p:nvPr>
            <p:ph type="title"/>
          </p:nvPr>
        </p:nvSpPr>
        <p:spPr>
          <a:xfrm>
            <a:off x="1893325" y="300037"/>
            <a:ext cx="9511275" cy="4492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t>Titeltekst</a:t>
            </a:r>
          </a:p>
        </p:txBody>
      </p:sp>
      <p:sp>
        <p:nvSpPr>
          <p:cNvPr id="8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413108" cy="4597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22029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eltekst"/>
          <p:cNvSpPr txBox="1">
            <a:spLocks noGrp="1"/>
          </p:cNvSpPr>
          <p:nvPr>
            <p:ph type="title"/>
          </p:nvPr>
        </p:nvSpPr>
        <p:spPr>
          <a:xfrm>
            <a:off x="1079500" y="1079500"/>
            <a:ext cx="10033000" cy="720725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9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01133" y="1811338"/>
            <a:ext cx="10964335" cy="43056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ClrTx/>
              <a:buSzTx/>
              <a:buFontTx/>
              <a:buNone/>
              <a:defRPr sz="1600"/>
            </a:lvl1pPr>
            <a:lvl2pPr marL="0" indent="457200">
              <a:lnSpc>
                <a:spcPts val="2400"/>
              </a:lnSpc>
              <a:buClrTx/>
              <a:buSzTx/>
              <a:buFontTx/>
              <a:buNone/>
              <a:defRPr sz="1600"/>
            </a:lvl2pPr>
            <a:lvl3pPr marL="0" indent="914400">
              <a:lnSpc>
                <a:spcPts val="2400"/>
              </a:lnSpc>
              <a:buClrTx/>
              <a:buSzTx/>
              <a:buFontTx/>
              <a:buNone/>
              <a:defRPr sz="1600"/>
            </a:lvl3pPr>
            <a:lvl4pPr marL="0" indent="1371600">
              <a:lnSpc>
                <a:spcPts val="2400"/>
              </a:lnSpc>
              <a:buClrTx/>
              <a:buSzTx/>
              <a:buFontTx/>
              <a:buNone/>
              <a:defRPr sz="1600"/>
            </a:lvl4pPr>
            <a:lvl5pPr marL="0" indent="1828800">
              <a:lnSpc>
                <a:spcPts val="2400"/>
              </a:lnSpc>
              <a:buClrTx/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99477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777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koloms inhoud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3E2E-1895-4ADB-8CD6-EA3EA3C82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7534" y="501650"/>
            <a:ext cx="10346266" cy="660400"/>
          </a:xfrm>
        </p:spPr>
        <p:txBody>
          <a:bodyPr tIns="36000"/>
          <a:lstStyle>
            <a:lvl1pPr>
              <a:defRPr/>
            </a:lvl1pPr>
          </a:lstStyle>
          <a:p>
            <a:r>
              <a:rPr lang="nl-NL" noProof="0" dirty="0"/>
              <a:t>Klik om titel toe te voegen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7A0B-EAE0-42F6-8616-94B7947A7DD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07529" y="1668379"/>
            <a:ext cx="5040000" cy="409424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40A4E-9312-4B04-90C2-A694E88396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3800" y="1668379"/>
            <a:ext cx="5040000" cy="409424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 dirty="0"/>
              <a:t>Klik om tekst toe te voegen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24F4998A-185F-4402-BF16-D28E3CABF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62E0A-176D-42B7-9446-446D27D2974E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78528782-BAC7-4AA2-8788-A75FF37F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Titel van de presentatie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5124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789100" y="2908748"/>
            <a:ext cx="8613800" cy="3331953"/>
          </a:xfrm>
          <a:prstGeom prst="rect">
            <a:avLst/>
          </a:prstGeom>
        </p:spPr>
        <p:txBody>
          <a:bodyPr lIns="50800" tIns="50800" rIns="50800" bIns="50800"/>
          <a:lstStyle>
            <a:lvl1pPr defTabSz="321457">
              <a:lnSpc>
                <a:spcPct val="80000"/>
              </a:lnSpc>
              <a:spcBef>
                <a:spcPts val="0"/>
              </a:spcBef>
              <a:defRPr sz="2953">
                <a:latin typeface="Helvetica"/>
                <a:ea typeface="Helvetica"/>
                <a:cs typeface="Helvetica"/>
                <a:sym typeface="Helvetica"/>
              </a:defRPr>
            </a:lvl1pPr>
            <a:lvl2pPr indent="0" defTabSz="321457">
              <a:lnSpc>
                <a:spcPct val="80000"/>
              </a:lnSpc>
              <a:spcBef>
                <a:spcPts val="0"/>
              </a:spcBef>
              <a:defRPr sz="2953">
                <a:latin typeface="Helvetica"/>
                <a:ea typeface="Helvetica"/>
                <a:cs typeface="Helvetica"/>
                <a:sym typeface="Helvetica"/>
              </a:defRPr>
            </a:lvl2pPr>
            <a:lvl3pPr indent="0" defTabSz="321457">
              <a:lnSpc>
                <a:spcPct val="80000"/>
              </a:lnSpc>
              <a:spcBef>
                <a:spcPts val="0"/>
              </a:spcBef>
              <a:defRPr sz="2953">
                <a:latin typeface="Helvetica"/>
                <a:ea typeface="Helvetica"/>
                <a:cs typeface="Helvetica"/>
                <a:sym typeface="Helvetica"/>
              </a:defRPr>
            </a:lvl3pPr>
            <a:lvl4pPr indent="0" defTabSz="321457">
              <a:lnSpc>
                <a:spcPct val="80000"/>
              </a:lnSpc>
              <a:spcBef>
                <a:spcPts val="0"/>
              </a:spcBef>
              <a:defRPr sz="2953">
                <a:latin typeface="Helvetica"/>
                <a:ea typeface="Helvetica"/>
                <a:cs typeface="Helvetica"/>
                <a:sym typeface="Helvetica"/>
              </a:defRPr>
            </a:lvl4pPr>
            <a:lvl5pPr indent="0" defTabSz="321457">
              <a:lnSpc>
                <a:spcPct val="80000"/>
              </a:lnSpc>
              <a:spcBef>
                <a:spcPts val="0"/>
              </a:spcBef>
              <a:defRPr sz="2953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grpSp>
        <p:nvGrpSpPr>
          <p:cNvPr id="106" name="Groepeer"/>
          <p:cNvGrpSpPr/>
          <p:nvPr/>
        </p:nvGrpSpPr>
        <p:grpSpPr>
          <a:xfrm>
            <a:off x="10345453" y="-35718"/>
            <a:ext cx="1040497" cy="1031855"/>
            <a:chOff x="0" y="0"/>
            <a:chExt cx="1109862" cy="1467525"/>
          </a:xfrm>
        </p:grpSpPr>
        <p:sp>
          <p:nvSpPr>
            <p:cNvPr id="104" name="Rechthoek"/>
            <p:cNvSpPr/>
            <p:nvPr/>
          </p:nvSpPr>
          <p:spPr>
            <a:xfrm>
              <a:off x="0" y="-1"/>
              <a:ext cx="1109864" cy="1454113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63500" dist="127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pic>
          <p:nvPicPr>
            <p:cNvPr id="105" name="titel_100%service_rood_wit_300x300.jpg" descr="titel_100%service_rood_wit_300x300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" y="363378"/>
              <a:ext cx="1104149" cy="11041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17311" y="6505278"/>
            <a:ext cx="345472" cy="267891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10751">
              <a:defRPr sz="126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14103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BB217F-3491-477B-96EB-B65A324740FA}" type="datetime3">
              <a:rPr lang="nl-NL" smtClean="0"/>
              <a:pPr/>
              <a:t>06/01/21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Invoegen; Koptekst &amp; Voettekst; Overal toepassen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2F56AF-52DD-4DF6-B439-3FC8E38D39F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617" y="900000"/>
            <a:ext cx="9009968" cy="575882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719" y="1620001"/>
            <a:ext cx="9010866" cy="4630415"/>
          </a:xfr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399">
                <a:solidFill>
                  <a:srgbClr val="3B3B3B"/>
                </a:solidFill>
                <a:latin typeface="+mj-lt"/>
                <a:cs typeface="Arial" panose="020B0604020202020204" pitchFamily="34" charset="0"/>
              </a:defRPr>
            </a:lvl4pPr>
            <a:lvl5pPr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buClrTx/>
              <a:buAutoNum type="arabicPeriod"/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buClrTx/>
              <a:buAutoNum type="alphaLcPeriod"/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buClrTx/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sz="2399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Opsomming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bullets</a:t>
            </a:r>
            <a:endParaRPr lang="nl-NL" dirty="0"/>
          </a:p>
          <a:p>
            <a:pPr lvl="3"/>
            <a:r>
              <a:rPr lang="nl-NL" dirty="0"/>
              <a:t>Kop</a:t>
            </a:r>
          </a:p>
          <a:p>
            <a:pPr lvl="4"/>
            <a:r>
              <a:rPr lang="nl-NL" dirty="0"/>
              <a:t>Cursief</a:t>
            </a:r>
          </a:p>
          <a:p>
            <a:pPr lvl="5"/>
            <a:r>
              <a:rPr lang="nl-NL" dirty="0"/>
              <a:t>Nummers</a:t>
            </a:r>
          </a:p>
          <a:p>
            <a:pPr lvl="6"/>
            <a:r>
              <a:rPr lang="nl-NL" dirty="0"/>
              <a:t>Letters</a:t>
            </a:r>
          </a:p>
          <a:p>
            <a:pPr lvl="7"/>
            <a:r>
              <a:rPr lang="nl-NL" dirty="0" err="1"/>
              <a:t>Bullet</a:t>
            </a:r>
            <a:r>
              <a:rPr lang="nl-NL" dirty="0"/>
              <a:t>-square</a:t>
            </a:r>
          </a:p>
          <a:p>
            <a:pPr lvl="8"/>
            <a:r>
              <a:rPr lang="nl-NL" dirty="0"/>
              <a:t>Kop 2</a:t>
            </a:r>
          </a:p>
          <a:p>
            <a:pPr lvl="0"/>
            <a:endParaRPr lang="nl-NL" dirty="0"/>
          </a:p>
        </p:txBody>
      </p:sp>
      <p:sp>
        <p:nvSpPr>
          <p:cNvPr id="68" name="Rechthoek 67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l"/>
            <a:r>
              <a:rPr lang="nl-NL" sz="1999" b="0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Standaard dia</a:t>
            </a:r>
          </a:p>
        </p:txBody>
      </p:sp>
      <p:grpSp>
        <p:nvGrpSpPr>
          <p:cNvPr id="3" name="Groep 2"/>
          <p:cNvGrpSpPr/>
          <p:nvPr userDrawn="1"/>
        </p:nvGrpSpPr>
        <p:grpSpPr>
          <a:xfrm>
            <a:off x="-2683680" y="106893"/>
            <a:ext cx="2590216" cy="7097475"/>
            <a:chOff x="-2685078" y="106892"/>
            <a:chExt cx="2591565" cy="7097475"/>
          </a:xfrm>
        </p:grpSpPr>
        <p:grpSp>
          <p:nvGrpSpPr>
            <p:cNvPr id="8" name="Groep 7"/>
            <p:cNvGrpSpPr/>
            <p:nvPr userDrawn="1"/>
          </p:nvGrpSpPr>
          <p:grpSpPr>
            <a:xfrm>
              <a:off x="-2685078" y="106892"/>
              <a:ext cx="2583638" cy="5517232"/>
              <a:chOff x="-2621280" y="0"/>
              <a:chExt cx="2583638" cy="5517232"/>
            </a:xfrm>
          </p:grpSpPr>
          <p:sp>
            <p:nvSpPr>
              <p:cNvPr id="9" name="Rechthoek 8"/>
              <p:cNvSpPr/>
              <p:nvPr userDrawn="1"/>
            </p:nvSpPr>
            <p:spPr>
              <a:xfrm>
                <a:off x="-2621280" y="0"/>
                <a:ext cx="2538243" cy="38738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180000" rIns="180000" rtlCol="0" anchor="t"/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799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TEKST LEVELS</a:t>
                </a:r>
              </a:p>
            </p:txBody>
          </p:sp>
          <p:sp>
            <p:nvSpPr>
              <p:cNvPr id="10" name="Textfield placeholder"/>
              <p:cNvSpPr txBox="1">
                <a:spLocks/>
              </p:cNvSpPr>
              <p:nvPr userDrawn="1"/>
            </p:nvSpPr>
            <p:spPr>
              <a:xfrm>
                <a:off x="-2027995" y="1693301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chemeClr val="tx2"/>
                  </a:buClr>
                  <a:buSzPct val="80000"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1799" kern="1200" noProof="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Tekst</a:t>
                </a:r>
              </a:p>
            </p:txBody>
          </p:sp>
          <p:sp>
            <p:nvSpPr>
              <p:cNvPr id="11" name="Ovaal 10"/>
              <p:cNvSpPr/>
              <p:nvPr userDrawn="1"/>
            </p:nvSpPr>
            <p:spPr>
              <a:xfrm>
                <a:off x="-2491994" y="1659772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Ovaal 11"/>
              <p:cNvSpPr/>
              <p:nvPr userDrawn="1"/>
            </p:nvSpPr>
            <p:spPr>
              <a:xfrm>
                <a:off x="-2491994" y="2084246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3" name="Ovaal 12"/>
              <p:cNvSpPr/>
              <p:nvPr userDrawn="1"/>
            </p:nvSpPr>
            <p:spPr>
              <a:xfrm>
                <a:off x="-2491994" y="2508720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4" name="Ovaal 13"/>
              <p:cNvSpPr/>
              <p:nvPr userDrawn="1"/>
            </p:nvSpPr>
            <p:spPr>
              <a:xfrm>
                <a:off x="-2491994" y="2933194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5" name="Textfield placeholder"/>
              <p:cNvSpPr txBox="1">
                <a:spLocks/>
              </p:cNvSpPr>
              <p:nvPr userDrawn="1"/>
            </p:nvSpPr>
            <p:spPr>
              <a:xfrm>
                <a:off x="-2027995" y="2117775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769" marR="0" lvl="1" indent="-276087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rgbClr val="9D9FA1"/>
                  </a:buClr>
                  <a:buSzTx/>
                  <a:buFont typeface="Arial" panose="020B0604020202020204" pitchFamily="34" charset="0"/>
                  <a:buChar char="-"/>
                  <a:tabLst/>
                  <a:defRPr/>
                </a:pPr>
                <a:r>
                  <a:rPr kumimoji="0" lang="nl-NL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Opsomming</a:t>
                </a:r>
              </a:p>
            </p:txBody>
          </p:sp>
          <p:sp>
            <p:nvSpPr>
              <p:cNvPr id="16" name="Textfield placeholder"/>
              <p:cNvSpPr txBox="1">
                <a:spLocks/>
              </p:cNvSpPr>
              <p:nvPr userDrawn="1"/>
            </p:nvSpPr>
            <p:spPr>
              <a:xfrm>
                <a:off x="-2027995" y="2542249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10844" marR="0" lvl="2" indent="-349075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rgbClr val="9D9FA1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l-NL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Sub-</a:t>
                </a:r>
                <a:r>
                  <a:rPr kumimoji="0" lang="nl-NL" sz="17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bullets</a:t>
                </a:r>
                <a:endParaRPr kumimoji="0" lang="nl-NL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DADADA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field placeholder"/>
              <p:cNvSpPr txBox="1">
                <a:spLocks/>
              </p:cNvSpPr>
              <p:nvPr userDrawn="1"/>
            </p:nvSpPr>
            <p:spPr>
              <a:xfrm>
                <a:off x="-2027995" y="2966723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3" indent="0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7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9FA1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Kop</a:t>
                </a:r>
              </a:p>
            </p:txBody>
          </p:sp>
          <p:cxnSp>
            <p:nvCxnSpPr>
              <p:cNvPr id="18" name="Rechte verbindingslijn 17"/>
              <p:cNvCxnSpPr/>
              <p:nvPr userDrawn="1"/>
            </p:nvCxnSpPr>
            <p:spPr>
              <a:xfrm>
                <a:off x="-2459680" y="387386"/>
                <a:ext cx="2232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19" name="Rechte verbindingslijn 18"/>
              <p:cNvCxnSpPr/>
              <p:nvPr userDrawn="1"/>
            </p:nvCxnSpPr>
            <p:spPr>
              <a:xfrm>
                <a:off x="-2459680" y="1512359"/>
                <a:ext cx="2232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20" name="Rechte verbindingslijn 19"/>
              <p:cNvCxnSpPr/>
              <p:nvPr userDrawn="1"/>
            </p:nvCxnSpPr>
            <p:spPr>
              <a:xfrm>
                <a:off x="-2459680" y="5517232"/>
                <a:ext cx="2232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" r="75697" b="23577"/>
              <a:stretch/>
            </p:blipFill>
            <p:spPr bwMode="auto">
              <a:xfrm>
                <a:off x="-2454592" y="864537"/>
                <a:ext cx="591502" cy="559153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0548"/>
              <a:stretch/>
            </p:blipFill>
            <p:spPr bwMode="auto">
              <a:xfrm>
                <a:off x="-2459680" y="458418"/>
                <a:ext cx="596590" cy="409575"/>
              </a:xfrm>
              <a:prstGeom prst="roundRect">
                <a:avLst>
                  <a:gd name="adj" fmla="val 8126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Groep 22"/>
              <p:cNvGrpSpPr/>
              <p:nvPr userDrawn="1"/>
            </p:nvGrpSpPr>
            <p:grpSpPr>
              <a:xfrm>
                <a:off x="-1746317" y="458417"/>
                <a:ext cx="435437" cy="427699"/>
                <a:chOff x="-1085063" y="758027"/>
                <a:chExt cx="633800" cy="622540"/>
              </a:xfrm>
            </p:grpSpPr>
            <p:sp>
              <p:nvSpPr>
                <p:cNvPr id="55" name="Afgeronde rechthoek 244"/>
                <p:cNvSpPr/>
                <p:nvPr userDrawn="1"/>
              </p:nvSpPr>
              <p:spPr>
                <a:xfrm>
                  <a:off x="-1085063" y="758027"/>
                  <a:ext cx="633800" cy="622540"/>
                </a:xfrm>
                <a:prstGeom prst="roundRect">
                  <a:avLst>
                    <a:gd name="adj" fmla="val 10944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6" name="Groep 55"/>
                <p:cNvGrpSpPr/>
                <p:nvPr userDrawn="1"/>
              </p:nvGrpSpPr>
              <p:grpSpPr>
                <a:xfrm>
                  <a:off x="-977746" y="864082"/>
                  <a:ext cx="419166" cy="410430"/>
                  <a:chOff x="6366933" y="309013"/>
                  <a:chExt cx="1901295" cy="1861668"/>
                </a:xfrm>
                <a:solidFill>
                  <a:srgbClr val="000000"/>
                </a:solidFill>
              </p:grpSpPr>
              <p:sp>
                <p:nvSpPr>
                  <p:cNvPr id="57" name="Rechthoek 56"/>
                  <p:cNvSpPr/>
                  <p:nvPr userDrawn="1"/>
                </p:nvSpPr>
                <p:spPr>
                  <a:xfrm>
                    <a:off x="6608189" y="535149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 userDrawn="1"/>
                </p:nvSpPr>
                <p:spPr>
                  <a:xfrm>
                    <a:off x="6608189" y="1512611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 userDrawn="1"/>
                </p:nvSpPr>
                <p:spPr>
                  <a:xfrm>
                    <a:off x="6608189" y="1780625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Rechthoek 59"/>
                  <p:cNvSpPr/>
                  <p:nvPr userDrawn="1"/>
                </p:nvSpPr>
                <p:spPr>
                  <a:xfrm>
                    <a:off x="7252238" y="535149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 userDrawn="1"/>
                </p:nvSpPr>
                <p:spPr>
                  <a:xfrm>
                    <a:off x="7252238" y="1512611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 userDrawn="1"/>
                </p:nvSpPr>
                <p:spPr>
                  <a:xfrm>
                    <a:off x="7252238" y="1780625"/>
                    <a:ext cx="1777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 userDrawn="1"/>
                </p:nvSpPr>
                <p:spPr>
                  <a:xfrm>
                    <a:off x="7252238" y="854236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 userDrawn="1"/>
                </p:nvSpPr>
                <p:spPr>
                  <a:xfrm>
                    <a:off x="7252238" y="1191263"/>
                    <a:ext cx="606415" cy="1990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Rechthoek 64"/>
                  <p:cNvSpPr/>
                  <p:nvPr userDrawn="1"/>
                </p:nvSpPr>
                <p:spPr>
                  <a:xfrm>
                    <a:off x="7252238" y="309013"/>
                    <a:ext cx="8889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Rechthoek 65"/>
                  <p:cNvSpPr/>
                  <p:nvPr userDrawn="1"/>
                </p:nvSpPr>
                <p:spPr>
                  <a:xfrm>
                    <a:off x="7252238" y="2021132"/>
                    <a:ext cx="8889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" name="Vrije vorm 256"/>
                  <p:cNvSpPr/>
                  <p:nvPr userDrawn="1"/>
                </p:nvSpPr>
                <p:spPr>
                  <a:xfrm flipH="1">
                    <a:off x="6366933" y="804333"/>
                    <a:ext cx="762000" cy="575734"/>
                  </a:xfrm>
                  <a:custGeom>
                    <a:avLst/>
                    <a:gdLst>
                      <a:gd name="connsiteX0" fmla="*/ 635000 w 762000"/>
                      <a:gd name="connsiteY0" fmla="*/ 0 h 575734"/>
                      <a:gd name="connsiteX1" fmla="*/ 482600 w 762000"/>
                      <a:gd name="connsiteY1" fmla="*/ 203200 h 575734"/>
                      <a:gd name="connsiteX2" fmla="*/ 762000 w 762000"/>
                      <a:gd name="connsiteY2" fmla="*/ 203200 h 575734"/>
                      <a:gd name="connsiteX3" fmla="*/ 762000 w 762000"/>
                      <a:gd name="connsiteY3" fmla="*/ 364067 h 575734"/>
                      <a:gd name="connsiteX4" fmla="*/ 482600 w 762000"/>
                      <a:gd name="connsiteY4" fmla="*/ 364067 h 575734"/>
                      <a:gd name="connsiteX5" fmla="*/ 635000 w 762000"/>
                      <a:gd name="connsiteY5" fmla="*/ 575734 h 575734"/>
                      <a:gd name="connsiteX6" fmla="*/ 524933 w 762000"/>
                      <a:gd name="connsiteY6" fmla="*/ 575734 h 575734"/>
                      <a:gd name="connsiteX7" fmla="*/ 0 w 762000"/>
                      <a:gd name="connsiteY7" fmla="*/ 313267 h 575734"/>
                      <a:gd name="connsiteX8" fmla="*/ 533400 w 762000"/>
                      <a:gd name="connsiteY8" fmla="*/ 0 h 575734"/>
                      <a:gd name="connsiteX9" fmla="*/ 635000 w 762000"/>
                      <a:gd name="connsiteY9" fmla="*/ 0 h 575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0" h="575734">
                        <a:moveTo>
                          <a:pt x="635000" y="0"/>
                        </a:moveTo>
                        <a:lnTo>
                          <a:pt x="482600" y="203200"/>
                        </a:lnTo>
                        <a:lnTo>
                          <a:pt x="762000" y="203200"/>
                        </a:lnTo>
                        <a:lnTo>
                          <a:pt x="762000" y="364067"/>
                        </a:lnTo>
                        <a:lnTo>
                          <a:pt x="482600" y="364067"/>
                        </a:lnTo>
                        <a:lnTo>
                          <a:pt x="635000" y="575734"/>
                        </a:lnTo>
                        <a:lnTo>
                          <a:pt x="524933" y="575734"/>
                        </a:lnTo>
                        <a:lnTo>
                          <a:pt x="0" y="313267"/>
                        </a:lnTo>
                        <a:lnTo>
                          <a:pt x="533400" y="0"/>
                        </a:lnTo>
                        <a:lnTo>
                          <a:pt x="6350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4" name="Groep 23"/>
              <p:cNvGrpSpPr/>
              <p:nvPr userDrawn="1"/>
            </p:nvGrpSpPr>
            <p:grpSpPr>
              <a:xfrm>
                <a:off x="-1742750" y="1006795"/>
                <a:ext cx="435437" cy="427699"/>
                <a:chOff x="-1845083" y="758027"/>
                <a:chExt cx="633800" cy="622540"/>
              </a:xfrm>
            </p:grpSpPr>
            <p:sp>
              <p:nvSpPr>
                <p:cNvPr id="41" name="Afgeronde rechthoek 231"/>
                <p:cNvSpPr/>
                <p:nvPr userDrawn="1"/>
              </p:nvSpPr>
              <p:spPr>
                <a:xfrm>
                  <a:off x="-1845083" y="758027"/>
                  <a:ext cx="633800" cy="622540"/>
                </a:xfrm>
                <a:prstGeom prst="roundRect">
                  <a:avLst>
                    <a:gd name="adj" fmla="val 10944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2" name="Groep 41"/>
                <p:cNvGrpSpPr/>
                <p:nvPr userDrawn="1"/>
              </p:nvGrpSpPr>
              <p:grpSpPr>
                <a:xfrm>
                  <a:off x="-1737766" y="864082"/>
                  <a:ext cx="419166" cy="410430"/>
                  <a:chOff x="3708400" y="309013"/>
                  <a:chExt cx="1901295" cy="1861668"/>
                </a:xfrm>
                <a:solidFill>
                  <a:srgbClr val="000000"/>
                </a:solidFill>
              </p:grpSpPr>
              <p:sp>
                <p:nvSpPr>
                  <p:cNvPr id="43" name="Rechthoek 42"/>
                  <p:cNvSpPr/>
                  <p:nvPr userDrawn="1"/>
                </p:nvSpPr>
                <p:spPr>
                  <a:xfrm>
                    <a:off x="3949656" y="535149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" name="Rechthoek 43"/>
                  <p:cNvSpPr/>
                  <p:nvPr userDrawn="1"/>
                </p:nvSpPr>
                <p:spPr>
                  <a:xfrm>
                    <a:off x="3949656" y="1512611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Rechthoek 44"/>
                  <p:cNvSpPr/>
                  <p:nvPr userDrawn="1"/>
                </p:nvSpPr>
                <p:spPr>
                  <a:xfrm>
                    <a:off x="3949656" y="1780625"/>
                    <a:ext cx="45757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Rechthoek 45"/>
                  <p:cNvSpPr/>
                  <p:nvPr userDrawn="1"/>
                </p:nvSpPr>
                <p:spPr>
                  <a:xfrm>
                    <a:off x="4593705" y="535149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Rechthoek 46"/>
                  <p:cNvSpPr/>
                  <p:nvPr userDrawn="1"/>
                </p:nvSpPr>
                <p:spPr>
                  <a:xfrm>
                    <a:off x="4593705" y="1512611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Rechthoek 47"/>
                  <p:cNvSpPr/>
                  <p:nvPr userDrawn="1"/>
                </p:nvSpPr>
                <p:spPr>
                  <a:xfrm>
                    <a:off x="4593705" y="1780625"/>
                    <a:ext cx="1777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Rechthoek 48"/>
                  <p:cNvSpPr/>
                  <p:nvPr userDrawn="1"/>
                </p:nvSpPr>
                <p:spPr>
                  <a:xfrm>
                    <a:off x="4593705" y="854236"/>
                    <a:ext cx="1015990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Rechthoek 50"/>
                  <p:cNvSpPr/>
                  <p:nvPr userDrawn="1"/>
                </p:nvSpPr>
                <p:spPr>
                  <a:xfrm>
                    <a:off x="4593705" y="1191263"/>
                    <a:ext cx="606415" cy="1990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" name="Rechthoek 51"/>
                  <p:cNvSpPr/>
                  <p:nvPr userDrawn="1"/>
                </p:nvSpPr>
                <p:spPr>
                  <a:xfrm>
                    <a:off x="4593705" y="309013"/>
                    <a:ext cx="8889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Rechthoek 52"/>
                  <p:cNvSpPr/>
                  <p:nvPr userDrawn="1"/>
                </p:nvSpPr>
                <p:spPr>
                  <a:xfrm>
                    <a:off x="4593705" y="2021132"/>
                    <a:ext cx="88895" cy="149549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Vrije vorm 243"/>
                  <p:cNvSpPr/>
                  <p:nvPr userDrawn="1"/>
                </p:nvSpPr>
                <p:spPr>
                  <a:xfrm>
                    <a:off x="3708400" y="804333"/>
                    <a:ext cx="762000" cy="575734"/>
                  </a:xfrm>
                  <a:custGeom>
                    <a:avLst/>
                    <a:gdLst>
                      <a:gd name="connsiteX0" fmla="*/ 635000 w 762000"/>
                      <a:gd name="connsiteY0" fmla="*/ 0 h 575734"/>
                      <a:gd name="connsiteX1" fmla="*/ 482600 w 762000"/>
                      <a:gd name="connsiteY1" fmla="*/ 203200 h 575734"/>
                      <a:gd name="connsiteX2" fmla="*/ 762000 w 762000"/>
                      <a:gd name="connsiteY2" fmla="*/ 203200 h 575734"/>
                      <a:gd name="connsiteX3" fmla="*/ 762000 w 762000"/>
                      <a:gd name="connsiteY3" fmla="*/ 364067 h 575734"/>
                      <a:gd name="connsiteX4" fmla="*/ 482600 w 762000"/>
                      <a:gd name="connsiteY4" fmla="*/ 364067 h 575734"/>
                      <a:gd name="connsiteX5" fmla="*/ 635000 w 762000"/>
                      <a:gd name="connsiteY5" fmla="*/ 575734 h 575734"/>
                      <a:gd name="connsiteX6" fmla="*/ 524933 w 762000"/>
                      <a:gd name="connsiteY6" fmla="*/ 575734 h 575734"/>
                      <a:gd name="connsiteX7" fmla="*/ 0 w 762000"/>
                      <a:gd name="connsiteY7" fmla="*/ 313267 h 575734"/>
                      <a:gd name="connsiteX8" fmla="*/ 533400 w 762000"/>
                      <a:gd name="connsiteY8" fmla="*/ 0 h 575734"/>
                      <a:gd name="connsiteX9" fmla="*/ 635000 w 762000"/>
                      <a:gd name="connsiteY9" fmla="*/ 0 h 575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0" h="575734">
                        <a:moveTo>
                          <a:pt x="635000" y="0"/>
                        </a:moveTo>
                        <a:lnTo>
                          <a:pt x="482600" y="203200"/>
                        </a:lnTo>
                        <a:lnTo>
                          <a:pt x="762000" y="203200"/>
                        </a:lnTo>
                        <a:lnTo>
                          <a:pt x="762000" y="364067"/>
                        </a:lnTo>
                        <a:lnTo>
                          <a:pt x="482600" y="364067"/>
                        </a:lnTo>
                        <a:lnTo>
                          <a:pt x="635000" y="575734"/>
                        </a:lnTo>
                        <a:lnTo>
                          <a:pt x="524933" y="575734"/>
                        </a:lnTo>
                        <a:lnTo>
                          <a:pt x="0" y="313267"/>
                        </a:lnTo>
                        <a:lnTo>
                          <a:pt x="533400" y="0"/>
                        </a:lnTo>
                        <a:lnTo>
                          <a:pt x="6350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394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799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25" name="Rechte verbindingslijn 24"/>
              <p:cNvCxnSpPr>
                <a:stCxn id="27" idx="2"/>
                <a:endCxn id="41" idx="1"/>
              </p:cNvCxnSpPr>
              <p:nvPr userDrawn="1"/>
            </p:nvCxnSpPr>
            <p:spPr>
              <a:xfrm>
                <a:off x="-2290903" y="1083308"/>
                <a:ext cx="548153" cy="13733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26" name="Rechte verbindingslijn 25"/>
              <p:cNvCxnSpPr>
                <a:stCxn id="28" idx="2"/>
                <a:endCxn id="55" idx="1"/>
              </p:cNvCxnSpPr>
              <p:nvPr userDrawn="1"/>
            </p:nvCxnSpPr>
            <p:spPr>
              <a:xfrm flipV="1">
                <a:off x="-2117713" y="672267"/>
                <a:ext cx="371396" cy="23940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27" name="Ovaal 26"/>
              <p:cNvSpPr/>
              <p:nvPr userDrawn="1"/>
            </p:nvSpPr>
            <p:spPr>
              <a:xfrm>
                <a:off x="-2290903" y="1052708"/>
                <a:ext cx="61200" cy="6120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al 27"/>
              <p:cNvSpPr/>
              <p:nvPr userDrawn="1"/>
            </p:nvSpPr>
            <p:spPr>
              <a:xfrm>
                <a:off x="-2117713" y="881464"/>
                <a:ext cx="60407" cy="6040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field placeholder"/>
              <p:cNvSpPr txBox="1">
                <a:spLocks/>
              </p:cNvSpPr>
              <p:nvPr userDrawn="1"/>
            </p:nvSpPr>
            <p:spPr>
              <a:xfrm>
                <a:off x="-1208741" y="458418"/>
                <a:ext cx="981061" cy="427699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86472" rtl="0" eaLnBrk="1" fontAlgn="auto" latinLnBrk="0" hangingPunct="1">
                  <a:lnSpc>
                    <a:spcPts val="1799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GB" sz="13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Level vooruit</a:t>
                </a:r>
              </a:p>
            </p:txBody>
          </p:sp>
          <p:sp>
            <p:nvSpPr>
              <p:cNvPr id="30" name="Textfield placeholder"/>
              <p:cNvSpPr txBox="1">
                <a:spLocks/>
              </p:cNvSpPr>
              <p:nvPr userDrawn="1"/>
            </p:nvSpPr>
            <p:spPr>
              <a:xfrm>
                <a:off x="-1208741" y="1006796"/>
                <a:ext cx="981061" cy="427699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086472" rtl="0" eaLnBrk="1" fontAlgn="auto" latinLnBrk="0" hangingPunct="1">
                  <a:lnSpc>
                    <a:spcPts val="1799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Pct val="80000"/>
                  <a:buFont typeface="Wingdings" pitchFamily="2" charset="2"/>
                  <a:buNone/>
                  <a:tabLst/>
                  <a:defRPr/>
                </a:pPr>
                <a:r>
                  <a:rPr kumimoji="0" lang="en-GB" sz="13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Level terug</a:t>
                </a:r>
              </a:p>
            </p:txBody>
          </p:sp>
          <p:sp>
            <p:nvSpPr>
              <p:cNvPr id="31" name="Textfield placeholder"/>
              <p:cNvSpPr txBox="1">
                <a:spLocks/>
              </p:cNvSpPr>
              <p:nvPr userDrawn="1"/>
            </p:nvSpPr>
            <p:spPr>
              <a:xfrm>
                <a:off x="-2027995" y="3391197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4" indent="0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799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Cursief</a:t>
                </a:r>
              </a:p>
            </p:txBody>
          </p:sp>
          <p:sp>
            <p:nvSpPr>
              <p:cNvPr id="32" name="Ovaal 31"/>
              <p:cNvSpPr/>
              <p:nvPr userDrawn="1"/>
            </p:nvSpPr>
            <p:spPr>
              <a:xfrm>
                <a:off x="-2491994" y="3357668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33" name="Ovaal 32"/>
              <p:cNvSpPr/>
              <p:nvPr userDrawn="1"/>
            </p:nvSpPr>
            <p:spPr>
              <a:xfrm>
                <a:off x="-2491994" y="3782142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4" name="Ovaal 33"/>
              <p:cNvSpPr/>
              <p:nvPr userDrawn="1"/>
            </p:nvSpPr>
            <p:spPr>
              <a:xfrm>
                <a:off x="-2491994" y="4206616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35" name="Ovaal 34"/>
              <p:cNvSpPr/>
              <p:nvPr userDrawn="1"/>
            </p:nvSpPr>
            <p:spPr>
              <a:xfrm>
                <a:off x="-2491994" y="4631090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36" name="Textfield placeholder"/>
              <p:cNvSpPr txBox="1">
                <a:spLocks/>
              </p:cNvSpPr>
              <p:nvPr userDrawn="1"/>
            </p:nvSpPr>
            <p:spPr>
              <a:xfrm>
                <a:off x="-2027995" y="3815671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2212" marR="0" lvl="5" indent="-452212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rgbClr val="9D9FA1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nl-NL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Nummers</a:t>
                </a:r>
              </a:p>
            </p:txBody>
          </p:sp>
          <p:sp>
            <p:nvSpPr>
              <p:cNvPr id="37" name="Textfield placeholder"/>
              <p:cNvSpPr txBox="1">
                <a:spLocks/>
              </p:cNvSpPr>
              <p:nvPr userDrawn="1"/>
            </p:nvSpPr>
            <p:spPr>
              <a:xfrm>
                <a:off x="-2027995" y="4240145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20365" marR="0" lvl="6" indent="-268154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rgbClr val="9D9FA1"/>
                  </a:buClr>
                  <a:buSzTx/>
                  <a:buFont typeface="+mj-lt"/>
                  <a:buAutoNum type="alphaLcPeriod"/>
                  <a:tabLst/>
                  <a:defRPr/>
                </a:pPr>
                <a:r>
                  <a:rPr kumimoji="0" lang="nl-NL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Letters</a:t>
                </a:r>
              </a:p>
            </p:txBody>
          </p:sp>
          <p:sp>
            <p:nvSpPr>
              <p:cNvPr id="38" name="Textfield placeholder"/>
              <p:cNvSpPr txBox="1">
                <a:spLocks/>
              </p:cNvSpPr>
              <p:nvPr userDrawn="1"/>
            </p:nvSpPr>
            <p:spPr>
              <a:xfrm>
                <a:off x="-2027995" y="4664619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20365" marR="0" lvl="7" indent="-268154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>
                    <a:srgbClr val="9D9FA1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nl-NL" sz="179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Bullet</a:t>
                </a:r>
                <a:r>
                  <a:rPr kumimoji="0" lang="nl-NL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ADADA">
                        <a:lumMod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-square</a:t>
                </a:r>
              </a:p>
            </p:txBody>
          </p:sp>
          <p:sp>
            <p:nvSpPr>
              <p:cNvPr id="39" name="Ovaal 38"/>
              <p:cNvSpPr/>
              <p:nvPr userDrawn="1"/>
            </p:nvSpPr>
            <p:spPr>
              <a:xfrm>
                <a:off x="-2491994" y="5055564"/>
                <a:ext cx="316004" cy="314256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40" name="Textfield placeholder"/>
              <p:cNvSpPr txBox="1">
                <a:spLocks/>
              </p:cNvSpPr>
              <p:nvPr userDrawn="1"/>
            </p:nvSpPr>
            <p:spPr>
              <a:xfrm>
                <a:off x="-2027995" y="5089093"/>
                <a:ext cx="1990353" cy="300487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8" indent="0" algn="l" defTabSz="913943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1199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79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9FA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Kop 2</a:t>
                </a:r>
              </a:p>
            </p:txBody>
          </p:sp>
        </p:grpSp>
        <p:sp>
          <p:nvSpPr>
            <p:cNvPr id="69" name="Textfield placeholder"/>
            <p:cNvSpPr txBox="1">
              <a:spLocks/>
            </p:cNvSpPr>
            <p:nvPr userDrawn="1"/>
          </p:nvSpPr>
          <p:spPr>
            <a:xfrm>
              <a:off x="-2515551" y="5949280"/>
              <a:ext cx="2422038" cy="125508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94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199"/>
                </a:spcAft>
                <a:buClr>
                  <a:schemeClr val="tx2"/>
                </a:buClr>
                <a:buSzPct val="80000"/>
                <a:buFont typeface="Arial" panose="020B0604020202020204" pitchFamily="34" charset="0"/>
                <a:buNone/>
                <a:tabLst/>
                <a:defRPr/>
              </a:pPr>
              <a:r>
                <a:rPr lang="en-GB" sz="1499" b="0" kern="1200" noProof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nl-NL" sz="1499" b="0" kern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 kunt met</a:t>
              </a:r>
              <a:r>
                <a:rPr lang="nl-NL" sz="1499" b="0" kern="1200" baseline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nl-NL" sz="1499" b="0" kern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deze knop (menu ‘Start’, ‘Opnieuw instellen’) teruggaan naar </a:t>
              </a:r>
              <a:br>
                <a:rPr lang="nl-NL" sz="1499" b="0" kern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nl-NL" sz="1499" b="0" kern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standaardinstellingen.</a:t>
              </a:r>
              <a:endParaRPr lang="en-GB" sz="1499" b="0" kern="1200" noProof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1785" y="5661248"/>
              <a:ext cx="117157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56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100%) + Sub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554270" y="1700808"/>
            <a:ext cx="9644049" cy="4495738"/>
          </a:xfrm>
          <a:prstGeom prst="roundRect">
            <a:avLst>
              <a:gd name="adj" fmla="val 5962"/>
            </a:avLst>
          </a:prstGeo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C805-3B28-4274-B737-41697F4E798C}" type="datetime3">
              <a:rPr lang="nl-NL" smtClean="0"/>
              <a:t>06/01/21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Invoegen; Koptekst &amp; Voettekst; Overal toepassen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5" name="Rechthoek 34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l"/>
            <a:r>
              <a:rPr lang="nl-NL" sz="1999" b="0" spc="0" baseline="0" dirty="0">
                <a:solidFill>
                  <a:schemeClr val="tx2"/>
                </a:solidFill>
                <a:latin typeface="+mn-lt"/>
              </a:rPr>
              <a:t>Beeld (100%) + Subtitel </a:t>
            </a:r>
          </a:p>
        </p:txBody>
      </p:sp>
      <p:sp>
        <p:nvSpPr>
          <p:cNvPr id="21" name="Tekstvak 33"/>
          <p:cNvSpPr txBox="1"/>
          <p:nvPr userDrawn="1"/>
        </p:nvSpPr>
        <p:spPr>
          <a:xfrm>
            <a:off x="12434069" y="1001585"/>
            <a:ext cx="2284112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Verwijder de bestaande foto. Klik op het icoontje om een nieuwe afbeelding in te voegen.</a:t>
            </a:r>
            <a:endParaRPr kumimoji="0" lang="en-US" sz="15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22" name="Ovaal 21"/>
          <p:cNvSpPr/>
          <p:nvPr userDrawn="1"/>
        </p:nvSpPr>
        <p:spPr>
          <a:xfrm>
            <a:off x="12391075" y="505307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12260350" y="-26002"/>
            <a:ext cx="2771986" cy="3873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79906" rIns="179906" rtlCol="0" anchor="t"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AFBEELDING INVOEGEN</a:t>
            </a:r>
          </a:p>
        </p:txBody>
      </p:sp>
      <p:cxnSp>
        <p:nvCxnSpPr>
          <p:cNvPr id="36" name="Rechte verbindingslijn 35"/>
          <p:cNvCxnSpPr/>
          <p:nvPr userDrawn="1"/>
        </p:nvCxnSpPr>
        <p:spPr>
          <a:xfrm>
            <a:off x="12403954" y="358984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37" name="Rechte verbindingslijn 36"/>
          <p:cNvCxnSpPr/>
          <p:nvPr userDrawn="1"/>
        </p:nvCxnSpPr>
        <p:spPr>
          <a:xfrm>
            <a:off x="12403615" y="2977969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pic>
        <p:nvPicPr>
          <p:cNvPr id="38" name="Afbeelding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4069" y="2145130"/>
            <a:ext cx="609772" cy="610090"/>
          </a:xfrm>
          <a:prstGeom prst="rect">
            <a:avLst/>
          </a:prstGeom>
        </p:spPr>
      </p:pic>
      <p:sp>
        <p:nvSpPr>
          <p:cNvPr id="39" name="Tekstvak 33"/>
          <p:cNvSpPr txBox="1"/>
          <p:nvPr userDrawn="1"/>
        </p:nvSpPr>
        <p:spPr>
          <a:xfrm>
            <a:off x="12434069" y="3549181"/>
            <a:ext cx="2284112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Selecteer de dia in de miniatuur-weergave en kies voor </a:t>
            </a:r>
            <a:r>
              <a:rPr kumimoji="0" lang="en-US" sz="15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‘Dia herstellen’ </a:t>
            </a: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zodat de titel en het logo weer op de foto verschijnen.</a:t>
            </a:r>
            <a:endParaRPr kumimoji="0" lang="nl-NL" sz="15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ahoma" pitchFamily="34" charset="0"/>
              <a:cs typeface="Arial" pitchFamily="34" charset="0"/>
            </a:endParaRPr>
          </a:p>
        </p:txBody>
      </p:sp>
      <p:sp>
        <p:nvSpPr>
          <p:cNvPr id="40" name="Ovaal 39"/>
          <p:cNvSpPr/>
          <p:nvPr userDrawn="1"/>
        </p:nvSpPr>
        <p:spPr>
          <a:xfrm>
            <a:off x="12391075" y="3088077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cxnSp>
        <p:nvCxnSpPr>
          <p:cNvPr id="41" name="Rechte verbindingslijn 40"/>
          <p:cNvCxnSpPr/>
          <p:nvPr userDrawn="1"/>
        </p:nvCxnSpPr>
        <p:spPr>
          <a:xfrm>
            <a:off x="12403954" y="6309320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pic>
        <p:nvPicPr>
          <p:cNvPr id="42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35308" b="72620"/>
          <a:stretch/>
        </p:blipFill>
        <p:spPr bwMode="auto">
          <a:xfrm>
            <a:off x="12399855" y="5168767"/>
            <a:ext cx="1494357" cy="92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9855" y="5168768"/>
            <a:ext cx="1841951" cy="99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9855" y="5168767"/>
            <a:ext cx="1841950" cy="102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fgeronde rechthoek 43"/>
          <p:cNvSpPr/>
          <p:nvPr userDrawn="1"/>
        </p:nvSpPr>
        <p:spPr>
          <a:xfrm>
            <a:off x="13273495" y="5724252"/>
            <a:ext cx="1444348" cy="441053"/>
          </a:xfrm>
          <a:prstGeom prst="roundRect">
            <a:avLst>
              <a:gd name="adj" fmla="val 4277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5" t="70556" r="823" b="17746"/>
          <a:stretch/>
        </p:blipFill>
        <p:spPr bwMode="auto">
          <a:xfrm>
            <a:off x="13305900" y="5765033"/>
            <a:ext cx="1379538" cy="3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2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787" y="5733256"/>
            <a:ext cx="1611737" cy="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755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7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413108" cy="45974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4658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7579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63238-0502-4014-8212-0CB649FD6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796116-F295-4553-91C9-03F93A053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2F16E4-14C4-4155-B6FD-6D3D4A28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CBF3-BADB-4D9B-A170-4DD4DE4BCCF2}" type="datetimeFigureOut">
              <a:rPr lang="nl-NL" smtClean="0"/>
              <a:t>06-01-2021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2A1254-B1DB-4014-A0B4-EFB45264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8B2CE7-C88E-496A-AA06-D121A539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E681-AED7-4448-85E9-167980C5B1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31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7E42-38F2-4D88-8ECC-323ADA140BE0}" type="datetimeFigureOut">
              <a:rPr lang="nl-NL" smtClean="0"/>
              <a:t>06-01-2021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E8CB-F673-4486-B6F6-DE024BB97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86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hf sldNum="0"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60" r:id="rId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ria-from-taskarmy-nl-258665.jpg" descr="daria-from-taskarmy-nl-258665.jpg">
            <a:extLst>
              <a:ext uri="{FF2B5EF4-FFF2-40B4-BE49-F238E27FC236}">
                <a16:creationId xmlns:a16="http://schemas.microsoft.com/office/drawing/2014/main" id="{A8AEE614-2F40-F04C-8734-A0E09B9C10AB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701" y="-9823"/>
            <a:ext cx="12221479" cy="6877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Afbeelding 13" descr="Afbeelding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0"/>
            <a:ext cx="2149475" cy="12287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Groep 1"/>
          <p:cNvGrpSpPr/>
          <p:nvPr/>
        </p:nvGrpSpPr>
        <p:grpSpPr>
          <a:xfrm>
            <a:off x="-7375" y="6415994"/>
            <a:ext cx="4949826" cy="449262"/>
            <a:chOff x="0" y="0"/>
            <a:chExt cx="4949825" cy="449260"/>
          </a:xfrm>
        </p:grpSpPr>
        <p:sp>
          <p:nvSpPr>
            <p:cNvPr id="131" name="Freeform 5"/>
            <p:cNvSpPr/>
            <p:nvPr/>
          </p:nvSpPr>
          <p:spPr>
            <a:xfrm>
              <a:off x="-1" y="0"/>
              <a:ext cx="2692045" cy="44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8087" y="0"/>
                  </a:lnTo>
                  <a:lnTo>
                    <a:pt x="18179" y="31"/>
                  </a:lnTo>
                  <a:lnTo>
                    <a:pt x="18273" y="61"/>
                  </a:lnTo>
                  <a:lnTo>
                    <a:pt x="18363" y="112"/>
                  </a:lnTo>
                  <a:lnTo>
                    <a:pt x="18452" y="174"/>
                  </a:lnTo>
                  <a:lnTo>
                    <a:pt x="18632" y="337"/>
                  </a:lnTo>
                  <a:lnTo>
                    <a:pt x="18721" y="449"/>
                  </a:lnTo>
                  <a:lnTo>
                    <a:pt x="18808" y="551"/>
                  </a:lnTo>
                  <a:lnTo>
                    <a:pt x="18895" y="684"/>
                  </a:lnTo>
                  <a:lnTo>
                    <a:pt x="19065" y="970"/>
                  </a:lnTo>
                  <a:lnTo>
                    <a:pt x="19151" y="1123"/>
                  </a:lnTo>
                  <a:lnTo>
                    <a:pt x="19234" y="1317"/>
                  </a:lnTo>
                  <a:lnTo>
                    <a:pt x="19318" y="1490"/>
                  </a:lnTo>
                  <a:lnTo>
                    <a:pt x="19396" y="1695"/>
                  </a:lnTo>
                  <a:lnTo>
                    <a:pt x="19480" y="1909"/>
                  </a:lnTo>
                  <a:lnTo>
                    <a:pt x="19558" y="2123"/>
                  </a:lnTo>
                  <a:lnTo>
                    <a:pt x="19635" y="2368"/>
                  </a:lnTo>
                  <a:lnTo>
                    <a:pt x="19711" y="2603"/>
                  </a:lnTo>
                  <a:lnTo>
                    <a:pt x="19790" y="2858"/>
                  </a:lnTo>
                  <a:lnTo>
                    <a:pt x="19863" y="3134"/>
                  </a:lnTo>
                  <a:lnTo>
                    <a:pt x="19938" y="3399"/>
                  </a:lnTo>
                  <a:lnTo>
                    <a:pt x="20010" y="3685"/>
                  </a:lnTo>
                  <a:lnTo>
                    <a:pt x="20081" y="3991"/>
                  </a:lnTo>
                  <a:lnTo>
                    <a:pt x="20153" y="4287"/>
                  </a:lnTo>
                  <a:lnTo>
                    <a:pt x="20221" y="4604"/>
                  </a:lnTo>
                  <a:lnTo>
                    <a:pt x="20354" y="5278"/>
                  </a:lnTo>
                  <a:lnTo>
                    <a:pt x="20420" y="5604"/>
                  </a:lnTo>
                  <a:lnTo>
                    <a:pt x="20482" y="5972"/>
                  </a:lnTo>
                  <a:lnTo>
                    <a:pt x="20545" y="6319"/>
                  </a:lnTo>
                  <a:lnTo>
                    <a:pt x="20606" y="6707"/>
                  </a:lnTo>
                  <a:lnTo>
                    <a:pt x="20722" y="7462"/>
                  </a:lnTo>
                  <a:lnTo>
                    <a:pt x="20778" y="7860"/>
                  </a:lnTo>
                  <a:lnTo>
                    <a:pt x="20831" y="8258"/>
                  </a:lnTo>
                  <a:lnTo>
                    <a:pt x="20884" y="8677"/>
                  </a:lnTo>
                  <a:lnTo>
                    <a:pt x="20935" y="9105"/>
                  </a:lnTo>
                  <a:lnTo>
                    <a:pt x="20985" y="9534"/>
                  </a:lnTo>
                  <a:lnTo>
                    <a:pt x="21032" y="9963"/>
                  </a:lnTo>
                  <a:lnTo>
                    <a:pt x="21078" y="10402"/>
                  </a:lnTo>
                  <a:lnTo>
                    <a:pt x="21123" y="10851"/>
                  </a:lnTo>
                  <a:lnTo>
                    <a:pt x="21165" y="11310"/>
                  </a:lnTo>
                  <a:lnTo>
                    <a:pt x="21205" y="11770"/>
                  </a:lnTo>
                  <a:lnTo>
                    <a:pt x="21245" y="12250"/>
                  </a:lnTo>
                  <a:lnTo>
                    <a:pt x="21281" y="12709"/>
                  </a:lnTo>
                  <a:lnTo>
                    <a:pt x="21317" y="13199"/>
                  </a:lnTo>
                  <a:lnTo>
                    <a:pt x="21351" y="13689"/>
                  </a:lnTo>
                  <a:lnTo>
                    <a:pt x="21382" y="14179"/>
                  </a:lnTo>
                  <a:lnTo>
                    <a:pt x="21413" y="14679"/>
                  </a:lnTo>
                  <a:lnTo>
                    <a:pt x="21438" y="15179"/>
                  </a:lnTo>
                  <a:lnTo>
                    <a:pt x="21465" y="15690"/>
                  </a:lnTo>
                  <a:lnTo>
                    <a:pt x="21486" y="16200"/>
                  </a:lnTo>
                  <a:lnTo>
                    <a:pt x="21508" y="16721"/>
                  </a:lnTo>
                  <a:lnTo>
                    <a:pt x="21528" y="17251"/>
                  </a:lnTo>
                  <a:lnTo>
                    <a:pt x="21544" y="17772"/>
                  </a:lnTo>
                  <a:lnTo>
                    <a:pt x="21561" y="18313"/>
                  </a:lnTo>
                  <a:lnTo>
                    <a:pt x="21581" y="19395"/>
                  </a:lnTo>
                  <a:lnTo>
                    <a:pt x="21590" y="19946"/>
                  </a:lnTo>
                  <a:lnTo>
                    <a:pt x="21595" y="20487"/>
                  </a:lnTo>
                  <a:lnTo>
                    <a:pt x="21600" y="2104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A9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  <a:endParaRPr/>
            </a:p>
          </p:txBody>
        </p:sp>
        <p:sp>
          <p:nvSpPr>
            <p:cNvPr id="132" name="Freeform 5"/>
            <p:cNvSpPr/>
            <p:nvPr/>
          </p:nvSpPr>
          <p:spPr>
            <a:xfrm>
              <a:off x="2257780" y="0"/>
              <a:ext cx="2692045" cy="44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8087" y="0"/>
                  </a:lnTo>
                  <a:lnTo>
                    <a:pt x="18179" y="31"/>
                  </a:lnTo>
                  <a:lnTo>
                    <a:pt x="18273" y="61"/>
                  </a:lnTo>
                  <a:lnTo>
                    <a:pt x="18363" y="112"/>
                  </a:lnTo>
                  <a:lnTo>
                    <a:pt x="18452" y="174"/>
                  </a:lnTo>
                  <a:lnTo>
                    <a:pt x="18632" y="337"/>
                  </a:lnTo>
                  <a:lnTo>
                    <a:pt x="18721" y="449"/>
                  </a:lnTo>
                  <a:lnTo>
                    <a:pt x="18808" y="551"/>
                  </a:lnTo>
                  <a:lnTo>
                    <a:pt x="18895" y="684"/>
                  </a:lnTo>
                  <a:lnTo>
                    <a:pt x="19065" y="970"/>
                  </a:lnTo>
                  <a:lnTo>
                    <a:pt x="19151" y="1123"/>
                  </a:lnTo>
                  <a:lnTo>
                    <a:pt x="19234" y="1317"/>
                  </a:lnTo>
                  <a:lnTo>
                    <a:pt x="19318" y="1490"/>
                  </a:lnTo>
                  <a:lnTo>
                    <a:pt x="19396" y="1695"/>
                  </a:lnTo>
                  <a:lnTo>
                    <a:pt x="19480" y="1909"/>
                  </a:lnTo>
                  <a:lnTo>
                    <a:pt x="19558" y="2123"/>
                  </a:lnTo>
                  <a:lnTo>
                    <a:pt x="19635" y="2368"/>
                  </a:lnTo>
                  <a:lnTo>
                    <a:pt x="19711" y="2603"/>
                  </a:lnTo>
                  <a:lnTo>
                    <a:pt x="19790" y="2858"/>
                  </a:lnTo>
                  <a:lnTo>
                    <a:pt x="19863" y="3134"/>
                  </a:lnTo>
                  <a:lnTo>
                    <a:pt x="19938" y="3399"/>
                  </a:lnTo>
                  <a:lnTo>
                    <a:pt x="20010" y="3685"/>
                  </a:lnTo>
                  <a:lnTo>
                    <a:pt x="20081" y="3991"/>
                  </a:lnTo>
                  <a:lnTo>
                    <a:pt x="20153" y="4287"/>
                  </a:lnTo>
                  <a:lnTo>
                    <a:pt x="20221" y="4604"/>
                  </a:lnTo>
                  <a:lnTo>
                    <a:pt x="20354" y="5278"/>
                  </a:lnTo>
                  <a:lnTo>
                    <a:pt x="20420" y="5604"/>
                  </a:lnTo>
                  <a:lnTo>
                    <a:pt x="20482" y="5972"/>
                  </a:lnTo>
                  <a:lnTo>
                    <a:pt x="20545" y="6319"/>
                  </a:lnTo>
                  <a:lnTo>
                    <a:pt x="20606" y="6707"/>
                  </a:lnTo>
                  <a:lnTo>
                    <a:pt x="20722" y="7462"/>
                  </a:lnTo>
                  <a:lnTo>
                    <a:pt x="20778" y="7860"/>
                  </a:lnTo>
                  <a:lnTo>
                    <a:pt x="20831" y="8258"/>
                  </a:lnTo>
                  <a:lnTo>
                    <a:pt x="20884" y="8677"/>
                  </a:lnTo>
                  <a:lnTo>
                    <a:pt x="20935" y="9105"/>
                  </a:lnTo>
                  <a:lnTo>
                    <a:pt x="20985" y="9534"/>
                  </a:lnTo>
                  <a:lnTo>
                    <a:pt x="21032" y="9963"/>
                  </a:lnTo>
                  <a:lnTo>
                    <a:pt x="21078" y="10402"/>
                  </a:lnTo>
                  <a:lnTo>
                    <a:pt x="21123" y="10851"/>
                  </a:lnTo>
                  <a:lnTo>
                    <a:pt x="21165" y="11310"/>
                  </a:lnTo>
                  <a:lnTo>
                    <a:pt x="21205" y="11770"/>
                  </a:lnTo>
                  <a:lnTo>
                    <a:pt x="21245" y="12250"/>
                  </a:lnTo>
                  <a:lnTo>
                    <a:pt x="21281" y="12709"/>
                  </a:lnTo>
                  <a:lnTo>
                    <a:pt x="21317" y="13199"/>
                  </a:lnTo>
                  <a:lnTo>
                    <a:pt x="21351" y="13689"/>
                  </a:lnTo>
                  <a:lnTo>
                    <a:pt x="21382" y="14179"/>
                  </a:lnTo>
                  <a:lnTo>
                    <a:pt x="21413" y="14679"/>
                  </a:lnTo>
                  <a:lnTo>
                    <a:pt x="21438" y="15179"/>
                  </a:lnTo>
                  <a:lnTo>
                    <a:pt x="21465" y="15690"/>
                  </a:lnTo>
                  <a:lnTo>
                    <a:pt x="21486" y="16200"/>
                  </a:lnTo>
                  <a:lnTo>
                    <a:pt x="21508" y="16721"/>
                  </a:lnTo>
                  <a:lnTo>
                    <a:pt x="21528" y="17251"/>
                  </a:lnTo>
                  <a:lnTo>
                    <a:pt x="21544" y="17772"/>
                  </a:lnTo>
                  <a:lnTo>
                    <a:pt x="21561" y="18313"/>
                  </a:lnTo>
                  <a:lnTo>
                    <a:pt x="21581" y="19395"/>
                  </a:lnTo>
                  <a:lnTo>
                    <a:pt x="21590" y="19946"/>
                  </a:lnTo>
                  <a:lnTo>
                    <a:pt x="21595" y="20487"/>
                  </a:lnTo>
                  <a:lnTo>
                    <a:pt x="21600" y="2104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A9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  <a:endParaRPr/>
            </a:p>
          </p:txBody>
        </p:sp>
      </p:grpSp>
      <p:sp>
        <p:nvSpPr>
          <p:cNvPr id="134" name="Titel 1"/>
          <p:cNvSpPr txBox="1">
            <a:spLocks noGrp="1"/>
          </p:cNvSpPr>
          <p:nvPr>
            <p:ph type="title"/>
          </p:nvPr>
        </p:nvSpPr>
        <p:spPr>
          <a:xfrm>
            <a:off x="1733947" y="1567391"/>
            <a:ext cx="10586771" cy="1204658"/>
          </a:xfrm>
          <a:prstGeom prst="rect">
            <a:avLst/>
          </a:prstGeom>
          <a:noFill/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  <p:txBody>
          <a:bodyPr anchor="t"/>
          <a:lstStyle/>
          <a:p>
            <a:pPr>
              <a:defRPr sz="4800">
                <a:solidFill>
                  <a:srgbClr val="FFFFFF"/>
                </a:solidFill>
              </a:defRPr>
            </a:pPr>
            <a:r>
              <a:rPr lang="en-US" sz="4000" dirty="0"/>
              <a:t>Format Agenda en </a:t>
            </a:r>
            <a:r>
              <a:rPr lang="en-US" sz="4000" dirty="0" err="1"/>
              <a:t>Afbeeldingen</a:t>
            </a:r>
            <a:br>
              <a:rPr lang="en-US" sz="4000" dirty="0"/>
            </a:br>
            <a:r>
              <a:rPr lang="en-US" sz="4000" dirty="0"/>
              <a:t>De </a:t>
            </a:r>
            <a:r>
              <a:rPr lang="nl-NL" sz="4000" dirty="0"/>
              <a:t>Omgevingstafel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 err="1"/>
              <a:t>Januari</a:t>
            </a:r>
            <a:r>
              <a:rPr lang="en-US" sz="4000" dirty="0"/>
              <a:t> 2021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7430075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0" y="317500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Wonen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747E076F-AFA7-A745-A43A-A3BAE58C9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0" y="1302808"/>
            <a:ext cx="10033000" cy="450056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nl-NL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Advies </a:t>
            </a:r>
            <a:r>
              <a:rPr lang="en-US" dirty="0">
                <a:latin typeface="Calibri" panose="020F0502020204030204" pitchFamily="34" charset="0"/>
              </a:rPr>
              <a:t>door </a:t>
            </a:r>
            <a:r>
              <a:rPr lang="en-US" i="1" dirty="0" err="1">
                <a:latin typeface="Calibri" panose="020F0502020204030204" pitchFamily="34" charset="0"/>
              </a:rPr>
              <a:t>Namen</a:t>
            </a:r>
            <a:endParaRPr lang="nl-NL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belanghebbenden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98087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23648-34C1-41FC-9FC4-E0E733825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6971" indent="-456971">
              <a:buFont typeface="+mj-lt"/>
              <a:buAutoNum type="arabicPeriod"/>
            </a:pPr>
            <a:endParaRPr lang="nl-NL" sz="1599" dirty="0"/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33" y="359833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Wonen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26EA0B-3C0D-4532-B9E6-1C41FA3B8D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49" y="1059391"/>
            <a:ext cx="11419251" cy="52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7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349250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Gezondheid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C2FB56D2-C7F1-7C40-A501-63332AA7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800225"/>
            <a:ext cx="10033000" cy="450056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nl-NL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Advies </a:t>
            </a:r>
            <a:r>
              <a:rPr lang="en-US" dirty="0">
                <a:latin typeface="Calibri" panose="020F0502020204030204" pitchFamily="34" charset="0"/>
              </a:rPr>
              <a:t>door </a:t>
            </a:r>
            <a:r>
              <a:rPr lang="en-US" i="1" dirty="0" err="1">
                <a:latin typeface="Calibri" panose="020F0502020204030204" pitchFamily="34" charset="0"/>
              </a:rPr>
              <a:t>Namen</a:t>
            </a:r>
            <a:endParaRPr lang="nl-NL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belanghebbenden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98294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33" y="317500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Cultuurhistorie</a:t>
            </a:r>
            <a:r>
              <a:rPr lang="en-US" sz="2399" u="sng" dirty="0"/>
              <a:t> en </a:t>
            </a:r>
            <a:r>
              <a:rPr lang="en-US" sz="2399" u="sng" dirty="0" err="1"/>
              <a:t>Archeologie</a:t>
            </a:r>
            <a:endParaRPr lang="nl-NL" sz="2399" u="sng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CB0E5E18-CCDE-E047-8EE9-43604234ED2B}"/>
              </a:ext>
            </a:extLst>
          </p:cNvPr>
          <p:cNvSpPr txBox="1">
            <a:spLocks/>
          </p:cNvSpPr>
          <p:nvPr/>
        </p:nvSpPr>
        <p:spPr bwMode="auto">
          <a:xfrm>
            <a:off x="1079500" y="1800226"/>
            <a:ext cx="5459195" cy="27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457200" algn="l" defTabSz="912813" rtl="0" eaLnBrk="1" fontAlgn="base" hangingPunct="1">
              <a:lnSpc>
                <a:spcPts val="24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914400" algn="l" defTabSz="912813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1371600" algn="l" defTabSz="912813" rtl="0" eaLnBrk="1" fontAlgn="base" hangingPunct="1">
              <a:lnSpc>
                <a:spcPts val="2400"/>
              </a:lnSpc>
              <a:spcBef>
                <a:spcPts val="363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1828800" algn="l" defTabSz="912813" rtl="0" eaLnBrk="1" fontAlgn="base" hangingPunct="1">
              <a:lnSpc>
                <a:spcPts val="24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Advies </a:t>
            </a:r>
            <a:r>
              <a:rPr lang="en-US" sz="2400" dirty="0">
                <a:latin typeface="Calibri" panose="020F0502020204030204" pitchFamily="34" charset="0"/>
              </a:rPr>
              <a:t>door </a:t>
            </a:r>
            <a:r>
              <a:rPr lang="en-US" sz="2400" i="1" dirty="0" err="1">
                <a:latin typeface="Calibri" panose="020F0502020204030204" pitchFamily="34" charset="0"/>
              </a:rPr>
              <a:t>Namen</a:t>
            </a:r>
            <a:endParaRPr lang="nl-NL" sz="2400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belanghebbenden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Samenvatting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F3BE147-B489-E745-ACC8-3BCDE0A8BB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" t="2815" r="5907" b="7858"/>
          <a:stretch/>
        </p:blipFill>
        <p:spPr>
          <a:xfrm>
            <a:off x="6614582" y="1800226"/>
            <a:ext cx="5238751" cy="32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405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215064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Cultuurhistorie</a:t>
            </a:r>
            <a:r>
              <a:rPr lang="en-US" sz="2399" u="sng" dirty="0"/>
              <a:t> en </a:t>
            </a:r>
            <a:r>
              <a:rPr lang="en-US" sz="2399" u="sng" dirty="0" err="1"/>
              <a:t>archeologie</a:t>
            </a:r>
            <a:br>
              <a:rPr lang="nl-NL" sz="1999" dirty="0"/>
            </a:br>
            <a:br>
              <a:rPr lang="nl-NL" sz="1999" dirty="0"/>
            </a:br>
            <a:r>
              <a:rPr lang="nl-NL" sz="1999" dirty="0"/>
              <a:t>Historische spoorweg en vaarweg</a:t>
            </a:r>
            <a:br>
              <a:rPr lang="nl-NL" sz="2399" u="sng" dirty="0"/>
            </a:br>
            <a:endParaRPr lang="nl-NL" sz="2399" u="sng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23648-34C1-41FC-9FC4-E0E733825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indent="-456971">
              <a:buFont typeface="+mj-lt"/>
              <a:buAutoNum type="arabicPeriod"/>
            </a:pPr>
            <a:endParaRPr lang="nl-NL" sz="1599" dirty="0"/>
          </a:p>
          <a:p>
            <a:endParaRPr lang="nl-NL" dirty="0"/>
          </a:p>
        </p:txBody>
      </p:sp>
      <p:pic>
        <p:nvPicPr>
          <p:cNvPr id="5" name="Afbeelding 4" descr="Afbeelding met gebouw, fiets, zitten, straat&#10;&#10;Automatisch gegenereerde beschrijving">
            <a:extLst>
              <a:ext uri="{FF2B5EF4-FFF2-40B4-BE49-F238E27FC236}">
                <a16:creationId xmlns:a16="http://schemas.microsoft.com/office/drawing/2014/main" id="{0E334683-716D-4904-9491-B5ADD7D809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" y="1524000"/>
            <a:ext cx="12205502" cy="4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205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317500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Stedenbouw / Ruimtelijke Kwaliteit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642A5472-4547-0F40-B763-A95F61D54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800225"/>
            <a:ext cx="10033000" cy="4500563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nl-NL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Advies </a:t>
            </a:r>
            <a:r>
              <a:rPr lang="en-US" dirty="0">
                <a:latin typeface="Calibri" panose="020F0502020204030204" pitchFamily="34" charset="0"/>
              </a:rPr>
              <a:t>door </a:t>
            </a:r>
            <a:r>
              <a:rPr lang="en-US" i="1" dirty="0" err="1">
                <a:latin typeface="Calibri" panose="020F0502020204030204" pitchFamily="34" charset="0"/>
              </a:rPr>
              <a:t>Namen</a:t>
            </a:r>
            <a:endParaRPr lang="nl-NL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belanghebbenden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129957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06917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Geluid en Veiligheid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77645060-EF94-584F-BC8D-59CB01D89EA1}"/>
              </a:ext>
            </a:extLst>
          </p:cNvPr>
          <p:cNvSpPr txBox="1">
            <a:spLocks/>
          </p:cNvSpPr>
          <p:nvPr/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457200" algn="l" defTabSz="912813" rtl="0" eaLnBrk="1" fontAlgn="base" hangingPunct="1">
              <a:lnSpc>
                <a:spcPts val="24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914400" algn="l" defTabSz="912813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1371600" algn="l" defTabSz="912813" rtl="0" eaLnBrk="1" fontAlgn="base" hangingPunct="1">
              <a:lnSpc>
                <a:spcPts val="2400"/>
              </a:lnSpc>
              <a:spcBef>
                <a:spcPts val="363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1828800" algn="l" defTabSz="912813" rtl="0" eaLnBrk="1" fontAlgn="base" hangingPunct="1">
              <a:lnSpc>
                <a:spcPts val="24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Advies </a:t>
            </a:r>
            <a:r>
              <a:rPr lang="en-US" sz="2400" dirty="0">
                <a:latin typeface="Calibri" panose="020F0502020204030204" pitchFamily="34" charset="0"/>
              </a:rPr>
              <a:t>door </a:t>
            </a:r>
            <a:r>
              <a:rPr lang="en-US" sz="2400" i="1" dirty="0" err="1">
                <a:latin typeface="Calibri" panose="020F0502020204030204" pitchFamily="34" charset="0"/>
              </a:rPr>
              <a:t>Namen</a:t>
            </a:r>
            <a:endParaRPr lang="nl-NL" sz="2400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belanghebbenden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6323060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417" y="349250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Bodem en Slopen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C0596616-ACB0-B04F-A36C-2F8A308222A0}"/>
              </a:ext>
            </a:extLst>
          </p:cNvPr>
          <p:cNvSpPr txBox="1">
            <a:spLocks/>
          </p:cNvSpPr>
          <p:nvPr/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457200" algn="l" defTabSz="912813" rtl="0" eaLnBrk="1" fontAlgn="base" hangingPunct="1">
              <a:lnSpc>
                <a:spcPts val="24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914400" algn="l" defTabSz="912813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1371600" algn="l" defTabSz="912813" rtl="0" eaLnBrk="1" fontAlgn="base" hangingPunct="1">
              <a:lnSpc>
                <a:spcPts val="2400"/>
              </a:lnSpc>
              <a:spcBef>
                <a:spcPts val="363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1828800" algn="l" defTabSz="912813" rtl="0" eaLnBrk="1" fontAlgn="base" hangingPunct="1">
              <a:lnSpc>
                <a:spcPts val="24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Advies </a:t>
            </a:r>
            <a:r>
              <a:rPr lang="en-US" sz="2400" dirty="0">
                <a:latin typeface="Calibri" panose="020F0502020204030204" pitchFamily="34" charset="0"/>
              </a:rPr>
              <a:t>door </a:t>
            </a:r>
            <a:r>
              <a:rPr lang="en-US" sz="2400" i="1" dirty="0" err="1">
                <a:latin typeface="Calibri" panose="020F0502020204030204" pitchFamily="34" charset="0"/>
              </a:rPr>
              <a:t>Namen</a:t>
            </a:r>
            <a:endParaRPr lang="nl-NL" sz="2400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belanghebbenden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73932604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Bodem en Slopen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23648-34C1-41FC-9FC4-E0E733825EB5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1893325" y="895350"/>
            <a:ext cx="9010650" cy="9302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Terreingrenzen en gebouwen</a:t>
            </a:r>
          </a:p>
        </p:txBody>
      </p:sp>
      <p:pic>
        <p:nvPicPr>
          <p:cNvPr id="5" name="Afbeelding 4" descr="Afbeelding met taart, stuk, tafel, zitten&#10;&#10;Automatisch gegenereerde beschrijving">
            <a:extLst>
              <a:ext uri="{FF2B5EF4-FFF2-40B4-BE49-F238E27FC236}">
                <a16:creationId xmlns:a16="http://schemas.microsoft.com/office/drawing/2014/main" id="{DD6049BB-3094-450B-9314-1367916BB0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5827"/>
            <a:ext cx="12214178" cy="47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10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0" y="275166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Landschappelijk / Stedelijk groen</a:t>
            </a:r>
            <a:r>
              <a:rPr lang="en-US" sz="2399" u="sng" dirty="0"/>
              <a:t> / </a:t>
            </a:r>
            <a:r>
              <a:rPr lang="en-US" sz="2399" u="sng" dirty="0" err="1"/>
              <a:t>Natuur</a:t>
            </a:r>
            <a:endParaRPr lang="nl-NL" sz="2399" u="sng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2D096B02-21F2-5C45-A4EF-001A55C1DF73}"/>
              </a:ext>
            </a:extLst>
          </p:cNvPr>
          <p:cNvSpPr txBox="1">
            <a:spLocks/>
          </p:cNvSpPr>
          <p:nvPr/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457200" algn="l" defTabSz="912813" rtl="0" eaLnBrk="1" fontAlgn="base" hangingPunct="1">
              <a:lnSpc>
                <a:spcPts val="24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914400" algn="l" defTabSz="912813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1371600" algn="l" defTabSz="912813" rtl="0" eaLnBrk="1" fontAlgn="base" hangingPunct="1">
              <a:lnSpc>
                <a:spcPts val="2400"/>
              </a:lnSpc>
              <a:spcBef>
                <a:spcPts val="363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1828800" algn="l" defTabSz="912813" rtl="0" eaLnBrk="1" fontAlgn="base" hangingPunct="1">
              <a:lnSpc>
                <a:spcPts val="24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Advies </a:t>
            </a:r>
            <a:r>
              <a:rPr lang="en-US" sz="2400" dirty="0">
                <a:latin typeface="Calibri" panose="020F0502020204030204" pitchFamily="34" charset="0"/>
              </a:rPr>
              <a:t>door </a:t>
            </a:r>
            <a:r>
              <a:rPr lang="en-US" sz="2400" i="1" dirty="0" err="1">
                <a:latin typeface="Calibri" panose="020F0502020204030204" pitchFamily="34" charset="0"/>
              </a:rPr>
              <a:t>Namen</a:t>
            </a:r>
            <a:endParaRPr lang="nl-NL" sz="2400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belanghebbenden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594483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A3C5A-6D6D-4141-88F5-48779443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00" y="307417"/>
            <a:ext cx="10033200" cy="720000"/>
          </a:xfrm>
        </p:spPr>
        <p:txBody>
          <a:bodyPr/>
          <a:lstStyle/>
          <a:p>
            <a:r>
              <a:rPr lang="en-US" dirty="0" err="1"/>
              <a:t>Toelichting</a:t>
            </a:r>
            <a:r>
              <a:rPr lang="en-US" dirty="0"/>
              <a:t> op dit Format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6CB1EA-697B-114C-8DB9-115D231D0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868249"/>
            <a:ext cx="10731500" cy="5471167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</a:rPr>
              <a:t>Bij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online Omgevingstafel is het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deelnemers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makkelijk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achterhalen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wie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deelnemers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wat</a:t>
            </a:r>
            <a:r>
              <a:rPr lang="en-US" dirty="0">
                <a:latin typeface="Calibri" panose="020F0502020204030204" pitchFamily="34" charset="0"/>
              </a:rPr>
              <a:t> de agenda is</a:t>
            </a:r>
          </a:p>
          <a:p>
            <a:r>
              <a:rPr lang="en-US" dirty="0" err="1">
                <a:latin typeface="Calibri" panose="020F0502020204030204" pitchFamily="34" charset="0"/>
              </a:rPr>
              <a:t>Bij</a:t>
            </a:r>
            <a:r>
              <a:rPr lang="en-US" dirty="0">
                <a:latin typeface="Calibri" panose="020F0502020204030204" pitchFamily="34" charset="0"/>
              </a:rPr>
              <a:t> het </a:t>
            </a:r>
            <a:r>
              <a:rPr lang="en-US" dirty="0" err="1">
                <a:latin typeface="Calibri" panose="020F0502020204030204" pitchFamily="34" charset="0"/>
              </a:rPr>
              <a:t>organiseren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Omgevingstafel is het </a:t>
            </a:r>
            <a:r>
              <a:rPr lang="en-US" dirty="0" err="1">
                <a:latin typeface="Calibri" panose="020F0502020204030204" pitchFamily="34" charset="0"/>
              </a:rPr>
              <a:t>daarom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handig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tijdens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bijeenkomst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presentatie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</a:rPr>
              <a:t> gebruiken met </a:t>
            </a:r>
            <a:r>
              <a:rPr lang="en-US" dirty="0" err="1">
                <a:latin typeface="Calibri" panose="020F0502020204030204" pitchFamily="34" charset="0"/>
              </a:rPr>
              <a:t>daarin</a:t>
            </a:r>
            <a:r>
              <a:rPr lang="en-US" dirty="0">
                <a:latin typeface="Calibri" panose="020F0502020204030204" pitchFamily="34" charset="0"/>
              </a:rPr>
              <a:t> de agenda, de </a:t>
            </a:r>
            <a:r>
              <a:rPr lang="en-US" dirty="0" err="1">
                <a:latin typeface="Calibri" panose="020F0502020204030204" pitchFamily="34" charset="0"/>
              </a:rPr>
              <a:t>deelnemers</a:t>
            </a:r>
            <a:r>
              <a:rPr lang="en-US" dirty="0">
                <a:latin typeface="Calibri" panose="020F0502020204030204" pitchFamily="34" charset="0"/>
              </a:rPr>
              <a:t>, de </a:t>
            </a:r>
            <a:r>
              <a:rPr lang="en-US" dirty="0" err="1">
                <a:latin typeface="Calibri" panose="020F0502020204030204" pitchFamily="34" charset="0"/>
              </a:rPr>
              <a:t>overgangen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naar</a:t>
            </a:r>
            <a:r>
              <a:rPr lang="en-US" dirty="0">
                <a:latin typeface="Calibri" panose="020F0502020204030204" pitchFamily="34" charset="0"/>
              </a:rPr>
              <a:t> nieuwe </a:t>
            </a:r>
            <a:r>
              <a:rPr lang="en-US" dirty="0" err="1">
                <a:latin typeface="Calibri" panose="020F0502020204030204" pitchFamily="34" charset="0"/>
              </a:rPr>
              <a:t>onderwerpen</a:t>
            </a:r>
            <a:r>
              <a:rPr lang="en-US" dirty="0">
                <a:latin typeface="Calibri" panose="020F0502020204030204" pitchFamily="34" charset="0"/>
              </a:rPr>
              <a:t> met de </a:t>
            </a:r>
            <a:r>
              <a:rPr lang="en-US" dirty="0" err="1">
                <a:latin typeface="Calibri" panose="020F0502020204030204" pitchFamily="34" charset="0"/>
              </a:rPr>
              <a:t>bijpassende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afbeeldingen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Op de </a:t>
            </a:r>
            <a:r>
              <a:rPr lang="en-US" dirty="0" err="1">
                <a:latin typeface="Calibri" panose="020F0502020204030204" pitchFamily="34" charset="0"/>
              </a:rPr>
              <a:t>volgende</a:t>
            </a:r>
            <a:r>
              <a:rPr lang="en-US" dirty="0">
                <a:latin typeface="Calibri" panose="020F0502020204030204" pitchFamily="34" charset="0"/>
              </a:rPr>
              <a:t> slides </a:t>
            </a:r>
            <a:r>
              <a:rPr lang="en-US" dirty="0" err="1">
                <a:latin typeface="Calibri" panose="020F0502020204030204" pitchFamily="34" charset="0"/>
              </a:rPr>
              <a:t>staat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presentatie</a:t>
            </a:r>
            <a:r>
              <a:rPr lang="en-US" dirty="0">
                <a:latin typeface="Calibri" panose="020F0502020204030204" pitchFamily="34" charset="0"/>
              </a:rPr>
              <a:t> die je </a:t>
            </a:r>
            <a:r>
              <a:rPr lang="en-US" dirty="0" err="1">
                <a:latin typeface="Calibri" panose="020F0502020204030204" pitchFamily="34" charset="0"/>
              </a:rPr>
              <a:t>daarvoor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zou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kunnen</a:t>
            </a:r>
            <a:r>
              <a:rPr lang="en-US" dirty="0">
                <a:latin typeface="Calibri" panose="020F0502020204030204" pitchFamily="34" charset="0"/>
              </a:rPr>
              <a:t> gebruiken</a:t>
            </a:r>
          </a:p>
          <a:p>
            <a:r>
              <a:rPr lang="en-US" dirty="0" err="1">
                <a:latin typeface="Calibri" panose="020F0502020204030204" pitchFamily="34" charset="0"/>
              </a:rPr>
              <a:t>Deze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presentatie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 err="1">
                <a:latin typeface="Calibri" panose="020F0502020204030204" pitchFamily="34" charset="0"/>
              </a:rPr>
              <a:t>gemaakt</a:t>
            </a:r>
            <a:r>
              <a:rPr lang="en-US" dirty="0">
                <a:latin typeface="Calibri" panose="020F0502020204030204" pitchFamily="34" charset="0"/>
              </a:rPr>
              <a:t> op basis van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goed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voorbeeld</a:t>
            </a:r>
            <a:r>
              <a:rPr lang="en-US" dirty="0">
                <a:latin typeface="Calibri" panose="020F0502020204030204" pitchFamily="34" charset="0"/>
              </a:rPr>
              <a:t> van de gemeente 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Noardeast-Fryslân</a:t>
            </a:r>
            <a:r>
              <a:rPr lang="en-US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Daaruit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thema’s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enkele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afbeeldingen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overgenomen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Pas de </a:t>
            </a:r>
            <a:r>
              <a:rPr lang="en-US" dirty="0" err="1">
                <a:latin typeface="Calibri" panose="020F0502020204030204" pitchFamily="34" charset="0"/>
              </a:rPr>
              <a:t>presentatie</a:t>
            </a:r>
            <a:r>
              <a:rPr lang="en-US" dirty="0">
                <a:latin typeface="Calibri" panose="020F0502020204030204" pitchFamily="34" charset="0"/>
              </a:rPr>
              <a:t>, de agenda, de </a:t>
            </a:r>
            <a:r>
              <a:rPr lang="en-US" dirty="0" err="1">
                <a:latin typeface="Calibri" panose="020F0502020204030204" pitchFamily="34" charset="0"/>
              </a:rPr>
              <a:t>thema’s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afbeeldingen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aan:</a:t>
            </a:r>
          </a:p>
          <a:p>
            <a:pPr lvl="1"/>
            <a:r>
              <a:rPr lang="en-US" dirty="0" err="1">
                <a:latin typeface="Calibri" panose="020F0502020204030204" pitchFamily="34" charset="0"/>
              </a:rPr>
              <a:t>Bepaal</a:t>
            </a:r>
            <a:r>
              <a:rPr lang="en-US" dirty="0">
                <a:latin typeface="Calibri" panose="020F0502020204030204" pitchFamily="34" charset="0"/>
              </a:rPr>
              <a:t> samen met de </a:t>
            </a:r>
            <a:r>
              <a:rPr lang="en-US" dirty="0" err="1">
                <a:latin typeface="Calibri" panose="020F0502020204030204" pitchFamily="34" charset="0"/>
              </a:rPr>
              <a:t>gespreksleider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thema’s</a:t>
            </a:r>
            <a:r>
              <a:rPr lang="en-US" dirty="0">
                <a:latin typeface="Calibri" panose="020F0502020204030204" pitchFamily="34" charset="0"/>
              </a:rPr>
              <a:t> die </a:t>
            </a:r>
            <a:r>
              <a:rPr lang="en-US" dirty="0" err="1">
                <a:latin typeface="Calibri" panose="020F0502020204030204" pitchFamily="34" charset="0"/>
              </a:rPr>
              <a:t>passen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bij</a:t>
            </a:r>
            <a:r>
              <a:rPr lang="en-US" dirty="0">
                <a:latin typeface="Calibri" panose="020F0502020204030204" pitchFamily="34" charset="0"/>
              </a:rPr>
              <a:t> het </a:t>
            </a:r>
            <a:r>
              <a:rPr lang="en-US" dirty="0" err="1">
                <a:latin typeface="Calibri" panose="020F0502020204030204" pitchFamily="34" charset="0"/>
              </a:rPr>
              <a:t>initiatief</a:t>
            </a:r>
            <a:r>
              <a:rPr lang="en-US" dirty="0">
                <a:latin typeface="Calibri" panose="020F0502020204030204" pitchFamily="34" charset="0"/>
              </a:rPr>
              <a:t>. Pas de </a:t>
            </a:r>
            <a:r>
              <a:rPr lang="en-US" dirty="0" err="1">
                <a:latin typeface="Calibri" panose="020F0502020204030204" pitchFamily="34" charset="0"/>
              </a:rPr>
              <a:t>presentatie</a:t>
            </a:r>
            <a:r>
              <a:rPr lang="en-US" dirty="0">
                <a:latin typeface="Calibri" panose="020F0502020204030204" pitchFamily="34" charset="0"/>
              </a:rPr>
              <a:t> aan met de </a:t>
            </a:r>
            <a:r>
              <a:rPr lang="en-US" dirty="0" err="1">
                <a:latin typeface="Calibri" panose="020F0502020204030204" pitchFamily="34" charset="0"/>
              </a:rPr>
              <a:t>nieuwe</a:t>
            </a:r>
            <a:r>
              <a:rPr lang="en-US" dirty="0">
                <a:latin typeface="Calibri" panose="020F0502020204030204" pitchFamily="34" charset="0"/>
              </a:rPr>
              <a:t> agenda, </a:t>
            </a:r>
            <a:r>
              <a:rPr lang="en-US" dirty="0" err="1">
                <a:latin typeface="Calibri" panose="020F0502020204030204" pitchFamily="34" charset="0"/>
              </a:rPr>
              <a:t>thema’s</a:t>
            </a:r>
            <a:r>
              <a:rPr lang="en-US" dirty="0">
                <a:latin typeface="Calibri" panose="020F0502020204030204" pitchFamily="34" charset="0"/>
              </a:rPr>
              <a:t> in de </a:t>
            </a:r>
            <a:r>
              <a:rPr lang="en-US" dirty="0" err="1">
                <a:latin typeface="Calibri" panose="020F0502020204030204" pitchFamily="34" charset="0"/>
              </a:rPr>
              <a:t>juiste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volgorde</a:t>
            </a:r>
            <a:r>
              <a:rPr lang="en-US" dirty="0">
                <a:latin typeface="Calibri" panose="020F0502020204030204" pitchFamily="34" charset="0"/>
              </a:rPr>
              <a:t> en de </a:t>
            </a:r>
            <a:r>
              <a:rPr lang="en-US" dirty="0" err="1">
                <a:latin typeface="Calibri" panose="020F0502020204030204" pitchFamily="34" charset="0"/>
              </a:rPr>
              <a:t>deelnemers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 err="1">
                <a:latin typeface="Calibri" panose="020F0502020204030204" pitchFamily="34" charset="0"/>
              </a:rPr>
              <a:t>Verzamel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afbeeldingen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voren</a:t>
            </a:r>
            <a:r>
              <a:rPr lang="en-US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Vraag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ze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dirty="0" err="1">
                <a:latin typeface="Calibri" panose="020F0502020204030204" pitchFamily="34" charset="0"/>
              </a:rPr>
              <a:t>bij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elke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deelnemer</a:t>
            </a:r>
            <a:r>
              <a:rPr lang="en-US" dirty="0">
                <a:latin typeface="Calibri" panose="020F0502020204030204" pitchFamily="34" charset="0"/>
              </a:rPr>
              <a:t> aan de Omgevingstafel. </a:t>
            </a:r>
            <a:r>
              <a:rPr lang="en-US" dirty="0" err="1">
                <a:latin typeface="Calibri" panose="020F0502020204030204" pitchFamily="34" charset="0"/>
              </a:rPr>
              <a:t>Plaats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afbeeldingen</a:t>
            </a:r>
            <a:r>
              <a:rPr lang="en-US" dirty="0">
                <a:latin typeface="Calibri" panose="020F0502020204030204" pitchFamily="34" charset="0"/>
              </a:rPr>
              <a:t> in de </a:t>
            </a:r>
            <a:r>
              <a:rPr lang="en-US" dirty="0" err="1">
                <a:latin typeface="Calibri" panose="020F0502020204030204" pitchFamily="34" charset="0"/>
              </a:rPr>
              <a:t>presentatie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bij</a:t>
            </a:r>
            <a:r>
              <a:rPr lang="en-US" dirty="0">
                <a:latin typeface="Calibri" panose="020F0502020204030204" pitchFamily="34" charset="0"/>
              </a:rPr>
              <a:t> het </a:t>
            </a:r>
            <a:r>
              <a:rPr lang="en-US" dirty="0" err="1">
                <a:latin typeface="Calibri" panose="020F0502020204030204" pitchFamily="34" charset="0"/>
              </a:rPr>
              <a:t>agendapunt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nodig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. Zo is </a:t>
            </a:r>
            <a:r>
              <a:rPr lang="en-US" dirty="0" err="1">
                <a:latin typeface="Calibri" panose="020F0502020204030204" pitchFamily="34" charset="0"/>
              </a:rPr>
              <a:t>helder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welke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afbeeldingen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wanneer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gebruikt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worden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staan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juiste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afbeeldingen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klaar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tonen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en-US" dirty="0" err="1">
                <a:latin typeface="Calibri" panose="020F0502020204030204" pitchFamily="34" charset="0"/>
              </a:rPr>
              <a:t>Laat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tijdens</a:t>
            </a:r>
            <a:r>
              <a:rPr lang="en-US" dirty="0">
                <a:latin typeface="Calibri" panose="020F0502020204030204" pitchFamily="34" charset="0"/>
              </a:rPr>
              <a:t> de Omgevingstafel steeds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deel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presentatie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1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33" y="264583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Klimaat/duurzaamheid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4D495CA4-FBD3-CD49-BE3A-24B4B0F26557}"/>
              </a:ext>
            </a:extLst>
          </p:cNvPr>
          <p:cNvSpPr txBox="1">
            <a:spLocks/>
          </p:cNvSpPr>
          <p:nvPr/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457200" algn="l" defTabSz="912813" rtl="0" eaLnBrk="1" fontAlgn="base" hangingPunct="1">
              <a:lnSpc>
                <a:spcPts val="24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914400" algn="l" defTabSz="912813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1371600" algn="l" defTabSz="912813" rtl="0" eaLnBrk="1" fontAlgn="base" hangingPunct="1">
              <a:lnSpc>
                <a:spcPts val="2400"/>
              </a:lnSpc>
              <a:spcBef>
                <a:spcPts val="363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1828800" algn="l" defTabSz="912813" rtl="0" eaLnBrk="1" fontAlgn="base" hangingPunct="1">
              <a:lnSpc>
                <a:spcPts val="24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Advies </a:t>
            </a:r>
            <a:r>
              <a:rPr lang="en-US" sz="2400" dirty="0">
                <a:latin typeface="Calibri" panose="020F0502020204030204" pitchFamily="34" charset="0"/>
              </a:rPr>
              <a:t>door </a:t>
            </a:r>
            <a:r>
              <a:rPr lang="en-US" sz="2400" i="1" dirty="0" err="1">
                <a:latin typeface="Calibri" panose="020F0502020204030204" pitchFamily="34" charset="0"/>
              </a:rPr>
              <a:t>Namen</a:t>
            </a:r>
            <a:endParaRPr lang="nl-NL" sz="2400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belanghebbenden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49917156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584" y="296333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Verkeer / Parkeren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9ACCA0C6-6F91-BB44-93E2-7738695F57F1}"/>
              </a:ext>
            </a:extLst>
          </p:cNvPr>
          <p:cNvSpPr txBox="1">
            <a:spLocks/>
          </p:cNvSpPr>
          <p:nvPr/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457200" algn="l" defTabSz="912813" rtl="0" eaLnBrk="1" fontAlgn="base" hangingPunct="1">
              <a:lnSpc>
                <a:spcPts val="24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914400" algn="l" defTabSz="912813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1371600" algn="l" defTabSz="912813" rtl="0" eaLnBrk="1" fontAlgn="base" hangingPunct="1">
              <a:lnSpc>
                <a:spcPts val="2400"/>
              </a:lnSpc>
              <a:spcBef>
                <a:spcPts val="363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1828800" algn="l" defTabSz="912813" rtl="0" eaLnBrk="1" fontAlgn="base" hangingPunct="1">
              <a:lnSpc>
                <a:spcPts val="24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Advies </a:t>
            </a:r>
            <a:r>
              <a:rPr lang="en-US" sz="2400" dirty="0">
                <a:latin typeface="Calibri" panose="020F0502020204030204" pitchFamily="34" charset="0"/>
              </a:rPr>
              <a:t>door </a:t>
            </a:r>
            <a:r>
              <a:rPr lang="en-US" sz="2400" i="1" dirty="0" err="1">
                <a:latin typeface="Calibri" panose="020F0502020204030204" pitchFamily="34" charset="0"/>
              </a:rPr>
              <a:t>Namen</a:t>
            </a:r>
            <a:endParaRPr lang="nl-NL" sz="2400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belanghebbenden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1713922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285750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Water / Riolering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20E00115-2F54-EF43-BA41-31206F60BC41}"/>
              </a:ext>
            </a:extLst>
          </p:cNvPr>
          <p:cNvSpPr txBox="1">
            <a:spLocks/>
          </p:cNvSpPr>
          <p:nvPr/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457200" algn="l" defTabSz="912813" rtl="0" eaLnBrk="1" fontAlgn="base" hangingPunct="1">
              <a:lnSpc>
                <a:spcPts val="2400"/>
              </a:lnSpc>
              <a:spcBef>
                <a:spcPts val="438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914400" algn="l" defTabSz="912813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1371600" algn="l" defTabSz="912813" rtl="0" eaLnBrk="1" fontAlgn="base" hangingPunct="1">
              <a:lnSpc>
                <a:spcPts val="2400"/>
              </a:lnSpc>
              <a:spcBef>
                <a:spcPts val="363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1828800" algn="l" defTabSz="912813" rtl="0" eaLnBrk="1" fontAlgn="base" hangingPunct="1">
              <a:lnSpc>
                <a:spcPts val="24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Tx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Advies </a:t>
            </a:r>
            <a:r>
              <a:rPr lang="en-US" sz="2400" dirty="0">
                <a:latin typeface="Calibri" panose="020F0502020204030204" pitchFamily="34" charset="0"/>
              </a:rPr>
              <a:t>door </a:t>
            </a:r>
            <a:r>
              <a:rPr lang="en-US" sz="2400" i="1" dirty="0" err="1">
                <a:latin typeface="Calibri" panose="020F0502020204030204" pitchFamily="34" charset="0"/>
              </a:rPr>
              <a:t>Namen</a:t>
            </a:r>
            <a:endParaRPr lang="nl-NL" sz="2400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Reactie belanghebbenden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97328570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444500"/>
            <a:ext cx="10033000" cy="720725"/>
          </a:xfrm>
        </p:spPr>
        <p:txBody>
          <a:bodyPr/>
          <a:lstStyle/>
          <a:p>
            <a:r>
              <a:rPr lang="nl-NL" sz="2399" dirty="0"/>
              <a:t>Afsluiting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23648-34C1-41FC-9FC4-E0E733825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567921"/>
            <a:ext cx="10964335" cy="4305685"/>
          </a:xfrm>
        </p:spPr>
        <p:txBody>
          <a:bodyPr/>
          <a:lstStyle/>
          <a:p>
            <a:endParaRPr lang="nl-NL" sz="2400" dirty="0">
              <a:latin typeface="Calibri" panose="020F0502020204030204" pitchFamily="34" charset="0"/>
            </a:endParaRP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</a:rPr>
              <a:t>Samenvatting</a:t>
            </a: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</a:rPr>
              <a:t>Vervolg</a:t>
            </a:r>
            <a:endParaRPr lang="en-US" sz="2400" dirty="0">
              <a:latin typeface="Calibri" panose="020F0502020204030204" pitchFamily="34" charset="0"/>
            </a:endParaRPr>
          </a:p>
          <a:p>
            <a:pPr marL="342729" indent="-342729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342729" indent="-342729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342729" indent="-342729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Evaluatie</a:t>
            </a:r>
            <a:r>
              <a:rPr lang="en-US" sz="2400" dirty="0">
                <a:latin typeface="Calibri" panose="020F0502020204030204" pitchFamily="34" charset="0"/>
              </a:rPr>
              <a:t>  </a:t>
            </a:r>
            <a:endParaRPr lang="nl-N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147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09750" y="148167"/>
            <a:ext cx="10033000" cy="720725"/>
          </a:xfrm>
        </p:spPr>
        <p:txBody>
          <a:bodyPr anchor="ctr">
            <a:normAutofit/>
          </a:bodyPr>
          <a:lstStyle/>
          <a:p>
            <a:r>
              <a:rPr lang="en-US" dirty="0"/>
              <a:t>1. </a:t>
            </a:r>
            <a:r>
              <a:rPr lang="nl-NL" dirty="0"/>
              <a:t>Agenda</a:t>
            </a:r>
            <a:r>
              <a:rPr lang="en-US" dirty="0"/>
              <a:t> </a:t>
            </a:r>
            <a:r>
              <a:rPr lang="en-US" dirty="0" err="1"/>
              <a:t>Bijeenkomst</a:t>
            </a:r>
            <a:r>
              <a:rPr lang="en-US" dirty="0"/>
              <a:t> Omgevingstafel</a:t>
            </a:r>
            <a:endParaRPr lang="nl-NL" dirty="0"/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idx="1"/>
          </p:nvPr>
        </p:nvSpPr>
        <p:spPr>
          <a:xfrm>
            <a:off x="1809750" y="868892"/>
            <a:ext cx="10964335" cy="430568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Introductie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Deelnemers Omgevingstafel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Het initiatief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Doornemen thema’s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Tussenevaluatie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Doornemen thema’s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Afsluiting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alibri" panose="020F0502020204030204" pitchFamily="34" charset="0"/>
              </a:rPr>
              <a:t>Evaluatie</a:t>
            </a:r>
          </a:p>
        </p:txBody>
      </p:sp>
    </p:spTree>
    <p:extLst>
      <p:ext uri="{BB962C8B-B14F-4D97-AF65-F5344CB8AC3E}">
        <p14:creationId xmlns:p14="http://schemas.microsoft.com/office/powerpoint/2010/main" val="4021564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7417" y="349250"/>
            <a:ext cx="10033000" cy="720725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nl-NL" dirty="0"/>
              <a:t>Deelnemers Omgevingstafel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7BB62E47-1F6D-4E57-9EDD-767A4BD74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40306"/>
              </p:ext>
            </p:extLst>
          </p:nvPr>
        </p:nvGraphicFramePr>
        <p:xfrm>
          <a:off x="867564" y="814269"/>
          <a:ext cx="7197052" cy="5541750"/>
        </p:xfrm>
        <a:graphic>
          <a:graphicData uri="http://schemas.openxmlformats.org/drawingml/2006/table">
            <a:tbl>
              <a:tblPr/>
              <a:tblGrid>
                <a:gridCol w="3089383">
                  <a:extLst>
                    <a:ext uri="{9D8B030D-6E8A-4147-A177-3AD203B41FA5}">
                      <a16:colId xmlns:a16="http://schemas.microsoft.com/office/drawing/2014/main" val="1705279320"/>
                    </a:ext>
                  </a:extLst>
                </a:gridCol>
                <a:gridCol w="4107669">
                  <a:extLst>
                    <a:ext uri="{9D8B030D-6E8A-4147-A177-3AD203B41FA5}">
                      <a16:colId xmlns:a16="http://schemas.microsoft.com/office/drawing/2014/main" val="2430036318"/>
                    </a:ext>
                  </a:extLst>
                </a:gridCol>
              </a:tblGrid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Initiatiefnemers en adviseur</a:t>
                      </a: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Rol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95538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Initiatiefnemer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052296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Initiatiefnemer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486405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bijvoorbeeld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Architecten)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182218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Belanghebbende</a:t>
                      </a: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Belanghebbendheid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546590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organisatie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388298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Adviseurs overheid</a:t>
                      </a: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Orgaan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21243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Provincie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750415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Rijkspartij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(RWS, RCE, ProRail 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632619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Water,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Waterschap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879026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Veiligheid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Veiligheidsregio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822171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Gezondheid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GGD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755408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Milieu,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Omgevingsdienst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06427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Ruimtelijke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Ordening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Gemeente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…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160183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Bouwen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Gemeente …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860174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Duurzaamheid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Gemeente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…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490545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Domein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Gemeente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…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438653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Welstandscommissie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423506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Procesbegeleiding</a:t>
                      </a: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Rol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335141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Gespreksleider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15024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Beslisser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820316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56493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Casemanager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775003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Geo-data analist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465747"/>
                  </a:ext>
                </a:extLst>
              </a:tr>
              <a:tr h="221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6" marR="7616" marT="7616" marB="0" anchor="b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Secretaris</a:t>
                      </a:r>
                    </a:p>
                  </a:txBody>
                  <a:tcPr marL="7616" marR="7616" marT="7616" marB="0" anchor="b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32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0686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idx="1"/>
          </p:nvPr>
        </p:nvSpPr>
        <p:spPr>
          <a:xfrm>
            <a:off x="793749" y="1146846"/>
            <a:ext cx="4582584" cy="1907391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nl-NL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Uitkomst </a:t>
            </a:r>
            <a:r>
              <a:rPr lang="nl-NL" dirty="0" err="1">
                <a:latin typeface="Calibri" panose="020F0502020204030204" pitchFamily="34" charset="0"/>
              </a:rPr>
              <a:t>Intaketafel</a:t>
            </a:r>
            <a:endParaRPr lang="nl-NL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Toelichting op het plan door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op het plan door belanghebbende(n)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0916" y="347863"/>
            <a:ext cx="10033000" cy="68691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nl-NL" dirty="0"/>
              <a:t>Het initiatief</a:t>
            </a:r>
            <a:br>
              <a:rPr lang="nl-NL" dirty="0"/>
            </a:b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87AAB15-0587-4132-87DD-D6755C4D8D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84750" y="802115"/>
            <a:ext cx="7187462" cy="539971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78F6330-9211-A841-9091-73F29AFE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0" y="6341494"/>
            <a:ext cx="4926371" cy="337286"/>
          </a:xfrm>
        </p:spPr>
        <p:txBody>
          <a:bodyPr/>
          <a:lstStyle/>
          <a:p>
            <a:r>
              <a:rPr lang="en-US" sz="2400" dirty="0" err="1"/>
              <a:t>Naam</a:t>
            </a:r>
            <a:r>
              <a:rPr lang="en-US" sz="2400" dirty="0"/>
              <a:t> </a:t>
            </a:r>
            <a:r>
              <a:rPr lang="en-US" sz="2400" dirty="0" err="1"/>
              <a:t>initiatief</a:t>
            </a:r>
            <a:r>
              <a:rPr lang="en-US" sz="2400" dirty="0"/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582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08AD2AFB-1F12-4B5D-9B7F-8B959F239E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43" r="6716" b="-1"/>
          <a:stretch/>
        </p:blipFill>
        <p:spPr>
          <a:xfrm>
            <a:off x="670687" y="942975"/>
            <a:ext cx="11559509" cy="5385858"/>
          </a:xfrm>
          <a:prstGeom prst="roundRect">
            <a:avLst>
              <a:gd name="adj" fmla="val 5962"/>
            </a:avLst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0917" y="222250"/>
            <a:ext cx="10033000" cy="7207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Toelichting</a:t>
            </a:r>
            <a:r>
              <a:rPr lang="en-US" dirty="0"/>
              <a:t> door </a:t>
            </a:r>
            <a:r>
              <a:rPr lang="en-US" dirty="0" err="1"/>
              <a:t>initiatiefnemer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6930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85785D-E168-4BBE-88BC-877FF7C89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6" y="1057298"/>
            <a:ext cx="10033000" cy="5324452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l-NL" dirty="0">
                <a:latin typeface="Calibri" panose="020F0502020204030204" pitchFamily="34" charset="0"/>
              </a:rPr>
              <a:t>De essentie: korte samenvatting per adviseur in 20 seconden</a:t>
            </a:r>
          </a:p>
          <a:p>
            <a:r>
              <a:rPr lang="en-US" dirty="0">
                <a:latin typeface="Calibri" panose="020F0502020204030204" pitchFamily="34" charset="0"/>
              </a:rPr>
              <a:t>Dit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vandaag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thema’s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US" dirty="0" err="1"/>
              <a:t>Economische</a:t>
            </a:r>
            <a:r>
              <a:rPr lang="en-US" dirty="0"/>
              <a:t> </a:t>
            </a:r>
            <a:r>
              <a:rPr lang="en-US" dirty="0" err="1"/>
              <a:t>Zaken</a:t>
            </a:r>
            <a:r>
              <a:rPr lang="en-US" dirty="0"/>
              <a:t>, </a:t>
            </a:r>
            <a:r>
              <a:rPr lang="en-US" dirty="0" err="1"/>
              <a:t>Recreatie</a:t>
            </a:r>
            <a:r>
              <a:rPr lang="en-US" dirty="0"/>
              <a:t> &amp; </a:t>
            </a:r>
            <a:r>
              <a:rPr lang="en-US" dirty="0" err="1"/>
              <a:t>Toerisme</a:t>
            </a:r>
            <a:r>
              <a:rPr lang="en-US" dirty="0"/>
              <a:t>		</a:t>
            </a:r>
            <a:r>
              <a:rPr lang="en-US" i="1" dirty="0" err="1"/>
              <a:t>naam</a:t>
            </a:r>
            <a:endParaRPr lang="en-US" i="1" dirty="0"/>
          </a:p>
          <a:p>
            <a:pPr lvl="1"/>
            <a:r>
              <a:rPr lang="en-US" dirty="0"/>
              <a:t>Wonen							</a:t>
            </a:r>
            <a:r>
              <a:rPr lang="en-US" i="1" dirty="0" err="1"/>
              <a:t>naam</a:t>
            </a:r>
            <a:endParaRPr lang="en-US" dirty="0"/>
          </a:p>
          <a:p>
            <a:pPr lvl="1"/>
            <a:r>
              <a:rPr lang="en-US" dirty="0" err="1"/>
              <a:t>Gezondheid</a:t>
            </a:r>
            <a:r>
              <a:rPr lang="en-US" dirty="0"/>
              <a:t>						</a:t>
            </a:r>
            <a:r>
              <a:rPr lang="en-US" i="1" dirty="0" err="1"/>
              <a:t>naam</a:t>
            </a:r>
            <a:endParaRPr lang="en-US" dirty="0"/>
          </a:p>
          <a:p>
            <a:pPr lvl="1"/>
            <a:r>
              <a:rPr lang="en-US" dirty="0" err="1"/>
              <a:t>Cultuurhistorie</a:t>
            </a:r>
            <a:r>
              <a:rPr lang="en-US" dirty="0"/>
              <a:t> en </a:t>
            </a:r>
            <a:r>
              <a:rPr lang="en-US" dirty="0" err="1"/>
              <a:t>Archeologie</a:t>
            </a:r>
            <a:r>
              <a:rPr lang="en-US" dirty="0"/>
              <a:t>				</a:t>
            </a:r>
            <a:r>
              <a:rPr lang="en-US" i="1" dirty="0" err="1"/>
              <a:t>naam</a:t>
            </a:r>
            <a:endParaRPr lang="en-US" dirty="0"/>
          </a:p>
          <a:p>
            <a:pPr lvl="1"/>
            <a:r>
              <a:rPr lang="en-US" dirty="0" err="1"/>
              <a:t>Stedenbouw</a:t>
            </a:r>
            <a:r>
              <a:rPr lang="en-US" dirty="0"/>
              <a:t> en Ruimtelijke Kwaliteit			</a:t>
            </a:r>
            <a:r>
              <a:rPr lang="en-US" i="1" dirty="0" err="1"/>
              <a:t>naam</a:t>
            </a:r>
            <a:endParaRPr lang="en-US" dirty="0"/>
          </a:p>
          <a:p>
            <a:pPr lvl="1"/>
            <a:r>
              <a:rPr lang="en-US" dirty="0" err="1"/>
              <a:t>Geluid</a:t>
            </a:r>
            <a:r>
              <a:rPr lang="en-US" dirty="0"/>
              <a:t> en </a:t>
            </a:r>
            <a:r>
              <a:rPr lang="en-US" dirty="0" err="1"/>
              <a:t>Veiligheid</a:t>
            </a:r>
            <a:r>
              <a:rPr lang="en-US" dirty="0"/>
              <a:t>					</a:t>
            </a:r>
            <a:r>
              <a:rPr lang="en-US" i="1" dirty="0" err="1"/>
              <a:t>naam</a:t>
            </a:r>
            <a:endParaRPr lang="en-US" dirty="0"/>
          </a:p>
          <a:p>
            <a:pPr lvl="1"/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Slopen</a:t>
            </a:r>
            <a:r>
              <a:rPr lang="en-US" dirty="0"/>
              <a:t>					</a:t>
            </a:r>
            <a:r>
              <a:rPr lang="en-US" i="1" dirty="0" err="1"/>
              <a:t>naam</a:t>
            </a:r>
            <a:endParaRPr lang="en-US" dirty="0"/>
          </a:p>
          <a:p>
            <a:pPr lvl="1"/>
            <a:r>
              <a:rPr lang="en-US" dirty="0" err="1"/>
              <a:t>Landschappelijk</a:t>
            </a:r>
            <a:r>
              <a:rPr lang="en-US" dirty="0"/>
              <a:t> / </a:t>
            </a:r>
            <a:r>
              <a:rPr lang="en-US" dirty="0" err="1"/>
              <a:t>Stedelijk</a:t>
            </a:r>
            <a:r>
              <a:rPr lang="en-US" dirty="0"/>
              <a:t> Groen / </a:t>
            </a:r>
            <a:r>
              <a:rPr lang="en-US" dirty="0" err="1"/>
              <a:t>Natuur</a:t>
            </a:r>
            <a:r>
              <a:rPr lang="en-US" dirty="0"/>
              <a:t>		</a:t>
            </a:r>
            <a:r>
              <a:rPr lang="en-US" i="1" dirty="0" err="1"/>
              <a:t>naam</a:t>
            </a:r>
            <a:endParaRPr lang="en-US" dirty="0"/>
          </a:p>
          <a:p>
            <a:pPr lvl="1"/>
            <a:r>
              <a:rPr lang="en-US" dirty="0" err="1"/>
              <a:t>Klimaat</a:t>
            </a:r>
            <a:r>
              <a:rPr lang="en-US" dirty="0"/>
              <a:t> en </a:t>
            </a:r>
            <a:r>
              <a:rPr lang="en-US" dirty="0" err="1"/>
              <a:t>Duurzaamheid</a:t>
            </a:r>
            <a:r>
              <a:rPr lang="en-US" dirty="0"/>
              <a:t>				</a:t>
            </a:r>
            <a:r>
              <a:rPr lang="en-US" i="1" dirty="0" err="1"/>
              <a:t>naam</a:t>
            </a:r>
            <a:endParaRPr lang="en-US" dirty="0"/>
          </a:p>
          <a:p>
            <a:pPr lvl="1"/>
            <a:r>
              <a:rPr lang="en-US" dirty="0" err="1"/>
              <a:t>Verkeer</a:t>
            </a:r>
            <a:r>
              <a:rPr lang="en-US" dirty="0"/>
              <a:t> en </a:t>
            </a:r>
            <a:r>
              <a:rPr lang="en-US" dirty="0" err="1"/>
              <a:t>Parkeren</a:t>
            </a:r>
            <a:r>
              <a:rPr lang="en-US" dirty="0"/>
              <a:t>					</a:t>
            </a:r>
            <a:r>
              <a:rPr lang="en-US" i="1" dirty="0" err="1"/>
              <a:t>naam</a:t>
            </a:r>
            <a:endParaRPr lang="en-US" dirty="0"/>
          </a:p>
          <a:p>
            <a:pPr lvl="1"/>
            <a:r>
              <a:rPr lang="en-US" dirty="0"/>
              <a:t>Water en </a:t>
            </a:r>
            <a:r>
              <a:rPr lang="en-US" dirty="0" err="1"/>
              <a:t>Riool</a:t>
            </a:r>
            <a:r>
              <a:rPr lang="en-US" dirty="0"/>
              <a:t>						</a:t>
            </a:r>
            <a:r>
              <a:rPr lang="en-US" i="1" dirty="0" err="1"/>
              <a:t>naam</a:t>
            </a:r>
            <a:endParaRPr lang="nl-NL" dirty="0"/>
          </a:p>
          <a:p>
            <a:endParaRPr lang="nl-NL" dirty="0">
              <a:latin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2FEBE0-DAEE-4FC8-8AAD-C386D5AC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083" y="336573"/>
            <a:ext cx="10033000" cy="720725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nl-NL" dirty="0"/>
              <a:t>Doornemen thema’s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EC67CE-C7E6-476E-ABA2-EB8FAACAE2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333" y="3544359"/>
            <a:ext cx="2910416" cy="27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3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23648-34C1-41FC-9FC4-E0E733825EB5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nl-NL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Advies </a:t>
            </a:r>
            <a:r>
              <a:rPr lang="en-US" dirty="0">
                <a:latin typeface="Calibri" panose="020F0502020204030204" pitchFamily="34" charset="0"/>
              </a:rPr>
              <a:t>door </a:t>
            </a:r>
            <a:r>
              <a:rPr lang="en-US" i="1" dirty="0" err="1">
                <a:latin typeface="Calibri" panose="020F0502020204030204" pitchFamily="34" charset="0"/>
              </a:rPr>
              <a:t>Namen</a:t>
            </a:r>
            <a:endParaRPr lang="nl-NL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initiatiefnemer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Reactie belanghebbenden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Vragen en suggesties andere adviseurs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</a:rPr>
              <a:t>Samenvatting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834" y="381000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Economische Zaken / Recreatie &amp; Toerisme</a:t>
            </a:r>
            <a:endParaRPr lang="nl-NL" sz="2399" dirty="0"/>
          </a:p>
        </p:txBody>
      </p:sp>
    </p:spTree>
    <p:extLst>
      <p:ext uri="{BB962C8B-B14F-4D97-AF65-F5344CB8AC3E}">
        <p14:creationId xmlns:p14="http://schemas.microsoft.com/office/powerpoint/2010/main" val="35593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23648-34C1-41FC-9FC4-E0E733825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599" dirty="0"/>
          </a:p>
          <a:p>
            <a:endParaRPr lang="nl-NL" sz="1599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C0E832-F3DC-4359-982B-8FFBD166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083" y="233659"/>
            <a:ext cx="10033000" cy="720725"/>
          </a:xfrm>
        </p:spPr>
        <p:txBody>
          <a:bodyPr/>
          <a:lstStyle/>
          <a:p>
            <a:r>
              <a:rPr lang="nl-NL" sz="2399" dirty="0"/>
              <a:t>Doornemen thema’s: Verdieping</a:t>
            </a:r>
            <a:br>
              <a:rPr lang="nl-NL" sz="2399" dirty="0"/>
            </a:br>
            <a:r>
              <a:rPr lang="nl-NL" sz="2399" u="sng" dirty="0"/>
              <a:t>Economische Zaken / Recreatie &amp; Toerisme</a:t>
            </a:r>
            <a:endParaRPr lang="nl-NL" sz="2399" dirty="0"/>
          </a:p>
        </p:txBody>
      </p:sp>
      <p:pic>
        <p:nvPicPr>
          <p:cNvPr id="4" name="Afbeelding 3" descr="Afbeelding met voertuig, schip, brug, weg&#10;&#10;Automatisch gegenereerde beschrijving">
            <a:extLst>
              <a:ext uri="{FF2B5EF4-FFF2-40B4-BE49-F238E27FC236}">
                <a16:creationId xmlns:a16="http://schemas.microsoft.com/office/drawing/2014/main" id="{A49D2E20-67F8-8D41-8701-3354019643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16" y="954384"/>
            <a:ext cx="9355417" cy="53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3097"/>
      </p:ext>
    </p:extLst>
  </p:cSld>
  <p:clrMapOvr>
    <a:masterClrMapping/>
  </p:clrMapOvr>
</p:sld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32F2F5741A354C8896967267CC7BF0" ma:contentTypeVersion="8" ma:contentTypeDescription="Een nieuw document maken." ma:contentTypeScope="" ma:versionID="2e0d0e704ed2a27e26e5c80b5fb5847c">
  <xsd:schema xmlns:xsd="http://www.w3.org/2001/XMLSchema" xmlns:xs="http://www.w3.org/2001/XMLSchema" xmlns:p="http://schemas.microsoft.com/office/2006/metadata/properties" xmlns:ns2="f1ce4149-1a7f-413e-a5c4-53a182f04c47" xmlns:ns3="4d55c780-63a1-4b43-a891-bbdee9fd6b55" targetNamespace="http://schemas.microsoft.com/office/2006/metadata/properties" ma:root="true" ma:fieldsID="51fe8f08d2ad351d4c58f81d6b82ec65" ns2:_="" ns3:_="">
    <xsd:import namespace="f1ce4149-1a7f-413e-a5c4-53a182f04c47"/>
    <xsd:import namespace="4d55c780-63a1-4b43-a891-bbdee9fd6b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e4149-1a7f-413e-a5c4-53a182f04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5c780-63a1-4b43-a891-bbdee9fd6b5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260BDE-F797-4802-BFEE-DB8212B48F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844A7C-F0FD-4CE9-8039-1C0417C814F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1ce4149-1a7f-413e-a5c4-53a182f04c47"/>
    <ds:schemaRef ds:uri="4d55c780-63a1-4b43-a891-bbdee9fd6b55"/>
  </ds:schemaRefs>
</ds:datastoreItem>
</file>

<file path=customXml/itemProps3.xml><?xml version="1.0" encoding="utf-8"?>
<ds:datastoreItem xmlns:ds="http://schemas.openxmlformats.org/officeDocument/2006/customXml" ds:itemID="{3E511E3B-0004-4A8D-B563-264733F068C8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TotalTime>2556</TotalTime>
  <Words>746</Words>
  <Application>Microsoft Office PowerPoint</Application>
  <PresentationFormat>Breedbeeld</PresentationFormat>
  <Paragraphs>181</Paragraphs>
  <Slides>23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5" baseType="lpstr">
      <vt:lpstr>VNG_Basis - kopie</vt:lpstr>
      <vt:lpstr>VNG Titels</vt:lpstr>
      <vt:lpstr>Format Agenda en Afbeeldingen De Omgevingstafel  Januari 2021</vt:lpstr>
      <vt:lpstr>Toelichting op dit Format</vt:lpstr>
      <vt:lpstr>1. Agenda Bijeenkomst Omgevingstafel</vt:lpstr>
      <vt:lpstr>2. Deelnemers Omgevingstafel</vt:lpstr>
      <vt:lpstr>3. Het initiatief </vt:lpstr>
      <vt:lpstr>Toelichting door initiatiefnemer</vt:lpstr>
      <vt:lpstr>4. Doornemen thema’s</vt:lpstr>
      <vt:lpstr>Doornemen thema’s: Verdieping Economische Zaken / Recreatie &amp; Toerisme</vt:lpstr>
      <vt:lpstr>Doornemen thema’s: Verdieping Economische Zaken / Recreatie &amp; Toerisme</vt:lpstr>
      <vt:lpstr>Doornemen thema’s: Verdieping Wonen</vt:lpstr>
      <vt:lpstr>Doornemen thema’s: Verdieping Wonen</vt:lpstr>
      <vt:lpstr>Doornemen thema’s: Verdieping Gezondheid</vt:lpstr>
      <vt:lpstr>Doornemen thema’s: Verdieping Cultuurhistorie en Archeologie</vt:lpstr>
      <vt:lpstr>Doornemen thema’s: Verdieping Cultuurhistorie en archeologie  Historische spoorweg en vaarweg </vt:lpstr>
      <vt:lpstr>Doornemen thema’s: Verdieping Stedenbouw / Ruimtelijke Kwaliteit</vt:lpstr>
      <vt:lpstr>Doornemen thema’s: Verdieping Geluid en Veiligheid</vt:lpstr>
      <vt:lpstr>Doornemen thema’s: Verdieping Bodem en Slopen</vt:lpstr>
      <vt:lpstr>Doornemen thema’s: Verdieping Bodem en Slopen</vt:lpstr>
      <vt:lpstr>Doornemen thema’s: Verdieping Landschappelijk / Stedelijk groen / Natuur</vt:lpstr>
      <vt:lpstr>Doornemen thema’s: Verdieping Klimaat/duurzaamheid</vt:lpstr>
      <vt:lpstr>Doornemen thema’s: Verdieping Verkeer / Parkeren</vt:lpstr>
      <vt:lpstr>Doornemen thema’s: Verdieping Water / Riolering</vt:lpstr>
      <vt:lpstr>Afsluiting</vt:lpstr>
    </vt:vector>
  </TitlesOfParts>
  <Company>Valid 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van Brenk</dc:creator>
  <cp:keywords>All Places</cp:keywords>
  <cp:lastModifiedBy>Hanneke Kunst</cp:lastModifiedBy>
  <cp:revision>452</cp:revision>
  <cp:lastPrinted>2018-09-20T08:07:37Z</cp:lastPrinted>
  <dcterms:created xsi:type="dcterms:W3CDTF">2018-08-16T13:48:29Z</dcterms:created>
  <dcterms:modified xsi:type="dcterms:W3CDTF">2021-01-06T09:25:20Z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0x010100CB32F2F5741A354C8896967267CC7BF0</vt:lpwstr>
  </property>
  <property fmtid="{D5CDD505-2E9C-101B-9397-08002B2CF9AE}" pid="3" name="AuthorIds_UIVersion_512">
    <vt:lpwstr>14</vt:lpwstr>
  </property>
</Properties>
</file>