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22"/>
  </p:notesMasterIdLst>
  <p:handoutMasterIdLst>
    <p:handoutMasterId r:id="rId23"/>
  </p:handoutMasterIdLst>
  <p:sldIdLst>
    <p:sldId id="693" r:id="rId6"/>
    <p:sldId id="668" r:id="rId7"/>
    <p:sldId id="695" r:id="rId8"/>
    <p:sldId id="683" r:id="rId9"/>
    <p:sldId id="682" r:id="rId10"/>
    <p:sldId id="694" r:id="rId11"/>
    <p:sldId id="659" r:id="rId12"/>
    <p:sldId id="671" r:id="rId13"/>
    <p:sldId id="679" r:id="rId14"/>
    <p:sldId id="680" r:id="rId15"/>
    <p:sldId id="688" r:id="rId16"/>
    <p:sldId id="666" r:id="rId17"/>
    <p:sldId id="696" r:id="rId18"/>
    <p:sldId id="665" r:id="rId19"/>
    <p:sldId id="690" r:id="rId20"/>
    <p:sldId id="689" r:id="rId21"/>
  </p:sldIdLst>
  <p:sldSz cx="12192000" cy="6858000"/>
  <p:notesSz cx="6765925" cy="98679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3"/>
    <a:srgbClr val="008542"/>
    <a:srgbClr val="C20016"/>
    <a:srgbClr val="F3780B"/>
    <a:srgbClr val="CF6100"/>
    <a:srgbClr val="F0AB00"/>
    <a:srgbClr val="FBB589"/>
    <a:srgbClr val="EFD8EC"/>
    <a:srgbClr val="002568"/>
    <a:srgbClr val="33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69826" autoAdjust="0"/>
  </p:normalViewPr>
  <p:slideViewPr>
    <p:cSldViewPr snapToGrid="0" snapToObjects="1" showGuides="1">
      <p:cViewPr varScale="1">
        <p:scale>
          <a:sx n="72" d="100"/>
          <a:sy n="72" d="100"/>
        </p:scale>
        <p:origin x="-1392" y="-112"/>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3108"/>
        <p:guide pos="2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5109"/>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32458" y="0"/>
            <a:ext cx="2931901" cy="495109"/>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17-09-2020</a:t>
            </a:fld>
            <a:endParaRPr lang="nl-NL" altLang="en-US"/>
          </a:p>
        </p:txBody>
      </p:sp>
      <p:sp>
        <p:nvSpPr>
          <p:cNvPr id="4" name="Tijdelijke aanduiding voor voettekst 3"/>
          <p:cNvSpPr>
            <a:spLocks noGrp="1"/>
          </p:cNvSpPr>
          <p:nvPr>
            <p:ph type="ftr" sz="quarter" idx="2"/>
          </p:nvPr>
        </p:nvSpPr>
        <p:spPr>
          <a:xfrm>
            <a:off x="0" y="9372793"/>
            <a:ext cx="2931901" cy="495108"/>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32458" y="9372793"/>
            <a:ext cx="2931901" cy="49510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5109"/>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32458" y="0"/>
            <a:ext cx="2931901" cy="495109"/>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17-09-2020</a:t>
            </a:fld>
            <a:endParaRPr lang="nl-NL" altLang="en-US"/>
          </a:p>
        </p:txBody>
      </p:sp>
      <p:sp>
        <p:nvSpPr>
          <p:cNvPr id="4" name="Tijdelijke aanduiding voor dia-afbeelding 3"/>
          <p:cNvSpPr>
            <a:spLocks noGrp="1" noRot="1" noChangeAspect="1"/>
          </p:cNvSpPr>
          <p:nvPr>
            <p:ph type="sldImg" idx="2"/>
          </p:nvPr>
        </p:nvSpPr>
        <p:spPr>
          <a:xfrm>
            <a:off x="423863" y="1233488"/>
            <a:ext cx="5918200" cy="3330575"/>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6593" y="4748927"/>
            <a:ext cx="5412740" cy="3885486"/>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9372793"/>
            <a:ext cx="2931901" cy="495108"/>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32458" y="9372793"/>
            <a:ext cx="2931901" cy="49510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8</a:t>
            </a:fld>
            <a:endParaRPr lang="nl-NL" altLang="en-US"/>
          </a:p>
        </p:txBody>
      </p:sp>
    </p:spTree>
    <p:extLst>
      <p:ext uri="{BB962C8B-B14F-4D97-AF65-F5344CB8AC3E}">
        <p14:creationId xmlns:p14="http://schemas.microsoft.com/office/powerpoint/2010/main" val="116538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Hanneke begeleidt</a:t>
            </a:r>
          </a:p>
          <a:p>
            <a:r>
              <a:rPr lang="nl-NL" dirty="0"/>
              <a:t>Groep eerst kort leestijd geven </a:t>
            </a:r>
          </a:p>
          <a:p>
            <a:r>
              <a:rPr lang="nl-NL" dirty="0"/>
              <a:t>Elke rol even kort toelichten, ik zorg wel voor beschrijvingen maar dan hort iedereen ook even wat elke rol doet.</a:t>
            </a:r>
          </a:p>
        </p:txBody>
      </p:sp>
      <p:sp>
        <p:nvSpPr>
          <p:cNvPr id="4" name="Tijdelijke aanduiding voor dianummer 3"/>
          <p:cNvSpPr>
            <a:spLocks noGrp="1"/>
          </p:cNvSpPr>
          <p:nvPr>
            <p:ph type="sldNum" sz="quarter" idx="5"/>
          </p:nvPr>
        </p:nvSpPr>
        <p:spPr/>
        <p:txBody>
          <a:bodyPr/>
          <a:lstStyle/>
          <a:p>
            <a:fld id="{02CC0F5D-E4F5-4BBE-8D65-440D70123768}" type="slidenum">
              <a:rPr lang="en-US" smtClean="0"/>
              <a:t>9</a:t>
            </a:fld>
            <a:endParaRPr lang="en-US"/>
          </a:p>
        </p:txBody>
      </p:sp>
    </p:spTree>
    <p:extLst>
      <p:ext uri="{BB962C8B-B14F-4D97-AF65-F5344CB8AC3E}">
        <p14:creationId xmlns:p14="http://schemas.microsoft.com/office/powerpoint/2010/main" val="221317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79423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ina met 2 vakken">
    <p:spTree>
      <p:nvGrpSpPr>
        <p:cNvPr id="1" name=""/>
        <p:cNvGrpSpPr/>
        <p:nvPr/>
      </p:nvGrpSpPr>
      <p:grpSpPr>
        <a:xfrm>
          <a:off x="0" y="0"/>
          <a:ext cx="0" cy="0"/>
          <a:chOff x="0" y="0"/>
          <a:chExt cx="0" cy="0"/>
        </a:xfrm>
      </p:grpSpPr>
      <p:sp>
        <p:nvSpPr>
          <p:cNvPr id="10" name="Shape 17"/>
          <p:cNvSpPr txBox="1">
            <a:spLocks noGrp="1"/>
          </p:cNvSpPr>
          <p:nvPr>
            <p:ph type="title"/>
          </p:nvPr>
        </p:nvSpPr>
        <p:spPr>
          <a:xfrm>
            <a:off x="508001" y="899784"/>
            <a:ext cx="10934700" cy="508428"/>
          </a:xfrm>
          <a:prstGeom prst="rect">
            <a:avLst/>
          </a:prstGeom>
          <a:solidFill>
            <a:srgbClr val="FFFFFF"/>
          </a:solidFill>
          <a:ln>
            <a:noFill/>
          </a:ln>
        </p:spPr>
        <p:txBody>
          <a:bodyPr lIns="91425" tIns="91425" rIns="91425" bIns="91425" anchor="t" anchorCtr="0"/>
          <a:lstStyle>
            <a:lvl1pPr marL="0" marR="0" lvl="0" indent="0" algn="l" rtl="0">
              <a:spcBef>
                <a:spcPts val="0"/>
              </a:spcBef>
              <a:spcAft>
                <a:spcPts val="0"/>
              </a:spcAft>
              <a:buNone/>
              <a:defRPr sz="2600" b="0" i="0" u="none" strike="noStrike" cap="none">
                <a:solidFill>
                  <a:srgbClr val="39870C"/>
                </a:solidFill>
                <a:latin typeface="Verdana"/>
                <a:ea typeface="Verdana"/>
                <a:cs typeface="Verdana"/>
                <a:sym typeface="Verdana"/>
              </a:defRPr>
            </a:lvl1pPr>
            <a:lvl2pPr marL="0" marR="0" lvl="1" indent="0" algn="l" rtl="0">
              <a:spcBef>
                <a:spcPts val="0"/>
              </a:spcBef>
              <a:spcAft>
                <a:spcPts val="0"/>
              </a:spcAft>
              <a:buNone/>
              <a:defRPr sz="2600" b="0" i="0" u="none" strike="noStrike" cap="none">
                <a:solidFill>
                  <a:srgbClr val="39870C"/>
                </a:solidFill>
                <a:latin typeface="Verdana"/>
                <a:ea typeface="Verdana"/>
                <a:cs typeface="Verdana"/>
                <a:sym typeface="Verdana"/>
              </a:defRPr>
            </a:lvl2pPr>
            <a:lvl3pPr marL="0" marR="0" lvl="2" indent="0" algn="l" rtl="0">
              <a:spcBef>
                <a:spcPts val="0"/>
              </a:spcBef>
              <a:spcAft>
                <a:spcPts val="0"/>
              </a:spcAft>
              <a:buNone/>
              <a:defRPr sz="2600" b="0" i="0" u="none" strike="noStrike" cap="none">
                <a:solidFill>
                  <a:srgbClr val="39870C"/>
                </a:solidFill>
                <a:latin typeface="Verdana"/>
                <a:ea typeface="Verdana"/>
                <a:cs typeface="Verdana"/>
                <a:sym typeface="Verdana"/>
              </a:defRPr>
            </a:lvl3pPr>
            <a:lvl4pPr marL="0" marR="0" lvl="3" indent="0" algn="l" rtl="0">
              <a:spcBef>
                <a:spcPts val="0"/>
              </a:spcBef>
              <a:spcAft>
                <a:spcPts val="0"/>
              </a:spcAft>
              <a:buNone/>
              <a:defRPr sz="2600" b="0" i="0" u="none" strike="noStrike" cap="none">
                <a:solidFill>
                  <a:srgbClr val="39870C"/>
                </a:solidFill>
                <a:latin typeface="Verdana"/>
                <a:ea typeface="Verdana"/>
                <a:cs typeface="Verdana"/>
                <a:sym typeface="Verdana"/>
              </a:defRPr>
            </a:lvl4pPr>
            <a:lvl5pPr marL="0" marR="0" lvl="4" indent="0" algn="l" rtl="0">
              <a:spcBef>
                <a:spcPts val="0"/>
              </a:spcBef>
              <a:spcAft>
                <a:spcPts val="0"/>
              </a:spcAft>
              <a:buNone/>
              <a:defRPr sz="2600" b="0" i="0" u="none" strike="noStrike" cap="none">
                <a:solidFill>
                  <a:srgbClr val="39870C"/>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15188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86" name="Titeltekst"/>
          <p:cNvSpPr txBox="1">
            <a:spLocks noGrp="1"/>
          </p:cNvSpPr>
          <p:nvPr>
            <p:ph type="title"/>
          </p:nvPr>
        </p:nvSpPr>
        <p:spPr>
          <a:xfrm>
            <a:off x="1893325" y="300037"/>
            <a:ext cx="9511275" cy="449262"/>
          </a:xfrm>
          <a:prstGeom prst="rect">
            <a:avLst/>
          </a:prstGeom>
        </p:spPr>
        <p:txBody>
          <a:bodyPr anchor="ctr">
            <a:noAutofit/>
          </a:bodyPr>
          <a:lstStyle/>
          <a:p>
            <a:r>
              <a:t>Titeltekst</a:t>
            </a:r>
          </a:p>
        </p:txBody>
      </p:sp>
      <p:sp>
        <p:nvSpPr>
          <p:cNvPr id="87" name="Dianummer"/>
          <p:cNvSpPr txBox="1">
            <a:spLocks noGrp="1"/>
          </p:cNvSpPr>
          <p:nvPr>
            <p:ph type="sldNum" sz="quarter" idx="2"/>
          </p:nvPr>
        </p:nvSpPr>
        <p:spPr>
          <a:xfrm>
            <a:off x="0" y="0"/>
            <a:ext cx="413108" cy="459740"/>
          </a:xfrm>
          <a:prstGeom prst="rect">
            <a:avLst/>
          </a:prstGeom>
        </p:spPr>
        <p:txBody>
          <a:bodyPr anchor="t"/>
          <a:lstStyle>
            <a:lvl1pPr algn="l">
              <a:defRPr sz="2400"/>
            </a:lvl1pPr>
          </a:lstStyle>
          <a:p>
            <a:fld id="{86CB4B4D-7CA3-9044-876B-883B54F8677D}" type="slidenum">
              <a:t>‹nr.›</a:t>
            </a:fld>
            <a:endParaRPr/>
          </a:p>
        </p:txBody>
      </p:sp>
    </p:spTree>
    <p:extLst>
      <p:ext uri="{BB962C8B-B14F-4D97-AF65-F5344CB8AC3E}">
        <p14:creationId xmlns:p14="http://schemas.microsoft.com/office/powerpoint/2010/main" val="13382202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ekst">
    <p:spTree>
      <p:nvGrpSpPr>
        <p:cNvPr id="1" name=""/>
        <p:cNvGrpSpPr/>
        <p:nvPr/>
      </p:nvGrpSpPr>
      <p:grpSpPr>
        <a:xfrm>
          <a:off x="0" y="0"/>
          <a:ext cx="0" cy="0"/>
          <a:chOff x="0" y="0"/>
          <a:chExt cx="0" cy="0"/>
        </a:xfrm>
      </p:grpSpPr>
      <p:sp>
        <p:nvSpPr>
          <p:cNvPr id="68" name="Titeltekst"/>
          <p:cNvSpPr txBox="1">
            <a:spLocks noGrp="1"/>
          </p:cNvSpPr>
          <p:nvPr>
            <p:ph type="title"/>
          </p:nvPr>
        </p:nvSpPr>
        <p:spPr>
          <a:xfrm>
            <a:off x="1079500" y="1079500"/>
            <a:ext cx="10033000" cy="720725"/>
          </a:xfrm>
          <a:prstGeom prst="rect">
            <a:avLst/>
          </a:prstGeom>
        </p:spPr>
        <p:txBody>
          <a:bodyPr/>
          <a:lstStyle/>
          <a:p>
            <a:r>
              <a:t>Titeltekst</a:t>
            </a:r>
          </a:p>
        </p:txBody>
      </p:sp>
      <p:sp>
        <p:nvSpPr>
          <p:cNvPr id="69" name="Hoofdtekst - niveau één…"/>
          <p:cNvSpPr txBox="1">
            <a:spLocks noGrp="1"/>
          </p:cNvSpPr>
          <p:nvPr>
            <p:ph type="body" idx="1"/>
          </p:nvPr>
        </p:nvSpPr>
        <p:spPr>
          <a:xfrm>
            <a:off x="601133" y="1811338"/>
            <a:ext cx="10964335" cy="4305685"/>
          </a:xfrm>
          <a:prstGeom prst="rect">
            <a:avLst/>
          </a:prstGeom>
        </p:spPr>
        <p:txBody>
          <a:bodyPr/>
          <a:lstStyle>
            <a:lvl1pPr marL="0" indent="0">
              <a:lnSpc>
                <a:spcPts val="2400"/>
              </a:lnSpc>
              <a:buClrTx/>
              <a:buSzTx/>
              <a:buFontTx/>
              <a:buNone/>
              <a:defRPr sz="1600"/>
            </a:lvl1pPr>
            <a:lvl2pPr marL="0" indent="457200">
              <a:lnSpc>
                <a:spcPts val="2400"/>
              </a:lnSpc>
              <a:buClrTx/>
              <a:buSzTx/>
              <a:buFontTx/>
              <a:buNone/>
              <a:defRPr sz="1600"/>
            </a:lvl2pPr>
            <a:lvl3pPr marL="0" indent="914400">
              <a:lnSpc>
                <a:spcPts val="2400"/>
              </a:lnSpc>
              <a:buClrTx/>
              <a:buSzTx/>
              <a:buFontTx/>
              <a:buNone/>
              <a:defRPr sz="1600"/>
            </a:lvl3pPr>
            <a:lvl4pPr marL="0" indent="1371600">
              <a:lnSpc>
                <a:spcPts val="2400"/>
              </a:lnSpc>
              <a:buClrTx/>
              <a:buSzTx/>
              <a:buFontTx/>
              <a:buNone/>
              <a:defRPr sz="1600"/>
            </a:lvl4pPr>
            <a:lvl5pPr marL="0" indent="1828800">
              <a:lnSpc>
                <a:spcPts val="2400"/>
              </a:lnSpc>
              <a:buClrTx/>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429947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425777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55427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koloms inhoud (blau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3E2E-1895-4ADB-8CD6-EA3EA3C826DC}"/>
              </a:ext>
            </a:extLst>
          </p:cNvPr>
          <p:cNvSpPr>
            <a:spLocks noGrp="1"/>
          </p:cNvSpPr>
          <p:nvPr>
            <p:ph type="title" hasCustomPrompt="1"/>
          </p:nvPr>
        </p:nvSpPr>
        <p:spPr>
          <a:xfrm>
            <a:off x="1007534" y="501650"/>
            <a:ext cx="10346266" cy="660400"/>
          </a:xfrm>
        </p:spPr>
        <p:txBody>
          <a:bodyPr tIns="36000"/>
          <a:lstStyle>
            <a:lvl1pPr>
              <a:defRPr/>
            </a:lvl1pPr>
          </a:lstStyle>
          <a:p>
            <a:r>
              <a:rPr lang="nl-NL" noProof="0" dirty="0"/>
              <a:t>Klik om titel toe te voegen</a:t>
            </a:r>
            <a:endParaRPr lang="en-US" dirty="0"/>
          </a:p>
        </p:txBody>
      </p:sp>
      <p:sp>
        <p:nvSpPr>
          <p:cNvPr id="3" name="Content Placeholder 2">
            <a:extLst>
              <a:ext uri="{FF2B5EF4-FFF2-40B4-BE49-F238E27FC236}">
                <a16:creationId xmlns:a16="http://schemas.microsoft.com/office/drawing/2014/main" id="{7CFD7A0B-EAE0-42F6-8616-94B7947A7DD0}"/>
              </a:ext>
            </a:extLst>
          </p:cNvPr>
          <p:cNvSpPr>
            <a:spLocks noGrp="1"/>
          </p:cNvSpPr>
          <p:nvPr>
            <p:ph sz="half" idx="1" hasCustomPrompt="1"/>
          </p:nvPr>
        </p:nvSpPr>
        <p:spPr>
          <a:xfrm>
            <a:off x="1007529" y="1668379"/>
            <a:ext cx="5040000" cy="409424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Klik om tekst toe te voegen</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4" name="Content Placeholder 3">
            <a:extLst>
              <a:ext uri="{FF2B5EF4-FFF2-40B4-BE49-F238E27FC236}">
                <a16:creationId xmlns:a16="http://schemas.microsoft.com/office/drawing/2014/main" id="{F7840A4E-9312-4B04-90C2-A694E883964A}"/>
              </a:ext>
            </a:extLst>
          </p:cNvPr>
          <p:cNvSpPr>
            <a:spLocks noGrp="1"/>
          </p:cNvSpPr>
          <p:nvPr>
            <p:ph sz="half" idx="2" hasCustomPrompt="1"/>
          </p:nvPr>
        </p:nvSpPr>
        <p:spPr>
          <a:xfrm>
            <a:off x="6313800" y="1668379"/>
            <a:ext cx="5040000" cy="409424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Klik om tekst toe te voegen</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43" name="Slide Number Placeholder 42">
            <a:extLst>
              <a:ext uri="{FF2B5EF4-FFF2-40B4-BE49-F238E27FC236}">
                <a16:creationId xmlns:a16="http://schemas.microsoft.com/office/drawing/2014/main" id="{24F4998A-185F-4402-BF16-D28E3CABFCF2}"/>
              </a:ext>
            </a:extLst>
          </p:cNvPr>
          <p:cNvSpPr>
            <a:spLocks noGrp="1"/>
          </p:cNvSpPr>
          <p:nvPr>
            <p:ph type="sldNum" sz="quarter" idx="10"/>
          </p:nvPr>
        </p:nvSpPr>
        <p:spPr/>
        <p:txBody>
          <a:bodyPr/>
          <a:lstStyle/>
          <a:p>
            <a:fld id="{96062E0A-176D-42B7-9446-446D27D2974E}" type="slidenum">
              <a:rPr lang="nl-NL" noProof="0" smtClean="0"/>
              <a:pPr/>
              <a:t>‹nr.›</a:t>
            </a:fld>
            <a:endParaRPr lang="nl-NL" noProof="0" dirty="0"/>
          </a:p>
        </p:txBody>
      </p:sp>
      <p:sp>
        <p:nvSpPr>
          <p:cNvPr id="49" name="Footer Placeholder 48">
            <a:extLst>
              <a:ext uri="{FF2B5EF4-FFF2-40B4-BE49-F238E27FC236}">
                <a16:creationId xmlns:a16="http://schemas.microsoft.com/office/drawing/2014/main" id="{78528782-BAC7-4AA2-8788-A75FF37F5586}"/>
              </a:ext>
            </a:extLst>
          </p:cNvPr>
          <p:cNvSpPr>
            <a:spLocks noGrp="1"/>
          </p:cNvSpPr>
          <p:nvPr>
            <p:ph type="ftr" sz="quarter" idx="11"/>
          </p:nvPr>
        </p:nvSpPr>
        <p:spPr/>
        <p:txBody>
          <a:bodyPr/>
          <a:lstStyle/>
          <a:p>
            <a:r>
              <a:rPr lang="nl-NL" noProof="0"/>
              <a:t>Titel van de presentatie</a:t>
            </a:r>
            <a:endParaRPr lang="nl-NL" noProof="0" dirty="0"/>
          </a:p>
        </p:txBody>
      </p:sp>
    </p:spTree>
    <p:extLst>
      <p:ext uri="{BB962C8B-B14F-4D97-AF65-F5344CB8AC3E}">
        <p14:creationId xmlns:p14="http://schemas.microsoft.com/office/powerpoint/2010/main" val="425124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861755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77" name="Titelteks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78"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9" name="Dianummer"/>
          <p:cNvSpPr txBox="1">
            <a:spLocks noGrp="1"/>
          </p:cNvSpPr>
          <p:nvPr>
            <p:ph type="sldNum" sz="quarter" idx="2"/>
          </p:nvPr>
        </p:nvSpPr>
        <p:spPr>
          <a:xfrm>
            <a:off x="0" y="0"/>
            <a:ext cx="413108" cy="459740"/>
          </a:xfrm>
          <a:prstGeom prst="rect">
            <a:avLst/>
          </a:prstGeom>
        </p:spPr>
        <p:txBody>
          <a:bodyPr anchor="t"/>
          <a:lstStyle>
            <a:lvl1pPr algn="l">
              <a:defRPr sz="2400"/>
            </a:lvl1pPr>
          </a:lstStyle>
          <a:p>
            <a:fld id="{86CB4B4D-7CA3-9044-876B-883B54F8677D}" type="slidenum">
              <a:t>‹nr.›</a:t>
            </a:fld>
            <a:endParaRPr/>
          </a:p>
        </p:txBody>
      </p:sp>
    </p:spTree>
    <p:extLst>
      <p:ext uri="{BB962C8B-B14F-4D97-AF65-F5344CB8AC3E}">
        <p14:creationId xmlns:p14="http://schemas.microsoft.com/office/powerpoint/2010/main" val="26514658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57579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63238-0502-4014-8212-0CB649FD647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8796116-F295-4553-91C9-03F93A053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B2F16E4-14C4-4155-B6FD-6D3D4A289A1A}"/>
              </a:ext>
            </a:extLst>
          </p:cNvPr>
          <p:cNvSpPr>
            <a:spLocks noGrp="1"/>
          </p:cNvSpPr>
          <p:nvPr>
            <p:ph type="dt" sz="half" idx="10"/>
          </p:nvPr>
        </p:nvSpPr>
        <p:spPr/>
        <p:txBody>
          <a:bodyPr/>
          <a:lstStyle/>
          <a:p>
            <a:fld id="{4D2FCBF3-BADB-4D9B-A170-4DD4DE4BCCF2}" type="datetimeFigureOut">
              <a:rPr lang="nl-NL" smtClean="0"/>
              <a:t>17-09-2020</a:t>
            </a:fld>
            <a:endParaRPr lang="nl-NL"/>
          </a:p>
        </p:txBody>
      </p:sp>
      <p:sp>
        <p:nvSpPr>
          <p:cNvPr id="5" name="Tijdelijke aanduiding voor voettekst 4">
            <a:extLst>
              <a:ext uri="{FF2B5EF4-FFF2-40B4-BE49-F238E27FC236}">
                <a16:creationId xmlns:a16="http://schemas.microsoft.com/office/drawing/2014/main" id="{7F2A1254-B1DB-4014-A0B4-EFB45264DF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8B2CE7-C88E-496A-AA06-D121A5391D60}"/>
              </a:ext>
            </a:extLst>
          </p:cNvPr>
          <p:cNvSpPr>
            <a:spLocks noGrp="1"/>
          </p:cNvSpPr>
          <p:nvPr>
            <p:ph type="sldNum" sz="quarter" idx="12"/>
          </p:nvPr>
        </p:nvSpPr>
        <p:spPr/>
        <p:txBody>
          <a:bodyPr/>
          <a:lstStyle/>
          <a:p>
            <a:fld id="{53AAE681-AED7-4448-85E9-167980C5B123}" type="slidenum">
              <a:rPr lang="nl-NL" smtClean="0"/>
              <a:t>‹nr.›</a:t>
            </a:fld>
            <a:endParaRPr lang="nl-NL"/>
          </a:p>
        </p:txBody>
      </p:sp>
    </p:spTree>
    <p:extLst>
      <p:ext uri="{BB962C8B-B14F-4D97-AF65-F5344CB8AC3E}">
        <p14:creationId xmlns:p14="http://schemas.microsoft.com/office/powerpoint/2010/main" val="293031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947E42-38F2-4D88-8ECC-323ADA140BE0}" type="datetimeFigureOut">
              <a:rPr lang="nl-NL" smtClean="0"/>
              <a:t>17-09-2020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E16E8CB-F673-4486-B6F6-DE024BB97CC5}" type="slidenum">
              <a:rPr lang="nl-NL" smtClean="0"/>
              <a:t>‹nr.›</a:t>
            </a:fld>
            <a:endParaRPr lang="nl-NL"/>
          </a:p>
        </p:txBody>
      </p:sp>
    </p:spTree>
    <p:extLst>
      <p:ext uri="{BB962C8B-B14F-4D97-AF65-F5344CB8AC3E}">
        <p14:creationId xmlns:p14="http://schemas.microsoft.com/office/powerpoint/2010/main" val="412486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4" r:id="rId7"/>
    <p:sldLayoutId id="2147483755" r:id="rId8"/>
    <p:sldLayoutId id="2147483756" r:id="rId9"/>
    <p:sldLayoutId id="2147483757" r:id="rId10"/>
    <p:sldLayoutId id="2147483758" r:id="rId11"/>
    <p:sldLayoutId id="2147483759" r:id="rId12"/>
    <p:sldLayoutId id="2147483761" r:id="rId13"/>
    <p:sldLayoutId id="2147483762" r:id="rId14"/>
    <p:sldLayoutId id="2147483763" r:id="rId15"/>
    <p:sldLayoutId id="2147483764" r:id="rId16"/>
  </p:sldLayoutIdLst>
  <p:hf sldNum="0"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60" r:id="rId3"/>
  </p:sldLayoutIdLst>
  <p:hf sldNum="0" hdr="0" ftr="0" dt="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aria-from-taskarmy-nl-258665.jpg">
            <a:extLst>
              <a:ext uri="{FF2B5EF4-FFF2-40B4-BE49-F238E27FC236}">
                <a16:creationId xmlns:a16="http://schemas.microsoft.com/office/drawing/2014/main" id="{55810439-36BC-2149-83CD-357FD11EA39B}"/>
              </a:ext>
            </a:extLst>
          </p:cNvPr>
          <p:cNvPicPr>
            <a:picLocks/>
          </p:cNvPicPr>
          <p:nvPr/>
        </p:nvPicPr>
        <p:blipFill rotWithShape="1">
          <a:blip r:embed="rId2"/>
          <a:srcRect r="5326"/>
          <a:stretch/>
        </p:blipFill>
        <p:spPr>
          <a:xfrm>
            <a:off x="-7377" y="17989"/>
            <a:ext cx="12199377" cy="6840011"/>
          </a:xfrm>
          <a:prstGeom prst="rect">
            <a:avLst/>
          </a:prstGeom>
          <a:ln w="12700">
            <a:miter lim="400000"/>
          </a:ln>
        </p:spPr>
      </p:pic>
      <p:pic>
        <p:nvPicPr>
          <p:cNvPr id="130" name="Afbeelding 13" descr="Afbeelding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75" y="0"/>
            <a:ext cx="2149475" cy="1228725"/>
          </a:xfrm>
          <a:prstGeom prst="rect">
            <a:avLst/>
          </a:prstGeom>
          <a:ln w="12700">
            <a:miter lim="400000"/>
          </a:ln>
        </p:spPr>
      </p:pic>
      <p:grpSp>
        <p:nvGrpSpPr>
          <p:cNvPr id="133" name="Groep 1"/>
          <p:cNvGrpSpPr/>
          <p:nvPr/>
        </p:nvGrpSpPr>
        <p:grpSpPr>
          <a:xfrm>
            <a:off x="-7375" y="6415994"/>
            <a:ext cx="4949826" cy="449262"/>
            <a:chOff x="0" y="0"/>
            <a:chExt cx="4949825" cy="449260"/>
          </a:xfrm>
        </p:grpSpPr>
        <p:sp>
          <p:nvSpPr>
            <p:cNvPr id="131" name="Freeform 5"/>
            <p:cNvSpPr/>
            <p:nvPr/>
          </p:nvSpPr>
          <p:spPr>
            <a:xfrm>
              <a:off x="-1"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sp>
          <p:nvSpPr>
            <p:cNvPr id="132" name="Freeform 5"/>
            <p:cNvSpPr/>
            <p:nvPr/>
          </p:nvSpPr>
          <p:spPr>
            <a:xfrm>
              <a:off x="2257780" y="0"/>
              <a:ext cx="2692045" cy="449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8087" y="0"/>
                  </a:lnTo>
                  <a:lnTo>
                    <a:pt x="18179" y="31"/>
                  </a:lnTo>
                  <a:lnTo>
                    <a:pt x="18273" y="61"/>
                  </a:lnTo>
                  <a:lnTo>
                    <a:pt x="18363" y="112"/>
                  </a:lnTo>
                  <a:lnTo>
                    <a:pt x="18452" y="174"/>
                  </a:lnTo>
                  <a:lnTo>
                    <a:pt x="18632" y="337"/>
                  </a:lnTo>
                  <a:lnTo>
                    <a:pt x="18721" y="449"/>
                  </a:lnTo>
                  <a:lnTo>
                    <a:pt x="18808" y="551"/>
                  </a:lnTo>
                  <a:lnTo>
                    <a:pt x="18895" y="684"/>
                  </a:lnTo>
                  <a:lnTo>
                    <a:pt x="19065" y="970"/>
                  </a:lnTo>
                  <a:lnTo>
                    <a:pt x="19151" y="1123"/>
                  </a:lnTo>
                  <a:lnTo>
                    <a:pt x="19234" y="1317"/>
                  </a:lnTo>
                  <a:lnTo>
                    <a:pt x="19318" y="1490"/>
                  </a:lnTo>
                  <a:lnTo>
                    <a:pt x="19396" y="1695"/>
                  </a:lnTo>
                  <a:lnTo>
                    <a:pt x="19480" y="1909"/>
                  </a:lnTo>
                  <a:lnTo>
                    <a:pt x="19558" y="2123"/>
                  </a:lnTo>
                  <a:lnTo>
                    <a:pt x="19635" y="2368"/>
                  </a:lnTo>
                  <a:lnTo>
                    <a:pt x="19711" y="2603"/>
                  </a:lnTo>
                  <a:lnTo>
                    <a:pt x="19790" y="2858"/>
                  </a:lnTo>
                  <a:lnTo>
                    <a:pt x="19863" y="3134"/>
                  </a:lnTo>
                  <a:lnTo>
                    <a:pt x="19938" y="3399"/>
                  </a:lnTo>
                  <a:lnTo>
                    <a:pt x="20010" y="3685"/>
                  </a:lnTo>
                  <a:lnTo>
                    <a:pt x="20081" y="3991"/>
                  </a:lnTo>
                  <a:lnTo>
                    <a:pt x="20153" y="4287"/>
                  </a:lnTo>
                  <a:lnTo>
                    <a:pt x="20221" y="4604"/>
                  </a:lnTo>
                  <a:lnTo>
                    <a:pt x="20354" y="5278"/>
                  </a:lnTo>
                  <a:lnTo>
                    <a:pt x="20420" y="5604"/>
                  </a:lnTo>
                  <a:lnTo>
                    <a:pt x="20482" y="5972"/>
                  </a:lnTo>
                  <a:lnTo>
                    <a:pt x="20545" y="6319"/>
                  </a:lnTo>
                  <a:lnTo>
                    <a:pt x="20606" y="6707"/>
                  </a:lnTo>
                  <a:lnTo>
                    <a:pt x="20722" y="7462"/>
                  </a:lnTo>
                  <a:lnTo>
                    <a:pt x="20778" y="7860"/>
                  </a:lnTo>
                  <a:lnTo>
                    <a:pt x="20831" y="8258"/>
                  </a:lnTo>
                  <a:lnTo>
                    <a:pt x="20884" y="8677"/>
                  </a:lnTo>
                  <a:lnTo>
                    <a:pt x="20935" y="9105"/>
                  </a:lnTo>
                  <a:lnTo>
                    <a:pt x="20985" y="9534"/>
                  </a:lnTo>
                  <a:lnTo>
                    <a:pt x="21032" y="9963"/>
                  </a:lnTo>
                  <a:lnTo>
                    <a:pt x="21078" y="10402"/>
                  </a:lnTo>
                  <a:lnTo>
                    <a:pt x="21123" y="10851"/>
                  </a:lnTo>
                  <a:lnTo>
                    <a:pt x="21165" y="11310"/>
                  </a:lnTo>
                  <a:lnTo>
                    <a:pt x="21205" y="11770"/>
                  </a:lnTo>
                  <a:lnTo>
                    <a:pt x="21245" y="12250"/>
                  </a:lnTo>
                  <a:lnTo>
                    <a:pt x="21281" y="12709"/>
                  </a:lnTo>
                  <a:lnTo>
                    <a:pt x="21317" y="13199"/>
                  </a:lnTo>
                  <a:lnTo>
                    <a:pt x="21351" y="13689"/>
                  </a:lnTo>
                  <a:lnTo>
                    <a:pt x="21382" y="14179"/>
                  </a:lnTo>
                  <a:lnTo>
                    <a:pt x="21413" y="14679"/>
                  </a:lnTo>
                  <a:lnTo>
                    <a:pt x="21438" y="15179"/>
                  </a:lnTo>
                  <a:lnTo>
                    <a:pt x="21465" y="15690"/>
                  </a:lnTo>
                  <a:lnTo>
                    <a:pt x="21486" y="16200"/>
                  </a:lnTo>
                  <a:lnTo>
                    <a:pt x="21508" y="16721"/>
                  </a:lnTo>
                  <a:lnTo>
                    <a:pt x="21528" y="17251"/>
                  </a:lnTo>
                  <a:lnTo>
                    <a:pt x="21544" y="17772"/>
                  </a:lnTo>
                  <a:lnTo>
                    <a:pt x="21561" y="18313"/>
                  </a:lnTo>
                  <a:lnTo>
                    <a:pt x="21581" y="19395"/>
                  </a:lnTo>
                  <a:lnTo>
                    <a:pt x="21590" y="19946"/>
                  </a:lnTo>
                  <a:lnTo>
                    <a:pt x="21595" y="20487"/>
                  </a:lnTo>
                  <a:lnTo>
                    <a:pt x="21600" y="21049"/>
                  </a:lnTo>
                  <a:lnTo>
                    <a:pt x="21600" y="21600"/>
                  </a:lnTo>
                  <a:close/>
                </a:path>
              </a:pathLst>
            </a:custGeom>
            <a:solidFill>
              <a:srgbClr val="00A9F3"/>
            </a:solidFill>
            <a:ln w="12700" cap="flat">
              <a:noFill/>
              <a:miter lim="400000"/>
            </a:ln>
            <a:effectLst/>
          </p:spPr>
          <p:txBody>
            <a:bodyPr wrap="square" lIns="45719" tIns="45719" rIns="45719" bIns="45719" numCol="1" anchor="t">
              <a:noAutofit/>
            </a:bodyPr>
            <a:lstStyle/>
            <a:p>
              <a:pPr>
                <a:defRPr sz="1800"/>
              </a:pPr>
              <a:endParaRPr/>
            </a:p>
          </p:txBody>
        </p:sp>
      </p:grpSp>
      <p:sp>
        <p:nvSpPr>
          <p:cNvPr id="134" name="Titel 1"/>
          <p:cNvSpPr txBox="1">
            <a:spLocks noGrp="1"/>
          </p:cNvSpPr>
          <p:nvPr>
            <p:ph type="title"/>
          </p:nvPr>
        </p:nvSpPr>
        <p:spPr>
          <a:xfrm>
            <a:off x="2797422" y="3916604"/>
            <a:ext cx="9144001" cy="2499390"/>
          </a:xfrm>
          <a:prstGeom prst="rect">
            <a:avLst/>
          </a:prstGeom>
          <a:effectLst>
            <a:outerShdw blurRad="101600" dist="25400" dir="5400000" rotWithShape="0">
              <a:srgbClr val="000000">
                <a:alpha val="75000"/>
              </a:srgbClr>
            </a:outerShdw>
          </a:effectLst>
        </p:spPr>
        <p:txBody>
          <a:bodyPr anchor="t"/>
          <a:lstStyle/>
          <a:p>
            <a:pPr>
              <a:defRPr sz="4800">
                <a:solidFill>
                  <a:srgbClr val="FFFFFF"/>
                </a:solidFill>
              </a:defRPr>
            </a:pPr>
            <a:r>
              <a:rPr lang="nl-NL" dirty="0"/>
              <a:t>Rollen en werkwijze Intaketafel</a:t>
            </a:r>
            <a:br>
              <a:rPr lang="nl-NL" dirty="0"/>
            </a:br>
            <a:br>
              <a:rPr lang="nl-NL" dirty="0"/>
            </a:br>
            <a:r>
              <a:rPr lang="nl-NL" dirty="0"/>
              <a:t>najaar 2020</a:t>
            </a:r>
            <a:endParaRPr dirty="0"/>
          </a:p>
        </p:txBody>
      </p:sp>
    </p:spTree>
    <p:extLst>
      <p:ext uri="{BB962C8B-B14F-4D97-AF65-F5344CB8AC3E}">
        <p14:creationId xmlns:p14="http://schemas.microsoft.com/office/powerpoint/2010/main" val="336048534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D4D67-E69D-6541-B9AA-8CC86C623E57}"/>
              </a:ext>
            </a:extLst>
          </p:cNvPr>
          <p:cNvSpPr>
            <a:spLocks noGrp="1"/>
          </p:cNvSpPr>
          <p:nvPr>
            <p:ph type="title"/>
          </p:nvPr>
        </p:nvSpPr>
        <p:spPr>
          <a:xfrm>
            <a:off x="1789084" y="318999"/>
            <a:ext cx="10033200" cy="720000"/>
          </a:xfrm>
        </p:spPr>
        <p:txBody>
          <a:bodyPr/>
          <a:lstStyle/>
          <a:p>
            <a:r>
              <a:rPr lang="nl-NL" dirty="0"/>
              <a:t>Toelichting op de rollen </a:t>
            </a:r>
            <a:r>
              <a:rPr lang="nl-NL" dirty="0" err="1"/>
              <a:t>Intaketafel</a:t>
            </a:r>
            <a:endParaRPr lang="nl-NL" dirty="0"/>
          </a:p>
        </p:txBody>
      </p:sp>
      <p:sp>
        <p:nvSpPr>
          <p:cNvPr id="3" name="Tijdelijke aanduiding voor inhoud 2">
            <a:extLst>
              <a:ext uri="{FF2B5EF4-FFF2-40B4-BE49-F238E27FC236}">
                <a16:creationId xmlns:a16="http://schemas.microsoft.com/office/drawing/2014/main" id="{EF2C4599-3FA8-7F49-BCAF-25EB59264BBF}"/>
              </a:ext>
            </a:extLst>
          </p:cNvPr>
          <p:cNvSpPr>
            <a:spLocks noGrp="1"/>
          </p:cNvSpPr>
          <p:nvPr>
            <p:ph idx="1"/>
          </p:nvPr>
        </p:nvSpPr>
        <p:spPr>
          <a:xfrm>
            <a:off x="536332" y="1679001"/>
            <a:ext cx="10699250" cy="4500000"/>
          </a:xfrm>
          <a:noFill/>
          <a:ln>
            <a:noFill/>
          </a:ln>
        </p:spPr>
        <p:txBody>
          <a:bodyPr vert="horz" wrap="square" lIns="0" tIns="0" rIns="0" bIns="0" numCol="1" anchor="t" anchorCtr="0" compatLnSpc="1">
            <a:prstTxWarp prst="textNoShape">
              <a:avLst/>
            </a:prstTxWarp>
            <a:noAutofit/>
          </a:bodyPr>
          <a:lstStyle/>
          <a:p>
            <a:r>
              <a:rPr lang="nl-NL" dirty="0">
                <a:latin typeface="Calibri" panose="020F0502020204030204" pitchFamily="34" charset="0"/>
              </a:rPr>
              <a:t>Adviseren over wenselijkheid op basis van hun expertise (inhoud)</a:t>
            </a:r>
          </a:p>
          <a:p>
            <a:r>
              <a:rPr lang="nl-NL" dirty="0">
                <a:latin typeface="Calibri" panose="020F0502020204030204" pitchFamily="34" charset="0"/>
              </a:rPr>
              <a:t>Houding is: hoe kunnen we dit plan mogelijk maken</a:t>
            </a:r>
          </a:p>
          <a:p>
            <a:r>
              <a:rPr lang="nl-NL" dirty="0">
                <a:latin typeface="Calibri" panose="020F0502020204030204" pitchFamily="34" charset="0"/>
              </a:rPr>
              <a:t>Kijken vanuit interbestuurlijk perspectief, andere ontwikkelingen en locaties</a:t>
            </a:r>
            <a:endParaRPr lang="nl-NL" sz="2200" dirty="0">
              <a:latin typeface="Calibri" panose="020F0502020204030204" pitchFamily="34" charset="0"/>
            </a:endParaRPr>
          </a:p>
          <a:p>
            <a:endParaRPr lang="nl-NL" sz="2200" dirty="0">
              <a:latin typeface="Calibri" panose="020F0502020204030204" pitchFamily="34" charset="0"/>
            </a:endParaRPr>
          </a:p>
          <a:p>
            <a:endParaRPr lang="nl-NL" sz="2200" dirty="0">
              <a:latin typeface="Calibri" panose="020F0502020204030204" pitchFamily="34" charset="0"/>
            </a:endParaRPr>
          </a:p>
          <a:p>
            <a:r>
              <a:rPr lang="nl-NL" dirty="0">
                <a:latin typeface="Calibri" panose="020F0502020204030204" pitchFamily="34" charset="0"/>
              </a:rPr>
              <a:t>Werkt met een vaste gespreksstructuur – volgens het formulier</a:t>
            </a:r>
          </a:p>
          <a:p>
            <a:r>
              <a:rPr lang="nl-NL" dirty="0">
                <a:latin typeface="Calibri" panose="020F0502020204030204" pitchFamily="34" charset="0"/>
              </a:rPr>
              <a:t>Zorgt dat het gesprek gefocust verloopt en binnen 15 minuten gereed is </a:t>
            </a:r>
          </a:p>
          <a:p>
            <a:r>
              <a:rPr lang="nl-NL" dirty="0">
                <a:latin typeface="Calibri" panose="020F0502020204030204" pitchFamily="34" charset="0"/>
              </a:rPr>
              <a:t>Werkt toe naar de beslissing</a:t>
            </a:r>
          </a:p>
          <a:p>
            <a:endParaRPr lang="nl-NL" sz="2200" dirty="0">
              <a:latin typeface="Calibri" panose="020F0502020204030204" pitchFamily="34" charset="0"/>
            </a:endParaRPr>
          </a:p>
          <a:p>
            <a:endParaRPr lang="nl-NL" sz="2200" dirty="0">
              <a:latin typeface="Calibri" panose="020F0502020204030204" pitchFamily="34" charset="0"/>
            </a:endParaRPr>
          </a:p>
          <a:p>
            <a:r>
              <a:rPr lang="nl-NL" dirty="0">
                <a:latin typeface="Calibri" panose="020F0502020204030204" pitchFamily="34" charset="0"/>
              </a:rPr>
              <a:t>Legt alle afspraken vast</a:t>
            </a:r>
          </a:p>
        </p:txBody>
      </p:sp>
      <p:sp>
        <p:nvSpPr>
          <p:cNvPr id="8" name="Rechthoek 7">
            <a:extLst>
              <a:ext uri="{FF2B5EF4-FFF2-40B4-BE49-F238E27FC236}">
                <a16:creationId xmlns:a16="http://schemas.microsoft.com/office/drawing/2014/main" id="{24D71B67-47F0-D842-959F-E666D7F9E67F}"/>
              </a:ext>
            </a:extLst>
          </p:cNvPr>
          <p:cNvSpPr/>
          <p:nvPr/>
        </p:nvSpPr>
        <p:spPr>
          <a:xfrm>
            <a:off x="797668" y="1132417"/>
            <a:ext cx="3926417" cy="88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a:lnSpc>
                <a:spcPct val="90000"/>
              </a:lnSpc>
            </a:pPr>
            <a:r>
              <a:rPr lang="nl-NL" sz="3200" b="1" dirty="0">
                <a:solidFill>
                  <a:srgbClr val="00A9F3"/>
                </a:solidFill>
                <a:latin typeface="Arial" charset="0"/>
                <a:cs typeface="Arial" charset="0"/>
              </a:rPr>
              <a:t>De adviseurs</a:t>
            </a:r>
          </a:p>
        </p:txBody>
      </p:sp>
      <p:sp>
        <p:nvSpPr>
          <p:cNvPr id="10" name="Rechthoek 9">
            <a:extLst>
              <a:ext uri="{FF2B5EF4-FFF2-40B4-BE49-F238E27FC236}">
                <a16:creationId xmlns:a16="http://schemas.microsoft.com/office/drawing/2014/main" id="{0DB97B27-95E6-134A-9B19-539C22BE35B9}"/>
              </a:ext>
            </a:extLst>
          </p:cNvPr>
          <p:cNvSpPr/>
          <p:nvPr/>
        </p:nvSpPr>
        <p:spPr>
          <a:xfrm>
            <a:off x="797667" y="4945509"/>
            <a:ext cx="8145249" cy="60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a:lnSpc>
                <a:spcPct val="90000"/>
              </a:lnSpc>
            </a:pPr>
            <a:r>
              <a:rPr lang="nl-NL" sz="3200" b="1" dirty="0">
                <a:solidFill>
                  <a:srgbClr val="00A9F3"/>
                </a:solidFill>
                <a:latin typeface="Arial" charset="0"/>
                <a:cs typeface="Arial" charset="0"/>
              </a:rPr>
              <a:t>De secretaris</a:t>
            </a:r>
          </a:p>
        </p:txBody>
      </p:sp>
      <p:sp>
        <p:nvSpPr>
          <p:cNvPr id="4" name="Rechthoek 3">
            <a:extLst>
              <a:ext uri="{FF2B5EF4-FFF2-40B4-BE49-F238E27FC236}">
                <a16:creationId xmlns:a16="http://schemas.microsoft.com/office/drawing/2014/main" id="{6C2AB8BA-FF81-8B44-8F71-A667C3129E42}"/>
              </a:ext>
            </a:extLst>
          </p:cNvPr>
          <p:cNvSpPr/>
          <p:nvPr/>
        </p:nvSpPr>
        <p:spPr>
          <a:xfrm>
            <a:off x="797668" y="3010423"/>
            <a:ext cx="8145249" cy="60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a:lnSpc>
                <a:spcPct val="90000"/>
              </a:lnSpc>
            </a:pPr>
            <a:r>
              <a:rPr lang="nl-NL" sz="3200" b="1" dirty="0">
                <a:solidFill>
                  <a:srgbClr val="00A9F3"/>
                </a:solidFill>
                <a:latin typeface="Arial" charset="0"/>
                <a:cs typeface="Arial" charset="0"/>
              </a:rPr>
              <a:t>De voorzitter</a:t>
            </a:r>
          </a:p>
        </p:txBody>
      </p:sp>
      <p:pic>
        <p:nvPicPr>
          <p:cNvPr id="5" name="Afbeelding 4">
            <a:extLst>
              <a:ext uri="{FF2B5EF4-FFF2-40B4-BE49-F238E27FC236}">
                <a16:creationId xmlns:a16="http://schemas.microsoft.com/office/drawing/2014/main" id="{18A6EB8C-F2F2-D145-85AB-44FAB537FA5D}"/>
              </a:ext>
            </a:extLst>
          </p:cNvPr>
          <p:cNvPicPr>
            <a:picLocks noChangeAspect="1"/>
          </p:cNvPicPr>
          <p:nvPr/>
        </p:nvPicPr>
        <p:blipFill rotWithShape="1">
          <a:blip r:embed="rId2"/>
          <a:srcRect l="56797" t="19947" r="23794" b="64433"/>
          <a:stretch/>
        </p:blipFill>
        <p:spPr>
          <a:xfrm>
            <a:off x="8551333" y="4667462"/>
            <a:ext cx="3474975" cy="1971255"/>
          </a:xfrm>
          <a:prstGeom prst="rect">
            <a:avLst/>
          </a:prstGeom>
        </p:spPr>
      </p:pic>
    </p:spTree>
    <p:extLst>
      <p:ext uri="{BB962C8B-B14F-4D97-AF65-F5344CB8AC3E}">
        <p14:creationId xmlns:p14="http://schemas.microsoft.com/office/powerpoint/2010/main" val="427167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D4D67-E69D-6541-B9AA-8CC86C623E57}"/>
              </a:ext>
            </a:extLst>
          </p:cNvPr>
          <p:cNvSpPr>
            <a:spLocks noGrp="1"/>
          </p:cNvSpPr>
          <p:nvPr>
            <p:ph type="title"/>
          </p:nvPr>
        </p:nvSpPr>
        <p:spPr>
          <a:xfrm>
            <a:off x="1852584" y="296833"/>
            <a:ext cx="10033200" cy="720000"/>
          </a:xfrm>
        </p:spPr>
        <p:txBody>
          <a:bodyPr/>
          <a:lstStyle/>
          <a:p>
            <a:r>
              <a:rPr lang="nl-NL" dirty="0"/>
              <a:t>De rol van het bestuur</a:t>
            </a:r>
          </a:p>
        </p:txBody>
      </p:sp>
      <p:sp>
        <p:nvSpPr>
          <p:cNvPr id="4" name="Tijdelijke aanduiding voor inhoud 3">
            <a:extLst>
              <a:ext uri="{FF2B5EF4-FFF2-40B4-BE49-F238E27FC236}">
                <a16:creationId xmlns:a16="http://schemas.microsoft.com/office/drawing/2014/main" id="{AB715100-3E67-034F-91B5-C1A973DEF3DE}"/>
              </a:ext>
            </a:extLst>
          </p:cNvPr>
          <p:cNvSpPr>
            <a:spLocks noGrp="1"/>
          </p:cNvSpPr>
          <p:nvPr>
            <p:ph idx="10"/>
          </p:nvPr>
        </p:nvSpPr>
        <p:spPr>
          <a:xfrm>
            <a:off x="595792" y="1196333"/>
            <a:ext cx="10424083" cy="4465333"/>
          </a:xfrm>
          <a:noFill/>
          <a:ln>
            <a:noFill/>
          </a:ln>
        </p:spPr>
        <p:txBody>
          <a:bodyPr vert="horz" wrap="square" lIns="0" tIns="0" rIns="0" bIns="0" numCol="1" anchor="t" anchorCtr="0" compatLnSpc="1">
            <a:prstTxWarp prst="textNoShape">
              <a:avLst/>
            </a:prstTxWarp>
            <a:noAutofit/>
          </a:bodyPr>
          <a:lstStyle/>
          <a:p>
            <a:pPr lvl="1"/>
            <a:r>
              <a:rPr lang="nl-NL" sz="2400" dirty="0">
                <a:latin typeface="Calibri" panose="020F0502020204030204" pitchFamily="34" charset="0"/>
              </a:rPr>
              <a:t>De uitkomst van de </a:t>
            </a:r>
            <a:r>
              <a:rPr lang="nl-NL" sz="2400" dirty="0" err="1">
                <a:latin typeface="Calibri" panose="020F0502020204030204" pitchFamily="34" charset="0"/>
              </a:rPr>
              <a:t>Intaketafel</a:t>
            </a:r>
            <a:r>
              <a:rPr lang="nl-NL" sz="2400" dirty="0">
                <a:latin typeface="Calibri" panose="020F0502020204030204" pitchFamily="34" charset="0"/>
              </a:rPr>
              <a:t> wordt gedeeld met het bestuur</a:t>
            </a:r>
          </a:p>
          <a:p>
            <a:pPr lvl="1"/>
            <a:r>
              <a:rPr lang="nl-NL" sz="2400" dirty="0">
                <a:latin typeface="Calibri" panose="020F0502020204030204" pitchFamily="34" charset="0"/>
              </a:rPr>
              <a:t>De wijze van delen kan verschillen:</a:t>
            </a:r>
          </a:p>
          <a:p>
            <a:pPr lvl="2">
              <a:buFont typeface="Wingdings" pitchFamily="2" charset="2"/>
              <a:buChar char="ü"/>
            </a:pPr>
            <a:r>
              <a:rPr lang="nl-NL" sz="2200" dirty="0">
                <a:latin typeface="Calibri" panose="020F0502020204030204" pitchFamily="34" charset="0"/>
              </a:rPr>
              <a:t>Bij een “Nee” is bestuurlijke dekking noodzakelijk</a:t>
            </a:r>
          </a:p>
          <a:p>
            <a:pPr lvl="2">
              <a:buFont typeface="Wingdings" pitchFamily="2" charset="2"/>
              <a:buChar char="ü"/>
            </a:pPr>
            <a:r>
              <a:rPr lang="nl-NL" sz="2200" dirty="0">
                <a:latin typeface="Calibri" panose="020F0502020204030204" pitchFamily="34" charset="0"/>
              </a:rPr>
              <a:t>Bij een duidelijk “Ja, mits” wordt het bestuur periodiek geïnformeerd over de uitkomst </a:t>
            </a:r>
          </a:p>
          <a:p>
            <a:pPr lvl="2">
              <a:buFont typeface="Wingdings" pitchFamily="2" charset="2"/>
              <a:buChar char="ü"/>
            </a:pPr>
            <a:r>
              <a:rPr lang="nl-NL" sz="2200" dirty="0">
                <a:latin typeface="Calibri" panose="020F0502020204030204" pitchFamily="34" charset="0"/>
              </a:rPr>
              <a:t>Bij twijfel hakt het bestuur een knoop door</a:t>
            </a:r>
          </a:p>
          <a:p>
            <a:pPr lvl="1"/>
            <a:r>
              <a:rPr lang="nl-NL" sz="2400" dirty="0">
                <a:latin typeface="Calibri" panose="020F0502020204030204" pitchFamily="34" charset="0"/>
              </a:rPr>
              <a:t>Het advies van de </a:t>
            </a:r>
            <a:r>
              <a:rPr lang="nl-NL" sz="2400" dirty="0" err="1">
                <a:latin typeface="Calibri" panose="020F0502020204030204" pitchFamily="34" charset="0"/>
              </a:rPr>
              <a:t>Intaketafel</a:t>
            </a:r>
            <a:r>
              <a:rPr lang="nl-NL" sz="2400" dirty="0">
                <a:latin typeface="Calibri" panose="020F0502020204030204" pitchFamily="34" charset="0"/>
              </a:rPr>
              <a:t> wordt vastgelegd: bepaal de wijze waarop</a:t>
            </a:r>
          </a:p>
          <a:p>
            <a:pPr lvl="1"/>
            <a:endParaRPr lang="nl-NL" sz="2400" dirty="0">
              <a:latin typeface="Calibri" panose="020F0502020204030204" pitchFamily="34" charset="0"/>
            </a:endParaRPr>
          </a:p>
          <a:p>
            <a:pPr lvl="1"/>
            <a:r>
              <a:rPr lang="nl-NL" sz="2400" b="1" dirty="0">
                <a:latin typeface="Calibri" panose="020F0502020204030204" pitchFamily="34" charset="0"/>
              </a:rPr>
              <a:t>Doel</a:t>
            </a:r>
            <a:r>
              <a:rPr lang="nl-NL" sz="2400" dirty="0">
                <a:latin typeface="Calibri" panose="020F0502020204030204" pitchFamily="34" charset="0"/>
              </a:rPr>
              <a:t>: naar de initiatiefnemer communiceren we hetzelfde besluit</a:t>
            </a:r>
          </a:p>
          <a:p>
            <a:endParaRPr lang="nl-NL" dirty="0">
              <a:latin typeface="Calibri" panose="020F0502020204030204" pitchFamily="34" charset="0"/>
            </a:endParaRPr>
          </a:p>
        </p:txBody>
      </p:sp>
    </p:spTree>
    <p:extLst>
      <p:ext uri="{BB962C8B-B14F-4D97-AF65-F5344CB8AC3E}">
        <p14:creationId xmlns:p14="http://schemas.microsoft.com/office/powerpoint/2010/main" val="241640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E093B-0F51-4CC2-9E3C-598CD8E6DEB0}"/>
              </a:ext>
            </a:extLst>
          </p:cNvPr>
          <p:cNvSpPr>
            <a:spLocks noGrp="1"/>
          </p:cNvSpPr>
          <p:nvPr>
            <p:ph type="title"/>
          </p:nvPr>
        </p:nvSpPr>
        <p:spPr>
          <a:xfrm>
            <a:off x="1928816" y="286250"/>
            <a:ext cx="10033200" cy="720000"/>
          </a:xfrm>
        </p:spPr>
        <p:txBody>
          <a:bodyPr/>
          <a:lstStyle/>
          <a:p>
            <a:r>
              <a:rPr lang="nl-NL" dirty="0"/>
              <a:t>Spelregels gesprek </a:t>
            </a:r>
            <a:r>
              <a:rPr lang="nl-NL" dirty="0" err="1"/>
              <a:t>Intaketafel</a:t>
            </a:r>
            <a:r>
              <a:rPr lang="nl-NL" dirty="0"/>
              <a:t> </a:t>
            </a:r>
          </a:p>
        </p:txBody>
      </p:sp>
      <p:sp>
        <p:nvSpPr>
          <p:cNvPr id="3" name="Tijdelijke aanduiding voor inhoud 2">
            <a:extLst>
              <a:ext uri="{FF2B5EF4-FFF2-40B4-BE49-F238E27FC236}">
                <a16:creationId xmlns:a16="http://schemas.microsoft.com/office/drawing/2014/main" id="{42DE3007-9811-48C4-AE7E-CD4F1087477A}"/>
              </a:ext>
            </a:extLst>
          </p:cNvPr>
          <p:cNvSpPr>
            <a:spLocks noGrp="1"/>
          </p:cNvSpPr>
          <p:nvPr>
            <p:ph idx="1"/>
          </p:nvPr>
        </p:nvSpPr>
        <p:spPr>
          <a:xfrm>
            <a:off x="766611" y="1298007"/>
            <a:ext cx="10349864" cy="4500000"/>
          </a:xfrm>
        </p:spPr>
        <p:txBody>
          <a:bodyPr/>
          <a:lstStyle/>
          <a:p>
            <a:r>
              <a:rPr lang="nl-NL" dirty="0"/>
              <a:t>We werken vanuit de ‘Ja, mits’- gedachte. Het doel van het gesprek is het initiatief mogelijk te maken. Het is mogelijk alternatieven te vinden voor het initiatief of op een andere locatie</a:t>
            </a:r>
          </a:p>
          <a:p>
            <a:r>
              <a:rPr lang="nl-NL" dirty="0"/>
              <a:t>We hebben een kort en gefocust gesprek van 15 minuten per case</a:t>
            </a:r>
          </a:p>
          <a:p>
            <a:r>
              <a:rPr lang="nl-NL" dirty="0"/>
              <a:t>Iedereen zit goed voorbereid aan tafel</a:t>
            </a:r>
          </a:p>
          <a:p>
            <a:r>
              <a:rPr lang="nl-NL" dirty="0"/>
              <a:t>Iedereen is als gelijke deelnemer verantwoordelijk voor goede dialoog en de bijdrage aan de doelstelling en de uitkomst</a:t>
            </a:r>
          </a:p>
          <a:p>
            <a:r>
              <a:rPr lang="nl-NL" dirty="0"/>
              <a:t>Het gaat niet om meningen, maar om feiten</a:t>
            </a:r>
          </a:p>
          <a:p>
            <a:r>
              <a:rPr lang="nl-NL" dirty="0"/>
              <a:t>Als je het niet eens bent, geef je ook een alternatief</a:t>
            </a:r>
          </a:p>
          <a:p>
            <a:r>
              <a:rPr lang="nl-NL" dirty="0"/>
              <a:t>We werken met een agenda – zie een mogelijk voorbeeld op de volgende pagina’s</a:t>
            </a:r>
          </a:p>
        </p:txBody>
      </p:sp>
    </p:spTree>
    <p:extLst>
      <p:ext uri="{BB962C8B-B14F-4D97-AF65-F5344CB8AC3E}">
        <p14:creationId xmlns:p14="http://schemas.microsoft.com/office/powerpoint/2010/main" val="246431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E093B-0F51-4CC2-9E3C-598CD8E6DEB0}"/>
              </a:ext>
            </a:extLst>
          </p:cNvPr>
          <p:cNvSpPr>
            <a:spLocks noGrp="1"/>
          </p:cNvSpPr>
          <p:nvPr>
            <p:ph type="title"/>
          </p:nvPr>
        </p:nvSpPr>
        <p:spPr>
          <a:xfrm>
            <a:off x="1928816" y="286249"/>
            <a:ext cx="10033200" cy="773743"/>
          </a:xfrm>
        </p:spPr>
        <p:txBody>
          <a:bodyPr/>
          <a:lstStyle/>
          <a:p>
            <a:r>
              <a:rPr lang="nl-NL" dirty="0"/>
              <a:t>Opstarten van het gesprek aan de Intaketafel tijdens het online oefenen </a:t>
            </a:r>
          </a:p>
        </p:txBody>
      </p:sp>
      <p:sp>
        <p:nvSpPr>
          <p:cNvPr id="3" name="Tijdelijke aanduiding voor inhoud 2">
            <a:extLst>
              <a:ext uri="{FF2B5EF4-FFF2-40B4-BE49-F238E27FC236}">
                <a16:creationId xmlns:a16="http://schemas.microsoft.com/office/drawing/2014/main" id="{42DE3007-9811-48C4-AE7E-CD4F1087477A}"/>
              </a:ext>
            </a:extLst>
          </p:cNvPr>
          <p:cNvSpPr>
            <a:spLocks noGrp="1"/>
          </p:cNvSpPr>
          <p:nvPr>
            <p:ph idx="1"/>
          </p:nvPr>
        </p:nvSpPr>
        <p:spPr>
          <a:xfrm>
            <a:off x="692527" y="1488507"/>
            <a:ext cx="11002057" cy="4500000"/>
          </a:xfrm>
        </p:spPr>
        <p:txBody>
          <a:bodyPr/>
          <a:lstStyle/>
          <a:p>
            <a:r>
              <a:rPr lang="nl-NL" dirty="0"/>
              <a:t>De voorzitter van de gemeente stelt de leden van het </a:t>
            </a:r>
            <a:r>
              <a:rPr lang="nl-NL" dirty="0" err="1"/>
              <a:t>Intaketeam</a:t>
            </a:r>
            <a:r>
              <a:rPr lang="nl-NL" dirty="0"/>
              <a:t> voor met naam en functie. Alle leden van het </a:t>
            </a:r>
            <a:r>
              <a:rPr lang="nl-NL" dirty="0" err="1"/>
              <a:t>Intaketeam</a:t>
            </a:r>
            <a:r>
              <a:rPr lang="nl-NL" dirty="0"/>
              <a:t> zetten hun beeld en geluid aan.</a:t>
            </a:r>
          </a:p>
          <a:p>
            <a:r>
              <a:rPr lang="nl-NL" dirty="0"/>
              <a:t>De voorzitter houdt de tijd in de gaten – maximaal 15 minuten</a:t>
            </a:r>
          </a:p>
          <a:p>
            <a:r>
              <a:rPr lang="nl-NL" dirty="0"/>
              <a:t>Het gesprek start met een korte introductie door de inbrenger van maximaal 2 minuten. De inbrenger is degene die de case goed kent en ook contact heeft gehad met de initiatiefnemer</a:t>
            </a:r>
          </a:p>
          <a:p>
            <a:r>
              <a:rPr lang="nl-NL" dirty="0"/>
              <a:t>Tijdens de introductie worden twee afbeeldingen getoond, bij voorkeur van de ligging en indien beschikbaar een visualisatie van het initiatief</a:t>
            </a:r>
          </a:p>
          <a:p>
            <a:r>
              <a:rPr lang="nl-NL" dirty="0"/>
              <a:t>De voorzitter loopt met het </a:t>
            </a:r>
            <a:r>
              <a:rPr lang="nl-NL" dirty="0" err="1"/>
              <a:t>Intaketeam</a:t>
            </a:r>
            <a:r>
              <a:rPr lang="nl-NL" dirty="0"/>
              <a:t> de 10 vragen door – zie volgende pagina’s</a:t>
            </a:r>
          </a:p>
          <a:p>
            <a:r>
              <a:rPr lang="nl-NL" dirty="0"/>
              <a:t>De voorzitter sluit af met een conclusie of het initiatief wenselijk is en bespreekt wat de volgende stap is.</a:t>
            </a:r>
          </a:p>
        </p:txBody>
      </p:sp>
    </p:spTree>
    <p:extLst>
      <p:ext uri="{BB962C8B-B14F-4D97-AF65-F5344CB8AC3E}">
        <p14:creationId xmlns:p14="http://schemas.microsoft.com/office/powerpoint/2010/main" val="211115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0A5F42F-9655-5A49-B8C3-AF94952D3179}"/>
              </a:ext>
            </a:extLst>
          </p:cNvPr>
          <p:cNvSpPr/>
          <p:nvPr/>
        </p:nvSpPr>
        <p:spPr>
          <a:xfrm>
            <a:off x="1835530" y="222111"/>
            <a:ext cx="6366554" cy="125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a:lnSpc>
                <a:spcPct val="90000"/>
              </a:lnSpc>
            </a:pPr>
            <a:r>
              <a:rPr lang="nl-NL" sz="3200" b="1" dirty="0">
                <a:solidFill>
                  <a:srgbClr val="00A9F3"/>
                </a:solidFill>
                <a:latin typeface="Arial" charset="0"/>
                <a:cs typeface="Arial" charset="0"/>
              </a:rPr>
              <a:t>Agenda gesprek </a:t>
            </a:r>
            <a:r>
              <a:rPr lang="nl-NL" sz="3200" b="1" dirty="0" err="1">
                <a:solidFill>
                  <a:srgbClr val="00A9F3"/>
                </a:solidFill>
                <a:latin typeface="Arial" charset="0"/>
                <a:cs typeface="Arial" charset="0"/>
              </a:rPr>
              <a:t>Intaketafel</a:t>
            </a:r>
            <a:r>
              <a:rPr lang="nl-NL" sz="3200" b="1" dirty="0">
                <a:solidFill>
                  <a:srgbClr val="00A9F3"/>
                </a:solidFill>
                <a:latin typeface="Arial" charset="0"/>
                <a:cs typeface="Arial" charset="0"/>
              </a:rPr>
              <a:t>  </a:t>
            </a:r>
          </a:p>
        </p:txBody>
      </p:sp>
      <p:graphicFrame>
        <p:nvGraphicFramePr>
          <p:cNvPr id="7" name="Tabel 6">
            <a:extLst>
              <a:ext uri="{FF2B5EF4-FFF2-40B4-BE49-F238E27FC236}">
                <a16:creationId xmlns:a16="http://schemas.microsoft.com/office/drawing/2014/main" id="{6B631FA7-78C9-A544-9896-42E716CF308F}"/>
              </a:ext>
            </a:extLst>
          </p:cNvPr>
          <p:cNvGraphicFramePr/>
          <p:nvPr>
            <p:extLst>
              <p:ext uri="{D42A27DB-BD31-4B8C-83A1-F6EECF244321}">
                <p14:modId xmlns:p14="http://schemas.microsoft.com/office/powerpoint/2010/main" val="1893486848"/>
              </p:ext>
            </p:extLst>
          </p:nvPr>
        </p:nvGraphicFramePr>
        <p:xfrm>
          <a:off x="925062" y="862844"/>
          <a:ext cx="9218581" cy="5480755"/>
        </p:xfrm>
        <a:graphic>
          <a:graphicData uri="http://schemas.openxmlformats.org/drawingml/2006/table">
            <a:tbl>
              <a:tblPr firstRow="1" firstCol="1" bandRow="1">
                <a:tableStyleId>{5C22544A-7EE6-4342-B048-85BDC9FD1C3A}</a:tableStyleId>
              </a:tblPr>
              <a:tblGrid>
                <a:gridCol w="551084">
                  <a:extLst>
                    <a:ext uri="{9D8B030D-6E8A-4147-A177-3AD203B41FA5}">
                      <a16:colId xmlns:a16="http://schemas.microsoft.com/office/drawing/2014/main" val="2151841541"/>
                    </a:ext>
                  </a:extLst>
                </a:gridCol>
                <a:gridCol w="6710606">
                  <a:extLst>
                    <a:ext uri="{9D8B030D-6E8A-4147-A177-3AD203B41FA5}">
                      <a16:colId xmlns:a16="http://schemas.microsoft.com/office/drawing/2014/main" val="2023133774"/>
                    </a:ext>
                  </a:extLst>
                </a:gridCol>
                <a:gridCol w="1956891">
                  <a:extLst>
                    <a:ext uri="{9D8B030D-6E8A-4147-A177-3AD203B41FA5}">
                      <a16:colId xmlns:a16="http://schemas.microsoft.com/office/drawing/2014/main" val="217096744"/>
                    </a:ext>
                  </a:extLst>
                </a:gridCol>
              </a:tblGrid>
              <a:tr h="289297">
                <a:tc>
                  <a:txBody>
                    <a:bodyPr/>
                    <a:lstStyle/>
                    <a:p>
                      <a:pPr>
                        <a:spcAft>
                          <a:spcPts val="0"/>
                        </a:spcAft>
                      </a:pPr>
                      <a:r>
                        <a:rPr lang="nl-NL" sz="1800">
                          <a:effectLst/>
                        </a:rPr>
                        <a:t>Nr.</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a:effectLst/>
                        </a:rPr>
                        <a:t>Vraag</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a:effectLst/>
                        </a:rPr>
                        <a:t>Antwoord</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834773943"/>
                  </a:ext>
                </a:extLst>
              </a:tr>
              <a:tr h="289297">
                <a:tc>
                  <a:txBody>
                    <a:bodyPr/>
                    <a:lstStyle/>
                    <a:p>
                      <a:pPr>
                        <a:spcAft>
                          <a:spcPts val="0"/>
                        </a:spcAft>
                      </a:pPr>
                      <a:r>
                        <a:rPr lang="nl-NL" sz="1800">
                          <a:effectLst/>
                        </a:rPr>
                        <a:t>1.</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Vinden we dit initiatief wenselijk?</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a:effectLst/>
                        </a:rPr>
                        <a:t>Ja/nee</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3812475371"/>
                  </a:ext>
                </a:extLst>
              </a:tr>
              <a:tr h="2068032">
                <a:tc>
                  <a:txBody>
                    <a:bodyPr/>
                    <a:lstStyle/>
                    <a:p>
                      <a:pPr>
                        <a:spcAft>
                          <a:spcPts val="0"/>
                        </a:spcAft>
                      </a:pPr>
                      <a:r>
                        <a:rPr lang="nl-NL" sz="1800" dirty="0">
                          <a:effectLst/>
                        </a:rPr>
                        <a:t>2.</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800" dirty="0">
                          <a:effectLst/>
                        </a:rPr>
                        <a:t>Is dit initiatief beleidsmatig wenselijk? Heeft het maatschappelijk waarde voor inwoners en ondernemers:</a:t>
                      </a:r>
                    </a:p>
                    <a:p>
                      <a:pPr marL="342900" lvl="0" indent="-342900">
                        <a:lnSpc>
                          <a:spcPct val="115000"/>
                        </a:lnSpc>
                        <a:buFont typeface="Verdana" panose="020B0604030504040204" pitchFamily="34" charset="0"/>
                        <a:buChar char="-"/>
                      </a:pPr>
                      <a:r>
                        <a:rPr lang="nl-NL" sz="1800" dirty="0">
                          <a:effectLst/>
                        </a:rPr>
                        <a:t>Ruimtelijk beleid (Omgevingsvisie)</a:t>
                      </a:r>
                    </a:p>
                    <a:p>
                      <a:pPr marL="342900" lvl="0" indent="-342900">
                        <a:lnSpc>
                          <a:spcPct val="115000"/>
                        </a:lnSpc>
                        <a:buFont typeface="Verdana" panose="020B0604030504040204" pitchFamily="34" charset="0"/>
                        <a:buChar char="-"/>
                      </a:pPr>
                      <a:r>
                        <a:rPr lang="nl-NL" sz="1800" dirty="0">
                          <a:effectLst/>
                        </a:rPr>
                        <a:t>Wonen (Woonvisie)</a:t>
                      </a:r>
                    </a:p>
                    <a:p>
                      <a:pPr marL="342900" lvl="0" indent="-342900">
                        <a:lnSpc>
                          <a:spcPct val="115000"/>
                        </a:lnSpc>
                        <a:buFont typeface="Verdana" panose="020B0604030504040204" pitchFamily="34" charset="0"/>
                        <a:buChar char="-"/>
                      </a:pPr>
                      <a:r>
                        <a:rPr lang="nl-NL" sz="1800" dirty="0">
                          <a:effectLst/>
                        </a:rPr>
                        <a:t>Economische Visie Detailhandel en Horeca</a:t>
                      </a:r>
                    </a:p>
                    <a:p>
                      <a:pPr marL="342900" lvl="0" indent="-342900">
                        <a:lnSpc>
                          <a:spcPct val="115000"/>
                        </a:lnSpc>
                        <a:buFont typeface="Verdana" panose="020B0604030504040204" pitchFamily="34" charset="0"/>
                        <a:buChar char="-"/>
                      </a:pPr>
                      <a:r>
                        <a:rPr lang="nl-NL" sz="1800" dirty="0">
                          <a:effectLst/>
                        </a:rPr>
                        <a:t>Welzijn (onderwijs, kinderopvang, zorg, sport, etc)</a:t>
                      </a:r>
                    </a:p>
                    <a:p>
                      <a:pPr marL="342900" lvl="0" indent="-342900">
                        <a:lnSpc>
                          <a:spcPct val="115000"/>
                        </a:lnSpc>
                        <a:buFont typeface="Verdana" panose="020B0604030504040204" pitchFamily="34" charset="0"/>
                        <a:buChar char="-"/>
                      </a:pPr>
                      <a:r>
                        <a:rPr lang="nl-NL" sz="1800" dirty="0">
                          <a:effectLst/>
                        </a:rPr>
                        <a:t>Duurzaamheid</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Ja/nee</a:t>
                      </a:r>
                    </a:p>
                    <a:p>
                      <a:pPr>
                        <a:spcAft>
                          <a:spcPts val="0"/>
                        </a:spcAft>
                      </a:pPr>
                      <a:r>
                        <a:rPr lang="nl-NL" sz="1800" dirty="0">
                          <a:effectLst/>
                          <a:latin typeface="Arial" panose="020B0604020202020204" pitchFamily="34" charset="0"/>
                          <a:ea typeface="Calibri" panose="020F0502020204030204" pitchFamily="34" charset="0"/>
                          <a:cs typeface="Arial" panose="020B0604020202020204" pitchFamily="34" charset="0"/>
                        </a:rPr>
                        <a:t>Ja, mits</a:t>
                      </a:r>
                    </a:p>
                  </a:txBody>
                  <a:tcPr marL="68580" marR="68580" marT="0" marB="0"/>
                </a:tc>
                <a:extLst>
                  <a:ext uri="{0D108BD9-81ED-4DB2-BD59-A6C34878D82A}">
                    <a16:rowId xmlns:a16="http://schemas.microsoft.com/office/drawing/2014/main" val="3040671022"/>
                  </a:ext>
                </a:extLst>
              </a:tr>
              <a:tr h="1471678">
                <a:tc>
                  <a:txBody>
                    <a:bodyPr/>
                    <a:lstStyle/>
                    <a:p>
                      <a:pPr>
                        <a:spcAft>
                          <a:spcPts val="0"/>
                        </a:spcAft>
                      </a:pPr>
                      <a:r>
                        <a:rPr lang="nl-NL" sz="1800">
                          <a:effectLst/>
                        </a:rPr>
                        <a:t>3.</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800" dirty="0">
                          <a:effectLst/>
                        </a:rPr>
                        <a:t>Is dit initiatief ruimtelijk wenselijk:</a:t>
                      </a:r>
                    </a:p>
                    <a:p>
                      <a:pPr marL="342900" lvl="0" indent="-342900">
                        <a:lnSpc>
                          <a:spcPct val="115000"/>
                        </a:lnSpc>
                        <a:buFont typeface="Verdana" panose="020B0604030504040204" pitchFamily="34" charset="0"/>
                        <a:buChar char="-"/>
                      </a:pPr>
                      <a:r>
                        <a:rPr lang="nl-NL" sz="1800" dirty="0">
                          <a:effectLst/>
                        </a:rPr>
                        <a:t>Check Omgevingsplan/bestemmingsplan</a:t>
                      </a:r>
                    </a:p>
                    <a:p>
                      <a:pPr marL="342900" lvl="0" indent="-342900">
                        <a:lnSpc>
                          <a:spcPct val="115000"/>
                        </a:lnSpc>
                        <a:buFont typeface="Verdana" panose="020B0604030504040204" pitchFamily="34" charset="0"/>
                        <a:buChar char="-"/>
                      </a:pPr>
                      <a:r>
                        <a:rPr lang="nl-NL" sz="1800" dirty="0">
                          <a:effectLst/>
                        </a:rPr>
                        <a:t>Check bereikbaarheid en Parkeren</a:t>
                      </a:r>
                    </a:p>
                    <a:p>
                      <a:pPr marL="342900" lvl="0" indent="-342900">
                        <a:lnSpc>
                          <a:spcPct val="115000"/>
                        </a:lnSpc>
                        <a:buFont typeface="Verdana" panose="020B0604030504040204" pitchFamily="34" charset="0"/>
                        <a:buChar char="-"/>
                      </a:pPr>
                      <a:r>
                        <a:rPr lang="nl-NL" sz="1800" dirty="0">
                          <a:effectLst/>
                        </a:rPr>
                        <a:t>Milieuaspecten</a:t>
                      </a:r>
                    </a:p>
                    <a:p>
                      <a:pPr marL="342900" lvl="0" indent="-342900">
                        <a:lnSpc>
                          <a:spcPct val="115000"/>
                        </a:lnSpc>
                        <a:buFont typeface="Verdana" panose="020B0604030504040204" pitchFamily="34" charset="0"/>
                        <a:buChar char="-"/>
                      </a:pPr>
                      <a:r>
                        <a:rPr lang="nl-NL" sz="1800" dirty="0">
                          <a:effectLst/>
                        </a:rPr>
                        <a:t>Stedenbouwkundige inpasbaarheid</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800" dirty="0">
                          <a:effectLst/>
                        </a:rPr>
                        <a:t>Ja/nee</a:t>
                      </a:r>
                    </a:p>
                    <a:p>
                      <a:pPr>
                        <a:lnSpc>
                          <a:spcPct val="115000"/>
                        </a:lnSpc>
                      </a:pPr>
                      <a:r>
                        <a:rPr lang="nl-NL" sz="1800" dirty="0">
                          <a:effectLst/>
                        </a:rPr>
                        <a:t>Ja, mits</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3177501029"/>
                  </a:ext>
                </a:extLst>
              </a:tr>
              <a:tr h="1157185">
                <a:tc>
                  <a:txBody>
                    <a:bodyPr/>
                    <a:lstStyle/>
                    <a:p>
                      <a:pPr>
                        <a:spcAft>
                          <a:spcPts val="0"/>
                        </a:spcAft>
                      </a:pPr>
                      <a:r>
                        <a:rPr lang="nl-NL" sz="1800">
                          <a:effectLst/>
                        </a:rPr>
                        <a:t>4.</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marL="0" algn="l" defTabSz="914354" rtl="0" eaLnBrk="1" latinLnBrk="0" hangingPunct="1">
                        <a:lnSpc>
                          <a:spcPct val="115000"/>
                        </a:lnSpc>
                        <a:spcAft>
                          <a:spcPts val="0"/>
                        </a:spcAft>
                      </a:pPr>
                      <a:r>
                        <a:rPr lang="nl-NL" sz="1800" dirty="0">
                          <a:effectLst/>
                        </a:rPr>
                        <a:t>Is het initiatief beleidsmatig wenselijk voor andere overheden/</a:t>
                      </a:r>
                      <a:r>
                        <a:rPr lang="nl-NL" sz="1800" dirty="0" err="1">
                          <a:effectLst/>
                        </a:rPr>
                        <a:t>ketenpartners</a:t>
                      </a:r>
                      <a:r>
                        <a:rPr lang="nl-NL" sz="1800" dirty="0">
                          <a:effectLst/>
                        </a:rPr>
                        <a:t> (Provincie, Waterschap, Rijk, GGD, Veiligheidsregio, Omgevingsdienst)</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Ja/nee</a:t>
                      </a:r>
                    </a:p>
                    <a:p>
                      <a:pPr>
                        <a:spcAft>
                          <a:spcPts val="0"/>
                        </a:spcAft>
                      </a:pPr>
                      <a:r>
                        <a:rPr lang="nl-NL" sz="1800" dirty="0">
                          <a:effectLst/>
                        </a:rPr>
                        <a:t>Ja, mits</a:t>
                      </a:r>
                    </a:p>
                    <a:p>
                      <a:pPr>
                        <a:spcAft>
                          <a:spcPts val="0"/>
                        </a:spcAft>
                      </a:pPr>
                      <a:r>
                        <a:rPr lang="nl-NL" sz="1800" dirty="0">
                          <a:effectLst/>
                        </a:rPr>
                        <a:t>Nog niet bekend</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303367511"/>
                  </a:ext>
                </a:extLst>
              </a:tr>
            </a:tbl>
          </a:graphicData>
        </a:graphic>
      </p:graphicFrame>
    </p:spTree>
    <p:extLst>
      <p:ext uri="{BB962C8B-B14F-4D97-AF65-F5344CB8AC3E}">
        <p14:creationId xmlns:p14="http://schemas.microsoft.com/office/powerpoint/2010/main" val="94992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0A5F42F-9655-5A49-B8C3-AF94952D3179}"/>
              </a:ext>
            </a:extLst>
          </p:cNvPr>
          <p:cNvSpPr/>
          <p:nvPr/>
        </p:nvSpPr>
        <p:spPr>
          <a:xfrm>
            <a:off x="1835530" y="222111"/>
            <a:ext cx="6366554" cy="125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a:lnSpc>
                <a:spcPct val="90000"/>
              </a:lnSpc>
            </a:pPr>
            <a:r>
              <a:rPr lang="nl-NL" sz="3200" b="1" dirty="0">
                <a:solidFill>
                  <a:srgbClr val="00A9F3"/>
                </a:solidFill>
                <a:latin typeface="Arial" charset="0"/>
                <a:cs typeface="Arial" charset="0"/>
              </a:rPr>
              <a:t>Agenda gesprek </a:t>
            </a:r>
            <a:r>
              <a:rPr lang="nl-NL" sz="3200" b="1" dirty="0" err="1">
                <a:solidFill>
                  <a:srgbClr val="00A9F3"/>
                </a:solidFill>
                <a:latin typeface="Arial" charset="0"/>
                <a:cs typeface="Arial" charset="0"/>
              </a:rPr>
              <a:t>Intaketafel</a:t>
            </a:r>
            <a:r>
              <a:rPr lang="nl-NL" sz="3200" b="1" dirty="0">
                <a:solidFill>
                  <a:srgbClr val="00A9F3"/>
                </a:solidFill>
                <a:latin typeface="Arial" charset="0"/>
                <a:cs typeface="Arial" charset="0"/>
              </a:rPr>
              <a:t>  </a:t>
            </a:r>
          </a:p>
        </p:txBody>
      </p:sp>
      <p:graphicFrame>
        <p:nvGraphicFramePr>
          <p:cNvPr id="7" name="Tabel 6">
            <a:extLst>
              <a:ext uri="{FF2B5EF4-FFF2-40B4-BE49-F238E27FC236}">
                <a16:creationId xmlns:a16="http://schemas.microsoft.com/office/drawing/2014/main" id="{6B631FA7-78C9-A544-9896-42E716CF308F}"/>
              </a:ext>
            </a:extLst>
          </p:cNvPr>
          <p:cNvGraphicFramePr/>
          <p:nvPr>
            <p:extLst>
              <p:ext uri="{D42A27DB-BD31-4B8C-83A1-F6EECF244321}">
                <p14:modId xmlns:p14="http://schemas.microsoft.com/office/powerpoint/2010/main" val="2412196167"/>
              </p:ext>
            </p:extLst>
          </p:nvPr>
        </p:nvGraphicFramePr>
        <p:xfrm>
          <a:off x="761828" y="1199494"/>
          <a:ext cx="9980581" cy="4132431"/>
        </p:xfrm>
        <a:graphic>
          <a:graphicData uri="http://schemas.openxmlformats.org/drawingml/2006/table">
            <a:tbl>
              <a:tblPr firstRow="1" firstCol="1" bandRow="1">
                <a:tableStyleId>{5C22544A-7EE6-4342-B048-85BDC9FD1C3A}</a:tableStyleId>
              </a:tblPr>
              <a:tblGrid>
                <a:gridCol w="596636">
                  <a:extLst>
                    <a:ext uri="{9D8B030D-6E8A-4147-A177-3AD203B41FA5}">
                      <a16:colId xmlns:a16="http://schemas.microsoft.com/office/drawing/2014/main" val="2151841541"/>
                    </a:ext>
                  </a:extLst>
                </a:gridCol>
                <a:gridCol w="7265299">
                  <a:extLst>
                    <a:ext uri="{9D8B030D-6E8A-4147-A177-3AD203B41FA5}">
                      <a16:colId xmlns:a16="http://schemas.microsoft.com/office/drawing/2014/main" val="2023133774"/>
                    </a:ext>
                  </a:extLst>
                </a:gridCol>
                <a:gridCol w="2118646">
                  <a:extLst>
                    <a:ext uri="{9D8B030D-6E8A-4147-A177-3AD203B41FA5}">
                      <a16:colId xmlns:a16="http://schemas.microsoft.com/office/drawing/2014/main" val="217096744"/>
                    </a:ext>
                  </a:extLst>
                </a:gridCol>
              </a:tblGrid>
              <a:tr h="236294">
                <a:tc>
                  <a:txBody>
                    <a:bodyPr/>
                    <a:lstStyle/>
                    <a:p>
                      <a:pPr>
                        <a:spcAft>
                          <a:spcPts val="0"/>
                        </a:spcAft>
                      </a:pPr>
                      <a:r>
                        <a:rPr lang="nl-NL" sz="1800">
                          <a:effectLst/>
                        </a:rPr>
                        <a:t>Nr.</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a:effectLst/>
                        </a:rPr>
                        <a:t>Vraag</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a:effectLst/>
                        </a:rPr>
                        <a:t>Antwoord</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834773943"/>
                  </a:ext>
                </a:extLst>
              </a:tr>
              <a:tr h="472588">
                <a:tc>
                  <a:txBody>
                    <a:bodyPr/>
                    <a:lstStyle/>
                    <a:p>
                      <a:pPr>
                        <a:spcAft>
                          <a:spcPts val="0"/>
                        </a:spcAft>
                      </a:pPr>
                      <a:r>
                        <a:rPr lang="nl-NL" sz="1800" dirty="0">
                          <a:effectLst/>
                          <a:latin typeface="Calibri" panose="020F0502020204030204" pitchFamily="34" charset="0"/>
                          <a:ea typeface="Calibri" panose="020F0502020204030204" pitchFamily="34" charset="0"/>
                          <a:cs typeface="Times New Roman"/>
                        </a:rPr>
                        <a:t>5.</a:t>
                      </a:r>
                    </a:p>
                  </a:txBody>
                  <a:tcPr marL="68580" marR="68580" marT="0" marB="0"/>
                </a:tc>
                <a:tc>
                  <a:txBody>
                    <a:bodyPr/>
                    <a:lstStyle/>
                    <a:p>
                      <a:pPr marL="0" algn="l" defTabSz="914354" rtl="0" eaLnBrk="1" latinLnBrk="0" hangingPunct="1">
                        <a:lnSpc>
                          <a:spcPct val="115000"/>
                        </a:lnSpc>
                        <a:spcAft>
                          <a:spcPts val="0"/>
                        </a:spcAft>
                      </a:pPr>
                      <a:r>
                        <a:rPr lang="nl-NL" sz="1800" dirty="0">
                          <a:effectLst/>
                        </a:rPr>
                        <a:t>Is de locatie voor dit initiatief de meeste geschikte locatie?</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Ja/nee</a:t>
                      </a:r>
                    </a:p>
                    <a:p>
                      <a:pPr>
                        <a:spcAft>
                          <a:spcPts val="0"/>
                        </a:spcAft>
                      </a:pPr>
                      <a:r>
                        <a:rPr lang="nl-NL" sz="1800" dirty="0">
                          <a:effectLst/>
                          <a:latin typeface="Calibri" panose="020F0502020204030204" pitchFamily="34" charset="0"/>
                          <a:ea typeface="Calibri" panose="020F0502020204030204" pitchFamily="34" charset="0"/>
                          <a:cs typeface="Times New Roman"/>
                        </a:rPr>
                        <a:t>Alternatief </a:t>
                      </a:r>
                    </a:p>
                  </a:txBody>
                  <a:tcPr marL="68580" marR="68580" marT="0" marB="0"/>
                </a:tc>
                <a:extLst>
                  <a:ext uri="{0D108BD9-81ED-4DB2-BD59-A6C34878D82A}">
                    <a16:rowId xmlns:a16="http://schemas.microsoft.com/office/drawing/2014/main" val="2165168906"/>
                  </a:ext>
                </a:extLst>
              </a:tr>
              <a:tr h="667708">
                <a:tc>
                  <a:txBody>
                    <a:bodyPr/>
                    <a:lstStyle/>
                    <a:p>
                      <a:pPr>
                        <a:spcAft>
                          <a:spcPts val="0"/>
                        </a:spcAft>
                      </a:pPr>
                      <a:r>
                        <a:rPr lang="nl-NL" sz="1800" dirty="0">
                          <a:effectLst/>
                        </a:rPr>
                        <a:t>6.</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marL="0" algn="l" defTabSz="914354" rtl="0" eaLnBrk="1" latinLnBrk="0" hangingPunct="1">
                        <a:lnSpc>
                          <a:spcPct val="115000"/>
                        </a:lnSpc>
                        <a:spcAft>
                          <a:spcPts val="0"/>
                        </a:spcAft>
                      </a:pPr>
                      <a:r>
                        <a:rPr lang="nl-NL" sz="1800" dirty="0">
                          <a:effectLst/>
                        </a:rPr>
                        <a:t>Heeft de initiatiefnemer serieuze plannen? Heeft het initiatief bijvoorbeeld een businesscase of verdienmodel?</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 Ja/nee/nog niet</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836962238"/>
                  </a:ext>
                </a:extLst>
              </a:tr>
              <a:tr h="556423">
                <a:tc>
                  <a:txBody>
                    <a:bodyPr/>
                    <a:lstStyle/>
                    <a:p>
                      <a:pPr>
                        <a:spcAft>
                          <a:spcPts val="0"/>
                        </a:spcAft>
                      </a:pPr>
                      <a:r>
                        <a:rPr lang="nl-NL" sz="1800" dirty="0">
                          <a:effectLst/>
                          <a:latin typeface="Calibri" panose="020F0502020204030204" pitchFamily="34" charset="0"/>
                          <a:ea typeface="Calibri" panose="020F0502020204030204" pitchFamily="34" charset="0"/>
                          <a:cs typeface="Times New Roman"/>
                        </a:rPr>
                        <a:t>7.</a:t>
                      </a:r>
                    </a:p>
                  </a:txBody>
                  <a:tcPr marL="68580" marR="68580" marT="0" marB="0"/>
                </a:tc>
                <a:tc>
                  <a:txBody>
                    <a:bodyPr/>
                    <a:lstStyle/>
                    <a:p>
                      <a:pPr marL="0" algn="l" defTabSz="914354" rtl="0" eaLnBrk="1" latinLnBrk="0" hangingPunct="1">
                        <a:lnSpc>
                          <a:spcPct val="115000"/>
                        </a:lnSpc>
                        <a:spcAft>
                          <a:spcPts val="0"/>
                        </a:spcAft>
                      </a:pPr>
                      <a:r>
                        <a:rPr lang="nl-NL" sz="1800" dirty="0">
                          <a:effectLst/>
                        </a:rPr>
                        <a:t>Weten we al of er draagvlak voor het plan is in de omgeving?</a:t>
                      </a:r>
                      <a:endParaRPr lang="nl-NL" sz="1800" b="1" kern="1200" dirty="0">
                        <a:solidFill>
                          <a:schemeClr val="lt1"/>
                        </a:solidFill>
                        <a:effectLst/>
                      </a:endParaRPr>
                    </a:p>
                  </a:txBody>
                  <a:tcPr marL="68580" marR="68580" marT="0" marB="0"/>
                </a:tc>
                <a:tc>
                  <a:txBody>
                    <a:bodyPr/>
                    <a:lstStyle/>
                    <a:p>
                      <a:pPr>
                        <a:spcAft>
                          <a:spcPts val="0"/>
                        </a:spcAft>
                      </a:pPr>
                      <a:r>
                        <a:rPr lang="nl-NL" sz="1800" dirty="0">
                          <a:effectLst/>
                        </a:rPr>
                        <a:t> Ja/nee</a:t>
                      </a:r>
                    </a:p>
                    <a:p>
                      <a:pPr>
                        <a:spcAft>
                          <a:spcPts val="0"/>
                        </a:spcAft>
                      </a:pPr>
                      <a:r>
                        <a:rPr lang="nl-NL" sz="1800" dirty="0">
                          <a:effectLst/>
                          <a:latin typeface="+mj-lt"/>
                          <a:ea typeface="Calibri" panose="020F0502020204030204" pitchFamily="34" charset="0"/>
                          <a:cs typeface="Times New Roman"/>
                        </a:rPr>
                        <a:t>Nog niet bekend</a:t>
                      </a:r>
                    </a:p>
                  </a:txBody>
                  <a:tcPr marL="68580" marR="68580" marT="0" marB="0"/>
                </a:tc>
                <a:extLst>
                  <a:ext uri="{0D108BD9-81ED-4DB2-BD59-A6C34878D82A}">
                    <a16:rowId xmlns:a16="http://schemas.microsoft.com/office/drawing/2014/main" val="2997393887"/>
                  </a:ext>
                </a:extLst>
              </a:tr>
              <a:tr h="797710">
                <a:tc>
                  <a:txBody>
                    <a:bodyPr/>
                    <a:lstStyle/>
                    <a:p>
                      <a:pPr>
                        <a:spcAft>
                          <a:spcPts val="0"/>
                        </a:spcAft>
                      </a:pPr>
                      <a:r>
                        <a:rPr lang="nl-NL" sz="1800" dirty="0">
                          <a:effectLst/>
                          <a:latin typeface="Calibri" panose="020F0502020204030204" pitchFamily="34" charset="0"/>
                          <a:ea typeface="Calibri" panose="020F0502020204030204" pitchFamily="34" charset="0"/>
                          <a:cs typeface="Times New Roman"/>
                        </a:rPr>
                        <a:t>8.</a:t>
                      </a:r>
                    </a:p>
                  </a:txBody>
                  <a:tcPr marL="68580" marR="68580" marT="0" marB="0"/>
                </a:tc>
                <a:tc>
                  <a:txBody>
                    <a:bodyPr/>
                    <a:lstStyle/>
                    <a:p>
                      <a:pPr marL="0" algn="l" defTabSz="914354" rtl="0" eaLnBrk="1" latinLnBrk="0" hangingPunct="1">
                        <a:lnSpc>
                          <a:spcPct val="115000"/>
                        </a:lnSpc>
                        <a:spcAft>
                          <a:spcPts val="0"/>
                        </a:spcAft>
                      </a:pPr>
                      <a:r>
                        <a:rPr lang="nl-NL" sz="1800" dirty="0">
                          <a:effectLst/>
                        </a:rPr>
                        <a:t>Is er bij het initiatief rekening gehouden met huidige of toekomstige gemeentelijke ontwikkelingen in de omgeving, die van invloed kunnen zijn?</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Ja/nee</a:t>
                      </a:r>
                    </a:p>
                  </a:txBody>
                  <a:tcPr marL="68580" marR="68580" marT="0" marB="0"/>
                </a:tc>
                <a:extLst>
                  <a:ext uri="{0D108BD9-81ED-4DB2-BD59-A6C34878D82A}">
                    <a16:rowId xmlns:a16="http://schemas.microsoft.com/office/drawing/2014/main" val="102249697"/>
                  </a:ext>
                </a:extLst>
              </a:tr>
              <a:tr h="472588">
                <a:tc>
                  <a:txBody>
                    <a:bodyPr/>
                    <a:lstStyle/>
                    <a:p>
                      <a:pPr>
                        <a:spcAft>
                          <a:spcPts val="0"/>
                        </a:spcAft>
                      </a:pPr>
                      <a:r>
                        <a:rPr lang="nl-NL" sz="1800">
                          <a:effectLst/>
                        </a:rPr>
                        <a:t>9.</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Zijn er koppelkansen met andere initiatieven in de omgeving?</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Ja/nee/nog niet bekend</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3551176591"/>
                  </a:ext>
                </a:extLst>
              </a:tr>
              <a:tr h="525973">
                <a:tc>
                  <a:txBody>
                    <a:bodyPr/>
                    <a:lstStyle/>
                    <a:p>
                      <a:pPr>
                        <a:spcAft>
                          <a:spcPts val="0"/>
                        </a:spcAft>
                      </a:pPr>
                      <a:r>
                        <a:rPr lang="nl-NL" sz="1800">
                          <a:effectLst/>
                        </a:rPr>
                        <a:t>10.</a:t>
                      </a:r>
                      <a:endParaRPr lang="nl-NL" sz="1800">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marL="0" algn="l" defTabSz="914354" rtl="0" eaLnBrk="1" latinLnBrk="0" hangingPunct="1">
                        <a:lnSpc>
                          <a:spcPct val="115000"/>
                        </a:lnSpc>
                        <a:spcAft>
                          <a:spcPts val="0"/>
                        </a:spcAft>
                      </a:pPr>
                      <a:r>
                        <a:rPr lang="nl-NL" sz="1800" dirty="0">
                          <a:effectLst/>
                        </a:rPr>
                        <a:t>Heeft de gemeente een rol binnen het initiatief? Bijvoorbeeld als grondeigenaar of subsidieverstrekker </a:t>
                      </a:r>
                      <a:r>
                        <a:rPr lang="nl-NL" sz="1800" dirty="0" err="1">
                          <a:effectLst/>
                        </a:rPr>
                        <a:t>oid</a:t>
                      </a:r>
                      <a:r>
                        <a:rPr lang="nl-NL" sz="1800" dirty="0">
                          <a:effectLst/>
                        </a:rPr>
                        <a:t>.</a:t>
                      </a:r>
                      <a:endParaRPr lang="nl-NL" sz="1800" b="1" kern="1200" dirty="0">
                        <a:solidFill>
                          <a:schemeClr val="lt1"/>
                        </a:solidFill>
                        <a:effectLst/>
                        <a:latin typeface="Calibri" panose="020F0502020204030204" pitchFamily="34" charset="0"/>
                        <a:ea typeface="Calibri" panose="020F0502020204030204" pitchFamily="34" charset="0"/>
                        <a:cs typeface="Times New Roman"/>
                      </a:endParaRPr>
                    </a:p>
                  </a:txBody>
                  <a:tcPr marL="68580" marR="68580" marT="0" marB="0"/>
                </a:tc>
                <a:tc>
                  <a:txBody>
                    <a:bodyPr/>
                    <a:lstStyle/>
                    <a:p>
                      <a:pPr>
                        <a:spcAft>
                          <a:spcPts val="0"/>
                        </a:spcAft>
                      </a:pPr>
                      <a:r>
                        <a:rPr lang="nl-NL" sz="1800" dirty="0">
                          <a:effectLst/>
                        </a:rPr>
                        <a:t>Ja/nee</a:t>
                      </a:r>
                      <a:endParaRPr lang="nl-NL" sz="1800" dirty="0">
                        <a:effectLst/>
                        <a:latin typeface="Calibri" panose="020F050202020403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3731662229"/>
                  </a:ext>
                </a:extLst>
              </a:tr>
            </a:tbl>
          </a:graphicData>
        </a:graphic>
      </p:graphicFrame>
    </p:spTree>
    <p:extLst>
      <p:ext uri="{BB962C8B-B14F-4D97-AF65-F5344CB8AC3E}">
        <p14:creationId xmlns:p14="http://schemas.microsoft.com/office/powerpoint/2010/main" val="68819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0A5F42F-9655-5A49-B8C3-AF94952D3179}"/>
              </a:ext>
            </a:extLst>
          </p:cNvPr>
          <p:cNvSpPr/>
          <p:nvPr/>
        </p:nvSpPr>
        <p:spPr>
          <a:xfrm>
            <a:off x="1835530" y="222111"/>
            <a:ext cx="6366554" cy="125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a:lnSpc>
                <a:spcPct val="90000"/>
              </a:lnSpc>
            </a:pPr>
            <a:r>
              <a:rPr lang="nl-NL" sz="3200" b="1" dirty="0">
                <a:solidFill>
                  <a:srgbClr val="00A9F3"/>
                </a:solidFill>
                <a:latin typeface="Arial" charset="0"/>
                <a:cs typeface="Arial" charset="0"/>
              </a:rPr>
              <a:t>Agenda gesprek </a:t>
            </a:r>
            <a:r>
              <a:rPr lang="nl-NL" sz="3200" b="1" dirty="0" err="1">
                <a:solidFill>
                  <a:srgbClr val="00A9F3"/>
                </a:solidFill>
                <a:latin typeface="Arial" charset="0"/>
                <a:cs typeface="Arial" charset="0"/>
              </a:rPr>
              <a:t>Intaketafel</a:t>
            </a:r>
            <a:r>
              <a:rPr lang="nl-NL" sz="3200" b="1" dirty="0">
                <a:solidFill>
                  <a:srgbClr val="00A9F3"/>
                </a:solidFill>
                <a:latin typeface="Arial" charset="0"/>
                <a:cs typeface="Arial" charset="0"/>
              </a:rPr>
              <a:t>  </a:t>
            </a:r>
          </a:p>
        </p:txBody>
      </p:sp>
      <p:graphicFrame>
        <p:nvGraphicFramePr>
          <p:cNvPr id="3" name="Tabel 2">
            <a:extLst>
              <a:ext uri="{FF2B5EF4-FFF2-40B4-BE49-F238E27FC236}">
                <a16:creationId xmlns:a16="http://schemas.microsoft.com/office/drawing/2014/main" id="{91262488-18D8-784B-A217-CE682865D660}"/>
              </a:ext>
            </a:extLst>
          </p:cNvPr>
          <p:cNvGraphicFramePr/>
          <p:nvPr>
            <p:extLst>
              <p:ext uri="{D42A27DB-BD31-4B8C-83A1-F6EECF244321}">
                <p14:modId xmlns:p14="http://schemas.microsoft.com/office/powerpoint/2010/main" val="1618680173"/>
              </p:ext>
            </p:extLst>
          </p:nvPr>
        </p:nvGraphicFramePr>
        <p:xfrm>
          <a:off x="804333" y="849438"/>
          <a:ext cx="10625667" cy="5502029"/>
        </p:xfrm>
        <a:graphic>
          <a:graphicData uri="http://schemas.openxmlformats.org/drawingml/2006/table">
            <a:tbl>
              <a:tblPr firstRow="1" firstCol="1" bandRow="1">
                <a:tableStyleId>{5C22544A-7EE6-4342-B048-85BDC9FD1C3A}</a:tableStyleId>
              </a:tblPr>
              <a:tblGrid>
                <a:gridCol w="2798907">
                  <a:extLst>
                    <a:ext uri="{9D8B030D-6E8A-4147-A177-3AD203B41FA5}">
                      <a16:colId xmlns:a16="http://schemas.microsoft.com/office/drawing/2014/main" val="2966386880"/>
                    </a:ext>
                  </a:extLst>
                </a:gridCol>
                <a:gridCol w="3448027">
                  <a:extLst>
                    <a:ext uri="{9D8B030D-6E8A-4147-A177-3AD203B41FA5}">
                      <a16:colId xmlns:a16="http://schemas.microsoft.com/office/drawing/2014/main" val="3428160414"/>
                    </a:ext>
                  </a:extLst>
                </a:gridCol>
                <a:gridCol w="2884852">
                  <a:extLst>
                    <a:ext uri="{9D8B030D-6E8A-4147-A177-3AD203B41FA5}">
                      <a16:colId xmlns:a16="http://schemas.microsoft.com/office/drawing/2014/main" val="3054983877"/>
                    </a:ext>
                  </a:extLst>
                </a:gridCol>
                <a:gridCol w="1493881">
                  <a:extLst>
                    <a:ext uri="{9D8B030D-6E8A-4147-A177-3AD203B41FA5}">
                      <a16:colId xmlns:a16="http://schemas.microsoft.com/office/drawing/2014/main" val="4141972827"/>
                    </a:ext>
                  </a:extLst>
                </a:gridCol>
              </a:tblGrid>
              <a:tr h="255022">
                <a:tc gridSpan="2">
                  <a:txBody>
                    <a:bodyPr/>
                    <a:lstStyle/>
                    <a:p>
                      <a:pPr>
                        <a:lnSpc>
                          <a:spcPct val="115000"/>
                        </a:lnSpc>
                      </a:pPr>
                      <a:r>
                        <a:rPr lang="nl-NL" sz="1700">
                          <a:effectLst/>
                        </a:rPr>
                        <a:t>Advies</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hMerge="1">
                  <a:txBody>
                    <a:bodyPr/>
                    <a:lstStyle/>
                    <a:p>
                      <a:endParaRPr lang="nl-NL"/>
                    </a:p>
                  </a:txBody>
                  <a:tcPr/>
                </a:tc>
                <a:tc>
                  <a:txBody>
                    <a:bodyPr/>
                    <a:lstStyle/>
                    <a:p>
                      <a:pPr>
                        <a:lnSpc>
                          <a:spcPct val="115000"/>
                        </a:lnSpc>
                      </a:pPr>
                      <a:r>
                        <a:rPr lang="nl-NL" sz="1700">
                          <a:effectLst/>
                        </a:rPr>
                        <a:t>Antwoord</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Wie</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777456173"/>
                  </a:ext>
                </a:extLst>
              </a:tr>
              <a:tr h="1093733">
                <a:tc>
                  <a:txBody>
                    <a:bodyPr/>
                    <a:lstStyle/>
                    <a:p>
                      <a:pPr>
                        <a:lnSpc>
                          <a:spcPct val="115000"/>
                        </a:lnSpc>
                      </a:pPr>
                      <a:r>
                        <a:rPr lang="nl-NL" sz="1700" dirty="0">
                          <a:effectLst/>
                        </a:rPr>
                        <a:t>Is het initiatief wenselijk?</a:t>
                      </a:r>
                      <a:endParaRPr lang="nl-NL" sz="1700" dirty="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Algemene conclusie</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dirty="0">
                          <a:effectLst/>
                        </a:rPr>
                        <a:t>Ja, mits</a:t>
                      </a:r>
                    </a:p>
                    <a:p>
                      <a:pPr>
                        <a:lnSpc>
                          <a:spcPct val="115000"/>
                        </a:lnSpc>
                      </a:pPr>
                      <a:r>
                        <a:rPr lang="nl-NL" sz="1700" dirty="0">
                          <a:effectLst/>
                        </a:rPr>
                        <a:t>Gesprek initiatiefnemer</a:t>
                      </a:r>
                    </a:p>
                    <a:p>
                      <a:pPr>
                        <a:lnSpc>
                          <a:spcPct val="115000"/>
                        </a:lnSpc>
                      </a:pPr>
                      <a:r>
                        <a:rPr lang="nl-NL" sz="1700" dirty="0">
                          <a:effectLst/>
                        </a:rPr>
                        <a:t>Nee</a:t>
                      </a:r>
                      <a:endParaRPr lang="nl-NL" sz="1700" dirty="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3808921975"/>
                  </a:ext>
                </a:extLst>
              </a:tr>
              <a:tr h="1373304">
                <a:tc>
                  <a:txBody>
                    <a:bodyPr/>
                    <a:lstStyle/>
                    <a:p>
                      <a:pPr>
                        <a:lnSpc>
                          <a:spcPct val="115000"/>
                        </a:lnSpc>
                      </a:pPr>
                      <a:r>
                        <a:rPr lang="nl-NL" sz="1700">
                          <a:effectLst/>
                        </a:rPr>
                        <a:t>Wat is de vervolgstap?</a:t>
                      </a:r>
                    </a:p>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marL="342900" lvl="0" indent="-342900">
                        <a:lnSpc>
                          <a:spcPct val="115000"/>
                        </a:lnSpc>
                        <a:buFont typeface="Verdana" panose="020B0604030504040204" pitchFamily="34" charset="0"/>
                        <a:buChar char="-"/>
                      </a:pPr>
                      <a:r>
                        <a:rPr lang="nl-NL" sz="1700">
                          <a:effectLst/>
                        </a:rPr>
                        <a:t>Regulier proces</a:t>
                      </a:r>
                    </a:p>
                    <a:p>
                      <a:pPr marL="342900" lvl="0" indent="-342900">
                        <a:lnSpc>
                          <a:spcPct val="115000"/>
                        </a:lnSpc>
                        <a:buFont typeface="Verdana" panose="020B0604030504040204" pitchFamily="34" charset="0"/>
                        <a:buChar char="-"/>
                      </a:pPr>
                      <a:r>
                        <a:rPr lang="nl-NL" sz="1700">
                          <a:effectLst/>
                        </a:rPr>
                        <a:t>Gesprek Initiatiefnemer</a:t>
                      </a:r>
                    </a:p>
                    <a:p>
                      <a:pPr marL="342900" lvl="0" indent="-342900">
                        <a:lnSpc>
                          <a:spcPct val="115000"/>
                        </a:lnSpc>
                        <a:buFont typeface="Verdana" panose="020B0604030504040204" pitchFamily="34" charset="0"/>
                        <a:buChar char="-"/>
                      </a:pPr>
                      <a:r>
                        <a:rPr lang="nl-NL" sz="1700">
                          <a:effectLst/>
                        </a:rPr>
                        <a:t>Gesprek ketenpartner</a:t>
                      </a:r>
                    </a:p>
                    <a:p>
                      <a:pPr marL="342900" lvl="0" indent="-342900">
                        <a:lnSpc>
                          <a:spcPct val="115000"/>
                        </a:lnSpc>
                        <a:buFont typeface="Verdana" panose="020B0604030504040204" pitchFamily="34" charset="0"/>
                        <a:buChar char="-"/>
                      </a:pPr>
                      <a:r>
                        <a:rPr lang="nl-NL" sz="1700">
                          <a:effectLst/>
                        </a:rPr>
                        <a:t>Omgevingstafel</a:t>
                      </a:r>
                    </a:p>
                    <a:p>
                      <a:pPr marL="342900" lvl="0" indent="-342900">
                        <a:lnSpc>
                          <a:spcPct val="115000"/>
                        </a:lnSpc>
                        <a:buFont typeface="Verdana" panose="020B0604030504040204" pitchFamily="34" charset="0"/>
                        <a:buChar char="-"/>
                      </a:pPr>
                      <a:r>
                        <a:rPr lang="nl-NL" sz="1700">
                          <a:effectLst/>
                        </a:rPr>
                        <a:t>Stoppen</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755936641"/>
                  </a:ext>
                </a:extLst>
              </a:tr>
              <a:tr h="814163">
                <a:tc>
                  <a:txBody>
                    <a:bodyPr/>
                    <a:lstStyle/>
                    <a:p>
                      <a:pPr>
                        <a:lnSpc>
                          <a:spcPct val="115000"/>
                        </a:lnSpc>
                      </a:pPr>
                      <a:r>
                        <a:rPr lang="nl-NL" sz="1700">
                          <a:effectLst/>
                        </a:rPr>
                        <a:t>Advies initiatiefnemer</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marL="342900" lvl="0" indent="-342900">
                        <a:lnSpc>
                          <a:spcPct val="115000"/>
                        </a:lnSpc>
                        <a:buFont typeface="Verdana" panose="020B0604030504040204" pitchFamily="34" charset="0"/>
                        <a:buChar char="-"/>
                      </a:pPr>
                      <a:r>
                        <a:rPr lang="nl-NL" sz="1700">
                          <a:effectLst/>
                        </a:rPr>
                        <a:t>Terugkoppeling Intaketafel</a:t>
                      </a:r>
                    </a:p>
                    <a:p>
                      <a:pPr marL="342900" lvl="0" indent="-342900">
                        <a:lnSpc>
                          <a:spcPct val="115000"/>
                        </a:lnSpc>
                        <a:buFont typeface="Verdana" panose="020B0604030504040204" pitchFamily="34" charset="0"/>
                        <a:buChar char="-"/>
                      </a:pPr>
                      <a:r>
                        <a:rPr lang="nl-NL" sz="1700">
                          <a:effectLst/>
                        </a:rPr>
                        <a:t>Eventuele voorbereiding Omgevingstafel</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943636653"/>
                  </a:ext>
                </a:extLst>
              </a:tr>
              <a:tr h="639698">
                <a:tc>
                  <a:txBody>
                    <a:bodyPr/>
                    <a:lstStyle/>
                    <a:p>
                      <a:pPr>
                        <a:lnSpc>
                          <a:spcPct val="115000"/>
                        </a:lnSpc>
                      </a:pPr>
                      <a:r>
                        <a:rPr lang="nl-NL" sz="1700" dirty="0">
                          <a:effectLst/>
                        </a:rPr>
                        <a:t>Welke adviseurs bij de Omgevingstafel</a:t>
                      </a:r>
                      <a:endParaRPr lang="nl-NL" sz="1700" dirty="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marL="457200">
                        <a:lnSpc>
                          <a:spcPct val="115000"/>
                        </a:lnSpc>
                      </a:pPr>
                      <a:r>
                        <a:rPr lang="nl-NL" sz="1700" dirty="0">
                          <a:effectLst/>
                        </a:rPr>
                        <a:t> </a:t>
                      </a:r>
                      <a:endParaRPr lang="nl-NL" sz="1700" dirty="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995114537"/>
                  </a:ext>
                </a:extLst>
              </a:tr>
              <a:tr h="1093733">
                <a:tc>
                  <a:txBody>
                    <a:bodyPr/>
                    <a:lstStyle/>
                    <a:p>
                      <a:pPr>
                        <a:lnSpc>
                          <a:spcPct val="115000"/>
                        </a:lnSpc>
                      </a:pPr>
                      <a:r>
                        <a:rPr lang="nl-NL" sz="1700">
                          <a:effectLst/>
                        </a:rPr>
                        <a:t>Advies bestuur</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dirty="0">
                          <a:effectLst/>
                        </a:rPr>
                        <a:t>Zijn er kansen of risico’s voor de politiek of gevoelige aspecten?</a:t>
                      </a:r>
                      <a:endParaRPr lang="nl-NL" sz="1700" dirty="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a:effectLst/>
                        </a:rPr>
                        <a:t>afstemming bestuursadviseurs-wethouders, daarna initiatiefnemer </a:t>
                      </a:r>
                      <a:endParaRPr lang="nl-NL" sz="1700">
                        <a:effectLst/>
                        <a:latin typeface="Verdana" panose="020B0604030504040204" pitchFamily="34" charset="0"/>
                        <a:ea typeface="Calibri" panose="020F0502020204030204" pitchFamily="34" charset="0"/>
                        <a:cs typeface="Times New Roman"/>
                      </a:endParaRPr>
                    </a:p>
                  </a:txBody>
                  <a:tcPr marL="68580" marR="68580" marT="0" marB="0"/>
                </a:tc>
                <a:tc>
                  <a:txBody>
                    <a:bodyPr/>
                    <a:lstStyle/>
                    <a:p>
                      <a:pPr>
                        <a:lnSpc>
                          <a:spcPct val="115000"/>
                        </a:lnSpc>
                      </a:pPr>
                      <a:r>
                        <a:rPr lang="nl-NL" sz="1700" dirty="0">
                          <a:effectLst/>
                        </a:rPr>
                        <a:t> </a:t>
                      </a:r>
                      <a:endParaRPr lang="nl-NL" sz="1700" dirty="0">
                        <a:effectLst/>
                        <a:latin typeface="Verdana" panose="020B0604030504040204" pitchFamily="34" charset="0"/>
                        <a:ea typeface="Calibri" panose="020F0502020204030204" pitchFamily="34" charset="0"/>
                        <a:cs typeface="Times New Roman"/>
                      </a:endParaRPr>
                    </a:p>
                  </a:txBody>
                  <a:tcPr marL="68580" marR="68580" marT="0" marB="0"/>
                </a:tc>
                <a:extLst>
                  <a:ext uri="{0D108BD9-81ED-4DB2-BD59-A6C34878D82A}">
                    <a16:rowId xmlns:a16="http://schemas.microsoft.com/office/drawing/2014/main" val="1880387593"/>
                  </a:ext>
                </a:extLst>
              </a:tr>
            </a:tbl>
          </a:graphicData>
        </a:graphic>
      </p:graphicFrame>
    </p:spTree>
    <p:extLst>
      <p:ext uri="{BB962C8B-B14F-4D97-AF65-F5344CB8AC3E}">
        <p14:creationId xmlns:p14="http://schemas.microsoft.com/office/powerpoint/2010/main" val="112081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el 3"/>
          <p:cNvSpPr txBox="1"/>
          <p:nvPr/>
        </p:nvSpPr>
        <p:spPr>
          <a:xfrm>
            <a:off x="773029" y="1271460"/>
            <a:ext cx="5703971" cy="3046988"/>
          </a:xfrm>
          <a:prstGeom prst="rect">
            <a:avLst/>
          </a:prstGeom>
          <a:solidFill>
            <a:schemeClr val="bg2">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6" rIns="32146">
            <a:sp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488975" rtl="0" fontAlgn="auto" latinLnBrk="0" hangingPunct="0">
              <a:lnSpc>
                <a:spcPct val="100000"/>
              </a:lnSpc>
              <a:spcBef>
                <a:spcPts val="0"/>
              </a:spcBef>
              <a:spcAft>
                <a:spcPts val="0"/>
              </a:spcAft>
              <a:buClrTx/>
              <a:buSzTx/>
              <a:buFontTx/>
              <a:buNone/>
              <a:tabLst/>
              <a:defRPr kumimoji="0" sz="3013"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241093" indent="-241093" algn="l" defTabSz="914353">
              <a:buFont typeface="Arial" panose="020B0604020202020204" pitchFamily="34" charset="0"/>
              <a:buChar char="•"/>
              <a:defRPr sz="1900">
                <a:latin typeface="Calibri"/>
                <a:ea typeface="Calibri"/>
                <a:cs typeface="Calibri"/>
                <a:sym typeface="Calibri"/>
              </a:defRPr>
            </a:pPr>
            <a:r>
              <a:rPr lang="nl-NL" sz="3200" dirty="0"/>
              <a:t>De stappen in het proces naar de Omgevingstafel</a:t>
            </a:r>
          </a:p>
          <a:p>
            <a:pPr marL="241093" indent="-241093" algn="l" defTabSz="914353">
              <a:buFont typeface="Arial" panose="020B0604020202020204" pitchFamily="34" charset="0"/>
              <a:buChar char="•"/>
              <a:defRPr sz="1900">
                <a:latin typeface="Calibri"/>
                <a:ea typeface="Calibri"/>
                <a:cs typeface="Calibri"/>
                <a:sym typeface="Calibri"/>
              </a:defRPr>
            </a:pPr>
            <a:r>
              <a:rPr lang="nl-NL" sz="3200" dirty="0"/>
              <a:t>Wat is de </a:t>
            </a:r>
            <a:r>
              <a:rPr lang="nl-NL" sz="3200" dirty="0" err="1"/>
              <a:t>Intaketafel</a:t>
            </a:r>
            <a:r>
              <a:rPr lang="nl-NL" sz="3200" dirty="0"/>
              <a:t>?</a:t>
            </a:r>
          </a:p>
          <a:p>
            <a:pPr marL="241093" indent="-241093" algn="l" defTabSz="914353">
              <a:buFont typeface="Arial" panose="020B0604020202020204" pitchFamily="34" charset="0"/>
              <a:buChar char="•"/>
              <a:defRPr sz="1900">
                <a:latin typeface="Calibri"/>
                <a:ea typeface="Calibri"/>
                <a:cs typeface="Calibri"/>
                <a:sym typeface="Calibri"/>
              </a:defRPr>
            </a:pPr>
            <a:r>
              <a:rPr lang="nl-NL" sz="3200" dirty="0"/>
              <a:t>Voordelen van de </a:t>
            </a:r>
            <a:r>
              <a:rPr lang="nl-NL" sz="3200" dirty="0" err="1"/>
              <a:t>Intaketafel</a:t>
            </a:r>
            <a:endParaRPr lang="nl-NL" sz="3200" dirty="0"/>
          </a:p>
          <a:p>
            <a:pPr marL="241093" indent="-241093" algn="l" defTabSz="914353">
              <a:buFont typeface="Arial" panose="020B0604020202020204" pitchFamily="34" charset="0"/>
              <a:buChar char="•"/>
              <a:defRPr sz="1900">
                <a:latin typeface="Calibri"/>
                <a:ea typeface="Calibri"/>
                <a:cs typeface="Calibri"/>
                <a:sym typeface="Calibri"/>
              </a:defRPr>
            </a:pPr>
            <a:r>
              <a:rPr lang="nl-NL" sz="3200" dirty="0"/>
              <a:t>De rollen aan de </a:t>
            </a:r>
            <a:r>
              <a:rPr lang="nl-NL" sz="3200" dirty="0" err="1"/>
              <a:t>Intaketafel</a:t>
            </a:r>
            <a:endParaRPr lang="nl-NL" sz="3200" dirty="0"/>
          </a:p>
          <a:p>
            <a:pPr marL="241093" indent="-241093" algn="l" defTabSz="914353">
              <a:buFont typeface="Arial" panose="020B0604020202020204" pitchFamily="34" charset="0"/>
              <a:buChar char="•"/>
              <a:defRPr sz="1900">
                <a:latin typeface="Calibri"/>
                <a:ea typeface="Calibri"/>
                <a:cs typeface="Calibri"/>
                <a:sym typeface="Calibri"/>
              </a:defRPr>
            </a:pPr>
            <a:r>
              <a:rPr lang="nl-NL" sz="3200" dirty="0"/>
              <a:t>Spelregels gesprek </a:t>
            </a:r>
            <a:r>
              <a:rPr lang="nl-NL" sz="3200" dirty="0" err="1"/>
              <a:t>Intaketafel</a:t>
            </a:r>
            <a:endParaRPr lang="nl-NL" sz="3200" dirty="0"/>
          </a:p>
        </p:txBody>
      </p:sp>
      <p:sp>
        <p:nvSpPr>
          <p:cNvPr id="205" name="Titel 1"/>
          <p:cNvSpPr txBox="1"/>
          <p:nvPr/>
        </p:nvSpPr>
        <p:spPr>
          <a:xfrm>
            <a:off x="1881901" y="416081"/>
            <a:ext cx="7931225" cy="780640"/>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numCol="1" anchor="t" anchorCtr="0" compatLnSpc="1">
            <a:prstTxWarp prst="textNoShape">
              <a:avLst/>
            </a:prstTxWarp>
            <a:noAutofit/>
          </a:bodyPr>
          <a:lstStyle>
            <a:defPPr>
              <a:defRPr lang="nl-NL"/>
            </a:defPPr>
            <a:lvl1pPr eaLnBrk="1" hangingPunct="1">
              <a:lnSpc>
                <a:spcPct val="90000"/>
              </a:lnSpc>
              <a:defRPr sz="2800"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Inhoud</a:t>
            </a:r>
            <a:endParaRPr dirty="0"/>
          </a:p>
        </p:txBody>
      </p:sp>
      <p:pic>
        <p:nvPicPr>
          <p:cNvPr id="4" name="Afbeelding 3">
            <a:extLst>
              <a:ext uri="{FF2B5EF4-FFF2-40B4-BE49-F238E27FC236}">
                <a16:creationId xmlns:a16="http://schemas.microsoft.com/office/drawing/2014/main" id="{777A3FE7-0C00-4547-82A4-D12C2873A5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0418" y="1271460"/>
            <a:ext cx="4891960" cy="3539430"/>
          </a:xfrm>
          <a:prstGeom prst="rect">
            <a:avLst/>
          </a:prstGeom>
        </p:spPr>
      </p:pic>
    </p:spTree>
    <p:extLst>
      <p:ext uri="{BB962C8B-B14F-4D97-AF65-F5344CB8AC3E}">
        <p14:creationId xmlns:p14="http://schemas.microsoft.com/office/powerpoint/2010/main" val="1643197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EF5F57BA-7E91-C141-AA79-0288F9F9FBD5}"/>
              </a:ext>
            </a:extLst>
          </p:cNvPr>
          <p:cNvPicPr>
            <a:picLocks noChangeAspect="1"/>
          </p:cNvPicPr>
          <p:nvPr/>
        </p:nvPicPr>
        <p:blipFill>
          <a:blip r:embed="rId2"/>
          <a:stretch>
            <a:fillRect/>
          </a:stretch>
        </p:blipFill>
        <p:spPr>
          <a:xfrm>
            <a:off x="557447" y="958849"/>
            <a:ext cx="11546798" cy="5158318"/>
          </a:xfrm>
          <a:prstGeom prst="rect">
            <a:avLst/>
          </a:prstGeom>
        </p:spPr>
      </p:pic>
      <p:sp>
        <p:nvSpPr>
          <p:cNvPr id="5" name="Titel 1">
            <a:extLst>
              <a:ext uri="{FF2B5EF4-FFF2-40B4-BE49-F238E27FC236}">
                <a16:creationId xmlns:a16="http://schemas.microsoft.com/office/drawing/2014/main" id="{DB26B7EE-D5A5-B94E-B6A9-5570FA365ABC}"/>
              </a:ext>
            </a:extLst>
          </p:cNvPr>
          <p:cNvSpPr txBox="1">
            <a:spLocks/>
          </p:cNvSpPr>
          <p:nvPr/>
        </p:nvSpPr>
        <p:spPr>
          <a:xfrm>
            <a:off x="1918546" y="402381"/>
            <a:ext cx="9088119" cy="489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1" hangingPunct="1">
              <a:lnSpc>
                <a:spcPct val="90000"/>
              </a:lnSpc>
              <a:defRPr lang="de-DE" sz="2800"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De stappen in het proces naar de Omgevingstafel</a:t>
            </a:r>
          </a:p>
        </p:txBody>
      </p:sp>
    </p:spTree>
    <p:extLst>
      <p:ext uri="{BB962C8B-B14F-4D97-AF65-F5344CB8AC3E}">
        <p14:creationId xmlns:p14="http://schemas.microsoft.com/office/powerpoint/2010/main" val="349064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el 1"/>
          <p:cNvSpPr txBox="1">
            <a:spLocks noGrp="1"/>
          </p:cNvSpPr>
          <p:nvPr>
            <p:ph type="ctrTitle"/>
          </p:nvPr>
        </p:nvSpPr>
        <p:spPr>
          <a:xfrm>
            <a:off x="1486948" y="1268742"/>
            <a:ext cx="10352733" cy="780586"/>
          </a:xfrm>
          <a:prstGeom prst="rect">
            <a:avLst/>
          </a:prstGeom>
        </p:spPr>
        <p:txBody>
          <a:bodyPr/>
          <a:lstStyle/>
          <a:p>
            <a:r>
              <a:rPr lang="nl-NL" dirty="0"/>
              <a:t>Wat is de </a:t>
            </a:r>
            <a:r>
              <a:rPr lang="nl-NL" dirty="0" err="1"/>
              <a:t>Intaketafel</a:t>
            </a:r>
            <a:r>
              <a:rPr lang="nl-NL" dirty="0"/>
              <a:t> Omgevingswet?</a:t>
            </a:r>
            <a:endParaRPr dirty="0"/>
          </a:p>
        </p:txBody>
      </p:sp>
      <p:sp>
        <p:nvSpPr>
          <p:cNvPr id="3" name="Rechthoek 2">
            <a:extLst>
              <a:ext uri="{FF2B5EF4-FFF2-40B4-BE49-F238E27FC236}">
                <a16:creationId xmlns:a16="http://schemas.microsoft.com/office/drawing/2014/main" id="{941E1AEB-FBC3-A64D-90F6-8AB869C0A660}"/>
              </a:ext>
            </a:extLst>
          </p:cNvPr>
          <p:cNvSpPr/>
          <p:nvPr/>
        </p:nvSpPr>
        <p:spPr>
          <a:xfrm>
            <a:off x="1486948" y="2049328"/>
            <a:ext cx="9461991" cy="3970318"/>
          </a:xfrm>
          <a:prstGeom prst="rect">
            <a:avLst/>
          </a:prstGeom>
          <a:solidFill>
            <a:schemeClr val="bg2">
              <a:lumMod val="20000"/>
              <a:lumOff val="80000"/>
            </a:schemeClr>
          </a:solidFill>
        </p:spPr>
        <p:txBody>
          <a:bodyPr wrap="square">
            <a:spAutoFit/>
          </a:bodyPr>
          <a:lstStyle/>
          <a:p>
            <a:r>
              <a:rPr lang="nl-NL" sz="2800" dirty="0">
                <a:effectLst/>
                <a:latin typeface="Calibri" panose="020F0502020204030204" pitchFamily="34" charset="0"/>
                <a:ea typeface="Calibri" panose="020F0502020204030204" pitchFamily="34" charset="0"/>
                <a:cs typeface="Times New Roman"/>
              </a:rPr>
              <a:t>Alle ruimtelijke en maatschappelijk </a:t>
            </a:r>
            <a:r>
              <a:rPr lang="nl-NL" sz="2800" dirty="0">
                <a:latin typeface="Calibri" panose="020F0502020204030204" pitchFamily="34" charset="0"/>
                <a:ea typeface="Calibri" panose="020F0502020204030204" pitchFamily="34" charset="0"/>
                <a:cs typeface="Times New Roman"/>
              </a:rPr>
              <a:t>initiatieven </a:t>
            </a:r>
            <a:r>
              <a:rPr lang="nl-NL" sz="2800" dirty="0">
                <a:effectLst/>
                <a:latin typeface="Calibri" panose="020F0502020204030204" pitchFamily="34" charset="0"/>
                <a:ea typeface="Calibri" panose="020F0502020204030204" pitchFamily="34" charset="0"/>
                <a:cs typeface="Times New Roman"/>
              </a:rPr>
              <a:t>worden aan de </a:t>
            </a:r>
            <a:r>
              <a:rPr lang="nl-NL" sz="2800" dirty="0" err="1">
                <a:effectLst/>
                <a:latin typeface="Calibri" panose="020F0502020204030204" pitchFamily="34" charset="0"/>
                <a:ea typeface="Calibri" panose="020F0502020204030204" pitchFamily="34" charset="0"/>
                <a:cs typeface="Times New Roman"/>
              </a:rPr>
              <a:t>intaketafel</a:t>
            </a:r>
            <a:r>
              <a:rPr lang="nl-NL" sz="2800" dirty="0">
                <a:effectLst/>
                <a:latin typeface="Calibri" panose="020F0502020204030204" pitchFamily="34" charset="0"/>
                <a:ea typeface="Calibri" panose="020F0502020204030204" pitchFamily="34" charset="0"/>
                <a:cs typeface="Times New Roman"/>
              </a:rPr>
              <a:t> besproken en beoordeeld. Het hoofddoel is te bepalen of het initiatief wenselijk is. Dat wil zeggen: past het initiatief bij de omgevingsvisie van de gemeente en de </a:t>
            </a:r>
            <a:r>
              <a:rPr lang="nl-NL" sz="2800" dirty="0" err="1">
                <a:effectLst/>
                <a:latin typeface="Calibri" panose="020F0502020204030204" pitchFamily="34" charset="0"/>
                <a:ea typeface="Calibri" panose="020F0502020204030204" pitchFamily="34" charset="0"/>
                <a:cs typeface="Times New Roman"/>
              </a:rPr>
              <a:t>ketenpartners</a:t>
            </a:r>
            <a:r>
              <a:rPr lang="nl-NL" sz="2800" dirty="0">
                <a:effectLst/>
                <a:latin typeface="Calibri" panose="020F0502020204030204" pitchFamily="34" charset="0"/>
                <a:ea typeface="Calibri" panose="020F0502020204030204" pitchFamily="34" charset="0"/>
                <a:cs typeface="Times New Roman"/>
              </a:rPr>
              <a:t> en is het kansrijk om verder te </a:t>
            </a:r>
            <a:r>
              <a:rPr lang="nl-NL" sz="2800" dirty="0">
                <a:latin typeface="Calibri" panose="020F0502020204030204" pitchFamily="34" charset="0"/>
                <a:ea typeface="Calibri" panose="020F0502020204030204" pitchFamily="34" charset="0"/>
                <a:cs typeface="Times New Roman"/>
              </a:rPr>
              <a:t>ontwikkelen</a:t>
            </a:r>
            <a:r>
              <a:rPr lang="nl-NL" sz="2800" dirty="0">
                <a:effectLst/>
                <a:latin typeface="Calibri" panose="020F0502020204030204" pitchFamily="34" charset="0"/>
                <a:ea typeface="Calibri" panose="020F0502020204030204" pitchFamily="34" charset="0"/>
                <a:cs typeface="Times New Roman"/>
              </a:rPr>
              <a:t>?</a:t>
            </a:r>
          </a:p>
          <a:p>
            <a:endParaRPr lang="nl-NL" sz="2800" dirty="0">
              <a:latin typeface="Calibri" panose="020F0502020204030204" pitchFamily="34" charset="0"/>
              <a:ea typeface="Calibri" panose="020F0502020204030204" pitchFamily="34" charset="0"/>
              <a:cs typeface="Times New Roman"/>
            </a:endParaRPr>
          </a:p>
          <a:p>
            <a:r>
              <a:rPr lang="nl-NL" sz="2800" dirty="0">
                <a:effectLst/>
                <a:latin typeface="Calibri" panose="020F0502020204030204" pitchFamily="34" charset="0"/>
                <a:ea typeface="Calibri" panose="020F0502020204030204" pitchFamily="34" charset="0"/>
                <a:cs typeface="Times New Roman"/>
              </a:rPr>
              <a:t>Zo weet de initiatiefnemer vroeg of diens plan wenselijk is. En gaan we als overheid alleen aan de slag met wenselijke initiatieven.</a:t>
            </a:r>
          </a:p>
        </p:txBody>
      </p:sp>
    </p:spTree>
    <p:extLst>
      <p:ext uri="{BB962C8B-B14F-4D97-AF65-F5344CB8AC3E}">
        <p14:creationId xmlns:p14="http://schemas.microsoft.com/office/powerpoint/2010/main" val="333268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el 1"/>
          <p:cNvSpPr txBox="1">
            <a:spLocks noGrp="1"/>
          </p:cNvSpPr>
          <p:nvPr>
            <p:ph type="ctrTitle"/>
          </p:nvPr>
        </p:nvSpPr>
        <p:spPr>
          <a:xfrm>
            <a:off x="1839267" y="316242"/>
            <a:ext cx="10352733" cy="780586"/>
          </a:xfrm>
          <a:prstGeom prst="rect">
            <a:avLst/>
          </a:prstGeom>
        </p:spPr>
        <p:txBody>
          <a:bodyPr/>
          <a:lstStyle/>
          <a:p>
            <a:r>
              <a:rPr lang="nl-NL" dirty="0"/>
              <a:t>Het </a:t>
            </a:r>
            <a:r>
              <a:rPr lang="nl-NL" dirty="0" err="1"/>
              <a:t>Intaketeam</a:t>
            </a:r>
            <a:endParaRPr dirty="0"/>
          </a:p>
        </p:txBody>
      </p:sp>
      <p:sp>
        <p:nvSpPr>
          <p:cNvPr id="3" name="Rechthoek 2">
            <a:extLst>
              <a:ext uri="{FF2B5EF4-FFF2-40B4-BE49-F238E27FC236}">
                <a16:creationId xmlns:a16="http://schemas.microsoft.com/office/drawing/2014/main" id="{941E1AEB-FBC3-A64D-90F6-8AB869C0A660}"/>
              </a:ext>
            </a:extLst>
          </p:cNvPr>
          <p:cNvSpPr/>
          <p:nvPr/>
        </p:nvSpPr>
        <p:spPr>
          <a:xfrm>
            <a:off x="777864" y="1096828"/>
            <a:ext cx="10641553" cy="4401205"/>
          </a:xfrm>
          <a:prstGeom prst="rect">
            <a:avLst/>
          </a:prstGeom>
          <a:solidFill>
            <a:schemeClr val="bg2">
              <a:lumMod val="20000"/>
              <a:lumOff val="80000"/>
            </a:schemeClr>
          </a:solidFill>
        </p:spPr>
        <p:txBody>
          <a:bodyPr wrap="square">
            <a:spAutoFit/>
          </a:bodyPr>
          <a:lstStyle/>
          <a:p>
            <a:r>
              <a:rPr lang="nl-NL" sz="2800" dirty="0">
                <a:effectLst/>
                <a:latin typeface="Calibri" panose="020F0502020204030204" pitchFamily="34" charset="0"/>
                <a:ea typeface="Calibri" panose="020F0502020204030204" pitchFamily="34" charset="0"/>
                <a:cs typeface="Times New Roman"/>
              </a:rPr>
              <a:t>Het </a:t>
            </a:r>
            <a:r>
              <a:rPr lang="nl-NL" sz="2800" dirty="0" err="1">
                <a:effectLst/>
                <a:latin typeface="Calibri" panose="020F0502020204030204" pitchFamily="34" charset="0"/>
                <a:ea typeface="Calibri" panose="020F0502020204030204" pitchFamily="34" charset="0"/>
                <a:cs typeface="Times New Roman"/>
              </a:rPr>
              <a:t>intaketeam</a:t>
            </a:r>
            <a:r>
              <a:rPr lang="nl-NL" sz="2800" dirty="0">
                <a:effectLst/>
                <a:latin typeface="Calibri" panose="020F0502020204030204" pitchFamily="34" charset="0"/>
                <a:ea typeface="Calibri" panose="020F0502020204030204" pitchFamily="34" charset="0"/>
                <a:cs typeface="Times New Roman"/>
              </a:rPr>
              <a:t> komt elke week samen en bespreekt de initiatieven die de afgelopen week zijn binnen gekomen. Zo’n bijeenkomst duurt maximaal een uur. Elk initiatief wordt in 15 minuten doorgesproken</a:t>
            </a:r>
            <a:endParaRPr lang="en-US" sz="2800" dirty="0">
              <a:latin typeface="Calibri" panose="020F0502020204030204" pitchFamily="34" charset="0"/>
              <a:ea typeface="Calibri" panose="020F0502020204030204" pitchFamily="34" charset="0"/>
              <a:cs typeface="Times New Roman"/>
            </a:endParaRPr>
          </a:p>
          <a:p>
            <a:endParaRPr lang="en-US" sz="2800" dirty="0">
              <a:effectLst/>
              <a:latin typeface="Calibri" panose="020F0502020204030204" pitchFamily="34" charset="0"/>
              <a:ea typeface="Calibri" panose="020F0502020204030204" pitchFamily="34" charset="0"/>
              <a:cs typeface="Times New Roman"/>
            </a:endParaRPr>
          </a:p>
          <a:p>
            <a:r>
              <a:rPr lang="nl-NL" sz="2800" dirty="0">
                <a:effectLst/>
                <a:latin typeface="Calibri" panose="020F0502020204030204" pitchFamily="34" charset="0"/>
                <a:ea typeface="Calibri" panose="020F0502020204030204" pitchFamily="34" charset="0"/>
                <a:cs typeface="Times New Roman"/>
              </a:rPr>
              <a:t>Een initiatief wordt getoetst aan:</a:t>
            </a:r>
          </a:p>
          <a:p>
            <a:pPr marL="285750" lvl="0" indent="-285750" fontAlgn="base">
              <a:buFont typeface="Courier New" panose="02070309020205020404" pitchFamily="49" charset="0"/>
              <a:buChar char="o"/>
            </a:pPr>
            <a:r>
              <a:rPr lang="nl-NL" sz="2800" u="none" strike="noStrike" kern="0" spc="0" dirty="0">
                <a:ln>
                  <a:noFill/>
                </a:ln>
                <a:effectLst>
                  <a:outerShdw sx="0" sy="0">
                    <a:srgbClr val="000000"/>
                  </a:outerShdw>
                </a:effectLst>
                <a:latin typeface="Calibri" panose="020F0502020204030204" pitchFamily="34" charset="0"/>
                <a:ea typeface="Calibri" panose="020F0502020204030204" pitchFamily="34" charset="0"/>
                <a:cs typeface="Times New Roman"/>
              </a:rPr>
              <a:t>Maatschappelijke waarde: creëert het initiatief een verbetering voor inwoners, ondernemers en/of de gemeente?</a:t>
            </a:r>
          </a:p>
          <a:p>
            <a:pPr marL="285750" lvl="0" indent="-285750" fontAlgn="base">
              <a:buFont typeface="Courier New" panose="02070309020205020404" pitchFamily="49" charset="0"/>
              <a:buChar char="o"/>
            </a:pPr>
            <a:r>
              <a:rPr lang="nl-NL" sz="2800" u="none" strike="noStrike" kern="0" spc="0" dirty="0">
                <a:ln>
                  <a:noFill/>
                </a:ln>
                <a:effectLst>
                  <a:outerShdw sx="0" sy="0">
                    <a:srgbClr val="000000"/>
                  </a:outerShdw>
                </a:effectLst>
                <a:latin typeface="Calibri" panose="020F0502020204030204" pitchFamily="34" charset="0"/>
                <a:ea typeface="Calibri" panose="020F0502020204030204" pitchFamily="34" charset="0"/>
                <a:cs typeface="Times New Roman"/>
              </a:rPr>
              <a:t>Bestuurlijke wenselijkheid: past het initiatief binnen de strategie en omgevingsvisie van de gemeente? Is het bestuur bereid mee te werken aan dit plan?</a:t>
            </a:r>
          </a:p>
        </p:txBody>
      </p:sp>
    </p:spTree>
    <p:extLst>
      <p:ext uri="{BB962C8B-B14F-4D97-AF65-F5344CB8AC3E}">
        <p14:creationId xmlns:p14="http://schemas.microsoft.com/office/powerpoint/2010/main" val="189746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el 1"/>
          <p:cNvSpPr txBox="1">
            <a:spLocks noGrp="1"/>
          </p:cNvSpPr>
          <p:nvPr>
            <p:ph type="ctrTitle"/>
          </p:nvPr>
        </p:nvSpPr>
        <p:spPr>
          <a:xfrm>
            <a:off x="1839267" y="316242"/>
            <a:ext cx="10352733" cy="780586"/>
          </a:xfrm>
          <a:prstGeom prst="rect">
            <a:avLst/>
          </a:prstGeom>
        </p:spPr>
        <p:txBody>
          <a:bodyPr/>
          <a:lstStyle/>
          <a:p>
            <a:r>
              <a:rPr lang="nl-NL" dirty="0"/>
              <a:t>Het </a:t>
            </a:r>
            <a:r>
              <a:rPr lang="nl-NL" dirty="0" err="1"/>
              <a:t>Intaketeam</a:t>
            </a:r>
            <a:endParaRPr dirty="0"/>
          </a:p>
        </p:txBody>
      </p:sp>
      <p:sp>
        <p:nvSpPr>
          <p:cNvPr id="4" name="Rechthoek 3">
            <a:extLst>
              <a:ext uri="{FF2B5EF4-FFF2-40B4-BE49-F238E27FC236}">
                <a16:creationId xmlns:a16="http://schemas.microsoft.com/office/drawing/2014/main" id="{5518244D-B4B4-824C-A950-FE0D87A71BBF}"/>
              </a:ext>
            </a:extLst>
          </p:cNvPr>
          <p:cNvSpPr/>
          <p:nvPr/>
        </p:nvSpPr>
        <p:spPr>
          <a:xfrm>
            <a:off x="650863" y="1182231"/>
            <a:ext cx="10641553" cy="4832092"/>
          </a:xfrm>
          <a:prstGeom prst="rect">
            <a:avLst/>
          </a:prstGeom>
          <a:solidFill>
            <a:schemeClr val="bg2">
              <a:lumMod val="20000"/>
              <a:lumOff val="80000"/>
            </a:schemeClr>
          </a:solidFill>
        </p:spPr>
        <p:txBody>
          <a:bodyPr wrap="square">
            <a:spAutoFit/>
          </a:bodyPr>
          <a:lstStyle/>
          <a:p>
            <a:r>
              <a:rPr lang="nl-NL" sz="2800" dirty="0">
                <a:effectLst/>
                <a:latin typeface="Calibri" panose="020F0502020204030204" pitchFamily="34" charset="0"/>
                <a:ea typeface="Calibri" panose="020F0502020204030204" pitchFamily="34" charset="0"/>
                <a:cs typeface="Times New Roman"/>
              </a:rPr>
              <a:t>De deelnemers van het </a:t>
            </a:r>
            <a:r>
              <a:rPr lang="nl-NL" sz="2800" dirty="0" err="1">
                <a:effectLst/>
                <a:latin typeface="Calibri" panose="020F0502020204030204" pitchFamily="34" charset="0"/>
                <a:ea typeface="Calibri" panose="020F0502020204030204" pitchFamily="34" charset="0"/>
                <a:cs typeface="Times New Roman"/>
              </a:rPr>
              <a:t>Intaketeam</a:t>
            </a:r>
            <a:r>
              <a:rPr lang="nl-NL" sz="2800" dirty="0">
                <a:effectLst/>
                <a:latin typeface="Calibri" panose="020F0502020204030204" pitchFamily="34" charset="0"/>
                <a:ea typeface="Calibri" panose="020F0502020204030204" pitchFamily="34" charset="0"/>
                <a:cs typeface="Times New Roman"/>
              </a:rPr>
              <a:t> hebben meer generalistische dan specialistische kennis en vaardigheden, want zij beoordelen de initiatieven op wenselijkheid, niet op vakgebieden. Het is ook mogelijk om kansen te benutten door de initiatiefnemer aandachtspunten mee te geven, bijvoorbeeld gericht op duurzaamheid, Energietransitie of gezondheid.</a:t>
            </a:r>
            <a:endParaRPr lang="en-US" sz="2800" dirty="0">
              <a:effectLst/>
              <a:latin typeface="Calibri" panose="020F0502020204030204" pitchFamily="34" charset="0"/>
              <a:ea typeface="Calibri" panose="020F0502020204030204" pitchFamily="34" charset="0"/>
              <a:cs typeface="Times New Roman"/>
            </a:endParaRPr>
          </a:p>
          <a:p>
            <a:endParaRPr lang="nl-NL" sz="2800" dirty="0">
              <a:effectLst/>
              <a:latin typeface="Calibri" panose="020F0502020204030204" pitchFamily="34" charset="0"/>
              <a:ea typeface="Calibri" panose="020F0502020204030204" pitchFamily="34" charset="0"/>
              <a:cs typeface="Times New Roman"/>
            </a:endParaRPr>
          </a:p>
          <a:p>
            <a:r>
              <a:rPr lang="nl-NL" sz="2800" dirty="0">
                <a:effectLst/>
                <a:latin typeface="Calibri" panose="020F0502020204030204" pitchFamily="34" charset="0"/>
                <a:ea typeface="Calibri" panose="020F0502020204030204" pitchFamily="34" charset="0"/>
                <a:cs typeface="Times New Roman"/>
              </a:rPr>
              <a:t>De deelnemers zijn van de gemeente en indien het plan de beleidskaders van </a:t>
            </a:r>
            <a:r>
              <a:rPr lang="nl-NL" sz="2800" dirty="0" err="1">
                <a:effectLst/>
                <a:latin typeface="Calibri" panose="020F0502020204030204" pitchFamily="34" charset="0"/>
                <a:ea typeface="Calibri" panose="020F0502020204030204" pitchFamily="34" charset="0"/>
                <a:cs typeface="Times New Roman"/>
              </a:rPr>
              <a:t>ketenpartners</a:t>
            </a:r>
            <a:r>
              <a:rPr lang="nl-NL" sz="2800" dirty="0">
                <a:effectLst/>
                <a:latin typeface="Calibri" panose="020F0502020204030204" pitchFamily="34" charset="0"/>
                <a:ea typeface="Calibri" panose="020F0502020204030204" pitchFamily="34" charset="0"/>
                <a:cs typeface="Times New Roman"/>
              </a:rPr>
              <a:t> raakt, kunnen </a:t>
            </a:r>
            <a:r>
              <a:rPr lang="nl-NL" sz="2800" dirty="0" err="1">
                <a:effectLst/>
                <a:latin typeface="Calibri" panose="020F0502020204030204" pitchFamily="34" charset="0"/>
                <a:ea typeface="Calibri" panose="020F0502020204030204" pitchFamily="34" charset="0"/>
                <a:cs typeface="Times New Roman"/>
              </a:rPr>
              <a:t>ketenpartners</a:t>
            </a:r>
            <a:r>
              <a:rPr lang="nl-NL" sz="2800" dirty="0">
                <a:effectLst/>
                <a:latin typeface="Calibri" panose="020F0502020204030204" pitchFamily="34" charset="0"/>
                <a:ea typeface="Calibri" panose="020F0502020204030204" pitchFamily="34" charset="0"/>
                <a:cs typeface="Times New Roman"/>
              </a:rPr>
              <a:t> betrokken zijn. Het is noodzakelijk dat het beleid van de </a:t>
            </a:r>
            <a:r>
              <a:rPr lang="nl-NL" sz="2800" dirty="0" err="1">
                <a:effectLst/>
                <a:latin typeface="Calibri" panose="020F0502020204030204" pitchFamily="34" charset="0"/>
                <a:ea typeface="Calibri" panose="020F0502020204030204" pitchFamily="34" charset="0"/>
                <a:cs typeface="Times New Roman"/>
              </a:rPr>
              <a:t>ketenpartners</a:t>
            </a:r>
            <a:r>
              <a:rPr lang="nl-NL" sz="2800" dirty="0">
                <a:effectLst/>
                <a:latin typeface="Calibri" panose="020F0502020204030204" pitchFamily="34" charset="0"/>
                <a:ea typeface="Calibri" panose="020F0502020204030204" pitchFamily="34" charset="0"/>
                <a:cs typeface="Times New Roman"/>
              </a:rPr>
              <a:t> goed bekend is bij de deelnemers van de </a:t>
            </a:r>
            <a:r>
              <a:rPr lang="nl-NL" sz="2800" dirty="0" err="1">
                <a:effectLst/>
                <a:latin typeface="Calibri" panose="020F0502020204030204" pitchFamily="34" charset="0"/>
                <a:ea typeface="Calibri" panose="020F0502020204030204" pitchFamily="34" charset="0"/>
                <a:cs typeface="Times New Roman"/>
              </a:rPr>
              <a:t>Intaketafel</a:t>
            </a:r>
            <a:r>
              <a:rPr lang="nl-NL" sz="2800" dirty="0">
                <a:latin typeface="Calibri" panose="020F0502020204030204" pitchFamily="34" charset="0"/>
                <a:ea typeface="Calibri" panose="020F0502020204030204" pitchFamily="34" charset="0"/>
                <a:cs typeface="Times New Roman"/>
              </a:rPr>
              <a:t>.</a:t>
            </a:r>
            <a:endParaRPr lang="nl-NL" sz="2800" u="none" strike="noStrike" kern="0" spc="0" dirty="0">
              <a:ln>
                <a:noFill/>
              </a:ln>
              <a:effectLst>
                <a:outerShdw sx="0" sy="0">
                  <a:srgbClr val="000000"/>
                </a:outerShdw>
              </a:effectLst>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48666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Fase van de klant: vindt de gemeente mijn plan wenselijk?"/>
          <p:cNvSpPr txBox="1">
            <a:spLocks noGrp="1"/>
          </p:cNvSpPr>
          <p:nvPr>
            <p:ph type="title"/>
          </p:nvPr>
        </p:nvSpPr>
        <p:spPr>
          <a:xfrm>
            <a:off x="1892300" y="300037"/>
            <a:ext cx="10000489" cy="449262"/>
          </a:xfrm>
          <a:prstGeom prst="rect">
            <a:avLst/>
          </a:prstGeom>
        </p:spPr>
        <p:txBody>
          <a:bodyPr/>
          <a:lstStyle>
            <a:lvl1pPr>
              <a:defRPr sz="2800"/>
            </a:lvl1pPr>
          </a:lstStyle>
          <a:p>
            <a:r>
              <a:t>Fase van de klant: vindt de gemeente mijn plan wenselijk?  </a:t>
            </a:r>
          </a:p>
        </p:txBody>
      </p:sp>
      <p:grpSp>
        <p:nvGrpSpPr>
          <p:cNvPr id="293" name="Titel 1"/>
          <p:cNvGrpSpPr/>
          <p:nvPr/>
        </p:nvGrpSpPr>
        <p:grpSpPr>
          <a:xfrm>
            <a:off x="346264" y="990753"/>
            <a:ext cx="2324181" cy="1040696"/>
            <a:chOff x="0" y="0"/>
            <a:chExt cx="1561415" cy="525383"/>
          </a:xfrm>
        </p:grpSpPr>
        <p:sp>
          <p:nvSpPr>
            <p:cNvPr id="291" name="Rechthoek"/>
            <p:cNvSpPr/>
            <p:nvPr/>
          </p:nvSpPr>
          <p:spPr>
            <a:xfrm>
              <a:off x="0" y="-1"/>
              <a:ext cx="1561416" cy="525385"/>
            </a:xfrm>
            <a:prstGeom prst="rect">
              <a:avLst/>
            </a:prstGeom>
            <a:solidFill>
              <a:srgbClr val="00A9F3"/>
            </a:solidFill>
            <a:ln w="12700" cap="flat">
              <a:noFill/>
              <a:miter lim="400000"/>
            </a:ln>
            <a:effectLst/>
          </p:spPr>
          <p:txBody>
            <a:bodyPr wrap="square" lIns="45719" tIns="45719" rIns="45719" bIns="45719" numCol="1" anchor="ctr">
              <a:noAutofit/>
            </a:bodyPr>
            <a:lstStyle/>
            <a:p>
              <a:pPr algn="ctr">
                <a:lnSpc>
                  <a:spcPct val="90000"/>
                </a:lnSpc>
                <a:defRPr sz="2800" b="1">
                  <a:solidFill>
                    <a:srgbClr val="00A9F3"/>
                  </a:solidFill>
                </a:defRPr>
              </a:pPr>
              <a:endParaRPr/>
            </a:p>
          </p:txBody>
        </p:sp>
        <p:sp>
          <p:nvSpPr>
            <p:cNvPr id="292" name="Intaketafel"/>
            <p:cNvSpPr txBox="1"/>
            <p:nvPr/>
          </p:nvSpPr>
          <p:spPr>
            <a:xfrm>
              <a:off x="0" y="81945"/>
              <a:ext cx="1561416" cy="3597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lnSpc>
                  <a:spcPct val="90000"/>
                </a:lnSpc>
                <a:defRPr sz="2000" b="1">
                  <a:solidFill>
                    <a:srgbClr val="FFFFFF"/>
                  </a:solidFill>
                </a:defRPr>
              </a:lvl1pPr>
            </a:lstStyle>
            <a:p>
              <a:r>
                <a:rPr sz="2800"/>
                <a:t>Intaketafel</a:t>
              </a:r>
            </a:p>
          </p:txBody>
        </p:sp>
      </p:grpSp>
      <p:sp>
        <p:nvSpPr>
          <p:cNvPr id="294" name="Titel 1"/>
          <p:cNvSpPr txBox="1"/>
          <p:nvPr/>
        </p:nvSpPr>
        <p:spPr>
          <a:xfrm>
            <a:off x="8175411" y="2103135"/>
            <a:ext cx="3362538" cy="3877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90000"/>
              </a:lnSpc>
              <a:defRPr sz="2000" b="1">
                <a:solidFill>
                  <a:srgbClr val="032E62"/>
                </a:solidFill>
              </a:defRPr>
            </a:lvl1pPr>
          </a:lstStyle>
          <a:p>
            <a:r>
              <a:rPr sz="2800"/>
              <a:t>Wat wordt anders?</a:t>
            </a:r>
          </a:p>
        </p:txBody>
      </p:sp>
      <p:sp>
        <p:nvSpPr>
          <p:cNvPr id="295" name="Titel 1"/>
          <p:cNvSpPr txBox="1"/>
          <p:nvPr/>
        </p:nvSpPr>
        <p:spPr>
          <a:xfrm>
            <a:off x="4268951" y="2103135"/>
            <a:ext cx="1864148" cy="3877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90000"/>
              </a:lnSpc>
              <a:defRPr sz="2000" b="1">
                <a:solidFill>
                  <a:srgbClr val="032E62"/>
                </a:solidFill>
              </a:defRPr>
            </a:lvl1pPr>
          </a:lstStyle>
          <a:p>
            <a:r>
              <a:rPr sz="2800"/>
              <a:t>Waarom?</a:t>
            </a:r>
          </a:p>
        </p:txBody>
      </p:sp>
      <p:sp>
        <p:nvSpPr>
          <p:cNvPr id="296" name="Rechthoek"/>
          <p:cNvSpPr/>
          <p:nvPr/>
        </p:nvSpPr>
        <p:spPr>
          <a:xfrm>
            <a:off x="4236551" y="2512482"/>
            <a:ext cx="3692483" cy="3754865"/>
          </a:xfrm>
          <a:prstGeom prst="rect">
            <a:avLst/>
          </a:prstGeom>
          <a:solidFill>
            <a:srgbClr val="ABE5FF"/>
          </a:solidFill>
          <a:ln w="12700">
            <a:miter lim="400000"/>
          </a:ln>
        </p:spPr>
        <p:txBody>
          <a:bodyPr lIns="45719" rIns="45719"/>
          <a:lstStyle/>
          <a:p>
            <a:pPr defTabSz="914400">
              <a:defRPr sz="900">
                <a:solidFill>
                  <a:srgbClr val="888888"/>
                </a:solidFill>
              </a:defRPr>
            </a:pPr>
            <a:endParaRPr/>
          </a:p>
        </p:txBody>
      </p:sp>
      <p:sp>
        <p:nvSpPr>
          <p:cNvPr id="297" name="Zorgt dat de initiatiefnemer vroeg weet of een plan wenselijk is…"/>
          <p:cNvSpPr txBox="1"/>
          <p:nvPr/>
        </p:nvSpPr>
        <p:spPr>
          <a:xfrm>
            <a:off x="4347059" y="2727919"/>
            <a:ext cx="3471466" cy="31085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171450" indent="-171450" defTabSz="914400">
              <a:buSzPct val="100000"/>
              <a:buFont typeface="Arial"/>
              <a:buChar char="•"/>
              <a:defRPr sz="2000"/>
            </a:pPr>
            <a:r>
              <a:rPr sz="2800"/>
              <a:t>Zorgt dat de initiatiefnemer vroeg weet of een plan wenselijk is</a:t>
            </a:r>
            <a:endParaRPr sz="2800">
              <a:solidFill>
                <a:srgbClr val="888888"/>
              </a:solidFill>
            </a:endParaRPr>
          </a:p>
          <a:p>
            <a:pPr marL="171450" indent="-171450" defTabSz="914400">
              <a:buSzPct val="100000"/>
              <a:buFont typeface="Arial"/>
              <a:buChar char="•"/>
              <a:defRPr sz="2000"/>
            </a:pPr>
            <a:r>
              <a:rPr sz="2800"/>
              <a:t>Alleen een plan in behandeling nemen als het zinvol is</a:t>
            </a:r>
          </a:p>
        </p:txBody>
      </p:sp>
      <p:sp>
        <p:nvSpPr>
          <p:cNvPr id="298" name="Rechthoek"/>
          <p:cNvSpPr/>
          <p:nvPr/>
        </p:nvSpPr>
        <p:spPr>
          <a:xfrm>
            <a:off x="8175411" y="2512483"/>
            <a:ext cx="3692483" cy="3754866"/>
          </a:xfrm>
          <a:prstGeom prst="rect">
            <a:avLst/>
          </a:prstGeom>
          <a:solidFill>
            <a:srgbClr val="ABE5FF"/>
          </a:solidFill>
          <a:ln w="12700">
            <a:miter lim="400000"/>
          </a:ln>
        </p:spPr>
        <p:txBody>
          <a:bodyPr lIns="45719" rIns="45719"/>
          <a:lstStyle/>
          <a:p>
            <a:pPr defTabSz="914400">
              <a:defRPr sz="900">
                <a:solidFill>
                  <a:srgbClr val="888888"/>
                </a:solidFill>
              </a:defRPr>
            </a:pPr>
            <a:endParaRPr sz="2800" dirty="0"/>
          </a:p>
        </p:txBody>
      </p:sp>
      <p:sp>
        <p:nvSpPr>
          <p:cNvPr id="299" name="Nieuw intaketeam…"/>
          <p:cNvSpPr txBox="1"/>
          <p:nvPr/>
        </p:nvSpPr>
        <p:spPr>
          <a:xfrm>
            <a:off x="8288102" y="2727919"/>
            <a:ext cx="3467101" cy="26776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171450" indent="-171450" defTabSz="914400">
              <a:buSzPct val="100000"/>
              <a:buFont typeface="Arial"/>
              <a:buChar char="•"/>
              <a:defRPr sz="2000"/>
            </a:pPr>
            <a:r>
              <a:rPr sz="2800" dirty="0" err="1"/>
              <a:t>Nieuw</a:t>
            </a:r>
            <a:r>
              <a:rPr sz="2800" dirty="0"/>
              <a:t> </a:t>
            </a:r>
            <a:r>
              <a:rPr sz="2800" dirty="0" err="1"/>
              <a:t>intaketeam</a:t>
            </a:r>
            <a:endParaRPr sz="2800" dirty="0"/>
          </a:p>
          <a:p>
            <a:pPr marL="171450" indent="-171450" defTabSz="914400">
              <a:buSzPct val="100000"/>
              <a:buFont typeface="Arial"/>
              <a:buChar char="•"/>
              <a:defRPr sz="2000"/>
            </a:pPr>
            <a:r>
              <a:rPr sz="2800" dirty="0" err="1"/>
              <a:t>Alles</a:t>
            </a:r>
            <a:r>
              <a:rPr sz="2800" dirty="0"/>
              <a:t> </a:t>
            </a:r>
            <a:r>
              <a:rPr sz="2800" dirty="0" err="1"/>
              <a:t>komt</a:t>
            </a:r>
            <a:r>
              <a:rPr sz="2800" dirty="0"/>
              <a:t> op de </a:t>
            </a:r>
            <a:r>
              <a:rPr sz="2800" dirty="0" err="1"/>
              <a:t>intaketafel</a:t>
            </a:r>
            <a:endParaRPr sz="2800" dirty="0"/>
          </a:p>
          <a:p>
            <a:pPr marL="171450" indent="-171450" defTabSz="914400">
              <a:buSzPct val="100000"/>
              <a:buFont typeface="Arial"/>
              <a:buChar char="•"/>
              <a:defRPr sz="2000"/>
            </a:pPr>
            <a:r>
              <a:rPr sz="2800" dirty="0" err="1"/>
              <a:t>Mandaat</a:t>
            </a:r>
            <a:r>
              <a:rPr sz="2800" dirty="0"/>
              <a:t> </a:t>
            </a:r>
            <a:r>
              <a:rPr sz="2800" dirty="0" err="1"/>
              <a:t>bij</a:t>
            </a:r>
            <a:r>
              <a:rPr sz="2800" dirty="0"/>
              <a:t> </a:t>
            </a:r>
            <a:r>
              <a:rPr sz="2800" dirty="0" err="1"/>
              <a:t>intaketeam</a:t>
            </a:r>
            <a:endParaRPr sz="2800" dirty="0"/>
          </a:p>
          <a:p>
            <a:pPr marL="171450" indent="-171450" defTabSz="914400">
              <a:buSzPct val="100000"/>
              <a:buFont typeface="Arial"/>
              <a:buChar char="•"/>
              <a:defRPr sz="2000"/>
            </a:pPr>
            <a:r>
              <a:rPr sz="2800" dirty="0" err="1"/>
              <a:t>Initiatief</a:t>
            </a:r>
            <a:r>
              <a:rPr sz="2800" dirty="0"/>
              <a:t> </a:t>
            </a:r>
            <a:r>
              <a:rPr sz="2800" dirty="0" err="1"/>
              <a:t>kan</a:t>
            </a:r>
            <a:r>
              <a:rPr sz="2800" dirty="0"/>
              <a:t> </a:t>
            </a:r>
            <a:r>
              <a:rPr sz="2800" dirty="0" err="1"/>
              <a:t>stranden</a:t>
            </a:r>
            <a:endParaRPr sz="2800" dirty="0">
              <a:solidFill>
                <a:srgbClr val="888888"/>
              </a:solidFill>
            </a:endParaRPr>
          </a:p>
        </p:txBody>
      </p:sp>
      <p:pic>
        <p:nvPicPr>
          <p:cNvPr id="300" name="Afbeelding 2" descr="Afbeelding 2"/>
          <p:cNvPicPr>
            <a:picLocks noChangeAspect="1"/>
          </p:cNvPicPr>
          <p:nvPr/>
        </p:nvPicPr>
        <p:blipFill>
          <a:blip r:embed="rId2"/>
          <a:srcRect l="57413" t="19677" r="24258" b="64433"/>
          <a:stretch>
            <a:fillRect/>
          </a:stretch>
        </p:blipFill>
        <p:spPr>
          <a:xfrm>
            <a:off x="346264" y="2828792"/>
            <a:ext cx="3692670" cy="2256578"/>
          </a:xfrm>
          <a:prstGeom prst="rect">
            <a:avLst/>
          </a:prstGeom>
          <a:ln w="12700">
            <a:miter lim="400000"/>
          </a:ln>
        </p:spPr>
      </p:pic>
      <p:grpSp>
        <p:nvGrpSpPr>
          <p:cNvPr id="2" name="Titel 1">
            <a:extLst>
              <a:ext uri="{FF2B5EF4-FFF2-40B4-BE49-F238E27FC236}">
                <a16:creationId xmlns:a16="http://schemas.microsoft.com/office/drawing/2014/main" id="{041186C2-3E3E-D243-A911-B49A9CD65C7A}"/>
              </a:ext>
            </a:extLst>
          </p:cNvPr>
          <p:cNvGrpSpPr/>
          <p:nvPr/>
        </p:nvGrpSpPr>
        <p:grpSpPr>
          <a:xfrm>
            <a:off x="2876843" y="990751"/>
            <a:ext cx="2324182" cy="1040700"/>
            <a:chOff x="0" y="-1"/>
            <a:chExt cx="1561416" cy="525385"/>
          </a:xfrm>
        </p:grpSpPr>
        <p:sp>
          <p:nvSpPr>
            <p:cNvPr id="15" name="Rechthoek">
              <a:extLst>
                <a:ext uri="{FF2B5EF4-FFF2-40B4-BE49-F238E27FC236}">
                  <a16:creationId xmlns:a16="http://schemas.microsoft.com/office/drawing/2014/main" id="{9200C145-1427-AF46-A9B7-136DFD400E8C}"/>
                </a:ext>
              </a:extLst>
            </p:cNvPr>
            <p:cNvSpPr/>
            <p:nvPr/>
          </p:nvSpPr>
          <p:spPr>
            <a:xfrm>
              <a:off x="0" y="-1"/>
              <a:ext cx="1561416" cy="525385"/>
            </a:xfrm>
            <a:prstGeom prst="rect">
              <a:avLst/>
            </a:prstGeom>
            <a:solidFill>
              <a:srgbClr val="00A9F3"/>
            </a:solidFill>
            <a:ln w="12700" cap="flat">
              <a:noFill/>
              <a:miter lim="400000"/>
            </a:ln>
            <a:effectLst/>
          </p:spPr>
          <p:txBody>
            <a:bodyPr wrap="square" lIns="45719" tIns="45719" rIns="45719" bIns="45719" numCol="1" anchor="ctr">
              <a:noAutofit/>
            </a:bodyPr>
            <a:lstStyle/>
            <a:p>
              <a:pPr algn="ctr">
                <a:lnSpc>
                  <a:spcPct val="90000"/>
                </a:lnSpc>
                <a:defRPr sz="2800" b="1">
                  <a:solidFill>
                    <a:srgbClr val="00A9F3"/>
                  </a:solidFill>
                </a:defRPr>
              </a:pPr>
              <a:endParaRPr/>
            </a:p>
          </p:txBody>
        </p:sp>
        <p:sp>
          <p:nvSpPr>
            <p:cNvPr id="16" name="Intaketafel">
              <a:extLst>
                <a:ext uri="{FF2B5EF4-FFF2-40B4-BE49-F238E27FC236}">
                  <a16:creationId xmlns:a16="http://schemas.microsoft.com/office/drawing/2014/main" id="{D678BE92-29D5-0B40-9025-4AF280DBD718}"/>
                </a:ext>
              </a:extLst>
            </p:cNvPr>
            <p:cNvSpPr txBox="1"/>
            <p:nvPr/>
          </p:nvSpPr>
          <p:spPr>
            <a:xfrm>
              <a:off x="0" y="81945"/>
              <a:ext cx="1561416" cy="3597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lnSpc>
                  <a:spcPct val="90000"/>
                </a:lnSpc>
                <a:defRPr sz="2000" b="1">
                  <a:solidFill>
                    <a:srgbClr val="FFFFFF"/>
                  </a:solidFill>
                </a:defRPr>
              </a:lvl1pPr>
            </a:lstStyle>
            <a:p>
              <a:r>
                <a:rPr lang="nl-NL" sz="2800" dirty="0"/>
                <a:t>Ja, mits</a:t>
              </a:r>
              <a:endParaRPr sz="2800" dirty="0"/>
            </a:p>
          </p:txBody>
        </p:sp>
      </p:grpSp>
    </p:spTree>
    <p:extLst>
      <p:ext uri="{BB962C8B-B14F-4D97-AF65-F5344CB8AC3E}">
        <p14:creationId xmlns:p14="http://schemas.microsoft.com/office/powerpoint/2010/main" val="8701392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B9EEEE9-7692-8F4A-AE86-338E8431BD24}"/>
              </a:ext>
            </a:extLst>
          </p:cNvPr>
          <p:cNvSpPr>
            <a:spLocks noGrp="1"/>
          </p:cNvSpPr>
          <p:nvPr>
            <p:ph type="title"/>
          </p:nvPr>
        </p:nvSpPr>
        <p:spPr>
          <a:xfrm>
            <a:off x="1747936" y="312887"/>
            <a:ext cx="14063757" cy="548412"/>
          </a:xfrm>
        </p:spPr>
        <p:txBody>
          <a:bodyPr/>
          <a:lstStyle/>
          <a:p>
            <a:r>
              <a:rPr lang="nl-NL" dirty="0"/>
              <a:t>Voordelen van d</a:t>
            </a:r>
            <a:r>
              <a:rPr lang="en-US" dirty="0"/>
              <a:t>e</a:t>
            </a:r>
            <a:r>
              <a:rPr lang="nl-NL" dirty="0"/>
              <a:t> </a:t>
            </a:r>
            <a:r>
              <a:rPr lang="nl-NL" dirty="0" err="1"/>
              <a:t>Intaketafel</a:t>
            </a:r>
            <a:endParaRPr lang="nl-NL" dirty="0"/>
          </a:p>
        </p:txBody>
      </p:sp>
      <p:sp>
        <p:nvSpPr>
          <p:cNvPr id="4" name="Titel 1">
            <a:extLst>
              <a:ext uri="{FF2B5EF4-FFF2-40B4-BE49-F238E27FC236}">
                <a16:creationId xmlns:a16="http://schemas.microsoft.com/office/drawing/2014/main" id="{266F5CB4-F3AF-8941-AB8F-07906E13994D}"/>
              </a:ext>
            </a:extLst>
          </p:cNvPr>
          <p:cNvSpPr>
            <a:spLocks noGrp="1"/>
          </p:cNvSpPr>
          <p:nvPr>
            <p:ph type="title"/>
          </p:nvPr>
        </p:nvSpPr>
        <p:spPr>
          <a:xfrm>
            <a:off x="6194879" y="1037798"/>
            <a:ext cx="5392216" cy="700695"/>
          </a:xfrm>
        </p:spPr>
        <p:txBody>
          <a:bodyPr/>
          <a:lstStyle/>
          <a:p>
            <a:r>
              <a:rPr lang="nl-NL" dirty="0"/>
              <a:t>Voordelen overheid</a:t>
            </a:r>
          </a:p>
        </p:txBody>
      </p:sp>
      <p:sp>
        <p:nvSpPr>
          <p:cNvPr id="9" name="Tijdelijke aanduiding voor inhoud 3">
            <a:extLst>
              <a:ext uri="{FF2B5EF4-FFF2-40B4-BE49-F238E27FC236}">
                <a16:creationId xmlns:a16="http://schemas.microsoft.com/office/drawing/2014/main" id="{FA73A824-5FDE-E94E-9BD3-95C62A0EE353}"/>
              </a:ext>
            </a:extLst>
          </p:cNvPr>
          <p:cNvSpPr>
            <a:spLocks noGrp="1"/>
          </p:cNvSpPr>
          <p:nvPr>
            <p:ph idx="10"/>
          </p:nvPr>
        </p:nvSpPr>
        <p:spPr>
          <a:xfrm>
            <a:off x="6210749" y="1644018"/>
            <a:ext cx="5483834" cy="4388479"/>
          </a:xfrm>
        </p:spPr>
        <p:txBody>
          <a:bodyPr/>
          <a:lstStyle/>
          <a:p>
            <a:pPr>
              <a:buFontTx/>
              <a:buChar char="-"/>
            </a:pPr>
            <a:r>
              <a:rPr lang="nl-NL" dirty="0">
                <a:solidFill>
                  <a:prstClr val="black"/>
                </a:solidFill>
                <a:latin typeface="+mn-lt"/>
              </a:rPr>
              <a:t>Alleen </a:t>
            </a:r>
            <a:r>
              <a:rPr lang="en-US" dirty="0" err="1">
                <a:solidFill>
                  <a:prstClr val="black"/>
                </a:solidFill>
                <a:latin typeface="+mn-lt"/>
              </a:rPr>
              <a:t>werken</a:t>
            </a:r>
            <a:r>
              <a:rPr lang="en-US" dirty="0">
                <a:solidFill>
                  <a:prstClr val="black"/>
                </a:solidFill>
                <a:latin typeface="+mn-lt"/>
              </a:rPr>
              <a:t> </a:t>
            </a:r>
            <a:r>
              <a:rPr lang="nl-NL" dirty="0">
                <a:solidFill>
                  <a:prstClr val="black"/>
                </a:solidFill>
                <a:latin typeface="+mn-lt"/>
              </a:rPr>
              <a:t>aan </a:t>
            </a:r>
            <a:r>
              <a:rPr lang="en-US" dirty="0" err="1">
                <a:solidFill>
                  <a:prstClr val="black"/>
                </a:solidFill>
                <a:latin typeface="+mn-lt"/>
              </a:rPr>
              <a:t>wenselijke</a:t>
            </a:r>
            <a:r>
              <a:rPr lang="en-US" dirty="0">
                <a:solidFill>
                  <a:prstClr val="black"/>
                </a:solidFill>
                <a:latin typeface="+mn-lt"/>
              </a:rPr>
              <a:t> in</a:t>
            </a:r>
            <a:r>
              <a:rPr lang="nl-NL" dirty="0" err="1">
                <a:solidFill>
                  <a:prstClr val="black"/>
                </a:solidFill>
                <a:latin typeface="+mn-lt"/>
              </a:rPr>
              <a:t>itiatieven</a:t>
            </a:r>
            <a:r>
              <a:rPr lang="nl-NL" dirty="0">
                <a:solidFill>
                  <a:prstClr val="black"/>
                </a:solidFill>
                <a:latin typeface="+mn-lt"/>
              </a:rPr>
              <a:t> leidt tot besparing</a:t>
            </a:r>
            <a:endParaRPr lang="en-US" dirty="0">
              <a:solidFill>
                <a:prstClr val="black"/>
              </a:solidFill>
              <a:latin typeface="+mn-lt"/>
            </a:endParaRPr>
          </a:p>
          <a:p>
            <a:pPr>
              <a:buFontTx/>
              <a:buChar char="-"/>
            </a:pPr>
            <a:r>
              <a:rPr lang="nl-NL" dirty="0">
                <a:solidFill>
                  <a:prstClr val="black"/>
                </a:solidFill>
                <a:latin typeface="+mn-lt"/>
              </a:rPr>
              <a:t>Route via wethouder opgelost</a:t>
            </a:r>
          </a:p>
          <a:p>
            <a:pPr>
              <a:buFontTx/>
              <a:buChar char="-"/>
            </a:pPr>
            <a:r>
              <a:rPr lang="nl-NL" dirty="0">
                <a:solidFill>
                  <a:prstClr val="black"/>
                </a:solidFill>
                <a:latin typeface="+mn-lt"/>
              </a:rPr>
              <a:t>Overzicht van alle lopende initiatieven</a:t>
            </a:r>
          </a:p>
          <a:p>
            <a:pPr>
              <a:buFontTx/>
              <a:buChar char="-"/>
            </a:pPr>
            <a:r>
              <a:rPr lang="nl-NL" dirty="0">
                <a:solidFill>
                  <a:prstClr val="black"/>
                </a:solidFill>
                <a:latin typeface="+mn-lt"/>
              </a:rPr>
              <a:t>Sneller kunnen reageren op vragen</a:t>
            </a:r>
          </a:p>
          <a:p>
            <a:pPr>
              <a:buFontTx/>
              <a:buChar char="-"/>
            </a:pPr>
            <a:r>
              <a:rPr lang="nl-NL" dirty="0">
                <a:solidFill>
                  <a:prstClr val="black"/>
                </a:solidFill>
                <a:latin typeface="+mn-lt"/>
              </a:rPr>
              <a:t>Meer kwaliteit toevoegen aan plannen</a:t>
            </a:r>
          </a:p>
          <a:p>
            <a:pPr>
              <a:buFontTx/>
              <a:buChar char="-"/>
            </a:pPr>
            <a:r>
              <a:rPr lang="nl-NL" dirty="0">
                <a:solidFill>
                  <a:prstClr val="black"/>
                </a:solidFill>
                <a:latin typeface="+mn-lt"/>
              </a:rPr>
              <a:t>Meer mogelijk maken</a:t>
            </a:r>
          </a:p>
          <a:p>
            <a:pPr>
              <a:buFontTx/>
              <a:buChar char="-"/>
            </a:pPr>
            <a:r>
              <a:rPr lang="nl-NL" dirty="0">
                <a:solidFill>
                  <a:prstClr val="black"/>
                </a:solidFill>
                <a:latin typeface="+mn-lt"/>
              </a:rPr>
              <a:t>Een duidelijk Ja, mits om samen aan verder te werken</a:t>
            </a:r>
          </a:p>
          <a:p>
            <a:pPr>
              <a:buFontTx/>
              <a:buChar char="-"/>
            </a:pPr>
            <a:r>
              <a:rPr lang="nl-NL" dirty="0">
                <a:solidFill>
                  <a:prstClr val="black"/>
                </a:solidFill>
                <a:latin typeface="+mn-lt"/>
              </a:rPr>
              <a:t>Integrale afweging</a:t>
            </a:r>
          </a:p>
          <a:p>
            <a:pPr>
              <a:buFontTx/>
              <a:buChar char="-"/>
            </a:pPr>
            <a:endParaRPr lang="nl-NL" dirty="0">
              <a:latin typeface="+mn-lt"/>
            </a:endParaRPr>
          </a:p>
        </p:txBody>
      </p:sp>
      <p:sp>
        <p:nvSpPr>
          <p:cNvPr id="11" name="Tijdelijke aanduiding voor inhoud 3">
            <a:extLst>
              <a:ext uri="{FF2B5EF4-FFF2-40B4-BE49-F238E27FC236}">
                <a16:creationId xmlns:a16="http://schemas.microsoft.com/office/drawing/2014/main" id="{E70FB7A2-F1C1-1446-8586-F39C5465BCFC}"/>
              </a:ext>
            </a:extLst>
          </p:cNvPr>
          <p:cNvSpPr>
            <a:spLocks noGrp="1"/>
          </p:cNvSpPr>
          <p:nvPr>
            <p:ph idx="10"/>
          </p:nvPr>
        </p:nvSpPr>
        <p:spPr>
          <a:xfrm>
            <a:off x="620774" y="1596005"/>
            <a:ext cx="5209681" cy="4484507"/>
          </a:xfrm>
        </p:spPr>
        <p:txBody>
          <a:bodyPr/>
          <a:lstStyle/>
          <a:p>
            <a:pPr>
              <a:buFontTx/>
              <a:buChar char="-"/>
            </a:pPr>
            <a:r>
              <a:rPr lang="nl-NL" dirty="0">
                <a:solidFill>
                  <a:prstClr val="black"/>
                </a:solidFill>
                <a:latin typeface="+mn-lt"/>
              </a:rPr>
              <a:t>Direct inzicht in de wenselijkheid van een plan</a:t>
            </a:r>
          </a:p>
          <a:p>
            <a:pPr>
              <a:buFontTx/>
              <a:buChar char="-"/>
            </a:pPr>
            <a:r>
              <a:rPr lang="nl-NL" dirty="0">
                <a:solidFill>
                  <a:prstClr val="black"/>
                </a:solidFill>
                <a:latin typeface="+mn-lt"/>
              </a:rPr>
              <a:t>Beter en sneller beeld van alle kaders en regels – en interbestuurlijk</a:t>
            </a:r>
          </a:p>
          <a:p>
            <a:pPr>
              <a:buFontTx/>
              <a:buChar char="-"/>
            </a:pPr>
            <a:r>
              <a:rPr lang="nl-NL" dirty="0">
                <a:solidFill>
                  <a:prstClr val="black"/>
                </a:solidFill>
                <a:latin typeface="+mn-lt"/>
              </a:rPr>
              <a:t>Snellere reactie op ideeën en plannen</a:t>
            </a:r>
          </a:p>
          <a:p>
            <a:pPr>
              <a:buFontTx/>
              <a:buChar char="-"/>
            </a:pPr>
            <a:r>
              <a:rPr lang="nl-NL" dirty="0">
                <a:solidFill>
                  <a:prstClr val="black"/>
                </a:solidFill>
                <a:latin typeface="+mn-lt"/>
              </a:rPr>
              <a:t>Integrale afweging van mijn plan</a:t>
            </a:r>
          </a:p>
          <a:p>
            <a:pPr>
              <a:buFontTx/>
              <a:buChar char="-"/>
            </a:pPr>
            <a:r>
              <a:rPr lang="nl-NL" dirty="0">
                <a:solidFill>
                  <a:prstClr val="black"/>
                </a:solidFill>
                <a:latin typeface="+mn-lt"/>
              </a:rPr>
              <a:t>Besparing van kosten</a:t>
            </a:r>
          </a:p>
          <a:p>
            <a:pPr>
              <a:buFontTx/>
              <a:buChar char="-"/>
            </a:pPr>
            <a:r>
              <a:rPr lang="nl-NL" dirty="0">
                <a:solidFill>
                  <a:prstClr val="black"/>
                </a:solidFill>
                <a:latin typeface="+mn-lt"/>
              </a:rPr>
              <a:t>Meer kwaliteit van mijn plan</a:t>
            </a:r>
          </a:p>
          <a:p>
            <a:pPr>
              <a:buFontTx/>
              <a:buChar char="-"/>
            </a:pPr>
            <a:r>
              <a:rPr lang="nl-NL" dirty="0">
                <a:solidFill>
                  <a:prstClr val="black"/>
                </a:solidFill>
                <a:latin typeface="+mn-lt"/>
              </a:rPr>
              <a:t>Meer inzicht in het proces</a:t>
            </a:r>
          </a:p>
        </p:txBody>
      </p:sp>
      <p:sp>
        <p:nvSpPr>
          <p:cNvPr id="17" name="Titel 1">
            <a:extLst>
              <a:ext uri="{FF2B5EF4-FFF2-40B4-BE49-F238E27FC236}">
                <a16:creationId xmlns:a16="http://schemas.microsoft.com/office/drawing/2014/main" id="{2F64440F-D0A0-7F4F-BC86-F4357FF0CA82}"/>
              </a:ext>
            </a:extLst>
          </p:cNvPr>
          <p:cNvSpPr>
            <a:spLocks noGrp="1"/>
          </p:cNvSpPr>
          <p:nvPr>
            <p:ph type="title"/>
          </p:nvPr>
        </p:nvSpPr>
        <p:spPr>
          <a:xfrm>
            <a:off x="604905" y="1037798"/>
            <a:ext cx="6210761" cy="700695"/>
          </a:xfrm>
        </p:spPr>
        <p:txBody>
          <a:bodyPr/>
          <a:lstStyle/>
          <a:p>
            <a:r>
              <a:rPr lang="nl-NL" dirty="0"/>
              <a:t>Voordelen initiatiefnemer </a:t>
            </a:r>
          </a:p>
        </p:txBody>
      </p:sp>
      <p:pic>
        <p:nvPicPr>
          <p:cNvPr id="12" name="Afbeelding 11">
            <a:extLst>
              <a:ext uri="{FF2B5EF4-FFF2-40B4-BE49-F238E27FC236}">
                <a16:creationId xmlns:a16="http://schemas.microsoft.com/office/drawing/2014/main" id="{BD2BEB55-E579-2B48-9E1B-FCF889AB1B2D}"/>
              </a:ext>
            </a:extLst>
          </p:cNvPr>
          <p:cNvPicPr>
            <a:picLocks noChangeAspect="1"/>
          </p:cNvPicPr>
          <p:nvPr/>
        </p:nvPicPr>
        <p:blipFill rotWithShape="1">
          <a:blip r:embed="rId3"/>
          <a:srcRect l="56797" t="19947" r="23794" b="64433"/>
          <a:stretch/>
        </p:blipFill>
        <p:spPr>
          <a:xfrm>
            <a:off x="9376833" y="5135745"/>
            <a:ext cx="2649475" cy="1502972"/>
          </a:xfrm>
          <a:prstGeom prst="rect">
            <a:avLst/>
          </a:prstGeom>
        </p:spPr>
      </p:pic>
    </p:spTree>
    <p:extLst>
      <p:ext uri="{BB962C8B-B14F-4D97-AF65-F5344CB8AC3E}">
        <p14:creationId xmlns:p14="http://schemas.microsoft.com/office/powerpoint/2010/main" val="255697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3E4E9-10E5-42C3-A2FD-D58AF74AFA30}"/>
              </a:ext>
            </a:extLst>
          </p:cNvPr>
          <p:cNvSpPr>
            <a:spLocks noGrp="1"/>
          </p:cNvSpPr>
          <p:nvPr>
            <p:ph type="title"/>
          </p:nvPr>
        </p:nvSpPr>
        <p:spPr>
          <a:xfrm>
            <a:off x="1895709" y="334808"/>
            <a:ext cx="10033000" cy="720725"/>
          </a:xfrm>
        </p:spPr>
        <p:txBody>
          <a:bodyPr/>
          <a:lstStyle/>
          <a:p>
            <a:r>
              <a:rPr lang="nl-NL" dirty="0"/>
              <a:t>Rollen aan de </a:t>
            </a:r>
            <a:r>
              <a:rPr lang="nl-NL" dirty="0" err="1"/>
              <a:t>Intaketafel</a:t>
            </a:r>
            <a:endParaRPr lang="nl-NL" dirty="0"/>
          </a:p>
        </p:txBody>
      </p:sp>
      <p:sp>
        <p:nvSpPr>
          <p:cNvPr id="5" name="Tijdelijke aanduiding voor dianummer 4">
            <a:extLst>
              <a:ext uri="{FF2B5EF4-FFF2-40B4-BE49-F238E27FC236}">
                <a16:creationId xmlns:a16="http://schemas.microsoft.com/office/drawing/2014/main" id="{76A2D253-F94C-466D-84A8-EA1C58EBD420}"/>
              </a:ext>
            </a:extLst>
          </p:cNvPr>
          <p:cNvSpPr>
            <a:spLocks noGrp="1"/>
          </p:cNvSpPr>
          <p:nvPr>
            <p:ph type="sldNum" sz="quarter" idx="4294967295"/>
          </p:nvPr>
        </p:nvSpPr>
        <p:spPr>
          <a:xfrm>
            <a:off x="613833" y="128953"/>
            <a:ext cx="0" cy="0"/>
          </a:xfrm>
        </p:spPr>
        <p:txBody>
          <a:bodyPr/>
          <a:lstStyle/>
          <a:p>
            <a:r>
              <a:rPr lang="nl-NL" noProof="0" dirty="0">
                <a:solidFill>
                  <a:srgbClr val="00A9F3"/>
                </a:solidFill>
              </a:rPr>
              <a:t> </a:t>
            </a:r>
          </a:p>
        </p:txBody>
      </p:sp>
      <p:pic>
        <p:nvPicPr>
          <p:cNvPr id="6" name="Afbeelding 5">
            <a:extLst>
              <a:ext uri="{FF2B5EF4-FFF2-40B4-BE49-F238E27FC236}">
                <a16:creationId xmlns:a16="http://schemas.microsoft.com/office/drawing/2014/main" id="{EA7C1C86-E5AB-B74E-B9A4-B2C4DAC1586C}"/>
              </a:ext>
            </a:extLst>
          </p:cNvPr>
          <p:cNvPicPr>
            <a:picLocks noChangeAspect="1"/>
          </p:cNvPicPr>
          <p:nvPr/>
        </p:nvPicPr>
        <p:blipFill>
          <a:blip r:embed="rId3"/>
          <a:stretch>
            <a:fillRect/>
          </a:stretch>
        </p:blipFill>
        <p:spPr>
          <a:xfrm>
            <a:off x="3082365" y="2335113"/>
            <a:ext cx="5743142" cy="2814139"/>
          </a:xfrm>
          <a:prstGeom prst="rect">
            <a:avLst/>
          </a:prstGeom>
        </p:spPr>
      </p:pic>
      <p:sp>
        <p:nvSpPr>
          <p:cNvPr id="10" name="Titel 3">
            <a:extLst>
              <a:ext uri="{FF2B5EF4-FFF2-40B4-BE49-F238E27FC236}">
                <a16:creationId xmlns:a16="http://schemas.microsoft.com/office/drawing/2014/main" id="{A12D3049-D938-2244-943E-3826E87A6C5E}"/>
              </a:ext>
            </a:extLst>
          </p:cNvPr>
          <p:cNvSpPr txBox="1"/>
          <p:nvPr/>
        </p:nvSpPr>
        <p:spPr>
          <a:xfrm>
            <a:off x="560626" y="3144737"/>
            <a:ext cx="3457416" cy="59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423" tIns="54423" rIns="54423" bIns="54423">
            <a:noAutofit/>
          </a:bodyPr>
          <a:lstStyle/>
          <a:p>
            <a:pPr defTabSz="1088502">
              <a:lnSpc>
                <a:spcPct val="90000"/>
              </a:lnSpc>
              <a:buSzPct val="100000"/>
              <a:defRPr sz="2600">
                <a:solidFill>
                  <a:srgbClr val="FFFFFF"/>
                </a:solidFill>
                <a:latin typeface="Calibri"/>
                <a:ea typeface="Calibri"/>
                <a:cs typeface="Calibri"/>
                <a:sym typeface="Calibri"/>
              </a:defRPr>
            </a:pPr>
            <a:r>
              <a:rPr lang="nl-NL" sz="2300" b="1" dirty="0">
                <a:solidFill>
                  <a:srgbClr val="00A9F3"/>
                </a:solidFill>
              </a:rPr>
              <a:t>Relatiemanager of Inbrenger</a:t>
            </a:r>
            <a:endParaRPr sz="2000" b="1" dirty="0">
              <a:solidFill>
                <a:srgbClr val="00A9F3"/>
              </a:solidFill>
            </a:endParaRPr>
          </a:p>
          <a:p>
            <a:pPr defTabSz="1088502">
              <a:lnSpc>
                <a:spcPct val="90000"/>
              </a:lnSpc>
              <a:defRPr sz="2600">
                <a:solidFill>
                  <a:srgbClr val="FFFFFF"/>
                </a:solidFill>
                <a:latin typeface="Calibri"/>
                <a:ea typeface="Calibri"/>
                <a:cs typeface="Calibri"/>
                <a:sym typeface="Calibri"/>
              </a:defRPr>
            </a:pPr>
            <a:endParaRPr sz="2300" b="1" dirty="0">
              <a:solidFill>
                <a:srgbClr val="00A9F3"/>
              </a:solidFill>
            </a:endParaRPr>
          </a:p>
        </p:txBody>
      </p:sp>
      <p:sp>
        <p:nvSpPr>
          <p:cNvPr id="11" name="Titel 3">
            <a:extLst>
              <a:ext uri="{FF2B5EF4-FFF2-40B4-BE49-F238E27FC236}">
                <a16:creationId xmlns:a16="http://schemas.microsoft.com/office/drawing/2014/main" id="{A12D3049-D938-2244-943E-3826E87A6C5E}"/>
              </a:ext>
            </a:extLst>
          </p:cNvPr>
          <p:cNvSpPr txBox="1"/>
          <p:nvPr/>
        </p:nvSpPr>
        <p:spPr>
          <a:xfrm>
            <a:off x="3427504" y="5472264"/>
            <a:ext cx="4259621" cy="66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423" tIns="54423" rIns="54423" bIns="54423">
            <a:noAutofit/>
          </a:bodyPr>
          <a:lstStyle/>
          <a:p>
            <a:pPr defTabSz="1088502">
              <a:lnSpc>
                <a:spcPct val="90000"/>
              </a:lnSpc>
              <a:defRPr sz="3000">
                <a:solidFill>
                  <a:srgbClr val="FFFFFF"/>
                </a:solidFill>
                <a:latin typeface="Calibri"/>
                <a:ea typeface="Calibri"/>
                <a:cs typeface="Calibri"/>
                <a:sym typeface="Calibri"/>
              </a:defRPr>
            </a:pPr>
            <a:r>
              <a:rPr lang="nl-NL" sz="2300" b="1" dirty="0">
                <a:solidFill>
                  <a:srgbClr val="00A9F3"/>
                </a:solidFill>
              </a:rPr>
              <a:t>Adviseur Ruimtelijke ordening</a:t>
            </a:r>
          </a:p>
          <a:p>
            <a:pPr marL="373109" indent="-373109" defTabSz="1088502">
              <a:lnSpc>
                <a:spcPct val="90000"/>
              </a:lnSpc>
              <a:buSzPct val="100000"/>
              <a:buFont typeface="Arial"/>
              <a:buChar char="•"/>
              <a:defRPr sz="2600">
                <a:solidFill>
                  <a:srgbClr val="FFFFFF"/>
                </a:solidFill>
                <a:latin typeface="Calibri"/>
                <a:ea typeface="Calibri"/>
                <a:cs typeface="Calibri"/>
                <a:sym typeface="Calibri"/>
              </a:defRPr>
            </a:pPr>
            <a:endParaRPr sz="2300" b="1" dirty="0">
              <a:solidFill>
                <a:srgbClr val="00A9F3"/>
              </a:solidFill>
            </a:endParaRPr>
          </a:p>
          <a:p>
            <a:pPr defTabSz="1088502">
              <a:lnSpc>
                <a:spcPct val="90000"/>
              </a:lnSpc>
              <a:defRPr sz="2600">
                <a:solidFill>
                  <a:srgbClr val="FFFFFF"/>
                </a:solidFill>
                <a:latin typeface="Calibri"/>
                <a:ea typeface="Calibri"/>
                <a:cs typeface="Calibri"/>
                <a:sym typeface="Calibri"/>
              </a:defRPr>
            </a:pPr>
            <a:endParaRPr sz="2300" b="1" dirty="0">
              <a:solidFill>
                <a:srgbClr val="00A9F3"/>
              </a:solidFill>
            </a:endParaRPr>
          </a:p>
        </p:txBody>
      </p:sp>
      <p:sp>
        <p:nvSpPr>
          <p:cNvPr id="12" name="Titel 3">
            <a:extLst>
              <a:ext uri="{FF2B5EF4-FFF2-40B4-BE49-F238E27FC236}">
                <a16:creationId xmlns:a16="http://schemas.microsoft.com/office/drawing/2014/main" id="{A12D3049-D938-2244-943E-3826E87A6C5E}"/>
              </a:ext>
            </a:extLst>
          </p:cNvPr>
          <p:cNvSpPr txBox="1"/>
          <p:nvPr/>
        </p:nvSpPr>
        <p:spPr>
          <a:xfrm>
            <a:off x="2501001" y="1708748"/>
            <a:ext cx="3457416" cy="59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423" tIns="54423" rIns="54423" bIns="54423">
            <a:noAutofit/>
          </a:bodyPr>
          <a:lstStyle/>
          <a:p>
            <a:pPr defTabSz="1088502">
              <a:lnSpc>
                <a:spcPct val="90000"/>
              </a:lnSpc>
              <a:defRPr sz="3000">
                <a:solidFill>
                  <a:srgbClr val="FFFFFF"/>
                </a:solidFill>
                <a:latin typeface="Calibri"/>
                <a:ea typeface="Calibri"/>
                <a:cs typeface="Calibri"/>
                <a:sym typeface="Calibri"/>
              </a:defRPr>
            </a:pPr>
            <a:r>
              <a:rPr lang="nl-NL" sz="2300" b="1" dirty="0">
                <a:solidFill>
                  <a:srgbClr val="00A9F3"/>
                </a:solidFill>
              </a:rPr>
              <a:t>Adviseur Omgevingsvisie</a:t>
            </a:r>
          </a:p>
          <a:p>
            <a:pPr marL="373109" indent="-373109" defTabSz="1088502">
              <a:lnSpc>
                <a:spcPct val="90000"/>
              </a:lnSpc>
              <a:buSzPct val="100000"/>
              <a:buFont typeface="Arial"/>
              <a:buChar char="•"/>
              <a:defRPr sz="2600">
                <a:solidFill>
                  <a:srgbClr val="FFFFFF"/>
                </a:solidFill>
                <a:latin typeface="Calibri"/>
                <a:ea typeface="Calibri"/>
                <a:cs typeface="Calibri"/>
                <a:sym typeface="Calibri"/>
              </a:defRPr>
            </a:pPr>
            <a:endParaRPr sz="2300" b="1" dirty="0">
              <a:solidFill>
                <a:srgbClr val="00A9F3"/>
              </a:solidFill>
            </a:endParaRPr>
          </a:p>
          <a:p>
            <a:pPr defTabSz="1088502">
              <a:lnSpc>
                <a:spcPct val="90000"/>
              </a:lnSpc>
              <a:defRPr sz="2600">
                <a:solidFill>
                  <a:srgbClr val="FFFFFF"/>
                </a:solidFill>
                <a:latin typeface="Calibri"/>
                <a:ea typeface="Calibri"/>
                <a:cs typeface="Calibri"/>
                <a:sym typeface="Calibri"/>
              </a:defRPr>
            </a:pPr>
            <a:endParaRPr sz="2300" b="1" dirty="0">
              <a:solidFill>
                <a:srgbClr val="00A9F3"/>
              </a:solidFill>
            </a:endParaRPr>
          </a:p>
        </p:txBody>
      </p:sp>
      <p:sp>
        <p:nvSpPr>
          <p:cNvPr id="13" name="Titel 3">
            <a:extLst>
              <a:ext uri="{FF2B5EF4-FFF2-40B4-BE49-F238E27FC236}">
                <a16:creationId xmlns:a16="http://schemas.microsoft.com/office/drawing/2014/main" id="{A12D3049-D938-2244-943E-3826E87A6C5E}"/>
              </a:ext>
            </a:extLst>
          </p:cNvPr>
          <p:cNvSpPr txBox="1"/>
          <p:nvPr/>
        </p:nvSpPr>
        <p:spPr>
          <a:xfrm>
            <a:off x="9118963" y="3767869"/>
            <a:ext cx="3457416" cy="59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423" tIns="54423" rIns="54423" bIns="54423">
            <a:noAutofit/>
          </a:bodyPr>
          <a:lstStyle/>
          <a:p>
            <a:pPr defTabSz="1088502">
              <a:lnSpc>
                <a:spcPct val="90000"/>
              </a:lnSpc>
              <a:defRPr sz="3000">
                <a:solidFill>
                  <a:srgbClr val="FFFFFF"/>
                </a:solidFill>
                <a:latin typeface="Calibri"/>
                <a:ea typeface="Calibri"/>
                <a:cs typeface="Calibri"/>
                <a:sym typeface="Calibri"/>
              </a:defRPr>
            </a:pPr>
            <a:r>
              <a:rPr lang="nl-NL" sz="2300" b="1" dirty="0">
                <a:solidFill>
                  <a:srgbClr val="00A9F3"/>
                </a:solidFill>
              </a:rPr>
              <a:t>Secretaris</a:t>
            </a:r>
            <a:endParaRPr sz="2300" b="1" dirty="0">
              <a:solidFill>
                <a:srgbClr val="00A9F3"/>
              </a:solidFill>
            </a:endParaRPr>
          </a:p>
          <a:p>
            <a:pPr defTabSz="1088502">
              <a:lnSpc>
                <a:spcPct val="90000"/>
              </a:lnSpc>
              <a:defRPr sz="2600">
                <a:solidFill>
                  <a:srgbClr val="FFFFFF"/>
                </a:solidFill>
                <a:latin typeface="Calibri"/>
                <a:ea typeface="Calibri"/>
                <a:cs typeface="Calibri"/>
                <a:sym typeface="Calibri"/>
              </a:defRPr>
            </a:pPr>
            <a:endParaRPr sz="2300" b="1" dirty="0">
              <a:solidFill>
                <a:srgbClr val="00A9F3"/>
              </a:solidFill>
            </a:endParaRPr>
          </a:p>
        </p:txBody>
      </p:sp>
      <p:sp>
        <p:nvSpPr>
          <p:cNvPr id="14" name="Titel 3">
            <a:extLst>
              <a:ext uri="{FF2B5EF4-FFF2-40B4-BE49-F238E27FC236}">
                <a16:creationId xmlns:a16="http://schemas.microsoft.com/office/drawing/2014/main" id="{A12D3049-D938-2244-943E-3826E87A6C5E}"/>
              </a:ext>
            </a:extLst>
          </p:cNvPr>
          <p:cNvSpPr txBox="1"/>
          <p:nvPr/>
        </p:nvSpPr>
        <p:spPr>
          <a:xfrm>
            <a:off x="9118963" y="2815932"/>
            <a:ext cx="3457416" cy="59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4423" tIns="54423" rIns="54423" bIns="54423">
            <a:noAutofit/>
          </a:bodyPr>
          <a:lstStyle/>
          <a:p>
            <a:pPr defTabSz="1088502">
              <a:lnSpc>
                <a:spcPct val="90000"/>
              </a:lnSpc>
              <a:defRPr sz="3000">
                <a:solidFill>
                  <a:srgbClr val="FFFFFF"/>
                </a:solidFill>
                <a:latin typeface="Calibri"/>
                <a:ea typeface="Calibri"/>
                <a:cs typeface="Calibri"/>
                <a:sym typeface="Calibri"/>
              </a:defRPr>
            </a:pPr>
            <a:r>
              <a:rPr lang="nl-NL" sz="2300" b="1" dirty="0">
                <a:solidFill>
                  <a:srgbClr val="00A9F3"/>
                </a:solidFill>
              </a:rPr>
              <a:t>Voorzitter</a:t>
            </a:r>
          </a:p>
          <a:p>
            <a:pPr marL="373109" indent="-373109" defTabSz="1088502">
              <a:lnSpc>
                <a:spcPct val="90000"/>
              </a:lnSpc>
              <a:buSzPct val="100000"/>
              <a:buFont typeface="Arial"/>
              <a:buChar char="•"/>
              <a:defRPr sz="2600">
                <a:solidFill>
                  <a:srgbClr val="FFFFFF"/>
                </a:solidFill>
                <a:latin typeface="Calibri"/>
                <a:ea typeface="Calibri"/>
                <a:cs typeface="Calibri"/>
                <a:sym typeface="Calibri"/>
              </a:defRPr>
            </a:pPr>
            <a:endParaRPr sz="2300" b="1" dirty="0">
              <a:solidFill>
                <a:srgbClr val="00A9F3"/>
              </a:solidFill>
            </a:endParaRPr>
          </a:p>
          <a:p>
            <a:pPr defTabSz="1088502">
              <a:lnSpc>
                <a:spcPct val="90000"/>
              </a:lnSpc>
              <a:defRPr sz="2600">
                <a:solidFill>
                  <a:srgbClr val="FFFFFF"/>
                </a:solidFill>
                <a:latin typeface="Calibri"/>
                <a:ea typeface="Calibri"/>
                <a:cs typeface="Calibri"/>
                <a:sym typeface="Calibri"/>
              </a:defRPr>
            </a:pPr>
            <a:endParaRPr sz="2300" b="1" dirty="0">
              <a:solidFill>
                <a:srgbClr val="00A9F3"/>
              </a:solidFill>
            </a:endParaRPr>
          </a:p>
        </p:txBody>
      </p:sp>
      <p:sp>
        <p:nvSpPr>
          <p:cNvPr id="15" name="Titel 3">
            <a:extLst>
              <a:ext uri="{FF2B5EF4-FFF2-40B4-BE49-F238E27FC236}">
                <a16:creationId xmlns:a16="http://schemas.microsoft.com/office/drawing/2014/main" id="{1FBF1603-C0C4-684F-BB6A-85B69AFCF0F8}"/>
              </a:ext>
            </a:extLst>
          </p:cNvPr>
          <p:cNvSpPr txBox="1"/>
          <p:nvPr/>
        </p:nvSpPr>
        <p:spPr>
          <a:xfrm>
            <a:off x="5958417" y="1708748"/>
            <a:ext cx="3457416" cy="597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423" tIns="54423" rIns="54423" bIns="54423">
            <a:noAutofit/>
          </a:bodyPr>
          <a:lstStyle/>
          <a:p>
            <a:pPr defTabSz="1088502">
              <a:lnSpc>
                <a:spcPct val="90000"/>
              </a:lnSpc>
              <a:defRPr sz="3000">
                <a:solidFill>
                  <a:srgbClr val="FFFFFF"/>
                </a:solidFill>
                <a:latin typeface="Calibri"/>
                <a:ea typeface="Calibri"/>
                <a:cs typeface="Calibri"/>
                <a:sym typeface="Calibri"/>
              </a:defRPr>
            </a:pPr>
            <a:r>
              <a:rPr lang="nl-NL" sz="2300" b="1" dirty="0">
                <a:solidFill>
                  <a:srgbClr val="00A9F3"/>
                </a:solidFill>
              </a:rPr>
              <a:t>Adviseur Sociaal domein</a:t>
            </a:r>
          </a:p>
          <a:p>
            <a:pPr marL="373109" indent="-373109" defTabSz="1088502">
              <a:lnSpc>
                <a:spcPct val="90000"/>
              </a:lnSpc>
              <a:buSzPct val="100000"/>
              <a:buFont typeface="Arial"/>
              <a:buChar char="•"/>
              <a:defRPr sz="2600">
                <a:solidFill>
                  <a:srgbClr val="FFFFFF"/>
                </a:solidFill>
                <a:latin typeface="Calibri"/>
                <a:ea typeface="Calibri"/>
                <a:cs typeface="Calibri"/>
                <a:sym typeface="Calibri"/>
              </a:defRPr>
            </a:pPr>
            <a:endParaRPr sz="2300" b="1" dirty="0">
              <a:solidFill>
                <a:srgbClr val="00A9F3"/>
              </a:solidFill>
            </a:endParaRPr>
          </a:p>
          <a:p>
            <a:pPr defTabSz="1088502">
              <a:lnSpc>
                <a:spcPct val="90000"/>
              </a:lnSpc>
              <a:defRPr sz="2600">
                <a:solidFill>
                  <a:srgbClr val="FFFFFF"/>
                </a:solidFill>
                <a:latin typeface="Calibri"/>
                <a:ea typeface="Calibri"/>
                <a:cs typeface="Calibri"/>
                <a:sym typeface="Calibri"/>
              </a:defRPr>
            </a:pPr>
            <a:endParaRPr sz="2300" b="1" dirty="0">
              <a:solidFill>
                <a:srgbClr val="00A9F3"/>
              </a:solidFill>
            </a:endParaRPr>
          </a:p>
        </p:txBody>
      </p:sp>
    </p:spTree>
    <p:extLst>
      <p:ext uri="{BB962C8B-B14F-4D97-AF65-F5344CB8AC3E}">
        <p14:creationId xmlns:p14="http://schemas.microsoft.com/office/powerpoint/2010/main" val="1380736849"/>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32F2F5741A354C8896967267CC7BF0" ma:contentTypeVersion="8" ma:contentTypeDescription="Een nieuw document maken." ma:contentTypeScope="" ma:versionID="2e0d0e704ed2a27e26e5c80b5fb5847c">
  <xsd:schema xmlns:xsd="http://www.w3.org/2001/XMLSchema" xmlns:xs="http://www.w3.org/2001/XMLSchema" xmlns:p="http://schemas.microsoft.com/office/2006/metadata/properties" xmlns:ns2="f1ce4149-1a7f-413e-a5c4-53a182f04c47" xmlns:ns3="4d55c780-63a1-4b43-a891-bbdee9fd6b55" targetNamespace="http://schemas.microsoft.com/office/2006/metadata/properties" ma:root="true" ma:fieldsID="51fe8f08d2ad351d4c58f81d6b82ec65" ns2:_="" ns3:_="">
    <xsd:import namespace="f1ce4149-1a7f-413e-a5c4-53a182f04c47"/>
    <xsd:import namespace="4d55c780-63a1-4b43-a891-bbdee9fd6b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e4149-1a7f-413e-a5c4-53a182f04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5c780-63a1-4b43-a891-bbdee9fd6b5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60BDE-F797-4802-BFEE-DB8212B48F8A}">
  <ds:schemaRefs>
    <ds:schemaRef ds:uri="http://schemas.microsoft.com/sharepoint/v3/contenttype/forms"/>
  </ds:schemaRefs>
</ds:datastoreItem>
</file>

<file path=customXml/itemProps2.xml><?xml version="1.0" encoding="utf-8"?>
<ds:datastoreItem xmlns:ds="http://schemas.openxmlformats.org/officeDocument/2006/customXml" ds:itemID="{3E511E3B-0004-4A8D-B563-264733F068C8}">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FD844A7C-F0FD-4CE9-8039-1C0417C814F1}">
  <ds:schemaRefs>
    <ds:schemaRef ds:uri="http://schemas.microsoft.com/office/2006/metadata/contentType"/>
    <ds:schemaRef ds:uri="http://schemas.microsoft.com/office/2006/metadata/properties/metaAttributes"/>
    <ds:schemaRef ds:uri="http://www.w3.org/2000/xmlns/"/>
    <ds:schemaRef ds:uri="http://www.w3.org/2001/XMLSchema"/>
    <ds:schemaRef ds:uri="f1ce4149-1a7f-413e-a5c4-53a182f04c47"/>
    <ds:schemaRef ds:uri="4d55c780-63a1-4b43-a891-bbdee9fd6b55"/>
  </ds:schemaRefs>
</ds:datastoreItem>
</file>

<file path=docProps/app.xml><?xml version="1.0" encoding="utf-8"?>
<Properties xmlns="http://schemas.openxmlformats.org/officeDocument/2006/extended-properties" xmlns:vt="http://schemas.openxmlformats.org/officeDocument/2006/docPropsVTypes">
  <Template>VNG</Template>
  <TotalTime>863</TotalTime>
  <Words>3034</Words>
  <Application>Microsoft Office PowerPoint</Application>
  <PresentationFormat>Breedbeeld</PresentationFormat>
  <Paragraphs>643</Paragraphs>
  <Slides>16</Slides>
  <Notes>2</Notes>
  <HiddenSlides>0</HiddenSlides>
  <MMClips>0</MMClips>
  <ScaleCrop>false</ScaleCrop>
  <HeadingPairs>
    <vt:vector size="4" baseType="variant">
      <vt:variant>
        <vt:lpstr>Thema</vt:lpstr>
      </vt:variant>
      <vt:variant>
        <vt:i4>2</vt:i4>
      </vt:variant>
      <vt:variant>
        <vt:lpstr>Diatitels</vt:lpstr>
      </vt:variant>
      <vt:variant>
        <vt:i4>16</vt:i4>
      </vt:variant>
    </vt:vector>
  </HeadingPairs>
  <TitlesOfParts>
    <vt:vector size="18" baseType="lpstr">
      <vt:lpstr>VNG_Basis - kopie</vt:lpstr>
      <vt:lpstr>VNG Titels</vt:lpstr>
      <vt:lpstr>Rollen en werkwijze Intaketafel  najaar 2020</vt:lpstr>
      <vt:lpstr>PowerPoint-presentatie</vt:lpstr>
      <vt:lpstr>PowerPoint-presentatie</vt:lpstr>
      <vt:lpstr>Wat is de Intaketafel Omgevingswet?</vt:lpstr>
      <vt:lpstr>Het Intaketeam</vt:lpstr>
      <vt:lpstr>Het Intaketeam</vt:lpstr>
      <vt:lpstr>Fase van de klant: vindt de gemeente mijn plan wenselijk?  </vt:lpstr>
      <vt:lpstr>Voordelen van de Intaketafel</vt:lpstr>
      <vt:lpstr>Rollen aan de Intaketafel</vt:lpstr>
      <vt:lpstr>Toelichting op de rollen Intaketafel</vt:lpstr>
      <vt:lpstr>De rol van het bestuur</vt:lpstr>
      <vt:lpstr>Spelregels gesprek Intaketafel </vt:lpstr>
      <vt:lpstr>Opstarten van het gesprek aan de Intaketafel tijdens het online oefenen </vt:lpstr>
      <vt:lpstr>PowerPoint-presentatie</vt:lpstr>
      <vt:lpstr>PowerPoint-presentatie</vt:lpstr>
      <vt:lpstr>PowerPoint-presentatie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van Brenk</dc:creator>
  <cp:keywords>All Places</cp:keywords>
  <cp:lastModifiedBy>Hanneke Kunst</cp:lastModifiedBy>
  <cp:revision>384</cp:revision>
  <cp:lastPrinted>2018-09-20T08:07:37Z</cp:lastPrinted>
  <dcterms:created xsi:type="dcterms:W3CDTF">2018-08-16T13:48:29Z</dcterms:created>
  <dcterms:modified xsi:type="dcterms:W3CDTF">2020-09-17T08:01:16Z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0x010100CB32F2F5741A354C8896967267CC7BF0</vt:lpwstr>
  </property>
  <property fmtid="{D5CDD505-2E9C-101B-9397-08002B2CF9AE}" pid="3" name="AuthorIds_UIVersion_512">
    <vt:lpwstr>14</vt:lpwstr>
  </property>
</Properties>
</file>