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  <p:sldMasterId id="2147483753" r:id="rId6"/>
  </p:sldMasterIdLst>
  <p:notesMasterIdLst>
    <p:notesMasterId r:id="rId29"/>
  </p:notesMasterIdLst>
  <p:handoutMasterIdLst>
    <p:handoutMasterId r:id="rId30"/>
  </p:handoutMasterIdLst>
  <p:sldIdLst>
    <p:sldId id="1200" r:id="rId7"/>
    <p:sldId id="299" r:id="rId8"/>
    <p:sldId id="1206" r:id="rId9"/>
    <p:sldId id="1208" r:id="rId10"/>
    <p:sldId id="1209" r:id="rId11"/>
    <p:sldId id="1210" r:id="rId12"/>
    <p:sldId id="1212" r:id="rId13"/>
    <p:sldId id="1215" r:id="rId14"/>
    <p:sldId id="1216" r:id="rId15"/>
    <p:sldId id="1218" r:id="rId16"/>
    <p:sldId id="1217" r:id="rId17"/>
    <p:sldId id="1213" r:id="rId18"/>
    <p:sldId id="1220" r:id="rId19"/>
    <p:sldId id="1219" r:id="rId20"/>
    <p:sldId id="1225" r:id="rId21"/>
    <p:sldId id="1214" r:id="rId22"/>
    <p:sldId id="1222" r:id="rId23"/>
    <p:sldId id="1224" r:id="rId24"/>
    <p:sldId id="1223" r:id="rId25"/>
    <p:sldId id="1199" r:id="rId26"/>
    <p:sldId id="1211" r:id="rId27"/>
    <p:sldId id="612" r:id="rId28"/>
  </p:sldIdLst>
  <p:sldSz cx="12192000" cy="6858000"/>
  <p:notesSz cx="6669088" cy="9872663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5D3"/>
    <a:srgbClr val="F0AB00"/>
    <a:srgbClr val="C20016"/>
    <a:srgbClr val="008542"/>
    <a:srgbClr val="002C64"/>
    <a:srgbClr val="00A9F3"/>
    <a:srgbClr val="33AADC"/>
    <a:srgbClr val="002F5F"/>
    <a:srgbClr val="3DB7E4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93926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464" y="168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376" y="1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23-11-2020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23-11-2020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0541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 vind deze links in de </a:t>
            </a:r>
            <a:r>
              <a:rPr lang="nl-NL" dirty="0" err="1"/>
              <a:t>powerpoint</a:t>
            </a:r>
            <a:r>
              <a:rPr lang="nl-NL" dirty="0"/>
              <a:t> presentatie die bij dit </a:t>
            </a:r>
            <a:r>
              <a:rPr lang="nl-NL" dirty="0" err="1"/>
              <a:t>webcollege</a:t>
            </a:r>
            <a:r>
              <a:rPr lang="nl-NL" dirty="0"/>
              <a:t> op de website staat.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191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 ziet hier een voorbeeld van zo’n plaat.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2176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962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275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66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118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88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3" y="6415998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4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5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622300" y="6611938"/>
            <a:ext cx="2540000" cy="119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>
          <a:xfrm>
            <a:off x="9685870" y="6611938"/>
            <a:ext cx="2010833" cy="119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B6BDDF-2A89-4039-BE8A-509CE46CCAE6}" type="datetime4">
              <a:rPr lang="nl-NL" smtClean="0"/>
              <a:pPr/>
              <a:t>23 november 2020</a:t>
            </a:fld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71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/>
              <a:t>Ministerie van Infrastructuur en Milieu</a:t>
            </a:r>
          </a:p>
        </p:txBody>
      </p:sp>
    </p:spTree>
    <p:extLst>
      <p:ext uri="{BB962C8B-B14F-4D97-AF65-F5344CB8AC3E}">
        <p14:creationId xmlns:p14="http://schemas.microsoft.com/office/powerpoint/2010/main" val="366874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600C-5827-418C-AFAC-A83DE698A92E}" type="datetime3">
              <a:rPr lang="nl-NL" smtClean="0"/>
              <a:t>23/11/20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922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63" r:id="rId7"/>
    <p:sldLayoutId id="2147483764" r:id="rId8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4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3" y="6415998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4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9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9021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sites/default/files/2020-07/handleiding-stap-voor-stap-het-omgevingsplan-ontwerpen.pdf" TargetMode="External"/><Relationship Id="rId2" Type="http://schemas.openxmlformats.org/officeDocument/2006/relationships/hyperlink" Target="https://vng.nl/sites/default/files/2020-07/inleiding-ontwerpen-omgevingsplan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sites/default/files/2020-07/handleiding-stap-voor-stap-het-omgevingsplan-ontwerpen.pdf" TargetMode="External"/><Relationship Id="rId2" Type="http://schemas.openxmlformats.org/officeDocument/2006/relationships/hyperlink" Target="https://vng.nl/sites/default/files/2020-07/inleiding-ontwerpen-omgevingsplan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ng.nl/artikelen/online-tool-ontwerpvragen-omgevingspla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sites/default/files/2020-07/handleiding-stap-voor-stap-het-omgevingsplan-ontwerpen.pdf" TargetMode="External"/><Relationship Id="rId2" Type="http://schemas.openxmlformats.org/officeDocument/2006/relationships/hyperlink" Target="https://vng.nl/sites/default/files/2020-07/inleiding-ontwerpen-omgevingspla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ng.nl/publicaties/handreiking-toepasbare-regels" TargetMode="External"/><Relationship Id="rId5" Type="http://schemas.openxmlformats.org/officeDocument/2006/relationships/hyperlink" Target="https://www.wegwijzertpod.nl/" TargetMode="External"/><Relationship Id="rId4" Type="http://schemas.openxmlformats.org/officeDocument/2006/relationships/hyperlink" Target="https://vng.nl/artikelen/online-tool-ontwerpvragen-omgevingspl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publicaties/staalkaart-integratie-verordeningen-in-omgevingsplan-deel-l" TargetMode="External"/><Relationship Id="rId2" Type="http://schemas.openxmlformats.org/officeDocument/2006/relationships/hyperlink" Target="https://vng.nl/publicaties/het-casco-voor-het-omgevingspla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e.omgevingswet.overheid.nl/" TargetMode="External"/><Relationship Id="rId5" Type="http://schemas.openxmlformats.org/officeDocument/2006/relationships/hyperlink" Target="https://vng.nl/nieuws/staalkaart-verordeningen-omgevingsplan-deel-ii-beschikbaar" TargetMode="External"/><Relationship Id="rId4" Type="http://schemas.openxmlformats.org/officeDocument/2006/relationships/hyperlink" Target="https://vng.nl/publicaties/staalkaart-bestaande-woonwij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aarten@juriplan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sites/default/files/2020-07/inleiding-ontwerpen-omgevingspla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ng.nl/artikelen/online-tool-ontwerpvragen-omgevingspla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539C9-BF28-4D8B-BFB0-659688D29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235440"/>
            <a:ext cx="7058160" cy="1440000"/>
          </a:xfrm>
        </p:spPr>
        <p:txBody>
          <a:bodyPr/>
          <a:lstStyle/>
          <a:p>
            <a:r>
              <a:rPr lang="nl-NL" sz="3200" dirty="0"/>
              <a:t>Opstellen omgevingsplan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720F05-CBB2-43A3-A55A-B9D5F452A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Maarten Engelberts</a:t>
            </a:r>
          </a:p>
          <a:p>
            <a:r>
              <a:rPr lang="nl-NL" dirty="0"/>
              <a:t>13 oktober 2020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A92F02-E89B-48E9-A3A4-D511EC6F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658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144A2B-974D-CE4C-AD82-988CD6C2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71" y="171449"/>
            <a:ext cx="10028677" cy="61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827268B-6361-1D4F-B9AD-F17D1F88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10" y="225631"/>
            <a:ext cx="8523212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CD65E30-BB2F-B040-AE58-861F9B9E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00" y="2312076"/>
            <a:ext cx="10033200" cy="3329999"/>
          </a:xfrm>
        </p:spPr>
        <p:txBody>
          <a:bodyPr/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dirty="0"/>
              <a:t>Lees de inleiding ontwerpvragen </a:t>
            </a:r>
            <a:r>
              <a:rPr lang="nl-NL" dirty="0">
                <a:hlinkClick r:id="rId2"/>
              </a:rPr>
              <a:t>https://vng.nl/sites/default/files/2020-07/inleiding-ontwerpen-omgevingsplan.pdf</a:t>
            </a:r>
            <a:r>
              <a:rPr lang="nl-NL" dirty="0"/>
              <a:t>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dirty="0"/>
              <a:t>Ga aan de slag met de handleiding voor de planmaker </a:t>
            </a:r>
            <a:r>
              <a:rPr lang="nl-NL" dirty="0">
                <a:hlinkClick r:id="rId3"/>
              </a:rPr>
              <a:t>https://vng.nl/sites/default/files/2020-07/handleiding-stap-voor-stap-het-omgevingsplan-ontwerpen.pdf</a:t>
            </a:r>
            <a:endParaRPr lang="nl-NL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7CF103B-D7F1-744C-AE20-0F619903C1EB}"/>
              </a:ext>
            </a:extLst>
          </p:cNvPr>
          <p:cNvSpPr txBox="1">
            <a:spLocks/>
          </p:cNvSpPr>
          <p:nvPr/>
        </p:nvSpPr>
        <p:spPr>
          <a:xfrm>
            <a:off x="721654" y="1215925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Gebruik van de handleiding (planteam)</a:t>
            </a:r>
          </a:p>
        </p:txBody>
      </p:sp>
    </p:spTree>
    <p:extLst>
      <p:ext uri="{BB962C8B-B14F-4D97-AF65-F5344CB8AC3E}">
        <p14:creationId xmlns:p14="http://schemas.microsoft.com/office/powerpoint/2010/main" val="239294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4497E77-B5CA-A749-950D-B5BBD527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49" y="178130"/>
            <a:ext cx="9704213" cy="61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1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F9C80B0-3285-8144-9B1E-EB6CEDED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51" y="419456"/>
            <a:ext cx="10339449" cy="57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8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6E58AC8-AA9F-514E-B5D9-8F43758BC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0"/>
            <a:ext cx="8823366" cy="63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7CF103B-D7F1-744C-AE20-0F619903C1EB}"/>
              </a:ext>
            </a:extLst>
          </p:cNvPr>
          <p:cNvSpPr txBox="1">
            <a:spLocks/>
          </p:cNvSpPr>
          <p:nvPr/>
        </p:nvSpPr>
        <p:spPr>
          <a:xfrm>
            <a:off x="721654" y="1215925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Gebruik van de beslisschema’s (auteur)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311ABFD5-4507-BB47-8324-A2AE92549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00" y="2312076"/>
            <a:ext cx="10033200" cy="3329999"/>
          </a:xfrm>
        </p:spPr>
        <p:txBody>
          <a:bodyPr/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dirty="0"/>
              <a:t>Lees de </a:t>
            </a:r>
            <a:r>
              <a:rPr lang="nl-NL" dirty="0">
                <a:hlinkClick r:id="rId2"/>
              </a:rPr>
              <a:t>inleiding ontwerpvragen</a:t>
            </a:r>
            <a:endParaRPr lang="nl-NL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dirty="0"/>
              <a:t>Lees de </a:t>
            </a:r>
            <a:r>
              <a:rPr lang="nl-NL" dirty="0">
                <a:hlinkClick r:id="rId3"/>
              </a:rPr>
              <a:t>handleiding voor de planmaker</a:t>
            </a:r>
            <a:endParaRPr lang="nl-NL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dirty="0"/>
              <a:t>Download de </a:t>
            </a:r>
            <a:r>
              <a:rPr lang="nl-NL" dirty="0">
                <a:hlinkClick r:id="rId4"/>
              </a:rPr>
              <a:t>beslisschema’s</a:t>
            </a:r>
            <a:endParaRPr lang="nl-NL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37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235276-7854-6848-9B88-45243EAF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82" y="493495"/>
            <a:ext cx="9516773" cy="58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522511-4403-9247-9F28-7695518F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5" y="451083"/>
            <a:ext cx="10403021" cy="56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9B7E04E-8D73-E94D-BC2F-243B1F3C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7" y="490248"/>
            <a:ext cx="10129163" cy="58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6A79EAF-D769-1541-8909-E7569BBA9C91}"/>
              </a:ext>
            </a:extLst>
          </p:cNvPr>
          <p:cNvSpPr txBox="1">
            <a:spLocks/>
          </p:cNvSpPr>
          <p:nvPr/>
        </p:nvSpPr>
        <p:spPr>
          <a:xfrm>
            <a:off x="721654" y="1215925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Waar gaat dit </a:t>
            </a:r>
            <a:r>
              <a:rPr lang="nl-NL" dirty="0" err="1"/>
              <a:t>webcollege</a:t>
            </a:r>
            <a:r>
              <a:rPr lang="nl-NL" dirty="0"/>
              <a:t> over?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063B8837-3031-8541-8E4E-F29ADF83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11" y="2058356"/>
            <a:ext cx="9506562" cy="40777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000" dirty="0"/>
              <a:t>Startsituatie en transitieperiode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In drie stappen een omgevingsplan opstellen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Instructies voor het gebruik van: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Online tool – programmamanager 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Handleiding voor de planmaker – planteam 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Beslisschema’s – auteur </a:t>
            </a:r>
          </a:p>
          <a:p>
            <a:pPr marL="0" lvl="0" indent="0">
              <a:lnSpc>
                <a:spcPct val="150000"/>
              </a:lnSpc>
              <a:buNone/>
            </a:pPr>
            <a:endParaRPr lang="nl-NL" sz="2000" b="1" dirty="0"/>
          </a:p>
          <a:p>
            <a:pPr marL="0" lvl="0" indent="0">
              <a:lnSpc>
                <a:spcPct val="150000"/>
              </a:lnSpc>
              <a:buNone/>
            </a:pPr>
            <a:endParaRPr lang="nl-NL" sz="2000" b="1" dirty="0"/>
          </a:p>
          <a:p>
            <a:pPr marL="0" lvl="0" indent="0">
              <a:lnSpc>
                <a:spcPct val="150000"/>
              </a:lnSpc>
              <a:buNone/>
            </a:pPr>
            <a:endParaRPr lang="nl-NL" sz="2000" b="1" dirty="0"/>
          </a:p>
          <a:p>
            <a:pPr marL="0" lvl="0" indent="0">
              <a:lnSpc>
                <a:spcPct val="150000"/>
              </a:lnSpc>
              <a:buNone/>
            </a:pPr>
            <a:endParaRPr lang="nl-NL" sz="2000" b="1" dirty="0"/>
          </a:p>
          <a:p>
            <a:pPr marL="0" lvl="0" indent="0">
              <a:lnSpc>
                <a:spcPct val="150000"/>
              </a:lnSpc>
              <a:buNone/>
            </a:pPr>
            <a:endParaRPr lang="nl-NL" sz="2000" dirty="0"/>
          </a:p>
          <a:p>
            <a:pPr marL="0" lvl="0" indent="0">
              <a:lnSpc>
                <a:spcPct val="150000"/>
              </a:lnSpc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7622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8B1848-B5E5-4569-B0DE-511ED317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25569"/>
            <a:ext cx="10363200" cy="3426107"/>
          </a:xfrm>
        </p:spPr>
        <p:txBody>
          <a:bodyPr/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2"/>
              </a:rPr>
              <a:t>Inleiding ontwerpvragen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3"/>
              </a:rPr>
              <a:t>Handleiding planmaker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4"/>
              </a:rPr>
              <a:t>Online tool ‘ontwerpvragen omgevingsplan’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5"/>
              </a:rPr>
              <a:t>Wegwijzer TPOD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6"/>
              </a:rPr>
              <a:t>Handreiking toepasbare regels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/>
              <a:t>Binnenkort beschikbaar: 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nl-NL" sz="2000" dirty="0"/>
              <a:t>Update handleiding en ontwerpvragen (default instellingen omgevingsplan)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nl-NL" sz="2000" dirty="0"/>
              <a:t>Handreiking verordeningen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nl-NL" sz="2000" dirty="0"/>
              <a:t>Handreiking annoteren​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D11846-AB21-4B6B-990B-7FAC9A01F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Ministerie van Infrastructuur en Milieu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B0A176F-7DE1-1747-A227-51F37E9BCB8C}"/>
              </a:ext>
            </a:extLst>
          </p:cNvPr>
          <p:cNvSpPr txBox="1">
            <a:spLocks/>
          </p:cNvSpPr>
          <p:nvPr/>
        </p:nvSpPr>
        <p:spPr>
          <a:xfrm>
            <a:off x="721654" y="1215925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Hulpmiddelen omgevingsplan</a:t>
            </a:r>
          </a:p>
        </p:txBody>
      </p:sp>
    </p:spTree>
    <p:extLst>
      <p:ext uri="{BB962C8B-B14F-4D97-AF65-F5344CB8AC3E}">
        <p14:creationId xmlns:p14="http://schemas.microsoft.com/office/powerpoint/2010/main" val="367688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8B1848-B5E5-4569-B0DE-511ED317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83443"/>
            <a:ext cx="10363200" cy="2442258"/>
          </a:xfrm>
        </p:spPr>
        <p:txBody>
          <a:bodyPr/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2"/>
              </a:rPr>
              <a:t>Casco omgevingsplan 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3"/>
              </a:rPr>
              <a:t>Staalkaart verordeningen I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4"/>
              </a:rPr>
              <a:t>Staalkaart bestaande woonwijk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hlinkClick r:id="rId5"/>
              </a:rPr>
              <a:t>Staalkaart verordeningen II </a:t>
            </a: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hlinkClick r:id="rId6"/>
              </a:rPr>
              <a:t>Staalkaarten bekijken in het Omgevingsloket</a:t>
            </a:r>
            <a:endParaRPr lang="nl-NL" sz="24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D11846-AB21-4B6B-990B-7FAC9A01F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Ministerie van Infrastructuur en Milieu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B0A176F-7DE1-1747-A227-51F37E9BCB8C}"/>
              </a:ext>
            </a:extLst>
          </p:cNvPr>
          <p:cNvSpPr txBox="1">
            <a:spLocks/>
          </p:cNvSpPr>
          <p:nvPr/>
        </p:nvSpPr>
        <p:spPr>
          <a:xfrm>
            <a:off x="721654" y="1215925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Staalkaarten omgevingsplan</a:t>
            </a:r>
          </a:p>
        </p:txBody>
      </p:sp>
    </p:spTree>
    <p:extLst>
      <p:ext uri="{BB962C8B-B14F-4D97-AF65-F5344CB8AC3E}">
        <p14:creationId xmlns:p14="http://schemas.microsoft.com/office/powerpoint/2010/main" val="211800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9860" y="1145308"/>
            <a:ext cx="8229600" cy="555239"/>
          </a:xfrm>
        </p:spPr>
        <p:txBody>
          <a:bodyPr/>
          <a:lstStyle/>
          <a:p>
            <a:r>
              <a:rPr lang="nl-NL" dirty="0"/>
              <a:t>Meer informatie of vragen?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227815-D2E1-CE42-89D9-0FFF858A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02" y="2448314"/>
            <a:ext cx="4578501" cy="228925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12A8986-4766-604A-8F16-AF9F06E714AF}"/>
              </a:ext>
            </a:extLst>
          </p:cNvPr>
          <p:cNvSpPr/>
          <p:nvPr/>
        </p:nvSpPr>
        <p:spPr>
          <a:xfrm>
            <a:off x="1239097" y="2761943"/>
            <a:ext cx="4386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dirty="0">
                <a:latin typeface="+mn-lt"/>
              </a:rPr>
              <a:t>Mail naar </a:t>
            </a:r>
            <a:r>
              <a:rPr lang="nl-NL" dirty="0" err="1">
                <a:latin typeface="+mn-lt"/>
              </a:rPr>
              <a:t>staalkaarten@vng.nl</a:t>
            </a:r>
            <a:r>
              <a:rPr lang="nl-NL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28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E5D2BE1-4BFB-4945-BD4F-C794BEC16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4" y="2164080"/>
            <a:ext cx="10033200" cy="3912400"/>
          </a:xfrm>
        </p:spPr>
        <p:txBody>
          <a:bodyPr/>
          <a:lstStyle/>
          <a:p>
            <a:r>
              <a:rPr lang="nl-NL" dirty="0"/>
              <a:t>Omgevingsplan tijdelijk deel bij in werking treden Omgevingswet</a:t>
            </a:r>
          </a:p>
          <a:p>
            <a:r>
              <a:rPr lang="nl-NL" dirty="0"/>
              <a:t>Vervolgens wijzigen omgevingsplan</a:t>
            </a:r>
          </a:p>
          <a:p>
            <a:r>
              <a:rPr lang="nl-NL" dirty="0"/>
              <a:t>Uiterlijk 2029 omgevingsplan opgebouwd</a:t>
            </a:r>
          </a:p>
          <a:p>
            <a:endParaRPr lang="nl-NL" dirty="0"/>
          </a:p>
          <a:p>
            <a:r>
              <a:rPr lang="nl-NL" dirty="0"/>
              <a:t>Aandachtspunt: bij eerste wijziging structuur in beeld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23AD154-D650-4385-ABB1-60C084B5BBF9}"/>
              </a:ext>
            </a:extLst>
          </p:cNvPr>
          <p:cNvSpPr txBox="1">
            <a:spLocks/>
          </p:cNvSpPr>
          <p:nvPr/>
        </p:nvSpPr>
        <p:spPr>
          <a:xfrm>
            <a:off x="721654" y="1215925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Opstellen omgevingsplan</a:t>
            </a:r>
          </a:p>
        </p:txBody>
      </p:sp>
    </p:spTree>
    <p:extLst>
      <p:ext uri="{BB962C8B-B14F-4D97-AF65-F5344CB8AC3E}">
        <p14:creationId xmlns:p14="http://schemas.microsoft.com/office/powerpoint/2010/main" val="308082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23AD154-D650-4385-ABB1-60C084B5BBF9}"/>
              </a:ext>
            </a:extLst>
          </p:cNvPr>
          <p:cNvSpPr txBox="1">
            <a:spLocks/>
          </p:cNvSpPr>
          <p:nvPr/>
        </p:nvSpPr>
        <p:spPr>
          <a:xfrm>
            <a:off x="721654" y="1015077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Startsituatie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769D72ED-F394-8F4A-BA69-B60779E9D689}"/>
              </a:ext>
            </a:extLst>
          </p:cNvPr>
          <p:cNvGrpSpPr/>
          <p:nvPr/>
        </p:nvGrpSpPr>
        <p:grpSpPr>
          <a:xfrm>
            <a:off x="1360916" y="1735077"/>
            <a:ext cx="9470168" cy="4464285"/>
            <a:chOff x="2639028" y="1817467"/>
            <a:chExt cx="8231677" cy="3772937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49A9479-239F-FE47-8BAF-264A52E4E478}"/>
                </a:ext>
              </a:extLst>
            </p:cNvPr>
            <p:cNvGrpSpPr/>
            <p:nvPr/>
          </p:nvGrpSpPr>
          <p:grpSpPr>
            <a:xfrm>
              <a:off x="2639028" y="1817467"/>
              <a:ext cx="8231677" cy="3772937"/>
              <a:chOff x="1665251" y="1502711"/>
              <a:chExt cx="8231677" cy="3772937"/>
            </a:xfrm>
          </p:grpSpPr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2048D8B2-03BB-FA4B-9105-0A59686C87CE}"/>
                  </a:ext>
                </a:extLst>
              </p:cNvPr>
              <p:cNvSpPr/>
              <p:nvPr/>
            </p:nvSpPr>
            <p:spPr>
              <a:xfrm>
                <a:off x="4018068" y="1849324"/>
                <a:ext cx="3685910" cy="12694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r>
                  <a:rPr lang="nl-NL" sz="1625" b="1" dirty="0">
                    <a:solidFill>
                      <a:prstClr val="black"/>
                    </a:solidFill>
                    <a:latin typeface="Calibri" panose="020F0502020204030204"/>
                  </a:rPr>
                  <a:t>Omgevingsplan</a:t>
                </a:r>
              </a:p>
              <a:p>
                <a:pPr algn="ctr" defTabSz="742950">
                  <a:defRPr/>
                </a:pPr>
                <a:r>
                  <a:rPr lang="nl-NL" sz="1625" b="1" dirty="0">
                    <a:solidFill>
                      <a:prstClr val="black"/>
                    </a:solidFill>
                    <a:latin typeface="Calibri" panose="020F0502020204030204"/>
                  </a:rPr>
                  <a:t>(nieuwe stijl)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39F774A7-05C9-DF49-A120-72B7609CBDAE}"/>
                  </a:ext>
                </a:extLst>
              </p:cNvPr>
              <p:cNvSpPr/>
              <p:nvPr/>
            </p:nvSpPr>
            <p:spPr>
              <a:xfrm>
                <a:off x="4018069" y="3110907"/>
                <a:ext cx="1228637" cy="216474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r>
                  <a:rPr lang="nl-NL" sz="1625" b="1" dirty="0">
                    <a:solidFill>
                      <a:prstClr val="black"/>
                    </a:solidFill>
                    <a:latin typeface="Calibri" panose="020F0502020204030204"/>
                  </a:rPr>
                  <a:t>Bruidsschat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CFD0A5F-AE06-2B44-9D44-0337C22311C7}"/>
                  </a:ext>
                </a:extLst>
              </p:cNvPr>
              <p:cNvSpPr/>
              <p:nvPr/>
            </p:nvSpPr>
            <p:spPr>
              <a:xfrm>
                <a:off x="5246706" y="3110907"/>
                <a:ext cx="2457273" cy="21647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r>
                  <a:rPr lang="nl-NL" sz="1625" b="1" dirty="0">
                    <a:solidFill>
                      <a:prstClr val="black"/>
                    </a:solidFill>
                    <a:latin typeface="Calibri" panose="020F0502020204030204"/>
                  </a:rPr>
                  <a:t>Bestemmingsplannen</a:t>
                </a:r>
                <a:br>
                  <a:rPr lang="nl-NL" sz="1625" b="1" dirty="0">
                    <a:solidFill>
                      <a:prstClr val="black"/>
                    </a:solidFill>
                    <a:latin typeface="Calibri" panose="020F0502020204030204"/>
                  </a:rPr>
                </a:br>
                <a:r>
                  <a:rPr lang="nl-NL" sz="1625" b="1" dirty="0">
                    <a:solidFill>
                      <a:prstClr val="black"/>
                    </a:solidFill>
                    <a:latin typeface="Calibri" panose="020F0502020204030204"/>
                  </a:rPr>
                  <a:t>etc.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37541040-3910-A446-A016-8FAE35F8AD6B}"/>
                  </a:ext>
                </a:extLst>
              </p:cNvPr>
              <p:cNvSpPr/>
              <p:nvPr/>
            </p:nvSpPr>
            <p:spPr>
              <a:xfrm>
                <a:off x="8202239" y="3123479"/>
                <a:ext cx="1462662" cy="214701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r>
                  <a:rPr lang="nl-NL" sz="1625" b="1" dirty="0">
                    <a:solidFill>
                      <a:prstClr val="black"/>
                    </a:solidFill>
                    <a:latin typeface="Calibri" panose="020F0502020204030204"/>
                  </a:rPr>
                  <a:t>Plaatselijke verordeningen</a:t>
                </a:r>
              </a:p>
            </p:txBody>
          </p:sp>
          <p:sp>
            <p:nvSpPr>
              <p:cNvPr id="26" name="Linkeraccolade 25">
                <a:extLst>
                  <a:ext uri="{FF2B5EF4-FFF2-40B4-BE49-F238E27FC236}">
                    <a16:creationId xmlns:a16="http://schemas.microsoft.com/office/drawing/2014/main" id="{6E5572C3-0A7F-834D-9B2F-0D5B21C30C38}"/>
                  </a:ext>
                </a:extLst>
              </p:cNvPr>
              <p:cNvSpPr/>
              <p:nvPr/>
            </p:nvSpPr>
            <p:spPr>
              <a:xfrm>
                <a:off x="3667031" y="3123521"/>
                <a:ext cx="263279" cy="2147014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nl-NL" sz="146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6DD6556-54D6-044C-AD72-3E38612958A9}"/>
                  </a:ext>
                </a:extLst>
              </p:cNvPr>
              <p:cNvSpPr txBox="1"/>
              <p:nvPr/>
            </p:nvSpPr>
            <p:spPr>
              <a:xfrm>
                <a:off x="7970211" y="1502711"/>
                <a:ext cx="19267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42950">
                  <a:defRPr/>
                </a:pPr>
                <a:r>
                  <a:rPr lang="nl-NL" sz="1800" dirty="0">
                    <a:solidFill>
                      <a:prstClr val="black"/>
                    </a:solidFill>
                    <a:latin typeface="Calibri" panose="020F0502020204030204"/>
                  </a:rPr>
                  <a:t>Geen onderdeel omgevingsplan van rechtswege op 1-1-’22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7C56883D-86F6-E24E-B653-C8669A09D9BD}"/>
                  </a:ext>
                </a:extLst>
              </p:cNvPr>
              <p:cNvSpPr txBox="1"/>
              <p:nvPr/>
            </p:nvSpPr>
            <p:spPr>
              <a:xfrm>
                <a:off x="1665251" y="3673291"/>
                <a:ext cx="1943093" cy="1014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42950">
                  <a:defRPr/>
                </a:pPr>
                <a:r>
                  <a:rPr lang="nl-NL" sz="1800" dirty="0">
                    <a:solidFill>
                      <a:prstClr val="black"/>
                    </a:solidFill>
                    <a:latin typeface="Calibri" panose="020F0502020204030204"/>
                  </a:rPr>
                  <a:t>Omgevingsplan</a:t>
                </a:r>
                <a:br>
                  <a:rPr lang="nl-NL" sz="1800" dirty="0">
                    <a:solidFill>
                      <a:prstClr val="black"/>
                    </a:solidFill>
                    <a:latin typeface="Calibri" panose="020F0502020204030204"/>
                  </a:rPr>
                </a:br>
                <a:r>
                  <a:rPr lang="nl-NL" sz="1800" dirty="0">
                    <a:solidFill>
                      <a:prstClr val="black"/>
                    </a:solidFill>
                    <a:latin typeface="Calibri" panose="020F0502020204030204"/>
                  </a:rPr>
                  <a:t>tijdelijk deel </a:t>
                </a:r>
                <a:br>
                  <a:rPr lang="nl-NL" sz="1800" dirty="0">
                    <a:solidFill>
                      <a:prstClr val="black"/>
                    </a:solidFill>
                    <a:latin typeface="Calibri" panose="020F0502020204030204"/>
                  </a:rPr>
                </a:br>
                <a:r>
                  <a:rPr lang="nl-NL" sz="1800" dirty="0">
                    <a:solidFill>
                      <a:prstClr val="black"/>
                    </a:solidFill>
                    <a:latin typeface="Calibri" panose="020F0502020204030204"/>
                  </a:rPr>
                  <a:t>van rechtswege op </a:t>
                </a:r>
              </a:p>
              <a:p>
                <a:pPr algn="ctr" defTabSz="742950">
                  <a:defRPr/>
                </a:pPr>
                <a:r>
                  <a:rPr lang="nl-NL" sz="1800" dirty="0">
                    <a:solidFill>
                      <a:prstClr val="black"/>
                    </a:solidFill>
                    <a:latin typeface="Calibri" panose="020F0502020204030204"/>
                  </a:rPr>
                  <a:t>1-1-’22</a:t>
                </a:r>
              </a:p>
            </p:txBody>
          </p:sp>
          <p:sp>
            <p:nvSpPr>
              <p:cNvPr id="29" name="Pijl omhoog 12">
                <a:extLst>
                  <a:ext uri="{FF2B5EF4-FFF2-40B4-BE49-F238E27FC236}">
                    <a16:creationId xmlns:a16="http://schemas.microsoft.com/office/drawing/2014/main" id="{DCFA6F62-2027-7A47-8DB2-518D50E72716}"/>
                  </a:ext>
                </a:extLst>
              </p:cNvPr>
              <p:cNvSpPr/>
              <p:nvPr/>
            </p:nvSpPr>
            <p:spPr>
              <a:xfrm>
                <a:off x="4458555" y="2642871"/>
                <a:ext cx="347667" cy="1078662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 anchorCtr="1"/>
              <a:lstStyle/>
              <a:p>
                <a:pPr algn="ctr" defTabSz="742950">
                  <a:defRPr/>
                </a:pPr>
                <a:r>
                  <a:rPr lang="nl-NL" sz="1463" dirty="0">
                    <a:solidFill>
                      <a:prstClr val="white"/>
                    </a:solidFill>
                    <a:latin typeface="Calibri" panose="020F0502020204030204"/>
                  </a:rPr>
                  <a:t>Transitie</a:t>
                </a:r>
              </a:p>
            </p:txBody>
          </p:sp>
          <p:sp>
            <p:nvSpPr>
              <p:cNvPr id="30" name="Pijl omhoog 13">
                <a:extLst>
                  <a:ext uri="{FF2B5EF4-FFF2-40B4-BE49-F238E27FC236}">
                    <a16:creationId xmlns:a16="http://schemas.microsoft.com/office/drawing/2014/main" id="{4136CF82-3C78-9C43-A34F-A92D3384BAE9}"/>
                  </a:ext>
                </a:extLst>
              </p:cNvPr>
              <p:cNvSpPr/>
              <p:nvPr/>
            </p:nvSpPr>
            <p:spPr>
              <a:xfrm>
                <a:off x="6301510" y="2642871"/>
                <a:ext cx="347667" cy="1078662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 anchorCtr="1"/>
              <a:lstStyle/>
              <a:p>
                <a:pPr algn="ctr" defTabSz="742950">
                  <a:defRPr/>
                </a:pPr>
                <a:r>
                  <a:rPr lang="nl-NL" sz="1463" dirty="0">
                    <a:solidFill>
                      <a:prstClr val="white"/>
                    </a:solidFill>
                    <a:latin typeface="Calibri" panose="020F0502020204030204"/>
                  </a:rPr>
                  <a:t>Transitie</a:t>
                </a:r>
              </a:p>
            </p:txBody>
          </p:sp>
          <p:sp>
            <p:nvSpPr>
              <p:cNvPr id="31" name="Pijl omhoog 14">
                <a:extLst>
                  <a:ext uri="{FF2B5EF4-FFF2-40B4-BE49-F238E27FC236}">
                    <a16:creationId xmlns:a16="http://schemas.microsoft.com/office/drawing/2014/main" id="{40B7D32E-B3B4-5D4A-A155-28F767F6FD70}"/>
                  </a:ext>
                </a:extLst>
              </p:cNvPr>
              <p:cNvSpPr/>
              <p:nvPr/>
            </p:nvSpPr>
            <p:spPr>
              <a:xfrm rot="18923879">
                <a:off x="7887306" y="2564355"/>
                <a:ext cx="347667" cy="1078662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 anchorCtr="1"/>
              <a:lstStyle/>
              <a:p>
                <a:pPr algn="ctr" defTabSz="742950">
                  <a:defRPr/>
                </a:pPr>
                <a:r>
                  <a:rPr lang="nl-NL" sz="1463" dirty="0">
                    <a:solidFill>
                      <a:prstClr val="white"/>
                    </a:solidFill>
                    <a:latin typeface="Calibri" panose="020F0502020204030204"/>
                  </a:rPr>
                  <a:t>Transitie</a:t>
                </a: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DD077497-02C8-6F4C-9FCB-480DB2B0356B}"/>
                  </a:ext>
                </a:extLst>
              </p:cNvPr>
              <p:cNvSpPr/>
              <p:nvPr/>
            </p:nvSpPr>
            <p:spPr>
              <a:xfrm>
                <a:off x="4018070" y="1849325"/>
                <a:ext cx="3672858" cy="342116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nl-NL" sz="195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Linkeraccolade 32">
                <a:extLst>
                  <a:ext uri="{FF2B5EF4-FFF2-40B4-BE49-F238E27FC236}">
                    <a16:creationId xmlns:a16="http://schemas.microsoft.com/office/drawing/2014/main" id="{373B9CE8-6941-CD47-BBE8-CD128DA118A9}"/>
                  </a:ext>
                </a:extLst>
              </p:cNvPr>
              <p:cNvSpPr/>
              <p:nvPr/>
            </p:nvSpPr>
            <p:spPr>
              <a:xfrm rot="5400000">
                <a:off x="8775097" y="2168691"/>
                <a:ext cx="318217" cy="1484057"/>
              </a:xfrm>
              <a:prstGeom prst="leftBrace">
                <a:avLst>
                  <a:gd name="adj1" fmla="val 8333"/>
                  <a:gd name="adj2" fmla="val 5152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nl-NL" sz="146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C642459-905D-3048-A3CC-0218891AA8E9}"/>
                </a:ext>
              </a:extLst>
            </p:cNvPr>
            <p:cNvSpPr/>
            <p:nvPr/>
          </p:nvSpPr>
          <p:spPr>
            <a:xfrm>
              <a:off x="8444680" y="3421661"/>
              <a:ext cx="233075" cy="21647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nl-NL" sz="1625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16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23AD154-D650-4385-ABB1-60C084B5BBF9}"/>
              </a:ext>
            </a:extLst>
          </p:cNvPr>
          <p:cNvSpPr txBox="1">
            <a:spLocks/>
          </p:cNvSpPr>
          <p:nvPr/>
        </p:nvSpPr>
        <p:spPr>
          <a:xfrm>
            <a:off x="721654" y="1015077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Wijzigen omgevingsplan</a:t>
            </a:r>
          </a:p>
        </p:txBody>
      </p:sp>
      <p:sp>
        <p:nvSpPr>
          <p:cNvPr id="19" name="Driehoek 7">
            <a:extLst>
              <a:ext uri="{FF2B5EF4-FFF2-40B4-BE49-F238E27FC236}">
                <a16:creationId xmlns:a16="http://schemas.microsoft.com/office/drawing/2014/main" id="{F4406BCD-365E-2345-A488-CB81AFAC7602}"/>
              </a:ext>
            </a:extLst>
          </p:cNvPr>
          <p:cNvSpPr/>
          <p:nvPr/>
        </p:nvSpPr>
        <p:spPr>
          <a:xfrm rot="16200000">
            <a:off x="5524625" y="2615367"/>
            <a:ext cx="2925323" cy="2676674"/>
          </a:xfrm>
          <a:prstGeom prst="triangle">
            <a:avLst>
              <a:gd name="adj" fmla="val 6597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nl-NL" sz="19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94F22DA-2B32-9945-B30D-DCF1CDAB13D3}"/>
              </a:ext>
            </a:extLst>
          </p:cNvPr>
          <p:cNvSpPr txBox="1"/>
          <p:nvPr/>
        </p:nvSpPr>
        <p:spPr>
          <a:xfrm>
            <a:off x="6772311" y="4592544"/>
            <a:ext cx="7854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transitie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D3B3116-FA19-D649-A0AD-522F9A09AB09}"/>
              </a:ext>
            </a:extLst>
          </p:cNvPr>
          <p:cNvGrpSpPr/>
          <p:nvPr/>
        </p:nvGrpSpPr>
        <p:grpSpPr>
          <a:xfrm>
            <a:off x="3546996" y="1572418"/>
            <a:ext cx="7854403" cy="5049425"/>
            <a:chOff x="3615943" y="1595567"/>
            <a:chExt cx="7854403" cy="5049425"/>
          </a:xfrm>
        </p:grpSpPr>
        <p:sp>
          <p:nvSpPr>
            <p:cNvPr id="17" name="Rechthoekige driehoek 16">
              <a:extLst>
                <a:ext uri="{FF2B5EF4-FFF2-40B4-BE49-F238E27FC236}">
                  <a16:creationId xmlns:a16="http://schemas.microsoft.com/office/drawing/2014/main" id="{CC9C29ED-FC96-3C4F-8211-46691D26FFBF}"/>
                </a:ext>
              </a:extLst>
            </p:cNvPr>
            <p:cNvSpPr/>
            <p:nvPr/>
          </p:nvSpPr>
          <p:spPr>
            <a:xfrm>
              <a:off x="5648949" y="5650381"/>
              <a:ext cx="2457273" cy="994611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nl-NL" sz="19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5CBE63A-A2C1-9547-80C2-19BD365BEEB0}"/>
                </a:ext>
              </a:extLst>
            </p:cNvPr>
            <p:cNvSpPr/>
            <p:nvPr/>
          </p:nvSpPr>
          <p:spPr>
            <a:xfrm>
              <a:off x="8325622" y="2491056"/>
              <a:ext cx="2676672" cy="29253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r>
                <a:rPr lang="nl-NL" sz="1950" b="1" dirty="0">
                  <a:solidFill>
                    <a:prstClr val="black"/>
                  </a:solidFill>
                  <a:latin typeface="Calibri" panose="020F0502020204030204"/>
                </a:rPr>
                <a:t>Omgevingsplan</a:t>
              </a:r>
            </a:p>
            <a:p>
              <a:pPr algn="ctr" defTabSz="742950">
                <a:defRPr/>
              </a:pPr>
              <a:r>
                <a:rPr lang="nl-NL" sz="1950" b="1" dirty="0">
                  <a:solidFill>
                    <a:prstClr val="black"/>
                  </a:solidFill>
                  <a:latin typeface="Calibri" panose="020F0502020204030204"/>
                </a:rPr>
                <a:t>nieuwe stijl</a:t>
              </a:r>
            </a:p>
          </p:txBody>
        </p: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AF9D40CB-4DF8-3B49-A49B-7534AF34C2D3}"/>
                </a:ext>
              </a:extLst>
            </p:cNvPr>
            <p:cNvCxnSpPr/>
            <p:nvPr/>
          </p:nvCxnSpPr>
          <p:spPr>
            <a:xfrm>
              <a:off x="5648949" y="1905965"/>
              <a:ext cx="53533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3460F42E-D466-4A4A-A5F1-FA5A411CA15C}"/>
                </a:ext>
              </a:extLst>
            </p:cNvPr>
            <p:cNvSpPr txBox="1"/>
            <p:nvPr/>
          </p:nvSpPr>
          <p:spPr>
            <a:xfrm>
              <a:off x="7711303" y="1605883"/>
              <a:ext cx="1228637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defRPr/>
              </a:pPr>
              <a:r>
                <a:rPr lang="nl-NL" sz="1463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tijd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27C0BE51-4A8C-744C-A9DD-A5AC9742AFAD}"/>
                </a:ext>
              </a:extLst>
            </p:cNvPr>
            <p:cNvSpPr txBox="1"/>
            <p:nvPr/>
          </p:nvSpPr>
          <p:spPr>
            <a:xfrm>
              <a:off x="5297910" y="1595567"/>
              <a:ext cx="96535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defRPr/>
              </a:pPr>
              <a:r>
                <a:rPr lang="nl-NL" sz="1300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1-1-2022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71E598F3-1D60-0841-B0E9-10FDCE048FD2}"/>
                </a:ext>
              </a:extLst>
            </p:cNvPr>
            <p:cNvSpPr txBox="1"/>
            <p:nvPr/>
          </p:nvSpPr>
          <p:spPr>
            <a:xfrm>
              <a:off x="10563495" y="1595567"/>
              <a:ext cx="9068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defRPr/>
              </a:pPr>
              <a:r>
                <a:rPr lang="nl-NL" sz="1300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2029</a:t>
              </a:r>
            </a:p>
          </p:txBody>
        </p:sp>
        <p:cxnSp>
          <p:nvCxnSpPr>
            <p:cNvPr id="24" name="Rechte verbindingslijn met pijl 23">
              <a:extLst>
                <a:ext uri="{FF2B5EF4-FFF2-40B4-BE49-F238E27FC236}">
                  <a16:creationId xmlns:a16="http://schemas.microsoft.com/office/drawing/2014/main" id="{E5200810-AD47-2E42-AC90-485236769F5B}"/>
                </a:ext>
              </a:extLst>
            </p:cNvPr>
            <p:cNvCxnSpPr>
              <a:cxnSpLocks/>
            </p:cNvCxnSpPr>
            <p:nvPr/>
          </p:nvCxnSpPr>
          <p:spPr>
            <a:xfrm>
              <a:off x="5648949" y="2257004"/>
              <a:ext cx="38175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6F2465FB-B235-0B4C-8819-BEB23469F235}"/>
                </a:ext>
              </a:extLst>
            </p:cNvPr>
            <p:cNvSpPr txBox="1"/>
            <p:nvPr/>
          </p:nvSpPr>
          <p:spPr>
            <a:xfrm>
              <a:off x="6929837" y="1931445"/>
              <a:ext cx="17213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defRPr/>
              </a:pPr>
              <a:r>
                <a:rPr lang="nl-NL" sz="1300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transitieperiode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4C03AC5-9920-3041-B156-FFF493D54AAE}"/>
                </a:ext>
              </a:extLst>
            </p:cNvPr>
            <p:cNvSpPr txBox="1"/>
            <p:nvPr/>
          </p:nvSpPr>
          <p:spPr>
            <a:xfrm>
              <a:off x="5648952" y="5969825"/>
              <a:ext cx="1952660" cy="59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nl-NL" sz="1625" b="1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Plaatselijke verordeningen</a:t>
              </a:r>
            </a:p>
          </p:txBody>
        </p:sp>
        <p:sp>
          <p:nvSpPr>
            <p:cNvPr id="27" name="Rechthoekige driehoek 26">
              <a:extLst>
                <a:ext uri="{FF2B5EF4-FFF2-40B4-BE49-F238E27FC236}">
                  <a16:creationId xmlns:a16="http://schemas.microsoft.com/office/drawing/2014/main" id="{A159B82E-A334-C24B-B9EA-43A1254018D7}"/>
                </a:ext>
              </a:extLst>
            </p:cNvPr>
            <p:cNvSpPr/>
            <p:nvPr/>
          </p:nvSpPr>
          <p:spPr>
            <a:xfrm>
              <a:off x="5648964" y="3485644"/>
              <a:ext cx="3905308" cy="1930714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nl-NL" sz="19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80F2F31A-0D5C-1F42-A64D-B395B496E705}"/>
                </a:ext>
              </a:extLst>
            </p:cNvPr>
            <p:cNvSpPr txBox="1"/>
            <p:nvPr/>
          </p:nvSpPr>
          <p:spPr>
            <a:xfrm>
              <a:off x="5648947" y="4387499"/>
              <a:ext cx="1404158" cy="59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nl-NL" sz="1625" b="1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Bestemmingsplannen</a:t>
              </a:r>
            </a:p>
          </p:txBody>
        </p: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D4F9440A-471B-FF48-8B3C-17CA05C76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7584" y="4129212"/>
              <a:ext cx="965359" cy="2106234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3EED6D78-A70A-FD4A-8FF6-38A7E106D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2173" y="3953697"/>
              <a:ext cx="320060" cy="69972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62F55016-CC35-FD40-8491-A7BCFAD9E930}"/>
                </a:ext>
              </a:extLst>
            </p:cNvPr>
            <p:cNvSpPr txBox="1"/>
            <p:nvPr/>
          </p:nvSpPr>
          <p:spPr>
            <a:xfrm>
              <a:off x="7053106" y="5679482"/>
              <a:ext cx="84834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defRPr/>
              </a:pPr>
              <a:r>
                <a:rPr lang="nl-NL" sz="1300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transitie</a:t>
              </a:r>
            </a:p>
          </p:txBody>
        </p:sp>
        <p:sp>
          <p:nvSpPr>
            <p:cNvPr id="33" name="Linkeraccolade 32">
              <a:extLst>
                <a:ext uri="{FF2B5EF4-FFF2-40B4-BE49-F238E27FC236}">
                  <a16:creationId xmlns:a16="http://schemas.microsoft.com/office/drawing/2014/main" id="{46337E24-84B2-EE43-AEA1-CEA7C2598484}"/>
                </a:ext>
              </a:extLst>
            </p:cNvPr>
            <p:cNvSpPr/>
            <p:nvPr/>
          </p:nvSpPr>
          <p:spPr>
            <a:xfrm>
              <a:off x="5327272" y="2491056"/>
              <a:ext cx="263279" cy="292532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nl-NL" sz="146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54AA25FF-2A60-5B4E-81F7-159BD71DBDEC}"/>
                </a:ext>
              </a:extLst>
            </p:cNvPr>
            <p:cNvSpPr txBox="1"/>
            <p:nvPr/>
          </p:nvSpPr>
          <p:spPr>
            <a:xfrm>
              <a:off x="3615943" y="3477713"/>
              <a:ext cx="18356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defRPr/>
              </a:pPr>
              <a:r>
                <a:rPr lang="nl-NL" sz="1800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Omgevingsplan van rechtswege op 1-1-’22</a:t>
              </a:r>
            </a:p>
          </p:txBody>
        </p:sp>
        <p:sp>
          <p:nvSpPr>
            <p:cNvPr id="35" name="Rechthoekige driehoek 34">
              <a:extLst>
                <a:ext uri="{FF2B5EF4-FFF2-40B4-BE49-F238E27FC236}">
                  <a16:creationId xmlns:a16="http://schemas.microsoft.com/office/drawing/2014/main" id="{FFE69E2D-0DA6-954C-B6AD-D31BE932D619}"/>
                </a:ext>
              </a:extLst>
            </p:cNvPr>
            <p:cNvSpPr/>
            <p:nvPr/>
          </p:nvSpPr>
          <p:spPr>
            <a:xfrm rot="10800000" flipH="1">
              <a:off x="5648949" y="2491027"/>
              <a:ext cx="2676672" cy="994614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nl-NL" sz="19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73DC7CC9-3C79-4F45-93DD-C6AE48BF4842}"/>
                </a:ext>
              </a:extLst>
            </p:cNvPr>
            <p:cNvSpPr txBox="1"/>
            <p:nvPr/>
          </p:nvSpPr>
          <p:spPr>
            <a:xfrm>
              <a:off x="5648949" y="2662465"/>
              <a:ext cx="1228637" cy="34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nl-NL" sz="1625" b="1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Bruidsschat</a:t>
              </a:r>
            </a:p>
          </p:txBody>
        </p: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EB28C08D-B897-C949-A1DC-06569FD52981}"/>
                </a:ext>
              </a:extLst>
            </p:cNvPr>
            <p:cNvCxnSpPr>
              <a:cxnSpLocks/>
            </p:cNvCxnSpPr>
            <p:nvPr/>
          </p:nvCxnSpPr>
          <p:spPr>
            <a:xfrm>
              <a:off x="6754985" y="2662938"/>
              <a:ext cx="320060" cy="69972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3FD69FA6-16C2-D343-848B-E53BE3C95645}"/>
                </a:ext>
              </a:extLst>
            </p:cNvPr>
            <p:cNvSpPr txBox="1"/>
            <p:nvPr/>
          </p:nvSpPr>
          <p:spPr>
            <a:xfrm>
              <a:off x="6764433" y="2505970"/>
              <a:ext cx="83717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defRPr/>
              </a:pPr>
              <a:r>
                <a:rPr lang="nl-NL" sz="1300" dirty="0">
                  <a:solidFill>
                    <a:prstClr val="black"/>
                  </a:solidFill>
                  <a:latin typeface="Calibri" panose="020F0502020204030204"/>
                  <a:ea typeface="ＭＳ Ｐゴシック" charset="-128"/>
                </a:rPr>
                <a:t>transitie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80769444-D6EE-5B40-9F21-2B36971104EB}"/>
                </a:ext>
              </a:extLst>
            </p:cNvPr>
            <p:cNvSpPr/>
            <p:nvPr/>
          </p:nvSpPr>
          <p:spPr>
            <a:xfrm>
              <a:off x="5648962" y="2488055"/>
              <a:ext cx="5353344" cy="2925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nl-NL" sz="19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24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CD65E30-BB2F-B040-AE58-861F9B9E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00" y="2312076"/>
            <a:ext cx="10033200" cy="522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Wat wil ik waar regelen?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zijn mijn kaders?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Hoe wil ik het regelen?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7CF103B-D7F1-744C-AE20-0F619903C1EB}"/>
              </a:ext>
            </a:extLst>
          </p:cNvPr>
          <p:cNvSpPr txBox="1">
            <a:spLocks/>
          </p:cNvSpPr>
          <p:nvPr/>
        </p:nvSpPr>
        <p:spPr>
          <a:xfrm>
            <a:off x="721654" y="1215925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In drie stappen een omgevingsplan opstellen</a:t>
            </a:r>
          </a:p>
        </p:txBody>
      </p:sp>
    </p:spTree>
    <p:extLst>
      <p:ext uri="{BB962C8B-B14F-4D97-AF65-F5344CB8AC3E}">
        <p14:creationId xmlns:p14="http://schemas.microsoft.com/office/powerpoint/2010/main" val="22868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CD65E30-BB2F-B040-AE58-861F9B9E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00" y="2613021"/>
            <a:ext cx="10033200" cy="3428967"/>
          </a:xfrm>
        </p:spPr>
        <p:txBody>
          <a:bodyPr/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dirty="0"/>
              <a:t>Lees de </a:t>
            </a:r>
            <a:r>
              <a:rPr lang="nl-NL" dirty="0">
                <a:hlinkClick r:id="rId3"/>
              </a:rPr>
              <a:t>inleiding op de ontwerpvragen</a:t>
            </a:r>
            <a:endParaRPr lang="nl-NL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dirty="0"/>
              <a:t>Ga naar de </a:t>
            </a:r>
            <a:r>
              <a:rPr lang="nl-NL" dirty="0">
                <a:hlinkClick r:id="rId4"/>
              </a:rPr>
              <a:t>online tool ‘ontwerpvragen omgevingsplan</a:t>
            </a:r>
            <a:r>
              <a:rPr lang="nl-NL" dirty="0">
                <a:hlinkClick r:id="rId4"/>
              </a:rPr>
              <a:t>’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7CF103B-D7F1-744C-AE20-0F619903C1EB}"/>
              </a:ext>
            </a:extLst>
          </p:cNvPr>
          <p:cNvSpPr txBox="1">
            <a:spLocks/>
          </p:cNvSpPr>
          <p:nvPr/>
        </p:nvSpPr>
        <p:spPr>
          <a:xfrm>
            <a:off x="721654" y="1215925"/>
            <a:ext cx="10856788" cy="99484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/>
              <a:t>Gebruik van online tool ‘ontwerpen </a:t>
            </a:r>
          </a:p>
          <a:p>
            <a:r>
              <a:rPr lang="nl-NL" dirty="0"/>
              <a:t>omgevingsplan’ (programmamanager)</a:t>
            </a:r>
          </a:p>
        </p:txBody>
      </p:sp>
    </p:spTree>
    <p:extLst>
      <p:ext uri="{BB962C8B-B14F-4D97-AF65-F5344CB8AC3E}">
        <p14:creationId xmlns:p14="http://schemas.microsoft.com/office/powerpoint/2010/main" val="47593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14821BE-3B27-274C-9FA3-D1684F021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0"/>
            <a:ext cx="9060873" cy="63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6EB1C73-BFE1-4A4B-BB59-008E70DC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15" y="295288"/>
            <a:ext cx="9420051" cy="61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8060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1_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4C747C6B6D834282F5818A0AF7D7D7" ma:contentTypeVersion="12" ma:contentTypeDescription="Een nieuw document maken." ma:contentTypeScope="" ma:versionID="6859c462d468011a52f2d01da0a41518">
  <xsd:schema xmlns:xsd="http://www.w3.org/2001/XMLSchema" xmlns:xs="http://www.w3.org/2001/XMLSchema" xmlns:p="http://schemas.microsoft.com/office/2006/metadata/properties" xmlns:ns2="34d0b02e-62e7-4c18-8658-6127ab53c39f" xmlns:ns3="9cd96db0-5a15-4537-998d-39ca8fb0e7e8" targetNamespace="http://schemas.microsoft.com/office/2006/metadata/properties" ma:root="true" ma:fieldsID="7298fe9459ddeb30cb8026f2a767f6aa" ns2:_="" ns3:_="">
    <xsd:import namespace="34d0b02e-62e7-4c18-8658-6127ab53c39f"/>
    <xsd:import namespace="9cd96db0-5a15-4537-998d-39ca8fb0e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0b02e-62e7-4c18-8658-6127ab53c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96db0-5a15-4537-998d-39ca8fb0e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58C194-F641-4F1A-9D4E-D7A2044EE7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E4F2B-6B31-473B-B813-A120ED369BD1}"/>
</file>

<file path=customXml/itemProps3.xml><?xml version="1.0" encoding="utf-8"?>
<ds:datastoreItem xmlns:ds="http://schemas.openxmlformats.org/officeDocument/2006/customXml" ds:itemID="{FC375F6A-87BF-45C9-8B48-D7F3114350C9}">
  <ds:schemaRefs>
    <ds:schemaRef ds:uri="http://schemas.microsoft.com/office/2006/metadata/properties"/>
    <ds:schemaRef ds:uri="http://schemas.microsoft.com/office/infopath/2007/PartnerControls"/>
    <ds:schemaRef ds:uri="eb476aeb-cfc0-4d64-93e5-927642e1f9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5858</TotalTime>
  <Words>348</Words>
  <Application>Microsoft Macintosh PowerPoint</Application>
  <PresentationFormat>Breedbeeld</PresentationFormat>
  <Paragraphs>89</Paragraphs>
  <Slides>22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VNG_Basis - kopie</vt:lpstr>
      <vt:lpstr>VNG Titels</vt:lpstr>
      <vt:lpstr>1_VNG_Basis - kopie</vt:lpstr>
      <vt:lpstr>Opstellen omgevingsplan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 informatie of vragen?  </vt:lpstr>
    </vt:vector>
  </TitlesOfParts>
  <Manager/>
  <Company>VNG Realisatie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Dashboard begrippen</dc:title>
  <dc:subject/>
  <dc:creator>Lennaert Dekkers</dc:creator>
  <cp:keywords>All Places</cp:keywords>
  <dc:description/>
  <cp:lastModifiedBy>Jennifer Swaak</cp:lastModifiedBy>
  <cp:revision>140</cp:revision>
  <cp:lastPrinted>2019-08-20T14:33:18Z</cp:lastPrinted>
  <dcterms:created xsi:type="dcterms:W3CDTF">2018-10-24T09:26:51Z</dcterms:created>
  <dcterms:modified xsi:type="dcterms:W3CDTF">2020-11-24T08:48:54Z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024">
    <vt:lpwstr>50</vt:lpwstr>
  </property>
  <property fmtid="{D5CDD505-2E9C-101B-9397-08002B2CF9AE}" pid="3" name="ContentTypeId">
    <vt:lpwstr>0x010100284C747C6B6D834282F5818A0AF7D7D7</vt:lpwstr>
  </property>
</Properties>
</file>