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30"/>
  </p:notesMasterIdLst>
  <p:handoutMasterIdLst>
    <p:handoutMasterId r:id="rId31"/>
  </p:handoutMasterIdLst>
  <p:sldIdLst>
    <p:sldId id="279" r:id="rId6"/>
    <p:sldId id="1615" r:id="rId7"/>
    <p:sldId id="1611" r:id="rId8"/>
    <p:sldId id="1616" r:id="rId9"/>
    <p:sldId id="1618" r:id="rId10"/>
    <p:sldId id="1619" r:id="rId11"/>
    <p:sldId id="1614" r:id="rId12"/>
    <p:sldId id="1593" r:id="rId13"/>
    <p:sldId id="1558" r:id="rId14"/>
    <p:sldId id="1620" r:id="rId15"/>
    <p:sldId id="1610" r:id="rId16"/>
    <p:sldId id="1562" r:id="rId17"/>
    <p:sldId id="1594" r:id="rId18"/>
    <p:sldId id="1595" r:id="rId19"/>
    <p:sldId id="1596" r:id="rId20"/>
    <p:sldId id="1602" r:id="rId21"/>
    <p:sldId id="1603" r:id="rId22"/>
    <p:sldId id="1604" r:id="rId23"/>
    <p:sldId id="1605" r:id="rId24"/>
    <p:sldId id="1606" r:id="rId25"/>
    <p:sldId id="1607" r:id="rId26"/>
    <p:sldId id="1608" r:id="rId27"/>
    <p:sldId id="1612" r:id="rId28"/>
    <p:sldId id="1609" r:id="rId29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117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B00"/>
    <a:srgbClr val="3DB7E4"/>
    <a:srgbClr val="C20016"/>
    <a:srgbClr val="008542"/>
    <a:srgbClr val="002C64"/>
    <a:srgbClr val="00A9F3"/>
    <a:srgbClr val="33AADC"/>
    <a:srgbClr val="002F5F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0" autoAdjust="0"/>
    <p:restoredTop sz="86376" autoAdjust="0"/>
  </p:normalViewPr>
  <p:slideViewPr>
    <p:cSldViewPr snapToGrid="0" snapToObjects="1" showGuides="1">
      <p:cViewPr varScale="1">
        <p:scale>
          <a:sx n="353" d="100"/>
          <a:sy n="353" d="100"/>
        </p:scale>
        <p:origin x="200" y="376"/>
      </p:cViewPr>
      <p:guideLst>
        <p:guide orient="horz" pos="1117"/>
        <p:guide pos="7219"/>
        <p:guide pos="665"/>
      </p:guideLst>
    </p:cSldViewPr>
  </p:slideViewPr>
  <p:outlineViewPr>
    <p:cViewPr>
      <p:scale>
        <a:sx n="33" d="100"/>
        <a:sy n="33" d="100"/>
      </p:scale>
      <p:origin x="0" y="-6984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20-10-2020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20-10-2020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10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E7FDCA4B-C20B-944D-A144-D52565880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1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11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EDBC0A8A-DAE7-F040-ADB3-F4C579C65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46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12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8C5668F6-3B25-7D4B-ADB0-7FD191A55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95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13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2A3E3646-6AE6-3E45-9F78-1A390B1AF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33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14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C9A2448E-E2F2-8E48-A673-2D20EA30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69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15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C5760E82-9E65-404A-8E87-4C3FB43F3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706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16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83AB106E-B4EF-C843-B562-F721D43ED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291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17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68E45B69-3529-FE4E-BCDB-A9F08CC13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46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18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DB8F1BAA-972B-BE4A-BD79-448EB4364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079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19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E426B323-1801-514B-A796-197B1F048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22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0EE69593-54C1-8047-99D0-05E3C0B80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982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20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2AFB3748-AC4E-8948-935D-523D9030E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006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21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92F7C422-4279-064F-B53C-5D9C7FDB0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085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22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A7DBCBC1-3FC0-8944-94B0-2195586A8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829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23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F8B87CB9-1F13-EB42-A9AF-1E1D5120D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211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24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38BF8D6E-A737-6B48-A74E-C2B1ED7E2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04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2B9ED86A-260A-5649-B8F8-06CB74CEA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04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2B9ED86A-260A-5649-B8F8-06CB74CEA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49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5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2B9ED86A-260A-5649-B8F8-06CB74CEA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28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6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2B9ED86A-260A-5649-B8F8-06CB74CEA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87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7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F5AECD41-B269-D644-9698-7E1270D59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3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8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77284674-2239-F34C-AF38-F9CDCDAEF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65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9</a:t>
            </a:fld>
            <a:endParaRPr lang="nl-NL" altLang="en-US"/>
          </a:p>
        </p:txBody>
      </p:sp>
      <p:sp>
        <p:nvSpPr>
          <p:cNvPr id="6" name="Tijdelijke aanduiding voor notities 5">
            <a:extLst>
              <a:ext uri="{FF2B5EF4-FFF2-40B4-BE49-F238E27FC236}">
                <a16:creationId xmlns:a16="http://schemas.microsoft.com/office/drawing/2014/main" id="{E7FDCA4B-C20B-944D-A144-D52565880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6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1AE2D-5949-0C4B-9B97-3ECF1C52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2012"/>
            <a:ext cx="12192000" cy="105867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1">
            <a:extLst>
              <a:ext uri="{FF2B5EF4-FFF2-40B4-BE49-F238E27FC236}">
                <a16:creationId xmlns:a16="http://schemas.microsoft.com/office/drawing/2014/main" id="{21C01A88-CDEF-6A48-BFDA-61040E994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62" y="6422677"/>
            <a:ext cx="95641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BC2CCA8-305D-1D4F-A249-5D0F97EBF0A1}" type="datetimeFigureOut">
              <a:rPr lang="nl-NL" smtClean="0"/>
              <a:pPr/>
              <a:t>20-10-2020</a:t>
            </a:fld>
            <a:endParaRPr lang="nl-NL" dirty="0"/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C3543659-AF17-AC47-940E-A1F9F6F46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8035" y="641567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iso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F267810F-417E-9C46-9662-93F218C06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7021" y="6344040"/>
            <a:ext cx="655983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iso" pitchFamily="2" charset="0"/>
              </a:defRPr>
            </a:lvl1pPr>
          </a:lstStyle>
          <a:p>
            <a:fld id="{3327EC04-ADE0-074B-80AF-1351844517A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71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4" r:id="rId7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artikelen/software-omgevingswet-dso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lomgevingswet@vng.nl" TargetMode="External"/><Relationship Id="rId5" Type="http://schemas.openxmlformats.org/officeDocument/2006/relationships/hyperlink" Target="https://zomermagazine.provero.nl/#page/33" TargetMode="External"/><Relationship Id="rId4" Type="http://schemas.openxmlformats.org/officeDocument/2006/relationships/hyperlink" Target="https://forum.vng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b="0" dirty="0"/>
              <a:t>Casco document verwerving Omgevingswet software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008EF7-D817-B14D-9E04-8A16FD36C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Voor een reële, efficiënte en herhaalbare verwerving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Webcollege</a:t>
            </a:r>
            <a:r>
              <a:rPr lang="nl-NL" dirty="0"/>
              <a:t> - oktober 2020</a:t>
            </a:r>
          </a:p>
        </p:txBody>
      </p:sp>
    </p:spTree>
    <p:extLst>
      <p:ext uri="{BB962C8B-B14F-4D97-AF65-F5344CB8AC3E}">
        <p14:creationId xmlns:p14="http://schemas.microsoft.com/office/powerpoint/2010/main" val="14163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Ambitie gebruik Casco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6ACF0-D2C9-DA41-A052-6CF7A5C4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10607675" cy="4500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Verwervingsvraag OW software herkenbaar en herhaalbaar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Realistische eisen en randvoorwaarden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Leveranciers beantwoorden verwervingsvraag beter en sneller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Leveranciers kans geven te excelleren op gunningscriteria</a:t>
            </a:r>
          </a:p>
          <a:p>
            <a:endParaRPr lang="nl-NL" sz="22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5730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080000"/>
            <a:ext cx="10453239" cy="720000"/>
          </a:xfrm>
        </p:spPr>
        <p:txBody>
          <a:bodyPr/>
          <a:lstStyle/>
          <a:p>
            <a:r>
              <a:rPr lang="nl-NL" dirty="0"/>
              <a:t>Opzet Casco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6ACF0-D2C9-DA41-A052-6CF7A5C4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10607675" cy="4500563"/>
          </a:xfrm>
        </p:spPr>
        <p:txBody>
          <a:bodyPr/>
          <a:lstStyle/>
          <a:p>
            <a:r>
              <a:rPr lang="nl-NL" sz="2200" dirty="0"/>
              <a:t>Hoofdstuk of paragraaf is van toepassing op I, II en/of III</a:t>
            </a:r>
          </a:p>
          <a:p>
            <a:endParaRPr lang="nl-NL" sz="2200" dirty="0"/>
          </a:p>
          <a:p>
            <a:r>
              <a:rPr lang="nl-NL" sz="2200" dirty="0"/>
              <a:t>Sterretje * = paragraaf verplicht, u bent vrij om optionele paragrafen en hoofdstukken weg te laten</a:t>
            </a:r>
          </a:p>
          <a:p>
            <a:endParaRPr lang="nl-NL" sz="2200" dirty="0"/>
          </a:p>
          <a:p>
            <a:r>
              <a:rPr lang="nl-NL" sz="2200" dirty="0"/>
              <a:t>Toelichting bij elk hoofdstuk en bij aantal paragrafen 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Verwijzing naar hulpmiddelen </a:t>
            </a:r>
          </a:p>
          <a:p>
            <a:endParaRPr lang="nl-NL" sz="2200" dirty="0"/>
          </a:p>
          <a:p>
            <a:r>
              <a:rPr lang="nl-NL" sz="2200" dirty="0"/>
              <a:t>Voorbeeldteksten die u kunt overnemen of aanpassen</a:t>
            </a:r>
          </a:p>
          <a:p>
            <a:endParaRPr lang="nl-NL" sz="2200" dirty="0"/>
          </a:p>
          <a:p>
            <a:r>
              <a:rPr lang="nl-NL" sz="2200" dirty="0"/>
              <a:t>‘Best </a:t>
            </a:r>
            <a:r>
              <a:rPr lang="nl-NL" sz="2200" dirty="0" err="1"/>
              <a:t>practices</a:t>
            </a:r>
            <a:r>
              <a:rPr lang="nl-NL" sz="2200" dirty="0"/>
              <a:t>’ van andere gemeenten (her)gebruiken, beschikbaar op VNG Forum Omgevingswet software</a:t>
            </a:r>
          </a:p>
        </p:txBody>
      </p:sp>
    </p:spTree>
    <p:extLst>
      <p:ext uri="{BB962C8B-B14F-4D97-AF65-F5344CB8AC3E}">
        <p14:creationId xmlns:p14="http://schemas.microsoft.com/office/powerpoint/2010/main" val="44076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9826DBE-C520-41B2-A688-B4DE0CD1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Casco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EF9DA06-5263-4A42-8D5F-1ABD7E48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225"/>
            <a:ext cx="8504767" cy="4812846"/>
          </a:xfrm>
        </p:spPr>
        <p:txBody>
          <a:bodyPr/>
          <a:lstStyle/>
          <a:p>
            <a:r>
              <a:rPr lang="nl-NL" sz="2200" dirty="0"/>
              <a:t>H1: Begrippenlijst (I, II, III)</a:t>
            </a:r>
          </a:p>
          <a:p>
            <a:r>
              <a:rPr lang="nl-NL" sz="2200" dirty="0"/>
              <a:t>H2: Inleiding en leeswijzer (I, II, III)</a:t>
            </a:r>
          </a:p>
          <a:p>
            <a:r>
              <a:rPr lang="nl-NL" sz="2200" dirty="0"/>
              <a:t>H3. Organisatie en aanleiding (I, II, III)</a:t>
            </a:r>
          </a:p>
          <a:p>
            <a:r>
              <a:rPr lang="nl-NL" sz="2200" dirty="0"/>
              <a:t>H4: Visie, ambities en strategie (I, II, III)</a:t>
            </a:r>
          </a:p>
          <a:p>
            <a:r>
              <a:rPr lang="nl-NL" sz="2200" dirty="0"/>
              <a:t>H5: Deze Opdracht (I, II, III)</a:t>
            </a:r>
          </a:p>
          <a:p>
            <a:r>
              <a:rPr lang="nl-NL" sz="2200" dirty="0"/>
              <a:t>H6: Eisen aan de onderneming (II, III)</a:t>
            </a:r>
          </a:p>
          <a:p>
            <a:r>
              <a:rPr lang="nl-NL" sz="2200" dirty="0"/>
              <a:t>H7: Eisen en Gunningscriteria (I, II, III)</a:t>
            </a:r>
          </a:p>
          <a:p>
            <a:r>
              <a:rPr lang="nl-NL" sz="2200" dirty="0"/>
              <a:t>H8: Beoordelings- en gunningsprocedure (II, III)</a:t>
            </a:r>
          </a:p>
          <a:p>
            <a:r>
              <a:rPr lang="nl-NL" sz="2200" dirty="0"/>
              <a:t>H9: Procedure (II, III)</a:t>
            </a:r>
          </a:p>
          <a:p>
            <a:r>
              <a:rPr lang="nl-NL" sz="2200" dirty="0"/>
              <a:t>Bijlagen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82997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A6B7F-F800-2B4E-A365-7A0E147D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H1: Begrippenlijst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4EB9908-C37A-024E-AC98-68EED6B26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0" y="1653540"/>
            <a:ext cx="5532312" cy="452780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0455B05-0487-2442-A3C2-5A3E7A3C4323}"/>
              </a:ext>
            </a:extLst>
          </p:cNvPr>
          <p:cNvSpPr/>
          <p:nvPr/>
        </p:nvSpPr>
        <p:spPr>
          <a:xfrm>
            <a:off x="7065955" y="1653540"/>
            <a:ext cx="3834581" cy="1310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In de Begrippenlijst geeft u de definities van gebruikte begrippen in het document.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269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A6B7F-F800-2B4E-A365-7A0E147D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H2: Inleiding en Leeswijzer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2F66E6A-4290-3B45-BBDF-95AECD10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99" y="1800000"/>
            <a:ext cx="10052645" cy="1629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106F2C2-1991-5B45-9CCE-AD5546CD64A4}"/>
              </a:ext>
            </a:extLst>
          </p:cNvPr>
          <p:cNvSpPr/>
          <p:nvPr/>
        </p:nvSpPr>
        <p:spPr>
          <a:xfrm>
            <a:off x="1078799" y="3914223"/>
            <a:ext cx="9738553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In dit hoofdstuk gaat u in de inleiding kort in op het onderwerp van het document en neemt u de leeswijzer op. 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769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A6B7F-F800-2B4E-A365-7A0E147D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H3. Organisatie en aanleiding (I, II, III)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205AAC-E93F-B54A-9A24-0D7FD78E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0" y="1799999"/>
            <a:ext cx="9382722" cy="214106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02C7919-F2F9-C14A-9F82-AAB610929740}"/>
              </a:ext>
            </a:extLst>
          </p:cNvPr>
          <p:cNvSpPr/>
          <p:nvPr/>
        </p:nvSpPr>
        <p:spPr>
          <a:xfrm>
            <a:off x="1188721" y="4242803"/>
            <a:ext cx="8723375" cy="1284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Hier licht u toe met welke </a:t>
            </a:r>
            <a:r>
              <a:rPr lang="nl-NL" sz="2200" dirty="0" err="1"/>
              <a:t>opdrachtgevende</a:t>
            </a:r>
            <a:r>
              <a:rPr lang="nl-NL" sz="2200" dirty="0"/>
              <a:t> organisatie(s) Opdrachtnemer te maken heeft en wat de aanleiding en het doel is om deze contractaanpassing of aanbesteding nu te doen. </a:t>
            </a:r>
          </a:p>
        </p:txBody>
      </p:sp>
    </p:spTree>
    <p:extLst>
      <p:ext uri="{BB962C8B-B14F-4D97-AF65-F5344CB8AC3E}">
        <p14:creationId xmlns:p14="http://schemas.microsoft.com/office/powerpoint/2010/main" val="197601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90AE1-DF13-3E4B-BCFA-27F4A1F4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H4: Visie, ambities en strategie (I, II, III)</a:t>
            </a:r>
          </a:p>
        </p:txBody>
      </p:sp>
      <p:pic>
        <p:nvPicPr>
          <p:cNvPr id="6" name="Tijdelijke aanduiding voor inhoud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3C887C5-AE5E-E140-A156-A3B1B57F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2688" y="1743942"/>
            <a:ext cx="9641703" cy="3120090"/>
          </a:xfr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AFA2DFB-8D10-284C-A5A1-7F818856C531}"/>
              </a:ext>
            </a:extLst>
          </p:cNvPr>
          <p:cNvSpPr/>
          <p:nvPr/>
        </p:nvSpPr>
        <p:spPr>
          <a:xfrm>
            <a:off x="1078800" y="4807974"/>
            <a:ext cx="9829991" cy="15338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Hier schetst u de context van de Opdracht. Zodat Opdrachtnemer begrijpt welke visie en ambities Opdrachtgever heeft m.b.t. organisatie, informatie- en automatiseringsbeleid, Omgevingswet en Omgevingswet software. Afsluitend met de strategie. 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248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14B4-BB89-5A41-9E2F-4F2D133C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H5: Deze Opdracht (I, II, III)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B8D181E-2119-DA48-AC33-02414A309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13" y="1746249"/>
            <a:ext cx="8526999" cy="403175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685E541-4D08-C042-8F49-A7C6E54A8743}"/>
              </a:ext>
            </a:extLst>
          </p:cNvPr>
          <p:cNvSpPr/>
          <p:nvPr/>
        </p:nvSpPr>
        <p:spPr>
          <a:xfrm>
            <a:off x="1284513" y="5778000"/>
            <a:ext cx="8526999" cy="519561"/>
          </a:xfrm>
          <a:prstGeom prst="rect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Hier licht u toe wat de Opdracht behelst. 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54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B7237-FA66-7041-ACE4-C5BBB2DD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H6: Eisen aan de onderneming (II, III)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5B96263-F2AF-8343-9BB3-107182FC5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0" y="1800000"/>
            <a:ext cx="9299640" cy="200390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7F1ED2D-0831-264F-BEA7-73C4D12B1734}"/>
              </a:ext>
            </a:extLst>
          </p:cNvPr>
          <p:cNvSpPr/>
          <p:nvPr/>
        </p:nvSpPr>
        <p:spPr>
          <a:xfrm>
            <a:off x="1266348" y="4276746"/>
            <a:ext cx="8924544" cy="11651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Hier benoemt u de eisen die u stelt aan de onderneming van de potentiele Opdrachtgever. Deze eisen bestaan uit uitsluitingsgronden en geschiktheidseisen. 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2094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1B0B2-78C7-FB4F-BDAF-A7F403D4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H7: Eisen en Gunningscriteria (I, II, III)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484679B-F20C-9142-AC91-8009A8BA658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1079500" y="1689752"/>
            <a:ext cx="10322414" cy="468232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DB36894-FD54-7342-8396-3FA322F42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991" y="1987732"/>
            <a:ext cx="9616985" cy="2876876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EA97E99-7DEB-6C47-86D3-EE6667DB7A6B}"/>
              </a:ext>
            </a:extLst>
          </p:cNvPr>
          <p:cNvSpPr/>
          <p:nvPr/>
        </p:nvSpPr>
        <p:spPr>
          <a:xfrm>
            <a:off x="1280160" y="4807974"/>
            <a:ext cx="9491471" cy="1548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Hier licht u toe op welke criteria de Inschrijving wordt beoordeeld. Bij een contractaanpassing omschrijft u de wijziging ten opzichte van de oorspronkelijke aanbesteding. De gunningscriteria worden gebruikt voor de kwalitatieve beoordeling. </a:t>
            </a:r>
          </a:p>
        </p:txBody>
      </p:sp>
    </p:spTree>
    <p:extLst>
      <p:ext uri="{BB962C8B-B14F-4D97-AF65-F5344CB8AC3E}">
        <p14:creationId xmlns:p14="http://schemas.microsoft.com/office/powerpoint/2010/main" val="76428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9338-4EC4-2A4A-BF6F-5828A12F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  <a:r>
              <a:rPr lang="nl-NL" dirty="0" err="1"/>
              <a:t>webcollege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7B2ED8-DECA-5F43-AE4D-19623352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Context, achtergrond, gebruik en opzet van het Casco</a:t>
            </a:r>
          </a:p>
          <a:p>
            <a:endParaRPr lang="nl-NL" dirty="0"/>
          </a:p>
          <a:p>
            <a:r>
              <a:rPr lang="nl-NL" dirty="0"/>
              <a:t>Korte toelichting hoofdstukken</a:t>
            </a:r>
          </a:p>
          <a:p>
            <a:endParaRPr lang="nl-NL" dirty="0"/>
          </a:p>
          <a:p>
            <a:r>
              <a:rPr lang="nl-NL" dirty="0"/>
              <a:t>Aanbevelingen bij de verwerving</a:t>
            </a:r>
          </a:p>
          <a:p>
            <a:endParaRPr lang="nl-NL" dirty="0"/>
          </a:p>
          <a:p>
            <a:r>
              <a:rPr lang="nl-NL" dirty="0"/>
              <a:t>Contactgegevens &amp; links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93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7C57-B516-234F-8148-B23F2C0C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H8: Beoordelings- en gunningsprocedure (II, III)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0F1EAFE-C8AA-B84E-9902-F26AC0E16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076" y="1800000"/>
            <a:ext cx="9752314" cy="3046320"/>
          </a:xfr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F996E55-2CAF-0F4B-8026-CBA01C175259}"/>
              </a:ext>
            </a:extLst>
          </p:cNvPr>
          <p:cNvSpPr/>
          <p:nvPr/>
        </p:nvSpPr>
        <p:spPr>
          <a:xfrm>
            <a:off x="1261872" y="5235678"/>
            <a:ext cx="9272015" cy="707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Hier licht u toe hoe de beoordelings- en gunningsprocedure verloopt.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613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7F37C-D3EB-C545-9773-EAE852F5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H9: Procedure (II, III)</a:t>
            </a:r>
          </a:p>
        </p:txBody>
      </p:sp>
      <p:pic>
        <p:nvPicPr>
          <p:cNvPr id="9" name="Tijdelijke aanduiding voor inhoud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29A7C97-7F9A-3946-A5D8-8FF76A5F5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076" y="1827432"/>
            <a:ext cx="10016059" cy="3604104"/>
          </a:xfr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BFE445F-AD43-234E-AE07-86C5544EF838}"/>
              </a:ext>
            </a:extLst>
          </p:cNvPr>
          <p:cNvSpPr/>
          <p:nvPr/>
        </p:nvSpPr>
        <p:spPr>
          <a:xfrm>
            <a:off x="1298448" y="5595119"/>
            <a:ext cx="9445751" cy="541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dirty="0"/>
              <a:t>Hier licht u toe hoe de procedure verloopt.</a:t>
            </a:r>
            <a:endParaRPr lang="nl-NL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761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16CD9-FBD0-1544-9B93-293A6099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Bijlagen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9C85B11-91F7-F946-81B7-CB58BA23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99" y="1573415"/>
            <a:ext cx="8171359" cy="3612601"/>
          </a:xfrm>
          <a:prstGeom prst="rect">
            <a:avLst/>
          </a:prstGeom>
        </p:spPr>
      </p:pic>
      <p:pic>
        <p:nvPicPr>
          <p:cNvPr id="8" name="Afbeelding 7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A2FA130E-55FE-B545-AD7E-EEBF134E1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66" y="5039712"/>
            <a:ext cx="7801145" cy="14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7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080000"/>
            <a:ext cx="10453239" cy="720000"/>
          </a:xfrm>
        </p:spPr>
        <p:txBody>
          <a:bodyPr/>
          <a:lstStyle/>
          <a:p>
            <a:r>
              <a:rPr lang="nl-NL" dirty="0"/>
              <a:t>Aanbevelingen bij de verwerving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6ACF0-D2C9-DA41-A052-6CF7A5C4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10607675" cy="4500563"/>
          </a:xfrm>
        </p:spPr>
        <p:txBody>
          <a:bodyPr/>
          <a:lstStyle/>
          <a:p>
            <a:r>
              <a:rPr lang="nl-NL" sz="2200" dirty="0"/>
              <a:t>Wees creatief en pragmatisch</a:t>
            </a:r>
          </a:p>
          <a:p>
            <a:endParaRPr lang="nl-NL" sz="2200" dirty="0"/>
          </a:p>
          <a:p>
            <a:r>
              <a:rPr lang="nl-NL" sz="2200" dirty="0"/>
              <a:t>Consulteer de markt over de offerteaanvraag</a:t>
            </a:r>
          </a:p>
          <a:p>
            <a:endParaRPr lang="nl-NL" sz="2200" dirty="0"/>
          </a:p>
          <a:p>
            <a:r>
              <a:rPr lang="nl-NL" sz="2200" dirty="0"/>
              <a:t>Lees de VNG marktverkenning Omgevingswet software</a:t>
            </a:r>
          </a:p>
          <a:p>
            <a:endParaRPr lang="nl-NL" sz="2200" dirty="0"/>
          </a:p>
          <a:p>
            <a:r>
              <a:rPr lang="nl-NL" sz="2200" dirty="0"/>
              <a:t>Ben bekend met de interbestuurlijke </a:t>
            </a:r>
            <a:r>
              <a:rPr lang="nl-NL" sz="2200" dirty="0" err="1"/>
              <a:t>roadmap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Stel ook eisen of formuleer wensen voor ná 1-1-2022</a:t>
            </a:r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5059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77DB4B8-E2D6-CD44-8482-80331E2270CD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0033200" cy="720000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nl-NL" dirty="0"/>
              <a:t>Websites en contact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2A20CE-0C64-7A45-851C-FCA079697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200" dirty="0">
                <a:hlinkClick r:id="rId3"/>
              </a:rPr>
              <a:t>Website VNG Omgevingswet software </a:t>
            </a:r>
            <a:endParaRPr lang="nl-NL" sz="2200" dirty="0">
              <a:hlinkClick r:id="rId4"/>
            </a:endParaRPr>
          </a:p>
          <a:p>
            <a:r>
              <a:rPr lang="nl-NL" sz="2200" dirty="0">
                <a:hlinkClick r:id="rId4"/>
              </a:rPr>
              <a:t>Forum Omgevingswet software</a:t>
            </a:r>
            <a:endParaRPr lang="nl-NL" sz="2200" dirty="0"/>
          </a:p>
          <a:p>
            <a:r>
              <a:rPr lang="nl-NL" sz="2200" dirty="0">
                <a:hlinkClick r:id="rId5"/>
              </a:rPr>
              <a:t>10 tips bij verwerven OW software</a:t>
            </a:r>
          </a:p>
          <a:p>
            <a:r>
              <a:rPr lang="nl-NL" sz="2200" dirty="0">
                <a:hlinkClick r:id="rId5"/>
              </a:rPr>
              <a:t>Helpdesk Informatiepunt Omgevingswet</a:t>
            </a:r>
            <a:endParaRPr lang="nl-NL" sz="2200" dirty="0"/>
          </a:p>
          <a:p>
            <a:r>
              <a:rPr lang="nl-NL" sz="2200" dirty="0"/>
              <a:t>E-mail </a:t>
            </a:r>
            <a:r>
              <a:rPr lang="nl-NL" sz="2200" dirty="0">
                <a:hlinkClick r:id="rId6"/>
              </a:rPr>
              <a:t>omgevingswet@vng.nl</a:t>
            </a:r>
            <a:r>
              <a:rPr lang="nl-NL" sz="2200" dirty="0"/>
              <a:t> </a:t>
            </a:r>
          </a:p>
          <a:p>
            <a:pPr marL="269875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51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</a:t>
            </a:r>
          </a:p>
        </p:txBody>
      </p:sp>
      <p:sp>
        <p:nvSpPr>
          <p:cNvPr id="6" name="Pijl links 5">
            <a:extLst>
              <a:ext uri="{FF2B5EF4-FFF2-40B4-BE49-F238E27FC236}">
                <a16:creationId xmlns:a16="http://schemas.microsoft.com/office/drawing/2014/main" id="{7A92F399-5AED-034E-BB4C-4CFCBC8716A1}"/>
              </a:ext>
            </a:extLst>
          </p:cNvPr>
          <p:cNvSpPr/>
          <p:nvPr/>
        </p:nvSpPr>
        <p:spPr>
          <a:xfrm>
            <a:off x="3713199" y="2313455"/>
            <a:ext cx="2142048" cy="2866916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Visie, ambitie, strategie, </a:t>
            </a:r>
            <a:r>
              <a:rPr lang="nl-NL" sz="1800" dirty="0" err="1"/>
              <a:t>roadmap</a:t>
            </a:r>
            <a:endParaRPr lang="nl-NL" sz="1800" dirty="0"/>
          </a:p>
          <a:p>
            <a:pPr algn="ctr"/>
            <a:r>
              <a:rPr lang="nl-NL" sz="1800" dirty="0"/>
              <a:t>Omgevings-wet</a:t>
            </a:r>
          </a:p>
        </p:txBody>
      </p:sp>
      <p:sp>
        <p:nvSpPr>
          <p:cNvPr id="7" name="Pijl links 6">
            <a:extLst>
              <a:ext uri="{FF2B5EF4-FFF2-40B4-BE49-F238E27FC236}">
                <a16:creationId xmlns:a16="http://schemas.microsoft.com/office/drawing/2014/main" id="{5A8D4BD6-3485-4240-9A67-9FF1B81DA0A3}"/>
              </a:ext>
            </a:extLst>
          </p:cNvPr>
          <p:cNvSpPr/>
          <p:nvPr/>
        </p:nvSpPr>
        <p:spPr>
          <a:xfrm>
            <a:off x="5634741" y="2325116"/>
            <a:ext cx="2142048" cy="2866916"/>
          </a:xfrm>
          <a:prstGeom prst="rightArrow">
            <a:avLst/>
          </a:prstGeom>
          <a:solidFill>
            <a:schemeClr val="accent3">
              <a:lumMod val="75000"/>
              <a:lumOff val="2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Visie, ambitie, strategie, </a:t>
            </a:r>
            <a:r>
              <a:rPr lang="nl-NL" sz="1800" dirty="0" err="1"/>
              <a:t>roadmap</a:t>
            </a:r>
            <a:endParaRPr lang="nl-NL" sz="1800" dirty="0"/>
          </a:p>
          <a:p>
            <a:pPr algn="ctr"/>
            <a:r>
              <a:rPr lang="nl-NL" sz="1800" dirty="0"/>
              <a:t>OW software</a:t>
            </a:r>
          </a:p>
        </p:txBody>
      </p:sp>
    </p:spTree>
    <p:extLst>
      <p:ext uri="{BB962C8B-B14F-4D97-AF65-F5344CB8AC3E}">
        <p14:creationId xmlns:p14="http://schemas.microsoft.com/office/powerpoint/2010/main" val="196168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/>
          <a:lstStyle/>
          <a:p>
            <a:r>
              <a:rPr lang="nl-NL" dirty="0"/>
              <a:t>Wat</a:t>
            </a:r>
          </a:p>
        </p:txBody>
      </p:sp>
      <p:sp>
        <p:nvSpPr>
          <p:cNvPr id="19" name="Pijl links 18">
            <a:extLst>
              <a:ext uri="{FF2B5EF4-FFF2-40B4-BE49-F238E27FC236}">
                <a16:creationId xmlns:a16="http://schemas.microsoft.com/office/drawing/2014/main" id="{7978039E-590C-FD43-AA0E-D4F100B8B9A8}"/>
              </a:ext>
            </a:extLst>
          </p:cNvPr>
          <p:cNvSpPr/>
          <p:nvPr/>
        </p:nvSpPr>
        <p:spPr>
          <a:xfrm>
            <a:off x="3875960" y="2118246"/>
            <a:ext cx="1889840" cy="11957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Vraag gemeente</a:t>
            </a:r>
          </a:p>
        </p:txBody>
      </p:sp>
      <p:sp>
        <p:nvSpPr>
          <p:cNvPr id="20" name="Pijl links 19">
            <a:extLst>
              <a:ext uri="{FF2B5EF4-FFF2-40B4-BE49-F238E27FC236}">
                <a16:creationId xmlns:a16="http://schemas.microsoft.com/office/drawing/2014/main" id="{9BD7B508-4169-2047-932F-EC1B11260578}"/>
              </a:ext>
            </a:extLst>
          </p:cNvPr>
          <p:cNvSpPr/>
          <p:nvPr/>
        </p:nvSpPr>
        <p:spPr>
          <a:xfrm>
            <a:off x="3899725" y="3472262"/>
            <a:ext cx="1873060" cy="119575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Aanbod leveranciers</a:t>
            </a:r>
          </a:p>
        </p:txBody>
      </p:sp>
      <p:sp>
        <p:nvSpPr>
          <p:cNvPr id="21" name="Gekromde pijl omhoog 20">
            <a:extLst>
              <a:ext uri="{FF2B5EF4-FFF2-40B4-BE49-F238E27FC236}">
                <a16:creationId xmlns:a16="http://schemas.microsoft.com/office/drawing/2014/main" id="{E53BBABD-DF7B-AA4F-8B84-F1A2FE8DB4CB}"/>
              </a:ext>
            </a:extLst>
          </p:cNvPr>
          <p:cNvSpPr>
            <a:spLocks noChangeAspect="1"/>
          </p:cNvSpPr>
          <p:nvPr/>
        </p:nvSpPr>
        <p:spPr>
          <a:xfrm>
            <a:off x="3856786" y="3429000"/>
            <a:ext cx="1925623" cy="1251622"/>
          </a:xfrm>
          <a:prstGeom prst="curvedUp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 omhoog 21">
            <a:extLst>
              <a:ext uri="{FF2B5EF4-FFF2-40B4-BE49-F238E27FC236}">
                <a16:creationId xmlns:a16="http://schemas.microsoft.com/office/drawing/2014/main" id="{9193EEA6-B926-B74F-85BC-5F7B89BA219B}"/>
              </a:ext>
            </a:extLst>
          </p:cNvPr>
          <p:cNvSpPr>
            <a:spLocks noChangeAspect="1"/>
          </p:cNvSpPr>
          <p:nvPr/>
        </p:nvSpPr>
        <p:spPr>
          <a:xfrm rot="10800000">
            <a:off x="3658645" y="2112013"/>
            <a:ext cx="1925623" cy="1251622"/>
          </a:xfrm>
          <a:prstGeom prst="curvedUp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3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3F765F1C-549B-FC4B-A1B6-B5BEE19459EF}"/>
              </a:ext>
            </a:extLst>
          </p:cNvPr>
          <p:cNvGrpSpPr/>
          <p:nvPr/>
        </p:nvGrpSpPr>
        <p:grpSpPr>
          <a:xfrm>
            <a:off x="3971490" y="494772"/>
            <a:ext cx="3871538" cy="6066831"/>
            <a:chOff x="3971490" y="494772"/>
            <a:chExt cx="3871538" cy="6066831"/>
          </a:xfrm>
        </p:grpSpPr>
        <p:sp>
          <p:nvSpPr>
            <p:cNvPr id="8" name="Pijl links 7">
              <a:extLst>
                <a:ext uri="{FF2B5EF4-FFF2-40B4-BE49-F238E27FC236}">
                  <a16:creationId xmlns:a16="http://schemas.microsoft.com/office/drawing/2014/main" id="{29585035-83EC-8B49-A118-21EFFCEC250E}"/>
                </a:ext>
              </a:extLst>
            </p:cNvPr>
            <p:cNvSpPr/>
            <p:nvPr/>
          </p:nvSpPr>
          <p:spPr>
            <a:xfrm>
              <a:off x="3971490" y="1993755"/>
              <a:ext cx="2481825" cy="1513985"/>
            </a:xfrm>
            <a:prstGeom prst="rightArrow">
              <a:avLst/>
            </a:prstGeom>
            <a:solidFill>
              <a:srgbClr val="00854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/>
                <a:t>&lt;50K*: Enkelvoudig onderhands</a:t>
              </a:r>
            </a:p>
          </p:txBody>
        </p:sp>
        <p:sp>
          <p:nvSpPr>
            <p:cNvPr id="9" name="Pijl links 8">
              <a:extLst>
                <a:ext uri="{FF2B5EF4-FFF2-40B4-BE49-F238E27FC236}">
                  <a16:creationId xmlns:a16="http://schemas.microsoft.com/office/drawing/2014/main" id="{E89908C4-5EC0-B34B-9D86-84C0FA1D5FAA}"/>
                </a:ext>
              </a:extLst>
            </p:cNvPr>
            <p:cNvSpPr/>
            <p:nvPr/>
          </p:nvSpPr>
          <p:spPr>
            <a:xfrm>
              <a:off x="3986238" y="3506532"/>
              <a:ext cx="2481825" cy="1513985"/>
            </a:xfrm>
            <a:prstGeom prst="rightArrow">
              <a:avLst/>
            </a:prstGeom>
            <a:solidFill>
              <a:srgbClr val="00854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/>
                <a:t>50K*-214K: Meervoudig onderhands</a:t>
              </a:r>
            </a:p>
          </p:txBody>
        </p:sp>
        <p:sp>
          <p:nvSpPr>
            <p:cNvPr id="10" name="Pijl links 9">
              <a:extLst>
                <a:ext uri="{FF2B5EF4-FFF2-40B4-BE49-F238E27FC236}">
                  <a16:creationId xmlns:a16="http://schemas.microsoft.com/office/drawing/2014/main" id="{2B6B91C8-879F-0349-AB74-29BF82DC6422}"/>
                </a:ext>
              </a:extLst>
            </p:cNvPr>
            <p:cNvSpPr/>
            <p:nvPr/>
          </p:nvSpPr>
          <p:spPr>
            <a:xfrm>
              <a:off x="3971490" y="5047618"/>
              <a:ext cx="2481825" cy="1513985"/>
            </a:xfrm>
            <a:prstGeom prst="rightArrow">
              <a:avLst/>
            </a:prstGeom>
            <a:solidFill>
              <a:srgbClr val="00854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/>
                <a:t>&gt;214K: Europese aanbesteding</a:t>
              </a:r>
            </a:p>
          </p:txBody>
        </p:sp>
        <p:sp>
          <p:nvSpPr>
            <p:cNvPr id="11" name="Pijl links 10">
              <a:extLst>
                <a:ext uri="{FF2B5EF4-FFF2-40B4-BE49-F238E27FC236}">
                  <a16:creationId xmlns:a16="http://schemas.microsoft.com/office/drawing/2014/main" id="{8A1E8AC0-EFF5-E946-9DE1-9FD888F0A835}"/>
                </a:ext>
              </a:extLst>
            </p:cNvPr>
            <p:cNvSpPr/>
            <p:nvPr/>
          </p:nvSpPr>
          <p:spPr>
            <a:xfrm>
              <a:off x="6095689" y="2206400"/>
              <a:ext cx="1747339" cy="2866916"/>
            </a:xfrm>
            <a:prstGeom prst="rightArrow">
              <a:avLst>
                <a:gd name="adj1" fmla="val 50000"/>
                <a:gd name="adj2" fmla="val 50844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Implemen-teren</a:t>
              </a:r>
              <a:r>
                <a:rPr lang="nl-NL" sz="1800" dirty="0">
                  <a:latin typeface="Arial" panose="020B0604020202020204" pitchFamily="34" charset="0"/>
                  <a:cs typeface="Arial" panose="020B0604020202020204" pitchFamily="34" charset="0"/>
                </a:rPr>
                <a:t> &amp; Oefenen</a:t>
              </a:r>
            </a:p>
          </p:txBody>
        </p:sp>
        <p:sp>
          <p:nvSpPr>
            <p:cNvPr id="24" name="Pijl links 23">
              <a:extLst>
                <a:ext uri="{FF2B5EF4-FFF2-40B4-BE49-F238E27FC236}">
                  <a16:creationId xmlns:a16="http://schemas.microsoft.com/office/drawing/2014/main" id="{26B39052-51D1-7E4B-810F-D162D75A1D0B}"/>
                </a:ext>
              </a:extLst>
            </p:cNvPr>
            <p:cNvSpPr/>
            <p:nvPr/>
          </p:nvSpPr>
          <p:spPr>
            <a:xfrm>
              <a:off x="3971490" y="494772"/>
              <a:ext cx="2481825" cy="1513985"/>
            </a:xfrm>
            <a:prstGeom prst="rightArrow">
              <a:avLst/>
            </a:prstGeom>
            <a:solidFill>
              <a:srgbClr val="00854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>
                  <a:latin typeface="Arial" panose="020B0604020202020204" pitchFamily="34" charset="0"/>
                  <a:cs typeface="Arial" panose="020B0604020202020204" pitchFamily="34" charset="0"/>
                </a:rPr>
                <a:t>Contractaanpassing</a:t>
              </a:r>
            </a:p>
            <a:p>
              <a:pPr algn="ctr"/>
              <a:r>
                <a:rPr lang="nl-NL" sz="1600" dirty="0">
                  <a:latin typeface="Arial" panose="020B0604020202020204" pitchFamily="34" charset="0"/>
                  <a:cs typeface="Arial" panose="020B0604020202020204" pitchFamily="34" charset="0"/>
                </a:rPr>
                <a:t>bij niet-wezenlijke wijziging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</a:t>
            </a:r>
          </a:p>
        </p:txBody>
      </p:sp>
      <p:sp>
        <p:nvSpPr>
          <p:cNvPr id="6" name="Pijl links 5">
            <a:extLst>
              <a:ext uri="{FF2B5EF4-FFF2-40B4-BE49-F238E27FC236}">
                <a16:creationId xmlns:a16="http://schemas.microsoft.com/office/drawing/2014/main" id="{7A92F399-5AED-034E-BB4C-4CFCBC8716A1}"/>
              </a:ext>
            </a:extLst>
          </p:cNvPr>
          <p:cNvSpPr/>
          <p:nvPr/>
        </p:nvSpPr>
        <p:spPr>
          <a:xfrm>
            <a:off x="563599" y="1843555"/>
            <a:ext cx="2142048" cy="2866916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Visie, ambitie, strategie, </a:t>
            </a:r>
            <a:r>
              <a:rPr lang="nl-NL" sz="1800" dirty="0" err="1"/>
              <a:t>roadmap</a:t>
            </a:r>
            <a:endParaRPr lang="nl-NL" sz="1800" dirty="0"/>
          </a:p>
          <a:p>
            <a:pPr algn="ctr"/>
            <a:r>
              <a:rPr lang="nl-NL" sz="1800" dirty="0"/>
              <a:t>Omgevings-wet</a:t>
            </a:r>
          </a:p>
        </p:txBody>
      </p:sp>
      <p:sp>
        <p:nvSpPr>
          <p:cNvPr id="7" name="Pijl links 6">
            <a:extLst>
              <a:ext uri="{FF2B5EF4-FFF2-40B4-BE49-F238E27FC236}">
                <a16:creationId xmlns:a16="http://schemas.microsoft.com/office/drawing/2014/main" id="{5A8D4BD6-3485-4240-9A67-9FF1B81DA0A3}"/>
              </a:ext>
            </a:extLst>
          </p:cNvPr>
          <p:cNvSpPr/>
          <p:nvPr/>
        </p:nvSpPr>
        <p:spPr>
          <a:xfrm>
            <a:off x="2485141" y="1855216"/>
            <a:ext cx="2142048" cy="2866916"/>
          </a:xfrm>
          <a:prstGeom prst="rightArrow">
            <a:avLst/>
          </a:prstGeom>
          <a:solidFill>
            <a:schemeClr val="accent3">
              <a:lumMod val="75000"/>
              <a:lumOff val="2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Visie, ambitie, strategie, </a:t>
            </a:r>
            <a:r>
              <a:rPr lang="nl-NL" sz="1800" dirty="0" err="1"/>
              <a:t>roadmap</a:t>
            </a:r>
            <a:endParaRPr lang="nl-NL" sz="1800" dirty="0"/>
          </a:p>
          <a:p>
            <a:pPr algn="ctr"/>
            <a:r>
              <a:rPr lang="nl-NL" sz="1800" dirty="0"/>
              <a:t>OW software</a:t>
            </a:r>
          </a:p>
        </p:txBody>
      </p:sp>
      <p:sp>
        <p:nvSpPr>
          <p:cNvPr id="8" name="Pijl links 7">
            <a:extLst>
              <a:ext uri="{FF2B5EF4-FFF2-40B4-BE49-F238E27FC236}">
                <a16:creationId xmlns:a16="http://schemas.microsoft.com/office/drawing/2014/main" id="{29585035-83EC-8B49-A118-21EFFCEC250E}"/>
              </a:ext>
            </a:extLst>
          </p:cNvPr>
          <p:cNvSpPr/>
          <p:nvPr/>
        </p:nvSpPr>
        <p:spPr>
          <a:xfrm>
            <a:off x="7743390" y="1587355"/>
            <a:ext cx="2481825" cy="1513985"/>
          </a:xfrm>
          <a:prstGeom prst="rightArrow">
            <a:avLst/>
          </a:prstGeom>
          <a:solidFill>
            <a:srgbClr val="00854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&lt;50K*: Enkelvoudig onderhands</a:t>
            </a:r>
          </a:p>
        </p:txBody>
      </p:sp>
      <p:sp>
        <p:nvSpPr>
          <p:cNvPr id="9" name="Pijl links 8">
            <a:extLst>
              <a:ext uri="{FF2B5EF4-FFF2-40B4-BE49-F238E27FC236}">
                <a16:creationId xmlns:a16="http://schemas.microsoft.com/office/drawing/2014/main" id="{E89908C4-5EC0-B34B-9D86-84C0FA1D5FAA}"/>
              </a:ext>
            </a:extLst>
          </p:cNvPr>
          <p:cNvSpPr/>
          <p:nvPr/>
        </p:nvSpPr>
        <p:spPr>
          <a:xfrm>
            <a:off x="7758138" y="3100132"/>
            <a:ext cx="2481825" cy="1513985"/>
          </a:xfrm>
          <a:prstGeom prst="rightArrow">
            <a:avLst/>
          </a:prstGeom>
          <a:solidFill>
            <a:srgbClr val="00854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50K*-214K: Meervoudig onderhands</a:t>
            </a:r>
          </a:p>
        </p:txBody>
      </p:sp>
      <p:sp>
        <p:nvSpPr>
          <p:cNvPr id="10" name="Pijl links 9">
            <a:extLst>
              <a:ext uri="{FF2B5EF4-FFF2-40B4-BE49-F238E27FC236}">
                <a16:creationId xmlns:a16="http://schemas.microsoft.com/office/drawing/2014/main" id="{2B6B91C8-879F-0349-AB74-29BF82DC6422}"/>
              </a:ext>
            </a:extLst>
          </p:cNvPr>
          <p:cNvSpPr/>
          <p:nvPr/>
        </p:nvSpPr>
        <p:spPr>
          <a:xfrm>
            <a:off x="7743390" y="4641218"/>
            <a:ext cx="2481825" cy="1513985"/>
          </a:xfrm>
          <a:prstGeom prst="rightArrow">
            <a:avLst/>
          </a:prstGeom>
          <a:solidFill>
            <a:srgbClr val="00854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&gt;214K: Europese aanbesteding</a:t>
            </a:r>
          </a:p>
        </p:txBody>
      </p:sp>
      <p:sp>
        <p:nvSpPr>
          <p:cNvPr id="11" name="Pijl links 10">
            <a:extLst>
              <a:ext uri="{FF2B5EF4-FFF2-40B4-BE49-F238E27FC236}">
                <a16:creationId xmlns:a16="http://schemas.microsoft.com/office/drawing/2014/main" id="{8A1E8AC0-EFF5-E946-9DE1-9FD888F0A835}"/>
              </a:ext>
            </a:extLst>
          </p:cNvPr>
          <p:cNvSpPr/>
          <p:nvPr/>
        </p:nvSpPr>
        <p:spPr>
          <a:xfrm>
            <a:off x="9867589" y="1800000"/>
            <a:ext cx="1747339" cy="2866916"/>
          </a:xfrm>
          <a:prstGeom prst="rightArrow">
            <a:avLst>
              <a:gd name="adj1" fmla="val 50000"/>
              <a:gd name="adj2" fmla="val 5084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Implemen-teren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&amp; Oefenen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6FBD5D5-80F1-6E48-A0F7-245054C04A22}"/>
              </a:ext>
            </a:extLst>
          </p:cNvPr>
          <p:cNvSpPr txBox="1"/>
          <p:nvPr/>
        </p:nvSpPr>
        <p:spPr>
          <a:xfrm>
            <a:off x="1293063" y="6018001"/>
            <a:ext cx="196216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2"/>
                </a:solidFill>
              </a:rPr>
              <a:t>WAAROM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CCA7C3F-3D70-B246-AB33-B7C6A3E2D3E5}"/>
              </a:ext>
            </a:extLst>
          </p:cNvPr>
          <p:cNvCxnSpPr>
            <a:cxnSpLocks/>
          </p:cNvCxnSpPr>
          <p:nvPr/>
        </p:nvCxnSpPr>
        <p:spPr>
          <a:xfrm flipV="1">
            <a:off x="570541" y="6239735"/>
            <a:ext cx="944145" cy="8581"/>
          </a:xfrm>
          <a:prstGeom prst="line">
            <a:avLst/>
          </a:prstGeom>
          <a:ln w="44450">
            <a:solidFill>
              <a:srgbClr val="33AAD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C2BE7C8A-34E8-E44B-B225-4B17AD0CF108}"/>
              </a:ext>
            </a:extLst>
          </p:cNvPr>
          <p:cNvSpPr txBox="1"/>
          <p:nvPr/>
        </p:nvSpPr>
        <p:spPr>
          <a:xfrm>
            <a:off x="4465875" y="6026582"/>
            <a:ext cx="196216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2"/>
                </a:solidFill>
              </a:rPr>
              <a:t>      WAT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3D9E8A1-5F43-8A44-9445-F6DEA36FD8F1}"/>
              </a:ext>
            </a:extLst>
          </p:cNvPr>
          <p:cNvCxnSpPr>
            <a:cxnSpLocks/>
          </p:cNvCxnSpPr>
          <p:nvPr/>
        </p:nvCxnSpPr>
        <p:spPr>
          <a:xfrm>
            <a:off x="5986125" y="6272958"/>
            <a:ext cx="883821" cy="0"/>
          </a:xfrm>
          <a:prstGeom prst="line">
            <a:avLst/>
          </a:prstGeom>
          <a:ln w="44450">
            <a:solidFill>
              <a:srgbClr val="33AAD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0AA3508E-6700-B249-A4E3-186E3A477C7E}"/>
              </a:ext>
            </a:extLst>
          </p:cNvPr>
          <p:cNvSpPr txBox="1"/>
          <p:nvPr/>
        </p:nvSpPr>
        <p:spPr>
          <a:xfrm>
            <a:off x="8048191" y="6039569"/>
            <a:ext cx="196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2"/>
                </a:solidFill>
              </a:rPr>
              <a:t>HOE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EC85880-DCAF-A04A-8C79-9EC5AE903B78}"/>
              </a:ext>
            </a:extLst>
          </p:cNvPr>
          <p:cNvCxnSpPr>
            <a:cxnSpLocks/>
          </p:cNvCxnSpPr>
          <p:nvPr/>
        </p:nvCxnSpPr>
        <p:spPr>
          <a:xfrm>
            <a:off x="9397181" y="6261528"/>
            <a:ext cx="1132835" cy="0"/>
          </a:xfrm>
          <a:prstGeom prst="line">
            <a:avLst/>
          </a:prstGeom>
          <a:ln w="44450">
            <a:solidFill>
              <a:srgbClr val="33AAD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466CBB7-7908-B84D-91EC-88040DF9BA78}"/>
              </a:ext>
            </a:extLst>
          </p:cNvPr>
          <p:cNvCxnSpPr>
            <a:cxnSpLocks/>
          </p:cNvCxnSpPr>
          <p:nvPr/>
        </p:nvCxnSpPr>
        <p:spPr>
          <a:xfrm flipV="1">
            <a:off x="6959600" y="6267029"/>
            <a:ext cx="1714910" cy="3372"/>
          </a:xfrm>
          <a:prstGeom prst="line">
            <a:avLst/>
          </a:prstGeom>
          <a:ln w="44450">
            <a:solidFill>
              <a:srgbClr val="33AAD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jl links 18">
            <a:extLst>
              <a:ext uri="{FF2B5EF4-FFF2-40B4-BE49-F238E27FC236}">
                <a16:creationId xmlns:a16="http://schemas.microsoft.com/office/drawing/2014/main" id="{7978039E-590C-FD43-AA0E-D4F100B8B9A8}"/>
              </a:ext>
            </a:extLst>
          </p:cNvPr>
          <p:cNvSpPr/>
          <p:nvPr/>
        </p:nvSpPr>
        <p:spPr>
          <a:xfrm>
            <a:off x="4701460" y="1965506"/>
            <a:ext cx="1889840" cy="119575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Vraag gemeente</a:t>
            </a:r>
          </a:p>
        </p:txBody>
      </p:sp>
      <p:sp>
        <p:nvSpPr>
          <p:cNvPr id="20" name="Pijl links 19">
            <a:extLst>
              <a:ext uri="{FF2B5EF4-FFF2-40B4-BE49-F238E27FC236}">
                <a16:creationId xmlns:a16="http://schemas.microsoft.com/office/drawing/2014/main" id="{9BD7B508-4169-2047-932F-EC1B11260578}"/>
              </a:ext>
            </a:extLst>
          </p:cNvPr>
          <p:cNvSpPr/>
          <p:nvPr/>
        </p:nvSpPr>
        <p:spPr>
          <a:xfrm>
            <a:off x="4725225" y="3319522"/>
            <a:ext cx="1873060" cy="119575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/>
              <a:t>Aanbod leveranciers</a:t>
            </a:r>
          </a:p>
        </p:txBody>
      </p:sp>
      <p:sp>
        <p:nvSpPr>
          <p:cNvPr id="21" name="Gekromde pijl omhoog 20">
            <a:extLst>
              <a:ext uri="{FF2B5EF4-FFF2-40B4-BE49-F238E27FC236}">
                <a16:creationId xmlns:a16="http://schemas.microsoft.com/office/drawing/2014/main" id="{E53BBABD-DF7B-AA4F-8B84-F1A2FE8DB4CB}"/>
              </a:ext>
            </a:extLst>
          </p:cNvPr>
          <p:cNvSpPr>
            <a:spLocks noChangeAspect="1"/>
          </p:cNvSpPr>
          <p:nvPr/>
        </p:nvSpPr>
        <p:spPr>
          <a:xfrm>
            <a:off x="4682286" y="3276260"/>
            <a:ext cx="1925623" cy="1251622"/>
          </a:xfrm>
          <a:prstGeom prst="curvedUp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 omhoog 21">
            <a:extLst>
              <a:ext uri="{FF2B5EF4-FFF2-40B4-BE49-F238E27FC236}">
                <a16:creationId xmlns:a16="http://schemas.microsoft.com/office/drawing/2014/main" id="{9193EEA6-B926-B74F-85BC-5F7B89BA219B}"/>
              </a:ext>
            </a:extLst>
          </p:cNvPr>
          <p:cNvSpPr>
            <a:spLocks noChangeAspect="1"/>
          </p:cNvSpPr>
          <p:nvPr/>
        </p:nvSpPr>
        <p:spPr>
          <a:xfrm rot="10800000">
            <a:off x="4484145" y="1959273"/>
            <a:ext cx="1925623" cy="1251622"/>
          </a:xfrm>
          <a:prstGeom prst="curvedUpArrow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4" name="Pijl links 23">
            <a:extLst>
              <a:ext uri="{FF2B5EF4-FFF2-40B4-BE49-F238E27FC236}">
                <a16:creationId xmlns:a16="http://schemas.microsoft.com/office/drawing/2014/main" id="{26B39052-51D1-7E4B-810F-D162D75A1D0B}"/>
              </a:ext>
            </a:extLst>
          </p:cNvPr>
          <p:cNvSpPr/>
          <p:nvPr/>
        </p:nvSpPr>
        <p:spPr>
          <a:xfrm>
            <a:off x="7743390" y="88372"/>
            <a:ext cx="2481825" cy="1513985"/>
          </a:xfrm>
          <a:prstGeom prst="rightArrow">
            <a:avLst/>
          </a:prstGeom>
          <a:solidFill>
            <a:srgbClr val="00854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Contractaanpassing</a:t>
            </a:r>
          </a:p>
          <a:p>
            <a:pPr algn="ctr"/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bij niet-wezenlijke wijziging</a:t>
            </a:r>
          </a:p>
        </p:txBody>
      </p:sp>
      <p:sp>
        <p:nvSpPr>
          <p:cNvPr id="26" name="Document 25">
            <a:extLst>
              <a:ext uri="{FF2B5EF4-FFF2-40B4-BE49-F238E27FC236}">
                <a16:creationId xmlns:a16="http://schemas.microsoft.com/office/drawing/2014/main" id="{9C354060-5A6E-2349-B426-EED94DC03374}"/>
              </a:ext>
            </a:extLst>
          </p:cNvPr>
          <p:cNvSpPr/>
          <p:nvPr/>
        </p:nvSpPr>
        <p:spPr>
          <a:xfrm>
            <a:off x="6379161" y="2226320"/>
            <a:ext cx="1527281" cy="2000610"/>
          </a:xfrm>
          <a:prstGeom prst="flowChartDocument">
            <a:avLst/>
          </a:prstGeom>
          <a:solidFill>
            <a:srgbClr val="FFFF00"/>
          </a:solidFill>
          <a:ln>
            <a:solidFill>
              <a:schemeClr val="tx2"/>
            </a:solidFill>
          </a:ln>
          <a:scene3d>
            <a:camera prst="orthographicFront">
              <a:rot lat="0" lon="1200000" rev="0"/>
            </a:camera>
            <a:lightRig rig="contrasting" dir="t"/>
          </a:scene3d>
          <a:sp3d extrusionH="63500" contourW="25400" prstMaterial="softEdge">
            <a:bevelT w="63500"/>
            <a:bevelB w="63500"/>
            <a:contourClr>
              <a:schemeClr val="tx1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 dirty="0">
              <a:solidFill>
                <a:schemeClr val="tx2"/>
              </a:solidFill>
            </a:endParaRPr>
          </a:p>
          <a:p>
            <a:r>
              <a:rPr lang="nl-NL" sz="2000" b="1" dirty="0">
                <a:solidFill>
                  <a:schemeClr val="tx2"/>
                </a:solidFill>
              </a:rPr>
              <a:t>Casco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document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verwerving</a:t>
            </a:r>
          </a:p>
          <a:p>
            <a:r>
              <a:rPr lang="nl-NL" sz="2000" b="1" dirty="0">
                <a:solidFill>
                  <a:schemeClr val="tx2"/>
                </a:solidFill>
              </a:rPr>
              <a:t>OW software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5CD0A36-83FF-1A4C-9E44-F438BBB4539A}"/>
              </a:ext>
            </a:extLst>
          </p:cNvPr>
          <p:cNvCxnSpPr>
            <a:cxnSpLocks/>
          </p:cNvCxnSpPr>
          <p:nvPr/>
        </p:nvCxnSpPr>
        <p:spPr>
          <a:xfrm flipV="1">
            <a:off x="2991272" y="6230637"/>
            <a:ext cx="1242148" cy="18196"/>
          </a:xfrm>
          <a:prstGeom prst="line">
            <a:avLst/>
          </a:prstGeom>
          <a:ln w="44450">
            <a:solidFill>
              <a:srgbClr val="33AAD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B258CB14-05E2-C94A-B4BC-F783155E3646}"/>
              </a:ext>
            </a:extLst>
          </p:cNvPr>
          <p:cNvCxnSpPr>
            <a:cxnSpLocks/>
          </p:cNvCxnSpPr>
          <p:nvPr/>
        </p:nvCxnSpPr>
        <p:spPr>
          <a:xfrm>
            <a:off x="4413721" y="6248316"/>
            <a:ext cx="833709" cy="9098"/>
          </a:xfrm>
          <a:prstGeom prst="line">
            <a:avLst/>
          </a:prstGeom>
          <a:ln w="44450">
            <a:solidFill>
              <a:srgbClr val="33AAD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3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44A37-2424-084F-BAA0-66D0B66C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E450F965-CE3C-AF45-BAC0-149C988A4638}"/>
              </a:ext>
            </a:extLst>
          </p:cNvPr>
          <p:cNvSpPr/>
          <p:nvPr/>
        </p:nvSpPr>
        <p:spPr>
          <a:xfrm>
            <a:off x="6334822" y="803567"/>
            <a:ext cx="2792129" cy="5468111"/>
          </a:xfrm>
          <a:prstGeom prst="roundRect">
            <a:avLst>
              <a:gd name="adj" fmla="val 0"/>
            </a:avLst>
          </a:prstGeom>
          <a:solidFill>
            <a:srgbClr val="F084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/>
              <a:t>Gemeente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D3F876D-3A2D-5749-BE54-951B0430B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83905" b="19978"/>
          <a:stretch/>
        </p:blipFill>
        <p:spPr bwMode="auto">
          <a:xfrm>
            <a:off x="1682497" y="2407214"/>
            <a:ext cx="1517002" cy="394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DAE83FA6-A58C-124A-8EE0-FAD6682A14DF}"/>
              </a:ext>
            </a:extLst>
          </p:cNvPr>
          <p:cNvSpPr/>
          <p:nvPr/>
        </p:nvSpPr>
        <p:spPr>
          <a:xfrm>
            <a:off x="9627998" y="803567"/>
            <a:ext cx="1731200" cy="5468111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000" b="1"/>
              <a:t>Partner</a:t>
            </a:r>
          </a:p>
          <a:p>
            <a:pPr algn="ctr"/>
            <a:r>
              <a:rPr lang="nl-NL" sz="2000" b="1"/>
              <a:t>OD</a:t>
            </a:r>
          </a:p>
          <a:p>
            <a:pPr algn="ctr"/>
            <a:endParaRPr lang="nl-NL" sz="1800" b="1"/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BEDED727-6F8F-A644-A2E1-D57F2C995092}"/>
              </a:ext>
            </a:extLst>
          </p:cNvPr>
          <p:cNvSpPr/>
          <p:nvPr/>
        </p:nvSpPr>
        <p:spPr>
          <a:xfrm>
            <a:off x="3122697" y="2407213"/>
            <a:ext cx="1731200" cy="3864465"/>
          </a:xfrm>
          <a:prstGeom prst="roundRect">
            <a:avLst>
              <a:gd name="adj" fmla="val 0"/>
            </a:avLst>
          </a:prstGeom>
          <a:solidFill>
            <a:srgbClr val="4F81BD"/>
          </a:solidFill>
          <a:ln>
            <a:solidFill>
              <a:srgbClr val="2B538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/>
              <a:t>DSO-LV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203D41F-3335-E44C-B613-387388712917}"/>
              </a:ext>
            </a:extLst>
          </p:cNvPr>
          <p:cNvSpPr/>
          <p:nvPr/>
        </p:nvSpPr>
        <p:spPr>
          <a:xfrm>
            <a:off x="6440172" y="1339180"/>
            <a:ext cx="2581428" cy="720001"/>
          </a:xfrm>
          <a:prstGeom prst="rect">
            <a:avLst/>
          </a:prstGeom>
          <a:solidFill>
            <a:srgbClr val="F0840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800" b="1"/>
              <a:t>Omgevingsplan software</a:t>
            </a:r>
            <a:br>
              <a:rPr lang="nl-NL" sz="1800" b="1"/>
            </a:br>
            <a:endParaRPr lang="nl-NL" sz="1800" b="1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80EC160-5DC0-B64B-8A58-7502B9E7549F}"/>
              </a:ext>
            </a:extLst>
          </p:cNvPr>
          <p:cNvSpPr/>
          <p:nvPr/>
        </p:nvSpPr>
        <p:spPr>
          <a:xfrm>
            <a:off x="6440172" y="2740183"/>
            <a:ext cx="2581428" cy="720000"/>
          </a:xfrm>
          <a:prstGeom prst="rect">
            <a:avLst/>
          </a:prstGeom>
          <a:solidFill>
            <a:srgbClr val="F0840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800" b="1"/>
              <a:t>Toepasbare regels</a:t>
            </a:r>
          </a:p>
          <a:p>
            <a:pPr algn="ctr"/>
            <a:r>
              <a:rPr lang="nl-NL" sz="1800" b="1"/>
              <a:t>software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E962271-241F-174A-A686-89154E46D382}"/>
              </a:ext>
            </a:extLst>
          </p:cNvPr>
          <p:cNvSpPr/>
          <p:nvPr/>
        </p:nvSpPr>
        <p:spPr>
          <a:xfrm>
            <a:off x="6440172" y="3926133"/>
            <a:ext cx="2581428" cy="1352215"/>
          </a:xfrm>
          <a:prstGeom prst="rect">
            <a:avLst/>
          </a:prstGeom>
          <a:solidFill>
            <a:srgbClr val="F0840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800" b="1"/>
              <a:t>VTH</a:t>
            </a:r>
          </a:p>
          <a:p>
            <a:pPr algn="ctr"/>
            <a:r>
              <a:rPr lang="nl-NL" sz="1800" b="1"/>
              <a:t>software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28A11FF7-2810-5C4F-BD1F-267E7639F010}"/>
              </a:ext>
            </a:extLst>
          </p:cNvPr>
          <p:cNvSpPr/>
          <p:nvPr/>
        </p:nvSpPr>
        <p:spPr>
          <a:xfrm>
            <a:off x="3140668" y="803568"/>
            <a:ext cx="1713229" cy="1450138"/>
          </a:xfrm>
          <a:prstGeom prst="roundRect">
            <a:avLst>
              <a:gd name="adj" fmla="val 0"/>
            </a:avLst>
          </a:prstGeom>
          <a:solidFill>
            <a:srgbClr val="4F81BD"/>
          </a:solidFill>
          <a:ln>
            <a:solidFill>
              <a:srgbClr val="2B538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/>
              <a:t>LVBB</a:t>
            </a:r>
          </a:p>
        </p:txBody>
      </p:sp>
      <p:sp>
        <p:nvSpPr>
          <p:cNvPr id="17" name="Left Arrow 10">
            <a:extLst>
              <a:ext uri="{FF2B5EF4-FFF2-40B4-BE49-F238E27FC236}">
                <a16:creationId xmlns:a16="http://schemas.microsoft.com/office/drawing/2014/main" id="{CC18F1D5-FAE8-B943-BA5C-0934CB906C9D}"/>
              </a:ext>
            </a:extLst>
          </p:cNvPr>
          <p:cNvSpPr/>
          <p:nvPr/>
        </p:nvSpPr>
        <p:spPr>
          <a:xfrm>
            <a:off x="3700546" y="2785100"/>
            <a:ext cx="2742284" cy="720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TOEPASBARE  REGELS</a:t>
            </a:r>
          </a:p>
        </p:txBody>
      </p:sp>
      <p:sp>
        <p:nvSpPr>
          <p:cNvPr id="18" name="Right Arrow 3">
            <a:extLst>
              <a:ext uri="{FF2B5EF4-FFF2-40B4-BE49-F238E27FC236}">
                <a16:creationId xmlns:a16="http://schemas.microsoft.com/office/drawing/2014/main" id="{F0084E47-1EE4-534E-BD5D-BF281D11EEBF}"/>
              </a:ext>
            </a:extLst>
          </p:cNvPr>
          <p:cNvSpPr/>
          <p:nvPr/>
        </p:nvSpPr>
        <p:spPr>
          <a:xfrm>
            <a:off x="3700536" y="3922759"/>
            <a:ext cx="2742284" cy="720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AANVRAAG/MELDING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Left-right Arrow 1">
            <a:extLst>
              <a:ext uri="{FF2B5EF4-FFF2-40B4-BE49-F238E27FC236}">
                <a16:creationId xmlns:a16="http://schemas.microsoft.com/office/drawing/2014/main" id="{AB6A1836-1517-FA4D-8CF0-4C2D2C628DF7}"/>
              </a:ext>
            </a:extLst>
          </p:cNvPr>
          <p:cNvSpPr/>
          <p:nvPr/>
        </p:nvSpPr>
        <p:spPr>
          <a:xfrm>
            <a:off x="3645213" y="4725138"/>
            <a:ext cx="2742284" cy="63559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SAMENWERKING</a:t>
            </a:r>
            <a:endParaRPr lang="nl-NL" sz="1800"/>
          </a:p>
        </p:txBody>
      </p:sp>
      <p:sp>
        <p:nvSpPr>
          <p:cNvPr id="20" name="Right Arrow 15">
            <a:extLst>
              <a:ext uri="{FF2B5EF4-FFF2-40B4-BE49-F238E27FC236}">
                <a16:creationId xmlns:a16="http://schemas.microsoft.com/office/drawing/2014/main" id="{4E64DCD0-3B8D-F447-A581-D70868E56897}"/>
              </a:ext>
            </a:extLst>
          </p:cNvPr>
          <p:cNvSpPr/>
          <p:nvPr/>
        </p:nvSpPr>
        <p:spPr>
          <a:xfrm>
            <a:off x="3700536" y="5328829"/>
            <a:ext cx="6316300" cy="720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AANVRAAG/MELDING</a:t>
            </a: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Left Arrow 16">
            <a:extLst>
              <a:ext uri="{FF2B5EF4-FFF2-40B4-BE49-F238E27FC236}">
                <a16:creationId xmlns:a16="http://schemas.microsoft.com/office/drawing/2014/main" id="{2A9BD541-5818-D142-B99D-12EFD702EBD5}"/>
              </a:ext>
            </a:extLst>
          </p:cNvPr>
          <p:cNvSpPr/>
          <p:nvPr/>
        </p:nvSpPr>
        <p:spPr>
          <a:xfrm rot="16200000">
            <a:off x="3772125" y="2061752"/>
            <a:ext cx="350526" cy="4937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">
            <a:extLst>
              <a:ext uri="{FF2B5EF4-FFF2-40B4-BE49-F238E27FC236}">
                <a16:creationId xmlns:a16="http://schemas.microsoft.com/office/drawing/2014/main" id="{F0513DEF-E14C-7542-BDCA-CA2878C4B24F}"/>
              </a:ext>
            </a:extLst>
          </p:cNvPr>
          <p:cNvSpPr/>
          <p:nvPr/>
        </p:nvSpPr>
        <p:spPr>
          <a:xfrm>
            <a:off x="3700536" y="1411875"/>
            <a:ext cx="2742284" cy="720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JURIDISCHE REGELS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47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 standaard verwerving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6ACF0-D2C9-DA41-A052-6CF7A5C4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7559533" cy="4600575"/>
          </a:xfrm>
        </p:spPr>
        <p:txBody>
          <a:bodyPr/>
          <a:lstStyle/>
          <a:p>
            <a:r>
              <a:rPr lang="nl-NL" sz="2200" dirty="0"/>
              <a:t>Kennen standaard vraag VTH, Plan, TR software</a:t>
            </a:r>
          </a:p>
          <a:p>
            <a:endParaRPr lang="nl-NL" sz="2200" dirty="0"/>
          </a:p>
          <a:p>
            <a:r>
              <a:rPr lang="nl-NL" sz="2200" dirty="0"/>
              <a:t>Kennen standaard aanbod VTH, Plan, TR software</a:t>
            </a:r>
          </a:p>
          <a:p>
            <a:endParaRPr lang="nl-NL" sz="2200" dirty="0"/>
          </a:p>
          <a:p>
            <a:r>
              <a:rPr lang="nl-NL" sz="2200" dirty="0"/>
              <a:t>Kennis van de (juridische) randvoorwaarden</a:t>
            </a:r>
          </a:p>
          <a:p>
            <a:endParaRPr lang="nl-NL" sz="2200" dirty="0"/>
          </a:p>
          <a:p>
            <a:r>
              <a:rPr lang="nl-NL" sz="2200" dirty="0"/>
              <a:t>Leveranciers bieden ‘</a:t>
            </a:r>
            <a:r>
              <a:rPr lang="nl-NL" sz="2200" dirty="0" err="1"/>
              <a:t>minimal</a:t>
            </a:r>
            <a:r>
              <a:rPr lang="nl-NL" sz="2200" dirty="0"/>
              <a:t> </a:t>
            </a:r>
            <a:r>
              <a:rPr lang="nl-NL" sz="2200" dirty="0" err="1"/>
              <a:t>viable</a:t>
            </a:r>
            <a:r>
              <a:rPr lang="nl-NL" sz="2200" dirty="0"/>
              <a:t> product’ + leverancierseigen functionaliteit</a:t>
            </a:r>
          </a:p>
          <a:p>
            <a:endParaRPr lang="nl-NL" sz="2200" dirty="0"/>
          </a:p>
          <a:p>
            <a:r>
              <a:rPr lang="nl-NL" sz="2200" dirty="0"/>
              <a:t>Verwerven door hergebruik en kennis van aanbod: verstandig en geeft versnelling</a:t>
            </a:r>
          </a:p>
          <a:p>
            <a:endParaRPr lang="nl-NL" sz="2200" dirty="0"/>
          </a:p>
          <a:p>
            <a:r>
              <a:rPr lang="nl-NL" sz="2200" dirty="0"/>
              <a:t>Realisme in de vraag en in aanpak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3520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47CC8-D0BE-7C40-AE26-419082FF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Casco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6ACF0-D2C9-DA41-A052-6CF7A5C4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10607675" cy="4500563"/>
          </a:xfrm>
        </p:spPr>
        <p:txBody>
          <a:bodyPr/>
          <a:lstStyle/>
          <a:p>
            <a:r>
              <a:rPr lang="nl-NL" sz="2200" dirty="0"/>
              <a:t>(I) 	Contractaanpassing VTH, Plan en/of TR. software </a:t>
            </a:r>
            <a:r>
              <a:rPr lang="nl-NL" sz="2200" i="1" dirty="0"/>
              <a:t>of</a:t>
            </a:r>
          </a:p>
          <a:p>
            <a:pPr marL="0" indent="0">
              <a:buNone/>
            </a:pPr>
            <a:endParaRPr lang="nl-NL" sz="2200" i="1" dirty="0"/>
          </a:p>
          <a:p>
            <a:r>
              <a:rPr lang="nl-NL" sz="2200" dirty="0"/>
              <a:t>(II) 	Offerteaanvraag ten behoeve van enkelvoudige of meervoudige onderhandse 	aanbesteding VTH, Plan en/of TR software </a:t>
            </a:r>
            <a:r>
              <a:rPr lang="nl-NL" sz="2200" i="1" dirty="0"/>
              <a:t>of</a:t>
            </a:r>
          </a:p>
          <a:p>
            <a:endParaRPr lang="nl-NL" sz="2200" i="1" dirty="0"/>
          </a:p>
          <a:p>
            <a:r>
              <a:rPr lang="nl-NL" sz="2200" dirty="0"/>
              <a:t>(III) 	Europese openbare aanbesteding VTH, Plan en/of TR software</a:t>
            </a:r>
          </a:p>
          <a:p>
            <a:endParaRPr lang="nl-NL" sz="22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59338539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96db0-5a15-4537-998d-39ca8fb0e7e8">
      <UserInfo>
        <DisplayName>Femke van Lieshout</DisplayName>
        <AccountId>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C747C6B6D834282F5818A0AF7D7D7" ma:contentTypeVersion="12" ma:contentTypeDescription="Een nieuw document maken." ma:contentTypeScope="" ma:versionID="6859c462d468011a52f2d01da0a41518">
  <xsd:schema xmlns:xsd="http://www.w3.org/2001/XMLSchema" xmlns:xs="http://www.w3.org/2001/XMLSchema" xmlns:p="http://schemas.microsoft.com/office/2006/metadata/properties" xmlns:ns2="34d0b02e-62e7-4c18-8658-6127ab53c39f" xmlns:ns3="9cd96db0-5a15-4537-998d-39ca8fb0e7e8" targetNamespace="http://schemas.microsoft.com/office/2006/metadata/properties" ma:root="true" ma:fieldsID="7298fe9459ddeb30cb8026f2a767f6aa" ns2:_="" ns3:_="">
    <xsd:import namespace="34d0b02e-62e7-4c18-8658-6127ab53c39f"/>
    <xsd:import namespace="9cd96db0-5a15-4537-998d-39ca8fb0e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0b02e-62e7-4c18-8658-6127ab53c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96db0-5a15-4537-998d-39ca8fb0e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CBC57A-05EE-497A-A69B-7EDA234CB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4B73E-23DB-4C6A-A392-AD77207EB650}">
  <ds:schemaRefs>
    <ds:schemaRef ds:uri="http://schemas.microsoft.com/office/2006/metadata/properties"/>
    <ds:schemaRef ds:uri="http://schemas.microsoft.com/office/infopath/2007/PartnerControls"/>
    <ds:schemaRef ds:uri="9cd96db0-5a15-4537-998d-39ca8fb0e7e8"/>
  </ds:schemaRefs>
</ds:datastoreItem>
</file>

<file path=customXml/itemProps3.xml><?xml version="1.0" encoding="utf-8"?>
<ds:datastoreItem xmlns:ds="http://schemas.openxmlformats.org/officeDocument/2006/customXml" ds:itemID="{8DFCF781-EB52-4B82-BAA8-2BAE2E7B4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0b02e-62e7-4c18-8658-6127ab53c39f"/>
    <ds:schemaRef ds:uri="9cd96db0-5a15-4537-998d-39ca8fb0e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2612</TotalTime>
  <Words>843</Words>
  <Application>Microsoft Macintosh PowerPoint</Application>
  <PresentationFormat>Breedbeeld</PresentationFormat>
  <Paragraphs>174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Miso</vt:lpstr>
      <vt:lpstr>VNG_Basis - kopie</vt:lpstr>
      <vt:lpstr>VNG Titels</vt:lpstr>
      <vt:lpstr>Casco document verwerving Omgevingswet software</vt:lpstr>
      <vt:lpstr>Inhoud webcollege</vt:lpstr>
      <vt:lpstr>Waarom</vt:lpstr>
      <vt:lpstr>Wat</vt:lpstr>
      <vt:lpstr>Hoe</vt:lpstr>
      <vt:lpstr>Context</vt:lpstr>
      <vt:lpstr>Context</vt:lpstr>
      <vt:lpstr>Achtergrond standaard verwerving</vt:lpstr>
      <vt:lpstr>Gebruik Casco</vt:lpstr>
      <vt:lpstr>Ambitie gebruik Casco</vt:lpstr>
      <vt:lpstr>Opzet Casco</vt:lpstr>
      <vt:lpstr>Opzet Casco</vt:lpstr>
      <vt:lpstr>H1: Begrippenlijst</vt:lpstr>
      <vt:lpstr>H2: Inleiding en Leeswijzer</vt:lpstr>
      <vt:lpstr>H3. Organisatie en aanleiding (I, II, III)</vt:lpstr>
      <vt:lpstr>H4: Visie, ambities en strategie (I, II, III)</vt:lpstr>
      <vt:lpstr>H5: Deze Opdracht (I, II, III)</vt:lpstr>
      <vt:lpstr>H6: Eisen aan de onderneming (II, III)</vt:lpstr>
      <vt:lpstr>H7: Eisen en Gunningscriteria (I, II, III)</vt:lpstr>
      <vt:lpstr>H8: Beoordelings- en gunningsprocedure (II, III)</vt:lpstr>
      <vt:lpstr>H9: Procedure (II, III)</vt:lpstr>
      <vt:lpstr>Bijlagen</vt:lpstr>
      <vt:lpstr>Aanbevelingen bij de verwerving</vt:lpstr>
      <vt:lpstr>PowerPoint-presentatie</vt:lpstr>
    </vt:vector>
  </TitlesOfParts>
  <Company>Valid WPS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van Brenk</dc:creator>
  <cp:keywords>All Places</cp:keywords>
  <cp:lastModifiedBy>Microsoft Office User</cp:lastModifiedBy>
  <cp:revision>135</cp:revision>
  <cp:lastPrinted>2016-11-29T12:08:35Z</cp:lastPrinted>
  <dcterms:created xsi:type="dcterms:W3CDTF">2020-09-24T11:29:59Z</dcterms:created>
  <dcterms:modified xsi:type="dcterms:W3CDTF">2020-10-20T15:46:56Z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0x010100284C747C6B6D834282F5818A0AF7D7D7</vt:lpwstr>
  </property>
</Properties>
</file>