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4" r:id="rId6"/>
    <p:sldMasterId id="2147483692" r:id="rId7"/>
  </p:sldMasterIdLst>
  <p:notesMasterIdLst>
    <p:notesMasterId r:id="rId24"/>
  </p:notesMasterIdLst>
  <p:sldIdLst>
    <p:sldId id="333" r:id="rId8"/>
    <p:sldId id="352" r:id="rId9"/>
    <p:sldId id="340" r:id="rId10"/>
    <p:sldId id="394" r:id="rId11"/>
    <p:sldId id="344" r:id="rId12"/>
    <p:sldId id="364" r:id="rId13"/>
    <p:sldId id="380" r:id="rId14"/>
    <p:sldId id="365" r:id="rId15"/>
    <p:sldId id="375" r:id="rId16"/>
    <p:sldId id="304" r:id="rId17"/>
    <p:sldId id="349" r:id="rId18"/>
    <p:sldId id="392" r:id="rId19"/>
    <p:sldId id="376" r:id="rId20"/>
    <p:sldId id="390" r:id="rId21"/>
    <p:sldId id="391" r:id="rId22"/>
    <p:sldId id="39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7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-2</c:v>
                </c:pt>
                <c:pt idx="3">
                  <c:v>-2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3F-1042-AD50-5C0998D1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0408"/>
        <c:axId val="268138640"/>
      </c:lineChart>
      <c:catAx>
        <c:axId val="268130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8640"/>
        <c:crosses val="autoZero"/>
        <c:auto val="1"/>
        <c:lblAlgn val="ctr"/>
        <c:lblOffset val="100"/>
        <c:noMultiLvlLbl val="0"/>
      </c:catAx>
      <c:valAx>
        <c:axId val="26813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2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  <c:pt idx="4">
                  <c:v>1</c:v>
                </c:pt>
                <c:pt idx="5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3F-1042-AD50-5C0998D1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0408"/>
        <c:axId val="268138640"/>
      </c:lineChart>
      <c:catAx>
        <c:axId val="268130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8640"/>
        <c:crosses val="autoZero"/>
        <c:auto val="1"/>
        <c:lblAlgn val="ctr"/>
        <c:lblOffset val="100"/>
        <c:noMultiLvlLbl val="0"/>
      </c:catAx>
      <c:valAx>
        <c:axId val="26813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0.6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0.6</c:v>
                </c:pt>
                <c:pt idx="5">
                  <c:v>1</c:v>
                </c:pt>
                <c:pt idx="6">
                  <c:v>1</c:v>
                </c:pt>
                <c:pt idx="7">
                  <c:v>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3F-1042-AD50-5C0998D1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0408"/>
        <c:axId val="268138640"/>
      </c:lineChart>
      <c:catAx>
        <c:axId val="268130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8640"/>
        <c:crosses val="autoZero"/>
        <c:auto val="1"/>
        <c:lblAlgn val="ctr"/>
        <c:lblOffset val="100"/>
        <c:noMultiLvlLbl val="0"/>
      </c:catAx>
      <c:valAx>
        <c:axId val="26813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-1</c:v>
                </c:pt>
                <c:pt idx="1">
                  <c:v>-1</c:v>
                </c:pt>
                <c:pt idx="2">
                  <c:v>0.5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3F-1042-AD50-5C0998D15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0408"/>
        <c:axId val="268138640"/>
      </c:lineChart>
      <c:catAx>
        <c:axId val="268130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8640"/>
        <c:crosses val="autoZero"/>
        <c:auto val="1"/>
        <c:lblAlgn val="ctr"/>
        <c:lblOffset val="100"/>
        <c:noMultiLvlLbl val="0"/>
      </c:catAx>
      <c:valAx>
        <c:axId val="26813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0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AE22C-2EFF-4A95-9E5E-C10380406E7F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924C-D6E5-4EC8-BB31-ECBD3805449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9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datum, voettekst,</a:t>
            </a:r>
            <a:r>
              <a:rPr lang="nl-NL" baseline="0" dirty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Via Start, Nieuwe dia kun je kiezen uit diverse soorten dia’s om in te voegen.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3F1F-BE67-429C-8094-195685BAA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64FAC-5F35-4C2A-B7B1-14891B7E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9DB6-78A9-415D-B252-55090B89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5718-3704-46E5-A51E-A28652C7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85C4-A549-4392-9422-240E0C65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5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3D66-7527-4DC3-B94D-633E5744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D9DAB-1121-4CA3-ACE2-B64D4FC6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D7789-FB27-4169-A85B-DE327E6B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E2470-91AB-4EB0-9AE9-EC7C492B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1520-BDFB-4148-9A14-EACEE9F3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18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76939-75CF-4A23-912E-D71FD6CB1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2F937-90FF-4194-97BF-67BD94FD4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C0DE-7CDB-4258-BAB5-40F8E41A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5DE8-B89F-40EB-BC71-BC3C33C2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9806-9FAB-4597-8E3F-20AE541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78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59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49" y="623149"/>
            <a:ext cx="913701" cy="9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0" y="720407"/>
            <a:ext cx="2651765" cy="265176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6819400" cy="1440000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8194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7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TO PERSONA"/>
          <p:cNvSpPr>
            <a:spLocks noGrp="1" noChangeAspect="1"/>
          </p:cNvSpPr>
          <p:nvPr>
            <p:ph type="pic" idx="54" hasCustomPrompt="1"/>
          </p:nvPr>
        </p:nvSpPr>
        <p:spPr>
          <a:xfrm rot="512536">
            <a:off x="9412686" y="1010982"/>
            <a:ext cx="1731164" cy="187200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" name="POLAROID FRAME"/>
          <p:cNvSpPr>
            <a:spLocks noChangeAspect="1"/>
          </p:cNvSpPr>
          <p:nvPr userDrawn="1"/>
        </p:nvSpPr>
        <p:spPr bwMode="gray">
          <a:xfrm rot="518318">
            <a:off x="9267426" y="810451"/>
            <a:ext cx="2021685" cy="2424302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6" name="NAAM PERSONA"/>
          <p:cNvSpPr>
            <a:spLocks noGrp="1" noChangeAspect="1"/>
          </p:cNvSpPr>
          <p:nvPr>
            <p:ph type="body" sz="quarter" idx="53" hasCustomPrompt="1"/>
          </p:nvPr>
        </p:nvSpPr>
        <p:spPr>
          <a:xfrm rot="515739">
            <a:off x="9252644" y="2793125"/>
            <a:ext cx="1856058" cy="416094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17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0070835" y="567448"/>
            <a:ext cx="946503" cy="368242"/>
          </a:xfrm>
          <a:prstGeom prst="rect">
            <a:avLst/>
          </a:prstGeom>
          <a:noFill/>
        </p:spPr>
      </p:pic>
      <p:sp>
        <p:nvSpPr>
          <p:cNvPr id="19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7121466" cy="1440000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endParaRPr lang="nl-NL" dirty="0"/>
          </a:p>
        </p:txBody>
      </p:sp>
      <p:sp>
        <p:nvSpPr>
          <p:cNvPr id="20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7821634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508"/>
            <a:ext cx="9144000" cy="1819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3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27508"/>
            <a:ext cx="9144000" cy="1819370"/>
          </a:xfrm>
          <a:prstGeom prst="rect">
            <a:avLst/>
          </a:prstGeom>
        </p:spPr>
      </p:pic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14" name="DOEL"/>
          <p:cNvGrpSpPr>
            <a:grpSpLocks noChangeAspect="1"/>
          </p:cNvGrpSpPr>
          <p:nvPr userDrawn="1"/>
        </p:nvGrpSpPr>
        <p:grpSpPr bwMode="auto">
          <a:xfrm>
            <a:off x="6514312" y="3312575"/>
            <a:ext cx="463601" cy="161849"/>
            <a:chOff x="3547" y="2072"/>
            <a:chExt cx="338" cy="118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3547" y="2072"/>
              <a:ext cx="106" cy="116"/>
            </a:xfrm>
            <a:custGeom>
              <a:avLst/>
              <a:gdLst>
                <a:gd name="T0" fmla="*/ 19 w 187"/>
                <a:gd name="T1" fmla="*/ 32 h 205"/>
                <a:gd name="T2" fmla="*/ 0 w 187"/>
                <a:gd name="T3" fmla="*/ 32 h 205"/>
                <a:gd name="T4" fmla="*/ 0 w 187"/>
                <a:gd name="T5" fmla="*/ 0 h 205"/>
                <a:gd name="T6" fmla="*/ 83 w 187"/>
                <a:gd name="T7" fmla="*/ 0 h 205"/>
                <a:gd name="T8" fmla="*/ 187 w 187"/>
                <a:gd name="T9" fmla="*/ 102 h 205"/>
                <a:gd name="T10" fmla="*/ 83 w 187"/>
                <a:gd name="T11" fmla="*/ 205 h 205"/>
                <a:gd name="T12" fmla="*/ 38 w 187"/>
                <a:gd name="T13" fmla="*/ 205 h 205"/>
                <a:gd name="T14" fmla="*/ 19 w 187"/>
                <a:gd name="T15" fmla="*/ 185 h 205"/>
                <a:gd name="T16" fmla="*/ 19 w 187"/>
                <a:gd name="T17" fmla="*/ 32 h 205"/>
                <a:gd name="T18" fmla="*/ 63 w 187"/>
                <a:gd name="T19" fmla="*/ 173 h 205"/>
                <a:gd name="T20" fmla="*/ 81 w 187"/>
                <a:gd name="T21" fmla="*/ 173 h 205"/>
                <a:gd name="T22" fmla="*/ 148 w 187"/>
                <a:gd name="T23" fmla="*/ 102 h 205"/>
                <a:gd name="T24" fmla="*/ 81 w 187"/>
                <a:gd name="T25" fmla="*/ 32 h 205"/>
                <a:gd name="T26" fmla="*/ 56 w 187"/>
                <a:gd name="T27" fmla="*/ 32 h 205"/>
                <a:gd name="T28" fmla="*/ 56 w 187"/>
                <a:gd name="T29" fmla="*/ 167 h 205"/>
                <a:gd name="T30" fmla="*/ 63 w 187"/>
                <a:gd name="T31" fmla="*/ 1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05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87" y="38"/>
                    <a:pt x="187" y="102"/>
                  </a:cubicBezTo>
                  <a:cubicBezTo>
                    <a:pt x="187" y="167"/>
                    <a:pt x="146" y="205"/>
                    <a:pt x="83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24" y="205"/>
                    <a:pt x="19" y="199"/>
                    <a:pt x="19" y="185"/>
                  </a:cubicBezTo>
                  <a:lnTo>
                    <a:pt x="19" y="32"/>
                  </a:lnTo>
                  <a:close/>
                  <a:moveTo>
                    <a:pt x="63" y="173"/>
                  </a:moveTo>
                  <a:cubicBezTo>
                    <a:pt x="81" y="173"/>
                    <a:pt x="81" y="173"/>
                    <a:pt x="81" y="173"/>
                  </a:cubicBezTo>
                  <a:cubicBezTo>
                    <a:pt x="122" y="173"/>
                    <a:pt x="148" y="149"/>
                    <a:pt x="148" y="102"/>
                  </a:cubicBezTo>
                  <a:cubicBezTo>
                    <a:pt x="148" y="57"/>
                    <a:pt x="121" y="32"/>
                    <a:pt x="8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71"/>
                    <a:pt x="59" y="173"/>
                    <a:pt x="63" y="17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3660" y="2103"/>
              <a:ext cx="91" cy="87"/>
            </a:xfrm>
            <a:custGeom>
              <a:avLst/>
              <a:gdLst>
                <a:gd name="T0" fmla="*/ 81 w 161"/>
                <a:gd name="T1" fmla="*/ 0 h 153"/>
                <a:gd name="T2" fmla="*/ 161 w 161"/>
                <a:gd name="T3" fmla="*/ 77 h 153"/>
                <a:gd name="T4" fmla="*/ 81 w 161"/>
                <a:gd name="T5" fmla="*/ 153 h 153"/>
                <a:gd name="T6" fmla="*/ 0 w 161"/>
                <a:gd name="T7" fmla="*/ 77 h 153"/>
                <a:gd name="T8" fmla="*/ 81 w 161"/>
                <a:gd name="T9" fmla="*/ 0 h 153"/>
                <a:gd name="T10" fmla="*/ 81 w 161"/>
                <a:gd name="T11" fmla="*/ 122 h 153"/>
                <a:gd name="T12" fmla="*/ 125 w 161"/>
                <a:gd name="T13" fmla="*/ 77 h 153"/>
                <a:gd name="T14" fmla="*/ 81 w 161"/>
                <a:gd name="T15" fmla="*/ 31 h 153"/>
                <a:gd name="T16" fmla="*/ 37 w 161"/>
                <a:gd name="T17" fmla="*/ 77 h 153"/>
                <a:gd name="T18" fmla="*/ 81 w 161"/>
                <a:gd name="T19" fmla="*/ 1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3">
                  <a:moveTo>
                    <a:pt x="81" y="0"/>
                  </a:moveTo>
                  <a:cubicBezTo>
                    <a:pt x="126" y="0"/>
                    <a:pt x="161" y="32"/>
                    <a:pt x="161" y="77"/>
                  </a:cubicBezTo>
                  <a:cubicBezTo>
                    <a:pt x="161" y="122"/>
                    <a:pt x="126" y="153"/>
                    <a:pt x="81" y="153"/>
                  </a:cubicBezTo>
                  <a:cubicBezTo>
                    <a:pt x="36" y="153"/>
                    <a:pt x="0" y="122"/>
                    <a:pt x="0" y="77"/>
                  </a:cubicBezTo>
                  <a:cubicBezTo>
                    <a:pt x="0" y="32"/>
                    <a:pt x="36" y="0"/>
                    <a:pt x="81" y="0"/>
                  </a:cubicBezTo>
                  <a:close/>
                  <a:moveTo>
                    <a:pt x="81" y="122"/>
                  </a:moveTo>
                  <a:cubicBezTo>
                    <a:pt x="105" y="122"/>
                    <a:pt x="125" y="104"/>
                    <a:pt x="125" y="77"/>
                  </a:cubicBezTo>
                  <a:cubicBezTo>
                    <a:pt x="125" y="49"/>
                    <a:pt x="105" y="31"/>
                    <a:pt x="81" y="31"/>
                  </a:cubicBezTo>
                  <a:cubicBezTo>
                    <a:pt x="57" y="31"/>
                    <a:pt x="37" y="49"/>
                    <a:pt x="37" y="77"/>
                  </a:cubicBezTo>
                  <a:cubicBezTo>
                    <a:pt x="37" y="104"/>
                    <a:pt x="57" y="122"/>
                    <a:pt x="81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759" y="2103"/>
              <a:ext cx="79" cy="87"/>
            </a:xfrm>
            <a:custGeom>
              <a:avLst/>
              <a:gdLst>
                <a:gd name="T0" fmla="*/ 75 w 140"/>
                <a:gd name="T1" fmla="*/ 0 h 153"/>
                <a:gd name="T2" fmla="*/ 140 w 140"/>
                <a:gd name="T3" fmla="*/ 69 h 153"/>
                <a:gd name="T4" fmla="*/ 139 w 140"/>
                <a:gd name="T5" fmla="*/ 83 h 153"/>
                <a:gd name="T6" fmla="*/ 37 w 140"/>
                <a:gd name="T7" fmla="*/ 83 h 153"/>
                <a:gd name="T8" fmla="*/ 82 w 140"/>
                <a:gd name="T9" fmla="*/ 122 h 153"/>
                <a:gd name="T10" fmla="*/ 123 w 140"/>
                <a:gd name="T11" fmla="*/ 106 h 153"/>
                <a:gd name="T12" fmla="*/ 138 w 140"/>
                <a:gd name="T13" fmla="*/ 131 h 153"/>
                <a:gd name="T14" fmla="*/ 79 w 140"/>
                <a:gd name="T15" fmla="*/ 153 h 153"/>
                <a:gd name="T16" fmla="*/ 0 w 140"/>
                <a:gd name="T17" fmla="*/ 77 h 153"/>
                <a:gd name="T18" fmla="*/ 75 w 140"/>
                <a:gd name="T19" fmla="*/ 0 h 153"/>
                <a:gd name="T20" fmla="*/ 102 w 140"/>
                <a:gd name="T21" fmla="*/ 58 h 153"/>
                <a:gd name="T22" fmla="*/ 75 w 140"/>
                <a:gd name="T23" fmla="*/ 28 h 153"/>
                <a:gd name="T24" fmla="*/ 39 w 140"/>
                <a:gd name="T25" fmla="*/ 58 h 153"/>
                <a:gd name="T26" fmla="*/ 102 w 140"/>
                <a:gd name="T27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3">
                  <a:moveTo>
                    <a:pt x="75" y="0"/>
                  </a:moveTo>
                  <a:cubicBezTo>
                    <a:pt x="117" y="0"/>
                    <a:pt x="140" y="30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3"/>
                    <a:pt x="79" y="153"/>
                  </a:cubicBezTo>
                  <a:cubicBezTo>
                    <a:pt x="30" y="153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3844" y="2072"/>
              <a:ext cx="41" cy="116"/>
            </a:xfrm>
            <a:custGeom>
              <a:avLst/>
              <a:gdLst>
                <a:gd name="T0" fmla="*/ 18 w 72"/>
                <a:gd name="T1" fmla="*/ 38 h 205"/>
                <a:gd name="T2" fmla="*/ 11 w 72"/>
                <a:gd name="T3" fmla="*/ 32 h 205"/>
                <a:gd name="T4" fmla="*/ 0 w 72"/>
                <a:gd name="T5" fmla="*/ 32 h 205"/>
                <a:gd name="T6" fmla="*/ 0 w 72"/>
                <a:gd name="T7" fmla="*/ 0 h 205"/>
                <a:gd name="T8" fmla="*/ 35 w 72"/>
                <a:gd name="T9" fmla="*/ 0 h 205"/>
                <a:gd name="T10" fmla="*/ 54 w 72"/>
                <a:gd name="T11" fmla="*/ 20 h 205"/>
                <a:gd name="T12" fmla="*/ 54 w 72"/>
                <a:gd name="T13" fmla="*/ 168 h 205"/>
                <a:gd name="T14" fmla="*/ 60 w 72"/>
                <a:gd name="T15" fmla="*/ 174 h 205"/>
                <a:gd name="T16" fmla="*/ 72 w 72"/>
                <a:gd name="T17" fmla="*/ 174 h 205"/>
                <a:gd name="T18" fmla="*/ 72 w 72"/>
                <a:gd name="T19" fmla="*/ 205 h 205"/>
                <a:gd name="T20" fmla="*/ 37 w 72"/>
                <a:gd name="T21" fmla="*/ 205 h 205"/>
                <a:gd name="T22" fmla="*/ 18 w 72"/>
                <a:gd name="T23" fmla="*/ 185 h 205"/>
                <a:gd name="T24" fmla="*/ 18 w 72"/>
                <a:gd name="T25" fmla="*/ 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5">
                  <a:moveTo>
                    <a:pt x="18" y="38"/>
                  </a:moveTo>
                  <a:cubicBezTo>
                    <a:pt x="18" y="34"/>
                    <a:pt x="15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7"/>
                    <a:pt x="54" y="20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72"/>
                    <a:pt x="56" y="174"/>
                    <a:pt x="60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23" y="205"/>
                    <a:pt x="18" y="199"/>
                    <a:pt x="18" y="18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19" name="T BEHOEFTEN"/>
          <p:cNvGrpSpPr>
            <a:grpSpLocks noChangeAspect="1"/>
          </p:cNvGrpSpPr>
          <p:nvPr userDrawn="1"/>
        </p:nvGrpSpPr>
        <p:grpSpPr bwMode="auto">
          <a:xfrm>
            <a:off x="9713403" y="3316320"/>
            <a:ext cx="1054761" cy="163221"/>
            <a:chOff x="1305" y="378"/>
            <a:chExt cx="769" cy="119"/>
          </a:xfrm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05" y="379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404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489" y="379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0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6" y="204"/>
                    <a:pt x="120" y="198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3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1593" y="410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1691" y="410"/>
              <a:ext cx="80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1778" y="378"/>
              <a:ext cx="51" cy="117"/>
            </a:xfrm>
            <a:custGeom>
              <a:avLst/>
              <a:gdLst>
                <a:gd name="T0" fmla="*/ 18 w 90"/>
                <a:gd name="T1" fmla="*/ 88 h 206"/>
                <a:gd name="T2" fmla="*/ 0 w 90"/>
                <a:gd name="T3" fmla="*/ 88 h 206"/>
                <a:gd name="T4" fmla="*/ 0 w 90"/>
                <a:gd name="T5" fmla="*/ 59 h 206"/>
                <a:gd name="T6" fmla="*/ 18 w 90"/>
                <a:gd name="T7" fmla="*/ 59 h 206"/>
                <a:gd name="T8" fmla="*/ 18 w 90"/>
                <a:gd name="T9" fmla="*/ 55 h 206"/>
                <a:gd name="T10" fmla="*/ 78 w 90"/>
                <a:gd name="T11" fmla="*/ 0 h 206"/>
                <a:gd name="T12" fmla="*/ 90 w 90"/>
                <a:gd name="T13" fmla="*/ 1 h 206"/>
                <a:gd name="T14" fmla="*/ 90 w 90"/>
                <a:gd name="T15" fmla="*/ 32 h 206"/>
                <a:gd name="T16" fmla="*/ 83 w 90"/>
                <a:gd name="T17" fmla="*/ 32 h 206"/>
                <a:gd name="T18" fmla="*/ 54 w 90"/>
                <a:gd name="T19" fmla="*/ 56 h 206"/>
                <a:gd name="T20" fmla="*/ 54 w 90"/>
                <a:gd name="T21" fmla="*/ 59 h 206"/>
                <a:gd name="T22" fmla="*/ 86 w 90"/>
                <a:gd name="T23" fmla="*/ 59 h 206"/>
                <a:gd name="T24" fmla="*/ 86 w 90"/>
                <a:gd name="T25" fmla="*/ 88 h 206"/>
                <a:gd name="T26" fmla="*/ 54 w 90"/>
                <a:gd name="T27" fmla="*/ 88 h 206"/>
                <a:gd name="T28" fmla="*/ 54 w 90"/>
                <a:gd name="T29" fmla="*/ 206 h 206"/>
                <a:gd name="T30" fmla="*/ 18 w 90"/>
                <a:gd name="T31" fmla="*/ 206 h 206"/>
                <a:gd name="T32" fmla="*/ 18 w 90"/>
                <a:gd name="T33" fmla="*/ 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06">
                  <a:moveTo>
                    <a:pt x="1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7"/>
                    <a:pt x="57" y="0"/>
                    <a:pt x="78" y="0"/>
                  </a:cubicBezTo>
                  <a:cubicBezTo>
                    <a:pt x="85" y="0"/>
                    <a:pt x="90" y="1"/>
                    <a:pt x="90" y="1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87" y="32"/>
                    <a:pt x="83" y="32"/>
                  </a:cubicBezTo>
                  <a:cubicBezTo>
                    <a:pt x="72" y="32"/>
                    <a:pt x="54" y="34"/>
                    <a:pt x="54" y="5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18" y="206"/>
                    <a:pt x="18" y="206"/>
                    <a:pt x="18" y="206"/>
                  </a:cubicBezTo>
                  <a:lnTo>
                    <a:pt x="18" y="8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1830" y="389"/>
              <a:ext cx="52" cy="107"/>
            </a:xfrm>
            <a:custGeom>
              <a:avLst/>
              <a:gdLst>
                <a:gd name="T0" fmla="*/ 19 w 91"/>
                <a:gd name="T1" fmla="*/ 69 h 189"/>
                <a:gd name="T2" fmla="*/ 0 w 91"/>
                <a:gd name="T3" fmla="*/ 69 h 189"/>
                <a:gd name="T4" fmla="*/ 0 w 91"/>
                <a:gd name="T5" fmla="*/ 40 h 189"/>
                <a:gd name="T6" fmla="*/ 20 w 91"/>
                <a:gd name="T7" fmla="*/ 40 h 189"/>
                <a:gd name="T8" fmla="*/ 20 w 91"/>
                <a:gd name="T9" fmla="*/ 0 h 189"/>
                <a:gd name="T10" fmla="*/ 56 w 91"/>
                <a:gd name="T11" fmla="*/ 0 h 189"/>
                <a:gd name="T12" fmla="*/ 56 w 91"/>
                <a:gd name="T13" fmla="*/ 40 h 189"/>
                <a:gd name="T14" fmla="*/ 89 w 91"/>
                <a:gd name="T15" fmla="*/ 40 h 189"/>
                <a:gd name="T16" fmla="*/ 89 w 91"/>
                <a:gd name="T17" fmla="*/ 69 h 189"/>
                <a:gd name="T18" fmla="*/ 56 w 91"/>
                <a:gd name="T19" fmla="*/ 69 h 189"/>
                <a:gd name="T20" fmla="*/ 56 w 91"/>
                <a:gd name="T21" fmla="*/ 129 h 189"/>
                <a:gd name="T22" fmla="*/ 85 w 91"/>
                <a:gd name="T23" fmla="*/ 156 h 189"/>
                <a:gd name="T24" fmla="*/ 91 w 91"/>
                <a:gd name="T25" fmla="*/ 156 h 189"/>
                <a:gd name="T26" fmla="*/ 91 w 91"/>
                <a:gd name="T27" fmla="*/ 188 h 189"/>
                <a:gd name="T28" fmla="*/ 80 w 91"/>
                <a:gd name="T29" fmla="*/ 189 h 189"/>
                <a:gd name="T30" fmla="*/ 19 w 91"/>
                <a:gd name="T31" fmla="*/ 133 h 189"/>
                <a:gd name="T32" fmla="*/ 19 w 91"/>
                <a:gd name="T33" fmla="*/ 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9">
                  <a:moveTo>
                    <a:pt x="1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53"/>
                    <a:pt x="75" y="156"/>
                    <a:pt x="85" y="156"/>
                  </a:cubicBezTo>
                  <a:cubicBezTo>
                    <a:pt x="89" y="156"/>
                    <a:pt x="91" y="156"/>
                    <a:pt x="91" y="156"/>
                  </a:cubicBezTo>
                  <a:cubicBezTo>
                    <a:pt x="91" y="188"/>
                    <a:pt x="91" y="188"/>
                    <a:pt x="91" y="188"/>
                  </a:cubicBezTo>
                  <a:cubicBezTo>
                    <a:pt x="91" y="188"/>
                    <a:pt x="87" y="189"/>
                    <a:pt x="80" y="189"/>
                  </a:cubicBezTo>
                  <a:cubicBezTo>
                    <a:pt x="60" y="189"/>
                    <a:pt x="19" y="183"/>
                    <a:pt x="19" y="133"/>
                  </a:cubicBezTo>
                  <a:lnTo>
                    <a:pt x="19" y="69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1890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8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8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1975" y="410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29" name="T BELEMMERINGEN"/>
          <p:cNvGrpSpPr>
            <a:grpSpLocks noChangeAspect="1"/>
          </p:cNvGrpSpPr>
          <p:nvPr userDrawn="1"/>
        </p:nvGrpSpPr>
        <p:grpSpPr bwMode="auto">
          <a:xfrm>
            <a:off x="6520583" y="5108497"/>
            <a:ext cx="1647293" cy="205740"/>
            <a:chOff x="1211" y="638"/>
            <a:chExt cx="1201" cy="150"/>
          </a:xfrm>
        </p:grpSpPr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211" y="638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1310" y="669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395" y="638"/>
              <a:ext cx="41" cy="116"/>
            </a:xfrm>
            <a:custGeom>
              <a:avLst/>
              <a:gdLst>
                <a:gd name="T0" fmla="*/ 18 w 72"/>
                <a:gd name="T1" fmla="*/ 37 h 204"/>
                <a:gd name="T2" fmla="*/ 12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5 w 72"/>
                <a:gd name="T9" fmla="*/ 0 h 204"/>
                <a:gd name="T10" fmla="*/ 55 w 72"/>
                <a:gd name="T11" fmla="*/ 19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6"/>
                    <a:pt x="55" y="19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 userDrawn="1"/>
          </p:nvSpPr>
          <p:spPr bwMode="auto">
            <a:xfrm>
              <a:off x="1442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528" y="669"/>
              <a:ext cx="148" cy="85"/>
            </a:xfrm>
            <a:custGeom>
              <a:avLst/>
              <a:gdLst>
                <a:gd name="T0" fmla="*/ 18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3 w 260"/>
                <a:gd name="T15" fmla="*/ 30 h 150"/>
                <a:gd name="T16" fmla="*/ 53 w 260"/>
                <a:gd name="T17" fmla="*/ 30 h 150"/>
                <a:gd name="T18" fmla="*/ 101 w 260"/>
                <a:gd name="T19" fmla="*/ 0 h 150"/>
                <a:gd name="T20" fmla="*/ 144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6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2 w 260"/>
                <a:gd name="T51" fmla="*/ 150 h 150"/>
                <a:gd name="T52" fmla="*/ 112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8 w 260"/>
                <a:gd name="T63" fmla="*/ 150 h 150"/>
                <a:gd name="T64" fmla="*/ 18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8" y="0"/>
                    <a:pt x="101" y="0"/>
                  </a:cubicBezTo>
                  <a:cubicBezTo>
                    <a:pt x="123" y="0"/>
                    <a:pt x="137" y="1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5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2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3" y="33"/>
                    <a:pt x="186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679" y="669"/>
              <a:ext cx="147" cy="85"/>
            </a:xfrm>
            <a:custGeom>
              <a:avLst/>
              <a:gdLst>
                <a:gd name="T0" fmla="*/ 17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2 w 260"/>
                <a:gd name="T15" fmla="*/ 30 h 150"/>
                <a:gd name="T16" fmla="*/ 53 w 260"/>
                <a:gd name="T17" fmla="*/ 30 h 150"/>
                <a:gd name="T18" fmla="*/ 100 w 260"/>
                <a:gd name="T19" fmla="*/ 0 h 150"/>
                <a:gd name="T20" fmla="*/ 143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5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1 w 260"/>
                <a:gd name="T51" fmla="*/ 150 h 150"/>
                <a:gd name="T52" fmla="*/ 111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7 w 260"/>
                <a:gd name="T63" fmla="*/ 150 h 150"/>
                <a:gd name="T64" fmla="*/ 17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7" y="0"/>
                    <a:pt x="100" y="0"/>
                  </a:cubicBezTo>
                  <a:cubicBezTo>
                    <a:pt x="123" y="0"/>
                    <a:pt x="137" y="10"/>
                    <a:pt x="143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4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1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2" y="33"/>
                    <a:pt x="185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1832" y="669"/>
              <a:ext cx="78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1917" y="669"/>
              <a:ext cx="60" cy="85"/>
            </a:xfrm>
            <a:custGeom>
              <a:avLst/>
              <a:gdLst>
                <a:gd name="T0" fmla="*/ 18 w 106"/>
                <a:gd name="T1" fmla="*/ 40 h 149"/>
                <a:gd name="T2" fmla="*/ 12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4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3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3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1982" y="638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27" y="669"/>
              <a:ext cx="98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6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3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 userDrawn="1"/>
          </p:nvSpPr>
          <p:spPr bwMode="auto">
            <a:xfrm>
              <a:off x="2130" y="669"/>
              <a:ext cx="92" cy="119"/>
            </a:xfrm>
            <a:custGeom>
              <a:avLst/>
              <a:gdLst>
                <a:gd name="T0" fmla="*/ 65 w 161"/>
                <a:gd name="T1" fmla="*/ 0 h 211"/>
                <a:gd name="T2" fmla="*/ 110 w 161"/>
                <a:gd name="T3" fmla="*/ 21 h 211"/>
                <a:gd name="T4" fmla="*/ 111 w 161"/>
                <a:gd name="T5" fmla="*/ 21 h 211"/>
                <a:gd name="T6" fmla="*/ 111 w 161"/>
                <a:gd name="T7" fmla="*/ 17 h 211"/>
                <a:gd name="T8" fmla="*/ 127 w 161"/>
                <a:gd name="T9" fmla="*/ 3 h 211"/>
                <a:gd name="T10" fmla="*/ 161 w 161"/>
                <a:gd name="T11" fmla="*/ 3 h 211"/>
                <a:gd name="T12" fmla="*/ 161 w 161"/>
                <a:gd name="T13" fmla="*/ 34 h 211"/>
                <a:gd name="T14" fmla="*/ 150 w 161"/>
                <a:gd name="T15" fmla="*/ 34 h 211"/>
                <a:gd name="T16" fmla="*/ 143 w 161"/>
                <a:gd name="T17" fmla="*/ 40 h 211"/>
                <a:gd name="T18" fmla="*/ 143 w 161"/>
                <a:gd name="T19" fmla="*/ 141 h 211"/>
                <a:gd name="T20" fmla="*/ 66 w 161"/>
                <a:gd name="T21" fmla="*/ 211 h 211"/>
                <a:gd name="T22" fmla="*/ 14 w 161"/>
                <a:gd name="T23" fmla="*/ 198 h 211"/>
                <a:gd name="T24" fmla="*/ 25 w 161"/>
                <a:gd name="T25" fmla="*/ 169 h 211"/>
                <a:gd name="T26" fmla="*/ 66 w 161"/>
                <a:gd name="T27" fmla="*/ 179 h 211"/>
                <a:gd name="T28" fmla="*/ 107 w 161"/>
                <a:gd name="T29" fmla="*/ 143 h 211"/>
                <a:gd name="T30" fmla="*/ 107 w 161"/>
                <a:gd name="T31" fmla="*/ 136 h 211"/>
                <a:gd name="T32" fmla="*/ 107 w 161"/>
                <a:gd name="T33" fmla="*/ 128 h 211"/>
                <a:gd name="T34" fmla="*/ 107 w 161"/>
                <a:gd name="T35" fmla="*/ 128 h 211"/>
                <a:gd name="T36" fmla="*/ 66 w 161"/>
                <a:gd name="T37" fmla="*/ 147 h 211"/>
                <a:gd name="T38" fmla="*/ 0 w 161"/>
                <a:gd name="T39" fmla="*/ 73 h 211"/>
                <a:gd name="T40" fmla="*/ 65 w 161"/>
                <a:gd name="T41" fmla="*/ 0 h 211"/>
                <a:gd name="T42" fmla="*/ 108 w 161"/>
                <a:gd name="T43" fmla="*/ 73 h 211"/>
                <a:gd name="T44" fmla="*/ 71 w 161"/>
                <a:gd name="T45" fmla="*/ 31 h 211"/>
                <a:gd name="T46" fmla="*/ 37 w 161"/>
                <a:gd name="T47" fmla="*/ 72 h 211"/>
                <a:gd name="T48" fmla="*/ 74 w 161"/>
                <a:gd name="T49" fmla="*/ 116 h 211"/>
                <a:gd name="T50" fmla="*/ 108 w 161"/>
                <a:gd name="T51" fmla="*/ 7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11">
                  <a:moveTo>
                    <a:pt x="65" y="0"/>
                  </a:moveTo>
                  <a:cubicBezTo>
                    <a:pt x="99" y="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19"/>
                    <a:pt x="111" y="17"/>
                  </a:cubicBezTo>
                  <a:cubicBezTo>
                    <a:pt x="111" y="10"/>
                    <a:pt x="115" y="3"/>
                    <a:pt x="127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6" y="34"/>
                    <a:pt x="143" y="36"/>
                    <a:pt x="143" y="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92"/>
                    <a:pt x="104" y="211"/>
                    <a:pt x="66" y="211"/>
                  </a:cubicBezTo>
                  <a:cubicBezTo>
                    <a:pt x="47" y="211"/>
                    <a:pt x="28" y="205"/>
                    <a:pt x="14" y="198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43" y="179"/>
                    <a:pt x="66" y="179"/>
                  </a:cubicBezTo>
                  <a:cubicBezTo>
                    <a:pt x="88" y="179"/>
                    <a:pt x="107" y="169"/>
                    <a:pt x="107" y="143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3"/>
                    <a:pt x="107" y="128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98" y="141"/>
                    <a:pt x="85" y="147"/>
                    <a:pt x="66" y="147"/>
                  </a:cubicBezTo>
                  <a:cubicBezTo>
                    <a:pt x="24" y="147"/>
                    <a:pt x="0" y="113"/>
                    <a:pt x="0" y="73"/>
                  </a:cubicBezTo>
                  <a:cubicBezTo>
                    <a:pt x="0" y="33"/>
                    <a:pt x="23" y="0"/>
                    <a:pt x="65" y="0"/>
                  </a:cubicBezTo>
                  <a:close/>
                  <a:moveTo>
                    <a:pt x="108" y="73"/>
                  </a:moveTo>
                  <a:cubicBezTo>
                    <a:pt x="108" y="40"/>
                    <a:pt x="91" y="31"/>
                    <a:pt x="71" y="31"/>
                  </a:cubicBezTo>
                  <a:cubicBezTo>
                    <a:pt x="49" y="31"/>
                    <a:pt x="37" y="47"/>
                    <a:pt x="37" y="72"/>
                  </a:cubicBezTo>
                  <a:cubicBezTo>
                    <a:pt x="37" y="97"/>
                    <a:pt x="50" y="116"/>
                    <a:pt x="74" y="116"/>
                  </a:cubicBezTo>
                  <a:cubicBezTo>
                    <a:pt x="91" y="116"/>
                    <a:pt x="108" y="106"/>
                    <a:pt x="108" y="7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2227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2313" y="669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4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5" y="33"/>
                    <a:pt x="96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43" name="T IK EN DE OVERHEID"/>
          <p:cNvGrpSpPr>
            <a:grpSpLocks noChangeAspect="1"/>
          </p:cNvGrpSpPr>
          <p:nvPr userDrawn="1"/>
        </p:nvGrpSpPr>
        <p:grpSpPr bwMode="auto">
          <a:xfrm>
            <a:off x="3807837" y="3320435"/>
            <a:ext cx="1844802" cy="161849"/>
            <a:chOff x="1117" y="905"/>
            <a:chExt cx="1345" cy="118"/>
          </a:xfrm>
        </p:grpSpPr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117" y="905"/>
              <a:ext cx="43" cy="116"/>
            </a:xfrm>
            <a:custGeom>
              <a:avLst/>
              <a:gdLst>
                <a:gd name="T0" fmla="*/ 0 w 43"/>
                <a:gd name="T1" fmla="*/ 98 h 116"/>
                <a:gd name="T2" fmla="*/ 11 w 43"/>
                <a:gd name="T3" fmla="*/ 98 h 116"/>
                <a:gd name="T4" fmla="*/ 11 w 43"/>
                <a:gd name="T5" fmla="*/ 19 h 116"/>
                <a:gd name="T6" fmla="*/ 0 w 43"/>
                <a:gd name="T7" fmla="*/ 19 h 116"/>
                <a:gd name="T8" fmla="*/ 0 w 43"/>
                <a:gd name="T9" fmla="*/ 0 h 116"/>
                <a:gd name="T10" fmla="*/ 43 w 43"/>
                <a:gd name="T11" fmla="*/ 0 h 116"/>
                <a:gd name="T12" fmla="*/ 43 w 43"/>
                <a:gd name="T13" fmla="*/ 19 h 116"/>
                <a:gd name="T14" fmla="*/ 31 w 43"/>
                <a:gd name="T15" fmla="*/ 19 h 116"/>
                <a:gd name="T16" fmla="*/ 31 w 43"/>
                <a:gd name="T17" fmla="*/ 98 h 116"/>
                <a:gd name="T18" fmla="*/ 43 w 43"/>
                <a:gd name="T19" fmla="*/ 98 h 116"/>
                <a:gd name="T20" fmla="*/ 43 w 43"/>
                <a:gd name="T21" fmla="*/ 116 h 116"/>
                <a:gd name="T22" fmla="*/ 0 w 43"/>
                <a:gd name="T23" fmla="*/ 116 h 116"/>
                <a:gd name="T24" fmla="*/ 0 w 43"/>
                <a:gd name="T25" fmla="*/ 9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16">
                  <a:moveTo>
                    <a:pt x="0" y="98"/>
                  </a:moveTo>
                  <a:lnTo>
                    <a:pt x="11" y="9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9"/>
                  </a:lnTo>
                  <a:lnTo>
                    <a:pt x="31" y="19"/>
                  </a:lnTo>
                  <a:lnTo>
                    <a:pt x="31" y="98"/>
                  </a:lnTo>
                  <a:lnTo>
                    <a:pt x="43" y="98"/>
                  </a:lnTo>
                  <a:lnTo>
                    <a:pt x="43" y="116"/>
                  </a:lnTo>
                  <a:lnTo>
                    <a:pt x="0" y="11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1169" y="905"/>
              <a:ext cx="85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5 w 151"/>
                <a:gd name="T11" fmla="*/ 16 h 204"/>
                <a:gd name="T12" fmla="*/ 55 w 151"/>
                <a:gd name="T13" fmla="*/ 109 h 204"/>
                <a:gd name="T14" fmla="*/ 66 w 151"/>
                <a:gd name="T15" fmla="*/ 109 h 204"/>
                <a:gd name="T16" fmla="*/ 80 w 151"/>
                <a:gd name="T17" fmla="*/ 104 h 204"/>
                <a:gd name="T18" fmla="*/ 110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2 h 204"/>
                <a:gd name="T42" fmla="*/ 76 w 151"/>
                <a:gd name="T43" fmla="*/ 146 h 204"/>
                <a:gd name="T44" fmla="*/ 63 w 151"/>
                <a:gd name="T45" fmla="*/ 140 h 204"/>
                <a:gd name="T46" fmla="*/ 55 w 151"/>
                <a:gd name="T47" fmla="*/ 140 h 204"/>
                <a:gd name="T48" fmla="*/ 55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3"/>
                    <a:pt x="55" y="16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70" y="109"/>
                    <a:pt x="76" y="108"/>
                    <a:pt x="80" y="104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7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2" y="204"/>
                    <a:pt x="107" y="202"/>
                    <a:pt x="101" y="192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4" y="140"/>
                    <a:pt x="68" y="140"/>
                    <a:pt x="63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6" name="Freeform 42"/>
            <p:cNvSpPr>
              <a:spLocks noEditPoints="1"/>
            </p:cNvSpPr>
            <p:nvPr userDrawn="1"/>
          </p:nvSpPr>
          <p:spPr bwMode="auto">
            <a:xfrm>
              <a:off x="1305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1395" y="936"/>
              <a:ext cx="98" cy="85"/>
            </a:xfrm>
            <a:custGeom>
              <a:avLst/>
              <a:gdLst>
                <a:gd name="T0" fmla="*/ 17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3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4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7 w 174"/>
                <a:gd name="T45" fmla="*/ 150 h 150"/>
                <a:gd name="T46" fmla="*/ 17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4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5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4" y="33"/>
                    <a:pt x="96" y="33"/>
                  </a:cubicBezTo>
                  <a:cubicBezTo>
                    <a:pt x="76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1544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10 w 164"/>
                <a:gd name="T7" fmla="*/ 63 h 208"/>
                <a:gd name="T8" fmla="*/ 110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7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3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6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1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4 w 164"/>
                <a:gd name="T49" fmla="*/ 177 h 208"/>
                <a:gd name="T50" fmla="*/ 111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10" y="68"/>
                    <a:pt x="110" y="63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9" y="173"/>
                    <a:pt x="153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6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1" y="131"/>
                  </a:moveTo>
                  <a:cubicBezTo>
                    <a:pt x="111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4" y="177"/>
                  </a:cubicBezTo>
                  <a:cubicBezTo>
                    <a:pt x="93" y="177"/>
                    <a:pt x="111" y="163"/>
                    <a:pt x="111" y="131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1646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780" y="936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3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3"/>
                  </a:moveTo>
                  <a:cubicBezTo>
                    <a:pt x="104" y="123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3"/>
                    <a:pt x="80" y="12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877" y="938"/>
              <a:ext cx="85" cy="83"/>
            </a:xfrm>
            <a:custGeom>
              <a:avLst/>
              <a:gdLst>
                <a:gd name="T0" fmla="*/ 11 w 150"/>
                <a:gd name="T1" fmla="*/ 37 h 147"/>
                <a:gd name="T2" fmla="*/ 3 w 150"/>
                <a:gd name="T3" fmla="*/ 31 h 147"/>
                <a:gd name="T4" fmla="*/ 0 w 150"/>
                <a:gd name="T5" fmla="*/ 31 h 147"/>
                <a:gd name="T6" fmla="*/ 0 w 150"/>
                <a:gd name="T7" fmla="*/ 0 h 147"/>
                <a:gd name="T8" fmla="*/ 21 w 150"/>
                <a:gd name="T9" fmla="*/ 0 h 147"/>
                <a:gd name="T10" fmla="*/ 42 w 150"/>
                <a:gd name="T11" fmla="*/ 14 h 147"/>
                <a:gd name="T12" fmla="*/ 70 w 150"/>
                <a:gd name="T13" fmla="*/ 91 h 147"/>
                <a:gd name="T14" fmla="*/ 76 w 150"/>
                <a:gd name="T15" fmla="*/ 112 h 147"/>
                <a:gd name="T16" fmla="*/ 76 w 150"/>
                <a:gd name="T17" fmla="*/ 112 h 147"/>
                <a:gd name="T18" fmla="*/ 81 w 150"/>
                <a:gd name="T19" fmla="*/ 91 h 147"/>
                <a:gd name="T20" fmla="*/ 109 w 150"/>
                <a:gd name="T21" fmla="*/ 14 h 147"/>
                <a:gd name="T22" fmla="*/ 131 w 150"/>
                <a:gd name="T23" fmla="*/ 0 h 147"/>
                <a:gd name="T24" fmla="*/ 150 w 150"/>
                <a:gd name="T25" fmla="*/ 0 h 147"/>
                <a:gd name="T26" fmla="*/ 150 w 150"/>
                <a:gd name="T27" fmla="*/ 31 h 147"/>
                <a:gd name="T28" fmla="*/ 147 w 150"/>
                <a:gd name="T29" fmla="*/ 31 h 147"/>
                <a:gd name="T30" fmla="*/ 139 w 150"/>
                <a:gd name="T31" fmla="*/ 37 h 147"/>
                <a:gd name="T32" fmla="*/ 97 w 150"/>
                <a:gd name="T33" fmla="*/ 147 h 147"/>
                <a:gd name="T34" fmla="*/ 53 w 150"/>
                <a:gd name="T35" fmla="*/ 147 h 147"/>
                <a:gd name="T36" fmla="*/ 11 w 150"/>
                <a:gd name="T37" fmla="*/ 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147">
                  <a:moveTo>
                    <a:pt x="11" y="37"/>
                  </a:moveTo>
                  <a:cubicBezTo>
                    <a:pt x="10" y="33"/>
                    <a:pt x="7" y="31"/>
                    <a:pt x="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39" y="4"/>
                    <a:pt x="42" y="14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100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8" y="100"/>
                    <a:pt x="81" y="91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3" y="4"/>
                    <a:pt x="119" y="0"/>
                    <a:pt x="13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3" y="31"/>
                    <a:pt x="140" y="33"/>
                    <a:pt x="139" y="3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53" y="147"/>
                    <a:pt x="53" y="147"/>
                    <a:pt x="53" y="147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2" name="Freeform 48"/>
            <p:cNvSpPr>
              <a:spLocks noEditPoints="1"/>
            </p:cNvSpPr>
            <p:nvPr userDrawn="1"/>
          </p:nvSpPr>
          <p:spPr bwMode="auto">
            <a:xfrm>
              <a:off x="1968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7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2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2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0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2057" y="937"/>
              <a:ext cx="61" cy="84"/>
            </a:xfrm>
            <a:custGeom>
              <a:avLst/>
              <a:gdLst>
                <a:gd name="T0" fmla="*/ 18 w 107"/>
                <a:gd name="T1" fmla="*/ 40 h 149"/>
                <a:gd name="T2" fmla="*/ 12 w 107"/>
                <a:gd name="T3" fmla="*/ 33 h 149"/>
                <a:gd name="T4" fmla="*/ 0 w 107"/>
                <a:gd name="T5" fmla="*/ 33 h 149"/>
                <a:gd name="T6" fmla="*/ 0 w 107"/>
                <a:gd name="T7" fmla="*/ 2 h 149"/>
                <a:gd name="T8" fmla="*/ 34 w 107"/>
                <a:gd name="T9" fmla="*/ 2 h 149"/>
                <a:gd name="T10" fmla="*/ 53 w 107"/>
                <a:gd name="T11" fmla="*/ 20 h 149"/>
                <a:gd name="T12" fmla="*/ 53 w 107"/>
                <a:gd name="T13" fmla="*/ 29 h 149"/>
                <a:gd name="T14" fmla="*/ 53 w 107"/>
                <a:gd name="T15" fmla="*/ 38 h 149"/>
                <a:gd name="T16" fmla="*/ 53 w 107"/>
                <a:gd name="T17" fmla="*/ 38 h 149"/>
                <a:gd name="T18" fmla="*/ 100 w 107"/>
                <a:gd name="T19" fmla="*/ 0 h 149"/>
                <a:gd name="T20" fmla="*/ 107 w 107"/>
                <a:gd name="T21" fmla="*/ 1 h 149"/>
                <a:gd name="T22" fmla="*/ 107 w 107"/>
                <a:gd name="T23" fmla="*/ 37 h 149"/>
                <a:gd name="T24" fmla="*/ 98 w 107"/>
                <a:gd name="T25" fmla="*/ 36 h 149"/>
                <a:gd name="T26" fmla="*/ 58 w 107"/>
                <a:gd name="T27" fmla="*/ 67 h 149"/>
                <a:gd name="T28" fmla="*/ 54 w 107"/>
                <a:gd name="T29" fmla="*/ 91 h 149"/>
                <a:gd name="T30" fmla="*/ 54 w 107"/>
                <a:gd name="T31" fmla="*/ 149 h 149"/>
                <a:gd name="T32" fmla="*/ 18 w 107"/>
                <a:gd name="T33" fmla="*/ 149 h 149"/>
                <a:gd name="T34" fmla="*/ 18 w 107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7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7" y="1"/>
                    <a:pt x="107" y="1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3" y="36"/>
                    <a:pt x="98" y="36"/>
                  </a:cubicBezTo>
                  <a:cubicBezTo>
                    <a:pt x="82" y="36"/>
                    <a:pt x="64" y="45"/>
                    <a:pt x="58" y="67"/>
                  </a:cubicBezTo>
                  <a:cubicBezTo>
                    <a:pt x="56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2122" y="905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1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5" y="204"/>
                    <a:pt x="120" y="199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4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 userDrawn="1"/>
          </p:nvSpPr>
          <p:spPr bwMode="auto">
            <a:xfrm>
              <a:off x="2229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6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6" name="Freeform 52"/>
            <p:cNvSpPr>
              <a:spLocks noEditPoints="1"/>
            </p:cNvSpPr>
            <p:nvPr userDrawn="1"/>
          </p:nvSpPr>
          <p:spPr bwMode="auto">
            <a:xfrm>
              <a:off x="2319" y="905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1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19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19 w 72"/>
                <a:gd name="T33" fmla="*/ 33 h 204"/>
                <a:gd name="T34" fmla="*/ 19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5" y="88"/>
                    <a:pt x="11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8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9"/>
                    <a:pt x="18" y="185"/>
                  </a:cubicBezTo>
                  <a:lnTo>
                    <a:pt x="18" y="95"/>
                  </a:lnTo>
                  <a:close/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57" name="Freeform 53"/>
            <p:cNvSpPr>
              <a:spLocks noEditPoints="1"/>
            </p:cNvSpPr>
            <p:nvPr userDrawn="1"/>
          </p:nvSpPr>
          <p:spPr bwMode="auto">
            <a:xfrm>
              <a:off x="2369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09 w 164"/>
                <a:gd name="T7" fmla="*/ 63 h 208"/>
                <a:gd name="T8" fmla="*/ 109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6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2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5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0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3 w 164"/>
                <a:gd name="T49" fmla="*/ 177 h 208"/>
                <a:gd name="T50" fmla="*/ 110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09" y="68"/>
                    <a:pt x="109" y="63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8" y="173"/>
                    <a:pt x="152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5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0" y="131"/>
                  </a:moveTo>
                  <a:cubicBezTo>
                    <a:pt x="110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3" y="177"/>
                  </a:cubicBezTo>
                  <a:cubicBezTo>
                    <a:pt x="92" y="177"/>
                    <a:pt x="110" y="163"/>
                    <a:pt x="110" y="131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59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15147" y="197715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F5822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1" name="T KENMERK"/>
          <p:cNvSpPr>
            <a:spLocks noGrp="1"/>
          </p:cNvSpPr>
          <p:nvPr>
            <p:ph type="body" sz="quarter" idx="59" hasCustomPrompt="1"/>
          </p:nvPr>
        </p:nvSpPr>
        <p:spPr>
          <a:xfrm>
            <a:off x="10436037" y="2577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F5822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68" name="T PERSOONLIJK"/>
          <p:cNvGrpSpPr>
            <a:grpSpLocks noChangeAspect="1"/>
          </p:cNvGrpSpPr>
          <p:nvPr userDrawn="1"/>
        </p:nvGrpSpPr>
        <p:grpSpPr bwMode="auto">
          <a:xfrm>
            <a:off x="329885" y="3297118"/>
            <a:ext cx="1190549" cy="205740"/>
            <a:chOff x="1022" y="1139"/>
            <a:chExt cx="868" cy="150"/>
          </a:xfrm>
        </p:grpSpPr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1022" y="1139"/>
              <a:ext cx="90" cy="116"/>
            </a:xfrm>
            <a:custGeom>
              <a:avLst/>
              <a:gdLst>
                <a:gd name="T0" fmla="*/ 19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93 w 159"/>
                <a:gd name="T7" fmla="*/ 0 h 204"/>
                <a:gd name="T8" fmla="*/ 159 w 159"/>
                <a:gd name="T9" fmla="*/ 66 h 204"/>
                <a:gd name="T10" fmla="*/ 93 w 159"/>
                <a:gd name="T11" fmla="*/ 134 h 204"/>
                <a:gd name="T12" fmla="*/ 56 w 159"/>
                <a:gd name="T13" fmla="*/ 134 h 204"/>
                <a:gd name="T14" fmla="*/ 56 w 159"/>
                <a:gd name="T15" fmla="*/ 204 h 204"/>
                <a:gd name="T16" fmla="*/ 19 w 159"/>
                <a:gd name="T17" fmla="*/ 204 h 204"/>
                <a:gd name="T18" fmla="*/ 19 w 159"/>
                <a:gd name="T19" fmla="*/ 32 h 204"/>
                <a:gd name="T20" fmla="*/ 87 w 159"/>
                <a:gd name="T21" fmla="*/ 101 h 204"/>
                <a:gd name="T22" fmla="*/ 120 w 159"/>
                <a:gd name="T23" fmla="*/ 66 h 204"/>
                <a:gd name="T24" fmla="*/ 87 w 159"/>
                <a:gd name="T25" fmla="*/ 32 h 204"/>
                <a:gd name="T26" fmla="*/ 56 w 159"/>
                <a:gd name="T27" fmla="*/ 32 h 204"/>
                <a:gd name="T28" fmla="*/ 56 w 159"/>
                <a:gd name="T29" fmla="*/ 101 h 204"/>
                <a:gd name="T30" fmla="*/ 87 w 159"/>
                <a:gd name="T31" fmla="*/ 1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32" y="0"/>
                    <a:pt x="159" y="26"/>
                    <a:pt x="159" y="66"/>
                  </a:cubicBezTo>
                  <a:cubicBezTo>
                    <a:pt x="159" y="106"/>
                    <a:pt x="132" y="134"/>
                    <a:pt x="93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19" y="204"/>
                    <a:pt x="19" y="204"/>
                    <a:pt x="19" y="204"/>
                  </a:cubicBezTo>
                  <a:lnTo>
                    <a:pt x="19" y="32"/>
                  </a:lnTo>
                  <a:close/>
                  <a:moveTo>
                    <a:pt x="87" y="101"/>
                  </a:moveTo>
                  <a:cubicBezTo>
                    <a:pt x="108" y="101"/>
                    <a:pt x="120" y="87"/>
                    <a:pt x="120" y="66"/>
                  </a:cubicBezTo>
                  <a:cubicBezTo>
                    <a:pt x="120" y="45"/>
                    <a:pt x="108" y="32"/>
                    <a:pt x="8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87" y="10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0" name="Freeform 58"/>
            <p:cNvSpPr>
              <a:spLocks noEditPoints="1"/>
            </p:cNvSpPr>
            <p:nvPr userDrawn="1"/>
          </p:nvSpPr>
          <p:spPr bwMode="auto">
            <a:xfrm>
              <a:off x="1117" y="1169"/>
              <a:ext cx="79" cy="88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9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6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1206" y="1170"/>
              <a:ext cx="61" cy="85"/>
            </a:xfrm>
            <a:custGeom>
              <a:avLst/>
              <a:gdLst>
                <a:gd name="T0" fmla="*/ 18 w 106"/>
                <a:gd name="T1" fmla="*/ 40 h 149"/>
                <a:gd name="T2" fmla="*/ 11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3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2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5" y="33"/>
                    <a:pt x="1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2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1275" y="1169"/>
              <a:ext cx="66" cy="88"/>
            </a:xfrm>
            <a:custGeom>
              <a:avLst/>
              <a:gdLst>
                <a:gd name="T0" fmla="*/ 17 w 117"/>
                <a:gd name="T1" fmla="*/ 103 h 154"/>
                <a:gd name="T2" fmla="*/ 61 w 117"/>
                <a:gd name="T3" fmla="*/ 125 h 154"/>
                <a:gd name="T4" fmla="*/ 81 w 117"/>
                <a:gd name="T5" fmla="*/ 111 h 154"/>
                <a:gd name="T6" fmla="*/ 3 w 117"/>
                <a:gd name="T7" fmla="*/ 43 h 154"/>
                <a:gd name="T8" fmla="*/ 60 w 117"/>
                <a:gd name="T9" fmla="*/ 0 h 154"/>
                <a:gd name="T10" fmla="*/ 112 w 117"/>
                <a:gd name="T11" fmla="*/ 30 h 154"/>
                <a:gd name="T12" fmla="*/ 112 w 117"/>
                <a:gd name="T13" fmla="*/ 46 h 154"/>
                <a:gd name="T14" fmla="*/ 80 w 117"/>
                <a:gd name="T15" fmla="*/ 46 h 154"/>
                <a:gd name="T16" fmla="*/ 80 w 117"/>
                <a:gd name="T17" fmla="*/ 38 h 154"/>
                <a:gd name="T18" fmla="*/ 61 w 117"/>
                <a:gd name="T19" fmla="*/ 28 h 154"/>
                <a:gd name="T20" fmla="*/ 39 w 117"/>
                <a:gd name="T21" fmla="*/ 41 h 154"/>
                <a:gd name="T22" fmla="*/ 117 w 117"/>
                <a:gd name="T23" fmla="*/ 109 h 154"/>
                <a:gd name="T24" fmla="*/ 61 w 117"/>
                <a:gd name="T25" fmla="*/ 154 h 154"/>
                <a:gd name="T26" fmla="*/ 0 w 117"/>
                <a:gd name="T27" fmla="*/ 127 h 154"/>
                <a:gd name="T28" fmla="*/ 17 w 117"/>
                <a:gd name="T29" fmla="*/ 10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54">
                  <a:moveTo>
                    <a:pt x="17" y="103"/>
                  </a:moveTo>
                  <a:cubicBezTo>
                    <a:pt x="17" y="103"/>
                    <a:pt x="36" y="125"/>
                    <a:pt x="61" y="125"/>
                  </a:cubicBezTo>
                  <a:cubicBezTo>
                    <a:pt x="72" y="125"/>
                    <a:pt x="81" y="120"/>
                    <a:pt x="81" y="111"/>
                  </a:cubicBezTo>
                  <a:cubicBezTo>
                    <a:pt x="81" y="90"/>
                    <a:pt x="3" y="90"/>
                    <a:pt x="3" y="43"/>
                  </a:cubicBezTo>
                  <a:cubicBezTo>
                    <a:pt x="3" y="13"/>
                    <a:pt x="30" y="0"/>
                    <a:pt x="60" y="0"/>
                  </a:cubicBezTo>
                  <a:cubicBezTo>
                    <a:pt x="80" y="0"/>
                    <a:pt x="112" y="6"/>
                    <a:pt x="112" y="3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1"/>
                    <a:pt x="69" y="28"/>
                    <a:pt x="61" y="28"/>
                  </a:cubicBezTo>
                  <a:cubicBezTo>
                    <a:pt x="48" y="28"/>
                    <a:pt x="39" y="33"/>
                    <a:pt x="39" y="41"/>
                  </a:cubicBezTo>
                  <a:cubicBezTo>
                    <a:pt x="39" y="64"/>
                    <a:pt x="117" y="60"/>
                    <a:pt x="117" y="109"/>
                  </a:cubicBezTo>
                  <a:cubicBezTo>
                    <a:pt x="117" y="136"/>
                    <a:pt x="93" y="154"/>
                    <a:pt x="61" y="154"/>
                  </a:cubicBezTo>
                  <a:cubicBezTo>
                    <a:pt x="20" y="154"/>
                    <a:pt x="0" y="127"/>
                    <a:pt x="0" y="127"/>
                  </a:cubicBezTo>
                  <a:lnTo>
                    <a:pt x="17" y="103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3" name="Freeform 61"/>
            <p:cNvSpPr>
              <a:spLocks noEditPoints="1"/>
            </p:cNvSpPr>
            <p:nvPr userDrawn="1"/>
          </p:nvSpPr>
          <p:spPr bwMode="auto">
            <a:xfrm>
              <a:off x="1352" y="1169"/>
              <a:ext cx="92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6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5" y="154"/>
                    <a:pt x="0" y="122"/>
                    <a:pt x="0" y="77"/>
                  </a:cubicBezTo>
                  <a:cubicBezTo>
                    <a:pt x="0" y="32"/>
                    <a:pt x="35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6" y="31"/>
                    <a:pt x="36" y="50"/>
                    <a:pt x="36" y="77"/>
                  </a:cubicBezTo>
                  <a:cubicBezTo>
                    <a:pt x="36" y="104"/>
                    <a:pt x="56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4" name="Freeform 62"/>
            <p:cNvSpPr>
              <a:spLocks noEditPoints="1"/>
            </p:cNvSpPr>
            <p:nvPr userDrawn="1"/>
          </p:nvSpPr>
          <p:spPr bwMode="auto">
            <a:xfrm>
              <a:off x="1454" y="1169"/>
              <a:ext cx="91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5" name="Freeform 63"/>
            <p:cNvSpPr>
              <a:spLocks/>
            </p:cNvSpPr>
            <p:nvPr userDrawn="1"/>
          </p:nvSpPr>
          <p:spPr bwMode="auto">
            <a:xfrm>
              <a:off x="1554" y="1169"/>
              <a:ext cx="98" cy="86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5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6" name="Freeform 64"/>
            <p:cNvSpPr>
              <a:spLocks/>
            </p:cNvSpPr>
            <p:nvPr userDrawn="1"/>
          </p:nvSpPr>
          <p:spPr bwMode="auto">
            <a:xfrm>
              <a:off x="1658" y="1139"/>
              <a:ext cx="41" cy="116"/>
            </a:xfrm>
            <a:custGeom>
              <a:avLst/>
              <a:gdLst>
                <a:gd name="T0" fmla="*/ 17 w 72"/>
                <a:gd name="T1" fmla="*/ 37 h 204"/>
                <a:gd name="T2" fmla="*/ 11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4 w 72"/>
                <a:gd name="T9" fmla="*/ 0 h 204"/>
                <a:gd name="T10" fmla="*/ 54 w 72"/>
                <a:gd name="T11" fmla="*/ 19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7 w 72"/>
                <a:gd name="T23" fmla="*/ 185 h 204"/>
                <a:gd name="T24" fmla="*/ 17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7" y="37"/>
                  </a:moveTo>
                  <a:cubicBezTo>
                    <a:pt x="17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3" y="204"/>
                    <a:pt x="17" y="198"/>
                    <a:pt x="17" y="185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1707" y="1139"/>
              <a:ext cx="40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5 w 72"/>
                <a:gd name="T11" fmla="*/ 77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2 w 72"/>
                <a:gd name="T29" fmla="*/ 0 h 204"/>
                <a:gd name="T30" fmla="*/ 52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5" y="63"/>
                    <a:pt x="55" y="7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8" name="Freeform 66"/>
            <p:cNvSpPr>
              <a:spLocks noEditPoints="1"/>
            </p:cNvSpPr>
            <p:nvPr userDrawn="1"/>
          </p:nvSpPr>
          <p:spPr bwMode="auto">
            <a:xfrm>
              <a:off x="1749" y="1139"/>
              <a:ext cx="40" cy="150"/>
            </a:xfrm>
            <a:custGeom>
              <a:avLst/>
              <a:gdLst>
                <a:gd name="T0" fmla="*/ 6 w 72"/>
                <a:gd name="T1" fmla="*/ 233 h 264"/>
                <a:gd name="T2" fmla="*/ 36 w 72"/>
                <a:gd name="T3" fmla="*/ 206 h 264"/>
                <a:gd name="T4" fmla="*/ 36 w 72"/>
                <a:gd name="T5" fmla="*/ 95 h 264"/>
                <a:gd name="T6" fmla="*/ 29 w 72"/>
                <a:gd name="T7" fmla="*/ 88 h 264"/>
                <a:gd name="T8" fmla="*/ 18 w 72"/>
                <a:gd name="T9" fmla="*/ 88 h 264"/>
                <a:gd name="T10" fmla="*/ 18 w 72"/>
                <a:gd name="T11" fmla="*/ 57 h 264"/>
                <a:gd name="T12" fmla="*/ 52 w 72"/>
                <a:gd name="T13" fmla="*/ 57 h 264"/>
                <a:gd name="T14" fmla="*/ 72 w 72"/>
                <a:gd name="T15" fmla="*/ 77 h 264"/>
                <a:gd name="T16" fmla="*/ 72 w 72"/>
                <a:gd name="T17" fmla="*/ 208 h 264"/>
                <a:gd name="T18" fmla="*/ 11 w 72"/>
                <a:gd name="T19" fmla="*/ 264 h 264"/>
                <a:gd name="T20" fmla="*/ 0 w 72"/>
                <a:gd name="T21" fmla="*/ 263 h 264"/>
                <a:gd name="T22" fmla="*/ 0 w 72"/>
                <a:gd name="T23" fmla="*/ 232 h 264"/>
                <a:gd name="T24" fmla="*/ 6 w 72"/>
                <a:gd name="T25" fmla="*/ 233 h 264"/>
                <a:gd name="T26" fmla="*/ 37 w 72"/>
                <a:gd name="T27" fmla="*/ 0 h 264"/>
                <a:gd name="T28" fmla="*/ 69 w 72"/>
                <a:gd name="T29" fmla="*/ 0 h 264"/>
                <a:gd name="T30" fmla="*/ 69 w 72"/>
                <a:gd name="T31" fmla="*/ 33 h 264"/>
                <a:gd name="T32" fmla="*/ 37 w 72"/>
                <a:gd name="T33" fmla="*/ 33 h 264"/>
                <a:gd name="T34" fmla="*/ 37 w 72"/>
                <a:gd name="T3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4">
                  <a:moveTo>
                    <a:pt x="6" y="233"/>
                  </a:moveTo>
                  <a:cubicBezTo>
                    <a:pt x="16" y="233"/>
                    <a:pt x="36" y="229"/>
                    <a:pt x="36" y="20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0"/>
                    <a:pt x="33" y="88"/>
                    <a:pt x="2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6" y="57"/>
                    <a:pt x="72" y="63"/>
                    <a:pt x="72" y="77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2" y="258"/>
                    <a:pt x="31" y="264"/>
                    <a:pt x="11" y="264"/>
                  </a:cubicBezTo>
                  <a:cubicBezTo>
                    <a:pt x="4" y="264"/>
                    <a:pt x="0" y="263"/>
                    <a:pt x="0" y="26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2" y="233"/>
                    <a:pt x="6" y="233"/>
                  </a:cubicBezTo>
                  <a:close/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1804" y="1139"/>
              <a:ext cx="86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4 w 151"/>
                <a:gd name="T11" fmla="*/ 16 h 204"/>
                <a:gd name="T12" fmla="*/ 54 w 151"/>
                <a:gd name="T13" fmla="*/ 109 h 204"/>
                <a:gd name="T14" fmla="*/ 65 w 151"/>
                <a:gd name="T15" fmla="*/ 109 h 204"/>
                <a:gd name="T16" fmla="*/ 79 w 151"/>
                <a:gd name="T17" fmla="*/ 104 h 204"/>
                <a:gd name="T18" fmla="*/ 109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1 h 204"/>
                <a:gd name="T42" fmla="*/ 76 w 151"/>
                <a:gd name="T43" fmla="*/ 145 h 204"/>
                <a:gd name="T44" fmla="*/ 63 w 151"/>
                <a:gd name="T45" fmla="*/ 140 h 204"/>
                <a:gd name="T46" fmla="*/ 54 w 151"/>
                <a:gd name="T47" fmla="*/ 140 h 204"/>
                <a:gd name="T48" fmla="*/ 54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3"/>
                    <a:pt x="54" y="16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70" y="109"/>
                    <a:pt x="76" y="108"/>
                    <a:pt x="79" y="104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6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1" y="204"/>
                    <a:pt x="106" y="202"/>
                    <a:pt x="101" y="191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3" y="140"/>
                    <a:pt x="67" y="140"/>
                    <a:pt x="63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sp>
        <p:nvSpPr>
          <p:cNvPr id="8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6526" y="844239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96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52"/>
            <a:ext cx="9144000" cy="1819370"/>
          </a:xfrm>
          <a:prstGeom prst="rect">
            <a:avLst/>
          </a:prstGeom>
        </p:spPr>
      </p:pic>
      <p:pic>
        <p:nvPicPr>
          <p:cNvPr id="82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23" y="1335752"/>
            <a:ext cx="9144000" cy="1819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59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15147" y="197715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1" name="T KENMERK"/>
          <p:cNvSpPr>
            <a:spLocks noGrp="1"/>
          </p:cNvSpPr>
          <p:nvPr>
            <p:ph type="body" sz="quarter" idx="59" hasCustomPrompt="1"/>
          </p:nvPr>
        </p:nvSpPr>
        <p:spPr>
          <a:xfrm>
            <a:off x="10436037" y="2577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85" name="T PERSOONLIJK"/>
          <p:cNvGrpSpPr>
            <a:grpSpLocks noChangeAspect="1"/>
          </p:cNvGrpSpPr>
          <p:nvPr userDrawn="1"/>
        </p:nvGrpSpPr>
        <p:grpSpPr bwMode="auto">
          <a:xfrm>
            <a:off x="310261" y="3336210"/>
            <a:ext cx="1190549" cy="205740"/>
            <a:chOff x="1022" y="1139"/>
            <a:chExt cx="868" cy="150"/>
          </a:xfrm>
          <a:solidFill>
            <a:srgbClr val="087298"/>
          </a:solidFill>
        </p:grpSpPr>
        <p:sp>
          <p:nvSpPr>
            <p:cNvPr id="86" name="Freeform 57"/>
            <p:cNvSpPr>
              <a:spLocks noEditPoints="1"/>
            </p:cNvSpPr>
            <p:nvPr userDrawn="1"/>
          </p:nvSpPr>
          <p:spPr bwMode="auto">
            <a:xfrm>
              <a:off x="1022" y="1139"/>
              <a:ext cx="90" cy="116"/>
            </a:xfrm>
            <a:custGeom>
              <a:avLst/>
              <a:gdLst>
                <a:gd name="T0" fmla="*/ 19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93 w 159"/>
                <a:gd name="T7" fmla="*/ 0 h 204"/>
                <a:gd name="T8" fmla="*/ 159 w 159"/>
                <a:gd name="T9" fmla="*/ 66 h 204"/>
                <a:gd name="T10" fmla="*/ 93 w 159"/>
                <a:gd name="T11" fmla="*/ 134 h 204"/>
                <a:gd name="T12" fmla="*/ 56 w 159"/>
                <a:gd name="T13" fmla="*/ 134 h 204"/>
                <a:gd name="T14" fmla="*/ 56 w 159"/>
                <a:gd name="T15" fmla="*/ 204 h 204"/>
                <a:gd name="T16" fmla="*/ 19 w 159"/>
                <a:gd name="T17" fmla="*/ 204 h 204"/>
                <a:gd name="T18" fmla="*/ 19 w 159"/>
                <a:gd name="T19" fmla="*/ 32 h 204"/>
                <a:gd name="T20" fmla="*/ 87 w 159"/>
                <a:gd name="T21" fmla="*/ 101 h 204"/>
                <a:gd name="T22" fmla="*/ 120 w 159"/>
                <a:gd name="T23" fmla="*/ 66 h 204"/>
                <a:gd name="T24" fmla="*/ 87 w 159"/>
                <a:gd name="T25" fmla="*/ 32 h 204"/>
                <a:gd name="T26" fmla="*/ 56 w 159"/>
                <a:gd name="T27" fmla="*/ 32 h 204"/>
                <a:gd name="T28" fmla="*/ 56 w 159"/>
                <a:gd name="T29" fmla="*/ 101 h 204"/>
                <a:gd name="T30" fmla="*/ 87 w 159"/>
                <a:gd name="T31" fmla="*/ 1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32" y="0"/>
                    <a:pt x="159" y="26"/>
                    <a:pt x="159" y="66"/>
                  </a:cubicBezTo>
                  <a:cubicBezTo>
                    <a:pt x="159" y="106"/>
                    <a:pt x="132" y="134"/>
                    <a:pt x="93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19" y="204"/>
                    <a:pt x="19" y="204"/>
                    <a:pt x="19" y="204"/>
                  </a:cubicBezTo>
                  <a:lnTo>
                    <a:pt x="19" y="32"/>
                  </a:lnTo>
                  <a:close/>
                  <a:moveTo>
                    <a:pt x="87" y="101"/>
                  </a:moveTo>
                  <a:cubicBezTo>
                    <a:pt x="108" y="101"/>
                    <a:pt x="120" y="87"/>
                    <a:pt x="120" y="66"/>
                  </a:cubicBezTo>
                  <a:cubicBezTo>
                    <a:pt x="120" y="45"/>
                    <a:pt x="108" y="32"/>
                    <a:pt x="8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8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87" name="Freeform 58"/>
            <p:cNvSpPr>
              <a:spLocks noEditPoints="1"/>
            </p:cNvSpPr>
            <p:nvPr userDrawn="1"/>
          </p:nvSpPr>
          <p:spPr bwMode="auto">
            <a:xfrm>
              <a:off x="1117" y="1169"/>
              <a:ext cx="79" cy="88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9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6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88" name="Freeform 59"/>
            <p:cNvSpPr>
              <a:spLocks/>
            </p:cNvSpPr>
            <p:nvPr userDrawn="1"/>
          </p:nvSpPr>
          <p:spPr bwMode="auto">
            <a:xfrm>
              <a:off x="1206" y="1170"/>
              <a:ext cx="61" cy="85"/>
            </a:xfrm>
            <a:custGeom>
              <a:avLst/>
              <a:gdLst>
                <a:gd name="T0" fmla="*/ 18 w 106"/>
                <a:gd name="T1" fmla="*/ 40 h 149"/>
                <a:gd name="T2" fmla="*/ 11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3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2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5" y="33"/>
                    <a:pt x="1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2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89" name="Freeform 60"/>
            <p:cNvSpPr>
              <a:spLocks/>
            </p:cNvSpPr>
            <p:nvPr userDrawn="1"/>
          </p:nvSpPr>
          <p:spPr bwMode="auto">
            <a:xfrm>
              <a:off x="1275" y="1169"/>
              <a:ext cx="66" cy="88"/>
            </a:xfrm>
            <a:custGeom>
              <a:avLst/>
              <a:gdLst>
                <a:gd name="T0" fmla="*/ 17 w 117"/>
                <a:gd name="T1" fmla="*/ 103 h 154"/>
                <a:gd name="T2" fmla="*/ 61 w 117"/>
                <a:gd name="T3" fmla="*/ 125 h 154"/>
                <a:gd name="T4" fmla="*/ 81 w 117"/>
                <a:gd name="T5" fmla="*/ 111 h 154"/>
                <a:gd name="T6" fmla="*/ 3 w 117"/>
                <a:gd name="T7" fmla="*/ 43 h 154"/>
                <a:gd name="T8" fmla="*/ 60 w 117"/>
                <a:gd name="T9" fmla="*/ 0 h 154"/>
                <a:gd name="T10" fmla="*/ 112 w 117"/>
                <a:gd name="T11" fmla="*/ 30 h 154"/>
                <a:gd name="T12" fmla="*/ 112 w 117"/>
                <a:gd name="T13" fmla="*/ 46 h 154"/>
                <a:gd name="T14" fmla="*/ 80 w 117"/>
                <a:gd name="T15" fmla="*/ 46 h 154"/>
                <a:gd name="T16" fmla="*/ 80 w 117"/>
                <a:gd name="T17" fmla="*/ 38 h 154"/>
                <a:gd name="T18" fmla="*/ 61 w 117"/>
                <a:gd name="T19" fmla="*/ 28 h 154"/>
                <a:gd name="T20" fmla="*/ 39 w 117"/>
                <a:gd name="T21" fmla="*/ 41 h 154"/>
                <a:gd name="T22" fmla="*/ 117 w 117"/>
                <a:gd name="T23" fmla="*/ 109 h 154"/>
                <a:gd name="T24" fmla="*/ 61 w 117"/>
                <a:gd name="T25" fmla="*/ 154 h 154"/>
                <a:gd name="T26" fmla="*/ 0 w 117"/>
                <a:gd name="T27" fmla="*/ 127 h 154"/>
                <a:gd name="T28" fmla="*/ 17 w 117"/>
                <a:gd name="T29" fmla="*/ 10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54">
                  <a:moveTo>
                    <a:pt x="17" y="103"/>
                  </a:moveTo>
                  <a:cubicBezTo>
                    <a:pt x="17" y="103"/>
                    <a:pt x="36" y="125"/>
                    <a:pt x="61" y="125"/>
                  </a:cubicBezTo>
                  <a:cubicBezTo>
                    <a:pt x="72" y="125"/>
                    <a:pt x="81" y="120"/>
                    <a:pt x="81" y="111"/>
                  </a:cubicBezTo>
                  <a:cubicBezTo>
                    <a:pt x="81" y="90"/>
                    <a:pt x="3" y="90"/>
                    <a:pt x="3" y="43"/>
                  </a:cubicBezTo>
                  <a:cubicBezTo>
                    <a:pt x="3" y="13"/>
                    <a:pt x="30" y="0"/>
                    <a:pt x="60" y="0"/>
                  </a:cubicBezTo>
                  <a:cubicBezTo>
                    <a:pt x="80" y="0"/>
                    <a:pt x="112" y="6"/>
                    <a:pt x="112" y="3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1"/>
                    <a:pt x="69" y="28"/>
                    <a:pt x="61" y="28"/>
                  </a:cubicBezTo>
                  <a:cubicBezTo>
                    <a:pt x="48" y="28"/>
                    <a:pt x="39" y="33"/>
                    <a:pt x="39" y="41"/>
                  </a:cubicBezTo>
                  <a:cubicBezTo>
                    <a:pt x="39" y="64"/>
                    <a:pt x="117" y="60"/>
                    <a:pt x="117" y="109"/>
                  </a:cubicBezTo>
                  <a:cubicBezTo>
                    <a:pt x="117" y="136"/>
                    <a:pt x="93" y="154"/>
                    <a:pt x="61" y="154"/>
                  </a:cubicBezTo>
                  <a:cubicBezTo>
                    <a:pt x="20" y="154"/>
                    <a:pt x="0" y="127"/>
                    <a:pt x="0" y="127"/>
                  </a:cubicBezTo>
                  <a:lnTo>
                    <a:pt x="1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0" name="Freeform 61"/>
            <p:cNvSpPr>
              <a:spLocks noEditPoints="1"/>
            </p:cNvSpPr>
            <p:nvPr userDrawn="1"/>
          </p:nvSpPr>
          <p:spPr bwMode="auto">
            <a:xfrm>
              <a:off x="1352" y="1169"/>
              <a:ext cx="92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6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5" y="154"/>
                    <a:pt x="0" y="122"/>
                    <a:pt x="0" y="77"/>
                  </a:cubicBezTo>
                  <a:cubicBezTo>
                    <a:pt x="0" y="32"/>
                    <a:pt x="35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6" y="31"/>
                    <a:pt x="36" y="50"/>
                    <a:pt x="36" y="77"/>
                  </a:cubicBezTo>
                  <a:cubicBezTo>
                    <a:pt x="36" y="104"/>
                    <a:pt x="56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1" name="Freeform 62"/>
            <p:cNvSpPr>
              <a:spLocks noEditPoints="1"/>
            </p:cNvSpPr>
            <p:nvPr userDrawn="1"/>
          </p:nvSpPr>
          <p:spPr bwMode="auto">
            <a:xfrm>
              <a:off x="1454" y="1169"/>
              <a:ext cx="91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2" name="Freeform 63"/>
            <p:cNvSpPr>
              <a:spLocks/>
            </p:cNvSpPr>
            <p:nvPr userDrawn="1"/>
          </p:nvSpPr>
          <p:spPr bwMode="auto">
            <a:xfrm>
              <a:off x="1554" y="1169"/>
              <a:ext cx="98" cy="86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5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3" name="Freeform 64"/>
            <p:cNvSpPr>
              <a:spLocks/>
            </p:cNvSpPr>
            <p:nvPr userDrawn="1"/>
          </p:nvSpPr>
          <p:spPr bwMode="auto">
            <a:xfrm>
              <a:off x="1658" y="1139"/>
              <a:ext cx="41" cy="116"/>
            </a:xfrm>
            <a:custGeom>
              <a:avLst/>
              <a:gdLst>
                <a:gd name="T0" fmla="*/ 17 w 72"/>
                <a:gd name="T1" fmla="*/ 37 h 204"/>
                <a:gd name="T2" fmla="*/ 11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4 w 72"/>
                <a:gd name="T9" fmla="*/ 0 h 204"/>
                <a:gd name="T10" fmla="*/ 54 w 72"/>
                <a:gd name="T11" fmla="*/ 19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7 w 72"/>
                <a:gd name="T23" fmla="*/ 185 h 204"/>
                <a:gd name="T24" fmla="*/ 17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7" y="37"/>
                  </a:moveTo>
                  <a:cubicBezTo>
                    <a:pt x="17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3" y="204"/>
                    <a:pt x="17" y="198"/>
                    <a:pt x="17" y="185"/>
                  </a:cubicBezTo>
                  <a:lnTo>
                    <a:pt x="1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4" name="Freeform 65"/>
            <p:cNvSpPr>
              <a:spLocks noEditPoints="1"/>
            </p:cNvSpPr>
            <p:nvPr userDrawn="1"/>
          </p:nvSpPr>
          <p:spPr bwMode="auto">
            <a:xfrm>
              <a:off x="1707" y="1139"/>
              <a:ext cx="40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5 w 72"/>
                <a:gd name="T11" fmla="*/ 77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2 w 72"/>
                <a:gd name="T29" fmla="*/ 0 h 204"/>
                <a:gd name="T30" fmla="*/ 52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5" y="63"/>
                    <a:pt x="55" y="7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5" name="Freeform 66"/>
            <p:cNvSpPr>
              <a:spLocks noEditPoints="1"/>
            </p:cNvSpPr>
            <p:nvPr userDrawn="1"/>
          </p:nvSpPr>
          <p:spPr bwMode="auto">
            <a:xfrm>
              <a:off x="1749" y="1139"/>
              <a:ext cx="40" cy="150"/>
            </a:xfrm>
            <a:custGeom>
              <a:avLst/>
              <a:gdLst>
                <a:gd name="T0" fmla="*/ 6 w 72"/>
                <a:gd name="T1" fmla="*/ 233 h 264"/>
                <a:gd name="T2" fmla="*/ 36 w 72"/>
                <a:gd name="T3" fmla="*/ 206 h 264"/>
                <a:gd name="T4" fmla="*/ 36 w 72"/>
                <a:gd name="T5" fmla="*/ 95 h 264"/>
                <a:gd name="T6" fmla="*/ 29 w 72"/>
                <a:gd name="T7" fmla="*/ 88 h 264"/>
                <a:gd name="T8" fmla="*/ 18 w 72"/>
                <a:gd name="T9" fmla="*/ 88 h 264"/>
                <a:gd name="T10" fmla="*/ 18 w 72"/>
                <a:gd name="T11" fmla="*/ 57 h 264"/>
                <a:gd name="T12" fmla="*/ 52 w 72"/>
                <a:gd name="T13" fmla="*/ 57 h 264"/>
                <a:gd name="T14" fmla="*/ 72 w 72"/>
                <a:gd name="T15" fmla="*/ 77 h 264"/>
                <a:gd name="T16" fmla="*/ 72 w 72"/>
                <a:gd name="T17" fmla="*/ 208 h 264"/>
                <a:gd name="T18" fmla="*/ 11 w 72"/>
                <a:gd name="T19" fmla="*/ 264 h 264"/>
                <a:gd name="T20" fmla="*/ 0 w 72"/>
                <a:gd name="T21" fmla="*/ 263 h 264"/>
                <a:gd name="T22" fmla="*/ 0 w 72"/>
                <a:gd name="T23" fmla="*/ 232 h 264"/>
                <a:gd name="T24" fmla="*/ 6 w 72"/>
                <a:gd name="T25" fmla="*/ 233 h 264"/>
                <a:gd name="T26" fmla="*/ 37 w 72"/>
                <a:gd name="T27" fmla="*/ 0 h 264"/>
                <a:gd name="T28" fmla="*/ 69 w 72"/>
                <a:gd name="T29" fmla="*/ 0 h 264"/>
                <a:gd name="T30" fmla="*/ 69 w 72"/>
                <a:gd name="T31" fmla="*/ 33 h 264"/>
                <a:gd name="T32" fmla="*/ 37 w 72"/>
                <a:gd name="T33" fmla="*/ 33 h 264"/>
                <a:gd name="T34" fmla="*/ 37 w 72"/>
                <a:gd name="T3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4">
                  <a:moveTo>
                    <a:pt x="6" y="233"/>
                  </a:moveTo>
                  <a:cubicBezTo>
                    <a:pt x="16" y="233"/>
                    <a:pt x="36" y="229"/>
                    <a:pt x="36" y="20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0"/>
                    <a:pt x="33" y="88"/>
                    <a:pt x="2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6" y="57"/>
                    <a:pt x="72" y="63"/>
                    <a:pt x="72" y="77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2" y="258"/>
                    <a:pt x="31" y="264"/>
                    <a:pt x="11" y="264"/>
                  </a:cubicBezTo>
                  <a:cubicBezTo>
                    <a:pt x="4" y="264"/>
                    <a:pt x="0" y="263"/>
                    <a:pt x="0" y="26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2" y="233"/>
                    <a:pt x="6" y="233"/>
                  </a:cubicBezTo>
                  <a:close/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6" name="Freeform 67"/>
            <p:cNvSpPr>
              <a:spLocks/>
            </p:cNvSpPr>
            <p:nvPr userDrawn="1"/>
          </p:nvSpPr>
          <p:spPr bwMode="auto">
            <a:xfrm>
              <a:off x="1804" y="1139"/>
              <a:ext cx="86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4 w 151"/>
                <a:gd name="T11" fmla="*/ 16 h 204"/>
                <a:gd name="T12" fmla="*/ 54 w 151"/>
                <a:gd name="T13" fmla="*/ 109 h 204"/>
                <a:gd name="T14" fmla="*/ 65 w 151"/>
                <a:gd name="T15" fmla="*/ 109 h 204"/>
                <a:gd name="T16" fmla="*/ 79 w 151"/>
                <a:gd name="T17" fmla="*/ 104 h 204"/>
                <a:gd name="T18" fmla="*/ 109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1 h 204"/>
                <a:gd name="T42" fmla="*/ 76 w 151"/>
                <a:gd name="T43" fmla="*/ 145 h 204"/>
                <a:gd name="T44" fmla="*/ 63 w 151"/>
                <a:gd name="T45" fmla="*/ 140 h 204"/>
                <a:gd name="T46" fmla="*/ 54 w 151"/>
                <a:gd name="T47" fmla="*/ 140 h 204"/>
                <a:gd name="T48" fmla="*/ 54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3"/>
                    <a:pt x="54" y="16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70" y="109"/>
                    <a:pt x="76" y="108"/>
                    <a:pt x="79" y="104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6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1" y="204"/>
                    <a:pt x="106" y="202"/>
                    <a:pt x="101" y="191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3" y="140"/>
                    <a:pt x="67" y="140"/>
                    <a:pt x="63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97" name="T IK EN DE OVERHEID"/>
          <p:cNvGrpSpPr>
            <a:grpSpLocks noChangeAspect="1"/>
          </p:cNvGrpSpPr>
          <p:nvPr userDrawn="1"/>
        </p:nvGrpSpPr>
        <p:grpSpPr bwMode="auto">
          <a:xfrm>
            <a:off x="3803171" y="3336210"/>
            <a:ext cx="1844802" cy="161849"/>
            <a:chOff x="1117" y="905"/>
            <a:chExt cx="1345" cy="118"/>
          </a:xfrm>
          <a:solidFill>
            <a:srgbClr val="087298"/>
          </a:solidFill>
        </p:grpSpPr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1117" y="905"/>
              <a:ext cx="43" cy="116"/>
            </a:xfrm>
            <a:custGeom>
              <a:avLst/>
              <a:gdLst>
                <a:gd name="T0" fmla="*/ 0 w 43"/>
                <a:gd name="T1" fmla="*/ 98 h 116"/>
                <a:gd name="T2" fmla="*/ 11 w 43"/>
                <a:gd name="T3" fmla="*/ 98 h 116"/>
                <a:gd name="T4" fmla="*/ 11 w 43"/>
                <a:gd name="T5" fmla="*/ 19 h 116"/>
                <a:gd name="T6" fmla="*/ 0 w 43"/>
                <a:gd name="T7" fmla="*/ 19 h 116"/>
                <a:gd name="T8" fmla="*/ 0 w 43"/>
                <a:gd name="T9" fmla="*/ 0 h 116"/>
                <a:gd name="T10" fmla="*/ 43 w 43"/>
                <a:gd name="T11" fmla="*/ 0 h 116"/>
                <a:gd name="T12" fmla="*/ 43 w 43"/>
                <a:gd name="T13" fmla="*/ 19 h 116"/>
                <a:gd name="T14" fmla="*/ 31 w 43"/>
                <a:gd name="T15" fmla="*/ 19 h 116"/>
                <a:gd name="T16" fmla="*/ 31 w 43"/>
                <a:gd name="T17" fmla="*/ 98 h 116"/>
                <a:gd name="T18" fmla="*/ 43 w 43"/>
                <a:gd name="T19" fmla="*/ 98 h 116"/>
                <a:gd name="T20" fmla="*/ 43 w 43"/>
                <a:gd name="T21" fmla="*/ 116 h 116"/>
                <a:gd name="T22" fmla="*/ 0 w 43"/>
                <a:gd name="T23" fmla="*/ 116 h 116"/>
                <a:gd name="T24" fmla="*/ 0 w 43"/>
                <a:gd name="T25" fmla="*/ 9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16">
                  <a:moveTo>
                    <a:pt x="0" y="98"/>
                  </a:moveTo>
                  <a:lnTo>
                    <a:pt x="11" y="9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9"/>
                  </a:lnTo>
                  <a:lnTo>
                    <a:pt x="31" y="19"/>
                  </a:lnTo>
                  <a:lnTo>
                    <a:pt x="31" y="98"/>
                  </a:lnTo>
                  <a:lnTo>
                    <a:pt x="43" y="98"/>
                  </a:lnTo>
                  <a:lnTo>
                    <a:pt x="43" y="116"/>
                  </a:lnTo>
                  <a:lnTo>
                    <a:pt x="0" y="116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1169" y="905"/>
              <a:ext cx="85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5 w 151"/>
                <a:gd name="T11" fmla="*/ 16 h 204"/>
                <a:gd name="T12" fmla="*/ 55 w 151"/>
                <a:gd name="T13" fmla="*/ 109 h 204"/>
                <a:gd name="T14" fmla="*/ 66 w 151"/>
                <a:gd name="T15" fmla="*/ 109 h 204"/>
                <a:gd name="T16" fmla="*/ 80 w 151"/>
                <a:gd name="T17" fmla="*/ 104 h 204"/>
                <a:gd name="T18" fmla="*/ 110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2 h 204"/>
                <a:gd name="T42" fmla="*/ 76 w 151"/>
                <a:gd name="T43" fmla="*/ 146 h 204"/>
                <a:gd name="T44" fmla="*/ 63 w 151"/>
                <a:gd name="T45" fmla="*/ 140 h 204"/>
                <a:gd name="T46" fmla="*/ 55 w 151"/>
                <a:gd name="T47" fmla="*/ 140 h 204"/>
                <a:gd name="T48" fmla="*/ 55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3"/>
                    <a:pt x="55" y="16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70" y="109"/>
                    <a:pt x="76" y="108"/>
                    <a:pt x="80" y="104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7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2" y="204"/>
                    <a:pt x="107" y="202"/>
                    <a:pt x="101" y="192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4" y="140"/>
                    <a:pt x="68" y="140"/>
                    <a:pt x="63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1305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1395" y="936"/>
              <a:ext cx="98" cy="85"/>
            </a:xfrm>
            <a:custGeom>
              <a:avLst/>
              <a:gdLst>
                <a:gd name="T0" fmla="*/ 17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3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4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7 w 174"/>
                <a:gd name="T45" fmla="*/ 150 h 150"/>
                <a:gd name="T46" fmla="*/ 17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4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5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4" y="33"/>
                    <a:pt x="96" y="33"/>
                  </a:cubicBezTo>
                  <a:cubicBezTo>
                    <a:pt x="76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2" name="Freeform 44"/>
            <p:cNvSpPr>
              <a:spLocks noEditPoints="1"/>
            </p:cNvSpPr>
            <p:nvPr userDrawn="1"/>
          </p:nvSpPr>
          <p:spPr bwMode="auto">
            <a:xfrm>
              <a:off x="1544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10 w 164"/>
                <a:gd name="T7" fmla="*/ 63 h 208"/>
                <a:gd name="T8" fmla="*/ 110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7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3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6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1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4 w 164"/>
                <a:gd name="T49" fmla="*/ 177 h 208"/>
                <a:gd name="T50" fmla="*/ 111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10" y="68"/>
                    <a:pt x="110" y="63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9" y="173"/>
                    <a:pt x="153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6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1" y="131"/>
                  </a:moveTo>
                  <a:cubicBezTo>
                    <a:pt x="111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4" y="177"/>
                  </a:cubicBezTo>
                  <a:cubicBezTo>
                    <a:pt x="93" y="177"/>
                    <a:pt x="111" y="163"/>
                    <a:pt x="111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1646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 userDrawn="1"/>
          </p:nvSpPr>
          <p:spPr bwMode="auto">
            <a:xfrm>
              <a:off x="1780" y="936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3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3"/>
                  </a:moveTo>
                  <a:cubicBezTo>
                    <a:pt x="104" y="123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3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 userDrawn="1"/>
          </p:nvSpPr>
          <p:spPr bwMode="auto">
            <a:xfrm>
              <a:off x="1877" y="938"/>
              <a:ext cx="85" cy="83"/>
            </a:xfrm>
            <a:custGeom>
              <a:avLst/>
              <a:gdLst>
                <a:gd name="T0" fmla="*/ 11 w 150"/>
                <a:gd name="T1" fmla="*/ 37 h 147"/>
                <a:gd name="T2" fmla="*/ 3 w 150"/>
                <a:gd name="T3" fmla="*/ 31 h 147"/>
                <a:gd name="T4" fmla="*/ 0 w 150"/>
                <a:gd name="T5" fmla="*/ 31 h 147"/>
                <a:gd name="T6" fmla="*/ 0 w 150"/>
                <a:gd name="T7" fmla="*/ 0 h 147"/>
                <a:gd name="T8" fmla="*/ 21 w 150"/>
                <a:gd name="T9" fmla="*/ 0 h 147"/>
                <a:gd name="T10" fmla="*/ 42 w 150"/>
                <a:gd name="T11" fmla="*/ 14 h 147"/>
                <a:gd name="T12" fmla="*/ 70 w 150"/>
                <a:gd name="T13" fmla="*/ 91 h 147"/>
                <a:gd name="T14" fmla="*/ 76 w 150"/>
                <a:gd name="T15" fmla="*/ 112 h 147"/>
                <a:gd name="T16" fmla="*/ 76 w 150"/>
                <a:gd name="T17" fmla="*/ 112 h 147"/>
                <a:gd name="T18" fmla="*/ 81 w 150"/>
                <a:gd name="T19" fmla="*/ 91 h 147"/>
                <a:gd name="T20" fmla="*/ 109 w 150"/>
                <a:gd name="T21" fmla="*/ 14 h 147"/>
                <a:gd name="T22" fmla="*/ 131 w 150"/>
                <a:gd name="T23" fmla="*/ 0 h 147"/>
                <a:gd name="T24" fmla="*/ 150 w 150"/>
                <a:gd name="T25" fmla="*/ 0 h 147"/>
                <a:gd name="T26" fmla="*/ 150 w 150"/>
                <a:gd name="T27" fmla="*/ 31 h 147"/>
                <a:gd name="T28" fmla="*/ 147 w 150"/>
                <a:gd name="T29" fmla="*/ 31 h 147"/>
                <a:gd name="T30" fmla="*/ 139 w 150"/>
                <a:gd name="T31" fmla="*/ 37 h 147"/>
                <a:gd name="T32" fmla="*/ 97 w 150"/>
                <a:gd name="T33" fmla="*/ 147 h 147"/>
                <a:gd name="T34" fmla="*/ 53 w 150"/>
                <a:gd name="T35" fmla="*/ 147 h 147"/>
                <a:gd name="T36" fmla="*/ 11 w 150"/>
                <a:gd name="T37" fmla="*/ 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147">
                  <a:moveTo>
                    <a:pt x="11" y="37"/>
                  </a:moveTo>
                  <a:cubicBezTo>
                    <a:pt x="10" y="33"/>
                    <a:pt x="7" y="31"/>
                    <a:pt x="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39" y="4"/>
                    <a:pt x="42" y="14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100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8" y="100"/>
                    <a:pt x="81" y="91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3" y="4"/>
                    <a:pt x="119" y="0"/>
                    <a:pt x="13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3" y="31"/>
                    <a:pt x="140" y="33"/>
                    <a:pt x="139" y="3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53" y="147"/>
                    <a:pt x="53" y="147"/>
                    <a:pt x="53" y="147"/>
                  </a:cubicBezTo>
                  <a:lnTo>
                    <a:pt x="1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 userDrawn="1"/>
          </p:nvSpPr>
          <p:spPr bwMode="auto">
            <a:xfrm>
              <a:off x="1968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7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2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2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0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 userDrawn="1"/>
          </p:nvSpPr>
          <p:spPr bwMode="auto">
            <a:xfrm>
              <a:off x="2057" y="937"/>
              <a:ext cx="61" cy="84"/>
            </a:xfrm>
            <a:custGeom>
              <a:avLst/>
              <a:gdLst>
                <a:gd name="T0" fmla="*/ 18 w 107"/>
                <a:gd name="T1" fmla="*/ 40 h 149"/>
                <a:gd name="T2" fmla="*/ 12 w 107"/>
                <a:gd name="T3" fmla="*/ 33 h 149"/>
                <a:gd name="T4" fmla="*/ 0 w 107"/>
                <a:gd name="T5" fmla="*/ 33 h 149"/>
                <a:gd name="T6" fmla="*/ 0 w 107"/>
                <a:gd name="T7" fmla="*/ 2 h 149"/>
                <a:gd name="T8" fmla="*/ 34 w 107"/>
                <a:gd name="T9" fmla="*/ 2 h 149"/>
                <a:gd name="T10" fmla="*/ 53 w 107"/>
                <a:gd name="T11" fmla="*/ 20 h 149"/>
                <a:gd name="T12" fmla="*/ 53 w 107"/>
                <a:gd name="T13" fmla="*/ 29 h 149"/>
                <a:gd name="T14" fmla="*/ 53 w 107"/>
                <a:gd name="T15" fmla="*/ 38 h 149"/>
                <a:gd name="T16" fmla="*/ 53 w 107"/>
                <a:gd name="T17" fmla="*/ 38 h 149"/>
                <a:gd name="T18" fmla="*/ 100 w 107"/>
                <a:gd name="T19" fmla="*/ 0 h 149"/>
                <a:gd name="T20" fmla="*/ 107 w 107"/>
                <a:gd name="T21" fmla="*/ 1 h 149"/>
                <a:gd name="T22" fmla="*/ 107 w 107"/>
                <a:gd name="T23" fmla="*/ 37 h 149"/>
                <a:gd name="T24" fmla="*/ 98 w 107"/>
                <a:gd name="T25" fmla="*/ 36 h 149"/>
                <a:gd name="T26" fmla="*/ 58 w 107"/>
                <a:gd name="T27" fmla="*/ 67 h 149"/>
                <a:gd name="T28" fmla="*/ 54 w 107"/>
                <a:gd name="T29" fmla="*/ 91 h 149"/>
                <a:gd name="T30" fmla="*/ 54 w 107"/>
                <a:gd name="T31" fmla="*/ 149 h 149"/>
                <a:gd name="T32" fmla="*/ 18 w 107"/>
                <a:gd name="T33" fmla="*/ 149 h 149"/>
                <a:gd name="T34" fmla="*/ 18 w 107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7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7" y="1"/>
                    <a:pt x="107" y="1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3" y="36"/>
                    <a:pt x="98" y="36"/>
                  </a:cubicBezTo>
                  <a:cubicBezTo>
                    <a:pt x="82" y="36"/>
                    <a:pt x="64" y="45"/>
                    <a:pt x="58" y="67"/>
                  </a:cubicBezTo>
                  <a:cubicBezTo>
                    <a:pt x="56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 userDrawn="1"/>
          </p:nvSpPr>
          <p:spPr bwMode="auto">
            <a:xfrm>
              <a:off x="2122" y="905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1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5" y="204"/>
                    <a:pt x="120" y="199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4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 userDrawn="1"/>
          </p:nvSpPr>
          <p:spPr bwMode="auto">
            <a:xfrm>
              <a:off x="2229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6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 userDrawn="1"/>
          </p:nvSpPr>
          <p:spPr bwMode="auto">
            <a:xfrm>
              <a:off x="2319" y="905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1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19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19 w 72"/>
                <a:gd name="T33" fmla="*/ 33 h 204"/>
                <a:gd name="T34" fmla="*/ 19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5" y="88"/>
                    <a:pt x="11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8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9"/>
                    <a:pt x="18" y="185"/>
                  </a:cubicBezTo>
                  <a:lnTo>
                    <a:pt x="18" y="95"/>
                  </a:lnTo>
                  <a:close/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1" name="Freeform 53"/>
            <p:cNvSpPr>
              <a:spLocks noEditPoints="1"/>
            </p:cNvSpPr>
            <p:nvPr userDrawn="1"/>
          </p:nvSpPr>
          <p:spPr bwMode="auto">
            <a:xfrm>
              <a:off x="2369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09 w 164"/>
                <a:gd name="T7" fmla="*/ 63 h 208"/>
                <a:gd name="T8" fmla="*/ 109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6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2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5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0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3 w 164"/>
                <a:gd name="T49" fmla="*/ 177 h 208"/>
                <a:gd name="T50" fmla="*/ 110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09" y="68"/>
                    <a:pt x="109" y="63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8" y="173"/>
                    <a:pt x="152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5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0" y="131"/>
                  </a:moveTo>
                  <a:cubicBezTo>
                    <a:pt x="110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3" y="177"/>
                  </a:cubicBezTo>
                  <a:cubicBezTo>
                    <a:pt x="92" y="177"/>
                    <a:pt x="110" y="163"/>
                    <a:pt x="11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112" name="T DOEL"/>
          <p:cNvGrpSpPr>
            <a:grpSpLocks noChangeAspect="1"/>
          </p:cNvGrpSpPr>
          <p:nvPr userDrawn="1"/>
        </p:nvGrpSpPr>
        <p:grpSpPr bwMode="auto">
          <a:xfrm>
            <a:off x="6523400" y="3336210"/>
            <a:ext cx="463601" cy="161849"/>
            <a:chOff x="3547" y="2072"/>
            <a:chExt cx="338" cy="118"/>
          </a:xfrm>
          <a:solidFill>
            <a:srgbClr val="087298"/>
          </a:solidFill>
        </p:grpSpPr>
        <p:sp>
          <p:nvSpPr>
            <p:cNvPr id="113" name="Freeform 5"/>
            <p:cNvSpPr>
              <a:spLocks noEditPoints="1"/>
            </p:cNvSpPr>
            <p:nvPr userDrawn="1"/>
          </p:nvSpPr>
          <p:spPr bwMode="auto">
            <a:xfrm>
              <a:off x="3547" y="2072"/>
              <a:ext cx="106" cy="116"/>
            </a:xfrm>
            <a:custGeom>
              <a:avLst/>
              <a:gdLst>
                <a:gd name="T0" fmla="*/ 19 w 187"/>
                <a:gd name="T1" fmla="*/ 32 h 205"/>
                <a:gd name="T2" fmla="*/ 0 w 187"/>
                <a:gd name="T3" fmla="*/ 32 h 205"/>
                <a:gd name="T4" fmla="*/ 0 w 187"/>
                <a:gd name="T5" fmla="*/ 0 h 205"/>
                <a:gd name="T6" fmla="*/ 83 w 187"/>
                <a:gd name="T7" fmla="*/ 0 h 205"/>
                <a:gd name="T8" fmla="*/ 187 w 187"/>
                <a:gd name="T9" fmla="*/ 102 h 205"/>
                <a:gd name="T10" fmla="*/ 83 w 187"/>
                <a:gd name="T11" fmla="*/ 205 h 205"/>
                <a:gd name="T12" fmla="*/ 38 w 187"/>
                <a:gd name="T13" fmla="*/ 205 h 205"/>
                <a:gd name="T14" fmla="*/ 19 w 187"/>
                <a:gd name="T15" fmla="*/ 185 h 205"/>
                <a:gd name="T16" fmla="*/ 19 w 187"/>
                <a:gd name="T17" fmla="*/ 32 h 205"/>
                <a:gd name="T18" fmla="*/ 63 w 187"/>
                <a:gd name="T19" fmla="*/ 173 h 205"/>
                <a:gd name="T20" fmla="*/ 81 w 187"/>
                <a:gd name="T21" fmla="*/ 173 h 205"/>
                <a:gd name="T22" fmla="*/ 148 w 187"/>
                <a:gd name="T23" fmla="*/ 102 h 205"/>
                <a:gd name="T24" fmla="*/ 81 w 187"/>
                <a:gd name="T25" fmla="*/ 32 h 205"/>
                <a:gd name="T26" fmla="*/ 56 w 187"/>
                <a:gd name="T27" fmla="*/ 32 h 205"/>
                <a:gd name="T28" fmla="*/ 56 w 187"/>
                <a:gd name="T29" fmla="*/ 167 h 205"/>
                <a:gd name="T30" fmla="*/ 63 w 187"/>
                <a:gd name="T31" fmla="*/ 1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05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87" y="38"/>
                    <a:pt x="187" y="102"/>
                  </a:cubicBezTo>
                  <a:cubicBezTo>
                    <a:pt x="187" y="167"/>
                    <a:pt x="146" y="205"/>
                    <a:pt x="83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24" y="205"/>
                    <a:pt x="19" y="199"/>
                    <a:pt x="19" y="185"/>
                  </a:cubicBezTo>
                  <a:lnTo>
                    <a:pt x="19" y="32"/>
                  </a:lnTo>
                  <a:close/>
                  <a:moveTo>
                    <a:pt x="63" y="173"/>
                  </a:moveTo>
                  <a:cubicBezTo>
                    <a:pt x="81" y="173"/>
                    <a:pt x="81" y="173"/>
                    <a:pt x="81" y="173"/>
                  </a:cubicBezTo>
                  <a:cubicBezTo>
                    <a:pt x="122" y="173"/>
                    <a:pt x="148" y="149"/>
                    <a:pt x="148" y="102"/>
                  </a:cubicBezTo>
                  <a:cubicBezTo>
                    <a:pt x="148" y="57"/>
                    <a:pt x="121" y="32"/>
                    <a:pt x="8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71"/>
                    <a:pt x="59" y="173"/>
                    <a:pt x="6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4" name="Freeform 6"/>
            <p:cNvSpPr>
              <a:spLocks noEditPoints="1"/>
            </p:cNvSpPr>
            <p:nvPr userDrawn="1"/>
          </p:nvSpPr>
          <p:spPr bwMode="auto">
            <a:xfrm>
              <a:off x="3660" y="2103"/>
              <a:ext cx="91" cy="87"/>
            </a:xfrm>
            <a:custGeom>
              <a:avLst/>
              <a:gdLst>
                <a:gd name="T0" fmla="*/ 81 w 161"/>
                <a:gd name="T1" fmla="*/ 0 h 153"/>
                <a:gd name="T2" fmla="*/ 161 w 161"/>
                <a:gd name="T3" fmla="*/ 77 h 153"/>
                <a:gd name="T4" fmla="*/ 81 w 161"/>
                <a:gd name="T5" fmla="*/ 153 h 153"/>
                <a:gd name="T6" fmla="*/ 0 w 161"/>
                <a:gd name="T7" fmla="*/ 77 h 153"/>
                <a:gd name="T8" fmla="*/ 81 w 161"/>
                <a:gd name="T9" fmla="*/ 0 h 153"/>
                <a:gd name="T10" fmla="*/ 81 w 161"/>
                <a:gd name="T11" fmla="*/ 122 h 153"/>
                <a:gd name="T12" fmla="*/ 125 w 161"/>
                <a:gd name="T13" fmla="*/ 77 h 153"/>
                <a:gd name="T14" fmla="*/ 81 w 161"/>
                <a:gd name="T15" fmla="*/ 31 h 153"/>
                <a:gd name="T16" fmla="*/ 37 w 161"/>
                <a:gd name="T17" fmla="*/ 77 h 153"/>
                <a:gd name="T18" fmla="*/ 81 w 161"/>
                <a:gd name="T19" fmla="*/ 1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3">
                  <a:moveTo>
                    <a:pt x="81" y="0"/>
                  </a:moveTo>
                  <a:cubicBezTo>
                    <a:pt x="126" y="0"/>
                    <a:pt x="161" y="32"/>
                    <a:pt x="161" y="77"/>
                  </a:cubicBezTo>
                  <a:cubicBezTo>
                    <a:pt x="161" y="122"/>
                    <a:pt x="126" y="153"/>
                    <a:pt x="81" y="153"/>
                  </a:cubicBezTo>
                  <a:cubicBezTo>
                    <a:pt x="36" y="153"/>
                    <a:pt x="0" y="122"/>
                    <a:pt x="0" y="77"/>
                  </a:cubicBezTo>
                  <a:cubicBezTo>
                    <a:pt x="0" y="32"/>
                    <a:pt x="36" y="0"/>
                    <a:pt x="81" y="0"/>
                  </a:cubicBezTo>
                  <a:close/>
                  <a:moveTo>
                    <a:pt x="81" y="122"/>
                  </a:moveTo>
                  <a:cubicBezTo>
                    <a:pt x="105" y="122"/>
                    <a:pt x="125" y="104"/>
                    <a:pt x="125" y="77"/>
                  </a:cubicBezTo>
                  <a:cubicBezTo>
                    <a:pt x="125" y="49"/>
                    <a:pt x="105" y="31"/>
                    <a:pt x="81" y="31"/>
                  </a:cubicBezTo>
                  <a:cubicBezTo>
                    <a:pt x="57" y="31"/>
                    <a:pt x="37" y="49"/>
                    <a:pt x="37" y="77"/>
                  </a:cubicBezTo>
                  <a:cubicBezTo>
                    <a:pt x="37" y="104"/>
                    <a:pt x="57" y="122"/>
                    <a:pt x="81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5" name="Freeform 7"/>
            <p:cNvSpPr>
              <a:spLocks noEditPoints="1"/>
            </p:cNvSpPr>
            <p:nvPr userDrawn="1"/>
          </p:nvSpPr>
          <p:spPr bwMode="auto">
            <a:xfrm>
              <a:off x="3759" y="2103"/>
              <a:ext cx="79" cy="87"/>
            </a:xfrm>
            <a:custGeom>
              <a:avLst/>
              <a:gdLst>
                <a:gd name="T0" fmla="*/ 75 w 140"/>
                <a:gd name="T1" fmla="*/ 0 h 153"/>
                <a:gd name="T2" fmla="*/ 140 w 140"/>
                <a:gd name="T3" fmla="*/ 69 h 153"/>
                <a:gd name="T4" fmla="*/ 139 w 140"/>
                <a:gd name="T5" fmla="*/ 83 h 153"/>
                <a:gd name="T6" fmla="*/ 37 w 140"/>
                <a:gd name="T7" fmla="*/ 83 h 153"/>
                <a:gd name="T8" fmla="*/ 82 w 140"/>
                <a:gd name="T9" fmla="*/ 122 h 153"/>
                <a:gd name="T10" fmla="*/ 123 w 140"/>
                <a:gd name="T11" fmla="*/ 106 h 153"/>
                <a:gd name="T12" fmla="*/ 138 w 140"/>
                <a:gd name="T13" fmla="*/ 131 h 153"/>
                <a:gd name="T14" fmla="*/ 79 w 140"/>
                <a:gd name="T15" fmla="*/ 153 h 153"/>
                <a:gd name="T16" fmla="*/ 0 w 140"/>
                <a:gd name="T17" fmla="*/ 77 h 153"/>
                <a:gd name="T18" fmla="*/ 75 w 140"/>
                <a:gd name="T19" fmla="*/ 0 h 153"/>
                <a:gd name="T20" fmla="*/ 102 w 140"/>
                <a:gd name="T21" fmla="*/ 58 h 153"/>
                <a:gd name="T22" fmla="*/ 75 w 140"/>
                <a:gd name="T23" fmla="*/ 28 h 153"/>
                <a:gd name="T24" fmla="*/ 39 w 140"/>
                <a:gd name="T25" fmla="*/ 58 h 153"/>
                <a:gd name="T26" fmla="*/ 102 w 140"/>
                <a:gd name="T27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3">
                  <a:moveTo>
                    <a:pt x="75" y="0"/>
                  </a:moveTo>
                  <a:cubicBezTo>
                    <a:pt x="117" y="0"/>
                    <a:pt x="140" y="30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3"/>
                    <a:pt x="79" y="153"/>
                  </a:cubicBezTo>
                  <a:cubicBezTo>
                    <a:pt x="30" y="153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6" name="Freeform 8"/>
            <p:cNvSpPr>
              <a:spLocks/>
            </p:cNvSpPr>
            <p:nvPr userDrawn="1"/>
          </p:nvSpPr>
          <p:spPr bwMode="auto">
            <a:xfrm>
              <a:off x="3844" y="2072"/>
              <a:ext cx="41" cy="116"/>
            </a:xfrm>
            <a:custGeom>
              <a:avLst/>
              <a:gdLst>
                <a:gd name="T0" fmla="*/ 18 w 72"/>
                <a:gd name="T1" fmla="*/ 38 h 205"/>
                <a:gd name="T2" fmla="*/ 11 w 72"/>
                <a:gd name="T3" fmla="*/ 32 h 205"/>
                <a:gd name="T4" fmla="*/ 0 w 72"/>
                <a:gd name="T5" fmla="*/ 32 h 205"/>
                <a:gd name="T6" fmla="*/ 0 w 72"/>
                <a:gd name="T7" fmla="*/ 0 h 205"/>
                <a:gd name="T8" fmla="*/ 35 w 72"/>
                <a:gd name="T9" fmla="*/ 0 h 205"/>
                <a:gd name="T10" fmla="*/ 54 w 72"/>
                <a:gd name="T11" fmla="*/ 20 h 205"/>
                <a:gd name="T12" fmla="*/ 54 w 72"/>
                <a:gd name="T13" fmla="*/ 168 h 205"/>
                <a:gd name="T14" fmla="*/ 60 w 72"/>
                <a:gd name="T15" fmla="*/ 174 h 205"/>
                <a:gd name="T16" fmla="*/ 72 w 72"/>
                <a:gd name="T17" fmla="*/ 174 h 205"/>
                <a:gd name="T18" fmla="*/ 72 w 72"/>
                <a:gd name="T19" fmla="*/ 205 h 205"/>
                <a:gd name="T20" fmla="*/ 37 w 72"/>
                <a:gd name="T21" fmla="*/ 205 h 205"/>
                <a:gd name="T22" fmla="*/ 18 w 72"/>
                <a:gd name="T23" fmla="*/ 185 h 205"/>
                <a:gd name="T24" fmla="*/ 18 w 72"/>
                <a:gd name="T25" fmla="*/ 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5">
                  <a:moveTo>
                    <a:pt x="18" y="38"/>
                  </a:moveTo>
                  <a:cubicBezTo>
                    <a:pt x="18" y="34"/>
                    <a:pt x="15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7"/>
                    <a:pt x="54" y="20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72"/>
                    <a:pt x="56" y="174"/>
                    <a:pt x="60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23" y="205"/>
                    <a:pt x="18" y="199"/>
                    <a:pt x="18" y="185"/>
                  </a:cubicBezTo>
                  <a:lnTo>
                    <a:pt x="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117" name="T BELEMMERINGEN"/>
          <p:cNvGrpSpPr>
            <a:grpSpLocks noChangeAspect="1"/>
          </p:cNvGrpSpPr>
          <p:nvPr userDrawn="1"/>
        </p:nvGrpSpPr>
        <p:grpSpPr bwMode="auto">
          <a:xfrm>
            <a:off x="6507912" y="5123395"/>
            <a:ext cx="1647293" cy="205740"/>
            <a:chOff x="1211" y="638"/>
            <a:chExt cx="1201" cy="150"/>
          </a:xfrm>
          <a:solidFill>
            <a:srgbClr val="087298"/>
          </a:solidFill>
        </p:grpSpPr>
        <p:sp>
          <p:nvSpPr>
            <p:cNvPr id="118" name="Freeform 24"/>
            <p:cNvSpPr>
              <a:spLocks noEditPoints="1"/>
            </p:cNvSpPr>
            <p:nvPr userDrawn="1"/>
          </p:nvSpPr>
          <p:spPr bwMode="auto">
            <a:xfrm>
              <a:off x="1211" y="638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 userDrawn="1"/>
          </p:nvSpPr>
          <p:spPr bwMode="auto">
            <a:xfrm>
              <a:off x="1310" y="669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0" name="Freeform 26"/>
            <p:cNvSpPr>
              <a:spLocks/>
            </p:cNvSpPr>
            <p:nvPr userDrawn="1"/>
          </p:nvSpPr>
          <p:spPr bwMode="auto">
            <a:xfrm>
              <a:off x="1395" y="638"/>
              <a:ext cx="41" cy="116"/>
            </a:xfrm>
            <a:custGeom>
              <a:avLst/>
              <a:gdLst>
                <a:gd name="T0" fmla="*/ 18 w 72"/>
                <a:gd name="T1" fmla="*/ 37 h 204"/>
                <a:gd name="T2" fmla="*/ 12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5 w 72"/>
                <a:gd name="T9" fmla="*/ 0 h 204"/>
                <a:gd name="T10" fmla="*/ 55 w 72"/>
                <a:gd name="T11" fmla="*/ 19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6"/>
                    <a:pt x="55" y="19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1" name="Freeform 27"/>
            <p:cNvSpPr>
              <a:spLocks noEditPoints="1"/>
            </p:cNvSpPr>
            <p:nvPr userDrawn="1"/>
          </p:nvSpPr>
          <p:spPr bwMode="auto">
            <a:xfrm>
              <a:off x="1442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2" name="Freeform 28"/>
            <p:cNvSpPr>
              <a:spLocks/>
            </p:cNvSpPr>
            <p:nvPr userDrawn="1"/>
          </p:nvSpPr>
          <p:spPr bwMode="auto">
            <a:xfrm>
              <a:off x="1528" y="669"/>
              <a:ext cx="148" cy="85"/>
            </a:xfrm>
            <a:custGeom>
              <a:avLst/>
              <a:gdLst>
                <a:gd name="T0" fmla="*/ 18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3 w 260"/>
                <a:gd name="T15" fmla="*/ 30 h 150"/>
                <a:gd name="T16" fmla="*/ 53 w 260"/>
                <a:gd name="T17" fmla="*/ 30 h 150"/>
                <a:gd name="T18" fmla="*/ 101 w 260"/>
                <a:gd name="T19" fmla="*/ 0 h 150"/>
                <a:gd name="T20" fmla="*/ 144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6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2 w 260"/>
                <a:gd name="T51" fmla="*/ 150 h 150"/>
                <a:gd name="T52" fmla="*/ 112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8 w 260"/>
                <a:gd name="T63" fmla="*/ 150 h 150"/>
                <a:gd name="T64" fmla="*/ 18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8" y="0"/>
                    <a:pt x="101" y="0"/>
                  </a:cubicBezTo>
                  <a:cubicBezTo>
                    <a:pt x="123" y="0"/>
                    <a:pt x="137" y="1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5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2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3" y="33"/>
                    <a:pt x="186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3" name="Freeform 29"/>
            <p:cNvSpPr>
              <a:spLocks/>
            </p:cNvSpPr>
            <p:nvPr userDrawn="1"/>
          </p:nvSpPr>
          <p:spPr bwMode="auto">
            <a:xfrm>
              <a:off x="1679" y="669"/>
              <a:ext cx="147" cy="85"/>
            </a:xfrm>
            <a:custGeom>
              <a:avLst/>
              <a:gdLst>
                <a:gd name="T0" fmla="*/ 17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2 w 260"/>
                <a:gd name="T15" fmla="*/ 30 h 150"/>
                <a:gd name="T16" fmla="*/ 53 w 260"/>
                <a:gd name="T17" fmla="*/ 30 h 150"/>
                <a:gd name="T18" fmla="*/ 100 w 260"/>
                <a:gd name="T19" fmla="*/ 0 h 150"/>
                <a:gd name="T20" fmla="*/ 143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5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1 w 260"/>
                <a:gd name="T51" fmla="*/ 150 h 150"/>
                <a:gd name="T52" fmla="*/ 111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7 w 260"/>
                <a:gd name="T63" fmla="*/ 150 h 150"/>
                <a:gd name="T64" fmla="*/ 17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7" y="0"/>
                    <a:pt x="100" y="0"/>
                  </a:cubicBezTo>
                  <a:cubicBezTo>
                    <a:pt x="123" y="0"/>
                    <a:pt x="137" y="10"/>
                    <a:pt x="143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4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1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2" y="33"/>
                    <a:pt x="185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4" name="Freeform 30"/>
            <p:cNvSpPr>
              <a:spLocks noEditPoints="1"/>
            </p:cNvSpPr>
            <p:nvPr userDrawn="1"/>
          </p:nvSpPr>
          <p:spPr bwMode="auto">
            <a:xfrm>
              <a:off x="1832" y="669"/>
              <a:ext cx="78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5" name="Freeform 31"/>
            <p:cNvSpPr>
              <a:spLocks/>
            </p:cNvSpPr>
            <p:nvPr userDrawn="1"/>
          </p:nvSpPr>
          <p:spPr bwMode="auto">
            <a:xfrm>
              <a:off x="1917" y="669"/>
              <a:ext cx="60" cy="85"/>
            </a:xfrm>
            <a:custGeom>
              <a:avLst/>
              <a:gdLst>
                <a:gd name="T0" fmla="*/ 18 w 106"/>
                <a:gd name="T1" fmla="*/ 40 h 149"/>
                <a:gd name="T2" fmla="*/ 12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4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3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3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6" name="Freeform 32"/>
            <p:cNvSpPr>
              <a:spLocks noEditPoints="1"/>
            </p:cNvSpPr>
            <p:nvPr userDrawn="1"/>
          </p:nvSpPr>
          <p:spPr bwMode="auto">
            <a:xfrm>
              <a:off x="1982" y="638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7" name="Freeform 33"/>
            <p:cNvSpPr>
              <a:spLocks/>
            </p:cNvSpPr>
            <p:nvPr userDrawn="1"/>
          </p:nvSpPr>
          <p:spPr bwMode="auto">
            <a:xfrm>
              <a:off x="2027" y="669"/>
              <a:ext cx="98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6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3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8" name="Freeform 34"/>
            <p:cNvSpPr>
              <a:spLocks noEditPoints="1"/>
            </p:cNvSpPr>
            <p:nvPr userDrawn="1"/>
          </p:nvSpPr>
          <p:spPr bwMode="auto">
            <a:xfrm>
              <a:off x="2130" y="669"/>
              <a:ext cx="92" cy="119"/>
            </a:xfrm>
            <a:custGeom>
              <a:avLst/>
              <a:gdLst>
                <a:gd name="T0" fmla="*/ 65 w 161"/>
                <a:gd name="T1" fmla="*/ 0 h 211"/>
                <a:gd name="T2" fmla="*/ 110 w 161"/>
                <a:gd name="T3" fmla="*/ 21 h 211"/>
                <a:gd name="T4" fmla="*/ 111 w 161"/>
                <a:gd name="T5" fmla="*/ 21 h 211"/>
                <a:gd name="T6" fmla="*/ 111 w 161"/>
                <a:gd name="T7" fmla="*/ 17 h 211"/>
                <a:gd name="T8" fmla="*/ 127 w 161"/>
                <a:gd name="T9" fmla="*/ 3 h 211"/>
                <a:gd name="T10" fmla="*/ 161 w 161"/>
                <a:gd name="T11" fmla="*/ 3 h 211"/>
                <a:gd name="T12" fmla="*/ 161 w 161"/>
                <a:gd name="T13" fmla="*/ 34 h 211"/>
                <a:gd name="T14" fmla="*/ 150 w 161"/>
                <a:gd name="T15" fmla="*/ 34 h 211"/>
                <a:gd name="T16" fmla="*/ 143 w 161"/>
                <a:gd name="T17" fmla="*/ 40 h 211"/>
                <a:gd name="T18" fmla="*/ 143 w 161"/>
                <a:gd name="T19" fmla="*/ 141 h 211"/>
                <a:gd name="T20" fmla="*/ 66 w 161"/>
                <a:gd name="T21" fmla="*/ 211 h 211"/>
                <a:gd name="T22" fmla="*/ 14 w 161"/>
                <a:gd name="T23" fmla="*/ 198 h 211"/>
                <a:gd name="T24" fmla="*/ 25 w 161"/>
                <a:gd name="T25" fmla="*/ 169 h 211"/>
                <a:gd name="T26" fmla="*/ 66 w 161"/>
                <a:gd name="T27" fmla="*/ 179 h 211"/>
                <a:gd name="T28" fmla="*/ 107 w 161"/>
                <a:gd name="T29" fmla="*/ 143 h 211"/>
                <a:gd name="T30" fmla="*/ 107 w 161"/>
                <a:gd name="T31" fmla="*/ 136 h 211"/>
                <a:gd name="T32" fmla="*/ 107 w 161"/>
                <a:gd name="T33" fmla="*/ 128 h 211"/>
                <a:gd name="T34" fmla="*/ 107 w 161"/>
                <a:gd name="T35" fmla="*/ 128 h 211"/>
                <a:gd name="T36" fmla="*/ 66 w 161"/>
                <a:gd name="T37" fmla="*/ 147 h 211"/>
                <a:gd name="T38" fmla="*/ 0 w 161"/>
                <a:gd name="T39" fmla="*/ 73 h 211"/>
                <a:gd name="T40" fmla="*/ 65 w 161"/>
                <a:gd name="T41" fmla="*/ 0 h 211"/>
                <a:gd name="T42" fmla="*/ 108 w 161"/>
                <a:gd name="T43" fmla="*/ 73 h 211"/>
                <a:gd name="T44" fmla="*/ 71 w 161"/>
                <a:gd name="T45" fmla="*/ 31 h 211"/>
                <a:gd name="T46" fmla="*/ 37 w 161"/>
                <a:gd name="T47" fmla="*/ 72 h 211"/>
                <a:gd name="T48" fmla="*/ 74 w 161"/>
                <a:gd name="T49" fmla="*/ 116 h 211"/>
                <a:gd name="T50" fmla="*/ 108 w 161"/>
                <a:gd name="T51" fmla="*/ 7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11">
                  <a:moveTo>
                    <a:pt x="65" y="0"/>
                  </a:moveTo>
                  <a:cubicBezTo>
                    <a:pt x="99" y="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19"/>
                    <a:pt x="111" y="17"/>
                  </a:cubicBezTo>
                  <a:cubicBezTo>
                    <a:pt x="111" y="10"/>
                    <a:pt x="115" y="3"/>
                    <a:pt x="127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6" y="34"/>
                    <a:pt x="143" y="36"/>
                    <a:pt x="143" y="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92"/>
                    <a:pt x="104" y="211"/>
                    <a:pt x="66" y="211"/>
                  </a:cubicBezTo>
                  <a:cubicBezTo>
                    <a:pt x="47" y="211"/>
                    <a:pt x="28" y="205"/>
                    <a:pt x="14" y="198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43" y="179"/>
                    <a:pt x="66" y="179"/>
                  </a:cubicBezTo>
                  <a:cubicBezTo>
                    <a:pt x="88" y="179"/>
                    <a:pt x="107" y="169"/>
                    <a:pt x="107" y="143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3"/>
                    <a:pt x="107" y="128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98" y="141"/>
                    <a:pt x="85" y="147"/>
                    <a:pt x="66" y="147"/>
                  </a:cubicBezTo>
                  <a:cubicBezTo>
                    <a:pt x="24" y="147"/>
                    <a:pt x="0" y="113"/>
                    <a:pt x="0" y="73"/>
                  </a:cubicBezTo>
                  <a:cubicBezTo>
                    <a:pt x="0" y="33"/>
                    <a:pt x="23" y="0"/>
                    <a:pt x="65" y="0"/>
                  </a:cubicBezTo>
                  <a:close/>
                  <a:moveTo>
                    <a:pt x="108" y="73"/>
                  </a:moveTo>
                  <a:cubicBezTo>
                    <a:pt x="108" y="40"/>
                    <a:pt x="91" y="31"/>
                    <a:pt x="71" y="31"/>
                  </a:cubicBezTo>
                  <a:cubicBezTo>
                    <a:pt x="49" y="31"/>
                    <a:pt x="37" y="47"/>
                    <a:pt x="37" y="72"/>
                  </a:cubicBezTo>
                  <a:cubicBezTo>
                    <a:pt x="37" y="97"/>
                    <a:pt x="50" y="116"/>
                    <a:pt x="74" y="116"/>
                  </a:cubicBezTo>
                  <a:cubicBezTo>
                    <a:pt x="91" y="116"/>
                    <a:pt x="108" y="106"/>
                    <a:pt x="10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29" name="Freeform 35"/>
            <p:cNvSpPr>
              <a:spLocks noEditPoints="1"/>
            </p:cNvSpPr>
            <p:nvPr userDrawn="1"/>
          </p:nvSpPr>
          <p:spPr bwMode="auto">
            <a:xfrm>
              <a:off x="2227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0" name="Freeform 36"/>
            <p:cNvSpPr>
              <a:spLocks/>
            </p:cNvSpPr>
            <p:nvPr userDrawn="1"/>
          </p:nvSpPr>
          <p:spPr bwMode="auto">
            <a:xfrm>
              <a:off x="2313" y="669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4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5" y="33"/>
                    <a:pt x="96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grpSp>
        <p:nvGrpSpPr>
          <p:cNvPr id="131" name="T BEHOEFTEN"/>
          <p:cNvGrpSpPr>
            <a:grpSpLocks noChangeAspect="1"/>
          </p:cNvGrpSpPr>
          <p:nvPr userDrawn="1"/>
        </p:nvGrpSpPr>
        <p:grpSpPr bwMode="auto">
          <a:xfrm>
            <a:off x="9689657" y="3336210"/>
            <a:ext cx="1054761" cy="163221"/>
            <a:chOff x="1305" y="378"/>
            <a:chExt cx="769" cy="119"/>
          </a:xfrm>
          <a:solidFill>
            <a:srgbClr val="087298"/>
          </a:solidFill>
        </p:grpSpPr>
        <p:sp>
          <p:nvSpPr>
            <p:cNvPr id="132" name="Freeform 12"/>
            <p:cNvSpPr>
              <a:spLocks noEditPoints="1"/>
            </p:cNvSpPr>
            <p:nvPr userDrawn="1"/>
          </p:nvSpPr>
          <p:spPr bwMode="auto">
            <a:xfrm>
              <a:off x="1305" y="379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3" name="Freeform 13"/>
            <p:cNvSpPr>
              <a:spLocks noEditPoints="1"/>
            </p:cNvSpPr>
            <p:nvPr userDrawn="1"/>
          </p:nvSpPr>
          <p:spPr bwMode="auto">
            <a:xfrm>
              <a:off x="1404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4" name="Freeform 14"/>
            <p:cNvSpPr>
              <a:spLocks/>
            </p:cNvSpPr>
            <p:nvPr userDrawn="1"/>
          </p:nvSpPr>
          <p:spPr bwMode="auto">
            <a:xfrm>
              <a:off x="1489" y="379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0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6" y="204"/>
                    <a:pt x="120" y="198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3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5" name="Freeform 15"/>
            <p:cNvSpPr>
              <a:spLocks noEditPoints="1"/>
            </p:cNvSpPr>
            <p:nvPr userDrawn="1"/>
          </p:nvSpPr>
          <p:spPr bwMode="auto">
            <a:xfrm>
              <a:off x="1593" y="410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6" name="Freeform 16"/>
            <p:cNvSpPr>
              <a:spLocks noEditPoints="1"/>
            </p:cNvSpPr>
            <p:nvPr userDrawn="1"/>
          </p:nvSpPr>
          <p:spPr bwMode="auto">
            <a:xfrm>
              <a:off x="1691" y="410"/>
              <a:ext cx="80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7" name="Freeform 17"/>
            <p:cNvSpPr>
              <a:spLocks/>
            </p:cNvSpPr>
            <p:nvPr userDrawn="1"/>
          </p:nvSpPr>
          <p:spPr bwMode="auto">
            <a:xfrm>
              <a:off x="1778" y="378"/>
              <a:ext cx="51" cy="117"/>
            </a:xfrm>
            <a:custGeom>
              <a:avLst/>
              <a:gdLst>
                <a:gd name="T0" fmla="*/ 18 w 90"/>
                <a:gd name="T1" fmla="*/ 88 h 206"/>
                <a:gd name="T2" fmla="*/ 0 w 90"/>
                <a:gd name="T3" fmla="*/ 88 h 206"/>
                <a:gd name="T4" fmla="*/ 0 w 90"/>
                <a:gd name="T5" fmla="*/ 59 h 206"/>
                <a:gd name="T6" fmla="*/ 18 w 90"/>
                <a:gd name="T7" fmla="*/ 59 h 206"/>
                <a:gd name="T8" fmla="*/ 18 w 90"/>
                <a:gd name="T9" fmla="*/ 55 h 206"/>
                <a:gd name="T10" fmla="*/ 78 w 90"/>
                <a:gd name="T11" fmla="*/ 0 h 206"/>
                <a:gd name="T12" fmla="*/ 90 w 90"/>
                <a:gd name="T13" fmla="*/ 1 h 206"/>
                <a:gd name="T14" fmla="*/ 90 w 90"/>
                <a:gd name="T15" fmla="*/ 32 h 206"/>
                <a:gd name="T16" fmla="*/ 83 w 90"/>
                <a:gd name="T17" fmla="*/ 32 h 206"/>
                <a:gd name="T18" fmla="*/ 54 w 90"/>
                <a:gd name="T19" fmla="*/ 56 h 206"/>
                <a:gd name="T20" fmla="*/ 54 w 90"/>
                <a:gd name="T21" fmla="*/ 59 h 206"/>
                <a:gd name="T22" fmla="*/ 86 w 90"/>
                <a:gd name="T23" fmla="*/ 59 h 206"/>
                <a:gd name="T24" fmla="*/ 86 w 90"/>
                <a:gd name="T25" fmla="*/ 88 h 206"/>
                <a:gd name="T26" fmla="*/ 54 w 90"/>
                <a:gd name="T27" fmla="*/ 88 h 206"/>
                <a:gd name="T28" fmla="*/ 54 w 90"/>
                <a:gd name="T29" fmla="*/ 206 h 206"/>
                <a:gd name="T30" fmla="*/ 18 w 90"/>
                <a:gd name="T31" fmla="*/ 206 h 206"/>
                <a:gd name="T32" fmla="*/ 18 w 90"/>
                <a:gd name="T33" fmla="*/ 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06">
                  <a:moveTo>
                    <a:pt x="1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7"/>
                    <a:pt x="57" y="0"/>
                    <a:pt x="78" y="0"/>
                  </a:cubicBezTo>
                  <a:cubicBezTo>
                    <a:pt x="85" y="0"/>
                    <a:pt x="90" y="1"/>
                    <a:pt x="90" y="1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87" y="32"/>
                    <a:pt x="83" y="32"/>
                  </a:cubicBezTo>
                  <a:cubicBezTo>
                    <a:pt x="72" y="32"/>
                    <a:pt x="54" y="34"/>
                    <a:pt x="54" y="5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18" y="206"/>
                    <a:pt x="18" y="206"/>
                    <a:pt x="18" y="206"/>
                  </a:cubicBezTo>
                  <a:lnTo>
                    <a:pt x="1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8" name="Freeform 18"/>
            <p:cNvSpPr>
              <a:spLocks/>
            </p:cNvSpPr>
            <p:nvPr userDrawn="1"/>
          </p:nvSpPr>
          <p:spPr bwMode="auto">
            <a:xfrm>
              <a:off x="1830" y="389"/>
              <a:ext cx="52" cy="107"/>
            </a:xfrm>
            <a:custGeom>
              <a:avLst/>
              <a:gdLst>
                <a:gd name="T0" fmla="*/ 19 w 91"/>
                <a:gd name="T1" fmla="*/ 69 h 189"/>
                <a:gd name="T2" fmla="*/ 0 w 91"/>
                <a:gd name="T3" fmla="*/ 69 h 189"/>
                <a:gd name="T4" fmla="*/ 0 w 91"/>
                <a:gd name="T5" fmla="*/ 40 h 189"/>
                <a:gd name="T6" fmla="*/ 20 w 91"/>
                <a:gd name="T7" fmla="*/ 40 h 189"/>
                <a:gd name="T8" fmla="*/ 20 w 91"/>
                <a:gd name="T9" fmla="*/ 0 h 189"/>
                <a:gd name="T10" fmla="*/ 56 w 91"/>
                <a:gd name="T11" fmla="*/ 0 h 189"/>
                <a:gd name="T12" fmla="*/ 56 w 91"/>
                <a:gd name="T13" fmla="*/ 40 h 189"/>
                <a:gd name="T14" fmla="*/ 89 w 91"/>
                <a:gd name="T15" fmla="*/ 40 h 189"/>
                <a:gd name="T16" fmla="*/ 89 w 91"/>
                <a:gd name="T17" fmla="*/ 69 h 189"/>
                <a:gd name="T18" fmla="*/ 56 w 91"/>
                <a:gd name="T19" fmla="*/ 69 h 189"/>
                <a:gd name="T20" fmla="*/ 56 w 91"/>
                <a:gd name="T21" fmla="*/ 129 h 189"/>
                <a:gd name="T22" fmla="*/ 85 w 91"/>
                <a:gd name="T23" fmla="*/ 156 h 189"/>
                <a:gd name="T24" fmla="*/ 91 w 91"/>
                <a:gd name="T25" fmla="*/ 156 h 189"/>
                <a:gd name="T26" fmla="*/ 91 w 91"/>
                <a:gd name="T27" fmla="*/ 188 h 189"/>
                <a:gd name="T28" fmla="*/ 80 w 91"/>
                <a:gd name="T29" fmla="*/ 189 h 189"/>
                <a:gd name="T30" fmla="*/ 19 w 91"/>
                <a:gd name="T31" fmla="*/ 133 h 189"/>
                <a:gd name="T32" fmla="*/ 19 w 91"/>
                <a:gd name="T33" fmla="*/ 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9">
                  <a:moveTo>
                    <a:pt x="1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53"/>
                    <a:pt x="75" y="156"/>
                    <a:pt x="85" y="156"/>
                  </a:cubicBezTo>
                  <a:cubicBezTo>
                    <a:pt x="89" y="156"/>
                    <a:pt x="91" y="156"/>
                    <a:pt x="91" y="156"/>
                  </a:cubicBezTo>
                  <a:cubicBezTo>
                    <a:pt x="91" y="188"/>
                    <a:pt x="91" y="188"/>
                    <a:pt x="91" y="188"/>
                  </a:cubicBezTo>
                  <a:cubicBezTo>
                    <a:pt x="91" y="188"/>
                    <a:pt x="87" y="189"/>
                    <a:pt x="80" y="189"/>
                  </a:cubicBezTo>
                  <a:cubicBezTo>
                    <a:pt x="60" y="189"/>
                    <a:pt x="19" y="183"/>
                    <a:pt x="19" y="133"/>
                  </a:cubicBezTo>
                  <a:lnTo>
                    <a:pt x="1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39" name="Freeform 19"/>
            <p:cNvSpPr>
              <a:spLocks noEditPoints="1"/>
            </p:cNvSpPr>
            <p:nvPr userDrawn="1"/>
          </p:nvSpPr>
          <p:spPr bwMode="auto">
            <a:xfrm>
              <a:off x="1890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8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8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  <p:sp>
          <p:nvSpPr>
            <p:cNvPr id="140" name="Freeform 20"/>
            <p:cNvSpPr>
              <a:spLocks/>
            </p:cNvSpPr>
            <p:nvPr userDrawn="1"/>
          </p:nvSpPr>
          <p:spPr bwMode="auto">
            <a:xfrm>
              <a:off x="1975" y="410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srgbClr val="094567"/>
                </a:solidFill>
              </a:endParaRPr>
            </a:p>
          </p:txBody>
        </p:sp>
      </p:grp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28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789"/>
            <a:ext cx="9144000" cy="1819371"/>
          </a:xfrm>
          <a:prstGeom prst="rect">
            <a:avLst/>
          </a:prstGeom>
        </p:spPr>
      </p:pic>
      <p:pic>
        <p:nvPicPr>
          <p:cNvPr id="81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15" y="1323082"/>
            <a:ext cx="9144000" cy="1819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074737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142" name="T KENMERK"/>
          <p:cNvSpPr>
            <a:spLocks noGrp="1"/>
          </p:cNvSpPr>
          <p:nvPr>
            <p:ph type="body" sz="quarter" idx="65" hasCustomPrompt="1"/>
          </p:nvPr>
        </p:nvSpPr>
        <p:spPr>
          <a:xfrm>
            <a:off x="10436037" y="1954472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BF3D49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143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47766" y="2625416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BF3D49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pic>
        <p:nvPicPr>
          <p:cNvPr id="144" name="I PERSOONLIJ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3" y="3332801"/>
            <a:ext cx="1225298" cy="249937"/>
          </a:xfrm>
          <a:prstGeom prst="rect">
            <a:avLst/>
          </a:prstGeom>
        </p:spPr>
      </p:pic>
      <p:pic>
        <p:nvPicPr>
          <p:cNvPr id="145" name="I IK EN OVERHEI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81" y="3313718"/>
            <a:ext cx="1895860" cy="249937"/>
          </a:xfrm>
          <a:prstGeom prst="rect">
            <a:avLst/>
          </a:prstGeom>
        </p:spPr>
      </p:pic>
      <p:pic>
        <p:nvPicPr>
          <p:cNvPr id="146" name="I DOE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3" y="3313718"/>
            <a:ext cx="481585" cy="249937"/>
          </a:xfrm>
          <a:prstGeom prst="rect">
            <a:avLst/>
          </a:prstGeom>
        </p:spPr>
      </p:pic>
      <p:pic>
        <p:nvPicPr>
          <p:cNvPr id="147" name="Afbeelding 14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8" y="5084341"/>
            <a:ext cx="1688595" cy="249937"/>
          </a:xfrm>
          <a:prstGeom prst="rect">
            <a:avLst/>
          </a:prstGeom>
        </p:spPr>
      </p:pic>
      <p:pic>
        <p:nvPicPr>
          <p:cNvPr id="148" name="I BEHOEFT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19" y="3296360"/>
            <a:ext cx="1085090" cy="2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10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6739390"/>
              </p:ext>
            </p:extLst>
          </p:nvPr>
        </p:nvGraphicFramePr>
        <p:xfrm>
          <a:off x="759886" y="1463363"/>
          <a:ext cx="11163610" cy="159733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1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graphicFrame>
        <p:nvGraphicFramePr>
          <p:cNvPr id="142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9094171"/>
              </p:ext>
            </p:extLst>
          </p:nvPr>
        </p:nvGraphicFramePr>
        <p:xfrm>
          <a:off x="759886" y="3133809"/>
          <a:ext cx="1116361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45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664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sp>
        <p:nvSpPr>
          <p:cNvPr id="8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6" y="1721161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88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870158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89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2980430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90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8573610" y="1733421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91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85263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92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351685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93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803779" y="173349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10</a:t>
            </a:r>
          </a:p>
        </p:txBody>
      </p:sp>
      <p:sp>
        <p:nvSpPr>
          <p:cNvPr id="94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468389" y="173349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95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5226695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96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4085651" y="1722555"/>
            <a:ext cx="114609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273237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6110-98E8-46B7-AAA8-54257636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F62E-DEDE-4D5F-915A-3FF94755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E439-27A0-4E5B-9A4A-0C90AA6C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51C2E-5979-4B6E-AFCD-06F0665F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EAC5-60C2-4F95-80D0-D26C8CFB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94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9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6653410"/>
              </p:ext>
            </p:extLst>
          </p:nvPr>
        </p:nvGraphicFramePr>
        <p:xfrm>
          <a:off x="759886" y="1465888"/>
          <a:ext cx="11163609" cy="162021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92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6233735"/>
              </p:ext>
            </p:extLst>
          </p:nvPr>
        </p:nvGraphicFramePr>
        <p:xfrm>
          <a:off x="759887" y="3132960"/>
          <a:ext cx="11163609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775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79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72116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998616" y="172589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237347" y="173062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476077" y="172116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5722325" y="173062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961055" y="172115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8192268" y="173062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423480" y="173062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10666428" y="171951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</p:spTree>
    <p:extLst>
      <p:ext uri="{BB962C8B-B14F-4D97-AF65-F5344CB8AC3E}">
        <p14:creationId xmlns:p14="http://schemas.microsoft.com/office/powerpoint/2010/main" val="16383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8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9114292"/>
              </p:ext>
            </p:extLst>
          </p:nvPr>
        </p:nvGraphicFramePr>
        <p:xfrm>
          <a:off x="769329" y="1463363"/>
          <a:ext cx="11154168" cy="162273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81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7164000"/>
              </p:ext>
            </p:extLst>
          </p:nvPr>
        </p:nvGraphicFramePr>
        <p:xfrm>
          <a:off x="769329" y="3132960"/>
          <a:ext cx="11154168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709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02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0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159000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548671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938342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6318569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727127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9142699" y="172116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10526104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</p:spTree>
    <p:extLst>
      <p:ext uri="{BB962C8B-B14F-4D97-AF65-F5344CB8AC3E}">
        <p14:creationId xmlns:p14="http://schemas.microsoft.com/office/powerpoint/2010/main" val="252942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7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26509878"/>
              </p:ext>
            </p:extLst>
          </p:nvPr>
        </p:nvGraphicFramePr>
        <p:xfrm>
          <a:off x="769325" y="1461643"/>
          <a:ext cx="11144728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4352792"/>
              </p:ext>
            </p:extLst>
          </p:nvPr>
        </p:nvGraphicFramePr>
        <p:xfrm>
          <a:off x="778768" y="3132960"/>
          <a:ext cx="11144728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4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8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4" y="1721161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362199" y="1719306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945055" y="1721960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5547369" y="1721960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137836" y="1722759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729506" y="1719305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321178" y="17152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</p:spTree>
    <p:extLst>
      <p:ext uri="{BB962C8B-B14F-4D97-AF65-F5344CB8AC3E}">
        <p14:creationId xmlns:p14="http://schemas.microsoft.com/office/powerpoint/2010/main" val="107403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6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3555667"/>
              </p:ext>
            </p:extLst>
          </p:nvPr>
        </p:nvGraphicFramePr>
        <p:xfrm>
          <a:off x="778769" y="1461643"/>
          <a:ext cx="11135286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5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256006"/>
              </p:ext>
            </p:extLst>
          </p:nvPr>
        </p:nvGraphicFramePr>
        <p:xfrm>
          <a:off x="778769" y="3132960"/>
          <a:ext cx="11135286" cy="32637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5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2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14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8" y="172116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632158" y="172348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4478861" y="172348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6341691" y="1732876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8207277" y="171404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10067351" y="170776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</p:spTree>
    <p:extLst>
      <p:ext uri="{BB962C8B-B14F-4D97-AF65-F5344CB8AC3E}">
        <p14:creationId xmlns:p14="http://schemas.microsoft.com/office/powerpoint/2010/main" val="270627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5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40816944"/>
              </p:ext>
            </p:extLst>
          </p:nvPr>
        </p:nvGraphicFramePr>
        <p:xfrm>
          <a:off x="778771" y="1461643"/>
          <a:ext cx="11135285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2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70243178"/>
              </p:ext>
            </p:extLst>
          </p:nvPr>
        </p:nvGraphicFramePr>
        <p:xfrm>
          <a:off x="792696" y="3128860"/>
          <a:ext cx="1112136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2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3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42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003600" y="1724219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5214504" y="1727277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464805" y="173033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75709" y="1715272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</p:spTree>
    <p:extLst>
      <p:ext uri="{BB962C8B-B14F-4D97-AF65-F5344CB8AC3E}">
        <p14:creationId xmlns:p14="http://schemas.microsoft.com/office/powerpoint/2010/main" val="1859348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4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2367633"/>
              </p:ext>
            </p:extLst>
          </p:nvPr>
        </p:nvGraphicFramePr>
        <p:xfrm>
          <a:off x="792695" y="1459923"/>
          <a:ext cx="11121360" cy="16388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5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468042"/>
              </p:ext>
            </p:extLst>
          </p:nvPr>
        </p:nvGraphicFramePr>
        <p:xfrm>
          <a:off x="792694" y="3129020"/>
          <a:ext cx="1112136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8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558429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6346263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9140234" y="1718049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172167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3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2818426"/>
              </p:ext>
            </p:extLst>
          </p:nvPr>
        </p:nvGraphicFramePr>
        <p:xfrm>
          <a:off x="792693" y="1459923"/>
          <a:ext cx="11121360" cy="16261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0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5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13115972"/>
              </p:ext>
            </p:extLst>
          </p:nvPr>
        </p:nvGraphicFramePr>
        <p:xfrm>
          <a:off x="792693" y="3111500"/>
          <a:ext cx="11121360" cy="32893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0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18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4500297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8206449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</p:spTree>
    <p:extLst>
      <p:ext uri="{BB962C8B-B14F-4D97-AF65-F5344CB8AC3E}">
        <p14:creationId xmlns:p14="http://schemas.microsoft.com/office/powerpoint/2010/main" val="1819016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10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0013074"/>
              </p:ext>
            </p:extLst>
          </p:nvPr>
        </p:nvGraphicFramePr>
        <p:xfrm>
          <a:off x="769328" y="1528652"/>
          <a:ext cx="11163610" cy="177141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71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23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549981"/>
              </p:ext>
            </p:extLst>
          </p:nvPr>
        </p:nvGraphicFramePr>
        <p:xfrm>
          <a:off x="769324" y="3461879"/>
          <a:ext cx="11154170" cy="1728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3817517"/>
              </p:ext>
            </p:extLst>
          </p:nvPr>
        </p:nvGraphicFramePr>
        <p:xfrm>
          <a:off x="750443" y="5192145"/>
          <a:ext cx="11173050" cy="1152000"/>
        </p:xfrm>
        <a:graphic>
          <a:graphicData uri="http://schemas.openxmlformats.org/drawingml/2006/table">
            <a:tbl>
              <a:tblPr firstRow="1" bandRow="1" bandCol="1"/>
              <a:tblGrid>
                <a:gridCol w="111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520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8" y="1695964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879600" y="1701800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2989872" y="1705326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8583052" y="1710013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94705" y="171227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361127" y="1705326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811409" y="1710013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10</a:t>
            </a:r>
          </a:p>
        </p:txBody>
      </p:sp>
      <p:sp>
        <p:nvSpPr>
          <p:cNvPr id="3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477831" y="169781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3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5236137" y="169781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3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4114862" y="1697813"/>
            <a:ext cx="112632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4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767516" y="2255538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4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1877788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4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2988060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4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8581240" y="2267798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  <p:sp>
        <p:nvSpPr>
          <p:cNvPr id="4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9692893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9</a:t>
            </a:r>
          </a:p>
        </p:txBody>
      </p:sp>
      <p:sp>
        <p:nvSpPr>
          <p:cNvPr id="4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6359315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46" name="T FASE 1"/>
          <p:cNvSpPr>
            <a:spLocks noGrp="1"/>
          </p:cNvSpPr>
          <p:nvPr>
            <p:ph type="body" sz="quarter" idx="72" hasCustomPrompt="1"/>
          </p:nvPr>
        </p:nvSpPr>
        <p:spPr>
          <a:xfrm>
            <a:off x="10811409" y="226787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10</a:t>
            </a:r>
          </a:p>
        </p:txBody>
      </p:sp>
      <p:sp>
        <p:nvSpPr>
          <p:cNvPr id="47" name="T FASE 1"/>
          <p:cNvSpPr>
            <a:spLocks noGrp="1"/>
          </p:cNvSpPr>
          <p:nvPr>
            <p:ph type="body" sz="quarter" idx="73" hasCustomPrompt="1"/>
          </p:nvPr>
        </p:nvSpPr>
        <p:spPr>
          <a:xfrm>
            <a:off x="7476019" y="226787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48" name="T FASE 1"/>
          <p:cNvSpPr>
            <a:spLocks noGrp="1"/>
          </p:cNvSpPr>
          <p:nvPr>
            <p:ph type="body" sz="quarter" idx="74" hasCustomPrompt="1"/>
          </p:nvPr>
        </p:nvSpPr>
        <p:spPr>
          <a:xfrm>
            <a:off x="5234325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49" name="T FASE 1"/>
          <p:cNvSpPr>
            <a:spLocks noGrp="1"/>
          </p:cNvSpPr>
          <p:nvPr>
            <p:ph type="body" sz="quarter" idx="75" hasCustomPrompt="1"/>
          </p:nvPr>
        </p:nvSpPr>
        <p:spPr>
          <a:xfrm>
            <a:off x="4093281" y="2256932"/>
            <a:ext cx="114609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</p:spTree>
    <p:extLst>
      <p:ext uri="{BB962C8B-B14F-4D97-AF65-F5344CB8AC3E}">
        <p14:creationId xmlns:p14="http://schemas.microsoft.com/office/powerpoint/2010/main" val="3366368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9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9531462"/>
              </p:ext>
            </p:extLst>
          </p:nvPr>
        </p:nvGraphicFramePr>
        <p:xfrm>
          <a:off x="759886" y="1509140"/>
          <a:ext cx="11163609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2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5754710"/>
              </p:ext>
            </p:extLst>
          </p:nvPr>
        </p:nvGraphicFramePr>
        <p:xfrm>
          <a:off x="759886" y="3444696"/>
          <a:ext cx="11163609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4194656"/>
              </p:ext>
            </p:extLst>
          </p:nvPr>
        </p:nvGraphicFramePr>
        <p:xfrm>
          <a:off x="759886" y="5260435"/>
          <a:ext cx="11163609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520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68464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998616" y="168937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237347" y="169410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476077" y="168464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5722325" y="169410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961055" y="168463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8192268" y="169410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423480" y="169410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10666428" y="168299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759885" y="224977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1998616" y="225450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3237347" y="225923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4476077" y="224977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5722325" y="225923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6961055" y="224976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8192268" y="225923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72" hasCustomPrompt="1"/>
          </p:nvPr>
        </p:nvSpPr>
        <p:spPr>
          <a:xfrm>
            <a:off x="9423480" y="225923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  <p:sp>
        <p:nvSpPr>
          <p:cNvPr id="37" name="T FASE 1"/>
          <p:cNvSpPr>
            <a:spLocks noGrp="1"/>
          </p:cNvSpPr>
          <p:nvPr>
            <p:ph type="body" sz="quarter" idx="73" hasCustomPrompt="1"/>
          </p:nvPr>
        </p:nvSpPr>
        <p:spPr>
          <a:xfrm>
            <a:off x="10666428" y="224812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9</a:t>
            </a:r>
          </a:p>
        </p:txBody>
      </p:sp>
    </p:spTree>
    <p:extLst>
      <p:ext uri="{BB962C8B-B14F-4D97-AF65-F5344CB8AC3E}">
        <p14:creationId xmlns:p14="http://schemas.microsoft.com/office/powerpoint/2010/main" val="4010669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8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1785293"/>
              </p:ext>
            </p:extLst>
          </p:nvPr>
        </p:nvGraphicFramePr>
        <p:xfrm>
          <a:off x="759886" y="1509140"/>
          <a:ext cx="11163608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1662286"/>
              </p:ext>
            </p:extLst>
          </p:nvPr>
        </p:nvGraphicFramePr>
        <p:xfrm>
          <a:off x="759886" y="3444696"/>
          <a:ext cx="11163608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4185988"/>
              </p:ext>
            </p:extLst>
          </p:nvPr>
        </p:nvGraphicFramePr>
        <p:xfrm>
          <a:off x="759886" y="5260435"/>
          <a:ext cx="11170072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39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306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159000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548671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938342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6318569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727127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9130981" y="169734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10526104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764624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2163739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3553410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4943081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6323308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7731866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9147438" y="2271869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10530843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</p:spTree>
    <p:extLst>
      <p:ext uri="{BB962C8B-B14F-4D97-AF65-F5344CB8AC3E}">
        <p14:creationId xmlns:p14="http://schemas.microsoft.com/office/powerpoint/2010/main" val="410821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25B0-72FF-459B-91AC-6533DF56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3480-9D4D-4D1E-BFE2-92AB5FB9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1AE5-6BBC-4301-8AE6-553B54A8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B735-2A70-429E-8B08-48A290C7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D3D3-3CB8-45FF-8A56-89986A87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76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7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6025843"/>
              </p:ext>
            </p:extLst>
          </p:nvPr>
        </p:nvGraphicFramePr>
        <p:xfrm>
          <a:off x="759886" y="1509140"/>
          <a:ext cx="11163607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2550235"/>
              </p:ext>
            </p:extLst>
          </p:nvPr>
        </p:nvGraphicFramePr>
        <p:xfrm>
          <a:off x="759886" y="3444696"/>
          <a:ext cx="11163607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1751659"/>
              </p:ext>
            </p:extLst>
          </p:nvPr>
        </p:nvGraphicFramePr>
        <p:xfrm>
          <a:off x="759886" y="5176465"/>
          <a:ext cx="11180988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59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437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4" y="1709618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352759" y="1707763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935615" y="17104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5537929" y="17104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128396" y="1711216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720066" y="170776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311738" y="1703729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59884" y="2279773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2352759" y="2277918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3935615" y="22805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5537929" y="22805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7128396" y="2281371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8720066" y="22779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10311738" y="2273884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</p:spTree>
    <p:extLst>
      <p:ext uri="{BB962C8B-B14F-4D97-AF65-F5344CB8AC3E}">
        <p14:creationId xmlns:p14="http://schemas.microsoft.com/office/powerpoint/2010/main" val="35025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6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2114231"/>
              </p:ext>
            </p:extLst>
          </p:nvPr>
        </p:nvGraphicFramePr>
        <p:xfrm>
          <a:off x="759886" y="1509140"/>
          <a:ext cx="11163606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58383387"/>
              </p:ext>
            </p:extLst>
          </p:nvPr>
        </p:nvGraphicFramePr>
        <p:xfrm>
          <a:off x="759886" y="3444696"/>
          <a:ext cx="11163606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9986292"/>
              </p:ext>
            </p:extLst>
          </p:nvPr>
        </p:nvGraphicFramePr>
        <p:xfrm>
          <a:off x="759886" y="5214565"/>
          <a:ext cx="11163606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0443" y="1693640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613273" y="169596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4476103" y="1695963"/>
            <a:ext cx="1860074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6345620" y="1705355"/>
            <a:ext cx="184001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8188392" y="168652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10048466" y="168024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759886" y="2254459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2622716" y="225678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4469419" y="225678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6332249" y="226617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8197835" y="224734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10057909" y="224106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</p:spTree>
    <p:extLst>
      <p:ext uri="{BB962C8B-B14F-4D97-AF65-F5344CB8AC3E}">
        <p14:creationId xmlns:p14="http://schemas.microsoft.com/office/powerpoint/2010/main" val="2476709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5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7185843"/>
              </p:ext>
            </p:extLst>
          </p:nvPr>
        </p:nvGraphicFramePr>
        <p:xfrm>
          <a:off x="759886" y="1509140"/>
          <a:ext cx="11163610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3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11987255"/>
              </p:ext>
            </p:extLst>
          </p:nvPr>
        </p:nvGraphicFramePr>
        <p:xfrm>
          <a:off x="759886" y="3444696"/>
          <a:ext cx="11163605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5801187"/>
              </p:ext>
            </p:extLst>
          </p:nvPr>
        </p:nvGraphicFramePr>
        <p:xfrm>
          <a:off x="759886" y="5214565"/>
          <a:ext cx="11163605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22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80380" y="170470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991284" y="1707763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5202188" y="171082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452489" y="1713879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63393" y="1698816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80380" y="2267337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2991284" y="227039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5202188" y="2273453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7452489" y="227651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9663393" y="2261448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</p:spTree>
    <p:extLst>
      <p:ext uri="{BB962C8B-B14F-4D97-AF65-F5344CB8AC3E}">
        <p14:creationId xmlns:p14="http://schemas.microsoft.com/office/powerpoint/2010/main" val="280359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4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5200119"/>
              </p:ext>
            </p:extLst>
          </p:nvPr>
        </p:nvGraphicFramePr>
        <p:xfrm>
          <a:off x="759886" y="1509140"/>
          <a:ext cx="11163604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9487754"/>
              </p:ext>
            </p:extLst>
          </p:nvPr>
        </p:nvGraphicFramePr>
        <p:xfrm>
          <a:off x="759886" y="3444696"/>
          <a:ext cx="11163604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9330995"/>
              </p:ext>
            </p:extLst>
          </p:nvPr>
        </p:nvGraphicFramePr>
        <p:xfrm>
          <a:off x="759886" y="5214565"/>
          <a:ext cx="11163604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0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558423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6346257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9140228" y="1703852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92690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3558423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6346257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140228" y="2280882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</p:spTree>
    <p:extLst>
      <p:ext uri="{BB962C8B-B14F-4D97-AF65-F5344CB8AC3E}">
        <p14:creationId xmlns:p14="http://schemas.microsoft.com/office/powerpoint/2010/main" val="85394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3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0290082"/>
              </p:ext>
            </p:extLst>
          </p:nvPr>
        </p:nvGraphicFramePr>
        <p:xfrm>
          <a:off x="759886" y="1509140"/>
          <a:ext cx="11163609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2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0149942"/>
              </p:ext>
            </p:extLst>
          </p:nvPr>
        </p:nvGraphicFramePr>
        <p:xfrm>
          <a:off x="759886" y="3444696"/>
          <a:ext cx="11163603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2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2459709"/>
              </p:ext>
            </p:extLst>
          </p:nvPr>
        </p:nvGraphicFramePr>
        <p:xfrm>
          <a:off x="759886" y="5214565"/>
          <a:ext cx="11163603" cy="1135435"/>
        </p:xfrm>
        <a:graphic>
          <a:graphicData uri="http://schemas.openxmlformats.org/drawingml/2006/table">
            <a:tbl>
              <a:tblPr firstRow="1" bandRow="1" bandCol="1"/>
              <a:tblGrid>
                <a:gridCol w="372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4500297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8206449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92696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4500297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206449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</p:spTree>
    <p:extLst>
      <p:ext uri="{BB962C8B-B14F-4D97-AF65-F5344CB8AC3E}">
        <p14:creationId xmlns:p14="http://schemas.microsoft.com/office/powerpoint/2010/main" val="136916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On)prettige asp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860" y="243943"/>
            <a:ext cx="8769658" cy="61125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3600"/>
            <a:ext cx="5482800" cy="4166400"/>
          </a:xfrm>
          <a:solidFill>
            <a:srgbClr val="EBF5E8"/>
          </a:solidFill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1999" y="2133600"/>
            <a:ext cx="5478242" cy="4166400"/>
          </a:xfrm>
          <a:solidFill>
            <a:srgbClr val="FEECE6"/>
          </a:solidFill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9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sp>
        <p:nvSpPr>
          <p:cNvPr id="11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56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750"/>
            <a:ext cx="2990094" cy="42672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99" y="1612750"/>
            <a:ext cx="331013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23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4743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2641600"/>
            <a:ext cx="4860000" cy="36584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2641600"/>
            <a:ext cx="4860000" cy="36584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/>
          </p:nvPr>
        </p:nvSpPr>
        <p:spPr>
          <a:xfrm>
            <a:off x="1080000" y="1871550"/>
            <a:ext cx="4860000" cy="6985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6252000" y="1871550"/>
            <a:ext cx="4860000" cy="6985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92676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232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3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9066-B4AD-408F-B69D-689F23A4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95D4-1C60-44EA-8787-A7CF42C8B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AD505-991D-4357-90F1-5F3D3F26D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083A-B47E-48A9-9E43-627549B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46E8-684D-435C-B544-E27BD4D9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058C7-416C-418D-84BB-8EF86CB3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526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296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804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265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42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02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96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2A23-D114-4488-AF3E-EA01B971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7407B-45A5-49CC-9C9D-7A31D868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CA754-0344-4328-8484-89F22E58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B119F-62FA-4CC0-B821-B0AF93260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3E615-3365-45C6-866A-BC17B4077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705DA-6B15-48E5-A4D8-D90445E4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F9FF0-0AE9-4C57-BAD3-AED9E3FC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23C8-BF09-49E4-A82B-E3D8C090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4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9D32-60B2-4C0F-BCC0-3D9857FE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7B1F-AE76-49EF-89DA-9502AFC5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25CF6-E2DC-4F22-8294-CEB7C523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C3AF-4FE4-4C2C-8C57-043421C7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2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EAD0-6F5A-4110-97E8-4A1300AA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B2547-6221-4074-92D5-753721CF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B6FA0-DB59-4790-B1F0-C1ED6F90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27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4D10-431B-490F-9159-07E8ABBB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D039-3557-46F6-87FB-098A88BF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009B-1FC9-412D-A7BF-A51198EB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2AD0D-72BE-4DB0-B2EB-0ADCD501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C7B8E-DA76-4EE9-A7E1-506EF8EB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4D57-3ED6-4C99-8F76-4FEDF857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0DCE-3A32-4879-B078-96619F49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0F251-355E-460A-9749-3E06159BD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7E2BB-17A7-48F6-ACA6-082A1C817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ADC3B-E612-4C14-932A-DC3FEF8C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BCCE8-2284-4269-AF93-DC4A9448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2EF1-197C-4E0D-B1AB-CB568C06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8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5E7C8-725A-4FCD-8ADF-53065BBC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07CB-D84B-4BF3-808F-BD340D09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9CC8-4E98-46FD-898A-B1418A43E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D5B3-C256-4031-BA29-1F12C7E0FAFC}" type="datetimeFigureOut">
              <a:rPr lang="nl-NL" smtClean="0"/>
              <a:t>21-10-2020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A7F2E-136F-4918-B35F-34FF33D47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F714-CD58-405D-88EC-BB01A875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6903-807E-45D0-B60A-73EDB4B569C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0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44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9" r:id="rId28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83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file:////Users/HOME/Desktop/telefoon.pn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file:////Users/HOME/Desktop/apestaartje.png" TargetMode="External"/><Relationship Id="rId12" Type="http://schemas.openxmlformats.org/officeDocument/2006/relationships/image" Target="file:////Users/HOME/Desktop/Klantreizen%20Templates/vrouw.png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25.jpg"/><Relationship Id="rId4" Type="http://schemas.openxmlformats.org/officeDocument/2006/relationships/image" Target="../media/image31.png"/><Relationship Id="rId9" Type="http://schemas.openxmlformats.org/officeDocument/2006/relationships/image" Target="file:////Users/HOME/Desktop/telefoon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Relationship Id="rId6" Type="http://schemas.openxmlformats.org/officeDocument/2006/relationships/image" Target="file:////Users/HOME/Desktop/Klantreizen%20Templates/vrouw.png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file:////Users/HOME/Desktop/apestaartje.png" TargetMode="External"/><Relationship Id="rId12" Type="http://schemas.openxmlformats.org/officeDocument/2006/relationships/image" Target="../media/image25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file:////Users/HOME/Desktop/Klantreizen%20Templates/vrouw.png" TargetMode="External"/><Relationship Id="rId5" Type="http://schemas.openxmlformats.org/officeDocument/2006/relationships/image" Target="file:////Users/HOME/Desktop/telefoon.pn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Klantreizen SDG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Persona’s, huidige en gewenste klantreizen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21-10-2020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BA488-531B-4B82-BCA8-33955AB34099}"/>
              </a:ext>
            </a:extLst>
          </p:cNvPr>
          <p:cNvSpPr/>
          <p:nvPr/>
        </p:nvSpPr>
        <p:spPr>
          <a:xfrm>
            <a:off x="188007" y="179462"/>
            <a:ext cx="2580830" cy="1341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51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53"/>
          </p:nvPr>
        </p:nvSpPr>
        <p:spPr>
          <a:xfrm rot="515739">
            <a:off x="10396353" y="1310473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23" name="Grafiek 9 fasen"/>
          <p:cNvGraphicFramePr/>
          <p:nvPr/>
        </p:nvGraphicFramePr>
        <p:xfrm>
          <a:off x="734096" y="3459305"/>
          <a:ext cx="11204619" cy="283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ONPRETTI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81" y="5799970"/>
            <a:ext cx="240792" cy="240792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71B98E34-24E7-FB46-BA5C-98E0781C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81" y="2486672"/>
            <a:ext cx="405483" cy="40548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BFC568D-98E3-4917-A4BC-AE5966081425}"/>
              </a:ext>
            </a:extLst>
          </p:cNvPr>
          <p:cNvSpPr/>
          <p:nvPr/>
        </p:nvSpPr>
        <p:spPr>
          <a:xfrm>
            <a:off x="766572" y="164128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F9FFC2-B3E5-4DE4-8C14-096DA6D9747C}"/>
              </a:ext>
            </a:extLst>
          </p:cNvPr>
          <p:cNvSpPr/>
          <p:nvPr/>
        </p:nvSpPr>
        <p:spPr>
          <a:xfrm>
            <a:off x="2619960" y="164072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948D7D-0CFA-44A5-AB96-D06BB7997A7E}"/>
              </a:ext>
            </a:extLst>
          </p:cNvPr>
          <p:cNvSpPr/>
          <p:nvPr/>
        </p:nvSpPr>
        <p:spPr>
          <a:xfrm>
            <a:off x="4481894" y="1638171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571620-2267-4910-9802-7BFEA5A4509E}"/>
              </a:ext>
            </a:extLst>
          </p:cNvPr>
          <p:cNvSpPr/>
          <p:nvPr/>
        </p:nvSpPr>
        <p:spPr>
          <a:xfrm>
            <a:off x="6343857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849D26-D591-4073-88F2-52DEB0559032}"/>
              </a:ext>
            </a:extLst>
          </p:cNvPr>
          <p:cNvSpPr/>
          <p:nvPr/>
        </p:nvSpPr>
        <p:spPr>
          <a:xfrm>
            <a:off x="8195385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22458-384B-44C5-85DA-18175857A8CC}"/>
              </a:ext>
            </a:extLst>
          </p:cNvPr>
          <p:cNvSpPr/>
          <p:nvPr/>
        </p:nvSpPr>
        <p:spPr>
          <a:xfrm>
            <a:off x="10050633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C73985-D80A-4BFD-A0C9-F6A909D7FC5D}"/>
              </a:ext>
            </a:extLst>
          </p:cNvPr>
          <p:cNvSpPr/>
          <p:nvPr/>
        </p:nvSpPr>
        <p:spPr>
          <a:xfrm>
            <a:off x="0" y="6400801"/>
            <a:ext cx="510225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8E5401-1131-47B9-ADC8-E8C36ECE64CA}"/>
              </a:ext>
            </a:extLst>
          </p:cNvPr>
          <p:cNvSpPr/>
          <p:nvPr/>
        </p:nvSpPr>
        <p:spPr>
          <a:xfrm>
            <a:off x="-1322654" y="15973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Orientatië Nederlands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 in Arnhem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D7073F-D96B-4D57-A3B8-D680DC393799}"/>
              </a:ext>
            </a:extLst>
          </p:cNvPr>
          <p:cNvSpPr/>
          <p:nvPr/>
        </p:nvSpPr>
        <p:spPr>
          <a:xfrm>
            <a:off x="495311" y="15973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Beperkte informatie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beschikbaar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626AD6-175A-4E01-ABF4-69A600EA52D3}"/>
              </a:ext>
            </a:extLst>
          </p:cNvPr>
          <p:cNvSpPr/>
          <p:nvPr/>
        </p:nvSpPr>
        <p:spPr>
          <a:xfrm>
            <a:off x="2407642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3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Scholen zoeken via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vergelijkingssites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58F4AA-6A18-41AB-93F7-3CB2D089855F}"/>
              </a:ext>
            </a:extLst>
          </p:cNvPr>
          <p:cNvSpPr/>
          <p:nvPr/>
        </p:nvSpPr>
        <p:spPr>
          <a:xfrm>
            <a:off x="4225607" y="15954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4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Willekeurige school bellen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FC64A27-0B87-40CE-ABF0-E78814ABAF80}"/>
              </a:ext>
            </a:extLst>
          </p:cNvPr>
          <p:cNvSpPr/>
          <p:nvPr/>
        </p:nvSpPr>
        <p:spPr>
          <a:xfrm>
            <a:off x="8161822" y="1602079"/>
            <a:ext cx="19828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5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vragen makelaar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contactpersoon gemeente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6734FC-869B-4FAA-B407-9A3C8FE7B7A4}"/>
              </a:ext>
            </a:extLst>
          </p:cNvPr>
          <p:cNvSpPr/>
          <p:nvPr/>
        </p:nvSpPr>
        <p:spPr>
          <a:xfrm>
            <a:off x="8037092" y="160207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6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geschikte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</a:t>
            </a: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bellen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7" name="Afbeelding 53">
            <a:extLst>
              <a:ext uri="{FF2B5EF4-FFF2-40B4-BE49-F238E27FC236}">
                <a16:creationId xmlns:a16="http://schemas.microsoft.com/office/drawing/2014/main" id="{0D8437A3-91AF-492A-BC8C-F7C2E5D5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11" y="2486671"/>
            <a:ext cx="405483" cy="405483"/>
          </a:xfrm>
          <a:prstGeom prst="rect">
            <a:avLst/>
          </a:prstGeom>
        </p:spPr>
      </p:pic>
      <p:pic>
        <p:nvPicPr>
          <p:cNvPr id="78" name="Afbeelding 53">
            <a:extLst>
              <a:ext uri="{FF2B5EF4-FFF2-40B4-BE49-F238E27FC236}">
                <a16:creationId xmlns:a16="http://schemas.microsoft.com/office/drawing/2014/main" id="{97B6AE7F-FEDF-434E-A799-AB5269E87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04" y="2509943"/>
            <a:ext cx="405483" cy="405483"/>
          </a:xfrm>
          <a:prstGeom prst="rect">
            <a:avLst/>
          </a:prstGeom>
        </p:spPr>
      </p:pic>
      <p:pic>
        <p:nvPicPr>
          <p:cNvPr id="79" name="Afbeelding 48">
            <a:extLst>
              <a:ext uri="{FF2B5EF4-FFF2-40B4-BE49-F238E27FC236}">
                <a16:creationId xmlns:a16="http://schemas.microsoft.com/office/drawing/2014/main" id="{36426CB0-A793-466B-956C-F8747B931317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7113159" y="2520360"/>
            <a:ext cx="405483" cy="405483"/>
          </a:xfrm>
          <a:prstGeom prst="rect">
            <a:avLst/>
          </a:prstGeom>
        </p:spPr>
      </p:pic>
      <p:pic>
        <p:nvPicPr>
          <p:cNvPr id="83" name="Afbeelding 48">
            <a:extLst>
              <a:ext uri="{FF2B5EF4-FFF2-40B4-BE49-F238E27FC236}">
                <a16:creationId xmlns:a16="http://schemas.microsoft.com/office/drawing/2014/main" id="{6661D73B-C03D-42B6-9B45-1F38CD28BB5E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0882350" y="2469452"/>
            <a:ext cx="405483" cy="405483"/>
          </a:xfrm>
          <a:prstGeom prst="rect">
            <a:avLst/>
          </a:prstGeom>
        </p:spPr>
      </p:pic>
      <p:pic>
        <p:nvPicPr>
          <p:cNvPr id="84" name="PRETTIG">
            <a:extLst>
              <a:ext uri="{FF2B5EF4-FFF2-40B4-BE49-F238E27FC236}">
                <a16:creationId xmlns:a16="http://schemas.microsoft.com/office/drawing/2014/main" id="{2D0D6B31-25D6-4FF5-BF34-FC4D292FE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84" y="3682656"/>
            <a:ext cx="243840" cy="243840"/>
          </a:xfrm>
          <a:prstGeom prst="rect">
            <a:avLst/>
          </a:prstGeom>
        </p:spPr>
      </p:pic>
      <p:pic>
        <p:nvPicPr>
          <p:cNvPr id="86" name="ONPRETTIG">
            <a:extLst>
              <a:ext uri="{FF2B5EF4-FFF2-40B4-BE49-F238E27FC236}">
                <a16:creationId xmlns:a16="http://schemas.microsoft.com/office/drawing/2014/main" id="{16E725F6-3BE0-4685-844F-BBC3625D5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49" y="5799970"/>
            <a:ext cx="240792" cy="240792"/>
          </a:xfrm>
          <a:prstGeom prst="rect">
            <a:avLst/>
          </a:prstGeom>
        </p:spPr>
      </p:pic>
      <p:sp>
        <p:nvSpPr>
          <p:cNvPr id="88" name="TOELICHTING ROOD">
            <a:extLst>
              <a:ext uri="{FF2B5EF4-FFF2-40B4-BE49-F238E27FC236}">
                <a16:creationId xmlns:a16="http://schemas.microsoft.com/office/drawing/2014/main" id="{CC62EC1C-616B-470C-B977-806683414297}"/>
              </a:ext>
            </a:extLst>
          </p:cNvPr>
          <p:cNvSpPr/>
          <p:nvPr/>
        </p:nvSpPr>
        <p:spPr>
          <a:xfrm>
            <a:off x="3908278" y="5689911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>
                <a:solidFill>
                  <a:srgbClr val="FFFFFF"/>
                </a:solidFill>
              </a:rPr>
              <a:t>Alle vergelijkingssites zijn in het Nederlands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7DCE2D80-BAE3-4BAC-B05A-013CD50A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een basisschool in Arnhem (1/3)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huidige klantreis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2960F8-B448-4E8D-B758-45C279F7EAB1}"/>
              </a:ext>
            </a:extLst>
          </p:cNvPr>
          <p:cNvSpPr>
            <a:spLocks noGrp="1"/>
          </p:cNvSpPr>
          <p:nvPr>
            <p:ph type="pic" idx="54"/>
          </p:nvPr>
        </p:nvSpPr>
        <p:spPr/>
      </p:sp>
      <p:pic>
        <p:nvPicPr>
          <p:cNvPr id="45" name="Picture 4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74A681F-B5A1-4FDD-82C4-43BB1BE3A1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85876" y="195964"/>
            <a:ext cx="1131903" cy="1098070"/>
          </a:xfrm>
          <a:prstGeom prst="rect">
            <a:avLst/>
          </a:prstGeom>
        </p:spPr>
      </p:pic>
      <p:sp>
        <p:nvSpPr>
          <p:cNvPr id="46" name="TOELICHTING ROOD">
            <a:extLst>
              <a:ext uri="{FF2B5EF4-FFF2-40B4-BE49-F238E27FC236}">
                <a16:creationId xmlns:a16="http://schemas.microsoft.com/office/drawing/2014/main" id="{466E0123-A385-480B-A115-11D1D63A0832}"/>
              </a:ext>
            </a:extLst>
          </p:cNvPr>
          <p:cNvSpPr/>
          <p:nvPr/>
        </p:nvSpPr>
        <p:spPr>
          <a:xfrm>
            <a:off x="1090238" y="4604148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google zoek ik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 scholen in Arnhem</a:t>
            </a:r>
          </a:p>
        </p:txBody>
      </p:sp>
      <p:sp>
        <p:nvSpPr>
          <p:cNvPr id="47" name="TOELICHTING ROOD">
            <a:extLst>
              <a:ext uri="{FF2B5EF4-FFF2-40B4-BE49-F238E27FC236}">
                <a16:creationId xmlns:a16="http://schemas.microsoft.com/office/drawing/2014/main" id="{40DE7459-A071-4CB8-92CC-F1290F00DA59}"/>
              </a:ext>
            </a:extLst>
          </p:cNvPr>
          <p:cNvSpPr/>
          <p:nvPr/>
        </p:nvSpPr>
        <p:spPr>
          <a:xfrm>
            <a:off x="2693901" y="4604148"/>
            <a:ext cx="922627" cy="9142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vind alleen wat algemene informatie in het Engels op </a:t>
            </a:r>
            <a:r>
              <a:rPr lang="nl-NL" sz="800" dirty="0"/>
              <a:t>dutchinternationalschools.nl 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BD4D7BDF-CA6D-4C5D-835C-09F31BCA2C01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9014619" y="2477135"/>
            <a:ext cx="405483" cy="405483"/>
          </a:xfrm>
          <a:prstGeom prst="rect">
            <a:avLst/>
          </a:prstGeom>
        </p:spPr>
      </p:pic>
      <p:sp>
        <p:nvSpPr>
          <p:cNvPr id="50" name="TOELICHTING ROOD">
            <a:extLst>
              <a:ext uri="{FF2B5EF4-FFF2-40B4-BE49-F238E27FC236}">
                <a16:creationId xmlns:a16="http://schemas.microsoft.com/office/drawing/2014/main" id="{464A3D17-E655-4738-89DE-6AB20F5D733D}"/>
              </a:ext>
            </a:extLst>
          </p:cNvPr>
          <p:cNvSpPr/>
          <p:nvPr/>
        </p:nvSpPr>
        <p:spPr>
          <a:xfrm>
            <a:off x="7743207" y="5712496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bel maar random een school op, waar ik hoor dat er een wachtlijst is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.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OELICHTING ROOD">
            <a:extLst>
              <a:ext uri="{FF2B5EF4-FFF2-40B4-BE49-F238E27FC236}">
                <a16:creationId xmlns:a16="http://schemas.microsoft.com/office/drawing/2014/main" id="{36B9234E-10A5-4EA1-8779-5F68CABBC469}"/>
              </a:ext>
            </a:extLst>
          </p:cNvPr>
          <p:cNvSpPr/>
          <p:nvPr/>
        </p:nvSpPr>
        <p:spPr>
          <a:xfrm>
            <a:off x="9222085" y="4604148"/>
            <a:ext cx="922627" cy="845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vraag aan een contactpersoon die ik toevalig ken om tips en ik krijg een school aangeraden </a:t>
            </a:r>
          </a:p>
        </p:txBody>
      </p:sp>
      <p:sp>
        <p:nvSpPr>
          <p:cNvPr id="52" name="TOELICHTING GROEN">
            <a:extLst>
              <a:ext uri="{FF2B5EF4-FFF2-40B4-BE49-F238E27FC236}">
                <a16:creationId xmlns:a16="http://schemas.microsoft.com/office/drawing/2014/main" id="{4350E592-D83F-4F3D-B43A-CE653C04A3C8}"/>
              </a:ext>
            </a:extLst>
          </p:cNvPr>
          <p:cNvSpPr/>
          <p:nvPr/>
        </p:nvSpPr>
        <p:spPr>
          <a:xfrm>
            <a:off x="10618014" y="4036808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school heeft plek</a:t>
            </a:r>
          </a:p>
        </p:txBody>
      </p:sp>
      <p:sp>
        <p:nvSpPr>
          <p:cNvPr id="41" name="TOELICHTING ROOD">
            <a:extLst>
              <a:ext uri="{FF2B5EF4-FFF2-40B4-BE49-F238E27FC236}">
                <a16:creationId xmlns:a16="http://schemas.microsoft.com/office/drawing/2014/main" id="{AB3FDD80-5C02-4EF4-8462-810AF2795931}"/>
              </a:ext>
            </a:extLst>
          </p:cNvPr>
          <p:cNvSpPr/>
          <p:nvPr/>
        </p:nvSpPr>
        <p:spPr>
          <a:xfrm>
            <a:off x="2837885" y="2972989"/>
            <a:ext cx="1531706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dutchinternationalschools.nl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OELICHTING ROOD">
            <a:extLst>
              <a:ext uri="{FF2B5EF4-FFF2-40B4-BE49-F238E27FC236}">
                <a16:creationId xmlns:a16="http://schemas.microsoft.com/office/drawing/2014/main" id="{AF9E00B0-5FDF-467B-9217-545D858FD89E}"/>
              </a:ext>
            </a:extLst>
          </p:cNvPr>
          <p:cNvSpPr/>
          <p:nvPr/>
        </p:nvSpPr>
        <p:spPr>
          <a:xfrm>
            <a:off x="4942465" y="2960476"/>
            <a:ext cx="1084359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Scholenopdekaart.nl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OELICHTING ROOD">
            <a:extLst>
              <a:ext uri="{FF2B5EF4-FFF2-40B4-BE49-F238E27FC236}">
                <a16:creationId xmlns:a16="http://schemas.microsoft.com/office/drawing/2014/main" id="{8E89D211-73A2-422E-9A2F-7FFCAFE47613}"/>
              </a:ext>
            </a:extLst>
          </p:cNvPr>
          <p:cNvSpPr/>
          <p:nvPr/>
        </p:nvSpPr>
        <p:spPr>
          <a:xfrm>
            <a:off x="1294062" y="2976193"/>
            <a:ext cx="791719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google.com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53"/>
          </p:nvPr>
        </p:nvSpPr>
        <p:spPr>
          <a:xfrm rot="515739">
            <a:off x="10372289" y="1307165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23" name="Grafiek 9 fasen"/>
          <p:cNvGraphicFramePr/>
          <p:nvPr/>
        </p:nvGraphicFramePr>
        <p:xfrm>
          <a:off x="734096" y="3144128"/>
          <a:ext cx="11204619" cy="32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ONPRETTI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19" y="5112624"/>
            <a:ext cx="240792" cy="240792"/>
          </a:xfrm>
          <a:prstGeom prst="rect">
            <a:avLst/>
          </a:prstGeom>
        </p:spPr>
      </p:pic>
      <p:pic>
        <p:nvPicPr>
          <p:cNvPr id="28" name="PRETT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0" y="3264270"/>
            <a:ext cx="243840" cy="24384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579F108-EC3F-4D6E-8B59-054900EF8E1A}"/>
              </a:ext>
            </a:extLst>
          </p:cNvPr>
          <p:cNvSpPr/>
          <p:nvPr/>
        </p:nvSpPr>
        <p:spPr>
          <a:xfrm>
            <a:off x="766572" y="164128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963FB-4AF1-4D7B-8B43-A8D09D028529}"/>
              </a:ext>
            </a:extLst>
          </p:cNvPr>
          <p:cNvSpPr/>
          <p:nvPr/>
        </p:nvSpPr>
        <p:spPr>
          <a:xfrm>
            <a:off x="2619960" y="164072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F1D01B-9A3E-48BF-93AA-AE3CBC386974}"/>
              </a:ext>
            </a:extLst>
          </p:cNvPr>
          <p:cNvSpPr/>
          <p:nvPr/>
        </p:nvSpPr>
        <p:spPr>
          <a:xfrm>
            <a:off x="4481894" y="1638171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02B003-86D6-43A9-8985-65700442F377}"/>
              </a:ext>
            </a:extLst>
          </p:cNvPr>
          <p:cNvSpPr/>
          <p:nvPr/>
        </p:nvSpPr>
        <p:spPr>
          <a:xfrm>
            <a:off x="6343857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EEA474B-85D2-4703-88C1-45879500858F}"/>
              </a:ext>
            </a:extLst>
          </p:cNvPr>
          <p:cNvSpPr/>
          <p:nvPr/>
        </p:nvSpPr>
        <p:spPr>
          <a:xfrm>
            <a:off x="8195385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FEE6B6-227A-4446-93F1-5D496D428B32}"/>
              </a:ext>
            </a:extLst>
          </p:cNvPr>
          <p:cNvSpPr/>
          <p:nvPr/>
        </p:nvSpPr>
        <p:spPr>
          <a:xfrm>
            <a:off x="10050633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7B565D-D70F-4CEC-BFB1-58B5E8953BDE}"/>
              </a:ext>
            </a:extLst>
          </p:cNvPr>
          <p:cNvSpPr/>
          <p:nvPr/>
        </p:nvSpPr>
        <p:spPr>
          <a:xfrm>
            <a:off x="0" y="6400801"/>
            <a:ext cx="510225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E5AD60-0F59-4EAC-8C25-F9A3C95120E1}"/>
              </a:ext>
            </a:extLst>
          </p:cNvPr>
          <p:cNvSpPr/>
          <p:nvPr/>
        </p:nvSpPr>
        <p:spPr>
          <a:xfrm>
            <a:off x="-1315662" y="159703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7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Opendag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A4137BB-F683-449A-B791-5E14CC005272}"/>
              </a:ext>
            </a:extLst>
          </p:cNvPr>
          <p:cNvSpPr/>
          <p:nvPr/>
        </p:nvSpPr>
        <p:spPr>
          <a:xfrm>
            <a:off x="502303" y="159703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8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Inschrijving nog niet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mogelijk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ACBF7C-56F3-4A8F-8DAB-496F0AF0C7BD}"/>
              </a:ext>
            </a:extLst>
          </p:cNvPr>
          <p:cNvSpPr/>
          <p:nvPr/>
        </p:nvSpPr>
        <p:spPr>
          <a:xfrm>
            <a:off x="2407642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9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Informatie inwinnen bij</a:t>
            </a:r>
            <a:b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gemeente over 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BSN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9632606-D193-4861-A34E-B923B4AC7897}"/>
              </a:ext>
            </a:extLst>
          </p:cNvPr>
          <p:cNvSpPr/>
          <p:nvPr/>
        </p:nvSpPr>
        <p:spPr>
          <a:xfrm>
            <a:off x="4225607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10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BSN aanvragen bij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gemeente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E24EDAD-50E6-4E09-B9EB-4BFB1005CB94}"/>
              </a:ext>
            </a:extLst>
          </p:cNvPr>
          <p:cNvSpPr/>
          <p:nvPr/>
        </p:nvSpPr>
        <p:spPr>
          <a:xfrm>
            <a:off x="6219127" y="1622741"/>
            <a:ext cx="5815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11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Inschrijven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4E04F20-A210-40F8-AED0-4A88E6392BBD}"/>
              </a:ext>
            </a:extLst>
          </p:cNvPr>
          <p:cNvSpPr/>
          <p:nvPr/>
        </p:nvSpPr>
        <p:spPr>
          <a:xfrm>
            <a:off x="8037092" y="160995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12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Doorgeven aan gemeente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6" name="Afbeelding 45">
            <a:extLst>
              <a:ext uri="{FF2B5EF4-FFF2-40B4-BE49-F238E27FC236}">
                <a16:creationId xmlns:a16="http://schemas.microsoft.com/office/drawing/2014/main" id="{1DF62E4B-07C5-4583-8348-60C23BBDA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503" y="2521782"/>
            <a:ext cx="405483" cy="405483"/>
          </a:xfrm>
          <a:prstGeom prst="rect">
            <a:avLst/>
          </a:prstGeom>
        </p:spPr>
      </p:pic>
      <p:pic>
        <p:nvPicPr>
          <p:cNvPr id="80" name="Afbeelding 46">
            <a:extLst>
              <a:ext uri="{FF2B5EF4-FFF2-40B4-BE49-F238E27FC236}">
                <a16:creationId xmlns:a16="http://schemas.microsoft.com/office/drawing/2014/main" id="{DEFC10C0-A77B-4888-8EE4-D146343AE201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9006451" y="2466606"/>
            <a:ext cx="405483" cy="405483"/>
          </a:xfrm>
          <a:prstGeom prst="rect">
            <a:avLst/>
          </a:prstGeom>
        </p:spPr>
      </p:pic>
      <p:pic>
        <p:nvPicPr>
          <p:cNvPr id="82" name="Afbeelding 48">
            <a:extLst>
              <a:ext uri="{FF2B5EF4-FFF2-40B4-BE49-F238E27FC236}">
                <a16:creationId xmlns:a16="http://schemas.microsoft.com/office/drawing/2014/main" id="{C6330B69-5F4C-4A81-97DE-AB1E78237863}"/>
              </a:ext>
            </a:extLst>
          </p:cNvPr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10882350" y="2484287"/>
            <a:ext cx="405483" cy="405483"/>
          </a:xfrm>
          <a:prstGeom prst="rect">
            <a:avLst/>
          </a:prstGeom>
        </p:spPr>
      </p:pic>
      <p:pic>
        <p:nvPicPr>
          <p:cNvPr id="83" name="PRETTIG">
            <a:extLst>
              <a:ext uri="{FF2B5EF4-FFF2-40B4-BE49-F238E27FC236}">
                <a16:creationId xmlns:a16="http://schemas.microsoft.com/office/drawing/2014/main" id="{29E1C960-5A15-4616-B3C2-51D63DA64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89" y="3957377"/>
            <a:ext cx="243840" cy="243840"/>
          </a:xfrm>
          <a:prstGeom prst="rect">
            <a:avLst/>
          </a:prstGeom>
        </p:spPr>
      </p:pic>
      <p:pic>
        <p:nvPicPr>
          <p:cNvPr id="85" name="ONPRETTIG">
            <a:extLst>
              <a:ext uri="{FF2B5EF4-FFF2-40B4-BE49-F238E27FC236}">
                <a16:creationId xmlns:a16="http://schemas.microsoft.com/office/drawing/2014/main" id="{336E7BEE-580B-401A-82DB-A3416823B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8" y="5767610"/>
            <a:ext cx="240792" cy="240792"/>
          </a:xfrm>
          <a:prstGeom prst="rect">
            <a:avLst/>
          </a:prstGeom>
        </p:spPr>
      </p:pic>
      <p:pic>
        <p:nvPicPr>
          <p:cNvPr id="86" name="ONPRETTIG">
            <a:extLst>
              <a:ext uri="{FF2B5EF4-FFF2-40B4-BE49-F238E27FC236}">
                <a16:creationId xmlns:a16="http://schemas.microsoft.com/office/drawing/2014/main" id="{9879D228-CA2E-4799-8293-E9543A76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83" y="5859175"/>
            <a:ext cx="240792" cy="240792"/>
          </a:xfrm>
          <a:prstGeom prst="rect">
            <a:avLst/>
          </a:prstGeom>
        </p:spPr>
      </p:pic>
      <p:sp>
        <p:nvSpPr>
          <p:cNvPr id="88" name="TOELICHTING GROEN">
            <a:extLst>
              <a:ext uri="{FF2B5EF4-FFF2-40B4-BE49-F238E27FC236}">
                <a16:creationId xmlns:a16="http://schemas.microsoft.com/office/drawing/2014/main" id="{5881F810-BB6C-40D5-9C4F-E52AC58FB944}"/>
              </a:ext>
            </a:extLst>
          </p:cNvPr>
          <p:cNvSpPr/>
          <p:nvPr/>
        </p:nvSpPr>
        <p:spPr>
          <a:xfrm>
            <a:off x="8768695" y="3119176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inschrijving is na lange tijd eindelijk gelukt</a:t>
            </a:r>
          </a:p>
        </p:txBody>
      </p:sp>
      <p:sp>
        <p:nvSpPr>
          <p:cNvPr id="91" name="TOELICHTING ROOD">
            <a:extLst>
              <a:ext uri="{FF2B5EF4-FFF2-40B4-BE49-F238E27FC236}">
                <a16:creationId xmlns:a16="http://schemas.microsoft.com/office/drawing/2014/main" id="{DA7FD6A5-5469-4DA9-BB7D-4AC9D4F45511}"/>
              </a:ext>
            </a:extLst>
          </p:cNvPr>
          <p:cNvSpPr/>
          <p:nvPr/>
        </p:nvSpPr>
        <p:spPr>
          <a:xfrm>
            <a:off x="2324916" y="5635838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 even eerder verteld dat ik een BSN nodig had voor de inschrijving.</a:t>
            </a:r>
          </a:p>
        </p:txBody>
      </p:sp>
      <p:sp>
        <p:nvSpPr>
          <p:cNvPr id="92" name="TOELICHTING ROOD">
            <a:extLst>
              <a:ext uri="{FF2B5EF4-FFF2-40B4-BE49-F238E27FC236}">
                <a16:creationId xmlns:a16="http://schemas.microsoft.com/office/drawing/2014/main" id="{70CB59DE-3577-41E1-A63D-5D74A475E526}"/>
              </a:ext>
            </a:extLst>
          </p:cNvPr>
          <p:cNvSpPr/>
          <p:nvPr/>
        </p:nvSpPr>
        <p:spPr>
          <a:xfrm>
            <a:off x="5867283" y="5680135"/>
            <a:ext cx="922627" cy="1012753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kan geen Engelse informatie vinden op de gemeentesite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over 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BSN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4" name="TOELICHTING ROOD">
            <a:extLst>
              <a:ext uri="{FF2B5EF4-FFF2-40B4-BE49-F238E27FC236}">
                <a16:creationId xmlns:a16="http://schemas.microsoft.com/office/drawing/2014/main" id="{47B0CC0A-8E03-4869-8C68-23020ED1F830}"/>
              </a:ext>
            </a:extLst>
          </p:cNvPr>
          <p:cNvSpPr/>
          <p:nvPr/>
        </p:nvSpPr>
        <p:spPr>
          <a:xfrm>
            <a:off x="9900080" y="5282250"/>
            <a:ext cx="922627" cy="1010120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Moet ik nou de gemeente doorgeven of mijn kind is ingeschreven of gaat dat automatisch?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E84046B-1179-48CF-AD92-506A6D23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een basisschool in Arnhem (2/3)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huidige klantreis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B0A343-2EEF-49EA-B775-DA0B89314A1A}"/>
              </a:ext>
            </a:extLst>
          </p:cNvPr>
          <p:cNvSpPr>
            <a:spLocks noGrp="1"/>
          </p:cNvSpPr>
          <p:nvPr>
            <p:ph type="pic" idx="54"/>
          </p:nvPr>
        </p:nvSpPr>
        <p:spPr/>
      </p:sp>
      <p:pic>
        <p:nvPicPr>
          <p:cNvPr id="47" name="Picture 4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BB13EAD-B618-4024-B9D0-F0E1F1B536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92270" y="195964"/>
            <a:ext cx="1131903" cy="1098070"/>
          </a:xfrm>
          <a:prstGeom prst="rect">
            <a:avLst/>
          </a:prstGeom>
        </p:spPr>
      </p:pic>
      <p:pic>
        <p:nvPicPr>
          <p:cNvPr id="48" name="Afbeelding 44">
            <a:extLst>
              <a:ext uri="{FF2B5EF4-FFF2-40B4-BE49-F238E27FC236}">
                <a16:creationId xmlns:a16="http://schemas.microsoft.com/office/drawing/2014/main" id="{C86C302C-81BB-46B3-A633-E609B8F0D827}"/>
              </a:ext>
            </a:extLst>
          </p:cNvPr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1369257" y="2521782"/>
            <a:ext cx="405483" cy="405483"/>
          </a:xfrm>
          <a:prstGeom prst="rect">
            <a:avLst/>
          </a:prstGeom>
        </p:spPr>
      </p:pic>
      <p:pic>
        <p:nvPicPr>
          <p:cNvPr id="49" name="Afbeelding 44">
            <a:extLst>
              <a:ext uri="{FF2B5EF4-FFF2-40B4-BE49-F238E27FC236}">
                <a16:creationId xmlns:a16="http://schemas.microsoft.com/office/drawing/2014/main" id="{EEBF0DA1-7690-44E8-B215-2927EFBDCAA9}"/>
              </a:ext>
            </a:extLst>
          </p:cNvPr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3400500" y="2481726"/>
            <a:ext cx="405483" cy="405483"/>
          </a:xfrm>
          <a:prstGeom prst="rect">
            <a:avLst/>
          </a:prstGeom>
        </p:spPr>
      </p:pic>
      <p:pic>
        <p:nvPicPr>
          <p:cNvPr id="51" name="Afbeelding 44">
            <a:extLst>
              <a:ext uri="{FF2B5EF4-FFF2-40B4-BE49-F238E27FC236}">
                <a16:creationId xmlns:a16="http://schemas.microsoft.com/office/drawing/2014/main" id="{A7EAAEF9-1EA0-4B5F-986E-5E060A5C3045}"/>
              </a:ext>
            </a:extLst>
          </p:cNvPr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7130552" y="2472314"/>
            <a:ext cx="405483" cy="405483"/>
          </a:xfrm>
          <a:prstGeom prst="rect">
            <a:avLst/>
          </a:prstGeom>
        </p:spPr>
      </p:pic>
      <p:sp>
        <p:nvSpPr>
          <p:cNvPr id="53" name="TOELICHTING GROEN">
            <a:extLst>
              <a:ext uri="{FF2B5EF4-FFF2-40B4-BE49-F238E27FC236}">
                <a16:creationId xmlns:a16="http://schemas.microsoft.com/office/drawing/2014/main" id="{5DB1DD21-EFAA-4D2A-9352-DAFD62E8691D}"/>
              </a:ext>
            </a:extLst>
          </p:cNvPr>
          <p:cNvSpPr/>
          <p:nvPr/>
        </p:nvSpPr>
        <p:spPr>
          <a:xfrm>
            <a:off x="2151961" y="3140278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Fijn om de school even te kunnen bezoeken. We gaan ervoor.</a:t>
            </a:r>
          </a:p>
        </p:txBody>
      </p:sp>
      <p:sp>
        <p:nvSpPr>
          <p:cNvPr id="56" name="TOELICHTING ROOD">
            <a:extLst>
              <a:ext uri="{FF2B5EF4-FFF2-40B4-BE49-F238E27FC236}">
                <a16:creationId xmlns:a16="http://schemas.microsoft.com/office/drawing/2014/main" id="{9C98D622-4329-47E2-A675-D57468A235FB}"/>
              </a:ext>
            </a:extLst>
          </p:cNvPr>
          <p:cNvSpPr/>
          <p:nvPr/>
        </p:nvSpPr>
        <p:spPr>
          <a:xfrm>
            <a:off x="7729246" y="5635838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een willekeurige tijdstip ga ik naar de gemeente</a:t>
            </a:r>
          </a:p>
        </p:txBody>
      </p:sp>
      <p:pic>
        <p:nvPicPr>
          <p:cNvPr id="57" name="ONPRETTIG">
            <a:extLst>
              <a:ext uri="{FF2B5EF4-FFF2-40B4-BE49-F238E27FC236}">
                <a16:creationId xmlns:a16="http://schemas.microsoft.com/office/drawing/2014/main" id="{128DF983-0BBC-4E76-89F7-7C056D48A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86" y="5772052"/>
            <a:ext cx="240792" cy="240792"/>
          </a:xfrm>
          <a:prstGeom prst="rect">
            <a:avLst/>
          </a:prstGeom>
        </p:spPr>
      </p:pic>
      <p:sp>
        <p:nvSpPr>
          <p:cNvPr id="44" name="TOELICHTING ROOD">
            <a:extLst>
              <a:ext uri="{FF2B5EF4-FFF2-40B4-BE49-F238E27FC236}">
                <a16:creationId xmlns:a16="http://schemas.microsoft.com/office/drawing/2014/main" id="{BF7F1417-07DE-4CF1-B422-6156378A5CFA}"/>
              </a:ext>
            </a:extLst>
          </p:cNvPr>
          <p:cNvSpPr/>
          <p:nvPr/>
        </p:nvSpPr>
        <p:spPr>
          <a:xfrm>
            <a:off x="4994328" y="2968027"/>
            <a:ext cx="92262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Gemeentesite Arnhem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9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 meeste Nederlanders spreken goed Engels. Je moet het dus ook vooral van deze persoonlijke contacten hebben.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Sommige sites (zoals dutchinternationalschools.nl) geven wel algemene teksten in het Engels.</a:t>
            </a:r>
          </a:p>
          <a:p>
            <a:pPr>
              <a:buClrTx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Via google vind je niet een site waar alles goed staat beschreven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Overzicht ontbreekt (wat moet je eerst regelen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voordat je andere zaken kan regelen en wat wel of niet automatisch gebeurt)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Engelse teksten ontbreken op gemeentesites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is weinig informatie in het Engels beschikbaar om te beslissen naar welke school ik mijn kind zal sturen. 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Jammer dat sommige procedures niet digitaal kunnen worden  afgerond.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wordt voor een groot deel nog niet voldaan aan de behoefte van Elsa aan overzicht, details en digitaal werken.</a:t>
            </a:r>
          </a:p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54"/>
          </p:nvPr>
        </p:nvSpPr>
        <p:spPr/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5836B4-DB31-4F23-882C-FE65A199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een basisschool in Arnhem (3/3)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huidige klantreis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796EF05C-6DB3-4532-992D-389B1807CC4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 rot="515739">
            <a:off x="10372289" y="1307165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ECA7046-789E-41BA-A70D-80B6F196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92270" y="195964"/>
            <a:ext cx="1131903" cy="10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51F5-9729-45BD-B33A-817B50A3CFB6}"/>
              </a:ext>
            </a:extLst>
          </p:cNvPr>
          <p:cNvSpPr txBox="1">
            <a:spLocks/>
          </p:cNvSpPr>
          <p:nvPr/>
        </p:nvSpPr>
        <p:spPr>
          <a:xfrm>
            <a:off x="1889729" y="2849933"/>
            <a:ext cx="8563906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gewenste klantreis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zoek naar een bassischool in Arnhem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6B818-051D-49B9-9D26-CD3752D886BE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75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23" name="Grafiek 9 fasen"/>
          <p:cNvGraphicFramePr/>
          <p:nvPr>
            <p:extLst>
              <p:ext uri="{D42A27DB-BD31-4B8C-83A1-F6EECF244321}">
                <p14:modId xmlns:p14="http://schemas.microsoft.com/office/powerpoint/2010/main" val="853497358"/>
              </p:ext>
            </p:extLst>
          </p:nvPr>
        </p:nvGraphicFramePr>
        <p:xfrm>
          <a:off x="734096" y="3144128"/>
          <a:ext cx="11204619" cy="32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RETTI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32" y="3367084"/>
            <a:ext cx="243840" cy="243840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71B98E34-24E7-FB46-BA5C-98E0781C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81" y="2486672"/>
            <a:ext cx="405483" cy="40548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BFC568D-98E3-4917-A4BC-AE5966081425}"/>
              </a:ext>
            </a:extLst>
          </p:cNvPr>
          <p:cNvSpPr/>
          <p:nvPr/>
        </p:nvSpPr>
        <p:spPr>
          <a:xfrm>
            <a:off x="766572" y="164128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F9FFC2-B3E5-4DE4-8C14-096DA6D9747C}"/>
              </a:ext>
            </a:extLst>
          </p:cNvPr>
          <p:cNvSpPr/>
          <p:nvPr/>
        </p:nvSpPr>
        <p:spPr>
          <a:xfrm>
            <a:off x="2619960" y="164072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948D7D-0CFA-44A5-AB96-D06BB7997A7E}"/>
              </a:ext>
            </a:extLst>
          </p:cNvPr>
          <p:cNvSpPr/>
          <p:nvPr/>
        </p:nvSpPr>
        <p:spPr>
          <a:xfrm>
            <a:off x="4481894" y="1638171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571620-2267-4910-9802-7BFEA5A4509E}"/>
              </a:ext>
            </a:extLst>
          </p:cNvPr>
          <p:cNvSpPr/>
          <p:nvPr/>
        </p:nvSpPr>
        <p:spPr>
          <a:xfrm>
            <a:off x="6343857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849D26-D591-4073-88F2-52DEB0559032}"/>
              </a:ext>
            </a:extLst>
          </p:cNvPr>
          <p:cNvSpPr/>
          <p:nvPr/>
        </p:nvSpPr>
        <p:spPr>
          <a:xfrm>
            <a:off x="8195385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22458-384B-44C5-85DA-18175857A8CC}"/>
              </a:ext>
            </a:extLst>
          </p:cNvPr>
          <p:cNvSpPr/>
          <p:nvPr/>
        </p:nvSpPr>
        <p:spPr>
          <a:xfrm>
            <a:off x="10050633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5C73985-D80A-4BFD-A0C9-F6A909D7FC5D}"/>
              </a:ext>
            </a:extLst>
          </p:cNvPr>
          <p:cNvSpPr/>
          <p:nvPr/>
        </p:nvSpPr>
        <p:spPr>
          <a:xfrm>
            <a:off x="0" y="6400801"/>
            <a:ext cx="510225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8E5401-1131-47B9-ADC8-E8C36ECE64CA}"/>
              </a:ext>
            </a:extLst>
          </p:cNvPr>
          <p:cNvSpPr/>
          <p:nvPr/>
        </p:nvSpPr>
        <p:spPr>
          <a:xfrm>
            <a:off x="-1322654" y="15973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Orientatië Nederlands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schoolsysteem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D7073F-D96B-4D57-A3B8-D680DC393799}"/>
              </a:ext>
            </a:extLst>
          </p:cNvPr>
          <p:cNvSpPr/>
          <p:nvPr/>
        </p:nvSpPr>
        <p:spPr>
          <a:xfrm>
            <a:off x="495311" y="15973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2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Generieke informatie</a:t>
            </a:r>
            <a:b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inschrijven basisschool</a:t>
            </a:r>
            <a:br>
              <a:rPr lang="nl-NL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626AD6-175A-4E01-ABF4-69A600EA52D3}"/>
              </a:ext>
            </a:extLst>
          </p:cNvPr>
          <p:cNvSpPr/>
          <p:nvPr/>
        </p:nvSpPr>
        <p:spPr>
          <a:xfrm>
            <a:off x="2368567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3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Specifieke informatie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gemeente Arnhem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58F4AA-6A18-41AB-93F7-3CB2D089855F}"/>
              </a:ext>
            </a:extLst>
          </p:cNvPr>
          <p:cNvSpPr/>
          <p:nvPr/>
        </p:nvSpPr>
        <p:spPr>
          <a:xfrm>
            <a:off x="4225607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4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Naar de gemeente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Arnhem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FC64A27-0B87-40CE-ABF0-E78814ABAF80}"/>
              </a:ext>
            </a:extLst>
          </p:cNvPr>
          <p:cNvSpPr/>
          <p:nvPr/>
        </p:nvSpPr>
        <p:spPr>
          <a:xfrm>
            <a:off x="8219782" y="1602079"/>
            <a:ext cx="1862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5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BSN ontvangen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gemeente Arnhem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6734FC-869B-4FAA-B407-9A3C8FE7B7A4}"/>
              </a:ext>
            </a:extLst>
          </p:cNvPr>
          <p:cNvSpPr/>
          <p:nvPr/>
        </p:nvSpPr>
        <p:spPr>
          <a:xfrm>
            <a:off x="9208793" y="1602079"/>
            <a:ext cx="3614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6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 zoek naar scholen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Arnhem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7" name="Afbeelding 53">
            <a:extLst>
              <a:ext uri="{FF2B5EF4-FFF2-40B4-BE49-F238E27FC236}">
                <a16:creationId xmlns:a16="http://schemas.microsoft.com/office/drawing/2014/main" id="{0D8437A3-91AF-492A-BC8C-F7C2E5D5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11" y="2486671"/>
            <a:ext cx="405483" cy="405483"/>
          </a:xfrm>
          <a:prstGeom prst="rect">
            <a:avLst/>
          </a:prstGeom>
        </p:spPr>
      </p:pic>
      <p:pic>
        <p:nvPicPr>
          <p:cNvPr id="78" name="Afbeelding 53">
            <a:extLst>
              <a:ext uri="{FF2B5EF4-FFF2-40B4-BE49-F238E27FC236}">
                <a16:creationId xmlns:a16="http://schemas.microsoft.com/office/drawing/2014/main" id="{97B6AE7F-FEDF-434E-A799-AB5269E87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04" y="2509943"/>
            <a:ext cx="405483" cy="405483"/>
          </a:xfrm>
          <a:prstGeom prst="rect">
            <a:avLst/>
          </a:prstGeom>
        </p:spPr>
      </p:pic>
      <p:sp>
        <p:nvSpPr>
          <p:cNvPr id="89" name="TOELICHTING ROOD">
            <a:extLst>
              <a:ext uri="{FF2B5EF4-FFF2-40B4-BE49-F238E27FC236}">
                <a16:creationId xmlns:a16="http://schemas.microsoft.com/office/drawing/2014/main" id="{E8E46519-3061-443A-8CE9-80F40EB55197}"/>
              </a:ext>
            </a:extLst>
          </p:cNvPr>
          <p:cNvSpPr/>
          <p:nvPr/>
        </p:nvSpPr>
        <p:spPr>
          <a:xfrm>
            <a:off x="1239428" y="4580323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google zoek ik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naar scholen in arnhem</a:t>
            </a:r>
          </a:p>
        </p:txBody>
      </p:sp>
      <p:sp>
        <p:nvSpPr>
          <p:cNvPr id="91" name="TOELICHTING GROEN">
            <a:extLst>
              <a:ext uri="{FF2B5EF4-FFF2-40B4-BE49-F238E27FC236}">
                <a16:creationId xmlns:a16="http://schemas.microsoft.com/office/drawing/2014/main" id="{844DB055-290B-40DC-BC07-004646A613E8}"/>
              </a:ext>
            </a:extLst>
          </p:cNvPr>
          <p:cNvSpPr/>
          <p:nvPr/>
        </p:nvSpPr>
        <p:spPr>
          <a:xfrm>
            <a:off x="3120042" y="3712728"/>
            <a:ext cx="922627" cy="1215371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government.nl staat alles wat ik moet regelen  overzichtelijk in het Engels. 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Zo zie ik dat ik een BSN nodig heb voor mijn kind.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7DCE2D80-BAE3-4BAC-B05A-013CD50A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een basisschool in Arnhem (1/3)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toekomstige klantreis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RETTIG">
            <a:extLst>
              <a:ext uri="{FF2B5EF4-FFF2-40B4-BE49-F238E27FC236}">
                <a16:creationId xmlns:a16="http://schemas.microsoft.com/office/drawing/2014/main" id="{89E418BE-3839-4459-93D5-B1BBED9C2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4" y="3382193"/>
            <a:ext cx="243840" cy="243840"/>
          </a:xfrm>
          <a:prstGeom prst="rect">
            <a:avLst/>
          </a:prstGeom>
        </p:spPr>
      </p:pic>
      <p:sp>
        <p:nvSpPr>
          <p:cNvPr id="45" name="TOELICHTING GROEN">
            <a:extLst>
              <a:ext uri="{FF2B5EF4-FFF2-40B4-BE49-F238E27FC236}">
                <a16:creationId xmlns:a16="http://schemas.microsoft.com/office/drawing/2014/main" id="{35D4B83B-E2F0-405F-8A55-9374030B47B9}"/>
              </a:ext>
            </a:extLst>
          </p:cNvPr>
          <p:cNvSpPr/>
          <p:nvPr/>
        </p:nvSpPr>
        <p:spPr>
          <a:xfrm>
            <a:off x="4773346" y="3841464"/>
            <a:ext cx="922627" cy="867594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selecteer Arnhem, waarna ik precies kan zien waar en wanneer ik een BSN kan aanvragen</a:t>
            </a:r>
          </a:p>
        </p:txBody>
      </p:sp>
      <p:sp>
        <p:nvSpPr>
          <p:cNvPr id="47" name="TOELICHTING ROOD">
            <a:extLst>
              <a:ext uri="{FF2B5EF4-FFF2-40B4-BE49-F238E27FC236}">
                <a16:creationId xmlns:a16="http://schemas.microsoft.com/office/drawing/2014/main" id="{F02546B1-2005-400D-A156-DAEE32F2146E}"/>
              </a:ext>
            </a:extLst>
          </p:cNvPr>
          <p:cNvSpPr/>
          <p:nvPr/>
        </p:nvSpPr>
        <p:spPr>
          <a:xfrm>
            <a:off x="6768008" y="4977890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een gepaste tijd ga ik naar de gemeente. Alleen jammer dat he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t niet digtaal kan.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RETTIG">
            <a:extLst>
              <a:ext uri="{FF2B5EF4-FFF2-40B4-BE49-F238E27FC236}">
                <a16:creationId xmlns:a16="http://schemas.microsoft.com/office/drawing/2014/main" id="{188E70DB-D94A-43BF-8134-E83019963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53" y="3396480"/>
            <a:ext cx="243840" cy="243840"/>
          </a:xfrm>
          <a:prstGeom prst="rect">
            <a:avLst/>
          </a:prstGeom>
        </p:spPr>
      </p:pic>
      <p:sp>
        <p:nvSpPr>
          <p:cNvPr id="50" name="TOELICHTING GROEN">
            <a:extLst>
              <a:ext uri="{FF2B5EF4-FFF2-40B4-BE49-F238E27FC236}">
                <a16:creationId xmlns:a16="http://schemas.microsoft.com/office/drawing/2014/main" id="{D84CBA84-66EE-40A8-BFF4-EDF814460856}"/>
              </a:ext>
            </a:extLst>
          </p:cNvPr>
          <p:cNvSpPr/>
          <p:nvPr/>
        </p:nvSpPr>
        <p:spPr>
          <a:xfrm>
            <a:off x="8661805" y="3704575"/>
            <a:ext cx="922627" cy="867594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Mijn kind krijgt de benodigde BSN.</a:t>
            </a:r>
          </a:p>
        </p:txBody>
      </p:sp>
      <p:sp>
        <p:nvSpPr>
          <p:cNvPr id="51" name="TOELICHTING ROOD">
            <a:extLst>
              <a:ext uri="{FF2B5EF4-FFF2-40B4-BE49-F238E27FC236}">
                <a16:creationId xmlns:a16="http://schemas.microsoft.com/office/drawing/2014/main" id="{0E495164-7C35-45C8-ABB8-333BD9B77B93}"/>
              </a:ext>
            </a:extLst>
          </p:cNvPr>
          <p:cNvSpPr/>
          <p:nvPr/>
        </p:nvSpPr>
        <p:spPr>
          <a:xfrm>
            <a:off x="10618014" y="4908589"/>
            <a:ext cx="922627" cy="900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google zoek ik naar geschikte basisscholen in Arnhem. Het liefst gewoon een Nederlandse school.</a:t>
            </a:r>
          </a:p>
        </p:txBody>
      </p:sp>
      <p:pic>
        <p:nvPicPr>
          <p:cNvPr id="52" name="Afbeelding 44">
            <a:extLst>
              <a:ext uri="{FF2B5EF4-FFF2-40B4-BE49-F238E27FC236}">
                <a16:creationId xmlns:a16="http://schemas.microsoft.com/office/drawing/2014/main" id="{FFBD6A28-37EF-46EE-A609-9C1BCAFEBA1E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7104222" y="2509942"/>
            <a:ext cx="405483" cy="405483"/>
          </a:xfrm>
          <a:prstGeom prst="rect">
            <a:avLst/>
          </a:prstGeom>
        </p:spPr>
      </p:pic>
      <p:pic>
        <p:nvPicPr>
          <p:cNvPr id="53" name="Afbeelding 44">
            <a:extLst>
              <a:ext uri="{FF2B5EF4-FFF2-40B4-BE49-F238E27FC236}">
                <a16:creationId xmlns:a16="http://schemas.microsoft.com/office/drawing/2014/main" id="{E9F8E31D-3EB5-4C39-8FC5-DFFB1A345E1C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926540" y="2486487"/>
            <a:ext cx="405483" cy="405483"/>
          </a:xfrm>
          <a:prstGeom prst="rect">
            <a:avLst/>
          </a:prstGeom>
        </p:spPr>
      </p:pic>
      <p:pic>
        <p:nvPicPr>
          <p:cNvPr id="55" name="Afbeelding 53">
            <a:extLst>
              <a:ext uri="{FF2B5EF4-FFF2-40B4-BE49-F238E27FC236}">
                <a16:creationId xmlns:a16="http://schemas.microsoft.com/office/drawing/2014/main" id="{194140B5-5D4F-41A1-8260-0AA14C0C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585" y="2506669"/>
            <a:ext cx="405483" cy="405483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A28D1B-1E5E-4598-BFA3-4487A3A3BFB0}"/>
              </a:ext>
            </a:extLst>
          </p:cNvPr>
          <p:cNvSpPr>
            <a:spLocks noGrp="1"/>
          </p:cNvSpPr>
          <p:nvPr>
            <p:ph type="pic" idx="54"/>
          </p:nvPr>
        </p:nvSpPr>
        <p:spPr/>
      </p:sp>
      <p:sp>
        <p:nvSpPr>
          <p:cNvPr id="56" name="Tijdelijke aanduiding voor tekst 3">
            <a:extLst>
              <a:ext uri="{FF2B5EF4-FFF2-40B4-BE49-F238E27FC236}">
                <a16:creationId xmlns:a16="http://schemas.microsoft.com/office/drawing/2014/main" id="{ECFB83D2-CB52-4B71-8C4E-562382EDB49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 rot="515739">
            <a:off x="10372289" y="1307165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pic>
        <p:nvPicPr>
          <p:cNvPr id="57" name="Picture 5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C385B7C-3235-4712-B80C-94D66EABC4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92270" y="195964"/>
            <a:ext cx="1131903" cy="1098070"/>
          </a:xfrm>
          <a:prstGeom prst="rect">
            <a:avLst/>
          </a:prstGeom>
        </p:spPr>
      </p:pic>
      <p:sp>
        <p:nvSpPr>
          <p:cNvPr id="41" name="TOELICHTING ROOD">
            <a:extLst>
              <a:ext uri="{FF2B5EF4-FFF2-40B4-BE49-F238E27FC236}">
                <a16:creationId xmlns:a16="http://schemas.microsoft.com/office/drawing/2014/main" id="{3E26B3B1-3EED-4540-BFEB-F3C01FE5472A}"/>
              </a:ext>
            </a:extLst>
          </p:cNvPr>
          <p:cNvSpPr/>
          <p:nvPr/>
        </p:nvSpPr>
        <p:spPr>
          <a:xfrm>
            <a:off x="3056227" y="2912152"/>
            <a:ext cx="1084475" cy="405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Via YourEurope naar government.nl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OELICHTING ROOD">
            <a:extLst>
              <a:ext uri="{FF2B5EF4-FFF2-40B4-BE49-F238E27FC236}">
                <a16:creationId xmlns:a16="http://schemas.microsoft.com/office/drawing/2014/main" id="{23C40F0C-7DA8-4A9B-A791-D5B315C8D8B2}"/>
              </a:ext>
            </a:extLst>
          </p:cNvPr>
          <p:cNvSpPr/>
          <p:nvPr/>
        </p:nvSpPr>
        <p:spPr>
          <a:xfrm>
            <a:off x="4806924" y="2960557"/>
            <a:ext cx="1320020" cy="3393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government.nl of gemeentesite Arnhem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OELICHTING ROOD">
            <a:extLst>
              <a:ext uri="{FF2B5EF4-FFF2-40B4-BE49-F238E27FC236}">
                <a16:creationId xmlns:a16="http://schemas.microsoft.com/office/drawing/2014/main" id="{10E9FB15-59AF-481D-9828-90E86911BF1A}"/>
              </a:ext>
            </a:extLst>
          </p:cNvPr>
          <p:cNvSpPr/>
          <p:nvPr/>
        </p:nvSpPr>
        <p:spPr>
          <a:xfrm>
            <a:off x="10618014" y="2960556"/>
            <a:ext cx="793336" cy="3393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google.com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32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23" name="Grafiek 9 fasen"/>
          <p:cNvGraphicFramePr/>
          <p:nvPr/>
        </p:nvGraphicFramePr>
        <p:xfrm>
          <a:off x="734096" y="3144128"/>
          <a:ext cx="11204619" cy="32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4" name="Afbeelding 53">
            <a:extLst>
              <a:ext uri="{FF2B5EF4-FFF2-40B4-BE49-F238E27FC236}">
                <a16:creationId xmlns:a16="http://schemas.microsoft.com/office/drawing/2014/main" id="{71B98E34-24E7-FB46-BA5C-98E0781C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35" y="2486672"/>
            <a:ext cx="405483" cy="40548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579F108-EC3F-4D6E-8B59-054900EF8E1A}"/>
              </a:ext>
            </a:extLst>
          </p:cNvPr>
          <p:cNvSpPr/>
          <p:nvPr/>
        </p:nvSpPr>
        <p:spPr>
          <a:xfrm>
            <a:off x="766572" y="164128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963FB-4AF1-4D7B-8B43-A8D09D028529}"/>
              </a:ext>
            </a:extLst>
          </p:cNvPr>
          <p:cNvSpPr/>
          <p:nvPr/>
        </p:nvSpPr>
        <p:spPr>
          <a:xfrm>
            <a:off x="2619960" y="164072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F1D01B-9A3E-48BF-93AA-AE3CBC386974}"/>
              </a:ext>
            </a:extLst>
          </p:cNvPr>
          <p:cNvSpPr/>
          <p:nvPr/>
        </p:nvSpPr>
        <p:spPr>
          <a:xfrm>
            <a:off x="4481894" y="1638171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02B003-86D6-43A9-8985-65700442F377}"/>
              </a:ext>
            </a:extLst>
          </p:cNvPr>
          <p:cNvSpPr/>
          <p:nvPr/>
        </p:nvSpPr>
        <p:spPr>
          <a:xfrm>
            <a:off x="6343857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EEA474B-85D2-4703-88C1-45879500858F}"/>
              </a:ext>
            </a:extLst>
          </p:cNvPr>
          <p:cNvSpPr/>
          <p:nvPr/>
        </p:nvSpPr>
        <p:spPr>
          <a:xfrm>
            <a:off x="8195385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FEE6B6-227A-4446-93F1-5D496D428B32}"/>
              </a:ext>
            </a:extLst>
          </p:cNvPr>
          <p:cNvSpPr/>
          <p:nvPr/>
        </p:nvSpPr>
        <p:spPr>
          <a:xfrm>
            <a:off x="10050633" y="1644572"/>
            <a:ext cx="184670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7B565D-D70F-4CEC-BFB1-58B5E8953BDE}"/>
              </a:ext>
            </a:extLst>
          </p:cNvPr>
          <p:cNvSpPr/>
          <p:nvPr/>
        </p:nvSpPr>
        <p:spPr>
          <a:xfrm>
            <a:off x="0" y="6400801"/>
            <a:ext cx="510225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E5AD60-0F59-4EAC-8C25-F9A3C95120E1}"/>
              </a:ext>
            </a:extLst>
          </p:cNvPr>
          <p:cNvSpPr/>
          <p:nvPr/>
        </p:nvSpPr>
        <p:spPr>
          <a:xfrm>
            <a:off x="-1315662" y="159703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7</a:t>
            </a:r>
            <a:b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Scholen zoeken via</a:t>
            </a:r>
            <a:b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vergelijkingssites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A4137BB-F683-449A-B791-5E14CC005272}"/>
              </a:ext>
            </a:extLst>
          </p:cNvPr>
          <p:cNvSpPr/>
          <p:nvPr/>
        </p:nvSpPr>
        <p:spPr>
          <a:xfrm>
            <a:off x="502303" y="159703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8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Willekeurige school bellen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ACBF7C-56F3-4A8F-8DAB-496F0AF0C7BD}"/>
              </a:ext>
            </a:extLst>
          </p:cNvPr>
          <p:cNvSpPr/>
          <p:nvPr/>
        </p:nvSpPr>
        <p:spPr>
          <a:xfrm>
            <a:off x="2407642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9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vragen makelaar</a:t>
            </a:r>
            <a:b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contactpersoon gemeente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9632606-D193-4861-A34E-B923B4AC7897}"/>
              </a:ext>
            </a:extLst>
          </p:cNvPr>
          <p:cNvSpPr/>
          <p:nvPr/>
        </p:nvSpPr>
        <p:spPr>
          <a:xfrm>
            <a:off x="4225607" y="159540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10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geschikte</a:t>
            </a:r>
            <a:b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 bellen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E24EDAD-50E6-4E09-B9EB-4BFB1005CB94}"/>
              </a:ext>
            </a:extLst>
          </p:cNvPr>
          <p:cNvSpPr/>
          <p:nvPr/>
        </p:nvSpPr>
        <p:spPr>
          <a:xfrm>
            <a:off x="6219127" y="160995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11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Opendag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4E04F20-A210-40F8-AED0-4A88E6392BBD}"/>
              </a:ext>
            </a:extLst>
          </p:cNvPr>
          <p:cNvSpPr/>
          <p:nvPr/>
        </p:nvSpPr>
        <p:spPr>
          <a:xfrm>
            <a:off x="8037092" y="160995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Fase 12</a:t>
            </a:r>
            <a:b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nl-NL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Inschrijven via de school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5" name="Afbeelding 48">
            <a:extLst>
              <a:ext uri="{FF2B5EF4-FFF2-40B4-BE49-F238E27FC236}">
                <a16:creationId xmlns:a16="http://schemas.microsoft.com/office/drawing/2014/main" id="{8486F002-DD58-4184-8014-EC9F6B6F10CA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360831" y="2484910"/>
            <a:ext cx="405483" cy="405483"/>
          </a:xfrm>
          <a:prstGeom prst="rect">
            <a:avLst/>
          </a:prstGeom>
        </p:spPr>
      </p:pic>
      <p:pic>
        <p:nvPicPr>
          <p:cNvPr id="78" name="Afbeelding 48">
            <a:extLst>
              <a:ext uri="{FF2B5EF4-FFF2-40B4-BE49-F238E27FC236}">
                <a16:creationId xmlns:a16="http://schemas.microsoft.com/office/drawing/2014/main" id="{02BB2E51-CC0C-4E51-85AC-7637F9A2C499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251128" y="2484289"/>
            <a:ext cx="405483" cy="405483"/>
          </a:xfrm>
          <a:prstGeom prst="rect">
            <a:avLst/>
          </a:prstGeom>
        </p:spPr>
      </p:pic>
      <p:pic>
        <p:nvPicPr>
          <p:cNvPr id="80" name="Afbeelding 46">
            <a:extLst>
              <a:ext uri="{FF2B5EF4-FFF2-40B4-BE49-F238E27FC236}">
                <a16:creationId xmlns:a16="http://schemas.microsoft.com/office/drawing/2014/main" id="{DEFC10C0-A77B-4888-8EE4-D146343AE201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0796024" y="2508091"/>
            <a:ext cx="405483" cy="405483"/>
          </a:xfrm>
          <a:prstGeom prst="rect">
            <a:avLst/>
          </a:prstGeom>
        </p:spPr>
      </p:pic>
      <p:pic>
        <p:nvPicPr>
          <p:cNvPr id="83" name="PRETTIG">
            <a:extLst>
              <a:ext uri="{FF2B5EF4-FFF2-40B4-BE49-F238E27FC236}">
                <a16:creationId xmlns:a16="http://schemas.microsoft.com/office/drawing/2014/main" id="{29E1C960-5A15-4616-B3C2-51D63DA64D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95" y="3391258"/>
            <a:ext cx="243840" cy="243840"/>
          </a:xfrm>
          <a:prstGeom prst="rect">
            <a:avLst/>
          </a:prstGeom>
        </p:spPr>
      </p:pic>
      <p:pic>
        <p:nvPicPr>
          <p:cNvPr id="86" name="ONPRETTIG">
            <a:extLst>
              <a:ext uri="{FF2B5EF4-FFF2-40B4-BE49-F238E27FC236}">
                <a16:creationId xmlns:a16="http://schemas.microsoft.com/office/drawing/2014/main" id="{9879D228-CA2E-4799-8293-E9543A766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0" y="5914665"/>
            <a:ext cx="240792" cy="240792"/>
          </a:xfrm>
          <a:prstGeom prst="rect">
            <a:avLst/>
          </a:prstGeom>
        </p:spPr>
      </p:pic>
      <p:sp>
        <p:nvSpPr>
          <p:cNvPr id="88" name="TOELICHTING GROEN">
            <a:extLst>
              <a:ext uri="{FF2B5EF4-FFF2-40B4-BE49-F238E27FC236}">
                <a16:creationId xmlns:a16="http://schemas.microsoft.com/office/drawing/2014/main" id="{5881F810-BB6C-40D5-9C4F-E52AC58FB944}"/>
              </a:ext>
            </a:extLst>
          </p:cNvPr>
          <p:cNvSpPr/>
          <p:nvPr/>
        </p:nvSpPr>
        <p:spPr>
          <a:xfrm>
            <a:off x="8886401" y="3785228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Fijn om de school even te kunnen bezoeken. We gaan ervoor.</a:t>
            </a:r>
          </a:p>
        </p:txBody>
      </p:sp>
      <p:sp>
        <p:nvSpPr>
          <p:cNvPr id="91" name="TOELICHTING ROOD">
            <a:extLst>
              <a:ext uri="{FF2B5EF4-FFF2-40B4-BE49-F238E27FC236}">
                <a16:creationId xmlns:a16="http://schemas.microsoft.com/office/drawing/2014/main" id="{DA7FD6A5-5469-4DA9-BB7D-4AC9D4F45511}"/>
              </a:ext>
            </a:extLst>
          </p:cNvPr>
          <p:cNvSpPr/>
          <p:nvPr/>
        </p:nvSpPr>
        <p:spPr>
          <a:xfrm>
            <a:off x="1278912" y="4996858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vergelijkingssites zijn in het Nedelands</a:t>
            </a:r>
          </a:p>
        </p:txBody>
      </p:sp>
      <p:sp>
        <p:nvSpPr>
          <p:cNvPr id="92" name="TOELICHTING ROOD">
            <a:extLst>
              <a:ext uri="{FF2B5EF4-FFF2-40B4-BE49-F238E27FC236}">
                <a16:creationId xmlns:a16="http://schemas.microsoft.com/office/drawing/2014/main" id="{70CB59DE-3577-41E1-A63D-5D74A475E526}"/>
              </a:ext>
            </a:extLst>
          </p:cNvPr>
          <p:cNvSpPr/>
          <p:nvPr/>
        </p:nvSpPr>
        <p:spPr>
          <a:xfrm>
            <a:off x="2876647" y="5034091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bel maar random een school op, van wie ik hoor dat er een wachtlijst is.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BE84046B-1179-48CF-AD92-506A6D23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een basisschool in Arnhem (2/3)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toekomstige klantreis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RETTIG">
            <a:extLst>
              <a:ext uri="{FF2B5EF4-FFF2-40B4-BE49-F238E27FC236}">
                <a16:creationId xmlns:a16="http://schemas.microsoft.com/office/drawing/2014/main" id="{E09F9D6A-E7D2-41FF-BF62-3D2FEC5C5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40" y="3333233"/>
            <a:ext cx="243840" cy="243840"/>
          </a:xfrm>
          <a:prstGeom prst="rect">
            <a:avLst/>
          </a:prstGeom>
        </p:spPr>
      </p:pic>
      <p:sp>
        <p:nvSpPr>
          <p:cNvPr id="49" name="TOELICHTING GROEN">
            <a:extLst>
              <a:ext uri="{FF2B5EF4-FFF2-40B4-BE49-F238E27FC236}">
                <a16:creationId xmlns:a16="http://schemas.microsoft.com/office/drawing/2014/main" id="{B124D728-F672-4174-853A-F94CF21CC822}"/>
              </a:ext>
            </a:extLst>
          </p:cNvPr>
          <p:cNvSpPr/>
          <p:nvPr/>
        </p:nvSpPr>
        <p:spPr>
          <a:xfrm>
            <a:off x="10511146" y="3746423"/>
            <a:ext cx="922627" cy="904158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goverment.nl weet ik dat de inschrijving automatisch aan de gemeente wordt doorgegeven.</a:t>
            </a:r>
          </a:p>
        </p:txBody>
      </p:sp>
      <p:sp>
        <p:nvSpPr>
          <p:cNvPr id="51" name="TOELICHTING ROOD">
            <a:extLst>
              <a:ext uri="{FF2B5EF4-FFF2-40B4-BE49-F238E27FC236}">
                <a16:creationId xmlns:a16="http://schemas.microsoft.com/office/drawing/2014/main" id="{58D338DF-F067-470B-8984-CB5752D56918}"/>
              </a:ext>
            </a:extLst>
          </p:cNvPr>
          <p:cNvSpPr/>
          <p:nvPr/>
        </p:nvSpPr>
        <p:spPr>
          <a:xfrm>
            <a:off x="4869691" y="3362616"/>
            <a:ext cx="922627" cy="845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vraag aan een contactpersoon die ik toevalig ken om tips en ik krijg krijg een school aangeraden </a:t>
            </a:r>
          </a:p>
        </p:txBody>
      </p:sp>
      <p:pic>
        <p:nvPicPr>
          <p:cNvPr id="53" name="PRETTIG">
            <a:extLst>
              <a:ext uri="{FF2B5EF4-FFF2-40B4-BE49-F238E27FC236}">
                <a16:creationId xmlns:a16="http://schemas.microsoft.com/office/drawing/2014/main" id="{58287402-9EAA-4BD2-828C-8C8CC0315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88" y="3366785"/>
            <a:ext cx="243840" cy="243840"/>
          </a:xfrm>
          <a:prstGeom prst="rect">
            <a:avLst/>
          </a:prstGeom>
        </p:spPr>
      </p:pic>
      <p:sp>
        <p:nvSpPr>
          <p:cNvPr id="55" name="TOELICHTING GROEN">
            <a:extLst>
              <a:ext uri="{FF2B5EF4-FFF2-40B4-BE49-F238E27FC236}">
                <a16:creationId xmlns:a16="http://schemas.microsoft.com/office/drawing/2014/main" id="{EB2E0AD2-06E0-4110-ABCD-05DE69B6D521}"/>
              </a:ext>
            </a:extLst>
          </p:cNvPr>
          <p:cNvSpPr/>
          <p:nvPr/>
        </p:nvSpPr>
        <p:spPr>
          <a:xfrm>
            <a:off x="7047743" y="3774706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school heeft plek</a:t>
            </a:r>
          </a:p>
        </p:txBody>
      </p:sp>
      <p:pic>
        <p:nvPicPr>
          <p:cNvPr id="56" name="Afbeelding 48">
            <a:extLst>
              <a:ext uri="{FF2B5EF4-FFF2-40B4-BE49-F238E27FC236}">
                <a16:creationId xmlns:a16="http://schemas.microsoft.com/office/drawing/2014/main" id="{2C4C885A-3291-4B56-9353-7DAF986786F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151167" y="2482708"/>
            <a:ext cx="405483" cy="405483"/>
          </a:xfrm>
          <a:prstGeom prst="rect">
            <a:avLst/>
          </a:prstGeom>
        </p:spPr>
      </p:pic>
      <p:pic>
        <p:nvPicPr>
          <p:cNvPr id="57" name="Afbeelding 44">
            <a:extLst>
              <a:ext uri="{FF2B5EF4-FFF2-40B4-BE49-F238E27FC236}">
                <a16:creationId xmlns:a16="http://schemas.microsoft.com/office/drawing/2014/main" id="{A34BA620-2EC8-489B-B6A4-243990322078}"/>
              </a:ext>
            </a:extLst>
          </p:cNvPr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8926540" y="2486487"/>
            <a:ext cx="405483" cy="40548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1BD81-2F9A-4C41-9E76-B57C5982D13E}"/>
              </a:ext>
            </a:extLst>
          </p:cNvPr>
          <p:cNvSpPr>
            <a:spLocks noGrp="1"/>
          </p:cNvSpPr>
          <p:nvPr>
            <p:ph type="pic" idx="54"/>
          </p:nvPr>
        </p:nvSpPr>
        <p:spPr/>
      </p:sp>
      <p:sp>
        <p:nvSpPr>
          <p:cNvPr id="60" name="Tijdelijke aanduiding voor tekst 3">
            <a:extLst>
              <a:ext uri="{FF2B5EF4-FFF2-40B4-BE49-F238E27FC236}">
                <a16:creationId xmlns:a16="http://schemas.microsoft.com/office/drawing/2014/main" id="{44F114F8-7C9D-449D-BB26-9E92AD37590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 rot="515739">
            <a:off x="10372289" y="1307165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pic>
        <p:nvPicPr>
          <p:cNvPr id="61" name="Picture 6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C6DDD9B-CE49-4A89-9006-057CE5E944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92270" y="195964"/>
            <a:ext cx="1131903" cy="1098070"/>
          </a:xfrm>
          <a:prstGeom prst="rect">
            <a:avLst/>
          </a:prstGeom>
        </p:spPr>
      </p:pic>
      <p:sp>
        <p:nvSpPr>
          <p:cNvPr id="42" name="TOELICHTING ROOD">
            <a:extLst>
              <a:ext uri="{FF2B5EF4-FFF2-40B4-BE49-F238E27FC236}">
                <a16:creationId xmlns:a16="http://schemas.microsoft.com/office/drawing/2014/main" id="{06DC279E-2562-4962-B9AB-F882BE049167}"/>
              </a:ext>
            </a:extLst>
          </p:cNvPr>
          <p:cNvSpPr/>
          <p:nvPr/>
        </p:nvSpPr>
        <p:spPr>
          <a:xfrm>
            <a:off x="1190158" y="2962505"/>
            <a:ext cx="1084359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/>
              <a:t>Scholenopdekaart.nl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58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Via google kom je snel op de overzichtspagina van government.nl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Op government.nl vind je snel een overzicht van wat je eerst moet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regelen voordat je andere zaken kan regelen.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Op government.nl vind je ook alle specifieke informatie van de gemeente in het Engels. Hierdoor weet je precies waar en wanneer je bij de gemeente kan aankloppen.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Als je het online niet kan vinden, kan je veel te weten komen via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 Nederlanders. Zij spreken meestal gewoon Engels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wordt voor een groot deel voldaan aan de behoefte van Elsa aan overzicht, details en digitaal werken.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is weinig informatie in het Engels beschikbaar om te beslissen naar welke school ik mijn kind zal sturen. 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Jammer dat sommige procedures niet digitaal kunnen worden  afgerond.</a:t>
            </a:r>
          </a:p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54"/>
          </p:nvPr>
        </p:nvSpPr>
        <p:spPr/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5836B4-DB31-4F23-882C-FE65A199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9" y="205255"/>
            <a:ext cx="9330613" cy="579067"/>
          </a:xfrm>
        </p:spPr>
        <p:txBody>
          <a:bodyPr/>
          <a:lstStyle/>
          <a:p>
            <a:r>
              <a:rPr lang="nl-NL" dirty="0"/>
              <a:t>Op zoek naar een basisschool in Arnhem (3/3)</a:t>
            </a:r>
            <a:br>
              <a:rPr lang="nl-NL" dirty="0"/>
            </a:br>
            <a:r>
              <a:rPr lang="nl-NL" sz="2000" b="0" dirty="0">
                <a:solidFill>
                  <a:schemeClr val="tx1"/>
                </a:solidFill>
              </a:rPr>
              <a:t>De huidige klantreis</a:t>
            </a:r>
            <a:endParaRPr lang="nl-NL" sz="2000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418A58-78D5-4028-B801-1E63ECA0722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 rot="515739">
            <a:off x="10372289" y="1307165"/>
            <a:ext cx="1133393" cy="230959"/>
          </a:xfrm>
        </p:spPr>
        <p:txBody>
          <a:bodyPr/>
          <a:lstStyle/>
          <a:p>
            <a:r>
              <a:rPr lang="nl-NL" dirty="0"/>
              <a:t>Elsa</a:t>
            </a:r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9A2CE8B-3889-49CC-B5B6-6A3B3E4BC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28963" b="2335"/>
          <a:stretch/>
        </p:blipFill>
        <p:spPr>
          <a:xfrm rot="527773">
            <a:off x="10492270" y="195964"/>
            <a:ext cx="1131903" cy="10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9EE4-0AB7-4A47-B01B-7010613B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51" y="1770540"/>
            <a:ext cx="11687978" cy="4437220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00B050"/>
                </a:solidFill>
              </a:rPr>
              <a:t>EU burger die in NLD wil wonen</a:t>
            </a:r>
          </a:p>
          <a:p>
            <a:r>
              <a:rPr lang="nl-NL" sz="1600" dirty="0"/>
              <a:t>EU burger die in NLD wil ondernemen</a:t>
            </a:r>
          </a:p>
          <a:p>
            <a:r>
              <a:rPr lang="nl-NL" sz="1600" dirty="0"/>
              <a:t>EU burger die in NLD wil studeren</a:t>
            </a:r>
          </a:p>
          <a:p>
            <a:r>
              <a:rPr lang="nl-NL" sz="1600" dirty="0"/>
              <a:t>EU burgers die in NLD wil werken</a:t>
            </a:r>
            <a:br>
              <a:rPr lang="nl-NL" sz="1600" dirty="0"/>
            </a:br>
            <a:endParaRPr lang="nl-NL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5C6501-03B4-47BF-A672-FF3951D4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13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35987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A040-0E80-4B75-AB68-B0DE1C0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28" name="Tekstvak 24">
            <a:extLst>
              <a:ext uri="{FF2B5EF4-FFF2-40B4-BE49-F238E27FC236}">
                <a16:creationId xmlns:a16="http://schemas.microsoft.com/office/drawing/2014/main" id="{F04A4689-A580-42F3-8AF3-9F854F38AC64}"/>
              </a:ext>
            </a:extLst>
          </p:cNvPr>
          <p:cNvSpPr txBox="1"/>
          <p:nvPr/>
        </p:nvSpPr>
        <p:spPr>
          <a:xfrm>
            <a:off x="1917235" y="2497370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Giovanni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“Heeft zin in avontuur</a:t>
            </a:r>
            <a:r>
              <a:rPr lang="nl-NL" sz="1200" dirty="0"/>
              <a:t>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wil zo min mogelijk gedoe.”</a:t>
            </a:r>
          </a:p>
        </p:txBody>
      </p:sp>
      <p:sp>
        <p:nvSpPr>
          <p:cNvPr id="38" name="Tekstvak 24">
            <a:extLst>
              <a:ext uri="{FF2B5EF4-FFF2-40B4-BE49-F238E27FC236}">
                <a16:creationId xmlns:a16="http://schemas.microsoft.com/office/drawing/2014/main" id="{2036218D-99EF-406E-8E7A-D53F3E4797AB}"/>
              </a:ext>
            </a:extLst>
          </p:cNvPr>
          <p:cNvSpPr txBox="1"/>
          <p:nvPr/>
        </p:nvSpPr>
        <p:spPr>
          <a:xfrm>
            <a:off x="4841070" y="242128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Juliette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“Wil alles samen doen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het liefst snel in contact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komen met Nederlanders.”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1902852" y="4453411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1200" b="1" dirty="0"/>
              <a:t>Elsa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nl-NL" sz="1200" dirty="0"/>
              <a:t>“Wil </a:t>
            </a: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succes halen en alles 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tot in de puntjes regelen.”</a:t>
            </a:r>
          </a:p>
        </p:txBody>
      </p:sp>
      <p:sp>
        <p:nvSpPr>
          <p:cNvPr id="40" name="Tekstvak 24">
            <a:extLst>
              <a:ext uri="{FF2B5EF4-FFF2-40B4-BE49-F238E27FC236}">
                <a16:creationId xmlns:a16="http://schemas.microsoft.com/office/drawing/2014/main" id="{8C778BF5-4802-4AC8-AA44-2ECE0192CB6C}"/>
              </a:ext>
            </a:extLst>
          </p:cNvPr>
          <p:cNvSpPr txBox="1"/>
          <p:nvPr/>
        </p:nvSpPr>
        <p:spPr>
          <a:xfrm>
            <a:off x="4841070" y="441547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Piotr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“Voelt zich nog niet thuis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 zoekt manieren om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zich veilig te voelen”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909CE5-53AA-4B17-8993-5720C6E101CC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35695-D7EB-4616-A6EF-5F9689CF243C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416A2A-F5D0-4776-A77E-19F6E2BDE6BD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kstvak 11">
            <a:extLst>
              <a:ext uri="{FF2B5EF4-FFF2-40B4-BE49-F238E27FC236}">
                <a16:creationId xmlns:a16="http://schemas.microsoft.com/office/drawing/2014/main" id="{458DEC64-34A3-48F4-B454-DED2A31595C8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4" name="Tekstvak 14">
            <a:extLst>
              <a:ext uri="{FF2B5EF4-FFF2-40B4-BE49-F238E27FC236}">
                <a16:creationId xmlns:a16="http://schemas.microsoft.com/office/drawing/2014/main" id="{52F9CAF2-A369-4CC4-BDC5-48F7D7126450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00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A040-0E80-4B75-AB68-B0DE1C0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28" name="Tekstvak 24">
            <a:extLst>
              <a:ext uri="{FF2B5EF4-FFF2-40B4-BE49-F238E27FC236}">
                <a16:creationId xmlns:a16="http://schemas.microsoft.com/office/drawing/2014/main" id="{F04A4689-A580-42F3-8AF3-9F854F38AC64}"/>
              </a:ext>
            </a:extLst>
          </p:cNvPr>
          <p:cNvSpPr txBox="1"/>
          <p:nvPr/>
        </p:nvSpPr>
        <p:spPr>
          <a:xfrm>
            <a:off x="1917235" y="2497370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Giovanni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“Heeft zin in avontuur</a:t>
            </a:r>
            <a:r>
              <a:rPr lang="nl-NL" sz="1200" dirty="0"/>
              <a:t>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wil zo min mogelijk gedoe.”</a:t>
            </a:r>
          </a:p>
        </p:txBody>
      </p:sp>
      <p:sp>
        <p:nvSpPr>
          <p:cNvPr id="38" name="Tekstvak 24">
            <a:extLst>
              <a:ext uri="{FF2B5EF4-FFF2-40B4-BE49-F238E27FC236}">
                <a16:creationId xmlns:a16="http://schemas.microsoft.com/office/drawing/2014/main" id="{2036218D-99EF-406E-8E7A-D53F3E4797AB}"/>
              </a:ext>
            </a:extLst>
          </p:cNvPr>
          <p:cNvSpPr txBox="1"/>
          <p:nvPr/>
        </p:nvSpPr>
        <p:spPr>
          <a:xfrm>
            <a:off x="4841070" y="242128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Juliette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“Wil alles samen doen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het liefst snel in contact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komen met Nederlanders.”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1902852" y="4453411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1200" b="1" dirty="0">
                <a:solidFill>
                  <a:srgbClr val="00B050"/>
                </a:solidFill>
              </a:rPr>
              <a:t>Elsa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nl-NL" sz="1200" dirty="0">
                <a:solidFill>
                  <a:srgbClr val="00B050"/>
                </a:solidFill>
              </a:rPr>
              <a:t>“Wil </a:t>
            </a: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succes halen en alles 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tot in de puntjes regelen.”</a:t>
            </a:r>
          </a:p>
        </p:txBody>
      </p:sp>
      <p:sp>
        <p:nvSpPr>
          <p:cNvPr id="40" name="Tekstvak 24">
            <a:extLst>
              <a:ext uri="{FF2B5EF4-FFF2-40B4-BE49-F238E27FC236}">
                <a16:creationId xmlns:a16="http://schemas.microsoft.com/office/drawing/2014/main" id="{8C778BF5-4802-4AC8-AA44-2ECE0192CB6C}"/>
              </a:ext>
            </a:extLst>
          </p:cNvPr>
          <p:cNvSpPr txBox="1"/>
          <p:nvPr/>
        </p:nvSpPr>
        <p:spPr>
          <a:xfrm>
            <a:off x="4841070" y="441547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Piotr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“Voelt zich nog niet thuis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 zoekt manieren om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zich veilig te voelen”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E0916568-A2FD-47C8-848D-AD0528A8A9BA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651451EB-C791-44B4-8727-26256D086875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A913641C-DAB6-4453-83C7-F31F0C8E78EB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36" name="Tekstvak 11">
            <a:extLst>
              <a:ext uri="{FF2B5EF4-FFF2-40B4-BE49-F238E27FC236}">
                <a16:creationId xmlns:a16="http://schemas.microsoft.com/office/drawing/2014/main" id="{CACE05AE-9D6C-430A-9969-0666D4AE65C6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37" name="Tekstvak 14">
            <a:extLst>
              <a:ext uri="{FF2B5EF4-FFF2-40B4-BE49-F238E27FC236}">
                <a16:creationId xmlns:a16="http://schemas.microsoft.com/office/drawing/2014/main" id="{09751630-8017-4EAD-A44A-D44E711F06AD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3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2807306" y="2331901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Inspirerend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Positief</a:t>
            </a:r>
          </a:p>
          <a:p>
            <a:pPr lvl="0">
              <a:defRPr/>
            </a:pPr>
            <a:r>
              <a:rPr lang="nl-NL" sz="1200" dirty="0"/>
              <a:t>Gebruiksvriendelijk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Multichannel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kstvak 24">
            <a:extLst>
              <a:ext uri="{FF2B5EF4-FFF2-40B4-BE49-F238E27FC236}">
                <a16:creationId xmlns:a16="http://schemas.microsoft.com/office/drawing/2014/main" id="{9D370542-2AD9-458E-A394-5AFF10AC5F03}"/>
              </a:ext>
            </a:extLst>
          </p:cNvPr>
          <p:cNvSpPr txBox="1"/>
          <p:nvPr/>
        </p:nvSpPr>
        <p:spPr>
          <a:xfrm>
            <a:off x="5415570" y="2324555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Persoonlijk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Vriendelijk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Proactief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Fac</a:t>
            </a:r>
            <a:r>
              <a:rPr lang="nl-NL" sz="1200" dirty="0"/>
              <a:t>e to Face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kstvak 24">
            <a:extLst>
              <a:ext uri="{FF2B5EF4-FFF2-40B4-BE49-F238E27FC236}">
                <a16:creationId xmlns:a16="http://schemas.microsoft.com/office/drawing/2014/main" id="{DB7AB811-E177-4FF8-A36A-BBB15223EDB3}"/>
              </a:ext>
            </a:extLst>
          </p:cNvPr>
          <p:cNvSpPr txBox="1"/>
          <p:nvPr/>
        </p:nvSpPr>
        <p:spPr>
          <a:xfrm>
            <a:off x="2847425" y="4590088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Zakelijk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Kwaliteit</a:t>
            </a:r>
          </a:p>
          <a:p>
            <a:pPr lvl="0">
              <a:defRPr/>
            </a:pPr>
            <a:r>
              <a:rPr lang="nl-NL" sz="1200" dirty="0"/>
              <a:t>Details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Digitaal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kstvak 24">
            <a:extLst>
              <a:ext uri="{FF2B5EF4-FFF2-40B4-BE49-F238E27FC236}">
                <a16:creationId xmlns:a16="http://schemas.microsoft.com/office/drawing/2014/main" id="{898FB5F1-716B-40C1-BCC3-09B7B89080DE}"/>
              </a:ext>
            </a:extLst>
          </p:cNvPr>
          <p:cNvSpPr txBox="1"/>
          <p:nvPr/>
        </p:nvSpPr>
        <p:spPr>
          <a:xfrm>
            <a:off x="5455689" y="4582742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Simpel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Betrouwbaar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r>
              <a:rPr lang="nl-NL" sz="1200" dirty="0"/>
              <a:t>Veiligheid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Persoonlijk advies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Vast contactpersoon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5D5AD-8827-4A22-AD59-A1E72206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33C8FE9-78C7-4FA2-841E-EFA69CBB7472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C756C08-512A-43EC-A328-1171BD00D0D8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5A52BE77-D246-47E4-8A69-23D20FB563A6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kstvak 11">
            <a:extLst>
              <a:ext uri="{FF2B5EF4-FFF2-40B4-BE49-F238E27FC236}">
                <a16:creationId xmlns:a16="http://schemas.microsoft.com/office/drawing/2014/main" id="{14CB58B6-C96B-45F0-815F-6BF5B04032EE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36" name="Tekstvak 14">
            <a:extLst>
              <a:ext uri="{FF2B5EF4-FFF2-40B4-BE49-F238E27FC236}">
                <a16:creationId xmlns:a16="http://schemas.microsoft.com/office/drawing/2014/main" id="{8D9BB917-1B8B-4CAD-B294-6C6C3DDDDDCF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1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D313D1E-12A8-4535-BD5C-AF2AB9A00DD5}"/>
              </a:ext>
            </a:extLst>
          </p:cNvPr>
          <p:cNvSpPr txBox="1">
            <a:spLocks/>
          </p:cNvSpPr>
          <p:nvPr/>
        </p:nvSpPr>
        <p:spPr>
          <a:xfrm>
            <a:off x="2522776" y="3139466"/>
            <a:ext cx="7153788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Wonen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7F7B-4385-4643-B226-F97856BCF103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8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ople walking on a city street&#10;&#10;Description automatically generated">
            <a:extLst>
              <a:ext uri="{FF2B5EF4-FFF2-40B4-BE49-F238E27FC236}">
                <a16:creationId xmlns:a16="http://schemas.microsoft.com/office/drawing/2014/main" id="{CEA2D4BD-21EE-41B5-BDC5-046B95CD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97041"/>
            <a:ext cx="4446345" cy="6669518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646F6DE-63BA-4148-86C1-B362341BE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18397"/>
          <a:stretch/>
        </p:blipFill>
        <p:spPr>
          <a:xfrm>
            <a:off x="72647" y="4038594"/>
            <a:ext cx="3577976" cy="2737091"/>
          </a:xfrm>
          <a:prstGeom prst="rect">
            <a:avLst/>
          </a:prstGeom>
        </p:spPr>
      </p:pic>
      <p:pic>
        <p:nvPicPr>
          <p:cNvPr id="10" name="Picture 9" descr="A picture containing bridge, building, outdoor, water&#10;&#10;Description automatically generated">
            <a:extLst>
              <a:ext uri="{FF2B5EF4-FFF2-40B4-BE49-F238E27FC236}">
                <a16:creationId xmlns:a16="http://schemas.microsoft.com/office/drawing/2014/main" id="{EF9F25A2-9577-4D17-B749-B0226F136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/>
          <a:stretch/>
        </p:blipFill>
        <p:spPr>
          <a:xfrm>
            <a:off x="3709408" y="82316"/>
            <a:ext cx="3904815" cy="2737091"/>
          </a:xfrm>
          <a:prstGeom prst="rect">
            <a:avLst/>
          </a:prstGeom>
        </p:spPr>
      </p:pic>
      <p:pic>
        <p:nvPicPr>
          <p:cNvPr id="11" name="Picture 10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A497B69-EC00-49F1-8AF6-641FDE56EF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r="10436"/>
          <a:stretch/>
        </p:blipFill>
        <p:spPr>
          <a:xfrm>
            <a:off x="3709408" y="2885336"/>
            <a:ext cx="3904815" cy="389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545CAE-2047-464A-9F72-50B031494FCF}"/>
              </a:ext>
            </a:extLst>
          </p:cNvPr>
          <p:cNvSpPr/>
          <p:nvPr/>
        </p:nvSpPr>
        <p:spPr>
          <a:xfrm>
            <a:off x="111608" y="167849"/>
            <a:ext cx="3597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Elsa</a:t>
            </a:r>
          </a:p>
          <a:p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Leeftijd: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33 jaar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Gezin: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woont samen met Lucas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heeft een kindje van 6 jaar oud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Gevestigd: 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Växjö, Zweden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Beroep: 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projectmanager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Drijfveren: 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zakelijk, controle</a:t>
            </a:r>
            <a:b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privacy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Hoofddoelstelling: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 zoek naar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een basisschool voor haar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kind in Arnhem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472C1F-9D0E-4E8D-8F70-6B5D9F409603}"/>
              </a:ext>
            </a:extLst>
          </p:cNvPr>
          <p:cNvSpPr/>
          <p:nvPr/>
        </p:nvSpPr>
        <p:spPr>
          <a:xfrm>
            <a:off x="111608" y="167849"/>
            <a:ext cx="4488216" cy="7232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Jobs to be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Wonen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Inschrijven bij gemeenten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 zoek naar een woning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Auto meenemen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Gas water en licht regelen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Baan vinden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Diploma's vertalen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BSN nummer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Rijbewijs omwisselen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aanschaffen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 pas aanschaffen</a:t>
            </a:r>
            <a:endParaRPr kumimoji="0" lang="nl-NL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 zoek naar leningen / financieringen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Bankrekeningen openen (zakelijk en persoonlijk)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Welke belastingen betalen?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Wegenbelasting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B939A-B978-4D74-A57B-3BD9380B5AF0}"/>
              </a:ext>
            </a:extLst>
          </p:cNvPr>
          <p:cNvSpPr/>
          <p:nvPr/>
        </p:nvSpPr>
        <p:spPr>
          <a:xfrm>
            <a:off x="5160444" y="1352789"/>
            <a:ext cx="353686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Kinderbijslag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Buitenschoolse opvang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Inschrijven Nederlandstalige school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Vervolgstudie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Sportvereniging voor de kinderen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Cursus Nederlands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Vereniging van Zweden</a:t>
            </a:r>
          </a:p>
        </p:txBody>
      </p:sp>
    </p:spTree>
    <p:extLst>
      <p:ext uri="{BB962C8B-B14F-4D97-AF65-F5344CB8AC3E}">
        <p14:creationId xmlns:p14="http://schemas.microsoft.com/office/powerpoint/2010/main" val="39145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51F5-9729-45BD-B33A-817B50A3CFB6}"/>
              </a:ext>
            </a:extLst>
          </p:cNvPr>
          <p:cNvSpPr txBox="1">
            <a:spLocks/>
          </p:cNvSpPr>
          <p:nvPr/>
        </p:nvSpPr>
        <p:spPr>
          <a:xfrm>
            <a:off x="1889729" y="2849933"/>
            <a:ext cx="8563906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huidige klantreis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zoek naar een bassischool in Arnhem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6B818-051D-49B9-9D26-CD3752D886BE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785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ptx" id="{4F7F5E9D-414C-440D-8BB1-385A595984F8}" vid="{128D198A-EC19-4D6C-99A9-98C0EBBC554E}"/>
    </a:ext>
  </a:extLst>
</a:theme>
</file>

<file path=ppt/theme/theme4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AEB493B73224AB23AA804090667CE" ma:contentTypeVersion="11" ma:contentTypeDescription="Een nieuw document maken." ma:contentTypeScope="" ma:versionID="00e8d7e4cede6d81e07be2bd0f0b5923">
  <xsd:schema xmlns:xsd="http://www.w3.org/2001/XMLSchema" xmlns:xs="http://www.w3.org/2001/XMLSchema" xmlns:p="http://schemas.microsoft.com/office/2006/metadata/properties" xmlns:ns2="7197658a-33c4-4d9c-bbfb-b38f177f31a2" xmlns:ns3="4524a89e-69a7-4ed1-8289-c15698cf9c0b" targetNamespace="http://schemas.microsoft.com/office/2006/metadata/properties" ma:root="true" ma:fieldsID="583dfb4b9661acde425d9bb3a4398ab8" ns2:_="" ns3:_="">
    <xsd:import namespace="7197658a-33c4-4d9c-bbfb-b38f177f31a2"/>
    <xsd:import namespace="4524a89e-69a7-4ed1-8289-c15698cf9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658a-33c4-4d9c-bbfb-b38f177f3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4a89e-69a7-4ed1-8289-c15698cf9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AA05B-A284-4130-B367-D5AF70F53E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A92ADA-F993-40CC-9E3F-8112C2D6F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4CF83-377C-4BD1-97A7-61A7B41BC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7658a-33c4-4d9c-bbfb-b38f177f31a2"/>
    <ds:schemaRef ds:uri="4524a89e-69a7-4ed1-8289-c15698cf9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1307</Words>
  <Application>Microsoft Office PowerPoint</Application>
  <PresentationFormat>Breedbeeld</PresentationFormat>
  <Paragraphs>205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Freestyle Script</vt:lpstr>
      <vt:lpstr>Office Theme</vt:lpstr>
      <vt:lpstr>VNG Titels</vt:lpstr>
      <vt:lpstr>VNG_Academie</vt:lpstr>
      <vt:lpstr>VNG_Basis - kopie</vt:lpstr>
      <vt:lpstr>Klantreizen SDG</vt:lpstr>
      <vt:lpstr>DOELGROEPEN </vt:lpstr>
      <vt:lpstr>Doelgroepen </vt:lpstr>
      <vt:lpstr>Doelgroepen </vt:lpstr>
      <vt:lpstr>Doelgroepen </vt:lpstr>
      <vt:lpstr>PowerPoint-presentatie</vt:lpstr>
      <vt:lpstr>PowerPoint-presentatie</vt:lpstr>
      <vt:lpstr>PowerPoint-presentatie</vt:lpstr>
      <vt:lpstr>PowerPoint-presentatie</vt:lpstr>
      <vt:lpstr>Op zoek naar een basisschool in Arnhem (1/3) De huidige klantreis</vt:lpstr>
      <vt:lpstr>Op zoek naar een basisschool in Arnhem (2/3) De huidige klantreis</vt:lpstr>
      <vt:lpstr>Op zoek naar een basisschool in Arnhem (3/3) De huidige klantreis</vt:lpstr>
      <vt:lpstr>PowerPoint-presentatie</vt:lpstr>
      <vt:lpstr>Op zoek naar een basisschool in Arnhem (1/3) De toekomstige klantreis</vt:lpstr>
      <vt:lpstr>Op zoek naar een basisschool in Arnhem (2/3) De toekomstige klantreis</vt:lpstr>
      <vt:lpstr>Op zoek naar een basisschool in Arnhem (3/3) De huidige klantreis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Klantreis SDG</dc:title>
  <dc:creator>Rubens</dc:creator>
  <cp:lastModifiedBy>Rubens </cp:lastModifiedBy>
  <cp:revision>99</cp:revision>
  <dcterms:created xsi:type="dcterms:W3CDTF">2020-08-27T08:42:38Z</dcterms:created>
  <dcterms:modified xsi:type="dcterms:W3CDTF">2020-10-21T14:56:53Z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0x010100491AEB493B73224AB23AA804090667CE</vt:lpwstr>
  </property>
</Properties>
</file>