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4" r:id="rId6"/>
    <p:sldMasterId id="2147483692" r:id="rId7"/>
  </p:sldMasterIdLst>
  <p:notesMasterIdLst>
    <p:notesMasterId r:id="rId24"/>
  </p:notesMasterIdLst>
  <p:sldIdLst>
    <p:sldId id="333" r:id="rId8"/>
    <p:sldId id="352" r:id="rId9"/>
    <p:sldId id="340" r:id="rId10"/>
    <p:sldId id="394" r:id="rId11"/>
    <p:sldId id="344" r:id="rId12"/>
    <p:sldId id="361" r:id="rId13"/>
    <p:sldId id="353" r:id="rId14"/>
    <p:sldId id="341" r:id="rId15"/>
    <p:sldId id="360" r:id="rId16"/>
    <p:sldId id="359" r:id="rId17"/>
    <p:sldId id="343" r:id="rId18"/>
    <p:sldId id="298" r:id="rId19"/>
    <p:sldId id="374" r:id="rId20"/>
    <p:sldId id="355" r:id="rId21"/>
    <p:sldId id="356" r:id="rId22"/>
    <p:sldId id="35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2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5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Blad1!$B$2:$B$9</c:f>
              <c:numCache>
                <c:formatCode>General</c:formatCode>
                <c:ptCount val="8"/>
                <c:pt idx="0">
                  <c:v>-2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-1</c:v>
                </c:pt>
                <c:pt idx="7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252-FE41-93DF-62E5DB3DE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7072"/>
        <c:axId val="268135504"/>
      </c:lineChart>
      <c:catAx>
        <c:axId val="268137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5504"/>
        <c:crosses val="autoZero"/>
        <c:auto val="1"/>
        <c:lblAlgn val="ctr"/>
        <c:lblOffset val="100"/>
        <c:noMultiLvlLbl val="0"/>
      </c:catAx>
      <c:valAx>
        <c:axId val="26813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Blad1!$B$2:$B$8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-2</c:v>
                </c:pt>
                <c:pt idx="3">
                  <c:v>-1</c:v>
                </c:pt>
                <c:pt idx="4">
                  <c:v>1</c:v>
                </c:pt>
                <c:pt idx="5">
                  <c:v>-1</c:v>
                </c:pt>
                <c:pt idx="6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AB8-9246-B319-62E422DC2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2368"/>
        <c:axId val="268133152"/>
      </c:lineChart>
      <c:catAx>
        <c:axId val="268132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3152"/>
        <c:crosses val="autoZero"/>
        <c:auto val="1"/>
        <c:lblAlgn val="ctr"/>
        <c:lblOffset val="100"/>
        <c:noMultiLvlLbl val="0"/>
      </c:catAx>
      <c:valAx>
        <c:axId val="26813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137072"/>
        <c:axId val="268135504"/>
      </c:lineChart>
      <c:catAx>
        <c:axId val="268137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5504"/>
        <c:crosses val="autoZero"/>
        <c:auto val="1"/>
        <c:lblAlgn val="ctr"/>
        <c:lblOffset val="100"/>
        <c:noMultiLvlLbl val="0"/>
      </c:catAx>
      <c:valAx>
        <c:axId val="26813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689058825063799E-3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Blad1!$B$2:$B$9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0.5</c:v>
                </c:pt>
                <c:pt idx="4">
                  <c:v>0.2</c:v>
                </c:pt>
                <c:pt idx="5">
                  <c:v>1</c:v>
                </c:pt>
                <c:pt idx="6">
                  <c:v>0.5</c:v>
                </c:pt>
                <c:pt idx="7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41E-408F-8DAC-254BE72EB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0408"/>
        <c:axId val="268138640"/>
      </c:lineChart>
      <c:catAx>
        <c:axId val="268130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8640"/>
        <c:crosses val="autoZero"/>
        <c:auto val="1"/>
        <c:lblAlgn val="ctr"/>
        <c:lblOffset val="100"/>
        <c:noMultiLvlLbl val="0"/>
      </c:catAx>
      <c:valAx>
        <c:axId val="26813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0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8731313131313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Huidig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Blad1!$B$2:$B$8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-2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AB8-9246-B319-62E422DC2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32368"/>
        <c:axId val="268133152"/>
      </c:lineChart>
      <c:catAx>
        <c:axId val="268132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8133152"/>
        <c:crosses val="autoZero"/>
        <c:auto val="1"/>
        <c:lblAlgn val="ctr"/>
        <c:lblOffset val="100"/>
        <c:noMultiLvlLbl val="0"/>
      </c:catAx>
      <c:valAx>
        <c:axId val="26813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13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AE22C-2EFF-4A95-9E5E-C10380406E7F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D924C-D6E5-4EC8-BB31-ECBD380544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9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datum, voettekst,</a:t>
            </a:r>
            <a:r>
              <a:rPr lang="nl-NL" baseline="0" dirty="0"/>
              <a:t> etc. gebruik onder het menu ‘Invoegen’ de gewenste optie.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Via Start, Nieuwe dia kun je kiezen uit diverse soorten dia’s om in </a:t>
            </a:r>
            <a:r>
              <a:rPr lang="nl-NL" baseline="0"/>
              <a:t>te voegen.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3F1F-BE67-429C-8094-195685BAA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64FAC-5F35-4C2A-B7B1-14891B7E6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89DB6-78A9-415D-B252-55090B89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5718-3704-46E5-A51E-A28652C7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85C4-A549-4392-9422-240E0C65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5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3D66-7527-4DC3-B94D-633E5744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D9DAB-1121-4CA3-ACE2-B64D4FC66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D7789-FB27-4169-A85B-DE327E6B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E2470-91AB-4EB0-9AE9-EC7C492B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71520-BDFB-4148-9A14-EACEE9F3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18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76939-75CF-4A23-912E-D71FD6CB1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2F937-90FF-4194-97BF-67BD94FD4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C0DE-7CDB-4258-BAB5-40F8E41A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5DE8-B89F-40EB-BC71-BC3C33C2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9806-9FAB-4597-8E3F-20AE5411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78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159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49" y="623149"/>
            <a:ext cx="913701" cy="9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0" y="720407"/>
            <a:ext cx="2651765" cy="2651765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idx="4294967295"/>
          </p:nvPr>
        </p:nvSpPr>
        <p:spPr>
          <a:xfrm>
            <a:off x="1080000" y="2160000"/>
            <a:ext cx="6819400" cy="1440000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8194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7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TO PERSONA"/>
          <p:cNvSpPr>
            <a:spLocks noGrp="1" noChangeAspect="1"/>
          </p:cNvSpPr>
          <p:nvPr>
            <p:ph type="pic" idx="54" hasCustomPrompt="1"/>
          </p:nvPr>
        </p:nvSpPr>
        <p:spPr>
          <a:xfrm rot="512536">
            <a:off x="9412686" y="1010982"/>
            <a:ext cx="1731164" cy="187200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" name="POLAROID FRAME"/>
          <p:cNvSpPr>
            <a:spLocks noChangeAspect="1"/>
          </p:cNvSpPr>
          <p:nvPr userDrawn="1"/>
        </p:nvSpPr>
        <p:spPr bwMode="gray">
          <a:xfrm rot="518318">
            <a:off x="9267426" y="810451"/>
            <a:ext cx="2021685" cy="2424302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NAAM PERSONA"/>
          <p:cNvSpPr>
            <a:spLocks noGrp="1" noChangeAspect="1"/>
          </p:cNvSpPr>
          <p:nvPr>
            <p:ph type="body" sz="quarter" idx="53" hasCustomPrompt="1"/>
          </p:nvPr>
        </p:nvSpPr>
        <p:spPr>
          <a:xfrm rot="515739">
            <a:off x="9252644" y="2793125"/>
            <a:ext cx="1856058" cy="416094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17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0070835" y="567448"/>
            <a:ext cx="946503" cy="368242"/>
          </a:xfrm>
          <a:prstGeom prst="rect">
            <a:avLst/>
          </a:prstGeom>
          <a:noFill/>
        </p:spPr>
      </p:pic>
      <p:sp>
        <p:nvSpPr>
          <p:cNvPr id="19" name="Titel 1"/>
          <p:cNvSpPr>
            <a:spLocks noGrp="1"/>
          </p:cNvSpPr>
          <p:nvPr>
            <p:ph type="ctrTitle" idx="4294967295"/>
          </p:nvPr>
        </p:nvSpPr>
        <p:spPr>
          <a:xfrm>
            <a:off x="1080000" y="2160000"/>
            <a:ext cx="7121466" cy="1440000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endParaRPr lang="nl-NL" dirty="0"/>
          </a:p>
        </p:txBody>
      </p:sp>
      <p:sp>
        <p:nvSpPr>
          <p:cNvPr id="20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7821634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3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508"/>
            <a:ext cx="9144000" cy="18193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3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27508"/>
            <a:ext cx="9144000" cy="1819370"/>
          </a:xfrm>
          <a:prstGeom prst="rect">
            <a:avLst/>
          </a:prstGeom>
        </p:spPr>
      </p:pic>
      <p:sp>
        <p:nvSpPr>
          <p:cNvPr id="6" name="FOTO KLANTREIS"/>
          <p:cNvSpPr>
            <a:spLocks noGrp="1"/>
          </p:cNvSpPr>
          <p:nvPr>
            <p:ph type="pic" sz="quarter" idx="60" hasCustomPrompt="1"/>
          </p:nvPr>
        </p:nvSpPr>
        <p:spPr>
          <a:xfrm>
            <a:off x="245915" y="152918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7" name="FOTO KLANTREIS"/>
          <p:cNvSpPr>
            <a:spLocks noGrp="1"/>
          </p:cNvSpPr>
          <p:nvPr>
            <p:ph type="pic" sz="quarter" idx="61" hasCustomPrompt="1"/>
          </p:nvPr>
        </p:nvSpPr>
        <p:spPr>
          <a:xfrm rot="20974423">
            <a:off x="1644765" y="1488609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" name="FOTO KLANTREIS"/>
          <p:cNvSpPr>
            <a:spLocks noGrp="1"/>
          </p:cNvSpPr>
          <p:nvPr>
            <p:ph type="pic" sz="quarter" idx="62" hasCustomPrompt="1"/>
          </p:nvPr>
        </p:nvSpPr>
        <p:spPr>
          <a:xfrm rot="370800">
            <a:off x="3223410" y="1467230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9" name="FOTO KLANTREIS"/>
          <p:cNvSpPr>
            <a:spLocks noGrp="1"/>
          </p:cNvSpPr>
          <p:nvPr>
            <p:ph type="pic" sz="quarter" idx="63" hasCustomPrompt="1"/>
          </p:nvPr>
        </p:nvSpPr>
        <p:spPr>
          <a:xfrm rot="20929396">
            <a:off x="4701146" y="153733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781483" y="3647538"/>
            <a:ext cx="2532784" cy="258283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520583" y="364012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9696819" y="3640121"/>
            <a:ext cx="2246757" cy="31383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64"/>
          </p:nvPr>
        </p:nvSpPr>
        <p:spPr>
          <a:xfrm>
            <a:off x="6520583" y="541443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grpSp>
        <p:nvGrpSpPr>
          <p:cNvPr id="14" name="DOEL"/>
          <p:cNvGrpSpPr>
            <a:grpSpLocks noChangeAspect="1"/>
          </p:cNvGrpSpPr>
          <p:nvPr userDrawn="1"/>
        </p:nvGrpSpPr>
        <p:grpSpPr bwMode="auto">
          <a:xfrm>
            <a:off x="6514312" y="3312575"/>
            <a:ext cx="463601" cy="161849"/>
            <a:chOff x="3547" y="2072"/>
            <a:chExt cx="338" cy="118"/>
          </a:xfrm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3547" y="2072"/>
              <a:ext cx="106" cy="116"/>
            </a:xfrm>
            <a:custGeom>
              <a:avLst/>
              <a:gdLst>
                <a:gd name="T0" fmla="*/ 19 w 187"/>
                <a:gd name="T1" fmla="*/ 32 h 205"/>
                <a:gd name="T2" fmla="*/ 0 w 187"/>
                <a:gd name="T3" fmla="*/ 32 h 205"/>
                <a:gd name="T4" fmla="*/ 0 w 187"/>
                <a:gd name="T5" fmla="*/ 0 h 205"/>
                <a:gd name="T6" fmla="*/ 83 w 187"/>
                <a:gd name="T7" fmla="*/ 0 h 205"/>
                <a:gd name="T8" fmla="*/ 187 w 187"/>
                <a:gd name="T9" fmla="*/ 102 h 205"/>
                <a:gd name="T10" fmla="*/ 83 w 187"/>
                <a:gd name="T11" fmla="*/ 205 h 205"/>
                <a:gd name="T12" fmla="*/ 38 w 187"/>
                <a:gd name="T13" fmla="*/ 205 h 205"/>
                <a:gd name="T14" fmla="*/ 19 w 187"/>
                <a:gd name="T15" fmla="*/ 185 h 205"/>
                <a:gd name="T16" fmla="*/ 19 w 187"/>
                <a:gd name="T17" fmla="*/ 32 h 205"/>
                <a:gd name="T18" fmla="*/ 63 w 187"/>
                <a:gd name="T19" fmla="*/ 173 h 205"/>
                <a:gd name="T20" fmla="*/ 81 w 187"/>
                <a:gd name="T21" fmla="*/ 173 h 205"/>
                <a:gd name="T22" fmla="*/ 148 w 187"/>
                <a:gd name="T23" fmla="*/ 102 h 205"/>
                <a:gd name="T24" fmla="*/ 81 w 187"/>
                <a:gd name="T25" fmla="*/ 32 h 205"/>
                <a:gd name="T26" fmla="*/ 56 w 187"/>
                <a:gd name="T27" fmla="*/ 32 h 205"/>
                <a:gd name="T28" fmla="*/ 56 w 187"/>
                <a:gd name="T29" fmla="*/ 167 h 205"/>
                <a:gd name="T30" fmla="*/ 63 w 187"/>
                <a:gd name="T31" fmla="*/ 17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05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87" y="38"/>
                    <a:pt x="187" y="102"/>
                  </a:cubicBezTo>
                  <a:cubicBezTo>
                    <a:pt x="187" y="167"/>
                    <a:pt x="146" y="205"/>
                    <a:pt x="83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24" y="205"/>
                    <a:pt x="19" y="199"/>
                    <a:pt x="19" y="185"/>
                  </a:cubicBezTo>
                  <a:lnTo>
                    <a:pt x="19" y="32"/>
                  </a:lnTo>
                  <a:close/>
                  <a:moveTo>
                    <a:pt x="63" y="173"/>
                  </a:moveTo>
                  <a:cubicBezTo>
                    <a:pt x="81" y="173"/>
                    <a:pt x="81" y="173"/>
                    <a:pt x="81" y="173"/>
                  </a:cubicBezTo>
                  <a:cubicBezTo>
                    <a:pt x="122" y="173"/>
                    <a:pt x="148" y="149"/>
                    <a:pt x="148" y="102"/>
                  </a:cubicBezTo>
                  <a:cubicBezTo>
                    <a:pt x="148" y="57"/>
                    <a:pt x="121" y="32"/>
                    <a:pt x="81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6" y="171"/>
                    <a:pt x="59" y="173"/>
                    <a:pt x="63" y="173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3660" y="2103"/>
              <a:ext cx="91" cy="87"/>
            </a:xfrm>
            <a:custGeom>
              <a:avLst/>
              <a:gdLst>
                <a:gd name="T0" fmla="*/ 81 w 161"/>
                <a:gd name="T1" fmla="*/ 0 h 153"/>
                <a:gd name="T2" fmla="*/ 161 w 161"/>
                <a:gd name="T3" fmla="*/ 77 h 153"/>
                <a:gd name="T4" fmla="*/ 81 w 161"/>
                <a:gd name="T5" fmla="*/ 153 h 153"/>
                <a:gd name="T6" fmla="*/ 0 w 161"/>
                <a:gd name="T7" fmla="*/ 77 h 153"/>
                <a:gd name="T8" fmla="*/ 81 w 161"/>
                <a:gd name="T9" fmla="*/ 0 h 153"/>
                <a:gd name="T10" fmla="*/ 81 w 161"/>
                <a:gd name="T11" fmla="*/ 122 h 153"/>
                <a:gd name="T12" fmla="*/ 125 w 161"/>
                <a:gd name="T13" fmla="*/ 77 h 153"/>
                <a:gd name="T14" fmla="*/ 81 w 161"/>
                <a:gd name="T15" fmla="*/ 31 h 153"/>
                <a:gd name="T16" fmla="*/ 37 w 161"/>
                <a:gd name="T17" fmla="*/ 77 h 153"/>
                <a:gd name="T18" fmla="*/ 81 w 161"/>
                <a:gd name="T19" fmla="*/ 1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3">
                  <a:moveTo>
                    <a:pt x="81" y="0"/>
                  </a:moveTo>
                  <a:cubicBezTo>
                    <a:pt x="126" y="0"/>
                    <a:pt x="161" y="32"/>
                    <a:pt x="161" y="77"/>
                  </a:cubicBezTo>
                  <a:cubicBezTo>
                    <a:pt x="161" y="122"/>
                    <a:pt x="126" y="153"/>
                    <a:pt x="81" y="153"/>
                  </a:cubicBezTo>
                  <a:cubicBezTo>
                    <a:pt x="36" y="153"/>
                    <a:pt x="0" y="122"/>
                    <a:pt x="0" y="77"/>
                  </a:cubicBezTo>
                  <a:cubicBezTo>
                    <a:pt x="0" y="32"/>
                    <a:pt x="36" y="0"/>
                    <a:pt x="81" y="0"/>
                  </a:cubicBezTo>
                  <a:close/>
                  <a:moveTo>
                    <a:pt x="81" y="122"/>
                  </a:moveTo>
                  <a:cubicBezTo>
                    <a:pt x="105" y="122"/>
                    <a:pt x="125" y="104"/>
                    <a:pt x="125" y="77"/>
                  </a:cubicBezTo>
                  <a:cubicBezTo>
                    <a:pt x="125" y="49"/>
                    <a:pt x="105" y="31"/>
                    <a:pt x="81" y="31"/>
                  </a:cubicBezTo>
                  <a:cubicBezTo>
                    <a:pt x="57" y="31"/>
                    <a:pt x="37" y="49"/>
                    <a:pt x="37" y="77"/>
                  </a:cubicBezTo>
                  <a:cubicBezTo>
                    <a:pt x="37" y="104"/>
                    <a:pt x="57" y="122"/>
                    <a:pt x="81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759" y="2103"/>
              <a:ext cx="79" cy="87"/>
            </a:xfrm>
            <a:custGeom>
              <a:avLst/>
              <a:gdLst>
                <a:gd name="T0" fmla="*/ 75 w 140"/>
                <a:gd name="T1" fmla="*/ 0 h 153"/>
                <a:gd name="T2" fmla="*/ 140 w 140"/>
                <a:gd name="T3" fmla="*/ 69 h 153"/>
                <a:gd name="T4" fmla="*/ 139 w 140"/>
                <a:gd name="T5" fmla="*/ 83 h 153"/>
                <a:gd name="T6" fmla="*/ 37 w 140"/>
                <a:gd name="T7" fmla="*/ 83 h 153"/>
                <a:gd name="T8" fmla="*/ 82 w 140"/>
                <a:gd name="T9" fmla="*/ 122 h 153"/>
                <a:gd name="T10" fmla="*/ 123 w 140"/>
                <a:gd name="T11" fmla="*/ 106 h 153"/>
                <a:gd name="T12" fmla="*/ 138 w 140"/>
                <a:gd name="T13" fmla="*/ 131 h 153"/>
                <a:gd name="T14" fmla="*/ 79 w 140"/>
                <a:gd name="T15" fmla="*/ 153 h 153"/>
                <a:gd name="T16" fmla="*/ 0 w 140"/>
                <a:gd name="T17" fmla="*/ 77 h 153"/>
                <a:gd name="T18" fmla="*/ 75 w 140"/>
                <a:gd name="T19" fmla="*/ 0 h 153"/>
                <a:gd name="T20" fmla="*/ 102 w 140"/>
                <a:gd name="T21" fmla="*/ 58 h 153"/>
                <a:gd name="T22" fmla="*/ 75 w 140"/>
                <a:gd name="T23" fmla="*/ 28 h 153"/>
                <a:gd name="T24" fmla="*/ 39 w 140"/>
                <a:gd name="T25" fmla="*/ 58 h 153"/>
                <a:gd name="T26" fmla="*/ 102 w 140"/>
                <a:gd name="T27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3">
                  <a:moveTo>
                    <a:pt x="75" y="0"/>
                  </a:moveTo>
                  <a:cubicBezTo>
                    <a:pt x="117" y="0"/>
                    <a:pt x="140" y="30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3"/>
                    <a:pt x="79" y="153"/>
                  </a:cubicBezTo>
                  <a:cubicBezTo>
                    <a:pt x="30" y="153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3844" y="2072"/>
              <a:ext cx="41" cy="116"/>
            </a:xfrm>
            <a:custGeom>
              <a:avLst/>
              <a:gdLst>
                <a:gd name="T0" fmla="*/ 18 w 72"/>
                <a:gd name="T1" fmla="*/ 38 h 205"/>
                <a:gd name="T2" fmla="*/ 11 w 72"/>
                <a:gd name="T3" fmla="*/ 32 h 205"/>
                <a:gd name="T4" fmla="*/ 0 w 72"/>
                <a:gd name="T5" fmla="*/ 32 h 205"/>
                <a:gd name="T6" fmla="*/ 0 w 72"/>
                <a:gd name="T7" fmla="*/ 0 h 205"/>
                <a:gd name="T8" fmla="*/ 35 w 72"/>
                <a:gd name="T9" fmla="*/ 0 h 205"/>
                <a:gd name="T10" fmla="*/ 54 w 72"/>
                <a:gd name="T11" fmla="*/ 20 h 205"/>
                <a:gd name="T12" fmla="*/ 54 w 72"/>
                <a:gd name="T13" fmla="*/ 168 h 205"/>
                <a:gd name="T14" fmla="*/ 60 w 72"/>
                <a:gd name="T15" fmla="*/ 174 h 205"/>
                <a:gd name="T16" fmla="*/ 72 w 72"/>
                <a:gd name="T17" fmla="*/ 174 h 205"/>
                <a:gd name="T18" fmla="*/ 72 w 72"/>
                <a:gd name="T19" fmla="*/ 205 h 205"/>
                <a:gd name="T20" fmla="*/ 37 w 72"/>
                <a:gd name="T21" fmla="*/ 205 h 205"/>
                <a:gd name="T22" fmla="*/ 18 w 72"/>
                <a:gd name="T23" fmla="*/ 185 h 205"/>
                <a:gd name="T24" fmla="*/ 18 w 72"/>
                <a:gd name="T25" fmla="*/ 3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5">
                  <a:moveTo>
                    <a:pt x="18" y="38"/>
                  </a:moveTo>
                  <a:cubicBezTo>
                    <a:pt x="18" y="34"/>
                    <a:pt x="15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7"/>
                    <a:pt x="54" y="20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72"/>
                    <a:pt x="56" y="174"/>
                    <a:pt x="60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23" y="205"/>
                    <a:pt x="18" y="199"/>
                    <a:pt x="18" y="18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grpSp>
        <p:nvGrpSpPr>
          <p:cNvPr id="19" name="T BEHOEFTEN"/>
          <p:cNvGrpSpPr>
            <a:grpSpLocks noChangeAspect="1"/>
          </p:cNvGrpSpPr>
          <p:nvPr userDrawn="1"/>
        </p:nvGrpSpPr>
        <p:grpSpPr bwMode="auto">
          <a:xfrm>
            <a:off x="9713403" y="3316320"/>
            <a:ext cx="1054761" cy="163221"/>
            <a:chOff x="1305" y="378"/>
            <a:chExt cx="769" cy="119"/>
          </a:xfrm>
        </p:grpSpPr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305" y="379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1404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1489" y="379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0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6" y="204"/>
                    <a:pt x="120" y="198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3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1593" y="410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1691" y="410"/>
              <a:ext cx="80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1778" y="378"/>
              <a:ext cx="51" cy="117"/>
            </a:xfrm>
            <a:custGeom>
              <a:avLst/>
              <a:gdLst>
                <a:gd name="T0" fmla="*/ 18 w 90"/>
                <a:gd name="T1" fmla="*/ 88 h 206"/>
                <a:gd name="T2" fmla="*/ 0 w 90"/>
                <a:gd name="T3" fmla="*/ 88 h 206"/>
                <a:gd name="T4" fmla="*/ 0 w 90"/>
                <a:gd name="T5" fmla="*/ 59 h 206"/>
                <a:gd name="T6" fmla="*/ 18 w 90"/>
                <a:gd name="T7" fmla="*/ 59 h 206"/>
                <a:gd name="T8" fmla="*/ 18 w 90"/>
                <a:gd name="T9" fmla="*/ 55 h 206"/>
                <a:gd name="T10" fmla="*/ 78 w 90"/>
                <a:gd name="T11" fmla="*/ 0 h 206"/>
                <a:gd name="T12" fmla="*/ 90 w 90"/>
                <a:gd name="T13" fmla="*/ 1 h 206"/>
                <a:gd name="T14" fmla="*/ 90 w 90"/>
                <a:gd name="T15" fmla="*/ 32 h 206"/>
                <a:gd name="T16" fmla="*/ 83 w 90"/>
                <a:gd name="T17" fmla="*/ 32 h 206"/>
                <a:gd name="T18" fmla="*/ 54 w 90"/>
                <a:gd name="T19" fmla="*/ 56 h 206"/>
                <a:gd name="T20" fmla="*/ 54 w 90"/>
                <a:gd name="T21" fmla="*/ 59 h 206"/>
                <a:gd name="T22" fmla="*/ 86 w 90"/>
                <a:gd name="T23" fmla="*/ 59 h 206"/>
                <a:gd name="T24" fmla="*/ 86 w 90"/>
                <a:gd name="T25" fmla="*/ 88 h 206"/>
                <a:gd name="T26" fmla="*/ 54 w 90"/>
                <a:gd name="T27" fmla="*/ 88 h 206"/>
                <a:gd name="T28" fmla="*/ 54 w 90"/>
                <a:gd name="T29" fmla="*/ 206 h 206"/>
                <a:gd name="T30" fmla="*/ 18 w 90"/>
                <a:gd name="T31" fmla="*/ 206 h 206"/>
                <a:gd name="T32" fmla="*/ 18 w 90"/>
                <a:gd name="T33" fmla="*/ 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206">
                  <a:moveTo>
                    <a:pt x="1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7"/>
                    <a:pt x="57" y="0"/>
                    <a:pt x="78" y="0"/>
                  </a:cubicBezTo>
                  <a:cubicBezTo>
                    <a:pt x="85" y="0"/>
                    <a:pt x="90" y="1"/>
                    <a:pt x="90" y="1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87" y="32"/>
                    <a:pt x="83" y="32"/>
                  </a:cubicBezTo>
                  <a:cubicBezTo>
                    <a:pt x="72" y="32"/>
                    <a:pt x="54" y="34"/>
                    <a:pt x="54" y="5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18" y="206"/>
                    <a:pt x="18" y="206"/>
                    <a:pt x="18" y="206"/>
                  </a:cubicBezTo>
                  <a:lnTo>
                    <a:pt x="18" y="8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1830" y="389"/>
              <a:ext cx="52" cy="107"/>
            </a:xfrm>
            <a:custGeom>
              <a:avLst/>
              <a:gdLst>
                <a:gd name="T0" fmla="*/ 19 w 91"/>
                <a:gd name="T1" fmla="*/ 69 h 189"/>
                <a:gd name="T2" fmla="*/ 0 w 91"/>
                <a:gd name="T3" fmla="*/ 69 h 189"/>
                <a:gd name="T4" fmla="*/ 0 w 91"/>
                <a:gd name="T5" fmla="*/ 40 h 189"/>
                <a:gd name="T6" fmla="*/ 20 w 91"/>
                <a:gd name="T7" fmla="*/ 40 h 189"/>
                <a:gd name="T8" fmla="*/ 20 w 91"/>
                <a:gd name="T9" fmla="*/ 0 h 189"/>
                <a:gd name="T10" fmla="*/ 56 w 91"/>
                <a:gd name="T11" fmla="*/ 0 h 189"/>
                <a:gd name="T12" fmla="*/ 56 w 91"/>
                <a:gd name="T13" fmla="*/ 40 h 189"/>
                <a:gd name="T14" fmla="*/ 89 w 91"/>
                <a:gd name="T15" fmla="*/ 40 h 189"/>
                <a:gd name="T16" fmla="*/ 89 w 91"/>
                <a:gd name="T17" fmla="*/ 69 h 189"/>
                <a:gd name="T18" fmla="*/ 56 w 91"/>
                <a:gd name="T19" fmla="*/ 69 h 189"/>
                <a:gd name="T20" fmla="*/ 56 w 91"/>
                <a:gd name="T21" fmla="*/ 129 h 189"/>
                <a:gd name="T22" fmla="*/ 85 w 91"/>
                <a:gd name="T23" fmla="*/ 156 h 189"/>
                <a:gd name="T24" fmla="*/ 91 w 91"/>
                <a:gd name="T25" fmla="*/ 156 h 189"/>
                <a:gd name="T26" fmla="*/ 91 w 91"/>
                <a:gd name="T27" fmla="*/ 188 h 189"/>
                <a:gd name="T28" fmla="*/ 80 w 91"/>
                <a:gd name="T29" fmla="*/ 189 h 189"/>
                <a:gd name="T30" fmla="*/ 19 w 91"/>
                <a:gd name="T31" fmla="*/ 133 h 189"/>
                <a:gd name="T32" fmla="*/ 19 w 91"/>
                <a:gd name="T33" fmla="*/ 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89">
                  <a:moveTo>
                    <a:pt x="1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53"/>
                    <a:pt x="75" y="156"/>
                    <a:pt x="85" y="156"/>
                  </a:cubicBezTo>
                  <a:cubicBezTo>
                    <a:pt x="89" y="156"/>
                    <a:pt x="91" y="156"/>
                    <a:pt x="91" y="156"/>
                  </a:cubicBezTo>
                  <a:cubicBezTo>
                    <a:pt x="91" y="188"/>
                    <a:pt x="91" y="188"/>
                    <a:pt x="91" y="188"/>
                  </a:cubicBezTo>
                  <a:cubicBezTo>
                    <a:pt x="91" y="188"/>
                    <a:pt x="87" y="189"/>
                    <a:pt x="80" y="189"/>
                  </a:cubicBezTo>
                  <a:cubicBezTo>
                    <a:pt x="60" y="189"/>
                    <a:pt x="19" y="183"/>
                    <a:pt x="19" y="133"/>
                  </a:cubicBezTo>
                  <a:lnTo>
                    <a:pt x="19" y="69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1890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8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8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1975" y="410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grpSp>
        <p:nvGrpSpPr>
          <p:cNvPr id="29" name="T BELEMMERINGEN"/>
          <p:cNvGrpSpPr>
            <a:grpSpLocks noChangeAspect="1"/>
          </p:cNvGrpSpPr>
          <p:nvPr userDrawn="1"/>
        </p:nvGrpSpPr>
        <p:grpSpPr bwMode="auto">
          <a:xfrm>
            <a:off x="6520583" y="5108497"/>
            <a:ext cx="1647293" cy="205740"/>
            <a:chOff x="1211" y="638"/>
            <a:chExt cx="1201" cy="150"/>
          </a:xfrm>
        </p:grpSpPr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211" y="638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1310" y="669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1395" y="638"/>
              <a:ext cx="41" cy="116"/>
            </a:xfrm>
            <a:custGeom>
              <a:avLst/>
              <a:gdLst>
                <a:gd name="T0" fmla="*/ 18 w 72"/>
                <a:gd name="T1" fmla="*/ 37 h 204"/>
                <a:gd name="T2" fmla="*/ 12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5 w 72"/>
                <a:gd name="T9" fmla="*/ 0 h 204"/>
                <a:gd name="T10" fmla="*/ 55 w 72"/>
                <a:gd name="T11" fmla="*/ 19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6"/>
                    <a:pt x="55" y="19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 userDrawn="1"/>
          </p:nvSpPr>
          <p:spPr bwMode="auto">
            <a:xfrm>
              <a:off x="1442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528" y="669"/>
              <a:ext cx="148" cy="85"/>
            </a:xfrm>
            <a:custGeom>
              <a:avLst/>
              <a:gdLst>
                <a:gd name="T0" fmla="*/ 18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3 w 260"/>
                <a:gd name="T15" fmla="*/ 30 h 150"/>
                <a:gd name="T16" fmla="*/ 53 w 260"/>
                <a:gd name="T17" fmla="*/ 30 h 150"/>
                <a:gd name="T18" fmla="*/ 101 w 260"/>
                <a:gd name="T19" fmla="*/ 0 h 150"/>
                <a:gd name="T20" fmla="*/ 144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6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2 w 260"/>
                <a:gd name="T51" fmla="*/ 150 h 150"/>
                <a:gd name="T52" fmla="*/ 112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8 w 260"/>
                <a:gd name="T63" fmla="*/ 150 h 150"/>
                <a:gd name="T64" fmla="*/ 18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8" y="0"/>
                    <a:pt x="101" y="0"/>
                  </a:cubicBezTo>
                  <a:cubicBezTo>
                    <a:pt x="123" y="0"/>
                    <a:pt x="137" y="1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5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2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3" y="33"/>
                    <a:pt x="186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679" y="669"/>
              <a:ext cx="147" cy="85"/>
            </a:xfrm>
            <a:custGeom>
              <a:avLst/>
              <a:gdLst>
                <a:gd name="T0" fmla="*/ 17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2 w 260"/>
                <a:gd name="T15" fmla="*/ 30 h 150"/>
                <a:gd name="T16" fmla="*/ 53 w 260"/>
                <a:gd name="T17" fmla="*/ 30 h 150"/>
                <a:gd name="T18" fmla="*/ 100 w 260"/>
                <a:gd name="T19" fmla="*/ 0 h 150"/>
                <a:gd name="T20" fmla="*/ 143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5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1 w 260"/>
                <a:gd name="T51" fmla="*/ 150 h 150"/>
                <a:gd name="T52" fmla="*/ 111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7 w 260"/>
                <a:gd name="T63" fmla="*/ 150 h 150"/>
                <a:gd name="T64" fmla="*/ 17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7" y="0"/>
                    <a:pt x="100" y="0"/>
                  </a:cubicBezTo>
                  <a:cubicBezTo>
                    <a:pt x="123" y="0"/>
                    <a:pt x="137" y="10"/>
                    <a:pt x="143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4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1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2" y="33"/>
                    <a:pt x="185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1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1832" y="669"/>
              <a:ext cx="78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1917" y="669"/>
              <a:ext cx="60" cy="85"/>
            </a:xfrm>
            <a:custGeom>
              <a:avLst/>
              <a:gdLst>
                <a:gd name="T0" fmla="*/ 18 w 106"/>
                <a:gd name="T1" fmla="*/ 40 h 149"/>
                <a:gd name="T2" fmla="*/ 12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4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3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3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1982" y="638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27" y="669"/>
              <a:ext cx="98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6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3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 userDrawn="1"/>
          </p:nvSpPr>
          <p:spPr bwMode="auto">
            <a:xfrm>
              <a:off x="2130" y="669"/>
              <a:ext cx="92" cy="119"/>
            </a:xfrm>
            <a:custGeom>
              <a:avLst/>
              <a:gdLst>
                <a:gd name="T0" fmla="*/ 65 w 161"/>
                <a:gd name="T1" fmla="*/ 0 h 211"/>
                <a:gd name="T2" fmla="*/ 110 w 161"/>
                <a:gd name="T3" fmla="*/ 21 h 211"/>
                <a:gd name="T4" fmla="*/ 111 w 161"/>
                <a:gd name="T5" fmla="*/ 21 h 211"/>
                <a:gd name="T6" fmla="*/ 111 w 161"/>
                <a:gd name="T7" fmla="*/ 17 h 211"/>
                <a:gd name="T8" fmla="*/ 127 w 161"/>
                <a:gd name="T9" fmla="*/ 3 h 211"/>
                <a:gd name="T10" fmla="*/ 161 w 161"/>
                <a:gd name="T11" fmla="*/ 3 h 211"/>
                <a:gd name="T12" fmla="*/ 161 w 161"/>
                <a:gd name="T13" fmla="*/ 34 h 211"/>
                <a:gd name="T14" fmla="*/ 150 w 161"/>
                <a:gd name="T15" fmla="*/ 34 h 211"/>
                <a:gd name="T16" fmla="*/ 143 w 161"/>
                <a:gd name="T17" fmla="*/ 40 h 211"/>
                <a:gd name="T18" fmla="*/ 143 w 161"/>
                <a:gd name="T19" fmla="*/ 141 h 211"/>
                <a:gd name="T20" fmla="*/ 66 w 161"/>
                <a:gd name="T21" fmla="*/ 211 h 211"/>
                <a:gd name="T22" fmla="*/ 14 w 161"/>
                <a:gd name="T23" fmla="*/ 198 h 211"/>
                <a:gd name="T24" fmla="*/ 25 w 161"/>
                <a:gd name="T25" fmla="*/ 169 h 211"/>
                <a:gd name="T26" fmla="*/ 66 w 161"/>
                <a:gd name="T27" fmla="*/ 179 h 211"/>
                <a:gd name="T28" fmla="*/ 107 w 161"/>
                <a:gd name="T29" fmla="*/ 143 h 211"/>
                <a:gd name="T30" fmla="*/ 107 w 161"/>
                <a:gd name="T31" fmla="*/ 136 h 211"/>
                <a:gd name="T32" fmla="*/ 107 w 161"/>
                <a:gd name="T33" fmla="*/ 128 h 211"/>
                <a:gd name="T34" fmla="*/ 107 w 161"/>
                <a:gd name="T35" fmla="*/ 128 h 211"/>
                <a:gd name="T36" fmla="*/ 66 w 161"/>
                <a:gd name="T37" fmla="*/ 147 h 211"/>
                <a:gd name="T38" fmla="*/ 0 w 161"/>
                <a:gd name="T39" fmla="*/ 73 h 211"/>
                <a:gd name="T40" fmla="*/ 65 w 161"/>
                <a:gd name="T41" fmla="*/ 0 h 211"/>
                <a:gd name="T42" fmla="*/ 108 w 161"/>
                <a:gd name="T43" fmla="*/ 73 h 211"/>
                <a:gd name="T44" fmla="*/ 71 w 161"/>
                <a:gd name="T45" fmla="*/ 31 h 211"/>
                <a:gd name="T46" fmla="*/ 37 w 161"/>
                <a:gd name="T47" fmla="*/ 72 h 211"/>
                <a:gd name="T48" fmla="*/ 74 w 161"/>
                <a:gd name="T49" fmla="*/ 116 h 211"/>
                <a:gd name="T50" fmla="*/ 108 w 161"/>
                <a:gd name="T51" fmla="*/ 7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11">
                  <a:moveTo>
                    <a:pt x="65" y="0"/>
                  </a:moveTo>
                  <a:cubicBezTo>
                    <a:pt x="99" y="0"/>
                    <a:pt x="110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19"/>
                    <a:pt x="111" y="17"/>
                  </a:cubicBezTo>
                  <a:cubicBezTo>
                    <a:pt x="111" y="10"/>
                    <a:pt x="115" y="3"/>
                    <a:pt x="127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6" y="34"/>
                    <a:pt x="143" y="36"/>
                    <a:pt x="143" y="40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92"/>
                    <a:pt x="104" y="211"/>
                    <a:pt x="66" y="211"/>
                  </a:cubicBezTo>
                  <a:cubicBezTo>
                    <a:pt x="47" y="211"/>
                    <a:pt x="28" y="205"/>
                    <a:pt x="14" y="198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169"/>
                    <a:pt x="43" y="179"/>
                    <a:pt x="66" y="179"/>
                  </a:cubicBezTo>
                  <a:cubicBezTo>
                    <a:pt x="88" y="179"/>
                    <a:pt x="107" y="169"/>
                    <a:pt x="107" y="143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3"/>
                    <a:pt x="107" y="128"/>
                    <a:pt x="107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98" y="141"/>
                    <a:pt x="85" y="147"/>
                    <a:pt x="66" y="147"/>
                  </a:cubicBezTo>
                  <a:cubicBezTo>
                    <a:pt x="24" y="147"/>
                    <a:pt x="0" y="113"/>
                    <a:pt x="0" y="73"/>
                  </a:cubicBezTo>
                  <a:cubicBezTo>
                    <a:pt x="0" y="33"/>
                    <a:pt x="23" y="0"/>
                    <a:pt x="65" y="0"/>
                  </a:cubicBezTo>
                  <a:close/>
                  <a:moveTo>
                    <a:pt x="108" y="73"/>
                  </a:moveTo>
                  <a:cubicBezTo>
                    <a:pt x="108" y="40"/>
                    <a:pt x="91" y="31"/>
                    <a:pt x="71" y="31"/>
                  </a:cubicBezTo>
                  <a:cubicBezTo>
                    <a:pt x="49" y="31"/>
                    <a:pt x="37" y="47"/>
                    <a:pt x="37" y="72"/>
                  </a:cubicBezTo>
                  <a:cubicBezTo>
                    <a:pt x="37" y="97"/>
                    <a:pt x="50" y="116"/>
                    <a:pt x="74" y="116"/>
                  </a:cubicBezTo>
                  <a:cubicBezTo>
                    <a:pt x="91" y="116"/>
                    <a:pt x="108" y="106"/>
                    <a:pt x="108" y="73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2227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2313" y="669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4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5" y="33"/>
                    <a:pt x="96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grpSp>
        <p:nvGrpSpPr>
          <p:cNvPr id="43" name="T IK EN DE OVERHEID"/>
          <p:cNvGrpSpPr>
            <a:grpSpLocks noChangeAspect="1"/>
          </p:cNvGrpSpPr>
          <p:nvPr userDrawn="1"/>
        </p:nvGrpSpPr>
        <p:grpSpPr bwMode="auto">
          <a:xfrm>
            <a:off x="3807837" y="3320435"/>
            <a:ext cx="1844802" cy="161849"/>
            <a:chOff x="1117" y="905"/>
            <a:chExt cx="1345" cy="118"/>
          </a:xfrm>
        </p:grpSpPr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1117" y="905"/>
              <a:ext cx="43" cy="116"/>
            </a:xfrm>
            <a:custGeom>
              <a:avLst/>
              <a:gdLst>
                <a:gd name="T0" fmla="*/ 0 w 43"/>
                <a:gd name="T1" fmla="*/ 98 h 116"/>
                <a:gd name="T2" fmla="*/ 11 w 43"/>
                <a:gd name="T3" fmla="*/ 98 h 116"/>
                <a:gd name="T4" fmla="*/ 11 w 43"/>
                <a:gd name="T5" fmla="*/ 19 h 116"/>
                <a:gd name="T6" fmla="*/ 0 w 43"/>
                <a:gd name="T7" fmla="*/ 19 h 116"/>
                <a:gd name="T8" fmla="*/ 0 w 43"/>
                <a:gd name="T9" fmla="*/ 0 h 116"/>
                <a:gd name="T10" fmla="*/ 43 w 43"/>
                <a:gd name="T11" fmla="*/ 0 h 116"/>
                <a:gd name="T12" fmla="*/ 43 w 43"/>
                <a:gd name="T13" fmla="*/ 19 h 116"/>
                <a:gd name="T14" fmla="*/ 31 w 43"/>
                <a:gd name="T15" fmla="*/ 19 h 116"/>
                <a:gd name="T16" fmla="*/ 31 w 43"/>
                <a:gd name="T17" fmla="*/ 98 h 116"/>
                <a:gd name="T18" fmla="*/ 43 w 43"/>
                <a:gd name="T19" fmla="*/ 98 h 116"/>
                <a:gd name="T20" fmla="*/ 43 w 43"/>
                <a:gd name="T21" fmla="*/ 116 h 116"/>
                <a:gd name="T22" fmla="*/ 0 w 43"/>
                <a:gd name="T23" fmla="*/ 116 h 116"/>
                <a:gd name="T24" fmla="*/ 0 w 43"/>
                <a:gd name="T25" fmla="*/ 9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16">
                  <a:moveTo>
                    <a:pt x="0" y="98"/>
                  </a:moveTo>
                  <a:lnTo>
                    <a:pt x="11" y="98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9"/>
                  </a:lnTo>
                  <a:lnTo>
                    <a:pt x="31" y="19"/>
                  </a:lnTo>
                  <a:lnTo>
                    <a:pt x="31" y="98"/>
                  </a:lnTo>
                  <a:lnTo>
                    <a:pt x="43" y="98"/>
                  </a:lnTo>
                  <a:lnTo>
                    <a:pt x="43" y="116"/>
                  </a:lnTo>
                  <a:lnTo>
                    <a:pt x="0" y="11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1169" y="905"/>
              <a:ext cx="85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5 w 151"/>
                <a:gd name="T11" fmla="*/ 16 h 204"/>
                <a:gd name="T12" fmla="*/ 55 w 151"/>
                <a:gd name="T13" fmla="*/ 109 h 204"/>
                <a:gd name="T14" fmla="*/ 66 w 151"/>
                <a:gd name="T15" fmla="*/ 109 h 204"/>
                <a:gd name="T16" fmla="*/ 80 w 151"/>
                <a:gd name="T17" fmla="*/ 104 h 204"/>
                <a:gd name="T18" fmla="*/ 110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2 h 204"/>
                <a:gd name="T42" fmla="*/ 76 w 151"/>
                <a:gd name="T43" fmla="*/ 146 h 204"/>
                <a:gd name="T44" fmla="*/ 63 w 151"/>
                <a:gd name="T45" fmla="*/ 140 h 204"/>
                <a:gd name="T46" fmla="*/ 55 w 151"/>
                <a:gd name="T47" fmla="*/ 140 h 204"/>
                <a:gd name="T48" fmla="*/ 55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3"/>
                    <a:pt x="55" y="16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70" y="109"/>
                    <a:pt x="76" y="108"/>
                    <a:pt x="80" y="104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7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2" y="204"/>
                    <a:pt x="107" y="202"/>
                    <a:pt x="101" y="192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4" y="140"/>
                    <a:pt x="68" y="140"/>
                    <a:pt x="63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6" name="Freeform 42"/>
            <p:cNvSpPr>
              <a:spLocks noEditPoints="1"/>
            </p:cNvSpPr>
            <p:nvPr userDrawn="1"/>
          </p:nvSpPr>
          <p:spPr bwMode="auto">
            <a:xfrm>
              <a:off x="1305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1395" y="936"/>
              <a:ext cx="98" cy="85"/>
            </a:xfrm>
            <a:custGeom>
              <a:avLst/>
              <a:gdLst>
                <a:gd name="T0" fmla="*/ 17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3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4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7 w 174"/>
                <a:gd name="T45" fmla="*/ 150 h 150"/>
                <a:gd name="T46" fmla="*/ 17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4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5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4" y="33"/>
                    <a:pt x="96" y="33"/>
                  </a:cubicBezTo>
                  <a:cubicBezTo>
                    <a:pt x="76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1544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10 w 164"/>
                <a:gd name="T7" fmla="*/ 63 h 208"/>
                <a:gd name="T8" fmla="*/ 110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7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3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6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1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4 w 164"/>
                <a:gd name="T49" fmla="*/ 177 h 208"/>
                <a:gd name="T50" fmla="*/ 111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10" y="68"/>
                    <a:pt x="110" y="63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9" y="173"/>
                    <a:pt x="153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6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1" y="131"/>
                  </a:moveTo>
                  <a:cubicBezTo>
                    <a:pt x="111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4" y="177"/>
                  </a:cubicBezTo>
                  <a:cubicBezTo>
                    <a:pt x="93" y="177"/>
                    <a:pt x="111" y="163"/>
                    <a:pt x="111" y="131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1646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780" y="936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3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3"/>
                  </a:moveTo>
                  <a:cubicBezTo>
                    <a:pt x="104" y="123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3"/>
                    <a:pt x="80" y="123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1877" y="938"/>
              <a:ext cx="85" cy="83"/>
            </a:xfrm>
            <a:custGeom>
              <a:avLst/>
              <a:gdLst>
                <a:gd name="T0" fmla="*/ 11 w 150"/>
                <a:gd name="T1" fmla="*/ 37 h 147"/>
                <a:gd name="T2" fmla="*/ 3 w 150"/>
                <a:gd name="T3" fmla="*/ 31 h 147"/>
                <a:gd name="T4" fmla="*/ 0 w 150"/>
                <a:gd name="T5" fmla="*/ 31 h 147"/>
                <a:gd name="T6" fmla="*/ 0 w 150"/>
                <a:gd name="T7" fmla="*/ 0 h 147"/>
                <a:gd name="T8" fmla="*/ 21 w 150"/>
                <a:gd name="T9" fmla="*/ 0 h 147"/>
                <a:gd name="T10" fmla="*/ 42 w 150"/>
                <a:gd name="T11" fmla="*/ 14 h 147"/>
                <a:gd name="T12" fmla="*/ 70 w 150"/>
                <a:gd name="T13" fmla="*/ 91 h 147"/>
                <a:gd name="T14" fmla="*/ 76 w 150"/>
                <a:gd name="T15" fmla="*/ 112 h 147"/>
                <a:gd name="T16" fmla="*/ 76 w 150"/>
                <a:gd name="T17" fmla="*/ 112 h 147"/>
                <a:gd name="T18" fmla="*/ 81 w 150"/>
                <a:gd name="T19" fmla="*/ 91 h 147"/>
                <a:gd name="T20" fmla="*/ 109 w 150"/>
                <a:gd name="T21" fmla="*/ 14 h 147"/>
                <a:gd name="T22" fmla="*/ 131 w 150"/>
                <a:gd name="T23" fmla="*/ 0 h 147"/>
                <a:gd name="T24" fmla="*/ 150 w 150"/>
                <a:gd name="T25" fmla="*/ 0 h 147"/>
                <a:gd name="T26" fmla="*/ 150 w 150"/>
                <a:gd name="T27" fmla="*/ 31 h 147"/>
                <a:gd name="T28" fmla="*/ 147 w 150"/>
                <a:gd name="T29" fmla="*/ 31 h 147"/>
                <a:gd name="T30" fmla="*/ 139 w 150"/>
                <a:gd name="T31" fmla="*/ 37 h 147"/>
                <a:gd name="T32" fmla="*/ 97 w 150"/>
                <a:gd name="T33" fmla="*/ 147 h 147"/>
                <a:gd name="T34" fmla="*/ 53 w 150"/>
                <a:gd name="T35" fmla="*/ 147 h 147"/>
                <a:gd name="T36" fmla="*/ 11 w 150"/>
                <a:gd name="T37" fmla="*/ 3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147">
                  <a:moveTo>
                    <a:pt x="11" y="37"/>
                  </a:moveTo>
                  <a:cubicBezTo>
                    <a:pt x="10" y="33"/>
                    <a:pt x="7" y="31"/>
                    <a:pt x="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39" y="4"/>
                    <a:pt x="42" y="14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100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8" y="100"/>
                    <a:pt x="81" y="91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3" y="4"/>
                    <a:pt x="119" y="0"/>
                    <a:pt x="13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3" y="31"/>
                    <a:pt x="140" y="33"/>
                    <a:pt x="139" y="3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53" y="147"/>
                    <a:pt x="53" y="147"/>
                    <a:pt x="53" y="147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2" name="Freeform 48"/>
            <p:cNvSpPr>
              <a:spLocks noEditPoints="1"/>
            </p:cNvSpPr>
            <p:nvPr userDrawn="1"/>
          </p:nvSpPr>
          <p:spPr bwMode="auto">
            <a:xfrm>
              <a:off x="1968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7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2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2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0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2057" y="937"/>
              <a:ext cx="61" cy="84"/>
            </a:xfrm>
            <a:custGeom>
              <a:avLst/>
              <a:gdLst>
                <a:gd name="T0" fmla="*/ 18 w 107"/>
                <a:gd name="T1" fmla="*/ 40 h 149"/>
                <a:gd name="T2" fmla="*/ 12 w 107"/>
                <a:gd name="T3" fmla="*/ 33 h 149"/>
                <a:gd name="T4" fmla="*/ 0 w 107"/>
                <a:gd name="T5" fmla="*/ 33 h 149"/>
                <a:gd name="T6" fmla="*/ 0 w 107"/>
                <a:gd name="T7" fmla="*/ 2 h 149"/>
                <a:gd name="T8" fmla="*/ 34 w 107"/>
                <a:gd name="T9" fmla="*/ 2 h 149"/>
                <a:gd name="T10" fmla="*/ 53 w 107"/>
                <a:gd name="T11" fmla="*/ 20 h 149"/>
                <a:gd name="T12" fmla="*/ 53 w 107"/>
                <a:gd name="T13" fmla="*/ 29 h 149"/>
                <a:gd name="T14" fmla="*/ 53 w 107"/>
                <a:gd name="T15" fmla="*/ 38 h 149"/>
                <a:gd name="T16" fmla="*/ 53 w 107"/>
                <a:gd name="T17" fmla="*/ 38 h 149"/>
                <a:gd name="T18" fmla="*/ 100 w 107"/>
                <a:gd name="T19" fmla="*/ 0 h 149"/>
                <a:gd name="T20" fmla="*/ 107 w 107"/>
                <a:gd name="T21" fmla="*/ 1 h 149"/>
                <a:gd name="T22" fmla="*/ 107 w 107"/>
                <a:gd name="T23" fmla="*/ 37 h 149"/>
                <a:gd name="T24" fmla="*/ 98 w 107"/>
                <a:gd name="T25" fmla="*/ 36 h 149"/>
                <a:gd name="T26" fmla="*/ 58 w 107"/>
                <a:gd name="T27" fmla="*/ 67 h 149"/>
                <a:gd name="T28" fmla="*/ 54 w 107"/>
                <a:gd name="T29" fmla="*/ 91 h 149"/>
                <a:gd name="T30" fmla="*/ 54 w 107"/>
                <a:gd name="T31" fmla="*/ 149 h 149"/>
                <a:gd name="T32" fmla="*/ 18 w 107"/>
                <a:gd name="T33" fmla="*/ 149 h 149"/>
                <a:gd name="T34" fmla="*/ 18 w 107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7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7" y="1"/>
                    <a:pt x="107" y="1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3" y="36"/>
                    <a:pt x="98" y="36"/>
                  </a:cubicBezTo>
                  <a:cubicBezTo>
                    <a:pt x="82" y="36"/>
                    <a:pt x="64" y="45"/>
                    <a:pt x="58" y="67"/>
                  </a:cubicBezTo>
                  <a:cubicBezTo>
                    <a:pt x="56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4" name="Freeform 50"/>
            <p:cNvSpPr>
              <a:spLocks/>
            </p:cNvSpPr>
            <p:nvPr userDrawn="1"/>
          </p:nvSpPr>
          <p:spPr bwMode="auto">
            <a:xfrm>
              <a:off x="2122" y="905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1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5" y="204"/>
                    <a:pt x="120" y="199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4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 userDrawn="1"/>
          </p:nvSpPr>
          <p:spPr bwMode="auto">
            <a:xfrm>
              <a:off x="2229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6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6" name="Freeform 52"/>
            <p:cNvSpPr>
              <a:spLocks noEditPoints="1"/>
            </p:cNvSpPr>
            <p:nvPr userDrawn="1"/>
          </p:nvSpPr>
          <p:spPr bwMode="auto">
            <a:xfrm>
              <a:off x="2319" y="905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1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19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19 w 72"/>
                <a:gd name="T33" fmla="*/ 33 h 204"/>
                <a:gd name="T34" fmla="*/ 19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5" y="88"/>
                    <a:pt x="11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8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9"/>
                    <a:pt x="18" y="185"/>
                  </a:cubicBezTo>
                  <a:lnTo>
                    <a:pt x="18" y="95"/>
                  </a:lnTo>
                  <a:close/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57" name="Freeform 53"/>
            <p:cNvSpPr>
              <a:spLocks noEditPoints="1"/>
            </p:cNvSpPr>
            <p:nvPr userDrawn="1"/>
          </p:nvSpPr>
          <p:spPr bwMode="auto">
            <a:xfrm>
              <a:off x="2369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09 w 164"/>
                <a:gd name="T7" fmla="*/ 63 h 208"/>
                <a:gd name="T8" fmla="*/ 109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6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2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5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0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3 w 164"/>
                <a:gd name="T49" fmla="*/ 177 h 208"/>
                <a:gd name="T50" fmla="*/ 110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09" y="68"/>
                    <a:pt x="109" y="63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8" y="173"/>
                    <a:pt x="152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5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0" y="131"/>
                  </a:moveTo>
                  <a:cubicBezTo>
                    <a:pt x="110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3" y="177"/>
                  </a:cubicBezTo>
                  <a:cubicBezTo>
                    <a:pt x="92" y="177"/>
                    <a:pt x="110" y="163"/>
                    <a:pt x="110" y="131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sp>
        <p:nvSpPr>
          <p:cNvPr id="58" name="T KENMERK"/>
          <p:cNvSpPr>
            <a:spLocks noGrp="1"/>
          </p:cNvSpPr>
          <p:nvPr>
            <p:ph type="body" sz="quarter" idx="56" hasCustomPrompt="1"/>
          </p:nvPr>
        </p:nvSpPr>
        <p:spPr>
          <a:xfrm>
            <a:off x="9854703" y="1643985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59" name="T KENMERK"/>
          <p:cNvSpPr>
            <a:spLocks noGrp="1"/>
          </p:cNvSpPr>
          <p:nvPr>
            <p:ph type="body" sz="quarter" idx="57" hasCustomPrompt="1"/>
          </p:nvPr>
        </p:nvSpPr>
        <p:spPr>
          <a:xfrm>
            <a:off x="10415147" y="197715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F5822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0" name="T KENMERK"/>
          <p:cNvSpPr>
            <a:spLocks noGrp="1"/>
          </p:cNvSpPr>
          <p:nvPr>
            <p:ph type="body" sz="quarter" idx="58" hasCustomPrompt="1"/>
          </p:nvPr>
        </p:nvSpPr>
        <p:spPr>
          <a:xfrm>
            <a:off x="9761694" y="2289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1" name="T KENMERK"/>
          <p:cNvSpPr>
            <a:spLocks noGrp="1"/>
          </p:cNvSpPr>
          <p:nvPr>
            <p:ph type="body" sz="quarter" idx="59" hasCustomPrompt="1"/>
          </p:nvPr>
        </p:nvSpPr>
        <p:spPr>
          <a:xfrm>
            <a:off x="10436037" y="2577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F5822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7476704" y="471064"/>
            <a:ext cx="1833028" cy="173564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7370312" y="334930"/>
            <a:ext cx="2045037" cy="2370219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7277641" y="2147352"/>
            <a:ext cx="1965860" cy="563150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4" cstate="print"/>
          <a:srcRect l="71863" b="90001"/>
          <a:stretch>
            <a:fillRect/>
          </a:stretch>
        </p:blipFill>
        <p:spPr bwMode="gray">
          <a:xfrm rot="878318">
            <a:off x="8154908" y="87480"/>
            <a:ext cx="907954" cy="353251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750430" y="208314"/>
            <a:ext cx="1232447" cy="1183808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sz="half" idx="10"/>
          </p:nvPr>
        </p:nvSpPr>
        <p:spPr>
          <a:xfrm>
            <a:off x="302150" y="3647538"/>
            <a:ext cx="3318855" cy="259485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grpSp>
        <p:nvGrpSpPr>
          <p:cNvPr id="68" name="T PERSOONLIJK"/>
          <p:cNvGrpSpPr>
            <a:grpSpLocks noChangeAspect="1"/>
          </p:cNvGrpSpPr>
          <p:nvPr userDrawn="1"/>
        </p:nvGrpSpPr>
        <p:grpSpPr bwMode="auto">
          <a:xfrm>
            <a:off x="329885" y="3297118"/>
            <a:ext cx="1190549" cy="205740"/>
            <a:chOff x="1022" y="1139"/>
            <a:chExt cx="868" cy="150"/>
          </a:xfrm>
        </p:grpSpPr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1022" y="1139"/>
              <a:ext cx="90" cy="116"/>
            </a:xfrm>
            <a:custGeom>
              <a:avLst/>
              <a:gdLst>
                <a:gd name="T0" fmla="*/ 19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93 w 159"/>
                <a:gd name="T7" fmla="*/ 0 h 204"/>
                <a:gd name="T8" fmla="*/ 159 w 159"/>
                <a:gd name="T9" fmla="*/ 66 h 204"/>
                <a:gd name="T10" fmla="*/ 93 w 159"/>
                <a:gd name="T11" fmla="*/ 134 h 204"/>
                <a:gd name="T12" fmla="*/ 56 w 159"/>
                <a:gd name="T13" fmla="*/ 134 h 204"/>
                <a:gd name="T14" fmla="*/ 56 w 159"/>
                <a:gd name="T15" fmla="*/ 204 h 204"/>
                <a:gd name="T16" fmla="*/ 19 w 159"/>
                <a:gd name="T17" fmla="*/ 204 h 204"/>
                <a:gd name="T18" fmla="*/ 19 w 159"/>
                <a:gd name="T19" fmla="*/ 32 h 204"/>
                <a:gd name="T20" fmla="*/ 87 w 159"/>
                <a:gd name="T21" fmla="*/ 101 h 204"/>
                <a:gd name="T22" fmla="*/ 120 w 159"/>
                <a:gd name="T23" fmla="*/ 66 h 204"/>
                <a:gd name="T24" fmla="*/ 87 w 159"/>
                <a:gd name="T25" fmla="*/ 32 h 204"/>
                <a:gd name="T26" fmla="*/ 56 w 159"/>
                <a:gd name="T27" fmla="*/ 32 h 204"/>
                <a:gd name="T28" fmla="*/ 56 w 159"/>
                <a:gd name="T29" fmla="*/ 101 h 204"/>
                <a:gd name="T30" fmla="*/ 87 w 159"/>
                <a:gd name="T31" fmla="*/ 1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04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32" y="0"/>
                    <a:pt x="159" y="26"/>
                    <a:pt x="159" y="66"/>
                  </a:cubicBezTo>
                  <a:cubicBezTo>
                    <a:pt x="159" y="106"/>
                    <a:pt x="132" y="134"/>
                    <a:pt x="93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19" y="204"/>
                    <a:pt x="19" y="204"/>
                    <a:pt x="19" y="204"/>
                  </a:cubicBezTo>
                  <a:lnTo>
                    <a:pt x="19" y="32"/>
                  </a:lnTo>
                  <a:close/>
                  <a:moveTo>
                    <a:pt x="87" y="101"/>
                  </a:moveTo>
                  <a:cubicBezTo>
                    <a:pt x="108" y="101"/>
                    <a:pt x="120" y="87"/>
                    <a:pt x="120" y="66"/>
                  </a:cubicBezTo>
                  <a:cubicBezTo>
                    <a:pt x="120" y="45"/>
                    <a:pt x="108" y="32"/>
                    <a:pt x="8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87" y="10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0" name="Freeform 58"/>
            <p:cNvSpPr>
              <a:spLocks noEditPoints="1"/>
            </p:cNvSpPr>
            <p:nvPr userDrawn="1"/>
          </p:nvSpPr>
          <p:spPr bwMode="auto">
            <a:xfrm>
              <a:off x="1117" y="1169"/>
              <a:ext cx="79" cy="88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9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6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1206" y="1170"/>
              <a:ext cx="61" cy="85"/>
            </a:xfrm>
            <a:custGeom>
              <a:avLst/>
              <a:gdLst>
                <a:gd name="T0" fmla="*/ 18 w 106"/>
                <a:gd name="T1" fmla="*/ 40 h 149"/>
                <a:gd name="T2" fmla="*/ 11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3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2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5" y="33"/>
                    <a:pt x="1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2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1275" y="1169"/>
              <a:ext cx="66" cy="88"/>
            </a:xfrm>
            <a:custGeom>
              <a:avLst/>
              <a:gdLst>
                <a:gd name="T0" fmla="*/ 17 w 117"/>
                <a:gd name="T1" fmla="*/ 103 h 154"/>
                <a:gd name="T2" fmla="*/ 61 w 117"/>
                <a:gd name="T3" fmla="*/ 125 h 154"/>
                <a:gd name="T4" fmla="*/ 81 w 117"/>
                <a:gd name="T5" fmla="*/ 111 h 154"/>
                <a:gd name="T6" fmla="*/ 3 w 117"/>
                <a:gd name="T7" fmla="*/ 43 h 154"/>
                <a:gd name="T8" fmla="*/ 60 w 117"/>
                <a:gd name="T9" fmla="*/ 0 h 154"/>
                <a:gd name="T10" fmla="*/ 112 w 117"/>
                <a:gd name="T11" fmla="*/ 30 h 154"/>
                <a:gd name="T12" fmla="*/ 112 w 117"/>
                <a:gd name="T13" fmla="*/ 46 h 154"/>
                <a:gd name="T14" fmla="*/ 80 w 117"/>
                <a:gd name="T15" fmla="*/ 46 h 154"/>
                <a:gd name="T16" fmla="*/ 80 w 117"/>
                <a:gd name="T17" fmla="*/ 38 h 154"/>
                <a:gd name="T18" fmla="*/ 61 w 117"/>
                <a:gd name="T19" fmla="*/ 28 h 154"/>
                <a:gd name="T20" fmla="*/ 39 w 117"/>
                <a:gd name="T21" fmla="*/ 41 h 154"/>
                <a:gd name="T22" fmla="*/ 117 w 117"/>
                <a:gd name="T23" fmla="*/ 109 h 154"/>
                <a:gd name="T24" fmla="*/ 61 w 117"/>
                <a:gd name="T25" fmla="*/ 154 h 154"/>
                <a:gd name="T26" fmla="*/ 0 w 117"/>
                <a:gd name="T27" fmla="*/ 127 h 154"/>
                <a:gd name="T28" fmla="*/ 17 w 117"/>
                <a:gd name="T29" fmla="*/ 10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54">
                  <a:moveTo>
                    <a:pt x="17" y="103"/>
                  </a:moveTo>
                  <a:cubicBezTo>
                    <a:pt x="17" y="103"/>
                    <a:pt x="36" y="125"/>
                    <a:pt x="61" y="125"/>
                  </a:cubicBezTo>
                  <a:cubicBezTo>
                    <a:pt x="72" y="125"/>
                    <a:pt x="81" y="120"/>
                    <a:pt x="81" y="111"/>
                  </a:cubicBezTo>
                  <a:cubicBezTo>
                    <a:pt x="81" y="90"/>
                    <a:pt x="3" y="90"/>
                    <a:pt x="3" y="43"/>
                  </a:cubicBezTo>
                  <a:cubicBezTo>
                    <a:pt x="3" y="13"/>
                    <a:pt x="30" y="0"/>
                    <a:pt x="60" y="0"/>
                  </a:cubicBezTo>
                  <a:cubicBezTo>
                    <a:pt x="80" y="0"/>
                    <a:pt x="112" y="6"/>
                    <a:pt x="112" y="3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1"/>
                    <a:pt x="69" y="28"/>
                    <a:pt x="61" y="28"/>
                  </a:cubicBezTo>
                  <a:cubicBezTo>
                    <a:pt x="48" y="28"/>
                    <a:pt x="39" y="33"/>
                    <a:pt x="39" y="41"/>
                  </a:cubicBezTo>
                  <a:cubicBezTo>
                    <a:pt x="39" y="64"/>
                    <a:pt x="117" y="60"/>
                    <a:pt x="117" y="109"/>
                  </a:cubicBezTo>
                  <a:cubicBezTo>
                    <a:pt x="117" y="136"/>
                    <a:pt x="93" y="154"/>
                    <a:pt x="61" y="154"/>
                  </a:cubicBezTo>
                  <a:cubicBezTo>
                    <a:pt x="20" y="154"/>
                    <a:pt x="0" y="127"/>
                    <a:pt x="0" y="127"/>
                  </a:cubicBezTo>
                  <a:lnTo>
                    <a:pt x="17" y="103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3" name="Freeform 61"/>
            <p:cNvSpPr>
              <a:spLocks noEditPoints="1"/>
            </p:cNvSpPr>
            <p:nvPr userDrawn="1"/>
          </p:nvSpPr>
          <p:spPr bwMode="auto">
            <a:xfrm>
              <a:off x="1352" y="1169"/>
              <a:ext cx="92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6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5" y="154"/>
                    <a:pt x="0" y="122"/>
                    <a:pt x="0" y="77"/>
                  </a:cubicBezTo>
                  <a:cubicBezTo>
                    <a:pt x="0" y="32"/>
                    <a:pt x="35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6" y="31"/>
                    <a:pt x="36" y="50"/>
                    <a:pt x="36" y="77"/>
                  </a:cubicBezTo>
                  <a:cubicBezTo>
                    <a:pt x="36" y="104"/>
                    <a:pt x="56" y="122"/>
                    <a:pt x="80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4" name="Freeform 62"/>
            <p:cNvSpPr>
              <a:spLocks noEditPoints="1"/>
            </p:cNvSpPr>
            <p:nvPr userDrawn="1"/>
          </p:nvSpPr>
          <p:spPr bwMode="auto">
            <a:xfrm>
              <a:off x="1454" y="1169"/>
              <a:ext cx="91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5" name="Freeform 63"/>
            <p:cNvSpPr>
              <a:spLocks/>
            </p:cNvSpPr>
            <p:nvPr userDrawn="1"/>
          </p:nvSpPr>
          <p:spPr bwMode="auto">
            <a:xfrm>
              <a:off x="1554" y="1169"/>
              <a:ext cx="98" cy="86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5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6" name="Freeform 64"/>
            <p:cNvSpPr>
              <a:spLocks/>
            </p:cNvSpPr>
            <p:nvPr userDrawn="1"/>
          </p:nvSpPr>
          <p:spPr bwMode="auto">
            <a:xfrm>
              <a:off x="1658" y="1139"/>
              <a:ext cx="41" cy="116"/>
            </a:xfrm>
            <a:custGeom>
              <a:avLst/>
              <a:gdLst>
                <a:gd name="T0" fmla="*/ 17 w 72"/>
                <a:gd name="T1" fmla="*/ 37 h 204"/>
                <a:gd name="T2" fmla="*/ 11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4 w 72"/>
                <a:gd name="T9" fmla="*/ 0 h 204"/>
                <a:gd name="T10" fmla="*/ 54 w 72"/>
                <a:gd name="T11" fmla="*/ 19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7 w 72"/>
                <a:gd name="T23" fmla="*/ 185 h 204"/>
                <a:gd name="T24" fmla="*/ 17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7" y="37"/>
                  </a:moveTo>
                  <a:cubicBezTo>
                    <a:pt x="17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3" y="204"/>
                    <a:pt x="17" y="198"/>
                    <a:pt x="17" y="185"/>
                  </a:cubicBezTo>
                  <a:lnTo>
                    <a:pt x="17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1707" y="1139"/>
              <a:ext cx="40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5 w 72"/>
                <a:gd name="T11" fmla="*/ 77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2 w 72"/>
                <a:gd name="T29" fmla="*/ 0 h 204"/>
                <a:gd name="T30" fmla="*/ 52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5" y="63"/>
                    <a:pt x="55" y="77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8" name="Freeform 66"/>
            <p:cNvSpPr>
              <a:spLocks noEditPoints="1"/>
            </p:cNvSpPr>
            <p:nvPr userDrawn="1"/>
          </p:nvSpPr>
          <p:spPr bwMode="auto">
            <a:xfrm>
              <a:off x="1749" y="1139"/>
              <a:ext cx="40" cy="150"/>
            </a:xfrm>
            <a:custGeom>
              <a:avLst/>
              <a:gdLst>
                <a:gd name="T0" fmla="*/ 6 w 72"/>
                <a:gd name="T1" fmla="*/ 233 h 264"/>
                <a:gd name="T2" fmla="*/ 36 w 72"/>
                <a:gd name="T3" fmla="*/ 206 h 264"/>
                <a:gd name="T4" fmla="*/ 36 w 72"/>
                <a:gd name="T5" fmla="*/ 95 h 264"/>
                <a:gd name="T6" fmla="*/ 29 w 72"/>
                <a:gd name="T7" fmla="*/ 88 h 264"/>
                <a:gd name="T8" fmla="*/ 18 w 72"/>
                <a:gd name="T9" fmla="*/ 88 h 264"/>
                <a:gd name="T10" fmla="*/ 18 w 72"/>
                <a:gd name="T11" fmla="*/ 57 h 264"/>
                <a:gd name="T12" fmla="*/ 52 w 72"/>
                <a:gd name="T13" fmla="*/ 57 h 264"/>
                <a:gd name="T14" fmla="*/ 72 w 72"/>
                <a:gd name="T15" fmla="*/ 77 h 264"/>
                <a:gd name="T16" fmla="*/ 72 w 72"/>
                <a:gd name="T17" fmla="*/ 208 h 264"/>
                <a:gd name="T18" fmla="*/ 11 w 72"/>
                <a:gd name="T19" fmla="*/ 264 h 264"/>
                <a:gd name="T20" fmla="*/ 0 w 72"/>
                <a:gd name="T21" fmla="*/ 263 h 264"/>
                <a:gd name="T22" fmla="*/ 0 w 72"/>
                <a:gd name="T23" fmla="*/ 232 h 264"/>
                <a:gd name="T24" fmla="*/ 6 w 72"/>
                <a:gd name="T25" fmla="*/ 233 h 264"/>
                <a:gd name="T26" fmla="*/ 37 w 72"/>
                <a:gd name="T27" fmla="*/ 0 h 264"/>
                <a:gd name="T28" fmla="*/ 69 w 72"/>
                <a:gd name="T29" fmla="*/ 0 h 264"/>
                <a:gd name="T30" fmla="*/ 69 w 72"/>
                <a:gd name="T31" fmla="*/ 33 h 264"/>
                <a:gd name="T32" fmla="*/ 37 w 72"/>
                <a:gd name="T33" fmla="*/ 33 h 264"/>
                <a:gd name="T34" fmla="*/ 37 w 72"/>
                <a:gd name="T3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4">
                  <a:moveTo>
                    <a:pt x="6" y="233"/>
                  </a:moveTo>
                  <a:cubicBezTo>
                    <a:pt x="16" y="233"/>
                    <a:pt x="36" y="229"/>
                    <a:pt x="36" y="20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0"/>
                    <a:pt x="33" y="88"/>
                    <a:pt x="29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66" y="57"/>
                    <a:pt x="72" y="63"/>
                    <a:pt x="72" y="77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2" y="258"/>
                    <a:pt x="31" y="264"/>
                    <a:pt x="11" y="264"/>
                  </a:cubicBezTo>
                  <a:cubicBezTo>
                    <a:pt x="4" y="264"/>
                    <a:pt x="0" y="263"/>
                    <a:pt x="0" y="26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2" y="233"/>
                    <a:pt x="6" y="233"/>
                  </a:cubicBezTo>
                  <a:close/>
                  <a:moveTo>
                    <a:pt x="37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1804" y="1139"/>
              <a:ext cx="86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4 w 151"/>
                <a:gd name="T11" fmla="*/ 16 h 204"/>
                <a:gd name="T12" fmla="*/ 54 w 151"/>
                <a:gd name="T13" fmla="*/ 109 h 204"/>
                <a:gd name="T14" fmla="*/ 65 w 151"/>
                <a:gd name="T15" fmla="*/ 109 h 204"/>
                <a:gd name="T16" fmla="*/ 79 w 151"/>
                <a:gd name="T17" fmla="*/ 104 h 204"/>
                <a:gd name="T18" fmla="*/ 109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1 h 204"/>
                <a:gd name="T42" fmla="*/ 76 w 151"/>
                <a:gd name="T43" fmla="*/ 145 h 204"/>
                <a:gd name="T44" fmla="*/ 63 w 151"/>
                <a:gd name="T45" fmla="*/ 140 h 204"/>
                <a:gd name="T46" fmla="*/ 54 w 151"/>
                <a:gd name="T47" fmla="*/ 140 h 204"/>
                <a:gd name="T48" fmla="*/ 54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3"/>
                    <a:pt x="54" y="16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70" y="109"/>
                    <a:pt x="76" y="108"/>
                    <a:pt x="79" y="104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6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1" y="204"/>
                    <a:pt x="106" y="202"/>
                    <a:pt x="101" y="191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3" y="140"/>
                    <a:pt x="67" y="140"/>
                    <a:pt x="63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sp>
        <p:nvSpPr>
          <p:cNvPr id="82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6526" y="844239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96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752"/>
            <a:ext cx="9144000" cy="1819370"/>
          </a:xfrm>
          <a:prstGeom prst="rect">
            <a:avLst/>
          </a:prstGeom>
        </p:spPr>
      </p:pic>
      <p:pic>
        <p:nvPicPr>
          <p:cNvPr id="82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23" y="1335752"/>
            <a:ext cx="9144000" cy="18193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FOTO KLANTREIS"/>
          <p:cNvSpPr>
            <a:spLocks noGrp="1"/>
          </p:cNvSpPr>
          <p:nvPr>
            <p:ph type="pic" sz="quarter" idx="60" hasCustomPrompt="1"/>
          </p:nvPr>
        </p:nvSpPr>
        <p:spPr>
          <a:xfrm>
            <a:off x="245915" y="152918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7" name="FOTO KLANTREIS"/>
          <p:cNvSpPr>
            <a:spLocks noGrp="1"/>
          </p:cNvSpPr>
          <p:nvPr>
            <p:ph type="pic" sz="quarter" idx="61" hasCustomPrompt="1"/>
          </p:nvPr>
        </p:nvSpPr>
        <p:spPr>
          <a:xfrm rot="20974423">
            <a:off x="1644765" y="1488609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" name="FOTO KLANTREIS"/>
          <p:cNvSpPr>
            <a:spLocks noGrp="1"/>
          </p:cNvSpPr>
          <p:nvPr>
            <p:ph type="pic" sz="quarter" idx="62" hasCustomPrompt="1"/>
          </p:nvPr>
        </p:nvSpPr>
        <p:spPr>
          <a:xfrm rot="370800">
            <a:off x="3223410" y="1467230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9" name="FOTO KLANTREIS"/>
          <p:cNvSpPr>
            <a:spLocks noGrp="1"/>
          </p:cNvSpPr>
          <p:nvPr>
            <p:ph type="pic" sz="quarter" idx="63" hasCustomPrompt="1"/>
          </p:nvPr>
        </p:nvSpPr>
        <p:spPr>
          <a:xfrm rot="20929396">
            <a:off x="4701146" y="153733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781483" y="3647538"/>
            <a:ext cx="2532784" cy="258283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520583" y="364012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9696819" y="3640121"/>
            <a:ext cx="2246757" cy="31383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64"/>
          </p:nvPr>
        </p:nvSpPr>
        <p:spPr>
          <a:xfrm>
            <a:off x="6520583" y="541443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8" name="T KENMERK"/>
          <p:cNvSpPr>
            <a:spLocks noGrp="1"/>
          </p:cNvSpPr>
          <p:nvPr>
            <p:ph type="body" sz="quarter" idx="56" hasCustomPrompt="1"/>
          </p:nvPr>
        </p:nvSpPr>
        <p:spPr>
          <a:xfrm>
            <a:off x="9854703" y="1643985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59" name="T KENMERK"/>
          <p:cNvSpPr>
            <a:spLocks noGrp="1"/>
          </p:cNvSpPr>
          <p:nvPr>
            <p:ph type="body" sz="quarter" idx="57" hasCustomPrompt="1"/>
          </p:nvPr>
        </p:nvSpPr>
        <p:spPr>
          <a:xfrm>
            <a:off x="10415147" y="197715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0" name="T KENMERK"/>
          <p:cNvSpPr>
            <a:spLocks noGrp="1"/>
          </p:cNvSpPr>
          <p:nvPr>
            <p:ph type="body" sz="quarter" idx="58" hasCustomPrompt="1"/>
          </p:nvPr>
        </p:nvSpPr>
        <p:spPr>
          <a:xfrm>
            <a:off x="9761694" y="2289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1" name="T KENMERK"/>
          <p:cNvSpPr>
            <a:spLocks noGrp="1"/>
          </p:cNvSpPr>
          <p:nvPr>
            <p:ph type="body" sz="quarter" idx="59" hasCustomPrompt="1"/>
          </p:nvPr>
        </p:nvSpPr>
        <p:spPr>
          <a:xfrm>
            <a:off x="10436037" y="2577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0070C0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7476704" y="471064"/>
            <a:ext cx="1833028" cy="173564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7370312" y="334930"/>
            <a:ext cx="2045037" cy="2370219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7277641" y="2147352"/>
            <a:ext cx="1965860" cy="563150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4" cstate="print"/>
          <a:srcRect l="71863" b="90001"/>
          <a:stretch>
            <a:fillRect/>
          </a:stretch>
        </p:blipFill>
        <p:spPr bwMode="gray">
          <a:xfrm rot="878318">
            <a:off x="8154908" y="87480"/>
            <a:ext cx="907954" cy="353251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750430" y="208314"/>
            <a:ext cx="1232447" cy="1183808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sz="half" idx="10"/>
          </p:nvPr>
        </p:nvSpPr>
        <p:spPr>
          <a:xfrm>
            <a:off x="302150" y="3647538"/>
            <a:ext cx="3318855" cy="259485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grpSp>
        <p:nvGrpSpPr>
          <p:cNvPr id="85" name="T PERSOONLIJK"/>
          <p:cNvGrpSpPr>
            <a:grpSpLocks noChangeAspect="1"/>
          </p:cNvGrpSpPr>
          <p:nvPr userDrawn="1"/>
        </p:nvGrpSpPr>
        <p:grpSpPr bwMode="auto">
          <a:xfrm>
            <a:off x="310261" y="3336210"/>
            <a:ext cx="1190549" cy="205740"/>
            <a:chOff x="1022" y="1139"/>
            <a:chExt cx="868" cy="150"/>
          </a:xfrm>
          <a:solidFill>
            <a:srgbClr val="087298"/>
          </a:solidFill>
        </p:grpSpPr>
        <p:sp>
          <p:nvSpPr>
            <p:cNvPr id="86" name="Freeform 57"/>
            <p:cNvSpPr>
              <a:spLocks noEditPoints="1"/>
            </p:cNvSpPr>
            <p:nvPr userDrawn="1"/>
          </p:nvSpPr>
          <p:spPr bwMode="auto">
            <a:xfrm>
              <a:off x="1022" y="1139"/>
              <a:ext cx="90" cy="116"/>
            </a:xfrm>
            <a:custGeom>
              <a:avLst/>
              <a:gdLst>
                <a:gd name="T0" fmla="*/ 19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93 w 159"/>
                <a:gd name="T7" fmla="*/ 0 h 204"/>
                <a:gd name="T8" fmla="*/ 159 w 159"/>
                <a:gd name="T9" fmla="*/ 66 h 204"/>
                <a:gd name="T10" fmla="*/ 93 w 159"/>
                <a:gd name="T11" fmla="*/ 134 h 204"/>
                <a:gd name="T12" fmla="*/ 56 w 159"/>
                <a:gd name="T13" fmla="*/ 134 h 204"/>
                <a:gd name="T14" fmla="*/ 56 w 159"/>
                <a:gd name="T15" fmla="*/ 204 h 204"/>
                <a:gd name="T16" fmla="*/ 19 w 159"/>
                <a:gd name="T17" fmla="*/ 204 h 204"/>
                <a:gd name="T18" fmla="*/ 19 w 159"/>
                <a:gd name="T19" fmla="*/ 32 h 204"/>
                <a:gd name="T20" fmla="*/ 87 w 159"/>
                <a:gd name="T21" fmla="*/ 101 h 204"/>
                <a:gd name="T22" fmla="*/ 120 w 159"/>
                <a:gd name="T23" fmla="*/ 66 h 204"/>
                <a:gd name="T24" fmla="*/ 87 w 159"/>
                <a:gd name="T25" fmla="*/ 32 h 204"/>
                <a:gd name="T26" fmla="*/ 56 w 159"/>
                <a:gd name="T27" fmla="*/ 32 h 204"/>
                <a:gd name="T28" fmla="*/ 56 w 159"/>
                <a:gd name="T29" fmla="*/ 101 h 204"/>
                <a:gd name="T30" fmla="*/ 87 w 159"/>
                <a:gd name="T31" fmla="*/ 10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04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32" y="0"/>
                    <a:pt x="159" y="26"/>
                    <a:pt x="159" y="66"/>
                  </a:cubicBezTo>
                  <a:cubicBezTo>
                    <a:pt x="159" y="106"/>
                    <a:pt x="132" y="134"/>
                    <a:pt x="93" y="134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19" y="204"/>
                    <a:pt x="19" y="204"/>
                    <a:pt x="19" y="204"/>
                  </a:cubicBezTo>
                  <a:lnTo>
                    <a:pt x="19" y="32"/>
                  </a:lnTo>
                  <a:close/>
                  <a:moveTo>
                    <a:pt x="87" y="101"/>
                  </a:moveTo>
                  <a:cubicBezTo>
                    <a:pt x="108" y="101"/>
                    <a:pt x="120" y="87"/>
                    <a:pt x="120" y="66"/>
                  </a:cubicBezTo>
                  <a:cubicBezTo>
                    <a:pt x="120" y="45"/>
                    <a:pt x="108" y="32"/>
                    <a:pt x="8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8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87" name="Freeform 58"/>
            <p:cNvSpPr>
              <a:spLocks noEditPoints="1"/>
            </p:cNvSpPr>
            <p:nvPr userDrawn="1"/>
          </p:nvSpPr>
          <p:spPr bwMode="auto">
            <a:xfrm>
              <a:off x="1117" y="1169"/>
              <a:ext cx="79" cy="88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9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6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88" name="Freeform 59"/>
            <p:cNvSpPr>
              <a:spLocks/>
            </p:cNvSpPr>
            <p:nvPr userDrawn="1"/>
          </p:nvSpPr>
          <p:spPr bwMode="auto">
            <a:xfrm>
              <a:off x="1206" y="1170"/>
              <a:ext cx="61" cy="85"/>
            </a:xfrm>
            <a:custGeom>
              <a:avLst/>
              <a:gdLst>
                <a:gd name="T0" fmla="*/ 18 w 106"/>
                <a:gd name="T1" fmla="*/ 40 h 149"/>
                <a:gd name="T2" fmla="*/ 11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3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2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5" y="33"/>
                    <a:pt x="1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2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89" name="Freeform 60"/>
            <p:cNvSpPr>
              <a:spLocks/>
            </p:cNvSpPr>
            <p:nvPr userDrawn="1"/>
          </p:nvSpPr>
          <p:spPr bwMode="auto">
            <a:xfrm>
              <a:off x="1275" y="1169"/>
              <a:ext cx="66" cy="88"/>
            </a:xfrm>
            <a:custGeom>
              <a:avLst/>
              <a:gdLst>
                <a:gd name="T0" fmla="*/ 17 w 117"/>
                <a:gd name="T1" fmla="*/ 103 h 154"/>
                <a:gd name="T2" fmla="*/ 61 w 117"/>
                <a:gd name="T3" fmla="*/ 125 h 154"/>
                <a:gd name="T4" fmla="*/ 81 w 117"/>
                <a:gd name="T5" fmla="*/ 111 h 154"/>
                <a:gd name="T6" fmla="*/ 3 w 117"/>
                <a:gd name="T7" fmla="*/ 43 h 154"/>
                <a:gd name="T8" fmla="*/ 60 w 117"/>
                <a:gd name="T9" fmla="*/ 0 h 154"/>
                <a:gd name="T10" fmla="*/ 112 w 117"/>
                <a:gd name="T11" fmla="*/ 30 h 154"/>
                <a:gd name="T12" fmla="*/ 112 w 117"/>
                <a:gd name="T13" fmla="*/ 46 h 154"/>
                <a:gd name="T14" fmla="*/ 80 w 117"/>
                <a:gd name="T15" fmla="*/ 46 h 154"/>
                <a:gd name="T16" fmla="*/ 80 w 117"/>
                <a:gd name="T17" fmla="*/ 38 h 154"/>
                <a:gd name="T18" fmla="*/ 61 w 117"/>
                <a:gd name="T19" fmla="*/ 28 h 154"/>
                <a:gd name="T20" fmla="*/ 39 w 117"/>
                <a:gd name="T21" fmla="*/ 41 h 154"/>
                <a:gd name="T22" fmla="*/ 117 w 117"/>
                <a:gd name="T23" fmla="*/ 109 h 154"/>
                <a:gd name="T24" fmla="*/ 61 w 117"/>
                <a:gd name="T25" fmla="*/ 154 h 154"/>
                <a:gd name="T26" fmla="*/ 0 w 117"/>
                <a:gd name="T27" fmla="*/ 127 h 154"/>
                <a:gd name="T28" fmla="*/ 17 w 117"/>
                <a:gd name="T29" fmla="*/ 10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54">
                  <a:moveTo>
                    <a:pt x="17" y="103"/>
                  </a:moveTo>
                  <a:cubicBezTo>
                    <a:pt x="17" y="103"/>
                    <a:pt x="36" y="125"/>
                    <a:pt x="61" y="125"/>
                  </a:cubicBezTo>
                  <a:cubicBezTo>
                    <a:pt x="72" y="125"/>
                    <a:pt x="81" y="120"/>
                    <a:pt x="81" y="111"/>
                  </a:cubicBezTo>
                  <a:cubicBezTo>
                    <a:pt x="81" y="90"/>
                    <a:pt x="3" y="90"/>
                    <a:pt x="3" y="43"/>
                  </a:cubicBezTo>
                  <a:cubicBezTo>
                    <a:pt x="3" y="13"/>
                    <a:pt x="30" y="0"/>
                    <a:pt x="60" y="0"/>
                  </a:cubicBezTo>
                  <a:cubicBezTo>
                    <a:pt x="80" y="0"/>
                    <a:pt x="112" y="6"/>
                    <a:pt x="112" y="30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1"/>
                    <a:pt x="69" y="28"/>
                    <a:pt x="61" y="28"/>
                  </a:cubicBezTo>
                  <a:cubicBezTo>
                    <a:pt x="48" y="28"/>
                    <a:pt x="39" y="33"/>
                    <a:pt x="39" y="41"/>
                  </a:cubicBezTo>
                  <a:cubicBezTo>
                    <a:pt x="39" y="64"/>
                    <a:pt x="117" y="60"/>
                    <a:pt x="117" y="109"/>
                  </a:cubicBezTo>
                  <a:cubicBezTo>
                    <a:pt x="117" y="136"/>
                    <a:pt x="93" y="154"/>
                    <a:pt x="61" y="154"/>
                  </a:cubicBezTo>
                  <a:cubicBezTo>
                    <a:pt x="20" y="154"/>
                    <a:pt x="0" y="127"/>
                    <a:pt x="0" y="127"/>
                  </a:cubicBezTo>
                  <a:lnTo>
                    <a:pt x="1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0" name="Freeform 61"/>
            <p:cNvSpPr>
              <a:spLocks noEditPoints="1"/>
            </p:cNvSpPr>
            <p:nvPr userDrawn="1"/>
          </p:nvSpPr>
          <p:spPr bwMode="auto">
            <a:xfrm>
              <a:off x="1352" y="1169"/>
              <a:ext cx="92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6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5" y="154"/>
                    <a:pt x="0" y="122"/>
                    <a:pt x="0" y="77"/>
                  </a:cubicBezTo>
                  <a:cubicBezTo>
                    <a:pt x="0" y="32"/>
                    <a:pt x="35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6" y="31"/>
                    <a:pt x="36" y="50"/>
                    <a:pt x="36" y="77"/>
                  </a:cubicBezTo>
                  <a:cubicBezTo>
                    <a:pt x="36" y="104"/>
                    <a:pt x="56" y="122"/>
                    <a:pt x="8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1" name="Freeform 62"/>
            <p:cNvSpPr>
              <a:spLocks noEditPoints="1"/>
            </p:cNvSpPr>
            <p:nvPr userDrawn="1"/>
          </p:nvSpPr>
          <p:spPr bwMode="auto">
            <a:xfrm>
              <a:off x="1454" y="1169"/>
              <a:ext cx="91" cy="88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2" name="Freeform 63"/>
            <p:cNvSpPr>
              <a:spLocks/>
            </p:cNvSpPr>
            <p:nvPr userDrawn="1"/>
          </p:nvSpPr>
          <p:spPr bwMode="auto">
            <a:xfrm>
              <a:off x="1554" y="1169"/>
              <a:ext cx="98" cy="86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5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3" name="Freeform 64"/>
            <p:cNvSpPr>
              <a:spLocks/>
            </p:cNvSpPr>
            <p:nvPr userDrawn="1"/>
          </p:nvSpPr>
          <p:spPr bwMode="auto">
            <a:xfrm>
              <a:off x="1658" y="1139"/>
              <a:ext cx="41" cy="116"/>
            </a:xfrm>
            <a:custGeom>
              <a:avLst/>
              <a:gdLst>
                <a:gd name="T0" fmla="*/ 17 w 72"/>
                <a:gd name="T1" fmla="*/ 37 h 204"/>
                <a:gd name="T2" fmla="*/ 11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4 w 72"/>
                <a:gd name="T9" fmla="*/ 0 h 204"/>
                <a:gd name="T10" fmla="*/ 54 w 72"/>
                <a:gd name="T11" fmla="*/ 19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7 w 72"/>
                <a:gd name="T23" fmla="*/ 185 h 204"/>
                <a:gd name="T24" fmla="*/ 17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7" y="37"/>
                  </a:moveTo>
                  <a:cubicBezTo>
                    <a:pt x="17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3" y="204"/>
                    <a:pt x="17" y="198"/>
                    <a:pt x="17" y="185"/>
                  </a:cubicBezTo>
                  <a:lnTo>
                    <a:pt x="1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4" name="Freeform 65"/>
            <p:cNvSpPr>
              <a:spLocks noEditPoints="1"/>
            </p:cNvSpPr>
            <p:nvPr userDrawn="1"/>
          </p:nvSpPr>
          <p:spPr bwMode="auto">
            <a:xfrm>
              <a:off x="1707" y="1139"/>
              <a:ext cx="40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5 w 72"/>
                <a:gd name="T11" fmla="*/ 77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2 w 72"/>
                <a:gd name="T29" fmla="*/ 0 h 204"/>
                <a:gd name="T30" fmla="*/ 52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5" y="63"/>
                    <a:pt x="55" y="77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5" name="Freeform 66"/>
            <p:cNvSpPr>
              <a:spLocks noEditPoints="1"/>
            </p:cNvSpPr>
            <p:nvPr userDrawn="1"/>
          </p:nvSpPr>
          <p:spPr bwMode="auto">
            <a:xfrm>
              <a:off x="1749" y="1139"/>
              <a:ext cx="40" cy="150"/>
            </a:xfrm>
            <a:custGeom>
              <a:avLst/>
              <a:gdLst>
                <a:gd name="T0" fmla="*/ 6 w 72"/>
                <a:gd name="T1" fmla="*/ 233 h 264"/>
                <a:gd name="T2" fmla="*/ 36 w 72"/>
                <a:gd name="T3" fmla="*/ 206 h 264"/>
                <a:gd name="T4" fmla="*/ 36 w 72"/>
                <a:gd name="T5" fmla="*/ 95 h 264"/>
                <a:gd name="T6" fmla="*/ 29 w 72"/>
                <a:gd name="T7" fmla="*/ 88 h 264"/>
                <a:gd name="T8" fmla="*/ 18 w 72"/>
                <a:gd name="T9" fmla="*/ 88 h 264"/>
                <a:gd name="T10" fmla="*/ 18 w 72"/>
                <a:gd name="T11" fmla="*/ 57 h 264"/>
                <a:gd name="T12" fmla="*/ 52 w 72"/>
                <a:gd name="T13" fmla="*/ 57 h 264"/>
                <a:gd name="T14" fmla="*/ 72 w 72"/>
                <a:gd name="T15" fmla="*/ 77 h 264"/>
                <a:gd name="T16" fmla="*/ 72 w 72"/>
                <a:gd name="T17" fmla="*/ 208 h 264"/>
                <a:gd name="T18" fmla="*/ 11 w 72"/>
                <a:gd name="T19" fmla="*/ 264 h 264"/>
                <a:gd name="T20" fmla="*/ 0 w 72"/>
                <a:gd name="T21" fmla="*/ 263 h 264"/>
                <a:gd name="T22" fmla="*/ 0 w 72"/>
                <a:gd name="T23" fmla="*/ 232 h 264"/>
                <a:gd name="T24" fmla="*/ 6 w 72"/>
                <a:gd name="T25" fmla="*/ 233 h 264"/>
                <a:gd name="T26" fmla="*/ 37 w 72"/>
                <a:gd name="T27" fmla="*/ 0 h 264"/>
                <a:gd name="T28" fmla="*/ 69 w 72"/>
                <a:gd name="T29" fmla="*/ 0 h 264"/>
                <a:gd name="T30" fmla="*/ 69 w 72"/>
                <a:gd name="T31" fmla="*/ 33 h 264"/>
                <a:gd name="T32" fmla="*/ 37 w 72"/>
                <a:gd name="T33" fmla="*/ 33 h 264"/>
                <a:gd name="T34" fmla="*/ 37 w 72"/>
                <a:gd name="T3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64">
                  <a:moveTo>
                    <a:pt x="6" y="233"/>
                  </a:moveTo>
                  <a:cubicBezTo>
                    <a:pt x="16" y="233"/>
                    <a:pt x="36" y="229"/>
                    <a:pt x="36" y="20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0"/>
                    <a:pt x="33" y="88"/>
                    <a:pt x="29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66" y="57"/>
                    <a:pt x="72" y="63"/>
                    <a:pt x="72" y="77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2" y="258"/>
                    <a:pt x="31" y="264"/>
                    <a:pt x="11" y="264"/>
                  </a:cubicBezTo>
                  <a:cubicBezTo>
                    <a:pt x="4" y="264"/>
                    <a:pt x="0" y="263"/>
                    <a:pt x="0" y="263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2" y="233"/>
                    <a:pt x="6" y="233"/>
                  </a:cubicBezTo>
                  <a:close/>
                  <a:moveTo>
                    <a:pt x="37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6" name="Freeform 67"/>
            <p:cNvSpPr>
              <a:spLocks/>
            </p:cNvSpPr>
            <p:nvPr userDrawn="1"/>
          </p:nvSpPr>
          <p:spPr bwMode="auto">
            <a:xfrm>
              <a:off x="1804" y="1139"/>
              <a:ext cx="86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4 w 151"/>
                <a:gd name="T11" fmla="*/ 16 h 204"/>
                <a:gd name="T12" fmla="*/ 54 w 151"/>
                <a:gd name="T13" fmla="*/ 109 h 204"/>
                <a:gd name="T14" fmla="*/ 65 w 151"/>
                <a:gd name="T15" fmla="*/ 109 h 204"/>
                <a:gd name="T16" fmla="*/ 79 w 151"/>
                <a:gd name="T17" fmla="*/ 104 h 204"/>
                <a:gd name="T18" fmla="*/ 109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1 h 204"/>
                <a:gd name="T42" fmla="*/ 76 w 151"/>
                <a:gd name="T43" fmla="*/ 145 h 204"/>
                <a:gd name="T44" fmla="*/ 63 w 151"/>
                <a:gd name="T45" fmla="*/ 140 h 204"/>
                <a:gd name="T46" fmla="*/ 54 w 151"/>
                <a:gd name="T47" fmla="*/ 140 h 204"/>
                <a:gd name="T48" fmla="*/ 54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3"/>
                    <a:pt x="54" y="16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70" y="109"/>
                    <a:pt x="76" y="108"/>
                    <a:pt x="79" y="104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6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1" y="204"/>
                    <a:pt x="106" y="202"/>
                    <a:pt x="101" y="191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3" y="140"/>
                    <a:pt x="67" y="140"/>
                    <a:pt x="63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grpSp>
        <p:nvGrpSpPr>
          <p:cNvPr id="97" name="T IK EN DE OVERHEID"/>
          <p:cNvGrpSpPr>
            <a:grpSpLocks noChangeAspect="1"/>
          </p:cNvGrpSpPr>
          <p:nvPr userDrawn="1"/>
        </p:nvGrpSpPr>
        <p:grpSpPr bwMode="auto">
          <a:xfrm>
            <a:off x="3803171" y="3336210"/>
            <a:ext cx="1844802" cy="161849"/>
            <a:chOff x="1117" y="905"/>
            <a:chExt cx="1345" cy="118"/>
          </a:xfrm>
          <a:solidFill>
            <a:srgbClr val="087298"/>
          </a:solidFill>
        </p:grpSpPr>
        <p:sp>
          <p:nvSpPr>
            <p:cNvPr id="98" name="Freeform 40"/>
            <p:cNvSpPr>
              <a:spLocks/>
            </p:cNvSpPr>
            <p:nvPr userDrawn="1"/>
          </p:nvSpPr>
          <p:spPr bwMode="auto">
            <a:xfrm>
              <a:off x="1117" y="905"/>
              <a:ext cx="43" cy="116"/>
            </a:xfrm>
            <a:custGeom>
              <a:avLst/>
              <a:gdLst>
                <a:gd name="T0" fmla="*/ 0 w 43"/>
                <a:gd name="T1" fmla="*/ 98 h 116"/>
                <a:gd name="T2" fmla="*/ 11 w 43"/>
                <a:gd name="T3" fmla="*/ 98 h 116"/>
                <a:gd name="T4" fmla="*/ 11 w 43"/>
                <a:gd name="T5" fmla="*/ 19 h 116"/>
                <a:gd name="T6" fmla="*/ 0 w 43"/>
                <a:gd name="T7" fmla="*/ 19 h 116"/>
                <a:gd name="T8" fmla="*/ 0 w 43"/>
                <a:gd name="T9" fmla="*/ 0 h 116"/>
                <a:gd name="T10" fmla="*/ 43 w 43"/>
                <a:gd name="T11" fmla="*/ 0 h 116"/>
                <a:gd name="T12" fmla="*/ 43 w 43"/>
                <a:gd name="T13" fmla="*/ 19 h 116"/>
                <a:gd name="T14" fmla="*/ 31 w 43"/>
                <a:gd name="T15" fmla="*/ 19 h 116"/>
                <a:gd name="T16" fmla="*/ 31 w 43"/>
                <a:gd name="T17" fmla="*/ 98 h 116"/>
                <a:gd name="T18" fmla="*/ 43 w 43"/>
                <a:gd name="T19" fmla="*/ 98 h 116"/>
                <a:gd name="T20" fmla="*/ 43 w 43"/>
                <a:gd name="T21" fmla="*/ 116 h 116"/>
                <a:gd name="T22" fmla="*/ 0 w 43"/>
                <a:gd name="T23" fmla="*/ 116 h 116"/>
                <a:gd name="T24" fmla="*/ 0 w 43"/>
                <a:gd name="T25" fmla="*/ 9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16">
                  <a:moveTo>
                    <a:pt x="0" y="98"/>
                  </a:moveTo>
                  <a:lnTo>
                    <a:pt x="11" y="98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9"/>
                  </a:lnTo>
                  <a:lnTo>
                    <a:pt x="31" y="19"/>
                  </a:lnTo>
                  <a:lnTo>
                    <a:pt x="31" y="98"/>
                  </a:lnTo>
                  <a:lnTo>
                    <a:pt x="43" y="98"/>
                  </a:lnTo>
                  <a:lnTo>
                    <a:pt x="43" y="116"/>
                  </a:lnTo>
                  <a:lnTo>
                    <a:pt x="0" y="116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1169" y="905"/>
              <a:ext cx="85" cy="116"/>
            </a:xfrm>
            <a:custGeom>
              <a:avLst/>
              <a:gdLst>
                <a:gd name="T0" fmla="*/ 18 w 151"/>
                <a:gd name="T1" fmla="*/ 37 h 204"/>
                <a:gd name="T2" fmla="*/ 12 w 151"/>
                <a:gd name="T3" fmla="*/ 31 h 204"/>
                <a:gd name="T4" fmla="*/ 0 w 151"/>
                <a:gd name="T5" fmla="*/ 31 h 204"/>
                <a:gd name="T6" fmla="*/ 0 w 151"/>
                <a:gd name="T7" fmla="*/ 0 h 204"/>
                <a:gd name="T8" fmla="*/ 35 w 151"/>
                <a:gd name="T9" fmla="*/ 0 h 204"/>
                <a:gd name="T10" fmla="*/ 55 w 151"/>
                <a:gd name="T11" fmla="*/ 16 h 204"/>
                <a:gd name="T12" fmla="*/ 55 w 151"/>
                <a:gd name="T13" fmla="*/ 109 h 204"/>
                <a:gd name="T14" fmla="*/ 66 w 151"/>
                <a:gd name="T15" fmla="*/ 109 h 204"/>
                <a:gd name="T16" fmla="*/ 80 w 151"/>
                <a:gd name="T17" fmla="*/ 104 h 204"/>
                <a:gd name="T18" fmla="*/ 110 w 151"/>
                <a:gd name="T19" fmla="*/ 57 h 204"/>
                <a:gd name="T20" fmla="*/ 150 w 151"/>
                <a:gd name="T21" fmla="*/ 57 h 204"/>
                <a:gd name="T22" fmla="*/ 113 w 151"/>
                <a:gd name="T23" fmla="*/ 113 h 204"/>
                <a:gd name="T24" fmla="*/ 102 w 151"/>
                <a:gd name="T25" fmla="*/ 124 h 204"/>
                <a:gd name="T26" fmla="*/ 102 w 151"/>
                <a:gd name="T27" fmla="*/ 125 h 204"/>
                <a:gd name="T28" fmla="*/ 112 w 151"/>
                <a:gd name="T29" fmla="*/ 136 h 204"/>
                <a:gd name="T30" fmla="*/ 129 w 151"/>
                <a:gd name="T31" fmla="*/ 168 h 204"/>
                <a:gd name="T32" fmla="*/ 141 w 151"/>
                <a:gd name="T33" fmla="*/ 173 h 204"/>
                <a:gd name="T34" fmla="*/ 151 w 151"/>
                <a:gd name="T35" fmla="*/ 173 h 204"/>
                <a:gd name="T36" fmla="*/ 151 w 151"/>
                <a:gd name="T37" fmla="*/ 204 h 204"/>
                <a:gd name="T38" fmla="*/ 124 w 151"/>
                <a:gd name="T39" fmla="*/ 204 h 204"/>
                <a:gd name="T40" fmla="*/ 101 w 151"/>
                <a:gd name="T41" fmla="*/ 192 h 204"/>
                <a:gd name="T42" fmla="*/ 76 w 151"/>
                <a:gd name="T43" fmla="*/ 146 h 204"/>
                <a:gd name="T44" fmla="*/ 63 w 151"/>
                <a:gd name="T45" fmla="*/ 140 h 204"/>
                <a:gd name="T46" fmla="*/ 55 w 151"/>
                <a:gd name="T47" fmla="*/ 140 h 204"/>
                <a:gd name="T48" fmla="*/ 55 w 151"/>
                <a:gd name="T49" fmla="*/ 204 h 204"/>
                <a:gd name="T50" fmla="*/ 18 w 151"/>
                <a:gd name="T51" fmla="*/ 204 h 204"/>
                <a:gd name="T52" fmla="*/ 18 w 151"/>
                <a:gd name="T53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3"/>
                    <a:pt x="55" y="16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70" y="109"/>
                    <a:pt x="76" y="108"/>
                    <a:pt x="80" y="104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07" y="122"/>
                    <a:pt x="102" y="124"/>
                    <a:pt x="102" y="124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102" y="125"/>
                    <a:pt x="107" y="127"/>
                    <a:pt x="112" y="136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1" y="172"/>
                    <a:pt x="134" y="173"/>
                    <a:pt x="14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112" y="204"/>
                    <a:pt x="107" y="202"/>
                    <a:pt x="101" y="192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4" y="140"/>
                    <a:pt x="68" y="140"/>
                    <a:pt x="63" y="140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0" name="Freeform 42"/>
            <p:cNvSpPr>
              <a:spLocks noEditPoints="1"/>
            </p:cNvSpPr>
            <p:nvPr userDrawn="1"/>
          </p:nvSpPr>
          <p:spPr bwMode="auto">
            <a:xfrm>
              <a:off x="1305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1395" y="936"/>
              <a:ext cx="98" cy="85"/>
            </a:xfrm>
            <a:custGeom>
              <a:avLst/>
              <a:gdLst>
                <a:gd name="T0" fmla="*/ 17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3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4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7 w 174"/>
                <a:gd name="T45" fmla="*/ 150 h 150"/>
                <a:gd name="T46" fmla="*/ 17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4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5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4" y="33"/>
                    <a:pt x="96" y="33"/>
                  </a:cubicBezTo>
                  <a:cubicBezTo>
                    <a:pt x="76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2" name="Freeform 44"/>
            <p:cNvSpPr>
              <a:spLocks noEditPoints="1"/>
            </p:cNvSpPr>
            <p:nvPr userDrawn="1"/>
          </p:nvSpPr>
          <p:spPr bwMode="auto">
            <a:xfrm>
              <a:off x="1544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10 w 164"/>
                <a:gd name="T7" fmla="*/ 63 h 208"/>
                <a:gd name="T8" fmla="*/ 110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7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3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6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1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4 w 164"/>
                <a:gd name="T49" fmla="*/ 177 h 208"/>
                <a:gd name="T50" fmla="*/ 111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10" y="68"/>
                    <a:pt x="110" y="63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9" y="173"/>
                    <a:pt x="153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6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1" y="131"/>
                  </a:moveTo>
                  <a:cubicBezTo>
                    <a:pt x="111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4" y="177"/>
                  </a:cubicBezTo>
                  <a:cubicBezTo>
                    <a:pt x="93" y="177"/>
                    <a:pt x="111" y="163"/>
                    <a:pt x="111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 userDrawn="1"/>
          </p:nvSpPr>
          <p:spPr bwMode="auto">
            <a:xfrm>
              <a:off x="1646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 userDrawn="1"/>
          </p:nvSpPr>
          <p:spPr bwMode="auto">
            <a:xfrm>
              <a:off x="1780" y="936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3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3"/>
                  </a:moveTo>
                  <a:cubicBezTo>
                    <a:pt x="104" y="123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3"/>
                    <a:pt x="8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5" name="Freeform 47"/>
            <p:cNvSpPr>
              <a:spLocks/>
            </p:cNvSpPr>
            <p:nvPr userDrawn="1"/>
          </p:nvSpPr>
          <p:spPr bwMode="auto">
            <a:xfrm>
              <a:off x="1877" y="938"/>
              <a:ext cx="85" cy="83"/>
            </a:xfrm>
            <a:custGeom>
              <a:avLst/>
              <a:gdLst>
                <a:gd name="T0" fmla="*/ 11 w 150"/>
                <a:gd name="T1" fmla="*/ 37 h 147"/>
                <a:gd name="T2" fmla="*/ 3 w 150"/>
                <a:gd name="T3" fmla="*/ 31 h 147"/>
                <a:gd name="T4" fmla="*/ 0 w 150"/>
                <a:gd name="T5" fmla="*/ 31 h 147"/>
                <a:gd name="T6" fmla="*/ 0 w 150"/>
                <a:gd name="T7" fmla="*/ 0 h 147"/>
                <a:gd name="T8" fmla="*/ 21 w 150"/>
                <a:gd name="T9" fmla="*/ 0 h 147"/>
                <a:gd name="T10" fmla="*/ 42 w 150"/>
                <a:gd name="T11" fmla="*/ 14 h 147"/>
                <a:gd name="T12" fmla="*/ 70 w 150"/>
                <a:gd name="T13" fmla="*/ 91 h 147"/>
                <a:gd name="T14" fmla="*/ 76 w 150"/>
                <a:gd name="T15" fmla="*/ 112 h 147"/>
                <a:gd name="T16" fmla="*/ 76 w 150"/>
                <a:gd name="T17" fmla="*/ 112 h 147"/>
                <a:gd name="T18" fmla="*/ 81 w 150"/>
                <a:gd name="T19" fmla="*/ 91 h 147"/>
                <a:gd name="T20" fmla="*/ 109 w 150"/>
                <a:gd name="T21" fmla="*/ 14 h 147"/>
                <a:gd name="T22" fmla="*/ 131 w 150"/>
                <a:gd name="T23" fmla="*/ 0 h 147"/>
                <a:gd name="T24" fmla="*/ 150 w 150"/>
                <a:gd name="T25" fmla="*/ 0 h 147"/>
                <a:gd name="T26" fmla="*/ 150 w 150"/>
                <a:gd name="T27" fmla="*/ 31 h 147"/>
                <a:gd name="T28" fmla="*/ 147 w 150"/>
                <a:gd name="T29" fmla="*/ 31 h 147"/>
                <a:gd name="T30" fmla="*/ 139 w 150"/>
                <a:gd name="T31" fmla="*/ 37 h 147"/>
                <a:gd name="T32" fmla="*/ 97 w 150"/>
                <a:gd name="T33" fmla="*/ 147 h 147"/>
                <a:gd name="T34" fmla="*/ 53 w 150"/>
                <a:gd name="T35" fmla="*/ 147 h 147"/>
                <a:gd name="T36" fmla="*/ 11 w 150"/>
                <a:gd name="T37" fmla="*/ 3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" h="147">
                  <a:moveTo>
                    <a:pt x="11" y="37"/>
                  </a:moveTo>
                  <a:cubicBezTo>
                    <a:pt x="10" y="33"/>
                    <a:pt x="7" y="31"/>
                    <a:pt x="3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39" y="4"/>
                    <a:pt x="42" y="14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100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8" y="100"/>
                    <a:pt x="81" y="91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3" y="4"/>
                    <a:pt x="119" y="0"/>
                    <a:pt x="13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3" y="31"/>
                    <a:pt x="140" y="33"/>
                    <a:pt x="139" y="3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53" y="147"/>
                    <a:pt x="53" y="147"/>
                    <a:pt x="53" y="147"/>
                  </a:cubicBezTo>
                  <a:lnTo>
                    <a:pt x="1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 userDrawn="1"/>
          </p:nvSpPr>
          <p:spPr bwMode="auto">
            <a:xfrm>
              <a:off x="1968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7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2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2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3"/>
                    <a:pt x="82" y="123"/>
                  </a:cubicBezTo>
                  <a:cubicBezTo>
                    <a:pt x="105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0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7" name="Freeform 49"/>
            <p:cNvSpPr>
              <a:spLocks/>
            </p:cNvSpPr>
            <p:nvPr userDrawn="1"/>
          </p:nvSpPr>
          <p:spPr bwMode="auto">
            <a:xfrm>
              <a:off x="2057" y="937"/>
              <a:ext cx="61" cy="84"/>
            </a:xfrm>
            <a:custGeom>
              <a:avLst/>
              <a:gdLst>
                <a:gd name="T0" fmla="*/ 18 w 107"/>
                <a:gd name="T1" fmla="*/ 40 h 149"/>
                <a:gd name="T2" fmla="*/ 12 w 107"/>
                <a:gd name="T3" fmla="*/ 33 h 149"/>
                <a:gd name="T4" fmla="*/ 0 w 107"/>
                <a:gd name="T5" fmla="*/ 33 h 149"/>
                <a:gd name="T6" fmla="*/ 0 w 107"/>
                <a:gd name="T7" fmla="*/ 2 h 149"/>
                <a:gd name="T8" fmla="*/ 34 w 107"/>
                <a:gd name="T9" fmla="*/ 2 h 149"/>
                <a:gd name="T10" fmla="*/ 53 w 107"/>
                <a:gd name="T11" fmla="*/ 20 h 149"/>
                <a:gd name="T12" fmla="*/ 53 w 107"/>
                <a:gd name="T13" fmla="*/ 29 h 149"/>
                <a:gd name="T14" fmla="*/ 53 w 107"/>
                <a:gd name="T15" fmla="*/ 38 h 149"/>
                <a:gd name="T16" fmla="*/ 53 w 107"/>
                <a:gd name="T17" fmla="*/ 38 h 149"/>
                <a:gd name="T18" fmla="*/ 100 w 107"/>
                <a:gd name="T19" fmla="*/ 0 h 149"/>
                <a:gd name="T20" fmla="*/ 107 w 107"/>
                <a:gd name="T21" fmla="*/ 1 h 149"/>
                <a:gd name="T22" fmla="*/ 107 w 107"/>
                <a:gd name="T23" fmla="*/ 37 h 149"/>
                <a:gd name="T24" fmla="*/ 98 w 107"/>
                <a:gd name="T25" fmla="*/ 36 h 149"/>
                <a:gd name="T26" fmla="*/ 58 w 107"/>
                <a:gd name="T27" fmla="*/ 67 h 149"/>
                <a:gd name="T28" fmla="*/ 54 w 107"/>
                <a:gd name="T29" fmla="*/ 91 h 149"/>
                <a:gd name="T30" fmla="*/ 54 w 107"/>
                <a:gd name="T31" fmla="*/ 149 h 149"/>
                <a:gd name="T32" fmla="*/ 18 w 107"/>
                <a:gd name="T33" fmla="*/ 149 h 149"/>
                <a:gd name="T34" fmla="*/ 18 w 107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7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7" y="1"/>
                    <a:pt x="107" y="1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3" y="36"/>
                    <a:pt x="98" y="36"/>
                  </a:cubicBezTo>
                  <a:cubicBezTo>
                    <a:pt x="82" y="36"/>
                    <a:pt x="64" y="45"/>
                    <a:pt x="58" y="67"/>
                  </a:cubicBezTo>
                  <a:cubicBezTo>
                    <a:pt x="56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8" name="Freeform 50"/>
            <p:cNvSpPr>
              <a:spLocks/>
            </p:cNvSpPr>
            <p:nvPr userDrawn="1"/>
          </p:nvSpPr>
          <p:spPr bwMode="auto">
            <a:xfrm>
              <a:off x="2122" y="905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1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5" y="204"/>
                    <a:pt x="120" y="199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4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 userDrawn="1"/>
          </p:nvSpPr>
          <p:spPr bwMode="auto">
            <a:xfrm>
              <a:off x="2229" y="936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70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3 h 154"/>
                <a:gd name="T10" fmla="*/ 123 w 140"/>
                <a:gd name="T11" fmla="*/ 106 h 154"/>
                <a:gd name="T12" fmla="*/ 138 w 140"/>
                <a:gd name="T13" fmla="*/ 132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70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3"/>
                    <a:pt x="82" y="123"/>
                  </a:cubicBezTo>
                  <a:cubicBezTo>
                    <a:pt x="106" y="123"/>
                    <a:pt x="123" y="106"/>
                    <a:pt x="123" y="106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2"/>
                    <a:pt x="116" y="154"/>
                    <a:pt x="79" y="154"/>
                  </a:cubicBezTo>
                  <a:cubicBezTo>
                    <a:pt x="31" y="154"/>
                    <a:pt x="0" y="119"/>
                    <a:pt x="0" y="77"/>
                  </a:cubicBezTo>
                  <a:cubicBezTo>
                    <a:pt x="0" y="32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 userDrawn="1"/>
          </p:nvSpPr>
          <p:spPr bwMode="auto">
            <a:xfrm>
              <a:off x="2319" y="905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1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0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19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19 w 72"/>
                <a:gd name="T33" fmla="*/ 33 h 204"/>
                <a:gd name="T34" fmla="*/ 19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5" y="88"/>
                    <a:pt x="11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8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6" y="173"/>
                    <a:pt x="60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9"/>
                    <a:pt x="18" y="185"/>
                  </a:cubicBezTo>
                  <a:lnTo>
                    <a:pt x="18" y="95"/>
                  </a:lnTo>
                  <a:close/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11" name="Freeform 53"/>
            <p:cNvSpPr>
              <a:spLocks noEditPoints="1"/>
            </p:cNvSpPr>
            <p:nvPr userDrawn="1"/>
          </p:nvSpPr>
          <p:spPr bwMode="auto">
            <a:xfrm>
              <a:off x="2369" y="905"/>
              <a:ext cx="93" cy="118"/>
            </a:xfrm>
            <a:custGeom>
              <a:avLst/>
              <a:gdLst>
                <a:gd name="T0" fmla="*/ 67 w 164"/>
                <a:gd name="T1" fmla="*/ 54 h 208"/>
                <a:gd name="T2" fmla="*/ 109 w 164"/>
                <a:gd name="T3" fmla="*/ 72 h 208"/>
                <a:gd name="T4" fmla="*/ 110 w 164"/>
                <a:gd name="T5" fmla="*/ 72 h 208"/>
                <a:gd name="T6" fmla="*/ 109 w 164"/>
                <a:gd name="T7" fmla="*/ 63 h 208"/>
                <a:gd name="T8" fmla="*/ 109 w 164"/>
                <a:gd name="T9" fmla="*/ 37 h 208"/>
                <a:gd name="T10" fmla="*/ 103 w 164"/>
                <a:gd name="T11" fmla="*/ 31 h 208"/>
                <a:gd name="T12" fmla="*/ 92 w 164"/>
                <a:gd name="T13" fmla="*/ 31 h 208"/>
                <a:gd name="T14" fmla="*/ 92 w 164"/>
                <a:gd name="T15" fmla="*/ 0 h 208"/>
                <a:gd name="T16" fmla="*/ 126 w 164"/>
                <a:gd name="T17" fmla="*/ 0 h 208"/>
                <a:gd name="T18" fmla="*/ 146 w 164"/>
                <a:gd name="T19" fmla="*/ 19 h 208"/>
                <a:gd name="T20" fmla="*/ 146 w 164"/>
                <a:gd name="T21" fmla="*/ 167 h 208"/>
                <a:gd name="T22" fmla="*/ 152 w 164"/>
                <a:gd name="T23" fmla="*/ 173 h 208"/>
                <a:gd name="T24" fmla="*/ 164 w 164"/>
                <a:gd name="T25" fmla="*/ 173 h 208"/>
                <a:gd name="T26" fmla="*/ 164 w 164"/>
                <a:gd name="T27" fmla="*/ 204 h 208"/>
                <a:gd name="T28" fmla="*/ 130 w 164"/>
                <a:gd name="T29" fmla="*/ 204 h 208"/>
                <a:gd name="T30" fmla="*/ 112 w 164"/>
                <a:gd name="T31" fmla="*/ 189 h 208"/>
                <a:gd name="T32" fmla="*/ 112 w 164"/>
                <a:gd name="T33" fmla="*/ 184 h 208"/>
                <a:gd name="T34" fmla="*/ 111 w 164"/>
                <a:gd name="T35" fmla="*/ 184 h 208"/>
                <a:gd name="T36" fmla="*/ 65 w 164"/>
                <a:gd name="T37" fmla="*/ 208 h 208"/>
                <a:gd name="T38" fmla="*/ 0 w 164"/>
                <a:gd name="T39" fmla="*/ 131 h 208"/>
                <a:gd name="T40" fmla="*/ 67 w 164"/>
                <a:gd name="T41" fmla="*/ 54 h 208"/>
                <a:gd name="T42" fmla="*/ 110 w 164"/>
                <a:gd name="T43" fmla="*/ 131 h 208"/>
                <a:gd name="T44" fmla="*/ 74 w 164"/>
                <a:gd name="T45" fmla="*/ 85 h 208"/>
                <a:gd name="T46" fmla="*/ 37 w 164"/>
                <a:gd name="T47" fmla="*/ 131 h 208"/>
                <a:gd name="T48" fmla="*/ 73 w 164"/>
                <a:gd name="T49" fmla="*/ 177 h 208"/>
                <a:gd name="T50" fmla="*/ 110 w 164"/>
                <a:gd name="T51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8">
                  <a:moveTo>
                    <a:pt x="67" y="54"/>
                  </a:moveTo>
                  <a:cubicBezTo>
                    <a:pt x="99" y="54"/>
                    <a:pt x="109" y="72"/>
                    <a:pt x="109" y="72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2"/>
                    <a:pt x="109" y="68"/>
                    <a:pt x="109" y="63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3"/>
                    <a:pt x="107" y="31"/>
                    <a:pt x="103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40" y="0"/>
                    <a:pt x="146" y="6"/>
                    <a:pt x="146" y="19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46" y="171"/>
                    <a:pt x="148" y="173"/>
                    <a:pt x="152" y="173"/>
                  </a:cubicBezTo>
                  <a:cubicBezTo>
                    <a:pt x="164" y="173"/>
                    <a:pt x="164" y="173"/>
                    <a:pt x="164" y="173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7" y="204"/>
                    <a:pt x="112" y="198"/>
                    <a:pt x="112" y="189"/>
                  </a:cubicBezTo>
                  <a:cubicBezTo>
                    <a:pt x="112" y="186"/>
                    <a:pt x="112" y="184"/>
                    <a:pt x="112" y="184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11" y="184"/>
                    <a:pt x="99" y="208"/>
                    <a:pt x="65" y="208"/>
                  </a:cubicBezTo>
                  <a:cubicBezTo>
                    <a:pt x="26" y="208"/>
                    <a:pt x="0" y="176"/>
                    <a:pt x="0" y="131"/>
                  </a:cubicBezTo>
                  <a:cubicBezTo>
                    <a:pt x="0" y="84"/>
                    <a:pt x="28" y="54"/>
                    <a:pt x="67" y="54"/>
                  </a:cubicBezTo>
                  <a:close/>
                  <a:moveTo>
                    <a:pt x="110" y="131"/>
                  </a:moveTo>
                  <a:cubicBezTo>
                    <a:pt x="110" y="108"/>
                    <a:pt x="99" y="85"/>
                    <a:pt x="74" y="85"/>
                  </a:cubicBezTo>
                  <a:cubicBezTo>
                    <a:pt x="54" y="85"/>
                    <a:pt x="37" y="102"/>
                    <a:pt x="37" y="131"/>
                  </a:cubicBezTo>
                  <a:cubicBezTo>
                    <a:pt x="37" y="159"/>
                    <a:pt x="52" y="177"/>
                    <a:pt x="73" y="177"/>
                  </a:cubicBezTo>
                  <a:cubicBezTo>
                    <a:pt x="92" y="177"/>
                    <a:pt x="110" y="163"/>
                    <a:pt x="11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grpSp>
        <p:nvGrpSpPr>
          <p:cNvPr id="112" name="T DOEL"/>
          <p:cNvGrpSpPr>
            <a:grpSpLocks noChangeAspect="1"/>
          </p:cNvGrpSpPr>
          <p:nvPr userDrawn="1"/>
        </p:nvGrpSpPr>
        <p:grpSpPr bwMode="auto">
          <a:xfrm>
            <a:off x="6523400" y="3336210"/>
            <a:ext cx="463601" cy="161849"/>
            <a:chOff x="3547" y="2072"/>
            <a:chExt cx="338" cy="118"/>
          </a:xfrm>
          <a:solidFill>
            <a:srgbClr val="087298"/>
          </a:solidFill>
        </p:grpSpPr>
        <p:sp>
          <p:nvSpPr>
            <p:cNvPr id="113" name="Freeform 5"/>
            <p:cNvSpPr>
              <a:spLocks noEditPoints="1"/>
            </p:cNvSpPr>
            <p:nvPr userDrawn="1"/>
          </p:nvSpPr>
          <p:spPr bwMode="auto">
            <a:xfrm>
              <a:off x="3547" y="2072"/>
              <a:ext cx="106" cy="116"/>
            </a:xfrm>
            <a:custGeom>
              <a:avLst/>
              <a:gdLst>
                <a:gd name="T0" fmla="*/ 19 w 187"/>
                <a:gd name="T1" fmla="*/ 32 h 205"/>
                <a:gd name="T2" fmla="*/ 0 w 187"/>
                <a:gd name="T3" fmla="*/ 32 h 205"/>
                <a:gd name="T4" fmla="*/ 0 w 187"/>
                <a:gd name="T5" fmla="*/ 0 h 205"/>
                <a:gd name="T6" fmla="*/ 83 w 187"/>
                <a:gd name="T7" fmla="*/ 0 h 205"/>
                <a:gd name="T8" fmla="*/ 187 w 187"/>
                <a:gd name="T9" fmla="*/ 102 h 205"/>
                <a:gd name="T10" fmla="*/ 83 w 187"/>
                <a:gd name="T11" fmla="*/ 205 h 205"/>
                <a:gd name="T12" fmla="*/ 38 w 187"/>
                <a:gd name="T13" fmla="*/ 205 h 205"/>
                <a:gd name="T14" fmla="*/ 19 w 187"/>
                <a:gd name="T15" fmla="*/ 185 h 205"/>
                <a:gd name="T16" fmla="*/ 19 w 187"/>
                <a:gd name="T17" fmla="*/ 32 h 205"/>
                <a:gd name="T18" fmla="*/ 63 w 187"/>
                <a:gd name="T19" fmla="*/ 173 h 205"/>
                <a:gd name="T20" fmla="*/ 81 w 187"/>
                <a:gd name="T21" fmla="*/ 173 h 205"/>
                <a:gd name="T22" fmla="*/ 148 w 187"/>
                <a:gd name="T23" fmla="*/ 102 h 205"/>
                <a:gd name="T24" fmla="*/ 81 w 187"/>
                <a:gd name="T25" fmla="*/ 32 h 205"/>
                <a:gd name="T26" fmla="*/ 56 w 187"/>
                <a:gd name="T27" fmla="*/ 32 h 205"/>
                <a:gd name="T28" fmla="*/ 56 w 187"/>
                <a:gd name="T29" fmla="*/ 167 h 205"/>
                <a:gd name="T30" fmla="*/ 63 w 187"/>
                <a:gd name="T31" fmla="*/ 17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205">
                  <a:moveTo>
                    <a:pt x="19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87" y="38"/>
                    <a:pt x="187" y="102"/>
                  </a:cubicBezTo>
                  <a:cubicBezTo>
                    <a:pt x="187" y="167"/>
                    <a:pt x="146" y="205"/>
                    <a:pt x="83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24" y="205"/>
                    <a:pt x="19" y="199"/>
                    <a:pt x="19" y="185"/>
                  </a:cubicBezTo>
                  <a:lnTo>
                    <a:pt x="19" y="32"/>
                  </a:lnTo>
                  <a:close/>
                  <a:moveTo>
                    <a:pt x="63" y="173"/>
                  </a:moveTo>
                  <a:cubicBezTo>
                    <a:pt x="81" y="173"/>
                    <a:pt x="81" y="173"/>
                    <a:pt x="81" y="173"/>
                  </a:cubicBezTo>
                  <a:cubicBezTo>
                    <a:pt x="122" y="173"/>
                    <a:pt x="148" y="149"/>
                    <a:pt x="148" y="102"/>
                  </a:cubicBezTo>
                  <a:cubicBezTo>
                    <a:pt x="148" y="57"/>
                    <a:pt x="121" y="32"/>
                    <a:pt x="81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67"/>
                    <a:pt x="56" y="167"/>
                    <a:pt x="56" y="167"/>
                  </a:cubicBezTo>
                  <a:cubicBezTo>
                    <a:pt x="56" y="171"/>
                    <a:pt x="59" y="173"/>
                    <a:pt x="63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14" name="Freeform 6"/>
            <p:cNvSpPr>
              <a:spLocks noEditPoints="1"/>
            </p:cNvSpPr>
            <p:nvPr userDrawn="1"/>
          </p:nvSpPr>
          <p:spPr bwMode="auto">
            <a:xfrm>
              <a:off x="3660" y="2103"/>
              <a:ext cx="91" cy="87"/>
            </a:xfrm>
            <a:custGeom>
              <a:avLst/>
              <a:gdLst>
                <a:gd name="T0" fmla="*/ 81 w 161"/>
                <a:gd name="T1" fmla="*/ 0 h 153"/>
                <a:gd name="T2" fmla="*/ 161 w 161"/>
                <a:gd name="T3" fmla="*/ 77 h 153"/>
                <a:gd name="T4" fmla="*/ 81 w 161"/>
                <a:gd name="T5" fmla="*/ 153 h 153"/>
                <a:gd name="T6" fmla="*/ 0 w 161"/>
                <a:gd name="T7" fmla="*/ 77 h 153"/>
                <a:gd name="T8" fmla="*/ 81 w 161"/>
                <a:gd name="T9" fmla="*/ 0 h 153"/>
                <a:gd name="T10" fmla="*/ 81 w 161"/>
                <a:gd name="T11" fmla="*/ 122 h 153"/>
                <a:gd name="T12" fmla="*/ 125 w 161"/>
                <a:gd name="T13" fmla="*/ 77 h 153"/>
                <a:gd name="T14" fmla="*/ 81 w 161"/>
                <a:gd name="T15" fmla="*/ 31 h 153"/>
                <a:gd name="T16" fmla="*/ 37 w 161"/>
                <a:gd name="T17" fmla="*/ 77 h 153"/>
                <a:gd name="T18" fmla="*/ 81 w 161"/>
                <a:gd name="T19" fmla="*/ 12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3">
                  <a:moveTo>
                    <a:pt x="81" y="0"/>
                  </a:moveTo>
                  <a:cubicBezTo>
                    <a:pt x="126" y="0"/>
                    <a:pt x="161" y="32"/>
                    <a:pt x="161" y="77"/>
                  </a:cubicBezTo>
                  <a:cubicBezTo>
                    <a:pt x="161" y="122"/>
                    <a:pt x="126" y="153"/>
                    <a:pt x="81" y="153"/>
                  </a:cubicBezTo>
                  <a:cubicBezTo>
                    <a:pt x="36" y="153"/>
                    <a:pt x="0" y="122"/>
                    <a:pt x="0" y="77"/>
                  </a:cubicBezTo>
                  <a:cubicBezTo>
                    <a:pt x="0" y="32"/>
                    <a:pt x="36" y="0"/>
                    <a:pt x="81" y="0"/>
                  </a:cubicBezTo>
                  <a:close/>
                  <a:moveTo>
                    <a:pt x="81" y="122"/>
                  </a:moveTo>
                  <a:cubicBezTo>
                    <a:pt x="105" y="122"/>
                    <a:pt x="125" y="104"/>
                    <a:pt x="125" y="77"/>
                  </a:cubicBezTo>
                  <a:cubicBezTo>
                    <a:pt x="125" y="49"/>
                    <a:pt x="105" y="31"/>
                    <a:pt x="81" y="31"/>
                  </a:cubicBezTo>
                  <a:cubicBezTo>
                    <a:pt x="57" y="31"/>
                    <a:pt x="37" y="49"/>
                    <a:pt x="37" y="77"/>
                  </a:cubicBezTo>
                  <a:cubicBezTo>
                    <a:pt x="37" y="104"/>
                    <a:pt x="57" y="122"/>
                    <a:pt x="81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15" name="Freeform 7"/>
            <p:cNvSpPr>
              <a:spLocks noEditPoints="1"/>
            </p:cNvSpPr>
            <p:nvPr userDrawn="1"/>
          </p:nvSpPr>
          <p:spPr bwMode="auto">
            <a:xfrm>
              <a:off x="3759" y="2103"/>
              <a:ext cx="79" cy="87"/>
            </a:xfrm>
            <a:custGeom>
              <a:avLst/>
              <a:gdLst>
                <a:gd name="T0" fmla="*/ 75 w 140"/>
                <a:gd name="T1" fmla="*/ 0 h 153"/>
                <a:gd name="T2" fmla="*/ 140 w 140"/>
                <a:gd name="T3" fmla="*/ 69 h 153"/>
                <a:gd name="T4" fmla="*/ 139 w 140"/>
                <a:gd name="T5" fmla="*/ 83 h 153"/>
                <a:gd name="T6" fmla="*/ 37 w 140"/>
                <a:gd name="T7" fmla="*/ 83 h 153"/>
                <a:gd name="T8" fmla="*/ 82 w 140"/>
                <a:gd name="T9" fmla="*/ 122 h 153"/>
                <a:gd name="T10" fmla="*/ 123 w 140"/>
                <a:gd name="T11" fmla="*/ 106 h 153"/>
                <a:gd name="T12" fmla="*/ 138 w 140"/>
                <a:gd name="T13" fmla="*/ 131 h 153"/>
                <a:gd name="T14" fmla="*/ 79 w 140"/>
                <a:gd name="T15" fmla="*/ 153 h 153"/>
                <a:gd name="T16" fmla="*/ 0 w 140"/>
                <a:gd name="T17" fmla="*/ 77 h 153"/>
                <a:gd name="T18" fmla="*/ 75 w 140"/>
                <a:gd name="T19" fmla="*/ 0 h 153"/>
                <a:gd name="T20" fmla="*/ 102 w 140"/>
                <a:gd name="T21" fmla="*/ 58 h 153"/>
                <a:gd name="T22" fmla="*/ 75 w 140"/>
                <a:gd name="T23" fmla="*/ 28 h 153"/>
                <a:gd name="T24" fmla="*/ 39 w 140"/>
                <a:gd name="T25" fmla="*/ 58 h 153"/>
                <a:gd name="T26" fmla="*/ 102 w 140"/>
                <a:gd name="T27" fmla="*/ 5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3">
                  <a:moveTo>
                    <a:pt x="75" y="0"/>
                  </a:moveTo>
                  <a:cubicBezTo>
                    <a:pt x="117" y="0"/>
                    <a:pt x="140" y="30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3"/>
                    <a:pt x="79" y="153"/>
                  </a:cubicBezTo>
                  <a:cubicBezTo>
                    <a:pt x="30" y="153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2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16" name="Freeform 8"/>
            <p:cNvSpPr>
              <a:spLocks/>
            </p:cNvSpPr>
            <p:nvPr userDrawn="1"/>
          </p:nvSpPr>
          <p:spPr bwMode="auto">
            <a:xfrm>
              <a:off x="3844" y="2072"/>
              <a:ext cx="41" cy="116"/>
            </a:xfrm>
            <a:custGeom>
              <a:avLst/>
              <a:gdLst>
                <a:gd name="T0" fmla="*/ 18 w 72"/>
                <a:gd name="T1" fmla="*/ 38 h 205"/>
                <a:gd name="T2" fmla="*/ 11 w 72"/>
                <a:gd name="T3" fmla="*/ 32 h 205"/>
                <a:gd name="T4" fmla="*/ 0 w 72"/>
                <a:gd name="T5" fmla="*/ 32 h 205"/>
                <a:gd name="T6" fmla="*/ 0 w 72"/>
                <a:gd name="T7" fmla="*/ 0 h 205"/>
                <a:gd name="T8" fmla="*/ 35 w 72"/>
                <a:gd name="T9" fmla="*/ 0 h 205"/>
                <a:gd name="T10" fmla="*/ 54 w 72"/>
                <a:gd name="T11" fmla="*/ 20 h 205"/>
                <a:gd name="T12" fmla="*/ 54 w 72"/>
                <a:gd name="T13" fmla="*/ 168 h 205"/>
                <a:gd name="T14" fmla="*/ 60 w 72"/>
                <a:gd name="T15" fmla="*/ 174 h 205"/>
                <a:gd name="T16" fmla="*/ 72 w 72"/>
                <a:gd name="T17" fmla="*/ 174 h 205"/>
                <a:gd name="T18" fmla="*/ 72 w 72"/>
                <a:gd name="T19" fmla="*/ 205 h 205"/>
                <a:gd name="T20" fmla="*/ 37 w 72"/>
                <a:gd name="T21" fmla="*/ 205 h 205"/>
                <a:gd name="T22" fmla="*/ 18 w 72"/>
                <a:gd name="T23" fmla="*/ 185 h 205"/>
                <a:gd name="T24" fmla="*/ 18 w 72"/>
                <a:gd name="T25" fmla="*/ 3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5">
                  <a:moveTo>
                    <a:pt x="18" y="38"/>
                  </a:moveTo>
                  <a:cubicBezTo>
                    <a:pt x="18" y="34"/>
                    <a:pt x="15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7"/>
                    <a:pt x="54" y="20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72"/>
                    <a:pt x="56" y="174"/>
                    <a:pt x="60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23" y="205"/>
                    <a:pt x="18" y="199"/>
                    <a:pt x="18" y="185"/>
                  </a:cubicBezTo>
                  <a:lnTo>
                    <a:pt x="1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grpSp>
        <p:nvGrpSpPr>
          <p:cNvPr id="117" name="T BELEMMERINGEN"/>
          <p:cNvGrpSpPr>
            <a:grpSpLocks noChangeAspect="1"/>
          </p:cNvGrpSpPr>
          <p:nvPr userDrawn="1"/>
        </p:nvGrpSpPr>
        <p:grpSpPr bwMode="auto">
          <a:xfrm>
            <a:off x="6507912" y="5123395"/>
            <a:ext cx="1647293" cy="205740"/>
            <a:chOff x="1211" y="638"/>
            <a:chExt cx="1201" cy="150"/>
          </a:xfrm>
          <a:solidFill>
            <a:srgbClr val="087298"/>
          </a:solidFill>
        </p:grpSpPr>
        <p:sp>
          <p:nvSpPr>
            <p:cNvPr id="118" name="Freeform 24"/>
            <p:cNvSpPr>
              <a:spLocks noEditPoints="1"/>
            </p:cNvSpPr>
            <p:nvPr userDrawn="1"/>
          </p:nvSpPr>
          <p:spPr bwMode="auto">
            <a:xfrm>
              <a:off x="1211" y="638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 userDrawn="1"/>
          </p:nvSpPr>
          <p:spPr bwMode="auto">
            <a:xfrm>
              <a:off x="1310" y="669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0" name="Freeform 26"/>
            <p:cNvSpPr>
              <a:spLocks/>
            </p:cNvSpPr>
            <p:nvPr userDrawn="1"/>
          </p:nvSpPr>
          <p:spPr bwMode="auto">
            <a:xfrm>
              <a:off x="1395" y="638"/>
              <a:ext cx="41" cy="116"/>
            </a:xfrm>
            <a:custGeom>
              <a:avLst/>
              <a:gdLst>
                <a:gd name="T0" fmla="*/ 18 w 72"/>
                <a:gd name="T1" fmla="*/ 37 h 204"/>
                <a:gd name="T2" fmla="*/ 12 w 72"/>
                <a:gd name="T3" fmla="*/ 31 h 204"/>
                <a:gd name="T4" fmla="*/ 0 w 72"/>
                <a:gd name="T5" fmla="*/ 31 h 204"/>
                <a:gd name="T6" fmla="*/ 0 w 72"/>
                <a:gd name="T7" fmla="*/ 0 h 204"/>
                <a:gd name="T8" fmla="*/ 35 w 72"/>
                <a:gd name="T9" fmla="*/ 0 h 204"/>
                <a:gd name="T10" fmla="*/ 55 w 72"/>
                <a:gd name="T11" fmla="*/ 19 h 204"/>
                <a:gd name="T12" fmla="*/ 55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8 w 72"/>
                <a:gd name="T21" fmla="*/ 204 h 204"/>
                <a:gd name="T22" fmla="*/ 18 w 72"/>
                <a:gd name="T23" fmla="*/ 185 h 204"/>
                <a:gd name="T24" fmla="*/ 18 w 72"/>
                <a:gd name="T25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204">
                  <a:moveTo>
                    <a:pt x="18" y="37"/>
                  </a:moveTo>
                  <a:cubicBezTo>
                    <a:pt x="18" y="33"/>
                    <a:pt x="16" y="31"/>
                    <a:pt x="1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9" y="0"/>
                    <a:pt x="55" y="6"/>
                    <a:pt x="55" y="19"/>
                  </a:cubicBezTo>
                  <a:cubicBezTo>
                    <a:pt x="55" y="167"/>
                    <a:pt x="55" y="167"/>
                    <a:pt x="55" y="167"/>
                  </a:cubicBezTo>
                  <a:cubicBezTo>
                    <a:pt x="55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1" name="Freeform 27"/>
            <p:cNvSpPr>
              <a:spLocks noEditPoints="1"/>
            </p:cNvSpPr>
            <p:nvPr userDrawn="1"/>
          </p:nvSpPr>
          <p:spPr bwMode="auto">
            <a:xfrm>
              <a:off x="1442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5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2" name="Freeform 28"/>
            <p:cNvSpPr>
              <a:spLocks/>
            </p:cNvSpPr>
            <p:nvPr userDrawn="1"/>
          </p:nvSpPr>
          <p:spPr bwMode="auto">
            <a:xfrm>
              <a:off x="1528" y="669"/>
              <a:ext cx="148" cy="85"/>
            </a:xfrm>
            <a:custGeom>
              <a:avLst/>
              <a:gdLst>
                <a:gd name="T0" fmla="*/ 18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3 w 260"/>
                <a:gd name="T15" fmla="*/ 30 h 150"/>
                <a:gd name="T16" fmla="*/ 53 w 260"/>
                <a:gd name="T17" fmla="*/ 30 h 150"/>
                <a:gd name="T18" fmla="*/ 101 w 260"/>
                <a:gd name="T19" fmla="*/ 0 h 150"/>
                <a:gd name="T20" fmla="*/ 144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6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2 w 260"/>
                <a:gd name="T51" fmla="*/ 150 h 150"/>
                <a:gd name="T52" fmla="*/ 112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8 w 260"/>
                <a:gd name="T63" fmla="*/ 150 h 150"/>
                <a:gd name="T64" fmla="*/ 18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8" y="0"/>
                    <a:pt x="101" y="0"/>
                  </a:cubicBezTo>
                  <a:cubicBezTo>
                    <a:pt x="123" y="0"/>
                    <a:pt x="137" y="1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5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2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3" y="33"/>
                    <a:pt x="186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3" name="Freeform 29"/>
            <p:cNvSpPr>
              <a:spLocks/>
            </p:cNvSpPr>
            <p:nvPr userDrawn="1"/>
          </p:nvSpPr>
          <p:spPr bwMode="auto">
            <a:xfrm>
              <a:off x="1679" y="669"/>
              <a:ext cx="147" cy="85"/>
            </a:xfrm>
            <a:custGeom>
              <a:avLst/>
              <a:gdLst>
                <a:gd name="T0" fmla="*/ 17 w 260"/>
                <a:gd name="T1" fmla="*/ 41 h 150"/>
                <a:gd name="T2" fmla="*/ 11 w 260"/>
                <a:gd name="T3" fmla="*/ 34 h 150"/>
                <a:gd name="T4" fmla="*/ 0 w 260"/>
                <a:gd name="T5" fmla="*/ 34 h 150"/>
                <a:gd name="T6" fmla="*/ 0 w 260"/>
                <a:gd name="T7" fmla="*/ 3 h 150"/>
                <a:gd name="T8" fmla="*/ 33 w 260"/>
                <a:gd name="T9" fmla="*/ 3 h 150"/>
                <a:gd name="T10" fmla="*/ 53 w 260"/>
                <a:gd name="T11" fmla="*/ 20 h 150"/>
                <a:gd name="T12" fmla="*/ 53 w 260"/>
                <a:gd name="T13" fmla="*/ 24 h 150"/>
                <a:gd name="T14" fmla="*/ 52 w 260"/>
                <a:gd name="T15" fmla="*/ 30 h 150"/>
                <a:gd name="T16" fmla="*/ 53 w 260"/>
                <a:gd name="T17" fmla="*/ 30 h 150"/>
                <a:gd name="T18" fmla="*/ 100 w 260"/>
                <a:gd name="T19" fmla="*/ 0 h 150"/>
                <a:gd name="T20" fmla="*/ 143 w 260"/>
                <a:gd name="T21" fmla="*/ 30 h 150"/>
                <a:gd name="T22" fmla="*/ 144 w 260"/>
                <a:gd name="T23" fmla="*/ 30 h 150"/>
                <a:gd name="T24" fmla="*/ 194 w 260"/>
                <a:gd name="T25" fmla="*/ 0 h 150"/>
                <a:gd name="T26" fmla="*/ 242 w 260"/>
                <a:gd name="T27" fmla="*/ 56 h 150"/>
                <a:gd name="T28" fmla="*/ 242 w 260"/>
                <a:gd name="T29" fmla="*/ 113 h 150"/>
                <a:gd name="T30" fmla="*/ 249 w 260"/>
                <a:gd name="T31" fmla="*/ 119 h 150"/>
                <a:gd name="T32" fmla="*/ 260 w 260"/>
                <a:gd name="T33" fmla="*/ 119 h 150"/>
                <a:gd name="T34" fmla="*/ 260 w 260"/>
                <a:gd name="T35" fmla="*/ 150 h 150"/>
                <a:gd name="T36" fmla="*/ 225 w 260"/>
                <a:gd name="T37" fmla="*/ 150 h 150"/>
                <a:gd name="T38" fmla="*/ 206 w 260"/>
                <a:gd name="T39" fmla="*/ 131 h 150"/>
                <a:gd name="T40" fmla="*/ 206 w 260"/>
                <a:gd name="T41" fmla="*/ 63 h 150"/>
                <a:gd name="T42" fmla="*/ 185 w 260"/>
                <a:gd name="T43" fmla="*/ 33 h 150"/>
                <a:gd name="T44" fmla="*/ 150 w 260"/>
                <a:gd name="T45" fmla="*/ 67 h 150"/>
                <a:gd name="T46" fmla="*/ 148 w 260"/>
                <a:gd name="T47" fmla="*/ 86 h 150"/>
                <a:gd name="T48" fmla="*/ 148 w 260"/>
                <a:gd name="T49" fmla="*/ 150 h 150"/>
                <a:gd name="T50" fmla="*/ 111 w 260"/>
                <a:gd name="T51" fmla="*/ 150 h 150"/>
                <a:gd name="T52" fmla="*/ 111 w 260"/>
                <a:gd name="T53" fmla="*/ 63 h 150"/>
                <a:gd name="T54" fmla="*/ 92 w 260"/>
                <a:gd name="T55" fmla="*/ 33 h 150"/>
                <a:gd name="T56" fmla="*/ 56 w 260"/>
                <a:gd name="T57" fmla="*/ 67 h 150"/>
                <a:gd name="T58" fmla="*/ 54 w 260"/>
                <a:gd name="T59" fmla="*/ 86 h 150"/>
                <a:gd name="T60" fmla="*/ 54 w 260"/>
                <a:gd name="T61" fmla="*/ 150 h 150"/>
                <a:gd name="T62" fmla="*/ 17 w 260"/>
                <a:gd name="T63" fmla="*/ 150 h 150"/>
                <a:gd name="T64" fmla="*/ 17 w 260"/>
                <a:gd name="T6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150">
                  <a:moveTo>
                    <a:pt x="17" y="41"/>
                  </a:moveTo>
                  <a:cubicBezTo>
                    <a:pt x="17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46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6"/>
                    <a:pt x="77" y="0"/>
                    <a:pt x="100" y="0"/>
                  </a:cubicBezTo>
                  <a:cubicBezTo>
                    <a:pt x="123" y="0"/>
                    <a:pt x="137" y="10"/>
                    <a:pt x="143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2" y="14"/>
                    <a:pt x="171" y="0"/>
                    <a:pt x="194" y="0"/>
                  </a:cubicBezTo>
                  <a:cubicBezTo>
                    <a:pt x="225" y="0"/>
                    <a:pt x="242" y="17"/>
                    <a:pt x="242" y="56"/>
                  </a:cubicBezTo>
                  <a:cubicBezTo>
                    <a:pt x="242" y="113"/>
                    <a:pt x="242" y="113"/>
                    <a:pt x="242" y="113"/>
                  </a:cubicBezTo>
                  <a:cubicBezTo>
                    <a:pt x="242" y="117"/>
                    <a:pt x="244" y="119"/>
                    <a:pt x="249" y="119"/>
                  </a:cubicBezTo>
                  <a:cubicBezTo>
                    <a:pt x="260" y="119"/>
                    <a:pt x="260" y="119"/>
                    <a:pt x="260" y="119"/>
                  </a:cubicBezTo>
                  <a:cubicBezTo>
                    <a:pt x="260" y="150"/>
                    <a:pt x="260" y="150"/>
                    <a:pt x="260" y="150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1" y="150"/>
                    <a:pt x="206" y="144"/>
                    <a:pt x="206" y="131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6" y="46"/>
                    <a:pt x="202" y="33"/>
                    <a:pt x="185" y="33"/>
                  </a:cubicBezTo>
                  <a:cubicBezTo>
                    <a:pt x="167" y="33"/>
                    <a:pt x="154" y="48"/>
                    <a:pt x="150" y="67"/>
                  </a:cubicBezTo>
                  <a:cubicBezTo>
                    <a:pt x="149" y="73"/>
                    <a:pt x="148" y="79"/>
                    <a:pt x="148" y="86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11" y="47"/>
                    <a:pt x="109" y="33"/>
                    <a:pt x="92" y="33"/>
                  </a:cubicBezTo>
                  <a:cubicBezTo>
                    <a:pt x="73" y="33"/>
                    <a:pt x="61" y="48"/>
                    <a:pt x="56" y="67"/>
                  </a:cubicBezTo>
                  <a:cubicBezTo>
                    <a:pt x="55" y="73"/>
                    <a:pt x="54" y="79"/>
                    <a:pt x="54" y="86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7" y="150"/>
                    <a:pt x="17" y="150"/>
                    <a:pt x="17" y="150"/>
                  </a:cubicBezTo>
                  <a:lnTo>
                    <a:pt x="1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4" name="Freeform 30"/>
            <p:cNvSpPr>
              <a:spLocks noEditPoints="1"/>
            </p:cNvSpPr>
            <p:nvPr userDrawn="1"/>
          </p:nvSpPr>
          <p:spPr bwMode="auto">
            <a:xfrm>
              <a:off x="1832" y="669"/>
              <a:ext cx="78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5" name="Freeform 31"/>
            <p:cNvSpPr>
              <a:spLocks/>
            </p:cNvSpPr>
            <p:nvPr userDrawn="1"/>
          </p:nvSpPr>
          <p:spPr bwMode="auto">
            <a:xfrm>
              <a:off x="1917" y="669"/>
              <a:ext cx="60" cy="85"/>
            </a:xfrm>
            <a:custGeom>
              <a:avLst/>
              <a:gdLst>
                <a:gd name="T0" fmla="*/ 18 w 106"/>
                <a:gd name="T1" fmla="*/ 40 h 149"/>
                <a:gd name="T2" fmla="*/ 12 w 106"/>
                <a:gd name="T3" fmla="*/ 33 h 149"/>
                <a:gd name="T4" fmla="*/ 0 w 106"/>
                <a:gd name="T5" fmla="*/ 33 h 149"/>
                <a:gd name="T6" fmla="*/ 0 w 106"/>
                <a:gd name="T7" fmla="*/ 2 h 149"/>
                <a:gd name="T8" fmla="*/ 34 w 106"/>
                <a:gd name="T9" fmla="*/ 2 h 149"/>
                <a:gd name="T10" fmla="*/ 53 w 106"/>
                <a:gd name="T11" fmla="*/ 20 h 149"/>
                <a:gd name="T12" fmla="*/ 53 w 106"/>
                <a:gd name="T13" fmla="*/ 29 h 149"/>
                <a:gd name="T14" fmla="*/ 53 w 106"/>
                <a:gd name="T15" fmla="*/ 38 h 149"/>
                <a:gd name="T16" fmla="*/ 53 w 106"/>
                <a:gd name="T17" fmla="*/ 38 h 149"/>
                <a:gd name="T18" fmla="*/ 100 w 106"/>
                <a:gd name="T19" fmla="*/ 0 h 149"/>
                <a:gd name="T20" fmla="*/ 106 w 106"/>
                <a:gd name="T21" fmla="*/ 1 h 149"/>
                <a:gd name="T22" fmla="*/ 106 w 106"/>
                <a:gd name="T23" fmla="*/ 37 h 149"/>
                <a:gd name="T24" fmla="*/ 97 w 106"/>
                <a:gd name="T25" fmla="*/ 36 h 149"/>
                <a:gd name="T26" fmla="*/ 57 w 106"/>
                <a:gd name="T27" fmla="*/ 67 h 149"/>
                <a:gd name="T28" fmla="*/ 54 w 106"/>
                <a:gd name="T29" fmla="*/ 91 h 149"/>
                <a:gd name="T30" fmla="*/ 54 w 106"/>
                <a:gd name="T31" fmla="*/ 149 h 149"/>
                <a:gd name="T32" fmla="*/ 18 w 106"/>
                <a:gd name="T33" fmla="*/ 149 h 149"/>
                <a:gd name="T34" fmla="*/ 18 w 106"/>
                <a:gd name="T35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49">
                  <a:moveTo>
                    <a:pt x="18" y="40"/>
                  </a:moveTo>
                  <a:cubicBezTo>
                    <a:pt x="18" y="35"/>
                    <a:pt x="16" y="33"/>
                    <a:pt x="1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2"/>
                    <a:pt x="53" y="8"/>
                    <a:pt x="53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34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0" y="17"/>
                    <a:pt x="77" y="0"/>
                    <a:pt x="100" y="0"/>
                  </a:cubicBezTo>
                  <a:cubicBezTo>
                    <a:pt x="103" y="0"/>
                    <a:pt x="106" y="1"/>
                    <a:pt x="106" y="1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3" y="36"/>
                    <a:pt x="97" y="36"/>
                  </a:cubicBezTo>
                  <a:cubicBezTo>
                    <a:pt x="82" y="36"/>
                    <a:pt x="64" y="45"/>
                    <a:pt x="57" y="67"/>
                  </a:cubicBezTo>
                  <a:cubicBezTo>
                    <a:pt x="55" y="74"/>
                    <a:pt x="54" y="82"/>
                    <a:pt x="54" y="91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6" name="Freeform 32"/>
            <p:cNvSpPr>
              <a:spLocks noEditPoints="1"/>
            </p:cNvSpPr>
            <p:nvPr userDrawn="1"/>
          </p:nvSpPr>
          <p:spPr bwMode="auto">
            <a:xfrm>
              <a:off x="1982" y="638"/>
              <a:ext cx="41" cy="116"/>
            </a:xfrm>
            <a:custGeom>
              <a:avLst/>
              <a:gdLst>
                <a:gd name="T0" fmla="*/ 18 w 72"/>
                <a:gd name="T1" fmla="*/ 95 h 204"/>
                <a:gd name="T2" fmla="*/ 12 w 72"/>
                <a:gd name="T3" fmla="*/ 88 h 204"/>
                <a:gd name="T4" fmla="*/ 0 w 72"/>
                <a:gd name="T5" fmla="*/ 88 h 204"/>
                <a:gd name="T6" fmla="*/ 0 w 72"/>
                <a:gd name="T7" fmla="*/ 57 h 204"/>
                <a:gd name="T8" fmla="*/ 35 w 72"/>
                <a:gd name="T9" fmla="*/ 57 h 204"/>
                <a:gd name="T10" fmla="*/ 54 w 72"/>
                <a:gd name="T11" fmla="*/ 77 h 204"/>
                <a:gd name="T12" fmla="*/ 54 w 72"/>
                <a:gd name="T13" fmla="*/ 167 h 204"/>
                <a:gd name="T14" fmla="*/ 61 w 72"/>
                <a:gd name="T15" fmla="*/ 173 h 204"/>
                <a:gd name="T16" fmla="*/ 72 w 72"/>
                <a:gd name="T17" fmla="*/ 173 h 204"/>
                <a:gd name="T18" fmla="*/ 72 w 72"/>
                <a:gd name="T19" fmla="*/ 204 h 204"/>
                <a:gd name="T20" fmla="*/ 37 w 72"/>
                <a:gd name="T21" fmla="*/ 204 h 204"/>
                <a:gd name="T22" fmla="*/ 18 w 72"/>
                <a:gd name="T23" fmla="*/ 185 h 204"/>
                <a:gd name="T24" fmla="*/ 18 w 72"/>
                <a:gd name="T25" fmla="*/ 95 h 204"/>
                <a:gd name="T26" fmla="*/ 20 w 72"/>
                <a:gd name="T27" fmla="*/ 0 h 204"/>
                <a:gd name="T28" fmla="*/ 51 w 72"/>
                <a:gd name="T29" fmla="*/ 0 h 204"/>
                <a:gd name="T30" fmla="*/ 51 w 72"/>
                <a:gd name="T31" fmla="*/ 33 h 204"/>
                <a:gd name="T32" fmla="*/ 20 w 72"/>
                <a:gd name="T33" fmla="*/ 33 h 204"/>
                <a:gd name="T34" fmla="*/ 20 w 72"/>
                <a:gd name="T3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04">
                  <a:moveTo>
                    <a:pt x="18" y="95"/>
                  </a:moveTo>
                  <a:cubicBezTo>
                    <a:pt x="18" y="90"/>
                    <a:pt x="16" y="88"/>
                    <a:pt x="1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9" y="57"/>
                    <a:pt x="54" y="63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71"/>
                    <a:pt x="57" y="173"/>
                    <a:pt x="61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95"/>
                  </a:lnTo>
                  <a:close/>
                  <a:moveTo>
                    <a:pt x="2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7" name="Freeform 33"/>
            <p:cNvSpPr>
              <a:spLocks/>
            </p:cNvSpPr>
            <p:nvPr userDrawn="1"/>
          </p:nvSpPr>
          <p:spPr bwMode="auto">
            <a:xfrm>
              <a:off x="2027" y="669"/>
              <a:ext cx="98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3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3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0" y="18"/>
                    <a:pt x="76" y="0"/>
                    <a:pt x="105" y="0"/>
                  </a:cubicBezTo>
                  <a:cubicBezTo>
                    <a:pt x="138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9" y="119"/>
                    <a:pt x="163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6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3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8" name="Freeform 34"/>
            <p:cNvSpPr>
              <a:spLocks noEditPoints="1"/>
            </p:cNvSpPr>
            <p:nvPr userDrawn="1"/>
          </p:nvSpPr>
          <p:spPr bwMode="auto">
            <a:xfrm>
              <a:off x="2130" y="669"/>
              <a:ext cx="92" cy="119"/>
            </a:xfrm>
            <a:custGeom>
              <a:avLst/>
              <a:gdLst>
                <a:gd name="T0" fmla="*/ 65 w 161"/>
                <a:gd name="T1" fmla="*/ 0 h 211"/>
                <a:gd name="T2" fmla="*/ 110 w 161"/>
                <a:gd name="T3" fmla="*/ 21 h 211"/>
                <a:gd name="T4" fmla="*/ 111 w 161"/>
                <a:gd name="T5" fmla="*/ 21 h 211"/>
                <a:gd name="T6" fmla="*/ 111 w 161"/>
                <a:gd name="T7" fmla="*/ 17 h 211"/>
                <a:gd name="T8" fmla="*/ 127 w 161"/>
                <a:gd name="T9" fmla="*/ 3 h 211"/>
                <a:gd name="T10" fmla="*/ 161 w 161"/>
                <a:gd name="T11" fmla="*/ 3 h 211"/>
                <a:gd name="T12" fmla="*/ 161 w 161"/>
                <a:gd name="T13" fmla="*/ 34 h 211"/>
                <a:gd name="T14" fmla="*/ 150 w 161"/>
                <a:gd name="T15" fmla="*/ 34 h 211"/>
                <a:gd name="T16" fmla="*/ 143 w 161"/>
                <a:gd name="T17" fmla="*/ 40 h 211"/>
                <a:gd name="T18" fmla="*/ 143 w 161"/>
                <a:gd name="T19" fmla="*/ 141 h 211"/>
                <a:gd name="T20" fmla="*/ 66 w 161"/>
                <a:gd name="T21" fmla="*/ 211 h 211"/>
                <a:gd name="T22" fmla="*/ 14 w 161"/>
                <a:gd name="T23" fmla="*/ 198 h 211"/>
                <a:gd name="T24" fmla="*/ 25 w 161"/>
                <a:gd name="T25" fmla="*/ 169 h 211"/>
                <a:gd name="T26" fmla="*/ 66 w 161"/>
                <a:gd name="T27" fmla="*/ 179 h 211"/>
                <a:gd name="T28" fmla="*/ 107 w 161"/>
                <a:gd name="T29" fmla="*/ 143 h 211"/>
                <a:gd name="T30" fmla="*/ 107 w 161"/>
                <a:gd name="T31" fmla="*/ 136 h 211"/>
                <a:gd name="T32" fmla="*/ 107 w 161"/>
                <a:gd name="T33" fmla="*/ 128 h 211"/>
                <a:gd name="T34" fmla="*/ 107 w 161"/>
                <a:gd name="T35" fmla="*/ 128 h 211"/>
                <a:gd name="T36" fmla="*/ 66 w 161"/>
                <a:gd name="T37" fmla="*/ 147 h 211"/>
                <a:gd name="T38" fmla="*/ 0 w 161"/>
                <a:gd name="T39" fmla="*/ 73 h 211"/>
                <a:gd name="T40" fmla="*/ 65 w 161"/>
                <a:gd name="T41" fmla="*/ 0 h 211"/>
                <a:gd name="T42" fmla="*/ 108 w 161"/>
                <a:gd name="T43" fmla="*/ 73 h 211"/>
                <a:gd name="T44" fmla="*/ 71 w 161"/>
                <a:gd name="T45" fmla="*/ 31 h 211"/>
                <a:gd name="T46" fmla="*/ 37 w 161"/>
                <a:gd name="T47" fmla="*/ 72 h 211"/>
                <a:gd name="T48" fmla="*/ 74 w 161"/>
                <a:gd name="T49" fmla="*/ 116 h 211"/>
                <a:gd name="T50" fmla="*/ 108 w 161"/>
                <a:gd name="T51" fmla="*/ 7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211">
                  <a:moveTo>
                    <a:pt x="65" y="0"/>
                  </a:moveTo>
                  <a:cubicBezTo>
                    <a:pt x="99" y="0"/>
                    <a:pt x="110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19"/>
                    <a:pt x="111" y="17"/>
                  </a:cubicBezTo>
                  <a:cubicBezTo>
                    <a:pt x="111" y="10"/>
                    <a:pt x="115" y="3"/>
                    <a:pt x="127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46" y="34"/>
                    <a:pt x="143" y="36"/>
                    <a:pt x="143" y="40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92"/>
                    <a:pt x="104" y="211"/>
                    <a:pt x="66" y="211"/>
                  </a:cubicBezTo>
                  <a:cubicBezTo>
                    <a:pt x="47" y="211"/>
                    <a:pt x="28" y="205"/>
                    <a:pt x="14" y="198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169"/>
                    <a:pt x="43" y="179"/>
                    <a:pt x="66" y="179"/>
                  </a:cubicBezTo>
                  <a:cubicBezTo>
                    <a:pt x="88" y="179"/>
                    <a:pt x="107" y="169"/>
                    <a:pt x="107" y="143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07" y="133"/>
                    <a:pt x="107" y="128"/>
                    <a:pt x="107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98" y="141"/>
                    <a:pt x="85" y="147"/>
                    <a:pt x="66" y="147"/>
                  </a:cubicBezTo>
                  <a:cubicBezTo>
                    <a:pt x="24" y="147"/>
                    <a:pt x="0" y="113"/>
                    <a:pt x="0" y="73"/>
                  </a:cubicBezTo>
                  <a:cubicBezTo>
                    <a:pt x="0" y="33"/>
                    <a:pt x="23" y="0"/>
                    <a:pt x="65" y="0"/>
                  </a:cubicBezTo>
                  <a:close/>
                  <a:moveTo>
                    <a:pt x="108" y="73"/>
                  </a:moveTo>
                  <a:cubicBezTo>
                    <a:pt x="108" y="40"/>
                    <a:pt x="91" y="31"/>
                    <a:pt x="71" y="31"/>
                  </a:cubicBezTo>
                  <a:cubicBezTo>
                    <a:pt x="49" y="31"/>
                    <a:pt x="37" y="47"/>
                    <a:pt x="37" y="72"/>
                  </a:cubicBezTo>
                  <a:cubicBezTo>
                    <a:pt x="37" y="97"/>
                    <a:pt x="50" y="116"/>
                    <a:pt x="74" y="116"/>
                  </a:cubicBezTo>
                  <a:cubicBezTo>
                    <a:pt x="91" y="116"/>
                    <a:pt x="108" y="106"/>
                    <a:pt x="10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29" name="Freeform 35"/>
            <p:cNvSpPr>
              <a:spLocks noEditPoints="1"/>
            </p:cNvSpPr>
            <p:nvPr userDrawn="1"/>
          </p:nvSpPr>
          <p:spPr bwMode="auto">
            <a:xfrm>
              <a:off x="2227" y="669"/>
              <a:ext cx="79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0" name="Freeform 36"/>
            <p:cNvSpPr>
              <a:spLocks/>
            </p:cNvSpPr>
            <p:nvPr userDrawn="1"/>
          </p:nvSpPr>
          <p:spPr bwMode="auto">
            <a:xfrm>
              <a:off x="2313" y="669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1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19 w 174"/>
                <a:gd name="T33" fmla="*/ 131 h 150"/>
                <a:gd name="T34" fmla="*/ 119 w 174"/>
                <a:gd name="T35" fmla="*/ 63 h 150"/>
                <a:gd name="T36" fmla="*/ 96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5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19" y="144"/>
                    <a:pt x="119" y="131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45"/>
                    <a:pt x="115" y="33"/>
                    <a:pt x="96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grpSp>
        <p:nvGrpSpPr>
          <p:cNvPr id="131" name="T BEHOEFTEN"/>
          <p:cNvGrpSpPr>
            <a:grpSpLocks noChangeAspect="1"/>
          </p:cNvGrpSpPr>
          <p:nvPr userDrawn="1"/>
        </p:nvGrpSpPr>
        <p:grpSpPr bwMode="auto">
          <a:xfrm>
            <a:off x="9689657" y="3336210"/>
            <a:ext cx="1054761" cy="163221"/>
            <a:chOff x="1305" y="378"/>
            <a:chExt cx="769" cy="119"/>
          </a:xfrm>
          <a:solidFill>
            <a:srgbClr val="087298"/>
          </a:solidFill>
        </p:grpSpPr>
        <p:sp>
          <p:nvSpPr>
            <p:cNvPr id="132" name="Freeform 12"/>
            <p:cNvSpPr>
              <a:spLocks noEditPoints="1"/>
            </p:cNvSpPr>
            <p:nvPr userDrawn="1"/>
          </p:nvSpPr>
          <p:spPr bwMode="auto">
            <a:xfrm>
              <a:off x="1305" y="379"/>
              <a:ext cx="90" cy="116"/>
            </a:xfrm>
            <a:custGeom>
              <a:avLst/>
              <a:gdLst>
                <a:gd name="T0" fmla="*/ 18 w 159"/>
                <a:gd name="T1" fmla="*/ 32 h 204"/>
                <a:gd name="T2" fmla="*/ 0 w 159"/>
                <a:gd name="T3" fmla="*/ 32 h 204"/>
                <a:gd name="T4" fmla="*/ 0 w 159"/>
                <a:gd name="T5" fmla="*/ 0 h 204"/>
                <a:gd name="T6" fmla="*/ 88 w 159"/>
                <a:gd name="T7" fmla="*/ 0 h 204"/>
                <a:gd name="T8" fmla="*/ 151 w 159"/>
                <a:gd name="T9" fmla="*/ 52 h 204"/>
                <a:gd name="T10" fmla="*/ 127 w 159"/>
                <a:gd name="T11" fmla="*/ 96 h 204"/>
                <a:gd name="T12" fmla="*/ 127 w 159"/>
                <a:gd name="T13" fmla="*/ 97 h 204"/>
                <a:gd name="T14" fmla="*/ 159 w 159"/>
                <a:gd name="T15" fmla="*/ 145 h 204"/>
                <a:gd name="T16" fmla="*/ 89 w 159"/>
                <a:gd name="T17" fmla="*/ 204 h 204"/>
                <a:gd name="T18" fmla="*/ 38 w 159"/>
                <a:gd name="T19" fmla="*/ 204 h 204"/>
                <a:gd name="T20" fmla="*/ 18 w 159"/>
                <a:gd name="T21" fmla="*/ 185 h 204"/>
                <a:gd name="T22" fmla="*/ 18 w 159"/>
                <a:gd name="T23" fmla="*/ 32 h 204"/>
                <a:gd name="T24" fmla="*/ 88 w 159"/>
                <a:gd name="T25" fmla="*/ 83 h 204"/>
                <a:gd name="T26" fmla="*/ 113 w 159"/>
                <a:gd name="T27" fmla="*/ 57 h 204"/>
                <a:gd name="T28" fmla="*/ 88 w 159"/>
                <a:gd name="T29" fmla="*/ 32 h 204"/>
                <a:gd name="T30" fmla="*/ 56 w 159"/>
                <a:gd name="T31" fmla="*/ 32 h 204"/>
                <a:gd name="T32" fmla="*/ 56 w 159"/>
                <a:gd name="T33" fmla="*/ 83 h 204"/>
                <a:gd name="T34" fmla="*/ 88 w 159"/>
                <a:gd name="T35" fmla="*/ 83 h 204"/>
                <a:gd name="T36" fmla="*/ 62 w 159"/>
                <a:gd name="T37" fmla="*/ 172 h 204"/>
                <a:gd name="T38" fmla="*/ 92 w 159"/>
                <a:gd name="T39" fmla="*/ 172 h 204"/>
                <a:gd name="T40" fmla="*/ 120 w 159"/>
                <a:gd name="T41" fmla="*/ 142 h 204"/>
                <a:gd name="T42" fmla="*/ 92 w 159"/>
                <a:gd name="T43" fmla="*/ 113 h 204"/>
                <a:gd name="T44" fmla="*/ 56 w 159"/>
                <a:gd name="T45" fmla="*/ 113 h 204"/>
                <a:gd name="T46" fmla="*/ 56 w 159"/>
                <a:gd name="T47" fmla="*/ 166 h 204"/>
                <a:gd name="T48" fmla="*/ 62 w 159"/>
                <a:gd name="T49" fmla="*/ 17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4">
                  <a:moveTo>
                    <a:pt x="1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1" y="19"/>
                    <a:pt x="151" y="52"/>
                  </a:cubicBezTo>
                  <a:cubicBezTo>
                    <a:pt x="151" y="75"/>
                    <a:pt x="139" y="90"/>
                    <a:pt x="127" y="96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49" y="103"/>
                    <a:pt x="159" y="124"/>
                    <a:pt x="159" y="145"/>
                  </a:cubicBezTo>
                  <a:cubicBezTo>
                    <a:pt x="159" y="186"/>
                    <a:pt x="127" y="204"/>
                    <a:pt x="89" y="204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24" y="204"/>
                    <a:pt x="18" y="198"/>
                    <a:pt x="18" y="185"/>
                  </a:cubicBezTo>
                  <a:lnTo>
                    <a:pt x="18" y="32"/>
                  </a:lnTo>
                  <a:close/>
                  <a:moveTo>
                    <a:pt x="88" y="83"/>
                  </a:moveTo>
                  <a:cubicBezTo>
                    <a:pt x="104" y="83"/>
                    <a:pt x="113" y="72"/>
                    <a:pt x="113" y="57"/>
                  </a:cubicBezTo>
                  <a:cubicBezTo>
                    <a:pt x="113" y="42"/>
                    <a:pt x="104" y="32"/>
                    <a:pt x="88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83"/>
                    <a:pt x="56" y="83"/>
                    <a:pt x="56" y="83"/>
                  </a:cubicBezTo>
                  <a:lnTo>
                    <a:pt x="88" y="83"/>
                  </a:lnTo>
                  <a:close/>
                  <a:moveTo>
                    <a:pt x="62" y="172"/>
                  </a:moveTo>
                  <a:cubicBezTo>
                    <a:pt x="92" y="172"/>
                    <a:pt x="92" y="172"/>
                    <a:pt x="92" y="172"/>
                  </a:cubicBezTo>
                  <a:cubicBezTo>
                    <a:pt x="110" y="172"/>
                    <a:pt x="120" y="160"/>
                    <a:pt x="120" y="142"/>
                  </a:cubicBezTo>
                  <a:cubicBezTo>
                    <a:pt x="120" y="126"/>
                    <a:pt x="110" y="113"/>
                    <a:pt x="92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6" y="170"/>
                    <a:pt x="58" y="172"/>
                    <a:pt x="6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3" name="Freeform 13"/>
            <p:cNvSpPr>
              <a:spLocks noEditPoints="1"/>
            </p:cNvSpPr>
            <p:nvPr userDrawn="1"/>
          </p:nvSpPr>
          <p:spPr bwMode="auto">
            <a:xfrm>
              <a:off x="1404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9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9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4" name="Freeform 14"/>
            <p:cNvSpPr>
              <a:spLocks/>
            </p:cNvSpPr>
            <p:nvPr userDrawn="1"/>
          </p:nvSpPr>
          <p:spPr bwMode="auto">
            <a:xfrm>
              <a:off x="1489" y="379"/>
              <a:ext cx="99" cy="116"/>
            </a:xfrm>
            <a:custGeom>
              <a:avLst/>
              <a:gdLst>
                <a:gd name="T0" fmla="*/ 18 w 174"/>
                <a:gd name="T1" fmla="*/ 37 h 204"/>
                <a:gd name="T2" fmla="*/ 11 w 174"/>
                <a:gd name="T3" fmla="*/ 31 h 204"/>
                <a:gd name="T4" fmla="*/ 0 w 174"/>
                <a:gd name="T5" fmla="*/ 31 h 204"/>
                <a:gd name="T6" fmla="*/ 0 w 174"/>
                <a:gd name="T7" fmla="*/ 0 h 204"/>
                <a:gd name="T8" fmla="*/ 35 w 174"/>
                <a:gd name="T9" fmla="*/ 0 h 204"/>
                <a:gd name="T10" fmla="*/ 54 w 174"/>
                <a:gd name="T11" fmla="*/ 19 h 204"/>
                <a:gd name="T12" fmla="*/ 54 w 174"/>
                <a:gd name="T13" fmla="*/ 70 h 204"/>
                <a:gd name="T14" fmla="*/ 54 w 174"/>
                <a:gd name="T15" fmla="*/ 83 h 204"/>
                <a:gd name="T16" fmla="*/ 54 w 174"/>
                <a:gd name="T17" fmla="*/ 83 h 204"/>
                <a:gd name="T18" fmla="*/ 105 w 174"/>
                <a:gd name="T19" fmla="*/ 54 h 204"/>
                <a:gd name="T20" fmla="*/ 156 w 174"/>
                <a:gd name="T21" fmla="*/ 110 h 204"/>
                <a:gd name="T22" fmla="*/ 156 w 174"/>
                <a:gd name="T23" fmla="*/ 167 h 204"/>
                <a:gd name="T24" fmla="*/ 162 w 174"/>
                <a:gd name="T25" fmla="*/ 173 h 204"/>
                <a:gd name="T26" fmla="*/ 174 w 174"/>
                <a:gd name="T27" fmla="*/ 173 h 204"/>
                <a:gd name="T28" fmla="*/ 174 w 174"/>
                <a:gd name="T29" fmla="*/ 204 h 204"/>
                <a:gd name="T30" fmla="*/ 139 w 174"/>
                <a:gd name="T31" fmla="*/ 204 h 204"/>
                <a:gd name="T32" fmla="*/ 120 w 174"/>
                <a:gd name="T33" fmla="*/ 185 h 204"/>
                <a:gd name="T34" fmla="*/ 120 w 174"/>
                <a:gd name="T35" fmla="*/ 117 h 204"/>
                <a:gd name="T36" fmla="*/ 96 w 174"/>
                <a:gd name="T37" fmla="*/ 87 h 204"/>
                <a:gd name="T38" fmla="*/ 57 w 174"/>
                <a:gd name="T39" fmla="*/ 118 h 204"/>
                <a:gd name="T40" fmla="*/ 54 w 174"/>
                <a:gd name="T41" fmla="*/ 137 h 204"/>
                <a:gd name="T42" fmla="*/ 54 w 174"/>
                <a:gd name="T43" fmla="*/ 204 h 204"/>
                <a:gd name="T44" fmla="*/ 18 w 174"/>
                <a:gd name="T45" fmla="*/ 204 h 204"/>
                <a:gd name="T46" fmla="*/ 18 w 174"/>
                <a:gd name="T47" fmla="*/ 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204">
                  <a:moveTo>
                    <a:pt x="18" y="37"/>
                  </a:moveTo>
                  <a:cubicBezTo>
                    <a:pt x="18" y="33"/>
                    <a:pt x="15" y="31"/>
                    <a:pt x="1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54" y="6"/>
                    <a:pt x="54" y="19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8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1" y="69"/>
                    <a:pt x="79" y="54"/>
                    <a:pt x="105" y="54"/>
                  </a:cubicBezTo>
                  <a:cubicBezTo>
                    <a:pt x="138" y="54"/>
                    <a:pt x="156" y="71"/>
                    <a:pt x="156" y="110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56" y="171"/>
                    <a:pt x="158" y="173"/>
                    <a:pt x="162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26" y="204"/>
                    <a:pt x="120" y="198"/>
                    <a:pt x="120" y="185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99"/>
                    <a:pt x="115" y="87"/>
                    <a:pt x="96" y="87"/>
                  </a:cubicBezTo>
                  <a:cubicBezTo>
                    <a:pt x="77" y="87"/>
                    <a:pt x="62" y="100"/>
                    <a:pt x="57" y="118"/>
                  </a:cubicBezTo>
                  <a:cubicBezTo>
                    <a:pt x="55" y="123"/>
                    <a:pt x="54" y="130"/>
                    <a:pt x="54" y="13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18" y="204"/>
                    <a:pt x="18" y="204"/>
                    <a:pt x="18" y="204"/>
                  </a:cubicBez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5" name="Freeform 15"/>
            <p:cNvSpPr>
              <a:spLocks noEditPoints="1"/>
            </p:cNvSpPr>
            <p:nvPr userDrawn="1"/>
          </p:nvSpPr>
          <p:spPr bwMode="auto">
            <a:xfrm>
              <a:off x="1593" y="410"/>
              <a:ext cx="92" cy="87"/>
            </a:xfrm>
            <a:custGeom>
              <a:avLst/>
              <a:gdLst>
                <a:gd name="T0" fmla="*/ 80 w 161"/>
                <a:gd name="T1" fmla="*/ 0 h 154"/>
                <a:gd name="T2" fmla="*/ 161 w 161"/>
                <a:gd name="T3" fmla="*/ 77 h 154"/>
                <a:gd name="T4" fmla="*/ 80 w 161"/>
                <a:gd name="T5" fmla="*/ 154 h 154"/>
                <a:gd name="T6" fmla="*/ 0 w 161"/>
                <a:gd name="T7" fmla="*/ 77 h 154"/>
                <a:gd name="T8" fmla="*/ 80 w 161"/>
                <a:gd name="T9" fmla="*/ 0 h 154"/>
                <a:gd name="T10" fmla="*/ 80 w 161"/>
                <a:gd name="T11" fmla="*/ 122 h 154"/>
                <a:gd name="T12" fmla="*/ 124 w 161"/>
                <a:gd name="T13" fmla="*/ 77 h 154"/>
                <a:gd name="T14" fmla="*/ 80 w 161"/>
                <a:gd name="T15" fmla="*/ 31 h 154"/>
                <a:gd name="T16" fmla="*/ 37 w 161"/>
                <a:gd name="T17" fmla="*/ 77 h 154"/>
                <a:gd name="T18" fmla="*/ 80 w 161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54">
                  <a:moveTo>
                    <a:pt x="80" y="0"/>
                  </a:moveTo>
                  <a:cubicBezTo>
                    <a:pt x="125" y="0"/>
                    <a:pt x="161" y="32"/>
                    <a:pt x="161" y="77"/>
                  </a:cubicBezTo>
                  <a:cubicBezTo>
                    <a:pt x="161" y="122"/>
                    <a:pt x="125" y="154"/>
                    <a:pt x="80" y="154"/>
                  </a:cubicBezTo>
                  <a:cubicBezTo>
                    <a:pt x="36" y="154"/>
                    <a:pt x="0" y="122"/>
                    <a:pt x="0" y="77"/>
                  </a:cubicBezTo>
                  <a:cubicBezTo>
                    <a:pt x="0" y="32"/>
                    <a:pt x="36" y="0"/>
                    <a:pt x="80" y="0"/>
                  </a:cubicBezTo>
                  <a:close/>
                  <a:moveTo>
                    <a:pt x="80" y="122"/>
                  </a:moveTo>
                  <a:cubicBezTo>
                    <a:pt x="104" y="122"/>
                    <a:pt x="124" y="104"/>
                    <a:pt x="124" y="77"/>
                  </a:cubicBezTo>
                  <a:cubicBezTo>
                    <a:pt x="124" y="50"/>
                    <a:pt x="104" y="31"/>
                    <a:pt x="80" y="31"/>
                  </a:cubicBezTo>
                  <a:cubicBezTo>
                    <a:pt x="57" y="31"/>
                    <a:pt x="37" y="50"/>
                    <a:pt x="37" y="77"/>
                  </a:cubicBezTo>
                  <a:cubicBezTo>
                    <a:pt x="37" y="104"/>
                    <a:pt x="57" y="122"/>
                    <a:pt x="8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6" name="Freeform 16"/>
            <p:cNvSpPr>
              <a:spLocks noEditPoints="1"/>
            </p:cNvSpPr>
            <p:nvPr userDrawn="1"/>
          </p:nvSpPr>
          <p:spPr bwMode="auto">
            <a:xfrm>
              <a:off x="1691" y="410"/>
              <a:ext cx="80" cy="87"/>
            </a:xfrm>
            <a:custGeom>
              <a:avLst/>
              <a:gdLst>
                <a:gd name="T0" fmla="*/ 75 w 140"/>
                <a:gd name="T1" fmla="*/ 0 h 154"/>
                <a:gd name="T2" fmla="*/ 140 w 140"/>
                <a:gd name="T3" fmla="*/ 69 h 154"/>
                <a:gd name="T4" fmla="*/ 139 w 140"/>
                <a:gd name="T5" fmla="*/ 83 h 154"/>
                <a:gd name="T6" fmla="*/ 38 w 140"/>
                <a:gd name="T7" fmla="*/ 83 h 154"/>
                <a:gd name="T8" fmla="*/ 82 w 140"/>
                <a:gd name="T9" fmla="*/ 122 h 154"/>
                <a:gd name="T10" fmla="*/ 123 w 140"/>
                <a:gd name="T11" fmla="*/ 106 h 154"/>
                <a:gd name="T12" fmla="*/ 138 w 140"/>
                <a:gd name="T13" fmla="*/ 131 h 154"/>
                <a:gd name="T14" fmla="*/ 79 w 140"/>
                <a:gd name="T15" fmla="*/ 154 h 154"/>
                <a:gd name="T16" fmla="*/ 0 w 140"/>
                <a:gd name="T17" fmla="*/ 77 h 154"/>
                <a:gd name="T18" fmla="*/ 75 w 140"/>
                <a:gd name="T19" fmla="*/ 0 h 154"/>
                <a:gd name="T20" fmla="*/ 103 w 140"/>
                <a:gd name="T21" fmla="*/ 58 h 154"/>
                <a:gd name="T22" fmla="*/ 75 w 140"/>
                <a:gd name="T23" fmla="*/ 28 h 154"/>
                <a:gd name="T24" fmla="*/ 39 w 140"/>
                <a:gd name="T25" fmla="*/ 58 h 154"/>
                <a:gd name="T26" fmla="*/ 103 w 140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54">
                  <a:moveTo>
                    <a:pt x="75" y="0"/>
                  </a:moveTo>
                  <a:cubicBezTo>
                    <a:pt x="117" y="0"/>
                    <a:pt x="140" y="31"/>
                    <a:pt x="140" y="69"/>
                  </a:cubicBezTo>
                  <a:cubicBezTo>
                    <a:pt x="140" y="74"/>
                    <a:pt x="139" y="83"/>
                    <a:pt x="139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1" y="109"/>
                    <a:pt x="60" y="122"/>
                    <a:pt x="82" y="122"/>
                  </a:cubicBezTo>
                  <a:cubicBezTo>
                    <a:pt x="106" y="122"/>
                    <a:pt x="123" y="106"/>
                    <a:pt x="123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6" y="154"/>
                    <a:pt x="79" y="154"/>
                  </a:cubicBezTo>
                  <a:cubicBezTo>
                    <a:pt x="31" y="154"/>
                    <a:pt x="0" y="118"/>
                    <a:pt x="0" y="77"/>
                  </a:cubicBezTo>
                  <a:cubicBezTo>
                    <a:pt x="0" y="31"/>
                    <a:pt x="31" y="0"/>
                    <a:pt x="75" y="0"/>
                  </a:cubicBezTo>
                  <a:close/>
                  <a:moveTo>
                    <a:pt x="103" y="58"/>
                  </a:moveTo>
                  <a:cubicBezTo>
                    <a:pt x="102" y="40"/>
                    <a:pt x="90" y="28"/>
                    <a:pt x="75" y="28"/>
                  </a:cubicBezTo>
                  <a:cubicBezTo>
                    <a:pt x="56" y="28"/>
                    <a:pt x="43" y="39"/>
                    <a:pt x="39" y="58"/>
                  </a:cubicBezTo>
                  <a:lnTo>
                    <a:pt x="10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7" name="Freeform 17"/>
            <p:cNvSpPr>
              <a:spLocks/>
            </p:cNvSpPr>
            <p:nvPr userDrawn="1"/>
          </p:nvSpPr>
          <p:spPr bwMode="auto">
            <a:xfrm>
              <a:off x="1778" y="378"/>
              <a:ext cx="51" cy="117"/>
            </a:xfrm>
            <a:custGeom>
              <a:avLst/>
              <a:gdLst>
                <a:gd name="T0" fmla="*/ 18 w 90"/>
                <a:gd name="T1" fmla="*/ 88 h 206"/>
                <a:gd name="T2" fmla="*/ 0 w 90"/>
                <a:gd name="T3" fmla="*/ 88 h 206"/>
                <a:gd name="T4" fmla="*/ 0 w 90"/>
                <a:gd name="T5" fmla="*/ 59 h 206"/>
                <a:gd name="T6" fmla="*/ 18 w 90"/>
                <a:gd name="T7" fmla="*/ 59 h 206"/>
                <a:gd name="T8" fmla="*/ 18 w 90"/>
                <a:gd name="T9" fmla="*/ 55 h 206"/>
                <a:gd name="T10" fmla="*/ 78 w 90"/>
                <a:gd name="T11" fmla="*/ 0 h 206"/>
                <a:gd name="T12" fmla="*/ 90 w 90"/>
                <a:gd name="T13" fmla="*/ 1 h 206"/>
                <a:gd name="T14" fmla="*/ 90 w 90"/>
                <a:gd name="T15" fmla="*/ 32 h 206"/>
                <a:gd name="T16" fmla="*/ 83 w 90"/>
                <a:gd name="T17" fmla="*/ 32 h 206"/>
                <a:gd name="T18" fmla="*/ 54 w 90"/>
                <a:gd name="T19" fmla="*/ 56 h 206"/>
                <a:gd name="T20" fmla="*/ 54 w 90"/>
                <a:gd name="T21" fmla="*/ 59 h 206"/>
                <a:gd name="T22" fmla="*/ 86 w 90"/>
                <a:gd name="T23" fmla="*/ 59 h 206"/>
                <a:gd name="T24" fmla="*/ 86 w 90"/>
                <a:gd name="T25" fmla="*/ 88 h 206"/>
                <a:gd name="T26" fmla="*/ 54 w 90"/>
                <a:gd name="T27" fmla="*/ 88 h 206"/>
                <a:gd name="T28" fmla="*/ 54 w 90"/>
                <a:gd name="T29" fmla="*/ 206 h 206"/>
                <a:gd name="T30" fmla="*/ 18 w 90"/>
                <a:gd name="T31" fmla="*/ 206 h 206"/>
                <a:gd name="T32" fmla="*/ 18 w 90"/>
                <a:gd name="T33" fmla="*/ 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206">
                  <a:moveTo>
                    <a:pt x="1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7"/>
                    <a:pt x="57" y="0"/>
                    <a:pt x="78" y="0"/>
                  </a:cubicBezTo>
                  <a:cubicBezTo>
                    <a:pt x="85" y="0"/>
                    <a:pt x="90" y="1"/>
                    <a:pt x="90" y="1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87" y="32"/>
                    <a:pt x="83" y="32"/>
                  </a:cubicBezTo>
                  <a:cubicBezTo>
                    <a:pt x="72" y="32"/>
                    <a:pt x="54" y="34"/>
                    <a:pt x="54" y="5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18" y="206"/>
                    <a:pt x="18" y="206"/>
                    <a:pt x="18" y="206"/>
                  </a:cubicBezTo>
                  <a:lnTo>
                    <a:pt x="1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8" name="Freeform 18"/>
            <p:cNvSpPr>
              <a:spLocks/>
            </p:cNvSpPr>
            <p:nvPr userDrawn="1"/>
          </p:nvSpPr>
          <p:spPr bwMode="auto">
            <a:xfrm>
              <a:off x="1830" y="389"/>
              <a:ext cx="52" cy="107"/>
            </a:xfrm>
            <a:custGeom>
              <a:avLst/>
              <a:gdLst>
                <a:gd name="T0" fmla="*/ 19 w 91"/>
                <a:gd name="T1" fmla="*/ 69 h 189"/>
                <a:gd name="T2" fmla="*/ 0 w 91"/>
                <a:gd name="T3" fmla="*/ 69 h 189"/>
                <a:gd name="T4" fmla="*/ 0 w 91"/>
                <a:gd name="T5" fmla="*/ 40 h 189"/>
                <a:gd name="T6" fmla="*/ 20 w 91"/>
                <a:gd name="T7" fmla="*/ 40 h 189"/>
                <a:gd name="T8" fmla="*/ 20 w 91"/>
                <a:gd name="T9" fmla="*/ 0 h 189"/>
                <a:gd name="T10" fmla="*/ 56 w 91"/>
                <a:gd name="T11" fmla="*/ 0 h 189"/>
                <a:gd name="T12" fmla="*/ 56 w 91"/>
                <a:gd name="T13" fmla="*/ 40 h 189"/>
                <a:gd name="T14" fmla="*/ 89 w 91"/>
                <a:gd name="T15" fmla="*/ 40 h 189"/>
                <a:gd name="T16" fmla="*/ 89 w 91"/>
                <a:gd name="T17" fmla="*/ 69 h 189"/>
                <a:gd name="T18" fmla="*/ 56 w 91"/>
                <a:gd name="T19" fmla="*/ 69 h 189"/>
                <a:gd name="T20" fmla="*/ 56 w 91"/>
                <a:gd name="T21" fmla="*/ 129 h 189"/>
                <a:gd name="T22" fmla="*/ 85 w 91"/>
                <a:gd name="T23" fmla="*/ 156 h 189"/>
                <a:gd name="T24" fmla="*/ 91 w 91"/>
                <a:gd name="T25" fmla="*/ 156 h 189"/>
                <a:gd name="T26" fmla="*/ 91 w 91"/>
                <a:gd name="T27" fmla="*/ 188 h 189"/>
                <a:gd name="T28" fmla="*/ 80 w 91"/>
                <a:gd name="T29" fmla="*/ 189 h 189"/>
                <a:gd name="T30" fmla="*/ 19 w 91"/>
                <a:gd name="T31" fmla="*/ 133 h 189"/>
                <a:gd name="T32" fmla="*/ 19 w 91"/>
                <a:gd name="T33" fmla="*/ 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89">
                  <a:moveTo>
                    <a:pt x="1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53"/>
                    <a:pt x="75" y="156"/>
                    <a:pt x="85" y="156"/>
                  </a:cubicBezTo>
                  <a:cubicBezTo>
                    <a:pt x="89" y="156"/>
                    <a:pt x="91" y="156"/>
                    <a:pt x="91" y="156"/>
                  </a:cubicBezTo>
                  <a:cubicBezTo>
                    <a:pt x="91" y="188"/>
                    <a:pt x="91" y="188"/>
                    <a:pt x="91" y="188"/>
                  </a:cubicBezTo>
                  <a:cubicBezTo>
                    <a:pt x="91" y="188"/>
                    <a:pt x="87" y="189"/>
                    <a:pt x="80" y="189"/>
                  </a:cubicBezTo>
                  <a:cubicBezTo>
                    <a:pt x="60" y="189"/>
                    <a:pt x="19" y="183"/>
                    <a:pt x="19" y="133"/>
                  </a:cubicBezTo>
                  <a:lnTo>
                    <a:pt x="19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39" name="Freeform 19"/>
            <p:cNvSpPr>
              <a:spLocks noEditPoints="1"/>
            </p:cNvSpPr>
            <p:nvPr userDrawn="1"/>
          </p:nvSpPr>
          <p:spPr bwMode="auto">
            <a:xfrm>
              <a:off x="1890" y="410"/>
              <a:ext cx="79" cy="87"/>
            </a:xfrm>
            <a:custGeom>
              <a:avLst/>
              <a:gdLst>
                <a:gd name="T0" fmla="*/ 74 w 139"/>
                <a:gd name="T1" fmla="*/ 0 h 154"/>
                <a:gd name="T2" fmla="*/ 139 w 139"/>
                <a:gd name="T3" fmla="*/ 69 h 154"/>
                <a:gd name="T4" fmla="*/ 138 w 139"/>
                <a:gd name="T5" fmla="*/ 83 h 154"/>
                <a:gd name="T6" fmla="*/ 37 w 139"/>
                <a:gd name="T7" fmla="*/ 83 h 154"/>
                <a:gd name="T8" fmla="*/ 81 w 139"/>
                <a:gd name="T9" fmla="*/ 122 h 154"/>
                <a:gd name="T10" fmla="*/ 122 w 139"/>
                <a:gd name="T11" fmla="*/ 106 h 154"/>
                <a:gd name="T12" fmla="*/ 138 w 139"/>
                <a:gd name="T13" fmla="*/ 131 h 154"/>
                <a:gd name="T14" fmla="*/ 78 w 139"/>
                <a:gd name="T15" fmla="*/ 154 h 154"/>
                <a:gd name="T16" fmla="*/ 0 w 139"/>
                <a:gd name="T17" fmla="*/ 77 h 154"/>
                <a:gd name="T18" fmla="*/ 74 w 139"/>
                <a:gd name="T19" fmla="*/ 0 h 154"/>
                <a:gd name="T20" fmla="*/ 102 w 139"/>
                <a:gd name="T21" fmla="*/ 58 h 154"/>
                <a:gd name="T22" fmla="*/ 74 w 139"/>
                <a:gd name="T23" fmla="*/ 28 h 154"/>
                <a:gd name="T24" fmla="*/ 38 w 139"/>
                <a:gd name="T25" fmla="*/ 58 h 154"/>
                <a:gd name="T26" fmla="*/ 102 w 139"/>
                <a:gd name="T27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54">
                  <a:moveTo>
                    <a:pt x="74" y="0"/>
                  </a:moveTo>
                  <a:cubicBezTo>
                    <a:pt x="116" y="0"/>
                    <a:pt x="139" y="31"/>
                    <a:pt x="139" y="69"/>
                  </a:cubicBezTo>
                  <a:cubicBezTo>
                    <a:pt x="139" y="74"/>
                    <a:pt x="138" y="83"/>
                    <a:pt x="138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0" y="109"/>
                    <a:pt x="59" y="122"/>
                    <a:pt x="81" y="122"/>
                  </a:cubicBezTo>
                  <a:cubicBezTo>
                    <a:pt x="105" y="122"/>
                    <a:pt x="122" y="106"/>
                    <a:pt x="122" y="106"/>
                  </a:cubicBez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15" y="154"/>
                    <a:pt x="78" y="154"/>
                  </a:cubicBezTo>
                  <a:cubicBezTo>
                    <a:pt x="30" y="154"/>
                    <a:pt x="0" y="118"/>
                    <a:pt x="0" y="77"/>
                  </a:cubicBezTo>
                  <a:cubicBezTo>
                    <a:pt x="0" y="31"/>
                    <a:pt x="30" y="0"/>
                    <a:pt x="74" y="0"/>
                  </a:cubicBezTo>
                  <a:close/>
                  <a:moveTo>
                    <a:pt x="102" y="58"/>
                  </a:moveTo>
                  <a:cubicBezTo>
                    <a:pt x="101" y="40"/>
                    <a:pt x="89" y="28"/>
                    <a:pt x="74" y="28"/>
                  </a:cubicBezTo>
                  <a:cubicBezTo>
                    <a:pt x="55" y="28"/>
                    <a:pt x="42" y="39"/>
                    <a:pt x="38" y="58"/>
                  </a:cubicBezTo>
                  <a:lnTo>
                    <a:pt x="10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  <p:sp>
          <p:nvSpPr>
            <p:cNvPr id="140" name="Freeform 20"/>
            <p:cNvSpPr>
              <a:spLocks/>
            </p:cNvSpPr>
            <p:nvPr userDrawn="1"/>
          </p:nvSpPr>
          <p:spPr bwMode="auto">
            <a:xfrm>
              <a:off x="1975" y="410"/>
              <a:ext cx="99" cy="85"/>
            </a:xfrm>
            <a:custGeom>
              <a:avLst/>
              <a:gdLst>
                <a:gd name="T0" fmla="*/ 18 w 174"/>
                <a:gd name="T1" fmla="*/ 41 h 150"/>
                <a:gd name="T2" fmla="*/ 12 w 174"/>
                <a:gd name="T3" fmla="*/ 34 h 150"/>
                <a:gd name="T4" fmla="*/ 0 w 174"/>
                <a:gd name="T5" fmla="*/ 34 h 150"/>
                <a:gd name="T6" fmla="*/ 0 w 174"/>
                <a:gd name="T7" fmla="*/ 3 h 150"/>
                <a:gd name="T8" fmla="*/ 34 w 174"/>
                <a:gd name="T9" fmla="*/ 3 h 150"/>
                <a:gd name="T10" fmla="*/ 53 w 174"/>
                <a:gd name="T11" fmla="*/ 20 h 150"/>
                <a:gd name="T12" fmla="*/ 53 w 174"/>
                <a:gd name="T13" fmla="*/ 24 h 150"/>
                <a:gd name="T14" fmla="*/ 52 w 174"/>
                <a:gd name="T15" fmla="*/ 30 h 150"/>
                <a:gd name="T16" fmla="*/ 53 w 174"/>
                <a:gd name="T17" fmla="*/ 30 h 150"/>
                <a:gd name="T18" fmla="*/ 105 w 174"/>
                <a:gd name="T19" fmla="*/ 0 h 150"/>
                <a:gd name="T20" fmla="*/ 156 w 174"/>
                <a:gd name="T21" fmla="*/ 56 h 150"/>
                <a:gd name="T22" fmla="*/ 156 w 174"/>
                <a:gd name="T23" fmla="*/ 113 h 150"/>
                <a:gd name="T24" fmla="*/ 162 w 174"/>
                <a:gd name="T25" fmla="*/ 119 h 150"/>
                <a:gd name="T26" fmla="*/ 174 w 174"/>
                <a:gd name="T27" fmla="*/ 119 h 150"/>
                <a:gd name="T28" fmla="*/ 174 w 174"/>
                <a:gd name="T29" fmla="*/ 150 h 150"/>
                <a:gd name="T30" fmla="*/ 139 w 174"/>
                <a:gd name="T31" fmla="*/ 150 h 150"/>
                <a:gd name="T32" fmla="*/ 120 w 174"/>
                <a:gd name="T33" fmla="*/ 131 h 150"/>
                <a:gd name="T34" fmla="*/ 120 w 174"/>
                <a:gd name="T35" fmla="*/ 63 h 150"/>
                <a:gd name="T36" fmla="*/ 97 w 174"/>
                <a:gd name="T37" fmla="*/ 33 h 150"/>
                <a:gd name="T38" fmla="*/ 57 w 174"/>
                <a:gd name="T39" fmla="*/ 63 h 150"/>
                <a:gd name="T40" fmla="*/ 54 w 174"/>
                <a:gd name="T41" fmla="*/ 83 h 150"/>
                <a:gd name="T42" fmla="*/ 54 w 174"/>
                <a:gd name="T43" fmla="*/ 150 h 150"/>
                <a:gd name="T44" fmla="*/ 18 w 174"/>
                <a:gd name="T45" fmla="*/ 150 h 150"/>
                <a:gd name="T46" fmla="*/ 18 w 174"/>
                <a:gd name="T47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" h="150">
                  <a:moveTo>
                    <a:pt x="18" y="41"/>
                  </a:moveTo>
                  <a:cubicBezTo>
                    <a:pt x="18" y="36"/>
                    <a:pt x="16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7" y="3"/>
                    <a:pt x="53" y="9"/>
                    <a:pt x="53" y="20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7"/>
                    <a:pt x="52" y="30"/>
                    <a:pt x="5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9" y="18"/>
                    <a:pt x="75" y="0"/>
                    <a:pt x="105" y="0"/>
                  </a:cubicBezTo>
                  <a:cubicBezTo>
                    <a:pt x="137" y="0"/>
                    <a:pt x="156" y="17"/>
                    <a:pt x="156" y="56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7"/>
                    <a:pt x="158" y="119"/>
                    <a:pt x="162" y="119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25" y="150"/>
                    <a:pt x="120" y="144"/>
                    <a:pt x="120" y="131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45"/>
                    <a:pt x="115" y="33"/>
                    <a:pt x="97" y="33"/>
                  </a:cubicBezTo>
                  <a:cubicBezTo>
                    <a:pt x="77" y="33"/>
                    <a:pt x="62" y="46"/>
                    <a:pt x="57" y="63"/>
                  </a:cubicBezTo>
                  <a:cubicBezTo>
                    <a:pt x="55" y="69"/>
                    <a:pt x="54" y="76"/>
                    <a:pt x="54" y="83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18" y="150"/>
                    <a:pt x="18" y="150"/>
                    <a:pt x="18" y="150"/>
                  </a:cubicBezTo>
                  <a:lnTo>
                    <a:pt x="1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>
                <a:solidFill>
                  <a:srgbClr val="094567"/>
                </a:solidFill>
              </a:endParaRPr>
            </a:p>
          </p:txBody>
        </p:sp>
      </p:grp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28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789"/>
            <a:ext cx="9144000" cy="1819371"/>
          </a:xfrm>
          <a:prstGeom prst="rect">
            <a:avLst/>
          </a:prstGeom>
        </p:spPr>
      </p:pic>
      <p:pic>
        <p:nvPicPr>
          <p:cNvPr id="81" name="I RODE BAL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15" y="1323082"/>
            <a:ext cx="9144000" cy="18193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FOTO KLANTREIS"/>
          <p:cNvSpPr>
            <a:spLocks noGrp="1"/>
          </p:cNvSpPr>
          <p:nvPr>
            <p:ph type="pic" sz="quarter" idx="60" hasCustomPrompt="1"/>
          </p:nvPr>
        </p:nvSpPr>
        <p:spPr>
          <a:xfrm>
            <a:off x="245915" y="152918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7" name="FOTO KLANTREIS"/>
          <p:cNvSpPr>
            <a:spLocks noGrp="1"/>
          </p:cNvSpPr>
          <p:nvPr>
            <p:ph type="pic" sz="quarter" idx="61" hasCustomPrompt="1"/>
          </p:nvPr>
        </p:nvSpPr>
        <p:spPr>
          <a:xfrm rot="20974423">
            <a:off x="1644765" y="1488609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" name="FOTO KLANTREIS"/>
          <p:cNvSpPr>
            <a:spLocks noGrp="1"/>
          </p:cNvSpPr>
          <p:nvPr>
            <p:ph type="pic" sz="quarter" idx="62" hasCustomPrompt="1"/>
          </p:nvPr>
        </p:nvSpPr>
        <p:spPr>
          <a:xfrm rot="370800">
            <a:off x="3223410" y="1467230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9" name="FOTO KLANTREIS"/>
          <p:cNvSpPr>
            <a:spLocks noGrp="1"/>
          </p:cNvSpPr>
          <p:nvPr>
            <p:ph type="pic" sz="quarter" idx="63" hasCustomPrompt="1"/>
          </p:nvPr>
        </p:nvSpPr>
        <p:spPr>
          <a:xfrm rot="20929396">
            <a:off x="4701146" y="1537335"/>
            <a:ext cx="1214437" cy="1174750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3781483" y="3647538"/>
            <a:ext cx="2532784" cy="258283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520583" y="364012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9696819" y="3640121"/>
            <a:ext cx="2246757" cy="31383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64"/>
          </p:nvPr>
        </p:nvSpPr>
        <p:spPr>
          <a:xfrm>
            <a:off x="6520583" y="5414431"/>
            <a:ext cx="2918616" cy="1350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8" name="T KENMERK"/>
          <p:cNvSpPr>
            <a:spLocks noGrp="1"/>
          </p:cNvSpPr>
          <p:nvPr>
            <p:ph type="body" sz="quarter" idx="56" hasCustomPrompt="1"/>
          </p:nvPr>
        </p:nvSpPr>
        <p:spPr>
          <a:xfrm>
            <a:off x="9854703" y="1643985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0" name="T KENMERK"/>
          <p:cNvSpPr>
            <a:spLocks noGrp="1"/>
          </p:cNvSpPr>
          <p:nvPr>
            <p:ph type="body" sz="quarter" idx="58" hasCustomPrompt="1"/>
          </p:nvPr>
        </p:nvSpPr>
        <p:spPr>
          <a:xfrm>
            <a:off x="9761694" y="2289944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7476704" y="471064"/>
            <a:ext cx="1833028" cy="173564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7370312" y="334930"/>
            <a:ext cx="2045037" cy="2370219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7277641" y="2147352"/>
            <a:ext cx="1965860" cy="563150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4" cstate="print"/>
          <a:srcRect l="71863" b="90001"/>
          <a:stretch>
            <a:fillRect/>
          </a:stretch>
        </p:blipFill>
        <p:spPr bwMode="gray">
          <a:xfrm rot="878318">
            <a:off x="8154908" y="87480"/>
            <a:ext cx="907954" cy="353251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750430" y="208314"/>
            <a:ext cx="1232447" cy="1183808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sz="half" idx="10"/>
          </p:nvPr>
        </p:nvSpPr>
        <p:spPr>
          <a:xfrm>
            <a:off x="302150" y="3647538"/>
            <a:ext cx="3318855" cy="259485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074737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142" name="T KENMERK"/>
          <p:cNvSpPr>
            <a:spLocks noGrp="1"/>
          </p:cNvSpPr>
          <p:nvPr>
            <p:ph type="body" sz="quarter" idx="65" hasCustomPrompt="1"/>
          </p:nvPr>
        </p:nvSpPr>
        <p:spPr>
          <a:xfrm>
            <a:off x="10436037" y="1954472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BF3D49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sp>
        <p:nvSpPr>
          <p:cNvPr id="143" name="T KENMERK"/>
          <p:cNvSpPr>
            <a:spLocks noGrp="1"/>
          </p:cNvSpPr>
          <p:nvPr>
            <p:ph type="body" sz="quarter" idx="57" hasCustomPrompt="1"/>
          </p:nvPr>
        </p:nvSpPr>
        <p:spPr>
          <a:xfrm>
            <a:off x="10447766" y="2625416"/>
            <a:ext cx="1702490" cy="288000"/>
          </a:xfrm>
          <a:ln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rgbClr val="BF3D49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Kenmerk</a:t>
            </a:r>
          </a:p>
        </p:txBody>
      </p:sp>
      <p:pic>
        <p:nvPicPr>
          <p:cNvPr id="144" name="I PERSOONLIJ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3" y="3332801"/>
            <a:ext cx="1225298" cy="249937"/>
          </a:xfrm>
          <a:prstGeom prst="rect">
            <a:avLst/>
          </a:prstGeom>
        </p:spPr>
      </p:pic>
      <p:pic>
        <p:nvPicPr>
          <p:cNvPr id="145" name="I IK EN OVERHEI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81" y="3313718"/>
            <a:ext cx="1895860" cy="249937"/>
          </a:xfrm>
          <a:prstGeom prst="rect">
            <a:avLst/>
          </a:prstGeom>
        </p:spPr>
      </p:pic>
      <p:pic>
        <p:nvPicPr>
          <p:cNvPr id="146" name="I DOE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3" y="3313718"/>
            <a:ext cx="481585" cy="249937"/>
          </a:xfrm>
          <a:prstGeom prst="rect">
            <a:avLst/>
          </a:prstGeom>
        </p:spPr>
      </p:pic>
      <p:pic>
        <p:nvPicPr>
          <p:cNvPr id="147" name="Afbeelding 14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68" y="5084341"/>
            <a:ext cx="1688595" cy="249937"/>
          </a:xfrm>
          <a:prstGeom prst="rect">
            <a:avLst/>
          </a:prstGeom>
        </p:spPr>
      </p:pic>
      <p:pic>
        <p:nvPicPr>
          <p:cNvPr id="148" name="I BEHOEFT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19" y="3296360"/>
            <a:ext cx="1085090" cy="2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10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76739390"/>
              </p:ext>
            </p:extLst>
          </p:nvPr>
        </p:nvGraphicFramePr>
        <p:xfrm>
          <a:off x="759886" y="1463363"/>
          <a:ext cx="11163610" cy="159733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1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graphicFrame>
        <p:nvGraphicFramePr>
          <p:cNvPr id="142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9094171"/>
              </p:ext>
            </p:extLst>
          </p:nvPr>
        </p:nvGraphicFramePr>
        <p:xfrm>
          <a:off x="759886" y="3133809"/>
          <a:ext cx="11163610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45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664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sp>
        <p:nvSpPr>
          <p:cNvPr id="87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6" y="1721161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88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870158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89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2980430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90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8573610" y="1733421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91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85263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  <p:sp>
        <p:nvSpPr>
          <p:cNvPr id="92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351685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93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803779" y="173349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10</a:t>
            </a:r>
          </a:p>
        </p:txBody>
      </p:sp>
      <p:sp>
        <p:nvSpPr>
          <p:cNvPr id="94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7468389" y="173349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95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5226695" y="1722555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96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4085651" y="1722555"/>
            <a:ext cx="114609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</p:spTree>
    <p:extLst>
      <p:ext uri="{BB962C8B-B14F-4D97-AF65-F5344CB8AC3E}">
        <p14:creationId xmlns:p14="http://schemas.microsoft.com/office/powerpoint/2010/main" val="273237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6110-98E8-46B7-AAA8-54257636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F62E-DEDE-4D5F-915A-3FF94755A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E439-27A0-4E5B-9A4A-0C90AA6C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51C2E-5979-4B6E-AFCD-06F0665F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EAC5-60C2-4F95-80D0-D26C8CFB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945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9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6653410"/>
              </p:ext>
            </p:extLst>
          </p:nvPr>
        </p:nvGraphicFramePr>
        <p:xfrm>
          <a:off x="759886" y="1465888"/>
          <a:ext cx="11163609" cy="162021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292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6233735"/>
              </p:ext>
            </p:extLst>
          </p:nvPr>
        </p:nvGraphicFramePr>
        <p:xfrm>
          <a:off x="759887" y="3132960"/>
          <a:ext cx="11163609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5775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179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72116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998616" y="172589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237347" y="1730623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476077" y="172116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5722325" y="173062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961055" y="1721159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8192268" y="173062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9423480" y="173062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10666428" y="1719517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</p:spTree>
    <p:extLst>
      <p:ext uri="{BB962C8B-B14F-4D97-AF65-F5344CB8AC3E}">
        <p14:creationId xmlns:p14="http://schemas.microsoft.com/office/powerpoint/2010/main" val="16383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8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9114292"/>
              </p:ext>
            </p:extLst>
          </p:nvPr>
        </p:nvGraphicFramePr>
        <p:xfrm>
          <a:off x="769329" y="1463363"/>
          <a:ext cx="11154168" cy="162273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81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18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87164000"/>
              </p:ext>
            </p:extLst>
          </p:nvPr>
        </p:nvGraphicFramePr>
        <p:xfrm>
          <a:off x="769329" y="3132960"/>
          <a:ext cx="11154168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4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709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02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0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159000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548671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938342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6318569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7727127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9142699" y="172116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10526104" y="172116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</p:spTree>
    <p:extLst>
      <p:ext uri="{BB962C8B-B14F-4D97-AF65-F5344CB8AC3E}">
        <p14:creationId xmlns:p14="http://schemas.microsoft.com/office/powerpoint/2010/main" val="252942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7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26509878"/>
              </p:ext>
            </p:extLst>
          </p:nvPr>
        </p:nvGraphicFramePr>
        <p:xfrm>
          <a:off x="769325" y="1461643"/>
          <a:ext cx="11144728" cy="162445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3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4352792"/>
              </p:ext>
            </p:extLst>
          </p:nvPr>
        </p:nvGraphicFramePr>
        <p:xfrm>
          <a:off x="778768" y="3132960"/>
          <a:ext cx="11144728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2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64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8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69324" y="1721161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362199" y="1719306"/>
            <a:ext cx="158285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945055" y="1721960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5547369" y="1721960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7137836" y="1722759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8729506" y="1719305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321178" y="171527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</p:spTree>
    <p:extLst>
      <p:ext uri="{BB962C8B-B14F-4D97-AF65-F5344CB8AC3E}">
        <p14:creationId xmlns:p14="http://schemas.microsoft.com/office/powerpoint/2010/main" val="1074039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6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3555667"/>
              </p:ext>
            </p:extLst>
          </p:nvPr>
        </p:nvGraphicFramePr>
        <p:xfrm>
          <a:off x="778769" y="1461643"/>
          <a:ext cx="11135286" cy="162445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5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3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18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6256006"/>
              </p:ext>
            </p:extLst>
          </p:nvPr>
        </p:nvGraphicFramePr>
        <p:xfrm>
          <a:off x="778769" y="3132960"/>
          <a:ext cx="11135286" cy="32637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5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5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2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14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1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69328" y="1721161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632158" y="1723484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4478861" y="1723484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6341691" y="1732876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8207277" y="1714043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36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10067351" y="1707763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</p:spTree>
    <p:extLst>
      <p:ext uri="{BB962C8B-B14F-4D97-AF65-F5344CB8AC3E}">
        <p14:creationId xmlns:p14="http://schemas.microsoft.com/office/powerpoint/2010/main" val="2706273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5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40816944"/>
              </p:ext>
            </p:extLst>
          </p:nvPr>
        </p:nvGraphicFramePr>
        <p:xfrm>
          <a:off x="778771" y="1461643"/>
          <a:ext cx="11135285" cy="162445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27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53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70243178"/>
              </p:ext>
            </p:extLst>
          </p:nvPr>
        </p:nvGraphicFramePr>
        <p:xfrm>
          <a:off x="792696" y="3128860"/>
          <a:ext cx="11121360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24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4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3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42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721161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3003600" y="1724219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5214504" y="1727277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7464805" y="1730335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75709" y="1715272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</p:spTree>
    <p:extLst>
      <p:ext uri="{BB962C8B-B14F-4D97-AF65-F5344CB8AC3E}">
        <p14:creationId xmlns:p14="http://schemas.microsoft.com/office/powerpoint/2010/main" val="1859348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4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2367633"/>
              </p:ext>
            </p:extLst>
          </p:nvPr>
        </p:nvGraphicFramePr>
        <p:xfrm>
          <a:off x="792695" y="1459923"/>
          <a:ext cx="11121360" cy="163887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8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95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18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468042"/>
              </p:ext>
            </p:extLst>
          </p:nvPr>
        </p:nvGraphicFramePr>
        <p:xfrm>
          <a:off x="792694" y="3129020"/>
          <a:ext cx="11121360" cy="3267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8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8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2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721161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3558429" y="1721161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6346263" y="1721161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9140234" y="1718049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</p:spTree>
    <p:extLst>
      <p:ext uri="{BB962C8B-B14F-4D97-AF65-F5344CB8AC3E}">
        <p14:creationId xmlns:p14="http://schemas.microsoft.com/office/powerpoint/2010/main" val="172167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DIGE REIS MODEL 3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2818426"/>
              </p:ext>
            </p:extLst>
          </p:nvPr>
        </p:nvGraphicFramePr>
        <p:xfrm>
          <a:off x="792693" y="1459923"/>
          <a:ext cx="11121360" cy="162617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0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257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" y="2460865"/>
            <a:ext cx="531085" cy="537120"/>
          </a:xfrm>
          <a:prstGeom prst="rect">
            <a:avLst/>
          </a:prstGeom>
        </p:spPr>
      </p:pic>
      <p:sp>
        <p:nvSpPr>
          <p:cNvPr id="145" name="GRIJZE BALK TOUCHPOINTS"/>
          <p:cNvSpPr>
            <a:spLocks/>
          </p:cNvSpPr>
          <p:nvPr userDrawn="1"/>
        </p:nvSpPr>
        <p:spPr bwMode="auto">
          <a:xfrm>
            <a:off x="759886" y="2598881"/>
            <a:ext cx="11163610" cy="190720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" y="34399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4612498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" y="5778999"/>
            <a:ext cx="390145" cy="381001"/>
          </a:xfrm>
          <a:prstGeom prst="rect">
            <a:avLst/>
          </a:prstGeom>
        </p:spPr>
      </p:pic>
      <p:graphicFrame>
        <p:nvGraphicFramePr>
          <p:cNvPr id="20" name="EMO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13115972"/>
              </p:ext>
            </p:extLst>
          </p:nvPr>
        </p:nvGraphicFramePr>
        <p:xfrm>
          <a:off x="792693" y="3111500"/>
          <a:ext cx="11121360" cy="32893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0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8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7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721161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18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4500297" y="1721161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8206449" y="1721161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</p:spTree>
    <p:extLst>
      <p:ext uri="{BB962C8B-B14F-4D97-AF65-F5344CB8AC3E}">
        <p14:creationId xmlns:p14="http://schemas.microsoft.com/office/powerpoint/2010/main" val="1819016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10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0013074"/>
              </p:ext>
            </p:extLst>
          </p:nvPr>
        </p:nvGraphicFramePr>
        <p:xfrm>
          <a:off x="769328" y="1528652"/>
          <a:ext cx="11163610" cy="177141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6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6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71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23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549981"/>
              </p:ext>
            </p:extLst>
          </p:nvPr>
        </p:nvGraphicFramePr>
        <p:xfrm>
          <a:off x="769324" y="3461879"/>
          <a:ext cx="11154170" cy="1728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11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3817517"/>
              </p:ext>
            </p:extLst>
          </p:nvPr>
        </p:nvGraphicFramePr>
        <p:xfrm>
          <a:off x="750443" y="5192145"/>
          <a:ext cx="11173050" cy="1152000"/>
        </p:xfrm>
        <a:graphic>
          <a:graphicData uri="http://schemas.openxmlformats.org/drawingml/2006/table">
            <a:tbl>
              <a:tblPr firstRow="1" bandRow="1" bandCol="1"/>
              <a:tblGrid>
                <a:gridCol w="111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73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5200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69328" y="1695964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879600" y="1701800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2989872" y="1705326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8583052" y="1710013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94705" y="1712279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361127" y="1705326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3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811409" y="1710013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10</a:t>
            </a:r>
          </a:p>
        </p:txBody>
      </p:sp>
      <p:sp>
        <p:nvSpPr>
          <p:cNvPr id="3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7477831" y="1697819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3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5236137" y="1697819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3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4114862" y="1697813"/>
            <a:ext cx="112632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4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767516" y="2255538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4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1877788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4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2988060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4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8581240" y="2267798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8</a:t>
            </a:r>
          </a:p>
        </p:txBody>
      </p:sp>
      <p:sp>
        <p:nvSpPr>
          <p:cNvPr id="44" name="T FASE 1"/>
          <p:cNvSpPr>
            <a:spLocks noGrp="1"/>
          </p:cNvSpPr>
          <p:nvPr>
            <p:ph type="body" sz="quarter" idx="70" hasCustomPrompt="1"/>
          </p:nvPr>
        </p:nvSpPr>
        <p:spPr>
          <a:xfrm>
            <a:off x="9692893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9</a:t>
            </a:r>
          </a:p>
        </p:txBody>
      </p:sp>
      <p:sp>
        <p:nvSpPr>
          <p:cNvPr id="45" name="T FASE 1"/>
          <p:cNvSpPr>
            <a:spLocks noGrp="1"/>
          </p:cNvSpPr>
          <p:nvPr>
            <p:ph type="body" sz="quarter" idx="71" hasCustomPrompt="1"/>
          </p:nvPr>
        </p:nvSpPr>
        <p:spPr>
          <a:xfrm>
            <a:off x="6359315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46" name="T FASE 1"/>
          <p:cNvSpPr>
            <a:spLocks noGrp="1"/>
          </p:cNvSpPr>
          <p:nvPr>
            <p:ph type="body" sz="quarter" idx="72" hasCustomPrompt="1"/>
          </p:nvPr>
        </p:nvSpPr>
        <p:spPr>
          <a:xfrm>
            <a:off x="10811409" y="226787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10</a:t>
            </a:r>
          </a:p>
        </p:txBody>
      </p:sp>
      <p:sp>
        <p:nvSpPr>
          <p:cNvPr id="47" name="T FASE 1"/>
          <p:cNvSpPr>
            <a:spLocks noGrp="1"/>
          </p:cNvSpPr>
          <p:nvPr>
            <p:ph type="body" sz="quarter" idx="73" hasCustomPrompt="1"/>
          </p:nvPr>
        </p:nvSpPr>
        <p:spPr>
          <a:xfrm>
            <a:off x="7476019" y="226787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  <p:sp>
        <p:nvSpPr>
          <p:cNvPr id="48" name="T FASE 1"/>
          <p:cNvSpPr>
            <a:spLocks noGrp="1"/>
          </p:cNvSpPr>
          <p:nvPr>
            <p:ph type="body" sz="quarter" idx="74" hasCustomPrompt="1"/>
          </p:nvPr>
        </p:nvSpPr>
        <p:spPr>
          <a:xfrm>
            <a:off x="5234325" y="2256932"/>
            <a:ext cx="111027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49" name="T FASE 1"/>
          <p:cNvSpPr>
            <a:spLocks noGrp="1"/>
          </p:cNvSpPr>
          <p:nvPr>
            <p:ph type="body" sz="quarter" idx="75" hasCustomPrompt="1"/>
          </p:nvPr>
        </p:nvSpPr>
        <p:spPr>
          <a:xfrm>
            <a:off x="4093281" y="2256932"/>
            <a:ext cx="114609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</p:spTree>
    <p:extLst>
      <p:ext uri="{BB962C8B-B14F-4D97-AF65-F5344CB8AC3E}">
        <p14:creationId xmlns:p14="http://schemas.microsoft.com/office/powerpoint/2010/main" val="3366368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9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9531462"/>
              </p:ext>
            </p:extLst>
          </p:nvPr>
        </p:nvGraphicFramePr>
        <p:xfrm>
          <a:off x="759886" y="1509140"/>
          <a:ext cx="11163609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2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5754710"/>
              </p:ext>
            </p:extLst>
          </p:nvPr>
        </p:nvGraphicFramePr>
        <p:xfrm>
          <a:off x="759886" y="3444696"/>
          <a:ext cx="11163609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4194656"/>
              </p:ext>
            </p:extLst>
          </p:nvPr>
        </p:nvGraphicFramePr>
        <p:xfrm>
          <a:off x="759886" y="5260435"/>
          <a:ext cx="11163609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2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0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5200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68464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1998616" y="168937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237347" y="1694103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476077" y="168464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5722325" y="169410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6961055" y="1684639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8192268" y="169410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9423480" y="169410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10666428" y="1682997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9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759885" y="224977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1998616" y="225450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3237347" y="2259233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4476077" y="224977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5722325" y="2259232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70" hasCustomPrompt="1"/>
          </p:nvPr>
        </p:nvSpPr>
        <p:spPr>
          <a:xfrm>
            <a:off x="6961055" y="2249769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71" hasCustomPrompt="1"/>
          </p:nvPr>
        </p:nvSpPr>
        <p:spPr>
          <a:xfrm>
            <a:off x="8192268" y="2259231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  <p:sp>
        <p:nvSpPr>
          <p:cNvPr id="36" name="T FASE 1"/>
          <p:cNvSpPr>
            <a:spLocks noGrp="1"/>
          </p:cNvSpPr>
          <p:nvPr>
            <p:ph type="body" sz="quarter" idx="72" hasCustomPrompt="1"/>
          </p:nvPr>
        </p:nvSpPr>
        <p:spPr>
          <a:xfrm>
            <a:off x="9423480" y="2259230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8</a:t>
            </a:r>
          </a:p>
        </p:txBody>
      </p:sp>
      <p:sp>
        <p:nvSpPr>
          <p:cNvPr id="37" name="T FASE 1"/>
          <p:cNvSpPr>
            <a:spLocks noGrp="1"/>
          </p:cNvSpPr>
          <p:nvPr>
            <p:ph type="body" sz="quarter" idx="73" hasCustomPrompt="1"/>
          </p:nvPr>
        </p:nvSpPr>
        <p:spPr>
          <a:xfrm>
            <a:off x="10666428" y="2248127"/>
            <a:ext cx="1238731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9</a:t>
            </a:r>
          </a:p>
        </p:txBody>
      </p:sp>
    </p:spTree>
    <p:extLst>
      <p:ext uri="{BB962C8B-B14F-4D97-AF65-F5344CB8AC3E}">
        <p14:creationId xmlns:p14="http://schemas.microsoft.com/office/powerpoint/2010/main" val="4010669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8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1785293"/>
              </p:ext>
            </p:extLst>
          </p:nvPr>
        </p:nvGraphicFramePr>
        <p:xfrm>
          <a:off x="759886" y="1509140"/>
          <a:ext cx="11163608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1662286"/>
              </p:ext>
            </p:extLst>
          </p:nvPr>
        </p:nvGraphicFramePr>
        <p:xfrm>
          <a:off x="759886" y="3444696"/>
          <a:ext cx="11163608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39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5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4185988"/>
              </p:ext>
            </p:extLst>
          </p:nvPr>
        </p:nvGraphicFramePr>
        <p:xfrm>
          <a:off x="759886" y="5260435"/>
          <a:ext cx="11170072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396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6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5306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5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159000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548671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4938342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6318569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7727127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9130981" y="169734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10526104" y="1697341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8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764624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2163739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3553410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4943081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6323308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7731866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34" name="T FASE 1"/>
          <p:cNvSpPr>
            <a:spLocks noGrp="1"/>
          </p:cNvSpPr>
          <p:nvPr>
            <p:ph type="body" sz="quarter" idx="70" hasCustomPrompt="1"/>
          </p:nvPr>
        </p:nvSpPr>
        <p:spPr>
          <a:xfrm>
            <a:off x="9147438" y="2271869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  <p:sp>
        <p:nvSpPr>
          <p:cNvPr id="35" name="T FASE 1"/>
          <p:cNvSpPr>
            <a:spLocks noGrp="1"/>
          </p:cNvSpPr>
          <p:nvPr>
            <p:ph type="body" sz="quarter" idx="71" hasCustomPrompt="1"/>
          </p:nvPr>
        </p:nvSpPr>
        <p:spPr>
          <a:xfrm>
            <a:off x="10530843" y="2271870"/>
            <a:ext cx="139911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8</a:t>
            </a:r>
          </a:p>
        </p:txBody>
      </p:sp>
    </p:spTree>
    <p:extLst>
      <p:ext uri="{BB962C8B-B14F-4D97-AF65-F5344CB8AC3E}">
        <p14:creationId xmlns:p14="http://schemas.microsoft.com/office/powerpoint/2010/main" val="410821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25B0-72FF-459B-91AC-6533DF56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C3480-9D4D-4D1E-BFE2-92AB5FB9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1AE5-6BBC-4301-8AE6-553B54A8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DB735-2A70-429E-8B08-48A290C7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5D3D3-3CB8-45FF-8A56-89986A87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768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7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6025843"/>
              </p:ext>
            </p:extLst>
          </p:nvPr>
        </p:nvGraphicFramePr>
        <p:xfrm>
          <a:off x="759886" y="1509140"/>
          <a:ext cx="11163607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2550235"/>
              </p:ext>
            </p:extLst>
          </p:nvPr>
        </p:nvGraphicFramePr>
        <p:xfrm>
          <a:off x="759886" y="3444696"/>
          <a:ext cx="11163607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59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4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1751659"/>
              </p:ext>
            </p:extLst>
          </p:nvPr>
        </p:nvGraphicFramePr>
        <p:xfrm>
          <a:off x="759886" y="5176465"/>
          <a:ext cx="11180988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59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7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4370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9884" y="1709618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352759" y="1707763"/>
            <a:ext cx="158285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3935615" y="1710417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5537929" y="1710417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7128396" y="1711216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8720066" y="170776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10311738" y="1703729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7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759884" y="2279773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2352759" y="2277918"/>
            <a:ext cx="158285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3935615" y="228057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5537929" y="2280572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7128396" y="2281371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2" name="T FASE 1"/>
          <p:cNvSpPr>
            <a:spLocks noGrp="1"/>
          </p:cNvSpPr>
          <p:nvPr>
            <p:ph type="body" sz="quarter" idx="68" hasCustomPrompt="1"/>
          </p:nvPr>
        </p:nvSpPr>
        <p:spPr>
          <a:xfrm>
            <a:off x="8720066" y="2277917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  <p:sp>
        <p:nvSpPr>
          <p:cNvPr id="33" name="T FASE 1"/>
          <p:cNvSpPr>
            <a:spLocks noGrp="1"/>
          </p:cNvSpPr>
          <p:nvPr>
            <p:ph type="body" sz="quarter" idx="69" hasCustomPrompt="1"/>
          </p:nvPr>
        </p:nvSpPr>
        <p:spPr>
          <a:xfrm>
            <a:off x="10311738" y="2273884"/>
            <a:ext cx="1592875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7</a:t>
            </a:r>
          </a:p>
        </p:txBody>
      </p:sp>
    </p:spTree>
    <p:extLst>
      <p:ext uri="{BB962C8B-B14F-4D97-AF65-F5344CB8AC3E}">
        <p14:creationId xmlns:p14="http://schemas.microsoft.com/office/powerpoint/2010/main" val="350254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6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2114231"/>
              </p:ext>
            </p:extLst>
          </p:nvPr>
        </p:nvGraphicFramePr>
        <p:xfrm>
          <a:off x="759886" y="1509140"/>
          <a:ext cx="11163606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6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58383387"/>
              </p:ext>
            </p:extLst>
          </p:nvPr>
        </p:nvGraphicFramePr>
        <p:xfrm>
          <a:off x="759886" y="3444696"/>
          <a:ext cx="11163606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86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9986292"/>
              </p:ext>
            </p:extLst>
          </p:nvPr>
        </p:nvGraphicFramePr>
        <p:xfrm>
          <a:off x="759886" y="5214565"/>
          <a:ext cx="11163606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186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50443" y="1693640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613273" y="1695963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4476103" y="1695963"/>
            <a:ext cx="1860074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6345620" y="1705355"/>
            <a:ext cx="1840016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8188392" y="168652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10048466" y="168024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6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759886" y="2254459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2622716" y="225678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4469419" y="2256782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6332249" y="2266174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30" name="T FASE 1"/>
          <p:cNvSpPr>
            <a:spLocks noGrp="1"/>
          </p:cNvSpPr>
          <p:nvPr>
            <p:ph type="body" sz="quarter" idx="66" hasCustomPrompt="1"/>
          </p:nvPr>
        </p:nvSpPr>
        <p:spPr>
          <a:xfrm>
            <a:off x="8197835" y="2247341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  <p:sp>
        <p:nvSpPr>
          <p:cNvPr id="31" name="T FASE 1"/>
          <p:cNvSpPr>
            <a:spLocks noGrp="1"/>
          </p:cNvSpPr>
          <p:nvPr>
            <p:ph type="body" sz="quarter" idx="67" hasCustomPrompt="1"/>
          </p:nvPr>
        </p:nvSpPr>
        <p:spPr>
          <a:xfrm>
            <a:off x="10057909" y="2241061"/>
            <a:ext cx="186283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6</a:t>
            </a:r>
          </a:p>
        </p:txBody>
      </p:sp>
    </p:spTree>
    <p:extLst>
      <p:ext uri="{BB962C8B-B14F-4D97-AF65-F5344CB8AC3E}">
        <p14:creationId xmlns:p14="http://schemas.microsoft.com/office/powerpoint/2010/main" val="2476709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5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7185843"/>
              </p:ext>
            </p:extLst>
          </p:nvPr>
        </p:nvGraphicFramePr>
        <p:xfrm>
          <a:off x="759886" y="1509140"/>
          <a:ext cx="11163610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3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11987255"/>
              </p:ext>
            </p:extLst>
          </p:nvPr>
        </p:nvGraphicFramePr>
        <p:xfrm>
          <a:off x="759886" y="3444696"/>
          <a:ext cx="11163605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23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5801187"/>
              </p:ext>
            </p:extLst>
          </p:nvPr>
        </p:nvGraphicFramePr>
        <p:xfrm>
          <a:off x="759886" y="5214565"/>
          <a:ext cx="11163605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223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80380" y="1704705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2991284" y="1707763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5202188" y="1710821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7452489" y="1713879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9663393" y="1698816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5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780380" y="2267337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2991284" y="2270395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5202188" y="2273453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28" name="T FASE 1"/>
          <p:cNvSpPr>
            <a:spLocks noGrp="1"/>
          </p:cNvSpPr>
          <p:nvPr>
            <p:ph type="body" sz="quarter" idx="64" hasCustomPrompt="1"/>
          </p:nvPr>
        </p:nvSpPr>
        <p:spPr>
          <a:xfrm>
            <a:off x="7452489" y="2276511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  <p:sp>
        <p:nvSpPr>
          <p:cNvPr id="29" name="T FASE 1"/>
          <p:cNvSpPr>
            <a:spLocks noGrp="1"/>
          </p:cNvSpPr>
          <p:nvPr>
            <p:ph type="body" sz="quarter" idx="65" hasCustomPrompt="1"/>
          </p:nvPr>
        </p:nvSpPr>
        <p:spPr>
          <a:xfrm>
            <a:off x="9663393" y="2261448"/>
            <a:ext cx="2223220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5</a:t>
            </a:r>
          </a:p>
        </p:txBody>
      </p:sp>
    </p:spTree>
    <p:extLst>
      <p:ext uri="{BB962C8B-B14F-4D97-AF65-F5344CB8AC3E}">
        <p14:creationId xmlns:p14="http://schemas.microsoft.com/office/powerpoint/2010/main" val="280359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4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5200119"/>
              </p:ext>
            </p:extLst>
          </p:nvPr>
        </p:nvGraphicFramePr>
        <p:xfrm>
          <a:off x="759886" y="1509140"/>
          <a:ext cx="11163604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E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39487754"/>
              </p:ext>
            </p:extLst>
          </p:nvPr>
        </p:nvGraphicFramePr>
        <p:xfrm>
          <a:off x="759886" y="3444696"/>
          <a:ext cx="11163604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9330995"/>
              </p:ext>
            </p:extLst>
          </p:nvPr>
        </p:nvGraphicFramePr>
        <p:xfrm>
          <a:off x="759886" y="5214565"/>
          <a:ext cx="11163604" cy="1169280"/>
        </p:xfrm>
        <a:graphic>
          <a:graphicData uri="http://schemas.openxmlformats.org/drawingml/2006/table">
            <a:tbl>
              <a:tblPr firstRow="1" bandRow="1" bandCol="1"/>
              <a:tblGrid>
                <a:gridCol w="27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0" y="170696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1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3558423" y="170696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2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6346257" y="170696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9140228" y="1703852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4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792690" y="228399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1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3558423" y="228399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2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2" hasCustomPrompt="1"/>
          </p:nvPr>
        </p:nvSpPr>
        <p:spPr>
          <a:xfrm>
            <a:off x="6346257" y="2283994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3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3" hasCustomPrompt="1"/>
          </p:nvPr>
        </p:nvSpPr>
        <p:spPr>
          <a:xfrm>
            <a:off x="9140228" y="2280882"/>
            <a:ext cx="278326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Gewenst Fase 4</a:t>
            </a:r>
          </a:p>
        </p:txBody>
      </p:sp>
    </p:spTree>
    <p:extLst>
      <p:ext uri="{BB962C8B-B14F-4D97-AF65-F5344CB8AC3E}">
        <p14:creationId xmlns:p14="http://schemas.microsoft.com/office/powerpoint/2010/main" val="85394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ENSTE REIS 3 F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FASEN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0290082"/>
              </p:ext>
            </p:extLst>
          </p:nvPr>
        </p:nvGraphicFramePr>
        <p:xfrm>
          <a:off x="759886" y="1509140"/>
          <a:ext cx="11163609" cy="1872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2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B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7192366" cy="5790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2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63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4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pic>
        <p:nvPicPr>
          <p:cNvPr id="65" name="PLAKBAND" descr="Tessafilm_2"/>
          <p:cNvPicPr>
            <a:picLocks noChangeAspect="1" noChangeArrowheads="1"/>
          </p:cNvPicPr>
          <p:nvPr userDrawn="1"/>
        </p:nvPicPr>
        <p:blipFill>
          <a:blip r:embed="rId3" cstate="print"/>
          <a:srcRect l="71863" b="90001"/>
          <a:stretch>
            <a:fillRect/>
          </a:stretch>
        </p:blipFill>
        <p:spPr bwMode="gray">
          <a:xfrm rot="878318">
            <a:off x="11008631" y="58508"/>
            <a:ext cx="434063" cy="168878"/>
          </a:xfrm>
          <a:prstGeom prst="rect">
            <a:avLst/>
          </a:prstGeom>
          <a:noFill/>
        </p:spPr>
      </p:pic>
      <p:sp>
        <p:nvSpPr>
          <p:cNvPr id="66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8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3" name="HUIDI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" y="1607910"/>
            <a:ext cx="390145" cy="542545"/>
          </a:xfrm>
          <a:prstGeom prst="rect">
            <a:avLst/>
          </a:prstGeom>
        </p:spPr>
      </p:pic>
      <p:pic>
        <p:nvPicPr>
          <p:cNvPr id="144" name="GEWENST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2907576"/>
            <a:ext cx="531085" cy="537120"/>
          </a:xfrm>
          <a:prstGeom prst="rect">
            <a:avLst/>
          </a:prstGeom>
        </p:spPr>
      </p:pic>
      <p:pic>
        <p:nvPicPr>
          <p:cNvPr id="146" name="POSITIE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" y="3560501"/>
            <a:ext cx="335281" cy="387097"/>
          </a:xfrm>
          <a:prstGeom prst="rect">
            <a:avLst/>
          </a:prstGeom>
        </p:spPr>
      </p:pic>
      <p:pic>
        <p:nvPicPr>
          <p:cNvPr id="147" name="NEUTRAAL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118142"/>
            <a:ext cx="393193" cy="381001"/>
          </a:xfrm>
          <a:prstGeom prst="rect">
            <a:avLst/>
          </a:prstGeom>
        </p:spPr>
      </p:pic>
      <p:pic>
        <p:nvPicPr>
          <p:cNvPr id="148" name="NEGATIE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7" y="4636221"/>
            <a:ext cx="390145" cy="381001"/>
          </a:xfrm>
          <a:prstGeom prst="rect">
            <a:avLst/>
          </a:prstGeom>
        </p:spPr>
      </p:pic>
      <p:sp>
        <p:nvSpPr>
          <p:cNvPr id="55" name="GRIJZE BALK TOUCHPOINTS"/>
          <p:cNvSpPr>
            <a:spLocks/>
          </p:cNvSpPr>
          <p:nvPr userDrawn="1"/>
        </p:nvSpPr>
        <p:spPr bwMode="auto">
          <a:xfrm>
            <a:off x="750443" y="3006396"/>
            <a:ext cx="11173052" cy="182563"/>
          </a:xfrm>
          <a:custGeom>
            <a:avLst/>
            <a:gdLst>
              <a:gd name="T0" fmla="*/ 14 w 1405"/>
              <a:gd name="T1" fmla="*/ 28 h 28"/>
              <a:gd name="T2" fmla="*/ 1391 w 1405"/>
              <a:gd name="T3" fmla="*/ 28 h 28"/>
              <a:gd name="T4" fmla="*/ 1405 w 1405"/>
              <a:gd name="T5" fmla="*/ 14 h 28"/>
              <a:gd name="T6" fmla="*/ 1391 w 1405"/>
              <a:gd name="T7" fmla="*/ 0 h 28"/>
              <a:gd name="T8" fmla="*/ 14 w 1405"/>
              <a:gd name="T9" fmla="*/ 0 h 28"/>
              <a:gd name="T10" fmla="*/ 0 w 1405"/>
              <a:gd name="T11" fmla="*/ 14 h 28"/>
              <a:gd name="T12" fmla="*/ 14 w 1405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5" h="28">
                <a:moveTo>
                  <a:pt x="14" y="28"/>
                </a:moveTo>
                <a:cubicBezTo>
                  <a:pt x="1391" y="28"/>
                  <a:pt x="1391" y="28"/>
                  <a:pt x="1391" y="28"/>
                </a:cubicBezTo>
                <a:cubicBezTo>
                  <a:pt x="1399" y="28"/>
                  <a:pt x="1405" y="22"/>
                  <a:pt x="1405" y="14"/>
                </a:cubicBezTo>
                <a:cubicBezTo>
                  <a:pt x="1405" y="6"/>
                  <a:pt x="1399" y="0"/>
                  <a:pt x="139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</a:path>
            </a:pathLst>
          </a:custGeom>
          <a:solidFill>
            <a:srgbClr val="DCDD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6" name="Afbeelding 5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" y="2229759"/>
            <a:ext cx="493777" cy="533401"/>
          </a:xfrm>
          <a:prstGeom prst="rect">
            <a:avLst/>
          </a:prstGeom>
        </p:spPr>
      </p:pic>
      <p:graphicFrame>
        <p:nvGraphicFramePr>
          <p:cNvPr id="57" name="HEARTBEAT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0149942"/>
              </p:ext>
            </p:extLst>
          </p:nvPr>
        </p:nvGraphicFramePr>
        <p:xfrm>
          <a:off x="759886" y="3444696"/>
          <a:ext cx="11163603" cy="17451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72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183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86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F3D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8" name="INNOVATIE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0" y="5467917"/>
            <a:ext cx="463297" cy="600457"/>
          </a:xfrm>
          <a:prstGeom prst="rect">
            <a:avLst/>
          </a:prstGeom>
        </p:spPr>
      </p:pic>
      <p:graphicFrame>
        <p:nvGraphicFramePr>
          <p:cNvPr id="60" name="INNOVATIE TABEL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2459709"/>
              </p:ext>
            </p:extLst>
          </p:nvPr>
        </p:nvGraphicFramePr>
        <p:xfrm>
          <a:off x="759886" y="5214565"/>
          <a:ext cx="11163603" cy="1135435"/>
        </p:xfrm>
        <a:graphic>
          <a:graphicData uri="http://schemas.openxmlformats.org/drawingml/2006/table">
            <a:tbl>
              <a:tblPr firstRow="1" bandRow="1" bandCol="1"/>
              <a:tblGrid>
                <a:gridCol w="372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5435"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17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354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53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709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5886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062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240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418" algn="l" defTabSz="91435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Innovatie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 FASE 1"/>
          <p:cNvSpPr>
            <a:spLocks noGrp="1"/>
          </p:cNvSpPr>
          <p:nvPr>
            <p:ph type="body" sz="quarter" idx="56" hasCustomPrompt="1"/>
          </p:nvPr>
        </p:nvSpPr>
        <p:spPr>
          <a:xfrm>
            <a:off x="792696" y="1685548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3" name="T FASE 1"/>
          <p:cNvSpPr>
            <a:spLocks noGrp="1"/>
          </p:cNvSpPr>
          <p:nvPr>
            <p:ph type="body" sz="quarter" idx="57" hasCustomPrompt="1"/>
          </p:nvPr>
        </p:nvSpPr>
        <p:spPr>
          <a:xfrm>
            <a:off x="4500297" y="1685548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4" name="T FASE 1"/>
          <p:cNvSpPr>
            <a:spLocks noGrp="1"/>
          </p:cNvSpPr>
          <p:nvPr>
            <p:ph type="body" sz="quarter" idx="58" hasCustomPrompt="1"/>
          </p:nvPr>
        </p:nvSpPr>
        <p:spPr>
          <a:xfrm>
            <a:off x="8206449" y="1685548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  <p:sp>
        <p:nvSpPr>
          <p:cNvPr id="25" name="T FASE 1"/>
          <p:cNvSpPr>
            <a:spLocks noGrp="1"/>
          </p:cNvSpPr>
          <p:nvPr>
            <p:ph type="body" sz="quarter" idx="59" hasCustomPrompt="1"/>
          </p:nvPr>
        </p:nvSpPr>
        <p:spPr>
          <a:xfrm>
            <a:off x="792696" y="2261007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1</a:t>
            </a:r>
          </a:p>
        </p:txBody>
      </p:sp>
      <p:sp>
        <p:nvSpPr>
          <p:cNvPr id="26" name="T FASE 1"/>
          <p:cNvSpPr>
            <a:spLocks noGrp="1"/>
          </p:cNvSpPr>
          <p:nvPr>
            <p:ph type="body" sz="quarter" idx="60" hasCustomPrompt="1"/>
          </p:nvPr>
        </p:nvSpPr>
        <p:spPr>
          <a:xfrm>
            <a:off x="4500297" y="2261007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2</a:t>
            </a:r>
          </a:p>
        </p:txBody>
      </p:sp>
      <p:sp>
        <p:nvSpPr>
          <p:cNvPr id="27" name="T FASE 1"/>
          <p:cNvSpPr>
            <a:spLocks noGrp="1"/>
          </p:cNvSpPr>
          <p:nvPr>
            <p:ph type="body" sz="quarter" idx="61" hasCustomPrompt="1"/>
          </p:nvPr>
        </p:nvSpPr>
        <p:spPr>
          <a:xfrm>
            <a:off x="8206449" y="2261007"/>
            <a:ext cx="3706152" cy="414739"/>
          </a:xfrm>
          <a:ln w="6350">
            <a:noFill/>
          </a:ln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200"/>
            </a:lvl2pPr>
          </a:lstStyle>
          <a:p>
            <a:pPr lvl="0"/>
            <a:r>
              <a:rPr lang="nl-NL" dirty="0"/>
              <a:t>Fase 3</a:t>
            </a:r>
          </a:p>
        </p:txBody>
      </p:sp>
    </p:spTree>
    <p:extLst>
      <p:ext uri="{BB962C8B-B14F-4D97-AF65-F5344CB8AC3E}">
        <p14:creationId xmlns:p14="http://schemas.microsoft.com/office/powerpoint/2010/main" val="1369167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On)prettige asp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860" y="243943"/>
            <a:ext cx="8769658" cy="61125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3600"/>
            <a:ext cx="5482800" cy="4166400"/>
          </a:xfrm>
          <a:solidFill>
            <a:srgbClr val="EBF5E8"/>
          </a:solidFill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1999" y="2133600"/>
            <a:ext cx="5478242" cy="4166400"/>
          </a:xfrm>
          <a:solidFill>
            <a:srgbClr val="FEECE6"/>
          </a:solidFill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FOTO PERSONA"/>
          <p:cNvSpPr>
            <a:spLocks noGrp="1"/>
          </p:cNvSpPr>
          <p:nvPr>
            <p:ph type="pic" idx="54" hasCustomPrompt="1"/>
          </p:nvPr>
        </p:nvSpPr>
        <p:spPr>
          <a:xfrm rot="512536">
            <a:off x="10557538" y="234823"/>
            <a:ext cx="1055108" cy="107030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Foto persona</a:t>
            </a:r>
          </a:p>
        </p:txBody>
      </p:sp>
      <p:sp>
        <p:nvSpPr>
          <p:cNvPr id="9" name="POLAROID FRAME"/>
          <p:cNvSpPr/>
          <p:nvPr userDrawn="1"/>
        </p:nvSpPr>
        <p:spPr bwMode="gray">
          <a:xfrm rot="518318">
            <a:off x="10439708" y="144342"/>
            <a:ext cx="1193530" cy="1381770"/>
          </a:xfrm>
          <a:custGeom>
            <a:avLst/>
            <a:gdLst/>
            <a:ahLst/>
            <a:cxnLst/>
            <a:rect l="l" t="t" r="r" b="b"/>
            <a:pathLst>
              <a:path w="3576427" h="4288644">
                <a:moveTo>
                  <a:pt x="229770" y="240785"/>
                </a:moveTo>
                <a:lnTo>
                  <a:pt x="229770" y="3391928"/>
                </a:lnTo>
                <a:lnTo>
                  <a:pt x="3346656" y="3391928"/>
                </a:lnTo>
                <a:lnTo>
                  <a:pt x="3346656" y="240785"/>
                </a:lnTo>
                <a:close/>
                <a:moveTo>
                  <a:pt x="0" y="0"/>
                </a:moveTo>
                <a:lnTo>
                  <a:pt x="3576427" y="0"/>
                </a:lnTo>
                <a:lnTo>
                  <a:pt x="3576427" y="4288644"/>
                </a:lnTo>
                <a:lnTo>
                  <a:pt x="0" y="4288644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9800000"/>
            </a:lightRig>
          </a:scene3d>
          <a:sp3d prstMaterial="matte">
            <a:bevelT w="127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NAAM PERSONA"/>
          <p:cNvSpPr>
            <a:spLocks noGrp="1"/>
          </p:cNvSpPr>
          <p:nvPr>
            <p:ph type="body" sz="quarter" idx="53" hasCustomPrompt="1"/>
          </p:nvPr>
        </p:nvSpPr>
        <p:spPr>
          <a:xfrm rot="515739">
            <a:off x="10372289" y="1236769"/>
            <a:ext cx="1133393" cy="230959"/>
          </a:xfrm>
          <a:noFill/>
          <a:ln w="9525">
            <a:noFill/>
          </a:ln>
        </p:spPr>
        <p:txBody>
          <a:bodyPr lIns="36000" tIns="0" rIns="3600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nl-NL" dirty="0"/>
              <a:t>Naam Persona</a:t>
            </a:r>
          </a:p>
        </p:txBody>
      </p:sp>
      <p:sp>
        <p:nvSpPr>
          <p:cNvPr id="11" name="FOTO KLANTREIS"/>
          <p:cNvSpPr>
            <a:spLocks noGrp="1"/>
          </p:cNvSpPr>
          <p:nvPr>
            <p:ph type="pic" sz="quarter" idx="55" hasCustomPrompt="1"/>
          </p:nvPr>
        </p:nvSpPr>
        <p:spPr>
          <a:xfrm rot="21377291">
            <a:off x="9120426" y="260167"/>
            <a:ext cx="1043371" cy="1004614"/>
          </a:xfr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nl-NL" dirty="0"/>
              <a:t>Foto klantreis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56"/>
          </p:nvPr>
        </p:nvSpPr>
        <p:spPr>
          <a:xfrm>
            <a:off x="171860" y="855193"/>
            <a:ext cx="7886700" cy="442307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750"/>
            <a:ext cx="2990094" cy="42672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99" y="1612750"/>
            <a:ext cx="331013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23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4743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2641600"/>
            <a:ext cx="4860000" cy="36584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2641600"/>
            <a:ext cx="4860000" cy="36584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1"/>
          </p:nvPr>
        </p:nvSpPr>
        <p:spPr>
          <a:xfrm>
            <a:off x="1080000" y="1871550"/>
            <a:ext cx="4860000" cy="6985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2"/>
          </p:nvPr>
        </p:nvSpPr>
        <p:spPr>
          <a:xfrm>
            <a:off x="6252000" y="1871550"/>
            <a:ext cx="4860000" cy="6985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92676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2322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3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9066-B4AD-408F-B69D-689F23A4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95D4-1C60-44EA-8787-A7CF42C8B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AD505-991D-4357-90F1-5F3D3F26D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4083A-B47E-48A9-9E43-627549BD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46E8-684D-435C-B544-E27BD4D9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058C7-416C-418D-84BB-8EF86CB3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526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804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265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423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022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96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2A23-D114-4488-AF3E-EA01B971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7407B-45A5-49CC-9C9D-7A31D868E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CA754-0344-4328-8484-89F22E58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B119F-62FA-4CC0-B821-B0AF93260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3E615-3365-45C6-866A-BC17B4077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705DA-6B15-48E5-A4D8-D90445E4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F9FF0-0AE9-4C57-BAD3-AED9E3FC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523C8-BF09-49E4-A82B-E3D8C090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4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9D32-60B2-4C0F-BCC0-3D9857FE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07B1F-AE76-49EF-89DA-9502AFC5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25CF6-E2DC-4F22-8294-CEB7C523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6C3AF-4FE4-4C2C-8C57-043421C7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20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1EAD0-6F5A-4110-97E8-4A1300AA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B2547-6221-4074-92D5-753721CF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B6FA0-DB59-4790-B1F0-C1ED6F90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27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4D10-431B-490F-9159-07E8ABBB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D039-3557-46F6-87FB-098A88BF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4009B-1FC9-412D-A7BF-A51198EBE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2AD0D-72BE-4DB0-B2EB-0ADCD501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C7B8E-DA76-4EE9-A7E1-506EF8EB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4D57-3ED6-4C99-8F76-4FEDF857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0DCE-3A32-4879-B078-96619F49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0F251-355E-460A-9749-3E06159BD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7E2BB-17A7-48F6-ACA6-082A1C817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ADC3B-E612-4C14-932A-DC3FEF8C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BCCE8-2284-4269-AF93-DC4A9448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52EF1-197C-4E0D-B1AB-CB568C06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83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5E7C8-725A-4FCD-8ADF-53065BBC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07CB-D84B-4BF3-808F-BD340D09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49CC8-4E98-46FD-898A-B1418A43E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CD5B3-C256-4031-BA29-1F12C7E0FAFC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A7F2E-136F-4918-B35F-34FF33D47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F714-CD58-405D-88EC-BB01A875D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E6903-807E-45D0-B60A-73EDB4B569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05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44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</p:sldLayoutIdLst>
  <p:hf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483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6" Type="http://schemas.openxmlformats.org/officeDocument/2006/relationships/image" Target="file:////Users/HOME/Desktop/telefoon.png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file:////Users/HOME/Desktop/Klantreizen%20Templates/vrouw.png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file:////Users/HOME/Desktop/apestaartje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1.png"/><Relationship Id="rId3" Type="http://schemas.openxmlformats.org/officeDocument/2006/relationships/chart" Target="../charts/chart2.xml"/><Relationship Id="rId7" Type="http://schemas.openxmlformats.org/officeDocument/2006/relationships/image" Target="file:////Users/HOME/Desktop/apestaartje.png" TargetMode="External"/><Relationship Id="rId12" Type="http://schemas.openxmlformats.org/officeDocument/2006/relationships/image" Target="file:////Users/HOME/Desktop/Klantreizen%20Templates/vrouw.pn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11" Type="http://schemas.openxmlformats.org/officeDocument/2006/relationships/image" Target="../media/image34.png"/><Relationship Id="rId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file:////Users/HOME/Desktop/telefo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3.jpg"/><Relationship Id="rId12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jpeg"/><Relationship Id="rId11" Type="http://schemas.openxmlformats.org/officeDocument/2006/relationships/image" Target="file:////Users/HOME/Desktop/apestaartje.png" TargetMode="External"/><Relationship Id="rId5" Type="http://schemas.openxmlformats.org/officeDocument/2006/relationships/image" Target="file:////Users/HOME/Desktop/telefoon.png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file:////Users/HOME/Desktop/Klantreizen%20Templates/vrouw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chart" Target="../charts/chart5.xml"/><Relationship Id="rId7" Type="http://schemas.openxmlformats.org/officeDocument/2006/relationships/image" Target="file:////Users/HOME/Desktop/apestaartje.pn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11" Type="http://schemas.openxmlformats.org/officeDocument/2006/relationships/image" Target="file:////Users/HOME/Desktop/Klantreizen%20Templates/vrouw.png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Klantreizen SDG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Persona’s, huidige en gewenste klantreizen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21-10-2020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BA488-531B-4B82-BCA8-33955AB34099}"/>
              </a:ext>
            </a:extLst>
          </p:cNvPr>
          <p:cNvSpPr/>
          <p:nvPr/>
        </p:nvSpPr>
        <p:spPr>
          <a:xfrm>
            <a:off x="188007" y="179462"/>
            <a:ext cx="2580830" cy="1341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51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54"/>
          </p:nvPr>
        </p:nvSpPr>
        <p:spPr/>
      </p:sp>
      <p:sp>
        <p:nvSpPr>
          <p:cNvPr id="5" name="Tijdelijke aanduiding voor afbeelding 4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7" name="Tijdelijke aanduiding voor tekst 6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5" name="Grafiek 9 fasen"/>
          <p:cNvGraphicFramePr/>
          <p:nvPr>
            <p:extLst>
              <p:ext uri="{D42A27DB-BD31-4B8C-83A1-F6EECF244321}">
                <p14:modId xmlns:p14="http://schemas.microsoft.com/office/powerpoint/2010/main" val="2289091065"/>
              </p:ext>
            </p:extLst>
          </p:nvPr>
        </p:nvGraphicFramePr>
        <p:xfrm>
          <a:off x="772732" y="3204000"/>
          <a:ext cx="11140226" cy="319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PRETTI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43" y="4029203"/>
            <a:ext cx="243840" cy="243840"/>
          </a:xfrm>
          <a:prstGeom prst="rect">
            <a:avLst/>
          </a:prstGeom>
        </p:spPr>
      </p:pic>
      <p:sp>
        <p:nvSpPr>
          <p:cNvPr id="33" name="TOELICHTING GROEN"/>
          <p:cNvSpPr/>
          <p:nvPr/>
        </p:nvSpPr>
        <p:spPr>
          <a:xfrm>
            <a:off x="4522927" y="3444115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Via Funda in Business kom ik snel in contact met een aankoopmakelaar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C158E86E-FB3C-CC42-9617-97739CE20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168" y="2493183"/>
            <a:ext cx="405483" cy="405483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869BAA9D-AD4D-CE4F-9AE2-D5B3C5AFB78B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5713664" y="2495001"/>
            <a:ext cx="405483" cy="405483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A3108F73-1C48-744E-9801-C8A2E4D5B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700" y="2520720"/>
            <a:ext cx="405483" cy="405483"/>
          </a:xfrm>
          <a:prstGeom prst="rect">
            <a:avLst/>
          </a:prstGeom>
        </p:spPr>
      </p:pic>
      <p:sp>
        <p:nvSpPr>
          <p:cNvPr id="63" name="Titel 1">
            <a:extLst>
              <a:ext uri="{FF2B5EF4-FFF2-40B4-BE49-F238E27FC236}">
                <a16:creationId xmlns:a16="http://schemas.microsoft.com/office/drawing/2014/main" id="{C1837E0B-1514-41AC-A154-8587BCF5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" y="205255"/>
            <a:ext cx="8563906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Huidige klantreis (1/3)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Picture Placeholder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74A3D6BC-7B5C-401F-96BB-4FC55E025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7074"/>
          <a:stretch>
            <a:fillRect/>
          </a:stretch>
        </p:blipFill>
        <p:spPr bwMode="auto">
          <a:xfrm rot="512536">
            <a:off x="10527389" y="231795"/>
            <a:ext cx="1081175" cy="10420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5" name="Tijdelijke aanduiding voor tekst 3">
            <a:extLst>
              <a:ext uri="{FF2B5EF4-FFF2-40B4-BE49-F238E27FC236}">
                <a16:creationId xmlns:a16="http://schemas.microsoft.com/office/drawing/2014/main" id="{3C4A7E1B-EA71-48AA-9834-CB965FD24EC6}"/>
              </a:ext>
            </a:extLst>
          </p:cNvPr>
          <p:cNvSpPr txBox="1">
            <a:spLocks/>
          </p:cNvSpPr>
          <p:nvPr/>
        </p:nvSpPr>
        <p:spPr bwMode="auto">
          <a:xfrm rot="515739">
            <a:off x="10424996" y="1293644"/>
            <a:ext cx="1133393" cy="23095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2000" kern="1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Giovanni</a:t>
            </a:r>
          </a:p>
        </p:txBody>
      </p:sp>
      <p:pic>
        <p:nvPicPr>
          <p:cNvPr id="66" name="Picture Placeholder 2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D33A5F8E-5C50-4266-9FB6-8CE5C9F8E6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411"/>
          <a:stretch>
            <a:fillRect/>
          </a:stretch>
        </p:blipFill>
        <p:spPr bwMode="auto">
          <a:xfrm rot="21377291">
            <a:off x="9116891" y="226608"/>
            <a:ext cx="1043371" cy="100461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638B67E5-FE1C-4A97-BDCB-CC251FAE9075}"/>
              </a:ext>
            </a:extLst>
          </p:cNvPr>
          <p:cNvSpPr/>
          <p:nvPr/>
        </p:nvSpPr>
        <p:spPr>
          <a:xfrm>
            <a:off x="769324" y="1606664"/>
            <a:ext cx="137321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DAA3E83-57C3-4405-828B-BF262F395CF1}"/>
              </a:ext>
            </a:extLst>
          </p:cNvPr>
          <p:cNvSpPr/>
          <p:nvPr/>
        </p:nvSpPr>
        <p:spPr>
          <a:xfrm>
            <a:off x="2153058" y="1606664"/>
            <a:ext cx="139561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C1F424-951B-4C67-A157-8D3AD0792A8F}"/>
              </a:ext>
            </a:extLst>
          </p:cNvPr>
          <p:cNvSpPr/>
          <p:nvPr/>
        </p:nvSpPr>
        <p:spPr>
          <a:xfrm>
            <a:off x="3552173" y="1606664"/>
            <a:ext cx="137321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FA6DFB-36E5-4147-BD2E-4761BF687AC2}"/>
              </a:ext>
            </a:extLst>
          </p:cNvPr>
          <p:cNvSpPr/>
          <p:nvPr/>
        </p:nvSpPr>
        <p:spPr>
          <a:xfrm>
            <a:off x="4937121" y="1606664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9EF598-7789-4B56-8051-691A6D214F72}"/>
              </a:ext>
            </a:extLst>
          </p:cNvPr>
          <p:cNvSpPr/>
          <p:nvPr/>
        </p:nvSpPr>
        <p:spPr>
          <a:xfrm>
            <a:off x="6361193" y="1606351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0D65480-503A-4DB6-ADBC-1D809092A017}"/>
              </a:ext>
            </a:extLst>
          </p:cNvPr>
          <p:cNvSpPr/>
          <p:nvPr/>
        </p:nvSpPr>
        <p:spPr>
          <a:xfrm>
            <a:off x="7784811" y="1607087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71B95C-15FC-4BBD-96DE-64F18A49AC57}"/>
              </a:ext>
            </a:extLst>
          </p:cNvPr>
          <p:cNvSpPr/>
          <p:nvPr/>
        </p:nvSpPr>
        <p:spPr>
          <a:xfrm>
            <a:off x="9204609" y="1606351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015B633-7381-4BE5-BBFE-BE7C1F2F338E}"/>
              </a:ext>
            </a:extLst>
          </p:cNvPr>
          <p:cNvSpPr/>
          <p:nvPr/>
        </p:nvSpPr>
        <p:spPr>
          <a:xfrm>
            <a:off x="10628405" y="1607087"/>
            <a:ext cx="13079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Tijdelijke aanduiding voor tekst 6">
            <a:extLst>
              <a:ext uri="{FF2B5EF4-FFF2-40B4-BE49-F238E27FC236}">
                <a16:creationId xmlns:a16="http://schemas.microsoft.com/office/drawing/2014/main" id="{66DE71E5-68BB-4A20-A8DE-67955E77ED8B}"/>
              </a:ext>
            </a:extLst>
          </p:cNvPr>
          <p:cNvSpPr txBox="1">
            <a:spLocks/>
          </p:cNvSpPr>
          <p:nvPr/>
        </p:nvSpPr>
        <p:spPr bwMode="auto">
          <a:xfrm>
            <a:off x="714306" y="1493899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zoek naar stad met gunstig vestigingsklimaat</a:t>
            </a:r>
          </a:p>
        </p:txBody>
      </p:sp>
      <p:sp>
        <p:nvSpPr>
          <p:cNvPr id="76" name="Tijdelijke aanduiding voor tekst 6">
            <a:extLst>
              <a:ext uri="{FF2B5EF4-FFF2-40B4-BE49-F238E27FC236}">
                <a16:creationId xmlns:a16="http://schemas.microsoft.com/office/drawing/2014/main" id="{148188CD-D00F-42EC-B63C-671606931C9D}"/>
              </a:ext>
            </a:extLst>
          </p:cNvPr>
          <p:cNvSpPr txBox="1">
            <a:spLocks/>
          </p:cNvSpPr>
          <p:nvPr/>
        </p:nvSpPr>
        <p:spPr bwMode="auto">
          <a:xfrm>
            <a:off x="3450148" y="1503418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3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Keuze voor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aankoopmakelaar</a:t>
            </a:r>
          </a:p>
        </p:txBody>
      </p:sp>
      <p:sp>
        <p:nvSpPr>
          <p:cNvPr id="77" name="Tijdelijke aanduiding voor tekst 6">
            <a:extLst>
              <a:ext uri="{FF2B5EF4-FFF2-40B4-BE49-F238E27FC236}">
                <a16:creationId xmlns:a16="http://schemas.microsoft.com/office/drawing/2014/main" id="{70CFC91B-E52A-4F0F-B113-AD859F4D8390}"/>
              </a:ext>
            </a:extLst>
          </p:cNvPr>
          <p:cNvSpPr txBox="1">
            <a:spLocks/>
          </p:cNvSpPr>
          <p:nvPr/>
        </p:nvSpPr>
        <p:spPr bwMode="auto">
          <a:xfrm>
            <a:off x="4884359" y="1502988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4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Informatie inwinnen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verschillende panden</a:t>
            </a:r>
          </a:p>
        </p:txBody>
      </p:sp>
      <p:sp>
        <p:nvSpPr>
          <p:cNvPr id="78" name="Tijdelijke aanduiding voor tekst 6">
            <a:extLst>
              <a:ext uri="{FF2B5EF4-FFF2-40B4-BE49-F238E27FC236}">
                <a16:creationId xmlns:a16="http://schemas.microsoft.com/office/drawing/2014/main" id="{64B09366-BBB6-4C60-B906-E0CC53AB3B06}"/>
              </a:ext>
            </a:extLst>
          </p:cNvPr>
          <p:cNvSpPr txBox="1">
            <a:spLocks/>
          </p:cNvSpPr>
          <p:nvPr/>
        </p:nvSpPr>
        <p:spPr bwMode="auto">
          <a:xfrm>
            <a:off x="6308334" y="1501213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5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Panden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bezichtigen</a:t>
            </a:r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F213283D-CCC3-4ADC-8A82-517819BAEFE8}"/>
              </a:ext>
            </a:extLst>
          </p:cNvPr>
          <p:cNvSpPr txBox="1">
            <a:spLocks/>
          </p:cNvSpPr>
          <p:nvPr/>
        </p:nvSpPr>
        <p:spPr bwMode="auto">
          <a:xfrm>
            <a:off x="2026670" y="1509946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2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Keuze voor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stad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4E12BC01-6263-46D4-A0F2-FFE76D5509E1}"/>
              </a:ext>
            </a:extLst>
          </p:cNvPr>
          <p:cNvSpPr txBox="1">
            <a:spLocks/>
          </p:cNvSpPr>
          <p:nvPr/>
        </p:nvSpPr>
        <p:spPr bwMode="auto">
          <a:xfrm>
            <a:off x="7717288" y="1434079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6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Pand op het oog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1857B442-B185-4A88-8193-069AB9205ACC}"/>
              </a:ext>
            </a:extLst>
          </p:cNvPr>
          <p:cNvSpPr txBox="1">
            <a:spLocks/>
          </p:cNvSpPr>
          <p:nvPr/>
        </p:nvSpPr>
        <p:spPr bwMode="auto">
          <a:xfrm>
            <a:off x="9129809" y="1426522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7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Vergunningsaanvraag</a:t>
            </a: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865C11F5-9450-42C8-8512-91C38D92DF52}"/>
              </a:ext>
            </a:extLst>
          </p:cNvPr>
          <p:cNvSpPr txBox="1">
            <a:spLocks/>
          </p:cNvSpPr>
          <p:nvPr/>
        </p:nvSpPr>
        <p:spPr bwMode="auto">
          <a:xfrm>
            <a:off x="10516068" y="1502988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>
                <a:latin typeface="Calibri" panose="020F0502020204030204" pitchFamily="34" charset="0"/>
                <a:cs typeface="Calibri" panose="020F0502020204030204" pitchFamily="34" charset="0"/>
              </a:rPr>
              <a:t>Fase 8</a:t>
            </a:r>
            <a:b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Afwijzing voor </a:t>
            </a:r>
            <a:b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vergunning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Afbeelding 48">
            <a:extLst>
              <a:ext uri="{FF2B5EF4-FFF2-40B4-BE49-F238E27FC236}">
                <a16:creationId xmlns:a16="http://schemas.microsoft.com/office/drawing/2014/main" id="{81545800-5E05-4F95-A8F3-D959A200E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815" y="2493183"/>
            <a:ext cx="405483" cy="405483"/>
          </a:xfrm>
          <a:prstGeom prst="rect">
            <a:avLst/>
          </a:prstGeom>
        </p:spPr>
      </p:pic>
      <p:pic>
        <p:nvPicPr>
          <p:cNvPr id="85" name="Afbeelding 51">
            <a:extLst>
              <a:ext uri="{FF2B5EF4-FFF2-40B4-BE49-F238E27FC236}">
                <a16:creationId xmlns:a16="http://schemas.microsoft.com/office/drawing/2014/main" id="{2989F562-1218-4E0B-88FB-FB44BA79DE13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4342295" y="2491887"/>
            <a:ext cx="405483" cy="405483"/>
          </a:xfrm>
          <a:prstGeom prst="rect">
            <a:avLst/>
          </a:prstGeom>
        </p:spPr>
      </p:pic>
      <p:pic>
        <p:nvPicPr>
          <p:cNvPr id="87" name="Afbeelding 47">
            <a:extLst>
              <a:ext uri="{FF2B5EF4-FFF2-40B4-BE49-F238E27FC236}">
                <a16:creationId xmlns:a16="http://schemas.microsoft.com/office/drawing/2014/main" id="{A7D40DE4-B460-451C-ACF7-38233F0DF88B}"/>
              </a:ext>
            </a:extLst>
          </p:cNvPr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6902029" y="2496707"/>
            <a:ext cx="405483" cy="405483"/>
          </a:xfrm>
          <a:prstGeom prst="rect">
            <a:avLst/>
          </a:prstGeom>
        </p:spPr>
      </p:pic>
      <p:pic>
        <p:nvPicPr>
          <p:cNvPr id="88" name="Afbeelding 48">
            <a:extLst>
              <a:ext uri="{FF2B5EF4-FFF2-40B4-BE49-F238E27FC236}">
                <a16:creationId xmlns:a16="http://schemas.microsoft.com/office/drawing/2014/main" id="{7ED9B72D-553E-463D-ABA7-A9FE83F45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431" y="2491692"/>
            <a:ext cx="405483" cy="405483"/>
          </a:xfrm>
          <a:prstGeom prst="rect">
            <a:avLst/>
          </a:prstGeom>
        </p:spPr>
      </p:pic>
      <p:pic>
        <p:nvPicPr>
          <p:cNvPr id="90" name="Afbeelding 54">
            <a:extLst>
              <a:ext uri="{FF2B5EF4-FFF2-40B4-BE49-F238E27FC236}">
                <a16:creationId xmlns:a16="http://schemas.microsoft.com/office/drawing/2014/main" id="{43EF708A-203C-4B53-AB30-23309674AF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4710" y="2491693"/>
            <a:ext cx="405483" cy="405483"/>
          </a:xfrm>
          <a:prstGeom prst="rect">
            <a:avLst/>
          </a:prstGeom>
        </p:spPr>
      </p:pic>
      <p:pic>
        <p:nvPicPr>
          <p:cNvPr id="92" name="PRETTIG">
            <a:extLst>
              <a:ext uri="{FF2B5EF4-FFF2-40B4-BE49-F238E27FC236}">
                <a16:creationId xmlns:a16="http://schemas.microsoft.com/office/drawing/2014/main" id="{E586E537-410B-4210-AD92-701C068DD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87" y="3350916"/>
            <a:ext cx="243840" cy="243840"/>
          </a:xfrm>
          <a:prstGeom prst="rect">
            <a:avLst/>
          </a:prstGeom>
        </p:spPr>
      </p:pic>
      <p:pic>
        <p:nvPicPr>
          <p:cNvPr id="93" name="ONPRETTIG">
            <a:extLst>
              <a:ext uri="{FF2B5EF4-FFF2-40B4-BE49-F238E27FC236}">
                <a16:creationId xmlns:a16="http://schemas.microsoft.com/office/drawing/2014/main" id="{C7E47A45-6E35-4221-9CAD-F5879E9102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37" y="5983720"/>
            <a:ext cx="240792" cy="240792"/>
          </a:xfrm>
          <a:prstGeom prst="rect">
            <a:avLst/>
          </a:prstGeom>
        </p:spPr>
      </p:pic>
      <p:pic>
        <p:nvPicPr>
          <p:cNvPr id="94" name="ONPRETTIG">
            <a:extLst>
              <a:ext uri="{FF2B5EF4-FFF2-40B4-BE49-F238E27FC236}">
                <a16:creationId xmlns:a16="http://schemas.microsoft.com/office/drawing/2014/main" id="{2996EC26-FBD1-4A39-94BE-3D41812257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800" y="5981141"/>
            <a:ext cx="240792" cy="240792"/>
          </a:xfrm>
          <a:prstGeom prst="rect">
            <a:avLst/>
          </a:prstGeom>
        </p:spPr>
      </p:pic>
      <p:sp>
        <p:nvSpPr>
          <p:cNvPr id="95" name="TOELICHTING GROEN">
            <a:extLst>
              <a:ext uri="{FF2B5EF4-FFF2-40B4-BE49-F238E27FC236}">
                <a16:creationId xmlns:a16="http://schemas.microsoft.com/office/drawing/2014/main" id="{4ECE102F-5D85-4B82-80E0-FD0FCE0A2B3E}"/>
              </a:ext>
            </a:extLst>
          </p:cNvPr>
          <p:cNvSpPr/>
          <p:nvPr/>
        </p:nvSpPr>
        <p:spPr>
          <a:xfrm>
            <a:off x="6379353" y="3887740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Vooruit dan maar. Ik begrijp dat ik naar NLD moet komen om panden te bekijken. </a:t>
            </a:r>
          </a:p>
        </p:txBody>
      </p:sp>
      <p:sp>
        <p:nvSpPr>
          <p:cNvPr id="96" name="TOELICHTING GROEN">
            <a:extLst>
              <a:ext uri="{FF2B5EF4-FFF2-40B4-BE49-F238E27FC236}">
                <a16:creationId xmlns:a16="http://schemas.microsoft.com/office/drawing/2014/main" id="{25779135-1E8B-4EBB-A27B-90F97D19CF6D}"/>
              </a:ext>
            </a:extLst>
          </p:cNvPr>
          <p:cNvSpPr/>
          <p:nvPr/>
        </p:nvSpPr>
        <p:spPr>
          <a:xfrm>
            <a:off x="8639099" y="2858864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Na vele bezichtingen heb ik een mooi pand en woning op het oog</a:t>
            </a:r>
          </a:p>
        </p:txBody>
      </p:sp>
      <p:sp>
        <p:nvSpPr>
          <p:cNvPr id="97" name="TOELICHTING ROOD">
            <a:extLst>
              <a:ext uri="{FF2B5EF4-FFF2-40B4-BE49-F238E27FC236}">
                <a16:creationId xmlns:a16="http://schemas.microsoft.com/office/drawing/2014/main" id="{8C99541F-069D-47F7-8E91-C8EC387BA335}"/>
              </a:ext>
            </a:extLst>
          </p:cNvPr>
          <p:cNvSpPr/>
          <p:nvPr/>
        </p:nvSpPr>
        <p:spPr>
          <a:xfrm>
            <a:off x="994619" y="4869260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Waarom vind ik geen Engelse informatie op gemeentesites?</a:t>
            </a:r>
          </a:p>
        </p:txBody>
      </p:sp>
      <p:sp>
        <p:nvSpPr>
          <p:cNvPr id="98" name="TOELICHTING ROOD">
            <a:extLst>
              <a:ext uri="{FF2B5EF4-FFF2-40B4-BE49-F238E27FC236}">
                <a16:creationId xmlns:a16="http://schemas.microsoft.com/office/drawing/2014/main" id="{4E1A8FB5-0ED6-429B-BAE8-00791A1A8218}"/>
              </a:ext>
            </a:extLst>
          </p:cNvPr>
          <p:cNvSpPr/>
          <p:nvPr/>
        </p:nvSpPr>
        <p:spPr>
          <a:xfrm>
            <a:off x="11094802" y="5118825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rgbClr val="FFFFFF"/>
                </a:solidFill>
                <a:latin typeface="Arial"/>
              </a:rPr>
              <a:t>Ohneee. De vergunning afgewezen door bestemmingsplan.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TOELICHTING ROOD">
            <a:extLst>
              <a:ext uri="{FF2B5EF4-FFF2-40B4-BE49-F238E27FC236}">
                <a16:creationId xmlns:a16="http://schemas.microsoft.com/office/drawing/2014/main" id="{55A1E9E5-12C8-4087-8EFF-FEEB138EB6D4}"/>
              </a:ext>
            </a:extLst>
          </p:cNvPr>
          <p:cNvSpPr/>
          <p:nvPr/>
        </p:nvSpPr>
        <p:spPr>
          <a:xfrm>
            <a:off x="2121679" y="3887740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 beperkte info</a:t>
            </a:r>
            <a:br>
              <a:rPr lang="nl-NL" sz="800" dirty="0">
                <a:solidFill>
                  <a:srgbClr val="FFFFFF"/>
                </a:solidFill>
                <a:latin typeface="Arial"/>
              </a:rPr>
            </a:br>
            <a:r>
              <a:rPr lang="nl-NL" sz="800" dirty="0">
                <a:solidFill>
                  <a:srgbClr val="FFFFFF"/>
                </a:solidFill>
                <a:latin typeface="Arial"/>
              </a:rPr>
              <a:t>gekozen voor</a:t>
            </a:r>
            <a:br>
              <a:rPr lang="nl-NL" sz="800" dirty="0">
                <a:solidFill>
                  <a:srgbClr val="FFFFFF"/>
                </a:solidFill>
                <a:latin typeface="Arial"/>
              </a:rPr>
            </a:br>
            <a:r>
              <a:rPr lang="nl-NL" sz="800" dirty="0">
                <a:solidFill>
                  <a:srgbClr val="FFFFFF"/>
                </a:solidFill>
                <a:latin typeface="Arial"/>
              </a:rPr>
              <a:t>gemeente Castricum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TOELICHTING ROOD">
            <a:extLst>
              <a:ext uri="{FF2B5EF4-FFF2-40B4-BE49-F238E27FC236}">
                <a16:creationId xmlns:a16="http://schemas.microsoft.com/office/drawing/2014/main" id="{09FA9851-DC48-4F64-AF91-A14FB5FB3FFC}"/>
              </a:ext>
            </a:extLst>
          </p:cNvPr>
          <p:cNvSpPr/>
          <p:nvPr/>
        </p:nvSpPr>
        <p:spPr>
          <a:xfrm>
            <a:off x="5138964" y="5020681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rgbClr val="FFFFFF"/>
                </a:solidFill>
                <a:latin typeface="Arial"/>
              </a:rPr>
              <a:t>Van de makelaar krijg ik info over verschillende panden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OELICHTING ROOD">
            <a:extLst>
              <a:ext uri="{FF2B5EF4-FFF2-40B4-BE49-F238E27FC236}">
                <a16:creationId xmlns:a16="http://schemas.microsoft.com/office/drawing/2014/main" id="{80CF619B-E3FA-4071-A40C-4DE931766452}"/>
              </a:ext>
            </a:extLst>
          </p:cNvPr>
          <p:cNvSpPr/>
          <p:nvPr/>
        </p:nvSpPr>
        <p:spPr>
          <a:xfrm>
            <a:off x="852263" y="2955377"/>
            <a:ext cx="12073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Google maps</a:t>
            </a:r>
            <a:r>
              <a:rPr lang="nl-NL" sz="800" dirty="0">
                <a:solidFill>
                  <a:srgbClr val="FFFFFF"/>
                </a:solidFill>
                <a:latin typeface="Arial"/>
              </a:rPr>
              <a:t>, 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streetview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gemeentesite,  KVK 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toeristenbureau</a:t>
            </a:r>
          </a:p>
        </p:txBody>
      </p:sp>
      <p:sp>
        <p:nvSpPr>
          <p:cNvPr id="107" name="TOELICHTING ROOD">
            <a:extLst>
              <a:ext uri="{FF2B5EF4-FFF2-40B4-BE49-F238E27FC236}">
                <a16:creationId xmlns:a16="http://schemas.microsoft.com/office/drawing/2014/main" id="{0D0A654F-EB73-4225-8E29-D82DB0BD5742}"/>
              </a:ext>
            </a:extLst>
          </p:cNvPr>
          <p:cNvSpPr/>
          <p:nvPr/>
        </p:nvSpPr>
        <p:spPr>
          <a:xfrm>
            <a:off x="3642916" y="2945319"/>
            <a:ext cx="12073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Google en Funda in Business</a:t>
            </a:r>
          </a:p>
        </p:txBody>
      </p:sp>
      <p:pic>
        <p:nvPicPr>
          <p:cNvPr id="108" name="Afbeelding 46">
            <a:extLst>
              <a:ext uri="{FF2B5EF4-FFF2-40B4-BE49-F238E27FC236}">
                <a16:creationId xmlns:a16="http://schemas.microsoft.com/office/drawing/2014/main" id="{21209DEF-05E0-4E19-A837-E6B618F0A45D}"/>
              </a:ext>
            </a:extLst>
          </p:cNvPr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5255092" y="2491692"/>
            <a:ext cx="405483" cy="405483"/>
          </a:xfrm>
          <a:prstGeom prst="rect">
            <a:avLst/>
          </a:prstGeom>
        </p:spPr>
      </p:pic>
      <p:sp>
        <p:nvSpPr>
          <p:cNvPr id="109" name="TOELICHTING ROOD">
            <a:extLst>
              <a:ext uri="{FF2B5EF4-FFF2-40B4-BE49-F238E27FC236}">
                <a16:creationId xmlns:a16="http://schemas.microsoft.com/office/drawing/2014/main" id="{90C2FE56-C522-4561-B5A0-CF133DD43A1B}"/>
              </a:ext>
            </a:extLst>
          </p:cNvPr>
          <p:cNvSpPr/>
          <p:nvPr/>
        </p:nvSpPr>
        <p:spPr>
          <a:xfrm>
            <a:off x="8946287" y="5563045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Shit, </a:t>
            </a:r>
            <a:r>
              <a:rPr lang="nl-NL" sz="800" dirty="0">
                <a:solidFill>
                  <a:srgbClr val="FFFFFF"/>
                </a:solidFill>
                <a:latin typeface="Arial"/>
              </a:rPr>
              <a:t>ik kan geen vergunning aanvragen. Alles online is in het Nederlands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0" name="Afbeelding 51">
            <a:extLst>
              <a:ext uri="{FF2B5EF4-FFF2-40B4-BE49-F238E27FC236}">
                <a16:creationId xmlns:a16="http://schemas.microsoft.com/office/drawing/2014/main" id="{319E0005-1773-4EB9-83F8-6C2FE76143F3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9920665" y="2481035"/>
            <a:ext cx="405483" cy="405483"/>
          </a:xfrm>
          <a:prstGeom prst="rect">
            <a:avLst/>
          </a:prstGeom>
        </p:spPr>
      </p:pic>
      <p:sp>
        <p:nvSpPr>
          <p:cNvPr id="111" name="TOELICHTING GROEN">
            <a:extLst>
              <a:ext uri="{FF2B5EF4-FFF2-40B4-BE49-F238E27FC236}">
                <a16:creationId xmlns:a16="http://schemas.microsoft.com/office/drawing/2014/main" id="{E4D40259-C2C8-43E3-B71E-CFAF70F59B0D}"/>
              </a:ext>
            </a:extLst>
          </p:cNvPr>
          <p:cNvSpPr/>
          <p:nvPr/>
        </p:nvSpPr>
        <p:spPr>
          <a:xfrm>
            <a:off x="9966509" y="4688176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Via mijn makelaar word ik in contact gebracht met  iemand bij de gemeente</a:t>
            </a:r>
          </a:p>
        </p:txBody>
      </p:sp>
      <p:pic>
        <p:nvPicPr>
          <p:cNvPr id="112" name="Afbeelding 51">
            <a:extLst>
              <a:ext uri="{FF2B5EF4-FFF2-40B4-BE49-F238E27FC236}">
                <a16:creationId xmlns:a16="http://schemas.microsoft.com/office/drawing/2014/main" id="{96BE610D-1B14-4E15-8822-FAB27B2F5D1D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1109030" y="2489749"/>
            <a:ext cx="405483" cy="405483"/>
          </a:xfrm>
          <a:prstGeom prst="rect">
            <a:avLst/>
          </a:prstGeom>
        </p:spPr>
      </p:pic>
      <p:sp>
        <p:nvSpPr>
          <p:cNvPr id="113" name="TOELICHTING ROOD">
            <a:extLst>
              <a:ext uri="{FF2B5EF4-FFF2-40B4-BE49-F238E27FC236}">
                <a16:creationId xmlns:a16="http://schemas.microsoft.com/office/drawing/2014/main" id="{BA79D4B6-09DD-4F80-8749-70A790B57C71}"/>
              </a:ext>
            </a:extLst>
          </p:cNvPr>
          <p:cNvSpPr/>
          <p:nvPr/>
        </p:nvSpPr>
        <p:spPr>
          <a:xfrm>
            <a:off x="5102258" y="2943070"/>
            <a:ext cx="12073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Informatie verkregen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makelaar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059BB6-01CD-489B-A831-0D60D388CB73}"/>
              </a:ext>
            </a:extLst>
          </p:cNvPr>
          <p:cNvSpPr/>
          <p:nvPr/>
        </p:nvSpPr>
        <p:spPr>
          <a:xfrm>
            <a:off x="-59821" y="6400801"/>
            <a:ext cx="516207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TOELICHTING ROOD">
            <a:extLst>
              <a:ext uri="{FF2B5EF4-FFF2-40B4-BE49-F238E27FC236}">
                <a16:creationId xmlns:a16="http://schemas.microsoft.com/office/drawing/2014/main" id="{C6978EDC-E140-45FE-8A2E-9C4274A4D068}"/>
              </a:ext>
            </a:extLst>
          </p:cNvPr>
          <p:cNvSpPr/>
          <p:nvPr/>
        </p:nvSpPr>
        <p:spPr>
          <a:xfrm>
            <a:off x="9956229" y="2952287"/>
            <a:ext cx="156962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 verloopt nu via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rgbClr val="FFFFFF"/>
                </a:solidFill>
                <a:latin typeface="Arial"/>
              </a:rPr>
              <a:t>contactpersoon gemeente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ONPRETTIG">
            <a:extLst>
              <a:ext uri="{FF2B5EF4-FFF2-40B4-BE49-F238E27FC236}">
                <a16:creationId xmlns:a16="http://schemas.microsoft.com/office/drawing/2014/main" id="{2485884A-EDD6-4FA0-A743-6D1F23D9AA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47" y="5251649"/>
            <a:ext cx="240792" cy="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3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00" y="205255"/>
            <a:ext cx="8563906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Huidige klantreis (2/3)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Placeholder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39C00DB7-49E1-47FC-AFED-C3EC33964975}"/>
              </a:ext>
            </a:extLst>
          </p:cNvPr>
          <p:cNvPicPr>
            <a:picLocks noGrp="1" noChangeAspect="1"/>
          </p:cNvPicPr>
          <p:nvPr>
            <p:ph type="pic" idx="5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7074"/>
          <a:stretch>
            <a:fillRect/>
          </a:stretch>
        </p:blipFill>
        <p:spPr>
          <a:xfrm rot="512536">
            <a:off x="10529410" y="227423"/>
            <a:ext cx="1055108" cy="1042019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53"/>
          </p:nvPr>
        </p:nvSpPr>
        <p:spPr>
          <a:xfrm rot="515739">
            <a:off x="10458759" y="1292303"/>
            <a:ext cx="1133393" cy="230959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Giovanni</a:t>
            </a:r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4" name="Grafiek 9 fasen"/>
          <p:cNvGraphicFramePr/>
          <p:nvPr>
            <p:extLst>
              <p:ext uri="{D42A27DB-BD31-4B8C-83A1-F6EECF244321}">
                <p14:modId xmlns:p14="http://schemas.microsoft.com/office/powerpoint/2010/main" val="1410552229"/>
              </p:ext>
            </p:extLst>
          </p:nvPr>
        </p:nvGraphicFramePr>
        <p:xfrm>
          <a:off x="854000" y="3144128"/>
          <a:ext cx="10991179" cy="311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PRETT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35" y="3294570"/>
            <a:ext cx="243840" cy="243840"/>
          </a:xfrm>
          <a:prstGeom prst="rect">
            <a:avLst/>
          </a:prstGeom>
        </p:spPr>
      </p:pic>
      <p:pic>
        <p:nvPicPr>
          <p:cNvPr id="29" name="ONPRETTI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71" y="5193754"/>
            <a:ext cx="240792" cy="240792"/>
          </a:xfrm>
          <a:prstGeom prst="rect">
            <a:avLst/>
          </a:prstGeom>
        </p:spPr>
      </p:pic>
      <p:sp>
        <p:nvSpPr>
          <p:cNvPr id="31" name="TOELICHTING ROOD"/>
          <p:cNvSpPr/>
          <p:nvPr/>
        </p:nvSpPr>
        <p:spPr>
          <a:xfrm>
            <a:off x="4461513" y="5074508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rgbClr val="FFFFFF"/>
                </a:solidFill>
                <a:latin typeface="Arial"/>
              </a:rPr>
              <a:t>Wat? Voor de vergunning heb ik een BSN en KVK nr nodig.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ONPRETTIG">
            <a:extLst>
              <a:ext uri="{FF2B5EF4-FFF2-40B4-BE49-F238E27FC236}">
                <a16:creationId xmlns:a16="http://schemas.microsoft.com/office/drawing/2014/main" id="{694E4A8F-6EC8-C745-9237-D4FDB8349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39" y="5862345"/>
            <a:ext cx="240792" cy="240792"/>
          </a:xfrm>
          <a:prstGeom prst="rect">
            <a:avLst/>
          </a:prstGeom>
        </p:spPr>
      </p:pic>
      <p:pic>
        <p:nvPicPr>
          <p:cNvPr id="43" name="PRETTIG">
            <a:extLst>
              <a:ext uri="{FF2B5EF4-FFF2-40B4-BE49-F238E27FC236}">
                <a16:creationId xmlns:a16="http://schemas.microsoft.com/office/drawing/2014/main" id="{9B607B6E-B752-6C41-87AF-8AADC7887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2" y="3934457"/>
            <a:ext cx="243840" cy="24384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43D65504-1393-A846-9F2B-F11C96D3270A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10894139" y="2482939"/>
            <a:ext cx="405483" cy="405483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508FA3BF-E551-A841-B27D-4E23B9F8A647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4540552" y="2479173"/>
            <a:ext cx="405483" cy="405483"/>
          </a:xfrm>
          <a:prstGeom prst="rect">
            <a:avLst/>
          </a:prstGeom>
        </p:spPr>
      </p:pic>
      <p:pic>
        <p:nvPicPr>
          <p:cNvPr id="21" name="Picture Placeholder 2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A8C2BB5F-9E86-4A52-8B5B-CEF88C83AD18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411"/>
          <a:stretch>
            <a:fillRect/>
          </a:stretch>
        </p:blipFill>
        <p:spPr>
          <a:xfrm rot="21377291">
            <a:off x="9120426" y="243075"/>
            <a:ext cx="1043371" cy="1004614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947C48-C56C-468C-9A43-84EF1CAF208D}"/>
              </a:ext>
            </a:extLst>
          </p:cNvPr>
          <p:cNvSpPr/>
          <p:nvPr/>
        </p:nvSpPr>
        <p:spPr>
          <a:xfrm>
            <a:off x="769324" y="1606664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D1DD2-C878-45B2-A065-0A46FA8770E7}"/>
              </a:ext>
            </a:extLst>
          </p:cNvPr>
          <p:cNvSpPr/>
          <p:nvPr/>
        </p:nvSpPr>
        <p:spPr>
          <a:xfrm>
            <a:off x="2365698" y="1608756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C5C3F2-8980-43EF-AFB4-097C4C539D7F}"/>
              </a:ext>
            </a:extLst>
          </p:cNvPr>
          <p:cNvSpPr/>
          <p:nvPr/>
        </p:nvSpPr>
        <p:spPr>
          <a:xfrm>
            <a:off x="3962517" y="1608756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F4E0A6-467C-4561-9BFB-D799A48DE521}"/>
              </a:ext>
            </a:extLst>
          </p:cNvPr>
          <p:cNvSpPr/>
          <p:nvPr/>
        </p:nvSpPr>
        <p:spPr>
          <a:xfrm>
            <a:off x="5552891" y="1606140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BF1860-E97A-4DCA-9123-D02AEFC4D629}"/>
              </a:ext>
            </a:extLst>
          </p:cNvPr>
          <p:cNvSpPr/>
          <p:nvPr/>
        </p:nvSpPr>
        <p:spPr>
          <a:xfrm>
            <a:off x="7140337" y="1604667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72D05E-13FE-4CAC-BE33-E111644568AC}"/>
              </a:ext>
            </a:extLst>
          </p:cNvPr>
          <p:cNvSpPr/>
          <p:nvPr/>
        </p:nvSpPr>
        <p:spPr>
          <a:xfrm>
            <a:off x="8745672" y="1606140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E0FB1B-E6E0-4ED5-82E4-880A95492F44}"/>
              </a:ext>
            </a:extLst>
          </p:cNvPr>
          <p:cNvSpPr/>
          <p:nvPr/>
        </p:nvSpPr>
        <p:spPr>
          <a:xfrm>
            <a:off x="10339669" y="1606865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Tijdelijke aanduiding voor tekst 6">
            <a:extLst>
              <a:ext uri="{FF2B5EF4-FFF2-40B4-BE49-F238E27FC236}">
                <a16:creationId xmlns:a16="http://schemas.microsoft.com/office/drawing/2014/main" id="{1FC8F77D-9A80-4323-907C-E276C4EE5165}"/>
              </a:ext>
            </a:extLst>
          </p:cNvPr>
          <p:cNvSpPr txBox="1">
            <a:spLocks/>
          </p:cNvSpPr>
          <p:nvPr/>
        </p:nvSpPr>
        <p:spPr bwMode="auto">
          <a:xfrm>
            <a:off x="2333453" y="1441864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10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Vergunningsaanvraag</a:t>
            </a:r>
          </a:p>
        </p:txBody>
      </p:sp>
      <p:sp>
        <p:nvSpPr>
          <p:cNvPr id="65" name="Tijdelijke aanduiding voor tekst 6">
            <a:extLst>
              <a:ext uri="{FF2B5EF4-FFF2-40B4-BE49-F238E27FC236}">
                <a16:creationId xmlns:a16="http://schemas.microsoft.com/office/drawing/2014/main" id="{79F84D29-DB24-4553-9D15-58F888B3BFD1}"/>
              </a:ext>
            </a:extLst>
          </p:cNvPr>
          <p:cNvSpPr txBox="1">
            <a:spLocks/>
          </p:cNvSpPr>
          <p:nvPr/>
        </p:nvSpPr>
        <p:spPr bwMode="auto">
          <a:xfrm>
            <a:off x="3943616" y="1504826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11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Afwijziging voor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vergunning</a:t>
            </a:r>
          </a:p>
        </p:txBody>
      </p:sp>
      <p:sp>
        <p:nvSpPr>
          <p:cNvPr id="66" name="Tijdelijke aanduiding voor tekst 6">
            <a:extLst>
              <a:ext uri="{FF2B5EF4-FFF2-40B4-BE49-F238E27FC236}">
                <a16:creationId xmlns:a16="http://schemas.microsoft.com/office/drawing/2014/main" id="{3CE78542-903C-4F65-AFF0-728BEBF53A0E}"/>
              </a:ext>
            </a:extLst>
          </p:cNvPr>
          <p:cNvSpPr txBox="1">
            <a:spLocks/>
          </p:cNvSpPr>
          <p:nvPr/>
        </p:nvSpPr>
        <p:spPr bwMode="auto">
          <a:xfrm>
            <a:off x="5547065" y="1571739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12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BSN en KVK nr aanvragen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(andere klantreis)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ijdelijke aanduiding voor tekst 6">
            <a:extLst>
              <a:ext uri="{FF2B5EF4-FFF2-40B4-BE49-F238E27FC236}">
                <a16:creationId xmlns:a16="http://schemas.microsoft.com/office/drawing/2014/main" id="{B8756A01-141A-45BB-BBFE-6B9D4384B9EC}"/>
              </a:ext>
            </a:extLst>
          </p:cNvPr>
          <p:cNvSpPr txBox="1">
            <a:spLocks/>
          </p:cNvSpPr>
          <p:nvPr/>
        </p:nvSpPr>
        <p:spPr bwMode="auto">
          <a:xfrm>
            <a:off x="731975" y="1509876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9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Nieuw pand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het oog</a:t>
            </a:r>
          </a:p>
        </p:txBody>
      </p:sp>
      <p:sp>
        <p:nvSpPr>
          <p:cNvPr id="68" name="Tijdelijke aanduiding voor tekst 6">
            <a:extLst>
              <a:ext uri="{FF2B5EF4-FFF2-40B4-BE49-F238E27FC236}">
                <a16:creationId xmlns:a16="http://schemas.microsoft.com/office/drawing/2014/main" id="{00533FD6-D348-4700-A80D-1FB55FB68122}"/>
              </a:ext>
            </a:extLst>
          </p:cNvPr>
          <p:cNvSpPr txBox="1">
            <a:spLocks/>
          </p:cNvSpPr>
          <p:nvPr/>
        </p:nvSpPr>
        <p:spPr bwMode="auto">
          <a:xfrm>
            <a:off x="7056564" y="1441536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13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Vergunning verleend</a:t>
            </a:r>
          </a:p>
        </p:txBody>
      </p:sp>
      <p:sp>
        <p:nvSpPr>
          <p:cNvPr id="69" name="Tijdelijke aanduiding voor tekst 6">
            <a:extLst>
              <a:ext uri="{FF2B5EF4-FFF2-40B4-BE49-F238E27FC236}">
                <a16:creationId xmlns:a16="http://schemas.microsoft.com/office/drawing/2014/main" id="{0E0CFA8C-A93A-45D8-A2CC-6DB3F3888D8C}"/>
              </a:ext>
            </a:extLst>
          </p:cNvPr>
          <p:cNvSpPr txBox="1">
            <a:spLocks/>
          </p:cNvSpPr>
          <p:nvPr/>
        </p:nvSpPr>
        <p:spPr bwMode="auto">
          <a:xfrm>
            <a:off x="10300444" y="1433979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15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Aankoop pand</a:t>
            </a:r>
          </a:p>
        </p:txBody>
      </p:sp>
      <p:sp>
        <p:nvSpPr>
          <p:cNvPr id="70" name="Tijdelijke aanduiding voor tekst 6">
            <a:extLst>
              <a:ext uri="{FF2B5EF4-FFF2-40B4-BE49-F238E27FC236}">
                <a16:creationId xmlns:a16="http://schemas.microsoft.com/office/drawing/2014/main" id="{DD501588-E1A5-4DD7-B22F-545655344F23}"/>
              </a:ext>
            </a:extLst>
          </p:cNvPr>
          <p:cNvSpPr txBox="1">
            <a:spLocks/>
          </p:cNvSpPr>
          <p:nvPr/>
        </p:nvSpPr>
        <p:spPr bwMode="auto">
          <a:xfrm>
            <a:off x="8754563" y="1500234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14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Financiering regelen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(andere klantreis)</a:t>
            </a:r>
          </a:p>
        </p:txBody>
      </p:sp>
      <p:pic>
        <p:nvPicPr>
          <p:cNvPr id="75" name="Afbeelding 54">
            <a:extLst>
              <a:ext uri="{FF2B5EF4-FFF2-40B4-BE49-F238E27FC236}">
                <a16:creationId xmlns:a16="http://schemas.microsoft.com/office/drawing/2014/main" id="{9171FB60-5DD8-480F-86E2-8705379A04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1531" y="2479170"/>
            <a:ext cx="405483" cy="405483"/>
          </a:xfrm>
          <a:prstGeom prst="rect">
            <a:avLst/>
          </a:prstGeom>
        </p:spPr>
      </p:pic>
      <p:pic>
        <p:nvPicPr>
          <p:cNvPr id="76" name="Afbeelding 45">
            <a:extLst>
              <a:ext uri="{FF2B5EF4-FFF2-40B4-BE49-F238E27FC236}">
                <a16:creationId xmlns:a16="http://schemas.microsoft.com/office/drawing/2014/main" id="{D427BF72-431F-4076-82C0-279B0CAC55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3758" y="2491486"/>
            <a:ext cx="405483" cy="405483"/>
          </a:xfrm>
          <a:prstGeom prst="rect">
            <a:avLst/>
          </a:prstGeom>
        </p:spPr>
      </p:pic>
      <p:pic>
        <p:nvPicPr>
          <p:cNvPr id="77" name="Afbeelding 44">
            <a:extLst>
              <a:ext uri="{FF2B5EF4-FFF2-40B4-BE49-F238E27FC236}">
                <a16:creationId xmlns:a16="http://schemas.microsoft.com/office/drawing/2014/main" id="{7332819B-AFE2-4B31-9724-D86247336865}"/>
              </a:ext>
            </a:extLst>
          </p:cNvPr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9807626" y="2476035"/>
            <a:ext cx="405483" cy="405483"/>
          </a:xfrm>
          <a:prstGeom prst="rect">
            <a:avLst/>
          </a:prstGeom>
        </p:spPr>
      </p:pic>
      <p:pic>
        <p:nvPicPr>
          <p:cNvPr id="78" name="Afbeelding 48">
            <a:extLst>
              <a:ext uri="{FF2B5EF4-FFF2-40B4-BE49-F238E27FC236}">
                <a16:creationId xmlns:a16="http://schemas.microsoft.com/office/drawing/2014/main" id="{75AC4E45-2606-4557-9A36-185509CB8969}"/>
              </a:ext>
            </a:extLst>
          </p:cNvPr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9345070" y="2476035"/>
            <a:ext cx="405483" cy="405483"/>
          </a:xfrm>
          <a:prstGeom prst="rect">
            <a:avLst/>
          </a:prstGeom>
        </p:spPr>
      </p:pic>
      <p:pic>
        <p:nvPicPr>
          <p:cNvPr id="79" name="Afbeelding 45">
            <a:extLst>
              <a:ext uri="{FF2B5EF4-FFF2-40B4-BE49-F238E27FC236}">
                <a16:creationId xmlns:a16="http://schemas.microsoft.com/office/drawing/2014/main" id="{9F7D5BAD-6036-430E-A838-C9292CCC38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0679" y="2506937"/>
            <a:ext cx="405483" cy="405483"/>
          </a:xfrm>
          <a:prstGeom prst="rect">
            <a:avLst/>
          </a:prstGeom>
        </p:spPr>
      </p:pic>
      <p:pic>
        <p:nvPicPr>
          <p:cNvPr id="80" name="Afbeelding 44">
            <a:extLst>
              <a:ext uri="{FF2B5EF4-FFF2-40B4-BE49-F238E27FC236}">
                <a16:creationId xmlns:a16="http://schemas.microsoft.com/office/drawing/2014/main" id="{EAB4EB53-6E38-445C-A2D3-CFB13A22B887}"/>
              </a:ext>
            </a:extLst>
          </p:cNvPr>
          <p:cNvPicPr>
            <a:picLocks noChangeAspect="1"/>
          </p:cNvPicPr>
          <p:nvPr/>
        </p:nvPicPr>
        <p:blipFill>
          <a:blip r:embed="rId11" r:link="rId12"/>
          <a:stretch>
            <a:fillRect/>
          </a:stretch>
        </p:blipFill>
        <p:spPr>
          <a:xfrm>
            <a:off x="6584547" y="2491486"/>
            <a:ext cx="405483" cy="405483"/>
          </a:xfrm>
          <a:prstGeom prst="rect">
            <a:avLst/>
          </a:prstGeom>
        </p:spPr>
      </p:pic>
      <p:pic>
        <p:nvPicPr>
          <p:cNvPr id="81" name="Afbeelding 48">
            <a:extLst>
              <a:ext uri="{FF2B5EF4-FFF2-40B4-BE49-F238E27FC236}">
                <a16:creationId xmlns:a16="http://schemas.microsoft.com/office/drawing/2014/main" id="{C222B6D5-40FE-4A60-9F4B-C5D97F32E61E}"/>
              </a:ext>
            </a:extLst>
          </p:cNvPr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6121991" y="2491486"/>
            <a:ext cx="405483" cy="405483"/>
          </a:xfrm>
          <a:prstGeom prst="rect">
            <a:avLst/>
          </a:prstGeom>
        </p:spPr>
      </p:pic>
      <p:sp>
        <p:nvSpPr>
          <p:cNvPr id="84" name="TOELICHTING GROEN">
            <a:extLst>
              <a:ext uri="{FF2B5EF4-FFF2-40B4-BE49-F238E27FC236}">
                <a16:creationId xmlns:a16="http://schemas.microsoft.com/office/drawing/2014/main" id="{12BF66D8-324F-4F13-974E-1EBF995BE3FA}"/>
              </a:ext>
            </a:extLst>
          </p:cNvPr>
          <p:cNvSpPr/>
          <p:nvPr/>
        </p:nvSpPr>
        <p:spPr>
          <a:xfrm>
            <a:off x="7391687" y="3167050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Vergunning aanvragen is gelukt met het adres van iemand anders</a:t>
            </a:r>
          </a:p>
        </p:txBody>
      </p:sp>
      <p:sp>
        <p:nvSpPr>
          <p:cNvPr id="85" name="TOELICHTING GROEN">
            <a:extLst>
              <a:ext uri="{FF2B5EF4-FFF2-40B4-BE49-F238E27FC236}">
                <a16:creationId xmlns:a16="http://schemas.microsoft.com/office/drawing/2014/main" id="{FBA558D1-3B7F-4391-BA6C-AD2C57DD72D8}"/>
              </a:ext>
            </a:extLst>
          </p:cNvPr>
          <p:cNvSpPr/>
          <p:nvPr/>
        </p:nvSpPr>
        <p:spPr>
          <a:xfrm>
            <a:off x="11218264" y="3138840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Yes, we hebben een bedrijfspand</a:t>
            </a:r>
          </a:p>
        </p:txBody>
      </p:sp>
      <p:sp>
        <p:nvSpPr>
          <p:cNvPr id="86" name="TOELICHTING ROOD">
            <a:extLst>
              <a:ext uri="{FF2B5EF4-FFF2-40B4-BE49-F238E27FC236}">
                <a16:creationId xmlns:a16="http://schemas.microsoft.com/office/drawing/2014/main" id="{6DA4921E-3A7D-484E-869E-B2B2AB74532F}"/>
              </a:ext>
            </a:extLst>
          </p:cNvPr>
          <p:cNvSpPr/>
          <p:nvPr/>
        </p:nvSpPr>
        <p:spPr>
          <a:xfrm>
            <a:off x="8991653" y="5518436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Wow, er komt nog veel kijken bij de financiering</a:t>
            </a:r>
          </a:p>
        </p:txBody>
      </p:sp>
      <p:sp>
        <p:nvSpPr>
          <p:cNvPr id="87" name="TOELICHTING ROOD">
            <a:extLst>
              <a:ext uri="{FF2B5EF4-FFF2-40B4-BE49-F238E27FC236}">
                <a16:creationId xmlns:a16="http://schemas.microsoft.com/office/drawing/2014/main" id="{9496C6A4-D42D-41AC-99DA-9B4F2D3A63FF}"/>
              </a:ext>
            </a:extLst>
          </p:cNvPr>
          <p:cNvSpPr/>
          <p:nvPr/>
        </p:nvSpPr>
        <p:spPr>
          <a:xfrm>
            <a:off x="3205431" y="3886839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Ik vraag opnieuw een vergunning aan.</a:t>
            </a:r>
          </a:p>
        </p:txBody>
      </p:sp>
      <p:sp>
        <p:nvSpPr>
          <p:cNvPr id="89" name="TOELICHTING ROOD">
            <a:extLst>
              <a:ext uri="{FF2B5EF4-FFF2-40B4-BE49-F238E27FC236}">
                <a16:creationId xmlns:a16="http://schemas.microsoft.com/office/drawing/2014/main" id="{B36D44CE-68D8-4303-9ADE-1C9A3DF64578}"/>
              </a:ext>
            </a:extLst>
          </p:cNvPr>
          <p:cNvSpPr/>
          <p:nvPr/>
        </p:nvSpPr>
        <p:spPr>
          <a:xfrm>
            <a:off x="6733032" y="5106280"/>
            <a:ext cx="922627" cy="656532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Het is moeilijk te achterhalen hoe ik snel een BSN en KVK nr kan aanvragen.</a:t>
            </a:r>
          </a:p>
        </p:txBody>
      </p:sp>
      <p:pic>
        <p:nvPicPr>
          <p:cNvPr id="90" name="ONPRETTIG">
            <a:extLst>
              <a:ext uri="{FF2B5EF4-FFF2-40B4-BE49-F238E27FC236}">
                <a16:creationId xmlns:a16="http://schemas.microsoft.com/office/drawing/2014/main" id="{C5A76CA6-AEAE-4F20-9701-AC8A5ECBF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19" y="5183978"/>
            <a:ext cx="240792" cy="240792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F51B4876-CF58-4186-8F25-4A3A825E30FA}"/>
              </a:ext>
            </a:extLst>
          </p:cNvPr>
          <p:cNvSpPr/>
          <p:nvPr/>
        </p:nvSpPr>
        <p:spPr>
          <a:xfrm>
            <a:off x="0" y="6400801"/>
            <a:ext cx="510225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3" name="TOELICHTING GROEN">
            <a:extLst>
              <a:ext uri="{FF2B5EF4-FFF2-40B4-BE49-F238E27FC236}">
                <a16:creationId xmlns:a16="http://schemas.microsoft.com/office/drawing/2014/main" id="{CCA1A08F-ED0B-4250-BCA1-DD3F60FE3056}"/>
              </a:ext>
            </a:extLst>
          </p:cNvPr>
          <p:cNvSpPr/>
          <p:nvPr/>
        </p:nvSpPr>
        <p:spPr>
          <a:xfrm>
            <a:off x="1100802" y="3208944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Er is gelukkig een tweede aardige optie</a:t>
            </a:r>
          </a:p>
        </p:txBody>
      </p:sp>
      <p:pic>
        <p:nvPicPr>
          <p:cNvPr id="94" name="PRETTIG">
            <a:extLst>
              <a:ext uri="{FF2B5EF4-FFF2-40B4-BE49-F238E27FC236}">
                <a16:creationId xmlns:a16="http://schemas.microsoft.com/office/drawing/2014/main" id="{62FBAB7A-9B83-4196-BAF3-3787BB898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13" y="3972815"/>
            <a:ext cx="243840" cy="243840"/>
          </a:xfrm>
          <a:prstGeom prst="rect">
            <a:avLst/>
          </a:prstGeom>
        </p:spPr>
      </p:pic>
      <p:pic>
        <p:nvPicPr>
          <p:cNvPr id="95" name="Afbeelding 48">
            <a:extLst>
              <a:ext uri="{FF2B5EF4-FFF2-40B4-BE49-F238E27FC236}">
                <a16:creationId xmlns:a16="http://schemas.microsoft.com/office/drawing/2014/main" id="{0A36C7D6-691C-4C6A-AB29-11B89B73BDDC}"/>
              </a:ext>
            </a:extLst>
          </p:cNvPr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1375219" y="2481601"/>
            <a:ext cx="405483" cy="405483"/>
          </a:xfrm>
          <a:prstGeom prst="rect">
            <a:avLst/>
          </a:prstGeom>
        </p:spPr>
      </p:pic>
      <p:pic>
        <p:nvPicPr>
          <p:cNvPr id="96" name="Afbeelding 48">
            <a:extLst>
              <a:ext uri="{FF2B5EF4-FFF2-40B4-BE49-F238E27FC236}">
                <a16:creationId xmlns:a16="http://schemas.microsoft.com/office/drawing/2014/main" id="{5E6653B1-0DF3-4EBC-9317-2817530EE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9298" y="2482939"/>
            <a:ext cx="405483" cy="405483"/>
          </a:xfrm>
          <a:prstGeom prst="rect">
            <a:avLst/>
          </a:prstGeom>
        </p:spPr>
      </p:pic>
      <p:pic>
        <p:nvPicPr>
          <p:cNvPr id="97" name="Afbeelding 51">
            <a:extLst>
              <a:ext uri="{FF2B5EF4-FFF2-40B4-BE49-F238E27FC236}">
                <a16:creationId xmlns:a16="http://schemas.microsoft.com/office/drawing/2014/main" id="{18490627-D9F4-4551-A9AC-797C71048C02}"/>
              </a:ext>
            </a:extLst>
          </p:cNvPr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3156532" y="2472282"/>
            <a:ext cx="405483" cy="405483"/>
          </a:xfrm>
          <a:prstGeom prst="rect">
            <a:avLst/>
          </a:prstGeom>
        </p:spPr>
      </p:pic>
      <p:sp>
        <p:nvSpPr>
          <p:cNvPr id="98" name="TOELICHTING ROOD">
            <a:extLst>
              <a:ext uri="{FF2B5EF4-FFF2-40B4-BE49-F238E27FC236}">
                <a16:creationId xmlns:a16="http://schemas.microsoft.com/office/drawing/2014/main" id="{2FBBD9DE-8AF1-4A19-BEFA-74C681BB46BF}"/>
              </a:ext>
            </a:extLst>
          </p:cNvPr>
          <p:cNvSpPr/>
          <p:nvPr/>
        </p:nvSpPr>
        <p:spPr>
          <a:xfrm>
            <a:off x="8768920" y="3002797"/>
            <a:ext cx="156962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Denk aan </a:t>
            </a:r>
            <a:r>
              <a:rPr lang="nl-NL" sz="800" dirty="0"/>
              <a:t>aankopen, notaris, hypotheekverstrekker, bouwkeuring en taxatie.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45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De meeste Nederlanders spreken goed Engels. Je moet het dus ook vooral van deze persoonlijke contacten hebben.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Sommige sites (zoals Funda for Business) of business.gov.nl geven wel algemene teksten in het Engels.</a:t>
            </a:r>
          </a:p>
          <a:p>
            <a:pPr>
              <a:buClrTx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Overzicht ontbreekt (wat moet je eerst regelen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voordat je andere zaken kan regelen)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Engelse teksten ontbreken op gemeentesites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Veel procedures kosten ontzettend veel tijd / moeite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Weinig informatie beschikbaar om beslissingen te kunnen maken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(zoals waar een gunstig vestigingsklimaat is)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Weinig informatie beschikbaar over plannen gemeenten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(zoals bestemmingsplannen)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Sommige regels zijn voor buitenlanders niet te begrijpen</a:t>
            </a:r>
          </a:p>
          <a:p>
            <a:pPr>
              <a:buClrTx/>
            </a:pPr>
            <a:endParaRPr lang="nl-NL" sz="1400" dirty="0"/>
          </a:p>
          <a:p>
            <a:pPr>
              <a:buClrTx/>
            </a:pPr>
            <a:endParaRPr lang="nl-NL" sz="1400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54"/>
          </p:nvPr>
        </p:nvSpPr>
        <p:spPr/>
      </p:sp>
      <p:sp>
        <p:nvSpPr>
          <p:cNvPr id="7" name="Tijdelijke aanduiding voor afbeelding 6"/>
          <p:cNvSpPr>
            <a:spLocks noGrp="1"/>
          </p:cNvSpPr>
          <p:nvPr>
            <p:ph type="pic" sz="quarter" idx="55"/>
          </p:nvPr>
        </p:nvSpPr>
        <p:spPr/>
      </p:sp>
      <p:pic>
        <p:nvPicPr>
          <p:cNvPr id="9" name="Picture Placeholder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EBBC9D2-65B3-4247-B0E7-36511072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7074"/>
          <a:stretch>
            <a:fillRect/>
          </a:stretch>
        </p:blipFill>
        <p:spPr bwMode="auto">
          <a:xfrm rot="512536">
            <a:off x="10507455" y="209845"/>
            <a:ext cx="1092401" cy="10788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0B15E69-CC05-4D17-869D-16D4FC7DFF92}"/>
              </a:ext>
            </a:extLst>
          </p:cNvPr>
          <p:cNvSpPr txBox="1">
            <a:spLocks/>
          </p:cNvSpPr>
          <p:nvPr/>
        </p:nvSpPr>
        <p:spPr bwMode="auto">
          <a:xfrm rot="515739">
            <a:off x="10451790" y="1318799"/>
            <a:ext cx="1133393" cy="23095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2000" kern="1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Giovanni</a:t>
            </a:r>
          </a:p>
        </p:txBody>
      </p:sp>
      <p:pic>
        <p:nvPicPr>
          <p:cNvPr id="11" name="Picture Placeholder 2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C8051953-5261-4FD8-86FD-4D224434B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411"/>
          <a:stretch>
            <a:fillRect/>
          </a:stretch>
        </p:blipFill>
        <p:spPr bwMode="auto">
          <a:xfrm rot="21377291">
            <a:off x="9137517" y="222339"/>
            <a:ext cx="1043371" cy="100461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BA52F7E-8F08-4F02-880F-5093F3E2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" y="205255"/>
            <a:ext cx="8563906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Huidige klantreis (3/3)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251F5-9729-45BD-B33A-817B50A3CFB6}"/>
              </a:ext>
            </a:extLst>
          </p:cNvPr>
          <p:cNvSpPr txBox="1">
            <a:spLocks/>
          </p:cNvSpPr>
          <p:nvPr/>
        </p:nvSpPr>
        <p:spPr>
          <a:xfrm>
            <a:off x="1889729" y="2849933"/>
            <a:ext cx="8563906" cy="579067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 gewenste klantreis</a:t>
            </a:r>
            <a:b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6B818-051D-49B9-9D26-CD3752D886BE}"/>
              </a:ext>
            </a:extLst>
          </p:cNvPr>
          <p:cNvSpPr/>
          <p:nvPr/>
        </p:nvSpPr>
        <p:spPr>
          <a:xfrm>
            <a:off x="673240" y="110532"/>
            <a:ext cx="1446962" cy="103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9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54"/>
          </p:nvPr>
        </p:nvSpPr>
        <p:spPr/>
      </p:sp>
      <p:sp>
        <p:nvSpPr>
          <p:cNvPr id="5" name="Tijdelijke aanduiding voor afbeelding 4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7" name="Tijdelijke aanduiding voor tekst 6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5" name="Grafiek 9 fasen"/>
          <p:cNvGraphicFramePr/>
          <p:nvPr>
            <p:extLst>
              <p:ext uri="{D42A27DB-BD31-4B8C-83A1-F6EECF244321}">
                <p14:modId xmlns:p14="http://schemas.microsoft.com/office/powerpoint/2010/main" val="2613324880"/>
              </p:ext>
            </p:extLst>
          </p:nvPr>
        </p:nvGraphicFramePr>
        <p:xfrm>
          <a:off x="748456" y="4783915"/>
          <a:ext cx="11140226" cy="17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9" name="Afbeelding 48">
            <a:extLst>
              <a:ext uri="{FF2B5EF4-FFF2-40B4-BE49-F238E27FC236}">
                <a16:creationId xmlns:a16="http://schemas.microsoft.com/office/drawing/2014/main" id="{C158E86E-FB3C-CC42-9617-97739CE2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68" y="2493183"/>
            <a:ext cx="405483" cy="405483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869BAA9D-AD4D-CE4F-9AE2-D5B3C5AFB78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713664" y="2495001"/>
            <a:ext cx="405483" cy="405483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A3108F73-1C48-744E-9801-C8A2E4D5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00" y="2520720"/>
            <a:ext cx="405483" cy="405483"/>
          </a:xfrm>
          <a:prstGeom prst="rect">
            <a:avLst/>
          </a:prstGeom>
        </p:spPr>
      </p:pic>
      <p:pic>
        <p:nvPicPr>
          <p:cNvPr id="64" name="Picture Placeholder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74A3D6BC-7B5C-401F-96BB-4FC55E025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7074"/>
          <a:stretch>
            <a:fillRect/>
          </a:stretch>
        </p:blipFill>
        <p:spPr bwMode="auto">
          <a:xfrm rot="512536">
            <a:off x="10527389" y="231795"/>
            <a:ext cx="1081175" cy="10420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5" name="Tijdelijke aanduiding voor tekst 3">
            <a:extLst>
              <a:ext uri="{FF2B5EF4-FFF2-40B4-BE49-F238E27FC236}">
                <a16:creationId xmlns:a16="http://schemas.microsoft.com/office/drawing/2014/main" id="{3C4A7E1B-EA71-48AA-9834-CB965FD24EC6}"/>
              </a:ext>
            </a:extLst>
          </p:cNvPr>
          <p:cNvSpPr txBox="1">
            <a:spLocks/>
          </p:cNvSpPr>
          <p:nvPr/>
        </p:nvSpPr>
        <p:spPr bwMode="auto">
          <a:xfrm rot="515739">
            <a:off x="10424996" y="1293644"/>
            <a:ext cx="1133393" cy="23095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2000" kern="1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Giovanni</a:t>
            </a:r>
          </a:p>
        </p:txBody>
      </p:sp>
      <p:pic>
        <p:nvPicPr>
          <p:cNvPr id="66" name="Picture Placeholder 2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D33A5F8E-5C50-4266-9FB6-8CE5C9F8E6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411"/>
          <a:stretch>
            <a:fillRect/>
          </a:stretch>
        </p:blipFill>
        <p:spPr bwMode="auto">
          <a:xfrm rot="21377291">
            <a:off x="9116891" y="226608"/>
            <a:ext cx="1043371" cy="100461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638B67E5-FE1C-4A97-BDCB-CC251FAE9075}"/>
              </a:ext>
            </a:extLst>
          </p:cNvPr>
          <p:cNvSpPr/>
          <p:nvPr/>
        </p:nvSpPr>
        <p:spPr>
          <a:xfrm>
            <a:off x="769324" y="1606664"/>
            <a:ext cx="137321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DAA3E83-57C3-4405-828B-BF262F395CF1}"/>
              </a:ext>
            </a:extLst>
          </p:cNvPr>
          <p:cNvSpPr/>
          <p:nvPr/>
        </p:nvSpPr>
        <p:spPr>
          <a:xfrm>
            <a:off x="2153058" y="1606664"/>
            <a:ext cx="1395613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C1F424-951B-4C67-A157-8D3AD0792A8F}"/>
              </a:ext>
            </a:extLst>
          </p:cNvPr>
          <p:cNvSpPr/>
          <p:nvPr/>
        </p:nvSpPr>
        <p:spPr>
          <a:xfrm>
            <a:off x="3552173" y="1606664"/>
            <a:ext cx="137321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FA6DFB-36E5-4147-BD2E-4761BF687AC2}"/>
              </a:ext>
            </a:extLst>
          </p:cNvPr>
          <p:cNvSpPr/>
          <p:nvPr/>
        </p:nvSpPr>
        <p:spPr>
          <a:xfrm>
            <a:off x="4937121" y="1606664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9EF598-7789-4B56-8051-691A6D214F72}"/>
              </a:ext>
            </a:extLst>
          </p:cNvPr>
          <p:cNvSpPr/>
          <p:nvPr/>
        </p:nvSpPr>
        <p:spPr>
          <a:xfrm>
            <a:off x="6361193" y="1606351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0D65480-503A-4DB6-ADBC-1D809092A017}"/>
              </a:ext>
            </a:extLst>
          </p:cNvPr>
          <p:cNvSpPr/>
          <p:nvPr/>
        </p:nvSpPr>
        <p:spPr>
          <a:xfrm>
            <a:off x="7784811" y="1607087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71B95C-15FC-4BBD-96DE-64F18A49AC57}"/>
              </a:ext>
            </a:extLst>
          </p:cNvPr>
          <p:cNvSpPr/>
          <p:nvPr/>
        </p:nvSpPr>
        <p:spPr>
          <a:xfrm>
            <a:off x="9204609" y="1606351"/>
            <a:ext cx="14227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015B633-7381-4BE5-BBFE-BE7C1F2F338E}"/>
              </a:ext>
            </a:extLst>
          </p:cNvPr>
          <p:cNvSpPr/>
          <p:nvPr/>
        </p:nvSpPr>
        <p:spPr>
          <a:xfrm>
            <a:off x="10628405" y="1607087"/>
            <a:ext cx="1307929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Tijdelijke aanduiding voor tekst 6">
            <a:extLst>
              <a:ext uri="{FF2B5EF4-FFF2-40B4-BE49-F238E27FC236}">
                <a16:creationId xmlns:a16="http://schemas.microsoft.com/office/drawing/2014/main" id="{66DE71E5-68BB-4A20-A8DE-67955E77ED8B}"/>
              </a:ext>
            </a:extLst>
          </p:cNvPr>
          <p:cNvSpPr txBox="1">
            <a:spLocks/>
          </p:cNvSpPr>
          <p:nvPr/>
        </p:nvSpPr>
        <p:spPr bwMode="auto">
          <a:xfrm>
            <a:off x="670860" y="1509946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Op zoek naar stad met gunstig vestigingsklimaat</a:t>
            </a:r>
          </a:p>
        </p:txBody>
      </p:sp>
      <p:sp>
        <p:nvSpPr>
          <p:cNvPr id="76" name="Tijdelijke aanduiding voor tekst 6">
            <a:extLst>
              <a:ext uri="{FF2B5EF4-FFF2-40B4-BE49-F238E27FC236}">
                <a16:creationId xmlns:a16="http://schemas.microsoft.com/office/drawing/2014/main" id="{148188CD-D00F-42EC-B63C-671606931C9D}"/>
              </a:ext>
            </a:extLst>
          </p:cNvPr>
          <p:cNvSpPr txBox="1">
            <a:spLocks/>
          </p:cNvSpPr>
          <p:nvPr/>
        </p:nvSpPr>
        <p:spPr bwMode="auto">
          <a:xfrm>
            <a:off x="3450148" y="1503418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3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Keuze voor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aankoopmakelaar</a:t>
            </a:r>
          </a:p>
        </p:txBody>
      </p:sp>
      <p:sp>
        <p:nvSpPr>
          <p:cNvPr id="77" name="Tijdelijke aanduiding voor tekst 6">
            <a:extLst>
              <a:ext uri="{FF2B5EF4-FFF2-40B4-BE49-F238E27FC236}">
                <a16:creationId xmlns:a16="http://schemas.microsoft.com/office/drawing/2014/main" id="{70CFC91B-E52A-4F0F-B113-AD859F4D8390}"/>
              </a:ext>
            </a:extLst>
          </p:cNvPr>
          <p:cNvSpPr txBox="1">
            <a:spLocks/>
          </p:cNvSpPr>
          <p:nvPr/>
        </p:nvSpPr>
        <p:spPr bwMode="auto">
          <a:xfrm>
            <a:off x="4884359" y="1502988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4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Informatie inwinnen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verschillende panden</a:t>
            </a:r>
          </a:p>
        </p:txBody>
      </p:sp>
      <p:sp>
        <p:nvSpPr>
          <p:cNvPr id="78" name="Tijdelijke aanduiding voor tekst 6">
            <a:extLst>
              <a:ext uri="{FF2B5EF4-FFF2-40B4-BE49-F238E27FC236}">
                <a16:creationId xmlns:a16="http://schemas.microsoft.com/office/drawing/2014/main" id="{64B09366-BBB6-4C60-B906-E0CC53AB3B06}"/>
              </a:ext>
            </a:extLst>
          </p:cNvPr>
          <p:cNvSpPr txBox="1">
            <a:spLocks/>
          </p:cNvSpPr>
          <p:nvPr/>
        </p:nvSpPr>
        <p:spPr bwMode="auto">
          <a:xfrm>
            <a:off x="6308334" y="1501213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5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Panden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bezichtigen</a:t>
            </a:r>
          </a:p>
        </p:txBody>
      </p:sp>
      <p:sp>
        <p:nvSpPr>
          <p:cNvPr id="79" name="Tijdelijke aanduiding voor tekst 6">
            <a:extLst>
              <a:ext uri="{FF2B5EF4-FFF2-40B4-BE49-F238E27FC236}">
                <a16:creationId xmlns:a16="http://schemas.microsoft.com/office/drawing/2014/main" id="{F213283D-CCC3-4ADC-8A82-517819BAEFE8}"/>
              </a:ext>
            </a:extLst>
          </p:cNvPr>
          <p:cNvSpPr txBox="1">
            <a:spLocks/>
          </p:cNvSpPr>
          <p:nvPr/>
        </p:nvSpPr>
        <p:spPr bwMode="auto">
          <a:xfrm>
            <a:off x="2026670" y="1509946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2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Keuze voor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stad</a:t>
            </a:r>
          </a:p>
        </p:txBody>
      </p:sp>
      <p:sp>
        <p:nvSpPr>
          <p:cNvPr id="80" name="Tijdelijke aanduiding voor tekst 6">
            <a:extLst>
              <a:ext uri="{FF2B5EF4-FFF2-40B4-BE49-F238E27FC236}">
                <a16:creationId xmlns:a16="http://schemas.microsoft.com/office/drawing/2014/main" id="{4E12BC01-6263-46D4-A0F2-FFE76D5509E1}"/>
              </a:ext>
            </a:extLst>
          </p:cNvPr>
          <p:cNvSpPr txBox="1">
            <a:spLocks/>
          </p:cNvSpPr>
          <p:nvPr/>
        </p:nvSpPr>
        <p:spPr bwMode="auto">
          <a:xfrm>
            <a:off x="7717288" y="1434079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6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Pand op het oog</a:t>
            </a:r>
          </a:p>
        </p:txBody>
      </p:sp>
      <p:sp>
        <p:nvSpPr>
          <p:cNvPr id="81" name="Tijdelijke aanduiding voor tekst 6">
            <a:extLst>
              <a:ext uri="{FF2B5EF4-FFF2-40B4-BE49-F238E27FC236}">
                <a16:creationId xmlns:a16="http://schemas.microsoft.com/office/drawing/2014/main" id="{1857B442-B185-4A88-8193-069AB9205ACC}"/>
              </a:ext>
            </a:extLst>
          </p:cNvPr>
          <p:cNvSpPr txBox="1">
            <a:spLocks/>
          </p:cNvSpPr>
          <p:nvPr/>
        </p:nvSpPr>
        <p:spPr bwMode="auto">
          <a:xfrm>
            <a:off x="9116678" y="1514055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7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Orientatië pizzeria</a:t>
            </a:r>
            <a:br>
              <a:rPr lang="nl-NL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openen Castricum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ijdelijke aanduiding voor tekst 6">
            <a:extLst>
              <a:ext uri="{FF2B5EF4-FFF2-40B4-BE49-F238E27FC236}">
                <a16:creationId xmlns:a16="http://schemas.microsoft.com/office/drawing/2014/main" id="{865C11F5-9450-42C8-8512-91C38D92DF52}"/>
              </a:ext>
            </a:extLst>
          </p:cNvPr>
          <p:cNvSpPr txBox="1">
            <a:spLocks/>
          </p:cNvSpPr>
          <p:nvPr/>
        </p:nvSpPr>
        <p:spPr bwMode="auto">
          <a:xfrm>
            <a:off x="10516068" y="1502988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8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Generieke informatie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Afbeelding 48">
            <a:extLst>
              <a:ext uri="{FF2B5EF4-FFF2-40B4-BE49-F238E27FC236}">
                <a16:creationId xmlns:a16="http://schemas.microsoft.com/office/drawing/2014/main" id="{81545800-5E05-4F95-A8F3-D959A200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15" y="2493183"/>
            <a:ext cx="405483" cy="405483"/>
          </a:xfrm>
          <a:prstGeom prst="rect">
            <a:avLst/>
          </a:prstGeom>
        </p:spPr>
      </p:pic>
      <p:pic>
        <p:nvPicPr>
          <p:cNvPr id="85" name="Afbeelding 51">
            <a:extLst>
              <a:ext uri="{FF2B5EF4-FFF2-40B4-BE49-F238E27FC236}">
                <a16:creationId xmlns:a16="http://schemas.microsoft.com/office/drawing/2014/main" id="{2989F562-1218-4E0B-88FB-FB44BA79DE1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4342295" y="2491887"/>
            <a:ext cx="405483" cy="405483"/>
          </a:xfrm>
          <a:prstGeom prst="rect">
            <a:avLst/>
          </a:prstGeom>
        </p:spPr>
      </p:pic>
      <p:pic>
        <p:nvPicPr>
          <p:cNvPr id="87" name="Afbeelding 47">
            <a:extLst>
              <a:ext uri="{FF2B5EF4-FFF2-40B4-BE49-F238E27FC236}">
                <a16:creationId xmlns:a16="http://schemas.microsoft.com/office/drawing/2014/main" id="{A7D40DE4-B460-451C-ACF7-38233F0DF88B}"/>
              </a:ext>
            </a:extLst>
          </p:cNvPr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6902029" y="2496707"/>
            <a:ext cx="405483" cy="405483"/>
          </a:xfrm>
          <a:prstGeom prst="rect">
            <a:avLst/>
          </a:prstGeom>
        </p:spPr>
      </p:pic>
      <p:pic>
        <p:nvPicPr>
          <p:cNvPr id="88" name="Afbeelding 48">
            <a:extLst>
              <a:ext uri="{FF2B5EF4-FFF2-40B4-BE49-F238E27FC236}">
                <a16:creationId xmlns:a16="http://schemas.microsoft.com/office/drawing/2014/main" id="{7ED9B72D-553E-463D-ABA7-A9FE83F4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681" y="2496707"/>
            <a:ext cx="405483" cy="405483"/>
          </a:xfrm>
          <a:prstGeom prst="rect">
            <a:avLst/>
          </a:prstGeom>
        </p:spPr>
      </p:pic>
      <p:sp>
        <p:nvSpPr>
          <p:cNvPr id="106" name="TOELICHTING ROOD">
            <a:extLst>
              <a:ext uri="{FF2B5EF4-FFF2-40B4-BE49-F238E27FC236}">
                <a16:creationId xmlns:a16="http://schemas.microsoft.com/office/drawing/2014/main" id="{80CF619B-E3FA-4071-A40C-4DE931766452}"/>
              </a:ext>
            </a:extLst>
          </p:cNvPr>
          <p:cNvSpPr/>
          <p:nvPr/>
        </p:nvSpPr>
        <p:spPr>
          <a:xfrm>
            <a:off x="852263" y="2955377"/>
            <a:ext cx="12073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Google maps</a:t>
            </a:r>
            <a:r>
              <a:rPr lang="nl-NL" sz="800" dirty="0">
                <a:solidFill>
                  <a:srgbClr val="FFFFFF"/>
                </a:solidFill>
                <a:latin typeface="Arial"/>
              </a:rPr>
              <a:t>, 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streetview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gemeentesite,  KVK 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 toeristenbureau</a:t>
            </a:r>
          </a:p>
        </p:txBody>
      </p:sp>
      <p:sp>
        <p:nvSpPr>
          <p:cNvPr id="107" name="TOELICHTING ROOD">
            <a:extLst>
              <a:ext uri="{FF2B5EF4-FFF2-40B4-BE49-F238E27FC236}">
                <a16:creationId xmlns:a16="http://schemas.microsoft.com/office/drawing/2014/main" id="{0D0A654F-EB73-4225-8E29-D82DB0BD5742}"/>
              </a:ext>
            </a:extLst>
          </p:cNvPr>
          <p:cNvSpPr/>
          <p:nvPr/>
        </p:nvSpPr>
        <p:spPr>
          <a:xfrm>
            <a:off x="3642916" y="2945319"/>
            <a:ext cx="12073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Google en Funda in Business</a:t>
            </a:r>
          </a:p>
        </p:txBody>
      </p:sp>
      <p:pic>
        <p:nvPicPr>
          <p:cNvPr id="108" name="Afbeelding 46">
            <a:extLst>
              <a:ext uri="{FF2B5EF4-FFF2-40B4-BE49-F238E27FC236}">
                <a16:creationId xmlns:a16="http://schemas.microsoft.com/office/drawing/2014/main" id="{21209DEF-05E0-4E19-A837-E6B618F0A45D}"/>
              </a:ext>
            </a:extLst>
          </p:cNvPr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5255092" y="2491692"/>
            <a:ext cx="405483" cy="405483"/>
          </a:xfrm>
          <a:prstGeom prst="rect">
            <a:avLst/>
          </a:prstGeom>
        </p:spPr>
      </p:pic>
      <p:sp>
        <p:nvSpPr>
          <p:cNvPr id="113" name="TOELICHTING ROOD">
            <a:extLst>
              <a:ext uri="{FF2B5EF4-FFF2-40B4-BE49-F238E27FC236}">
                <a16:creationId xmlns:a16="http://schemas.microsoft.com/office/drawing/2014/main" id="{BA79D4B6-09DD-4F80-8749-70A790B57C71}"/>
              </a:ext>
            </a:extLst>
          </p:cNvPr>
          <p:cNvSpPr/>
          <p:nvPr/>
        </p:nvSpPr>
        <p:spPr>
          <a:xfrm>
            <a:off x="5102258" y="2943070"/>
            <a:ext cx="12073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Informatie verkregen</a:t>
            </a:r>
            <a:b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makelaar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059BB6-01CD-489B-A831-0D60D388CB73}"/>
              </a:ext>
            </a:extLst>
          </p:cNvPr>
          <p:cNvSpPr/>
          <p:nvPr/>
        </p:nvSpPr>
        <p:spPr>
          <a:xfrm>
            <a:off x="-75875" y="6400800"/>
            <a:ext cx="516207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2" name="Titel 1">
            <a:extLst>
              <a:ext uri="{FF2B5EF4-FFF2-40B4-BE49-F238E27FC236}">
                <a16:creationId xmlns:a16="http://schemas.microsoft.com/office/drawing/2014/main" id="{DC84F9E1-0DB9-4044-81A6-7B778A31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" y="205255"/>
            <a:ext cx="8563906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Gewenste klantreis (1/3)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OELICHTING ROOD">
            <a:extLst>
              <a:ext uri="{FF2B5EF4-FFF2-40B4-BE49-F238E27FC236}">
                <a16:creationId xmlns:a16="http://schemas.microsoft.com/office/drawing/2014/main" id="{881BC9B2-4A01-413E-B342-D8444840B494}"/>
              </a:ext>
            </a:extLst>
          </p:cNvPr>
          <p:cNvSpPr/>
          <p:nvPr/>
        </p:nvSpPr>
        <p:spPr>
          <a:xfrm>
            <a:off x="1005983" y="5014102"/>
            <a:ext cx="922627" cy="8513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Google vind ik redelijk wat informatie in het Engels over Castricum</a:t>
            </a:r>
          </a:p>
        </p:txBody>
      </p:sp>
      <p:sp>
        <p:nvSpPr>
          <p:cNvPr id="86" name="TOELICHTING GROEN">
            <a:extLst>
              <a:ext uri="{FF2B5EF4-FFF2-40B4-BE49-F238E27FC236}">
                <a16:creationId xmlns:a16="http://schemas.microsoft.com/office/drawing/2014/main" id="{B796A24C-EAE5-4969-B617-49A1C19901A7}"/>
              </a:ext>
            </a:extLst>
          </p:cNvPr>
          <p:cNvSpPr/>
          <p:nvPr/>
        </p:nvSpPr>
        <p:spPr>
          <a:xfrm>
            <a:off x="2449940" y="4594804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Met redelijke info kies ik voor Castricum</a:t>
            </a:r>
          </a:p>
        </p:txBody>
      </p:sp>
      <p:sp>
        <p:nvSpPr>
          <p:cNvPr id="33" name="TOELICHTING GROEN"/>
          <p:cNvSpPr/>
          <p:nvPr/>
        </p:nvSpPr>
        <p:spPr>
          <a:xfrm>
            <a:off x="3802168" y="3839524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Via Funda in Business kom ik snel in contact met een aankoopmakelaar</a:t>
            </a:r>
          </a:p>
        </p:txBody>
      </p:sp>
      <p:sp>
        <p:nvSpPr>
          <p:cNvPr id="95" name="TOELICHTING GROEN">
            <a:extLst>
              <a:ext uri="{FF2B5EF4-FFF2-40B4-BE49-F238E27FC236}">
                <a16:creationId xmlns:a16="http://schemas.microsoft.com/office/drawing/2014/main" id="{4ECE102F-5D85-4B82-80E0-FD0FCE0A2B3E}"/>
              </a:ext>
            </a:extLst>
          </p:cNvPr>
          <p:cNvSpPr/>
          <p:nvPr/>
        </p:nvSpPr>
        <p:spPr>
          <a:xfrm>
            <a:off x="6556812" y="4923070"/>
            <a:ext cx="922627" cy="6565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Vooruit dan maar. Ik begrijp dat ik naar NLD moet komen om panden te bekijken. </a:t>
            </a:r>
          </a:p>
        </p:txBody>
      </p:sp>
      <p:sp>
        <p:nvSpPr>
          <p:cNvPr id="96" name="TOELICHTING GROEN">
            <a:extLst>
              <a:ext uri="{FF2B5EF4-FFF2-40B4-BE49-F238E27FC236}">
                <a16:creationId xmlns:a16="http://schemas.microsoft.com/office/drawing/2014/main" id="{25779135-1E8B-4EBB-A27B-90F97D19CF6D}"/>
              </a:ext>
            </a:extLst>
          </p:cNvPr>
          <p:cNvSpPr/>
          <p:nvPr/>
        </p:nvSpPr>
        <p:spPr>
          <a:xfrm>
            <a:off x="7965370" y="3971992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Na vele bezichtingen heb ik een mooi pand op het oog</a:t>
            </a:r>
          </a:p>
        </p:txBody>
      </p:sp>
      <p:sp>
        <p:nvSpPr>
          <p:cNvPr id="101" name="TOELICHTING GROEN">
            <a:extLst>
              <a:ext uri="{FF2B5EF4-FFF2-40B4-BE49-F238E27FC236}">
                <a16:creationId xmlns:a16="http://schemas.microsoft.com/office/drawing/2014/main" id="{52EA8C34-61D1-41AD-B7C1-9B3CC62CB600}"/>
              </a:ext>
            </a:extLst>
          </p:cNvPr>
          <p:cNvSpPr/>
          <p:nvPr/>
        </p:nvSpPr>
        <p:spPr>
          <a:xfrm>
            <a:off x="4930969" y="4503785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Via de makelaar krijg ik info over verschillende</a:t>
            </a:r>
            <a:br>
              <a:rPr lang="nl-NL" sz="800" dirty="0">
                <a:solidFill>
                  <a:schemeClr val="bg1"/>
                </a:solidFill>
              </a:rPr>
            </a:br>
            <a:r>
              <a:rPr lang="nl-NL" sz="800" dirty="0">
                <a:solidFill>
                  <a:schemeClr val="bg1"/>
                </a:solidFill>
              </a:rPr>
              <a:t>panden</a:t>
            </a:r>
          </a:p>
        </p:txBody>
      </p:sp>
      <p:sp>
        <p:nvSpPr>
          <p:cNvPr id="105" name="TOELICHTING GROEN">
            <a:extLst>
              <a:ext uri="{FF2B5EF4-FFF2-40B4-BE49-F238E27FC236}">
                <a16:creationId xmlns:a16="http://schemas.microsoft.com/office/drawing/2014/main" id="{ED50A81E-6A72-4C63-92B0-01CD3471B63B}"/>
              </a:ext>
            </a:extLst>
          </p:cNvPr>
          <p:cNvSpPr/>
          <p:nvPr/>
        </p:nvSpPr>
        <p:spPr>
          <a:xfrm>
            <a:off x="10868657" y="3863249"/>
            <a:ext cx="922627" cy="1255060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defRPr/>
            </a:pPr>
            <a:r>
              <a:rPr lang="nl-NL" sz="800" dirty="0">
                <a:solidFill>
                  <a:srgbClr val="FFFFFF"/>
                </a:solidFill>
              </a:rPr>
              <a:t>Op business.gov.nl staat alles wat ik moet regelen  overzichtelijk in het Engels. Zo zie ik dat ik een BSN,</a:t>
            </a:r>
            <a:br>
              <a:rPr lang="nl-NL" sz="800" dirty="0">
                <a:solidFill>
                  <a:srgbClr val="FFFFFF"/>
                </a:solidFill>
              </a:rPr>
            </a:br>
            <a:r>
              <a:rPr lang="nl-NL" sz="800" dirty="0">
                <a:solidFill>
                  <a:srgbClr val="FFFFFF"/>
                </a:solidFill>
              </a:rPr>
              <a:t>KVK nummer en horecavergunning nodig heb.</a:t>
            </a:r>
          </a:p>
        </p:txBody>
      </p:sp>
      <p:graphicFrame>
        <p:nvGraphicFramePr>
          <p:cNvPr id="125" name="Grafiek 9 fasen">
            <a:extLst>
              <a:ext uri="{FF2B5EF4-FFF2-40B4-BE49-F238E27FC236}">
                <a16:creationId xmlns:a16="http://schemas.microsoft.com/office/drawing/2014/main" id="{07DD1456-8504-49B5-8947-614761FB0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546258"/>
              </p:ext>
            </p:extLst>
          </p:nvPr>
        </p:nvGraphicFramePr>
        <p:xfrm>
          <a:off x="746884" y="3251025"/>
          <a:ext cx="11202238" cy="17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26" name="PRETTIG">
            <a:extLst>
              <a:ext uri="{FF2B5EF4-FFF2-40B4-BE49-F238E27FC236}">
                <a16:creationId xmlns:a16="http://schemas.microsoft.com/office/drawing/2014/main" id="{C3262F57-EFA5-4502-9805-BF0BD6B52B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14" y="4264178"/>
            <a:ext cx="243840" cy="243840"/>
          </a:xfrm>
          <a:prstGeom prst="rect">
            <a:avLst/>
          </a:prstGeom>
        </p:spPr>
      </p:pic>
      <p:pic>
        <p:nvPicPr>
          <p:cNvPr id="127" name="PRETTIG">
            <a:extLst>
              <a:ext uri="{FF2B5EF4-FFF2-40B4-BE49-F238E27FC236}">
                <a16:creationId xmlns:a16="http://schemas.microsoft.com/office/drawing/2014/main" id="{6BEC5FEC-B7BE-4BC5-BA04-EF1335A20E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26" y="3435938"/>
            <a:ext cx="243840" cy="243840"/>
          </a:xfrm>
          <a:prstGeom prst="rect">
            <a:avLst/>
          </a:prstGeom>
        </p:spPr>
      </p:pic>
      <p:pic>
        <p:nvPicPr>
          <p:cNvPr id="128" name="PRETTIG">
            <a:extLst>
              <a:ext uri="{FF2B5EF4-FFF2-40B4-BE49-F238E27FC236}">
                <a16:creationId xmlns:a16="http://schemas.microsoft.com/office/drawing/2014/main" id="{1F372145-273A-47C9-A0AD-31E52F31FA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63" y="4063161"/>
            <a:ext cx="243840" cy="243840"/>
          </a:xfrm>
          <a:prstGeom prst="rect">
            <a:avLst/>
          </a:prstGeom>
        </p:spPr>
      </p:pic>
      <p:pic>
        <p:nvPicPr>
          <p:cNvPr id="129" name="PRETTIG">
            <a:extLst>
              <a:ext uri="{FF2B5EF4-FFF2-40B4-BE49-F238E27FC236}">
                <a16:creationId xmlns:a16="http://schemas.microsoft.com/office/drawing/2014/main" id="{2194EBE2-516E-4646-860D-7B7A2FD112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49" y="3417786"/>
            <a:ext cx="243840" cy="243840"/>
          </a:xfrm>
          <a:prstGeom prst="rect">
            <a:avLst/>
          </a:prstGeom>
        </p:spPr>
      </p:pic>
      <p:pic>
        <p:nvPicPr>
          <p:cNvPr id="130" name="PRETTIG">
            <a:extLst>
              <a:ext uri="{FF2B5EF4-FFF2-40B4-BE49-F238E27FC236}">
                <a16:creationId xmlns:a16="http://schemas.microsoft.com/office/drawing/2014/main" id="{9E09D50D-11D7-4C80-B6E2-F7B4E2F4C3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741" y="3435657"/>
            <a:ext cx="243840" cy="243840"/>
          </a:xfrm>
          <a:prstGeom prst="rect">
            <a:avLst/>
          </a:prstGeom>
        </p:spPr>
      </p:pic>
      <p:pic>
        <p:nvPicPr>
          <p:cNvPr id="131" name="Afbeelding 48">
            <a:extLst>
              <a:ext uri="{FF2B5EF4-FFF2-40B4-BE49-F238E27FC236}">
                <a16:creationId xmlns:a16="http://schemas.microsoft.com/office/drawing/2014/main" id="{47460850-4546-4D5B-B517-0BCDA792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763" y="2504014"/>
            <a:ext cx="405483" cy="405483"/>
          </a:xfrm>
          <a:prstGeom prst="rect">
            <a:avLst/>
          </a:prstGeom>
        </p:spPr>
      </p:pic>
      <p:pic>
        <p:nvPicPr>
          <p:cNvPr id="132" name="Afbeelding 47">
            <a:extLst>
              <a:ext uri="{FF2B5EF4-FFF2-40B4-BE49-F238E27FC236}">
                <a16:creationId xmlns:a16="http://schemas.microsoft.com/office/drawing/2014/main" id="{DBEFF48C-FA8E-4EE3-8FD5-28A844EFEB91}"/>
              </a:ext>
            </a:extLst>
          </p:cNvPr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8350737" y="2487618"/>
            <a:ext cx="405483" cy="405483"/>
          </a:xfrm>
          <a:prstGeom prst="rect">
            <a:avLst/>
          </a:prstGeom>
        </p:spPr>
      </p:pic>
      <p:sp>
        <p:nvSpPr>
          <p:cNvPr id="133" name="TOELICHTING ROOD">
            <a:extLst>
              <a:ext uri="{FF2B5EF4-FFF2-40B4-BE49-F238E27FC236}">
                <a16:creationId xmlns:a16="http://schemas.microsoft.com/office/drawing/2014/main" id="{CE61D00F-3C92-4500-804E-389AFA8ECFA5}"/>
              </a:ext>
            </a:extLst>
          </p:cNvPr>
          <p:cNvSpPr/>
          <p:nvPr/>
        </p:nvSpPr>
        <p:spPr>
          <a:xfrm>
            <a:off x="9519203" y="2955377"/>
            <a:ext cx="7084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YourEurope</a:t>
            </a:r>
          </a:p>
        </p:txBody>
      </p:sp>
      <p:sp>
        <p:nvSpPr>
          <p:cNvPr id="134" name="TOELICHTING ROOD">
            <a:extLst>
              <a:ext uri="{FF2B5EF4-FFF2-40B4-BE49-F238E27FC236}">
                <a16:creationId xmlns:a16="http://schemas.microsoft.com/office/drawing/2014/main" id="{B0630BF8-25DF-48F8-822A-A29EA2BE5100}"/>
              </a:ext>
            </a:extLst>
          </p:cNvPr>
          <p:cNvSpPr/>
          <p:nvPr/>
        </p:nvSpPr>
        <p:spPr>
          <a:xfrm>
            <a:off x="10678700" y="2962536"/>
            <a:ext cx="120733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Business.gov.nl</a:t>
            </a:r>
          </a:p>
        </p:txBody>
      </p:sp>
      <p:pic>
        <p:nvPicPr>
          <p:cNvPr id="89" name="PRETTIG">
            <a:extLst>
              <a:ext uri="{FF2B5EF4-FFF2-40B4-BE49-F238E27FC236}">
                <a16:creationId xmlns:a16="http://schemas.microsoft.com/office/drawing/2014/main" id="{1E27C71C-FA65-4BDC-BA5E-3F4D2E250D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36" y="4172896"/>
            <a:ext cx="243840" cy="243840"/>
          </a:xfrm>
          <a:prstGeom prst="rect">
            <a:avLst/>
          </a:prstGeom>
        </p:spPr>
      </p:pic>
      <p:sp>
        <p:nvSpPr>
          <p:cNvPr id="90" name="TOELICHTING GROEN">
            <a:extLst>
              <a:ext uri="{FF2B5EF4-FFF2-40B4-BE49-F238E27FC236}">
                <a16:creationId xmlns:a16="http://schemas.microsoft.com/office/drawing/2014/main" id="{1BA9F8E9-9411-4714-AB8B-6EDA3B50C4D7}"/>
              </a:ext>
            </a:extLst>
          </p:cNvPr>
          <p:cNvSpPr/>
          <p:nvPr/>
        </p:nvSpPr>
        <p:spPr>
          <a:xfrm>
            <a:off x="9333482" y="4564309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Fijn om overzicht</a:t>
            </a:r>
            <a:br>
              <a:rPr lang="nl-NL" sz="800" dirty="0">
                <a:solidFill>
                  <a:schemeClr val="bg1"/>
                </a:solidFill>
              </a:rPr>
            </a:br>
            <a:r>
              <a:rPr lang="nl-NL" sz="800" dirty="0">
                <a:solidFill>
                  <a:schemeClr val="bg1"/>
                </a:solidFill>
              </a:rPr>
              <a:t>te krijgen van wat er in Nederland geregeld moet worden. </a:t>
            </a:r>
          </a:p>
        </p:txBody>
      </p:sp>
    </p:spTree>
    <p:extLst>
      <p:ext uri="{BB962C8B-B14F-4D97-AF65-F5344CB8AC3E}">
        <p14:creationId xmlns:p14="http://schemas.microsoft.com/office/powerpoint/2010/main" val="251483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39C00DB7-49E1-47FC-AFED-C3EC33964975}"/>
              </a:ext>
            </a:extLst>
          </p:cNvPr>
          <p:cNvPicPr>
            <a:picLocks noGrp="1" noChangeAspect="1"/>
          </p:cNvPicPr>
          <p:nvPr>
            <p:ph type="pic" idx="5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7074"/>
          <a:stretch>
            <a:fillRect/>
          </a:stretch>
        </p:blipFill>
        <p:spPr>
          <a:xfrm rot="512536">
            <a:off x="10529410" y="227423"/>
            <a:ext cx="1055108" cy="1042019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53"/>
          </p:nvPr>
        </p:nvSpPr>
        <p:spPr>
          <a:xfrm rot="515739">
            <a:off x="10458759" y="1292303"/>
            <a:ext cx="1133393" cy="230959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Giovanni</a:t>
            </a:r>
          </a:p>
          <a:p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4" name="Grafiek 9 fasen"/>
          <p:cNvGraphicFramePr/>
          <p:nvPr>
            <p:extLst>
              <p:ext uri="{D42A27DB-BD31-4B8C-83A1-F6EECF244321}">
                <p14:modId xmlns:p14="http://schemas.microsoft.com/office/powerpoint/2010/main" val="3881073441"/>
              </p:ext>
            </p:extLst>
          </p:nvPr>
        </p:nvGraphicFramePr>
        <p:xfrm>
          <a:off x="854000" y="3178182"/>
          <a:ext cx="10991179" cy="311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OELICHTING ROOD"/>
          <p:cNvSpPr/>
          <p:nvPr/>
        </p:nvSpPr>
        <p:spPr>
          <a:xfrm>
            <a:off x="5957450" y="4489107"/>
            <a:ext cx="922627" cy="1116028"/>
          </a:xfrm>
          <a:prstGeom prst="rect">
            <a:avLst/>
          </a:prstGeom>
          <a:solidFill>
            <a:srgbClr val="F2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>
                <a:solidFill>
                  <a:srgbClr val="FFFFFF"/>
                </a:solidFill>
              </a:rPr>
              <a:t>Ohneee. De vergunning wordt afgewezen</a:t>
            </a:r>
            <a:br>
              <a:rPr lang="nl-NL" sz="800" dirty="0">
                <a:solidFill>
                  <a:srgbClr val="FFFFFF"/>
                </a:solidFill>
              </a:rPr>
            </a:br>
            <a:r>
              <a:rPr lang="nl-NL" sz="800" dirty="0">
                <a:solidFill>
                  <a:srgbClr val="FFFFFF"/>
                </a:solidFill>
              </a:rPr>
              <a:t>door het bestemmingsplan.</a:t>
            </a:r>
          </a:p>
          <a:p>
            <a:pPr lvl="0"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800" dirty="0">
                <a:solidFill>
                  <a:srgbClr val="FFFFFF"/>
                </a:solidFill>
              </a:rPr>
              <a:t>De vergunning is alleen in het Nederlands beschikbaar.</a:t>
            </a:r>
          </a:p>
        </p:txBody>
      </p:sp>
      <p:pic>
        <p:nvPicPr>
          <p:cNvPr id="42" name="ONPRETTIG">
            <a:extLst>
              <a:ext uri="{FF2B5EF4-FFF2-40B4-BE49-F238E27FC236}">
                <a16:creationId xmlns:a16="http://schemas.microsoft.com/office/drawing/2014/main" id="{694E4A8F-6EC8-C745-9237-D4FDB8349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19" y="5852333"/>
            <a:ext cx="240792" cy="240792"/>
          </a:xfrm>
          <a:prstGeom prst="rect">
            <a:avLst/>
          </a:prstGeom>
        </p:spPr>
      </p:pic>
      <p:pic>
        <p:nvPicPr>
          <p:cNvPr id="43" name="PRETTIG">
            <a:extLst>
              <a:ext uri="{FF2B5EF4-FFF2-40B4-BE49-F238E27FC236}">
                <a16:creationId xmlns:a16="http://schemas.microsoft.com/office/drawing/2014/main" id="{9B607B6E-B752-6C41-87AF-8AADC7887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68" y="3614362"/>
            <a:ext cx="243840" cy="243840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43D65504-1393-A846-9F2B-F11C96D3270A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10894139" y="2482939"/>
            <a:ext cx="405483" cy="405483"/>
          </a:xfrm>
          <a:prstGeom prst="rect">
            <a:avLst/>
          </a:prstGeom>
        </p:spPr>
      </p:pic>
      <p:pic>
        <p:nvPicPr>
          <p:cNvPr id="21" name="Picture Placeholder 2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A8C2BB5F-9E86-4A52-8B5B-CEF88C83AD18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411"/>
          <a:stretch>
            <a:fillRect/>
          </a:stretch>
        </p:blipFill>
        <p:spPr>
          <a:xfrm rot="21377291">
            <a:off x="9120426" y="243075"/>
            <a:ext cx="1043371" cy="1004614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947C48-C56C-468C-9A43-84EF1CAF208D}"/>
              </a:ext>
            </a:extLst>
          </p:cNvPr>
          <p:cNvSpPr/>
          <p:nvPr/>
        </p:nvSpPr>
        <p:spPr>
          <a:xfrm>
            <a:off x="769324" y="1606664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D1DD2-C878-45B2-A065-0A46FA8770E7}"/>
              </a:ext>
            </a:extLst>
          </p:cNvPr>
          <p:cNvSpPr/>
          <p:nvPr/>
        </p:nvSpPr>
        <p:spPr>
          <a:xfrm>
            <a:off x="2365698" y="1608756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C5C3F2-8980-43EF-AFB4-097C4C539D7F}"/>
              </a:ext>
            </a:extLst>
          </p:cNvPr>
          <p:cNvSpPr/>
          <p:nvPr/>
        </p:nvSpPr>
        <p:spPr>
          <a:xfrm>
            <a:off x="3962517" y="1608756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DF4E0A6-467C-4561-9BFB-D799A48DE521}"/>
              </a:ext>
            </a:extLst>
          </p:cNvPr>
          <p:cNvSpPr/>
          <p:nvPr/>
        </p:nvSpPr>
        <p:spPr>
          <a:xfrm>
            <a:off x="5552891" y="1606140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BF1860-E97A-4DCA-9123-D02AEFC4D629}"/>
              </a:ext>
            </a:extLst>
          </p:cNvPr>
          <p:cNvSpPr/>
          <p:nvPr/>
        </p:nvSpPr>
        <p:spPr>
          <a:xfrm>
            <a:off x="7140337" y="1604667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72D05E-13FE-4CAC-BE33-E111644568AC}"/>
              </a:ext>
            </a:extLst>
          </p:cNvPr>
          <p:cNvSpPr/>
          <p:nvPr/>
        </p:nvSpPr>
        <p:spPr>
          <a:xfrm>
            <a:off x="8745672" y="1606140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E0FB1B-E6E0-4ED5-82E4-880A95492F44}"/>
              </a:ext>
            </a:extLst>
          </p:cNvPr>
          <p:cNvSpPr/>
          <p:nvPr/>
        </p:nvSpPr>
        <p:spPr>
          <a:xfrm>
            <a:off x="10339669" y="1606865"/>
            <a:ext cx="1592875" cy="513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Tijdelijke aanduiding voor tekst 6">
            <a:extLst>
              <a:ext uri="{FF2B5EF4-FFF2-40B4-BE49-F238E27FC236}">
                <a16:creationId xmlns:a16="http://schemas.microsoft.com/office/drawing/2014/main" id="{1FC8F77D-9A80-4323-907C-E276C4EE5165}"/>
              </a:ext>
            </a:extLst>
          </p:cNvPr>
          <p:cNvSpPr txBox="1">
            <a:spLocks/>
          </p:cNvSpPr>
          <p:nvPr/>
        </p:nvSpPr>
        <p:spPr bwMode="auto">
          <a:xfrm>
            <a:off x="2358961" y="1513021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10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Specifieke info KVK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(start nieuwe klantreis)</a:t>
            </a:r>
          </a:p>
        </p:txBody>
      </p:sp>
      <p:sp>
        <p:nvSpPr>
          <p:cNvPr id="65" name="Tijdelijke aanduiding voor tekst 6">
            <a:extLst>
              <a:ext uri="{FF2B5EF4-FFF2-40B4-BE49-F238E27FC236}">
                <a16:creationId xmlns:a16="http://schemas.microsoft.com/office/drawing/2014/main" id="{79F84D29-DB24-4553-9D15-58F888B3BFD1}"/>
              </a:ext>
            </a:extLst>
          </p:cNvPr>
          <p:cNvSpPr txBox="1">
            <a:spLocks/>
          </p:cNvSpPr>
          <p:nvPr/>
        </p:nvSpPr>
        <p:spPr bwMode="auto">
          <a:xfrm>
            <a:off x="3870732" y="1504826"/>
            <a:ext cx="1833078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11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Specifieke info vergunning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(start nieuwe klantreis)</a:t>
            </a:r>
          </a:p>
        </p:txBody>
      </p:sp>
      <p:sp>
        <p:nvSpPr>
          <p:cNvPr id="66" name="Tijdelijke aanduiding voor tekst 6">
            <a:extLst>
              <a:ext uri="{FF2B5EF4-FFF2-40B4-BE49-F238E27FC236}">
                <a16:creationId xmlns:a16="http://schemas.microsoft.com/office/drawing/2014/main" id="{3CE78542-903C-4F65-AFF0-728BEBF53A0E}"/>
              </a:ext>
            </a:extLst>
          </p:cNvPr>
          <p:cNvSpPr txBox="1">
            <a:spLocks/>
          </p:cNvSpPr>
          <p:nvPr/>
        </p:nvSpPr>
        <p:spPr bwMode="auto">
          <a:xfrm>
            <a:off x="5552890" y="1425154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12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Afwijzing vergunning</a:t>
            </a:r>
          </a:p>
        </p:txBody>
      </p:sp>
      <p:sp>
        <p:nvSpPr>
          <p:cNvPr id="67" name="Tijdelijke aanduiding voor tekst 6">
            <a:extLst>
              <a:ext uri="{FF2B5EF4-FFF2-40B4-BE49-F238E27FC236}">
                <a16:creationId xmlns:a16="http://schemas.microsoft.com/office/drawing/2014/main" id="{B8756A01-141A-45BB-BBFE-6B9D4384B9EC}"/>
              </a:ext>
            </a:extLst>
          </p:cNvPr>
          <p:cNvSpPr txBox="1">
            <a:spLocks/>
          </p:cNvSpPr>
          <p:nvPr/>
        </p:nvSpPr>
        <p:spPr bwMode="auto">
          <a:xfrm>
            <a:off x="731975" y="1509876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9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Specifieke info BSN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(start nieuwe klantreis)</a:t>
            </a:r>
          </a:p>
        </p:txBody>
      </p:sp>
      <p:sp>
        <p:nvSpPr>
          <p:cNvPr id="68" name="Tijdelijke aanduiding voor tekst 6">
            <a:extLst>
              <a:ext uri="{FF2B5EF4-FFF2-40B4-BE49-F238E27FC236}">
                <a16:creationId xmlns:a16="http://schemas.microsoft.com/office/drawing/2014/main" id="{00533FD6-D348-4700-A80D-1FB55FB68122}"/>
              </a:ext>
            </a:extLst>
          </p:cNvPr>
          <p:cNvSpPr txBox="1">
            <a:spLocks/>
          </p:cNvSpPr>
          <p:nvPr/>
        </p:nvSpPr>
        <p:spPr bwMode="auto">
          <a:xfrm>
            <a:off x="7145281" y="1508134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13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Nieuw pand op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oog</a:t>
            </a:r>
          </a:p>
        </p:txBody>
      </p:sp>
      <p:sp>
        <p:nvSpPr>
          <p:cNvPr id="69" name="Tijdelijke aanduiding voor tekst 6">
            <a:extLst>
              <a:ext uri="{FF2B5EF4-FFF2-40B4-BE49-F238E27FC236}">
                <a16:creationId xmlns:a16="http://schemas.microsoft.com/office/drawing/2014/main" id="{0E0CFA8C-A93A-45D8-A2CC-6DB3F3888D8C}"/>
              </a:ext>
            </a:extLst>
          </p:cNvPr>
          <p:cNvSpPr txBox="1">
            <a:spLocks/>
          </p:cNvSpPr>
          <p:nvPr/>
        </p:nvSpPr>
        <p:spPr bwMode="auto">
          <a:xfrm>
            <a:off x="10300442" y="1498431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15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Aankoop pand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(start nieuwe klantreis)</a:t>
            </a:r>
          </a:p>
        </p:txBody>
      </p:sp>
      <p:sp>
        <p:nvSpPr>
          <p:cNvPr id="70" name="Tijdelijke aanduiding voor tekst 6">
            <a:extLst>
              <a:ext uri="{FF2B5EF4-FFF2-40B4-BE49-F238E27FC236}">
                <a16:creationId xmlns:a16="http://schemas.microsoft.com/office/drawing/2014/main" id="{DD501588-E1A5-4DD7-B22F-545655344F23}"/>
              </a:ext>
            </a:extLst>
          </p:cNvPr>
          <p:cNvSpPr txBox="1">
            <a:spLocks/>
          </p:cNvSpPr>
          <p:nvPr/>
        </p:nvSpPr>
        <p:spPr bwMode="auto">
          <a:xfrm>
            <a:off x="8754917" y="1423573"/>
            <a:ext cx="1592875" cy="684951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Fase 14</a:t>
            </a:r>
            <a:b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Goedkeuring vergunning</a:t>
            </a:r>
          </a:p>
        </p:txBody>
      </p:sp>
      <p:sp>
        <p:nvSpPr>
          <p:cNvPr id="84" name="TOELICHTING GROEN">
            <a:extLst>
              <a:ext uri="{FF2B5EF4-FFF2-40B4-BE49-F238E27FC236}">
                <a16:creationId xmlns:a16="http://schemas.microsoft.com/office/drawing/2014/main" id="{12BF66D8-324F-4F13-974E-1EBF995BE3FA}"/>
              </a:ext>
            </a:extLst>
          </p:cNvPr>
          <p:cNvSpPr/>
          <p:nvPr/>
        </p:nvSpPr>
        <p:spPr>
          <a:xfrm>
            <a:off x="9028754" y="3929717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Yes! De vergunning wordt nu wel verleend.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51B4876-CF58-4186-8F25-4A3A825E30FA}"/>
              </a:ext>
            </a:extLst>
          </p:cNvPr>
          <p:cNvSpPr/>
          <p:nvPr/>
        </p:nvSpPr>
        <p:spPr>
          <a:xfrm>
            <a:off x="0" y="6416777"/>
            <a:ext cx="4977386" cy="441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4" name="PRETTIG">
            <a:extLst>
              <a:ext uri="{FF2B5EF4-FFF2-40B4-BE49-F238E27FC236}">
                <a16:creationId xmlns:a16="http://schemas.microsoft.com/office/drawing/2014/main" id="{62FBAB7A-9B83-4196-BAF3-3787BB898C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12" y="3552617"/>
            <a:ext cx="243840" cy="243840"/>
          </a:xfrm>
          <a:prstGeom prst="rect">
            <a:avLst/>
          </a:prstGeom>
        </p:spPr>
      </p:pic>
      <p:pic>
        <p:nvPicPr>
          <p:cNvPr id="96" name="Afbeelding 48">
            <a:extLst>
              <a:ext uri="{FF2B5EF4-FFF2-40B4-BE49-F238E27FC236}">
                <a16:creationId xmlns:a16="http://schemas.microsoft.com/office/drawing/2014/main" id="{5E6653B1-0DF3-4EBC-9317-2817530EE9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014" y="2477242"/>
            <a:ext cx="405483" cy="405483"/>
          </a:xfrm>
          <a:prstGeom prst="rect">
            <a:avLst/>
          </a:prstGeom>
        </p:spPr>
      </p:pic>
      <p:sp>
        <p:nvSpPr>
          <p:cNvPr id="98" name="TOELICHTING ROOD">
            <a:extLst>
              <a:ext uri="{FF2B5EF4-FFF2-40B4-BE49-F238E27FC236}">
                <a16:creationId xmlns:a16="http://schemas.microsoft.com/office/drawing/2014/main" id="{2FBBD9DE-8AF1-4A19-BEFA-74C681BB46BF}"/>
              </a:ext>
            </a:extLst>
          </p:cNvPr>
          <p:cNvSpPr/>
          <p:nvPr/>
        </p:nvSpPr>
        <p:spPr>
          <a:xfrm>
            <a:off x="10332800" y="2971233"/>
            <a:ext cx="1569627" cy="4287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Denk aan </a:t>
            </a:r>
            <a:r>
              <a:rPr lang="nl-NL" sz="800" dirty="0"/>
              <a:t>aankopen, notaris, hypotheekverstrekker, bouwkeuring en taxatie.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5" name="Titel 1">
            <a:extLst>
              <a:ext uri="{FF2B5EF4-FFF2-40B4-BE49-F238E27FC236}">
                <a16:creationId xmlns:a16="http://schemas.microsoft.com/office/drawing/2014/main" id="{1C04015A-7E65-4606-BB1A-F5F9EFE0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" y="205255"/>
            <a:ext cx="8563906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Gewenste klantreis (2/3)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Afbeelding 48">
            <a:extLst>
              <a:ext uri="{FF2B5EF4-FFF2-40B4-BE49-F238E27FC236}">
                <a16:creationId xmlns:a16="http://schemas.microsoft.com/office/drawing/2014/main" id="{60BF80FD-9992-44BF-9450-77FE5FF57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5278" y="2475060"/>
            <a:ext cx="405483" cy="405483"/>
          </a:xfrm>
          <a:prstGeom prst="rect">
            <a:avLst/>
          </a:prstGeom>
        </p:spPr>
      </p:pic>
      <p:pic>
        <p:nvPicPr>
          <p:cNvPr id="57" name="Afbeelding 48">
            <a:extLst>
              <a:ext uri="{FF2B5EF4-FFF2-40B4-BE49-F238E27FC236}">
                <a16:creationId xmlns:a16="http://schemas.microsoft.com/office/drawing/2014/main" id="{EA07F3AA-434A-4713-808A-0CF242D573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903" y="2475060"/>
            <a:ext cx="405483" cy="405483"/>
          </a:xfrm>
          <a:prstGeom prst="rect">
            <a:avLst/>
          </a:prstGeom>
        </p:spPr>
      </p:pic>
      <p:pic>
        <p:nvPicPr>
          <p:cNvPr id="71" name="PRETTIG">
            <a:extLst>
              <a:ext uri="{FF2B5EF4-FFF2-40B4-BE49-F238E27FC236}">
                <a16:creationId xmlns:a16="http://schemas.microsoft.com/office/drawing/2014/main" id="{05A39D87-07F4-43CE-A499-1CE236FEE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72" y="4094735"/>
            <a:ext cx="243840" cy="243840"/>
          </a:xfrm>
          <a:prstGeom prst="rect">
            <a:avLst/>
          </a:prstGeom>
        </p:spPr>
      </p:pic>
      <p:pic>
        <p:nvPicPr>
          <p:cNvPr id="72" name="PRETTIG">
            <a:extLst>
              <a:ext uri="{FF2B5EF4-FFF2-40B4-BE49-F238E27FC236}">
                <a16:creationId xmlns:a16="http://schemas.microsoft.com/office/drawing/2014/main" id="{A5453AFF-C1B9-4EA3-8887-D5F23B936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25" y="3470641"/>
            <a:ext cx="243840" cy="243840"/>
          </a:xfrm>
          <a:prstGeom prst="rect">
            <a:avLst/>
          </a:prstGeom>
        </p:spPr>
      </p:pic>
      <p:pic>
        <p:nvPicPr>
          <p:cNvPr id="73" name="PRETTIG">
            <a:extLst>
              <a:ext uri="{FF2B5EF4-FFF2-40B4-BE49-F238E27FC236}">
                <a16:creationId xmlns:a16="http://schemas.microsoft.com/office/drawing/2014/main" id="{DCB622F5-EBCC-4BCE-BA9E-0C48D5355B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07" y="3580169"/>
            <a:ext cx="243840" cy="243840"/>
          </a:xfrm>
          <a:prstGeom prst="rect">
            <a:avLst/>
          </a:prstGeom>
        </p:spPr>
      </p:pic>
      <p:pic>
        <p:nvPicPr>
          <p:cNvPr id="74" name="Afbeelding 46">
            <a:extLst>
              <a:ext uri="{FF2B5EF4-FFF2-40B4-BE49-F238E27FC236}">
                <a16:creationId xmlns:a16="http://schemas.microsoft.com/office/drawing/2014/main" id="{8905A4E6-6F9D-4137-BAE9-2715FAE3E8BC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6182920" y="2468309"/>
            <a:ext cx="405483" cy="405483"/>
          </a:xfrm>
          <a:prstGeom prst="rect">
            <a:avLst/>
          </a:prstGeom>
        </p:spPr>
      </p:pic>
      <p:pic>
        <p:nvPicPr>
          <p:cNvPr id="83" name="Afbeelding 47">
            <a:extLst>
              <a:ext uri="{FF2B5EF4-FFF2-40B4-BE49-F238E27FC236}">
                <a16:creationId xmlns:a16="http://schemas.microsoft.com/office/drawing/2014/main" id="{9B15F140-1A20-4B0C-A0B0-374A49A7B0A2}"/>
              </a:ext>
            </a:extLst>
          </p:cNvPr>
          <p:cNvPicPr>
            <a:picLocks noChangeAspect="1"/>
          </p:cNvPicPr>
          <p:nvPr/>
        </p:nvPicPr>
        <p:blipFill>
          <a:blip r:embed="rId10" r:link="rId11"/>
          <a:stretch>
            <a:fillRect/>
          </a:stretch>
        </p:blipFill>
        <p:spPr>
          <a:xfrm>
            <a:off x="7820896" y="2491486"/>
            <a:ext cx="405483" cy="405483"/>
          </a:xfrm>
          <a:prstGeom prst="rect">
            <a:avLst/>
          </a:prstGeom>
        </p:spPr>
      </p:pic>
      <p:pic>
        <p:nvPicPr>
          <p:cNvPr id="88" name="Afbeelding 46">
            <a:extLst>
              <a:ext uri="{FF2B5EF4-FFF2-40B4-BE49-F238E27FC236}">
                <a16:creationId xmlns:a16="http://schemas.microsoft.com/office/drawing/2014/main" id="{C9ED711D-9E12-4339-B0B4-7AE66CDCA652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9357517" y="2444298"/>
            <a:ext cx="405483" cy="405483"/>
          </a:xfrm>
          <a:prstGeom prst="rect">
            <a:avLst/>
          </a:prstGeom>
        </p:spPr>
      </p:pic>
      <p:sp>
        <p:nvSpPr>
          <p:cNvPr id="91" name="TOELICHTING ROOD">
            <a:extLst>
              <a:ext uri="{FF2B5EF4-FFF2-40B4-BE49-F238E27FC236}">
                <a16:creationId xmlns:a16="http://schemas.microsoft.com/office/drawing/2014/main" id="{C2DA355F-AC6F-49D3-BADA-64B398A726AA}"/>
              </a:ext>
            </a:extLst>
          </p:cNvPr>
          <p:cNvSpPr/>
          <p:nvPr/>
        </p:nvSpPr>
        <p:spPr>
          <a:xfrm>
            <a:off x="10564141" y="4977098"/>
            <a:ext cx="922627" cy="11160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Google vind ik redelijk wat informatie in het Engels over het aankopen van een pand. Wat moet ik verschrikkelijk veel regelen zeg!</a:t>
            </a:r>
          </a:p>
        </p:txBody>
      </p:sp>
      <p:sp>
        <p:nvSpPr>
          <p:cNvPr id="102" name="TOELICHTING ROOD">
            <a:extLst>
              <a:ext uri="{FF2B5EF4-FFF2-40B4-BE49-F238E27FC236}">
                <a16:creationId xmlns:a16="http://schemas.microsoft.com/office/drawing/2014/main" id="{E81ADAEA-E780-43E6-89A8-38F5053FCCE5}"/>
              </a:ext>
            </a:extLst>
          </p:cNvPr>
          <p:cNvSpPr/>
          <p:nvPr/>
        </p:nvSpPr>
        <p:spPr>
          <a:xfrm>
            <a:off x="1112939" y="2960514"/>
            <a:ext cx="810160" cy="4054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Business.gov.nl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rgbClr val="FFFFFF"/>
                </a:solidFill>
                <a:latin typeface="Arial"/>
              </a:rPr>
              <a:t>of gemeentesite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OELICHTING ROOD">
            <a:extLst>
              <a:ext uri="{FF2B5EF4-FFF2-40B4-BE49-F238E27FC236}">
                <a16:creationId xmlns:a16="http://schemas.microsoft.com/office/drawing/2014/main" id="{34A3ECF5-09F5-4D82-977E-0EE2F3330696}"/>
              </a:ext>
            </a:extLst>
          </p:cNvPr>
          <p:cNvSpPr/>
          <p:nvPr/>
        </p:nvSpPr>
        <p:spPr>
          <a:xfrm>
            <a:off x="2743731" y="2976466"/>
            <a:ext cx="810160" cy="4054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Business.gov.nl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rgbClr val="FFFFFF"/>
                </a:solidFill>
                <a:latin typeface="Arial"/>
              </a:rPr>
              <a:t>of de KVK site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OELICHTING ROOD">
            <a:extLst>
              <a:ext uri="{FF2B5EF4-FFF2-40B4-BE49-F238E27FC236}">
                <a16:creationId xmlns:a16="http://schemas.microsoft.com/office/drawing/2014/main" id="{3012E796-71FD-4EFA-BB28-EBA640D95282}"/>
              </a:ext>
            </a:extLst>
          </p:cNvPr>
          <p:cNvSpPr/>
          <p:nvPr/>
        </p:nvSpPr>
        <p:spPr>
          <a:xfrm>
            <a:off x="4369564" y="2975521"/>
            <a:ext cx="810160" cy="4054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Business.gov.nl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rgbClr val="FFFFFF"/>
                </a:solidFill>
                <a:latin typeface="Arial"/>
              </a:rPr>
              <a:t>of gemeentesite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OELICHTING GROEN">
            <a:extLst>
              <a:ext uri="{FF2B5EF4-FFF2-40B4-BE49-F238E27FC236}">
                <a16:creationId xmlns:a16="http://schemas.microsoft.com/office/drawing/2014/main" id="{A20B80D0-76D8-46EB-B9B6-543E805856F3}"/>
              </a:ext>
            </a:extLst>
          </p:cNvPr>
          <p:cNvSpPr/>
          <p:nvPr/>
        </p:nvSpPr>
        <p:spPr>
          <a:xfrm>
            <a:off x="995811" y="3898095"/>
            <a:ext cx="1218850" cy="1041734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Wow. Alle specifieke informatie over de BSN in de gemeente Castricum staat zowel op business.gov.nl als de gemeentesite in het Engels beschreven. Ik weet wat ik moet doen. </a:t>
            </a:r>
          </a:p>
        </p:txBody>
      </p:sp>
      <p:sp>
        <p:nvSpPr>
          <p:cNvPr id="108" name="TOELICHTING GROEN">
            <a:extLst>
              <a:ext uri="{FF2B5EF4-FFF2-40B4-BE49-F238E27FC236}">
                <a16:creationId xmlns:a16="http://schemas.microsoft.com/office/drawing/2014/main" id="{EF82F816-E899-4D9F-9C55-64CAACA35544}"/>
              </a:ext>
            </a:extLst>
          </p:cNvPr>
          <p:cNvSpPr/>
          <p:nvPr/>
        </p:nvSpPr>
        <p:spPr>
          <a:xfrm>
            <a:off x="2551129" y="3898251"/>
            <a:ext cx="922627" cy="618063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Dit zelfde geldt voor het inschrijven bij de KVK</a:t>
            </a:r>
          </a:p>
        </p:txBody>
      </p:sp>
      <p:sp>
        <p:nvSpPr>
          <p:cNvPr id="109" name="TOELICHTING GROEN">
            <a:extLst>
              <a:ext uri="{FF2B5EF4-FFF2-40B4-BE49-F238E27FC236}">
                <a16:creationId xmlns:a16="http://schemas.microsoft.com/office/drawing/2014/main" id="{B86C8B2F-CD00-4428-B09A-83B4F71E1C87}"/>
              </a:ext>
            </a:extLst>
          </p:cNvPr>
          <p:cNvSpPr/>
          <p:nvPr/>
        </p:nvSpPr>
        <p:spPr>
          <a:xfrm>
            <a:off x="3972907" y="3898095"/>
            <a:ext cx="922627" cy="1376308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Nice! ik zie ook alle informatie over het aanvragen van een horevergunning in de gemeente Castricum in het Engels staan. Ik vraag er meteen een aan.</a:t>
            </a:r>
          </a:p>
        </p:txBody>
      </p:sp>
      <p:sp>
        <p:nvSpPr>
          <p:cNvPr id="110" name="TOELICHTING GROEN">
            <a:extLst>
              <a:ext uri="{FF2B5EF4-FFF2-40B4-BE49-F238E27FC236}">
                <a16:creationId xmlns:a16="http://schemas.microsoft.com/office/drawing/2014/main" id="{D14C2FAE-052A-4577-BFA1-7381A1C88735}"/>
              </a:ext>
            </a:extLst>
          </p:cNvPr>
          <p:cNvSpPr/>
          <p:nvPr/>
        </p:nvSpPr>
        <p:spPr>
          <a:xfrm>
            <a:off x="7832290" y="4440120"/>
            <a:ext cx="922627" cy="656532"/>
          </a:xfrm>
          <a:prstGeom prst="rect">
            <a:avLst/>
          </a:prstGeom>
          <a:solidFill>
            <a:srgbClr val="51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Er is gelukkig een tweede aardige optie</a:t>
            </a:r>
          </a:p>
        </p:txBody>
      </p:sp>
    </p:spTree>
    <p:extLst>
      <p:ext uri="{BB962C8B-B14F-4D97-AF65-F5344CB8AC3E}">
        <p14:creationId xmlns:p14="http://schemas.microsoft.com/office/powerpoint/2010/main" val="14807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3600"/>
            <a:ext cx="5635200" cy="4166400"/>
          </a:xfrm>
        </p:spPr>
        <p:txBody>
          <a:bodyPr/>
          <a:lstStyle/>
          <a:p>
            <a:pPr>
              <a:buClrTx/>
            </a:pPr>
            <a:endParaRPr lang="nl-NL" sz="1400" dirty="0"/>
          </a:p>
          <a:p>
            <a:pPr>
              <a:buClrTx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ClrTx/>
            </a:pPr>
            <a:endParaRPr lang="nl-NL" sz="1400" dirty="0"/>
          </a:p>
          <a:p>
            <a:pPr>
              <a:buClrTx/>
            </a:pPr>
            <a:endParaRPr lang="nl-NL" sz="1400" dirty="0"/>
          </a:p>
          <a:p>
            <a:pPr>
              <a:buClrTx/>
            </a:pPr>
            <a:endParaRPr lang="nl-NL" sz="1400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idx="54"/>
          </p:nvPr>
        </p:nvSpPr>
        <p:spPr/>
      </p:sp>
      <p:sp>
        <p:nvSpPr>
          <p:cNvPr id="7" name="Tijdelijke aanduiding voor afbeelding 6"/>
          <p:cNvSpPr>
            <a:spLocks noGrp="1"/>
          </p:cNvSpPr>
          <p:nvPr>
            <p:ph type="pic" sz="quarter" idx="55"/>
          </p:nvPr>
        </p:nvSpPr>
        <p:spPr/>
      </p:sp>
      <p:pic>
        <p:nvPicPr>
          <p:cNvPr id="9" name="Picture Placeholder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EBBC9D2-65B3-4247-B0E7-36511072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7074"/>
          <a:stretch>
            <a:fillRect/>
          </a:stretch>
        </p:blipFill>
        <p:spPr bwMode="auto">
          <a:xfrm rot="512536">
            <a:off x="10507455" y="209845"/>
            <a:ext cx="1092401" cy="10788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0B15E69-CC05-4D17-869D-16D4FC7DFF92}"/>
              </a:ext>
            </a:extLst>
          </p:cNvPr>
          <p:cNvSpPr txBox="1">
            <a:spLocks/>
          </p:cNvSpPr>
          <p:nvPr/>
        </p:nvSpPr>
        <p:spPr bwMode="auto">
          <a:xfrm rot="515739">
            <a:off x="10451790" y="1318799"/>
            <a:ext cx="1133393" cy="23095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2000" kern="1200" baseline="0">
                <a:solidFill>
                  <a:schemeClr val="bg2">
                    <a:lumMod val="50000"/>
                  </a:schemeClr>
                </a:solidFill>
                <a:latin typeface="Freestyle Script" panose="030804020302050B0404" pitchFamily="66" charset="0"/>
                <a:ea typeface="Arial" charset="0"/>
                <a:cs typeface="Arial" charset="0"/>
              </a:defRPr>
            </a:lvl1pPr>
            <a:lvl2pPr marL="457200" indent="0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9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None/>
              <a:defRPr sz="7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Giovanni</a:t>
            </a:r>
          </a:p>
        </p:txBody>
      </p:sp>
      <p:pic>
        <p:nvPicPr>
          <p:cNvPr id="11" name="Picture Placeholder 2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C8051953-5261-4FD8-86FD-4D224434B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411"/>
          <a:stretch>
            <a:fillRect/>
          </a:stretch>
        </p:blipFill>
        <p:spPr bwMode="auto">
          <a:xfrm rot="21377291">
            <a:off x="9137517" y="222339"/>
            <a:ext cx="1043371" cy="100461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4F1ECE5-CDD7-48E6-A2CA-9AFDB24D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" y="205255"/>
            <a:ext cx="8563906" cy="5790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Gewenste klantreis (3/3)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19CC61F-E21F-4301-B03A-38D22C5CB77E}"/>
              </a:ext>
            </a:extLst>
          </p:cNvPr>
          <p:cNvSpPr txBox="1">
            <a:spLocks/>
          </p:cNvSpPr>
          <p:nvPr/>
        </p:nvSpPr>
        <p:spPr bwMode="auto">
          <a:xfrm>
            <a:off x="530736" y="2286000"/>
            <a:ext cx="5561664" cy="4014000"/>
          </a:xfrm>
          <a:prstGeom prst="rect">
            <a:avLst/>
          </a:prstGeom>
          <a:solidFill>
            <a:srgbClr val="EBF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Via YourEurope kom je snel op de overzichtspagina van business.gov.nl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Op business.gov.nl vind je snel een overzicht van wat je eerst moet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regelen voordat je andere zaken kan regelen.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Op business.gov.nl vind je ook alle specifieke informatie van de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gemeente in het Engels. Hierdoor weet je precies waar en wanneer je bij de gemeente kan aankloppen. Deze informatie vind je ook op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de gemeentesite.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Als je het online niet kan vinden, kan je veel te weten komen via</a:t>
            </a:r>
            <a:b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de Nederlanders. Zij spreken meestal gewoon Engels.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wordt voor een groot deel voldaan aan de behoefte van Giovanni aan gemak en gebruiksvriendelijkheid.</a:t>
            </a:r>
          </a:p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480A52FD-18D5-4F1F-95FD-A1315E1041D1}"/>
              </a:ext>
            </a:extLst>
          </p:cNvPr>
          <p:cNvSpPr txBox="1">
            <a:spLocks/>
          </p:cNvSpPr>
          <p:nvPr/>
        </p:nvSpPr>
        <p:spPr bwMode="auto">
          <a:xfrm>
            <a:off x="6251999" y="2140530"/>
            <a:ext cx="5478242" cy="4102011"/>
          </a:xfrm>
          <a:prstGeom prst="rect">
            <a:avLst/>
          </a:prstGeom>
          <a:solidFill>
            <a:srgbClr val="FEE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is weinig informatie in het Engels beschikbaar om inzage te krijgen over de bestemmingsplannen.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moet helaas ontzettend veel geregeld worden.</a:t>
            </a:r>
          </a:p>
          <a:p>
            <a:pPr>
              <a:buClrTx/>
            </a:pPr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Er wordt voor een groot deel nog niet voldaan aan de behoefte van Giovanni aan inspiratie en informeel contact.</a:t>
            </a:r>
          </a:p>
          <a:p>
            <a:pPr>
              <a:buClrTx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56871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9EE4-0AB7-4A47-B01B-7010613B0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51" y="1770540"/>
            <a:ext cx="11687978" cy="4437220"/>
          </a:xfrm>
        </p:spPr>
        <p:txBody>
          <a:bodyPr>
            <a:normAutofit/>
          </a:bodyPr>
          <a:lstStyle/>
          <a:p>
            <a:r>
              <a:rPr lang="nl-NL" sz="1600" dirty="0"/>
              <a:t>EU burger die in NLD wil wonen</a:t>
            </a:r>
          </a:p>
          <a:p>
            <a:r>
              <a:rPr lang="nl-NL" sz="1600" dirty="0">
                <a:solidFill>
                  <a:srgbClr val="00B050"/>
                </a:solidFill>
              </a:rPr>
              <a:t>EU burger die in NLD wil ondernemen</a:t>
            </a:r>
          </a:p>
          <a:p>
            <a:r>
              <a:rPr lang="nl-NL" sz="1600" dirty="0"/>
              <a:t>EU burger die in NLD wil studeren</a:t>
            </a:r>
          </a:p>
          <a:p>
            <a:r>
              <a:rPr lang="nl-NL" sz="1600" dirty="0"/>
              <a:t>EU burgers die in NLD wil werken</a:t>
            </a:r>
            <a:br>
              <a:rPr lang="nl-NL" sz="1600" dirty="0"/>
            </a:br>
            <a:endParaRPr lang="nl-NL" sz="1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5C6501-03B4-47BF-A672-FF3951D4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13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</p:spTree>
    <p:extLst>
      <p:ext uri="{BB962C8B-B14F-4D97-AF65-F5344CB8AC3E}">
        <p14:creationId xmlns:p14="http://schemas.microsoft.com/office/powerpoint/2010/main" val="235987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A040-0E80-4B75-AB68-B0DE1C0E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  <p:grpSp>
        <p:nvGrpSpPr>
          <p:cNvPr id="10" name="Groep 29">
            <a:extLst>
              <a:ext uri="{FF2B5EF4-FFF2-40B4-BE49-F238E27FC236}">
                <a16:creationId xmlns:a16="http://schemas.microsoft.com/office/drawing/2014/main" id="{20B57023-1ECA-4295-BC2B-5081072F5D46}"/>
              </a:ext>
            </a:extLst>
          </p:cNvPr>
          <p:cNvGrpSpPr/>
          <p:nvPr/>
        </p:nvGrpSpPr>
        <p:grpSpPr>
          <a:xfrm>
            <a:off x="2304662" y="2013691"/>
            <a:ext cx="4962986" cy="3984765"/>
            <a:chOff x="1703476" y="1269000"/>
            <a:chExt cx="6480000" cy="5040000"/>
          </a:xfrm>
        </p:grpSpPr>
        <p:cxnSp>
          <p:nvCxnSpPr>
            <p:cNvPr id="31" name="Rechte verbindingslijn 3">
              <a:extLst>
                <a:ext uri="{FF2B5EF4-FFF2-40B4-BE49-F238E27FC236}">
                  <a16:creationId xmlns:a16="http://schemas.microsoft.com/office/drawing/2014/main" id="{6C6B3596-F974-4C0A-9EB9-2E2E81FC3B1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476" y="3788999"/>
              <a:ext cx="64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6">
              <a:extLst>
                <a:ext uri="{FF2B5EF4-FFF2-40B4-BE49-F238E27FC236}">
                  <a16:creationId xmlns:a16="http://schemas.microsoft.com/office/drawing/2014/main" id="{70305B6A-B098-46A2-B46D-899960D1AD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3476" y="3789000"/>
              <a:ext cx="50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7">
            <a:extLst>
              <a:ext uri="{FF2B5EF4-FFF2-40B4-BE49-F238E27FC236}">
                <a16:creationId xmlns:a16="http://schemas.microsoft.com/office/drawing/2014/main" id="{146D8529-78E8-4359-B77E-6939064DDD10}"/>
              </a:ext>
            </a:extLst>
          </p:cNvPr>
          <p:cNvSpPr txBox="1"/>
          <p:nvPr/>
        </p:nvSpPr>
        <p:spPr>
          <a:xfrm>
            <a:off x="483153" y="3846079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Individueel</a:t>
            </a: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7642FA08-CD7D-4C79-A164-BE133E403F02}"/>
              </a:ext>
            </a:extLst>
          </p:cNvPr>
          <p:cNvSpPr txBox="1"/>
          <p:nvPr/>
        </p:nvSpPr>
        <p:spPr>
          <a:xfrm>
            <a:off x="7267648" y="3829522"/>
            <a:ext cx="106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Sociaal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D26326D7-5AC8-4793-9361-0EA4903BA120}"/>
              </a:ext>
            </a:extLst>
          </p:cNvPr>
          <p:cNvSpPr txBox="1"/>
          <p:nvPr/>
        </p:nvSpPr>
        <p:spPr>
          <a:xfrm>
            <a:off x="3894635" y="1475003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Emotioneel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id="{525E092A-45A3-4A24-8BE2-DC52A7187EAB}"/>
              </a:ext>
            </a:extLst>
          </p:cNvPr>
          <p:cNvSpPr txBox="1"/>
          <p:nvPr/>
        </p:nvSpPr>
        <p:spPr>
          <a:xfrm>
            <a:off x="3894635" y="6164681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Rationeel</a:t>
            </a:r>
          </a:p>
        </p:txBody>
      </p:sp>
      <p:sp>
        <p:nvSpPr>
          <p:cNvPr id="25" name="Tekstvak 21">
            <a:extLst>
              <a:ext uri="{FF2B5EF4-FFF2-40B4-BE49-F238E27FC236}">
                <a16:creationId xmlns:a16="http://schemas.microsoft.com/office/drawing/2014/main" id="{B7633AF1-FCB1-4FDE-888B-490A56E4EF6F}"/>
              </a:ext>
            </a:extLst>
          </p:cNvPr>
          <p:cNvSpPr txBox="1"/>
          <p:nvPr/>
        </p:nvSpPr>
        <p:spPr>
          <a:xfrm>
            <a:off x="1375138" y="2254958"/>
            <a:ext cx="135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IDEALISTIC LISA</a:t>
            </a:r>
          </a:p>
        </p:txBody>
      </p:sp>
      <p:sp>
        <p:nvSpPr>
          <p:cNvPr id="28" name="Tekstvak 24">
            <a:extLst>
              <a:ext uri="{FF2B5EF4-FFF2-40B4-BE49-F238E27FC236}">
                <a16:creationId xmlns:a16="http://schemas.microsoft.com/office/drawing/2014/main" id="{F04A4689-A580-42F3-8AF3-9F854F38AC64}"/>
              </a:ext>
            </a:extLst>
          </p:cNvPr>
          <p:cNvSpPr txBox="1"/>
          <p:nvPr/>
        </p:nvSpPr>
        <p:spPr>
          <a:xfrm>
            <a:off x="1917235" y="2497370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Giovanni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“Heeft zin in avontuur</a:t>
            </a:r>
            <a:r>
              <a:rPr lang="nl-NL" sz="1200" dirty="0"/>
              <a:t>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wil zo min mogelijk gedoe.”</a:t>
            </a:r>
          </a:p>
        </p:txBody>
      </p:sp>
      <p:sp>
        <p:nvSpPr>
          <p:cNvPr id="38" name="Tekstvak 24">
            <a:extLst>
              <a:ext uri="{FF2B5EF4-FFF2-40B4-BE49-F238E27FC236}">
                <a16:creationId xmlns:a16="http://schemas.microsoft.com/office/drawing/2014/main" id="{2036218D-99EF-406E-8E7A-D53F3E4797AB}"/>
              </a:ext>
            </a:extLst>
          </p:cNvPr>
          <p:cNvSpPr txBox="1"/>
          <p:nvPr/>
        </p:nvSpPr>
        <p:spPr>
          <a:xfrm>
            <a:off x="4841070" y="242128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Juliette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“Wil alles samen doen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het liefst snel in contact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komen met Nederlanders.”</a:t>
            </a:r>
          </a:p>
        </p:txBody>
      </p:sp>
      <p:sp>
        <p:nvSpPr>
          <p:cNvPr id="39" name="Tekstvak 24">
            <a:extLst>
              <a:ext uri="{FF2B5EF4-FFF2-40B4-BE49-F238E27FC236}">
                <a16:creationId xmlns:a16="http://schemas.microsoft.com/office/drawing/2014/main" id="{C83AEA75-32F7-43BF-B61D-38D2D1A30DC7}"/>
              </a:ext>
            </a:extLst>
          </p:cNvPr>
          <p:cNvSpPr txBox="1"/>
          <p:nvPr/>
        </p:nvSpPr>
        <p:spPr>
          <a:xfrm>
            <a:off x="1902852" y="4453411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1200" b="1" dirty="0"/>
              <a:t>Elsa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lang="nl-NL" sz="1200" dirty="0"/>
              <a:t>“Wil </a:t>
            </a: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succes halen en alles 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tot in de puntjes regelen.”</a:t>
            </a:r>
          </a:p>
        </p:txBody>
      </p:sp>
      <p:sp>
        <p:nvSpPr>
          <p:cNvPr id="40" name="Tekstvak 24">
            <a:extLst>
              <a:ext uri="{FF2B5EF4-FFF2-40B4-BE49-F238E27FC236}">
                <a16:creationId xmlns:a16="http://schemas.microsoft.com/office/drawing/2014/main" id="{8C778BF5-4802-4AC8-AA44-2ECE0192CB6C}"/>
              </a:ext>
            </a:extLst>
          </p:cNvPr>
          <p:cNvSpPr txBox="1"/>
          <p:nvPr/>
        </p:nvSpPr>
        <p:spPr>
          <a:xfrm>
            <a:off x="4841070" y="441547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Piotr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“Voelt zich nog niet thuis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 zoekt manieren om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zich veilig te voelen”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6530D-264F-43A5-AB32-3C9E7821B1D4}"/>
              </a:ext>
            </a:extLst>
          </p:cNvPr>
          <p:cNvSpPr/>
          <p:nvPr/>
        </p:nvSpPr>
        <p:spPr>
          <a:xfrm>
            <a:off x="7020955" y="5850072"/>
            <a:ext cx="1066796" cy="3103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veiligheid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854E69-9009-4230-835D-E9F66D814525}"/>
              </a:ext>
            </a:extLst>
          </p:cNvPr>
          <p:cNvSpPr/>
          <p:nvPr/>
        </p:nvSpPr>
        <p:spPr>
          <a:xfrm>
            <a:off x="7212731" y="1737518"/>
            <a:ext cx="875020" cy="312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</a:rPr>
              <a:t>contact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3B198-B841-4A83-9F32-B952268A5453}"/>
              </a:ext>
            </a:extLst>
          </p:cNvPr>
          <p:cNvSpPr/>
          <p:nvPr/>
        </p:nvSpPr>
        <p:spPr>
          <a:xfrm>
            <a:off x="1367719" y="1699845"/>
            <a:ext cx="875020" cy="336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kstvak 11">
            <a:extLst>
              <a:ext uri="{FF2B5EF4-FFF2-40B4-BE49-F238E27FC236}">
                <a16:creationId xmlns:a16="http://schemas.microsoft.com/office/drawing/2014/main" id="{AC1919F6-1521-49F5-8D71-3A626F3D21C1}"/>
              </a:ext>
            </a:extLst>
          </p:cNvPr>
          <p:cNvSpPr txBox="1"/>
          <p:nvPr/>
        </p:nvSpPr>
        <p:spPr>
          <a:xfrm>
            <a:off x="1395176" y="1682340"/>
            <a:ext cx="87502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vrijheid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4" name="Tekstvak 14">
            <a:extLst>
              <a:ext uri="{FF2B5EF4-FFF2-40B4-BE49-F238E27FC236}">
                <a16:creationId xmlns:a16="http://schemas.microsoft.com/office/drawing/2014/main" id="{305A9B28-97FF-4D0F-A792-2F10299567C6}"/>
              </a:ext>
            </a:extLst>
          </p:cNvPr>
          <p:cNvSpPr txBox="1"/>
          <p:nvPr/>
        </p:nvSpPr>
        <p:spPr>
          <a:xfrm>
            <a:off x="1323550" y="5819623"/>
            <a:ext cx="886892" cy="3464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controle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00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A040-0E80-4B75-AB68-B0DE1C0E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  <p:grpSp>
        <p:nvGrpSpPr>
          <p:cNvPr id="10" name="Groep 29">
            <a:extLst>
              <a:ext uri="{FF2B5EF4-FFF2-40B4-BE49-F238E27FC236}">
                <a16:creationId xmlns:a16="http://schemas.microsoft.com/office/drawing/2014/main" id="{20B57023-1ECA-4295-BC2B-5081072F5D46}"/>
              </a:ext>
            </a:extLst>
          </p:cNvPr>
          <p:cNvGrpSpPr/>
          <p:nvPr/>
        </p:nvGrpSpPr>
        <p:grpSpPr>
          <a:xfrm>
            <a:off x="2304662" y="2013691"/>
            <a:ext cx="4962986" cy="3984765"/>
            <a:chOff x="1703476" y="1269000"/>
            <a:chExt cx="6480000" cy="5040000"/>
          </a:xfrm>
        </p:grpSpPr>
        <p:cxnSp>
          <p:nvCxnSpPr>
            <p:cNvPr id="31" name="Rechte verbindingslijn 3">
              <a:extLst>
                <a:ext uri="{FF2B5EF4-FFF2-40B4-BE49-F238E27FC236}">
                  <a16:creationId xmlns:a16="http://schemas.microsoft.com/office/drawing/2014/main" id="{6C6B3596-F974-4C0A-9EB9-2E2E81FC3B1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476" y="3788999"/>
              <a:ext cx="64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6">
              <a:extLst>
                <a:ext uri="{FF2B5EF4-FFF2-40B4-BE49-F238E27FC236}">
                  <a16:creationId xmlns:a16="http://schemas.microsoft.com/office/drawing/2014/main" id="{70305B6A-B098-46A2-B46D-899960D1AD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3476" y="3789000"/>
              <a:ext cx="50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7">
            <a:extLst>
              <a:ext uri="{FF2B5EF4-FFF2-40B4-BE49-F238E27FC236}">
                <a16:creationId xmlns:a16="http://schemas.microsoft.com/office/drawing/2014/main" id="{146D8529-78E8-4359-B77E-6939064DDD10}"/>
              </a:ext>
            </a:extLst>
          </p:cNvPr>
          <p:cNvSpPr txBox="1"/>
          <p:nvPr/>
        </p:nvSpPr>
        <p:spPr>
          <a:xfrm>
            <a:off x="483153" y="3846079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Individueel</a:t>
            </a: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7642FA08-CD7D-4C79-A164-BE133E403F02}"/>
              </a:ext>
            </a:extLst>
          </p:cNvPr>
          <p:cNvSpPr txBox="1"/>
          <p:nvPr/>
        </p:nvSpPr>
        <p:spPr>
          <a:xfrm>
            <a:off x="7267648" y="3829522"/>
            <a:ext cx="106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Sociaal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D26326D7-5AC8-4793-9361-0EA4903BA120}"/>
              </a:ext>
            </a:extLst>
          </p:cNvPr>
          <p:cNvSpPr txBox="1"/>
          <p:nvPr/>
        </p:nvSpPr>
        <p:spPr>
          <a:xfrm>
            <a:off x="3894635" y="1475003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Emotioneel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id="{525E092A-45A3-4A24-8BE2-DC52A7187EAB}"/>
              </a:ext>
            </a:extLst>
          </p:cNvPr>
          <p:cNvSpPr txBox="1"/>
          <p:nvPr/>
        </p:nvSpPr>
        <p:spPr>
          <a:xfrm>
            <a:off x="3894635" y="6164681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Rationeel</a:t>
            </a:r>
          </a:p>
        </p:txBody>
      </p:sp>
      <p:sp>
        <p:nvSpPr>
          <p:cNvPr id="25" name="Tekstvak 21">
            <a:extLst>
              <a:ext uri="{FF2B5EF4-FFF2-40B4-BE49-F238E27FC236}">
                <a16:creationId xmlns:a16="http://schemas.microsoft.com/office/drawing/2014/main" id="{B7633AF1-FCB1-4FDE-888B-490A56E4EF6F}"/>
              </a:ext>
            </a:extLst>
          </p:cNvPr>
          <p:cNvSpPr txBox="1"/>
          <p:nvPr/>
        </p:nvSpPr>
        <p:spPr>
          <a:xfrm>
            <a:off x="1375138" y="2254958"/>
            <a:ext cx="135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IDEALISTIC LISA</a:t>
            </a:r>
          </a:p>
        </p:txBody>
      </p:sp>
      <p:sp>
        <p:nvSpPr>
          <p:cNvPr id="28" name="Tekstvak 24">
            <a:extLst>
              <a:ext uri="{FF2B5EF4-FFF2-40B4-BE49-F238E27FC236}">
                <a16:creationId xmlns:a16="http://schemas.microsoft.com/office/drawing/2014/main" id="{F04A4689-A580-42F3-8AF3-9F854F38AC64}"/>
              </a:ext>
            </a:extLst>
          </p:cNvPr>
          <p:cNvSpPr txBox="1"/>
          <p:nvPr/>
        </p:nvSpPr>
        <p:spPr>
          <a:xfrm>
            <a:off x="1917235" y="2497370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Giovanni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“Heeft zin in avontuur</a:t>
            </a:r>
            <a:r>
              <a:rPr lang="nl-NL" sz="1200" dirty="0">
                <a:solidFill>
                  <a:srgbClr val="00B050"/>
                </a:solidFill>
              </a:rPr>
              <a:t>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wil zo min mogelijk gedoe.”</a:t>
            </a:r>
          </a:p>
        </p:txBody>
      </p:sp>
      <p:sp>
        <p:nvSpPr>
          <p:cNvPr id="38" name="Tekstvak 24">
            <a:extLst>
              <a:ext uri="{FF2B5EF4-FFF2-40B4-BE49-F238E27FC236}">
                <a16:creationId xmlns:a16="http://schemas.microsoft.com/office/drawing/2014/main" id="{2036218D-99EF-406E-8E7A-D53F3E4797AB}"/>
              </a:ext>
            </a:extLst>
          </p:cNvPr>
          <p:cNvSpPr txBox="1"/>
          <p:nvPr/>
        </p:nvSpPr>
        <p:spPr>
          <a:xfrm>
            <a:off x="4841070" y="242128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Juliette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“Wil alles samen doen en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het liefst snel in contact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komen met Nederlanders.”</a:t>
            </a:r>
          </a:p>
        </p:txBody>
      </p:sp>
      <p:sp>
        <p:nvSpPr>
          <p:cNvPr id="39" name="Tekstvak 24">
            <a:extLst>
              <a:ext uri="{FF2B5EF4-FFF2-40B4-BE49-F238E27FC236}">
                <a16:creationId xmlns:a16="http://schemas.microsoft.com/office/drawing/2014/main" id="{C83AEA75-32F7-43BF-B61D-38D2D1A30DC7}"/>
              </a:ext>
            </a:extLst>
          </p:cNvPr>
          <p:cNvSpPr txBox="1"/>
          <p:nvPr/>
        </p:nvSpPr>
        <p:spPr>
          <a:xfrm>
            <a:off x="1902852" y="4453411"/>
            <a:ext cx="27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1200" b="1" dirty="0"/>
              <a:t>Elsa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lang="nl-NL" sz="1200" dirty="0"/>
              <a:t>“Wil </a:t>
            </a: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succes halen en alles 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tot in de puntjes regelen.”</a:t>
            </a:r>
          </a:p>
        </p:txBody>
      </p:sp>
      <p:sp>
        <p:nvSpPr>
          <p:cNvPr id="40" name="Tekstvak 24">
            <a:extLst>
              <a:ext uri="{FF2B5EF4-FFF2-40B4-BE49-F238E27FC236}">
                <a16:creationId xmlns:a16="http://schemas.microsoft.com/office/drawing/2014/main" id="{8C778BF5-4802-4AC8-AA44-2ECE0192CB6C}"/>
              </a:ext>
            </a:extLst>
          </p:cNvPr>
          <p:cNvSpPr txBox="1"/>
          <p:nvPr/>
        </p:nvSpPr>
        <p:spPr>
          <a:xfrm>
            <a:off x="4841070" y="4415478"/>
            <a:ext cx="278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Piotr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“Voelt zich nog niet thuis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 zoekt manieren om</a:t>
            </a:r>
            <a:b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zich veilig te voelen”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339B0932-FDA1-477B-B5D4-CB068C0A0695}"/>
              </a:ext>
            </a:extLst>
          </p:cNvPr>
          <p:cNvSpPr/>
          <p:nvPr/>
        </p:nvSpPr>
        <p:spPr>
          <a:xfrm>
            <a:off x="7020955" y="5850072"/>
            <a:ext cx="1066796" cy="3103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veiligheid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49840B82-A14C-40CF-A5E0-00885C4BD589}"/>
              </a:ext>
            </a:extLst>
          </p:cNvPr>
          <p:cNvSpPr/>
          <p:nvPr/>
        </p:nvSpPr>
        <p:spPr>
          <a:xfrm>
            <a:off x="7212731" y="1737518"/>
            <a:ext cx="875020" cy="312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</a:rPr>
              <a:t>contact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3F038B1A-CD3E-4071-9F90-387CF1FEE11C}"/>
              </a:ext>
            </a:extLst>
          </p:cNvPr>
          <p:cNvSpPr/>
          <p:nvPr/>
        </p:nvSpPr>
        <p:spPr>
          <a:xfrm>
            <a:off x="1367719" y="1699845"/>
            <a:ext cx="875020" cy="336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kstvak 11">
            <a:extLst>
              <a:ext uri="{FF2B5EF4-FFF2-40B4-BE49-F238E27FC236}">
                <a16:creationId xmlns:a16="http://schemas.microsoft.com/office/drawing/2014/main" id="{640FD623-DEDD-4C5F-A2B6-094BA4697416}"/>
              </a:ext>
            </a:extLst>
          </p:cNvPr>
          <p:cNvSpPr txBox="1"/>
          <p:nvPr/>
        </p:nvSpPr>
        <p:spPr>
          <a:xfrm>
            <a:off x="1395176" y="1682340"/>
            <a:ext cx="87502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vrijheid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9" name="Tekstvak 14">
            <a:extLst>
              <a:ext uri="{FF2B5EF4-FFF2-40B4-BE49-F238E27FC236}">
                <a16:creationId xmlns:a16="http://schemas.microsoft.com/office/drawing/2014/main" id="{311089EE-19EC-4F14-A355-AFD9B9C25BC5}"/>
              </a:ext>
            </a:extLst>
          </p:cNvPr>
          <p:cNvSpPr txBox="1"/>
          <p:nvPr/>
        </p:nvSpPr>
        <p:spPr>
          <a:xfrm>
            <a:off x="1323550" y="5819623"/>
            <a:ext cx="886892" cy="3464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controle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3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29">
            <a:extLst>
              <a:ext uri="{FF2B5EF4-FFF2-40B4-BE49-F238E27FC236}">
                <a16:creationId xmlns:a16="http://schemas.microsoft.com/office/drawing/2014/main" id="{20B57023-1ECA-4295-BC2B-5081072F5D46}"/>
              </a:ext>
            </a:extLst>
          </p:cNvPr>
          <p:cNvGrpSpPr/>
          <p:nvPr/>
        </p:nvGrpSpPr>
        <p:grpSpPr>
          <a:xfrm>
            <a:off x="2304662" y="2013691"/>
            <a:ext cx="4962986" cy="3984765"/>
            <a:chOff x="1703476" y="1269000"/>
            <a:chExt cx="6480000" cy="5040000"/>
          </a:xfrm>
        </p:grpSpPr>
        <p:cxnSp>
          <p:nvCxnSpPr>
            <p:cNvPr id="31" name="Rechte verbindingslijn 3">
              <a:extLst>
                <a:ext uri="{FF2B5EF4-FFF2-40B4-BE49-F238E27FC236}">
                  <a16:creationId xmlns:a16="http://schemas.microsoft.com/office/drawing/2014/main" id="{6C6B3596-F974-4C0A-9EB9-2E2E81FC3B16}"/>
                </a:ext>
              </a:extLst>
            </p:cNvPr>
            <p:cNvCxnSpPr>
              <a:cxnSpLocks/>
            </p:cNvCxnSpPr>
            <p:nvPr/>
          </p:nvCxnSpPr>
          <p:spPr>
            <a:xfrm>
              <a:off x="1703476" y="3788999"/>
              <a:ext cx="64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6">
              <a:extLst>
                <a:ext uri="{FF2B5EF4-FFF2-40B4-BE49-F238E27FC236}">
                  <a16:creationId xmlns:a16="http://schemas.microsoft.com/office/drawing/2014/main" id="{70305B6A-B098-46A2-B46D-899960D1AD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3476" y="3789000"/>
              <a:ext cx="50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7">
            <a:extLst>
              <a:ext uri="{FF2B5EF4-FFF2-40B4-BE49-F238E27FC236}">
                <a16:creationId xmlns:a16="http://schemas.microsoft.com/office/drawing/2014/main" id="{146D8529-78E8-4359-B77E-6939064DDD10}"/>
              </a:ext>
            </a:extLst>
          </p:cNvPr>
          <p:cNvSpPr txBox="1"/>
          <p:nvPr/>
        </p:nvSpPr>
        <p:spPr>
          <a:xfrm>
            <a:off x="483153" y="3846079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Individueel</a:t>
            </a: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7642FA08-CD7D-4C79-A164-BE133E403F02}"/>
              </a:ext>
            </a:extLst>
          </p:cNvPr>
          <p:cNvSpPr txBox="1"/>
          <p:nvPr/>
        </p:nvSpPr>
        <p:spPr>
          <a:xfrm>
            <a:off x="7267648" y="3829522"/>
            <a:ext cx="1066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Sociaal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kstvak 9">
            <a:extLst>
              <a:ext uri="{FF2B5EF4-FFF2-40B4-BE49-F238E27FC236}">
                <a16:creationId xmlns:a16="http://schemas.microsoft.com/office/drawing/2014/main" id="{D26326D7-5AC8-4793-9361-0EA4903BA120}"/>
              </a:ext>
            </a:extLst>
          </p:cNvPr>
          <p:cNvSpPr txBox="1"/>
          <p:nvPr/>
        </p:nvSpPr>
        <p:spPr>
          <a:xfrm>
            <a:off x="3894635" y="1475003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/>
              <a:t>Emotioneel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id="{525E092A-45A3-4A24-8BE2-DC52A7187EAB}"/>
              </a:ext>
            </a:extLst>
          </p:cNvPr>
          <p:cNvSpPr txBox="1"/>
          <p:nvPr/>
        </p:nvSpPr>
        <p:spPr>
          <a:xfrm>
            <a:off x="3894635" y="6164681"/>
            <a:ext cx="178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Rationeel</a:t>
            </a:r>
          </a:p>
        </p:txBody>
      </p:sp>
      <p:sp>
        <p:nvSpPr>
          <p:cNvPr id="25" name="Tekstvak 21">
            <a:extLst>
              <a:ext uri="{FF2B5EF4-FFF2-40B4-BE49-F238E27FC236}">
                <a16:creationId xmlns:a16="http://schemas.microsoft.com/office/drawing/2014/main" id="{B7633AF1-FCB1-4FDE-888B-490A56E4EF6F}"/>
              </a:ext>
            </a:extLst>
          </p:cNvPr>
          <p:cNvSpPr txBox="1"/>
          <p:nvPr/>
        </p:nvSpPr>
        <p:spPr>
          <a:xfrm>
            <a:off x="1375138" y="2254958"/>
            <a:ext cx="135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IDEALISTIC LISA</a:t>
            </a:r>
          </a:p>
        </p:txBody>
      </p:sp>
      <p:sp>
        <p:nvSpPr>
          <p:cNvPr id="39" name="Tekstvak 24">
            <a:extLst>
              <a:ext uri="{FF2B5EF4-FFF2-40B4-BE49-F238E27FC236}">
                <a16:creationId xmlns:a16="http://schemas.microsoft.com/office/drawing/2014/main" id="{C83AEA75-32F7-43BF-B61D-38D2D1A30DC7}"/>
              </a:ext>
            </a:extLst>
          </p:cNvPr>
          <p:cNvSpPr txBox="1"/>
          <p:nvPr/>
        </p:nvSpPr>
        <p:spPr>
          <a:xfrm>
            <a:off x="2807306" y="2331901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Inspirerend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Informeel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Positief</a:t>
            </a:r>
          </a:p>
          <a:p>
            <a:pPr lvl="0">
              <a:defRPr/>
            </a:pPr>
            <a:r>
              <a:rPr lang="nl-NL" sz="1200" dirty="0"/>
              <a:t>Gebruiksvriendelijk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Multichannel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kstvak 24">
            <a:extLst>
              <a:ext uri="{FF2B5EF4-FFF2-40B4-BE49-F238E27FC236}">
                <a16:creationId xmlns:a16="http://schemas.microsoft.com/office/drawing/2014/main" id="{9D370542-2AD9-458E-A394-5AFF10AC5F03}"/>
              </a:ext>
            </a:extLst>
          </p:cNvPr>
          <p:cNvSpPr txBox="1"/>
          <p:nvPr/>
        </p:nvSpPr>
        <p:spPr>
          <a:xfrm>
            <a:off x="5415570" y="2324555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Persoonlijk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Vriendelijk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Informeel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Proactief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Fac</a:t>
            </a:r>
            <a:r>
              <a:rPr lang="nl-NL" sz="1200" dirty="0"/>
              <a:t>e to Face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kstvak 24">
            <a:extLst>
              <a:ext uri="{FF2B5EF4-FFF2-40B4-BE49-F238E27FC236}">
                <a16:creationId xmlns:a16="http://schemas.microsoft.com/office/drawing/2014/main" id="{DB7AB811-E177-4FF8-A36A-BBB15223EDB3}"/>
              </a:ext>
            </a:extLst>
          </p:cNvPr>
          <p:cNvSpPr txBox="1"/>
          <p:nvPr/>
        </p:nvSpPr>
        <p:spPr>
          <a:xfrm>
            <a:off x="2847425" y="4590088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Zakelijk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Formeel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Kwaliteit</a:t>
            </a:r>
          </a:p>
          <a:p>
            <a:pPr lvl="0">
              <a:defRPr/>
            </a:pPr>
            <a:r>
              <a:rPr lang="nl-NL" sz="1200" dirty="0"/>
              <a:t>Details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Digitaal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kstvak 24">
            <a:extLst>
              <a:ext uri="{FF2B5EF4-FFF2-40B4-BE49-F238E27FC236}">
                <a16:creationId xmlns:a16="http://schemas.microsoft.com/office/drawing/2014/main" id="{898FB5F1-716B-40C1-BCC3-09B7B89080DE}"/>
              </a:ext>
            </a:extLst>
          </p:cNvPr>
          <p:cNvSpPr txBox="1"/>
          <p:nvPr/>
        </p:nvSpPr>
        <p:spPr>
          <a:xfrm>
            <a:off x="5455689" y="4582742"/>
            <a:ext cx="2789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Simpel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Betrouwbaar</a:t>
            </a:r>
            <a:endParaRPr kumimoji="0" lang="nl-NL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>
              <a:defRPr/>
            </a:pPr>
            <a:r>
              <a:rPr lang="nl-NL" sz="1200" dirty="0"/>
              <a:t>Veiligheid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Persoonlijk advies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Vast contactpersoon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5D5AD-8827-4A22-AD59-A1E72206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B0F0"/>
                </a:solidFill>
              </a:rPr>
              <a:t>Doelgroepen</a:t>
            </a:r>
            <a:br>
              <a:rPr lang="nl-NL" sz="3600" b="1" dirty="0">
                <a:solidFill>
                  <a:srgbClr val="00B0F0"/>
                </a:solidFill>
              </a:rPr>
            </a:br>
            <a:endParaRPr lang="nl-NL" sz="1800" b="1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AF34F2DE-B253-4876-A9B5-77AFFDCE6302}"/>
              </a:ext>
            </a:extLst>
          </p:cNvPr>
          <p:cNvSpPr/>
          <p:nvPr/>
        </p:nvSpPr>
        <p:spPr>
          <a:xfrm>
            <a:off x="7020955" y="5850072"/>
            <a:ext cx="1066796" cy="3103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veiligheid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FCE116AE-02F5-4CA3-97BF-2626B87B8372}"/>
              </a:ext>
            </a:extLst>
          </p:cNvPr>
          <p:cNvSpPr/>
          <p:nvPr/>
        </p:nvSpPr>
        <p:spPr>
          <a:xfrm>
            <a:off x="7212731" y="1737518"/>
            <a:ext cx="875020" cy="3125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</a:rPr>
              <a:t>contact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17D501D-9851-40CB-ACAA-E701F9F58B77}"/>
              </a:ext>
            </a:extLst>
          </p:cNvPr>
          <p:cNvSpPr/>
          <p:nvPr/>
        </p:nvSpPr>
        <p:spPr>
          <a:xfrm>
            <a:off x="1367719" y="1699845"/>
            <a:ext cx="875020" cy="336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LnTx/>
              <a:uFillTx/>
              <a:ea typeface="+mn-ea"/>
              <a:cs typeface="+mn-cs"/>
            </a:endParaRPr>
          </a:p>
        </p:txBody>
      </p:sp>
      <p:sp>
        <p:nvSpPr>
          <p:cNvPr id="35" name="Tekstvak 11">
            <a:extLst>
              <a:ext uri="{FF2B5EF4-FFF2-40B4-BE49-F238E27FC236}">
                <a16:creationId xmlns:a16="http://schemas.microsoft.com/office/drawing/2014/main" id="{DB0F6E64-63A1-4E7E-B47B-CA9C13930818}"/>
              </a:ext>
            </a:extLst>
          </p:cNvPr>
          <p:cNvSpPr txBox="1"/>
          <p:nvPr/>
        </p:nvSpPr>
        <p:spPr>
          <a:xfrm>
            <a:off x="1395176" y="1682340"/>
            <a:ext cx="87502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vrijheid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36" name="Tekstvak 14">
            <a:extLst>
              <a:ext uri="{FF2B5EF4-FFF2-40B4-BE49-F238E27FC236}">
                <a16:creationId xmlns:a16="http://schemas.microsoft.com/office/drawing/2014/main" id="{789A943C-882C-4B61-BCC2-BD2CF4DD4033}"/>
              </a:ext>
            </a:extLst>
          </p:cNvPr>
          <p:cNvSpPr txBox="1"/>
          <p:nvPr/>
        </p:nvSpPr>
        <p:spPr>
          <a:xfrm>
            <a:off x="1323550" y="5819623"/>
            <a:ext cx="886892" cy="3464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controle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12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251F5-9729-45BD-B33A-817B50A3CFB6}"/>
              </a:ext>
            </a:extLst>
          </p:cNvPr>
          <p:cNvSpPr txBox="1">
            <a:spLocks/>
          </p:cNvSpPr>
          <p:nvPr/>
        </p:nvSpPr>
        <p:spPr>
          <a:xfrm>
            <a:off x="1337069" y="3139466"/>
            <a:ext cx="8563906" cy="579067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00A9F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Ondernemen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8A068-3260-43F4-9E92-651BFDDC8659}"/>
              </a:ext>
            </a:extLst>
          </p:cNvPr>
          <p:cNvSpPr/>
          <p:nvPr/>
        </p:nvSpPr>
        <p:spPr>
          <a:xfrm>
            <a:off x="673240" y="110532"/>
            <a:ext cx="1446962" cy="103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42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CAEE465-1A84-4CD4-A92B-6707DC097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15716" b="-4"/>
          <a:stretch/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 descr="A car parked on a city street&#10;&#10;Description automatically generated">
            <a:extLst>
              <a:ext uri="{FF2B5EF4-FFF2-40B4-BE49-F238E27FC236}">
                <a16:creationId xmlns:a16="http://schemas.microsoft.com/office/drawing/2014/main" id="{DB12712E-0340-439C-86EE-3A645AB6B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17503" r="-17504" b="5869"/>
          <a:stretch/>
        </p:blipFill>
        <p:spPr>
          <a:xfrm>
            <a:off x="4493434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Picture 7" descr="A pizza sitting on top of a fire&#10;&#10;Description automatically generated">
            <a:extLst>
              <a:ext uri="{FF2B5EF4-FFF2-40B4-BE49-F238E27FC236}">
                <a16:creationId xmlns:a16="http://schemas.microsoft.com/office/drawing/2014/main" id="{9413C252-961C-4D98-9267-5D7A7E96E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177"/>
          <a:stretch/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9" descr="A picture containing person, person, indoor, holding&#10;&#10;Description automatically generated">
            <a:extLst>
              <a:ext uri="{FF2B5EF4-FFF2-40B4-BE49-F238E27FC236}">
                <a16:creationId xmlns:a16="http://schemas.microsoft.com/office/drawing/2014/main" id="{7861BC0A-74A4-4439-BC63-65D27ADC42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1" t="39044" r="-233" b="14004"/>
          <a:stretch/>
        </p:blipFill>
        <p:spPr>
          <a:xfrm>
            <a:off x="2861892" y="35112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0999FF7E-E30D-4A80-9220-8D8ED4EF02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r="-137" b="-4"/>
          <a:stretch/>
        </p:blipFill>
        <p:spPr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472C1F-9D0E-4E8D-8F70-6B5D9F409603}"/>
              </a:ext>
            </a:extLst>
          </p:cNvPr>
          <p:cNvSpPr/>
          <p:nvPr/>
        </p:nvSpPr>
        <p:spPr>
          <a:xfrm>
            <a:off x="111608" y="167849"/>
            <a:ext cx="4057649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B0F0"/>
                </a:solidFill>
              </a:rPr>
              <a:t>Giovanni</a:t>
            </a:r>
          </a:p>
          <a:p>
            <a:br>
              <a:rPr lang="nl-NL" sz="1600" dirty="0"/>
            </a:br>
            <a:r>
              <a:rPr lang="nl-NL" sz="1600" b="1" dirty="0"/>
              <a:t>Leeftijd:</a:t>
            </a:r>
            <a:r>
              <a:rPr lang="nl-NL" sz="1600" dirty="0"/>
              <a:t> 47 jaar </a:t>
            </a:r>
            <a:br>
              <a:rPr lang="nl-NL" sz="1600" dirty="0"/>
            </a:br>
            <a:r>
              <a:rPr lang="nl-NL" sz="1600" b="1" dirty="0"/>
              <a:t>Gezin:</a:t>
            </a:r>
            <a:r>
              <a:rPr lang="nl-NL" sz="1600" dirty="0"/>
              <a:t> getrouwd met Isabella</a:t>
            </a:r>
            <a:br>
              <a:rPr lang="nl-NL" sz="1600" dirty="0"/>
            </a:br>
            <a:r>
              <a:rPr lang="nl-NL" sz="1600" dirty="0"/>
              <a:t>en heeft drie kinderen (16, 14 en 10 jaar)</a:t>
            </a:r>
            <a:br>
              <a:rPr lang="nl-NL" sz="1600" b="1" dirty="0"/>
            </a:br>
            <a:r>
              <a:rPr lang="nl-NL" sz="1600" b="1" dirty="0"/>
              <a:t>Gevestigd: </a:t>
            </a:r>
            <a:r>
              <a:rPr lang="nl-NL" sz="1600" dirty="0"/>
              <a:t>Milaan</a:t>
            </a:r>
            <a:br>
              <a:rPr lang="nl-NL" sz="1600" dirty="0"/>
            </a:br>
            <a:r>
              <a:rPr lang="nl-NL" sz="1600" b="1" dirty="0"/>
              <a:t>Beroep: </a:t>
            </a:r>
            <a:r>
              <a:rPr lang="nl-NL" sz="1600" dirty="0"/>
              <a:t>ondernemer, pizzeria</a:t>
            </a:r>
            <a:br>
              <a:rPr lang="nl-NL" sz="1600" dirty="0"/>
            </a:br>
            <a:r>
              <a:rPr lang="nl-NL" sz="1600" b="1" dirty="0"/>
              <a:t>Drijfveren: </a:t>
            </a:r>
            <a:r>
              <a:rPr lang="nl-NL" sz="1600" dirty="0"/>
              <a:t>vrijheid, onafhankelijk en avontuur</a:t>
            </a:r>
            <a:br>
              <a:rPr lang="nl-NL" sz="1600" dirty="0"/>
            </a:br>
            <a:r>
              <a:rPr lang="nl-NL" sz="1600" b="1" dirty="0"/>
              <a:t>Hoofddoelstelling: </a:t>
            </a:r>
            <a:r>
              <a:rPr lang="nl-NL" sz="1600" dirty="0"/>
              <a:t>verhuizen naar Castricum</a:t>
            </a:r>
            <a:br>
              <a:rPr lang="nl-NL" sz="1600" dirty="0"/>
            </a:br>
            <a:r>
              <a:rPr lang="nl-NL" sz="1600" dirty="0"/>
              <a:t>om met z’n gezin een pizzeria te openen</a:t>
            </a:r>
            <a:endParaRPr lang="nl-NL" sz="1600" b="1" dirty="0"/>
          </a:p>
          <a:p>
            <a:br>
              <a:rPr lang="nl-NL" sz="1600" dirty="0"/>
            </a:br>
            <a:br>
              <a:rPr lang="nl-NL" sz="1600" b="1" dirty="0"/>
            </a:b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315245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472C1F-9D0E-4E8D-8F70-6B5D9F409603}"/>
              </a:ext>
            </a:extLst>
          </p:cNvPr>
          <p:cNvSpPr/>
          <p:nvPr/>
        </p:nvSpPr>
        <p:spPr>
          <a:xfrm>
            <a:off x="111608" y="167849"/>
            <a:ext cx="5052409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00B0F0"/>
                </a:solidFill>
              </a:rPr>
              <a:t>Giovanni</a:t>
            </a:r>
          </a:p>
          <a:p>
            <a:endParaRPr lang="nl-NL" sz="1600" b="1" dirty="0"/>
          </a:p>
          <a:p>
            <a:r>
              <a:rPr lang="nl-NL" sz="1600" b="1" dirty="0"/>
              <a:t>Jobs to be done</a:t>
            </a:r>
          </a:p>
          <a:p>
            <a:endParaRPr lang="nl-NL" sz="1600" b="1" dirty="0"/>
          </a:p>
          <a:p>
            <a:r>
              <a:rPr lang="nl-NL" sz="1600" i="1" dirty="0"/>
              <a:t>Wonen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Inschrijven bij gemeenten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Op zoek naar een woning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Auto meenemen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Gas water licht regelen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i="1" dirty="0"/>
              <a:t>Onderneming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B050"/>
                </a:solidFill>
              </a:rPr>
              <a:t>Op zoek naar een geschikte gemeente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B050"/>
                </a:solidFill>
              </a:rPr>
              <a:t>Op zoek naar een bedrijfspand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Op zoek naar leningen / financieringen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B050"/>
                </a:solidFill>
              </a:rPr>
              <a:t>Inschrijven bij KVK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Benodigde vergunningen aanvragen (welke zijn nodig?)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Ondernemersnetwerk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Personeel aannemen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Openingstijden</a:t>
            </a:r>
          </a:p>
          <a:p>
            <a:endParaRPr lang="nl-NL" sz="1600" dirty="0"/>
          </a:p>
          <a:p>
            <a:r>
              <a:rPr lang="nl-NL" sz="1600" i="1" dirty="0"/>
              <a:t>Financiering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Op zoek naar leningen / financieringen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Bankrekeningen openen (zakelijk en persoonlijk)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Welke belastingen betalen?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Wegenbelasting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  <a:p>
            <a:endParaRPr lang="nl-NL" sz="1600" b="1" dirty="0"/>
          </a:p>
          <a:p>
            <a:br>
              <a:rPr lang="nl-NL" sz="1600" dirty="0"/>
            </a:br>
            <a:br>
              <a:rPr lang="nl-NL" sz="1600" b="1" dirty="0"/>
            </a:br>
            <a:endParaRPr lang="nl-NL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B939A-B978-4D74-A57B-3BD9380B5AF0}"/>
              </a:ext>
            </a:extLst>
          </p:cNvPr>
          <p:cNvSpPr/>
          <p:nvPr/>
        </p:nvSpPr>
        <p:spPr>
          <a:xfrm>
            <a:off x="6164366" y="1459686"/>
            <a:ext cx="325794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i="1" dirty="0"/>
              <a:t>Kinderen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Kinderbijslag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Buitenschoolse opvang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Inschrijven scholen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Vervolgstudie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Sportvereniging voor de kinderen</a:t>
            </a:r>
            <a:br>
              <a:rPr lang="nl-NL" sz="1600" dirty="0"/>
            </a:br>
            <a:endParaRPr lang="nl-NL" sz="1600" dirty="0"/>
          </a:p>
          <a:p>
            <a:r>
              <a:rPr lang="nl-NL" sz="1600" i="1" dirty="0"/>
              <a:t>Overige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Cursus Nederlands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Vereniging van Italianen</a:t>
            </a:r>
          </a:p>
        </p:txBody>
      </p:sp>
    </p:spTree>
    <p:extLst>
      <p:ext uri="{BB962C8B-B14F-4D97-AF65-F5344CB8AC3E}">
        <p14:creationId xmlns:p14="http://schemas.microsoft.com/office/powerpoint/2010/main" val="166096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251F5-9729-45BD-B33A-817B50A3CFB6}"/>
              </a:ext>
            </a:extLst>
          </p:cNvPr>
          <p:cNvSpPr txBox="1">
            <a:spLocks/>
          </p:cNvSpPr>
          <p:nvPr/>
        </p:nvSpPr>
        <p:spPr>
          <a:xfrm>
            <a:off x="1889729" y="2849933"/>
            <a:ext cx="8563906" cy="579067"/>
          </a:xfrm>
          <a:prstGeom prst="rect">
            <a:avLst/>
          </a:prstGeom>
        </p:spPr>
        <p:txBody>
          <a:bodyPr/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nl-NL" dirty="0"/>
              <a:t>De h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uidige klantreis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pizzeria openen in Castricum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6B818-051D-49B9-9D26-CD3752D886BE}"/>
              </a:ext>
            </a:extLst>
          </p:cNvPr>
          <p:cNvSpPr/>
          <p:nvPr/>
        </p:nvSpPr>
        <p:spPr>
          <a:xfrm>
            <a:off x="673240" y="110532"/>
            <a:ext cx="1446962" cy="103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44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VNG_Academ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ptx" id="{4F7F5E9D-414C-440D-8BB1-385A595984F8}" vid="{128D198A-EC19-4D6C-99A9-98C0EBBC554E}"/>
    </a:ext>
  </a:extLst>
</a:theme>
</file>

<file path=ppt/theme/theme4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AEB493B73224AB23AA804090667CE" ma:contentTypeVersion="11" ma:contentTypeDescription="Een nieuw document maken." ma:contentTypeScope="" ma:versionID="00e8d7e4cede6d81e07be2bd0f0b5923">
  <xsd:schema xmlns:xsd="http://www.w3.org/2001/XMLSchema" xmlns:xs="http://www.w3.org/2001/XMLSchema" xmlns:p="http://schemas.microsoft.com/office/2006/metadata/properties" xmlns:ns2="7197658a-33c4-4d9c-bbfb-b38f177f31a2" xmlns:ns3="4524a89e-69a7-4ed1-8289-c15698cf9c0b" targetNamespace="http://schemas.microsoft.com/office/2006/metadata/properties" ma:root="true" ma:fieldsID="583dfb4b9661acde425d9bb3a4398ab8" ns2:_="" ns3:_="">
    <xsd:import namespace="7197658a-33c4-4d9c-bbfb-b38f177f31a2"/>
    <xsd:import namespace="4524a89e-69a7-4ed1-8289-c15698cf9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658a-33c4-4d9c-bbfb-b38f177f3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4a89e-69a7-4ed1-8289-c15698cf9c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E6E969-F369-4808-8653-0A03C321E5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C76586-F202-40FC-9CF5-C9D1F2342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2B0B3-4D83-4011-8A30-5C902CECA1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7658a-33c4-4d9c-bbfb-b38f177f31a2"/>
    <ds:schemaRef ds:uri="4524a89e-69a7-4ed1-8289-c15698cf9c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1551</Words>
  <Application>Microsoft Office PowerPoint</Application>
  <PresentationFormat>Breedbeeld</PresentationFormat>
  <Paragraphs>232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Freestyle Script</vt:lpstr>
      <vt:lpstr>Office Theme</vt:lpstr>
      <vt:lpstr>VNG Titels</vt:lpstr>
      <vt:lpstr>VNG_Academie</vt:lpstr>
      <vt:lpstr>VNG_Basis - kopie</vt:lpstr>
      <vt:lpstr>Klantreizen SDG</vt:lpstr>
      <vt:lpstr>DOELGROEPEN </vt:lpstr>
      <vt:lpstr>Doelgroepen </vt:lpstr>
      <vt:lpstr>Doelgroepen </vt:lpstr>
      <vt:lpstr>Doelgroepen </vt:lpstr>
      <vt:lpstr>PowerPoint-presentatie</vt:lpstr>
      <vt:lpstr>PowerPoint-presentatie</vt:lpstr>
      <vt:lpstr>PowerPoint-presentatie</vt:lpstr>
      <vt:lpstr>PowerPoint-presentatie</vt:lpstr>
      <vt:lpstr>Huidige klantreis (1/3) Een pizzeria openen in Castricum</vt:lpstr>
      <vt:lpstr>Huidige klantreis (2/3) Een pizzeria openen in Castricum</vt:lpstr>
      <vt:lpstr>Huidige klantreis (3/3) Een pizzeria openen in Castricum</vt:lpstr>
      <vt:lpstr>PowerPoint-presentatie</vt:lpstr>
      <vt:lpstr>Gewenste klantreis (1/3) Een pizzeria openen in Castricum</vt:lpstr>
      <vt:lpstr>Gewenste klantreis (2/3) Een pizzeria openen in Castricum</vt:lpstr>
      <vt:lpstr>Gewenste klantreis (3/3) Een pizzeria openen in Castricum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Klantreis SDG</dc:title>
  <dc:creator>Rubens</dc:creator>
  <cp:lastModifiedBy>Rubens </cp:lastModifiedBy>
  <cp:revision>105</cp:revision>
  <dcterms:created xsi:type="dcterms:W3CDTF">2020-08-27T08:42:38Z</dcterms:created>
  <dcterms:modified xsi:type="dcterms:W3CDTF">2020-10-21T15:03:42Z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0x010100491AEB493B73224AB23AA804090667CE</vt:lpwstr>
  </property>
</Properties>
</file>