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9" r:id="rId2"/>
  </p:sldMasterIdLst>
  <p:notesMasterIdLst>
    <p:notesMasterId r:id="rId27"/>
  </p:notesMasterIdLst>
  <p:handoutMasterIdLst>
    <p:handoutMasterId r:id="rId28"/>
  </p:handoutMasterIdLst>
  <p:sldIdLst>
    <p:sldId id="290" r:id="rId3"/>
    <p:sldId id="358" r:id="rId4"/>
    <p:sldId id="383" r:id="rId5"/>
    <p:sldId id="393" r:id="rId6"/>
    <p:sldId id="387" r:id="rId7"/>
    <p:sldId id="420" r:id="rId8"/>
    <p:sldId id="362" r:id="rId9"/>
    <p:sldId id="363" r:id="rId10"/>
    <p:sldId id="422" r:id="rId11"/>
    <p:sldId id="423" r:id="rId12"/>
    <p:sldId id="366" r:id="rId13"/>
    <p:sldId id="381" r:id="rId14"/>
    <p:sldId id="424" r:id="rId15"/>
    <p:sldId id="367" r:id="rId16"/>
    <p:sldId id="412" r:id="rId17"/>
    <p:sldId id="385" r:id="rId18"/>
    <p:sldId id="410" r:id="rId19"/>
    <p:sldId id="417" r:id="rId20"/>
    <p:sldId id="415" r:id="rId21"/>
    <p:sldId id="390" r:id="rId22"/>
    <p:sldId id="426" r:id="rId23"/>
    <p:sldId id="427" r:id="rId24"/>
    <p:sldId id="419" r:id="rId25"/>
    <p:sldId id="425" r:id="rId26"/>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guide id="4" pos="7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1" clrIdx="0"/>
  <p:cmAuthor id="2" name="Arnout Drenthel" initials="AD [2]" lastIdx="1" clrIdx="1"/>
  <p:cmAuthor id="3" name="Arnout Drenthel" initials="AD [3]" lastIdx="1" clrIdx="2"/>
  <p:cmAuthor id="4" name="Arnout Drenthel" initials="AD [4]" lastIdx="1" clrIdx="3"/>
  <p:cmAuthor id="5" name="Arnout Drenthel" initials="AD [5]" lastIdx="1" clrIdx="4"/>
  <p:cmAuthor id="6" name="Arnout Drenthel" initials="AD [6]" lastIdx="1" clrIdx="5"/>
  <p:cmAuthor id="7" name="Arnout Drenthel" initials="AD [7]" lastIdx="1" clrIdx="6"/>
  <p:cmAuthor id="8" name="Arnout Drenthel" initials="AD [8]" lastIdx="1" clrIdx="7"/>
  <p:cmAuthor id="9" name="Arnout Drenthel" initials="AD [9]" lastIdx="1" clrIdx="8"/>
  <p:cmAuthor id="10" name="Bruinooge, L. (Lieke)" initials="BL(" lastIdx="35" clrIdx="9">
    <p:extLst>
      <p:ext uri="{19B8F6BF-5375-455C-9EA6-DF929625EA0E}">
        <p15:presenceInfo xmlns:p15="http://schemas.microsoft.com/office/powerpoint/2012/main" userId="S-1-5-21-1878853907-2067484489-709122288-67469" providerId="AD"/>
      </p:ext>
    </p:extLst>
  </p:cmAuthor>
  <p:cmAuthor id="11" name="Marleen van Amersfoort" initials="MvA" lastIdx="17" clrIdx="10">
    <p:extLst>
      <p:ext uri="{19B8F6BF-5375-455C-9EA6-DF929625EA0E}">
        <p15:presenceInfo xmlns:p15="http://schemas.microsoft.com/office/powerpoint/2012/main" userId="Marleen van Amersfoort" providerId="None"/>
      </p:ext>
    </p:extLst>
  </p:cmAuthor>
  <p:cmAuthor id="12" name="Rozema, G.H. (Gerrianne)" initials="RG(" lastIdx="17" clrIdx="11">
    <p:extLst>
      <p:ext uri="{19B8F6BF-5375-455C-9EA6-DF929625EA0E}">
        <p15:presenceInfo xmlns:p15="http://schemas.microsoft.com/office/powerpoint/2012/main" userId="S-1-5-21-1878853907-2067484489-709122288-67436" providerId="AD"/>
      </p:ext>
    </p:extLst>
  </p:cmAuthor>
  <p:cmAuthor id="13" name="Microsoft Office User" initials="MOU" lastIdx="3" clrIdx="1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FFC000"/>
    <a:srgbClr val="D52B1E"/>
    <a:srgbClr val="154273"/>
    <a:srgbClr val="8FCAE7"/>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93" autoAdjust="0"/>
    <p:restoredTop sz="93515" autoAdjust="0"/>
  </p:normalViewPr>
  <p:slideViewPr>
    <p:cSldViewPr snapToGrid="0">
      <p:cViewPr varScale="1">
        <p:scale>
          <a:sx n="69" d="100"/>
          <a:sy n="69" d="100"/>
        </p:scale>
        <p:origin x="888" y="44"/>
      </p:cViewPr>
      <p:guideLst>
        <p:guide pos="518"/>
        <p:guide orient="horz" pos="2160"/>
        <p:guide orient="horz" pos="1036"/>
        <p:guide pos="7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34" d="100"/>
          <a:sy n="134" d="100"/>
        </p:scale>
        <p:origin x="47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nl-NL"/>
          </a:p>
        </p:txBody>
      </p:sp>
      <p:sp>
        <p:nvSpPr>
          <p:cNvPr id="3" name="Tijdelijke aanduiding voor datum 2"/>
          <p:cNvSpPr>
            <a:spLocks noGrp="1"/>
          </p:cNvSpPr>
          <p:nvPr>
            <p:ph type="dt" sz="quarter" idx="1"/>
          </p:nvPr>
        </p:nvSpPr>
        <p:spPr>
          <a:xfrm>
            <a:off x="4021294" y="0"/>
            <a:ext cx="3076363" cy="513508"/>
          </a:xfrm>
          <a:prstGeom prst="rect">
            <a:avLst/>
          </a:prstGeom>
        </p:spPr>
        <p:txBody>
          <a:bodyPr vert="horz" lIns="94622" tIns="47311" rIns="94622" bIns="47311" rtlCol="0"/>
          <a:lstStyle>
            <a:lvl1pPr algn="r">
              <a:defRPr sz="1200"/>
            </a:lvl1pPr>
          </a:lstStyle>
          <a:p>
            <a:fld id="{4C6709BA-0250-418B-A227-469BF0F69AD3}" type="datetimeFigureOut">
              <a:rPr lang="nl-NL" smtClean="0"/>
              <a:pPr/>
              <a:t>25-3-2020</a:t>
            </a:fld>
            <a:endParaRPr lang="nl-NL"/>
          </a:p>
        </p:txBody>
      </p:sp>
      <p:sp>
        <p:nvSpPr>
          <p:cNvPr id="4" name="Tijdelijke aanduiding voor voettekst 3"/>
          <p:cNvSpPr>
            <a:spLocks noGrp="1"/>
          </p:cNvSpPr>
          <p:nvPr>
            <p:ph type="ftr" sz="quarter" idx="2"/>
          </p:nvPr>
        </p:nvSpPr>
        <p:spPr>
          <a:xfrm>
            <a:off x="1" y="9721108"/>
            <a:ext cx="3076363" cy="513507"/>
          </a:xfrm>
          <a:prstGeom prst="rect">
            <a:avLst/>
          </a:prstGeom>
        </p:spPr>
        <p:txBody>
          <a:bodyPr vert="horz" lIns="94622" tIns="47311" rIns="94622" bIns="4731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294" y="9721108"/>
            <a:ext cx="3076363" cy="513507"/>
          </a:xfrm>
          <a:prstGeom prst="rect">
            <a:avLst/>
          </a:prstGeom>
        </p:spPr>
        <p:txBody>
          <a:bodyPr vert="horz" lIns="94622" tIns="47311" rIns="94622" bIns="47311"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FAD30240-3B76-4E52-B42B-C39F5C218F4D}" type="datetimeFigureOut">
              <a:rPr lang="nl-NL" smtClean="0"/>
              <a:pPr/>
              <a:t>25-3-2020</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nl-NL"/>
          </a:p>
        </p:txBody>
      </p:sp>
      <p:sp>
        <p:nvSpPr>
          <p:cNvPr id="5" name="Tijdelijke aanduiding voor notities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168067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15</a:t>
            </a:fld>
            <a:endParaRPr lang="nl-NL"/>
          </a:p>
        </p:txBody>
      </p:sp>
    </p:spTree>
    <p:extLst>
      <p:ext uri="{BB962C8B-B14F-4D97-AF65-F5344CB8AC3E}">
        <p14:creationId xmlns:p14="http://schemas.microsoft.com/office/powerpoint/2010/main" val="16687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err="1"/>
              <a:t>eitenonderzoek</a:t>
            </a:r>
            <a:r>
              <a:rPr lang="nl-NL" dirty="0"/>
              <a:t>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16</a:t>
            </a:fld>
            <a:endParaRPr lang="nl-NL"/>
          </a:p>
        </p:txBody>
      </p:sp>
    </p:spTree>
    <p:extLst>
      <p:ext uri="{BB962C8B-B14F-4D97-AF65-F5344CB8AC3E}">
        <p14:creationId xmlns:p14="http://schemas.microsoft.com/office/powerpoint/2010/main" val="221524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397247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6314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51690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115275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Geweld hoort nergens thuis</a:t>
            </a:r>
          </a:p>
        </p:txBody>
      </p:sp>
      <p:sp>
        <p:nvSpPr>
          <p:cNvPr id="5" name="Tijdelijke aanduiding voor dianummer 4"/>
          <p:cNvSpPr>
            <a:spLocks noGrp="1"/>
          </p:cNvSpPr>
          <p:nvPr>
            <p:ph type="sldNum" sz="quarter" idx="5"/>
          </p:nvPr>
        </p:nvSpPr>
        <p:spPr/>
        <p:txBody>
          <a:bodyPr/>
          <a:lstStyle/>
          <a:p>
            <a:fld id="{4192041A-54E3-4F6C-8D5C-16BFC6788AF9}" type="slidenum">
              <a:rPr lang="nl-NL" smtClean="0"/>
              <a:pPr/>
              <a:t>11</a:t>
            </a:fld>
            <a:endParaRPr lang="nl-NL"/>
          </a:p>
        </p:txBody>
      </p:sp>
    </p:spTree>
    <p:extLst>
      <p:ext uri="{BB962C8B-B14F-4D97-AF65-F5344CB8AC3E}">
        <p14:creationId xmlns:p14="http://schemas.microsoft.com/office/powerpoint/2010/main" val="167758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12</a:t>
            </a:fld>
            <a:endParaRPr lang="nl-NL"/>
          </a:p>
        </p:txBody>
      </p:sp>
    </p:spTree>
    <p:extLst>
      <p:ext uri="{BB962C8B-B14F-4D97-AF65-F5344CB8AC3E}">
        <p14:creationId xmlns:p14="http://schemas.microsoft.com/office/powerpoint/2010/main" val="386973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13</a:t>
            </a:fld>
            <a:endParaRPr lang="nl-NL"/>
          </a:p>
        </p:txBody>
      </p:sp>
    </p:spTree>
    <p:extLst>
      <p:ext uri="{BB962C8B-B14F-4D97-AF65-F5344CB8AC3E}">
        <p14:creationId xmlns:p14="http://schemas.microsoft.com/office/powerpoint/2010/main" val="242767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14</a:t>
            </a:fld>
            <a:endParaRPr lang="nl-NL"/>
          </a:p>
        </p:txBody>
      </p:sp>
    </p:spTree>
    <p:extLst>
      <p:ext uri="{BB962C8B-B14F-4D97-AF65-F5344CB8AC3E}">
        <p14:creationId xmlns:p14="http://schemas.microsoft.com/office/powerpoint/2010/main" val="1694121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grpSp>
        <p:nvGrpSpPr>
          <p:cNvPr id="3" name="Groeperen 2"/>
          <p:cNvGrpSpPr/>
          <p:nvPr userDrawn="1"/>
        </p:nvGrpSpPr>
        <p:grpSpPr>
          <a:xfrm>
            <a:off x="0" y="0"/>
            <a:ext cx="12192000" cy="1682496"/>
            <a:chOff x="0" y="0"/>
            <a:chExt cx="12192000" cy="1682496"/>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2" name="Rechthoek 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Tijdelijke aanduiding voor voettekst 4">
            <a:extLst>
              <a:ext uri="{FF2B5EF4-FFF2-40B4-BE49-F238E27FC236}">
                <a16:creationId xmlns:a16="http://schemas.microsoft.com/office/drawing/2014/main" id="{5D06CAE3-344F-C94E-B184-E7C42A9FF082}"/>
              </a:ext>
            </a:extLst>
          </p:cNvPr>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tx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9" name="Tijdelijke aanduiding voor dianummer 5">
            <a:extLst>
              <a:ext uri="{FF2B5EF4-FFF2-40B4-BE49-F238E27FC236}">
                <a16:creationId xmlns:a16="http://schemas.microsoft.com/office/drawing/2014/main" id="{B6219B6D-0D1A-534A-A3A9-0EBB3ED835AC}"/>
              </a:ext>
            </a:extLst>
          </p:cNvPr>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tx2"/>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03388D4D-A119-7C46-9D34-51B55AD23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 y="6142039"/>
            <a:ext cx="635000" cy="6350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01 (1 kolom)">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dirty="0"/>
              <a:t>Klikken om de titelstijl van het model te bewerken</a:t>
            </a:r>
          </a:p>
        </p:txBody>
      </p:sp>
      <p:sp>
        <p:nvSpPr>
          <p:cNvPr id="14" name="Tijdelijke aanduiding voor voettekst 13"/>
          <p:cNvSpPr>
            <a:spLocks noGrp="1"/>
          </p:cNvSpPr>
          <p:nvPr>
            <p:ph type="ftr" sz="quarter" idx="11"/>
          </p:nvPr>
        </p:nvSpPr>
        <p:spPr/>
        <p:txBody>
          <a:bodyPr/>
          <a:lstStyle/>
          <a:p>
            <a:r>
              <a:rPr lang="nl-NL"/>
              <a:t>Programma Geweld Hoort Nergens Thuis</a:t>
            </a:r>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dia 02 (2 kolomm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8800"/>
            <a:ext cx="522605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03 (beeld rechts)">
    <p:spTree>
      <p:nvGrpSpPr>
        <p:cNvPr id="1" name=""/>
        <p:cNvGrpSpPr/>
        <p:nvPr/>
      </p:nvGrpSpPr>
      <p:grpSpPr>
        <a:xfrm>
          <a:off x="0" y="0"/>
          <a:ext cx="0" cy="0"/>
          <a:chOff x="0" y="0"/>
          <a:chExt cx="0" cy="0"/>
        </a:xfrm>
      </p:grpSpPr>
      <p:sp>
        <p:nvSpPr>
          <p:cNvPr id="5" name="Rechthoek 4"/>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635000" y="2278800"/>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80000"/>
            <a:ext cx="5226050" cy="948047"/>
          </a:xfrm>
        </p:spPr>
        <p:txBody>
          <a:bodyPr>
            <a:normAutofit/>
          </a:bodyPr>
          <a:lstStyle>
            <a:lvl1pPr>
              <a:defRPr sz="2400"/>
            </a:lvl1pPr>
          </a:lstStyle>
          <a:p>
            <a:r>
              <a:rPr lang="nl-NL" dirty="0"/>
              <a:t>Klikken om de titelstijl van het model te bewerken</a:t>
            </a:r>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pic>
        <p:nvPicPr>
          <p:cNvPr id="10" name="Afbeelding 9">
            <a:extLst>
              <a:ext uri="{FF2B5EF4-FFF2-40B4-BE49-F238E27FC236}">
                <a16:creationId xmlns:a16="http://schemas.microsoft.com/office/drawing/2014/main" id="{DE56206B-EBE6-B74D-A319-D038A66296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 y="6142039"/>
            <a:ext cx="635000" cy="6350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04 (beeld links)">
    <p:spTree>
      <p:nvGrpSpPr>
        <p:cNvPr id="1" name=""/>
        <p:cNvGrpSpPr/>
        <p:nvPr/>
      </p:nvGrpSpPr>
      <p:grpSpPr>
        <a:xfrm>
          <a:off x="0" y="0"/>
          <a:ext cx="0" cy="0"/>
          <a:chOff x="0" y="0"/>
          <a:chExt cx="0" cy="0"/>
        </a:xfrm>
      </p:grpSpPr>
      <p:sp>
        <p:nvSpPr>
          <p:cNvPr id="8" name="Rechthoek 7"/>
          <p:cNvSpPr/>
          <p:nvPr userDrawn="1"/>
        </p:nvSpPr>
        <p:spPr>
          <a:xfrm>
            <a:off x="609600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553198" y="1080000"/>
            <a:ext cx="5005389" cy="948047"/>
          </a:xfrm>
        </p:spPr>
        <p:txBody>
          <a:bodyPr>
            <a:normAutofit/>
          </a:bodyPr>
          <a:lstStyle>
            <a:lvl1pPr>
              <a:defRPr sz="2400"/>
            </a:lvl1pPr>
          </a:lstStyle>
          <a:p>
            <a:r>
              <a:rPr lang="nl-NL" dirty="0"/>
              <a:t>Klikken om de titelstijl van het model te bewerken</a:t>
            </a:r>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05 (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Klikken om de titelstijl van het model te bewerken</a:t>
            </a:r>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elddia 01 (met footer)">
    <p:spTree>
      <p:nvGrpSpPr>
        <p:cNvPr id="1" name=""/>
        <p:cNvGrpSpPr/>
        <p:nvPr/>
      </p:nvGrpSpPr>
      <p:grpSpPr>
        <a:xfrm>
          <a:off x="0" y="0"/>
          <a:ext cx="0" cy="0"/>
          <a:chOff x="0" y="0"/>
          <a:chExt cx="0" cy="0"/>
        </a:xfrm>
      </p:grpSpPr>
      <p:sp>
        <p:nvSpPr>
          <p:cNvPr id="5" name="Tijdelijke aanduiding voor voettekst 14">
            <a:extLst>
              <a:ext uri="{FF2B5EF4-FFF2-40B4-BE49-F238E27FC236}">
                <a16:creationId xmlns:a16="http://schemas.microsoft.com/office/drawing/2014/main" id="{DACA9C69-3A31-E747-B6D5-EF01FCBB4025}"/>
              </a:ext>
            </a:extLst>
          </p:cNvPr>
          <p:cNvSpPr>
            <a:spLocks noGrp="1"/>
          </p:cNvSpPr>
          <p:nvPr>
            <p:ph type="ftr" sz="quarter" idx="11"/>
          </p:nvPr>
        </p:nvSpPr>
        <p:spPr>
          <a:xfrm>
            <a:off x="1206500" y="6221413"/>
            <a:ext cx="3576000" cy="469108"/>
          </a:xfrm>
        </p:spPr>
        <p:txBody>
          <a:bodyPr/>
          <a:lstStyle/>
          <a:p>
            <a:r>
              <a:rPr lang="nl-NL"/>
              <a:t>Programma Geweld Hoort Nergens Thuis</a:t>
            </a:r>
            <a:endParaRPr lang="nl-NL" dirty="0"/>
          </a:p>
        </p:txBody>
      </p:sp>
      <p:sp>
        <p:nvSpPr>
          <p:cNvPr id="6" name="Tijdelijke aanduiding voor dianummer 15">
            <a:extLst>
              <a:ext uri="{FF2B5EF4-FFF2-40B4-BE49-F238E27FC236}">
                <a16:creationId xmlns:a16="http://schemas.microsoft.com/office/drawing/2014/main" id="{8E2DEC9F-08FD-5541-91C9-0752882778D1}"/>
              </a:ext>
            </a:extLst>
          </p:cNvPr>
          <p:cNvSpPr>
            <a:spLocks noGrp="1"/>
          </p:cNvSpPr>
          <p:nvPr>
            <p:ph type="sldNum" sz="quarter" idx="12"/>
          </p:nvPr>
        </p:nvSpPr>
        <p:spPr>
          <a:xfrm>
            <a:off x="10843337" y="6221413"/>
            <a:ext cx="720000" cy="469108"/>
          </a:xfrm>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2622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eldia 02 (leeg)">
    <p:bg>
      <p:bgPr>
        <a:solidFill>
          <a:schemeClr val="tx1"/>
        </a:solidFill>
        <a:effectLst/>
      </p:bgPr>
    </p:bg>
    <p:spTree>
      <p:nvGrpSpPr>
        <p:cNvPr id="1" name=""/>
        <p:cNvGrpSpPr/>
        <p:nvPr/>
      </p:nvGrpSpPr>
      <p:grpSpPr>
        <a:xfrm>
          <a:off x="0" y="0"/>
          <a:ext cx="0" cy="0"/>
          <a:chOff x="0" y="0"/>
          <a:chExt cx="0" cy="0"/>
        </a:xfrm>
      </p:grpSpPr>
      <p:sp>
        <p:nvSpPr>
          <p:cNvPr id="2" name="Tijdelijke aanduiding voor voettekst 14">
            <a:extLst>
              <a:ext uri="{FF2B5EF4-FFF2-40B4-BE49-F238E27FC236}">
                <a16:creationId xmlns:a16="http://schemas.microsoft.com/office/drawing/2014/main" id="{7268FC1C-D14D-6E48-8AA2-2764EB4AC7FC}"/>
              </a:ext>
            </a:extLst>
          </p:cNvPr>
          <p:cNvSpPr>
            <a:spLocks noGrp="1"/>
          </p:cNvSpPr>
          <p:nvPr>
            <p:ph type="ftr" sz="quarter" idx="11"/>
          </p:nvPr>
        </p:nvSpPr>
        <p:spPr>
          <a:xfrm>
            <a:off x="1206500" y="6221413"/>
            <a:ext cx="3576000" cy="469108"/>
          </a:xfrm>
        </p:spPr>
        <p:txBody>
          <a:bodyPr/>
          <a:lstStyle>
            <a:lvl1pPr>
              <a:defRPr>
                <a:solidFill>
                  <a:schemeClr val="bg2"/>
                </a:solidFill>
              </a:defRPr>
            </a:lvl1pPr>
          </a:lstStyle>
          <a:p>
            <a:r>
              <a:rPr lang="nl-NL"/>
              <a:t>Programma Geweld Hoort Nergens Thuis</a:t>
            </a:r>
            <a:endParaRPr lang="nl-NL" dirty="0"/>
          </a:p>
        </p:txBody>
      </p:sp>
      <p:sp>
        <p:nvSpPr>
          <p:cNvPr id="3" name="Tijdelijke aanduiding voor dianummer 15">
            <a:extLst>
              <a:ext uri="{FF2B5EF4-FFF2-40B4-BE49-F238E27FC236}">
                <a16:creationId xmlns:a16="http://schemas.microsoft.com/office/drawing/2014/main" id="{EA480090-0007-8044-AC6A-7EF10ABAB85C}"/>
              </a:ext>
            </a:extLst>
          </p:cNvPr>
          <p:cNvSpPr>
            <a:spLocks noGrp="1"/>
          </p:cNvSpPr>
          <p:nvPr>
            <p:ph type="sldNum" sz="quarter" idx="12"/>
          </p:nvPr>
        </p:nvSpPr>
        <p:spPr>
          <a:xfrm>
            <a:off x="10843337" y="6221413"/>
            <a:ext cx="720000" cy="469108"/>
          </a:xfrm>
        </p:spPr>
        <p:txBody>
          <a:bodyPr/>
          <a:lstStyle>
            <a:lvl1pPr>
              <a:defRPr>
                <a:solidFill>
                  <a:schemeClr val="bg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otdia 01 Oranj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a:xfrm>
            <a:off x="630000" y="6480000"/>
            <a:ext cx="1440000" cy="378000"/>
          </a:xfrm>
          <a:prstGeom prst="rect">
            <a:avLst/>
          </a:prstGeom>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Programma Geweld Hoort Nergens Thuis</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grpSp>
        <p:nvGrpSpPr>
          <p:cNvPr id="9" name="Groeperen 8"/>
          <p:cNvGrpSpPr/>
          <p:nvPr userDrawn="1"/>
        </p:nvGrpSpPr>
        <p:grpSpPr>
          <a:xfrm>
            <a:off x="0" y="0"/>
            <a:ext cx="12192000" cy="1682496"/>
            <a:chOff x="0" y="0"/>
            <a:chExt cx="12192000" cy="1682496"/>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1" name="Rechthoek 10"/>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otdia 02 Wi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2"/>
                </a:solidFill>
              </a:defRPr>
            </a:lvl1pPr>
          </a:lstStyle>
          <a:p>
            <a:r>
              <a:rPr lang="nl-NL" dirty="0"/>
              <a:t>Typ een afsluitende zin</a:t>
            </a:r>
          </a:p>
        </p:txBody>
      </p:sp>
      <p:grpSp>
        <p:nvGrpSpPr>
          <p:cNvPr id="10" name="Groeperen 9"/>
          <p:cNvGrpSpPr/>
          <p:nvPr userDrawn="1"/>
        </p:nvGrpSpPr>
        <p:grpSpPr>
          <a:xfrm>
            <a:off x="0" y="0"/>
            <a:ext cx="12192000" cy="1682496"/>
            <a:chOff x="0" y="0"/>
            <a:chExt cx="12192000" cy="1682496"/>
          </a:xfrm>
        </p:grpSpPr>
        <p:pic>
          <p:nvPicPr>
            <p:cNvPr id="11" name="Afbeelding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2" name="Rechthoek 1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Tijdelijke aanduiding voor voettekst 4">
            <a:extLst>
              <a:ext uri="{FF2B5EF4-FFF2-40B4-BE49-F238E27FC236}">
                <a16:creationId xmlns:a16="http://schemas.microsoft.com/office/drawing/2014/main" id="{B94AEDFA-B3FC-E943-8CFD-CCAB73CB7AD1}"/>
              </a:ext>
            </a:extLst>
          </p:cNvPr>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bg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13" name="Tijdelijke aanduiding voor dianummer 5">
            <a:extLst>
              <a:ext uri="{FF2B5EF4-FFF2-40B4-BE49-F238E27FC236}">
                <a16:creationId xmlns:a16="http://schemas.microsoft.com/office/drawing/2014/main" id="{9BAEC049-6700-4F45-905E-A8C2CDDEF8DF}"/>
              </a:ext>
            </a:extLst>
          </p:cNvPr>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bg2"/>
                </a:solidFill>
              </a:defRPr>
            </a:lvl1p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5A99475C-6F4A-B749-AB5B-02703B4454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 y="6142039"/>
            <a:ext cx="635000" cy="635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otdia 03 Beeld (donke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a:xfrm>
            <a:off x="630000" y="6480000"/>
            <a:ext cx="1440000" cy="378000"/>
          </a:xfrm>
          <a:prstGeom prst="rect">
            <a:avLst/>
          </a:prstGeom>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Programma Geweld Hoort Nergens Thuis</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grpSp>
        <p:nvGrpSpPr>
          <p:cNvPr id="9" name="Groeperen 8"/>
          <p:cNvGrpSpPr/>
          <p:nvPr userDrawn="1"/>
        </p:nvGrpSpPr>
        <p:grpSpPr>
          <a:xfrm>
            <a:off x="0" y="0"/>
            <a:ext cx="12192000" cy="1682496"/>
            <a:chOff x="0" y="0"/>
            <a:chExt cx="12192000" cy="1682496"/>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1" name="Rechthoek 10"/>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02 Wi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2"/>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otdia 04 Beeld (lich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1"/>
                </a:solidFill>
              </a:defRPr>
            </a:lvl1pPr>
          </a:lstStyle>
          <a:p>
            <a:r>
              <a:rPr lang="nl-NL" dirty="0"/>
              <a:t>Typ een afsluitende zin</a:t>
            </a:r>
          </a:p>
        </p:txBody>
      </p:sp>
      <p:grpSp>
        <p:nvGrpSpPr>
          <p:cNvPr id="10" name="Groeperen 9"/>
          <p:cNvGrpSpPr/>
          <p:nvPr userDrawn="1"/>
        </p:nvGrpSpPr>
        <p:grpSpPr>
          <a:xfrm>
            <a:off x="0" y="0"/>
            <a:ext cx="12192000" cy="1682496"/>
            <a:chOff x="0" y="0"/>
            <a:chExt cx="12192000" cy="1682496"/>
          </a:xfrm>
        </p:grpSpPr>
        <p:pic>
          <p:nvPicPr>
            <p:cNvPr id="11" name="Afbeelding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2" name="Rechthoek 1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Tijdelijke aanduiding voor voettekst 4">
            <a:extLst>
              <a:ext uri="{FF2B5EF4-FFF2-40B4-BE49-F238E27FC236}">
                <a16:creationId xmlns:a16="http://schemas.microsoft.com/office/drawing/2014/main" id="{FE4925FF-CBBA-8E45-B87F-6B0CBFDF58C7}"/>
              </a:ext>
            </a:extLst>
          </p:cNvPr>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bg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13" name="Tijdelijke aanduiding voor dianummer 5">
            <a:extLst>
              <a:ext uri="{FF2B5EF4-FFF2-40B4-BE49-F238E27FC236}">
                <a16:creationId xmlns:a16="http://schemas.microsoft.com/office/drawing/2014/main" id="{5DFB5207-A722-E74E-BA98-71E1722CC2CE}"/>
              </a:ext>
            </a:extLst>
          </p:cNvPr>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bg2"/>
                </a:solidFill>
              </a:defRPr>
            </a:lvl1p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FC430B-C446-984C-963F-3B1A17D55E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 y="6142039"/>
            <a:ext cx="635000" cy="635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lotdia 04 Beeld (licht)">
    <p:bg>
      <p:bgPr>
        <a:solidFill>
          <a:schemeClr val="tx1"/>
        </a:solidFill>
        <a:effectLst/>
      </p:bgPr>
    </p:bg>
    <p:spTree>
      <p:nvGrpSpPr>
        <p:cNvPr id="1" name=""/>
        <p:cNvGrpSpPr/>
        <p:nvPr/>
      </p:nvGrpSpPr>
      <p:grpSpPr>
        <a:xfrm>
          <a:off x="0" y="0"/>
          <a:ext cx="0" cy="0"/>
          <a:chOff x="0" y="0"/>
          <a:chExt cx="0" cy="0"/>
        </a:xfrm>
      </p:grpSpPr>
      <p:sp>
        <p:nvSpPr>
          <p:cNvPr id="2" name="Tijdelijke aanduiding voor voettekst 4">
            <a:extLst>
              <a:ext uri="{FF2B5EF4-FFF2-40B4-BE49-F238E27FC236}">
                <a16:creationId xmlns:a16="http://schemas.microsoft.com/office/drawing/2014/main" id="{AC2EB39F-63D1-074B-998F-93E7CCBE705B}"/>
              </a:ext>
            </a:extLst>
          </p:cNvPr>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bg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3" name="Tijdelijke aanduiding voor dianummer 5">
            <a:extLst>
              <a:ext uri="{FF2B5EF4-FFF2-40B4-BE49-F238E27FC236}">
                <a16:creationId xmlns:a16="http://schemas.microsoft.com/office/drawing/2014/main" id="{DBFF0DD2-7D5C-DF4B-B695-6F2E896AB603}"/>
              </a:ext>
            </a:extLst>
          </p:cNvPr>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bg2"/>
                </a:solidFill>
              </a:defRPr>
            </a:lvl1pPr>
          </a:lstStyle>
          <a:p>
            <a:fld id="{10A0A6AF-03C5-477E-939A-E28F7E7F05EA}" type="slidenum">
              <a:rPr lang="nl-NL" smtClean="0"/>
              <a:pPr/>
              <a:t>‹nr.›</a:t>
            </a:fld>
            <a:endParaRPr lang="nl-NL" dirty="0"/>
          </a:p>
        </p:txBody>
      </p:sp>
      <p:pic>
        <p:nvPicPr>
          <p:cNvPr id="4" name="Afbeelding 3">
            <a:extLst>
              <a:ext uri="{FF2B5EF4-FFF2-40B4-BE49-F238E27FC236}">
                <a16:creationId xmlns:a16="http://schemas.microsoft.com/office/drawing/2014/main" id="{0A19F6F1-1678-474C-9763-D3F423EB71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 y="6142039"/>
            <a:ext cx="635000" cy="635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8FE67494-6732-CD4E-9996-1B15A10F5F30}"/>
              </a:ext>
            </a:extLst>
          </p:cNvPr>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tx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7" name="Tijdelijke aanduiding voor dianummer 5">
            <a:extLst>
              <a:ext uri="{FF2B5EF4-FFF2-40B4-BE49-F238E27FC236}">
                <a16:creationId xmlns:a16="http://schemas.microsoft.com/office/drawing/2014/main" id="{3AF8F268-3771-7945-A5C9-76BFF00E5478}"/>
              </a:ext>
            </a:extLst>
          </p:cNvPr>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94462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EAB4A66A-DF27-644A-BC00-AFA0459FAACC}"/>
              </a:ext>
            </a:extLst>
          </p:cNvPr>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tx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6" name="Tijdelijke aanduiding voor dianummer 5">
            <a:extLst>
              <a:ext uri="{FF2B5EF4-FFF2-40B4-BE49-F238E27FC236}">
                <a16:creationId xmlns:a16="http://schemas.microsoft.com/office/drawing/2014/main" id="{123E0257-476A-E147-874D-0935BB81B0B7}"/>
              </a:ext>
            </a:extLst>
          </p:cNvPr>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00916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grpSp>
        <p:nvGrpSpPr>
          <p:cNvPr id="3" name="Groeperen 2"/>
          <p:cNvGrpSpPr/>
          <p:nvPr userDrawn="1"/>
        </p:nvGrpSpPr>
        <p:grpSpPr>
          <a:xfrm>
            <a:off x="0" y="0"/>
            <a:ext cx="12192000" cy="1682496"/>
            <a:chOff x="0" y="0"/>
            <a:chExt cx="12192000" cy="1682496"/>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2" name="Rechthoek 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3305334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 02 Wi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2"/>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28265107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 03 Beeld (donk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3"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3891323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 04 Beeld (lich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1"/>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24394600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Hoofdstukdia 01 Oranj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29945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Hoofdstukdia 02 Wit">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267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3 Beeld (donk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a:prstGeom prst="rect">
            <a:avLst/>
          </a:prstGeom>
        </p:spPr>
        <p:txBody>
          <a:bodyPr/>
          <a:lstStyle>
            <a:lvl1pPr>
              <a:defRPr>
                <a:solidFill>
                  <a:schemeClr val="tx2"/>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3"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Hoofdstukdia 03 Beeld (donk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80000"/>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7653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Hoofdstukdia 04 Beeld (lic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2400"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32823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Hoofdstukdia 05 Extra kleur">
    <p:bg>
      <p:bgPr>
        <a:solidFill>
          <a:srgbClr val="8FCAE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6371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dia 01 (1 kolom)">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dirty="0"/>
              <a:t>Klikken om de titelstijl van het model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r>
              <a:rPr lang="nl-NL"/>
              <a:t>Programma Geweld Hoort Nergens Thuis</a:t>
            </a:r>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10172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dia 02 (2 kolomm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8800"/>
            <a:ext cx="522605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96043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dia 03 (beeld rechts)">
    <p:spTree>
      <p:nvGrpSpPr>
        <p:cNvPr id="1" name=""/>
        <p:cNvGrpSpPr/>
        <p:nvPr/>
      </p:nvGrpSpPr>
      <p:grpSpPr>
        <a:xfrm>
          <a:off x="0" y="0"/>
          <a:ext cx="0" cy="0"/>
          <a:chOff x="0" y="0"/>
          <a:chExt cx="0" cy="0"/>
        </a:xfrm>
      </p:grpSpPr>
      <p:sp>
        <p:nvSpPr>
          <p:cNvPr id="5" name="Rechthoek 4"/>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sp>
        <p:nvSpPr>
          <p:cNvPr id="3" name="Tijdelijke aanduiding voor inhoud 2"/>
          <p:cNvSpPr>
            <a:spLocks noGrp="1"/>
          </p:cNvSpPr>
          <p:nvPr>
            <p:ph sz="half" idx="1"/>
          </p:nvPr>
        </p:nvSpPr>
        <p:spPr>
          <a:xfrm>
            <a:off x="635000" y="2278800"/>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80000"/>
            <a:ext cx="5226050"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257960492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dia 04 (beeld links)">
    <p:spTree>
      <p:nvGrpSpPr>
        <p:cNvPr id="1" name=""/>
        <p:cNvGrpSpPr/>
        <p:nvPr/>
      </p:nvGrpSpPr>
      <p:grpSpPr>
        <a:xfrm>
          <a:off x="0" y="0"/>
          <a:ext cx="0" cy="0"/>
          <a:chOff x="0" y="0"/>
          <a:chExt cx="0" cy="0"/>
        </a:xfrm>
      </p:grpSpPr>
      <p:sp>
        <p:nvSpPr>
          <p:cNvPr id="8" name="Rechthoek 7"/>
          <p:cNvSpPr/>
          <p:nvPr userDrawn="1"/>
        </p:nvSpPr>
        <p:spPr>
          <a:xfrm>
            <a:off x="609600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553198" y="1080000"/>
            <a:ext cx="5005389"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356558532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dia 05 (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Programma Geweld Hoort Nergens Thuis</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8544350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eelddia 01 (met footer)">
    <p:spTree>
      <p:nvGrpSpPr>
        <p:cNvPr id="1" name=""/>
        <p:cNvGrpSpPr/>
        <p:nvPr/>
      </p:nvGrpSpPr>
      <p:grpSpPr>
        <a:xfrm>
          <a:off x="0" y="0"/>
          <a:ext cx="0" cy="0"/>
          <a:chOff x="0" y="0"/>
          <a:chExt cx="0" cy="0"/>
        </a:xfrm>
      </p:grpSpPr>
      <p:sp>
        <p:nvSpPr>
          <p:cNvPr id="25"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a:solidFill>
                  <a:schemeClr val="tx1"/>
                </a:solidFill>
              </a:defRPr>
            </a:lvl1pPr>
          </a:lstStyle>
          <a:p>
            <a:endParaRPr lang="nl-NL" dirty="0"/>
          </a:p>
        </p:txBody>
      </p:sp>
      <p:sp>
        <p:nvSpPr>
          <p:cNvPr id="26"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a:solidFill>
                  <a:schemeClr val="tx1"/>
                </a:solidFill>
              </a:defRPr>
            </a:lvl1pPr>
          </a:lstStyle>
          <a:p>
            <a:r>
              <a:rPr lang="nl-NL"/>
              <a:t>Programma Geweld Hoort Nergens Thuis</a:t>
            </a:r>
            <a:endParaRPr lang="nl-NL" dirty="0"/>
          </a:p>
        </p:txBody>
      </p:sp>
      <p:sp>
        <p:nvSpPr>
          <p:cNvPr id="27"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9544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eeldia 02 (leeg)">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277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4 Beeld (lich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1"/>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Tijdelijke aanduiding voor voettekst 4">
            <a:extLst>
              <a:ext uri="{FF2B5EF4-FFF2-40B4-BE49-F238E27FC236}">
                <a16:creationId xmlns:a16="http://schemas.microsoft.com/office/drawing/2014/main" id="{F84507BC-4E3C-5148-8B3A-45FDA6BF36FA}"/>
              </a:ext>
            </a:extLst>
          </p:cNvPr>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bg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10" name="Tijdelijke aanduiding voor dianummer 5">
            <a:extLst>
              <a:ext uri="{FF2B5EF4-FFF2-40B4-BE49-F238E27FC236}">
                <a16:creationId xmlns:a16="http://schemas.microsoft.com/office/drawing/2014/main" id="{FCF43823-72A0-BA43-B8A9-16D554B2DAC0}"/>
              </a:ext>
            </a:extLst>
          </p:cNvPr>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bg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BE66134-D78A-9341-8E7E-69EDAA1453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 y="6142039"/>
            <a:ext cx="635000" cy="635000"/>
          </a:xfrm>
          <a:prstGeom prst="rect">
            <a:avLst/>
          </a:prstGeom>
        </p:spPr>
      </p:pic>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lotdia 01 Oranj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Programma Geweld Hoort Nergens Thuis</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grpSp>
        <p:nvGrpSpPr>
          <p:cNvPr id="9" name="Groeperen 8"/>
          <p:cNvGrpSpPr/>
          <p:nvPr userDrawn="1"/>
        </p:nvGrpSpPr>
        <p:grpSpPr>
          <a:xfrm>
            <a:off x="0" y="0"/>
            <a:ext cx="12192000" cy="1682496"/>
            <a:chOff x="0" y="0"/>
            <a:chExt cx="12192000" cy="1682496"/>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1" name="Rechthoek 10"/>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320661698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otdia 02 Wi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2"/>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r>
              <a:rPr lang="nl-NL"/>
              <a:t>Programma Geweld Hoort Nergens Thuis</a:t>
            </a:r>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10" name="Groeperen 9"/>
          <p:cNvGrpSpPr/>
          <p:nvPr userDrawn="1"/>
        </p:nvGrpSpPr>
        <p:grpSpPr>
          <a:xfrm>
            <a:off x="0" y="0"/>
            <a:ext cx="12192000" cy="1682496"/>
            <a:chOff x="0" y="0"/>
            <a:chExt cx="12192000" cy="1682496"/>
          </a:xfrm>
        </p:grpSpPr>
        <p:pic>
          <p:nvPicPr>
            <p:cNvPr id="11" name="Afbeelding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2" name="Rechthoek 1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104137184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lotdia 03 Beeld (donke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Programma Geweld Hoort Nergens Thuis</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grpSp>
        <p:nvGrpSpPr>
          <p:cNvPr id="9" name="Groeperen 8"/>
          <p:cNvGrpSpPr/>
          <p:nvPr userDrawn="1"/>
        </p:nvGrpSpPr>
        <p:grpSpPr>
          <a:xfrm>
            <a:off x="0" y="0"/>
            <a:ext cx="12192000" cy="1682496"/>
            <a:chOff x="0" y="0"/>
            <a:chExt cx="12192000" cy="1682496"/>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1" name="Rechthoek 10"/>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13647399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lotdia 04 Beeld (lich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r>
              <a:rPr lang="nl-NL"/>
              <a:t>Programma Geweld Hoort Nergens Thuis</a:t>
            </a:r>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10" name="Groeperen 9"/>
          <p:cNvGrpSpPr/>
          <p:nvPr userDrawn="1"/>
        </p:nvGrpSpPr>
        <p:grpSpPr>
          <a:xfrm>
            <a:off x="0" y="0"/>
            <a:ext cx="12192000" cy="1682496"/>
            <a:chOff x="0" y="0"/>
            <a:chExt cx="12192000" cy="1682496"/>
          </a:xfrm>
        </p:grpSpPr>
        <p:pic>
          <p:nvPicPr>
            <p:cNvPr id="11" name="Afbeelding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2" name="Rechthoek 1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spTree>
    <p:extLst>
      <p:ext uri="{BB962C8B-B14F-4D97-AF65-F5344CB8AC3E}">
        <p14:creationId xmlns:p14="http://schemas.microsoft.com/office/powerpoint/2010/main" val="146155894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Slotdia 04 Beeld (lich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27902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oofdstukdia 01 Oranj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a:xfrm>
            <a:off x="630000" y="6480000"/>
            <a:ext cx="1440000" cy="378000"/>
          </a:xfrm>
          <a:prstGeom prst="rect">
            <a:avLst/>
          </a:prstGeom>
        </p:spPr>
        <p:txBody>
          <a:bodyPr/>
          <a:lstStyle>
            <a:lvl1pPr>
              <a:defRPr>
                <a:solidFill>
                  <a:schemeClr val="bg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oofdstukdia 02 Wit">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p>
            <a:r>
              <a:rPr lang="nl-NL" dirty="0"/>
              <a:t>Klikken om de titelstijl van het model te bewerken</a:t>
            </a:r>
          </a:p>
        </p:txBody>
      </p:sp>
      <p:sp>
        <p:nvSpPr>
          <p:cNvPr id="13" name="Tijdelijke aanduiding voor voettekst 12"/>
          <p:cNvSpPr>
            <a:spLocks noGrp="1"/>
          </p:cNvSpPr>
          <p:nvPr>
            <p:ph type="ftr" sz="quarter" idx="11"/>
          </p:nvPr>
        </p:nvSpPr>
        <p:spPr/>
        <p:txBody>
          <a:body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Hoofdstukdia 03 Beeld (donk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80000"/>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a:xfrm>
            <a:off x="630000" y="6480000"/>
            <a:ext cx="1440000" cy="378000"/>
          </a:xfrm>
          <a:prstGeom prst="rect">
            <a:avLst/>
          </a:prstGeom>
        </p:spPr>
        <p:txBody>
          <a:bodyPr/>
          <a:lstStyle>
            <a:lvl1pPr>
              <a:defRPr>
                <a:solidFill>
                  <a:schemeClr val="bg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Hoofdstukdia 04 Beeld (lic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2400"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a:xfrm>
            <a:off x="630000" y="6480000"/>
            <a:ext cx="1440000" cy="378000"/>
          </a:xfrm>
          <a:prstGeom prst="rect">
            <a:avLst/>
          </a:prstGeom>
        </p:spPr>
        <p:txBody>
          <a:bodyPr/>
          <a:lstStyle>
            <a:lvl1pPr>
              <a:defRPr>
                <a:solidFill>
                  <a:schemeClr val="tx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Hoofdstukdia 05 Extra kleur">
    <p:bg>
      <p:bgPr>
        <a:solidFill>
          <a:srgbClr val="8FCAE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a:xfrm>
            <a:off x="630000" y="6480000"/>
            <a:ext cx="1440000" cy="378000"/>
          </a:xfrm>
          <a:prstGeom prst="rect">
            <a:avLst/>
          </a:prstGeom>
        </p:spPr>
        <p:txBody>
          <a:bodyPr/>
          <a:lstStyle>
            <a:lvl1pPr>
              <a:defRPr>
                <a:solidFill>
                  <a:schemeClr val="tx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Programma Geweld Hoort Nergens Thuis</a:t>
            </a:r>
            <a:endParaRPr lang="nl-NL" dirty="0"/>
          </a:p>
        </p:txBody>
      </p:sp>
      <p:sp>
        <p:nvSpPr>
          <p:cNvPr id="14" name="Tijdelijke aanduiding voor dianummer 13"/>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080000"/>
            <a:ext cx="10923588" cy="948047"/>
          </a:xfrm>
          <a:prstGeom prst="rect">
            <a:avLst/>
          </a:prstGeom>
        </p:spPr>
        <p:txBody>
          <a:bodyPr vert="horz" lIns="91440" tIns="0" rIns="9144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278800"/>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4" name="Tijdelijke aanduiding voor voettekst 4"/>
          <p:cNvSpPr>
            <a:spLocks noGrp="1"/>
          </p:cNvSpPr>
          <p:nvPr>
            <p:ph type="ftr" sz="quarter" idx="3"/>
          </p:nvPr>
        </p:nvSpPr>
        <p:spPr>
          <a:xfrm>
            <a:off x="1206500" y="6221413"/>
            <a:ext cx="3576000" cy="469108"/>
          </a:xfrm>
          <a:prstGeom prst="rect">
            <a:avLst/>
          </a:prstGeom>
        </p:spPr>
        <p:txBody>
          <a:bodyPr vert="horz" lIns="108000" tIns="0" rIns="0" bIns="0" rtlCol="0" anchor="ctr" anchorCtr="0"/>
          <a:lstStyle>
            <a:lvl1pPr algn="l">
              <a:defRPr sz="1400" b="1" i="0">
                <a:solidFill>
                  <a:schemeClr val="tx2"/>
                </a:solidFill>
                <a:latin typeface="Calibri" panose="020F0502020204030204" pitchFamily="34" charset="0"/>
                <a:cs typeface="Calibri" panose="020F0502020204030204" pitchFamily="34" charset="0"/>
              </a:defRPr>
            </a:lvl1pPr>
          </a:lstStyle>
          <a:p>
            <a:r>
              <a:rPr lang="nl-NL"/>
              <a:t>Programma Geweld Hoort Nergens Thuis</a:t>
            </a:r>
            <a:endParaRPr lang="nl-NL" dirty="0"/>
          </a:p>
        </p:txBody>
      </p:sp>
      <p:sp>
        <p:nvSpPr>
          <p:cNvPr id="15" name="Tijdelijke aanduiding voor dianummer 5"/>
          <p:cNvSpPr>
            <a:spLocks noGrp="1"/>
          </p:cNvSpPr>
          <p:nvPr>
            <p:ph type="sldNum" sz="quarter" idx="4"/>
          </p:nvPr>
        </p:nvSpPr>
        <p:spPr>
          <a:xfrm>
            <a:off x="10843337" y="6221413"/>
            <a:ext cx="720000" cy="469108"/>
          </a:xfrm>
          <a:prstGeom prst="rect">
            <a:avLst/>
          </a:prstGeom>
        </p:spPr>
        <p:txBody>
          <a:bodyPr vert="horz" lIns="0" tIns="0" rIns="0" bIns="0" rtlCol="0" anchor="ctr" anchorCtr="0"/>
          <a:lstStyle>
            <a:lvl1pPr algn="r">
              <a:defRPr sz="1050">
                <a:solidFill>
                  <a:schemeClr val="tx2"/>
                </a:solidFill>
              </a:defRPr>
            </a:lvl1pPr>
          </a:lstStyle>
          <a:p>
            <a:fld id="{10A0A6AF-03C5-477E-939A-E28F7E7F05EA}" type="slidenum">
              <a:rPr lang="nl-NL" smtClean="0"/>
              <a:pPr/>
              <a:t>‹nr.›</a:t>
            </a:fld>
            <a:endParaRPr lang="nl-NL" dirty="0"/>
          </a:p>
        </p:txBody>
      </p:sp>
      <p:pic>
        <p:nvPicPr>
          <p:cNvPr id="7" name="Afbeelding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pic>
        <p:nvPicPr>
          <p:cNvPr id="8" name="Afbeelding 7">
            <a:extLst>
              <a:ext uri="{FF2B5EF4-FFF2-40B4-BE49-F238E27FC236}">
                <a16:creationId xmlns:a16="http://schemas.microsoft.com/office/drawing/2014/main" id="{AFCC4A87-61E9-2C42-BA67-C720BDDD55B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29102" y="6210527"/>
            <a:ext cx="476252" cy="47625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4" r:id="rId3"/>
    <p:sldLayoutId id="2147483745" r:id="rId4"/>
    <p:sldLayoutId id="2147483746" r:id="rId5"/>
    <p:sldLayoutId id="2147483654" r:id="rId6"/>
    <p:sldLayoutId id="2147483747" r:id="rId7"/>
    <p:sldLayoutId id="2147483748" r:id="rId8"/>
    <p:sldLayoutId id="2147483749" r:id="rId9"/>
    <p:sldLayoutId id="2147483650" r:id="rId10"/>
    <p:sldLayoutId id="2147483652" r:id="rId11"/>
    <p:sldLayoutId id="2147483752" r:id="rId12"/>
    <p:sldLayoutId id="2147483753" r:id="rId13"/>
    <p:sldLayoutId id="2147483750" r:id="rId14"/>
    <p:sldLayoutId id="2147483725" r:id="rId15"/>
    <p:sldLayoutId id="2147483718" r:id="rId16"/>
    <p:sldLayoutId id="2147483723" r:id="rId17"/>
    <p:sldLayoutId id="2147483754" r:id="rId18"/>
    <p:sldLayoutId id="2147483755" r:id="rId19"/>
    <p:sldLayoutId id="2147483756" r:id="rId20"/>
    <p:sldLayoutId id="2147483757" r:id="rId21"/>
    <p:sldLayoutId id="2147483758" r:id="rId22"/>
    <p:sldLayoutId id="2147483784" r:id="rId23"/>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100000"/>
        </a:lnSpc>
        <a:spcBef>
          <a:spcPts val="1200"/>
        </a:spcBef>
        <a:buClr>
          <a:srgbClr val="8FCAE7"/>
        </a:buClr>
        <a:buSzPct val="80000"/>
        <a:buFont typeface=".AppleSystemUIFont" charset="-120"/>
        <a:buChar char="•"/>
        <a:defRPr sz="2400" kern="1200">
          <a:solidFill>
            <a:schemeClr val="tx1"/>
          </a:solidFill>
          <a:latin typeface="+mn-lt"/>
          <a:ea typeface="+mn-ea"/>
          <a:cs typeface="+mn-cs"/>
        </a:defRPr>
      </a:lvl1pPr>
      <a:lvl2pPr marL="630000" indent="-316800" algn="l" defTabSz="914400" rtl="0" eaLnBrk="1" latinLnBrk="0" hangingPunct="1">
        <a:lnSpc>
          <a:spcPct val="100000"/>
        </a:lnSpc>
        <a:spcBef>
          <a:spcPts val="1000"/>
        </a:spcBef>
        <a:buClr>
          <a:srgbClr val="8FCAE7"/>
        </a:buClr>
        <a:buFont typeface=".AppleSystemUIFont" charset="-120"/>
        <a:buChar char="•"/>
        <a:defRPr sz="2000" kern="1200">
          <a:solidFill>
            <a:schemeClr val="tx1"/>
          </a:solidFill>
          <a:latin typeface="+mn-lt"/>
          <a:ea typeface="+mn-ea"/>
          <a:cs typeface="+mn-cs"/>
        </a:defRPr>
      </a:lvl2pPr>
      <a:lvl3pPr marL="946800" indent="-316800" algn="l" defTabSz="914400" rtl="0" eaLnBrk="1" latinLnBrk="0" hangingPunct="1">
        <a:lnSpc>
          <a:spcPct val="100000"/>
        </a:lnSpc>
        <a:spcBef>
          <a:spcPts val="800"/>
        </a:spcBef>
        <a:buClr>
          <a:srgbClr val="8FCAE7"/>
        </a:buClr>
        <a:buFont typeface=".AppleSystemUIFont" charset="-120"/>
        <a:buChar char="•"/>
        <a:defRPr sz="1800" kern="1200">
          <a:solidFill>
            <a:schemeClr val="tx1"/>
          </a:solidFill>
          <a:latin typeface="+mn-lt"/>
          <a:ea typeface="+mn-ea"/>
          <a:cs typeface="+mn-cs"/>
        </a:defRPr>
      </a:lvl3pPr>
      <a:lvl4pPr marL="1260000" indent="-316800" algn="l" defTabSz="914400" rtl="0" eaLnBrk="1" latinLnBrk="0" hangingPunct="1">
        <a:lnSpc>
          <a:spcPct val="100000"/>
        </a:lnSpc>
        <a:spcBef>
          <a:spcPts val="600"/>
        </a:spcBef>
        <a:buClr>
          <a:srgbClr val="8FCAE7"/>
        </a:buClr>
        <a:buFont typeface=".AppleSystemUIFont" charset="-120"/>
        <a:buChar char="•"/>
        <a:defRPr sz="1800" kern="1200">
          <a:solidFill>
            <a:schemeClr val="tx1"/>
          </a:solidFill>
          <a:latin typeface="+mn-lt"/>
          <a:ea typeface="+mn-ea"/>
          <a:cs typeface="+mn-cs"/>
        </a:defRPr>
      </a:lvl4pPr>
      <a:lvl5pPr marL="1576800" indent="-316800" algn="l" defTabSz="914400" rtl="0" eaLnBrk="1" latinLnBrk="0" hangingPunct="1">
        <a:lnSpc>
          <a:spcPct val="100000"/>
        </a:lnSpc>
        <a:spcBef>
          <a:spcPts val="600"/>
        </a:spcBef>
        <a:buClr>
          <a:srgbClr val="8FCAE7"/>
        </a:buClr>
        <a:buFont typeface=".AppleSystemUIFont" charset="-120"/>
        <a:buChar char="•"/>
        <a:defRPr sz="1600" kern="1200">
          <a:solidFill>
            <a:schemeClr val="tx1"/>
          </a:solidFill>
          <a:latin typeface="+mn-lt"/>
          <a:ea typeface="+mn-ea"/>
          <a:cs typeface="+mn-cs"/>
        </a:defRPr>
      </a:lvl5pPr>
      <a:lvl6pPr marL="1890000" indent="-316800" algn="l" defTabSz="914400" rtl="0" eaLnBrk="1" latinLnBrk="0" hangingPunct="1">
        <a:lnSpc>
          <a:spcPct val="100000"/>
        </a:lnSpc>
        <a:spcBef>
          <a:spcPts val="600"/>
        </a:spcBef>
        <a:buClr>
          <a:srgbClr val="8FCAE7"/>
        </a:buClr>
        <a:buFont typeface=".AppleSystemUIFont" charset="-120"/>
        <a:buChar char="•"/>
        <a:defRPr sz="1400" kern="1200">
          <a:solidFill>
            <a:schemeClr val="tx1"/>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393"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080000"/>
            <a:ext cx="10923588" cy="948047"/>
          </a:xfrm>
          <a:prstGeom prst="rect">
            <a:avLst/>
          </a:prstGeom>
        </p:spPr>
        <p:txBody>
          <a:bodyPr vert="horz" lIns="91440" tIns="0" rIns="9144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278800"/>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b="0" i="0">
                <a:solidFill>
                  <a:schemeClr val="tx1"/>
                </a:solidFill>
                <a:latin typeface="Calibri" panose="020F0502020204030204" pitchFamily="34" charset="0"/>
              </a:defRPr>
            </a:lvl1pPr>
          </a:lstStyle>
          <a:p>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b="0" i="0">
                <a:solidFill>
                  <a:schemeClr val="tx1"/>
                </a:solidFill>
                <a:latin typeface="Calibri" panose="020F0502020204030204" pitchFamily="34" charset="0"/>
              </a:defRPr>
            </a:lvl1pPr>
          </a:lstStyle>
          <a:p>
            <a:r>
              <a:rPr lang="nl-NL" dirty="0"/>
              <a:t>Programma Geweld Hoort Nergens Thuis</a:t>
            </a:r>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panose="020F0502020204030204" pitchFamily="34" charset="0"/>
              </a:defRPr>
            </a:lvl1pPr>
          </a:lstStyle>
          <a:p>
            <a:fld id="{10A0A6AF-03C5-477E-939A-E28F7E7F05EA}" type="slidenum">
              <a:rPr lang="nl-NL" smtClean="0"/>
              <a:pPr/>
              <a:t>‹nr.›</a:t>
            </a:fld>
            <a:endParaRPr lang="nl-NL" dirty="0"/>
          </a:p>
        </p:txBody>
      </p:sp>
      <p:pic>
        <p:nvPicPr>
          <p:cNvPr id="7" name="Afbeelding 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214269051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Lst>
  <p:hf hdr="0" dt="0"/>
  <p:txStyles>
    <p:titleStyle>
      <a:lvl1pPr algn="l" defTabSz="914400" rtl="0" eaLnBrk="1" latinLnBrk="0" hangingPunct="1">
        <a:lnSpc>
          <a:spcPct val="90000"/>
        </a:lnSpc>
        <a:spcBef>
          <a:spcPct val="0"/>
        </a:spcBef>
        <a:buNone/>
        <a:defRPr sz="3600" b="0" i="0" kern="1200" baseline="0">
          <a:solidFill>
            <a:schemeClr val="tx2"/>
          </a:solidFill>
          <a:latin typeface="Calibri" panose="020F0502020204030204" pitchFamily="34" charset="0"/>
          <a:ea typeface="+mj-ea"/>
          <a:cs typeface="+mj-cs"/>
        </a:defRPr>
      </a:lvl1pPr>
    </p:titleStyle>
    <p:bodyStyle>
      <a:lvl1pPr marL="316800" indent="-316800" algn="l" defTabSz="914400" rtl="0" eaLnBrk="1" latinLnBrk="0" hangingPunct="1">
        <a:lnSpc>
          <a:spcPct val="100000"/>
        </a:lnSpc>
        <a:spcBef>
          <a:spcPts val="1200"/>
        </a:spcBef>
        <a:buClr>
          <a:srgbClr val="8FCAE7"/>
        </a:buClr>
        <a:buSzPct val="80000"/>
        <a:buFont typeface=".AppleSystemUIFont" charset="-120"/>
        <a:buChar char="•"/>
        <a:defRPr sz="2400" b="0" i="0" kern="1200">
          <a:solidFill>
            <a:schemeClr val="tx1"/>
          </a:solidFill>
          <a:latin typeface="Calibri" panose="020F0502020204030204" pitchFamily="34" charset="0"/>
          <a:ea typeface="+mn-ea"/>
          <a:cs typeface="+mn-cs"/>
        </a:defRPr>
      </a:lvl1pPr>
      <a:lvl2pPr marL="630000" indent="-316800" algn="l" defTabSz="914400" rtl="0" eaLnBrk="1" latinLnBrk="0" hangingPunct="1">
        <a:lnSpc>
          <a:spcPct val="100000"/>
        </a:lnSpc>
        <a:spcBef>
          <a:spcPts val="1000"/>
        </a:spcBef>
        <a:buClr>
          <a:srgbClr val="8FCAE7"/>
        </a:buClr>
        <a:buFont typeface=".AppleSystemUIFont" charset="-120"/>
        <a:buChar char="•"/>
        <a:defRPr sz="2000" b="0" i="0" kern="1200">
          <a:solidFill>
            <a:schemeClr val="tx1"/>
          </a:solidFill>
          <a:latin typeface="Calibri" panose="020F0502020204030204" pitchFamily="34" charset="0"/>
          <a:ea typeface="+mn-ea"/>
          <a:cs typeface="+mn-cs"/>
        </a:defRPr>
      </a:lvl2pPr>
      <a:lvl3pPr marL="946800" indent="-316800" algn="l" defTabSz="914400" rtl="0" eaLnBrk="1" latinLnBrk="0" hangingPunct="1">
        <a:lnSpc>
          <a:spcPct val="100000"/>
        </a:lnSpc>
        <a:spcBef>
          <a:spcPts val="800"/>
        </a:spcBef>
        <a:buClr>
          <a:srgbClr val="8FCAE7"/>
        </a:buClr>
        <a:buFont typeface=".AppleSystemUIFont" charset="-120"/>
        <a:buChar char="•"/>
        <a:defRPr sz="1800" b="0" i="0" kern="1200">
          <a:solidFill>
            <a:schemeClr val="tx1"/>
          </a:solidFill>
          <a:latin typeface="Calibri" panose="020F0502020204030204" pitchFamily="34" charset="0"/>
          <a:ea typeface="+mn-ea"/>
          <a:cs typeface="+mn-cs"/>
        </a:defRPr>
      </a:lvl3pPr>
      <a:lvl4pPr marL="1260000" indent="-316800" algn="l" defTabSz="914400" rtl="0" eaLnBrk="1" latinLnBrk="0" hangingPunct="1">
        <a:lnSpc>
          <a:spcPct val="100000"/>
        </a:lnSpc>
        <a:spcBef>
          <a:spcPts val="600"/>
        </a:spcBef>
        <a:buClr>
          <a:srgbClr val="8FCAE7"/>
        </a:buClr>
        <a:buFont typeface=".AppleSystemUIFont" charset="-120"/>
        <a:buChar char="•"/>
        <a:defRPr sz="1800" b="0" i="0" kern="1200">
          <a:solidFill>
            <a:schemeClr val="tx1"/>
          </a:solidFill>
          <a:latin typeface="Calibri" panose="020F0502020204030204" pitchFamily="34" charset="0"/>
          <a:ea typeface="+mn-ea"/>
          <a:cs typeface="+mn-cs"/>
        </a:defRPr>
      </a:lvl4pPr>
      <a:lvl5pPr marL="1576800" indent="-316800" algn="l" defTabSz="914400" rtl="0" eaLnBrk="1" latinLnBrk="0" hangingPunct="1">
        <a:lnSpc>
          <a:spcPct val="100000"/>
        </a:lnSpc>
        <a:spcBef>
          <a:spcPts val="600"/>
        </a:spcBef>
        <a:buClr>
          <a:srgbClr val="8FCAE7"/>
        </a:buClr>
        <a:buFont typeface=".AppleSystemUIFont" charset="-120"/>
        <a:buChar char="•"/>
        <a:defRPr sz="1600" b="0" i="0" kern="1200">
          <a:solidFill>
            <a:schemeClr val="tx1"/>
          </a:solidFill>
          <a:latin typeface="Calibri" panose="020F0502020204030204" pitchFamily="34" charset="0"/>
          <a:ea typeface="+mn-ea"/>
          <a:cs typeface="+mn-cs"/>
        </a:defRPr>
      </a:lvl5pPr>
      <a:lvl6pPr marL="1890000" indent="-316800" algn="l" defTabSz="914400" rtl="0" eaLnBrk="1" latinLnBrk="0" hangingPunct="1">
        <a:lnSpc>
          <a:spcPct val="100000"/>
        </a:lnSpc>
        <a:spcBef>
          <a:spcPts val="600"/>
        </a:spcBef>
        <a:buClr>
          <a:srgbClr val="8FCAE7"/>
        </a:buClr>
        <a:buFont typeface=".AppleSystemUIFont" charset="-120"/>
        <a:buChar char="•"/>
        <a:defRPr sz="1400" b="0" i="0" kern="1200">
          <a:solidFill>
            <a:schemeClr val="tx1"/>
          </a:solidFill>
          <a:latin typeface="Calibri" panose="020F0502020204030204" pitchFamily="34" charset="0"/>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panose="020F0502020204030204" pitchFamily="34" charset="0"/>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odc.nl/binaries/Cahier%202019-1_2668i%20_Volledige%20tekst_tcm28-374137.pdf" TargetMode="External"/><Relationship Id="rId1" Type="http://schemas.openxmlformats.org/officeDocument/2006/relationships/slideLayout" Target="../slideLayouts/slideLayout22.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www.geweldnergensthuis.nl/" TargetMode="External"/><Relationship Id="rId1" Type="http://schemas.openxmlformats.org/officeDocument/2006/relationships/slideLayout" Target="../slideLayouts/slideLayout40.xml"/><Relationship Id="rId6" Type="http://schemas.openxmlformats.org/officeDocument/2006/relationships/image" Target="../media/image8.sv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3079237" y="1883740"/>
            <a:ext cx="2692913" cy="3540431"/>
          </a:xfrm>
          <a:prstGeom prst="rect">
            <a:avLst/>
          </a:prstGeom>
        </p:spPr>
      </p:pic>
      <p:sp>
        <p:nvSpPr>
          <p:cNvPr id="5" name="Rechthoek 4"/>
          <p:cNvSpPr/>
          <p:nvPr/>
        </p:nvSpPr>
        <p:spPr>
          <a:xfrm>
            <a:off x="6097200" y="0"/>
            <a:ext cx="6094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p:cNvSpPr>
            <a:spLocks noGrp="1"/>
          </p:cNvSpPr>
          <p:nvPr>
            <p:ph type="title"/>
          </p:nvPr>
        </p:nvSpPr>
        <p:spPr>
          <a:xfrm>
            <a:off x="623888" y="1608317"/>
            <a:ext cx="3629053" cy="2657250"/>
          </a:xfrm>
        </p:spPr>
        <p:txBody>
          <a:bodyPr lIns="0" rIns="0">
            <a:noAutofit/>
          </a:bodyPr>
          <a:lstStyle/>
          <a:p>
            <a:pPr>
              <a:lnSpc>
                <a:spcPct val="80000"/>
              </a:lnSpc>
            </a:pPr>
            <a:r>
              <a:rPr lang="nl-NL" b="1" dirty="0">
                <a:solidFill>
                  <a:schemeClr val="accent1"/>
                </a:solidFill>
                <a:latin typeface="Calibri" panose="020F0502020204030204" pitchFamily="34" charset="0"/>
                <a:cs typeface="Calibri" panose="020F0502020204030204" pitchFamily="34" charset="0"/>
              </a:rPr>
              <a:t>Bouwstenen</a:t>
            </a:r>
            <a:br>
              <a:rPr lang="nl-NL" b="1" dirty="0">
                <a:solidFill>
                  <a:schemeClr val="accent1"/>
                </a:solidFill>
                <a:latin typeface="Calibri" panose="020F0502020204030204" pitchFamily="34" charset="0"/>
                <a:cs typeface="Calibri" panose="020F0502020204030204" pitchFamily="34" charset="0"/>
              </a:rPr>
            </a:br>
            <a:r>
              <a:rPr lang="nl-NL" b="1" dirty="0">
                <a:solidFill>
                  <a:schemeClr val="accent1"/>
                </a:solidFill>
                <a:latin typeface="Calibri" panose="020F0502020204030204" pitchFamily="34" charset="0"/>
                <a:cs typeface="Calibri" panose="020F0502020204030204" pitchFamily="34" charset="0"/>
              </a:rPr>
              <a:t>MDA++</a:t>
            </a:r>
            <a:br>
              <a:rPr lang="nl-NL" b="1" dirty="0">
                <a:solidFill>
                  <a:schemeClr val="accent1"/>
                </a:solidFill>
                <a:latin typeface="Calibri" panose="020F0502020204030204" pitchFamily="34" charset="0"/>
                <a:cs typeface="Calibri" panose="020F0502020204030204" pitchFamily="34" charset="0"/>
              </a:rPr>
            </a:br>
            <a:r>
              <a:rPr lang="nl-NL" sz="2400" dirty="0">
                <a:solidFill>
                  <a:schemeClr val="accent1"/>
                </a:solidFill>
                <a:latin typeface="Calibri" panose="020F0502020204030204" pitchFamily="34" charset="0"/>
                <a:cs typeface="Calibri" panose="020F0502020204030204" pitchFamily="34" charset="0"/>
              </a:rPr>
              <a:t>Februari 2020</a:t>
            </a:r>
            <a:r>
              <a:rPr lang="nl-NL" sz="2200" dirty="0">
                <a:solidFill>
                  <a:schemeClr val="accent1"/>
                </a:solidFill>
                <a:latin typeface="Calibri" panose="020F0502020204030204" pitchFamily="34" charset="0"/>
                <a:cs typeface="Calibri" panose="020F0502020204030204" pitchFamily="34" charset="0"/>
              </a:rPr>
              <a:t/>
            </a:r>
            <a:br>
              <a:rPr lang="nl-NL" sz="2200" dirty="0">
                <a:solidFill>
                  <a:schemeClr val="accent1"/>
                </a:solidFill>
                <a:latin typeface="Calibri" panose="020F0502020204030204" pitchFamily="34" charset="0"/>
                <a:cs typeface="Calibri" panose="020F0502020204030204" pitchFamily="34" charset="0"/>
              </a:rPr>
            </a:br>
            <a:r>
              <a:rPr lang="nl-NL" sz="2200" dirty="0">
                <a:solidFill>
                  <a:schemeClr val="accent1"/>
                </a:solidFill>
                <a:latin typeface="Calibri" panose="020F0502020204030204" pitchFamily="34" charset="0"/>
                <a:cs typeface="Calibri" panose="020F0502020204030204" pitchFamily="34" charset="0"/>
              </a:rPr>
              <a:t/>
            </a:r>
            <a:br>
              <a:rPr lang="nl-NL" sz="2200" dirty="0">
                <a:solidFill>
                  <a:schemeClr val="accent1"/>
                </a:solidFill>
                <a:latin typeface="Calibri" panose="020F0502020204030204" pitchFamily="34" charset="0"/>
                <a:cs typeface="Calibri" panose="020F0502020204030204" pitchFamily="34" charset="0"/>
              </a:rPr>
            </a:br>
            <a:r>
              <a:rPr lang="nl-NL" sz="1600" i="1" dirty="0">
                <a:solidFill>
                  <a:schemeClr val="accent1"/>
                </a:solidFill>
                <a:latin typeface="Calibri" panose="020F0502020204030204" pitchFamily="34" charset="0"/>
                <a:cs typeface="Calibri" panose="020F0502020204030204" pitchFamily="34" charset="0"/>
              </a:rPr>
              <a:t>Definitief</a:t>
            </a:r>
          </a:p>
        </p:txBody>
      </p:sp>
      <p:grpSp>
        <p:nvGrpSpPr>
          <p:cNvPr id="6" name="Groeperen 5"/>
          <p:cNvGrpSpPr/>
          <p:nvPr/>
        </p:nvGrpSpPr>
        <p:grpSpPr>
          <a:xfrm>
            <a:off x="0" y="0"/>
            <a:ext cx="12192000" cy="1682496"/>
            <a:chOff x="0" y="0"/>
            <a:chExt cx="12192000" cy="1682496"/>
          </a:xfrm>
        </p:grpSpPr>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Ovaal 8"/>
          <p:cNvSpPr/>
          <p:nvPr/>
        </p:nvSpPr>
        <p:spPr>
          <a:xfrm>
            <a:off x="7327417" y="1500327"/>
            <a:ext cx="3634366" cy="36343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2"/>
          <p:cNvSpPr txBox="1">
            <a:spLocks/>
          </p:cNvSpPr>
          <p:nvPr/>
        </p:nvSpPr>
        <p:spPr>
          <a:xfrm>
            <a:off x="6096000" y="5228335"/>
            <a:ext cx="6096000" cy="821635"/>
          </a:xfrm>
          <a:prstGeom prst="rect">
            <a:avLst/>
          </a:prstGeom>
        </p:spPr>
        <p:txBody>
          <a:bodyPr vert="horz" lIns="0" tIns="0" rIns="0" bIns="0" rtlCol="0" anchor="ctr" anchorCtr="0"/>
          <a:lstStyle>
            <a:defPPr>
              <a:defRPr lang="nl-NL"/>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800" b="1" dirty="0">
                <a:solidFill>
                  <a:schemeClr val="tx1"/>
                </a:solidFill>
                <a:latin typeface="Calibri" panose="020F0502020204030204" pitchFamily="34" charset="0"/>
                <a:cs typeface="Calibri" panose="020F0502020204030204" pitchFamily="34" charset="0"/>
              </a:rPr>
              <a:t>Programma Geweld hoort nergens thuis</a:t>
            </a:r>
          </a:p>
        </p:txBody>
      </p:sp>
      <p:sp>
        <p:nvSpPr>
          <p:cNvPr id="11" name="AutoShape 2" descr="ogo Huisje LR.jpg"/>
          <p:cNvSpPr>
            <a:spLocks noChangeAspect="1" noChangeArrowheads="1"/>
          </p:cNvSpPr>
          <p:nvPr/>
        </p:nvSpPr>
        <p:spPr bwMode="auto">
          <a:xfrm>
            <a:off x="0" y="0"/>
            <a:ext cx="1990725"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2905" y="1921043"/>
            <a:ext cx="2842190" cy="2842190"/>
          </a:xfrm>
          <a:prstGeom prst="rect">
            <a:avLst/>
          </a:prstGeom>
        </p:spPr>
      </p:pic>
      <p:grpSp>
        <p:nvGrpSpPr>
          <p:cNvPr id="27" name="Groep 26">
            <a:extLst>
              <a:ext uri="{FF2B5EF4-FFF2-40B4-BE49-F238E27FC236}">
                <a16:creationId xmlns:a16="http://schemas.microsoft.com/office/drawing/2014/main" id="{8F04DCD8-BBDE-404D-81C0-8C7AE72257D9}"/>
              </a:ext>
            </a:extLst>
          </p:cNvPr>
          <p:cNvGrpSpPr/>
          <p:nvPr/>
        </p:nvGrpSpPr>
        <p:grpSpPr>
          <a:xfrm>
            <a:off x="508355" y="5412973"/>
            <a:ext cx="4665516" cy="1111063"/>
            <a:chOff x="508355" y="5249683"/>
            <a:chExt cx="4665516" cy="1111063"/>
          </a:xfrm>
        </p:grpSpPr>
        <p:pic>
          <p:nvPicPr>
            <p:cNvPr id="18" name="Graphic 17">
              <a:extLst>
                <a:ext uri="{FF2B5EF4-FFF2-40B4-BE49-F238E27FC236}">
                  <a16:creationId xmlns:a16="http://schemas.microsoft.com/office/drawing/2014/main" id="{55DC912E-4359-C345-AF7F-EF6EB0CE89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147834" y="5749468"/>
              <a:ext cx="1612357" cy="611278"/>
            </a:xfrm>
            <a:prstGeom prst="rect">
              <a:avLst/>
            </a:prstGeom>
          </p:spPr>
        </p:pic>
        <p:pic>
          <p:nvPicPr>
            <p:cNvPr id="16" name="Graphic 15">
              <a:extLst>
                <a:ext uri="{FF2B5EF4-FFF2-40B4-BE49-F238E27FC236}">
                  <a16:creationId xmlns:a16="http://schemas.microsoft.com/office/drawing/2014/main" id="{CFC4E4AA-F52A-4345-9773-B97EF5FDEA72}"/>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4401"/>
            <a:stretch/>
          </p:blipFill>
          <p:spPr>
            <a:xfrm>
              <a:off x="3955565" y="5831460"/>
              <a:ext cx="1218306" cy="364339"/>
            </a:xfrm>
            <a:prstGeom prst="rect">
              <a:avLst/>
            </a:prstGeom>
          </p:spPr>
        </p:pic>
        <p:pic>
          <p:nvPicPr>
            <p:cNvPr id="20" name="Graphic 19">
              <a:extLst>
                <a:ext uri="{FF2B5EF4-FFF2-40B4-BE49-F238E27FC236}">
                  <a16:creationId xmlns:a16="http://schemas.microsoft.com/office/drawing/2014/main" id="{7BD820DD-4A88-2140-9968-9B640CCC16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08355" y="5744353"/>
              <a:ext cx="1523654" cy="611233"/>
            </a:xfrm>
            <a:prstGeom prst="rect">
              <a:avLst/>
            </a:prstGeom>
          </p:spPr>
        </p:pic>
        <p:sp>
          <p:nvSpPr>
            <p:cNvPr id="21" name="Tekstvak 20">
              <a:extLst>
                <a:ext uri="{FF2B5EF4-FFF2-40B4-BE49-F238E27FC236}">
                  <a16:creationId xmlns:a16="http://schemas.microsoft.com/office/drawing/2014/main" id="{E46ABBB0-EA2E-0647-A139-89DD9076C11F}"/>
                </a:ext>
              </a:extLst>
            </p:cNvPr>
            <p:cNvSpPr txBox="1"/>
            <p:nvPr/>
          </p:nvSpPr>
          <p:spPr>
            <a:xfrm>
              <a:off x="632457" y="5249683"/>
              <a:ext cx="3525886" cy="581777"/>
            </a:xfrm>
            <a:prstGeom prst="rect">
              <a:avLst/>
            </a:prstGeom>
            <a:noFill/>
          </p:spPr>
          <p:txBody>
            <a:bodyPr wrap="square" lIns="0" tIns="0" rIns="0" bIns="0" rtlCol="0" anchor="ctr">
              <a:noAutofit/>
            </a:bodyPr>
            <a:lstStyle/>
            <a:p>
              <a:r>
                <a:rPr lang="nl-NL" sz="900" b="1" dirty="0">
                  <a:solidFill>
                    <a:schemeClr val="bg1"/>
                  </a:solidFill>
                </a:rPr>
                <a:t>Nationaal programma ‘Geweld hoort ­nergens thuis’ </a:t>
              </a:r>
              <a:r>
                <a:rPr lang="nl-NL" sz="900" dirty="0">
                  <a:solidFill>
                    <a:schemeClr val="bg1"/>
                  </a:solidFill>
                </a:rPr>
                <a:t>is een initiatief van:</a:t>
              </a:r>
            </a:p>
          </p:txBody>
        </p:sp>
      </p:grpSp>
    </p:spTree>
    <p:extLst>
      <p:ext uri="{BB962C8B-B14F-4D97-AF65-F5344CB8AC3E}">
        <p14:creationId xmlns:p14="http://schemas.microsoft.com/office/powerpoint/2010/main" val="36230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C625E0F-E4B6-5448-98A8-565E2D55DC68}"/>
              </a:ext>
            </a:extLst>
          </p:cNvPr>
          <p:cNvSpPr>
            <a:spLocks noGrp="1"/>
          </p:cNvSpPr>
          <p:nvPr>
            <p:ph idx="1"/>
          </p:nvPr>
        </p:nvSpPr>
        <p:spPr>
          <a:xfrm>
            <a:off x="623888" y="1644650"/>
            <a:ext cx="7200000" cy="4166951"/>
          </a:xfrm>
        </p:spPr>
        <p:txBody>
          <a:bodyPr lIns="0" tIns="0" rIns="0" bIns="0">
            <a:noAutofit/>
          </a:bodyPr>
          <a:lstStyle/>
          <a:p>
            <a:pPr marL="492125" indent="-219075">
              <a:buClr>
                <a:schemeClr val="tx2"/>
              </a:buClr>
              <a:buSzPct val="100000"/>
              <a:buFont typeface="+mj-lt"/>
              <a:buAutoNum type="arabicPeriod" startAt="4"/>
            </a:pPr>
            <a:r>
              <a:rPr lang="nl-NL" sz="1400" b="1" dirty="0"/>
              <a:t>Maak het bestuurlijk commitment concreet:</a:t>
            </a:r>
          </a:p>
          <a:p>
            <a:pPr marL="492125" lvl="1" indent="-219075">
              <a:buClr>
                <a:schemeClr val="tx2"/>
              </a:buClr>
              <a:buFont typeface="+mj-lt"/>
              <a:buAutoNum type="alphaLcPeriod"/>
            </a:pPr>
            <a:r>
              <a:rPr lang="nl-NL" sz="1400" dirty="0"/>
              <a:t>De invoering van MDA++ is committeren aan een ontwikkel- en dus leerproces:</a:t>
            </a:r>
          </a:p>
          <a:p>
            <a:pPr marL="492125" indent="-219075">
              <a:spcBef>
                <a:spcPts val="0"/>
              </a:spcBef>
              <a:buNone/>
            </a:pPr>
            <a:r>
              <a:rPr lang="nl-NL" sz="1400" dirty="0"/>
              <a:t>	Ontwikkel indicatoren die passen bij dit ontwikkelproces om de voortgang te monitoren: </a:t>
            </a:r>
            <a:br>
              <a:rPr lang="nl-NL" sz="1400" dirty="0"/>
            </a:br>
            <a:r>
              <a:rPr lang="nl-NL" sz="1400" dirty="0"/>
              <a:t>indicatoren voor de inrichting (doet iedereen wat is afgesproken), indicatoren gericht op </a:t>
            </a:r>
            <a:br>
              <a:rPr lang="nl-NL" sz="1400" dirty="0"/>
            </a:br>
            <a:r>
              <a:rPr lang="nl-NL" sz="1400" dirty="0"/>
              <a:t>het meten van het resultaat en indicatoren gericht op het meten van het effect.  </a:t>
            </a:r>
          </a:p>
          <a:p>
            <a:pPr marL="492125" indent="-219075">
              <a:buClr>
                <a:schemeClr val="tx2"/>
              </a:buClr>
              <a:buSzPct val="100000"/>
              <a:buFont typeface="+mj-lt"/>
              <a:buAutoNum type="alphaLcPeriod" startAt="2"/>
            </a:pPr>
            <a:r>
              <a:rPr lang="nl-NL" sz="1400" dirty="0"/>
              <a:t>MDA++ ‘doe je er niet zo maar even bij’. Commitment aan MDA++ is ook: </a:t>
            </a:r>
          </a:p>
          <a:p>
            <a:pPr marL="711200" lvl="2" indent="-219075" defTabSz="538163">
              <a:spcBef>
                <a:spcPts val="0"/>
              </a:spcBef>
              <a:buClr>
                <a:schemeClr val="tx1"/>
              </a:buClr>
              <a:buFont typeface="+mj-lt"/>
              <a:buAutoNum type="arabicPeriod"/>
            </a:pPr>
            <a:r>
              <a:rPr lang="nl-NL" sz="1400" dirty="0"/>
              <a:t>zorgdragen voor de benodigde investering ter dekking van kosten voor </a:t>
            </a:r>
            <a:r>
              <a:rPr lang="nl-NL" sz="1400" u="sng" dirty="0"/>
              <a:t>gezamenlijkheid</a:t>
            </a:r>
            <a:r>
              <a:rPr lang="nl-NL" sz="1400" dirty="0"/>
              <a:t> (bv projectleider, externe voorzitter MDA++overleg e.d.) en </a:t>
            </a:r>
            <a:r>
              <a:rPr lang="nl-NL" sz="1400" u="sng" dirty="0"/>
              <a:t>per organisatie </a:t>
            </a:r>
            <a:r>
              <a:rPr lang="nl-NL" sz="1400" dirty="0"/>
              <a:t>(afvaardiging binnen- en buitencirkel, voldoende beschikbare tijd professionals, e.d.).</a:t>
            </a:r>
          </a:p>
          <a:p>
            <a:pPr marL="711200" lvl="2" indent="-219075" defTabSz="538163">
              <a:spcBef>
                <a:spcPts val="0"/>
              </a:spcBef>
              <a:buClr>
                <a:schemeClr val="tx1"/>
              </a:buClr>
              <a:buFont typeface="+mj-lt"/>
              <a:buAutoNum type="arabicPeriod"/>
            </a:pPr>
            <a:r>
              <a:rPr lang="nl-NL" sz="1400" dirty="0"/>
              <a:t>zorgdragen voor ruimte in handelen van professionals in MDA++: escalatie mogelijkheden en/of verantwoording achteraf.</a:t>
            </a:r>
          </a:p>
          <a:p>
            <a:pPr marL="492125" lvl="2" indent="-219075" defTabSz="538163">
              <a:spcBef>
                <a:spcPts val="0"/>
              </a:spcBef>
              <a:buNone/>
            </a:pPr>
            <a:endParaRPr lang="nl-NL" sz="1400" dirty="0"/>
          </a:p>
          <a:p>
            <a:pPr marL="492125" lvl="1" indent="-219075">
              <a:spcBef>
                <a:spcPts val="0"/>
              </a:spcBef>
              <a:buClr>
                <a:schemeClr val="tx2"/>
              </a:buClr>
              <a:buFont typeface="+mj-lt"/>
              <a:buAutoNum type="alphaLcPeriod" startAt="3"/>
            </a:pPr>
            <a:r>
              <a:rPr lang="nl-NL" sz="1400" dirty="0"/>
              <a:t>Organiseer ‘Drumbeat’ voor stuurgroep met beknopte voortgangsrapportage </a:t>
            </a:r>
            <a:br>
              <a:rPr lang="nl-NL" sz="1400" dirty="0"/>
            </a:br>
            <a:r>
              <a:rPr lang="nl-NL" sz="1400" dirty="0"/>
              <a:t>(bv stoplichtmodel) mede op basis van de ontwikkelde indicatoren (bv in eerste jaar </a:t>
            </a:r>
            <a:br>
              <a:rPr lang="nl-NL" sz="1400" dirty="0"/>
            </a:br>
            <a:r>
              <a:rPr lang="nl-NL" sz="1400" dirty="0"/>
              <a:t>1x per kwartaal, daarna 1x per half jaar). Zo kan tijdig worden bijgestuurd waar nodig </a:t>
            </a:r>
            <a:br>
              <a:rPr lang="nl-NL" sz="1400" dirty="0"/>
            </a:br>
            <a:r>
              <a:rPr lang="nl-NL" sz="1400" dirty="0"/>
              <a:t>en commitment steeds herbevestigd worden als blijkt dat het proces anders loopt dan </a:t>
            </a:r>
            <a:br>
              <a:rPr lang="nl-NL" sz="1400" dirty="0"/>
            </a:br>
            <a:r>
              <a:rPr lang="nl-NL" sz="1400" dirty="0"/>
              <a:t>eerder voorzien.  </a:t>
            </a:r>
          </a:p>
        </p:txBody>
      </p:sp>
      <p:pic>
        <p:nvPicPr>
          <p:cNvPr id="6" name="Tijdelijke aanduiding voor inhoud 4">
            <a:extLst>
              <a:ext uri="{FF2B5EF4-FFF2-40B4-BE49-F238E27FC236}">
                <a16:creationId xmlns:a16="http://schemas.microsoft.com/office/drawing/2014/main" id="{FB52C450-1CA3-DC42-ACCB-F01F895CB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977775" y="1291535"/>
            <a:ext cx="3806849" cy="440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 1">
            <a:extLst>
              <a:ext uri="{FF2B5EF4-FFF2-40B4-BE49-F238E27FC236}">
                <a16:creationId xmlns:a16="http://schemas.microsoft.com/office/drawing/2014/main" id="{3FD4DC2D-ACFD-9F40-BA23-E9A9C031F8DF}"/>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3: Organisatie bestuurlijk commitment in regio (3) </a:t>
            </a:r>
          </a:p>
        </p:txBody>
      </p:sp>
      <p:sp>
        <p:nvSpPr>
          <p:cNvPr id="7" name="Tijdelijke aanduiding voor dianummer 5">
            <a:extLst>
              <a:ext uri="{FF2B5EF4-FFF2-40B4-BE49-F238E27FC236}">
                <a16:creationId xmlns:a16="http://schemas.microsoft.com/office/drawing/2014/main" id="{6A386024-FF84-B143-8346-FD135B359875}"/>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10</a:t>
            </a:fld>
            <a:endParaRPr lang="nl-NL" dirty="0">
              <a:solidFill>
                <a:schemeClr val="tx2"/>
              </a:solidFill>
            </a:endParaRPr>
          </a:p>
        </p:txBody>
      </p:sp>
    </p:spTree>
    <p:extLst>
      <p:ext uri="{BB962C8B-B14F-4D97-AF65-F5344CB8AC3E}">
        <p14:creationId xmlns:p14="http://schemas.microsoft.com/office/powerpoint/2010/main" val="328234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a:spLocks/>
          </p:cNvSpPr>
          <p:nvPr/>
        </p:nvSpPr>
        <p:spPr bwMode="auto">
          <a:xfrm>
            <a:off x="623888" y="2024063"/>
            <a:ext cx="5014913" cy="345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20000"/>
              </a:spcBef>
              <a:spcAft>
                <a:spcPct val="0"/>
              </a:spcAft>
              <a:tabLst>
                <a:tab pos="742950" algn="l"/>
                <a:tab pos="806450" algn="l"/>
              </a:tabLst>
              <a:defRPr>
                <a:solidFill>
                  <a:schemeClr val="tx1"/>
                </a:solidFill>
                <a:latin typeface="+mn-lt"/>
                <a:ea typeface="+mn-ea"/>
                <a:cs typeface="+mn-cs"/>
              </a:defRPr>
            </a:lvl1pPr>
            <a:lvl2pPr marL="1588" indent="195263" algn="l" rtl="0" fontAlgn="base">
              <a:spcBef>
                <a:spcPct val="20000"/>
              </a:spcBef>
              <a:spcAft>
                <a:spcPct val="0"/>
              </a:spcAft>
              <a:buFont typeface="Verdana" pitchFamily="34" charset="0"/>
              <a:buChar char="•"/>
              <a:tabLst>
                <a:tab pos="742950" algn="l"/>
                <a:tab pos="806450" algn="l"/>
              </a:tabLst>
              <a:defRPr>
                <a:solidFill>
                  <a:schemeClr val="tx1"/>
                </a:solidFill>
                <a:latin typeface="+mn-lt"/>
              </a:defRPr>
            </a:lvl2pPr>
            <a:lvl3pPr marL="198438" indent="227013" algn="l" rtl="0" fontAlgn="base">
              <a:spcBef>
                <a:spcPct val="20000"/>
              </a:spcBef>
              <a:spcAft>
                <a:spcPct val="0"/>
              </a:spcAft>
              <a:buSzPct val="80000"/>
              <a:buFont typeface="Verdana" pitchFamily="34" charset="0"/>
              <a:buChar char="–"/>
              <a:tabLst>
                <a:tab pos="742950" algn="l"/>
                <a:tab pos="806450" algn="l"/>
              </a:tabLst>
              <a:defRPr>
                <a:solidFill>
                  <a:schemeClr val="tx1"/>
                </a:solidFill>
                <a:latin typeface="+mn-lt"/>
              </a:defRPr>
            </a:lvl3pPr>
            <a:lvl4pPr marL="427038" indent="228600" algn="l" rtl="0" fontAlgn="base">
              <a:spcBef>
                <a:spcPct val="20000"/>
              </a:spcBef>
              <a:spcAft>
                <a:spcPct val="0"/>
              </a:spcAft>
              <a:buFont typeface="Verdana" pitchFamily="34" charset="0"/>
              <a:buChar char="&gt;"/>
              <a:tabLst>
                <a:tab pos="742950" algn="l"/>
                <a:tab pos="806450" algn="l"/>
              </a:tabLst>
              <a:defRPr>
                <a:solidFill>
                  <a:schemeClr val="tx1"/>
                </a:solidFill>
                <a:latin typeface="+mn-lt"/>
              </a:defRPr>
            </a:lvl4pPr>
            <a:lvl5pPr marL="679450" indent="241300" algn="l" rtl="0" fontAlgn="base">
              <a:spcBef>
                <a:spcPct val="20000"/>
              </a:spcBef>
              <a:spcAft>
                <a:spcPct val="0"/>
              </a:spcAft>
              <a:buFont typeface="Verdana" pitchFamily="34" charset="0"/>
              <a:buChar char="»"/>
              <a:tabLst>
                <a:tab pos="742950" algn="l"/>
                <a:tab pos="806450" algn="l"/>
              </a:tabLst>
              <a:defRPr>
                <a:solidFill>
                  <a:schemeClr val="tx1"/>
                </a:solidFill>
                <a:latin typeface="+mn-lt"/>
              </a:defRPr>
            </a:lvl5pPr>
            <a:lvl6pPr marL="1136650" indent="241300" algn="l" rtl="0" fontAlgn="base">
              <a:spcBef>
                <a:spcPct val="20000"/>
              </a:spcBef>
              <a:spcAft>
                <a:spcPct val="0"/>
              </a:spcAft>
              <a:buFont typeface="Verdana" pitchFamily="34" charset="0"/>
              <a:buChar char="»"/>
              <a:tabLst>
                <a:tab pos="742950" algn="l"/>
                <a:tab pos="806450" algn="l"/>
              </a:tabLst>
              <a:defRPr>
                <a:solidFill>
                  <a:schemeClr val="tx1"/>
                </a:solidFill>
                <a:latin typeface="+mn-lt"/>
              </a:defRPr>
            </a:lvl6pPr>
            <a:lvl7pPr marL="1593850" indent="241300" algn="l" rtl="0" fontAlgn="base">
              <a:spcBef>
                <a:spcPct val="20000"/>
              </a:spcBef>
              <a:spcAft>
                <a:spcPct val="0"/>
              </a:spcAft>
              <a:buFont typeface="Verdana" pitchFamily="34" charset="0"/>
              <a:buChar char="»"/>
              <a:tabLst>
                <a:tab pos="742950" algn="l"/>
                <a:tab pos="806450" algn="l"/>
              </a:tabLst>
              <a:defRPr>
                <a:solidFill>
                  <a:schemeClr val="tx1"/>
                </a:solidFill>
                <a:latin typeface="+mn-lt"/>
              </a:defRPr>
            </a:lvl7pPr>
            <a:lvl8pPr marL="2051050" indent="241300" algn="l" rtl="0" fontAlgn="base">
              <a:spcBef>
                <a:spcPct val="20000"/>
              </a:spcBef>
              <a:spcAft>
                <a:spcPct val="0"/>
              </a:spcAft>
              <a:buFont typeface="Verdana" pitchFamily="34" charset="0"/>
              <a:buChar char="»"/>
              <a:tabLst>
                <a:tab pos="742950" algn="l"/>
                <a:tab pos="806450" algn="l"/>
              </a:tabLst>
              <a:defRPr>
                <a:solidFill>
                  <a:schemeClr val="tx1"/>
                </a:solidFill>
                <a:latin typeface="+mn-lt"/>
              </a:defRPr>
            </a:lvl8pPr>
            <a:lvl9pPr marL="2508250" indent="241300" algn="l" rtl="0" fontAlgn="base">
              <a:spcBef>
                <a:spcPct val="20000"/>
              </a:spcBef>
              <a:spcAft>
                <a:spcPct val="0"/>
              </a:spcAft>
              <a:buFont typeface="Verdana" pitchFamily="34" charset="0"/>
              <a:buChar char="»"/>
              <a:tabLst>
                <a:tab pos="742950" algn="l"/>
                <a:tab pos="806450" algn="l"/>
              </a:tabLst>
              <a:defRPr>
                <a:solidFill>
                  <a:schemeClr val="tx1"/>
                </a:solidFill>
                <a:latin typeface="+mn-lt"/>
              </a:defRPr>
            </a:lvl9pPr>
          </a:lstStyle>
          <a:p>
            <a:pPr marL="228600" indent="-228600">
              <a:buClr>
                <a:schemeClr val="tx2"/>
              </a:buClr>
              <a:buFont typeface="+mj-lt"/>
              <a:buAutoNum type="arabicPeriod"/>
            </a:pPr>
            <a:r>
              <a:rPr lang="nl-NL" sz="1400" b="1" dirty="0"/>
              <a:t>Werken vanuit de visie op gefaseerde ketenzorg voor veiligheid, </a:t>
            </a:r>
            <a:r>
              <a:rPr lang="nl-NL" sz="1400" b="1" dirty="0" err="1"/>
              <a:t>risicogestuurde</a:t>
            </a:r>
            <a:r>
              <a:rPr lang="nl-NL" sz="1400" b="1" dirty="0"/>
              <a:t> zorg en herstel</a:t>
            </a:r>
          </a:p>
          <a:p>
            <a:pPr marL="228600" indent="-228600">
              <a:buClr>
                <a:schemeClr val="tx2"/>
              </a:buClr>
              <a:buFont typeface="+mj-lt"/>
              <a:buAutoNum type="arabicPeriod"/>
            </a:pPr>
            <a:endParaRPr lang="nl-NL" sz="1400" b="1" dirty="0"/>
          </a:p>
          <a:p>
            <a:pPr marL="447675" indent="-219075"/>
            <a:r>
              <a:rPr lang="nl-NL" sz="1400" kern="0" dirty="0"/>
              <a:t>Gedurende het hele proces focus op veiligheid (zie ook bijlage 4):</a:t>
            </a:r>
          </a:p>
          <a:p>
            <a:pPr marL="447675" indent="-219075">
              <a:buClr>
                <a:schemeClr val="accent1"/>
              </a:buClr>
              <a:buFont typeface="Arial" panose="020B0604020202020204" pitchFamily="34" charset="0"/>
              <a:buChar char="•"/>
            </a:pPr>
            <a:r>
              <a:rPr lang="nl-NL" sz="1400" kern="0" dirty="0"/>
              <a:t>Directe veiligheid: door veiligheidsplan. De inzet is gericht op het bereiken van een beoordeling van veiligheid met minimaal een 6 (door betrokkenen zelf en betrokken hulpverleners).</a:t>
            </a:r>
          </a:p>
          <a:p>
            <a:pPr marL="447675" indent="-219075">
              <a:buClr>
                <a:schemeClr val="accent1"/>
              </a:buClr>
              <a:buFont typeface="Arial" panose="020B0604020202020204" pitchFamily="34" charset="0"/>
              <a:buChar char="•"/>
            </a:pPr>
            <a:r>
              <a:rPr lang="nl-NL" sz="1400" kern="0" dirty="0"/>
              <a:t>Stabiele veiligheid: door hulpverleningsplan o.b.v. </a:t>
            </a:r>
            <a:r>
              <a:rPr lang="nl-NL" sz="1400" kern="0" dirty="0" err="1"/>
              <a:t>risicogestuurde</a:t>
            </a:r>
            <a:r>
              <a:rPr lang="nl-NL" sz="1400" kern="0" dirty="0"/>
              <a:t> zorg. De inzet richt zich op de belangrijkste risicofactoren die in relatie staan tot de onveiligheid.</a:t>
            </a:r>
          </a:p>
          <a:p>
            <a:pPr marL="447675" indent="-219075">
              <a:buClr>
                <a:schemeClr val="accent1"/>
              </a:buClr>
              <a:buFont typeface="Arial" panose="020B0604020202020204" pitchFamily="34" charset="0"/>
              <a:buChar char="•"/>
            </a:pPr>
            <a:r>
              <a:rPr lang="nl-NL" sz="1400" kern="0" dirty="0"/>
              <a:t>Herstel van gevolgen onveiligheid door herstelplan. De inzet richt zich op ontwikkeling &amp; participatie</a:t>
            </a:r>
          </a:p>
          <a:p>
            <a:pPr marL="142875" indent="-142875">
              <a:buClr>
                <a:schemeClr val="accent1"/>
              </a:buClr>
              <a:tabLst>
                <a:tab pos="174625" algn="l"/>
                <a:tab pos="742950" algn="l"/>
                <a:tab pos="806450" algn="l"/>
              </a:tabLst>
            </a:pPr>
            <a:endParaRPr lang="nl-NL" sz="1400" kern="0" dirty="0"/>
          </a:p>
          <a:p>
            <a:pPr marL="228600" indent="-228600">
              <a:buClr>
                <a:schemeClr val="tx2"/>
              </a:buClr>
              <a:buFont typeface="+mj-lt"/>
              <a:buAutoNum type="arabicPeriod" startAt="2"/>
              <a:tabLst>
                <a:tab pos="174625" algn="l"/>
                <a:tab pos="742950" algn="l"/>
                <a:tab pos="806450" algn="l"/>
              </a:tabLst>
            </a:pPr>
            <a:r>
              <a:rPr lang="nl-NL" sz="1400" b="1" dirty="0"/>
              <a:t>Delen en eigen maken Kwaliteitskader MDA++</a:t>
            </a:r>
            <a:endParaRPr lang="nl-NL" sz="1400" kern="0" dirty="0"/>
          </a:p>
        </p:txBody>
      </p:sp>
      <p:sp>
        <p:nvSpPr>
          <p:cNvPr id="16" name="Titel 1">
            <a:extLst>
              <a:ext uri="{FF2B5EF4-FFF2-40B4-BE49-F238E27FC236}">
                <a16:creationId xmlns:a16="http://schemas.microsoft.com/office/drawing/2014/main" id="{28A38D88-3C1C-0943-A15E-92E1556D7218}"/>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4: Organisatie van MDA++ in de regio (1)</a:t>
            </a:r>
          </a:p>
        </p:txBody>
      </p:sp>
      <p:pic>
        <p:nvPicPr>
          <p:cNvPr id="8" name="Graphic 7">
            <a:extLst>
              <a:ext uri="{FF2B5EF4-FFF2-40B4-BE49-F238E27FC236}">
                <a16:creationId xmlns:a16="http://schemas.microsoft.com/office/drawing/2014/main" id="{29B98168-A60B-4041-85E1-6E891E60C5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567487" y="2024063"/>
            <a:ext cx="3810402" cy="2529319"/>
          </a:xfrm>
          <a:prstGeom prst="rect">
            <a:avLst/>
          </a:prstGeom>
        </p:spPr>
      </p:pic>
      <p:sp>
        <p:nvSpPr>
          <p:cNvPr id="10" name="Tekstvak 9">
            <a:extLst>
              <a:ext uri="{FF2B5EF4-FFF2-40B4-BE49-F238E27FC236}">
                <a16:creationId xmlns:a16="http://schemas.microsoft.com/office/drawing/2014/main" id="{BCD2E638-6878-8546-8DBC-51133CFB3279}"/>
              </a:ext>
            </a:extLst>
          </p:cNvPr>
          <p:cNvSpPr txBox="1"/>
          <p:nvPr/>
        </p:nvSpPr>
        <p:spPr>
          <a:xfrm>
            <a:off x="6567487" y="4693597"/>
            <a:ext cx="3810402" cy="496448"/>
          </a:xfrm>
          <a:prstGeom prst="rect">
            <a:avLst/>
          </a:prstGeom>
          <a:noFill/>
        </p:spPr>
        <p:txBody>
          <a:bodyPr wrap="square" lIns="0" tIns="0" rIns="0" bIns="0" rtlCol="0">
            <a:noAutofit/>
          </a:bodyPr>
          <a:lstStyle/>
          <a:p>
            <a:r>
              <a:rPr lang="nl-NL" sz="1100" dirty="0"/>
              <a:t>Visie gefaseerde ketenzorg voor veiligheid, </a:t>
            </a:r>
            <a:r>
              <a:rPr lang="nl-NL" sz="1100" dirty="0" err="1"/>
              <a:t>risicogestuurde</a:t>
            </a:r>
            <a:r>
              <a:rPr lang="nl-NL" sz="1100" dirty="0"/>
              <a:t> zorg en herstel (</a:t>
            </a:r>
            <a:r>
              <a:rPr lang="nl-NL" sz="1100" dirty="0" err="1"/>
              <a:t>Vogtländer</a:t>
            </a:r>
            <a:r>
              <a:rPr lang="nl-NL" sz="1100" dirty="0"/>
              <a:t> en Van Arum)</a:t>
            </a:r>
          </a:p>
        </p:txBody>
      </p:sp>
      <p:sp>
        <p:nvSpPr>
          <p:cNvPr id="13" name="Tijdelijke aanduiding voor dianummer 5">
            <a:extLst>
              <a:ext uri="{FF2B5EF4-FFF2-40B4-BE49-F238E27FC236}">
                <a16:creationId xmlns:a16="http://schemas.microsoft.com/office/drawing/2014/main" id="{AAF62FE1-445F-1A46-9102-C439E5CD0BDC}"/>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11</a:t>
            </a:fld>
            <a:endParaRPr lang="nl-NL" dirty="0">
              <a:solidFill>
                <a:schemeClr val="tx2"/>
              </a:solidFill>
            </a:endParaRPr>
          </a:p>
        </p:txBody>
      </p:sp>
    </p:spTree>
    <p:extLst>
      <p:ext uri="{BB962C8B-B14F-4D97-AF65-F5344CB8AC3E}">
        <p14:creationId xmlns:p14="http://schemas.microsoft.com/office/powerpoint/2010/main" val="26884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68D9A14-2F0B-3C41-A76A-705F87946E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47" t="8314" r="3195" b="10963"/>
          <a:stretch/>
        </p:blipFill>
        <p:spPr>
          <a:xfrm>
            <a:off x="8812913" y="1096505"/>
            <a:ext cx="2755197" cy="2897605"/>
          </a:xfrm>
          <a:prstGeom prst="rect">
            <a:avLst/>
          </a:prstGeom>
        </p:spPr>
      </p:pic>
      <p:sp>
        <p:nvSpPr>
          <p:cNvPr id="15" name="Tekstvak 14">
            <a:extLst>
              <a:ext uri="{FF2B5EF4-FFF2-40B4-BE49-F238E27FC236}">
                <a16:creationId xmlns:a16="http://schemas.microsoft.com/office/drawing/2014/main" id="{798671A3-B257-FE48-9412-D7DF32FD0164}"/>
              </a:ext>
            </a:extLst>
          </p:cNvPr>
          <p:cNvSpPr txBox="1"/>
          <p:nvPr/>
        </p:nvSpPr>
        <p:spPr>
          <a:xfrm>
            <a:off x="623889" y="1644651"/>
            <a:ext cx="5622675" cy="4576762"/>
          </a:xfrm>
          <a:prstGeom prst="rect">
            <a:avLst/>
          </a:prstGeom>
          <a:noFill/>
        </p:spPr>
        <p:txBody>
          <a:bodyPr wrap="square" lIns="0" tIns="0" rIns="0" bIns="0" rtlCol="0">
            <a:noAutofit/>
          </a:bodyPr>
          <a:lstStyle/>
          <a:p>
            <a:pPr marL="269875" marR="0" lvl="0" indent="-269875" algn="l" defTabSz="914400" rtl="0" eaLnBrk="1" fontAlgn="auto" latinLnBrk="0" hangingPunct="1">
              <a:lnSpc>
                <a:spcPct val="100000"/>
              </a:lnSpc>
              <a:spcBef>
                <a:spcPts val="0"/>
              </a:spcBef>
              <a:spcAft>
                <a:spcPts val="0"/>
              </a:spcAft>
              <a:buClr>
                <a:schemeClr val="tx2"/>
              </a:buClr>
              <a:buSzTx/>
              <a:buFont typeface="+mj-lt"/>
              <a:buAutoNum type="arabicPeriod" startAt="3"/>
              <a:defRPr/>
            </a:pPr>
            <a:r>
              <a:rPr kumimoji="0" lang="nl-NL" sz="1400" b="1" u="none" strike="noStrike" kern="1200" cap="none" spc="0" normalizeH="0" baseline="0" noProof="0" dirty="0">
                <a:ln>
                  <a:noFill/>
                </a:ln>
                <a:solidFill>
                  <a:srgbClr val="000000"/>
                </a:solidFill>
                <a:effectLst/>
                <a:uLnTx/>
                <a:uFillTx/>
              </a:rPr>
              <a:t>Opstellen inrichtingsplan</a:t>
            </a:r>
            <a:r>
              <a:rPr kumimoji="0" lang="nl-NL" sz="1400" b="0" u="none" strike="noStrike" kern="1200" cap="none" spc="0" normalizeH="0" baseline="0" noProof="0" dirty="0">
                <a:ln>
                  <a:noFill/>
                </a:ln>
                <a:solidFill>
                  <a:srgbClr val="000000"/>
                </a:solidFill>
                <a:effectLst/>
                <a:uLnTx/>
                <a:uFillTx/>
              </a:rPr>
              <a:t>: </a:t>
            </a:r>
            <a:r>
              <a:rPr kumimoji="0" lang="nl-NL" sz="1400" b="1" i="0" u="none" strike="noStrike" kern="1200" cap="none" spc="0" normalizeH="0" baseline="0" noProof="0" dirty="0">
                <a:ln>
                  <a:noFill/>
                </a:ln>
                <a:solidFill>
                  <a:schemeClr val="tx2"/>
                </a:solidFill>
                <a:effectLst/>
                <a:uLnTx/>
                <a:uFillTx/>
              </a:rPr>
              <a:t>wie doet wat wanneer, waar en hoe;</a:t>
            </a:r>
            <a:endParaRPr lang="nl-NL" sz="1400" dirty="0">
              <a:solidFill>
                <a:schemeClr val="tx2"/>
              </a:solidFill>
            </a:endParaRPr>
          </a:p>
          <a:p>
            <a:pPr marL="269875" lvl="0" indent="-220663">
              <a:defRPr/>
            </a:pPr>
            <a:endParaRPr lang="nl-NL" sz="1400" dirty="0">
              <a:solidFill>
                <a:srgbClr val="000000"/>
              </a:solidFill>
            </a:endParaRPr>
          </a:p>
          <a:p>
            <a:pPr marL="447675" lvl="0" indent="-174625">
              <a:defRPr/>
            </a:pPr>
            <a:r>
              <a:rPr lang="nl-NL" sz="1400" b="1" dirty="0">
                <a:solidFill>
                  <a:srgbClr val="000000"/>
                </a:solidFill>
              </a:rPr>
              <a:t>Vaste onderdelen:</a:t>
            </a:r>
            <a:endParaRPr lang="nl-NL" sz="1400" dirty="0"/>
          </a:p>
          <a:p>
            <a:pPr marL="447675" indent="-174625">
              <a:spcBef>
                <a:spcPts val="0"/>
              </a:spcBef>
              <a:buClr>
                <a:schemeClr val="tx2"/>
              </a:buClr>
              <a:buFont typeface="+mj-lt"/>
              <a:buAutoNum type="alphaLcPeriod"/>
              <a:defRPr/>
            </a:pPr>
            <a:r>
              <a:rPr lang="nl-NL" sz="1400" dirty="0"/>
              <a:t>Inrichten definitieve selectie </a:t>
            </a:r>
            <a:r>
              <a:rPr lang="nl-NL" sz="1400" dirty="0">
                <a:solidFill>
                  <a:srgbClr val="000000"/>
                </a:solidFill>
              </a:rPr>
              <a:t>wel/niet MDA++ (zie ook bouwsteen 2): </a:t>
            </a:r>
          </a:p>
          <a:p>
            <a:pPr marL="635000" lvl="1" indent="-187325">
              <a:buClr>
                <a:schemeClr val="accent1"/>
              </a:buClr>
              <a:buFont typeface="Arial" panose="020B0604020202020204" pitchFamily="34" charset="0"/>
              <a:buChar char="•"/>
              <a:defRPr/>
            </a:pPr>
            <a:r>
              <a:rPr lang="nl-NL" sz="1400" dirty="0">
                <a:solidFill>
                  <a:srgbClr val="000000"/>
                </a:solidFill>
              </a:rPr>
              <a:t>Veilig Thuis is sowieso </a:t>
            </a:r>
            <a:r>
              <a:rPr lang="nl-NL" sz="1400" dirty="0"/>
              <a:t>altijd betrokken vanwege wettelijke triage- en radarfunctie (WMO en Wet Meldcode); </a:t>
            </a:r>
          </a:p>
          <a:p>
            <a:pPr marL="635000" lvl="1" indent="-187325">
              <a:buClr>
                <a:schemeClr val="accent1"/>
              </a:buClr>
              <a:buFont typeface="Arial" panose="020B0604020202020204" pitchFamily="34" charset="0"/>
              <a:buChar char="•"/>
              <a:defRPr/>
            </a:pPr>
            <a:r>
              <a:rPr lang="nl-NL" sz="1400" dirty="0"/>
              <a:t>Het maken van een risicotaxatie maakt onderdeel uit van de selectie. </a:t>
            </a:r>
          </a:p>
          <a:p>
            <a:pPr marL="447675" lvl="0" indent="-174625">
              <a:defRPr/>
            </a:pPr>
            <a:endParaRPr lang="nl-NL" sz="1400" dirty="0"/>
          </a:p>
          <a:p>
            <a:pPr marL="447675" lvl="0" indent="-174625">
              <a:buClr>
                <a:schemeClr val="tx2"/>
              </a:buClr>
              <a:buFont typeface="+mj-lt"/>
              <a:buAutoNum type="alphaLcPeriod" startAt="2"/>
              <a:defRPr/>
            </a:pPr>
            <a:r>
              <a:rPr lang="nl-NL" sz="1400" dirty="0"/>
              <a:t>Inrichten analysefase: </a:t>
            </a:r>
          </a:p>
          <a:p>
            <a:pPr marL="623888" lvl="0" indent="-153988">
              <a:defRPr/>
            </a:pPr>
            <a:r>
              <a:rPr lang="nl-NL" sz="1400" dirty="0"/>
              <a:t>Zorg er voor dat:</a:t>
            </a:r>
          </a:p>
          <a:p>
            <a:pPr marL="623888" lvl="1" indent="-153988">
              <a:buClr>
                <a:schemeClr val="accent1"/>
              </a:buClr>
              <a:buFont typeface="Arial" panose="020B0604020202020204" pitchFamily="34" charset="0"/>
              <a:buChar char="•"/>
              <a:defRPr/>
            </a:pPr>
            <a:r>
              <a:rPr lang="nl-NL" sz="1400" dirty="0"/>
              <a:t>Er een gedegen analyse van de problematiek wordt gemaakt: Wat is de problematiek op welke leefgebieden? Wat is al gedaan en heeft niet geleid tot het doorbreken van de structurele onveiligheid? </a:t>
            </a:r>
          </a:p>
          <a:p>
            <a:pPr marL="623888" lvl="1" indent="-153988">
              <a:buClr>
                <a:schemeClr val="accent1"/>
              </a:buClr>
              <a:buFont typeface="Arial" panose="020B0604020202020204" pitchFamily="34" charset="0"/>
              <a:buChar char="•"/>
              <a:defRPr/>
            </a:pPr>
            <a:r>
              <a:rPr lang="nl-NL" sz="1400" dirty="0"/>
              <a:t>Alle benodigde informatie op tafel komt en maak afspraken hoe deze vastgelegd en gedeeld wordt (veiligheidsafspraken/veiligheidsplan).</a:t>
            </a:r>
          </a:p>
          <a:p>
            <a:pPr marL="623888" lvl="3" indent="-153988">
              <a:buClr>
                <a:schemeClr val="accent1"/>
              </a:buClr>
              <a:buFont typeface="Arial" panose="020B0604020202020204" pitchFamily="34" charset="0"/>
              <a:buChar char="•"/>
              <a:defRPr/>
            </a:pPr>
            <a:r>
              <a:rPr lang="nl-NL" sz="1400" dirty="0"/>
              <a:t>Alle specialisten die een stukje van de puzzel hebben, worden betrokken bv in (deels een)vast team met flexibele schil, of steeds opnieuw per casus*</a:t>
            </a:r>
          </a:p>
          <a:p>
            <a:pPr marL="447675" lvl="3" indent="-152400">
              <a:defRPr/>
            </a:pPr>
            <a:endParaRPr lang="nl-NL" sz="1400" dirty="0"/>
          </a:p>
          <a:p>
            <a:pPr marL="447675" lvl="3" indent="-152400">
              <a:defRPr/>
            </a:pPr>
            <a:r>
              <a:rPr lang="nl-NL" sz="1000" dirty="0"/>
              <a:t>*	De financiering van de deelname van met name de Volwassen GGZ aan de MDA++ </a:t>
            </a:r>
            <a:br>
              <a:rPr lang="nl-NL" sz="1000" dirty="0"/>
            </a:br>
            <a:r>
              <a:rPr lang="nl-NL" sz="1000" dirty="0"/>
              <a:t>behoeft nog verdere aandacht.</a:t>
            </a:r>
            <a:endParaRPr lang="nl-NL" sz="1400" dirty="0"/>
          </a:p>
          <a:p>
            <a:pPr marL="12700">
              <a:tabLst>
                <a:tab pos="260350" algn="l"/>
              </a:tabLst>
              <a:defRPr/>
            </a:pPr>
            <a:endParaRPr lang="nl-NL" sz="1600" dirty="0"/>
          </a:p>
        </p:txBody>
      </p:sp>
      <p:sp>
        <p:nvSpPr>
          <p:cNvPr id="2" name="Tekstvak 1"/>
          <p:cNvSpPr txBox="1"/>
          <p:nvPr/>
        </p:nvSpPr>
        <p:spPr>
          <a:xfrm>
            <a:off x="6553200" y="3994109"/>
            <a:ext cx="5005387" cy="2227303"/>
          </a:xfrm>
          <a:prstGeom prst="rect">
            <a:avLst/>
          </a:prstGeom>
          <a:solidFill>
            <a:schemeClr val="accent2"/>
          </a:solidFill>
          <a:ln w="19050">
            <a:noFill/>
          </a:ln>
        </p:spPr>
        <p:txBody>
          <a:bodyPr wrap="square" lIns="108000" tIns="108000" rIns="108000" bIns="108000" rtlCol="0">
            <a:noAutofit/>
          </a:bodyPr>
          <a:lstStyle/>
          <a:p>
            <a:pPr marL="46038" lvl="0" indent="-7938">
              <a:defRPr/>
            </a:pPr>
            <a:r>
              <a:rPr lang="nl-NL" sz="1400" b="1" dirty="0"/>
              <a:t>Randvoorwaarden betrokken professionals MDA++team:</a:t>
            </a:r>
          </a:p>
          <a:p>
            <a:pPr marL="200025" lvl="0" indent="-161925">
              <a:buFont typeface="Arial" panose="020B0604020202020204" pitchFamily="34" charset="0"/>
              <a:buChar char="•"/>
              <a:defRPr/>
            </a:pPr>
            <a:r>
              <a:rPr lang="nl-NL" sz="1400" dirty="0"/>
              <a:t>beschikken tezamen over de benodigde expertise;</a:t>
            </a:r>
          </a:p>
          <a:p>
            <a:pPr marL="200025" lvl="0" indent="-161925">
              <a:buFont typeface="Arial" panose="020B0604020202020204" pitchFamily="34" charset="0"/>
              <a:buChar char="•"/>
              <a:defRPr/>
            </a:pPr>
            <a:r>
              <a:rPr lang="nl-NL" sz="1400" dirty="0"/>
              <a:t>houden ‘hun eigen moederorganisatie’ goed op de hoogte;</a:t>
            </a:r>
          </a:p>
          <a:p>
            <a:pPr marL="200025" lvl="0" indent="-161925">
              <a:buFont typeface="Arial" panose="020B0604020202020204" pitchFamily="34" charset="0"/>
              <a:buChar char="•"/>
              <a:defRPr/>
            </a:pPr>
            <a:r>
              <a:rPr lang="nl-NL" sz="1400" dirty="0"/>
              <a:t>krijgen voldoende tijd tot hun beschikking voor MDA++ van moederorganisatie;</a:t>
            </a:r>
          </a:p>
          <a:p>
            <a:pPr marL="200025" lvl="0" indent="-161925">
              <a:buFont typeface="Arial" panose="020B0604020202020204" pitchFamily="34" charset="0"/>
              <a:buChar char="•"/>
              <a:defRPr/>
            </a:pPr>
            <a:r>
              <a:rPr lang="nl-NL" sz="1400" dirty="0"/>
              <a:t>krijgen ruimte in handelen van moederorganisatie </a:t>
            </a:r>
            <a:br>
              <a:rPr lang="nl-NL" sz="1400" dirty="0"/>
            </a:br>
            <a:r>
              <a:rPr lang="nl-NL" sz="1400" dirty="0"/>
              <a:t>(door belemmerende patronen/regels heen breken: verantwoording achteraf);</a:t>
            </a:r>
          </a:p>
          <a:p>
            <a:pPr marL="200025" lvl="0" indent="-161925">
              <a:buFont typeface="Arial" panose="020B0604020202020204" pitchFamily="34" charset="0"/>
              <a:buChar char="•"/>
              <a:defRPr/>
            </a:pPr>
            <a:r>
              <a:rPr lang="nl-NL" sz="1400" dirty="0"/>
              <a:t>Veilig Thuis is altijd betrokken</a:t>
            </a:r>
          </a:p>
        </p:txBody>
      </p:sp>
      <p:sp>
        <p:nvSpPr>
          <p:cNvPr id="10" name="Titel 1">
            <a:extLst>
              <a:ext uri="{FF2B5EF4-FFF2-40B4-BE49-F238E27FC236}">
                <a16:creationId xmlns:a16="http://schemas.microsoft.com/office/drawing/2014/main" id="{D3106A7F-80DF-FA41-BD1A-6154285DB65E}"/>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4: Organisatie van MDA++ in de regio (2)</a:t>
            </a:r>
          </a:p>
        </p:txBody>
      </p:sp>
      <p:sp>
        <p:nvSpPr>
          <p:cNvPr id="9" name="Tijdelijke aanduiding voor dianummer 5">
            <a:extLst>
              <a:ext uri="{FF2B5EF4-FFF2-40B4-BE49-F238E27FC236}">
                <a16:creationId xmlns:a16="http://schemas.microsoft.com/office/drawing/2014/main" id="{2EF43B33-BC90-754E-B3FF-CF4E03CC3293}"/>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12</a:t>
            </a:fld>
            <a:endParaRPr lang="nl-NL" dirty="0">
              <a:solidFill>
                <a:schemeClr val="tx2"/>
              </a:solidFill>
            </a:endParaRPr>
          </a:p>
        </p:txBody>
      </p:sp>
    </p:spTree>
    <p:extLst>
      <p:ext uri="{BB962C8B-B14F-4D97-AF65-F5344CB8AC3E}">
        <p14:creationId xmlns:p14="http://schemas.microsoft.com/office/powerpoint/2010/main" val="236884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798671A3-B257-FE48-9412-D7DF32FD0164}"/>
              </a:ext>
            </a:extLst>
          </p:cNvPr>
          <p:cNvSpPr txBox="1"/>
          <p:nvPr/>
        </p:nvSpPr>
        <p:spPr>
          <a:xfrm>
            <a:off x="623888" y="1644650"/>
            <a:ext cx="10934700" cy="4360943"/>
          </a:xfrm>
          <a:prstGeom prst="rect">
            <a:avLst/>
          </a:prstGeom>
          <a:noFill/>
        </p:spPr>
        <p:txBody>
          <a:bodyPr wrap="square" lIns="0" tIns="0" rIns="0" bIns="0" numCol="2" spcCol="720000" rtlCol="0">
            <a:noAutofit/>
          </a:bodyPr>
          <a:lstStyle/>
          <a:p>
            <a:pPr marL="269875" indent="-269875">
              <a:buClr>
                <a:schemeClr val="tx2"/>
              </a:buClr>
              <a:buFont typeface="+mj-lt"/>
              <a:buAutoNum type="alphaLcPeriod" startAt="3"/>
              <a:defRPr/>
            </a:pPr>
            <a:r>
              <a:rPr lang="nl-NL" sz="1400" dirty="0"/>
              <a:t>Richt een goede verbinding tussen uitvoering en analyse in:</a:t>
            </a:r>
          </a:p>
          <a:p>
            <a:pPr marL="447675" lvl="1" indent="-153988">
              <a:buClr>
                <a:schemeClr val="accent1"/>
              </a:buClr>
              <a:buFont typeface="Arial" panose="020B0604020202020204" pitchFamily="34" charset="0"/>
              <a:buChar char="•"/>
              <a:defRPr/>
            </a:pPr>
            <a:r>
              <a:rPr lang="nl-NL" sz="1400" dirty="0"/>
              <a:t>Richt de regiefunctie in (zie bijlage 4); </a:t>
            </a:r>
          </a:p>
          <a:p>
            <a:pPr marL="447675" lvl="1" indent="-153988">
              <a:buClr>
                <a:schemeClr val="accent1"/>
              </a:buClr>
              <a:buFont typeface="Arial" panose="020B0604020202020204" pitchFamily="34" charset="0"/>
              <a:buChar char="•"/>
              <a:defRPr/>
            </a:pPr>
            <a:r>
              <a:rPr lang="nl-NL" sz="1400" dirty="0"/>
              <a:t>Gemaakte afspraken worden uitgevoerd. Lukt dat niet dan wordt er geëscaleerd.</a:t>
            </a:r>
          </a:p>
          <a:p>
            <a:pPr marL="269875" indent="-269875">
              <a:buClr>
                <a:schemeClr val="tx2"/>
              </a:buClr>
              <a:buFont typeface="+mj-lt"/>
              <a:buAutoNum type="alphaLcPeriod" startAt="3"/>
              <a:defRPr/>
            </a:pPr>
            <a:endParaRPr lang="nl-NL" sz="1400" dirty="0"/>
          </a:p>
          <a:p>
            <a:pPr marL="269875" indent="-269875">
              <a:buClr>
                <a:schemeClr val="tx2"/>
              </a:buClr>
              <a:buFont typeface="+mj-lt"/>
              <a:buAutoNum type="alphaLcPeriod" startAt="3"/>
              <a:defRPr/>
            </a:pPr>
            <a:r>
              <a:rPr lang="nl-NL" sz="1400" dirty="0">
                <a:solidFill>
                  <a:schemeClr val="accent6"/>
                </a:solidFill>
              </a:rPr>
              <a:t>Het gezin en andere betrokkenen zitten altijd aan tafel. Spreek af hoe dit wordt georganiseerd.</a:t>
            </a:r>
          </a:p>
          <a:p>
            <a:pPr marL="269875" indent="-269875">
              <a:buClr>
                <a:schemeClr val="tx2"/>
              </a:buClr>
              <a:buFont typeface="+mj-lt"/>
              <a:buAutoNum type="alphaLcPeriod" startAt="3"/>
              <a:defRPr/>
            </a:pPr>
            <a:endParaRPr lang="nl-NL" sz="1400" dirty="0">
              <a:solidFill>
                <a:schemeClr val="accent6"/>
              </a:solidFill>
            </a:endParaRPr>
          </a:p>
          <a:p>
            <a:pPr marL="269875" lvl="0" indent="-269875">
              <a:spcBef>
                <a:spcPts val="0"/>
              </a:spcBef>
              <a:buClr>
                <a:schemeClr val="tx2"/>
              </a:buClr>
              <a:buFont typeface="+mj-lt"/>
              <a:buAutoNum type="alphaLcPeriod" startAt="3"/>
              <a:defRPr/>
            </a:pPr>
            <a:r>
              <a:rPr lang="nl-NL" sz="1400" dirty="0"/>
              <a:t>Spreek af hoe het plan van aanpak wordt opgesteld: </a:t>
            </a:r>
          </a:p>
          <a:p>
            <a:pPr marL="463550" lvl="1" indent="-185738">
              <a:buClr>
                <a:srgbClr val="0070C0"/>
              </a:buClr>
              <a:buFont typeface="Arial" panose="020B0604020202020204" pitchFamily="34" charset="0"/>
              <a:buChar char="•"/>
              <a:defRPr/>
            </a:pPr>
            <a:r>
              <a:rPr lang="nl-NL" sz="1400" dirty="0"/>
              <a:t>Er wordt gewerkt conform de visie gefaseerde ketenzorg (zie bijlage 3);</a:t>
            </a:r>
          </a:p>
          <a:p>
            <a:pPr marL="463550" lvl="1" indent="-185738">
              <a:buClr>
                <a:srgbClr val="0070C0"/>
              </a:buClr>
              <a:buFont typeface="Arial" panose="020B0604020202020204" pitchFamily="34" charset="0"/>
              <a:buChar char="•"/>
              <a:defRPr/>
            </a:pPr>
            <a:r>
              <a:rPr lang="nl-NL" sz="1400" dirty="0"/>
              <a:t>Spreek af met welk format wordt gewerkt; </a:t>
            </a:r>
          </a:p>
          <a:p>
            <a:pPr marL="463550" lvl="1" indent="-185738">
              <a:buClr>
                <a:srgbClr val="0070C0"/>
              </a:buClr>
              <a:buFont typeface="Arial" panose="020B0604020202020204" pitchFamily="34" charset="0"/>
              <a:buChar char="•"/>
              <a:defRPr/>
            </a:pPr>
            <a:r>
              <a:rPr lang="nl-NL" sz="1400" dirty="0"/>
              <a:t>Spreek af hoe het uitvoeringsteam wordt samengesteld (zie bijlage 2). </a:t>
            </a:r>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r>
              <a:rPr lang="nl-NL" sz="1400" dirty="0"/>
              <a:t>Spreek af hoe de monitoring op casusniveau wordt ingericht: </a:t>
            </a:r>
          </a:p>
          <a:p>
            <a:pPr marL="447675" lvl="1" indent="-177800">
              <a:buClr>
                <a:schemeClr val="accent1"/>
              </a:buClr>
              <a:buFont typeface="Arial" panose="020B0604020202020204" pitchFamily="34" charset="0"/>
              <a:buChar char="•"/>
              <a:defRPr/>
            </a:pPr>
            <a:r>
              <a:rPr lang="nl-NL" sz="1400" dirty="0"/>
              <a:t>Spreek af o.a. door wie, wanneer en hoe lang;</a:t>
            </a:r>
          </a:p>
          <a:p>
            <a:pPr marL="447675" lvl="1" indent="-177800">
              <a:buClr>
                <a:schemeClr val="accent1"/>
              </a:buClr>
              <a:buFont typeface="Arial" panose="020B0604020202020204" pitchFamily="34" charset="0"/>
              <a:buChar char="•"/>
              <a:defRPr/>
            </a:pPr>
            <a:r>
              <a:rPr lang="nl-NL" sz="1400" dirty="0"/>
              <a:t>Stem af met VT en eventueel andere organisaties i.v.m. wettelijke taakstellingen. 	</a:t>
            </a:r>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lvl="0" indent="-269875">
              <a:spcBef>
                <a:spcPts val="0"/>
              </a:spcBef>
              <a:buClr>
                <a:schemeClr val="tx2"/>
              </a:buClr>
              <a:buFont typeface="+mj-lt"/>
              <a:buAutoNum type="alphaLcPeriod" startAt="3"/>
              <a:defRPr/>
            </a:pPr>
            <a:endParaRPr lang="nl-NL" sz="1400" dirty="0"/>
          </a:p>
          <a:p>
            <a:pPr marL="269875" indent="-269875">
              <a:spcBef>
                <a:spcPts val="0"/>
              </a:spcBef>
              <a:buClr>
                <a:schemeClr val="tx2"/>
              </a:buClr>
              <a:buFont typeface="+mj-lt"/>
              <a:buAutoNum type="alphaLcPeriod" startAt="3"/>
              <a:defRPr/>
            </a:pPr>
            <a:r>
              <a:rPr lang="nl-NL" sz="1400" dirty="0"/>
              <a:t>Zorg er voor dat de benodigde informatie onderling goed kan worden uitgewisseld in lijn met privacy wetgeving. Hiertoe kan gebruik gemaakt worden van bestaande mogelijkheden zoals binnen het Zorg en Veiligheidshuis.</a:t>
            </a:r>
          </a:p>
          <a:p>
            <a:pPr marL="269875" indent="-269875">
              <a:spcBef>
                <a:spcPts val="0"/>
              </a:spcBef>
              <a:buClr>
                <a:schemeClr val="tx2"/>
              </a:buClr>
              <a:buFont typeface="+mj-lt"/>
              <a:buAutoNum type="alphaLcPeriod" startAt="3"/>
              <a:defRPr/>
            </a:pPr>
            <a:endParaRPr lang="nl-NL" sz="1400" dirty="0">
              <a:solidFill>
                <a:srgbClr val="FF0000"/>
              </a:solidFill>
            </a:endParaRPr>
          </a:p>
          <a:p>
            <a:pPr marL="269875" indent="-269875">
              <a:spcBef>
                <a:spcPts val="0"/>
              </a:spcBef>
              <a:buClr>
                <a:schemeClr val="tx2"/>
              </a:buClr>
              <a:buFont typeface="+mj-lt"/>
              <a:buAutoNum type="alphaLcPeriod" startAt="3"/>
              <a:defRPr/>
            </a:pPr>
            <a:r>
              <a:rPr lang="nl-NL" sz="1400" dirty="0"/>
              <a:t>Spreek af wanneer, door wie en naar wie kan worden geëscaleerd. </a:t>
            </a:r>
          </a:p>
          <a:p>
            <a:pPr marL="269875" indent="-269875">
              <a:spcBef>
                <a:spcPts val="0"/>
              </a:spcBef>
              <a:buClr>
                <a:schemeClr val="tx2"/>
              </a:buClr>
              <a:buFont typeface="+mj-lt"/>
              <a:buAutoNum type="alphaLcPeriod" startAt="3"/>
              <a:defRPr/>
            </a:pPr>
            <a:endParaRPr lang="nl-NL" sz="1400" dirty="0"/>
          </a:p>
          <a:p>
            <a:pPr marL="269875" indent="-269875">
              <a:spcBef>
                <a:spcPts val="0"/>
              </a:spcBef>
              <a:buClr>
                <a:schemeClr val="tx2"/>
              </a:buClr>
              <a:buFont typeface="+mj-lt"/>
              <a:buAutoNum type="alphaLcPeriod" startAt="3"/>
              <a:defRPr/>
            </a:pPr>
            <a:r>
              <a:rPr lang="nl-NL" sz="1400" dirty="0"/>
              <a:t>Zorg voor een goede verbinding van MDA++ met het de organisaties die optreden in situaties van acute onveiligheid.</a:t>
            </a:r>
          </a:p>
          <a:p>
            <a:pPr marL="269875" indent="-269875">
              <a:buClr>
                <a:schemeClr val="tx2"/>
              </a:buClr>
              <a:buFont typeface="+mj-lt"/>
              <a:buAutoNum type="alphaLcPeriod" startAt="3"/>
              <a:defRPr/>
            </a:pPr>
            <a:endParaRPr lang="nl-NL" sz="1400" dirty="0">
              <a:solidFill>
                <a:schemeClr val="accent6"/>
              </a:solidFill>
            </a:endParaRPr>
          </a:p>
          <a:p>
            <a:pPr marL="269875" indent="-269875">
              <a:buClr>
                <a:schemeClr val="tx2"/>
              </a:buClr>
              <a:buFont typeface="+mj-lt"/>
              <a:buAutoNum type="alphaLcPeriod" startAt="3"/>
              <a:defRPr/>
            </a:pPr>
            <a:endParaRPr lang="nl-NL" sz="1600" dirty="0"/>
          </a:p>
          <a:p>
            <a:pPr marL="269875" lvl="2" indent="-269875">
              <a:buClr>
                <a:schemeClr val="tx2"/>
              </a:buClr>
              <a:buFont typeface="+mj-lt"/>
              <a:buAutoNum type="alphaLcPeriod" startAt="3"/>
              <a:defRPr/>
            </a:pPr>
            <a:endParaRPr lang="nl-NL" sz="1600" dirty="0"/>
          </a:p>
        </p:txBody>
      </p:sp>
      <p:sp>
        <p:nvSpPr>
          <p:cNvPr id="10" name="Titel 1">
            <a:extLst>
              <a:ext uri="{FF2B5EF4-FFF2-40B4-BE49-F238E27FC236}">
                <a16:creationId xmlns:a16="http://schemas.microsoft.com/office/drawing/2014/main" id="{C96269A5-5D81-FD41-93A6-3F00A0091DDD}"/>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4: Organisatie van MDA++ in de regio (3)</a:t>
            </a:r>
          </a:p>
        </p:txBody>
      </p:sp>
      <p:pic>
        <p:nvPicPr>
          <p:cNvPr id="6" name="Afbeelding 5">
            <a:extLst>
              <a:ext uri="{FF2B5EF4-FFF2-40B4-BE49-F238E27FC236}">
                <a16:creationId xmlns:a16="http://schemas.microsoft.com/office/drawing/2014/main" id="{CC391F8F-83A4-A245-8043-F486F7E462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47" t="8314" r="3195" b="10963"/>
          <a:stretch/>
        </p:blipFill>
        <p:spPr>
          <a:xfrm>
            <a:off x="8812913" y="1096505"/>
            <a:ext cx="2755197" cy="2897605"/>
          </a:xfrm>
          <a:prstGeom prst="rect">
            <a:avLst/>
          </a:prstGeom>
        </p:spPr>
      </p:pic>
      <p:sp>
        <p:nvSpPr>
          <p:cNvPr id="7" name="Tijdelijke aanduiding voor dianummer 5">
            <a:extLst>
              <a:ext uri="{FF2B5EF4-FFF2-40B4-BE49-F238E27FC236}">
                <a16:creationId xmlns:a16="http://schemas.microsoft.com/office/drawing/2014/main" id="{6B89DC19-6BD0-3449-BA9F-142116DF5727}"/>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13</a:t>
            </a:fld>
            <a:endParaRPr lang="nl-NL" dirty="0">
              <a:solidFill>
                <a:schemeClr val="tx2"/>
              </a:solidFill>
            </a:endParaRPr>
          </a:p>
        </p:txBody>
      </p:sp>
    </p:spTree>
    <p:extLst>
      <p:ext uri="{BB962C8B-B14F-4D97-AF65-F5344CB8AC3E}">
        <p14:creationId xmlns:p14="http://schemas.microsoft.com/office/powerpoint/2010/main" val="156771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D407346E-47F2-E24B-B7FB-95500DA2CB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52"/>
          <a:stretch/>
        </p:blipFill>
        <p:spPr>
          <a:xfrm>
            <a:off x="8462115" y="1541175"/>
            <a:ext cx="3200374" cy="3775649"/>
          </a:xfrm>
          <a:prstGeom prst="rect">
            <a:avLst/>
          </a:prstGeom>
        </p:spPr>
      </p:pic>
      <p:sp>
        <p:nvSpPr>
          <p:cNvPr id="15" name="Tekstvak 14">
            <a:extLst>
              <a:ext uri="{FF2B5EF4-FFF2-40B4-BE49-F238E27FC236}">
                <a16:creationId xmlns:a16="http://schemas.microsoft.com/office/drawing/2014/main" id="{798671A3-B257-FE48-9412-D7DF32FD0164}"/>
              </a:ext>
            </a:extLst>
          </p:cNvPr>
          <p:cNvSpPr txBox="1"/>
          <p:nvPr/>
        </p:nvSpPr>
        <p:spPr>
          <a:xfrm>
            <a:off x="623887" y="1644650"/>
            <a:ext cx="7739075" cy="3539430"/>
          </a:xfrm>
          <a:prstGeom prst="rect">
            <a:avLst/>
          </a:prstGeom>
          <a:noFill/>
        </p:spPr>
        <p:txBody>
          <a:bodyPr wrap="square" lIns="0" tIns="0" rIns="0" bIns="0" rtlCol="0">
            <a:noAutofit/>
          </a:bodyPr>
          <a:lstStyle/>
          <a:p>
            <a:pPr marL="9525" lvl="0">
              <a:defRPr/>
            </a:pPr>
            <a:r>
              <a:rPr lang="nl-NL" sz="1400" dirty="0"/>
              <a:t>Uitgangspunten en spelregels bij de inrichting van MDA++ in de regio en de uitvoering van het gezamenlijke plan van aanpak </a:t>
            </a:r>
            <a:r>
              <a:rPr lang="nl-NL" sz="1400" dirty="0">
                <a:solidFill>
                  <a:schemeClr val="tx2"/>
                </a:solidFill>
              </a:rPr>
              <a:t>(leg deze bij de start vast)</a:t>
            </a:r>
            <a:r>
              <a:rPr lang="nl-NL" sz="1400" dirty="0"/>
              <a:t>:</a:t>
            </a:r>
            <a:endParaRPr lang="nl-NL" sz="1400" dirty="0">
              <a:solidFill>
                <a:schemeClr val="tx2"/>
              </a:solidFill>
            </a:endParaRPr>
          </a:p>
          <a:p>
            <a:pPr marL="52388"/>
            <a:endParaRPr lang="nl-NL" sz="1400" dirty="0"/>
          </a:p>
          <a:p>
            <a:pPr marL="269875" indent="-269875">
              <a:buClr>
                <a:schemeClr val="tx2"/>
              </a:buClr>
              <a:buFont typeface="+mj-lt"/>
              <a:buAutoNum type="alphaLcPeriod"/>
            </a:pPr>
            <a:r>
              <a:rPr lang="nl-NL" sz="1400" b="1" dirty="0"/>
              <a:t>Er wordt samengewerkt met gezin/ betrokkenen</a:t>
            </a:r>
          </a:p>
          <a:p>
            <a:pPr marL="447675" lvl="1" indent="-177800">
              <a:buClr>
                <a:schemeClr val="accent1"/>
              </a:buClr>
              <a:buFont typeface="Arial" panose="020B0604020202020204" pitchFamily="34" charset="0"/>
              <a:buChar char="•"/>
            </a:pPr>
            <a:r>
              <a:rPr lang="nl-NL" sz="1400" dirty="0"/>
              <a:t>Samen met het gezin/ de betrokkenen wordt een beoordeling gemaakt van de situatie </a:t>
            </a:r>
            <a:br>
              <a:rPr lang="nl-NL" sz="1400" dirty="0"/>
            </a:br>
            <a:r>
              <a:rPr lang="nl-NL" sz="1400" dirty="0"/>
              <a:t>en invulling gegeven aan analyse en uitvoering.</a:t>
            </a:r>
          </a:p>
          <a:p>
            <a:pPr marL="447675" lvl="1" indent="-177800">
              <a:buClr>
                <a:schemeClr val="accent1"/>
              </a:buClr>
              <a:buFont typeface="Arial" panose="020B0604020202020204" pitchFamily="34" charset="0"/>
              <a:buChar char="•"/>
            </a:pPr>
            <a:r>
              <a:rPr lang="nl-NL" sz="1400" dirty="0"/>
              <a:t>Het gezin / de betrokkenen zijn zoveel mogelijk betrokken bij besprekingen: het gezin </a:t>
            </a:r>
            <a:br>
              <a:rPr lang="nl-NL" sz="1400" dirty="0"/>
            </a:br>
            <a:r>
              <a:rPr lang="nl-NL" sz="1400" dirty="0"/>
              <a:t>krijgt dan overzicht, kan weer regie nemen en de informatie-uitwisseling tussen betrokken </a:t>
            </a:r>
            <a:br>
              <a:rPr lang="nl-NL" sz="1400" dirty="0"/>
            </a:br>
            <a:r>
              <a:rPr lang="nl-NL" sz="1400" dirty="0"/>
              <a:t>professionals wordt makkelijker.</a:t>
            </a:r>
          </a:p>
          <a:p>
            <a:pPr marL="9525"/>
            <a:endParaRPr lang="nl-NL" sz="1400" i="1" dirty="0"/>
          </a:p>
          <a:p>
            <a:pPr marL="269875" indent="-269875">
              <a:buClr>
                <a:schemeClr val="tx2"/>
              </a:buClr>
              <a:buFont typeface="+mj-lt"/>
              <a:buAutoNum type="alphaLcPeriod" startAt="2"/>
            </a:pPr>
            <a:r>
              <a:rPr lang="nl-NL" sz="1400" b="1" dirty="0"/>
              <a:t>Spelregels voor alle betrokkenen </a:t>
            </a:r>
          </a:p>
          <a:p>
            <a:pPr marL="447675" lvl="1" indent="-177800">
              <a:buClr>
                <a:schemeClr val="accent1"/>
              </a:buClr>
              <a:buFont typeface="Arial" panose="020B0604020202020204" pitchFamily="34" charset="0"/>
              <a:buChar char="•"/>
            </a:pPr>
            <a:r>
              <a:rPr lang="nl-NL" sz="1400" dirty="0"/>
              <a:t>Alle betrokkenen zijn </a:t>
            </a:r>
            <a:r>
              <a:rPr lang="nl-NL" sz="1400" dirty="0">
                <a:solidFill>
                  <a:schemeClr val="tx2"/>
                </a:solidFill>
              </a:rPr>
              <a:t>gezamenlijk verantwoordelijk </a:t>
            </a:r>
            <a:r>
              <a:rPr lang="nl-NL" sz="1400" dirty="0"/>
              <a:t>voor het plan, de acties en het resultaat en kunnen op elkaar rekenen in de samenwerking. Het succes of falen van het plan als geheel of van een specifieke interventie is het succes of falen van iedereen.</a:t>
            </a:r>
          </a:p>
          <a:p>
            <a:pPr marL="447675" lvl="1" indent="-177800">
              <a:buClr>
                <a:schemeClr val="accent1"/>
              </a:buClr>
              <a:buFont typeface="Arial" panose="020B0604020202020204" pitchFamily="34" charset="0"/>
              <a:buChar char="•"/>
            </a:pPr>
            <a:r>
              <a:rPr lang="nl-NL" sz="1400" dirty="0">
                <a:solidFill>
                  <a:srgbClr val="000000"/>
                </a:solidFill>
              </a:rPr>
              <a:t>Het plan van aanpak wordt breed gedragen door iedereen die aan de oplossing kan bijdragen.</a:t>
            </a:r>
          </a:p>
          <a:p>
            <a:pPr marL="447675" lvl="1" indent="-177800">
              <a:buClr>
                <a:schemeClr val="accent1"/>
              </a:buClr>
              <a:buFont typeface="Arial" panose="020B0604020202020204" pitchFamily="34" charset="0"/>
              <a:buChar char="•"/>
            </a:pPr>
            <a:r>
              <a:rPr lang="nl-NL" sz="1400" dirty="0">
                <a:solidFill>
                  <a:schemeClr val="tx2"/>
                </a:solidFill>
              </a:rPr>
              <a:t>Iets is pas klaar als het klaar is (als doelen in het plan van aanpak zijn gerealiseerd en structurele veiligheid is bewerkstelligd)</a:t>
            </a:r>
            <a:r>
              <a:rPr lang="nl-NL" sz="1400" dirty="0"/>
              <a:t>. Heeft de bijdrage van een van de betrokkenen niet het gewenste effect, </a:t>
            </a:r>
            <a:r>
              <a:rPr lang="nl-NL" sz="1400" spc="-20" dirty="0"/>
              <a:t>dan stopt het niet, maar wordt het samen opgelost: wie kan dan wel effect sorteren en wat en hoe dan?</a:t>
            </a:r>
          </a:p>
        </p:txBody>
      </p:sp>
      <p:sp>
        <p:nvSpPr>
          <p:cNvPr id="7" name="Titel 1">
            <a:extLst>
              <a:ext uri="{FF2B5EF4-FFF2-40B4-BE49-F238E27FC236}">
                <a16:creationId xmlns:a16="http://schemas.microsoft.com/office/drawing/2014/main" id="{913E351D-3FBE-F24F-9FB8-E42C09EC3B0B}"/>
              </a:ext>
            </a:extLst>
          </p:cNvPr>
          <p:cNvSpPr txBox="1">
            <a:spLocks/>
          </p:cNvSpPr>
          <p:nvPr/>
        </p:nvSpPr>
        <p:spPr>
          <a:xfrm>
            <a:off x="623888" y="1080000"/>
            <a:ext cx="11175177"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spc="-20" dirty="0">
                <a:latin typeface="Calibri" panose="020F0502020204030204" pitchFamily="34" charset="0"/>
                <a:cs typeface="Calibri" panose="020F0502020204030204" pitchFamily="34" charset="0"/>
              </a:rPr>
              <a:t>Bouwsteen 5: Opstellen MDA++ plan van aanpak voor gezin/huishouden (1)</a:t>
            </a:r>
          </a:p>
        </p:txBody>
      </p:sp>
      <p:sp>
        <p:nvSpPr>
          <p:cNvPr id="9" name="Tijdelijke aanduiding voor dianummer 5">
            <a:extLst>
              <a:ext uri="{FF2B5EF4-FFF2-40B4-BE49-F238E27FC236}">
                <a16:creationId xmlns:a16="http://schemas.microsoft.com/office/drawing/2014/main" id="{F744B0E2-46FC-4F46-8952-873F5F5A2BC7}"/>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14</a:t>
            </a:fld>
            <a:endParaRPr lang="nl-NL" dirty="0">
              <a:solidFill>
                <a:schemeClr val="tx2"/>
              </a:solidFill>
            </a:endParaRPr>
          </a:p>
        </p:txBody>
      </p:sp>
    </p:spTree>
    <p:extLst>
      <p:ext uri="{BB962C8B-B14F-4D97-AF65-F5344CB8AC3E}">
        <p14:creationId xmlns:p14="http://schemas.microsoft.com/office/powerpoint/2010/main" val="316481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3B0544E-6A71-924C-943C-F606485106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52"/>
          <a:stretch/>
        </p:blipFill>
        <p:spPr>
          <a:xfrm>
            <a:off x="8462115" y="1541175"/>
            <a:ext cx="3200374" cy="3775649"/>
          </a:xfrm>
          <a:prstGeom prst="rect">
            <a:avLst/>
          </a:prstGeom>
        </p:spPr>
      </p:pic>
      <p:sp>
        <p:nvSpPr>
          <p:cNvPr id="15" name="Tekstvak 14">
            <a:extLst>
              <a:ext uri="{FF2B5EF4-FFF2-40B4-BE49-F238E27FC236}">
                <a16:creationId xmlns:a16="http://schemas.microsoft.com/office/drawing/2014/main" id="{798671A3-B257-FE48-9412-D7DF32FD0164}"/>
              </a:ext>
            </a:extLst>
          </p:cNvPr>
          <p:cNvSpPr txBox="1"/>
          <p:nvPr/>
        </p:nvSpPr>
        <p:spPr>
          <a:xfrm>
            <a:off x="630000" y="1642309"/>
            <a:ext cx="7654684" cy="3570208"/>
          </a:xfrm>
          <a:prstGeom prst="rect">
            <a:avLst/>
          </a:prstGeom>
          <a:noFill/>
        </p:spPr>
        <p:txBody>
          <a:bodyPr wrap="square" lIns="0" tIns="0" rIns="0" bIns="0" rtlCol="0">
            <a:noAutofit/>
          </a:bodyPr>
          <a:lstStyle/>
          <a:p>
            <a:pPr marL="1073150" lvl="0" indent="-1063625">
              <a:defRPr/>
            </a:pPr>
            <a:r>
              <a:rPr lang="nl-NL" sz="1400" b="1" dirty="0">
                <a:solidFill>
                  <a:srgbClr val="000000"/>
                </a:solidFill>
              </a:rPr>
              <a:t>Basis: </a:t>
            </a:r>
            <a:r>
              <a:rPr lang="nl-NL" sz="1400" b="1" noProof="0" dirty="0">
                <a:solidFill>
                  <a:srgbClr val="000000"/>
                </a:solidFill>
              </a:rPr>
              <a:t>E</a:t>
            </a:r>
            <a:r>
              <a:rPr kumimoji="0" lang="nl-NL" sz="1400" b="1" u="none" strike="noStrike" kern="1200" cap="none" spc="0" normalizeH="0" baseline="0" noProof="0" dirty="0">
                <a:ln>
                  <a:noFill/>
                </a:ln>
                <a:solidFill>
                  <a:srgbClr val="000000"/>
                </a:solidFill>
                <a:effectLst/>
                <a:uLnTx/>
                <a:uFillTx/>
              </a:rPr>
              <a:t>en </a:t>
            </a:r>
            <a:r>
              <a:rPr lang="nl-NL" sz="1400" b="1" dirty="0"/>
              <a:t>samenhangende doelgericht plan van aanpak dat aansluit bij de problematiek van het gezin</a:t>
            </a:r>
          </a:p>
          <a:p>
            <a:pPr marL="269875" lvl="0" indent="-260350">
              <a:defRPr/>
            </a:pPr>
            <a:endParaRPr lang="nl-NL" sz="1400" b="1" u="sng" dirty="0">
              <a:solidFill>
                <a:srgbClr val="000000"/>
              </a:solidFill>
            </a:endParaRPr>
          </a:p>
          <a:p>
            <a:pPr marL="269875" lvl="0" indent="-260350">
              <a:defRPr/>
            </a:pPr>
            <a:r>
              <a:rPr lang="nl-NL" sz="1400" u="sng" dirty="0">
                <a:solidFill>
                  <a:srgbClr val="000000"/>
                </a:solidFill>
              </a:rPr>
              <a:t>Vaste o</a:t>
            </a:r>
            <a:r>
              <a:rPr kumimoji="0" lang="nl-NL" sz="1400" u="sng" strike="noStrike" kern="1200" cap="none" spc="0" normalizeH="0" baseline="0" noProof="0" dirty="0" err="1">
                <a:ln>
                  <a:noFill/>
                </a:ln>
                <a:solidFill>
                  <a:srgbClr val="000000"/>
                </a:solidFill>
                <a:effectLst/>
                <a:uLnTx/>
                <a:uFillTx/>
              </a:rPr>
              <a:t>nderdelen</a:t>
            </a:r>
            <a:r>
              <a:rPr kumimoji="0" lang="nl-NL" sz="1400" u="sng" strike="noStrike" kern="1200" cap="none" spc="0" normalizeH="0" baseline="0" noProof="0" dirty="0">
                <a:ln>
                  <a:noFill/>
                </a:ln>
                <a:solidFill>
                  <a:srgbClr val="000000"/>
                </a:solidFill>
                <a:effectLst/>
                <a:uLnTx/>
                <a:uFillTx/>
              </a:rPr>
              <a:t> van het plan van aanpak</a:t>
            </a:r>
            <a:r>
              <a:rPr kumimoji="0" lang="nl-NL" sz="1400" u="none" strike="noStrike" kern="1200" cap="none" spc="0" normalizeH="0" baseline="0" noProof="0" dirty="0">
                <a:ln>
                  <a:noFill/>
                </a:ln>
                <a:solidFill>
                  <a:srgbClr val="000000"/>
                </a:solidFill>
                <a:effectLst/>
                <a:uLnTx/>
                <a:uFillTx/>
              </a:rPr>
              <a:t>: </a:t>
            </a:r>
            <a:r>
              <a:rPr kumimoji="0" lang="nl-NL" sz="1400" b="0" i="0" u="none" strike="noStrike" kern="1200" cap="none" spc="0" normalizeH="0" baseline="0" noProof="0" dirty="0">
                <a:ln>
                  <a:noFill/>
                </a:ln>
                <a:effectLst/>
                <a:uLnTx/>
                <a:uFillTx/>
              </a:rPr>
              <a:t>Wat, Waarom, Wie, Wanneer, Overleg/Afstemming: </a:t>
            </a:r>
          </a:p>
          <a:p>
            <a:pPr marL="269875" indent="-263525">
              <a:buClr>
                <a:schemeClr val="accent1"/>
              </a:buClr>
              <a:buFont typeface="Arial" panose="020B0604020202020204" pitchFamily="34" charset="0"/>
              <a:buChar char="•"/>
              <a:defRPr/>
            </a:pPr>
            <a:r>
              <a:rPr lang="nl-NL" sz="1400" dirty="0"/>
              <a:t>Beleg de rol casusregie: te beschouwen als ‘de projectleider’ die herkend, erkend en geaccepteerd </a:t>
            </a:r>
            <a:br>
              <a:rPr lang="nl-NL" sz="1400" dirty="0"/>
            </a:br>
            <a:r>
              <a:rPr lang="nl-NL" sz="1400" dirty="0"/>
              <a:t>wordt door alle betrokkenen (zie bijlage 4);</a:t>
            </a:r>
          </a:p>
          <a:p>
            <a:pPr marL="269875" indent="-263525">
              <a:buClr>
                <a:schemeClr val="accent1"/>
              </a:buClr>
              <a:buFont typeface="Arial" panose="020B0604020202020204" pitchFamily="34" charset="0"/>
              <a:buChar char="•"/>
              <a:defRPr/>
            </a:pPr>
            <a:r>
              <a:rPr lang="nl-NL" sz="1400" dirty="0"/>
              <a:t>Stel concrete korte en langere termijn doelen om te komen tot duurzaam herstel van veiligheid </a:t>
            </a:r>
            <a:br>
              <a:rPr lang="nl-NL" sz="1400" dirty="0"/>
            </a:br>
            <a:r>
              <a:rPr lang="nl-NL" sz="1400" dirty="0"/>
              <a:t>in het gezin/huishouden met daarbij t</a:t>
            </a:r>
            <a:r>
              <a:rPr kumimoji="0" lang="nl-NL" sz="1400" b="0" i="0" u="none" strike="noStrike" kern="1200" cap="none" spc="0" normalizeH="0" baseline="0" noProof="0" dirty="0">
                <a:ln>
                  <a:noFill/>
                </a:ln>
                <a:effectLst/>
                <a:uLnTx/>
                <a:uFillTx/>
              </a:rPr>
              <a:t>e nemen stappen/interventies </a:t>
            </a:r>
            <a:r>
              <a:rPr lang="nl-NL" sz="1400" dirty="0"/>
              <a:t>(inclusief traumascreening </a:t>
            </a:r>
            <a:br>
              <a:rPr lang="nl-NL" sz="1400" dirty="0"/>
            </a:br>
            <a:r>
              <a:rPr lang="nl-NL" sz="1400" dirty="0"/>
              <a:t>en traumabehandeling)</a:t>
            </a:r>
            <a:r>
              <a:rPr kumimoji="0" lang="nl-NL" sz="1400" b="0" i="0" u="none" strike="noStrike" kern="1200" cap="none" spc="0" normalizeH="0" baseline="0" noProof="0" dirty="0">
                <a:ln>
                  <a:noFill/>
                </a:ln>
                <a:effectLst/>
                <a:uLnTx/>
                <a:uFillTx/>
              </a:rPr>
              <a:t>: wanneer, wat (zie bijlage 3) en volgens welke methodiek;</a:t>
            </a:r>
          </a:p>
          <a:p>
            <a:pPr marL="269875" indent="-263525">
              <a:buClr>
                <a:schemeClr val="accent1"/>
              </a:buClr>
              <a:buFont typeface="Arial" panose="020B0604020202020204" pitchFamily="34" charset="0"/>
              <a:buChar char="•"/>
              <a:defRPr/>
            </a:pPr>
            <a:r>
              <a:rPr kumimoji="0" lang="nl-NL" sz="1400" b="0" i="0" u="none" strike="noStrike" kern="1200" cap="none" spc="0" normalizeH="0" baseline="0" noProof="0" dirty="0">
                <a:ln>
                  <a:noFill/>
                </a:ln>
                <a:effectLst/>
                <a:uLnTx/>
                <a:uFillTx/>
              </a:rPr>
              <a:t>Bezetting </a:t>
            </a:r>
            <a:r>
              <a:rPr lang="nl-NL" sz="1400" dirty="0"/>
              <a:t>op basis van benodigde expertise voor uitvoering plan van aanpak </a:t>
            </a:r>
            <a:br>
              <a:rPr lang="nl-NL" sz="1400" dirty="0"/>
            </a:br>
            <a:r>
              <a:rPr lang="nl-NL" sz="1400" dirty="0"/>
              <a:t>(in ieder geval </a:t>
            </a:r>
            <a:r>
              <a:rPr lang="nl-NL" sz="1500" dirty="0"/>
              <a:t>basiskennis van veiligheid en systemisch onderlegd. </a:t>
            </a:r>
            <a:r>
              <a:rPr lang="nl-NL" sz="1400" dirty="0"/>
              <a:t>zie bijlage 5); </a:t>
            </a:r>
          </a:p>
          <a:p>
            <a:pPr marL="269875" marR="0" lvl="0" indent="-263525"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defRPr/>
            </a:pPr>
            <a:r>
              <a:rPr lang="nl-NL" sz="1400" dirty="0"/>
              <a:t>Bepaal wie met welke expertise hoe betrokken is bij welke stap/interventie. </a:t>
            </a:r>
            <a:br>
              <a:rPr lang="nl-NL" sz="1400" dirty="0"/>
            </a:br>
            <a:r>
              <a:rPr lang="nl-NL" sz="1400" dirty="0"/>
              <a:t>En spreek af wie oproepbaar is in geval van nood;</a:t>
            </a:r>
          </a:p>
          <a:p>
            <a:pPr marL="269875" marR="0" lvl="0" indent="-263525"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defRPr/>
            </a:pPr>
            <a:r>
              <a:rPr lang="nl-NL" sz="1400" spc="-20" noProof="0" dirty="0"/>
              <a:t>Maak afspraken over de wijze </a:t>
            </a:r>
            <a:r>
              <a:rPr kumimoji="0" lang="nl-NL" sz="1400" b="0" i="0" u="none" strike="noStrike" kern="1200" cap="none" spc="-20" normalizeH="0" baseline="0" noProof="0" dirty="0">
                <a:ln>
                  <a:noFill/>
                </a:ln>
                <a:effectLst/>
                <a:uLnTx/>
                <a:uFillTx/>
              </a:rPr>
              <a:t>van communiceren: wie, wanneer, met wie, hoe, op vaste tijden en ad hoc;</a:t>
            </a:r>
          </a:p>
          <a:p>
            <a:pPr marL="269875" lvl="0" indent="-263525">
              <a:buClr>
                <a:schemeClr val="accent1"/>
              </a:buClr>
              <a:buFont typeface="Arial" panose="020B0604020202020204" pitchFamily="34" charset="0"/>
              <a:buChar char="•"/>
              <a:defRPr/>
            </a:pPr>
            <a:r>
              <a:rPr lang="nl-NL" sz="1400" dirty="0"/>
              <a:t>Maak afspraken over de monitoring, evaluatie en bijstellen: door wie, wanneer, hoe, wie aanwezig </a:t>
            </a:r>
            <a:br>
              <a:rPr lang="nl-NL" sz="1400" dirty="0"/>
            </a:br>
            <a:r>
              <a:rPr lang="nl-NL" sz="1400" dirty="0"/>
              <a:t>(stem af met VT en eventueel andere organisaties i.v.m. wettelijke taakstellingen); </a:t>
            </a:r>
          </a:p>
          <a:p>
            <a:pPr marL="269875" lvl="0" indent="-263525">
              <a:buClr>
                <a:schemeClr val="accent1"/>
              </a:buClr>
              <a:buFont typeface="Arial" panose="020B0604020202020204" pitchFamily="34" charset="0"/>
              <a:buChar char="•"/>
              <a:defRPr/>
            </a:pPr>
            <a:r>
              <a:rPr lang="nl-NL" sz="1400" dirty="0"/>
              <a:t>Spreek af wanneer, door wie en naar wie kan worden opgeschaald; </a:t>
            </a:r>
          </a:p>
          <a:p>
            <a:pPr marL="269875" lvl="0" indent="-263525">
              <a:buClr>
                <a:schemeClr val="accent1"/>
              </a:buClr>
              <a:buFont typeface="Arial" panose="020B0604020202020204" pitchFamily="34" charset="0"/>
              <a:buChar char="•"/>
              <a:defRPr/>
            </a:pPr>
            <a:r>
              <a:rPr lang="nl-NL" sz="1400" dirty="0"/>
              <a:t>Maak afspraken over samenwerking met de organisaties die optreden in situaties van acute onveiligheid;</a:t>
            </a:r>
            <a:endParaRPr kumimoji="0" lang="nl-NL" sz="1400" b="0" i="0" u="none" strike="noStrike" kern="1200" cap="none" spc="0" normalizeH="0" baseline="0" noProof="0" dirty="0">
              <a:ln>
                <a:noFill/>
              </a:ln>
              <a:effectLst/>
              <a:uLnTx/>
              <a:uFillTx/>
            </a:endParaRPr>
          </a:p>
          <a:p>
            <a:pPr marL="269875" marR="0" lvl="0" indent="-263525"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defRPr/>
            </a:pPr>
            <a:r>
              <a:rPr lang="nl-NL" sz="1400" dirty="0"/>
              <a:t>Maak afspraken over de samenwerking en eventuele overdracht naar het lokale veld.</a:t>
            </a:r>
          </a:p>
        </p:txBody>
      </p:sp>
      <p:sp>
        <p:nvSpPr>
          <p:cNvPr id="9" name="Titel 1">
            <a:extLst>
              <a:ext uri="{FF2B5EF4-FFF2-40B4-BE49-F238E27FC236}">
                <a16:creationId xmlns:a16="http://schemas.microsoft.com/office/drawing/2014/main" id="{D60DDFEB-541D-724E-AC62-FB6F47931A49}"/>
              </a:ext>
            </a:extLst>
          </p:cNvPr>
          <p:cNvSpPr txBox="1">
            <a:spLocks/>
          </p:cNvSpPr>
          <p:nvPr/>
        </p:nvSpPr>
        <p:spPr>
          <a:xfrm>
            <a:off x="623888" y="1080000"/>
            <a:ext cx="11175177"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spc="-20" dirty="0">
                <a:latin typeface="Calibri" panose="020F0502020204030204" pitchFamily="34" charset="0"/>
                <a:cs typeface="Calibri" panose="020F0502020204030204" pitchFamily="34" charset="0"/>
              </a:rPr>
              <a:t>Bouwsteen 5: Opstellen MDA++ plan van aanpak voor gezin/huishouden (2)</a:t>
            </a:r>
          </a:p>
        </p:txBody>
      </p:sp>
      <p:sp>
        <p:nvSpPr>
          <p:cNvPr id="10" name="Tijdelijke aanduiding voor dianummer 5">
            <a:extLst>
              <a:ext uri="{FF2B5EF4-FFF2-40B4-BE49-F238E27FC236}">
                <a16:creationId xmlns:a16="http://schemas.microsoft.com/office/drawing/2014/main" id="{FBFCCF86-FB22-674A-B442-FA8D186B9DDF}"/>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15</a:t>
            </a:fld>
            <a:endParaRPr lang="nl-NL" dirty="0">
              <a:solidFill>
                <a:schemeClr val="tx2"/>
              </a:solidFill>
            </a:endParaRPr>
          </a:p>
        </p:txBody>
      </p:sp>
    </p:spTree>
    <p:extLst>
      <p:ext uri="{BB962C8B-B14F-4D97-AF65-F5344CB8AC3E}">
        <p14:creationId xmlns:p14="http://schemas.microsoft.com/office/powerpoint/2010/main" val="359877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0000" y="1644650"/>
            <a:ext cx="6663166" cy="4242933"/>
          </a:xfrm>
        </p:spPr>
        <p:txBody>
          <a:bodyPr lIns="0" tIns="0" rIns="0" bIns="0">
            <a:noAutofit/>
          </a:bodyPr>
          <a:lstStyle/>
          <a:p>
            <a:pPr marL="0" indent="0">
              <a:spcBef>
                <a:spcPts val="0"/>
              </a:spcBef>
              <a:buNone/>
            </a:pPr>
            <a:r>
              <a:rPr lang="nl-NL" sz="1400" dirty="0"/>
              <a:t>Verschillende organisaties hebben een rol, verantwoordelijkheid en wettelijke taak in het optreden in situaties van acute onveiligheid (o.a. politie, OM, crisisdienst, Veilig Thuis, </a:t>
            </a:r>
            <a:r>
              <a:rPr lang="nl-NL" sz="1400" dirty="0" err="1"/>
              <a:t>RvdK</a:t>
            </a:r>
            <a:r>
              <a:rPr lang="nl-NL" sz="1400" dirty="0"/>
              <a:t>, GI, vrouwenopvang, reclassering). De samenwerking is gebaseerd op: eerst (en steeds opnieuw) samenwerken aan de directe veiligheid en daarna aan risico gestuurde en vervolgens herstelgerichte zorg. Al deze organisaties stemmen hun werk op elkaar af en werken zo goed mogelijk samen om zo een bijdrage te leveren aan het stoppen van huiselijk geweld en kindermishandeling. Waar nodig wordt samen onderzoek gedaan (letselonderzoek, sporenonderzoek, feitenonderzoek). Met de ontwikkelagenda ‘Veiligheid voorop’ werken justitiepartners en Veilig Thuis aan het verbeteren van de samenwerking in situaties van acute onveiligheid. </a:t>
            </a:r>
          </a:p>
          <a:p>
            <a:pPr marL="0" indent="0">
              <a:spcBef>
                <a:spcPts val="0"/>
              </a:spcBef>
              <a:buNone/>
            </a:pPr>
            <a:r>
              <a:rPr lang="nl-NL" sz="1400" dirty="0"/>
              <a:t>Het optreden in situaties van acute onveiligheid valt niet onder MDA++. De MDA++ doelgroep is echter ‘crisisgevoelig’. De inzet van MDA++ op het doorbreken van het patroon van geweld en verwaarlozing (structurele onveiligheid) moet daarom altijd verbonden zijn aan de inzet van organisaties in situaties van acute onveiligheid, en andersom. </a:t>
            </a:r>
          </a:p>
          <a:p>
            <a:pPr marL="0" indent="0">
              <a:buNone/>
            </a:pPr>
            <a:r>
              <a:rPr lang="nl-NL" sz="1400" b="1" dirty="0"/>
              <a:t>Definities (in lijn met triage Veilig Thuis):</a:t>
            </a:r>
          </a:p>
          <a:p>
            <a:pPr marL="177800" indent="-177800">
              <a:spcBef>
                <a:spcPts val="0"/>
              </a:spcBef>
              <a:buClr>
                <a:schemeClr val="accent1"/>
              </a:buClr>
              <a:buSzPct val="100000"/>
              <a:buFont typeface="Arial" panose="020B0604020202020204" pitchFamily="34" charset="0"/>
              <a:buChar char="•"/>
              <a:tabLst>
                <a:tab pos="2659063" algn="l"/>
              </a:tabLst>
            </a:pPr>
            <a:r>
              <a:rPr lang="nl-NL" sz="1400" dirty="0">
                <a:solidFill>
                  <a:schemeClr val="tx2"/>
                </a:solidFill>
              </a:rPr>
              <a:t>Acute onveiligheid</a:t>
            </a:r>
            <a:r>
              <a:rPr lang="nl-NL" sz="1400" dirty="0"/>
              <a:t>: acuut fysiek gevaar of ernstige onveiligheid dat om direct ingrijpen </a:t>
            </a:r>
            <a:br>
              <a:rPr lang="nl-NL" sz="1400" dirty="0"/>
            </a:br>
            <a:r>
              <a:rPr lang="nl-NL" sz="1400" dirty="0"/>
              <a:t>vraagt om slachtoffer te beschermen.</a:t>
            </a:r>
          </a:p>
          <a:p>
            <a:pPr marL="177800" indent="-177800">
              <a:spcBef>
                <a:spcPts val="0"/>
              </a:spcBef>
              <a:buClr>
                <a:schemeClr val="accent1"/>
              </a:buClr>
              <a:buSzPct val="100000"/>
              <a:buFont typeface="Arial" panose="020B0604020202020204" pitchFamily="34" charset="0"/>
              <a:buChar char="•"/>
              <a:tabLst>
                <a:tab pos="2659063" algn="l"/>
              </a:tabLst>
            </a:pPr>
            <a:r>
              <a:rPr lang="nl-NL" sz="1400" dirty="0">
                <a:solidFill>
                  <a:schemeClr val="tx2"/>
                </a:solidFill>
              </a:rPr>
              <a:t>Structurele onveiligheid: </a:t>
            </a:r>
            <a:r>
              <a:rPr lang="nl-NL" sz="1400" dirty="0"/>
              <a:t>zich herhalende of voortdurende onveilige en schadelijke gebeurtenissen en situaties (zie ook bouwsteen 2).</a:t>
            </a:r>
          </a:p>
          <a:p>
            <a:pPr marL="0" indent="0">
              <a:spcBef>
                <a:spcPts val="0"/>
              </a:spcBef>
              <a:buNone/>
            </a:pPr>
            <a:endParaRPr lang="nl-NL" sz="1400" dirty="0"/>
          </a:p>
          <a:p>
            <a:pPr marL="0" indent="0">
              <a:spcBef>
                <a:spcPts val="0"/>
              </a:spcBef>
              <a:buNone/>
            </a:pPr>
            <a:endParaRPr lang="nl-NL" sz="1400" dirty="0"/>
          </a:p>
          <a:p>
            <a:pPr marL="0" indent="0">
              <a:spcBef>
                <a:spcPts val="0"/>
              </a:spcBef>
              <a:buNone/>
            </a:pPr>
            <a:endParaRPr lang="nl-NL" sz="1400" dirty="0"/>
          </a:p>
        </p:txBody>
      </p:sp>
      <p:sp>
        <p:nvSpPr>
          <p:cNvPr id="10" name="Titel 1">
            <a:extLst>
              <a:ext uri="{FF2B5EF4-FFF2-40B4-BE49-F238E27FC236}">
                <a16:creationId xmlns:a16="http://schemas.microsoft.com/office/drawing/2014/main" id="{5E21BFB1-1312-7249-AC92-F06A08044B9A}"/>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1: Samenwerking in situaties van acute onveiligheid</a:t>
            </a:r>
          </a:p>
        </p:txBody>
      </p:sp>
      <p:pic>
        <p:nvPicPr>
          <p:cNvPr id="11" name="Graphic 10">
            <a:extLst>
              <a:ext uri="{FF2B5EF4-FFF2-40B4-BE49-F238E27FC236}">
                <a16:creationId xmlns:a16="http://schemas.microsoft.com/office/drawing/2014/main" id="{84F66EF8-5AB7-5243-B575-57C5F022F6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7751598" y="1644650"/>
            <a:ext cx="3810402" cy="2529319"/>
          </a:xfrm>
          <a:prstGeom prst="rect">
            <a:avLst/>
          </a:prstGeom>
        </p:spPr>
      </p:pic>
      <p:sp>
        <p:nvSpPr>
          <p:cNvPr id="12" name="Tekstvak 11">
            <a:extLst>
              <a:ext uri="{FF2B5EF4-FFF2-40B4-BE49-F238E27FC236}">
                <a16:creationId xmlns:a16="http://schemas.microsoft.com/office/drawing/2014/main" id="{1F602F8C-4B33-5D44-A364-80F478D37D3D}"/>
              </a:ext>
            </a:extLst>
          </p:cNvPr>
          <p:cNvSpPr txBox="1"/>
          <p:nvPr/>
        </p:nvSpPr>
        <p:spPr>
          <a:xfrm>
            <a:off x="7751598" y="4314184"/>
            <a:ext cx="3810402" cy="496448"/>
          </a:xfrm>
          <a:prstGeom prst="rect">
            <a:avLst/>
          </a:prstGeom>
          <a:noFill/>
        </p:spPr>
        <p:txBody>
          <a:bodyPr wrap="square" lIns="0" tIns="0" rIns="0" bIns="0" rtlCol="0">
            <a:noAutofit/>
          </a:bodyPr>
          <a:lstStyle/>
          <a:p>
            <a:r>
              <a:rPr lang="nl-NL" sz="1100" dirty="0"/>
              <a:t>Visie gefaseerde ketenzorg voor veiligheid, </a:t>
            </a:r>
            <a:r>
              <a:rPr lang="nl-NL" sz="1100" dirty="0" err="1"/>
              <a:t>risicogestuurde</a:t>
            </a:r>
            <a:r>
              <a:rPr lang="nl-NL" sz="1100" dirty="0"/>
              <a:t> zorg en herstel (</a:t>
            </a:r>
            <a:r>
              <a:rPr lang="nl-NL" sz="1100" dirty="0" err="1"/>
              <a:t>Vogtländer</a:t>
            </a:r>
            <a:r>
              <a:rPr lang="nl-NL" sz="1100" dirty="0"/>
              <a:t> en Van Arum)</a:t>
            </a:r>
          </a:p>
        </p:txBody>
      </p:sp>
      <p:sp>
        <p:nvSpPr>
          <p:cNvPr id="13" name="Tijdelijke aanduiding voor dianummer 5">
            <a:extLst>
              <a:ext uri="{FF2B5EF4-FFF2-40B4-BE49-F238E27FC236}">
                <a16:creationId xmlns:a16="http://schemas.microsoft.com/office/drawing/2014/main" id="{06D66CD8-820A-7D4C-B126-8744FCD36D41}"/>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16</a:t>
            </a:fld>
            <a:endParaRPr lang="nl-NL" dirty="0">
              <a:solidFill>
                <a:schemeClr val="tx2"/>
              </a:solidFill>
            </a:endParaRPr>
          </a:p>
        </p:txBody>
      </p:sp>
    </p:spTree>
    <p:extLst>
      <p:ext uri="{BB962C8B-B14F-4D97-AF65-F5344CB8AC3E}">
        <p14:creationId xmlns:p14="http://schemas.microsoft.com/office/powerpoint/2010/main" val="246399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798671A3-B257-FE48-9412-D7DF32FD0164}"/>
              </a:ext>
            </a:extLst>
          </p:cNvPr>
          <p:cNvSpPr txBox="1"/>
          <p:nvPr/>
        </p:nvSpPr>
        <p:spPr>
          <a:xfrm>
            <a:off x="623888" y="2020502"/>
            <a:ext cx="7200000" cy="2492990"/>
          </a:xfrm>
          <a:prstGeom prst="rect">
            <a:avLst/>
          </a:prstGeom>
          <a:noFill/>
        </p:spPr>
        <p:txBody>
          <a:bodyPr wrap="square" lIns="0" tIns="0" rIns="0" bIns="0" rtlCol="0">
            <a:noAutofit/>
          </a:bodyPr>
          <a:lstStyle/>
          <a:p>
            <a:r>
              <a:rPr lang="nl-NL" sz="1400" b="1" dirty="0">
                <a:solidFill>
                  <a:srgbClr val="000000"/>
                </a:solidFill>
              </a:rPr>
              <a:t>Uitgangspunten handelen professionals MDA++ </a:t>
            </a:r>
            <a:r>
              <a:rPr lang="nl-NL" sz="1400" dirty="0">
                <a:solidFill>
                  <a:srgbClr val="000000"/>
                </a:solidFill>
              </a:rPr>
              <a:t>(gebaseerd op kwaliteitskader MDA++)</a:t>
            </a:r>
            <a:r>
              <a:rPr lang="nl-NL" sz="1400" b="1" dirty="0">
                <a:solidFill>
                  <a:srgbClr val="000000"/>
                </a:solidFill>
              </a:rPr>
              <a:t>: </a:t>
            </a:r>
          </a:p>
          <a:p>
            <a:r>
              <a:rPr lang="nl-NL" sz="1400" dirty="0"/>
              <a:t>Visie gefaseerde ketenzorg (eerst samenwerken voor veiligheid, en vervolgens samenwerken aan risicogestuurde en herstelgerichte zorg):  Specialistisch/ Trauma-geïnformeerd/ Systeemgericht/ Integraal/ Gefaseerd/ Zo veel mogelijk op basis van feiten/ Samen met de betrokkenen/ Op grond van gedeelde informatie.</a:t>
            </a:r>
          </a:p>
          <a:p>
            <a:pPr lvl="0"/>
            <a:endParaRPr lang="nl-NL" sz="1400" dirty="0"/>
          </a:p>
          <a:p>
            <a:pPr lvl="0"/>
            <a:r>
              <a:rPr lang="nl-NL" sz="1400" b="1" dirty="0"/>
              <a:t>Inrichting MDA++ analyse:</a:t>
            </a:r>
          </a:p>
          <a:p>
            <a:r>
              <a:rPr lang="nl-NL" sz="1400" dirty="0"/>
              <a:t>Daar zijn verschillende vormen voor mogelijk. Denk hierbij bv. aan een vast kernteam </a:t>
            </a:r>
            <a:br>
              <a:rPr lang="nl-NL" sz="1400" dirty="0"/>
            </a:br>
            <a:r>
              <a:rPr lang="nl-NL" sz="1400" dirty="0"/>
              <a:t>(eventueel met flexibele schil) of maatwerk per casus. In praktijk blijkt in sommige regio’s dat dezelfde sectoren en disciplines altijd betrokken zijn. Om die reden hebben deze regio’s gekozen voor een vaste kern (de binnencirkel) en een flexibele (oproepbare) schil (de buitencirkel). </a:t>
            </a:r>
          </a:p>
          <a:p>
            <a:pPr marL="268288" lvl="0" indent="-230188">
              <a:defRPr/>
            </a:pPr>
            <a:endParaRPr kumimoji="0" lang="nl-NL" sz="1600" b="0" i="0" u="none" strike="noStrike" kern="1200" cap="none" spc="0" normalizeH="0" baseline="0" noProof="0" dirty="0">
              <a:ln>
                <a:noFill/>
              </a:ln>
              <a:effectLst/>
              <a:uLnTx/>
              <a:uFillTx/>
            </a:endParaRPr>
          </a:p>
        </p:txBody>
      </p:sp>
      <p:sp>
        <p:nvSpPr>
          <p:cNvPr id="7" name="Titel 1">
            <a:extLst>
              <a:ext uri="{FF2B5EF4-FFF2-40B4-BE49-F238E27FC236}">
                <a16:creationId xmlns:a16="http://schemas.microsoft.com/office/drawing/2014/main" id="{36A86B83-97C9-F54F-8030-018F974F391C}"/>
              </a:ext>
            </a:extLst>
          </p:cNvPr>
          <p:cNvSpPr txBox="1">
            <a:spLocks/>
          </p:cNvSpPr>
          <p:nvPr/>
        </p:nvSpPr>
        <p:spPr>
          <a:xfrm>
            <a:off x="623888" y="1080000"/>
            <a:ext cx="10939449"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2: Handvat betrekken disciplines en sectoren in MDA++ analyse (1)</a:t>
            </a:r>
            <a:br>
              <a:rPr lang="nl-NL" sz="2800" b="1" dirty="0">
                <a:latin typeface="Calibri" panose="020F0502020204030204" pitchFamily="34" charset="0"/>
                <a:cs typeface="Calibri" panose="020F0502020204030204" pitchFamily="34" charset="0"/>
              </a:rPr>
            </a:br>
            <a:r>
              <a:rPr lang="nl-NL" sz="2800" b="1" dirty="0">
                <a:latin typeface="Calibri" panose="020F0502020204030204" pitchFamily="34" charset="0"/>
                <a:cs typeface="Calibri" panose="020F0502020204030204" pitchFamily="34" charset="0"/>
              </a:rPr>
              <a:t>(mede gebaseerd op Kwaliteitskader MDA++)</a:t>
            </a:r>
          </a:p>
        </p:txBody>
      </p:sp>
      <p:pic>
        <p:nvPicPr>
          <p:cNvPr id="9" name="Afbeelding 8">
            <a:extLst>
              <a:ext uri="{FF2B5EF4-FFF2-40B4-BE49-F238E27FC236}">
                <a16:creationId xmlns:a16="http://schemas.microsoft.com/office/drawing/2014/main" id="{ED87F6C3-70B6-0347-8828-8216AFF674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152"/>
          <a:stretch/>
        </p:blipFill>
        <p:spPr>
          <a:xfrm>
            <a:off x="8473132" y="1904731"/>
            <a:ext cx="3200374" cy="3775649"/>
          </a:xfrm>
          <a:prstGeom prst="rect">
            <a:avLst/>
          </a:prstGeom>
        </p:spPr>
      </p:pic>
      <p:sp>
        <p:nvSpPr>
          <p:cNvPr id="12" name="Tijdelijke aanduiding voor dianummer 5">
            <a:extLst>
              <a:ext uri="{FF2B5EF4-FFF2-40B4-BE49-F238E27FC236}">
                <a16:creationId xmlns:a16="http://schemas.microsoft.com/office/drawing/2014/main" id="{CBD94F3F-EF05-3E42-BF59-E0CBB93341EC}"/>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17</a:t>
            </a:fld>
            <a:endParaRPr lang="nl-NL" dirty="0">
              <a:solidFill>
                <a:schemeClr val="tx2"/>
              </a:solidFill>
            </a:endParaRPr>
          </a:p>
        </p:txBody>
      </p:sp>
    </p:spTree>
    <p:extLst>
      <p:ext uri="{BB962C8B-B14F-4D97-AF65-F5344CB8AC3E}">
        <p14:creationId xmlns:p14="http://schemas.microsoft.com/office/powerpoint/2010/main" val="62220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9749" y="2024063"/>
            <a:ext cx="7582102" cy="4028025"/>
          </a:xfrm>
        </p:spPr>
        <p:txBody>
          <a:bodyPr lIns="0" tIns="0" rIns="0" bIns="0">
            <a:noAutofit/>
          </a:bodyPr>
          <a:lstStyle/>
          <a:p>
            <a:pPr marL="0" lvl="0" indent="0">
              <a:spcBef>
                <a:spcPts val="0"/>
              </a:spcBef>
              <a:buClrTx/>
              <a:buSzTx/>
              <a:buNone/>
            </a:pPr>
            <a:r>
              <a:rPr lang="nl-NL" sz="1400" b="1" dirty="0">
                <a:solidFill>
                  <a:srgbClr val="000000"/>
                </a:solidFill>
              </a:rPr>
              <a:t>Intersectoraal:</a:t>
            </a:r>
            <a:r>
              <a:rPr lang="nl-NL" sz="1400" dirty="0">
                <a:solidFill>
                  <a:srgbClr val="000000"/>
                </a:solidFill>
              </a:rPr>
              <a:t> </a:t>
            </a:r>
          </a:p>
          <a:p>
            <a:pPr marL="0" lvl="0" indent="0">
              <a:spcBef>
                <a:spcPts val="0"/>
              </a:spcBef>
              <a:buClrTx/>
              <a:buSzTx/>
              <a:buNone/>
            </a:pPr>
            <a:r>
              <a:rPr lang="nl-NL" sz="1400" dirty="0">
                <a:solidFill>
                  <a:srgbClr val="000000"/>
                </a:solidFill>
              </a:rPr>
              <a:t>Samenwerking tussen: </a:t>
            </a:r>
          </a:p>
          <a:p>
            <a:pPr marL="185738" indent="-185738">
              <a:spcBef>
                <a:spcPts val="0"/>
              </a:spcBef>
              <a:buClr>
                <a:schemeClr val="accent1"/>
              </a:buClr>
              <a:buSzTx/>
            </a:pPr>
            <a:r>
              <a:rPr lang="nl-NL" sz="1400" u="sng" dirty="0">
                <a:solidFill>
                  <a:srgbClr val="000000"/>
                </a:solidFill>
              </a:rPr>
              <a:t>Hulpverleningsketen</a:t>
            </a:r>
            <a:r>
              <a:rPr lang="nl-NL" sz="1400" dirty="0">
                <a:solidFill>
                  <a:srgbClr val="000000"/>
                </a:solidFill>
              </a:rPr>
              <a:t> (o.a. sociaal wijkteam (</a:t>
            </a:r>
            <a:r>
              <a:rPr lang="nl-NL" sz="1400" dirty="0" err="1">
                <a:solidFill>
                  <a:srgbClr val="000000"/>
                </a:solidFill>
              </a:rPr>
              <a:t>incl</a:t>
            </a:r>
            <a:r>
              <a:rPr lang="nl-NL" sz="1400" dirty="0">
                <a:solidFill>
                  <a:srgbClr val="000000"/>
                </a:solidFill>
              </a:rPr>
              <a:t> huisvesting, schulden en werk/inkomen), </a:t>
            </a:r>
            <a:br>
              <a:rPr lang="nl-NL" sz="1400" dirty="0">
                <a:solidFill>
                  <a:srgbClr val="000000"/>
                </a:solidFill>
              </a:rPr>
            </a:br>
            <a:r>
              <a:rPr lang="nl-NL" sz="1400" dirty="0">
                <a:solidFill>
                  <a:srgbClr val="000000"/>
                </a:solidFill>
              </a:rPr>
              <a:t>Jeugdhulp, vrouwenopvang en GGZ); </a:t>
            </a:r>
          </a:p>
          <a:p>
            <a:pPr marL="185738" indent="-185738">
              <a:spcBef>
                <a:spcPts val="0"/>
              </a:spcBef>
              <a:buClr>
                <a:schemeClr val="accent1"/>
              </a:buClr>
              <a:buSzTx/>
            </a:pPr>
            <a:r>
              <a:rPr lang="nl-NL" sz="1400" u="sng" dirty="0">
                <a:solidFill>
                  <a:srgbClr val="000000"/>
                </a:solidFill>
              </a:rPr>
              <a:t>Veiligheidsketen</a:t>
            </a:r>
            <a:r>
              <a:rPr lang="nl-NL" sz="1400" dirty="0">
                <a:solidFill>
                  <a:srgbClr val="000000"/>
                </a:solidFill>
              </a:rPr>
              <a:t> (o.a. Veilig Thuis, politie, Openbaar Ministerie, de Reclassering, </a:t>
            </a:r>
            <a:br>
              <a:rPr lang="nl-NL" sz="1400" dirty="0">
                <a:solidFill>
                  <a:srgbClr val="000000"/>
                </a:solidFill>
              </a:rPr>
            </a:br>
            <a:r>
              <a:rPr lang="nl-NL" sz="1400" dirty="0">
                <a:solidFill>
                  <a:srgbClr val="000000"/>
                </a:solidFill>
              </a:rPr>
              <a:t>GI en de Raad voor de Kinderbescherming);</a:t>
            </a:r>
          </a:p>
          <a:p>
            <a:pPr marL="185738" indent="-185738">
              <a:spcBef>
                <a:spcPts val="0"/>
              </a:spcBef>
              <a:buClr>
                <a:schemeClr val="accent1"/>
              </a:buClr>
              <a:buSzTx/>
            </a:pPr>
            <a:r>
              <a:rPr lang="nl-NL" sz="1400" u="sng" dirty="0">
                <a:solidFill>
                  <a:srgbClr val="000000"/>
                </a:solidFill>
              </a:rPr>
              <a:t>Medische zorgcircuit </a:t>
            </a:r>
            <a:r>
              <a:rPr lang="nl-NL" sz="1400" dirty="0">
                <a:solidFill>
                  <a:srgbClr val="000000"/>
                </a:solidFill>
              </a:rPr>
              <a:t>(o.a. huisarts, JGZ en ziekenhuis).</a:t>
            </a:r>
          </a:p>
          <a:p>
            <a:pPr marL="0" lvl="0" indent="0">
              <a:spcBef>
                <a:spcPts val="0"/>
              </a:spcBef>
              <a:buClrTx/>
              <a:buSzTx/>
              <a:buNone/>
            </a:pPr>
            <a:r>
              <a:rPr lang="nl-NL" sz="1400" b="1" dirty="0">
                <a:solidFill>
                  <a:srgbClr val="000000"/>
                </a:solidFill>
              </a:rPr>
              <a:t> </a:t>
            </a:r>
            <a:endParaRPr lang="nl-NL" sz="1400" dirty="0">
              <a:solidFill>
                <a:srgbClr val="000000"/>
              </a:solidFill>
            </a:endParaRPr>
          </a:p>
          <a:p>
            <a:pPr marL="0" lvl="0" indent="0">
              <a:spcBef>
                <a:spcPts val="0"/>
              </a:spcBef>
              <a:buClrTx/>
              <a:buSzTx/>
              <a:buNone/>
            </a:pPr>
            <a:r>
              <a:rPr lang="nl-NL" sz="1400" b="1" dirty="0">
                <a:solidFill>
                  <a:srgbClr val="000000"/>
                </a:solidFill>
              </a:rPr>
              <a:t>Multidisciplinair:</a:t>
            </a:r>
            <a:r>
              <a:rPr lang="nl-NL" sz="1400" dirty="0">
                <a:solidFill>
                  <a:srgbClr val="000000"/>
                </a:solidFill>
              </a:rPr>
              <a:t> </a:t>
            </a:r>
          </a:p>
          <a:p>
            <a:pPr marL="0" lvl="0" indent="0">
              <a:spcBef>
                <a:spcPts val="0"/>
              </a:spcBef>
              <a:buClrTx/>
              <a:buSzTx/>
              <a:buNone/>
            </a:pPr>
            <a:r>
              <a:rPr lang="nl-NL" sz="1400" dirty="0">
                <a:solidFill>
                  <a:srgbClr val="000000"/>
                </a:solidFill>
              </a:rPr>
              <a:t>Samenwerking tussen: </a:t>
            </a:r>
          </a:p>
          <a:p>
            <a:pPr marL="185738" indent="-185738">
              <a:spcBef>
                <a:spcPts val="0"/>
              </a:spcBef>
              <a:buClr>
                <a:schemeClr val="accent1"/>
              </a:buClr>
              <a:buSzTx/>
            </a:pPr>
            <a:r>
              <a:rPr lang="nl-NL" sz="1400" u="sng" dirty="0">
                <a:solidFill>
                  <a:srgbClr val="000000"/>
                </a:solidFill>
              </a:rPr>
              <a:t>Ouders &amp; Kinderen</a:t>
            </a:r>
            <a:endParaRPr lang="nl-NL" sz="1400" dirty="0">
              <a:solidFill>
                <a:srgbClr val="000000"/>
              </a:solidFill>
            </a:endParaRPr>
          </a:p>
          <a:p>
            <a:pPr marL="185738" indent="-185738">
              <a:spcBef>
                <a:spcPts val="0"/>
              </a:spcBef>
              <a:buClr>
                <a:schemeClr val="accent1"/>
              </a:buClr>
              <a:buSzTx/>
            </a:pPr>
            <a:r>
              <a:rPr lang="nl-NL" sz="1400" u="sng" dirty="0">
                <a:solidFill>
                  <a:srgbClr val="000000"/>
                </a:solidFill>
              </a:rPr>
              <a:t>Professionals</a:t>
            </a:r>
            <a:r>
              <a:rPr lang="nl-NL" sz="1400" dirty="0">
                <a:solidFill>
                  <a:srgbClr val="000000"/>
                </a:solidFill>
              </a:rPr>
              <a:t> uit verschillende beroepen zoals: huisarts, kinderarts, politie, officier van justitie, forensisch specialist, raad voor de kinderbescherming, reclassering, verslavingsarts , psychiater, psychotherapeut, gedragsdeskundige, kinderarts, jeugdgezondheidswerker, leerkracht van school, maatschappelijk werker en anderen. Hieronder valt ook de samenwerking met het lokale netwerk.</a:t>
            </a:r>
          </a:p>
          <a:p>
            <a:pPr marL="0" lvl="0" indent="0">
              <a:spcBef>
                <a:spcPts val="0"/>
              </a:spcBef>
              <a:buClrTx/>
              <a:buSzTx/>
              <a:buNone/>
            </a:pPr>
            <a:endParaRPr lang="nl-NL" sz="1400" b="1" dirty="0">
              <a:solidFill>
                <a:srgbClr val="000000"/>
              </a:solidFill>
            </a:endParaRPr>
          </a:p>
          <a:p>
            <a:pPr marL="0" lvl="0" indent="0">
              <a:spcBef>
                <a:spcPts val="0"/>
              </a:spcBef>
              <a:buClrTx/>
              <a:buSzTx/>
              <a:buNone/>
            </a:pPr>
            <a:r>
              <a:rPr lang="nl-NL" sz="1400" b="1" dirty="0">
                <a:solidFill>
                  <a:srgbClr val="000000"/>
                </a:solidFill>
              </a:rPr>
              <a:t>T.b.v. analyse en plan van aanpak wordt i.i.g. de volgende expertise overwogen:</a:t>
            </a:r>
            <a:r>
              <a:rPr lang="nl-NL" sz="1400" dirty="0">
                <a:solidFill>
                  <a:srgbClr val="000000"/>
                </a:solidFill>
              </a:rPr>
              <a:t> </a:t>
            </a:r>
          </a:p>
          <a:p>
            <a:pPr marL="0" lvl="0" indent="0">
              <a:spcBef>
                <a:spcPts val="0"/>
              </a:spcBef>
              <a:buClrTx/>
              <a:buSzTx/>
              <a:buNone/>
            </a:pPr>
            <a:r>
              <a:rPr lang="nl-NL" sz="1400" dirty="0">
                <a:solidFill>
                  <a:srgbClr val="000000"/>
                </a:solidFill>
              </a:rPr>
              <a:t>GGZ / forensische GGZ / vrouwenopvang/ jeugdzorg/ verslavingszorg/ (L)VB/ politie/ Veilig Thuis / (Z)VH</a:t>
            </a:r>
          </a:p>
          <a:p>
            <a:pPr marL="313200" lvl="1" indent="0">
              <a:buNone/>
            </a:pPr>
            <a:endParaRPr lang="nl-NL" sz="1600" dirty="0">
              <a:solidFill>
                <a:srgbClr val="000000"/>
              </a:solidFill>
            </a:endParaRPr>
          </a:p>
        </p:txBody>
      </p:sp>
      <p:sp>
        <p:nvSpPr>
          <p:cNvPr id="10" name="Titel 1">
            <a:extLst>
              <a:ext uri="{FF2B5EF4-FFF2-40B4-BE49-F238E27FC236}">
                <a16:creationId xmlns:a16="http://schemas.microsoft.com/office/drawing/2014/main" id="{44279862-EAA7-5643-8E81-976A8B4D9011}"/>
              </a:ext>
            </a:extLst>
          </p:cNvPr>
          <p:cNvSpPr txBox="1">
            <a:spLocks/>
          </p:cNvSpPr>
          <p:nvPr/>
        </p:nvSpPr>
        <p:spPr>
          <a:xfrm>
            <a:off x="623888" y="1080000"/>
            <a:ext cx="10939449"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2: Handvat betrekken disciplines en sectoren in MDA++ analyse (2)</a:t>
            </a:r>
            <a:br>
              <a:rPr lang="nl-NL" sz="2800" b="1" dirty="0">
                <a:latin typeface="Calibri" panose="020F0502020204030204" pitchFamily="34" charset="0"/>
                <a:cs typeface="Calibri" panose="020F0502020204030204" pitchFamily="34" charset="0"/>
              </a:rPr>
            </a:br>
            <a:r>
              <a:rPr lang="nl-NL" sz="2800" b="1" dirty="0">
                <a:latin typeface="Calibri" panose="020F0502020204030204" pitchFamily="34" charset="0"/>
                <a:cs typeface="Calibri" panose="020F0502020204030204" pitchFamily="34" charset="0"/>
              </a:rPr>
              <a:t>(mede gebaseerd op Kwaliteitskader MDA++)</a:t>
            </a:r>
          </a:p>
        </p:txBody>
      </p:sp>
      <p:sp>
        <p:nvSpPr>
          <p:cNvPr id="6" name="Tijdelijke aanduiding voor dianummer 5">
            <a:extLst>
              <a:ext uri="{FF2B5EF4-FFF2-40B4-BE49-F238E27FC236}">
                <a16:creationId xmlns:a16="http://schemas.microsoft.com/office/drawing/2014/main" id="{7FDEED0D-05E5-F84D-AF27-7355AA5E9AAC}"/>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18</a:t>
            </a:fld>
            <a:endParaRPr lang="nl-NL" dirty="0">
              <a:solidFill>
                <a:schemeClr val="tx2"/>
              </a:solidFill>
            </a:endParaRPr>
          </a:p>
        </p:txBody>
      </p:sp>
    </p:spTree>
    <p:extLst>
      <p:ext uri="{BB962C8B-B14F-4D97-AF65-F5344CB8AC3E}">
        <p14:creationId xmlns:p14="http://schemas.microsoft.com/office/powerpoint/2010/main" val="68878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3887" y="1644650"/>
            <a:ext cx="8968493" cy="215444"/>
          </a:xfrm>
          <a:prstGeom prst="rect">
            <a:avLst/>
          </a:prstGeom>
        </p:spPr>
        <p:txBody>
          <a:bodyPr vert="horz" wrap="square" lIns="0" tIns="0" rIns="0" bIns="0" rtlCol="0">
            <a:spAutoFit/>
          </a:bodyPr>
          <a:lstStyle/>
          <a:p>
            <a:pPr marL="8145"/>
            <a:r>
              <a:rPr sz="1400" spc="6" dirty="0">
                <a:solidFill>
                  <a:srgbClr val="231F20"/>
                </a:solidFill>
                <a:cs typeface="Calibri" panose="020F0502020204030204" pitchFamily="34" charset="0"/>
              </a:rPr>
              <a:t>PROCESSCHEMA gefaseerd samenwerken voor</a:t>
            </a:r>
            <a:r>
              <a:rPr sz="1400" spc="51" dirty="0">
                <a:solidFill>
                  <a:srgbClr val="231F20"/>
                </a:solidFill>
                <a:cs typeface="Calibri" panose="020F0502020204030204" pitchFamily="34" charset="0"/>
              </a:rPr>
              <a:t> </a:t>
            </a:r>
            <a:r>
              <a:rPr sz="1400" spc="16" dirty="0" err="1">
                <a:solidFill>
                  <a:srgbClr val="231F20"/>
                </a:solidFill>
                <a:cs typeface="Calibri" panose="020F0502020204030204" pitchFamily="34" charset="0"/>
              </a:rPr>
              <a:t>veiligheid</a:t>
            </a:r>
            <a:r>
              <a:rPr sz="1400" spc="24" dirty="0">
                <a:solidFill>
                  <a:srgbClr val="231F20"/>
                </a:solidFill>
                <a:cs typeface="Calibri" panose="020F0502020204030204" pitchFamily="34" charset="0"/>
              </a:rPr>
              <a:t>®</a:t>
            </a:r>
            <a:r>
              <a:rPr lang="nl-NL" sz="1400" spc="24" baseline="18518" dirty="0">
                <a:solidFill>
                  <a:srgbClr val="231F20"/>
                </a:solidFill>
                <a:cs typeface="Calibri" panose="020F0502020204030204" pitchFamily="34" charset="0"/>
              </a:rPr>
              <a:t> </a:t>
            </a:r>
            <a:r>
              <a:rPr sz="1400" spc="6" dirty="0" err="1">
                <a:solidFill>
                  <a:srgbClr val="231F20"/>
                </a:solidFill>
                <a:cs typeface="Calibri" panose="020F0502020204030204" pitchFamily="34" charset="0"/>
              </a:rPr>
              <a:t>bij</a:t>
            </a:r>
            <a:r>
              <a:rPr sz="1400" spc="6" dirty="0">
                <a:solidFill>
                  <a:srgbClr val="231F20"/>
                </a:solidFill>
                <a:cs typeface="Calibri" panose="020F0502020204030204" pitchFamily="34" charset="0"/>
              </a:rPr>
              <a:t> huiselijk geweld, kindermishandeling </a:t>
            </a:r>
            <a:r>
              <a:rPr sz="1400" spc="3" dirty="0">
                <a:solidFill>
                  <a:srgbClr val="231F20"/>
                </a:solidFill>
                <a:cs typeface="Calibri" panose="020F0502020204030204" pitchFamily="34" charset="0"/>
              </a:rPr>
              <a:t>en </a:t>
            </a:r>
            <a:r>
              <a:rPr sz="1400" spc="6" dirty="0">
                <a:solidFill>
                  <a:srgbClr val="231F20"/>
                </a:solidFill>
                <a:cs typeface="Calibri" panose="020F0502020204030204" pitchFamily="34" charset="0"/>
              </a:rPr>
              <a:t>seksueel</a:t>
            </a:r>
            <a:r>
              <a:rPr sz="1400" spc="128" dirty="0">
                <a:solidFill>
                  <a:srgbClr val="231F20"/>
                </a:solidFill>
                <a:cs typeface="Calibri" panose="020F0502020204030204" pitchFamily="34" charset="0"/>
              </a:rPr>
              <a:t> </a:t>
            </a:r>
            <a:r>
              <a:rPr sz="1400" spc="10" dirty="0">
                <a:solidFill>
                  <a:srgbClr val="231F20"/>
                </a:solidFill>
                <a:cs typeface="Calibri" panose="020F0502020204030204" pitchFamily="34" charset="0"/>
              </a:rPr>
              <a:t>geweld</a:t>
            </a:r>
            <a:endParaRPr sz="1400" dirty="0">
              <a:cs typeface="Calibri" panose="020F0502020204030204" pitchFamily="34" charset="0"/>
            </a:endParaRPr>
          </a:p>
        </p:txBody>
      </p:sp>
      <p:pic>
        <p:nvPicPr>
          <p:cNvPr id="61" name="Graphic 60">
            <a:extLst>
              <a:ext uri="{FF2B5EF4-FFF2-40B4-BE49-F238E27FC236}">
                <a16:creationId xmlns:a16="http://schemas.microsoft.com/office/drawing/2014/main" id="{A4882241-821E-A440-84FD-39E3A0AF3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3887" y="2024062"/>
            <a:ext cx="10527143" cy="4059055"/>
          </a:xfrm>
          <a:prstGeom prst="rect">
            <a:avLst/>
          </a:prstGeom>
        </p:spPr>
      </p:pic>
      <p:sp>
        <p:nvSpPr>
          <p:cNvPr id="66" name="Titel 1">
            <a:extLst>
              <a:ext uri="{FF2B5EF4-FFF2-40B4-BE49-F238E27FC236}">
                <a16:creationId xmlns:a16="http://schemas.microsoft.com/office/drawing/2014/main" id="{F11CD638-E51C-BB49-9BAC-06DDBAA69753}"/>
              </a:ext>
            </a:extLst>
          </p:cNvPr>
          <p:cNvSpPr txBox="1">
            <a:spLocks/>
          </p:cNvSpPr>
          <p:nvPr/>
        </p:nvSpPr>
        <p:spPr>
          <a:xfrm>
            <a:off x="623888" y="1080000"/>
            <a:ext cx="10939449"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3: Stroomschema gefaseerde ketenzorg        </a:t>
            </a:r>
          </a:p>
        </p:txBody>
      </p:sp>
      <p:grpSp>
        <p:nvGrpSpPr>
          <p:cNvPr id="62" name="Groep 61">
            <a:extLst>
              <a:ext uri="{FF2B5EF4-FFF2-40B4-BE49-F238E27FC236}">
                <a16:creationId xmlns:a16="http://schemas.microsoft.com/office/drawing/2014/main" id="{0D50BB53-2661-2D43-8441-88C91B512B3D}"/>
              </a:ext>
            </a:extLst>
          </p:cNvPr>
          <p:cNvGrpSpPr/>
          <p:nvPr/>
        </p:nvGrpSpPr>
        <p:grpSpPr>
          <a:xfrm>
            <a:off x="9532135" y="5557315"/>
            <a:ext cx="568555" cy="115950"/>
            <a:chOff x="9234123" y="286245"/>
            <a:chExt cx="1315957" cy="268374"/>
          </a:xfrm>
        </p:grpSpPr>
        <p:sp>
          <p:nvSpPr>
            <p:cNvPr id="54" name="object 54"/>
            <p:cNvSpPr/>
            <p:nvPr/>
          </p:nvSpPr>
          <p:spPr>
            <a:xfrm>
              <a:off x="9234123" y="286245"/>
              <a:ext cx="263895" cy="268374"/>
            </a:xfrm>
            <a:custGeom>
              <a:avLst/>
              <a:gdLst/>
              <a:ahLst/>
              <a:cxnLst/>
              <a:rect l="l" t="t" r="r" b="b"/>
              <a:pathLst>
                <a:path w="411479" h="418465">
                  <a:moveTo>
                    <a:pt x="209118" y="0"/>
                  </a:moveTo>
                  <a:lnTo>
                    <a:pt x="161228" y="5532"/>
                  </a:lnTo>
                  <a:lnTo>
                    <a:pt x="117236" y="21285"/>
                  </a:lnTo>
                  <a:lnTo>
                    <a:pt x="78404" y="45996"/>
                  </a:lnTo>
                  <a:lnTo>
                    <a:pt x="46000" y="78399"/>
                  </a:lnTo>
                  <a:lnTo>
                    <a:pt x="21288" y="117230"/>
                  </a:lnTo>
                  <a:lnTo>
                    <a:pt x="5532" y="161224"/>
                  </a:lnTo>
                  <a:lnTo>
                    <a:pt x="0" y="209118"/>
                  </a:lnTo>
                  <a:lnTo>
                    <a:pt x="5532" y="257007"/>
                  </a:lnTo>
                  <a:lnTo>
                    <a:pt x="21288" y="301000"/>
                  </a:lnTo>
                  <a:lnTo>
                    <a:pt x="46000" y="339831"/>
                  </a:lnTo>
                  <a:lnTo>
                    <a:pt x="78404" y="372235"/>
                  </a:lnTo>
                  <a:lnTo>
                    <a:pt x="117236" y="396948"/>
                  </a:lnTo>
                  <a:lnTo>
                    <a:pt x="161228" y="412703"/>
                  </a:lnTo>
                  <a:lnTo>
                    <a:pt x="209118" y="418236"/>
                  </a:lnTo>
                  <a:lnTo>
                    <a:pt x="254755" y="413162"/>
                  </a:lnTo>
                  <a:lnTo>
                    <a:pt x="297310" y="398600"/>
                  </a:lnTo>
                  <a:lnTo>
                    <a:pt x="335475" y="375545"/>
                  </a:lnTo>
                  <a:lnTo>
                    <a:pt x="342768" y="368681"/>
                  </a:lnTo>
                  <a:lnTo>
                    <a:pt x="209118" y="368681"/>
                  </a:lnTo>
                  <a:lnTo>
                    <a:pt x="158743" y="360531"/>
                  </a:lnTo>
                  <a:lnTo>
                    <a:pt x="114952" y="337851"/>
                  </a:lnTo>
                  <a:lnTo>
                    <a:pt x="80393" y="303288"/>
                  </a:lnTo>
                  <a:lnTo>
                    <a:pt x="57715" y="259494"/>
                  </a:lnTo>
                  <a:lnTo>
                    <a:pt x="49568" y="209118"/>
                  </a:lnTo>
                  <a:lnTo>
                    <a:pt x="57715" y="158743"/>
                  </a:lnTo>
                  <a:lnTo>
                    <a:pt x="80393" y="114952"/>
                  </a:lnTo>
                  <a:lnTo>
                    <a:pt x="114952" y="80393"/>
                  </a:lnTo>
                  <a:lnTo>
                    <a:pt x="158743" y="57715"/>
                  </a:lnTo>
                  <a:lnTo>
                    <a:pt x="209118" y="49568"/>
                  </a:lnTo>
                  <a:lnTo>
                    <a:pt x="342787" y="49568"/>
                  </a:lnTo>
                  <a:lnTo>
                    <a:pt x="335475" y="42686"/>
                  </a:lnTo>
                  <a:lnTo>
                    <a:pt x="297310" y="19632"/>
                  </a:lnTo>
                  <a:lnTo>
                    <a:pt x="254755" y="5073"/>
                  </a:lnTo>
                  <a:lnTo>
                    <a:pt x="209118" y="0"/>
                  </a:lnTo>
                  <a:close/>
                </a:path>
                <a:path w="411479" h="418465">
                  <a:moveTo>
                    <a:pt x="383492" y="234107"/>
                  </a:moveTo>
                  <a:lnTo>
                    <a:pt x="374480" y="237102"/>
                  </a:lnTo>
                  <a:lnTo>
                    <a:pt x="367251" y="243259"/>
                  </a:lnTo>
                  <a:lnTo>
                    <a:pt x="362788" y="252031"/>
                  </a:lnTo>
                  <a:lnTo>
                    <a:pt x="340729" y="299233"/>
                  </a:lnTo>
                  <a:lnTo>
                    <a:pt x="305522" y="336111"/>
                  </a:lnTo>
                  <a:lnTo>
                    <a:pt x="260530" y="360112"/>
                  </a:lnTo>
                  <a:lnTo>
                    <a:pt x="209118" y="368681"/>
                  </a:lnTo>
                  <a:lnTo>
                    <a:pt x="342768" y="368681"/>
                  </a:lnTo>
                  <a:lnTo>
                    <a:pt x="367940" y="344988"/>
                  </a:lnTo>
                  <a:lnTo>
                    <a:pt x="393398" y="307922"/>
                  </a:lnTo>
                  <a:lnTo>
                    <a:pt x="410540" y="265341"/>
                  </a:lnTo>
                  <a:lnTo>
                    <a:pt x="411246" y="255525"/>
                  </a:lnTo>
                  <a:lnTo>
                    <a:pt x="408243" y="246510"/>
                  </a:lnTo>
                  <a:lnTo>
                    <a:pt x="402080" y="239280"/>
                  </a:lnTo>
                  <a:lnTo>
                    <a:pt x="393306" y="234823"/>
                  </a:lnTo>
                  <a:lnTo>
                    <a:pt x="383492" y="234107"/>
                  </a:lnTo>
                  <a:close/>
                </a:path>
                <a:path w="411479" h="418465">
                  <a:moveTo>
                    <a:pt x="342787" y="49568"/>
                  </a:moveTo>
                  <a:lnTo>
                    <a:pt x="209118" y="49568"/>
                  </a:lnTo>
                  <a:lnTo>
                    <a:pt x="260530" y="58134"/>
                  </a:lnTo>
                  <a:lnTo>
                    <a:pt x="305522" y="82130"/>
                  </a:lnTo>
                  <a:lnTo>
                    <a:pt x="340729" y="119005"/>
                  </a:lnTo>
                  <a:lnTo>
                    <a:pt x="362788" y="166204"/>
                  </a:lnTo>
                  <a:lnTo>
                    <a:pt x="367247" y="174965"/>
                  </a:lnTo>
                  <a:lnTo>
                    <a:pt x="374470" y="181124"/>
                  </a:lnTo>
                  <a:lnTo>
                    <a:pt x="383481" y="184124"/>
                  </a:lnTo>
                  <a:lnTo>
                    <a:pt x="393306" y="183413"/>
                  </a:lnTo>
                  <a:lnTo>
                    <a:pt x="402080" y="178950"/>
                  </a:lnTo>
                  <a:lnTo>
                    <a:pt x="408243" y="171721"/>
                  </a:lnTo>
                  <a:lnTo>
                    <a:pt x="411246" y="162709"/>
                  </a:lnTo>
                  <a:lnTo>
                    <a:pt x="410540" y="152895"/>
                  </a:lnTo>
                  <a:lnTo>
                    <a:pt x="393398" y="110309"/>
                  </a:lnTo>
                  <a:lnTo>
                    <a:pt x="367940" y="73242"/>
                  </a:lnTo>
                  <a:lnTo>
                    <a:pt x="342787" y="49568"/>
                  </a:lnTo>
                  <a:close/>
                </a:path>
              </a:pathLst>
            </a:custGeom>
            <a:solidFill>
              <a:srgbClr val="E9312B"/>
            </a:solidFill>
          </p:spPr>
          <p:txBody>
            <a:bodyPr wrap="square" lIns="0" tIns="0" rIns="0" bIns="0" rtlCol="0"/>
            <a:lstStyle/>
            <a:p>
              <a:endParaRPr sz="1154"/>
            </a:p>
          </p:txBody>
        </p:sp>
        <p:sp>
          <p:nvSpPr>
            <p:cNvPr id="55" name="object 55"/>
            <p:cNvSpPr/>
            <p:nvPr/>
          </p:nvSpPr>
          <p:spPr>
            <a:xfrm>
              <a:off x="9301402" y="344189"/>
              <a:ext cx="143350" cy="152717"/>
            </a:xfrm>
            <a:custGeom>
              <a:avLst/>
              <a:gdLst/>
              <a:ahLst/>
              <a:cxnLst/>
              <a:rect l="l" t="t" r="r" b="b"/>
              <a:pathLst>
                <a:path w="223520" h="238125">
                  <a:moveTo>
                    <a:pt x="20600" y="143842"/>
                  </a:moveTo>
                  <a:lnTo>
                    <a:pt x="11374" y="147294"/>
                  </a:lnTo>
                  <a:lnTo>
                    <a:pt x="4216" y="154044"/>
                  </a:lnTo>
                  <a:lnTo>
                    <a:pt x="339" y="162720"/>
                  </a:lnTo>
                  <a:lnTo>
                    <a:pt x="0" y="172217"/>
                  </a:lnTo>
                  <a:lnTo>
                    <a:pt x="3449" y="181432"/>
                  </a:lnTo>
                  <a:lnTo>
                    <a:pt x="22630" y="205007"/>
                  </a:lnTo>
                  <a:lnTo>
                    <a:pt x="46582" y="222635"/>
                  </a:lnTo>
                  <a:lnTo>
                    <a:pt x="74158" y="233679"/>
                  </a:lnTo>
                  <a:lnTo>
                    <a:pt x="104211" y="237502"/>
                  </a:lnTo>
                  <a:lnTo>
                    <a:pt x="150392" y="228159"/>
                  </a:lnTo>
                  <a:lnTo>
                    <a:pt x="188145" y="202692"/>
                  </a:lnTo>
                  <a:lnTo>
                    <a:pt x="198097" y="187947"/>
                  </a:lnTo>
                  <a:lnTo>
                    <a:pt x="104211" y="187947"/>
                  </a:lnTo>
                  <a:lnTo>
                    <a:pt x="86721" y="185716"/>
                  </a:lnTo>
                  <a:lnTo>
                    <a:pt x="70664" y="179270"/>
                  </a:lnTo>
                  <a:lnTo>
                    <a:pt x="56712" y="168980"/>
                  </a:lnTo>
                  <a:lnTo>
                    <a:pt x="45537" y="155219"/>
                  </a:lnTo>
                  <a:lnTo>
                    <a:pt x="38776" y="148055"/>
                  </a:lnTo>
                  <a:lnTo>
                    <a:pt x="30099" y="144179"/>
                  </a:lnTo>
                  <a:lnTo>
                    <a:pt x="20600" y="143842"/>
                  </a:lnTo>
                  <a:close/>
                </a:path>
                <a:path w="223520" h="238125">
                  <a:moveTo>
                    <a:pt x="198098" y="49580"/>
                  </a:moveTo>
                  <a:lnTo>
                    <a:pt x="104211" y="49580"/>
                  </a:lnTo>
                  <a:lnTo>
                    <a:pt x="131117" y="55024"/>
                  </a:lnTo>
                  <a:lnTo>
                    <a:pt x="153112" y="69864"/>
                  </a:lnTo>
                  <a:lnTo>
                    <a:pt x="167955" y="91859"/>
                  </a:lnTo>
                  <a:lnTo>
                    <a:pt x="173401" y="118770"/>
                  </a:lnTo>
                  <a:lnTo>
                    <a:pt x="167955" y="145668"/>
                  </a:lnTo>
                  <a:lnTo>
                    <a:pt x="153112" y="167660"/>
                  </a:lnTo>
                  <a:lnTo>
                    <a:pt x="131117" y="182501"/>
                  </a:lnTo>
                  <a:lnTo>
                    <a:pt x="104211" y="187947"/>
                  </a:lnTo>
                  <a:lnTo>
                    <a:pt x="198097" y="187947"/>
                  </a:lnTo>
                  <a:lnTo>
                    <a:pt x="213621" y="164947"/>
                  </a:lnTo>
                  <a:lnTo>
                    <a:pt x="222969" y="118770"/>
                  </a:lnTo>
                  <a:lnTo>
                    <a:pt x="213621" y="72587"/>
                  </a:lnTo>
                  <a:lnTo>
                    <a:pt x="198098" y="49580"/>
                  </a:lnTo>
                  <a:close/>
                </a:path>
                <a:path w="223520" h="238125">
                  <a:moveTo>
                    <a:pt x="104211" y="0"/>
                  </a:moveTo>
                  <a:lnTo>
                    <a:pt x="46582" y="14873"/>
                  </a:lnTo>
                  <a:lnTo>
                    <a:pt x="3449" y="56083"/>
                  </a:lnTo>
                  <a:lnTo>
                    <a:pt x="0" y="65296"/>
                  </a:lnTo>
                  <a:lnTo>
                    <a:pt x="339" y="74790"/>
                  </a:lnTo>
                  <a:lnTo>
                    <a:pt x="4216" y="83465"/>
                  </a:lnTo>
                  <a:lnTo>
                    <a:pt x="11374" y="90220"/>
                  </a:lnTo>
                  <a:lnTo>
                    <a:pt x="20595" y="93669"/>
                  </a:lnTo>
                  <a:lnTo>
                    <a:pt x="30092" y="93327"/>
                  </a:lnTo>
                  <a:lnTo>
                    <a:pt x="38769" y="89454"/>
                  </a:lnTo>
                  <a:lnTo>
                    <a:pt x="45524" y="82308"/>
                  </a:lnTo>
                  <a:lnTo>
                    <a:pt x="56707" y="68542"/>
                  </a:lnTo>
                  <a:lnTo>
                    <a:pt x="70662" y="58253"/>
                  </a:lnTo>
                  <a:lnTo>
                    <a:pt x="86721" y="51810"/>
                  </a:lnTo>
                  <a:lnTo>
                    <a:pt x="104211" y="49580"/>
                  </a:lnTo>
                  <a:lnTo>
                    <a:pt x="198098" y="49580"/>
                  </a:lnTo>
                  <a:lnTo>
                    <a:pt x="188145" y="34829"/>
                  </a:lnTo>
                  <a:lnTo>
                    <a:pt x="150392" y="9349"/>
                  </a:lnTo>
                  <a:lnTo>
                    <a:pt x="104211" y="0"/>
                  </a:lnTo>
                  <a:close/>
                </a:path>
              </a:pathLst>
            </a:custGeom>
            <a:solidFill>
              <a:srgbClr val="E12726"/>
            </a:solidFill>
          </p:spPr>
          <p:txBody>
            <a:bodyPr wrap="square" lIns="0" tIns="0" rIns="0" bIns="0" rtlCol="0"/>
            <a:lstStyle/>
            <a:p>
              <a:endParaRPr sz="1154"/>
            </a:p>
          </p:txBody>
        </p:sp>
        <p:sp>
          <p:nvSpPr>
            <p:cNvPr id="56" name="object 56"/>
            <p:cNvSpPr/>
            <p:nvPr/>
          </p:nvSpPr>
          <p:spPr>
            <a:xfrm>
              <a:off x="9592381" y="304930"/>
              <a:ext cx="136834" cy="155567"/>
            </a:xfrm>
            <a:custGeom>
              <a:avLst/>
              <a:gdLst/>
              <a:ahLst/>
              <a:cxnLst/>
              <a:rect l="l" t="t" r="r" b="b"/>
              <a:pathLst>
                <a:path w="213359" h="242570">
                  <a:moveTo>
                    <a:pt x="120459" y="0"/>
                  </a:moveTo>
                  <a:lnTo>
                    <a:pt x="72539" y="9210"/>
                  </a:lnTo>
                  <a:lnTo>
                    <a:pt x="34364" y="34572"/>
                  </a:lnTo>
                  <a:lnTo>
                    <a:pt x="9122" y="72684"/>
                  </a:lnTo>
                  <a:lnTo>
                    <a:pt x="0" y="120142"/>
                  </a:lnTo>
                  <a:lnTo>
                    <a:pt x="8854" y="168327"/>
                  </a:lnTo>
                  <a:lnTo>
                    <a:pt x="33704" y="207073"/>
                  </a:lnTo>
                  <a:lnTo>
                    <a:pt x="71982" y="232884"/>
                  </a:lnTo>
                  <a:lnTo>
                    <a:pt x="121119" y="242265"/>
                  </a:lnTo>
                  <a:lnTo>
                    <a:pt x="156162" y="241672"/>
                  </a:lnTo>
                  <a:lnTo>
                    <a:pt x="177436" y="237523"/>
                  </a:lnTo>
                  <a:lnTo>
                    <a:pt x="193573" y="226261"/>
                  </a:lnTo>
                  <a:lnTo>
                    <a:pt x="213207" y="204330"/>
                  </a:lnTo>
                  <a:lnTo>
                    <a:pt x="212474" y="203327"/>
                  </a:lnTo>
                  <a:lnTo>
                    <a:pt x="122783" y="203327"/>
                  </a:lnTo>
                  <a:lnTo>
                    <a:pt x="89847" y="196491"/>
                  </a:lnTo>
                  <a:lnTo>
                    <a:pt x="65022" y="178112"/>
                  </a:lnTo>
                  <a:lnTo>
                    <a:pt x="49358" y="151383"/>
                  </a:lnTo>
                  <a:lnTo>
                    <a:pt x="43903" y="119494"/>
                  </a:lnTo>
                  <a:lnTo>
                    <a:pt x="49213" y="88526"/>
                  </a:lnTo>
                  <a:lnTo>
                    <a:pt x="64608" y="62882"/>
                  </a:lnTo>
                  <a:lnTo>
                    <a:pt x="89284" y="45408"/>
                  </a:lnTo>
                  <a:lnTo>
                    <a:pt x="122440" y="38950"/>
                  </a:lnTo>
                  <a:lnTo>
                    <a:pt x="202456" y="38950"/>
                  </a:lnTo>
                  <a:lnTo>
                    <a:pt x="206933" y="32016"/>
                  </a:lnTo>
                  <a:lnTo>
                    <a:pt x="201449" y="27014"/>
                  </a:lnTo>
                  <a:lnTo>
                    <a:pt x="185104" y="16008"/>
                  </a:lnTo>
                  <a:lnTo>
                    <a:pt x="158054" y="5002"/>
                  </a:lnTo>
                  <a:lnTo>
                    <a:pt x="120459" y="0"/>
                  </a:lnTo>
                  <a:close/>
                </a:path>
                <a:path w="213359" h="242570">
                  <a:moveTo>
                    <a:pt x="190766" y="173609"/>
                  </a:moveTo>
                  <a:lnTo>
                    <a:pt x="185852" y="178252"/>
                  </a:lnTo>
                  <a:lnTo>
                    <a:pt x="171996" y="188468"/>
                  </a:lnTo>
                  <a:lnTo>
                    <a:pt x="150529" y="198683"/>
                  </a:lnTo>
                  <a:lnTo>
                    <a:pt x="122783" y="203327"/>
                  </a:lnTo>
                  <a:lnTo>
                    <a:pt x="212474" y="203327"/>
                  </a:lnTo>
                  <a:lnTo>
                    <a:pt x="190766" y="173609"/>
                  </a:lnTo>
                  <a:close/>
                </a:path>
                <a:path w="213359" h="242570">
                  <a:moveTo>
                    <a:pt x="202456" y="38950"/>
                  </a:moveTo>
                  <a:lnTo>
                    <a:pt x="122440" y="38950"/>
                  </a:lnTo>
                  <a:lnTo>
                    <a:pt x="144422" y="39337"/>
                  </a:lnTo>
                  <a:lnTo>
                    <a:pt x="158419" y="42044"/>
                  </a:lnTo>
                  <a:lnTo>
                    <a:pt x="170435" y="49393"/>
                  </a:lnTo>
                  <a:lnTo>
                    <a:pt x="186474" y="63703"/>
                  </a:lnTo>
                  <a:lnTo>
                    <a:pt x="202456" y="38950"/>
                  </a:lnTo>
                  <a:close/>
                </a:path>
              </a:pathLst>
            </a:custGeom>
            <a:solidFill>
              <a:srgbClr val="62AD46"/>
            </a:solidFill>
          </p:spPr>
          <p:txBody>
            <a:bodyPr wrap="square" lIns="0" tIns="0" rIns="0" bIns="0" rtlCol="0"/>
            <a:lstStyle/>
            <a:p>
              <a:endParaRPr sz="1154"/>
            </a:p>
          </p:txBody>
        </p:sp>
        <p:sp>
          <p:nvSpPr>
            <p:cNvPr id="57" name="object 57"/>
            <p:cNvSpPr/>
            <p:nvPr/>
          </p:nvSpPr>
          <p:spPr>
            <a:xfrm>
              <a:off x="9738115" y="304930"/>
              <a:ext cx="811965" cy="233333"/>
            </a:xfrm>
            <a:prstGeom prst="rect">
              <a:avLst/>
            </a:prstGeom>
            <a:blipFill>
              <a:blip r:embed="rId4" cstate="print"/>
              <a:stretch>
                <a:fillRect/>
              </a:stretch>
            </a:blipFill>
          </p:spPr>
          <p:txBody>
            <a:bodyPr wrap="square" lIns="0" tIns="0" rIns="0" bIns="0" rtlCol="0"/>
            <a:lstStyle/>
            <a:p>
              <a:endParaRPr sz="1154"/>
            </a:p>
          </p:txBody>
        </p:sp>
      </p:grpSp>
      <p:sp>
        <p:nvSpPr>
          <p:cNvPr id="12" name="Tijdelijke aanduiding voor dianummer 5">
            <a:extLst>
              <a:ext uri="{FF2B5EF4-FFF2-40B4-BE49-F238E27FC236}">
                <a16:creationId xmlns:a16="http://schemas.microsoft.com/office/drawing/2014/main" id="{12E444FD-BE2F-E241-939A-C503DD913AEB}"/>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19</a:t>
            </a:fld>
            <a:endParaRPr lang="nl-NL" dirty="0">
              <a:solidFill>
                <a:schemeClr val="tx2"/>
              </a:solidFill>
            </a:endParaRPr>
          </a:p>
        </p:txBody>
      </p:sp>
    </p:spTree>
    <p:extLst>
      <p:ext uri="{BB962C8B-B14F-4D97-AF65-F5344CB8AC3E}">
        <p14:creationId xmlns:p14="http://schemas.microsoft.com/office/powerpoint/2010/main" val="24635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1894B-44FD-4A44-A584-C374375F3910}"/>
              </a:ext>
            </a:extLst>
          </p:cNvPr>
          <p:cNvSpPr>
            <a:spLocks noGrp="1"/>
          </p:cNvSpPr>
          <p:nvPr>
            <p:ph type="title"/>
          </p:nvPr>
        </p:nvSpPr>
        <p:spPr>
          <a:xfrm>
            <a:off x="630000" y="1080000"/>
            <a:ext cx="10923588" cy="703257"/>
          </a:xfrm>
          <a:solidFill>
            <a:schemeClr val="bg1"/>
          </a:solidFill>
        </p:spPr>
        <p:txBody>
          <a:bodyPr lIns="0" rIns="0">
            <a:noAutofit/>
          </a:bodyPr>
          <a:lstStyle/>
          <a:p>
            <a:r>
              <a:rPr lang="nl-NL" sz="2800" b="1" dirty="0">
                <a:latin typeface="Calibri" panose="020F0502020204030204" pitchFamily="34" charset="0"/>
                <a:cs typeface="Calibri" panose="020F0502020204030204" pitchFamily="34" charset="0"/>
              </a:rPr>
              <a:t>Inleiding (1)</a:t>
            </a:r>
          </a:p>
        </p:txBody>
      </p:sp>
      <p:sp>
        <p:nvSpPr>
          <p:cNvPr id="3" name="Tijdelijke aanduiding voor inhoud 2">
            <a:extLst>
              <a:ext uri="{FF2B5EF4-FFF2-40B4-BE49-F238E27FC236}">
                <a16:creationId xmlns:a16="http://schemas.microsoft.com/office/drawing/2014/main" id="{AAF8BFB9-F0C0-FD43-A445-E6980A62EEBD}"/>
              </a:ext>
            </a:extLst>
          </p:cNvPr>
          <p:cNvSpPr>
            <a:spLocks noGrp="1"/>
          </p:cNvSpPr>
          <p:nvPr>
            <p:ph idx="1"/>
          </p:nvPr>
        </p:nvSpPr>
        <p:spPr>
          <a:xfrm>
            <a:off x="630000" y="1644650"/>
            <a:ext cx="10932000" cy="4576763"/>
          </a:xfrm>
        </p:spPr>
        <p:txBody>
          <a:bodyPr lIns="0" tIns="0" rIns="0" bIns="0" numCol="2" spcCol="720000">
            <a:noAutofit/>
          </a:bodyPr>
          <a:lstStyle/>
          <a:p>
            <a:pPr marL="0" indent="0">
              <a:spcBef>
                <a:spcPts val="0"/>
              </a:spcBef>
              <a:buNone/>
            </a:pPr>
            <a:r>
              <a:rPr lang="nl-NL" sz="1400" dirty="0">
                <a:latin typeface="Calibri" panose="020F0502020204030204" pitchFamily="34" charset="0"/>
                <a:cs typeface="Calibri" panose="020F0502020204030204" pitchFamily="34" charset="0"/>
              </a:rPr>
              <a:t>Overal in Nederland zijn gezinnen en huishoudens waarin het thuis structureel onveilig is </a:t>
            </a:r>
            <a:r>
              <a:rPr lang="nl-NL" sz="1400" i="1" dirty="0">
                <a:latin typeface="Calibri" panose="020F0502020204030204" pitchFamily="34" charset="0"/>
                <a:cs typeface="Calibri" panose="020F0502020204030204" pitchFamily="34" charset="0"/>
              </a:rPr>
              <a:t>(</a:t>
            </a:r>
            <a:r>
              <a:rPr lang="nl-NL" sz="1400" dirty="0">
                <a:latin typeface="Calibri" panose="020F0502020204030204" pitchFamily="34" charset="0"/>
                <a:cs typeface="Calibri" panose="020F0502020204030204" pitchFamily="34" charset="0"/>
              </a:rPr>
              <a:t>zie onderzoek WODC 2019:</a:t>
            </a:r>
            <a:r>
              <a:rPr lang="nl-NL" sz="1400" i="1" dirty="0">
                <a:latin typeface="Calibri" panose="020F0502020204030204" pitchFamily="34" charset="0"/>
                <a:cs typeface="Calibri" panose="020F0502020204030204" pitchFamily="34" charset="0"/>
              </a:rPr>
              <a:t> </a:t>
            </a:r>
            <a:r>
              <a:rPr lang="nl-NL" sz="1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De prevalentie van huiselijk geweld en kindermishandeling in Nederland</a:t>
            </a:r>
            <a:r>
              <a:rPr lang="nl-NL" sz="1400" dirty="0">
                <a:latin typeface="Calibri" panose="020F0502020204030204" pitchFamily="34" charset="0"/>
                <a:cs typeface="Calibri" panose="020F0502020204030204" pitchFamily="34" charset="0"/>
              </a:rPr>
              <a:t>). De dreiging van seksueel geweld, huiselijk geweld en/of kindermishandeling is daar continu aanwezig. Soms zelfs van generatie op generatie. Met grote persoonlijke en maatschappelijke gevolgen. </a:t>
            </a:r>
          </a:p>
          <a:p>
            <a:pPr marL="0" indent="0">
              <a:buNone/>
            </a:pPr>
            <a:r>
              <a:rPr lang="nl-NL" sz="1400" dirty="0">
                <a:latin typeface="Calibri" panose="020F0502020204030204" pitchFamily="34" charset="0"/>
                <a:cs typeface="Calibri" panose="020F0502020204030204" pitchFamily="34" charset="0"/>
              </a:rPr>
              <a:t>Het nationale meerjarenprogramma ‘Geweld hoort nergens thuis’, in opdracht van de ministeries van VWS en J&amp;V, en de VNG heeft als doel om huiselijk geweld en kindermishandeling eerder en beter in beeld te krijgen en het vervolgens zo snel mogelijk te stoppen en </a:t>
            </a:r>
            <a:r>
              <a:rPr lang="nl-NL" sz="1400" b="1" dirty="0">
                <a:latin typeface="Calibri" panose="020F0502020204030204" pitchFamily="34" charset="0"/>
                <a:cs typeface="Calibri" panose="020F0502020204030204" pitchFamily="34" charset="0"/>
              </a:rPr>
              <a:t>duurzaam</a:t>
            </a:r>
            <a:r>
              <a:rPr lang="nl-NL" sz="1400" dirty="0">
                <a:latin typeface="Calibri" panose="020F0502020204030204" pitchFamily="34" charset="0"/>
                <a:cs typeface="Calibri" panose="020F0502020204030204" pitchFamily="34" charset="0"/>
              </a:rPr>
              <a:t> op te lossen. </a:t>
            </a:r>
          </a:p>
          <a:p>
            <a:pPr marL="0" indent="0">
              <a:buNone/>
            </a:pPr>
            <a:r>
              <a:rPr lang="nl-NL" sz="1400" dirty="0">
                <a:solidFill>
                  <a:schemeClr val="accent6"/>
                </a:solidFill>
                <a:latin typeface="Calibri" panose="020F0502020204030204" pitchFamily="34" charset="0"/>
                <a:cs typeface="Calibri" panose="020F0502020204030204" pitchFamily="34" charset="0"/>
              </a:rPr>
              <a:t>Om het patroon van geweld en verwaarlozing te doorbreken moet multidisciplinair en systeemgericht worden samengewerkt met het gezin/betrokkenen. </a:t>
            </a:r>
            <a:r>
              <a:rPr lang="nl-NL" sz="1400" dirty="0">
                <a:latin typeface="Calibri" panose="020F0502020204030204" pitchFamily="34" charset="0"/>
                <a:cs typeface="Calibri" panose="020F0502020204030204" pitchFamily="34" charset="0"/>
              </a:rPr>
              <a:t>In gemeenten en regio’s wordt dit door betrokken organisaties (zowel lokale, regionale als landelijke partners) in hun reguliere inzet van hulp en andere interventies steeds beter vormgegeven.</a:t>
            </a:r>
          </a:p>
          <a:p>
            <a:pPr marL="0" indent="0">
              <a:spcBef>
                <a:spcPts val="0"/>
              </a:spcBef>
              <a:buNone/>
            </a:pPr>
            <a:endParaRPr lang="nl-NL" sz="1400" dirty="0">
              <a:latin typeface="Calibri" panose="020F0502020204030204" pitchFamily="34" charset="0"/>
              <a:cs typeface="Calibri" panose="020F0502020204030204" pitchFamily="34" charset="0"/>
            </a:endParaRPr>
          </a:p>
          <a:p>
            <a:pPr marL="0" indent="0">
              <a:spcBef>
                <a:spcPts val="0"/>
              </a:spcBef>
              <a:buNone/>
            </a:pPr>
            <a:endParaRPr lang="nl-NL" sz="1400" dirty="0">
              <a:latin typeface="Calibri" panose="020F0502020204030204" pitchFamily="34" charset="0"/>
              <a:cs typeface="Calibri" panose="020F0502020204030204" pitchFamily="34" charset="0"/>
            </a:endParaRPr>
          </a:p>
          <a:p>
            <a:pPr marL="0" indent="0">
              <a:spcBef>
                <a:spcPts val="0"/>
              </a:spcBef>
              <a:buNone/>
            </a:pPr>
            <a:endParaRPr lang="nl-NL" sz="1400" dirty="0">
              <a:latin typeface="Calibri" panose="020F0502020204030204" pitchFamily="34" charset="0"/>
              <a:cs typeface="Calibri" panose="020F0502020204030204" pitchFamily="34" charset="0"/>
            </a:endParaRPr>
          </a:p>
          <a:p>
            <a:pPr marL="0" indent="0">
              <a:spcBef>
                <a:spcPts val="0"/>
              </a:spcBef>
              <a:buNone/>
            </a:pPr>
            <a:r>
              <a:rPr lang="nl-NL" sz="1400" dirty="0">
                <a:latin typeface="Calibri" panose="020F0502020204030204" pitchFamily="34" charset="0"/>
                <a:cs typeface="Calibri" panose="020F0502020204030204" pitchFamily="34" charset="0"/>
              </a:rPr>
              <a:t>Dit multidisciplinair en systeemgericht samenwerken wordt gedaan volgens de visie dat er eerst wordt samengewerkt voor veiligheid, en vervolgens wordt samengewerkt om de oorzaken die ten grondslag liggen aan de onveiligheid aan te pakken middels </a:t>
            </a:r>
            <a:r>
              <a:rPr lang="nl-NL" sz="1400" dirty="0" err="1">
                <a:latin typeface="Calibri" panose="020F0502020204030204" pitchFamily="34" charset="0"/>
                <a:cs typeface="Calibri" panose="020F0502020204030204" pitchFamily="34" charset="0"/>
              </a:rPr>
              <a:t>risicogestuurde</a:t>
            </a:r>
            <a:r>
              <a:rPr lang="nl-NL" sz="1400" dirty="0">
                <a:latin typeface="Calibri" panose="020F0502020204030204" pitchFamily="34" charset="0"/>
                <a:cs typeface="Calibri" panose="020F0502020204030204" pitchFamily="34" charset="0"/>
              </a:rPr>
              <a:t> en herstelgerichte zorg.</a:t>
            </a:r>
          </a:p>
        </p:txBody>
      </p:sp>
      <p:sp>
        <p:nvSpPr>
          <p:cNvPr id="4" name="Tekstvak 3">
            <a:extLst>
              <a:ext uri="{FF2B5EF4-FFF2-40B4-BE49-F238E27FC236}">
                <a16:creationId xmlns:a16="http://schemas.microsoft.com/office/drawing/2014/main" id="{2BC22138-2968-CD40-8F67-D08D7D080C9B}"/>
              </a:ext>
            </a:extLst>
          </p:cNvPr>
          <p:cNvSpPr txBox="1"/>
          <p:nvPr/>
        </p:nvSpPr>
        <p:spPr>
          <a:xfrm>
            <a:off x="6454113" y="5650148"/>
            <a:ext cx="3810402" cy="496448"/>
          </a:xfrm>
          <a:prstGeom prst="rect">
            <a:avLst/>
          </a:prstGeom>
          <a:noFill/>
        </p:spPr>
        <p:txBody>
          <a:bodyPr wrap="square" lIns="0" tIns="0" rIns="0" bIns="0" rtlCol="0">
            <a:noAutofit/>
          </a:bodyPr>
          <a:lstStyle/>
          <a:p>
            <a:r>
              <a:rPr lang="nl-NL" sz="1100" dirty="0"/>
              <a:t>Visie gefaseerde ketenzorg voor veiligheid, </a:t>
            </a:r>
            <a:r>
              <a:rPr lang="nl-NL" sz="1100" dirty="0" err="1"/>
              <a:t>risicogestuurde</a:t>
            </a:r>
            <a:r>
              <a:rPr lang="nl-NL" sz="1100" dirty="0"/>
              <a:t> zorg en herstel (</a:t>
            </a:r>
            <a:r>
              <a:rPr lang="nl-NL" sz="1100" dirty="0" err="1"/>
              <a:t>Vogtländer</a:t>
            </a:r>
            <a:r>
              <a:rPr lang="nl-NL" sz="1100" dirty="0"/>
              <a:t> en Van Arum)</a:t>
            </a:r>
          </a:p>
        </p:txBody>
      </p:sp>
      <p:sp>
        <p:nvSpPr>
          <p:cNvPr id="12" name="Tijdelijke aanduiding voor dianummer 5">
            <a:extLst>
              <a:ext uri="{FF2B5EF4-FFF2-40B4-BE49-F238E27FC236}">
                <a16:creationId xmlns:a16="http://schemas.microsoft.com/office/drawing/2014/main" id="{EA68B169-8C0E-6048-9371-6F4E8781FAC6}"/>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2</a:t>
            </a:fld>
            <a:endParaRPr lang="nl-NL" dirty="0">
              <a:solidFill>
                <a:schemeClr val="tx2"/>
              </a:solidFill>
            </a:endParaRPr>
          </a:p>
        </p:txBody>
      </p:sp>
      <p:pic>
        <p:nvPicPr>
          <p:cNvPr id="9" name="Graphic 8">
            <a:extLst>
              <a:ext uri="{FF2B5EF4-FFF2-40B4-BE49-F238E27FC236}">
                <a16:creationId xmlns:a16="http://schemas.microsoft.com/office/drawing/2014/main" id="{A4B597B5-E2C6-3F49-A55C-D0A3F63007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54113" y="2980882"/>
            <a:ext cx="3810402" cy="2529319"/>
          </a:xfrm>
          <a:prstGeom prst="rect">
            <a:avLst/>
          </a:prstGeom>
        </p:spPr>
      </p:pic>
    </p:spTree>
    <p:extLst>
      <p:ext uri="{BB962C8B-B14F-4D97-AF65-F5344CB8AC3E}">
        <p14:creationId xmlns:p14="http://schemas.microsoft.com/office/powerpoint/2010/main" val="388666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0C91C16-C6D7-7E40-BAA1-FE7047F725D9}"/>
              </a:ext>
            </a:extLst>
          </p:cNvPr>
          <p:cNvSpPr>
            <a:spLocks noGrp="1"/>
          </p:cNvSpPr>
          <p:nvPr>
            <p:ph idx="1"/>
          </p:nvPr>
        </p:nvSpPr>
        <p:spPr>
          <a:xfrm>
            <a:off x="639749" y="1644651"/>
            <a:ext cx="10923588" cy="4112430"/>
          </a:xfrm>
        </p:spPr>
        <p:txBody>
          <a:bodyPr lIns="0" tIns="0" rIns="0" bIns="0" numCol="2" spcCol="720000">
            <a:noAutofit/>
          </a:bodyPr>
          <a:lstStyle/>
          <a:p>
            <a:pPr marL="0" lvl="0" indent="0">
              <a:spcBef>
                <a:spcPts val="600"/>
              </a:spcBef>
              <a:buNone/>
            </a:pPr>
            <a:r>
              <a:rPr lang="nl-NL" sz="1400" b="1" dirty="0">
                <a:solidFill>
                  <a:schemeClr val="tx2"/>
                </a:solidFill>
              </a:rPr>
              <a:t>De kern: </a:t>
            </a:r>
          </a:p>
          <a:p>
            <a:pPr marL="0" lvl="0" indent="0">
              <a:spcBef>
                <a:spcPts val="600"/>
              </a:spcBef>
              <a:buNone/>
            </a:pPr>
            <a:r>
              <a:rPr lang="nl-NL" sz="1400" dirty="0"/>
              <a:t>Met het beleggen van de regiefunctie wordt er voor zorggedragen dat er </a:t>
            </a:r>
            <a:r>
              <a:rPr lang="nl-NL" sz="1400" b="1" dirty="0"/>
              <a:t>samen</a:t>
            </a:r>
            <a:r>
              <a:rPr lang="nl-NL" sz="1400" dirty="0"/>
              <a:t> met het gezin en betrokken professionals een </a:t>
            </a:r>
            <a:r>
              <a:rPr lang="nl-NL" sz="1400" b="1" dirty="0"/>
              <a:t>goede analyse </a:t>
            </a:r>
            <a:r>
              <a:rPr lang="nl-NL" sz="1400" dirty="0"/>
              <a:t>komt van de problematiek en een daarvan afgeleid samenhangend </a:t>
            </a:r>
            <a:r>
              <a:rPr lang="nl-NL" sz="1400" b="1" dirty="0"/>
              <a:t>doelgericht plan van aanpak </a:t>
            </a:r>
            <a:r>
              <a:rPr lang="nl-NL" sz="1400" dirty="0"/>
              <a:t>passend bij de problematiek van het gezin. Bij het plan van aanpak </a:t>
            </a:r>
            <a:r>
              <a:rPr lang="nl-NL" sz="1400" b="1" dirty="0"/>
              <a:t>staat veiligheid voorop </a:t>
            </a:r>
            <a:r>
              <a:rPr lang="nl-NL" sz="1400" dirty="0"/>
              <a:t>en is gericht op het </a:t>
            </a:r>
            <a:r>
              <a:rPr lang="nl-NL" sz="1400" b="1" dirty="0"/>
              <a:t>duurzaam doorbreken</a:t>
            </a:r>
            <a:r>
              <a:rPr lang="nl-NL" sz="1400" dirty="0"/>
              <a:t> van het </a:t>
            </a:r>
            <a:r>
              <a:rPr lang="nl-NL" sz="1400" b="1" dirty="0"/>
              <a:t>patroon</a:t>
            </a:r>
            <a:r>
              <a:rPr lang="nl-NL" sz="1400" dirty="0"/>
              <a:t> van </a:t>
            </a:r>
            <a:r>
              <a:rPr lang="nl-NL" sz="1400" b="1" dirty="0"/>
              <a:t>structurele onveiligheid</a:t>
            </a:r>
            <a:r>
              <a:rPr lang="nl-NL" sz="1400" dirty="0"/>
              <a:t>. Zodra het mogelijk is, zorgt de regisseur ook voor overdracht naar het l</a:t>
            </a:r>
            <a:r>
              <a:rPr lang="nl-NL" sz="1400" b="1" dirty="0"/>
              <a:t>okale veld</a:t>
            </a:r>
            <a:r>
              <a:rPr lang="nl-NL" sz="1400" dirty="0"/>
              <a:t>/reguliere zorg. Belangrijk is dat de regisseur </a:t>
            </a:r>
            <a:r>
              <a:rPr lang="nl-NL" sz="1400" b="1" dirty="0"/>
              <a:t>onafhankelijk</a:t>
            </a:r>
            <a:r>
              <a:rPr lang="nl-NL" sz="1400" dirty="0"/>
              <a:t> is in de ogen van het cliëntsysteem en </a:t>
            </a:r>
            <a:r>
              <a:rPr lang="nl-NL" sz="1400" b="1" dirty="0"/>
              <a:t>meervoudig partijdig</a:t>
            </a:r>
            <a:r>
              <a:rPr lang="nl-NL" sz="1400" dirty="0"/>
              <a:t>. </a:t>
            </a:r>
          </a:p>
          <a:p>
            <a:pPr marL="0" lvl="0" indent="0">
              <a:spcBef>
                <a:spcPts val="600"/>
              </a:spcBef>
              <a:buNone/>
            </a:pPr>
            <a:r>
              <a:rPr lang="nl-NL" sz="1400" dirty="0"/>
              <a:t>Overige aandachtspunten voor de regisseur staan beschreven in het Kwaliteitskader MDA++. De checklist die voortkomt uit onderzoek dat is gedaan door het Toezicht Sociaal Domein is als inspiratiebron bijgevoegd. Er is geen </a:t>
            </a:r>
            <a:r>
              <a:rPr lang="nl-NL" sz="1400" dirty="0" err="1"/>
              <a:t>one</a:t>
            </a:r>
            <a:r>
              <a:rPr lang="nl-NL" sz="1400" dirty="0"/>
              <a:t> </a:t>
            </a:r>
            <a:r>
              <a:rPr lang="nl-NL" sz="1400" dirty="0" err="1"/>
              <a:t>size</a:t>
            </a:r>
            <a:r>
              <a:rPr lang="nl-NL" sz="1400" dirty="0"/>
              <a:t> fits </a:t>
            </a:r>
            <a:r>
              <a:rPr lang="nl-NL" sz="1400" dirty="0" err="1"/>
              <a:t>all</a:t>
            </a:r>
            <a:r>
              <a:rPr lang="nl-NL" sz="1400" dirty="0"/>
              <a:t>: iedere regio zal binnen de mogelijkheden en behoeften de regiefunctie zelf inrichten.  </a:t>
            </a:r>
          </a:p>
          <a:p>
            <a:pPr marL="0" indent="0">
              <a:spcBef>
                <a:spcPts val="600"/>
              </a:spcBef>
              <a:buNone/>
            </a:pPr>
            <a:endParaRPr lang="nl-NL" sz="1400" b="1" dirty="0">
              <a:solidFill>
                <a:schemeClr val="tx2"/>
              </a:solidFill>
            </a:endParaRPr>
          </a:p>
          <a:p>
            <a:pPr marL="0" indent="0">
              <a:spcBef>
                <a:spcPts val="600"/>
              </a:spcBef>
              <a:buNone/>
            </a:pPr>
            <a:endParaRPr lang="nl-NL" sz="1400" b="1" dirty="0">
              <a:solidFill>
                <a:schemeClr val="tx2"/>
              </a:solidFill>
            </a:endParaRPr>
          </a:p>
          <a:p>
            <a:pPr marL="0" indent="0">
              <a:spcBef>
                <a:spcPts val="600"/>
              </a:spcBef>
              <a:buNone/>
            </a:pPr>
            <a:endParaRPr lang="nl-NL" sz="1400" b="1" dirty="0">
              <a:solidFill>
                <a:schemeClr val="tx2"/>
              </a:solidFill>
            </a:endParaRPr>
          </a:p>
          <a:p>
            <a:pPr marL="0" indent="0">
              <a:spcBef>
                <a:spcPts val="600"/>
              </a:spcBef>
              <a:buNone/>
            </a:pPr>
            <a:endParaRPr lang="nl-NL" sz="1400" b="1" dirty="0">
              <a:solidFill>
                <a:schemeClr val="tx2"/>
              </a:solidFill>
            </a:endParaRPr>
          </a:p>
          <a:p>
            <a:pPr marL="0" indent="0">
              <a:spcBef>
                <a:spcPts val="600"/>
              </a:spcBef>
              <a:buNone/>
            </a:pPr>
            <a:r>
              <a:rPr lang="nl-NL" sz="1400" b="1" dirty="0">
                <a:solidFill>
                  <a:schemeClr val="tx2"/>
                </a:solidFill>
              </a:rPr>
              <a:t>Procesregie en casusregie:</a:t>
            </a:r>
            <a:endParaRPr lang="nl-NL" sz="1400" dirty="0">
              <a:solidFill>
                <a:srgbClr val="FFA100"/>
              </a:solidFill>
            </a:endParaRPr>
          </a:p>
          <a:p>
            <a:pPr marL="0" indent="0">
              <a:spcBef>
                <a:spcPts val="600"/>
              </a:spcBef>
              <a:buNone/>
            </a:pPr>
            <a:r>
              <a:rPr lang="nl-NL" sz="1400" dirty="0"/>
              <a:t>Het Toezicht Sociaal Domein beveelt aan beide functies in één regisseur te verenigen voor de meest kwetsbare gezinnen. Ervaringen in regio’s waar al sprake is van MDA++ laten zien dat een scheiding van proces- en casusregie meerwaarde kan hebben. Dit is aan de regio’s zelf om hier bewuste keuzes in te maken. </a:t>
            </a:r>
          </a:p>
          <a:p>
            <a:pPr marL="0" indent="0">
              <a:spcBef>
                <a:spcPts val="600"/>
              </a:spcBef>
              <a:buNone/>
            </a:pPr>
            <a:endParaRPr lang="nl-NL" sz="1400" dirty="0"/>
          </a:p>
          <a:p>
            <a:pPr marL="0" indent="0">
              <a:lnSpc>
                <a:spcPct val="120000"/>
              </a:lnSpc>
              <a:spcBef>
                <a:spcPts val="600"/>
              </a:spcBef>
              <a:buNone/>
            </a:pPr>
            <a:r>
              <a:rPr lang="nl-NL" sz="1400" b="1" dirty="0">
                <a:solidFill>
                  <a:schemeClr val="tx2"/>
                </a:solidFill>
              </a:rPr>
              <a:t>Randvoorwaarden:</a:t>
            </a:r>
            <a:r>
              <a:rPr lang="nl-NL" sz="1400" dirty="0"/>
              <a:t> </a:t>
            </a:r>
          </a:p>
          <a:p>
            <a:pPr marL="184150" lvl="0" indent="-184150">
              <a:spcBef>
                <a:spcPts val="600"/>
              </a:spcBef>
              <a:buClr>
                <a:schemeClr val="accent1"/>
              </a:buClr>
              <a:buSzTx/>
              <a:buFont typeface="Arial" panose="020B0604020202020204" pitchFamily="34" charset="0"/>
              <a:buChar char="•"/>
            </a:pPr>
            <a:r>
              <a:rPr lang="nl-NL" sz="1400" dirty="0">
                <a:solidFill>
                  <a:srgbClr val="000000"/>
                </a:solidFill>
              </a:rPr>
              <a:t>Minimaal 1 jaar betrokken (nodig om patroon van geweld te doorbreken)</a:t>
            </a:r>
          </a:p>
          <a:p>
            <a:pPr marL="184150" lvl="0" indent="-184150">
              <a:spcBef>
                <a:spcPts val="600"/>
              </a:spcBef>
              <a:buClr>
                <a:schemeClr val="accent1"/>
              </a:buClr>
              <a:buSzTx/>
              <a:buFont typeface="Arial" panose="020B0604020202020204" pitchFamily="34" charset="0"/>
              <a:buChar char="•"/>
            </a:pPr>
            <a:r>
              <a:rPr lang="nl-NL" sz="1400" dirty="0">
                <a:solidFill>
                  <a:srgbClr val="000000"/>
                </a:solidFill>
              </a:rPr>
              <a:t>Intensieve start is nodig: veiligheid voorop!</a:t>
            </a:r>
          </a:p>
          <a:p>
            <a:pPr marL="184150" lvl="0" indent="-184150">
              <a:spcBef>
                <a:spcPts val="600"/>
              </a:spcBef>
              <a:buClr>
                <a:schemeClr val="accent1"/>
              </a:buClr>
              <a:buSzTx/>
              <a:buFont typeface="Arial" panose="020B0604020202020204" pitchFamily="34" charset="0"/>
              <a:buChar char="•"/>
            </a:pPr>
            <a:r>
              <a:rPr lang="nl-NL" sz="1400" dirty="0">
                <a:solidFill>
                  <a:srgbClr val="000000"/>
                </a:solidFill>
              </a:rPr>
              <a:t>Samenwerkingsafspraken, Competentieprofiel, </a:t>
            </a:r>
            <a:r>
              <a:rPr lang="nl-NL" sz="1400" dirty="0"/>
              <a:t>Verwerven en behouden van kennis en competenties, Tijd (geen bijbaan), Continuïteit, Intervisie en casuïstiekbespreking, Acceptatie regisseur, Informatie-uitwisseling.</a:t>
            </a:r>
          </a:p>
          <a:p>
            <a:pPr lvl="0"/>
            <a:endParaRPr lang="nl-NL" dirty="0"/>
          </a:p>
          <a:p>
            <a:pPr marL="0" lvl="0" indent="0">
              <a:buNone/>
            </a:pPr>
            <a:endParaRPr lang="nl-NL" b="1" dirty="0"/>
          </a:p>
        </p:txBody>
      </p:sp>
      <p:sp>
        <p:nvSpPr>
          <p:cNvPr id="6" name="Titel 1">
            <a:extLst>
              <a:ext uri="{FF2B5EF4-FFF2-40B4-BE49-F238E27FC236}">
                <a16:creationId xmlns:a16="http://schemas.microsoft.com/office/drawing/2014/main" id="{005B0A6D-B9D6-2345-9A95-8454AFF020FE}"/>
              </a:ext>
            </a:extLst>
          </p:cNvPr>
          <p:cNvSpPr txBox="1">
            <a:spLocks/>
          </p:cNvSpPr>
          <p:nvPr/>
        </p:nvSpPr>
        <p:spPr>
          <a:xfrm>
            <a:off x="623888" y="1080000"/>
            <a:ext cx="10939449"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4: Handvat regiefunctie MDA++ (1)</a:t>
            </a:r>
          </a:p>
        </p:txBody>
      </p:sp>
      <p:sp>
        <p:nvSpPr>
          <p:cNvPr id="9" name="Tijdelijke aanduiding voor dianummer 5">
            <a:extLst>
              <a:ext uri="{FF2B5EF4-FFF2-40B4-BE49-F238E27FC236}">
                <a16:creationId xmlns:a16="http://schemas.microsoft.com/office/drawing/2014/main" id="{C16D1D37-44C2-6B40-82CD-8A774A64C5B8}"/>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20</a:t>
            </a:fld>
            <a:endParaRPr lang="nl-NL" dirty="0">
              <a:solidFill>
                <a:schemeClr val="tx2"/>
              </a:solidFill>
            </a:endParaRPr>
          </a:p>
        </p:txBody>
      </p:sp>
    </p:spTree>
    <p:extLst>
      <p:ext uri="{BB962C8B-B14F-4D97-AF65-F5344CB8AC3E}">
        <p14:creationId xmlns:p14="http://schemas.microsoft.com/office/powerpoint/2010/main" val="11798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EB22C4B-1CD8-6D45-948A-9B410FC8015A}"/>
              </a:ext>
            </a:extLst>
          </p:cNvPr>
          <p:cNvSpPr txBox="1">
            <a:spLocks/>
          </p:cNvSpPr>
          <p:nvPr/>
        </p:nvSpPr>
        <p:spPr>
          <a:xfrm>
            <a:off x="623888" y="1080000"/>
            <a:ext cx="10939449"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4: Handvat regiefunctie MDA++ (2)</a:t>
            </a:r>
          </a:p>
        </p:txBody>
      </p:sp>
      <p:sp>
        <p:nvSpPr>
          <p:cNvPr id="5" name="Tekstvak 4">
            <a:extLst>
              <a:ext uri="{FF2B5EF4-FFF2-40B4-BE49-F238E27FC236}">
                <a16:creationId xmlns:a16="http://schemas.microsoft.com/office/drawing/2014/main" id="{876335B1-C9B8-1C43-9366-9365E57ADA12}"/>
              </a:ext>
            </a:extLst>
          </p:cNvPr>
          <p:cNvSpPr txBox="1"/>
          <p:nvPr/>
        </p:nvSpPr>
        <p:spPr>
          <a:xfrm>
            <a:off x="661803" y="1644650"/>
            <a:ext cx="4976997" cy="379413"/>
          </a:xfrm>
          <a:prstGeom prst="rect">
            <a:avLst/>
          </a:prstGeom>
          <a:solidFill>
            <a:schemeClr val="bg1"/>
          </a:solidFill>
        </p:spPr>
        <p:txBody>
          <a:bodyPr wrap="square" lIns="0" tIns="0" rIns="0" bIns="0" rtlCol="0" anchor="b">
            <a:noAutofit/>
          </a:bodyPr>
          <a:lstStyle/>
          <a:p>
            <a:r>
              <a:rPr lang="nl-NL" sz="1400" b="1" dirty="0">
                <a:solidFill>
                  <a:schemeClr val="tx2"/>
                </a:solidFill>
              </a:rPr>
              <a:t>Specialist op regievoering</a:t>
            </a:r>
          </a:p>
        </p:txBody>
      </p:sp>
      <p:sp>
        <p:nvSpPr>
          <p:cNvPr id="10" name="Tijdelijke aanduiding voor dianummer 5">
            <a:extLst>
              <a:ext uri="{FF2B5EF4-FFF2-40B4-BE49-F238E27FC236}">
                <a16:creationId xmlns:a16="http://schemas.microsoft.com/office/drawing/2014/main" id="{1B9843B5-5E64-2E47-A316-07A257A9EEB8}"/>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21</a:t>
            </a:fld>
            <a:endParaRPr lang="nl-NL" dirty="0">
              <a:solidFill>
                <a:schemeClr val="tx2"/>
              </a:solidFill>
            </a:endParaRPr>
          </a:p>
        </p:txBody>
      </p:sp>
      <p:sp>
        <p:nvSpPr>
          <p:cNvPr id="7" name="Tijdelijke aanduiding voor inhoud 6">
            <a:extLst>
              <a:ext uri="{FF2B5EF4-FFF2-40B4-BE49-F238E27FC236}">
                <a16:creationId xmlns:a16="http://schemas.microsoft.com/office/drawing/2014/main" id="{2BA31ACC-5713-0B44-942A-0593B5372F7A}"/>
              </a:ext>
            </a:extLst>
          </p:cNvPr>
          <p:cNvSpPr>
            <a:spLocks noGrp="1"/>
          </p:cNvSpPr>
          <p:nvPr>
            <p:ph sz="half" idx="1"/>
          </p:nvPr>
        </p:nvSpPr>
        <p:spPr>
          <a:xfrm>
            <a:off x="635000" y="2278800"/>
            <a:ext cx="5351914" cy="3944938"/>
          </a:xfrm>
        </p:spPr>
        <p:txBody>
          <a:bodyPr lIns="0" tIns="0" rIns="0" bIns="0">
            <a:noAutofit/>
          </a:bodyPr>
          <a:lstStyle/>
          <a:p>
            <a:pPr marL="0" indent="0">
              <a:spcBef>
                <a:spcPts val="0"/>
              </a:spcBef>
              <a:buClr>
                <a:schemeClr val="accent1"/>
              </a:buClr>
              <a:buNone/>
            </a:pPr>
            <a:r>
              <a:rPr lang="nl-NL" sz="1400" dirty="0"/>
              <a:t>Aandachtpunten Casusregisseur (uit Kwaliteitskader MDA++):</a:t>
            </a:r>
          </a:p>
          <a:p>
            <a:pPr marL="249238" lvl="0" indent="-249238">
              <a:spcBef>
                <a:spcPts val="0"/>
              </a:spcBef>
              <a:buClr>
                <a:schemeClr val="accent1"/>
              </a:buClr>
            </a:pPr>
            <a:r>
              <a:rPr lang="nl-NL" sz="1400" dirty="0"/>
              <a:t>Zorgt dat er een goede samenwerkingsrelatie ontstaat met het gezin;</a:t>
            </a:r>
          </a:p>
          <a:p>
            <a:pPr marL="249238" lvl="0" indent="-249238">
              <a:spcBef>
                <a:spcPts val="0"/>
              </a:spcBef>
              <a:buClr>
                <a:schemeClr val="accent1"/>
              </a:buClr>
            </a:pPr>
            <a:r>
              <a:rPr lang="nl-NL" sz="1400" dirty="0"/>
              <a:t>Zorgt dat de ingezette zorg vervolgens </a:t>
            </a:r>
            <a:r>
              <a:rPr lang="nl-NL" sz="1400" dirty="0" err="1"/>
              <a:t>risicogestuurd</a:t>
            </a:r>
            <a:r>
              <a:rPr lang="nl-NL" sz="1400" dirty="0"/>
              <a:t> en maximaal afgestemd is op het cliëntsysteem;</a:t>
            </a:r>
          </a:p>
          <a:p>
            <a:pPr marL="249238" lvl="0" indent="-249238">
              <a:spcBef>
                <a:spcPts val="0"/>
              </a:spcBef>
              <a:buClr>
                <a:schemeClr val="accent1"/>
              </a:buClr>
            </a:pPr>
            <a:r>
              <a:rPr lang="nl-NL" sz="1400" dirty="0"/>
              <a:t>Is het herkenbare en vertrouwde gezicht voor het gezin;</a:t>
            </a:r>
          </a:p>
          <a:p>
            <a:pPr marL="249238" lvl="0" indent="-249238">
              <a:spcBef>
                <a:spcPts val="0"/>
              </a:spcBef>
              <a:buClr>
                <a:schemeClr val="accent1"/>
              </a:buClr>
            </a:pPr>
            <a:r>
              <a:rPr lang="nl-NL" sz="1400" dirty="0"/>
              <a:t>Voert ook de regie op het gefaseerde zorgproces. Het gezamenlijke plan is het belangrijkste middel in de regie;</a:t>
            </a:r>
          </a:p>
          <a:p>
            <a:pPr marL="249238" lvl="0" indent="-249238">
              <a:spcBef>
                <a:spcPts val="0"/>
              </a:spcBef>
              <a:buClr>
                <a:schemeClr val="accent1"/>
              </a:buClr>
            </a:pPr>
            <a:r>
              <a:rPr lang="nl-NL" sz="1400" dirty="0"/>
              <a:t>De casusregie op het geheel wordt belegd bij de al bestaande functionarissen met regie in hun pakket van het gebiedsteam </a:t>
            </a:r>
            <a:br>
              <a:rPr lang="nl-NL" sz="1400" dirty="0"/>
            </a:br>
            <a:r>
              <a:rPr lang="nl-NL" sz="1400" dirty="0"/>
              <a:t>(1 gezin,1 plan,1 regisseur), Veilig Thuis, de gecertificeerde </a:t>
            </a:r>
            <a:br>
              <a:rPr lang="nl-NL" sz="1400" dirty="0"/>
            </a:br>
            <a:r>
              <a:rPr lang="nl-NL" sz="1400" dirty="0"/>
              <a:t>instelling of de Reclassering.</a:t>
            </a:r>
          </a:p>
          <a:p>
            <a:pPr marL="0" indent="0">
              <a:spcBef>
                <a:spcPts val="0"/>
              </a:spcBef>
              <a:buClr>
                <a:schemeClr val="accent1"/>
              </a:buClr>
              <a:buNone/>
            </a:pPr>
            <a:r>
              <a:rPr lang="nl-NL" sz="1400" dirty="0"/>
              <a:t> </a:t>
            </a:r>
          </a:p>
          <a:p>
            <a:pPr marL="0" indent="0">
              <a:spcBef>
                <a:spcPts val="0"/>
              </a:spcBef>
              <a:buClr>
                <a:schemeClr val="accent1"/>
              </a:buClr>
              <a:buNone/>
            </a:pPr>
            <a:endParaRPr lang="nl-NL" sz="1400" dirty="0"/>
          </a:p>
        </p:txBody>
      </p:sp>
      <p:sp>
        <p:nvSpPr>
          <p:cNvPr id="8" name="Tijdelijke aanduiding voor inhoud 7">
            <a:extLst>
              <a:ext uri="{FF2B5EF4-FFF2-40B4-BE49-F238E27FC236}">
                <a16:creationId xmlns:a16="http://schemas.microsoft.com/office/drawing/2014/main" id="{9FCDC5A6-ED4B-0249-931A-1035076E3069}"/>
              </a:ext>
            </a:extLst>
          </p:cNvPr>
          <p:cNvSpPr>
            <a:spLocks noGrp="1"/>
          </p:cNvSpPr>
          <p:nvPr>
            <p:ph sz="half" idx="2"/>
          </p:nvPr>
        </p:nvSpPr>
        <p:spPr>
          <a:xfrm>
            <a:off x="6410425" y="2278800"/>
            <a:ext cx="5148163" cy="3944938"/>
          </a:xfrm>
        </p:spPr>
        <p:txBody>
          <a:bodyPr lIns="0" tIns="0" rIns="0" bIns="0">
            <a:noAutofit/>
          </a:bodyPr>
          <a:lstStyle/>
          <a:p>
            <a:pPr marL="0" indent="0">
              <a:spcBef>
                <a:spcPts val="0"/>
              </a:spcBef>
              <a:buClr>
                <a:schemeClr val="accent1"/>
              </a:buClr>
              <a:buNone/>
            </a:pPr>
            <a:r>
              <a:rPr lang="nl-NL" sz="1400" dirty="0"/>
              <a:t>Bron Toezicht Sociale Domein - checklist goede casusregisseur:</a:t>
            </a:r>
          </a:p>
          <a:p>
            <a:pPr marL="0" indent="0">
              <a:spcBef>
                <a:spcPts val="0"/>
              </a:spcBef>
              <a:buClr>
                <a:schemeClr val="accent1"/>
              </a:buClr>
              <a:buNone/>
            </a:pPr>
            <a:r>
              <a:rPr lang="nl-NL" sz="1400" dirty="0"/>
              <a:t>Kennis van:</a:t>
            </a:r>
          </a:p>
          <a:p>
            <a:pPr marL="182563" lvl="0" indent="-182563">
              <a:spcBef>
                <a:spcPts val="0"/>
              </a:spcBef>
              <a:buClr>
                <a:schemeClr val="accent1"/>
              </a:buClr>
            </a:pPr>
            <a:r>
              <a:rPr lang="nl-NL" sz="1400" dirty="0"/>
              <a:t>Relevante richtlijnen, Ouder- en </a:t>
            </a:r>
            <a:r>
              <a:rPr lang="nl-NL" sz="1400" dirty="0" err="1"/>
              <a:t>kindproblematiek</a:t>
            </a:r>
            <a:r>
              <a:rPr lang="nl-NL" sz="1400" dirty="0"/>
              <a:t>, Deskundigheid op alle leefgebieden, Sociaal-culturele kennis, Sociale kaart</a:t>
            </a:r>
          </a:p>
          <a:p>
            <a:pPr marL="182563" indent="-182563">
              <a:spcBef>
                <a:spcPts val="0"/>
              </a:spcBef>
              <a:buClr>
                <a:schemeClr val="accent1"/>
              </a:buClr>
              <a:buNone/>
            </a:pPr>
            <a:endParaRPr lang="nl-NL" sz="1400" dirty="0"/>
          </a:p>
          <a:p>
            <a:pPr marL="182563" indent="-182563">
              <a:spcBef>
                <a:spcPts val="0"/>
              </a:spcBef>
              <a:buClr>
                <a:schemeClr val="accent1"/>
              </a:buClr>
              <a:buNone/>
            </a:pPr>
            <a:r>
              <a:rPr lang="nl-NL" sz="1400" dirty="0"/>
              <a:t>Competenties:</a:t>
            </a:r>
          </a:p>
          <a:p>
            <a:pPr marL="182563" lvl="0" indent="-182563">
              <a:spcBef>
                <a:spcPts val="0"/>
              </a:spcBef>
              <a:buClr>
                <a:schemeClr val="accent1"/>
              </a:buClr>
            </a:pPr>
            <a:r>
              <a:rPr lang="nl-NL" sz="1400" dirty="0"/>
              <a:t>Helikopterview, Probleemoplossend vermogen, Daadkrachtig, Organisatietalent, Groepsgericht leiderschap (netwerkvaardigheid), Draagvlak creëren, Aanpassingsvermogen, Overtuigingskracht, Zelfkennis.</a:t>
            </a:r>
          </a:p>
          <a:p>
            <a:pPr marL="182563" lvl="0" indent="-182563">
              <a:spcBef>
                <a:spcPts val="0"/>
              </a:spcBef>
              <a:buClr>
                <a:schemeClr val="accent1"/>
              </a:buClr>
            </a:pPr>
            <a:endParaRPr lang="nl-NL" sz="1400" dirty="0"/>
          </a:p>
          <a:p>
            <a:pPr marL="182563" indent="-182563">
              <a:spcBef>
                <a:spcPts val="0"/>
              </a:spcBef>
              <a:buClr>
                <a:schemeClr val="accent1"/>
              </a:buClr>
              <a:buNone/>
            </a:pPr>
            <a:r>
              <a:rPr lang="nl-NL" sz="1400" dirty="0"/>
              <a:t>Bevoegdheden:</a:t>
            </a:r>
          </a:p>
          <a:p>
            <a:pPr marL="182563" indent="-182563">
              <a:spcBef>
                <a:spcPts val="0"/>
              </a:spcBef>
              <a:buClr>
                <a:schemeClr val="accent1"/>
              </a:buClr>
            </a:pPr>
            <a:r>
              <a:rPr lang="nl-NL" sz="1400" dirty="0"/>
              <a:t>Doorzettingsmacht, Opschaling, Mandaat</a:t>
            </a:r>
          </a:p>
        </p:txBody>
      </p:sp>
    </p:spTree>
    <p:extLst>
      <p:ext uri="{BB962C8B-B14F-4D97-AF65-F5344CB8AC3E}">
        <p14:creationId xmlns:p14="http://schemas.microsoft.com/office/powerpoint/2010/main" val="3099551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EB22C4B-1CD8-6D45-948A-9B410FC8015A}"/>
              </a:ext>
            </a:extLst>
          </p:cNvPr>
          <p:cNvSpPr txBox="1">
            <a:spLocks/>
          </p:cNvSpPr>
          <p:nvPr/>
        </p:nvSpPr>
        <p:spPr>
          <a:xfrm>
            <a:off x="623888" y="1080000"/>
            <a:ext cx="10939449"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4: Handvat regiefunctie MDA++ (3)</a:t>
            </a:r>
          </a:p>
        </p:txBody>
      </p:sp>
      <p:sp>
        <p:nvSpPr>
          <p:cNvPr id="5" name="Tekstvak 4">
            <a:extLst>
              <a:ext uri="{FF2B5EF4-FFF2-40B4-BE49-F238E27FC236}">
                <a16:creationId xmlns:a16="http://schemas.microsoft.com/office/drawing/2014/main" id="{876335B1-C9B8-1C43-9366-9365E57ADA12}"/>
              </a:ext>
            </a:extLst>
          </p:cNvPr>
          <p:cNvSpPr txBox="1"/>
          <p:nvPr/>
        </p:nvSpPr>
        <p:spPr>
          <a:xfrm>
            <a:off x="661803" y="1644650"/>
            <a:ext cx="4976997" cy="379413"/>
          </a:xfrm>
          <a:prstGeom prst="rect">
            <a:avLst/>
          </a:prstGeom>
          <a:solidFill>
            <a:schemeClr val="bg1"/>
          </a:solidFill>
        </p:spPr>
        <p:txBody>
          <a:bodyPr wrap="square" lIns="0" tIns="0" rIns="0" bIns="0" rtlCol="0" anchor="b">
            <a:noAutofit/>
          </a:bodyPr>
          <a:lstStyle/>
          <a:p>
            <a:r>
              <a:rPr lang="nl-NL" sz="1400" b="1" dirty="0">
                <a:solidFill>
                  <a:schemeClr val="tx2"/>
                </a:solidFill>
              </a:rPr>
              <a:t>Specialist op veiligheid </a:t>
            </a:r>
          </a:p>
        </p:txBody>
      </p:sp>
      <p:sp>
        <p:nvSpPr>
          <p:cNvPr id="10" name="Tijdelijke aanduiding voor dianummer 5">
            <a:extLst>
              <a:ext uri="{FF2B5EF4-FFF2-40B4-BE49-F238E27FC236}">
                <a16:creationId xmlns:a16="http://schemas.microsoft.com/office/drawing/2014/main" id="{1B9843B5-5E64-2E47-A316-07A257A9EEB8}"/>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22</a:t>
            </a:fld>
            <a:endParaRPr lang="nl-NL" dirty="0">
              <a:solidFill>
                <a:schemeClr val="tx2"/>
              </a:solidFill>
            </a:endParaRPr>
          </a:p>
        </p:txBody>
      </p:sp>
      <p:sp>
        <p:nvSpPr>
          <p:cNvPr id="7" name="Tijdelijke aanduiding voor inhoud 6">
            <a:extLst>
              <a:ext uri="{FF2B5EF4-FFF2-40B4-BE49-F238E27FC236}">
                <a16:creationId xmlns:a16="http://schemas.microsoft.com/office/drawing/2014/main" id="{2BA31ACC-5713-0B44-942A-0593B5372F7A}"/>
              </a:ext>
            </a:extLst>
          </p:cNvPr>
          <p:cNvSpPr>
            <a:spLocks noGrp="1"/>
          </p:cNvSpPr>
          <p:nvPr>
            <p:ph sz="half" idx="1"/>
          </p:nvPr>
        </p:nvSpPr>
        <p:spPr>
          <a:xfrm>
            <a:off x="635000" y="2278800"/>
            <a:ext cx="5003800" cy="3944938"/>
          </a:xfrm>
        </p:spPr>
        <p:txBody>
          <a:bodyPr lIns="0" tIns="0" rIns="0" bIns="0">
            <a:normAutofit/>
          </a:bodyPr>
          <a:lstStyle/>
          <a:p>
            <a:pPr marL="0" indent="0">
              <a:spcBef>
                <a:spcPts val="0"/>
              </a:spcBef>
              <a:buNone/>
            </a:pPr>
            <a:r>
              <a:rPr lang="nl-NL" sz="1400" dirty="0"/>
              <a:t>Aandachtpunten Casusregisseur (uit Kwaliteitskader MDA++):</a:t>
            </a:r>
          </a:p>
          <a:p>
            <a:pPr marL="249238" lvl="0" indent="-249238">
              <a:spcBef>
                <a:spcPts val="0"/>
              </a:spcBef>
              <a:buClr>
                <a:schemeClr val="accent1"/>
              </a:buClr>
            </a:pPr>
            <a:r>
              <a:rPr lang="nl-NL" sz="1400" dirty="0"/>
              <a:t>Zorgt dat de actuele veiligheid steeds voorop staat;</a:t>
            </a:r>
          </a:p>
          <a:p>
            <a:pPr marL="249238" lvl="0" indent="-249238">
              <a:spcBef>
                <a:spcPts val="0"/>
              </a:spcBef>
              <a:buClr>
                <a:schemeClr val="accent1"/>
              </a:buClr>
            </a:pPr>
            <a:r>
              <a:rPr lang="nl-NL" sz="1400" dirty="0"/>
              <a:t>Zorgt dat er een actueel veiligheidsplan is bij</a:t>
            </a:r>
          </a:p>
          <a:p>
            <a:pPr marL="249238" lvl="0" indent="-249238">
              <a:spcBef>
                <a:spcPts val="0"/>
              </a:spcBef>
              <a:buClr>
                <a:schemeClr val="accent1"/>
              </a:buClr>
            </a:pPr>
            <a:r>
              <a:rPr lang="nl-NL" sz="1400" dirty="0"/>
              <a:t>overdracht van de casusregie;</a:t>
            </a:r>
          </a:p>
          <a:p>
            <a:pPr marL="0" indent="0">
              <a:spcBef>
                <a:spcPts val="0"/>
              </a:spcBef>
              <a:buClr>
                <a:schemeClr val="accent1"/>
              </a:buClr>
              <a:buNone/>
            </a:pPr>
            <a:endParaRPr lang="nl-NL" sz="1400" dirty="0"/>
          </a:p>
          <a:p>
            <a:pPr marL="0" indent="0">
              <a:spcBef>
                <a:spcPts val="0"/>
              </a:spcBef>
              <a:buClr>
                <a:schemeClr val="accent1"/>
              </a:buClr>
              <a:buNone/>
            </a:pPr>
            <a:r>
              <a:rPr lang="nl-NL" sz="1400" dirty="0"/>
              <a:t>Kennis:</a:t>
            </a:r>
          </a:p>
          <a:p>
            <a:pPr marL="249238" indent="-249238">
              <a:spcBef>
                <a:spcPts val="0"/>
              </a:spcBef>
              <a:buClr>
                <a:schemeClr val="accent1"/>
              </a:buClr>
            </a:pPr>
            <a:r>
              <a:rPr lang="nl-NL" sz="1400" dirty="0"/>
              <a:t>Is expert op veiligheid;</a:t>
            </a:r>
          </a:p>
          <a:p>
            <a:pPr marL="249238" indent="-249238">
              <a:spcBef>
                <a:spcPts val="0"/>
              </a:spcBef>
              <a:buClr>
                <a:schemeClr val="accent1"/>
              </a:buClr>
            </a:pPr>
            <a:r>
              <a:rPr lang="nl-NL" sz="1400" dirty="0"/>
              <a:t>Kennis van hechtingsstijlen en intergenerationele dynamiek;</a:t>
            </a:r>
          </a:p>
          <a:p>
            <a:pPr marL="249238" indent="-249238">
              <a:spcBef>
                <a:spcPts val="0"/>
              </a:spcBef>
              <a:buClr>
                <a:schemeClr val="accent1"/>
              </a:buClr>
            </a:pPr>
            <a:r>
              <a:rPr lang="nl-NL" sz="1400" dirty="0"/>
              <a:t>Systemisch onderlegd;</a:t>
            </a:r>
          </a:p>
          <a:p>
            <a:pPr marL="249238" indent="-249238">
              <a:spcBef>
                <a:spcPts val="0"/>
              </a:spcBef>
              <a:buClr>
                <a:schemeClr val="accent1"/>
              </a:buClr>
            </a:pPr>
            <a:r>
              <a:rPr lang="nl-NL" sz="1400" dirty="0"/>
              <a:t>Kennis hoe betrokkenen te stimuleren eigen verantwoordelijkheid en invloed op te pakken;</a:t>
            </a:r>
          </a:p>
          <a:p>
            <a:pPr marL="249238" indent="-249238">
              <a:spcBef>
                <a:spcPts val="0"/>
              </a:spcBef>
              <a:buClr>
                <a:schemeClr val="accent1"/>
              </a:buClr>
            </a:pPr>
            <a:r>
              <a:rPr lang="nl-NL" sz="1400" dirty="0"/>
              <a:t>Kennis van verschillende time-out technieken (zodat deze op maat kunnen worden ingezet).</a:t>
            </a:r>
          </a:p>
          <a:p>
            <a:pPr marL="0" indent="0">
              <a:spcBef>
                <a:spcPts val="0"/>
              </a:spcBef>
              <a:buClr>
                <a:schemeClr val="accent1"/>
              </a:buClr>
              <a:buNone/>
            </a:pPr>
            <a:endParaRPr lang="nl-NL" sz="1400" dirty="0"/>
          </a:p>
          <a:p>
            <a:pPr marL="0" indent="0">
              <a:spcBef>
                <a:spcPts val="0"/>
              </a:spcBef>
              <a:buClr>
                <a:schemeClr val="accent1"/>
              </a:buClr>
              <a:buNone/>
            </a:pPr>
            <a:r>
              <a:rPr lang="nl-NL" sz="1400" dirty="0"/>
              <a:t>Gedrag:</a:t>
            </a:r>
          </a:p>
          <a:p>
            <a:pPr marL="249238" indent="-249238">
              <a:spcBef>
                <a:spcPts val="0"/>
              </a:spcBef>
              <a:buClr>
                <a:schemeClr val="accent1"/>
              </a:buClr>
            </a:pPr>
            <a:r>
              <a:rPr lang="nl-NL" sz="1400" dirty="0"/>
              <a:t>Beschikbaar/ betrouwbaar/ zorgvuldig/ komt afspraken na / vasthoudend/ flexibel/ kan goed samenwerken en weet dat ’t nooit alleen kan.</a:t>
            </a:r>
          </a:p>
          <a:p>
            <a:pPr marL="0" indent="0">
              <a:spcBef>
                <a:spcPts val="0"/>
              </a:spcBef>
              <a:buNone/>
            </a:pPr>
            <a:endParaRPr lang="nl-NL" sz="1400" dirty="0"/>
          </a:p>
        </p:txBody>
      </p:sp>
      <p:sp>
        <p:nvSpPr>
          <p:cNvPr id="8" name="Tijdelijke aanduiding voor inhoud 7">
            <a:extLst>
              <a:ext uri="{FF2B5EF4-FFF2-40B4-BE49-F238E27FC236}">
                <a16:creationId xmlns:a16="http://schemas.microsoft.com/office/drawing/2014/main" id="{9FCDC5A6-ED4B-0249-931A-1035076E3069}"/>
              </a:ext>
            </a:extLst>
          </p:cNvPr>
          <p:cNvSpPr>
            <a:spLocks noGrp="1"/>
          </p:cNvSpPr>
          <p:nvPr>
            <p:ph sz="half" idx="2"/>
          </p:nvPr>
        </p:nvSpPr>
        <p:spPr>
          <a:xfrm>
            <a:off x="6096001" y="2278800"/>
            <a:ext cx="5598694" cy="3944938"/>
          </a:xfrm>
        </p:spPr>
        <p:txBody>
          <a:bodyPr lIns="0" tIns="0" rIns="0" bIns="0">
            <a:noAutofit/>
          </a:bodyPr>
          <a:lstStyle/>
          <a:p>
            <a:pPr marL="0" indent="0">
              <a:spcBef>
                <a:spcPts val="0"/>
              </a:spcBef>
              <a:buNone/>
            </a:pPr>
            <a:r>
              <a:rPr lang="nl-NL" sz="1400" dirty="0"/>
              <a:t>Kunde:</a:t>
            </a:r>
          </a:p>
          <a:p>
            <a:pPr marL="249238" indent="-249238">
              <a:spcBef>
                <a:spcPts val="0"/>
              </a:spcBef>
              <a:buClr>
                <a:schemeClr val="accent1"/>
              </a:buClr>
            </a:pPr>
            <a:r>
              <a:rPr lang="nl-NL" sz="1400" dirty="0"/>
              <a:t>Analytisch: kan analyse opmaken t.a.v. de betrokkenen zelf/ het geweldspatroon en de hulpverlening;</a:t>
            </a:r>
          </a:p>
          <a:p>
            <a:pPr marL="249238" indent="-249238">
              <a:spcBef>
                <a:spcPts val="0"/>
              </a:spcBef>
              <a:buClr>
                <a:schemeClr val="accent1"/>
              </a:buClr>
            </a:pPr>
            <a:r>
              <a:rPr lang="nl-NL" sz="1400" dirty="0"/>
              <a:t>Is in staat om geweldsdynamiek op te pakken/ te bespreken (niet persoon veroordelen, wel geweld normeren en waar nodig confronteren);</a:t>
            </a:r>
          </a:p>
          <a:p>
            <a:pPr marL="249238" indent="-249238">
              <a:spcBef>
                <a:spcPts val="0"/>
              </a:spcBef>
              <a:buClr>
                <a:schemeClr val="accent1"/>
              </a:buClr>
            </a:pPr>
            <a:r>
              <a:rPr lang="nl-NL" sz="1400" dirty="0"/>
              <a:t>Kan gezinnen/ betrokkenen helpen bij reflectie op patronen;</a:t>
            </a:r>
          </a:p>
          <a:p>
            <a:pPr marL="249238" indent="-249238">
              <a:spcBef>
                <a:spcPts val="0"/>
              </a:spcBef>
              <a:buClr>
                <a:schemeClr val="accent1"/>
              </a:buClr>
            </a:pPr>
            <a:r>
              <a:rPr lang="nl-NL" sz="1400" dirty="0" err="1"/>
              <a:t>Psycho</a:t>
            </a:r>
            <a:r>
              <a:rPr lang="nl-NL" sz="1400" dirty="0"/>
              <a:t>-educatie naar zowel volwassenen als kinderen;</a:t>
            </a:r>
          </a:p>
          <a:p>
            <a:pPr marL="249238" indent="-249238">
              <a:spcBef>
                <a:spcPts val="0"/>
              </a:spcBef>
              <a:buClr>
                <a:schemeClr val="accent1"/>
              </a:buClr>
            </a:pPr>
            <a:r>
              <a:rPr lang="nl-NL" sz="1400" dirty="0"/>
              <a:t>Kan sociaal netwerk en familie betrekken;</a:t>
            </a:r>
          </a:p>
          <a:p>
            <a:pPr marL="249238" indent="-249238">
              <a:spcBef>
                <a:spcPts val="0"/>
              </a:spcBef>
              <a:buClr>
                <a:schemeClr val="accent1"/>
              </a:buClr>
            </a:pPr>
            <a:r>
              <a:rPr lang="nl-NL" sz="1400" dirty="0"/>
              <a:t>Kunnen samenwerken met andere disciplines en sectoren o.b.v. gezamenlijk plan van aanpak;</a:t>
            </a:r>
          </a:p>
          <a:p>
            <a:pPr marL="0" indent="0">
              <a:spcBef>
                <a:spcPts val="0"/>
              </a:spcBef>
              <a:buClr>
                <a:schemeClr val="accent1"/>
              </a:buClr>
              <a:buNone/>
            </a:pPr>
            <a:endParaRPr lang="nl-NL" sz="1400" dirty="0"/>
          </a:p>
          <a:p>
            <a:pPr marL="0" indent="0">
              <a:spcBef>
                <a:spcPts val="0"/>
              </a:spcBef>
              <a:buClr>
                <a:schemeClr val="accent1"/>
              </a:buClr>
              <a:buNone/>
            </a:pPr>
            <a:r>
              <a:rPr lang="nl-NL" sz="1400" dirty="0"/>
              <a:t>Attitude:</a:t>
            </a:r>
          </a:p>
          <a:p>
            <a:pPr marL="249238" indent="-249238">
              <a:spcBef>
                <a:spcPts val="0"/>
              </a:spcBef>
              <a:buClr>
                <a:schemeClr val="accent1"/>
              </a:buClr>
            </a:pPr>
            <a:r>
              <a:rPr lang="nl-NL" sz="1400" dirty="0"/>
              <a:t>“ontmoet iedereen” en geeft elke betrokkene een stem;</a:t>
            </a:r>
          </a:p>
          <a:p>
            <a:pPr marL="249238" indent="-249238">
              <a:spcBef>
                <a:spcPts val="0"/>
              </a:spcBef>
              <a:buClr>
                <a:schemeClr val="accent1"/>
              </a:buClr>
            </a:pPr>
            <a:r>
              <a:rPr lang="nl-NL" sz="1400" dirty="0" err="1"/>
              <a:t>Outreachend</a:t>
            </a:r>
            <a:r>
              <a:rPr lang="nl-NL" sz="1400" dirty="0"/>
              <a:t>, voorbij formeel: toont echte betrokkenheid: naast bemoeizorgmentaliteit ook “broerzorg”;</a:t>
            </a:r>
          </a:p>
          <a:p>
            <a:pPr marL="249238" indent="-249238">
              <a:spcBef>
                <a:spcPts val="0"/>
              </a:spcBef>
              <a:buClr>
                <a:schemeClr val="accent1"/>
              </a:buClr>
            </a:pPr>
            <a:r>
              <a:rPr lang="nl-NL" sz="1400" dirty="0"/>
              <a:t>Meerzijdige partijdigheid;</a:t>
            </a:r>
          </a:p>
          <a:p>
            <a:pPr marL="249238" indent="-249238">
              <a:spcBef>
                <a:spcPts val="0"/>
              </a:spcBef>
              <a:buClr>
                <a:schemeClr val="accent1"/>
              </a:buClr>
            </a:pPr>
            <a:r>
              <a:rPr lang="nl-NL" sz="1400" dirty="0"/>
              <a:t>Raakt niet ingezogen;</a:t>
            </a:r>
          </a:p>
          <a:p>
            <a:pPr marL="0" indent="0">
              <a:spcBef>
                <a:spcPts val="0"/>
              </a:spcBef>
              <a:buNone/>
            </a:pPr>
            <a:endParaRPr lang="nl-NL" sz="1400" dirty="0"/>
          </a:p>
        </p:txBody>
      </p:sp>
    </p:spTree>
    <p:extLst>
      <p:ext uri="{BB962C8B-B14F-4D97-AF65-F5344CB8AC3E}">
        <p14:creationId xmlns:p14="http://schemas.microsoft.com/office/powerpoint/2010/main" val="4054471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6A2EE95-4F85-1247-A974-EC6CBC4519F9}"/>
              </a:ext>
            </a:extLst>
          </p:cNvPr>
          <p:cNvSpPr>
            <a:spLocks noGrp="1"/>
          </p:cNvSpPr>
          <p:nvPr>
            <p:ph idx="1"/>
          </p:nvPr>
        </p:nvSpPr>
        <p:spPr>
          <a:xfrm>
            <a:off x="623888" y="2024063"/>
            <a:ext cx="10923588" cy="4376737"/>
          </a:xfrm>
        </p:spPr>
        <p:txBody>
          <a:bodyPr lIns="0" tIns="0" rIns="0" bIns="0" numCol="2" spcCol="720000">
            <a:noAutofit/>
          </a:bodyPr>
          <a:lstStyle/>
          <a:p>
            <a:pPr marL="0" indent="0">
              <a:buNone/>
            </a:pPr>
            <a:r>
              <a:rPr lang="nl-NL" sz="1400" dirty="0"/>
              <a:t>In aanvulling op Kwaliteitskader MDA++, voor alle overige betrokken professionals bij uitvoering MDA++ (naast de casusregisseur).</a:t>
            </a:r>
          </a:p>
          <a:p>
            <a:pPr marL="0" indent="0">
              <a:buNone/>
            </a:pPr>
            <a:r>
              <a:rPr lang="nl-NL" sz="1400" b="1" dirty="0"/>
              <a:t>Kennis</a:t>
            </a:r>
            <a:endParaRPr lang="nl-NL" sz="1400" dirty="0"/>
          </a:p>
          <a:p>
            <a:pPr marL="227013" lvl="1" indent="-220663">
              <a:spcBef>
                <a:spcPts val="0"/>
              </a:spcBef>
              <a:buClr>
                <a:schemeClr val="accent1"/>
              </a:buClr>
            </a:pPr>
            <a:r>
              <a:rPr lang="nl-NL" sz="1400" dirty="0"/>
              <a:t>Basiskennis van veiligheid;</a:t>
            </a:r>
          </a:p>
          <a:p>
            <a:pPr marL="227013" lvl="1" indent="-220663">
              <a:spcBef>
                <a:spcPts val="0"/>
              </a:spcBef>
              <a:buClr>
                <a:schemeClr val="accent1"/>
              </a:buClr>
            </a:pPr>
            <a:r>
              <a:rPr lang="nl-NL" sz="1400" dirty="0"/>
              <a:t>Systemisch onderlegd;</a:t>
            </a:r>
          </a:p>
          <a:p>
            <a:pPr marL="227013" lvl="1" indent="-220663">
              <a:spcBef>
                <a:spcPts val="0"/>
              </a:spcBef>
              <a:buClr>
                <a:schemeClr val="accent1"/>
              </a:buClr>
            </a:pPr>
            <a:r>
              <a:rPr lang="nl-NL" sz="1400" dirty="0"/>
              <a:t>Kennis hoe betrokkenen te stimuleren eigen verantwoordelijkheid en invloed op te pakken.</a:t>
            </a:r>
          </a:p>
          <a:p>
            <a:pPr marL="0" indent="0">
              <a:buNone/>
            </a:pPr>
            <a:r>
              <a:rPr lang="en-US" sz="1400" b="1" dirty="0" err="1"/>
              <a:t>Vaardigheden</a:t>
            </a:r>
            <a:r>
              <a:rPr lang="en-US" sz="1400" b="1" dirty="0"/>
              <a:t>:</a:t>
            </a:r>
            <a:endParaRPr lang="nl-NL" sz="1400" dirty="0"/>
          </a:p>
          <a:p>
            <a:pPr marL="227013" lvl="1" indent="-220663">
              <a:spcBef>
                <a:spcPts val="0"/>
              </a:spcBef>
              <a:buClr>
                <a:schemeClr val="accent1"/>
              </a:buClr>
            </a:pPr>
            <a:r>
              <a:rPr lang="nl-NL" sz="1400" dirty="0"/>
              <a:t>Is in staat om te werken met het plan van aanpak;</a:t>
            </a:r>
          </a:p>
          <a:p>
            <a:pPr marL="227013" lvl="1" indent="-220663">
              <a:spcBef>
                <a:spcPts val="0"/>
              </a:spcBef>
              <a:buClr>
                <a:schemeClr val="accent1"/>
              </a:buClr>
            </a:pPr>
            <a:r>
              <a:rPr lang="nl-NL" sz="1400" dirty="0"/>
              <a:t>Is in staat om geweldsdynamiek op te pakken/ te bespreken (niet persoon veroordelen, wel geweld normeren en waar nodig confronteren);</a:t>
            </a:r>
          </a:p>
          <a:p>
            <a:pPr marL="227013" lvl="1" indent="-220663">
              <a:spcBef>
                <a:spcPts val="0"/>
              </a:spcBef>
              <a:buClr>
                <a:schemeClr val="accent1"/>
              </a:buClr>
            </a:pPr>
            <a:r>
              <a:rPr lang="nl-NL" sz="1400" dirty="0"/>
              <a:t>Kan sociaal netwerk en familie betrekken; </a:t>
            </a:r>
          </a:p>
          <a:p>
            <a:pPr marL="227013" lvl="1" indent="-220663">
              <a:spcBef>
                <a:spcPts val="0"/>
              </a:spcBef>
              <a:buClr>
                <a:schemeClr val="accent1"/>
              </a:buClr>
            </a:pPr>
            <a:r>
              <a:rPr lang="nl-NL" sz="1400" dirty="0"/>
              <a:t>Kunnen samenwerken met andere disciplines en sectoren o.b.v. gezamenlijk plan van aanpak.</a:t>
            </a:r>
          </a:p>
          <a:p>
            <a:pPr marL="0" indent="0">
              <a:buNone/>
            </a:pPr>
            <a:endParaRPr lang="en-US" sz="1500" b="1" dirty="0"/>
          </a:p>
          <a:p>
            <a:pPr marL="0" indent="0">
              <a:buNone/>
            </a:pPr>
            <a:endParaRPr lang="en-US" sz="1500" b="1" dirty="0"/>
          </a:p>
          <a:p>
            <a:pPr marL="0" indent="0">
              <a:buNone/>
            </a:pPr>
            <a:r>
              <a:rPr lang="en-US" sz="1400" b="1" dirty="0"/>
              <a:t>Attitude:</a:t>
            </a:r>
            <a:endParaRPr lang="nl-NL" sz="1400" dirty="0"/>
          </a:p>
          <a:p>
            <a:pPr marL="227013" lvl="1" indent="-220663">
              <a:spcBef>
                <a:spcPts val="0"/>
              </a:spcBef>
              <a:buClr>
                <a:schemeClr val="accent1"/>
              </a:buClr>
            </a:pPr>
            <a:r>
              <a:rPr lang="nl-NL" sz="1400" dirty="0"/>
              <a:t>Out-</a:t>
            </a:r>
            <a:r>
              <a:rPr lang="nl-NL" sz="1400" dirty="0" err="1"/>
              <a:t>reachend</a:t>
            </a:r>
            <a:r>
              <a:rPr lang="nl-NL" sz="1400" dirty="0"/>
              <a:t>;</a:t>
            </a:r>
          </a:p>
          <a:p>
            <a:pPr marL="227013" lvl="1" indent="-220663">
              <a:spcBef>
                <a:spcPts val="0"/>
              </a:spcBef>
              <a:buClr>
                <a:schemeClr val="accent1"/>
              </a:buClr>
            </a:pPr>
            <a:r>
              <a:rPr lang="nl-NL" sz="1400" dirty="0"/>
              <a:t>Beschikbaar/ betrouwbaar/ zorgvuldig / komt afspraken na / vasthoudend/ flexibel / kan goed samenwerken en weet dat ’t nooit alleen kan;</a:t>
            </a:r>
          </a:p>
          <a:p>
            <a:pPr marL="227013" lvl="1" indent="-220663">
              <a:spcBef>
                <a:spcPts val="0"/>
              </a:spcBef>
              <a:buClr>
                <a:schemeClr val="accent1"/>
              </a:buClr>
            </a:pPr>
            <a:r>
              <a:rPr lang="nl-NL" sz="1400" dirty="0"/>
              <a:t>Durft en doet!</a:t>
            </a:r>
          </a:p>
          <a:p>
            <a:pPr marL="588963" lvl="0" indent="-307975"/>
            <a:endParaRPr lang="nl-NL" sz="2500" dirty="0"/>
          </a:p>
        </p:txBody>
      </p:sp>
      <p:sp>
        <p:nvSpPr>
          <p:cNvPr id="6" name="Titel 1">
            <a:extLst>
              <a:ext uri="{FF2B5EF4-FFF2-40B4-BE49-F238E27FC236}">
                <a16:creationId xmlns:a16="http://schemas.microsoft.com/office/drawing/2014/main" id="{AC7B63B6-D0C8-B74F-AEB9-6E77CC030823}"/>
              </a:ext>
            </a:extLst>
          </p:cNvPr>
          <p:cNvSpPr txBox="1">
            <a:spLocks/>
          </p:cNvSpPr>
          <p:nvPr/>
        </p:nvSpPr>
        <p:spPr>
          <a:xfrm>
            <a:off x="623888" y="1080000"/>
            <a:ext cx="10939449"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Bijlage 5: Handvat specifieke bagage professionals bij uitvoering </a:t>
            </a:r>
            <a:br>
              <a:rPr lang="nl-NL" sz="2800" b="1" dirty="0">
                <a:latin typeface="Calibri" panose="020F0502020204030204" pitchFamily="34" charset="0"/>
                <a:cs typeface="Calibri" panose="020F0502020204030204" pitchFamily="34" charset="0"/>
              </a:rPr>
            </a:br>
            <a:r>
              <a:rPr lang="nl-NL" sz="2800" b="1" dirty="0">
                <a:latin typeface="Calibri" panose="020F0502020204030204" pitchFamily="34" charset="0"/>
                <a:cs typeface="Calibri" panose="020F0502020204030204" pitchFamily="34" charset="0"/>
              </a:rPr>
              <a:t>plan van aanpak MDA++</a:t>
            </a:r>
          </a:p>
        </p:txBody>
      </p:sp>
      <p:sp>
        <p:nvSpPr>
          <p:cNvPr id="9" name="Tijdelijke aanduiding voor dianummer 5">
            <a:extLst>
              <a:ext uri="{FF2B5EF4-FFF2-40B4-BE49-F238E27FC236}">
                <a16:creationId xmlns:a16="http://schemas.microsoft.com/office/drawing/2014/main" id="{A02F4EC5-7166-4543-BB76-241719FF8B8C}"/>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23</a:t>
            </a:fld>
            <a:endParaRPr lang="nl-NL" dirty="0">
              <a:solidFill>
                <a:schemeClr val="tx2"/>
              </a:solidFill>
            </a:endParaRPr>
          </a:p>
        </p:txBody>
      </p:sp>
    </p:spTree>
    <p:extLst>
      <p:ext uri="{BB962C8B-B14F-4D97-AF65-F5344CB8AC3E}">
        <p14:creationId xmlns:p14="http://schemas.microsoft.com/office/powerpoint/2010/main" val="383352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04519D4A-778E-334D-8683-F8CE2AEAA3EC}"/>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2">
            <a:extLst>
              <a:ext uri="{FF2B5EF4-FFF2-40B4-BE49-F238E27FC236}">
                <a16:creationId xmlns:a16="http://schemas.microsoft.com/office/drawing/2014/main" id="{B103DF4A-3256-0B4C-9E4E-A8C4004AA632}"/>
              </a:ext>
            </a:extLst>
          </p:cNvPr>
          <p:cNvSpPr>
            <a:spLocks noGrp="1"/>
          </p:cNvSpPr>
          <p:nvPr>
            <p:ph type="ftr" sz="quarter" idx="23"/>
          </p:nvPr>
        </p:nvSpPr>
        <p:spPr/>
        <p:txBody>
          <a:bodyPr/>
          <a:lstStyle/>
          <a:p>
            <a:r>
              <a:rPr lang="nl-NL"/>
              <a:t>Programma Geweld Hoort Nergens Thuis</a:t>
            </a:r>
            <a:endParaRPr lang="nl-NL" dirty="0"/>
          </a:p>
        </p:txBody>
      </p:sp>
      <p:sp>
        <p:nvSpPr>
          <p:cNvPr id="4" name="Tijdelijke aanduiding voor dianummer 3">
            <a:extLst>
              <a:ext uri="{FF2B5EF4-FFF2-40B4-BE49-F238E27FC236}">
                <a16:creationId xmlns:a16="http://schemas.microsoft.com/office/drawing/2014/main" id="{0FC4C7F6-8FCC-9B43-AA7C-4697890CEC97}"/>
              </a:ext>
            </a:extLst>
          </p:cNvPr>
          <p:cNvSpPr>
            <a:spLocks noGrp="1"/>
          </p:cNvSpPr>
          <p:nvPr>
            <p:ph type="sldNum" sz="quarter" idx="24"/>
          </p:nvPr>
        </p:nvSpPr>
        <p:spPr/>
        <p:txBody>
          <a:bodyPr/>
          <a:lstStyle/>
          <a:p>
            <a:fld id="{10A0A6AF-03C5-477E-939A-E28F7E7F05EA}" type="slidenum">
              <a:rPr lang="nl-NL" smtClean="0"/>
              <a:pPr/>
              <a:t>24</a:t>
            </a:fld>
            <a:endParaRPr lang="nl-NL" dirty="0"/>
          </a:p>
        </p:txBody>
      </p:sp>
      <p:sp>
        <p:nvSpPr>
          <p:cNvPr id="5" name="Titel 3">
            <a:extLst>
              <a:ext uri="{FF2B5EF4-FFF2-40B4-BE49-F238E27FC236}">
                <a16:creationId xmlns:a16="http://schemas.microsoft.com/office/drawing/2014/main" id="{0085AF2C-8444-5A48-8C04-48947C8BC3BC}"/>
              </a:ext>
            </a:extLst>
          </p:cNvPr>
          <p:cNvSpPr txBox="1">
            <a:spLocks/>
          </p:cNvSpPr>
          <p:nvPr/>
        </p:nvSpPr>
        <p:spPr>
          <a:xfrm>
            <a:off x="623888" y="1446963"/>
            <a:ext cx="4772077" cy="28387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i="0" kern="1200" baseline="0">
                <a:solidFill>
                  <a:schemeClr val="tx1"/>
                </a:solidFill>
                <a:latin typeface="Calibri" panose="020F0502020204030204" pitchFamily="34" charset="0"/>
                <a:ea typeface="+mj-ea"/>
                <a:cs typeface="+mj-cs"/>
              </a:defRPr>
            </a:lvl1pPr>
          </a:lstStyle>
          <a:p>
            <a:pPr>
              <a:lnSpc>
                <a:spcPct val="80000"/>
              </a:lnSpc>
            </a:pPr>
            <a:endParaRPr lang="nl-NL" sz="1600" b="1" i="1" dirty="0">
              <a:solidFill>
                <a:schemeClr val="accent1"/>
              </a:solidFill>
              <a:cs typeface="Calibri" panose="020F0502020204030204" pitchFamily="34" charset="0"/>
            </a:endParaRPr>
          </a:p>
          <a:p>
            <a:pPr>
              <a:lnSpc>
                <a:spcPct val="80000"/>
              </a:lnSpc>
            </a:pPr>
            <a:r>
              <a:rPr lang="nl-NL" sz="1600" dirty="0">
                <a:solidFill>
                  <a:schemeClr val="accent1"/>
                </a:solidFill>
                <a:cs typeface="Calibri" panose="020F0502020204030204" pitchFamily="34" charset="0"/>
              </a:rPr>
              <a:t>Meer informatie vindt u op</a:t>
            </a:r>
          </a:p>
          <a:p>
            <a:pPr>
              <a:lnSpc>
                <a:spcPct val="100000"/>
              </a:lnSpc>
            </a:pPr>
            <a:r>
              <a:rPr lang="nl-NL" sz="2200" b="1" dirty="0" err="1">
                <a:solidFill>
                  <a:schemeClr val="accent1"/>
                </a:solidFill>
                <a:cs typeface="Calibri" panose="020F0502020204030204" pitchFamily="34" charset="0"/>
                <a:hlinkClick r:id="rId2">
                  <a:extLst>
                    <a:ext uri="{A12FA001-AC4F-418D-AE19-62706E023703}">
                      <ahyp:hlinkClr xmlns:ahyp="http://schemas.microsoft.com/office/drawing/2018/hyperlinkcolor" xmlns="" val="tx"/>
                    </a:ext>
                  </a:extLst>
                </a:hlinkClick>
              </a:rPr>
              <a:t>www.geweldnergensthuis.nl</a:t>
            </a:r>
            <a:endParaRPr lang="nl-NL" sz="2200" b="1" dirty="0">
              <a:solidFill>
                <a:schemeClr val="accent1"/>
              </a:solidFill>
              <a:cs typeface="Calibri" panose="020F0502020204030204" pitchFamily="34" charset="0"/>
            </a:endParaRPr>
          </a:p>
        </p:txBody>
      </p:sp>
      <p:sp>
        <p:nvSpPr>
          <p:cNvPr id="6" name="Ovaal 5">
            <a:extLst>
              <a:ext uri="{FF2B5EF4-FFF2-40B4-BE49-F238E27FC236}">
                <a16:creationId xmlns:a16="http://schemas.microsoft.com/office/drawing/2014/main" id="{C2A10BBE-0429-D74B-972D-74C4EC5062F0}"/>
              </a:ext>
            </a:extLst>
          </p:cNvPr>
          <p:cNvSpPr/>
          <p:nvPr/>
        </p:nvSpPr>
        <p:spPr>
          <a:xfrm>
            <a:off x="7327417" y="1500327"/>
            <a:ext cx="3634366" cy="36343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2">
            <a:extLst>
              <a:ext uri="{FF2B5EF4-FFF2-40B4-BE49-F238E27FC236}">
                <a16:creationId xmlns:a16="http://schemas.microsoft.com/office/drawing/2014/main" id="{DD67FE68-2CAB-9445-90BD-C9DE55209315}"/>
              </a:ext>
            </a:extLst>
          </p:cNvPr>
          <p:cNvSpPr txBox="1">
            <a:spLocks/>
          </p:cNvSpPr>
          <p:nvPr/>
        </p:nvSpPr>
        <p:spPr>
          <a:xfrm>
            <a:off x="6096000" y="5228335"/>
            <a:ext cx="6096000" cy="821635"/>
          </a:xfrm>
          <a:prstGeom prst="rect">
            <a:avLst/>
          </a:prstGeom>
        </p:spPr>
        <p:txBody>
          <a:bodyPr vert="horz" lIns="0" tIns="0" rIns="0" bIns="0" rtlCol="0" anchor="ctr" anchorCtr="0"/>
          <a:lstStyle>
            <a:defPPr>
              <a:defRPr lang="nl-NL"/>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800" b="1" dirty="0">
                <a:solidFill>
                  <a:schemeClr val="tx1"/>
                </a:solidFill>
                <a:latin typeface="Calibri" panose="020F0502020204030204" pitchFamily="34" charset="0"/>
                <a:cs typeface="Calibri" panose="020F0502020204030204" pitchFamily="34" charset="0"/>
              </a:rPr>
              <a:t>Programma Geweld hoort nergens thuis</a:t>
            </a:r>
          </a:p>
        </p:txBody>
      </p:sp>
      <p:pic>
        <p:nvPicPr>
          <p:cNvPr id="8" name="Afbeelding 7">
            <a:extLst>
              <a:ext uri="{FF2B5EF4-FFF2-40B4-BE49-F238E27FC236}">
                <a16:creationId xmlns:a16="http://schemas.microsoft.com/office/drawing/2014/main" id="{CDF70D14-A4B1-D449-ABC3-55DBF0884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905" y="1921043"/>
            <a:ext cx="2842190" cy="2842190"/>
          </a:xfrm>
          <a:prstGeom prst="rect">
            <a:avLst/>
          </a:prstGeom>
        </p:spPr>
      </p:pic>
      <p:grpSp>
        <p:nvGrpSpPr>
          <p:cNvPr id="17" name="Groeperen 2">
            <a:extLst>
              <a:ext uri="{FF2B5EF4-FFF2-40B4-BE49-F238E27FC236}">
                <a16:creationId xmlns:a16="http://schemas.microsoft.com/office/drawing/2014/main" id="{FAAC3BBB-7FC4-0D41-B827-A58A9E93DE40}"/>
              </a:ext>
            </a:extLst>
          </p:cNvPr>
          <p:cNvGrpSpPr/>
          <p:nvPr/>
        </p:nvGrpSpPr>
        <p:grpSpPr>
          <a:xfrm>
            <a:off x="0" y="0"/>
            <a:ext cx="12192000" cy="1682496"/>
            <a:chOff x="0" y="0"/>
            <a:chExt cx="12192000" cy="1682496"/>
          </a:xfrm>
        </p:grpSpPr>
        <p:pic>
          <p:nvPicPr>
            <p:cNvPr id="18" name="Afbeelding 17">
              <a:extLst>
                <a:ext uri="{FF2B5EF4-FFF2-40B4-BE49-F238E27FC236}">
                  <a16:creationId xmlns:a16="http://schemas.microsoft.com/office/drawing/2014/main" id="{9BBF5046-9E90-6A4C-9C43-25430BFD78F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9" name="Rechthoek 18">
              <a:extLst>
                <a:ext uri="{FF2B5EF4-FFF2-40B4-BE49-F238E27FC236}">
                  <a16:creationId xmlns:a16="http://schemas.microsoft.com/office/drawing/2014/main" id="{8FED9544-605F-E342-B48E-9BFA74E7FA66}"/>
                </a:ext>
              </a:extLst>
            </p:cNvPr>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0" name="Groep 19">
            <a:extLst>
              <a:ext uri="{FF2B5EF4-FFF2-40B4-BE49-F238E27FC236}">
                <a16:creationId xmlns:a16="http://schemas.microsoft.com/office/drawing/2014/main" id="{3262740E-4BA5-9648-A178-C69C34B0CAEE}"/>
              </a:ext>
            </a:extLst>
          </p:cNvPr>
          <p:cNvGrpSpPr/>
          <p:nvPr/>
        </p:nvGrpSpPr>
        <p:grpSpPr>
          <a:xfrm>
            <a:off x="508355" y="5412973"/>
            <a:ext cx="4665516" cy="1111063"/>
            <a:chOff x="508355" y="5249683"/>
            <a:chExt cx="4665516" cy="1111063"/>
          </a:xfrm>
        </p:grpSpPr>
        <p:pic>
          <p:nvPicPr>
            <p:cNvPr id="21" name="Graphic 20">
              <a:extLst>
                <a:ext uri="{FF2B5EF4-FFF2-40B4-BE49-F238E27FC236}">
                  <a16:creationId xmlns:a16="http://schemas.microsoft.com/office/drawing/2014/main" id="{A4D8A5BE-387A-1A45-AC89-704BD04DBD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47834" y="5749468"/>
              <a:ext cx="1612357" cy="611278"/>
            </a:xfrm>
            <a:prstGeom prst="rect">
              <a:avLst/>
            </a:prstGeom>
          </p:spPr>
        </p:pic>
        <p:pic>
          <p:nvPicPr>
            <p:cNvPr id="22" name="Graphic 21">
              <a:extLst>
                <a:ext uri="{FF2B5EF4-FFF2-40B4-BE49-F238E27FC236}">
                  <a16:creationId xmlns:a16="http://schemas.microsoft.com/office/drawing/2014/main" id="{E57E2103-1ED2-AF42-9CF7-D6BDCF01EE54}"/>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34401"/>
            <a:stretch/>
          </p:blipFill>
          <p:spPr>
            <a:xfrm>
              <a:off x="3955565" y="5831460"/>
              <a:ext cx="1218306" cy="364339"/>
            </a:xfrm>
            <a:prstGeom prst="rect">
              <a:avLst/>
            </a:prstGeom>
          </p:spPr>
        </p:pic>
        <p:pic>
          <p:nvPicPr>
            <p:cNvPr id="23" name="Graphic 22">
              <a:extLst>
                <a:ext uri="{FF2B5EF4-FFF2-40B4-BE49-F238E27FC236}">
                  <a16:creationId xmlns:a16="http://schemas.microsoft.com/office/drawing/2014/main" id="{99C473F1-B748-AD40-8DAF-62630DF1DEE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08355" y="5744353"/>
              <a:ext cx="1523654" cy="611233"/>
            </a:xfrm>
            <a:prstGeom prst="rect">
              <a:avLst/>
            </a:prstGeom>
          </p:spPr>
        </p:pic>
        <p:sp>
          <p:nvSpPr>
            <p:cNvPr id="24" name="Tekstvak 23">
              <a:extLst>
                <a:ext uri="{FF2B5EF4-FFF2-40B4-BE49-F238E27FC236}">
                  <a16:creationId xmlns:a16="http://schemas.microsoft.com/office/drawing/2014/main" id="{03FCB4CA-907F-FF4D-B935-26FEC2845E27}"/>
                </a:ext>
              </a:extLst>
            </p:cNvPr>
            <p:cNvSpPr txBox="1"/>
            <p:nvPr/>
          </p:nvSpPr>
          <p:spPr>
            <a:xfrm>
              <a:off x="632457" y="5249683"/>
              <a:ext cx="3525886" cy="581777"/>
            </a:xfrm>
            <a:prstGeom prst="rect">
              <a:avLst/>
            </a:prstGeom>
            <a:noFill/>
          </p:spPr>
          <p:txBody>
            <a:bodyPr wrap="square" lIns="0" tIns="0" rIns="0" bIns="0" rtlCol="0" anchor="ctr">
              <a:noAutofit/>
            </a:bodyPr>
            <a:lstStyle/>
            <a:p>
              <a:r>
                <a:rPr lang="nl-NL" sz="900" b="1" dirty="0">
                  <a:solidFill>
                    <a:schemeClr val="bg1"/>
                  </a:solidFill>
                </a:rPr>
                <a:t>Nationaal programma ‘Geweld hoort ­nergens thuis’ </a:t>
              </a:r>
              <a:br>
                <a:rPr lang="nl-NL" sz="900" b="1" dirty="0">
                  <a:solidFill>
                    <a:schemeClr val="bg1"/>
                  </a:solidFill>
                </a:rPr>
              </a:br>
              <a:r>
                <a:rPr lang="nl-NL" sz="900" dirty="0">
                  <a:solidFill>
                    <a:schemeClr val="bg1"/>
                  </a:solidFill>
                </a:rPr>
                <a:t>is een initiatief van:</a:t>
              </a:r>
            </a:p>
          </p:txBody>
        </p:sp>
      </p:grpSp>
    </p:spTree>
    <p:extLst>
      <p:ext uri="{BB962C8B-B14F-4D97-AF65-F5344CB8AC3E}">
        <p14:creationId xmlns:p14="http://schemas.microsoft.com/office/powerpoint/2010/main" val="213483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F2B560F-D95C-0D48-89F3-AD865BD36D8C}"/>
              </a:ext>
            </a:extLst>
          </p:cNvPr>
          <p:cNvSpPr txBox="1"/>
          <p:nvPr/>
        </p:nvSpPr>
        <p:spPr>
          <a:xfrm>
            <a:off x="2119256" y="299062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ekstvak 2">
            <a:extLst>
              <a:ext uri="{FF2B5EF4-FFF2-40B4-BE49-F238E27FC236}">
                <a16:creationId xmlns:a16="http://schemas.microsoft.com/office/drawing/2014/main" id="{0C91EB8A-82B9-E645-B625-118CD36EFDAC}"/>
              </a:ext>
            </a:extLst>
          </p:cNvPr>
          <p:cNvSpPr txBox="1"/>
          <p:nvPr/>
        </p:nvSpPr>
        <p:spPr>
          <a:xfrm>
            <a:off x="419548" y="66267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kstvak 5">
            <a:extLst>
              <a:ext uri="{FF2B5EF4-FFF2-40B4-BE49-F238E27FC236}">
                <a16:creationId xmlns:a16="http://schemas.microsoft.com/office/drawing/2014/main" id="{D12087D6-3E21-C14D-BF02-65358F7682A2}"/>
              </a:ext>
            </a:extLst>
          </p:cNvPr>
          <p:cNvSpPr txBox="1"/>
          <p:nvPr/>
        </p:nvSpPr>
        <p:spPr>
          <a:xfrm>
            <a:off x="638412" y="1644650"/>
            <a:ext cx="10915176" cy="4246838"/>
          </a:xfrm>
          <a:prstGeom prst="rect">
            <a:avLst/>
          </a:prstGeom>
          <a:noFill/>
        </p:spPr>
        <p:txBody>
          <a:bodyPr wrap="square" lIns="0" tIns="0" rIns="0" bIns="0" numCol="2" spcCol="720000" rtlCol="0">
            <a:noAutofit/>
          </a:bodyPr>
          <a:lstStyle/>
          <a:p>
            <a:r>
              <a:rPr lang="nl-NL" sz="1400" dirty="0"/>
              <a:t>Soms lukt het niet en is er meer nodig: in die gezinnen en huishoudens waar de inzet van reguliere hulp en andere interventies maximaal is beproefd maar het steeds maar niet lukt om een einde </a:t>
            </a:r>
            <a:br>
              <a:rPr lang="nl-NL" sz="1400" dirty="0"/>
            </a:br>
            <a:r>
              <a:rPr lang="nl-NL" sz="1400" dirty="0"/>
              <a:t>te maken aan de structurele onveiligheid (en dus het creëren van duurzame veiligheid), is langdurende inzet van psychosociale, medische, forensische en justitiële specialisten, in samenwerking </a:t>
            </a:r>
            <a:br>
              <a:rPr lang="nl-NL" sz="1400" dirty="0"/>
            </a:br>
            <a:r>
              <a:rPr lang="nl-NL" sz="1400" dirty="0"/>
              <a:t>met het gezin zelf en anderen (school, familie, lokaal veld, etc.) </a:t>
            </a:r>
            <a:br>
              <a:rPr lang="nl-NL" sz="1400" dirty="0"/>
            </a:br>
            <a:r>
              <a:rPr lang="nl-NL" sz="1400" dirty="0"/>
              <a:t>nodig. </a:t>
            </a:r>
            <a:r>
              <a:rPr lang="nl-NL" sz="1400" b="1" dirty="0"/>
              <a:t>MDA++: </a:t>
            </a:r>
            <a:r>
              <a:rPr lang="nl-NL" sz="1400" dirty="0"/>
              <a:t>Lange termijn, systeemgericht, multidisciplinair, </a:t>
            </a:r>
            <a:br>
              <a:rPr lang="nl-NL" sz="1400" dirty="0"/>
            </a:br>
            <a:r>
              <a:rPr lang="nl-NL" sz="1400" b="1" dirty="0"/>
              <a:t>+ specialistisch + intersectoraal</a:t>
            </a:r>
            <a:endParaRPr lang="nl-NL" sz="1400" dirty="0"/>
          </a:p>
          <a:p>
            <a:endParaRPr lang="nl-NL" sz="1400" b="1" dirty="0"/>
          </a:p>
          <a:p>
            <a:r>
              <a:rPr lang="nl-NL" sz="1400" dirty="0"/>
              <a:t>In 2015 het Kwaliteitskader MDA++ ontwikkeld. Eind 2015 hebben </a:t>
            </a:r>
            <a:br>
              <a:rPr lang="nl-NL" sz="1400" dirty="0"/>
            </a:br>
            <a:r>
              <a:rPr lang="nl-NL" sz="1400" dirty="0"/>
              <a:t>de wethouders van de centrumgemeenten en de wethouders vertegenwoordigd in de VNG-Commissie Gezondheid en Welzijn besloten zich gezamenlijk in te zetten voor het inrichten van een MDA++ in elke Veilig Thuis-regio: streven was dat elke VT regio eind 2018 MDA++ herkenbaar had ingevoerd.  </a:t>
            </a:r>
          </a:p>
          <a:p>
            <a:endParaRPr lang="nl-NL" sz="1400" dirty="0"/>
          </a:p>
          <a:p>
            <a:endParaRPr lang="nl-NL" sz="1400" dirty="0"/>
          </a:p>
          <a:p>
            <a:endParaRPr lang="nl-NL" sz="1400" dirty="0"/>
          </a:p>
          <a:p>
            <a:r>
              <a:rPr lang="nl-NL" sz="1400" dirty="0"/>
              <a:t>Dat bleek niet eenvoudig. Regio’s hebben behoefte aan meer praktische handvatten voor de implementatie. Vanuit het programma GHNT is het initiatief voor de ontwikkeling hiervan genomen. Samen met vele betrokkenen uit het veld zijn de bouwstenen MDA++ ontwikkeld. Gebleken is dat deze vijf bouwstenen regio’s daadwerkelijk helpen bij het implementeren van MDA++ in de regio.  </a:t>
            </a:r>
          </a:p>
          <a:p>
            <a:endParaRPr lang="nl-NL" sz="1400" dirty="0">
              <a:solidFill>
                <a:srgbClr val="FF0000"/>
              </a:solidFill>
            </a:endParaRPr>
          </a:p>
          <a:p>
            <a:endParaRPr lang="nl-NL" sz="1400" dirty="0">
              <a:solidFill>
                <a:srgbClr val="FF0000"/>
              </a:solidFill>
            </a:endParaRPr>
          </a:p>
        </p:txBody>
      </p:sp>
      <p:sp>
        <p:nvSpPr>
          <p:cNvPr id="17" name="Titel 1">
            <a:extLst>
              <a:ext uri="{FF2B5EF4-FFF2-40B4-BE49-F238E27FC236}">
                <a16:creationId xmlns:a16="http://schemas.microsoft.com/office/drawing/2014/main" id="{D510C05F-0C45-EB47-AF8E-4559AD0329DA}"/>
              </a:ext>
            </a:extLst>
          </p:cNvPr>
          <p:cNvSpPr txBox="1">
            <a:spLocks/>
          </p:cNvSpPr>
          <p:nvPr/>
        </p:nvSpPr>
        <p:spPr>
          <a:xfrm>
            <a:off x="630000" y="1080000"/>
            <a:ext cx="10923588" cy="504563"/>
          </a:xfrm>
          <a:prstGeom prst="rect">
            <a:avLst/>
          </a:prstGeom>
          <a:solidFill>
            <a:schemeClr val="bg1"/>
          </a:solidFill>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Inleiding (2)</a:t>
            </a:r>
          </a:p>
        </p:txBody>
      </p:sp>
      <p:pic>
        <p:nvPicPr>
          <p:cNvPr id="22" name="Graphic 21">
            <a:extLst>
              <a:ext uri="{FF2B5EF4-FFF2-40B4-BE49-F238E27FC236}">
                <a16:creationId xmlns:a16="http://schemas.microsoft.com/office/drawing/2014/main" id="{579721A9-1384-EA4B-A3A1-248C57C1C5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72664" y="3120612"/>
            <a:ext cx="3486584" cy="2195257"/>
          </a:xfrm>
          <a:prstGeom prst="rect">
            <a:avLst/>
          </a:prstGeom>
        </p:spPr>
      </p:pic>
      <p:sp>
        <p:nvSpPr>
          <p:cNvPr id="24" name="Tekstvak 23">
            <a:extLst>
              <a:ext uri="{FF2B5EF4-FFF2-40B4-BE49-F238E27FC236}">
                <a16:creationId xmlns:a16="http://schemas.microsoft.com/office/drawing/2014/main" id="{FEFD8EDE-3950-6340-951C-20A1C0A191DB}"/>
              </a:ext>
            </a:extLst>
          </p:cNvPr>
          <p:cNvSpPr txBox="1"/>
          <p:nvPr/>
        </p:nvSpPr>
        <p:spPr>
          <a:xfrm>
            <a:off x="6472664" y="5426372"/>
            <a:ext cx="3784040" cy="703256"/>
          </a:xfrm>
          <a:prstGeom prst="rect">
            <a:avLst/>
          </a:prstGeom>
          <a:noFill/>
        </p:spPr>
        <p:txBody>
          <a:bodyPr wrap="square" lIns="0" tIns="0" rIns="0" bIns="0" rtlCol="0">
            <a:noAutofit/>
          </a:bodyPr>
          <a:lstStyle/>
          <a:p>
            <a:pPr lvl="0">
              <a:defRPr/>
            </a:pPr>
            <a:r>
              <a:rPr lang="nl-NL" sz="1100" dirty="0"/>
              <a:t>Ervaringsgegevens in twee VT-regio’s (Friesland en West-Brabant) laten tot nu toe zien: 60-70 MDA++ casussen op jaarbasis (1%- 4% van de meldingen VT in 2018, voor het inwerkingtreden van de Wet verbeterde meldcode)</a:t>
            </a:r>
          </a:p>
        </p:txBody>
      </p:sp>
      <p:sp>
        <p:nvSpPr>
          <p:cNvPr id="10" name="Tijdelijke aanduiding voor dianummer 5">
            <a:extLst>
              <a:ext uri="{FF2B5EF4-FFF2-40B4-BE49-F238E27FC236}">
                <a16:creationId xmlns:a16="http://schemas.microsoft.com/office/drawing/2014/main" id="{6A666BF7-53B8-5A4C-AA16-04410FEA89BC}"/>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3</a:t>
            </a:fld>
            <a:endParaRPr lang="nl-NL" dirty="0">
              <a:solidFill>
                <a:schemeClr val="tx2"/>
              </a:solidFill>
            </a:endParaRPr>
          </a:p>
        </p:txBody>
      </p:sp>
    </p:spTree>
    <p:extLst>
      <p:ext uri="{BB962C8B-B14F-4D97-AF65-F5344CB8AC3E}">
        <p14:creationId xmlns:p14="http://schemas.microsoft.com/office/powerpoint/2010/main" val="340331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C973971-17F1-0C45-93B1-D09CEE567794}"/>
              </a:ext>
            </a:extLst>
          </p:cNvPr>
          <p:cNvSpPr>
            <a:spLocks noGrp="1"/>
          </p:cNvSpPr>
          <p:nvPr>
            <p:ph idx="1"/>
          </p:nvPr>
        </p:nvSpPr>
        <p:spPr>
          <a:xfrm>
            <a:off x="630000" y="1644649"/>
            <a:ext cx="10983689" cy="3886905"/>
          </a:xfrm>
        </p:spPr>
        <p:txBody>
          <a:bodyPr lIns="0" tIns="0" rIns="0" bIns="0">
            <a:noAutofit/>
          </a:bodyPr>
          <a:lstStyle/>
          <a:p>
            <a:pPr marL="0" indent="0">
              <a:spcBef>
                <a:spcPts val="600"/>
              </a:spcBef>
              <a:buNone/>
            </a:pPr>
            <a:r>
              <a:rPr lang="nl-NL" sz="1600" dirty="0"/>
              <a:t>De 5 bouwstenen voor de implementatie MDA++ zijn:</a:t>
            </a:r>
          </a:p>
          <a:p>
            <a:pPr marL="0" indent="0">
              <a:spcBef>
                <a:spcPts val="1800"/>
              </a:spcBef>
              <a:buNone/>
            </a:pPr>
            <a:r>
              <a:rPr lang="nl-NL" sz="1600" b="1" dirty="0">
                <a:solidFill>
                  <a:schemeClr val="tx2"/>
                </a:solidFill>
              </a:rPr>
              <a:t>Bouwsteen 1: </a:t>
            </a:r>
            <a:r>
              <a:rPr lang="nl-NL" sz="1600" dirty="0"/>
              <a:t>Wat is MDA++;				</a:t>
            </a:r>
          </a:p>
          <a:p>
            <a:pPr marL="0" indent="0">
              <a:spcBef>
                <a:spcPts val="1800"/>
              </a:spcBef>
              <a:buNone/>
            </a:pPr>
            <a:r>
              <a:rPr lang="nl-NL" sz="1600" b="1" dirty="0">
                <a:solidFill>
                  <a:schemeClr val="tx2"/>
                </a:solidFill>
              </a:rPr>
              <a:t>Bouwsteen 2: </a:t>
            </a:r>
            <a:r>
              <a:rPr lang="nl-NL" sz="1600" dirty="0"/>
              <a:t>Vaststellen landelijke richtlijn criteria inzet MDA++;</a:t>
            </a:r>
          </a:p>
          <a:p>
            <a:pPr marL="0" indent="0">
              <a:spcBef>
                <a:spcPts val="1800"/>
              </a:spcBef>
              <a:buNone/>
            </a:pPr>
            <a:r>
              <a:rPr lang="nl-NL" sz="1600" b="1" dirty="0">
                <a:solidFill>
                  <a:schemeClr val="tx2"/>
                </a:solidFill>
              </a:rPr>
              <a:t>Bouwsteen 3: </a:t>
            </a:r>
            <a:r>
              <a:rPr lang="nl-NL" sz="1600" dirty="0"/>
              <a:t>Hoe organiseren bestuurlijk commitment MDA++ in de regio;</a:t>
            </a:r>
          </a:p>
          <a:p>
            <a:pPr marL="0" indent="0">
              <a:spcBef>
                <a:spcPts val="1800"/>
              </a:spcBef>
              <a:buNone/>
            </a:pPr>
            <a:r>
              <a:rPr lang="nl-NL" sz="1600" b="1" dirty="0">
                <a:solidFill>
                  <a:schemeClr val="tx2"/>
                </a:solidFill>
              </a:rPr>
              <a:t>Bouwsteen 4: </a:t>
            </a:r>
            <a:r>
              <a:rPr lang="nl-NL" sz="1600" dirty="0"/>
              <a:t>Organisatie MDA++ in de regio;</a:t>
            </a:r>
          </a:p>
          <a:p>
            <a:pPr marL="0" indent="0">
              <a:spcBef>
                <a:spcPts val="1800"/>
              </a:spcBef>
              <a:buNone/>
            </a:pPr>
            <a:r>
              <a:rPr lang="nl-NL" sz="1600" b="1" dirty="0">
                <a:solidFill>
                  <a:schemeClr val="tx2"/>
                </a:solidFill>
              </a:rPr>
              <a:t>Bouwsteen 5: </a:t>
            </a:r>
            <a:r>
              <a:rPr lang="nl-NL" sz="1600" dirty="0"/>
              <a:t>Opstellen MDA++ plan van aanpak voor gezin/huishouden.</a:t>
            </a:r>
          </a:p>
        </p:txBody>
      </p:sp>
      <p:sp>
        <p:nvSpPr>
          <p:cNvPr id="4" name="Tekstvak 3">
            <a:extLst>
              <a:ext uri="{FF2B5EF4-FFF2-40B4-BE49-F238E27FC236}">
                <a16:creationId xmlns:a16="http://schemas.microsoft.com/office/drawing/2014/main" id="{A9D62D4C-4705-C748-948E-5B4F22683E13}"/>
              </a:ext>
            </a:extLst>
          </p:cNvPr>
          <p:cNvSpPr txBox="1"/>
          <p:nvPr/>
        </p:nvSpPr>
        <p:spPr>
          <a:xfrm>
            <a:off x="669701" y="6568225"/>
            <a:ext cx="184731" cy="369332"/>
          </a:xfrm>
          <a:prstGeom prst="rect">
            <a:avLst/>
          </a:prstGeom>
          <a:noFill/>
        </p:spPr>
        <p:txBody>
          <a:bodyPr wrap="none" rtlCol="0">
            <a:spAutoFit/>
          </a:bodyPr>
          <a:lstStyle/>
          <a:p>
            <a:endParaRPr lang="nl-NL" dirty="0"/>
          </a:p>
        </p:txBody>
      </p:sp>
      <p:sp>
        <p:nvSpPr>
          <p:cNvPr id="12" name="Titel 1">
            <a:extLst>
              <a:ext uri="{FF2B5EF4-FFF2-40B4-BE49-F238E27FC236}">
                <a16:creationId xmlns:a16="http://schemas.microsoft.com/office/drawing/2014/main" id="{F8A7F714-281B-274E-8577-B54166991B92}"/>
              </a:ext>
            </a:extLst>
          </p:cNvPr>
          <p:cNvSpPr txBox="1">
            <a:spLocks/>
          </p:cNvSpPr>
          <p:nvPr/>
        </p:nvSpPr>
        <p:spPr>
          <a:xfrm>
            <a:off x="630000" y="1080000"/>
            <a:ext cx="10923588" cy="504563"/>
          </a:xfrm>
          <a:prstGeom prst="rect">
            <a:avLst/>
          </a:prstGeom>
          <a:solidFill>
            <a:schemeClr val="bg1"/>
          </a:solidFill>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Inleiding (3)</a:t>
            </a:r>
          </a:p>
        </p:txBody>
      </p:sp>
      <p:sp>
        <p:nvSpPr>
          <p:cNvPr id="7" name="Tijdelijke aanduiding voor dianummer 5">
            <a:extLst>
              <a:ext uri="{FF2B5EF4-FFF2-40B4-BE49-F238E27FC236}">
                <a16:creationId xmlns:a16="http://schemas.microsoft.com/office/drawing/2014/main" id="{BD0F0FE1-D98A-6844-A760-2965D8B9A28F}"/>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4</a:t>
            </a:fld>
            <a:endParaRPr lang="nl-NL" dirty="0">
              <a:solidFill>
                <a:schemeClr val="tx2"/>
              </a:solidFill>
            </a:endParaRPr>
          </a:p>
        </p:txBody>
      </p:sp>
    </p:spTree>
    <p:extLst>
      <p:ext uri="{BB962C8B-B14F-4D97-AF65-F5344CB8AC3E}">
        <p14:creationId xmlns:p14="http://schemas.microsoft.com/office/powerpoint/2010/main" val="428421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1894B-44FD-4A44-A584-C374375F3910}"/>
              </a:ext>
            </a:extLst>
          </p:cNvPr>
          <p:cNvSpPr>
            <a:spLocks noGrp="1"/>
          </p:cNvSpPr>
          <p:nvPr>
            <p:ph type="title"/>
          </p:nvPr>
        </p:nvSpPr>
        <p:spPr>
          <a:xfrm>
            <a:off x="623888" y="1080000"/>
            <a:ext cx="10378843" cy="555624"/>
          </a:xfrm>
        </p:spPr>
        <p:txBody>
          <a:bodyPr lIns="0" rIns="0">
            <a:noAutofit/>
          </a:bodyPr>
          <a:lstStyle/>
          <a:p>
            <a:r>
              <a:rPr lang="nl-NL" sz="2800" b="1" dirty="0">
                <a:latin typeface="Calibri" panose="020F0502020204030204" pitchFamily="34" charset="0"/>
                <a:cs typeface="Calibri" panose="020F0502020204030204" pitchFamily="34" charset="0"/>
              </a:rPr>
              <a:t>Inhoud</a:t>
            </a:r>
          </a:p>
        </p:txBody>
      </p:sp>
      <p:sp>
        <p:nvSpPr>
          <p:cNvPr id="3" name="Tijdelijke aanduiding voor inhoud 2">
            <a:extLst>
              <a:ext uri="{FF2B5EF4-FFF2-40B4-BE49-F238E27FC236}">
                <a16:creationId xmlns:a16="http://schemas.microsoft.com/office/drawing/2014/main" id="{AAF8BFB9-F0C0-FD43-A445-E6980A62EEBD}"/>
              </a:ext>
            </a:extLst>
          </p:cNvPr>
          <p:cNvSpPr>
            <a:spLocks noGrp="1"/>
          </p:cNvSpPr>
          <p:nvPr>
            <p:ph idx="1"/>
          </p:nvPr>
        </p:nvSpPr>
        <p:spPr>
          <a:xfrm>
            <a:off x="623888" y="1644649"/>
            <a:ext cx="10939449" cy="4529975"/>
          </a:xfrm>
        </p:spPr>
        <p:txBody>
          <a:bodyPr lIns="0" tIns="0" rIns="0" bIns="0">
            <a:noAutofit/>
          </a:bodyPr>
          <a:lstStyle/>
          <a:p>
            <a:pPr marL="230188" indent="-220663">
              <a:spcBef>
                <a:spcPts val="300"/>
              </a:spcBef>
              <a:buNone/>
              <a:tabLst>
                <a:tab pos="484188" algn="l"/>
                <a:tab pos="754063" algn="l"/>
                <a:tab pos="7556500" algn="l"/>
              </a:tabLst>
            </a:pPr>
            <a:r>
              <a:rPr lang="nl-NL" sz="1600" b="1" dirty="0">
                <a:solidFill>
                  <a:schemeClr val="tx2"/>
                </a:solidFill>
              </a:rPr>
              <a:t>1	Inleiding   </a:t>
            </a:r>
            <a:r>
              <a:rPr lang="nl-NL" sz="1600" b="1" dirty="0"/>
              <a:t>2</a:t>
            </a:r>
          </a:p>
          <a:p>
            <a:pPr marL="230188" indent="-220663">
              <a:spcBef>
                <a:spcPts val="300"/>
              </a:spcBef>
              <a:buNone/>
              <a:tabLst>
                <a:tab pos="484188" algn="l"/>
                <a:tab pos="754063" algn="l"/>
                <a:tab pos="7556500" algn="l"/>
              </a:tabLst>
            </a:pPr>
            <a:endParaRPr lang="nl-NL" sz="1600" b="1" dirty="0">
              <a:solidFill>
                <a:schemeClr val="tx2"/>
              </a:solidFill>
            </a:endParaRPr>
          </a:p>
          <a:p>
            <a:pPr marL="230188" indent="-220663">
              <a:spcBef>
                <a:spcPts val="300"/>
              </a:spcBef>
              <a:buNone/>
              <a:tabLst>
                <a:tab pos="484188" algn="l"/>
                <a:tab pos="754063" algn="l"/>
                <a:tab pos="7556500" algn="l"/>
              </a:tabLst>
            </a:pPr>
            <a:r>
              <a:rPr lang="nl-NL" sz="1600" b="1" dirty="0">
                <a:solidFill>
                  <a:schemeClr val="tx2"/>
                </a:solidFill>
              </a:rPr>
              <a:t>2	Bouwstenen   </a:t>
            </a:r>
            <a:r>
              <a:rPr lang="nl-NL" sz="1600" b="1" dirty="0"/>
              <a:t>6</a:t>
            </a:r>
            <a:r>
              <a:rPr lang="nl-NL" sz="1600" dirty="0">
                <a:solidFill>
                  <a:schemeClr val="tx2"/>
                </a:solidFill>
              </a:rPr>
              <a:t>	</a:t>
            </a:r>
          </a:p>
          <a:p>
            <a:pPr marL="230188" indent="-220663">
              <a:spcBef>
                <a:spcPts val="300"/>
              </a:spcBef>
              <a:buNone/>
              <a:tabLst>
                <a:tab pos="484188" algn="l"/>
                <a:tab pos="754063" algn="l"/>
                <a:tab pos="7556500" algn="l"/>
              </a:tabLst>
            </a:pPr>
            <a:r>
              <a:rPr lang="nl-NL" sz="1600" dirty="0"/>
              <a:t>	Bouwsteen 1: Wat is MDA++? </a:t>
            </a:r>
          </a:p>
          <a:p>
            <a:pPr marL="230188" indent="-220663">
              <a:spcBef>
                <a:spcPts val="300"/>
              </a:spcBef>
              <a:buNone/>
              <a:tabLst>
                <a:tab pos="484188" algn="l"/>
                <a:tab pos="754063" algn="l"/>
                <a:tab pos="7556500" algn="l"/>
              </a:tabLst>
            </a:pPr>
            <a:r>
              <a:rPr lang="nl-NL" sz="1600" dirty="0"/>
              <a:t>	Bouwsteen 2: Vaststellen landelijke richtlijn criteria inzet MDA++</a:t>
            </a:r>
          </a:p>
          <a:p>
            <a:pPr marL="230188" indent="-220663">
              <a:spcBef>
                <a:spcPts val="300"/>
              </a:spcBef>
              <a:buNone/>
              <a:tabLst>
                <a:tab pos="484188" algn="l"/>
                <a:tab pos="754063" algn="l"/>
                <a:tab pos="7556500" algn="l"/>
              </a:tabLst>
            </a:pPr>
            <a:r>
              <a:rPr lang="nl-NL" sz="1600" dirty="0"/>
              <a:t>	Bouwsteen 3: Organisatie bestuurlijk commitment MDA++ in de regio</a:t>
            </a:r>
          </a:p>
          <a:p>
            <a:pPr marL="230188" indent="-220663">
              <a:spcBef>
                <a:spcPts val="300"/>
              </a:spcBef>
              <a:buNone/>
              <a:tabLst>
                <a:tab pos="484188" algn="l"/>
                <a:tab pos="754063" algn="l"/>
                <a:tab pos="7556500" algn="l"/>
              </a:tabLst>
            </a:pPr>
            <a:r>
              <a:rPr lang="nl-NL" sz="1600" dirty="0"/>
              <a:t>	Bouwsteen 4: Organisatie MDA++ in de regio</a:t>
            </a:r>
          </a:p>
          <a:p>
            <a:pPr marL="230188" indent="-220663">
              <a:spcBef>
                <a:spcPts val="300"/>
              </a:spcBef>
              <a:buNone/>
              <a:tabLst>
                <a:tab pos="484188" algn="l"/>
                <a:tab pos="754063" algn="l"/>
                <a:tab pos="7556500" algn="l"/>
              </a:tabLst>
            </a:pPr>
            <a:r>
              <a:rPr lang="nl-NL" sz="1600" dirty="0"/>
              <a:t>	Bouwsteen 5: Opstellen MDA++ plan van aanpak voor gezin/huishouden</a:t>
            </a:r>
          </a:p>
          <a:p>
            <a:pPr marL="230188" indent="-220663">
              <a:spcBef>
                <a:spcPts val="300"/>
              </a:spcBef>
              <a:buNone/>
              <a:tabLst>
                <a:tab pos="484188" algn="l"/>
                <a:tab pos="754063" algn="l"/>
                <a:tab pos="7556500" algn="l"/>
              </a:tabLst>
            </a:pPr>
            <a:endParaRPr lang="nl-NL" sz="1600" b="1" dirty="0">
              <a:solidFill>
                <a:schemeClr val="tx2"/>
              </a:solidFill>
            </a:endParaRPr>
          </a:p>
          <a:p>
            <a:pPr marL="230188" indent="-220663">
              <a:spcBef>
                <a:spcPts val="300"/>
              </a:spcBef>
              <a:buNone/>
              <a:tabLst>
                <a:tab pos="484188" algn="l"/>
                <a:tab pos="754063" algn="l"/>
                <a:tab pos="7556500" algn="l"/>
              </a:tabLst>
            </a:pPr>
            <a:r>
              <a:rPr lang="nl-NL" sz="1600" b="1" dirty="0">
                <a:solidFill>
                  <a:schemeClr val="tx2"/>
                </a:solidFill>
              </a:rPr>
              <a:t>3	Bijlagen </a:t>
            </a:r>
            <a:r>
              <a:rPr lang="nl-NL" sz="1600" b="1" dirty="0"/>
              <a:t>16</a:t>
            </a:r>
          </a:p>
          <a:p>
            <a:pPr marL="230188" indent="-220663">
              <a:spcBef>
                <a:spcPts val="300"/>
              </a:spcBef>
              <a:buNone/>
              <a:tabLst>
                <a:tab pos="484188" algn="l"/>
                <a:tab pos="754063" algn="l"/>
                <a:tab pos="7556500" algn="l"/>
              </a:tabLst>
            </a:pPr>
            <a:r>
              <a:rPr lang="nl-NL" sz="1600" dirty="0"/>
              <a:t>	1. Samenwerking in situaties van acute onveiligheid</a:t>
            </a:r>
          </a:p>
          <a:p>
            <a:pPr marL="230188" indent="-220663">
              <a:spcBef>
                <a:spcPts val="300"/>
              </a:spcBef>
              <a:buNone/>
              <a:tabLst>
                <a:tab pos="484188" algn="l"/>
                <a:tab pos="754063" algn="l"/>
                <a:tab pos="7556500" algn="l"/>
              </a:tabLst>
            </a:pPr>
            <a:r>
              <a:rPr lang="nl-NL" sz="1600" dirty="0"/>
              <a:t>	2. Handvat betrokken disciplines en sectoren in MDA++ analyse</a:t>
            </a:r>
          </a:p>
          <a:p>
            <a:pPr marL="230188" indent="-220663">
              <a:spcBef>
                <a:spcPts val="300"/>
              </a:spcBef>
              <a:buNone/>
              <a:tabLst>
                <a:tab pos="484188" algn="l"/>
                <a:tab pos="754063" algn="l"/>
                <a:tab pos="7556500" algn="l"/>
              </a:tabLst>
            </a:pPr>
            <a:r>
              <a:rPr lang="nl-NL" sz="1600" dirty="0"/>
              <a:t>	3. Stroomschema gefaseerde ketenzorg</a:t>
            </a:r>
          </a:p>
          <a:p>
            <a:pPr marL="230188" indent="-220663">
              <a:spcBef>
                <a:spcPts val="300"/>
              </a:spcBef>
              <a:buNone/>
              <a:tabLst>
                <a:tab pos="484188" algn="l"/>
                <a:tab pos="754063" algn="l"/>
                <a:tab pos="7556500" algn="l"/>
              </a:tabLst>
            </a:pPr>
            <a:r>
              <a:rPr lang="nl-NL" sz="1600" dirty="0"/>
              <a:t>	4. Handvat regiefunctie MDA++</a:t>
            </a:r>
          </a:p>
          <a:p>
            <a:pPr marL="230188" indent="-220663">
              <a:spcBef>
                <a:spcPts val="300"/>
              </a:spcBef>
              <a:buNone/>
              <a:tabLst>
                <a:tab pos="484188" algn="l"/>
                <a:tab pos="754063" algn="l"/>
                <a:tab pos="7556500" algn="l"/>
              </a:tabLst>
            </a:pPr>
            <a:r>
              <a:rPr lang="nl-NL" sz="1600" dirty="0"/>
              <a:t>	5. Handvat specifieke bagage professionals bij uitvoering plan van aanpak MDA++</a:t>
            </a:r>
          </a:p>
        </p:txBody>
      </p:sp>
      <p:sp>
        <p:nvSpPr>
          <p:cNvPr id="6" name="Tijdelijke aanduiding voor dianummer 5">
            <a:extLst>
              <a:ext uri="{FF2B5EF4-FFF2-40B4-BE49-F238E27FC236}">
                <a16:creationId xmlns:a16="http://schemas.microsoft.com/office/drawing/2014/main" id="{1575785D-C4FC-634F-9D09-7DC91C3BECB5}"/>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5</a:t>
            </a:fld>
            <a:endParaRPr lang="nl-NL" dirty="0">
              <a:solidFill>
                <a:schemeClr val="tx2"/>
              </a:solidFill>
            </a:endParaRPr>
          </a:p>
        </p:txBody>
      </p:sp>
    </p:spTree>
    <p:extLst>
      <p:ext uri="{BB962C8B-B14F-4D97-AF65-F5344CB8AC3E}">
        <p14:creationId xmlns:p14="http://schemas.microsoft.com/office/powerpoint/2010/main" val="25251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kstvak 38">
            <a:extLst>
              <a:ext uri="{FF2B5EF4-FFF2-40B4-BE49-F238E27FC236}">
                <a16:creationId xmlns:a16="http://schemas.microsoft.com/office/drawing/2014/main" id="{D12087D6-3E21-C14D-BF02-65358F7682A2}"/>
              </a:ext>
            </a:extLst>
          </p:cNvPr>
          <p:cNvSpPr txBox="1"/>
          <p:nvPr/>
        </p:nvSpPr>
        <p:spPr>
          <a:xfrm>
            <a:off x="624498" y="1650458"/>
            <a:ext cx="10447785" cy="4401205"/>
          </a:xfrm>
          <a:prstGeom prst="rect">
            <a:avLst/>
          </a:prstGeom>
          <a:noFill/>
        </p:spPr>
        <p:txBody>
          <a:bodyPr wrap="square" lIns="0" tIns="0" rIns="0" bIns="0" rtlCol="0">
            <a:noAutofit/>
          </a:bodyPr>
          <a:lstStyle/>
          <a:p>
            <a:r>
              <a:rPr lang="nl-NL" sz="1400" dirty="0"/>
              <a:t>MDA++ is gericht op het </a:t>
            </a:r>
            <a:r>
              <a:rPr lang="nl-NL" sz="1400" b="1" dirty="0"/>
              <a:t>doorbreken van het patroon </a:t>
            </a:r>
            <a:r>
              <a:rPr lang="nl-NL" sz="1400" dirty="0"/>
              <a:t>van geweld en verwaarlozing (structurele onveiligheid). In dit patroon van geweld en verwaarlozing doen zich ook situaties voor waarin het acuut onveilig is voor een of meer leden van het gezin/huishouden. De MDA++ doelgroep is ‘crisisgevoelig’.  De inzet van organisaties in situaties van acute onveiligheid is daarom altijd verbonden aan de inzet van MDA++ en andersom. </a:t>
            </a:r>
          </a:p>
          <a:p>
            <a:endParaRPr lang="nl-NL" sz="1400" dirty="0"/>
          </a:p>
          <a:p>
            <a:endParaRPr lang="nl-NL" sz="1400" dirty="0"/>
          </a:p>
          <a:p>
            <a:endParaRPr lang="nl-NL" sz="1400" dirty="0"/>
          </a:p>
          <a:p>
            <a:endParaRPr lang="nl-NL" sz="1400" dirty="0"/>
          </a:p>
          <a:p>
            <a:endParaRPr lang="nl-NL" sz="1400" dirty="0"/>
          </a:p>
          <a:p>
            <a:endParaRPr lang="nl-NL" sz="1400" dirty="0">
              <a:solidFill>
                <a:srgbClr val="FF0000"/>
              </a:solidFill>
            </a:endParaRPr>
          </a:p>
          <a:p>
            <a:endParaRPr lang="nl-NL" sz="1400" dirty="0">
              <a:solidFill>
                <a:srgbClr val="FF0000"/>
              </a:solidFill>
            </a:endParaRPr>
          </a:p>
          <a:p>
            <a:endParaRPr lang="nl-NL" sz="1400" dirty="0">
              <a:solidFill>
                <a:srgbClr val="FF0000"/>
              </a:solidFill>
            </a:endParaRPr>
          </a:p>
          <a:p>
            <a:endParaRPr lang="nl-NL" sz="1400" dirty="0">
              <a:solidFill>
                <a:srgbClr val="FF0000"/>
              </a:solidFill>
            </a:endParaRPr>
          </a:p>
          <a:p>
            <a:endParaRPr lang="nl-NL" sz="1400" dirty="0">
              <a:solidFill>
                <a:srgbClr val="FF0000"/>
              </a:solidFill>
            </a:endParaRPr>
          </a:p>
          <a:p>
            <a:endParaRPr lang="nl-NL" sz="1400" dirty="0">
              <a:solidFill>
                <a:srgbClr val="FF0000"/>
              </a:solidFill>
            </a:endParaRPr>
          </a:p>
          <a:p>
            <a:endParaRPr lang="nl-NL" sz="1400" dirty="0"/>
          </a:p>
          <a:p>
            <a:endParaRPr lang="nl-NL" sz="1400" dirty="0"/>
          </a:p>
          <a:p>
            <a:endParaRPr lang="nl-NL" sz="1400" dirty="0"/>
          </a:p>
          <a:p>
            <a:r>
              <a:rPr lang="nl-NL" sz="1400" dirty="0"/>
              <a:t>In de situaties van acute onveiligheid zullen de relevante organisaties (o.a. politie, OM, crisisdienst, </a:t>
            </a:r>
            <a:r>
              <a:rPr lang="nl-NL" sz="1400" dirty="0" err="1"/>
              <a:t>RvdK</a:t>
            </a:r>
            <a:r>
              <a:rPr lang="nl-NL" sz="1400" dirty="0"/>
              <a:t>, GI, Veilig Thuis, CSG, Vrouwenopvang) hun reguliere werkzaamheden uitvoeren en met elkaar samenwerken om de veiligheid van betrokkenen </a:t>
            </a:r>
            <a:r>
              <a:rPr lang="nl-NL" sz="1400" b="1" dirty="0"/>
              <a:t>direct</a:t>
            </a:r>
            <a:r>
              <a:rPr lang="nl-NL" sz="1400" dirty="0"/>
              <a:t> te borgen (zie bijlage 1).</a:t>
            </a:r>
          </a:p>
        </p:txBody>
      </p:sp>
      <p:sp>
        <p:nvSpPr>
          <p:cNvPr id="23" name="Rechthoek 22"/>
          <p:cNvSpPr/>
          <p:nvPr/>
        </p:nvSpPr>
        <p:spPr>
          <a:xfrm>
            <a:off x="10529945" y="5802403"/>
            <a:ext cx="914400" cy="914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0E3496DA-4733-0E49-AB65-29C9A5D57242}"/>
              </a:ext>
            </a:extLst>
          </p:cNvPr>
          <p:cNvGrpSpPr/>
          <p:nvPr/>
        </p:nvGrpSpPr>
        <p:grpSpPr>
          <a:xfrm>
            <a:off x="623887" y="2668271"/>
            <a:ext cx="10939450" cy="2352206"/>
            <a:chOff x="61941" y="2779633"/>
            <a:chExt cx="11238030" cy="2416407"/>
          </a:xfrm>
        </p:grpSpPr>
        <p:sp>
          <p:nvSpPr>
            <p:cNvPr id="34" name="Vrije vorm 33"/>
            <p:cNvSpPr/>
            <p:nvPr/>
          </p:nvSpPr>
          <p:spPr>
            <a:xfrm>
              <a:off x="1367065" y="2779633"/>
              <a:ext cx="8930198" cy="2416407"/>
            </a:xfrm>
            <a:custGeom>
              <a:avLst/>
              <a:gdLst>
                <a:gd name="connsiteX0" fmla="*/ 0 w 8976220"/>
                <a:gd name="connsiteY0" fmla="*/ 1132514 h 2330655"/>
                <a:gd name="connsiteX1" fmla="*/ 922789 w 8976220"/>
                <a:gd name="connsiteY1" fmla="*/ 2298583 h 2330655"/>
                <a:gd name="connsiteX2" fmla="*/ 2239860 w 8976220"/>
                <a:gd name="connsiteY2" fmla="*/ 0 h 2330655"/>
                <a:gd name="connsiteX3" fmla="*/ 3271706 w 8976220"/>
                <a:gd name="connsiteY3" fmla="*/ 2290194 h 2330655"/>
                <a:gd name="connsiteX4" fmla="*/ 4924337 w 8976220"/>
                <a:gd name="connsiteY4" fmla="*/ 16778 h 2330655"/>
                <a:gd name="connsiteX5" fmla="*/ 5234730 w 8976220"/>
                <a:gd name="connsiteY5" fmla="*/ 2273416 h 2330655"/>
                <a:gd name="connsiteX6" fmla="*/ 7860484 w 8976220"/>
                <a:gd name="connsiteY6" fmla="*/ 8389 h 2330655"/>
                <a:gd name="connsiteX7" fmla="*/ 8976220 w 8976220"/>
                <a:gd name="connsiteY7" fmla="*/ 2265027 h 2330655"/>
                <a:gd name="connsiteX8" fmla="*/ 8976220 w 8976220"/>
                <a:gd name="connsiteY8" fmla="*/ 2265027 h 2330655"/>
                <a:gd name="connsiteX0" fmla="*/ 0 w 8976220"/>
                <a:gd name="connsiteY0" fmla="*/ 1132514 h 2330655"/>
                <a:gd name="connsiteX1" fmla="*/ 922789 w 8976220"/>
                <a:gd name="connsiteY1" fmla="*/ 2298583 h 2330655"/>
                <a:gd name="connsiteX2" fmla="*/ 2239860 w 8976220"/>
                <a:gd name="connsiteY2" fmla="*/ 0 h 2330655"/>
                <a:gd name="connsiteX3" fmla="*/ 3271706 w 8976220"/>
                <a:gd name="connsiteY3" fmla="*/ 2290194 h 2330655"/>
                <a:gd name="connsiteX4" fmla="*/ 4379053 w 8976220"/>
                <a:gd name="connsiteY4" fmla="*/ 50334 h 2330655"/>
                <a:gd name="connsiteX5" fmla="*/ 5234730 w 8976220"/>
                <a:gd name="connsiteY5" fmla="*/ 2273416 h 2330655"/>
                <a:gd name="connsiteX6" fmla="*/ 7860484 w 8976220"/>
                <a:gd name="connsiteY6" fmla="*/ 8389 h 2330655"/>
                <a:gd name="connsiteX7" fmla="*/ 8976220 w 8976220"/>
                <a:gd name="connsiteY7" fmla="*/ 2265027 h 2330655"/>
                <a:gd name="connsiteX8" fmla="*/ 8976220 w 8976220"/>
                <a:gd name="connsiteY8" fmla="*/ 2265027 h 2330655"/>
                <a:gd name="connsiteX0" fmla="*/ 0 w 8976220"/>
                <a:gd name="connsiteY0" fmla="*/ 1132514 h 2330655"/>
                <a:gd name="connsiteX1" fmla="*/ 922789 w 8976220"/>
                <a:gd name="connsiteY1" fmla="*/ 2298583 h 2330655"/>
                <a:gd name="connsiteX2" fmla="*/ 2239860 w 8976220"/>
                <a:gd name="connsiteY2" fmla="*/ 0 h 2330655"/>
                <a:gd name="connsiteX3" fmla="*/ 3271706 w 8976220"/>
                <a:gd name="connsiteY3" fmla="*/ 2290194 h 2330655"/>
                <a:gd name="connsiteX4" fmla="*/ 4379053 w 8976220"/>
                <a:gd name="connsiteY4" fmla="*/ 50334 h 2330655"/>
                <a:gd name="connsiteX5" fmla="*/ 5234730 w 8976220"/>
                <a:gd name="connsiteY5" fmla="*/ 2273416 h 2330655"/>
                <a:gd name="connsiteX6" fmla="*/ 7566869 w 8976220"/>
                <a:gd name="connsiteY6" fmla="*/ 41945 h 2330655"/>
                <a:gd name="connsiteX7" fmla="*/ 8976220 w 8976220"/>
                <a:gd name="connsiteY7" fmla="*/ 2265027 h 2330655"/>
                <a:gd name="connsiteX8" fmla="*/ 8976220 w 8976220"/>
                <a:gd name="connsiteY8" fmla="*/ 2265027 h 2330655"/>
                <a:gd name="connsiteX0" fmla="*/ 0 w 9021422"/>
                <a:gd name="connsiteY0" fmla="*/ 1132514 h 2425412"/>
                <a:gd name="connsiteX1" fmla="*/ 922789 w 9021422"/>
                <a:gd name="connsiteY1" fmla="*/ 2298583 h 2425412"/>
                <a:gd name="connsiteX2" fmla="*/ 2239860 w 9021422"/>
                <a:gd name="connsiteY2" fmla="*/ 0 h 2425412"/>
                <a:gd name="connsiteX3" fmla="*/ 3271706 w 9021422"/>
                <a:gd name="connsiteY3" fmla="*/ 2290194 h 2425412"/>
                <a:gd name="connsiteX4" fmla="*/ 4379053 w 9021422"/>
                <a:gd name="connsiteY4" fmla="*/ 50334 h 2425412"/>
                <a:gd name="connsiteX5" fmla="*/ 5234730 w 9021422"/>
                <a:gd name="connsiteY5" fmla="*/ 2273416 h 2425412"/>
                <a:gd name="connsiteX6" fmla="*/ 7566869 w 9021422"/>
                <a:gd name="connsiteY6" fmla="*/ 41945 h 2425412"/>
                <a:gd name="connsiteX7" fmla="*/ 8976220 w 9021422"/>
                <a:gd name="connsiteY7" fmla="*/ 2265027 h 2425412"/>
                <a:gd name="connsiteX8" fmla="*/ 8640660 w 9021422"/>
                <a:gd name="connsiteY8" fmla="*/ 2248249 h 2425412"/>
                <a:gd name="connsiteX0" fmla="*/ 0 w 8732938"/>
                <a:gd name="connsiteY0" fmla="*/ 1132514 h 2431735"/>
                <a:gd name="connsiteX1" fmla="*/ 922789 w 8732938"/>
                <a:gd name="connsiteY1" fmla="*/ 2298583 h 2431735"/>
                <a:gd name="connsiteX2" fmla="*/ 2239860 w 8732938"/>
                <a:gd name="connsiteY2" fmla="*/ 0 h 2431735"/>
                <a:gd name="connsiteX3" fmla="*/ 3271706 w 8732938"/>
                <a:gd name="connsiteY3" fmla="*/ 2290194 h 2431735"/>
                <a:gd name="connsiteX4" fmla="*/ 4379053 w 8732938"/>
                <a:gd name="connsiteY4" fmla="*/ 50334 h 2431735"/>
                <a:gd name="connsiteX5" fmla="*/ 5234730 w 8732938"/>
                <a:gd name="connsiteY5" fmla="*/ 2273416 h 2431735"/>
                <a:gd name="connsiteX6" fmla="*/ 7566869 w 8732938"/>
                <a:gd name="connsiteY6" fmla="*/ 41945 h 2431735"/>
                <a:gd name="connsiteX7" fmla="*/ 8607104 w 8732938"/>
                <a:gd name="connsiteY7" fmla="*/ 2273416 h 2431735"/>
                <a:gd name="connsiteX8" fmla="*/ 8640660 w 8732938"/>
                <a:gd name="connsiteY8" fmla="*/ 2248249 h 2431735"/>
                <a:gd name="connsiteX0" fmla="*/ 0 w 9196308"/>
                <a:gd name="connsiteY0" fmla="*/ 1132514 h 2877586"/>
                <a:gd name="connsiteX1" fmla="*/ 922789 w 9196308"/>
                <a:gd name="connsiteY1" fmla="*/ 2298583 h 2877586"/>
                <a:gd name="connsiteX2" fmla="*/ 2239860 w 9196308"/>
                <a:gd name="connsiteY2" fmla="*/ 0 h 2877586"/>
                <a:gd name="connsiteX3" fmla="*/ 3271706 w 9196308"/>
                <a:gd name="connsiteY3" fmla="*/ 2290194 h 2877586"/>
                <a:gd name="connsiteX4" fmla="*/ 4379053 w 9196308"/>
                <a:gd name="connsiteY4" fmla="*/ 50334 h 2877586"/>
                <a:gd name="connsiteX5" fmla="*/ 5234730 w 9196308"/>
                <a:gd name="connsiteY5" fmla="*/ 2273416 h 2877586"/>
                <a:gd name="connsiteX6" fmla="*/ 7566869 w 9196308"/>
                <a:gd name="connsiteY6" fmla="*/ 41945 h 2877586"/>
                <a:gd name="connsiteX7" fmla="*/ 8607104 w 9196308"/>
                <a:gd name="connsiteY7" fmla="*/ 2273416 h 2877586"/>
                <a:gd name="connsiteX8" fmla="*/ 9177556 w 9196308"/>
                <a:gd name="connsiteY8" fmla="*/ 2877423 h 2877586"/>
                <a:gd name="connsiteX0" fmla="*/ 0 w 8711240"/>
                <a:gd name="connsiteY0" fmla="*/ 1132514 h 2434422"/>
                <a:gd name="connsiteX1" fmla="*/ 922789 w 8711240"/>
                <a:gd name="connsiteY1" fmla="*/ 2298583 h 2434422"/>
                <a:gd name="connsiteX2" fmla="*/ 2239860 w 8711240"/>
                <a:gd name="connsiteY2" fmla="*/ 0 h 2434422"/>
                <a:gd name="connsiteX3" fmla="*/ 3271706 w 8711240"/>
                <a:gd name="connsiteY3" fmla="*/ 2290194 h 2434422"/>
                <a:gd name="connsiteX4" fmla="*/ 4379053 w 8711240"/>
                <a:gd name="connsiteY4" fmla="*/ 50334 h 2434422"/>
                <a:gd name="connsiteX5" fmla="*/ 5234730 w 8711240"/>
                <a:gd name="connsiteY5" fmla="*/ 2273416 h 2434422"/>
                <a:gd name="connsiteX6" fmla="*/ 7566869 w 8711240"/>
                <a:gd name="connsiteY6" fmla="*/ 41945 h 2434422"/>
                <a:gd name="connsiteX7" fmla="*/ 8607104 w 8711240"/>
                <a:gd name="connsiteY7" fmla="*/ 2273416 h 2434422"/>
                <a:gd name="connsiteX8" fmla="*/ 8598716 w 8711240"/>
                <a:gd name="connsiteY8" fmla="*/ 2256637 h 2434422"/>
                <a:gd name="connsiteX0" fmla="*/ 0 w 8711240"/>
                <a:gd name="connsiteY0" fmla="*/ 1132514 h 2434422"/>
                <a:gd name="connsiteX1" fmla="*/ 922789 w 8711240"/>
                <a:gd name="connsiteY1" fmla="*/ 2298583 h 2434422"/>
                <a:gd name="connsiteX2" fmla="*/ 2239860 w 8711240"/>
                <a:gd name="connsiteY2" fmla="*/ 0 h 2434422"/>
                <a:gd name="connsiteX3" fmla="*/ 3271706 w 8711240"/>
                <a:gd name="connsiteY3" fmla="*/ 2290194 h 2434422"/>
                <a:gd name="connsiteX4" fmla="*/ 4379053 w 8711240"/>
                <a:gd name="connsiteY4" fmla="*/ 50334 h 2434422"/>
                <a:gd name="connsiteX5" fmla="*/ 5234730 w 8711240"/>
                <a:gd name="connsiteY5" fmla="*/ 2273416 h 2434422"/>
                <a:gd name="connsiteX6" fmla="*/ 7566869 w 8711240"/>
                <a:gd name="connsiteY6" fmla="*/ 41945 h 2434422"/>
                <a:gd name="connsiteX7" fmla="*/ 8607104 w 8711240"/>
                <a:gd name="connsiteY7" fmla="*/ 2273416 h 2434422"/>
                <a:gd name="connsiteX8" fmla="*/ 8598716 w 8711240"/>
                <a:gd name="connsiteY8" fmla="*/ 2256637 h 2434422"/>
                <a:gd name="connsiteX0" fmla="*/ 0 w 8711240"/>
                <a:gd name="connsiteY0" fmla="*/ 1132520 h 2434428"/>
                <a:gd name="connsiteX1" fmla="*/ 922789 w 8711240"/>
                <a:gd name="connsiteY1" fmla="*/ 2298589 h 2434428"/>
                <a:gd name="connsiteX2" fmla="*/ 2239860 w 8711240"/>
                <a:gd name="connsiteY2" fmla="*/ 6 h 2434428"/>
                <a:gd name="connsiteX3" fmla="*/ 3657600 w 8711240"/>
                <a:gd name="connsiteY3" fmla="*/ 2323756 h 2434428"/>
                <a:gd name="connsiteX4" fmla="*/ 4379053 w 8711240"/>
                <a:gd name="connsiteY4" fmla="*/ 50340 h 2434428"/>
                <a:gd name="connsiteX5" fmla="*/ 5234730 w 8711240"/>
                <a:gd name="connsiteY5" fmla="*/ 2273422 h 2434428"/>
                <a:gd name="connsiteX6" fmla="*/ 7566869 w 8711240"/>
                <a:gd name="connsiteY6" fmla="*/ 41951 h 2434428"/>
                <a:gd name="connsiteX7" fmla="*/ 8607104 w 8711240"/>
                <a:gd name="connsiteY7" fmla="*/ 2273422 h 2434428"/>
                <a:gd name="connsiteX8" fmla="*/ 8598716 w 8711240"/>
                <a:gd name="connsiteY8" fmla="*/ 2256643 h 2434428"/>
                <a:gd name="connsiteX0" fmla="*/ 0 w 8711240"/>
                <a:gd name="connsiteY0" fmla="*/ 1132520 h 2434428"/>
                <a:gd name="connsiteX1" fmla="*/ 922789 w 8711240"/>
                <a:gd name="connsiteY1" fmla="*/ 2298589 h 2434428"/>
                <a:gd name="connsiteX2" fmla="*/ 2239860 w 8711240"/>
                <a:gd name="connsiteY2" fmla="*/ 6 h 2434428"/>
                <a:gd name="connsiteX3" fmla="*/ 3657600 w 8711240"/>
                <a:gd name="connsiteY3" fmla="*/ 2323756 h 2434428"/>
                <a:gd name="connsiteX4" fmla="*/ 4949504 w 8711240"/>
                <a:gd name="connsiteY4" fmla="*/ 41951 h 2434428"/>
                <a:gd name="connsiteX5" fmla="*/ 5234730 w 8711240"/>
                <a:gd name="connsiteY5" fmla="*/ 2273422 h 2434428"/>
                <a:gd name="connsiteX6" fmla="*/ 7566869 w 8711240"/>
                <a:gd name="connsiteY6" fmla="*/ 41951 h 2434428"/>
                <a:gd name="connsiteX7" fmla="*/ 8607104 w 8711240"/>
                <a:gd name="connsiteY7" fmla="*/ 2273422 h 2434428"/>
                <a:gd name="connsiteX8" fmla="*/ 8598716 w 8711240"/>
                <a:gd name="connsiteY8" fmla="*/ 2256643 h 2434428"/>
                <a:gd name="connsiteX0" fmla="*/ 0 w 8711240"/>
                <a:gd name="connsiteY0" fmla="*/ 1132520 h 2434428"/>
                <a:gd name="connsiteX1" fmla="*/ 922789 w 8711240"/>
                <a:gd name="connsiteY1" fmla="*/ 2298589 h 2434428"/>
                <a:gd name="connsiteX2" fmla="*/ 2239860 w 8711240"/>
                <a:gd name="connsiteY2" fmla="*/ 6 h 2434428"/>
                <a:gd name="connsiteX3" fmla="*/ 3657600 w 8711240"/>
                <a:gd name="connsiteY3" fmla="*/ 2323756 h 2434428"/>
                <a:gd name="connsiteX4" fmla="*/ 4949504 w 8711240"/>
                <a:gd name="connsiteY4" fmla="*/ 41951 h 2434428"/>
                <a:gd name="connsiteX5" fmla="*/ 5821959 w 8711240"/>
                <a:gd name="connsiteY5" fmla="*/ 2298589 h 2434428"/>
                <a:gd name="connsiteX6" fmla="*/ 7566869 w 8711240"/>
                <a:gd name="connsiteY6" fmla="*/ 41951 h 2434428"/>
                <a:gd name="connsiteX7" fmla="*/ 8607104 w 8711240"/>
                <a:gd name="connsiteY7" fmla="*/ 2273422 h 2434428"/>
                <a:gd name="connsiteX8" fmla="*/ 8598716 w 8711240"/>
                <a:gd name="connsiteY8" fmla="*/ 2256643 h 2434428"/>
                <a:gd name="connsiteX0" fmla="*/ 0 w 8711240"/>
                <a:gd name="connsiteY0" fmla="*/ 1132520 h 2434428"/>
                <a:gd name="connsiteX1" fmla="*/ 922789 w 8711240"/>
                <a:gd name="connsiteY1" fmla="*/ 2298589 h 2434428"/>
                <a:gd name="connsiteX2" fmla="*/ 2239860 w 8711240"/>
                <a:gd name="connsiteY2" fmla="*/ 6 h 2434428"/>
                <a:gd name="connsiteX3" fmla="*/ 3657600 w 8711240"/>
                <a:gd name="connsiteY3" fmla="*/ 2323756 h 2434428"/>
                <a:gd name="connsiteX4" fmla="*/ 4949504 w 8711240"/>
                <a:gd name="connsiteY4" fmla="*/ 41951 h 2434428"/>
                <a:gd name="connsiteX5" fmla="*/ 6258187 w 8711240"/>
                <a:gd name="connsiteY5" fmla="*/ 2281811 h 2434428"/>
                <a:gd name="connsiteX6" fmla="*/ 7566869 w 8711240"/>
                <a:gd name="connsiteY6" fmla="*/ 41951 h 2434428"/>
                <a:gd name="connsiteX7" fmla="*/ 8607104 w 8711240"/>
                <a:gd name="connsiteY7" fmla="*/ 2273422 h 2434428"/>
                <a:gd name="connsiteX8" fmla="*/ 8598716 w 8711240"/>
                <a:gd name="connsiteY8" fmla="*/ 2256643 h 2434428"/>
                <a:gd name="connsiteX0" fmla="*/ 0 w 8711240"/>
                <a:gd name="connsiteY0" fmla="*/ 1132520 h 2434428"/>
                <a:gd name="connsiteX1" fmla="*/ 922789 w 8711240"/>
                <a:gd name="connsiteY1" fmla="*/ 2298589 h 2434428"/>
                <a:gd name="connsiteX2" fmla="*/ 2239860 w 8711240"/>
                <a:gd name="connsiteY2" fmla="*/ 6 h 2434428"/>
                <a:gd name="connsiteX3" fmla="*/ 3657600 w 8711240"/>
                <a:gd name="connsiteY3" fmla="*/ 2323756 h 2434428"/>
                <a:gd name="connsiteX4" fmla="*/ 4949504 w 8711240"/>
                <a:gd name="connsiteY4" fmla="*/ 41951 h 2434428"/>
                <a:gd name="connsiteX5" fmla="*/ 6568579 w 8711240"/>
                <a:gd name="connsiteY5" fmla="*/ 2306978 h 2434428"/>
                <a:gd name="connsiteX6" fmla="*/ 7566869 w 8711240"/>
                <a:gd name="connsiteY6" fmla="*/ 41951 h 2434428"/>
                <a:gd name="connsiteX7" fmla="*/ 8607104 w 8711240"/>
                <a:gd name="connsiteY7" fmla="*/ 2273422 h 2434428"/>
                <a:gd name="connsiteX8" fmla="*/ 8598716 w 8711240"/>
                <a:gd name="connsiteY8" fmla="*/ 2256643 h 2434428"/>
                <a:gd name="connsiteX0" fmla="*/ 0 w 8711240"/>
                <a:gd name="connsiteY0" fmla="*/ 1132520 h 2434428"/>
                <a:gd name="connsiteX1" fmla="*/ 922789 w 8711240"/>
                <a:gd name="connsiteY1" fmla="*/ 2298589 h 2434428"/>
                <a:gd name="connsiteX2" fmla="*/ 2239860 w 8711240"/>
                <a:gd name="connsiteY2" fmla="*/ 6 h 2434428"/>
                <a:gd name="connsiteX3" fmla="*/ 3657600 w 8711240"/>
                <a:gd name="connsiteY3" fmla="*/ 2323756 h 2434428"/>
                <a:gd name="connsiteX4" fmla="*/ 4949504 w 8711240"/>
                <a:gd name="connsiteY4" fmla="*/ 41951 h 2434428"/>
                <a:gd name="connsiteX5" fmla="*/ 6291743 w 8711240"/>
                <a:gd name="connsiteY5" fmla="*/ 2273422 h 2434428"/>
                <a:gd name="connsiteX6" fmla="*/ 7566869 w 8711240"/>
                <a:gd name="connsiteY6" fmla="*/ 41951 h 2434428"/>
                <a:gd name="connsiteX7" fmla="*/ 8607104 w 8711240"/>
                <a:gd name="connsiteY7" fmla="*/ 2273422 h 2434428"/>
                <a:gd name="connsiteX8" fmla="*/ 8598716 w 8711240"/>
                <a:gd name="connsiteY8" fmla="*/ 2256643 h 2434428"/>
                <a:gd name="connsiteX0" fmla="*/ 0 w 8681033"/>
                <a:gd name="connsiteY0" fmla="*/ 1132520 h 2434428"/>
                <a:gd name="connsiteX1" fmla="*/ 922789 w 8681033"/>
                <a:gd name="connsiteY1" fmla="*/ 2298589 h 2434428"/>
                <a:gd name="connsiteX2" fmla="*/ 2239860 w 8681033"/>
                <a:gd name="connsiteY2" fmla="*/ 6 h 2434428"/>
                <a:gd name="connsiteX3" fmla="*/ 3657600 w 8681033"/>
                <a:gd name="connsiteY3" fmla="*/ 2323756 h 2434428"/>
                <a:gd name="connsiteX4" fmla="*/ 4949504 w 8681033"/>
                <a:gd name="connsiteY4" fmla="*/ 41951 h 2434428"/>
                <a:gd name="connsiteX5" fmla="*/ 6291743 w 8681033"/>
                <a:gd name="connsiteY5" fmla="*/ 2273422 h 2434428"/>
                <a:gd name="connsiteX6" fmla="*/ 8019875 w 8681033"/>
                <a:gd name="connsiteY6" fmla="*/ 41951 h 2434428"/>
                <a:gd name="connsiteX7" fmla="*/ 8607104 w 8681033"/>
                <a:gd name="connsiteY7" fmla="*/ 2273422 h 2434428"/>
                <a:gd name="connsiteX8" fmla="*/ 8598716 w 8681033"/>
                <a:gd name="connsiteY8" fmla="*/ 2256643 h 2434428"/>
                <a:gd name="connsiteX0" fmla="*/ 0 w 8671880"/>
                <a:gd name="connsiteY0" fmla="*/ 1132520 h 2434428"/>
                <a:gd name="connsiteX1" fmla="*/ 922789 w 8671880"/>
                <a:gd name="connsiteY1" fmla="*/ 2298589 h 2434428"/>
                <a:gd name="connsiteX2" fmla="*/ 2239860 w 8671880"/>
                <a:gd name="connsiteY2" fmla="*/ 6 h 2434428"/>
                <a:gd name="connsiteX3" fmla="*/ 3657600 w 8671880"/>
                <a:gd name="connsiteY3" fmla="*/ 2323756 h 2434428"/>
                <a:gd name="connsiteX4" fmla="*/ 4949504 w 8671880"/>
                <a:gd name="connsiteY4" fmla="*/ 41951 h 2434428"/>
                <a:gd name="connsiteX5" fmla="*/ 6291743 w 8671880"/>
                <a:gd name="connsiteY5" fmla="*/ 2273422 h 2434428"/>
                <a:gd name="connsiteX6" fmla="*/ 8170877 w 8671880"/>
                <a:gd name="connsiteY6" fmla="*/ 41951 h 2434428"/>
                <a:gd name="connsiteX7" fmla="*/ 8607104 w 8671880"/>
                <a:gd name="connsiteY7" fmla="*/ 2273422 h 2434428"/>
                <a:gd name="connsiteX8" fmla="*/ 8598716 w 8671880"/>
                <a:gd name="connsiteY8" fmla="*/ 2256643 h 2434428"/>
                <a:gd name="connsiteX0" fmla="*/ 0 w 8731839"/>
                <a:gd name="connsiteY0" fmla="*/ 1132520 h 2434428"/>
                <a:gd name="connsiteX1" fmla="*/ 922789 w 8731839"/>
                <a:gd name="connsiteY1" fmla="*/ 2298589 h 2434428"/>
                <a:gd name="connsiteX2" fmla="*/ 2239860 w 8731839"/>
                <a:gd name="connsiteY2" fmla="*/ 6 h 2434428"/>
                <a:gd name="connsiteX3" fmla="*/ 3657600 w 8731839"/>
                <a:gd name="connsiteY3" fmla="*/ 2323756 h 2434428"/>
                <a:gd name="connsiteX4" fmla="*/ 4949504 w 8731839"/>
                <a:gd name="connsiteY4" fmla="*/ 41951 h 2434428"/>
                <a:gd name="connsiteX5" fmla="*/ 6291743 w 8731839"/>
                <a:gd name="connsiteY5" fmla="*/ 2273422 h 2434428"/>
                <a:gd name="connsiteX6" fmla="*/ 8170877 w 8731839"/>
                <a:gd name="connsiteY6" fmla="*/ 41951 h 2434428"/>
                <a:gd name="connsiteX7" fmla="*/ 8607104 w 8731839"/>
                <a:gd name="connsiteY7" fmla="*/ 2273422 h 2434428"/>
                <a:gd name="connsiteX8" fmla="*/ 8682606 w 8731839"/>
                <a:gd name="connsiteY8" fmla="*/ 2256643 h 2434428"/>
                <a:gd name="connsiteX0" fmla="*/ 0 w 8871448"/>
                <a:gd name="connsiteY0" fmla="*/ 1132520 h 2429105"/>
                <a:gd name="connsiteX1" fmla="*/ 922789 w 8871448"/>
                <a:gd name="connsiteY1" fmla="*/ 2298589 h 2429105"/>
                <a:gd name="connsiteX2" fmla="*/ 2239860 w 8871448"/>
                <a:gd name="connsiteY2" fmla="*/ 6 h 2429105"/>
                <a:gd name="connsiteX3" fmla="*/ 3657600 w 8871448"/>
                <a:gd name="connsiteY3" fmla="*/ 2323756 h 2429105"/>
                <a:gd name="connsiteX4" fmla="*/ 4949504 w 8871448"/>
                <a:gd name="connsiteY4" fmla="*/ 41951 h 2429105"/>
                <a:gd name="connsiteX5" fmla="*/ 6291743 w 8871448"/>
                <a:gd name="connsiteY5" fmla="*/ 2273422 h 2429105"/>
                <a:gd name="connsiteX6" fmla="*/ 8170877 w 8871448"/>
                <a:gd name="connsiteY6" fmla="*/ 41951 h 2429105"/>
                <a:gd name="connsiteX7" fmla="*/ 8607104 w 8871448"/>
                <a:gd name="connsiteY7" fmla="*/ 2273422 h 2429105"/>
                <a:gd name="connsiteX8" fmla="*/ 8841997 w 8871448"/>
                <a:gd name="connsiteY8" fmla="*/ 2239865 h 2429105"/>
                <a:gd name="connsiteX0" fmla="*/ 0 w 8930198"/>
                <a:gd name="connsiteY0" fmla="*/ 1132520 h 2416407"/>
                <a:gd name="connsiteX1" fmla="*/ 922789 w 8930198"/>
                <a:gd name="connsiteY1" fmla="*/ 2298589 h 2416407"/>
                <a:gd name="connsiteX2" fmla="*/ 2239860 w 8930198"/>
                <a:gd name="connsiteY2" fmla="*/ 6 h 2416407"/>
                <a:gd name="connsiteX3" fmla="*/ 3657600 w 8930198"/>
                <a:gd name="connsiteY3" fmla="*/ 2323756 h 2416407"/>
                <a:gd name="connsiteX4" fmla="*/ 4949504 w 8930198"/>
                <a:gd name="connsiteY4" fmla="*/ 41951 h 2416407"/>
                <a:gd name="connsiteX5" fmla="*/ 6291743 w 8930198"/>
                <a:gd name="connsiteY5" fmla="*/ 2273422 h 2416407"/>
                <a:gd name="connsiteX6" fmla="*/ 8170877 w 8930198"/>
                <a:gd name="connsiteY6" fmla="*/ 41951 h 2416407"/>
                <a:gd name="connsiteX7" fmla="*/ 8850385 w 8930198"/>
                <a:gd name="connsiteY7" fmla="*/ 2256644 h 2416407"/>
                <a:gd name="connsiteX8" fmla="*/ 8841997 w 8930198"/>
                <a:gd name="connsiteY8" fmla="*/ 2239865 h 24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198" h="2416407">
                  <a:moveTo>
                    <a:pt x="0" y="1132520"/>
                  </a:moveTo>
                  <a:cubicBezTo>
                    <a:pt x="274739" y="1809930"/>
                    <a:pt x="549479" y="2487341"/>
                    <a:pt x="922789" y="2298589"/>
                  </a:cubicBezTo>
                  <a:cubicBezTo>
                    <a:pt x="1296099" y="2109837"/>
                    <a:pt x="1784058" y="-4189"/>
                    <a:pt x="2239860" y="6"/>
                  </a:cubicBezTo>
                  <a:cubicBezTo>
                    <a:pt x="2695662" y="4201"/>
                    <a:pt x="3205993" y="2316765"/>
                    <a:pt x="3657600" y="2323756"/>
                  </a:cubicBezTo>
                  <a:cubicBezTo>
                    <a:pt x="4109207" y="2330747"/>
                    <a:pt x="4510480" y="50340"/>
                    <a:pt x="4949504" y="41951"/>
                  </a:cubicBezTo>
                  <a:cubicBezTo>
                    <a:pt x="5388528" y="33562"/>
                    <a:pt x="5754848" y="2273422"/>
                    <a:pt x="6291743" y="2273422"/>
                  </a:cubicBezTo>
                  <a:cubicBezTo>
                    <a:pt x="6828638" y="2273422"/>
                    <a:pt x="7744437" y="44747"/>
                    <a:pt x="8170877" y="41951"/>
                  </a:cubicBezTo>
                  <a:cubicBezTo>
                    <a:pt x="8597317" y="39155"/>
                    <a:pt x="8738532" y="1890325"/>
                    <a:pt x="8850385" y="2256644"/>
                  </a:cubicBezTo>
                  <a:cubicBezTo>
                    <a:pt x="8962238" y="2622963"/>
                    <a:pt x="8953850" y="2245458"/>
                    <a:pt x="8841997" y="22398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 name="Groep 6"/>
            <p:cNvGrpSpPr/>
            <p:nvPr/>
          </p:nvGrpSpPr>
          <p:grpSpPr>
            <a:xfrm>
              <a:off x="1367065" y="2920739"/>
              <a:ext cx="9932906" cy="1595326"/>
              <a:chOff x="1264197" y="2990626"/>
              <a:chExt cx="9932906" cy="1595326"/>
            </a:xfrm>
          </p:grpSpPr>
          <p:sp>
            <p:nvSpPr>
              <p:cNvPr id="263173" name="Tekstvak 7">
                <a:extLst>
                  <a:ext uri="{FF2B5EF4-FFF2-40B4-BE49-F238E27FC236}">
                    <a16:creationId xmlns:a16="http://schemas.microsoft.com/office/drawing/2014/main" id="{A46AE89D-B1B5-412A-95C5-0D115458892B}"/>
                  </a:ext>
                </a:extLst>
              </p:cNvPr>
              <p:cNvSpPr txBox="1">
                <a:spLocks noChangeArrowheads="1"/>
              </p:cNvSpPr>
              <p:nvPr/>
            </p:nvSpPr>
            <p:spPr bwMode="auto">
              <a:xfrm>
                <a:off x="1264197" y="4206539"/>
                <a:ext cx="9932906" cy="379413"/>
              </a:xfrm>
              <a:prstGeom prst="rect">
                <a:avLst/>
              </a:prstGeom>
              <a:solidFill>
                <a:srgbClr val="FFC819"/>
              </a:solid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92075" algn="l"/>
                    <a:tab pos="360363" algn="l"/>
                  </a:tabLst>
                  <a:defRPr/>
                </a:pPr>
                <a:r>
                  <a:rPr kumimoji="0" lang="nl-NL" altLang="nl-NL" sz="180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-----structureel onveilig-------structureel onveilig -----structureel onveilig-----structureel onveilig-----</a:t>
                </a:r>
              </a:p>
            </p:txBody>
          </p:sp>
          <p:sp>
            <p:nvSpPr>
              <p:cNvPr id="2" name="Tekstvak 1">
                <a:extLst>
                  <a:ext uri="{FF2B5EF4-FFF2-40B4-BE49-F238E27FC236}">
                    <a16:creationId xmlns:a16="http://schemas.microsoft.com/office/drawing/2014/main" id="{1F2B560F-D95C-0D48-89F3-AD865BD36D8C}"/>
                  </a:ext>
                </a:extLst>
              </p:cNvPr>
              <p:cNvSpPr txBox="1"/>
              <p:nvPr/>
            </p:nvSpPr>
            <p:spPr>
              <a:xfrm>
                <a:off x="2119256" y="2990626"/>
                <a:ext cx="189773" cy="3794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
          <p:nvSpPr>
            <p:cNvPr id="25" name="Vrije vorm 24"/>
            <p:cNvSpPr/>
            <p:nvPr/>
          </p:nvSpPr>
          <p:spPr>
            <a:xfrm>
              <a:off x="3303925" y="2849449"/>
              <a:ext cx="474052" cy="548377"/>
            </a:xfrm>
            <a:custGeom>
              <a:avLst/>
              <a:gdLst>
                <a:gd name="connsiteX0" fmla="*/ 172048 w 474052"/>
                <a:gd name="connsiteY0" fmla="*/ 263018 h 548377"/>
                <a:gd name="connsiteX1" fmla="*/ 146881 w 474052"/>
                <a:gd name="connsiteY1" fmla="*/ 338519 h 548377"/>
                <a:gd name="connsiteX2" fmla="*/ 138492 w 474052"/>
                <a:gd name="connsiteY2" fmla="*/ 363686 h 548377"/>
                <a:gd name="connsiteX3" fmla="*/ 130103 w 474052"/>
                <a:gd name="connsiteY3" fmla="*/ 414020 h 548377"/>
                <a:gd name="connsiteX4" fmla="*/ 138492 w 474052"/>
                <a:gd name="connsiteY4" fmla="*/ 539855 h 548377"/>
                <a:gd name="connsiteX5" fmla="*/ 205604 w 474052"/>
                <a:gd name="connsiteY5" fmla="*/ 523077 h 548377"/>
                <a:gd name="connsiteX6" fmla="*/ 197215 w 474052"/>
                <a:gd name="connsiteY6" fmla="*/ 439187 h 548377"/>
                <a:gd name="connsiteX7" fmla="*/ 146881 w 474052"/>
                <a:gd name="connsiteY7" fmla="*/ 455965 h 548377"/>
                <a:gd name="connsiteX8" fmla="*/ 155270 w 474052"/>
                <a:gd name="connsiteY8" fmla="*/ 531466 h 548377"/>
                <a:gd name="connsiteX9" fmla="*/ 180437 w 474052"/>
                <a:gd name="connsiteY9" fmla="*/ 539855 h 548377"/>
                <a:gd name="connsiteX10" fmla="*/ 255938 w 474052"/>
                <a:gd name="connsiteY10" fmla="*/ 506299 h 548377"/>
                <a:gd name="connsiteX11" fmla="*/ 289494 w 474052"/>
                <a:gd name="connsiteY11" fmla="*/ 430798 h 548377"/>
                <a:gd name="connsiteX12" fmla="*/ 281105 w 474052"/>
                <a:gd name="connsiteY12" fmla="*/ 263018 h 548377"/>
                <a:gd name="connsiteX13" fmla="*/ 255938 w 474052"/>
                <a:gd name="connsiteY13" fmla="*/ 237851 h 548377"/>
                <a:gd name="connsiteX14" fmla="*/ 197215 w 474052"/>
                <a:gd name="connsiteY14" fmla="*/ 254629 h 548377"/>
                <a:gd name="connsiteX15" fmla="*/ 188826 w 474052"/>
                <a:gd name="connsiteY15" fmla="*/ 288185 h 548377"/>
                <a:gd name="connsiteX16" fmla="*/ 172048 w 474052"/>
                <a:gd name="connsiteY16" fmla="*/ 330130 h 548377"/>
                <a:gd name="connsiteX17" fmla="*/ 146881 w 474052"/>
                <a:gd name="connsiteY17" fmla="*/ 388853 h 548377"/>
                <a:gd name="connsiteX18" fmla="*/ 155270 w 474052"/>
                <a:gd name="connsiteY18" fmla="*/ 464354 h 548377"/>
                <a:gd name="connsiteX19" fmla="*/ 180437 w 474052"/>
                <a:gd name="connsiteY19" fmla="*/ 455965 h 548377"/>
                <a:gd name="connsiteX20" fmla="*/ 172048 w 474052"/>
                <a:gd name="connsiteY20" fmla="*/ 338519 h 548377"/>
                <a:gd name="connsiteX21" fmla="*/ 146881 w 474052"/>
                <a:gd name="connsiteY21" fmla="*/ 346908 h 548377"/>
                <a:gd name="connsiteX22" fmla="*/ 130103 w 474052"/>
                <a:gd name="connsiteY22" fmla="*/ 388853 h 548377"/>
                <a:gd name="connsiteX23" fmla="*/ 113325 w 474052"/>
                <a:gd name="connsiteY23" fmla="*/ 414020 h 548377"/>
                <a:gd name="connsiteX24" fmla="*/ 121714 w 474052"/>
                <a:gd name="connsiteY24" fmla="*/ 464354 h 548377"/>
                <a:gd name="connsiteX25" fmla="*/ 188826 w 474052"/>
                <a:gd name="connsiteY25" fmla="*/ 455965 h 548377"/>
                <a:gd name="connsiteX26" fmla="*/ 222382 w 474052"/>
                <a:gd name="connsiteY26" fmla="*/ 380464 h 548377"/>
                <a:gd name="connsiteX27" fmla="*/ 213993 w 474052"/>
                <a:gd name="connsiteY27" fmla="*/ 229462 h 548377"/>
                <a:gd name="connsiteX28" fmla="*/ 188826 w 474052"/>
                <a:gd name="connsiteY28" fmla="*/ 212685 h 548377"/>
                <a:gd name="connsiteX29" fmla="*/ 155270 w 474052"/>
                <a:gd name="connsiteY29" fmla="*/ 221073 h 548377"/>
                <a:gd name="connsiteX30" fmla="*/ 146881 w 474052"/>
                <a:gd name="connsiteY30" fmla="*/ 346908 h 548377"/>
                <a:gd name="connsiteX31" fmla="*/ 197215 w 474052"/>
                <a:gd name="connsiteY31" fmla="*/ 279796 h 548377"/>
                <a:gd name="connsiteX32" fmla="*/ 172048 w 474052"/>
                <a:gd name="connsiteY32" fmla="*/ 170740 h 548377"/>
                <a:gd name="connsiteX33" fmla="*/ 88158 w 474052"/>
                <a:gd name="connsiteY33" fmla="*/ 229462 h 548377"/>
                <a:gd name="connsiteX34" fmla="*/ 104936 w 474052"/>
                <a:gd name="connsiteY34" fmla="*/ 355297 h 548377"/>
                <a:gd name="connsiteX35" fmla="*/ 130103 w 474052"/>
                <a:gd name="connsiteY35" fmla="*/ 372075 h 548377"/>
                <a:gd name="connsiteX36" fmla="*/ 239160 w 474052"/>
                <a:gd name="connsiteY36" fmla="*/ 355297 h 548377"/>
                <a:gd name="connsiteX37" fmla="*/ 264327 w 474052"/>
                <a:gd name="connsiteY37" fmla="*/ 330130 h 548377"/>
                <a:gd name="connsiteX38" fmla="*/ 314661 w 474052"/>
                <a:gd name="connsiteY38" fmla="*/ 246240 h 548377"/>
                <a:gd name="connsiteX39" fmla="*/ 331439 w 474052"/>
                <a:gd name="connsiteY39" fmla="*/ 204296 h 548377"/>
                <a:gd name="connsiteX40" fmla="*/ 331439 w 474052"/>
                <a:gd name="connsiteY40" fmla="*/ 70072 h 548377"/>
                <a:gd name="connsiteX41" fmla="*/ 297883 w 474052"/>
                <a:gd name="connsiteY41" fmla="*/ 61683 h 548377"/>
                <a:gd name="connsiteX42" fmla="*/ 272716 w 474052"/>
                <a:gd name="connsiteY42" fmla="*/ 78461 h 548377"/>
                <a:gd name="connsiteX43" fmla="*/ 230771 w 474052"/>
                <a:gd name="connsiteY43" fmla="*/ 153962 h 548377"/>
                <a:gd name="connsiteX44" fmla="*/ 222382 w 474052"/>
                <a:gd name="connsiteY44" fmla="*/ 187518 h 548377"/>
                <a:gd name="connsiteX45" fmla="*/ 205604 w 474052"/>
                <a:gd name="connsiteY45" fmla="*/ 221073 h 548377"/>
                <a:gd name="connsiteX46" fmla="*/ 197215 w 474052"/>
                <a:gd name="connsiteY46" fmla="*/ 279796 h 548377"/>
                <a:gd name="connsiteX47" fmla="*/ 213993 w 474052"/>
                <a:gd name="connsiteY47" fmla="*/ 363686 h 548377"/>
                <a:gd name="connsiteX48" fmla="*/ 205604 w 474052"/>
                <a:gd name="connsiteY48" fmla="*/ 330130 h 548377"/>
                <a:gd name="connsiteX49" fmla="*/ 163659 w 474052"/>
                <a:gd name="connsiteY49" fmla="*/ 380464 h 548377"/>
                <a:gd name="connsiteX50" fmla="*/ 188826 w 474052"/>
                <a:gd name="connsiteY50" fmla="*/ 439187 h 548377"/>
                <a:gd name="connsiteX51" fmla="*/ 213993 w 474052"/>
                <a:gd name="connsiteY51" fmla="*/ 447576 h 548377"/>
                <a:gd name="connsiteX52" fmla="*/ 297883 w 474052"/>
                <a:gd name="connsiteY52" fmla="*/ 439187 h 548377"/>
                <a:gd name="connsiteX53" fmla="*/ 323050 w 474052"/>
                <a:gd name="connsiteY53" fmla="*/ 414020 h 548377"/>
                <a:gd name="connsiteX54" fmla="*/ 339828 w 474052"/>
                <a:gd name="connsiteY54" fmla="*/ 330130 h 548377"/>
                <a:gd name="connsiteX55" fmla="*/ 314661 w 474052"/>
                <a:gd name="connsiteY55" fmla="*/ 170740 h 548377"/>
                <a:gd name="connsiteX56" fmla="*/ 297883 w 474052"/>
                <a:gd name="connsiteY56" fmla="*/ 145573 h 548377"/>
                <a:gd name="connsiteX57" fmla="*/ 272716 w 474052"/>
                <a:gd name="connsiteY57" fmla="*/ 137184 h 548377"/>
                <a:gd name="connsiteX58" fmla="*/ 239160 w 474052"/>
                <a:gd name="connsiteY58" fmla="*/ 153962 h 548377"/>
                <a:gd name="connsiteX59" fmla="*/ 230771 w 474052"/>
                <a:gd name="connsiteY59" fmla="*/ 212685 h 548377"/>
                <a:gd name="connsiteX60" fmla="*/ 239160 w 474052"/>
                <a:gd name="connsiteY60" fmla="*/ 380464 h 548377"/>
                <a:gd name="connsiteX61" fmla="*/ 289494 w 474052"/>
                <a:gd name="connsiteY61" fmla="*/ 372075 h 548377"/>
                <a:gd name="connsiteX62" fmla="*/ 297883 w 474052"/>
                <a:gd name="connsiteY62" fmla="*/ 321741 h 548377"/>
                <a:gd name="connsiteX63" fmla="*/ 323050 w 474052"/>
                <a:gd name="connsiteY63" fmla="*/ 355297 h 548377"/>
                <a:gd name="connsiteX64" fmla="*/ 348217 w 474052"/>
                <a:gd name="connsiteY64" fmla="*/ 372075 h 548377"/>
                <a:gd name="connsiteX65" fmla="*/ 381773 w 474052"/>
                <a:gd name="connsiteY65" fmla="*/ 363686 h 548377"/>
                <a:gd name="connsiteX66" fmla="*/ 373384 w 474052"/>
                <a:gd name="connsiteY66" fmla="*/ 338519 h 548377"/>
                <a:gd name="connsiteX67" fmla="*/ 364995 w 474052"/>
                <a:gd name="connsiteY67" fmla="*/ 363686 h 548377"/>
                <a:gd name="connsiteX68" fmla="*/ 373384 w 474052"/>
                <a:gd name="connsiteY68" fmla="*/ 430798 h 548377"/>
                <a:gd name="connsiteX69" fmla="*/ 381773 w 474052"/>
                <a:gd name="connsiteY69" fmla="*/ 405631 h 548377"/>
                <a:gd name="connsiteX70" fmla="*/ 356606 w 474052"/>
                <a:gd name="connsiteY70" fmla="*/ 397242 h 548377"/>
                <a:gd name="connsiteX71" fmla="*/ 331439 w 474052"/>
                <a:gd name="connsiteY71" fmla="*/ 405631 h 548377"/>
                <a:gd name="connsiteX72" fmla="*/ 339828 w 474052"/>
                <a:gd name="connsiteY72" fmla="*/ 430798 h 548377"/>
                <a:gd name="connsiteX73" fmla="*/ 373384 w 474052"/>
                <a:gd name="connsiteY73" fmla="*/ 422409 h 548377"/>
                <a:gd name="connsiteX74" fmla="*/ 381773 w 474052"/>
                <a:gd name="connsiteY74" fmla="*/ 279796 h 548377"/>
                <a:gd name="connsiteX75" fmla="*/ 331439 w 474052"/>
                <a:gd name="connsiteY75" fmla="*/ 246240 h 548377"/>
                <a:gd name="connsiteX76" fmla="*/ 272716 w 474052"/>
                <a:gd name="connsiteY76" fmla="*/ 254629 h 548377"/>
                <a:gd name="connsiteX77" fmla="*/ 264327 w 474052"/>
                <a:gd name="connsiteY77" fmla="*/ 304963 h 548377"/>
                <a:gd name="connsiteX78" fmla="*/ 306272 w 474052"/>
                <a:gd name="connsiteY78" fmla="*/ 455965 h 548377"/>
                <a:gd name="connsiteX79" fmla="*/ 323050 w 474052"/>
                <a:gd name="connsiteY79" fmla="*/ 422409 h 548377"/>
                <a:gd name="connsiteX80" fmla="*/ 272716 w 474052"/>
                <a:gd name="connsiteY80" fmla="*/ 237851 h 548377"/>
                <a:gd name="connsiteX81" fmla="*/ 247549 w 474052"/>
                <a:gd name="connsiteY81" fmla="*/ 229462 h 548377"/>
                <a:gd name="connsiteX82" fmla="*/ 222382 w 474052"/>
                <a:gd name="connsiteY82" fmla="*/ 204296 h 548377"/>
                <a:gd name="connsiteX83" fmla="*/ 146881 w 474052"/>
                <a:gd name="connsiteY83" fmla="*/ 246240 h 548377"/>
                <a:gd name="connsiteX84" fmla="*/ 121714 w 474052"/>
                <a:gd name="connsiteY84" fmla="*/ 271407 h 548377"/>
                <a:gd name="connsiteX85" fmla="*/ 113325 w 474052"/>
                <a:gd name="connsiteY85" fmla="*/ 321741 h 548377"/>
                <a:gd name="connsiteX86" fmla="*/ 96547 w 474052"/>
                <a:gd name="connsiteY86" fmla="*/ 355297 h 548377"/>
                <a:gd name="connsiteX87" fmla="*/ 121714 w 474052"/>
                <a:gd name="connsiteY87" fmla="*/ 497910 h 548377"/>
                <a:gd name="connsiteX88" fmla="*/ 213993 w 474052"/>
                <a:gd name="connsiteY88" fmla="*/ 472743 h 548377"/>
                <a:gd name="connsiteX89" fmla="*/ 180437 w 474052"/>
                <a:gd name="connsiteY89" fmla="*/ 288185 h 548377"/>
                <a:gd name="connsiteX90" fmla="*/ 146881 w 474052"/>
                <a:gd name="connsiteY90" fmla="*/ 279796 h 548377"/>
                <a:gd name="connsiteX91" fmla="*/ 130103 w 474052"/>
                <a:gd name="connsiteY91" fmla="*/ 304963 h 548377"/>
                <a:gd name="connsiteX92" fmla="*/ 155270 w 474052"/>
                <a:gd name="connsiteY92" fmla="*/ 296574 h 548377"/>
                <a:gd name="connsiteX93" fmla="*/ 163659 w 474052"/>
                <a:gd name="connsiteY93" fmla="*/ 263018 h 548377"/>
                <a:gd name="connsiteX94" fmla="*/ 146881 w 474052"/>
                <a:gd name="connsiteY94" fmla="*/ 237851 h 548377"/>
                <a:gd name="connsiteX95" fmla="*/ 130103 w 474052"/>
                <a:gd name="connsiteY95" fmla="*/ 263018 h 548377"/>
                <a:gd name="connsiteX96" fmla="*/ 113325 w 474052"/>
                <a:gd name="connsiteY96" fmla="*/ 330130 h 548377"/>
                <a:gd name="connsiteX97" fmla="*/ 96547 w 474052"/>
                <a:gd name="connsiteY97" fmla="*/ 380464 h 548377"/>
                <a:gd name="connsiteX98" fmla="*/ 104936 w 474052"/>
                <a:gd name="connsiteY98" fmla="*/ 422409 h 548377"/>
                <a:gd name="connsiteX99" fmla="*/ 96547 w 474052"/>
                <a:gd name="connsiteY99" fmla="*/ 355297 h 548377"/>
                <a:gd name="connsiteX100" fmla="*/ 46213 w 474052"/>
                <a:gd name="connsiteY100" fmla="*/ 372075 h 548377"/>
                <a:gd name="connsiteX101" fmla="*/ 54602 w 474052"/>
                <a:gd name="connsiteY101" fmla="*/ 422409 h 548377"/>
                <a:gd name="connsiteX102" fmla="*/ 71380 w 474052"/>
                <a:gd name="connsiteY102" fmla="*/ 397242 h 548377"/>
                <a:gd name="connsiteX103" fmla="*/ 62991 w 474052"/>
                <a:gd name="connsiteY103" fmla="*/ 355297 h 548377"/>
                <a:gd name="connsiteX104" fmla="*/ 62991 w 474052"/>
                <a:gd name="connsiteY104" fmla="*/ 439187 h 548377"/>
                <a:gd name="connsiteX105" fmla="*/ 96547 w 474052"/>
                <a:gd name="connsiteY105" fmla="*/ 447576 h 548377"/>
                <a:gd name="connsiteX106" fmla="*/ 155270 w 474052"/>
                <a:gd name="connsiteY106" fmla="*/ 422409 h 548377"/>
                <a:gd name="connsiteX107" fmla="*/ 197215 w 474052"/>
                <a:gd name="connsiteY107" fmla="*/ 346908 h 548377"/>
                <a:gd name="connsiteX108" fmla="*/ 222382 w 474052"/>
                <a:gd name="connsiteY108" fmla="*/ 212685 h 548377"/>
                <a:gd name="connsiteX109" fmla="*/ 213993 w 474052"/>
                <a:gd name="connsiteY109" fmla="*/ 86850 h 548377"/>
                <a:gd name="connsiteX110" fmla="*/ 180437 w 474052"/>
                <a:gd name="connsiteY110" fmla="*/ 78461 h 548377"/>
                <a:gd name="connsiteX111" fmla="*/ 79769 w 474052"/>
                <a:gd name="connsiteY111" fmla="*/ 145573 h 548377"/>
                <a:gd name="connsiteX112" fmla="*/ 71380 w 474052"/>
                <a:gd name="connsiteY112" fmla="*/ 179129 h 548377"/>
                <a:gd name="connsiteX113" fmla="*/ 29435 w 474052"/>
                <a:gd name="connsiteY113" fmla="*/ 237851 h 548377"/>
                <a:gd name="connsiteX114" fmla="*/ 12657 w 474052"/>
                <a:gd name="connsiteY114" fmla="*/ 271407 h 548377"/>
                <a:gd name="connsiteX115" fmla="*/ 12657 w 474052"/>
                <a:gd name="connsiteY115" fmla="*/ 405631 h 548377"/>
                <a:gd name="connsiteX116" fmla="*/ 62991 w 474052"/>
                <a:gd name="connsiteY116" fmla="*/ 397242 h 548377"/>
                <a:gd name="connsiteX117" fmla="*/ 96547 w 474052"/>
                <a:gd name="connsiteY117" fmla="*/ 321741 h 548377"/>
                <a:gd name="connsiteX118" fmla="*/ 138492 w 474052"/>
                <a:gd name="connsiteY118" fmla="*/ 237851 h 548377"/>
                <a:gd name="connsiteX119" fmla="*/ 155270 w 474052"/>
                <a:gd name="connsiteY119" fmla="*/ 195907 h 548377"/>
                <a:gd name="connsiteX120" fmla="*/ 180437 w 474052"/>
                <a:gd name="connsiteY120" fmla="*/ 162351 h 548377"/>
                <a:gd name="connsiteX121" fmla="*/ 172048 w 474052"/>
                <a:gd name="connsiteY121" fmla="*/ 120406 h 548377"/>
                <a:gd name="connsiteX122" fmla="*/ 121714 w 474052"/>
                <a:gd name="connsiteY122" fmla="*/ 145573 h 548377"/>
                <a:gd name="connsiteX123" fmla="*/ 113325 w 474052"/>
                <a:gd name="connsiteY123" fmla="*/ 179129 h 548377"/>
                <a:gd name="connsiteX124" fmla="*/ 71380 w 474052"/>
                <a:gd name="connsiteY124" fmla="*/ 304963 h 548377"/>
                <a:gd name="connsiteX125" fmla="*/ 88158 w 474052"/>
                <a:gd name="connsiteY125" fmla="*/ 372075 h 548377"/>
                <a:gd name="connsiteX126" fmla="*/ 113325 w 474052"/>
                <a:gd name="connsiteY126" fmla="*/ 380464 h 548377"/>
                <a:gd name="connsiteX127" fmla="*/ 172048 w 474052"/>
                <a:gd name="connsiteY127" fmla="*/ 372075 h 548377"/>
                <a:gd name="connsiteX128" fmla="*/ 213993 w 474052"/>
                <a:gd name="connsiteY128" fmla="*/ 321741 h 548377"/>
                <a:gd name="connsiteX129" fmla="*/ 222382 w 474052"/>
                <a:gd name="connsiteY129" fmla="*/ 296574 h 548377"/>
                <a:gd name="connsiteX130" fmla="*/ 247549 w 474052"/>
                <a:gd name="connsiteY130" fmla="*/ 254629 h 548377"/>
                <a:gd name="connsiteX131" fmla="*/ 230771 w 474052"/>
                <a:gd name="connsiteY131" fmla="*/ 103628 h 548377"/>
                <a:gd name="connsiteX132" fmla="*/ 180437 w 474052"/>
                <a:gd name="connsiteY132" fmla="*/ 112017 h 548377"/>
                <a:gd name="connsiteX133" fmla="*/ 188826 w 474052"/>
                <a:gd name="connsiteY133" fmla="*/ 162351 h 548377"/>
                <a:gd name="connsiteX134" fmla="*/ 205604 w 474052"/>
                <a:gd name="connsiteY134" fmla="*/ 137184 h 548377"/>
                <a:gd name="connsiteX135" fmla="*/ 222382 w 474052"/>
                <a:gd name="connsiteY135" fmla="*/ 112017 h 548377"/>
                <a:gd name="connsiteX136" fmla="*/ 213993 w 474052"/>
                <a:gd name="connsiteY136" fmla="*/ 53294 h 548377"/>
                <a:gd name="connsiteX137" fmla="*/ 197215 w 474052"/>
                <a:gd name="connsiteY137" fmla="*/ 78461 h 548377"/>
                <a:gd name="connsiteX138" fmla="*/ 339828 w 474052"/>
                <a:gd name="connsiteY138" fmla="*/ 70072 h 548377"/>
                <a:gd name="connsiteX139" fmla="*/ 339828 w 474052"/>
                <a:gd name="connsiteY139" fmla="*/ 2960 h 548377"/>
                <a:gd name="connsiteX140" fmla="*/ 272716 w 474052"/>
                <a:gd name="connsiteY140" fmla="*/ 11349 h 548377"/>
                <a:gd name="connsiteX141" fmla="*/ 255938 w 474052"/>
                <a:gd name="connsiteY141" fmla="*/ 36516 h 548377"/>
                <a:gd name="connsiteX142" fmla="*/ 239160 w 474052"/>
                <a:gd name="connsiteY142" fmla="*/ 95239 h 548377"/>
                <a:gd name="connsiteX143" fmla="*/ 247549 w 474052"/>
                <a:gd name="connsiteY143" fmla="*/ 95239 h 548377"/>
                <a:gd name="connsiteX144" fmla="*/ 239160 w 474052"/>
                <a:gd name="connsiteY144" fmla="*/ 53294 h 548377"/>
                <a:gd name="connsiteX145" fmla="*/ 205604 w 474052"/>
                <a:gd name="connsiteY145" fmla="*/ 95239 h 548377"/>
                <a:gd name="connsiteX146" fmla="*/ 213993 w 474052"/>
                <a:gd name="connsiteY146" fmla="*/ 145573 h 548377"/>
                <a:gd name="connsiteX147" fmla="*/ 230771 w 474052"/>
                <a:gd name="connsiteY147" fmla="*/ 112017 h 548377"/>
                <a:gd name="connsiteX148" fmla="*/ 205604 w 474052"/>
                <a:gd name="connsiteY148" fmla="*/ 120406 h 548377"/>
                <a:gd name="connsiteX149" fmla="*/ 213993 w 474052"/>
                <a:gd name="connsiteY149" fmla="*/ 221073 h 548377"/>
                <a:gd name="connsiteX150" fmla="*/ 247549 w 474052"/>
                <a:gd name="connsiteY150" fmla="*/ 229462 h 548377"/>
                <a:gd name="connsiteX151" fmla="*/ 289494 w 474052"/>
                <a:gd name="connsiteY151" fmla="*/ 237851 h 548377"/>
                <a:gd name="connsiteX152" fmla="*/ 331439 w 474052"/>
                <a:gd name="connsiteY152" fmla="*/ 229462 h 548377"/>
                <a:gd name="connsiteX153" fmla="*/ 289494 w 474052"/>
                <a:gd name="connsiteY153" fmla="*/ 153962 h 548377"/>
                <a:gd name="connsiteX154" fmla="*/ 264327 w 474052"/>
                <a:gd name="connsiteY154" fmla="*/ 170740 h 548377"/>
                <a:gd name="connsiteX155" fmla="*/ 297883 w 474052"/>
                <a:gd name="connsiteY155" fmla="*/ 288185 h 548377"/>
                <a:gd name="connsiteX156" fmla="*/ 306272 w 474052"/>
                <a:gd name="connsiteY156" fmla="*/ 254629 h 548377"/>
                <a:gd name="connsiteX157" fmla="*/ 331439 w 474052"/>
                <a:gd name="connsiteY157" fmla="*/ 279796 h 548377"/>
                <a:gd name="connsiteX158" fmla="*/ 373384 w 474052"/>
                <a:gd name="connsiteY158" fmla="*/ 313352 h 548377"/>
                <a:gd name="connsiteX159" fmla="*/ 390162 w 474052"/>
                <a:gd name="connsiteY159" fmla="*/ 288185 h 548377"/>
                <a:gd name="connsiteX160" fmla="*/ 364995 w 474052"/>
                <a:gd name="connsiteY160" fmla="*/ 179129 h 548377"/>
                <a:gd name="connsiteX161" fmla="*/ 339828 w 474052"/>
                <a:gd name="connsiteY161" fmla="*/ 162351 h 548377"/>
                <a:gd name="connsiteX162" fmla="*/ 348217 w 474052"/>
                <a:gd name="connsiteY162" fmla="*/ 212685 h 548377"/>
                <a:gd name="connsiteX163" fmla="*/ 390162 w 474052"/>
                <a:gd name="connsiteY163" fmla="*/ 263018 h 548377"/>
                <a:gd name="connsiteX164" fmla="*/ 406940 w 474052"/>
                <a:gd name="connsiteY164" fmla="*/ 288185 h 548377"/>
                <a:gd name="connsiteX165" fmla="*/ 423718 w 474052"/>
                <a:gd name="connsiteY165" fmla="*/ 254629 h 548377"/>
                <a:gd name="connsiteX166" fmla="*/ 381773 w 474052"/>
                <a:gd name="connsiteY166" fmla="*/ 170740 h 548377"/>
                <a:gd name="connsiteX167" fmla="*/ 373384 w 474052"/>
                <a:gd name="connsiteY167" fmla="*/ 195907 h 548377"/>
                <a:gd name="connsiteX168" fmla="*/ 356606 w 474052"/>
                <a:gd name="connsiteY168" fmla="*/ 254629 h 548377"/>
                <a:gd name="connsiteX169" fmla="*/ 331439 w 474052"/>
                <a:gd name="connsiteY169" fmla="*/ 212685 h 548377"/>
                <a:gd name="connsiteX170" fmla="*/ 297883 w 474052"/>
                <a:gd name="connsiteY170" fmla="*/ 179129 h 548377"/>
                <a:gd name="connsiteX171" fmla="*/ 255938 w 474052"/>
                <a:gd name="connsiteY171" fmla="*/ 204296 h 548377"/>
                <a:gd name="connsiteX172" fmla="*/ 264327 w 474052"/>
                <a:gd name="connsiteY172" fmla="*/ 338519 h 548377"/>
                <a:gd name="connsiteX173" fmla="*/ 272716 w 474052"/>
                <a:gd name="connsiteY173" fmla="*/ 304963 h 548377"/>
                <a:gd name="connsiteX174" fmla="*/ 255938 w 474052"/>
                <a:gd name="connsiteY174" fmla="*/ 162351 h 548377"/>
                <a:gd name="connsiteX175" fmla="*/ 264327 w 474052"/>
                <a:gd name="connsiteY175" fmla="*/ 237851 h 548377"/>
                <a:gd name="connsiteX176" fmla="*/ 289494 w 474052"/>
                <a:gd name="connsiteY176" fmla="*/ 187518 h 548377"/>
                <a:gd name="connsiteX177" fmla="*/ 306272 w 474052"/>
                <a:gd name="connsiteY177" fmla="*/ 162351 h 548377"/>
                <a:gd name="connsiteX178" fmla="*/ 297883 w 474052"/>
                <a:gd name="connsiteY178" fmla="*/ 19738 h 548377"/>
                <a:gd name="connsiteX179" fmla="*/ 281105 w 474052"/>
                <a:gd name="connsiteY179" fmla="*/ 44905 h 548377"/>
                <a:gd name="connsiteX180" fmla="*/ 272716 w 474052"/>
                <a:gd name="connsiteY180" fmla="*/ 112017 h 548377"/>
                <a:gd name="connsiteX181" fmla="*/ 247549 w 474052"/>
                <a:gd name="connsiteY181" fmla="*/ 120406 h 548377"/>
                <a:gd name="connsiteX182" fmla="*/ 213993 w 474052"/>
                <a:gd name="connsiteY182" fmla="*/ 103628 h 548377"/>
                <a:gd name="connsiteX183" fmla="*/ 197215 w 474052"/>
                <a:gd name="connsiteY183" fmla="*/ 128795 h 548377"/>
                <a:gd name="connsiteX184" fmla="*/ 188826 w 474052"/>
                <a:gd name="connsiteY184" fmla="*/ 179129 h 548377"/>
                <a:gd name="connsiteX185" fmla="*/ 197215 w 474052"/>
                <a:gd name="connsiteY185" fmla="*/ 137184 h 548377"/>
                <a:gd name="connsiteX186" fmla="*/ 163659 w 474052"/>
                <a:gd name="connsiteY186" fmla="*/ 179129 h 548377"/>
                <a:gd name="connsiteX187" fmla="*/ 79769 w 474052"/>
                <a:gd name="connsiteY187" fmla="*/ 397242 h 548377"/>
                <a:gd name="connsiteX188" fmla="*/ 88158 w 474052"/>
                <a:gd name="connsiteY188" fmla="*/ 472743 h 548377"/>
                <a:gd name="connsiteX189" fmla="*/ 155270 w 474052"/>
                <a:gd name="connsiteY189" fmla="*/ 439187 h 548377"/>
                <a:gd name="connsiteX190" fmla="*/ 163659 w 474052"/>
                <a:gd name="connsiteY190" fmla="*/ 397242 h 548377"/>
                <a:gd name="connsiteX191" fmla="*/ 180437 w 474052"/>
                <a:gd name="connsiteY191" fmla="*/ 363686 h 548377"/>
                <a:gd name="connsiteX192" fmla="*/ 197215 w 474052"/>
                <a:gd name="connsiteY192" fmla="*/ 195907 h 548377"/>
                <a:gd name="connsiteX193" fmla="*/ 247549 w 474052"/>
                <a:gd name="connsiteY193" fmla="*/ 212685 h 548377"/>
                <a:gd name="connsiteX194" fmla="*/ 272716 w 474052"/>
                <a:gd name="connsiteY194" fmla="*/ 229462 h 548377"/>
                <a:gd name="connsiteX195" fmla="*/ 331439 w 474052"/>
                <a:gd name="connsiteY195" fmla="*/ 212685 h 548377"/>
                <a:gd name="connsiteX196" fmla="*/ 323050 w 474052"/>
                <a:gd name="connsiteY196" fmla="*/ 153962 h 548377"/>
                <a:gd name="connsiteX197" fmla="*/ 281105 w 474052"/>
                <a:gd name="connsiteY197" fmla="*/ 179129 h 548377"/>
                <a:gd name="connsiteX198" fmla="*/ 255938 w 474052"/>
                <a:gd name="connsiteY198" fmla="*/ 254629 h 548377"/>
                <a:gd name="connsiteX199" fmla="*/ 264327 w 474052"/>
                <a:gd name="connsiteY199" fmla="*/ 472743 h 548377"/>
                <a:gd name="connsiteX200" fmla="*/ 281105 w 474052"/>
                <a:gd name="connsiteY200" fmla="*/ 497910 h 548377"/>
                <a:gd name="connsiteX201" fmla="*/ 306272 w 474052"/>
                <a:gd name="connsiteY201" fmla="*/ 506299 h 548377"/>
                <a:gd name="connsiteX202" fmla="*/ 331439 w 474052"/>
                <a:gd name="connsiteY202" fmla="*/ 481132 h 548377"/>
                <a:gd name="connsiteX203" fmla="*/ 339828 w 474052"/>
                <a:gd name="connsiteY203" fmla="*/ 447576 h 548377"/>
                <a:gd name="connsiteX204" fmla="*/ 331439 w 474052"/>
                <a:gd name="connsiteY204" fmla="*/ 288185 h 548377"/>
                <a:gd name="connsiteX205" fmla="*/ 281105 w 474052"/>
                <a:gd name="connsiteY205" fmla="*/ 296574 h 548377"/>
                <a:gd name="connsiteX206" fmla="*/ 323050 w 474052"/>
                <a:gd name="connsiteY206" fmla="*/ 455965 h 548377"/>
                <a:gd name="connsiteX207" fmla="*/ 356606 w 474052"/>
                <a:gd name="connsiteY207" fmla="*/ 464354 h 548377"/>
                <a:gd name="connsiteX208" fmla="*/ 415329 w 474052"/>
                <a:gd name="connsiteY208" fmla="*/ 455965 h 548377"/>
                <a:gd name="connsiteX209" fmla="*/ 364995 w 474052"/>
                <a:gd name="connsiteY209" fmla="*/ 313352 h 548377"/>
                <a:gd name="connsiteX210" fmla="*/ 323050 w 474052"/>
                <a:gd name="connsiteY210" fmla="*/ 338519 h 548377"/>
                <a:gd name="connsiteX211" fmla="*/ 306272 w 474052"/>
                <a:gd name="connsiteY211" fmla="*/ 497910 h 548377"/>
                <a:gd name="connsiteX212" fmla="*/ 331439 w 474052"/>
                <a:gd name="connsiteY212" fmla="*/ 506299 h 548377"/>
                <a:gd name="connsiteX213" fmla="*/ 364995 w 474052"/>
                <a:gd name="connsiteY213" fmla="*/ 489521 h 548377"/>
                <a:gd name="connsiteX214" fmla="*/ 356606 w 474052"/>
                <a:gd name="connsiteY214" fmla="*/ 405631 h 548377"/>
                <a:gd name="connsiteX215" fmla="*/ 339828 w 474052"/>
                <a:gd name="connsiteY215" fmla="*/ 447576 h 548377"/>
                <a:gd name="connsiteX216" fmla="*/ 356606 w 474052"/>
                <a:gd name="connsiteY216" fmla="*/ 447576 h 548377"/>
                <a:gd name="connsiteX217" fmla="*/ 398551 w 474052"/>
                <a:gd name="connsiteY217" fmla="*/ 422409 h 548377"/>
                <a:gd name="connsiteX218" fmla="*/ 381773 w 474052"/>
                <a:gd name="connsiteY218" fmla="*/ 363686 h 548377"/>
                <a:gd name="connsiteX219" fmla="*/ 390162 w 474052"/>
                <a:gd name="connsiteY219" fmla="*/ 405631 h 548377"/>
                <a:gd name="connsiteX220" fmla="*/ 406940 w 474052"/>
                <a:gd name="connsiteY220" fmla="*/ 372075 h 548377"/>
                <a:gd name="connsiteX221" fmla="*/ 398551 w 474052"/>
                <a:gd name="connsiteY221" fmla="*/ 422409 h 548377"/>
                <a:gd name="connsiteX222" fmla="*/ 406940 w 474052"/>
                <a:gd name="connsiteY222" fmla="*/ 464354 h 548377"/>
                <a:gd name="connsiteX223" fmla="*/ 474052 w 474052"/>
                <a:gd name="connsiteY223" fmla="*/ 439187 h 548377"/>
                <a:gd name="connsiteX224" fmla="*/ 465663 w 474052"/>
                <a:gd name="connsiteY224" fmla="*/ 472743 h 548377"/>
                <a:gd name="connsiteX225" fmla="*/ 423718 w 474052"/>
                <a:gd name="connsiteY225" fmla="*/ 447576 h 548377"/>
                <a:gd name="connsiteX226" fmla="*/ 406940 w 474052"/>
                <a:gd name="connsiteY226" fmla="*/ 397242 h 548377"/>
                <a:gd name="connsiteX227" fmla="*/ 398551 w 474052"/>
                <a:gd name="connsiteY227" fmla="*/ 338519 h 548377"/>
                <a:gd name="connsiteX228" fmla="*/ 373384 w 474052"/>
                <a:gd name="connsiteY228" fmla="*/ 321741 h 548377"/>
                <a:gd name="connsiteX229" fmla="*/ 390162 w 474052"/>
                <a:gd name="connsiteY229" fmla="*/ 346908 h 548377"/>
                <a:gd name="connsiteX230" fmla="*/ 415329 w 474052"/>
                <a:gd name="connsiteY230" fmla="*/ 355297 h 548377"/>
                <a:gd name="connsiteX231" fmla="*/ 457274 w 474052"/>
                <a:gd name="connsiteY231" fmla="*/ 321741 h 548377"/>
                <a:gd name="connsiteX232" fmla="*/ 474052 w 474052"/>
                <a:gd name="connsiteY232" fmla="*/ 372075 h 548377"/>
                <a:gd name="connsiteX233" fmla="*/ 448885 w 474052"/>
                <a:gd name="connsiteY233" fmla="*/ 380464 h 548377"/>
                <a:gd name="connsiteX234" fmla="*/ 457274 w 474052"/>
                <a:gd name="connsiteY234" fmla="*/ 430798 h 548377"/>
                <a:gd name="connsiteX235" fmla="*/ 465663 w 474052"/>
                <a:gd name="connsiteY235" fmla="*/ 405631 h 548377"/>
                <a:gd name="connsiteX236" fmla="*/ 423718 w 474052"/>
                <a:gd name="connsiteY236" fmla="*/ 380464 h 548377"/>
                <a:gd name="connsiteX237" fmla="*/ 406940 w 474052"/>
                <a:gd name="connsiteY237" fmla="*/ 288185 h 548377"/>
                <a:gd name="connsiteX238" fmla="*/ 415329 w 474052"/>
                <a:gd name="connsiteY238" fmla="*/ 237851 h 548377"/>
                <a:gd name="connsiteX239" fmla="*/ 398551 w 474052"/>
                <a:gd name="connsiteY239" fmla="*/ 145573 h 548377"/>
                <a:gd name="connsiteX240" fmla="*/ 390162 w 474052"/>
                <a:gd name="connsiteY240" fmla="*/ 112017 h 548377"/>
                <a:gd name="connsiteX241" fmla="*/ 289494 w 474052"/>
                <a:gd name="connsiteY241" fmla="*/ 103628 h 548377"/>
                <a:gd name="connsiteX242" fmla="*/ 239160 w 474052"/>
                <a:gd name="connsiteY242" fmla="*/ 70072 h 548377"/>
                <a:gd name="connsiteX243" fmla="*/ 213993 w 474052"/>
                <a:gd name="connsiteY243" fmla="*/ 44905 h 548377"/>
                <a:gd name="connsiteX244" fmla="*/ 188826 w 474052"/>
                <a:gd name="connsiteY244" fmla="*/ 61683 h 548377"/>
                <a:gd name="connsiteX245" fmla="*/ 163659 w 474052"/>
                <a:gd name="connsiteY245" fmla="*/ 137184 h 548377"/>
                <a:gd name="connsiteX246" fmla="*/ 138492 w 474052"/>
                <a:gd name="connsiteY246" fmla="*/ 346908 h 548377"/>
                <a:gd name="connsiteX247" fmla="*/ 146881 w 474052"/>
                <a:gd name="connsiteY247" fmla="*/ 128795 h 548377"/>
                <a:gd name="connsiteX248" fmla="*/ 113325 w 474052"/>
                <a:gd name="connsiteY248" fmla="*/ 170740 h 548377"/>
                <a:gd name="connsiteX249" fmla="*/ 71380 w 474052"/>
                <a:gd name="connsiteY249" fmla="*/ 254629 h 548377"/>
                <a:gd name="connsiteX250" fmla="*/ 54602 w 474052"/>
                <a:gd name="connsiteY250" fmla="*/ 321741 h 548377"/>
                <a:gd name="connsiteX251" fmla="*/ 96547 w 474052"/>
                <a:gd name="connsiteY251" fmla="*/ 397242 h 5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474052" h="548377">
                  <a:moveTo>
                    <a:pt x="172048" y="263018"/>
                  </a:moveTo>
                  <a:cubicBezTo>
                    <a:pt x="143125" y="335327"/>
                    <a:pt x="164943" y="275302"/>
                    <a:pt x="146881" y="338519"/>
                  </a:cubicBezTo>
                  <a:cubicBezTo>
                    <a:pt x="144452" y="347022"/>
                    <a:pt x="140410" y="355054"/>
                    <a:pt x="138492" y="363686"/>
                  </a:cubicBezTo>
                  <a:cubicBezTo>
                    <a:pt x="134802" y="380290"/>
                    <a:pt x="132899" y="397242"/>
                    <a:pt x="130103" y="414020"/>
                  </a:cubicBezTo>
                  <a:cubicBezTo>
                    <a:pt x="132899" y="455965"/>
                    <a:pt x="114563" y="505292"/>
                    <a:pt x="138492" y="539855"/>
                  </a:cubicBezTo>
                  <a:cubicBezTo>
                    <a:pt x="151618" y="558814"/>
                    <a:pt x="193985" y="542995"/>
                    <a:pt x="205604" y="523077"/>
                  </a:cubicBezTo>
                  <a:cubicBezTo>
                    <a:pt x="219764" y="498802"/>
                    <a:pt x="200011" y="467150"/>
                    <a:pt x="197215" y="439187"/>
                  </a:cubicBezTo>
                  <a:cubicBezTo>
                    <a:pt x="180437" y="444780"/>
                    <a:pt x="161272" y="445685"/>
                    <a:pt x="146881" y="455965"/>
                  </a:cubicBezTo>
                  <a:cubicBezTo>
                    <a:pt x="125191" y="471458"/>
                    <a:pt x="151113" y="525647"/>
                    <a:pt x="155270" y="531466"/>
                  </a:cubicBezTo>
                  <a:cubicBezTo>
                    <a:pt x="160410" y="538662"/>
                    <a:pt x="172048" y="537059"/>
                    <a:pt x="180437" y="539855"/>
                  </a:cubicBezTo>
                  <a:cubicBezTo>
                    <a:pt x="205604" y="528670"/>
                    <a:pt x="232703" y="521085"/>
                    <a:pt x="255938" y="506299"/>
                  </a:cubicBezTo>
                  <a:cubicBezTo>
                    <a:pt x="272811" y="495561"/>
                    <a:pt x="286569" y="439574"/>
                    <a:pt x="289494" y="430798"/>
                  </a:cubicBezTo>
                  <a:cubicBezTo>
                    <a:pt x="286698" y="374871"/>
                    <a:pt x="290700" y="318186"/>
                    <a:pt x="281105" y="263018"/>
                  </a:cubicBezTo>
                  <a:cubicBezTo>
                    <a:pt x="279072" y="251330"/>
                    <a:pt x="267743" y="239031"/>
                    <a:pt x="255938" y="237851"/>
                  </a:cubicBezTo>
                  <a:cubicBezTo>
                    <a:pt x="235681" y="235825"/>
                    <a:pt x="216789" y="249036"/>
                    <a:pt x="197215" y="254629"/>
                  </a:cubicBezTo>
                  <a:cubicBezTo>
                    <a:pt x="194419" y="265814"/>
                    <a:pt x="192472" y="277247"/>
                    <a:pt x="188826" y="288185"/>
                  </a:cubicBezTo>
                  <a:cubicBezTo>
                    <a:pt x="184064" y="302471"/>
                    <a:pt x="177335" y="316030"/>
                    <a:pt x="172048" y="330130"/>
                  </a:cubicBezTo>
                  <a:cubicBezTo>
                    <a:pt x="153533" y="379504"/>
                    <a:pt x="176342" y="329931"/>
                    <a:pt x="146881" y="388853"/>
                  </a:cubicBezTo>
                  <a:cubicBezTo>
                    <a:pt x="149677" y="414020"/>
                    <a:pt x="143946" y="441705"/>
                    <a:pt x="155270" y="464354"/>
                  </a:cubicBezTo>
                  <a:cubicBezTo>
                    <a:pt x="159225" y="472263"/>
                    <a:pt x="179268" y="464730"/>
                    <a:pt x="180437" y="455965"/>
                  </a:cubicBezTo>
                  <a:cubicBezTo>
                    <a:pt x="185624" y="417061"/>
                    <a:pt x="174844" y="377668"/>
                    <a:pt x="172048" y="338519"/>
                  </a:cubicBezTo>
                  <a:cubicBezTo>
                    <a:pt x="163659" y="341315"/>
                    <a:pt x="152542" y="340115"/>
                    <a:pt x="146881" y="346908"/>
                  </a:cubicBezTo>
                  <a:cubicBezTo>
                    <a:pt x="137241" y="358476"/>
                    <a:pt x="136837" y="375384"/>
                    <a:pt x="130103" y="388853"/>
                  </a:cubicBezTo>
                  <a:cubicBezTo>
                    <a:pt x="125594" y="397871"/>
                    <a:pt x="118918" y="405631"/>
                    <a:pt x="113325" y="414020"/>
                  </a:cubicBezTo>
                  <a:cubicBezTo>
                    <a:pt x="116121" y="430798"/>
                    <a:pt x="106845" y="456093"/>
                    <a:pt x="121714" y="464354"/>
                  </a:cubicBezTo>
                  <a:cubicBezTo>
                    <a:pt x="141422" y="475303"/>
                    <a:pt x="169806" y="468069"/>
                    <a:pt x="188826" y="455965"/>
                  </a:cubicBezTo>
                  <a:cubicBezTo>
                    <a:pt x="201147" y="448125"/>
                    <a:pt x="215981" y="399667"/>
                    <a:pt x="222382" y="380464"/>
                  </a:cubicBezTo>
                  <a:cubicBezTo>
                    <a:pt x="219586" y="330130"/>
                    <a:pt x="223880" y="278895"/>
                    <a:pt x="213993" y="229462"/>
                  </a:cubicBezTo>
                  <a:cubicBezTo>
                    <a:pt x="212016" y="219576"/>
                    <a:pt x="198807" y="214111"/>
                    <a:pt x="188826" y="212685"/>
                  </a:cubicBezTo>
                  <a:cubicBezTo>
                    <a:pt x="177412" y="211054"/>
                    <a:pt x="166455" y="218277"/>
                    <a:pt x="155270" y="221073"/>
                  </a:cubicBezTo>
                  <a:cubicBezTo>
                    <a:pt x="135056" y="251394"/>
                    <a:pt x="86751" y="312548"/>
                    <a:pt x="146881" y="346908"/>
                  </a:cubicBezTo>
                  <a:cubicBezTo>
                    <a:pt x="171160" y="360782"/>
                    <a:pt x="197215" y="279796"/>
                    <a:pt x="197215" y="279796"/>
                  </a:cubicBezTo>
                  <a:cubicBezTo>
                    <a:pt x="188826" y="243444"/>
                    <a:pt x="199653" y="195836"/>
                    <a:pt x="172048" y="170740"/>
                  </a:cubicBezTo>
                  <a:cubicBezTo>
                    <a:pt x="128020" y="130715"/>
                    <a:pt x="97410" y="210958"/>
                    <a:pt x="88158" y="229462"/>
                  </a:cubicBezTo>
                  <a:cubicBezTo>
                    <a:pt x="93751" y="271407"/>
                    <a:pt x="92996" y="314700"/>
                    <a:pt x="104936" y="355297"/>
                  </a:cubicBezTo>
                  <a:cubicBezTo>
                    <a:pt x="107781" y="364970"/>
                    <a:pt x="120021" y="372075"/>
                    <a:pt x="130103" y="372075"/>
                  </a:cubicBezTo>
                  <a:cubicBezTo>
                    <a:pt x="166883" y="372075"/>
                    <a:pt x="202808" y="360890"/>
                    <a:pt x="239160" y="355297"/>
                  </a:cubicBezTo>
                  <a:cubicBezTo>
                    <a:pt x="247549" y="346908"/>
                    <a:pt x="257043" y="339495"/>
                    <a:pt x="264327" y="330130"/>
                  </a:cubicBezTo>
                  <a:cubicBezTo>
                    <a:pt x="285038" y="303501"/>
                    <a:pt x="301133" y="276677"/>
                    <a:pt x="314661" y="246240"/>
                  </a:cubicBezTo>
                  <a:cubicBezTo>
                    <a:pt x="320777" y="232479"/>
                    <a:pt x="325846" y="218277"/>
                    <a:pt x="331439" y="204296"/>
                  </a:cubicBezTo>
                  <a:cubicBezTo>
                    <a:pt x="340692" y="158031"/>
                    <a:pt x="352369" y="120303"/>
                    <a:pt x="331439" y="70072"/>
                  </a:cubicBezTo>
                  <a:cubicBezTo>
                    <a:pt x="327005" y="59429"/>
                    <a:pt x="309068" y="64479"/>
                    <a:pt x="297883" y="61683"/>
                  </a:cubicBezTo>
                  <a:cubicBezTo>
                    <a:pt x="289494" y="67276"/>
                    <a:pt x="279845" y="71332"/>
                    <a:pt x="272716" y="78461"/>
                  </a:cubicBezTo>
                  <a:cubicBezTo>
                    <a:pt x="249314" y="101863"/>
                    <a:pt x="241110" y="122946"/>
                    <a:pt x="230771" y="153962"/>
                  </a:cubicBezTo>
                  <a:cubicBezTo>
                    <a:pt x="227125" y="164900"/>
                    <a:pt x="226430" y="176723"/>
                    <a:pt x="222382" y="187518"/>
                  </a:cubicBezTo>
                  <a:cubicBezTo>
                    <a:pt x="217991" y="199227"/>
                    <a:pt x="211197" y="209888"/>
                    <a:pt x="205604" y="221073"/>
                  </a:cubicBezTo>
                  <a:cubicBezTo>
                    <a:pt x="202808" y="240647"/>
                    <a:pt x="197215" y="260023"/>
                    <a:pt x="197215" y="279796"/>
                  </a:cubicBezTo>
                  <a:cubicBezTo>
                    <a:pt x="197215" y="466545"/>
                    <a:pt x="200527" y="431017"/>
                    <a:pt x="213993" y="363686"/>
                  </a:cubicBezTo>
                  <a:cubicBezTo>
                    <a:pt x="211197" y="352501"/>
                    <a:pt x="216309" y="334412"/>
                    <a:pt x="205604" y="330130"/>
                  </a:cubicBezTo>
                  <a:cubicBezTo>
                    <a:pt x="170709" y="316172"/>
                    <a:pt x="166808" y="367867"/>
                    <a:pt x="163659" y="380464"/>
                  </a:cubicBezTo>
                  <a:cubicBezTo>
                    <a:pt x="172048" y="400038"/>
                    <a:pt x="176048" y="422150"/>
                    <a:pt x="188826" y="439187"/>
                  </a:cubicBezTo>
                  <a:cubicBezTo>
                    <a:pt x="194132" y="446261"/>
                    <a:pt x="205150" y="447576"/>
                    <a:pt x="213993" y="447576"/>
                  </a:cubicBezTo>
                  <a:cubicBezTo>
                    <a:pt x="242096" y="447576"/>
                    <a:pt x="269920" y="441983"/>
                    <a:pt x="297883" y="439187"/>
                  </a:cubicBezTo>
                  <a:cubicBezTo>
                    <a:pt x="306272" y="430798"/>
                    <a:pt x="318791" y="425093"/>
                    <a:pt x="323050" y="414020"/>
                  </a:cubicBezTo>
                  <a:cubicBezTo>
                    <a:pt x="333287" y="387404"/>
                    <a:pt x="339828" y="330130"/>
                    <a:pt x="339828" y="330130"/>
                  </a:cubicBezTo>
                  <a:cubicBezTo>
                    <a:pt x="331439" y="277000"/>
                    <a:pt x="326582" y="223191"/>
                    <a:pt x="314661" y="170740"/>
                  </a:cubicBezTo>
                  <a:cubicBezTo>
                    <a:pt x="312427" y="160908"/>
                    <a:pt x="305756" y="151871"/>
                    <a:pt x="297883" y="145573"/>
                  </a:cubicBezTo>
                  <a:cubicBezTo>
                    <a:pt x="290978" y="140049"/>
                    <a:pt x="281105" y="139980"/>
                    <a:pt x="272716" y="137184"/>
                  </a:cubicBezTo>
                  <a:cubicBezTo>
                    <a:pt x="261531" y="142777"/>
                    <a:pt x="245233" y="143030"/>
                    <a:pt x="239160" y="153962"/>
                  </a:cubicBezTo>
                  <a:cubicBezTo>
                    <a:pt x="229557" y="171247"/>
                    <a:pt x="230771" y="192912"/>
                    <a:pt x="230771" y="212685"/>
                  </a:cubicBezTo>
                  <a:cubicBezTo>
                    <a:pt x="230771" y="268681"/>
                    <a:pt x="236364" y="324538"/>
                    <a:pt x="239160" y="380464"/>
                  </a:cubicBezTo>
                  <a:cubicBezTo>
                    <a:pt x="255938" y="377668"/>
                    <a:pt x="277467" y="384102"/>
                    <a:pt x="289494" y="372075"/>
                  </a:cubicBezTo>
                  <a:cubicBezTo>
                    <a:pt x="301521" y="360048"/>
                    <a:pt x="282669" y="329348"/>
                    <a:pt x="297883" y="321741"/>
                  </a:cubicBezTo>
                  <a:cubicBezTo>
                    <a:pt x="310389" y="315488"/>
                    <a:pt x="313163" y="345410"/>
                    <a:pt x="323050" y="355297"/>
                  </a:cubicBezTo>
                  <a:cubicBezTo>
                    <a:pt x="330179" y="362426"/>
                    <a:pt x="339828" y="366482"/>
                    <a:pt x="348217" y="372075"/>
                  </a:cubicBezTo>
                  <a:cubicBezTo>
                    <a:pt x="359402" y="369279"/>
                    <a:pt x="374855" y="372910"/>
                    <a:pt x="381773" y="363686"/>
                  </a:cubicBezTo>
                  <a:cubicBezTo>
                    <a:pt x="387079" y="356612"/>
                    <a:pt x="382227" y="338519"/>
                    <a:pt x="373384" y="338519"/>
                  </a:cubicBezTo>
                  <a:cubicBezTo>
                    <a:pt x="364541" y="338519"/>
                    <a:pt x="367791" y="355297"/>
                    <a:pt x="364995" y="363686"/>
                  </a:cubicBezTo>
                  <a:cubicBezTo>
                    <a:pt x="367791" y="386057"/>
                    <a:pt x="365011" y="409866"/>
                    <a:pt x="373384" y="430798"/>
                  </a:cubicBezTo>
                  <a:cubicBezTo>
                    <a:pt x="376668" y="439008"/>
                    <a:pt x="385728" y="413540"/>
                    <a:pt x="381773" y="405631"/>
                  </a:cubicBezTo>
                  <a:cubicBezTo>
                    <a:pt x="377818" y="397722"/>
                    <a:pt x="364995" y="400038"/>
                    <a:pt x="356606" y="397242"/>
                  </a:cubicBezTo>
                  <a:cubicBezTo>
                    <a:pt x="348217" y="400038"/>
                    <a:pt x="335394" y="397722"/>
                    <a:pt x="331439" y="405631"/>
                  </a:cubicBezTo>
                  <a:cubicBezTo>
                    <a:pt x="327484" y="413540"/>
                    <a:pt x="331618" y="427514"/>
                    <a:pt x="339828" y="430798"/>
                  </a:cubicBezTo>
                  <a:cubicBezTo>
                    <a:pt x="350533" y="435080"/>
                    <a:pt x="362199" y="425205"/>
                    <a:pt x="373384" y="422409"/>
                  </a:cubicBezTo>
                  <a:cubicBezTo>
                    <a:pt x="393917" y="371076"/>
                    <a:pt x="410979" y="346554"/>
                    <a:pt x="381773" y="279796"/>
                  </a:cubicBezTo>
                  <a:cubicBezTo>
                    <a:pt x="373691" y="261322"/>
                    <a:pt x="331439" y="246240"/>
                    <a:pt x="331439" y="246240"/>
                  </a:cubicBezTo>
                  <a:cubicBezTo>
                    <a:pt x="311865" y="249036"/>
                    <a:pt x="287597" y="241608"/>
                    <a:pt x="272716" y="254629"/>
                  </a:cubicBezTo>
                  <a:cubicBezTo>
                    <a:pt x="259915" y="265830"/>
                    <a:pt x="264327" y="287954"/>
                    <a:pt x="264327" y="304963"/>
                  </a:cubicBezTo>
                  <a:cubicBezTo>
                    <a:pt x="264327" y="456819"/>
                    <a:pt x="228713" y="436575"/>
                    <a:pt x="306272" y="455965"/>
                  </a:cubicBezTo>
                  <a:cubicBezTo>
                    <a:pt x="311865" y="444780"/>
                    <a:pt x="323050" y="434915"/>
                    <a:pt x="323050" y="422409"/>
                  </a:cubicBezTo>
                  <a:cubicBezTo>
                    <a:pt x="323050" y="332369"/>
                    <a:pt x="336296" y="283266"/>
                    <a:pt x="272716" y="237851"/>
                  </a:cubicBezTo>
                  <a:cubicBezTo>
                    <a:pt x="265520" y="232711"/>
                    <a:pt x="255938" y="232258"/>
                    <a:pt x="247549" y="229462"/>
                  </a:cubicBezTo>
                  <a:cubicBezTo>
                    <a:pt x="239160" y="221073"/>
                    <a:pt x="234197" y="205370"/>
                    <a:pt x="222382" y="204296"/>
                  </a:cubicBezTo>
                  <a:cubicBezTo>
                    <a:pt x="124356" y="195385"/>
                    <a:pt x="171127" y="209871"/>
                    <a:pt x="146881" y="246240"/>
                  </a:cubicBezTo>
                  <a:cubicBezTo>
                    <a:pt x="140300" y="256111"/>
                    <a:pt x="130103" y="263018"/>
                    <a:pt x="121714" y="271407"/>
                  </a:cubicBezTo>
                  <a:cubicBezTo>
                    <a:pt x="118918" y="288185"/>
                    <a:pt x="118213" y="305449"/>
                    <a:pt x="113325" y="321741"/>
                  </a:cubicBezTo>
                  <a:cubicBezTo>
                    <a:pt x="109732" y="333719"/>
                    <a:pt x="95952" y="342806"/>
                    <a:pt x="96547" y="355297"/>
                  </a:cubicBezTo>
                  <a:cubicBezTo>
                    <a:pt x="98843" y="403515"/>
                    <a:pt x="113325" y="450372"/>
                    <a:pt x="121714" y="497910"/>
                  </a:cubicBezTo>
                  <a:cubicBezTo>
                    <a:pt x="152474" y="489521"/>
                    <a:pt x="200800" y="501768"/>
                    <a:pt x="213993" y="472743"/>
                  </a:cubicBezTo>
                  <a:cubicBezTo>
                    <a:pt x="230379" y="436693"/>
                    <a:pt x="237561" y="320827"/>
                    <a:pt x="180437" y="288185"/>
                  </a:cubicBezTo>
                  <a:cubicBezTo>
                    <a:pt x="170427" y="282465"/>
                    <a:pt x="158066" y="282592"/>
                    <a:pt x="146881" y="279796"/>
                  </a:cubicBezTo>
                  <a:cubicBezTo>
                    <a:pt x="141288" y="288185"/>
                    <a:pt x="125594" y="295945"/>
                    <a:pt x="130103" y="304963"/>
                  </a:cubicBezTo>
                  <a:cubicBezTo>
                    <a:pt x="134058" y="312872"/>
                    <a:pt x="149746" y="303479"/>
                    <a:pt x="155270" y="296574"/>
                  </a:cubicBezTo>
                  <a:cubicBezTo>
                    <a:pt x="162472" y="287571"/>
                    <a:pt x="160863" y="274203"/>
                    <a:pt x="163659" y="263018"/>
                  </a:cubicBezTo>
                  <a:cubicBezTo>
                    <a:pt x="158066" y="254629"/>
                    <a:pt x="156963" y="237851"/>
                    <a:pt x="146881" y="237851"/>
                  </a:cubicBezTo>
                  <a:cubicBezTo>
                    <a:pt x="136799" y="237851"/>
                    <a:pt x="133549" y="253543"/>
                    <a:pt x="130103" y="263018"/>
                  </a:cubicBezTo>
                  <a:cubicBezTo>
                    <a:pt x="122223" y="284689"/>
                    <a:pt x="120617" y="308254"/>
                    <a:pt x="113325" y="330130"/>
                  </a:cubicBezTo>
                  <a:lnTo>
                    <a:pt x="96547" y="380464"/>
                  </a:lnTo>
                  <a:cubicBezTo>
                    <a:pt x="99343" y="394446"/>
                    <a:pt x="104936" y="436668"/>
                    <a:pt x="104936" y="422409"/>
                  </a:cubicBezTo>
                  <a:cubicBezTo>
                    <a:pt x="104936" y="399864"/>
                    <a:pt x="113664" y="369969"/>
                    <a:pt x="96547" y="355297"/>
                  </a:cubicBezTo>
                  <a:cubicBezTo>
                    <a:pt x="83119" y="343787"/>
                    <a:pt x="62991" y="366482"/>
                    <a:pt x="46213" y="372075"/>
                  </a:cubicBezTo>
                  <a:cubicBezTo>
                    <a:pt x="49009" y="388853"/>
                    <a:pt x="42575" y="410382"/>
                    <a:pt x="54602" y="422409"/>
                  </a:cubicBezTo>
                  <a:cubicBezTo>
                    <a:pt x="61731" y="429538"/>
                    <a:pt x="70129" y="407246"/>
                    <a:pt x="71380" y="397242"/>
                  </a:cubicBezTo>
                  <a:cubicBezTo>
                    <a:pt x="73149" y="383094"/>
                    <a:pt x="65787" y="369279"/>
                    <a:pt x="62991" y="355297"/>
                  </a:cubicBezTo>
                  <a:cubicBezTo>
                    <a:pt x="53410" y="384040"/>
                    <a:pt x="42035" y="405658"/>
                    <a:pt x="62991" y="439187"/>
                  </a:cubicBezTo>
                  <a:cubicBezTo>
                    <a:pt x="69102" y="448964"/>
                    <a:pt x="85362" y="444780"/>
                    <a:pt x="96547" y="447576"/>
                  </a:cubicBezTo>
                  <a:cubicBezTo>
                    <a:pt x="116121" y="439187"/>
                    <a:pt x="137823" y="434622"/>
                    <a:pt x="155270" y="422409"/>
                  </a:cubicBezTo>
                  <a:cubicBezTo>
                    <a:pt x="174010" y="409291"/>
                    <a:pt x="191898" y="366847"/>
                    <a:pt x="197215" y="346908"/>
                  </a:cubicBezTo>
                  <a:cubicBezTo>
                    <a:pt x="206154" y="313387"/>
                    <a:pt x="215970" y="251156"/>
                    <a:pt x="222382" y="212685"/>
                  </a:cubicBezTo>
                  <a:cubicBezTo>
                    <a:pt x="219586" y="170740"/>
                    <a:pt x="226532" y="126975"/>
                    <a:pt x="213993" y="86850"/>
                  </a:cubicBezTo>
                  <a:cubicBezTo>
                    <a:pt x="210554" y="75845"/>
                    <a:pt x="191457" y="75070"/>
                    <a:pt x="180437" y="78461"/>
                  </a:cubicBezTo>
                  <a:cubicBezTo>
                    <a:pt x="125309" y="95423"/>
                    <a:pt x="112624" y="112718"/>
                    <a:pt x="79769" y="145573"/>
                  </a:cubicBezTo>
                  <a:cubicBezTo>
                    <a:pt x="76973" y="156758"/>
                    <a:pt x="76901" y="169007"/>
                    <a:pt x="71380" y="179129"/>
                  </a:cubicBezTo>
                  <a:cubicBezTo>
                    <a:pt x="59861" y="200246"/>
                    <a:pt x="42349" y="217557"/>
                    <a:pt x="29435" y="237851"/>
                  </a:cubicBezTo>
                  <a:cubicBezTo>
                    <a:pt x="22721" y="248401"/>
                    <a:pt x="18250" y="260222"/>
                    <a:pt x="12657" y="271407"/>
                  </a:cubicBezTo>
                  <a:cubicBezTo>
                    <a:pt x="4864" y="310372"/>
                    <a:pt x="-11435" y="371214"/>
                    <a:pt x="12657" y="405631"/>
                  </a:cubicBezTo>
                  <a:cubicBezTo>
                    <a:pt x="22411" y="419566"/>
                    <a:pt x="46213" y="400038"/>
                    <a:pt x="62991" y="397242"/>
                  </a:cubicBezTo>
                  <a:cubicBezTo>
                    <a:pt x="72049" y="379126"/>
                    <a:pt x="92530" y="340486"/>
                    <a:pt x="96547" y="321741"/>
                  </a:cubicBezTo>
                  <a:cubicBezTo>
                    <a:pt x="115689" y="232411"/>
                    <a:pt x="76054" y="253461"/>
                    <a:pt x="138492" y="237851"/>
                  </a:cubicBezTo>
                  <a:cubicBezTo>
                    <a:pt x="144085" y="223870"/>
                    <a:pt x="147957" y="209070"/>
                    <a:pt x="155270" y="195907"/>
                  </a:cubicBezTo>
                  <a:cubicBezTo>
                    <a:pt x="162060" y="183685"/>
                    <a:pt x="177404" y="176000"/>
                    <a:pt x="180437" y="162351"/>
                  </a:cubicBezTo>
                  <a:cubicBezTo>
                    <a:pt x="183530" y="148432"/>
                    <a:pt x="174844" y="134388"/>
                    <a:pt x="172048" y="120406"/>
                  </a:cubicBezTo>
                  <a:cubicBezTo>
                    <a:pt x="155270" y="128795"/>
                    <a:pt x="134978" y="132309"/>
                    <a:pt x="121714" y="145573"/>
                  </a:cubicBezTo>
                  <a:cubicBezTo>
                    <a:pt x="113561" y="153726"/>
                    <a:pt x="117265" y="168294"/>
                    <a:pt x="113325" y="179129"/>
                  </a:cubicBezTo>
                  <a:cubicBezTo>
                    <a:pt x="67658" y="304713"/>
                    <a:pt x="105685" y="167742"/>
                    <a:pt x="71380" y="304963"/>
                  </a:cubicBezTo>
                  <a:cubicBezTo>
                    <a:pt x="76973" y="327334"/>
                    <a:pt x="76959" y="351918"/>
                    <a:pt x="88158" y="372075"/>
                  </a:cubicBezTo>
                  <a:cubicBezTo>
                    <a:pt x="92452" y="379805"/>
                    <a:pt x="104482" y="380464"/>
                    <a:pt x="113325" y="380464"/>
                  </a:cubicBezTo>
                  <a:cubicBezTo>
                    <a:pt x="133098" y="380464"/>
                    <a:pt x="152474" y="374871"/>
                    <a:pt x="172048" y="372075"/>
                  </a:cubicBezTo>
                  <a:cubicBezTo>
                    <a:pt x="190601" y="353522"/>
                    <a:pt x="202314" y="345100"/>
                    <a:pt x="213993" y="321741"/>
                  </a:cubicBezTo>
                  <a:cubicBezTo>
                    <a:pt x="217948" y="313832"/>
                    <a:pt x="218427" y="304483"/>
                    <a:pt x="222382" y="296574"/>
                  </a:cubicBezTo>
                  <a:cubicBezTo>
                    <a:pt x="229674" y="281990"/>
                    <a:pt x="239160" y="268611"/>
                    <a:pt x="247549" y="254629"/>
                  </a:cubicBezTo>
                  <a:cubicBezTo>
                    <a:pt x="241956" y="204295"/>
                    <a:pt x="252335" y="149451"/>
                    <a:pt x="230771" y="103628"/>
                  </a:cubicBezTo>
                  <a:cubicBezTo>
                    <a:pt x="223528" y="88238"/>
                    <a:pt x="190324" y="98176"/>
                    <a:pt x="180437" y="112017"/>
                  </a:cubicBezTo>
                  <a:cubicBezTo>
                    <a:pt x="170550" y="125858"/>
                    <a:pt x="186030" y="145573"/>
                    <a:pt x="188826" y="162351"/>
                  </a:cubicBezTo>
                  <a:cubicBezTo>
                    <a:pt x="194419" y="153962"/>
                    <a:pt x="204353" y="147188"/>
                    <a:pt x="205604" y="137184"/>
                  </a:cubicBezTo>
                  <a:cubicBezTo>
                    <a:pt x="210787" y="95719"/>
                    <a:pt x="174356" y="80000"/>
                    <a:pt x="222382" y="112017"/>
                  </a:cubicBezTo>
                  <a:cubicBezTo>
                    <a:pt x="219586" y="92443"/>
                    <a:pt x="225857" y="69112"/>
                    <a:pt x="213993" y="53294"/>
                  </a:cubicBezTo>
                  <a:cubicBezTo>
                    <a:pt x="207944" y="45228"/>
                    <a:pt x="187221" y="77128"/>
                    <a:pt x="197215" y="78461"/>
                  </a:cubicBezTo>
                  <a:cubicBezTo>
                    <a:pt x="244417" y="84755"/>
                    <a:pt x="292290" y="72868"/>
                    <a:pt x="339828" y="70072"/>
                  </a:cubicBezTo>
                  <a:cubicBezTo>
                    <a:pt x="344423" y="56288"/>
                    <a:pt x="363340" y="13410"/>
                    <a:pt x="339828" y="2960"/>
                  </a:cubicBezTo>
                  <a:cubicBezTo>
                    <a:pt x="319226" y="-6196"/>
                    <a:pt x="295087" y="8553"/>
                    <a:pt x="272716" y="11349"/>
                  </a:cubicBezTo>
                  <a:cubicBezTo>
                    <a:pt x="267123" y="19738"/>
                    <a:pt x="259682" y="27155"/>
                    <a:pt x="255938" y="36516"/>
                  </a:cubicBezTo>
                  <a:cubicBezTo>
                    <a:pt x="248377" y="55418"/>
                    <a:pt x="251375" y="78953"/>
                    <a:pt x="239160" y="95239"/>
                  </a:cubicBezTo>
                  <a:cubicBezTo>
                    <a:pt x="237069" y="98027"/>
                    <a:pt x="138278" y="117093"/>
                    <a:pt x="247549" y="95239"/>
                  </a:cubicBezTo>
                  <a:cubicBezTo>
                    <a:pt x="244753" y="81257"/>
                    <a:pt x="250567" y="61849"/>
                    <a:pt x="239160" y="53294"/>
                  </a:cubicBezTo>
                  <a:cubicBezTo>
                    <a:pt x="218922" y="38116"/>
                    <a:pt x="206405" y="92837"/>
                    <a:pt x="205604" y="95239"/>
                  </a:cubicBezTo>
                  <a:cubicBezTo>
                    <a:pt x="208400" y="112017"/>
                    <a:pt x="199840" y="136138"/>
                    <a:pt x="213993" y="145573"/>
                  </a:cubicBezTo>
                  <a:cubicBezTo>
                    <a:pt x="224398" y="152510"/>
                    <a:pt x="234726" y="123881"/>
                    <a:pt x="230771" y="112017"/>
                  </a:cubicBezTo>
                  <a:cubicBezTo>
                    <a:pt x="227975" y="103628"/>
                    <a:pt x="213993" y="117610"/>
                    <a:pt x="205604" y="120406"/>
                  </a:cubicBezTo>
                  <a:cubicBezTo>
                    <a:pt x="208400" y="153962"/>
                    <a:pt x="201905" y="189645"/>
                    <a:pt x="213993" y="221073"/>
                  </a:cubicBezTo>
                  <a:cubicBezTo>
                    <a:pt x="218132" y="231834"/>
                    <a:pt x="236294" y="226961"/>
                    <a:pt x="247549" y="229462"/>
                  </a:cubicBezTo>
                  <a:cubicBezTo>
                    <a:pt x="261468" y="232555"/>
                    <a:pt x="275512" y="235055"/>
                    <a:pt x="289494" y="237851"/>
                  </a:cubicBezTo>
                  <a:cubicBezTo>
                    <a:pt x="303476" y="235055"/>
                    <a:pt x="325648" y="242492"/>
                    <a:pt x="331439" y="229462"/>
                  </a:cubicBezTo>
                  <a:cubicBezTo>
                    <a:pt x="361878" y="160975"/>
                    <a:pt x="324333" y="162672"/>
                    <a:pt x="289494" y="153962"/>
                  </a:cubicBezTo>
                  <a:cubicBezTo>
                    <a:pt x="281105" y="159555"/>
                    <a:pt x="265860" y="160775"/>
                    <a:pt x="264327" y="170740"/>
                  </a:cubicBezTo>
                  <a:cubicBezTo>
                    <a:pt x="251710" y="252753"/>
                    <a:pt x="259358" y="249660"/>
                    <a:pt x="297883" y="288185"/>
                  </a:cubicBezTo>
                  <a:cubicBezTo>
                    <a:pt x="300679" y="277000"/>
                    <a:pt x="295087" y="257425"/>
                    <a:pt x="306272" y="254629"/>
                  </a:cubicBezTo>
                  <a:cubicBezTo>
                    <a:pt x="317782" y="251752"/>
                    <a:pt x="323844" y="270682"/>
                    <a:pt x="331439" y="279796"/>
                  </a:cubicBezTo>
                  <a:cubicBezTo>
                    <a:pt x="360628" y="314823"/>
                    <a:pt x="332069" y="299580"/>
                    <a:pt x="373384" y="313352"/>
                  </a:cubicBezTo>
                  <a:cubicBezTo>
                    <a:pt x="378977" y="304963"/>
                    <a:pt x="389389" y="298238"/>
                    <a:pt x="390162" y="288185"/>
                  </a:cubicBezTo>
                  <a:cubicBezTo>
                    <a:pt x="392978" y="251579"/>
                    <a:pt x="392982" y="207116"/>
                    <a:pt x="364995" y="179129"/>
                  </a:cubicBezTo>
                  <a:cubicBezTo>
                    <a:pt x="357866" y="172000"/>
                    <a:pt x="348217" y="167944"/>
                    <a:pt x="339828" y="162351"/>
                  </a:cubicBezTo>
                  <a:cubicBezTo>
                    <a:pt x="342624" y="179129"/>
                    <a:pt x="342838" y="196548"/>
                    <a:pt x="348217" y="212685"/>
                  </a:cubicBezTo>
                  <a:cubicBezTo>
                    <a:pt x="355159" y="233511"/>
                    <a:pt x="377184" y="247445"/>
                    <a:pt x="390162" y="263018"/>
                  </a:cubicBezTo>
                  <a:cubicBezTo>
                    <a:pt x="396617" y="270763"/>
                    <a:pt x="401347" y="279796"/>
                    <a:pt x="406940" y="288185"/>
                  </a:cubicBezTo>
                  <a:cubicBezTo>
                    <a:pt x="412533" y="277000"/>
                    <a:pt x="423718" y="267135"/>
                    <a:pt x="423718" y="254629"/>
                  </a:cubicBezTo>
                  <a:cubicBezTo>
                    <a:pt x="423718" y="190552"/>
                    <a:pt x="417721" y="194705"/>
                    <a:pt x="381773" y="170740"/>
                  </a:cubicBezTo>
                  <a:cubicBezTo>
                    <a:pt x="378977" y="179129"/>
                    <a:pt x="375925" y="187437"/>
                    <a:pt x="373384" y="195907"/>
                  </a:cubicBezTo>
                  <a:cubicBezTo>
                    <a:pt x="367534" y="215406"/>
                    <a:pt x="375507" y="247068"/>
                    <a:pt x="356606" y="254629"/>
                  </a:cubicBezTo>
                  <a:cubicBezTo>
                    <a:pt x="341467" y="260685"/>
                    <a:pt x="338731" y="227269"/>
                    <a:pt x="331439" y="212685"/>
                  </a:cubicBezTo>
                  <a:cubicBezTo>
                    <a:pt x="313542" y="176892"/>
                    <a:pt x="338151" y="192552"/>
                    <a:pt x="297883" y="179129"/>
                  </a:cubicBezTo>
                  <a:cubicBezTo>
                    <a:pt x="277150" y="262058"/>
                    <a:pt x="292969" y="266013"/>
                    <a:pt x="255938" y="204296"/>
                  </a:cubicBezTo>
                  <a:cubicBezTo>
                    <a:pt x="258734" y="249037"/>
                    <a:pt x="256957" y="294301"/>
                    <a:pt x="264327" y="338519"/>
                  </a:cubicBezTo>
                  <a:cubicBezTo>
                    <a:pt x="266222" y="349892"/>
                    <a:pt x="273264" y="316480"/>
                    <a:pt x="272716" y="304963"/>
                  </a:cubicBezTo>
                  <a:cubicBezTo>
                    <a:pt x="270439" y="257152"/>
                    <a:pt x="261531" y="209888"/>
                    <a:pt x="255938" y="162351"/>
                  </a:cubicBezTo>
                  <a:cubicBezTo>
                    <a:pt x="255354" y="164688"/>
                    <a:pt x="228304" y="245056"/>
                    <a:pt x="264327" y="237851"/>
                  </a:cubicBezTo>
                  <a:cubicBezTo>
                    <a:pt x="282721" y="234172"/>
                    <a:pt x="280384" y="203915"/>
                    <a:pt x="289494" y="187518"/>
                  </a:cubicBezTo>
                  <a:cubicBezTo>
                    <a:pt x="294390" y="178704"/>
                    <a:pt x="300679" y="170740"/>
                    <a:pt x="306272" y="162351"/>
                  </a:cubicBezTo>
                  <a:cubicBezTo>
                    <a:pt x="303476" y="114813"/>
                    <a:pt x="307861" y="66301"/>
                    <a:pt x="297883" y="19738"/>
                  </a:cubicBezTo>
                  <a:cubicBezTo>
                    <a:pt x="295770" y="9879"/>
                    <a:pt x="283758" y="35178"/>
                    <a:pt x="281105" y="44905"/>
                  </a:cubicBezTo>
                  <a:cubicBezTo>
                    <a:pt x="275173" y="66655"/>
                    <a:pt x="281872" y="91415"/>
                    <a:pt x="272716" y="112017"/>
                  </a:cubicBezTo>
                  <a:cubicBezTo>
                    <a:pt x="269125" y="120098"/>
                    <a:pt x="255938" y="117610"/>
                    <a:pt x="247549" y="120406"/>
                  </a:cubicBezTo>
                  <a:cubicBezTo>
                    <a:pt x="236364" y="114813"/>
                    <a:pt x="226328" y="101572"/>
                    <a:pt x="213993" y="103628"/>
                  </a:cubicBezTo>
                  <a:cubicBezTo>
                    <a:pt x="204048" y="105286"/>
                    <a:pt x="200403" y="119230"/>
                    <a:pt x="197215" y="128795"/>
                  </a:cubicBezTo>
                  <a:cubicBezTo>
                    <a:pt x="191836" y="144932"/>
                    <a:pt x="188826" y="162120"/>
                    <a:pt x="188826" y="179129"/>
                  </a:cubicBezTo>
                  <a:cubicBezTo>
                    <a:pt x="188826" y="193388"/>
                    <a:pt x="211474" y="137184"/>
                    <a:pt x="197215" y="137184"/>
                  </a:cubicBezTo>
                  <a:cubicBezTo>
                    <a:pt x="179310" y="137184"/>
                    <a:pt x="171967" y="163268"/>
                    <a:pt x="163659" y="179129"/>
                  </a:cubicBezTo>
                  <a:cubicBezTo>
                    <a:pt x="111857" y="278024"/>
                    <a:pt x="107836" y="303685"/>
                    <a:pt x="79769" y="397242"/>
                  </a:cubicBezTo>
                  <a:cubicBezTo>
                    <a:pt x="82565" y="422409"/>
                    <a:pt x="71679" y="453517"/>
                    <a:pt x="88158" y="472743"/>
                  </a:cubicBezTo>
                  <a:cubicBezTo>
                    <a:pt x="95621" y="481450"/>
                    <a:pt x="146928" y="444748"/>
                    <a:pt x="155270" y="439187"/>
                  </a:cubicBezTo>
                  <a:cubicBezTo>
                    <a:pt x="158066" y="425205"/>
                    <a:pt x="159150" y="410769"/>
                    <a:pt x="163659" y="397242"/>
                  </a:cubicBezTo>
                  <a:cubicBezTo>
                    <a:pt x="167614" y="385378"/>
                    <a:pt x="177147" y="375751"/>
                    <a:pt x="180437" y="363686"/>
                  </a:cubicBezTo>
                  <a:cubicBezTo>
                    <a:pt x="189145" y="331758"/>
                    <a:pt x="196229" y="208718"/>
                    <a:pt x="197215" y="195907"/>
                  </a:cubicBezTo>
                  <a:cubicBezTo>
                    <a:pt x="213993" y="201500"/>
                    <a:pt x="231388" y="205502"/>
                    <a:pt x="247549" y="212685"/>
                  </a:cubicBezTo>
                  <a:cubicBezTo>
                    <a:pt x="256762" y="216780"/>
                    <a:pt x="262634" y="229462"/>
                    <a:pt x="272716" y="229462"/>
                  </a:cubicBezTo>
                  <a:cubicBezTo>
                    <a:pt x="293074" y="229462"/>
                    <a:pt x="311865" y="218277"/>
                    <a:pt x="331439" y="212685"/>
                  </a:cubicBezTo>
                  <a:cubicBezTo>
                    <a:pt x="328643" y="193111"/>
                    <a:pt x="339502" y="164930"/>
                    <a:pt x="323050" y="153962"/>
                  </a:cubicBezTo>
                  <a:cubicBezTo>
                    <a:pt x="309483" y="144917"/>
                    <a:pt x="290150" y="165562"/>
                    <a:pt x="281105" y="179129"/>
                  </a:cubicBezTo>
                  <a:cubicBezTo>
                    <a:pt x="266390" y="201202"/>
                    <a:pt x="255938" y="254629"/>
                    <a:pt x="255938" y="254629"/>
                  </a:cubicBezTo>
                  <a:cubicBezTo>
                    <a:pt x="258734" y="327334"/>
                    <a:pt x="256840" y="400371"/>
                    <a:pt x="264327" y="472743"/>
                  </a:cubicBezTo>
                  <a:cubicBezTo>
                    <a:pt x="265364" y="482772"/>
                    <a:pt x="273232" y="491612"/>
                    <a:pt x="281105" y="497910"/>
                  </a:cubicBezTo>
                  <a:cubicBezTo>
                    <a:pt x="288010" y="503434"/>
                    <a:pt x="297883" y="503503"/>
                    <a:pt x="306272" y="506299"/>
                  </a:cubicBezTo>
                  <a:cubicBezTo>
                    <a:pt x="314661" y="497910"/>
                    <a:pt x="325553" y="491433"/>
                    <a:pt x="331439" y="481132"/>
                  </a:cubicBezTo>
                  <a:cubicBezTo>
                    <a:pt x="337159" y="471122"/>
                    <a:pt x="339828" y="459106"/>
                    <a:pt x="339828" y="447576"/>
                  </a:cubicBezTo>
                  <a:cubicBezTo>
                    <a:pt x="339828" y="394372"/>
                    <a:pt x="334235" y="341315"/>
                    <a:pt x="331439" y="288185"/>
                  </a:cubicBezTo>
                  <a:lnTo>
                    <a:pt x="281105" y="296574"/>
                  </a:lnTo>
                  <a:cubicBezTo>
                    <a:pt x="262111" y="357355"/>
                    <a:pt x="270468" y="423102"/>
                    <a:pt x="323050" y="455965"/>
                  </a:cubicBezTo>
                  <a:cubicBezTo>
                    <a:pt x="332827" y="462076"/>
                    <a:pt x="345421" y="461558"/>
                    <a:pt x="356606" y="464354"/>
                  </a:cubicBezTo>
                  <a:cubicBezTo>
                    <a:pt x="376180" y="461558"/>
                    <a:pt x="408748" y="474611"/>
                    <a:pt x="415329" y="455965"/>
                  </a:cubicBezTo>
                  <a:cubicBezTo>
                    <a:pt x="463658" y="319032"/>
                    <a:pt x="432575" y="326868"/>
                    <a:pt x="364995" y="313352"/>
                  </a:cubicBezTo>
                  <a:cubicBezTo>
                    <a:pt x="351013" y="321741"/>
                    <a:pt x="333236" y="325787"/>
                    <a:pt x="323050" y="338519"/>
                  </a:cubicBezTo>
                  <a:cubicBezTo>
                    <a:pt x="287858" y="382509"/>
                    <a:pt x="290992" y="448251"/>
                    <a:pt x="306272" y="497910"/>
                  </a:cubicBezTo>
                  <a:cubicBezTo>
                    <a:pt x="308873" y="506362"/>
                    <a:pt x="323050" y="503503"/>
                    <a:pt x="331439" y="506299"/>
                  </a:cubicBezTo>
                  <a:cubicBezTo>
                    <a:pt x="342624" y="500706"/>
                    <a:pt x="361962" y="501653"/>
                    <a:pt x="364995" y="489521"/>
                  </a:cubicBezTo>
                  <a:cubicBezTo>
                    <a:pt x="371811" y="462257"/>
                    <a:pt x="371065" y="429729"/>
                    <a:pt x="356606" y="405631"/>
                  </a:cubicBezTo>
                  <a:cubicBezTo>
                    <a:pt x="348858" y="392718"/>
                    <a:pt x="345421" y="433594"/>
                    <a:pt x="339828" y="447576"/>
                  </a:cubicBezTo>
                  <a:cubicBezTo>
                    <a:pt x="357489" y="535881"/>
                    <a:pt x="338945" y="471124"/>
                    <a:pt x="356606" y="447576"/>
                  </a:cubicBezTo>
                  <a:cubicBezTo>
                    <a:pt x="366389" y="434532"/>
                    <a:pt x="384569" y="430798"/>
                    <a:pt x="398551" y="422409"/>
                  </a:cubicBezTo>
                  <a:cubicBezTo>
                    <a:pt x="392958" y="402835"/>
                    <a:pt x="390877" y="381894"/>
                    <a:pt x="381773" y="363686"/>
                  </a:cubicBezTo>
                  <a:cubicBezTo>
                    <a:pt x="375396" y="350933"/>
                    <a:pt x="376635" y="401122"/>
                    <a:pt x="390162" y="405631"/>
                  </a:cubicBezTo>
                  <a:cubicBezTo>
                    <a:pt x="402026" y="409586"/>
                    <a:pt x="401347" y="383260"/>
                    <a:pt x="406940" y="372075"/>
                  </a:cubicBezTo>
                  <a:cubicBezTo>
                    <a:pt x="404144" y="388853"/>
                    <a:pt x="398551" y="405400"/>
                    <a:pt x="398551" y="422409"/>
                  </a:cubicBezTo>
                  <a:cubicBezTo>
                    <a:pt x="398551" y="436668"/>
                    <a:pt x="393021" y="461261"/>
                    <a:pt x="406940" y="464354"/>
                  </a:cubicBezTo>
                  <a:cubicBezTo>
                    <a:pt x="430263" y="469537"/>
                    <a:pt x="451681" y="447576"/>
                    <a:pt x="474052" y="439187"/>
                  </a:cubicBezTo>
                  <a:cubicBezTo>
                    <a:pt x="471256" y="450372"/>
                    <a:pt x="477036" y="470848"/>
                    <a:pt x="465663" y="472743"/>
                  </a:cubicBezTo>
                  <a:cubicBezTo>
                    <a:pt x="449580" y="475424"/>
                    <a:pt x="433728" y="460447"/>
                    <a:pt x="423718" y="447576"/>
                  </a:cubicBezTo>
                  <a:cubicBezTo>
                    <a:pt x="412860" y="433616"/>
                    <a:pt x="406940" y="397242"/>
                    <a:pt x="406940" y="397242"/>
                  </a:cubicBezTo>
                  <a:cubicBezTo>
                    <a:pt x="404144" y="377668"/>
                    <a:pt x="406582" y="356588"/>
                    <a:pt x="398551" y="338519"/>
                  </a:cubicBezTo>
                  <a:cubicBezTo>
                    <a:pt x="394456" y="329306"/>
                    <a:pt x="380513" y="314612"/>
                    <a:pt x="373384" y="321741"/>
                  </a:cubicBezTo>
                  <a:cubicBezTo>
                    <a:pt x="366255" y="328870"/>
                    <a:pt x="382289" y="340610"/>
                    <a:pt x="390162" y="346908"/>
                  </a:cubicBezTo>
                  <a:cubicBezTo>
                    <a:pt x="397067" y="352432"/>
                    <a:pt x="406940" y="352501"/>
                    <a:pt x="415329" y="355297"/>
                  </a:cubicBezTo>
                  <a:cubicBezTo>
                    <a:pt x="418231" y="346590"/>
                    <a:pt x="427047" y="296552"/>
                    <a:pt x="457274" y="321741"/>
                  </a:cubicBezTo>
                  <a:cubicBezTo>
                    <a:pt x="470860" y="333063"/>
                    <a:pt x="474052" y="372075"/>
                    <a:pt x="474052" y="372075"/>
                  </a:cubicBezTo>
                  <a:cubicBezTo>
                    <a:pt x="465663" y="374871"/>
                    <a:pt x="451314" y="371961"/>
                    <a:pt x="448885" y="380464"/>
                  </a:cubicBezTo>
                  <a:cubicBezTo>
                    <a:pt x="444212" y="396819"/>
                    <a:pt x="447839" y="416645"/>
                    <a:pt x="457274" y="430798"/>
                  </a:cubicBezTo>
                  <a:cubicBezTo>
                    <a:pt x="462179" y="438156"/>
                    <a:pt x="462867" y="414020"/>
                    <a:pt x="465663" y="405631"/>
                  </a:cubicBezTo>
                  <a:cubicBezTo>
                    <a:pt x="427202" y="347939"/>
                    <a:pt x="438484" y="336167"/>
                    <a:pt x="423718" y="380464"/>
                  </a:cubicBezTo>
                  <a:cubicBezTo>
                    <a:pt x="420990" y="366826"/>
                    <a:pt x="406940" y="298918"/>
                    <a:pt x="406940" y="288185"/>
                  </a:cubicBezTo>
                  <a:cubicBezTo>
                    <a:pt x="406940" y="271176"/>
                    <a:pt x="412533" y="254629"/>
                    <a:pt x="415329" y="237851"/>
                  </a:cubicBezTo>
                  <a:cubicBezTo>
                    <a:pt x="409736" y="207092"/>
                    <a:pt x="404682" y="176230"/>
                    <a:pt x="398551" y="145573"/>
                  </a:cubicBezTo>
                  <a:cubicBezTo>
                    <a:pt x="396290" y="134267"/>
                    <a:pt x="400923" y="116156"/>
                    <a:pt x="390162" y="112017"/>
                  </a:cubicBezTo>
                  <a:cubicBezTo>
                    <a:pt x="358734" y="99929"/>
                    <a:pt x="323050" y="106424"/>
                    <a:pt x="289494" y="103628"/>
                  </a:cubicBezTo>
                  <a:cubicBezTo>
                    <a:pt x="209209" y="23343"/>
                    <a:pt x="312004" y="118635"/>
                    <a:pt x="239160" y="70072"/>
                  </a:cubicBezTo>
                  <a:cubicBezTo>
                    <a:pt x="229289" y="63491"/>
                    <a:pt x="222382" y="53294"/>
                    <a:pt x="213993" y="44905"/>
                  </a:cubicBezTo>
                  <a:cubicBezTo>
                    <a:pt x="205604" y="50498"/>
                    <a:pt x="194686" y="53479"/>
                    <a:pt x="188826" y="61683"/>
                  </a:cubicBezTo>
                  <a:cubicBezTo>
                    <a:pt x="176676" y="78693"/>
                    <a:pt x="168878" y="116306"/>
                    <a:pt x="163659" y="137184"/>
                  </a:cubicBezTo>
                  <a:cubicBezTo>
                    <a:pt x="155270" y="207092"/>
                    <a:pt x="135786" y="417266"/>
                    <a:pt x="138492" y="346908"/>
                  </a:cubicBezTo>
                  <a:cubicBezTo>
                    <a:pt x="141288" y="274204"/>
                    <a:pt x="157171" y="200822"/>
                    <a:pt x="146881" y="128795"/>
                  </a:cubicBezTo>
                  <a:cubicBezTo>
                    <a:pt x="144349" y="111070"/>
                    <a:pt x="124068" y="156416"/>
                    <a:pt x="113325" y="170740"/>
                  </a:cubicBezTo>
                  <a:cubicBezTo>
                    <a:pt x="94458" y="195896"/>
                    <a:pt x="79669" y="224236"/>
                    <a:pt x="71380" y="254629"/>
                  </a:cubicBezTo>
                  <a:cubicBezTo>
                    <a:pt x="65313" y="276876"/>
                    <a:pt x="54602" y="321741"/>
                    <a:pt x="54602" y="321741"/>
                  </a:cubicBezTo>
                  <a:cubicBezTo>
                    <a:pt x="64226" y="408359"/>
                    <a:pt x="37669" y="397242"/>
                    <a:pt x="96547" y="397242"/>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Vrije vorm 29"/>
            <p:cNvSpPr/>
            <p:nvPr/>
          </p:nvSpPr>
          <p:spPr>
            <a:xfrm>
              <a:off x="6025502" y="2882463"/>
              <a:ext cx="474052" cy="548377"/>
            </a:xfrm>
            <a:custGeom>
              <a:avLst/>
              <a:gdLst>
                <a:gd name="connsiteX0" fmla="*/ 172048 w 474052"/>
                <a:gd name="connsiteY0" fmla="*/ 263018 h 548377"/>
                <a:gd name="connsiteX1" fmla="*/ 146881 w 474052"/>
                <a:gd name="connsiteY1" fmla="*/ 338519 h 548377"/>
                <a:gd name="connsiteX2" fmla="*/ 138492 w 474052"/>
                <a:gd name="connsiteY2" fmla="*/ 363686 h 548377"/>
                <a:gd name="connsiteX3" fmla="*/ 130103 w 474052"/>
                <a:gd name="connsiteY3" fmla="*/ 414020 h 548377"/>
                <a:gd name="connsiteX4" fmla="*/ 138492 w 474052"/>
                <a:gd name="connsiteY4" fmla="*/ 539855 h 548377"/>
                <a:gd name="connsiteX5" fmla="*/ 205604 w 474052"/>
                <a:gd name="connsiteY5" fmla="*/ 523077 h 548377"/>
                <a:gd name="connsiteX6" fmla="*/ 197215 w 474052"/>
                <a:gd name="connsiteY6" fmla="*/ 439187 h 548377"/>
                <a:gd name="connsiteX7" fmla="*/ 146881 w 474052"/>
                <a:gd name="connsiteY7" fmla="*/ 455965 h 548377"/>
                <a:gd name="connsiteX8" fmla="*/ 155270 w 474052"/>
                <a:gd name="connsiteY8" fmla="*/ 531466 h 548377"/>
                <a:gd name="connsiteX9" fmla="*/ 180437 w 474052"/>
                <a:gd name="connsiteY9" fmla="*/ 539855 h 548377"/>
                <a:gd name="connsiteX10" fmla="*/ 255938 w 474052"/>
                <a:gd name="connsiteY10" fmla="*/ 506299 h 548377"/>
                <a:gd name="connsiteX11" fmla="*/ 289494 w 474052"/>
                <a:gd name="connsiteY11" fmla="*/ 430798 h 548377"/>
                <a:gd name="connsiteX12" fmla="*/ 281105 w 474052"/>
                <a:gd name="connsiteY12" fmla="*/ 263018 h 548377"/>
                <a:gd name="connsiteX13" fmla="*/ 255938 w 474052"/>
                <a:gd name="connsiteY13" fmla="*/ 237851 h 548377"/>
                <a:gd name="connsiteX14" fmla="*/ 197215 w 474052"/>
                <a:gd name="connsiteY14" fmla="*/ 254629 h 548377"/>
                <a:gd name="connsiteX15" fmla="*/ 188826 w 474052"/>
                <a:gd name="connsiteY15" fmla="*/ 288185 h 548377"/>
                <a:gd name="connsiteX16" fmla="*/ 172048 w 474052"/>
                <a:gd name="connsiteY16" fmla="*/ 330130 h 548377"/>
                <a:gd name="connsiteX17" fmla="*/ 146881 w 474052"/>
                <a:gd name="connsiteY17" fmla="*/ 388853 h 548377"/>
                <a:gd name="connsiteX18" fmla="*/ 155270 w 474052"/>
                <a:gd name="connsiteY18" fmla="*/ 464354 h 548377"/>
                <a:gd name="connsiteX19" fmla="*/ 180437 w 474052"/>
                <a:gd name="connsiteY19" fmla="*/ 455965 h 548377"/>
                <a:gd name="connsiteX20" fmla="*/ 172048 w 474052"/>
                <a:gd name="connsiteY20" fmla="*/ 338519 h 548377"/>
                <a:gd name="connsiteX21" fmla="*/ 146881 w 474052"/>
                <a:gd name="connsiteY21" fmla="*/ 346908 h 548377"/>
                <a:gd name="connsiteX22" fmla="*/ 130103 w 474052"/>
                <a:gd name="connsiteY22" fmla="*/ 388853 h 548377"/>
                <a:gd name="connsiteX23" fmla="*/ 113325 w 474052"/>
                <a:gd name="connsiteY23" fmla="*/ 414020 h 548377"/>
                <a:gd name="connsiteX24" fmla="*/ 121714 w 474052"/>
                <a:gd name="connsiteY24" fmla="*/ 464354 h 548377"/>
                <a:gd name="connsiteX25" fmla="*/ 188826 w 474052"/>
                <a:gd name="connsiteY25" fmla="*/ 455965 h 548377"/>
                <a:gd name="connsiteX26" fmla="*/ 222382 w 474052"/>
                <a:gd name="connsiteY26" fmla="*/ 380464 h 548377"/>
                <a:gd name="connsiteX27" fmla="*/ 213993 w 474052"/>
                <a:gd name="connsiteY27" fmla="*/ 229462 h 548377"/>
                <a:gd name="connsiteX28" fmla="*/ 188826 w 474052"/>
                <a:gd name="connsiteY28" fmla="*/ 212685 h 548377"/>
                <a:gd name="connsiteX29" fmla="*/ 155270 w 474052"/>
                <a:gd name="connsiteY29" fmla="*/ 221073 h 548377"/>
                <a:gd name="connsiteX30" fmla="*/ 146881 w 474052"/>
                <a:gd name="connsiteY30" fmla="*/ 346908 h 548377"/>
                <a:gd name="connsiteX31" fmla="*/ 197215 w 474052"/>
                <a:gd name="connsiteY31" fmla="*/ 279796 h 548377"/>
                <a:gd name="connsiteX32" fmla="*/ 172048 w 474052"/>
                <a:gd name="connsiteY32" fmla="*/ 170740 h 548377"/>
                <a:gd name="connsiteX33" fmla="*/ 88158 w 474052"/>
                <a:gd name="connsiteY33" fmla="*/ 229462 h 548377"/>
                <a:gd name="connsiteX34" fmla="*/ 104936 w 474052"/>
                <a:gd name="connsiteY34" fmla="*/ 355297 h 548377"/>
                <a:gd name="connsiteX35" fmla="*/ 130103 w 474052"/>
                <a:gd name="connsiteY35" fmla="*/ 372075 h 548377"/>
                <a:gd name="connsiteX36" fmla="*/ 239160 w 474052"/>
                <a:gd name="connsiteY36" fmla="*/ 355297 h 548377"/>
                <a:gd name="connsiteX37" fmla="*/ 264327 w 474052"/>
                <a:gd name="connsiteY37" fmla="*/ 330130 h 548377"/>
                <a:gd name="connsiteX38" fmla="*/ 314661 w 474052"/>
                <a:gd name="connsiteY38" fmla="*/ 246240 h 548377"/>
                <a:gd name="connsiteX39" fmla="*/ 331439 w 474052"/>
                <a:gd name="connsiteY39" fmla="*/ 204296 h 548377"/>
                <a:gd name="connsiteX40" fmla="*/ 331439 w 474052"/>
                <a:gd name="connsiteY40" fmla="*/ 70072 h 548377"/>
                <a:gd name="connsiteX41" fmla="*/ 297883 w 474052"/>
                <a:gd name="connsiteY41" fmla="*/ 61683 h 548377"/>
                <a:gd name="connsiteX42" fmla="*/ 272716 w 474052"/>
                <a:gd name="connsiteY42" fmla="*/ 78461 h 548377"/>
                <a:gd name="connsiteX43" fmla="*/ 230771 w 474052"/>
                <a:gd name="connsiteY43" fmla="*/ 153962 h 548377"/>
                <a:gd name="connsiteX44" fmla="*/ 222382 w 474052"/>
                <a:gd name="connsiteY44" fmla="*/ 187518 h 548377"/>
                <a:gd name="connsiteX45" fmla="*/ 205604 w 474052"/>
                <a:gd name="connsiteY45" fmla="*/ 221073 h 548377"/>
                <a:gd name="connsiteX46" fmla="*/ 197215 w 474052"/>
                <a:gd name="connsiteY46" fmla="*/ 279796 h 548377"/>
                <a:gd name="connsiteX47" fmla="*/ 213993 w 474052"/>
                <a:gd name="connsiteY47" fmla="*/ 363686 h 548377"/>
                <a:gd name="connsiteX48" fmla="*/ 205604 w 474052"/>
                <a:gd name="connsiteY48" fmla="*/ 330130 h 548377"/>
                <a:gd name="connsiteX49" fmla="*/ 163659 w 474052"/>
                <a:gd name="connsiteY49" fmla="*/ 380464 h 548377"/>
                <a:gd name="connsiteX50" fmla="*/ 188826 w 474052"/>
                <a:gd name="connsiteY50" fmla="*/ 439187 h 548377"/>
                <a:gd name="connsiteX51" fmla="*/ 213993 w 474052"/>
                <a:gd name="connsiteY51" fmla="*/ 447576 h 548377"/>
                <a:gd name="connsiteX52" fmla="*/ 297883 w 474052"/>
                <a:gd name="connsiteY52" fmla="*/ 439187 h 548377"/>
                <a:gd name="connsiteX53" fmla="*/ 323050 w 474052"/>
                <a:gd name="connsiteY53" fmla="*/ 414020 h 548377"/>
                <a:gd name="connsiteX54" fmla="*/ 339828 w 474052"/>
                <a:gd name="connsiteY54" fmla="*/ 330130 h 548377"/>
                <a:gd name="connsiteX55" fmla="*/ 314661 w 474052"/>
                <a:gd name="connsiteY55" fmla="*/ 170740 h 548377"/>
                <a:gd name="connsiteX56" fmla="*/ 297883 w 474052"/>
                <a:gd name="connsiteY56" fmla="*/ 145573 h 548377"/>
                <a:gd name="connsiteX57" fmla="*/ 272716 w 474052"/>
                <a:gd name="connsiteY57" fmla="*/ 137184 h 548377"/>
                <a:gd name="connsiteX58" fmla="*/ 239160 w 474052"/>
                <a:gd name="connsiteY58" fmla="*/ 153962 h 548377"/>
                <a:gd name="connsiteX59" fmla="*/ 230771 w 474052"/>
                <a:gd name="connsiteY59" fmla="*/ 212685 h 548377"/>
                <a:gd name="connsiteX60" fmla="*/ 239160 w 474052"/>
                <a:gd name="connsiteY60" fmla="*/ 380464 h 548377"/>
                <a:gd name="connsiteX61" fmla="*/ 289494 w 474052"/>
                <a:gd name="connsiteY61" fmla="*/ 372075 h 548377"/>
                <a:gd name="connsiteX62" fmla="*/ 297883 w 474052"/>
                <a:gd name="connsiteY62" fmla="*/ 321741 h 548377"/>
                <a:gd name="connsiteX63" fmla="*/ 323050 w 474052"/>
                <a:gd name="connsiteY63" fmla="*/ 355297 h 548377"/>
                <a:gd name="connsiteX64" fmla="*/ 348217 w 474052"/>
                <a:gd name="connsiteY64" fmla="*/ 372075 h 548377"/>
                <a:gd name="connsiteX65" fmla="*/ 381773 w 474052"/>
                <a:gd name="connsiteY65" fmla="*/ 363686 h 548377"/>
                <a:gd name="connsiteX66" fmla="*/ 373384 w 474052"/>
                <a:gd name="connsiteY66" fmla="*/ 338519 h 548377"/>
                <a:gd name="connsiteX67" fmla="*/ 364995 w 474052"/>
                <a:gd name="connsiteY67" fmla="*/ 363686 h 548377"/>
                <a:gd name="connsiteX68" fmla="*/ 373384 w 474052"/>
                <a:gd name="connsiteY68" fmla="*/ 430798 h 548377"/>
                <a:gd name="connsiteX69" fmla="*/ 381773 w 474052"/>
                <a:gd name="connsiteY69" fmla="*/ 405631 h 548377"/>
                <a:gd name="connsiteX70" fmla="*/ 356606 w 474052"/>
                <a:gd name="connsiteY70" fmla="*/ 397242 h 548377"/>
                <a:gd name="connsiteX71" fmla="*/ 331439 w 474052"/>
                <a:gd name="connsiteY71" fmla="*/ 405631 h 548377"/>
                <a:gd name="connsiteX72" fmla="*/ 339828 w 474052"/>
                <a:gd name="connsiteY72" fmla="*/ 430798 h 548377"/>
                <a:gd name="connsiteX73" fmla="*/ 373384 w 474052"/>
                <a:gd name="connsiteY73" fmla="*/ 422409 h 548377"/>
                <a:gd name="connsiteX74" fmla="*/ 381773 w 474052"/>
                <a:gd name="connsiteY74" fmla="*/ 279796 h 548377"/>
                <a:gd name="connsiteX75" fmla="*/ 331439 w 474052"/>
                <a:gd name="connsiteY75" fmla="*/ 246240 h 548377"/>
                <a:gd name="connsiteX76" fmla="*/ 272716 w 474052"/>
                <a:gd name="connsiteY76" fmla="*/ 254629 h 548377"/>
                <a:gd name="connsiteX77" fmla="*/ 264327 w 474052"/>
                <a:gd name="connsiteY77" fmla="*/ 304963 h 548377"/>
                <a:gd name="connsiteX78" fmla="*/ 306272 w 474052"/>
                <a:gd name="connsiteY78" fmla="*/ 455965 h 548377"/>
                <a:gd name="connsiteX79" fmla="*/ 323050 w 474052"/>
                <a:gd name="connsiteY79" fmla="*/ 422409 h 548377"/>
                <a:gd name="connsiteX80" fmla="*/ 272716 w 474052"/>
                <a:gd name="connsiteY80" fmla="*/ 237851 h 548377"/>
                <a:gd name="connsiteX81" fmla="*/ 247549 w 474052"/>
                <a:gd name="connsiteY81" fmla="*/ 229462 h 548377"/>
                <a:gd name="connsiteX82" fmla="*/ 222382 w 474052"/>
                <a:gd name="connsiteY82" fmla="*/ 204296 h 548377"/>
                <a:gd name="connsiteX83" fmla="*/ 146881 w 474052"/>
                <a:gd name="connsiteY83" fmla="*/ 246240 h 548377"/>
                <a:gd name="connsiteX84" fmla="*/ 121714 w 474052"/>
                <a:gd name="connsiteY84" fmla="*/ 271407 h 548377"/>
                <a:gd name="connsiteX85" fmla="*/ 113325 w 474052"/>
                <a:gd name="connsiteY85" fmla="*/ 321741 h 548377"/>
                <a:gd name="connsiteX86" fmla="*/ 96547 w 474052"/>
                <a:gd name="connsiteY86" fmla="*/ 355297 h 548377"/>
                <a:gd name="connsiteX87" fmla="*/ 121714 w 474052"/>
                <a:gd name="connsiteY87" fmla="*/ 497910 h 548377"/>
                <a:gd name="connsiteX88" fmla="*/ 213993 w 474052"/>
                <a:gd name="connsiteY88" fmla="*/ 472743 h 548377"/>
                <a:gd name="connsiteX89" fmla="*/ 180437 w 474052"/>
                <a:gd name="connsiteY89" fmla="*/ 288185 h 548377"/>
                <a:gd name="connsiteX90" fmla="*/ 146881 w 474052"/>
                <a:gd name="connsiteY90" fmla="*/ 279796 h 548377"/>
                <a:gd name="connsiteX91" fmla="*/ 130103 w 474052"/>
                <a:gd name="connsiteY91" fmla="*/ 304963 h 548377"/>
                <a:gd name="connsiteX92" fmla="*/ 155270 w 474052"/>
                <a:gd name="connsiteY92" fmla="*/ 296574 h 548377"/>
                <a:gd name="connsiteX93" fmla="*/ 163659 w 474052"/>
                <a:gd name="connsiteY93" fmla="*/ 263018 h 548377"/>
                <a:gd name="connsiteX94" fmla="*/ 146881 w 474052"/>
                <a:gd name="connsiteY94" fmla="*/ 237851 h 548377"/>
                <a:gd name="connsiteX95" fmla="*/ 130103 w 474052"/>
                <a:gd name="connsiteY95" fmla="*/ 263018 h 548377"/>
                <a:gd name="connsiteX96" fmla="*/ 113325 w 474052"/>
                <a:gd name="connsiteY96" fmla="*/ 330130 h 548377"/>
                <a:gd name="connsiteX97" fmla="*/ 96547 w 474052"/>
                <a:gd name="connsiteY97" fmla="*/ 380464 h 548377"/>
                <a:gd name="connsiteX98" fmla="*/ 104936 w 474052"/>
                <a:gd name="connsiteY98" fmla="*/ 422409 h 548377"/>
                <a:gd name="connsiteX99" fmla="*/ 96547 w 474052"/>
                <a:gd name="connsiteY99" fmla="*/ 355297 h 548377"/>
                <a:gd name="connsiteX100" fmla="*/ 46213 w 474052"/>
                <a:gd name="connsiteY100" fmla="*/ 372075 h 548377"/>
                <a:gd name="connsiteX101" fmla="*/ 54602 w 474052"/>
                <a:gd name="connsiteY101" fmla="*/ 422409 h 548377"/>
                <a:gd name="connsiteX102" fmla="*/ 71380 w 474052"/>
                <a:gd name="connsiteY102" fmla="*/ 397242 h 548377"/>
                <a:gd name="connsiteX103" fmla="*/ 62991 w 474052"/>
                <a:gd name="connsiteY103" fmla="*/ 355297 h 548377"/>
                <a:gd name="connsiteX104" fmla="*/ 62991 w 474052"/>
                <a:gd name="connsiteY104" fmla="*/ 439187 h 548377"/>
                <a:gd name="connsiteX105" fmla="*/ 96547 w 474052"/>
                <a:gd name="connsiteY105" fmla="*/ 447576 h 548377"/>
                <a:gd name="connsiteX106" fmla="*/ 155270 w 474052"/>
                <a:gd name="connsiteY106" fmla="*/ 422409 h 548377"/>
                <a:gd name="connsiteX107" fmla="*/ 197215 w 474052"/>
                <a:gd name="connsiteY107" fmla="*/ 346908 h 548377"/>
                <a:gd name="connsiteX108" fmla="*/ 222382 w 474052"/>
                <a:gd name="connsiteY108" fmla="*/ 212685 h 548377"/>
                <a:gd name="connsiteX109" fmla="*/ 213993 w 474052"/>
                <a:gd name="connsiteY109" fmla="*/ 86850 h 548377"/>
                <a:gd name="connsiteX110" fmla="*/ 180437 w 474052"/>
                <a:gd name="connsiteY110" fmla="*/ 78461 h 548377"/>
                <a:gd name="connsiteX111" fmla="*/ 79769 w 474052"/>
                <a:gd name="connsiteY111" fmla="*/ 145573 h 548377"/>
                <a:gd name="connsiteX112" fmla="*/ 71380 w 474052"/>
                <a:gd name="connsiteY112" fmla="*/ 179129 h 548377"/>
                <a:gd name="connsiteX113" fmla="*/ 29435 w 474052"/>
                <a:gd name="connsiteY113" fmla="*/ 237851 h 548377"/>
                <a:gd name="connsiteX114" fmla="*/ 12657 w 474052"/>
                <a:gd name="connsiteY114" fmla="*/ 271407 h 548377"/>
                <a:gd name="connsiteX115" fmla="*/ 12657 w 474052"/>
                <a:gd name="connsiteY115" fmla="*/ 405631 h 548377"/>
                <a:gd name="connsiteX116" fmla="*/ 62991 w 474052"/>
                <a:gd name="connsiteY116" fmla="*/ 397242 h 548377"/>
                <a:gd name="connsiteX117" fmla="*/ 96547 w 474052"/>
                <a:gd name="connsiteY117" fmla="*/ 321741 h 548377"/>
                <a:gd name="connsiteX118" fmla="*/ 138492 w 474052"/>
                <a:gd name="connsiteY118" fmla="*/ 237851 h 548377"/>
                <a:gd name="connsiteX119" fmla="*/ 155270 w 474052"/>
                <a:gd name="connsiteY119" fmla="*/ 195907 h 548377"/>
                <a:gd name="connsiteX120" fmla="*/ 180437 w 474052"/>
                <a:gd name="connsiteY120" fmla="*/ 162351 h 548377"/>
                <a:gd name="connsiteX121" fmla="*/ 172048 w 474052"/>
                <a:gd name="connsiteY121" fmla="*/ 120406 h 548377"/>
                <a:gd name="connsiteX122" fmla="*/ 121714 w 474052"/>
                <a:gd name="connsiteY122" fmla="*/ 145573 h 548377"/>
                <a:gd name="connsiteX123" fmla="*/ 113325 w 474052"/>
                <a:gd name="connsiteY123" fmla="*/ 179129 h 548377"/>
                <a:gd name="connsiteX124" fmla="*/ 71380 w 474052"/>
                <a:gd name="connsiteY124" fmla="*/ 304963 h 548377"/>
                <a:gd name="connsiteX125" fmla="*/ 88158 w 474052"/>
                <a:gd name="connsiteY125" fmla="*/ 372075 h 548377"/>
                <a:gd name="connsiteX126" fmla="*/ 113325 w 474052"/>
                <a:gd name="connsiteY126" fmla="*/ 380464 h 548377"/>
                <a:gd name="connsiteX127" fmla="*/ 172048 w 474052"/>
                <a:gd name="connsiteY127" fmla="*/ 372075 h 548377"/>
                <a:gd name="connsiteX128" fmla="*/ 213993 w 474052"/>
                <a:gd name="connsiteY128" fmla="*/ 321741 h 548377"/>
                <a:gd name="connsiteX129" fmla="*/ 222382 w 474052"/>
                <a:gd name="connsiteY129" fmla="*/ 296574 h 548377"/>
                <a:gd name="connsiteX130" fmla="*/ 247549 w 474052"/>
                <a:gd name="connsiteY130" fmla="*/ 254629 h 548377"/>
                <a:gd name="connsiteX131" fmla="*/ 230771 w 474052"/>
                <a:gd name="connsiteY131" fmla="*/ 103628 h 548377"/>
                <a:gd name="connsiteX132" fmla="*/ 180437 w 474052"/>
                <a:gd name="connsiteY132" fmla="*/ 112017 h 548377"/>
                <a:gd name="connsiteX133" fmla="*/ 188826 w 474052"/>
                <a:gd name="connsiteY133" fmla="*/ 162351 h 548377"/>
                <a:gd name="connsiteX134" fmla="*/ 205604 w 474052"/>
                <a:gd name="connsiteY134" fmla="*/ 137184 h 548377"/>
                <a:gd name="connsiteX135" fmla="*/ 222382 w 474052"/>
                <a:gd name="connsiteY135" fmla="*/ 112017 h 548377"/>
                <a:gd name="connsiteX136" fmla="*/ 213993 w 474052"/>
                <a:gd name="connsiteY136" fmla="*/ 53294 h 548377"/>
                <a:gd name="connsiteX137" fmla="*/ 197215 w 474052"/>
                <a:gd name="connsiteY137" fmla="*/ 78461 h 548377"/>
                <a:gd name="connsiteX138" fmla="*/ 339828 w 474052"/>
                <a:gd name="connsiteY138" fmla="*/ 70072 h 548377"/>
                <a:gd name="connsiteX139" fmla="*/ 339828 w 474052"/>
                <a:gd name="connsiteY139" fmla="*/ 2960 h 548377"/>
                <a:gd name="connsiteX140" fmla="*/ 272716 w 474052"/>
                <a:gd name="connsiteY140" fmla="*/ 11349 h 548377"/>
                <a:gd name="connsiteX141" fmla="*/ 255938 w 474052"/>
                <a:gd name="connsiteY141" fmla="*/ 36516 h 548377"/>
                <a:gd name="connsiteX142" fmla="*/ 239160 w 474052"/>
                <a:gd name="connsiteY142" fmla="*/ 95239 h 548377"/>
                <a:gd name="connsiteX143" fmla="*/ 247549 w 474052"/>
                <a:gd name="connsiteY143" fmla="*/ 95239 h 548377"/>
                <a:gd name="connsiteX144" fmla="*/ 239160 w 474052"/>
                <a:gd name="connsiteY144" fmla="*/ 53294 h 548377"/>
                <a:gd name="connsiteX145" fmla="*/ 205604 w 474052"/>
                <a:gd name="connsiteY145" fmla="*/ 95239 h 548377"/>
                <a:gd name="connsiteX146" fmla="*/ 213993 w 474052"/>
                <a:gd name="connsiteY146" fmla="*/ 145573 h 548377"/>
                <a:gd name="connsiteX147" fmla="*/ 230771 w 474052"/>
                <a:gd name="connsiteY147" fmla="*/ 112017 h 548377"/>
                <a:gd name="connsiteX148" fmla="*/ 205604 w 474052"/>
                <a:gd name="connsiteY148" fmla="*/ 120406 h 548377"/>
                <a:gd name="connsiteX149" fmla="*/ 213993 w 474052"/>
                <a:gd name="connsiteY149" fmla="*/ 221073 h 548377"/>
                <a:gd name="connsiteX150" fmla="*/ 247549 w 474052"/>
                <a:gd name="connsiteY150" fmla="*/ 229462 h 548377"/>
                <a:gd name="connsiteX151" fmla="*/ 289494 w 474052"/>
                <a:gd name="connsiteY151" fmla="*/ 237851 h 548377"/>
                <a:gd name="connsiteX152" fmla="*/ 331439 w 474052"/>
                <a:gd name="connsiteY152" fmla="*/ 229462 h 548377"/>
                <a:gd name="connsiteX153" fmla="*/ 289494 w 474052"/>
                <a:gd name="connsiteY153" fmla="*/ 153962 h 548377"/>
                <a:gd name="connsiteX154" fmla="*/ 264327 w 474052"/>
                <a:gd name="connsiteY154" fmla="*/ 170740 h 548377"/>
                <a:gd name="connsiteX155" fmla="*/ 297883 w 474052"/>
                <a:gd name="connsiteY155" fmla="*/ 288185 h 548377"/>
                <a:gd name="connsiteX156" fmla="*/ 306272 w 474052"/>
                <a:gd name="connsiteY156" fmla="*/ 254629 h 548377"/>
                <a:gd name="connsiteX157" fmla="*/ 331439 w 474052"/>
                <a:gd name="connsiteY157" fmla="*/ 279796 h 548377"/>
                <a:gd name="connsiteX158" fmla="*/ 373384 w 474052"/>
                <a:gd name="connsiteY158" fmla="*/ 313352 h 548377"/>
                <a:gd name="connsiteX159" fmla="*/ 390162 w 474052"/>
                <a:gd name="connsiteY159" fmla="*/ 288185 h 548377"/>
                <a:gd name="connsiteX160" fmla="*/ 364995 w 474052"/>
                <a:gd name="connsiteY160" fmla="*/ 179129 h 548377"/>
                <a:gd name="connsiteX161" fmla="*/ 339828 w 474052"/>
                <a:gd name="connsiteY161" fmla="*/ 162351 h 548377"/>
                <a:gd name="connsiteX162" fmla="*/ 348217 w 474052"/>
                <a:gd name="connsiteY162" fmla="*/ 212685 h 548377"/>
                <a:gd name="connsiteX163" fmla="*/ 390162 w 474052"/>
                <a:gd name="connsiteY163" fmla="*/ 263018 h 548377"/>
                <a:gd name="connsiteX164" fmla="*/ 406940 w 474052"/>
                <a:gd name="connsiteY164" fmla="*/ 288185 h 548377"/>
                <a:gd name="connsiteX165" fmla="*/ 423718 w 474052"/>
                <a:gd name="connsiteY165" fmla="*/ 254629 h 548377"/>
                <a:gd name="connsiteX166" fmla="*/ 381773 w 474052"/>
                <a:gd name="connsiteY166" fmla="*/ 170740 h 548377"/>
                <a:gd name="connsiteX167" fmla="*/ 373384 w 474052"/>
                <a:gd name="connsiteY167" fmla="*/ 195907 h 548377"/>
                <a:gd name="connsiteX168" fmla="*/ 356606 w 474052"/>
                <a:gd name="connsiteY168" fmla="*/ 254629 h 548377"/>
                <a:gd name="connsiteX169" fmla="*/ 331439 w 474052"/>
                <a:gd name="connsiteY169" fmla="*/ 212685 h 548377"/>
                <a:gd name="connsiteX170" fmla="*/ 297883 w 474052"/>
                <a:gd name="connsiteY170" fmla="*/ 179129 h 548377"/>
                <a:gd name="connsiteX171" fmla="*/ 255938 w 474052"/>
                <a:gd name="connsiteY171" fmla="*/ 204296 h 548377"/>
                <a:gd name="connsiteX172" fmla="*/ 264327 w 474052"/>
                <a:gd name="connsiteY172" fmla="*/ 338519 h 548377"/>
                <a:gd name="connsiteX173" fmla="*/ 272716 w 474052"/>
                <a:gd name="connsiteY173" fmla="*/ 304963 h 548377"/>
                <a:gd name="connsiteX174" fmla="*/ 255938 w 474052"/>
                <a:gd name="connsiteY174" fmla="*/ 162351 h 548377"/>
                <a:gd name="connsiteX175" fmla="*/ 264327 w 474052"/>
                <a:gd name="connsiteY175" fmla="*/ 237851 h 548377"/>
                <a:gd name="connsiteX176" fmla="*/ 289494 w 474052"/>
                <a:gd name="connsiteY176" fmla="*/ 187518 h 548377"/>
                <a:gd name="connsiteX177" fmla="*/ 306272 w 474052"/>
                <a:gd name="connsiteY177" fmla="*/ 162351 h 548377"/>
                <a:gd name="connsiteX178" fmla="*/ 297883 w 474052"/>
                <a:gd name="connsiteY178" fmla="*/ 19738 h 548377"/>
                <a:gd name="connsiteX179" fmla="*/ 281105 w 474052"/>
                <a:gd name="connsiteY179" fmla="*/ 44905 h 548377"/>
                <a:gd name="connsiteX180" fmla="*/ 272716 w 474052"/>
                <a:gd name="connsiteY180" fmla="*/ 112017 h 548377"/>
                <a:gd name="connsiteX181" fmla="*/ 247549 w 474052"/>
                <a:gd name="connsiteY181" fmla="*/ 120406 h 548377"/>
                <a:gd name="connsiteX182" fmla="*/ 213993 w 474052"/>
                <a:gd name="connsiteY182" fmla="*/ 103628 h 548377"/>
                <a:gd name="connsiteX183" fmla="*/ 197215 w 474052"/>
                <a:gd name="connsiteY183" fmla="*/ 128795 h 548377"/>
                <a:gd name="connsiteX184" fmla="*/ 188826 w 474052"/>
                <a:gd name="connsiteY184" fmla="*/ 179129 h 548377"/>
                <a:gd name="connsiteX185" fmla="*/ 197215 w 474052"/>
                <a:gd name="connsiteY185" fmla="*/ 137184 h 548377"/>
                <a:gd name="connsiteX186" fmla="*/ 163659 w 474052"/>
                <a:gd name="connsiteY186" fmla="*/ 179129 h 548377"/>
                <a:gd name="connsiteX187" fmla="*/ 79769 w 474052"/>
                <a:gd name="connsiteY187" fmla="*/ 397242 h 548377"/>
                <a:gd name="connsiteX188" fmla="*/ 88158 w 474052"/>
                <a:gd name="connsiteY188" fmla="*/ 472743 h 548377"/>
                <a:gd name="connsiteX189" fmla="*/ 155270 w 474052"/>
                <a:gd name="connsiteY189" fmla="*/ 439187 h 548377"/>
                <a:gd name="connsiteX190" fmla="*/ 163659 w 474052"/>
                <a:gd name="connsiteY190" fmla="*/ 397242 h 548377"/>
                <a:gd name="connsiteX191" fmla="*/ 180437 w 474052"/>
                <a:gd name="connsiteY191" fmla="*/ 363686 h 548377"/>
                <a:gd name="connsiteX192" fmla="*/ 197215 w 474052"/>
                <a:gd name="connsiteY192" fmla="*/ 195907 h 548377"/>
                <a:gd name="connsiteX193" fmla="*/ 247549 w 474052"/>
                <a:gd name="connsiteY193" fmla="*/ 212685 h 548377"/>
                <a:gd name="connsiteX194" fmla="*/ 272716 w 474052"/>
                <a:gd name="connsiteY194" fmla="*/ 229462 h 548377"/>
                <a:gd name="connsiteX195" fmla="*/ 331439 w 474052"/>
                <a:gd name="connsiteY195" fmla="*/ 212685 h 548377"/>
                <a:gd name="connsiteX196" fmla="*/ 323050 w 474052"/>
                <a:gd name="connsiteY196" fmla="*/ 153962 h 548377"/>
                <a:gd name="connsiteX197" fmla="*/ 281105 w 474052"/>
                <a:gd name="connsiteY197" fmla="*/ 179129 h 548377"/>
                <a:gd name="connsiteX198" fmla="*/ 255938 w 474052"/>
                <a:gd name="connsiteY198" fmla="*/ 254629 h 548377"/>
                <a:gd name="connsiteX199" fmla="*/ 264327 w 474052"/>
                <a:gd name="connsiteY199" fmla="*/ 472743 h 548377"/>
                <a:gd name="connsiteX200" fmla="*/ 281105 w 474052"/>
                <a:gd name="connsiteY200" fmla="*/ 497910 h 548377"/>
                <a:gd name="connsiteX201" fmla="*/ 306272 w 474052"/>
                <a:gd name="connsiteY201" fmla="*/ 506299 h 548377"/>
                <a:gd name="connsiteX202" fmla="*/ 331439 w 474052"/>
                <a:gd name="connsiteY202" fmla="*/ 481132 h 548377"/>
                <a:gd name="connsiteX203" fmla="*/ 339828 w 474052"/>
                <a:gd name="connsiteY203" fmla="*/ 447576 h 548377"/>
                <a:gd name="connsiteX204" fmla="*/ 331439 w 474052"/>
                <a:gd name="connsiteY204" fmla="*/ 288185 h 548377"/>
                <a:gd name="connsiteX205" fmla="*/ 281105 w 474052"/>
                <a:gd name="connsiteY205" fmla="*/ 296574 h 548377"/>
                <a:gd name="connsiteX206" fmla="*/ 323050 w 474052"/>
                <a:gd name="connsiteY206" fmla="*/ 455965 h 548377"/>
                <a:gd name="connsiteX207" fmla="*/ 356606 w 474052"/>
                <a:gd name="connsiteY207" fmla="*/ 464354 h 548377"/>
                <a:gd name="connsiteX208" fmla="*/ 415329 w 474052"/>
                <a:gd name="connsiteY208" fmla="*/ 455965 h 548377"/>
                <a:gd name="connsiteX209" fmla="*/ 364995 w 474052"/>
                <a:gd name="connsiteY209" fmla="*/ 313352 h 548377"/>
                <a:gd name="connsiteX210" fmla="*/ 323050 w 474052"/>
                <a:gd name="connsiteY210" fmla="*/ 338519 h 548377"/>
                <a:gd name="connsiteX211" fmla="*/ 306272 w 474052"/>
                <a:gd name="connsiteY211" fmla="*/ 497910 h 548377"/>
                <a:gd name="connsiteX212" fmla="*/ 331439 w 474052"/>
                <a:gd name="connsiteY212" fmla="*/ 506299 h 548377"/>
                <a:gd name="connsiteX213" fmla="*/ 364995 w 474052"/>
                <a:gd name="connsiteY213" fmla="*/ 489521 h 548377"/>
                <a:gd name="connsiteX214" fmla="*/ 356606 w 474052"/>
                <a:gd name="connsiteY214" fmla="*/ 405631 h 548377"/>
                <a:gd name="connsiteX215" fmla="*/ 339828 w 474052"/>
                <a:gd name="connsiteY215" fmla="*/ 447576 h 548377"/>
                <a:gd name="connsiteX216" fmla="*/ 356606 w 474052"/>
                <a:gd name="connsiteY216" fmla="*/ 447576 h 548377"/>
                <a:gd name="connsiteX217" fmla="*/ 398551 w 474052"/>
                <a:gd name="connsiteY217" fmla="*/ 422409 h 548377"/>
                <a:gd name="connsiteX218" fmla="*/ 381773 w 474052"/>
                <a:gd name="connsiteY218" fmla="*/ 363686 h 548377"/>
                <a:gd name="connsiteX219" fmla="*/ 390162 w 474052"/>
                <a:gd name="connsiteY219" fmla="*/ 405631 h 548377"/>
                <a:gd name="connsiteX220" fmla="*/ 406940 w 474052"/>
                <a:gd name="connsiteY220" fmla="*/ 372075 h 548377"/>
                <a:gd name="connsiteX221" fmla="*/ 398551 w 474052"/>
                <a:gd name="connsiteY221" fmla="*/ 422409 h 548377"/>
                <a:gd name="connsiteX222" fmla="*/ 406940 w 474052"/>
                <a:gd name="connsiteY222" fmla="*/ 464354 h 548377"/>
                <a:gd name="connsiteX223" fmla="*/ 474052 w 474052"/>
                <a:gd name="connsiteY223" fmla="*/ 439187 h 548377"/>
                <a:gd name="connsiteX224" fmla="*/ 465663 w 474052"/>
                <a:gd name="connsiteY224" fmla="*/ 472743 h 548377"/>
                <a:gd name="connsiteX225" fmla="*/ 423718 w 474052"/>
                <a:gd name="connsiteY225" fmla="*/ 447576 h 548377"/>
                <a:gd name="connsiteX226" fmla="*/ 406940 w 474052"/>
                <a:gd name="connsiteY226" fmla="*/ 397242 h 548377"/>
                <a:gd name="connsiteX227" fmla="*/ 398551 w 474052"/>
                <a:gd name="connsiteY227" fmla="*/ 338519 h 548377"/>
                <a:gd name="connsiteX228" fmla="*/ 373384 w 474052"/>
                <a:gd name="connsiteY228" fmla="*/ 321741 h 548377"/>
                <a:gd name="connsiteX229" fmla="*/ 390162 w 474052"/>
                <a:gd name="connsiteY229" fmla="*/ 346908 h 548377"/>
                <a:gd name="connsiteX230" fmla="*/ 415329 w 474052"/>
                <a:gd name="connsiteY230" fmla="*/ 355297 h 548377"/>
                <a:gd name="connsiteX231" fmla="*/ 457274 w 474052"/>
                <a:gd name="connsiteY231" fmla="*/ 321741 h 548377"/>
                <a:gd name="connsiteX232" fmla="*/ 474052 w 474052"/>
                <a:gd name="connsiteY232" fmla="*/ 372075 h 548377"/>
                <a:gd name="connsiteX233" fmla="*/ 448885 w 474052"/>
                <a:gd name="connsiteY233" fmla="*/ 380464 h 548377"/>
                <a:gd name="connsiteX234" fmla="*/ 457274 w 474052"/>
                <a:gd name="connsiteY234" fmla="*/ 430798 h 548377"/>
                <a:gd name="connsiteX235" fmla="*/ 465663 w 474052"/>
                <a:gd name="connsiteY235" fmla="*/ 405631 h 548377"/>
                <a:gd name="connsiteX236" fmla="*/ 423718 w 474052"/>
                <a:gd name="connsiteY236" fmla="*/ 380464 h 548377"/>
                <a:gd name="connsiteX237" fmla="*/ 406940 w 474052"/>
                <a:gd name="connsiteY237" fmla="*/ 288185 h 548377"/>
                <a:gd name="connsiteX238" fmla="*/ 415329 w 474052"/>
                <a:gd name="connsiteY238" fmla="*/ 237851 h 548377"/>
                <a:gd name="connsiteX239" fmla="*/ 398551 w 474052"/>
                <a:gd name="connsiteY239" fmla="*/ 145573 h 548377"/>
                <a:gd name="connsiteX240" fmla="*/ 390162 w 474052"/>
                <a:gd name="connsiteY240" fmla="*/ 112017 h 548377"/>
                <a:gd name="connsiteX241" fmla="*/ 289494 w 474052"/>
                <a:gd name="connsiteY241" fmla="*/ 103628 h 548377"/>
                <a:gd name="connsiteX242" fmla="*/ 239160 w 474052"/>
                <a:gd name="connsiteY242" fmla="*/ 70072 h 548377"/>
                <a:gd name="connsiteX243" fmla="*/ 213993 w 474052"/>
                <a:gd name="connsiteY243" fmla="*/ 44905 h 548377"/>
                <a:gd name="connsiteX244" fmla="*/ 188826 w 474052"/>
                <a:gd name="connsiteY244" fmla="*/ 61683 h 548377"/>
                <a:gd name="connsiteX245" fmla="*/ 163659 w 474052"/>
                <a:gd name="connsiteY245" fmla="*/ 137184 h 548377"/>
                <a:gd name="connsiteX246" fmla="*/ 138492 w 474052"/>
                <a:gd name="connsiteY246" fmla="*/ 346908 h 548377"/>
                <a:gd name="connsiteX247" fmla="*/ 146881 w 474052"/>
                <a:gd name="connsiteY247" fmla="*/ 128795 h 548377"/>
                <a:gd name="connsiteX248" fmla="*/ 113325 w 474052"/>
                <a:gd name="connsiteY248" fmla="*/ 170740 h 548377"/>
                <a:gd name="connsiteX249" fmla="*/ 71380 w 474052"/>
                <a:gd name="connsiteY249" fmla="*/ 254629 h 548377"/>
                <a:gd name="connsiteX250" fmla="*/ 54602 w 474052"/>
                <a:gd name="connsiteY250" fmla="*/ 321741 h 548377"/>
                <a:gd name="connsiteX251" fmla="*/ 96547 w 474052"/>
                <a:gd name="connsiteY251" fmla="*/ 397242 h 5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474052" h="548377">
                  <a:moveTo>
                    <a:pt x="172048" y="263018"/>
                  </a:moveTo>
                  <a:cubicBezTo>
                    <a:pt x="143125" y="335327"/>
                    <a:pt x="164943" y="275302"/>
                    <a:pt x="146881" y="338519"/>
                  </a:cubicBezTo>
                  <a:cubicBezTo>
                    <a:pt x="144452" y="347022"/>
                    <a:pt x="140410" y="355054"/>
                    <a:pt x="138492" y="363686"/>
                  </a:cubicBezTo>
                  <a:cubicBezTo>
                    <a:pt x="134802" y="380290"/>
                    <a:pt x="132899" y="397242"/>
                    <a:pt x="130103" y="414020"/>
                  </a:cubicBezTo>
                  <a:cubicBezTo>
                    <a:pt x="132899" y="455965"/>
                    <a:pt x="114563" y="505292"/>
                    <a:pt x="138492" y="539855"/>
                  </a:cubicBezTo>
                  <a:cubicBezTo>
                    <a:pt x="151618" y="558814"/>
                    <a:pt x="193985" y="542995"/>
                    <a:pt x="205604" y="523077"/>
                  </a:cubicBezTo>
                  <a:cubicBezTo>
                    <a:pt x="219764" y="498802"/>
                    <a:pt x="200011" y="467150"/>
                    <a:pt x="197215" y="439187"/>
                  </a:cubicBezTo>
                  <a:cubicBezTo>
                    <a:pt x="180437" y="444780"/>
                    <a:pt x="161272" y="445685"/>
                    <a:pt x="146881" y="455965"/>
                  </a:cubicBezTo>
                  <a:cubicBezTo>
                    <a:pt x="125191" y="471458"/>
                    <a:pt x="151113" y="525647"/>
                    <a:pt x="155270" y="531466"/>
                  </a:cubicBezTo>
                  <a:cubicBezTo>
                    <a:pt x="160410" y="538662"/>
                    <a:pt x="172048" y="537059"/>
                    <a:pt x="180437" y="539855"/>
                  </a:cubicBezTo>
                  <a:cubicBezTo>
                    <a:pt x="205604" y="528670"/>
                    <a:pt x="232703" y="521085"/>
                    <a:pt x="255938" y="506299"/>
                  </a:cubicBezTo>
                  <a:cubicBezTo>
                    <a:pt x="272811" y="495561"/>
                    <a:pt x="286569" y="439574"/>
                    <a:pt x="289494" y="430798"/>
                  </a:cubicBezTo>
                  <a:cubicBezTo>
                    <a:pt x="286698" y="374871"/>
                    <a:pt x="290700" y="318186"/>
                    <a:pt x="281105" y="263018"/>
                  </a:cubicBezTo>
                  <a:cubicBezTo>
                    <a:pt x="279072" y="251330"/>
                    <a:pt x="267743" y="239031"/>
                    <a:pt x="255938" y="237851"/>
                  </a:cubicBezTo>
                  <a:cubicBezTo>
                    <a:pt x="235681" y="235825"/>
                    <a:pt x="216789" y="249036"/>
                    <a:pt x="197215" y="254629"/>
                  </a:cubicBezTo>
                  <a:cubicBezTo>
                    <a:pt x="194419" y="265814"/>
                    <a:pt x="192472" y="277247"/>
                    <a:pt x="188826" y="288185"/>
                  </a:cubicBezTo>
                  <a:cubicBezTo>
                    <a:pt x="184064" y="302471"/>
                    <a:pt x="177335" y="316030"/>
                    <a:pt x="172048" y="330130"/>
                  </a:cubicBezTo>
                  <a:cubicBezTo>
                    <a:pt x="153533" y="379504"/>
                    <a:pt x="176342" y="329931"/>
                    <a:pt x="146881" y="388853"/>
                  </a:cubicBezTo>
                  <a:cubicBezTo>
                    <a:pt x="149677" y="414020"/>
                    <a:pt x="143946" y="441705"/>
                    <a:pt x="155270" y="464354"/>
                  </a:cubicBezTo>
                  <a:cubicBezTo>
                    <a:pt x="159225" y="472263"/>
                    <a:pt x="179268" y="464730"/>
                    <a:pt x="180437" y="455965"/>
                  </a:cubicBezTo>
                  <a:cubicBezTo>
                    <a:pt x="185624" y="417061"/>
                    <a:pt x="174844" y="377668"/>
                    <a:pt x="172048" y="338519"/>
                  </a:cubicBezTo>
                  <a:cubicBezTo>
                    <a:pt x="163659" y="341315"/>
                    <a:pt x="152542" y="340115"/>
                    <a:pt x="146881" y="346908"/>
                  </a:cubicBezTo>
                  <a:cubicBezTo>
                    <a:pt x="137241" y="358476"/>
                    <a:pt x="136837" y="375384"/>
                    <a:pt x="130103" y="388853"/>
                  </a:cubicBezTo>
                  <a:cubicBezTo>
                    <a:pt x="125594" y="397871"/>
                    <a:pt x="118918" y="405631"/>
                    <a:pt x="113325" y="414020"/>
                  </a:cubicBezTo>
                  <a:cubicBezTo>
                    <a:pt x="116121" y="430798"/>
                    <a:pt x="106845" y="456093"/>
                    <a:pt x="121714" y="464354"/>
                  </a:cubicBezTo>
                  <a:cubicBezTo>
                    <a:pt x="141422" y="475303"/>
                    <a:pt x="169806" y="468069"/>
                    <a:pt x="188826" y="455965"/>
                  </a:cubicBezTo>
                  <a:cubicBezTo>
                    <a:pt x="201147" y="448125"/>
                    <a:pt x="215981" y="399667"/>
                    <a:pt x="222382" y="380464"/>
                  </a:cubicBezTo>
                  <a:cubicBezTo>
                    <a:pt x="219586" y="330130"/>
                    <a:pt x="223880" y="278895"/>
                    <a:pt x="213993" y="229462"/>
                  </a:cubicBezTo>
                  <a:cubicBezTo>
                    <a:pt x="212016" y="219576"/>
                    <a:pt x="198807" y="214111"/>
                    <a:pt x="188826" y="212685"/>
                  </a:cubicBezTo>
                  <a:cubicBezTo>
                    <a:pt x="177412" y="211054"/>
                    <a:pt x="166455" y="218277"/>
                    <a:pt x="155270" y="221073"/>
                  </a:cubicBezTo>
                  <a:cubicBezTo>
                    <a:pt x="135056" y="251394"/>
                    <a:pt x="86751" y="312548"/>
                    <a:pt x="146881" y="346908"/>
                  </a:cubicBezTo>
                  <a:cubicBezTo>
                    <a:pt x="171160" y="360782"/>
                    <a:pt x="197215" y="279796"/>
                    <a:pt x="197215" y="279796"/>
                  </a:cubicBezTo>
                  <a:cubicBezTo>
                    <a:pt x="188826" y="243444"/>
                    <a:pt x="199653" y="195836"/>
                    <a:pt x="172048" y="170740"/>
                  </a:cubicBezTo>
                  <a:cubicBezTo>
                    <a:pt x="128020" y="130715"/>
                    <a:pt x="97410" y="210958"/>
                    <a:pt x="88158" y="229462"/>
                  </a:cubicBezTo>
                  <a:cubicBezTo>
                    <a:pt x="93751" y="271407"/>
                    <a:pt x="92996" y="314700"/>
                    <a:pt x="104936" y="355297"/>
                  </a:cubicBezTo>
                  <a:cubicBezTo>
                    <a:pt x="107781" y="364970"/>
                    <a:pt x="120021" y="372075"/>
                    <a:pt x="130103" y="372075"/>
                  </a:cubicBezTo>
                  <a:cubicBezTo>
                    <a:pt x="166883" y="372075"/>
                    <a:pt x="202808" y="360890"/>
                    <a:pt x="239160" y="355297"/>
                  </a:cubicBezTo>
                  <a:cubicBezTo>
                    <a:pt x="247549" y="346908"/>
                    <a:pt x="257043" y="339495"/>
                    <a:pt x="264327" y="330130"/>
                  </a:cubicBezTo>
                  <a:cubicBezTo>
                    <a:pt x="285038" y="303501"/>
                    <a:pt x="301133" y="276677"/>
                    <a:pt x="314661" y="246240"/>
                  </a:cubicBezTo>
                  <a:cubicBezTo>
                    <a:pt x="320777" y="232479"/>
                    <a:pt x="325846" y="218277"/>
                    <a:pt x="331439" y="204296"/>
                  </a:cubicBezTo>
                  <a:cubicBezTo>
                    <a:pt x="340692" y="158031"/>
                    <a:pt x="352369" y="120303"/>
                    <a:pt x="331439" y="70072"/>
                  </a:cubicBezTo>
                  <a:cubicBezTo>
                    <a:pt x="327005" y="59429"/>
                    <a:pt x="309068" y="64479"/>
                    <a:pt x="297883" y="61683"/>
                  </a:cubicBezTo>
                  <a:cubicBezTo>
                    <a:pt x="289494" y="67276"/>
                    <a:pt x="279845" y="71332"/>
                    <a:pt x="272716" y="78461"/>
                  </a:cubicBezTo>
                  <a:cubicBezTo>
                    <a:pt x="249314" y="101863"/>
                    <a:pt x="241110" y="122946"/>
                    <a:pt x="230771" y="153962"/>
                  </a:cubicBezTo>
                  <a:cubicBezTo>
                    <a:pt x="227125" y="164900"/>
                    <a:pt x="226430" y="176723"/>
                    <a:pt x="222382" y="187518"/>
                  </a:cubicBezTo>
                  <a:cubicBezTo>
                    <a:pt x="217991" y="199227"/>
                    <a:pt x="211197" y="209888"/>
                    <a:pt x="205604" y="221073"/>
                  </a:cubicBezTo>
                  <a:cubicBezTo>
                    <a:pt x="202808" y="240647"/>
                    <a:pt x="197215" y="260023"/>
                    <a:pt x="197215" y="279796"/>
                  </a:cubicBezTo>
                  <a:cubicBezTo>
                    <a:pt x="197215" y="466545"/>
                    <a:pt x="200527" y="431017"/>
                    <a:pt x="213993" y="363686"/>
                  </a:cubicBezTo>
                  <a:cubicBezTo>
                    <a:pt x="211197" y="352501"/>
                    <a:pt x="216309" y="334412"/>
                    <a:pt x="205604" y="330130"/>
                  </a:cubicBezTo>
                  <a:cubicBezTo>
                    <a:pt x="170709" y="316172"/>
                    <a:pt x="166808" y="367867"/>
                    <a:pt x="163659" y="380464"/>
                  </a:cubicBezTo>
                  <a:cubicBezTo>
                    <a:pt x="172048" y="400038"/>
                    <a:pt x="176048" y="422150"/>
                    <a:pt x="188826" y="439187"/>
                  </a:cubicBezTo>
                  <a:cubicBezTo>
                    <a:pt x="194132" y="446261"/>
                    <a:pt x="205150" y="447576"/>
                    <a:pt x="213993" y="447576"/>
                  </a:cubicBezTo>
                  <a:cubicBezTo>
                    <a:pt x="242096" y="447576"/>
                    <a:pt x="269920" y="441983"/>
                    <a:pt x="297883" y="439187"/>
                  </a:cubicBezTo>
                  <a:cubicBezTo>
                    <a:pt x="306272" y="430798"/>
                    <a:pt x="318791" y="425093"/>
                    <a:pt x="323050" y="414020"/>
                  </a:cubicBezTo>
                  <a:cubicBezTo>
                    <a:pt x="333287" y="387404"/>
                    <a:pt x="339828" y="330130"/>
                    <a:pt x="339828" y="330130"/>
                  </a:cubicBezTo>
                  <a:cubicBezTo>
                    <a:pt x="331439" y="277000"/>
                    <a:pt x="326582" y="223191"/>
                    <a:pt x="314661" y="170740"/>
                  </a:cubicBezTo>
                  <a:cubicBezTo>
                    <a:pt x="312427" y="160908"/>
                    <a:pt x="305756" y="151871"/>
                    <a:pt x="297883" y="145573"/>
                  </a:cubicBezTo>
                  <a:cubicBezTo>
                    <a:pt x="290978" y="140049"/>
                    <a:pt x="281105" y="139980"/>
                    <a:pt x="272716" y="137184"/>
                  </a:cubicBezTo>
                  <a:cubicBezTo>
                    <a:pt x="261531" y="142777"/>
                    <a:pt x="245233" y="143030"/>
                    <a:pt x="239160" y="153962"/>
                  </a:cubicBezTo>
                  <a:cubicBezTo>
                    <a:pt x="229557" y="171247"/>
                    <a:pt x="230771" y="192912"/>
                    <a:pt x="230771" y="212685"/>
                  </a:cubicBezTo>
                  <a:cubicBezTo>
                    <a:pt x="230771" y="268681"/>
                    <a:pt x="236364" y="324538"/>
                    <a:pt x="239160" y="380464"/>
                  </a:cubicBezTo>
                  <a:cubicBezTo>
                    <a:pt x="255938" y="377668"/>
                    <a:pt x="277467" y="384102"/>
                    <a:pt x="289494" y="372075"/>
                  </a:cubicBezTo>
                  <a:cubicBezTo>
                    <a:pt x="301521" y="360048"/>
                    <a:pt x="282669" y="329348"/>
                    <a:pt x="297883" y="321741"/>
                  </a:cubicBezTo>
                  <a:cubicBezTo>
                    <a:pt x="310389" y="315488"/>
                    <a:pt x="313163" y="345410"/>
                    <a:pt x="323050" y="355297"/>
                  </a:cubicBezTo>
                  <a:cubicBezTo>
                    <a:pt x="330179" y="362426"/>
                    <a:pt x="339828" y="366482"/>
                    <a:pt x="348217" y="372075"/>
                  </a:cubicBezTo>
                  <a:cubicBezTo>
                    <a:pt x="359402" y="369279"/>
                    <a:pt x="374855" y="372910"/>
                    <a:pt x="381773" y="363686"/>
                  </a:cubicBezTo>
                  <a:cubicBezTo>
                    <a:pt x="387079" y="356612"/>
                    <a:pt x="382227" y="338519"/>
                    <a:pt x="373384" y="338519"/>
                  </a:cubicBezTo>
                  <a:cubicBezTo>
                    <a:pt x="364541" y="338519"/>
                    <a:pt x="367791" y="355297"/>
                    <a:pt x="364995" y="363686"/>
                  </a:cubicBezTo>
                  <a:cubicBezTo>
                    <a:pt x="367791" y="386057"/>
                    <a:pt x="365011" y="409866"/>
                    <a:pt x="373384" y="430798"/>
                  </a:cubicBezTo>
                  <a:cubicBezTo>
                    <a:pt x="376668" y="439008"/>
                    <a:pt x="385728" y="413540"/>
                    <a:pt x="381773" y="405631"/>
                  </a:cubicBezTo>
                  <a:cubicBezTo>
                    <a:pt x="377818" y="397722"/>
                    <a:pt x="364995" y="400038"/>
                    <a:pt x="356606" y="397242"/>
                  </a:cubicBezTo>
                  <a:cubicBezTo>
                    <a:pt x="348217" y="400038"/>
                    <a:pt x="335394" y="397722"/>
                    <a:pt x="331439" y="405631"/>
                  </a:cubicBezTo>
                  <a:cubicBezTo>
                    <a:pt x="327484" y="413540"/>
                    <a:pt x="331618" y="427514"/>
                    <a:pt x="339828" y="430798"/>
                  </a:cubicBezTo>
                  <a:cubicBezTo>
                    <a:pt x="350533" y="435080"/>
                    <a:pt x="362199" y="425205"/>
                    <a:pt x="373384" y="422409"/>
                  </a:cubicBezTo>
                  <a:cubicBezTo>
                    <a:pt x="393917" y="371076"/>
                    <a:pt x="410979" y="346554"/>
                    <a:pt x="381773" y="279796"/>
                  </a:cubicBezTo>
                  <a:cubicBezTo>
                    <a:pt x="373691" y="261322"/>
                    <a:pt x="331439" y="246240"/>
                    <a:pt x="331439" y="246240"/>
                  </a:cubicBezTo>
                  <a:cubicBezTo>
                    <a:pt x="311865" y="249036"/>
                    <a:pt x="287597" y="241608"/>
                    <a:pt x="272716" y="254629"/>
                  </a:cubicBezTo>
                  <a:cubicBezTo>
                    <a:pt x="259915" y="265830"/>
                    <a:pt x="264327" y="287954"/>
                    <a:pt x="264327" y="304963"/>
                  </a:cubicBezTo>
                  <a:cubicBezTo>
                    <a:pt x="264327" y="456819"/>
                    <a:pt x="228713" y="436575"/>
                    <a:pt x="306272" y="455965"/>
                  </a:cubicBezTo>
                  <a:cubicBezTo>
                    <a:pt x="311865" y="444780"/>
                    <a:pt x="323050" y="434915"/>
                    <a:pt x="323050" y="422409"/>
                  </a:cubicBezTo>
                  <a:cubicBezTo>
                    <a:pt x="323050" y="332369"/>
                    <a:pt x="336296" y="283266"/>
                    <a:pt x="272716" y="237851"/>
                  </a:cubicBezTo>
                  <a:cubicBezTo>
                    <a:pt x="265520" y="232711"/>
                    <a:pt x="255938" y="232258"/>
                    <a:pt x="247549" y="229462"/>
                  </a:cubicBezTo>
                  <a:cubicBezTo>
                    <a:pt x="239160" y="221073"/>
                    <a:pt x="234197" y="205370"/>
                    <a:pt x="222382" y="204296"/>
                  </a:cubicBezTo>
                  <a:cubicBezTo>
                    <a:pt x="124356" y="195385"/>
                    <a:pt x="171127" y="209871"/>
                    <a:pt x="146881" y="246240"/>
                  </a:cubicBezTo>
                  <a:cubicBezTo>
                    <a:pt x="140300" y="256111"/>
                    <a:pt x="130103" y="263018"/>
                    <a:pt x="121714" y="271407"/>
                  </a:cubicBezTo>
                  <a:cubicBezTo>
                    <a:pt x="118918" y="288185"/>
                    <a:pt x="118213" y="305449"/>
                    <a:pt x="113325" y="321741"/>
                  </a:cubicBezTo>
                  <a:cubicBezTo>
                    <a:pt x="109732" y="333719"/>
                    <a:pt x="95952" y="342806"/>
                    <a:pt x="96547" y="355297"/>
                  </a:cubicBezTo>
                  <a:cubicBezTo>
                    <a:pt x="98843" y="403515"/>
                    <a:pt x="113325" y="450372"/>
                    <a:pt x="121714" y="497910"/>
                  </a:cubicBezTo>
                  <a:cubicBezTo>
                    <a:pt x="152474" y="489521"/>
                    <a:pt x="200800" y="501768"/>
                    <a:pt x="213993" y="472743"/>
                  </a:cubicBezTo>
                  <a:cubicBezTo>
                    <a:pt x="230379" y="436693"/>
                    <a:pt x="237561" y="320827"/>
                    <a:pt x="180437" y="288185"/>
                  </a:cubicBezTo>
                  <a:cubicBezTo>
                    <a:pt x="170427" y="282465"/>
                    <a:pt x="158066" y="282592"/>
                    <a:pt x="146881" y="279796"/>
                  </a:cubicBezTo>
                  <a:cubicBezTo>
                    <a:pt x="141288" y="288185"/>
                    <a:pt x="125594" y="295945"/>
                    <a:pt x="130103" y="304963"/>
                  </a:cubicBezTo>
                  <a:cubicBezTo>
                    <a:pt x="134058" y="312872"/>
                    <a:pt x="149746" y="303479"/>
                    <a:pt x="155270" y="296574"/>
                  </a:cubicBezTo>
                  <a:cubicBezTo>
                    <a:pt x="162472" y="287571"/>
                    <a:pt x="160863" y="274203"/>
                    <a:pt x="163659" y="263018"/>
                  </a:cubicBezTo>
                  <a:cubicBezTo>
                    <a:pt x="158066" y="254629"/>
                    <a:pt x="156963" y="237851"/>
                    <a:pt x="146881" y="237851"/>
                  </a:cubicBezTo>
                  <a:cubicBezTo>
                    <a:pt x="136799" y="237851"/>
                    <a:pt x="133549" y="253543"/>
                    <a:pt x="130103" y="263018"/>
                  </a:cubicBezTo>
                  <a:cubicBezTo>
                    <a:pt x="122223" y="284689"/>
                    <a:pt x="120617" y="308254"/>
                    <a:pt x="113325" y="330130"/>
                  </a:cubicBezTo>
                  <a:lnTo>
                    <a:pt x="96547" y="380464"/>
                  </a:lnTo>
                  <a:cubicBezTo>
                    <a:pt x="99343" y="394446"/>
                    <a:pt x="104936" y="436668"/>
                    <a:pt x="104936" y="422409"/>
                  </a:cubicBezTo>
                  <a:cubicBezTo>
                    <a:pt x="104936" y="399864"/>
                    <a:pt x="113664" y="369969"/>
                    <a:pt x="96547" y="355297"/>
                  </a:cubicBezTo>
                  <a:cubicBezTo>
                    <a:pt x="83119" y="343787"/>
                    <a:pt x="62991" y="366482"/>
                    <a:pt x="46213" y="372075"/>
                  </a:cubicBezTo>
                  <a:cubicBezTo>
                    <a:pt x="49009" y="388853"/>
                    <a:pt x="42575" y="410382"/>
                    <a:pt x="54602" y="422409"/>
                  </a:cubicBezTo>
                  <a:cubicBezTo>
                    <a:pt x="61731" y="429538"/>
                    <a:pt x="70129" y="407246"/>
                    <a:pt x="71380" y="397242"/>
                  </a:cubicBezTo>
                  <a:cubicBezTo>
                    <a:pt x="73149" y="383094"/>
                    <a:pt x="65787" y="369279"/>
                    <a:pt x="62991" y="355297"/>
                  </a:cubicBezTo>
                  <a:cubicBezTo>
                    <a:pt x="53410" y="384040"/>
                    <a:pt x="42035" y="405658"/>
                    <a:pt x="62991" y="439187"/>
                  </a:cubicBezTo>
                  <a:cubicBezTo>
                    <a:pt x="69102" y="448964"/>
                    <a:pt x="85362" y="444780"/>
                    <a:pt x="96547" y="447576"/>
                  </a:cubicBezTo>
                  <a:cubicBezTo>
                    <a:pt x="116121" y="439187"/>
                    <a:pt x="137823" y="434622"/>
                    <a:pt x="155270" y="422409"/>
                  </a:cubicBezTo>
                  <a:cubicBezTo>
                    <a:pt x="174010" y="409291"/>
                    <a:pt x="191898" y="366847"/>
                    <a:pt x="197215" y="346908"/>
                  </a:cubicBezTo>
                  <a:cubicBezTo>
                    <a:pt x="206154" y="313387"/>
                    <a:pt x="215970" y="251156"/>
                    <a:pt x="222382" y="212685"/>
                  </a:cubicBezTo>
                  <a:cubicBezTo>
                    <a:pt x="219586" y="170740"/>
                    <a:pt x="226532" y="126975"/>
                    <a:pt x="213993" y="86850"/>
                  </a:cubicBezTo>
                  <a:cubicBezTo>
                    <a:pt x="210554" y="75845"/>
                    <a:pt x="191457" y="75070"/>
                    <a:pt x="180437" y="78461"/>
                  </a:cubicBezTo>
                  <a:cubicBezTo>
                    <a:pt x="125309" y="95423"/>
                    <a:pt x="112624" y="112718"/>
                    <a:pt x="79769" y="145573"/>
                  </a:cubicBezTo>
                  <a:cubicBezTo>
                    <a:pt x="76973" y="156758"/>
                    <a:pt x="76901" y="169007"/>
                    <a:pt x="71380" y="179129"/>
                  </a:cubicBezTo>
                  <a:cubicBezTo>
                    <a:pt x="59861" y="200246"/>
                    <a:pt x="42349" y="217557"/>
                    <a:pt x="29435" y="237851"/>
                  </a:cubicBezTo>
                  <a:cubicBezTo>
                    <a:pt x="22721" y="248401"/>
                    <a:pt x="18250" y="260222"/>
                    <a:pt x="12657" y="271407"/>
                  </a:cubicBezTo>
                  <a:cubicBezTo>
                    <a:pt x="4864" y="310372"/>
                    <a:pt x="-11435" y="371214"/>
                    <a:pt x="12657" y="405631"/>
                  </a:cubicBezTo>
                  <a:cubicBezTo>
                    <a:pt x="22411" y="419566"/>
                    <a:pt x="46213" y="400038"/>
                    <a:pt x="62991" y="397242"/>
                  </a:cubicBezTo>
                  <a:cubicBezTo>
                    <a:pt x="72049" y="379126"/>
                    <a:pt x="92530" y="340486"/>
                    <a:pt x="96547" y="321741"/>
                  </a:cubicBezTo>
                  <a:cubicBezTo>
                    <a:pt x="115689" y="232411"/>
                    <a:pt x="76054" y="253461"/>
                    <a:pt x="138492" y="237851"/>
                  </a:cubicBezTo>
                  <a:cubicBezTo>
                    <a:pt x="144085" y="223870"/>
                    <a:pt x="147957" y="209070"/>
                    <a:pt x="155270" y="195907"/>
                  </a:cubicBezTo>
                  <a:cubicBezTo>
                    <a:pt x="162060" y="183685"/>
                    <a:pt x="177404" y="176000"/>
                    <a:pt x="180437" y="162351"/>
                  </a:cubicBezTo>
                  <a:cubicBezTo>
                    <a:pt x="183530" y="148432"/>
                    <a:pt x="174844" y="134388"/>
                    <a:pt x="172048" y="120406"/>
                  </a:cubicBezTo>
                  <a:cubicBezTo>
                    <a:pt x="155270" y="128795"/>
                    <a:pt x="134978" y="132309"/>
                    <a:pt x="121714" y="145573"/>
                  </a:cubicBezTo>
                  <a:cubicBezTo>
                    <a:pt x="113561" y="153726"/>
                    <a:pt x="117265" y="168294"/>
                    <a:pt x="113325" y="179129"/>
                  </a:cubicBezTo>
                  <a:cubicBezTo>
                    <a:pt x="67658" y="304713"/>
                    <a:pt x="105685" y="167742"/>
                    <a:pt x="71380" y="304963"/>
                  </a:cubicBezTo>
                  <a:cubicBezTo>
                    <a:pt x="76973" y="327334"/>
                    <a:pt x="76959" y="351918"/>
                    <a:pt x="88158" y="372075"/>
                  </a:cubicBezTo>
                  <a:cubicBezTo>
                    <a:pt x="92452" y="379805"/>
                    <a:pt x="104482" y="380464"/>
                    <a:pt x="113325" y="380464"/>
                  </a:cubicBezTo>
                  <a:cubicBezTo>
                    <a:pt x="133098" y="380464"/>
                    <a:pt x="152474" y="374871"/>
                    <a:pt x="172048" y="372075"/>
                  </a:cubicBezTo>
                  <a:cubicBezTo>
                    <a:pt x="190601" y="353522"/>
                    <a:pt x="202314" y="345100"/>
                    <a:pt x="213993" y="321741"/>
                  </a:cubicBezTo>
                  <a:cubicBezTo>
                    <a:pt x="217948" y="313832"/>
                    <a:pt x="218427" y="304483"/>
                    <a:pt x="222382" y="296574"/>
                  </a:cubicBezTo>
                  <a:cubicBezTo>
                    <a:pt x="229674" y="281990"/>
                    <a:pt x="239160" y="268611"/>
                    <a:pt x="247549" y="254629"/>
                  </a:cubicBezTo>
                  <a:cubicBezTo>
                    <a:pt x="241956" y="204295"/>
                    <a:pt x="252335" y="149451"/>
                    <a:pt x="230771" y="103628"/>
                  </a:cubicBezTo>
                  <a:cubicBezTo>
                    <a:pt x="223528" y="88238"/>
                    <a:pt x="190324" y="98176"/>
                    <a:pt x="180437" y="112017"/>
                  </a:cubicBezTo>
                  <a:cubicBezTo>
                    <a:pt x="170550" y="125858"/>
                    <a:pt x="186030" y="145573"/>
                    <a:pt x="188826" y="162351"/>
                  </a:cubicBezTo>
                  <a:cubicBezTo>
                    <a:pt x="194419" y="153962"/>
                    <a:pt x="204353" y="147188"/>
                    <a:pt x="205604" y="137184"/>
                  </a:cubicBezTo>
                  <a:cubicBezTo>
                    <a:pt x="210787" y="95719"/>
                    <a:pt x="174356" y="80000"/>
                    <a:pt x="222382" y="112017"/>
                  </a:cubicBezTo>
                  <a:cubicBezTo>
                    <a:pt x="219586" y="92443"/>
                    <a:pt x="225857" y="69112"/>
                    <a:pt x="213993" y="53294"/>
                  </a:cubicBezTo>
                  <a:cubicBezTo>
                    <a:pt x="207944" y="45228"/>
                    <a:pt x="187221" y="77128"/>
                    <a:pt x="197215" y="78461"/>
                  </a:cubicBezTo>
                  <a:cubicBezTo>
                    <a:pt x="244417" y="84755"/>
                    <a:pt x="292290" y="72868"/>
                    <a:pt x="339828" y="70072"/>
                  </a:cubicBezTo>
                  <a:cubicBezTo>
                    <a:pt x="344423" y="56288"/>
                    <a:pt x="363340" y="13410"/>
                    <a:pt x="339828" y="2960"/>
                  </a:cubicBezTo>
                  <a:cubicBezTo>
                    <a:pt x="319226" y="-6196"/>
                    <a:pt x="295087" y="8553"/>
                    <a:pt x="272716" y="11349"/>
                  </a:cubicBezTo>
                  <a:cubicBezTo>
                    <a:pt x="267123" y="19738"/>
                    <a:pt x="259682" y="27155"/>
                    <a:pt x="255938" y="36516"/>
                  </a:cubicBezTo>
                  <a:cubicBezTo>
                    <a:pt x="248377" y="55418"/>
                    <a:pt x="251375" y="78953"/>
                    <a:pt x="239160" y="95239"/>
                  </a:cubicBezTo>
                  <a:cubicBezTo>
                    <a:pt x="237069" y="98027"/>
                    <a:pt x="138278" y="117093"/>
                    <a:pt x="247549" y="95239"/>
                  </a:cubicBezTo>
                  <a:cubicBezTo>
                    <a:pt x="244753" y="81257"/>
                    <a:pt x="250567" y="61849"/>
                    <a:pt x="239160" y="53294"/>
                  </a:cubicBezTo>
                  <a:cubicBezTo>
                    <a:pt x="218922" y="38116"/>
                    <a:pt x="206405" y="92837"/>
                    <a:pt x="205604" y="95239"/>
                  </a:cubicBezTo>
                  <a:cubicBezTo>
                    <a:pt x="208400" y="112017"/>
                    <a:pt x="199840" y="136138"/>
                    <a:pt x="213993" y="145573"/>
                  </a:cubicBezTo>
                  <a:cubicBezTo>
                    <a:pt x="224398" y="152510"/>
                    <a:pt x="234726" y="123881"/>
                    <a:pt x="230771" y="112017"/>
                  </a:cubicBezTo>
                  <a:cubicBezTo>
                    <a:pt x="227975" y="103628"/>
                    <a:pt x="213993" y="117610"/>
                    <a:pt x="205604" y="120406"/>
                  </a:cubicBezTo>
                  <a:cubicBezTo>
                    <a:pt x="208400" y="153962"/>
                    <a:pt x="201905" y="189645"/>
                    <a:pt x="213993" y="221073"/>
                  </a:cubicBezTo>
                  <a:cubicBezTo>
                    <a:pt x="218132" y="231834"/>
                    <a:pt x="236294" y="226961"/>
                    <a:pt x="247549" y="229462"/>
                  </a:cubicBezTo>
                  <a:cubicBezTo>
                    <a:pt x="261468" y="232555"/>
                    <a:pt x="275512" y="235055"/>
                    <a:pt x="289494" y="237851"/>
                  </a:cubicBezTo>
                  <a:cubicBezTo>
                    <a:pt x="303476" y="235055"/>
                    <a:pt x="325648" y="242492"/>
                    <a:pt x="331439" y="229462"/>
                  </a:cubicBezTo>
                  <a:cubicBezTo>
                    <a:pt x="361878" y="160975"/>
                    <a:pt x="324333" y="162672"/>
                    <a:pt x="289494" y="153962"/>
                  </a:cubicBezTo>
                  <a:cubicBezTo>
                    <a:pt x="281105" y="159555"/>
                    <a:pt x="265860" y="160775"/>
                    <a:pt x="264327" y="170740"/>
                  </a:cubicBezTo>
                  <a:cubicBezTo>
                    <a:pt x="251710" y="252753"/>
                    <a:pt x="259358" y="249660"/>
                    <a:pt x="297883" y="288185"/>
                  </a:cubicBezTo>
                  <a:cubicBezTo>
                    <a:pt x="300679" y="277000"/>
                    <a:pt x="295087" y="257425"/>
                    <a:pt x="306272" y="254629"/>
                  </a:cubicBezTo>
                  <a:cubicBezTo>
                    <a:pt x="317782" y="251752"/>
                    <a:pt x="323844" y="270682"/>
                    <a:pt x="331439" y="279796"/>
                  </a:cubicBezTo>
                  <a:cubicBezTo>
                    <a:pt x="360628" y="314823"/>
                    <a:pt x="332069" y="299580"/>
                    <a:pt x="373384" y="313352"/>
                  </a:cubicBezTo>
                  <a:cubicBezTo>
                    <a:pt x="378977" y="304963"/>
                    <a:pt x="389389" y="298238"/>
                    <a:pt x="390162" y="288185"/>
                  </a:cubicBezTo>
                  <a:cubicBezTo>
                    <a:pt x="392978" y="251579"/>
                    <a:pt x="392982" y="207116"/>
                    <a:pt x="364995" y="179129"/>
                  </a:cubicBezTo>
                  <a:cubicBezTo>
                    <a:pt x="357866" y="172000"/>
                    <a:pt x="348217" y="167944"/>
                    <a:pt x="339828" y="162351"/>
                  </a:cubicBezTo>
                  <a:cubicBezTo>
                    <a:pt x="342624" y="179129"/>
                    <a:pt x="342838" y="196548"/>
                    <a:pt x="348217" y="212685"/>
                  </a:cubicBezTo>
                  <a:cubicBezTo>
                    <a:pt x="355159" y="233511"/>
                    <a:pt x="377184" y="247445"/>
                    <a:pt x="390162" y="263018"/>
                  </a:cubicBezTo>
                  <a:cubicBezTo>
                    <a:pt x="396617" y="270763"/>
                    <a:pt x="401347" y="279796"/>
                    <a:pt x="406940" y="288185"/>
                  </a:cubicBezTo>
                  <a:cubicBezTo>
                    <a:pt x="412533" y="277000"/>
                    <a:pt x="423718" y="267135"/>
                    <a:pt x="423718" y="254629"/>
                  </a:cubicBezTo>
                  <a:cubicBezTo>
                    <a:pt x="423718" y="190552"/>
                    <a:pt x="417721" y="194705"/>
                    <a:pt x="381773" y="170740"/>
                  </a:cubicBezTo>
                  <a:cubicBezTo>
                    <a:pt x="378977" y="179129"/>
                    <a:pt x="375925" y="187437"/>
                    <a:pt x="373384" y="195907"/>
                  </a:cubicBezTo>
                  <a:cubicBezTo>
                    <a:pt x="367534" y="215406"/>
                    <a:pt x="375507" y="247068"/>
                    <a:pt x="356606" y="254629"/>
                  </a:cubicBezTo>
                  <a:cubicBezTo>
                    <a:pt x="341467" y="260685"/>
                    <a:pt x="338731" y="227269"/>
                    <a:pt x="331439" y="212685"/>
                  </a:cubicBezTo>
                  <a:cubicBezTo>
                    <a:pt x="313542" y="176892"/>
                    <a:pt x="338151" y="192552"/>
                    <a:pt x="297883" y="179129"/>
                  </a:cubicBezTo>
                  <a:cubicBezTo>
                    <a:pt x="277150" y="262058"/>
                    <a:pt x="292969" y="266013"/>
                    <a:pt x="255938" y="204296"/>
                  </a:cubicBezTo>
                  <a:cubicBezTo>
                    <a:pt x="258734" y="249037"/>
                    <a:pt x="256957" y="294301"/>
                    <a:pt x="264327" y="338519"/>
                  </a:cubicBezTo>
                  <a:cubicBezTo>
                    <a:pt x="266222" y="349892"/>
                    <a:pt x="273264" y="316480"/>
                    <a:pt x="272716" y="304963"/>
                  </a:cubicBezTo>
                  <a:cubicBezTo>
                    <a:pt x="270439" y="257152"/>
                    <a:pt x="261531" y="209888"/>
                    <a:pt x="255938" y="162351"/>
                  </a:cubicBezTo>
                  <a:cubicBezTo>
                    <a:pt x="255354" y="164688"/>
                    <a:pt x="228304" y="245056"/>
                    <a:pt x="264327" y="237851"/>
                  </a:cubicBezTo>
                  <a:cubicBezTo>
                    <a:pt x="282721" y="234172"/>
                    <a:pt x="280384" y="203915"/>
                    <a:pt x="289494" y="187518"/>
                  </a:cubicBezTo>
                  <a:cubicBezTo>
                    <a:pt x="294390" y="178704"/>
                    <a:pt x="300679" y="170740"/>
                    <a:pt x="306272" y="162351"/>
                  </a:cubicBezTo>
                  <a:cubicBezTo>
                    <a:pt x="303476" y="114813"/>
                    <a:pt x="307861" y="66301"/>
                    <a:pt x="297883" y="19738"/>
                  </a:cubicBezTo>
                  <a:cubicBezTo>
                    <a:pt x="295770" y="9879"/>
                    <a:pt x="283758" y="35178"/>
                    <a:pt x="281105" y="44905"/>
                  </a:cubicBezTo>
                  <a:cubicBezTo>
                    <a:pt x="275173" y="66655"/>
                    <a:pt x="281872" y="91415"/>
                    <a:pt x="272716" y="112017"/>
                  </a:cubicBezTo>
                  <a:cubicBezTo>
                    <a:pt x="269125" y="120098"/>
                    <a:pt x="255938" y="117610"/>
                    <a:pt x="247549" y="120406"/>
                  </a:cubicBezTo>
                  <a:cubicBezTo>
                    <a:pt x="236364" y="114813"/>
                    <a:pt x="226328" y="101572"/>
                    <a:pt x="213993" y="103628"/>
                  </a:cubicBezTo>
                  <a:cubicBezTo>
                    <a:pt x="204048" y="105286"/>
                    <a:pt x="200403" y="119230"/>
                    <a:pt x="197215" y="128795"/>
                  </a:cubicBezTo>
                  <a:cubicBezTo>
                    <a:pt x="191836" y="144932"/>
                    <a:pt x="188826" y="162120"/>
                    <a:pt x="188826" y="179129"/>
                  </a:cubicBezTo>
                  <a:cubicBezTo>
                    <a:pt x="188826" y="193388"/>
                    <a:pt x="211474" y="137184"/>
                    <a:pt x="197215" y="137184"/>
                  </a:cubicBezTo>
                  <a:cubicBezTo>
                    <a:pt x="179310" y="137184"/>
                    <a:pt x="171967" y="163268"/>
                    <a:pt x="163659" y="179129"/>
                  </a:cubicBezTo>
                  <a:cubicBezTo>
                    <a:pt x="111857" y="278024"/>
                    <a:pt x="107836" y="303685"/>
                    <a:pt x="79769" y="397242"/>
                  </a:cubicBezTo>
                  <a:cubicBezTo>
                    <a:pt x="82565" y="422409"/>
                    <a:pt x="71679" y="453517"/>
                    <a:pt x="88158" y="472743"/>
                  </a:cubicBezTo>
                  <a:cubicBezTo>
                    <a:pt x="95621" y="481450"/>
                    <a:pt x="146928" y="444748"/>
                    <a:pt x="155270" y="439187"/>
                  </a:cubicBezTo>
                  <a:cubicBezTo>
                    <a:pt x="158066" y="425205"/>
                    <a:pt x="159150" y="410769"/>
                    <a:pt x="163659" y="397242"/>
                  </a:cubicBezTo>
                  <a:cubicBezTo>
                    <a:pt x="167614" y="385378"/>
                    <a:pt x="177147" y="375751"/>
                    <a:pt x="180437" y="363686"/>
                  </a:cubicBezTo>
                  <a:cubicBezTo>
                    <a:pt x="189145" y="331758"/>
                    <a:pt x="196229" y="208718"/>
                    <a:pt x="197215" y="195907"/>
                  </a:cubicBezTo>
                  <a:cubicBezTo>
                    <a:pt x="213993" y="201500"/>
                    <a:pt x="231388" y="205502"/>
                    <a:pt x="247549" y="212685"/>
                  </a:cubicBezTo>
                  <a:cubicBezTo>
                    <a:pt x="256762" y="216780"/>
                    <a:pt x="262634" y="229462"/>
                    <a:pt x="272716" y="229462"/>
                  </a:cubicBezTo>
                  <a:cubicBezTo>
                    <a:pt x="293074" y="229462"/>
                    <a:pt x="311865" y="218277"/>
                    <a:pt x="331439" y="212685"/>
                  </a:cubicBezTo>
                  <a:cubicBezTo>
                    <a:pt x="328643" y="193111"/>
                    <a:pt x="339502" y="164930"/>
                    <a:pt x="323050" y="153962"/>
                  </a:cubicBezTo>
                  <a:cubicBezTo>
                    <a:pt x="309483" y="144917"/>
                    <a:pt x="290150" y="165562"/>
                    <a:pt x="281105" y="179129"/>
                  </a:cubicBezTo>
                  <a:cubicBezTo>
                    <a:pt x="266390" y="201202"/>
                    <a:pt x="255938" y="254629"/>
                    <a:pt x="255938" y="254629"/>
                  </a:cubicBezTo>
                  <a:cubicBezTo>
                    <a:pt x="258734" y="327334"/>
                    <a:pt x="256840" y="400371"/>
                    <a:pt x="264327" y="472743"/>
                  </a:cubicBezTo>
                  <a:cubicBezTo>
                    <a:pt x="265364" y="482772"/>
                    <a:pt x="273232" y="491612"/>
                    <a:pt x="281105" y="497910"/>
                  </a:cubicBezTo>
                  <a:cubicBezTo>
                    <a:pt x="288010" y="503434"/>
                    <a:pt x="297883" y="503503"/>
                    <a:pt x="306272" y="506299"/>
                  </a:cubicBezTo>
                  <a:cubicBezTo>
                    <a:pt x="314661" y="497910"/>
                    <a:pt x="325553" y="491433"/>
                    <a:pt x="331439" y="481132"/>
                  </a:cubicBezTo>
                  <a:cubicBezTo>
                    <a:pt x="337159" y="471122"/>
                    <a:pt x="339828" y="459106"/>
                    <a:pt x="339828" y="447576"/>
                  </a:cubicBezTo>
                  <a:cubicBezTo>
                    <a:pt x="339828" y="394372"/>
                    <a:pt x="334235" y="341315"/>
                    <a:pt x="331439" y="288185"/>
                  </a:cubicBezTo>
                  <a:lnTo>
                    <a:pt x="281105" y="296574"/>
                  </a:lnTo>
                  <a:cubicBezTo>
                    <a:pt x="262111" y="357355"/>
                    <a:pt x="270468" y="423102"/>
                    <a:pt x="323050" y="455965"/>
                  </a:cubicBezTo>
                  <a:cubicBezTo>
                    <a:pt x="332827" y="462076"/>
                    <a:pt x="345421" y="461558"/>
                    <a:pt x="356606" y="464354"/>
                  </a:cubicBezTo>
                  <a:cubicBezTo>
                    <a:pt x="376180" y="461558"/>
                    <a:pt x="408748" y="474611"/>
                    <a:pt x="415329" y="455965"/>
                  </a:cubicBezTo>
                  <a:cubicBezTo>
                    <a:pt x="463658" y="319032"/>
                    <a:pt x="432575" y="326868"/>
                    <a:pt x="364995" y="313352"/>
                  </a:cubicBezTo>
                  <a:cubicBezTo>
                    <a:pt x="351013" y="321741"/>
                    <a:pt x="333236" y="325787"/>
                    <a:pt x="323050" y="338519"/>
                  </a:cubicBezTo>
                  <a:cubicBezTo>
                    <a:pt x="287858" y="382509"/>
                    <a:pt x="290992" y="448251"/>
                    <a:pt x="306272" y="497910"/>
                  </a:cubicBezTo>
                  <a:cubicBezTo>
                    <a:pt x="308873" y="506362"/>
                    <a:pt x="323050" y="503503"/>
                    <a:pt x="331439" y="506299"/>
                  </a:cubicBezTo>
                  <a:cubicBezTo>
                    <a:pt x="342624" y="500706"/>
                    <a:pt x="361962" y="501653"/>
                    <a:pt x="364995" y="489521"/>
                  </a:cubicBezTo>
                  <a:cubicBezTo>
                    <a:pt x="371811" y="462257"/>
                    <a:pt x="371065" y="429729"/>
                    <a:pt x="356606" y="405631"/>
                  </a:cubicBezTo>
                  <a:cubicBezTo>
                    <a:pt x="348858" y="392718"/>
                    <a:pt x="345421" y="433594"/>
                    <a:pt x="339828" y="447576"/>
                  </a:cubicBezTo>
                  <a:cubicBezTo>
                    <a:pt x="357489" y="535881"/>
                    <a:pt x="338945" y="471124"/>
                    <a:pt x="356606" y="447576"/>
                  </a:cubicBezTo>
                  <a:cubicBezTo>
                    <a:pt x="366389" y="434532"/>
                    <a:pt x="384569" y="430798"/>
                    <a:pt x="398551" y="422409"/>
                  </a:cubicBezTo>
                  <a:cubicBezTo>
                    <a:pt x="392958" y="402835"/>
                    <a:pt x="390877" y="381894"/>
                    <a:pt x="381773" y="363686"/>
                  </a:cubicBezTo>
                  <a:cubicBezTo>
                    <a:pt x="375396" y="350933"/>
                    <a:pt x="376635" y="401122"/>
                    <a:pt x="390162" y="405631"/>
                  </a:cubicBezTo>
                  <a:cubicBezTo>
                    <a:pt x="402026" y="409586"/>
                    <a:pt x="401347" y="383260"/>
                    <a:pt x="406940" y="372075"/>
                  </a:cubicBezTo>
                  <a:cubicBezTo>
                    <a:pt x="404144" y="388853"/>
                    <a:pt x="398551" y="405400"/>
                    <a:pt x="398551" y="422409"/>
                  </a:cubicBezTo>
                  <a:cubicBezTo>
                    <a:pt x="398551" y="436668"/>
                    <a:pt x="393021" y="461261"/>
                    <a:pt x="406940" y="464354"/>
                  </a:cubicBezTo>
                  <a:cubicBezTo>
                    <a:pt x="430263" y="469537"/>
                    <a:pt x="451681" y="447576"/>
                    <a:pt x="474052" y="439187"/>
                  </a:cubicBezTo>
                  <a:cubicBezTo>
                    <a:pt x="471256" y="450372"/>
                    <a:pt x="477036" y="470848"/>
                    <a:pt x="465663" y="472743"/>
                  </a:cubicBezTo>
                  <a:cubicBezTo>
                    <a:pt x="449580" y="475424"/>
                    <a:pt x="433728" y="460447"/>
                    <a:pt x="423718" y="447576"/>
                  </a:cubicBezTo>
                  <a:cubicBezTo>
                    <a:pt x="412860" y="433616"/>
                    <a:pt x="406940" y="397242"/>
                    <a:pt x="406940" y="397242"/>
                  </a:cubicBezTo>
                  <a:cubicBezTo>
                    <a:pt x="404144" y="377668"/>
                    <a:pt x="406582" y="356588"/>
                    <a:pt x="398551" y="338519"/>
                  </a:cubicBezTo>
                  <a:cubicBezTo>
                    <a:pt x="394456" y="329306"/>
                    <a:pt x="380513" y="314612"/>
                    <a:pt x="373384" y="321741"/>
                  </a:cubicBezTo>
                  <a:cubicBezTo>
                    <a:pt x="366255" y="328870"/>
                    <a:pt x="382289" y="340610"/>
                    <a:pt x="390162" y="346908"/>
                  </a:cubicBezTo>
                  <a:cubicBezTo>
                    <a:pt x="397067" y="352432"/>
                    <a:pt x="406940" y="352501"/>
                    <a:pt x="415329" y="355297"/>
                  </a:cubicBezTo>
                  <a:cubicBezTo>
                    <a:pt x="418231" y="346590"/>
                    <a:pt x="427047" y="296552"/>
                    <a:pt x="457274" y="321741"/>
                  </a:cubicBezTo>
                  <a:cubicBezTo>
                    <a:pt x="470860" y="333063"/>
                    <a:pt x="474052" y="372075"/>
                    <a:pt x="474052" y="372075"/>
                  </a:cubicBezTo>
                  <a:cubicBezTo>
                    <a:pt x="465663" y="374871"/>
                    <a:pt x="451314" y="371961"/>
                    <a:pt x="448885" y="380464"/>
                  </a:cubicBezTo>
                  <a:cubicBezTo>
                    <a:pt x="444212" y="396819"/>
                    <a:pt x="447839" y="416645"/>
                    <a:pt x="457274" y="430798"/>
                  </a:cubicBezTo>
                  <a:cubicBezTo>
                    <a:pt x="462179" y="438156"/>
                    <a:pt x="462867" y="414020"/>
                    <a:pt x="465663" y="405631"/>
                  </a:cubicBezTo>
                  <a:cubicBezTo>
                    <a:pt x="427202" y="347939"/>
                    <a:pt x="438484" y="336167"/>
                    <a:pt x="423718" y="380464"/>
                  </a:cubicBezTo>
                  <a:cubicBezTo>
                    <a:pt x="420990" y="366826"/>
                    <a:pt x="406940" y="298918"/>
                    <a:pt x="406940" y="288185"/>
                  </a:cubicBezTo>
                  <a:cubicBezTo>
                    <a:pt x="406940" y="271176"/>
                    <a:pt x="412533" y="254629"/>
                    <a:pt x="415329" y="237851"/>
                  </a:cubicBezTo>
                  <a:cubicBezTo>
                    <a:pt x="409736" y="207092"/>
                    <a:pt x="404682" y="176230"/>
                    <a:pt x="398551" y="145573"/>
                  </a:cubicBezTo>
                  <a:cubicBezTo>
                    <a:pt x="396290" y="134267"/>
                    <a:pt x="400923" y="116156"/>
                    <a:pt x="390162" y="112017"/>
                  </a:cubicBezTo>
                  <a:cubicBezTo>
                    <a:pt x="358734" y="99929"/>
                    <a:pt x="323050" y="106424"/>
                    <a:pt x="289494" y="103628"/>
                  </a:cubicBezTo>
                  <a:cubicBezTo>
                    <a:pt x="209209" y="23343"/>
                    <a:pt x="312004" y="118635"/>
                    <a:pt x="239160" y="70072"/>
                  </a:cubicBezTo>
                  <a:cubicBezTo>
                    <a:pt x="229289" y="63491"/>
                    <a:pt x="222382" y="53294"/>
                    <a:pt x="213993" y="44905"/>
                  </a:cubicBezTo>
                  <a:cubicBezTo>
                    <a:pt x="205604" y="50498"/>
                    <a:pt x="194686" y="53479"/>
                    <a:pt x="188826" y="61683"/>
                  </a:cubicBezTo>
                  <a:cubicBezTo>
                    <a:pt x="176676" y="78693"/>
                    <a:pt x="168878" y="116306"/>
                    <a:pt x="163659" y="137184"/>
                  </a:cubicBezTo>
                  <a:cubicBezTo>
                    <a:pt x="155270" y="207092"/>
                    <a:pt x="135786" y="417266"/>
                    <a:pt x="138492" y="346908"/>
                  </a:cubicBezTo>
                  <a:cubicBezTo>
                    <a:pt x="141288" y="274204"/>
                    <a:pt x="157171" y="200822"/>
                    <a:pt x="146881" y="128795"/>
                  </a:cubicBezTo>
                  <a:cubicBezTo>
                    <a:pt x="144349" y="111070"/>
                    <a:pt x="124068" y="156416"/>
                    <a:pt x="113325" y="170740"/>
                  </a:cubicBezTo>
                  <a:cubicBezTo>
                    <a:pt x="94458" y="195896"/>
                    <a:pt x="79669" y="224236"/>
                    <a:pt x="71380" y="254629"/>
                  </a:cubicBezTo>
                  <a:cubicBezTo>
                    <a:pt x="65313" y="276876"/>
                    <a:pt x="54602" y="321741"/>
                    <a:pt x="54602" y="321741"/>
                  </a:cubicBezTo>
                  <a:cubicBezTo>
                    <a:pt x="64226" y="408359"/>
                    <a:pt x="37669" y="397242"/>
                    <a:pt x="96547" y="397242"/>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Vrije vorm 30"/>
            <p:cNvSpPr/>
            <p:nvPr/>
          </p:nvSpPr>
          <p:spPr>
            <a:xfrm>
              <a:off x="9241798" y="2831216"/>
              <a:ext cx="474052" cy="548377"/>
            </a:xfrm>
            <a:custGeom>
              <a:avLst/>
              <a:gdLst>
                <a:gd name="connsiteX0" fmla="*/ 172048 w 474052"/>
                <a:gd name="connsiteY0" fmla="*/ 263018 h 548377"/>
                <a:gd name="connsiteX1" fmla="*/ 146881 w 474052"/>
                <a:gd name="connsiteY1" fmla="*/ 338519 h 548377"/>
                <a:gd name="connsiteX2" fmla="*/ 138492 w 474052"/>
                <a:gd name="connsiteY2" fmla="*/ 363686 h 548377"/>
                <a:gd name="connsiteX3" fmla="*/ 130103 w 474052"/>
                <a:gd name="connsiteY3" fmla="*/ 414020 h 548377"/>
                <a:gd name="connsiteX4" fmla="*/ 138492 w 474052"/>
                <a:gd name="connsiteY4" fmla="*/ 539855 h 548377"/>
                <a:gd name="connsiteX5" fmla="*/ 205604 w 474052"/>
                <a:gd name="connsiteY5" fmla="*/ 523077 h 548377"/>
                <a:gd name="connsiteX6" fmla="*/ 197215 w 474052"/>
                <a:gd name="connsiteY6" fmla="*/ 439187 h 548377"/>
                <a:gd name="connsiteX7" fmla="*/ 146881 w 474052"/>
                <a:gd name="connsiteY7" fmla="*/ 455965 h 548377"/>
                <a:gd name="connsiteX8" fmla="*/ 155270 w 474052"/>
                <a:gd name="connsiteY8" fmla="*/ 531466 h 548377"/>
                <a:gd name="connsiteX9" fmla="*/ 180437 w 474052"/>
                <a:gd name="connsiteY9" fmla="*/ 539855 h 548377"/>
                <a:gd name="connsiteX10" fmla="*/ 255938 w 474052"/>
                <a:gd name="connsiteY10" fmla="*/ 506299 h 548377"/>
                <a:gd name="connsiteX11" fmla="*/ 289494 w 474052"/>
                <a:gd name="connsiteY11" fmla="*/ 430798 h 548377"/>
                <a:gd name="connsiteX12" fmla="*/ 281105 w 474052"/>
                <a:gd name="connsiteY12" fmla="*/ 263018 h 548377"/>
                <a:gd name="connsiteX13" fmla="*/ 255938 w 474052"/>
                <a:gd name="connsiteY13" fmla="*/ 237851 h 548377"/>
                <a:gd name="connsiteX14" fmla="*/ 197215 w 474052"/>
                <a:gd name="connsiteY14" fmla="*/ 254629 h 548377"/>
                <a:gd name="connsiteX15" fmla="*/ 188826 w 474052"/>
                <a:gd name="connsiteY15" fmla="*/ 288185 h 548377"/>
                <a:gd name="connsiteX16" fmla="*/ 172048 w 474052"/>
                <a:gd name="connsiteY16" fmla="*/ 330130 h 548377"/>
                <a:gd name="connsiteX17" fmla="*/ 146881 w 474052"/>
                <a:gd name="connsiteY17" fmla="*/ 388853 h 548377"/>
                <a:gd name="connsiteX18" fmla="*/ 155270 w 474052"/>
                <a:gd name="connsiteY18" fmla="*/ 464354 h 548377"/>
                <a:gd name="connsiteX19" fmla="*/ 180437 w 474052"/>
                <a:gd name="connsiteY19" fmla="*/ 455965 h 548377"/>
                <a:gd name="connsiteX20" fmla="*/ 172048 w 474052"/>
                <a:gd name="connsiteY20" fmla="*/ 338519 h 548377"/>
                <a:gd name="connsiteX21" fmla="*/ 146881 w 474052"/>
                <a:gd name="connsiteY21" fmla="*/ 346908 h 548377"/>
                <a:gd name="connsiteX22" fmla="*/ 130103 w 474052"/>
                <a:gd name="connsiteY22" fmla="*/ 388853 h 548377"/>
                <a:gd name="connsiteX23" fmla="*/ 113325 w 474052"/>
                <a:gd name="connsiteY23" fmla="*/ 414020 h 548377"/>
                <a:gd name="connsiteX24" fmla="*/ 121714 w 474052"/>
                <a:gd name="connsiteY24" fmla="*/ 464354 h 548377"/>
                <a:gd name="connsiteX25" fmla="*/ 188826 w 474052"/>
                <a:gd name="connsiteY25" fmla="*/ 455965 h 548377"/>
                <a:gd name="connsiteX26" fmla="*/ 222382 w 474052"/>
                <a:gd name="connsiteY26" fmla="*/ 380464 h 548377"/>
                <a:gd name="connsiteX27" fmla="*/ 213993 w 474052"/>
                <a:gd name="connsiteY27" fmla="*/ 229462 h 548377"/>
                <a:gd name="connsiteX28" fmla="*/ 188826 w 474052"/>
                <a:gd name="connsiteY28" fmla="*/ 212685 h 548377"/>
                <a:gd name="connsiteX29" fmla="*/ 155270 w 474052"/>
                <a:gd name="connsiteY29" fmla="*/ 221073 h 548377"/>
                <a:gd name="connsiteX30" fmla="*/ 146881 w 474052"/>
                <a:gd name="connsiteY30" fmla="*/ 346908 h 548377"/>
                <a:gd name="connsiteX31" fmla="*/ 197215 w 474052"/>
                <a:gd name="connsiteY31" fmla="*/ 279796 h 548377"/>
                <a:gd name="connsiteX32" fmla="*/ 172048 w 474052"/>
                <a:gd name="connsiteY32" fmla="*/ 170740 h 548377"/>
                <a:gd name="connsiteX33" fmla="*/ 88158 w 474052"/>
                <a:gd name="connsiteY33" fmla="*/ 229462 h 548377"/>
                <a:gd name="connsiteX34" fmla="*/ 104936 w 474052"/>
                <a:gd name="connsiteY34" fmla="*/ 355297 h 548377"/>
                <a:gd name="connsiteX35" fmla="*/ 130103 w 474052"/>
                <a:gd name="connsiteY35" fmla="*/ 372075 h 548377"/>
                <a:gd name="connsiteX36" fmla="*/ 239160 w 474052"/>
                <a:gd name="connsiteY36" fmla="*/ 355297 h 548377"/>
                <a:gd name="connsiteX37" fmla="*/ 264327 w 474052"/>
                <a:gd name="connsiteY37" fmla="*/ 330130 h 548377"/>
                <a:gd name="connsiteX38" fmla="*/ 314661 w 474052"/>
                <a:gd name="connsiteY38" fmla="*/ 246240 h 548377"/>
                <a:gd name="connsiteX39" fmla="*/ 331439 w 474052"/>
                <a:gd name="connsiteY39" fmla="*/ 204296 h 548377"/>
                <a:gd name="connsiteX40" fmla="*/ 331439 w 474052"/>
                <a:gd name="connsiteY40" fmla="*/ 70072 h 548377"/>
                <a:gd name="connsiteX41" fmla="*/ 297883 w 474052"/>
                <a:gd name="connsiteY41" fmla="*/ 61683 h 548377"/>
                <a:gd name="connsiteX42" fmla="*/ 272716 w 474052"/>
                <a:gd name="connsiteY42" fmla="*/ 78461 h 548377"/>
                <a:gd name="connsiteX43" fmla="*/ 230771 w 474052"/>
                <a:gd name="connsiteY43" fmla="*/ 153962 h 548377"/>
                <a:gd name="connsiteX44" fmla="*/ 222382 w 474052"/>
                <a:gd name="connsiteY44" fmla="*/ 187518 h 548377"/>
                <a:gd name="connsiteX45" fmla="*/ 205604 w 474052"/>
                <a:gd name="connsiteY45" fmla="*/ 221073 h 548377"/>
                <a:gd name="connsiteX46" fmla="*/ 197215 w 474052"/>
                <a:gd name="connsiteY46" fmla="*/ 279796 h 548377"/>
                <a:gd name="connsiteX47" fmla="*/ 213993 w 474052"/>
                <a:gd name="connsiteY47" fmla="*/ 363686 h 548377"/>
                <a:gd name="connsiteX48" fmla="*/ 205604 w 474052"/>
                <a:gd name="connsiteY48" fmla="*/ 330130 h 548377"/>
                <a:gd name="connsiteX49" fmla="*/ 163659 w 474052"/>
                <a:gd name="connsiteY49" fmla="*/ 380464 h 548377"/>
                <a:gd name="connsiteX50" fmla="*/ 188826 w 474052"/>
                <a:gd name="connsiteY50" fmla="*/ 439187 h 548377"/>
                <a:gd name="connsiteX51" fmla="*/ 213993 w 474052"/>
                <a:gd name="connsiteY51" fmla="*/ 447576 h 548377"/>
                <a:gd name="connsiteX52" fmla="*/ 297883 w 474052"/>
                <a:gd name="connsiteY52" fmla="*/ 439187 h 548377"/>
                <a:gd name="connsiteX53" fmla="*/ 323050 w 474052"/>
                <a:gd name="connsiteY53" fmla="*/ 414020 h 548377"/>
                <a:gd name="connsiteX54" fmla="*/ 339828 w 474052"/>
                <a:gd name="connsiteY54" fmla="*/ 330130 h 548377"/>
                <a:gd name="connsiteX55" fmla="*/ 314661 w 474052"/>
                <a:gd name="connsiteY55" fmla="*/ 170740 h 548377"/>
                <a:gd name="connsiteX56" fmla="*/ 297883 w 474052"/>
                <a:gd name="connsiteY56" fmla="*/ 145573 h 548377"/>
                <a:gd name="connsiteX57" fmla="*/ 272716 w 474052"/>
                <a:gd name="connsiteY57" fmla="*/ 137184 h 548377"/>
                <a:gd name="connsiteX58" fmla="*/ 239160 w 474052"/>
                <a:gd name="connsiteY58" fmla="*/ 153962 h 548377"/>
                <a:gd name="connsiteX59" fmla="*/ 230771 w 474052"/>
                <a:gd name="connsiteY59" fmla="*/ 212685 h 548377"/>
                <a:gd name="connsiteX60" fmla="*/ 239160 w 474052"/>
                <a:gd name="connsiteY60" fmla="*/ 380464 h 548377"/>
                <a:gd name="connsiteX61" fmla="*/ 289494 w 474052"/>
                <a:gd name="connsiteY61" fmla="*/ 372075 h 548377"/>
                <a:gd name="connsiteX62" fmla="*/ 297883 w 474052"/>
                <a:gd name="connsiteY62" fmla="*/ 321741 h 548377"/>
                <a:gd name="connsiteX63" fmla="*/ 323050 w 474052"/>
                <a:gd name="connsiteY63" fmla="*/ 355297 h 548377"/>
                <a:gd name="connsiteX64" fmla="*/ 348217 w 474052"/>
                <a:gd name="connsiteY64" fmla="*/ 372075 h 548377"/>
                <a:gd name="connsiteX65" fmla="*/ 381773 w 474052"/>
                <a:gd name="connsiteY65" fmla="*/ 363686 h 548377"/>
                <a:gd name="connsiteX66" fmla="*/ 373384 w 474052"/>
                <a:gd name="connsiteY66" fmla="*/ 338519 h 548377"/>
                <a:gd name="connsiteX67" fmla="*/ 364995 w 474052"/>
                <a:gd name="connsiteY67" fmla="*/ 363686 h 548377"/>
                <a:gd name="connsiteX68" fmla="*/ 373384 w 474052"/>
                <a:gd name="connsiteY68" fmla="*/ 430798 h 548377"/>
                <a:gd name="connsiteX69" fmla="*/ 381773 w 474052"/>
                <a:gd name="connsiteY69" fmla="*/ 405631 h 548377"/>
                <a:gd name="connsiteX70" fmla="*/ 356606 w 474052"/>
                <a:gd name="connsiteY70" fmla="*/ 397242 h 548377"/>
                <a:gd name="connsiteX71" fmla="*/ 331439 w 474052"/>
                <a:gd name="connsiteY71" fmla="*/ 405631 h 548377"/>
                <a:gd name="connsiteX72" fmla="*/ 339828 w 474052"/>
                <a:gd name="connsiteY72" fmla="*/ 430798 h 548377"/>
                <a:gd name="connsiteX73" fmla="*/ 373384 w 474052"/>
                <a:gd name="connsiteY73" fmla="*/ 422409 h 548377"/>
                <a:gd name="connsiteX74" fmla="*/ 381773 w 474052"/>
                <a:gd name="connsiteY74" fmla="*/ 279796 h 548377"/>
                <a:gd name="connsiteX75" fmla="*/ 331439 w 474052"/>
                <a:gd name="connsiteY75" fmla="*/ 246240 h 548377"/>
                <a:gd name="connsiteX76" fmla="*/ 272716 w 474052"/>
                <a:gd name="connsiteY76" fmla="*/ 254629 h 548377"/>
                <a:gd name="connsiteX77" fmla="*/ 264327 w 474052"/>
                <a:gd name="connsiteY77" fmla="*/ 304963 h 548377"/>
                <a:gd name="connsiteX78" fmla="*/ 306272 w 474052"/>
                <a:gd name="connsiteY78" fmla="*/ 455965 h 548377"/>
                <a:gd name="connsiteX79" fmla="*/ 323050 w 474052"/>
                <a:gd name="connsiteY79" fmla="*/ 422409 h 548377"/>
                <a:gd name="connsiteX80" fmla="*/ 272716 w 474052"/>
                <a:gd name="connsiteY80" fmla="*/ 237851 h 548377"/>
                <a:gd name="connsiteX81" fmla="*/ 247549 w 474052"/>
                <a:gd name="connsiteY81" fmla="*/ 229462 h 548377"/>
                <a:gd name="connsiteX82" fmla="*/ 222382 w 474052"/>
                <a:gd name="connsiteY82" fmla="*/ 204296 h 548377"/>
                <a:gd name="connsiteX83" fmla="*/ 146881 w 474052"/>
                <a:gd name="connsiteY83" fmla="*/ 246240 h 548377"/>
                <a:gd name="connsiteX84" fmla="*/ 121714 w 474052"/>
                <a:gd name="connsiteY84" fmla="*/ 271407 h 548377"/>
                <a:gd name="connsiteX85" fmla="*/ 113325 w 474052"/>
                <a:gd name="connsiteY85" fmla="*/ 321741 h 548377"/>
                <a:gd name="connsiteX86" fmla="*/ 96547 w 474052"/>
                <a:gd name="connsiteY86" fmla="*/ 355297 h 548377"/>
                <a:gd name="connsiteX87" fmla="*/ 121714 w 474052"/>
                <a:gd name="connsiteY87" fmla="*/ 497910 h 548377"/>
                <a:gd name="connsiteX88" fmla="*/ 213993 w 474052"/>
                <a:gd name="connsiteY88" fmla="*/ 472743 h 548377"/>
                <a:gd name="connsiteX89" fmla="*/ 180437 w 474052"/>
                <a:gd name="connsiteY89" fmla="*/ 288185 h 548377"/>
                <a:gd name="connsiteX90" fmla="*/ 146881 w 474052"/>
                <a:gd name="connsiteY90" fmla="*/ 279796 h 548377"/>
                <a:gd name="connsiteX91" fmla="*/ 130103 w 474052"/>
                <a:gd name="connsiteY91" fmla="*/ 304963 h 548377"/>
                <a:gd name="connsiteX92" fmla="*/ 155270 w 474052"/>
                <a:gd name="connsiteY92" fmla="*/ 296574 h 548377"/>
                <a:gd name="connsiteX93" fmla="*/ 163659 w 474052"/>
                <a:gd name="connsiteY93" fmla="*/ 263018 h 548377"/>
                <a:gd name="connsiteX94" fmla="*/ 146881 w 474052"/>
                <a:gd name="connsiteY94" fmla="*/ 237851 h 548377"/>
                <a:gd name="connsiteX95" fmla="*/ 130103 w 474052"/>
                <a:gd name="connsiteY95" fmla="*/ 263018 h 548377"/>
                <a:gd name="connsiteX96" fmla="*/ 113325 w 474052"/>
                <a:gd name="connsiteY96" fmla="*/ 330130 h 548377"/>
                <a:gd name="connsiteX97" fmla="*/ 96547 w 474052"/>
                <a:gd name="connsiteY97" fmla="*/ 380464 h 548377"/>
                <a:gd name="connsiteX98" fmla="*/ 104936 w 474052"/>
                <a:gd name="connsiteY98" fmla="*/ 422409 h 548377"/>
                <a:gd name="connsiteX99" fmla="*/ 96547 w 474052"/>
                <a:gd name="connsiteY99" fmla="*/ 355297 h 548377"/>
                <a:gd name="connsiteX100" fmla="*/ 46213 w 474052"/>
                <a:gd name="connsiteY100" fmla="*/ 372075 h 548377"/>
                <a:gd name="connsiteX101" fmla="*/ 54602 w 474052"/>
                <a:gd name="connsiteY101" fmla="*/ 422409 h 548377"/>
                <a:gd name="connsiteX102" fmla="*/ 71380 w 474052"/>
                <a:gd name="connsiteY102" fmla="*/ 397242 h 548377"/>
                <a:gd name="connsiteX103" fmla="*/ 62991 w 474052"/>
                <a:gd name="connsiteY103" fmla="*/ 355297 h 548377"/>
                <a:gd name="connsiteX104" fmla="*/ 62991 w 474052"/>
                <a:gd name="connsiteY104" fmla="*/ 439187 h 548377"/>
                <a:gd name="connsiteX105" fmla="*/ 96547 w 474052"/>
                <a:gd name="connsiteY105" fmla="*/ 447576 h 548377"/>
                <a:gd name="connsiteX106" fmla="*/ 155270 w 474052"/>
                <a:gd name="connsiteY106" fmla="*/ 422409 h 548377"/>
                <a:gd name="connsiteX107" fmla="*/ 197215 w 474052"/>
                <a:gd name="connsiteY107" fmla="*/ 346908 h 548377"/>
                <a:gd name="connsiteX108" fmla="*/ 222382 w 474052"/>
                <a:gd name="connsiteY108" fmla="*/ 212685 h 548377"/>
                <a:gd name="connsiteX109" fmla="*/ 213993 w 474052"/>
                <a:gd name="connsiteY109" fmla="*/ 86850 h 548377"/>
                <a:gd name="connsiteX110" fmla="*/ 180437 w 474052"/>
                <a:gd name="connsiteY110" fmla="*/ 78461 h 548377"/>
                <a:gd name="connsiteX111" fmla="*/ 79769 w 474052"/>
                <a:gd name="connsiteY111" fmla="*/ 145573 h 548377"/>
                <a:gd name="connsiteX112" fmla="*/ 71380 w 474052"/>
                <a:gd name="connsiteY112" fmla="*/ 179129 h 548377"/>
                <a:gd name="connsiteX113" fmla="*/ 29435 w 474052"/>
                <a:gd name="connsiteY113" fmla="*/ 237851 h 548377"/>
                <a:gd name="connsiteX114" fmla="*/ 12657 w 474052"/>
                <a:gd name="connsiteY114" fmla="*/ 271407 h 548377"/>
                <a:gd name="connsiteX115" fmla="*/ 12657 w 474052"/>
                <a:gd name="connsiteY115" fmla="*/ 405631 h 548377"/>
                <a:gd name="connsiteX116" fmla="*/ 62991 w 474052"/>
                <a:gd name="connsiteY116" fmla="*/ 397242 h 548377"/>
                <a:gd name="connsiteX117" fmla="*/ 96547 w 474052"/>
                <a:gd name="connsiteY117" fmla="*/ 321741 h 548377"/>
                <a:gd name="connsiteX118" fmla="*/ 138492 w 474052"/>
                <a:gd name="connsiteY118" fmla="*/ 237851 h 548377"/>
                <a:gd name="connsiteX119" fmla="*/ 155270 w 474052"/>
                <a:gd name="connsiteY119" fmla="*/ 195907 h 548377"/>
                <a:gd name="connsiteX120" fmla="*/ 180437 w 474052"/>
                <a:gd name="connsiteY120" fmla="*/ 162351 h 548377"/>
                <a:gd name="connsiteX121" fmla="*/ 172048 w 474052"/>
                <a:gd name="connsiteY121" fmla="*/ 120406 h 548377"/>
                <a:gd name="connsiteX122" fmla="*/ 121714 w 474052"/>
                <a:gd name="connsiteY122" fmla="*/ 145573 h 548377"/>
                <a:gd name="connsiteX123" fmla="*/ 113325 w 474052"/>
                <a:gd name="connsiteY123" fmla="*/ 179129 h 548377"/>
                <a:gd name="connsiteX124" fmla="*/ 71380 w 474052"/>
                <a:gd name="connsiteY124" fmla="*/ 304963 h 548377"/>
                <a:gd name="connsiteX125" fmla="*/ 88158 w 474052"/>
                <a:gd name="connsiteY125" fmla="*/ 372075 h 548377"/>
                <a:gd name="connsiteX126" fmla="*/ 113325 w 474052"/>
                <a:gd name="connsiteY126" fmla="*/ 380464 h 548377"/>
                <a:gd name="connsiteX127" fmla="*/ 172048 w 474052"/>
                <a:gd name="connsiteY127" fmla="*/ 372075 h 548377"/>
                <a:gd name="connsiteX128" fmla="*/ 213993 w 474052"/>
                <a:gd name="connsiteY128" fmla="*/ 321741 h 548377"/>
                <a:gd name="connsiteX129" fmla="*/ 222382 w 474052"/>
                <a:gd name="connsiteY129" fmla="*/ 296574 h 548377"/>
                <a:gd name="connsiteX130" fmla="*/ 247549 w 474052"/>
                <a:gd name="connsiteY130" fmla="*/ 254629 h 548377"/>
                <a:gd name="connsiteX131" fmla="*/ 230771 w 474052"/>
                <a:gd name="connsiteY131" fmla="*/ 103628 h 548377"/>
                <a:gd name="connsiteX132" fmla="*/ 180437 w 474052"/>
                <a:gd name="connsiteY132" fmla="*/ 112017 h 548377"/>
                <a:gd name="connsiteX133" fmla="*/ 188826 w 474052"/>
                <a:gd name="connsiteY133" fmla="*/ 162351 h 548377"/>
                <a:gd name="connsiteX134" fmla="*/ 205604 w 474052"/>
                <a:gd name="connsiteY134" fmla="*/ 137184 h 548377"/>
                <a:gd name="connsiteX135" fmla="*/ 222382 w 474052"/>
                <a:gd name="connsiteY135" fmla="*/ 112017 h 548377"/>
                <a:gd name="connsiteX136" fmla="*/ 213993 w 474052"/>
                <a:gd name="connsiteY136" fmla="*/ 53294 h 548377"/>
                <a:gd name="connsiteX137" fmla="*/ 197215 w 474052"/>
                <a:gd name="connsiteY137" fmla="*/ 78461 h 548377"/>
                <a:gd name="connsiteX138" fmla="*/ 339828 w 474052"/>
                <a:gd name="connsiteY138" fmla="*/ 70072 h 548377"/>
                <a:gd name="connsiteX139" fmla="*/ 339828 w 474052"/>
                <a:gd name="connsiteY139" fmla="*/ 2960 h 548377"/>
                <a:gd name="connsiteX140" fmla="*/ 272716 w 474052"/>
                <a:gd name="connsiteY140" fmla="*/ 11349 h 548377"/>
                <a:gd name="connsiteX141" fmla="*/ 255938 w 474052"/>
                <a:gd name="connsiteY141" fmla="*/ 36516 h 548377"/>
                <a:gd name="connsiteX142" fmla="*/ 239160 w 474052"/>
                <a:gd name="connsiteY142" fmla="*/ 95239 h 548377"/>
                <a:gd name="connsiteX143" fmla="*/ 247549 w 474052"/>
                <a:gd name="connsiteY143" fmla="*/ 95239 h 548377"/>
                <a:gd name="connsiteX144" fmla="*/ 239160 w 474052"/>
                <a:gd name="connsiteY144" fmla="*/ 53294 h 548377"/>
                <a:gd name="connsiteX145" fmla="*/ 205604 w 474052"/>
                <a:gd name="connsiteY145" fmla="*/ 95239 h 548377"/>
                <a:gd name="connsiteX146" fmla="*/ 213993 w 474052"/>
                <a:gd name="connsiteY146" fmla="*/ 145573 h 548377"/>
                <a:gd name="connsiteX147" fmla="*/ 230771 w 474052"/>
                <a:gd name="connsiteY147" fmla="*/ 112017 h 548377"/>
                <a:gd name="connsiteX148" fmla="*/ 205604 w 474052"/>
                <a:gd name="connsiteY148" fmla="*/ 120406 h 548377"/>
                <a:gd name="connsiteX149" fmla="*/ 213993 w 474052"/>
                <a:gd name="connsiteY149" fmla="*/ 221073 h 548377"/>
                <a:gd name="connsiteX150" fmla="*/ 247549 w 474052"/>
                <a:gd name="connsiteY150" fmla="*/ 229462 h 548377"/>
                <a:gd name="connsiteX151" fmla="*/ 289494 w 474052"/>
                <a:gd name="connsiteY151" fmla="*/ 237851 h 548377"/>
                <a:gd name="connsiteX152" fmla="*/ 331439 w 474052"/>
                <a:gd name="connsiteY152" fmla="*/ 229462 h 548377"/>
                <a:gd name="connsiteX153" fmla="*/ 289494 w 474052"/>
                <a:gd name="connsiteY153" fmla="*/ 153962 h 548377"/>
                <a:gd name="connsiteX154" fmla="*/ 264327 w 474052"/>
                <a:gd name="connsiteY154" fmla="*/ 170740 h 548377"/>
                <a:gd name="connsiteX155" fmla="*/ 297883 w 474052"/>
                <a:gd name="connsiteY155" fmla="*/ 288185 h 548377"/>
                <a:gd name="connsiteX156" fmla="*/ 306272 w 474052"/>
                <a:gd name="connsiteY156" fmla="*/ 254629 h 548377"/>
                <a:gd name="connsiteX157" fmla="*/ 331439 w 474052"/>
                <a:gd name="connsiteY157" fmla="*/ 279796 h 548377"/>
                <a:gd name="connsiteX158" fmla="*/ 373384 w 474052"/>
                <a:gd name="connsiteY158" fmla="*/ 313352 h 548377"/>
                <a:gd name="connsiteX159" fmla="*/ 390162 w 474052"/>
                <a:gd name="connsiteY159" fmla="*/ 288185 h 548377"/>
                <a:gd name="connsiteX160" fmla="*/ 364995 w 474052"/>
                <a:gd name="connsiteY160" fmla="*/ 179129 h 548377"/>
                <a:gd name="connsiteX161" fmla="*/ 339828 w 474052"/>
                <a:gd name="connsiteY161" fmla="*/ 162351 h 548377"/>
                <a:gd name="connsiteX162" fmla="*/ 348217 w 474052"/>
                <a:gd name="connsiteY162" fmla="*/ 212685 h 548377"/>
                <a:gd name="connsiteX163" fmla="*/ 390162 w 474052"/>
                <a:gd name="connsiteY163" fmla="*/ 263018 h 548377"/>
                <a:gd name="connsiteX164" fmla="*/ 406940 w 474052"/>
                <a:gd name="connsiteY164" fmla="*/ 288185 h 548377"/>
                <a:gd name="connsiteX165" fmla="*/ 423718 w 474052"/>
                <a:gd name="connsiteY165" fmla="*/ 254629 h 548377"/>
                <a:gd name="connsiteX166" fmla="*/ 381773 w 474052"/>
                <a:gd name="connsiteY166" fmla="*/ 170740 h 548377"/>
                <a:gd name="connsiteX167" fmla="*/ 373384 w 474052"/>
                <a:gd name="connsiteY167" fmla="*/ 195907 h 548377"/>
                <a:gd name="connsiteX168" fmla="*/ 356606 w 474052"/>
                <a:gd name="connsiteY168" fmla="*/ 254629 h 548377"/>
                <a:gd name="connsiteX169" fmla="*/ 331439 w 474052"/>
                <a:gd name="connsiteY169" fmla="*/ 212685 h 548377"/>
                <a:gd name="connsiteX170" fmla="*/ 297883 w 474052"/>
                <a:gd name="connsiteY170" fmla="*/ 179129 h 548377"/>
                <a:gd name="connsiteX171" fmla="*/ 255938 w 474052"/>
                <a:gd name="connsiteY171" fmla="*/ 204296 h 548377"/>
                <a:gd name="connsiteX172" fmla="*/ 264327 w 474052"/>
                <a:gd name="connsiteY172" fmla="*/ 338519 h 548377"/>
                <a:gd name="connsiteX173" fmla="*/ 272716 w 474052"/>
                <a:gd name="connsiteY173" fmla="*/ 304963 h 548377"/>
                <a:gd name="connsiteX174" fmla="*/ 255938 w 474052"/>
                <a:gd name="connsiteY174" fmla="*/ 162351 h 548377"/>
                <a:gd name="connsiteX175" fmla="*/ 264327 w 474052"/>
                <a:gd name="connsiteY175" fmla="*/ 237851 h 548377"/>
                <a:gd name="connsiteX176" fmla="*/ 289494 w 474052"/>
                <a:gd name="connsiteY176" fmla="*/ 187518 h 548377"/>
                <a:gd name="connsiteX177" fmla="*/ 306272 w 474052"/>
                <a:gd name="connsiteY177" fmla="*/ 162351 h 548377"/>
                <a:gd name="connsiteX178" fmla="*/ 297883 w 474052"/>
                <a:gd name="connsiteY178" fmla="*/ 19738 h 548377"/>
                <a:gd name="connsiteX179" fmla="*/ 281105 w 474052"/>
                <a:gd name="connsiteY179" fmla="*/ 44905 h 548377"/>
                <a:gd name="connsiteX180" fmla="*/ 272716 w 474052"/>
                <a:gd name="connsiteY180" fmla="*/ 112017 h 548377"/>
                <a:gd name="connsiteX181" fmla="*/ 247549 w 474052"/>
                <a:gd name="connsiteY181" fmla="*/ 120406 h 548377"/>
                <a:gd name="connsiteX182" fmla="*/ 213993 w 474052"/>
                <a:gd name="connsiteY182" fmla="*/ 103628 h 548377"/>
                <a:gd name="connsiteX183" fmla="*/ 197215 w 474052"/>
                <a:gd name="connsiteY183" fmla="*/ 128795 h 548377"/>
                <a:gd name="connsiteX184" fmla="*/ 188826 w 474052"/>
                <a:gd name="connsiteY184" fmla="*/ 179129 h 548377"/>
                <a:gd name="connsiteX185" fmla="*/ 197215 w 474052"/>
                <a:gd name="connsiteY185" fmla="*/ 137184 h 548377"/>
                <a:gd name="connsiteX186" fmla="*/ 163659 w 474052"/>
                <a:gd name="connsiteY186" fmla="*/ 179129 h 548377"/>
                <a:gd name="connsiteX187" fmla="*/ 79769 w 474052"/>
                <a:gd name="connsiteY187" fmla="*/ 397242 h 548377"/>
                <a:gd name="connsiteX188" fmla="*/ 88158 w 474052"/>
                <a:gd name="connsiteY188" fmla="*/ 472743 h 548377"/>
                <a:gd name="connsiteX189" fmla="*/ 155270 w 474052"/>
                <a:gd name="connsiteY189" fmla="*/ 439187 h 548377"/>
                <a:gd name="connsiteX190" fmla="*/ 163659 w 474052"/>
                <a:gd name="connsiteY190" fmla="*/ 397242 h 548377"/>
                <a:gd name="connsiteX191" fmla="*/ 180437 w 474052"/>
                <a:gd name="connsiteY191" fmla="*/ 363686 h 548377"/>
                <a:gd name="connsiteX192" fmla="*/ 197215 w 474052"/>
                <a:gd name="connsiteY192" fmla="*/ 195907 h 548377"/>
                <a:gd name="connsiteX193" fmla="*/ 247549 w 474052"/>
                <a:gd name="connsiteY193" fmla="*/ 212685 h 548377"/>
                <a:gd name="connsiteX194" fmla="*/ 272716 w 474052"/>
                <a:gd name="connsiteY194" fmla="*/ 229462 h 548377"/>
                <a:gd name="connsiteX195" fmla="*/ 331439 w 474052"/>
                <a:gd name="connsiteY195" fmla="*/ 212685 h 548377"/>
                <a:gd name="connsiteX196" fmla="*/ 323050 w 474052"/>
                <a:gd name="connsiteY196" fmla="*/ 153962 h 548377"/>
                <a:gd name="connsiteX197" fmla="*/ 281105 w 474052"/>
                <a:gd name="connsiteY197" fmla="*/ 179129 h 548377"/>
                <a:gd name="connsiteX198" fmla="*/ 255938 w 474052"/>
                <a:gd name="connsiteY198" fmla="*/ 254629 h 548377"/>
                <a:gd name="connsiteX199" fmla="*/ 264327 w 474052"/>
                <a:gd name="connsiteY199" fmla="*/ 472743 h 548377"/>
                <a:gd name="connsiteX200" fmla="*/ 281105 w 474052"/>
                <a:gd name="connsiteY200" fmla="*/ 497910 h 548377"/>
                <a:gd name="connsiteX201" fmla="*/ 306272 w 474052"/>
                <a:gd name="connsiteY201" fmla="*/ 506299 h 548377"/>
                <a:gd name="connsiteX202" fmla="*/ 331439 w 474052"/>
                <a:gd name="connsiteY202" fmla="*/ 481132 h 548377"/>
                <a:gd name="connsiteX203" fmla="*/ 339828 w 474052"/>
                <a:gd name="connsiteY203" fmla="*/ 447576 h 548377"/>
                <a:gd name="connsiteX204" fmla="*/ 331439 w 474052"/>
                <a:gd name="connsiteY204" fmla="*/ 288185 h 548377"/>
                <a:gd name="connsiteX205" fmla="*/ 281105 w 474052"/>
                <a:gd name="connsiteY205" fmla="*/ 296574 h 548377"/>
                <a:gd name="connsiteX206" fmla="*/ 323050 w 474052"/>
                <a:gd name="connsiteY206" fmla="*/ 455965 h 548377"/>
                <a:gd name="connsiteX207" fmla="*/ 356606 w 474052"/>
                <a:gd name="connsiteY207" fmla="*/ 464354 h 548377"/>
                <a:gd name="connsiteX208" fmla="*/ 415329 w 474052"/>
                <a:gd name="connsiteY208" fmla="*/ 455965 h 548377"/>
                <a:gd name="connsiteX209" fmla="*/ 364995 w 474052"/>
                <a:gd name="connsiteY209" fmla="*/ 313352 h 548377"/>
                <a:gd name="connsiteX210" fmla="*/ 323050 w 474052"/>
                <a:gd name="connsiteY210" fmla="*/ 338519 h 548377"/>
                <a:gd name="connsiteX211" fmla="*/ 306272 w 474052"/>
                <a:gd name="connsiteY211" fmla="*/ 497910 h 548377"/>
                <a:gd name="connsiteX212" fmla="*/ 331439 w 474052"/>
                <a:gd name="connsiteY212" fmla="*/ 506299 h 548377"/>
                <a:gd name="connsiteX213" fmla="*/ 364995 w 474052"/>
                <a:gd name="connsiteY213" fmla="*/ 489521 h 548377"/>
                <a:gd name="connsiteX214" fmla="*/ 356606 w 474052"/>
                <a:gd name="connsiteY214" fmla="*/ 405631 h 548377"/>
                <a:gd name="connsiteX215" fmla="*/ 339828 w 474052"/>
                <a:gd name="connsiteY215" fmla="*/ 447576 h 548377"/>
                <a:gd name="connsiteX216" fmla="*/ 356606 w 474052"/>
                <a:gd name="connsiteY216" fmla="*/ 447576 h 548377"/>
                <a:gd name="connsiteX217" fmla="*/ 398551 w 474052"/>
                <a:gd name="connsiteY217" fmla="*/ 422409 h 548377"/>
                <a:gd name="connsiteX218" fmla="*/ 381773 w 474052"/>
                <a:gd name="connsiteY218" fmla="*/ 363686 h 548377"/>
                <a:gd name="connsiteX219" fmla="*/ 390162 w 474052"/>
                <a:gd name="connsiteY219" fmla="*/ 405631 h 548377"/>
                <a:gd name="connsiteX220" fmla="*/ 406940 w 474052"/>
                <a:gd name="connsiteY220" fmla="*/ 372075 h 548377"/>
                <a:gd name="connsiteX221" fmla="*/ 398551 w 474052"/>
                <a:gd name="connsiteY221" fmla="*/ 422409 h 548377"/>
                <a:gd name="connsiteX222" fmla="*/ 406940 w 474052"/>
                <a:gd name="connsiteY222" fmla="*/ 464354 h 548377"/>
                <a:gd name="connsiteX223" fmla="*/ 474052 w 474052"/>
                <a:gd name="connsiteY223" fmla="*/ 439187 h 548377"/>
                <a:gd name="connsiteX224" fmla="*/ 465663 w 474052"/>
                <a:gd name="connsiteY224" fmla="*/ 472743 h 548377"/>
                <a:gd name="connsiteX225" fmla="*/ 423718 w 474052"/>
                <a:gd name="connsiteY225" fmla="*/ 447576 h 548377"/>
                <a:gd name="connsiteX226" fmla="*/ 406940 w 474052"/>
                <a:gd name="connsiteY226" fmla="*/ 397242 h 548377"/>
                <a:gd name="connsiteX227" fmla="*/ 398551 w 474052"/>
                <a:gd name="connsiteY227" fmla="*/ 338519 h 548377"/>
                <a:gd name="connsiteX228" fmla="*/ 373384 w 474052"/>
                <a:gd name="connsiteY228" fmla="*/ 321741 h 548377"/>
                <a:gd name="connsiteX229" fmla="*/ 390162 w 474052"/>
                <a:gd name="connsiteY229" fmla="*/ 346908 h 548377"/>
                <a:gd name="connsiteX230" fmla="*/ 415329 w 474052"/>
                <a:gd name="connsiteY230" fmla="*/ 355297 h 548377"/>
                <a:gd name="connsiteX231" fmla="*/ 457274 w 474052"/>
                <a:gd name="connsiteY231" fmla="*/ 321741 h 548377"/>
                <a:gd name="connsiteX232" fmla="*/ 474052 w 474052"/>
                <a:gd name="connsiteY232" fmla="*/ 372075 h 548377"/>
                <a:gd name="connsiteX233" fmla="*/ 448885 w 474052"/>
                <a:gd name="connsiteY233" fmla="*/ 380464 h 548377"/>
                <a:gd name="connsiteX234" fmla="*/ 457274 w 474052"/>
                <a:gd name="connsiteY234" fmla="*/ 430798 h 548377"/>
                <a:gd name="connsiteX235" fmla="*/ 465663 w 474052"/>
                <a:gd name="connsiteY235" fmla="*/ 405631 h 548377"/>
                <a:gd name="connsiteX236" fmla="*/ 423718 w 474052"/>
                <a:gd name="connsiteY236" fmla="*/ 380464 h 548377"/>
                <a:gd name="connsiteX237" fmla="*/ 406940 w 474052"/>
                <a:gd name="connsiteY237" fmla="*/ 288185 h 548377"/>
                <a:gd name="connsiteX238" fmla="*/ 415329 w 474052"/>
                <a:gd name="connsiteY238" fmla="*/ 237851 h 548377"/>
                <a:gd name="connsiteX239" fmla="*/ 398551 w 474052"/>
                <a:gd name="connsiteY239" fmla="*/ 145573 h 548377"/>
                <a:gd name="connsiteX240" fmla="*/ 390162 w 474052"/>
                <a:gd name="connsiteY240" fmla="*/ 112017 h 548377"/>
                <a:gd name="connsiteX241" fmla="*/ 289494 w 474052"/>
                <a:gd name="connsiteY241" fmla="*/ 103628 h 548377"/>
                <a:gd name="connsiteX242" fmla="*/ 239160 w 474052"/>
                <a:gd name="connsiteY242" fmla="*/ 70072 h 548377"/>
                <a:gd name="connsiteX243" fmla="*/ 213993 w 474052"/>
                <a:gd name="connsiteY243" fmla="*/ 44905 h 548377"/>
                <a:gd name="connsiteX244" fmla="*/ 188826 w 474052"/>
                <a:gd name="connsiteY244" fmla="*/ 61683 h 548377"/>
                <a:gd name="connsiteX245" fmla="*/ 163659 w 474052"/>
                <a:gd name="connsiteY245" fmla="*/ 137184 h 548377"/>
                <a:gd name="connsiteX246" fmla="*/ 138492 w 474052"/>
                <a:gd name="connsiteY246" fmla="*/ 346908 h 548377"/>
                <a:gd name="connsiteX247" fmla="*/ 146881 w 474052"/>
                <a:gd name="connsiteY247" fmla="*/ 128795 h 548377"/>
                <a:gd name="connsiteX248" fmla="*/ 113325 w 474052"/>
                <a:gd name="connsiteY248" fmla="*/ 170740 h 548377"/>
                <a:gd name="connsiteX249" fmla="*/ 71380 w 474052"/>
                <a:gd name="connsiteY249" fmla="*/ 254629 h 548377"/>
                <a:gd name="connsiteX250" fmla="*/ 54602 w 474052"/>
                <a:gd name="connsiteY250" fmla="*/ 321741 h 548377"/>
                <a:gd name="connsiteX251" fmla="*/ 96547 w 474052"/>
                <a:gd name="connsiteY251" fmla="*/ 397242 h 5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474052" h="548377">
                  <a:moveTo>
                    <a:pt x="172048" y="263018"/>
                  </a:moveTo>
                  <a:cubicBezTo>
                    <a:pt x="143125" y="335327"/>
                    <a:pt x="164943" y="275302"/>
                    <a:pt x="146881" y="338519"/>
                  </a:cubicBezTo>
                  <a:cubicBezTo>
                    <a:pt x="144452" y="347022"/>
                    <a:pt x="140410" y="355054"/>
                    <a:pt x="138492" y="363686"/>
                  </a:cubicBezTo>
                  <a:cubicBezTo>
                    <a:pt x="134802" y="380290"/>
                    <a:pt x="132899" y="397242"/>
                    <a:pt x="130103" y="414020"/>
                  </a:cubicBezTo>
                  <a:cubicBezTo>
                    <a:pt x="132899" y="455965"/>
                    <a:pt x="114563" y="505292"/>
                    <a:pt x="138492" y="539855"/>
                  </a:cubicBezTo>
                  <a:cubicBezTo>
                    <a:pt x="151618" y="558814"/>
                    <a:pt x="193985" y="542995"/>
                    <a:pt x="205604" y="523077"/>
                  </a:cubicBezTo>
                  <a:cubicBezTo>
                    <a:pt x="219764" y="498802"/>
                    <a:pt x="200011" y="467150"/>
                    <a:pt x="197215" y="439187"/>
                  </a:cubicBezTo>
                  <a:cubicBezTo>
                    <a:pt x="180437" y="444780"/>
                    <a:pt x="161272" y="445685"/>
                    <a:pt x="146881" y="455965"/>
                  </a:cubicBezTo>
                  <a:cubicBezTo>
                    <a:pt x="125191" y="471458"/>
                    <a:pt x="151113" y="525647"/>
                    <a:pt x="155270" y="531466"/>
                  </a:cubicBezTo>
                  <a:cubicBezTo>
                    <a:pt x="160410" y="538662"/>
                    <a:pt x="172048" y="537059"/>
                    <a:pt x="180437" y="539855"/>
                  </a:cubicBezTo>
                  <a:cubicBezTo>
                    <a:pt x="205604" y="528670"/>
                    <a:pt x="232703" y="521085"/>
                    <a:pt x="255938" y="506299"/>
                  </a:cubicBezTo>
                  <a:cubicBezTo>
                    <a:pt x="272811" y="495561"/>
                    <a:pt x="286569" y="439574"/>
                    <a:pt x="289494" y="430798"/>
                  </a:cubicBezTo>
                  <a:cubicBezTo>
                    <a:pt x="286698" y="374871"/>
                    <a:pt x="290700" y="318186"/>
                    <a:pt x="281105" y="263018"/>
                  </a:cubicBezTo>
                  <a:cubicBezTo>
                    <a:pt x="279072" y="251330"/>
                    <a:pt x="267743" y="239031"/>
                    <a:pt x="255938" y="237851"/>
                  </a:cubicBezTo>
                  <a:cubicBezTo>
                    <a:pt x="235681" y="235825"/>
                    <a:pt x="216789" y="249036"/>
                    <a:pt x="197215" y="254629"/>
                  </a:cubicBezTo>
                  <a:cubicBezTo>
                    <a:pt x="194419" y="265814"/>
                    <a:pt x="192472" y="277247"/>
                    <a:pt x="188826" y="288185"/>
                  </a:cubicBezTo>
                  <a:cubicBezTo>
                    <a:pt x="184064" y="302471"/>
                    <a:pt x="177335" y="316030"/>
                    <a:pt x="172048" y="330130"/>
                  </a:cubicBezTo>
                  <a:cubicBezTo>
                    <a:pt x="153533" y="379504"/>
                    <a:pt x="176342" y="329931"/>
                    <a:pt x="146881" y="388853"/>
                  </a:cubicBezTo>
                  <a:cubicBezTo>
                    <a:pt x="149677" y="414020"/>
                    <a:pt x="143946" y="441705"/>
                    <a:pt x="155270" y="464354"/>
                  </a:cubicBezTo>
                  <a:cubicBezTo>
                    <a:pt x="159225" y="472263"/>
                    <a:pt x="179268" y="464730"/>
                    <a:pt x="180437" y="455965"/>
                  </a:cubicBezTo>
                  <a:cubicBezTo>
                    <a:pt x="185624" y="417061"/>
                    <a:pt x="174844" y="377668"/>
                    <a:pt x="172048" y="338519"/>
                  </a:cubicBezTo>
                  <a:cubicBezTo>
                    <a:pt x="163659" y="341315"/>
                    <a:pt x="152542" y="340115"/>
                    <a:pt x="146881" y="346908"/>
                  </a:cubicBezTo>
                  <a:cubicBezTo>
                    <a:pt x="137241" y="358476"/>
                    <a:pt x="136837" y="375384"/>
                    <a:pt x="130103" y="388853"/>
                  </a:cubicBezTo>
                  <a:cubicBezTo>
                    <a:pt x="125594" y="397871"/>
                    <a:pt x="118918" y="405631"/>
                    <a:pt x="113325" y="414020"/>
                  </a:cubicBezTo>
                  <a:cubicBezTo>
                    <a:pt x="116121" y="430798"/>
                    <a:pt x="106845" y="456093"/>
                    <a:pt x="121714" y="464354"/>
                  </a:cubicBezTo>
                  <a:cubicBezTo>
                    <a:pt x="141422" y="475303"/>
                    <a:pt x="169806" y="468069"/>
                    <a:pt x="188826" y="455965"/>
                  </a:cubicBezTo>
                  <a:cubicBezTo>
                    <a:pt x="201147" y="448125"/>
                    <a:pt x="215981" y="399667"/>
                    <a:pt x="222382" y="380464"/>
                  </a:cubicBezTo>
                  <a:cubicBezTo>
                    <a:pt x="219586" y="330130"/>
                    <a:pt x="223880" y="278895"/>
                    <a:pt x="213993" y="229462"/>
                  </a:cubicBezTo>
                  <a:cubicBezTo>
                    <a:pt x="212016" y="219576"/>
                    <a:pt x="198807" y="214111"/>
                    <a:pt x="188826" y="212685"/>
                  </a:cubicBezTo>
                  <a:cubicBezTo>
                    <a:pt x="177412" y="211054"/>
                    <a:pt x="166455" y="218277"/>
                    <a:pt x="155270" y="221073"/>
                  </a:cubicBezTo>
                  <a:cubicBezTo>
                    <a:pt x="135056" y="251394"/>
                    <a:pt x="86751" y="312548"/>
                    <a:pt x="146881" y="346908"/>
                  </a:cubicBezTo>
                  <a:cubicBezTo>
                    <a:pt x="171160" y="360782"/>
                    <a:pt x="197215" y="279796"/>
                    <a:pt x="197215" y="279796"/>
                  </a:cubicBezTo>
                  <a:cubicBezTo>
                    <a:pt x="188826" y="243444"/>
                    <a:pt x="199653" y="195836"/>
                    <a:pt x="172048" y="170740"/>
                  </a:cubicBezTo>
                  <a:cubicBezTo>
                    <a:pt x="128020" y="130715"/>
                    <a:pt x="97410" y="210958"/>
                    <a:pt x="88158" y="229462"/>
                  </a:cubicBezTo>
                  <a:cubicBezTo>
                    <a:pt x="93751" y="271407"/>
                    <a:pt x="92996" y="314700"/>
                    <a:pt x="104936" y="355297"/>
                  </a:cubicBezTo>
                  <a:cubicBezTo>
                    <a:pt x="107781" y="364970"/>
                    <a:pt x="120021" y="372075"/>
                    <a:pt x="130103" y="372075"/>
                  </a:cubicBezTo>
                  <a:cubicBezTo>
                    <a:pt x="166883" y="372075"/>
                    <a:pt x="202808" y="360890"/>
                    <a:pt x="239160" y="355297"/>
                  </a:cubicBezTo>
                  <a:cubicBezTo>
                    <a:pt x="247549" y="346908"/>
                    <a:pt x="257043" y="339495"/>
                    <a:pt x="264327" y="330130"/>
                  </a:cubicBezTo>
                  <a:cubicBezTo>
                    <a:pt x="285038" y="303501"/>
                    <a:pt x="301133" y="276677"/>
                    <a:pt x="314661" y="246240"/>
                  </a:cubicBezTo>
                  <a:cubicBezTo>
                    <a:pt x="320777" y="232479"/>
                    <a:pt x="325846" y="218277"/>
                    <a:pt x="331439" y="204296"/>
                  </a:cubicBezTo>
                  <a:cubicBezTo>
                    <a:pt x="340692" y="158031"/>
                    <a:pt x="352369" y="120303"/>
                    <a:pt x="331439" y="70072"/>
                  </a:cubicBezTo>
                  <a:cubicBezTo>
                    <a:pt x="327005" y="59429"/>
                    <a:pt x="309068" y="64479"/>
                    <a:pt x="297883" y="61683"/>
                  </a:cubicBezTo>
                  <a:cubicBezTo>
                    <a:pt x="289494" y="67276"/>
                    <a:pt x="279845" y="71332"/>
                    <a:pt x="272716" y="78461"/>
                  </a:cubicBezTo>
                  <a:cubicBezTo>
                    <a:pt x="249314" y="101863"/>
                    <a:pt x="241110" y="122946"/>
                    <a:pt x="230771" y="153962"/>
                  </a:cubicBezTo>
                  <a:cubicBezTo>
                    <a:pt x="227125" y="164900"/>
                    <a:pt x="226430" y="176723"/>
                    <a:pt x="222382" y="187518"/>
                  </a:cubicBezTo>
                  <a:cubicBezTo>
                    <a:pt x="217991" y="199227"/>
                    <a:pt x="211197" y="209888"/>
                    <a:pt x="205604" y="221073"/>
                  </a:cubicBezTo>
                  <a:cubicBezTo>
                    <a:pt x="202808" y="240647"/>
                    <a:pt x="197215" y="260023"/>
                    <a:pt x="197215" y="279796"/>
                  </a:cubicBezTo>
                  <a:cubicBezTo>
                    <a:pt x="197215" y="466545"/>
                    <a:pt x="200527" y="431017"/>
                    <a:pt x="213993" y="363686"/>
                  </a:cubicBezTo>
                  <a:cubicBezTo>
                    <a:pt x="211197" y="352501"/>
                    <a:pt x="216309" y="334412"/>
                    <a:pt x="205604" y="330130"/>
                  </a:cubicBezTo>
                  <a:cubicBezTo>
                    <a:pt x="170709" y="316172"/>
                    <a:pt x="166808" y="367867"/>
                    <a:pt x="163659" y="380464"/>
                  </a:cubicBezTo>
                  <a:cubicBezTo>
                    <a:pt x="172048" y="400038"/>
                    <a:pt x="176048" y="422150"/>
                    <a:pt x="188826" y="439187"/>
                  </a:cubicBezTo>
                  <a:cubicBezTo>
                    <a:pt x="194132" y="446261"/>
                    <a:pt x="205150" y="447576"/>
                    <a:pt x="213993" y="447576"/>
                  </a:cubicBezTo>
                  <a:cubicBezTo>
                    <a:pt x="242096" y="447576"/>
                    <a:pt x="269920" y="441983"/>
                    <a:pt x="297883" y="439187"/>
                  </a:cubicBezTo>
                  <a:cubicBezTo>
                    <a:pt x="306272" y="430798"/>
                    <a:pt x="318791" y="425093"/>
                    <a:pt x="323050" y="414020"/>
                  </a:cubicBezTo>
                  <a:cubicBezTo>
                    <a:pt x="333287" y="387404"/>
                    <a:pt x="339828" y="330130"/>
                    <a:pt x="339828" y="330130"/>
                  </a:cubicBezTo>
                  <a:cubicBezTo>
                    <a:pt x="331439" y="277000"/>
                    <a:pt x="326582" y="223191"/>
                    <a:pt x="314661" y="170740"/>
                  </a:cubicBezTo>
                  <a:cubicBezTo>
                    <a:pt x="312427" y="160908"/>
                    <a:pt x="305756" y="151871"/>
                    <a:pt x="297883" y="145573"/>
                  </a:cubicBezTo>
                  <a:cubicBezTo>
                    <a:pt x="290978" y="140049"/>
                    <a:pt x="281105" y="139980"/>
                    <a:pt x="272716" y="137184"/>
                  </a:cubicBezTo>
                  <a:cubicBezTo>
                    <a:pt x="261531" y="142777"/>
                    <a:pt x="245233" y="143030"/>
                    <a:pt x="239160" y="153962"/>
                  </a:cubicBezTo>
                  <a:cubicBezTo>
                    <a:pt x="229557" y="171247"/>
                    <a:pt x="230771" y="192912"/>
                    <a:pt x="230771" y="212685"/>
                  </a:cubicBezTo>
                  <a:cubicBezTo>
                    <a:pt x="230771" y="268681"/>
                    <a:pt x="236364" y="324538"/>
                    <a:pt x="239160" y="380464"/>
                  </a:cubicBezTo>
                  <a:cubicBezTo>
                    <a:pt x="255938" y="377668"/>
                    <a:pt x="277467" y="384102"/>
                    <a:pt x="289494" y="372075"/>
                  </a:cubicBezTo>
                  <a:cubicBezTo>
                    <a:pt x="301521" y="360048"/>
                    <a:pt x="282669" y="329348"/>
                    <a:pt x="297883" y="321741"/>
                  </a:cubicBezTo>
                  <a:cubicBezTo>
                    <a:pt x="310389" y="315488"/>
                    <a:pt x="313163" y="345410"/>
                    <a:pt x="323050" y="355297"/>
                  </a:cubicBezTo>
                  <a:cubicBezTo>
                    <a:pt x="330179" y="362426"/>
                    <a:pt x="339828" y="366482"/>
                    <a:pt x="348217" y="372075"/>
                  </a:cubicBezTo>
                  <a:cubicBezTo>
                    <a:pt x="359402" y="369279"/>
                    <a:pt x="374855" y="372910"/>
                    <a:pt x="381773" y="363686"/>
                  </a:cubicBezTo>
                  <a:cubicBezTo>
                    <a:pt x="387079" y="356612"/>
                    <a:pt x="382227" y="338519"/>
                    <a:pt x="373384" y="338519"/>
                  </a:cubicBezTo>
                  <a:cubicBezTo>
                    <a:pt x="364541" y="338519"/>
                    <a:pt x="367791" y="355297"/>
                    <a:pt x="364995" y="363686"/>
                  </a:cubicBezTo>
                  <a:cubicBezTo>
                    <a:pt x="367791" y="386057"/>
                    <a:pt x="365011" y="409866"/>
                    <a:pt x="373384" y="430798"/>
                  </a:cubicBezTo>
                  <a:cubicBezTo>
                    <a:pt x="376668" y="439008"/>
                    <a:pt x="385728" y="413540"/>
                    <a:pt x="381773" y="405631"/>
                  </a:cubicBezTo>
                  <a:cubicBezTo>
                    <a:pt x="377818" y="397722"/>
                    <a:pt x="364995" y="400038"/>
                    <a:pt x="356606" y="397242"/>
                  </a:cubicBezTo>
                  <a:cubicBezTo>
                    <a:pt x="348217" y="400038"/>
                    <a:pt x="335394" y="397722"/>
                    <a:pt x="331439" y="405631"/>
                  </a:cubicBezTo>
                  <a:cubicBezTo>
                    <a:pt x="327484" y="413540"/>
                    <a:pt x="331618" y="427514"/>
                    <a:pt x="339828" y="430798"/>
                  </a:cubicBezTo>
                  <a:cubicBezTo>
                    <a:pt x="350533" y="435080"/>
                    <a:pt x="362199" y="425205"/>
                    <a:pt x="373384" y="422409"/>
                  </a:cubicBezTo>
                  <a:cubicBezTo>
                    <a:pt x="393917" y="371076"/>
                    <a:pt x="410979" y="346554"/>
                    <a:pt x="381773" y="279796"/>
                  </a:cubicBezTo>
                  <a:cubicBezTo>
                    <a:pt x="373691" y="261322"/>
                    <a:pt x="331439" y="246240"/>
                    <a:pt x="331439" y="246240"/>
                  </a:cubicBezTo>
                  <a:cubicBezTo>
                    <a:pt x="311865" y="249036"/>
                    <a:pt x="287597" y="241608"/>
                    <a:pt x="272716" y="254629"/>
                  </a:cubicBezTo>
                  <a:cubicBezTo>
                    <a:pt x="259915" y="265830"/>
                    <a:pt x="264327" y="287954"/>
                    <a:pt x="264327" y="304963"/>
                  </a:cubicBezTo>
                  <a:cubicBezTo>
                    <a:pt x="264327" y="456819"/>
                    <a:pt x="228713" y="436575"/>
                    <a:pt x="306272" y="455965"/>
                  </a:cubicBezTo>
                  <a:cubicBezTo>
                    <a:pt x="311865" y="444780"/>
                    <a:pt x="323050" y="434915"/>
                    <a:pt x="323050" y="422409"/>
                  </a:cubicBezTo>
                  <a:cubicBezTo>
                    <a:pt x="323050" y="332369"/>
                    <a:pt x="336296" y="283266"/>
                    <a:pt x="272716" y="237851"/>
                  </a:cubicBezTo>
                  <a:cubicBezTo>
                    <a:pt x="265520" y="232711"/>
                    <a:pt x="255938" y="232258"/>
                    <a:pt x="247549" y="229462"/>
                  </a:cubicBezTo>
                  <a:cubicBezTo>
                    <a:pt x="239160" y="221073"/>
                    <a:pt x="234197" y="205370"/>
                    <a:pt x="222382" y="204296"/>
                  </a:cubicBezTo>
                  <a:cubicBezTo>
                    <a:pt x="124356" y="195385"/>
                    <a:pt x="171127" y="209871"/>
                    <a:pt x="146881" y="246240"/>
                  </a:cubicBezTo>
                  <a:cubicBezTo>
                    <a:pt x="140300" y="256111"/>
                    <a:pt x="130103" y="263018"/>
                    <a:pt x="121714" y="271407"/>
                  </a:cubicBezTo>
                  <a:cubicBezTo>
                    <a:pt x="118918" y="288185"/>
                    <a:pt x="118213" y="305449"/>
                    <a:pt x="113325" y="321741"/>
                  </a:cubicBezTo>
                  <a:cubicBezTo>
                    <a:pt x="109732" y="333719"/>
                    <a:pt x="95952" y="342806"/>
                    <a:pt x="96547" y="355297"/>
                  </a:cubicBezTo>
                  <a:cubicBezTo>
                    <a:pt x="98843" y="403515"/>
                    <a:pt x="113325" y="450372"/>
                    <a:pt x="121714" y="497910"/>
                  </a:cubicBezTo>
                  <a:cubicBezTo>
                    <a:pt x="152474" y="489521"/>
                    <a:pt x="200800" y="501768"/>
                    <a:pt x="213993" y="472743"/>
                  </a:cubicBezTo>
                  <a:cubicBezTo>
                    <a:pt x="230379" y="436693"/>
                    <a:pt x="237561" y="320827"/>
                    <a:pt x="180437" y="288185"/>
                  </a:cubicBezTo>
                  <a:cubicBezTo>
                    <a:pt x="170427" y="282465"/>
                    <a:pt x="158066" y="282592"/>
                    <a:pt x="146881" y="279796"/>
                  </a:cubicBezTo>
                  <a:cubicBezTo>
                    <a:pt x="141288" y="288185"/>
                    <a:pt x="125594" y="295945"/>
                    <a:pt x="130103" y="304963"/>
                  </a:cubicBezTo>
                  <a:cubicBezTo>
                    <a:pt x="134058" y="312872"/>
                    <a:pt x="149746" y="303479"/>
                    <a:pt x="155270" y="296574"/>
                  </a:cubicBezTo>
                  <a:cubicBezTo>
                    <a:pt x="162472" y="287571"/>
                    <a:pt x="160863" y="274203"/>
                    <a:pt x="163659" y="263018"/>
                  </a:cubicBezTo>
                  <a:cubicBezTo>
                    <a:pt x="158066" y="254629"/>
                    <a:pt x="156963" y="237851"/>
                    <a:pt x="146881" y="237851"/>
                  </a:cubicBezTo>
                  <a:cubicBezTo>
                    <a:pt x="136799" y="237851"/>
                    <a:pt x="133549" y="253543"/>
                    <a:pt x="130103" y="263018"/>
                  </a:cubicBezTo>
                  <a:cubicBezTo>
                    <a:pt x="122223" y="284689"/>
                    <a:pt x="120617" y="308254"/>
                    <a:pt x="113325" y="330130"/>
                  </a:cubicBezTo>
                  <a:lnTo>
                    <a:pt x="96547" y="380464"/>
                  </a:lnTo>
                  <a:cubicBezTo>
                    <a:pt x="99343" y="394446"/>
                    <a:pt x="104936" y="436668"/>
                    <a:pt x="104936" y="422409"/>
                  </a:cubicBezTo>
                  <a:cubicBezTo>
                    <a:pt x="104936" y="399864"/>
                    <a:pt x="113664" y="369969"/>
                    <a:pt x="96547" y="355297"/>
                  </a:cubicBezTo>
                  <a:cubicBezTo>
                    <a:pt x="83119" y="343787"/>
                    <a:pt x="62991" y="366482"/>
                    <a:pt x="46213" y="372075"/>
                  </a:cubicBezTo>
                  <a:cubicBezTo>
                    <a:pt x="49009" y="388853"/>
                    <a:pt x="42575" y="410382"/>
                    <a:pt x="54602" y="422409"/>
                  </a:cubicBezTo>
                  <a:cubicBezTo>
                    <a:pt x="61731" y="429538"/>
                    <a:pt x="70129" y="407246"/>
                    <a:pt x="71380" y="397242"/>
                  </a:cubicBezTo>
                  <a:cubicBezTo>
                    <a:pt x="73149" y="383094"/>
                    <a:pt x="65787" y="369279"/>
                    <a:pt x="62991" y="355297"/>
                  </a:cubicBezTo>
                  <a:cubicBezTo>
                    <a:pt x="53410" y="384040"/>
                    <a:pt x="42035" y="405658"/>
                    <a:pt x="62991" y="439187"/>
                  </a:cubicBezTo>
                  <a:cubicBezTo>
                    <a:pt x="69102" y="448964"/>
                    <a:pt x="85362" y="444780"/>
                    <a:pt x="96547" y="447576"/>
                  </a:cubicBezTo>
                  <a:cubicBezTo>
                    <a:pt x="116121" y="439187"/>
                    <a:pt x="137823" y="434622"/>
                    <a:pt x="155270" y="422409"/>
                  </a:cubicBezTo>
                  <a:cubicBezTo>
                    <a:pt x="174010" y="409291"/>
                    <a:pt x="191898" y="366847"/>
                    <a:pt x="197215" y="346908"/>
                  </a:cubicBezTo>
                  <a:cubicBezTo>
                    <a:pt x="206154" y="313387"/>
                    <a:pt x="215970" y="251156"/>
                    <a:pt x="222382" y="212685"/>
                  </a:cubicBezTo>
                  <a:cubicBezTo>
                    <a:pt x="219586" y="170740"/>
                    <a:pt x="226532" y="126975"/>
                    <a:pt x="213993" y="86850"/>
                  </a:cubicBezTo>
                  <a:cubicBezTo>
                    <a:pt x="210554" y="75845"/>
                    <a:pt x="191457" y="75070"/>
                    <a:pt x="180437" y="78461"/>
                  </a:cubicBezTo>
                  <a:cubicBezTo>
                    <a:pt x="125309" y="95423"/>
                    <a:pt x="112624" y="112718"/>
                    <a:pt x="79769" y="145573"/>
                  </a:cubicBezTo>
                  <a:cubicBezTo>
                    <a:pt x="76973" y="156758"/>
                    <a:pt x="76901" y="169007"/>
                    <a:pt x="71380" y="179129"/>
                  </a:cubicBezTo>
                  <a:cubicBezTo>
                    <a:pt x="59861" y="200246"/>
                    <a:pt x="42349" y="217557"/>
                    <a:pt x="29435" y="237851"/>
                  </a:cubicBezTo>
                  <a:cubicBezTo>
                    <a:pt x="22721" y="248401"/>
                    <a:pt x="18250" y="260222"/>
                    <a:pt x="12657" y="271407"/>
                  </a:cubicBezTo>
                  <a:cubicBezTo>
                    <a:pt x="4864" y="310372"/>
                    <a:pt x="-11435" y="371214"/>
                    <a:pt x="12657" y="405631"/>
                  </a:cubicBezTo>
                  <a:cubicBezTo>
                    <a:pt x="22411" y="419566"/>
                    <a:pt x="46213" y="400038"/>
                    <a:pt x="62991" y="397242"/>
                  </a:cubicBezTo>
                  <a:cubicBezTo>
                    <a:pt x="72049" y="379126"/>
                    <a:pt x="92530" y="340486"/>
                    <a:pt x="96547" y="321741"/>
                  </a:cubicBezTo>
                  <a:cubicBezTo>
                    <a:pt x="115689" y="232411"/>
                    <a:pt x="76054" y="253461"/>
                    <a:pt x="138492" y="237851"/>
                  </a:cubicBezTo>
                  <a:cubicBezTo>
                    <a:pt x="144085" y="223870"/>
                    <a:pt x="147957" y="209070"/>
                    <a:pt x="155270" y="195907"/>
                  </a:cubicBezTo>
                  <a:cubicBezTo>
                    <a:pt x="162060" y="183685"/>
                    <a:pt x="177404" y="176000"/>
                    <a:pt x="180437" y="162351"/>
                  </a:cubicBezTo>
                  <a:cubicBezTo>
                    <a:pt x="183530" y="148432"/>
                    <a:pt x="174844" y="134388"/>
                    <a:pt x="172048" y="120406"/>
                  </a:cubicBezTo>
                  <a:cubicBezTo>
                    <a:pt x="155270" y="128795"/>
                    <a:pt x="134978" y="132309"/>
                    <a:pt x="121714" y="145573"/>
                  </a:cubicBezTo>
                  <a:cubicBezTo>
                    <a:pt x="113561" y="153726"/>
                    <a:pt x="117265" y="168294"/>
                    <a:pt x="113325" y="179129"/>
                  </a:cubicBezTo>
                  <a:cubicBezTo>
                    <a:pt x="67658" y="304713"/>
                    <a:pt x="105685" y="167742"/>
                    <a:pt x="71380" y="304963"/>
                  </a:cubicBezTo>
                  <a:cubicBezTo>
                    <a:pt x="76973" y="327334"/>
                    <a:pt x="76959" y="351918"/>
                    <a:pt x="88158" y="372075"/>
                  </a:cubicBezTo>
                  <a:cubicBezTo>
                    <a:pt x="92452" y="379805"/>
                    <a:pt x="104482" y="380464"/>
                    <a:pt x="113325" y="380464"/>
                  </a:cubicBezTo>
                  <a:cubicBezTo>
                    <a:pt x="133098" y="380464"/>
                    <a:pt x="152474" y="374871"/>
                    <a:pt x="172048" y="372075"/>
                  </a:cubicBezTo>
                  <a:cubicBezTo>
                    <a:pt x="190601" y="353522"/>
                    <a:pt x="202314" y="345100"/>
                    <a:pt x="213993" y="321741"/>
                  </a:cubicBezTo>
                  <a:cubicBezTo>
                    <a:pt x="217948" y="313832"/>
                    <a:pt x="218427" y="304483"/>
                    <a:pt x="222382" y="296574"/>
                  </a:cubicBezTo>
                  <a:cubicBezTo>
                    <a:pt x="229674" y="281990"/>
                    <a:pt x="239160" y="268611"/>
                    <a:pt x="247549" y="254629"/>
                  </a:cubicBezTo>
                  <a:cubicBezTo>
                    <a:pt x="241956" y="204295"/>
                    <a:pt x="252335" y="149451"/>
                    <a:pt x="230771" y="103628"/>
                  </a:cubicBezTo>
                  <a:cubicBezTo>
                    <a:pt x="223528" y="88238"/>
                    <a:pt x="190324" y="98176"/>
                    <a:pt x="180437" y="112017"/>
                  </a:cubicBezTo>
                  <a:cubicBezTo>
                    <a:pt x="170550" y="125858"/>
                    <a:pt x="186030" y="145573"/>
                    <a:pt x="188826" y="162351"/>
                  </a:cubicBezTo>
                  <a:cubicBezTo>
                    <a:pt x="194419" y="153962"/>
                    <a:pt x="204353" y="147188"/>
                    <a:pt x="205604" y="137184"/>
                  </a:cubicBezTo>
                  <a:cubicBezTo>
                    <a:pt x="210787" y="95719"/>
                    <a:pt x="174356" y="80000"/>
                    <a:pt x="222382" y="112017"/>
                  </a:cubicBezTo>
                  <a:cubicBezTo>
                    <a:pt x="219586" y="92443"/>
                    <a:pt x="225857" y="69112"/>
                    <a:pt x="213993" y="53294"/>
                  </a:cubicBezTo>
                  <a:cubicBezTo>
                    <a:pt x="207944" y="45228"/>
                    <a:pt x="187221" y="77128"/>
                    <a:pt x="197215" y="78461"/>
                  </a:cubicBezTo>
                  <a:cubicBezTo>
                    <a:pt x="244417" y="84755"/>
                    <a:pt x="292290" y="72868"/>
                    <a:pt x="339828" y="70072"/>
                  </a:cubicBezTo>
                  <a:cubicBezTo>
                    <a:pt x="344423" y="56288"/>
                    <a:pt x="363340" y="13410"/>
                    <a:pt x="339828" y="2960"/>
                  </a:cubicBezTo>
                  <a:cubicBezTo>
                    <a:pt x="319226" y="-6196"/>
                    <a:pt x="295087" y="8553"/>
                    <a:pt x="272716" y="11349"/>
                  </a:cubicBezTo>
                  <a:cubicBezTo>
                    <a:pt x="267123" y="19738"/>
                    <a:pt x="259682" y="27155"/>
                    <a:pt x="255938" y="36516"/>
                  </a:cubicBezTo>
                  <a:cubicBezTo>
                    <a:pt x="248377" y="55418"/>
                    <a:pt x="251375" y="78953"/>
                    <a:pt x="239160" y="95239"/>
                  </a:cubicBezTo>
                  <a:cubicBezTo>
                    <a:pt x="237069" y="98027"/>
                    <a:pt x="138278" y="117093"/>
                    <a:pt x="247549" y="95239"/>
                  </a:cubicBezTo>
                  <a:cubicBezTo>
                    <a:pt x="244753" y="81257"/>
                    <a:pt x="250567" y="61849"/>
                    <a:pt x="239160" y="53294"/>
                  </a:cubicBezTo>
                  <a:cubicBezTo>
                    <a:pt x="218922" y="38116"/>
                    <a:pt x="206405" y="92837"/>
                    <a:pt x="205604" y="95239"/>
                  </a:cubicBezTo>
                  <a:cubicBezTo>
                    <a:pt x="208400" y="112017"/>
                    <a:pt x="199840" y="136138"/>
                    <a:pt x="213993" y="145573"/>
                  </a:cubicBezTo>
                  <a:cubicBezTo>
                    <a:pt x="224398" y="152510"/>
                    <a:pt x="234726" y="123881"/>
                    <a:pt x="230771" y="112017"/>
                  </a:cubicBezTo>
                  <a:cubicBezTo>
                    <a:pt x="227975" y="103628"/>
                    <a:pt x="213993" y="117610"/>
                    <a:pt x="205604" y="120406"/>
                  </a:cubicBezTo>
                  <a:cubicBezTo>
                    <a:pt x="208400" y="153962"/>
                    <a:pt x="201905" y="189645"/>
                    <a:pt x="213993" y="221073"/>
                  </a:cubicBezTo>
                  <a:cubicBezTo>
                    <a:pt x="218132" y="231834"/>
                    <a:pt x="236294" y="226961"/>
                    <a:pt x="247549" y="229462"/>
                  </a:cubicBezTo>
                  <a:cubicBezTo>
                    <a:pt x="261468" y="232555"/>
                    <a:pt x="275512" y="235055"/>
                    <a:pt x="289494" y="237851"/>
                  </a:cubicBezTo>
                  <a:cubicBezTo>
                    <a:pt x="303476" y="235055"/>
                    <a:pt x="325648" y="242492"/>
                    <a:pt x="331439" y="229462"/>
                  </a:cubicBezTo>
                  <a:cubicBezTo>
                    <a:pt x="361878" y="160975"/>
                    <a:pt x="324333" y="162672"/>
                    <a:pt x="289494" y="153962"/>
                  </a:cubicBezTo>
                  <a:cubicBezTo>
                    <a:pt x="281105" y="159555"/>
                    <a:pt x="265860" y="160775"/>
                    <a:pt x="264327" y="170740"/>
                  </a:cubicBezTo>
                  <a:cubicBezTo>
                    <a:pt x="251710" y="252753"/>
                    <a:pt x="259358" y="249660"/>
                    <a:pt x="297883" y="288185"/>
                  </a:cubicBezTo>
                  <a:cubicBezTo>
                    <a:pt x="300679" y="277000"/>
                    <a:pt x="295087" y="257425"/>
                    <a:pt x="306272" y="254629"/>
                  </a:cubicBezTo>
                  <a:cubicBezTo>
                    <a:pt x="317782" y="251752"/>
                    <a:pt x="323844" y="270682"/>
                    <a:pt x="331439" y="279796"/>
                  </a:cubicBezTo>
                  <a:cubicBezTo>
                    <a:pt x="360628" y="314823"/>
                    <a:pt x="332069" y="299580"/>
                    <a:pt x="373384" y="313352"/>
                  </a:cubicBezTo>
                  <a:cubicBezTo>
                    <a:pt x="378977" y="304963"/>
                    <a:pt x="389389" y="298238"/>
                    <a:pt x="390162" y="288185"/>
                  </a:cubicBezTo>
                  <a:cubicBezTo>
                    <a:pt x="392978" y="251579"/>
                    <a:pt x="392982" y="207116"/>
                    <a:pt x="364995" y="179129"/>
                  </a:cubicBezTo>
                  <a:cubicBezTo>
                    <a:pt x="357866" y="172000"/>
                    <a:pt x="348217" y="167944"/>
                    <a:pt x="339828" y="162351"/>
                  </a:cubicBezTo>
                  <a:cubicBezTo>
                    <a:pt x="342624" y="179129"/>
                    <a:pt x="342838" y="196548"/>
                    <a:pt x="348217" y="212685"/>
                  </a:cubicBezTo>
                  <a:cubicBezTo>
                    <a:pt x="355159" y="233511"/>
                    <a:pt x="377184" y="247445"/>
                    <a:pt x="390162" y="263018"/>
                  </a:cubicBezTo>
                  <a:cubicBezTo>
                    <a:pt x="396617" y="270763"/>
                    <a:pt x="401347" y="279796"/>
                    <a:pt x="406940" y="288185"/>
                  </a:cubicBezTo>
                  <a:cubicBezTo>
                    <a:pt x="412533" y="277000"/>
                    <a:pt x="423718" y="267135"/>
                    <a:pt x="423718" y="254629"/>
                  </a:cubicBezTo>
                  <a:cubicBezTo>
                    <a:pt x="423718" y="190552"/>
                    <a:pt x="417721" y="194705"/>
                    <a:pt x="381773" y="170740"/>
                  </a:cubicBezTo>
                  <a:cubicBezTo>
                    <a:pt x="378977" y="179129"/>
                    <a:pt x="375925" y="187437"/>
                    <a:pt x="373384" y="195907"/>
                  </a:cubicBezTo>
                  <a:cubicBezTo>
                    <a:pt x="367534" y="215406"/>
                    <a:pt x="375507" y="247068"/>
                    <a:pt x="356606" y="254629"/>
                  </a:cubicBezTo>
                  <a:cubicBezTo>
                    <a:pt x="341467" y="260685"/>
                    <a:pt x="338731" y="227269"/>
                    <a:pt x="331439" y="212685"/>
                  </a:cubicBezTo>
                  <a:cubicBezTo>
                    <a:pt x="313542" y="176892"/>
                    <a:pt x="338151" y="192552"/>
                    <a:pt x="297883" y="179129"/>
                  </a:cubicBezTo>
                  <a:cubicBezTo>
                    <a:pt x="277150" y="262058"/>
                    <a:pt x="292969" y="266013"/>
                    <a:pt x="255938" y="204296"/>
                  </a:cubicBezTo>
                  <a:cubicBezTo>
                    <a:pt x="258734" y="249037"/>
                    <a:pt x="256957" y="294301"/>
                    <a:pt x="264327" y="338519"/>
                  </a:cubicBezTo>
                  <a:cubicBezTo>
                    <a:pt x="266222" y="349892"/>
                    <a:pt x="273264" y="316480"/>
                    <a:pt x="272716" y="304963"/>
                  </a:cubicBezTo>
                  <a:cubicBezTo>
                    <a:pt x="270439" y="257152"/>
                    <a:pt x="261531" y="209888"/>
                    <a:pt x="255938" y="162351"/>
                  </a:cubicBezTo>
                  <a:cubicBezTo>
                    <a:pt x="255354" y="164688"/>
                    <a:pt x="228304" y="245056"/>
                    <a:pt x="264327" y="237851"/>
                  </a:cubicBezTo>
                  <a:cubicBezTo>
                    <a:pt x="282721" y="234172"/>
                    <a:pt x="280384" y="203915"/>
                    <a:pt x="289494" y="187518"/>
                  </a:cubicBezTo>
                  <a:cubicBezTo>
                    <a:pt x="294390" y="178704"/>
                    <a:pt x="300679" y="170740"/>
                    <a:pt x="306272" y="162351"/>
                  </a:cubicBezTo>
                  <a:cubicBezTo>
                    <a:pt x="303476" y="114813"/>
                    <a:pt x="307861" y="66301"/>
                    <a:pt x="297883" y="19738"/>
                  </a:cubicBezTo>
                  <a:cubicBezTo>
                    <a:pt x="295770" y="9879"/>
                    <a:pt x="283758" y="35178"/>
                    <a:pt x="281105" y="44905"/>
                  </a:cubicBezTo>
                  <a:cubicBezTo>
                    <a:pt x="275173" y="66655"/>
                    <a:pt x="281872" y="91415"/>
                    <a:pt x="272716" y="112017"/>
                  </a:cubicBezTo>
                  <a:cubicBezTo>
                    <a:pt x="269125" y="120098"/>
                    <a:pt x="255938" y="117610"/>
                    <a:pt x="247549" y="120406"/>
                  </a:cubicBezTo>
                  <a:cubicBezTo>
                    <a:pt x="236364" y="114813"/>
                    <a:pt x="226328" y="101572"/>
                    <a:pt x="213993" y="103628"/>
                  </a:cubicBezTo>
                  <a:cubicBezTo>
                    <a:pt x="204048" y="105286"/>
                    <a:pt x="200403" y="119230"/>
                    <a:pt x="197215" y="128795"/>
                  </a:cubicBezTo>
                  <a:cubicBezTo>
                    <a:pt x="191836" y="144932"/>
                    <a:pt x="188826" y="162120"/>
                    <a:pt x="188826" y="179129"/>
                  </a:cubicBezTo>
                  <a:cubicBezTo>
                    <a:pt x="188826" y="193388"/>
                    <a:pt x="211474" y="137184"/>
                    <a:pt x="197215" y="137184"/>
                  </a:cubicBezTo>
                  <a:cubicBezTo>
                    <a:pt x="179310" y="137184"/>
                    <a:pt x="171967" y="163268"/>
                    <a:pt x="163659" y="179129"/>
                  </a:cubicBezTo>
                  <a:cubicBezTo>
                    <a:pt x="111857" y="278024"/>
                    <a:pt x="107836" y="303685"/>
                    <a:pt x="79769" y="397242"/>
                  </a:cubicBezTo>
                  <a:cubicBezTo>
                    <a:pt x="82565" y="422409"/>
                    <a:pt x="71679" y="453517"/>
                    <a:pt x="88158" y="472743"/>
                  </a:cubicBezTo>
                  <a:cubicBezTo>
                    <a:pt x="95621" y="481450"/>
                    <a:pt x="146928" y="444748"/>
                    <a:pt x="155270" y="439187"/>
                  </a:cubicBezTo>
                  <a:cubicBezTo>
                    <a:pt x="158066" y="425205"/>
                    <a:pt x="159150" y="410769"/>
                    <a:pt x="163659" y="397242"/>
                  </a:cubicBezTo>
                  <a:cubicBezTo>
                    <a:pt x="167614" y="385378"/>
                    <a:pt x="177147" y="375751"/>
                    <a:pt x="180437" y="363686"/>
                  </a:cubicBezTo>
                  <a:cubicBezTo>
                    <a:pt x="189145" y="331758"/>
                    <a:pt x="196229" y="208718"/>
                    <a:pt x="197215" y="195907"/>
                  </a:cubicBezTo>
                  <a:cubicBezTo>
                    <a:pt x="213993" y="201500"/>
                    <a:pt x="231388" y="205502"/>
                    <a:pt x="247549" y="212685"/>
                  </a:cubicBezTo>
                  <a:cubicBezTo>
                    <a:pt x="256762" y="216780"/>
                    <a:pt x="262634" y="229462"/>
                    <a:pt x="272716" y="229462"/>
                  </a:cubicBezTo>
                  <a:cubicBezTo>
                    <a:pt x="293074" y="229462"/>
                    <a:pt x="311865" y="218277"/>
                    <a:pt x="331439" y="212685"/>
                  </a:cubicBezTo>
                  <a:cubicBezTo>
                    <a:pt x="328643" y="193111"/>
                    <a:pt x="339502" y="164930"/>
                    <a:pt x="323050" y="153962"/>
                  </a:cubicBezTo>
                  <a:cubicBezTo>
                    <a:pt x="309483" y="144917"/>
                    <a:pt x="290150" y="165562"/>
                    <a:pt x="281105" y="179129"/>
                  </a:cubicBezTo>
                  <a:cubicBezTo>
                    <a:pt x="266390" y="201202"/>
                    <a:pt x="255938" y="254629"/>
                    <a:pt x="255938" y="254629"/>
                  </a:cubicBezTo>
                  <a:cubicBezTo>
                    <a:pt x="258734" y="327334"/>
                    <a:pt x="256840" y="400371"/>
                    <a:pt x="264327" y="472743"/>
                  </a:cubicBezTo>
                  <a:cubicBezTo>
                    <a:pt x="265364" y="482772"/>
                    <a:pt x="273232" y="491612"/>
                    <a:pt x="281105" y="497910"/>
                  </a:cubicBezTo>
                  <a:cubicBezTo>
                    <a:pt x="288010" y="503434"/>
                    <a:pt x="297883" y="503503"/>
                    <a:pt x="306272" y="506299"/>
                  </a:cubicBezTo>
                  <a:cubicBezTo>
                    <a:pt x="314661" y="497910"/>
                    <a:pt x="325553" y="491433"/>
                    <a:pt x="331439" y="481132"/>
                  </a:cubicBezTo>
                  <a:cubicBezTo>
                    <a:pt x="337159" y="471122"/>
                    <a:pt x="339828" y="459106"/>
                    <a:pt x="339828" y="447576"/>
                  </a:cubicBezTo>
                  <a:cubicBezTo>
                    <a:pt x="339828" y="394372"/>
                    <a:pt x="334235" y="341315"/>
                    <a:pt x="331439" y="288185"/>
                  </a:cubicBezTo>
                  <a:lnTo>
                    <a:pt x="281105" y="296574"/>
                  </a:lnTo>
                  <a:cubicBezTo>
                    <a:pt x="262111" y="357355"/>
                    <a:pt x="270468" y="423102"/>
                    <a:pt x="323050" y="455965"/>
                  </a:cubicBezTo>
                  <a:cubicBezTo>
                    <a:pt x="332827" y="462076"/>
                    <a:pt x="345421" y="461558"/>
                    <a:pt x="356606" y="464354"/>
                  </a:cubicBezTo>
                  <a:cubicBezTo>
                    <a:pt x="376180" y="461558"/>
                    <a:pt x="408748" y="474611"/>
                    <a:pt x="415329" y="455965"/>
                  </a:cubicBezTo>
                  <a:cubicBezTo>
                    <a:pt x="463658" y="319032"/>
                    <a:pt x="432575" y="326868"/>
                    <a:pt x="364995" y="313352"/>
                  </a:cubicBezTo>
                  <a:cubicBezTo>
                    <a:pt x="351013" y="321741"/>
                    <a:pt x="333236" y="325787"/>
                    <a:pt x="323050" y="338519"/>
                  </a:cubicBezTo>
                  <a:cubicBezTo>
                    <a:pt x="287858" y="382509"/>
                    <a:pt x="290992" y="448251"/>
                    <a:pt x="306272" y="497910"/>
                  </a:cubicBezTo>
                  <a:cubicBezTo>
                    <a:pt x="308873" y="506362"/>
                    <a:pt x="323050" y="503503"/>
                    <a:pt x="331439" y="506299"/>
                  </a:cubicBezTo>
                  <a:cubicBezTo>
                    <a:pt x="342624" y="500706"/>
                    <a:pt x="361962" y="501653"/>
                    <a:pt x="364995" y="489521"/>
                  </a:cubicBezTo>
                  <a:cubicBezTo>
                    <a:pt x="371811" y="462257"/>
                    <a:pt x="371065" y="429729"/>
                    <a:pt x="356606" y="405631"/>
                  </a:cubicBezTo>
                  <a:cubicBezTo>
                    <a:pt x="348858" y="392718"/>
                    <a:pt x="345421" y="433594"/>
                    <a:pt x="339828" y="447576"/>
                  </a:cubicBezTo>
                  <a:cubicBezTo>
                    <a:pt x="357489" y="535881"/>
                    <a:pt x="338945" y="471124"/>
                    <a:pt x="356606" y="447576"/>
                  </a:cubicBezTo>
                  <a:cubicBezTo>
                    <a:pt x="366389" y="434532"/>
                    <a:pt x="384569" y="430798"/>
                    <a:pt x="398551" y="422409"/>
                  </a:cubicBezTo>
                  <a:cubicBezTo>
                    <a:pt x="392958" y="402835"/>
                    <a:pt x="390877" y="381894"/>
                    <a:pt x="381773" y="363686"/>
                  </a:cubicBezTo>
                  <a:cubicBezTo>
                    <a:pt x="375396" y="350933"/>
                    <a:pt x="376635" y="401122"/>
                    <a:pt x="390162" y="405631"/>
                  </a:cubicBezTo>
                  <a:cubicBezTo>
                    <a:pt x="402026" y="409586"/>
                    <a:pt x="401347" y="383260"/>
                    <a:pt x="406940" y="372075"/>
                  </a:cubicBezTo>
                  <a:cubicBezTo>
                    <a:pt x="404144" y="388853"/>
                    <a:pt x="398551" y="405400"/>
                    <a:pt x="398551" y="422409"/>
                  </a:cubicBezTo>
                  <a:cubicBezTo>
                    <a:pt x="398551" y="436668"/>
                    <a:pt x="393021" y="461261"/>
                    <a:pt x="406940" y="464354"/>
                  </a:cubicBezTo>
                  <a:cubicBezTo>
                    <a:pt x="430263" y="469537"/>
                    <a:pt x="451681" y="447576"/>
                    <a:pt x="474052" y="439187"/>
                  </a:cubicBezTo>
                  <a:cubicBezTo>
                    <a:pt x="471256" y="450372"/>
                    <a:pt x="477036" y="470848"/>
                    <a:pt x="465663" y="472743"/>
                  </a:cubicBezTo>
                  <a:cubicBezTo>
                    <a:pt x="449580" y="475424"/>
                    <a:pt x="433728" y="460447"/>
                    <a:pt x="423718" y="447576"/>
                  </a:cubicBezTo>
                  <a:cubicBezTo>
                    <a:pt x="412860" y="433616"/>
                    <a:pt x="406940" y="397242"/>
                    <a:pt x="406940" y="397242"/>
                  </a:cubicBezTo>
                  <a:cubicBezTo>
                    <a:pt x="404144" y="377668"/>
                    <a:pt x="406582" y="356588"/>
                    <a:pt x="398551" y="338519"/>
                  </a:cubicBezTo>
                  <a:cubicBezTo>
                    <a:pt x="394456" y="329306"/>
                    <a:pt x="380513" y="314612"/>
                    <a:pt x="373384" y="321741"/>
                  </a:cubicBezTo>
                  <a:cubicBezTo>
                    <a:pt x="366255" y="328870"/>
                    <a:pt x="382289" y="340610"/>
                    <a:pt x="390162" y="346908"/>
                  </a:cubicBezTo>
                  <a:cubicBezTo>
                    <a:pt x="397067" y="352432"/>
                    <a:pt x="406940" y="352501"/>
                    <a:pt x="415329" y="355297"/>
                  </a:cubicBezTo>
                  <a:cubicBezTo>
                    <a:pt x="418231" y="346590"/>
                    <a:pt x="427047" y="296552"/>
                    <a:pt x="457274" y="321741"/>
                  </a:cubicBezTo>
                  <a:cubicBezTo>
                    <a:pt x="470860" y="333063"/>
                    <a:pt x="474052" y="372075"/>
                    <a:pt x="474052" y="372075"/>
                  </a:cubicBezTo>
                  <a:cubicBezTo>
                    <a:pt x="465663" y="374871"/>
                    <a:pt x="451314" y="371961"/>
                    <a:pt x="448885" y="380464"/>
                  </a:cubicBezTo>
                  <a:cubicBezTo>
                    <a:pt x="444212" y="396819"/>
                    <a:pt x="447839" y="416645"/>
                    <a:pt x="457274" y="430798"/>
                  </a:cubicBezTo>
                  <a:cubicBezTo>
                    <a:pt x="462179" y="438156"/>
                    <a:pt x="462867" y="414020"/>
                    <a:pt x="465663" y="405631"/>
                  </a:cubicBezTo>
                  <a:cubicBezTo>
                    <a:pt x="427202" y="347939"/>
                    <a:pt x="438484" y="336167"/>
                    <a:pt x="423718" y="380464"/>
                  </a:cubicBezTo>
                  <a:cubicBezTo>
                    <a:pt x="420990" y="366826"/>
                    <a:pt x="406940" y="298918"/>
                    <a:pt x="406940" y="288185"/>
                  </a:cubicBezTo>
                  <a:cubicBezTo>
                    <a:pt x="406940" y="271176"/>
                    <a:pt x="412533" y="254629"/>
                    <a:pt x="415329" y="237851"/>
                  </a:cubicBezTo>
                  <a:cubicBezTo>
                    <a:pt x="409736" y="207092"/>
                    <a:pt x="404682" y="176230"/>
                    <a:pt x="398551" y="145573"/>
                  </a:cubicBezTo>
                  <a:cubicBezTo>
                    <a:pt x="396290" y="134267"/>
                    <a:pt x="400923" y="116156"/>
                    <a:pt x="390162" y="112017"/>
                  </a:cubicBezTo>
                  <a:cubicBezTo>
                    <a:pt x="358734" y="99929"/>
                    <a:pt x="323050" y="106424"/>
                    <a:pt x="289494" y="103628"/>
                  </a:cubicBezTo>
                  <a:cubicBezTo>
                    <a:pt x="209209" y="23343"/>
                    <a:pt x="312004" y="118635"/>
                    <a:pt x="239160" y="70072"/>
                  </a:cubicBezTo>
                  <a:cubicBezTo>
                    <a:pt x="229289" y="63491"/>
                    <a:pt x="222382" y="53294"/>
                    <a:pt x="213993" y="44905"/>
                  </a:cubicBezTo>
                  <a:cubicBezTo>
                    <a:pt x="205604" y="50498"/>
                    <a:pt x="194686" y="53479"/>
                    <a:pt x="188826" y="61683"/>
                  </a:cubicBezTo>
                  <a:cubicBezTo>
                    <a:pt x="176676" y="78693"/>
                    <a:pt x="168878" y="116306"/>
                    <a:pt x="163659" y="137184"/>
                  </a:cubicBezTo>
                  <a:cubicBezTo>
                    <a:pt x="155270" y="207092"/>
                    <a:pt x="135786" y="417266"/>
                    <a:pt x="138492" y="346908"/>
                  </a:cubicBezTo>
                  <a:cubicBezTo>
                    <a:pt x="141288" y="274204"/>
                    <a:pt x="157171" y="200822"/>
                    <a:pt x="146881" y="128795"/>
                  </a:cubicBezTo>
                  <a:cubicBezTo>
                    <a:pt x="144349" y="111070"/>
                    <a:pt x="124068" y="156416"/>
                    <a:pt x="113325" y="170740"/>
                  </a:cubicBezTo>
                  <a:cubicBezTo>
                    <a:pt x="94458" y="195896"/>
                    <a:pt x="79669" y="224236"/>
                    <a:pt x="71380" y="254629"/>
                  </a:cubicBezTo>
                  <a:cubicBezTo>
                    <a:pt x="65313" y="276876"/>
                    <a:pt x="54602" y="321741"/>
                    <a:pt x="54602" y="321741"/>
                  </a:cubicBezTo>
                  <a:cubicBezTo>
                    <a:pt x="64226" y="408359"/>
                    <a:pt x="37669" y="397242"/>
                    <a:pt x="96547" y="397242"/>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074922A-3C71-7D42-802A-2570BCD254E9}"/>
                </a:ext>
              </a:extLst>
            </p:cNvPr>
            <p:cNvSpPr txBox="1"/>
            <p:nvPr/>
          </p:nvSpPr>
          <p:spPr>
            <a:xfrm>
              <a:off x="4257539" y="2849449"/>
              <a:ext cx="1658719" cy="430887"/>
            </a:xfrm>
            <a:prstGeom prst="rect">
              <a:avLst/>
            </a:prstGeom>
            <a:noFill/>
          </p:spPr>
          <p:txBody>
            <a:bodyPr wrap="square" rtlCol="0">
              <a:spAutoFit/>
            </a:bodyPr>
            <a:lstStyle/>
            <a:p>
              <a:r>
                <a:rPr lang="nl-NL" sz="1100" dirty="0">
                  <a:solidFill>
                    <a:srgbClr val="FF0000"/>
                  </a:solidFill>
                </a:rPr>
                <a:t>Acuut gevaar: direct ingrijpen is nodig.</a:t>
              </a:r>
            </a:p>
          </p:txBody>
        </p:sp>
        <p:sp>
          <p:nvSpPr>
            <p:cNvPr id="16" name="Tekstvak 15">
              <a:extLst>
                <a:ext uri="{FF2B5EF4-FFF2-40B4-BE49-F238E27FC236}">
                  <a16:creationId xmlns:a16="http://schemas.microsoft.com/office/drawing/2014/main" id="{E420CCF8-9340-4642-9869-538FB034920C}"/>
                </a:ext>
              </a:extLst>
            </p:cNvPr>
            <p:cNvSpPr txBox="1"/>
            <p:nvPr/>
          </p:nvSpPr>
          <p:spPr>
            <a:xfrm>
              <a:off x="7182229" y="2840233"/>
              <a:ext cx="1725495" cy="430887"/>
            </a:xfrm>
            <a:prstGeom prst="rect">
              <a:avLst/>
            </a:prstGeom>
            <a:noFill/>
          </p:spPr>
          <p:txBody>
            <a:bodyPr wrap="square" rtlCol="0">
              <a:spAutoFit/>
            </a:bodyPr>
            <a:lstStyle/>
            <a:p>
              <a:r>
                <a:rPr lang="nl-NL" sz="1100" dirty="0">
                  <a:solidFill>
                    <a:srgbClr val="FF0000"/>
                  </a:solidFill>
                </a:rPr>
                <a:t>Acuut gevaar: direct ingrijpen is nodig.</a:t>
              </a:r>
            </a:p>
          </p:txBody>
        </p:sp>
        <p:sp>
          <p:nvSpPr>
            <p:cNvPr id="17" name="Tekstvak 7">
              <a:extLst>
                <a:ext uri="{FF2B5EF4-FFF2-40B4-BE49-F238E27FC236}">
                  <a16:creationId xmlns:a16="http://schemas.microsoft.com/office/drawing/2014/main" id="{A46AE89D-B1B5-412A-95C5-0D115458892B}"/>
                </a:ext>
              </a:extLst>
            </p:cNvPr>
            <p:cNvSpPr txBox="1">
              <a:spLocks noChangeArrowheads="1"/>
            </p:cNvSpPr>
            <p:nvPr/>
          </p:nvSpPr>
          <p:spPr bwMode="auto">
            <a:xfrm>
              <a:off x="61941" y="4136652"/>
              <a:ext cx="1084676" cy="379413"/>
            </a:xfrm>
            <a:prstGeom prst="rect">
              <a:avLst/>
            </a:prstGeom>
            <a:solidFill>
              <a:srgbClr val="FFC819"/>
            </a:solid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92075" algn="l"/>
                  <a:tab pos="360363" algn="l"/>
                </a:tabLst>
                <a:defRPr/>
              </a:pPr>
              <a:r>
                <a:rPr kumimoji="0" lang="nl-NL" altLang="nl-NL" sz="180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MDA++</a:t>
              </a:r>
            </a:p>
          </p:txBody>
        </p:sp>
        <p:sp>
          <p:nvSpPr>
            <p:cNvPr id="18" name="Tekstvak 7">
              <a:extLst>
                <a:ext uri="{FF2B5EF4-FFF2-40B4-BE49-F238E27FC236}">
                  <a16:creationId xmlns:a16="http://schemas.microsoft.com/office/drawing/2014/main" id="{A46AE89D-B1B5-412A-95C5-0D115458892B}"/>
                </a:ext>
              </a:extLst>
            </p:cNvPr>
            <p:cNvSpPr txBox="1">
              <a:spLocks noChangeArrowheads="1"/>
            </p:cNvSpPr>
            <p:nvPr/>
          </p:nvSpPr>
          <p:spPr bwMode="auto">
            <a:xfrm>
              <a:off x="61941" y="2891853"/>
              <a:ext cx="1477509" cy="268750"/>
            </a:xfrm>
            <a:prstGeom prst="rect">
              <a:avLst/>
            </a:prstGeom>
            <a:noFill/>
            <a:ln>
              <a:solidFill>
                <a:srgbClr val="FF0000"/>
              </a:solid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tab pos="92075" algn="l"/>
                  <a:tab pos="360363" algn="l"/>
                </a:tabLst>
                <a:defRPr/>
              </a:pPr>
              <a:r>
                <a:rPr kumimoji="0" lang="nl-NL" altLang="nl-NL" sz="110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Regulier optreden</a:t>
              </a:r>
            </a:p>
          </p:txBody>
        </p:sp>
        <p:sp>
          <p:nvSpPr>
            <p:cNvPr id="6" name="Gekromde pijl-links 5"/>
            <p:cNvSpPr/>
            <p:nvPr/>
          </p:nvSpPr>
          <p:spPr>
            <a:xfrm rot="10800000">
              <a:off x="2441479" y="3280336"/>
              <a:ext cx="731520" cy="943284"/>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8" name="Gekromde pijl-links 27"/>
            <p:cNvSpPr/>
            <p:nvPr/>
          </p:nvSpPr>
          <p:spPr>
            <a:xfrm rot="10800000">
              <a:off x="5126945" y="3290071"/>
              <a:ext cx="731520" cy="943284"/>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9" name="Gekromde pijl-links 28"/>
            <p:cNvSpPr/>
            <p:nvPr/>
          </p:nvSpPr>
          <p:spPr>
            <a:xfrm rot="10800000">
              <a:off x="8258049" y="3271120"/>
              <a:ext cx="731520" cy="943284"/>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2" name="Gekromde pijl-links 31"/>
            <p:cNvSpPr/>
            <p:nvPr/>
          </p:nvSpPr>
          <p:spPr>
            <a:xfrm>
              <a:off x="9857988" y="3356298"/>
              <a:ext cx="731520" cy="943284"/>
            </a:xfrm>
            <a:prstGeom prst="curved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5" name="Gekromde pijl-links 34"/>
            <p:cNvSpPr/>
            <p:nvPr/>
          </p:nvSpPr>
          <p:spPr>
            <a:xfrm>
              <a:off x="6697723" y="3377718"/>
              <a:ext cx="731520" cy="943284"/>
            </a:xfrm>
            <a:prstGeom prst="curved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6" name="Gekromde pijl-links 35"/>
            <p:cNvSpPr/>
            <p:nvPr/>
          </p:nvSpPr>
          <p:spPr>
            <a:xfrm>
              <a:off x="4041418" y="3377718"/>
              <a:ext cx="731520" cy="943284"/>
            </a:xfrm>
            <a:prstGeom prst="curved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
        <p:nvSpPr>
          <p:cNvPr id="33" name="Titel 1">
            <a:extLst>
              <a:ext uri="{FF2B5EF4-FFF2-40B4-BE49-F238E27FC236}">
                <a16:creationId xmlns:a16="http://schemas.microsoft.com/office/drawing/2014/main" id="{7E6B7E21-1DD3-AC4A-B34D-84E9F6BB9AAC}"/>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1: Wat is MDA++?</a:t>
            </a:r>
          </a:p>
        </p:txBody>
      </p:sp>
      <p:sp>
        <p:nvSpPr>
          <p:cNvPr id="37" name="Tijdelijke aanduiding voor dianummer 5">
            <a:extLst>
              <a:ext uri="{FF2B5EF4-FFF2-40B4-BE49-F238E27FC236}">
                <a16:creationId xmlns:a16="http://schemas.microsoft.com/office/drawing/2014/main" id="{033FBA7C-F2C7-514A-9809-37F5E3A8736E}"/>
              </a:ext>
            </a:extLst>
          </p:cNvPr>
          <p:cNvSpPr txBox="1">
            <a:spLocks/>
          </p:cNvSpPr>
          <p:nvPr/>
        </p:nvSpPr>
        <p:spPr>
          <a:xfrm>
            <a:off x="5638800" y="6221413"/>
            <a:ext cx="914400" cy="469108"/>
          </a:xfrm>
          <a:prstGeom prst="rect">
            <a:avLst/>
          </a:prstGeom>
        </p:spPr>
        <p:txBody>
          <a:bodyPr vert="horz" lIns="0" tIns="0" rIns="0" bIns="0" rtlCol="0" anchor="ctr" anchorCtr="0"/>
          <a:lstStyle>
            <a:defPPr>
              <a:defRPr lang="nl-NL"/>
            </a:defPPr>
            <a:lvl1pPr marL="0" algn="r"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0A0A6AF-03C5-477E-939A-E28F7E7F05EA}" type="slidenum">
              <a:rPr lang="nl-NL" smtClean="0">
                <a:solidFill>
                  <a:schemeClr val="tx2"/>
                </a:solidFill>
              </a:rPr>
              <a:pPr algn="ctr"/>
              <a:t>6</a:t>
            </a:fld>
            <a:endParaRPr lang="nl-NL" dirty="0">
              <a:solidFill>
                <a:schemeClr val="tx2"/>
              </a:solidFill>
            </a:endParaRPr>
          </a:p>
        </p:txBody>
      </p:sp>
    </p:spTree>
    <p:extLst>
      <p:ext uri="{BB962C8B-B14F-4D97-AF65-F5344CB8AC3E}">
        <p14:creationId xmlns:p14="http://schemas.microsoft.com/office/powerpoint/2010/main" val="183254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0049" y="1644651"/>
            <a:ext cx="7200000" cy="4133350"/>
          </a:xfrm>
        </p:spPr>
        <p:txBody>
          <a:bodyPr lIns="0" tIns="0" rIns="0" bIns="0">
            <a:noAutofit/>
          </a:bodyPr>
          <a:lstStyle/>
          <a:p>
            <a:pPr marL="342900" indent="-342900">
              <a:spcBef>
                <a:spcPts val="0"/>
              </a:spcBef>
              <a:buClr>
                <a:schemeClr val="tx2"/>
              </a:buClr>
              <a:buSzPct val="100000"/>
              <a:buFont typeface="+mj-lt"/>
              <a:buAutoNum type="arabicPeriod"/>
              <a:tabLst>
                <a:tab pos="349250" algn="l"/>
                <a:tab pos="742950" algn="l"/>
                <a:tab pos="806450" algn="l"/>
              </a:tabLst>
            </a:pPr>
            <a:r>
              <a:rPr lang="nl-NL" sz="1400" b="1" dirty="0"/>
              <a:t>In het gezin of huishouden </a:t>
            </a:r>
            <a:r>
              <a:rPr lang="nl-NL" sz="1400" dirty="0"/>
              <a:t>is het structureel onveilig en is de reguliere multidisciplinaire </a:t>
            </a:r>
            <a:br>
              <a:rPr lang="nl-NL" sz="1400" dirty="0"/>
            </a:br>
            <a:r>
              <a:rPr lang="nl-NL" sz="1400" dirty="0"/>
              <a:t>inzet maximaal beproefd* en heeft niet tot een gewenst resultaat geleid. </a:t>
            </a:r>
          </a:p>
          <a:p>
            <a:pPr marL="0" indent="0">
              <a:spcBef>
                <a:spcPts val="0"/>
              </a:spcBef>
              <a:buNone/>
              <a:tabLst>
                <a:tab pos="349250" algn="l"/>
                <a:tab pos="742950" algn="l"/>
                <a:tab pos="806450" algn="l"/>
              </a:tabLst>
            </a:pPr>
            <a:endParaRPr lang="nl-NL" sz="1400" dirty="0"/>
          </a:p>
          <a:p>
            <a:pPr marL="342900" indent="-342900">
              <a:spcBef>
                <a:spcPts val="0"/>
              </a:spcBef>
              <a:buClr>
                <a:schemeClr val="tx2"/>
              </a:buClr>
              <a:buSzPct val="100000"/>
              <a:buFont typeface="+mj-lt"/>
              <a:buAutoNum type="arabicPeriod" startAt="2"/>
              <a:tabLst>
                <a:tab pos="349250" algn="l"/>
                <a:tab pos="742950" algn="l"/>
                <a:tab pos="806450" algn="l"/>
              </a:tabLst>
            </a:pPr>
            <a:r>
              <a:rPr lang="nl-NL" sz="1400" b="1" dirty="0"/>
              <a:t>Structureel onveilig </a:t>
            </a:r>
            <a:r>
              <a:rPr lang="nl-NL" sz="1400" dirty="0"/>
              <a:t>is het in gezinnen en huishoudens waar zich herhalende of </a:t>
            </a:r>
            <a:br>
              <a:rPr lang="nl-NL" sz="1400" dirty="0"/>
            </a:br>
            <a:r>
              <a:rPr lang="nl-NL" sz="1400" dirty="0"/>
              <a:t>voortdurende onveilige en schadelijke gebeurtenissen en situaties voordoen**. </a:t>
            </a:r>
          </a:p>
          <a:p>
            <a:pPr marL="47625" indent="0">
              <a:spcBef>
                <a:spcPts val="0"/>
              </a:spcBef>
              <a:buNone/>
              <a:tabLst>
                <a:tab pos="349250" algn="l"/>
              </a:tabLst>
            </a:pPr>
            <a:r>
              <a:rPr lang="nl-NL" sz="1400" dirty="0"/>
              <a:t>	Kenmerken van deze gezinnen en huishoudens zijn:</a:t>
            </a:r>
          </a:p>
          <a:p>
            <a:pPr marL="492125" indent="-158750">
              <a:spcBef>
                <a:spcPts val="0"/>
              </a:spcBef>
              <a:buClr>
                <a:srgbClr val="0070C0"/>
              </a:buClr>
              <a:buSzPct val="100000"/>
            </a:pPr>
            <a:r>
              <a:rPr lang="nl-NL" sz="1400" dirty="0"/>
              <a:t>Er is een (lange) geschiedenis van meldingen en/of hulpverlening (vrijwillig/forensisch);</a:t>
            </a:r>
          </a:p>
          <a:p>
            <a:pPr marL="492125" indent="-158750">
              <a:spcBef>
                <a:spcPts val="0"/>
              </a:spcBef>
              <a:buClr>
                <a:srgbClr val="0070C0"/>
              </a:buClr>
              <a:buSzPct val="100000"/>
            </a:pPr>
            <a:r>
              <a:rPr lang="nl-NL" sz="1400" dirty="0"/>
              <a:t>Er is hoog risico op escalatie van familiedrama of ernstig geweld, er zijn veelvuldige incidenten met direct gevaar voor veiligheid van betrokkenen;</a:t>
            </a:r>
          </a:p>
          <a:p>
            <a:pPr marL="492125" indent="-158750">
              <a:spcBef>
                <a:spcPts val="0"/>
              </a:spcBef>
              <a:buClr>
                <a:srgbClr val="0070C0"/>
              </a:buClr>
              <a:buSzPct val="100000"/>
            </a:pPr>
            <a:r>
              <a:rPr lang="nl-NL" sz="1400" dirty="0"/>
              <a:t>Binnen het gezin of huishouden is er problematiek op meerdere leefgebieden zoals verslaving, armoede, psychiatrie en emotionele verwaarlozing in combinatie met verstandelijke beperking en/of psychiatrische problematiek, waardoor inzet van </a:t>
            </a:r>
            <a:br>
              <a:rPr lang="nl-NL" sz="1400" dirty="0"/>
            </a:br>
            <a:r>
              <a:rPr lang="nl-NL" sz="1400" dirty="0"/>
              <a:t>extra specialisme en intersectorale inzet nodig is.</a:t>
            </a:r>
          </a:p>
          <a:p>
            <a:pPr marL="6350" indent="0">
              <a:spcBef>
                <a:spcPts val="0"/>
              </a:spcBef>
              <a:buNone/>
              <a:tabLst>
                <a:tab pos="347663" algn="l"/>
              </a:tabLst>
            </a:pPr>
            <a:endParaRPr lang="nl-NL" sz="1400" dirty="0"/>
          </a:p>
          <a:p>
            <a:pPr marL="6350" indent="0">
              <a:spcBef>
                <a:spcPts val="0"/>
              </a:spcBef>
              <a:buNone/>
              <a:tabLst>
                <a:tab pos="347663" algn="l"/>
              </a:tabLst>
            </a:pPr>
            <a:endParaRPr lang="nl-NL" sz="1400" dirty="0"/>
          </a:p>
          <a:p>
            <a:pPr marL="623888" indent="-263525" defTabSz="895350">
              <a:spcBef>
                <a:spcPts val="0"/>
              </a:spcBef>
              <a:buNone/>
              <a:tabLst>
                <a:tab pos="612775" algn="l"/>
              </a:tabLst>
            </a:pPr>
            <a:r>
              <a:rPr lang="nl-NL" sz="1100" dirty="0"/>
              <a:t>*	Het is niet mogelijk een harde eenduidige scheidslijn aan te brengen tussen wat reguliere inzet is en </a:t>
            </a:r>
            <a:br>
              <a:rPr lang="nl-NL" sz="1100" dirty="0"/>
            </a:br>
            <a:r>
              <a:rPr lang="nl-NL" sz="1100" dirty="0"/>
              <a:t>wat valt onder MDA++. Maar het is niet de bedoeling dat MDA++ het werk van de reguliere multidisciplinaire </a:t>
            </a:r>
            <a:br>
              <a:rPr lang="nl-NL" sz="1100" dirty="0"/>
            </a:br>
            <a:r>
              <a:rPr lang="nl-NL" sz="1100" dirty="0"/>
              <a:t>inzet van o.a. lokale (wijk)teams en andere hulp-, zorg- en veiligheidspartners overneemt. </a:t>
            </a:r>
          </a:p>
          <a:p>
            <a:pPr marL="623888" indent="-263525">
              <a:spcBef>
                <a:spcPts val="0"/>
              </a:spcBef>
              <a:buNone/>
              <a:tabLst>
                <a:tab pos="612775" algn="l"/>
              </a:tabLst>
            </a:pPr>
            <a:r>
              <a:rPr lang="nl-NL" sz="1100" dirty="0"/>
              <a:t>**	Dit is de definitie zoals deze in het triage instrument van Veilig Thuis wordt gehanteerd.</a:t>
            </a:r>
          </a:p>
        </p:txBody>
      </p:sp>
      <p:sp>
        <p:nvSpPr>
          <p:cNvPr id="13" name="Titel 1">
            <a:extLst>
              <a:ext uri="{FF2B5EF4-FFF2-40B4-BE49-F238E27FC236}">
                <a16:creationId xmlns:a16="http://schemas.microsoft.com/office/drawing/2014/main" id="{57999659-68BE-DE4B-BDD6-BD3F5D8497E1}"/>
              </a:ext>
            </a:extLst>
          </p:cNvPr>
          <p:cNvSpPr txBox="1">
            <a:spLocks/>
          </p:cNvSpPr>
          <p:nvPr/>
        </p:nvSpPr>
        <p:spPr>
          <a:xfrm>
            <a:off x="623888" y="1080000"/>
            <a:ext cx="11009312"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2: Vaststellen landelijke richtlijn criteria inzet MDA++</a:t>
            </a:r>
          </a:p>
        </p:txBody>
      </p:sp>
      <p:pic>
        <p:nvPicPr>
          <p:cNvPr id="4" name="Graphic 3">
            <a:extLst>
              <a:ext uri="{FF2B5EF4-FFF2-40B4-BE49-F238E27FC236}">
                <a16:creationId xmlns:a16="http://schemas.microsoft.com/office/drawing/2014/main" id="{74DD0913-94BA-A343-9F68-F0D2D2D92A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17965" y="1644649"/>
            <a:ext cx="4252068" cy="3568700"/>
          </a:xfrm>
          <a:prstGeom prst="rect">
            <a:avLst/>
          </a:prstGeom>
        </p:spPr>
      </p:pic>
      <p:sp>
        <p:nvSpPr>
          <p:cNvPr id="7" name="Tijdelijke aanduiding voor dianummer 5">
            <a:extLst>
              <a:ext uri="{FF2B5EF4-FFF2-40B4-BE49-F238E27FC236}">
                <a16:creationId xmlns:a16="http://schemas.microsoft.com/office/drawing/2014/main" id="{277372ED-A458-2F44-9017-01360A25A7A2}"/>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7</a:t>
            </a:fld>
            <a:endParaRPr lang="nl-NL" dirty="0">
              <a:solidFill>
                <a:schemeClr val="tx2"/>
              </a:solidFill>
            </a:endParaRPr>
          </a:p>
        </p:txBody>
      </p:sp>
    </p:spTree>
    <p:extLst>
      <p:ext uri="{BB962C8B-B14F-4D97-AF65-F5344CB8AC3E}">
        <p14:creationId xmlns:p14="http://schemas.microsoft.com/office/powerpoint/2010/main" val="5190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4613" y="3098800"/>
            <a:ext cx="10973645" cy="3146900"/>
          </a:xfrm>
        </p:spPr>
        <p:txBody>
          <a:bodyPr>
            <a:normAutofit/>
          </a:bodyPr>
          <a:lstStyle/>
          <a:p>
            <a:pPr marL="0" indent="0">
              <a:buNone/>
            </a:pPr>
            <a:endParaRPr lang="nl-NL" dirty="0">
              <a:solidFill>
                <a:schemeClr val="tx2"/>
              </a:solidFill>
            </a:endParaRPr>
          </a:p>
          <a:p>
            <a:pPr marL="0" indent="0">
              <a:buNone/>
            </a:pPr>
            <a:endParaRPr lang="nl-NL" dirty="0"/>
          </a:p>
        </p:txBody>
      </p:sp>
      <p:pic>
        <p:nvPicPr>
          <p:cNvPr id="6" name="Afbeelding 5">
            <a:extLst>
              <a:ext uri="{FF2B5EF4-FFF2-40B4-BE49-F238E27FC236}">
                <a16:creationId xmlns:a16="http://schemas.microsoft.com/office/drawing/2014/main" id="{843FEAE6-8A10-2E4C-9635-E5737BE2B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007" y="1321399"/>
            <a:ext cx="3538330" cy="4286824"/>
          </a:xfrm>
          <a:prstGeom prst="rect">
            <a:avLst/>
          </a:prstGeom>
        </p:spPr>
      </p:pic>
      <p:sp>
        <p:nvSpPr>
          <p:cNvPr id="9" name="Tekstvak 8">
            <a:extLst>
              <a:ext uri="{FF2B5EF4-FFF2-40B4-BE49-F238E27FC236}">
                <a16:creationId xmlns:a16="http://schemas.microsoft.com/office/drawing/2014/main" id="{5CAAEA50-B9F0-484B-A68B-E01F0A42AD84}"/>
              </a:ext>
            </a:extLst>
          </p:cNvPr>
          <p:cNvSpPr txBox="1"/>
          <p:nvPr/>
        </p:nvSpPr>
        <p:spPr>
          <a:xfrm>
            <a:off x="623888" y="1657034"/>
            <a:ext cx="7200000" cy="4431983"/>
          </a:xfrm>
          <a:prstGeom prst="rect">
            <a:avLst/>
          </a:prstGeom>
          <a:noFill/>
        </p:spPr>
        <p:txBody>
          <a:bodyPr wrap="square" lIns="0" tIns="0" rIns="0" bIns="0" rtlCol="0">
            <a:noAutofit/>
          </a:bodyPr>
          <a:lstStyle/>
          <a:p>
            <a:pPr marL="361950" marR="0" lvl="0" indent="-341313" algn="l" defTabSz="914400" rtl="0" eaLnBrk="1" fontAlgn="auto" latinLnBrk="0" hangingPunct="1">
              <a:lnSpc>
                <a:spcPct val="100000"/>
              </a:lnSpc>
              <a:spcBef>
                <a:spcPts val="0"/>
              </a:spcBef>
              <a:spcAft>
                <a:spcPts val="0"/>
              </a:spcAft>
              <a:buClr>
                <a:schemeClr val="tx2"/>
              </a:buClr>
              <a:buSzTx/>
              <a:buFontTx/>
              <a:buAutoNum type="arabicPeriod"/>
              <a:tabLst/>
              <a:defRPr/>
            </a:pPr>
            <a:r>
              <a:rPr kumimoji="0" lang="nl-NL" sz="1400" b="1" i="0" u="none" strike="noStrike" kern="1200" cap="none" spc="0" normalizeH="0" baseline="0" noProof="0" dirty="0">
                <a:ln>
                  <a:noFill/>
                </a:ln>
                <a:effectLst/>
                <a:uLnTx/>
                <a:uFillTx/>
              </a:rPr>
              <a:t>Voelbaar maken van de noodzaak voor bestuurders </a:t>
            </a:r>
            <a:r>
              <a:rPr kumimoji="0" lang="nl-NL" sz="1400" i="0" u="none" strike="noStrike" kern="1200" cap="none" spc="0" normalizeH="0" baseline="0" noProof="0" dirty="0">
                <a:ln>
                  <a:noFill/>
                </a:ln>
                <a:effectLst/>
                <a:uLnTx/>
                <a:uFillTx/>
              </a:rPr>
              <a:t>(burgemeesters, wethouders, bestuurders van zorg-, hulp- en </a:t>
            </a:r>
            <a:r>
              <a:rPr lang="nl-NL" sz="1400" dirty="0"/>
              <a:t>u</a:t>
            </a:r>
            <a:r>
              <a:rPr kumimoji="0" lang="nl-NL" sz="1400" i="0" u="none" strike="noStrike" kern="1200" cap="none" spc="0" normalizeH="0" baseline="0" noProof="0" dirty="0" err="1">
                <a:ln>
                  <a:noFill/>
                </a:ln>
                <a:effectLst/>
                <a:uLnTx/>
                <a:uFillTx/>
              </a:rPr>
              <a:t>itvoeringsorganisaties</a:t>
            </a:r>
            <a:r>
              <a:rPr kumimoji="0" lang="nl-NL" sz="1400" i="0" u="none" strike="noStrike" kern="1200" cap="none" spc="0" normalizeH="0" baseline="0" noProof="0" dirty="0">
                <a:ln>
                  <a:noFill/>
                </a:ln>
                <a:effectLst/>
                <a:uLnTx/>
                <a:uFillTx/>
              </a:rPr>
              <a:t> en</a:t>
            </a:r>
            <a:r>
              <a:rPr lang="nl-NL" sz="1400" dirty="0"/>
              <a:t> </a:t>
            </a:r>
            <a:r>
              <a:rPr kumimoji="0" lang="nl-NL" sz="1400" i="0" u="none" strike="noStrike" kern="1200" cap="none" spc="0" normalizeH="0" baseline="0" noProof="0" dirty="0">
                <a:ln>
                  <a:noFill/>
                </a:ln>
                <a:effectLst/>
                <a:uLnTx/>
                <a:uFillTx/>
              </a:rPr>
              <a:t>politie- en justitieorganisaties) </a:t>
            </a:r>
            <a:br>
              <a:rPr kumimoji="0" lang="nl-NL" sz="1400" i="0" u="none" strike="noStrike" kern="1200" cap="none" spc="0" normalizeH="0" baseline="0" noProof="0" dirty="0">
                <a:ln>
                  <a:noFill/>
                </a:ln>
                <a:effectLst/>
                <a:uLnTx/>
                <a:uFillTx/>
              </a:rPr>
            </a:br>
            <a:r>
              <a:rPr kumimoji="0" lang="nl-NL" sz="1400" b="1" i="0" u="none" strike="noStrike" kern="1200" cap="none" spc="0" normalizeH="0" baseline="0" noProof="0" dirty="0">
                <a:ln>
                  <a:noFill/>
                </a:ln>
                <a:effectLst/>
                <a:uLnTx/>
                <a:uFillTx/>
              </a:rPr>
              <a:t>om zich in te zetten voor invoering MDA++:</a:t>
            </a:r>
          </a:p>
          <a:p>
            <a:pPr marL="20637" defTabSz="360363">
              <a:defRPr/>
            </a:pPr>
            <a:r>
              <a:rPr lang="nl-NL" sz="1400" b="1" dirty="0"/>
              <a:t>	</a:t>
            </a:r>
            <a:r>
              <a:rPr lang="nl-NL" sz="1400" dirty="0"/>
              <a:t>Het advies is om MDA++ vorm te geven op de schaal van de VT-regio.</a:t>
            </a:r>
          </a:p>
          <a:p>
            <a:pPr marL="20637" marR="0" lvl="0" algn="l" defTabSz="914400" rtl="0" eaLnBrk="1" fontAlgn="auto" latinLnBrk="0" hangingPunct="1">
              <a:lnSpc>
                <a:spcPct val="100000"/>
              </a:lnSpc>
              <a:spcBef>
                <a:spcPts val="0"/>
              </a:spcBef>
              <a:spcAft>
                <a:spcPts val="0"/>
              </a:spcAft>
              <a:buClrTx/>
              <a:buSzTx/>
              <a:tabLst/>
              <a:defRPr/>
            </a:pPr>
            <a:endParaRPr kumimoji="0" lang="nl-NL" sz="1400" b="1" i="0" u="none" strike="noStrike" kern="1200" cap="none" spc="0" normalizeH="0" baseline="0" noProof="0" dirty="0">
              <a:ln>
                <a:noFill/>
              </a:ln>
              <a:effectLst/>
              <a:uLnTx/>
              <a:uFillTx/>
            </a:endParaRPr>
          </a:p>
          <a:p>
            <a:pPr marL="719138" marR="0" lvl="0" indent="-339725" algn="l" defTabSz="914400" rtl="0" eaLnBrk="1" fontAlgn="auto" latinLnBrk="0" hangingPunct="1">
              <a:lnSpc>
                <a:spcPct val="100000"/>
              </a:lnSpc>
              <a:spcBef>
                <a:spcPts val="0"/>
              </a:spcBef>
              <a:spcAft>
                <a:spcPts val="0"/>
              </a:spcAft>
              <a:buClrTx/>
              <a:buSzTx/>
              <a:buFontTx/>
              <a:buAutoNum type="alphaLcPeriod"/>
              <a:defRPr/>
            </a:pPr>
            <a:r>
              <a:rPr lang="nl-NL" sz="1400" dirty="0"/>
              <a:t>Benoem</a:t>
            </a:r>
            <a:r>
              <a:rPr kumimoji="0" lang="nl-NL" sz="1400" b="0" i="0" u="none" strike="noStrike" kern="1200" cap="none" spc="0" normalizeH="0" baseline="0" noProof="0" dirty="0">
                <a:ln>
                  <a:noFill/>
                </a:ln>
                <a:effectLst/>
                <a:uLnTx/>
                <a:uFillTx/>
              </a:rPr>
              <a:t> toegevoegde waarde van MDA</a:t>
            </a:r>
            <a:r>
              <a:rPr kumimoji="0" lang="nl-NL" sz="1400" b="0" u="none" strike="noStrike" kern="1200" cap="none" spc="0" normalizeH="0" baseline="0" noProof="0" dirty="0">
                <a:ln>
                  <a:noFill/>
                </a:ln>
                <a:effectLst/>
                <a:uLnTx/>
                <a:uFillTx/>
              </a:rPr>
              <a:t>++ (zie bouwsteen</a:t>
            </a:r>
            <a:r>
              <a:rPr kumimoji="0" lang="nl-NL" sz="1400" b="0" u="none" strike="noStrike" kern="1200" cap="none" spc="0" normalizeH="0" noProof="0" dirty="0">
                <a:ln>
                  <a:noFill/>
                </a:ln>
                <a:effectLst/>
                <a:uLnTx/>
                <a:uFillTx/>
              </a:rPr>
              <a:t> 1)</a:t>
            </a:r>
            <a:r>
              <a:rPr kumimoji="0" lang="nl-NL" sz="1400" b="0" u="none" strike="noStrike" kern="1200" cap="none" spc="0" normalizeH="0" baseline="0" noProof="0" dirty="0">
                <a:ln>
                  <a:noFill/>
                </a:ln>
                <a:effectLst/>
                <a:uLnTx/>
                <a:uFillTx/>
              </a:rPr>
              <a:t>;</a:t>
            </a:r>
          </a:p>
          <a:p>
            <a:pPr marL="719138" marR="0" lvl="0" indent="-339725" algn="l" defTabSz="914400" rtl="0" eaLnBrk="1" fontAlgn="auto" latinLnBrk="0" hangingPunct="1">
              <a:lnSpc>
                <a:spcPct val="100000"/>
              </a:lnSpc>
              <a:spcBef>
                <a:spcPts val="0"/>
              </a:spcBef>
              <a:spcAft>
                <a:spcPts val="0"/>
              </a:spcAft>
              <a:buClrTx/>
              <a:buSzTx/>
              <a:buFontTx/>
              <a:buAutoNum type="alphaLcPeriod"/>
              <a:defRPr/>
            </a:pPr>
            <a:r>
              <a:rPr kumimoji="0" lang="nl-NL" sz="1400" b="0" i="0" u="none" strike="noStrike" kern="1200" cap="none" spc="0" normalizeH="0" baseline="0" noProof="0" dirty="0">
                <a:ln>
                  <a:noFill/>
                </a:ln>
                <a:solidFill>
                  <a:srgbClr val="000000"/>
                </a:solidFill>
                <a:effectLst/>
                <a:uLnTx/>
                <a:uFillTx/>
              </a:rPr>
              <a:t>Toon recente cijfers uit regio waaruit blijkt </a:t>
            </a:r>
            <a:r>
              <a:rPr kumimoji="0" lang="nl-NL" sz="1400" b="0" u="none" strike="noStrike" kern="1200" cap="none" spc="0" normalizeH="0" baseline="0" noProof="0" dirty="0">
                <a:ln>
                  <a:noFill/>
                </a:ln>
                <a:solidFill>
                  <a:srgbClr val="000000"/>
                </a:solidFill>
                <a:effectLst/>
                <a:uLnTx/>
                <a:uFillTx/>
              </a:rPr>
              <a:t>‘het komt ook bij ons voor’</a:t>
            </a:r>
            <a:r>
              <a:rPr lang="nl-NL" sz="1400" i="1" dirty="0">
                <a:solidFill>
                  <a:srgbClr val="000000"/>
                </a:solidFill>
              </a:rPr>
              <a:t> </a:t>
            </a:r>
            <a:r>
              <a:rPr lang="nl-NL" sz="1400" dirty="0">
                <a:solidFill>
                  <a:srgbClr val="000000"/>
                </a:solidFill>
              </a:rPr>
              <a:t>dat inzet van reguliere hulp </a:t>
            </a:r>
            <a:r>
              <a:rPr kumimoji="0" lang="nl-NL" sz="1400" b="0" i="0" u="none" strike="noStrike" kern="1200" cap="none" spc="0" normalizeH="0" baseline="0" noProof="0" dirty="0">
                <a:ln>
                  <a:noFill/>
                </a:ln>
                <a:solidFill>
                  <a:srgbClr val="000000"/>
                </a:solidFill>
                <a:effectLst/>
                <a:uLnTx/>
                <a:uFillTx/>
              </a:rPr>
              <a:t>bij deze gezinnen en huishoudens </a:t>
            </a:r>
            <a:r>
              <a:rPr kumimoji="0" lang="nl-NL" sz="1400" b="0" i="0" u="none" strike="noStrike" kern="1200" cap="none" spc="0" normalizeH="0" baseline="0" noProof="0" dirty="0">
                <a:ln>
                  <a:noFill/>
                </a:ln>
                <a:effectLst/>
                <a:uLnTx/>
                <a:uFillTx/>
              </a:rPr>
              <a:t>maximaal is beproefd en </a:t>
            </a:r>
            <a:r>
              <a:rPr kumimoji="0" lang="nl-NL" sz="1400" b="0" i="0" u="none" strike="noStrike" kern="1200" cap="none" spc="0" normalizeH="0" baseline="0" noProof="0" dirty="0">
                <a:ln>
                  <a:noFill/>
                </a:ln>
                <a:solidFill>
                  <a:srgbClr val="000000"/>
                </a:solidFill>
                <a:effectLst/>
                <a:uLnTx/>
                <a:uFillTx/>
              </a:rPr>
              <a:t>niet leidt </a:t>
            </a:r>
            <a:br>
              <a:rPr kumimoji="0" lang="nl-NL" sz="1400" b="0" i="0" u="none" strike="noStrike" kern="1200" cap="none" spc="0" normalizeH="0" baseline="0" noProof="0" dirty="0">
                <a:ln>
                  <a:noFill/>
                </a:ln>
                <a:solidFill>
                  <a:srgbClr val="000000"/>
                </a:solidFill>
                <a:effectLst/>
                <a:uLnTx/>
                <a:uFillTx/>
              </a:rPr>
            </a:br>
            <a:r>
              <a:rPr kumimoji="0" lang="nl-NL" sz="1400" b="0" i="0" u="none" strike="noStrike" kern="1200" cap="none" spc="0" normalizeH="0" baseline="0" noProof="0" dirty="0">
                <a:ln>
                  <a:noFill/>
                </a:ln>
                <a:solidFill>
                  <a:srgbClr val="000000"/>
                </a:solidFill>
                <a:effectLst/>
                <a:uLnTx/>
                <a:uFillTx/>
              </a:rPr>
              <a:t>tot het gewenste resultaat.</a:t>
            </a:r>
            <a:endParaRPr kumimoji="0" lang="nl-NL" sz="1400" b="0" i="0" u="none" strike="noStrike" kern="1200" cap="none" spc="0" normalizeH="0" baseline="0" noProof="0" dirty="0">
              <a:ln>
                <a:noFill/>
              </a:ln>
              <a:solidFill>
                <a:srgbClr val="A90061"/>
              </a:solidFill>
              <a:effectLst/>
              <a:uLnTx/>
              <a:uFillTx/>
            </a:endParaRPr>
          </a:p>
          <a:p>
            <a:pPr marL="719138" marR="0" lvl="0" indent="-339725" algn="l" defTabSz="914400" rtl="0" eaLnBrk="1" fontAlgn="auto" latinLnBrk="0" hangingPunct="1">
              <a:lnSpc>
                <a:spcPct val="100000"/>
              </a:lnSpc>
              <a:spcBef>
                <a:spcPts val="0"/>
              </a:spcBef>
              <a:spcAft>
                <a:spcPts val="0"/>
              </a:spcAft>
              <a:buClrTx/>
              <a:buSzTx/>
              <a:buFontTx/>
              <a:buAutoNum type="alphaLcPeriod"/>
              <a:defRPr/>
            </a:pPr>
            <a:r>
              <a:rPr kumimoji="0" lang="nl-NL" sz="1400" b="0" i="0" u="none" kern="1200" cap="none" spc="0" normalizeH="0" noProof="0" dirty="0">
                <a:ln>
                  <a:noFill/>
                </a:ln>
                <a:effectLst/>
                <a:uLnTx/>
                <a:uFillTx/>
              </a:rPr>
              <a:t>Laat zien dat het anders kan: Toon (recente) cijfers van resultaten uit regio’s die </a:t>
            </a:r>
            <a:br>
              <a:rPr kumimoji="0" lang="nl-NL" sz="1400" b="0" i="0" u="none" kern="1200" cap="none" spc="0" normalizeH="0" noProof="0" dirty="0">
                <a:ln>
                  <a:noFill/>
                </a:ln>
                <a:effectLst/>
                <a:uLnTx/>
                <a:uFillTx/>
              </a:rPr>
            </a:br>
            <a:r>
              <a:rPr kumimoji="0" lang="nl-NL" sz="1400" b="0" i="0" u="none" kern="1200" cap="none" spc="0" normalizeH="0" noProof="0" dirty="0">
                <a:ln>
                  <a:noFill/>
                </a:ln>
                <a:effectLst/>
                <a:uLnTx/>
                <a:uFillTx/>
              </a:rPr>
              <a:t>al verder zijn.</a:t>
            </a:r>
            <a:endParaRPr lang="nl-NL" sz="1400" dirty="0">
              <a:solidFill>
                <a:schemeClr val="accent4"/>
              </a:solidFill>
            </a:endParaRPr>
          </a:p>
          <a:p>
            <a:pPr marL="719138" marR="0" lvl="0" indent="-339725" algn="l" defTabSz="914400" rtl="0" eaLnBrk="1" fontAlgn="auto" latinLnBrk="0" hangingPunct="1">
              <a:lnSpc>
                <a:spcPct val="100000"/>
              </a:lnSpc>
              <a:spcBef>
                <a:spcPts val="0"/>
              </a:spcBef>
              <a:spcAft>
                <a:spcPts val="0"/>
              </a:spcAft>
              <a:buClrTx/>
              <a:buSzTx/>
              <a:buFontTx/>
              <a:buAutoNum type="alphaLcPeriod"/>
              <a:defRPr/>
            </a:pPr>
            <a:endParaRPr kumimoji="0" lang="nl-NL" sz="1400" b="0" i="0" u="none" strike="noStrike" kern="1200" cap="none" spc="0" normalizeH="0" baseline="0" noProof="0" dirty="0">
              <a:ln>
                <a:noFill/>
              </a:ln>
              <a:solidFill>
                <a:schemeClr val="accent4"/>
              </a:solidFill>
              <a:effectLst/>
              <a:uLnTx/>
              <a:uFillTx/>
            </a:endParaRPr>
          </a:p>
          <a:p>
            <a:pPr marL="342900" indent="-342900">
              <a:buClr>
                <a:schemeClr val="tx2"/>
              </a:buClr>
              <a:buFont typeface="+mj-lt"/>
              <a:buAutoNum type="arabicPeriod" startAt="2"/>
            </a:pPr>
            <a:r>
              <a:rPr lang="nl-NL" sz="1400" b="1" dirty="0"/>
              <a:t>Doe een voorstel voor de benodigde organisaties voor MDA++:</a:t>
            </a:r>
          </a:p>
          <a:p>
            <a:pPr marL="319088"/>
            <a:r>
              <a:rPr lang="nl-NL" sz="1400" dirty="0"/>
              <a:t>Welke organisaties zijn nodig in de MDA++? Vanuit Zorgdomein en Veiligheidsdomein </a:t>
            </a:r>
            <a:br>
              <a:rPr lang="nl-NL" sz="1400" dirty="0"/>
            </a:br>
            <a:r>
              <a:rPr lang="nl-NL" sz="1400" dirty="0"/>
              <a:t>(bv GGZ, verslavingszorg, GI, </a:t>
            </a:r>
            <a:r>
              <a:rPr lang="nl-NL" sz="1400" dirty="0" err="1"/>
              <a:t>RvdK</a:t>
            </a:r>
            <a:r>
              <a:rPr lang="nl-NL" sz="1400" dirty="0"/>
              <a:t>, Vrouwenopvang, Politie, Justitie, Veilig Thuis, Reclassering), vanuit Gemeenten, vanuit andere domeinen zoals bv Onderwijs, Maatschappelijk Werk. Laat je inspireren door regio’s die al verder zijn met de implementatie van MDA++ zoals bv. Friesland en West-Brabant.</a:t>
            </a:r>
          </a:p>
          <a:p>
            <a:pPr marL="373062" marR="0" lvl="0" algn="l" defTabSz="914400" rtl="0" eaLnBrk="1" fontAlgn="auto" latinLnBrk="0" hangingPunct="1">
              <a:lnSpc>
                <a:spcPct val="100000"/>
              </a:lnSpc>
              <a:spcBef>
                <a:spcPts val="0"/>
              </a:spcBef>
              <a:spcAft>
                <a:spcPts val="0"/>
              </a:spcAft>
              <a:buClrTx/>
              <a:buSzTx/>
              <a:tabLst/>
              <a:defRPr/>
            </a:pPr>
            <a:endParaRPr kumimoji="0" lang="nl-NL" sz="1600" b="0" i="0" u="none" strike="noStrike" kern="1200" cap="none" spc="0" normalizeH="0" baseline="0" noProof="0" dirty="0">
              <a:ln>
                <a:noFill/>
              </a:ln>
              <a:solidFill>
                <a:srgbClr val="000000"/>
              </a:solidFill>
              <a:effectLst/>
              <a:uLnTx/>
              <a:uFillTx/>
              <a:ea typeface="+mn-ea"/>
              <a:cs typeface="+mn-cs"/>
            </a:endParaRPr>
          </a:p>
        </p:txBody>
      </p:sp>
      <p:sp>
        <p:nvSpPr>
          <p:cNvPr id="13" name="Titel 1">
            <a:extLst>
              <a:ext uri="{FF2B5EF4-FFF2-40B4-BE49-F238E27FC236}">
                <a16:creationId xmlns:a16="http://schemas.microsoft.com/office/drawing/2014/main" id="{6F6BB9FA-4BB7-384E-BD93-F6585FCC3301}"/>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3: Organisatie bestuurlijk commitment in regio (1) </a:t>
            </a:r>
          </a:p>
        </p:txBody>
      </p:sp>
      <p:sp>
        <p:nvSpPr>
          <p:cNvPr id="10" name="Tijdelijke aanduiding voor dianummer 5">
            <a:extLst>
              <a:ext uri="{FF2B5EF4-FFF2-40B4-BE49-F238E27FC236}">
                <a16:creationId xmlns:a16="http://schemas.microsoft.com/office/drawing/2014/main" id="{D1A46E25-BB59-4D49-9FF8-D11856A159CA}"/>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8</a:t>
            </a:fld>
            <a:endParaRPr lang="nl-NL" dirty="0">
              <a:solidFill>
                <a:schemeClr val="tx2"/>
              </a:solidFill>
            </a:endParaRPr>
          </a:p>
        </p:txBody>
      </p:sp>
    </p:spTree>
    <p:extLst>
      <p:ext uri="{BB962C8B-B14F-4D97-AF65-F5344CB8AC3E}">
        <p14:creationId xmlns:p14="http://schemas.microsoft.com/office/powerpoint/2010/main" val="279285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F4A2174-2C54-D346-AA06-B205EEC66AF9}"/>
              </a:ext>
            </a:extLst>
          </p:cNvPr>
          <p:cNvSpPr txBox="1">
            <a:spLocks/>
          </p:cNvSpPr>
          <p:nvPr/>
        </p:nvSpPr>
        <p:spPr>
          <a:xfrm>
            <a:off x="623888" y="1080000"/>
            <a:ext cx="10378843" cy="5556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Bouwsteen 3: Organisatie bestuurlijk commitment in regio (2) </a:t>
            </a:r>
          </a:p>
        </p:txBody>
      </p:sp>
      <p:sp>
        <p:nvSpPr>
          <p:cNvPr id="11" name="Rechthoek 10">
            <a:extLst>
              <a:ext uri="{FF2B5EF4-FFF2-40B4-BE49-F238E27FC236}">
                <a16:creationId xmlns:a16="http://schemas.microsoft.com/office/drawing/2014/main" id="{154C7FD4-C780-9D4F-846E-CAAE5550B4F7}"/>
              </a:ext>
            </a:extLst>
          </p:cNvPr>
          <p:cNvSpPr/>
          <p:nvPr/>
        </p:nvSpPr>
        <p:spPr>
          <a:xfrm>
            <a:off x="6553201" y="1644650"/>
            <a:ext cx="4449529" cy="2695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0D4094DB-F1CA-C440-AAAD-55675F11783C}"/>
              </a:ext>
            </a:extLst>
          </p:cNvPr>
          <p:cNvSpPr>
            <a:spLocks noGrp="1"/>
          </p:cNvSpPr>
          <p:nvPr>
            <p:ph idx="1"/>
          </p:nvPr>
        </p:nvSpPr>
        <p:spPr>
          <a:xfrm>
            <a:off x="623887" y="1644649"/>
            <a:ext cx="5014913" cy="3621413"/>
          </a:xfrm>
        </p:spPr>
        <p:txBody>
          <a:bodyPr lIns="0" tIns="0" rIns="0" bIns="0">
            <a:noAutofit/>
          </a:bodyPr>
          <a:lstStyle/>
          <a:p>
            <a:pPr marL="342900" indent="-342900">
              <a:buClr>
                <a:schemeClr val="tx2"/>
              </a:buClr>
              <a:buSzPct val="100000"/>
              <a:buFont typeface="+mj-lt"/>
              <a:buAutoNum type="arabicPeriod" startAt="3"/>
            </a:pPr>
            <a:r>
              <a:rPr lang="nl-NL" sz="1400" b="1" dirty="0"/>
              <a:t>Formeer een stuurgroep:</a:t>
            </a:r>
          </a:p>
          <a:p>
            <a:pPr marL="315487" lvl="1" indent="0">
              <a:buNone/>
            </a:pPr>
            <a:r>
              <a:rPr lang="nl-NL" sz="1400" dirty="0"/>
              <a:t>De stuurgroep MDA++ vervult de rol van opdrachtgever van invoering MDA++, onderhoudt het bestuurlijk draagvlak, monitort de voortgang en forceert bij stagnatie doorbraken. </a:t>
            </a:r>
          </a:p>
          <a:p>
            <a:pPr marL="315487" lvl="1" indent="0">
              <a:buNone/>
            </a:pPr>
            <a:r>
              <a:rPr lang="nl-NL" sz="1400" b="1" dirty="0" err="1"/>
              <a:t>Stuurgroepleden</a:t>
            </a:r>
            <a:r>
              <a:rPr lang="nl-NL" sz="1400" b="1" dirty="0"/>
              <a:t>:</a:t>
            </a:r>
          </a:p>
          <a:p>
            <a:pPr marL="495300" lvl="1" indent="-177800">
              <a:spcBef>
                <a:spcPts val="0"/>
              </a:spcBef>
              <a:buClr>
                <a:srgbClr val="00B0F0"/>
              </a:buClr>
              <a:buFont typeface="Arial" panose="020B0604020202020204" pitchFamily="34" charset="0"/>
              <a:buChar char="•"/>
            </a:pPr>
            <a:r>
              <a:rPr lang="nl-NL" sz="1400" dirty="0"/>
              <a:t>Onderschrijven definitie MDA++;</a:t>
            </a:r>
          </a:p>
          <a:p>
            <a:pPr marL="495300" lvl="1" indent="-177800">
              <a:spcBef>
                <a:spcPts val="0"/>
              </a:spcBef>
              <a:buClr>
                <a:srgbClr val="00B0F0"/>
              </a:buClr>
              <a:buFont typeface="Arial" panose="020B0604020202020204" pitchFamily="34" charset="0"/>
              <a:buChar char="•"/>
            </a:pPr>
            <a:r>
              <a:rPr lang="nl-NL" sz="1400" dirty="0"/>
              <a:t>Onderschrijven belang MDA++ in de regio;</a:t>
            </a:r>
          </a:p>
          <a:p>
            <a:pPr marL="495300" lvl="1" indent="-177800">
              <a:spcBef>
                <a:spcPts val="0"/>
              </a:spcBef>
              <a:buClr>
                <a:srgbClr val="00B0F0"/>
              </a:buClr>
              <a:buFont typeface="Arial" panose="020B0604020202020204" pitchFamily="34" charset="0"/>
              <a:buChar char="•"/>
            </a:pPr>
            <a:r>
              <a:rPr lang="nl-NL" sz="1400" dirty="0"/>
              <a:t>Dragen het belang van MDA++ uit.</a:t>
            </a:r>
          </a:p>
          <a:p>
            <a:pPr marL="495300" lvl="1" indent="-177800">
              <a:spcBef>
                <a:spcPts val="0"/>
              </a:spcBef>
              <a:buClr>
                <a:srgbClr val="00B0F0"/>
              </a:buClr>
              <a:buFont typeface="Arial" panose="020B0604020202020204" pitchFamily="34" charset="0"/>
              <a:buChar char="•"/>
            </a:pPr>
            <a:r>
              <a:rPr lang="nl-NL" sz="1400" dirty="0"/>
              <a:t>Begrijpen en stimuleren wat nodig is: vertrouwen geven aan professionals en hen de mogelijkheid bieden te escaleren wanneer noodzakelijk.</a:t>
            </a:r>
            <a:endParaRPr lang="nl-NL" dirty="0"/>
          </a:p>
        </p:txBody>
      </p:sp>
      <p:sp>
        <p:nvSpPr>
          <p:cNvPr id="12" name="Tekstvak 11">
            <a:extLst>
              <a:ext uri="{FF2B5EF4-FFF2-40B4-BE49-F238E27FC236}">
                <a16:creationId xmlns:a16="http://schemas.microsoft.com/office/drawing/2014/main" id="{68567059-CA2F-8A4D-8F82-A8F37E57E90D}"/>
              </a:ext>
            </a:extLst>
          </p:cNvPr>
          <p:cNvSpPr txBox="1"/>
          <p:nvPr/>
        </p:nvSpPr>
        <p:spPr>
          <a:xfrm>
            <a:off x="6759388" y="1976985"/>
            <a:ext cx="3952426" cy="2031325"/>
          </a:xfrm>
          <a:prstGeom prst="rect">
            <a:avLst/>
          </a:prstGeom>
          <a:noFill/>
        </p:spPr>
        <p:txBody>
          <a:bodyPr wrap="square" rtlCol="0">
            <a:spAutoFit/>
          </a:bodyPr>
          <a:lstStyle/>
          <a:p>
            <a:r>
              <a:rPr lang="nl-NL" sz="1400" b="1" dirty="0"/>
              <a:t>Tip: regel het efficiënt</a:t>
            </a:r>
          </a:p>
          <a:p>
            <a:endParaRPr lang="nl-NL" sz="1400" dirty="0"/>
          </a:p>
          <a:p>
            <a:r>
              <a:rPr lang="nl-NL" sz="1400" dirty="0"/>
              <a:t>Voeg (waar mogelijk en wenselijk) de stuurgroep MDA++ bij een bestaand overleg waar deze bestuurders toch al samenkomen (denk hierbij bv aan overleg t.b.v. Zorg- en Veiligheidshuis). Zorg wel voor aparte focus op MDA++ (zorg voor expliciete agendering van MDA++ en heldere vraag aan bestuurders</a:t>
            </a:r>
            <a:r>
              <a:rPr lang="nl-NL" sz="1100" dirty="0"/>
              <a:t>).</a:t>
            </a:r>
            <a:endParaRPr lang="nl-NL" sz="1100" dirty="0">
              <a:solidFill>
                <a:srgbClr val="FF0000"/>
              </a:solidFill>
            </a:endParaRPr>
          </a:p>
        </p:txBody>
      </p:sp>
      <p:sp>
        <p:nvSpPr>
          <p:cNvPr id="8" name="Tijdelijke aanduiding voor dianummer 5">
            <a:extLst>
              <a:ext uri="{FF2B5EF4-FFF2-40B4-BE49-F238E27FC236}">
                <a16:creationId xmlns:a16="http://schemas.microsoft.com/office/drawing/2014/main" id="{59E92D62-6B94-324D-ACFD-756D97461B72}"/>
              </a:ext>
            </a:extLst>
          </p:cNvPr>
          <p:cNvSpPr>
            <a:spLocks noGrp="1"/>
          </p:cNvSpPr>
          <p:nvPr>
            <p:ph type="sldNum" sz="quarter" idx="4"/>
          </p:nvPr>
        </p:nvSpPr>
        <p:spPr>
          <a:xfrm>
            <a:off x="5638800" y="6221413"/>
            <a:ext cx="914400" cy="469108"/>
          </a:xfrm>
          <a:prstGeom prst="rect">
            <a:avLst/>
          </a:prstGeom>
        </p:spPr>
        <p:txBody>
          <a:bodyPr vert="horz" lIns="0" tIns="0" rIns="0" bIns="0" rtlCol="0" anchor="ctr" anchorCtr="0"/>
          <a:lstStyle>
            <a:lvl1pPr algn="r">
              <a:defRPr sz="1050">
                <a:solidFill>
                  <a:schemeClr val="bg2"/>
                </a:solidFill>
              </a:defRPr>
            </a:lvl1pPr>
          </a:lstStyle>
          <a:p>
            <a:pPr algn="ctr"/>
            <a:fld id="{10A0A6AF-03C5-477E-939A-E28F7E7F05EA}" type="slidenum">
              <a:rPr lang="nl-NL" smtClean="0">
                <a:solidFill>
                  <a:schemeClr val="tx2"/>
                </a:solidFill>
              </a:rPr>
              <a:pPr algn="ctr"/>
              <a:t>9</a:t>
            </a:fld>
            <a:endParaRPr lang="nl-NL" dirty="0">
              <a:solidFill>
                <a:schemeClr val="tx2"/>
              </a:solidFill>
            </a:endParaRPr>
          </a:p>
        </p:txBody>
      </p:sp>
    </p:spTree>
    <p:extLst>
      <p:ext uri="{BB962C8B-B14F-4D97-AF65-F5344CB8AC3E}">
        <p14:creationId xmlns:p14="http://schemas.microsoft.com/office/powerpoint/2010/main" val="693548618"/>
      </p:ext>
    </p:extLst>
  </p:cSld>
  <p:clrMapOvr>
    <a:masterClrMapping/>
  </p:clrMapOvr>
</p:sld>
</file>

<file path=ppt/theme/theme1.xml><?xml version="1.0" encoding="utf-8"?>
<a:theme xmlns:a="http://schemas.openxmlformats.org/drawingml/2006/main" name="MinVWS">
  <a:themeElements>
    <a:clrScheme name="Aangepast 38">
      <a:dk1>
        <a:srgbClr val="000000"/>
      </a:dk1>
      <a:lt1>
        <a:srgbClr val="FFFFFF"/>
      </a:lt1>
      <a:dk2>
        <a:srgbClr val="E17000"/>
      </a:dk2>
      <a:lt2>
        <a:srgbClr val="FFFFFF"/>
      </a:lt2>
      <a:accent1>
        <a:srgbClr val="007BC7"/>
      </a:accent1>
      <a:accent2>
        <a:srgbClr val="8FCAE7"/>
      </a:accent2>
      <a:accent3>
        <a:srgbClr val="CCCCCC"/>
      </a:accent3>
      <a:accent4>
        <a:srgbClr val="999999"/>
      </a:accent4>
      <a:accent5>
        <a:srgbClr val="666666"/>
      </a:accent5>
      <a:accent6>
        <a:srgbClr val="333333"/>
      </a:accent6>
      <a:hlink>
        <a:srgbClr val="01689B"/>
      </a:hlink>
      <a:folHlink>
        <a:srgbClr val="007BC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2" id="{19449426-7886-EC4D-ADD1-C762815A0CCF}" vid="{A487C21C-7426-DB42-B929-E814E9387187}"/>
    </a:ext>
  </a:extLst>
</a:theme>
</file>

<file path=ppt/theme/theme2.xml><?xml version="1.0" encoding="utf-8"?>
<a:theme xmlns:a="http://schemas.openxmlformats.org/drawingml/2006/main" name="1_MinVWS">
  <a:themeElements>
    <a:clrScheme name="Aangepast 38">
      <a:dk1>
        <a:srgbClr val="000000"/>
      </a:dk1>
      <a:lt1>
        <a:srgbClr val="FFFFFF"/>
      </a:lt1>
      <a:dk2>
        <a:srgbClr val="E17000"/>
      </a:dk2>
      <a:lt2>
        <a:srgbClr val="FFFFFF"/>
      </a:lt2>
      <a:accent1>
        <a:srgbClr val="007BC7"/>
      </a:accent1>
      <a:accent2>
        <a:srgbClr val="8FCAE7"/>
      </a:accent2>
      <a:accent3>
        <a:srgbClr val="CCCCCC"/>
      </a:accent3>
      <a:accent4>
        <a:srgbClr val="999999"/>
      </a:accent4>
      <a:accent5>
        <a:srgbClr val="666666"/>
      </a:accent5>
      <a:accent6>
        <a:srgbClr val="333333"/>
      </a:accent6>
      <a:hlink>
        <a:srgbClr val="01689B"/>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2" id="{19449426-7886-EC4D-ADD1-C762815A0CCF}" vid="{A487C21C-7426-DB42-B929-E814E938718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MinVWS</Template>
  <TotalTime>0</TotalTime>
  <Words>2586</Words>
  <Application>Microsoft Office PowerPoint</Application>
  <PresentationFormat>Breedbeeld</PresentationFormat>
  <Paragraphs>353</Paragraphs>
  <Slides>24</Slides>
  <Notes>11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24</vt:i4>
      </vt:variant>
    </vt:vector>
  </HeadingPairs>
  <TitlesOfParts>
    <vt:vector size="30" baseType="lpstr">
      <vt:lpstr>.AppleSystemUIFont</vt:lpstr>
      <vt:lpstr>Arial</vt:lpstr>
      <vt:lpstr>Calibri</vt:lpstr>
      <vt:lpstr>Verdana</vt:lpstr>
      <vt:lpstr>MinVWS</vt:lpstr>
      <vt:lpstr>1_MinVWS</vt:lpstr>
      <vt:lpstr>Bouwstenen MDA++ Februari 2020  Definitief</vt:lpstr>
      <vt:lpstr>Inleiding (1)</vt:lpstr>
      <vt:lpstr>PowerPoint-presentatie</vt:lpstr>
      <vt:lpstr>PowerPoint-presentatie</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Marcel Douw</dc:creator>
  <cp:lastModifiedBy>Stek, A. (Ton)</cp:lastModifiedBy>
  <cp:revision>674</cp:revision>
  <cp:lastPrinted>2020-03-06T11:33:36Z</cp:lastPrinted>
  <dcterms:created xsi:type="dcterms:W3CDTF">2018-06-18T12:07:00Z</dcterms:created>
  <dcterms:modified xsi:type="dcterms:W3CDTF">2020-03-25T08:49:32Z</dcterms:modified>
</cp:coreProperties>
</file>