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  <p:sldMasterId id="2147483760" r:id="rId6"/>
    <p:sldMasterId id="2147483774" r:id="rId7"/>
    <p:sldMasterId id="2147483788" r:id="rId8"/>
  </p:sldMasterIdLst>
  <p:notesMasterIdLst>
    <p:notesMasterId r:id="rId28"/>
  </p:notesMasterIdLst>
  <p:handoutMasterIdLst>
    <p:handoutMasterId r:id="rId29"/>
  </p:handoutMasterIdLst>
  <p:sldIdLst>
    <p:sldId id="305" r:id="rId9"/>
    <p:sldId id="2234" r:id="rId10"/>
    <p:sldId id="286" r:id="rId11"/>
    <p:sldId id="307" r:id="rId12"/>
    <p:sldId id="2230" r:id="rId13"/>
    <p:sldId id="2229" r:id="rId14"/>
    <p:sldId id="2235" r:id="rId15"/>
    <p:sldId id="2236" r:id="rId16"/>
    <p:sldId id="2237" r:id="rId17"/>
    <p:sldId id="2231" r:id="rId18"/>
    <p:sldId id="2232" r:id="rId19"/>
    <p:sldId id="280" r:id="rId20"/>
    <p:sldId id="264" r:id="rId21"/>
    <p:sldId id="288" r:id="rId22"/>
    <p:sldId id="287" r:id="rId23"/>
    <p:sldId id="283" r:id="rId24"/>
    <p:sldId id="284" r:id="rId25"/>
    <p:sldId id="285" r:id="rId26"/>
    <p:sldId id="2238" r:id="rId27"/>
  </p:sldIdLst>
  <p:sldSz cx="12192000" cy="6858000"/>
  <p:notesSz cx="6669088" cy="9872663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E23"/>
    <a:srgbClr val="F0AB00"/>
    <a:srgbClr val="002C64"/>
    <a:srgbClr val="C20016"/>
    <a:srgbClr val="008542"/>
    <a:srgbClr val="00A9F3"/>
    <a:srgbClr val="33AADC"/>
    <a:srgbClr val="002F5F"/>
    <a:srgbClr val="3DB7E4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65" autoAdjust="0"/>
    <p:restoredTop sz="60925" autoAdjust="0"/>
  </p:normalViewPr>
  <p:slideViewPr>
    <p:cSldViewPr snapToGrid="0" snapToObjects="1" showGuides="1">
      <p:cViewPr varScale="1">
        <p:scale>
          <a:sx n="83" d="100"/>
          <a:sy n="83" d="100"/>
        </p:scale>
        <p:origin x="48" y="82"/>
      </p:cViewPr>
      <p:guideLst>
        <p:guide orient="horz" pos="2160"/>
        <p:guide pos="7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376" y="1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3-5-2022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53122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3-5-2022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76518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 datum, voettekst,</a:t>
            </a:r>
            <a:r>
              <a:rPr lang="nl-NL" baseline="0" dirty="0"/>
              <a:t> etc. gebruik onder het menu ‘Invoegen’ de gewenste optie.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Via Start, Nieuwe dia kun je kiezen uit diverse soorten dia’s om in te voegen.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154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2000"/>
              </a:spcAft>
              <a:buFont typeface="Wingdings" panose="05000000000000000000" pitchFamily="2" charset="2"/>
              <a:buNone/>
            </a:pPr>
            <a:r>
              <a:rPr lang="nl-NL" sz="1200" dirty="0">
                <a:solidFill>
                  <a:schemeClr val="bg1"/>
                </a:solidFill>
              </a:rPr>
              <a:t>refereert aan</a:t>
            </a:r>
          </a:p>
          <a:p>
            <a:pPr marL="457200" indent="-457200">
              <a:lnSpc>
                <a:spcPct val="107000"/>
              </a:lnSpc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chemeClr val="bg1"/>
                </a:solidFill>
              </a:rPr>
              <a:t>VN-verdrag handicap</a:t>
            </a:r>
            <a:endParaRPr lang="nl-NL" sz="1200" b="1" dirty="0">
              <a:solidFill>
                <a:schemeClr val="bg1"/>
              </a:solidFill>
            </a:endParaRPr>
          </a:p>
          <a:p>
            <a:endParaRPr lang="nl-NL" dirty="0"/>
          </a:p>
          <a:p>
            <a:pPr>
              <a:lnSpc>
                <a:spcPct val="107000"/>
              </a:lnSpc>
              <a:spcAft>
                <a:spcPts val="2000"/>
              </a:spcAft>
            </a:pPr>
            <a:r>
              <a:rPr lang="nl-NL" sz="1200" dirty="0">
                <a:solidFill>
                  <a:schemeClr val="bg1"/>
                </a:solidFill>
              </a:rPr>
              <a:t>dat digitale informatie en diensten net zo goed bruikbaar zijn voor mensen </a:t>
            </a:r>
            <a:r>
              <a:rPr lang="nl-NL" sz="1200" i="1" dirty="0">
                <a:solidFill>
                  <a:schemeClr val="bg1"/>
                </a:solidFill>
              </a:rPr>
              <a:t>met</a:t>
            </a:r>
            <a:r>
              <a:rPr lang="nl-NL" sz="1200" dirty="0">
                <a:solidFill>
                  <a:schemeClr val="bg1"/>
                </a:solidFill>
              </a:rPr>
              <a:t> een functiebeperking als voor mensen </a:t>
            </a:r>
            <a:r>
              <a:rPr lang="nl-NL" sz="1200" i="1" dirty="0">
                <a:solidFill>
                  <a:schemeClr val="bg1"/>
                </a:solidFill>
              </a:rPr>
              <a:t>zonder</a:t>
            </a:r>
            <a:r>
              <a:rPr lang="nl-NL" sz="1200" dirty="0">
                <a:solidFill>
                  <a:schemeClr val="bg1"/>
                </a:solidFill>
              </a:rPr>
              <a:t> een functiebeperking</a:t>
            </a:r>
          </a:p>
          <a:p>
            <a:pPr>
              <a:lnSpc>
                <a:spcPct val="107000"/>
              </a:lnSpc>
            </a:pPr>
            <a:r>
              <a:rPr lang="nl-NL" sz="1050" dirty="0">
                <a:solidFill>
                  <a:schemeClr val="bg1"/>
                </a:solidFill>
              </a:rPr>
              <a:t>digitale informatie en diensten: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bg1"/>
                </a:solidFill>
              </a:rPr>
              <a:t>websites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bg1"/>
                </a:solidFill>
              </a:rPr>
              <a:t>in- en extranetten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bg1"/>
                </a:solidFill>
              </a:rPr>
              <a:t>apps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chemeClr val="bg1"/>
                </a:solidFill>
              </a:rPr>
              <a:t>digitale documenten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1050" dirty="0">
              <a:solidFill>
                <a:schemeClr val="bg1"/>
              </a:solidFill>
            </a:endParaRPr>
          </a:p>
          <a:p>
            <a:pPr marL="0" marR="0" lvl="0" indent="0" algn="l" defTabSz="912813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050" dirty="0" err="1">
                <a:solidFill>
                  <a:schemeClr val="bg1"/>
                </a:solidFill>
              </a:rPr>
              <a:t>Webtoegankelijkheid</a:t>
            </a:r>
            <a:r>
              <a:rPr lang="nl-NL" sz="1050" dirty="0">
                <a:solidFill>
                  <a:schemeClr val="bg1"/>
                </a:solidFill>
              </a:rPr>
              <a:t> is niet enkel een technisch vraagstuk, maar ook een organisatorische kwestie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nl-NL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>
                <a:solidFill>
                  <a:schemeClr val="tx1"/>
                </a:solidFill>
              </a:rPr>
              <a:t>Maatregelen nemen in een breder verband – om te werken aan een </a:t>
            </a:r>
            <a:r>
              <a:rPr lang="nl-NL" sz="1200" b="1" dirty="0" err="1">
                <a:solidFill>
                  <a:schemeClr val="tx1"/>
                </a:solidFill>
              </a:rPr>
              <a:t>toegangkelijkheidsverklaring</a:t>
            </a:r>
            <a:r>
              <a:rPr lang="nl-NL" sz="1200" b="1" dirty="0">
                <a:solidFill>
                  <a:schemeClr val="tx1"/>
                </a:solidFill>
              </a:rPr>
              <a:t> voor de groei v/d digitale  </a:t>
            </a:r>
            <a:r>
              <a:rPr lang="nl-NL" sz="1200" b="1" dirty="0" err="1">
                <a:solidFill>
                  <a:schemeClr val="tx1"/>
                </a:solidFill>
              </a:rPr>
              <a:t>toegangklijkheid</a:t>
            </a:r>
            <a:r>
              <a:rPr lang="nl-NL" sz="1200" b="1" dirty="0">
                <a:solidFill>
                  <a:schemeClr val="tx1"/>
                </a:solidFill>
              </a:rPr>
              <a:t> in stappen merkbaar zichtbaar is. </a:t>
            </a:r>
          </a:p>
          <a:p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nl-NL" sz="1200" dirty="0">
                <a:solidFill>
                  <a:schemeClr val="bg1"/>
                </a:solidFill>
              </a:rPr>
              <a:t>vraag: komt toegankelijk aan de orde in overleg van de gebruikersvereniging met PinkRoccade over de (door)ontwikkeling van producten en functionaliteiten? En zo ja, hoe?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nl-NL" dirty="0"/>
              <a:t>Ik ben benieuwd of er gemeenten zijn voor sommige gemeenten is dit nog nieuw en ik ben benieuwd voor wie dat ook is naar de mensen die nu </a:t>
            </a:r>
            <a:r>
              <a:rPr lang="nl-NL" dirty="0" err="1"/>
              <a:t>luistreren</a:t>
            </a:r>
            <a:r>
              <a:rPr lang="nl-NL" dirty="0"/>
              <a:t> </a:t>
            </a:r>
            <a:r>
              <a:rPr lang="nl-NL" dirty="0" err="1"/>
              <a:t>ind</a:t>
            </a:r>
            <a:r>
              <a:rPr lang="nl-NL" dirty="0"/>
              <a:t> e </a:t>
            </a:r>
            <a:r>
              <a:rPr lang="nl-NL" dirty="0" err="1"/>
              <a:t>webinar</a:t>
            </a:r>
            <a:r>
              <a:rPr lang="nl-NL" dirty="0"/>
              <a:t>. Laat je </a:t>
            </a:r>
            <a:r>
              <a:rPr lang="nl-NL" dirty="0" err="1"/>
              <a:t>comment</a:t>
            </a:r>
            <a:r>
              <a:rPr lang="nl-NL" dirty="0"/>
              <a:t> achter in de chat graag. 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nl-NL" dirty="0"/>
              <a:t>Vanuit de VNG hebben we een behoefte onderzoek op – het zou mooi zijn als jullie dit ook invullen met jullie bestuurders. 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4708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5340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3135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1775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592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6083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5925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8355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07210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5820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quote kle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818853-7B6C-4FCF-9CFF-991251D5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18AF29-CB8E-4D04-8042-5361F203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D6CAB6-15F6-45E2-B848-BA427254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F0602A-D40A-0643-AEC0-FD07C8680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1862745"/>
            <a:ext cx="1968500" cy="12128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8E2042E-E996-9845-8F9B-B58DA83CBB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3327272"/>
            <a:ext cx="560705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A390E47-0CE9-0E4C-9695-588CB938B2F1}"/>
              </a:ext>
            </a:extLst>
          </p:cNvPr>
          <p:cNvSpPr/>
          <p:nvPr userDrawn="1"/>
        </p:nvSpPr>
        <p:spPr>
          <a:xfrm>
            <a:off x="0" y="-1"/>
            <a:ext cx="12192000" cy="1809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80C04-90E0-4C09-A448-8206C2AA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81A5A-073A-4649-B1B0-B43E11738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2260800"/>
            <a:ext cx="10515600" cy="40213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A9CC67-86B2-4824-A82D-89C58EB5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E0ABF7-2CD0-4D4A-AE0E-0FFBBB4D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E3E499-3352-4058-AAA2-0A1F639E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5272521-94A7-45FE-A101-B718789CF411}"/>
              </a:ext>
            </a:extLst>
          </p:cNvPr>
          <p:cNvCxnSpPr>
            <a:cxnSpLocks/>
          </p:cNvCxnSpPr>
          <p:nvPr userDrawn="1"/>
        </p:nvCxnSpPr>
        <p:spPr>
          <a:xfrm>
            <a:off x="958850" y="6282421"/>
            <a:ext cx="103933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9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quot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961FDDA-E32A-3E4A-A921-D4A1DA1F42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738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4BECCBA-D2FE-934F-93B1-09BAB86CD2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5858" y="3416857"/>
            <a:ext cx="5405270" cy="2252663"/>
          </a:xfrm>
          <a:solidFill>
            <a:schemeClr val="accent6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13A98A-CC75-42A0-8604-21F1CB62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5788" y="2965920"/>
            <a:ext cx="5695200" cy="2703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noFill/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9056A-8355-46DE-8EE2-6532536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11E22-9871-4ADA-9F02-CB1EC86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3CC60-CC6D-4B3A-99BB-7F403AE7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74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3A98A-CC75-42A0-8604-21F1CB62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3014"/>
            <a:ext cx="10515600" cy="1719262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EBEFA0-AA99-4C45-9237-E6206A4BC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62277"/>
            <a:ext cx="10515600" cy="2320924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9056A-8355-46DE-8EE2-6532536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11E22-9871-4ADA-9F02-CB1EC86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3CC60-CC6D-4B3A-99BB-7F403AE7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047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E702B4D-9D6B-2549-A023-991504264968}"/>
              </a:ext>
            </a:extLst>
          </p:cNvPr>
          <p:cNvSpPr/>
          <p:nvPr userDrawn="1"/>
        </p:nvSpPr>
        <p:spPr>
          <a:xfrm>
            <a:off x="0" y="0"/>
            <a:ext cx="12192000" cy="1809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E55077-3225-4FB4-BE18-B85EF716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AAD48-AC0F-4711-9F3B-75183672F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0800"/>
            <a:ext cx="4838700" cy="402162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9B909D-FD64-4FDC-81BD-E90A4B98D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2260800"/>
            <a:ext cx="4838700" cy="402162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376545-E212-4603-9650-CB9F1B5A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F6AF9C-6D5F-42C9-B295-BEA2F6BF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F5331D-CF1F-4CE3-8A96-676398B2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EADF85C-8DD2-4146-9C72-C53CF85A9AD3}"/>
              </a:ext>
            </a:extLst>
          </p:cNvPr>
          <p:cNvCxnSpPr>
            <a:cxnSpLocks/>
          </p:cNvCxnSpPr>
          <p:nvPr userDrawn="1"/>
        </p:nvCxnSpPr>
        <p:spPr>
          <a:xfrm>
            <a:off x="958850" y="6282421"/>
            <a:ext cx="103933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9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DD89F6B-51E5-B74A-9307-28FBFB8E2A42}"/>
              </a:ext>
            </a:extLst>
          </p:cNvPr>
          <p:cNvSpPr/>
          <p:nvPr userDrawn="1"/>
        </p:nvSpPr>
        <p:spPr>
          <a:xfrm>
            <a:off x="0" y="0"/>
            <a:ext cx="12192000" cy="1809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6C0452-1C02-49FE-9063-63BA50EDB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791F94-C3F5-41BC-AC17-A134BF51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8BF8EE-9612-4246-9110-645D5F3901F2}" type="datetimeFigureOut">
              <a:rPr lang="nl-NL" smtClean="0"/>
              <a:pPr/>
              <a:t>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3D61E4-141A-46AE-BD27-E59718C5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E6479C-2265-4A25-A4D5-68B8CAB7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B93264-CEB3-4DD4-A868-A2B19492ABC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DE10972-BE9A-D148-9C21-6CD75B10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800"/>
            <a:ext cx="52578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8D2F1B6-7492-3643-A85C-A8442ABE1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2267027"/>
            <a:ext cx="4838400" cy="401539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62CE42B-35BE-304F-83E6-652748D9A10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82421"/>
            <a:ext cx="4838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0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54F0E6D-D334-4948-872C-9A6AC17B8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7489376-246F-DA47-8975-6EF309416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90400"/>
            <a:ext cx="5154930" cy="1776380"/>
          </a:xfrm>
          <a:solidFill>
            <a:schemeClr val="accent6"/>
          </a:solidFill>
        </p:spPr>
        <p:txBody>
          <a:bodyPr lIns="936000" tIns="252000" rIns="360000" bIns="252000" anchor="ctr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4772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49E02618-F485-5444-82C1-2556C16B79B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57513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22FF3D4-7BF0-1B43-A194-32310CE5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07866AB6-4129-214B-8A59-F8E778D9BC6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9788" y="1810800"/>
            <a:ext cx="10512425" cy="446300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7945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grafiek 2">
            <a:extLst>
              <a:ext uri="{FF2B5EF4-FFF2-40B4-BE49-F238E27FC236}">
                <a16:creationId xmlns:a16="http://schemas.microsoft.com/office/drawing/2014/main" id="{032C2B49-9BB7-B248-A16E-82E5D116E42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9150" y="1810801"/>
            <a:ext cx="10553700" cy="4463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22FF3D4-7BF0-1B43-A194-32310CE5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1802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BF8EE-9612-4246-9110-645D5F3901F2}" type="datetimeFigureOut">
              <a:rPr lang="nl-NL" smtClean="0"/>
              <a:pPr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93264-CEB3-4DD4-A868-A2B19492ABC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22FF3D4-7BF0-1B43-A194-32310CE5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SmartArt 7">
            <a:extLst>
              <a:ext uri="{FF2B5EF4-FFF2-40B4-BE49-F238E27FC236}">
                <a16:creationId xmlns:a16="http://schemas.microsoft.com/office/drawing/2014/main" id="{6D8B0A78-4BE1-3F42-8123-0595E4A07026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819150" y="1810800"/>
            <a:ext cx="10533063" cy="446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SmartArt-afbeelding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270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D6314-87BE-46D2-AC38-B29878496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4177987"/>
            <a:ext cx="9322783" cy="118244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818853-7B6C-4FCF-9CFF-991251D5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18AF29-CB8E-4D04-8042-5361F203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D6CAB6-15F6-45E2-B848-BA427254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F0602A-D40A-0643-AEC0-FD07C8680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801085"/>
            <a:ext cx="1968500" cy="12128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8E2042E-E996-9845-8F9B-B58DA83CBB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2250295"/>
            <a:ext cx="509270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quot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961FDDA-E32A-3E4A-A921-D4A1DA1F42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738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4BECCBA-D2FE-934F-93B1-09BAB86CD2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5858" y="2047163"/>
            <a:ext cx="5405270" cy="3622357"/>
          </a:xfrm>
          <a:solidFill>
            <a:schemeClr val="accent6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13A98A-CC75-42A0-8604-21F1CB62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964"/>
            <a:ext cx="4267200" cy="225563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7634" r="-25830" b="-19860"/>
            </a:stretch>
          </a:blipFill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noFill/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9056A-8355-46DE-8EE2-6532536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11E22-9871-4ADA-9F02-CB1EC86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3CC60-CC6D-4B3A-99BB-7F403AE7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C412CCF-8262-644B-A8B2-72769F8D1F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00" y="3823200"/>
            <a:ext cx="4255961" cy="13618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69875" indent="0">
              <a:buNone/>
              <a:defRPr/>
            </a:lvl3pPr>
            <a:lvl4pPr marL="625475" indent="0">
              <a:buNone/>
              <a:defRPr/>
            </a:lvl4pPr>
            <a:lvl5pPr marL="987425" indent="0"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4426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quote kle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818853-7B6C-4FCF-9CFF-991251D5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18AF29-CB8E-4D04-8042-5361F203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D6CAB6-15F6-45E2-B848-BA427254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F0602A-D40A-0643-AEC0-FD07C8680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1862745"/>
            <a:ext cx="1968500" cy="12128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8E2042E-E996-9845-8F9B-B58DA83CBB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3327272"/>
            <a:ext cx="560705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A390E47-0CE9-0E4C-9695-588CB938B2F1}"/>
              </a:ext>
            </a:extLst>
          </p:cNvPr>
          <p:cNvSpPr/>
          <p:nvPr userDrawn="1"/>
        </p:nvSpPr>
        <p:spPr>
          <a:xfrm>
            <a:off x="0" y="-1"/>
            <a:ext cx="12192000" cy="1809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80C04-90E0-4C09-A448-8206C2AA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81A5A-073A-4649-B1B0-B43E11738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2260800"/>
            <a:ext cx="10515600" cy="402134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A9CC67-86B2-4824-A82D-89C58EB5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E0ABF7-2CD0-4D4A-AE0E-0FFBBB4D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E3E499-3352-4058-AAA2-0A1F639E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5272521-94A7-45FE-A101-B718789CF411}"/>
              </a:ext>
            </a:extLst>
          </p:cNvPr>
          <p:cNvCxnSpPr>
            <a:cxnSpLocks/>
          </p:cNvCxnSpPr>
          <p:nvPr userDrawn="1"/>
        </p:nvCxnSpPr>
        <p:spPr>
          <a:xfrm>
            <a:off x="958850" y="6282421"/>
            <a:ext cx="103933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251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quot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961FDDA-E32A-3E4A-A921-D4A1DA1F42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738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4BECCBA-D2FE-934F-93B1-09BAB86CD2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5858" y="3416857"/>
            <a:ext cx="5405270" cy="2252663"/>
          </a:xfrm>
          <a:solidFill>
            <a:schemeClr val="accent6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13A98A-CC75-42A0-8604-21F1CB62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5788" y="2965920"/>
            <a:ext cx="5695200" cy="2703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noFill/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9056A-8355-46DE-8EE2-6532536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11E22-9871-4ADA-9F02-CB1EC86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3CC60-CC6D-4B3A-99BB-7F403AE7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643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3A98A-CC75-42A0-8604-21F1CB62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3014"/>
            <a:ext cx="10515600" cy="1719262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EBEFA0-AA99-4C45-9237-E6206A4BC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62277"/>
            <a:ext cx="10515600" cy="2320924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9056A-8355-46DE-8EE2-6532536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11E22-9871-4ADA-9F02-CB1EC86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3CC60-CC6D-4B3A-99BB-7F403AE7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5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E702B4D-9D6B-2549-A023-991504264968}"/>
              </a:ext>
            </a:extLst>
          </p:cNvPr>
          <p:cNvSpPr/>
          <p:nvPr userDrawn="1"/>
        </p:nvSpPr>
        <p:spPr>
          <a:xfrm>
            <a:off x="0" y="0"/>
            <a:ext cx="12192000" cy="1809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E55077-3225-4FB4-BE18-B85EF716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AAD48-AC0F-4711-9F3B-75183672F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0800"/>
            <a:ext cx="4838700" cy="402162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9B909D-FD64-4FDC-81BD-E90A4B98D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2260800"/>
            <a:ext cx="4838700" cy="402162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376545-E212-4603-9650-CB9F1B5A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F6AF9C-6D5F-42C9-B295-BEA2F6BF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F5331D-CF1F-4CE3-8A96-676398B2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EADF85C-8DD2-4146-9C72-C53CF85A9AD3}"/>
              </a:ext>
            </a:extLst>
          </p:cNvPr>
          <p:cNvCxnSpPr>
            <a:cxnSpLocks/>
          </p:cNvCxnSpPr>
          <p:nvPr userDrawn="1"/>
        </p:nvCxnSpPr>
        <p:spPr>
          <a:xfrm>
            <a:off x="958850" y="6282421"/>
            <a:ext cx="103933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43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DD89F6B-51E5-B74A-9307-28FBFB8E2A42}"/>
              </a:ext>
            </a:extLst>
          </p:cNvPr>
          <p:cNvSpPr/>
          <p:nvPr userDrawn="1"/>
        </p:nvSpPr>
        <p:spPr>
          <a:xfrm>
            <a:off x="0" y="0"/>
            <a:ext cx="12192000" cy="1809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6C0452-1C02-49FE-9063-63BA50EDB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791F94-C3F5-41BC-AC17-A134BF51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8BF8EE-9612-4246-9110-645D5F3901F2}" type="datetimeFigureOut">
              <a:rPr lang="nl-NL" smtClean="0"/>
              <a:pPr/>
              <a:t>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3D61E4-141A-46AE-BD27-E59718C5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E6479C-2265-4A25-A4D5-68B8CAB7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B93264-CEB3-4DD4-A868-A2B19492ABC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DE10972-BE9A-D148-9C21-6CD75B10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800"/>
            <a:ext cx="52578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8D2F1B6-7492-3643-A85C-A8442ABE1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2267027"/>
            <a:ext cx="4838400" cy="401539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62CE42B-35BE-304F-83E6-652748D9A10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82421"/>
            <a:ext cx="4838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316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54F0E6D-D334-4948-872C-9A6AC17B8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7489376-246F-DA47-8975-6EF309416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90400"/>
            <a:ext cx="5154930" cy="1776380"/>
          </a:xfrm>
          <a:solidFill>
            <a:schemeClr val="accent6"/>
          </a:solidFill>
        </p:spPr>
        <p:txBody>
          <a:bodyPr lIns="936000" tIns="252000" rIns="360000" bIns="252000" anchor="ctr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118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49E02618-F485-5444-82C1-2556C16B79B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8865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22FF3D4-7BF0-1B43-A194-32310CE5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07866AB6-4129-214B-8A59-F8E778D9BC6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9788" y="1810800"/>
            <a:ext cx="10512425" cy="446300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863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grafiek 2">
            <a:extLst>
              <a:ext uri="{FF2B5EF4-FFF2-40B4-BE49-F238E27FC236}">
                <a16:creationId xmlns:a16="http://schemas.microsoft.com/office/drawing/2014/main" id="{032C2B49-9BB7-B248-A16E-82E5D116E42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9150" y="1810801"/>
            <a:ext cx="10553700" cy="4463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22FF3D4-7BF0-1B43-A194-32310CE5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6304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BF8EE-9612-4246-9110-645D5F3901F2}" type="datetimeFigureOut">
              <a:rPr lang="nl-NL" smtClean="0"/>
              <a:pPr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93264-CEB3-4DD4-A868-A2B19492ABC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22FF3D4-7BF0-1B43-A194-32310CE5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SmartArt 7">
            <a:extLst>
              <a:ext uri="{FF2B5EF4-FFF2-40B4-BE49-F238E27FC236}">
                <a16:creationId xmlns:a16="http://schemas.microsoft.com/office/drawing/2014/main" id="{6D8B0A78-4BE1-3F42-8123-0595E4A07026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819150" y="1810800"/>
            <a:ext cx="10533063" cy="446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SmartArt-afbeelding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810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D6314-87BE-46D2-AC38-B29878496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4177987"/>
            <a:ext cx="9322783" cy="118244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818853-7B6C-4FCF-9CFF-991251D5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18AF29-CB8E-4D04-8042-5361F203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D6CAB6-15F6-45E2-B848-BA427254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F0602A-D40A-0643-AEC0-FD07C8680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801085"/>
            <a:ext cx="1968500" cy="12128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8E2042E-E996-9845-8F9B-B58DA83CBB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2250295"/>
            <a:ext cx="509270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quot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961FDDA-E32A-3E4A-A921-D4A1DA1F42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738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4BECCBA-D2FE-934F-93B1-09BAB86CD2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5858" y="2047163"/>
            <a:ext cx="5405270" cy="3622357"/>
          </a:xfrm>
          <a:solidFill>
            <a:schemeClr val="accent6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13A98A-CC75-42A0-8604-21F1CB62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964"/>
            <a:ext cx="4267200" cy="225563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7634" r="-25830" b="-19860"/>
            </a:stretch>
          </a:blipFill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noFill/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9056A-8355-46DE-8EE2-6532536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11E22-9871-4ADA-9F02-CB1EC86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3CC60-CC6D-4B3A-99BB-7F403AE7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C412CCF-8262-644B-A8B2-72769F8D1F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00" y="3823200"/>
            <a:ext cx="4255961" cy="13618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69875" indent="0">
              <a:buNone/>
              <a:defRPr/>
            </a:lvl3pPr>
            <a:lvl4pPr marL="625475" indent="0">
              <a:buNone/>
              <a:defRPr/>
            </a:lvl4pPr>
            <a:lvl5pPr marL="987425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78658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quote kle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818853-7B6C-4FCF-9CFF-991251D5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18AF29-CB8E-4D04-8042-5361F203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D6CAB6-15F6-45E2-B848-BA427254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F0602A-D40A-0643-AEC0-FD07C8680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1862745"/>
            <a:ext cx="1968500" cy="12128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8E2042E-E996-9845-8F9B-B58DA83CBB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3327272"/>
            <a:ext cx="560705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A390E47-0CE9-0E4C-9695-588CB938B2F1}"/>
              </a:ext>
            </a:extLst>
          </p:cNvPr>
          <p:cNvSpPr/>
          <p:nvPr userDrawn="1"/>
        </p:nvSpPr>
        <p:spPr>
          <a:xfrm>
            <a:off x="0" y="-1"/>
            <a:ext cx="12192000" cy="1809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80C04-90E0-4C09-A448-8206C2AA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81A5A-073A-4649-B1B0-B43E11738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2260800"/>
            <a:ext cx="10515600" cy="40213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A9CC67-86B2-4824-A82D-89C58EB5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E0ABF7-2CD0-4D4A-AE0E-0FFBBB4D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E3E499-3352-4058-AAA2-0A1F639E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5272521-94A7-45FE-A101-B718789CF411}"/>
              </a:ext>
            </a:extLst>
          </p:cNvPr>
          <p:cNvCxnSpPr>
            <a:cxnSpLocks/>
          </p:cNvCxnSpPr>
          <p:nvPr userDrawn="1"/>
        </p:nvCxnSpPr>
        <p:spPr>
          <a:xfrm>
            <a:off x="958850" y="6282421"/>
            <a:ext cx="103933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44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quot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961FDDA-E32A-3E4A-A921-D4A1DA1F42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738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4BECCBA-D2FE-934F-93B1-09BAB86CD2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5858" y="3416857"/>
            <a:ext cx="5405270" cy="2252663"/>
          </a:xfrm>
          <a:solidFill>
            <a:schemeClr val="accent6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13A98A-CC75-42A0-8604-21F1CB62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5788" y="2965920"/>
            <a:ext cx="5695200" cy="2703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noFill/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9056A-8355-46DE-8EE2-6532536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11E22-9871-4ADA-9F02-CB1EC86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3CC60-CC6D-4B3A-99BB-7F403AE7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060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3A98A-CC75-42A0-8604-21F1CB62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3014"/>
            <a:ext cx="10515600" cy="1719262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EBEFA0-AA99-4C45-9237-E6206A4BC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62277"/>
            <a:ext cx="10515600" cy="2320924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9056A-8355-46DE-8EE2-6532536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11E22-9871-4ADA-9F02-CB1EC86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3CC60-CC6D-4B3A-99BB-7F403AE7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16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E702B4D-9D6B-2549-A023-991504264968}"/>
              </a:ext>
            </a:extLst>
          </p:cNvPr>
          <p:cNvSpPr/>
          <p:nvPr userDrawn="1"/>
        </p:nvSpPr>
        <p:spPr>
          <a:xfrm>
            <a:off x="0" y="0"/>
            <a:ext cx="12192000" cy="1809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E55077-3225-4FB4-BE18-B85EF716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AAD48-AC0F-4711-9F3B-75183672F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0800"/>
            <a:ext cx="4838700" cy="402162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9B909D-FD64-4FDC-81BD-E90A4B98D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2260800"/>
            <a:ext cx="4838700" cy="402162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376545-E212-4603-9650-CB9F1B5A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F6AF9C-6D5F-42C9-B295-BEA2F6BF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F5331D-CF1F-4CE3-8A96-676398B2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EADF85C-8DD2-4146-9C72-C53CF85A9AD3}"/>
              </a:ext>
            </a:extLst>
          </p:cNvPr>
          <p:cNvCxnSpPr>
            <a:cxnSpLocks/>
          </p:cNvCxnSpPr>
          <p:nvPr userDrawn="1"/>
        </p:nvCxnSpPr>
        <p:spPr>
          <a:xfrm>
            <a:off x="958850" y="6282421"/>
            <a:ext cx="103933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20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DD89F6B-51E5-B74A-9307-28FBFB8E2A42}"/>
              </a:ext>
            </a:extLst>
          </p:cNvPr>
          <p:cNvSpPr/>
          <p:nvPr userDrawn="1"/>
        </p:nvSpPr>
        <p:spPr>
          <a:xfrm>
            <a:off x="0" y="0"/>
            <a:ext cx="12192000" cy="1809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6C0452-1C02-49FE-9063-63BA50EDB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8000"/>
          </a:xfr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791F94-C3F5-41BC-AC17-A134BF51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8BF8EE-9612-4246-9110-645D5F3901F2}" type="datetimeFigureOut">
              <a:rPr lang="nl-NL" smtClean="0"/>
              <a:pPr/>
              <a:t>3-5-2022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3D61E4-141A-46AE-BD27-E59718C5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E6479C-2265-4A25-A4D5-68B8CAB7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B93264-CEB3-4DD4-A868-A2B19492ABC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DE10972-BE9A-D148-9C21-6CD75B10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800"/>
            <a:ext cx="52578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8D2F1B6-7492-3643-A85C-A8442ABE1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2267027"/>
            <a:ext cx="4838400" cy="401539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62CE42B-35BE-304F-83E6-652748D9A10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82421"/>
            <a:ext cx="4838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59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54F0E6D-D334-4948-872C-9A6AC17B8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7489376-246F-DA47-8975-6EF309416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90400"/>
            <a:ext cx="5154930" cy="1776380"/>
          </a:xfrm>
          <a:solidFill>
            <a:schemeClr val="accent6"/>
          </a:solidFill>
        </p:spPr>
        <p:txBody>
          <a:bodyPr lIns="936000" tIns="252000" rIns="360000" bIns="252000" anchor="ctr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90343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49E02618-F485-5444-82C1-2556C16B79B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60342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22FF3D4-7BF0-1B43-A194-32310CE5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07866AB6-4129-214B-8A59-F8E778D9BC6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9788" y="1810800"/>
            <a:ext cx="10512425" cy="446300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171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grafiek 2">
            <a:extLst>
              <a:ext uri="{FF2B5EF4-FFF2-40B4-BE49-F238E27FC236}">
                <a16:creationId xmlns:a16="http://schemas.microsoft.com/office/drawing/2014/main" id="{032C2B49-9BB7-B248-A16E-82E5D116E42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9150" y="1810801"/>
            <a:ext cx="10553700" cy="4463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22FF3D4-7BF0-1B43-A194-32310CE5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1020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35DF8A-A4D8-4132-8F8C-8BBA166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BF8EE-9612-4246-9110-645D5F3901F2}" type="datetimeFigureOut">
              <a:rPr lang="nl-NL" smtClean="0"/>
              <a:pPr/>
              <a:t>3-5-2022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84637B-E903-4D8A-9F32-F50845E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C8DEB-EEE4-4F9B-AFD5-AFA28FF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93264-CEB3-4DD4-A868-A2B19492ABC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22FF3D4-7BF0-1B43-A194-32310CE5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SmartArt 7">
            <a:extLst>
              <a:ext uri="{FF2B5EF4-FFF2-40B4-BE49-F238E27FC236}">
                <a16:creationId xmlns:a16="http://schemas.microsoft.com/office/drawing/2014/main" id="{6D8B0A78-4BE1-3F42-8123-0595E4A07026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819150" y="1810800"/>
            <a:ext cx="10533063" cy="446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SmartArt-afbeelding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1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D6314-87BE-46D2-AC38-B29878496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4177987"/>
            <a:ext cx="9322783" cy="118244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818853-7B6C-4FCF-9CFF-991251D5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18AF29-CB8E-4D04-8042-5361F203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D6CAB6-15F6-45E2-B848-BA427254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F0602A-D40A-0643-AEC0-FD07C8680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801085"/>
            <a:ext cx="1968500" cy="12128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8E2042E-E996-9845-8F9B-B58DA83CBB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45" y="2250295"/>
            <a:ext cx="509270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quot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961FDDA-E32A-3E4A-A921-D4A1DA1F42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738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4BECCBA-D2FE-934F-93B1-09BAB86CD2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5858" y="2047163"/>
            <a:ext cx="5405270" cy="3622357"/>
          </a:xfrm>
          <a:solidFill>
            <a:schemeClr val="accent6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13A98A-CC75-42A0-8604-21F1CB62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9964"/>
            <a:ext cx="4267200" cy="225563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7634" r="-25830" b="-19860"/>
            </a:stretch>
          </a:blipFill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noFill/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9056A-8355-46DE-8EE2-6532536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F8EE-9612-4246-9110-645D5F3901F2}" type="datetimeFigureOut">
              <a:rPr lang="nl-NL" smtClean="0"/>
              <a:t>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11E22-9871-4ADA-9F02-CB1EC864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3CC60-CC6D-4B3A-99BB-7F403AE7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3264-CEB3-4DD4-A868-A2B19492ABC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C412CCF-8262-644B-A8B2-72769F8D1F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00" y="3823200"/>
            <a:ext cx="4255961" cy="13618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69875" indent="0">
              <a:buNone/>
              <a:defRPr/>
            </a:lvl3pPr>
            <a:lvl4pPr marL="625475" indent="0">
              <a:buNone/>
              <a:defRPr/>
            </a:lvl4pPr>
            <a:lvl5pPr marL="987425" indent="0"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4986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Acade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6" y="1871663"/>
            <a:ext cx="4845262" cy="4319587"/>
            <a:chOff x="7229502" y="1800000"/>
            <a:chExt cx="4844496" cy="4320000"/>
          </a:xfrm>
          <a:solidFill>
            <a:schemeClr val="bg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9502" y="1800000"/>
              <a:ext cx="4320493" cy="43200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7827" y="1800000"/>
              <a:ext cx="576171" cy="43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432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tx2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323167"/>
            <a:ext cx="2935705" cy="25279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63" y="378862"/>
            <a:ext cx="1486713" cy="11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1800225"/>
            <a:ext cx="10033000" cy="4500563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95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5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35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35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sz="1350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1" y="6480002"/>
            <a:ext cx="4070351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75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516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746" y="246515"/>
            <a:ext cx="937329" cy="722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18FC5D5-512B-46A2-9EFC-BD88C6D4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800"/>
            <a:ext cx="105156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B7575A-B44D-47AF-A7F8-42D9711D6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0800"/>
            <a:ext cx="10515600" cy="348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D0D7DD-AD8E-4A06-8501-A472D1EFA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600" y="6493150"/>
            <a:ext cx="702600" cy="2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18BF8EE-9612-4246-9110-645D5F3901F2}" type="datetimeFigureOut">
              <a:rPr lang="nl-NL" smtClean="0"/>
              <a:pPr/>
              <a:t>3-5-2022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DC4186-619B-47CD-BE6E-25B8A3F33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00" y="6493150"/>
            <a:ext cx="4191000" cy="2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6FF842-8D6E-4738-9311-12C08648F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0800" y="6493150"/>
            <a:ext cx="460200" cy="22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B93264-CEB3-4DD4-A868-A2B19492ABC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FB51D0-E62F-E341-99C7-22826BE29CBF}"/>
              </a:ext>
            </a:extLst>
          </p:cNvPr>
          <p:cNvSpPr/>
          <p:nvPr userDrawn="1"/>
        </p:nvSpPr>
        <p:spPr>
          <a:xfrm>
            <a:off x="0" y="6267600"/>
            <a:ext cx="12192000" cy="59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7587736-A4D8-D649-80A5-2C60865225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09" y="6445325"/>
            <a:ext cx="1657350" cy="1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venir LT 55 Roman" panose="020B05030200000200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venir LT 55 Roman" panose="020B05030200000200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venir LT 55 Roman" panose="020B05030200000200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439">
          <p15:clr>
            <a:srgbClr val="F26B43"/>
          </p15:clr>
        </p15:guide>
        <p15:guide id="3" orient="horz" pos="3622">
          <p15:clr>
            <a:srgbClr val="F26B43"/>
          </p15:clr>
        </p15:guide>
        <p15:guide id="4" pos="529">
          <p15:clr>
            <a:srgbClr val="F26B43"/>
          </p15:clr>
        </p15:guide>
        <p15:guide id="5" pos="7151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pos="60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18FC5D5-512B-46A2-9EFC-BD88C6D4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800"/>
            <a:ext cx="105156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B7575A-B44D-47AF-A7F8-42D9711D6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0800"/>
            <a:ext cx="10515600" cy="348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D0D7DD-AD8E-4A06-8501-A472D1EFA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600" y="6493150"/>
            <a:ext cx="702600" cy="2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18BF8EE-9612-4246-9110-645D5F3901F2}" type="datetimeFigureOut">
              <a:rPr lang="nl-NL" smtClean="0"/>
              <a:pPr/>
              <a:t>3-5-2022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DC4186-619B-47CD-BE6E-25B8A3F33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00" y="6493150"/>
            <a:ext cx="4191000" cy="2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6FF842-8D6E-4738-9311-12C08648F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0800" y="6493150"/>
            <a:ext cx="460200" cy="22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B93264-CEB3-4DD4-A868-A2B19492ABC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FB51D0-E62F-E341-99C7-22826BE29CBF}"/>
              </a:ext>
            </a:extLst>
          </p:cNvPr>
          <p:cNvSpPr/>
          <p:nvPr userDrawn="1"/>
        </p:nvSpPr>
        <p:spPr>
          <a:xfrm>
            <a:off x="0" y="6267600"/>
            <a:ext cx="12192000" cy="59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7587736-A4D8-D649-80A5-2C60865225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09" y="6445325"/>
            <a:ext cx="1657350" cy="1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8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venir LT 55 Roman" panose="020B05030200000200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venir LT 55 Roman" panose="020B05030200000200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venir LT 55 Roman" panose="020B05030200000200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439">
          <p15:clr>
            <a:srgbClr val="F26B43"/>
          </p15:clr>
        </p15:guide>
        <p15:guide id="3" orient="horz" pos="3622">
          <p15:clr>
            <a:srgbClr val="F26B43"/>
          </p15:clr>
        </p15:guide>
        <p15:guide id="4" pos="529">
          <p15:clr>
            <a:srgbClr val="F26B43"/>
          </p15:clr>
        </p15:guide>
        <p15:guide id="5" pos="7151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pos="60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18FC5D5-512B-46A2-9EFC-BD88C6D4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800"/>
            <a:ext cx="105156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B7575A-B44D-47AF-A7F8-42D9711D6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0800"/>
            <a:ext cx="10515600" cy="348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D0D7DD-AD8E-4A06-8501-A472D1EFA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600" y="6493150"/>
            <a:ext cx="702600" cy="2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18BF8EE-9612-4246-9110-645D5F3901F2}" type="datetimeFigureOut">
              <a:rPr lang="nl-NL" smtClean="0"/>
              <a:pPr/>
              <a:t>3-5-2022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DC4186-619B-47CD-BE6E-25B8A3F33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09800" y="6493150"/>
            <a:ext cx="4191000" cy="22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6FF842-8D6E-4738-9311-12C08648F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0800" y="6493150"/>
            <a:ext cx="460200" cy="22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B93264-CEB3-4DD4-A868-A2B19492ABC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FB51D0-E62F-E341-99C7-22826BE29CBF}"/>
              </a:ext>
            </a:extLst>
          </p:cNvPr>
          <p:cNvSpPr/>
          <p:nvPr userDrawn="1"/>
        </p:nvSpPr>
        <p:spPr>
          <a:xfrm>
            <a:off x="0" y="6267600"/>
            <a:ext cx="12192000" cy="59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7587736-A4D8-D649-80A5-2C60865225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09" y="6445325"/>
            <a:ext cx="1657350" cy="1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9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venir LT 55 Roman" panose="020B05030200000200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venir LT 55 Roman" panose="020B05030200000200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venir LT 55 Roman" panose="020B05030200000200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439">
          <p15:clr>
            <a:srgbClr val="F26B43"/>
          </p15:clr>
        </p15:guide>
        <p15:guide id="3" orient="horz" pos="3622">
          <p15:clr>
            <a:srgbClr val="F26B43"/>
          </p15:clr>
        </p15:guide>
        <p15:guide id="4" pos="529">
          <p15:clr>
            <a:srgbClr val="F26B43"/>
          </p15:clr>
        </p15:guide>
        <p15:guide id="5" pos="7151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pos="6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incoumans@ziggo.nl" TargetMode="External"/><Relationship Id="rId2" Type="http://schemas.openxmlformats.org/officeDocument/2006/relationships/hyperlink" Target="mailto:Sandra.nijsten@gemeentestein.nl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mailto:paul.van.alphen@gemeentestein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DM_Index_LIA_Blad_1_laag1.png">
            <a:extLst>
              <a:ext uri="{FF2B5EF4-FFF2-40B4-BE49-F238E27FC236}">
                <a16:creationId xmlns:a16="http://schemas.microsoft.com/office/drawing/2014/main" id="{FC2FB38D-BDC0-4E6E-AC00-959AFCBB44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637" y="-1427723"/>
            <a:ext cx="14828530" cy="1063443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14710" y="6409653"/>
            <a:ext cx="2848972" cy="425920"/>
          </a:xfrm>
        </p:spPr>
        <p:txBody>
          <a:bodyPr/>
          <a:lstStyle/>
          <a:p>
            <a:pPr defTabSz="684610">
              <a:defRPr/>
            </a:pPr>
            <a:r>
              <a:rPr lang="nl-NL" sz="1600" dirty="0">
                <a:solidFill>
                  <a:srgbClr val="FFFFFF"/>
                </a:solidFill>
              </a:rPr>
              <a:t>23 juni 2020 </a:t>
            </a:r>
          </a:p>
        </p:txBody>
      </p:sp>
      <p:pic>
        <p:nvPicPr>
          <p:cNvPr id="6" name="Afbeelding 5" descr="IDM_Logo-04.png">
            <a:extLst>
              <a:ext uri="{FF2B5EF4-FFF2-40B4-BE49-F238E27FC236}">
                <a16:creationId xmlns:a16="http://schemas.microsoft.com/office/drawing/2014/main" id="{1C6131E3-6772-4A39-BDF7-7C11A87AA5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462" y="6331903"/>
            <a:ext cx="1120352" cy="423737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13515" y="3900004"/>
            <a:ext cx="4590000" cy="810000"/>
          </a:xfrm>
        </p:spPr>
        <p:txBody>
          <a:bodyPr/>
          <a:lstStyle/>
          <a:p>
            <a:br>
              <a:rPr lang="nl-NL" dirty="0"/>
            </a:br>
            <a:endParaRPr lang="nl-NL" i="1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F283DCE-375F-47DD-8DDE-D8476CCF59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196" y="122200"/>
            <a:ext cx="2317494" cy="128587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A8F269E-4C66-48AA-A23E-2C43C4574AB2}"/>
              </a:ext>
            </a:extLst>
          </p:cNvPr>
          <p:cNvSpPr txBox="1">
            <a:spLocks/>
          </p:cNvSpPr>
          <p:nvPr/>
        </p:nvSpPr>
        <p:spPr>
          <a:xfrm>
            <a:off x="1914710" y="3544743"/>
            <a:ext cx="4590000" cy="57735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/>
            <a:br>
              <a:rPr lang="nl-NL" sz="4000" dirty="0"/>
            </a:br>
            <a:endParaRPr lang="nl-NL" sz="400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7D6CAA-E9E1-0242-AAED-4FF814E27B9B}"/>
              </a:ext>
            </a:extLst>
          </p:cNvPr>
          <p:cNvSpPr txBox="1">
            <a:spLocks/>
          </p:cNvSpPr>
          <p:nvPr/>
        </p:nvSpPr>
        <p:spPr>
          <a:xfrm>
            <a:off x="603039" y="1883867"/>
            <a:ext cx="7213341" cy="141954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/>
            <a:r>
              <a:rPr lang="nl-NL" sz="4400" dirty="0"/>
              <a:t>Inclusieve dienstverlening</a:t>
            </a:r>
            <a:br>
              <a:rPr lang="nl-NL" sz="4400" dirty="0"/>
            </a:br>
            <a:r>
              <a:rPr lang="nl-NL" sz="4400" dirty="0"/>
              <a:t>gemeenten 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23797B22-E51C-5C48-ACB3-B8DFFDE75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039" y="2449492"/>
            <a:ext cx="6120000" cy="1440000"/>
          </a:xfrm>
        </p:spPr>
        <p:txBody>
          <a:bodyPr/>
          <a:lstStyle/>
          <a:p>
            <a:r>
              <a:rPr lang="nl-NL" sz="2800" dirty="0"/>
              <a:t>4. Borgen en monitoren </a:t>
            </a: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1726858C-7626-8C46-8E7B-BD458B7E1BC5}"/>
              </a:ext>
            </a:extLst>
          </p:cNvPr>
          <p:cNvSpPr txBox="1">
            <a:spLocks/>
          </p:cNvSpPr>
          <p:nvPr/>
        </p:nvSpPr>
        <p:spPr>
          <a:xfrm>
            <a:off x="603039" y="4363430"/>
            <a:ext cx="6670629" cy="2167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34290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68580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02870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None/>
              <a:tabLst>
                <a:tab pos="1792288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37160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nl-NL" dirty="0"/>
          </a:p>
          <a:p>
            <a:pPr defTabSz="914400"/>
            <a:r>
              <a:rPr lang="nl-NL" dirty="0" err="1"/>
              <a:t>Zakia</a:t>
            </a:r>
            <a:r>
              <a:rPr lang="nl-NL" dirty="0"/>
              <a:t> </a:t>
            </a:r>
            <a:r>
              <a:rPr lang="nl-NL" dirty="0" err="1"/>
              <a:t>Boucetta</a:t>
            </a:r>
            <a:r>
              <a:rPr lang="nl-NL" dirty="0"/>
              <a:t> (VNG Realisatie) en Gemeente Stein </a:t>
            </a:r>
          </a:p>
          <a:p>
            <a:pPr defTabSz="914400"/>
            <a:r>
              <a:rPr lang="nl-NL" dirty="0"/>
              <a:t>Masterclass Lokale Inclusie Agenda</a:t>
            </a:r>
          </a:p>
        </p:txBody>
      </p:sp>
    </p:spTree>
    <p:extLst>
      <p:ext uri="{BB962C8B-B14F-4D97-AF65-F5344CB8AC3E}">
        <p14:creationId xmlns:p14="http://schemas.microsoft.com/office/powerpoint/2010/main" val="40150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39458-D7C2-414B-8C5F-5E953719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663" y="552950"/>
            <a:ext cx="10033200" cy="1003134"/>
          </a:xfrm>
        </p:spPr>
        <p:txBody>
          <a:bodyPr/>
          <a:lstStyle/>
          <a:p>
            <a:r>
              <a:rPr lang="nl-NL" dirty="0"/>
              <a:t>Het tijdelijk besluit digitale toegankelijkheid overheid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B35711-B702-4C50-AEA8-74489C0E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00225"/>
            <a:ext cx="10033000" cy="4825164"/>
          </a:xfrm>
        </p:spPr>
        <p:txBody>
          <a:bodyPr/>
          <a:lstStyle/>
          <a:p>
            <a:pPr marL="457200" lvl="0" indent="-457200" fontAlgn="auto">
              <a:lnSpc>
                <a:spcPct val="107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Verdana"/>
              </a:rPr>
              <a:t>Omzetting van Europese Richtlijn 2016/2102</a:t>
            </a:r>
          </a:p>
          <a:p>
            <a:pPr marL="457200" lvl="0" indent="-457200" fontAlgn="auto">
              <a:lnSpc>
                <a:spcPct val="107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Verdana"/>
              </a:rPr>
              <a:t>Bedoeld om de toegankelijkheid te borgen voor mensen met een functiebeperking</a:t>
            </a:r>
          </a:p>
          <a:p>
            <a:pPr marL="457200" lvl="0" indent="-457200" fontAlgn="auto">
              <a:lnSpc>
                <a:spcPct val="107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Verdana"/>
              </a:rPr>
              <a:t>Tweeledige verplichting voor overheidsinstanties:</a:t>
            </a:r>
            <a:br>
              <a:rPr lang="nl-NL" dirty="0">
                <a:solidFill>
                  <a:srgbClr val="000000"/>
                </a:solidFill>
                <a:latin typeface="Verdana"/>
              </a:rPr>
            </a:br>
            <a:r>
              <a:rPr lang="nl-NL" dirty="0">
                <a:solidFill>
                  <a:srgbClr val="000000"/>
                </a:solidFill>
                <a:latin typeface="Verdana"/>
              </a:rPr>
              <a:t>1. online content toegankelijk(er) maken</a:t>
            </a:r>
            <a:br>
              <a:rPr lang="nl-NL" dirty="0">
                <a:solidFill>
                  <a:srgbClr val="000000"/>
                </a:solidFill>
                <a:latin typeface="Verdana"/>
              </a:rPr>
            </a:br>
            <a:r>
              <a:rPr lang="nl-NL" dirty="0">
                <a:solidFill>
                  <a:srgbClr val="000000"/>
                </a:solidFill>
                <a:latin typeface="Verdana"/>
              </a:rPr>
              <a:t>2. verantwoorden via toegankelijkheidsverklaring</a:t>
            </a:r>
          </a:p>
          <a:p>
            <a:pPr marL="457200" lvl="0" indent="-457200" fontAlgn="auto">
              <a:lnSpc>
                <a:spcPct val="107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Verdana"/>
              </a:rPr>
              <a:t>Invoering in 3 fases, de laatste fase is in 2021</a:t>
            </a:r>
          </a:p>
          <a:p>
            <a:pPr marL="457200" lvl="0" indent="-457200" fontAlgn="auto">
              <a:lnSpc>
                <a:spcPct val="107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lang="nl-NL" dirty="0">
              <a:solidFill>
                <a:srgbClr val="000000"/>
              </a:solidFill>
              <a:latin typeface="Verdana"/>
            </a:endParaRPr>
          </a:p>
          <a:p>
            <a:pPr marL="0" lvl="0" indent="0" fontAlgn="auto">
              <a:lnSpc>
                <a:spcPct val="107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  <a:defRPr/>
            </a:pPr>
            <a:r>
              <a:rPr lang="nl-NL" dirty="0">
                <a:solidFill>
                  <a:srgbClr val="000000"/>
                </a:solidFill>
                <a:latin typeface="Verdana"/>
              </a:rPr>
              <a:t>Let op: is niet enkel een technisch vraagstuk, maar ook een organisatorische kwestie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7C890B-3955-4C48-9ADE-043E18C534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89" y="385551"/>
            <a:ext cx="171922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299AD-2277-43D8-BC93-D24FB0CB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076" y="789368"/>
            <a:ext cx="10033200" cy="720000"/>
          </a:xfrm>
        </p:spPr>
        <p:txBody>
          <a:bodyPr/>
          <a:lstStyle/>
          <a:p>
            <a:r>
              <a:rPr lang="nl-NL" dirty="0"/>
              <a:t>Sociale Inclusie burgerpanel </a:t>
            </a:r>
            <a:br>
              <a:rPr lang="nl-NL" dirty="0"/>
            </a:br>
            <a:r>
              <a:rPr lang="nl-NL" dirty="0"/>
              <a:t>gemeente Stein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43BC20-51C9-4D40-A4A8-C68290EB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232" y="2149642"/>
            <a:ext cx="8738268" cy="4151146"/>
          </a:xfrm>
        </p:spPr>
        <p:txBody>
          <a:bodyPr/>
          <a:lstStyle/>
          <a:p>
            <a:pPr marL="0" lvl="0" indent="0" fontAlgn="auto">
              <a:lnSpc>
                <a:spcPct val="107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None/>
              <a:defRPr/>
            </a:pPr>
            <a:r>
              <a:rPr lang="nl-NL" i="1" dirty="0">
                <a:solidFill>
                  <a:srgbClr val="000000"/>
                </a:solidFill>
                <a:latin typeface="Verdana"/>
              </a:rPr>
              <a:t>Goed voorbeeld waarin de gemeente samen met hun burgers en ondernemers </a:t>
            </a:r>
            <a:r>
              <a:rPr lang="nl-NL" dirty="0">
                <a:solidFill>
                  <a:srgbClr val="000000"/>
                </a:solidFill>
                <a:latin typeface="Verdana"/>
              </a:rPr>
              <a:t>maatregelen</a:t>
            </a:r>
            <a:r>
              <a:rPr lang="nl-NL" i="1" dirty="0">
                <a:solidFill>
                  <a:srgbClr val="000000"/>
                </a:solidFill>
                <a:latin typeface="Verdana"/>
              </a:rPr>
              <a:t> treft op inclusieve dienstverlening. </a:t>
            </a:r>
            <a:endParaRPr lang="nl-NL" b="1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45B335-9833-4C43-B178-E5984A5013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215" y="335723"/>
            <a:ext cx="1719221" cy="11705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662079-C474-E247-9A85-5389D3444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39" y="415112"/>
            <a:ext cx="1231393" cy="9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5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toegankelijk en bewust</a:t>
            </a:r>
          </a:p>
        </p:txBody>
      </p:sp>
    </p:spTree>
    <p:extLst>
      <p:ext uri="{BB962C8B-B14F-4D97-AF65-F5344CB8AC3E}">
        <p14:creationId xmlns:p14="http://schemas.microsoft.com/office/powerpoint/2010/main" val="281977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zijn wij?</a:t>
            </a:r>
          </a:p>
          <a:p>
            <a:r>
              <a:rPr lang="nl-NL" dirty="0"/>
              <a:t>VN-Verdrag onder de aandacht</a:t>
            </a:r>
          </a:p>
          <a:p>
            <a:r>
              <a:rPr lang="nl-NL" dirty="0"/>
              <a:t>Verkiezingen</a:t>
            </a:r>
          </a:p>
          <a:p>
            <a:r>
              <a:rPr lang="nl-NL" dirty="0"/>
              <a:t>Toegankelijke dienstverlening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3" y="1797269"/>
            <a:ext cx="5990897" cy="44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6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Wie zijn wij?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97528" y="1929483"/>
            <a:ext cx="46551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55 Roman"/>
                <a:ea typeface="+mn-ea"/>
                <a:cs typeface="+mn-cs"/>
              </a:rPr>
              <a:t>Sociaal Inclusie Panel: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55 Roman"/>
                <a:ea typeface="+mn-ea"/>
                <a:cs typeface="+mn-cs"/>
              </a:rPr>
              <a:t>Ervaringsdeskundigen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55 Roman"/>
                <a:ea typeface="+mn-ea"/>
                <a:cs typeface="+mn-cs"/>
              </a:rPr>
              <a:t>Afvaardiging Stichting GIPS 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55 Roman"/>
                <a:ea typeface="+mn-ea"/>
                <a:cs typeface="+mn-cs"/>
              </a:rPr>
              <a:t>VN-ambassadeurs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55 Roman"/>
                <a:ea typeface="+mn-ea"/>
                <a:cs typeface="+mn-cs"/>
              </a:rPr>
              <a:t>Adviesraad Sociaal Domein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55 Roman"/>
                <a:ea typeface="+mn-ea"/>
                <a:cs typeface="+mn-cs"/>
              </a:rPr>
              <a:t>Burgerkracht Limburg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55 Roman"/>
                <a:ea typeface="+mn-ea"/>
                <a:cs typeface="+mn-cs"/>
              </a:rPr>
              <a:t>Federatie Gehandicapten Organisaties Limburg voor Toegankelijkheid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55 Roman"/>
                <a:ea typeface="+mn-ea"/>
                <a:cs typeface="+mn-cs"/>
              </a:rPr>
              <a:t>MEE Zuid-Limburg</a:t>
            </a:r>
          </a:p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55 Roman"/>
                <a:ea typeface="+mn-ea"/>
                <a:cs typeface="+mn-cs"/>
              </a:rPr>
              <a:t>Ambtenaren Openbare Ruimte, Accommodaties en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LT 55 Roman"/>
                <a:ea typeface="+mn-ea"/>
                <a:cs typeface="+mn-cs"/>
              </a:rPr>
              <a:t>Wmo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LT 55 Roman"/>
              <a:ea typeface="+mn-ea"/>
              <a:cs typeface="+mn-c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443" y="1808018"/>
            <a:ext cx="7121557" cy="44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5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4" y="2170546"/>
            <a:ext cx="6334126" cy="40192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5857875" cy="61897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4" y="1"/>
            <a:ext cx="3969617" cy="292792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564" y="-1"/>
            <a:ext cx="3260436" cy="29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9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VN-Verdrag onder de aandacht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Onder aandacht brengen bij de wethouder Sociaal Domein</a:t>
            </a:r>
          </a:p>
          <a:p>
            <a:r>
              <a:rPr lang="nl-NL" dirty="0"/>
              <a:t>Panel van ambtenaren en ervarings-</a:t>
            </a:r>
          </a:p>
          <a:p>
            <a:pPr marL="0" indent="0">
              <a:buNone/>
            </a:pPr>
            <a:r>
              <a:rPr lang="nl-NL" dirty="0"/>
              <a:t>   deskundigen</a:t>
            </a:r>
          </a:p>
          <a:p>
            <a:pPr lvl="2"/>
            <a:r>
              <a:rPr lang="nl-NL" dirty="0">
                <a:latin typeface="+mj-lt"/>
              </a:rPr>
              <a:t>Gevraagd en ongevraagd advies geven	</a:t>
            </a:r>
          </a:p>
          <a:p>
            <a:r>
              <a:rPr lang="nl-NL" dirty="0"/>
              <a:t>Intentieverklaring door college B&amp;W</a:t>
            </a:r>
          </a:p>
          <a:p>
            <a:r>
              <a:rPr lang="nl-NL" dirty="0"/>
              <a:t>Themabijeenkomsten</a:t>
            </a:r>
          </a:p>
          <a:p>
            <a:r>
              <a:rPr lang="nl-NL" dirty="0"/>
              <a:t>Dag van de </a:t>
            </a:r>
            <a:r>
              <a:rPr lang="nl-NL" dirty="0" err="1"/>
              <a:t>Steinse</a:t>
            </a:r>
            <a:r>
              <a:rPr lang="nl-NL" dirty="0"/>
              <a:t> Toegankelijkheid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Rode draad is bewustwording en betrokkenheid!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398" y="2795751"/>
            <a:ext cx="4883191" cy="27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6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Verkiezingen	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2018 een eerste aanzet gegeven om alle locaties </a:t>
            </a:r>
          </a:p>
          <a:p>
            <a:pPr marL="0" indent="0">
              <a:buNone/>
            </a:pPr>
            <a:r>
              <a:rPr lang="nl-NL" dirty="0"/>
              <a:t>als stemlokaal te onderzoeken op toegankelijkheid </a:t>
            </a:r>
          </a:p>
          <a:p>
            <a:r>
              <a:rPr lang="nl-NL" dirty="0"/>
              <a:t>Dit was zowel voor binnen als buiten</a:t>
            </a:r>
          </a:p>
          <a:p>
            <a:r>
              <a:rPr lang="nl-NL" dirty="0"/>
              <a:t>Op de dag van de verkiezingen steekproeven </a:t>
            </a:r>
          </a:p>
          <a:p>
            <a:r>
              <a:rPr lang="nl-NL" dirty="0"/>
              <a:t>In 2019 zijn 3 locaties van de lijst afgehaald </a:t>
            </a:r>
          </a:p>
          <a:p>
            <a:r>
              <a:rPr lang="nl-NL" dirty="0"/>
              <a:t>Andere locaties aanpassing gekregen</a:t>
            </a:r>
          </a:p>
          <a:p>
            <a:r>
              <a:rPr lang="nl-NL" dirty="0"/>
              <a:t>Zeer tevreden met het bereikte resultaat</a:t>
            </a:r>
          </a:p>
          <a:p>
            <a:r>
              <a:rPr lang="nl-NL" dirty="0"/>
              <a:t>Op naar Verkiezingen voor iedereen!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01073" y="2359579"/>
            <a:ext cx="4446773" cy="33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7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Toegankelijke dienstverlening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Quick-</a:t>
            </a:r>
            <a:r>
              <a:rPr lang="nl-NL" dirty="0" err="1"/>
              <a:t>wins</a:t>
            </a:r>
            <a:endParaRPr lang="nl-NL" dirty="0"/>
          </a:p>
          <a:p>
            <a:r>
              <a:rPr lang="nl-NL" dirty="0"/>
              <a:t>Toegankelijke speeltuin</a:t>
            </a:r>
          </a:p>
          <a:p>
            <a:r>
              <a:rPr lang="nl-NL" dirty="0"/>
              <a:t>Knuppelpad</a:t>
            </a:r>
          </a:p>
          <a:p>
            <a:r>
              <a:rPr lang="nl-NL" dirty="0" err="1"/>
              <a:t>Blindengeleidepaden</a:t>
            </a:r>
            <a:r>
              <a:rPr lang="nl-NL" dirty="0"/>
              <a:t> </a:t>
            </a:r>
          </a:p>
          <a:p>
            <a:r>
              <a:rPr lang="nl-NL" dirty="0" err="1"/>
              <a:t>Webteksten</a:t>
            </a:r>
            <a:r>
              <a:rPr lang="nl-NL" dirty="0"/>
              <a:t> toegankelijk</a:t>
            </a:r>
          </a:p>
          <a:p>
            <a:r>
              <a:rPr lang="nl-NL" dirty="0"/>
              <a:t>Brieven Sociale Zaken en Vergunningen</a:t>
            </a:r>
          </a:p>
          <a:p>
            <a:r>
              <a:rPr lang="nl-NL" dirty="0"/>
              <a:t>Kleurencontrasten</a:t>
            </a:r>
          </a:p>
          <a:p>
            <a:r>
              <a:rPr lang="nl-NL" dirty="0"/>
              <a:t>Voorleesfunctie </a:t>
            </a:r>
          </a:p>
          <a:p>
            <a:r>
              <a:rPr lang="nl-NL" dirty="0"/>
              <a:t>Bieden van maatwerk in de dienstverlening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124" y="1807778"/>
            <a:ext cx="4953876" cy="37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04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Contactgegevens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Sandra Nijsten</a:t>
            </a:r>
          </a:p>
          <a:p>
            <a:pPr marL="0" indent="0">
              <a:buNone/>
            </a:pPr>
            <a:r>
              <a:rPr lang="nl-NL" sz="1800" dirty="0"/>
              <a:t>Beleidsmedewerker Sociaal Domein</a:t>
            </a:r>
          </a:p>
          <a:p>
            <a:pPr marL="0" indent="0">
              <a:buNone/>
            </a:pPr>
            <a:r>
              <a:rPr lang="nl-NL" sz="1800" dirty="0">
                <a:hlinkClick r:id="rId2"/>
              </a:rPr>
              <a:t>sandra.nijsten@gemeentestein.nl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06-24899702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dirty="0"/>
              <a:t>Hein Coumans</a:t>
            </a:r>
          </a:p>
          <a:p>
            <a:pPr marL="0" indent="0">
              <a:buNone/>
            </a:pPr>
            <a:r>
              <a:rPr lang="nl-NL" sz="1800" dirty="0"/>
              <a:t>Ervaringsdeskundige / Adviesraad Sociaal Domein</a:t>
            </a:r>
          </a:p>
          <a:p>
            <a:pPr marL="0" indent="0">
              <a:buNone/>
            </a:pPr>
            <a:r>
              <a:rPr lang="nl-NL" sz="1800" dirty="0">
                <a:hlinkClick r:id="rId3"/>
              </a:rPr>
              <a:t>heincoumans@ziggo.nl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06-28532680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Paul van Alphen</a:t>
            </a:r>
          </a:p>
          <a:p>
            <a:pPr marL="0" indent="0">
              <a:buNone/>
            </a:pPr>
            <a:r>
              <a:rPr lang="nl-NL" sz="1800" dirty="0"/>
              <a:t>Communicatieadviseur</a:t>
            </a:r>
          </a:p>
          <a:p>
            <a:pPr marL="0" indent="0">
              <a:buNone/>
            </a:pPr>
            <a:r>
              <a:rPr lang="nl-NL" sz="1800" dirty="0">
                <a:hlinkClick r:id="rId4"/>
              </a:rPr>
              <a:t>paul.van.alphen@gemeentestein.nl</a:t>
            </a:r>
            <a:r>
              <a:rPr lang="nl-NL" sz="1800" dirty="0"/>
              <a:t> </a:t>
            </a:r>
          </a:p>
          <a:p>
            <a:pPr marL="0" indent="0">
              <a:buNone/>
            </a:pPr>
            <a:r>
              <a:rPr lang="nl-NL" sz="1800" dirty="0"/>
              <a:t>06-13165338</a:t>
            </a:r>
          </a:p>
        </p:txBody>
      </p:sp>
    </p:spTree>
    <p:extLst>
      <p:ext uri="{BB962C8B-B14F-4D97-AF65-F5344CB8AC3E}">
        <p14:creationId xmlns:p14="http://schemas.microsoft.com/office/powerpoint/2010/main" val="347810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4698A-38FB-4BF7-8546-586C637A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7" y="5778947"/>
            <a:ext cx="10932696" cy="720000"/>
          </a:xfrm>
        </p:spPr>
        <p:txBody>
          <a:bodyPr/>
          <a:lstStyle/>
          <a:p>
            <a:r>
              <a:rPr lang="nl-NL" dirty="0"/>
              <a:t>Iedereen moet kunnen meedoen….ook in deze corona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414F38E-F624-48B3-BD18-CC033F3CC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5305" y="254001"/>
            <a:ext cx="5625214" cy="207431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7333934-773B-4767-AF0A-B14E7F6718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67" y="1925051"/>
            <a:ext cx="10539663" cy="339557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161E9A1-895D-F54A-8778-B77A22F6BE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03" y="337896"/>
            <a:ext cx="1231393" cy="9532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0327F1-BEF7-CC49-8127-3023A8CEA2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569" y="337896"/>
            <a:ext cx="171922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35B7FEE-62BD-4C56-8722-C814C27A3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2060812"/>
            <a:ext cx="10033000" cy="4239976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ADD856-50EE-4724-AF41-845AF4B57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1AC4ED8-6F4C-4625-9836-9015109F6E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49" y="1140947"/>
            <a:ext cx="5224725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3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3171AB4-AC79-41E6-B1A4-4E14A7A3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74" y="1231453"/>
            <a:ext cx="10764252" cy="541683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BDF941E-AC20-4713-ACD2-1A2589063D49}"/>
              </a:ext>
            </a:extLst>
          </p:cNvPr>
          <p:cNvSpPr txBox="1">
            <a:spLocks/>
          </p:cNvSpPr>
          <p:nvPr/>
        </p:nvSpPr>
        <p:spPr>
          <a:xfrm>
            <a:off x="1629411" y="402813"/>
            <a:ext cx="10081325" cy="823393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A9F3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/>
            <a:r>
              <a:rPr lang="nb-NO" dirty="0"/>
              <a:t>Agenda digitale overheid: NL DIGIbeter </a:t>
            </a:r>
            <a:br>
              <a:rPr lang="nb-NO" dirty="0"/>
            </a:br>
            <a:br>
              <a:rPr lang="nb-NO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2C61AE-8725-406C-BDC1-67059774B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651" y="320842"/>
            <a:ext cx="8289088" cy="5979947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i="1" dirty="0"/>
              <a:t>59% van de mensen het (zeer) belangrijk vindt dat ondanks digitale ontwikkelingen de fysieke locatie om overheidszaken te regelen nooit mag verdwijnen </a:t>
            </a:r>
          </a:p>
          <a:p>
            <a:pPr marL="0" indent="0">
              <a:buNone/>
            </a:pPr>
            <a:r>
              <a:rPr lang="nl-NL" sz="1200" b="1" i="1" dirty="0"/>
              <a:t>(</a:t>
            </a:r>
            <a:r>
              <a:rPr lang="nl-NL" sz="1200" b="1" i="1" dirty="0" err="1"/>
              <a:t>Kantar</a:t>
            </a:r>
            <a:r>
              <a:rPr lang="nl-NL" sz="1200" b="1" i="1" dirty="0"/>
              <a:t>, 2019)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A4095C-85E6-455C-A234-055ED64B31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74" y="320842"/>
            <a:ext cx="1719221" cy="117053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0DC69C2-3095-4674-9832-2F63C6B9FD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041" y="2406316"/>
            <a:ext cx="10201654" cy="36415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7D19E9D-31F8-0443-A508-0132015F8A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953" y="538113"/>
            <a:ext cx="1231393" cy="9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5100269-32EA-B94E-AF7A-9C2DD89D92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0" y="398822"/>
            <a:ext cx="1231393" cy="9532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8495DD7-445F-462F-8BEF-8CA398F0CC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61" y="398822"/>
            <a:ext cx="1719221" cy="11705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669E11-9B16-413E-9774-52B33243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582" y="1098702"/>
            <a:ext cx="10668000" cy="941306"/>
          </a:xfrm>
        </p:spPr>
        <p:txBody>
          <a:bodyPr/>
          <a:lstStyle/>
          <a:p>
            <a:r>
              <a:rPr lang="nl-NL" sz="2800" dirty="0"/>
              <a:t>Methoden voor realisatie inclusieve dienstverlening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C255BB2-BACA-4BA8-A94E-19599DDC3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47582" y="1887220"/>
            <a:ext cx="10258104" cy="477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BAA23-87EA-47B4-B58C-14663402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063" y="360000"/>
            <a:ext cx="10262968" cy="720000"/>
          </a:xfrm>
        </p:spPr>
        <p:txBody>
          <a:bodyPr/>
          <a:lstStyle/>
          <a:p>
            <a:r>
              <a:rPr lang="nl-NL" dirty="0"/>
              <a:t>VNG Brochure (digitale) inclusie 2019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4D3D3D2-D821-4843-9871-02E814860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495" y="1604211"/>
            <a:ext cx="8871284" cy="407507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30A20FD-C139-4796-933E-1902764AE685}"/>
              </a:ext>
            </a:extLst>
          </p:cNvPr>
          <p:cNvSpPr txBox="1">
            <a:spLocks/>
          </p:cNvSpPr>
          <p:nvPr/>
        </p:nvSpPr>
        <p:spPr>
          <a:xfrm>
            <a:off x="1507958" y="5933683"/>
            <a:ext cx="10684042" cy="72000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A9F3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/>
            <a:r>
              <a:rPr lang="nl-NL" dirty="0"/>
              <a:t>Maak kennis met andere goede voorbeelden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F8C13BB-97A8-4E62-918E-035579310B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779" y="306477"/>
            <a:ext cx="1719221" cy="117053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5BC57F-F11F-CD4C-9907-456D12E541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39" y="415112"/>
            <a:ext cx="1231393" cy="9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E55CA-F7AE-431C-AF84-1296A342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074" y="389717"/>
            <a:ext cx="9118800" cy="720000"/>
          </a:xfrm>
        </p:spPr>
        <p:txBody>
          <a:bodyPr/>
          <a:lstStyle/>
          <a:p>
            <a:pPr lvl="0"/>
            <a:r>
              <a:rPr lang="nl-NL" dirty="0"/>
              <a:t>Optimaal Inclusief Spel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3FB8BC-F6A8-4033-9849-D9DFE69C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475875"/>
            <a:ext cx="10033000" cy="4824914"/>
          </a:xfrm>
        </p:spPr>
        <p:txBody>
          <a:bodyPr/>
          <a:lstStyle/>
          <a:p>
            <a:r>
              <a:rPr lang="nl-NL" dirty="0"/>
              <a:t>Spelenderwijs samen met collega’s werken aan bewustwording en handelingsperspectieven op inclusieve dienstverlening.</a:t>
            </a:r>
          </a:p>
          <a:p>
            <a:r>
              <a:rPr lang="nl-NL" dirty="0"/>
              <a:t>In samenwerking met Gebruiker Centraal ook dit jaar in de Week van de Toegankelijkheid 5 tot 9 oktober 2020 </a:t>
            </a:r>
          </a:p>
          <a:p>
            <a:r>
              <a:rPr lang="nl-NL" dirty="0"/>
              <a:t>Interesse? Laat ons weten in de chat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3705AF-5A17-47F0-BF6A-17C7369EF8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368" y="2711116"/>
            <a:ext cx="3978443" cy="35896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FC32C01-8EE2-4472-A23D-DFED4D83E9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62" y="3491020"/>
            <a:ext cx="2760672" cy="29772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F544B7-80D4-419B-9946-6E6A62DBF6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947" y="272988"/>
            <a:ext cx="1719221" cy="117053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66A91E1-E78E-CE40-95E9-57AEBFA29A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39" y="415112"/>
            <a:ext cx="1231393" cy="9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6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2AD8FDB-999E-4AAF-8A12-7E7D5F00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22" y="1"/>
            <a:ext cx="10635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7658"/>
      </p:ext>
    </p:extLst>
  </p:cSld>
  <p:clrMapOvr>
    <a:masterClrMapping/>
  </p:clrMapOvr>
</p:sld>
</file>

<file path=ppt/theme/theme1.xml><?xml version="1.0" encoding="utf-8"?>
<a:theme xmlns:a="http://schemas.openxmlformats.org/drawingml/2006/main" name="VNG_Academ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_Realisatie.pptx" id="{4F7F5E9D-414C-440D-8BB1-385A595984F8}" vid="{128D198A-EC19-4D6C-99A9-98C0EBBC55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_Realisatie.pptx" id="{4F7F5E9D-414C-440D-8BB1-385A595984F8}" vid="{EDE2DA5D-172D-4F0F-A55A-B565B716B8DA}"/>
    </a:ext>
  </a:extLst>
</a:theme>
</file>

<file path=ppt/theme/theme3.xml><?xml version="1.0" encoding="utf-8"?>
<a:theme xmlns:a="http://schemas.openxmlformats.org/drawingml/2006/main" name="Gemeente Stein - Magenta">
  <a:themeElements>
    <a:clrScheme name="Stien magenta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DE231"/>
      </a:accent1>
      <a:accent2>
        <a:srgbClr val="FC9024"/>
      </a:accent2>
      <a:accent3>
        <a:srgbClr val="99C825"/>
      </a:accent3>
      <a:accent4>
        <a:srgbClr val="19AAD9"/>
      </a:accent4>
      <a:accent5>
        <a:srgbClr val="6C227E"/>
      </a:accent5>
      <a:accent6>
        <a:srgbClr val="EC1065"/>
      </a:accent6>
      <a:hlink>
        <a:srgbClr val="6C217E"/>
      </a:hlink>
      <a:folHlink>
        <a:srgbClr val="919291"/>
      </a:folHlink>
    </a:clrScheme>
    <a:fontScheme name="Aangepast 13">
      <a:majorFont>
        <a:latin typeface="Avenir LT 65 Medium"/>
        <a:ea typeface=""/>
        <a:cs typeface=""/>
      </a:majorFont>
      <a:minorFont>
        <a:latin typeface="Avenir LT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30400" indent="-230400" algn="l">
          <a:spcAft>
            <a:spcPts val="600"/>
          </a:spcAft>
          <a:buFont typeface="Arial" panose="020B0604020202020204" pitchFamily="34" charset="0"/>
          <a:buChar char="•"/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857D38F4-D5AA-5A4E-A9D4-DD63F64E6AF2}" vid="{B410369F-7F6F-3848-8F48-FBE44BE6900C}"/>
    </a:ext>
  </a:extLst>
</a:theme>
</file>

<file path=ppt/theme/theme4.xml><?xml version="1.0" encoding="utf-8"?>
<a:theme xmlns:a="http://schemas.openxmlformats.org/drawingml/2006/main" name="Gemeente Stein - Blauw">
  <a:themeElements>
    <a:clrScheme name="Aangepast 59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DE231"/>
      </a:accent1>
      <a:accent2>
        <a:srgbClr val="FC9024"/>
      </a:accent2>
      <a:accent3>
        <a:srgbClr val="99C825"/>
      </a:accent3>
      <a:accent4>
        <a:srgbClr val="EC1065"/>
      </a:accent4>
      <a:accent5>
        <a:srgbClr val="6C227E"/>
      </a:accent5>
      <a:accent6>
        <a:srgbClr val="19AAD9"/>
      </a:accent6>
      <a:hlink>
        <a:srgbClr val="EC1065"/>
      </a:hlink>
      <a:folHlink>
        <a:srgbClr val="919291"/>
      </a:folHlink>
    </a:clrScheme>
    <a:fontScheme name="Aangepast 13">
      <a:majorFont>
        <a:latin typeface="Avenir LT 65 Medium"/>
        <a:ea typeface=""/>
        <a:cs typeface=""/>
      </a:majorFont>
      <a:minorFont>
        <a:latin typeface="Avenir LT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30400" indent="-230400" algn="l">
          <a:spcAft>
            <a:spcPts val="600"/>
          </a:spcAft>
          <a:buFont typeface="Arial" panose="020B0604020202020204" pitchFamily="34" charset="0"/>
          <a:buChar char="•"/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857D38F4-D5AA-5A4E-A9D4-DD63F64E6AF2}" vid="{4412994B-2CB3-024C-889C-666B2178DF13}"/>
    </a:ext>
  </a:extLst>
</a:theme>
</file>

<file path=ppt/theme/theme5.xml><?xml version="1.0" encoding="utf-8"?>
<a:theme xmlns:a="http://schemas.openxmlformats.org/drawingml/2006/main" name="Gemeente Stein - Paars">
  <a:themeElements>
    <a:clrScheme name="Stien paars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DE231"/>
      </a:accent1>
      <a:accent2>
        <a:srgbClr val="99C824"/>
      </a:accent2>
      <a:accent3>
        <a:srgbClr val="EC1065"/>
      </a:accent3>
      <a:accent4>
        <a:srgbClr val="19AAD9"/>
      </a:accent4>
      <a:accent5>
        <a:srgbClr val="FB9024"/>
      </a:accent5>
      <a:accent6>
        <a:srgbClr val="6C207E"/>
      </a:accent6>
      <a:hlink>
        <a:srgbClr val="EC1065"/>
      </a:hlink>
      <a:folHlink>
        <a:srgbClr val="919291"/>
      </a:folHlink>
    </a:clrScheme>
    <a:fontScheme name="Aangepast 13">
      <a:majorFont>
        <a:latin typeface="Avenir LT 65 Medium"/>
        <a:ea typeface=""/>
        <a:cs typeface=""/>
      </a:majorFont>
      <a:minorFont>
        <a:latin typeface="Avenir LT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30400" indent="-230400" algn="l">
          <a:spcAft>
            <a:spcPts val="600"/>
          </a:spcAft>
          <a:buFont typeface="Arial" panose="020B0604020202020204" pitchFamily="34" charset="0"/>
          <a:buChar char="•"/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857D38F4-D5AA-5A4E-A9D4-DD63F64E6AF2}" vid="{63F68E4E-B0BD-B44B-BB8D-17F7BBD380D7}"/>
    </a:ext>
  </a:ext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6D6CE283D034DA7CAB9F5C19E35C5" ma:contentTypeVersion="5" ma:contentTypeDescription="Een nieuw document maken." ma:contentTypeScope="" ma:versionID="5f05e5b564c307aeeae341705930367c">
  <xsd:schema xmlns:xsd="http://www.w3.org/2001/XMLSchema" xmlns:xs="http://www.w3.org/2001/XMLSchema" xmlns:p="http://schemas.microsoft.com/office/2006/metadata/properties" xmlns:ns2="9c6c619d-3dda-43e0-965c-f72c6186b5e1" targetNamespace="http://schemas.microsoft.com/office/2006/metadata/properties" ma:root="true" ma:fieldsID="e1d23a2a0f48eb87b8166698f0821b15" ns2:_="">
    <xsd:import namespace="9c6c619d-3dda-43e0-965c-f72c6186b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c619d-3dda-43e0-965c-f72c6186b5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12D892-B30B-411C-8CF8-5C60E6C8B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c619d-3dda-43e0-965c-f72c6186b5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589EC8-B171-4BF9-AFB7-0E8BFE05D7C5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9c6c619d-3dda-43e0-965c-f72c6186b5e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40D652-00AA-4E81-8B57-06D2A16FDC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VNG_Realisatie</Template>
  <TotalTime>4908</TotalTime>
  <Words>659</Words>
  <Application>Microsoft Office PowerPoint</Application>
  <PresentationFormat>Breedbeeld</PresentationFormat>
  <Paragraphs>120</Paragraphs>
  <Slides>19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19</vt:i4>
      </vt:variant>
    </vt:vector>
  </HeadingPairs>
  <TitlesOfParts>
    <vt:vector size="30" baseType="lpstr">
      <vt:lpstr>Arial</vt:lpstr>
      <vt:lpstr>Avenir LT 55 Roman</vt:lpstr>
      <vt:lpstr>Avenir LT 65 Medium</vt:lpstr>
      <vt:lpstr>Calibri</vt:lpstr>
      <vt:lpstr>Verdana</vt:lpstr>
      <vt:lpstr>Wingdings</vt:lpstr>
      <vt:lpstr>VNG_Academie</vt:lpstr>
      <vt:lpstr>VNG Titels</vt:lpstr>
      <vt:lpstr>Gemeente Stein - Magenta</vt:lpstr>
      <vt:lpstr>Gemeente Stein - Blauw</vt:lpstr>
      <vt:lpstr>Gemeente Stein - Paars</vt:lpstr>
      <vt:lpstr>4. Borgen en monitoren </vt:lpstr>
      <vt:lpstr>Iedereen moet kunnen meedoen….ook in deze corona</vt:lpstr>
      <vt:lpstr>PowerPoint-presentatie</vt:lpstr>
      <vt:lpstr>PowerPoint-presentatie</vt:lpstr>
      <vt:lpstr>PowerPoint-presentatie</vt:lpstr>
      <vt:lpstr>Methoden voor realisatie inclusieve dienstverlening</vt:lpstr>
      <vt:lpstr>VNG Brochure (digitale) inclusie 2019 </vt:lpstr>
      <vt:lpstr>Optimaal Inclusief Spel</vt:lpstr>
      <vt:lpstr>PowerPoint-presentatie</vt:lpstr>
      <vt:lpstr>Het tijdelijk besluit digitale toegankelijkheid overheid </vt:lpstr>
      <vt:lpstr>Sociale Inclusie burgerpanel  gemeente Stein </vt:lpstr>
      <vt:lpstr>PowerPoint-presentatie</vt:lpstr>
      <vt:lpstr>Inhoud</vt:lpstr>
      <vt:lpstr>Wie zijn wij?</vt:lpstr>
      <vt:lpstr>PowerPoint-presentatie</vt:lpstr>
      <vt:lpstr>VN-Verdrag onder de aandacht</vt:lpstr>
      <vt:lpstr>Verkiezingen </vt:lpstr>
      <vt:lpstr>Toegankelijke dienstverlening</vt:lpstr>
      <vt:lpstr>Contactgegevens</vt:lpstr>
    </vt:vector>
  </TitlesOfParts>
  <Company>Valid 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Ryanne Dijkstra</dc:creator>
  <cp:keywords>All Places</cp:keywords>
  <cp:lastModifiedBy>Eric Oort</cp:lastModifiedBy>
  <cp:revision>273</cp:revision>
  <cp:lastPrinted>2019-07-02T06:42:39Z</cp:lastPrinted>
  <dcterms:created xsi:type="dcterms:W3CDTF">2017-12-08T09:58:25Z</dcterms:created>
  <dcterms:modified xsi:type="dcterms:W3CDTF">2022-05-03T11:28:07Z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0x0101008316D6CE283D034DA7CAB9F5C19E35C5</vt:lpwstr>
  </property>
  <property fmtid="{D5CDD505-2E9C-101B-9397-08002B2CF9AE}" pid="3" name="AuthorIds_UIVersion_512">
    <vt:lpwstr>14</vt:lpwstr>
  </property>
</Properties>
</file>