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</p:sldMasterIdLst>
  <p:notesMasterIdLst>
    <p:notesMasterId r:id="rId13"/>
  </p:notesMasterIdLst>
  <p:sldIdLst>
    <p:sldId id="305" r:id="rId6"/>
    <p:sldId id="314" r:id="rId7"/>
    <p:sldId id="308" r:id="rId8"/>
    <p:sldId id="309" r:id="rId9"/>
    <p:sldId id="310" r:id="rId10"/>
    <p:sldId id="311" r:id="rId11"/>
    <p:sldId id="312" r:id="rId12"/>
  </p:sldIdLst>
  <p:sldSz cx="9144000" cy="6858000" type="screen4x3"/>
  <p:notesSz cx="6796088" cy="992505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B90A33-69B1-414C-9CBF-444DEC6C59C5}" v="3" dt="2020-05-20T12:11:09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74" autoAdjust="0"/>
  </p:normalViewPr>
  <p:slideViewPr>
    <p:cSldViewPr snapToGrid="0" snapToObjects="1">
      <p:cViewPr varScale="1">
        <p:scale>
          <a:sx n="99" d="100"/>
          <a:sy n="99" d="100"/>
        </p:scale>
        <p:origin x="19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1C6EE-0FB0-4FA6-9DEF-8B731D265EC5}" type="datetimeFigureOut">
              <a:rPr lang="nl-NL" smtClean="0"/>
              <a:t>8-6-2020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609" y="4776431"/>
            <a:ext cx="543687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4971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544" y="9427076"/>
            <a:ext cx="2944971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221A7-03D0-49E2-BF2E-F3727EFB2B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0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9720B-A57D-9C40-A75B-79A2C5AF5111}" type="slidenum">
              <a:rPr kumimoji="0" lang="nl-N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6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Het stadsgesprek was in de toegankelijke stadsschouwburg, op zaterdag zodat ook mensen die werken kunnen komen. </a:t>
            </a:r>
          </a:p>
          <a:p>
            <a:r>
              <a:rPr lang="nl-NL" sz="1200" dirty="0"/>
              <a:t>100 inwoners in de stad, in hun eigen omgeving </a:t>
            </a:r>
            <a:r>
              <a:rPr lang="nl-NL" sz="1200" dirty="0" err="1"/>
              <a:t>gsproken</a:t>
            </a:r>
            <a:r>
              <a:rPr lang="nl-NL" sz="1200" dirty="0"/>
              <a:t> </a:t>
            </a:r>
          </a:p>
          <a:p>
            <a:r>
              <a:rPr lang="nl-NL" sz="1200" dirty="0"/>
              <a:t>3x </a:t>
            </a:r>
            <a:r>
              <a:rPr lang="nl-NL" sz="1200" dirty="0" err="1"/>
              <a:t>belangenorganisateis</a:t>
            </a:r>
            <a:r>
              <a:rPr lang="nl-NL" sz="1200" dirty="0"/>
              <a:t>: lichamelijk, verstandelijk langdurig psychisch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221A7-03D0-49E2-BF2E-F3727EFB2B7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47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5517356" y="1871664"/>
            <a:ext cx="363378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35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35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72771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 sz="1350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9" y="-71438"/>
            <a:ext cx="2678906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0000" y="2160000"/>
            <a:ext cx="459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10000" y="3959940"/>
            <a:ext cx="459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810000" y="6480001"/>
            <a:ext cx="3052763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75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917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01216" indent="-201216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632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4689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09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009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1080000"/>
            <a:ext cx="75249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50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74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5530" y="6415995"/>
            <a:ext cx="3712369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2" y="1"/>
            <a:ext cx="1612106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26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92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198835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403622" indent="-2047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2456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07244" indent="-2047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344216" algn="l"/>
        </a:tabLst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06079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2" y="1"/>
            <a:ext cx="1612106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5530" y="6415995"/>
            <a:ext cx="3712369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09625" y="1079501"/>
            <a:ext cx="75247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09625" y="1800226"/>
            <a:ext cx="752475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691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24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3429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6858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0287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3716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01216" indent="-201216" algn="l" defTabSz="684610" rtl="0" eaLnBrk="1" fontAlgn="base" hangingPunct="1">
        <a:lnSpc>
          <a:spcPct val="90000"/>
        </a:lnSpc>
        <a:spcBef>
          <a:spcPts val="356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04813" indent="-202406" algn="l" defTabSz="684610" rtl="0" eaLnBrk="1" fontAlgn="base" hangingPunct="1">
        <a:lnSpc>
          <a:spcPct val="90000"/>
        </a:lnSpc>
        <a:spcBef>
          <a:spcPts val="329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07219" indent="-202406" algn="l" defTabSz="684610" rtl="0" eaLnBrk="1" fontAlgn="base" hangingPunct="1">
        <a:lnSpc>
          <a:spcPct val="90000"/>
        </a:lnSpc>
        <a:spcBef>
          <a:spcPts val="3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809625" indent="-202406" algn="l" defTabSz="684610" rtl="0" eaLnBrk="1" fontAlgn="base" hangingPunct="1">
        <a:lnSpc>
          <a:spcPct val="90000"/>
        </a:lnSpc>
        <a:spcBef>
          <a:spcPts val="27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012031" indent="-201216" algn="l" defTabSz="684610" rtl="0" eaLnBrk="1" fontAlgn="base" hangingPunct="1">
        <a:lnSpc>
          <a:spcPct val="90000"/>
        </a:lnSpc>
        <a:spcBef>
          <a:spcPts val="244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IDM_Index_LIA_Blad_1_laag1.png">
            <a:extLst>
              <a:ext uri="{FF2B5EF4-FFF2-40B4-BE49-F238E27FC236}">
                <a16:creationId xmlns:a16="http://schemas.microsoft.com/office/drawing/2014/main" id="{FC2FB38D-BDC0-4E6E-AC00-959AFCBB4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7" y="-1427723"/>
            <a:ext cx="14828530" cy="1063443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90710" y="5948413"/>
            <a:ext cx="2848972" cy="673768"/>
          </a:xfrm>
        </p:spPr>
        <p:txBody>
          <a:bodyPr/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600" dirty="0">
                <a:solidFill>
                  <a:srgbClr val="FFFFFF"/>
                </a:solidFill>
              </a:rPr>
              <a:t>Ien van der Waal-Krijbolder</a:t>
            </a:r>
          </a:p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600" dirty="0">
              <a:solidFill>
                <a:srgbClr val="FFFFFF"/>
              </a:solidFill>
            </a:endParaRPr>
          </a:p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600" dirty="0">
                <a:solidFill>
                  <a:srgbClr val="FFFFFF"/>
                </a:solidFill>
              </a:rPr>
              <a:t>9 juni 2020 </a:t>
            </a:r>
          </a:p>
        </p:txBody>
      </p:sp>
      <p:pic>
        <p:nvPicPr>
          <p:cNvPr id="6" name="Afbeelding 5" descr="IDM_Logo-04.png">
            <a:extLst>
              <a:ext uri="{FF2B5EF4-FFF2-40B4-BE49-F238E27FC236}">
                <a16:creationId xmlns:a16="http://schemas.microsoft.com/office/drawing/2014/main" id="{1C6131E3-6772-4A39-BDF7-7C11A87AA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62" y="6331902"/>
            <a:ext cx="1120352" cy="4237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5521" y="3190635"/>
            <a:ext cx="4590000" cy="931465"/>
          </a:xfrm>
        </p:spPr>
        <p:txBody>
          <a:bodyPr/>
          <a:lstStyle/>
          <a:p>
            <a:r>
              <a:rPr lang="nl-NL" sz="4000" dirty="0"/>
              <a:t>Focus aanbrengen</a:t>
            </a:r>
            <a:br>
              <a:rPr lang="nl-NL" sz="4000" dirty="0"/>
            </a:br>
            <a:br>
              <a:rPr lang="nl-NL" sz="4000" dirty="0"/>
            </a:br>
            <a:r>
              <a:rPr lang="nl-NL" sz="4000" dirty="0"/>
              <a:t>gemeente Utrecht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89515" y="3900004"/>
            <a:ext cx="4590000" cy="810000"/>
          </a:xfrm>
        </p:spPr>
        <p:txBody>
          <a:bodyPr/>
          <a:lstStyle/>
          <a:p>
            <a:br>
              <a:rPr lang="nl-NL" dirty="0"/>
            </a:br>
            <a:endParaRPr lang="nl-NL" i="1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3A8F269E-4C66-48AA-A23E-2C43C4574AB2}"/>
              </a:ext>
            </a:extLst>
          </p:cNvPr>
          <p:cNvSpPr txBox="1">
            <a:spLocks/>
          </p:cNvSpPr>
          <p:nvPr/>
        </p:nvSpPr>
        <p:spPr>
          <a:xfrm>
            <a:off x="390710" y="3544742"/>
            <a:ext cx="4590000" cy="57735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bg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/>
            <a:br>
              <a:rPr lang="nl-NL" sz="4000" dirty="0"/>
            </a:b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54505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405F8-B9DC-454D-B27D-710B715F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Focus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D342E8-A95C-4C94-8D79-B6BCEA80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1800000"/>
            <a:ext cx="6303069" cy="4500000"/>
          </a:xfrm>
        </p:spPr>
        <p:txBody>
          <a:bodyPr/>
          <a:lstStyle/>
          <a:p>
            <a:r>
              <a:rPr lang="nl-NL" sz="2400" dirty="0"/>
              <a:t>De drie kansen in Utrecht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Hoe ontwikkeld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Agenda ‘Utrecht voor iedereen toegankelijk’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Uitvoeringsprogramma ‘Utrecht </a:t>
            </a:r>
            <a:r>
              <a:rPr lang="nl-NL" sz="2400"/>
              <a:t>voor 		iedereen </a:t>
            </a:r>
            <a:r>
              <a:rPr lang="nl-NL" sz="2400" dirty="0"/>
              <a:t>toegankelijk’</a:t>
            </a:r>
            <a:br>
              <a:rPr lang="nl-NL" sz="2400" dirty="0"/>
            </a:br>
            <a:endParaRPr lang="nl-NL" sz="2400" dirty="0"/>
          </a:p>
          <a:p>
            <a:r>
              <a:rPr lang="nl-NL" sz="2400" dirty="0"/>
              <a:t>Uitgelicht </a:t>
            </a:r>
          </a:p>
        </p:txBody>
      </p:sp>
    </p:spTree>
    <p:extLst>
      <p:ext uri="{BB962C8B-B14F-4D97-AF65-F5344CB8AC3E}">
        <p14:creationId xmlns:p14="http://schemas.microsoft.com/office/powerpoint/2010/main" val="212219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>
            <a:extLst>
              <a:ext uri="{FF2B5EF4-FFF2-40B4-BE49-F238E27FC236}">
                <a16:creationId xmlns:a16="http://schemas.microsoft.com/office/drawing/2014/main" id="{5ACE54F1-377B-4F24-A8FA-9F460EB6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757" y="468331"/>
            <a:ext cx="7524900" cy="720000"/>
          </a:xfrm>
        </p:spPr>
        <p:txBody>
          <a:bodyPr/>
          <a:lstStyle/>
          <a:p>
            <a:r>
              <a:rPr lang="nl-NL" sz="4000" dirty="0"/>
              <a:t>Drie kansen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831037E-72F5-4136-8462-1DD34FEAE2B6}"/>
              </a:ext>
            </a:extLst>
          </p:cNvPr>
          <p:cNvSpPr/>
          <p:nvPr/>
        </p:nvSpPr>
        <p:spPr>
          <a:xfrm>
            <a:off x="447039" y="1751200"/>
            <a:ext cx="5981125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NL" sz="3600" dirty="0"/>
              <a:t>sneller concrete resultaten</a:t>
            </a:r>
          </a:p>
          <a:p>
            <a:pPr marL="342900" lvl="0" indent="-342900">
              <a:buFont typeface="+mj-lt"/>
              <a:buAutoNum type="arabicPeriod"/>
            </a:pPr>
            <a:endParaRPr lang="nl-NL" sz="3600" dirty="0"/>
          </a:p>
          <a:p>
            <a:pPr marL="342900" lvl="0" indent="-342900">
              <a:buFont typeface="+mj-lt"/>
              <a:buAutoNum type="arabicPeriod"/>
            </a:pPr>
            <a:r>
              <a:rPr lang="nl-NL" sz="3600" dirty="0"/>
              <a:t>samen met de stad </a:t>
            </a:r>
          </a:p>
          <a:p>
            <a:pPr marL="342900" lvl="0" indent="-342900">
              <a:buFont typeface="+mj-lt"/>
              <a:buAutoNum type="arabicPeriod"/>
            </a:pPr>
            <a:endParaRPr lang="nl-NL" sz="3600" dirty="0"/>
          </a:p>
          <a:p>
            <a:pPr marL="342900" lvl="0" indent="-342900">
              <a:buFont typeface="+mj-lt"/>
              <a:buAutoNum type="arabicPeriod"/>
            </a:pPr>
            <a:r>
              <a:rPr lang="nl-NL" sz="3600" dirty="0"/>
              <a:t>sociale toegankelijkheid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70FD759-3AFE-42DC-8AEE-BC3DC8C47B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69" r="13669"/>
          <a:stretch/>
        </p:blipFill>
        <p:spPr>
          <a:xfrm>
            <a:off x="85343" y="243369"/>
            <a:ext cx="1231393" cy="95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4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72DB9-7CB9-420F-A576-EAA9D55AE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Hoe ontwikkeld?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34F5D4-52FD-4F0C-A023-894CAF01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9" y="1800000"/>
            <a:ext cx="7332973" cy="4500000"/>
          </a:xfrm>
        </p:spPr>
        <p:txBody>
          <a:bodyPr/>
          <a:lstStyle/>
          <a:p>
            <a:pPr lvl="1"/>
            <a:r>
              <a:rPr lang="nl-NL" sz="3200" dirty="0"/>
              <a:t>evaluatie beleid 2012-2018</a:t>
            </a:r>
          </a:p>
          <a:p>
            <a:pPr lvl="1"/>
            <a:r>
              <a:rPr lang="nl-NL" sz="3200" dirty="0"/>
              <a:t>100 inwoners met een beperking</a:t>
            </a:r>
          </a:p>
          <a:p>
            <a:pPr lvl="1"/>
            <a:r>
              <a:rPr lang="nl-NL" sz="3200" dirty="0"/>
              <a:t>stadsgesprek Toegankelijkheid</a:t>
            </a:r>
          </a:p>
          <a:p>
            <a:pPr lvl="1"/>
            <a:r>
              <a:rPr lang="nl-NL" sz="3200" dirty="0"/>
              <a:t>ambitieus college en coalitieakkoord</a:t>
            </a:r>
          </a:p>
          <a:p>
            <a:pPr lvl="1"/>
            <a:r>
              <a:rPr lang="nl-NL" sz="3200" dirty="0"/>
              <a:t>met belangenorganisaties (3x)</a:t>
            </a:r>
          </a:p>
          <a:p>
            <a:pPr lvl="1"/>
            <a:r>
              <a:rPr lang="nl-NL" sz="3200" dirty="0"/>
              <a:t>hertaald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0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F665F-1EC4-45E8-93BF-82975D5C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Agenda ‘Utrecht voor iedereen toegankelijk’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99AE60-80B2-485F-8EA4-746B92AC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800000"/>
            <a:ext cx="7524000" cy="4500000"/>
          </a:xfrm>
        </p:spPr>
        <p:txBody>
          <a:bodyPr/>
          <a:lstStyle/>
          <a:p>
            <a:pPr marL="202407" lvl="1" indent="0">
              <a:buNone/>
            </a:pPr>
            <a:r>
              <a:rPr lang="nl-NL" sz="3200" dirty="0"/>
              <a:t>Met de hoofdlijnen:</a:t>
            </a:r>
          </a:p>
          <a:p>
            <a:pPr lvl="1"/>
            <a:endParaRPr lang="nl-NL" sz="3200" dirty="0"/>
          </a:p>
          <a:p>
            <a:pPr lvl="1"/>
            <a:r>
              <a:rPr lang="nl-NL" sz="3200" dirty="0"/>
              <a:t>drie kansen</a:t>
            </a:r>
          </a:p>
          <a:p>
            <a:pPr lvl="1"/>
            <a:r>
              <a:rPr lang="nl-NL" sz="3200" dirty="0"/>
              <a:t>financiën</a:t>
            </a:r>
          </a:p>
          <a:p>
            <a:pPr lvl="1"/>
            <a:r>
              <a:rPr lang="nl-NL" sz="3200" dirty="0"/>
              <a:t>monitoring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de raad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711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988F0A-CF92-4EA2-9826-57469B50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Uitvoeringsprogramma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BE81CF-CBB8-4393-B448-66EBCF44B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800000"/>
            <a:ext cx="7524000" cy="4500000"/>
          </a:xfrm>
        </p:spPr>
        <p:txBody>
          <a:bodyPr/>
          <a:lstStyle/>
          <a:p>
            <a:pPr lvl="1"/>
            <a:r>
              <a:rPr lang="nl-NL" sz="1800" dirty="0"/>
              <a:t>volle breedte van inclusie: met voltallige college en veel collega’s</a:t>
            </a:r>
            <a:br>
              <a:rPr lang="nl-NL" sz="1800" dirty="0"/>
            </a:br>
            <a:endParaRPr lang="nl-NL" sz="1800" dirty="0"/>
          </a:p>
          <a:p>
            <a:pPr lvl="1"/>
            <a:r>
              <a:rPr lang="nl-NL" sz="1800" dirty="0" err="1"/>
              <a:t>publieksdienstverlening</a:t>
            </a:r>
            <a:r>
              <a:rPr lang="nl-NL" sz="1800" dirty="0"/>
              <a:t>, informatievoorziening, verkiezingen, beeldvorming, antidiscriminatie, ervaringsdeskundigheid, </a:t>
            </a:r>
            <a:r>
              <a:rPr lang="nl-NL" sz="1800" dirty="0" err="1"/>
              <a:t>daginvulling</a:t>
            </a:r>
            <a:r>
              <a:rPr lang="nl-NL" sz="1800" dirty="0"/>
              <a:t>, netwerk in de wijk, werken bij de gemeente, studenten met een beperking, inkomen/armoedebestrijding, sport, topsport, spelen, ontmoeting, onderwijs, cultuur, jeugd, hulp bij het huishouden, </a:t>
            </a:r>
            <a:r>
              <a:rPr lang="nl-NL" sz="1800" dirty="0" err="1"/>
              <a:t>wmo</a:t>
            </a:r>
            <a:r>
              <a:rPr lang="nl-NL" sz="1800" dirty="0"/>
              <a:t> cliëntenraad, hulpmiddelen, woonvoorzieningen, Regiotaxi, toegankelijke en laagdrempelige ondersteuning, gemeentelijke gebouwen, gebiedsontwikkeling, wonen, openbare ruimte, verlichting en verkeersregelinstallaties, parkeren, groen, openbare toiletten, openbaar vervoer.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college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872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BE659-B689-4F1F-B7F1-B2614455A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uitgelicht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4540D1-073C-4AC2-9683-42806EB75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800000"/>
            <a:ext cx="7524900" cy="4500000"/>
          </a:xfrm>
        </p:spPr>
        <p:txBody>
          <a:bodyPr/>
          <a:lstStyle/>
          <a:p>
            <a:pPr lvl="0"/>
            <a:endParaRPr lang="nl-NL" dirty="0"/>
          </a:p>
          <a:p>
            <a:pPr lvl="0"/>
            <a:r>
              <a:rPr lang="nl-NL" sz="3200" dirty="0"/>
              <a:t>beeldvorming</a:t>
            </a:r>
          </a:p>
          <a:p>
            <a:pPr lvl="0"/>
            <a:endParaRPr lang="nl-NL" sz="3200" dirty="0"/>
          </a:p>
          <a:p>
            <a:pPr lvl="0"/>
            <a:r>
              <a:rPr lang="nl-NL" sz="3200" dirty="0"/>
              <a:t>toegankelijkheid ‘op de kaart’ </a:t>
            </a:r>
          </a:p>
          <a:p>
            <a:pPr lvl="0"/>
            <a:endParaRPr lang="nl-NL" sz="3200" dirty="0"/>
          </a:p>
          <a:p>
            <a:pPr lvl="0"/>
            <a:r>
              <a:rPr lang="nl-NL" sz="3200" dirty="0"/>
              <a:t>toegankelijkheidssubsidie</a:t>
            </a:r>
          </a:p>
          <a:p>
            <a:pPr lvl="0"/>
            <a:endParaRPr lang="nl-NL" sz="3200" dirty="0"/>
          </a:p>
          <a:p>
            <a:pPr lvl="0"/>
            <a:r>
              <a:rPr lang="nl-NL" sz="3200" dirty="0"/>
              <a:t>uitgangspunten voor de 1,5 meter openbare ruimte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7544373"/>
      </p:ext>
    </p:extLst>
  </p:cSld>
  <p:clrMapOvr>
    <a:masterClrMapping/>
  </p:clrMapOvr>
</p:sld>
</file>

<file path=ppt/theme/theme1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2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E15C41DE5A740BABAA5AC9A58CB6C" ma:contentTypeVersion="11" ma:contentTypeDescription="Een nieuw document maken." ma:contentTypeScope="" ma:versionID="8a5c2255e4b90fb0852d0464efa82194">
  <xsd:schema xmlns:xsd="http://www.w3.org/2001/XMLSchema" xmlns:xs="http://www.w3.org/2001/XMLSchema" xmlns:p="http://schemas.microsoft.com/office/2006/metadata/properties" xmlns:ns2="a6830568-d4e1-4555-bfbb-92d7cefd75c2" xmlns:ns3="a83a7e29-ec20-4cca-9ab6-6e437084f8d5" targetNamespace="http://schemas.microsoft.com/office/2006/metadata/properties" ma:root="true" ma:fieldsID="bb21c18fbb9c23a3df420875cb481ea9" ns2:_="" ns3:_="">
    <xsd:import namespace="a6830568-d4e1-4555-bfbb-92d7cefd75c2"/>
    <xsd:import namespace="a83a7e29-ec20-4cca-9ab6-6e437084f8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830568-d4e1-4555-bfbb-92d7cefd7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a7e29-ec20-4cca-9ab6-6e437084f8d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C61124-2E99-4207-B510-117F0C087AEC}">
  <ds:schemaRefs>
    <ds:schemaRef ds:uri="a6830568-d4e1-4555-bfbb-92d7cefd75c2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a83a7e29-ec20-4cca-9ab6-6e437084f8d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5FC99A-C26B-4180-B40D-50BAD50E5C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AF225-1C77-4657-B82B-718E379E2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830568-d4e1-4555-bfbb-92d7cefd75c2"/>
    <ds:schemaRef ds:uri="a83a7e29-ec20-4cca-9ab6-6e437084f8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135</Words>
  <Application>Microsoft Office PowerPoint</Application>
  <PresentationFormat>Diavoorstelling (4:3)</PresentationFormat>
  <Paragraphs>56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VNG Titels</vt:lpstr>
      <vt:lpstr>VNG_Basis - kopie</vt:lpstr>
      <vt:lpstr>Focus aanbrengen  gemeente Utrecht </vt:lpstr>
      <vt:lpstr>Focus vandaag</vt:lpstr>
      <vt:lpstr>Drie kansen</vt:lpstr>
      <vt:lpstr>Hoe ontwikkeld?</vt:lpstr>
      <vt:lpstr> Agenda ‘Utrecht voor iedereen toegankelijk’</vt:lpstr>
      <vt:lpstr>Uitvoeringsprogramma  </vt:lpstr>
      <vt:lpstr>uitgelicht</vt:lpstr>
    </vt:vector>
  </TitlesOfParts>
  <Company>OVERHAUS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Matthew van Eden van der Pals</dc:creator>
  <cp:lastModifiedBy>Waal-Krijbolder, Ien van der</cp:lastModifiedBy>
  <cp:revision>41</cp:revision>
  <cp:lastPrinted>2020-06-08T14:54:25Z</cp:lastPrinted>
  <dcterms:created xsi:type="dcterms:W3CDTF">2019-01-15T12:41:25Z</dcterms:created>
  <dcterms:modified xsi:type="dcterms:W3CDTF">2020-06-08T14:55:30Z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3302aef8-f624-4913-8c8f-4d59ebbf23e0</vt:lpwstr>
  </property>
  <property fmtid="{D5CDD505-2E9C-101B-9397-08002B2CF9AE}" pid="3" name="ContentTypeId">
    <vt:lpwstr>0x01010060CE15C41DE5A740BABAA5AC9A58CB6C</vt:lpwstr>
  </property>
  <property fmtid="{D5CDD505-2E9C-101B-9397-08002B2CF9AE}" pid="4" name="TaxKeyword">
    <vt:lpwstr/>
  </property>
</Properties>
</file>