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44" r:id="rId5"/>
    <p:sldId id="347" r:id="rId6"/>
    <p:sldId id="348" r:id="rId7"/>
    <p:sldId id="387" r:id="rId8"/>
    <p:sldId id="381" r:id="rId9"/>
    <p:sldId id="379" r:id="rId10"/>
    <p:sldId id="380" r:id="rId11"/>
  </p:sldIdLst>
  <p:sldSz cx="12192000" cy="6858000"/>
  <p:notesSz cx="6799263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3"/>
    <a:srgbClr val="FFFFFF"/>
    <a:srgbClr val="0473BA"/>
    <a:srgbClr val="EA4E6A"/>
    <a:srgbClr val="2794D0"/>
    <a:srgbClr val="014489"/>
    <a:srgbClr val="9FB8D3"/>
    <a:srgbClr val="2BB8F5"/>
    <a:srgbClr val="0080C9"/>
    <a:srgbClr val="EC3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55" autoAdjust="0"/>
    <p:restoredTop sz="74237" autoAdjust="0"/>
  </p:normalViewPr>
  <p:slideViewPr>
    <p:cSldViewPr snapToGrid="0">
      <p:cViewPr varScale="1">
        <p:scale>
          <a:sx n="57" d="100"/>
          <a:sy n="57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CDB33-B9CA-474D-A9E6-D186D566F3B9}" type="datetimeFigureOut">
              <a:rPr lang="nl-NL" smtClean="0"/>
              <a:t>3-8-2020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F4D0B-95DA-413E-87B4-B2266EFE3BD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15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9720B-A57D-9C40-A75B-79A2C5AF5111}" type="slidenum">
              <a:rPr kumimoji="0" lang="nl-N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14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38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648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Benoem met de groep invalshoeken van waaruit je een traject, beleid of project kunt benaderen. De levensdomeinen uit de index Lokale inclusie agenda kunnen daarbij een leidraad vormen.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94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3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977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F4D0B-95DA-413E-87B4-B2266EFE3BD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9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12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2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IDM_Index_LIA_Blad_1_laag1.png">
            <a:extLst>
              <a:ext uri="{FF2B5EF4-FFF2-40B4-BE49-F238E27FC236}">
                <a16:creationId xmlns:a16="http://schemas.microsoft.com/office/drawing/2014/main" id="{FC2FB38D-BDC0-4E6E-AC00-959AFCBB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505" y="-1417211"/>
            <a:ext cx="14828530" cy="10634430"/>
          </a:xfrm>
          <a:prstGeom prst="rect">
            <a:avLst/>
          </a:prstGeom>
        </p:spPr>
      </p:pic>
      <p:pic>
        <p:nvPicPr>
          <p:cNvPr id="6" name="Afbeelding 5" descr="IDM_Logo-04.png">
            <a:extLst>
              <a:ext uri="{FF2B5EF4-FFF2-40B4-BE49-F238E27FC236}">
                <a16:creationId xmlns:a16="http://schemas.microsoft.com/office/drawing/2014/main" id="{1C6131E3-6772-4A39-BDF7-7C11A87AA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89" y="6322860"/>
            <a:ext cx="1120352" cy="4237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805" y="3808831"/>
            <a:ext cx="7663727" cy="577359"/>
          </a:xfrm>
        </p:spPr>
        <p:txBody>
          <a:bodyPr/>
          <a:lstStyle/>
          <a:p>
            <a:r>
              <a:rPr lang="nl-NL" sz="4000" dirty="0">
                <a:solidFill>
                  <a:srgbClr val="002C64"/>
                </a:solidFill>
              </a:rPr>
              <a:t>3. Kies voor een integrale aanpak</a:t>
            </a:r>
            <a:br>
              <a:rPr lang="nl-NL" sz="4000" dirty="0"/>
            </a:br>
            <a:r>
              <a:rPr lang="nl-NL" sz="2400" dirty="0">
                <a:solidFill>
                  <a:srgbClr val="00A9F3"/>
                </a:solidFill>
              </a:rPr>
              <a:t>Jasper Varwijk – Berenschot</a:t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13515" y="3900004"/>
            <a:ext cx="4590000" cy="810000"/>
          </a:xfrm>
        </p:spPr>
        <p:txBody>
          <a:bodyPr/>
          <a:lstStyle/>
          <a:p>
            <a:br>
              <a:rPr lang="nl-NL" dirty="0"/>
            </a:br>
            <a:endParaRPr lang="nl-NL" i="1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F283DCE-375F-47DD-8DDE-D8476CCF5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655" y="65615"/>
            <a:ext cx="2538296" cy="1408387"/>
          </a:xfrm>
          <a:prstGeom prst="rect">
            <a:avLst/>
          </a:prstGeom>
        </p:spPr>
      </p:pic>
      <p:pic>
        <p:nvPicPr>
          <p:cNvPr id="7" name="Picture 2" descr="Iederin logo_03_RGB_kl - Dementietafel">
            <a:extLst>
              <a:ext uri="{FF2B5EF4-FFF2-40B4-BE49-F238E27FC236}">
                <a16:creationId xmlns:a16="http://schemas.microsoft.com/office/drawing/2014/main" id="{5484F1A2-6EE1-4025-968A-932D10722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230" y="306308"/>
            <a:ext cx="2317494" cy="92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nso Consult">
            <a:extLst>
              <a:ext uri="{FF2B5EF4-FFF2-40B4-BE49-F238E27FC236}">
                <a16:creationId xmlns:a16="http://schemas.microsoft.com/office/drawing/2014/main" id="{F5B6DAFD-1AF9-4B23-A0D5-23AC05CC7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489" y="108801"/>
            <a:ext cx="1867605" cy="132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F8E1E8D4-995D-437A-BC3C-2181D3C6871B}"/>
              </a:ext>
            </a:extLst>
          </p:cNvPr>
          <p:cNvSpPr txBox="1">
            <a:spLocks/>
          </p:cNvSpPr>
          <p:nvPr/>
        </p:nvSpPr>
        <p:spPr>
          <a:xfrm>
            <a:off x="492805" y="5691884"/>
            <a:ext cx="6744903" cy="425920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l-NL"/>
            </a:defPPr>
            <a:lvl1pPr marL="0" algn="l" defTabSz="457200" rtl="0" eaLnBrk="0" latinLnBrk="0" hangingPunct="0">
              <a:defRPr sz="75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 dirty="0">
              <a:solidFill>
                <a:srgbClr val="FFFFFF"/>
              </a:solidFill>
            </a:endParaRPr>
          </a:p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FFFFFF"/>
                </a:solidFill>
              </a:rPr>
              <a:t>Microfoon en webcam graag uitschakelen</a:t>
            </a:r>
          </a:p>
        </p:txBody>
      </p:sp>
      <p:pic>
        <p:nvPicPr>
          <p:cNvPr id="12" name="Picture 2" descr="Logo | Gemeente Utrecht - Huisstijl">
            <a:extLst>
              <a:ext uri="{FF2B5EF4-FFF2-40B4-BE49-F238E27FC236}">
                <a16:creationId xmlns:a16="http://schemas.microsoft.com/office/drawing/2014/main" id="{22F861C0-11C1-4BD8-8BE3-28875CD9D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32" y="64305"/>
            <a:ext cx="2409565" cy="130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Gemeente-Leiden - Stec groep">
            <a:extLst>
              <a:ext uri="{FF2B5EF4-FFF2-40B4-BE49-F238E27FC236}">
                <a16:creationId xmlns:a16="http://schemas.microsoft.com/office/drawing/2014/main" id="{E03F092F-CF96-4524-A8D2-F86E93DCA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577" y="0"/>
            <a:ext cx="2864293" cy="143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16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F0251AE1-4303-406B-A3CF-6C92356DCD16}"/>
              </a:ext>
            </a:extLst>
          </p:cNvPr>
          <p:cNvSpPr/>
          <p:nvPr/>
        </p:nvSpPr>
        <p:spPr>
          <a:xfrm>
            <a:off x="1616412" y="1566781"/>
            <a:ext cx="10116410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dirty="0"/>
              <a:t>Drie betekenissen: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Een aanpak die, gezien vanuit de inwoner, samenhangend is en aandacht heeft voor</a:t>
            </a:r>
            <a:r>
              <a:rPr lang="nl-NL" sz="2400" b="1" dirty="0"/>
              <a:t> alle leefgebieden</a:t>
            </a:r>
            <a:r>
              <a:rPr lang="nl-NL" sz="2400" dirty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Een aanpak die gericht is op </a:t>
            </a:r>
            <a:r>
              <a:rPr lang="nl-NL" sz="2400" b="1" dirty="0"/>
              <a:t>alle inwoners </a:t>
            </a:r>
            <a:r>
              <a:rPr lang="nl-NL" sz="2400" dirty="0"/>
              <a:t>in de samenleving.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2400" dirty="0"/>
              <a:t>Het organisatorische aspect van integraliteit waarin </a:t>
            </a:r>
            <a:r>
              <a:rPr lang="nl-NL" sz="2400" b="1" dirty="0"/>
              <a:t>alle betrokken professionals </a:t>
            </a:r>
            <a:r>
              <a:rPr lang="nl-NL" sz="2400" dirty="0"/>
              <a:t>met elkaar samenwerken en processen, werkwijze en expertise op elkaar afstemmen.</a:t>
            </a: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3" y="382696"/>
            <a:ext cx="9712848" cy="720000"/>
          </a:xfrm>
        </p:spPr>
        <p:txBody>
          <a:bodyPr/>
          <a:lstStyle/>
          <a:p>
            <a:r>
              <a:rPr lang="nl-NL" sz="4000" dirty="0"/>
              <a:t>Wat betekent integraliteit eigenlijk?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2" y="382696"/>
            <a:ext cx="9759343" cy="720000"/>
          </a:xfrm>
        </p:spPr>
        <p:txBody>
          <a:bodyPr/>
          <a:lstStyle/>
          <a:p>
            <a:r>
              <a:rPr lang="nl-NL" sz="4000" dirty="0"/>
              <a:t>1. Alle leefgebieden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BB63985-30BF-41BF-B55C-43E6CB086A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741" t="15448" r="34830" b="8787"/>
          <a:stretch/>
        </p:blipFill>
        <p:spPr>
          <a:xfrm>
            <a:off x="2801257" y="1422400"/>
            <a:ext cx="6270172" cy="51961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80C62C28-8AF4-4B3C-A838-FBAB74595916}"/>
              </a:ext>
            </a:extLst>
          </p:cNvPr>
          <p:cNvSpPr/>
          <p:nvPr/>
        </p:nvSpPr>
        <p:spPr>
          <a:xfrm>
            <a:off x="4850674" y="2778034"/>
            <a:ext cx="400595" cy="2376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7FD56AA4-64A5-4617-A0D1-BC15797FE1B0}"/>
              </a:ext>
            </a:extLst>
          </p:cNvPr>
          <p:cNvSpPr/>
          <p:nvPr/>
        </p:nvSpPr>
        <p:spPr>
          <a:xfrm>
            <a:off x="4650376" y="3274813"/>
            <a:ext cx="400595" cy="1382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818ADE5-963C-4B91-B1F0-51F920CCE75F}"/>
              </a:ext>
            </a:extLst>
          </p:cNvPr>
          <p:cNvSpPr/>
          <p:nvPr/>
        </p:nvSpPr>
        <p:spPr>
          <a:xfrm>
            <a:off x="6787841" y="2838994"/>
            <a:ext cx="614445" cy="2315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257A61E-9CA5-498F-976C-037FF3B6324C}"/>
              </a:ext>
            </a:extLst>
          </p:cNvPr>
          <p:cNvSpPr/>
          <p:nvPr/>
        </p:nvSpPr>
        <p:spPr>
          <a:xfrm>
            <a:off x="5197566" y="2470258"/>
            <a:ext cx="1743167" cy="2267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A34E14D4-E12B-41E2-A96E-75FA402B7D81}"/>
              </a:ext>
            </a:extLst>
          </p:cNvPr>
          <p:cNvSpPr/>
          <p:nvPr/>
        </p:nvSpPr>
        <p:spPr>
          <a:xfrm>
            <a:off x="5003555" y="4808936"/>
            <a:ext cx="2032000" cy="690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9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2" y="382696"/>
            <a:ext cx="9759343" cy="720000"/>
          </a:xfrm>
        </p:spPr>
        <p:txBody>
          <a:bodyPr/>
          <a:lstStyle/>
          <a:p>
            <a:r>
              <a:rPr lang="nl-NL" sz="4000" dirty="0"/>
              <a:t>1. Alle leefgebieden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BB63985-30BF-41BF-B55C-43E6CB086A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741" t="15448" r="34830" b="8787"/>
          <a:stretch/>
        </p:blipFill>
        <p:spPr>
          <a:xfrm>
            <a:off x="600498" y="1395820"/>
            <a:ext cx="6270172" cy="51961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80C62C28-8AF4-4B3C-A838-FBAB74595916}"/>
              </a:ext>
            </a:extLst>
          </p:cNvPr>
          <p:cNvSpPr/>
          <p:nvPr/>
        </p:nvSpPr>
        <p:spPr>
          <a:xfrm>
            <a:off x="2649915" y="2751454"/>
            <a:ext cx="400595" cy="2376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7FD56AA4-64A5-4617-A0D1-BC15797FE1B0}"/>
              </a:ext>
            </a:extLst>
          </p:cNvPr>
          <p:cNvSpPr/>
          <p:nvPr/>
        </p:nvSpPr>
        <p:spPr>
          <a:xfrm>
            <a:off x="2449617" y="3248233"/>
            <a:ext cx="400595" cy="1382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818ADE5-963C-4B91-B1F0-51F920CCE75F}"/>
              </a:ext>
            </a:extLst>
          </p:cNvPr>
          <p:cNvSpPr/>
          <p:nvPr/>
        </p:nvSpPr>
        <p:spPr>
          <a:xfrm>
            <a:off x="4587082" y="2812414"/>
            <a:ext cx="614445" cy="2315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257A61E-9CA5-498F-976C-037FF3B6324C}"/>
              </a:ext>
            </a:extLst>
          </p:cNvPr>
          <p:cNvSpPr/>
          <p:nvPr/>
        </p:nvSpPr>
        <p:spPr>
          <a:xfrm>
            <a:off x="2996807" y="2443678"/>
            <a:ext cx="1743167" cy="2267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A34E14D4-E12B-41E2-A96E-75FA402B7D81}"/>
              </a:ext>
            </a:extLst>
          </p:cNvPr>
          <p:cNvSpPr/>
          <p:nvPr/>
        </p:nvSpPr>
        <p:spPr>
          <a:xfrm>
            <a:off x="2802796" y="4782356"/>
            <a:ext cx="2032000" cy="690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DA30955-068E-4E6E-B69D-E3111323B48C}"/>
              </a:ext>
            </a:extLst>
          </p:cNvPr>
          <p:cNvSpPr/>
          <p:nvPr/>
        </p:nvSpPr>
        <p:spPr>
          <a:xfrm>
            <a:off x="6472837" y="1219327"/>
            <a:ext cx="10270789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Verschillende categorisering</a:t>
            </a:r>
            <a:endParaRPr lang="nl-NL" sz="24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Check: heb ik alles?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Aansluiten bij afdelingen/dossiers </a:t>
            </a:r>
            <a:br>
              <a:rPr lang="nl-NL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466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3" y="382696"/>
            <a:ext cx="9712848" cy="720000"/>
          </a:xfrm>
        </p:spPr>
        <p:txBody>
          <a:bodyPr/>
          <a:lstStyle/>
          <a:p>
            <a:r>
              <a:rPr lang="nl-NL" sz="4000" dirty="0"/>
              <a:t>2. Alle inwoners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  <p:pic>
        <p:nvPicPr>
          <p:cNvPr id="2050" name="Picture 2" descr="Inclusiediamant - PACT Utrecht">
            <a:extLst>
              <a:ext uri="{FF2B5EF4-FFF2-40B4-BE49-F238E27FC236}">
                <a16:creationId xmlns:a16="http://schemas.microsoft.com/office/drawing/2014/main" id="{B898FD2F-BAAC-471D-B85E-EE333D39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68" y="1409332"/>
            <a:ext cx="4773663" cy="47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0E93709-E4C0-4CE3-9E04-7507C9A043C5}"/>
              </a:ext>
            </a:extLst>
          </p:cNvPr>
          <p:cNvSpPr txBox="1"/>
          <p:nvPr/>
        </p:nvSpPr>
        <p:spPr>
          <a:xfrm>
            <a:off x="324355" y="6290638"/>
            <a:ext cx="21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Bron: Movisie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7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3" y="382696"/>
            <a:ext cx="9712848" cy="720000"/>
          </a:xfrm>
        </p:spPr>
        <p:txBody>
          <a:bodyPr/>
          <a:lstStyle/>
          <a:p>
            <a:r>
              <a:rPr lang="nl-NL" sz="4000" dirty="0"/>
              <a:t>2. Alle inwoners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D9B8DC9D-BB30-4F43-A298-79BC85D2DF87}"/>
              </a:ext>
            </a:extLst>
          </p:cNvPr>
          <p:cNvSpPr/>
          <p:nvPr/>
        </p:nvSpPr>
        <p:spPr>
          <a:xfrm>
            <a:off x="6472837" y="1219327"/>
            <a:ext cx="10270789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Smal of breed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Algemeen waar mogelijk, </a:t>
            </a:r>
            <a:br>
              <a:rPr lang="nl-NL" sz="2400" dirty="0"/>
            </a:br>
            <a:r>
              <a:rPr lang="nl-NL" sz="2400" dirty="0"/>
              <a:t>specifiek waar nodig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Oog voor ‘dubbele diversiteit’</a:t>
            </a:r>
          </a:p>
        </p:txBody>
      </p:sp>
      <p:pic>
        <p:nvPicPr>
          <p:cNvPr id="7" name="Picture 2" descr="Inclusiediamant - PACT Utrecht">
            <a:extLst>
              <a:ext uri="{FF2B5EF4-FFF2-40B4-BE49-F238E27FC236}">
                <a16:creationId xmlns:a16="http://schemas.microsoft.com/office/drawing/2014/main" id="{72DF0556-3823-45DE-BFC1-49D63B14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37" y="1456834"/>
            <a:ext cx="4773663" cy="476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BB6595A3-00EE-45F0-A853-5A97225F0D0E}"/>
              </a:ext>
            </a:extLst>
          </p:cNvPr>
          <p:cNvSpPr txBox="1"/>
          <p:nvPr/>
        </p:nvSpPr>
        <p:spPr>
          <a:xfrm>
            <a:off x="324355" y="6290638"/>
            <a:ext cx="215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Bron: Movisie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08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F0251AE1-4303-406B-A3CF-6C92356DCD16}"/>
              </a:ext>
            </a:extLst>
          </p:cNvPr>
          <p:cNvSpPr/>
          <p:nvPr/>
        </p:nvSpPr>
        <p:spPr>
          <a:xfrm>
            <a:off x="1616411" y="1566781"/>
            <a:ext cx="10270789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Organiseer brede inzet (afdelingen, bestuurders) - bewustwording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Maak het onderdeel van besluitvorming (vast punt in nota’s, vast agendapunt in overleg)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‘Doe het in een keer goed’ (‘design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all</a:t>
            </a:r>
            <a:r>
              <a:rPr lang="nl-NL" sz="2400" dirty="0"/>
              <a:t>’: huisvesting onderwijs, spel- en </a:t>
            </a:r>
            <a:r>
              <a:rPr lang="nl-NL" sz="2400" dirty="0" err="1"/>
              <a:t>sport-accommodaties</a:t>
            </a:r>
            <a:r>
              <a:rPr lang="nl-NL" sz="2400" dirty="0"/>
              <a:t>, communicatie-uitingen…)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Verbind inclusie aan andere speerpunten: toekomstagenda, duurzaamheid, armoede, 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70CECE85-1817-440B-9409-797C9C9E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412" y="382696"/>
            <a:ext cx="10407587" cy="720000"/>
          </a:xfrm>
        </p:spPr>
        <p:txBody>
          <a:bodyPr/>
          <a:lstStyle/>
          <a:p>
            <a:r>
              <a:rPr lang="nl-NL" sz="4000" dirty="0"/>
              <a:t>3. Alle betrokken professionals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3833B96-B71B-4EEB-BE30-07F6EC824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168000" y="266065"/>
            <a:ext cx="1231393" cy="95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3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8FA424123B0429CAD2AB51EAA20FA" ma:contentTypeVersion="11" ma:contentTypeDescription="Een nieuw document maken." ma:contentTypeScope="" ma:versionID="21056fce4aadafb5dfa2d1ac941377bf">
  <xsd:schema xmlns:xsd="http://www.w3.org/2001/XMLSchema" xmlns:xs="http://www.w3.org/2001/XMLSchema" xmlns:p="http://schemas.microsoft.com/office/2006/metadata/properties" xmlns:ns3="93f73c3f-8316-4cee-868e-adb8bd6863e7" xmlns:ns4="ec26487d-8075-4646-8002-fc0a4f24a83b" targetNamespace="http://schemas.microsoft.com/office/2006/metadata/properties" ma:root="true" ma:fieldsID="6e0d9fb1100b8f1874bd817bc1dfa996" ns3:_="" ns4:_="">
    <xsd:import namespace="93f73c3f-8316-4cee-868e-adb8bd6863e7"/>
    <xsd:import namespace="ec26487d-8075-4646-8002-fc0a4f24a8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73c3f-8316-4cee-868e-adb8bd686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6487d-8075-4646-8002-fc0a4f24a8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6BAFA6-8AC0-4219-A52D-776367C9B6E8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93f73c3f-8316-4cee-868e-adb8bd6863e7"/>
    <ds:schemaRef ds:uri="http://schemas.openxmlformats.org/package/2006/metadata/core-properties"/>
    <ds:schemaRef ds:uri="ec26487d-8075-4646-8002-fc0a4f24a83b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A1E31C-C570-4157-84C0-CD6CD2047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7C905-2602-40E7-9959-709DD0294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73c3f-8316-4cee-868e-adb8bd6863e7"/>
    <ds:schemaRef ds:uri="ec26487d-8075-4646-8002-fc0a4f24a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236</Words>
  <Application>Microsoft Office PowerPoint</Application>
  <PresentationFormat>Widescreen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VNG Titels</vt:lpstr>
      <vt:lpstr>3. Kies voor een integrale aanpak Jasper Varwijk – Berenschot </vt:lpstr>
      <vt:lpstr>Wat betekent integraliteit eigenlijk?</vt:lpstr>
      <vt:lpstr>1. Alle leefgebieden</vt:lpstr>
      <vt:lpstr>1. Alle leefgebieden</vt:lpstr>
      <vt:lpstr>2. Alle inwoners</vt:lpstr>
      <vt:lpstr>2. Alle inwoners</vt:lpstr>
      <vt:lpstr>3. Alle betrokken professionals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Jasper Varwijk</dc:creator>
  <cp:lastModifiedBy>Denise Coenegracht</cp:lastModifiedBy>
  <cp:revision>12</cp:revision>
  <cp:lastPrinted>2020-06-02T10:26:29Z</cp:lastPrinted>
  <dcterms:created xsi:type="dcterms:W3CDTF">2020-05-04T11:31:24Z</dcterms:created>
  <dcterms:modified xsi:type="dcterms:W3CDTF">2020-08-03T10:17:30Z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0x010100F008FA424123B0429CAD2AB51EAA20FA</vt:lpwstr>
  </property>
</Properties>
</file>