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44" r:id="rId5"/>
    <p:sldId id="347" r:id="rId6"/>
    <p:sldId id="348" r:id="rId7"/>
    <p:sldId id="352" r:id="rId8"/>
    <p:sldId id="349" r:id="rId9"/>
    <p:sldId id="354" r:id="rId10"/>
    <p:sldId id="35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9F3"/>
    <a:srgbClr val="0473BA"/>
    <a:srgbClr val="EA4E6A"/>
    <a:srgbClr val="2794D0"/>
    <a:srgbClr val="014489"/>
    <a:srgbClr val="9FB8D3"/>
    <a:srgbClr val="2BB8F5"/>
    <a:srgbClr val="0080C9"/>
    <a:srgbClr val="EC3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5" autoAdjust="0"/>
    <p:restoredTop sz="74237" autoAdjust="0"/>
  </p:normalViewPr>
  <p:slideViewPr>
    <p:cSldViewPr snapToGrid="0">
      <p:cViewPr varScale="1">
        <p:scale>
          <a:sx n="54" d="100"/>
          <a:sy n="54" d="100"/>
        </p:scale>
        <p:origin x="14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CDB33-B9CA-474D-A9E6-D186D566F3B9}" type="datetimeFigureOut">
              <a:rPr lang="nl-NL" smtClean="0"/>
              <a:t>22-7-2020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F4D0B-95DA-413E-87B4-B2266EFE3BDC}" type="slidenum">
              <a:rPr lang="nl-NL" smtClean="0"/>
              <a:t>‹#›</a:t>
            </a:fld>
            <a:endParaRPr lang="nl-NL"/>
          </a:p>
        </p:txBody>
      </p:sp>
    </p:spTree>
    <p:extLst>
      <p:ext uri="{BB962C8B-B14F-4D97-AF65-F5344CB8AC3E}">
        <p14:creationId xmlns:p14="http://schemas.microsoft.com/office/powerpoint/2010/main" val="218215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te voegen.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3399720B-A57D-9C40-A75B-79A2C5AF5111}" type="slidenum">
              <a:rPr kumimoji="0" lang="nl-NL"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nl-NL"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1514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Vaak vallen we terug op de ‘geijkte’ spelers in het veld: partijen die we al kennen, waar we vaker mee om tafel zitten, die zich laten horen en zien, die we als deskundig op ons vakgebied en beleidsterrein beschouwen.</a:t>
            </a:r>
          </a:p>
          <a:p>
            <a:r>
              <a:rPr lang="nl-NL" sz="1200" b="0" i="0" kern="1200" dirty="0">
                <a:solidFill>
                  <a:schemeClr val="tx1"/>
                </a:solidFill>
                <a:effectLst/>
                <a:latin typeface="+mn-lt"/>
                <a:ea typeface="+mn-ea"/>
                <a:cs typeface="+mn-cs"/>
              </a:rPr>
              <a:t>Het loont de moeite om eens wat langer stil te staan bij de vraag: zitten we met de goede mensen om tafel? Vergeten we geen doelgroepen? Zijn de partijen waar we mee praten wel representatief? Een actorenanalyse helpt om wat breder op zoek te gaan naar spelers die belangrijk zijn (of kunnen zijn) in een traject, beleid of project.</a:t>
            </a:r>
          </a:p>
          <a:p>
            <a:endParaRPr lang="nl-NL" dirty="0"/>
          </a:p>
          <a:p>
            <a:r>
              <a:rPr lang="nl-NL" sz="1200" b="0" i="0" kern="1200" dirty="0">
                <a:solidFill>
                  <a:schemeClr val="tx1"/>
                </a:solidFill>
                <a:effectLst/>
                <a:latin typeface="+mn-lt"/>
                <a:ea typeface="+mn-ea"/>
                <a:cs typeface="+mn-cs"/>
              </a:rPr>
              <a:t>Onder een actor verstaan we een groep of individu die een bepaald belang of betrokkenheid heeft bij jouw traject, beleid of project, beleid of traject.</a:t>
            </a:r>
          </a:p>
          <a:p>
            <a:r>
              <a:rPr lang="nl-NL" sz="1200" b="0" i="0" kern="1200" dirty="0">
                <a:solidFill>
                  <a:schemeClr val="tx1"/>
                </a:solidFill>
                <a:effectLst/>
                <a:latin typeface="+mn-lt"/>
                <a:ea typeface="+mn-ea"/>
                <a:cs typeface="+mn-cs"/>
              </a:rPr>
              <a:t> </a:t>
            </a:r>
          </a:p>
          <a:p>
            <a:r>
              <a:rPr lang="nl-NL" sz="1200" b="0" i="0" kern="1200" dirty="0">
                <a:solidFill>
                  <a:schemeClr val="tx1"/>
                </a:solidFill>
                <a:effectLst/>
                <a:latin typeface="+mn-lt"/>
                <a:ea typeface="+mn-ea"/>
                <a:cs typeface="+mn-cs"/>
              </a:rPr>
              <a:t>Er zijn verschillende manieren om tot een ‘verfrissende’ lijst van actoren te komen. Voor alle manieren geldt dat het beste resultaat wordt geboekt wanneer dit een groepsproces is. Betrek hier collega’s of partners bij die nu, maar ook op een later moment, in het proces hiermee aan de slag moeten. Je kunt op diverse manieren en met verschillende (creatieve) werkvormen met een groep actoren in kaart brengen. </a:t>
            </a:r>
          </a:p>
          <a:p>
            <a:endParaRPr lang="nl-NL" dirty="0"/>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2</a:t>
            </a:fld>
            <a:endParaRPr lang="nl-NL"/>
          </a:p>
        </p:txBody>
      </p:sp>
    </p:spTree>
    <p:extLst>
      <p:ext uri="{BB962C8B-B14F-4D97-AF65-F5344CB8AC3E}">
        <p14:creationId xmlns:p14="http://schemas.microsoft.com/office/powerpoint/2010/main" val="263438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Benoem met de groep invalshoeken van waaruit je een traject, beleid of project kunt benaderen. De levensdomeinen uit de index Lokale inclusie agenda kunnen daarbij een leidraad vormen.</a:t>
            </a:r>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3</a:t>
            </a:fld>
            <a:endParaRPr lang="nl-NL"/>
          </a:p>
        </p:txBody>
      </p:sp>
    </p:spTree>
    <p:extLst>
      <p:ext uri="{BB962C8B-B14F-4D97-AF65-F5344CB8AC3E}">
        <p14:creationId xmlns:p14="http://schemas.microsoft.com/office/powerpoint/2010/main" val="210764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Ga vervolgens na of je nog sub-invalshoeken kunt benoemen: categorieën en verdere onderverdelingen binnen één invalshoek;</a:t>
            </a:r>
          </a:p>
          <a:p>
            <a:r>
              <a:rPr lang="nl-NL" sz="1200" b="0" i="0" kern="1200" dirty="0">
                <a:solidFill>
                  <a:schemeClr val="tx1"/>
                </a:solidFill>
                <a:effectLst/>
                <a:latin typeface="+mn-lt"/>
                <a:ea typeface="+mn-ea"/>
                <a:cs typeface="+mn-cs"/>
              </a:rPr>
              <a:t>Noem vervolgens personen of organisaties per (sub) invalshoek;</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Het levert je een groslijst aan actoren op, die je kunt inzetten bij verdere analyses.</a:t>
            </a:r>
            <a:endParaRPr lang="nl-NL" dirty="0"/>
          </a:p>
          <a:p>
            <a:endParaRPr lang="nl-NL" dirty="0"/>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4</a:t>
            </a:fld>
            <a:endParaRPr lang="nl-NL"/>
          </a:p>
        </p:txBody>
      </p:sp>
    </p:spTree>
    <p:extLst>
      <p:ext uri="{BB962C8B-B14F-4D97-AF65-F5344CB8AC3E}">
        <p14:creationId xmlns:p14="http://schemas.microsoft.com/office/powerpoint/2010/main" val="416432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Wanneer je een actoren-inventarisatie hebt gedaan, heb je vaak een lange lijst met belanghebbenden/betrokkenen als resultaat.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Via het model ‘Ringen van invloed’ breng je structuur aan in deze lijst, door te ordenen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Het model ‘Ringen van invloed’ brengt in één model meerdere dimensies in beeld.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Het is een model van waaruit je vervolgens kunt bepalen hoe je het proces inricht en hoe je de actoren gaat betrekken. </a:t>
            </a:r>
          </a:p>
          <a:p>
            <a:r>
              <a:rPr lang="nl-NL" sz="1200" b="0" i="0" kern="1200" dirty="0">
                <a:solidFill>
                  <a:schemeClr val="tx1"/>
                </a:solidFill>
                <a:effectLst/>
                <a:latin typeface="+mn-lt"/>
                <a:ea typeface="+mn-ea"/>
                <a:cs typeface="+mn-cs"/>
              </a:rPr>
              <a:t>De eerste stap bestaat uit het plaatsen van de actoren in vier kwadranten, die het belang weergeven dat de actor heeft.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Hier zijn vier categorieën te onderscheiden:</a:t>
            </a:r>
          </a:p>
          <a:p>
            <a:r>
              <a:rPr lang="nl-NL" sz="1200" b="1" i="0" kern="1200" dirty="0">
                <a:solidFill>
                  <a:schemeClr val="tx1"/>
                </a:solidFill>
                <a:effectLst/>
                <a:latin typeface="+mn-lt"/>
                <a:ea typeface="+mn-ea"/>
                <a:cs typeface="+mn-cs"/>
              </a:rPr>
              <a:t>Beslissers</a:t>
            </a:r>
            <a:r>
              <a:rPr lang="nl-NL" sz="1200" b="0" i="0" kern="1200" dirty="0">
                <a:solidFill>
                  <a:schemeClr val="tx1"/>
                </a:solidFill>
                <a:effectLst/>
                <a:latin typeface="+mn-lt"/>
                <a:ea typeface="+mn-ea"/>
                <a:cs typeface="+mn-cs"/>
              </a:rPr>
              <a:t>: actoren die beslissingen nemen over het traject, beleid of project of delen ervan. Zij kunnen de ‘stekker er uit trekken’;</a:t>
            </a:r>
          </a:p>
          <a:p>
            <a:r>
              <a:rPr lang="nl-NL" sz="1200" b="1" i="0" kern="1200" dirty="0" err="1">
                <a:solidFill>
                  <a:schemeClr val="tx1"/>
                </a:solidFill>
                <a:effectLst/>
                <a:latin typeface="+mn-lt"/>
                <a:ea typeface="+mn-ea"/>
                <a:cs typeface="+mn-cs"/>
              </a:rPr>
              <a:t>Beïnvloeders</a:t>
            </a:r>
            <a:r>
              <a:rPr lang="nl-NL" sz="1200" b="0" i="0" kern="1200" dirty="0">
                <a:solidFill>
                  <a:schemeClr val="tx1"/>
                </a:solidFill>
                <a:effectLst/>
                <a:latin typeface="+mn-lt"/>
                <a:ea typeface="+mn-ea"/>
                <a:cs typeface="+mn-cs"/>
              </a:rPr>
              <a:t>: actoren die invloed uitoefenen (formeel of informeel) op het traject, beleid of project. Zij organiseren zich om invloed uit te oefenen op jouw traject, beleid of project;</a:t>
            </a:r>
          </a:p>
          <a:p>
            <a:r>
              <a:rPr lang="nl-NL" sz="1200" b="1" i="0" kern="1200" dirty="0">
                <a:solidFill>
                  <a:schemeClr val="tx1"/>
                </a:solidFill>
                <a:effectLst/>
                <a:latin typeface="+mn-lt"/>
                <a:ea typeface="+mn-ea"/>
                <a:cs typeface="+mn-cs"/>
              </a:rPr>
              <a:t>Uitvoerders/leveranciers</a:t>
            </a:r>
            <a:r>
              <a:rPr lang="nl-NL" sz="1200" b="0" i="0" kern="1200" dirty="0">
                <a:solidFill>
                  <a:schemeClr val="tx1"/>
                </a:solidFill>
                <a:effectLst/>
                <a:latin typeface="+mn-lt"/>
                <a:ea typeface="+mn-ea"/>
                <a:cs typeface="+mn-cs"/>
              </a:rPr>
              <a:t>: actoren die een rolspelen bij de uitvoering van het traject, beleid of project of kennis kunnen leveren. Zij stellen kennis, middelen of bijv. mensen </a:t>
            </a:r>
          </a:p>
          <a:p>
            <a:r>
              <a:rPr lang="nl-NL" sz="1200" b="0" i="0" kern="1200" dirty="0">
                <a:solidFill>
                  <a:schemeClr val="tx1"/>
                </a:solidFill>
                <a:effectLst/>
                <a:latin typeface="+mn-lt"/>
                <a:ea typeface="+mn-ea"/>
                <a:cs typeface="+mn-cs"/>
              </a:rPr>
              <a:t>De cirkels geven de rol aan die de actoren in het traject, beleid of project zullen spelen. In het middelpunt van de cirkels zit meestal het team en/of de bestuurder. De cirkels geven aan op welke ‘afstand’ de actoren zich van het traject, beleid of project bevinden.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Zijn alle ‘kwadranten’ vertegenwoordigd? Een lege ‘taartpunt’ kan wijzen op een onvolledige actoren-inventarisatie. Reden om daar dan nog eens naar te kijken</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5</a:t>
            </a:fld>
            <a:endParaRPr lang="nl-NL"/>
          </a:p>
        </p:txBody>
      </p:sp>
    </p:spTree>
    <p:extLst>
      <p:ext uri="{BB962C8B-B14F-4D97-AF65-F5344CB8AC3E}">
        <p14:creationId xmlns:p14="http://schemas.microsoft.com/office/powerpoint/2010/main" val="71926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Vervolgens kun je de actoren binnen de kwadranten plaatsen op de zogenaamde ringen van invloed. De ringen geven daarbij aan welke rol je voor de actor voorziet in het traject.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Daarbij maken we onderscheid tussen vier ringen: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a:solidFill>
                  <a:schemeClr val="tx1"/>
                </a:solidFill>
                <a:effectLst/>
                <a:latin typeface="+mn-lt"/>
                <a:ea typeface="+mn-ea"/>
                <a:cs typeface="+mn-cs"/>
              </a:rPr>
              <a:t>Meebepalen: Het nemen van beslissingen met een doorslaggevende invloed, koers bepalen.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a:solidFill>
                  <a:schemeClr val="tx1"/>
                </a:solidFill>
                <a:effectLst/>
                <a:latin typeface="+mn-lt"/>
                <a:ea typeface="+mn-ea"/>
                <a:cs typeface="+mn-cs"/>
              </a:rPr>
              <a:t>Meewerken: Daadwerkelijk meedoen of meewerken aan het traject of project. staan dichtbij het team.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a:solidFill>
                  <a:schemeClr val="tx1"/>
                </a:solidFill>
                <a:effectLst/>
                <a:latin typeface="+mn-lt"/>
                <a:ea typeface="+mn-ea"/>
                <a:cs typeface="+mn-cs"/>
              </a:rPr>
              <a:t>Meedenken: Bepaalde inhoudelijke inbreng geven. Zij geven hun mening en delen hun kennis, soms vanuit hun eigen belang, soms namens een groep.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i="0" kern="1200" dirty="0" err="1">
                <a:solidFill>
                  <a:schemeClr val="tx1"/>
                </a:solidFill>
                <a:effectLst/>
                <a:latin typeface="+mn-lt"/>
                <a:ea typeface="+mn-ea"/>
                <a:cs typeface="+mn-cs"/>
              </a:rPr>
              <a:t>Meeweten</a:t>
            </a:r>
            <a:r>
              <a:rPr lang="nl-NL" sz="1200" b="0" i="0" kern="1200" dirty="0">
                <a:solidFill>
                  <a:schemeClr val="tx1"/>
                </a:solidFill>
                <a:effectLst/>
                <a:latin typeface="+mn-lt"/>
                <a:ea typeface="+mn-ea"/>
                <a:cs typeface="+mn-cs"/>
              </a:rPr>
              <a:t>: De gemeente doet enige tot veel inspanning om te informeren, actoren op de hoogte houden.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In het middelpunt van de cirkels zit meestal het team en/of de bestuurder.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Er is niet een gegeven positie. Het gaat er ook om hoe je een actor wil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Daarbij spelen verschillende overwegingen een rol: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 Grote invloed kan een reden zijn om een actor dicht bij het traject, beleid of project te betrekken, zodat die zich eerder zal committeren aan de uitkomsten.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6</a:t>
            </a:fld>
            <a:endParaRPr lang="nl-NL"/>
          </a:p>
        </p:txBody>
      </p:sp>
    </p:spTree>
    <p:extLst>
      <p:ext uri="{BB962C8B-B14F-4D97-AF65-F5344CB8AC3E}">
        <p14:creationId xmlns:p14="http://schemas.microsoft.com/office/powerpoint/2010/main" val="367173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Wanneer je een actoren-inventarisatie hebt gedaan, heb je vaak een lange lijst met belanghebbenden/betrokkenen als resultaat. Via het model ‘Ringen van invloed’ breng je structuur aan in deze lijst, door te ordenen</a:t>
            </a:r>
            <a:endParaRPr lang="nl-NL" dirty="0"/>
          </a:p>
        </p:txBody>
      </p:sp>
      <p:sp>
        <p:nvSpPr>
          <p:cNvPr id="4" name="Tijdelijke aanduiding voor dianummer 3"/>
          <p:cNvSpPr>
            <a:spLocks noGrp="1"/>
          </p:cNvSpPr>
          <p:nvPr>
            <p:ph type="sldNum" sz="quarter" idx="5"/>
          </p:nvPr>
        </p:nvSpPr>
        <p:spPr/>
        <p:txBody>
          <a:bodyPr/>
          <a:lstStyle/>
          <a:p>
            <a:fld id="{CF0F4D0B-95DA-413E-87B4-B2266EFE3BDC}" type="slidenum">
              <a:rPr lang="nl-NL" smtClean="0"/>
              <a:t>7</a:t>
            </a:fld>
            <a:endParaRPr lang="nl-NL"/>
          </a:p>
        </p:txBody>
      </p:sp>
    </p:spTree>
    <p:extLst>
      <p:ext uri="{BB962C8B-B14F-4D97-AF65-F5344CB8AC3E}">
        <p14:creationId xmlns:p14="http://schemas.microsoft.com/office/powerpoint/2010/main" val="2997461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1718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24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78129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60684"/>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IDM_Index_LIA_Blad_1_laag1.png">
            <a:extLst>
              <a:ext uri="{FF2B5EF4-FFF2-40B4-BE49-F238E27FC236}">
                <a16:creationId xmlns:a16="http://schemas.microsoft.com/office/drawing/2014/main" id="{FC2FB38D-BDC0-4E6E-AC00-959AFCBB4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197" y="-1417211"/>
            <a:ext cx="14828530" cy="10634430"/>
          </a:xfrm>
          <a:prstGeom prst="rect">
            <a:avLst/>
          </a:prstGeom>
        </p:spPr>
      </p:pic>
      <p:pic>
        <p:nvPicPr>
          <p:cNvPr id="6" name="Afbeelding 5" descr="IDM_Logo-04.png">
            <a:extLst>
              <a:ext uri="{FF2B5EF4-FFF2-40B4-BE49-F238E27FC236}">
                <a16:creationId xmlns:a16="http://schemas.microsoft.com/office/drawing/2014/main" id="{1C6131E3-6772-4A39-BDF7-7C11A87AA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489" y="6322860"/>
            <a:ext cx="1120352" cy="423737"/>
          </a:xfrm>
          <a:prstGeom prst="rect">
            <a:avLst/>
          </a:prstGeom>
        </p:spPr>
      </p:pic>
      <p:sp>
        <p:nvSpPr>
          <p:cNvPr id="2" name="Titel 1"/>
          <p:cNvSpPr>
            <a:spLocks noGrp="1"/>
          </p:cNvSpPr>
          <p:nvPr>
            <p:ph type="ctrTitle"/>
          </p:nvPr>
        </p:nvSpPr>
        <p:spPr>
          <a:xfrm>
            <a:off x="492805" y="3808831"/>
            <a:ext cx="7663727" cy="577359"/>
          </a:xfrm>
        </p:spPr>
        <p:txBody>
          <a:bodyPr/>
          <a:lstStyle/>
          <a:p>
            <a:r>
              <a:rPr lang="nl-NL" sz="4000" dirty="0">
                <a:solidFill>
                  <a:srgbClr val="002C64"/>
                </a:solidFill>
              </a:rPr>
              <a:t>3. Werk samen </a:t>
            </a:r>
            <a:br>
              <a:rPr lang="nl-NL" sz="4000" dirty="0">
                <a:solidFill>
                  <a:srgbClr val="002C64"/>
                </a:solidFill>
              </a:rPr>
            </a:br>
            <a:r>
              <a:rPr lang="nl-NL" sz="4000" dirty="0">
                <a:solidFill>
                  <a:srgbClr val="002C64"/>
                </a:solidFill>
              </a:rPr>
              <a:t>met partners</a:t>
            </a:r>
            <a:br>
              <a:rPr lang="nl-NL" sz="4000" dirty="0"/>
            </a:br>
            <a:r>
              <a:rPr lang="nl-NL" sz="2400" dirty="0">
                <a:solidFill>
                  <a:srgbClr val="00A9F3"/>
                </a:solidFill>
              </a:rPr>
              <a:t>Jasper Varwijk – Berenschot</a:t>
            </a:r>
            <a:br>
              <a:rPr lang="nl-NL" sz="4000" dirty="0"/>
            </a:br>
            <a:endParaRPr lang="nl-NL" sz="4000" dirty="0"/>
          </a:p>
        </p:txBody>
      </p:sp>
      <p:sp>
        <p:nvSpPr>
          <p:cNvPr id="3" name="Ondertitel 2"/>
          <p:cNvSpPr>
            <a:spLocks noGrp="1"/>
          </p:cNvSpPr>
          <p:nvPr>
            <p:ph type="subTitle" idx="1"/>
          </p:nvPr>
        </p:nvSpPr>
        <p:spPr>
          <a:xfrm>
            <a:off x="2413515" y="3900004"/>
            <a:ext cx="4590000" cy="810000"/>
          </a:xfrm>
        </p:spPr>
        <p:txBody>
          <a:bodyPr/>
          <a:lstStyle/>
          <a:p>
            <a:br>
              <a:rPr lang="nl-NL" dirty="0"/>
            </a:br>
            <a:endParaRPr lang="nl-NL" i="1" dirty="0"/>
          </a:p>
        </p:txBody>
      </p:sp>
      <p:pic>
        <p:nvPicPr>
          <p:cNvPr id="10" name="Afbeelding 9">
            <a:extLst>
              <a:ext uri="{FF2B5EF4-FFF2-40B4-BE49-F238E27FC236}">
                <a16:creationId xmlns:a16="http://schemas.microsoft.com/office/drawing/2014/main" id="{0F283DCE-375F-47DD-8DDE-D8476CCF595A}"/>
              </a:ext>
            </a:extLst>
          </p:cNvPr>
          <p:cNvPicPr>
            <a:picLocks noChangeAspect="1"/>
          </p:cNvPicPr>
          <p:nvPr/>
        </p:nvPicPr>
        <p:blipFill>
          <a:blip r:embed="rId5"/>
          <a:stretch>
            <a:fillRect/>
          </a:stretch>
        </p:blipFill>
        <p:spPr>
          <a:xfrm>
            <a:off x="9159655" y="65615"/>
            <a:ext cx="2538296" cy="1408387"/>
          </a:xfrm>
          <a:prstGeom prst="rect">
            <a:avLst/>
          </a:prstGeom>
        </p:spPr>
      </p:pic>
      <p:pic>
        <p:nvPicPr>
          <p:cNvPr id="7" name="Picture 2" descr="Iederin logo_03_RGB_kl - Dementietafel">
            <a:extLst>
              <a:ext uri="{FF2B5EF4-FFF2-40B4-BE49-F238E27FC236}">
                <a16:creationId xmlns:a16="http://schemas.microsoft.com/office/drawing/2014/main" id="{5484F1A2-6EE1-4025-968A-932D107223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230" y="306308"/>
            <a:ext cx="2317494" cy="926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so Consult">
            <a:extLst>
              <a:ext uri="{FF2B5EF4-FFF2-40B4-BE49-F238E27FC236}">
                <a16:creationId xmlns:a16="http://schemas.microsoft.com/office/drawing/2014/main" id="{F5B6DAFD-1AF9-4B23-A0D5-23AC05CC77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489" y="108801"/>
            <a:ext cx="1867605" cy="1322013"/>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datum 3">
            <a:extLst>
              <a:ext uri="{FF2B5EF4-FFF2-40B4-BE49-F238E27FC236}">
                <a16:creationId xmlns:a16="http://schemas.microsoft.com/office/drawing/2014/main" id="{F8E1E8D4-995D-437A-BC3C-2181D3C6871B}"/>
              </a:ext>
            </a:extLst>
          </p:cNvPr>
          <p:cNvSpPr txBox="1">
            <a:spLocks/>
          </p:cNvSpPr>
          <p:nvPr/>
        </p:nvSpPr>
        <p:spPr>
          <a:xfrm>
            <a:off x="492805" y="5691884"/>
            <a:ext cx="6744903" cy="425920"/>
          </a:xfrm>
          <a:prstGeom prst="rect">
            <a:avLst/>
          </a:prstGeom>
        </p:spPr>
        <p:txBody>
          <a:bodyPr lIns="0" tIns="0" rIns="0" bIns="0" anchor="ctr" anchorCtr="0"/>
          <a:lstStyle>
            <a:defPPr>
              <a:defRPr lang="nl-NL"/>
            </a:defPPr>
            <a:lvl1pPr marL="0" algn="l" defTabSz="457200" rtl="0" eaLnBrk="0" latinLnBrk="0" hangingPunct="0">
              <a:defRPr sz="750" kern="1200" dirty="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4610" fontAlgn="base">
              <a:spcBef>
                <a:spcPct val="0"/>
              </a:spcBef>
              <a:spcAft>
                <a:spcPct val="0"/>
              </a:spcAft>
              <a:defRPr/>
            </a:pPr>
            <a:endParaRPr lang="nl-NL" sz="2400" dirty="0">
              <a:solidFill>
                <a:srgbClr val="FFFFFF"/>
              </a:solidFill>
            </a:endParaRPr>
          </a:p>
          <a:p>
            <a:pPr defTabSz="684610" fontAlgn="base">
              <a:spcBef>
                <a:spcPct val="0"/>
              </a:spcBef>
              <a:spcAft>
                <a:spcPct val="0"/>
              </a:spcAft>
              <a:defRPr/>
            </a:pPr>
            <a:r>
              <a:rPr lang="nl-NL" sz="2400" dirty="0">
                <a:solidFill>
                  <a:srgbClr val="FFFFFF"/>
                </a:solidFill>
              </a:rPr>
              <a:t>Microfoon en webcam graag uitschakelen</a:t>
            </a:r>
          </a:p>
        </p:txBody>
      </p:sp>
    </p:spTree>
    <p:extLst>
      <p:ext uri="{BB962C8B-B14F-4D97-AF65-F5344CB8AC3E}">
        <p14:creationId xmlns:p14="http://schemas.microsoft.com/office/powerpoint/2010/main" val="351716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0251AE1-4303-406B-A3CF-6C92356DCD16}"/>
              </a:ext>
            </a:extLst>
          </p:cNvPr>
          <p:cNvSpPr/>
          <p:nvPr/>
        </p:nvSpPr>
        <p:spPr>
          <a:xfrm>
            <a:off x="1616411" y="1566781"/>
            <a:ext cx="9557867" cy="2239844"/>
          </a:xfrm>
          <a:prstGeom prst="rect">
            <a:avLst/>
          </a:prstGeom>
        </p:spPr>
        <p:txBody>
          <a:bodyPr wrap="square">
            <a:spAutoFit/>
          </a:bodyPr>
          <a:lstStyle/>
          <a:p>
            <a:pPr marL="285750" indent="-285750">
              <a:lnSpc>
                <a:spcPct val="150000"/>
              </a:lnSpc>
              <a:buFont typeface="Arial" panose="020B0604020202020204" pitchFamily="34" charset="0"/>
              <a:buChar char="•"/>
            </a:pPr>
            <a:r>
              <a:rPr lang="nl-NL" sz="2400" b="1" dirty="0"/>
              <a:t>Wie</a:t>
            </a:r>
            <a:r>
              <a:rPr lang="nl-NL" sz="2400" dirty="0"/>
              <a:t> zijn de mogelijke partners? </a:t>
            </a:r>
          </a:p>
          <a:p>
            <a:pPr marL="285750" indent="-285750">
              <a:lnSpc>
                <a:spcPct val="150000"/>
              </a:lnSpc>
              <a:buFont typeface="Arial" panose="020B0604020202020204" pitchFamily="34" charset="0"/>
              <a:buChar char="•"/>
            </a:pPr>
            <a:r>
              <a:rPr lang="nl-NL" sz="2400" b="1" dirty="0"/>
              <a:t>Wat</a:t>
            </a:r>
            <a:r>
              <a:rPr lang="nl-NL" sz="2400" dirty="0"/>
              <a:t> is de positie van de partners?</a:t>
            </a:r>
          </a:p>
          <a:p>
            <a:pPr marL="285750" indent="-285750">
              <a:lnSpc>
                <a:spcPct val="150000"/>
              </a:lnSpc>
              <a:buFont typeface="Arial" panose="020B0604020202020204" pitchFamily="34" charset="0"/>
              <a:buChar char="•"/>
            </a:pPr>
            <a:r>
              <a:rPr lang="nl-NL" sz="2400" b="1" dirty="0"/>
              <a:t>Hoe</a:t>
            </a:r>
            <a:r>
              <a:rPr lang="nl-NL" sz="2400" dirty="0"/>
              <a:t> wil je de partners betrekken?</a:t>
            </a:r>
          </a:p>
          <a:p>
            <a:pPr marL="285750" indent="-285750">
              <a:lnSpc>
                <a:spcPct val="150000"/>
              </a:lnSpc>
              <a:buFont typeface="Arial" panose="020B0604020202020204" pitchFamily="34" charset="0"/>
              <a:buChar char="•"/>
            </a:pPr>
            <a:endParaRPr lang="nl-NL" sz="2400" dirty="0"/>
          </a:p>
        </p:txBody>
      </p:sp>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3" y="382696"/>
            <a:ext cx="7524900" cy="720000"/>
          </a:xfrm>
        </p:spPr>
        <p:txBody>
          <a:bodyPr/>
          <a:lstStyle/>
          <a:p>
            <a:r>
              <a:rPr lang="nl-NL" sz="4000" dirty="0"/>
              <a:t>Actoren-analyse</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3"/>
          <a:srcRect l="13669" r="13669"/>
          <a:stretch/>
        </p:blipFill>
        <p:spPr>
          <a:xfrm>
            <a:off x="168000" y="266065"/>
            <a:ext cx="1231393" cy="953262"/>
          </a:xfrm>
          <a:prstGeom prst="rect">
            <a:avLst/>
          </a:prstGeom>
        </p:spPr>
      </p:pic>
    </p:spTree>
    <p:extLst>
      <p:ext uri="{BB962C8B-B14F-4D97-AF65-F5344CB8AC3E}">
        <p14:creationId xmlns:p14="http://schemas.microsoft.com/office/powerpoint/2010/main" val="374998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2" y="382696"/>
            <a:ext cx="9759343" cy="720000"/>
          </a:xfrm>
        </p:spPr>
        <p:txBody>
          <a:bodyPr/>
          <a:lstStyle/>
          <a:p>
            <a:r>
              <a:rPr lang="nl-NL" sz="4000" dirty="0"/>
              <a:t>Wie zijn de mogelijke partners?</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3"/>
          <a:srcRect l="13669" r="13669"/>
          <a:stretch/>
        </p:blipFill>
        <p:spPr>
          <a:xfrm>
            <a:off x="168000" y="266065"/>
            <a:ext cx="1231393" cy="953262"/>
          </a:xfrm>
          <a:prstGeom prst="rect">
            <a:avLst/>
          </a:prstGeom>
        </p:spPr>
      </p:pic>
      <p:pic>
        <p:nvPicPr>
          <p:cNvPr id="4" name="Afbeelding 3">
            <a:extLst>
              <a:ext uri="{FF2B5EF4-FFF2-40B4-BE49-F238E27FC236}">
                <a16:creationId xmlns:a16="http://schemas.microsoft.com/office/drawing/2014/main" id="{0BB63985-30BF-41BF-B55C-43E6CB086ACC}"/>
              </a:ext>
            </a:extLst>
          </p:cNvPr>
          <p:cNvPicPr>
            <a:picLocks noChangeAspect="1"/>
          </p:cNvPicPr>
          <p:nvPr/>
        </p:nvPicPr>
        <p:blipFill rotWithShape="1">
          <a:blip r:embed="rId4"/>
          <a:srcRect l="13741" t="15448" r="34830" b="8787"/>
          <a:stretch/>
        </p:blipFill>
        <p:spPr>
          <a:xfrm>
            <a:off x="2801257" y="1422400"/>
            <a:ext cx="6270172" cy="5196115"/>
          </a:xfrm>
          <a:prstGeom prst="rect">
            <a:avLst/>
          </a:prstGeom>
        </p:spPr>
      </p:pic>
      <p:sp>
        <p:nvSpPr>
          <p:cNvPr id="6" name="Rechthoek 5">
            <a:extLst>
              <a:ext uri="{FF2B5EF4-FFF2-40B4-BE49-F238E27FC236}">
                <a16:creationId xmlns:a16="http://schemas.microsoft.com/office/drawing/2014/main" id="{80C62C28-8AF4-4B3C-A838-FBAB74595916}"/>
              </a:ext>
            </a:extLst>
          </p:cNvPr>
          <p:cNvSpPr/>
          <p:nvPr/>
        </p:nvSpPr>
        <p:spPr>
          <a:xfrm>
            <a:off x="4850674" y="2778034"/>
            <a:ext cx="400595" cy="2376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7FD56AA4-64A5-4617-A0D1-BC15797FE1B0}"/>
              </a:ext>
            </a:extLst>
          </p:cNvPr>
          <p:cNvSpPr/>
          <p:nvPr/>
        </p:nvSpPr>
        <p:spPr>
          <a:xfrm>
            <a:off x="4650376" y="3274813"/>
            <a:ext cx="400595" cy="1382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7818ADE5-963C-4B91-B1F0-51F920CCE75F}"/>
              </a:ext>
            </a:extLst>
          </p:cNvPr>
          <p:cNvSpPr/>
          <p:nvPr/>
        </p:nvSpPr>
        <p:spPr>
          <a:xfrm>
            <a:off x="6787841" y="2838994"/>
            <a:ext cx="614445" cy="2315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9257A61E-9CA5-498F-976C-037FF3B6324C}"/>
              </a:ext>
            </a:extLst>
          </p:cNvPr>
          <p:cNvSpPr/>
          <p:nvPr/>
        </p:nvSpPr>
        <p:spPr>
          <a:xfrm>
            <a:off x="5197566" y="2470258"/>
            <a:ext cx="1743167" cy="226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A34E14D4-E12B-41E2-A96E-75FA402B7D81}"/>
              </a:ext>
            </a:extLst>
          </p:cNvPr>
          <p:cNvSpPr/>
          <p:nvPr/>
        </p:nvSpPr>
        <p:spPr>
          <a:xfrm>
            <a:off x="5003555" y="4808936"/>
            <a:ext cx="2032000" cy="690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18744098-EBF3-458D-ABA5-B3944E0A964C}"/>
              </a:ext>
            </a:extLst>
          </p:cNvPr>
          <p:cNvSpPr txBox="1"/>
          <p:nvPr/>
        </p:nvSpPr>
        <p:spPr>
          <a:xfrm>
            <a:off x="4746162" y="5997583"/>
            <a:ext cx="1010213" cy="307777"/>
          </a:xfrm>
          <a:prstGeom prst="rect">
            <a:avLst/>
          </a:prstGeom>
          <a:noFill/>
        </p:spPr>
        <p:txBody>
          <a:bodyPr wrap="none" rtlCol="0">
            <a:spAutoFit/>
          </a:bodyPr>
          <a:lstStyle/>
          <a:p>
            <a:r>
              <a:rPr lang="nl-NL" sz="1400" i="1" dirty="0">
                <a:solidFill>
                  <a:srgbClr val="EA4E6A"/>
                </a:solidFill>
              </a:rPr>
              <a:t>Winkeliers</a:t>
            </a:r>
          </a:p>
        </p:txBody>
      </p:sp>
      <p:sp>
        <p:nvSpPr>
          <p:cNvPr id="26" name="Tekstvak 25">
            <a:extLst>
              <a:ext uri="{FF2B5EF4-FFF2-40B4-BE49-F238E27FC236}">
                <a16:creationId xmlns:a16="http://schemas.microsoft.com/office/drawing/2014/main" id="{96817DBE-58C7-430F-A8CE-D30FC97753A0}"/>
              </a:ext>
            </a:extLst>
          </p:cNvPr>
          <p:cNvSpPr txBox="1"/>
          <p:nvPr/>
        </p:nvSpPr>
        <p:spPr>
          <a:xfrm>
            <a:off x="5074567" y="6462039"/>
            <a:ext cx="1021433" cy="307777"/>
          </a:xfrm>
          <a:prstGeom prst="rect">
            <a:avLst/>
          </a:prstGeom>
          <a:noFill/>
        </p:spPr>
        <p:txBody>
          <a:bodyPr wrap="none" rtlCol="0">
            <a:spAutoFit/>
          </a:bodyPr>
          <a:lstStyle/>
          <a:p>
            <a:r>
              <a:rPr lang="nl-NL" sz="1400" i="1" dirty="0">
                <a:solidFill>
                  <a:srgbClr val="EA4E6A"/>
                </a:solidFill>
              </a:rPr>
              <a:t>Bioscopen</a:t>
            </a:r>
          </a:p>
        </p:txBody>
      </p:sp>
      <p:sp>
        <p:nvSpPr>
          <p:cNvPr id="27" name="Tekstvak 26">
            <a:extLst>
              <a:ext uri="{FF2B5EF4-FFF2-40B4-BE49-F238E27FC236}">
                <a16:creationId xmlns:a16="http://schemas.microsoft.com/office/drawing/2014/main" id="{FB8F648A-8745-4D60-A0AB-AE13FE3407B1}"/>
              </a:ext>
            </a:extLst>
          </p:cNvPr>
          <p:cNvSpPr txBox="1"/>
          <p:nvPr/>
        </p:nvSpPr>
        <p:spPr>
          <a:xfrm>
            <a:off x="6248734" y="6381969"/>
            <a:ext cx="889987" cy="307777"/>
          </a:xfrm>
          <a:prstGeom prst="rect">
            <a:avLst/>
          </a:prstGeom>
          <a:noFill/>
        </p:spPr>
        <p:txBody>
          <a:bodyPr wrap="none" rtlCol="0">
            <a:spAutoFit/>
          </a:bodyPr>
          <a:lstStyle/>
          <a:p>
            <a:r>
              <a:rPr lang="nl-NL" sz="1400" i="1" dirty="0">
                <a:solidFill>
                  <a:srgbClr val="EA4E6A"/>
                </a:solidFill>
              </a:rPr>
              <a:t>Theaters</a:t>
            </a:r>
          </a:p>
        </p:txBody>
      </p:sp>
      <p:sp>
        <p:nvSpPr>
          <p:cNvPr id="28" name="Tekstvak 27">
            <a:extLst>
              <a:ext uri="{FF2B5EF4-FFF2-40B4-BE49-F238E27FC236}">
                <a16:creationId xmlns:a16="http://schemas.microsoft.com/office/drawing/2014/main" id="{166614EC-62D0-48B9-B355-653DFD54A032}"/>
              </a:ext>
            </a:extLst>
          </p:cNvPr>
          <p:cNvSpPr txBox="1"/>
          <p:nvPr/>
        </p:nvSpPr>
        <p:spPr>
          <a:xfrm>
            <a:off x="6320227" y="5984891"/>
            <a:ext cx="1636987" cy="307777"/>
          </a:xfrm>
          <a:prstGeom prst="rect">
            <a:avLst/>
          </a:prstGeom>
          <a:noFill/>
        </p:spPr>
        <p:txBody>
          <a:bodyPr wrap="none" rtlCol="0">
            <a:spAutoFit/>
          </a:bodyPr>
          <a:lstStyle/>
          <a:p>
            <a:r>
              <a:rPr lang="nl-NL" sz="1400" i="1" dirty="0">
                <a:solidFill>
                  <a:srgbClr val="EA4E6A"/>
                </a:solidFill>
              </a:rPr>
              <a:t>Sportverenigingen</a:t>
            </a:r>
          </a:p>
        </p:txBody>
      </p:sp>
    </p:spTree>
    <p:extLst>
      <p:ext uri="{BB962C8B-B14F-4D97-AF65-F5344CB8AC3E}">
        <p14:creationId xmlns:p14="http://schemas.microsoft.com/office/powerpoint/2010/main" val="419993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3" grpId="0" animBg="1"/>
      <p:bldP spid="24" grpId="0" animBg="1"/>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2" y="382696"/>
            <a:ext cx="9759343" cy="720000"/>
          </a:xfrm>
        </p:spPr>
        <p:txBody>
          <a:bodyPr/>
          <a:lstStyle/>
          <a:p>
            <a:r>
              <a:rPr lang="nl-NL" sz="4000" dirty="0"/>
              <a:t>Wie zijn de mogelijke partners?</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3"/>
          <a:srcRect l="13669" r="13669"/>
          <a:stretch/>
        </p:blipFill>
        <p:spPr>
          <a:xfrm>
            <a:off x="168000" y="266065"/>
            <a:ext cx="1231393" cy="953262"/>
          </a:xfrm>
          <a:prstGeom prst="rect">
            <a:avLst/>
          </a:prstGeom>
        </p:spPr>
      </p:pic>
      <p:pic>
        <p:nvPicPr>
          <p:cNvPr id="2" name="Afbeelding 1">
            <a:extLst>
              <a:ext uri="{FF2B5EF4-FFF2-40B4-BE49-F238E27FC236}">
                <a16:creationId xmlns:a16="http://schemas.microsoft.com/office/drawing/2014/main" id="{73E546E0-8082-466A-ACED-AC7A567300CC}"/>
              </a:ext>
            </a:extLst>
          </p:cNvPr>
          <p:cNvPicPr>
            <a:picLocks noChangeAspect="1"/>
          </p:cNvPicPr>
          <p:nvPr/>
        </p:nvPicPr>
        <p:blipFill rotWithShape="1">
          <a:blip r:embed="rId4"/>
          <a:srcRect l="13784" t="16079" r="43929" b="31810"/>
          <a:stretch/>
        </p:blipFill>
        <p:spPr>
          <a:xfrm>
            <a:off x="3447882" y="2008385"/>
            <a:ext cx="5155475" cy="3573807"/>
          </a:xfrm>
          <a:prstGeom prst="rect">
            <a:avLst/>
          </a:prstGeom>
        </p:spPr>
      </p:pic>
      <p:sp>
        <p:nvSpPr>
          <p:cNvPr id="21" name="Tekstvak 20">
            <a:extLst>
              <a:ext uri="{FF2B5EF4-FFF2-40B4-BE49-F238E27FC236}">
                <a16:creationId xmlns:a16="http://schemas.microsoft.com/office/drawing/2014/main" id="{929C1310-C449-474C-82B2-8360D51231E1}"/>
              </a:ext>
            </a:extLst>
          </p:cNvPr>
          <p:cNvSpPr txBox="1"/>
          <p:nvPr/>
        </p:nvSpPr>
        <p:spPr>
          <a:xfrm>
            <a:off x="4786669" y="1815912"/>
            <a:ext cx="1149674" cy="307777"/>
          </a:xfrm>
          <a:prstGeom prst="rect">
            <a:avLst/>
          </a:prstGeom>
          <a:noFill/>
        </p:spPr>
        <p:txBody>
          <a:bodyPr wrap="none" rtlCol="0">
            <a:spAutoFit/>
          </a:bodyPr>
          <a:lstStyle/>
          <a:p>
            <a:r>
              <a:rPr lang="nl-NL" sz="1400" i="1" dirty="0">
                <a:solidFill>
                  <a:srgbClr val="EA4E6A"/>
                </a:solidFill>
              </a:rPr>
              <a:t>Restaurants</a:t>
            </a:r>
          </a:p>
        </p:txBody>
      </p:sp>
      <p:sp>
        <p:nvSpPr>
          <p:cNvPr id="22" name="Tekstvak 21">
            <a:extLst>
              <a:ext uri="{FF2B5EF4-FFF2-40B4-BE49-F238E27FC236}">
                <a16:creationId xmlns:a16="http://schemas.microsoft.com/office/drawing/2014/main" id="{416488A6-1BEF-4886-A8B7-8B5831EFF751}"/>
              </a:ext>
            </a:extLst>
          </p:cNvPr>
          <p:cNvSpPr txBox="1"/>
          <p:nvPr/>
        </p:nvSpPr>
        <p:spPr>
          <a:xfrm>
            <a:off x="6024795" y="1753363"/>
            <a:ext cx="1010213" cy="307777"/>
          </a:xfrm>
          <a:prstGeom prst="rect">
            <a:avLst/>
          </a:prstGeom>
          <a:noFill/>
        </p:spPr>
        <p:txBody>
          <a:bodyPr wrap="none" rtlCol="0">
            <a:spAutoFit/>
          </a:bodyPr>
          <a:lstStyle/>
          <a:p>
            <a:r>
              <a:rPr lang="nl-NL" sz="1400" i="1" dirty="0">
                <a:solidFill>
                  <a:srgbClr val="EA4E6A"/>
                </a:solidFill>
              </a:rPr>
              <a:t>Winkeliers</a:t>
            </a:r>
          </a:p>
        </p:txBody>
      </p:sp>
      <p:sp>
        <p:nvSpPr>
          <p:cNvPr id="24" name="Tekstvak 23">
            <a:extLst>
              <a:ext uri="{FF2B5EF4-FFF2-40B4-BE49-F238E27FC236}">
                <a16:creationId xmlns:a16="http://schemas.microsoft.com/office/drawing/2014/main" id="{85CF8F7D-1CE4-4577-8604-86E2E8E89221}"/>
              </a:ext>
            </a:extLst>
          </p:cNvPr>
          <p:cNvSpPr txBox="1"/>
          <p:nvPr/>
        </p:nvSpPr>
        <p:spPr>
          <a:xfrm>
            <a:off x="7994668" y="3641401"/>
            <a:ext cx="1021433" cy="307777"/>
          </a:xfrm>
          <a:prstGeom prst="rect">
            <a:avLst/>
          </a:prstGeom>
          <a:noFill/>
        </p:spPr>
        <p:txBody>
          <a:bodyPr wrap="none" rtlCol="0">
            <a:spAutoFit/>
          </a:bodyPr>
          <a:lstStyle/>
          <a:p>
            <a:r>
              <a:rPr lang="nl-NL" sz="1400" i="1" dirty="0">
                <a:solidFill>
                  <a:srgbClr val="EA4E6A"/>
                </a:solidFill>
              </a:rPr>
              <a:t>Bioscopen</a:t>
            </a:r>
          </a:p>
        </p:txBody>
      </p:sp>
      <p:sp>
        <p:nvSpPr>
          <p:cNvPr id="26" name="Tekstvak 25">
            <a:extLst>
              <a:ext uri="{FF2B5EF4-FFF2-40B4-BE49-F238E27FC236}">
                <a16:creationId xmlns:a16="http://schemas.microsoft.com/office/drawing/2014/main" id="{D4A62268-813E-4D0D-9980-951CEDB9465A}"/>
              </a:ext>
            </a:extLst>
          </p:cNvPr>
          <p:cNvSpPr txBox="1"/>
          <p:nvPr/>
        </p:nvSpPr>
        <p:spPr>
          <a:xfrm>
            <a:off x="8571107" y="3979038"/>
            <a:ext cx="2382383" cy="307777"/>
          </a:xfrm>
          <a:prstGeom prst="rect">
            <a:avLst/>
          </a:prstGeom>
          <a:noFill/>
        </p:spPr>
        <p:txBody>
          <a:bodyPr wrap="none" rtlCol="0">
            <a:spAutoFit/>
          </a:bodyPr>
          <a:lstStyle/>
          <a:p>
            <a:r>
              <a:rPr lang="nl-NL" sz="1400" i="1" dirty="0">
                <a:solidFill>
                  <a:srgbClr val="EA4E6A"/>
                </a:solidFill>
              </a:rPr>
              <a:t>Evenementenorganisatoren</a:t>
            </a:r>
          </a:p>
        </p:txBody>
      </p:sp>
      <p:sp>
        <p:nvSpPr>
          <p:cNvPr id="27" name="Rechthoek 26">
            <a:extLst>
              <a:ext uri="{FF2B5EF4-FFF2-40B4-BE49-F238E27FC236}">
                <a16:creationId xmlns:a16="http://schemas.microsoft.com/office/drawing/2014/main" id="{89810687-8A28-4925-B109-054253010241}"/>
              </a:ext>
            </a:extLst>
          </p:cNvPr>
          <p:cNvSpPr/>
          <p:nvPr/>
        </p:nvSpPr>
        <p:spPr>
          <a:xfrm>
            <a:off x="7057045" y="2855736"/>
            <a:ext cx="1445796" cy="337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7B922E00-D85B-46A1-9579-413E089C111B}"/>
              </a:ext>
            </a:extLst>
          </p:cNvPr>
          <p:cNvSpPr/>
          <p:nvPr/>
        </p:nvSpPr>
        <p:spPr>
          <a:xfrm>
            <a:off x="7140855" y="4122186"/>
            <a:ext cx="1445796" cy="337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8DBDA384-73DE-4FD0-9115-D721F862F1C3}"/>
              </a:ext>
            </a:extLst>
          </p:cNvPr>
          <p:cNvSpPr txBox="1"/>
          <p:nvPr/>
        </p:nvSpPr>
        <p:spPr>
          <a:xfrm>
            <a:off x="7745620" y="4213901"/>
            <a:ext cx="889987" cy="307777"/>
          </a:xfrm>
          <a:prstGeom prst="rect">
            <a:avLst/>
          </a:prstGeom>
          <a:noFill/>
        </p:spPr>
        <p:txBody>
          <a:bodyPr wrap="none" rtlCol="0">
            <a:spAutoFit/>
          </a:bodyPr>
          <a:lstStyle/>
          <a:p>
            <a:r>
              <a:rPr lang="nl-NL" sz="1400" i="1" dirty="0">
                <a:solidFill>
                  <a:srgbClr val="EA4E6A"/>
                </a:solidFill>
              </a:rPr>
              <a:t>Theaters</a:t>
            </a:r>
          </a:p>
        </p:txBody>
      </p:sp>
      <p:sp>
        <p:nvSpPr>
          <p:cNvPr id="29" name="Rechthoek 28">
            <a:extLst>
              <a:ext uri="{FF2B5EF4-FFF2-40B4-BE49-F238E27FC236}">
                <a16:creationId xmlns:a16="http://schemas.microsoft.com/office/drawing/2014/main" id="{601DA385-1ABC-4F6E-A088-EB1522DAC7B7}"/>
              </a:ext>
            </a:extLst>
          </p:cNvPr>
          <p:cNvSpPr/>
          <p:nvPr/>
        </p:nvSpPr>
        <p:spPr>
          <a:xfrm>
            <a:off x="6056452" y="5127908"/>
            <a:ext cx="1445796" cy="337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0EC2865E-10AE-4C3B-9885-EDC2C35E5093}"/>
              </a:ext>
            </a:extLst>
          </p:cNvPr>
          <p:cNvSpPr/>
          <p:nvPr/>
        </p:nvSpPr>
        <p:spPr>
          <a:xfrm>
            <a:off x="4490547" y="5122955"/>
            <a:ext cx="1445796" cy="228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77C4C8D-E44B-42C4-9F82-562E10A7FCB3}"/>
              </a:ext>
            </a:extLst>
          </p:cNvPr>
          <p:cNvSpPr/>
          <p:nvPr/>
        </p:nvSpPr>
        <p:spPr>
          <a:xfrm>
            <a:off x="3447882" y="4139314"/>
            <a:ext cx="1445796" cy="228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90EC51A8-3347-432E-B7CD-D3DEBF97D014}"/>
              </a:ext>
            </a:extLst>
          </p:cNvPr>
          <p:cNvSpPr/>
          <p:nvPr/>
        </p:nvSpPr>
        <p:spPr>
          <a:xfrm>
            <a:off x="3415632" y="2874482"/>
            <a:ext cx="1445796" cy="228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AD2CEC62-BCCD-4988-B140-ED5D8F33490E}"/>
              </a:ext>
            </a:extLst>
          </p:cNvPr>
          <p:cNvSpPr/>
          <p:nvPr/>
        </p:nvSpPr>
        <p:spPr>
          <a:xfrm>
            <a:off x="5213445" y="2312391"/>
            <a:ext cx="1445796" cy="134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FC40C710-6501-4ED1-9D64-28B9E7BBAF0C}"/>
              </a:ext>
            </a:extLst>
          </p:cNvPr>
          <p:cNvSpPr txBox="1"/>
          <p:nvPr/>
        </p:nvSpPr>
        <p:spPr>
          <a:xfrm>
            <a:off x="6149674" y="2284513"/>
            <a:ext cx="692818" cy="307777"/>
          </a:xfrm>
          <a:prstGeom prst="rect">
            <a:avLst/>
          </a:prstGeom>
          <a:noFill/>
        </p:spPr>
        <p:txBody>
          <a:bodyPr wrap="none" rtlCol="0">
            <a:spAutoFit/>
          </a:bodyPr>
          <a:lstStyle/>
          <a:p>
            <a:r>
              <a:rPr lang="nl-NL" sz="1400" i="1" dirty="0">
                <a:solidFill>
                  <a:srgbClr val="EA4E6A"/>
                </a:solidFill>
              </a:rPr>
              <a:t>Hotels</a:t>
            </a:r>
          </a:p>
        </p:txBody>
      </p:sp>
      <p:sp>
        <p:nvSpPr>
          <p:cNvPr id="36" name="Tekstvak 35">
            <a:extLst>
              <a:ext uri="{FF2B5EF4-FFF2-40B4-BE49-F238E27FC236}">
                <a16:creationId xmlns:a16="http://schemas.microsoft.com/office/drawing/2014/main" id="{C6A7C24F-B540-464C-BF98-A6312C4A4BDE}"/>
              </a:ext>
            </a:extLst>
          </p:cNvPr>
          <p:cNvSpPr txBox="1"/>
          <p:nvPr/>
        </p:nvSpPr>
        <p:spPr>
          <a:xfrm>
            <a:off x="5197901" y="2312392"/>
            <a:ext cx="689548" cy="307777"/>
          </a:xfrm>
          <a:prstGeom prst="rect">
            <a:avLst/>
          </a:prstGeom>
          <a:noFill/>
        </p:spPr>
        <p:txBody>
          <a:bodyPr wrap="none" rtlCol="0">
            <a:spAutoFit/>
          </a:bodyPr>
          <a:lstStyle/>
          <a:p>
            <a:r>
              <a:rPr lang="nl-NL" sz="1400" i="1" dirty="0" err="1">
                <a:solidFill>
                  <a:srgbClr val="EA4E6A"/>
                </a:solidFill>
              </a:rPr>
              <a:t>Cafe’s</a:t>
            </a:r>
            <a:endParaRPr lang="nl-NL" sz="1400" i="1" dirty="0">
              <a:solidFill>
                <a:srgbClr val="EA4E6A"/>
              </a:solidFill>
            </a:endParaRPr>
          </a:p>
        </p:txBody>
      </p:sp>
      <p:sp>
        <p:nvSpPr>
          <p:cNvPr id="37" name="Tekstvak 36">
            <a:extLst>
              <a:ext uri="{FF2B5EF4-FFF2-40B4-BE49-F238E27FC236}">
                <a16:creationId xmlns:a16="http://schemas.microsoft.com/office/drawing/2014/main" id="{25B078F6-AE0C-4512-A1C2-8D2DE8DA6811}"/>
              </a:ext>
            </a:extLst>
          </p:cNvPr>
          <p:cNvSpPr txBox="1"/>
          <p:nvPr/>
        </p:nvSpPr>
        <p:spPr>
          <a:xfrm>
            <a:off x="7638560" y="2366243"/>
            <a:ext cx="1636987" cy="307777"/>
          </a:xfrm>
          <a:prstGeom prst="rect">
            <a:avLst/>
          </a:prstGeom>
          <a:noFill/>
        </p:spPr>
        <p:txBody>
          <a:bodyPr wrap="none" rtlCol="0">
            <a:spAutoFit/>
          </a:bodyPr>
          <a:lstStyle/>
          <a:p>
            <a:r>
              <a:rPr lang="nl-NL" sz="1400" i="1" dirty="0">
                <a:solidFill>
                  <a:srgbClr val="EA4E6A"/>
                </a:solidFill>
              </a:rPr>
              <a:t>Sportverenigingen</a:t>
            </a:r>
          </a:p>
        </p:txBody>
      </p:sp>
      <p:sp>
        <p:nvSpPr>
          <p:cNvPr id="38" name="Tekstvak 37">
            <a:extLst>
              <a:ext uri="{FF2B5EF4-FFF2-40B4-BE49-F238E27FC236}">
                <a16:creationId xmlns:a16="http://schemas.microsoft.com/office/drawing/2014/main" id="{43051632-3EFC-41C5-A646-D8EC9D56591C}"/>
              </a:ext>
            </a:extLst>
          </p:cNvPr>
          <p:cNvSpPr txBox="1"/>
          <p:nvPr/>
        </p:nvSpPr>
        <p:spPr>
          <a:xfrm>
            <a:off x="7140855" y="2892286"/>
            <a:ext cx="1031051" cy="307777"/>
          </a:xfrm>
          <a:prstGeom prst="rect">
            <a:avLst/>
          </a:prstGeom>
          <a:noFill/>
        </p:spPr>
        <p:txBody>
          <a:bodyPr wrap="none" rtlCol="0">
            <a:spAutoFit/>
          </a:bodyPr>
          <a:lstStyle/>
          <a:p>
            <a:r>
              <a:rPr lang="nl-NL" sz="1400" i="1" dirty="0">
                <a:solidFill>
                  <a:srgbClr val="EA4E6A"/>
                </a:solidFill>
              </a:rPr>
              <a:t>Sportclubs</a:t>
            </a:r>
          </a:p>
        </p:txBody>
      </p:sp>
      <p:sp>
        <p:nvSpPr>
          <p:cNvPr id="39" name="Tekstvak 38">
            <a:extLst>
              <a:ext uri="{FF2B5EF4-FFF2-40B4-BE49-F238E27FC236}">
                <a16:creationId xmlns:a16="http://schemas.microsoft.com/office/drawing/2014/main" id="{EA68E02C-148A-4EEF-AC21-7F6BE4D95EED}"/>
              </a:ext>
            </a:extLst>
          </p:cNvPr>
          <p:cNvSpPr txBox="1"/>
          <p:nvPr/>
        </p:nvSpPr>
        <p:spPr>
          <a:xfrm>
            <a:off x="8255716" y="2704205"/>
            <a:ext cx="1229824" cy="307777"/>
          </a:xfrm>
          <a:prstGeom prst="rect">
            <a:avLst/>
          </a:prstGeom>
          <a:noFill/>
        </p:spPr>
        <p:txBody>
          <a:bodyPr wrap="none" rtlCol="0">
            <a:spAutoFit/>
          </a:bodyPr>
          <a:lstStyle/>
          <a:p>
            <a:r>
              <a:rPr lang="nl-NL" sz="1400" i="1" dirty="0">
                <a:solidFill>
                  <a:srgbClr val="EA4E6A"/>
                </a:solidFill>
              </a:rPr>
              <a:t>Sportscholen</a:t>
            </a:r>
          </a:p>
        </p:txBody>
      </p:sp>
      <p:sp>
        <p:nvSpPr>
          <p:cNvPr id="41" name="Tekstvak 40">
            <a:extLst>
              <a:ext uri="{FF2B5EF4-FFF2-40B4-BE49-F238E27FC236}">
                <a16:creationId xmlns:a16="http://schemas.microsoft.com/office/drawing/2014/main" id="{37DC0084-BE9E-41A3-BAA9-FC43F13E473B}"/>
              </a:ext>
            </a:extLst>
          </p:cNvPr>
          <p:cNvSpPr txBox="1"/>
          <p:nvPr/>
        </p:nvSpPr>
        <p:spPr>
          <a:xfrm>
            <a:off x="8190613" y="3037127"/>
            <a:ext cx="1778051" cy="307777"/>
          </a:xfrm>
          <a:prstGeom prst="rect">
            <a:avLst/>
          </a:prstGeom>
          <a:noFill/>
        </p:spPr>
        <p:txBody>
          <a:bodyPr wrap="none" rtlCol="0">
            <a:spAutoFit/>
          </a:bodyPr>
          <a:lstStyle/>
          <a:p>
            <a:r>
              <a:rPr lang="nl-NL" sz="1400" i="1" dirty="0">
                <a:solidFill>
                  <a:srgbClr val="EA4E6A"/>
                </a:solidFill>
              </a:rPr>
              <a:t>Afd. Sociaal domein</a:t>
            </a:r>
          </a:p>
        </p:txBody>
      </p:sp>
    </p:spTree>
    <p:extLst>
      <p:ext uri="{BB962C8B-B14F-4D97-AF65-F5344CB8AC3E}">
        <p14:creationId xmlns:p14="http://schemas.microsoft.com/office/powerpoint/2010/main" val="8262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5" grpId="0"/>
      <p:bldP spid="36" grpId="0"/>
      <p:bldP spid="38"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2" y="382696"/>
            <a:ext cx="9991387" cy="720000"/>
          </a:xfrm>
        </p:spPr>
        <p:txBody>
          <a:bodyPr/>
          <a:lstStyle/>
          <a:p>
            <a:r>
              <a:rPr lang="nl-NL" sz="4000" dirty="0"/>
              <a:t>Wat is de positie van de partners?</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3"/>
          <a:srcRect l="13669" r="13669"/>
          <a:stretch/>
        </p:blipFill>
        <p:spPr>
          <a:xfrm>
            <a:off x="168000" y="266065"/>
            <a:ext cx="1231393" cy="953262"/>
          </a:xfrm>
          <a:prstGeom prst="rect">
            <a:avLst/>
          </a:prstGeom>
        </p:spPr>
      </p:pic>
      <p:sp>
        <p:nvSpPr>
          <p:cNvPr id="6" name="Rechthoek 5">
            <a:extLst>
              <a:ext uri="{FF2B5EF4-FFF2-40B4-BE49-F238E27FC236}">
                <a16:creationId xmlns:a16="http://schemas.microsoft.com/office/drawing/2014/main" id="{2377DA0E-8A85-42F6-A17E-0887BB7C2ABD}"/>
              </a:ext>
            </a:extLst>
          </p:cNvPr>
          <p:cNvSpPr/>
          <p:nvPr/>
        </p:nvSpPr>
        <p:spPr>
          <a:xfrm>
            <a:off x="2504488" y="3705224"/>
            <a:ext cx="7139940" cy="45719"/>
          </a:xfrm>
          <a:prstGeom prst="rect">
            <a:avLst/>
          </a:prstGeom>
          <a:solidFill>
            <a:srgbClr val="04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EFF6C70-6ADD-46CD-A81B-BA13300A4136}"/>
              </a:ext>
            </a:extLst>
          </p:cNvPr>
          <p:cNvSpPr/>
          <p:nvPr/>
        </p:nvSpPr>
        <p:spPr>
          <a:xfrm rot="5400000" flipV="1">
            <a:off x="3742692" y="3704594"/>
            <a:ext cx="4673599" cy="45719"/>
          </a:xfrm>
          <a:prstGeom prst="rect">
            <a:avLst/>
          </a:prstGeom>
          <a:solidFill>
            <a:srgbClr val="04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1B1D76CB-AAA3-4D53-B61A-4ACC3F69E059}"/>
              </a:ext>
            </a:extLst>
          </p:cNvPr>
          <p:cNvSpPr txBox="1"/>
          <p:nvPr/>
        </p:nvSpPr>
        <p:spPr>
          <a:xfrm>
            <a:off x="2499385" y="1390654"/>
            <a:ext cx="1781175" cy="307777"/>
          </a:xfrm>
          <a:prstGeom prst="rect">
            <a:avLst/>
          </a:prstGeom>
          <a:noFill/>
        </p:spPr>
        <p:txBody>
          <a:bodyPr wrap="square" rtlCol="0">
            <a:spAutoFit/>
          </a:bodyPr>
          <a:lstStyle/>
          <a:p>
            <a:r>
              <a:rPr lang="nl-NL" sz="1400" b="1" dirty="0" err="1"/>
              <a:t>Beïnvloeders</a:t>
            </a:r>
            <a:endParaRPr lang="nl-NL" sz="1400" b="1" dirty="0"/>
          </a:p>
        </p:txBody>
      </p:sp>
      <p:sp>
        <p:nvSpPr>
          <p:cNvPr id="13" name="Tekstvak 12">
            <a:extLst>
              <a:ext uri="{FF2B5EF4-FFF2-40B4-BE49-F238E27FC236}">
                <a16:creationId xmlns:a16="http://schemas.microsoft.com/office/drawing/2014/main" id="{59AE0453-AF45-45E8-AB4F-213C3C43CFE5}"/>
              </a:ext>
            </a:extLst>
          </p:cNvPr>
          <p:cNvSpPr txBox="1"/>
          <p:nvPr/>
        </p:nvSpPr>
        <p:spPr>
          <a:xfrm>
            <a:off x="8587791" y="1390653"/>
            <a:ext cx="1104823" cy="307777"/>
          </a:xfrm>
          <a:prstGeom prst="rect">
            <a:avLst/>
          </a:prstGeom>
          <a:noFill/>
        </p:spPr>
        <p:txBody>
          <a:bodyPr wrap="square" rtlCol="0">
            <a:spAutoFit/>
          </a:bodyPr>
          <a:lstStyle/>
          <a:p>
            <a:r>
              <a:rPr lang="nl-NL" sz="1400" b="1" dirty="0"/>
              <a:t>Beslissers</a:t>
            </a:r>
          </a:p>
        </p:txBody>
      </p:sp>
      <p:sp>
        <p:nvSpPr>
          <p:cNvPr id="14" name="Tekstvak 13">
            <a:extLst>
              <a:ext uri="{FF2B5EF4-FFF2-40B4-BE49-F238E27FC236}">
                <a16:creationId xmlns:a16="http://schemas.microsoft.com/office/drawing/2014/main" id="{09ABDE12-F0F9-4F2D-B4E0-B806B4311018}"/>
              </a:ext>
            </a:extLst>
          </p:cNvPr>
          <p:cNvSpPr txBox="1"/>
          <p:nvPr/>
        </p:nvSpPr>
        <p:spPr>
          <a:xfrm>
            <a:off x="7757087" y="5776789"/>
            <a:ext cx="2074120" cy="307777"/>
          </a:xfrm>
          <a:prstGeom prst="rect">
            <a:avLst/>
          </a:prstGeom>
          <a:noFill/>
        </p:spPr>
        <p:txBody>
          <a:bodyPr wrap="square" rtlCol="0">
            <a:spAutoFit/>
          </a:bodyPr>
          <a:lstStyle/>
          <a:p>
            <a:r>
              <a:rPr lang="nl-NL" sz="1400" b="1" dirty="0"/>
              <a:t>Gebruikers</a:t>
            </a:r>
            <a:r>
              <a:rPr lang="nl-NL" sz="1400" dirty="0"/>
              <a:t>/</a:t>
            </a:r>
            <a:r>
              <a:rPr lang="nl-NL" sz="1400" b="1" dirty="0"/>
              <a:t>afnemers</a:t>
            </a:r>
          </a:p>
        </p:txBody>
      </p:sp>
      <p:sp>
        <p:nvSpPr>
          <p:cNvPr id="15" name="Tekstvak 14">
            <a:extLst>
              <a:ext uri="{FF2B5EF4-FFF2-40B4-BE49-F238E27FC236}">
                <a16:creationId xmlns:a16="http://schemas.microsoft.com/office/drawing/2014/main" id="{16173D64-DCF8-4549-BB91-A0886E2D599F}"/>
              </a:ext>
            </a:extLst>
          </p:cNvPr>
          <p:cNvSpPr txBox="1"/>
          <p:nvPr/>
        </p:nvSpPr>
        <p:spPr>
          <a:xfrm>
            <a:off x="2499385" y="5701443"/>
            <a:ext cx="1952783" cy="307777"/>
          </a:xfrm>
          <a:prstGeom prst="rect">
            <a:avLst/>
          </a:prstGeom>
          <a:noFill/>
        </p:spPr>
        <p:txBody>
          <a:bodyPr wrap="square" rtlCol="0">
            <a:spAutoFit/>
          </a:bodyPr>
          <a:lstStyle/>
          <a:p>
            <a:r>
              <a:rPr lang="nl-NL" sz="1400" b="1" dirty="0"/>
              <a:t>Uitvoerders</a:t>
            </a:r>
          </a:p>
        </p:txBody>
      </p:sp>
      <p:sp>
        <p:nvSpPr>
          <p:cNvPr id="16" name="Tekstvak 15">
            <a:extLst>
              <a:ext uri="{FF2B5EF4-FFF2-40B4-BE49-F238E27FC236}">
                <a16:creationId xmlns:a16="http://schemas.microsoft.com/office/drawing/2014/main" id="{0510C8BE-68B3-4D8C-942B-F0B87A2C51CB}"/>
              </a:ext>
            </a:extLst>
          </p:cNvPr>
          <p:cNvSpPr txBox="1"/>
          <p:nvPr/>
        </p:nvSpPr>
        <p:spPr>
          <a:xfrm>
            <a:off x="2514555" y="1796026"/>
            <a:ext cx="1031051" cy="307777"/>
          </a:xfrm>
          <a:prstGeom prst="rect">
            <a:avLst/>
          </a:prstGeom>
          <a:noFill/>
        </p:spPr>
        <p:txBody>
          <a:bodyPr wrap="none" rtlCol="0">
            <a:spAutoFit/>
          </a:bodyPr>
          <a:lstStyle/>
          <a:p>
            <a:r>
              <a:rPr lang="nl-NL" sz="1400" i="1" dirty="0">
                <a:solidFill>
                  <a:srgbClr val="EA4E6A"/>
                </a:solidFill>
              </a:rPr>
              <a:t>Sportclubs</a:t>
            </a:r>
          </a:p>
        </p:txBody>
      </p:sp>
      <p:sp>
        <p:nvSpPr>
          <p:cNvPr id="17" name="Tekstvak 16">
            <a:extLst>
              <a:ext uri="{FF2B5EF4-FFF2-40B4-BE49-F238E27FC236}">
                <a16:creationId xmlns:a16="http://schemas.microsoft.com/office/drawing/2014/main" id="{7B0DDC05-C90C-4F5E-9926-70E15936388D}"/>
              </a:ext>
            </a:extLst>
          </p:cNvPr>
          <p:cNvSpPr txBox="1"/>
          <p:nvPr/>
        </p:nvSpPr>
        <p:spPr>
          <a:xfrm>
            <a:off x="2514555" y="2083879"/>
            <a:ext cx="1229824" cy="307777"/>
          </a:xfrm>
          <a:prstGeom prst="rect">
            <a:avLst/>
          </a:prstGeom>
          <a:noFill/>
        </p:spPr>
        <p:txBody>
          <a:bodyPr wrap="none" rtlCol="0">
            <a:spAutoFit/>
          </a:bodyPr>
          <a:lstStyle/>
          <a:p>
            <a:r>
              <a:rPr lang="nl-NL" sz="1400" i="1" dirty="0">
                <a:solidFill>
                  <a:srgbClr val="EA4E6A"/>
                </a:solidFill>
              </a:rPr>
              <a:t>Sportscholen</a:t>
            </a:r>
          </a:p>
        </p:txBody>
      </p:sp>
      <p:sp>
        <p:nvSpPr>
          <p:cNvPr id="18" name="Tekstvak 17">
            <a:extLst>
              <a:ext uri="{FF2B5EF4-FFF2-40B4-BE49-F238E27FC236}">
                <a16:creationId xmlns:a16="http://schemas.microsoft.com/office/drawing/2014/main" id="{50F2C4C6-4FBF-4008-A53B-A90FAA0D2904}"/>
              </a:ext>
            </a:extLst>
          </p:cNvPr>
          <p:cNvSpPr txBox="1"/>
          <p:nvPr/>
        </p:nvSpPr>
        <p:spPr>
          <a:xfrm>
            <a:off x="7555491" y="1727033"/>
            <a:ext cx="2137124" cy="307777"/>
          </a:xfrm>
          <a:prstGeom prst="rect">
            <a:avLst/>
          </a:prstGeom>
          <a:noFill/>
        </p:spPr>
        <p:txBody>
          <a:bodyPr wrap="none" rtlCol="0">
            <a:spAutoFit/>
          </a:bodyPr>
          <a:lstStyle/>
          <a:p>
            <a:r>
              <a:rPr lang="nl-NL" sz="1400" i="1" dirty="0">
                <a:solidFill>
                  <a:srgbClr val="EA4E6A"/>
                </a:solidFill>
              </a:rPr>
              <a:t>Afdeling Sociaal Domein</a:t>
            </a:r>
          </a:p>
        </p:txBody>
      </p:sp>
      <p:sp>
        <p:nvSpPr>
          <p:cNvPr id="20" name="Tekstvak 19">
            <a:extLst>
              <a:ext uri="{FF2B5EF4-FFF2-40B4-BE49-F238E27FC236}">
                <a16:creationId xmlns:a16="http://schemas.microsoft.com/office/drawing/2014/main" id="{DAE9D924-6CA7-4DA6-AC32-7EA018DDE04A}"/>
              </a:ext>
            </a:extLst>
          </p:cNvPr>
          <p:cNvSpPr txBox="1"/>
          <p:nvPr/>
        </p:nvSpPr>
        <p:spPr>
          <a:xfrm>
            <a:off x="2514555" y="5393662"/>
            <a:ext cx="1099981" cy="307777"/>
          </a:xfrm>
          <a:prstGeom prst="rect">
            <a:avLst/>
          </a:prstGeom>
          <a:noFill/>
        </p:spPr>
        <p:txBody>
          <a:bodyPr wrap="none" rtlCol="0">
            <a:spAutoFit/>
          </a:bodyPr>
          <a:lstStyle/>
          <a:p>
            <a:r>
              <a:rPr lang="nl-NL" sz="1400" i="1" dirty="0">
                <a:solidFill>
                  <a:srgbClr val="EA4E6A"/>
                </a:solidFill>
              </a:rPr>
              <a:t>Sportbedrijf</a:t>
            </a:r>
          </a:p>
        </p:txBody>
      </p:sp>
      <p:sp>
        <p:nvSpPr>
          <p:cNvPr id="21" name="Tekstvak 20">
            <a:extLst>
              <a:ext uri="{FF2B5EF4-FFF2-40B4-BE49-F238E27FC236}">
                <a16:creationId xmlns:a16="http://schemas.microsoft.com/office/drawing/2014/main" id="{C65F8EDB-8819-4454-B104-792A326F74AD}"/>
              </a:ext>
            </a:extLst>
          </p:cNvPr>
          <p:cNvSpPr txBox="1"/>
          <p:nvPr/>
        </p:nvSpPr>
        <p:spPr>
          <a:xfrm>
            <a:off x="8781788" y="5159570"/>
            <a:ext cx="910827" cy="307777"/>
          </a:xfrm>
          <a:prstGeom prst="rect">
            <a:avLst/>
          </a:prstGeom>
          <a:noFill/>
        </p:spPr>
        <p:txBody>
          <a:bodyPr wrap="none" rtlCol="0">
            <a:spAutoFit/>
          </a:bodyPr>
          <a:lstStyle/>
          <a:p>
            <a:r>
              <a:rPr lang="nl-NL" sz="1400" i="1" dirty="0">
                <a:solidFill>
                  <a:srgbClr val="EA4E6A"/>
                </a:solidFill>
              </a:rPr>
              <a:t>Inwoners</a:t>
            </a:r>
          </a:p>
        </p:txBody>
      </p:sp>
      <p:sp>
        <p:nvSpPr>
          <p:cNvPr id="22" name="Tekstvak 21">
            <a:extLst>
              <a:ext uri="{FF2B5EF4-FFF2-40B4-BE49-F238E27FC236}">
                <a16:creationId xmlns:a16="http://schemas.microsoft.com/office/drawing/2014/main" id="{1877572D-CB9B-4E0C-960F-7B7FA2D4DB65}"/>
              </a:ext>
            </a:extLst>
          </p:cNvPr>
          <p:cNvSpPr txBox="1"/>
          <p:nvPr/>
        </p:nvSpPr>
        <p:spPr>
          <a:xfrm>
            <a:off x="7757086" y="5469012"/>
            <a:ext cx="1955985" cy="307777"/>
          </a:xfrm>
          <a:prstGeom prst="rect">
            <a:avLst/>
          </a:prstGeom>
          <a:noFill/>
        </p:spPr>
        <p:txBody>
          <a:bodyPr wrap="none" rtlCol="0">
            <a:spAutoFit/>
          </a:bodyPr>
          <a:lstStyle/>
          <a:p>
            <a:r>
              <a:rPr lang="nl-NL" sz="1400" i="1" dirty="0">
                <a:solidFill>
                  <a:srgbClr val="EA4E6A"/>
                </a:solidFill>
              </a:rPr>
              <a:t>Ervaringsdeskundigen</a:t>
            </a:r>
          </a:p>
        </p:txBody>
      </p:sp>
      <p:sp>
        <p:nvSpPr>
          <p:cNvPr id="23" name="Tekstvak 22">
            <a:extLst>
              <a:ext uri="{FF2B5EF4-FFF2-40B4-BE49-F238E27FC236}">
                <a16:creationId xmlns:a16="http://schemas.microsoft.com/office/drawing/2014/main" id="{A7071F93-D531-4D20-9379-592F9F252016}"/>
              </a:ext>
            </a:extLst>
          </p:cNvPr>
          <p:cNvSpPr txBox="1"/>
          <p:nvPr/>
        </p:nvSpPr>
        <p:spPr>
          <a:xfrm>
            <a:off x="2529725" y="5085883"/>
            <a:ext cx="593432" cy="307777"/>
          </a:xfrm>
          <a:prstGeom prst="rect">
            <a:avLst/>
          </a:prstGeom>
          <a:noFill/>
        </p:spPr>
        <p:txBody>
          <a:bodyPr wrap="none" rtlCol="0">
            <a:spAutoFit/>
          </a:bodyPr>
          <a:lstStyle/>
          <a:p>
            <a:r>
              <a:rPr lang="nl-NL" sz="1400" i="1" dirty="0">
                <a:solidFill>
                  <a:srgbClr val="EA4E6A"/>
                </a:solidFill>
              </a:rPr>
              <a:t>GGD</a:t>
            </a:r>
          </a:p>
        </p:txBody>
      </p:sp>
      <p:sp>
        <p:nvSpPr>
          <p:cNvPr id="25" name="Tekstvak 24">
            <a:extLst>
              <a:ext uri="{FF2B5EF4-FFF2-40B4-BE49-F238E27FC236}">
                <a16:creationId xmlns:a16="http://schemas.microsoft.com/office/drawing/2014/main" id="{FAD0438F-96FE-4B68-9D60-037BE07317C9}"/>
              </a:ext>
            </a:extLst>
          </p:cNvPr>
          <p:cNvSpPr txBox="1"/>
          <p:nvPr/>
        </p:nvSpPr>
        <p:spPr>
          <a:xfrm>
            <a:off x="8587792" y="2036050"/>
            <a:ext cx="1056636" cy="307777"/>
          </a:xfrm>
          <a:prstGeom prst="rect">
            <a:avLst/>
          </a:prstGeom>
          <a:noFill/>
        </p:spPr>
        <p:txBody>
          <a:bodyPr wrap="none" rtlCol="0">
            <a:spAutoFit/>
          </a:bodyPr>
          <a:lstStyle/>
          <a:p>
            <a:r>
              <a:rPr lang="nl-NL" sz="1400" i="1" dirty="0">
                <a:solidFill>
                  <a:srgbClr val="EA4E6A"/>
                </a:solidFill>
              </a:rPr>
              <a:t>Wethouder</a:t>
            </a:r>
          </a:p>
        </p:txBody>
      </p:sp>
    </p:spTree>
    <p:extLst>
      <p:ext uri="{BB962C8B-B14F-4D97-AF65-F5344CB8AC3E}">
        <p14:creationId xmlns:p14="http://schemas.microsoft.com/office/powerpoint/2010/main" val="97815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apparaat&#10;&#10;Automatisch gegenereerde beschrijving">
            <a:extLst>
              <a:ext uri="{FF2B5EF4-FFF2-40B4-BE49-F238E27FC236}">
                <a16:creationId xmlns:a16="http://schemas.microsoft.com/office/drawing/2014/main" id="{C1C7C2BA-2E0E-490D-8757-30C92FD22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627" y="1153194"/>
            <a:ext cx="8870448" cy="5485485"/>
          </a:xfrm>
          <a:prstGeom prst="rect">
            <a:avLst/>
          </a:prstGeom>
        </p:spPr>
      </p:pic>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2" y="382696"/>
            <a:ext cx="10664487" cy="720000"/>
          </a:xfrm>
        </p:spPr>
        <p:txBody>
          <a:bodyPr/>
          <a:lstStyle/>
          <a:p>
            <a:r>
              <a:rPr lang="nl-NL" sz="4000" dirty="0"/>
              <a:t>Hoe wil je de partners betrekken?</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4"/>
          <a:srcRect l="13669" r="13669"/>
          <a:stretch/>
        </p:blipFill>
        <p:spPr>
          <a:xfrm>
            <a:off x="168000" y="266065"/>
            <a:ext cx="1231393" cy="953262"/>
          </a:xfrm>
          <a:prstGeom prst="rect">
            <a:avLst/>
          </a:prstGeom>
        </p:spPr>
      </p:pic>
      <p:sp>
        <p:nvSpPr>
          <p:cNvPr id="6" name="Rechthoek 5">
            <a:extLst>
              <a:ext uri="{FF2B5EF4-FFF2-40B4-BE49-F238E27FC236}">
                <a16:creationId xmlns:a16="http://schemas.microsoft.com/office/drawing/2014/main" id="{2377DA0E-8A85-42F6-A17E-0887BB7C2ABD}"/>
              </a:ext>
            </a:extLst>
          </p:cNvPr>
          <p:cNvSpPr/>
          <p:nvPr/>
        </p:nvSpPr>
        <p:spPr>
          <a:xfrm>
            <a:off x="2504488" y="3705224"/>
            <a:ext cx="7139940" cy="45719"/>
          </a:xfrm>
          <a:prstGeom prst="rect">
            <a:avLst/>
          </a:prstGeom>
          <a:solidFill>
            <a:srgbClr val="04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EFF6C70-6ADD-46CD-A81B-BA13300A4136}"/>
              </a:ext>
            </a:extLst>
          </p:cNvPr>
          <p:cNvSpPr/>
          <p:nvPr/>
        </p:nvSpPr>
        <p:spPr>
          <a:xfrm rot="5400000" flipV="1">
            <a:off x="3742692" y="3704594"/>
            <a:ext cx="4673599" cy="45719"/>
          </a:xfrm>
          <a:prstGeom prst="rect">
            <a:avLst/>
          </a:prstGeom>
          <a:solidFill>
            <a:srgbClr val="04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50F2C4C6-4FBF-4008-A53B-A90FAA0D2904}"/>
              </a:ext>
            </a:extLst>
          </p:cNvPr>
          <p:cNvSpPr txBox="1"/>
          <p:nvPr/>
        </p:nvSpPr>
        <p:spPr>
          <a:xfrm>
            <a:off x="6554402" y="3003852"/>
            <a:ext cx="2338845" cy="307777"/>
          </a:xfrm>
          <a:prstGeom prst="rect">
            <a:avLst/>
          </a:prstGeom>
          <a:noFill/>
        </p:spPr>
        <p:txBody>
          <a:bodyPr wrap="none" rtlCol="0">
            <a:spAutoFit/>
          </a:bodyPr>
          <a:lstStyle/>
          <a:p>
            <a:r>
              <a:rPr lang="nl-NL" sz="1400" i="1" dirty="0">
                <a:solidFill>
                  <a:srgbClr val="EA4E6A"/>
                </a:solidFill>
              </a:rPr>
              <a:t>●  Afdeling Sociaal Domein</a:t>
            </a:r>
          </a:p>
        </p:txBody>
      </p:sp>
      <p:sp>
        <p:nvSpPr>
          <p:cNvPr id="21" name="Tekstvak 20">
            <a:extLst>
              <a:ext uri="{FF2B5EF4-FFF2-40B4-BE49-F238E27FC236}">
                <a16:creationId xmlns:a16="http://schemas.microsoft.com/office/drawing/2014/main" id="{C65F8EDB-8819-4454-B104-792A326F74AD}"/>
              </a:ext>
            </a:extLst>
          </p:cNvPr>
          <p:cNvSpPr txBox="1"/>
          <p:nvPr/>
        </p:nvSpPr>
        <p:spPr>
          <a:xfrm>
            <a:off x="7026844" y="4240355"/>
            <a:ext cx="1119217" cy="307777"/>
          </a:xfrm>
          <a:prstGeom prst="rect">
            <a:avLst/>
          </a:prstGeom>
          <a:noFill/>
        </p:spPr>
        <p:txBody>
          <a:bodyPr wrap="none" rtlCol="0">
            <a:spAutoFit/>
          </a:bodyPr>
          <a:lstStyle/>
          <a:p>
            <a:r>
              <a:rPr lang="nl-NL" sz="1400" i="1" dirty="0">
                <a:solidFill>
                  <a:srgbClr val="EA4E6A"/>
                </a:solidFill>
              </a:rPr>
              <a:t>●  Inwoners</a:t>
            </a:r>
          </a:p>
        </p:txBody>
      </p:sp>
      <p:sp>
        <p:nvSpPr>
          <p:cNvPr id="23" name="Tekstvak 22">
            <a:extLst>
              <a:ext uri="{FF2B5EF4-FFF2-40B4-BE49-F238E27FC236}">
                <a16:creationId xmlns:a16="http://schemas.microsoft.com/office/drawing/2014/main" id="{A7071F93-D531-4D20-9379-592F9F252016}"/>
              </a:ext>
            </a:extLst>
          </p:cNvPr>
          <p:cNvSpPr txBox="1"/>
          <p:nvPr/>
        </p:nvSpPr>
        <p:spPr>
          <a:xfrm>
            <a:off x="5136692" y="3781110"/>
            <a:ext cx="801823" cy="307777"/>
          </a:xfrm>
          <a:prstGeom prst="rect">
            <a:avLst/>
          </a:prstGeom>
          <a:noFill/>
        </p:spPr>
        <p:txBody>
          <a:bodyPr wrap="none" rtlCol="0">
            <a:spAutoFit/>
          </a:bodyPr>
          <a:lstStyle/>
          <a:p>
            <a:r>
              <a:rPr lang="nl-NL" sz="1400" i="1" dirty="0">
                <a:solidFill>
                  <a:srgbClr val="EA4E6A"/>
                </a:solidFill>
              </a:rPr>
              <a:t>GGD  ●</a:t>
            </a:r>
          </a:p>
        </p:txBody>
      </p:sp>
      <p:sp>
        <p:nvSpPr>
          <p:cNvPr id="24" name="Tekstvak 23">
            <a:extLst>
              <a:ext uri="{FF2B5EF4-FFF2-40B4-BE49-F238E27FC236}">
                <a16:creationId xmlns:a16="http://schemas.microsoft.com/office/drawing/2014/main" id="{D2B6C073-BE34-4556-921D-377D15CBCFB4}"/>
              </a:ext>
            </a:extLst>
          </p:cNvPr>
          <p:cNvSpPr txBox="1"/>
          <p:nvPr/>
        </p:nvSpPr>
        <p:spPr>
          <a:xfrm>
            <a:off x="4245227" y="3347333"/>
            <a:ext cx="1189749" cy="307777"/>
          </a:xfrm>
          <a:prstGeom prst="rect">
            <a:avLst/>
          </a:prstGeom>
          <a:noFill/>
        </p:spPr>
        <p:txBody>
          <a:bodyPr wrap="none" rtlCol="0">
            <a:spAutoFit/>
          </a:bodyPr>
          <a:lstStyle/>
          <a:p>
            <a:r>
              <a:rPr lang="nl-NL" sz="1400" i="1" dirty="0">
                <a:solidFill>
                  <a:srgbClr val="EA4E6A"/>
                </a:solidFill>
              </a:rPr>
              <a:t>Sportclubs ●</a:t>
            </a:r>
          </a:p>
        </p:txBody>
      </p:sp>
      <p:sp>
        <p:nvSpPr>
          <p:cNvPr id="25" name="Tekstvak 24">
            <a:extLst>
              <a:ext uri="{FF2B5EF4-FFF2-40B4-BE49-F238E27FC236}">
                <a16:creationId xmlns:a16="http://schemas.microsoft.com/office/drawing/2014/main" id="{FAD0438F-96FE-4B68-9D60-037BE07317C9}"/>
              </a:ext>
            </a:extLst>
          </p:cNvPr>
          <p:cNvSpPr txBox="1"/>
          <p:nvPr/>
        </p:nvSpPr>
        <p:spPr>
          <a:xfrm>
            <a:off x="6185824" y="3310397"/>
            <a:ext cx="1265026" cy="307777"/>
          </a:xfrm>
          <a:prstGeom prst="rect">
            <a:avLst/>
          </a:prstGeom>
          <a:noFill/>
        </p:spPr>
        <p:txBody>
          <a:bodyPr wrap="none" rtlCol="0">
            <a:spAutoFit/>
          </a:bodyPr>
          <a:lstStyle/>
          <a:p>
            <a:r>
              <a:rPr lang="nl-NL" sz="1400" i="1" dirty="0">
                <a:solidFill>
                  <a:srgbClr val="EA4E6A"/>
                </a:solidFill>
              </a:rPr>
              <a:t>●  Wethouder</a:t>
            </a:r>
          </a:p>
        </p:txBody>
      </p:sp>
      <p:sp>
        <p:nvSpPr>
          <p:cNvPr id="4" name="Rechthoek 3">
            <a:extLst>
              <a:ext uri="{FF2B5EF4-FFF2-40B4-BE49-F238E27FC236}">
                <a16:creationId xmlns:a16="http://schemas.microsoft.com/office/drawing/2014/main" id="{013FE85B-856D-476C-806E-78A168E03D07}"/>
              </a:ext>
            </a:extLst>
          </p:cNvPr>
          <p:cNvSpPr/>
          <p:nvPr/>
        </p:nvSpPr>
        <p:spPr>
          <a:xfrm>
            <a:off x="2488598" y="1331899"/>
            <a:ext cx="1666875" cy="40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1B1D76CB-AAA3-4D53-B61A-4ACC3F69E059}"/>
              </a:ext>
            </a:extLst>
          </p:cNvPr>
          <p:cNvSpPr txBox="1"/>
          <p:nvPr/>
        </p:nvSpPr>
        <p:spPr>
          <a:xfrm>
            <a:off x="2499385" y="1390654"/>
            <a:ext cx="1781175" cy="307777"/>
          </a:xfrm>
          <a:prstGeom prst="rect">
            <a:avLst/>
          </a:prstGeom>
          <a:noFill/>
        </p:spPr>
        <p:txBody>
          <a:bodyPr wrap="square" rtlCol="0">
            <a:spAutoFit/>
          </a:bodyPr>
          <a:lstStyle/>
          <a:p>
            <a:r>
              <a:rPr lang="nl-NL" sz="1400" b="1" dirty="0" err="1"/>
              <a:t>Beïnvloeders</a:t>
            </a:r>
            <a:endParaRPr lang="nl-NL" sz="1400" b="1" dirty="0"/>
          </a:p>
        </p:txBody>
      </p:sp>
      <p:sp>
        <p:nvSpPr>
          <p:cNvPr id="7" name="Rechthoek 6">
            <a:extLst>
              <a:ext uri="{FF2B5EF4-FFF2-40B4-BE49-F238E27FC236}">
                <a16:creationId xmlns:a16="http://schemas.microsoft.com/office/drawing/2014/main" id="{26B735A0-18B1-4680-A801-7E00E6C9B15F}"/>
              </a:ext>
            </a:extLst>
          </p:cNvPr>
          <p:cNvSpPr/>
          <p:nvPr/>
        </p:nvSpPr>
        <p:spPr>
          <a:xfrm>
            <a:off x="2488598" y="5730310"/>
            <a:ext cx="1963570" cy="40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16173D64-DCF8-4549-BB91-A0886E2D599F}"/>
              </a:ext>
            </a:extLst>
          </p:cNvPr>
          <p:cNvSpPr txBox="1"/>
          <p:nvPr/>
        </p:nvSpPr>
        <p:spPr>
          <a:xfrm>
            <a:off x="2499385" y="5701443"/>
            <a:ext cx="1952783" cy="307777"/>
          </a:xfrm>
          <a:prstGeom prst="rect">
            <a:avLst/>
          </a:prstGeom>
          <a:noFill/>
        </p:spPr>
        <p:txBody>
          <a:bodyPr wrap="square" rtlCol="0">
            <a:spAutoFit/>
          </a:bodyPr>
          <a:lstStyle/>
          <a:p>
            <a:r>
              <a:rPr lang="nl-NL" sz="1400" b="1" dirty="0"/>
              <a:t>Uitvoerders</a:t>
            </a:r>
          </a:p>
        </p:txBody>
      </p:sp>
      <p:sp>
        <p:nvSpPr>
          <p:cNvPr id="27" name="Rechthoek 26">
            <a:extLst>
              <a:ext uri="{FF2B5EF4-FFF2-40B4-BE49-F238E27FC236}">
                <a16:creationId xmlns:a16="http://schemas.microsoft.com/office/drawing/2014/main" id="{C2EA96EA-502C-447F-8851-8DB65B995067}"/>
              </a:ext>
            </a:extLst>
          </p:cNvPr>
          <p:cNvSpPr/>
          <p:nvPr/>
        </p:nvSpPr>
        <p:spPr>
          <a:xfrm>
            <a:off x="7800003" y="5743504"/>
            <a:ext cx="1963570" cy="40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3310440D-D90A-47F7-AFDD-6EE52C70AE27}"/>
              </a:ext>
            </a:extLst>
          </p:cNvPr>
          <p:cNvSpPr/>
          <p:nvPr/>
        </p:nvSpPr>
        <p:spPr>
          <a:xfrm>
            <a:off x="8134325" y="1307362"/>
            <a:ext cx="1963570" cy="40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59AE0453-AF45-45E8-AB4F-213C3C43CFE5}"/>
              </a:ext>
            </a:extLst>
          </p:cNvPr>
          <p:cNvSpPr txBox="1"/>
          <p:nvPr/>
        </p:nvSpPr>
        <p:spPr>
          <a:xfrm>
            <a:off x="8576478" y="1390653"/>
            <a:ext cx="1116137" cy="307777"/>
          </a:xfrm>
          <a:prstGeom prst="rect">
            <a:avLst/>
          </a:prstGeom>
          <a:noFill/>
        </p:spPr>
        <p:txBody>
          <a:bodyPr wrap="square" rtlCol="0">
            <a:spAutoFit/>
          </a:bodyPr>
          <a:lstStyle/>
          <a:p>
            <a:r>
              <a:rPr lang="nl-NL" sz="1400" b="1" dirty="0"/>
              <a:t>Beslissers</a:t>
            </a:r>
          </a:p>
        </p:txBody>
      </p:sp>
      <p:sp>
        <p:nvSpPr>
          <p:cNvPr id="14" name="Tekstvak 13">
            <a:extLst>
              <a:ext uri="{FF2B5EF4-FFF2-40B4-BE49-F238E27FC236}">
                <a16:creationId xmlns:a16="http://schemas.microsoft.com/office/drawing/2014/main" id="{09ABDE12-F0F9-4F2D-B4E0-B806B4311018}"/>
              </a:ext>
            </a:extLst>
          </p:cNvPr>
          <p:cNvSpPr txBox="1"/>
          <p:nvPr/>
        </p:nvSpPr>
        <p:spPr>
          <a:xfrm>
            <a:off x="7739835" y="5776789"/>
            <a:ext cx="2091372" cy="307777"/>
          </a:xfrm>
          <a:prstGeom prst="rect">
            <a:avLst/>
          </a:prstGeom>
          <a:noFill/>
        </p:spPr>
        <p:txBody>
          <a:bodyPr wrap="square" rtlCol="0">
            <a:spAutoFit/>
          </a:bodyPr>
          <a:lstStyle/>
          <a:p>
            <a:r>
              <a:rPr lang="nl-NL" sz="1400" b="1" dirty="0"/>
              <a:t>Gebruikers</a:t>
            </a:r>
            <a:r>
              <a:rPr lang="nl-NL" sz="1400" dirty="0"/>
              <a:t>/</a:t>
            </a:r>
            <a:r>
              <a:rPr lang="nl-NL" sz="1400" b="1" dirty="0"/>
              <a:t>afnemers</a:t>
            </a:r>
          </a:p>
        </p:txBody>
      </p:sp>
      <p:sp>
        <p:nvSpPr>
          <p:cNvPr id="29" name="Tekstvak 28">
            <a:extLst>
              <a:ext uri="{FF2B5EF4-FFF2-40B4-BE49-F238E27FC236}">
                <a16:creationId xmlns:a16="http://schemas.microsoft.com/office/drawing/2014/main" id="{033CF296-8D3F-43F4-ADD0-9D4BFFCC694B}"/>
              </a:ext>
            </a:extLst>
          </p:cNvPr>
          <p:cNvSpPr txBox="1"/>
          <p:nvPr/>
        </p:nvSpPr>
        <p:spPr>
          <a:xfrm>
            <a:off x="6690439" y="3873412"/>
            <a:ext cx="2164375" cy="307777"/>
          </a:xfrm>
          <a:prstGeom prst="rect">
            <a:avLst/>
          </a:prstGeom>
          <a:noFill/>
        </p:spPr>
        <p:txBody>
          <a:bodyPr wrap="none" rtlCol="0">
            <a:spAutoFit/>
          </a:bodyPr>
          <a:lstStyle/>
          <a:p>
            <a:r>
              <a:rPr lang="nl-NL" sz="1400" i="1" dirty="0">
                <a:solidFill>
                  <a:srgbClr val="EA4E6A"/>
                </a:solidFill>
              </a:rPr>
              <a:t>●  Ervaringsdeskundigen</a:t>
            </a:r>
          </a:p>
        </p:txBody>
      </p:sp>
    </p:spTree>
    <p:extLst>
      <p:ext uri="{BB962C8B-B14F-4D97-AF65-F5344CB8AC3E}">
        <p14:creationId xmlns:p14="http://schemas.microsoft.com/office/powerpoint/2010/main" val="192378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4" grpId="0"/>
      <p:bldP spid="2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70CECE85-1817-440B-9409-797C9C9EE467}"/>
              </a:ext>
            </a:extLst>
          </p:cNvPr>
          <p:cNvSpPr>
            <a:spLocks noGrp="1"/>
          </p:cNvSpPr>
          <p:nvPr>
            <p:ph type="title"/>
          </p:nvPr>
        </p:nvSpPr>
        <p:spPr>
          <a:xfrm>
            <a:off x="1616413" y="382696"/>
            <a:ext cx="7524900" cy="720000"/>
          </a:xfrm>
        </p:spPr>
        <p:txBody>
          <a:bodyPr/>
          <a:lstStyle/>
          <a:p>
            <a:r>
              <a:rPr lang="nl-NL" sz="4000" dirty="0"/>
              <a:t>Voorbeelden</a:t>
            </a:r>
          </a:p>
        </p:txBody>
      </p:sp>
      <p:pic>
        <p:nvPicPr>
          <p:cNvPr id="10" name="Afbeelding 9">
            <a:extLst>
              <a:ext uri="{FF2B5EF4-FFF2-40B4-BE49-F238E27FC236}">
                <a16:creationId xmlns:a16="http://schemas.microsoft.com/office/drawing/2014/main" id="{73833B96-B71B-4EEB-BE30-07F6EC824353}"/>
              </a:ext>
            </a:extLst>
          </p:cNvPr>
          <p:cNvPicPr>
            <a:picLocks noChangeAspect="1"/>
          </p:cNvPicPr>
          <p:nvPr/>
        </p:nvPicPr>
        <p:blipFill rotWithShape="1">
          <a:blip r:embed="rId3"/>
          <a:srcRect l="13669" r="13669"/>
          <a:stretch/>
        </p:blipFill>
        <p:spPr>
          <a:xfrm>
            <a:off x="168000" y="266065"/>
            <a:ext cx="1231393" cy="953262"/>
          </a:xfrm>
          <a:prstGeom prst="rect">
            <a:avLst/>
          </a:prstGeom>
        </p:spPr>
      </p:pic>
      <p:sp>
        <p:nvSpPr>
          <p:cNvPr id="22" name="Rechthoek 21">
            <a:extLst>
              <a:ext uri="{FF2B5EF4-FFF2-40B4-BE49-F238E27FC236}">
                <a16:creationId xmlns:a16="http://schemas.microsoft.com/office/drawing/2014/main" id="{D6B457BC-9527-43B1-B347-14254FD52784}"/>
              </a:ext>
            </a:extLst>
          </p:cNvPr>
          <p:cNvSpPr/>
          <p:nvPr/>
        </p:nvSpPr>
        <p:spPr>
          <a:xfrm>
            <a:off x="1616411" y="1566781"/>
            <a:ext cx="9557867" cy="5009833"/>
          </a:xfrm>
          <a:prstGeom prst="rect">
            <a:avLst/>
          </a:prstGeom>
        </p:spPr>
        <p:txBody>
          <a:bodyPr wrap="square">
            <a:spAutoFit/>
          </a:bodyPr>
          <a:lstStyle/>
          <a:p>
            <a:pPr marL="285750" indent="-285750">
              <a:lnSpc>
                <a:spcPct val="150000"/>
              </a:lnSpc>
              <a:buFont typeface="Arial" panose="020B0604020202020204" pitchFamily="34" charset="0"/>
              <a:buChar char="•"/>
            </a:pPr>
            <a:r>
              <a:rPr lang="nl-NL" sz="2400" b="1" dirty="0"/>
              <a:t>Website met informatie </a:t>
            </a:r>
            <a:r>
              <a:rPr lang="nl-NL" sz="2400" dirty="0"/>
              <a:t>over (on)beperkt sporten</a:t>
            </a:r>
            <a:r>
              <a:rPr lang="nl-NL" sz="2400" dirty="0">
                <a:solidFill>
                  <a:srgbClr val="00A9F3"/>
                </a:solidFill>
              </a:rPr>
              <a:t> </a:t>
            </a:r>
            <a:br>
              <a:rPr lang="nl-NL" sz="2400" dirty="0">
                <a:solidFill>
                  <a:srgbClr val="00A9F3"/>
                </a:solidFill>
              </a:rPr>
            </a:br>
            <a:r>
              <a:rPr lang="nl-NL" sz="2400" dirty="0">
                <a:solidFill>
                  <a:srgbClr val="00A9F3"/>
                </a:solidFill>
              </a:rPr>
              <a:t>(Gebruiker, </a:t>
            </a:r>
            <a:r>
              <a:rPr lang="nl-NL" sz="2400" dirty="0" err="1">
                <a:solidFill>
                  <a:srgbClr val="00A9F3"/>
                </a:solidFill>
              </a:rPr>
              <a:t>Meeweten</a:t>
            </a:r>
            <a:r>
              <a:rPr lang="nl-NL" sz="2400" dirty="0">
                <a:solidFill>
                  <a:srgbClr val="00A9F3"/>
                </a:solidFill>
              </a:rPr>
              <a:t>)</a:t>
            </a:r>
          </a:p>
          <a:p>
            <a:pPr marL="285750" indent="-285750">
              <a:lnSpc>
                <a:spcPct val="150000"/>
              </a:lnSpc>
              <a:buFont typeface="Arial" panose="020B0604020202020204" pitchFamily="34" charset="0"/>
              <a:buChar char="•"/>
            </a:pPr>
            <a:r>
              <a:rPr lang="nl-NL" sz="2400" b="1" dirty="0"/>
              <a:t>Inbreng van ervaringsdeskundigen </a:t>
            </a:r>
            <a:r>
              <a:rPr lang="nl-NL" sz="2400" dirty="0"/>
              <a:t>bij de planontwikkeling van sportaccommodaties</a:t>
            </a:r>
            <a:r>
              <a:rPr lang="nl-NL" sz="2400" dirty="0">
                <a:solidFill>
                  <a:srgbClr val="00A9F3"/>
                </a:solidFill>
              </a:rPr>
              <a:t> (Gebruiker, Meedenken)</a:t>
            </a:r>
          </a:p>
          <a:p>
            <a:pPr marL="285750" indent="-285750">
              <a:lnSpc>
                <a:spcPct val="150000"/>
              </a:lnSpc>
              <a:buFont typeface="Arial" panose="020B0604020202020204" pitchFamily="34" charset="0"/>
              <a:buChar char="•"/>
            </a:pPr>
            <a:r>
              <a:rPr lang="nl-NL" sz="2400" b="1" dirty="0"/>
              <a:t>Ontwikkeling van toegankelijk sportaanbod </a:t>
            </a:r>
            <a:r>
              <a:rPr lang="nl-NL" sz="2400" dirty="0"/>
              <a:t>door sportverenigingen </a:t>
            </a:r>
            <a:r>
              <a:rPr lang="nl-NL" sz="2400" dirty="0">
                <a:solidFill>
                  <a:srgbClr val="00A9F3"/>
                </a:solidFill>
              </a:rPr>
              <a:t>(</a:t>
            </a:r>
            <a:r>
              <a:rPr lang="nl-NL" sz="2400" dirty="0" err="1">
                <a:solidFill>
                  <a:srgbClr val="00A9F3"/>
                </a:solidFill>
              </a:rPr>
              <a:t>Beïnvloeder</a:t>
            </a:r>
            <a:r>
              <a:rPr lang="nl-NL" sz="2400" dirty="0">
                <a:solidFill>
                  <a:srgbClr val="00A9F3"/>
                </a:solidFill>
              </a:rPr>
              <a:t>, Meewerken)</a:t>
            </a:r>
          </a:p>
          <a:p>
            <a:pPr marL="285750" indent="-285750">
              <a:lnSpc>
                <a:spcPct val="150000"/>
              </a:lnSpc>
              <a:buFont typeface="Arial" panose="020B0604020202020204" pitchFamily="34" charset="0"/>
              <a:buChar char="•"/>
            </a:pPr>
            <a:r>
              <a:rPr lang="nl-NL" sz="2400" b="1" dirty="0"/>
              <a:t>Sportakkoord </a:t>
            </a:r>
            <a:r>
              <a:rPr lang="nl-NL" sz="2400" dirty="0"/>
              <a:t>met sportclubs en sportbedrijven </a:t>
            </a:r>
            <a:r>
              <a:rPr lang="nl-NL" sz="2400" dirty="0">
                <a:solidFill>
                  <a:srgbClr val="00A9F3"/>
                </a:solidFill>
              </a:rPr>
              <a:t>(</a:t>
            </a:r>
            <a:r>
              <a:rPr lang="nl-NL" sz="2400" dirty="0" err="1">
                <a:solidFill>
                  <a:srgbClr val="00A9F3"/>
                </a:solidFill>
              </a:rPr>
              <a:t>Beïnvloeders</a:t>
            </a:r>
            <a:r>
              <a:rPr lang="nl-NL" sz="2400" dirty="0">
                <a:solidFill>
                  <a:srgbClr val="00A9F3"/>
                </a:solidFill>
              </a:rPr>
              <a:t>/Beslissers/Uitvoerders, meebepalen)</a:t>
            </a:r>
          </a:p>
          <a:p>
            <a:pPr marL="285750" indent="-285750">
              <a:lnSpc>
                <a:spcPct val="150000"/>
              </a:lnSpc>
              <a:buFont typeface="Arial" panose="020B0604020202020204" pitchFamily="34" charset="0"/>
              <a:buChar char="•"/>
            </a:pPr>
            <a:endParaRPr lang="nl-NL" sz="2400" dirty="0"/>
          </a:p>
        </p:txBody>
      </p:sp>
    </p:spTree>
    <p:extLst>
      <p:ext uri="{BB962C8B-B14F-4D97-AF65-F5344CB8AC3E}">
        <p14:creationId xmlns:p14="http://schemas.microsoft.com/office/powerpoint/2010/main" val="493727390"/>
      </p:ext>
    </p:extLst>
  </p:cSld>
  <p:clrMapOvr>
    <a:masterClrMapping/>
  </p:clrMapOvr>
</p:sld>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CE15C41DE5A740BABAA5AC9A58CB6C" ma:contentTypeVersion="11" ma:contentTypeDescription="Een nieuw document maken." ma:contentTypeScope="" ma:versionID="8a5c2255e4b90fb0852d0464efa82194">
  <xsd:schema xmlns:xsd="http://www.w3.org/2001/XMLSchema" xmlns:xs="http://www.w3.org/2001/XMLSchema" xmlns:p="http://schemas.microsoft.com/office/2006/metadata/properties" xmlns:ns2="a6830568-d4e1-4555-bfbb-92d7cefd75c2" xmlns:ns3="a83a7e29-ec20-4cca-9ab6-6e437084f8d5" targetNamespace="http://schemas.microsoft.com/office/2006/metadata/properties" ma:root="true" ma:fieldsID="bb21c18fbb9c23a3df420875cb481ea9" ns2:_="" ns3:_="">
    <xsd:import namespace="a6830568-d4e1-4555-bfbb-92d7cefd75c2"/>
    <xsd:import namespace="a83a7e29-ec20-4cca-9ab6-6e437084f8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30568-d4e1-4555-bfbb-92d7cefd7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a7e29-ec20-4cca-9ab6-6e437084f8d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1E31C-C570-4157-84C0-CD6CD20476C3}">
  <ds:schemaRefs>
    <ds:schemaRef ds:uri="http://schemas.microsoft.com/sharepoint/v3/contenttype/forms"/>
  </ds:schemaRefs>
</ds:datastoreItem>
</file>

<file path=customXml/itemProps2.xml><?xml version="1.0" encoding="utf-8"?>
<ds:datastoreItem xmlns:ds="http://schemas.openxmlformats.org/officeDocument/2006/customXml" ds:itemID="{236BAFA6-8AC0-4219-A52D-776367C9B6E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6830568-d4e1-4555-bfbb-92d7cefd75c2"/>
    <ds:schemaRef ds:uri="http://schemas.microsoft.com/office/2006/documentManagement/types"/>
    <ds:schemaRef ds:uri="a83a7e29-ec20-4cca-9ab6-6e437084f8d5"/>
    <ds:schemaRef ds:uri="http://www.w3.org/XML/1998/namespace"/>
    <ds:schemaRef ds:uri="http://purl.org/dc/dcmitype/"/>
  </ds:schemaRefs>
</ds:datastoreItem>
</file>

<file path=customXml/itemProps3.xml><?xml version="1.0" encoding="utf-8"?>
<ds:datastoreItem xmlns:ds="http://schemas.openxmlformats.org/officeDocument/2006/customXml" ds:itemID="{51E0C7E2-FFDB-4210-9540-159D9E446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30568-d4e1-4555-bfbb-92d7cefd75c2"/>
    <ds:schemaRef ds:uri="a83a7e29-ec20-4cca-9ab6-6e437084f8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2696</TotalTime>
  <Words>1028</Words>
  <Application>Microsoft Office PowerPoint</Application>
  <PresentationFormat>Widescreen</PresentationFormat>
  <Paragraphs>104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VNG Titels</vt:lpstr>
      <vt:lpstr>3. Werk samen  met partners Jasper Varwijk – Berenschot </vt:lpstr>
      <vt:lpstr>Actoren-analyse</vt:lpstr>
      <vt:lpstr>Wie zijn de mogelijke partners?</vt:lpstr>
      <vt:lpstr>Wie zijn de mogelijke partners?</vt:lpstr>
      <vt:lpstr>Wat is de positie van de partners?</vt:lpstr>
      <vt:lpstr>Hoe wil je de partners betrekken?</vt:lpstr>
      <vt:lpstr>Voorbeelden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Varwijk</dc:creator>
  <cp:lastModifiedBy>Denise Coenegracht</cp:lastModifiedBy>
  <cp:revision>9</cp:revision>
  <dcterms:created xsi:type="dcterms:W3CDTF">2020-05-04T11:31:24Z</dcterms:created>
  <dcterms:modified xsi:type="dcterms:W3CDTF">2020-07-22T14:22:15Z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0x01010060CE15C41DE5A740BABAA5AC9A58CB6C</vt:lpwstr>
  </property>
</Properties>
</file>