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1" r:id="rId7"/>
    <p:sldId id="259" r:id="rId8"/>
    <p:sldId id="260" r:id="rId9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8683C-1242-4336-AF69-8914FD896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A6D6FDD-8CA3-4F54-8620-29DE9A68F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0727D0-A5E9-44CD-80EE-A97748567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F70900-AFD6-404D-B85E-E326D0B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2BAC98-691C-4847-B635-E1FAF07F4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66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27553-4DE0-48AA-9B1A-6AA525788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7B0595-A373-4E7A-83C3-10F986523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293A6A1-F20F-4C3D-88E6-67D10711B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DC116A-1F70-4BD4-9DAA-B7A4CF5E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2FCAC9-453A-4640-B113-C5D124A6F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89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0EE4604-EFB9-40D0-AD39-071A69F03B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43232A4-4F67-431E-B728-E54877C85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A1C527-09F4-4290-9628-57F4C0C5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12B4EB-3B20-4F5B-8EE8-CB87B82B6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87FD96-9168-42F1-AE2E-50D43B24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91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6E7FB3-588D-48ED-85B4-2A9716BF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CE7E63-AFCC-4B2C-A278-90FD8B9B2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27BAFBA-257B-4B55-8531-E70707360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6B1F07-BEF1-403C-AED4-50C10248F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2C4AFB-515E-48AD-99E7-9B6423F17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217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08078-57B7-42F5-AFBF-03549AC25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D16E21D-7396-4877-8617-2D1B75990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A01ACC-1120-411C-8AA6-D44650D6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64727D-A6E6-4BB4-AF59-39850D2B6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C366BB-63B7-4453-BD1A-F2B3A97F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016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3162F4-08D8-43CE-8C26-E86804759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096052-FEF7-49B6-9251-9A94AE8F4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89CEE35-CEB5-4F50-98EA-F81CCDE2C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7024519-70B0-4C84-BD3C-88AF1FE8E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D33A42-E9EE-4783-9E6C-DDCE4F8A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2690000-6DBC-4D17-AA09-D52295F72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573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96C8A-E89F-4219-BE1C-67AEDDA0C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9BDDA4D-0D09-4696-85F1-8280956B6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E4E418-045E-4415-B9B0-D8B90B4BE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F157901-ADEC-4762-8AB7-9DBA14B3D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2D2C524-3ADC-4BE3-B4E1-10E013E208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11C3F04-2CE6-4199-9EF1-66400F9B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D0189D7-8959-4E42-ABA9-74D75356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8102D72-4627-45FA-9FC6-87F073051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942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1B9E1-74EE-4B95-A7A0-5BA89ECE9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BBFE90D-EBEE-4FCE-AA78-0D4FD3A13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763246C-9954-40DE-8A64-82D50B7A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9CA2248-E119-43A1-A68E-6B1FBCC2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55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511CC3C-2DB2-41BB-8E29-AC2636DC3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11C2CE-B906-45FB-ABDB-7DE0DBCD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E1466DF-BDF2-4C21-BA81-F2112998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166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C2BA90-D5CD-4052-B8F7-57F0233A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04642F-DCB0-4BAD-A589-23B27741A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07E8290-DA73-4E48-874F-69ADA64E4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E63B93-2EBD-4B5A-9664-832100B56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22E6E4B-6848-4797-B68A-1D4AB358B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3347E7-D555-4BDE-8B26-8AE484B38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67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A53A12-F412-4373-8484-B35BD6045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DF4262-AFAC-4D53-A3CA-0E1AB5D5D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AD67ECD-5B54-4816-B7EA-EBA4F8FFA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8D0500B-D15A-4FB3-A4B4-0808221D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A1D6498-1E32-4BD8-9CAD-51493560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21053D-0744-45B7-BF7D-086122DEA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29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C3F6C13-48D2-418F-A715-A5E72CC5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0A69B5E-4AD9-4AFF-8726-F022A8C6E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B42C4B7-B094-4698-864A-A3AD4EFCF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EE6E4-B53E-41D5-854E-ED99F2DB1620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200030-B930-4A6A-B840-9B93AC94E7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A6591F-60B2-4324-B3C4-AD2CA7533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123D6-0053-40EF-9094-C9C6DCB34C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40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veiligthuistwente.n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eiligthuistwente.n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7E7510-5295-4139-B88F-ADCA87CE7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26" y="713195"/>
            <a:ext cx="9605948" cy="2318665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rgbClr val="FFFFFF"/>
                </a:solidFill>
              </a:rPr>
              <a:t>Week van de meldcode</a:t>
            </a:r>
            <a:br>
              <a:rPr lang="nl-NL" sz="5400" dirty="0">
                <a:solidFill>
                  <a:srgbClr val="FFFFFF"/>
                </a:solidFill>
              </a:rPr>
            </a:br>
            <a:r>
              <a:rPr lang="nl-NL" sz="5400" dirty="0">
                <a:solidFill>
                  <a:srgbClr val="FFFFFF"/>
                </a:solidFill>
              </a:rPr>
              <a:t> in Twente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493C478-4A86-4A85-A1BF-D2ECB77BA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240" y="3031860"/>
            <a:ext cx="8937522" cy="1059373"/>
          </a:xfrm>
        </p:spPr>
        <p:txBody>
          <a:bodyPr>
            <a:normAutofit/>
          </a:bodyPr>
          <a:lstStyle/>
          <a:p>
            <a:r>
              <a:rPr lang="nl-NL" sz="2000" dirty="0">
                <a:solidFill>
                  <a:srgbClr val="FFFFFF"/>
                </a:solidFill>
              </a:rPr>
              <a:t>11 maart Almelo / 12 maart Nijverdal  / 13 maart Goor  / 14 maart Enschede</a:t>
            </a:r>
          </a:p>
        </p:txBody>
      </p:sp>
      <p:pic>
        <p:nvPicPr>
          <p:cNvPr id="4" name="Afbeelding 3" descr="image001">
            <a:extLst>
              <a:ext uri="{FF2B5EF4-FFF2-40B4-BE49-F238E27FC236}">
                <a16:creationId xmlns:a16="http://schemas.microsoft.com/office/drawing/2014/main" id="{BC82E269-7740-4276-B6D0-89CD4DB8A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555" y="4909934"/>
            <a:ext cx="1262618" cy="1179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B4B828B1-8CC4-4B98-958C-01B8637B6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666" y="5815414"/>
            <a:ext cx="1572904" cy="27434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8EE0D55-75B3-4C4F-ABAB-AB7BF14ECD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9" y="5054800"/>
            <a:ext cx="3231160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51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B06A3-B31F-45AB-AE1E-D4C18C5F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sz="3400"/>
              <a:t>Week van de aandacht voor aanpak huiselijk geweld en kindermishandeling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D0D3A4-918A-4F77-A31E-4DB7F12E5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nl-NL" sz="2400" dirty="0"/>
              <a:t>Want: meldcode is middel</a:t>
            </a:r>
          </a:p>
          <a:p>
            <a:r>
              <a:rPr lang="nl-NL" sz="2400" dirty="0"/>
              <a:t>Wel een belangrijk middel</a:t>
            </a:r>
          </a:p>
          <a:p>
            <a:r>
              <a:rPr lang="nl-NL" sz="2400" dirty="0"/>
              <a:t>Vernieuwde meldcode</a:t>
            </a:r>
          </a:p>
          <a:p>
            <a:r>
              <a:rPr lang="nl-NL" sz="2400" dirty="0"/>
              <a:t>Afwegingskader van de beroepsgroepen</a:t>
            </a:r>
          </a:p>
          <a:p>
            <a:r>
              <a:rPr lang="nl-NL" sz="2400" dirty="0"/>
              <a:t>Veilig Thuis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2B4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image001">
            <a:extLst>
              <a:ext uri="{FF2B5EF4-FFF2-40B4-BE49-F238E27FC236}">
                <a16:creationId xmlns:a16="http://schemas.microsoft.com/office/drawing/2014/main" id="{BC82E269-7740-4276-B6D0-89CD4DB8A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3882" y="2857501"/>
            <a:ext cx="1223207" cy="114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1F22577-DBC0-49B7-BBA1-78FCDF77D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9033" y="3975448"/>
            <a:ext cx="1572904" cy="274344"/>
          </a:xfrm>
          <a:prstGeom prst="rect">
            <a:avLst/>
          </a:prstGeom>
        </p:spPr>
      </p:pic>
      <p:pic>
        <p:nvPicPr>
          <p:cNvPr id="1026" name="Picture 2" descr="Veilig Thuis Twente">
            <a:hlinkClick r:id="rId4"/>
            <a:extLst>
              <a:ext uri="{FF2B5EF4-FFF2-40B4-BE49-F238E27FC236}">
                <a16:creationId xmlns:a16="http://schemas.microsoft.com/office/drawing/2014/main" id="{62E8EC81-E231-4666-96B1-99C3E8614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556" y="4759351"/>
            <a:ext cx="3112444" cy="85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87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478AC6-FC68-47F7-9ED0-FD5E1DDDD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35C280-D32B-4EFF-A85A-51AE3AA7D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 fontScale="70000" lnSpcReduction="20000"/>
          </a:bodyPr>
          <a:lstStyle/>
          <a:p>
            <a:r>
              <a:rPr lang="nl-NL" sz="2000" dirty="0"/>
              <a:t>Welkom</a:t>
            </a:r>
          </a:p>
          <a:p>
            <a:r>
              <a:rPr lang="nl-NL" sz="2000" dirty="0"/>
              <a:t>Opening  </a:t>
            </a:r>
          </a:p>
          <a:p>
            <a:pPr lvl="1"/>
            <a:r>
              <a:rPr lang="nl-NL" sz="1600" dirty="0"/>
              <a:t>Burgemeester Gerritsen van Almelo</a:t>
            </a:r>
          </a:p>
          <a:p>
            <a:pPr lvl="1"/>
            <a:r>
              <a:rPr lang="nl-NL" sz="1600" dirty="0"/>
              <a:t>Marjolein van Zon manager Veilig Thuis Twente </a:t>
            </a:r>
          </a:p>
          <a:p>
            <a:pPr lvl="1"/>
            <a:r>
              <a:rPr lang="nl-NL" sz="1600" dirty="0"/>
              <a:t>Wethouder Paters van Twenterand</a:t>
            </a:r>
          </a:p>
          <a:p>
            <a:pPr lvl="1"/>
            <a:r>
              <a:rPr lang="nl-NL" sz="1600" dirty="0"/>
              <a:t>Burgemeester Haverkamp van Tubbergen</a:t>
            </a:r>
          </a:p>
          <a:p>
            <a:r>
              <a:rPr lang="nl-NL" sz="2000" dirty="0"/>
              <a:t>Ervaringsdeskundigen aan het woord </a:t>
            </a:r>
          </a:p>
          <a:p>
            <a:pPr lvl="1"/>
            <a:r>
              <a:rPr lang="nl-NL" sz="1600" dirty="0"/>
              <a:t>Stichting Zijweg </a:t>
            </a:r>
          </a:p>
          <a:p>
            <a:pPr lvl="1"/>
            <a:r>
              <a:rPr lang="nl-NL" sz="1600" dirty="0"/>
              <a:t>No Kidding </a:t>
            </a:r>
          </a:p>
          <a:p>
            <a:r>
              <a:rPr lang="nl-NL" sz="2000" dirty="0"/>
              <a:t>De Meldcode</a:t>
            </a:r>
          </a:p>
          <a:p>
            <a:r>
              <a:rPr lang="nl-NL" sz="2000" dirty="0"/>
              <a:t>Het afwegingskader</a:t>
            </a:r>
          </a:p>
          <a:p>
            <a:r>
              <a:rPr lang="nl-NL" sz="2000" dirty="0"/>
              <a:t>Veilig Thuis </a:t>
            </a:r>
          </a:p>
          <a:p>
            <a:r>
              <a:rPr lang="nl-NL" sz="2000" dirty="0"/>
              <a:t>Pauze</a:t>
            </a:r>
          </a:p>
          <a:p>
            <a:r>
              <a:rPr lang="nl-NL" sz="2000" dirty="0"/>
              <a:t>Informeel programma</a:t>
            </a:r>
          </a:p>
          <a:p>
            <a:endParaRPr lang="nl-NL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2B4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image001">
            <a:extLst>
              <a:ext uri="{FF2B5EF4-FFF2-40B4-BE49-F238E27FC236}">
                <a16:creationId xmlns:a16="http://schemas.microsoft.com/office/drawing/2014/main" id="{BC82E269-7740-4276-B6D0-89CD4DB8A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3882" y="2857501"/>
            <a:ext cx="1223207" cy="114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Veilig Thuis Twente">
            <a:hlinkClick r:id="rId3"/>
            <a:extLst>
              <a:ext uri="{FF2B5EF4-FFF2-40B4-BE49-F238E27FC236}">
                <a16:creationId xmlns:a16="http://schemas.microsoft.com/office/drawing/2014/main" id="{9895F4BB-FD48-459F-A593-2B9979F4A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944" y="4735134"/>
            <a:ext cx="3232056" cy="89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C4AAFD4E-EFB1-4ABB-BF53-246A81A7AC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20324" y="3984192"/>
            <a:ext cx="1572904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915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BA14FB-9261-40E7-9111-6C74FEF87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stichting zijweg">
            <a:extLst>
              <a:ext uri="{FF2B5EF4-FFF2-40B4-BE49-F238E27FC236}">
                <a16:creationId xmlns:a16="http://schemas.microsoft.com/office/drawing/2014/main" id="{272148A2-6412-4D03-A6E7-B1299C28C1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89" y="1876424"/>
            <a:ext cx="5100274" cy="222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3A99033B-79C7-4C33-B463-BFA225A311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875" y="3134518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7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09388F-0117-408F-A650-BD648A3EF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9A666F-6F47-4B8C-B1F0-853BD8F64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7" name="Afbeelding 1" descr="image001">
            <a:extLst>
              <a:ext uri="{FF2B5EF4-FFF2-40B4-BE49-F238E27FC236}">
                <a16:creationId xmlns:a16="http://schemas.microsoft.com/office/drawing/2014/main" id="{3674FCCD-8B3B-4350-810C-DBE29FBC3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827" y="1187483"/>
            <a:ext cx="6780466" cy="508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249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D75845-F8BE-4EB1-94BF-7A12DC6E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dirty="0"/>
              <a:t>Werk in uitvoering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90B1E8-986B-49F1-AE2C-186E5DA84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nl-NL" sz="2000" dirty="0"/>
              <a:t>Verwacht niet “de” antwoorden op alle vragen</a:t>
            </a:r>
          </a:p>
          <a:p>
            <a:r>
              <a:rPr lang="nl-NL" sz="2000" dirty="0"/>
              <a:t>Anders werken vraagt blijvende aandacht </a:t>
            </a:r>
          </a:p>
          <a:p>
            <a:r>
              <a:rPr lang="nl-NL" sz="2000" dirty="0"/>
              <a:t>Samen kunnen we verschil maken</a:t>
            </a:r>
          </a:p>
          <a:p>
            <a:r>
              <a:rPr lang="nl-NL" sz="2000" dirty="0"/>
              <a:t>Help elkaar om elk de rol die we hebben (en soms ook best nog zoeken) in te kunnen vullen</a:t>
            </a:r>
          </a:p>
          <a:p>
            <a:r>
              <a:rPr lang="nl-NL" sz="2000" dirty="0"/>
              <a:t>We doen allemaal ons best …… </a:t>
            </a:r>
          </a:p>
          <a:p>
            <a:r>
              <a:rPr lang="nl-NL" sz="2000" dirty="0"/>
              <a:t>En daar waar de antwoorden nog niet zo eenvoudig zijn laten we daar elkaar helpen de juiste weg te vinden en niet te vervallen in: “zie je wel zij weten het ook niet” 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2B4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image001">
            <a:extLst>
              <a:ext uri="{FF2B5EF4-FFF2-40B4-BE49-F238E27FC236}">
                <a16:creationId xmlns:a16="http://schemas.microsoft.com/office/drawing/2014/main" id="{BC82E269-7740-4276-B6D0-89CD4DB8A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3882" y="2857501"/>
            <a:ext cx="1223207" cy="114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92FE818-C783-496B-B9F0-F44759B2D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1509" y="4838693"/>
            <a:ext cx="3231160" cy="89009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BA8E0872-F61F-46E2-A370-A04798ECA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9033" y="3975448"/>
            <a:ext cx="1572904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1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DB2BDB-DFEB-49C9-9F4E-E253A6B18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dirty="0"/>
              <a:t>Programma na de pauze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FED908-FE63-4B06-BD5B-D3897E736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 fontScale="92500" lnSpcReduction="20000"/>
          </a:bodyPr>
          <a:lstStyle/>
          <a:p>
            <a:r>
              <a:rPr lang="nl-NL" sz="1900" dirty="0"/>
              <a:t>In gesprek met ervaringsdeskundigen</a:t>
            </a:r>
          </a:p>
          <a:p>
            <a:r>
              <a:rPr lang="nl-NL" sz="1900" dirty="0"/>
              <a:t>In gesprek met Veilig Thuis</a:t>
            </a:r>
          </a:p>
          <a:p>
            <a:r>
              <a:rPr lang="nl-NL" sz="1900" dirty="0"/>
              <a:t>In gesprek met de inleiders over meldcode en afwegingskader</a:t>
            </a:r>
          </a:p>
          <a:p>
            <a:r>
              <a:rPr lang="nl-NL" sz="1900" dirty="0"/>
              <a:t>Kennismaken met de methodische leertafel (12/3 en 13/3) </a:t>
            </a:r>
          </a:p>
          <a:p>
            <a:r>
              <a:rPr lang="nl-NL" sz="1900" dirty="0"/>
              <a:t>Oriënteren op verschillende onderwerpen</a:t>
            </a:r>
          </a:p>
          <a:p>
            <a:pPr lvl="1"/>
            <a:r>
              <a:rPr lang="nl-NL" sz="1900" dirty="0"/>
              <a:t>Centrum Seksueel Geweld (11/3 en 13/3)</a:t>
            </a:r>
          </a:p>
          <a:p>
            <a:pPr lvl="1"/>
            <a:r>
              <a:rPr lang="nl-NL" sz="1900" dirty="0"/>
              <a:t>Meldpunt Loverboyproblematiek (13/3)</a:t>
            </a:r>
          </a:p>
          <a:p>
            <a:pPr lvl="1"/>
            <a:r>
              <a:rPr lang="nl-NL" sz="1900" dirty="0" err="1"/>
              <a:t>Buitenshuisproject</a:t>
            </a:r>
            <a:r>
              <a:rPr lang="nl-NL" sz="1900" dirty="0"/>
              <a:t> (11/3)</a:t>
            </a:r>
          </a:p>
          <a:p>
            <a:r>
              <a:rPr lang="nl-NL" sz="1900" dirty="0"/>
              <a:t>Verzamelen en meenemen informatiemateriaal  </a:t>
            </a:r>
          </a:p>
          <a:p>
            <a:r>
              <a:rPr lang="nl-NL" sz="1900" dirty="0"/>
              <a:t>Ideeën voor een effectieve(re) aanpak </a:t>
            </a:r>
          </a:p>
          <a:p>
            <a:r>
              <a:rPr lang="nl-NL" sz="1900" dirty="0"/>
              <a:t>Ontmoeting met elkaar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2B4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image001">
            <a:extLst>
              <a:ext uri="{FF2B5EF4-FFF2-40B4-BE49-F238E27FC236}">
                <a16:creationId xmlns:a16="http://schemas.microsoft.com/office/drawing/2014/main" id="{BC82E269-7740-4276-B6D0-89CD4DB8A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3882" y="2857501"/>
            <a:ext cx="1223207" cy="114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D87A2E8-ED73-439D-9E92-5D1F689B88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1509" y="4838693"/>
            <a:ext cx="3231160" cy="89009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97FD39A-40BF-4FE4-BE89-26B0E76FA8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9033" y="3996017"/>
            <a:ext cx="1572904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2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5BA8A-D148-4DE0-BEA6-4C9654ADA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dirty="0"/>
              <a:t>Geen officieel plenair einde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11515D-07CE-4FCE-A178-D8277C324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nl-NL" sz="2400" dirty="0"/>
              <a:t>Wordt vervolgd ……</a:t>
            </a:r>
          </a:p>
          <a:p>
            <a:r>
              <a:rPr lang="nl-NL" sz="2400" dirty="0"/>
              <a:t>En ……. we moeten en gaan het samen doen !</a:t>
            </a:r>
          </a:p>
          <a:p>
            <a:r>
              <a:rPr lang="nl-NL" sz="2400" dirty="0"/>
              <a:t>Want:  het houdt niet op ……</a:t>
            </a:r>
          </a:p>
          <a:p>
            <a:r>
              <a:rPr lang="nl-NL" sz="2400" dirty="0"/>
              <a:t>…… totdat je iets doet 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2B4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image001">
            <a:extLst>
              <a:ext uri="{FF2B5EF4-FFF2-40B4-BE49-F238E27FC236}">
                <a16:creationId xmlns:a16="http://schemas.microsoft.com/office/drawing/2014/main" id="{BC82E269-7740-4276-B6D0-89CD4DB8A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3882" y="2857501"/>
            <a:ext cx="1223207" cy="114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1E99EE5-1F3C-4422-943D-CF7D96925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0840" y="4972794"/>
            <a:ext cx="3231160" cy="89009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DBFED58-7D84-4605-BF71-08686E6927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9033" y="4000499"/>
            <a:ext cx="1572904" cy="274344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4E07249-807A-4021-80C8-AA022BAB02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95" y="5167723"/>
            <a:ext cx="1390327" cy="139032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65FD2BB-A1D1-441A-8920-AC901C8944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042" y="5783754"/>
            <a:ext cx="4489704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7901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268</Words>
  <Application>Microsoft Office PowerPoint</Application>
  <PresentationFormat>Breedbeeld</PresentationFormat>
  <Paragraphs>47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Week van de meldcode  in Twente </vt:lpstr>
      <vt:lpstr>Week van de aandacht voor aanpak huiselijk geweld en kindermishandeling</vt:lpstr>
      <vt:lpstr>Programma</vt:lpstr>
      <vt:lpstr>PowerPoint-presentatie</vt:lpstr>
      <vt:lpstr>PowerPoint-presentatie</vt:lpstr>
      <vt:lpstr>Werk in uitvoering</vt:lpstr>
      <vt:lpstr>Programma na de pauze </vt:lpstr>
      <vt:lpstr>Geen officieel plenair einde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van de meldcode </dc:title>
  <dc:creator>Hijkoop, T.J. (ENS-MO-CB-TAV)</dc:creator>
  <cp:lastModifiedBy>Hijkoop, T.J. (ENS-MO-CB-TAV)</cp:lastModifiedBy>
  <cp:revision>9</cp:revision>
  <cp:lastPrinted>2019-03-06T11:18:35Z</cp:lastPrinted>
  <dcterms:created xsi:type="dcterms:W3CDTF">2019-03-05T13:02:07Z</dcterms:created>
  <dcterms:modified xsi:type="dcterms:W3CDTF">2019-03-07T16:30:12Z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601505c-42d1-4041-904f-86bcc68cd0d2_Enabled">
    <vt:lpwstr>True</vt:lpwstr>
  </property>
  <property fmtid="{D5CDD505-2E9C-101B-9397-08002B2CF9AE}" pid="3" name="MSIP_Label_1601505c-42d1-4041-904f-86bcc68cd0d2_SiteId">
    <vt:lpwstr>4d3fb164-0599-4cd4-8f66-ef2f60ba5aaf</vt:lpwstr>
  </property>
  <property fmtid="{D5CDD505-2E9C-101B-9397-08002B2CF9AE}" pid="4" name="MSIP_Label_1601505c-42d1-4041-904f-86bcc68cd0d2_Owner">
    <vt:lpwstr>T.Hijkoop@enschede.nl</vt:lpwstr>
  </property>
  <property fmtid="{D5CDD505-2E9C-101B-9397-08002B2CF9AE}" pid="5" name="MSIP_Label_1601505c-42d1-4041-904f-86bcc68cd0d2_SetDate">
    <vt:lpwstr>2019-03-05T13:05:59.5347728Z</vt:lpwstr>
  </property>
  <property fmtid="{D5CDD505-2E9C-101B-9397-08002B2CF9AE}" pid="6" name="MSIP_Label_1601505c-42d1-4041-904f-86bcc68cd0d2_Name">
    <vt:lpwstr>Openbaar</vt:lpwstr>
  </property>
  <property fmtid="{D5CDD505-2E9C-101B-9397-08002B2CF9AE}" pid="7" name="MSIP_Label_1601505c-42d1-4041-904f-86bcc68cd0d2_Application">
    <vt:lpwstr>Microsoft Azure Information Protection</vt:lpwstr>
  </property>
  <property fmtid="{D5CDD505-2E9C-101B-9397-08002B2CF9AE}" pid="8" name="MSIP_Label_1601505c-42d1-4041-904f-86bcc68cd0d2_Extended_MSFT_Method">
    <vt:lpwstr>Automatic</vt:lpwstr>
  </property>
  <property fmtid="{D5CDD505-2E9C-101B-9397-08002B2CF9AE}" pid="9" name="Sensitivity">
    <vt:lpwstr>Openbaar</vt:lpwstr>
  </property>
</Properties>
</file>