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725" r:id="rId5"/>
  </p:sldMasterIdLst>
  <p:notesMasterIdLst>
    <p:notesMasterId r:id="rId35"/>
  </p:notesMasterIdLst>
  <p:handoutMasterIdLst>
    <p:handoutMasterId r:id="rId36"/>
  </p:handoutMasterIdLst>
  <p:sldIdLst>
    <p:sldId id="279" r:id="rId6"/>
    <p:sldId id="357" r:id="rId7"/>
    <p:sldId id="353" r:id="rId8"/>
    <p:sldId id="389" r:id="rId9"/>
    <p:sldId id="331" r:id="rId10"/>
    <p:sldId id="397" r:id="rId11"/>
    <p:sldId id="398" r:id="rId12"/>
    <p:sldId id="399" r:id="rId13"/>
    <p:sldId id="400" r:id="rId14"/>
    <p:sldId id="401" r:id="rId15"/>
    <p:sldId id="390" r:id="rId16"/>
    <p:sldId id="407" r:id="rId17"/>
    <p:sldId id="382" r:id="rId18"/>
    <p:sldId id="408" r:id="rId19"/>
    <p:sldId id="383" r:id="rId20"/>
    <p:sldId id="409" r:id="rId21"/>
    <p:sldId id="384" r:id="rId22"/>
    <p:sldId id="410" r:id="rId23"/>
    <p:sldId id="385" r:id="rId24"/>
    <p:sldId id="411" r:id="rId25"/>
    <p:sldId id="386" r:id="rId26"/>
    <p:sldId id="392" r:id="rId27"/>
    <p:sldId id="404" r:id="rId28"/>
    <p:sldId id="329" r:id="rId29"/>
    <p:sldId id="406" r:id="rId30"/>
    <p:sldId id="403" r:id="rId31"/>
    <p:sldId id="363" r:id="rId32"/>
    <p:sldId id="396" r:id="rId33"/>
    <p:sldId id="345" r:id="rId34"/>
  </p:sldIdLst>
  <p:sldSz cx="12192000" cy="6858000"/>
  <p:notesSz cx="6858000" cy="2847975"/>
  <p:defaultTextStyle>
    <a:defPPr>
      <a:defRPr lang="nl-NL"/>
    </a:defPPr>
    <a:lvl1pPr algn="l" defTabSz="912813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-128"/>
        <a:cs typeface="+mn-cs"/>
      </a:defRPr>
    </a:lvl1pPr>
    <a:lvl2pPr marL="455613" indent="1588" algn="l" defTabSz="912813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-128"/>
        <a:cs typeface="+mn-cs"/>
      </a:defRPr>
    </a:lvl2pPr>
    <a:lvl3pPr marL="912813" indent="1588" algn="l" defTabSz="912813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-128"/>
        <a:cs typeface="+mn-cs"/>
      </a:defRPr>
    </a:lvl3pPr>
    <a:lvl4pPr marL="1370013" indent="1588" algn="l" defTabSz="912813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-128"/>
        <a:cs typeface="+mn-cs"/>
      </a:defRPr>
    </a:lvl4pPr>
    <a:lvl5pPr marL="1827213" indent="1588" algn="l" defTabSz="912813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2160" userDrawn="1">
          <p15:clr>
            <a:srgbClr val="A4A3A4"/>
          </p15:clr>
        </p15:guide>
        <p15:guide id="3" pos="7219">
          <p15:clr>
            <a:srgbClr val="A4A3A4"/>
          </p15:clr>
        </p15:guide>
        <p15:guide id="6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0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A9F3"/>
    <a:srgbClr val="C20016"/>
    <a:srgbClr val="008542"/>
    <a:srgbClr val="002C64"/>
    <a:srgbClr val="33AADC"/>
    <a:srgbClr val="002F5F"/>
    <a:srgbClr val="3DB7E4"/>
    <a:srgbClr val="F0AB00"/>
    <a:srgbClr val="8EBA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50B7BF-70A5-4752-9C31-092A6EDDE30C}" v="4" dt="2019-10-10T06:51:30.3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59096" autoAdjust="0"/>
  </p:normalViewPr>
  <p:slideViewPr>
    <p:cSldViewPr snapToGrid="0">
      <p:cViewPr varScale="1">
        <p:scale>
          <a:sx n="68" d="100"/>
          <a:sy n="68" d="100"/>
        </p:scale>
        <p:origin x="2196" y="66"/>
      </p:cViewPr>
      <p:guideLst>
        <p:guide orient="horz" pos="2160"/>
        <p:guide pos="7219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10"/>
        <p:guide pos="210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534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dirty="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534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C3D4CAB9-543B-124D-AC85-B38EEA6DAD72}" type="datetimeFigureOut">
              <a:rPr lang="nl-NL" altLang="en-US"/>
              <a:pPr/>
              <a:t>15-11-2019</a:t>
            </a:fld>
            <a:endParaRPr lang="nl-NL" altLang="en-US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377318"/>
            <a:ext cx="2889938" cy="49534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dirty="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777607" y="9377318"/>
            <a:ext cx="2889938" cy="49534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E10CD581-2C6F-F24C-A6EA-AEF3E4905845}" type="slidenum">
              <a:rPr lang="nl-NL" altLang="en-US"/>
              <a:pPr/>
              <a:t>‹nr.›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4827330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534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dirty="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534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D520C45E-4B48-084A-A24B-FDF519F7717D}" type="datetimeFigureOut">
              <a:rPr lang="nl-NL" altLang="en-US"/>
              <a:pPr/>
              <a:t>15-11-2019</a:t>
            </a:fld>
            <a:endParaRPr lang="nl-NL" altLang="en-US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73063" y="1233488"/>
            <a:ext cx="5922962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66909" y="4751220"/>
            <a:ext cx="533527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/>
              <a:t>Klik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377318"/>
            <a:ext cx="2889938" cy="49534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dirty="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777607" y="9377318"/>
            <a:ext cx="2889938" cy="49534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3399720B-A57D-9C40-A75B-79A2C5AF5111}" type="slidenum">
              <a:rPr lang="nl-NL" altLang="en-US"/>
              <a:pPr/>
              <a:t>‹nr.›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82899334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charset="-128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charset="-128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charset="-128"/>
        <a:cs typeface="+mn-cs"/>
      </a:defRPr>
    </a:lvl3pPr>
    <a:lvl4pPr marL="13700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charset="-128"/>
        <a:cs typeface="+mn-cs"/>
      </a:defRPr>
    </a:lvl4pPr>
    <a:lvl5pPr marL="18272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charset="-128"/>
        <a:cs typeface="+mn-cs"/>
      </a:defRPr>
    </a:lvl5pPr>
    <a:lvl6pPr marL="2285795" algn="l" defTabSz="9143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53" algn="l" defTabSz="9143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13" algn="l" defTabSz="9143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71" algn="l" defTabSz="9143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28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9720B-A57D-9C40-A75B-79A2C5AF5111}" type="slidenum">
              <a:rPr lang="nl-NL" altLang="en-US" smtClean="0"/>
              <a:pPr/>
              <a:t>1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1256662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  <a:p>
            <a:pPr rtl="0" fontAlgn="base"/>
            <a:endParaRPr lang="en-US" sz="1200" b="0" i="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charset="-128"/>
              <a:cs typeface="+mn-cs"/>
            </a:endParaRPr>
          </a:p>
          <a:p>
            <a:pPr rtl="0" fontAlgn="base"/>
            <a:r>
              <a:rPr lang="nl-NL" sz="1200" b="0" i="0" kern="1200" dirty="0">
                <a:solidFill>
                  <a:schemeClr val="tx1"/>
                </a:solidFill>
                <a:effectLst/>
                <a:latin typeface="Arial"/>
                <a:ea typeface="ＭＳ Ｐゴシック"/>
                <a:cs typeface="Arial"/>
              </a:rPr>
              <a:t>​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9720B-A57D-9C40-A75B-79A2C5AF5111}" type="slidenum">
              <a:rPr lang="nl-NL" altLang="en-US" smtClean="0"/>
              <a:pPr/>
              <a:t>10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7126125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9720B-A57D-9C40-A75B-79A2C5AF5111}" type="slidenum">
              <a:rPr lang="nl-NL" altLang="en-US" smtClean="0"/>
              <a:pPr/>
              <a:t>11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270238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>
              <a:cs typeface="Arial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9720B-A57D-9C40-A75B-79A2C5AF5111}" type="slidenum">
              <a:rPr lang="nl-NL" altLang="en-US" smtClean="0"/>
              <a:pPr/>
              <a:t>13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9980902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9720B-A57D-9C40-A75B-79A2C5AF5111}" type="slidenum">
              <a:rPr lang="nl-NL" altLang="en-US" smtClean="0"/>
              <a:pPr/>
              <a:t>15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6596350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28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l-NL" baseline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9720B-A57D-9C40-A75B-79A2C5AF5111}" type="slidenum">
              <a:rPr lang="nl-NL" altLang="en-US" smtClean="0"/>
              <a:pPr/>
              <a:t>17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20341960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9720B-A57D-9C40-A75B-79A2C5AF5111}" type="slidenum">
              <a:rPr lang="nl-NL" altLang="en-US" smtClean="0"/>
              <a:pPr/>
              <a:t>19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8100803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9720B-A57D-9C40-A75B-79A2C5AF5111}" type="slidenum">
              <a:rPr lang="nl-NL" altLang="en-US" smtClean="0"/>
              <a:pPr/>
              <a:t>21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9331615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9720B-A57D-9C40-A75B-79A2C5AF5111}" type="slidenum">
              <a:rPr lang="nl-NL" altLang="en-US" smtClean="0"/>
              <a:pPr/>
              <a:t>22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6953049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9720B-A57D-9C40-A75B-79A2C5AF5111}" type="slidenum">
              <a:rPr lang="nl-NL" altLang="en-US" smtClean="0"/>
              <a:pPr/>
              <a:t>23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0084107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9720B-A57D-9C40-A75B-79A2C5AF5111}" type="slidenum">
              <a:rPr lang="nl-NL" altLang="en-US" smtClean="0"/>
              <a:pPr/>
              <a:t>24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4771644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9720B-A57D-9C40-A75B-79A2C5AF5111}" type="slidenum">
              <a:rPr lang="nl-NL" altLang="en-US" smtClean="0"/>
              <a:pPr/>
              <a:t>2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2553451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9720B-A57D-9C40-A75B-79A2C5AF5111}" type="slidenum">
              <a:rPr lang="nl-NL" altLang="en-US" smtClean="0"/>
              <a:pPr/>
              <a:t>25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2446640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9720B-A57D-9C40-A75B-79A2C5AF5111}" type="slidenum">
              <a:rPr lang="nl-NL" altLang="en-US" smtClean="0"/>
              <a:pPr/>
              <a:t>26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377824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9720B-A57D-9C40-A75B-79A2C5AF5111}" type="slidenum">
              <a:rPr lang="nl-NL" altLang="en-US" smtClean="0"/>
              <a:pPr/>
              <a:t>27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7486702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9720B-A57D-9C40-A75B-79A2C5AF5111}" type="slidenum">
              <a:rPr lang="nl-NL" altLang="en-US" smtClean="0"/>
              <a:pPr/>
              <a:t>28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4952748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9720B-A57D-9C40-A75B-79A2C5AF5111}" type="slidenum">
              <a:rPr lang="nl-NL" altLang="en-US" smtClean="0"/>
              <a:pPr/>
              <a:t>3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0567388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9720B-A57D-9C40-A75B-79A2C5AF5111}" type="slidenum">
              <a:rPr lang="nl-NL" altLang="en-US" smtClean="0"/>
              <a:pPr/>
              <a:t>4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975104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9720B-A57D-9C40-A75B-79A2C5AF5111}" type="slidenum">
              <a:rPr lang="nl-NL" altLang="en-US" smtClean="0"/>
              <a:pPr/>
              <a:t>5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0673421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nl-NL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charset="-128"/>
                <a:cs typeface="+mn-cs"/>
              </a:rPr>
              <a:t>​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9720B-A57D-9C40-A75B-79A2C5AF5111}" type="slidenum">
              <a:rPr lang="nl-NL" altLang="en-US" smtClean="0"/>
              <a:pPr/>
              <a:t>6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20684357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9720B-A57D-9C40-A75B-79A2C5AF5111}" type="slidenum">
              <a:rPr lang="nl-NL" altLang="en-US" smtClean="0"/>
              <a:pPr/>
              <a:t>7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0783073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9720B-A57D-9C40-A75B-79A2C5AF5111}" type="slidenum">
              <a:rPr lang="nl-NL" altLang="en-US" smtClean="0"/>
              <a:pPr/>
              <a:t>8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3277913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9720B-A57D-9C40-A75B-79A2C5AF5111}" type="slidenum">
              <a:rPr lang="nl-NL" altLang="en-US" smtClean="0"/>
              <a:pPr/>
              <a:t>9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4082222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dia: titel m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80000" y="1080000"/>
            <a:ext cx="10033200" cy="720000"/>
          </a:xfrm>
        </p:spPr>
        <p:txBody>
          <a:bodyPr>
            <a:noAutofit/>
          </a:bodyPr>
          <a:lstStyle>
            <a:lvl1pPr>
              <a:defRPr sz="3200">
                <a:solidFill>
                  <a:srgbClr val="00A9F3"/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 marL="268288" indent="-268288">
              <a:buClr>
                <a:srgbClr val="00A9F3"/>
              </a:buClr>
              <a:defRPr/>
            </a:lvl1pPr>
            <a:lvl2pPr>
              <a:buClr>
                <a:srgbClr val="00A9F3"/>
              </a:buClr>
              <a:defRPr/>
            </a:lvl2pPr>
            <a:lvl3pPr>
              <a:buClr>
                <a:srgbClr val="00A9F3"/>
              </a:buClr>
              <a:defRPr/>
            </a:lvl3pPr>
            <a:lvl4pPr>
              <a:buClr>
                <a:srgbClr val="00A9F3"/>
              </a:buClr>
              <a:defRPr/>
            </a:lvl4pPr>
            <a:lvl5pPr>
              <a:buClr>
                <a:srgbClr val="00A9F3"/>
              </a:buClr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090354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dia: titel met tekst 2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80000" y="1080000"/>
            <a:ext cx="10033200" cy="720000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80000" y="1800000"/>
            <a:ext cx="4860000" cy="4500000"/>
          </a:xfrm>
        </p:spPr>
        <p:txBody>
          <a:bodyPr>
            <a:noAutofit/>
          </a:bodyPr>
          <a:lstStyle>
            <a:lvl1pPr>
              <a:buClr>
                <a:srgbClr val="00A9F3"/>
              </a:buClr>
              <a:defRPr/>
            </a:lvl1pPr>
            <a:lvl2pPr>
              <a:buClr>
                <a:srgbClr val="00A9F3"/>
              </a:buClr>
              <a:defRPr/>
            </a:lvl2pPr>
            <a:lvl3pPr>
              <a:buClr>
                <a:srgbClr val="00A9F3"/>
              </a:buClr>
              <a:defRPr/>
            </a:lvl3pPr>
            <a:lvl4pPr>
              <a:buClr>
                <a:srgbClr val="00A9F3"/>
              </a:buClr>
              <a:defRPr/>
            </a:lvl4pPr>
            <a:lvl5pPr>
              <a:buClr>
                <a:srgbClr val="00A9F3"/>
              </a:buClr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8" name="Tijdelijke aanduiding voor inhoud 2"/>
          <p:cNvSpPr>
            <a:spLocks noGrp="1"/>
          </p:cNvSpPr>
          <p:nvPr>
            <p:ph idx="10"/>
          </p:nvPr>
        </p:nvSpPr>
        <p:spPr>
          <a:xfrm>
            <a:off x="6252000" y="1800000"/>
            <a:ext cx="4860000" cy="4500000"/>
          </a:xfrm>
        </p:spPr>
        <p:txBody>
          <a:bodyPr>
            <a:noAutofit/>
          </a:bodyPr>
          <a:lstStyle>
            <a:lvl1pPr>
              <a:buClr>
                <a:srgbClr val="00A9F3"/>
              </a:buClr>
              <a:defRPr/>
            </a:lvl1pPr>
            <a:lvl2pPr>
              <a:buClr>
                <a:srgbClr val="00A9F3"/>
              </a:buClr>
              <a:defRPr/>
            </a:lvl2pPr>
            <a:lvl3pPr>
              <a:buClr>
                <a:srgbClr val="00A9F3"/>
              </a:buClr>
              <a:defRPr/>
            </a:lvl3pPr>
            <a:lvl4pPr>
              <a:buClr>
                <a:srgbClr val="00A9F3"/>
              </a:buClr>
              <a:defRPr/>
            </a:lvl4pPr>
            <a:lvl5pPr>
              <a:buClr>
                <a:srgbClr val="00A9F3"/>
              </a:buClr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905419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: titel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80000" y="1080000"/>
            <a:ext cx="10033200" cy="720000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110955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: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80000" y="1080000"/>
            <a:ext cx="10033200" cy="5220000"/>
          </a:xfrm>
        </p:spPr>
        <p:txBody>
          <a:bodyPr>
            <a:noAutofit/>
          </a:bodyPr>
          <a:lstStyle>
            <a:lvl1pPr>
              <a:buClr>
                <a:srgbClr val="00A9F3"/>
              </a:buClr>
              <a:defRPr/>
            </a:lvl1pPr>
            <a:lvl2pPr>
              <a:buClr>
                <a:srgbClr val="00A9F3"/>
              </a:buClr>
              <a:defRPr/>
            </a:lvl2pPr>
            <a:lvl3pPr>
              <a:buClr>
                <a:srgbClr val="00A9F3"/>
              </a:buClr>
              <a:defRPr/>
            </a:lvl3pPr>
            <a:lvl4pPr>
              <a:buClr>
                <a:srgbClr val="00A9F3"/>
              </a:buClr>
              <a:defRPr/>
            </a:lvl4pPr>
            <a:lvl5pPr>
              <a:buClr>
                <a:srgbClr val="00A9F3"/>
              </a:buClr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606042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: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2590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: aflopend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9" name="Groep 1"/>
          <p:cNvGrpSpPr/>
          <p:nvPr userDrawn="1"/>
        </p:nvGrpSpPr>
        <p:grpSpPr>
          <a:xfrm>
            <a:off x="-7374" y="6415994"/>
            <a:ext cx="4949825" cy="449261"/>
            <a:chOff x="0" y="6408737"/>
            <a:chExt cx="4949825" cy="449261"/>
          </a:xfrm>
          <a:solidFill>
            <a:schemeClr val="bg2"/>
          </a:solidFill>
        </p:grpSpPr>
        <p:sp>
          <p:nvSpPr>
            <p:cNvPr id="10" name="Freeform 5"/>
            <p:cNvSpPr>
              <a:spLocks noChangeAspect="1"/>
            </p:cNvSpPr>
            <p:nvPr/>
          </p:nvSpPr>
          <p:spPr bwMode="auto">
            <a:xfrm>
              <a:off x="0" y="6408737"/>
              <a:ext cx="2692044" cy="449261"/>
            </a:xfrm>
            <a:custGeom>
              <a:avLst/>
              <a:gdLst>
                <a:gd name="T0" fmla="*/ 9702800 w 12672"/>
                <a:gd name="T1" fmla="*/ 1619250 h 2116"/>
                <a:gd name="T2" fmla="*/ 0 w 12672"/>
                <a:gd name="T3" fmla="*/ 1619250 h 2116"/>
                <a:gd name="T4" fmla="*/ 0 w 12672"/>
                <a:gd name="T5" fmla="*/ 0 h 2116"/>
                <a:gd name="T6" fmla="*/ 8082604 w 12672"/>
                <a:gd name="T7" fmla="*/ 0 h 2116"/>
                <a:gd name="T8" fmla="*/ 8166064 w 12672"/>
                <a:gd name="T9" fmla="*/ 2296 h 2116"/>
                <a:gd name="T10" fmla="*/ 8248758 w 12672"/>
                <a:gd name="T11" fmla="*/ 8418 h 2116"/>
                <a:gd name="T12" fmla="*/ 8329155 w 12672"/>
                <a:gd name="T13" fmla="*/ 19131 h 2116"/>
                <a:gd name="T14" fmla="*/ 8409553 w 12672"/>
                <a:gd name="T15" fmla="*/ 33671 h 2116"/>
                <a:gd name="T16" fmla="*/ 8487653 w 12672"/>
                <a:gd name="T17" fmla="*/ 51271 h 2116"/>
                <a:gd name="T18" fmla="*/ 8564222 w 12672"/>
                <a:gd name="T19" fmla="*/ 72698 h 2116"/>
                <a:gd name="T20" fmla="*/ 8640025 w 12672"/>
                <a:gd name="T21" fmla="*/ 98716 h 2116"/>
                <a:gd name="T22" fmla="*/ 8712765 w 12672"/>
                <a:gd name="T23" fmla="*/ 127030 h 2116"/>
                <a:gd name="T24" fmla="*/ 8785506 w 12672"/>
                <a:gd name="T25" fmla="*/ 159170 h 2116"/>
                <a:gd name="T26" fmla="*/ 8854418 w 12672"/>
                <a:gd name="T27" fmla="*/ 195136 h 2116"/>
                <a:gd name="T28" fmla="*/ 8922564 w 12672"/>
                <a:gd name="T29" fmla="*/ 234929 h 2116"/>
                <a:gd name="T30" fmla="*/ 8988413 w 12672"/>
                <a:gd name="T31" fmla="*/ 276252 h 2116"/>
                <a:gd name="T32" fmla="*/ 9052731 w 12672"/>
                <a:gd name="T33" fmla="*/ 321401 h 2116"/>
                <a:gd name="T34" fmla="*/ 9113220 w 12672"/>
                <a:gd name="T35" fmla="*/ 370377 h 2116"/>
                <a:gd name="T36" fmla="*/ 9172944 w 12672"/>
                <a:gd name="T37" fmla="*/ 420117 h 2116"/>
                <a:gd name="T38" fmla="*/ 9228839 w 12672"/>
                <a:gd name="T39" fmla="*/ 473684 h 2116"/>
                <a:gd name="T40" fmla="*/ 9282437 w 12672"/>
                <a:gd name="T41" fmla="*/ 531077 h 2116"/>
                <a:gd name="T42" fmla="*/ 9333738 w 12672"/>
                <a:gd name="T43" fmla="*/ 589236 h 2116"/>
                <a:gd name="T44" fmla="*/ 9381211 w 12672"/>
                <a:gd name="T45" fmla="*/ 650455 h 2116"/>
                <a:gd name="T46" fmla="*/ 9426387 w 12672"/>
                <a:gd name="T47" fmla="*/ 714735 h 2116"/>
                <a:gd name="T48" fmla="*/ 9468499 w 12672"/>
                <a:gd name="T49" fmla="*/ 779781 h 2116"/>
                <a:gd name="T50" fmla="*/ 9507550 w 12672"/>
                <a:gd name="T51" fmla="*/ 847887 h 2116"/>
                <a:gd name="T52" fmla="*/ 9543537 w 12672"/>
                <a:gd name="T53" fmla="*/ 918289 h 2116"/>
                <a:gd name="T54" fmla="*/ 9575696 w 12672"/>
                <a:gd name="T55" fmla="*/ 989457 h 2116"/>
                <a:gd name="T56" fmla="*/ 9604792 w 12672"/>
                <a:gd name="T57" fmla="*/ 1062920 h 2116"/>
                <a:gd name="T58" fmla="*/ 9630060 w 12672"/>
                <a:gd name="T59" fmla="*/ 1137913 h 2116"/>
                <a:gd name="T60" fmla="*/ 9651499 w 12672"/>
                <a:gd name="T61" fmla="*/ 1214438 h 2116"/>
                <a:gd name="T62" fmla="*/ 9670641 w 12672"/>
                <a:gd name="T63" fmla="*/ 1293257 h 2116"/>
                <a:gd name="T64" fmla="*/ 9685189 w 12672"/>
                <a:gd name="T65" fmla="*/ 1372842 h 2116"/>
                <a:gd name="T66" fmla="*/ 9694377 w 12672"/>
                <a:gd name="T67" fmla="*/ 1453958 h 2116"/>
                <a:gd name="T68" fmla="*/ 9700503 w 12672"/>
                <a:gd name="T69" fmla="*/ 1535839 h 2116"/>
                <a:gd name="T70" fmla="*/ 9702800 w 12672"/>
                <a:gd name="T71" fmla="*/ 1619250 h 211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2672" h="2116">
                  <a:moveTo>
                    <a:pt x="12672" y="2116"/>
                  </a:moveTo>
                  <a:lnTo>
                    <a:pt x="12672" y="2116"/>
                  </a:lnTo>
                  <a:lnTo>
                    <a:pt x="0" y="2116"/>
                  </a:lnTo>
                  <a:lnTo>
                    <a:pt x="0" y="0"/>
                  </a:lnTo>
                  <a:lnTo>
                    <a:pt x="10556" y="0"/>
                  </a:lnTo>
                  <a:lnTo>
                    <a:pt x="10611" y="0"/>
                  </a:lnTo>
                  <a:lnTo>
                    <a:pt x="10665" y="3"/>
                  </a:lnTo>
                  <a:lnTo>
                    <a:pt x="10720" y="6"/>
                  </a:lnTo>
                  <a:lnTo>
                    <a:pt x="10773" y="11"/>
                  </a:lnTo>
                  <a:lnTo>
                    <a:pt x="10825" y="17"/>
                  </a:lnTo>
                  <a:lnTo>
                    <a:pt x="10878" y="25"/>
                  </a:lnTo>
                  <a:lnTo>
                    <a:pt x="10931" y="33"/>
                  </a:lnTo>
                  <a:lnTo>
                    <a:pt x="10983" y="44"/>
                  </a:lnTo>
                  <a:lnTo>
                    <a:pt x="11034" y="54"/>
                  </a:lnTo>
                  <a:lnTo>
                    <a:pt x="11085" y="67"/>
                  </a:lnTo>
                  <a:lnTo>
                    <a:pt x="11135" y="81"/>
                  </a:lnTo>
                  <a:lnTo>
                    <a:pt x="11185" y="95"/>
                  </a:lnTo>
                  <a:lnTo>
                    <a:pt x="11235" y="110"/>
                  </a:lnTo>
                  <a:lnTo>
                    <a:pt x="11284" y="129"/>
                  </a:lnTo>
                  <a:lnTo>
                    <a:pt x="11333" y="146"/>
                  </a:lnTo>
                  <a:lnTo>
                    <a:pt x="11379" y="166"/>
                  </a:lnTo>
                  <a:lnTo>
                    <a:pt x="11428" y="187"/>
                  </a:lnTo>
                  <a:lnTo>
                    <a:pt x="11474" y="208"/>
                  </a:lnTo>
                  <a:lnTo>
                    <a:pt x="11519" y="232"/>
                  </a:lnTo>
                  <a:lnTo>
                    <a:pt x="11564" y="255"/>
                  </a:lnTo>
                  <a:lnTo>
                    <a:pt x="11610" y="280"/>
                  </a:lnTo>
                  <a:lnTo>
                    <a:pt x="11653" y="307"/>
                  </a:lnTo>
                  <a:lnTo>
                    <a:pt x="11697" y="333"/>
                  </a:lnTo>
                  <a:lnTo>
                    <a:pt x="11739" y="361"/>
                  </a:lnTo>
                  <a:lnTo>
                    <a:pt x="11781" y="391"/>
                  </a:lnTo>
                  <a:lnTo>
                    <a:pt x="11823" y="420"/>
                  </a:lnTo>
                  <a:lnTo>
                    <a:pt x="11863" y="451"/>
                  </a:lnTo>
                  <a:lnTo>
                    <a:pt x="11902" y="484"/>
                  </a:lnTo>
                  <a:lnTo>
                    <a:pt x="11941" y="517"/>
                  </a:lnTo>
                  <a:lnTo>
                    <a:pt x="11980" y="549"/>
                  </a:lnTo>
                  <a:lnTo>
                    <a:pt x="12016" y="585"/>
                  </a:lnTo>
                  <a:lnTo>
                    <a:pt x="12053" y="619"/>
                  </a:lnTo>
                  <a:lnTo>
                    <a:pt x="12089" y="657"/>
                  </a:lnTo>
                  <a:lnTo>
                    <a:pt x="12123" y="694"/>
                  </a:lnTo>
                  <a:lnTo>
                    <a:pt x="12157" y="731"/>
                  </a:lnTo>
                  <a:lnTo>
                    <a:pt x="12190" y="770"/>
                  </a:lnTo>
                  <a:lnTo>
                    <a:pt x="12221" y="809"/>
                  </a:lnTo>
                  <a:lnTo>
                    <a:pt x="12252" y="850"/>
                  </a:lnTo>
                  <a:lnTo>
                    <a:pt x="12282" y="892"/>
                  </a:lnTo>
                  <a:lnTo>
                    <a:pt x="12311" y="934"/>
                  </a:lnTo>
                  <a:lnTo>
                    <a:pt x="12339" y="976"/>
                  </a:lnTo>
                  <a:lnTo>
                    <a:pt x="12366" y="1019"/>
                  </a:lnTo>
                  <a:lnTo>
                    <a:pt x="12392" y="1063"/>
                  </a:lnTo>
                  <a:lnTo>
                    <a:pt x="12417" y="1108"/>
                  </a:lnTo>
                  <a:lnTo>
                    <a:pt x="12440" y="1153"/>
                  </a:lnTo>
                  <a:lnTo>
                    <a:pt x="12464" y="1200"/>
                  </a:lnTo>
                  <a:lnTo>
                    <a:pt x="12485" y="1245"/>
                  </a:lnTo>
                  <a:lnTo>
                    <a:pt x="12506" y="1293"/>
                  </a:lnTo>
                  <a:lnTo>
                    <a:pt x="12526" y="1341"/>
                  </a:lnTo>
                  <a:lnTo>
                    <a:pt x="12544" y="1389"/>
                  </a:lnTo>
                  <a:lnTo>
                    <a:pt x="12562" y="1438"/>
                  </a:lnTo>
                  <a:lnTo>
                    <a:pt x="12577" y="1487"/>
                  </a:lnTo>
                  <a:lnTo>
                    <a:pt x="12593" y="1537"/>
                  </a:lnTo>
                  <a:lnTo>
                    <a:pt x="12605" y="1587"/>
                  </a:lnTo>
                  <a:lnTo>
                    <a:pt x="12618" y="1638"/>
                  </a:lnTo>
                  <a:lnTo>
                    <a:pt x="12630" y="1690"/>
                  </a:lnTo>
                  <a:lnTo>
                    <a:pt x="12639" y="1741"/>
                  </a:lnTo>
                  <a:lnTo>
                    <a:pt x="12649" y="1794"/>
                  </a:lnTo>
                  <a:lnTo>
                    <a:pt x="12655" y="1847"/>
                  </a:lnTo>
                  <a:lnTo>
                    <a:pt x="12661" y="1900"/>
                  </a:lnTo>
                  <a:lnTo>
                    <a:pt x="12666" y="1954"/>
                  </a:lnTo>
                  <a:lnTo>
                    <a:pt x="12669" y="2007"/>
                  </a:lnTo>
                  <a:lnTo>
                    <a:pt x="12672" y="2062"/>
                  </a:lnTo>
                  <a:lnTo>
                    <a:pt x="12672" y="21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11" name="Freeform 5"/>
            <p:cNvSpPr>
              <a:spLocks noChangeAspect="1"/>
            </p:cNvSpPr>
            <p:nvPr/>
          </p:nvSpPr>
          <p:spPr bwMode="auto">
            <a:xfrm>
              <a:off x="2257781" y="6408737"/>
              <a:ext cx="2692044" cy="449261"/>
            </a:xfrm>
            <a:custGeom>
              <a:avLst/>
              <a:gdLst>
                <a:gd name="T0" fmla="*/ 9702800 w 12672"/>
                <a:gd name="T1" fmla="*/ 1619250 h 2116"/>
                <a:gd name="T2" fmla="*/ 0 w 12672"/>
                <a:gd name="T3" fmla="*/ 1619250 h 2116"/>
                <a:gd name="T4" fmla="*/ 0 w 12672"/>
                <a:gd name="T5" fmla="*/ 0 h 2116"/>
                <a:gd name="T6" fmla="*/ 8082604 w 12672"/>
                <a:gd name="T7" fmla="*/ 0 h 2116"/>
                <a:gd name="T8" fmla="*/ 8166064 w 12672"/>
                <a:gd name="T9" fmla="*/ 2296 h 2116"/>
                <a:gd name="T10" fmla="*/ 8248758 w 12672"/>
                <a:gd name="T11" fmla="*/ 8418 h 2116"/>
                <a:gd name="T12" fmla="*/ 8329155 w 12672"/>
                <a:gd name="T13" fmla="*/ 19131 h 2116"/>
                <a:gd name="T14" fmla="*/ 8409553 w 12672"/>
                <a:gd name="T15" fmla="*/ 33671 h 2116"/>
                <a:gd name="T16" fmla="*/ 8487653 w 12672"/>
                <a:gd name="T17" fmla="*/ 51271 h 2116"/>
                <a:gd name="T18" fmla="*/ 8564222 w 12672"/>
                <a:gd name="T19" fmla="*/ 72698 h 2116"/>
                <a:gd name="T20" fmla="*/ 8640025 w 12672"/>
                <a:gd name="T21" fmla="*/ 98716 h 2116"/>
                <a:gd name="T22" fmla="*/ 8712765 w 12672"/>
                <a:gd name="T23" fmla="*/ 127030 h 2116"/>
                <a:gd name="T24" fmla="*/ 8785506 w 12672"/>
                <a:gd name="T25" fmla="*/ 159170 h 2116"/>
                <a:gd name="T26" fmla="*/ 8854418 w 12672"/>
                <a:gd name="T27" fmla="*/ 195136 h 2116"/>
                <a:gd name="T28" fmla="*/ 8922564 w 12672"/>
                <a:gd name="T29" fmla="*/ 234929 h 2116"/>
                <a:gd name="T30" fmla="*/ 8988413 w 12672"/>
                <a:gd name="T31" fmla="*/ 276252 h 2116"/>
                <a:gd name="T32" fmla="*/ 9052731 w 12672"/>
                <a:gd name="T33" fmla="*/ 321401 h 2116"/>
                <a:gd name="T34" fmla="*/ 9113220 w 12672"/>
                <a:gd name="T35" fmla="*/ 370377 h 2116"/>
                <a:gd name="T36" fmla="*/ 9172944 w 12672"/>
                <a:gd name="T37" fmla="*/ 420117 h 2116"/>
                <a:gd name="T38" fmla="*/ 9228839 w 12672"/>
                <a:gd name="T39" fmla="*/ 473684 h 2116"/>
                <a:gd name="T40" fmla="*/ 9282437 w 12672"/>
                <a:gd name="T41" fmla="*/ 531077 h 2116"/>
                <a:gd name="T42" fmla="*/ 9333738 w 12672"/>
                <a:gd name="T43" fmla="*/ 589236 h 2116"/>
                <a:gd name="T44" fmla="*/ 9381211 w 12672"/>
                <a:gd name="T45" fmla="*/ 650455 h 2116"/>
                <a:gd name="T46" fmla="*/ 9426387 w 12672"/>
                <a:gd name="T47" fmla="*/ 714735 h 2116"/>
                <a:gd name="T48" fmla="*/ 9468499 w 12672"/>
                <a:gd name="T49" fmla="*/ 779781 h 2116"/>
                <a:gd name="T50" fmla="*/ 9507550 w 12672"/>
                <a:gd name="T51" fmla="*/ 847887 h 2116"/>
                <a:gd name="T52" fmla="*/ 9543537 w 12672"/>
                <a:gd name="T53" fmla="*/ 918289 h 2116"/>
                <a:gd name="T54" fmla="*/ 9575696 w 12672"/>
                <a:gd name="T55" fmla="*/ 989457 h 2116"/>
                <a:gd name="T56" fmla="*/ 9604792 w 12672"/>
                <a:gd name="T57" fmla="*/ 1062920 h 2116"/>
                <a:gd name="T58" fmla="*/ 9630060 w 12672"/>
                <a:gd name="T59" fmla="*/ 1137913 h 2116"/>
                <a:gd name="T60" fmla="*/ 9651499 w 12672"/>
                <a:gd name="T61" fmla="*/ 1214438 h 2116"/>
                <a:gd name="T62" fmla="*/ 9670641 w 12672"/>
                <a:gd name="T63" fmla="*/ 1293257 h 2116"/>
                <a:gd name="T64" fmla="*/ 9685189 w 12672"/>
                <a:gd name="T65" fmla="*/ 1372842 h 2116"/>
                <a:gd name="T66" fmla="*/ 9694377 w 12672"/>
                <a:gd name="T67" fmla="*/ 1453958 h 2116"/>
                <a:gd name="T68" fmla="*/ 9700503 w 12672"/>
                <a:gd name="T69" fmla="*/ 1535839 h 2116"/>
                <a:gd name="T70" fmla="*/ 9702800 w 12672"/>
                <a:gd name="T71" fmla="*/ 1619250 h 211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2672" h="2116">
                  <a:moveTo>
                    <a:pt x="12672" y="2116"/>
                  </a:moveTo>
                  <a:lnTo>
                    <a:pt x="12672" y="2116"/>
                  </a:lnTo>
                  <a:lnTo>
                    <a:pt x="0" y="2116"/>
                  </a:lnTo>
                  <a:lnTo>
                    <a:pt x="0" y="0"/>
                  </a:lnTo>
                  <a:lnTo>
                    <a:pt x="10556" y="0"/>
                  </a:lnTo>
                  <a:lnTo>
                    <a:pt x="10611" y="0"/>
                  </a:lnTo>
                  <a:lnTo>
                    <a:pt x="10665" y="3"/>
                  </a:lnTo>
                  <a:lnTo>
                    <a:pt x="10720" y="6"/>
                  </a:lnTo>
                  <a:lnTo>
                    <a:pt x="10773" y="11"/>
                  </a:lnTo>
                  <a:lnTo>
                    <a:pt x="10825" y="17"/>
                  </a:lnTo>
                  <a:lnTo>
                    <a:pt x="10878" y="25"/>
                  </a:lnTo>
                  <a:lnTo>
                    <a:pt x="10931" y="33"/>
                  </a:lnTo>
                  <a:lnTo>
                    <a:pt x="10983" y="44"/>
                  </a:lnTo>
                  <a:lnTo>
                    <a:pt x="11034" y="54"/>
                  </a:lnTo>
                  <a:lnTo>
                    <a:pt x="11085" y="67"/>
                  </a:lnTo>
                  <a:lnTo>
                    <a:pt x="11135" y="81"/>
                  </a:lnTo>
                  <a:lnTo>
                    <a:pt x="11185" y="95"/>
                  </a:lnTo>
                  <a:lnTo>
                    <a:pt x="11235" y="110"/>
                  </a:lnTo>
                  <a:lnTo>
                    <a:pt x="11284" y="129"/>
                  </a:lnTo>
                  <a:lnTo>
                    <a:pt x="11333" y="146"/>
                  </a:lnTo>
                  <a:lnTo>
                    <a:pt x="11379" y="166"/>
                  </a:lnTo>
                  <a:lnTo>
                    <a:pt x="11428" y="187"/>
                  </a:lnTo>
                  <a:lnTo>
                    <a:pt x="11474" y="208"/>
                  </a:lnTo>
                  <a:lnTo>
                    <a:pt x="11519" y="232"/>
                  </a:lnTo>
                  <a:lnTo>
                    <a:pt x="11564" y="255"/>
                  </a:lnTo>
                  <a:lnTo>
                    <a:pt x="11610" y="280"/>
                  </a:lnTo>
                  <a:lnTo>
                    <a:pt x="11653" y="307"/>
                  </a:lnTo>
                  <a:lnTo>
                    <a:pt x="11697" y="333"/>
                  </a:lnTo>
                  <a:lnTo>
                    <a:pt x="11739" y="361"/>
                  </a:lnTo>
                  <a:lnTo>
                    <a:pt x="11781" y="391"/>
                  </a:lnTo>
                  <a:lnTo>
                    <a:pt x="11823" y="420"/>
                  </a:lnTo>
                  <a:lnTo>
                    <a:pt x="11863" y="451"/>
                  </a:lnTo>
                  <a:lnTo>
                    <a:pt x="11902" y="484"/>
                  </a:lnTo>
                  <a:lnTo>
                    <a:pt x="11941" y="517"/>
                  </a:lnTo>
                  <a:lnTo>
                    <a:pt x="11980" y="549"/>
                  </a:lnTo>
                  <a:lnTo>
                    <a:pt x="12016" y="585"/>
                  </a:lnTo>
                  <a:lnTo>
                    <a:pt x="12053" y="619"/>
                  </a:lnTo>
                  <a:lnTo>
                    <a:pt x="12089" y="657"/>
                  </a:lnTo>
                  <a:lnTo>
                    <a:pt x="12123" y="694"/>
                  </a:lnTo>
                  <a:lnTo>
                    <a:pt x="12157" y="731"/>
                  </a:lnTo>
                  <a:lnTo>
                    <a:pt x="12190" y="770"/>
                  </a:lnTo>
                  <a:lnTo>
                    <a:pt x="12221" y="809"/>
                  </a:lnTo>
                  <a:lnTo>
                    <a:pt x="12252" y="850"/>
                  </a:lnTo>
                  <a:lnTo>
                    <a:pt x="12282" y="892"/>
                  </a:lnTo>
                  <a:lnTo>
                    <a:pt x="12311" y="934"/>
                  </a:lnTo>
                  <a:lnTo>
                    <a:pt x="12339" y="976"/>
                  </a:lnTo>
                  <a:lnTo>
                    <a:pt x="12366" y="1019"/>
                  </a:lnTo>
                  <a:lnTo>
                    <a:pt x="12392" y="1063"/>
                  </a:lnTo>
                  <a:lnTo>
                    <a:pt x="12417" y="1108"/>
                  </a:lnTo>
                  <a:lnTo>
                    <a:pt x="12440" y="1153"/>
                  </a:lnTo>
                  <a:lnTo>
                    <a:pt x="12464" y="1200"/>
                  </a:lnTo>
                  <a:lnTo>
                    <a:pt x="12485" y="1245"/>
                  </a:lnTo>
                  <a:lnTo>
                    <a:pt x="12506" y="1293"/>
                  </a:lnTo>
                  <a:lnTo>
                    <a:pt x="12526" y="1341"/>
                  </a:lnTo>
                  <a:lnTo>
                    <a:pt x="12544" y="1389"/>
                  </a:lnTo>
                  <a:lnTo>
                    <a:pt x="12562" y="1438"/>
                  </a:lnTo>
                  <a:lnTo>
                    <a:pt x="12577" y="1487"/>
                  </a:lnTo>
                  <a:lnTo>
                    <a:pt x="12593" y="1537"/>
                  </a:lnTo>
                  <a:lnTo>
                    <a:pt x="12605" y="1587"/>
                  </a:lnTo>
                  <a:lnTo>
                    <a:pt x="12618" y="1638"/>
                  </a:lnTo>
                  <a:lnTo>
                    <a:pt x="12630" y="1690"/>
                  </a:lnTo>
                  <a:lnTo>
                    <a:pt x="12639" y="1741"/>
                  </a:lnTo>
                  <a:lnTo>
                    <a:pt x="12649" y="1794"/>
                  </a:lnTo>
                  <a:lnTo>
                    <a:pt x="12655" y="1847"/>
                  </a:lnTo>
                  <a:lnTo>
                    <a:pt x="12661" y="1900"/>
                  </a:lnTo>
                  <a:lnTo>
                    <a:pt x="12666" y="1954"/>
                  </a:lnTo>
                  <a:lnTo>
                    <a:pt x="12669" y="2007"/>
                  </a:lnTo>
                  <a:lnTo>
                    <a:pt x="12672" y="2062"/>
                  </a:lnTo>
                  <a:lnTo>
                    <a:pt x="12672" y="21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latin typeface="Arial" panose="020B0604020202020204" pitchFamily="34" charset="0"/>
                <a:ea typeface="+mn-ea"/>
              </a:endParaRPr>
            </a:p>
          </p:txBody>
        </p:sp>
      </p:grpSp>
      <p:pic>
        <p:nvPicPr>
          <p:cNvPr id="7" name="Afbeelding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0"/>
            <a:ext cx="214947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1037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: V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eren 3"/>
          <p:cNvGrpSpPr>
            <a:grpSpLocks/>
          </p:cNvGrpSpPr>
          <p:nvPr userDrawn="1"/>
        </p:nvGrpSpPr>
        <p:grpSpPr bwMode="auto">
          <a:xfrm>
            <a:off x="7356475" y="1871663"/>
            <a:ext cx="4845040" cy="4319587"/>
            <a:chOff x="7222241" y="1800000"/>
            <a:chExt cx="4844271" cy="4320000"/>
          </a:xfrm>
          <a:solidFill>
            <a:schemeClr val="tx2"/>
          </a:solidFill>
        </p:grpSpPr>
        <p:sp>
          <p:nvSpPr>
            <p:cNvPr id="5" name="Uitstel 4"/>
            <p:cNvSpPr/>
            <p:nvPr/>
          </p:nvSpPr>
          <p:spPr>
            <a:xfrm rot="10800000">
              <a:off x="7222241" y="1800000"/>
              <a:ext cx="4320490" cy="4320000"/>
            </a:xfrm>
            <a:prstGeom prst="flowChartDelay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defRPr/>
              </a:pPr>
              <a:endParaRPr lang="en-US" altLang="en-US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" name="Rechthoek 5"/>
            <p:cNvSpPr/>
            <p:nvPr/>
          </p:nvSpPr>
          <p:spPr>
            <a:xfrm>
              <a:off x="11490341" y="1800000"/>
              <a:ext cx="576171" cy="4320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defRPr/>
              </a:pPr>
              <a:endParaRPr lang="en-US" altLang="en-US" sz="18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7" name="Freeform 5"/>
          <p:cNvSpPr>
            <a:spLocks/>
          </p:cNvSpPr>
          <p:nvPr userDrawn="1"/>
        </p:nvSpPr>
        <p:spPr bwMode="auto">
          <a:xfrm>
            <a:off x="0" y="5238750"/>
            <a:ext cx="9702800" cy="1619250"/>
          </a:xfrm>
          <a:custGeom>
            <a:avLst/>
            <a:gdLst>
              <a:gd name="T0" fmla="*/ 2147483647 w 12672"/>
              <a:gd name="T1" fmla="*/ 1239116523 h 2116"/>
              <a:gd name="T2" fmla="*/ 0 w 12672"/>
              <a:gd name="T3" fmla="*/ 1239116523 h 2116"/>
              <a:gd name="T4" fmla="*/ 0 w 12672"/>
              <a:gd name="T5" fmla="*/ 0 h 2116"/>
              <a:gd name="T6" fmla="*/ 2147483647 w 12672"/>
              <a:gd name="T7" fmla="*/ 0 h 2116"/>
              <a:gd name="T8" fmla="*/ 2147483647 w 12672"/>
              <a:gd name="T9" fmla="*/ 1756993 h 2116"/>
              <a:gd name="T10" fmla="*/ 2147483647 w 12672"/>
              <a:gd name="T11" fmla="*/ 6441799 h 2116"/>
              <a:gd name="T12" fmla="*/ 2147483647 w 12672"/>
              <a:gd name="T13" fmla="*/ 14639826 h 2116"/>
              <a:gd name="T14" fmla="*/ 2147483647 w 12672"/>
              <a:gd name="T15" fmla="*/ 25766430 h 2116"/>
              <a:gd name="T16" fmla="*/ 2147483647 w 12672"/>
              <a:gd name="T17" fmla="*/ 39234672 h 2116"/>
              <a:gd name="T18" fmla="*/ 2147483647 w 12672"/>
              <a:gd name="T19" fmla="*/ 55631492 h 2116"/>
              <a:gd name="T20" fmla="*/ 2147483647 w 12672"/>
              <a:gd name="T21" fmla="*/ 75541533 h 2116"/>
              <a:gd name="T22" fmla="*/ 2147483647 w 12672"/>
              <a:gd name="T23" fmla="*/ 97208567 h 2116"/>
              <a:gd name="T24" fmla="*/ 2147483647 w 12672"/>
              <a:gd name="T25" fmla="*/ 121803413 h 2116"/>
              <a:gd name="T26" fmla="*/ 2147483647 w 12672"/>
              <a:gd name="T27" fmla="*/ 149326072 h 2116"/>
              <a:gd name="T28" fmla="*/ 2147483647 w 12672"/>
              <a:gd name="T29" fmla="*/ 179777308 h 2116"/>
              <a:gd name="T30" fmla="*/ 2147483647 w 12672"/>
              <a:gd name="T31" fmla="*/ 211399362 h 2116"/>
              <a:gd name="T32" fmla="*/ 2147483647 w 12672"/>
              <a:gd name="T33" fmla="*/ 245949229 h 2116"/>
              <a:gd name="T34" fmla="*/ 2147483647 w 12672"/>
              <a:gd name="T35" fmla="*/ 283427674 h 2116"/>
              <a:gd name="T36" fmla="*/ 2147483647 w 12672"/>
              <a:gd name="T37" fmla="*/ 321490762 h 2116"/>
              <a:gd name="T38" fmla="*/ 2147483647 w 12672"/>
              <a:gd name="T39" fmla="*/ 362482428 h 2116"/>
              <a:gd name="T40" fmla="*/ 2147483647 w 12672"/>
              <a:gd name="T41" fmla="*/ 406401906 h 2116"/>
              <a:gd name="T42" fmla="*/ 2147483647 w 12672"/>
              <a:gd name="T43" fmla="*/ 450907558 h 2116"/>
              <a:gd name="T44" fmla="*/ 2147483647 w 12672"/>
              <a:gd name="T45" fmla="*/ 497754848 h 2116"/>
              <a:gd name="T46" fmla="*/ 2147483647 w 12672"/>
              <a:gd name="T47" fmla="*/ 546944541 h 2116"/>
              <a:gd name="T48" fmla="*/ 2147483647 w 12672"/>
              <a:gd name="T49" fmla="*/ 596720408 h 2116"/>
              <a:gd name="T50" fmla="*/ 2147483647 w 12672"/>
              <a:gd name="T51" fmla="*/ 648837913 h 2116"/>
              <a:gd name="T52" fmla="*/ 2147483647 w 12672"/>
              <a:gd name="T53" fmla="*/ 702712412 h 2116"/>
              <a:gd name="T54" fmla="*/ 2147483647 w 12672"/>
              <a:gd name="T55" fmla="*/ 757173085 h 2116"/>
              <a:gd name="T56" fmla="*/ 2147483647 w 12672"/>
              <a:gd name="T57" fmla="*/ 813389986 h 2116"/>
              <a:gd name="T58" fmla="*/ 2147483647 w 12672"/>
              <a:gd name="T59" fmla="*/ 870777706 h 2116"/>
              <a:gd name="T60" fmla="*/ 2147483647 w 12672"/>
              <a:gd name="T61" fmla="*/ 929337775 h 2116"/>
              <a:gd name="T62" fmla="*/ 2147483647 w 12672"/>
              <a:gd name="T63" fmla="*/ 989653307 h 2116"/>
              <a:gd name="T64" fmla="*/ 2147483647 w 12672"/>
              <a:gd name="T65" fmla="*/ 1050555013 h 2116"/>
              <a:gd name="T66" fmla="*/ 2147483647 w 12672"/>
              <a:gd name="T67" fmla="*/ 1112628304 h 2116"/>
              <a:gd name="T68" fmla="*/ 2147483647 w 12672"/>
              <a:gd name="T69" fmla="*/ 1175287004 h 2116"/>
              <a:gd name="T70" fmla="*/ 2147483647 w 12672"/>
              <a:gd name="T71" fmla="*/ 1239116523 h 211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12672" h="2116">
                <a:moveTo>
                  <a:pt x="12672" y="2116"/>
                </a:moveTo>
                <a:lnTo>
                  <a:pt x="12672" y="2116"/>
                </a:lnTo>
                <a:lnTo>
                  <a:pt x="0" y="2116"/>
                </a:lnTo>
                <a:lnTo>
                  <a:pt x="0" y="0"/>
                </a:lnTo>
                <a:lnTo>
                  <a:pt x="10556" y="0"/>
                </a:lnTo>
                <a:lnTo>
                  <a:pt x="10611" y="0"/>
                </a:lnTo>
                <a:lnTo>
                  <a:pt x="10665" y="3"/>
                </a:lnTo>
                <a:lnTo>
                  <a:pt x="10720" y="6"/>
                </a:lnTo>
                <a:lnTo>
                  <a:pt x="10773" y="11"/>
                </a:lnTo>
                <a:lnTo>
                  <a:pt x="10825" y="17"/>
                </a:lnTo>
                <a:lnTo>
                  <a:pt x="10878" y="25"/>
                </a:lnTo>
                <a:lnTo>
                  <a:pt x="10931" y="33"/>
                </a:lnTo>
                <a:lnTo>
                  <a:pt x="10983" y="44"/>
                </a:lnTo>
                <a:lnTo>
                  <a:pt x="11034" y="54"/>
                </a:lnTo>
                <a:lnTo>
                  <a:pt x="11085" y="67"/>
                </a:lnTo>
                <a:lnTo>
                  <a:pt x="11135" y="81"/>
                </a:lnTo>
                <a:lnTo>
                  <a:pt x="11185" y="95"/>
                </a:lnTo>
                <a:lnTo>
                  <a:pt x="11235" y="110"/>
                </a:lnTo>
                <a:lnTo>
                  <a:pt x="11284" y="129"/>
                </a:lnTo>
                <a:lnTo>
                  <a:pt x="11333" y="146"/>
                </a:lnTo>
                <a:lnTo>
                  <a:pt x="11379" y="166"/>
                </a:lnTo>
                <a:lnTo>
                  <a:pt x="11428" y="187"/>
                </a:lnTo>
                <a:lnTo>
                  <a:pt x="11474" y="208"/>
                </a:lnTo>
                <a:lnTo>
                  <a:pt x="11519" y="232"/>
                </a:lnTo>
                <a:lnTo>
                  <a:pt x="11564" y="255"/>
                </a:lnTo>
                <a:lnTo>
                  <a:pt x="11610" y="280"/>
                </a:lnTo>
                <a:lnTo>
                  <a:pt x="11653" y="307"/>
                </a:lnTo>
                <a:lnTo>
                  <a:pt x="11697" y="333"/>
                </a:lnTo>
                <a:lnTo>
                  <a:pt x="11739" y="361"/>
                </a:lnTo>
                <a:lnTo>
                  <a:pt x="11781" y="391"/>
                </a:lnTo>
                <a:lnTo>
                  <a:pt x="11823" y="420"/>
                </a:lnTo>
                <a:lnTo>
                  <a:pt x="11863" y="451"/>
                </a:lnTo>
                <a:lnTo>
                  <a:pt x="11902" y="484"/>
                </a:lnTo>
                <a:lnTo>
                  <a:pt x="11941" y="517"/>
                </a:lnTo>
                <a:lnTo>
                  <a:pt x="11980" y="549"/>
                </a:lnTo>
                <a:lnTo>
                  <a:pt x="12016" y="585"/>
                </a:lnTo>
                <a:lnTo>
                  <a:pt x="12053" y="619"/>
                </a:lnTo>
                <a:lnTo>
                  <a:pt x="12089" y="657"/>
                </a:lnTo>
                <a:lnTo>
                  <a:pt x="12123" y="694"/>
                </a:lnTo>
                <a:lnTo>
                  <a:pt x="12157" y="731"/>
                </a:lnTo>
                <a:lnTo>
                  <a:pt x="12190" y="770"/>
                </a:lnTo>
                <a:lnTo>
                  <a:pt x="12221" y="809"/>
                </a:lnTo>
                <a:lnTo>
                  <a:pt x="12252" y="850"/>
                </a:lnTo>
                <a:lnTo>
                  <a:pt x="12282" y="892"/>
                </a:lnTo>
                <a:lnTo>
                  <a:pt x="12311" y="934"/>
                </a:lnTo>
                <a:lnTo>
                  <a:pt x="12339" y="976"/>
                </a:lnTo>
                <a:lnTo>
                  <a:pt x="12366" y="1019"/>
                </a:lnTo>
                <a:lnTo>
                  <a:pt x="12392" y="1063"/>
                </a:lnTo>
                <a:lnTo>
                  <a:pt x="12417" y="1108"/>
                </a:lnTo>
                <a:lnTo>
                  <a:pt x="12440" y="1153"/>
                </a:lnTo>
                <a:lnTo>
                  <a:pt x="12464" y="1200"/>
                </a:lnTo>
                <a:lnTo>
                  <a:pt x="12485" y="1245"/>
                </a:lnTo>
                <a:lnTo>
                  <a:pt x="12506" y="1293"/>
                </a:lnTo>
                <a:lnTo>
                  <a:pt x="12526" y="1341"/>
                </a:lnTo>
                <a:lnTo>
                  <a:pt x="12544" y="1389"/>
                </a:lnTo>
                <a:lnTo>
                  <a:pt x="12562" y="1438"/>
                </a:lnTo>
                <a:lnTo>
                  <a:pt x="12577" y="1487"/>
                </a:lnTo>
                <a:lnTo>
                  <a:pt x="12593" y="1537"/>
                </a:lnTo>
                <a:lnTo>
                  <a:pt x="12605" y="1587"/>
                </a:lnTo>
                <a:lnTo>
                  <a:pt x="12618" y="1638"/>
                </a:lnTo>
                <a:lnTo>
                  <a:pt x="12630" y="1690"/>
                </a:lnTo>
                <a:lnTo>
                  <a:pt x="12639" y="1741"/>
                </a:lnTo>
                <a:lnTo>
                  <a:pt x="12649" y="1794"/>
                </a:lnTo>
                <a:lnTo>
                  <a:pt x="12655" y="1847"/>
                </a:lnTo>
                <a:lnTo>
                  <a:pt x="12661" y="1900"/>
                </a:lnTo>
                <a:lnTo>
                  <a:pt x="12666" y="1954"/>
                </a:lnTo>
                <a:lnTo>
                  <a:pt x="12669" y="2007"/>
                </a:lnTo>
                <a:lnTo>
                  <a:pt x="12672" y="2062"/>
                </a:lnTo>
                <a:lnTo>
                  <a:pt x="12672" y="211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pic>
        <p:nvPicPr>
          <p:cNvPr id="8" name="Afbeelding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-71438"/>
            <a:ext cx="3571875" cy="203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80000" y="2160000"/>
            <a:ext cx="6120000" cy="1440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90000"/>
              </a:lnSpc>
              <a:defRPr sz="4800" b="1">
                <a:solidFill>
                  <a:schemeClr val="bg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080000" y="3959940"/>
            <a:ext cx="6120000" cy="1080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/>
          </a:p>
        </p:txBody>
      </p:sp>
      <p:sp>
        <p:nvSpPr>
          <p:cNvPr id="9" name="Tijdelijke aanduiding voor datum 3"/>
          <p:cNvSpPr>
            <a:spLocks noGrp="1" noChangeAspect="1"/>
          </p:cNvSpPr>
          <p:nvPr>
            <p:ph type="dt" sz="half" idx="10"/>
          </p:nvPr>
        </p:nvSpPr>
        <p:spPr>
          <a:xfrm>
            <a:off x="1080000" y="6480000"/>
            <a:ext cx="4070350" cy="365125"/>
          </a:xfrm>
          <a:prstGeom prst="rect">
            <a:avLst/>
          </a:prstGeom>
        </p:spPr>
        <p:txBody>
          <a:bodyPr lIns="0" tIns="0" rIns="0" bIns="0" anchor="ctr" anchorCtr="0"/>
          <a:lstStyle>
            <a:lvl1pPr eaLnBrk="0" hangingPunct="0">
              <a:defRPr sz="1000" dirty="0">
                <a:solidFill>
                  <a:schemeClr val="bg1"/>
                </a:solidFill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46609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0"/>
            <a:ext cx="214947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ep 1"/>
          <p:cNvGrpSpPr/>
          <p:nvPr/>
        </p:nvGrpSpPr>
        <p:grpSpPr>
          <a:xfrm>
            <a:off x="-7374" y="6415994"/>
            <a:ext cx="4949825" cy="449261"/>
            <a:chOff x="0" y="6408737"/>
            <a:chExt cx="4949825" cy="449261"/>
          </a:xfrm>
          <a:solidFill>
            <a:schemeClr val="bg2"/>
          </a:solidFill>
        </p:grpSpPr>
        <p:sp>
          <p:nvSpPr>
            <p:cNvPr id="13" name="Freeform 5"/>
            <p:cNvSpPr>
              <a:spLocks noChangeAspect="1"/>
            </p:cNvSpPr>
            <p:nvPr/>
          </p:nvSpPr>
          <p:spPr bwMode="auto">
            <a:xfrm>
              <a:off x="0" y="6408737"/>
              <a:ext cx="2692044" cy="449261"/>
            </a:xfrm>
            <a:custGeom>
              <a:avLst/>
              <a:gdLst>
                <a:gd name="T0" fmla="*/ 9702800 w 12672"/>
                <a:gd name="T1" fmla="*/ 1619250 h 2116"/>
                <a:gd name="T2" fmla="*/ 0 w 12672"/>
                <a:gd name="T3" fmla="*/ 1619250 h 2116"/>
                <a:gd name="T4" fmla="*/ 0 w 12672"/>
                <a:gd name="T5" fmla="*/ 0 h 2116"/>
                <a:gd name="T6" fmla="*/ 8082604 w 12672"/>
                <a:gd name="T7" fmla="*/ 0 h 2116"/>
                <a:gd name="T8" fmla="*/ 8166064 w 12672"/>
                <a:gd name="T9" fmla="*/ 2296 h 2116"/>
                <a:gd name="T10" fmla="*/ 8248758 w 12672"/>
                <a:gd name="T11" fmla="*/ 8418 h 2116"/>
                <a:gd name="T12" fmla="*/ 8329155 w 12672"/>
                <a:gd name="T13" fmla="*/ 19131 h 2116"/>
                <a:gd name="T14" fmla="*/ 8409553 w 12672"/>
                <a:gd name="T15" fmla="*/ 33671 h 2116"/>
                <a:gd name="T16" fmla="*/ 8487653 w 12672"/>
                <a:gd name="T17" fmla="*/ 51271 h 2116"/>
                <a:gd name="T18" fmla="*/ 8564222 w 12672"/>
                <a:gd name="T19" fmla="*/ 72698 h 2116"/>
                <a:gd name="T20" fmla="*/ 8640025 w 12672"/>
                <a:gd name="T21" fmla="*/ 98716 h 2116"/>
                <a:gd name="T22" fmla="*/ 8712765 w 12672"/>
                <a:gd name="T23" fmla="*/ 127030 h 2116"/>
                <a:gd name="T24" fmla="*/ 8785506 w 12672"/>
                <a:gd name="T25" fmla="*/ 159170 h 2116"/>
                <a:gd name="T26" fmla="*/ 8854418 w 12672"/>
                <a:gd name="T27" fmla="*/ 195136 h 2116"/>
                <a:gd name="T28" fmla="*/ 8922564 w 12672"/>
                <a:gd name="T29" fmla="*/ 234929 h 2116"/>
                <a:gd name="T30" fmla="*/ 8988413 w 12672"/>
                <a:gd name="T31" fmla="*/ 276252 h 2116"/>
                <a:gd name="T32" fmla="*/ 9052731 w 12672"/>
                <a:gd name="T33" fmla="*/ 321401 h 2116"/>
                <a:gd name="T34" fmla="*/ 9113220 w 12672"/>
                <a:gd name="T35" fmla="*/ 370377 h 2116"/>
                <a:gd name="T36" fmla="*/ 9172944 w 12672"/>
                <a:gd name="T37" fmla="*/ 420117 h 2116"/>
                <a:gd name="T38" fmla="*/ 9228839 w 12672"/>
                <a:gd name="T39" fmla="*/ 473684 h 2116"/>
                <a:gd name="T40" fmla="*/ 9282437 w 12672"/>
                <a:gd name="T41" fmla="*/ 531077 h 2116"/>
                <a:gd name="T42" fmla="*/ 9333738 w 12672"/>
                <a:gd name="T43" fmla="*/ 589236 h 2116"/>
                <a:gd name="T44" fmla="*/ 9381211 w 12672"/>
                <a:gd name="T45" fmla="*/ 650455 h 2116"/>
                <a:gd name="T46" fmla="*/ 9426387 w 12672"/>
                <a:gd name="T47" fmla="*/ 714735 h 2116"/>
                <a:gd name="T48" fmla="*/ 9468499 w 12672"/>
                <a:gd name="T49" fmla="*/ 779781 h 2116"/>
                <a:gd name="T50" fmla="*/ 9507550 w 12672"/>
                <a:gd name="T51" fmla="*/ 847887 h 2116"/>
                <a:gd name="T52" fmla="*/ 9543537 w 12672"/>
                <a:gd name="T53" fmla="*/ 918289 h 2116"/>
                <a:gd name="T54" fmla="*/ 9575696 w 12672"/>
                <a:gd name="T55" fmla="*/ 989457 h 2116"/>
                <a:gd name="T56" fmla="*/ 9604792 w 12672"/>
                <a:gd name="T57" fmla="*/ 1062920 h 2116"/>
                <a:gd name="T58" fmla="*/ 9630060 w 12672"/>
                <a:gd name="T59" fmla="*/ 1137913 h 2116"/>
                <a:gd name="T60" fmla="*/ 9651499 w 12672"/>
                <a:gd name="T61" fmla="*/ 1214438 h 2116"/>
                <a:gd name="T62" fmla="*/ 9670641 w 12672"/>
                <a:gd name="T63" fmla="*/ 1293257 h 2116"/>
                <a:gd name="T64" fmla="*/ 9685189 w 12672"/>
                <a:gd name="T65" fmla="*/ 1372842 h 2116"/>
                <a:gd name="T66" fmla="*/ 9694377 w 12672"/>
                <a:gd name="T67" fmla="*/ 1453958 h 2116"/>
                <a:gd name="T68" fmla="*/ 9700503 w 12672"/>
                <a:gd name="T69" fmla="*/ 1535839 h 2116"/>
                <a:gd name="T70" fmla="*/ 9702800 w 12672"/>
                <a:gd name="T71" fmla="*/ 1619250 h 211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2672" h="2116">
                  <a:moveTo>
                    <a:pt x="12672" y="2116"/>
                  </a:moveTo>
                  <a:lnTo>
                    <a:pt x="12672" y="2116"/>
                  </a:lnTo>
                  <a:lnTo>
                    <a:pt x="0" y="2116"/>
                  </a:lnTo>
                  <a:lnTo>
                    <a:pt x="0" y="0"/>
                  </a:lnTo>
                  <a:lnTo>
                    <a:pt x="10556" y="0"/>
                  </a:lnTo>
                  <a:lnTo>
                    <a:pt x="10611" y="0"/>
                  </a:lnTo>
                  <a:lnTo>
                    <a:pt x="10665" y="3"/>
                  </a:lnTo>
                  <a:lnTo>
                    <a:pt x="10720" y="6"/>
                  </a:lnTo>
                  <a:lnTo>
                    <a:pt x="10773" y="11"/>
                  </a:lnTo>
                  <a:lnTo>
                    <a:pt x="10825" y="17"/>
                  </a:lnTo>
                  <a:lnTo>
                    <a:pt x="10878" y="25"/>
                  </a:lnTo>
                  <a:lnTo>
                    <a:pt x="10931" y="33"/>
                  </a:lnTo>
                  <a:lnTo>
                    <a:pt x="10983" y="44"/>
                  </a:lnTo>
                  <a:lnTo>
                    <a:pt x="11034" y="54"/>
                  </a:lnTo>
                  <a:lnTo>
                    <a:pt x="11085" y="67"/>
                  </a:lnTo>
                  <a:lnTo>
                    <a:pt x="11135" y="81"/>
                  </a:lnTo>
                  <a:lnTo>
                    <a:pt x="11185" y="95"/>
                  </a:lnTo>
                  <a:lnTo>
                    <a:pt x="11235" y="110"/>
                  </a:lnTo>
                  <a:lnTo>
                    <a:pt x="11284" y="129"/>
                  </a:lnTo>
                  <a:lnTo>
                    <a:pt x="11333" y="146"/>
                  </a:lnTo>
                  <a:lnTo>
                    <a:pt x="11379" y="166"/>
                  </a:lnTo>
                  <a:lnTo>
                    <a:pt x="11428" y="187"/>
                  </a:lnTo>
                  <a:lnTo>
                    <a:pt x="11474" y="208"/>
                  </a:lnTo>
                  <a:lnTo>
                    <a:pt x="11519" y="232"/>
                  </a:lnTo>
                  <a:lnTo>
                    <a:pt x="11564" y="255"/>
                  </a:lnTo>
                  <a:lnTo>
                    <a:pt x="11610" y="280"/>
                  </a:lnTo>
                  <a:lnTo>
                    <a:pt x="11653" y="307"/>
                  </a:lnTo>
                  <a:lnTo>
                    <a:pt x="11697" y="333"/>
                  </a:lnTo>
                  <a:lnTo>
                    <a:pt x="11739" y="361"/>
                  </a:lnTo>
                  <a:lnTo>
                    <a:pt x="11781" y="391"/>
                  </a:lnTo>
                  <a:lnTo>
                    <a:pt x="11823" y="420"/>
                  </a:lnTo>
                  <a:lnTo>
                    <a:pt x="11863" y="451"/>
                  </a:lnTo>
                  <a:lnTo>
                    <a:pt x="11902" y="484"/>
                  </a:lnTo>
                  <a:lnTo>
                    <a:pt x="11941" y="517"/>
                  </a:lnTo>
                  <a:lnTo>
                    <a:pt x="11980" y="549"/>
                  </a:lnTo>
                  <a:lnTo>
                    <a:pt x="12016" y="585"/>
                  </a:lnTo>
                  <a:lnTo>
                    <a:pt x="12053" y="619"/>
                  </a:lnTo>
                  <a:lnTo>
                    <a:pt x="12089" y="657"/>
                  </a:lnTo>
                  <a:lnTo>
                    <a:pt x="12123" y="694"/>
                  </a:lnTo>
                  <a:lnTo>
                    <a:pt x="12157" y="731"/>
                  </a:lnTo>
                  <a:lnTo>
                    <a:pt x="12190" y="770"/>
                  </a:lnTo>
                  <a:lnTo>
                    <a:pt x="12221" y="809"/>
                  </a:lnTo>
                  <a:lnTo>
                    <a:pt x="12252" y="850"/>
                  </a:lnTo>
                  <a:lnTo>
                    <a:pt x="12282" y="892"/>
                  </a:lnTo>
                  <a:lnTo>
                    <a:pt x="12311" y="934"/>
                  </a:lnTo>
                  <a:lnTo>
                    <a:pt x="12339" y="976"/>
                  </a:lnTo>
                  <a:lnTo>
                    <a:pt x="12366" y="1019"/>
                  </a:lnTo>
                  <a:lnTo>
                    <a:pt x="12392" y="1063"/>
                  </a:lnTo>
                  <a:lnTo>
                    <a:pt x="12417" y="1108"/>
                  </a:lnTo>
                  <a:lnTo>
                    <a:pt x="12440" y="1153"/>
                  </a:lnTo>
                  <a:lnTo>
                    <a:pt x="12464" y="1200"/>
                  </a:lnTo>
                  <a:lnTo>
                    <a:pt x="12485" y="1245"/>
                  </a:lnTo>
                  <a:lnTo>
                    <a:pt x="12506" y="1293"/>
                  </a:lnTo>
                  <a:lnTo>
                    <a:pt x="12526" y="1341"/>
                  </a:lnTo>
                  <a:lnTo>
                    <a:pt x="12544" y="1389"/>
                  </a:lnTo>
                  <a:lnTo>
                    <a:pt x="12562" y="1438"/>
                  </a:lnTo>
                  <a:lnTo>
                    <a:pt x="12577" y="1487"/>
                  </a:lnTo>
                  <a:lnTo>
                    <a:pt x="12593" y="1537"/>
                  </a:lnTo>
                  <a:lnTo>
                    <a:pt x="12605" y="1587"/>
                  </a:lnTo>
                  <a:lnTo>
                    <a:pt x="12618" y="1638"/>
                  </a:lnTo>
                  <a:lnTo>
                    <a:pt x="12630" y="1690"/>
                  </a:lnTo>
                  <a:lnTo>
                    <a:pt x="12639" y="1741"/>
                  </a:lnTo>
                  <a:lnTo>
                    <a:pt x="12649" y="1794"/>
                  </a:lnTo>
                  <a:lnTo>
                    <a:pt x="12655" y="1847"/>
                  </a:lnTo>
                  <a:lnTo>
                    <a:pt x="12661" y="1900"/>
                  </a:lnTo>
                  <a:lnTo>
                    <a:pt x="12666" y="1954"/>
                  </a:lnTo>
                  <a:lnTo>
                    <a:pt x="12669" y="2007"/>
                  </a:lnTo>
                  <a:lnTo>
                    <a:pt x="12672" y="2062"/>
                  </a:lnTo>
                  <a:lnTo>
                    <a:pt x="12672" y="21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12" name="Freeform 5"/>
            <p:cNvSpPr>
              <a:spLocks noChangeAspect="1"/>
            </p:cNvSpPr>
            <p:nvPr/>
          </p:nvSpPr>
          <p:spPr bwMode="auto">
            <a:xfrm>
              <a:off x="2257781" y="6408737"/>
              <a:ext cx="2692044" cy="449261"/>
            </a:xfrm>
            <a:custGeom>
              <a:avLst/>
              <a:gdLst>
                <a:gd name="T0" fmla="*/ 9702800 w 12672"/>
                <a:gd name="T1" fmla="*/ 1619250 h 2116"/>
                <a:gd name="T2" fmla="*/ 0 w 12672"/>
                <a:gd name="T3" fmla="*/ 1619250 h 2116"/>
                <a:gd name="T4" fmla="*/ 0 w 12672"/>
                <a:gd name="T5" fmla="*/ 0 h 2116"/>
                <a:gd name="T6" fmla="*/ 8082604 w 12672"/>
                <a:gd name="T7" fmla="*/ 0 h 2116"/>
                <a:gd name="T8" fmla="*/ 8166064 w 12672"/>
                <a:gd name="T9" fmla="*/ 2296 h 2116"/>
                <a:gd name="T10" fmla="*/ 8248758 w 12672"/>
                <a:gd name="T11" fmla="*/ 8418 h 2116"/>
                <a:gd name="T12" fmla="*/ 8329155 w 12672"/>
                <a:gd name="T13" fmla="*/ 19131 h 2116"/>
                <a:gd name="T14" fmla="*/ 8409553 w 12672"/>
                <a:gd name="T15" fmla="*/ 33671 h 2116"/>
                <a:gd name="T16" fmla="*/ 8487653 w 12672"/>
                <a:gd name="T17" fmla="*/ 51271 h 2116"/>
                <a:gd name="T18" fmla="*/ 8564222 w 12672"/>
                <a:gd name="T19" fmla="*/ 72698 h 2116"/>
                <a:gd name="T20" fmla="*/ 8640025 w 12672"/>
                <a:gd name="T21" fmla="*/ 98716 h 2116"/>
                <a:gd name="T22" fmla="*/ 8712765 w 12672"/>
                <a:gd name="T23" fmla="*/ 127030 h 2116"/>
                <a:gd name="T24" fmla="*/ 8785506 w 12672"/>
                <a:gd name="T25" fmla="*/ 159170 h 2116"/>
                <a:gd name="T26" fmla="*/ 8854418 w 12672"/>
                <a:gd name="T27" fmla="*/ 195136 h 2116"/>
                <a:gd name="T28" fmla="*/ 8922564 w 12672"/>
                <a:gd name="T29" fmla="*/ 234929 h 2116"/>
                <a:gd name="T30" fmla="*/ 8988413 w 12672"/>
                <a:gd name="T31" fmla="*/ 276252 h 2116"/>
                <a:gd name="T32" fmla="*/ 9052731 w 12672"/>
                <a:gd name="T33" fmla="*/ 321401 h 2116"/>
                <a:gd name="T34" fmla="*/ 9113220 w 12672"/>
                <a:gd name="T35" fmla="*/ 370377 h 2116"/>
                <a:gd name="T36" fmla="*/ 9172944 w 12672"/>
                <a:gd name="T37" fmla="*/ 420117 h 2116"/>
                <a:gd name="T38" fmla="*/ 9228839 w 12672"/>
                <a:gd name="T39" fmla="*/ 473684 h 2116"/>
                <a:gd name="T40" fmla="*/ 9282437 w 12672"/>
                <a:gd name="T41" fmla="*/ 531077 h 2116"/>
                <a:gd name="T42" fmla="*/ 9333738 w 12672"/>
                <a:gd name="T43" fmla="*/ 589236 h 2116"/>
                <a:gd name="T44" fmla="*/ 9381211 w 12672"/>
                <a:gd name="T45" fmla="*/ 650455 h 2116"/>
                <a:gd name="T46" fmla="*/ 9426387 w 12672"/>
                <a:gd name="T47" fmla="*/ 714735 h 2116"/>
                <a:gd name="T48" fmla="*/ 9468499 w 12672"/>
                <a:gd name="T49" fmla="*/ 779781 h 2116"/>
                <a:gd name="T50" fmla="*/ 9507550 w 12672"/>
                <a:gd name="T51" fmla="*/ 847887 h 2116"/>
                <a:gd name="T52" fmla="*/ 9543537 w 12672"/>
                <a:gd name="T53" fmla="*/ 918289 h 2116"/>
                <a:gd name="T54" fmla="*/ 9575696 w 12672"/>
                <a:gd name="T55" fmla="*/ 989457 h 2116"/>
                <a:gd name="T56" fmla="*/ 9604792 w 12672"/>
                <a:gd name="T57" fmla="*/ 1062920 h 2116"/>
                <a:gd name="T58" fmla="*/ 9630060 w 12672"/>
                <a:gd name="T59" fmla="*/ 1137913 h 2116"/>
                <a:gd name="T60" fmla="*/ 9651499 w 12672"/>
                <a:gd name="T61" fmla="*/ 1214438 h 2116"/>
                <a:gd name="T62" fmla="*/ 9670641 w 12672"/>
                <a:gd name="T63" fmla="*/ 1293257 h 2116"/>
                <a:gd name="T64" fmla="*/ 9685189 w 12672"/>
                <a:gd name="T65" fmla="*/ 1372842 h 2116"/>
                <a:gd name="T66" fmla="*/ 9694377 w 12672"/>
                <a:gd name="T67" fmla="*/ 1453958 h 2116"/>
                <a:gd name="T68" fmla="*/ 9700503 w 12672"/>
                <a:gd name="T69" fmla="*/ 1535839 h 2116"/>
                <a:gd name="T70" fmla="*/ 9702800 w 12672"/>
                <a:gd name="T71" fmla="*/ 1619250 h 211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2672" h="2116">
                  <a:moveTo>
                    <a:pt x="12672" y="2116"/>
                  </a:moveTo>
                  <a:lnTo>
                    <a:pt x="12672" y="2116"/>
                  </a:lnTo>
                  <a:lnTo>
                    <a:pt x="0" y="2116"/>
                  </a:lnTo>
                  <a:lnTo>
                    <a:pt x="0" y="0"/>
                  </a:lnTo>
                  <a:lnTo>
                    <a:pt x="10556" y="0"/>
                  </a:lnTo>
                  <a:lnTo>
                    <a:pt x="10611" y="0"/>
                  </a:lnTo>
                  <a:lnTo>
                    <a:pt x="10665" y="3"/>
                  </a:lnTo>
                  <a:lnTo>
                    <a:pt x="10720" y="6"/>
                  </a:lnTo>
                  <a:lnTo>
                    <a:pt x="10773" y="11"/>
                  </a:lnTo>
                  <a:lnTo>
                    <a:pt x="10825" y="17"/>
                  </a:lnTo>
                  <a:lnTo>
                    <a:pt x="10878" y="25"/>
                  </a:lnTo>
                  <a:lnTo>
                    <a:pt x="10931" y="33"/>
                  </a:lnTo>
                  <a:lnTo>
                    <a:pt x="10983" y="44"/>
                  </a:lnTo>
                  <a:lnTo>
                    <a:pt x="11034" y="54"/>
                  </a:lnTo>
                  <a:lnTo>
                    <a:pt x="11085" y="67"/>
                  </a:lnTo>
                  <a:lnTo>
                    <a:pt x="11135" y="81"/>
                  </a:lnTo>
                  <a:lnTo>
                    <a:pt x="11185" y="95"/>
                  </a:lnTo>
                  <a:lnTo>
                    <a:pt x="11235" y="110"/>
                  </a:lnTo>
                  <a:lnTo>
                    <a:pt x="11284" y="129"/>
                  </a:lnTo>
                  <a:lnTo>
                    <a:pt x="11333" y="146"/>
                  </a:lnTo>
                  <a:lnTo>
                    <a:pt x="11379" y="166"/>
                  </a:lnTo>
                  <a:lnTo>
                    <a:pt x="11428" y="187"/>
                  </a:lnTo>
                  <a:lnTo>
                    <a:pt x="11474" y="208"/>
                  </a:lnTo>
                  <a:lnTo>
                    <a:pt x="11519" y="232"/>
                  </a:lnTo>
                  <a:lnTo>
                    <a:pt x="11564" y="255"/>
                  </a:lnTo>
                  <a:lnTo>
                    <a:pt x="11610" y="280"/>
                  </a:lnTo>
                  <a:lnTo>
                    <a:pt x="11653" y="307"/>
                  </a:lnTo>
                  <a:lnTo>
                    <a:pt x="11697" y="333"/>
                  </a:lnTo>
                  <a:lnTo>
                    <a:pt x="11739" y="361"/>
                  </a:lnTo>
                  <a:lnTo>
                    <a:pt x="11781" y="391"/>
                  </a:lnTo>
                  <a:lnTo>
                    <a:pt x="11823" y="420"/>
                  </a:lnTo>
                  <a:lnTo>
                    <a:pt x="11863" y="451"/>
                  </a:lnTo>
                  <a:lnTo>
                    <a:pt x="11902" y="484"/>
                  </a:lnTo>
                  <a:lnTo>
                    <a:pt x="11941" y="517"/>
                  </a:lnTo>
                  <a:lnTo>
                    <a:pt x="11980" y="549"/>
                  </a:lnTo>
                  <a:lnTo>
                    <a:pt x="12016" y="585"/>
                  </a:lnTo>
                  <a:lnTo>
                    <a:pt x="12053" y="619"/>
                  </a:lnTo>
                  <a:lnTo>
                    <a:pt x="12089" y="657"/>
                  </a:lnTo>
                  <a:lnTo>
                    <a:pt x="12123" y="694"/>
                  </a:lnTo>
                  <a:lnTo>
                    <a:pt x="12157" y="731"/>
                  </a:lnTo>
                  <a:lnTo>
                    <a:pt x="12190" y="770"/>
                  </a:lnTo>
                  <a:lnTo>
                    <a:pt x="12221" y="809"/>
                  </a:lnTo>
                  <a:lnTo>
                    <a:pt x="12252" y="850"/>
                  </a:lnTo>
                  <a:lnTo>
                    <a:pt x="12282" y="892"/>
                  </a:lnTo>
                  <a:lnTo>
                    <a:pt x="12311" y="934"/>
                  </a:lnTo>
                  <a:lnTo>
                    <a:pt x="12339" y="976"/>
                  </a:lnTo>
                  <a:lnTo>
                    <a:pt x="12366" y="1019"/>
                  </a:lnTo>
                  <a:lnTo>
                    <a:pt x="12392" y="1063"/>
                  </a:lnTo>
                  <a:lnTo>
                    <a:pt x="12417" y="1108"/>
                  </a:lnTo>
                  <a:lnTo>
                    <a:pt x="12440" y="1153"/>
                  </a:lnTo>
                  <a:lnTo>
                    <a:pt x="12464" y="1200"/>
                  </a:lnTo>
                  <a:lnTo>
                    <a:pt x="12485" y="1245"/>
                  </a:lnTo>
                  <a:lnTo>
                    <a:pt x="12506" y="1293"/>
                  </a:lnTo>
                  <a:lnTo>
                    <a:pt x="12526" y="1341"/>
                  </a:lnTo>
                  <a:lnTo>
                    <a:pt x="12544" y="1389"/>
                  </a:lnTo>
                  <a:lnTo>
                    <a:pt x="12562" y="1438"/>
                  </a:lnTo>
                  <a:lnTo>
                    <a:pt x="12577" y="1487"/>
                  </a:lnTo>
                  <a:lnTo>
                    <a:pt x="12593" y="1537"/>
                  </a:lnTo>
                  <a:lnTo>
                    <a:pt x="12605" y="1587"/>
                  </a:lnTo>
                  <a:lnTo>
                    <a:pt x="12618" y="1638"/>
                  </a:lnTo>
                  <a:lnTo>
                    <a:pt x="12630" y="1690"/>
                  </a:lnTo>
                  <a:lnTo>
                    <a:pt x="12639" y="1741"/>
                  </a:lnTo>
                  <a:lnTo>
                    <a:pt x="12649" y="1794"/>
                  </a:lnTo>
                  <a:lnTo>
                    <a:pt x="12655" y="1847"/>
                  </a:lnTo>
                  <a:lnTo>
                    <a:pt x="12661" y="1900"/>
                  </a:lnTo>
                  <a:lnTo>
                    <a:pt x="12666" y="1954"/>
                  </a:lnTo>
                  <a:lnTo>
                    <a:pt x="12669" y="2007"/>
                  </a:lnTo>
                  <a:lnTo>
                    <a:pt x="12672" y="2062"/>
                  </a:lnTo>
                  <a:lnTo>
                    <a:pt x="12672" y="21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>
                <a:latin typeface="Arial" panose="020B0604020202020204" pitchFamily="34" charset="0"/>
                <a:ea typeface="+mn-ea"/>
              </a:endParaRPr>
            </a:p>
          </p:txBody>
        </p:sp>
      </p:grpSp>
      <p:sp>
        <p:nvSpPr>
          <p:cNvPr id="1027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1079500" y="1079500"/>
            <a:ext cx="100330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/>
              <a:t>Titelstijl van model bewerken</a:t>
            </a:r>
          </a:p>
        </p:txBody>
      </p:sp>
      <p:sp>
        <p:nvSpPr>
          <p:cNvPr id="1028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1079500" y="1800225"/>
            <a:ext cx="10033000" cy="450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/>
              <a:t>Klik om de tekststijl van het model te bewerken</a:t>
            </a:r>
          </a:p>
          <a:p>
            <a:pPr lvl="1"/>
            <a:r>
              <a:rPr lang="nl-NL" altLang="en-US"/>
              <a:t>Tweede niveau</a:t>
            </a:r>
          </a:p>
          <a:p>
            <a:pPr lvl="2"/>
            <a:r>
              <a:rPr lang="nl-NL" altLang="en-US"/>
              <a:t>Derde niveau</a:t>
            </a:r>
          </a:p>
          <a:p>
            <a:pPr lvl="3"/>
            <a:r>
              <a:rPr lang="nl-NL" altLang="en-US"/>
              <a:t>Vierde niveau</a:t>
            </a:r>
          </a:p>
          <a:p>
            <a:pPr lvl="4"/>
            <a:r>
              <a:rPr lang="nl-NL" altLang="en-US"/>
              <a:t>Vijfde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</p:sldLayoutIdLst>
  <p:hf sldNum="0" hdr="0"/>
  <p:txStyles>
    <p:titleStyle>
      <a:lvl1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de-DE" sz="3200" b="1" kern="1200">
          <a:solidFill>
            <a:srgbClr val="00A9F3"/>
          </a:solidFill>
          <a:latin typeface="Arial" charset="0"/>
          <a:ea typeface="Arial" charset="0"/>
          <a:cs typeface="Arial" charset="0"/>
        </a:defRPr>
      </a:lvl1pPr>
      <a:lvl2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A9F3"/>
          </a:solidFill>
          <a:latin typeface="Arial" pitchFamily="34" charset="0"/>
          <a:ea typeface="Arial" charset="0"/>
          <a:cs typeface="Arial" pitchFamily="34" charset="0"/>
        </a:defRPr>
      </a:lvl2pPr>
      <a:lvl3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A9F3"/>
          </a:solidFill>
          <a:latin typeface="Arial" pitchFamily="34" charset="0"/>
          <a:ea typeface="Arial" charset="0"/>
          <a:cs typeface="Arial" pitchFamily="34" charset="0"/>
        </a:defRPr>
      </a:lvl3pPr>
      <a:lvl4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A9F3"/>
          </a:solidFill>
          <a:latin typeface="Arial" pitchFamily="34" charset="0"/>
          <a:ea typeface="Arial" charset="0"/>
          <a:cs typeface="Arial" pitchFamily="34" charset="0"/>
        </a:defRPr>
      </a:lvl4pPr>
      <a:lvl5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A9F3"/>
          </a:solidFill>
          <a:latin typeface="Arial" pitchFamily="34" charset="0"/>
          <a:ea typeface="Arial" charset="0"/>
          <a:cs typeface="Arial" pitchFamily="34" charset="0"/>
        </a:defRPr>
      </a:lvl5pPr>
      <a:lvl6pPr marL="4572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A9F3"/>
          </a:solidFill>
          <a:latin typeface="Arial" pitchFamily="34" charset="0"/>
          <a:cs typeface="Arial" pitchFamily="34" charset="0"/>
        </a:defRPr>
      </a:lvl6pPr>
      <a:lvl7pPr marL="9144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A9F3"/>
          </a:solidFill>
          <a:latin typeface="Arial" pitchFamily="34" charset="0"/>
          <a:cs typeface="Arial" pitchFamily="34" charset="0"/>
        </a:defRPr>
      </a:lvl7pPr>
      <a:lvl8pPr marL="13716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A9F3"/>
          </a:solidFill>
          <a:latin typeface="Arial" pitchFamily="34" charset="0"/>
          <a:cs typeface="Arial" pitchFamily="34" charset="0"/>
        </a:defRPr>
      </a:lvl8pPr>
      <a:lvl9pPr marL="18288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A9F3"/>
          </a:solidFill>
          <a:latin typeface="Arial" pitchFamily="34" charset="0"/>
          <a:cs typeface="Arial" pitchFamily="34" charset="0"/>
        </a:defRPr>
      </a:lvl9pPr>
    </p:titleStyle>
    <p:bodyStyle>
      <a:lvl1pPr marL="268288" indent="-268288" algn="l" defTabSz="912813" rtl="0" eaLnBrk="1" fontAlgn="base" hangingPunct="1">
        <a:lnSpc>
          <a:spcPct val="90000"/>
        </a:lnSpc>
        <a:spcBef>
          <a:spcPts val="475"/>
        </a:spcBef>
        <a:spcAft>
          <a:spcPct val="0"/>
        </a:spcAft>
        <a:buClr>
          <a:srgbClr val="00A9F3"/>
        </a:buClr>
        <a:buSzPct val="80000"/>
        <a:buFont typeface="Arial" charset="0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539750" indent="-269875" algn="l" defTabSz="912813" rtl="0" eaLnBrk="1" fontAlgn="base" hangingPunct="1">
        <a:lnSpc>
          <a:spcPct val="90000"/>
        </a:lnSpc>
        <a:spcBef>
          <a:spcPts val="438"/>
        </a:spcBef>
        <a:spcAft>
          <a:spcPct val="0"/>
        </a:spcAft>
        <a:buClr>
          <a:srgbClr val="00A9F3"/>
        </a:buClr>
        <a:buSzPct val="80000"/>
        <a:buFont typeface="Arial" charset="0"/>
        <a:buChar char="•"/>
        <a:defRPr sz="22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809625" indent="-269875" algn="l" defTabSz="912813" rtl="0" eaLnBrk="1" fontAlgn="base" hangingPunct="1">
        <a:lnSpc>
          <a:spcPct val="90000"/>
        </a:lnSpc>
        <a:spcBef>
          <a:spcPts val="400"/>
        </a:spcBef>
        <a:spcAft>
          <a:spcPct val="0"/>
        </a:spcAft>
        <a:buClr>
          <a:srgbClr val="00A9F3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079500" indent="-269875" algn="l" defTabSz="912813" rtl="0" eaLnBrk="1" fontAlgn="base" hangingPunct="1">
        <a:lnSpc>
          <a:spcPct val="90000"/>
        </a:lnSpc>
        <a:spcBef>
          <a:spcPts val="363"/>
        </a:spcBef>
        <a:spcAft>
          <a:spcPct val="0"/>
        </a:spcAft>
        <a:buClr>
          <a:srgbClr val="00A9F3"/>
        </a:buClr>
        <a:buSzPct val="80000"/>
        <a:buFont typeface="Arial" charset="0"/>
        <a:buChar char="•"/>
        <a:defRPr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1349375" indent="-268288" algn="l" defTabSz="912813" rtl="0" eaLnBrk="1" fontAlgn="base" hangingPunct="1">
        <a:lnSpc>
          <a:spcPct val="90000"/>
        </a:lnSpc>
        <a:spcBef>
          <a:spcPts val="325"/>
        </a:spcBef>
        <a:spcAft>
          <a:spcPct val="0"/>
        </a:spcAft>
        <a:buClr>
          <a:srgbClr val="00A9F3"/>
        </a:buClr>
        <a:buSzPct val="80000"/>
        <a:buFont typeface="Arial" charset="0"/>
        <a:buChar char="•"/>
        <a:defRPr sz="16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</p:sldLayoutIdLst>
  <p:hf sldNum="0" hdr="0"/>
  <p:txStyles>
    <p:titleStyle>
      <a:lvl1pPr algn="l" rtl="0" fontAlgn="base">
        <a:spcBef>
          <a:spcPct val="0"/>
        </a:spcBef>
        <a:spcAft>
          <a:spcPct val="0"/>
        </a:spcAft>
        <a:defRPr sz="3200" b="1" kern="1200">
          <a:solidFill>
            <a:schemeClr val="bg2"/>
          </a:solidFill>
          <a:latin typeface="+mj-lt"/>
          <a:ea typeface="ＭＳ Ｐゴシック" charset="-128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  <a:ea typeface="ＭＳ Ｐゴシック" charset="-128"/>
        </a:defRPr>
      </a:lvl9pPr>
    </p:titleStyle>
    <p:bodyStyle>
      <a:lvl1pPr marL="265113" indent="-265113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bg2"/>
        </a:buClr>
        <a:buSzPct val="80000"/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538163" indent="-27305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bg2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803275" indent="-265113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bg2"/>
        </a:buClr>
        <a:buSzPct val="80000"/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076325" indent="-27305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bg2"/>
        </a:buClr>
        <a:buSzPct val="80000"/>
        <a:buFont typeface="Arial" charset="0"/>
        <a:buChar char="•"/>
        <a:tabLst>
          <a:tab pos="1792288" algn="l"/>
        </a:tabLst>
        <a:defRPr sz="16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341438" indent="-265113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bg2"/>
        </a:buClr>
        <a:buSzPct val="80000"/>
        <a:buFont typeface="Arial" charset="0"/>
        <a:buChar char="•"/>
        <a:defRPr sz="16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rvo-vng-res-aardgas.staging.in60seconds.nl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cnk.nl/" TargetMode="External"/><Relationship Id="rId2" Type="http://schemas.openxmlformats.org/officeDocument/2006/relationships/hyperlink" Target="http://www.expertisecentrumwarmte.nl/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4AE0306C-67EE-44FD-A4B9-EDA167A329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97183">
            <a:off x="5095964" y="497856"/>
            <a:ext cx="2486025" cy="183832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86813" y="2756262"/>
            <a:ext cx="9232490" cy="843737"/>
          </a:xfrm>
        </p:spPr>
        <p:txBody>
          <a:bodyPr/>
          <a:lstStyle/>
          <a:p>
            <a:r>
              <a:rPr lang="nl-NL" dirty="0">
                <a:latin typeface="Calibri" panose="020F0502020204030204" pitchFamily="34" charset="0"/>
              </a:rPr>
              <a:t>Klimaatakkoord: </a:t>
            </a:r>
            <a:br>
              <a:rPr lang="nl-NL" dirty="0">
                <a:latin typeface="Calibri" panose="020F0502020204030204" pitchFamily="34" charset="0"/>
              </a:rPr>
            </a:br>
            <a:r>
              <a:rPr lang="nl-NL" sz="4000" dirty="0">
                <a:latin typeface="Calibri" panose="020F0502020204030204" pitchFamily="34" charset="0"/>
              </a:rPr>
              <a:t>‘het fundament voor de energietransitie’</a:t>
            </a:r>
            <a:endParaRPr lang="nl-NL" dirty="0">
              <a:latin typeface="Calibri" panose="020F0502020204030204" pitchFamily="34" charset="0"/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E4F8E75-7FDF-4CA2-AF6A-F902841191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6854" y="5697073"/>
            <a:ext cx="6120000" cy="676946"/>
          </a:xfrm>
        </p:spPr>
        <p:txBody>
          <a:bodyPr/>
          <a:lstStyle/>
          <a:p>
            <a:r>
              <a:rPr lang="nl-NL">
                <a:solidFill>
                  <a:schemeClr val="bg1"/>
                </a:solidFill>
              </a:rPr>
              <a:t>TITEL</a:t>
            </a:r>
            <a:br>
              <a:rPr lang="nl-NL">
                <a:solidFill>
                  <a:schemeClr val="bg1"/>
                </a:solidFill>
              </a:rPr>
            </a:br>
            <a:r>
              <a:rPr lang="nl-NL">
                <a:solidFill>
                  <a:schemeClr val="bg1"/>
                </a:solidFill>
              </a:rPr>
              <a:t>DATUM</a:t>
            </a:r>
          </a:p>
          <a:p>
            <a:r>
              <a:rPr lang="nl-NL">
                <a:solidFill>
                  <a:schemeClr val="bg1"/>
                </a:solidFill>
              </a:rPr>
              <a:t>NAAM PRESENTATOR</a:t>
            </a:r>
          </a:p>
        </p:txBody>
      </p:sp>
    </p:spTree>
    <p:extLst>
      <p:ext uri="{BB962C8B-B14F-4D97-AF65-F5344CB8AC3E}">
        <p14:creationId xmlns:p14="http://schemas.microsoft.com/office/powerpoint/2010/main" val="1416396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96350468-21B6-4CCC-85A8-AFD134BF3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800" y="857931"/>
            <a:ext cx="10033200" cy="720000"/>
          </a:xfrm>
        </p:spPr>
        <p:txBody>
          <a:bodyPr/>
          <a:lstStyle/>
          <a:p>
            <a:r>
              <a:rPr lang="nl-NL"/>
              <a:t>Samenvattend:</a:t>
            </a:r>
            <a:br>
              <a:rPr lang="nl-NL"/>
            </a:br>
            <a:r>
              <a:rPr lang="nl-NL"/>
              <a:t>Zekerheid voor nu en flexibiliteit in de toekomst</a:t>
            </a:r>
            <a:r>
              <a:rPr lang="nl-NL" b="0"/>
              <a:t>​</a:t>
            </a:r>
            <a:endParaRPr lang="nl-NL"/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37695848-39F0-4449-A1E2-D1CCBABEC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/>
              <a:t>Klimaatakkoord is fundament om nu gezamenlijk aan de slag te kunnen. </a:t>
            </a:r>
            <a:r>
              <a:rPr lang="en-US"/>
              <a:t>​</a:t>
            </a:r>
          </a:p>
          <a:p>
            <a:pPr marL="0" indent="0">
              <a:buNone/>
            </a:pPr>
            <a:r>
              <a:rPr lang="nl-NL"/>
              <a:t>Ook in de komende 30 jaar blijven we solidair aan elkaar.</a:t>
            </a:r>
            <a:r>
              <a:rPr lang="en-US"/>
              <a:t>​</a:t>
            </a:r>
          </a:p>
          <a:p>
            <a:pPr marL="0" indent="0">
              <a:buNone/>
            </a:pPr>
            <a:r>
              <a:rPr lang="nl-NL"/>
              <a:t>​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/>
              <a:t>Afspraken gemaakt over 3 randvoorwaarden op korte termijn</a:t>
            </a:r>
            <a:r>
              <a:rPr lang="en-US"/>
              <a:t>​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/>
              <a:t>Het Klimaatakkoord wordt in fases/ stappen uitgevoerd (incl. herijking)</a:t>
            </a:r>
            <a:r>
              <a:rPr lang="en-US"/>
              <a:t>​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/>
              <a:t>Ruimte voor interbestuurlijke dialoog over tussentijdse vraagstukken </a:t>
            </a:r>
            <a:r>
              <a:rPr lang="en-US"/>
              <a:t>​</a:t>
            </a:r>
          </a:p>
          <a:p>
            <a:pPr marL="0" indent="0">
              <a:buNone/>
            </a:pPr>
            <a:r>
              <a:rPr lang="nl-NL"/>
              <a:t>​</a:t>
            </a:r>
          </a:p>
          <a:p>
            <a:pPr marL="0" indent="0">
              <a:buNone/>
            </a:pPr>
            <a:r>
              <a:rPr lang="nl-NL"/>
              <a:t>​</a:t>
            </a:r>
          </a:p>
          <a:p>
            <a:pPr marL="0" indent="0">
              <a:buNone/>
            </a:pPr>
            <a:endParaRPr lang="nl-NL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53328C38-BE1E-427C-B151-12726ED66E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800" y="4374264"/>
            <a:ext cx="3257550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8051D03E-6ECB-4878-BE20-20A705FC9B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807" y="4374264"/>
            <a:ext cx="3257550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29078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>
                <a:latin typeface="Arial"/>
                <a:cs typeface="Arial"/>
              </a:rPr>
              <a:t>Agenda</a:t>
            </a:r>
            <a:endParaRPr lang="nl-NL"/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51CD4174-B36C-4274-BB09-0EAF9059B8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nl-NL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De start van het Klimaatakkoord </a:t>
            </a:r>
          </a:p>
          <a:p>
            <a:pPr marL="457200" indent="-457200">
              <a:buFont typeface="+mj-lt"/>
              <a:buAutoNum type="arabicPeriod"/>
            </a:pPr>
            <a:r>
              <a:rPr lang="nl-NL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Randvoorwaarden gemeenten</a:t>
            </a:r>
          </a:p>
          <a:p>
            <a:pPr marL="457200" indent="-457200">
              <a:buFont typeface="+mj-lt"/>
              <a:buAutoNum type="arabicPeriod"/>
            </a:pPr>
            <a:r>
              <a:rPr lang="nl-NL" b="1">
                <a:latin typeface="Arial"/>
                <a:cs typeface="Arial"/>
              </a:rPr>
              <a:t>Opgaven voor gemeenten</a:t>
            </a:r>
          </a:p>
          <a:p>
            <a:pPr marL="457200" indent="-457200">
              <a:buFont typeface="+mj-lt"/>
              <a:buAutoNum type="arabicPeriod"/>
            </a:pPr>
            <a:r>
              <a:rPr lang="nl-NL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Aan de slag met Klimaatakkoord</a:t>
            </a:r>
          </a:p>
          <a:p>
            <a:pPr marL="457200" indent="-457200">
              <a:buFont typeface="+mj-lt"/>
              <a:buAutoNum type="arabicPeriod"/>
            </a:pPr>
            <a:r>
              <a:rPr lang="nl-NL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Vragen en informatie</a:t>
            </a:r>
          </a:p>
          <a:p>
            <a:pPr marL="0" indent="0">
              <a:buNone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691150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E524AA2B-A503-4351-9AD9-98112DBFA6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9669" y="968102"/>
            <a:ext cx="8254784" cy="536235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2B90066-831B-498B-9B7C-000E76FA9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Opgaven voor gemeenten: industrie</a:t>
            </a:r>
          </a:p>
        </p:txBody>
      </p:sp>
    </p:spTree>
    <p:extLst>
      <p:ext uri="{BB962C8B-B14F-4D97-AF65-F5344CB8AC3E}">
        <p14:creationId xmlns:p14="http://schemas.microsoft.com/office/powerpoint/2010/main" val="41212236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Opgaven voor gemeenten: industrie</a:t>
            </a:r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1304B593-F40F-455F-A3C0-7B481BFB50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827385" y="2263363"/>
            <a:ext cx="6364615" cy="4500563"/>
          </a:xfr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9ECC526B-0DAB-448F-B6BC-E19649BC2419}"/>
              </a:ext>
            </a:extLst>
          </p:cNvPr>
          <p:cNvSpPr txBox="1"/>
          <p:nvPr/>
        </p:nvSpPr>
        <p:spPr>
          <a:xfrm>
            <a:off x="1078799" y="1800000"/>
            <a:ext cx="5653309" cy="193899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RES aansluiten bij aanpak industrie</a:t>
            </a:r>
            <a:endParaRPr lang="nl-NL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Toezicht en handhaving door gemeenten</a:t>
            </a:r>
            <a:endParaRPr lang="nl-NL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Triple helix-benadering</a:t>
            </a:r>
            <a:endParaRPr lang="nl-NL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151193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E06EE400-2EE1-44C2-8A4B-02FA94631F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5515" y="466757"/>
            <a:ext cx="9037299" cy="592448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24837A9-7719-4011-843A-F854552FA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Opgaven voor gemeenten: landbouw en –gebruik</a:t>
            </a:r>
          </a:p>
        </p:txBody>
      </p:sp>
    </p:spTree>
    <p:extLst>
      <p:ext uri="{BB962C8B-B14F-4D97-AF65-F5344CB8AC3E}">
        <p14:creationId xmlns:p14="http://schemas.microsoft.com/office/powerpoint/2010/main" val="6768695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1080000" y="1080000"/>
            <a:ext cx="10033200" cy="720000"/>
          </a:xfrm>
        </p:spPr>
        <p:txBody>
          <a:bodyPr/>
          <a:lstStyle/>
          <a:p>
            <a:r>
              <a:rPr lang="nl-NL" dirty="0"/>
              <a:t>Opgaven voor gemeenten: landbouw en –gebruik</a:t>
            </a:r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80B60EC7-1989-4740-A8B2-D6D5739C0B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827385" y="2357437"/>
            <a:ext cx="6364615" cy="4500563"/>
          </a:xfr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FF199F74-CC74-4C75-B66F-EECC6EA85BE0}"/>
              </a:ext>
            </a:extLst>
          </p:cNvPr>
          <p:cNvSpPr txBox="1"/>
          <p:nvPr/>
        </p:nvSpPr>
        <p:spPr>
          <a:xfrm>
            <a:off x="1078800" y="1800000"/>
            <a:ext cx="58908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2F5F"/>
              </a:buClr>
              <a:buFont typeface="Arial" panose="020B0604020202020204" pitchFamily="34" charset="0"/>
              <a:buChar char="•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Bossenstrategie</a:t>
            </a:r>
          </a:p>
          <a:p>
            <a:pPr marL="342900" indent="-342900">
              <a:buClr>
                <a:srgbClr val="002F5F"/>
              </a:buClr>
              <a:buFont typeface="Arial" panose="020B0604020202020204" pitchFamily="34" charset="0"/>
              <a:buChar char="•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Klimaatambities varkens- en zuivelsector mogelijk maken</a:t>
            </a:r>
          </a:p>
          <a:p>
            <a:pPr marL="342900" indent="-342900">
              <a:buClr>
                <a:srgbClr val="002F5F"/>
              </a:buClr>
              <a:buFont typeface="Arial" panose="020B0604020202020204" pitchFamily="34" charset="0"/>
              <a:buChar char="•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Gebiedsprocessen veenweidegebieden</a:t>
            </a:r>
          </a:p>
        </p:txBody>
      </p:sp>
    </p:spTree>
    <p:extLst>
      <p:ext uri="{BB962C8B-B14F-4D97-AF65-F5344CB8AC3E}">
        <p14:creationId xmlns:p14="http://schemas.microsoft.com/office/powerpoint/2010/main" val="19665300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E9A71079-800F-4717-8966-D1785512D8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7254" y="365580"/>
            <a:ext cx="9174072" cy="600005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466D744-815E-4ECD-BED1-AEE0D2FEB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Opgaven voor gemeenten: mobiliteit</a:t>
            </a:r>
          </a:p>
        </p:txBody>
      </p:sp>
    </p:spTree>
    <p:extLst>
      <p:ext uri="{BB962C8B-B14F-4D97-AF65-F5344CB8AC3E}">
        <p14:creationId xmlns:p14="http://schemas.microsoft.com/office/powerpoint/2010/main" val="30103013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Opgaven voor gemeenten: mobiliteit</a:t>
            </a:r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DDEA2730-7AAA-439A-B764-E8B776045B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832509" y="2357437"/>
            <a:ext cx="6359491" cy="4500563"/>
          </a:xfr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D5832312-B163-434B-90A4-F56BDE5BD854}"/>
              </a:ext>
            </a:extLst>
          </p:cNvPr>
          <p:cNvSpPr txBox="1"/>
          <p:nvPr/>
        </p:nvSpPr>
        <p:spPr>
          <a:xfrm>
            <a:off x="1078800" y="1800000"/>
            <a:ext cx="565330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Middelgrootte emissievrije stadszones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Stimuleringsmaatregelen voor elektrische voertuigen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Regionale mobiliteitsplannen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Mobiliteitsfonds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Nationale Agenda Laadinfrastructuur wordt € 5 miljoen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Realisatie van fietsenstallingen 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954742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742A09F0-38DB-4977-B7AB-E20081B510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5777" y="1341823"/>
            <a:ext cx="7177465" cy="507656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EFAAEC6-1C9C-42E8-8A72-484FC3A67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Opgaven voor gemeenten: elektriciteit/ RES</a:t>
            </a:r>
          </a:p>
        </p:txBody>
      </p:sp>
    </p:spTree>
    <p:extLst>
      <p:ext uri="{BB962C8B-B14F-4D97-AF65-F5344CB8AC3E}">
        <p14:creationId xmlns:p14="http://schemas.microsoft.com/office/powerpoint/2010/main" val="18738589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Opgaven voor gemeenten: elektriciteit/ RES</a:t>
            </a:r>
          </a:p>
        </p:txBody>
      </p:sp>
      <p:pic>
        <p:nvPicPr>
          <p:cNvPr id="11" name="Tijdelijke aanduiding voor inhoud 10">
            <a:extLst>
              <a:ext uri="{FF2B5EF4-FFF2-40B4-BE49-F238E27FC236}">
                <a16:creationId xmlns:a16="http://schemas.microsoft.com/office/drawing/2014/main" id="{2DA9CAEE-B516-4636-86CB-A9CDF16E5C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946905" y="3146961"/>
            <a:ext cx="5245095" cy="3711039"/>
          </a:xfrm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D7258776-11A3-4E2A-93AB-F0C299C3E1C6}"/>
              </a:ext>
            </a:extLst>
          </p:cNvPr>
          <p:cNvSpPr txBox="1"/>
          <p:nvPr/>
        </p:nvSpPr>
        <p:spPr>
          <a:xfrm>
            <a:off x="1078800" y="1800000"/>
            <a:ext cx="641267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Regionale Energiestrategie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Financiële ondersteuning voor industriële warmtenetten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Meerjarige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Missiegedreven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Innovatieprogramma’s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Voorfinanciering kosten vergunningsaanvragen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Restwarmteprojecten glastuinbouw mogelijk in SDE+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20194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>
                <a:latin typeface="Arial"/>
                <a:cs typeface="Arial"/>
              </a:rPr>
              <a:t>Agenda</a:t>
            </a:r>
            <a:endParaRPr lang="nl-NL"/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51CD4174-B36C-4274-BB09-0EAF9059B8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nl-NL" b="1">
                <a:latin typeface="Arial"/>
                <a:cs typeface="Arial"/>
              </a:rPr>
              <a:t>De start van het Klimaatakkoord </a:t>
            </a:r>
          </a:p>
          <a:p>
            <a:pPr marL="457200" indent="-457200">
              <a:buFont typeface="+mj-lt"/>
              <a:buAutoNum type="arabicPeriod"/>
            </a:pPr>
            <a:r>
              <a:rPr lang="nl-NL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Randvoorwaarden gemeenten</a:t>
            </a:r>
          </a:p>
          <a:p>
            <a:pPr marL="457200" indent="-457200">
              <a:buFont typeface="+mj-lt"/>
              <a:buAutoNum type="arabicPeriod"/>
            </a:pPr>
            <a:r>
              <a:rPr lang="nl-NL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Opgaven voor gemeenten</a:t>
            </a:r>
          </a:p>
          <a:p>
            <a:pPr marL="457200" indent="-457200">
              <a:buFont typeface="+mj-lt"/>
              <a:buAutoNum type="arabicPeriod"/>
            </a:pPr>
            <a:r>
              <a:rPr lang="nl-NL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Aan de slag met Klimaatakkoord</a:t>
            </a:r>
          </a:p>
          <a:p>
            <a:pPr marL="457200" indent="-457200">
              <a:buFont typeface="+mj-lt"/>
              <a:buAutoNum type="arabicPeriod"/>
            </a:pPr>
            <a:r>
              <a:rPr lang="nl-NL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Vragen en informatie</a:t>
            </a:r>
          </a:p>
          <a:p>
            <a:pPr marL="0" indent="0">
              <a:buNone/>
            </a:pPr>
            <a:endParaRPr lang="nl-NL">
              <a:solidFill>
                <a:schemeClr val="bg1">
                  <a:lumMod val="85000"/>
                </a:schemeClr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36771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4FF1A302-3D84-4EAD-9D07-9710E7D422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9522" y="298938"/>
            <a:ext cx="9275708" cy="6110654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FB063C3-ED15-4305-A1E3-34CF41727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Opgaven gemeenten: gebouwde omgeving</a:t>
            </a:r>
          </a:p>
        </p:txBody>
      </p:sp>
    </p:spTree>
    <p:extLst>
      <p:ext uri="{BB962C8B-B14F-4D97-AF65-F5344CB8AC3E}">
        <p14:creationId xmlns:p14="http://schemas.microsoft.com/office/powerpoint/2010/main" val="38396421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Opgaven gemeenten: gebouwde omgeving</a:t>
            </a:r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D265F287-8682-4DC2-B8E4-4AB3770A1F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28144" y="2215862"/>
            <a:ext cx="6364615" cy="4500563"/>
          </a:xfr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3F451C1C-1CD2-459F-9525-A08499BADEB7}"/>
              </a:ext>
            </a:extLst>
          </p:cNvPr>
          <p:cNvSpPr txBox="1"/>
          <p:nvPr/>
        </p:nvSpPr>
        <p:spPr>
          <a:xfrm>
            <a:off x="1078800" y="1800000"/>
            <a:ext cx="552268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Transitievisie Warmte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Routekaarten voor CO2-arm maken van groepen gebouwen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Warmtefonds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Belastingverhoging gas naar elektra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Gebouwgebonden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financiering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Wetgevingsagenda opgesteld  </a:t>
            </a:r>
          </a:p>
        </p:txBody>
      </p:sp>
    </p:spTree>
    <p:extLst>
      <p:ext uri="{BB962C8B-B14F-4D97-AF65-F5344CB8AC3E}">
        <p14:creationId xmlns:p14="http://schemas.microsoft.com/office/powerpoint/2010/main" val="11485754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>
                <a:latin typeface="Arial"/>
                <a:cs typeface="Arial"/>
              </a:rPr>
              <a:t>Agenda</a:t>
            </a:r>
            <a:endParaRPr lang="nl-NL"/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51CD4174-B36C-4274-BB09-0EAF9059B8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nl-NL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De start van het Klimaatakkoord</a:t>
            </a:r>
            <a:r>
              <a:rPr lang="nl-NL" b="1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nl-NL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Randvoorwaarden gemeenten</a:t>
            </a:r>
          </a:p>
          <a:p>
            <a:pPr marL="457200" indent="-457200">
              <a:buFont typeface="+mj-lt"/>
              <a:buAutoNum type="arabicPeriod"/>
            </a:pPr>
            <a:r>
              <a:rPr lang="nl-NL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Opgaven voor gemeenten</a:t>
            </a:r>
          </a:p>
          <a:p>
            <a:pPr marL="457200" indent="-457200">
              <a:buFont typeface="+mj-lt"/>
              <a:buAutoNum type="arabicPeriod"/>
            </a:pPr>
            <a:r>
              <a:rPr lang="nl-NL" b="1">
                <a:latin typeface="Arial"/>
                <a:cs typeface="Arial"/>
              </a:rPr>
              <a:t>Aan de slag met Klimaatakkoord</a:t>
            </a:r>
          </a:p>
          <a:p>
            <a:pPr marL="457200" indent="-457200">
              <a:buFont typeface="+mj-lt"/>
              <a:buAutoNum type="arabicPeriod"/>
            </a:pPr>
            <a:r>
              <a:rPr lang="nl-NL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Vragen en informatie</a:t>
            </a:r>
          </a:p>
          <a:p>
            <a:pPr marL="0" indent="0">
              <a:buNone/>
            </a:pPr>
            <a:endParaRPr lang="nl-NL" b="1">
              <a:latin typeface="Arial"/>
              <a:cs typeface="Arial"/>
            </a:endParaRPr>
          </a:p>
          <a:p>
            <a:pPr marL="0" indent="0">
              <a:buNone/>
            </a:pPr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FABAB9E-8C0E-4483-8086-35A143DDF0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3971" y="3158836"/>
            <a:ext cx="4741972" cy="3415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0314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337A270E-4E73-4BB7-A044-20E6912F1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1080000"/>
            <a:ext cx="10033200" cy="720000"/>
          </a:xfrm>
        </p:spPr>
        <p:txBody>
          <a:bodyPr/>
          <a:lstStyle/>
          <a:p>
            <a:r>
              <a:rPr lang="nl-NL" dirty="0"/>
              <a:t>Tijdspad (okt 2019)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2DE0514E-5AEB-40D4-8AAB-BD0F215F7F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09681"/>
            <a:ext cx="12192000" cy="4168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756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hlinkClick r:id="rId3"/>
            <a:extLst>
              <a:ext uri="{FF2B5EF4-FFF2-40B4-BE49-F238E27FC236}">
                <a16:creationId xmlns:a16="http://schemas.microsoft.com/office/drawing/2014/main" id="{004B19D1-3C6D-483B-B0D2-7D754DDC8B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9409" y="1305286"/>
            <a:ext cx="5963478" cy="5350893"/>
          </a:xfrm>
          <a:prstGeom prst="rect">
            <a:avLst/>
          </a:prstGeom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De lagen van het Klimaatakkoord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402748DD-61B4-4A36-8CF4-2F72F8A329BF}"/>
              </a:ext>
            </a:extLst>
          </p:cNvPr>
          <p:cNvSpPr txBox="1"/>
          <p:nvPr/>
        </p:nvSpPr>
        <p:spPr>
          <a:xfrm>
            <a:off x="1080000" y="2310009"/>
            <a:ext cx="50623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>
                <a:latin typeface="Arial" panose="020B0604020202020204" pitchFamily="34" charset="0"/>
                <a:cs typeface="Arial" panose="020B0604020202020204" pitchFamily="34" charset="0"/>
              </a:rPr>
              <a:t>Laag 1: Wijk of buurt(schap)</a:t>
            </a:r>
          </a:p>
          <a:p>
            <a:r>
              <a:rPr lang="nl-NL">
                <a:latin typeface="Arial" panose="020B0604020202020204" pitchFamily="34" charset="0"/>
                <a:cs typeface="Arial" panose="020B0604020202020204" pitchFamily="34" charset="0"/>
              </a:rPr>
              <a:t>Laag 2: Gemeente</a:t>
            </a:r>
          </a:p>
          <a:p>
            <a:r>
              <a:rPr lang="nl-NL">
                <a:latin typeface="Arial" panose="020B0604020202020204" pitchFamily="34" charset="0"/>
                <a:cs typeface="Arial" panose="020B0604020202020204" pitchFamily="34" charset="0"/>
              </a:rPr>
              <a:t>Laag 3: Regio</a:t>
            </a:r>
          </a:p>
          <a:p>
            <a:r>
              <a:rPr lang="nl-NL">
                <a:latin typeface="Arial" panose="020B0604020202020204" pitchFamily="34" charset="0"/>
                <a:cs typeface="Arial" panose="020B0604020202020204" pitchFamily="34" charset="0"/>
              </a:rPr>
              <a:t>Laag 4: Landelijk</a:t>
            </a:r>
          </a:p>
        </p:txBody>
      </p:sp>
    </p:spTree>
    <p:extLst>
      <p:ext uri="{BB962C8B-B14F-4D97-AF65-F5344CB8AC3E}">
        <p14:creationId xmlns:p14="http://schemas.microsoft.com/office/powerpoint/2010/main" val="6073143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98BE6FC-C3EB-4EAA-85E0-F3006405BE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7480" y="195942"/>
            <a:ext cx="5710296" cy="666205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F566AC4-CEE0-4F7A-8223-E0B9E6610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Regionale energiestrategie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1D680018-EC1A-4E31-B705-1F717D0A99AD}"/>
              </a:ext>
            </a:extLst>
          </p:cNvPr>
          <p:cNvSpPr txBox="1"/>
          <p:nvPr/>
        </p:nvSpPr>
        <p:spPr>
          <a:xfrm>
            <a:off x="1080000" y="1800000"/>
            <a:ext cx="45774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3DB7E4"/>
              </a:buClr>
              <a:buFont typeface="Arial" panose="020B0604020202020204" pitchFamily="34" charset="0"/>
              <a:buChar char="•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30 RES regio’s</a:t>
            </a:r>
          </a:p>
          <a:p>
            <a:pPr marL="342900" indent="-342900">
              <a:buClr>
                <a:srgbClr val="3DB7E4"/>
              </a:buClr>
              <a:buFont typeface="Arial" panose="020B0604020202020204" pitchFamily="34" charset="0"/>
              <a:buChar char="•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Start NP RES januari 2019</a:t>
            </a:r>
          </a:p>
          <a:p>
            <a:pPr marL="342900" indent="-342900">
              <a:buClr>
                <a:srgbClr val="3DB7E4"/>
              </a:buClr>
              <a:buFont typeface="Arial" panose="020B0604020202020204" pitchFamily="34" charset="0"/>
              <a:buChar char="•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Opbouw programma:</a:t>
            </a:r>
          </a:p>
          <a:p>
            <a:pPr marL="798513" lvl="1" indent="-342900">
              <a:buClr>
                <a:srgbClr val="3DB7E4"/>
              </a:buClr>
              <a:buFont typeface="Courier New" panose="02070309020205020404" pitchFamily="49" charset="0"/>
              <a:buChar char="o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Regio vorming</a:t>
            </a:r>
          </a:p>
          <a:p>
            <a:pPr marL="798513" lvl="1" indent="-342900">
              <a:buClr>
                <a:srgbClr val="3DB7E4"/>
              </a:buClr>
              <a:buFont typeface="Courier New" panose="02070309020205020404" pitchFamily="49" charset="0"/>
              <a:buChar char="o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Concept RES – juni 2020</a:t>
            </a:r>
          </a:p>
          <a:p>
            <a:pPr marL="798513" lvl="1" indent="-342900">
              <a:buClr>
                <a:srgbClr val="3DB7E4"/>
              </a:buClr>
              <a:buFont typeface="Courier New" panose="02070309020205020404" pitchFamily="49" charset="0"/>
              <a:buChar char="o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RES 1.0 – maart 2021</a:t>
            </a:r>
          </a:p>
          <a:p>
            <a:pPr marL="342900" indent="-342900">
              <a:buClr>
                <a:srgbClr val="3DB7E4"/>
              </a:buClr>
              <a:buFont typeface="Arial" panose="020B0604020202020204" pitchFamily="34" charset="0"/>
              <a:buChar char="•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Route 35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3674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0486D070-FDE6-4AAD-B39E-9485FFA89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Tijdspad Transitievisie Warmte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00ADBC0-15FF-43B3-972B-19E41D3DF1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408" y="1545408"/>
            <a:ext cx="11576538" cy="412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3815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A6BC0284-8CD9-41BF-B735-ED0835AC0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1080000"/>
            <a:ext cx="10258560" cy="720000"/>
          </a:xfrm>
        </p:spPr>
        <p:txBody>
          <a:bodyPr/>
          <a:lstStyle/>
          <a:p>
            <a:r>
              <a:rPr lang="nl-NL"/>
              <a:t>Regionale energiestrategie en Transitievisie Warmte</a:t>
            </a:r>
          </a:p>
        </p:txBody>
      </p:sp>
      <p:pic>
        <p:nvPicPr>
          <p:cNvPr id="1026" name="Picture 2" descr="https://www.regionale-energiestrategie.nl/Communities/Common/Images/Regionale%20energiestrategie/Graphics%20RES%20update%20juli_Planning_uitvoering_wijkniveau.png">
            <a:extLst>
              <a:ext uri="{FF2B5EF4-FFF2-40B4-BE49-F238E27FC236}">
                <a16:creationId xmlns:a16="http://schemas.microsoft.com/office/drawing/2014/main" id="{C4C6D575-C2A6-4815-BB00-2903DAD414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06" y="1484293"/>
            <a:ext cx="10554244" cy="51546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36297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>
                <a:latin typeface="Arial"/>
                <a:cs typeface="Arial"/>
              </a:rPr>
              <a:t>Agenda</a:t>
            </a:r>
            <a:endParaRPr lang="nl-NL"/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51CD4174-B36C-4274-BB09-0EAF9059B8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nl-NL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De start van het Klimaatakkoord </a:t>
            </a:r>
          </a:p>
          <a:p>
            <a:pPr marL="457200" indent="-457200">
              <a:buFont typeface="+mj-lt"/>
              <a:buAutoNum type="arabicPeriod"/>
            </a:pPr>
            <a:r>
              <a:rPr lang="nl-NL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Randvoorwaarden gemeenten</a:t>
            </a:r>
          </a:p>
          <a:p>
            <a:pPr marL="457200" indent="-457200">
              <a:buFont typeface="+mj-lt"/>
              <a:buAutoNum type="arabicPeriod"/>
            </a:pPr>
            <a:r>
              <a:rPr lang="nl-NL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Opgaven voor gemeenten</a:t>
            </a:r>
          </a:p>
          <a:p>
            <a:pPr marL="457200" indent="-457200">
              <a:buFont typeface="+mj-lt"/>
              <a:buAutoNum type="arabicPeriod"/>
            </a:pPr>
            <a:r>
              <a:rPr lang="nl-NL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Aan de slag met Klimaatakkoord</a:t>
            </a:r>
          </a:p>
          <a:p>
            <a:pPr marL="457200" indent="-457200">
              <a:buFont typeface="+mj-lt"/>
              <a:buAutoNum type="arabicPeriod"/>
            </a:pPr>
            <a:r>
              <a:rPr lang="nl-NL" b="1">
                <a:latin typeface="Arial"/>
                <a:cs typeface="Arial"/>
              </a:rPr>
              <a:t>Vragen en informatie</a:t>
            </a:r>
          </a:p>
        </p:txBody>
      </p:sp>
    </p:spTree>
    <p:extLst>
      <p:ext uri="{BB962C8B-B14F-4D97-AF65-F5344CB8AC3E}">
        <p14:creationId xmlns:p14="http://schemas.microsoft.com/office/powerpoint/2010/main" val="37524469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3BE9CCB3-A58D-4774-8424-CB5FB11B7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Informatie en ondersteuning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5ACD7C9-6027-4125-8499-F45E2127FD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500" y="1669597"/>
            <a:ext cx="10033000" cy="4500563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Ieder programma eigen website; online </a:t>
            </a:r>
            <a:r>
              <a:rPr lang="nl-NL" dirty="0" err="1"/>
              <a:t>communities</a:t>
            </a:r>
            <a:r>
              <a:rPr lang="nl-NL" dirty="0"/>
              <a:t> verbonden:</a:t>
            </a:r>
          </a:p>
          <a:p>
            <a:pPr lvl="1"/>
            <a:r>
              <a:rPr lang="nl-NL" dirty="0"/>
              <a:t>NP RES: www.regionale-energiestrategie.nl</a:t>
            </a:r>
          </a:p>
          <a:p>
            <a:pPr lvl="1"/>
            <a:r>
              <a:rPr lang="nl-NL" dirty="0"/>
              <a:t>PAW/KLP: www.aardgasvrijewijken.nl</a:t>
            </a:r>
          </a:p>
          <a:p>
            <a:pPr lvl="1"/>
            <a:r>
              <a:rPr lang="nl-NL" dirty="0"/>
              <a:t>ECW/ Leidraad: </a:t>
            </a:r>
            <a:r>
              <a:rPr lang="nl-NL" dirty="0">
                <a:hlinkClick r:id="rId2"/>
              </a:rPr>
              <a:t>www.expertisecentrumwarmte.nl</a:t>
            </a:r>
            <a:endParaRPr lang="nl-NL" dirty="0"/>
          </a:p>
          <a:p>
            <a:pPr lvl="1"/>
            <a:r>
              <a:rPr lang="nl-NL" dirty="0"/>
              <a:t>LCNK: </a:t>
            </a:r>
            <a:r>
              <a:rPr lang="nl-NL" dirty="0">
                <a:hlinkClick r:id="rId3"/>
              </a:rPr>
              <a:t>www.lcnk.nl</a:t>
            </a:r>
            <a:r>
              <a:rPr lang="nl-NL" dirty="0"/>
              <a:t> (communicatie)</a:t>
            </a:r>
          </a:p>
          <a:p>
            <a:pPr marL="0" indent="-1587">
              <a:buNone/>
            </a:pPr>
            <a:endParaRPr lang="nl-NL" dirty="0"/>
          </a:p>
          <a:p>
            <a:pPr marL="0" indent="-1587">
              <a:buNone/>
            </a:pPr>
            <a:r>
              <a:rPr lang="nl-NL" dirty="0"/>
              <a:t>VNG:</a:t>
            </a:r>
          </a:p>
          <a:p>
            <a:pPr lvl="1"/>
            <a:r>
              <a:rPr lang="nl-NL" dirty="0"/>
              <a:t>VNG: www.vng.nl/klimaatakkoord</a:t>
            </a:r>
          </a:p>
          <a:p>
            <a:pPr lvl="1"/>
            <a:r>
              <a:rPr lang="nl-NL" dirty="0"/>
              <a:t>Klimaatnieuwsbrief (- eind 2019)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Inwoners: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dirty="0"/>
              <a:t>Regionale energieloketten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dirty="0"/>
              <a:t>www.iedereendoetwatt.nl</a:t>
            </a:r>
          </a:p>
        </p:txBody>
      </p:sp>
    </p:spTree>
    <p:extLst>
      <p:ext uri="{BB962C8B-B14F-4D97-AF65-F5344CB8AC3E}">
        <p14:creationId xmlns:p14="http://schemas.microsoft.com/office/powerpoint/2010/main" val="3204773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ACC9F939-8F20-48D7-809C-7F4A02F0A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De start</a:t>
            </a:r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B8B8715E-15B3-4E53-A228-2FA2731284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Maart 2017: 	Investeringsagenda van VNG, UvW en IPO</a:t>
            </a:r>
            <a:br>
              <a:rPr lang="nl-NL" dirty="0"/>
            </a:br>
            <a:endParaRPr lang="nl-NL" dirty="0"/>
          </a:p>
          <a:p>
            <a:r>
              <a:rPr lang="nl-NL" dirty="0"/>
              <a:t>Februari 2018: 	Start Interbestuurlijk Programma (IBP)</a:t>
            </a:r>
          </a:p>
          <a:p>
            <a:pPr marL="0" indent="0">
              <a:buNone/>
            </a:pPr>
            <a:r>
              <a:rPr lang="nl-NL" dirty="0"/>
              <a:t>			Start onderhandeling aan Klimaattafels</a:t>
            </a:r>
            <a:br>
              <a:rPr lang="nl-NL" dirty="0"/>
            </a:br>
            <a:endParaRPr lang="nl-NL" dirty="0"/>
          </a:p>
          <a:p>
            <a:r>
              <a:rPr lang="nl-NL" dirty="0"/>
              <a:t>Maart 2018:	Klimaat belangrijk thema in gemeenteraads- 				verkiezingen</a:t>
            </a:r>
            <a:br>
              <a:rPr lang="nl-NL" dirty="0"/>
            </a:br>
            <a:endParaRPr lang="nl-NL" dirty="0"/>
          </a:p>
          <a:p>
            <a:r>
              <a:rPr lang="nl-NL" dirty="0"/>
              <a:t>Maatschappelijke agenda: </a:t>
            </a:r>
            <a:r>
              <a:rPr lang="nl-NL" dirty="0" err="1"/>
              <a:t>Climateyouth</a:t>
            </a:r>
            <a:r>
              <a:rPr lang="nl-NL" dirty="0"/>
              <a:t>, Groningen, </a:t>
            </a:r>
            <a:r>
              <a:rPr lang="nl-NL" dirty="0" err="1"/>
              <a:t>Urgenda</a:t>
            </a:r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38B10CDC-9A3C-4E43-A217-418B8C878F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9199" y="4050506"/>
            <a:ext cx="1889341" cy="2649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890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>
                <a:latin typeface="Arial"/>
                <a:cs typeface="Arial"/>
              </a:rPr>
              <a:t>Agenda</a:t>
            </a:r>
            <a:endParaRPr lang="nl-NL"/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51CD4174-B36C-4274-BB09-0EAF9059B8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nl-NL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De start van het Klimaatakkoord </a:t>
            </a:r>
          </a:p>
          <a:p>
            <a:pPr marL="457200" indent="-457200">
              <a:buFont typeface="+mj-lt"/>
              <a:buAutoNum type="arabicPeriod"/>
            </a:pPr>
            <a:r>
              <a:rPr lang="nl-NL" b="1">
                <a:latin typeface="Arial"/>
                <a:cs typeface="Arial"/>
              </a:rPr>
              <a:t>Randvoorwaarden gemeenten</a:t>
            </a:r>
          </a:p>
          <a:p>
            <a:pPr marL="457200" indent="-457200">
              <a:buFont typeface="+mj-lt"/>
              <a:buAutoNum type="arabicPeriod"/>
            </a:pPr>
            <a:r>
              <a:rPr lang="nl-NL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Opgaven voor gemeenten</a:t>
            </a:r>
          </a:p>
          <a:p>
            <a:pPr marL="457200" indent="-457200">
              <a:buFont typeface="+mj-lt"/>
              <a:buAutoNum type="arabicPeriod"/>
            </a:pPr>
            <a:r>
              <a:rPr lang="nl-NL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Aan de slag met Klimaatakkoord</a:t>
            </a:r>
          </a:p>
          <a:p>
            <a:pPr marL="457200" indent="-457200">
              <a:buFont typeface="+mj-lt"/>
              <a:buAutoNum type="arabicPeriod"/>
            </a:pPr>
            <a:r>
              <a:rPr lang="nl-NL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Vragen en informatie</a:t>
            </a:r>
          </a:p>
          <a:p>
            <a:pPr marL="0" indent="0">
              <a:buNone/>
            </a:pPr>
            <a:endParaRPr lang="nl-NL">
              <a:solidFill>
                <a:schemeClr val="bg1">
                  <a:lumMod val="85000"/>
                </a:schemeClr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9442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952AF846-0C60-4E8F-BB7A-DE3963EE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Randvoorwaarden aan Klimaatakkoord (BALV 2018)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2E7A8DC5-CC0A-436D-9CE3-464FD5D328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0000" y="1800000"/>
            <a:ext cx="10807700" cy="4500563"/>
          </a:xfrm>
        </p:spPr>
        <p:txBody>
          <a:bodyPr/>
          <a:lstStyle/>
          <a:p>
            <a:pPr marL="0" indent="0">
              <a:buNone/>
              <a:tabLst>
                <a:tab pos="2508250" algn="l"/>
              </a:tabLst>
            </a:pPr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1: Tempo afhankelijk van haalbaar en betaalbaar voor de samenleving</a:t>
            </a:r>
          </a:p>
          <a:p>
            <a:pPr marL="0" indent="0">
              <a:buNone/>
              <a:tabLst>
                <a:tab pos="2508250" algn="l"/>
              </a:tabLst>
            </a:pPr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2: Regierol mogelijk maken door juiste bevoegdheden</a:t>
            </a:r>
          </a:p>
          <a:p>
            <a:pPr marL="0" indent="0">
              <a:buNone/>
              <a:tabLst>
                <a:tab pos="2508250" algn="l"/>
              </a:tabLst>
            </a:pPr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3: Vergoeding voor toename in uitvoeringskosten gemeenten</a:t>
            </a:r>
          </a:p>
          <a:p>
            <a:pPr marL="0" indent="0">
              <a:buNone/>
              <a:tabLst>
                <a:tab pos="2508250" algn="l"/>
              </a:tabLst>
            </a:pPr>
            <a:endParaRPr lang="nl-NL" dirty="0"/>
          </a:p>
          <a:p>
            <a:pPr marL="0" indent="0">
              <a:buNone/>
            </a:pPr>
            <a:r>
              <a:rPr lang="nl-NL" b="1" dirty="0"/>
              <a:t>Aanvullend (n.a.v. uitkomsten PBL voorjaar 2019):</a:t>
            </a:r>
          </a:p>
          <a:p>
            <a:r>
              <a:rPr lang="nl-NL" dirty="0"/>
              <a:t>verbreding van het artikel 2 Financiële-verhoudingswet;</a:t>
            </a:r>
          </a:p>
          <a:p>
            <a:r>
              <a:rPr lang="nl-NL" dirty="0"/>
              <a:t>extra tijd om te komen tot RES 1.0;</a:t>
            </a:r>
          </a:p>
          <a:p>
            <a:r>
              <a:rPr lang="nl-NL" dirty="0"/>
              <a:t>afspraken over de marktordening van warmte (en de warmtewet);</a:t>
            </a:r>
          </a:p>
          <a:p>
            <a:r>
              <a:rPr lang="nl-NL" dirty="0"/>
              <a:t>zekerheid over ‘woonlastenneutraliteit’;</a:t>
            </a:r>
          </a:p>
          <a:p>
            <a:r>
              <a:rPr lang="nl-NL" dirty="0"/>
              <a:t>interbestuurlijke afspraken over de toekomstige uitwerking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4E1956BE-631E-4D1E-B212-309DF2C65342}"/>
              </a:ext>
            </a:extLst>
          </p:cNvPr>
          <p:cNvSpPr/>
          <p:nvPr/>
        </p:nvSpPr>
        <p:spPr>
          <a:xfrm>
            <a:off x="5965195" y="3198168"/>
            <a:ext cx="2616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nl-NL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8E81C147-B9BE-4ED5-8D42-648656C9C0EE}"/>
              </a:ext>
            </a:extLst>
          </p:cNvPr>
          <p:cNvSpPr/>
          <p:nvPr/>
        </p:nvSpPr>
        <p:spPr>
          <a:xfrm>
            <a:off x="5965195" y="3198168"/>
            <a:ext cx="2616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0763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E414ED18-3E86-4083-96B9-17BB3DDA5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Haalbaar en betaalbaar voor de samenleving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EF1BF3A-2625-498F-98B2-66FBFC940E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Haalbaarheid en betaalbaarheid worden mede bepaald door consumptiepatronen (kostenverschuivingen) en zijn in mindere mate te sturen met overheidsbeleid.</a:t>
            </a:r>
            <a:r>
              <a:rPr lang="en-US" dirty="0"/>
              <a:t>​</a:t>
            </a:r>
          </a:p>
          <a:p>
            <a:pPr marL="0" indent="0">
              <a:buNone/>
            </a:pPr>
            <a:r>
              <a:rPr lang="nl-NL" dirty="0"/>
              <a:t>​</a:t>
            </a:r>
          </a:p>
          <a:p>
            <a:pPr marL="0" indent="0">
              <a:buNone/>
            </a:pPr>
            <a:r>
              <a:rPr lang="nl-NL" b="1" dirty="0"/>
              <a:t>Afspraken over</a:t>
            </a:r>
            <a:r>
              <a:rPr lang="nl-NL" dirty="0"/>
              <a:t>:</a:t>
            </a:r>
            <a:r>
              <a:rPr lang="en-US" dirty="0"/>
              <a:t>​</a:t>
            </a:r>
          </a:p>
          <a:p>
            <a:r>
              <a:rPr lang="nl-NL" dirty="0"/>
              <a:t>Stapsgewijze uitvoering plannen met ruimte voor bijsturing als gevolg van innovatie en opgedane ervaringen</a:t>
            </a:r>
            <a:r>
              <a:rPr lang="en-US" dirty="0"/>
              <a:t>​</a:t>
            </a:r>
          </a:p>
          <a:p>
            <a:r>
              <a:rPr lang="nl-NL" dirty="0"/>
              <a:t>Onderzoek naar woonlastenneutraliteit (met BZK)*</a:t>
            </a:r>
            <a:r>
              <a:rPr lang="en-US" dirty="0"/>
              <a:t>​</a:t>
            </a:r>
          </a:p>
          <a:p>
            <a:pPr marL="0" indent="0">
              <a:buNone/>
            </a:pPr>
            <a:r>
              <a:rPr lang="nl-NL" dirty="0"/>
              <a:t>​</a:t>
            </a:r>
          </a:p>
          <a:p>
            <a:pPr marL="0" indent="0">
              <a:buNone/>
            </a:pPr>
            <a:r>
              <a:rPr lang="nl-NL" dirty="0"/>
              <a:t>​</a:t>
            </a:r>
          </a:p>
          <a:p>
            <a:pPr marL="0" indent="0">
              <a:buNone/>
            </a:pPr>
            <a:r>
              <a:rPr lang="nl-NL" sz="1800" dirty="0"/>
              <a:t>* Zie ledenbrief 17/07/2019</a:t>
            </a:r>
            <a:r>
              <a:rPr lang="en-US" sz="1800" dirty="0"/>
              <a:t>​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97642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CB24DEDA-06F3-40D8-B64A-6C01F113B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Juiste gemeentelijke bevoegdheden</a:t>
            </a:r>
            <a:r>
              <a:rPr lang="nl-NL" b="0"/>
              <a:t>​</a:t>
            </a:r>
            <a:endParaRPr lang="nl-NL"/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D309C1F1-2EA9-48E1-8ECB-58E3FB0930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Bevoegdheden hangen soms samen met beschikbaarheid van instrumentarium uit de Omgevingswet. </a:t>
            </a:r>
          </a:p>
          <a:p>
            <a:pPr marL="0" indent="0">
              <a:buNone/>
            </a:pPr>
            <a:r>
              <a:rPr lang="nl-NL" dirty="0"/>
              <a:t>Daarom actief sturen op afstemming en voortgang van de Omgevingswet.</a:t>
            </a:r>
            <a:r>
              <a:rPr lang="en-US" dirty="0"/>
              <a:t>​</a:t>
            </a:r>
          </a:p>
          <a:p>
            <a:pPr marL="0" indent="0">
              <a:buNone/>
            </a:pPr>
            <a:r>
              <a:rPr lang="nl-NL" dirty="0"/>
              <a:t>​</a:t>
            </a:r>
          </a:p>
          <a:p>
            <a:pPr marL="0" indent="0">
              <a:buNone/>
            </a:pPr>
            <a:r>
              <a:rPr lang="nl-NL" b="1" dirty="0"/>
              <a:t>Afspraken over:</a:t>
            </a:r>
            <a:r>
              <a:rPr lang="en-US" dirty="0"/>
              <a:t>​</a:t>
            </a:r>
          </a:p>
          <a:p>
            <a:r>
              <a:rPr lang="nl-NL" dirty="0"/>
              <a:t>Extra tijd voor opleveren 1.0-versie van de RES</a:t>
            </a:r>
            <a:r>
              <a:rPr lang="en-US" dirty="0"/>
              <a:t>​</a:t>
            </a:r>
          </a:p>
          <a:p>
            <a:r>
              <a:rPr lang="nl-NL" dirty="0"/>
              <a:t>Proces om te komen tot nieuwe marktordening van warmte (en Warmtewet)</a:t>
            </a:r>
            <a:endParaRPr lang="en-US" dirty="0"/>
          </a:p>
          <a:p>
            <a:r>
              <a:rPr lang="nl-NL" dirty="0"/>
              <a:t>Wetgevingsagenda</a:t>
            </a:r>
            <a:r>
              <a:rPr lang="en-US" dirty="0"/>
              <a:t>​</a:t>
            </a:r>
          </a:p>
          <a:p>
            <a:pPr marL="0" indent="0">
              <a:buNone/>
            </a:pPr>
            <a:r>
              <a:rPr lang="nl-NL" dirty="0"/>
              <a:t>​</a:t>
            </a:r>
          </a:p>
          <a:p>
            <a:pPr marL="0" indent="0">
              <a:buNone/>
            </a:pPr>
            <a:r>
              <a:rPr lang="nl-NL" dirty="0"/>
              <a:t>​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002111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3AEF75FF-E667-47FD-B5F8-DAB56D58C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Wetgevingsagenda</a:t>
            </a:r>
            <a:r>
              <a:rPr lang="nl-NL" b="0"/>
              <a:t>​</a:t>
            </a:r>
            <a:endParaRPr lang="nl-NL"/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2EFD963A-CDD7-4639-BD99-AAA611B116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499" y="1800225"/>
            <a:ext cx="10498607" cy="450056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nl-NL"/>
              <a:t>Wetten worden afzonderlijk opgepakt.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/>
              <a:t>Verschillende wet- en regelgeving moeten op elkaar én bij beleidskeuzes aansluiten.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/>
              <a:t>De intentie is dat wetgevingstrajecten uiteindelijk samenkomen.</a:t>
            </a:r>
          </a:p>
          <a:p>
            <a:pPr marL="0" indent="0">
              <a:buNone/>
            </a:pPr>
            <a:endParaRPr lang="nl-NL"/>
          </a:p>
          <a:p>
            <a:pPr marL="0" indent="0">
              <a:buNone/>
            </a:pPr>
            <a:r>
              <a:rPr lang="nl-NL"/>
              <a:t>Agenda:</a:t>
            </a:r>
          </a:p>
          <a:p>
            <a:r>
              <a:rPr lang="nl-NL"/>
              <a:t>Energiewet 1.0 (nieuw, Gaswet en Elektriciteitswet vervallen): eind 2019 internetconsultatie. </a:t>
            </a:r>
          </a:p>
          <a:p>
            <a:r>
              <a:rPr lang="nl-NL"/>
              <a:t>Warmtewet 2.0 (marktordening warmtenetten): nog geen datum bekend</a:t>
            </a:r>
          </a:p>
          <a:p>
            <a:r>
              <a:rPr lang="nl-NL"/>
              <a:t>Omgevingswet: naar verwachting inwerkingtreding op 1 januari 2021</a:t>
            </a:r>
          </a:p>
          <a:p>
            <a:endParaRPr lang="nl-NL"/>
          </a:p>
          <a:p>
            <a:pPr marL="0" indent="0">
              <a:buNone/>
            </a:pPr>
            <a:r>
              <a:rPr lang="nl-NL"/>
              <a:t>VNG is aangehaakt en kan altijd actief lobbyen vanuit gemeentelijke belang.</a:t>
            </a:r>
          </a:p>
        </p:txBody>
      </p:sp>
    </p:spTree>
    <p:extLst>
      <p:ext uri="{BB962C8B-B14F-4D97-AF65-F5344CB8AC3E}">
        <p14:creationId xmlns:p14="http://schemas.microsoft.com/office/powerpoint/2010/main" val="1543769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43577766-8063-4053-8CB8-5965A9FD5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Vergoeding gemeentelijke uitvoeringskosten</a:t>
            </a:r>
            <a:r>
              <a:rPr lang="nl-NL" b="0"/>
              <a:t>​</a:t>
            </a:r>
            <a:endParaRPr lang="nl-NL"/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1A6F19F4-89D4-4828-BB90-7846637E49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/>
              <a:t>Het artikel 2-onderzoek wordt ingezet over de volle breedte van de afspraken in het Klimaatakkoord en gaat over de uitvoeringslasten van de decentrale overheden.</a:t>
            </a:r>
          </a:p>
          <a:p>
            <a:pPr marL="0" indent="0">
              <a:buNone/>
            </a:pPr>
            <a:r>
              <a:rPr lang="nl-NL"/>
              <a:t>​</a:t>
            </a:r>
          </a:p>
          <a:p>
            <a:pPr marL="0" indent="0">
              <a:buNone/>
            </a:pPr>
            <a:r>
              <a:rPr lang="nl-NL" b="1"/>
              <a:t>Afspraken:</a:t>
            </a:r>
            <a:r>
              <a:rPr lang="en-US"/>
              <a:t>​</a:t>
            </a:r>
          </a:p>
          <a:p>
            <a:r>
              <a:rPr lang="nl-NL"/>
              <a:t>Verbreding van het artikel 2-onderzoek Financiële-verhoudingswet naar alle sectortafels.*</a:t>
            </a:r>
            <a:r>
              <a:rPr lang="en-US"/>
              <a:t>​</a:t>
            </a:r>
          </a:p>
          <a:p>
            <a:r>
              <a:rPr lang="nl-NL"/>
              <a:t>Financiële toezeggingen op korte termijn (2019 – 2021) voor uitvoering RES en Transitievisie Warmte</a:t>
            </a:r>
            <a:r>
              <a:rPr lang="en-US"/>
              <a:t>​</a:t>
            </a:r>
          </a:p>
          <a:p>
            <a:pPr marL="0" indent="0">
              <a:buNone/>
            </a:pPr>
            <a:r>
              <a:rPr lang="nl-NL"/>
              <a:t>​</a:t>
            </a:r>
          </a:p>
          <a:p>
            <a:pPr marL="0" indent="0">
              <a:buNone/>
            </a:pPr>
            <a:r>
              <a:rPr lang="nl-NL"/>
              <a:t>​</a:t>
            </a:r>
          </a:p>
          <a:p>
            <a:pPr marL="0" indent="0">
              <a:buNone/>
            </a:pPr>
            <a:r>
              <a:rPr lang="nl-NL" sz="1800"/>
              <a:t>* Resultaat onderzoek in 2020</a:t>
            </a:r>
            <a:r>
              <a:rPr lang="en-US" sz="1800"/>
              <a:t>​</a:t>
            </a:r>
          </a:p>
          <a:p>
            <a:pPr marL="0" indent="0">
              <a:buNone/>
            </a:pPr>
            <a:r>
              <a:rPr lang="nl-NL"/>
              <a:t>​</a:t>
            </a:r>
          </a:p>
          <a:p>
            <a:pPr marL="0" indent="0">
              <a:buNone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058854"/>
      </p:ext>
    </p:extLst>
  </p:cSld>
  <p:clrMapOvr>
    <a:masterClrMapping/>
  </p:clrMapOvr>
</p:sld>
</file>

<file path=ppt/theme/theme1.xml><?xml version="1.0" encoding="utf-8"?>
<a:theme xmlns:a="http://schemas.openxmlformats.org/drawingml/2006/main" name="VNG_Basis - kopie">
  <a:themeElements>
    <a:clrScheme name="Aangepast 17">
      <a:dk1>
        <a:srgbClr val="000000"/>
      </a:dk1>
      <a:lt1>
        <a:srgbClr val="FFFFFF"/>
      </a:lt1>
      <a:dk2>
        <a:srgbClr val="002C64"/>
      </a:dk2>
      <a:lt2>
        <a:srgbClr val="00A9F3"/>
      </a:lt2>
      <a:accent1>
        <a:srgbClr val="8EBAE5"/>
      </a:accent1>
      <a:accent2>
        <a:srgbClr val="3DB7E4"/>
      </a:accent2>
      <a:accent3>
        <a:srgbClr val="002F5F"/>
      </a:accent3>
      <a:accent4>
        <a:srgbClr val="F0AB00"/>
      </a:accent4>
      <a:accent5>
        <a:srgbClr val="00853C"/>
      </a:accent5>
      <a:accent6>
        <a:srgbClr val="C20015"/>
      </a:accent6>
      <a:hlink>
        <a:srgbClr val="999999"/>
      </a:hlink>
      <a:folHlink>
        <a:srgbClr val="CCCCCC"/>
      </a:folHlink>
    </a:clrScheme>
    <a:fontScheme name="V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1" id="{CE455056-2E07-40E3-A23C-F1856412D281}" vid="{436D15DC-6C1F-43E0-BA25-266AD42F8E4E}"/>
    </a:ext>
  </a:extLst>
</a:theme>
</file>

<file path=ppt/theme/theme2.xml><?xml version="1.0" encoding="utf-8"?>
<a:theme xmlns:a="http://schemas.openxmlformats.org/drawingml/2006/main" name="VNG Titels">
  <a:themeElements>
    <a:clrScheme name="Aangepast 23">
      <a:dk1>
        <a:srgbClr val="000000"/>
      </a:dk1>
      <a:lt1>
        <a:srgbClr val="FFFFFF"/>
      </a:lt1>
      <a:dk2>
        <a:srgbClr val="002C64"/>
      </a:dk2>
      <a:lt2>
        <a:srgbClr val="00A9F3"/>
      </a:lt2>
      <a:accent1>
        <a:srgbClr val="8EBAE5"/>
      </a:accent1>
      <a:accent2>
        <a:srgbClr val="3DB7E4"/>
      </a:accent2>
      <a:accent3>
        <a:srgbClr val="002F5F"/>
      </a:accent3>
      <a:accent4>
        <a:srgbClr val="F0AB00"/>
      </a:accent4>
      <a:accent5>
        <a:srgbClr val="008541"/>
      </a:accent5>
      <a:accent6>
        <a:srgbClr val="C20016"/>
      </a:accent6>
      <a:hlink>
        <a:srgbClr val="999999"/>
      </a:hlink>
      <a:folHlink>
        <a:srgbClr val="CCCCCC"/>
      </a:folHlink>
    </a:clrScheme>
    <a:fontScheme name="Kantoor - klassie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1" id="{CE455056-2E07-40E3-A23C-F1856412D281}" vid="{E190F73E-30FE-4981-A67C-E1D98411DE6E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6C94B0B5A6A54CA11CBD286453026E" ma:contentTypeVersion="7" ma:contentTypeDescription="Een nieuw document maken." ma:contentTypeScope="" ma:versionID="0aab05293098de842444b698e6df7b55">
  <xsd:schema xmlns:xsd="http://www.w3.org/2001/XMLSchema" xmlns:xs="http://www.w3.org/2001/XMLSchema" xmlns:p="http://schemas.microsoft.com/office/2006/metadata/properties" xmlns:ns2="1dd975c9-113e-4900-833e-a0a76dc32715" targetNamespace="http://schemas.microsoft.com/office/2006/metadata/properties" ma:root="true" ma:fieldsID="86e28f39bb0ca3cfc23544c8846c3462" ns2:_="">
    <xsd:import namespace="1dd975c9-113e-4900-833e-a0a76dc3271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d975c9-113e-4900-833e-a0a76dc327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97F6575-8AF0-4DBB-BB12-2392F2DFD00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dd975c9-113e-4900-833e-a0a76dc3271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F38ABDE-6333-4FE9-BCBE-EED620B2FA2B}">
  <ds:schemaRefs>
    <ds:schemaRef ds:uri="http://schemas.microsoft.com/office/2006/metadata/properties"/>
    <ds:schemaRef ds:uri="1dd975c9-113e-4900-833e-a0a76dc32715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918244E-D0D9-4476-A582-777CC88EB31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VNG</Template>
  <TotalTime>78</TotalTime>
  <Words>634</Words>
  <Application>Microsoft Office PowerPoint</Application>
  <PresentationFormat>Breedbeeld</PresentationFormat>
  <Paragraphs>191</Paragraphs>
  <Slides>29</Slides>
  <Notes>23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2</vt:i4>
      </vt:variant>
      <vt:variant>
        <vt:lpstr>Diatitels</vt:lpstr>
      </vt:variant>
      <vt:variant>
        <vt:i4>29</vt:i4>
      </vt:variant>
    </vt:vector>
  </HeadingPairs>
  <TitlesOfParts>
    <vt:vector size="35" baseType="lpstr">
      <vt:lpstr>Arial</vt:lpstr>
      <vt:lpstr>Calibri</vt:lpstr>
      <vt:lpstr>Courier New</vt:lpstr>
      <vt:lpstr>Times New Roman</vt:lpstr>
      <vt:lpstr>VNG_Basis - kopie</vt:lpstr>
      <vt:lpstr>VNG Titels</vt:lpstr>
      <vt:lpstr>Klimaatakkoord:  ‘het fundament voor de energietransitie’</vt:lpstr>
      <vt:lpstr>Agenda</vt:lpstr>
      <vt:lpstr>De start</vt:lpstr>
      <vt:lpstr>Agenda</vt:lpstr>
      <vt:lpstr>Randvoorwaarden aan Klimaatakkoord (BALV 2018)</vt:lpstr>
      <vt:lpstr>Haalbaar en betaalbaar voor de samenleving</vt:lpstr>
      <vt:lpstr>Juiste gemeentelijke bevoegdheden​</vt:lpstr>
      <vt:lpstr>Wetgevingsagenda​</vt:lpstr>
      <vt:lpstr>Vergoeding gemeentelijke uitvoeringskosten​</vt:lpstr>
      <vt:lpstr>Samenvattend: Zekerheid voor nu en flexibiliteit in de toekomst​</vt:lpstr>
      <vt:lpstr>Agenda</vt:lpstr>
      <vt:lpstr>Opgaven voor gemeenten: industrie</vt:lpstr>
      <vt:lpstr>Opgaven voor gemeenten: industrie</vt:lpstr>
      <vt:lpstr>Opgaven voor gemeenten: landbouw en –gebruik</vt:lpstr>
      <vt:lpstr>Opgaven voor gemeenten: landbouw en –gebruik</vt:lpstr>
      <vt:lpstr>Opgaven voor gemeenten: mobiliteit</vt:lpstr>
      <vt:lpstr>Opgaven voor gemeenten: mobiliteit</vt:lpstr>
      <vt:lpstr>Opgaven voor gemeenten: elektriciteit/ RES</vt:lpstr>
      <vt:lpstr>Opgaven voor gemeenten: elektriciteit/ RES</vt:lpstr>
      <vt:lpstr>Opgaven gemeenten: gebouwde omgeving</vt:lpstr>
      <vt:lpstr>Opgaven gemeenten: gebouwde omgeving</vt:lpstr>
      <vt:lpstr>Agenda</vt:lpstr>
      <vt:lpstr>Tijdspad (okt 2019)</vt:lpstr>
      <vt:lpstr>De lagen van het Klimaatakkoord</vt:lpstr>
      <vt:lpstr>Regionale energiestrategie</vt:lpstr>
      <vt:lpstr>Tijdspad Transitievisie Warmte</vt:lpstr>
      <vt:lpstr>Regionale energiestrategie en Transitievisie Warmte</vt:lpstr>
      <vt:lpstr>Agenda</vt:lpstr>
      <vt:lpstr>Informatie en ondersteuning</vt:lpstr>
    </vt:vector>
  </TitlesOfParts>
  <Company>Valid WPS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Klimaatakkoord</dc:title>
  <dc:creator>Fred Jonker</dc:creator>
  <cp:keywords>All Places</cp:keywords>
  <cp:lastModifiedBy>Jireël Verhage</cp:lastModifiedBy>
  <cp:revision>8</cp:revision>
  <cp:lastPrinted>2019-09-12T08:21:51Z</cp:lastPrinted>
  <dcterms:created xsi:type="dcterms:W3CDTF">2018-06-24T18:58:45Z</dcterms:created>
  <dcterms:modified xsi:type="dcterms:W3CDTF">2019-11-15T12:41:20Z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0x0101008E6C94B0B5A6A54CA11CBD286453026E</vt:lpwstr>
  </property>
</Properties>
</file>