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96" r:id="rId21"/>
    <p:sldId id="295" r:id="rId2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clrMru>
    <a:srgbClr val="FFCD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5" autoAdjust="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2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4A901-61BF-5548-BFF3-746954B3AD3C}" type="datetimeFigureOut">
              <a:rPr lang="nl-NL" smtClean="0"/>
              <a:t>05-12-14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E1D27-E44C-ED4F-9560-91E3038B08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74530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2725B-E0B0-2D4A-898D-88752758A57A}" type="datetimeFigureOut">
              <a:rPr lang="nl-NL" smtClean="0"/>
              <a:t>05-12-14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54017-04C6-0D49-9C9E-6611361687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9816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54017-04C6-0D49-9C9E-661136168761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3589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54017-04C6-0D49-9C9E-661136168761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9015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54017-04C6-0D49-9C9E-661136168761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7127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24/25-11-2014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29BFE-3F9A-0A4C-ADED-EEAC0EE13BD8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7927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24/25-11-2014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29BFE-3F9A-0A4C-ADED-EEAC0EE13BD8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2143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24/25-11-2014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29BFE-3F9A-0A4C-ADED-EEAC0EE13BD8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2967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24/25-11-2014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29BFE-3F9A-0A4C-ADED-EEAC0EE13BD8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18753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24/25-11-2014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29BFE-3F9A-0A4C-ADED-EEAC0EE13BD8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2435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24/25-11-2014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29BFE-3F9A-0A4C-ADED-EEAC0EE13BD8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72554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24/25-11-2014</a:t>
            </a:r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29BFE-3F9A-0A4C-ADED-EEAC0EE13BD8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07271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24/25-11-2014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29BFE-3F9A-0A4C-ADED-EEAC0EE13BD8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5967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24/25-11-2014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29BFE-3F9A-0A4C-ADED-EEAC0EE13BD8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05842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24/25-11-2014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29BFE-3F9A-0A4C-ADED-EEAC0EE13BD8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96880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24/25-11-2014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29BFE-3F9A-0A4C-ADED-EEAC0EE13BD8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095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24/25-11-2014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29BFE-3F9A-0A4C-ADED-EEAC0EE13BD8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7373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otd@vng.nl" TargetMode="External"/><Relationship Id="rId3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Werkatelier </a:t>
            </a:r>
            <a:r>
              <a:rPr lang="nl-N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regelgeving </a:t>
            </a:r>
            <a:r>
              <a:rPr lang="nl-NL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Wmo 2015</a:t>
            </a:r>
            <a:br>
              <a:rPr lang="nl-NL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nl-NL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24 en 25 november 2014</a:t>
            </a:r>
            <a:endParaRPr lang="nl-NL" sz="3600" dirty="0">
              <a:solidFill>
                <a:srgbClr val="FF0000"/>
              </a:solidFill>
            </a:endParaRP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Charlotte Fruytier</a:t>
            </a:r>
          </a:p>
          <a:p>
            <a:r>
              <a:rPr lang="nl-NL" sz="2400" dirty="0" smtClean="0"/>
              <a:t>Fruytier Arbeidsrecht/Ambtenarenrecht</a:t>
            </a:r>
          </a:p>
          <a:p>
            <a:r>
              <a:rPr lang="nl-NL" dirty="0" smtClean="0"/>
              <a:t>Expertpool VNG-OTD</a:t>
            </a:r>
            <a:endParaRPr lang="nl-NL" dirty="0"/>
          </a:p>
        </p:txBody>
      </p:sp>
      <p:pic>
        <p:nvPicPr>
          <p:cNvPr id="5" name="Afbeelding 4" descr="logo_transpara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7172" y="5882463"/>
            <a:ext cx="1721028" cy="802154"/>
          </a:xfrm>
          <a:prstGeom prst="rect">
            <a:avLst/>
          </a:prstGeom>
        </p:spPr>
      </p:pic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24/25-11-2014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02415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 smtClean="0"/>
              <a:t>10 Persoonsgebonden </a:t>
            </a:r>
            <a:r>
              <a:rPr lang="nl-NL" sz="4000" b="1" dirty="0" smtClean="0"/>
              <a:t>budget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13130" y="1733893"/>
            <a:ext cx="8229600" cy="4525963"/>
          </a:xfrm>
        </p:spPr>
        <p:txBody>
          <a:bodyPr>
            <a:normAutofit/>
          </a:bodyPr>
          <a:lstStyle/>
          <a:p>
            <a:r>
              <a:rPr lang="nl-NL" dirty="0" smtClean="0"/>
              <a:t>Bepaling hoogte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Voorwaarden als voor persoon uit sociaal netwerk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Niet voor kosten voorafgaand aan indiening aanvraag</a:t>
            </a:r>
            <a:endParaRPr lang="nl-NL" dirty="0"/>
          </a:p>
        </p:txBody>
      </p:sp>
      <p:pic>
        <p:nvPicPr>
          <p:cNvPr id="4" name="Afbeelding 3" descr="logo_transpara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919321"/>
            <a:ext cx="1721028" cy="802154"/>
          </a:xfrm>
          <a:prstGeom prst="rect">
            <a:avLst/>
          </a:prstGeom>
        </p:spPr>
      </p:pic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24/25-11-2014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8259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 smtClean="0"/>
              <a:t>11 Eigen </a:t>
            </a:r>
            <a:r>
              <a:rPr lang="nl-NL" sz="4000" b="1" dirty="0" smtClean="0"/>
              <a:t>bijdrage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Bij algemene voorzieningen</a:t>
            </a:r>
            <a:br>
              <a:rPr lang="nl-NL" dirty="0" smtClean="0"/>
            </a:br>
            <a:endParaRPr lang="nl-NL" dirty="0"/>
          </a:p>
          <a:p>
            <a:r>
              <a:rPr lang="nl-NL" dirty="0" smtClean="0"/>
              <a:t>Bij maatwerkvoorzieningen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Afwijking bij beschermd wonen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Differentiatie/kortingen</a:t>
            </a:r>
          </a:p>
        </p:txBody>
      </p:sp>
      <p:pic>
        <p:nvPicPr>
          <p:cNvPr id="4" name="Afbeelding 3" descr="logo_transpara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849040"/>
            <a:ext cx="1721028" cy="802154"/>
          </a:xfrm>
          <a:prstGeom prst="rect">
            <a:avLst/>
          </a:prstGeom>
        </p:spPr>
      </p:pic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24/25-11-2014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1646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 smtClean="0"/>
              <a:t>12 Kwaliteitseisen </a:t>
            </a:r>
            <a:r>
              <a:rPr lang="nl-NL" sz="4000" b="1" dirty="0" smtClean="0"/>
              <a:t>voorzieningen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Volgen wettelijke kader (Hoofdstuk 3 Wmo 2015)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Aanvullende kwaliteitseisen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Toezien op naleving</a:t>
            </a:r>
            <a:endParaRPr lang="nl-NL" dirty="0"/>
          </a:p>
        </p:txBody>
      </p:sp>
      <p:pic>
        <p:nvPicPr>
          <p:cNvPr id="4" name="Afbeelding 3" descr="logo_transpara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899175"/>
            <a:ext cx="1721028" cy="802154"/>
          </a:xfrm>
          <a:prstGeom prst="rect">
            <a:avLst/>
          </a:prstGeom>
        </p:spPr>
      </p:pic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24/25-11-2014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6280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13 Meldingsregeling </a:t>
            </a:r>
            <a:r>
              <a:rPr lang="nl-NL" b="1" dirty="0" smtClean="0"/>
              <a:t>calamiteiten en geweld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Regeling in wet</a:t>
            </a:r>
          </a:p>
          <a:p>
            <a:endParaRPr lang="nl-NL" dirty="0"/>
          </a:p>
          <a:p>
            <a:r>
              <a:rPr lang="nl-NL" dirty="0" smtClean="0"/>
              <a:t>Waarschijnlijk per abuis geamendeerd, toch opnemen in verordening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Nadere regels mogelijk</a:t>
            </a:r>
            <a:endParaRPr lang="nl-NL" dirty="0"/>
          </a:p>
        </p:txBody>
      </p:sp>
      <p:pic>
        <p:nvPicPr>
          <p:cNvPr id="4" name="Afbeelding 3" descr="logo_transpara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852" y="5899175"/>
            <a:ext cx="1721028" cy="802154"/>
          </a:xfrm>
          <a:prstGeom prst="rect">
            <a:avLst/>
          </a:prstGeom>
        </p:spPr>
      </p:pic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24/25-11-2014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4316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14 Nieuwe </a:t>
            </a:r>
            <a:r>
              <a:rPr lang="nl-NL" b="1" dirty="0" smtClean="0"/>
              <a:t>feiten en omstandigheden, herziening, intrekking, terugvordering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  <a:p>
            <a:r>
              <a:rPr lang="nl-NL" dirty="0" smtClean="0"/>
              <a:t>Mededelingsplicht </a:t>
            </a:r>
            <a:r>
              <a:rPr lang="nl-NL" dirty="0" smtClean="0"/>
              <a:t>cliënt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Wanneer herzien of intrekken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Terugvorderingsrecht (Wmo 2015, Awb)</a:t>
            </a:r>
          </a:p>
        </p:txBody>
      </p:sp>
      <p:pic>
        <p:nvPicPr>
          <p:cNvPr id="4" name="Afbeelding 3" descr="logo_transpara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919321"/>
            <a:ext cx="1721028" cy="802154"/>
          </a:xfrm>
          <a:prstGeom prst="rect">
            <a:avLst/>
          </a:prstGeom>
        </p:spPr>
      </p:pic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24/25-11-2014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5216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15 Jaarlijkse </a:t>
            </a:r>
            <a:r>
              <a:rPr lang="nl-NL" b="1" dirty="0" smtClean="0"/>
              <a:t>waardering mantelzorgers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Verschillende wijze van waardering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Niet noodzakelijkerwijs als geldbetaling</a:t>
            </a:r>
          </a:p>
        </p:txBody>
      </p:sp>
      <p:pic>
        <p:nvPicPr>
          <p:cNvPr id="4" name="Afbeelding 3" descr="logo_transpara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555" y="5872019"/>
            <a:ext cx="1721028" cy="802154"/>
          </a:xfrm>
          <a:prstGeom prst="rect">
            <a:avLst/>
          </a:prstGeom>
        </p:spPr>
      </p:pic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24/25-11-2014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3694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 smtClean="0"/>
              <a:t>16 Tegemoetkoming </a:t>
            </a:r>
            <a:r>
              <a:rPr lang="nl-NL" sz="4000" b="1" dirty="0" smtClean="0"/>
              <a:t>meerkosten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Personen met beperkingen en/of chronische problemen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Bevorderen zelfredzaamheid/participatie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Voorwaarden</a:t>
            </a:r>
          </a:p>
        </p:txBody>
      </p:sp>
      <p:pic>
        <p:nvPicPr>
          <p:cNvPr id="4" name="Afbeelding 3" descr="logo_transpara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882464"/>
            <a:ext cx="1721028" cy="802154"/>
          </a:xfrm>
          <a:prstGeom prst="rect">
            <a:avLst/>
          </a:prstGeom>
        </p:spPr>
      </p:pic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24/25-11-2014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7431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 smtClean="0"/>
              <a:t>17 Verhouding </a:t>
            </a:r>
            <a:r>
              <a:rPr lang="nl-NL" sz="4000" b="1" dirty="0" smtClean="0"/>
              <a:t>prijs - kwaliteit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Bij levering voorziening door derden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Waarmee rekening houden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Vaststelling tarieven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 descr="logo_transpara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915887"/>
            <a:ext cx="1721028" cy="802154"/>
          </a:xfrm>
          <a:prstGeom prst="rect">
            <a:avLst/>
          </a:prstGeom>
        </p:spPr>
      </p:pic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24/25-11-2014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18345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 smtClean="0"/>
              <a:t>18 Klachtregeling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Bij aanbieders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Voor welke voorzieningen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Toezien op naleving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Eigen klachtregeling gemeente</a:t>
            </a:r>
            <a:endParaRPr lang="nl-NL" dirty="0"/>
          </a:p>
        </p:txBody>
      </p:sp>
      <p:pic>
        <p:nvPicPr>
          <p:cNvPr id="4" name="Afbeelding 3" descr="logo_transpara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915887"/>
            <a:ext cx="1721028" cy="802154"/>
          </a:xfrm>
          <a:prstGeom prst="rect">
            <a:avLst/>
          </a:prstGeom>
        </p:spPr>
      </p:pic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24/25-11-2014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08587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 smtClean="0"/>
              <a:t>19 Medezeggenschap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Bij aanbieders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Voor welke voorzieningen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Toezien op naleving</a:t>
            </a:r>
            <a:endParaRPr lang="nl-NL" dirty="0"/>
          </a:p>
        </p:txBody>
      </p:sp>
      <p:pic>
        <p:nvPicPr>
          <p:cNvPr id="4" name="Afbeelding 3" descr="logo_transpara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018" y="5849041"/>
            <a:ext cx="1721028" cy="802154"/>
          </a:xfrm>
          <a:prstGeom prst="rect">
            <a:avLst/>
          </a:prstGeom>
        </p:spPr>
      </p:pic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24/25-11-2014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5856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nl-NL" sz="4000" b="1" dirty="0" smtClean="0"/>
              <a:t>2 Onderwerpen</a:t>
            </a:r>
            <a:endParaRPr lang="nl-NL" sz="4000" b="1" dirty="0">
              <a:ln w="12700">
                <a:noFill/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b="1" dirty="0" smtClean="0"/>
          </a:p>
          <a:p>
            <a:r>
              <a:rPr lang="nl-NL" dirty="0" smtClean="0"/>
              <a:t>Het kader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Nadere regels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Beleidsregels</a:t>
            </a:r>
          </a:p>
          <a:p>
            <a:endParaRPr lang="nl-NL" dirty="0" smtClean="0"/>
          </a:p>
        </p:txBody>
      </p:sp>
      <p:pic>
        <p:nvPicPr>
          <p:cNvPr id="5" name="Afbeelding 4" descr="logo_transpara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464" y="5919321"/>
            <a:ext cx="1721028" cy="802154"/>
          </a:xfrm>
          <a:prstGeom prst="rect">
            <a:avLst/>
          </a:prstGeom>
        </p:spPr>
      </p:pic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24/25-11-2014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90369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Ondersteuningsteam Decentralisatie (OTD)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Beantwoording </a:t>
            </a:r>
            <a:r>
              <a:rPr lang="nl-NL" dirty="0"/>
              <a:t>vragen/advisering</a:t>
            </a:r>
          </a:p>
          <a:p>
            <a:r>
              <a:rPr lang="nl-NL" dirty="0"/>
              <a:t>Inroepen hulp expert 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2800" b="1" dirty="0" smtClean="0"/>
              <a:t>Gegevens:</a:t>
            </a:r>
          </a:p>
          <a:p>
            <a:pPr marL="0" indent="0">
              <a:buNone/>
            </a:pPr>
            <a:r>
              <a:rPr lang="nl-NL" sz="2800" dirty="0" smtClean="0"/>
              <a:t>Ondersteuningsteam Decentralisatie (OTD)</a:t>
            </a:r>
          </a:p>
          <a:p>
            <a:pPr marL="0" indent="0">
              <a:buNone/>
            </a:pPr>
            <a:r>
              <a:rPr lang="nl-NL" sz="2800" dirty="0" smtClean="0"/>
              <a:t>Postbus 30435</a:t>
            </a:r>
          </a:p>
          <a:p>
            <a:pPr marL="0" indent="0">
              <a:buNone/>
            </a:pPr>
            <a:r>
              <a:rPr lang="nl-NL" sz="2800" dirty="0" smtClean="0"/>
              <a:t>2500 GK  DEN HAAG</a:t>
            </a:r>
          </a:p>
          <a:p>
            <a:pPr marL="0" indent="0">
              <a:buNone/>
            </a:pPr>
            <a:r>
              <a:rPr lang="nl-NL" sz="2800" dirty="0" smtClean="0">
                <a:solidFill>
                  <a:srgbClr val="000000"/>
                </a:solidFill>
                <a:hlinkClick r:id="rId2"/>
              </a:rPr>
              <a:t>otd@vng.nl</a:t>
            </a:r>
            <a:endParaRPr lang="nl-NL" sz="28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nl-NL" sz="2800" dirty="0" smtClean="0"/>
              <a:t>070 – 373 83 98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 descr="logo_transpara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919321"/>
            <a:ext cx="1721028" cy="802154"/>
          </a:xfrm>
          <a:prstGeom prst="rect">
            <a:avLst/>
          </a:prstGeom>
        </p:spPr>
      </p:pic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24/25-11-2014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2714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547100" cy="2399209"/>
          </a:xfrm>
        </p:spPr>
        <p:txBody>
          <a:bodyPr>
            <a:noAutofit/>
          </a:bodyPr>
          <a:lstStyle/>
          <a:p>
            <a:r>
              <a:rPr lang="nl-NL" sz="2800" dirty="0" smtClean="0"/>
              <a:t>Fruytier Arbeidsrecht/Ambtenarenrecht</a:t>
            </a:r>
            <a:br>
              <a:rPr lang="nl-NL" sz="2800" dirty="0" smtClean="0"/>
            </a:br>
            <a:r>
              <a:rPr lang="nl-NL" sz="2800" dirty="0" smtClean="0"/>
              <a:t>mr. Charlotte Fruytier</a:t>
            </a:r>
            <a:r>
              <a:rPr lang="nl-NL" sz="2800" dirty="0"/>
              <a:t/>
            </a:r>
            <a:br>
              <a:rPr lang="nl-NL" sz="2800" dirty="0"/>
            </a:br>
            <a:r>
              <a:rPr lang="nl-NL" sz="2800" dirty="0" smtClean="0"/>
              <a:t>www.fruytierarbeidsrecht.nl</a:t>
            </a:r>
            <a:br>
              <a:rPr lang="nl-NL" sz="2800" dirty="0" smtClean="0"/>
            </a:br>
            <a:r>
              <a:rPr lang="nl-NL" sz="2800" dirty="0" smtClean="0"/>
              <a:t>T. 035 – 693 67 71</a:t>
            </a:r>
            <a:br>
              <a:rPr lang="nl-NL" sz="2800" dirty="0" smtClean="0"/>
            </a:br>
            <a:r>
              <a:rPr lang="nl-NL" sz="2800" dirty="0" smtClean="0"/>
              <a:t>M. 06 – 128 20 319</a:t>
            </a:r>
            <a:r>
              <a:rPr lang="nl-NL" sz="2800" dirty="0"/>
              <a:t/>
            </a:r>
            <a:br>
              <a:rPr lang="nl-NL" sz="2800" dirty="0"/>
            </a:br>
            <a:r>
              <a:rPr lang="nl-NL" sz="2800" dirty="0" smtClean="0"/>
              <a:t>E. charlotte@fruytierarbeidsrecht.nl</a:t>
            </a:r>
            <a:endParaRPr lang="nl-NL" sz="2800" dirty="0"/>
          </a:p>
        </p:txBody>
      </p:sp>
      <p:pic>
        <p:nvPicPr>
          <p:cNvPr id="4" name="Tijdelijke aanduiding voor inhoud 3" descr="logo_transparant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297" b="-34297"/>
          <a:stretch/>
        </p:blipFill>
        <p:spPr>
          <a:xfrm>
            <a:off x="2606603" y="4044194"/>
            <a:ext cx="4645103" cy="2903728"/>
          </a:xfrm>
        </p:spPr>
      </p:pic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24/25-11-2014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2974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 smtClean="0"/>
              <a:t>3 Het </a:t>
            </a:r>
            <a:r>
              <a:rPr lang="nl-NL" sz="4000" b="1" dirty="0" smtClean="0"/>
              <a:t>kader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Wet maatschappelijke ondersteuning 2015 (Wmo 2015)</a:t>
            </a:r>
          </a:p>
          <a:p>
            <a:r>
              <a:rPr lang="nl-NL" dirty="0" smtClean="0"/>
              <a:t>Uitvoeringsbesluit Wmo 2015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Beleidsplan</a:t>
            </a:r>
            <a:endParaRPr lang="nl-NL" dirty="0"/>
          </a:p>
          <a:p>
            <a:r>
              <a:rPr lang="nl-NL" dirty="0"/>
              <a:t>Verordening</a:t>
            </a:r>
            <a:endParaRPr lang="nl-NL" dirty="0" smtClean="0"/>
          </a:p>
          <a:p>
            <a:r>
              <a:rPr lang="nl-NL" dirty="0" smtClean="0"/>
              <a:t>Nadere regels</a:t>
            </a:r>
          </a:p>
          <a:p>
            <a:r>
              <a:rPr lang="nl-NL" dirty="0" smtClean="0"/>
              <a:t>Beleidsregels</a:t>
            </a:r>
            <a:endParaRPr lang="nl-NL" dirty="0"/>
          </a:p>
        </p:txBody>
      </p:sp>
      <p:pic>
        <p:nvPicPr>
          <p:cNvPr id="5" name="Afbeelding 4" descr="logo_transpara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5370" y="5919321"/>
            <a:ext cx="1721028" cy="802154"/>
          </a:xfrm>
          <a:prstGeom prst="rect">
            <a:avLst/>
          </a:prstGeom>
        </p:spPr>
      </p:pic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24/25-11-2014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68797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4 Verschil </a:t>
            </a:r>
            <a:r>
              <a:rPr lang="nl-NL" b="1" dirty="0" smtClean="0"/>
              <a:t>nadere regels - beleidsregels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Nadere regels – vastgesteld door college in besluit. Algemeen verbindend voorschrift.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Beleidsregels – vastgesteld door college. Algemene regel, niet zijnde een algemeen verbindend voorschrift.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 descr="logo_transpara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184" y="5899175"/>
            <a:ext cx="1721028" cy="802154"/>
          </a:xfrm>
          <a:prstGeom prst="rect">
            <a:avLst/>
          </a:prstGeom>
        </p:spPr>
      </p:pic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24/25-11-2014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85845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 smtClean="0"/>
              <a:t>5 Nadere </a:t>
            </a:r>
            <a:r>
              <a:rPr lang="nl-NL" sz="4000" b="1" dirty="0" smtClean="0"/>
              <a:t>regels - beleidsregels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46881" y="1732026"/>
            <a:ext cx="8397119" cy="4839515"/>
          </a:xfrm>
        </p:spPr>
        <p:txBody>
          <a:bodyPr>
            <a:normAutofit/>
          </a:bodyPr>
          <a:lstStyle/>
          <a:p>
            <a:r>
              <a:rPr lang="nl-NL" dirty="0" smtClean="0"/>
              <a:t>In principe kan alles worden </a:t>
            </a:r>
            <a:r>
              <a:rPr lang="nl-NL" dirty="0"/>
              <a:t>geregeld in </a:t>
            </a:r>
            <a:r>
              <a:rPr lang="nl-NL" dirty="0" smtClean="0"/>
              <a:t>verordening.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Als delegatie: nadere regels opstellen door college.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Beleidsregels: verschillen per gemeente; afhankelijk van situatie en wensen gemeente.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 descr="logo_transpara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637" y="5955273"/>
            <a:ext cx="1721028" cy="802154"/>
          </a:xfrm>
          <a:prstGeom prst="rect">
            <a:avLst/>
          </a:prstGeom>
        </p:spPr>
      </p:pic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24/25-11-2014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0440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 smtClean="0"/>
              <a:t>6 Procedureregels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r>
              <a:rPr lang="nl-NL" dirty="0" smtClean="0"/>
              <a:t>Melding doen – hoe en waar</a:t>
            </a:r>
          </a:p>
          <a:p>
            <a:r>
              <a:rPr lang="nl-NL" dirty="0" smtClean="0"/>
              <a:t>Kosteloze cliëntenondersteuning</a:t>
            </a:r>
          </a:p>
          <a:p>
            <a:r>
              <a:rPr lang="nl-NL" dirty="0" smtClean="0"/>
              <a:t>Vooronderzoek</a:t>
            </a:r>
          </a:p>
          <a:p>
            <a:r>
              <a:rPr lang="nl-NL" dirty="0" smtClean="0"/>
              <a:t>Gesprek/onderzoek</a:t>
            </a:r>
          </a:p>
          <a:p>
            <a:r>
              <a:rPr lang="nl-NL" dirty="0" smtClean="0"/>
              <a:t>Verslag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  <p:pic>
        <p:nvPicPr>
          <p:cNvPr id="4" name="Afbeelding 3" descr="logo_transpara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943601"/>
            <a:ext cx="1721028" cy="802154"/>
          </a:xfrm>
          <a:prstGeom prst="rect">
            <a:avLst/>
          </a:prstGeom>
        </p:spPr>
      </p:pic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24/25-11-2014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4166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 smtClean="0"/>
              <a:t>7 Voorzieningen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Algemene voorzieningen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Maatwerkvoorzieningen (zorg in natura of persoonsgebonden budget-pgb)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Alleen beschermd wonen is verplichte maatwerkvoorziening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 descr="logo_transpara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8142" y="5919321"/>
            <a:ext cx="1721028" cy="802154"/>
          </a:xfrm>
          <a:prstGeom prst="rect">
            <a:avLst/>
          </a:prstGeom>
        </p:spPr>
      </p:pic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24/25-11-2014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0598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8 Criteria </a:t>
            </a:r>
            <a:r>
              <a:rPr lang="nl-NL" b="1" dirty="0" smtClean="0"/>
              <a:t>voor maatwerkvoorziening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Verslag is uitgangspunt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Wanneer maatwerkvoorziening – kader/uitwerking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Vorm voorziening (in natura/pgb)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Advisering mogelijk</a:t>
            </a:r>
          </a:p>
        </p:txBody>
      </p:sp>
      <p:pic>
        <p:nvPicPr>
          <p:cNvPr id="4" name="Afbeelding 3" descr="logo_transpara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841" y="5919321"/>
            <a:ext cx="1721028" cy="802154"/>
          </a:xfrm>
          <a:prstGeom prst="rect">
            <a:avLst/>
          </a:prstGeom>
        </p:spPr>
      </p:pic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24/25-11-2014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4551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 smtClean="0"/>
              <a:t>9 Inhoud </a:t>
            </a:r>
            <a:r>
              <a:rPr lang="nl-NL" sz="4000" b="1" dirty="0" smtClean="0"/>
              <a:t>beschikking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Inhoud bij zorg in natura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Inhoud bij pgb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Eigen bijdrage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Bezwaarmogelijkheid</a:t>
            </a:r>
          </a:p>
        </p:txBody>
      </p:sp>
      <p:pic>
        <p:nvPicPr>
          <p:cNvPr id="4" name="Afbeelding 3" descr="logo_transpara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841" y="5915887"/>
            <a:ext cx="1721028" cy="802154"/>
          </a:xfrm>
          <a:prstGeom prst="rect">
            <a:avLst/>
          </a:prstGeom>
        </p:spPr>
      </p:pic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24/25-11-2014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760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Aangepast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5567</TotalTime>
  <Words>462</Words>
  <Application>Microsoft Macintosh PowerPoint</Application>
  <PresentationFormat>Diavoorstelling (4:3)</PresentationFormat>
  <Paragraphs>137</Paragraphs>
  <Slides>21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2" baseType="lpstr">
      <vt:lpstr>Office-thema</vt:lpstr>
      <vt:lpstr>Werkatelier regelgeving Wmo 2015 24 en 25 november 2014</vt:lpstr>
      <vt:lpstr>2 Onderwerpen</vt:lpstr>
      <vt:lpstr>3 Het kader</vt:lpstr>
      <vt:lpstr>4 Verschil nadere regels - beleidsregels</vt:lpstr>
      <vt:lpstr>5 Nadere regels - beleidsregels</vt:lpstr>
      <vt:lpstr>6 Procedureregels</vt:lpstr>
      <vt:lpstr>7 Voorzieningen</vt:lpstr>
      <vt:lpstr>8 Criteria voor maatwerkvoorziening</vt:lpstr>
      <vt:lpstr>9 Inhoud beschikking</vt:lpstr>
      <vt:lpstr>10 Persoonsgebonden budget</vt:lpstr>
      <vt:lpstr>11 Eigen bijdrage</vt:lpstr>
      <vt:lpstr>12 Kwaliteitseisen voorzieningen</vt:lpstr>
      <vt:lpstr>13 Meldingsregeling calamiteiten en geweld</vt:lpstr>
      <vt:lpstr>14 Nieuwe feiten en omstandigheden, herziening, intrekking, terugvordering</vt:lpstr>
      <vt:lpstr>15 Jaarlijkse waardering mantelzorgers</vt:lpstr>
      <vt:lpstr>16 Tegemoetkoming meerkosten</vt:lpstr>
      <vt:lpstr>17 Verhouding prijs - kwaliteit</vt:lpstr>
      <vt:lpstr>18 Klachtregeling</vt:lpstr>
      <vt:lpstr>19 Medezeggenschap</vt:lpstr>
      <vt:lpstr>Ondersteuningsteam Decentralisatie (OTD)</vt:lpstr>
      <vt:lpstr>Fruytier Arbeidsrecht/Ambtenarenrecht mr. Charlotte Fruytier www.fruytierarbeidsrecht.nl T. 035 – 693 67 71 M. 06 – 128 20 319 E. charlotte@fruytierarbeidsrecht.nl</vt:lpstr>
    </vt:vector>
  </TitlesOfParts>
  <Company>Fruytier Arbeidsrecht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 Fruytier</dc:creator>
  <cp:lastModifiedBy>C Fruytier</cp:lastModifiedBy>
  <cp:revision>216</cp:revision>
  <cp:lastPrinted>2014-11-23T22:02:19Z</cp:lastPrinted>
  <dcterms:created xsi:type="dcterms:W3CDTF">2011-01-30T15:38:04Z</dcterms:created>
  <dcterms:modified xsi:type="dcterms:W3CDTF">2014-12-05T03:24:53Z</dcterms:modified>
</cp:coreProperties>
</file>