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3" r:id="rId14"/>
    <p:sldId id="274" r:id="rId15"/>
    <p:sldId id="275" r:id="rId16"/>
    <p:sldId id="297" r:id="rId17"/>
    <p:sldId id="296" r:id="rId18"/>
    <p:sldId id="295" r:id="rId1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FC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5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207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08ECC-B645-8B48-816D-AE9AD66EA407}" type="datetime1">
              <a:rPr lang="nl-NL" smtClean="0"/>
              <a:t>05-12-14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E1D27-E44C-ED4F-9560-91E3038B08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453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7072-FE3E-A94F-8813-955094E23BBC}" type="datetime1">
              <a:rPr lang="nl-NL" smtClean="0"/>
              <a:t>05-12-14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54017-04C6-0D49-9C9E-661136168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81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58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01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1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05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92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214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6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7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3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55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727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96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584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88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095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20/27-11-14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3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td@vng.nl" TargetMode="Externa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Werkatelier </a:t>
            </a:r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Jeugdwet</a:t>
            </a:r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&amp; 27 november </a:t>
            </a:r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Charlotte Fruytier</a:t>
            </a:r>
          </a:p>
          <a:p>
            <a:r>
              <a:rPr lang="nl-NL" sz="2400" dirty="0" smtClean="0"/>
              <a:t>Fruytier Arbeidsrecht/Ambtenarenrecht</a:t>
            </a:r>
          </a:p>
          <a:p>
            <a:r>
              <a:rPr lang="nl-NL" dirty="0" smtClean="0"/>
              <a:t>Expertpool VNG-OTD</a:t>
            </a:r>
            <a:endParaRPr lang="nl-NL" dirty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25" y="5882463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4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10 Persoonsgebonden </a:t>
            </a:r>
            <a:r>
              <a:rPr lang="nl-NL" sz="4000" b="1" dirty="0" smtClean="0"/>
              <a:t>budget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3130" y="1733893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Bepaling hoogte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Drie criteria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Voorwaarden als voor persoon uit sociaal netwerk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58779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25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11 Kwaliteitseisen </a:t>
            </a:r>
            <a:r>
              <a:rPr lang="nl-NL" sz="4000" b="1" dirty="0" smtClean="0"/>
              <a:t>voorzieningen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Volgen wettelijke kader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Aanvullende kwaliteitseisen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778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28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12 Nieuwe </a:t>
            </a:r>
            <a:r>
              <a:rPr lang="nl-NL" b="1" dirty="0" smtClean="0"/>
              <a:t>feiten en omstandigheden, herziening, intrekking, terugvordering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Mededelingsplicht jeugdige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Wanneer herzien of intrekken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Terugvorderingsrecht</a:t>
            </a:r>
            <a:r>
              <a:rPr lang="nl-NL" dirty="0"/>
              <a:t> </a:t>
            </a:r>
            <a:r>
              <a:rPr lang="nl-NL" dirty="0" smtClean="0"/>
              <a:t>– Jeugdwet/Awb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82463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521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13 Verhouding </a:t>
            </a:r>
            <a:r>
              <a:rPr lang="nl-NL" sz="4000" b="1" dirty="0" smtClean="0"/>
              <a:t>prijs - kwaliteit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levering voorziening door derden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Waarmee rekening houden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Vaststelling tarieven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34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14 Klachtregeling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aanbieders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Voor welke voorzieningen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Eigen klachtregeling gemeente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7" y="5915887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858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15 Medezeggenschap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aanbieders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Voor welke voorzieningen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18" y="584904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85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16 Privacybeleid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Privacybeleid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Vaak in breder verband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Eenieder die werkt met gegevensuitwisseling bewust maken van privacybeleid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Wet bescherming persoonsgegevens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  <p:pic>
        <p:nvPicPr>
          <p:cNvPr id="7" name="Afbeelding 6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18" y="5849041"/>
            <a:ext cx="1721028" cy="80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5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Ondersteuningsteam Decentralisatie (OTD)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Beantwoording </a:t>
            </a:r>
            <a:r>
              <a:rPr lang="nl-NL" dirty="0"/>
              <a:t>vragen/advisering</a:t>
            </a:r>
          </a:p>
          <a:p>
            <a:r>
              <a:rPr lang="nl-NL" dirty="0"/>
              <a:t>Inroepen hulp expert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b="1" dirty="0" smtClean="0"/>
              <a:t>Gegevens:</a:t>
            </a:r>
          </a:p>
          <a:p>
            <a:pPr marL="0" indent="0">
              <a:buNone/>
            </a:pPr>
            <a:r>
              <a:rPr lang="nl-NL" sz="2800" dirty="0" smtClean="0"/>
              <a:t>Ondersteuningsteam Decentralisatie (OTD)</a:t>
            </a:r>
          </a:p>
          <a:p>
            <a:pPr marL="0" indent="0">
              <a:buNone/>
            </a:pPr>
            <a:r>
              <a:rPr lang="nl-NL" sz="2800" dirty="0" smtClean="0"/>
              <a:t>Postbus 30435</a:t>
            </a:r>
          </a:p>
          <a:p>
            <a:pPr marL="0" indent="0">
              <a:buNone/>
            </a:pPr>
            <a:r>
              <a:rPr lang="nl-NL" sz="2800" dirty="0" smtClean="0"/>
              <a:t>2500 GK  DEN HAAG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000000"/>
                </a:solidFill>
                <a:hlinkClick r:id="rId2"/>
              </a:rPr>
              <a:t>otd@vng.nl</a:t>
            </a:r>
            <a:endParaRPr lang="nl-NL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070 – 373 83 98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9175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71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547100" cy="2399209"/>
          </a:xfrm>
        </p:spPr>
        <p:txBody>
          <a:bodyPr>
            <a:noAutofit/>
          </a:bodyPr>
          <a:lstStyle/>
          <a:p>
            <a:r>
              <a:rPr lang="nl-NL" sz="2800" dirty="0" smtClean="0"/>
              <a:t>Fruytier Arbeidsrecht/Ambtenarenrecht</a:t>
            </a:r>
            <a:br>
              <a:rPr lang="nl-NL" sz="2800" dirty="0" smtClean="0"/>
            </a:br>
            <a:r>
              <a:rPr lang="nl-NL" sz="2800" dirty="0" smtClean="0"/>
              <a:t>mr. Charlotte Fruytier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>www.fruytierarbeidsrecht.nl</a:t>
            </a:r>
            <a:br>
              <a:rPr lang="nl-NL" sz="2800" dirty="0" smtClean="0"/>
            </a:br>
            <a:r>
              <a:rPr lang="nl-NL" sz="2800" dirty="0" smtClean="0"/>
              <a:t>T. 035 – 693 67 71</a:t>
            </a:r>
            <a:br>
              <a:rPr lang="nl-NL" sz="2800" dirty="0" smtClean="0"/>
            </a:br>
            <a:r>
              <a:rPr lang="nl-NL" sz="2800" dirty="0" smtClean="0"/>
              <a:t>M. 06 – 128 20 319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>E. charlotte@fruytierarbeidsrecht.nl</a:t>
            </a:r>
            <a:endParaRPr lang="nl-NL" sz="2800" dirty="0"/>
          </a:p>
        </p:txBody>
      </p:sp>
      <p:pic>
        <p:nvPicPr>
          <p:cNvPr id="4" name="Tijdelijke aanduiding voor inhoud 3" descr="logo_transparan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97" b="-34297"/>
          <a:stretch/>
        </p:blipFill>
        <p:spPr>
          <a:xfrm>
            <a:off x="2606603" y="4044194"/>
            <a:ext cx="4645103" cy="2903728"/>
          </a:xfr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97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4000" b="1" dirty="0" smtClean="0"/>
              <a:t>2 Onderwerpen</a:t>
            </a:r>
            <a:endParaRPr lang="nl-NL" sz="4000" b="1" dirty="0">
              <a:ln w="12700">
                <a:noFill/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Het kader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Nadere regels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Beleidsregels</a:t>
            </a:r>
          </a:p>
          <a:p>
            <a:endParaRPr lang="nl-NL" dirty="0" smtClean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25" y="5955273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036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3 Het </a:t>
            </a:r>
            <a:r>
              <a:rPr lang="nl-NL" sz="4000" b="1" dirty="0" smtClean="0"/>
              <a:t>kader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Jeugdwet</a:t>
            </a:r>
          </a:p>
          <a:p>
            <a:r>
              <a:rPr lang="nl-NL" dirty="0" smtClean="0"/>
              <a:t>Besluit Jeugdwet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Beleidsplan</a:t>
            </a:r>
            <a:endParaRPr lang="nl-NL" dirty="0"/>
          </a:p>
          <a:p>
            <a:r>
              <a:rPr lang="nl-NL" dirty="0"/>
              <a:t>Verordening</a:t>
            </a:r>
            <a:endParaRPr lang="nl-NL" dirty="0" smtClean="0"/>
          </a:p>
          <a:p>
            <a:r>
              <a:rPr lang="nl-NL" dirty="0" smtClean="0"/>
              <a:t>Nadere regels</a:t>
            </a:r>
          </a:p>
          <a:p>
            <a:r>
              <a:rPr lang="nl-NL" dirty="0" smtClean="0"/>
              <a:t>Beleidsregels</a:t>
            </a:r>
            <a:endParaRPr lang="nl-NL" dirty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79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4 Verschil </a:t>
            </a:r>
            <a:r>
              <a:rPr lang="nl-NL" b="1" dirty="0" smtClean="0"/>
              <a:t>nadere regels - beleidsregels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Nadere regels – vastgesteld door college in besluit. Algemeen verbindend voorschrift.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Beleidsregels – vastgesteld door college. Algemene regel, niet zijnde een algemeen verbindend voorschrift.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20" y="5899175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84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5 Nadere </a:t>
            </a:r>
            <a:r>
              <a:rPr lang="nl-NL" sz="4000" b="1" dirty="0" smtClean="0"/>
              <a:t>regels - beleidsregels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6881" y="1732026"/>
            <a:ext cx="8397119" cy="483951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In principe kan alles worden </a:t>
            </a:r>
            <a:r>
              <a:rPr lang="nl-NL" dirty="0"/>
              <a:t>geregeld in </a:t>
            </a:r>
            <a:r>
              <a:rPr lang="nl-NL" dirty="0" smtClean="0"/>
              <a:t>verordening.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Als delegatie: nadere regels opstellen door college.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Nadere regels maar ook beleidsregels verschillen per gemeente; afhankelijk van inhoud verordening, plaatselijke omstandigheden en wensen gemeente.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55273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44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6 Procedureregels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Melding doen – hoe en waar</a:t>
            </a:r>
          </a:p>
          <a:p>
            <a:r>
              <a:rPr lang="nl-NL" dirty="0" smtClean="0"/>
              <a:t>Vooronderzoek</a:t>
            </a:r>
          </a:p>
          <a:p>
            <a:r>
              <a:rPr lang="nl-NL" dirty="0" smtClean="0"/>
              <a:t>Gesprek/onderzoek</a:t>
            </a:r>
          </a:p>
          <a:p>
            <a:r>
              <a:rPr lang="nl-NL" dirty="0" smtClean="0"/>
              <a:t>Verslag</a:t>
            </a:r>
          </a:p>
          <a:p>
            <a:r>
              <a:rPr lang="nl-NL" dirty="0" smtClean="0"/>
              <a:t>Aanvraag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4360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16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7 Voorzieningen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Overige voorzieningen/opsomming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Individuele voorzieningen/opsomming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Andere voorzieningen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7647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059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8 Criteria </a:t>
            </a:r>
            <a:r>
              <a:rPr lang="nl-NL" b="1" dirty="0" smtClean="0"/>
              <a:t>voor individuele voorziening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Verslag is uitgangspunt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Wanneer individuele voorziening – kader/uitwerking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Vorm voorziening (in natura/pgb)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Advisering mogelijk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5886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55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9 Inhoud </a:t>
            </a:r>
            <a:r>
              <a:rPr lang="nl-NL" sz="4000" b="1" dirty="0" smtClean="0"/>
              <a:t>beschikking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Inhoud bij zorg in natura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Inhoud bij pgb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Ouderbijdrage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Bezwaarmogelijkheid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Altijd beschikking of na verzoek - richtlijnen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20/27-11-14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6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357</Words>
  <Application>Microsoft Macintosh PowerPoint</Application>
  <PresentationFormat>Diavoorstelling (4:3)</PresentationFormat>
  <Paragraphs>117</Paragraphs>
  <Slides>18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Office-thema</vt:lpstr>
      <vt:lpstr>Werkatelier Jeugdwet 20 &amp; 27 november 2014</vt:lpstr>
      <vt:lpstr>2 Onderwerpen</vt:lpstr>
      <vt:lpstr>3 Het kader</vt:lpstr>
      <vt:lpstr>4 Verschil nadere regels - beleidsregels</vt:lpstr>
      <vt:lpstr>5 Nadere regels - beleidsregels</vt:lpstr>
      <vt:lpstr>6 Procedureregels</vt:lpstr>
      <vt:lpstr>7 Voorzieningen</vt:lpstr>
      <vt:lpstr>8 Criteria voor individuele voorziening</vt:lpstr>
      <vt:lpstr>9 Inhoud beschikking</vt:lpstr>
      <vt:lpstr>10 Persoonsgebonden budget</vt:lpstr>
      <vt:lpstr>11 Kwaliteitseisen voorzieningen</vt:lpstr>
      <vt:lpstr>12 Nieuwe feiten en omstandigheden, herziening, intrekking, terugvordering</vt:lpstr>
      <vt:lpstr>13 Verhouding prijs - kwaliteit</vt:lpstr>
      <vt:lpstr>14 Klachtregeling</vt:lpstr>
      <vt:lpstr>15 Medezeggenschap</vt:lpstr>
      <vt:lpstr>16 Privacybeleid</vt:lpstr>
      <vt:lpstr>Ondersteuningsteam Decentralisatie (OTD)</vt:lpstr>
      <vt:lpstr>Fruytier Arbeidsrecht/Ambtenarenrecht mr. Charlotte Fruytier www.fruytierarbeidsrecht.nl T. 035 – 693 67 71 M. 06 – 128 20 319 E. charlotte@fruytierarbeidsrecht.nl</vt:lpstr>
    </vt:vector>
  </TitlesOfParts>
  <Company>Fruytier Arbeidsrecht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 Fruytier</dc:creator>
  <cp:lastModifiedBy>C Fruytier</cp:lastModifiedBy>
  <cp:revision>223</cp:revision>
  <cp:lastPrinted>2014-12-05T02:48:28Z</cp:lastPrinted>
  <dcterms:created xsi:type="dcterms:W3CDTF">2011-01-30T15:38:04Z</dcterms:created>
  <dcterms:modified xsi:type="dcterms:W3CDTF">2014-12-05T04:42:09Z</dcterms:modified>
</cp:coreProperties>
</file>