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5"/>
  </p:sldMasterIdLst>
  <p:notesMasterIdLst>
    <p:notesMasterId r:id="rId44"/>
  </p:notesMasterIdLst>
  <p:handoutMasterIdLst>
    <p:handoutMasterId r:id="rId45"/>
  </p:handoutMasterIdLst>
  <p:sldIdLst>
    <p:sldId id="256" r:id="rId6"/>
    <p:sldId id="402" r:id="rId7"/>
    <p:sldId id="404" r:id="rId8"/>
    <p:sldId id="405" r:id="rId9"/>
    <p:sldId id="403" r:id="rId10"/>
    <p:sldId id="406" r:id="rId11"/>
    <p:sldId id="407" r:id="rId12"/>
    <p:sldId id="458" r:id="rId13"/>
    <p:sldId id="389" r:id="rId14"/>
    <p:sldId id="459" r:id="rId15"/>
    <p:sldId id="347" r:id="rId16"/>
    <p:sldId id="390" r:id="rId17"/>
    <p:sldId id="423" r:id="rId18"/>
    <p:sldId id="425" r:id="rId19"/>
    <p:sldId id="426" r:id="rId20"/>
    <p:sldId id="388" r:id="rId21"/>
    <p:sldId id="413" r:id="rId22"/>
    <p:sldId id="414" r:id="rId23"/>
    <p:sldId id="415" r:id="rId24"/>
    <p:sldId id="416" r:id="rId25"/>
    <p:sldId id="394" r:id="rId26"/>
    <p:sldId id="410" r:id="rId27"/>
    <p:sldId id="411" r:id="rId28"/>
    <p:sldId id="412" r:id="rId29"/>
    <p:sldId id="442" r:id="rId30"/>
    <p:sldId id="443" r:id="rId31"/>
    <p:sldId id="444" r:id="rId32"/>
    <p:sldId id="445" r:id="rId33"/>
    <p:sldId id="446" r:id="rId34"/>
    <p:sldId id="447" r:id="rId35"/>
    <p:sldId id="448" r:id="rId36"/>
    <p:sldId id="449" r:id="rId37"/>
    <p:sldId id="451" r:id="rId38"/>
    <p:sldId id="452" r:id="rId39"/>
    <p:sldId id="453" r:id="rId40"/>
    <p:sldId id="454" r:id="rId41"/>
    <p:sldId id="455" r:id="rId42"/>
    <p:sldId id="456" r:id="rId43"/>
  </p:sldIdLst>
  <p:sldSz cx="9144000" cy="6858000" type="screen4x3"/>
  <p:notesSz cx="7099300" cy="10234613"/>
  <p:custDataLst>
    <p:tags r:id="rId46"/>
  </p:custDataLst>
  <p:defaultTextStyle>
    <a:defPPr>
      <a:defRPr lang="nl-N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ries_g" initials="d" lastIdx="1" clrIdx="0"/>
  <p:cmAuthor id="1" name="Erik Kuin" initials="EK" lastIdx="4" clrIdx="1"/>
  <p:cmAuthor id="2" name="Peter Wijga" initials="PWA" lastIdx="4"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2E74"/>
    <a:srgbClr val="003768"/>
    <a:srgbClr val="24CAD7"/>
    <a:srgbClr val="009EE0"/>
    <a:srgbClr val="FF6B6E"/>
    <a:srgbClr val="FFFFCD"/>
    <a:srgbClr val="0928B5"/>
    <a:srgbClr val="D6EDFA"/>
    <a:srgbClr val="E1F2FB"/>
    <a:srgbClr val="BFCD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3368" autoAdjust="0"/>
  </p:normalViewPr>
  <p:slideViewPr>
    <p:cSldViewPr>
      <p:cViewPr varScale="1">
        <p:scale>
          <a:sx n="66" d="100"/>
          <a:sy n="66" d="100"/>
        </p:scale>
        <p:origin x="-1176" y="-102"/>
      </p:cViewPr>
      <p:guideLst>
        <p:guide orient="horz" pos="164"/>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presProps" Target="presProps.xml"/><Relationship Id="rId8" Type="http://schemas.openxmlformats.org/officeDocument/2006/relationships/slide" Target="slides/slide3.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tags" Target="tags/tag1.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2994" name="Rectangle 2"/>
          <p:cNvSpPr>
            <a:spLocks noGrp="1" noChangeArrowheads="1"/>
          </p:cNvSpPr>
          <p:nvPr>
            <p:ph type="hdr" sz="quarter"/>
          </p:nvPr>
        </p:nvSpPr>
        <p:spPr bwMode="auto">
          <a:xfrm>
            <a:off x="1" y="1"/>
            <a:ext cx="3076363" cy="511730"/>
          </a:xfrm>
          <a:prstGeom prst="rect">
            <a:avLst/>
          </a:prstGeom>
          <a:noFill/>
          <a:ln w="9525">
            <a:noFill/>
            <a:miter lim="800000"/>
            <a:headEnd/>
            <a:tailEnd/>
          </a:ln>
          <a:effectLst/>
        </p:spPr>
        <p:txBody>
          <a:bodyPr vert="horz" wrap="square" lIns="95079" tIns="47540" rIns="95079" bIns="47540" numCol="1" anchor="t" anchorCtr="0" compatLnSpc="1">
            <a:prstTxWarp prst="textNoShape">
              <a:avLst/>
            </a:prstTxWarp>
          </a:bodyPr>
          <a:lstStyle>
            <a:lvl1pPr>
              <a:defRPr sz="1200"/>
            </a:lvl1pPr>
          </a:lstStyle>
          <a:p>
            <a:pPr>
              <a:defRPr/>
            </a:pPr>
            <a:endParaRPr lang="nl-NL"/>
          </a:p>
        </p:txBody>
      </p:sp>
      <p:sp>
        <p:nvSpPr>
          <p:cNvPr id="212995" name="Rectangle 3"/>
          <p:cNvSpPr>
            <a:spLocks noGrp="1" noChangeArrowheads="1"/>
          </p:cNvSpPr>
          <p:nvPr>
            <p:ph type="dt" sz="quarter" idx="1"/>
          </p:nvPr>
        </p:nvSpPr>
        <p:spPr bwMode="auto">
          <a:xfrm>
            <a:off x="4021295" y="1"/>
            <a:ext cx="3076363" cy="511730"/>
          </a:xfrm>
          <a:prstGeom prst="rect">
            <a:avLst/>
          </a:prstGeom>
          <a:noFill/>
          <a:ln w="9525">
            <a:noFill/>
            <a:miter lim="800000"/>
            <a:headEnd/>
            <a:tailEnd/>
          </a:ln>
          <a:effectLst/>
        </p:spPr>
        <p:txBody>
          <a:bodyPr vert="horz" wrap="square" lIns="95079" tIns="47540" rIns="95079" bIns="47540" numCol="1" anchor="t" anchorCtr="0" compatLnSpc="1">
            <a:prstTxWarp prst="textNoShape">
              <a:avLst/>
            </a:prstTxWarp>
          </a:bodyPr>
          <a:lstStyle>
            <a:lvl1pPr algn="r">
              <a:defRPr sz="1200"/>
            </a:lvl1pPr>
          </a:lstStyle>
          <a:p>
            <a:pPr>
              <a:defRPr/>
            </a:pPr>
            <a:endParaRPr lang="nl-NL"/>
          </a:p>
        </p:txBody>
      </p:sp>
      <p:sp>
        <p:nvSpPr>
          <p:cNvPr id="212996" name="Rectangle 4"/>
          <p:cNvSpPr>
            <a:spLocks noGrp="1" noChangeArrowheads="1"/>
          </p:cNvSpPr>
          <p:nvPr>
            <p:ph type="ftr" sz="quarter" idx="2"/>
          </p:nvPr>
        </p:nvSpPr>
        <p:spPr bwMode="auto">
          <a:xfrm>
            <a:off x="1" y="9721106"/>
            <a:ext cx="3076363" cy="511730"/>
          </a:xfrm>
          <a:prstGeom prst="rect">
            <a:avLst/>
          </a:prstGeom>
          <a:noFill/>
          <a:ln w="9525">
            <a:noFill/>
            <a:miter lim="800000"/>
            <a:headEnd/>
            <a:tailEnd/>
          </a:ln>
          <a:effectLst/>
        </p:spPr>
        <p:txBody>
          <a:bodyPr vert="horz" wrap="square" lIns="95079" tIns="47540" rIns="95079" bIns="47540" numCol="1" anchor="b" anchorCtr="0" compatLnSpc="1">
            <a:prstTxWarp prst="textNoShape">
              <a:avLst/>
            </a:prstTxWarp>
          </a:bodyPr>
          <a:lstStyle>
            <a:lvl1pPr>
              <a:defRPr sz="1200"/>
            </a:lvl1pPr>
          </a:lstStyle>
          <a:p>
            <a:pPr>
              <a:defRPr/>
            </a:pPr>
            <a:endParaRPr lang="nl-NL"/>
          </a:p>
        </p:txBody>
      </p:sp>
      <p:sp>
        <p:nvSpPr>
          <p:cNvPr id="212997" name="Rectangle 5"/>
          <p:cNvSpPr>
            <a:spLocks noGrp="1" noChangeArrowheads="1"/>
          </p:cNvSpPr>
          <p:nvPr>
            <p:ph type="sldNum" sz="quarter" idx="3"/>
          </p:nvPr>
        </p:nvSpPr>
        <p:spPr bwMode="auto">
          <a:xfrm>
            <a:off x="4021295" y="9721106"/>
            <a:ext cx="3076363" cy="511730"/>
          </a:xfrm>
          <a:prstGeom prst="rect">
            <a:avLst/>
          </a:prstGeom>
          <a:noFill/>
          <a:ln w="9525">
            <a:noFill/>
            <a:miter lim="800000"/>
            <a:headEnd/>
            <a:tailEnd/>
          </a:ln>
          <a:effectLst/>
        </p:spPr>
        <p:txBody>
          <a:bodyPr vert="horz" wrap="square" lIns="95079" tIns="47540" rIns="95079" bIns="47540" numCol="1" anchor="b" anchorCtr="0" compatLnSpc="1">
            <a:prstTxWarp prst="textNoShape">
              <a:avLst/>
            </a:prstTxWarp>
          </a:bodyPr>
          <a:lstStyle>
            <a:lvl1pPr algn="r">
              <a:defRPr sz="1200"/>
            </a:lvl1pPr>
          </a:lstStyle>
          <a:p>
            <a:pPr>
              <a:defRPr/>
            </a:pPr>
            <a:fld id="{728CC39D-DF31-4ADB-9A4E-1F0EF8BFBC88}" type="slidenum">
              <a:rPr lang="nl-NL"/>
              <a:pPr>
                <a:defRPr/>
              </a:pPr>
              <a:t>‹nr.›</a:t>
            </a:fld>
            <a:endParaRPr lang="nl-NL"/>
          </a:p>
        </p:txBody>
      </p:sp>
    </p:spTree>
    <p:extLst>
      <p:ext uri="{BB962C8B-B14F-4D97-AF65-F5344CB8AC3E}">
        <p14:creationId xmlns:p14="http://schemas.microsoft.com/office/powerpoint/2010/main" val="31389216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1"/>
            <a:ext cx="3076363" cy="511730"/>
          </a:xfrm>
          <a:prstGeom prst="rect">
            <a:avLst/>
          </a:prstGeom>
          <a:noFill/>
          <a:ln w="9525">
            <a:noFill/>
            <a:miter lim="800000"/>
            <a:headEnd/>
            <a:tailEnd/>
          </a:ln>
          <a:effectLst/>
        </p:spPr>
        <p:txBody>
          <a:bodyPr vert="horz" wrap="square" lIns="95079" tIns="47540" rIns="95079" bIns="47540" numCol="1" anchor="t" anchorCtr="0" compatLnSpc="1">
            <a:prstTxWarp prst="textNoShape">
              <a:avLst/>
            </a:prstTxWarp>
          </a:bodyPr>
          <a:lstStyle>
            <a:lvl1pPr>
              <a:defRPr sz="1200"/>
            </a:lvl1pPr>
          </a:lstStyle>
          <a:p>
            <a:pPr>
              <a:defRPr/>
            </a:pPr>
            <a:endParaRPr lang="nl-NL"/>
          </a:p>
        </p:txBody>
      </p:sp>
      <p:sp>
        <p:nvSpPr>
          <p:cNvPr id="3075" name="Rectangle 3"/>
          <p:cNvSpPr>
            <a:spLocks noGrp="1" noChangeArrowheads="1"/>
          </p:cNvSpPr>
          <p:nvPr>
            <p:ph type="dt" idx="1"/>
          </p:nvPr>
        </p:nvSpPr>
        <p:spPr bwMode="auto">
          <a:xfrm>
            <a:off x="4021295" y="1"/>
            <a:ext cx="3076363" cy="511730"/>
          </a:xfrm>
          <a:prstGeom prst="rect">
            <a:avLst/>
          </a:prstGeom>
          <a:noFill/>
          <a:ln w="9525">
            <a:noFill/>
            <a:miter lim="800000"/>
            <a:headEnd/>
            <a:tailEnd/>
          </a:ln>
          <a:effectLst/>
        </p:spPr>
        <p:txBody>
          <a:bodyPr vert="horz" wrap="square" lIns="95079" tIns="47540" rIns="95079" bIns="47540" numCol="1" anchor="t" anchorCtr="0" compatLnSpc="1">
            <a:prstTxWarp prst="textNoShape">
              <a:avLst/>
            </a:prstTxWarp>
          </a:bodyPr>
          <a:lstStyle>
            <a:lvl1pPr algn="r">
              <a:defRPr sz="1200"/>
            </a:lvl1pPr>
          </a:lstStyle>
          <a:p>
            <a:pPr>
              <a:defRPr/>
            </a:pPr>
            <a:endParaRPr lang="nl-NL"/>
          </a:p>
        </p:txBody>
      </p:sp>
      <p:sp>
        <p:nvSpPr>
          <p:cNvPr id="5124" name="Rectangle 4"/>
          <p:cNvSpPr>
            <a:spLocks noGrp="1" noRot="1" noChangeAspect="1" noChangeArrowheads="1" noTextEdit="1"/>
          </p:cNvSpPr>
          <p:nvPr>
            <p:ph type="sldImg" idx="2"/>
          </p:nvPr>
        </p:nvSpPr>
        <p:spPr bwMode="auto">
          <a:xfrm>
            <a:off x="989013" y="766763"/>
            <a:ext cx="5121275" cy="3840162"/>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09931" y="4861441"/>
            <a:ext cx="5679440" cy="4605575"/>
          </a:xfrm>
          <a:prstGeom prst="rect">
            <a:avLst/>
          </a:prstGeom>
          <a:noFill/>
          <a:ln w="9525">
            <a:noFill/>
            <a:miter lim="800000"/>
            <a:headEnd/>
            <a:tailEnd/>
          </a:ln>
          <a:effectLst/>
        </p:spPr>
        <p:txBody>
          <a:bodyPr vert="horz" wrap="square" lIns="95079" tIns="47540" rIns="95079" bIns="47540" numCol="1" anchor="t" anchorCtr="0" compatLnSpc="1">
            <a:prstTxWarp prst="textNoShape">
              <a:avLst/>
            </a:prstTxWarp>
          </a:bodyPr>
          <a:lstStyle/>
          <a:p>
            <a:pPr lvl="0"/>
            <a:r>
              <a:rPr lang="nl-NL" noProof="0" smtClean="0"/>
              <a:t>Klik om de opmaakprofielen van de modeltekst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p>
        </p:txBody>
      </p:sp>
      <p:sp>
        <p:nvSpPr>
          <p:cNvPr id="3078" name="Rectangle 6"/>
          <p:cNvSpPr>
            <a:spLocks noGrp="1" noChangeArrowheads="1"/>
          </p:cNvSpPr>
          <p:nvPr>
            <p:ph type="ftr" sz="quarter" idx="4"/>
          </p:nvPr>
        </p:nvSpPr>
        <p:spPr bwMode="auto">
          <a:xfrm>
            <a:off x="1" y="9721106"/>
            <a:ext cx="3076363" cy="511730"/>
          </a:xfrm>
          <a:prstGeom prst="rect">
            <a:avLst/>
          </a:prstGeom>
          <a:noFill/>
          <a:ln w="9525">
            <a:noFill/>
            <a:miter lim="800000"/>
            <a:headEnd/>
            <a:tailEnd/>
          </a:ln>
          <a:effectLst/>
        </p:spPr>
        <p:txBody>
          <a:bodyPr vert="horz" wrap="square" lIns="95079" tIns="47540" rIns="95079" bIns="47540" numCol="1" anchor="b" anchorCtr="0" compatLnSpc="1">
            <a:prstTxWarp prst="textNoShape">
              <a:avLst/>
            </a:prstTxWarp>
          </a:bodyPr>
          <a:lstStyle>
            <a:lvl1pPr>
              <a:defRPr sz="1200"/>
            </a:lvl1pPr>
          </a:lstStyle>
          <a:p>
            <a:pPr>
              <a:defRPr/>
            </a:pPr>
            <a:endParaRPr lang="nl-NL"/>
          </a:p>
        </p:txBody>
      </p:sp>
      <p:sp>
        <p:nvSpPr>
          <p:cNvPr id="3079" name="Rectangle 7"/>
          <p:cNvSpPr>
            <a:spLocks noGrp="1" noChangeArrowheads="1"/>
          </p:cNvSpPr>
          <p:nvPr>
            <p:ph type="sldNum" sz="quarter" idx="5"/>
          </p:nvPr>
        </p:nvSpPr>
        <p:spPr bwMode="auto">
          <a:xfrm>
            <a:off x="4021295" y="9721106"/>
            <a:ext cx="3076363" cy="511730"/>
          </a:xfrm>
          <a:prstGeom prst="rect">
            <a:avLst/>
          </a:prstGeom>
          <a:noFill/>
          <a:ln w="9525">
            <a:noFill/>
            <a:miter lim="800000"/>
            <a:headEnd/>
            <a:tailEnd/>
          </a:ln>
          <a:effectLst/>
        </p:spPr>
        <p:txBody>
          <a:bodyPr vert="horz" wrap="square" lIns="95079" tIns="47540" rIns="95079" bIns="47540" numCol="1" anchor="b" anchorCtr="0" compatLnSpc="1">
            <a:prstTxWarp prst="textNoShape">
              <a:avLst/>
            </a:prstTxWarp>
          </a:bodyPr>
          <a:lstStyle>
            <a:lvl1pPr algn="r">
              <a:defRPr sz="1200"/>
            </a:lvl1pPr>
          </a:lstStyle>
          <a:p>
            <a:pPr>
              <a:defRPr/>
            </a:pPr>
            <a:fld id="{0A3FBBCB-DBEA-4D65-A000-7A483607E57F}" type="slidenum">
              <a:rPr lang="nl-NL"/>
              <a:pPr>
                <a:defRPr/>
              </a:pPr>
              <a:t>‹nr.›</a:t>
            </a:fld>
            <a:endParaRPr lang="nl-NL"/>
          </a:p>
        </p:txBody>
      </p:sp>
    </p:spTree>
    <p:extLst>
      <p:ext uri="{BB962C8B-B14F-4D97-AF65-F5344CB8AC3E}">
        <p14:creationId xmlns:p14="http://schemas.microsoft.com/office/powerpoint/2010/main" val="4320292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p>
            <a:fld id="{DD9C23EF-DB61-4A4B-8834-C2C4B19A8EC1}" type="slidenum">
              <a:rPr lang="nl-NL" smtClean="0"/>
              <a:pPr/>
              <a:t>1</a:t>
            </a:fld>
            <a:endParaRPr lang="nl-NL" smtClean="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p:spPr>
        <p:txBody>
          <a:bodyPr/>
          <a:lstStyle/>
          <a:p>
            <a:pPr eaLnBrk="1" hangingPunct="1"/>
            <a:endParaRPr lang="nl-NL" smtClean="0"/>
          </a:p>
        </p:txBody>
      </p:sp>
    </p:spTree>
    <p:extLst>
      <p:ext uri="{BB962C8B-B14F-4D97-AF65-F5344CB8AC3E}">
        <p14:creationId xmlns:p14="http://schemas.microsoft.com/office/powerpoint/2010/main" val="39668415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smtClean="0"/>
          </a:p>
        </p:txBody>
      </p:sp>
      <p:sp>
        <p:nvSpPr>
          <p:cNvPr id="4" name="Tijdelijke aanduiding voor dianummer 3"/>
          <p:cNvSpPr>
            <a:spLocks noGrp="1"/>
          </p:cNvSpPr>
          <p:nvPr>
            <p:ph type="sldNum" sz="quarter" idx="10"/>
          </p:nvPr>
        </p:nvSpPr>
        <p:spPr/>
        <p:txBody>
          <a:bodyPr/>
          <a:lstStyle/>
          <a:p>
            <a:pPr>
              <a:defRPr/>
            </a:pPr>
            <a:fld id="{0A3FBBCB-DBEA-4D65-A000-7A483607E57F}" type="slidenum">
              <a:rPr lang="nl-NL" smtClean="0"/>
              <a:pPr>
                <a:defRPr/>
              </a:pPr>
              <a:t>11</a:t>
            </a:fld>
            <a:endParaRPr lang="nl-NL"/>
          </a:p>
        </p:txBody>
      </p:sp>
    </p:spTree>
    <p:extLst>
      <p:ext uri="{BB962C8B-B14F-4D97-AF65-F5344CB8AC3E}">
        <p14:creationId xmlns:p14="http://schemas.microsoft.com/office/powerpoint/2010/main" val="33176448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9219" name="Rectangle 3"/>
          <p:cNvSpPr>
            <a:spLocks noGrp="1" noChangeArrowheads="1"/>
          </p:cNvSpPr>
          <p:nvPr>
            <p:ph type="ctrTitle"/>
          </p:nvPr>
        </p:nvSpPr>
        <p:spPr>
          <a:xfrm>
            <a:off x="1371600" y="2130425"/>
            <a:ext cx="6629400" cy="1470025"/>
          </a:xfrm>
        </p:spPr>
        <p:txBody>
          <a:bodyPr/>
          <a:lstStyle>
            <a:lvl1pPr>
              <a:defRPr sz="3600">
                <a:solidFill>
                  <a:schemeClr val="bg1"/>
                </a:solidFill>
              </a:defRPr>
            </a:lvl1pPr>
          </a:lstStyle>
          <a:p>
            <a:r>
              <a:rPr lang="nl-NL" smtClean="0"/>
              <a:t>Klik om de stijl te bewerken</a:t>
            </a:r>
            <a:endParaRPr lang="nl-NL"/>
          </a:p>
        </p:txBody>
      </p:sp>
      <p:sp>
        <p:nvSpPr>
          <p:cNvPr id="9220" name="Rectangle 4"/>
          <p:cNvSpPr>
            <a:spLocks noGrp="1" noChangeArrowheads="1"/>
          </p:cNvSpPr>
          <p:nvPr>
            <p:ph type="subTitle" idx="1"/>
          </p:nvPr>
        </p:nvSpPr>
        <p:spPr>
          <a:xfrm>
            <a:off x="1371600" y="3886200"/>
            <a:ext cx="6629400" cy="1752600"/>
          </a:xfrm>
        </p:spPr>
        <p:txBody>
          <a:bodyPr/>
          <a:lstStyle>
            <a:lvl1pPr marL="0" indent="0">
              <a:defRPr sz="1800">
                <a:solidFill>
                  <a:schemeClr val="bg1"/>
                </a:solidFill>
              </a:defRPr>
            </a:lvl1pPr>
          </a:lstStyle>
          <a:p>
            <a:r>
              <a:rPr lang="nl-NL" smtClean="0"/>
              <a:t>Klik om het opmaakprofiel van de modelondertitel te bewerken</a:t>
            </a:r>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11"/>
          <p:cNvSpPr>
            <a:spLocks noGrp="1" noChangeArrowheads="1"/>
          </p:cNvSpPr>
          <p:nvPr>
            <p:ph type="ftr" sz="quarter" idx="10"/>
          </p:nvPr>
        </p:nvSpPr>
        <p:spPr>
          <a:ln/>
        </p:spPr>
        <p:txBody>
          <a:bodyPr/>
          <a:lstStyle>
            <a:lvl1pPr>
              <a:defRPr/>
            </a:lvl1pPr>
          </a:lstStyle>
          <a:p>
            <a:pPr>
              <a:defRPr/>
            </a:pPr>
            <a:r>
              <a:rPr lang="nl-NL" smtClean="0"/>
              <a:t>VERSIE VNG SITE</a:t>
            </a:r>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858000" y="1219200"/>
            <a:ext cx="1828800" cy="5440363"/>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1371600" y="1219200"/>
            <a:ext cx="5334000" cy="5440363"/>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11"/>
          <p:cNvSpPr>
            <a:spLocks noGrp="1" noChangeArrowheads="1"/>
          </p:cNvSpPr>
          <p:nvPr>
            <p:ph type="ftr" sz="quarter" idx="10"/>
          </p:nvPr>
        </p:nvSpPr>
        <p:spPr>
          <a:ln/>
        </p:spPr>
        <p:txBody>
          <a:bodyPr/>
          <a:lstStyle>
            <a:lvl1pPr>
              <a:defRPr/>
            </a:lvl1pPr>
          </a:lstStyle>
          <a:p>
            <a:pPr>
              <a:defRPr/>
            </a:pPr>
            <a:r>
              <a:rPr lang="nl-NL" smtClean="0"/>
              <a:t>VERSIE VNG SITE</a:t>
            </a:r>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1371600" y="836712"/>
            <a:ext cx="7315200" cy="504056"/>
          </a:xfrm>
        </p:spPr>
        <p:txBody>
          <a:bodyPr/>
          <a:lstStyle>
            <a:lvl1pPr>
              <a:defRPr sz="2400"/>
            </a:lvl1pPr>
          </a:lstStyle>
          <a:p>
            <a:r>
              <a:rPr lang="nl-NL" dirty="0" smtClean="0"/>
              <a:t>Klik om de stijl te bewerken</a:t>
            </a:r>
            <a:endParaRPr lang="nl-NL" dirty="0"/>
          </a:p>
        </p:txBody>
      </p:sp>
      <p:sp>
        <p:nvSpPr>
          <p:cNvPr id="3" name="Tijdelijke aanduiding voor inhoud 2"/>
          <p:cNvSpPr>
            <a:spLocks noGrp="1"/>
          </p:cNvSpPr>
          <p:nvPr>
            <p:ph idx="1"/>
          </p:nvPr>
        </p:nvSpPr>
        <p:spPr>
          <a:xfrm>
            <a:off x="1371600" y="1484784"/>
            <a:ext cx="7315200" cy="5174779"/>
          </a:xfrm>
        </p:spPr>
        <p:txBody>
          <a:bodyPr/>
          <a:lstStyle>
            <a:lvl1pPr>
              <a:defRPr sz="1800"/>
            </a:lvl1pPr>
            <a:lvl2pPr>
              <a:defRPr sz="1600" b="0"/>
            </a:lvl2pPr>
            <a:lvl3pPr>
              <a:defRPr sz="1600" b="0"/>
            </a:lvl3pPr>
            <a:lvl4pPr>
              <a:defRPr sz="1600" b="0"/>
            </a:lvl4pPr>
            <a:lvl5pPr>
              <a:defRPr sz="1600" b="0"/>
            </a:lvl5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Rectangle 11"/>
          <p:cNvSpPr>
            <a:spLocks noGrp="1" noChangeArrowheads="1"/>
          </p:cNvSpPr>
          <p:nvPr>
            <p:ph type="ftr" sz="quarter" idx="10"/>
          </p:nvPr>
        </p:nvSpPr>
        <p:spPr>
          <a:ln/>
        </p:spPr>
        <p:txBody>
          <a:bodyPr/>
          <a:lstStyle>
            <a:lvl1pPr>
              <a:defRPr/>
            </a:lvl1pPr>
          </a:lstStyle>
          <a:p>
            <a:pPr>
              <a:defRPr/>
            </a:pPr>
            <a:r>
              <a:rPr lang="nl-NL" smtClean="0"/>
              <a:t>VERSIE VNG SITE</a:t>
            </a:r>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1371600" y="2514600"/>
            <a:ext cx="3581400" cy="4144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5105400" y="2514600"/>
            <a:ext cx="3581400" cy="4144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Rectangle 11"/>
          <p:cNvSpPr>
            <a:spLocks noGrp="1" noChangeArrowheads="1"/>
          </p:cNvSpPr>
          <p:nvPr>
            <p:ph type="ftr" sz="quarter" idx="10"/>
          </p:nvPr>
        </p:nvSpPr>
        <p:spPr>
          <a:ln/>
        </p:spPr>
        <p:txBody>
          <a:bodyPr/>
          <a:lstStyle>
            <a:lvl1pPr>
              <a:defRPr/>
            </a:lvl1pPr>
          </a:lstStyle>
          <a:p>
            <a:pPr>
              <a:defRPr/>
            </a:pPr>
            <a:r>
              <a:rPr lang="nl-NL" smtClean="0"/>
              <a:t>VERSIE VNG SITE</a:t>
            </a:r>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Rectangle 11"/>
          <p:cNvSpPr>
            <a:spLocks noGrp="1" noChangeArrowheads="1"/>
          </p:cNvSpPr>
          <p:nvPr>
            <p:ph type="ftr" sz="quarter" idx="10"/>
          </p:nvPr>
        </p:nvSpPr>
        <p:spPr>
          <a:ln/>
        </p:spPr>
        <p:txBody>
          <a:bodyPr/>
          <a:lstStyle>
            <a:lvl1pPr>
              <a:defRPr/>
            </a:lvl1pPr>
          </a:lstStyle>
          <a:p>
            <a:pPr>
              <a:defRPr/>
            </a:pPr>
            <a:r>
              <a:rPr lang="nl-NL" smtClean="0"/>
              <a:t>VERSIE VNG SITE</a:t>
            </a:r>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Rectangle 11"/>
          <p:cNvSpPr>
            <a:spLocks noGrp="1" noChangeArrowheads="1"/>
          </p:cNvSpPr>
          <p:nvPr>
            <p:ph type="ftr" sz="quarter" idx="10"/>
          </p:nvPr>
        </p:nvSpPr>
        <p:spPr>
          <a:ln/>
        </p:spPr>
        <p:txBody>
          <a:bodyPr/>
          <a:lstStyle>
            <a:lvl1pPr>
              <a:defRPr/>
            </a:lvl1pPr>
          </a:lstStyle>
          <a:p>
            <a:pPr>
              <a:defRPr/>
            </a:pPr>
            <a:r>
              <a:rPr lang="nl-NL" smtClean="0"/>
              <a:t>VERSIE VNG SITE</a:t>
            </a:r>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11"/>
          <p:cNvSpPr>
            <a:spLocks noGrp="1" noChangeArrowheads="1"/>
          </p:cNvSpPr>
          <p:nvPr>
            <p:ph type="ftr" sz="quarter" idx="10"/>
          </p:nvPr>
        </p:nvSpPr>
        <p:spPr>
          <a:ln/>
        </p:spPr>
        <p:txBody>
          <a:bodyPr/>
          <a:lstStyle>
            <a:lvl1pPr>
              <a:defRPr/>
            </a:lvl1pPr>
          </a:lstStyle>
          <a:p>
            <a:pPr>
              <a:defRPr/>
            </a:pPr>
            <a:r>
              <a:rPr lang="nl-NL" smtClean="0"/>
              <a:t>VERSIE VNG SITE</a:t>
            </a:r>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11"/>
          <p:cNvSpPr>
            <a:spLocks noGrp="1" noChangeArrowheads="1"/>
          </p:cNvSpPr>
          <p:nvPr>
            <p:ph type="ftr" sz="quarter" idx="10"/>
          </p:nvPr>
        </p:nvSpPr>
        <p:spPr>
          <a:ln/>
        </p:spPr>
        <p:txBody>
          <a:bodyPr/>
          <a:lstStyle>
            <a:lvl1pPr>
              <a:defRPr/>
            </a:lvl1pPr>
          </a:lstStyle>
          <a:p>
            <a:pPr>
              <a:defRPr/>
            </a:pPr>
            <a:r>
              <a:rPr lang="nl-NL" smtClean="0"/>
              <a:t>VERSIE VNG SITE</a:t>
            </a:r>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smtClean="0"/>
              <a:t>Klik op het pictogram als u een afbeelding wilt toevoegen</a:t>
            </a:r>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11"/>
          <p:cNvSpPr>
            <a:spLocks noGrp="1" noChangeArrowheads="1"/>
          </p:cNvSpPr>
          <p:nvPr>
            <p:ph type="ftr" sz="quarter" idx="10"/>
          </p:nvPr>
        </p:nvSpPr>
        <p:spPr>
          <a:ln/>
        </p:spPr>
        <p:txBody>
          <a:bodyPr/>
          <a:lstStyle>
            <a:lvl1pPr>
              <a:defRPr/>
            </a:lvl1pPr>
          </a:lstStyle>
          <a:p>
            <a:pPr>
              <a:defRPr/>
            </a:pPr>
            <a:r>
              <a:rPr lang="nl-NL" smtClean="0"/>
              <a:t>VERSIE VNG SITE</a:t>
            </a:r>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18"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4"/>
            </p:custDataLst>
            <p:extLst>
              <p:ext uri="{D42A27DB-BD31-4B8C-83A1-F6EECF244321}">
                <p14:modId xmlns:p14="http://schemas.microsoft.com/office/powerpoint/2010/main" val="417328288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2341" name="think-cell Slide" r:id="rId16" imgW="270" imgH="270" progId="TCLayout.ActiveDocument.1">
                  <p:embed/>
                </p:oleObj>
              </mc:Choice>
              <mc:Fallback>
                <p:oleObj name="think-cell Slide" r:id="rId16" imgW="270" imgH="270" progId="TCLayout.ActiveDocument.1">
                  <p:embed/>
                  <p:pic>
                    <p:nvPicPr>
                      <p:cNvPr id="0" name=""/>
                      <p:cNvPicPr/>
                      <p:nvPr/>
                    </p:nvPicPr>
                    <p:blipFill>
                      <a:blip r:embed="rId17"/>
                      <a:stretch>
                        <a:fillRect/>
                      </a:stretch>
                    </p:blipFill>
                    <p:spPr>
                      <a:xfrm>
                        <a:off x="1588" y="1588"/>
                        <a:ext cx="1587" cy="1587"/>
                      </a:xfrm>
                      <a:prstGeom prst="rect">
                        <a:avLst/>
                      </a:prstGeom>
                    </p:spPr>
                  </p:pic>
                </p:oleObj>
              </mc:Fallback>
            </mc:AlternateContent>
          </a:graphicData>
        </a:graphic>
      </p:graphicFrame>
      <p:sp>
        <p:nvSpPr>
          <p:cNvPr id="1026" name="Rectangle 2"/>
          <p:cNvSpPr>
            <a:spLocks noGrp="1" noChangeArrowheads="1"/>
          </p:cNvSpPr>
          <p:nvPr>
            <p:ph type="title"/>
          </p:nvPr>
        </p:nvSpPr>
        <p:spPr bwMode="auto">
          <a:xfrm>
            <a:off x="1371600" y="787152"/>
            <a:ext cx="7315200" cy="62562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dirty="0" smtClean="0"/>
              <a:t>Klik hier</a:t>
            </a:r>
          </a:p>
        </p:txBody>
      </p:sp>
      <p:sp>
        <p:nvSpPr>
          <p:cNvPr id="1027" name="Rectangle 3"/>
          <p:cNvSpPr>
            <a:spLocks noGrp="1" noChangeArrowheads="1"/>
          </p:cNvSpPr>
          <p:nvPr>
            <p:ph type="body" idx="1"/>
          </p:nvPr>
        </p:nvSpPr>
        <p:spPr bwMode="auto">
          <a:xfrm>
            <a:off x="1371600" y="1556792"/>
            <a:ext cx="7315200" cy="510277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dirty="0" smtClean="0"/>
              <a:t>Klik om de opmaakprofielen van de </a:t>
            </a:r>
            <a:r>
              <a:rPr lang="nl-NL" dirty="0" err="1" smtClean="0"/>
              <a:t>modeltekst</a:t>
            </a:r>
            <a:r>
              <a:rPr lang="nl-NL" dirty="0" smtClean="0"/>
              <a:t>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p>
        </p:txBody>
      </p:sp>
      <p:sp>
        <p:nvSpPr>
          <p:cNvPr id="7179" name="Rectangle 11"/>
          <p:cNvSpPr>
            <a:spLocks noGrp="1" noChangeArrowheads="1"/>
          </p:cNvSpPr>
          <p:nvPr>
            <p:ph type="ftr" sz="quarter" idx="3"/>
          </p:nvPr>
        </p:nvSpPr>
        <p:spPr bwMode="auto">
          <a:xfrm>
            <a:off x="2514600" y="387896"/>
            <a:ext cx="6096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1">
                <a:solidFill>
                  <a:srgbClr val="009EE0"/>
                </a:solidFill>
              </a:defRPr>
            </a:lvl1pPr>
          </a:lstStyle>
          <a:p>
            <a:pPr>
              <a:defRPr/>
            </a:pPr>
            <a:r>
              <a:rPr lang="nl-NL" smtClean="0"/>
              <a:t>VERSIE VNG SITE</a:t>
            </a:r>
            <a:endParaRPr lang="nl-NL" dirty="0"/>
          </a:p>
        </p:txBody>
      </p:sp>
      <p:sp>
        <p:nvSpPr>
          <p:cNvPr id="7180" name="Text Box 12"/>
          <p:cNvSpPr txBox="1">
            <a:spLocks noChangeArrowheads="1"/>
          </p:cNvSpPr>
          <p:nvPr/>
        </p:nvSpPr>
        <p:spPr bwMode="auto">
          <a:xfrm>
            <a:off x="2514600" y="135112"/>
            <a:ext cx="3105150" cy="274637"/>
          </a:xfrm>
          <a:prstGeom prst="rect">
            <a:avLst/>
          </a:prstGeom>
          <a:noFill/>
          <a:ln w="9525">
            <a:noFill/>
            <a:miter lim="800000"/>
            <a:headEnd/>
            <a:tailEnd/>
          </a:ln>
          <a:effectLst/>
        </p:spPr>
        <p:txBody>
          <a:bodyPr wrap="none">
            <a:spAutoFit/>
          </a:bodyPr>
          <a:lstStyle/>
          <a:p>
            <a:pPr>
              <a:defRPr/>
            </a:pPr>
            <a:r>
              <a:rPr lang="nl-NL" sz="1200" b="1" dirty="0">
                <a:solidFill>
                  <a:srgbClr val="BFCDD9"/>
                </a:solidFill>
              </a:rPr>
              <a:t>Vereniging van Nederlandse Gemeenten</a:t>
            </a:r>
          </a:p>
        </p:txBody>
      </p:sp>
      <p:pic>
        <p:nvPicPr>
          <p:cNvPr id="1030" name="Afbeelding 6" descr="vng logo.jpg"/>
          <p:cNvPicPr>
            <a:picLocks noChangeAspect="1"/>
          </p:cNvPicPr>
          <p:nvPr/>
        </p:nvPicPr>
        <p:blipFill>
          <a:blip r:embed="rId18" cstate="print"/>
          <a:srcRect/>
          <a:stretch>
            <a:fillRect/>
          </a:stretch>
        </p:blipFill>
        <p:spPr bwMode="auto">
          <a:xfrm>
            <a:off x="1258888" y="44624"/>
            <a:ext cx="1331912" cy="7604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1"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hf sldNum="0" hdr="0" dt="0"/>
  <p:txStyles>
    <p:titleStyle>
      <a:lvl1pPr algn="l" rtl="0" eaLnBrk="1" fontAlgn="base" hangingPunct="1">
        <a:spcBef>
          <a:spcPct val="0"/>
        </a:spcBef>
        <a:spcAft>
          <a:spcPct val="0"/>
        </a:spcAft>
        <a:defRPr sz="2400" b="1">
          <a:solidFill>
            <a:srgbClr val="009EE0"/>
          </a:solidFill>
          <a:latin typeface="+mj-lt"/>
          <a:ea typeface="+mj-ea"/>
          <a:cs typeface="+mj-cs"/>
        </a:defRPr>
      </a:lvl1pPr>
      <a:lvl2pPr algn="l" rtl="0" eaLnBrk="1" fontAlgn="base" hangingPunct="1">
        <a:spcBef>
          <a:spcPct val="0"/>
        </a:spcBef>
        <a:spcAft>
          <a:spcPct val="0"/>
        </a:spcAft>
        <a:defRPr sz="3200" b="1">
          <a:solidFill>
            <a:srgbClr val="009EE0"/>
          </a:solidFill>
          <a:latin typeface="Arial" charset="0"/>
        </a:defRPr>
      </a:lvl2pPr>
      <a:lvl3pPr algn="l" rtl="0" eaLnBrk="1" fontAlgn="base" hangingPunct="1">
        <a:spcBef>
          <a:spcPct val="0"/>
        </a:spcBef>
        <a:spcAft>
          <a:spcPct val="0"/>
        </a:spcAft>
        <a:defRPr sz="3200" b="1">
          <a:solidFill>
            <a:srgbClr val="009EE0"/>
          </a:solidFill>
          <a:latin typeface="Arial" charset="0"/>
        </a:defRPr>
      </a:lvl3pPr>
      <a:lvl4pPr algn="l" rtl="0" eaLnBrk="1" fontAlgn="base" hangingPunct="1">
        <a:spcBef>
          <a:spcPct val="0"/>
        </a:spcBef>
        <a:spcAft>
          <a:spcPct val="0"/>
        </a:spcAft>
        <a:defRPr sz="3200" b="1">
          <a:solidFill>
            <a:srgbClr val="009EE0"/>
          </a:solidFill>
          <a:latin typeface="Arial" charset="0"/>
        </a:defRPr>
      </a:lvl4pPr>
      <a:lvl5pPr algn="l" rtl="0" eaLnBrk="1" fontAlgn="base" hangingPunct="1">
        <a:spcBef>
          <a:spcPct val="0"/>
        </a:spcBef>
        <a:spcAft>
          <a:spcPct val="0"/>
        </a:spcAft>
        <a:defRPr sz="3200" b="1">
          <a:solidFill>
            <a:srgbClr val="009EE0"/>
          </a:solidFill>
          <a:latin typeface="Arial" charset="0"/>
        </a:defRPr>
      </a:lvl5pPr>
      <a:lvl6pPr marL="457200" algn="l" rtl="0" eaLnBrk="1" fontAlgn="base" hangingPunct="1">
        <a:spcBef>
          <a:spcPct val="0"/>
        </a:spcBef>
        <a:spcAft>
          <a:spcPct val="0"/>
        </a:spcAft>
        <a:defRPr sz="3200" b="1">
          <a:solidFill>
            <a:srgbClr val="009EE0"/>
          </a:solidFill>
          <a:latin typeface="Arial" charset="0"/>
        </a:defRPr>
      </a:lvl6pPr>
      <a:lvl7pPr marL="914400" algn="l" rtl="0" eaLnBrk="1" fontAlgn="base" hangingPunct="1">
        <a:spcBef>
          <a:spcPct val="0"/>
        </a:spcBef>
        <a:spcAft>
          <a:spcPct val="0"/>
        </a:spcAft>
        <a:defRPr sz="3200" b="1">
          <a:solidFill>
            <a:srgbClr val="009EE0"/>
          </a:solidFill>
          <a:latin typeface="Arial" charset="0"/>
        </a:defRPr>
      </a:lvl7pPr>
      <a:lvl8pPr marL="1371600" algn="l" rtl="0" eaLnBrk="1" fontAlgn="base" hangingPunct="1">
        <a:spcBef>
          <a:spcPct val="0"/>
        </a:spcBef>
        <a:spcAft>
          <a:spcPct val="0"/>
        </a:spcAft>
        <a:defRPr sz="3200" b="1">
          <a:solidFill>
            <a:srgbClr val="009EE0"/>
          </a:solidFill>
          <a:latin typeface="Arial" charset="0"/>
        </a:defRPr>
      </a:lvl8pPr>
      <a:lvl9pPr marL="1828800" algn="l" rtl="0" eaLnBrk="1" fontAlgn="base" hangingPunct="1">
        <a:spcBef>
          <a:spcPct val="0"/>
        </a:spcBef>
        <a:spcAft>
          <a:spcPct val="0"/>
        </a:spcAft>
        <a:defRPr sz="3200" b="1">
          <a:solidFill>
            <a:srgbClr val="009EE0"/>
          </a:solidFill>
          <a:latin typeface="Arial" charset="0"/>
        </a:defRPr>
      </a:lvl9pPr>
    </p:titleStyle>
    <p:bodyStyle>
      <a:lvl1pPr marL="342900" indent="-342900" algn="l" rtl="0" eaLnBrk="1" fontAlgn="base" hangingPunct="1">
        <a:spcBef>
          <a:spcPct val="20000"/>
        </a:spcBef>
        <a:spcAft>
          <a:spcPct val="0"/>
        </a:spcAft>
        <a:buClr>
          <a:srgbClr val="009EE0"/>
        </a:buClr>
        <a:defRPr sz="1800" b="1">
          <a:solidFill>
            <a:srgbClr val="003768"/>
          </a:solidFill>
          <a:latin typeface="+mn-lt"/>
          <a:ea typeface="+mn-ea"/>
          <a:cs typeface="+mn-cs"/>
        </a:defRPr>
      </a:lvl1pPr>
      <a:lvl2pPr marL="742950" indent="-285750" algn="l" rtl="0" eaLnBrk="1" fontAlgn="base" hangingPunct="1">
        <a:spcBef>
          <a:spcPct val="20000"/>
        </a:spcBef>
        <a:spcAft>
          <a:spcPct val="0"/>
        </a:spcAft>
        <a:buClr>
          <a:srgbClr val="009EE0"/>
        </a:buClr>
        <a:buChar char="–"/>
        <a:defRPr sz="1800" b="1">
          <a:solidFill>
            <a:srgbClr val="003768"/>
          </a:solidFill>
          <a:latin typeface="+mn-lt"/>
        </a:defRPr>
      </a:lvl2pPr>
      <a:lvl3pPr marL="1143000" indent="-228600" algn="l" rtl="0" eaLnBrk="1" fontAlgn="base" hangingPunct="1">
        <a:spcBef>
          <a:spcPct val="20000"/>
        </a:spcBef>
        <a:spcAft>
          <a:spcPct val="0"/>
        </a:spcAft>
        <a:buClr>
          <a:srgbClr val="009EE0"/>
        </a:buClr>
        <a:buChar char="•"/>
        <a:defRPr sz="1800" b="1">
          <a:solidFill>
            <a:srgbClr val="003768"/>
          </a:solidFill>
          <a:latin typeface="+mn-lt"/>
        </a:defRPr>
      </a:lvl3pPr>
      <a:lvl4pPr marL="1600200" indent="-228600" algn="l" rtl="0" eaLnBrk="1" fontAlgn="base" hangingPunct="1">
        <a:spcBef>
          <a:spcPct val="20000"/>
        </a:spcBef>
        <a:spcAft>
          <a:spcPct val="0"/>
        </a:spcAft>
        <a:buClr>
          <a:srgbClr val="009EE0"/>
        </a:buClr>
        <a:buChar char="–"/>
        <a:defRPr sz="1800" b="1">
          <a:solidFill>
            <a:srgbClr val="003768"/>
          </a:solidFill>
          <a:latin typeface="+mn-lt"/>
        </a:defRPr>
      </a:lvl4pPr>
      <a:lvl5pPr marL="2057400" indent="-228600" algn="l" rtl="0" eaLnBrk="1" fontAlgn="base" hangingPunct="1">
        <a:spcBef>
          <a:spcPct val="20000"/>
        </a:spcBef>
        <a:spcAft>
          <a:spcPct val="0"/>
        </a:spcAft>
        <a:buClr>
          <a:srgbClr val="009EE0"/>
        </a:buClr>
        <a:buChar char="»"/>
        <a:defRPr sz="1800" b="1">
          <a:solidFill>
            <a:srgbClr val="003768"/>
          </a:solidFill>
          <a:latin typeface="+mn-lt"/>
        </a:defRPr>
      </a:lvl5pPr>
      <a:lvl6pPr marL="2514600" indent="-228600" algn="l" rtl="0" eaLnBrk="1" fontAlgn="base" hangingPunct="1">
        <a:spcBef>
          <a:spcPct val="20000"/>
        </a:spcBef>
        <a:spcAft>
          <a:spcPct val="0"/>
        </a:spcAft>
        <a:buClr>
          <a:srgbClr val="009EE0"/>
        </a:buClr>
        <a:buChar char="»"/>
        <a:defRPr sz="2400" b="1">
          <a:solidFill>
            <a:srgbClr val="003768"/>
          </a:solidFill>
          <a:latin typeface="+mn-lt"/>
        </a:defRPr>
      </a:lvl6pPr>
      <a:lvl7pPr marL="2971800" indent="-228600" algn="l" rtl="0" eaLnBrk="1" fontAlgn="base" hangingPunct="1">
        <a:spcBef>
          <a:spcPct val="20000"/>
        </a:spcBef>
        <a:spcAft>
          <a:spcPct val="0"/>
        </a:spcAft>
        <a:buClr>
          <a:srgbClr val="009EE0"/>
        </a:buClr>
        <a:buChar char="»"/>
        <a:defRPr sz="2400" b="1">
          <a:solidFill>
            <a:srgbClr val="003768"/>
          </a:solidFill>
          <a:latin typeface="+mn-lt"/>
        </a:defRPr>
      </a:lvl7pPr>
      <a:lvl8pPr marL="3429000" indent="-228600" algn="l" rtl="0" eaLnBrk="1" fontAlgn="base" hangingPunct="1">
        <a:spcBef>
          <a:spcPct val="20000"/>
        </a:spcBef>
        <a:spcAft>
          <a:spcPct val="0"/>
        </a:spcAft>
        <a:buClr>
          <a:srgbClr val="009EE0"/>
        </a:buClr>
        <a:buChar char="»"/>
        <a:defRPr sz="2400" b="1">
          <a:solidFill>
            <a:srgbClr val="003768"/>
          </a:solidFill>
          <a:latin typeface="+mn-lt"/>
        </a:defRPr>
      </a:lvl8pPr>
      <a:lvl9pPr marL="3886200" indent="-228600" algn="l" rtl="0" eaLnBrk="1" fontAlgn="base" hangingPunct="1">
        <a:spcBef>
          <a:spcPct val="20000"/>
        </a:spcBef>
        <a:spcAft>
          <a:spcPct val="0"/>
        </a:spcAft>
        <a:buClr>
          <a:srgbClr val="009EE0"/>
        </a:buClr>
        <a:buChar char="»"/>
        <a:defRPr sz="2400" b="1">
          <a:solidFill>
            <a:srgbClr val="003768"/>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vmlDrawing" Target="../drawings/vmlDrawing4.vml"/><Relationship Id="rId5" Type="http://schemas.openxmlformats.org/officeDocument/2006/relationships/image" Target="../media/image1.emf"/><Relationship Id="rId4" Type="http://schemas.openxmlformats.org/officeDocument/2006/relationships/oleObject" Target="../embeddings/oleObject4.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vmlDrawing" Target="../drawings/vmlDrawing5.vml"/><Relationship Id="rId5" Type="http://schemas.openxmlformats.org/officeDocument/2006/relationships/image" Target="../media/image1.emf"/><Relationship Id="rId4" Type="http://schemas.openxmlformats.org/officeDocument/2006/relationships/oleObject" Target="../embeddings/oleObject5.bin"/></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vmlDrawing" Target="../drawings/vmlDrawing6.vml"/><Relationship Id="rId5" Type="http://schemas.openxmlformats.org/officeDocument/2006/relationships/image" Target="../media/image1.emf"/><Relationship Id="rId4" Type="http://schemas.openxmlformats.org/officeDocument/2006/relationships/oleObject" Target="../embeddings/oleObject6.bin"/></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vmlDrawing" Target="../drawings/vmlDrawing7.vml"/><Relationship Id="rId5" Type="http://schemas.openxmlformats.org/officeDocument/2006/relationships/image" Target="../media/image1.emf"/><Relationship Id="rId4" Type="http://schemas.openxmlformats.org/officeDocument/2006/relationships/oleObject" Target="../embeddings/oleObject7.bin"/></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vmlDrawing" Target="../drawings/vmlDrawing8.vml"/><Relationship Id="rId5" Type="http://schemas.openxmlformats.org/officeDocument/2006/relationships/image" Target="../media/image1.emf"/><Relationship Id="rId4" Type="http://schemas.openxmlformats.org/officeDocument/2006/relationships/oleObject" Target="../embeddings/oleObject8.bin"/></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vmlDrawing" Target="../drawings/vmlDrawing9.vml"/><Relationship Id="rId5" Type="http://schemas.openxmlformats.org/officeDocument/2006/relationships/image" Target="../media/image1.emf"/><Relationship Id="rId4" Type="http://schemas.openxmlformats.org/officeDocument/2006/relationships/oleObject" Target="../embeddings/oleObject9.bin"/></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vmlDrawing" Target="../drawings/vmlDrawing10.vml"/><Relationship Id="rId5" Type="http://schemas.openxmlformats.org/officeDocument/2006/relationships/image" Target="../media/image1.emf"/><Relationship Id="rId4" Type="http://schemas.openxmlformats.org/officeDocument/2006/relationships/oleObject" Target="../embeddings/oleObject10.bin"/></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vmlDrawing" Target="../drawings/vmlDrawing11.vml"/><Relationship Id="rId5" Type="http://schemas.openxmlformats.org/officeDocument/2006/relationships/image" Target="../media/image1.emf"/><Relationship Id="rId4" Type="http://schemas.openxmlformats.org/officeDocument/2006/relationships/oleObject" Target="../embeddings/oleObject11.bin"/></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vmlDrawing" Target="../drawings/vmlDrawing12.vml"/><Relationship Id="rId5" Type="http://schemas.openxmlformats.org/officeDocument/2006/relationships/image" Target="../media/image1.emf"/><Relationship Id="rId4" Type="http://schemas.openxmlformats.org/officeDocument/2006/relationships/oleObject" Target="../embeddings/oleObject12.bin"/></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vmlDrawing" Target="../drawings/vmlDrawing13.vml"/><Relationship Id="rId5" Type="http://schemas.openxmlformats.org/officeDocument/2006/relationships/image" Target="../media/image1.emf"/><Relationship Id="rId4" Type="http://schemas.openxmlformats.org/officeDocument/2006/relationships/oleObject" Target="../embeddings/oleObject13.bin"/></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vmlDrawing" Target="../drawings/vmlDrawing3.vml"/><Relationship Id="rId5" Type="http://schemas.openxmlformats.org/officeDocument/2006/relationships/image" Target="../media/image1.emf"/><Relationship Id="rId4"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27584" y="1988840"/>
            <a:ext cx="6629400" cy="1758057"/>
          </a:xfrm>
        </p:spPr>
        <p:txBody>
          <a:bodyPr/>
          <a:lstStyle/>
          <a:p>
            <a:pPr algn="ctr"/>
            <a:r>
              <a:rPr lang="nl-NL" dirty="0" err="1"/>
              <a:t>Bedrijfsvoeringsprocessen</a:t>
            </a:r>
            <a:r>
              <a:rPr lang="nl-NL" dirty="0"/>
              <a:t> </a:t>
            </a:r>
            <a:r>
              <a:rPr lang="nl-NL" dirty="0" smtClean="0"/>
              <a:t>Jeugd Food </a:t>
            </a:r>
            <a:r>
              <a:rPr lang="nl-NL" dirty="0" err="1" smtClean="0"/>
              <a:t>Valley</a:t>
            </a:r>
            <a:endParaRPr lang="nl-NL" dirty="0" smtClean="0">
              <a:solidFill>
                <a:srgbClr val="FF0000"/>
              </a:solidFill>
            </a:endParaRPr>
          </a:p>
        </p:txBody>
      </p:sp>
      <p:sp>
        <p:nvSpPr>
          <p:cNvPr id="3075" name="Rectangle 3"/>
          <p:cNvSpPr>
            <a:spLocks noGrp="1" noChangeArrowheads="1"/>
          </p:cNvSpPr>
          <p:nvPr>
            <p:ph type="subTitle" idx="1"/>
          </p:nvPr>
        </p:nvSpPr>
        <p:spPr>
          <a:xfrm>
            <a:off x="1371600" y="4221088"/>
            <a:ext cx="5360640" cy="1800200"/>
          </a:xfrm>
        </p:spPr>
        <p:txBody>
          <a:bodyPr/>
          <a:lstStyle/>
          <a:p>
            <a:pPr algn="ctr"/>
            <a:r>
              <a:rPr lang="nl-NL" dirty="0" smtClean="0"/>
              <a:t>Versie VNG</a:t>
            </a:r>
            <a:endParaRPr lang="nl-NL" dirty="0" smtClean="0"/>
          </a:p>
        </p:txBody>
      </p:sp>
      <p:sp>
        <p:nvSpPr>
          <p:cNvPr id="2" name="Tekstvak 1"/>
          <p:cNvSpPr txBox="1"/>
          <p:nvPr/>
        </p:nvSpPr>
        <p:spPr>
          <a:xfrm>
            <a:off x="2967463" y="2310780"/>
            <a:ext cx="184666" cy="369332"/>
          </a:xfrm>
          <a:prstGeom prst="rect">
            <a:avLst/>
          </a:prstGeom>
          <a:noFill/>
        </p:spPr>
        <p:txBody>
          <a:bodyPr wrap="none" rtlCol="0">
            <a:spAutoFit/>
          </a:bodyPr>
          <a:lstStyle/>
          <a:p>
            <a:endParaRPr lang="nl-N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Toegangsproces op hoofdlijnen</a:t>
            </a:r>
            <a:endParaRPr lang="nl-NL" dirty="0"/>
          </a:p>
        </p:txBody>
      </p:sp>
      <p:sp>
        <p:nvSpPr>
          <p:cNvPr id="3" name="Tijdelijke aanduiding voor inhoud 2"/>
          <p:cNvSpPr>
            <a:spLocks noGrp="1"/>
          </p:cNvSpPr>
          <p:nvPr>
            <p:ph idx="1"/>
          </p:nvPr>
        </p:nvSpPr>
        <p:spPr/>
        <p:txBody>
          <a:bodyPr/>
          <a:lstStyle/>
          <a:p>
            <a:pPr>
              <a:buFont typeface="Arial" panose="020B0604020202020204" pitchFamily="34" charset="0"/>
              <a:buChar char="•"/>
            </a:pPr>
            <a:r>
              <a:rPr lang="nl-NL" dirty="0" smtClean="0"/>
              <a:t>In de procestekening op de volgende pagina is het toegangsproces op hoofdlijnen weergegeven.</a:t>
            </a:r>
          </a:p>
          <a:p>
            <a:pPr>
              <a:buFont typeface="Arial" panose="020B0604020202020204" pitchFamily="34" charset="0"/>
              <a:buChar char="•"/>
            </a:pPr>
            <a:r>
              <a:rPr lang="nl-NL" dirty="0" smtClean="0"/>
              <a:t>Er is sprake van inkleuring op lokaal niveau.</a:t>
            </a:r>
          </a:p>
          <a:p>
            <a:pPr>
              <a:buFont typeface="Arial" panose="020B0604020202020204" pitchFamily="34" charset="0"/>
              <a:buChar char="•"/>
            </a:pPr>
            <a:endParaRPr lang="nl-NL" dirty="0"/>
          </a:p>
        </p:txBody>
      </p:sp>
    </p:spTree>
    <p:extLst>
      <p:ext uri="{BB962C8B-B14F-4D97-AF65-F5344CB8AC3E}">
        <p14:creationId xmlns:p14="http://schemas.microsoft.com/office/powerpoint/2010/main" val="22360485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Toegangsproces op hoofdlijnen</a:t>
            </a:r>
            <a:endParaRPr lang="nl-NL" dirty="0"/>
          </a:p>
        </p:txBody>
      </p:sp>
      <p:pic>
        <p:nvPicPr>
          <p:cNvPr id="1843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3852" y="1340768"/>
            <a:ext cx="7578588" cy="53939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07263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103560124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5415"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el 1"/>
          <p:cNvSpPr>
            <a:spLocks noGrp="1"/>
          </p:cNvSpPr>
          <p:nvPr>
            <p:ph type="title"/>
          </p:nvPr>
        </p:nvSpPr>
        <p:spPr>
          <a:xfrm>
            <a:off x="1371600" y="836712"/>
            <a:ext cx="7315200" cy="504056"/>
          </a:xfrm>
        </p:spPr>
        <p:txBody>
          <a:bodyPr/>
          <a:lstStyle/>
          <a:p>
            <a:r>
              <a:rPr lang="nl-NL" dirty="0" smtClean="0"/>
              <a:t>Inhoud</a:t>
            </a:r>
            <a:endParaRPr lang="nl-NL" dirty="0"/>
          </a:p>
        </p:txBody>
      </p:sp>
      <p:graphicFrame>
        <p:nvGraphicFramePr>
          <p:cNvPr id="5" name="Tabel 4"/>
          <p:cNvGraphicFramePr>
            <a:graphicFrameLocks noGrp="1"/>
          </p:cNvGraphicFramePr>
          <p:nvPr>
            <p:extLst>
              <p:ext uri="{D42A27DB-BD31-4B8C-83A1-F6EECF244321}">
                <p14:modId xmlns:p14="http://schemas.microsoft.com/office/powerpoint/2010/main" val="1953219607"/>
              </p:ext>
            </p:extLst>
          </p:nvPr>
        </p:nvGraphicFramePr>
        <p:xfrm>
          <a:off x="1371600" y="1397000"/>
          <a:ext cx="6096000" cy="3373520"/>
        </p:xfrm>
        <a:graphic>
          <a:graphicData uri="http://schemas.openxmlformats.org/drawingml/2006/table">
            <a:tbl>
              <a:tblPr firstRow="1" bandRow="1">
                <a:tableStyleId>{5C22544A-7EE6-4342-B048-85BDC9FD1C3A}</a:tableStyleId>
              </a:tblPr>
              <a:tblGrid>
                <a:gridCol w="6096000"/>
              </a:tblGrid>
              <a:tr h="674704">
                <a:tc>
                  <a:txBody>
                    <a:bodyPr/>
                    <a:lstStyle/>
                    <a:p>
                      <a:r>
                        <a:rPr lang="nl-NL" b="0" dirty="0" smtClean="0">
                          <a:solidFill>
                            <a:srgbClr val="003768"/>
                          </a:solidFill>
                        </a:rPr>
                        <a:t>Uitgangspunten</a:t>
                      </a:r>
                      <a:r>
                        <a:rPr lang="nl-NL" b="0" baseline="0" dirty="0" smtClean="0">
                          <a:solidFill>
                            <a:srgbClr val="003768"/>
                          </a:solidFill>
                        </a:rPr>
                        <a:t> en contractuele voorwaarden</a:t>
                      </a:r>
                      <a:endParaRPr lang="nl-NL" b="0" dirty="0">
                        <a:solidFill>
                          <a:srgbClr val="003768"/>
                        </a:solidFill>
                      </a:endParaRPr>
                    </a:p>
                  </a:txBody>
                  <a:tcPr anchor="ctr">
                    <a:solidFill>
                      <a:schemeClr val="bg1"/>
                    </a:solidFill>
                  </a:tcPr>
                </a:tc>
              </a:tr>
              <a:tr h="674704">
                <a:tc>
                  <a:txBody>
                    <a:bodyPr/>
                    <a:lstStyle/>
                    <a:p>
                      <a:r>
                        <a:rPr lang="nl-NL" b="0" dirty="0" smtClean="0">
                          <a:solidFill>
                            <a:srgbClr val="003768"/>
                          </a:solidFill>
                        </a:rPr>
                        <a:t>Toegangsproces</a:t>
                      </a:r>
                      <a:endParaRPr lang="nl-NL" b="0" dirty="0">
                        <a:solidFill>
                          <a:srgbClr val="003768"/>
                        </a:solidFill>
                      </a:endParaRPr>
                    </a:p>
                  </a:txBody>
                  <a:tcPr anchor="ctr">
                    <a:solidFill>
                      <a:schemeClr val="bg1"/>
                    </a:solidFill>
                  </a:tcPr>
                </a:tc>
              </a:tr>
              <a:tr h="674704">
                <a:tc>
                  <a:txBody>
                    <a:bodyPr/>
                    <a:lstStyle/>
                    <a:p>
                      <a:r>
                        <a:rPr lang="nl-NL" b="0" dirty="0" smtClean="0">
                          <a:solidFill>
                            <a:srgbClr val="003768"/>
                          </a:solidFill>
                        </a:rPr>
                        <a:t>Declaratie-</a:t>
                      </a:r>
                      <a:r>
                        <a:rPr lang="nl-NL" b="0" baseline="0" dirty="0" smtClean="0">
                          <a:solidFill>
                            <a:srgbClr val="003768"/>
                          </a:solidFill>
                        </a:rPr>
                        <a:t> en facturatieproces</a:t>
                      </a:r>
                      <a:endParaRPr lang="nl-NL" b="0" dirty="0">
                        <a:solidFill>
                          <a:srgbClr val="003768"/>
                        </a:solidFill>
                      </a:endParaRPr>
                    </a:p>
                  </a:txBody>
                  <a:tcPr anchor="ctr">
                    <a:solidFill>
                      <a:schemeClr val="accent1"/>
                    </a:solidFill>
                  </a:tcPr>
                </a:tc>
              </a:tr>
              <a:tr h="674704">
                <a:tc>
                  <a:txBody>
                    <a:bodyPr/>
                    <a:lstStyle/>
                    <a:p>
                      <a:r>
                        <a:rPr lang="nl-NL" b="0" dirty="0" smtClean="0">
                          <a:solidFill>
                            <a:srgbClr val="003768"/>
                          </a:solidFill>
                        </a:rPr>
                        <a:t>Openstaande punten en actielijst gemeenten</a:t>
                      </a:r>
                      <a:endParaRPr lang="nl-NL" b="0" dirty="0">
                        <a:solidFill>
                          <a:srgbClr val="003768"/>
                        </a:solidFill>
                      </a:endParaRPr>
                    </a:p>
                  </a:txBody>
                  <a:tcPr anchor="ctr">
                    <a:solidFill>
                      <a:schemeClr val="bg1"/>
                    </a:solidFill>
                  </a:tcPr>
                </a:tc>
              </a:tr>
              <a:tr h="674704">
                <a:tc>
                  <a:txBody>
                    <a:bodyPr/>
                    <a:lstStyle/>
                    <a:p>
                      <a:r>
                        <a:rPr lang="nl-NL" b="0" dirty="0" smtClean="0">
                          <a:solidFill>
                            <a:srgbClr val="003768"/>
                          </a:solidFill>
                        </a:rPr>
                        <a:t>Informatieproducten</a:t>
                      </a:r>
                      <a:endParaRPr lang="nl-NL" b="0" dirty="0">
                        <a:solidFill>
                          <a:schemeClr val="tx2"/>
                        </a:solidFill>
                      </a:endParaRPr>
                    </a:p>
                  </a:txBody>
                  <a:tcPr anchor="ctr">
                    <a:solidFill>
                      <a:schemeClr val="bg1"/>
                    </a:solidFill>
                  </a:tcPr>
                </a:tc>
              </a:tr>
            </a:tbl>
          </a:graphicData>
        </a:graphic>
      </p:graphicFrame>
    </p:spTree>
    <p:extLst>
      <p:ext uri="{BB962C8B-B14F-4D97-AF65-F5344CB8AC3E}">
        <p14:creationId xmlns:p14="http://schemas.microsoft.com/office/powerpoint/2010/main" val="28889592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inhoud 4"/>
          <p:cNvSpPr>
            <a:spLocks noGrp="1"/>
          </p:cNvSpPr>
          <p:nvPr>
            <p:ph idx="1"/>
          </p:nvPr>
        </p:nvSpPr>
        <p:spPr/>
        <p:txBody>
          <a:bodyPr/>
          <a:lstStyle/>
          <a:p>
            <a:pPr marL="0" indent="0"/>
            <a:r>
              <a:rPr lang="nl-NL" sz="1600" dirty="0" smtClean="0"/>
              <a:t>Declaratie en facturatie</a:t>
            </a:r>
          </a:p>
          <a:p>
            <a:pPr>
              <a:buFont typeface="Arial" panose="020B0604020202020204" pitchFamily="34" charset="0"/>
              <a:buChar char="•"/>
            </a:pPr>
            <a:r>
              <a:rPr lang="nl-NL" sz="1600" b="0" dirty="0" smtClean="0"/>
              <a:t>De regio werkt met één contactpunt voor declaraties en facturen. Op dit punt worden de facturen en declaraties getoetst op een aantal onderdelen.</a:t>
            </a:r>
          </a:p>
          <a:p>
            <a:pPr>
              <a:buFont typeface="Arial" panose="020B0604020202020204" pitchFamily="34" charset="0"/>
              <a:buChar char="•"/>
            </a:pPr>
            <a:r>
              <a:rPr lang="nl-NL" sz="1600" b="0" dirty="0" smtClean="0"/>
              <a:t>Betaling vindt lokaal plaats. Vanuit de regio wordt de gecontroleerde factuur daarom doorgezet naar de gemeente. </a:t>
            </a:r>
          </a:p>
          <a:p>
            <a:pPr>
              <a:buFont typeface="Arial" panose="020B0604020202020204" pitchFamily="34" charset="0"/>
              <a:buChar char="•"/>
            </a:pPr>
            <a:r>
              <a:rPr lang="nl-NL" sz="1600" b="0" dirty="0" smtClean="0"/>
              <a:t>De gemeente controleert of de factuur of declaratie overeenkomt met de beschikking of opdracht die zij heeft afgegeven. </a:t>
            </a:r>
          </a:p>
          <a:p>
            <a:pPr>
              <a:buFont typeface="Arial" panose="020B0604020202020204" pitchFamily="34" charset="0"/>
              <a:buChar char="•"/>
            </a:pPr>
            <a:r>
              <a:rPr lang="nl-NL" sz="1600" b="0" dirty="0" smtClean="0"/>
              <a:t>Voor ex AWBZ en ex </a:t>
            </a:r>
            <a:r>
              <a:rPr lang="nl-NL" sz="1600" b="0" dirty="0" err="1" smtClean="0"/>
              <a:t>Zvw</a:t>
            </a:r>
            <a:r>
              <a:rPr lang="nl-NL" sz="1600" b="0" dirty="0" smtClean="0"/>
              <a:t> wordt gebruik gemaakt van </a:t>
            </a:r>
            <a:r>
              <a:rPr lang="nl-NL" sz="1600" b="0" dirty="0" err="1" smtClean="0"/>
              <a:t>VeCoZo</a:t>
            </a:r>
            <a:r>
              <a:rPr lang="nl-NL" sz="1600" b="0" dirty="0" smtClean="0"/>
              <a:t>. </a:t>
            </a:r>
          </a:p>
          <a:p>
            <a:pPr>
              <a:buFont typeface="Arial" panose="020B0604020202020204" pitchFamily="34" charset="0"/>
              <a:buChar char="•"/>
            </a:pPr>
            <a:endParaRPr lang="nl-NL" sz="1600" b="0" dirty="0" smtClean="0"/>
          </a:p>
          <a:p>
            <a:pPr marL="0" indent="0"/>
            <a:r>
              <a:rPr lang="nl-NL" sz="1600" dirty="0" smtClean="0"/>
              <a:t>Bevoorschotting</a:t>
            </a:r>
            <a:endParaRPr lang="nl-NL" sz="1600" dirty="0"/>
          </a:p>
          <a:p>
            <a:pPr>
              <a:buFont typeface="Arial" panose="020B0604020202020204" pitchFamily="34" charset="0"/>
              <a:buChar char="•"/>
            </a:pPr>
            <a:r>
              <a:rPr lang="nl-NL" sz="1600" b="0" dirty="0" smtClean="0"/>
              <a:t>Voorbereiding voor bevoorschotting en gesprekken met aanbieders vinden plaats op regionaal niveau.</a:t>
            </a:r>
          </a:p>
          <a:p>
            <a:pPr>
              <a:buFont typeface="Arial" panose="020B0604020202020204" pitchFamily="34" charset="0"/>
              <a:buChar char="•"/>
            </a:pPr>
            <a:r>
              <a:rPr lang="nl-NL" sz="1600" b="0" dirty="0" smtClean="0"/>
              <a:t>Frequentie van de overleggen wordt nader ingevuld.</a:t>
            </a:r>
          </a:p>
          <a:p>
            <a:pPr>
              <a:buFont typeface="Arial" panose="020B0604020202020204" pitchFamily="34" charset="0"/>
              <a:buChar char="•"/>
            </a:pPr>
            <a:r>
              <a:rPr lang="nl-NL" sz="1600" b="0" dirty="0" smtClean="0"/>
              <a:t>Aanbieders leveren informatie over productie en budgetuitputting.</a:t>
            </a:r>
          </a:p>
        </p:txBody>
      </p:sp>
      <p:sp>
        <p:nvSpPr>
          <p:cNvPr id="6" name="Titel 5"/>
          <p:cNvSpPr>
            <a:spLocks noGrp="1"/>
          </p:cNvSpPr>
          <p:nvPr>
            <p:ph type="title"/>
          </p:nvPr>
        </p:nvSpPr>
        <p:spPr/>
        <p:txBody>
          <a:bodyPr/>
          <a:lstStyle/>
          <a:p>
            <a:r>
              <a:rPr lang="nl-NL" dirty="0" smtClean="0"/>
              <a:t>Werkprocessen</a:t>
            </a:r>
            <a:endParaRPr lang="nl-NL" dirty="0"/>
          </a:p>
        </p:txBody>
      </p:sp>
    </p:spTree>
    <p:extLst>
      <p:ext uri="{BB962C8B-B14F-4D97-AF65-F5344CB8AC3E}">
        <p14:creationId xmlns:p14="http://schemas.microsoft.com/office/powerpoint/2010/main" val="1644119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Declaratie &amp; Facturatie op hoofdlijnen</a:t>
            </a:r>
            <a:endParaRPr lang="nl-NL" dirty="0"/>
          </a:p>
        </p:txBody>
      </p:sp>
      <p:pic>
        <p:nvPicPr>
          <p:cNvPr id="368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724" y="1700808"/>
            <a:ext cx="8723068" cy="4515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299185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u="sng" dirty="0" smtClean="0"/>
              <a:t>Bevoorschotting &amp; Nacalculatie alle producten</a:t>
            </a:r>
            <a:endParaRPr lang="nl-NL" dirty="0"/>
          </a:p>
        </p:txBody>
      </p:sp>
      <p:pic>
        <p:nvPicPr>
          <p:cNvPr id="378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5313" y="1366838"/>
            <a:ext cx="7953375" cy="5094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458865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177306183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6439"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el 1"/>
          <p:cNvSpPr>
            <a:spLocks noGrp="1"/>
          </p:cNvSpPr>
          <p:nvPr>
            <p:ph type="title"/>
          </p:nvPr>
        </p:nvSpPr>
        <p:spPr>
          <a:xfrm>
            <a:off x="1371600" y="836712"/>
            <a:ext cx="7315200" cy="504056"/>
          </a:xfrm>
        </p:spPr>
        <p:txBody>
          <a:bodyPr/>
          <a:lstStyle/>
          <a:p>
            <a:r>
              <a:rPr lang="nl-NL" dirty="0" smtClean="0"/>
              <a:t>Inhoud</a:t>
            </a:r>
            <a:endParaRPr lang="nl-NL" dirty="0"/>
          </a:p>
        </p:txBody>
      </p:sp>
      <p:graphicFrame>
        <p:nvGraphicFramePr>
          <p:cNvPr id="5" name="Tabel 4"/>
          <p:cNvGraphicFramePr>
            <a:graphicFrameLocks noGrp="1"/>
          </p:cNvGraphicFramePr>
          <p:nvPr>
            <p:extLst>
              <p:ext uri="{D42A27DB-BD31-4B8C-83A1-F6EECF244321}">
                <p14:modId xmlns:p14="http://schemas.microsoft.com/office/powerpoint/2010/main" val="3182445022"/>
              </p:ext>
            </p:extLst>
          </p:nvPr>
        </p:nvGraphicFramePr>
        <p:xfrm>
          <a:off x="1371600" y="1397000"/>
          <a:ext cx="6096000" cy="4048224"/>
        </p:xfrm>
        <a:graphic>
          <a:graphicData uri="http://schemas.openxmlformats.org/drawingml/2006/table">
            <a:tbl>
              <a:tblPr firstRow="1" bandRow="1">
                <a:tableStyleId>{5C22544A-7EE6-4342-B048-85BDC9FD1C3A}</a:tableStyleId>
              </a:tblPr>
              <a:tblGrid>
                <a:gridCol w="6096000"/>
              </a:tblGrid>
              <a:tr h="674704">
                <a:tc>
                  <a:txBody>
                    <a:bodyPr/>
                    <a:lstStyle/>
                    <a:p>
                      <a:r>
                        <a:rPr lang="nl-NL" b="0" dirty="0" smtClean="0">
                          <a:solidFill>
                            <a:srgbClr val="003768"/>
                          </a:solidFill>
                        </a:rPr>
                        <a:t>Uitgangspunten</a:t>
                      </a:r>
                      <a:r>
                        <a:rPr lang="nl-NL" b="0" baseline="0" dirty="0" smtClean="0">
                          <a:solidFill>
                            <a:srgbClr val="003768"/>
                          </a:solidFill>
                        </a:rPr>
                        <a:t> en contractuele voorwaarden</a:t>
                      </a:r>
                      <a:endParaRPr lang="nl-NL" b="0" dirty="0">
                        <a:solidFill>
                          <a:srgbClr val="003768"/>
                        </a:solidFill>
                      </a:endParaRPr>
                    </a:p>
                  </a:txBody>
                  <a:tcPr anchor="ctr">
                    <a:solidFill>
                      <a:schemeClr val="bg1"/>
                    </a:solidFill>
                  </a:tcPr>
                </a:tc>
              </a:tr>
              <a:tr h="674704">
                <a:tc>
                  <a:txBody>
                    <a:bodyPr/>
                    <a:lstStyle/>
                    <a:p>
                      <a:r>
                        <a:rPr lang="nl-NL" b="0" dirty="0" smtClean="0">
                          <a:solidFill>
                            <a:srgbClr val="003768"/>
                          </a:solidFill>
                        </a:rPr>
                        <a:t>Toegangsproces</a:t>
                      </a:r>
                      <a:endParaRPr lang="nl-NL" b="0" dirty="0">
                        <a:solidFill>
                          <a:srgbClr val="003768"/>
                        </a:solidFill>
                      </a:endParaRPr>
                    </a:p>
                  </a:txBody>
                  <a:tcPr anchor="ctr">
                    <a:solidFill>
                      <a:schemeClr val="bg1"/>
                    </a:solidFill>
                  </a:tcPr>
                </a:tc>
              </a:tr>
              <a:tr h="674704">
                <a:tc>
                  <a:txBody>
                    <a:bodyPr/>
                    <a:lstStyle/>
                    <a:p>
                      <a:r>
                        <a:rPr lang="nl-NL" b="0" dirty="0" smtClean="0">
                          <a:solidFill>
                            <a:srgbClr val="003768"/>
                          </a:solidFill>
                        </a:rPr>
                        <a:t>Declaratie-</a:t>
                      </a:r>
                      <a:r>
                        <a:rPr lang="nl-NL" b="0" baseline="0" dirty="0" smtClean="0">
                          <a:solidFill>
                            <a:srgbClr val="003768"/>
                          </a:solidFill>
                        </a:rPr>
                        <a:t> en facturatieproces</a:t>
                      </a:r>
                      <a:endParaRPr lang="nl-NL" b="0" dirty="0">
                        <a:solidFill>
                          <a:srgbClr val="003768"/>
                        </a:solidFill>
                      </a:endParaRPr>
                    </a:p>
                  </a:txBody>
                  <a:tcPr anchor="ctr">
                    <a:solidFill>
                      <a:schemeClr val="bg1"/>
                    </a:solidFill>
                  </a:tcPr>
                </a:tc>
              </a:tr>
              <a:tr h="674704">
                <a:tc>
                  <a:txBody>
                    <a:bodyPr/>
                    <a:lstStyle/>
                    <a:p>
                      <a:r>
                        <a:rPr lang="nl-NL" b="0" dirty="0" smtClean="0">
                          <a:solidFill>
                            <a:srgbClr val="003768"/>
                          </a:solidFill>
                        </a:rPr>
                        <a:t>Openstaande punten en actielijst gemeenten</a:t>
                      </a:r>
                      <a:endParaRPr lang="nl-NL" b="0" dirty="0">
                        <a:solidFill>
                          <a:srgbClr val="003768"/>
                        </a:solidFill>
                      </a:endParaRPr>
                    </a:p>
                  </a:txBody>
                  <a:tcPr anchor="ctr">
                    <a:solidFill>
                      <a:schemeClr val="accent1"/>
                    </a:solidFill>
                  </a:tcPr>
                </a:tc>
              </a:tr>
              <a:tr h="674704">
                <a:tc>
                  <a:txBody>
                    <a:bodyPr/>
                    <a:lstStyle/>
                    <a:p>
                      <a:r>
                        <a:rPr lang="nl-NL" b="0" dirty="0" smtClean="0">
                          <a:solidFill>
                            <a:srgbClr val="003768"/>
                          </a:solidFill>
                        </a:rPr>
                        <a:t>Informatieproducten</a:t>
                      </a:r>
                      <a:endParaRPr lang="nl-NL" b="0" dirty="0">
                        <a:solidFill>
                          <a:srgbClr val="003768"/>
                        </a:solidFill>
                      </a:endParaRPr>
                    </a:p>
                  </a:txBody>
                  <a:tcPr anchor="ctr">
                    <a:solidFill>
                      <a:schemeClr val="bg1"/>
                    </a:solidFill>
                  </a:tcPr>
                </a:tc>
              </a:tr>
              <a:tr h="674704">
                <a:tc>
                  <a:txBody>
                    <a:bodyPr/>
                    <a:lstStyle/>
                    <a:p>
                      <a:r>
                        <a:rPr lang="nl-NL" b="0" dirty="0" smtClean="0">
                          <a:solidFill>
                            <a:srgbClr val="003768"/>
                          </a:solidFill>
                        </a:rPr>
                        <a:t>BIJLAGE– detail uitwerking processen</a:t>
                      </a:r>
                      <a:endParaRPr lang="nl-NL" b="0" dirty="0">
                        <a:solidFill>
                          <a:srgbClr val="003768"/>
                        </a:solidFill>
                      </a:endParaRPr>
                    </a:p>
                  </a:txBody>
                  <a:tcPr anchor="ctr">
                    <a:solidFill>
                      <a:schemeClr val="bg1"/>
                    </a:solidFill>
                  </a:tcPr>
                </a:tc>
              </a:tr>
            </a:tbl>
          </a:graphicData>
        </a:graphic>
      </p:graphicFrame>
    </p:spTree>
    <p:extLst>
      <p:ext uri="{BB962C8B-B14F-4D97-AF65-F5344CB8AC3E}">
        <p14:creationId xmlns:p14="http://schemas.microsoft.com/office/powerpoint/2010/main" val="10783221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709729777"/>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9716"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el 1"/>
          <p:cNvSpPr>
            <a:spLocks noGrp="1"/>
          </p:cNvSpPr>
          <p:nvPr>
            <p:ph type="title"/>
          </p:nvPr>
        </p:nvSpPr>
        <p:spPr/>
        <p:txBody>
          <a:bodyPr/>
          <a:lstStyle/>
          <a:p>
            <a:r>
              <a:rPr lang="nl-NL" dirty="0" smtClean="0"/>
              <a:t>Aandachtspuntenlijst (1/4)</a:t>
            </a:r>
            <a:endParaRPr lang="nl-NL" dirty="0"/>
          </a:p>
        </p:txBody>
      </p:sp>
      <p:graphicFrame>
        <p:nvGraphicFramePr>
          <p:cNvPr id="5" name="Tabel 4"/>
          <p:cNvGraphicFramePr>
            <a:graphicFrameLocks noGrp="1"/>
          </p:cNvGraphicFramePr>
          <p:nvPr>
            <p:extLst>
              <p:ext uri="{D42A27DB-BD31-4B8C-83A1-F6EECF244321}">
                <p14:modId xmlns:p14="http://schemas.microsoft.com/office/powerpoint/2010/main" val="2013861937"/>
              </p:ext>
            </p:extLst>
          </p:nvPr>
        </p:nvGraphicFramePr>
        <p:xfrm>
          <a:off x="1475656" y="1628800"/>
          <a:ext cx="7315200" cy="4858863"/>
        </p:xfrm>
        <a:graphic>
          <a:graphicData uri="http://schemas.openxmlformats.org/drawingml/2006/table">
            <a:tbl>
              <a:tblPr>
                <a:tableStyleId>{5C22544A-7EE6-4342-B048-85BDC9FD1C3A}</a:tableStyleId>
              </a:tblPr>
              <a:tblGrid>
                <a:gridCol w="1440160"/>
                <a:gridCol w="4752528"/>
                <a:gridCol w="1122512"/>
              </a:tblGrid>
              <a:tr h="248376">
                <a:tc>
                  <a:txBody>
                    <a:bodyPr/>
                    <a:lstStyle/>
                    <a:p>
                      <a:pPr algn="l" fontAlgn="b"/>
                      <a:r>
                        <a:rPr lang="nl-NL" sz="1400" b="1" u="none" strike="noStrike" dirty="0">
                          <a:solidFill>
                            <a:schemeClr val="bg1"/>
                          </a:solidFill>
                          <a:effectLst/>
                        </a:rPr>
                        <a:t>Categorie</a:t>
                      </a:r>
                      <a:endParaRPr lang="nl-NL" sz="1400" b="1" i="0" u="none" strike="noStrike" dirty="0">
                        <a:solidFill>
                          <a:schemeClr val="bg1"/>
                        </a:solidFill>
                        <a:effectLst/>
                        <a:latin typeface="Arial"/>
                      </a:endParaRPr>
                    </a:p>
                  </a:txBody>
                  <a:tcPr marL="36000" marR="36000" marT="0" marB="0">
                    <a:solidFill>
                      <a:srgbClr val="009EE0"/>
                    </a:solidFill>
                  </a:tcPr>
                </a:tc>
                <a:tc>
                  <a:txBody>
                    <a:bodyPr/>
                    <a:lstStyle/>
                    <a:p>
                      <a:pPr algn="l" fontAlgn="t"/>
                      <a:r>
                        <a:rPr lang="nl-NL" sz="1400" b="1" u="none" strike="noStrike" dirty="0">
                          <a:solidFill>
                            <a:schemeClr val="bg1"/>
                          </a:solidFill>
                          <a:effectLst/>
                        </a:rPr>
                        <a:t>Doel/resultaat</a:t>
                      </a:r>
                      <a:endParaRPr lang="nl-NL" sz="1400" b="1" i="0" u="none" strike="noStrike" dirty="0">
                        <a:solidFill>
                          <a:schemeClr val="bg1"/>
                        </a:solidFill>
                        <a:effectLst/>
                        <a:latin typeface="Arial"/>
                      </a:endParaRPr>
                    </a:p>
                  </a:txBody>
                  <a:tcPr marL="36000" marR="36000" marT="0" marB="0">
                    <a:solidFill>
                      <a:srgbClr val="009EE0"/>
                    </a:solidFill>
                  </a:tcPr>
                </a:tc>
                <a:tc>
                  <a:txBody>
                    <a:bodyPr/>
                    <a:lstStyle/>
                    <a:p>
                      <a:pPr algn="l" fontAlgn="t"/>
                      <a:r>
                        <a:rPr lang="nl-NL" sz="1400" b="1" u="none" strike="noStrike" dirty="0">
                          <a:solidFill>
                            <a:schemeClr val="bg1"/>
                          </a:solidFill>
                          <a:effectLst/>
                        </a:rPr>
                        <a:t>Door wie</a:t>
                      </a:r>
                      <a:endParaRPr lang="nl-NL" sz="1400" b="1" i="0" u="none" strike="noStrike" dirty="0">
                        <a:solidFill>
                          <a:schemeClr val="bg1"/>
                        </a:solidFill>
                        <a:effectLst/>
                        <a:latin typeface="Arial"/>
                      </a:endParaRPr>
                    </a:p>
                  </a:txBody>
                  <a:tcPr marL="36000" marR="36000" marT="0" marB="0">
                    <a:solidFill>
                      <a:srgbClr val="009EE0"/>
                    </a:solidFill>
                  </a:tcPr>
                </a:tc>
              </a:tr>
              <a:tr h="489027">
                <a:tc rowSpan="3">
                  <a:txBody>
                    <a:bodyPr/>
                    <a:lstStyle/>
                    <a:p>
                      <a:pPr algn="l" fontAlgn="t"/>
                      <a:r>
                        <a:rPr lang="nl-NL" sz="1400" u="none" strike="noStrike" dirty="0">
                          <a:solidFill>
                            <a:srgbClr val="003768"/>
                          </a:solidFill>
                          <a:effectLst/>
                        </a:rPr>
                        <a:t>Algemene procesinrichting</a:t>
                      </a:r>
                      <a:endParaRPr lang="nl-NL" sz="1400" b="1" i="0" u="none" strike="noStrike" dirty="0">
                        <a:solidFill>
                          <a:srgbClr val="003768"/>
                        </a:solidFill>
                        <a:effectLst/>
                        <a:latin typeface="Arial"/>
                      </a:endParaRPr>
                    </a:p>
                    <a:p>
                      <a:pPr algn="l" fontAlgn="t"/>
                      <a:r>
                        <a:rPr lang="nl-NL" sz="1400" u="none" strike="noStrike" dirty="0">
                          <a:solidFill>
                            <a:srgbClr val="003768"/>
                          </a:solidFill>
                          <a:effectLst/>
                        </a:rPr>
                        <a:t> </a:t>
                      </a:r>
                      <a:endParaRPr lang="nl-NL" sz="1400" b="1" i="0" u="none" strike="noStrike" dirty="0">
                        <a:solidFill>
                          <a:srgbClr val="003768"/>
                        </a:solidFill>
                        <a:effectLst/>
                        <a:latin typeface="Arial"/>
                      </a:endParaRPr>
                    </a:p>
                  </a:txBody>
                  <a:tcPr marL="36000" marR="36000" marT="0" marB="0">
                    <a:lnB w="12700" cap="flat" cmpd="sng" algn="ctr">
                      <a:solidFill>
                        <a:srgbClr val="009EE0"/>
                      </a:solidFill>
                      <a:prstDash val="solid"/>
                      <a:round/>
                      <a:headEnd type="none" w="med" len="med"/>
                      <a:tailEnd type="none" w="med" len="med"/>
                    </a:lnB>
                    <a:noFill/>
                  </a:tcPr>
                </a:tc>
                <a:tc>
                  <a:txBody>
                    <a:bodyPr/>
                    <a:lstStyle/>
                    <a:p>
                      <a:pPr algn="l" fontAlgn="t"/>
                      <a:r>
                        <a:rPr lang="nl-NL" sz="1400" u="none" strike="noStrike">
                          <a:solidFill>
                            <a:srgbClr val="003768"/>
                          </a:solidFill>
                          <a:effectLst/>
                        </a:rPr>
                        <a:t>Aansluiting tussen regionale en lokale bedrijfsvoering inventariseren</a:t>
                      </a:r>
                      <a:endParaRPr lang="nl-NL" sz="1400" b="0" i="0" u="none" strike="noStrike">
                        <a:solidFill>
                          <a:srgbClr val="003768"/>
                        </a:solidFill>
                        <a:effectLst/>
                        <a:latin typeface="Arial"/>
                      </a:endParaRPr>
                    </a:p>
                  </a:txBody>
                  <a:tcPr marL="36000" marR="36000" marT="0" marB="0">
                    <a:lnB w="12700" cap="flat" cmpd="sng" algn="ctr">
                      <a:solidFill>
                        <a:srgbClr val="009EE0"/>
                      </a:solidFill>
                      <a:prstDash val="solid"/>
                      <a:round/>
                      <a:headEnd type="none" w="med" len="med"/>
                      <a:tailEnd type="none" w="med" len="med"/>
                    </a:lnB>
                    <a:noFill/>
                  </a:tcPr>
                </a:tc>
                <a:tc>
                  <a:txBody>
                    <a:bodyPr/>
                    <a:lstStyle/>
                    <a:p>
                      <a:pPr algn="l" fontAlgn="t"/>
                      <a:r>
                        <a:rPr lang="nl-NL" sz="1400" u="none" strike="noStrike">
                          <a:solidFill>
                            <a:srgbClr val="003768"/>
                          </a:solidFill>
                          <a:effectLst/>
                        </a:rPr>
                        <a:t>Lokaal</a:t>
                      </a:r>
                      <a:endParaRPr lang="nl-NL" sz="1400" b="0" i="0" u="none" strike="noStrike">
                        <a:solidFill>
                          <a:srgbClr val="003768"/>
                        </a:solidFill>
                        <a:effectLst/>
                        <a:latin typeface="Arial"/>
                      </a:endParaRPr>
                    </a:p>
                  </a:txBody>
                  <a:tcPr marL="36000" marR="36000" marT="0" marB="0">
                    <a:lnB w="12700" cap="flat" cmpd="sng" algn="ctr">
                      <a:solidFill>
                        <a:srgbClr val="009EE0"/>
                      </a:solidFill>
                      <a:prstDash val="solid"/>
                      <a:round/>
                      <a:headEnd type="none" w="med" len="med"/>
                      <a:tailEnd type="none" w="med" len="med"/>
                    </a:lnB>
                    <a:noFill/>
                  </a:tcPr>
                </a:tc>
              </a:tr>
              <a:tr h="248376">
                <a:tc vMerge="1">
                  <a:txBody>
                    <a:bodyPr/>
                    <a:lstStyle/>
                    <a:p>
                      <a:pPr algn="l" fontAlgn="t"/>
                      <a:endParaRPr lang="nl-NL" sz="1400" b="1" i="0" u="none" strike="noStrike" dirty="0">
                        <a:solidFill>
                          <a:srgbClr val="003768"/>
                        </a:solidFill>
                        <a:effectLst/>
                        <a:latin typeface="Arial"/>
                      </a:endParaRPr>
                    </a:p>
                  </a:txBody>
                  <a:tcPr marL="36000" marR="36000" marT="0"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u="none" strike="noStrike" dirty="0">
                          <a:solidFill>
                            <a:srgbClr val="003768"/>
                          </a:solidFill>
                          <a:effectLst/>
                        </a:rPr>
                        <a:t>Inrichten lokale processen en instrueren medewerkers</a:t>
                      </a:r>
                      <a:endParaRPr lang="nl-NL" sz="1400" b="0" i="0" u="none" strike="noStrike" dirty="0">
                        <a:solidFill>
                          <a:srgbClr val="003768"/>
                        </a:solidFill>
                        <a:effectLst/>
                        <a:latin typeface="Arial"/>
                      </a:endParaRPr>
                    </a:p>
                  </a:txBody>
                  <a:tcPr marL="36000" marR="36000" marT="0"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u="none" strike="noStrike">
                          <a:solidFill>
                            <a:srgbClr val="003768"/>
                          </a:solidFill>
                          <a:effectLst/>
                        </a:rPr>
                        <a:t>Lokaal</a:t>
                      </a:r>
                      <a:endParaRPr lang="nl-NL" sz="1400" b="0" i="0" u="none" strike="noStrike">
                        <a:solidFill>
                          <a:srgbClr val="003768"/>
                        </a:solidFill>
                        <a:effectLst/>
                        <a:latin typeface="Arial"/>
                      </a:endParaRPr>
                    </a:p>
                  </a:txBody>
                  <a:tcPr marL="36000" marR="36000" marT="0"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r>
              <a:tr h="489027">
                <a:tc vMerge="1">
                  <a:txBody>
                    <a:bodyPr/>
                    <a:lstStyle/>
                    <a:p>
                      <a:pPr algn="l" fontAlgn="t"/>
                      <a:endParaRPr lang="nl-NL" sz="1400" b="1" i="0" u="none" strike="noStrike" dirty="0">
                        <a:solidFill>
                          <a:srgbClr val="003768"/>
                        </a:solidFill>
                        <a:effectLst/>
                        <a:latin typeface="Arial"/>
                      </a:endParaRPr>
                    </a:p>
                  </a:txBody>
                  <a:tcPr marL="36000" marR="36000" marT="0"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u="none" strike="noStrike" dirty="0">
                          <a:solidFill>
                            <a:srgbClr val="003768"/>
                          </a:solidFill>
                          <a:effectLst/>
                        </a:rPr>
                        <a:t>Inrichten processen inkooporganisatie en instrueren medewerkers</a:t>
                      </a:r>
                      <a:endParaRPr lang="nl-NL" sz="1400" b="0" i="0" u="none" strike="noStrike" dirty="0">
                        <a:solidFill>
                          <a:srgbClr val="003768"/>
                        </a:solidFill>
                        <a:effectLst/>
                        <a:latin typeface="Arial"/>
                      </a:endParaRPr>
                    </a:p>
                  </a:txBody>
                  <a:tcPr marL="36000" marR="36000" marT="0"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u="none" strike="noStrike">
                          <a:solidFill>
                            <a:srgbClr val="003768"/>
                          </a:solidFill>
                          <a:effectLst/>
                        </a:rPr>
                        <a:t>Regionaal</a:t>
                      </a:r>
                      <a:endParaRPr lang="nl-NL" sz="1400" b="0" i="0" u="none" strike="noStrike">
                        <a:solidFill>
                          <a:srgbClr val="003768"/>
                        </a:solidFill>
                        <a:effectLst/>
                        <a:latin typeface="Arial"/>
                      </a:endParaRPr>
                    </a:p>
                  </a:txBody>
                  <a:tcPr marL="36000" marR="36000" marT="0"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r>
              <a:tr h="248376">
                <a:tc rowSpan="10">
                  <a:txBody>
                    <a:bodyPr/>
                    <a:lstStyle/>
                    <a:p>
                      <a:pPr algn="l" fontAlgn="t"/>
                      <a:r>
                        <a:rPr lang="nl-NL" sz="1400" u="none" strike="noStrike" dirty="0">
                          <a:solidFill>
                            <a:srgbClr val="003768"/>
                          </a:solidFill>
                          <a:effectLst/>
                        </a:rPr>
                        <a:t>Primaire processen</a:t>
                      </a:r>
                      <a:endParaRPr lang="nl-NL" sz="1400" b="1" i="0" u="none" strike="noStrike" dirty="0">
                        <a:solidFill>
                          <a:srgbClr val="003768"/>
                        </a:solidFill>
                        <a:effectLst/>
                        <a:latin typeface="Arial"/>
                      </a:endParaRPr>
                    </a:p>
                    <a:p>
                      <a:pPr algn="l" fontAlgn="t"/>
                      <a:r>
                        <a:rPr lang="nl-NL" sz="1400" u="none" strike="noStrike" dirty="0">
                          <a:solidFill>
                            <a:srgbClr val="003768"/>
                          </a:solidFill>
                          <a:effectLst/>
                        </a:rPr>
                        <a:t> </a:t>
                      </a:r>
                      <a:endParaRPr lang="nl-NL" sz="1400" b="1" i="0" u="none" strike="noStrike" dirty="0">
                        <a:solidFill>
                          <a:srgbClr val="003768"/>
                        </a:solidFill>
                        <a:effectLst/>
                        <a:latin typeface="Arial"/>
                      </a:endParaRPr>
                    </a:p>
                    <a:p>
                      <a:pPr algn="l" fontAlgn="t"/>
                      <a:r>
                        <a:rPr lang="nl-NL" sz="1400" u="none" strike="noStrike" dirty="0">
                          <a:solidFill>
                            <a:srgbClr val="003768"/>
                          </a:solidFill>
                          <a:effectLst/>
                        </a:rPr>
                        <a:t> </a:t>
                      </a:r>
                      <a:endParaRPr lang="nl-NL" sz="1400" b="1" i="0" u="none" strike="noStrike" dirty="0">
                        <a:solidFill>
                          <a:srgbClr val="003768"/>
                        </a:solidFill>
                        <a:effectLst/>
                        <a:latin typeface="Arial"/>
                      </a:endParaRPr>
                    </a:p>
                    <a:p>
                      <a:pPr algn="l" fontAlgn="t"/>
                      <a:r>
                        <a:rPr lang="nl-NL" sz="1400" u="none" strike="noStrike" dirty="0">
                          <a:solidFill>
                            <a:srgbClr val="003768"/>
                          </a:solidFill>
                          <a:effectLst/>
                        </a:rPr>
                        <a:t> </a:t>
                      </a:r>
                      <a:endParaRPr lang="nl-NL" sz="1400" b="1" i="0" u="none" strike="noStrike" dirty="0">
                        <a:solidFill>
                          <a:srgbClr val="003768"/>
                        </a:solidFill>
                        <a:effectLst/>
                        <a:latin typeface="Arial"/>
                      </a:endParaRPr>
                    </a:p>
                    <a:p>
                      <a:pPr algn="l" fontAlgn="t"/>
                      <a:r>
                        <a:rPr lang="nl-NL" sz="1400" u="none" strike="noStrike" dirty="0">
                          <a:solidFill>
                            <a:srgbClr val="003768"/>
                          </a:solidFill>
                          <a:effectLst/>
                        </a:rPr>
                        <a:t> </a:t>
                      </a:r>
                      <a:endParaRPr lang="nl-NL" sz="1400" b="1" i="0" u="none" strike="noStrike" dirty="0">
                        <a:solidFill>
                          <a:srgbClr val="003768"/>
                        </a:solidFill>
                        <a:effectLst/>
                        <a:latin typeface="Arial"/>
                      </a:endParaRPr>
                    </a:p>
                    <a:p>
                      <a:pPr algn="l" fontAlgn="t"/>
                      <a:r>
                        <a:rPr lang="nl-NL" sz="1400" u="none" strike="noStrike" dirty="0">
                          <a:solidFill>
                            <a:srgbClr val="003768"/>
                          </a:solidFill>
                          <a:effectLst/>
                        </a:rPr>
                        <a:t> </a:t>
                      </a:r>
                      <a:endParaRPr lang="nl-NL" sz="1400" b="1" i="0" u="none" strike="noStrike" dirty="0">
                        <a:solidFill>
                          <a:srgbClr val="003768"/>
                        </a:solidFill>
                        <a:effectLst/>
                        <a:latin typeface="Arial"/>
                      </a:endParaRPr>
                    </a:p>
                    <a:p>
                      <a:pPr algn="l" fontAlgn="t"/>
                      <a:r>
                        <a:rPr lang="nl-NL" sz="1400" u="none" strike="noStrike" dirty="0">
                          <a:solidFill>
                            <a:srgbClr val="003768"/>
                          </a:solidFill>
                          <a:effectLst/>
                        </a:rPr>
                        <a:t> </a:t>
                      </a:r>
                      <a:endParaRPr lang="nl-NL" sz="1400" b="1" i="0" u="none" strike="noStrike" dirty="0">
                        <a:solidFill>
                          <a:srgbClr val="003768"/>
                        </a:solidFill>
                        <a:effectLst/>
                        <a:latin typeface="Arial"/>
                      </a:endParaRPr>
                    </a:p>
                    <a:p>
                      <a:pPr algn="l" fontAlgn="t"/>
                      <a:r>
                        <a:rPr lang="nl-NL" sz="1400" u="none" strike="noStrike" dirty="0">
                          <a:solidFill>
                            <a:srgbClr val="003768"/>
                          </a:solidFill>
                          <a:effectLst/>
                        </a:rPr>
                        <a:t> </a:t>
                      </a:r>
                      <a:endParaRPr lang="nl-NL" sz="1400" b="1" i="0" u="none" strike="noStrike" dirty="0">
                        <a:solidFill>
                          <a:srgbClr val="003768"/>
                        </a:solidFill>
                        <a:effectLst/>
                        <a:latin typeface="Arial"/>
                      </a:endParaRPr>
                    </a:p>
                    <a:p>
                      <a:pPr algn="l" fontAlgn="b"/>
                      <a:r>
                        <a:rPr lang="nl-NL" sz="1400" u="none" strike="noStrike" dirty="0">
                          <a:solidFill>
                            <a:srgbClr val="003768"/>
                          </a:solidFill>
                          <a:effectLst/>
                        </a:rPr>
                        <a:t> </a:t>
                      </a:r>
                      <a:endParaRPr lang="nl-NL" sz="1400" b="0" i="0" u="none" strike="noStrike" dirty="0">
                        <a:solidFill>
                          <a:srgbClr val="003768"/>
                        </a:solidFill>
                        <a:effectLst/>
                        <a:latin typeface="Arial"/>
                      </a:endParaRPr>
                    </a:p>
                    <a:p>
                      <a:pPr algn="l" fontAlgn="t"/>
                      <a:r>
                        <a:rPr lang="nl-NL" sz="1400" u="none" strike="noStrike" dirty="0">
                          <a:solidFill>
                            <a:srgbClr val="003768"/>
                          </a:solidFill>
                          <a:effectLst/>
                        </a:rPr>
                        <a:t> </a:t>
                      </a:r>
                      <a:endParaRPr lang="nl-NL" sz="1400" b="1" i="0" u="none" strike="noStrike" dirty="0">
                        <a:solidFill>
                          <a:srgbClr val="003768"/>
                        </a:solidFill>
                        <a:effectLst/>
                        <a:latin typeface="Arial"/>
                      </a:endParaRPr>
                    </a:p>
                  </a:txBody>
                  <a:tcPr marL="36000" marR="36000" marT="0" marB="0">
                    <a:lnT w="12700" cap="flat" cmpd="sng" algn="ctr">
                      <a:solidFill>
                        <a:srgbClr val="009EE0"/>
                      </a:solidFill>
                      <a:prstDash val="solid"/>
                      <a:round/>
                      <a:headEnd type="none" w="med" len="med"/>
                      <a:tailEnd type="none" w="med" len="med"/>
                    </a:lnT>
                    <a:noFill/>
                  </a:tcPr>
                </a:tc>
                <a:tc>
                  <a:txBody>
                    <a:bodyPr/>
                    <a:lstStyle/>
                    <a:p>
                      <a:pPr algn="l" fontAlgn="t"/>
                      <a:r>
                        <a:rPr lang="nl-NL" sz="1400" u="none" strike="noStrike" dirty="0">
                          <a:solidFill>
                            <a:srgbClr val="003768"/>
                          </a:solidFill>
                          <a:effectLst/>
                        </a:rPr>
                        <a:t>Inrichten signaleringsfunctie en samenwerking lokale veld</a:t>
                      </a:r>
                      <a:endParaRPr lang="nl-NL" sz="1400" b="0" i="0" u="none" strike="noStrike" dirty="0">
                        <a:solidFill>
                          <a:srgbClr val="003768"/>
                        </a:solidFill>
                        <a:effectLst/>
                        <a:latin typeface="Arial"/>
                      </a:endParaRPr>
                    </a:p>
                  </a:txBody>
                  <a:tcPr marL="36000" marR="36000" marT="0"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u="none" strike="noStrike">
                          <a:solidFill>
                            <a:srgbClr val="003768"/>
                          </a:solidFill>
                          <a:effectLst/>
                        </a:rPr>
                        <a:t>Lokaal</a:t>
                      </a:r>
                      <a:endParaRPr lang="nl-NL" sz="1400" b="0" i="0" u="none" strike="noStrike">
                        <a:solidFill>
                          <a:srgbClr val="003768"/>
                        </a:solidFill>
                        <a:effectLst/>
                        <a:latin typeface="Arial"/>
                      </a:endParaRPr>
                    </a:p>
                  </a:txBody>
                  <a:tcPr marL="36000" marR="36000" marT="0"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r>
              <a:tr h="248376">
                <a:tc vMerge="1">
                  <a:txBody>
                    <a:bodyPr/>
                    <a:lstStyle/>
                    <a:p>
                      <a:pPr algn="l" fontAlgn="t"/>
                      <a:endParaRPr lang="nl-NL" sz="1400" b="1" i="0" u="none" strike="noStrike" dirty="0">
                        <a:solidFill>
                          <a:srgbClr val="003768"/>
                        </a:solidFill>
                        <a:effectLst/>
                        <a:latin typeface="Arial"/>
                      </a:endParaRPr>
                    </a:p>
                  </a:txBody>
                  <a:tcPr marL="36000" marR="36000" marT="0"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u="none" strike="noStrike" dirty="0">
                          <a:solidFill>
                            <a:srgbClr val="003768"/>
                          </a:solidFill>
                          <a:effectLst/>
                        </a:rPr>
                        <a:t>Uitwerken gedetailleerd toegangsproces</a:t>
                      </a:r>
                      <a:endParaRPr lang="nl-NL" sz="1400" b="0" i="0" u="none" strike="noStrike" dirty="0">
                        <a:solidFill>
                          <a:srgbClr val="003768"/>
                        </a:solidFill>
                        <a:effectLst/>
                        <a:latin typeface="Arial"/>
                      </a:endParaRPr>
                    </a:p>
                  </a:txBody>
                  <a:tcPr marL="36000" marR="36000" marT="0"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u="none" strike="noStrike">
                          <a:solidFill>
                            <a:srgbClr val="003768"/>
                          </a:solidFill>
                          <a:effectLst/>
                        </a:rPr>
                        <a:t>Lokaal</a:t>
                      </a:r>
                      <a:endParaRPr lang="nl-NL" sz="1400" b="0" i="0" u="none" strike="noStrike">
                        <a:solidFill>
                          <a:srgbClr val="003768"/>
                        </a:solidFill>
                        <a:effectLst/>
                        <a:latin typeface="Arial"/>
                      </a:endParaRPr>
                    </a:p>
                  </a:txBody>
                  <a:tcPr marL="36000" marR="36000" marT="0"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r>
              <a:tr h="248376">
                <a:tc vMerge="1">
                  <a:txBody>
                    <a:bodyPr/>
                    <a:lstStyle/>
                    <a:p>
                      <a:pPr algn="l" fontAlgn="t"/>
                      <a:endParaRPr lang="nl-NL" sz="1400" b="1" i="0" u="none" strike="noStrike">
                        <a:solidFill>
                          <a:srgbClr val="003768"/>
                        </a:solidFill>
                        <a:effectLst/>
                        <a:latin typeface="Arial"/>
                      </a:endParaRPr>
                    </a:p>
                  </a:txBody>
                  <a:tcPr marL="36000" marR="36000" marT="0"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u="none" strike="noStrike" dirty="0">
                          <a:solidFill>
                            <a:srgbClr val="003768"/>
                          </a:solidFill>
                          <a:effectLst/>
                        </a:rPr>
                        <a:t>Inregelen toegang tot ICT voor relevante medewerkers</a:t>
                      </a:r>
                      <a:endParaRPr lang="nl-NL" sz="1400" b="0" i="0" u="none" strike="noStrike" dirty="0">
                        <a:solidFill>
                          <a:srgbClr val="003768"/>
                        </a:solidFill>
                        <a:effectLst/>
                        <a:latin typeface="Arial"/>
                      </a:endParaRPr>
                    </a:p>
                  </a:txBody>
                  <a:tcPr marL="36000" marR="36000" marT="0"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u="none" strike="noStrike">
                          <a:solidFill>
                            <a:srgbClr val="003768"/>
                          </a:solidFill>
                          <a:effectLst/>
                        </a:rPr>
                        <a:t>Lokaal</a:t>
                      </a:r>
                      <a:endParaRPr lang="nl-NL" sz="1400" b="0" i="0" u="none" strike="noStrike">
                        <a:solidFill>
                          <a:srgbClr val="003768"/>
                        </a:solidFill>
                        <a:effectLst/>
                        <a:latin typeface="Arial"/>
                      </a:endParaRPr>
                    </a:p>
                  </a:txBody>
                  <a:tcPr marL="36000" marR="36000" marT="0"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r>
              <a:tr h="248376">
                <a:tc vMerge="1">
                  <a:txBody>
                    <a:bodyPr/>
                    <a:lstStyle/>
                    <a:p>
                      <a:pPr algn="l" fontAlgn="t"/>
                      <a:endParaRPr lang="nl-NL" sz="1400" b="1" i="0" u="none" strike="noStrike">
                        <a:solidFill>
                          <a:srgbClr val="003768"/>
                        </a:solidFill>
                        <a:effectLst/>
                        <a:latin typeface="Arial"/>
                      </a:endParaRPr>
                    </a:p>
                  </a:txBody>
                  <a:tcPr marL="36000" marR="36000" marT="0"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u="none" strike="noStrike" dirty="0">
                          <a:solidFill>
                            <a:srgbClr val="003768"/>
                          </a:solidFill>
                          <a:effectLst/>
                        </a:rPr>
                        <a:t>Opzetten proces controle woonplaatsbeginsel</a:t>
                      </a:r>
                      <a:endParaRPr lang="nl-NL" sz="1400" b="0" i="0" u="none" strike="noStrike" dirty="0">
                        <a:solidFill>
                          <a:srgbClr val="003768"/>
                        </a:solidFill>
                        <a:effectLst/>
                        <a:latin typeface="Arial"/>
                      </a:endParaRPr>
                    </a:p>
                  </a:txBody>
                  <a:tcPr marL="36000" marR="36000" marT="0"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u="none" strike="noStrike">
                          <a:solidFill>
                            <a:srgbClr val="003768"/>
                          </a:solidFill>
                          <a:effectLst/>
                        </a:rPr>
                        <a:t>Lokaal</a:t>
                      </a:r>
                      <a:endParaRPr lang="nl-NL" sz="1400" b="0" i="0" u="none" strike="noStrike">
                        <a:solidFill>
                          <a:srgbClr val="003768"/>
                        </a:solidFill>
                        <a:effectLst/>
                        <a:latin typeface="Arial"/>
                      </a:endParaRPr>
                    </a:p>
                  </a:txBody>
                  <a:tcPr marL="36000" marR="36000" marT="0"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r>
              <a:tr h="248376">
                <a:tc vMerge="1">
                  <a:txBody>
                    <a:bodyPr/>
                    <a:lstStyle/>
                    <a:p>
                      <a:pPr algn="l" fontAlgn="t"/>
                      <a:endParaRPr lang="nl-NL" sz="1400" b="1" i="0" u="none" strike="noStrike">
                        <a:solidFill>
                          <a:srgbClr val="003768"/>
                        </a:solidFill>
                        <a:effectLst/>
                        <a:latin typeface="Arial"/>
                      </a:endParaRPr>
                    </a:p>
                  </a:txBody>
                  <a:tcPr marL="36000" marR="36000" marT="0"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u="none" strike="noStrike" dirty="0">
                          <a:solidFill>
                            <a:srgbClr val="003768"/>
                          </a:solidFill>
                          <a:effectLst/>
                        </a:rPr>
                        <a:t>Inregelen uniek persoonlijk dossier per cliënt</a:t>
                      </a:r>
                      <a:endParaRPr lang="nl-NL" sz="1400" b="0" i="0" u="none" strike="noStrike" dirty="0">
                        <a:solidFill>
                          <a:srgbClr val="003768"/>
                        </a:solidFill>
                        <a:effectLst/>
                        <a:latin typeface="Arial"/>
                      </a:endParaRPr>
                    </a:p>
                  </a:txBody>
                  <a:tcPr marL="36000" marR="36000" marT="0"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u="none" strike="noStrike" dirty="0">
                          <a:solidFill>
                            <a:srgbClr val="003768"/>
                          </a:solidFill>
                          <a:effectLst/>
                        </a:rPr>
                        <a:t>Lokaal</a:t>
                      </a:r>
                      <a:endParaRPr lang="nl-NL" sz="1400" b="0" i="0" u="none" strike="noStrike" dirty="0">
                        <a:solidFill>
                          <a:srgbClr val="003768"/>
                        </a:solidFill>
                        <a:effectLst/>
                        <a:latin typeface="Arial"/>
                      </a:endParaRPr>
                    </a:p>
                  </a:txBody>
                  <a:tcPr marL="36000" marR="36000" marT="0"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r>
              <a:tr h="489027">
                <a:tc vMerge="1">
                  <a:txBody>
                    <a:bodyPr/>
                    <a:lstStyle/>
                    <a:p>
                      <a:pPr algn="l" fontAlgn="t"/>
                      <a:endParaRPr lang="nl-NL" sz="1400" b="1" i="0" u="none" strike="noStrike" dirty="0">
                        <a:solidFill>
                          <a:srgbClr val="003768"/>
                        </a:solidFill>
                        <a:effectLst/>
                        <a:latin typeface="Arial"/>
                      </a:endParaRPr>
                    </a:p>
                  </a:txBody>
                  <a:tcPr marL="36000" marR="36000" marT="0"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u="none" strike="noStrike" dirty="0">
                          <a:solidFill>
                            <a:srgbClr val="003768"/>
                          </a:solidFill>
                          <a:effectLst/>
                        </a:rPr>
                        <a:t>Opstellen en verwerken </a:t>
                      </a:r>
                      <a:r>
                        <a:rPr lang="nl-NL" sz="1400" u="none" strike="noStrike" dirty="0" smtClean="0">
                          <a:solidFill>
                            <a:srgbClr val="003768"/>
                          </a:solidFill>
                          <a:effectLst/>
                        </a:rPr>
                        <a:t>van format voor  </a:t>
                      </a:r>
                      <a:r>
                        <a:rPr lang="nl-NL" sz="1400" u="none" strike="noStrike" dirty="0">
                          <a:solidFill>
                            <a:srgbClr val="003768"/>
                          </a:solidFill>
                          <a:effectLst/>
                        </a:rPr>
                        <a:t>persoonlijke beschikking / opdracht</a:t>
                      </a:r>
                      <a:endParaRPr lang="nl-NL" sz="1400" b="0" i="0" u="none" strike="noStrike" dirty="0">
                        <a:solidFill>
                          <a:srgbClr val="003768"/>
                        </a:solidFill>
                        <a:effectLst/>
                        <a:latin typeface="Arial"/>
                      </a:endParaRPr>
                    </a:p>
                  </a:txBody>
                  <a:tcPr marL="36000" marR="36000" marT="0"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u="none" strike="noStrike" dirty="0" smtClean="0">
                          <a:solidFill>
                            <a:srgbClr val="003768"/>
                          </a:solidFill>
                          <a:effectLst/>
                        </a:rPr>
                        <a:t>Lokaal</a:t>
                      </a:r>
                      <a:endParaRPr lang="nl-NL" sz="1400" b="0" i="0" u="none" strike="noStrike" dirty="0">
                        <a:solidFill>
                          <a:srgbClr val="003768"/>
                        </a:solidFill>
                        <a:effectLst/>
                        <a:latin typeface="Arial"/>
                      </a:endParaRPr>
                    </a:p>
                  </a:txBody>
                  <a:tcPr marL="36000" marR="36000" marT="0"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r>
              <a:tr h="248376">
                <a:tc vMerge="1">
                  <a:txBody>
                    <a:bodyPr/>
                    <a:lstStyle/>
                    <a:p>
                      <a:pPr algn="l" fontAlgn="t"/>
                      <a:endParaRPr lang="nl-NL" sz="1400" b="1" i="0" u="none" strike="noStrike">
                        <a:solidFill>
                          <a:srgbClr val="003768"/>
                        </a:solidFill>
                        <a:effectLst/>
                        <a:latin typeface="Arial"/>
                      </a:endParaRPr>
                    </a:p>
                  </a:txBody>
                  <a:tcPr marL="36000" marR="36000" marT="0"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u="none" strike="noStrike">
                          <a:solidFill>
                            <a:srgbClr val="003768"/>
                          </a:solidFill>
                          <a:effectLst/>
                        </a:rPr>
                        <a:t>Inrichting toewijzingsbericht zorg</a:t>
                      </a:r>
                      <a:endParaRPr lang="nl-NL" sz="1400" b="0" i="0" u="none" strike="noStrike">
                        <a:solidFill>
                          <a:srgbClr val="003768"/>
                        </a:solidFill>
                        <a:effectLst/>
                        <a:latin typeface="Arial"/>
                      </a:endParaRPr>
                    </a:p>
                  </a:txBody>
                  <a:tcPr marL="36000" marR="36000" marT="0"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u="none" strike="noStrike" dirty="0">
                          <a:solidFill>
                            <a:srgbClr val="003768"/>
                          </a:solidFill>
                          <a:effectLst/>
                        </a:rPr>
                        <a:t>Lokaal</a:t>
                      </a:r>
                      <a:endParaRPr lang="nl-NL" sz="1400" b="0" i="0" u="none" strike="noStrike" dirty="0">
                        <a:solidFill>
                          <a:srgbClr val="003768"/>
                        </a:solidFill>
                        <a:effectLst/>
                        <a:latin typeface="Arial"/>
                      </a:endParaRPr>
                    </a:p>
                  </a:txBody>
                  <a:tcPr marL="36000" marR="36000" marT="0"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r>
              <a:tr h="489027">
                <a:tc vMerge="1">
                  <a:txBody>
                    <a:bodyPr/>
                    <a:lstStyle/>
                    <a:p>
                      <a:pPr algn="l" fontAlgn="t"/>
                      <a:endParaRPr lang="nl-NL" sz="1400" b="1" i="0" u="none" strike="noStrike" dirty="0">
                        <a:solidFill>
                          <a:srgbClr val="003768"/>
                        </a:solidFill>
                        <a:effectLst/>
                        <a:latin typeface="Arial"/>
                      </a:endParaRPr>
                    </a:p>
                  </a:txBody>
                  <a:tcPr marL="36000" marR="36000" marT="0"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u="none" strike="noStrike">
                          <a:solidFill>
                            <a:srgbClr val="003768"/>
                          </a:solidFill>
                          <a:effectLst/>
                        </a:rPr>
                        <a:t>Inregelen uitwisseling gegevens centrumgemeente Jeugdzorgplus</a:t>
                      </a:r>
                      <a:endParaRPr lang="nl-NL" sz="1400" b="0" i="0" u="none" strike="noStrike">
                        <a:solidFill>
                          <a:srgbClr val="003768"/>
                        </a:solidFill>
                        <a:effectLst/>
                        <a:latin typeface="Arial"/>
                      </a:endParaRPr>
                    </a:p>
                  </a:txBody>
                  <a:tcPr marL="36000" marR="36000" marT="0"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u="none" strike="noStrike" dirty="0">
                          <a:solidFill>
                            <a:srgbClr val="003768"/>
                          </a:solidFill>
                          <a:effectLst/>
                        </a:rPr>
                        <a:t>Lokaal</a:t>
                      </a:r>
                      <a:endParaRPr lang="nl-NL" sz="1400" b="0" i="0" u="none" strike="noStrike" dirty="0">
                        <a:solidFill>
                          <a:srgbClr val="003768"/>
                        </a:solidFill>
                        <a:effectLst/>
                        <a:latin typeface="Arial"/>
                      </a:endParaRPr>
                    </a:p>
                  </a:txBody>
                  <a:tcPr marL="36000" marR="36000" marT="0"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r>
              <a:tr h="489027">
                <a:tc vMerge="1">
                  <a:txBody>
                    <a:bodyPr/>
                    <a:lstStyle/>
                    <a:p>
                      <a:pPr algn="l" fontAlgn="b"/>
                      <a:endParaRPr lang="nl-NL" sz="1400" b="0" i="0" u="none" strike="noStrike">
                        <a:solidFill>
                          <a:srgbClr val="003768"/>
                        </a:solidFill>
                        <a:effectLst/>
                        <a:latin typeface="Arial"/>
                      </a:endParaRPr>
                    </a:p>
                  </a:txBody>
                  <a:tcPr marL="36000" marR="36000" marT="0"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b"/>
                      <a:r>
                        <a:rPr lang="nl-NL" sz="1400" u="none" strike="noStrike">
                          <a:solidFill>
                            <a:srgbClr val="003768"/>
                          </a:solidFill>
                          <a:effectLst/>
                        </a:rPr>
                        <a:t>Opstellen samenwerkingsconvenant over gegevensdelen met ketenpartners</a:t>
                      </a:r>
                      <a:endParaRPr lang="nl-NL" sz="1400" b="0" i="0" u="none" strike="noStrike">
                        <a:solidFill>
                          <a:srgbClr val="003768"/>
                        </a:solidFill>
                        <a:effectLst/>
                        <a:latin typeface="Arial"/>
                      </a:endParaRPr>
                    </a:p>
                  </a:txBody>
                  <a:tcPr marL="36000" marR="36000" marT="0"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u="none" strike="noStrike" dirty="0">
                          <a:solidFill>
                            <a:srgbClr val="003768"/>
                          </a:solidFill>
                          <a:effectLst/>
                        </a:rPr>
                        <a:t>Lokaal</a:t>
                      </a:r>
                      <a:endParaRPr lang="nl-NL" sz="1400" b="0" i="0" u="none" strike="noStrike" dirty="0">
                        <a:solidFill>
                          <a:srgbClr val="003768"/>
                        </a:solidFill>
                        <a:effectLst/>
                        <a:latin typeface="Arial"/>
                      </a:endParaRPr>
                    </a:p>
                  </a:txBody>
                  <a:tcPr marL="36000" marR="36000" marT="0"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r>
              <a:tr h="248376">
                <a:tc vMerge="1">
                  <a:txBody>
                    <a:bodyPr/>
                    <a:lstStyle/>
                    <a:p>
                      <a:pPr algn="l" fontAlgn="t"/>
                      <a:endParaRPr lang="nl-NL" sz="1400" b="1" i="0" u="none" strike="noStrike" dirty="0">
                        <a:solidFill>
                          <a:srgbClr val="003768"/>
                        </a:solidFill>
                        <a:effectLst/>
                        <a:latin typeface="Arial"/>
                      </a:endParaRPr>
                    </a:p>
                  </a:txBody>
                  <a:tcPr marL="36000" marR="36000" marT="0" marB="0">
                    <a:lnT w="12700" cap="flat" cmpd="sng" algn="ctr">
                      <a:solidFill>
                        <a:srgbClr val="009EE0"/>
                      </a:solidFill>
                      <a:prstDash val="solid"/>
                      <a:round/>
                      <a:headEnd type="none" w="med" len="med"/>
                      <a:tailEnd type="none" w="med" len="med"/>
                    </a:lnT>
                    <a:noFill/>
                  </a:tcPr>
                </a:tc>
                <a:tc>
                  <a:txBody>
                    <a:bodyPr/>
                    <a:lstStyle/>
                    <a:p>
                      <a:pPr algn="l" fontAlgn="t"/>
                      <a:r>
                        <a:rPr lang="nl-NL" sz="1400" u="none" strike="noStrike" dirty="0">
                          <a:solidFill>
                            <a:srgbClr val="003768"/>
                          </a:solidFill>
                          <a:effectLst/>
                        </a:rPr>
                        <a:t>Bepalen proces voor bezwaar &amp; beroep</a:t>
                      </a:r>
                      <a:endParaRPr lang="nl-NL" sz="1400" b="0" i="0" u="none" strike="noStrike" dirty="0">
                        <a:solidFill>
                          <a:srgbClr val="003768"/>
                        </a:solidFill>
                        <a:effectLst/>
                        <a:latin typeface="Arial"/>
                      </a:endParaRPr>
                    </a:p>
                  </a:txBody>
                  <a:tcPr marL="36000" marR="36000" marT="0" marB="0">
                    <a:lnT w="12700" cap="flat" cmpd="sng" algn="ctr">
                      <a:solidFill>
                        <a:srgbClr val="009EE0"/>
                      </a:solidFill>
                      <a:prstDash val="solid"/>
                      <a:round/>
                      <a:headEnd type="none" w="med" len="med"/>
                      <a:tailEnd type="none" w="med" len="med"/>
                    </a:lnT>
                    <a:noFill/>
                  </a:tcPr>
                </a:tc>
                <a:tc>
                  <a:txBody>
                    <a:bodyPr/>
                    <a:lstStyle/>
                    <a:p>
                      <a:pPr algn="l" fontAlgn="t"/>
                      <a:r>
                        <a:rPr lang="nl-NL" sz="1400" u="none" strike="noStrike" dirty="0" smtClean="0">
                          <a:solidFill>
                            <a:srgbClr val="003768"/>
                          </a:solidFill>
                          <a:effectLst/>
                        </a:rPr>
                        <a:t>Lokaal / regionaal</a:t>
                      </a:r>
                      <a:endParaRPr lang="nl-NL" sz="1400" b="0" i="0" u="none" strike="noStrike" dirty="0">
                        <a:solidFill>
                          <a:srgbClr val="003768"/>
                        </a:solidFill>
                        <a:effectLst/>
                        <a:latin typeface="Arial"/>
                      </a:endParaRPr>
                    </a:p>
                  </a:txBody>
                  <a:tcPr marL="36000" marR="36000" marT="0" marB="0">
                    <a:lnT w="12700" cap="flat" cmpd="sng" algn="ctr">
                      <a:solidFill>
                        <a:srgbClr val="009EE0"/>
                      </a:solidFill>
                      <a:prstDash val="solid"/>
                      <a:round/>
                      <a:headEnd type="none" w="med" len="med"/>
                      <a:tailEnd type="none" w="med" len="med"/>
                    </a:lnT>
                    <a:noFill/>
                  </a:tcPr>
                </a:tc>
              </a:tr>
            </a:tbl>
          </a:graphicData>
        </a:graphic>
      </p:graphicFrame>
    </p:spTree>
    <p:extLst>
      <p:ext uri="{BB962C8B-B14F-4D97-AF65-F5344CB8AC3E}">
        <p14:creationId xmlns:p14="http://schemas.microsoft.com/office/powerpoint/2010/main" val="3016693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362647265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0741"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el 1"/>
          <p:cNvSpPr>
            <a:spLocks noGrp="1"/>
          </p:cNvSpPr>
          <p:nvPr>
            <p:ph type="title"/>
          </p:nvPr>
        </p:nvSpPr>
        <p:spPr/>
        <p:txBody>
          <a:bodyPr/>
          <a:lstStyle/>
          <a:p>
            <a:r>
              <a:rPr lang="nl-NL" dirty="0" smtClean="0"/>
              <a:t>Aandachtspuntenlijst (2/4)</a:t>
            </a:r>
            <a:endParaRPr lang="nl-NL" dirty="0"/>
          </a:p>
        </p:txBody>
      </p:sp>
      <p:graphicFrame>
        <p:nvGraphicFramePr>
          <p:cNvPr id="5" name="Tabel 4"/>
          <p:cNvGraphicFramePr>
            <a:graphicFrameLocks noGrp="1"/>
          </p:cNvGraphicFramePr>
          <p:nvPr>
            <p:extLst>
              <p:ext uri="{D42A27DB-BD31-4B8C-83A1-F6EECF244321}">
                <p14:modId xmlns:p14="http://schemas.microsoft.com/office/powerpoint/2010/main" val="788146404"/>
              </p:ext>
            </p:extLst>
          </p:nvPr>
        </p:nvGraphicFramePr>
        <p:xfrm>
          <a:off x="1475656" y="1628800"/>
          <a:ext cx="7315200" cy="4814633"/>
        </p:xfrm>
        <a:graphic>
          <a:graphicData uri="http://schemas.openxmlformats.org/drawingml/2006/table">
            <a:tbl>
              <a:tblPr>
                <a:tableStyleId>{5C22544A-7EE6-4342-B048-85BDC9FD1C3A}</a:tableStyleId>
              </a:tblPr>
              <a:tblGrid>
                <a:gridCol w="1844782"/>
                <a:gridCol w="4347906"/>
                <a:gridCol w="1122512"/>
              </a:tblGrid>
              <a:tr h="284914">
                <a:tc>
                  <a:txBody>
                    <a:bodyPr/>
                    <a:lstStyle/>
                    <a:p>
                      <a:pPr algn="l" fontAlgn="b"/>
                      <a:r>
                        <a:rPr lang="nl-NL" sz="1400" b="1" u="none" strike="noStrike" dirty="0">
                          <a:solidFill>
                            <a:schemeClr val="bg1"/>
                          </a:solidFill>
                          <a:effectLst/>
                        </a:rPr>
                        <a:t>Categorie</a:t>
                      </a:r>
                      <a:endParaRPr lang="nl-NL" sz="1400" b="1" i="0" u="none" strike="noStrike" dirty="0">
                        <a:solidFill>
                          <a:schemeClr val="bg1"/>
                        </a:solidFill>
                        <a:effectLst/>
                        <a:latin typeface="Arial"/>
                      </a:endParaRPr>
                    </a:p>
                  </a:txBody>
                  <a:tcPr marL="36000" marR="36000" marT="0" marB="0">
                    <a:solidFill>
                      <a:srgbClr val="009EE0"/>
                    </a:solidFill>
                  </a:tcPr>
                </a:tc>
                <a:tc>
                  <a:txBody>
                    <a:bodyPr/>
                    <a:lstStyle/>
                    <a:p>
                      <a:pPr algn="l" fontAlgn="t"/>
                      <a:r>
                        <a:rPr lang="nl-NL" sz="1400" b="1" u="none" strike="noStrike" dirty="0">
                          <a:solidFill>
                            <a:schemeClr val="bg1"/>
                          </a:solidFill>
                          <a:effectLst/>
                        </a:rPr>
                        <a:t>Doel/resultaat</a:t>
                      </a:r>
                      <a:endParaRPr lang="nl-NL" sz="1400" b="1" i="0" u="none" strike="noStrike" dirty="0">
                        <a:solidFill>
                          <a:schemeClr val="bg1"/>
                        </a:solidFill>
                        <a:effectLst/>
                        <a:latin typeface="Arial"/>
                      </a:endParaRPr>
                    </a:p>
                  </a:txBody>
                  <a:tcPr marL="36000" marR="36000" marT="0" marB="0">
                    <a:solidFill>
                      <a:srgbClr val="009EE0"/>
                    </a:solidFill>
                  </a:tcPr>
                </a:tc>
                <a:tc>
                  <a:txBody>
                    <a:bodyPr/>
                    <a:lstStyle/>
                    <a:p>
                      <a:pPr algn="l" fontAlgn="t"/>
                      <a:r>
                        <a:rPr lang="nl-NL" sz="1400" b="1" u="none" strike="noStrike" dirty="0">
                          <a:solidFill>
                            <a:schemeClr val="bg1"/>
                          </a:solidFill>
                          <a:effectLst/>
                        </a:rPr>
                        <a:t>Door wie</a:t>
                      </a:r>
                      <a:endParaRPr lang="nl-NL" sz="1400" b="1" i="0" u="none" strike="noStrike" dirty="0">
                        <a:solidFill>
                          <a:schemeClr val="bg1"/>
                        </a:solidFill>
                        <a:effectLst/>
                        <a:latin typeface="Arial"/>
                      </a:endParaRPr>
                    </a:p>
                  </a:txBody>
                  <a:tcPr marL="36000" marR="36000" marT="0" marB="0">
                    <a:solidFill>
                      <a:srgbClr val="009EE0"/>
                    </a:solidFill>
                  </a:tcPr>
                </a:tc>
              </a:tr>
              <a:tr h="582548">
                <a:tc rowSpan="9">
                  <a:txBody>
                    <a:bodyPr/>
                    <a:lstStyle/>
                    <a:p>
                      <a:pPr algn="l" fontAlgn="t"/>
                      <a:r>
                        <a:rPr lang="nl-NL" sz="1400" b="0" i="0" u="none" strike="noStrike" dirty="0">
                          <a:solidFill>
                            <a:srgbClr val="342E74"/>
                          </a:solidFill>
                          <a:effectLst/>
                          <a:latin typeface="Arial"/>
                        </a:rPr>
                        <a:t>Ondersteunende processen</a:t>
                      </a:r>
                    </a:p>
                    <a:p>
                      <a:pPr algn="l" fontAlgn="t"/>
                      <a:r>
                        <a:rPr lang="nl-NL" sz="1400" b="0" i="0" u="none" strike="noStrike" dirty="0">
                          <a:solidFill>
                            <a:srgbClr val="342E74"/>
                          </a:solidFill>
                          <a:effectLst/>
                          <a:latin typeface="Arial"/>
                        </a:rPr>
                        <a:t> </a:t>
                      </a:r>
                    </a:p>
                    <a:p>
                      <a:pPr algn="l" fontAlgn="t"/>
                      <a:r>
                        <a:rPr lang="nl-NL" sz="1400" b="0" i="0" u="none" strike="noStrike" dirty="0">
                          <a:solidFill>
                            <a:srgbClr val="342E74"/>
                          </a:solidFill>
                          <a:effectLst/>
                          <a:latin typeface="Arial"/>
                        </a:rPr>
                        <a:t> </a:t>
                      </a:r>
                    </a:p>
                    <a:p>
                      <a:pPr algn="l" fontAlgn="t"/>
                      <a:r>
                        <a:rPr lang="nl-NL" sz="1400" b="0" i="0" u="none" strike="noStrike" dirty="0">
                          <a:solidFill>
                            <a:srgbClr val="342E74"/>
                          </a:solidFill>
                          <a:effectLst/>
                          <a:latin typeface="Arial"/>
                        </a:rPr>
                        <a:t> </a:t>
                      </a:r>
                    </a:p>
                    <a:p>
                      <a:pPr algn="l" fontAlgn="b"/>
                      <a:r>
                        <a:rPr lang="nl-NL" sz="1400" b="0" i="0" u="none" strike="noStrike" dirty="0">
                          <a:solidFill>
                            <a:srgbClr val="342E74"/>
                          </a:solidFill>
                          <a:effectLst/>
                          <a:latin typeface="Arial"/>
                        </a:rPr>
                        <a:t> </a:t>
                      </a:r>
                    </a:p>
                    <a:p>
                      <a:pPr algn="l" fontAlgn="b"/>
                      <a:r>
                        <a:rPr lang="nl-NL" sz="1400" b="0" i="0" u="none" strike="noStrike" dirty="0">
                          <a:solidFill>
                            <a:srgbClr val="342E74"/>
                          </a:solidFill>
                          <a:effectLst/>
                          <a:latin typeface="Arial"/>
                        </a:rPr>
                        <a:t> </a:t>
                      </a:r>
                    </a:p>
                    <a:p>
                      <a:pPr algn="l" fontAlgn="b"/>
                      <a:r>
                        <a:rPr lang="nl-NL" sz="1400" b="0" i="0" u="none" strike="noStrike" dirty="0">
                          <a:solidFill>
                            <a:srgbClr val="342E74"/>
                          </a:solidFill>
                          <a:effectLst/>
                          <a:latin typeface="Arial"/>
                        </a:rPr>
                        <a:t> </a:t>
                      </a:r>
                    </a:p>
                    <a:p>
                      <a:pPr algn="l" fontAlgn="b"/>
                      <a:r>
                        <a:rPr lang="nl-NL" sz="1400" b="0" i="0" u="none" strike="noStrike" dirty="0">
                          <a:solidFill>
                            <a:srgbClr val="342E74"/>
                          </a:solidFill>
                          <a:effectLst/>
                          <a:latin typeface="Arial"/>
                        </a:rPr>
                        <a:t> </a:t>
                      </a:r>
                    </a:p>
                    <a:p>
                      <a:pPr algn="l" fontAlgn="b"/>
                      <a:r>
                        <a:rPr lang="nl-NL" sz="1400" b="0" i="0" u="none" strike="noStrike" dirty="0">
                          <a:solidFill>
                            <a:srgbClr val="342E74"/>
                          </a:solidFill>
                          <a:effectLst/>
                          <a:latin typeface="Arial"/>
                        </a:rPr>
                        <a:t> </a:t>
                      </a:r>
                    </a:p>
                  </a:txBody>
                  <a:tcPr marL="9525" marR="9525" marT="9525" marB="0">
                    <a:lnB w="12700" cap="flat" cmpd="sng" algn="ctr">
                      <a:noFill/>
                      <a:prstDash val="solid"/>
                      <a:round/>
                      <a:headEnd type="none" w="med" len="med"/>
                      <a:tailEnd type="none" w="med" len="med"/>
                    </a:lnB>
                    <a:noFill/>
                  </a:tcPr>
                </a:tc>
                <a:tc>
                  <a:txBody>
                    <a:bodyPr/>
                    <a:lstStyle/>
                    <a:p>
                      <a:pPr algn="l" fontAlgn="b"/>
                      <a:r>
                        <a:rPr lang="nl-NL" sz="1400" b="0" i="0" u="none" strike="noStrike">
                          <a:solidFill>
                            <a:srgbClr val="342E74"/>
                          </a:solidFill>
                          <a:effectLst/>
                          <a:latin typeface="Arial"/>
                        </a:rPr>
                        <a:t>Bepalen welke informatie, wanneer, voor wie benodigd is op basis van model declaratieproces en bevoorschotting</a:t>
                      </a:r>
                    </a:p>
                  </a:txBody>
                  <a:tcPr marL="9525" marR="9525" marT="9525" marB="0">
                    <a:lnB w="12700" cap="flat" cmpd="sng" algn="ctr">
                      <a:solidFill>
                        <a:srgbClr val="009EE0"/>
                      </a:solidFill>
                      <a:prstDash val="solid"/>
                      <a:round/>
                      <a:headEnd type="none" w="med" len="med"/>
                      <a:tailEnd type="none" w="med" len="med"/>
                    </a:lnB>
                    <a:noFill/>
                  </a:tcPr>
                </a:tc>
                <a:tc>
                  <a:txBody>
                    <a:bodyPr/>
                    <a:lstStyle/>
                    <a:p>
                      <a:pPr algn="l" fontAlgn="t"/>
                      <a:r>
                        <a:rPr lang="nl-NL" sz="1400" b="0" i="0" u="none" strike="noStrike" dirty="0">
                          <a:solidFill>
                            <a:srgbClr val="342E74"/>
                          </a:solidFill>
                          <a:effectLst/>
                          <a:latin typeface="Arial"/>
                        </a:rPr>
                        <a:t>Lokaal</a:t>
                      </a:r>
                      <a:r>
                        <a:rPr lang="nl-NL" sz="1400" b="0" i="0" u="none" strike="noStrike" dirty="0" smtClean="0">
                          <a:solidFill>
                            <a:srgbClr val="342E74"/>
                          </a:solidFill>
                          <a:effectLst/>
                          <a:latin typeface="Arial"/>
                        </a:rPr>
                        <a:t>/ Regionaal</a:t>
                      </a:r>
                      <a:endParaRPr lang="nl-NL" sz="1400" b="0" i="0" u="none" strike="noStrike" dirty="0">
                        <a:solidFill>
                          <a:srgbClr val="342E74"/>
                        </a:solidFill>
                        <a:effectLst/>
                        <a:latin typeface="Arial"/>
                      </a:endParaRPr>
                    </a:p>
                  </a:txBody>
                  <a:tcPr marL="9525" marR="9525" marT="9525" marB="0">
                    <a:lnB w="12700" cap="flat" cmpd="sng" algn="ctr">
                      <a:solidFill>
                        <a:srgbClr val="009EE0"/>
                      </a:solidFill>
                      <a:prstDash val="solid"/>
                      <a:round/>
                      <a:headEnd type="none" w="med" len="med"/>
                      <a:tailEnd type="none" w="med" len="med"/>
                    </a:lnB>
                    <a:noFill/>
                  </a:tcPr>
                </a:tc>
              </a:tr>
              <a:tr h="395077">
                <a:tc vMerge="1">
                  <a:txBody>
                    <a:bodyPr/>
                    <a:lstStyle/>
                    <a:p>
                      <a:pPr algn="l" fontAlgn="t"/>
                      <a:endParaRPr lang="nl-NL" sz="1400" b="0" i="0" u="none" strike="noStrike" dirty="0">
                        <a:solidFill>
                          <a:srgbClr val="342E74"/>
                        </a:solidFill>
                        <a:effectLst/>
                        <a:latin typeface="Arial"/>
                      </a:endParaRP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b="0" i="0" u="none" strike="noStrike" dirty="0">
                          <a:solidFill>
                            <a:srgbClr val="342E74"/>
                          </a:solidFill>
                          <a:effectLst/>
                          <a:latin typeface="Arial"/>
                        </a:rPr>
                        <a:t>Inrichten berichtuitwisseling voor ouderbijdrage</a:t>
                      </a: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b="0" i="0" u="none" strike="noStrike">
                          <a:solidFill>
                            <a:srgbClr val="342E74"/>
                          </a:solidFill>
                          <a:effectLst/>
                          <a:latin typeface="Arial"/>
                        </a:rPr>
                        <a:t>Lokaal</a:t>
                      </a: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r>
              <a:tr h="582548">
                <a:tc vMerge="1">
                  <a:txBody>
                    <a:bodyPr/>
                    <a:lstStyle/>
                    <a:p>
                      <a:pPr algn="l" fontAlgn="t"/>
                      <a:endParaRPr lang="nl-NL" sz="1400" b="0" i="0" u="none" strike="noStrike">
                        <a:solidFill>
                          <a:srgbClr val="342E74"/>
                        </a:solidFill>
                        <a:effectLst/>
                        <a:latin typeface="Arial"/>
                      </a:endParaRP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b="0" i="0" u="none" strike="noStrike" dirty="0">
                          <a:solidFill>
                            <a:srgbClr val="342E74"/>
                          </a:solidFill>
                          <a:effectLst/>
                          <a:latin typeface="Arial"/>
                        </a:rPr>
                        <a:t>Inrichten ICT omgeving declaratie / facturatie (aansluiting financieel systeem gemeente)</a:t>
                      </a: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b="0" i="0" u="none" strike="noStrike" dirty="0" smtClean="0">
                          <a:solidFill>
                            <a:srgbClr val="342E74"/>
                          </a:solidFill>
                          <a:effectLst/>
                          <a:latin typeface="Arial"/>
                        </a:rPr>
                        <a:t>Regionaal &amp; lokaal</a:t>
                      </a:r>
                      <a:endParaRPr lang="nl-NL" sz="1400" b="0" i="0" u="none" strike="noStrike" dirty="0">
                        <a:solidFill>
                          <a:srgbClr val="342E74"/>
                        </a:solidFill>
                        <a:effectLst/>
                        <a:latin typeface="Arial"/>
                      </a:endParaRP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r>
              <a:tr h="395077">
                <a:tc vMerge="1">
                  <a:txBody>
                    <a:bodyPr/>
                    <a:lstStyle/>
                    <a:p>
                      <a:pPr algn="l" fontAlgn="t"/>
                      <a:endParaRPr lang="nl-NL" sz="1400" b="0" i="0" u="none" strike="noStrike" dirty="0">
                        <a:solidFill>
                          <a:srgbClr val="342E74"/>
                        </a:solidFill>
                        <a:effectLst/>
                        <a:latin typeface="Arial"/>
                      </a:endParaRP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b="0" i="0" u="none" strike="noStrike" dirty="0">
                          <a:solidFill>
                            <a:srgbClr val="342E74"/>
                          </a:solidFill>
                          <a:effectLst/>
                          <a:latin typeface="Arial"/>
                        </a:rPr>
                        <a:t>Opzetten proces declaratie provinciale aanbieders</a:t>
                      </a: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b="0" i="0" u="none" strike="noStrike" dirty="0">
                          <a:solidFill>
                            <a:srgbClr val="342E74"/>
                          </a:solidFill>
                          <a:effectLst/>
                          <a:latin typeface="Arial"/>
                        </a:rPr>
                        <a:t>Regionaal</a:t>
                      </a: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r>
              <a:tr h="582548">
                <a:tc vMerge="1">
                  <a:txBody>
                    <a:bodyPr/>
                    <a:lstStyle/>
                    <a:p>
                      <a:pPr algn="l" fontAlgn="b"/>
                      <a:endParaRPr lang="nl-NL" sz="1400" b="0" i="0" u="none" strike="noStrike">
                        <a:solidFill>
                          <a:srgbClr val="342E74"/>
                        </a:solidFill>
                        <a:effectLst/>
                        <a:latin typeface="Arial"/>
                      </a:endParaRP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b"/>
                      <a:r>
                        <a:rPr lang="nl-NL" sz="1400" b="0" i="0" u="none" strike="noStrike" dirty="0">
                          <a:solidFill>
                            <a:srgbClr val="342E74"/>
                          </a:solidFill>
                          <a:effectLst/>
                          <a:latin typeface="Arial"/>
                        </a:rPr>
                        <a:t>Afstemmen lokaal / regionaal </a:t>
                      </a:r>
                      <a:r>
                        <a:rPr lang="nl-NL" sz="1400" b="0" i="0" u="none" strike="noStrike" dirty="0" smtClean="0">
                          <a:solidFill>
                            <a:srgbClr val="342E74"/>
                          </a:solidFill>
                          <a:effectLst/>
                          <a:latin typeface="Arial"/>
                        </a:rPr>
                        <a:t>management informatie,</a:t>
                      </a:r>
                      <a:r>
                        <a:rPr lang="nl-NL" sz="1400" b="0" i="0" u="none" strike="noStrike" baseline="0" dirty="0" smtClean="0">
                          <a:solidFill>
                            <a:srgbClr val="342E74"/>
                          </a:solidFill>
                          <a:effectLst/>
                          <a:latin typeface="Arial"/>
                        </a:rPr>
                        <a:t> (beleidsinformatie</a:t>
                      </a:r>
                      <a:endParaRPr lang="nl-NL" sz="1400" b="0" i="0" u="none" strike="noStrike" dirty="0">
                        <a:solidFill>
                          <a:srgbClr val="342E74"/>
                        </a:solidFill>
                        <a:effectLst/>
                        <a:latin typeface="Arial"/>
                      </a:endParaRP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b="0" i="0" u="none" strike="noStrike" dirty="0" smtClean="0">
                          <a:solidFill>
                            <a:srgbClr val="342E74"/>
                          </a:solidFill>
                          <a:effectLst/>
                          <a:latin typeface="Arial"/>
                        </a:rPr>
                        <a:t>Lokaal &amp; Regionaal</a:t>
                      </a:r>
                      <a:endParaRPr lang="nl-NL" sz="1400" b="0" i="0" u="none" strike="noStrike" dirty="0">
                        <a:solidFill>
                          <a:srgbClr val="342E74"/>
                        </a:solidFill>
                        <a:effectLst/>
                        <a:latin typeface="Arial"/>
                      </a:endParaRP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r>
              <a:tr h="395077">
                <a:tc vMerge="1">
                  <a:txBody>
                    <a:bodyPr/>
                    <a:lstStyle/>
                    <a:p>
                      <a:pPr algn="l" fontAlgn="b"/>
                      <a:endParaRPr lang="nl-NL" sz="1400" b="0" i="0" u="none" strike="noStrike">
                        <a:solidFill>
                          <a:srgbClr val="342E74"/>
                        </a:solidFill>
                        <a:effectLst/>
                        <a:latin typeface="Arial"/>
                      </a:endParaRP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b="0" i="0" u="none" strike="noStrike" dirty="0">
                          <a:solidFill>
                            <a:srgbClr val="342E74"/>
                          </a:solidFill>
                          <a:effectLst/>
                          <a:latin typeface="Arial"/>
                        </a:rPr>
                        <a:t>Inrichten berichtuitwisseling met SVB</a:t>
                      </a: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b="0" i="0" u="none" strike="noStrike" dirty="0" smtClean="0">
                          <a:solidFill>
                            <a:srgbClr val="342E74"/>
                          </a:solidFill>
                          <a:effectLst/>
                          <a:latin typeface="Arial"/>
                        </a:rPr>
                        <a:t>Lokaal</a:t>
                      </a:r>
                      <a:endParaRPr lang="nl-NL" sz="1400" b="0" i="0" u="none" strike="noStrike" dirty="0">
                        <a:solidFill>
                          <a:srgbClr val="342E74"/>
                        </a:solidFill>
                        <a:effectLst/>
                        <a:latin typeface="Arial"/>
                      </a:endParaRP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r>
              <a:tr h="297634">
                <a:tc vMerge="1">
                  <a:txBody>
                    <a:bodyPr/>
                    <a:lstStyle/>
                    <a:p>
                      <a:pPr algn="l" fontAlgn="b"/>
                      <a:endParaRPr lang="nl-NL" sz="1400" b="0" i="0" u="none" strike="noStrike">
                        <a:solidFill>
                          <a:srgbClr val="342E74"/>
                        </a:solidFill>
                        <a:effectLst/>
                        <a:latin typeface="Arial"/>
                      </a:endParaRP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b="0" i="0" u="none" strike="noStrike" dirty="0">
                          <a:solidFill>
                            <a:srgbClr val="342E74"/>
                          </a:solidFill>
                          <a:effectLst/>
                          <a:latin typeface="Arial"/>
                        </a:rPr>
                        <a:t>Inrichten </a:t>
                      </a:r>
                      <a:r>
                        <a:rPr lang="nl-NL" sz="1400" b="0" i="0" u="none" strike="noStrike" dirty="0" smtClean="0">
                          <a:solidFill>
                            <a:srgbClr val="342E74"/>
                          </a:solidFill>
                          <a:effectLst/>
                          <a:latin typeface="Arial"/>
                        </a:rPr>
                        <a:t>declaratieverkeer </a:t>
                      </a:r>
                      <a:r>
                        <a:rPr lang="nl-NL" sz="1400" b="0" i="0" u="none" strike="noStrike" dirty="0">
                          <a:solidFill>
                            <a:srgbClr val="342E74"/>
                          </a:solidFill>
                          <a:effectLst/>
                          <a:latin typeface="Arial"/>
                        </a:rPr>
                        <a:t>met </a:t>
                      </a:r>
                      <a:r>
                        <a:rPr lang="nl-NL" sz="1400" b="0" i="0" u="none" strike="noStrike" dirty="0" err="1">
                          <a:solidFill>
                            <a:srgbClr val="342E74"/>
                          </a:solidFill>
                          <a:effectLst/>
                          <a:latin typeface="Arial"/>
                        </a:rPr>
                        <a:t>LWI's</a:t>
                      </a:r>
                      <a:endParaRPr lang="nl-NL" sz="1400" b="0" i="0" u="none" strike="noStrike" dirty="0">
                        <a:solidFill>
                          <a:srgbClr val="342E74"/>
                        </a:solidFill>
                        <a:effectLst/>
                        <a:latin typeface="Arial"/>
                      </a:endParaRP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b="0" i="0" u="none" strike="noStrike">
                          <a:solidFill>
                            <a:srgbClr val="342E74"/>
                          </a:solidFill>
                          <a:effectLst/>
                          <a:latin typeface="Arial"/>
                        </a:rPr>
                        <a:t>Regionaal</a:t>
                      </a: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r>
              <a:tr h="582548">
                <a:tc vMerge="1">
                  <a:txBody>
                    <a:bodyPr/>
                    <a:lstStyle/>
                    <a:p>
                      <a:pPr algn="l" fontAlgn="b"/>
                      <a:endParaRPr lang="nl-NL" sz="1400" b="0" i="0" u="none" strike="noStrike">
                        <a:solidFill>
                          <a:srgbClr val="342E74"/>
                        </a:solidFill>
                        <a:effectLst/>
                        <a:latin typeface="Arial"/>
                      </a:endParaRP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b="0" i="0" u="none" strike="noStrike" dirty="0">
                          <a:solidFill>
                            <a:srgbClr val="342E74"/>
                          </a:solidFill>
                          <a:effectLst/>
                          <a:latin typeface="Arial"/>
                        </a:rPr>
                        <a:t>Berichtenuitwisseling met CIZ voor inzage indicaties </a:t>
                      </a:r>
                      <a:r>
                        <a:rPr lang="nl-NL" sz="1400" b="0" i="0" u="none" strike="noStrike" dirty="0" err="1">
                          <a:solidFill>
                            <a:srgbClr val="342E74"/>
                          </a:solidFill>
                          <a:effectLst/>
                          <a:latin typeface="Arial"/>
                        </a:rPr>
                        <a:t>Wlz</a:t>
                      </a:r>
                      <a:r>
                        <a:rPr lang="nl-NL" sz="1400" b="0" i="0" u="none" strike="noStrike" dirty="0">
                          <a:solidFill>
                            <a:srgbClr val="342E74"/>
                          </a:solidFill>
                          <a:effectLst/>
                          <a:latin typeface="Arial"/>
                        </a:rPr>
                        <a:t> inrichten (voor afstemming tussen </a:t>
                      </a:r>
                      <a:r>
                        <a:rPr lang="nl-NL" sz="1400" b="0" i="0" u="none" strike="noStrike" dirty="0" err="1">
                          <a:solidFill>
                            <a:srgbClr val="342E74"/>
                          </a:solidFill>
                          <a:effectLst/>
                          <a:latin typeface="Arial"/>
                        </a:rPr>
                        <a:t>Jeugdwet</a:t>
                      </a:r>
                      <a:r>
                        <a:rPr lang="nl-NL" sz="1400" b="0" i="0" u="none" strike="noStrike" dirty="0">
                          <a:solidFill>
                            <a:srgbClr val="342E74"/>
                          </a:solidFill>
                          <a:effectLst/>
                          <a:latin typeface="Arial"/>
                        </a:rPr>
                        <a:t> en </a:t>
                      </a:r>
                      <a:r>
                        <a:rPr lang="nl-NL" sz="1400" b="0" i="0" u="none" strike="noStrike" dirty="0" err="1">
                          <a:solidFill>
                            <a:srgbClr val="342E74"/>
                          </a:solidFill>
                          <a:effectLst/>
                          <a:latin typeface="Arial"/>
                        </a:rPr>
                        <a:t>Wlz</a:t>
                      </a:r>
                      <a:r>
                        <a:rPr lang="nl-NL" sz="1400" b="0" i="0" u="none" strike="noStrike" dirty="0">
                          <a:solidFill>
                            <a:srgbClr val="342E74"/>
                          </a:solidFill>
                          <a:effectLst/>
                          <a:latin typeface="Arial"/>
                        </a:rPr>
                        <a:t>)</a:t>
                      </a: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b="0" i="0" u="none" strike="noStrike" dirty="0">
                          <a:solidFill>
                            <a:srgbClr val="342E74"/>
                          </a:solidFill>
                          <a:effectLst/>
                          <a:latin typeface="Arial"/>
                        </a:rPr>
                        <a:t>Lokaal</a:t>
                      </a: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r>
              <a:tr h="582548">
                <a:tc vMerge="1">
                  <a:txBody>
                    <a:bodyPr/>
                    <a:lstStyle/>
                    <a:p>
                      <a:pPr algn="l" fontAlgn="b"/>
                      <a:endParaRPr lang="nl-NL" sz="1400" b="0" i="0" u="none" strike="noStrike" dirty="0">
                        <a:solidFill>
                          <a:srgbClr val="342E74"/>
                        </a:solidFill>
                        <a:effectLst/>
                        <a:latin typeface="Arial"/>
                      </a:endParaRPr>
                    </a:p>
                  </a:txBody>
                  <a:tcPr marL="9525" marR="9525" marT="9525" marB="0">
                    <a:lnT w="12700" cap="flat" cmpd="sng" algn="ctr">
                      <a:solidFill>
                        <a:srgbClr val="009EE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t"/>
                      <a:r>
                        <a:rPr lang="nl-NL" sz="1400" b="0" i="0" u="none" strike="noStrike">
                          <a:solidFill>
                            <a:srgbClr val="342E74"/>
                          </a:solidFill>
                          <a:effectLst/>
                          <a:latin typeface="Arial"/>
                        </a:rPr>
                        <a:t>Inregelen check op gegevens gezagregister (hulplijn woonplaatsbeginsel)</a:t>
                      </a:r>
                    </a:p>
                  </a:txBody>
                  <a:tcPr marL="9525" marR="9525" marT="9525" marB="0">
                    <a:lnT w="12700" cap="flat" cmpd="sng" algn="ctr">
                      <a:solidFill>
                        <a:srgbClr val="009EE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t"/>
                      <a:r>
                        <a:rPr lang="nl-NL" sz="1400" b="0" i="0" u="none" strike="noStrike" dirty="0">
                          <a:solidFill>
                            <a:srgbClr val="342E74"/>
                          </a:solidFill>
                          <a:effectLst/>
                          <a:latin typeface="Arial"/>
                        </a:rPr>
                        <a:t>Lokaal</a:t>
                      </a:r>
                    </a:p>
                  </a:txBody>
                  <a:tcPr marL="9525" marR="9525" marT="9525" marB="0">
                    <a:lnT w="12700" cap="flat" cmpd="sng" algn="ctr">
                      <a:solidFill>
                        <a:srgbClr val="009EE0"/>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6981271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321568952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1765"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el 1"/>
          <p:cNvSpPr>
            <a:spLocks noGrp="1"/>
          </p:cNvSpPr>
          <p:nvPr>
            <p:ph type="title"/>
          </p:nvPr>
        </p:nvSpPr>
        <p:spPr/>
        <p:txBody>
          <a:bodyPr/>
          <a:lstStyle/>
          <a:p>
            <a:r>
              <a:rPr lang="nl-NL" dirty="0" smtClean="0"/>
              <a:t>Aandachtspuntenlijst (3/4)</a:t>
            </a:r>
            <a:endParaRPr lang="nl-NL" dirty="0"/>
          </a:p>
        </p:txBody>
      </p:sp>
      <p:graphicFrame>
        <p:nvGraphicFramePr>
          <p:cNvPr id="5" name="Tabel 4"/>
          <p:cNvGraphicFramePr>
            <a:graphicFrameLocks noGrp="1"/>
          </p:cNvGraphicFramePr>
          <p:nvPr>
            <p:extLst>
              <p:ext uri="{D42A27DB-BD31-4B8C-83A1-F6EECF244321}">
                <p14:modId xmlns:p14="http://schemas.microsoft.com/office/powerpoint/2010/main" val="598895548"/>
              </p:ext>
            </p:extLst>
          </p:nvPr>
        </p:nvGraphicFramePr>
        <p:xfrm>
          <a:off x="1475656" y="1628800"/>
          <a:ext cx="7315200" cy="5157904"/>
        </p:xfrm>
        <a:graphic>
          <a:graphicData uri="http://schemas.openxmlformats.org/drawingml/2006/table">
            <a:tbl>
              <a:tblPr>
                <a:tableStyleId>{5C22544A-7EE6-4342-B048-85BDC9FD1C3A}</a:tableStyleId>
              </a:tblPr>
              <a:tblGrid>
                <a:gridCol w="1844782"/>
                <a:gridCol w="4347906"/>
                <a:gridCol w="1122512"/>
              </a:tblGrid>
              <a:tr h="133029">
                <a:tc>
                  <a:txBody>
                    <a:bodyPr/>
                    <a:lstStyle/>
                    <a:p>
                      <a:pPr algn="l" fontAlgn="b"/>
                      <a:r>
                        <a:rPr lang="nl-NL" sz="1400" b="1" u="none" strike="noStrike" dirty="0">
                          <a:solidFill>
                            <a:schemeClr val="bg1"/>
                          </a:solidFill>
                          <a:effectLst/>
                        </a:rPr>
                        <a:t>Categorie</a:t>
                      </a:r>
                      <a:endParaRPr lang="nl-NL" sz="1400" b="1" i="0" u="none" strike="noStrike" dirty="0">
                        <a:solidFill>
                          <a:schemeClr val="bg1"/>
                        </a:solidFill>
                        <a:effectLst/>
                        <a:latin typeface="Arial"/>
                      </a:endParaRPr>
                    </a:p>
                  </a:txBody>
                  <a:tcPr marL="36000" marR="36000" marT="0" marB="0">
                    <a:solidFill>
                      <a:srgbClr val="009EE0"/>
                    </a:solidFill>
                  </a:tcPr>
                </a:tc>
                <a:tc>
                  <a:txBody>
                    <a:bodyPr/>
                    <a:lstStyle/>
                    <a:p>
                      <a:pPr algn="l" fontAlgn="t"/>
                      <a:r>
                        <a:rPr lang="nl-NL" sz="1400" b="1" u="none" strike="noStrike" dirty="0">
                          <a:solidFill>
                            <a:schemeClr val="bg1"/>
                          </a:solidFill>
                          <a:effectLst/>
                        </a:rPr>
                        <a:t>Doel/resultaat</a:t>
                      </a:r>
                      <a:endParaRPr lang="nl-NL" sz="1400" b="1" i="0" u="none" strike="noStrike" dirty="0">
                        <a:solidFill>
                          <a:schemeClr val="bg1"/>
                        </a:solidFill>
                        <a:effectLst/>
                        <a:latin typeface="Arial"/>
                      </a:endParaRPr>
                    </a:p>
                  </a:txBody>
                  <a:tcPr marL="36000" marR="36000" marT="0" marB="0">
                    <a:solidFill>
                      <a:srgbClr val="009EE0"/>
                    </a:solidFill>
                  </a:tcPr>
                </a:tc>
                <a:tc>
                  <a:txBody>
                    <a:bodyPr/>
                    <a:lstStyle/>
                    <a:p>
                      <a:pPr algn="l" fontAlgn="t"/>
                      <a:r>
                        <a:rPr lang="nl-NL" sz="1400" b="1" u="none" strike="noStrike" dirty="0">
                          <a:solidFill>
                            <a:schemeClr val="bg1"/>
                          </a:solidFill>
                          <a:effectLst/>
                        </a:rPr>
                        <a:t>Door wie</a:t>
                      </a:r>
                      <a:endParaRPr lang="nl-NL" sz="1400" b="1" i="0" u="none" strike="noStrike" dirty="0">
                        <a:solidFill>
                          <a:schemeClr val="bg1"/>
                        </a:solidFill>
                        <a:effectLst/>
                        <a:latin typeface="Arial"/>
                      </a:endParaRPr>
                    </a:p>
                  </a:txBody>
                  <a:tcPr marL="36000" marR="36000" marT="0" marB="0">
                    <a:solidFill>
                      <a:srgbClr val="009EE0"/>
                    </a:solidFill>
                  </a:tcPr>
                </a:tc>
              </a:tr>
              <a:tr h="271997">
                <a:tc rowSpan="8">
                  <a:txBody>
                    <a:bodyPr/>
                    <a:lstStyle/>
                    <a:p>
                      <a:pPr algn="l" fontAlgn="t"/>
                      <a:r>
                        <a:rPr lang="nl-NL" sz="1400" b="0" i="0" u="none" strike="noStrike" dirty="0">
                          <a:solidFill>
                            <a:srgbClr val="342E74"/>
                          </a:solidFill>
                          <a:effectLst/>
                          <a:latin typeface="Arial"/>
                        </a:rPr>
                        <a:t>ICT infrastructuur</a:t>
                      </a:r>
                    </a:p>
                    <a:p>
                      <a:pPr algn="l" fontAlgn="t"/>
                      <a:r>
                        <a:rPr lang="nl-NL" sz="1400" b="0" i="0" u="none" strike="noStrike" dirty="0">
                          <a:solidFill>
                            <a:srgbClr val="342E74"/>
                          </a:solidFill>
                          <a:effectLst/>
                          <a:latin typeface="Arial"/>
                        </a:rPr>
                        <a:t> </a:t>
                      </a:r>
                    </a:p>
                    <a:p>
                      <a:pPr algn="l" fontAlgn="t"/>
                      <a:r>
                        <a:rPr lang="nl-NL" sz="1400" b="0" i="0" u="none" strike="noStrike" dirty="0">
                          <a:solidFill>
                            <a:srgbClr val="342E74"/>
                          </a:solidFill>
                          <a:effectLst/>
                          <a:latin typeface="Arial"/>
                        </a:rPr>
                        <a:t> </a:t>
                      </a:r>
                    </a:p>
                    <a:p>
                      <a:pPr algn="l" fontAlgn="t"/>
                      <a:r>
                        <a:rPr lang="nl-NL" sz="1400" b="0" i="0" u="none" strike="noStrike" dirty="0">
                          <a:solidFill>
                            <a:srgbClr val="342E74"/>
                          </a:solidFill>
                          <a:effectLst/>
                          <a:latin typeface="Arial"/>
                        </a:rPr>
                        <a:t> </a:t>
                      </a:r>
                    </a:p>
                    <a:p>
                      <a:pPr algn="l" fontAlgn="t"/>
                      <a:r>
                        <a:rPr lang="nl-NL" sz="1400" b="0" i="0" u="none" strike="noStrike" dirty="0">
                          <a:solidFill>
                            <a:srgbClr val="342E74"/>
                          </a:solidFill>
                          <a:effectLst/>
                          <a:latin typeface="Arial"/>
                        </a:rPr>
                        <a:t> </a:t>
                      </a:r>
                    </a:p>
                    <a:p>
                      <a:pPr algn="l" fontAlgn="t"/>
                      <a:r>
                        <a:rPr lang="nl-NL" sz="1400" b="0" i="0" u="none" strike="noStrike" dirty="0">
                          <a:solidFill>
                            <a:srgbClr val="342E74"/>
                          </a:solidFill>
                          <a:effectLst/>
                          <a:latin typeface="Arial"/>
                        </a:rPr>
                        <a:t> </a:t>
                      </a:r>
                    </a:p>
                    <a:p>
                      <a:pPr algn="l" fontAlgn="t"/>
                      <a:r>
                        <a:rPr lang="nl-NL" sz="1400" b="0" i="0" u="none" strike="noStrike" dirty="0">
                          <a:solidFill>
                            <a:srgbClr val="342E74"/>
                          </a:solidFill>
                          <a:effectLst/>
                          <a:latin typeface="Arial"/>
                        </a:rPr>
                        <a:t> </a:t>
                      </a:r>
                    </a:p>
                    <a:p>
                      <a:pPr algn="l" fontAlgn="t"/>
                      <a:r>
                        <a:rPr lang="nl-NL" sz="1400" b="0" i="0" u="none" strike="noStrike" dirty="0">
                          <a:solidFill>
                            <a:srgbClr val="342E74"/>
                          </a:solidFill>
                          <a:effectLst/>
                          <a:latin typeface="Arial"/>
                        </a:rPr>
                        <a:t> </a:t>
                      </a:r>
                    </a:p>
                  </a:txBody>
                  <a:tcPr marL="9525" marR="9525" marT="9525" marB="0">
                    <a:lnB w="12700" cap="flat" cmpd="sng" algn="ctr">
                      <a:solidFill>
                        <a:srgbClr val="009EE0"/>
                      </a:solidFill>
                      <a:prstDash val="solid"/>
                      <a:round/>
                      <a:headEnd type="none" w="med" len="med"/>
                      <a:tailEnd type="none" w="med" len="med"/>
                    </a:lnB>
                    <a:noFill/>
                  </a:tcPr>
                </a:tc>
                <a:tc>
                  <a:txBody>
                    <a:bodyPr/>
                    <a:lstStyle/>
                    <a:p>
                      <a:pPr algn="l" fontAlgn="b"/>
                      <a:r>
                        <a:rPr lang="nl-NL" sz="1400" b="0" i="0" u="none" strike="noStrike">
                          <a:solidFill>
                            <a:srgbClr val="342E74"/>
                          </a:solidFill>
                          <a:effectLst/>
                          <a:latin typeface="Arial"/>
                        </a:rPr>
                        <a:t>Controleren mogelijkheden en problemen binnen bestaande ICT infrastructuur</a:t>
                      </a:r>
                    </a:p>
                  </a:txBody>
                  <a:tcPr marL="9525" marR="9525" marT="9525" marB="0" anchor="b">
                    <a:lnB w="12700" cap="flat" cmpd="sng" algn="ctr">
                      <a:solidFill>
                        <a:srgbClr val="009EE0"/>
                      </a:solidFill>
                      <a:prstDash val="solid"/>
                      <a:round/>
                      <a:headEnd type="none" w="med" len="med"/>
                      <a:tailEnd type="none" w="med" len="med"/>
                    </a:lnB>
                    <a:noFill/>
                  </a:tcPr>
                </a:tc>
                <a:tc>
                  <a:txBody>
                    <a:bodyPr/>
                    <a:lstStyle/>
                    <a:p>
                      <a:pPr algn="l" fontAlgn="t"/>
                      <a:r>
                        <a:rPr lang="nl-NL" sz="1400" b="0" i="0" u="none" strike="noStrike">
                          <a:solidFill>
                            <a:srgbClr val="342E74"/>
                          </a:solidFill>
                          <a:effectLst/>
                          <a:latin typeface="Arial"/>
                        </a:rPr>
                        <a:t>Lokaal</a:t>
                      </a:r>
                    </a:p>
                  </a:txBody>
                  <a:tcPr marL="9525" marR="9525" marT="9525" marB="0">
                    <a:lnB w="12700" cap="flat" cmpd="sng" algn="ctr">
                      <a:solidFill>
                        <a:srgbClr val="009EE0"/>
                      </a:solidFill>
                      <a:prstDash val="solid"/>
                      <a:round/>
                      <a:headEnd type="none" w="med" len="med"/>
                      <a:tailEnd type="none" w="med" len="med"/>
                    </a:lnB>
                    <a:noFill/>
                  </a:tcPr>
                </a:tc>
              </a:tr>
              <a:tr h="191081">
                <a:tc vMerge="1">
                  <a:txBody>
                    <a:bodyPr/>
                    <a:lstStyle/>
                    <a:p>
                      <a:pPr algn="l" fontAlgn="t"/>
                      <a:endParaRPr lang="nl-NL" sz="1400" b="0" i="0" u="none" strike="noStrike">
                        <a:solidFill>
                          <a:srgbClr val="342E74"/>
                        </a:solidFill>
                        <a:effectLst/>
                        <a:latin typeface="Arial"/>
                      </a:endParaRP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b"/>
                      <a:r>
                        <a:rPr lang="nl-NL" sz="1400" b="0" i="0" u="none" strike="noStrike">
                          <a:solidFill>
                            <a:srgbClr val="342E74"/>
                          </a:solidFill>
                          <a:effectLst/>
                          <a:latin typeface="Arial"/>
                        </a:rPr>
                        <a:t>Bepalen gewenste systematiek inkooporganisatie</a:t>
                      </a:r>
                    </a:p>
                  </a:txBody>
                  <a:tcPr marL="9525" marR="9525" marT="9525" marB="0" anchor="b">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b="0" i="0" u="none" strike="noStrike">
                          <a:solidFill>
                            <a:srgbClr val="342E74"/>
                          </a:solidFill>
                          <a:effectLst/>
                          <a:latin typeface="Arial"/>
                        </a:rPr>
                        <a:t>Regionaal</a:t>
                      </a: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r>
              <a:tr h="271997">
                <a:tc vMerge="1">
                  <a:txBody>
                    <a:bodyPr/>
                    <a:lstStyle/>
                    <a:p>
                      <a:pPr algn="l" fontAlgn="t"/>
                      <a:endParaRPr lang="nl-NL" sz="1400" b="0" i="0" u="none" strike="noStrike" dirty="0">
                        <a:solidFill>
                          <a:srgbClr val="342E74"/>
                        </a:solidFill>
                        <a:effectLst/>
                        <a:latin typeface="Arial"/>
                      </a:endParaRP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b="0" i="0" u="none" strike="noStrike" dirty="0">
                          <a:solidFill>
                            <a:srgbClr val="342E74"/>
                          </a:solidFill>
                          <a:effectLst/>
                          <a:latin typeface="Arial"/>
                        </a:rPr>
                        <a:t>Aansluiting op gemeentelijke gegevensknooppunt realiseren</a:t>
                      </a: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b="0" i="0" u="none" strike="noStrike">
                          <a:solidFill>
                            <a:srgbClr val="342E74"/>
                          </a:solidFill>
                          <a:effectLst/>
                          <a:latin typeface="Arial"/>
                        </a:rPr>
                        <a:t>Lokaal</a:t>
                      </a: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r>
              <a:tr h="191081">
                <a:tc vMerge="1">
                  <a:txBody>
                    <a:bodyPr/>
                    <a:lstStyle/>
                    <a:p>
                      <a:pPr algn="l" fontAlgn="t"/>
                      <a:endParaRPr lang="nl-NL" sz="1400" b="0" i="0" u="none" strike="noStrike">
                        <a:solidFill>
                          <a:srgbClr val="342E74"/>
                        </a:solidFill>
                        <a:effectLst/>
                        <a:latin typeface="Arial"/>
                      </a:endParaRP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b="0" i="0" u="none" strike="noStrike" dirty="0" smtClean="0">
                          <a:solidFill>
                            <a:srgbClr val="342E74"/>
                          </a:solidFill>
                          <a:effectLst/>
                          <a:latin typeface="Arial"/>
                        </a:rPr>
                        <a:t>Aansluiting </a:t>
                      </a:r>
                      <a:r>
                        <a:rPr lang="nl-NL" sz="1400" b="0" i="0" u="none" strike="noStrike" dirty="0">
                          <a:solidFill>
                            <a:srgbClr val="342E74"/>
                          </a:solidFill>
                          <a:effectLst/>
                          <a:latin typeface="Arial"/>
                        </a:rPr>
                        <a:t>op CORV realiseren</a:t>
                      </a: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b="0" i="0" u="none" strike="noStrike" dirty="0">
                          <a:solidFill>
                            <a:srgbClr val="342E74"/>
                          </a:solidFill>
                          <a:effectLst/>
                          <a:latin typeface="Arial"/>
                        </a:rPr>
                        <a:t>Lokaal</a:t>
                      </a: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r>
              <a:tr h="271997">
                <a:tc vMerge="1">
                  <a:txBody>
                    <a:bodyPr/>
                    <a:lstStyle/>
                    <a:p>
                      <a:pPr algn="l" fontAlgn="t"/>
                      <a:endParaRPr lang="nl-NL" sz="1400" b="0" i="0" u="none" strike="noStrike">
                        <a:solidFill>
                          <a:srgbClr val="342E74"/>
                        </a:solidFill>
                        <a:effectLst/>
                        <a:latin typeface="Arial"/>
                      </a:endParaRP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b="0" i="0" u="none" strike="noStrike" dirty="0">
                          <a:solidFill>
                            <a:srgbClr val="342E74"/>
                          </a:solidFill>
                          <a:effectLst/>
                          <a:latin typeface="Arial"/>
                        </a:rPr>
                        <a:t>Aansluiting inkooporganisatie Jeugd op </a:t>
                      </a:r>
                      <a:r>
                        <a:rPr lang="nl-NL" sz="1400" b="0" i="0" u="none" strike="noStrike" dirty="0" err="1">
                          <a:solidFill>
                            <a:srgbClr val="342E74"/>
                          </a:solidFill>
                          <a:effectLst/>
                          <a:latin typeface="Arial"/>
                        </a:rPr>
                        <a:t>it</a:t>
                      </a:r>
                      <a:r>
                        <a:rPr lang="nl-NL" sz="1400" b="0" i="0" u="none" strike="noStrike" dirty="0">
                          <a:solidFill>
                            <a:srgbClr val="342E74"/>
                          </a:solidFill>
                          <a:effectLst/>
                          <a:latin typeface="Arial"/>
                        </a:rPr>
                        <a:t> systemen (</a:t>
                      </a:r>
                      <a:r>
                        <a:rPr lang="nl-NL" sz="1400" b="0" i="0" u="none" strike="noStrike" dirty="0" err="1">
                          <a:solidFill>
                            <a:srgbClr val="342E74"/>
                          </a:solidFill>
                          <a:effectLst/>
                          <a:latin typeface="Arial"/>
                        </a:rPr>
                        <a:t>Vecozo</a:t>
                      </a:r>
                      <a:r>
                        <a:rPr lang="nl-NL" sz="1400" b="0" i="0" u="none" strike="noStrike" dirty="0">
                          <a:solidFill>
                            <a:srgbClr val="342E74"/>
                          </a:solidFill>
                          <a:effectLst/>
                          <a:latin typeface="Arial"/>
                        </a:rPr>
                        <a:t> etc.) </a:t>
                      </a: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b="0" i="0" u="none" strike="noStrike">
                          <a:solidFill>
                            <a:srgbClr val="342E74"/>
                          </a:solidFill>
                          <a:effectLst/>
                          <a:latin typeface="Arial"/>
                        </a:rPr>
                        <a:t>Regionaal</a:t>
                      </a: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r>
              <a:tr h="191081">
                <a:tc vMerge="1">
                  <a:txBody>
                    <a:bodyPr/>
                    <a:lstStyle/>
                    <a:p>
                      <a:pPr algn="l" fontAlgn="t"/>
                      <a:endParaRPr lang="nl-NL" sz="1400" b="0" i="0" u="none" strike="noStrike" dirty="0">
                        <a:solidFill>
                          <a:srgbClr val="342E74"/>
                        </a:solidFill>
                        <a:effectLst/>
                        <a:latin typeface="Arial"/>
                      </a:endParaRP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b="0" i="0" u="none" strike="noStrike" dirty="0" smtClean="0">
                          <a:solidFill>
                            <a:srgbClr val="342E74"/>
                          </a:solidFill>
                          <a:effectLst/>
                          <a:latin typeface="Arial"/>
                        </a:rPr>
                        <a:t>Aansluiting </a:t>
                      </a:r>
                      <a:r>
                        <a:rPr lang="nl-NL" sz="1400" b="0" i="0" u="none" strike="noStrike" dirty="0">
                          <a:solidFill>
                            <a:srgbClr val="342E74"/>
                          </a:solidFill>
                          <a:effectLst/>
                          <a:latin typeface="Arial"/>
                        </a:rPr>
                        <a:t>systematiek SVB regelen</a:t>
                      </a: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b="0" i="0" u="none" strike="noStrike" dirty="0" smtClean="0">
                          <a:solidFill>
                            <a:srgbClr val="342E74"/>
                          </a:solidFill>
                          <a:effectLst/>
                          <a:latin typeface="Arial"/>
                        </a:rPr>
                        <a:t>Lokaal</a:t>
                      </a:r>
                      <a:endParaRPr lang="nl-NL" sz="1400" b="0" i="0" u="none" strike="noStrike" dirty="0">
                        <a:solidFill>
                          <a:srgbClr val="342E74"/>
                        </a:solidFill>
                        <a:effectLst/>
                        <a:latin typeface="Arial"/>
                      </a:endParaRP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r>
              <a:tr h="271997">
                <a:tc vMerge="1">
                  <a:txBody>
                    <a:bodyPr/>
                    <a:lstStyle/>
                    <a:p>
                      <a:pPr algn="l" fontAlgn="t"/>
                      <a:endParaRPr lang="nl-NL" sz="1400" b="0" i="0" u="none" strike="noStrike" dirty="0">
                        <a:solidFill>
                          <a:srgbClr val="342E74"/>
                        </a:solidFill>
                        <a:effectLst/>
                        <a:latin typeface="Arial"/>
                      </a:endParaRP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b="0" i="0" u="none" strike="noStrike" dirty="0">
                          <a:solidFill>
                            <a:srgbClr val="342E74"/>
                          </a:solidFill>
                          <a:effectLst/>
                          <a:latin typeface="Arial"/>
                        </a:rPr>
                        <a:t>Afspraken met software aanbieder over verwerken standaard berichten </a:t>
                      </a:r>
                      <a:r>
                        <a:rPr lang="nl-NL" sz="1400" b="0" i="0" u="none" strike="noStrike" dirty="0" err="1">
                          <a:solidFill>
                            <a:srgbClr val="342E74"/>
                          </a:solidFill>
                          <a:effectLst/>
                          <a:latin typeface="Arial"/>
                        </a:rPr>
                        <a:t>VeCoZo</a:t>
                      </a:r>
                      <a:endParaRPr lang="nl-NL" sz="1400" b="0" i="0" u="none" strike="noStrike" dirty="0">
                        <a:solidFill>
                          <a:srgbClr val="342E74"/>
                        </a:solidFill>
                        <a:effectLst/>
                        <a:latin typeface="Arial"/>
                      </a:endParaRP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b="0" i="0" u="none" strike="noStrike">
                          <a:solidFill>
                            <a:srgbClr val="342E74"/>
                          </a:solidFill>
                          <a:effectLst/>
                          <a:latin typeface="Arial"/>
                        </a:rPr>
                        <a:t>Regionaal</a:t>
                      </a: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r>
              <a:tr h="191081">
                <a:tc vMerge="1">
                  <a:txBody>
                    <a:bodyPr/>
                    <a:lstStyle/>
                    <a:p>
                      <a:pPr algn="l" fontAlgn="t"/>
                      <a:endParaRPr lang="nl-NL" sz="1400" b="0" i="0" u="none" strike="noStrike" dirty="0">
                        <a:solidFill>
                          <a:srgbClr val="342E74"/>
                        </a:solidFill>
                        <a:effectLst/>
                        <a:latin typeface="Arial"/>
                      </a:endParaRP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b="0" i="0" u="none" strike="noStrike" dirty="0">
                          <a:solidFill>
                            <a:srgbClr val="342E74"/>
                          </a:solidFill>
                          <a:effectLst/>
                          <a:latin typeface="Arial"/>
                        </a:rPr>
                        <a:t>Inrichten systemen voor contractbeheer</a:t>
                      </a: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b="0" i="0" u="none" strike="noStrike">
                          <a:solidFill>
                            <a:srgbClr val="342E74"/>
                          </a:solidFill>
                          <a:effectLst/>
                          <a:latin typeface="Arial"/>
                        </a:rPr>
                        <a:t>Regionaal</a:t>
                      </a: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r>
              <a:tr h="271997">
                <a:tc rowSpan="8">
                  <a:txBody>
                    <a:bodyPr/>
                    <a:lstStyle/>
                    <a:p>
                      <a:pPr algn="l" fontAlgn="t"/>
                      <a:r>
                        <a:rPr lang="nl-NL" sz="1400" b="0" i="0" u="none" strike="noStrike" dirty="0">
                          <a:solidFill>
                            <a:srgbClr val="342E74"/>
                          </a:solidFill>
                          <a:effectLst/>
                          <a:latin typeface="Arial"/>
                        </a:rPr>
                        <a:t>Clientinformatie en </a:t>
                      </a:r>
                      <a:r>
                        <a:rPr lang="nl-NL" sz="1400" b="0" i="0" u="none" strike="noStrike" dirty="0" smtClean="0">
                          <a:solidFill>
                            <a:srgbClr val="342E74"/>
                          </a:solidFill>
                          <a:effectLst/>
                          <a:latin typeface="Arial"/>
                        </a:rPr>
                        <a:t>gegevensoverdracht</a:t>
                      </a:r>
                      <a:endParaRPr lang="nl-NL" sz="1400" b="0" i="0" u="none" strike="noStrike" dirty="0">
                        <a:solidFill>
                          <a:srgbClr val="342E74"/>
                        </a:solidFill>
                        <a:effectLst/>
                        <a:latin typeface="Arial"/>
                      </a:endParaRPr>
                    </a:p>
                  </a:txBody>
                  <a:tcPr marL="9525" marR="9525" marT="9525" marB="0">
                    <a:lnT w="12700" cap="flat" cmpd="sng" algn="ctr">
                      <a:solidFill>
                        <a:srgbClr val="009EE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t"/>
                      <a:r>
                        <a:rPr lang="nl-NL" sz="1400" b="0" i="0" u="none" strike="noStrike" dirty="0">
                          <a:solidFill>
                            <a:srgbClr val="342E74"/>
                          </a:solidFill>
                          <a:effectLst/>
                          <a:latin typeface="Arial"/>
                        </a:rPr>
                        <a:t>Inlezen bestanden eenmalige gegevensoverdracht</a:t>
                      </a: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b="0" i="0" u="none" strike="noStrike">
                          <a:solidFill>
                            <a:srgbClr val="342E74"/>
                          </a:solidFill>
                          <a:effectLst/>
                          <a:latin typeface="Arial"/>
                        </a:rPr>
                        <a:t>Lokaal</a:t>
                      </a: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r>
              <a:tr h="138968">
                <a:tc vMerge="1">
                  <a:txBody>
                    <a:bodyPr/>
                    <a:lstStyle/>
                    <a:p>
                      <a:pPr algn="l" fontAlgn="t"/>
                      <a:endParaRPr lang="nl-NL" sz="1400" b="0" i="0" u="none" strike="noStrike">
                        <a:solidFill>
                          <a:srgbClr val="342E74"/>
                        </a:solidFill>
                        <a:effectLst/>
                        <a:latin typeface="Arial"/>
                      </a:endParaRP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b="0" i="0" u="none" strike="noStrike" dirty="0">
                          <a:solidFill>
                            <a:srgbClr val="342E74"/>
                          </a:solidFill>
                          <a:effectLst/>
                          <a:latin typeface="Arial"/>
                        </a:rPr>
                        <a:t>Inlezen bestanden initiële vulling</a:t>
                      </a: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b="0" i="0" u="none" strike="noStrike">
                          <a:solidFill>
                            <a:srgbClr val="342E74"/>
                          </a:solidFill>
                          <a:effectLst/>
                          <a:latin typeface="Arial"/>
                        </a:rPr>
                        <a:t>Lokaal</a:t>
                      </a: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r>
              <a:tr h="191081">
                <a:tc vMerge="1">
                  <a:txBody>
                    <a:bodyPr/>
                    <a:lstStyle/>
                    <a:p>
                      <a:pPr algn="l" fontAlgn="t"/>
                      <a:endParaRPr lang="nl-NL" sz="1400" b="0" i="0" u="none" strike="noStrike">
                        <a:solidFill>
                          <a:srgbClr val="342E74"/>
                        </a:solidFill>
                        <a:effectLst/>
                        <a:latin typeface="Arial"/>
                      </a:endParaRP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b="0" i="0" u="none" strike="noStrike" dirty="0">
                          <a:solidFill>
                            <a:srgbClr val="342E74"/>
                          </a:solidFill>
                          <a:effectLst/>
                          <a:latin typeface="Arial"/>
                        </a:rPr>
                        <a:t>Inlezen bestaande dossiers (BJZ, etc.)</a:t>
                      </a: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b="0" i="0" u="none" strike="noStrike">
                          <a:solidFill>
                            <a:srgbClr val="342E74"/>
                          </a:solidFill>
                          <a:effectLst/>
                          <a:latin typeface="Arial"/>
                        </a:rPr>
                        <a:t>Lokaal</a:t>
                      </a: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r>
              <a:tr h="138968">
                <a:tc vMerge="1">
                  <a:txBody>
                    <a:bodyPr/>
                    <a:lstStyle/>
                    <a:p>
                      <a:pPr algn="l" fontAlgn="t"/>
                      <a:endParaRPr lang="nl-NL" sz="1400" b="0" i="0" u="none" strike="noStrike" dirty="0">
                        <a:solidFill>
                          <a:srgbClr val="342E74"/>
                        </a:solidFill>
                        <a:effectLst/>
                        <a:latin typeface="Arial"/>
                      </a:endParaRP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b="0" i="0" u="none" strike="noStrike" dirty="0">
                          <a:solidFill>
                            <a:srgbClr val="342E74"/>
                          </a:solidFill>
                          <a:effectLst/>
                          <a:latin typeface="Arial"/>
                        </a:rPr>
                        <a:t>Uitvoeren GBA controle inschrijving gemeente</a:t>
                      </a: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b="0" i="0" u="none" strike="noStrike">
                          <a:solidFill>
                            <a:srgbClr val="342E74"/>
                          </a:solidFill>
                          <a:effectLst/>
                          <a:latin typeface="Arial"/>
                        </a:rPr>
                        <a:t>Lokaal</a:t>
                      </a: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r>
              <a:tr h="271997">
                <a:tc vMerge="1">
                  <a:txBody>
                    <a:bodyPr/>
                    <a:lstStyle/>
                    <a:p>
                      <a:pPr algn="l" fontAlgn="t"/>
                      <a:endParaRPr lang="nl-NL" sz="1400" b="0" i="0" u="none" strike="noStrike">
                        <a:solidFill>
                          <a:srgbClr val="342E74"/>
                        </a:solidFill>
                        <a:effectLst/>
                        <a:latin typeface="Arial"/>
                      </a:endParaRP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b="0" i="0" u="none" strike="noStrike" dirty="0">
                          <a:solidFill>
                            <a:srgbClr val="342E74"/>
                          </a:solidFill>
                          <a:effectLst/>
                          <a:latin typeface="Arial"/>
                        </a:rPr>
                        <a:t>Contact met CAK, etc. over mogelijke onjuistheden (</a:t>
                      </a:r>
                      <a:r>
                        <a:rPr lang="nl-NL" sz="1400" b="0" i="0" u="none" strike="noStrike" dirty="0" err="1">
                          <a:solidFill>
                            <a:srgbClr val="342E74"/>
                          </a:solidFill>
                          <a:effectLst/>
                          <a:latin typeface="Arial"/>
                        </a:rPr>
                        <a:t>verhuizing,etc</a:t>
                      </a:r>
                      <a:r>
                        <a:rPr lang="nl-NL" sz="1400" b="0" i="0" u="none" strike="noStrike" dirty="0">
                          <a:solidFill>
                            <a:srgbClr val="342E74"/>
                          </a:solidFill>
                          <a:effectLst/>
                          <a:latin typeface="Arial"/>
                        </a:rPr>
                        <a:t>.)</a:t>
                      </a: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b="0" i="0" u="none" strike="noStrike">
                          <a:solidFill>
                            <a:srgbClr val="342E74"/>
                          </a:solidFill>
                          <a:effectLst/>
                          <a:latin typeface="Arial"/>
                        </a:rPr>
                        <a:t>Lokaal</a:t>
                      </a: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r>
              <a:tr h="191081">
                <a:tc vMerge="1">
                  <a:txBody>
                    <a:bodyPr/>
                    <a:lstStyle/>
                    <a:p>
                      <a:pPr algn="l" fontAlgn="t"/>
                      <a:endParaRPr lang="nl-NL" sz="1400" b="0" i="0" u="none" strike="noStrike">
                        <a:solidFill>
                          <a:srgbClr val="342E74"/>
                        </a:solidFill>
                        <a:effectLst/>
                        <a:latin typeface="Arial"/>
                      </a:endParaRP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b="0" i="0" u="none" strike="noStrike" dirty="0">
                          <a:solidFill>
                            <a:srgbClr val="342E74"/>
                          </a:solidFill>
                          <a:effectLst/>
                          <a:latin typeface="Arial"/>
                        </a:rPr>
                        <a:t>Informeren cliënten over wijzigingen</a:t>
                      </a: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b="0" i="0" u="none" strike="noStrike">
                          <a:solidFill>
                            <a:srgbClr val="342E74"/>
                          </a:solidFill>
                          <a:effectLst/>
                          <a:latin typeface="Arial"/>
                        </a:rPr>
                        <a:t>Lokaal</a:t>
                      </a: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r>
              <a:tr h="271997">
                <a:tc vMerge="1">
                  <a:txBody>
                    <a:bodyPr/>
                    <a:lstStyle/>
                    <a:p>
                      <a:pPr algn="l" fontAlgn="t"/>
                      <a:endParaRPr lang="nl-NL" sz="1400" b="0" i="0" u="none" strike="noStrike" dirty="0">
                        <a:solidFill>
                          <a:srgbClr val="342E74"/>
                        </a:solidFill>
                        <a:effectLst/>
                        <a:latin typeface="Arial"/>
                      </a:endParaRPr>
                    </a:p>
                  </a:txBody>
                  <a:tcPr marL="9525" marR="9525" marT="9525" marB="0">
                    <a:lnT w="12700" cap="flat" cmpd="sng" algn="ctr">
                      <a:solidFill>
                        <a:srgbClr val="009EE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t"/>
                      <a:r>
                        <a:rPr lang="nl-NL" sz="1400" b="0" i="0" u="none" strike="noStrike" dirty="0">
                          <a:solidFill>
                            <a:srgbClr val="342E74"/>
                          </a:solidFill>
                          <a:effectLst/>
                          <a:latin typeface="Arial"/>
                        </a:rPr>
                        <a:t>Checken proces en gebruik data op privacy  (uitvoeren privacy scan)</a:t>
                      </a: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b="0" i="0" u="none" strike="noStrike" dirty="0">
                          <a:solidFill>
                            <a:srgbClr val="342E74"/>
                          </a:solidFill>
                          <a:effectLst/>
                          <a:latin typeface="Arial"/>
                        </a:rPr>
                        <a:t>Lokaal</a:t>
                      </a: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r>
              <a:tr h="271997">
                <a:tc vMerge="1">
                  <a:txBody>
                    <a:bodyPr/>
                    <a:lstStyle/>
                    <a:p>
                      <a:pPr algn="l" fontAlgn="t"/>
                      <a:endParaRPr lang="nl-NL" sz="1400" b="0" i="0" u="none" strike="noStrike" dirty="0">
                        <a:solidFill>
                          <a:srgbClr val="342E74"/>
                        </a:solidFill>
                        <a:effectLst/>
                        <a:latin typeface="Arial"/>
                      </a:endParaRPr>
                    </a:p>
                  </a:txBody>
                  <a:tcPr marL="9525" marR="9525" marT="9525" marB="0">
                    <a:lnT w="12700" cap="flat" cmpd="sng" algn="ctr">
                      <a:solidFill>
                        <a:srgbClr val="009EE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t"/>
                      <a:r>
                        <a:rPr lang="nl-NL" sz="1400" b="0" i="0" u="none" strike="noStrike" dirty="0" smtClean="0">
                          <a:solidFill>
                            <a:srgbClr val="342E74"/>
                          </a:solidFill>
                          <a:effectLst/>
                          <a:latin typeface="Arial"/>
                        </a:rPr>
                        <a:t>Samenwerking</a:t>
                      </a:r>
                      <a:r>
                        <a:rPr lang="nl-NL" sz="1400" b="0" i="0" u="none" strike="noStrike" baseline="0" dirty="0" smtClean="0">
                          <a:solidFill>
                            <a:srgbClr val="342E74"/>
                          </a:solidFill>
                          <a:effectLst/>
                          <a:latin typeface="Arial"/>
                        </a:rPr>
                        <a:t> opzetten met huisartsen in de regio</a:t>
                      </a:r>
                      <a:endParaRPr lang="nl-NL" sz="1400" b="0" i="0" u="none" strike="noStrike" dirty="0">
                        <a:solidFill>
                          <a:srgbClr val="342E74"/>
                        </a:solidFill>
                        <a:effectLst/>
                        <a:latin typeface="Arial"/>
                      </a:endParaRPr>
                    </a:p>
                  </a:txBody>
                  <a:tcPr marL="9525" marR="9525" marT="9525" marB="0">
                    <a:lnT w="12700" cap="flat" cmpd="sng" algn="ctr">
                      <a:solidFill>
                        <a:srgbClr val="009EE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t"/>
                      <a:r>
                        <a:rPr lang="nl-NL" sz="1400" b="0" i="0" u="none" strike="noStrike" dirty="0" smtClean="0">
                          <a:solidFill>
                            <a:srgbClr val="342E74"/>
                          </a:solidFill>
                          <a:effectLst/>
                          <a:latin typeface="Arial"/>
                        </a:rPr>
                        <a:t>Lokaal</a:t>
                      </a:r>
                      <a:endParaRPr lang="nl-NL" sz="1400" b="0" i="0" u="none" strike="noStrike" dirty="0">
                        <a:solidFill>
                          <a:srgbClr val="342E74"/>
                        </a:solidFill>
                        <a:effectLst/>
                        <a:latin typeface="Arial"/>
                      </a:endParaRPr>
                    </a:p>
                  </a:txBody>
                  <a:tcPr marL="9525" marR="9525" marT="9525" marB="0">
                    <a:lnT w="12700" cap="flat" cmpd="sng" algn="ctr">
                      <a:solidFill>
                        <a:srgbClr val="009EE0"/>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6512429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27529006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4596"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el 1"/>
          <p:cNvSpPr>
            <a:spLocks noGrp="1"/>
          </p:cNvSpPr>
          <p:nvPr>
            <p:ph type="title"/>
          </p:nvPr>
        </p:nvSpPr>
        <p:spPr>
          <a:xfrm>
            <a:off x="1371600" y="836712"/>
            <a:ext cx="7315200" cy="504056"/>
          </a:xfrm>
        </p:spPr>
        <p:txBody>
          <a:bodyPr/>
          <a:lstStyle/>
          <a:p>
            <a:r>
              <a:rPr lang="nl-NL" dirty="0" smtClean="0"/>
              <a:t>Inhoud</a:t>
            </a:r>
            <a:endParaRPr lang="nl-NL" dirty="0"/>
          </a:p>
        </p:txBody>
      </p:sp>
      <p:graphicFrame>
        <p:nvGraphicFramePr>
          <p:cNvPr id="5" name="Tabel 4"/>
          <p:cNvGraphicFramePr>
            <a:graphicFrameLocks noGrp="1"/>
          </p:cNvGraphicFramePr>
          <p:nvPr>
            <p:extLst>
              <p:ext uri="{D42A27DB-BD31-4B8C-83A1-F6EECF244321}">
                <p14:modId xmlns:p14="http://schemas.microsoft.com/office/powerpoint/2010/main" val="3989443234"/>
              </p:ext>
            </p:extLst>
          </p:nvPr>
        </p:nvGraphicFramePr>
        <p:xfrm>
          <a:off x="1371600" y="1397000"/>
          <a:ext cx="6096000" cy="4048224"/>
        </p:xfrm>
        <a:graphic>
          <a:graphicData uri="http://schemas.openxmlformats.org/drawingml/2006/table">
            <a:tbl>
              <a:tblPr firstRow="1" bandRow="1">
                <a:tableStyleId>{5C22544A-7EE6-4342-B048-85BDC9FD1C3A}</a:tableStyleId>
              </a:tblPr>
              <a:tblGrid>
                <a:gridCol w="6096000"/>
              </a:tblGrid>
              <a:tr h="674704">
                <a:tc>
                  <a:txBody>
                    <a:bodyPr/>
                    <a:lstStyle/>
                    <a:p>
                      <a:r>
                        <a:rPr lang="nl-NL" b="0" dirty="0" smtClean="0">
                          <a:solidFill>
                            <a:srgbClr val="003768"/>
                          </a:solidFill>
                        </a:rPr>
                        <a:t>Uitgangspunten</a:t>
                      </a:r>
                      <a:r>
                        <a:rPr lang="nl-NL" b="0" baseline="0" dirty="0" smtClean="0">
                          <a:solidFill>
                            <a:srgbClr val="003768"/>
                          </a:solidFill>
                        </a:rPr>
                        <a:t> en contractuele voorwaarden</a:t>
                      </a:r>
                      <a:endParaRPr lang="nl-NL" b="0" dirty="0">
                        <a:solidFill>
                          <a:srgbClr val="003768"/>
                        </a:solidFill>
                      </a:endParaRPr>
                    </a:p>
                  </a:txBody>
                  <a:tcPr anchor="ctr">
                    <a:solidFill>
                      <a:schemeClr val="accent1"/>
                    </a:solidFill>
                  </a:tcPr>
                </a:tc>
              </a:tr>
              <a:tr h="674704">
                <a:tc>
                  <a:txBody>
                    <a:bodyPr/>
                    <a:lstStyle/>
                    <a:p>
                      <a:r>
                        <a:rPr lang="nl-NL" b="0" dirty="0" smtClean="0">
                          <a:solidFill>
                            <a:srgbClr val="003768"/>
                          </a:solidFill>
                        </a:rPr>
                        <a:t>Toegangsproces</a:t>
                      </a:r>
                      <a:endParaRPr lang="nl-NL" b="0" dirty="0">
                        <a:solidFill>
                          <a:srgbClr val="003768"/>
                        </a:solidFill>
                      </a:endParaRPr>
                    </a:p>
                  </a:txBody>
                  <a:tcPr anchor="ctr">
                    <a:solidFill>
                      <a:schemeClr val="bg1"/>
                    </a:solidFill>
                  </a:tcPr>
                </a:tc>
              </a:tr>
              <a:tr h="674704">
                <a:tc>
                  <a:txBody>
                    <a:bodyPr/>
                    <a:lstStyle/>
                    <a:p>
                      <a:r>
                        <a:rPr lang="nl-NL" b="0" dirty="0" smtClean="0">
                          <a:solidFill>
                            <a:srgbClr val="003768"/>
                          </a:solidFill>
                        </a:rPr>
                        <a:t>Declaratie-</a:t>
                      </a:r>
                      <a:r>
                        <a:rPr lang="nl-NL" b="0" baseline="0" dirty="0" smtClean="0">
                          <a:solidFill>
                            <a:srgbClr val="003768"/>
                          </a:solidFill>
                        </a:rPr>
                        <a:t> en facturatieproces</a:t>
                      </a:r>
                      <a:endParaRPr lang="nl-NL" b="0" dirty="0">
                        <a:solidFill>
                          <a:srgbClr val="003768"/>
                        </a:solidFill>
                      </a:endParaRPr>
                    </a:p>
                  </a:txBody>
                  <a:tcPr anchor="ctr">
                    <a:solidFill>
                      <a:schemeClr val="bg1"/>
                    </a:solidFill>
                  </a:tcPr>
                </a:tc>
              </a:tr>
              <a:tr h="674704">
                <a:tc>
                  <a:txBody>
                    <a:bodyPr/>
                    <a:lstStyle/>
                    <a:p>
                      <a:r>
                        <a:rPr lang="nl-NL" b="0" dirty="0" smtClean="0">
                          <a:solidFill>
                            <a:srgbClr val="003768"/>
                          </a:solidFill>
                        </a:rPr>
                        <a:t>Openstaande punten en actielijst gemeenten</a:t>
                      </a:r>
                      <a:endParaRPr lang="nl-NL" b="0" dirty="0">
                        <a:solidFill>
                          <a:srgbClr val="003768"/>
                        </a:solidFill>
                      </a:endParaRPr>
                    </a:p>
                  </a:txBody>
                  <a:tcPr anchor="ctr">
                    <a:solidFill>
                      <a:schemeClr val="bg1"/>
                    </a:solidFill>
                  </a:tcPr>
                </a:tc>
              </a:tr>
              <a:tr h="674704">
                <a:tc>
                  <a:txBody>
                    <a:bodyPr/>
                    <a:lstStyle/>
                    <a:p>
                      <a:r>
                        <a:rPr lang="nl-NL" b="0" dirty="0" smtClean="0">
                          <a:solidFill>
                            <a:srgbClr val="003768"/>
                          </a:solidFill>
                        </a:rPr>
                        <a:t>Informatieproducten</a:t>
                      </a:r>
                      <a:endParaRPr lang="nl-NL" b="0" dirty="0">
                        <a:solidFill>
                          <a:srgbClr val="003768"/>
                        </a:solidFill>
                      </a:endParaRPr>
                    </a:p>
                  </a:txBody>
                  <a:tcPr anchor="ctr">
                    <a:solidFill>
                      <a:schemeClr val="bg1"/>
                    </a:solidFill>
                  </a:tcPr>
                </a:tc>
              </a:tr>
              <a:tr h="674704">
                <a:tc>
                  <a:txBody>
                    <a:bodyPr/>
                    <a:lstStyle/>
                    <a:p>
                      <a:r>
                        <a:rPr lang="nl-NL" b="0" dirty="0" smtClean="0">
                          <a:solidFill>
                            <a:srgbClr val="003768"/>
                          </a:solidFill>
                        </a:rPr>
                        <a:t>BIJLAGE– detail uitwerking processen</a:t>
                      </a:r>
                      <a:endParaRPr lang="nl-NL" b="0" dirty="0">
                        <a:solidFill>
                          <a:srgbClr val="003768"/>
                        </a:solidFill>
                      </a:endParaRPr>
                    </a:p>
                  </a:txBody>
                  <a:tcPr anchor="ctr">
                    <a:solidFill>
                      <a:schemeClr val="bg1"/>
                    </a:solidFill>
                  </a:tcPr>
                </a:tc>
              </a:tr>
            </a:tbl>
          </a:graphicData>
        </a:graphic>
      </p:graphicFrame>
    </p:spTree>
    <p:extLst>
      <p:ext uri="{BB962C8B-B14F-4D97-AF65-F5344CB8AC3E}">
        <p14:creationId xmlns:p14="http://schemas.microsoft.com/office/powerpoint/2010/main" val="29272065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287906020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2790"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el 1"/>
          <p:cNvSpPr>
            <a:spLocks noGrp="1"/>
          </p:cNvSpPr>
          <p:nvPr>
            <p:ph type="title"/>
          </p:nvPr>
        </p:nvSpPr>
        <p:spPr/>
        <p:txBody>
          <a:bodyPr/>
          <a:lstStyle/>
          <a:p>
            <a:r>
              <a:rPr lang="nl-NL" dirty="0" smtClean="0"/>
              <a:t>Aandachtspuntenlijst (4/4)</a:t>
            </a:r>
            <a:endParaRPr lang="nl-NL" dirty="0"/>
          </a:p>
        </p:txBody>
      </p:sp>
      <p:graphicFrame>
        <p:nvGraphicFramePr>
          <p:cNvPr id="5" name="Tabel 4"/>
          <p:cNvGraphicFramePr>
            <a:graphicFrameLocks noGrp="1"/>
          </p:cNvGraphicFramePr>
          <p:nvPr>
            <p:extLst>
              <p:ext uri="{D42A27DB-BD31-4B8C-83A1-F6EECF244321}">
                <p14:modId xmlns:p14="http://schemas.microsoft.com/office/powerpoint/2010/main" val="2668941396"/>
              </p:ext>
            </p:extLst>
          </p:nvPr>
        </p:nvGraphicFramePr>
        <p:xfrm>
          <a:off x="1475656" y="1628800"/>
          <a:ext cx="7315200" cy="3820594"/>
        </p:xfrm>
        <a:graphic>
          <a:graphicData uri="http://schemas.openxmlformats.org/drawingml/2006/table">
            <a:tbl>
              <a:tblPr>
                <a:tableStyleId>{5C22544A-7EE6-4342-B048-85BDC9FD1C3A}</a:tableStyleId>
              </a:tblPr>
              <a:tblGrid>
                <a:gridCol w="1844782"/>
                <a:gridCol w="4347906"/>
                <a:gridCol w="1122512"/>
              </a:tblGrid>
              <a:tr h="133029">
                <a:tc>
                  <a:txBody>
                    <a:bodyPr/>
                    <a:lstStyle/>
                    <a:p>
                      <a:pPr algn="l" fontAlgn="b"/>
                      <a:r>
                        <a:rPr lang="nl-NL" sz="1400" b="1" u="none" strike="noStrike" dirty="0">
                          <a:solidFill>
                            <a:schemeClr val="bg1"/>
                          </a:solidFill>
                          <a:effectLst/>
                        </a:rPr>
                        <a:t>Categorie</a:t>
                      </a:r>
                      <a:endParaRPr lang="nl-NL" sz="1400" b="1" i="0" u="none" strike="noStrike" dirty="0">
                        <a:solidFill>
                          <a:schemeClr val="bg1"/>
                        </a:solidFill>
                        <a:effectLst/>
                        <a:latin typeface="Arial"/>
                      </a:endParaRPr>
                    </a:p>
                  </a:txBody>
                  <a:tcPr marL="36000" marR="36000" marT="0" marB="0">
                    <a:solidFill>
                      <a:srgbClr val="009EE0"/>
                    </a:solidFill>
                  </a:tcPr>
                </a:tc>
                <a:tc>
                  <a:txBody>
                    <a:bodyPr/>
                    <a:lstStyle/>
                    <a:p>
                      <a:pPr algn="l" fontAlgn="t"/>
                      <a:r>
                        <a:rPr lang="nl-NL" sz="1400" b="1" u="none" strike="noStrike" dirty="0">
                          <a:solidFill>
                            <a:schemeClr val="bg1"/>
                          </a:solidFill>
                          <a:effectLst/>
                        </a:rPr>
                        <a:t>Doel/resultaat</a:t>
                      </a:r>
                      <a:endParaRPr lang="nl-NL" sz="1400" b="1" i="0" u="none" strike="noStrike" dirty="0">
                        <a:solidFill>
                          <a:schemeClr val="bg1"/>
                        </a:solidFill>
                        <a:effectLst/>
                        <a:latin typeface="Arial"/>
                      </a:endParaRPr>
                    </a:p>
                  </a:txBody>
                  <a:tcPr marL="36000" marR="36000" marT="0" marB="0">
                    <a:solidFill>
                      <a:srgbClr val="009EE0"/>
                    </a:solidFill>
                  </a:tcPr>
                </a:tc>
                <a:tc>
                  <a:txBody>
                    <a:bodyPr/>
                    <a:lstStyle/>
                    <a:p>
                      <a:pPr algn="l" fontAlgn="t"/>
                      <a:r>
                        <a:rPr lang="nl-NL" sz="1400" b="1" u="none" strike="noStrike" dirty="0">
                          <a:solidFill>
                            <a:schemeClr val="bg1"/>
                          </a:solidFill>
                          <a:effectLst/>
                        </a:rPr>
                        <a:t>Door wie</a:t>
                      </a:r>
                      <a:endParaRPr lang="nl-NL" sz="1400" b="1" i="0" u="none" strike="noStrike" dirty="0">
                        <a:solidFill>
                          <a:schemeClr val="bg1"/>
                        </a:solidFill>
                        <a:effectLst/>
                        <a:latin typeface="Arial"/>
                      </a:endParaRPr>
                    </a:p>
                  </a:txBody>
                  <a:tcPr marL="36000" marR="36000" marT="0" marB="0">
                    <a:solidFill>
                      <a:srgbClr val="009EE0"/>
                    </a:solidFill>
                  </a:tcPr>
                </a:tc>
              </a:tr>
              <a:tr h="271997">
                <a:tc rowSpan="10">
                  <a:txBody>
                    <a:bodyPr/>
                    <a:lstStyle/>
                    <a:p>
                      <a:pPr algn="l" fontAlgn="t"/>
                      <a:r>
                        <a:rPr lang="nl-NL" sz="1400" b="0" i="0" u="none" strike="noStrike" dirty="0" smtClean="0">
                          <a:solidFill>
                            <a:srgbClr val="342E74"/>
                          </a:solidFill>
                          <a:effectLst/>
                          <a:latin typeface="Arial"/>
                        </a:rPr>
                        <a:t>Monitoring op beleid &amp; financiën</a:t>
                      </a:r>
                      <a:endParaRPr lang="nl-NL" sz="1400" b="0" i="0" u="none" strike="noStrike" dirty="0">
                        <a:solidFill>
                          <a:srgbClr val="342E74"/>
                        </a:solidFill>
                        <a:effectLst/>
                        <a:latin typeface="Arial"/>
                      </a:endParaRPr>
                    </a:p>
                    <a:p>
                      <a:pPr algn="l" fontAlgn="t"/>
                      <a:r>
                        <a:rPr lang="nl-NL" sz="1400" b="1" i="0" u="none" strike="noStrike" dirty="0">
                          <a:solidFill>
                            <a:srgbClr val="342E74"/>
                          </a:solidFill>
                          <a:effectLst/>
                          <a:latin typeface="Arial"/>
                        </a:rPr>
                        <a:t> </a:t>
                      </a:r>
                    </a:p>
                    <a:p>
                      <a:pPr algn="l" fontAlgn="t"/>
                      <a:r>
                        <a:rPr lang="nl-NL" sz="1400" b="1" i="0" u="none" strike="noStrike" dirty="0">
                          <a:solidFill>
                            <a:srgbClr val="342E74"/>
                          </a:solidFill>
                          <a:effectLst/>
                          <a:latin typeface="Arial"/>
                        </a:rPr>
                        <a:t> </a:t>
                      </a:r>
                    </a:p>
                    <a:p>
                      <a:pPr algn="l" fontAlgn="t"/>
                      <a:r>
                        <a:rPr lang="nl-NL" sz="1400" b="1" i="0" u="none" strike="noStrike" dirty="0">
                          <a:solidFill>
                            <a:srgbClr val="342E74"/>
                          </a:solidFill>
                          <a:effectLst/>
                          <a:latin typeface="Arial"/>
                        </a:rPr>
                        <a:t> </a:t>
                      </a:r>
                    </a:p>
                    <a:p>
                      <a:pPr algn="l" fontAlgn="t"/>
                      <a:r>
                        <a:rPr lang="nl-NL" sz="1400" b="1" i="0" u="none" strike="noStrike" dirty="0">
                          <a:solidFill>
                            <a:srgbClr val="342E74"/>
                          </a:solidFill>
                          <a:effectLst/>
                          <a:latin typeface="Arial"/>
                        </a:rPr>
                        <a:t> </a:t>
                      </a:r>
                    </a:p>
                    <a:p>
                      <a:pPr algn="l" fontAlgn="t"/>
                      <a:r>
                        <a:rPr lang="nl-NL" sz="1400" b="1" i="0" u="none" strike="noStrike" dirty="0">
                          <a:solidFill>
                            <a:srgbClr val="342E74"/>
                          </a:solidFill>
                          <a:effectLst/>
                          <a:latin typeface="Arial"/>
                        </a:rPr>
                        <a:t> </a:t>
                      </a:r>
                    </a:p>
                    <a:p>
                      <a:pPr algn="l" fontAlgn="t"/>
                      <a:r>
                        <a:rPr lang="nl-NL" sz="1400" b="1" i="0" u="none" strike="noStrike" dirty="0">
                          <a:solidFill>
                            <a:srgbClr val="342E74"/>
                          </a:solidFill>
                          <a:effectLst/>
                          <a:latin typeface="Arial"/>
                        </a:rPr>
                        <a:t> </a:t>
                      </a:r>
                    </a:p>
                    <a:p>
                      <a:pPr algn="l" fontAlgn="t"/>
                      <a:r>
                        <a:rPr lang="nl-NL" sz="1400" b="1" i="0" u="none" strike="noStrike" dirty="0">
                          <a:solidFill>
                            <a:srgbClr val="342E74"/>
                          </a:solidFill>
                          <a:effectLst/>
                          <a:latin typeface="Arial"/>
                        </a:rPr>
                        <a:t> </a:t>
                      </a:r>
                    </a:p>
                    <a:p>
                      <a:pPr algn="l" fontAlgn="t"/>
                      <a:r>
                        <a:rPr lang="nl-NL" sz="1400" b="1" i="0" u="none" strike="noStrike" dirty="0">
                          <a:solidFill>
                            <a:srgbClr val="342E74"/>
                          </a:solidFill>
                          <a:effectLst/>
                          <a:latin typeface="Arial"/>
                        </a:rPr>
                        <a:t> </a:t>
                      </a:r>
                    </a:p>
                  </a:txBody>
                  <a:tcPr marL="9525" marR="9525" marT="9525" marB="0">
                    <a:lnB w="12700" cmpd="sng">
                      <a:noFill/>
                    </a:lnB>
                    <a:noFill/>
                  </a:tcPr>
                </a:tc>
                <a:tc>
                  <a:txBody>
                    <a:bodyPr/>
                    <a:lstStyle/>
                    <a:p>
                      <a:pPr algn="l" fontAlgn="t"/>
                      <a:r>
                        <a:rPr lang="nl-NL" sz="1400" b="0" i="0" u="none" strike="noStrike">
                          <a:solidFill>
                            <a:srgbClr val="342E74"/>
                          </a:solidFill>
                          <a:effectLst/>
                          <a:latin typeface="Arial"/>
                        </a:rPr>
                        <a:t>Vormgeven en opstellen maandelijkse rapportages over productie en kosten</a:t>
                      </a:r>
                    </a:p>
                  </a:txBody>
                  <a:tcPr marL="9525" marR="9525" marT="9525" marB="0">
                    <a:lnB w="12700" cap="flat" cmpd="sng" algn="ctr">
                      <a:solidFill>
                        <a:srgbClr val="009EE0"/>
                      </a:solidFill>
                      <a:prstDash val="solid"/>
                      <a:round/>
                      <a:headEnd type="none" w="med" len="med"/>
                      <a:tailEnd type="none" w="med" len="med"/>
                    </a:lnB>
                    <a:noFill/>
                  </a:tcPr>
                </a:tc>
                <a:tc>
                  <a:txBody>
                    <a:bodyPr/>
                    <a:lstStyle/>
                    <a:p>
                      <a:pPr algn="l" fontAlgn="t"/>
                      <a:r>
                        <a:rPr lang="nl-NL" sz="1400" b="0" i="0" u="none" strike="noStrike">
                          <a:solidFill>
                            <a:srgbClr val="342E74"/>
                          </a:solidFill>
                          <a:effectLst/>
                          <a:latin typeface="Arial"/>
                        </a:rPr>
                        <a:t>Regionaal</a:t>
                      </a:r>
                    </a:p>
                  </a:txBody>
                  <a:tcPr marL="9525" marR="9525" marT="9525" marB="0">
                    <a:lnB w="12700" cap="flat" cmpd="sng" algn="ctr">
                      <a:solidFill>
                        <a:srgbClr val="009EE0"/>
                      </a:solidFill>
                      <a:prstDash val="solid"/>
                      <a:round/>
                      <a:headEnd type="none" w="med" len="med"/>
                      <a:tailEnd type="none" w="med" len="med"/>
                    </a:lnB>
                    <a:noFill/>
                  </a:tcPr>
                </a:tc>
              </a:tr>
              <a:tr h="191081">
                <a:tc vMerge="1">
                  <a:txBody>
                    <a:bodyPr/>
                    <a:lstStyle/>
                    <a:p>
                      <a:pPr algn="l" fontAlgn="t"/>
                      <a:endParaRPr lang="nl-NL" sz="1400" b="1" i="0" u="none" strike="noStrike">
                        <a:solidFill>
                          <a:srgbClr val="342E74"/>
                        </a:solidFill>
                        <a:effectLst/>
                        <a:latin typeface="Arial"/>
                      </a:endParaRP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b="0" i="0" u="none" strike="noStrike">
                          <a:solidFill>
                            <a:srgbClr val="342E74"/>
                          </a:solidFill>
                          <a:effectLst/>
                          <a:latin typeface="Arial"/>
                        </a:rPr>
                        <a:t>Bepalen wijze van prognose financiën</a:t>
                      </a: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b="0" i="0" u="none" strike="noStrike">
                          <a:solidFill>
                            <a:srgbClr val="342E74"/>
                          </a:solidFill>
                          <a:effectLst/>
                          <a:latin typeface="Arial"/>
                        </a:rPr>
                        <a:t>Regionaal</a:t>
                      </a: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r>
              <a:tr h="271997">
                <a:tc vMerge="1">
                  <a:txBody>
                    <a:bodyPr/>
                    <a:lstStyle/>
                    <a:p>
                      <a:pPr algn="l" fontAlgn="t"/>
                      <a:endParaRPr lang="nl-NL" sz="1400" b="1" i="0" u="none" strike="noStrike">
                        <a:solidFill>
                          <a:srgbClr val="342E74"/>
                        </a:solidFill>
                        <a:effectLst/>
                        <a:latin typeface="Arial"/>
                      </a:endParaRP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b="0" i="0" u="none" strike="noStrike">
                          <a:solidFill>
                            <a:srgbClr val="342E74"/>
                          </a:solidFill>
                          <a:effectLst/>
                          <a:latin typeface="Arial"/>
                        </a:rPr>
                        <a:t>Afspraken met aanbieders ex provinciale Jeugdzorg over wijze van facturatie / declaratie (buiten VeCoZo)</a:t>
                      </a: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b="0" i="0" u="none" strike="noStrike">
                          <a:solidFill>
                            <a:srgbClr val="342E74"/>
                          </a:solidFill>
                          <a:effectLst/>
                          <a:latin typeface="Arial"/>
                        </a:rPr>
                        <a:t>Regionaal</a:t>
                      </a: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r>
              <a:tr h="191081">
                <a:tc vMerge="1">
                  <a:txBody>
                    <a:bodyPr/>
                    <a:lstStyle/>
                    <a:p>
                      <a:pPr algn="l" fontAlgn="t"/>
                      <a:endParaRPr lang="nl-NL" sz="1400" b="1" i="0" u="none" strike="noStrike">
                        <a:solidFill>
                          <a:srgbClr val="342E74"/>
                        </a:solidFill>
                        <a:effectLst/>
                        <a:latin typeface="Arial"/>
                      </a:endParaRP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b="0" i="0" u="none" strike="noStrike">
                          <a:solidFill>
                            <a:srgbClr val="342E74"/>
                          </a:solidFill>
                          <a:effectLst/>
                          <a:latin typeface="Arial"/>
                        </a:rPr>
                        <a:t>Systeem consolidatie facturen en declaraties tbv omzetplafonds</a:t>
                      </a: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b="0" i="0" u="none" strike="noStrike">
                          <a:solidFill>
                            <a:srgbClr val="342E74"/>
                          </a:solidFill>
                          <a:effectLst/>
                          <a:latin typeface="Arial"/>
                        </a:rPr>
                        <a:t>Regionaal</a:t>
                      </a: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r>
              <a:tr h="271997">
                <a:tc vMerge="1">
                  <a:txBody>
                    <a:bodyPr/>
                    <a:lstStyle/>
                    <a:p>
                      <a:pPr algn="l" fontAlgn="t"/>
                      <a:endParaRPr lang="nl-NL" sz="1400" b="1" i="0" u="none" strike="noStrike" dirty="0">
                        <a:solidFill>
                          <a:srgbClr val="342E74"/>
                        </a:solidFill>
                        <a:effectLst/>
                        <a:latin typeface="Arial"/>
                      </a:endParaRP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b="0" i="0" u="none" strike="noStrike">
                          <a:solidFill>
                            <a:srgbClr val="342E74"/>
                          </a:solidFill>
                          <a:effectLst/>
                          <a:latin typeface="Arial"/>
                        </a:rPr>
                        <a:t>Eventueel inrichten verplichtingenadministratie</a:t>
                      </a: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b="0" i="0" u="none" strike="noStrike">
                          <a:solidFill>
                            <a:srgbClr val="342E74"/>
                          </a:solidFill>
                          <a:effectLst/>
                          <a:latin typeface="Arial"/>
                        </a:rPr>
                        <a:t>Lokaal</a:t>
                      </a: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r>
              <a:tr h="191081">
                <a:tc vMerge="1">
                  <a:txBody>
                    <a:bodyPr/>
                    <a:lstStyle/>
                    <a:p>
                      <a:pPr algn="l" fontAlgn="t"/>
                      <a:endParaRPr lang="nl-NL" sz="1400" b="1" i="0" u="none" strike="noStrike">
                        <a:solidFill>
                          <a:srgbClr val="342E74"/>
                        </a:solidFill>
                        <a:effectLst/>
                        <a:latin typeface="Arial"/>
                      </a:endParaRP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b="0" i="0" u="none" strike="noStrike">
                          <a:solidFill>
                            <a:srgbClr val="342E74"/>
                          </a:solidFill>
                          <a:effectLst/>
                          <a:latin typeface="Arial"/>
                        </a:rPr>
                        <a:t>Inzicht genereren in de uitgaven van het GGT</a:t>
                      </a: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b="0" i="0" u="none" strike="noStrike">
                          <a:solidFill>
                            <a:srgbClr val="342E74"/>
                          </a:solidFill>
                          <a:effectLst/>
                          <a:latin typeface="Arial"/>
                        </a:rPr>
                        <a:t>Lokaal</a:t>
                      </a: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r>
              <a:tr h="271997">
                <a:tc vMerge="1">
                  <a:txBody>
                    <a:bodyPr/>
                    <a:lstStyle/>
                    <a:p>
                      <a:pPr algn="l" fontAlgn="t"/>
                      <a:endParaRPr lang="nl-NL" sz="1400" b="1" i="0" u="none" strike="noStrike">
                        <a:solidFill>
                          <a:srgbClr val="342E74"/>
                        </a:solidFill>
                        <a:effectLst/>
                        <a:latin typeface="Arial"/>
                      </a:endParaRP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b="0" i="0" u="none" strike="noStrike" dirty="0">
                          <a:solidFill>
                            <a:srgbClr val="342E74"/>
                          </a:solidFill>
                          <a:effectLst/>
                          <a:latin typeface="Arial"/>
                        </a:rPr>
                        <a:t>Afspraken tussen inkooporganisatie over gegevensuitwisseling</a:t>
                      </a: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b="0" i="0" u="none" strike="noStrike">
                          <a:solidFill>
                            <a:srgbClr val="342E74"/>
                          </a:solidFill>
                          <a:effectLst/>
                          <a:latin typeface="Arial"/>
                        </a:rPr>
                        <a:t>Lokaal/Rergionaal</a:t>
                      </a: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r>
              <a:tr h="191081">
                <a:tc vMerge="1">
                  <a:txBody>
                    <a:bodyPr/>
                    <a:lstStyle/>
                    <a:p>
                      <a:pPr algn="l" fontAlgn="t"/>
                      <a:endParaRPr lang="nl-NL" sz="1400" b="1" i="0" u="none" strike="noStrike" dirty="0">
                        <a:solidFill>
                          <a:srgbClr val="342E74"/>
                        </a:solidFill>
                        <a:effectLst/>
                        <a:latin typeface="Arial"/>
                      </a:endParaRP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b="0" i="0" u="none" strike="noStrike">
                          <a:solidFill>
                            <a:srgbClr val="342E74"/>
                          </a:solidFill>
                          <a:effectLst/>
                          <a:latin typeface="Arial"/>
                        </a:rPr>
                        <a:t>Vertalen informatiebehoefte naar informatie van aanbieders</a:t>
                      </a: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b="0" i="0" u="none" strike="noStrike">
                          <a:solidFill>
                            <a:srgbClr val="342E74"/>
                          </a:solidFill>
                          <a:effectLst/>
                          <a:latin typeface="Arial"/>
                        </a:rPr>
                        <a:t>Regionaal</a:t>
                      </a: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r>
              <a:tr h="271997">
                <a:tc vMerge="1">
                  <a:txBody>
                    <a:bodyPr/>
                    <a:lstStyle/>
                    <a:p>
                      <a:pPr algn="l" fontAlgn="t"/>
                      <a:endParaRPr lang="nl-NL" sz="1400" b="1" i="0" u="none" strike="noStrike" dirty="0">
                        <a:solidFill>
                          <a:srgbClr val="342E74"/>
                        </a:solidFill>
                        <a:effectLst/>
                        <a:latin typeface="Arial"/>
                      </a:endParaRPr>
                    </a:p>
                  </a:txBody>
                  <a:tcPr marL="9525" marR="9525" marT="9525" marB="0">
                    <a:lnT w="12700" cap="flat" cmpd="sng" algn="ctr">
                      <a:solidFill>
                        <a:srgbClr val="009EE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t"/>
                      <a:r>
                        <a:rPr lang="nl-NL" sz="1400" b="0" i="0" u="none" strike="noStrike" dirty="0">
                          <a:solidFill>
                            <a:srgbClr val="342E74"/>
                          </a:solidFill>
                          <a:effectLst/>
                          <a:latin typeface="Arial"/>
                        </a:rPr>
                        <a:t>Voldoen aan wettelijke eis om jaarlijks de klantervaring te monitoren</a:t>
                      </a: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l" fontAlgn="t"/>
                      <a:r>
                        <a:rPr lang="nl-NL" sz="1400" b="0" i="0" u="none" strike="noStrike" dirty="0">
                          <a:solidFill>
                            <a:srgbClr val="342E74"/>
                          </a:solidFill>
                          <a:effectLst/>
                          <a:latin typeface="Arial"/>
                        </a:rPr>
                        <a:t>Lokaal</a:t>
                      </a: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r>
              <a:tr h="271997">
                <a:tc vMerge="1">
                  <a:txBody>
                    <a:bodyPr/>
                    <a:lstStyle/>
                    <a:p>
                      <a:pPr algn="l" fontAlgn="t"/>
                      <a:endParaRPr lang="nl-NL" sz="1400" b="1" i="0" u="none" strike="noStrike" dirty="0">
                        <a:solidFill>
                          <a:srgbClr val="342E74"/>
                        </a:solidFill>
                        <a:effectLst/>
                        <a:latin typeface="Arial"/>
                      </a:endParaRPr>
                    </a:p>
                  </a:txBody>
                  <a:tcPr marL="9525" marR="9525" marT="9525" marB="0">
                    <a:lnB w="12700" cap="flat" cmpd="sng" algn="ctr">
                      <a:noFill/>
                      <a:prstDash val="solid"/>
                      <a:round/>
                      <a:headEnd type="none" w="med" len="med"/>
                      <a:tailEnd type="none" w="med" len="med"/>
                    </a:lnB>
                    <a:noFill/>
                  </a:tcPr>
                </a:tc>
                <a:tc>
                  <a:txBody>
                    <a:bodyPr/>
                    <a:lstStyle/>
                    <a:p>
                      <a:pPr algn="l" fontAlgn="t"/>
                      <a:r>
                        <a:rPr lang="nl-NL" sz="1400" b="0" i="0" u="none" strike="noStrike" dirty="0" smtClean="0">
                          <a:solidFill>
                            <a:srgbClr val="342E74"/>
                          </a:solidFill>
                          <a:effectLst/>
                          <a:latin typeface="Arial"/>
                        </a:rPr>
                        <a:t>Leveren periodieke informatie aan CBS </a:t>
                      </a:r>
                      <a:endParaRPr lang="nl-NL" sz="1400" b="0" i="0" u="none" strike="noStrike" dirty="0">
                        <a:solidFill>
                          <a:srgbClr val="342E74"/>
                        </a:solidFill>
                        <a:effectLst/>
                        <a:latin typeface="Arial"/>
                      </a:endParaRPr>
                    </a:p>
                  </a:txBody>
                  <a:tcPr marL="9525" marR="9525" marT="9525" marB="0">
                    <a:lnT w="12700" cap="flat" cmpd="sng" algn="ctr">
                      <a:solidFill>
                        <a:srgbClr val="009EE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t"/>
                      <a:r>
                        <a:rPr lang="nl-NL" sz="1400" b="0" i="0" u="none" strike="noStrike" dirty="0" smtClean="0">
                          <a:solidFill>
                            <a:srgbClr val="342E74"/>
                          </a:solidFill>
                          <a:effectLst/>
                          <a:latin typeface="Arial"/>
                        </a:rPr>
                        <a:t>Lokaal</a:t>
                      </a:r>
                      <a:endParaRPr lang="nl-NL" sz="1400" b="0" i="0" u="none" strike="noStrike" dirty="0">
                        <a:solidFill>
                          <a:srgbClr val="342E74"/>
                        </a:solidFill>
                        <a:effectLst/>
                        <a:latin typeface="Arial"/>
                      </a:endParaRPr>
                    </a:p>
                  </a:txBody>
                  <a:tcPr marL="9525" marR="9525" marT="9525" marB="0">
                    <a:lnT w="12700" cap="flat" cmpd="sng" algn="ctr">
                      <a:solidFill>
                        <a:srgbClr val="009EE0"/>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7687244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312369437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1541"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el 1"/>
          <p:cNvSpPr>
            <a:spLocks noGrp="1"/>
          </p:cNvSpPr>
          <p:nvPr>
            <p:ph type="title"/>
          </p:nvPr>
        </p:nvSpPr>
        <p:spPr>
          <a:xfrm>
            <a:off x="1371600" y="836712"/>
            <a:ext cx="7315200" cy="504056"/>
          </a:xfrm>
        </p:spPr>
        <p:txBody>
          <a:bodyPr/>
          <a:lstStyle/>
          <a:p>
            <a:r>
              <a:rPr lang="nl-NL" dirty="0" smtClean="0"/>
              <a:t>Inhoud</a:t>
            </a:r>
            <a:endParaRPr lang="nl-NL" dirty="0"/>
          </a:p>
        </p:txBody>
      </p:sp>
      <p:graphicFrame>
        <p:nvGraphicFramePr>
          <p:cNvPr id="5" name="Tabel 4"/>
          <p:cNvGraphicFramePr>
            <a:graphicFrameLocks noGrp="1"/>
          </p:cNvGraphicFramePr>
          <p:nvPr>
            <p:extLst>
              <p:ext uri="{D42A27DB-BD31-4B8C-83A1-F6EECF244321}">
                <p14:modId xmlns:p14="http://schemas.microsoft.com/office/powerpoint/2010/main" val="3766103598"/>
              </p:ext>
            </p:extLst>
          </p:nvPr>
        </p:nvGraphicFramePr>
        <p:xfrm>
          <a:off x="1371600" y="1397000"/>
          <a:ext cx="6096000" cy="4048224"/>
        </p:xfrm>
        <a:graphic>
          <a:graphicData uri="http://schemas.openxmlformats.org/drawingml/2006/table">
            <a:tbl>
              <a:tblPr firstRow="1" bandRow="1">
                <a:tableStyleId>{5C22544A-7EE6-4342-B048-85BDC9FD1C3A}</a:tableStyleId>
              </a:tblPr>
              <a:tblGrid>
                <a:gridCol w="6096000"/>
              </a:tblGrid>
              <a:tr h="674704">
                <a:tc>
                  <a:txBody>
                    <a:bodyPr/>
                    <a:lstStyle/>
                    <a:p>
                      <a:r>
                        <a:rPr lang="nl-NL" b="0" dirty="0" smtClean="0">
                          <a:solidFill>
                            <a:srgbClr val="003768"/>
                          </a:solidFill>
                        </a:rPr>
                        <a:t>Uitgangspunten</a:t>
                      </a:r>
                      <a:r>
                        <a:rPr lang="nl-NL" b="0" baseline="0" dirty="0" smtClean="0">
                          <a:solidFill>
                            <a:srgbClr val="003768"/>
                          </a:solidFill>
                        </a:rPr>
                        <a:t> en contractuele voorwaarden</a:t>
                      </a:r>
                      <a:endParaRPr lang="nl-NL" b="0" dirty="0">
                        <a:solidFill>
                          <a:srgbClr val="003768"/>
                        </a:solidFill>
                      </a:endParaRPr>
                    </a:p>
                  </a:txBody>
                  <a:tcPr anchor="ctr">
                    <a:solidFill>
                      <a:schemeClr val="bg1"/>
                    </a:solidFill>
                  </a:tcPr>
                </a:tc>
              </a:tr>
              <a:tr h="674704">
                <a:tc>
                  <a:txBody>
                    <a:bodyPr/>
                    <a:lstStyle/>
                    <a:p>
                      <a:r>
                        <a:rPr lang="nl-NL" b="0" dirty="0" smtClean="0">
                          <a:solidFill>
                            <a:srgbClr val="003768"/>
                          </a:solidFill>
                        </a:rPr>
                        <a:t>Toegangsproces</a:t>
                      </a:r>
                      <a:endParaRPr lang="nl-NL" b="0" dirty="0">
                        <a:solidFill>
                          <a:srgbClr val="003768"/>
                        </a:solidFill>
                      </a:endParaRPr>
                    </a:p>
                  </a:txBody>
                  <a:tcPr anchor="ctr">
                    <a:solidFill>
                      <a:schemeClr val="bg1"/>
                    </a:solidFill>
                  </a:tcPr>
                </a:tc>
              </a:tr>
              <a:tr h="674704">
                <a:tc>
                  <a:txBody>
                    <a:bodyPr/>
                    <a:lstStyle/>
                    <a:p>
                      <a:r>
                        <a:rPr lang="nl-NL" b="0" dirty="0" smtClean="0">
                          <a:solidFill>
                            <a:srgbClr val="003768"/>
                          </a:solidFill>
                        </a:rPr>
                        <a:t>Declaratie-</a:t>
                      </a:r>
                      <a:r>
                        <a:rPr lang="nl-NL" b="0" baseline="0" dirty="0" smtClean="0">
                          <a:solidFill>
                            <a:srgbClr val="003768"/>
                          </a:solidFill>
                        </a:rPr>
                        <a:t> en facturatieproces</a:t>
                      </a:r>
                      <a:endParaRPr lang="nl-NL" b="0" dirty="0">
                        <a:solidFill>
                          <a:srgbClr val="003768"/>
                        </a:solidFill>
                      </a:endParaRPr>
                    </a:p>
                  </a:txBody>
                  <a:tcPr anchor="ctr">
                    <a:solidFill>
                      <a:schemeClr val="bg1"/>
                    </a:solidFill>
                  </a:tcPr>
                </a:tc>
              </a:tr>
              <a:tr h="674704">
                <a:tc>
                  <a:txBody>
                    <a:bodyPr/>
                    <a:lstStyle/>
                    <a:p>
                      <a:r>
                        <a:rPr lang="nl-NL" b="0" dirty="0" smtClean="0">
                          <a:solidFill>
                            <a:srgbClr val="003768"/>
                          </a:solidFill>
                        </a:rPr>
                        <a:t>Openstaande punten en actielijst gemeenten</a:t>
                      </a:r>
                      <a:endParaRPr lang="nl-NL" b="0" dirty="0">
                        <a:solidFill>
                          <a:srgbClr val="003768"/>
                        </a:solidFill>
                      </a:endParaRPr>
                    </a:p>
                  </a:txBody>
                  <a:tcPr anchor="ctr">
                    <a:solidFill>
                      <a:schemeClr val="bg1"/>
                    </a:solidFill>
                  </a:tcPr>
                </a:tc>
              </a:tr>
              <a:tr h="674704">
                <a:tc>
                  <a:txBody>
                    <a:bodyPr/>
                    <a:lstStyle/>
                    <a:p>
                      <a:r>
                        <a:rPr lang="nl-NL" b="0" dirty="0" smtClean="0">
                          <a:solidFill>
                            <a:srgbClr val="003768"/>
                          </a:solidFill>
                        </a:rPr>
                        <a:t>Informatieproducten</a:t>
                      </a:r>
                      <a:endParaRPr lang="nl-NL" b="0" dirty="0">
                        <a:solidFill>
                          <a:srgbClr val="003768"/>
                        </a:solidFill>
                      </a:endParaRPr>
                    </a:p>
                  </a:txBody>
                  <a:tcPr anchor="ctr">
                    <a:solidFill>
                      <a:schemeClr val="accent1"/>
                    </a:solidFill>
                  </a:tcPr>
                </a:tc>
              </a:tr>
              <a:tr h="674704">
                <a:tc>
                  <a:txBody>
                    <a:bodyPr/>
                    <a:lstStyle/>
                    <a:p>
                      <a:r>
                        <a:rPr lang="nl-NL" b="0" dirty="0" smtClean="0">
                          <a:solidFill>
                            <a:srgbClr val="003768"/>
                          </a:solidFill>
                        </a:rPr>
                        <a:t>BIJLAGE– detail uitwerking processen</a:t>
                      </a:r>
                      <a:endParaRPr lang="nl-NL" b="0" dirty="0">
                        <a:solidFill>
                          <a:srgbClr val="003768"/>
                        </a:solidFill>
                      </a:endParaRPr>
                    </a:p>
                  </a:txBody>
                  <a:tcPr anchor="ctr">
                    <a:noFill/>
                  </a:tcPr>
                </a:tc>
              </a:tr>
            </a:tbl>
          </a:graphicData>
        </a:graphic>
      </p:graphicFrame>
    </p:spTree>
    <p:extLst>
      <p:ext uri="{BB962C8B-B14F-4D97-AF65-F5344CB8AC3E}">
        <p14:creationId xmlns:p14="http://schemas.microsoft.com/office/powerpoint/2010/main" val="5837238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376266840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7668"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el 1"/>
          <p:cNvSpPr>
            <a:spLocks noGrp="1"/>
          </p:cNvSpPr>
          <p:nvPr>
            <p:ph type="title"/>
          </p:nvPr>
        </p:nvSpPr>
        <p:spPr/>
        <p:txBody>
          <a:bodyPr/>
          <a:lstStyle/>
          <a:p>
            <a:r>
              <a:rPr lang="nl-NL" dirty="0" smtClean="0"/>
              <a:t>Zowel op lokaal als regionaal niveau dienen informatieproducten te worden uitgewerkt</a:t>
            </a:r>
            <a:endParaRPr lang="nl-NL" dirty="0"/>
          </a:p>
        </p:txBody>
      </p:sp>
      <p:graphicFrame>
        <p:nvGraphicFramePr>
          <p:cNvPr id="5" name="Tabel 4"/>
          <p:cNvGraphicFramePr>
            <a:graphicFrameLocks noGrp="1"/>
          </p:cNvGraphicFramePr>
          <p:nvPr>
            <p:extLst>
              <p:ext uri="{D42A27DB-BD31-4B8C-83A1-F6EECF244321}">
                <p14:modId xmlns:p14="http://schemas.microsoft.com/office/powerpoint/2010/main" val="3836052300"/>
              </p:ext>
            </p:extLst>
          </p:nvPr>
        </p:nvGraphicFramePr>
        <p:xfrm>
          <a:off x="899592" y="1628801"/>
          <a:ext cx="7662863" cy="4680524"/>
        </p:xfrm>
        <a:graphic>
          <a:graphicData uri="http://schemas.openxmlformats.org/drawingml/2006/table">
            <a:tbl>
              <a:tblPr>
                <a:tableStyleId>{5C22544A-7EE6-4342-B048-85BDC9FD1C3A}</a:tableStyleId>
              </a:tblPr>
              <a:tblGrid>
                <a:gridCol w="1649413"/>
                <a:gridCol w="3429000"/>
                <a:gridCol w="2584450"/>
              </a:tblGrid>
              <a:tr h="510156">
                <a:tc>
                  <a:txBody>
                    <a:bodyPr/>
                    <a:lstStyle/>
                    <a:p>
                      <a:pPr algn="l" fontAlgn="b"/>
                      <a:r>
                        <a:rPr lang="nl-NL" sz="1400" u="none" strike="noStrike" dirty="0">
                          <a:solidFill>
                            <a:srgbClr val="342E74"/>
                          </a:solidFill>
                          <a:effectLst/>
                        </a:rPr>
                        <a:t> </a:t>
                      </a:r>
                      <a:endParaRPr lang="nl-NL" sz="1400" b="1" i="0" u="none" strike="noStrike" dirty="0">
                        <a:solidFill>
                          <a:srgbClr val="342E74"/>
                        </a:solidFill>
                        <a:effectLst/>
                        <a:latin typeface="Arial"/>
                      </a:endParaRPr>
                    </a:p>
                  </a:txBody>
                  <a:tcPr marL="9525" marR="9525" marT="9525" marB="0" anchor="ctr">
                    <a:noFill/>
                  </a:tcPr>
                </a:tc>
                <a:tc>
                  <a:txBody>
                    <a:bodyPr/>
                    <a:lstStyle/>
                    <a:p>
                      <a:pPr algn="ctr" fontAlgn="t"/>
                      <a:r>
                        <a:rPr lang="nl-NL" sz="1400" b="1" u="none" strike="noStrike" dirty="0">
                          <a:solidFill>
                            <a:schemeClr val="bg1"/>
                          </a:solidFill>
                          <a:effectLst/>
                        </a:rPr>
                        <a:t>Product </a:t>
                      </a:r>
                      <a:r>
                        <a:rPr lang="nl-NL" sz="1400" b="1" u="none" strike="noStrike" dirty="0" smtClean="0">
                          <a:solidFill>
                            <a:schemeClr val="bg1"/>
                          </a:solidFill>
                          <a:effectLst/>
                        </a:rPr>
                        <a:t>bedrijfsvoering (regionale verantwoordelijkheid)</a:t>
                      </a:r>
                      <a:endParaRPr lang="nl-NL" sz="1400" b="1" i="0" u="none" strike="noStrike" dirty="0">
                        <a:solidFill>
                          <a:schemeClr val="bg1"/>
                        </a:solidFill>
                        <a:effectLst/>
                        <a:latin typeface="Arial"/>
                      </a:endParaRPr>
                    </a:p>
                  </a:txBody>
                  <a:tcPr marL="9525" marR="9525" marT="9525" marB="0" anchor="ctr">
                    <a:solidFill>
                      <a:srgbClr val="009EE0"/>
                    </a:solidFill>
                  </a:tcPr>
                </a:tc>
                <a:tc>
                  <a:txBody>
                    <a:bodyPr/>
                    <a:lstStyle/>
                    <a:p>
                      <a:pPr algn="ctr" fontAlgn="t"/>
                      <a:r>
                        <a:rPr lang="nl-NL" sz="1400" b="1" u="none" strike="noStrike" dirty="0">
                          <a:solidFill>
                            <a:schemeClr val="bg1"/>
                          </a:solidFill>
                          <a:effectLst/>
                        </a:rPr>
                        <a:t>Product lokale verantwoordelijkheid</a:t>
                      </a:r>
                      <a:endParaRPr lang="nl-NL" sz="1400" b="1" i="0" u="none" strike="noStrike" dirty="0">
                        <a:solidFill>
                          <a:schemeClr val="bg1"/>
                        </a:solidFill>
                        <a:effectLst/>
                        <a:latin typeface="Arial"/>
                      </a:endParaRPr>
                    </a:p>
                  </a:txBody>
                  <a:tcPr marL="9525" marR="9525" marT="9525" marB="0" anchor="ctr">
                    <a:solidFill>
                      <a:srgbClr val="009EE0"/>
                    </a:solidFill>
                  </a:tcPr>
                </a:tc>
              </a:tr>
              <a:tr h="260648">
                <a:tc>
                  <a:txBody>
                    <a:bodyPr/>
                    <a:lstStyle/>
                    <a:p>
                      <a:pPr algn="l" fontAlgn="b"/>
                      <a:r>
                        <a:rPr lang="nl-NL" sz="1400" u="none" strike="noStrike" dirty="0">
                          <a:solidFill>
                            <a:srgbClr val="342E74"/>
                          </a:solidFill>
                          <a:effectLst/>
                        </a:rPr>
                        <a:t> </a:t>
                      </a:r>
                      <a:endParaRPr lang="nl-NL" sz="1400" b="1" i="0" u="none" strike="noStrike" dirty="0">
                        <a:solidFill>
                          <a:srgbClr val="342E74"/>
                        </a:solidFill>
                        <a:effectLst/>
                        <a:latin typeface="Arial"/>
                      </a:endParaRPr>
                    </a:p>
                  </a:txBody>
                  <a:tcPr marL="9525" marR="9525" marT="9525" marB="0" anchor="ctr">
                    <a:lnB w="12700" cap="flat" cmpd="sng" algn="ctr">
                      <a:solidFill>
                        <a:srgbClr val="009EE0"/>
                      </a:solidFill>
                      <a:prstDash val="solid"/>
                      <a:round/>
                      <a:headEnd type="none" w="med" len="med"/>
                      <a:tailEnd type="none" w="med" len="med"/>
                    </a:lnB>
                    <a:noFill/>
                  </a:tcPr>
                </a:tc>
                <a:tc>
                  <a:txBody>
                    <a:bodyPr/>
                    <a:lstStyle/>
                    <a:p>
                      <a:pPr algn="ctr" fontAlgn="t"/>
                      <a:r>
                        <a:rPr lang="nl-NL" sz="1400" u="none" strike="noStrike" dirty="0">
                          <a:solidFill>
                            <a:srgbClr val="342E74"/>
                          </a:solidFill>
                          <a:effectLst/>
                        </a:rPr>
                        <a:t> </a:t>
                      </a:r>
                      <a:endParaRPr lang="nl-NL" sz="1400" b="1" i="0" u="none" strike="noStrike" dirty="0">
                        <a:solidFill>
                          <a:srgbClr val="342E74"/>
                        </a:solidFill>
                        <a:effectLst/>
                        <a:latin typeface="Arial"/>
                      </a:endParaRPr>
                    </a:p>
                  </a:txBody>
                  <a:tcPr marL="9525" marR="9525" marT="9525" marB="0" anchor="ctr">
                    <a:lnB w="12700" cap="flat" cmpd="sng" algn="ctr">
                      <a:solidFill>
                        <a:srgbClr val="009EE0"/>
                      </a:solidFill>
                      <a:prstDash val="solid"/>
                      <a:round/>
                      <a:headEnd type="none" w="med" len="med"/>
                      <a:tailEnd type="none" w="med" len="med"/>
                    </a:lnB>
                    <a:noFill/>
                  </a:tcPr>
                </a:tc>
                <a:tc>
                  <a:txBody>
                    <a:bodyPr/>
                    <a:lstStyle/>
                    <a:p>
                      <a:pPr algn="ctr" fontAlgn="t"/>
                      <a:r>
                        <a:rPr lang="nl-NL" sz="1400" u="none" strike="noStrike">
                          <a:solidFill>
                            <a:srgbClr val="342E74"/>
                          </a:solidFill>
                          <a:effectLst/>
                        </a:rPr>
                        <a:t> </a:t>
                      </a:r>
                      <a:endParaRPr lang="nl-NL" sz="1400" b="1" i="0" u="none" strike="noStrike">
                        <a:solidFill>
                          <a:srgbClr val="342E74"/>
                        </a:solidFill>
                        <a:effectLst/>
                        <a:latin typeface="Arial"/>
                      </a:endParaRPr>
                    </a:p>
                  </a:txBody>
                  <a:tcPr marL="9525" marR="9525" marT="9525" marB="0" anchor="ctr">
                    <a:lnB w="12700" cap="flat" cmpd="sng" algn="ctr">
                      <a:solidFill>
                        <a:srgbClr val="009EE0"/>
                      </a:solidFill>
                      <a:prstDash val="solid"/>
                      <a:round/>
                      <a:headEnd type="none" w="med" len="med"/>
                      <a:tailEnd type="none" w="med" len="med"/>
                    </a:lnB>
                    <a:noFill/>
                  </a:tcPr>
                </a:tc>
              </a:tr>
              <a:tr h="260648">
                <a:tc rowSpan="3">
                  <a:txBody>
                    <a:bodyPr/>
                    <a:lstStyle/>
                    <a:p>
                      <a:pPr algn="l" fontAlgn="t"/>
                      <a:r>
                        <a:rPr lang="nl-NL" sz="1400" u="none" strike="noStrike" dirty="0" smtClean="0">
                          <a:solidFill>
                            <a:srgbClr val="342E74"/>
                          </a:solidFill>
                          <a:effectLst/>
                        </a:rPr>
                        <a:t>Zorgtoewijzing</a:t>
                      </a:r>
                      <a:endParaRPr lang="nl-NL" sz="1400" b="1" i="0" u="none" strike="noStrike" dirty="0">
                        <a:solidFill>
                          <a:srgbClr val="342E74"/>
                        </a:solidFill>
                        <a:effectLst/>
                        <a:latin typeface="Arial"/>
                      </a:endParaRPr>
                    </a:p>
                  </a:txBody>
                  <a:tcPr marL="9525" marR="9525" marT="9525" marB="0" anchor="ct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ctr" fontAlgn="t"/>
                      <a:r>
                        <a:rPr lang="nl-NL" sz="1400" u="none" strike="noStrike" dirty="0">
                          <a:solidFill>
                            <a:srgbClr val="342E74"/>
                          </a:solidFill>
                          <a:effectLst/>
                        </a:rPr>
                        <a:t>Zorgopdracht</a:t>
                      </a:r>
                      <a:endParaRPr lang="nl-NL" sz="1400" b="0" i="0" u="none" strike="noStrike" dirty="0">
                        <a:solidFill>
                          <a:srgbClr val="342E74"/>
                        </a:solidFill>
                        <a:effectLst/>
                        <a:latin typeface="Arial"/>
                      </a:endParaRPr>
                    </a:p>
                  </a:txBody>
                  <a:tcPr marL="9525" marR="9525" marT="9525" marB="0" anchor="ct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solidFill>
                      <a:schemeClr val="accent1"/>
                    </a:solidFill>
                  </a:tcPr>
                </a:tc>
                <a:tc>
                  <a:txBody>
                    <a:bodyPr/>
                    <a:lstStyle/>
                    <a:p>
                      <a:pPr algn="ctr" fontAlgn="t"/>
                      <a:r>
                        <a:rPr lang="nl-NL" sz="1400" u="none" strike="noStrike" dirty="0">
                          <a:solidFill>
                            <a:srgbClr val="342E74"/>
                          </a:solidFill>
                          <a:effectLst/>
                        </a:rPr>
                        <a:t>Beschikking</a:t>
                      </a:r>
                      <a:endParaRPr lang="nl-NL" sz="1400" b="0" i="0" u="none" strike="noStrike" dirty="0">
                        <a:solidFill>
                          <a:srgbClr val="342E74"/>
                        </a:solidFill>
                        <a:effectLst/>
                        <a:latin typeface="Arial"/>
                      </a:endParaRPr>
                    </a:p>
                  </a:txBody>
                  <a:tcPr marL="9525" marR="9525" marT="9525" marB="0" anchor="ct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r>
              <a:tr h="260648">
                <a:tc vMerge="1">
                  <a:txBody>
                    <a:bodyPr/>
                    <a:lstStyle/>
                    <a:p>
                      <a:pPr algn="l" fontAlgn="t"/>
                      <a:endParaRPr lang="nl-NL" sz="1400" b="1" i="0" u="none" strike="noStrike" dirty="0">
                        <a:solidFill>
                          <a:srgbClr val="342E74"/>
                        </a:solidFill>
                        <a:effectLst/>
                        <a:latin typeface="Arial"/>
                      </a:endParaRP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ctr" fontAlgn="t"/>
                      <a:r>
                        <a:rPr lang="nl-NL" sz="1400" u="none" strike="noStrike" dirty="0">
                          <a:solidFill>
                            <a:srgbClr val="342E74"/>
                          </a:solidFill>
                          <a:effectLst/>
                        </a:rPr>
                        <a:t>Toewijzingsbericht AWBZ (VECOZO)</a:t>
                      </a:r>
                      <a:endParaRPr lang="nl-NL" sz="1400" b="0" i="0" u="none" strike="noStrike" dirty="0">
                        <a:solidFill>
                          <a:srgbClr val="342E74"/>
                        </a:solidFill>
                        <a:effectLst/>
                        <a:latin typeface="Arial"/>
                      </a:endParaRPr>
                    </a:p>
                  </a:txBody>
                  <a:tcPr marL="9525" marR="9525" marT="9525" marB="0" anchor="ct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solidFill>
                      <a:schemeClr val="accent1"/>
                    </a:solidFill>
                  </a:tcPr>
                </a:tc>
                <a:tc>
                  <a:txBody>
                    <a:bodyPr/>
                    <a:lstStyle/>
                    <a:p>
                      <a:pPr algn="ctr" fontAlgn="t"/>
                      <a:r>
                        <a:rPr lang="nl-NL" sz="1400" u="none" strike="noStrike" dirty="0" smtClean="0">
                          <a:solidFill>
                            <a:srgbClr val="342E74"/>
                          </a:solidFill>
                          <a:effectLst/>
                        </a:rPr>
                        <a:t>Behandelplan</a:t>
                      </a:r>
                      <a:endParaRPr lang="nl-NL" sz="1400" b="0" i="0" u="none" strike="noStrike" dirty="0">
                        <a:solidFill>
                          <a:srgbClr val="342E74"/>
                        </a:solidFill>
                        <a:effectLst/>
                        <a:latin typeface="Arial"/>
                      </a:endParaRPr>
                    </a:p>
                  </a:txBody>
                  <a:tcPr marL="9525" marR="9525" marT="9525" marB="0" anchor="ct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r>
              <a:tr h="260648">
                <a:tc vMerge="1">
                  <a:txBody>
                    <a:bodyPr/>
                    <a:lstStyle/>
                    <a:p>
                      <a:pPr algn="l" fontAlgn="t"/>
                      <a:endParaRPr lang="nl-NL" sz="1400" b="1" i="0" u="none" strike="noStrike" dirty="0">
                        <a:solidFill>
                          <a:srgbClr val="342E74"/>
                        </a:solidFill>
                        <a:effectLst/>
                        <a:latin typeface="Arial"/>
                      </a:endParaRP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ctr" fontAlgn="t"/>
                      <a:r>
                        <a:rPr lang="nl-NL" sz="1400" u="none" strike="noStrike" dirty="0">
                          <a:solidFill>
                            <a:srgbClr val="342E74"/>
                          </a:solidFill>
                          <a:effectLst/>
                        </a:rPr>
                        <a:t>Toewijzingsbericht </a:t>
                      </a:r>
                      <a:r>
                        <a:rPr lang="nl-NL" sz="1400" u="none" strike="noStrike" dirty="0" smtClean="0">
                          <a:solidFill>
                            <a:srgbClr val="342E74"/>
                          </a:solidFill>
                          <a:effectLst/>
                        </a:rPr>
                        <a:t>GGZ/Provinciaal</a:t>
                      </a:r>
                      <a:endParaRPr lang="nl-NL" sz="1400" b="0" i="0" u="none" strike="noStrike" dirty="0">
                        <a:solidFill>
                          <a:srgbClr val="342E74"/>
                        </a:solidFill>
                        <a:effectLst/>
                        <a:latin typeface="Arial"/>
                      </a:endParaRPr>
                    </a:p>
                  </a:txBody>
                  <a:tcPr marL="9525" marR="9525" marT="9525" marB="0" anchor="ct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solidFill>
                      <a:schemeClr val="accent1"/>
                    </a:solidFill>
                  </a:tcPr>
                </a:tc>
                <a:tc>
                  <a:txBody>
                    <a:bodyPr/>
                    <a:lstStyle/>
                    <a:p>
                      <a:pPr algn="ctr" fontAlgn="t"/>
                      <a:r>
                        <a:rPr lang="nl-NL" sz="1400" u="none" strike="noStrike" dirty="0">
                          <a:solidFill>
                            <a:srgbClr val="342E74"/>
                          </a:solidFill>
                          <a:effectLst/>
                        </a:rPr>
                        <a:t>Bericht start zorg ??</a:t>
                      </a:r>
                      <a:endParaRPr lang="nl-NL" sz="1400" b="0" i="0" u="none" strike="noStrike" dirty="0">
                        <a:solidFill>
                          <a:srgbClr val="342E74"/>
                        </a:solidFill>
                        <a:effectLst/>
                        <a:latin typeface="Arial"/>
                      </a:endParaRPr>
                    </a:p>
                  </a:txBody>
                  <a:tcPr marL="9525" marR="9525" marT="9525" marB="0" anchor="ct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r>
              <a:tr h="260648">
                <a:tc>
                  <a:txBody>
                    <a:bodyPr/>
                    <a:lstStyle/>
                    <a:p>
                      <a:pPr algn="l" fontAlgn="b"/>
                      <a:r>
                        <a:rPr lang="nl-NL" sz="1400" u="none" strike="noStrike">
                          <a:solidFill>
                            <a:srgbClr val="342E74"/>
                          </a:solidFill>
                          <a:effectLst/>
                        </a:rPr>
                        <a:t> </a:t>
                      </a:r>
                      <a:endParaRPr lang="nl-NL" sz="1400" b="0" i="0" u="none" strike="noStrike">
                        <a:solidFill>
                          <a:srgbClr val="342E74"/>
                        </a:solidFill>
                        <a:effectLst/>
                        <a:latin typeface="Arial"/>
                      </a:endParaRPr>
                    </a:p>
                  </a:txBody>
                  <a:tcPr marL="9525" marR="9525" marT="9525" marB="0" anchor="ct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ctr" fontAlgn="b"/>
                      <a:r>
                        <a:rPr lang="nl-NL" sz="1400" u="none" strike="noStrike">
                          <a:solidFill>
                            <a:srgbClr val="342E74"/>
                          </a:solidFill>
                          <a:effectLst/>
                        </a:rPr>
                        <a:t> </a:t>
                      </a:r>
                      <a:endParaRPr lang="nl-NL" sz="1400" b="0" i="0" u="none" strike="noStrike">
                        <a:solidFill>
                          <a:srgbClr val="342E74"/>
                        </a:solidFill>
                        <a:effectLst/>
                        <a:latin typeface="Arial"/>
                      </a:endParaRPr>
                    </a:p>
                  </a:txBody>
                  <a:tcPr marL="9525" marR="9525" marT="9525" marB="0" anchor="ct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ctr" fontAlgn="b"/>
                      <a:r>
                        <a:rPr lang="nl-NL" sz="1400" u="none" strike="noStrike">
                          <a:solidFill>
                            <a:srgbClr val="342E74"/>
                          </a:solidFill>
                          <a:effectLst/>
                        </a:rPr>
                        <a:t> </a:t>
                      </a:r>
                      <a:endParaRPr lang="nl-NL" sz="1400" b="0" i="0" u="none" strike="noStrike">
                        <a:solidFill>
                          <a:srgbClr val="342E74"/>
                        </a:solidFill>
                        <a:effectLst/>
                        <a:latin typeface="Arial"/>
                      </a:endParaRPr>
                    </a:p>
                  </a:txBody>
                  <a:tcPr marL="9525" marR="9525" marT="9525" marB="0" anchor="ct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r>
              <a:tr h="260648">
                <a:tc rowSpan="3">
                  <a:txBody>
                    <a:bodyPr/>
                    <a:lstStyle/>
                    <a:p>
                      <a:pPr algn="l" fontAlgn="t"/>
                      <a:r>
                        <a:rPr lang="nl-NL" sz="1400" u="none" strike="noStrike" dirty="0">
                          <a:solidFill>
                            <a:srgbClr val="342E74"/>
                          </a:solidFill>
                          <a:effectLst/>
                        </a:rPr>
                        <a:t>Facturatie en </a:t>
                      </a:r>
                      <a:r>
                        <a:rPr lang="nl-NL" sz="1400" u="none" strike="noStrike" dirty="0" smtClean="0">
                          <a:solidFill>
                            <a:srgbClr val="342E74"/>
                          </a:solidFill>
                          <a:effectLst/>
                        </a:rPr>
                        <a:t>declaratie</a:t>
                      </a:r>
                      <a:endParaRPr lang="nl-NL" sz="1400" b="1" i="0" u="none" strike="noStrike" dirty="0">
                        <a:solidFill>
                          <a:srgbClr val="342E74"/>
                        </a:solidFill>
                        <a:effectLst/>
                        <a:latin typeface="Arial"/>
                      </a:endParaRPr>
                    </a:p>
                  </a:txBody>
                  <a:tcPr marL="9525" marR="9525" marT="9525" marB="0" anchor="ct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ctr" fontAlgn="b"/>
                      <a:r>
                        <a:rPr lang="nl-NL" sz="1400" u="none" strike="noStrike" dirty="0">
                          <a:solidFill>
                            <a:srgbClr val="342E74"/>
                          </a:solidFill>
                          <a:effectLst/>
                        </a:rPr>
                        <a:t>Declaratiebericht provinciale </a:t>
                      </a:r>
                      <a:r>
                        <a:rPr lang="nl-NL" sz="1400" u="none" strike="noStrike" dirty="0" smtClean="0">
                          <a:solidFill>
                            <a:srgbClr val="342E74"/>
                          </a:solidFill>
                          <a:effectLst/>
                        </a:rPr>
                        <a:t>jeugdzorg</a:t>
                      </a:r>
                      <a:endParaRPr lang="nl-NL" sz="1400" b="0" i="0" u="none" strike="noStrike" dirty="0">
                        <a:solidFill>
                          <a:srgbClr val="342E74"/>
                        </a:solidFill>
                        <a:effectLst/>
                        <a:latin typeface="Arial"/>
                      </a:endParaRPr>
                    </a:p>
                  </a:txBody>
                  <a:tcPr marL="9525" marR="9525" marT="9525" marB="0" anchor="ct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solidFill>
                      <a:schemeClr val="accent1"/>
                    </a:solidFill>
                  </a:tcPr>
                </a:tc>
                <a:tc>
                  <a:txBody>
                    <a:bodyPr/>
                    <a:lstStyle/>
                    <a:p>
                      <a:pPr algn="ctr" fontAlgn="t"/>
                      <a:r>
                        <a:rPr lang="nl-NL" sz="1400" u="none" strike="noStrike">
                          <a:solidFill>
                            <a:srgbClr val="342E74"/>
                          </a:solidFill>
                          <a:effectLst/>
                        </a:rPr>
                        <a:t> </a:t>
                      </a:r>
                      <a:endParaRPr lang="nl-NL" sz="1400" b="0" i="0" u="none" strike="noStrike">
                        <a:solidFill>
                          <a:srgbClr val="342E74"/>
                        </a:solidFill>
                        <a:effectLst/>
                        <a:latin typeface="Arial"/>
                      </a:endParaRPr>
                    </a:p>
                  </a:txBody>
                  <a:tcPr marL="9525" marR="9525" marT="9525" marB="0" anchor="ct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r>
              <a:tr h="260648">
                <a:tc vMerge="1">
                  <a:txBody>
                    <a:bodyPr/>
                    <a:lstStyle/>
                    <a:p>
                      <a:pPr algn="l" fontAlgn="b"/>
                      <a:endParaRPr lang="nl-NL" sz="1400" b="0" i="0" u="none" strike="noStrike" dirty="0">
                        <a:solidFill>
                          <a:srgbClr val="342E74"/>
                        </a:solidFill>
                        <a:effectLst/>
                        <a:latin typeface="Arial"/>
                      </a:endParaRPr>
                    </a:p>
                  </a:txBody>
                  <a:tcPr marL="9525" marR="9525" marT="9525" marB="0" anchor="b">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ctr" fontAlgn="b"/>
                      <a:r>
                        <a:rPr lang="nl-NL" sz="1400" u="none" strike="noStrike" dirty="0">
                          <a:solidFill>
                            <a:srgbClr val="342E74"/>
                          </a:solidFill>
                          <a:effectLst/>
                        </a:rPr>
                        <a:t>Landelijke standaardberichten AWBZ/GGZ</a:t>
                      </a:r>
                      <a:endParaRPr lang="nl-NL" sz="1400" b="0" i="0" u="none" strike="noStrike" dirty="0">
                        <a:solidFill>
                          <a:srgbClr val="342E74"/>
                        </a:solidFill>
                        <a:effectLst/>
                        <a:latin typeface="Arial"/>
                      </a:endParaRPr>
                    </a:p>
                  </a:txBody>
                  <a:tcPr marL="9525" marR="9525" marT="9525" marB="0" anchor="ct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solidFill>
                      <a:schemeClr val="accent1"/>
                    </a:solidFill>
                  </a:tcPr>
                </a:tc>
                <a:tc>
                  <a:txBody>
                    <a:bodyPr/>
                    <a:lstStyle/>
                    <a:p>
                      <a:pPr algn="ctr" fontAlgn="t"/>
                      <a:r>
                        <a:rPr lang="nl-NL" sz="1400" u="none" strike="noStrike">
                          <a:solidFill>
                            <a:srgbClr val="342E74"/>
                          </a:solidFill>
                          <a:effectLst/>
                        </a:rPr>
                        <a:t> </a:t>
                      </a:r>
                      <a:endParaRPr lang="nl-NL" sz="1400" b="0" i="0" u="none" strike="noStrike">
                        <a:solidFill>
                          <a:srgbClr val="342E74"/>
                        </a:solidFill>
                        <a:effectLst/>
                        <a:latin typeface="Arial"/>
                      </a:endParaRPr>
                    </a:p>
                  </a:txBody>
                  <a:tcPr marL="9525" marR="9525" marT="9525" marB="0" anchor="ct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r>
              <a:tr h="260648">
                <a:tc vMerge="1">
                  <a:txBody>
                    <a:bodyPr/>
                    <a:lstStyle/>
                    <a:p>
                      <a:pPr algn="l" fontAlgn="b"/>
                      <a:endParaRPr lang="nl-NL" sz="1400" b="0" i="0" u="none" strike="noStrike" dirty="0">
                        <a:solidFill>
                          <a:srgbClr val="342E74"/>
                        </a:solidFill>
                        <a:effectLst/>
                        <a:latin typeface="Arial"/>
                      </a:endParaRPr>
                    </a:p>
                  </a:txBody>
                  <a:tcPr marL="9525" marR="9525" marT="9525" marB="0" anchor="b">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ctr" fontAlgn="b"/>
                      <a:r>
                        <a:rPr lang="nl-NL" sz="1400" u="none" strike="noStrike" dirty="0" smtClean="0">
                          <a:solidFill>
                            <a:srgbClr val="342E74"/>
                          </a:solidFill>
                          <a:effectLst/>
                        </a:rPr>
                        <a:t> Overige</a:t>
                      </a:r>
                      <a:r>
                        <a:rPr lang="nl-NL" sz="1400" u="none" strike="noStrike" baseline="0" dirty="0" smtClean="0">
                          <a:solidFill>
                            <a:srgbClr val="342E74"/>
                          </a:solidFill>
                          <a:effectLst/>
                        </a:rPr>
                        <a:t> </a:t>
                      </a:r>
                      <a:r>
                        <a:rPr lang="nl-NL" sz="1400" u="none" strike="noStrike" dirty="0" smtClean="0">
                          <a:solidFill>
                            <a:srgbClr val="342E74"/>
                          </a:solidFill>
                          <a:effectLst/>
                        </a:rPr>
                        <a:t>berichten </a:t>
                      </a:r>
                      <a:r>
                        <a:rPr lang="nl-NL" sz="1400" u="none" strike="noStrike" dirty="0">
                          <a:solidFill>
                            <a:srgbClr val="342E74"/>
                          </a:solidFill>
                          <a:effectLst/>
                        </a:rPr>
                        <a:t>(facturatie </a:t>
                      </a:r>
                      <a:r>
                        <a:rPr lang="nl-NL" sz="1400" u="none" strike="noStrike" dirty="0" smtClean="0">
                          <a:solidFill>
                            <a:srgbClr val="342E74"/>
                          </a:solidFill>
                          <a:effectLst/>
                        </a:rPr>
                        <a:t>inzet </a:t>
                      </a:r>
                      <a:r>
                        <a:rPr lang="nl-NL" sz="1400" u="none" strike="noStrike" dirty="0">
                          <a:solidFill>
                            <a:srgbClr val="342E74"/>
                          </a:solidFill>
                          <a:effectLst/>
                        </a:rPr>
                        <a:t>FTE)</a:t>
                      </a:r>
                      <a:endParaRPr lang="nl-NL" sz="1400" b="0" i="0" u="none" strike="noStrike" dirty="0">
                        <a:solidFill>
                          <a:srgbClr val="342E74"/>
                        </a:solidFill>
                        <a:effectLst/>
                        <a:latin typeface="Arial"/>
                      </a:endParaRPr>
                    </a:p>
                  </a:txBody>
                  <a:tcPr marL="9525" marR="9525" marT="9525" marB="0" anchor="ct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solidFill>
                      <a:schemeClr val="accent1"/>
                    </a:solidFill>
                  </a:tcPr>
                </a:tc>
                <a:tc>
                  <a:txBody>
                    <a:bodyPr/>
                    <a:lstStyle/>
                    <a:p>
                      <a:pPr algn="ctr" fontAlgn="t"/>
                      <a:r>
                        <a:rPr lang="nl-NL" sz="1400" u="none" strike="noStrike" dirty="0">
                          <a:solidFill>
                            <a:srgbClr val="342E74"/>
                          </a:solidFill>
                          <a:effectLst/>
                        </a:rPr>
                        <a:t> </a:t>
                      </a:r>
                      <a:endParaRPr lang="nl-NL" sz="1400" b="0" i="0" u="none" strike="noStrike" dirty="0">
                        <a:solidFill>
                          <a:srgbClr val="342E74"/>
                        </a:solidFill>
                        <a:effectLst/>
                        <a:latin typeface="Arial"/>
                      </a:endParaRPr>
                    </a:p>
                  </a:txBody>
                  <a:tcPr marL="9525" marR="9525" marT="9525" marB="0" anchor="ct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r>
              <a:tr h="260648">
                <a:tc>
                  <a:txBody>
                    <a:bodyPr/>
                    <a:lstStyle/>
                    <a:p>
                      <a:pPr algn="l" fontAlgn="ctr"/>
                      <a:r>
                        <a:rPr lang="nl-NL" sz="1400" u="none" strike="noStrike">
                          <a:solidFill>
                            <a:srgbClr val="342E74"/>
                          </a:solidFill>
                          <a:effectLst/>
                        </a:rPr>
                        <a:t> </a:t>
                      </a:r>
                      <a:endParaRPr lang="nl-NL" sz="1400" b="0" i="0" u="none" strike="noStrike">
                        <a:solidFill>
                          <a:srgbClr val="342E74"/>
                        </a:solidFill>
                        <a:effectLst/>
                        <a:latin typeface="Arial"/>
                      </a:endParaRPr>
                    </a:p>
                  </a:txBody>
                  <a:tcPr marL="9525" marR="9525" marT="9525" marB="0" anchor="ct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ctr" fontAlgn="b"/>
                      <a:r>
                        <a:rPr lang="nl-NL" sz="1400" u="none" strike="noStrike">
                          <a:solidFill>
                            <a:srgbClr val="342E74"/>
                          </a:solidFill>
                          <a:effectLst/>
                        </a:rPr>
                        <a:t> </a:t>
                      </a:r>
                      <a:endParaRPr lang="nl-NL" sz="1400" b="0" i="0" u="none" strike="noStrike">
                        <a:solidFill>
                          <a:srgbClr val="342E74"/>
                        </a:solidFill>
                        <a:effectLst/>
                        <a:latin typeface="Arial"/>
                      </a:endParaRPr>
                    </a:p>
                  </a:txBody>
                  <a:tcPr marL="9525" marR="9525" marT="9525" marB="0" anchor="ct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ctr" fontAlgn="b"/>
                      <a:r>
                        <a:rPr lang="nl-NL" sz="1400" u="none" strike="noStrike">
                          <a:solidFill>
                            <a:srgbClr val="342E74"/>
                          </a:solidFill>
                          <a:effectLst/>
                        </a:rPr>
                        <a:t> </a:t>
                      </a:r>
                      <a:endParaRPr lang="nl-NL" sz="1400" b="0" i="0" u="none" strike="noStrike">
                        <a:solidFill>
                          <a:srgbClr val="342E74"/>
                        </a:solidFill>
                        <a:effectLst/>
                        <a:latin typeface="Arial"/>
                      </a:endParaRPr>
                    </a:p>
                  </a:txBody>
                  <a:tcPr marL="9525" marR="9525" marT="9525" marB="0" anchor="ct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r>
              <a:tr h="260648">
                <a:tc rowSpan="7">
                  <a:txBody>
                    <a:bodyPr/>
                    <a:lstStyle/>
                    <a:p>
                      <a:pPr algn="l" fontAlgn="t"/>
                      <a:r>
                        <a:rPr lang="nl-NL" sz="1400" u="none" strike="noStrike" dirty="0" smtClean="0">
                          <a:solidFill>
                            <a:srgbClr val="342E74"/>
                          </a:solidFill>
                          <a:effectLst/>
                        </a:rPr>
                        <a:t>Monitoring</a:t>
                      </a:r>
                      <a:r>
                        <a:rPr lang="nl-NL" sz="1400" u="none" strike="noStrike" dirty="0">
                          <a:solidFill>
                            <a:srgbClr val="342E74"/>
                          </a:solidFill>
                          <a:effectLst/>
                        </a:rPr>
                        <a:t> </a:t>
                      </a:r>
                      <a:endParaRPr lang="nl-NL" sz="1400" b="0" i="0" u="none" strike="noStrike" dirty="0">
                        <a:solidFill>
                          <a:srgbClr val="342E74"/>
                        </a:solidFill>
                        <a:effectLst/>
                        <a:latin typeface="Arial"/>
                      </a:endParaRPr>
                    </a:p>
                  </a:txBody>
                  <a:tcPr marL="9525" marR="9525" marT="9525" marB="0" anchor="ctr">
                    <a:lnT w="12700" cap="flat" cmpd="sng" algn="ctr">
                      <a:solidFill>
                        <a:srgbClr val="009EE0"/>
                      </a:solidFill>
                      <a:prstDash val="solid"/>
                      <a:round/>
                      <a:headEnd type="none" w="med" len="med"/>
                      <a:tailEnd type="none" w="med" len="med"/>
                    </a:lnT>
                    <a:noFill/>
                  </a:tcPr>
                </a:tc>
                <a:tc>
                  <a:txBody>
                    <a:bodyPr/>
                    <a:lstStyle/>
                    <a:p>
                      <a:pPr algn="ctr" fontAlgn="t"/>
                      <a:r>
                        <a:rPr lang="nl-NL" sz="1400" u="none" strike="noStrike">
                          <a:solidFill>
                            <a:srgbClr val="342E74"/>
                          </a:solidFill>
                          <a:effectLst/>
                        </a:rPr>
                        <a:t>Overzicht gecontracteerde aanbieders</a:t>
                      </a:r>
                      <a:endParaRPr lang="nl-NL" sz="1400" b="0" i="0" u="none" strike="noStrike">
                        <a:solidFill>
                          <a:srgbClr val="342E74"/>
                        </a:solidFill>
                        <a:effectLst/>
                        <a:latin typeface="Arial"/>
                      </a:endParaRPr>
                    </a:p>
                  </a:txBody>
                  <a:tcPr marL="9525" marR="9525" marT="9525" marB="0" anchor="ct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ctr" fontAlgn="t"/>
                      <a:r>
                        <a:rPr lang="nl-NL" sz="1400" u="none" strike="noStrike">
                          <a:solidFill>
                            <a:srgbClr val="342E74"/>
                          </a:solidFill>
                          <a:effectLst/>
                        </a:rPr>
                        <a:t> </a:t>
                      </a:r>
                      <a:endParaRPr lang="nl-NL" sz="1400" b="0" i="0" u="none" strike="noStrike">
                        <a:solidFill>
                          <a:srgbClr val="342E74"/>
                        </a:solidFill>
                        <a:effectLst/>
                        <a:latin typeface="Arial"/>
                      </a:endParaRPr>
                    </a:p>
                  </a:txBody>
                  <a:tcPr marL="9525" marR="9525" marT="9525" marB="0" anchor="ct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r>
              <a:tr h="260648">
                <a:tc vMerge="1">
                  <a:txBody>
                    <a:bodyPr/>
                    <a:lstStyle/>
                    <a:p>
                      <a:pPr algn="l" fontAlgn="t"/>
                      <a:endParaRPr lang="nl-NL" sz="1400" b="1" i="0" u="none" strike="noStrike" dirty="0">
                        <a:solidFill>
                          <a:srgbClr val="342E74"/>
                        </a:solidFill>
                        <a:effectLst/>
                        <a:latin typeface="Arial"/>
                      </a:endParaRP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ctr" fontAlgn="b"/>
                      <a:r>
                        <a:rPr lang="nl-NL" sz="1400" u="none" strike="noStrike" dirty="0">
                          <a:solidFill>
                            <a:srgbClr val="342E74"/>
                          </a:solidFill>
                          <a:effectLst/>
                        </a:rPr>
                        <a:t>Prognosemethodiek en lijst met tarieven</a:t>
                      </a:r>
                      <a:endParaRPr lang="nl-NL" sz="1400" b="0" i="0" u="none" strike="noStrike" dirty="0">
                        <a:solidFill>
                          <a:srgbClr val="342E74"/>
                        </a:solidFill>
                        <a:effectLst/>
                        <a:latin typeface="Arial"/>
                      </a:endParaRPr>
                    </a:p>
                  </a:txBody>
                  <a:tcPr marL="9525" marR="9525" marT="9525" marB="0" anchor="ct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ctr" fontAlgn="t"/>
                      <a:r>
                        <a:rPr lang="nl-NL" sz="1400" u="none" strike="noStrike" dirty="0">
                          <a:solidFill>
                            <a:srgbClr val="342E74"/>
                          </a:solidFill>
                          <a:effectLst/>
                        </a:rPr>
                        <a:t> </a:t>
                      </a:r>
                      <a:endParaRPr lang="nl-NL" sz="1400" b="0" i="0" u="none" strike="noStrike" dirty="0">
                        <a:solidFill>
                          <a:srgbClr val="342E74"/>
                        </a:solidFill>
                        <a:effectLst/>
                        <a:latin typeface="Arial"/>
                      </a:endParaRPr>
                    </a:p>
                  </a:txBody>
                  <a:tcPr marL="9525" marR="9525" marT="9525" marB="0" anchor="ct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r>
              <a:tr h="260648">
                <a:tc vMerge="1">
                  <a:txBody>
                    <a:bodyPr/>
                    <a:lstStyle/>
                    <a:p>
                      <a:pPr algn="l" fontAlgn="t"/>
                      <a:endParaRPr lang="nl-NL" sz="1400" b="1" i="0" u="none" strike="noStrike" dirty="0">
                        <a:solidFill>
                          <a:srgbClr val="342E74"/>
                        </a:solidFill>
                        <a:effectLst/>
                        <a:latin typeface="Arial"/>
                      </a:endParaRPr>
                    </a:p>
                  </a:txBody>
                  <a:tcPr marL="9525" marR="9525" marT="9525" marB="0">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ctr" fontAlgn="t"/>
                      <a:r>
                        <a:rPr lang="nl-NL" sz="1400" u="none" strike="noStrike" dirty="0" smtClean="0">
                          <a:solidFill>
                            <a:srgbClr val="342E74"/>
                          </a:solidFill>
                          <a:effectLst/>
                        </a:rPr>
                        <a:t>Maandelijkse </a:t>
                      </a:r>
                      <a:r>
                        <a:rPr lang="nl-NL" sz="1400" u="none" strike="noStrike" dirty="0">
                          <a:solidFill>
                            <a:srgbClr val="342E74"/>
                          </a:solidFill>
                          <a:effectLst/>
                        </a:rPr>
                        <a:t>prognose per aanbieder</a:t>
                      </a:r>
                      <a:endParaRPr lang="nl-NL" sz="1400" b="0" i="0" u="none" strike="noStrike" dirty="0">
                        <a:solidFill>
                          <a:srgbClr val="342E74"/>
                        </a:solidFill>
                        <a:effectLst/>
                        <a:latin typeface="Arial"/>
                      </a:endParaRPr>
                    </a:p>
                  </a:txBody>
                  <a:tcPr marL="9525" marR="9525" marT="9525" marB="0" anchor="ct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ctr" fontAlgn="t"/>
                      <a:r>
                        <a:rPr lang="nl-NL" sz="1400" u="none" strike="noStrike" dirty="0">
                          <a:solidFill>
                            <a:srgbClr val="342E74"/>
                          </a:solidFill>
                          <a:effectLst/>
                        </a:rPr>
                        <a:t> </a:t>
                      </a:r>
                      <a:endParaRPr lang="nl-NL" sz="1400" b="0" i="0" u="none" strike="noStrike" dirty="0">
                        <a:solidFill>
                          <a:srgbClr val="342E74"/>
                        </a:solidFill>
                        <a:effectLst/>
                        <a:latin typeface="Arial"/>
                      </a:endParaRPr>
                    </a:p>
                  </a:txBody>
                  <a:tcPr marL="9525" marR="9525" marT="9525" marB="0" anchor="ct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r>
              <a:tr h="260648">
                <a:tc vMerge="1">
                  <a:txBody>
                    <a:bodyPr/>
                    <a:lstStyle/>
                    <a:p>
                      <a:pPr algn="l" fontAlgn="b"/>
                      <a:endParaRPr lang="nl-NL" sz="1400" b="0" i="0" u="none" strike="noStrike">
                        <a:solidFill>
                          <a:srgbClr val="342E74"/>
                        </a:solidFill>
                        <a:effectLst/>
                        <a:latin typeface="Arial"/>
                      </a:endParaRPr>
                    </a:p>
                  </a:txBody>
                  <a:tcPr marL="9525" marR="9525" marT="9525" marB="0" anchor="b">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ctr" fontAlgn="b"/>
                      <a:r>
                        <a:rPr lang="nl-NL" sz="1400" u="none" strike="noStrike" dirty="0">
                          <a:solidFill>
                            <a:srgbClr val="342E74"/>
                          </a:solidFill>
                          <a:effectLst/>
                        </a:rPr>
                        <a:t>Consolidatiebericht </a:t>
                      </a:r>
                      <a:r>
                        <a:rPr lang="nl-NL" sz="1400" u="none" strike="noStrike" dirty="0" smtClean="0">
                          <a:solidFill>
                            <a:srgbClr val="342E74"/>
                          </a:solidFill>
                          <a:effectLst/>
                        </a:rPr>
                        <a:t>indicaties</a:t>
                      </a:r>
                      <a:endParaRPr lang="nl-NL" sz="1400" b="0" i="0" u="none" strike="noStrike" dirty="0">
                        <a:solidFill>
                          <a:srgbClr val="342E74"/>
                        </a:solidFill>
                        <a:effectLst/>
                        <a:latin typeface="Arial"/>
                      </a:endParaRPr>
                    </a:p>
                  </a:txBody>
                  <a:tcPr marL="9525" marR="9525" marT="9525" marB="0" anchor="ct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ctr" fontAlgn="t"/>
                      <a:r>
                        <a:rPr lang="nl-NL" sz="1400" u="none" strike="noStrike" dirty="0">
                          <a:solidFill>
                            <a:srgbClr val="342E74"/>
                          </a:solidFill>
                          <a:effectLst/>
                        </a:rPr>
                        <a:t> </a:t>
                      </a:r>
                      <a:endParaRPr lang="nl-NL" sz="1400" b="0" i="0" u="none" strike="noStrike" dirty="0">
                        <a:solidFill>
                          <a:srgbClr val="342E74"/>
                        </a:solidFill>
                        <a:effectLst/>
                        <a:latin typeface="Arial"/>
                      </a:endParaRPr>
                    </a:p>
                  </a:txBody>
                  <a:tcPr marL="9525" marR="9525" marT="9525" marB="0" anchor="ct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r>
              <a:tr h="260648">
                <a:tc vMerge="1">
                  <a:txBody>
                    <a:bodyPr/>
                    <a:lstStyle/>
                    <a:p>
                      <a:pPr algn="l" fontAlgn="b"/>
                      <a:endParaRPr lang="nl-NL" sz="1400" b="0" i="0" u="none" strike="noStrike" dirty="0">
                        <a:solidFill>
                          <a:srgbClr val="342E74"/>
                        </a:solidFill>
                        <a:effectLst/>
                        <a:latin typeface="Arial"/>
                      </a:endParaRPr>
                    </a:p>
                  </a:txBody>
                  <a:tcPr marL="9525" marR="9525" marT="9525" marB="0" anchor="b">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ctr" fontAlgn="t"/>
                      <a:r>
                        <a:rPr lang="nl-NL" sz="1400" u="none" strike="noStrike">
                          <a:solidFill>
                            <a:srgbClr val="342E74"/>
                          </a:solidFill>
                          <a:effectLst/>
                        </a:rPr>
                        <a:t>Nacalculatieoverzicht</a:t>
                      </a:r>
                      <a:endParaRPr lang="nl-NL" sz="1400" b="0" i="0" u="none" strike="noStrike">
                        <a:solidFill>
                          <a:srgbClr val="342E74"/>
                        </a:solidFill>
                        <a:effectLst/>
                        <a:latin typeface="Arial"/>
                      </a:endParaRPr>
                    </a:p>
                  </a:txBody>
                  <a:tcPr marL="9525" marR="9525" marT="9525" marB="0" anchor="ct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ctr" fontAlgn="t"/>
                      <a:r>
                        <a:rPr lang="nl-NL" sz="1400" u="none" strike="noStrike">
                          <a:solidFill>
                            <a:srgbClr val="342E74"/>
                          </a:solidFill>
                          <a:effectLst/>
                        </a:rPr>
                        <a:t> </a:t>
                      </a:r>
                      <a:endParaRPr lang="nl-NL" sz="1400" b="0" i="0" u="none" strike="noStrike">
                        <a:solidFill>
                          <a:srgbClr val="342E74"/>
                        </a:solidFill>
                        <a:effectLst/>
                        <a:latin typeface="Arial"/>
                      </a:endParaRPr>
                    </a:p>
                  </a:txBody>
                  <a:tcPr marL="9525" marR="9525" marT="9525" marB="0" anchor="ct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r>
              <a:tr h="260648">
                <a:tc vMerge="1">
                  <a:txBody>
                    <a:bodyPr/>
                    <a:lstStyle/>
                    <a:p>
                      <a:pPr algn="l" fontAlgn="b"/>
                      <a:endParaRPr lang="nl-NL" sz="1400" b="0" i="0" u="none" strike="noStrike" dirty="0">
                        <a:solidFill>
                          <a:srgbClr val="342E74"/>
                        </a:solidFill>
                        <a:effectLst/>
                        <a:latin typeface="Arial"/>
                      </a:endParaRPr>
                    </a:p>
                  </a:txBody>
                  <a:tcPr marL="9525" marR="9525" marT="9525" marB="0" anchor="b">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ctr" fontAlgn="b"/>
                      <a:r>
                        <a:rPr lang="nl-NL" sz="1400" u="none" strike="noStrike" dirty="0" smtClean="0">
                          <a:solidFill>
                            <a:srgbClr val="342E74"/>
                          </a:solidFill>
                          <a:effectLst/>
                        </a:rPr>
                        <a:t>Rapportage </a:t>
                      </a:r>
                      <a:r>
                        <a:rPr lang="nl-NL" sz="1400" u="none" strike="noStrike" dirty="0">
                          <a:solidFill>
                            <a:srgbClr val="342E74"/>
                          </a:solidFill>
                          <a:effectLst/>
                        </a:rPr>
                        <a:t>van productie, </a:t>
                      </a:r>
                      <a:r>
                        <a:rPr lang="nl-NL" sz="1400" u="none" strike="noStrike" dirty="0" smtClean="0">
                          <a:solidFill>
                            <a:srgbClr val="342E74"/>
                          </a:solidFill>
                          <a:effectLst/>
                        </a:rPr>
                        <a:t>OHW</a:t>
                      </a:r>
                      <a:endParaRPr lang="nl-NL" sz="1400" b="0" i="0" u="none" strike="noStrike" dirty="0">
                        <a:solidFill>
                          <a:srgbClr val="342E74"/>
                        </a:solidFill>
                        <a:effectLst/>
                        <a:latin typeface="Arial"/>
                      </a:endParaRPr>
                    </a:p>
                  </a:txBody>
                  <a:tcPr marL="9525" marR="9525" marT="9525" marB="0" anchor="ct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ctr" fontAlgn="t"/>
                      <a:r>
                        <a:rPr lang="nl-NL" sz="1400" u="none" strike="noStrike">
                          <a:solidFill>
                            <a:srgbClr val="342E74"/>
                          </a:solidFill>
                          <a:effectLst/>
                        </a:rPr>
                        <a:t> </a:t>
                      </a:r>
                      <a:endParaRPr lang="nl-NL" sz="1400" b="0" i="0" u="none" strike="noStrike">
                        <a:solidFill>
                          <a:srgbClr val="342E74"/>
                        </a:solidFill>
                        <a:effectLst/>
                        <a:latin typeface="Arial"/>
                      </a:endParaRPr>
                    </a:p>
                  </a:txBody>
                  <a:tcPr marL="9525" marR="9525" marT="9525" marB="0" anchor="ct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r>
              <a:tr h="260648">
                <a:tc vMerge="1">
                  <a:txBody>
                    <a:bodyPr/>
                    <a:lstStyle/>
                    <a:p>
                      <a:pPr algn="l" fontAlgn="t"/>
                      <a:endParaRPr lang="nl-NL" sz="1400" b="0" i="0" u="none" strike="noStrike" dirty="0">
                        <a:solidFill>
                          <a:srgbClr val="342E74"/>
                        </a:solidFill>
                        <a:effectLst/>
                        <a:latin typeface="Arial"/>
                      </a:endParaRPr>
                    </a:p>
                  </a:txBody>
                  <a:tcPr marL="9525" marR="9525" marT="9525" marB="0">
                    <a:lnT w="12700" cap="flat" cmpd="sng" algn="ctr">
                      <a:solidFill>
                        <a:srgbClr val="009EE0"/>
                      </a:solidFill>
                      <a:prstDash val="solid"/>
                      <a:round/>
                      <a:headEnd type="none" w="med" len="med"/>
                      <a:tailEnd type="none" w="med" len="med"/>
                    </a:lnT>
                    <a:noFill/>
                  </a:tcPr>
                </a:tc>
                <a:tc>
                  <a:txBody>
                    <a:bodyPr/>
                    <a:lstStyle/>
                    <a:p>
                      <a:pPr algn="ctr" fontAlgn="t"/>
                      <a:r>
                        <a:rPr lang="nl-NL" sz="1400" u="none" strike="noStrike" dirty="0">
                          <a:solidFill>
                            <a:srgbClr val="342E74"/>
                          </a:solidFill>
                          <a:effectLst/>
                        </a:rPr>
                        <a:t>Overzicht </a:t>
                      </a:r>
                      <a:r>
                        <a:rPr lang="nl-NL" sz="1400" u="none" strike="noStrike" dirty="0" smtClean="0">
                          <a:solidFill>
                            <a:srgbClr val="342E74"/>
                          </a:solidFill>
                          <a:effectLst/>
                        </a:rPr>
                        <a:t>financiële </a:t>
                      </a:r>
                      <a:r>
                        <a:rPr lang="nl-NL" sz="1400" u="none" strike="noStrike" dirty="0">
                          <a:solidFill>
                            <a:srgbClr val="342E74"/>
                          </a:solidFill>
                          <a:effectLst/>
                        </a:rPr>
                        <a:t>afspraken</a:t>
                      </a:r>
                      <a:endParaRPr lang="nl-NL" sz="1400" b="0" i="0" u="none" strike="noStrike" dirty="0">
                        <a:solidFill>
                          <a:srgbClr val="342E74"/>
                        </a:solidFill>
                        <a:effectLst/>
                        <a:latin typeface="Arial"/>
                      </a:endParaRPr>
                    </a:p>
                  </a:txBody>
                  <a:tcPr marL="9525" marR="9525" marT="9525" marB="0" anchor="ctr">
                    <a:lnT w="12700" cap="flat" cmpd="sng" algn="ctr">
                      <a:solidFill>
                        <a:srgbClr val="009EE0"/>
                      </a:solidFill>
                      <a:prstDash val="solid"/>
                      <a:round/>
                      <a:headEnd type="none" w="med" len="med"/>
                      <a:tailEnd type="none" w="med" len="med"/>
                    </a:lnT>
                    <a:noFill/>
                  </a:tcPr>
                </a:tc>
                <a:tc>
                  <a:txBody>
                    <a:bodyPr/>
                    <a:lstStyle/>
                    <a:p>
                      <a:pPr algn="ctr" fontAlgn="t"/>
                      <a:r>
                        <a:rPr lang="nl-NL" sz="1400" u="none" strike="noStrike" dirty="0">
                          <a:solidFill>
                            <a:srgbClr val="342E74"/>
                          </a:solidFill>
                          <a:effectLst/>
                        </a:rPr>
                        <a:t> </a:t>
                      </a:r>
                      <a:endParaRPr lang="nl-NL" sz="1400" b="0" i="0" u="none" strike="noStrike" dirty="0">
                        <a:solidFill>
                          <a:srgbClr val="342E74"/>
                        </a:solidFill>
                        <a:effectLst/>
                        <a:latin typeface="Arial"/>
                      </a:endParaRPr>
                    </a:p>
                  </a:txBody>
                  <a:tcPr marL="9525" marR="9525" marT="9525" marB="0" anchor="ctr">
                    <a:lnT w="12700" cap="flat" cmpd="sng" algn="ctr">
                      <a:solidFill>
                        <a:srgbClr val="009EE0"/>
                      </a:solidFill>
                      <a:prstDash val="solid"/>
                      <a:round/>
                      <a:headEnd type="none" w="med" len="med"/>
                      <a:tailEnd type="none" w="med" len="med"/>
                    </a:lnT>
                    <a:noFill/>
                  </a:tcPr>
                </a:tc>
              </a:tr>
            </a:tbl>
          </a:graphicData>
        </a:graphic>
      </p:graphicFrame>
      <p:sp>
        <p:nvSpPr>
          <p:cNvPr id="7" name="Rechthoek 6"/>
          <p:cNvSpPr/>
          <p:nvPr/>
        </p:nvSpPr>
        <p:spPr>
          <a:xfrm>
            <a:off x="971600" y="6525344"/>
            <a:ext cx="360040" cy="144016"/>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hthoek 7"/>
          <p:cNvSpPr/>
          <p:nvPr/>
        </p:nvSpPr>
        <p:spPr>
          <a:xfrm>
            <a:off x="1547664" y="6525344"/>
            <a:ext cx="4896544" cy="1440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400" dirty="0" smtClean="0">
                <a:solidFill>
                  <a:srgbClr val="003768"/>
                </a:solidFill>
              </a:rPr>
              <a:t>Benodigd voor bedrijfsvoering</a:t>
            </a:r>
            <a:endParaRPr lang="nl-NL" sz="1400" dirty="0">
              <a:solidFill>
                <a:srgbClr val="003768"/>
              </a:solidFill>
            </a:endParaRPr>
          </a:p>
        </p:txBody>
      </p:sp>
    </p:spTree>
    <p:extLst>
      <p:ext uri="{BB962C8B-B14F-4D97-AF65-F5344CB8AC3E}">
        <p14:creationId xmlns:p14="http://schemas.microsoft.com/office/powerpoint/2010/main" val="12320616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Binnen het speelveld zijn slechts een aantal berichten noodzakelijk voor bedrijfsvoering</a:t>
            </a:r>
            <a:endParaRPr lang="nl-NL" dirty="0"/>
          </a:p>
        </p:txBody>
      </p:sp>
      <p:sp>
        <p:nvSpPr>
          <p:cNvPr id="4" name="Ovaal 3"/>
          <p:cNvSpPr/>
          <p:nvPr/>
        </p:nvSpPr>
        <p:spPr>
          <a:xfrm>
            <a:off x="3959932" y="1772816"/>
            <a:ext cx="1800000" cy="180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nl-NL" dirty="0" err="1" smtClean="0">
                <a:solidFill>
                  <a:srgbClr val="003768"/>
                </a:solidFill>
              </a:rPr>
              <a:t>Inkoop-organisatie</a:t>
            </a:r>
            <a:endParaRPr lang="nl-NL" dirty="0">
              <a:solidFill>
                <a:srgbClr val="003768"/>
              </a:solidFill>
            </a:endParaRPr>
          </a:p>
        </p:txBody>
      </p:sp>
      <p:sp>
        <p:nvSpPr>
          <p:cNvPr id="5" name="Ovaal 4"/>
          <p:cNvSpPr/>
          <p:nvPr/>
        </p:nvSpPr>
        <p:spPr>
          <a:xfrm>
            <a:off x="1547664" y="4437112"/>
            <a:ext cx="1800000" cy="180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nl-NL" dirty="0" smtClean="0">
                <a:solidFill>
                  <a:srgbClr val="003768"/>
                </a:solidFill>
              </a:rPr>
              <a:t>Aanbieder</a:t>
            </a:r>
            <a:endParaRPr lang="nl-NL" dirty="0">
              <a:solidFill>
                <a:srgbClr val="003768"/>
              </a:solidFill>
            </a:endParaRPr>
          </a:p>
        </p:txBody>
      </p:sp>
      <p:sp>
        <p:nvSpPr>
          <p:cNvPr id="6" name="Ovaal 5"/>
          <p:cNvSpPr/>
          <p:nvPr/>
        </p:nvSpPr>
        <p:spPr>
          <a:xfrm>
            <a:off x="6372200" y="4437112"/>
            <a:ext cx="1800000" cy="180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nl-NL" dirty="0" smtClean="0">
                <a:solidFill>
                  <a:srgbClr val="003768"/>
                </a:solidFill>
              </a:rPr>
              <a:t>Gemeente</a:t>
            </a:r>
            <a:endParaRPr lang="nl-NL" dirty="0">
              <a:solidFill>
                <a:srgbClr val="003768"/>
              </a:solidFill>
            </a:endParaRPr>
          </a:p>
        </p:txBody>
      </p:sp>
      <p:cxnSp>
        <p:nvCxnSpPr>
          <p:cNvPr id="8" name="Rechte verbindingslijn met pijl 7"/>
          <p:cNvCxnSpPr>
            <a:stCxn id="5" idx="7"/>
          </p:cNvCxnSpPr>
          <p:nvPr/>
        </p:nvCxnSpPr>
        <p:spPr>
          <a:xfrm flipV="1">
            <a:off x="3084060" y="3429000"/>
            <a:ext cx="1271916" cy="1271716"/>
          </a:xfrm>
          <a:prstGeom prst="straightConnector1">
            <a:avLst/>
          </a:prstGeom>
          <a:ln w="38100">
            <a:solidFill>
              <a:schemeClr val="accent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9" name="Rechte verbindingslijn met pijl 8"/>
          <p:cNvCxnSpPr/>
          <p:nvPr/>
        </p:nvCxnSpPr>
        <p:spPr>
          <a:xfrm flipH="1">
            <a:off x="2807804" y="3140968"/>
            <a:ext cx="1260140" cy="1296144"/>
          </a:xfrm>
          <a:prstGeom prst="straightConnector1">
            <a:avLst/>
          </a:prstGeom>
          <a:ln w="38100">
            <a:solidFill>
              <a:schemeClr val="accent1"/>
            </a:solidFill>
            <a:tailEnd type="triangle"/>
          </a:ln>
          <a:effectLst/>
        </p:spPr>
        <p:style>
          <a:lnRef idx="2">
            <a:schemeClr val="accent1"/>
          </a:lnRef>
          <a:fillRef idx="0">
            <a:schemeClr val="accent1"/>
          </a:fillRef>
          <a:effectRef idx="1">
            <a:schemeClr val="accent1"/>
          </a:effectRef>
          <a:fontRef idx="minor">
            <a:schemeClr val="tx1"/>
          </a:fontRef>
        </p:style>
      </p:cxnSp>
      <p:sp>
        <p:nvSpPr>
          <p:cNvPr id="14" name="Tekstvak 13"/>
          <p:cNvSpPr txBox="1"/>
          <p:nvPr/>
        </p:nvSpPr>
        <p:spPr>
          <a:xfrm>
            <a:off x="3635896" y="4005064"/>
            <a:ext cx="1644070" cy="523220"/>
          </a:xfrm>
          <a:prstGeom prst="rect">
            <a:avLst/>
          </a:prstGeom>
          <a:noFill/>
        </p:spPr>
        <p:txBody>
          <a:bodyPr wrap="square" rtlCol="0">
            <a:spAutoFit/>
          </a:bodyPr>
          <a:lstStyle/>
          <a:p>
            <a:r>
              <a:rPr lang="nl-NL" sz="1400" dirty="0" smtClean="0">
                <a:solidFill>
                  <a:srgbClr val="003768"/>
                </a:solidFill>
              </a:rPr>
              <a:t>Declaratie / facturatie</a:t>
            </a:r>
            <a:endParaRPr lang="nl-NL" sz="1400" dirty="0">
              <a:solidFill>
                <a:srgbClr val="003768"/>
              </a:solidFill>
            </a:endParaRPr>
          </a:p>
        </p:txBody>
      </p:sp>
      <p:cxnSp>
        <p:nvCxnSpPr>
          <p:cNvPr id="15" name="Rechte verbindingslijn met pijl 14"/>
          <p:cNvCxnSpPr/>
          <p:nvPr/>
        </p:nvCxnSpPr>
        <p:spPr>
          <a:xfrm>
            <a:off x="3385964" y="5479132"/>
            <a:ext cx="2934326" cy="0"/>
          </a:xfrm>
          <a:prstGeom prst="straightConnector1">
            <a:avLst/>
          </a:prstGeom>
          <a:ln w="38100">
            <a:solidFill>
              <a:schemeClr val="accent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6" name="Rechte verbindingslijn met pijl 15"/>
          <p:cNvCxnSpPr/>
          <p:nvPr/>
        </p:nvCxnSpPr>
        <p:spPr>
          <a:xfrm flipH="1">
            <a:off x="3385964" y="5191100"/>
            <a:ext cx="2934326" cy="0"/>
          </a:xfrm>
          <a:prstGeom prst="straightConnector1">
            <a:avLst/>
          </a:prstGeom>
          <a:ln w="38100">
            <a:solidFill>
              <a:schemeClr val="accent1"/>
            </a:solidFill>
            <a:tailEnd type="triangle"/>
          </a:ln>
          <a:effectLst/>
        </p:spPr>
        <p:style>
          <a:lnRef idx="2">
            <a:schemeClr val="accent1"/>
          </a:lnRef>
          <a:fillRef idx="0">
            <a:schemeClr val="accent1"/>
          </a:fillRef>
          <a:effectRef idx="1">
            <a:schemeClr val="accent1"/>
          </a:effectRef>
          <a:fontRef idx="minor">
            <a:schemeClr val="tx1"/>
          </a:fontRef>
        </p:style>
      </p:cxnSp>
      <p:sp>
        <p:nvSpPr>
          <p:cNvPr id="25" name="Tekstvak 24"/>
          <p:cNvSpPr txBox="1"/>
          <p:nvPr/>
        </p:nvSpPr>
        <p:spPr>
          <a:xfrm>
            <a:off x="3437646" y="4849415"/>
            <a:ext cx="2502506" cy="307777"/>
          </a:xfrm>
          <a:prstGeom prst="rect">
            <a:avLst/>
          </a:prstGeom>
          <a:noFill/>
        </p:spPr>
        <p:txBody>
          <a:bodyPr wrap="square" rtlCol="0">
            <a:spAutoFit/>
          </a:bodyPr>
          <a:lstStyle/>
          <a:p>
            <a:pPr algn="ctr"/>
            <a:r>
              <a:rPr lang="nl-NL" sz="1400" dirty="0" smtClean="0">
                <a:solidFill>
                  <a:srgbClr val="003768"/>
                </a:solidFill>
              </a:rPr>
              <a:t>Zorgopdracht / beschikking</a:t>
            </a:r>
            <a:endParaRPr lang="nl-NL" sz="1400" dirty="0">
              <a:solidFill>
                <a:srgbClr val="003768"/>
              </a:solidFill>
            </a:endParaRPr>
          </a:p>
        </p:txBody>
      </p:sp>
      <p:sp>
        <p:nvSpPr>
          <p:cNvPr id="26" name="Tekstvak 25"/>
          <p:cNvSpPr txBox="1"/>
          <p:nvPr/>
        </p:nvSpPr>
        <p:spPr>
          <a:xfrm>
            <a:off x="3867798" y="5479132"/>
            <a:ext cx="1644070" cy="307777"/>
          </a:xfrm>
          <a:prstGeom prst="rect">
            <a:avLst/>
          </a:prstGeom>
          <a:noFill/>
        </p:spPr>
        <p:txBody>
          <a:bodyPr wrap="square" rtlCol="0">
            <a:spAutoFit/>
          </a:bodyPr>
          <a:lstStyle/>
          <a:p>
            <a:pPr algn="ctr"/>
            <a:r>
              <a:rPr lang="nl-NL" sz="1400" dirty="0" smtClean="0">
                <a:solidFill>
                  <a:srgbClr val="003768"/>
                </a:solidFill>
              </a:rPr>
              <a:t>(Bericht start zorg)</a:t>
            </a:r>
            <a:endParaRPr lang="nl-NL" sz="1400" dirty="0">
              <a:solidFill>
                <a:srgbClr val="003768"/>
              </a:solidFill>
            </a:endParaRPr>
          </a:p>
        </p:txBody>
      </p:sp>
      <p:cxnSp>
        <p:nvCxnSpPr>
          <p:cNvPr id="27" name="Rechte verbindingslijn met pijl 26"/>
          <p:cNvCxnSpPr/>
          <p:nvPr/>
        </p:nvCxnSpPr>
        <p:spPr>
          <a:xfrm>
            <a:off x="5724128" y="3068960"/>
            <a:ext cx="1188332" cy="1387316"/>
          </a:xfrm>
          <a:prstGeom prst="straightConnector1">
            <a:avLst/>
          </a:prstGeom>
          <a:ln w="38100">
            <a:solidFill>
              <a:schemeClr val="accent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30" name="Rechte verbindingslijn met pijl 29"/>
          <p:cNvCxnSpPr/>
          <p:nvPr/>
        </p:nvCxnSpPr>
        <p:spPr>
          <a:xfrm>
            <a:off x="5508104" y="3356992"/>
            <a:ext cx="1188332" cy="1387316"/>
          </a:xfrm>
          <a:prstGeom prst="straightConnector1">
            <a:avLst/>
          </a:prstGeom>
          <a:ln w="38100">
            <a:solidFill>
              <a:schemeClr val="accent1"/>
            </a:solidFill>
            <a:headEnd type="triangle"/>
            <a:tailEnd type="none"/>
          </a:ln>
          <a:effectLst/>
        </p:spPr>
        <p:style>
          <a:lnRef idx="2">
            <a:schemeClr val="accent1"/>
          </a:lnRef>
          <a:fillRef idx="0">
            <a:schemeClr val="accent1"/>
          </a:fillRef>
          <a:effectRef idx="1">
            <a:schemeClr val="accent1"/>
          </a:effectRef>
          <a:fontRef idx="minor">
            <a:schemeClr val="tx1"/>
          </a:fontRef>
        </p:style>
      </p:cxnSp>
      <p:sp>
        <p:nvSpPr>
          <p:cNvPr id="31" name="Tekstvak 30"/>
          <p:cNvSpPr txBox="1"/>
          <p:nvPr/>
        </p:nvSpPr>
        <p:spPr>
          <a:xfrm>
            <a:off x="1475656" y="3418927"/>
            <a:ext cx="2076118" cy="523220"/>
          </a:xfrm>
          <a:prstGeom prst="rect">
            <a:avLst/>
          </a:prstGeom>
          <a:noFill/>
        </p:spPr>
        <p:txBody>
          <a:bodyPr wrap="square" rtlCol="0">
            <a:spAutoFit/>
          </a:bodyPr>
          <a:lstStyle/>
          <a:p>
            <a:pPr algn="r"/>
            <a:r>
              <a:rPr lang="nl-NL" sz="1400" dirty="0" smtClean="0">
                <a:solidFill>
                  <a:srgbClr val="003768"/>
                </a:solidFill>
              </a:rPr>
              <a:t>Retourberichten facturen / declaraties</a:t>
            </a:r>
            <a:endParaRPr lang="nl-NL" sz="1400" dirty="0">
              <a:solidFill>
                <a:srgbClr val="003768"/>
              </a:solidFill>
            </a:endParaRPr>
          </a:p>
        </p:txBody>
      </p:sp>
      <p:sp>
        <p:nvSpPr>
          <p:cNvPr id="32" name="Tekstvak 31"/>
          <p:cNvSpPr txBox="1"/>
          <p:nvPr/>
        </p:nvSpPr>
        <p:spPr>
          <a:xfrm>
            <a:off x="4512106" y="4005064"/>
            <a:ext cx="1644070" cy="738664"/>
          </a:xfrm>
          <a:prstGeom prst="rect">
            <a:avLst/>
          </a:prstGeom>
          <a:noFill/>
        </p:spPr>
        <p:txBody>
          <a:bodyPr wrap="square" rtlCol="0">
            <a:spAutoFit/>
          </a:bodyPr>
          <a:lstStyle/>
          <a:p>
            <a:pPr algn="r"/>
            <a:r>
              <a:rPr lang="nl-NL" sz="1400" dirty="0" smtClean="0">
                <a:solidFill>
                  <a:srgbClr val="003768"/>
                </a:solidFill>
              </a:rPr>
              <a:t>Overzicht beschikkingen / opdrachten</a:t>
            </a:r>
            <a:endParaRPr lang="nl-NL" sz="1400" dirty="0">
              <a:solidFill>
                <a:srgbClr val="003768"/>
              </a:solidFill>
            </a:endParaRPr>
          </a:p>
        </p:txBody>
      </p:sp>
      <p:sp>
        <p:nvSpPr>
          <p:cNvPr id="33" name="Tekstvak 32"/>
          <p:cNvSpPr txBox="1"/>
          <p:nvPr/>
        </p:nvSpPr>
        <p:spPr>
          <a:xfrm>
            <a:off x="6481964" y="3264521"/>
            <a:ext cx="2356165" cy="307777"/>
          </a:xfrm>
          <a:prstGeom prst="rect">
            <a:avLst/>
          </a:prstGeom>
          <a:noFill/>
        </p:spPr>
        <p:txBody>
          <a:bodyPr wrap="square" rtlCol="0">
            <a:spAutoFit/>
          </a:bodyPr>
          <a:lstStyle/>
          <a:p>
            <a:r>
              <a:rPr lang="nl-NL" sz="1400" dirty="0" err="1" smtClean="0">
                <a:solidFill>
                  <a:srgbClr val="003768"/>
                </a:solidFill>
              </a:rPr>
              <a:t>Ntb</a:t>
            </a:r>
            <a:r>
              <a:rPr lang="nl-NL" sz="1400" dirty="0" smtClean="0">
                <a:solidFill>
                  <a:srgbClr val="003768"/>
                </a:solidFill>
              </a:rPr>
              <a:t>: monitoring info</a:t>
            </a:r>
            <a:endParaRPr lang="nl-NL" sz="1400" dirty="0">
              <a:solidFill>
                <a:srgbClr val="003768"/>
              </a:solidFill>
            </a:endParaRPr>
          </a:p>
        </p:txBody>
      </p:sp>
      <p:sp>
        <p:nvSpPr>
          <p:cNvPr id="18" name="Tekstvak 17"/>
          <p:cNvSpPr txBox="1"/>
          <p:nvPr/>
        </p:nvSpPr>
        <p:spPr>
          <a:xfrm>
            <a:off x="6481963" y="3572298"/>
            <a:ext cx="2194491" cy="307777"/>
          </a:xfrm>
          <a:prstGeom prst="rect">
            <a:avLst/>
          </a:prstGeom>
          <a:noFill/>
        </p:spPr>
        <p:txBody>
          <a:bodyPr wrap="square" rtlCol="0">
            <a:spAutoFit/>
          </a:bodyPr>
          <a:lstStyle/>
          <a:p>
            <a:r>
              <a:rPr lang="nl-NL" sz="1400" dirty="0" smtClean="0">
                <a:solidFill>
                  <a:srgbClr val="003768"/>
                </a:solidFill>
              </a:rPr>
              <a:t>Declaratie / facturatie</a:t>
            </a:r>
            <a:endParaRPr lang="nl-NL" sz="1400" dirty="0">
              <a:solidFill>
                <a:srgbClr val="003768"/>
              </a:solidFill>
            </a:endParaRPr>
          </a:p>
        </p:txBody>
      </p:sp>
    </p:spTree>
    <p:extLst>
      <p:ext uri="{BB962C8B-B14F-4D97-AF65-F5344CB8AC3E}">
        <p14:creationId xmlns:p14="http://schemas.microsoft.com/office/powerpoint/2010/main" val="4310615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416309400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8692"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el 1"/>
          <p:cNvSpPr>
            <a:spLocks noGrp="1"/>
          </p:cNvSpPr>
          <p:nvPr>
            <p:ph type="title"/>
          </p:nvPr>
        </p:nvSpPr>
        <p:spPr/>
        <p:txBody>
          <a:bodyPr/>
          <a:lstStyle/>
          <a:p>
            <a:r>
              <a:rPr lang="nl-NL" dirty="0" smtClean="0"/>
              <a:t>Van deze berichten zijn enkelen reeds landelijk beschikbaar</a:t>
            </a:r>
            <a:endParaRPr lang="nl-NL" dirty="0"/>
          </a:p>
        </p:txBody>
      </p:sp>
      <p:graphicFrame>
        <p:nvGraphicFramePr>
          <p:cNvPr id="5" name="Tabel 4"/>
          <p:cNvGraphicFramePr>
            <a:graphicFrameLocks noGrp="1"/>
          </p:cNvGraphicFramePr>
          <p:nvPr>
            <p:extLst>
              <p:ext uri="{D42A27DB-BD31-4B8C-83A1-F6EECF244321}">
                <p14:modId xmlns:p14="http://schemas.microsoft.com/office/powerpoint/2010/main" val="2624804094"/>
              </p:ext>
            </p:extLst>
          </p:nvPr>
        </p:nvGraphicFramePr>
        <p:xfrm>
          <a:off x="899593" y="1772815"/>
          <a:ext cx="7560840" cy="4032449"/>
        </p:xfrm>
        <a:graphic>
          <a:graphicData uri="http://schemas.openxmlformats.org/drawingml/2006/table">
            <a:tbl>
              <a:tblPr>
                <a:tableStyleId>{5C22544A-7EE6-4342-B048-85BDC9FD1C3A}</a:tableStyleId>
              </a:tblPr>
              <a:tblGrid>
                <a:gridCol w="1360160"/>
                <a:gridCol w="1240136"/>
                <a:gridCol w="1240136"/>
                <a:gridCol w="1240136"/>
                <a:gridCol w="1240136"/>
                <a:gridCol w="1240136"/>
              </a:tblGrid>
              <a:tr h="518005">
                <a:tc>
                  <a:txBody>
                    <a:bodyPr/>
                    <a:lstStyle/>
                    <a:p>
                      <a:pPr algn="l" fontAlgn="b"/>
                      <a:r>
                        <a:rPr lang="nl-NL" sz="1400" u="none" strike="noStrike" dirty="0">
                          <a:solidFill>
                            <a:srgbClr val="342E74"/>
                          </a:solidFill>
                          <a:effectLst/>
                        </a:rPr>
                        <a:t> </a:t>
                      </a:r>
                      <a:endParaRPr lang="nl-NL" sz="1400" b="1" i="0" u="none" strike="noStrike" dirty="0">
                        <a:solidFill>
                          <a:srgbClr val="342E74"/>
                        </a:solidFill>
                        <a:effectLst/>
                        <a:latin typeface="Arial"/>
                      </a:endParaRPr>
                    </a:p>
                  </a:txBody>
                  <a:tcPr marL="9525" marR="9525" marT="9525" marB="0" anchor="ctr">
                    <a:noFill/>
                  </a:tcPr>
                </a:tc>
                <a:tc gridSpan="3">
                  <a:txBody>
                    <a:bodyPr/>
                    <a:lstStyle/>
                    <a:p>
                      <a:pPr algn="ctr" fontAlgn="t"/>
                      <a:r>
                        <a:rPr lang="nl-NL" sz="1400" b="1" i="0" u="none" strike="noStrike" dirty="0" smtClean="0">
                          <a:solidFill>
                            <a:schemeClr val="bg1"/>
                          </a:solidFill>
                          <a:effectLst/>
                          <a:latin typeface="Arial"/>
                        </a:rPr>
                        <a:t>Zorgtoewijzing</a:t>
                      </a:r>
                      <a:endParaRPr lang="nl-NL" sz="1400" b="1" i="0" u="none" strike="noStrike" dirty="0">
                        <a:solidFill>
                          <a:schemeClr val="bg1"/>
                        </a:solidFill>
                        <a:effectLst/>
                        <a:latin typeface="Arial"/>
                      </a:endParaRPr>
                    </a:p>
                  </a:txBody>
                  <a:tcPr marL="9525" marR="9525" marT="9525" marB="0" anchor="ctr">
                    <a:solidFill>
                      <a:srgbClr val="009EE0"/>
                    </a:solidFill>
                  </a:tcPr>
                </a:tc>
                <a:tc hMerge="1">
                  <a:txBody>
                    <a:bodyPr/>
                    <a:lstStyle/>
                    <a:p>
                      <a:endParaRPr lang="nl-NL"/>
                    </a:p>
                  </a:txBody>
                  <a:tcPr/>
                </a:tc>
                <a:tc hMerge="1">
                  <a:txBody>
                    <a:bodyPr/>
                    <a:lstStyle/>
                    <a:p>
                      <a:pPr algn="ctr" fontAlgn="t"/>
                      <a:endParaRPr lang="nl-NL" sz="1400" b="1" i="0" u="none" strike="noStrike" dirty="0">
                        <a:solidFill>
                          <a:schemeClr val="bg1"/>
                        </a:solidFill>
                        <a:effectLst/>
                        <a:latin typeface="Arial"/>
                      </a:endParaRPr>
                    </a:p>
                  </a:txBody>
                  <a:tcPr marL="9525" marR="9525" marT="9525" marB="0" anchor="ctr">
                    <a:solidFill>
                      <a:srgbClr val="009EE0"/>
                    </a:solidFill>
                  </a:tcPr>
                </a:tc>
                <a:tc gridSpan="2">
                  <a:txBody>
                    <a:bodyPr/>
                    <a:lstStyle/>
                    <a:p>
                      <a:pPr algn="ctr" fontAlgn="t"/>
                      <a:r>
                        <a:rPr lang="nl-NL" sz="1400" b="1" u="none" strike="noStrike" dirty="0" smtClean="0">
                          <a:solidFill>
                            <a:schemeClr val="bg1"/>
                          </a:solidFill>
                          <a:effectLst/>
                        </a:rPr>
                        <a:t>Facturatie en declaratie</a:t>
                      </a:r>
                      <a:endParaRPr lang="nl-NL" sz="1400" b="1" i="0" u="none" strike="noStrike" dirty="0">
                        <a:solidFill>
                          <a:schemeClr val="bg1"/>
                        </a:solidFill>
                        <a:effectLst/>
                        <a:latin typeface="Arial"/>
                      </a:endParaRPr>
                    </a:p>
                  </a:txBody>
                  <a:tcPr marL="9525" marR="9525" marT="9525" marB="0" anchor="ctr">
                    <a:solidFill>
                      <a:srgbClr val="009EE0"/>
                    </a:solidFill>
                  </a:tcPr>
                </a:tc>
                <a:tc hMerge="1">
                  <a:txBody>
                    <a:bodyPr/>
                    <a:lstStyle/>
                    <a:p>
                      <a:pPr algn="ctr" fontAlgn="t"/>
                      <a:endParaRPr lang="nl-NL" sz="1400" b="1" i="0" u="none" strike="noStrike" dirty="0">
                        <a:solidFill>
                          <a:schemeClr val="bg1"/>
                        </a:solidFill>
                        <a:effectLst/>
                        <a:latin typeface="Arial"/>
                      </a:endParaRPr>
                    </a:p>
                  </a:txBody>
                  <a:tcPr marL="9525" marR="9525" marT="9525" marB="0" anchor="ctr">
                    <a:solidFill>
                      <a:srgbClr val="009EE0"/>
                    </a:solidFill>
                  </a:tcPr>
                </a:tc>
              </a:tr>
              <a:tr h="518005">
                <a:tc>
                  <a:txBody>
                    <a:bodyPr/>
                    <a:lstStyle/>
                    <a:p>
                      <a:pPr algn="l" fontAlgn="b"/>
                      <a:r>
                        <a:rPr lang="nl-NL" sz="1400" b="1" i="0" u="none" strike="noStrike" dirty="0" smtClean="0">
                          <a:solidFill>
                            <a:srgbClr val="342E74"/>
                          </a:solidFill>
                          <a:effectLst/>
                          <a:latin typeface="Arial"/>
                        </a:rPr>
                        <a:t>Huidige</a:t>
                      </a:r>
                      <a:r>
                        <a:rPr lang="nl-NL" sz="1400" b="1" i="0" u="none" strike="noStrike" baseline="0" dirty="0" smtClean="0">
                          <a:solidFill>
                            <a:srgbClr val="342E74"/>
                          </a:solidFill>
                          <a:effectLst/>
                          <a:latin typeface="Arial"/>
                        </a:rPr>
                        <a:t> financiering</a:t>
                      </a:r>
                      <a:endParaRPr lang="nl-NL" sz="1400" b="1" i="0" u="none" strike="noStrike" dirty="0">
                        <a:solidFill>
                          <a:srgbClr val="342E74"/>
                        </a:solidFill>
                        <a:effectLst/>
                        <a:latin typeface="Arial"/>
                      </a:endParaRPr>
                    </a:p>
                  </a:txBody>
                  <a:tcPr marL="9525" marR="9525" marT="9525" marB="0" anchor="ctr">
                    <a:noFill/>
                  </a:tcPr>
                </a:tc>
                <a:tc>
                  <a:txBody>
                    <a:bodyPr/>
                    <a:lstStyle/>
                    <a:p>
                      <a:pPr algn="ctr" fontAlgn="t"/>
                      <a:r>
                        <a:rPr lang="nl-NL" sz="1400" b="1" i="0" u="none" strike="noStrike" dirty="0" smtClean="0">
                          <a:solidFill>
                            <a:schemeClr val="bg1"/>
                          </a:solidFill>
                          <a:effectLst/>
                          <a:latin typeface="Arial"/>
                        </a:rPr>
                        <a:t>Zorgopdracht</a:t>
                      </a:r>
                      <a:endParaRPr lang="nl-NL" sz="1400" b="1" i="0" u="none" strike="noStrike" dirty="0">
                        <a:solidFill>
                          <a:schemeClr val="bg1"/>
                        </a:solidFill>
                        <a:effectLst/>
                        <a:latin typeface="Arial"/>
                      </a:endParaRPr>
                    </a:p>
                  </a:txBody>
                  <a:tcPr marL="9525" marR="9525" marT="9525" marB="0" anchor="ctr">
                    <a:solidFill>
                      <a:srgbClr val="009EE0"/>
                    </a:solidFill>
                  </a:tcPr>
                </a:tc>
                <a:tc>
                  <a:txBody>
                    <a:bodyPr/>
                    <a:lstStyle/>
                    <a:p>
                      <a:pPr algn="ctr" fontAlgn="t"/>
                      <a:r>
                        <a:rPr lang="nl-NL" sz="1400" b="1" i="0" u="none" strike="noStrike" dirty="0" err="1" smtClean="0">
                          <a:solidFill>
                            <a:schemeClr val="bg1"/>
                          </a:solidFill>
                          <a:effectLst/>
                          <a:latin typeface="+mn-lt"/>
                        </a:rPr>
                        <a:t>Zorgtoewij</a:t>
                      </a:r>
                      <a:r>
                        <a:rPr lang="nl-NL" sz="1400" b="1" i="0" u="none" strike="noStrike" dirty="0" smtClean="0">
                          <a:solidFill>
                            <a:schemeClr val="bg1"/>
                          </a:solidFill>
                          <a:effectLst/>
                          <a:latin typeface="+mn-lt"/>
                        </a:rPr>
                        <a:t>-zing</a:t>
                      </a:r>
                      <a:r>
                        <a:rPr lang="nl-NL" sz="1400" b="1" i="0" u="none" strike="noStrike" baseline="0" dirty="0" smtClean="0">
                          <a:solidFill>
                            <a:schemeClr val="bg1"/>
                          </a:solidFill>
                          <a:effectLst/>
                          <a:latin typeface="+mn-lt"/>
                        </a:rPr>
                        <a:t> (</a:t>
                      </a:r>
                      <a:r>
                        <a:rPr lang="nl-NL" sz="1400" b="1" i="0" u="none" strike="noStrike" baseline="0" dirty="0" err="1" smtClean="0">
                          <a:solidFill>
                            <a:schemeClr val="bg1"/>
                          </a:solidFill>
                          <a:effectLst/>
                          <a:latin typeface="+mn-lt"/>
                        </a:rPr>
                        <a:t>Vecozo</a:t>
                      </a:r>
                      <a:r>
                        <a:rPr lang="nl-NL" sz="1400" b="1" i="0" u="none" strike="noStrike" baseline="0" dirty="0" smtClean="0">
                          <a:solidFill>
                            <a:schemeClr val="bg1"/>
                          </a:solidFill>
                          <a:effectLst/>
                          <a:latin typeface="+mn-lt"/>
                        </a:rPr>
                        <a:t>)</a:t>
                      </a:r>
                      <a:endParaRPr lang="nl-NL" sz="1400" b="1" i="0" u="none" strike="noStrike" dirty="0">
                        <a:solidFill>
                          <a:schemeClr val="bg1"/>
                        </a:solidFill>
                        <a:effectLst/>
                        <a:latin typeface="+mn-lt"/>
                      </a:endParaRPr>
                    </a:p>
                  </a:txBody>
                  <a:tcPr marL="9525" marR="9525" marT="9525" marB="0" anchor="ctr">
                    <a:solidFill>
                      <a:srgbClr val="009EE0"/>
                    </a:solidFill>
                  </a:tcPr>
                </a:tc>
                <a:tc>
                  <a:txBody>
                    <a:bodyPr/>
                    <a:lstStyle/>
                    <a:p>
                      <a:pPr algn="ctr" fontAlgn="t"/>
                      <a:r>
                        <a:rPr lang="nl-NL" sz="1400" b="1" i="0" u="none" strike="noStrike" dirty="0" smtClean="0">
                          <a:solidFill>
                            <a:schemeClr val="bg1"/>
                          </a:solidFill>
                          <a:effectLst/>
                          <a:latin typeface="Arial"/>
                        </a:rPr>
                        <a:t>Bericht start zorg</a:t>
                      </a:r>
                      <a:endParaRPr lang="nl-NL" sz="1400" b="1" i="0" u="none" strike="noStrike" dirty="0">
                        <a:solidFill>
                          <a:schemeClr val="bg1"/>
                        </a:solidFill>
                        <a:effectLst/>
                        <a:latin typeface="Arial"/>
                      </a:endParaRPr>
                    </a:p>
                  </a:txBody>
                  <a:tcPr marL="9525" marR="9525" marT="9525" marB="0" anchor="ctr">
                    <a:solidFill>
                      <a:srgbClr val="009EE0"/>
                    </a:solidFill>
                  </a:tcPr>
                </a:tc>
                <a:tc>
                  <a:txBody>
                    <a:bodyPr/>
                    <a:lstStyle/>
                    <a:p>
                      <a:pPr algn="ctr" fontAlgn="t"/>
                      <a:r>
                        <a:rPr lang="nl-NL" sz="1400" b="1" i="0" u="none" strike="noStrike" dirty="0" smtClean="0">
                          <a:solidFill>
                            <a:schemeClr val="bg1"/>
                          </a:solidFill>
                          <a:effectLst/>
                          <a:latin typeface="Arial"/>
                        </a:rPr>
                        <a:t>Facturatie</a:t>
                      </a:r>
                      <a:endParaRPr lang="nl-NL" sz="1400" b="1" i="0" u="none" strike="noStrike" dirty="0">
                        <a:solidFill>
                          <a:schemeClr val="bg1"/>
                        </a:solidFill>
                        <a:effectLst/>
                        <a:latin typeface="Arial"/>
                      </a:endParaRPr>
                    </a:p>
                  </a:txBody>
                  <a:tcPr marL="9525" marR="9525" marT="9525" marB="0" anchor="ctr">
                    <a:solidFill>
                      <a:srgbClr val="009EE0"/>
                    </a:solidFill>
                  </a:tcPr>
                </a:tc>
                <a:tc>
                  <a:txBody>
                    <a:bodyPr/>
                    <a:lstStyle/>
                    <a:p>
                      <a:pPr algn="ctr" fontAlgn="t"/>
                      <a:r>
                        <a:rPr lang="nl-NL" sz="1400" b="1" i="0" u="none" strike="noStrike" dirty="0" smtClean="0">
                          <a:solidFill>
                            <a:schemeClr val="bg1"/>
                          </a:solidFill>
                          <a:effectLst/>
                          <a:latin typeface="Arial"/>
                        </a:rPr>
                        <a:t>Declaratie</a:t>
                      </a:r>
                      <a:endParaRPr lang="nl-NL" sz="1400" b="1" i="0" u="none" strike="noStrike" dirty="0">
                        <a:solidFill>
                          <a:schemeClr val="bg1"/>
                        </a:solidFill>
                        <a:effectLst/>
                        <a:latin typeface="Arial"/>
                      </a:endParaRPr>
                    </a:p>
                  </a:txBody>
                  <a:tcPr marL="9525" marR="9525" marT="9525" marB="0" anchor="ctr">
                    <a:solidFill>
                      <a:srgbClr val="009EE0"/>
                    </a:solidFill>
                  </a:tcPr>
                </a:tc>
              </a:tr>
              <a:tr h="998813">
                <a:tc>
                  <a:txBody>
                    <a:bodyPr/>
                    <a:lstStyle/>
                    <a:p>
                      <a:pPr algn="l" fontAlgn="b"/>
                      <a:r>
                        <a:rPr lang="nl-NL" sz="1400" u="none" strike="noStrike" dirty="0" smtClean="0">
                          <a:solidFill>
                            <a:srgbClr val="342E74"/>
                          </a:solidFill>
                          <a:effectLst/>
                        </a:rPr>
                        <a:t>AWBZ</a:t>
                      </a:r>
                      <a:endParaRPr lang="nl-NL" sz="1400" b="1" i="0" u="none" strike="noStrike" dirty="0">
                        <a:solidFill>
                          <a:srgbClr val="342E74"/>
                        </a:solidFill>
                        <a:effectLst/>
                        <a:latin typeface="Arial"/>
                      </a:endParaRPr>
                    </a:p>
                  </a:txBody>
                  <a:tcPr marL="9525" marR="9525" marT="9525" marB="0" anchor="ctr">
                    <a:lnB w="12700" cap="flat" cmpd="sng" algn="ctr">
                      <a:solidFill>
                        <a:srgbClr val="009EE0"/>
                      </a:solidFill>
                      <a:prstDash val="solid"/>
                      <a:round/>
                      <a:headEnd type="none" w="med" len="med"/>
                      <a:tailEnd type="none" w="med" len="med"/>
                    </a:lnB>
                    <a:noFill/>
                  </a:tcPr>
                </a:tc>
                <a:tc rowSpan="3">
                  <a:txBody>
                    <a:bodyPr/>
                    <a:lstStyle/>
                    <a:p>
                      <a:pPr algn="ctr" fontAlgn="t"/>
                      <a:r>
                        <a:rPr lang="nl-NL" sz="1400" b="1" u="none" strike="noStrike" dirty="0" smtClean="0">
                          <a:solidFill>
                            <a:srgbClr val="342E74"/>
                          </a:solidFill>
                          <a:effectLst/>
                        </a:rPr>
                        <a:t>Generiek te ontwikkelen</a:t>
                      </a:r>
                      <a:endParaRPr lang="nl-NL" sz="1400" b="1" i="0" u="none" strike="noStrike" dirty="0">
                        <a:solidFill>
                          <a:srgbClr val="342E74"/>
                        </a:solidFill>
                        <a:effectLst/>
                        <a:latin typeface="Arial"/>
                      </a:endParaRPr>
                    </a:p>
                  </a:txBody>
                  <a:tcPr marL="9525" marR="9525" marT="9525" marB="0" anchor="ctr">
                    <a:lnB w="12700" cap="flat" cmpd="sng" algn="ctr">
                      <a:noFill/>
                      <a:prstDash val="solid"/>
                      <a:round/>
                      <a:headEnd type="none" w="med" len="med"/>
                      <a:tailEnd type="none" w="med" len="med"/>
                    </a:lnB>
                    <a:solidFill>
                      <a:srgbClr val="FF0000"/>
                    </a:solidFill>
                  </a:tcPr>
                </a:tc>
                <a:tc>
                  <a:txBody>
                    <a:bodyPr/>
                    <a:lstStyle/>
                    <a:p>
                      <a:pPr algn="ctr" fontAlgn="t"/>
                      <a:r>
                        <a:rPr lang="nl-NL" sz="1400" b="1" i="0" u="none" strike="noStrike" dirty="0" smtClean="0">
                          <a:solidFill>
                            <a:srgbClr val="342E74"/>
                          </a:solidFill>
                          <a:effectLst/>
                          <a:latin typeface="Arial"/>
                        </a:rPr>
                        <a:t>Landelijk</a:t>
                      </a:r>
                      <a:r>
                        <a:rPr lang="nl-NL" sz="1400" b="1" i="0" u="none" strike="noStrike" baseline="0" dirty="0" smtClean="0">
                          <a:solidFill>
                            <a:srgbClr val="342E74"/>
                          </a:solidFill>
                          <a:effectLst/>
                          <a:latin typeface="Arial"/>
                        </a:rPr>
                        <a:t> standaard bericht</a:t>
                      </a:r>
                      <a:endParaRPr lang="nl-NL" sz="1400" b="1" i="0" u="none" strike="noStrike" dirty="0">
                        <a:solidFill>
                          <a:srgbClr val="342E74"/>
                        </a:solidFill>
                        <a:effectLst/>
                        <a:latin typeface="Arial"/>
                      </a:endParaRPr>
                    </a:p>
                  </a:txBody>
                  <a:tcPr marL="9525" marR="9525" marT="9525" marB="0" anchor="ctr">
                    <a:lnB w="12700" cap="flat" cmpd="sng" algn="ctr">
                      <a:solidFill>
                        <a:srgbClr val="009EE0"/>
                      </a:solidFill>
                      <a:prstDash val="solid"/>
                      <a:round/>
                      <a:headEnd type="none" w="med" len="med"/>
                      <a:tailEnd type="none" w="med" len="med"/>
                    </a:lnB>
                    <a:solidFill>
                      <a:srgbClr val="92D050"/>
                    </a:solidFill>
                  </a:tcPr>
                </a:tc>
                <a:tc>
                  <a:txBody>
                    <a:bodyPr/>
                    <a:lstStyle/>
                    <a:p>
                      <a:pPr algn="ctr" fontAlgn="t"/>
                      <a:r>
                        <a:rPr lang="nl-NL" sz="1400" b="1" i="0" u="none" strike="noStrike" dirty="0" smtClean="0">
                          <a:solidFill>
                            <a:srgbClr val="342E74"/>
                          </a:solidFill>
                          <a:effectLst/>
                          <a:latin typeface="+mn-lt"/>
                        </a:rPr>
                        <a:t>Komt</a:t>
                      </a:r>
                      <a:r>
                        <a:rPr lang="nl-NL" sz="1400" b="1" i="0" u="none" strike="noStrike" baseline="0" dirty="0" smtClean="0">
                          <a:solidFill>
                            <a:srgbClr val="342E74"/>
                          </a:solidFill>
                          <a:effectLst/>
                          <a:latin typeface="+mn-lt"/>
                        </a:rPr>
                        <a:t> in 2015</a:t>
                      </a:r>
                      <a:endParaRPr lang="nl-NL" sz="1400" b="1" i="0" u="none" strike="noStrike" dirty="0">
                        <a:solidFill>
                          <a:srgbClr val="342E74"/>
                        </a:solidFill>
                        <a:effectLst/>
                        <a:latin typeface="+mn-lt"/>
                      </a:endParaRPr>
                    </a:p>
                  </a:txBody>
                  <a:tcPr marL="9525" marR="9525" marT="9525" marB="0" anchor="ctr">
                    <a:lnB w="12700" cap="flat" cmpd="sng" algn="ctr">
                      <a:solidFill>
                        <a:srgbClr val="009EE0"/>
                      </a:solidFill>
                      <a:prstDash val="solid"/>
                      <a:round/>
                      <a:headEnd type="none" w="med" len="med"/>
                      <a:tailEnd type="none" w="med" len="med"/>
                    </a:lnB>
                    <a:solidFill>
                      <a:srgbClr val="FFC000"/>
                    </a:solidFill>
                  </a:tcPr>
                </a:tc>
                <a:tc>
                  <a:txBody>
                    <a:bodyPr/>
                    <a:lstStyle/>
                    <a:p>
                      <a:pPr algn="ctr" fontAlgn="t"/>
                      <a:r>
                        <a:rPr lang="nl-NL" sz="1400" b="1" i="0" u="none" strike="noStrike" dirty="0" smtClean="0">
                          <a:solidFill>
                            <a:srgbClr val="342E74"/>
                          </a:solidFill>
                          <a:effectLst/>
                          <a:latin typeface="+mn-lt"/>
                        </a:rPr>
                        <a:t>Landelijk</a:t>
                      </a:r>
                      <a:r>
                        <a:rPr lang="nl-NL" sz="1400" b="1" i="0" u="none" strike="noStrike" baseline="0" dirty="0" smtClean="0">
                          <a:solidFill>
                            <a:srgbClr val="342E74"/>
                          </a:solidFill>
                          <a:effectLst/>
                          <a:latin typeface="+mn-lt"/>
                        </a:rPr>
                        <a:t> standaard bericht</a:t>
                      </a:r>
                      <a:endParaRPr lang="nl-NL" sz="1400" b="1" i="0" u="none" strike="noStrike" dirty="0">
                        <a:solidFill>
                          <a:srgbClr val="342E74"/>
                        </a:solidFill>
                        <a:effectLst/>
                        <a:latin typeface="+mn-lt"/>
                      </a:endParaRPr>
                    </a:p>
                  </a:txBody>
                  <a:tcPr marL="9525" marR="9525" marT="9525" marB="0" anchor="ctr">
                    <a:lnB w="12700" cap="flat" cmpd="sng" algn="ctr">
                      <a:solidFill>
                        <a:srgbClr val="009EE0"/>
                      </a:solidFill>
                      <a:prstDash val="solid"/>
                      <a:round/>
                      <a:headEnd type="none" w="med" len="med"/>
                      <a:tailEnd type="none" w="med" len="med"/>
                    </a:lnB>
                    <a:solidFill>
                      <a:srgbClr val="92D050"/>
                    </a:solidFill>
                  </a:tcPr>
                </a:tc>
                <a:tc rowSpan="2">
                  <a:txBody>
                    <a:bodyPr/>
                    <a:lstStyle/>
                    <a:p>
                      <a:pPr algn="ctr" fontAlgn="t"/>
                      <a:r>
                        <a:rPr lang="nl-NL" sz="1400" b="1" u="none" strike="noStrike" dirty="0" smtClean="0">
                          <a:solidFill>
                            <a:srgbClr val="342E74"/>
                          </a:solidFill>
                          <a:effectLst/>
                        </a:rPr>
                        <a:t>Alleen</a:t>
                      </a:r>
                      <a:r>
                        <a:rPr lang="nl-NL" sz="1400" b="1" u="none" strike="noStrike" baseline="0" dirty="0" smtClean="0">
                          <a:solidFill>
                            <a:srgbClr val="342E74"/>
                          </a:solidFill>
                          <a:effectLst/>
                        </a:rPr>
                        <a:t> nodig voor monitoring</a:t>
                      </a:r>
                      <a:endParaRPr lang="nl-NL" sz="1400" b="1" i="0" u="none" strike="noStrike" dirty="0">
                        <a:solidFill>
                          <a:srgbClr val="342E74"/>
                        </a:solidFill>
                        <a:effectLst/>
                        <a:latin typeface="Arial"/>
                      </a:endParaRPr>
                    </a:p>
                  </a:txBody>
                  <a:tcPr marL="9525" marR="9525" marT="9525" marB="0" anchor="ctr">
                    <a:lnB w="12700" cap="flat" cmpd="sng" algn="ctr">
                      <a:solidFill>
                        <a:srgbClr val="009EE0"/>
                      </a:solidFill>
                      <a:prstDash val="solid"/>
                      <a:round/>
                      <a:headEnd type="none" w="med" len="med"/>
                      <a:tailEnd type="none" w="med" len="med"/>
                    </a:lnB>
                    <a:solidFill>
                      <a:srgbClr val="FFC000"/>
                    </a:solidFill>
                  </a:tcPr>
                </a:tc>
              </a:tr>
              <a:tr h="998813">
                <a:tc>
                  <a:txBody>
                    <a:bodyPr/>
                    <a:lstStyle/>
                    <a:p>
                      <a:pPr algn="l" fontAlgn="b"/>
                      <a:r>
                        <a:rPr lang="nl-NL" sz="1400" b="0" i="0" u="none" strike="noStrike" dirty="0" err="1" smtClean="0">
                          <a:solidFill>
                            <a:srgbClr val="342E74"/>
                          </a:solidFill>
                          <a:effectLst/>
                          <a:latin typeface="Arial"/>
                        </a:rPr>
                        <a:t>ZvW</a:t>
                      </a:r>
                      <a:endParaRPr lang="nl-NL" sz="1400" b="0" i="0" u="none" strike="noStrike" dirty="0" smtClean="0">
                        <a:solidFill>
                          <a:srgbClr val="342E74"/>
                        </a:solidFill>
                        <a:effectLst/>
                        <a:latin typeface="Arial"/>
                      </a:endParaRPr>
                    </a:p>
                  </a:txBody>
                  <a:tcPr marL="9525" marR="9525" marT="9525" marB="0" anchor="ct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vMerge="1">
                  <a:txBody>
                    <a:bodyPr/>
                    <a:lstStyle/>
                    <a:p>
                      <a:pPr algn="ctr" fontAlgn="b"/>
                      <a:endParaRPr lang="nl-NL" sz="1400" b="0" i="0" u="none" strike="noStrike" dirty="0">
                        <a:solidFill>
                          <a:srgbClr val="342E74"/>
                        </a:solidFill>
                        <a:effectLst/>
                        <a:latin typeface="Arial"/>
                      </a:endParaRPr>
                    </a:p>
                  </a:txBody>
                  <a:tcPr marL="9525" marR="9525" marT="9525" marB="0" anchor="ct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c>
                  <a:txBody>
                    <a:bodyPr/>
                    <a:lstStyle/>
                    <a:p>
                      <a:pPr algn="ctr" fontAlgn="b"/>
                      <a:r>
                        <a:rPr lang="nl-NL" sz="1400" b="1" i="0" u="none" strike="noStrike" dirty="0" smtClean="0">
                          <a:solidFill>
                            <a:srgbClr val="342E74"/>
                          </a:solidFill>
                          <a:effectLst/>
                          <a:latin typeface="Arial"/>
                        </a:rPr>
                        <a:t>Te ontwikkelen</a:t>
                      </a:r>
                      <a:endParaRPr lang="nl-NL" sz="1400" b="1" i="0" u="none" strike="noStrike" dirty="0">
                        <a:solidFill>
                          <a:srgbClr val="342E74"/>
                        </a:solidFill>
                        <a:effectLst/>
                        <a:latin typeface="Arial"/>
                      </a:endParaRPr>
                    </a:p>
                  </a:txBody>
                  <a:tcPr marL="9525" marR="9525" marT="9525" marB="0" anchor="ct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solidFill>
                      <a:srgbClr val="FF0000"/>
                    </a:solidFill>
                  </a:tcPr>
                </a:tc>
                <a:tc>
                  <a:txBody>
                    <a:bodyPr/>
                    <a:lstStyle/>
                    <a:p>
                      <a:pPr algn="ctr" fontAlgn="b"/>
                      <a:r>
                        <a:rPr lang="nl-NL" sz="1400" b="1" i="0" u="none" strike="noStrike" dirty="0" smtClean="0">
                          <a:solidFill>
                            <a:srgbClr val="342E74"/>
                          </a:solidFill>
                          <a:effectLst/>
                          <a:latin typeface="+mn-lt"/>
                        </a:rPr>
                        <a:t>Te ontwikkelen</a:t>
                      </a:r>
                      <a:endParaRPr lang="nl-NL" sz="1400" b="1" i="0" u="none" strike="noStrike" dirty="0">
                        <a:solidFill>
                          <a:srgbClr val="342E74"/>
                        </a:solidFill>
                        <a:effectLst/>
                        <a:latin typeface="+mn-lt"/>
                      </a:endParaRPr>
                    </a:p>
                  </a:txBody>
                  <a:tcPr marL="9525" marR="9525" marT="9525" marB="0" anchor="ct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solidFill>
                      <a:srgbClr val="FF0000"/>
                    </a:solidFill>
                  </a:tcPr>
                </a:tc>
                <a:tc>
                  <a:txBody>
                    <a:bodyPr/>
                    <a:lstStyle/>
                    <a:p>
                      <a:pPr algn="ctr" fontAlgn="t"/>
                      <a:r>
                        <a:rPr lang="nl-NL" sz="1400" b="1" i="0" u="none" strike="noStrike" dirty="0" smtClean="0">
                          <a:solidFill>
                            <a:srgbClr val="342E74"/>
                          </a:solidFill>
                          <a:effectLst/>
                          <a:latin typeface="+mn-lt"/>
                        </a:rPr>
                        <a:t>Landelijk</a:t>
                      </a:r>
                      <a:r>
                        <a:rPr lang="nl-NL" sz="1400" b="1" i="0" u="none" strike="noStrike" baseline="0" dirty="0" smtClean="0">
                          <a:solidFill>
                            <a:srgbClr val="342E74"/>
                          </a:solidFill>
                          <a:effectLst/>
                          <a:latin typeface="+mn-lt"/>
                        </a:rPr>
                        <a:t> standaard bericht</a:t>
                      </a:r>
                      <a:endParaRPr lang="nl-NL" sz="1400" b="1" i="0" u="none" strike="noStrike" dirty="0">
                        <a:solidFill>
                          <a:srgbClr val="342E74"/>
                        </a:solidFill>
                        <a:effectLst/>
                        <a:latin typeface="+mn-lt"/>
                      </a:endParaRPr>
                    </a:p>
                  </a:txBody>
                  <a:tcPr marL="9525" marR="9525" marT="9525" marB="0" anchor="ct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solidFill>
                      <a:srgbClr val="92D050"/>
                    </a:solidFill>
                  </a:tcPr>
                </a:tc>
                <a:tc vMerge="1">
                  <a:txBody>
                    <a:bodyPr/>
                    <a:lstStyle/>
                    <a:p>
                      <a:pPr algn="ctr" fontAlgn="b"/>
                      <a:endParaRPr lang="nl-NL" sz="1400" b="0" i="0" u="none" strike="noStrike" dirty="0">
                        <a:solidFill>
                          <a:srgbClr val="342E74"/>
                        </a:solidFill>
                        <a:effectLst/>
                        <a:latin typeface="Arial"/>
                      </a:endParaRPr>
                    </a:p>
                  </a:txBody>
                  <a:tcPr marL="9525" marR="9525" marT="9525" marB="0" anchor="ct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noFill/>
                  </a:tcPr>
                </a:tc>
              </a:tr>
              <a:tr h="998813">
                <a:tc>
                  <a:txBody>
                    <a:bodyPr/>
                    <a:lstStyle/>
                    <a:p>
                      <a:pPr algn="l" fontAlgn="ctr"/>
                      <a:r>
                        <a:rPr lang="nl-NL" sz="1400" b="0" i="0" u="none" strike="noStrike" dirty="0" smtClean="0">
                          <a:solidFill>
                            <a:srgbClr val="342E74"/>
                          </a:solidFill>
                          <a:effectLst/>
                          <a:latin typeface="Arial"/>
                        </a:rPr>
                        <a:t>Provinciaal</a:t>
                      </a:r>
                      <a:endParaRPr lang="nl-NL" sz="1400" b="0" i="0" u="none" strike="noStrike" dirty="0">
                        <a:solidFill>
                          <a:srgbClr val="342E74"/>
                        </a:solidFill>
                        <a:effectLst/>
                        <a:latin typeface="Arial"/>
                      </a:endParaRPr>
                    </a:p>
                  </a:txBody>
                  <a:tcPr marL="9525" marR="9525" marT="9525" marB="0" anchor="ctr">
                    <a:lnT w="12700" cap="flat" cmpd="sng" algn="ctr">
                      <a:solidFill>
                        <a:srgbClr val="009EE0"/>
                      </a:solidFill>
                      <a:prstDash val="solid"/>
                      <a:round/>
                      <a:headEnd type="none" w="med" len="med"/>
                      <a:tailEnd type="none" w="med" len="med"/>
                    </a:lnT>
                    <a:lnB w="12700" cap="flat" cmpd="sng" algn="ctr">
                      <a:noFill/>
                      <a:prstDash val="solid"/>
                      <a:round/>
                      <a:headEnd type="none" w="med" len="med"/>
                      <a:tailEnd type="none" w="med" len="med"/>
                    </a:lnB>
                    <a:noFill/>
                  </a:tcPr>
                </a:tc>
                <a:tc vMerge="1">
                  <a:txBody>
                    <a:bodyPr/>
                    <a:lstStyle/>
                    <a:p>
                      <a:pPr algn="ctr" fontAlgn="b"/>
                      <a:endParaRPr lang="nl-NL" sz="1400" b="0" i="0" u="none" strike="noStrike" dirty="0">
                        <a:solidFill>
                          <a:srgbClr val="342E74"/>
                        </a:solidFill>
                        <a:effectLst/>
                        <a:latin typeface="Arial"/>
                      </a:endParaRPr>
                    </a:p>
                  </a:txBody>
                  <a:tcPr marL="9525" marR="9525" marT="9525" marB="0" anchor="ctr">
                    <a:lnT w="12700" cap="flat" cmpd="sng" algn="ctr">
                      <a:solidFill>
                        <a:srgbClr val="009EE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nl-NL" sz="1400" b="1" i="0" u="none" strike="noStrike" dirty="0" smtClean="0">
                          <a:solidFill>
                            <a:srgbClr val="342E74"/>
                          </a:solidFill>
                          <a:effectLst/>
                          <a:latin typeface="Arial"/>
                        </a:rPr>
                        <a:t>Te ontwikkelen</a:t>
                      </a:r>
                      <a:endParaRPr lang="nl-NL" sz="1400" b="1" i="0" u="none" strike="noStrike" dirty="0">
                        <a:solidFill>
                          <a:srgbClr val="342E74"/>
                        </a:solidFill>
                        <a:effectLst/>
                        <a:latin typeface="Arial"/>
                      </a:endParaRPr>
                    </a:p>
                  </a:txBody>
                  <a:tcPr marL="9525" marR="9525" marT="9525" marB="0" anchor="ctr">
                    <a:lnT w="12700" cap="flat" cmpd="sng" algn="ctr">
                      <a:solidFill>
                        <a:srgbClr val="009EE0"/>
                      </a:solidFill>
                      <a:prstDash val="solid"/>
                      <a:round/>
                      <a:headEnd type="none" w="med" len="med"/>
                      <a:tailEnd type="none" w="med" len="med"/>
                    </a:lnT>
                    <a:lnB w="12700" cap="flat" cmpd="sng" algn="ctr">
                      <a:noFill/>
                      <a:prstDash val="solid"/>
                      <a:round/>
                      <a:headEnd type="none" w="med" len="med"/>
                      <a:tailEnd type="none" w="med" len="med"/>
                    </a:lnB>
                    <a:solidFill>
                      <a:srgbClr val="FF0000"/>
                    </a:solidFill>
                  </a:tcPr>
                </a:tc>
                <a:tc>
                  <a:txBody>
                    <a:bodyPr/>
                    <a:lstStyle/>
                    <a:p>
                      <a:pPr algn="ctr" fontAlgn="b"/>
                      <a:r>
                        <a:rPr lang="nl-NL" sz="1400" b="1" i="0" u="none" strike="noStrike" dirty="0" smtClean="0">
                          <a:solidFill>
                            <a:srgbClr val="342E74"/>
                          </a:solidFill>
                          <a:effectLst/>
                          <a:latin typeface="Arial"/>
                        </a:rPr>
                        <a:t>Te ontwikkelen</a:t>
                      </a:r>
                      <a:endParaRPr lang="nl-NL" sz="1400" b="1" i="0" u="none" strike="noStrike" dirty="0">
                        <a:solidFill>
                          <a:srgbClr val="342E74"/>
                        </a:solidFill>
                        <a:effectLst/>
                        <a:latin typeface="Arial"/>
                      </a:endParaRPr>
                    </a:p>
                  </a:txBody>
                  <a:tcPr marL="9525" marR="9525" marT="9525" marB="0" anchor="ctr">
                    <a:lnT w="12700" cap="flat" cmpd="sng" algn="ctr">
                      <a:solidFill>
                        <a:srgbClr val="009EE0"/>
                      </a:solidFill>
                      <a:prstDash val="solid"/>
                      <a:round/>
                      <a:headEnd type="none" w="med" len="med"/>
                      <a:tailEnd type="none" w="med" len="med"/>
                    </a:lnT>
                    <a:lnB w="12700" cap="flat" cmpd="sng" algn="ctr">
                      <a:noFill/>
                      <a:prstDash val="solid"/>
                      <a:round/>
                      <a:headEnd type="none" w="med" len="med"/>
                      <a:tailEnd type="none" w="med" len="med"/>
                    </a:lnB>
                    <a:solidFill>
                      <a:srgbClr val="FF0000"/>
                    </a:solidFill>
                  </a:tcPr>
                </a:tc>
                <a:tc>
                  <a:txBody>
                    <a:bodyPr/>
                    <a:lstStyle/>
                    <a:p>
                      <a:pPr algn="ctr" fontAlgn="b"/>
                      <a:r>
                        <a:rPr lang="nl-NL" sz="1400" b="1" i="0" u="none" strike="noStrike" dirty="0" smtClean="0">
                          <a:solidFill>
                            <a:srgbClr val="342E74"/>
                          </a:solidFill>
                          <a:effectLst/>
                          <a:latin typeface="Arial"/>
                        </a:rPr>
                        <a:t>--</a:t>
                      </a:r>
                      <a:endParaRPr lang="nl-NL" sz="1400" b="1" i="0" u="none" strike="noStrike" dirty="0">
                        <a:solidFill>
                          <a:srgbClr val="342E74"/>
                        </a:solidFill>
                        <a:effectLst/>
                        <a:latin typeface="Arial"/>
                      </a:endParaRPr>
                    </a:p>
                  </a:txBody>
                  <a:tcPr marL="9525" marR="9525" marT="9525" marB="0" anchor="ctr">
                    <a:lnT w="12700" cap="flat" cmpd="sng" algn="ctr">
                      <a:solidFill>
                        <a:srgbClr val="009EE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nl-NL" sz="1400" b="1" i="0" u="none" strike="noStrike" dirty="0" smtClean="0">
                          <a:solidFill>
                            <a:srgbClr val="342E74"/>
                          </a:solidFill>
                          <a:effectLst/>
                          <a:latin typeface="Arial"/>
                        </a:rPr>
                        <a:t>Te ontwikkelen</a:t>
                      </a:r>
                      <a:endParaRPr lang="nl-NL" sz="1400" b="1" i="0" u="none" strike="noStrike" dirty="0">
                        <a:solidFill>
                          <a:srgbClr val="342E74"/>
                        </a:solidFill>
                        <a:effectLst/>
                        <a:latin typeface="Arial"/>
                      </a:endParaRPr>
                    </a:p>
                  </a:txBody>
                  <a:tcPr marL="9525" marR="9525" marT="9525" marB="0" anchor="ctr">
                    <a:lnT w="12700" cap="flat" cmpd="sng" algn="ctr">
                      <a:solidFill>
                        <a:srgbClr val="009EE0"/>
                      </a:solidFill>
                      <a:prstDash val="solid"/>
                      <a:round/>
                      <a:headEnd type="none" w="med" len="med"/>
                      <a:tailEnd type="none" w="med" len="med"/>
                    </a:lnT>
                    <a:lnB w="12700" cap="flat" cmpd="sng" algn="ctr">
                      <a:noFill/>
                      <a:prstDash val="solid"/>
                      <a:round/>
                      <a:headEnd type="none" w="med" len="med"/>
                      <a:tailEnd type="none" w="med" len="med"/>
                    </a:lnB>
                    <a:solidFill>
                      <a:srgbClr val="FF0000"/>
                    </a:solidFill>
                  </a:tcPr>
                </a:tc>
              </a:tr>
            </a:tbl>
          </a:graphicData>
        </a:graphic>
      </p:graphicFrame>
    </p:spTree>
    <p:extLst>
      <p:ext uri="{BB962C8B-B14F-4D97-AF65-F5344CB8AC3E}">
        <p14:creationId xmlns:p14="http://schemas.microsoft.com/office/powerpoint/2010/main" val="32413599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97864973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5853"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el 1"/>
          <p:cNvSpPr>
            <a:spLocks noGrp="1"/>
          </p:cNvSpPr>
          <p:nvPr>
            <p:ph type="title"/>
          </p:nvPr>
        </p:nvSpPr>
        <p:spPr>
          <a:xfrm>
            <a:off x="1371600" y="836712"/>
            <a:ext cx="7315200" cy="504056"/>
          </a:xfrm>
        </p:spPr>
        <p:txBody>
          <a:bodyPr/>
          <a:lstStyle/>
          <a:p>
            <a:r>
              <a:rPr lang="nl-NL" dirty="0" smtClean="0"/>
              <a:t>Inhoud</a:t>
            </a:r>
            <a:endParaRPr lang="nl-NL" dirty="0"/>
          </a:p>
        </p:txBody>
      </p:sp>
      <p:graphicFrame>
        <p:nvGraphicFramePr>
          <p:cNvPr id="5" name="Tabel 4"/>
          <p:cNvGraphicFramePr>
            <a:graphicFrameLocks noGrp="1"/>
          </p:cNvGraphicFramePr>
          <p:nvPr>
            <p:extLst>
              <p:ext uri="{D42A27DB-BD31-4B8C-83A1-F6EECF244321}">
                <p14:modId xmlns:p14="http://schemas.microsoft.com/office/powerpoint/2010/main" val="816399891"/>
              </p:ext>
            </p:extLst>
          </p:nvPr>
        </p:nvGraphicFramePr>
        <p:xfrm>
          <a:off x="1371600" y="1397000"/>
          <a:ext cx="6096000" cy="4048224"/>
        </p:xfrm>
        <a:graphic>
          <a:graphicData uri="http://schemas.openxmlformats.org/drawingml/2006/table">
            <a:tbl>
              <a:tblPr firstRow="1" bandRow="1">
                <a:tableStyleId>{5C22544A-7EE6-4342-B048-85BDC9FD1C3A}</a:tableStyleId>
              </a:tblPr>
              <a:tblGrid>
                <a:gridCol w="6096000"/>
              </a:tblGrid>
              <a:tr h="674704">
                <a:tc>
                  <a:txBody>
                    <a:bodyPr/>
                    <a:lstStyle/>
                    <a:p>
                      <a:r>
                        <a:rPr lang="nl-NL" b="0" dirty="0" smtClean="0">
                          <a:solidFill>
                            <a:srgbClr val="003768"/>
                          </a:solidFill>
                        </a:rPr>
                        <a:t>Uitgangspunten</a:t>
                      </a:r>
                      <a:r>
                        <a:rPr lang="nl-NL" b="0" baseline="0" dirty="0" smtClean="0">
                          <a:solidFill>
                            <a:srgbClr val="003768"/>
                          </a:solidFill>
                        </a:rPr>
                        <a:t> en contractuele voorwaarden</a:t>
                      </a:r>
                      <a:endParaRPr lang="nl-NL" b="0" dirty="0">
                        <a:solidFill>
                          <a:srgbClr val="003768"/>
                        </a:solidFill>
                      </a:endParaRPr>
                    </a:p>
                  </a:txBody>
                  <a:tcPr anchor="ctr">
                    <a:solidFill>
                      <a:schemeClr val="bg1"/>
                    </a:solidFill>
                  </a:tcPr>
                </a:tc>
              </a:tr>
              <a:tr h="674704">
                <a:tc>
                  <a:txBody>
                    <a:bodyPr/>
                    <a:lstStyle/>
                    <a:p>
                      <a:r>
                        <a:rPr lang="nl-NL" b="0" dirty="0" smtClean="0">
                          <a:solidFill>
                            <a:srgbClr val="003768"/>
                          </a:solidFill>
                        </a:rPr>
                        <a:t>Toegangsproces</a:t>
                      </a:r>
                      <a:endParaRPr lang="nl-NL" b="0" dirty="0">
                        <a:solidFill>
                          <a:srgbClr val="003768"/>
                        </a:solidFill>
                      </a:endParaRPr>
                    </a:p>
                  </a:txBody>
                  <a:tcPr anchor="ctr">
                    <a:solidFill>
                      <a:schemeClr val="bg1"/>
                    </a:solidFill>
                  </a:tcPr>
                </a:tc>
              </a:tr>
              <a:tr h="674704">
                <a:tc>
                  <a:txBody>
                    <a:bodyPr/>
                    <a:lstStyle/>
                    <a:p>
                      <a:r>
                        <a:rPr lang="nl-NL" b="0" dirty="0" smtClean="0">
                          <a:solidFill>
                            <a:srgbClr val="003768"/>
                          </a:solidFill>
                        </a:rPr>
                        <a:t>Declaratie-</a:t>
                      </a:r>
                      <a:r>
                        <a:rPr lang="nl-NL" b="0" baseline="0" dirty="0" smtClean="0">
                          <a:solidFill>
                            <a:srgbClr val="003768"/>
                          </a:solidFill>
                        </a:rPr>
                        <a:t> en facturatieproces</a:t>
                      </a:r>
                      <a:endParaRPr lang="nl-NL" b="0" dirty="0">
                        <a:solidFill>
                          <a:srgbClr val="003768"/>
                        </a:solidFill>
                      </a:endParaRPr>
                    </a:p>
                  </a:txBody>
                  <a:tcPr anchor="ctr">
                    <a:solidFill>
                      <a:schemeClr val="bg1"/>
                    </a:solidFill>
                  </a:tcPr>
                </a:tc>
              </a:tr>
              <a:tr h="674704">
                <a:tc>
                  <a:txBody>
                    <a:bodyPr/>
                    <a:lstStyle/>
                    <a:p>
                      <a:r>
                        <a:rPr lang="nl-NL" b="0" dirty="0" smtClean="0">
                          <a:solidFill>
                            <a:srgbClr val="003768"/>
                          </a:solidFill>
                        </a:rPr>
                        <a:t>Openstaande punten en actielijst gemeenten</a:t>
                      </a:r>
                      <a:endParaRPr lang="nl-NL" b="0" dirty="0">
                        <a:solidFill>
                          <a:srgbClr val="003768"/>
                        </a:solidFill>
                      </a:endParaRPr>
                    </a:p>
                  </a:txBody>
                  <a:tcPr anchor="ctr">
                    <a:solidFill>
                      <a:schemeClr val="bg1"/>
                    </a:solidFill>
                  </a:tcPr>
                </a:tc>
              </a:tr>
              <a:tr h="674704">
                <a:tc>
                  <a:txBody>
                    <a:bodyPr/>
                    <a:lstStyle/>
                    <a:p>
                      <a:r>
                        <a:rPr lang="nl-NL" b="0" dirty="0" smtClean="0">
                          <a:solidFill>
                            <a:srgbClr val="003768"/>
                          </a:solidFill>
                        </a:rPr>
                        <a:t>Informatieproducten</a:t>
                      </a:r>
                      <a:endParaRPr lang="nl-NL" b="0" dirty="0">
                        <a:solidFill>
                          <a:srgbClr val="003768"/>
                        </a:solidFill>
                      </a:endParaRPr>
                    </a:p>
                  </a:txBody>
                  <a:tcPr anchor="ctr">
                    <a:noFill/>
                  </a:tcPr>
                </a:tc>
              </a:tr>
              <a:tr h="674704">
                <a:tc>
                  <a:txBody>
                    <a:bodyPr/>
                    <a:lstStyle/>
                    <a:p>
                      <a:r>
                        <a:rPr lang="nl-NL" b="0" dirty="0" smtClean="0">
                          <a:solidFill>
                            <a:srgbClr val="003768"/>
                          </a:solidFill>
                        </a:rPr>
                        <a:t>BIJLAGE– detail uitwerking processen</a:t>
                      </a:r>
                      <a:endParaRPr lang="nl-NL" b="0" dirty="0">
                        <a:solidFill>
                          <a:srgbClr val="003768"/>
                        </a:solidFill>
                      </a:endParaRPr>
                    </a:p>
                  </a:txBody>
                  <a:tcPr anchor="ctr">
                    <a:solidFill>
                      <a:schemeClr val="accent1"/>
                    </a:solidFill>
                  </a:tcPr>
                </a:tc>
              </a:tr>
            </a:tbl>
          </a:graphicData>
        </a:graphic>
      </p:graphicFrame>
    </p:spTree>
    <p:extLst>
      <p:ext uri="{BB962C8B-B14F-4D97-AF65-F5344CB8AC3E}">
        <p14:creationId xmlns:p14="http://schemas.microsoft.com/office/powerpoint/2010/main" val="40971820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43608" y="2924944"/>
            <a:ext cx="7315200" cy="504056"/>
          </a:xfrm>
        </p:spPr>
        <p:txBody>
          <a:bodyPr/>
          <a:lstStyle/>
          <a:p>
            <a:pPr algn="ctr"/>
            <a:r>
              <a:rPr lang="nl-NL" u="sng" dirty="0" smtClean="0"/>
              <a:t>Uitwerken REGIONALE processtappen</a:t>
            </a:r>
            <a:endParaRPr lang="nl-NL" dirty="0"/>
          </a:p>
        </p:txBody>
      </p:sp>
    </p:spTree>
    <p:extLst>
      <p:ext uri="{BB962C8B-B14F-4D97-AF65-F5344CB8AC3E}">
        <p14:creationId xmlns:p14="http://schemas.microsoft.com/office/powerpoint/2010/main" val="28069973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Factuur/declaratie </a:t>
            </a:r>
            <a:r>
              <a:rPr lang="nl-NL" dirty="0"/>
              <a:t>opstellen en versturen</a:t>
            </a:r>
            <a:endParaRPr lang="nl-NL" sz="1800" i="1" dirty="0"/>
          </a:p>
        </p:txBody>
      </p:sp>
      <p:graphicFrame>
        <p:nvGraphicFramePr>
          <p:cNvPr id="5" name="Tabel 4"/>
          <p:cNvGraphicFramePr>
            <a:graphicFrameLocks noGrp="1"/>
          </p:cNvGraphicFramePr>
          <p:nvPr>
            <p:extLst>
              <p:ext uri="{D42A27DB-BD31-4B8C-83A1-F6EECF244321}">
                <p14:modId xmlns:p14="http://schemas.microsoft.com/office/powerpoint/2010/main" val="3009288966"/>
              </p:ext>
            </p:extLst>
          </p:nvPr>
        </p:nvGraphicFramePr>
        <p:xfrm>
          <a:off x="611560" y="1700809"/>
          <a:ext cx="7704855" cy="5050530"/>
        </p:xfrm>
        <a:graphic>
          <a:graphicData uri="http://schemas.openxmlformats.org/drawingml/2006/table">
            <a:tbl>
              <a:tblPr>
                <a:tableStyleId>{5C22544A-7EE6-4342-B048-85BDC9FD1C3A}</a:tableStyleId>
              </a:tblPr>
              <a:tblGrid>
                <a:gridCol w="1512168"/>
                <a:gridCol w="2064229"/>
                <a:gridCol w="2064229"/>
                <a:gridCol w="2064229"/>
              </a:tblGrid>
              <a:tr h="4785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l-NL" sz="1200" b="1" dirty="0" smtClean="0">
                        <a:solidFill>
                          <a:srgbClr val="009EE0"/>
                        </a:solidFill>
                      </a:endParaRPr>
                    </a:p>
                  </a:txBody>
                  <a:tcPr marL="36000" marR="36000">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nl-NL" sz="1200" b="1" dirty="0" smtClean="0">
                          <a:solidFill>
                            <a:srgbClr val="009EE0"/>
                          </a:solidFill>
                        </a:rPr>
                        <a:t>Prov. Jeugdzorg</a:t>
                      </a:r>
                    </a:p>
                    <a:p>
                      <a:r>
                        <a:rPr lang="nl-NL" sz="1200" b="1" i="1" dirty="0" smtClean="0">
                          <a:solidFill>
                            <a:srgbClr val="009EE0"/>
                          </a:solidFill>
                        </a:rPr>
                        <a:t>declaratie</a:t>
                      </a:r>
                      <a:endParaRPr lang="nl-NL" sz="1200" b="1" dirty="0">
                        <a:solidFill>
                          <a:srgbClr val="009EE0"/>
                        </a:solidFill>
                      </a:endParaRPr>
                    </a:p>
                  </a:txBody>
                  <a:tcPr marL="36000" marR="36000">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nl-NL" sz="1200" b="1" dirty="0" smtClean="0">
                          <a:solidFill>
                            <a:srgbClr val="009EE0"/>
                          </a:solidFill>
                        </a:rPr>
                        <a:t>AWBZ Jeugd / ZVW </a:t>
                      </a:r>
                      <a:r>
                        <a:rPr lang="nl-NL" sz="1200" b="1" i="1" dirty="0" smtClean="0">
                          <a:solidFill>
                            <a:srgbClr val="009EE0"/>
                          </a:solidFill>
                        </a:rPr>
                        <a:t>declaratie</a:t>
                      </a:r>
                      <a:endParaRPr lang="nl-NL" sz="1200" b="1" i="1" dirty="0">
                        <a:solidFill>
                          <a:srgbClr val="009EE0"/>
                        </a:solidFill>
                      </a:endParaRPr>
                    </a:p>
                  </a:txBody>
                  <a:tcPr marL="36000" marR="36000">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nl-NL" sz="1200" b="1" dirty="0" smtClean="0">
                          <a:solidFill>
                            <a:srgbClr val="009EE0"/>
                          </a:solidFill>
                        </a:rPr>
                        <a:t>AWBZ Jeugd / ZVW </a:t>
                      </a:r>
                      <a:r>
                        <a:rPr lang="nl-NL" sz="1200" b="1" i="1" dirty="0" smtClean="0">
                          <a:solidFill>
                            <a:srgbClr val="009EE0"/>
                          </a:solidFill>
                        </a:rPr>
                        <a:t>factuur</a:t>
                      </a:r>
                      <a:endParaRPr lang="nl-NL" sz="1200" b="1" i="1" dirty="0">
                        <a:solidFill>
                          <a:srgbClr val="009EE0"/>
                        </a:solidFill>
                      </a:endParaRPr>
                    </a:p>
                  </a:txBody>
                  <a:tcPr marL="36000" marR="36000">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r>
              <a:tr h="1371348">
                <a:tc>
                  <a:txBody>
                    <a:bodyPr/>
                    <a:lstStyle/>
                    <a:p>
                      <a:r>
                        <a:rPr lang="nl-NL" sz="1200" b="1" dirty="0" err="1" smtClean="0">
                          <a:solidFill>
                            <a:srgbClr val="003768"/>
                          </a:solidFill>
                        </a:rPr>
                        <a:t>Subprocessen</a:t>
                      </a:r>
                      <a:endParaRPr lang="nl-NL" sz="1200" b="1" dirty="0">
                        <a:solidFill>
                          <a:srgbClr val="003768"/>
                        </a:solidFill>
                      </a:endParaRPr>
                    </a:p>
                  </a:txBody>
                  <a:tcPr marL="36000" marR="36000">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indent="-171450">
                        <a:buFont typeface="Wingdings" panose="05000000000000000000" pitchFamily="2" charset="2"/>
                        <a:buChar char="§"/>
                      </a:pPr>
                      <a:r>
                        <a:rPr lang="nl-NL" sz="1200" dirty="0" smtClean="0">
                          <a:solidFill>
                            <a:srgbClr val="003768"/>
                          </a:solidFill>
                        </a:rPr>
                        <a:t>Intern proces aanbieder</a:t>
                      </a:r>
                    </a:p>
                    <a:p>
                      <a:pPr marL="171450" indent="-171450">
                        <a:buFont typeface="Wingdings" panose="05000000000000000000" pitchFamily="2" charset="2"/>
                        <a:buChar char="§"/>
                      </a:pPr>
                      <a:r>
                        <a:rPr lang="nl-NL" sz="1200" dirty="0" smtClean="0">
                          <a:solidFill>
                            <a:srgbClr val="003768"/>
                          </a:solidFill>
                        </a:rPr>
                        <a:t>Periodieke maandelijkse</a:t>
                      </a:r>
                      <a:r>
                        <a:rPr lang="nl-NL" sz="1200" baseline="0" dirty="0" smtClean="0">
                          <a:solidFill>
                            <a:srgbClr val="003768"/>
                          </a:solidFill>
                        </a:rPr>
                        <a:t> verzamelfactuur versturen</a:t>
                      </a:r>
                    </a:p>
                    <a:p>
                      <a:pPr marL="171450" indent="-171450">
                        <a:buFont typeface="Wingdings" panose="05000000000000000000" pitchFamily="2" charset="2"/>
                        <a:buChar char="§"/>
                      </a:pPr>
                      <a:r>
                        <a:rPr lang="nl-NL" sz="1200" baseline="0" dirty="0" smtClean="0">
                          <a:solidFill>
                            <a:srgbClr val="003768"/>
                          </a:solidFill>
                        </a:rPr>
                        <a:t>Individuele factuur binnen 14 dagen na afronding</a:t>
                      </a:r>
                    </a:p>
                    <a:p>
                      <a:pPr marL="171450" indent="-171450">
                        <a:buFont typeface="Wingdings" panose="05000000000000000000" pitchFamily="2" charset="2"/>
                        <a:buChar char="§"/>
                      </a:pPr>
                      <a:r>
                        <a:rPr lang="nl-NL" sz="1200" baseline="0" dirty="0" smtClean="0">
                          <a:solidFill>
                            <a:srgbClr val="003768"/>
                          </a:solidFill>
                        </a:rPr>
                        <a:t>Factuur moet gelijk aan beschikking zijn en unieke identificatie hebben</a:t>
                      </a:r>
                      <a:endParaRPr lang="nl-NL" sz="1200" dirty="0">
                        <a:solidFill>
                          <a:srgbClr val="003768"/>
                        </a:solidFill>
                      </a:endParaRPr>
                    </a:p>
                  </a:txBody>
                  <a:tcPr marL="36000" marR="36000">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indent="-171450">
                        <a:buFont typeface="Wingdings" panose="05000000000000000000" pitchFamily="2" charset="2"/>
                        <a:buChar char="§"/>
                      </a:pPr>
                      <a:r>
                        <a:rPr lang="nl-NL" sz="1200" dirty="0" smtClean="0">
                          <a:solidFill>
                            <a:srgbClr val="003768"/>
                          </a:solidFill>
                        </a:rPr>
                        <a:t>Intern proces aanbieder</a:t>
                      </a:r>
                    </a:p>
                    <a:p>
                      <a:pPr marL="171450" indent="-171450">
                        <a:buFont typeface="Wingdings" panose="05000000000000000000" pitchFamily="2" charset="2"/>
                        <a:buChar char="§"/>
                      </a:pPr>
                      <a:r>
                        <a:rPr lang="nl-NL" sz="1200" baseline="0" dirty="0" smtClean="0">
                          <a:solidFill>
                            <a:srgbClr val="003768"/>
                          </a:solidFill>
                        </a:rPr>
                        <a:t>Automatische toets </a:t>
                      </a:r>
                      <a:r>
                        <a:rPr lang="nl-NL" sz="1200" baseline="0" dirty="0" err="1" smtClean="0">
                          <a:solidFill>
                            <a:srgbClr val="003768"/>
                          </a:solidFill>
                        </a:rPr>
                        <a:t>VeCoZo</a:t>
                      </a:r>
                      <a:endParaRPr lang="nl-NL" sz="1200" dirty="0">
                        <a:solidFill>
                          <a:srgbClr val="003768"/>
                        </a:solidFill>
                      </a:endParaRPr>
                    </a:p>
                  </a:txBody>
                  <a:tcPr marL="36000" marR="36000">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indent="-171450">
                        <a:buFont typeface="Wingdings" panose="05000000000000000000" pitchFamily="2" charset="2"/>
                        <a:buChar char="§"/>
                      </a:pPr>
                      <a:r>
                        <a:rPr lang="nl-NL" sz="1200" dirty="0" smtClean="0">
                          <a:solidFill>
                            <a:srgbClr val="003768"/>
                          </a:solidFill>
                        </a:rPr>
                        <a:t>Intern proces aanbieder</a:t>
                      </a:r>
                    </a:p>
                    <a:p>
                      <a:pPr marL="171450" indent="-171450">
                        <a:buFont typeface="Wingdings" panose="05000000000000000000" pitchFamily="2" charset="2"/>
                        <a:buChar char="§"/>
                      </a:pPr>
                      <a:r>
                        <a:rPr lang="nl-NL" sz="1200" baseline="0" dirty="0" smtClean="0">
                          <a:solidFill>
                            <a:srgbClr val="003768"/>
                          </a:solidFill>
                        </a:rPr>
                        <a:t>Automatische toets </a:t>
                      </a:r>
                      <a:r>
                        <a:rPr lang="nl-NL" sz="1200" baseline="0" dirty="0" err="1" smtClean="0">
                          <a:solidFill>
                            <a:srgbClr val="003768"/>
                          </a:solidFill>
                        </a:rPr>
                        <a:t>VeCoZo</a:t>
                      </a:r>
                      <a:endParaRPr lang="nl-NL" sz="1200" dirty="0">
                        <a:solidFill>
                          <a:srgbClr val="003768"/>
                        </a:solidFill>
                      </a:endParaRPr>
                    </a:p>
                  </a:txBody>
                  <a:tcPr marL="36000" marR="36000">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r>
              <a:tr h="1048678">
                <a:tc>
                  <a:txBody>
                    <a:bodyPr/>
                    <a:lstStyle/>
                    <a:p>
                      <a:r>
                        <a:rPr lang="nl-NL" sz="1200" b="1" dirty="0" err="1" smtClean="0">
                          <a:solidFill>
                            <a:srgbClr val="003768"/>
                          </a:solidFill>
                        </a:rPr>
                        <a:t>Informatie-producten</a:t>
                      </a:r>
                      <a:endParaRPr lang="nl-NL" sz="1200" b="1" dirty="0">
                        <a:solidFill>
                          <a:srgbClr val="003768"/>
                        </a:solidFill>
                      </a:endParaRPr>
                    </a:p>
                  </a:txBody>
                  <a:tcPr marL="36000" marR="36000">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nl-NL" sz="1200" dirty="0" smtClean="0">
                          <a:solidFill>
                            <a:srgbClr val="003768"/>
                          </a:solidFill>
                        </a:rPr>
                        <a:t>Match</a:t>
                      </a:r>
                      <a:r>
                        <a:rPr lang="nl-NL" sz="1200" baseline="0" dirty="0" smtClean="0">
                          <a:solidFill>
                            <a:srgbClr val="003768"/>
                          </a:solidFill>
                        </a:rPr>
                        <a:t> beschikking en productenboek</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nl-NL" sz="1200" baseline="0" dirty="0" smtClean="0">
                          <a:solidFill>
                            <a:srgbClr val="003768"/>
                          </a:solidFill>
                        </a:rPr>
                        <a:t>Standaard bericht voor beschikking/facturatie</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nl-NL" sz="1200" baseline="0" dirty="0" smtClean="0">
                          <a:solidFill>
                            <a:srgbClr val="003768"/>
                          </a:solidFill>
                        </a:rPr>
                        <a:t>Unieke beschikkingscode</a:t>
                      </a:r>
                      <a:endParaRPr lang="nl-NL" sz="1200" dirty="0" smtClean="0">
                        <a:solidFill>
                          <a:srgbClr val="003768"/>
                        </a:solidFill>
                      </a:endParaRPr>
                    </a:p>
                    <a:p>
                      <a:pPr marL="171450" indent="-171450">
                        <a:buFont typeface="Wingdings" panose="05000000000000000000" pitchFamily="2" charset="2"/>
                        <a:buChar char="§"/>
                      </a:pPr>
                      <a:r>
                        <a:rPr lang="nl-NL" sz="1200" dirty="0" smtClean="0">
                          <a:solidFill>
                            <a:srgbClr val="003768"/>
                          </a:solidFill>
                        </a:rPr>
                        <a:t>Tabel per gemeente</a:t>
                      </a:r>
                      <a:endParaRPr lang="nl-NL" sz="1200" dirty="0">
                        <a:solidFill>
                          <a:srgbClr val="003768"/>
                        </a:solidFill>
                      </a:endParaRPr>
                    </a:p>
                  </a:txBody>
                  <a:tcPr marL="36000" marR="36000">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indent="-171450">
                        <a:buFont typeface="Wingdings" panose="05000000000000000000" pitchFamily="2" charset="2"/>
                        <a:buChar char="§"/>
                      </a:pPr>
                      <a:r>
                        <a:rPr lang="nl-NL" sz="1200" dirty="0" smtClean="0">
                          <a:solidFill>
                            <a:srgbClr val="003768"/>
                          </a:solidFill>
                        </a:rPr>
                        <a:t>Match</a:t>
                      </a:r>
                      <a:r>
                        <a:rPr lang="nl-NL" sz="1200" baseline="0" dirty="0" smtClean="0">
                          <a:solidFill>
                            <a:srgbClr val="003768"/>
                          </a:solidFill>
                        </a:rPr>
                        <a:t> beschikking en productenboek</a:t>
                      </a:r>
                    </a:p>
                    <a:p>
                      <a:pPr marL="171450" indent="-171450">
                        <a:buFont typeface="Wingdings" panose="05000000000000000000" pitchFamily="2" charset="2"/>
                        <a:buChar char="§"/>
                      </a:pPr>
                      <a:r>
                        <a:rPr lang="nl-NL" sz="1200" baseline="0" dirty="0" smtClean="0">
                          <a:solidFill>
                            <a:srgbClr val="003768"/>
                          </a:solidFill>
                        </a:rPr>
                        <a:t>Standaard bericht voor beschikking/</a:t>
                      </a:r>
                    </a:p>
                    <a:p>
                      <a:pPr marL="171450" indent="-171450">
                        <a:buFont typeface="Wingdings" panose="05000000000000000000" pitchFamily="2" charset="2"/>
                        <a:buChar char="§"/>
                      </a:pPr>
                      <a:r>
                        <a:rPr lang="nl-NL" sz="1200" dirty="0" err="1" smtClean="0">
                          <a:solidFill>
                            <a:srgbClr val="003768"/>
                          </a:solidFill>
                        </a:rPr>
                        <a:t>Vecozo</a:t>
                      </a:r>
                      <a:r>
                        <a:rPr lang="nl-NL" sz="1200" dirty="0" smtClean="0">
                          <a:solidFill>
                            <a:srgbClr val="003768"/>
                          </a:solidFill>
                        </a:rPr>
                        <a:t>: JW303/304</a:t>
                      </a:r>
                    </a:p>
                    <a:p>
                      <a:pPr marL="171450" indent="-171450">
                        <a:buFont typeface="Wingdings" panose="05000000000000000000" pitchFamily="2" charset="2"/>
                        <a:buChar char="§"/>
                      </a:pPr>
                      <a:r>
                        <a:rPr lang="nl-NL" sz="1200" dirty="0" smtClean="0">
                          <a:solidFill>
                            <a:srgbClr val="003768"/>
                          </a:solidFill>
                        </a:rPr>
                        <a:t>Unieke beschikkingscode</a:t>
                      </a:r>
                      <a:endParaRPr lang="nl-NL" sz="1200" dirty="0">
                        <a:solidFill>
                          <a:srgbClr val="003768"/>
                        </a:solidFill>
                      </a:endParaRPr>
                    </a:p>
                  </a:txBody>
                  <a:tcPr marL="36000" marR="36000">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nl-NL" sz="1200" dirty="0" smtClean="0">
                          <a:solidFill>
                            <a:srgbClr val="003768"/>
                          </a:solidFill>
                        </a:rPr>
                        <a:t>Match</a:t>
                      </a:r>
                      <a:r>
                        <a:rPr lang="nl-NL" sz="1200" baseline="0" dirty="0" smtClean="0">
                          <a:solidFill>
                            <a:srgbClr val="003768"/>
                          </a:solidFill>
                        </a:rPr>
                        <a:t> beschikking en productenboek</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nl-NL" sz="1200" baseline="0" dirty="0" smtClean="0">
                          <a:solidFill>
                            <a:srgbClr val="003768"/>
                          </a:solidFill>
                        </a:rPr>
                        <a:t>Standaard bericht voor beschikking/</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nl-NL" sz="1200" dirty="0" err="1" smtClean="0">
                          <a:solidFill>
                            <a:srgbClr val="003768"/>
                          </a:solidFill>
                        </a:rPr>
                        <a:t>Vecozo</a:t>
                      </a:r>
                      <a:r>
                        <a:rPr lang="nl-NL" sz="1200" dirty="0" smtClean="0">
                          <a:solidFill>
                            <a:srgbClr val="003768"/>
                          </a:solidFill>
                        </a:rPr>
                        <a:t>: JZ303/304</a:t>
                      </a:r>
                    </a:p>
                    <a:p>
                      <a:pPr marL="171450" indent="-171450">
                        <a:buFont typeface="Wingdings" panose="05000000000000000000" pitchFamily="2" charset="2"/>
                        <a:buChar char="§"/>
                      </a:pPr>
                      <a:r>
                        <a:rPr lang="nl-NL" sz="1200" dirty="0" smtClean="0">
                          <a:solidFill>
                            <a:srgbClr val="003768"/>
                          </a:solidFill>
                        </a:rPr>
                        <a:t>Unieke beschikkingscode</a:t>
                      </a:r>
                      <a:endParaRPr lang="nl-NL" sz="1200" dirty="0">
                        <a:solidFill>
                          <a:srgbClr val="003768"/>
                        </a:solidFill>
                      </a:endParaRPr>
                    </a:p>
                  </a:txBody>
                  <a:tcPr marL="36000" marR="36000">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r>
              <a:tr h="822614">
                <a:tc>
                  <a:txBody>
                    <a:bodyPr/>
                    <a:lstStyle/>
                    <a:p>
                      <a:r>
                        <a:rPr lang="nl-NL" sz="1200" b="1" dirty="0" smtClean="0">
                          <a:solidFill>
                            <a:srgbClr val="003768"/>
                          </a:solidFill>
                        </a:rPr>
                        <a:t>ICT vereisten</a:t>
                      </a:r>
                      <a:endParaRPr lang="nl-NL" sz="1200" b="1" dirty="0">
                        <a:solidFill>
                          <a:srgbClr val="003768"/>
                        </a:solidFill>
                      </a:endParaRPr>
                    </a:p>
                  </a:txBody>
                  <a:tcPr marL="36000" marR="36000">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indent="-171450">
                        <a:buFont typeface="Wingdings" panose="05000000000000000000" pitchFamily="2" charset="2"/>
                        <a:buChar char="§"/>
                      </a:pPr>
                      <a:r>
                        <a:rPr lang="nl-NL" sz="1200" dirty="0" smtClean="0">
                          <a:solidFill>
                            <a:srgbClr val="003768"/>
                          </a:solidFill>
                        </a:rPr>
                        <a:t>Afhankelijk van systemen</a:t>
                      </a:r>
                      <a:r>
                        <a:rPr lang="nl-NL" sz="1200" baseline="0" dirty="0" smtClean="0">
                          <a:solidFill>
                            <a:srgbClr val="003768"/>
                          </a:solidFill>
                        </a:rPr>
                        <a:t> aanbieders</a:t>
                      </a:r>
                    </a:p>
                    <a:p>
                      <a:pPr marL="171450" indent="-171450">
                        <a:buFont typeface="Wingdings" panose="05000000000000000000" pitchFamily="2" charset="2"/>
                        <a:buChar char="§"/>
                      </a:pPr>
                      <a:r>
                        <a:rPr lang="nl-NL" sz="1200" baseline="0" dirty="0" smtClean="0">
                          <a:solidFill>
                            <a:srgbClr val="003768"/>
                          </a:solidFill>
                        </a:rPr>
                        <a:t>Digitale aanlevering (</a:t>
                      </a:r>
                      <a:r>
                        <a:rPr lang="nl-NL" sz="1200" baseline="0" dirty="0" err="1" smtClean="0">
                          <a:solidFill>
                            <a:srgbClr val="003768"/>
                          </a:solidFill>
                        </a:rPr>
                        <a:t>excel</a:t>
                      </a:r>
                      <a:r>
                        <a:rPr lang="nl-NL" sz="1200" baseline="0" dirty="0" smtClean="0">
                          <a:solidFill>
                            <a:srgbClr val="003768"/>
                          </a:solidFill>
                        </a:rPr>
                        <a:t>)</a:t>
                      </a:r>
                      <a:endParaRPr lang="nl-NL" sz="1200" dirty="0">
                        <a:solidFill>
                          <a:srgbClr val="003768"/>
                        </a:solidFill>
                      </a:endParaRPr>
                    </a:p>
                  </a:txBody>
                  <a:tcPr marL="36000" marR="36000">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nl-NL" sz="1200" dirty="0" smtClean="0">
                          <a:solidFill>
                            <a:srgbClr val="003768"/>
                          </a:solidFill>
                        </a:rPr>
                        <a:t>Aansluiting</a:t>
                      </a:r>
                      <a:r>
                        <a:rPr lang="nl-NL" sz="1200" baseline="0" dirty="0" smtClean="0">
                          <a:solidFill>
                            <a:srgbClr val="003768"/>
                          </a:solidFill>
                        </a:rPr>
                        <a:t> </a:t>
                      </a:r>
                      <a:r>
                        <a:rPr lang="nl-NL" sz="1200" baseline="0" dirty="0" err="1" smtClean="0">
                          <a:solidFill>
                            <a:srgbClr val="003768"/>
                          </a:solidFill>
                        </a:rPr>
                        <a:t>VeCoZo</a:t>
                      </a:r>
                      <a:endParaRPr lang="nl-NL" sz="1200" baseline="0" dirty="0" smtClean="0">
                        <a:solidFill>
                          <a:srgbClr val="003768"/>
                        </a:solidFill>
                      </a:endParaRPr>
                    </a:p>
                    <a:p>
                      <a:pPr marL="171450" indent="-171450">
                        <a:buFont typeface="Wingdings" panose="05000000000000000000" pitchFamily="2" charset="2"/>
                        <a:buChar char="§"/>
                      </a:pPr>
                      <a:endParaRPr lang="nl-NL" sz="1200" dirty="0">
                        <a:solidFill>
                          <a:srgbClr val="003768"/>
                        </a:solidFill>
                      </a:endParaRPr>
                    </a:p>
                  </a:txBody>
                  <a:tcPr marL="36000" marR="36000">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nl-NL" sz="1200" dirty="0" smtClean="0">
                          <a:solidFill>
                            <a:srgbClr val="003768"/>
                          </a:solidFill>
                        </a:rPr>
                        <a:t>Aansluiting</a:t>
                      </a:r>
                      <a:r>
                        <a:rPr lang="nl-NL" sz="1200" baseline="0" dirty="0" smtClean="0">
                          <a:solidFill>
                            <a:srgbClr val="003768"/>
                          </a:solidFill>
                        </a:rPr>
                        <a:t> </a:t>
                      </a:r>
                      <a:r>
                        <a:rPr lang="nl-NL" sz="1200" baseline="0" dirty="0" err="1" smtClean="0">
                          <a:solidFill>
                            <a:srgbClr val="003768"/>
                          </a:solidFill>
                        </a:rPr>
                        <a:t>VeCoZo</a:t>
                      </a:r>
                      <a:endParaRPr lang="nl-NL" sz="1200" dirty="0" smtClean="0">
                        <a:solidFill>
                          <a:srgbClr val="003768"/>
                        </a:solidFill>
                      </a:endParaRPr>
                    </a:p>
                    <a:p>
                      <a:pPr marL="171450" indent="-171450">
                        <a:buFont typeface="Wingdings" panose="05000000000000000000" pitchFamily="2" charset="2"/>
                        <a:buChar char="§"/>
                      </a:pPr>
                      <a:endParaRPr lang="nl-NL" sz="1200" dirty="0">
                        <a:solidFill>
                          <a:srgbClr val="003768"/>
                        </a:solidFill>
                      </a:endParaRPr>
                    </a:p>
                  </a:txBody>
                  <a:tcPr marL="36000" marR="36000">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r>
              <a:tr h="887343">
                <a:tc>
                  <a:txBody>
                    <a:bodyPr/>
                    <a:lstStyle/>
                    <a:p>
                      <a:r>
                        <a:rPr lang="nl-NL" sz="1200" b="1" dirty="0" smtClean="0">
                          <a:solidFill>
                            <a:srgbClr val="003768"/>
                          </a:solidFill>
                        </a:rPr>
                        <a:t>Organisatie:</a:t>
                      </a:r>
                    </a:p>
                    <a:p>
                      <a:pPr marL="171450" indent="-171450">
                        <a:buFontTx/>
                        <a:buChar char="-"/>
                      </a:pPr>
                      <a:r>
                        <a:rPr lang="nl-NL" sz="1200" b="0" dirty="0" smtClean="0">
                          <a:solidFill>
                            <a:srgbClr val="003768"/>
                          </a:solidFill>
                        </a:rPr>
                        <a:t>Wie?</a:t>
                      </a:r>
                    </a:p>
                    <a:p>
                      <a:pPr marL="171450" indent="-171450">
                        <a:buFontTx/>
                        <a:buChar char="-"/>
                      </a:pPr>
                      <a:r>
                        <a:rPr lang="nl-NL" sz="1200" b="0" dirty="0" smtClean="0">
                          <a:solidFill>
                            <a:srgbClr val="003768"/>
                          </a:solidFill>
                        </a:rPr>
                        <a:t>Lokaal /</a:t>
                      </a:r>
                      <a:r>
                        <a:rPr lang="nl-NL" sz="1200" b="0" baseline="0" dirty="0" smtClean="0">
                          <a:solidFill>
                            <a:srgbClr val="003768"/>
                          </a:solidFill>
                        </a:rPr>
                        <a:t> </a:t>
                      </a:r>
                      <a:r>
                        <a:rPr lang="nl-NL" sz="1200" b="0" dirty="0" smtClean="0">
                          <a:solidFill>
                            <a:srgbClr val="003768"/>
                          </a:solidFill>
                        </a:rPr>
                        <a:t>Regio?</a:t>
                      </a:r>
                    </a:p>
                    <a:p>
                      <a:pPr marL="171450" indent="-171450">
                        <a:buFontTx/>
                        <a:buChar char="-"/>
                      </a:pPr>
                      <a:r>
                        <a:rPr lang="nl-NL" sz="1200" b="0" dirty="0" smtClean="0">
                          <a:solidFill>
                            <a:srgbClr val="003768"/>
                          </a:solidFill>
                        </a:rPr>
                        <a:t>Capaciteit?</a:t>
                      </a:r>
                    </a:p>
                  </a:txBody>
                  <a:tcPr marL="36000" marR="36000">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indent="-171450">
                        <a:buFont typeface="Wingdings" panose="05000000000000000000" pitchFamily="2" charset="2"/>
                        <a:buChar char="§"/>
                      </a:pPr>
                      <a:r>
                        <a:rPr lang="nl-NL" sz="1200" dirty="0" smtClean="0">
                          <a:solidFill>
                            <a:srgbClr val="003768"/>
                          </a:solidFill>
                        </a:rPr>
                        <a:t>Intern proces aanbieder</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nl-NL" sz="1200" dirty="0" smtClean="0">
                          <a:solidFill>
                            <a:srgbClr val="003768"/>
                          </a:solidFill>
                        </a:rPr>
                        <a:t>Factuur</a:t>
                      </a:r>
                      <a:r>
                        <a:rPr lang="nl-NL" sz="1200" baseline="0" dirty="0" smtClean="0">
                          <a:solidFill>
                            <a:srgbClr val="003768"/>
                          </a:solidFill>
                        </a:rPr>
                        <a:t> naar regionale organisatie</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nl-NL" sz="1200" baseline="0" dirty="0" smtClean="0">
                          <a:solidFill>
                            <a:srgbClr val="003768"/>
                          </a:solidFill>
                        </a:rPr>
                        <a:t>Verspreiding naar lokale veld voor verdeling</a:t>
                      </a:r>
                      <a:endParaRPr lang="nl-NL" sz="1200" dirty="0" smtClean="0">
                        <a:solidFill>
                          <a:srgbClr val="003768"/>
                        </a:solidFill>
                      </a:endParaRPr>
                    </a:p>
                  </a:txBody>
                  <a:tcPr marL="36000" marR="36000">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indent="-171450">
                        <a:buFont typeface="Wingdings" panose="05000000000000000000" pitchFamily="2" charset="2"/>
                        <a:buChar char="§"/>
                      </a:pPr>
                      <a:r>
                        <a:rPr lang="nl-NL" sz="1200" dirty="0" smtClean="0">
                          <a:solidFill>
                            <a:srgbClr val="003768"/>
                          </a:solidFill>
                        </a:rPr>
                        <a:t>Intern proces aanbieder</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nl-NL" sz="1200" dirty="0" smtClean="0">
                          <a:solidFill>
                            <a:srgbClr val="003768"/>
                          </a:solidFill>
                        </a:rPr>
                        <a:t>Factuur</a:t>
                      </a:r>
                      <a:r>
                        <a:rPr lang="nl-NL" sz="1200" baseline="0" dirty="0" smtClean="0">
                          <a:solidFill>
                            <a:srgbClr val="003768"/>
                          </a:solidFill>
                        </a:rPr>
                        <a:t> naar regionale organisatie (via </a:t>
                      </a:r>
                      <a:r>
                        <a:rPr lang="nl-NL" sz="1200" baseline="0" dirty="0" err="1" smtClean="0">
                          <a:solidFill>
                            <a:srgbClr val="003768"/>
                          </a:solidFill>
                        </a:rPr>
                        <a:t>VeCoZo</a:t>
                      </a:r>
                      <a:r>
                        <a:rPr lang="nl-NL" sz="1200" baseline="0" dirty="0" smtClean="0">
                          <a:solidFill>
                            <a:srgbClr val="003768"/>
                          </a:solidFill>
                        </a:rPr>
                        <a:t>)</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nl-NL" sz="1200" baseline="0" dirty="0" smtClean="0">
                          <a:solidFill>
                            <a:srgbClr val="003768"/>
                          </a:solidFill>
                        </a:rPr>
                        <a:t>Verspreiding naar lokale veld voor verdeling</a:t>
                      </a:r>
                      <a:endParaRPr lang="nl-NL" sz="1200" dirty="0" smtClean="0">
                        <a:solidFill>
                          <a:srgbClr val="003768"/>
                        </a:solidFill>
                      </a:endParaRPr>
                    </a:p>
                  </a:txBody>
                  <a:tcPr marL="36000" marR="36000">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indent="-171450">
                        <a:buFont typeface="Wingdings" panose="05000000000000000000" pitchFamily="2" charset="2"/>
                        <a:buChar char="§"/>
                      </a:pPr>
                      <a:r>
                        <a:rPr lang="nl-NL" sz="1200" dirty="0" smtClean="0">
                          <a:solidFill>
                            <a:srgbClr val="003768"/>
                          </a:solidFill>
                        </a:rPr>
                        <a:t>Intern proces aanbieder</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nl-NL" sz="1200" dirty="0" smtClean="0">
                          <a:solidFill>
                            <a:srgbClr val="003768"/>
                          </a:solidFill>
                        </a:rPr>
                        <a:t>Factuur</a:t>
                      </a:r>
                      <a:r>
                        <a:rPr lang="nl-NL" sz="1200" baseline="0" dirty="0" smtClean="0">
                          <a:solidFill>
                            <a:srgbClr val="003768"/>
                          </a:solidFill>
                        </a:rPr>
                        <a:t> naar regionale organisatie (via </a:t>
                      </a:r>
                      <a:r>
                        <a:rPr lang="nl-NL" sz="1200" baseline="0" dirty="0" err="1" smtClean="0">
                          <a:solidFill>
                            <a:srgbClr val="003768"/>
                          </a:solidFill>
                        </a:rPr>
                        <a:t>VeCoZo</a:t>
                      </a:r>
                      <a:r>
                        <a:rPr lang="nl-NL" sz="1200" baseline="0" dirty="0" smtClean="0">
                          <a:solidFill>
                            <a:srgbClr val="003768"/>
                          </a:solidFill>
                        </a:rPr>
                        <a:t>)</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nl-NL" sz="1200" baseline="0" dirty="0" smtClean="0">
                          <a:solidFill>
                            <a:srgbClr val="003768"/>
                          </a:solidFill>
                        </a:rPr>
                        <a:t>Verspreiding naar lokale veld voor verdeling</a:t>
                      </a:r>
                      <a:endParaRPr lang="nl-NL" sz="1200" dirty="0" smtClean="0">
                        <a:solidFill>
                          <a:srgbClr val="003768"/>
                        </a:solidFill>
                      </a:endParaRPr>
                    </a:p>
                  </a:txBody>
                  <a:tcPr marL="36000" marR="36000">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2674446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Factuur/declaratie ontvangen en verwerken</a:t>
            </a:r>
            <a:endParaRPr lang="nl-NL" sz="1800" i="1" dirty="0"/>
          </a:p>
        </p:txBody>
      </p:sp>
      <p:graphicFrame>
        <p:nvGraphicFramePr>
          <p:cNvPr id="5" name="Tabel 4"/>
          <p:cNvGraphicFramePr>
            <a:graphicFrameLocks noGrp="1"/>
          </p:cNvGraphicFramePr>
          <p:nvPr>
            <p:extLst>
              <p:ext uri="{D42A27DB-BD31-4B8C-83A1-F6EECF244321}">
                <p14:modId xmlns:p14="http://schemas.microsoft.com/office/powerpoint/2010/main" val="2880066259"/>
              </p:ext>
            </p:extLst>
          </p:nvPr>
        </p:nvGraphicFramePr>
        <p:xfrm>
          <a:off x="611560" y="1700809"/>
          <a:ext cx="7992888" cy="4629207"/>
        </p:xfrm>
        <a:graphic>
          <a:graphicData uri="http://schemas.openxmlformats.org/drawingml/2006/table">
            <a:tbl>
              <a:tblPr>
                <a:tableStyleId>{5C22544A-7EE6-4342-B048-85BDC9FD1C3A}</a:tableStyleId>
              </a:tblPr>
              <a:tblGrid>
                <a:gridCol w="1512168"/>
                <a:gridCol w="2160240"/>
                <a:gridCol w="2160240"/>
                <a:gridCol w="2160240"/>
              </a:tblGrid>
              <a:tr h="540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l-NL" sz="1200" b="1" dirty="0" smtClean="0">
                        <a:solidFill>
                          <a:srgbClr val="009EE0"/>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nl-NL" sz="1200" b="1" dirty="0" smtClean="0">
                          <a:solidFill>
                            <a:srgbClr val="009EE0"/>
                          </a:solidFill>
                        </a:rPr>
                        <a:t>Prov. Jeugdzorg</a:t>
                      </a:r>
                    </a:p>
                    <a:p>
                      <a:r>
                        <a:rPr lang="nl-NL" sz="1200" b="1" i="1" dirty="0" smtClean="0">
                          <a:solidFill>
                            <a:srgbClr val="009EE0"/>
                          </a:solidFill>
                        </a:rPr>
                        <a:t>declaratie</a:t>
                      </a:r>
                      <a:endParaRPr lang="nl-NL" sz="1200" b="1" dirty="0">
                        <a:solidFill>
                          <a:srgbClr val="009EE0"/>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nl-NL" sz="1200" b="1" dirty="0" smtClean="0">
                          <a:solidFill>
                            <a:srgbClr val="009EE0"/>
                          </a:solidFill>
                        </a:rPr>
                        <a:t>AWBZ Jeugd / ZVW </a:t>
                      </a:r>
                      <a:r>
                        <a:rPr lang="nl-NL" sz="1200" b="1" i="1" dirty="0" smtClean="0">
                          <a:solidFill>
                            <a:srgbClr val="009EE0"/>
                          </a:solidFill>
                        </a:rPr>
                        <a:t>declaratie</a:t>
                      </a:r>
                      <a:endParaRPr lang="nl-NL" sz="1200" b="1" i="1" dirty="0">
                        <a:solidFill>
                          <a:srgbClr val="009EE0"/>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nl-NL" sz="1200" b="1" dirty="0" smtClean="0">
                          <a:solidFill>
                            <a:srgbClr val="009EE0"/>
                          </a:solidFill>
                        </a:rPr>
                        <a:t>AWBZ Jeugd / ZVW </a:t>
                      </a:r>
                      <a:r>
                        <a:rPr lang="nl-NL" sz="1200" b="1" i="1" dirty="0" smtClean="0">
                          <a:solidFill>
                            <a:srgbClr val="009EE0"/>
                          </a:solidFill>
                        </a:rPr>
                        <a:t>factuur</a:t>
                      </a:r>
                      <a:endParaRPr lang="nl-NL" sz="1200" b="1" i="1" dirty="0">
                        <a:solidFill>
                          <a:srgbClr val="009EE0"/>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r>
              <a:tr h="1225737">
                <a:tc>
                  <a:txBody>
                    <a:bodyPr/>
                    <a:lstStyle/>
                    <a:p>
                      <a:r>
                        <a:rPr lang="nl-NL" sz="1200" b="1" dirty="0" err="1" smtClean="0">
                          <a:solidFill>
                            <a:srgbClr val="003768"/>
                          </a:solidFill>
                        </a:rPr>
                        <a:t>Subprocessen</a:t>
                      </a:r>
                      <a:endParaRPr lang="nl-NL" sz="1200" b="1"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indent="-171450">
                        <a:buFont typeface="Wingdings" panose="05000000000000000000" pitchFamily="2" charset="2"/>
                        <a:buChar char="§"/>
                      </a:pPr>
                      <a:r>
                        <a:rPr lang="nl-NL" sz="1200" dirty="0" smtClean="0">
                          <a:solidFill>
                            <a:srgbClr val="003768"/>
                          </a:solidFill>
                        </a:rPr>
                        <a:t>Direct</a:t>
                      </a:r>
                      <a:r>
                        <a:rPr lang="nl-NL" sz="1200" baseline="0" dirty="0" smtClean="0">
                          <a:solidFill>
                            <a:srgbClr val="003768"/>
                          </a:solidFill>
                        </a:rPr>
                        <a:t> ontvangen via mail (of op papier)</a:t>
                      </a:r>
                      <a:endParaRPr lang="nl-NL" sz="1200" dirty="0" smtClean="0">
                        <a:solidFill>
                          <a:srgbClr val="003768"/>
                        </a:solidFill>
                      </a:endParaRPr>
                    </a:p>
                    <a:p>
                      <a:pPr marL="171450" indent="-171450">
                        <a:buFont typeface="Wingdings" panose="05000000000000000000" pitchFamily="2" charset="2"/>
                        <a:buChar char="§"/>
                      </a:pPr>
                      <a:r>
                        <a:rPr lang="nl-NL" sz="1200" dirty="0" smtClean="0">
                          <a:solidFill>
                            <a:srgbClr val="003768"/>
                          </a:solidFill>
                        </a:rPr>
                        <a:t>Technische toets op volledigheid declaratie</a:t>
                      </a:r>
                      <a:endParaRPr lang="nl-NL" sz="1200" baseline="0" dirty="0" smtClean="0">
                        <a:solidFill>
                          <a:srgbClr val="003768"/>
                        </a:solidFill>
                      </a:endParaRPr>
                    </a:p>
                    <a:p>
                      <a:pPr marL="171450" indent="-171450">
                        <a:buFont typeface="Wingdings" panose="05000000000000000000" pitchFamily="2" charset="2"/>
                        <a:buChar char="§"/>
                      </a:pPr>
                      <a:r>
                        <a:rPr lang="nl-NL" sz="1200" dirty="0" smtClean="0">
                          <a:solidFill>
                            <a:srgbClr val="003768"/>
                          </a:solidFill>
                        </a:rPr>
                        <a:t>Registreren</a:t>
                      </a:r>
                      <a:r>
                        <a:rPr lang="nl-NL" sz="1200" baseline="0" dirty="0" smtClean="0">
                          <a:solidFill>
                            <a:srgbClr val="003768"/>
                          </a:solidFill>
                        </a:rPr>
                        <a:t> / invoeren in systeem/database</a:t>
                      </a:r>
                      <a:endParaRPr lang="nl-NL" sz="1200"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indent="-171450">
                        <a:buFont typeface="Wingdings" panose="05000000000000000000" pitchFamily="2" charset="2"/>
                        <a:buChar char="§"/>
                      </a:pPr>
                      <a:r>
                        <a:rPr lang="nl-NL" sz="1200" dirty="0" smtClean="0">
                          <a:solidFill>
                            <a:srgbClr val="003768"/>
                          </a:solidFill>
                        </a:rPr>
                        <a:t>Ontvangen via Integraal</a:t>
                      </a:r>
                      <a:r>
                        <a:rPr lang="nl-NL" sz="1200" baseline="0" dirty="0" smtClean="0">
                          <a:solidFill>
                            <a:srgbClr val="003768"/>
                          </a:solidFill>
                        </a:rPr>
                        <a:t> gegevensknooppunt of via </a:t>
                      </a:r>
                      <a:r>
                        <a:rPr lang="nl-NL" sz="1200" dirty="0" err="1" smtClean="0">
                          <a:solidFill>
                            <a:srgbClr val="003768"/>
                          </a:solidFill>
                        </a:rPr>
                        <a:t>VeCoZo</a:t>
                      </a:r>
                      <a:endParaRPr lang="nl-NL" sz="1200" dirty="0" smtClean="0">
                        <a:solidFill>
                          <a:srgbClr val="003768"/>
                        </a:solidFill>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nl-NL" sz="1200" dirty="0" smtClean="0">
                          <a:solidFill>
                            <a:srgbClr val="003768"/>
                          </a:solidFill>
                        </a:rPr>
                        <a:t>Registreren</a:t>
                      </a:r>
                      <a:r>
                        <a:rPr lang="nl-NL" sz="1200" baseline="0" dirty="0" smtClean="0">
                          <a:solidFill>
                            <a:srgbClr val="003768"/>
                          </a:solidFill>
                        </a:rPr>
                        <a:t> / invoeren in systeem/database</a:t>
                      </a:r>
                      <a:endParaRPr lang="nl-NL" sz="1200" dirty="0" smtClean="0">
                        <a:solidFill>
                          <a:srgbClr val="003768"/>
                        </a:solidFill>
                      </a:endParaRPr>
                    </a:p>
                    <a:p>
                      <a:pPr marL="171450" indent="-171450">
                        <a:buFont typeface="Wingdings" panose="05000000000000000000" pitchFamily="2" charset="2"/>
                        <a:buChar char="§"/>
                      </a:pPr>
                      <a:endParaRPr lang="nl-NL" sz="1200"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indent="-171450">
                        <a:buFont typeface="Wingdings" panose="05000000000000000000" pitchFamily="2" charset="2"/>
                        <a:buChar char="§"/>
                      </a:pPr>
                      <a:r>
                        <a:rPr lang="nl-NL" sz="1200" dirty="0" smtClean="0">
                          <a:solidFill>
                            <a:srgbClr val="003768"/>
                          </a:solidFill>
                        </a:rPr>
                        <a:t>Ontvangen via Integraal</a:t>
                      </a:r>
                      <a:r>
                        <a:rPr lang="nl-NL" sz="1200" baseline="0" dirty="0" smtClean="0">
                          <a:solidFill>
                            <a:srgbClr val="003768"/>
                          </a:solidFill>
                        </a:rPr>
                        <a:t> gegevensknooppunt of via </a:t>
                      </a:r>
                      <a:r>
                        <a:rPr lang="nl-NL" sz="1200" dirty="0" err="1" smtClean="0">
                          <a:solidFill>
                            <a:srgbClr val="003768"/>
                          </a:solidFill>
                        </a:rPr>
                        <a:t>VeCoZo</a:t>
                      </a:r>
                      <a:endParaRPr lang="nl-NL" sz="1200" dirty="0" smtClean="0">
                        <a:solidFill>
                          <a:srgbClr val="003768"/>
                        </a:solidFill>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nl-NL" sz="1200" dirty="0" smtClean="0">
                          <a:solidFill>
                            <a:srgbClr val="003768"/>
                          </a:solidFill>
                        </a:rPr>
                        <a:t>Registreren</a:t>
                      </a:r>
                      <a:r>
                        <a:rPr lang="nl-NL" sz="1200" baseline="0" dirty="0" smtClean="0">
                          <a:solidFill>
                            <a:srgbClr val="003768"/>
                          </a:solidFill>
                        </a:rPr>
                        <a:t> / invoeren in systeem/database</a:t>
                      </a:r>
                      <a:endParaRPr lang="nl-NL" sz="1200" dirty="0" smtClean="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r>
              <a:tr h="928695">
                <a:tc>
                  <a:txBody>
                    <a:bodyPr/>
                    <a:lstStyle/>
                    <a:p>
                      <a:r>
                        <a:rPr lang="nl-NL" sz="1200" b="1" dirty="0" err="1" smtClean="0">
                          <a:solidFill>
                            <a:srgbClr val="003768"/>
                          </a:solidFill>
                        </a:rPr>
                        <a:t>Informatie-producten</a:t>
                      </a:r>
                      <a:endParaRPr lang="nl-NL" sz="1200" b="1"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indent="-171450">
                        <a:buFont typeface="Wingdings" panose="05000000000000000000" pitchFamily="2" charset="2"/>
                        <a:buChar char="§"/>
                      </a:pPr>
                      <a:r>
                        <a:rPr lang="nl-NL" sz="1200" dirty="0" smtClean="0">
                          <a:solidFill>
                            <a:srgbClr val="003768"/>
                          </a:solidFill>
                        </a:rPr>
                        <a:t>Format declaratie</a:t>
                      </a: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171450" indent="-171450">
                        <a:buFont typeface="Wingdings" panose="05000000000000000000" pitchFamily="2" charset="2"/>
                        <a:buChar char="§"/>
                      </a:pPr>
                      <a:r>
                        <a:rPr lang="nl-NL" sz="1200" dirty="0" smtClean="0">
                          <a:solidFill>
                            <a:srgbClr val="003768"/>
                          </a:solidFill>
                        </a:rPr>
                        <a:t>Landelijk</a:t>
                      </a:r>
                      <a:r>
                        <a:rPr lang="nl-NL" sz="1200" baseline="0" dirty="0" smtClean="0">
                          <a:solidFill>
                            <a:srgbClr val="003768"/>
                          </a:solidFill>
                        </a:rPr>
                        <a:t> ontwikkelde standaardberichten</a:t>
                      </a:r>
                      <a:endParaRPr lang="nl-NL" sz="1200"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l-NL" sz="1200" dirty="0"/>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r>
              <a:tr h="928695">
                <a:tc>
                  <a:txBody>
                    <a:bodyPr/>
                    <a:lstStyle/>
                    <a:p>
                      <a:r>
                        <a:rPr lang="nl-NL" sz="1200" b="1" dirty="0" smtClean="0">
                          <a:solidFill>
                            <a:srgbClr val="003768"/>
                          </a:solidFill>
                        </a:rPr>
                        <a:t>ICT vereisten</a:t>
                      </a:r>
                      <a:endParaRPr lang="nl-NL" sz="1200" b="1"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indent="-171450">
                        <a:buFont typeface="Wingdings" panose="05000000000000000000" pitchFamily="2" charset="2"/>
                        <a:buChar char="§"/>
                      </a:pPr>
                      <a:r>
                        <a:rPr lang="nl-NL" sz="1200" dirty="0" smtClean="0">
                          <a:solidFill>
                            <a:srgbClr val="003768"/>
                          </a:solidFill>
                        </a:rPr>
                        <a:t>Consolidatiemethodiek</a:t>
                      </a:r>
                    </a:p>
                    <a:p>
                      <a:pPr marL="171450" indent="-171450">
                        <a:buFont typeface="Wingdings" panose="05000000000000000000" pitchFamily="2" charset="2"/>
                        <a:buChar char="§"/>
                      </a:pPr>
                      <a:r>
                        <a:rPr lang="nl-NL" sz="1200" dirty="0" smtClean="0">
                          <a:solidFill>
                            <a:srgbClr val="003768"/>
                          </a:solidFill>
                        </a:rPr>
                        <a:t>Regionale database</a:t>
                      </a:r>
                      <a:endParaRPr lang="nl-NL" sz="1200"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indent="-171450">
                        <a:buFont typeface="Wingdings" panose="05000000000000000000" pitchFamily="2" charset="2"/>
                        <a:buChar char="§"/>
                      </a:pPr>
                      <a:r>
                        <a:rPr lang="nl-NL" sz="1200" dirty="0" smtClean="0">
                          <a:solidFill>
                            <a:srgbClr val="003768"/>
                          </a:solidFill>
                        </a:rPr>
                        <a:t>Aansluiting</a:t>
                      </a:r>
                      <a:r>
                        <a:rPr lang="nl-NL" sz="1200" baseline="0" dirty="0" smtClean="0">
                          <a:solidFill>
                            <a:srgbClr val="003768"/>
                          </a:solidFill>
                        </a:rPr>
                        <a:t> integraal gegevensknooppunt / </a:t>
                      </a:r>
                      <a:r>
                        <a:rPr lang="nl-NL" sz="1200" baseline="0" dirty="0" err="1" smtClean="0">
                          <a:solidFill>
                            <a:srgbClr val="003768"/>
                          </a:solidFill>
                        </a:rPr>
                        <a:t>VeCoZo</a:t>
                      </a:r>
                      <a:endParaRPr lang="nl-NL" sz="1200" baseline="0" dirty="0" smtClean="0">
                        <a:solidFill>
                          <a:srgbClr val="003768"/>
                        </a:solidFill>
                      </a:endParaRPr>
                    </a:p>
                    <a:p>
                      <a:pPr marL="171450" indent="-171450">
                        <a:buFont typeface="Wingdings" panose="05000000000000000000" pitchFamily="2" charset="2"/>
                        <a:buChar char="§"/>
                      </a:pPr>
                      <a:r>
                        <a:rPr lang="nl-NL" sz="1200" baseline="0" dirty="0" smtClean="0">
                          <a:solidFill>
                            <a:srgbClr val="003768"/>
                          </a:solidFill>
                        </a:rPr>
                        <a:t>Regionale database</a:t>
                      </a:r>
                      <a:endParaRPr lang="nl-NL" sz="1200"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nl-NL" sz="1200" dirty="0" smtClean="0">
                          <a:solidFill>
                            <a:srgbClr val="003768"/>
                          </a:solidFill>
                        </a:rPr>
                        <a:t>Aansluiting</a:t>
                      </a:r>
                      <a:r>
                        <a:rPr lang="nl-NL" sz="1200" baseline="0" dirty="0" smtClean="0">
                          <a:solidFill>
                            <a:srgbClr val="003768"/>
                          </a:solidFill>
                        </a:rPr>
                        <a:t> integraal gegevensknooppunt / </a:t>
                      </a:r>
                      <a:r>
                        <a:rPr lang="nl-NL" sz="1200" baseline="0" dirty="0" err="1" smtClean="0">
                          <a:solidFill>
                            <a:srgbClr val="003768"/>
                          </a:solidFill>
                        </a:rPr>
                        <a:t>VeCoZo</a:t>
                      </a:r>
                      <a:endParaRPr lang="nl-NL" sz="1200" baseline="0" dirty="0" smtClean="0">
                        <a:solidFill>
                          <a:srgbClr val="003768"/>
                        </a:solidFill>
                      </a:endParaRPr>
                    </a:p>
                    <a:p>
                      <a:pPr marL="171450" indent="-171450">
                        <a:buFont typeface="Wingdings" panose="05000000000000000000" pitchFamily="2" charset="2"/>
                        <a:buChar char="§"/>
                      </a:pPr>
                      <a:r>
                        <a:rPr lang="nl-NL" sz="1200" dirty="0" smtClean="0">
                          <a:solidFill>
                            <a:srgbClr val="003768"/>
                          </a:solidFill>
                        </a:rPr>
                        <a:t>Regionale database</a:t>
                      </a:r>
                      <a:endParaRPr lang="nl-NL" sz="1200"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r>
              <a:tr h="985144">
                <a:tc>
                  <a:txBody>
                    <a:bodyPr/>
                    <a:lstStyle/>
                    <a:p>
                      <a:r>
                        <a:rPr lang="nl-NL" sz="1200" b="1" dirty="0" smtClean="0">
                          <a:solidFill>
                            <a:srgbClr val="003768"/>
                          </a:solidFill>
                        </a:rPr>
                        <a:t>Organisatie:</a:t>
                      </a:r>
                    </a:p>
                    <a:p>
                      <a:pPr marL="171450" indent="-171450">
                        <a:buFontTx/>
                        <a:buChar char="-"/>
                      </a:pPr>
                      <a:r>
                        <a:rPr lang="nl-NL" sz="1200" b="0" dirty="0" smtClean="0">
                          <a:solidFill>
                            <a:srgbClr val="003768"/>
                          </a:solidFill>
                        </a:rPr>
                        <a:t>Wie?</a:t>
                      </a:r>
                    </a:p>
                    <a:p>
                      <a:pPr marL="171450" indent="-171450">
                        <a:buFontTx/>
                        <a:buChar char="-"/>
                      </a:pPr>
                      <a:r>
                        <a:rPr lang="nl-NL" sz="1200" b="0" dirty="0" smtClean="0">
                          <a:solidFill>
                            <a:srgbClr val="003768"/>
                          </a:solidFill>
                        </a:rPr>
                        <a:t>Lokaal /</a:t>
                      </a:r>
                      <a:r>
                        <a:rPr lang="nl-NL" sz="1200" b="0" baseline="0" dirty="0" smtClean="0">
                          <a:solidFill>
                            <a:srgbClr val="003768"/>
                          </a:solidFill>
                        </a:rPr>
                        <a:t> </a:t>
                      </a:r>
                      <a:r>
                        <a:rPr lang="nl-NL" sz="1200" b="0" dirty="0" smtClean="0">
                          <a:solidFill>
                            <a:srgbClr val="003768"/>
                          </a:solidFill>
                        </a:rPr>
                        <a:t>Regio?</a:t>
                      </a:r>
                    </a:p>
                    <a:p>
                      <a:pPr marL="171450" indent="-171450">
                        <a:buFontTx/>
                        <a:buChar char="-"/>
                      </a:pPr>
                      <a:r>
                        <a:rPr lang="nl-NL" sz="1200" b="0" dirty="0" smtClean="0">
                          <a:solidFill>
                            <a:srgbClr val="003768"/>
                          </a:solidFill>
                        </a:rPr>
                        <a:t>Capaciteit?</a:t>
                      </a:r>
                    </a:p>
                    <a:p>
                      <a:endParaRPr lang="nl-NL" sz="1200" b="1"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marL="171450" indent="-171450">
                        <a:buFont typeface="Wingdings" panose="05000000000000000000" pitchFamily="2" charset="2"/>
                        <a:buChar char="§"/>
                      </a:pPr>
                      <a:r>
                        <a:rPr lang="nl-NL" sz="1200" dirty="0" smtClean="0">
                          <a:solidFill>
                            <a:srgbClr val="003768"/>
                          </a:solidFill>
                        </a:rPr>
                        <a:t>Regionale organisatie</a:t>
                      </a:r>
                      <a:endParaRPr lang="nl-NL" sz="1200"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l-NL" sz="1200" dirty="0"/>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l-NL" sz="1200" dirty="0"/>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9965247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Match met contract</a:t>
            </a:r>
            <a:endParaRPr lang="nl-NL" sz="1800" i="1" dirty="0"/>
          </a:p>
        </p:txBody>
      </p:sp>
      <p:graphicFrame>
        <p:nvGraphicFramePr>
          <p:cNvPr id="6" name="Tabel 5"/>
          <p:cNvGraphicFramePr>
            <a:graphicFrameLocks noGrp="1"/>
          </p:cNvGraphicFramePr>
          <p:nvPr>
            <p:extLst>
              <p:ext uri="{D42A27DB-BD31-4B8C-83A1-F6EECF244321}">
                <p14:modId xmlns:p14="http://schemas.microsoft.com/office/powerpoint/2010/main" val="1881781219"/>
              </p:ext>
            </p:extLst>
          </p:nvPr>
        </p:nvGraphicFramePr>
        <p:xfrm>
          <a:off x="611560" y="1700808"/>
          <a:ext cx="7848873" cy="4885568"/>
        </p:xfrm>
        <a:graphic>
          <a:graphicData uri="http://schemas.openxmlformats.org/drawingml/2006/table">
            <a:tbl>
              <a:tblPr>
                <a:tableStyleId>{5C22544A-7EE6-4342-B048-85BDC9FD1C3A}</a:tableStyleId>
              </a:tblPr>
              <a:tblGrid>
                <a:gridCol w="1512168"/>
                <a:gridCol w="2112235"/>
                <a:gridCol w="2112235"/>
                <a:gridCol w="2112235"/>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l-NL" sz="1200" b="1" dirty="0" smtClean="0">
                        <a:solidFill>
                          <a:srgbClr val="009EE0"/>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nl-NL" sz="1200" b="1" dirty="0" smtClean="0">
                          <a:solidFill>
                            <a:srgbClr val="009EE0"/>
                          </a:solidFill>
                        </a:rPr>
                        <a:t>Prov. Jeugdzorg</a:t>
                      </a:r>
                    </a:p>
                    <a:p>
                      <a:r>
                        <a:rPr lang="nl-NL" sz="1200" b="1" i="1" dirty="0" smtClean="0">
                          <a:solidFill>
                            <a:srgbClr val="009EE0"/>
                          </a:solidFill>
                        </a:rPr>
                        <a:t>declaratie</a:t>
                      </a:r>
                      <a:endParaRPr lang="nl-NL" sz="1200" b="1" dirty="0">
                        <a:solidFill>
                          <a:srgbClr val="009EE0"/>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nl-NL" sz="1200" b="1" dirty="0" smtClean="0">
                          <a:solidFill>
                            <a:srgbClr val="009EE0"/>
                          </a:solidFill>
                        </a:rPr>
                        <a:t>AWBZ Jeugd / ZVW </a:t>
                      </a:r>
                      <a:r>
                        <a:rPr lang="nl-NL" sz="1200" b="1" i="1" dirty="0" smtClean="0">
                          <a:solidFill>
                            <a:srgbClr val="009EE0"/>
                          </a:solidFill>
                        </a:rPr>
                        <a:t>declaratie</a:t>
                      </a:r>
                      <a:endParaRPr lang="nl-NL" sz="1200" b="1" i="1" dirty="0">
                        <a:solidFill>
                          <a:srgbClr val="009EE0"/>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nl-NL" sz="1200" b="1" dirty="0" smtClean="0">
                          <a:solidFill>
                            <a:srgbClr val="009EE0"/>
                          </a:solidFill>
                        </a:rPr>
                        <a:t>AWBZ Jeugd / ZVW </a:t>
                      </a:r>
                      <a:r>
                        <a:rPr lang="nl-NL" sz="1200" b="1" i="1" dirty="0" smtClean="0">
                          <a:solidFill>
                            <a:srgbClr val="009EE0"/>
                          </a:solidFill>
                        </a:rPr>
                        <a:t>factuur</a:t>
                      </a:r>
                      <a:endParaRPr lang="nl-NL" sz="1200" b="1" i="1" dirty="0">
                        <a:solidFill>
                          <a:srgbClr val="009EE0"/>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r>
              <a:tr h="1107092">
                <a:tc>
                  <a:txBody>
                    <a:bodyPr/>
                    <a:lstStyle/>
                    <a:p>
                      <a:r>
                        <a:rPr lang="nl-NL" sz="1200" b="1" dirty="0" err="1" smtClean="0">
                          <a:solidFill>
                            <a:srgbClr val="003768"/>
                          </a:solidFill>
                        </a:rPr>
                        <a:t>Subprocessen</a:t>
                      </a:r>
                      <a:endParaRPr lang="nl-NL" sz="1200" b="1"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marL="171450" indent="-171450">
                        <a:buFont typeface="Wingdings" panose="05000000000000000000" pitchFamily="2" charset="2"/>
                        <a:buChar char="§"/>
                      </a:pPr>
                      <a:r>
                        <a:rPr lang="nl-NL" sz="1200" dirty="0" smtClean="0">
                          <a:solidFill>
                            <a:srgbClr val="003768"/>
                          </a:solidFill>
                        </a:rPr>
                        <a:t>Automatische check</a:t>
                      </a:r>
                      <a:r>
                        <a:rPr lang="nl-NL" sz="1200" baseline="0" dirty="0" smtClean="0">
                          <a:solidFill>
                            <a:srgbClr val="003768"/>
                          </a:solidFill>
                        </a:rPr>
                        <a:t> met contracten (indien mogelijk)</a:t>
                      </a:r>
                      <a:endParaRPr lang="nl-NL" sz="1200" dirty="0" smtClean="0">
                        <a:solidFill>
                          <a:srgbClr val="003768"/>
                        </a:solidFill>
                      </a:endParaRPr>
                    </a:p>
                    <a:p>
                      <a:pPr marL="171450" indent="-171450">
                        <a:buFont typeface="Wingdings" panose="05000000000000000000" pitchFamily="2" charset="2"/>
                        <a:buChar char="§"/>
                      </a:pPr>
                      <a:r>
                        <a:rPr lang="nl-NL" sz="1200" dirty="0" smtClean="0">
                          <a:solidFill>
                            <a:srgbClr val="003768"/>
                          </a:solidFill>
                        </a:rPr>
                        <a:t>Steekproefsgewijze</a:t>
                      </a:r>
                      <a:r>
                        <a:rPr lang="nl-NL" sz="1200" baseline="0" dirty="0" smtClean="0">
                          <a:solidFill>
                            <a:srgbClr val="003768"/>
                          </a:solidFill>
                        </a:rPr>
                        <a:t> check op contracten</a:t>
                      </a:r>
                      <a:endParaRPr lang="nl-NL" sz="1200"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l-NL" sz="1200" dirty="0"/>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l-NL" sz="1200" dirty="0"/>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r>
              <a:tr h="1107092">
                <a:tc>
                  <a:txBody>
                    <a:bodyPr/>
                    <a:lstStyle/>
                    <a:p>
                      <a:r>
                        <a:rPr lang="nl-NL" sz="1200" b="1" dirty="0" err="1" smtClean="0">
                          <a:solidFill>
                            <a:srgbClr val="003768"/>
                          </a:solidFill>
                        </a:rPr>
                        <a:t>Informatie-producten</a:t>
                      </a:r>
                      <a:endParaRPr lang="nl-NL" sz="1200" b="1"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marL="171450" indent="-171450">
                        <a:buFont typeface="Wingdings" panose="05000000000000000000" pitchFamily="2" charset="2"/>
                        <a:buChar char="§"/>
                      </a:pPr>
                      <a:r>
                        <a:rPr lang="nl-NL" sz="1200" dirty="0" smtClean="0">
                          <a:solidFill>
                            <a:srgbClr val="003768"/>
                          </a:solidFill>
                        </a:rPr>
                        <a:t>Contracten</a:t>
                      </a:r>
                      <a:r>
                        <a:rPr lang="nl-NL" sz="1200" baseline="0" dirty="0" smtClean="0">
                          <a:solidFill>
                            <a:srgbClr val="003768"/>
                          </a:solidFill>
                        </a:rPr>
                        <a:t> aanbieders</a:t>
                      </a:r>
                      <a:endParaRPr lang="nl-NL" sz="1200"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l-NL" sz="1200" dirty="0"/>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l-NL" sz="1200" dirty="0"/>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r>
              <a:tr h="1107092">
                <a:tc>
                  <a:txBody>
                    <a:bodyPr/>
                    <a:lstStyle/>
                    <a:p>
                      <a:r>
                        <a:rPr lang="nl-NL" sz="1200" b="1" dirty="0" smtClean="0">
                          <a:solidFill>
                            <a:srgbClr val="003768"/>
                          </a:solidFill>
                        </a:rPr>
                        <a:t>ICT vereisten</a:t>
                      </a:r>
                      <a:endParaRPr lang="nl-NL" sz="1200" b="1"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marL="171450" indent="-171450">
                        <a:buFont typeface="Wingdings" panose="05000000000000000000" pitchFamily="2" charset="2"/>
                        <a:buChar char="§"/>
                      </a:pPr>
                      <a:r>
                        <a:rPr lang="nl-NL" sz="1200" dirty="0" smtClean="0">
                          <a:solidFill>
                            <a:srgbClr val="003768"/>
                          </a:solidFill>
                        </a:rPr>
                        <a:t>Database contracten</a:t>
                      </a:r>
                    </a:p>
                    <a:p>
                      <a:pPr marL="171450" indent="-171450">
                        <a:buFont typeface="Wingdings" panose="05000000000000000000" pitchFamily="2" charset="2"/>
                        <a:buChar char="§"/>
                      </a:pPr>
                      <a:r>
                        <a:rPr lang="nl-NL" sz="1200" dirty="0" smtClean="0">
                          <a:solidFill>
                            <a:srgbClr val="003768"/>
                          </a:solidFill>
                        </a:rPr>
                        <a:t>Overzicht financiële afspraken en status</a:t>
                      </a:r>
                      <a:endParaRPr lang="nl-NL" sz="1200"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l-NL" sz="1200" dirty="0"/>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l-NL" sz="1200" dirty="0"/>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r>
              <a:tr h="1107092">
                <a:tc>
                  <a:txBody>
                    <a:bodyPr/>
                    <a:lstStyle/>
                    <a:p>
                      <a:r>
                        <a:rPr lang="nl-NL" sz="1200" b="1" dirty="0" smtClean="0">
                          <a:solidFill>
                            <a:srgbClr val="003768"/>
                          </a:solidFill>
                        </a:rPr>
                        <a:t>Organisatie:</a:t>
                      </a:r>
                    </a:p>
                    <a:p>
                      <a:pPr marL="171450" indent="-171450">
                        <a:buFontTx/>
                        <a:buChar char="-"/>
                      </a:pPr>
                      <a:r>
                        <a:rPr lang="nl-NL" sz="1200" b="0" dirty="0" smtClean="0">
                          <a:solidFill>
                            <a:srgbClr val="003768"/>
                          </a:solidFill>
                        </a:rPr>
                        <a:t>Wie?</a:t>
                      </a:r>
                    </a:p>
                    <a:p>
                      <a:pPr marL="171450" indent="-171450">
                        <a:buFontTx/>
                        <a:buChar char="-"/>
                      </a:pPr>
                      <a:r>
                        <a:rPr lang="nl-NL" sz="1200" b="0" dirty="0" smtClean="0">
                          <a:solidFill>
                            <a:srgbClr val="003768"/>
                          </a:solidFill>
                        </a:rPr>
                        <a:t>Lokaal /</a:t>
                      </a:r>
                      <a:r>
                        <a:rPr lang="nl-NL" sz="1200" b="0" baseline="0" dirty="0" smtClean="0">
                          <a:solidFill>
                            <a:srgbClr val="003768"/>
                          </a:solidFill>
                        </a:rPr>
                        <a:t> </a:t>
                      </a:r>
                      <a:r>
                        <a:rPr lang="nl-NL" sz="1200" b="0" dirty="0" smtClean="0">
                          <a:solidFill>
                            <a:srgbClr val="003768"/>
                          </a:solidFill>
                        </a:rPr>
                        <a:t>Regio?</a:t>
                      </a:r>
                    </a:p>
                    <a:p>
                      <a:pPr marL="171450" indent="-171450">
                        <a:buFontTx/>
                        <a:buChar char="-"/>
                      </a:pPr>
                      <a:r>
                        <a:rPr lang="nl-NL" sz="1200" b="0" dirty="0" smtClean="0">
                          <a:solidFill>
                            <a:srgbClr val="003768"/>
                          </a:solidFill>
                        </a:rPr>
                        <a:t>Capaciteit?</a:t>
                      </a: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marL="171450" indent="-171450">
                        <a:buFont typeface="Wingdings" panose="05000000000000000000" pitchFamily="2" charset="2"/>
                        <a:buChar char="§"/>
                      </a:pPr>
                      <a:r>
                        <a:rPr lang="nl-NL" sz="1200" dirty="0" smtClean="0">
                          <a:solidFill>
                            <a:srgbClr val="003768"/>
                          </a:solidFill>
                        </a:rPr>
                        <a:t>Regionaal</a:t>
                      </a:r>
                      <a:endParaRPr lang="nl-NL" sz="1200"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l-NL" sz="1200" dirty="0"/>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l-NL" sz="1200" dirty="0"/>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419490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el 1"/>
          <p:cNvSpPr>
            <a:spLocks noGrp="1"/>
          </p:cNvSpPr>
          <p:nvPr>
            <p:ph type="title"/>
          </p:nvPr>
        </p:nvSpPr>
        <p:spPr>
          <a:xfrm>
            <a:off x="1371600" y="836613"/>
            <a:ext cx="7315200" cy="504825"/>
          </a:xfrm>
        </p:spPr>
        <p:txBody>
          <a:bodyPr/>
          <a:lstStyle/>
          <a:p>
            <a:r>
              <a:rPr lang="nl-NL" altLang="nl-NL" smtClean="0"/>
              <a:t>Toegang</a:t>
            </a:r>
          </a:p>
        </p:txBody>
      </p:sp>
      <p:sp>
        <p:nvSpPr>
          <p:cNvPr id="31746" name="Tijdelijke aanduiding voor inhoud 2"/>
          <p:cNvSpPr>
            <a:spLocks noGrp="1"/>
          </p:cNvSpPr>
          <p:nvPr>
            <p:ph idx="1"/>
          </p:nvPr>
        </p:nvSpPr>
        <p:spPr>
          <a:xfrm>
            <a:off x="1371600" y="1484313"/>
            <a:ext cx="7315200" cy="5175250"/>
          </a:xfrm>
        </p:spPr>
        <p:txBody>
          <a:bodyPr/>
          <a:lstStyle/>
          <a:p>
            <a:pPr>
              <a:buFontTx/>
              <a:buChar char="•"/>
            </a:pPr>
            <a:r>
              <a:rPr lang="nl-NL" altLang="nl-NL" sz="1600" b="0" dirty="0" smtClean="0"/>
              <a:t>De aanbieders worden betrokken bij het opstellen van het plan van aanpak en betrekken v.v. gemeenten als die rol bij hen ligt na een verwijzing van de huisarts/medisch specialist</a:t>
            </a:r>
          </a:p>
          <a:p>
            <a:pPr>
              <a:buFontTx/>
              <a:buChar char="•"/>
            </a:pPr>
            <a:r>
              <a:rPr lang="nl-NL" altLang="nl-NL" sz="1600" b="0" dirty="0" smtClean="0"/>
              <a:t>Toegang mag in het geval van spoed niet opgehouden worden door formele procedures. Bij spoedeisende zorg worden bij voorkeur landelijke afspraken gemaakt aangezien zorg dan moet starten voordat indicatie en daarmee het woonplaatsbeginsel bekend is.</a:t>
            </a:r>
          </a:p>
          <a:p>
            <a:pPr>
              <a:buFontTx/>
              <a:buChar char="•"/>
            </a:pPr>
            <a:r>
              <a:rPr lang="nl-NL" altLang="nl-NL" sz="1600" b="0" dirty="0" smtClean="0"/>
              <a:t>Gemeenten verkennen in hoeverre een automatische doormelding vanuit het huisartsenverwijzingssysteem </a:t>
            </a:r>
            <a:r>
              <a:rPr lang="nl-NL" altLang="nl-NL" sz="1600" b="0" i="1" dirty="0" smtClean="0"/>
              <a:t>zorgdomein</a:t>
            </a:r>
            <a:r>
              <a:rPr lang="nl-NL" altLang="nl-NL" sz="1600" b="0" dirty="0" smtClean="0"/>
              <a:t> meerwaarde heeft.</a:t>
            </a:r>
          </a:p>
          <a:p>
            <a:pPr>
              <a:buFontTx/>
              <a:buChar char="•"/>
            </a:pPr>
            <a:endParaRPr lang="nl-NL" altLang="nl-NL" sz="1600" b="0" dirty="0" smtClean="0"/>
          </a:p>
          <a:p>
            <a:pPr>
              <a:buFontTx/>
              <a:buChar char="•"/>
            </a:pPr>
            <a:endParaRPr lang="nl-NL" altLang="nl-NL" sz="1600" b="0" dirty="0" smtClean="0"/>
          </a:p>
        </p:txBody>
      </p:sp>
    </p:spTree>
    <p:extLst>
      <p:ext uri="{BB962C8B-B14F-4D97-AF65-F5344CB8AC3E}">
        <p14:creationId xmlns:p14="http://schemas.microsoft.com/office/powerpoint/2010/main" val="179629684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Controle op omzetplafond</a:t>
            </a:r>
            <a:endParaRPr lang="nl-NL" sz="1800" i="1" dirty="0"/>
          </a:p>
        </p:txBody>
      </p:sp>
      <p:graphicFrame>
        <p:nvGraphicFramePr>
          <p:cNvPr id="6" name="Tabel 5"/>
          <p:cNvGraphicFramePr>
            <a:graphicFrameLocks noGrp="1"/>
          </p:cNvGraphicFramePr>
          <p:nvPr>
            <p:extLst>
              <p:ext uri="{D42A27DB-BD31-4B8C-83A1-F6EECF244321}">
                <p14:modId xmlns:p14="http://schemas.microsoft.com/office/powerpoint/2010/main" val="1078586836"/>
              </p:ext>
            </p:extLst>
          </p:nvPr>
        </p:nvGraphicFramePr>
        <p:xfrm>
          <a:off x="611560" y="1700808"/>
          <a:ext cx="7848873" cy="4824537"/>
        </p:xfrm>
        <a:graphic>
          <a:graphicData uri="http://schemas.openxmlformats.org/drawingml/2006/table">
            <a:tbl>
              <a:tblPr>
                <a:tableStyleId>{5C22544A-7EE6-4342-B048-85BDC9FD1C3A}</a:tableStyleId>
              </a:tblPr>
              <a:tblGrid>
                <a:gridCol w="1512168"/>
                <a:gridCol w="2112235"/>
                <a:gridCol w="2112235"/>
                <a:gridCol w="2112235"/>
              </a:tblGrid>
              <a:tr h="6125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l-NL" sz="1200" b="1" dirty="0" smtClean="0">
                        <a:solidFill>
                          <a:srgbClr val="009EE0"/>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nl-NL" sz="1200" b="1" dirty="0" smtClean="0">
                          <a:solidFill>
                            <a:srgbClr val="009EE0"/>
                          </a:solidFill>
                        </a:rPr>
                        <a:t>Prov. Jeugdzorg</a:t>
                      </a:r>
                    </a:p>
                    <a:p>
                      <a:r>
                        <a:rPr lang="nl-NL" sz="1200" b="1" i="1" dirty="0" smtClean="0">
                          <a:solidFill>
                            <a:srgbClr val="009EE0"/>
                          </a:solidFill>
                        </a:rPr>
                        <a:t>declaratie</a:t>
                      </a:r>
                      <a:endParaRPr lang="nl-NL" sz="1200" b="1" dirty="0">
                        <a:solidFill>
                          <a:srgbClr val="009EE0"/>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nl-NL" sz="1200" b="1" dirty="0" smtClean="0">
                          <a:solidFill>
                            <a:srgbClr val="009EE0"/>
                          </a:solidFill>
                        </a:rPr>
                        <a:t>AWBZ Jeugd / ZVW </a:t>
                      </a:r>
                      <a:r>
                        <a:rPr lang="nl-NL" sz="1200" b="1" i="1" dirty="0" smtClean="0">
                          <a:solidFill>
                            <a:srgbClr val="009EE0"/>
                          </a:solidFill>
                        </a:rPr>
                        <a:t>declaratie</a:t>
                      </a:r>
                      <a:endParaRPr lang="nl-NL" sz="1200" b="1" i="1" dirty="0">
                        <a:solidFill>
                          <a:srgbClr val="009EE0"/>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nl-NL" sz="1200" b="1" dirty="0" smtClean="0">
                          <a:solidFill>
                            <a:srgbClr val="009EE0"/>
                          </a:solidFill>
                        </a:rPr>
                        <a:t>AWBZ Jeugd / ZVW </a:t>
                      </a:r>
                      <a:r>
                        <a:rPr lang="nl-NL" sz="1200" b="1" i="1" dirty="0" smtClean="0">
                          <a:solidFill>
                            <a:srgbClr val="009EE0"/>
                          </a:solidFill>
                        </a:rPr>
                        <a:t>factuur</a:t>
                      </a:r>
                      <a:endParaRPr lang="nl-NL" sz="1200" b="1" i="1" dirty="0">
                        <a:solidFill>
                          <a:srgbClr val="009EE0"/>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r>
              <a:tr h="1052997">
                <a:tc>
                  <a:txBody>
                    <a:bodyPr/>
                    <a:lstStyle/>
                    <a:p>
                      <a:r>
                        <a:rPr lang="nl-NL" sz="1200" b="1" dirty="0" err="1" smtClean="0">
                          <a:solidFill>
                            <a:srgbClr val="003768"/>
                          </a:solidFill>
                        </a:rPr>
                        <a:t>Subprocessen</a:t>
                      </a:r>
                      <a:endParaRPr lang="nl-NL" sz="1200" b="1"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nl-NL" sz="1200" dirty="0" smtClean="0">
                          <a:solidFill>
                            <a:srgbClr val="003768"/>
                          </a:solidFill>
                        </a:rPr>
                        <a:t>Consolidatie van</a:t>
                      </a:r>
                      <a:r>
                        <a:rPr lang="nl-NL" sz="1200" baseline="0" dirty="0" smtClean="0">
                          <a:solidFill>
                            <a:srgbClr val="003768"/>
                          </a:solidFill>
                        </a:rPr>
                        <a:t> alle facturen/declaraties naar aanbieder</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nl-NL" sz="1200" baseline="0" dirty="0" smtClean="0">
                          <a:solidFill>
                            <a:srgbClr val="003768"/>
                          </a:solidFill>
                        </a:rPr>
                        <a:t>Opstellen financiële prognoses</a:t>
                      </a:r>
                      <a:endParaRPr lang="nl-NL" sz="1200" dirty="0" smtClean="0">
                        <a:solidFill>
                          <a:srgbClr val="003768"/>
                        </a:solidFill>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nl-NL" sz="1200" dirty="0" smtClean="0">
                          <a:solidFill>
                            <a:srgbClr val="003768"/>
                          </a:solidFill>
                        </a:rPr>
                        <a:t>Regionaal</a:t>
                      </a:r>
                      <a:r>
                        <a:rPr lang="nl-NL" sz="1200" baseline="0" dirty="0" smtClean="0">
                          <a:solidFill>
                            <a:srgbClr val="003768"/>
                          </a:solidFill>
                        </a:rPr>
                        <a:t> controleproces en richtlijnen voor wanneer facturen niet uit te betalen</a:t>
                      </a:r>
                      <a:endParaRPr lang="nl-NL" sz="1200" dirty="0" smtClean="0">
                        <a:solidFill>
                          <a:srgbClr val="003768"/>
                        </a:solidFill>
                      </a:endParaRPr>
                    </a:p>
                    <a:p>
                      <a:pPr marL="171450" indent="-171450">
                        <a:buFont typeface="Wingdings" panose="05000000000000000000" pitchFamily="2" charset="2"/>
                        <a:buChar char="§"/>
                      </a:pPr>
                      <a:r>
                        <a:rPr lang="nl-NL" sz="1200" dirty="0" smtClean="0">
                          <a:solidFill>
                            <a:srgbClr val="003768"/>
                          </a:solidFill>
                        </a:rPr>
                        <a:t>Vereveningsmethodiek</a:t>
                      </a:r>
                      <a:r>
                        <a:rPr lang="nl-NL" sz="1200" baseline="0" dirty="0" smtClean="0">
                          <a:solidFill>
                            <a:srgbClr val="003768"/>
                          </a:solidFill>
                        </a:rPr>
                        <a:t> in de regio</a:t>
                      </a: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l-NL" sz="1000" dirty="0"/>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l-NL" sz="1000" dirty="0"/>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r>
              <a:tr h="1052997">
                <a:tc>
                  <a:txBody>
                    <a:bodyPr/>
                    <a:lstStyle/>
                    <a:p>
                      <a:r>
                        <a:rPr lang="nl-NL" sz="1200" b="1" dirty="0" err="1" smtClean="0">
                          <a:solidFill>
                            <a:srgbClr val="003768"/>
                          </a:solidFill>
                        </a:rPr>
                        <a:t>Informatie-producten</a:t>
                      </a:r>
                      <a:endParaRPr lang="nl-NL" sz="1200" b="1"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marL="171450" indent="-171450">
                        <a:buFont typeface="Wingdings" panose="05000000000000000000" pitchFamily="2" charset="2"/>
                        <a:buChar char="§"/>
                      </a:pPr>
                      <a:r>
                        <a:rPr lang="nl-NL" sz="1200" baseline="0" dirty="0" smtClean="0">
                          <a:solidFill>
                            <a:srgbClr val="003768"/>
                          </a:solidFill>
                        </a:rPr>
                        <a:t>Overzicht omzetplafonds en financiële afspraken per aanbieder</a:t>
                      </a:r>
                    </a:p>
                    <a:p>
                      <a:pPr marL="171450" indent="-171450">
                        <a:buFont typeface="Wingdings" panose="05000000000000000000" pitchFamily="2" charset="2"/>
                        <a:buChar char="§"/>
                      </a:pPr>
                      <a:endParaRPr lang="nl-NL" sz="1200"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l-NL" sz="1000" dirty="0"/>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l-NL" sz="1000" dirty="0"/>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r>
              <a:tr h="1052997">
                <a:tc>
                  <a:txBody>
                    <a:bodyPr/>
                    <a:lstStyle/>
                    <a:p>
                      <a:r>
                        <a:rPr lang="nl-NL" sz="1200" b="1" dirty="0" smtClean="0">
                          <a:solidFill>
                            <a:srgbClr val="003768"/>
                          </a:solidFill>
                        </a:rPr>
                        <a:t>ICT vereisten</a:t>
                      </a:r>
                      <a:endParaRPr lang="nl-NL" sz="1200" b="1"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marL="171450" indent="-171450">
                        <a:buFont typeface="Wingdings" panose="05000000000000000000" pitchFamily="2" charset="2"/>
                        <a:buChar char="§"/>
                      </a:pPr>
                      <a:r>
                        <a:rPr lang="nl-NL" sz="1200" baseline="0" dirty="0" smtClean="0">
                          <a:solidFill>
                            <a:srgbClr val="003768"/>
                          </a:solidFill>
                        </a:rPr>
                        <a:t>Link met het lokale veld en met </a:t>
                      </a:r>
                      <a:r>
                        <a:rPr lang="nl-NL" sz="1200" baseline="0" dirty="0" err="1" smtClean="0">
                          <a:solidFill>
                            <a:srgbClr val="003768"/>
                          </a:solidFill>
                        </a:rPr>
                        <a:t>Vecozo</a:t>
                      </a:r>
                      <a:endParaRPr lang="nl-NL" sz="1200"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l-NL" sz="1000" dirty="0"/>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l-NL" sz="1000" dirty="0"/>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r>
              <a:tr h="1052997">
                <a:tc>
                  <a:txBody>
                    <a:bodyPr/>
                    <a:lstStyle/>
                    <a:p>
                      <a:r>
                        <a:rPr lang="nl-NL" sz="1200" b="1" dirty="0" smtClean="0">
                          <a:solidFill>
                            <a:srgbClr val="003768"/>
                          </a:solidFill>
                        </a:rPr>
                        <a:t>Organisatie:</a:t>
                      </a:r>
                    </a:p>
                    <a:p>
                      <a:pPr marL="171450" indent="-171450">
                        <a:buFontTx/>
                        <a:buChar char="-"/>
                      </a:pPr>
                      <a:r>
                        <a:rPr lang="nl-NL" sz="1200" b="0" dirty="0" smtClean="0">
                          <a:solidFill>
                            <a:srgbClr val="003768"/>
                          </a:solidFill>
                        </a:rPr>
                        <a:t>Wie?</a:t>
                      </a:r>
                    </a:p>
                    <a:p>
                      <a:pPr marL="171450" indent="-171450">
                        <a:buFontTx/>
                        <a:buChar char="-"/>
                      </a:pPr>
                      <a:r>
                        <a:rPr lang="nl-NL" sz="1200" b="0" dirty="0" smtClean="0">
                          <a:solidFill>
                            <a:srgbClr val="003768"/>
                          </a:solidFill>
                        </a:rPr>
                        <a:t>Lokaal /</a:t>
                      </a:r>
                      <a:r>
                        <a:rPr lang="nl-NL" sz="1200" b="0" baseline="0" dirty="0" smtClean="0">
                          <a:solidFill>
                            <a:srgbClr val="003768"/>
                          </a:solidFill>
                        </a:rPr>
                        <a:t> </a:t>
                      </a:r>
                      <a:r>
                        <a:rPr lang="nl-NL" sz="1200" b="0" dirty="0" smtClean="0">
                          <a:solidFill>
                            <a:srgbClr val="003768"/>
                          </a:solidFill>
                        </a:rPr>
                        <a:t>Regio?</a:t>
                      </a:r>
                    </a:p>
                    <a:p>
                      <a:pPr marL="171450" indent="-171450">
                        <a:buFontTx/>
                        <a:buChar char="-"/>
                      </a:pPr>
                      <a:r>
                        <a:rPr lang="nl-NL" sz="1200" b="0" dirty="0" smtClean="0">
                          <a:solidFill>
                            <a:srgbClr val="003768"/>
                          </a:solidFill>
                        </a:rPr>
                        <a:t>Capaciteit?</a:t>
                      </a: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marL="171450" indent="-171450">
                        <a:buFont typeface="Wingdings" panose="05000000000000000000" pitchFamily="2" charset="2"/>
                        <a:buChar char="§"/>
                      </a:pPr>
                      <a:r>
                        <a:rPr lang="nl-NL" sz="1200" dirty="0" smtClean="0">
                          <a:solidFill>
                            <a:srgbClr val="003768"/>
                          </a:solidFill>
                        </a:rPr>
                        <a:t>Regionale controlefunctie</a:t>
                      </a:r>
                    </a:p>
                    <a:p>
                      <a:pPr marL="171450" indent="-171450">
                        <a:buFont typeface="Wingdings" panose="05000000000000000000" pitchFamily="2" charset="2"/>
                        <a:buChar char="§"/>
                      </a:pPr>
                      <a:r>
                        <a:rPr lang="nl-NL" sz="1200" dirty="0" smtClean="0">
                          <a:solidFill>
                            <a:srgbClr val="003768"/>
                          </a:solidFill>
                        </a:rPr>
                        <a:t>Capaciteit afhankelijk van aantal aanbieders en concrete bevoorschottingsafspraken</a:t>
                      </a:r>
                      <a:endParaRPr lang="nl-NL" sz="1200"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l-NL" sz="1000" dirty="0"/>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l-NL" sz="1000" dirty="0"/>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6349875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Bevoorschotting &amp; contractbeheer</a:t>
            </a:r>
            <a:endParaRPr lang="nl-NL" sz="1800" i="1" dirty="0"/>
          </a:p>
        </p:txBody>
      </p:sp>
      <p:graphicFrame>
        <p:nvGraphicFramePr>
          <p:cNvPr id="6" name="Tabel 5"/>
          <p:cNvGraphicFramePr>
            <a:graphicFrameLocks noGrp="1"/>
          </p:cNvGraphicFramePr>
          <p:nvPr>
            <p:extLst>
              <p:ext uri="{D42A27DB-BD31-4B8C-83A1-F6EECF244321}">
                <p14:modId xmlns:p14="http://schemas.microsoft.com/office/powerpoint/2010/main" val="645869055"/>
              </p:ext>
            </p:extLst>
          </p:nvPr>
        </p:nvGraphicFramePr>
        <p:xfrm>
          <a:off x="611560" y="1700808"/>
          <a:ext cx="7560840" cy="4776132"/>
        </p:xfrm>
        <a:graphic>
          <a:graphicData uri="http://schemas.openxmlformats.org/drawingml/2006/table">
            <a:tbl>
              <a:tblPr>
                <a:tableStyleId>{5C22544A-7EE6-4342-B048-85BDC9FD1C3A}</a:tableStyleId>
              </a:tblPr>
              <a:tblGrid>
                <a:gridCol w="1512168"/>
                <a:gridCol w="3024336"/>
                <a:gridCol w="3024336"/>
              </a:tblGrid>
              <a:tr h="5241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l-NL" sz="1200" b="1" dirty="0" smtClean="0">
                        <a:solidFill>
                          <a:srgbClr val="009EE0"/>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nl-NL" sz="1200" b="1" dirty="0" smtClean="0">
                          <a:solidFill>
                            <a:srgbClr val="009EE0"/>
                          </a:solidFill>
                        </a:rPr>
                        <a:t>Prov. Jeugdzorg</a:t>
                      </a:r>
                    </a:p>
                    <a:p>
                      <a:r>
                        <a:rPr lang="nl-NL" sz="1200" b="1" i="1" dirty="0" smtClean="0">
                          <a:solidFill>
                            <a:srgbClr val="009EE0"/>
                          </a:solidFill>
                        </a:rPr>
                        <a:t>declaratie</a:t>
                      </a:r>
                      <a:endParaRPr lang="nl-NL" sz="1200" b="1" dirty="0">
                        <a:solidFill>
                          <a:srgbClr val="009EE0"/>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nl-NL" sz="1200" b="1" dirty="0" smtClean="0">
                          <a:solidFill>
                            <a:srgbClr val="009EE0"/>
                          </a:solidFill>
                        </a:rPr>
                        <a:t>AWBZ Jeugd / ZVW </a:t>
                      </a:r>
                      <a:r>
                        <a:rPr lang="nl-NL" sz="1200" b="1" i="1" dirty="0" smtClean="0">
                          <a:solidFill>
                            <a:srgbClr val="009EE0"/>
                          </a:solidFill>
                        </a:rPr>
                        <a:t>declaratie</a:t>
                      </a:r>
                      <a:endParaRPr lang="nl-NL" sz="1200" b="1" i="1" dirty="0">
                        <a:solidFill>
                          <a:srgbClr val="009EE0"/>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r>
              <a:tr h="1021100">
                <a:tc>
                  <a:txBody>
                    <a:bodyPr/>
                    <a:lstStyle/>
                    <a:p>
                      <a:r>
                        <a:rPr lang="nl-NL" sz="1200" b="0" i="0" dirty="0" err="1" smtClean="0">
                          <a:solidFill>
                            <a:srgbClr val="003768"/>
                          </a:solidFill>
                        </a:rPr>
                        <a:t>Subprocessen</a:t>
                      </a:r>
                      <a:endParaRPr lang="nl-NL" sz="1200" b="0" i="0"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171450" indent="-171450">
                        <a:buFont typeface="Wingdings" panose="05000000000000000000" pitchFamily="2" charset="2"/>
                        <a:buChar char="§"/>
                      </a:pPr>
                      <a:r>
                        <a:rPr lang="nl-NL" sz="1200" dirty="0" smtClean="0">
                          <a:solidFill>
                            <a:srgbClr val="003768"/>
                          </a:solidFill>
                        </a:rPr>
                        <a:t>Consolideren</a:t>
                      </a:r>
                      <a:r>
                        <a:rPr lang="nl-NL" sz="1200" baseline="0" dirty="0" smtClean="0">
                          <a:solidFill>
                            <a:srgbClr val="003768"/>
                          </a:solidFill>
                        </a:rPr>
                        <a:t> declaraties en facturen</a:t>
                      </a:r>
                    </a:p>
                    <a:p>
                      <a:pPr marL="171450" indent="-171450">
                        <a:buFont typeface="Wingdings" panose="05000000000000000000" pitchFamily="2" charset="2"/>
                        <a:buChar char="§"/>
                      </a:pPr>
                      <a:r>
                        <a:rPr lang="nl-NL" sz="1200" baseline="0" dirty="0" smtClean="0">
                          <a:solidFill>
                            <a:srgbClr val="003768"/>
                          </a:solidFill>
                        </a:rPr>
                        <a:t>Berekening of toetsing van Onderhandenwerk</a:t>
                      </a:r>
                    </a:p>
                    <a:p>
                      <a:pPr marL="171450" indent="-171450">
                        <a:buFont typeface="Wingdings" panose="05000000000000000000" pitchFamily="2" charset="2"/>
                        <a:buChar char="§"/>
                      </a:pPr>
                      <a:r>
                        <a:rPr lang="nl-NL" sz="1200" dirty="0" smtClean="0">
                          <a:solidFill>
                            <a:srgbClr val="003768"/>
                          </a:solidFill>
                        </a:rPr>
                        <a:t>Vergelijken</a:t>
                      </a:r>
                      <a:r>
                        <a:rPr lang="nl-NL" sz="1200" baseline="0" dirty="0" smtClean="0">
                          <a:solidFill>
                            <a:srgbClr val="003768"/>
                          </a:solidFill>
                        </a:rPr>
                        <a:t> met contracten</a:t>
                      </a:r>
                    </a:p>
                    <a:p>
                      <a:pPr marL="171450" indent="-171450">
                        <a:buFont typeface="Wingdings" panose="05000000000000000000" pitchFamily="2" charset="2"/>
                        <a:buChar char="§"/>
                      </a:pPr>
                      <a:r>
                        <a:rPr lang="nl-NL" sz="1200" baseline="0" dirty="0" smtClean="0">
                          <a:solidFill>
                            <a:srgbClr val="003768"/>
                          </a:solidFill>
                        </a:rPr>
                        <a:t>Aanpassen </a:t>
                      </a:r>
                      <a:r>
                        <a:rPr lang="nl-NL" sz="1200" baseline="0" dirty="0" err="1" smtClean="0">
                          <a:solidFill>
                            <a:srgbClr val="003768"/>
                          </a:solidFill>
                        </a:rPr>
                        <a:t>bevoorschot</a:t>
                      </a:r>
                      <a:r>
                        <a:rPr lang="nl-NL" sz="1200" baseline="0" dirty="0" smtClean="0">
                          <a:solidFill>
                            <a:srgbClr val="003768"/>
                          </a:solidFill>
                        </a:rPr>
                        <a:t> bedrag</a:t>
                      </a: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l-NL" sz="1200" dirty="0"/>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r>
              <a:tr h="1021100">
                <a:tc>
                  <a:txBody>
                    <a:bodyPr/>
                    <a:lstStyle/>
                    <a:p>
                      <a:r>
                        <a:rPr lang="nl-NL" sz="1200" b="0" i="0" dirty="0" err="1" smtClean="0">
                          <a:solidFill>
                            <a:srgbClr val="003768"/>
                          </a:solidFill>
                        </a:rPr>
                        <a:t>Informatie-producten</a:t>
                      </a:r>
                      <a:endParaRPr lang="nl-NL" sz="1200" b="0" i="0"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171450" indent="-171450">
                        <a:buFont typeface="Wingdings" panose="05000000000000000000" pitchFamily="2" charset="2"/>
                        <a:buChar char="§"/>
                      </a:pPr>
                      <a:r>
                        <a:rPr lang="nl-NL" sz="1200" baseline="0" dirty="0" smtClean="0">
                          <a:solidFill>
                            <a:srgbClr val="003768"/>
                          </a:solidFill>
                        </a:rPr>
                        <a:t>Prognosemethodiek en lijst met tarieven</a:t>
                      </a:r>
                    </a:p>
                    <a:p>
                      <a:pPr marL="171450" indent="-171450">
                        <a:buFont typeface="Wingdings" panose="05000000000000000000" pitchFamily="2" charset="2"/>
                        <a:buChar char="§"/>
                      </a:pPr>
                      <a:r>
                        <a:rPr lang="nl-NL" sz="1200" baseline="0" dirty="0" smtClean="0">
                          <a:solidFill>
                            <a:srgbClr val="003768"/>
                          </a:solidFill>
                        </a:rPr>
                        <a:t>Overzicht openstaande beschikkingen</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nl-NL" sz="1200" dirty="0" smtClean="0">
                          <a:solidFill>
                            <a:srgbClr val="003768"/>
                          </a:solidFill>
                        </a:rPr>
                        <a:t>Maandelijkse</a:t>
                      </a:r>
                      <a:r>
                        <a:rPr lang="nl-NL" sz="1200" baseline="0" dirty="0" smtClean="0">
                          <a:solidFill>
                            <a:srgbClr val="003768"/>
                          </a:solidFill>
                        </a:rPr>
                        <a:t> rapportage per aanbieder per gemeente</a:t>
                      </a:r>
                    </a:p>
                    <a:p>
                      <a:pPr marL="171450" indent="-171450">
                        <a:buFont typeface="Wingdings" panose="05000000000000000000" pitchFamily="2" charset="2"/>
                        <a:buChar char="§"/>
                      </a:pPr>
                      <a:r>
                        <a:rPr lang="nl-NL" sz="1200" dirty="0" smtClean="0">
                          <a:solidFill>
                            <a:srgbClr val="003768"/>
                          </a:solidFill>
                        </a:rPr>
                        <a:t>Overzicht contracten en financiële afspraken</a:t>
                      </a:r>
                    </a:p>
                    <a:p>
                      <a:pPr marL="171450" indent="-171450">
                        <a:buFont typeface="Wingdings" panose="05000000000000000000" pitchFamily="2" charset="2"/>
                        <a:buChar char="§"/>
                      </a:pPr>
                      <a:r>
                        <a:rPr lang="nl-NL" sz="1200" dirty="0" smtClean="0">
                          <a:solidFill>
                            <a:srgbClr val="003768"/>
                          </a:solidFill>
                        </a:rPr>
                        <a:t>Geconsolideerde</a:t>
                      </a:r>
                      <a:r>
                        <a:rPr lang="nl-NL" sz="1200" baseline="0" dirty="0" smtClean="0">
                          <a:solidFill>
                            <a:srgbClr val="003768"/>
                          </a:solidFill>
                        </a:rPr>
                        <a:t> maandelijkse overzichten</a:t>
                      </a:r>
                    </a:p>
                    <a:p>
                      <a:pPr marL="171450" indent="-171450">
                        <a:buFont typeface="Wingdings" panose="05000000000000000000" pitchFamily="2" charset="2"/>
                        <a:buChar char="§"/>
                      </a:pPr>
                      <a:r>
                        <a:rPr lang="nl-NL" sz="1200" baseline="0" dirty="0" smtClean="0">
                          <a:solidFill>
                            <a:srgbClr val="003768"/>
                          </a:solidFill>
                        </a:rPr>
                        <a:t>Berekeningsmethodiek OHW</a:t>
                      </a:r>
                      <a:endParaRPr lang="nl-NL" sz="1200"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l-NL" sz="1200" dirty="0"/>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r>
              <a:tr h="1021100">
                <a:tc>
                  <a:txBody>
                    <a:bodyPr/>
                    <a:lstStyle/>
                    <a:p>
                      <a:r>
                        <a:rPr lang="nl-NL" sz="1200" b="0" i="0" dirty="0" smtClean="0">
                          <a:solidFill>
                            <a:srgbClr val="003768"/>
                          </a:solidFill>
                        </a:rPr>
                        <a:t>ICT vereisten</a:t>
                      </a:r>
                      <a:endParaRPr lang="nl-NL" sz="1200" b="0" i="0"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171450" indent="-171450">
                        <a:buFont typeface="Wingdings" panose="05000000000000000000" pitchFamily="2" charset="2"/>
                        <a:buChar char="§"/>
                      </a:pPr>
                      <a:r>
                        <a:rPr lang="nl-NL" sz="1200" baseline="0" dirty="0" smtClean="0">
                          <a:solidFill>
                            <a:srgbClr val="003768"/>
                          </a:solidFill>
                        </a:rPr>
                        <a:t>Aanlevering en registratie van omzet per aanbieder</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nl-NL" sz="1200" dirty="0" smtClean="0">
                          <a:solidFill>
                            <a:srgbClr val="003768"/>
                          </a:solidFill>
                        </a:rPr>
                        <a:t>Systeem dat beschikkingen</a:t>
                      </a:r>
                      <a:r>
                        <a:rPr lang="nl-NL" sz="1200" baseline="0" dirty="0" smtClean="0">
                          <a:solidFill>
                            <a:srgbClr val="003768"/>
                          </a:solidFill>
                        </a:rPr>
                        <a:t> en facturen samenbrengt en kan consolideren</a:t>
                      </a:r>
                    </a:p>
                    <a:p>
                      <a:pPr marL="171450" indent="-171450">
                        <a:buFont typeface="Wingdings" panose="05000000000000000000" pitchFamily="2" charset="2"/>
                        <a:buChar char="§"/>
                      </a:pPr>
                      <a:endParaRPr lang="nl-NL" sz="1200"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l-NL" sz="1200" dirty="0"/>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r>
              <a:tr h="1021100">
                <a:tc>
                  <a:txBody>
                    <a:bodyPr/>
                    <a:lstStyle/>
                    <a:p>
                      <a:r>
                        <a:rPr lang="nl-NL" sz="1200" b="0" i="0" dirty="0" smtClean="0">
                          <a:solidFill>
                            <a:srgbClr val="003768"/>
                          </a:solidFill>
                        </a:rPr>
                        <a:t>Lokaal</a:t>
                      </a:r>
                      <a:r>
                        <a:rPr lang="nl-NL" sz="1200" b="0" i="0" baseline="0" dirty="0" smtClean="0">
                          <a:solidFill>
                            <a:srgbClr val="003768"/>
                          </a:solidFill>
                        </a:rPr>
                        <a:t> / regionaal?</a:t>
                      </a:r>
                      <a:endParaRPr lang="nl-NL" sz="1200" b="0" i="0"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171450" indent="-171450">
                        <a:buFont typeface="Wingdings" panose="05000000000000000000" pitchFamily="2" charset="2"/>
                        <a:buChar char="§"/>
                      </a:pPr>
                      <a:r>
                        <a:rPr lang="nl-NL" sz="1200" dirty="0" smtClean="0">
                          <a:solidFill>
                            <a:srgbClr val="003768"/>
                          </a:solidFill>
                        </a:rPr>
                        <a:t>Regionaal met link naar lokale veld voor uitbetaling</a:t>
                      </a:r>
                      <a:endParaRPr lang="nl-NL" sz="1200"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l-NL" sz="1200" dirty="0"/>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5718353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Nacalculatie</a:t>
            </a:r>
            <a:endParaRPr lang="nl-NL" sz="1800" i="1" dirty="0"/>
          </a:p>
        </p:txBody>
      </p:sp>
      <p:graphicFrame>
        <p:nvGraphicFramePr>
          <p:cNvPr id="6" name="Tabel 5"/>
          <p:cNvGraphicFramePr>
            <a:graphicFrameLocks noGrp="1"/>
          </p:cNvGraphicFramePr>
          <p:nvPr>
            <p:extLst>
              <p:ext uri="{D42A27DB-BD31-4B8C-83A1-F6EECF244321}">
                <p14:modId xmlns:p14="http://schemas.microsoft.com/office/powerpoint/2010/main" val="1062903398"/>
              </p:ext>
            </p:extLst>
          </p:nvPr>
        </p:nvGraphicFramePr>
        <p:xfrm>
          <a:off x="611560" y="1700808"/>
          <a:ext cx="7560840" cy="4608512"/>
        </p:xfrm>
        <a:graphic>
          <a:graphicData uri="http://schemas.openxmlformats.org/drawingml/2006/table">
            <a:tbl>
              <a:tblPr>
                <a:tableStyleId>{5C22544A-7EE6-4342-B048-85BDC9FD1C3A}</a:tableStyleId>
              </a:tblPr>
              <a:tblGrid>
                <a:gridCol w="1512168"/>
                <a:gridCol w="3024336"/>
                <a:gridCol w="3024336"/>
              </a:tblGrid>
              <a:tr h="5241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l-NL" sz="1200" b="1" dirty="0" smtClean="0">
                        <a:solidFill>
                          <a:srgbClr val="009EE0"/>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nl-NL" sz="1200" b="1" dirty="0" smtClean="0">
                          <a:solidFill>
                            <a:srgbClr val="009EE0"/>
                          </a:solidFill>
                        </a:rPr>
                        <a:t>Prov. Jeugdzorg</a:t>
                      </a:r>
                    </a:p>
                    <a:p>
                      <a:r>
                        <a:rPr lang="nl-NL" sz="1200" b="1" i="1" dirty="0" smtClean="0">
                          <a:solidFill>
                            <a:srgbClr val="009EE0"/>
                          </a:solidFill>
                        </a:rPr>
                        <a:t>declaratie</a:t>
                      </a:r>
                      <a:endParaRPr lang="nl-NL" sz="1200" b="1" dirty="0">
                        <a:solidFill>
                          <a:srgbClr val="009EE0"/>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nl-NL" sz="1200" b="1" dirty="0" smtClean="0">
                          <a:solidFill>
                            <a:srgbClr val="009EE0"/>
                          </a:solidFill>
                        </a:rPr>
                        <a:t>AWBZ Jeugd / ZVW </a:t>
                      </a:r>
                      <a:r>
                        <a:rPr lang="nl-NL" sz="1200" b="1" i="1" dirty="0" smtClean="0">
                          <a:solidFill>
                            <a:srgbClr val="009EE0"/>
                          </a:solidFill>
                        </a:rPr>
                        <a:t>declaratie</a:t>
                      </a:r>
                      <a:endParaRPr lang="nl-NL" sz="1200" b="1" i="1" dirty="0">
                        <a:solidFill>
                          <a:srgbClr val="009EE0"/>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r>
              <a:tr h="1021100">
                <a:tc>
                  <a:txBody>
                    <a:bodyPr/>
                    <a:lstStyle/>
                    <a:p>
                      <a:r>
                        <a:rPr lang="nl-NL" sz="1200" b="0" i="0" dirty="0" err="1" smtClean="0">
                          <a:solidFill>
                            <a:srgbClr val="003768"/>
                          </a:solidFill>
                        </a:rPr>
                        <a:t>Subprocessen</a:t>
                      </a:r>
                      <a:endParaRPr lang="nl-NL" sz="1200" b="0" i="0"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171450" indent="-171450">
                        <a:buFont typeface="Wingdings" panose="05000000000000000000" pitchFamily="2" charset="2"/>
                        <a:buChar char="§"/>
                      </a:pPr>
                      <a:r>
                        <a:rPr lang="nl-NL" sz="1200" dirty="0" smtClean="0">
                          <a:solidFill>
                            <a:srgbClr val="003768"/>
                          </a:solidFill>
                        </a:rPr>
                        <a:t>Consolideren</a:t>
                      </a:r>
                      <a:r>
                        <a:rPr lang="nl-NL" sz="1200" baseline="0" dirty="0" smtClean="0">
                          <a:solidFill>
                            <a:srgbClr val="003768"/>
                          </a:solidFill>
                        </a:rPr>
                        <a:t> declaraties en facturen</a:t>
                      </a:r>
                    </a:p>
                    <a:p>
                      <a:pPr marL="171450" indent="-171450">
                        <a:buFont typeface="Wingdings" panose="05000000000000000000" pitchFamily="2" charset="2"/>
                        <a:buChar char="§"/>
                      </a:pPr>
                      <a:r>
                        <a:rPr lang="nl-NL" sz="1200" baseline="0" dirty="0" smtClean="0">
                          <a:solidFill>
                            <a:srgbClr val="003768"/>
                          </a:solidFill>
                        </a:rPr>
                        <a:t>Berekening of toetsing van Onderhandenwerk</a:t>
                      </a:r>
                    </a:p>
                    <a:p>
                      <a:pPr marL="171450" indent="-171450">
                        <a:buFont typeface="Wingdings" panose="05000000000000000000" pitchFamily="2" charset="2"/>
                        <a:buChar char="§"/>
                      </a:pPr>
                      <a:r>
                        <a:rPr lang="nl-NL" sz="1200" dirty="0" smtClean="0">
                          <a:solidFill>
                            <a:srgbClr val="003768"/>
                          </a:solidFill>
                        </a:rPr>
                        <a:t>Vergelijken</a:t>
                      </a:r>
                      <a:r>
                        <a:rPr lang="nl-NL" sz="1200" baseline="0" dirty="0" smtClean="0">
                          <a:solidFill>
                            <a:srgbClr val="003768"/>
                          </a:solidFill>
                        </a:rPr>
                        <a:t> met contracten</a:t>
                      </a:r>
                    </a:p>
                    <a:p>
                      <a:pPr marL="171450" indent="-171450">
                        <a:buFont typeface="Wingdings" panose="05000000000000000000" pitchFamily="2" charset="2"/>
                        <a:buChar char="§"/>
                      </a:pPr>
                      <a:r>
                        <a:rPr lang="nl-NL" sz="1200" baseline="0" dirty="0" smtClean="0">
                          <a:solidFill>
                            <a:srgbClr val="003768"/>
                          </a:solidFill>
                        </a:rPr>
                        <a:t>Aanpassen </a:t>
                      </a:r>
                      <a:r>
                        <a:rPr lang="nl-NL" sz="1200" baseline="0" dirty="0" err="1" smtClean="0">
                          <a:solidFill>
                            <a:srgbClr val="003768"/>
                          </a:solidFill>
                        </a:rPr>
                        <a:t>bevoorschot</a:t>
                      </a:r>
                      <a:r>
                        <a:rPr lang="nl-NL" sz="1200" baseline="0" dirty="0" smtClean="0">
                          <a:solidFill>
                            <a:srgbClr val="003768"/>
                          </a:solidFill>
                        </a:rPr>
                        <a:t> bedrag</a:t>
                      </a:r>
                    </a:p>
                    <a:p>
                      <a:pPr marL="171450" indent="-171450">
                        <a:buFont typeface="Wingdings" panose="05000000000000000000" pitchFamily="2" charset="2"/>
                        <a:buChar char="§"/>
                      </a:pPr>
                      <a:r>
                        <a:rPr lang="nl-NL" sz="1200" baseline="0" dirty="0" smtClean="0">
                          <a:solidFill>
                            <a:srgbClr val="003768"/>
                          </a:solidFill>
                        </a:rPr>
                        <a:t>Berekenen nacalculatie</a:t>
                      </a:r>
                      <a:endParaRPr lang="nl-NL" sz="1200"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l-NL" sz="1200" dirty="0"/>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r>
              <a:tr h="1021100">
                <a:tc>
                  <a:txBody>
                    <a:bodyPr/>
                    <a:lstStyle/>
                    <a:p>
                      <a:r>
                        <a:rPr lang="nl-NL" sz="1200" b="0" i="0" dirty="0" err="1" smtClean="0">
                          <a:solidFill>
                            <a:srgbClr val="003768"/>
                          </a:solidFill>
                        </a:rPr>
                        <a:t>Informatie-producten</a:t>
                      </a:r>
                      <a:endParaRPr lang="nl-NL" sz="1200" b="0" i="0"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171450" indent="-171450">
                        <a:buFont typeface="Wingdings" panose="05000000000000000000" pitchFamily="2" charset="2"/>
                        <a:buChar char="§"/>
                      </a:pPr>
                      <a:r>
                        <a:rPr lang="nl-NL" sz="1200" dirty="0" smtClean="0">
                          <a:solidFill>
                            <a:srgbClr val="003768"/>
                          </a:solidFill>
                        </a:rPr>
                        <a:t>Overzicht contracten en financiële afspraken</a:t>
                      </a:r>
                    </a:p>
                    <a:p>
                      <a:pPr marL="171450" indent="-171450">
                        <a:buFont typeface="Wingdings" panose="05000000000000000000" pitchFamily="2" charset="2"/>
                        <a:buChar char="§"/>
                      </a:pPr>
                      <a:r>
                        <a:rPr lang="nl-NL" sz="1200" dirty="0" smtClean="0">
                          <a:solidFill>
                            <a:srgbClr val="003768"/>
                          </a:solidFill>
                        </a:rPr>
                        <a:t>Geconsolideerde</a:t>
                      </a:r>
                      <a:r>
                        <a:rPr lang="nl-NL" sz="1200" baseline="0" dirty="0" smtClean="0">
                          <a:solidFill>
                            <a:srgbClr val="003768"/>
                          </a:solidFill>
                        </a:rPr>
                        <a:t> maandelijkse overzichten</a:t>
                      </a:r>
                    </a:p>
                    <a:p>
                      <a:pPr marL="171450" indent="-171450">
                        <a:buFont typeface="Wingdings" panose="05000000000000000000" pitchFamily="2" charset="2"/>
                        <a:buChar char="§"/>
                      </a:pPr>
                      <a:r>
                        <a:rPr lang="nl-NL" sz="1200" baseline="0" dirty="0" smtClean="0">
                          <a:solidFill>
                            <a:srgbClr val="003768"/>
                          </a:solidFill>
                        </a:rPr>
                        <a:t>Berekeningsmethodiek OHW</a:t>
                      </a:r>
                      <a:endParaRPr lang="nl-NL" sz="1200"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l-NL" sz="1200" dirty="0"/>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r>
              <a:tr h="1021100">
                <a:tc>
                  <a:txBody>
                    <a:bodyPr/>
                    <a:lstStyle/>
                    <a:p>
                      <a:r>
                        <a:rPr lang="nl-NL" sz="1200" b="0" i="0" dirty="0" smtClean="0">
                          <a:solidFill>
                            <a:srgbClr val="003768"/>
                          </a:solidFill>
                        </a:rPr>
                        <a:t>ICT vereisten</a:t>
                      </a:r>
                      <a:endParaRPr lang="nl-NL" sz="1200" b="0" i="0"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171450" indent="-171450">
                        <a:buFont typeface="Wingdings" panose="05000000000000000000" pitchFamily="2" charset="2"/>
                        <a:buChar char="§"/>
                      </a:pPr>
                      <a:r>
                        <a:rPr lang="nl-NL" sz="1200" dirty="0" smtClean="0">
                          <a:solidFill>
                            <a:srgbClr val="003768"/>
                          </a:solidFill>
                        </a:rPr>
                        <a:t>Consolidatie</a:t>
                      </a:r>
                      <a:r>
                        <a:rPr lang="nl-NL" sz="1200" baseline="0" dirty="0" smtClean="0">
                          <a:solidFill>
                            <a:srgbClr val="003768"/>
                          </a:solidFill>
                        </a:rPr>
                        <a:t> van gegevens</a:t>
                      </a:r>
                      <a:endParaRPr lang="nl-NL" sz="1200"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l-NL" sz="1200" dirty="0"/>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r>
              <a:tr h="1021100">
                <a:tc>
                  <a:txBody>
                    <a:bodyPr/>
                    <a:lstStyle/>
                    <a:p>
                      <a:r>
                        <a:rPr lang="nl-NL" sz="1200" b="0" i="0" dirty="0" smtClean="0">
                          <a:solidFill>
                            <a:srgbClr val="003768"/>
                          </a:solidFill>
                        </a:rPr>
                        <a:t>Lokaal</a:t>
                      </a:r>
                      <a:r>
                        <a:rPr lang="nl-NL" sz="1200" b="0" i="0" baseline="0" dirty="0" smtClean="0">
                          <a:solidFill>
                            <a:srgbClr val="003768"/>
                          </a:solidFill>
                        </a:rPr>
                        <a:t> / regionaal?</a:t>
                      </a:r>
                      <a:endParaRPr lang="nl-NL" sz="1200" b="0" i="0"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171450" indent="-171450">
                        <a:buFont typeface="Wingdings" panose="05000000000000000000" pitchFamily="2" charset="2"/>
                        <a:buChar char="§"/>
                      </a:pPr>
                      <a:r>
                        <a:rPr lang="nl-NL" sz="1200" dirty="0" smtClean="0">
                          <a:solidFill>
                            <a:srgbClr val="003768"/>
                          </a:solidFill>
                        </a:rPr>
                        <a:t>Regionaal met link naar lokale veld voor uitbetaling</a:t>
                      </a:r>
                      <a:endParaRPr lang="nl-NL" sz="1200"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l-NL" sz="1200" dirty="0"/>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27216947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43608" y="2924944"/>
            <a:ext cx="7315200" cy="504056"/>
          </a:xfrm>
        </p:spPr>
        <p:txBody>
          <a:bodyPr/>
          <a:lstStyle/>
          <a:p>
            <a:pPr algn="ctr"/>
            <a:r>
              <a:rPr lang="nl-NL" u="sng" dirty="0" smtClean="0"/>
              <a:t>Uitwerken LOKALE processtappen</a:t>
            </a:r>
            <a:endParaRPr lang="nl-NL" dirty="0"/>
          </a:p>
        </p:txBody>
      </p:sp>
    </p:spTree>
    <p:extLst>
      <p:ext uri="{BB962C8B-B14F-4D97-AF65-F5344CB8AC3E}">
        <p14:creationId xmlns:p14="http://schemas.microsoft.com/office/powerpoint/2010/main" val="29129307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Match op </a:t>
            </a:r>
            <a:r>
              <a:rPr lang="nl-NL" dirty="0"/>
              <a:t>beschikking / opdracht</a:t>
            </a:r>
            <a:endParaRPr lang="nl-NL" sz="1800" i="1" dirty="0"/>
          </a:p>
        </p:txBody>
      </p:sp>
      <p:graphicFrame>
        <p:nvGraphicFramePr>
          <p:cNvPr id="6" name="Tabel 5"/>
          <p:cNvGraphicFramePr>
            <a:graphicFrameLocks noGrp="1"/>
          </p:cNvGraphicFramePr>
          <p:nvPr>
            <p:extLst>
              <p:ext uri="{D42A27DB-BD31-4B8C-83A1-F6EECF244321}">
                <p14:modId xmlns:p14="http://schemas.microsoft.com/office/powerpoint/2010/main" val="2571463014"/>
              </p:ext>
            </p:extLst>
          </p:nvPr>
        </p:nvGraphicFramePr>
        <p:xfrm>
          <a:off x="611560" y="1700808"/>
          <a:ext cx="7848873" cy="4680682"/>
        </p:xfrm>
        <a:graphic>
          <a:graphicData uri="http://schemas.openxmlformats.org/drawingml/2006/table">
            <a:tbl>
              <a:tblPr>
                <a:tableStyleId>{5C22544A-7EE6-4342-B048-85BDC9FD1C3A}</a:tableStyleId>
              </a:tblPr>
              <a:tblGrid>
                <a:gridCol w="1512168"/>
                <a:gridCol w="2112235"/>
                <a:gridCol w="2112235"/>
                <a:gridCol w="2112235"/>
              </a:tblGrid>
              <a:tr h="5198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l-NL" sz="1200" b="1" dirty="0" smtClean="0">
                        <a:solidFill>
                          <a:srgbClr val="009EE0"/>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nl-NL" sz="1200" b="1" dirty="0" smtClean="0">
                          <a:solidFill>
                            <a:srgbClr val="009EE0"/>
                          </a:solidFill>
                        </a:rPr>
                        <a:t>Prov. Jeugdzorg</a:t>
                      </a:r>
                    </a:p>
                    <a:p>
                      <a:r>
                        <a:rPr lang="nl-NL" sz="1200" b="1" i="1" dirty="0" smtClean="0">
                          <a:solidFill>
                            <a:srgbClr val="009EE0"/>
                          </a:solidFill>
                        </a:rPr>
                        <a:t>declaratie</a:t>
                      </a:r>
                      <a:endParaRPr lang="nl-NL" sz="1200" b="1" dirty="0">
                        <a:solidFill>
                          <a:srgbClr val="009EE0"/>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nl-NL" sz="1200" b="1" dirty="0" smtClean="0">
                          <a:solidFill>
                            <a:srgbClr val="009EE0"/>
                          </a:solidFill>
                        </a:rPr>
                        <a:t>AWBZ Jeugd / ZVW </a:t>
                      </a:r>
                      <a:r>
                        <a:rPr lang="nl-NL" sz="1200" b="1" i="1" dirty="0" smtClean="0">
                          <a:solidFill>
                            <a:srgbClr val="009EE0"/>
                          </a:solidFill>
                        </a:rPr>
                        <a:t>declaratie</a:t>
                      </a:r>
                      <a:endParaRPr lang="nl-NL" sz="1200" b="1" i="1" dirty="0">
                        <a:solidFill>
                          <a:srgbClr val="009EE0"/>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nl-NL" sz="1200" b="1" dirty="0" smtClean="0">
                          <a:solidFill>
                            <a:srgbClr val="009EE0"/>
                          </a:solidFill>
                        </a:rPr>
                        <a:t>AWBZ Jeugd / ZVW </a:t>
                      </a:r>
                      <a:r>
                        <a:rPr lang="nl-NL" sz="1200" b="1" i="1" dirty="0" smtClean="0">
                          <a:solidFill>
                            <a:srgbClr val="009EE0"/>
                          </a:solidFill>
                        </a:rPr>
                        <a:t>factuur</a:t>
                      </a:r>
                      <a:endParaRPr lang="nl-NL" sz="1200" b="1" i="1" dirty="0">
                        <a:solidFill>
                          <a:srgbClr val="009EE0"/>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r>
              <a:tr h="1005679">
                <a:tc>
                  <a:txBody>
                    <a:bodyPr/>
                    <a:lstStyle/>
                    <a:p>
                      <a:r>
                        <a:rPr lang="nl-NL" sz="1200" b="1" dirty="0" err="1" smtClean="0">
                          <a:solidFill>
                            <a:srgbClr val="003768"/>
                          </a:solidFill>
                        </a:rPr>
                        <a:t>Subprocessen</a:t>
                      </a:r>
                      <a:endParaRPr lang="nl-NL" sz="1200" b="1"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marL="171450" indent="-171450">
                        <a:buFont typeface="Wingdings" panose="05000000000000000000" pitchFamily="2" charset="2"/>
                        <a:buChar char="§"/>
                      </a:pPr>
                      <a:r>
                        <a:rPr lang="nl-NL" sz="1200" dirty="0" smtClean="0">
                          <a:solidFill>
                            <a:srgbClr val="003768"/>
                          </a:solidFill>
                        </a:rPr>
                        <a:t>Uitlezen factuur/declaratie</a:t>
                      </a:r>
                      <a:r>
                        <a:rPr lang="nl-NL" sz="1200" baseline="0" dirty="0" smtClean="0">
                          <a:solidFill>
                            <a:srgbClr val="003768"/>
                          </a:solidFill>
                        </a:rPr>
                        <a:t> vanuit regionale organisatie</a:t>
                      </a:r>
                      <a:endParaRPr lang="nl-NL" sz="1200" dirty="0" smtClean="0">
                        <a:solidFill>
                          <a:srgbClr val="003768"/>
                        </a:solidFill>
                      </a:endParaRPr>
                    </a:p>
                    <a:p>
                      <a:pPr marL="171450" indent="-171450">
                        <a:buFont typeface="Wingdings" panose="05000000000000000000" pitchFamily="2" charset="2"/>
                        <a:buChar char="§"/>
                      </a:pPr>
                      <a:r>
                        <a:rPr lang="nl-NL" sz="1200" dirty="0" smtClean="0">
                          <a:solidFill>
                            <a:srgbClr val="003768"/>
                          </a:solidFill>
                        </a:rPr>
                        <a:t>Uitlezen </a:t>
                      </a:r>
                      <a:r>
                        <a:rPr lang="nl-NL" sz="1200" baseline="0" dirty="0" smtClean="0">
                          <a:solidFill>
                            <a:srgbClr val="003768"/>
                          </a:solidFill>
                        </a:rPr>
                        <a:t>beschikking en dossier</a:t>
                      </a:r>
                    </a:p>
                    <a:p>
                      <a:pPr marL="171450" indent="-171450">
                        <a:buFont typeface="Wingdings" panose="05000000000000000000" pitchFamily="2" charset="2"/>
                        <a:buChar char="§"/>
                      </a:pPr>
                      <a:r>
                        <a:rPr lang="nl-NL" sz="1200" baseline="0" dirty="0" smtClean="0">
                          <a:solidFill>
                            <a:srgbClr val="003768"/>
                          </a:solidFill>
                        </a:rPr>
                        <a:t>Opnemen dossiers / beslissingen / berichtenverkeer in administratie</a:t>
                      </a:r>
                    </a:p>
                    <a:p>
                      <a:pPr marL="171450" indent="-171450">
                        <a:buFont typeface="Wingdings" panose="05000000000000000000" pitchFamily="2" charset="2"/>
                        <a:buChar char="§"/>
                      </a:pPr>
                      <a:r>
                        <a:rPr lang="nl-NL" sz="1200" baseline="0" dirty="0" smtClean="0">
                          <a:solidFill>
                            <a:srgbClr val="003768"/>
                          </a:solidFill>
                        </a:rPr>
                        <a:t>Periodieke update van lokaal naar regionaal niveau en </a:t>
                      </a:r>
                      <a:r>
                        <a:rPr lang="nl-NL" sz="1200" baseline="0" dirty="0" err="1" smtClean="0">
                          <a:solidFill>
                            <a:srgbClr val="003768"/>
                          </a:solidFill>
                        </a:rPr>
                        <a:t>vice</a:t>
                      </a:r>
                      <a:r>
                        <a:rPr lang="nl-NL" sz="1200" baseline="0" dirty="0" smtClean="0">
                          <a:solidFill>
                            <a:srgbClr val="003768"/>
                          </a:solidFill>
                        </a:rPr>
                        <a:t> versa</a:t>
                      </a:r>
                    </a:p>
                    <a:p>
                      <a:pPr marL="171450" indent="-171450">
                        <a:buFont typeface="Wingdings" panose="05000000000000000000" pitchFamily="2" charset="2"/>
                        <a:buChar char="§"/>
                      </a:pPr>
                      <a:r>
                        <a:rPr lang="nl-NL" sz="1200" baseline="0" dirty="0" smtClean="0">
                          <a:solidFill>
                            <a:srgbClr val="003768"/>
                          </a:solidFill>
                        </a:rPr>
                        <a:t>Match met opdracht (automatisch)</a:t>
                      </a:r>
                      <a:endParaRPr lang="nl-NL" sz="1200" dirty="0" smtClean="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l-NL" sz="1000" dirty="0"/>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l-NL" sz="1000" dirty="0"/>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r>
              <a:tr h="1005679">
                <a:tc>
                  <a:txBody>
                    <a:bodyPr/>
                    <a:lstStyle/>
                    <a:p>
                      <a:r>
                        <a:rPr lang="nl-NL" sz="1200" dirty="0" err="1" smtClean="0">
                          <a:solidFill>
                            <a:srgbClr val="003768"/>
                          </a:solidFill>
                        </a:rPr>
                        <a:t>Informatie-producten</a:t>
                      </a:r>
                      <a:endParaRPr lang="nl-NL" sz="1200"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marL="171450" indent="-171450">
                        <a:buFont typeface="Wingdings" panose="05000000000000000000" pitchFamily="2" charset="2"/>
                        <a:buChar char="§"/>
                      </a:pPr>
                      <a:r>
                        <a:rPr lang="nl-NL" sz="1200" dirty="0" smtClean="0">
                          <a:solidFill>
                            <a:srgbClr val="003768"/>
                          </a:solidFill>
                        </a:rPr>
                        <a:t>Opdracht / beschikking (inclusief: AGB code, BSN, indicatie/zorgproduct, gemeentecode, productcode, opdrachtcode, looptijd, duur  van indicatie)</a:t>
                      </a:r>
                    </a:p>
                    <a:p>
                      <a:pPr marL="171450" indent="-171450">
                        <a:buFont typeface="Wingdings" panose="05000000000000000000" pitchFamily="2" charset="2"/>
                        <a:buChar char="§"/>
                      </a:pPr>
                      <a:r>
                        <a:rPr lang="nl-NL" sz="1200" dirty="0" smtClean="0">
                          <a:solidFill>
                            <a:srgbClr val="003768"/>
                          </a:solidFill>
                        </a:rPr>
                        <a:t>Factuur / declaratie</a:t>
                      </a:r>
                      <a:endParaRPr lang="nl-NL" sz="1200"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l-NL" sz="1000" dirty="0"/>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l-NL" sz="1000" dirty="0"/>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r>
              <a:tr h="1143645">
                <a:tc>
                  <a:txBody>
                    <a:bodyPr/>
                    <a:lstStyle/>
                    <a:p>
                      <a:r>
                        <a:rPr lang="nl-NL" sz="1200" dirty="0" smtClean="0">
                          <a:solidFill>
                            <a:srgbClr val="003768"/>
                          </a:solidFill>
                        </a:rPr>
                        <a:t>ICT vereisten</a:t>
                      </a:r>
                      <a:endParaRPr lang="nl-NL" sz="1200"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indent="-171450">
                        <a:buFont typeface="Wingdings" panose="05000000000000000000" pitchFamily="2" charset="2"/>
                        <a:buChar char="§"/>
                      </a:pPr>
                      <a:r>
                        <a:rPr lang="nl-NL" sz="1200" dirty="0" smtClean="0">
                          <a:solidFill>
                            <a:srgbClr val="003768"/>
                          </a:solidFill>
                        </a:rPr>
                        <a:t>Lokale klantvolgsystemen</a:t>
                      </a:r>
                    </a:p>
                    <a:p>
                      <a:pPr marL="171450" indent="-171450">
                        <a:buFont typeface="Wingdings" panose="05000000000000000000" pitchFamily="2" charset="2"/>
                        <a:buChar char="§"/>
                      </a:pPr>
                      <a:r>
                        <a:rPr lang="nl-NL" sz="1200" dirty="0" smtClean="0">
                          <a:solidFill>
                            <a:srgbClr val="003768"/>
                          </a:solidFill>
                        </a:rPr>
                        <a:t>Regionaal</a:t>
                      </a:r>
                      <a:r>
                        <a:rPr lang="nl-NL" sz="1200" baseline="0" dirty="0" smtClean="0">
                          <a:solidFill>
                            <a:srgbClr val="003768"/>
                          </a:solidFill>
                        </a:rPr>
                        <a:t> importfunctie</a:t>
                      </a:r>
                    </a:p>
                    <a:p>
                      <a:pPr marL="171450" indent="-171450">
                        <a:buFont typeface="Wingdings" panose="05000000000000000000" pitchFamily="2" charset="2"/>
                        <a:buChar char="§"/>
                      </a:pPr>
                      <a:r>
                        <a:rPr lang="nl-NL" sz="1200" baseline="0" dirty="0" smtClean="0">
                          <a:solidFill>
                            <a:srgbClr val="003768"/>
                          </a:solidFill>
                        </a:rPr>
                        <a:t>Consolidatiesysteem</a:t>
                      </a:r>
                    </a:p>
                    <a:p>
                      <a:pPr marL="171450" indent="-171450">
                        <a:buFont typeface="Wingdings" panose="05000000000000000000" pitchFamily="2" charset="2"/>
                        <a:buChar char="§"/>
                      </a:pPr>
                      <a:r>
                        <a:rPr lang="nl-NL" sz="1200" baseline="0" dirty="0" smtClean="0">
                          <a:solidFill>
                            <a:srgbClr val="003768"/>
                          </a:solidFill>
                        </a:rPr>
                        <a:t>CORV</a:t>
                      </a:r>
                      <a:endParaRPr lang="nl-NL" sz="1200"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171450" indent="-171450">
                        <a:buFont typeface="Wingdings" panose="05000000000000000000" pitchFamily="2" charset="2"/>
                        <a:buChar char="§"/>
                      </a:pPr>
                      <a:r>
                        <a:rPr lang="nl-NL" sz="1200" dirty="0" smtClean="0">
                          <a:solidFill>
                            <a:srgbClr val="003768"/>
                          </a:solidFill>
                        </a:rPr>
                        <a:t>Lokale klantvolgsystemen</a:t>
                      </a:r>
                    </a:p>
                    <a:p>
                      <a:pPr marL="171450" indent="-171450">
                        <a:buFont typeface="Wingdings" panose="05000000000000000000" pitchFamily="2" charset="2"/>
                        <a:buChar char="§"/>
                      </a:pPr>
                      <a:r>
                        <a:rPr lang="nl-NL" sz="1200" dirty="0" smtClean="0">
                          <a:solidFill>
                            <a:srgbClr val="003768"/>
                          </a:solidFill>
                        </a:rPr>
                        <a:t>Regionaal</a:t>
                      </a:r>
                      <a:r>
                        <a:rPr lang="nl-NL" sz="1200" baseline="0" dirty="0" smtClean="0">
                          <a:solidFill>
                            <a:srgbClr val="003768"/>
                          </a:solidFill>
                        </a:rPr>
                        <a:t> importfunctie</a:t>
                      </a:r>
                    </a:p>
                    <a:p>
                      <a:pPr marL="171450" indent="-171450">
                        <a:buFont typeface="Wingdings" panose="05000000000000000000" pitchFamily="2" charset="2"/>
                        <a:buChar char="§"/>
                      </a:pPr>
                      <a:r>
                        <a:rPr lang="nl-NL" sz="1200" baseline="0" dirty="0" smtClean="0">
                          <a:solidFill>
                            <a:srgbClr val="003768"/>
                          </a:solidFill>
                        </a:rPr>
                        <a:t>Consolidatiesysteem</a:t>
                      </a:r>
                    </a:p>
                    <a:p>
                      <a:pPr marL="171450" indent="-171450">
                        <a:buFont typeface="Wingdings" panose="05000000000000000000" pitchFamily="2" charset="2"/>
                        <a:buChar char="§"/>
                      </a:pPr>
                      <a:r>
                        <a:rPr lang="nl-NL" sz="1200" baseline="0" dirty="0" err="1" smtClean="0">
                          <a:solidFill>
                            <a:srgbClr val="003768"/>
                          </a:solidFill>
                        </a:rPr>
                        <a:t>Vecozo</a:t>
                      </a:r>
                      <a:endParaRPr lang="nl-NL" sz="1200" dirty="0" smtClean="0">
                        <a:solidFill>
                          <a:srgbClr val="003768"/>
                        </a:solidFill>
                      </a:endParaRPr>
                    </a:p>
                    <a:p>
                      <a:pPr marL="171450" indent="-171450">
                        <a:buFont typeface="Wingdings" panose="05000000000000000000" pitchFamily="2" charset="2"/>
                        <a:buChar char="§"/>
                      </a:pPr>
                      <a:r>
                        <a:rPr lang="nl-NL" sz="1200" dirty="0" smtClean="0">
                          <a:solidFill>
                            <a:srgbClr val="003768"/>
                          </a:solidFill>
                        </a:rPr>
                        <a:t>CORV</a:t>
                      </a:r>
                      <a:endParaRPr lang="nl-NL" sz="1200"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l-NL" sz="1200" dirty="0"/>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r>
              <a:tr h="1005679">
                <a:tc>
                  <a:txBody>
                    <a:bodyPr/>
                    <a:lstStyle/>
                    <a:p>
                      <a:r>
                        <a:rPr lang="nl-NL" sz="1200" dirty="0" smtClean="0">
                          <a:solidFill>
                            <a:srgbClr val="003768"/>
                          </a:solidFill>
                        </a:rPr>
                        <a:t>Lokaal</a:t>
                      </a:r>
                      <a:r>
                        <a:rPr lang="nl-NL" sz="1200" baseline="0" dirty="0" smtClean="0">
                          <a:solidFill>
                            <a:srgbClr val="003768"/>
                          </a:solidFill>
                        </a:rPr>
                        <a:t> / regionaal?</a:t>
                      </a:r>
                      <a:endParaRPr lang="nl-NL" sz="1200"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marL="171450" indent="-171450">
                        <a:buFont typeface="Wingdings" panose="05000000000000000000" pitchFamily="2" charset="2"/>
                        <a:buChar char="§"/>
                      </a:pPr>
                      <a:r>
                        <a:rPr lang="nl-NL" sz="1200" dirty="0" smtClean="0">
                          <a:solidFill>
                            <a:srgbClr val="003768"/>
                          </a:solidFill>
                        </a:rPr>
                        <a:t>Lokaal</a:t>
                      </a:r>
                      <a:endParaRPr lang="nl-NL" sz="1200"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l-NL" sz="1200" dirty="0"/>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l-NL" sz="1200" dirty="0"/>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8650746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Controle woonplaatsbeginsel</a:t>
            </a:r>
            <a:endParaRPr lang="nl-NL" sz="1800" i="1" dirty="0"/>
          </a:p>
        </p:txBody>
      </p:sp>
      <p:graphicFrame>
        <p:nvGraphicFramePr>
          <p:cNvPr id="6" name="Tabel 5"/>
          <p:cNvGraphicFramePr>
            <a:graphicFrameLocks noGrp="1"/>
          </p:cNvGraphicFramePr>
          <p:nvPr>
            <p:extLst>
              <p:ext uri="{D42A27DB-BD31-4B8C-83A1-F6EECF244321}">
                <p14:modId xmlns:p14="http://schemas.microsoft.com/office/powerpoint/2010/main" val="2088024411"/>
              </p:ext>
            </p:extLst>
          </p:nvPr>
        </p:nvGraphicFramePr>
        <p:xfrm>
          <a:off x="611560" y="1700808"/>
          <a:ext cx="7848873" cy="4318137"/>
        </p:xfrm>
        <a:graphic>
          <a:graphicData uri="http://schemas.openxmlformats.org/drawingml/2006/table">
            <a:tbl>
              <a:tblPr>
                <a:tableStyleId>{5C22544A-7EE6-4342-B048-85BDC9FD1C3A}</a:tableStyleId>
              </a:tblPr>
              <a:tblGrid>
                <a:gridCol w="1728192"/>
                <a:gridCol w="1896211"/>
                <a:gridCol w="2112235"/>
                <a:gridCol w="2112235"/>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l-NL" sz="1200" b="1" dirty="0" smtClean="0">
                        <a:solidFill>
                          <a:srgbClr val="009EE0"/>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nl-NL" sz="1200" b="1" dirty="0" smtClean="0">
                          <a:solidFill>
                            <a:srgbClr val="009EE0"/>
                          </a:solidFill>
                        </a:rPr>
                        <a:t>Prov. Jeugdzorg</a:t>
                      </a:r>
                    </a:p>
                    <a:p>
                      <a:r>
                        <a:rPr lang="nl-NL" sz="1200" b="1" i="1" dirty="0" smtClean="0">
                          <a:solidFill>
                            <a:srgbClr val="009EE0"/>
                          </a:solidFill>
                        </a:rPr>
                        <a:t>declaratie</a:t>
                      </a:r>
                      <a:endParaRPr lang="nl-NL" sz="1200" b="1" dirty="0">
                        <a:solidFill>
                          <a:srgbClr val="009EE0"/>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nl-NL" sz="1200" b="1" dirty="0" smtClean="0">
                          <a:solidFill>
                            <a:srgbClr val="009EE0"/>
                          </a:solidFill>
                        </a:rPr>
                        <a:t>AWBZ Jeugd / ZVW </a:t>
                      </a:r>
                      <a:r>
                        <a:rPr lang="nl-NL" sz="1200" b="1" i="1" dirty="0" smtClean="0">
                          <a:solidFill>
                            <a:srgbClr val="009EE0"/>
                          </a:solidFill>
                        </a:rPr>
                        <a:t>declaratie</a:t>
                      </a:r>
                      <a:endParaRPr lang="nl-NL" sz="1200" b="1" i="1" dirty="0">
                        <a:solidFill>
                          <a:srgbClr val="009EE0"/>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nl-NL" sz="1200" b="1" dirty="0" smtClean="0">
                          <a:solidFill>
                            <a:srgbClr val="009EE0"/>
                          </a:solidFill>
                        </a:rPr>
                        <a:t>AWBZ Jeugd / ZVW </a:t>
                      </a:r>
                      <a:r>
                        <a:rPr lang="nl-NL" sz="1200" b="1" i="1" dirty="0" smtClean="0">
                          <a:solidFill>
                            <a:srgbClr val="009EE0"/>
                          </a:solidFill>
                        </a:rPr>
                        <a:t>factuur</a:t>
                      </a:r>
                      <a:endParaRPr lang="nl-NL" sz="1200" b="1" i="1" dirty="0">
                        <a:solidFill>
                          <a:srgbClr val="009EE0"/>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200" b="1" dirty="0" err="1" smtClean="0">
                          <a:solidFill>
                            <a:srgbClr val="003768"/>
                          </a:solidFill>
                        </a:rPr>
                        <a:t>Subprocessen</a:t>
                      </a:r>
                      <a:endParaRPr lang="nl-NL" sz="1200" b="1" dirty="0" smtClean="0">
                        <a:solidFill>
                          <a:srgbClr val="003768"/>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l-NL" sz="1200" b="1" dirty="0" smtClean="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indent="-171450">
                        <a:buFont typeface="Wingdings" panose="05000000000000000000" pitchFamily="2" charset="2"/>
                        <a:buChar char="§"/>
                      </a:pPr>
                      <a:r>
                        <a:rPr lang="nl-NL" sz="1200" b="0" dirty="0" smtClean="0">
                          <a:solidFill>
                            <a:srgbClr val="003768"/>
                          </a:solidFill>
                          <a:latin typeface="+mn-lt"/>
                        </a:rPr>
                        <a:t>Intern</a:t>
                      </a:r>
                      <a:r>
                        <a:rPr lang="nl-NL" sz="1200" b="0" baseline="0" dirty="0" smtClean="0">
                          <a:solidFill>
                            <a:srgbClr val="003768"/>
                          </a:solidFill>
                          <a:latin typeface="+mn-lt"/>
                        </a:rPr>
                        <a:t> proces aanbieder</a:t>
                      </a:r>
                      <a:endParaRPr lang="nl-NL" sz="1200" b="0" dirty="0" smtClean="0">
                        <a:solidFill>
                          <a:srgbClr val="003768"/>
                        </a:solidFill>
                        <a:latin typeface="+mn-lt"/>
                      </a:endParaRPr>
                    </a:p>
                    <a:p>
                      <a:pPr marL="171450" indent="-171450">
                        <a:buFont typeface="Wingdings" panose="05000000000000000000" pitchFamily="2" charset="2"/>
                        <a:buChar char="§"/>
                      </a:pPr>
                      <a:r>
                        <a:rPr lang="nl-NL" sz="1200" b="0" dirty="0" smtClean="0">
                          <a:solidFill>
                            <a:srgbClr val="003768"/>
                          </a:solidFill>
                          <a:latin typeface="+mn-lt"/>
                        </a:rPr>
                        <a:t>Check bij intake</a:t>
                      </a:r>
                      <a:endParaRPr lang="nl-NL" sz="1200" b="0" baseline="0" dirty="0" smtClean="0">
                        <a:solidFill>
                          <a:srgbClr val="003768"/>
                        </a:solidFill>
                        <a:latin typeface="+mn-lt"/>
                      </a:endParaRPr>
                    </a:p>
                    <a:p>
                      <a:pPr marL="171450" indent="-171450">
                        <a:buFont typeface="Wingdings" panose="05000000000000000000" pitchFamily="2" charset="2"/>
                        <a:buChar char="§"/>
                      </a:pPr>
                      <a:r>
                        <a:rPr lang="nl-NL" sz="1200" b="0" baseline="0" dirty="0" smtClean="0">
                          <a:solidFill>
                            <a:srgbClr val="003768"/>
                          </a:solidFill>
                          <a:latin typeface="+mn-lt"/>
                        </a:rPr>
                        <a:t>Controle op woonplaatsbeginsel alleen bij beschikking</a:t>
                      </a:r>
                      <a:endParaRPr lang="nl-NL" sz="1200" b="0" dirty="0">
                        <a:solidFill>
                          <a:srgbClr val="003768"/>
                        </a:solidFill>
                        <a:latin typeface="+mn-lt"/>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171450" indent="-171450">
                        <a:buFont typeface="Wingdings" panose="05000000000000000000" pitchFamily="2" charset="2"/>
                        <a:buChar char="§"/>
                      </a:pPr>
                      <a:r>
                        <a:rPr lang="nl-NL" sz="1200" b="0" dirty="0" smtClean="0">
                          <a:solidFill>
                            <a:srgbClr val="003768"/>
                          </a:solidFill>
                          <a:latin typeface="+mn-lt"/>
                        </a:rPr>
                        <a:t>Intern proces aanbieder</a:t>
                      </a:r>
                    </a:p>
                    <a:p>
                      <a:pPr marL="171450" indent="-171450">
                        <a:buFont typeface="Wingdings" panose="05000000000000000000" pitchFamily="2" charset="2"/>
                        <a:buChar char="§"/>
                      </a:pPr>
                      <a:r>
                        <a:rPr lang="nl-NL" sz="1200" b="0" dirty="0" smtClean="0">
                          <a:solidFill>
                            <a:srgbClr val="003768"/>
                          </a:solidFill>
                          <a:latin typeface="+mn-lt"/>
                        </a:rPr>
                        <a:t>Check bij intake</a:t>
                      </a:r>
                    </a:p>
                    <a:p>
                      <a:pPr marL="171450" indent="-171450">
                        <a:buFont typeface="Wingdings" panose="05000000000000000000" pitchFamily="2" charset="2"/>
                        <a:buChar char="§"/>
                      </a:pPr>
                      <a:r>
                        <a:rPr lang="nl-NL" sz="1200" b="0" dirty="0" smtClean="0">
                          <a:solidFill>
                            <a:srgbClr val="003768"/>
                          </a:solidFill>
                          <a:latin typeface="+mn-lt"/>
                        </a:rPr>
                        <a:t>Controle GBA</a:t>
                      </a:r>
                    </a:p>
                    <a:p>
                      <a:pPr marL="171450" indent="-171450">
                        <a:buFont typeface="Wingdings" panose="05000000000000000000" pitchFamily="2" charset="2"/>
                        <a:buChar char="§"/>
                      </a:pPr>
                      <a:r>
                        <a:rPr lang="nl-NL" sz="1200" b="0" dirty="0" smtClean="0">
                          <a:solidFill>
                            <a:srgbClr val="003768"/>
                          </a:solidFill>
                          <a:latin typeface="+mn-lt"/>
                        </a:rPr>
                        <a:t>Controle</a:t>
                      </a:r>
                      <a:r>
                        <a:rPr lang="nl-NL" sz="1200" b="0" baseline="0" dirty="0" smtClean="0">
                          <a:solidFill>
                            <a:srgbClr val="003768"/>
                          </a:solidFill>
                          <a:latin typeface="+mn-lt"/>
                        </a:rPr>
                        <a:t> </a:t>
                      </a:r>
                      <a:r>
                        <a:rPr lang="nl-NL" sz="1200" b="0" baseline="0" dirty="0" err="1" smtClean="0">
                          <a:solidFill>
                            <a:srgbClr val="003768"/>
                          </a:solidFill>
                          <a:latin typeface="+mn-lt"/>
                        </a:rPr>
                        <a:t>gezagsregister</a:t>
                      </a:r>
                      <a:endParaRPr lang="nl-NL" sz="1200" b="0" baseline="0" dirty="0" smtClean="0">
                        <a:solidFill>
                          <a:srgbClr val="003768"/>
                        </a:solidFill>
                        <a:latin typeface="+mn-lt"/>
                      </a:endParaRPr>
                    </a:p>
                    <a:p>
                      <a:pPr marL="171450" indent="-171450">
                        <a:buFont typeface="Wingdings" panose="05000000000000000000" pitchFamily="2" charset="2"/>
                        <a:buChar char="§"/>
                      </a:pPr>
                      <a:r>
                        <a:rPr lang="nl-NL" sz="1200" b="0" baseline="0" dirty="0" smtClean="0">
                          <a:solidFill>
                            <a:srgbClr val="003768"/>
                          </a:solidFill>
                          <a:latin typeface="+mn-lt"/>
                        </a:rPr>
                        <a:t>Bepalen woonplaats</a:t>
                      </a:r>
                    </a:p>
                    <a:p>
                      <a:pPr marL="171450" indent="-171450">
                        <a:buFont typeface="Wingdings" panose="05000000000000000000" pitchFamily="2" charset="2"/>
                        <a:buChar char="§"/>
                      </a:pPr>
                      <a:r>
                        <a:rPr lang="nl-NL" sz="1200" b="0" baseline="0" dirty="0" smtClean="0">
                          <a:solidFill>
                            <a:srgbClr val="003768"/>
                          </a:solidFill>
                          <a:latin typeface="+mn-lt"/>
                        </a:rPr>
                        <a:t>Retourstroom / doorsturen andere gemeente?</a:t>
                      </a: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l-NL" sz="1400" b="1" dirty="0">
                        <a:solidFill>
                          <a:srgbClr val="009EE0"/>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r>
              <a:tr h="890739">
                <a:tc>
                  <a:txBody>
                    <a:bodyPr/>
                    <a:lstStyle/>
                    <a:p>
                      <a:r>
                        <a:rPr lang="nl-NL" sz="1200" dirty="0" err="1" smtClean="0">
                          <a:solidFill>
                            <a:srgbClr val="003768"/>
                          </a:solidFill>
                        </a:rPr>
                        <a:t>Informatie-producten</a:t>
                      </a:r>
                      <a:endParaRPr lang="nl-NL" sz="1200"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marL="171450" indent="-171450">
                        <a:buFont typeface="Wingdings" panose="05000000000000000000" pitchFamily="2" charset="2"/>
                        <a:buChar char="§"/>
                      </a:pPr>
                      <a:r>
                        <a:rPr lang="nl-NL" sz="1200" b="0" dirty="0" smtClean="0">
                          <a:solidFill>
                            <a:srgbClr val="003768"/>
                          </a:solidFill>
                          <a:latin typeface="+mn-lt"/>
                        </a:rPr>
                        <a:t>Wie is</a:t>
                      </a:r>
                      <a:r>
                        <a:rPr lang="nl-NL" sz="1200" b="0" baseline="0" dirty="0" smtClean="0">
                          <a:solidFill>
                            <a:srgbClr val="003768"/>
                          </a:solidFill>
                          <a:latin typeface="+mn-lt"/>
                        </a:rPr>
                        <a:t> de gezagdrager? (BSN)</a:t>
                      </a:r>
                    </a:p>
                    <a:p>
                      <a:pPr marL="171450" indent="-171450">
                        <a:buFont typeface="Wingdings" panose="05000000000000000000" pitchFamily="2" charset="2"/>
                        <a:buChar char="§"/>
                      </a:pPr>
                      <a:r>
                        <a:rPr lang="nl-NL" sz="1200" b="0" baseline="0" dirty="0" smtClean="0">
                          <a:solidFill>
                            <a:srgbClr val="003768"/>
                          </a:solidFill>
                          <a:latin typeface="+mn-lt"/>
                        </a:rPr>
                        <a:t>Waar woont de gezagdrager (GBA)</a:t>
                      </a:r>
                    </a:p>
                    <a:p>
                      <a:pPr marL="171450" indent="-171450">
                        <a:buFont typeface="Wingdings" panose="05000000000000000000" pitchFamily="2" charset="2"/>
                        <a:buChar char="§"/>
                      </a:pPr>
                      <a:r>
                        <a:rPr lang="nl-NL" sz="1200" b="0" baseline="0" dirty="0" smtClean="0">
                          <a:solidFill>
                            <a:srgbClr val="003768"/>
                          </a:solidFill>
                          <a:latin typeface="+mn-lt"/>
                        </a:rPr>
                        <a:t>Methodiek bepaling woonplaatsbeginsel</a:t>
                      </a:r>
                      <a:endParaRPr lang="nl-NL" sz="1200" b="0" dirty="0">
                        <a:solidFill>
                          <a:srgbClr val="003768"/>
                        </a:solidFill>
                        <a:latin typeface="+mn-lt"/>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l-NL" sz="1400" dirty="0"/>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l-NL" sz="1400" dirty="0"/>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r>
              <a:tr h="890739">
                <a:tc>
                  <a:txBody>
                    <a:bodyPr/>
                    <a:lstStyle/>
                    <a:p>
                      <a:r>
                        <a:rPr lang="nl-NL" sz="1200" dirty="0" smtClean="0">
                          <a:solidFill>
                            <a:srgbClr val="003768"/>
                          </a:solidFill>
                        </a:rPr>
                        <a:t>ICT vereisten</a:t>
                      </a:r>
                      <a:endParaRPr lang="nl-NL" sz="1200"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marL="171450" indent="-171450">
                        <a:buFont typeface="Wingdings" panose="05000000000000000000" pitchFamily="2" charset="2"/>
                        <a:buChar char="§"/>
                      </a:pPr>
                      <a:r>
                        <a:rPr lang="nl-NL" sz="1200" b="0" dirty="0" smtClean="0">
                          <a:solidFill>
                            <a:srgbClr val="003768"/>
                          </a:solidFill>
                          <a:latin typeface="+mn-lt"/>
                        </a:rPr>
                        <a:t>Aansluiting GBA (let op toegang regionale</a:t>
                      </a:r>
                      <a:r>
                        <a:rPr lang="nl-NL" sz="1200" b="0" baseline="0" dirty="0" smtClean="0">
                          <a:solidFill>
                            <a:srgbClr val="003768"/>
                          </a:solidFill>
                          <a:latin typeface="+mn-lt"/>
                        </a:rPr>
                        <a:t> back office indien van toepassing)</a:t>
                      </a:r>
                    </a:p>
                    <a:p>
                      <a:pPr marL="171450" indent="-171450">
                        <a:buFont typeface="Wingdings" panose="05000000000000000000" pitchFamily="2" charset="2"/>
                        <a:buChar char="§"/>
                      </a:pPr>
                      <a:r>
                        <a:rPr lang="nl-NL" sz="1200" b="0" baseline="0" dirty="0" smtClean="0">
                          <a:solidFill>
                            <a:srgbClr val="003768"/>
                          </a:solidFill>
                          <a:latin typeface="+mn-lt"/>
                        </a:rPr>
                        <a:t>Toegang </a:t>
                      </a:r>
                      <a:r>
                        <a:rPr lang="nl-NL" sz="1200" b="0" baseline="0" dirty="0" err="1" smtClean="0">
                          <a:solidFill>
                            <a:srgbClr val="003768"/>
                          </a:solidFill>
                          <a:latin typeface="+mn-lt"/>
                        </a:rPr>
                        <a:t>gezagsregister</a:t>
                      </a:r>
                      <a:r>
                        <a:rPr lang="nl-NL" sz="1200" b="0" baseline="0" dirty="0" smtClean="0">
                          <a:solidFill>
                            <a:srgbClr val="003768"/>
                          </a:solidFill>
                          <a:latin typeface="+mn-lt"/>
                        </a:rPr>
                        <a:t> (voorlopig niet realiseerbaar) </a:t>
                      </a:r>
                    </a:p>
                    <a:p>
                      <a:pPr marL="171450" indent="-171450">
                        <a:buFont typeface="Wingdings" panose="05000000000000000000" pitchFamily="2" charset="2"/>
                        <a:buChar char="§"/>
                      </a:pPr>
                      <a:r>
                        <a:rPr lang="nl-NL" sz="1200" b="0" baseline="0" dirty="0" smtClean="0">
                          <a:solidFill>
                            <a:srgbClr val="003768"/>
                          </a:solidFill>
                          <a:latin typeface="+mn-lt"/>
                        </a:rPr>
                        <a:t>Aansluiting CORV</a:t>
                      </a:r>
                      <a:endParaRPr lang="nl-NL" sz="1200" b="0" dirty="0">
                        <a:solidFill>
                          <a:srgbClr val="003768"/>
                        </a:solidFill>
                        <a:latin typeface="+mn-lt"/>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l-NL" sz="1400" dirty="0"/>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l-NL" sz="1400" dirty="0"/>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r>
              <a:tr h="890739">
                <a:tc>
                  <a:txBody>
                    <a:bodyPr/>
                    <a:lstStyle/>
                    <a:p>
                      <a:r>
                        <a:rPr lang="nl-NL" sz="1200" b="1" dirty="0" smtClean="0">
                          <a:solidFill>
                            <a:srgbClr val="003768"/>
                          </a:solidFill>
                        </a:rPr>
                        <a:t>Organisatie:</a:t>
                      </a:r>
                    </a:p>
                    <a:p>
                      <a:pPr marL="171450" indent="-171450">
                        <a:buFontTx/>
                        <a:buChar char="-"/>
                      </a:pPr>
                      <a:r>
                        <a:rPr lang="nl-NL" sz="1200" b="0" dirty="0" smtClean="0">
                          <a:solidFill>
                            <a:srgbClr val="003768"/>
                          </a:solidFill>
                        </a:rPr>
                        <a:t>Wie?</a:t>
                      </a:r>
                    </a:p>
                    <a:p>
                      <a:pPr marL="171450" indent="-171450">
                        <a:buFontTx/>
                        <a:buChar char="-"/>
                      </a:pPr>
                      <a:r>
                        <a:rPr lang="nl-NL" sz="1200" b="0" dirty="0" smtClean="0">
                          <a:solidFill>
                            <a:srgbClr val="003768"/>
                          </a:solidFill>
                        </a:rPr>
                        <a:t>Lokaal /</a:t>
                      </a:r>
                      <a:r>
                        <a:rPr lang="nl-NL" sz="1200" b="0" baseline="0" dirty="0" smtClean="0">
                          <a:solidFill>
                            <a:srgbClr val="003768"/>
                          </a:solidFill>
                        </a:rPr>
                        <a:t> </a:t>
                      </a:r>
                      <a:r>
                        <a:rPr lang="nl-NL" sz="1200" b="0" dirty="0" smtClean="0">
                          <a:solidFill>
                            <a:srgbClr val="003768"/>
                          </a:solidFill>
                        </a:rPr>
                        <a:t>Regio?</a:t>
                      </a:r>
                    </a:p>
                    <a:p>
                      <a:pPr marL="171450" indent="-171450">
                        <a:buFontTx/>
                        <a:buChar char="-"/>
                      </a:pPr>
                      <a:r>
                        <a:rPr lang="nl-NL" sz="1200" b="0" dirty="0" smtClean="0">
                          <a:solidFill>
                            <a:srgbClr val="003768"/>
                          </a:solidFill>
                        </a:rPr>
                        <a:t>Capaciteit?</a:t>
                      </a: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marL="171450" indent="-171450">
                        <a:buFont typeface="Wingdings" panose="05000000000000000000" pitchFamily="2" charset="2"/>
                        <a:buChar char="§"/>
                      </a:pPr>
                      <a:r>
                        <a:rPr lang="nl-NL" sz="1200" b="0" dirty="0" smtClean="0">
                          <a:solidFill>
                            <a:srgbClr val="003768"/>
                          </a:solidFill>
                          <a:latin typeface="+mn-lt"/>
                        </a:rPr>
                        <a:t>Raad voor de Rechtspraak</a:t>
                      </a:r>
                    </a:p>
                    <a:p>
                      <a:pPr marL="171450" indent="-171450">
                        <a:buFont typeface="Wingdings" panose="05000000000000000000" pitchFamily="2" charset="2"/>
                        <a:buChar char="§"/>
                      </a:pPr>
                      <a:r>
                        <a:rPr lang="nl-NL" sz="1200" b="0" dirty="0" smtClean="0">
                          <a:solidFill>
                            <a:srgbClr val="003768"/>
                          </a:solidFill>
                          <a:latin typeface="+mn-lt"/>
                        </a:rPr>
                        <a:t>Lokale</a:t>
                      </a:r>
                      <a:r>
                        <a:rPr lang="nl-NL" sz="1200" b="0" baseline="0" dirty="0" smtClean="0">
                          <a:solidFill>
                            <a:srgbClr val="003768"/>
                          </a:solidFill>
                          <a:latin typeface="+mn-lt"/>
                        </a:rPr>
                        <a:t> veld</a:t>
                      </a:r>
                      <a:endParaRPr lang="nl-NL" sz="1200" b="0" dirty="0" smtClean="0">
                        <a:solidFill>
                          <a:srgbClr val="003768"/>
                        </a:solidFill>
                        <a:latin typeface="+mn-lt"/>
                      </a:endParaRPr>
                    </a:p>
                    <a:p>
                      <a:pPr marL="171450" indent="-171450">
                        <a:buFont typeface="Wingdings" panose="05000000000000000000" pitchFamily="2" charset="2"/>
                        <a:buChar char="§"/>
                      </a:pPr>
                      <a:r>
                        <a:rPr lang="nl-NL" sz="1200" b="0" dirty="0" smtClean="0">
                          <a:solidFill>
                            <a:srgbClr val="003768"/>
                          </a:solidFill>
                          <a:latin typeface="+mn-lt"/>
                        </a:rPr>
                        <a:t>Aanbieders</a:t>
                      </a:r>
                      <a:endParaRPr lang="nl-NL" sz="1200" b="0" dirty="0">
                        <a:solidFill>
                          <a:srgbClr val="003768"/>
                        </a:solidFill>
                        <a:latin typeface="+mn-lt"/>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l-NL" sz="1400" dirty="0"/>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l-NL" sz="1400" dirty="0"/>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5545497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Consolidatie beschikkingen</a:t>
            </a:r>
            <a:endParaRPr lang="nl-NL" sz="1800" i="1" dirty="0"/>
          </a:p>
        </p:txBody>
      </p:sp>
      <p:graphicFrame>
        <p:nvGraphicFramePr>
          <p:cNvPr id="6" name="Tabel 5"/>
          <p:cNvGraphicFramePr>
            <a:graphicFrameLocks noGrp="1"/>
          </p:cNvGraphicFramePr>
          <p:nvPr>
            <p:extLst>
              <p:ext uri="{D42A27DB-BD31-4B8C-83A1-F6EECF244321}">
                <p14:modId xmlns:p14="http://schemas.microsoft.com/office/powerpoint/2010/main" val="3263488734"/>
              </p:ext>
            </p:extLst>
          </p:nvPr>
        </p:nvGraphicFramePr>
        <p:xfrm>
          <a:off x="611560" y="1700808"/>
          <a:ext cx="7848873" cy="4752526"/>
        </p:xfrm>
        <a:graphic>
          <a:graphicData uri="http://schemas.openxmlformats.org/drawingml/2006/table">
            <a:tbl>
              <a:tblPr>
                <a:tableStyleId>{5C22544A-7EE6-4342-B048-85BDC9FD1C3A}</a:tableStyleId>
              </a:tblPr>
              <a:tblGrid>
                <a:gridCol w="1512168"/>
                <a:gridCol w="2112235"/>
                <a:gridCol w="2112235"/>
                <a:gridCol w="2112235"/>
              </a:tblGrid>
              <a:tr h="6034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l-NL" sz="1200" b="1" dirty="0" smtClean="0">
                        <a:solidFill>
                          <a:srgbClr val="009EE0"/>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nl-NL" sz="1200" b="1" dirty="0" smtClean="0">
                          <a:solidFill>
                            <a:srgbClr val="009EE0"/>
                          </a:solidFill>
                        </a:rPr>
                        <a:t>Prov. Jeugdzorg</a:t>
                      </a:r>
                    </a:p>
                    <a:p>
                      <a:r>
                        <a:rPr lang="nl-NL" sz="1200" b="1" i="1" dirty="0" smtClean="0">
                          <a:solidFill>
                            <a:srgbClr val="009EE0"/>
                          </a:solidFill>
                        </a:rPr>
                        <a:t>declaratie</a:t>
                      </a:r>
                      <a:endParaRPr lang="nl-NL" sz="1200" b="1" dirty="0">
                        <a:solidFill>
                          <a:srgbClr val="009EE0"/>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nl-NL" sz="1200" b="1" dirty="0" smtClean="0">
                          <a:solidFill>
                            <a:srgbClr val="009EE0"/>
                          </a:solidFill>
                        </a:rPr>
                        <a:t>AWBZ Jeugd / ZVW </a:t>
                      </a:r>
                      <a:r>
                        <a:rPr lang="nl-NL" sz="1200" b="1" i="1" dirty="0" smtClean="0">
                          <a:solidFill>
                            <a:srgbClr val="009EE0"/>
                          </a:solidFill>
                        </a:rPr>
                        <a:t>declaratie</a:t>
                      </a:r>
                      <a:endParaRPr lang="nl-NL" sz="1200" b="1" i="1" dirty="0">
                        <a:solidFill>
                          <a:srgbClr val="009EE0"/>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nl-NL" sz="1200" b="1" dirty="0" smtClean="0">
                          <a:solidFill>
                            <a:srgbClr val="009EE0"/>
                          </a:solidFill>
                        </a:rPr>
                        <a:t>AWBZ Jeugd / ZVW </a:t>
                      </a:r>
                      <a:r>
                        <a:rPr lang="nl-NL" sz="1200" b="1" i="1" dirty="0" smtClean="0">
                          <a:solidFill>
                            <a:srgbClr val="009EE0"/>
                          </a:solidFill>
                        </a:rPr>
                        <a:t>factuur</a:t>
                      </a:r>
                      <a:endParaRPr lang="nl-NL" sz="1200" b="1" i="1" dirty="0">
                        <a:solidFill>
                          <a:srgbClr val="009EE0"/>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r>
              <a:tr h="1037280">
                <a:tc>
                  <a:txBody>
                    <a:bodyPr/>
                    <a:lstStyle/>
                    <a:p>
                      <a:r>
                        <a:rPr lang="nl-NL" sz="1200" b="1" dirty="0" err="1" smtClean="0">
                          <a:solidFill>
                            <a:srgbClr val="003768"/>
                          </a:solidFill>
                        </a:rPr>
                        <a:t>Subprocessen</a:t>
                      </a:r>
                      <a:endParaRPr lang="nl-NL" sz="1200" b="1"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marL="171450" indent="-171450">
                        <a:buFont typeface="Wingdings" panose="05000000000000000000" pitchFamily="2" charset="2"/>
                        <a:buChar char="§"/>
                      </a:pPr>
                      <a:r>
                        <a:rPr lang="nl-NL" sz="1200" dirty="0" smtClean="0">
                          <a:solidFill>
                            <a:srgbClr val="003768"/>
                          </a:solidFill>
                        </a:rPr>
                        <a:t>Maandelijks consolidatie van beschikkingen</a:t>
                      </a:r>
                    </a:p>
                    <a:p>
                      <a:pPr marL="171450" indent="-171450">
                        <a:buFont typeface="Wingdings" panose="05000000000000000000" pitchFamily="2" charset="2"/>
                        <a:buChar char="§"/>
                      </a:pPr>
                      <a:r>
                        <a:rPr lang="nl-NL" sz="1200" dirty="0" smtClean="0">
                          <a:solidFill>
                            <a:srgbClr val="003768"/>
                          </a:solidFill>
                        </a:rPr>
                        <a:t>Toesturen</a:t>
                      </a:r>
                      <a:r>
                        <a:rPr lang="nl-NL" sz="1200" baseline="0" dirty="0" smtClean="0">
                          <a:solidFill>
                            <a:srgbClr val="003768"/>
                          </a:solidFill>
                        </a:rPr>
                        <a:t> aan regionale organisatie voor financiële prognoses</a:t>
                      </a:r>
                      <a:endParaRPr lang="nl-NL" sz="1200"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l-NL" sz="1200" dirty="0"/>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l-NL" sz="1200" dirty="0"/>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r>
              <a:tr h="1037280">
                <a:tc>
                  <a:txBody>
                    <a:bodyPr/>
                    <a:lstStyle/>
                    <a:p>
                      <a:r>
                        <a:rPr lang="nl-NL" sz="1200" b="1" dirty="0" err="1" smtClean="0">
                          <a:solidFill>
                            <a:srgbClr val="003768"/>
                          </a:solidFill>
                        </a:rPr>
                        <a:t>Informatie-producten</a:t>
                      </a:r>
                      <a:endParaRPr lang="nl-NL" sz="1200" b="1"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marL="171450" indent="-171450">
                        <a:buFont typeface="Wingdings" panose="05000000000000000000" pitchFamily="2" charset="2"/>
                        <a:buChar char="§"/>
                      </a:pPr>
                      <a:r>
                        <a:rPr lang="nl-NL" sz="1200" dirty="0" smtClean="0">
                          <a:solidFill>
                            <a:srgbClr val="003768"/>
                          </a:solidFill>
                        </a:rPr>
                        <a:t>Beschikking</a:t>
                      </a:r>
                    </a:p>
                    <a:p>
                      <a:pPr marL="171450" indent="-171450">
                        <a:buFont typeface="Wingdings" panose="05000000000000000000" pitchFamily="2" charset="2"/>
                        <a:buChar char="§"/>
                      </a:pPr>
                      <a:r>
                        <a:rPr lang="nl-NL" sz="1200" dirty="0" smtClean="0">
                          <a:solidFill>
                            <a:srgbClr val="003768"/>
                          </a:solidFill>
                        </a:rPr>
                        <a:t>Standaard</a:t>
                      </a:r>
                      <a:r>
                        <a:rPr lang="nl-NL" sz="1200" baseline="0" dirty="0" smtClean="0">
                          <a:solidFill>
                            <a:srgbClr val="003768"/>
                          </a:solidFill>
                        </a:rPr>
                        <a:t> maandelijks overzicht </a:t>
                      </a:r>
                      <a:endParaRPr lang="nl-NL" sz="1200"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l-NL" sz="1200" dirty="0"/>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l-NL" sz="1200" dirty="0"/>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r>
              <a:tr h="1037280">
                <a:tc>
                  <a:txBody>
                    <a:bodyPr/>
                    <a:lstStyle/>
                    <a:p>
                      <a:r>
                        <a:rPr lang="nl-NL" sz="1200" b="1" dirty="0" smtClean="0">
                          <a:solidFill>
                            <a:srgbClr val="003768"/>
                          </a:solidFill>
                        </a:rPr>
                        <a:t>ICT vereisten</a:t>
                      </a:r>
                      <a:endParaRPr lang="nl-NL" sz="1200" b="1"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marL="171450" indent="-171450">
                        <a:buFont typeface="Wingdings" panose="05000000000000000000" pitchFamily="2" charset="2"/>
                        <a:buChar char="§"/>
                      </a:pPr>
                      <a:r>
                        <a:rPr lang="nl-NL" sz="1200" dirty="0" smtClean="0">
                          <a:solidFill>
                            <a:srgbClr val="003768"/>
                          </a:solidFill>
                        </a:rPr>
                        <a:t>Aansluiting op gemeentelijk</a:t>
                      </a:r>
                      <a:r>
                        <a:rPr lang="nl-NL" sz="1200" baseline="0" dirty="0" smtClean="0">
                          <a:solidFill>
                            <a:srgbClr val="003768"/>
                          </a:solidFill>
                        </a:rPr>
                        <a:t> systeem / database</a:t>
                      </a:r>
                      <a:endParaRPr lang="nl-NL" sz="1200"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l-NL" sz="1200" dirty="0"/>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l-NL" sz="1200" dirty="0"/>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r>
              <a:tr h="1037280">
                <a:tc>
                  <a:txBody>
                    <a:bodyPr/>
                    <a:lstStyle/>
                    <a:p>
                      <a:r>
                        <a:rPr lang="nl-NL" sz="1200" b="1" dirty="0" smtClean="0">
                          <a:solidFill>
                            <a:srgbClr val="003768"/>
                          </a:solidFill>
                        </a:rPr>
                        <a:t>Organisatie:</a:t>
                      </a:r>
                    </a:p>
                    <a:p>
                      <a:pPr marL="171450" indent="-171450">
                        <a:buFontTx/>
                        <a:buChar char="-"/>
                      </a:pPr>
                      <a:r>
                        <a:rPr lang="nl-NL" sz="1200" b="0" dirty="0" smtClean="0">
                          <a:solidFill>
                            <a:srgbClr val="003768"/>
                          </a:solidFill>
                        </a:rPr>
                        <a:t>Wie?</a:t>
                      </a:r>
                    </a:p>
                    <a:p>
                      <a:pPr marL="171450" indent="-171450">
                        <a:buFontTx/>
                        <a:buChar char="-"/>
                      </a:pPr>
                      <a:r>
                        <a:rPr lang="nl-NL" sz="1200" b="0" dirty="0" smtClean="0">
                          <a:solidFill>
                            <a:srgbClr val="003768"/>
                          </a:solidFill>
                        </a:rPr>
                        <a:t>Lokaal /</a:t>
                      </a:r>
                      <a:r>
                        <a:rPr lang="nl-NL" sz="1200" b="0" baseline="0" dirty="0" smtClean="0">
                          <a:solidFill>
                            <a:srgbClr val="003768"/>
                          </a:solidFill>
                        </a:rPr>
                        <a:t> </a:t>
                      </a:r>
                      <a:r>
                        <a:rPr lang="nl-NL" sz="1200" b="0" dirty="0" smtClean="0">
                          <a:solidFill>
                            <a:srgbClr val="003768"/>
                          </a:solidFill>
                        </a:rPr>
                        <a:t>Regio?</a:t>
                      </a:r>
                    </a:p>
                    <a:p>
                      <a:pPr marL="171450" indent="-171450">
                        <a:buFontTx/>
                        <a:buChar char="-"/>
                      </a:pPr>
                      <a:r>
                        <a:rPr lang="nl-NL" sz="1200" b="0" dirty="0" smtClean="0">
                          <a:solidFill>
                            <a:srgbClr val="003768"/>
                          </a:solidFill>
                        </a:rPr>
                        <a:t>Capaciteit?</a:t>
                      </a: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marL="171450" indent="-171450">
                        <a:buFont typeface="Wingdings" panose="05000000000000000000" pitchFamily="2" charset="2"/>
                        <a:buChar char="§"/>
                      </a:pPr>
                      <a:r>
                        <a:rPr lang="nl-NL" sz="1200" dirty="0" smtClean="0">
                          <a:solidFill>
                            <a:srgbClr val="003768"/>
                          </a:solidFill>
                        </a:rPr>
                        <a:t>Lokaal</a:t>
                      </a:r>
                      <a:endParaRPr lang="nl-NL" sz="1200"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l-NL" sz="1200" dirty="0"/>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l-NL" sz="1200" dirty="0"/>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3888882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Betaalbaar stellen factuur / </a:t>
            </a:r>
            <a:r>
              <a:rPr lang="nl-NL" dirty="0" err="1"/>
              <a:t>bevoorschotten</a:t>
            </a:r>
            <a:endParaRPr lang="nl-NL" sz="1800" i="1" dirty="0"/>
          </a:p>
        </p:txBody>
      </p:sp>
      <p:graphicFrame>
        <p:nvGraphicFramePr>
          <p:cNvPr id="6" name="Tabel 5"/>
          <p:cNvGraphicFramePr>
            <a:graphicFrameLocks noGrp="1"/>
          </p:cNvGraphicFramePr>
          <p:nvPr>
            <p:extLst>
              <p:ext uri="{D42A27DB-BD31-4B8C-83A1-F6EECF244321}">
                <p14:modId xmlns:p14="http://schemas.microsoft.com/office/powerpoint/2010/main" val="3466339320"/>
              </p:ext>
            </p:extLst>
          </p:nvPr>
        </p:nvGraphicFramePr>
        <p:xfrm>
          <a:off x="611560" y="1700808"/>
          <a:ext cx="7848873" cy="4752526"/>
        </p:xfrm>
        <a:graphic>
          <a:graphicData uri="http://schemas.openxmlformats.org/drawingml/2006/table">
            <a:tbl>
              <a:tblPr>
                <a:tableStyleId>{5C22544A-7EE6-4342-B048-85BDC9FD1C3A}</a:tableStyleId>
              </a:tblPr>
              <a:tblGrid>
                <a:gridCol w="1512168"/>
                <a:gridCol w="2112235"/>
                <a:gridCol w="2112235"/>
                <a:gridCol w="2112235"/>
              </a:tblGrid>
              <a:tr h="6034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l-NL" sz="1200" b="1" dirty="0" smtClean="0">
                        <a:solidFill>
                          <a:srgbClr val="009EE0"/>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nl-NL" sz="1200" b="1" dirty="0" smtClean="0">
                          <a:solidFill>
                            <a:srgbClr val="009EE0"/>
                          </a:solidFill>
                        </a:rPr>
                        <a:t>Prov. Jeugdzorg</a:t>
                      </a:r>
                    </a:p>
                    <a:p>
                      <a:r>
                        <a:rPr lang="nl-NL" sz="1200" b="1" i="1" dirty="0" smtClean="0">
                          <a:solidFill>
                            <a:srgbClr val="009EE0"/>
                          </a:solidFill>
                        </a:rPr>
                        <a:t>declaratie</a:t>
                      </a:r>
                      <a:endParaRPr lang="nl-NL" sz="1200" b="1" dirty="0">
                        <a:solidFill>
                          <a:srgbClr val="009EE0"/>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nl-NL" sz="1200" b="1" dirty="0" smtClean="0">
                          <a:solidFill>
                            <a:srgbClr val="009EE0"/>
                          </a:solidFill>
                        </a:rPr>
                        <a:t>AWBZ Jeugd / ZVW </a:t>
                      </a:r>
                      <a:r>
                        <a:rPr lang="nl-NL" sz="1200" b="1" i="1" dirty="0" smtClean="0">
                          <a:solidFill>
                            <a:srgbClr val="009EE0"/>
                          </a:solidFill>
                        </a:rPr>
                        <a:t>declaratie</a:t>
                      </a:r>
                      <a:endParaRPr lang="nl-NL" sz="1200" b="1" i="1" dirty="0">
                        <a:solidFill>
                          <a:srgbClr val="009EE0"/>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nl-NL" sz="1200" b="1" dirty="0" smtClean="0">
                          <a:solidFill>
                            <a:srgbClr val="009EE0"/>
                          </a:solidFill>
                        </a:rPr>
                        <a:t>AWBZ Jeugd / ZVW </a:t>
                      </a:r>
                      <a:r>
                        <a:rPr lang="nl-NL" sz="1200" b="1" i="1" dirty="0" smtClean="0">
                          <a:solidFill>
                            <a:srgbClr val="009EE0"/>
                          </a:solidFill>
                        </a:rPr>
                        <a:t>factuur</a:t>
                      </a:r>
                      <a:endParaRPr lang="nl-NL" sz="1200" b="1" i="1" dirty="0">
                        <a:solidFill>
                          <a:srgbClr val="009EE0"/>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r>
              <a:tr h="1037280">
                <a:tc>
                  <a:txBody>
                    <a:bodyPr/>
                    <a:lstStyle/>
                    <a:p>
                      <a:r>
                        <a:rPr lang="nl-NL" sz="1200" b="1" dirty="0" err="1" smtClean="0">
                          <a:solidFill>
                            <a:srgbClr val="003768"/>
                          </a:solidFill>
                        </a:rPr>
                        <a:t>Subprocessen</a:t>
                      </a:r>
                      <a:endParaRPr lang="nl-NL" sz="1200" b="1"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marL="171450" indent="-171450">
                        <a:buFont typeface="Wingdings" panose="05000000000000000000" pitchFamily="2" charset="2"/>
                        <a:buChar char="§"/>
                      </a:pPr>
                      <a:r>
                        <a:rPr lang="nl-NL" sz="1200" dirty="0" smtClean="0">
                          <a:solidFill>
                            <a:srgbClr val="003768"/>
                          </a:solidFill>
                        </a:rPr>
                        <a:t>Afstemming met regionale organisatie voor afspraken met aanbieders</a:t>
                      </a:r>
                    </a:p>
                    <a:p>
                      <a:pPr marL="171450" indent="-171450">
                        <a:buFont typeface="Wingdings" panose="05000000000000000000" pitchFamily="2" charset="2"/>
                        <a:buChar char="§"/>
                      </a:pPr>
                      <a:r>
                        <a:rPr lang="nl-NL" sz="1200" dirty="0" smtClean="0">
                          <a:solidFill>
                            <a:srgbClr val="003768"/>
                          </a:solidFill>
                        </a:rPr>
                        <a:t>Uitlezen berichtenverkeer van regionale organisatie</a:t>
                      </a:r>
                    </a:p>
                    <a:p>
                      <a:pPr marL="171450" indent="-171450">
                        <a:buFont typeface="Wingdings" panose="05000000000000000000" pitchFamily="2" charset="2"/>
                        <a:buChar char="§"/>
                      </a:pPr>
                      <a:r>
                        <a:rPr lang="nl-NL" sz="1200" dirty="0" smtClean="0">
                          <a:solidFill>
                            <a:srgbClr val="003768"/>
                          </a:solidFill>
                        </a:rPr>
                        <a:t>Bevoorschotting maandelijks</a:t>
                      </a:r>
                      <a:r>
                        <a:rPr lang="nl-NL" sz="1200" baseline="0" dirty="0" smtClean="0">
                          <a:solidFill>
                            <a:srgbClr val="003768"/>
                          </a:solidFill>
                        </a:rPr>
                        <a:t> uitbetalen</a:t>
                      </a:r>
                    </a:p>
                    <a:p>
                      <a:pPr marL="171450" indent="-171450">
                        <a:buFont typeface="Wingdings" panose="05000000000000000000" pitchFamily="2" charset="2"/>
                        <a:buChar char="§"/>
                      </a:pPr>
                      <a:r>
                        <a:rPr lang="nl-NL" sz="1200" baseline="0" dirty="0" smtClean="0">
                          <a:solidFill>
                            <a:srgbClr val="003768"/>
                          </a:solidFill>
                        </a:rPr>
                        <a:t>Betaalbaar stellen factuur</a:t>
                      </a:r>
                      <a:endParaRPr lang="nl-NL" sz="1200"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l-NL" sz="1200" dirty="0"/>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l-NL" sz="1200" dirty="0"/>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r>
              <a:tr h="1037280">
                <a:tc>
                  <a:txBody>
                    <a:bodyPr/>
                    <a:lstStyle/>
                    <a:p>
                      <a:r>
                        <a:rPr lang="nl-NL" sz="1200" b="1" dirty="0" err="1" smtClean="0">
                          <a:solidFill>
                            <a:srgbClr val="003768"/>
                          </a:solidFill>
                        </a:rPr>
                        <a:t>Informatie-producten</a:t>
                      </a:r>
                      <a:endParaRPr lang="nl-NL" sz="1200" b="1"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marL="171450" indent="-171450">
                        <a:buFont typeface="Wingdings" panose="05000000000000000000" pitchFamily="2" charset="2"/>
                        <a:buChar char="§"/>
                      </a:pPr>
                      <a:r>
                        <a:rPr lang="nl-NL" sz="1200" dirty="0" smtClean="0">
                          <a:solidFill>
                            <a:srgbClr val="003768"/>
                          </a:solidFill>
                        </a:rPr>
                        <a:t>Factuur</a:t>
                      </a:r>
                    </a:p>
                    <a:p>
                      <a:pPr marL="171450" indent="-171450">
                        <a:buFont typeface="Wingdings" panose="05000000000000000000" pitchFamily="2" charset="2"/>
                        <a:buChar char="§"/>
                      </a:pPr>
                      <a:r>
                        <a:rPr lang="nl-NL" sz="1200" dirty="0" smtClean="0">
                          <a:solidFill>
                            <a:srgbClr val="003768"/>
                          </a:solidFill>
                        </a:rPr>
                        <a:t>Nacalculatie overzicht</a:t>
                      </a:r>
                      <a:endParaRPr lang="nl-NL" sz="1200"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l-NL" sz="1200" dirty="0"/>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l-NL" sz="1200" dirty="0"/>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r>
              <a:tr h="1037280">
                <a:tc>
                  <a:txBody>
                    <a:bodyPr/>
                    <a:lstStyle/>
                    <a:p>
                      <a:r>
                        <a:rPr lang="nl-NL" sz="1200" b="1" dirty="0" smtClean="0">
                          <a:solidFill>
                            <a:srgbClr val="003768"/>
                          </a:solidFill>
                        </a:rPr>
                        <a:t>ICT vereisten</a:t>
                      </a:r>
                      <a:endParaRPr lang="nl-NL" sz="1200" b="1"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marL="171450" indent="-171450">
                        <a:buFont typeface="Wingdings" panose="05000000000000000000" pitchFamily="2" charset="2"/>
                        <a:buChar char="§"/>
                      </a:pPr>
                      <a:r>
                        <a:rPr lang="nl-NL" sz="1200" dirty="0" smtClean="0">
                          <a:solidFill>
                            <a:srgbClr val="003768"/>
                          </a:solidFill>
                        </a:rPr>
                        <a:t>Aansluiting op gemeentelijk</a:t>
                      </a:r>
                      <a:r>
                        <a:rPr lang="nl-NL" sz="1200" baseline="0" dirty="0" smtClean="0">
                          <a:solidFill>
                            <a:srgbClr val="003768"/>
                          </a:solidFill>
                        </a:rPr>
                        <a:t> systeem</a:t>
                      </a:r>
                    </a:p>
                    <a:p>
                      <a:pPr marL="171450" indent="-171450">
                        <a:buFont typeface="Wingdings" panose="05000000000000000000" pitchFamily="2" charset="2"/>
                        <a:buChar char="§"/>
                      </a:pPr>
                      <a:r>
                        <a:rPr lang="nl-NL" sz="1200" baseline="0" dirty="0" smtClean="0">
                          <a:solidFill>
                            <a:srgbClr val="003768"/>
                          </a:solidFill>
                        </a:rPr>
                        <a:t>Betaalrekening gekoppeld aan systeem</a:t>
                      </a:r>
                    </a:p>
                    <a:p>
                      <a:pPr marL="171450" indent="-171450">
                        <a:buFont typeface="Wingdings" panose="05000000000000000000" pitchFamily="2" charset="2"/>
                        <a:buChar char="§"/>
                      </a:pPr>
                      <a:r>
                        <a:rPr lang="nl-NL" sz="1200" baseline="0" dirty="0" smtClean="0">
                          <a:solidFill>
                            <a:srgbClr val="003768"/>
                          </a:solidFill>
                        </a:rPr>
                        <a:t>Aansluiting op regionale organisatie</a:t>
                      </a:r>
                      <a:endParaRPr lang="nl-NL" sz="1200"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l-NL" sz="1200" dirty="0"/>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l-NL" sz="1200" dirty="0"/>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r>
              <a:tr h="1037280">
                <a:tc>
                  <a:txBody>
                    <a:bodyPr/>
                    <a:lstStyle/>
                    <a:p>
                      <a:r>
                        <a:rPr lang="nl-NL" sz="1200" b="1" dirty="0" smtClean="0">
                          <a:solidFill>
                            <a:srgbClr val="003768"/>
                          </a:solidFill>
                        </a:rPr>
                        <a:t>Organisatie:</a:t>
                      </a:r>
                    </a:p>
                    <a:p>
                      <a:pPr marL="171450" indent="-171450">
                        <a:buFontTx/>
                        <a:buChar char="-"/>
                      </a:pPr>
                      <a:r>
                        <a:rPr lang="nl-NL" sz="1200" b="0" dirty="0" smtClean="0">
                          <a:solidFill>
                            <a:srgbClr val="003768"/>
                          </a:solidFill>
                        </a:rPr>
                        <a:t>Wie?</a:t>
                      </a:r>
                    </a:p>
                    <a:p>
                      <a:pPr marL="171450" indent="-171450">
                        <a:buFontTx/>
                        <a:buChar char="-"/>
                      </a:pPr>
                      <a:r>
                        <a:rPr lang="nl-NL" sz="1200" b="0" dirty="0" smtClean="0">
                          <a:solidFill>
                            <a:srgbClr val="003768"/>
                          </a:solidFill>
                        </a:rPr>
                        <a:t>Lokaal /</a:t>
                      </a:r>
                      <a:r>
                        <a:rPr lang="nl-NL" sz="1200" b="0" baseline="0" dirty="0" smtClean="0">
                          <a:solidFill>
                            <a:srgbClr val="003768"/>
                          </a:solidFill>
                        </a:rPr>
                        <a:t> </a:t>
                      </a:r>
                      <a:r>
                        <a:rPr lang="nl-NL" sz="1200" b="0" dirty="0" smtClean="0">
                          <a:solidFill>
                            <a:srgbClr val="003768"/>
                          </a:solidFill>
                        </a:rPr>
                        <a:t>Regio?</a:t>
                      </a:r>
                    </a:p>
                    <a:p>
                      <a:pPr marL="171450" indent="-171450">
                        <a:buFontTx/>
                        <a:buChar char="-"/>
                      </a:pPr>
                      <a:r>
                        <a:rPr lang="nl-NL" sz="1200" b="0" dirty="0" smtClean="0">
                          <a:solidFill>
                            <a:srgbClr val="003768"/>
                          </a:solidFill>
                        </a:rPr>
                        <a:t>Capaciteit?</a:t>
                      </a: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marL="171450" indent="-171450">
                        <a:buFont typeface="Wingdings" panose="05000000000000000000" pitchFamily="2" charset="2"/>
                        <a:buChar char="§"/>
                      </a:pPr>
                      <a:r>
                        <a:rPr lang="nl-NL" sz="1200" dirty="0" smtClean="0">
                          <a:solidFill>
                            <a:srgbClr val="003768"/>
                          </a:solidFill>
                        </a:rPr>
                        <a:t>Lokaal</a:t>
                      </a:r>
                      <a:endParaRPr lang="nl-NL" sz="1200"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l-NL" sz="1200" dirty="0"/>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l-NL" sz="1200" dirty="0"/>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22934933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Betaalbaar stellen nacalculatie</a:t>
            </a:r>
            <a:endParaRPr lang="nl-NL" sz="1800" i="1" dirty="0"/>
          </a:p>
        </p:txBody>
      </p:sp>
      <p:graphicFrame>
        <p:nvGraphicFramePr>
          <p:cNvPr id="6" name="Tabel 5"/>
          <p:cNvGraphicFramePr>
            <a:graphicFrameLocks noGrp="1"/>
          </p:cNvGraphicFramePr>
          <p:nvPr>
            <p:extLst>
              <p:ext uri="{D42A27DB-BD31-4B8C-83A1-F6EECF244321}">
                <p14:modId xmlns:p14="http://schemas.microsoft.com/office/powerpoint/2010/main" val="721939160"/>
              </p:ext>
            </p:extLst>
          </p:nvPr>
        </p:nvGraphicFramePr>
        <p:xfrm>
          <a:off x="611560" y="1700808"/>
          <a:ext cx="7416824" cy="4680519"/>
        </p:xfrm>
        <a:graphic>
          <a:graphicData uri="http://schemas.openxmlformats.org/drawingml/2006/table">
            <a:tbl>
              <a:tblPr>
                <a:tableStyleId>{5C22544A-7EE6-4342-B048-85BDC9FD1C3A}</a:tableStyleId>
              </a:tblPr>
              <a:tblGrid>
                <a:gridCol w="1512168"/>
                <a:gridCol w="2952328"/>
                <a:gridCol w="2952328"/>
              </a:tblGrid>
              <a:tr h="5942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l-NL" sz="1200" b="1" dirty="0" smtClean="0">
                        <a:solidFill>
                          <a:srgbClr val="009EE0"/>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nl-NL" sz="1200" b="1" dirty="0" smtClean="0">
                          <a:solidFill>
                            <a:srgbClr val="009EE0"/>
                          </a:solidFill>
                        </a:rPr>
                        <a:t>Prov. Jeugdzorg</a:t>
                      </a:r>
                    </a:p>
                    <a:p>
                      <a:r>
                        <a:rPr lang="nl-NL" sz="1200" b="1" i="1" dirty="0" smtClean="0">
                          <a:solidFill>
                            <a:srgbClr val="009EE0"/>
                          </a:solidFill>
                        </a:rPr>
                        <a:t>declaratie</a:t>
                      </a:r>
                      <a:endParaRPr lang="nl-NL" sz="1200" b="1" dirty="0">
                        <a:solidFill>
                          <a:srgbClr val="009EE0"/>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nl-NL" sz="1200" b="1" dirty="0" smtClean="0">
                          <a:solidFill>
                            <a:srgbClr val="009EE0"/>
                          </a:solidFill>
                        </a:rPr>
                        <a:t>AWBZ Jeugd / ZVW </a:t>
                      </a:r>
                      <a:r>
                        <a:rPr lang="nl-NL" sz="1200" b="1" i="1" dirty="0" smtClean="0">
                          <a:solidFill>
                            <a:srgbClr val="009EE0"/>
                          </a:solidFill>
                        </a:rPr>
                        <a:t>declaratie</a:t>
                      </a:r>
                      <a:endParaRPr lang="nl-NL" sz="1200" b="1" i="1" dirty="0">
                        <a:solidFill>
                          <a:srgbClr val="009EE0"/>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r>
              <a:tr h="1021564">
                <a:tc>
                  <a:txBody>
                    <a:bodyPr/>
                    <a:lstStyle/>
                    <a:p>
                      <a:r>
                        <a:rPr lang="nl-NL" sz="1200" b="1" dirty="0" err="1" smtClean="0">
                          <a:solidFill>
                            <a:srgbClr val="003768"/>
                          </a:solidFill>
                        </a:rPr>
                        <a:t>Subprocessen</a:t>
                      </a:r>
                      <a:endParaRPr lang="nl-NL" sz="1200" b="1"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171450" indent="-171450">
                        <a:buFont typeface="Wingdings" panose="05000000000000000000" pitchFamily="2" charset="2"/>
                        <a:buChar char="§"/>
                      </a:pPr>
                      <a:r>
                        <a:rPr lang="nl-NL" sz="1200" dirty="0" smtClean="0">
                          <a:solidFill>
                            <a:srgbClr val="003768"/>
                          </a:solidFill>
                        </a:rPr>
                        <a:t>Periodieke afstemming regionale</a:t>
                      </a:r>
                      <a:r>
                        <a:rPr lang="nl-NL" sz="1200" baseline="0" dirty="0" smtClean="0">
                          <a:solidFill>
                            <a:srgbClr val="003768"/>
                          </a:solidFill>
                        </a:rPr>
                        <a:t> organisatie</a:t>
                      </a:r>
                    </a:p>
                    <a:p>
                      <a:pPr marL="171450" indent="-171450">
                        <a:buFont typeface="Wingdings" panose="05000000000000000000" pitchFamily="2" charset="2"/>
                        <a:buChar char="§"/>
                      </a:pPr>
                      <a:r>
                        <a:rPr lang="nl-NL" sz="1200" baseline="0" dirty="0" smtClean="0">
                          <a:solidFill>
                            <a:srgbClr val="003768"/>
                          </a:solidFill>
                        </a:rPr>
                        <a:t>Uitlezen berichtenverkeer regionale organisatie</a:t>
                      </a:r>
                      <a:endParaRPr lang="nl-NL" sz="1200" dirty="0" smtClean="0">
                        <a:solidFill>
                          <a:srgbClr val="003768"/>
                        </a:solidFill>
                      </a:endParaRPr>
                    </a:p>
                    <a:p>
                      <a:pPr marL="171450" indent="-171450">
                        <a:buFont typeface="Wingdings" panose="05000000000000000000" pitchFamily="2" charset="2"/>
                        <a:buChar char="§"/>
                      </a:pPr>
                      <a:r>
                        <a:rPr lang="nl-NL" sz="1200" dirty="0" smtClean="0">
                          <a:solidFill>
                            <a:srgbClr val="003768"/>
                          </a:solidFill>
                        </a:rPr>
                        <a:t>Betaalbaar</a:t>
                      </a:r>
                      <a:r>
                        <a:rPr lang="nl-NL" sz="1200" baseline="0" dirty="0" smtClean="0">
                          <a:solidFill>
                            <a:srgbClr val="003768"/>
                          </a:solidFill>
                        </a:rPr>
                        <a:t> stellen nacalculatie</a:t>
                      </a:r>
                      <a:endParaRPr lang="nl-NL" sz="1200"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l-NL" sz="1200" dirty="0"/>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r>
              <a:tr h="1021564">
                <a:tc>
                  <a:txBody>
                    <a:bodyPr/>
                    <a:lstStyle/>
                    <a:p>
                      <a:r>
                        <a:rPr lang="nl-NL" sz="1200" b="1" dirty="0" err="1" smtClean="0">
                          <a:solidFill>
                            <a:srgbClr val="003768"/>
                          </a:solidFill>
                        </a:rPr>
                        <a:t>Informatie-producten</a:t>
                      </a:r>
                      <a:endParaRPr lang="nl-NL" sz="1200" b="1"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171450" indent="-171450">
                        <a:buFont typeface="Wingdings" panose="05000000000000000000" pitchFamily="2" charset="2"/>
                        <a:buChar char="§"/>
                      </a:pPr>
                      <a:r>
                        <a:rPr lang="nl-NL" sz="1200" dirty="0" smtClean="0">
                          <a:solidFill>
                            <a:srgbClr val="003768"/>
                          </a:solidFill>
                        </a:rPr>
                        <a:t>Nacalculatie</a:t>
                      </a:r>
                    </a:p>
                    <a:p>
                      <a:pPr marL="171450" indent="-171450">
                        <a:buFont typeface="Wingdings" panose="05000000000000000000" pitchFamily="2" charset="2"/>
                        <a:buChar char="§"/>
                      </a:pPr>
                      <a:r>
                        <a:rPr lang="nl-NL" sz="1200" dirty="0" err="1" smtClean="0">
                          <a:solidFill>
                            <a:srgbClr val="003768"/>
                          </a:solidFill>
                        </a:rPr>
                        <a:t>Verrekeningsmethodiek</a:t>
                      </a:r>
                      <a:endParaRPr lang="nl-NL" sz="1200"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l-NL" sz="1200" dirty="0"/>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r>
              <a:tr h="1021564">
                <a:tc>
                  <a:txBody>
                    <a:bodyPr/>
                    <a:lstStyle/>
                    <a:p>
                      <a:r>
                        <a:rPr lang="nl-NL" sz="1200" b="1" dirty="0" smtClean="0">
                          <a:solidFill>
                            <a:srgbClr val="003768"/>
                          </a:solidFill>
                        </a:rPr>
                        <a:t>ICT vereisten</a:t>
                      </a:r>
                      <a:endParaRPr lang="nl-NL" sz="1200" b="1"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171450" indent="-171450">
                        <a:buFont typeface="Wingdings" panose="05000000000000000000" pitchFamily="2" charset="2"/>
                        <a:buChar char="§"/>
                      </a:pPr>
                      <a:r>
                        <a:rPr lang="nl-NL" sz="1200" dirty="0" smtClean="0">
                          <a:solidFill>
                            <a:srgbClr val="003768"/>
                          </a:solidFill>
                        </a:rPr>
                        <a:t>Aansluiting op gemeentelijk</a:t>
                      </a:r>
                      <a:r>
                        <a:rPr lang="nl-NL" sz="1200" baseline="0" dirty="0" smtClean="0">
                          <a:solidFill>
                            <a:srgbClr val="003768"/>
                          </a:solidFill>
                        </a:rPr>
                        <a:t> systeem</a:t>
                      </a:r>
                    </a:p>
                    <a:p>
                      <a:pPr marL="171450" indent="-171450">
                        <a:buFont typeface="Wingdings" panose="05000000000000000000" pitchFamily="2" charset="2"/>
                        <a:buChar char="§"/>
                      </a:pPr>
                      <a:r>
                        <a:rPr lang="nl-NL" sz="1200" baseline="0" dirty="0" smtClean="0">
                          <a:solidFill>
                            <a:srgbClr val="003768"/>
                          </a:solidFill>
                        </a:rPr>
                        <a:t>Betaalrekening gekoppeld aan systeem</a:t>
                      </a:r>
                    </a:p>
                    <a:p>
                      <a:pPr marL="171450" indent="-171450">
                        <a:buFont typeface="Wingdings" panose="05000000000000000000" pitchFamily="2" charset="2"/>
                        <a:buChar char="§"/>
                      </a:pPr>
                      <a:r>
                        <a:rPr lang="nl-NL" sz="1200" baseline="0" dirty="0" smtClean="0">
                          <a:solidFill>
                            <a:srgbClr val="003768"/>
                          </a:solidFill>
                        </a:rPr>
                        <a:t>Aansluiting op regionale organisatie</a:t>
                      </a:r>
                      <a:endParaRPr lang="nl-NL" sz="1200" dirty="0" smtClean="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l-NL" sz="1200" dirty="0"/>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r>
              <a:tr h="1021564">
                <a:tc>
                  <a:txBody>
                    <a:bodyPr/>
                    <a:lstStyle/>
                    <a:p>
                      <a:r>
                        <a:rPr lang="nl-NL" sz="1200" b="1" dirty="0" smtClean="0">
                          <a:solidFill>
                            <a:srgbClr val="003768"/>
                          </a:solidFill>
                        </a:rPr>
                        <a:t>Organisatie:</a:t>
                      </a:r>
                    </a:p>
                    <a:p>
                      <a:pPr marL="171450" indent="-171450">
                        <a:buFontTx/>
                        <a:buChar char="-"/>
                      </a:pPr>
                      <a:r>
                        <a:rPr lang="nl-NL" sz="1200" b="0" dirty="0" smtClean="0">
                          <a:solidFill>
                            <a:srgbClr val="003768"/>
                          </a:solidFill>
                        </a:rPr>
                        <a:t>Wie?</a:t>
                      </a:r>
                    </a:p>
                    <a:p>
                      <a:pPr marL="171450" indent="-171450">
                        <a:buFontTx/>
                        <a:buChar char="-"/>
                      </a:pPr>
                      <a:r>
                        <a:rPr lang="nl-NL" sz="1200" b="0" dirty="0" smtClean="0">
                          <a:solidFill>
                            <a:srgbClr val="003768"/>
                          </a:solidFill>
                        </a:rPr>
                        <a:t>Lokaal /</a:t>
                      </a:r>
                      <a:r>
                        <a:rPr lang="nl-NL" sz="1200" b="0" baseline="0" dirty="0" smtClean="0">
                          <a:solidFill>
                            <a:srgbClr val="003768"/>
                          </a:solidFill>
                        </a:rPr>
                        <a:t> </a:t>
                      </a:r>
                      <a:r>
                        <a:rPr lang="nl-NL" sz="1200" b="0" dirty="0" smtClean="0">
                          <a:solidFill>
                            <a:srgbClr val="003768"/>
                          </a:solidFill>
                        </a:rPr>
                        <a:t>Regio?</a:t>
                      </a:r>
                    </a:p>
                    <a:p>
                      <a:pPr marL="171450" indent="-171450">
                        <a:buFontTx/>
                        <a:buChar char="-"/>
                      </a:pPr>
                      <a:r>
                        <a:rPr lang="nl-NL" sz="1200" b="0" dirty="0" smtClean="0">
                          <a:solidFill>
                            <a:srgbClr val="003768"/>
                          </a:solidFill>
                        </a:rPr>
                        <a:t>Capaciteit?</a:t>
                      </a: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171450" indent="-171450">
                        <a:buFont typeface="Wingdings" panose="05000000000000000000" pitchFamily="2" charset="2"/>
                        <a:buChar char="§"/>
                      </a:pPr>
                      <a:r>
                        <a:rPr lang="nl-NL" sz="1200" dirty="0" smtClean="0">
                          <a:solidFill>
                            <a:srgbClr val="003768"/>
                          </a:solidFill>
                        </a:rPr>
                        <a:t>Lokale veld</a:t>
                      </a:r>
                      <a:endParaRPr lang="nl-NL" sz="1200" dirty="0">
                        <a:solidFill>
                          <a:srgbClr val="003768"/>
                        </a:solidFill>
                      </a:endParaRPr>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l-NL" sz="1200" dirty="0"/>
                    </a:p>
                  </a:txBody>
                  <a:tcPr>
                    <a:lnL w="12700" cap="flat" cmpd="sng" algn="ctr">
                      <a:solidFill>
                        <a:srgbClr val="009EE0"/>
                      </a:solidFill>
                      <a:prstDash val="solid"/>
                      <a:round/>
                      <a:headEnd type="none" w="med" len="med"/>
                      <a:tailEnd type="none" w="med" len="med"/>
                    </a:lnL>
                    <a:lnR w="12700" cap="flat" cmpd="sng" algn="ctr">
                      <a:solidFill>
                        <a:srgbClr val="009EE0"/>
                      </a:solidFill>
                      <a:prstDash val="solid"/>
                      <a:round/>
                      <a:headEnd type="none" w="med" len="med"/>
                      <a:tailEnd type="none" w="med" len="med"/>
                    </a:lnR>
                    <a:lnT w="12700" cap="flat" cmpd="sng" algn="ctr">
                      <a:solidFill>
                        <a:srgbClr val="009EE0"/>
                      </a:solidFill>
                      <a:prstDash val="solid"/>
                      <a:round/>
                      <a:headEnd type="none" w="med" len="med"/>
                      <a:tailEnd type="none" w="med" len="med"/>
                    </a:lnT>
                    <a:lnB w="12700" cap="flat" cmpd="sng" algn="ctr">
                      <a:solidFill>
                        <a:srgbClr val="009EE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178902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el 1"/>
          <p:cNvSpPr>
            <a:spLocks noGrp="1"/>
          </p:cNvSpPr>
          <p:nvPr>
            <p:ph type="title"/>
          </p:nvPr>
        </p:nvSpPr>
        <p:spPr>
          <a:xfrm>
            <a:off x="1371600" y="836613"/>
            <a:ext cx="7315200" cy="504825"/>
          </a:xfrm>
        </p:spPr>
        <p:txBody>
          <a:bodyPr/>
          <a:lstStyle/>
          <a:p>
            <a:r>
              <a:rPr lang="nl-NL" altLang="nl-NL" dirty="0" smtClean="0"/>
              <a:t>Beschikking / zorgopdracht</a:t>
            </a:r>
          </a:p>
        </p:txBody>
      </p:sp>
      <p:sp>
        <p:nvSpPr>
          <p:cNvPr id="32770" name="Tijdelijke aanduiding voor inhoud 2"/>
          <p:cNvSpPr>
            <a:spLocks noGrp="1"/>
          </p:cNvSpPr>
          <p:nvPr>
            <p:ph idx="1"/>
          </p:nvPr>
        </p:nvSpPr>
        <p:spPr>
          <a:xfrm>
            <a:off x="1371600" y="1484313"/>
            <a:ext cx="7315200" cy="5175250"/>
          </a:xfrm>
        </p:spPr>
        <p:txBody>
          <a:bodyPr/>
          <a:lstStyle/>
          <a:p>
            <a:pPr>
              <a:buFontTx/>
              <a:buChar char="•"/>
            </a:pPr>
            <a:r>
              <a:rPr lang="nl-NL" altLang="nl-NL" sz="1600" b="0" dirty="0" smtClean="0">
                <a:solidFill>
                  <a:srgbClr val="342E74"/>
                </a:solidFill>
              </a:rPr>
              <a:t>De gemeente zorgaanbieders staan op het standpunt dat de gemeente zich niet mag mengen in de afweging tussen professionals na verwijzing van de huisarts. </a:t>
            </a:r>
          </a:p>
          <a:p>
            <a:pPr>
              <a:buFontTx/>
              <a:buChar char="•"/>
            </a:pPr>
            <a:r>
              <a:rPr lang="nl-NL" altLang="nl-NL" sz="1600" b="0" dirty="0" smtClean="0"/>
              <a:t>Als uniek nummer kan het BSN nummer en productcode in combinatie gebruikt worden.</a:t>
            </a:r>
          </a:p>
          <a:p>
            <a:pPr>
              <a:buFontTx/>
              <a:buChar char="•"/>
            </a:pPr>
            <a:r>
              <a:rPr lang="nl-NL" altLang="nl-NL" sz="1600" b="0" dirty="0" smtClean="0"/>
              <a:t>Met name in Prov. Jeugdzorg zijn strakke indicaties bewust losgelaten omdat het in de praktijk niet goed werkte. Indicaties zijn breder geworden en meer op ‘toegang’ gericht</a:t>
            </a:r>
          </a:p>
          <a:p>
            <a:pPr>
              <a:buFontTx/>
              <a:buChar char="•"/>
            </a:pPr>
            <a:r>
              <a:rPr lang="nl-NL" altLang="nl-NL" sz="1600" b="0" dirty="0" smtClean="0"/>
              <a:t>Aanbieders weten bij de aanvang van de zorg vaak nog niet welk product uiteindelijk geleverd wordt</a:t>
            </a:r>
          </a:p>
          <a:p>
            <a:pPr>
              <a:buFontTx/>
              <a:buChar char="•"/>
            </a:pPr>
            <a:r>
              <a:rPr lang="nl-NL" altLang="nl-NL" sz="1600" b="0" dirty="0" smtClean="0"/>
              <a:t>Te concreet omschreven beschikkingen kunnen leiden tot veelvuldig aanpassen van de beschikking en de administratieve druk verhogen</a:t>
            </a:r>
          </a:p>
          <a:p>
            <a:pPr>
              <a:buFontTx/>
              <a:buChar char="•"/>
            </a:pPr>
            <a:r>
              <a:rPr lang="nl-NL" altLang="nl-NL" sz="1600" b="0" dirty="0" smtClean="0"/>
              <a:t>Aanbieders hebben door productieplafonds / budgetplafonds al een prikkel om de geleverde zorg per cliënt te beperken</a:t>
            </a:r>
          </a:p>
          <a:p>
            <a:pPr>
              <a:buFontTx/>
              <a:buChar char="•"/>
            </a:pPr>
            <a:r>
              <a:rPr lang="nl-NL" altLang="nl-NL" sz="1600" b="0" dirty="0" smtClean="0"/>
              <a:t>Voorgesteld wordt om de gemeentelijke beschikking te uniformeren zodat alle gemeenten en alle aanbieders dezelfde informatie als uitgangspositie hanteren.</a:t>
            </a:r>
          </a:p>
          <a:p>
            <a:pPr>
              <a:buFontTx/>
              <a:buChar char="•"/>
            </a:pPr>
            <a:r>
              <a:rPr lang="nl-NL" altLang="nl-NL" sz="1600" b="0" dirty="0" smtClean="0"/>
              <a:t>In Food </a:t>
            </a:r>
            <a:r>
              <a:rPr lang="nl-NL" altLang="nl-NL" sz="1600" b="0" dirty="0" err="1" smtClean="0"/>
              <a:t>Valley</a:t>
            </a:r>
            <a:r>
              <a:rPr lang="nl-NL" altLang="nl-NL" sz="1600" b="0" dirty="0" smtClean="0"/>
              <a:t> is besloten om altijd een beschikking af te geven, waar andere regio’s pas beschikken als daar om gevraagd wordt.</a:t>
            </a:r>
          </a:p>
        </p:txBody>
      </p:sp>
    </p:spTree>
    <p:extLst>
      <p:ext uri="{BB962C8B-B14F-4D97-AF65-F5344CB8AC3E}">
        <p14:creationId xmlns:p14="http://schemas.microsoft.com/office/powerpoint/2010/main" val="23996577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el 1"/>
          <p:cNvSpPr>
            <a:spLocks noGrp="1"/>
          </p:cNvSpPr>
          <p:nvPr>
            <p:ph type="title"/>
          </p:nvPr>
        </p:nvSpPr>
        <p:spPr>
          <a:xfrm>
            <a:off x="1371600" y="836613"/>
            <a:ext cx="7315200" cy="504825"/>
          </a:xfrm>
        </p:spPr>
        <p:txBody>
          <a:bodyPr/>
          <a:lstStyle/>
          <a:p>
            <a:r>
              <a:rPr lang="nl-NL" altLang="nl-NL" smtClean="0"/>
              <a:t>Bevoorschotting / declaratie</a:t>
            </a:r>
          </a:p>
        </p:txBody>
      </p:sp>
      <p:sp>
        <p:nvSpPr>
          <p:cNvPr id="30722" name="Tijdelijke aanduiding voor inhoud 2"/>
          <p:cNvSpPr>
            <a:spLocks noGrp="1"/>
          </p:cNvSpPr>
          <p:nvPr>
            <p:ph idx="1"/>
          </p:nvPr>
        </p:nvSpPr>
        <p:spPr>
          <a:xfrm>
            <a:off x="1371600" y="1484313"/>
            <a:ext cx="7315200" cy="5175250"/>
          </a:xfrm>
        </p:spPr>
        <p:txBody>
          <a:bodyPr/>
          <a:lstStyle/>
          <a:p>
            <a:pPr>
              <a:buFontTx/>
              <a:buChar char="•"/>
            </a:pPr>
            <a:r>
              <a:rPr lang="nl-NL" altLang="nl-NL" sz="1600" b="0" dirty="0" smtClean="0"/>
              <a:t>Er moet één regionaal aanspreekpunt zijn voor zowel de contractuele zaken als de afrekening om aanbieders te ontlasten</a:t>
            </a:r>
          </a:p>
          <a:p>
            <a:pPr>
              <a:buFontTx/>
              <a:buChar char="•"/>
            </a:pPr>
            <a:r>
              <a:rPr lang="nl-NL" altLang="nl-NL" sz="1600" b="0" dirty="0" smtClean="0"/>
              <a:t>Afspraken over wijze van </a:t>
            </a:r>
            <a:r>
              <a:rPr lang="nl-NL" altLang="nl-NL" sz="1600" b="0" dirty="0" err="1" smtClean="0"/>
              <a:t>bevoorschotten</a:t>
            </a:r>
            <a:r>
              <a:rPr lang="nl-NL" altLang="nl-NL" sz="1600" b="0" dirty="0" smtClean="0"/>
              <a:t> worden gemaakt in de inkoopgesprekken / contracten. Er zijn verschillende manieren waarop je dat kan doen. Voorkeur van aanbieders loopt uiteen.</a:t>
            </a:r>
          </a:p>
          <a:p>
            <a:pPr>
              <a:buFontTx/>
              <a:buChar char="•"/>
            </a:pPr>
            <a:r>
              <a:rPr lang="nl-NL" altLang="nl-NL" sz="1600" b="0" dirty="0" smtClean="0"/>
              <a:t>Betaling van de voorschotten op lokaal niveau is niet per se een probleem, zolang de afspraken maar eenduidig zijn en er één aanspreekpunt is</a:t>
            </a:r>
          </a:p>
          <a:p>
            <a:pPr>
              <a:buFontTx/>
              <a:buChar char="•"/>
            </a:pPr>
            <a:r>
              <a:rPr lang="nl-NL" altLang="nl-NL" sz="1600" b="0" dirty="0" smtClean="0"/>
              <a:t>Hetzelfde geldt voor gelijke afspraken over verantwoording; dus geen lokale inkleuring. Dit verhoogt de administratieve last</a:t>
            </a:r>
          </a:p>
          <a:p>
            <a:pPr>
              <a:buFontTx/>
              <a:buChar char="•"/>
            </a:pPr>
            <a:r>
              <a:rPr lang="nl-NL" altLang="nl-NL" sz="1600" b="0" dirty="0" smtClean="0"/>
              <a:t>Een landelijke standaard voor voormalig Provinciale Jeugdzorg wordt erg gemist. Er ontstaat een veelkleurigheid in de afspraken die nog verder gaat dan de diversiteit die al bestond bij de provincies. Hierover wordt apart overleg georganiseerd.</a:t>
            </a:r>
          </a:p>
          <a:p>
            <a:pPr>
              <a:buFontTx/>
              <a:buChar char="•"/>
            </a:pPr>
            <a:r>
              <a:rPr lang="nl-NL" altLang="nl-NL" sz="1600" b="0" dirty="0" smtClean="0"/>
              <a:t>Hoe en in hoeverre bevoorschotting van landelijke en bovenregionale zorg plaats vindt is nog onduidelijk</a:t>
            </a:r>
          </a:p>
          <a:p>
            <a:pPr>
              <a:buFontTx/>
              <a:buChar char="•"/>
            </a:pPr>
            <a:r>
              <a:rPr lang="nl-NL" altLang="nl-NL" sz="1600" b="0" dirty="0">
                <a:solidFill>
                  <a:srgbClr val="342E74"/>
                </a:solidFill>
              </a:rPr>
              <a:t>Op dit moment vindt herschikking van bevoorschotting vaak plaats na periode 6</a:t>
            </a:r>
            <a:r>
              <a:rPr lang="nl-NL" altLang="nl-NL" sz="1600" b="0" dirty="0" smtClean="0">
                <a:solidFill>
                  <a:srgbClr val="342E74"/>
                </a:solidFill>
              </a:rPr>
              <a:t>. </a:t>
            </a:r>
            <a:endParaRPr lang="nl-NL" altLang="nl-NL" sz="1600" b="0" dirty="0" smtClean="0"/>
          </a:p>
          <a:p>
            <a:pPr>
              <a:buFontTx/>
              <a:buChar char="•"/>
            </a:pPr>
            <a:endParaRPr lang="nl-NL" altLang="nl-NL" sz="1600" b="0" dirty="0" smtClean="0"/>
          </a:p>
          <a:p>
            <a:pPr>
              <a:buFontTx/>
              <a:buChar char="•"/>
            </a:pPr>
            <a:endParaRPr lang="nl-NL" altLang="nl-NL" sz="1600" b="0" dirty="0" smtClean="0"/>
          </a:p>
          <a:p>
            <a:endParaRPr lang="nl-NL" altLang="nl-NL" sz="1600" dirty="0" smtClean="0"/>
          </a:p>
        </p:txBody>
      </p:sp>
    </p:spTree>
    <p:extLst>
      <p:ext uri="{BB962C8B-B14F-4D97-AF65-F5344CB8AC3E}">
        <p14:creationId xmlns:p14="http://schemas.microsoft.com/office/powerpoint/2010/main" val="40198898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el 1"/>
          <p:cNvSpPr>
            <a:spLocks noGrp="1"/>
          </p:cNvSpPr>
          <p:nvPr>
            <p:ph type="title"/>
          </p:nvPr>
        </p:nvSpPr>
        <p:spPr/>
        <p:txBody>
          <a:bodyPr/>
          <a:lstStyle/>
          <a:p>
            <a:r>
              <a:rPr lang="nl-NL" altLang="nl-NL" dirty="0"/>
              <a:t>M</a:t>
            </a:r>
            <a:r>
              <a:rPr lang="nl-NL" altLang="nl-NL" dirty="0" smtClean="0"/>
              <a:t>onitoring regionale productieafspraken</a:t>
            </a:r>
          </a:p>
        </p:txBody>
      </p:sp>
      <p:sp>
        <p:nvSpPr>
          <p:cNvPr id="33794" name="Tijdelijke aanduiding voor inhoud 2"/>
          <p:cNvSpPr>
            <a:spLocks noGrp="1"/>
          </p:cNvSpPr>
          <p:nvPr>
            <p:ph idx="1"/>
          </p:nvPr>
        </p:nvSpPr>
        <p:spPr/>
        <p:txBody>
          <a:bodyPr/>
          <a:lstStyle/>
          <a:p>
            <a:pPr>
              <a:buFontTx/>
              <a:buChar char="•"/>
            </a:pPr>
            <a:r>
              <a:rPr lang="nl-NL" altLang="nl-NL" sz="1600" b="0" dirty="0" smtClean="0">
                <a:solidFill>
                  <a:srgbClr val="342E74"/>
                </a:solidFill>
              </a:rPr>
              <a:t>Het leveren van verantwoordingsinformatie zoals aanbieders dat nu doen richting zorgverzekeraars en zorgkantoren is in principe ook toepasbaar voor gemeenten</a:t>
            </a:r>
          </a:p>
          <a:p>
            <a:pPr>
              <a:buFontTx/>
              <a:buChar char="•"/>
            </a:pPr>
            <a:r>
              <a:rPr lang="nl-NL" altLang="nl-NL" sz="1600" b="0" dirty="0">
                <a:solidFill>
                  <a:srgbClr val="342E74"/>
                </a:solidFill>
              </a:rPr>
              <a:t>Monitoring vindt plaats op regionaal niveau met een vertaling naar lokaal </a:t>
            </a:r>
            <a:r>
              <a:rPr lang="nl-NL" altLang="nl-NL" sz="1600" b="0" dirty="0" smtClean="0">
                <a:solidFill>
                  <a:srgbClr val="342E74"/>
                </a:solidFill>
              </a:rPr>
              <a:t>niveau. Projecties op gemeenteniveau zullen erg volatiel zijn. Door de kleine omvang kan een relatief schommeling al een groot effect hebben (voorbeeld gezin van 7 kinderen die de pleegzorg in gaan)</a:t>
            </a:r>
          </a:p>
          <a:p>
            <a:pPr>
              <a:buFontTx/>
              <a:buChar char="•"/>
            </a:pPr>
            <a:r>
              <a:rPr lang="nl-NL" altLang="nl-NL" sz="1600" b="0" dirty="0" smtClean="0">
                <a:solidFill>
                  <a:srgbClr val="342E74"/>
                </a:solidFill>
              </a:rPr>
              <a:t>Er zal regelmatig (per kwartaal) overleg moeten zijn over stand van zaken tussen aanbieders en gemeenten. </a:t>
            </a:r>
          </a:p>
          <a:p>
            <a:pPr>
              <a:buFontTx/>
              <a:buChar char="•"/>
            </a:pPr>
            <a:r>
              <a:rPr lang="nl-NL" altLang="nl-NL" sz="1600" b="0" dirty="0">
                <a:solidFill>
                  <a:srgbClr val="342E74"/>
                </a:solidFill>
              </a:rPr>
              <a:t>Betalingstermijn van 30 dagen is nu ook gangbaar binnen de </a:t>
            </a:r>
            <a:r>
              <a:rPr lang="nl-NL" altLang="nl-NL" sz="1600" b="0" dirty="0" smtClean="0">
                <a:solidFill>
                  <a:srgbClr val="342E74"/>
                </a:solidFill>
              </a:rPr>
              <a:t>zorg</a:t>
            </a:r>
          </a:p>
          <a:p>
            <a:pPr>
              <a:buFontTx/>
              <a:buChar char="•"/>
            </a:pPr>
            <a:r>
              <a:rPr lang="nl-NL" altLang="nl-NL" sz="1600" b="0" dirty="0" smtClean="0">
                <a:solidFill>
                  <a:srgbClr val="342E74"/>
                </a:solidFill>
              </a:rPr>
              <a:t>Aanbieders </a:t>
            </a:r>
            <a:r>
              <a:rPr lang="nl-NL" altLang="nl-NL" sz="1600" b="0" dirty="0">
                <a:solidFill>
                  <a:srgbClr val="342E74"/>
                </a:solidFill>
              </a:rPr>
              <a:t>kunnen </a:t>
            </a:r>
            <a:r>
              <a:rPr lang="nl-NL" altLang="nl-NL" sz="1600" b="0" dirty="0" smtClean="0">
                <a:solidFill>
                  <a:srgbClr val="342E74"/>
                </a:solidFill>
              </a:rPr>
              <a:t>een </a:t>
            </a:r>
            <a:r>
              <a:rPr lang="nl-NL" altLang="nl-NL" sz="1600" b="0" dirty="0">
                <a:solidFill>
                  <a:srgbClr val="342E74"/>
                </a:solidFill>
              </a:rPr>
              <a:t>‘start zorg’ melding voor de verschillende typen </a:t>
            </a:r>
            <a:r>
              <a:rPr lang="nl-NL" altLang="nl-NL" sz="1600" b="0" dirty="0" smtClean="0">
                <a:solidFill>
                  <a:srgbClr val="342E74"/>
                </a:solidFill>
              </a:rPr>
              <a:t>zorg leveren </a:t>
            </a:r>
            <a:r>
              <a:rPr lang="nl-NL" altLang="nl-NL" sz="1600" b="0" dirty="0">
                <a:solidFill>
                  <a:srgbClr val="342E74"/>
                </a:solidFill>
              </a:rPr>
              <a:t>met een maandelijks </a:t>
            </a:r>
            <a:r>
              <a:rPr lang="nl-NL" altLang="nl-NL" sz="1600" b="0" dirty="0" smtClean="0">
                <a:solidFill>
                  <a:srgbClr val="342E74"/>
                </a:solidFill>
              </a:rPr>
              <a:t>overzicht naar één regionaal contactpunt</a:t>
            </a:r>
            <a:endParaRPr lang="nl-NL" altLang="nl-NL" sz="1600" b="0" dirty="0">
              <a:solidFill>
                <a:srgbClr val="342E74"/>
              </a:solidFill>
            </a:endParaRPr>
          </a:p>
          <a:p>
            <a:pPr>
              <a:buFontTx/>
              <a:buChar char="•"/>
            </a:pPr>
            <a:r>
              <a:rPr lang="nl-NL" altLang="nl-NL" sz="1600" b="0" dirty="0" smtClean="0">
                <a:solidFill>
                  <a:srgbClr val="342E74"/>
                </a:solidFill>
              </a:rPr>
              <a:t>Verkend wordt in hoeverre  het bericht toewijzing vanuit </a:t>
            </a:r>
            <a:r>
              <a:rPr lang="nl-NL" altLang="nl-NL" sz="1600" b="0" dirty="0" err="1" smtClean="0">
                <a:solidFill>
                  <a:srgbClr val="342E74"/>
                </a:solidFill>
              </a:rPr>
              <a:t>VeCoZo</a:t>
            </a:r>
            <a:r>
              <a:rPr lang="nl-NL" altLang="nl-NL" sz="1600" b="0" dirty="0" smtClean="0">
                <a:solidFill>
                  <a:srgbClr val="342E74"/>
                </a:solidFill>
              </a:rPr>
              <a:t> (ex AWBZ) toegevoegde waarde heeft.</a:t>
            </a:r>
            <a:endParaRPr lang="nl-NL" altLang="nl-NL" sz="1600" b="0" dirty="0">
              <a:solidFill>
                <a:srgbClr val="342E74"/>
              </a:solidFill>
            </a:endParaRPr>
          </a:p>
          <a:p>
            <a:pPr>
              <a:buFontTx/>
              <a:buChar char="•"/>
            </a:pPr>
            <a:r>
              <a:rPr lang="nl-NL" altLang="nl-NL" sz="1600" b="0" dirty="0" smtClean="0">
                <a:solidFill>
                  <a:srgbClr val="342E74"/>
                </a:solidFill>
              </a:rPr>
              <a:t>Aanbieders leveren wachtlijstinformatie op gemeentelijk en regionaal niveau. We werken daarin toe naar een regionale standaard voor alle typen zorg. </a:t>
            </a:r>
          </a:p>
        </p:txBody>
      </p:sp>
    </p:spTree>
    <p:extLst>
      <p:ext uri="{BB962C8B-B14F-4D97-AF65-F5344CB8AC3E}">
        <p14:creationId xmlns:p14="http://schemas.microsoft.com/office/powerpoint/2010/main" val="12908205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Punten op te nemen in contracten</a:t>
            </a:r>
            <a:endParaRPr lang="nl-NL" dirty="0"/>
          </a:p>
        </p:txBody>
      </p:sp>
      <p:sp>
        <p:nvSpPr>
          <p:cNvPr id="3" name="Tijdelijke aanduiding voor inhoud 2"/>
          <p:cNvSpPr>
            <a:spLocks noGrp="1"/>
          </p:cNvSpPr>
          <p:nvPr>
            <p:ph idx="1"/>
          </p:nvPr>
        </p:nvSpPr>
        <p:spPr/>
        <p:txBody>
          <a:bodyPr/>
          <a:lstStyle/>
          <a:p>
            <a:pPr>
              <a:buFont typeface="Arial" panose="020B0604020202020204" pitchFamily="34" charset="0"/>
              <a:buChar char="•"/>
            </a:pPr>
            <a:r>
              <a:rPr lang="nl-NL" sz="1600" b="0" dirty="0" smtClean="0"/>
              <a:t>Opdracht voor zorg: Een aanbieder moet zich conformeren aan het feit dat levering gekoppeld dient te gaan met een opdracht en dat met betreffende gemeenten afgestemd moet worden over de te leveren zorg. Er moet een standaard komen binnen de regio zodat elke gemeente dezelfde informatie opneemt en eenduidig gemonitord kan worden</a:t>
            </a:r>
          </a:p>
          <a:p>
            <a:pPr>
              <a:buFont typeface="Arial" panose="020B0604020202020204" pitchFamily="34" charset="0"/>
              <a:buChar char="•"/>
            </a:pPr>
            <a:r>
              <a:rPr lang="nl-NL" sz="1600" b="0" dirty="0" smtClean="0"/>
              <a:t>Facturatie en frequentie: De methode van facturatie en declaratie is eenduidig (conform uitgewerkte processen). In contracten wordt vastgelegd hoe informatie geleverd wordt. Voor provinciale jeugdzorg aanbieders wordt een apart format ontwikkeld samen met de aanbieders.</a:t>
            </a:r>
          </a:p>
          <a:p>
            <a:pPr>
              <a:buFont typeface="Arial" panose="020B0604020202020204" pitchFamily="34" charset="0"/>
              <a:buChar char="•"/>
            </a:pPr>
            <a:r>
              <a:rPr lang="nl-NL" sz="1600" b="0" dirty="0" smtClean="0"/>
              <a:t>Verantwoording en prognose zorg: </a:t>
            </a:r>
            <a:r>
              <a:rPr lang="nl-NL" sz="1600" b="0" dirty="0"/>
              <a:t>e</a:t>
            </a:r>
            <a:r>
              <a:rPr lang="nl-NL" sz="1600" b="0" dirty="0" smtClean="0"/>
              <a:t>lke aanbieder wordt gevraagd een periodiek overzicht te sturen van cliënten in zorg, gedeclareerde kosten en een prognose van de te verwachten jaaromzet. De wijze waarop dat wordt vormgegeven is maatwerk per type aanbieder. </a:t>
            </a:r>
            <a:endParaRPr lang="nl-NL" sz="1600" b="0" dirty="0"/>
          </a:p>
        </p:txBody>
      </p:sp>
    </p:spTree>
    <p:extLst>
      <p:ext uri="{BB962C8B-B14F-4D97-AF65-F5344CB8AC3E}">
        <p14:creationId xmlns:p14="http://schemas.microsoft.com/office/powerpoint/2010/main" val="29667118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Samenvatting</a:t>
            </a:r>
            <a:endParaRPr lang="nl-NL" dirty="0"/>
          </a:p>
        </p:txBody>
      </p:sp>
      <p:sp>
        <p:nvSpPr>
          <p:cNvPr id="3" name="Tijdelijke aanduiding voor inhoud 2"/>
          <p:cNvSpPr>
            <a:spLocks noGrp="1"/>
          </p:cNvSpPr>
          <p:nvPr>
            <p:ph idx="1"/>
          </p:nvPr>
        </p:nvSpPr>
        <p:spPr/>
        <p:txBody>
          <a:bodyPr/>
          <a:lstStyle/>
          <a:p>
            <a:pPr>
              <a:buFont typeface="Arial" panose="020B0604020202020204" pitchFamily="34" charset="0"/>
              <a:buChar char="•"/>
            </a:pPr>
            <a:r>
              <a:rPr lang="nl-NL" sz="1600" b="0" dirty="0" smtClean="0"/>
              <a:t>Gemeenten werken regionaal samen. Aanbieders hebben één contactpunt richting gemeenten voor het berichtenverkeer rondom facturatie en declaraties.</a:t>
            </a:r>
          </a:p>
          <a:p>
            <a:pPr>
              <a:buFont typeface="Arial" panose="020B0604020202020204" pitchFamily="34" charset="0"/>
              <a:buChar char="•"/>
            </a:pPr>
            <a:r>
              <a:rPr lang="nl-NL" sz="1600" b="0" dirty="0" smtClean="0"/>
              <a:t>De regio streeft naar regionale standaardisatie in de administratie zodat de administratieve lasten voor de aanbieders beperkt blijven. Dit betreft bijvoorbeeld de beschikking en de uitvoering van bezwaar en beroep.</a:t>
            </a:r>
          </a:p>
          <a:p>
            <a:pPr>
              <a:buFont typeface="Arial" panose="020B0604020202020204" pitchFamily="34" charset="0"/>
              <a:buChar char="•"/>
            </a:pPr>
            <a:endParaRPr lang="nl-NL" sz="1600" b="0" dirty="0"/>
          </a:p>
          <a:p>
            <a:r>
              <a:rPr lang="nl-NL" sz="1600" b="0" dirty="0"/>
              <a:t> </a:t>
            </a:r>
          </a:p>
          <a:p>
            <a:r>
              <a:rPr lang="nl-NL" sz="1600" b="0" dirty="0"/>
              <a:t> </a:t>
            </a:r>
          </a:p>
        </p:txBody>
      </p:sp>
    </p:spTree>
    <p:extLst>
      <p:ext uri="{BB962C8B-B14F-4D97-AF65-F5344CB8AC3E}">
        <p14:creationId xmlns:p14="http://schemas.microsoft.com/office/powerpoint/2010/main" val="4252550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242626395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4391"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el 1"/>
          <p:cNvSpPr>
            <a:spLocks noGrp="1"/>
          </p:cNvSpPr>
          <p:nvPr>
            <p:ph type="title"/>
          </p:nvPr>
        </p:nvSpPr>
        <p:spPr>
          <a:xfrm>
            <a:off x="1371600" y="836712"/>
            <a:ext cx="7315200" cy="504056"/>
          </a:xfrm>
        </p:spPr>
        <p:txBody>
          <a:bodyPr/>
          <a:lstStyle/>
          <a:p>
            <a:r>
              <a:rPr lang="nl-NL" dirty="0" smtClean="0"/>
              <a:t>Inhoud</a:t>
            </a:r>
            <a:endParaRPr lang="nl-NL" dirty="0"/>
          </a:p>
        </p:txBody>
      </p:sp>
      <p:graphicFrame>
        <p:nvGraphicFramePr>
          <p:cNvPr id="5" name="Tabel 4"/>
          <p:cNvGraphicFramePr>
            <a:graphicFrameLocks noGrp="1"/>
          </p:cNvGraphicFramePr>
          <p:nvPr>
            <p:extLst>
              <p:ext uri="{D42A27DB-BD31-4B8C-83A1-F6EECF244321}">
                <p14:modId xmlns:p14="http://schemas.microsoft.com/office/powerpoint/2010/main" val="2061161704"/>
              </p:ext>
            </p:extLst>
          </p:nvPr>
        </p:nvGraphicFramePr>
        <p:xfrm>
          <a:off x="1371600" y="1397000"/>
          <a:ext cx="6096000" cy="4048224"/>
        </p:xfrm>
        <a:graphic>
          <a:graphicData uri="http://schemas.openxmlformats.org/drawingml/2006/table">
            <a:tbl>
              <a:tblPr firstRow="1" bandRow="1">
                <a:tableStyleId>{5C22544A-7EE6-4342-B048-85BDC9FD1C3A}</a:tableStyleId>
              </a:tblPr>
              <a:tblGrid>
                <a:gridCol w="6096000"/>
              </a:tblGrid>
              <a:tr h="674704">
                <a:tc>
                  <a:txBody>
                    <a:bodyPr/>
                    <a:lstStyle/>
                    <a:p>
                      <a:r>
                        <a:rPr lang="nl-NL" b="0" dirty="0" smtClean="0">
                          <a:solidFill>
                            <a:srgbClr val="003768"/>
                          </a:solidFill>
                        </a:rPr>
                        <a:t>Uitgangspunten</a:t>
                      </a:r>
                      <a:r>
                        <a:rPr lang="nl-NL" b="0" baseline="0" dirty="0" smtClean="0">
                          <a:solidFill>
                            <a:srgbClr val="003768"/>
                          </a:solidFill>
                        </a:rPr>
                        <a:t> en contractuele voorwaarden</a:t>
                      </a:r>
                      <a:endParaRPr lang="nl-NL" b="0" dirty="0">
                        <a:solidFill>
                          <a:srgbClr val="003768"/>
                        </a:solidFill>
                      </a:endParaRPr>
                    </a:p>
                  </a:txBody>
                  <a:tcPr anchor="ctr">
                    <a:solidFill>
                      <a:schemeClr val="bg1"/>
                    </a:solidFill>
                  </a:tcPr>
                </a:tc>
              </a:tr>
              <a:tr h="674704">
                <a:tc>
                  <a:txBody>
                    <a:bodyPr/>
                    <a:lstStyle/>
                    <a:p>
                      <a:r>
                        <a:rPr lang="nl-NL" b="0" dirty="0" smtClean="0">
                          <a:solidFill>
                            <a:srgbClr val="003768"/>
                          </a:solidFill>
                        </a:rPr>
                        <a:t>Toegangsproces</a:t>
                      </a:r>
                      <a:endParaRPr lang="nl-NL" b="0" dirty="0">
                        <a:solidFill>
                          <a:srgbClr val="003768"/>
                        </a:solidFill>
                      </a:endParaRPr>
                    </a:p>
                  </a:txBody>
                  <a:tcPr anchor="ctr">
                    <a:solidFill>
                      <a:schemeClr val="accent1"/>
                    </a:solidFill>
                  </a:tcPr>
                </a:tc>
              </a:tr>
              <a:tr h="674704">
                <a:tc>
                  <a:txBody>
                    <a:bodyPr/>
                    <a:lstStyle/>
                    <a:p>
                      <a:r>
                        <a:rPr lang="nl-NL" b="0" dirty="0" smtClean="0">
                          <a:solidFill>
                            <a:srgbClr val="003768"/>
                          </a:solidFill>
                        </a:rPr>
                        <a:t>Declaratie-</a:t>
                      </a:r>
                      <a:r>
                        <a:rPr lang="nl-NL" b="0" baseline="0" dirty="0" smtClean="0">
                          <a:solidFill>
                            <a:srgbClr val="003768"/>
                          </a:solidFill>
                        </a:rPr>
                        <a:t> en facturatieproces</a:t>
                      </a:r>
                      <a:endParaRPr lang="nl-NL" b="0" dirty="0">
                        <a:solidFill>
                          <a:srgbClr val="003768"/>
                        </a:solidFill>
                      </a:endParaRPr>
                    </a:p>
                  </a:txBody>
                  <a:tcPr anchor="ctr">
                    <a:solidFill>
                      <a:schemeClr val="bg1"/>
                    </a:solidFill>
                  </a:tcPr>
                </a:tc>
              </a:tr>
              <a:tr h="674704">
                <a:tc>
                  <a:txBody>
                    <a:bodyPr/>
                    <a:lstStyle/>
                    <a:p>
                      <a:r>
                        <a:rPr lang="nl-NL" b="0" dirty="0" smtClean="0">
                          <a:solidFill>
                            <a:srgbClr val="003768"/>
                          </a:solidFill>
                        </a:rPr>
                        <a:t>Openstaande punten en actielijst gemeenten</a:t>
                      </a:r>
                      <a:endParaRPr lang="nl-NL" b="0" dirty="0">
                        <a:solidFill>
                          <a:srgbClr val="003768"/>
                        </a:solidFill>
                      </a:endParaRPr>
                    </a:p>
                  </a:txBody>
                  <a:tcPr anchor="ctr">
                    <a:solidFill>
                      <a:schemeClr val="bg1"/>
                    </a:solidFill>
                  </a:tcPr>
                </a:tc>
              </a:tr>
              <a:tr h="674704">
                <a:tc>
                  <a:txBody>
                    <a:bodyPr/>
                    <a:lstStyle/>
                    <a:p>
                      <a:r>
                        <a:rPr lang="nl-NL" b="0" dirty="0" smtClean="0">
                          <a:solidFill>
                            <a:srgbClr val="003768"/>
                          </a:solidFill>
                        </a:rPr>
                        <a:t>Informatieproducten</a:t>
                      </a:r>
                      <a:endParaRPr lang="nl-NL" b="0" dirty="0">
                        <a:solidFill>
                          <a:srgbClr val="003768"/>
                        </a:solidFill>
                      </a:endParaRPr>
                    </a:p>
                  </a:txBody>
                  <a:tcPr anchor="ctr">
                    <a:solidFill>
                      <a:schemeClr val="bg1"/>
                    </a:solidFill>
                  </a:tcPr>
                </a:tc>
              </a:tr>
              <a:tr h="674704">
                <a:tc>
                  <a:txBody>
                    <a:bodyPr/>
                    <a:lstStyle/>
                    <a:p>
                      <a:r>
                        <a:rPr lang="nl-NL" b="0" dirty="0" smtClean="0">
                          <a:solidFill>
                            <a:srgbClr val="003768"/>
                          </a:solidFill>
                        </a:rPr>
                        <a:t>BIJLAGE– detail uitwerking processen</a:t>
                      </a:r>
                      <a:endParaRPr lang="nl-NL" b="0" dirty="0">
                        <a:solidFill>
                          <a:srgbClr val="003768"/>
                        </a:solidFill>
                      </a:endParaRPr>
                    </a:p>
                  </a:txBody>
                  <a:tcPr anchor="ctr">
                    <a:solidFill>
                      <a:schemeClr val="bg1"/>
                    </a:solidFill>
                  </a:tcPr>
                </a:tc>
              </a:tr>
            </a:tbl>
          </a:graphicData>
        </a:graphic>
      </p:graphicFrame>
    </p:spTree>
    <p:extLst>
      <p:ext uri="{BB962C8B-B14F-4D97-AF65-F5344CB8AC3E}">
        <p14:creationId xmlns:p14="http://schemas.microsoft.com/office/powerpoint/2010/main" val="157022223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vng">
  <a:themeElements>
    <a:clrScheme name="VNG presentat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NG presentatie">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63500">
          <a:solidFill>
            <a:schemeClr val="accent1"/>
          </a:solidFill>
          <a:tailEnd type="triangle"/>
        </a:ln>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VNG presentat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NG presentati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NG presentati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NG presentati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NG presentati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NG presentati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NG presentati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NG presentati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NG presentati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NG presentati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NG presentati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NG presentati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Presentatie" ma:contentTypeID="0x0101007609D72F28B73A41BD45C1953227FBB00800927355456F8B7641AD1E18D6030D3268" ma:contentTypeVersion="3" ma:contentTypeDescription="Een nieuw document maken." ma:contentTypeScope="" ma:versionID="62b6d668e295752ca67cda79d951e116">
  <xsd:schema xmlns:xsd="http://www.w3.org/2001/XMLSchema" xmlns:xs="http://www.w3.org/2001/XMLSchema" xmlns:p="http://schemas.microsoft.com/office/2006/metadata/properties" xmlns:ns1="http://schemas.microsoft.com/sharepoint/v3" xmlns:ns2="5fd92b70-6d4c-4d09-a209-6840a0e237d1" xmlns:ns3="e611e08a-8cfc-461e-930e-88c506e6f4cb" xmlns:ns4="6640e1a5-5116-4df1-9241-b726dcc73b4d" targetNamespace="http://schemas.microsoft.com/office/2006/metadata/properties" ma:root="true" ma:fieldsID="678a0138480eedbc5396d0fccd7a5c48" ns1:_="" ns2:_="" ns3:_="" ns4:_="">
    <xsd:import namespace="http://schemas.microsoft.com/sharepoint/v3"/>
    <xsd:import namespace="5fd92b70-6d4c-4d09-a209-6840a0e237d1"/>
    <xsd:import namespace="e611e08a-8cfc-461e-930e-88c506e6f4cb"/>
    <xsd:import namespace="6640e1a5-5116-4df1-9241-b726dcc73b4d"/>
    <xsd:element name="properties">
      <xsd:complexType>
        <xsd:sequence>
          <xsd:element name="documentManagement">
            <xsd:complexType>
              <xsd:all>
                <xsd:element ref="ns2:Geadresseerde" minOccurs="0"/>
                <xsd:element ref="ns2:DocumentStatus" minOccurs="0"/>
                <xsd:element ref="ns3:Projectcode" minOccurs="0"/>
                <xsd:element ref="ns1:RoutingRuleDescription" minOccurs="0"/>
                <xsd:element ref="ns3:Documenttype" minOccurs="0"/>
                <xsd:element ref="ns4:_dlc_DocId" minOccurs="0"/>
                <xsd:element ref="ns4:_dlc_DocIdUrl" minOccurs="0"/>
                <xsd:element ref="ns4:_dlc_DocIdPersistId" minOccurs="0"/>
                <xsd:element ref="ns4:p4f98e48996d44f890bad0ecda99d157" minOccurs="0"/>
                <xsd:element ref="ns4:TaxCatchAll" minOccurs="0"/>
                <xsd:element ref="ns4:TaxCatchAllLab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outingRuleDescription" ma:index="11" nillable="true" ma:displayName="Beschrijving" ma:internalName="RoutingRuleDescription">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fd92b70-6d4c-4d09-a209-6840a0e237d1" elementFormDefault="qualified">
    <xsd:import namespace="http://schemas.microsoft.com/office/2006/documentManagement/types"/>
    <xsd:import namespace="http://schemas.microsoft.com/office/infopath/2007/PartnerControls"/>
    <xsd:element name="Geadresseerde" ma:index="8" nillable="true" ma:displayName="Geadresseerde" ma:internalName="Geadresseerde">
      <xsd:simpleType>
        <xsd:restriction base="dms:Text">
          <xsd:maxLength value="255"/>
        </xsd:restriction>
      </xsd:simpleType>
    </xsd:element>
    <xsd:element name="DocumentStatus" ma:index="9" nillable="true" ma:displayName="Documentstatus" ma:default="Werkdocument" ma:format="Dropdown" ma:internalName="DocumentStatus">
      <xsd:simpleType>
        <xsd:restriction base="dms:Choice">
          <xsd:enumeration value="Werkdocument"/>
          <xsd:enumeration value="Concept"/>
          <xsd:enumeration value="Definitief"/>
          <xsd:enumeration value="Vastgesteld"/>
        </xsd:restriction>
      </xsd:simpleType>
    </xsd:element>
  </xsd:schema>
  <xsd:schema xmlns:xsd="http://www.w3.org/2001/XMLSchema" xmlns:xs="http://www.w3.org/2001/XMLSchema" xmlns:dms="http://schemas.microsoft.com/office/2006/documentManagement/types" xmlns:pc="http://schemas.microsoft.com/office/infopath/2007/PartnerControls" targetNamespace="e611e08a-8cfc-461e-930e-88c506e6f4cb" elementFormDefault="qualified">
    <xsd:import namespace="http://schemas.microsoft.com/office/2006/documentManagement/types"/>
    <xsd:import namespace="http://schemas.microsoft.com/office/infopath/2007/PartnerControls"/>
    <xsd:element name="Projectcode" ma:index="10" nillable="true" ma:displayName="Projectcode" ma:description="Format: Opdrachtgever en plaats, volgnummer; XX000" ma:internalName="Projectcode">
      <xsd:simpleType>
        <xsd:restriction base="dms:Text">
          <xsd:maxLength value="255"/>
        </xsd:restriction>
      </xsd:simpleType>
    </xsd:element>
    <xsd:element name="Documenttype" ma:index="12" nillable="true" ma:displayName="Map" ma:default="Intern" ma:format="Dropdown" ma:internalName="Documenttype" ma:readOnly="false">
      <xsd:simpleType>
        <xsd:restriction base="dms:Choice">
          <xsd:enumeration value="Intern"/>
          <xsd:enumeration value="Uitgaand"/>
          <xsd:enumeration value="Offerte"/>
          <xsd:enumeration value="Rapport"/>
          <xsd:enumeration value="Referentie"/>
        </xsd:restriction>
      </xsd:simpleType>
    </xsd:element>
  </xsd:schema>
  <xsd:schema xmlns:xsd="http://www.w3.org/2001/XMLSchema" xmlns:xs="http://www.w3.org/2001/XMLSchema" xmlns:dms="http://schemas.microsoft.com/office/2006/documentManagement/types" xmlns:pc="http://schemas.microsoft.com/office/infopath/2007/PartnerControls" targetNamespace="6640e1a5-5116-4df1-9241-b726dcc73b4d" elementFormDefault="qualified">
    <xsd:import namespace="http://schemas.microsoft.com/office/2006/documentManagement/types"/>
    <xsd:import namespace="http://schemas.microsoft.com/office/infopath/2007/PartnerControls"/>
    <xsd:element name="_dlc_DocId" ma:index="13" nillable="true" ma:displayName="Waarde van de document-id" ma:description="De waarde van de document-id die aan dit item is toegewezen." ma:internalName="_dlc_DocId" ma:readOnly="true">
      <xsd:simpleType>
        <xsd:restriction base="dms:Text"/>
      </xsd:simpleType>
    </xsd:element>
    <xsd:element name="_dlc_DocIdUrl" ma:index="14" nillable="true" ma:displayName="Document-id" ma:description="Permanente koppeling naar dit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5" nillable="true" ma:displayName="Persist ID" ma:description="Keep ID on add." ma:hidden="true" ma:internalName="_dlc_DocIdPersistId" ma:readOnly="true">
      <xsd:simpleType>
        <xsd:restriction base="dms:Boolean"/>
      </xsd:simpleType>
    </xsd:element>
    <xsd:element name="p4f98e48996d44f890bad0ecda99d157" ma:index="16" nillable="true" ma:taxonomy="true" ma:internalName="p4f98e48996d44f890bad0ecda99d157" ma:taxonomyFieldName="Labels" ma:displayName="Labels" ma:fieldId="{94f98e48-996d-44f8-90ba-d0ecda99d157}" ma:taxonomyMulti="true" ma:sspId="2d5a60d9-234b-4c17-a965-9a58c4a6e09a" ma:termSetId="532d602c-7916-4c27-b2ef-67e377709d01" ma:anchorId="00000000-0000-0000-0000-000000000000" ma:open="true" ma:isKeyword="false">
      <xsd:complexType>
        <xsd:sequence>
          <xsd:element ref="pc:Terms" minOccurs="0" maxOccurs="1"/>
        </xsd:sequence>
      </xsd:complexType>
    </xsd:element>
    <xsd:element name="TaxCatchAll" ma:index="17" nillable="true" ma:displayName="Taxonomy Catch All Column" ma:description="" ma:hidden="true" ma:list="{53b52fa7-fa10-4a03-ab23-549470caedd2}" ma:internalName="TaxCatchAll" ma:showField="CatchAllData" ma:web="6640e1a5-5116-4df1-9241-b726dcc73b4d">
      <xsd:complexType>
        <xsd:complexContent>
          <xsd:extension base="dms:MultiChoiceLookup">
            <xsd:sequence>
              <xsd:element name="Value" type="dms:Lookup" maxOccurs="unbounded" minOccurs="0" nillable="true"/>
            </xsd:sequence>
          </xsd:extension>
        </xsd:complexContent>
      </xsd:complexType>
    </xsd:element>
    <xsd:element name="TaxCatchAllLabel" ma:index="18" nillable="true" ma:displayName="Taxonomy Catch All Column1" ma:description="" ma:hidden="true" ma:list="{53b52fa7-fa10-4a03-ab23-549470caedd2}" ma:internalName="TaxCatchAllLabel" ma:readOnly="true" ma:showField="CatchAllDataLabel" ma:web="6640e1a5-5116-4df1-9241-b726dcc73b4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Documenttype xmlns="e611e08a-8cfc-461e-930e-88c506e6f4cb">Intern</Documenttype>
    <DocumentStatus xmlns="5fd92b70-6d4c-4d09-a209-6840a0e237d1">Werkdocument</DocumentStatus>
    <Projectcode xmlns="e611e08a-8cfc-461e-930e-88c506e6f4cb" xsi:nil="true"/>
    <RoutingRuleDescription xmlns="http://schemas.microsoft.com/sharepoint/v3" xsi:nil="true"/>
    <p4f98e48996d44f890bad0ecda99d157 xmlns="6640e1a5-5116-4df1-9241-b726dcc73b4d">
      <Terms xmlns="http://schemas.microsoft.com/office/infopath/2007/PartnerControls"/>
    </p4f98e48996d44f890bad0ecda99d157>
    <Geadresseerde xmlns="5fd92b70-6d4c-4d09-a209-6840a0e237d1" xsi:nil="true"/>
    <TaxCatchAll xmlns="6640e1a5-5116-4df1-9241-b726dcc73b4d"/>
    <_dlc_DocId xmlns="6640e1a5-5116-4df1-9241-b726dcc73b4d">GV308-3-91</_dlc_DocId>
    <_dlc_DocIdUrl xmlns="6640e1a5-5116-4df1-9241-b726dcc73b4d">
      <Url>https://villa.aef.nl/project/GV308/_layouts/DocIdRedir.aspx?ID=GV308-3-91</Url>
      <Description>GV308-3-91</Description>
    </_dlc_DocIdUrl>
  </documentManagement>
</p:properties>
</file>

<file path=customXml/itemProps1.xml><?xml version="1.0" encoding="utf-8"?>
<ds:datastoreItem xmlns:ds="http://schemas.openxmlformats.org/officeDocument/2006/customXml" ds:itemID="{8CA1AF66-A0AE-4387-AFCE-DB3FC578AFBE}">
  <ds:schemaRefs>
    <ds:schemaRef ds:uri="http://schemas.microsoft.com/sharepoint/events"/>
  </ds:schemaRefs>
</ds:datastoreItem>
</file>

<file path=customXml/itemProps2.xml><?xml version="1.0" encoding="utf-8"?>
<ds:datastoreItem xmlns:ds="http://schemas.openxmlformats.org/officeDocument/2006/customXml" ds:itemID="{200CEE33-7DC6-4528-A5BC-1B81934EA358}">
  <ds:schemaRefs>
    <ds:schemaRef ds:uri="http://schemas.microsoft.com/sharepoint/v3/contenttype/forms"/>
  </ds:schemaRefs>
</ds:datastoreItem>
</file>

<file path=customXml/itemProps3.xml><?xml version="1.0" encoding="utf-8"?>
<ds:datastoreItem xmlns:ds="http://schemas.openxmlformats.org/officeDocument/2006/customXml" ds:itemID="{2658F91C-CFD3-4109-A554-D0E363A83A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fd92b70-6d4c-4d09-a209-6840a0e237d1"/>
    <ds:schemaRef ds:uri="e611e08a-8cfc-461e-930e-88c506e6f4cb"/>
    <ds:schemaRef ds:uri="6640e1a5-5116-4df1-9241-b726dcc73b4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54A0B166-AC93-4963-BEC5-EEAD00680851}">
  <ds:schemaRefs>
    <ds:schemaRef ds:uri="http://schemas.microsoft.com/office/2006/metadata/properties"/>
    <ds:schemaRef ds:uri="http://schemas.microsoft.com/office/infopath/2007/PartnerControls"/>
    <ds:schemaRef ds:uri="http://schemas.microsoft.com/office/2006/documentManagement/types"/>
    <ds:schemaRef ds:uri="http://schemas.openxmlformats.org/package/2006/metadata/core-properties"/>
    <ds:schemaRef ds:uri="http://purl.org/dc/elements/1.1/"/>
    <ds:schemaRef ds:uri="5fd92b70-6d4c-4d09-a209-6840a0e237d1"/>
    <ds:schemaRef ds:uri="6640e1a5-5116-4df1-9241-b726dcc73b4d"/>
    <ds:schemaRef ds:uri="e611e08a-8cfc-461e-930e-88c506e6f4cb"/>
    <ds:schemaRef ds:uri="http://purl.org/dc/dcmitype/"/>
    <ds:schemaRef ds:uri="http://schemas.microsoft.com/sharepoint/v3"/>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vng</Template>
  <TotalTime>15657</TotalTime>
  <Words>2573</Words>
  <Application>Microsoft Office PowerPoint</Application>
  <PresentationFormat>Diavoorstelling (4:3)</PresentationFormat>
  <Paragraphs>600</Paragraphs>
  <Slides>38</Slides>
  <Notes>2</Notes>
  <HiddenSlides>0</HiddenSlides>
  <MMClips>0</MMClips>
  <ScaleCrop>false</ScaleCrop>
  <HeadingPairs>
    <vt:vector size="6" baseType="variant">
      <vt:variant>
        <vt:lpstr>Thema</vt:lpstr>
      </vt:variant>
      <vt:variant>
        <vt:i4>1</vt:i4>
      </vt:variant>
      <vt:variant>
        <vt:lpstr>Ingesloten OLE-bronprogramma's</vt:lpstr>
      </vt:variant>
      <vt:variant>
        <vt:i4>1</vt:i4>
      </vt:variant>
      <vt:variant>
        <vt:lpstr>Diatitels</vt:lpstr>
      </vt:variant>
      <vt:variant>
        <vt:i4>38</vt:i4>
      </vt:variant>
    </vt:vector>
  </HeadingPairs>
  <TitlesOfParts>
    <vt:vector size="40" baseType="lpstr">
      <vt:lpstr>vng</vt:lpstr>
      <vt:lpstr>think-cell Slide</vt:lpstr>
      <vt:lpstr>Bedrijfsvoeringsprocessen Jeugd Food Valley</vt:lpstr>
      <vt:lpstr>Inhoud</vt:lpstr>
      <vt:lpstr>Toegang</vt:lpstr>
      <vt:lpstr>Beschikking / zorgopdracht</vt:lpstr>
      <vt:lpstr>Bevoorschotting / declaratie</vt:lpstr>
      <vt:lpstr>Monitoring regionale productieafspraken</vt:lpstr>
      <vt:lpstr>Punten op te nemen in contracten</vt:lpstr>
      <vt:lpstr>Samenvatting</vt:lpstr>
      <vt:lpstr>Inhoud</vt:lpstr>
      <vt:lpstr>Toegangsproces op hoofdlijnen</vt:lpstr>
      <vt:lpstr>Toegangsproces op hoofdlijnen</vt:lpstr>
      <vt:lpstr>Inhoud</vt:lpstr>
      <vt:lpstr>Werkprocessen</vt:lpstr>
      <vt:lpstr>Declaratie &amp; Facturatie op hoofdlijnen</vt:lpstr>
      <vt:lpstr>Bevoorschotting &amp; Nacalculatie alle producten</vt:lpstr>
      <vt:lpstr>Inhoud</vt:lpstr>
      <vt:lpstr>Aandachtspuntenlijst (1/4)</vt:lpstr>
      <vt:lpstr>Aandachtspuntenlijst (2/4)</vt:lpstr>
      <vt:lpstr>Aandachtspuntenlijst (3/4)</vt:lpstr>
      <vt:lpstr>Aandachtspuntenlijst (4/4)</vt:lpstr>
      <vt:lpstr>Inhoud</vt:lpstr>
      <vt:lpstr>Zowel op lokaal als regionaal niveau dienen informatieproducten te worden uitgewerkt</vt:lpstr>
      <vt:lpstr>Binnen het speelveld zijn slechts een aantal berichten noodzakelijk voor bedrijfsvoering</vt:lpstr>
      <vt:lpstr>Van deze berichten zijn enkelen reeds landelijk beschikbaar</vt:lpstr>
      <vt:lpstr>Inhoud</vt:lpstr>
      <vt:lpstr>Uitwerken REGIONALE processtappen</vt:lpstr>
      <vt:lpstr>Factuur/declaratie opstellen en versturen</vt:lpstr>
      <vt:lpstr>Factuur/declaratie ontvangen en verwerken</vt:lpstr>
      <vt:lpstr>Match met contract</vt:lpstr>
      <vt:lpstr>Controle op omzetplafond</vt:lpstr>
      <vt:lpstr>Bevoorschotting &amp; contractbeheer</vt:lpstr>
      <vt:lpstr>Nacalculatie</vt:lpstr>
      <vt:lpstr>Uitwerken LOKALE processtappen</vt:lpstr>
      <vt:lpstr>Match op beschikking / opdracht</vt:lpstr>
      <vt:lpstr>Controle woonplaatsbeginsel</vt:lpstr>
      <vt:lpstr>Consolidatie beschikkingen</vt:lpstr>
      <vt:lpstr>Betaalbaar stellen factuur / bevoorschotten</vt:lpstr>
      <vt:lpstr>Betaalbaar stellen nacalculatie</vt:lpstr>
    </vt:vector>
  </TitlesOfParts>
  <Company>Vereniging van Nederlandse Gemeenten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klopp_i</dc:creator>
  <cp:lastModifiedBy>Peter Wijga</cp:lastModifiedBy>
  <cp:revision>234</cp:revision>
  <cp:lastPrinted>2014-08-11T08:15:17Z</cp:lastPrinted>
  <dcterms:created xsi:type="dcterms:W3CDTF">2013-01-24T08:51:16Z</dcterms:created>
  <dcterms:modified xsi:type="dcterms:W3CDTF">2014-09-29T10:14:31Z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0x0101007609D72F28B73A41BD45C1953227FBB00800927355456F8B7641AD1E18D6030D3268</vt:lpwstr>
  </property>
  <property fmtid="{D5CDD505-2E9C-101B-9397-08002B2CF9AE}" pid="3" name="Labels">
    <vt:lpwstr/>
  </property>
  <property fmtid="{D5CDD505-2E9C-101B-9397-08002B2CF9AE}" pid="4" name="_dlc_DocIdItemGuid">
    <vt:lpwstr>6e8e0767-48c5-49b7-a3bd-9c83d7b93d06</vt:lpwstr>
  </property>
</Properties>
</file>