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5" r:id="rId2"/>
  </p:sldMasterIdLst>
  <p:notesMasterIdLst>
    <p:notesMasterId r:id="rId11"/>
  </p:notesMasterIdLst>
  <p:handoutMasterIdLst>
    <p:handoutMasterId r:id="rId12"/>
  </p:handoutMasterIdLst>
  <p:sldIdLst>
    <p:sldId id="279" r:id="rId3"/>
    <p:sldId id="281" r:id="rId4"/>
    <p:sldId id="282" r:id="rId5"/>
    <p:sldId id="288" r:id="rId6"/>
    <p:sldId id="286" r:id="rId7"/>
    <p:sldId id="287" r:id="rId8"/>
    <p:sldId id="284" r:id="rId9"/>
    <p:sldId id="285" r:id="rId10"/>
  </p:sldIdLst>
  <p:sldSz cx="12192000" cy="6858000"/>
  <p:notesSz cx="6858000" cy="9144000"/>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016"/>
    <a:srgbClr val="008542"/>
    <a:srgbClr val="002C64"/>
    <a:srgbClr val="00A9F3"/>
    <a:srgbClr val="33AADC"/>
    <a:srgbClr val="002F5F"/>
    <a:srgbClr val="3DB7E4"/>
    <a:srgbClr val="F0AB00"/>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86439"/>
  </p:normalViewPr>
  <p:slideViewPr>
    <p:cSldViewPr snapToGrid="0" snapToObjects="1" showGuides="1">
      <p:cViewPr varScale="1">
        <p:scale>
          <a:sx n="116" d="100"/>
          <a:sy n="116" d="100"/>
        </p:scale>
        <p:origin x="336" y="138"/>
      </p:cViewPr>
      <p:guideLst>
        <p:guide orient="horz" pos="2160"/>
        <p:guide pos="7219"/>
        <p:guide pos="384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snapToGrid="0" snapToObjects="1" showGuides="1">
      <p:cViewPr varScale="1">
        <p:scale>
          <a:sx n="78" d="100"/>
          <a:sy n="78" d="100"/>
        </p:scale>
        <p:origin x="3376"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29-11-2018</a:t>
            </a:fld>
            <a:endParaRPr lang="nl-NL" altLang="en-US"/>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29-11-2018</a:t>
            </a:fld>
            <a:endParaRPr lang="nl-NL" alt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smtClean="0"/>
              <a:t>Klik om de tekststijl van het model te bewerken</a:t>
            </a:r>
          </a:p>
          <a:p>
            <a:pPr lvl="1"/>
            <a:r>
              <a:rPr lang="nl-NL" noProof="0" dirty="0" smtClean="0"/>
              <a:t>Tweede niveau</a:t>
            </a:r>
          </a:p>
          <a:p>
            <a:pPr lvl="2"/>
            <a:r>
              <a:rPr lang="nl-NL" noProof="0" dirty="0" smtClean="0"/>
              <a:t>Derde niveau</a:t>
            </a:r>
          </a:p>
          <a:p>
            <a:pPr lvl="3"/>
            <a:r>
              <a:rPr lang="nl-NL" noProof="0" dirty="0" smtClean="0"/>
              <a:t>Vierde niveau</a:t>
            </a:r>
          </a:p>
          <a:p>
            <a:pPr lvl="4"/>
            <a:r>
              <a:rPr lang="nl-NL" noProof="0" dirty="0" smtClean="0"/>
              <a:t>Vijfde niveau</a:t>
            </a:r>
            <a:endParaRPr lang="nl-NL" noProof="0" dirty="0"/>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nl-NL" dirty="0" smtClean="0"/>
              <a:t>Voor datum, voettekst,</a:t>
            </a:r>
            <a:r>
              <a:rPr lang="nl-NL" baseline="0" dirty="0" smtClean="0"/>
              <a:t> etc. gebruik onder het menu ‘Invoegen’ de gewenste optie.</a:t>
            </a:r>
          </a:p>
          <a:p>
            <a:pPr marL="0" marR="0" indent="0" algn="l" defTabSz="912813" rtl="0" eaLnBrk="0" fontAlgn="base" latinLnBrk="0" hangingPunct="0">
              <a:lnSpc>
                <a:spcPct val="100000"/>
              </a:lnSpc>
              <a:spcBef>
                <a:spcPct val="30000"/>
              </a:spcBef>
              <a:spcAft>
                <a:spcPct val="0"/>
              </a:spcAft>
              <a:buClrTx/>
              <a:buSzTx/>
              <a:buFontTx/>
              <a:buNone/>
              <a:tabLst/>
              <a:defRPr/>
            </a:pPr>
            <a:r>
              <a:rPr lang="nl-NL" baseline="0" dirty="0" smtClean="0"/>
              <a:t>Via Start, Nieuwe dia kun je kiezen uit diverse soorten dia’s om in </a:t>
            </a:r>
            <a:r>
              <a:rPr lang="nl-NL" baseline="0" smtClean="0"/>
              <a:t>te voegen.</a:t>
            </a:r>
            <a:endParaRPr lang="nl-NL" dirty="0" smtClean="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1</a:t>
            </a:fld>
            <a:endParaRPr lang="nl-NL" altLang="en-US"/>
          </a:p>
        </p:txBody>
      </p:sp>
    </p:spTree>
    <p:extLst>
      <p:ext uri="{BB962C8B-B14F-4D97-AF65-F5344CB8AC3E}">
        <p14:creationId xmlns:p14="http://schemas.microsoft.com/office/powerpoint/2010/main" val="112566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090354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smtClean="0"/>
              <a:t>Klik om de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19054195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smtClean="0"/>
              <a:t>Klik om de stijl te bewerken</a:t>
            </a:r>
            <a:endParaRPr lang="nl-NL" dirty="0"/>
          </a:p>
        </p:txBody>
      </p:sp>
    </p:spTree>
    <p:extLst>
      <p:ext uri="{BB962C8B-B14F-4D97-AF65-F5344CB8AC3E}">
        <p14:creationId xmlns:p14="http://schemas.microsoft.com/office/powerpoint/2010/main" val="11109554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1606042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smtClean="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smtClean="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smtClean="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14466090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Lst>
  <p:timing>
    <p:tnLst>
      <p:par>
        <p:cTn id="1" dur="indefinite" restart="never" nodeType="tmRoot"/>
      </p:par>
    </p:tnLst>
  </p:timing>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2" r:id="rId1"/>
  </p:sldLayoutIdLst>
  <p:timing>
    <p:tnLst>
      <p:par>
        <p:cTn id="1" dur="indefinite" restart="never" nodeType="tmRoot"/>
      </p:par>
    </p:tnLst>
  </p:timing>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Sensoren en de rol van de overheid</a:t>
            </a:r>
            <a:endParaRPr lang="nl-NL" dirty="0"/>
          </a:p>
        </p:txBody>
      </p:sp>
      <p:sp>
        <p:nvSpPr>
          <p:cNvPr id="3" name="Ondertitel 2"/>
          <p:cNvSpPr>
            <a:spLocks noGrp="1"/>
          </p:cNvSpPr>
          <p:nvPr>
            <p:ph type="subTitle" idx="1"/>
          </p:nvPr>
        </p:nvSpPr>
        <p:spPr/>
        <p:txBody>
          <a:bodyPr/>
          <a:lstStyle/>
          <a:p>
            <a:r>
              <a:rPr lang="nl-NL" dirty="0" smtClean="0"/>
              <a:t>Daan Corver – Pels </a:t>
            </a:r>
            <a:r>
              <a:rPr lang="nl-NL" dirty="0" err="1" smtClean="0"/>
              <a:t>Rijcken</a:t>
            </a:r>
            <a:endParaRPr lang="nl-NL" dirty="0" smtClean="0"/>
          </a:p>
          <a:p>
            <a:r>
              <a:rPr lang="nl-NL" dirty="0" smtClean="0"/>
              <a:t>Dirk van Barneveld - BZK</a:t>
            </a:r>
            <a:endParaRPr lang="nl-NL" dirty="0"/>
          </a:p>
        </p:txBody>
      </p:sp>
      <p:sp>
        <p:nvSpPr>
          <p:cNvPr id="4" name="Tijdelijke aanduiding voor datum 3"/>
          <p:cNvSpPr>
            <a:spLocks noGrp="1"/>
          </p:cNvSpPr>
          <p:nvPr>
            <p:ph type="dt" sz="half" idx="10"/>
          </p:nvPr>
        </p:nvSpPr>
        <p:spPr/>
        <p:txBody>
          <a:bodyPr/>
          <a:lstStyle/>
          <a:p>
            <a:pPr>
              <a:defRPr/>
            </a:pPr>
            <a:r>
              <a:rPr lang="nl-NL" dirty="0" smtClean="0"/>
              <a:t>30 november 2018</a:t>
            </a:r>
            <a:endParaRPr lang="nl-NL" dirty="0"/>
          </a:p>
        </p:txBody>
      </p:sp>
    </p:spTree>
    <p:extLst>
      <p:ext uri="{BB962C8B-B14F-4D97-AF65-F5344CB8AC3E}">
        <p14:creationId xmlns:p14="http://schemas.microsoft.com/office/powerpoint/2010/main" val="14163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Rollen</a:t>
            </a:r>
            <a:endParaRPr lang="nl-NL" dirty="0"/>
          </a:p>
        </p:txBody>
      </p:sp>
      <p:sp>
        <p:nvSpPr>
          <p:cNvPr id="3" name="Tijdelijke aanduiding voor inhoud 2"/>
          <p:cNvSpPr>
            <a:spLocks noGrp="1"/>
          </p:cNvSpPr>
          <p:nvPr>
            <p:ph idx="1"/>
          </p:nvPr>
        </p:nvSpPr>
        <p:spPr/>
        <p:txBody>
          <a:bodyPr/>
          <a:lstStyle/>
          <a:p>
            <a:r>
              <a:rPr lang="nl-NL" dirty="0" smtClean="0"/>
              <a:t>Regelgever</a:t>
            </a:r>
          </a:p>
          <a:p>
            <a:r>
              <a:rPr lang="nl-NL" dirty="0" smtClean="0"/>
              <a:t>Stimulator</a:t>
            </a:r>
          </a:p>
          <a:p>
            <a:r>
              <a:rPr lang="nl-NL" dirty="0" smtClean="0"/>
              <a:t>Gebruiker</a:t>
            </a:r>
          </a:p>
          <a:p>
            <a:r>
              <a:rPr lang="nl-NL" dirty="0" smtClean="0"/>
              <a:t>Handhaver</a:t>
            </a:r>
          </a:p>
          <a:p>
            <a:r>
              <a:rPr lang="nl-NL" dirty="0" smtClean="0"/>
              <a:t>Innovator</a:t>
            </a:r>
          </a:p>
          <a:p>
            <a:r>
              <a:rPr lang="nl-NL" dirty="0" smtClean="0"/>
              <a:t>Opdrachtgever</a:t>
            </a:r>
          </a:p>
          <a:p>
            <a:r>
              <a:rPr lang="nl-NL" dirty="0" smtClean="0"/>
              <a:t>...</a:t>
            </a:r>
            <a:endParaRPr lang="nl-NL" dirty="0"/>
          </a:p>
        </p:txBody>
      </p:sp>
    </p:spTree>
    <p:extLst>
      <p:ext uri="{BB962C8B-B14F-4D97-AF65-F5344CB8AC3E}">
        <p14:creationId xmlns:p14="http://schemas.microsoft.com/office/powerpoint/2010/main" val="330633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Partners</a:t>
            </a:r>
            <a:endParaRPr lang="nl-NL" dirty="0"/>
          </a:p>
        </p:txBody>
      </p:sp>
      <p:sp>
        <p:nvSpPr>
          <p:cNvPr id="3" name="Tijdelijke aanduiding voor inhoud 2"/>
          <p:cNvSpPr>
            <a:spLocks noGrp="1"/>
          </p:cNvSpPr>
          <p:nvPr>
            <p:ph idx="1"/>
          </p:nvPr>
        </p:nvSpPr>
        <p:spPr/>
        <p:txBody>
          <a:bodyPr/>
          <a:lstStyle/>
          <a:p>
            <a:r>
              <a:rPr lang="nl-NL" dirty="0" smtClean="0"/>
              <a:t>Overheden</a:t>
            </a:r>
          </a:p>
          <a:p>
            <a:r>
              <a:rPr lang="nl-NL" dirty="0" smtClean="0"/>
              <a:t>Private partijen</a:t>
            </a:r>
          </a:p>
          <a:p>
            <a:r>
              <a:rPr lang="nl-NL" dirty="0" smtClean="0"/>
              <a:t>Burgers</a:t>
            </a:r>
          </a:p>
          <a:p>
            <a:r>
              <a:rPr lang="nl-NL" dirty="0"/>
              <a:t>W</a:t>
            </a:r>
            <a:r>
              <a:rPr lang="nl-NL" dirty="0" smtClean="0"/>
              <a:t>etenschaps- en onderzoeksinstellingen</a:t>
            </a:r>
          </a:p>
          <a:p>
            <a:r>
              <a:rPr lang="nl-NL" dirty="0"/>
              <a:t>Commerciële dienstverleners</a:t>
            </a:r>
          </a:p>
        </p:txBody>
      </p:sp>
    </p:spTree>
    <p:extLst>
      <p:ext uri="{BB962C8B-B14F-4D97-AF65-F5344CB8AC3E}">
        <p14:creationId xmlns:p14="http://schemas.microsoft.com/office/powerpoint/2010/main" val="422057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Instrumenten</a:t>
            </a:r>
            <a:endParaRPr lang="nl-NL" dirty="0"/>
          </a:p>
        </p:txBody>
      </p:sp>
      <p:sp>
        <p:nvSpPr>
          <p:cNvPr id="3" name="Tijdelijke aanduiding voor inhoud 2"/>
          <p:cNvSpPr>
            <a:spLocks noGrp="1"/>
          </p:cNvSpPr>
          <p:nvPr>
            <p:ph idx="1"/>
          </p:nvPr>
        </p:nvSpPr>
        <p:spPr/>
        <p:txBody>
          <a:bodyPr/>
          <a:lstStyle/>
          <a:p>
            <a:r>
              <a:rPr lang="nl-NL" dirty="0"/>
              <a:t>Publiekrechtelijke instrumenten</a:t>
            </a:r>
            <a:endParaRPr lang="nl-NL" dirty="0" smtClean="0"/>
          </a:p>
          <a:p>
            <a:r>
              <a:rPr lang="nl-NL" dirty="0"/>
              <a:t>Privaatrechtelijke </a:t>
            </a:r>
            <a:r>
              <a:rPr lang="nl-NL" dirty="0" smtClean="0"/>
              <a:t>instrumenten</a:t>
            </a:r>
          </a:p>
          <a:p>
            <a:r>
              <a:rPr lang="nl-NL" dirty="0" smtClean="0"/>
              <a:t>Beleidsinstrumenten</a:t>
            </a:r>
          </a:p>
          <a:p>
            <a:r>
              <a:rPr lang="nl-NL" dirty="0"/>
              <a:t>Politiek-bestuurlijke </a:t>
            </a:r>
            <a:r>
              <a:rPr lang="nl-NL" dirty="0" smtClean="0"/>
              <a:t>instrumenten</a:t>
            </a:r>
          </a:p>
          <a:p>
            <a:r>
              <a:rPr lang="nl-NL" dirty="0" smtClean="0"/>
              <a:t>AVG-instrumentarium</a:t>
            </a:r>
          </a:p>
          <a:p>
            <a:r>
              <a:rPr lang="nl-NL" i="1" dirty="0"/>
              <a:t>Soft </a:t>
            </a:r>
            <a:r>
              <a:rPr lang="nl-NL" i="1" dirty="0" err="1" smtClean="0"/>
              <a:t>law</a:t>
            </a:r>
            <a:endParaRPr lang="nl-NL" i="1" dirty="0" smtClean="0"/>
          </a:p>
          <a:p>
            <a:r>
              <a:rPr lang="nl-NL" dirty="0"/>
              <a:t>Interngerichte </a:t>
            </a:r>
            <a:r>
              <a:rPr lang="nl-NL" dirty="0" smtClean="0"/>
              <a:t>instrumenten</a:t>
            </a:r>
          </a:p>
          <a:p>
            <a:r>
              <a:rPr lang="nl-NL" dirty="0"/>
              <a:t>Technische standaarden en </a:t>
            </a:r>
            <a:r>
              <a:rPr lang="nl-NL" dirty="0" smtClean="0"/>
              <a:t>certificering</a:t>
            </a:r>
          </a:p>
          <a:p>
            <a:r>
              <a:rPr lang="nl-NL" dirty="0"/>
              <a:t>Bewustwordingsinstrumenten en </a:t>
            </a:r>
            <a:r>
              <a:rPr lang="nl-NL" dirty="0" smtClean="0"/>
              <a:t>publieksparticipatie</a:t>
            </a:r>
          </a:p>
          <a:p>
            <a:r>
              <a:rPr lang="nl-NL" dirty="0" smtClean="0"/>
              <a:t>Doen!</a:t>
            </a:r>
            <a:endParaRPr lang="nl-NL" dirty="0"/>
          </a:p>
        </p:txBody>
      </p:sp>
    </p:spTree>
    <p:extLst>
      <p:ext uri="{BB962C8B-B14F-4D97-AF65-F5344CB8AC3E}">
        <p14:creationId xmlns:p14="http://schemas.microsoft.com/office/powerpoint/2010/main" val="344123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Bevindingen: Instrument</a:t>
            </a:r>
            <a:r>
              <a:rPr lang="nl-NL" i="1" dirty="0" smtClean="0"/>
              <a:t>keuze</a:t>
            </a:r>
            <a:endParaRPr lang="nl-NL" i="1" dirty="0"/>
          </a:p>
        </p:txBody>
      </p:sp>
      <p:sp>
        <p:nvSpPr>
          <p:cNvPr id="3" name="Tijdelijke aanduiding voor inhoud 2"/>
          <p:cNvSpPr>
            <a:spLocks noGrp="1"/>
          </p:cNvSpPr>
          <p:nvPr>
            <p:ph idx="1"/>
          </p:nvPr>
        </p:nvSpPr>
        <p:spPr/>
        <p:txBody>
          <a:bodyPr/>
          <a:lstStyle/>
          <a:p>
            <a:pPr marL="0" indent="0" algn="ctr">
              <a:buNone/>
            </a:pPr>
            <a:r>
              <a:rPr lang="nl-NL" sz="3200" dirty="0" smtClean="0"/>
              <a:t>“</a:t>
            </a:r>
            <a:r>
              <a:rPr lang="nl-NL" sz="3200" dirty="0"/>
              <a:t>Mede afhankelijk van welke relaties aanwezig zijn staan overheden diverse instrumenten tot hun beschikking, waaruit in meer of mindere mate vrij gekozen kan </a:t>
            </a:r>
            <a:r>
              <a:rPr lang="nl-NL" sz="3200" dirty="0" smtClean="0"/>
              <a:t>worden (instrument</a:t>
            </a:r>
            <a:r>
              <a:rPr lang="nl-NL" sz="3200" i="1" dirty="0" smtClean="0"/>
              <a:t>keuze</a:t>
            </a:r>
            <a:r>
              <a:rPr lang="nl-NL" sz="3200" dirty="0" smtClean="0"/>
              <a:t>). </a:t>
            </a:r>
            <a:r>
              <a:rPr lang="nl-NL" sz="3200" dirty="0"/>
              <a:t>Dit laat uiteraard onverlet dat bepaalde doelen of nagestreefde waarden afhankelijk van de situatie, wel beter, efficiënter of met meer zekerheid bereikt kunnen worden door te kiezen voor een bepaald instrument of een combinatie van verschillende instrumenten</a:t>
            </a:r>
            <a:r>
              <a:rPr lang="nl-NL" sz="3200" dirty="0" smtClean="0"/>
              <a:t>.”</a:t>
            </a:r>
            <a:endParaRPr lang="nl-NL" sz="3200" dirty="0"/>
          </a:p>
        </p:txBody>
      </p:sp>
    </p:spTree>
    <p:extLst>
      <p:ext uri="{BB962C8B-B14F-4D97-AF65-F5344CB8AC3E}">
        <p14:creationId xmlns:p14="http://schemas.microsoft.com/office/powerpoint/2010/main" val="105695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Bevindingen: Instrument</a:t>
            </a:r>
            <a:r>
              <a:rPr lang="nl-NL" i="1" dirty="0" smtClean="0"/>
              <a:t>invulling</a:t>
            </a:r>
            <a:endParaRPr lang="nl-NL" i="1" dirty="0"/>
          </a:p>
        </p:txBody>
      </p:sp>
      <p:sp>
        <p:nvSpPr>
          <p:cNvPr id="3" name="Tijdelijke aanduiding voor inhoud 2"/>
          <p:cNvSpPr>
            <a:spLocks noGrp="1"/>
          </p:cNvSpPr>
          <p:nvPr>
            <p:ph idx="1"/>
          </p:nvPr>
        </p:nvSpPr>
        <p:spPr/>
        <p:txBody>
          <a:bodyPr/>
          <a:lstStyle/>
          <a:p>
            <a:pPr marL="0" indent="0" algn="ctr">
              <a:buNone/>
            </a:pPr>
            <a:r>
              <a:rPr lang="nl-NL" sz="3200" dirty="0" smtClean="0"/>
              <a:t>“Deze </a:t>
            </a:r>
            <a:r>
              <a:rPr lang="nl-NL" sz="3200" dirty="0"/>
              <a:t>instrument</a:t>
            </a:r>
            <a:r>
              <a:rPr lang="nl-NL" sz="3200" i="1" dirty="0"/>
              <a:t>keuze</a:t>
            </a:r>
            <a:r>
              <a:rPr lang="nl-NL" sz="3200" dirty="0"/>
              <a:t> staat verder tot op zekere hoogte los van de instrument</a:t>
            </a:r>
            <a:r>
              <a:rPr lang="nl-NL" sz="3200" i="1" dirty="0"/>
              <a:t>invulling</a:t>
            </a:r>
            <a:r>
              <a:rPr lang="nl-NL" sz="3200" dirty="0"/>
              <a:t>. De inhoudelijke uitwerking van een gekozen instrument zal in een concreet geval – als het goed is – steeds afhankelijk zijn van de nagestreefde doelen en het gemeentelijk beleid in relatie tot de specifieke casus. Dit alles uiteraard binnen de ruimte die de toepasselijke regelgeving en voorliggende afspraken en overeenkomsten bieden</a:t>
            </a:r>
            <a:r>
              <a:rPr lang="nl-NL" sz="3200" dirty="0" smtClean="0"/>
              <a:t>.”</a:t>
            </a:r>
            <a:endParaRPr lang="nl-NL" sz="3200" dirty="0"/>
          </a:p>
        </p:txBody>
      </p:sp>
    </p:spTree>
    <p:extLst>
      <p:ext uri="{BB962C8B-B14F-4D97-AF65-F5344CB8AC3E}">
        <p14:creationId xmlns:p14="http://schemas.microsoft.com/office/powerpoint/2010/main" val="3736333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Conclusies (concept)</a:t>
            </a:r>
            <a:endParaRPr lang="nl-NL" dirty="0"/>
          </a:p>
        </p:txBody>
      </p:sp>
      <p:sp>
        <p:nvSpPr>
          <p:cNvPr id="3" name="Tijdelijke aanduiding voor inhoud 2"/>
          <p:cNvSpPr>
            <a:spLocks noGrp="1"/>
          </p:cNvSpPr>
          <p:nvPr>
            <p:ph idx="1"/>
          </p:nvPr>
        </p:nvSpPr>
        <p:spPr/>
        <p:txBody>
          <a:bodyPr/>
          <a:lstStyle/>
          <a:p>
            <a:r>
              <a:rPr lang="nl-NL" dirty="0" smtClean="0"/>
              <a:t>Nog volop in ontwikkeling</a:t>
            </a:r>
          </a:p>
          <a:p>
            <a:r>
              <a:rPr lang="nl-NL" dirty="0" smtClean="0"/>
              <a:t>Duizend bloemen bloeien</a:t>
            </a:r>
          </a:p>
          <a:p>
            <a:r>
              <a:rPr lang="nl-NL" dirty="0" smtClean="0"/>
              <a:t>Behoefte aan convergentie</a:t>
            </a:r>
          </a:p>
          <a:p>
            <a:r>
              <a:rPr lang="nl-NL" dirty="0" smtClean="0"/>
              <a:t>Geen blauwdruk, maar inspiratie</a:t>
            </a:r>
          </a:p>
          <a:p>
            <a:endParaRPr lang="nl-NL" dirty="0" smtClean="0"/>
          </a:p>
          <a:p>
            <a:endParaRPr lang="nl-NL" dirty="0"/>
          </a:p>
        </p:txBody>
      </p:sp>
    </p:spTree>
    <p:extLst>
      <p:ext uri="{BB962C8B-B14F-4D97-AF65-F5344CB8AC3E}">
        <p14:creationId xmlns:p14="http://schemas.microsoft.com/office/powerpoint/2010/main" val="2919221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Aanbevelingen (concept)</a:t>
            </a:r>
            <a:endParaRPr lang="nl-NL" dirty="0"/>
          </a:p>
        </p:txBody>
      </p:sp>
      <p:sp>
        <p:nvSpPr>
          <p:cNvPr id="3" name="Tijdelijke aanduiding voor inhoud 2"/>
          <p:cNvSpPr>
            <a:spLocks noGrp="1"/>
          </p:cNvSpPr>
          <p:nvPr>
            <p:ph idx="1"/>
          </p:nvPr>
        </p:nvSpPr>
        <p:spPr/>
        <p:txBody>
          <a:bodyPr/>
          <a:lstStyle/>
          <a:p>
            <a:r>
              <a:rPr lang="nl-NL" dirty="0" smtClean="0"/>
              <a:t>Vervolg op Principes voor de Digitale Stad</a:t>
            </a:r>
          </a:p>
          <a:p>
            <a:r>
              <a:rPr lang="nl-NL" dirty="0" smtClean="0"/>
              <a:t>Regelgeving plaatsing sensoren, open data, beveiliging en standaarden</a:t>
            </a:r>
          </a:p>
          <a:p>
            <a:r>
              <a:rPr lang="nl-NL" dirty="0"/>
              <a:t>I</a:t>
            </a:r>
            <a:r>
              <a:rPr lang="nl-NL" dirty="0" smtClean="0"/>
              <a:t>nstrumenten voor eigen organisatie en uitvoering</a:t>
            </a:r>
          </a:p>
          <a:p>
            <a:r>
              <a:rPr lang="nl-NL" dirty="0" smtClean="0"/>
              <a:t>Sensorenregister</a:t>
            </a:r>
          </a:p>
          <a:p>
            <a:r>
              <a:rPr lang="nl-NL" dirty="0" smtClean="0"/>
              <a:t>Kennisdelen</a:t>
            </a:r>
          </a:p>
          <a:p>
            <a:endParaRPr lang="nl-NL" dirty="0"/>
          </a:p>
        </p:txBody>
      </p:sp>
    </p:spTree>
    <p:extLst>
      <p:ext uri="{BB962C8B-B14F-4D97-AF65-F5344CB8AC3E}">
        <p14:creationId xmlns:p14="http://schemas.microsoft.com/office/powerpoint/2010/main" val="673013800"/>
      </p:ext>
    </p:extLst>
  </p:cSld>
  <p:clrMapOvr>
    <a:masterClrMapping/>
  </p:clrMapOvr>
</p:sld>
</file>

<file path=ppt/theme/theme1.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CE455056-2E07-40E3-A23C-F1856412D281}" vid="{E190F73E-30FE-4981-A67C-E1D98411DE6E}"/>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VNG</Template>
  <TotalTime>0</TotalTime>
  <Words>286</Words>
  <Application>Microsoft Office PowerPoint</Application>
  <PresentationFormat>Breedbeeld</PresentationFormat>
  <Paragraphs>47</Paragraphs>
  <Slides>8</Slides>
  <Notes>1</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8</vt:i4>
      </vt:variant>
    </vt:vector>
  </HeadingPairs>
  <TitlesOfParts>
    <vt:vector size="13" baseType="lpstr">
      <vt:lpstr>MS PGothic</vt:lpstr>
      <vt:lpstr>Arial</vt:lpstr>
      <vt:lpstr>Calibri</vt:lpstr>
      <vt:lpstr>VNG_Basis - kopie</vt:lpstr>
      <vt:lpstr>VNG Titels</vt:lpstr>
      <vt:lpstr>Sensoren en de rol van de overheid</vt:lpstr>
      <vt:lpstr>Rollen</vt:lpstr>
      <vt:lpstr>Partners</vt:lpstr>
      <vt:lpstr>Instrumenten</vt:lpstr>
      <vt:lpstr>Bevindingen: Instrumentkeuze</vt:lpstr>
      <vt:lpstr>Bevindingen: Instrumentinvulling</vt:lpstr>
      <vt:lpstr>Conclusies (concept)</vt:lpstr>
      <vt:lpstr>Aanbevelingen (concept)</vt:lpstr>
    </vt:vector>
  </TitlesOfParts>
  <Company>Valid WPS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Aantink Yeh</dc:creator>
  <cp:keywords>All Places</cp:keywords>
  <cp:lastModifiedBy>Kim van Schaik</cp:lastModifiedBy>
  <cp:revision>8</cp:revision>
  <cp:lastPrinted>2016-11-29T12:08:35Z</cp:lastPrinted>
  <dcterms:created xsi:type="dcterms:W3CDTF">2018-11-27T12:24:10Z</dcterms:created>
  <dcterms:modified xsi:type="dcterms:W3CDTF">2018-11-29T10:51:04Z</dcterms:modified>
</cp:coreProperties>
</file>