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75" r:id="rId4"/>
    <p:sldId id="265" r:id="rId5"/>
    <p:sldId id="267" r:id="rId6"/>
    <p:sldId id="273" r:id="rId7"/>
    <p:sldId id="274" r:id="rId8"/>
    <p:sldId id="269" r:id="rId9"/>
    <p:sldId id="261" r:id="rId10"/>
  </p:sldIdLst>
  <p:sldSz cx="12192000" cy="6858000"/>
  <p:notesSz cx="6797675" cy="99282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383"/>
    <a:srgbClr val="FEC94F"/>
    <a:srgbClr val="E501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92"/>
    <p:restoredTop sz="94694"/>
  </p:normalViewPr>
  <p:slideViewPr>
    <p:cSldViewPr snapToGrid="0">
      <p:cViewPr varScale="1">
        <p:scale>
          <a:sx n="120" d="100"/>
          <a:sy n="120" d="100"/>
        </p:scale>
        <p:origin x="54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ADA0E6-087B-F3EA-699F-BE2F53139EE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AA5E12A-5419-0912-C1A0-95A82EF54C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5C8A81A-8FB9-172C-A9E7-A37104B4299C}"/>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5" name="Tijdelijke aanduiding voor voettekst 4">
            <a:extLst>
              <a:ext uri="{FF2B5EF4-FFF2-40B4-BE49-F238E27FC236}">
                <a16:creationId xmlns:a16="http://schemas.microsoft.com/office/drawing/2014/main" id="{5A176923-4EFD-B679-E0B0-1A3A551ABF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252728-F7E5-1563-19E5-2E10656FD75D}"/>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23372142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6B33F-64CD-87B6-014F-A974AFAED97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8AC7CF7-3D97-2B78-86B3-3E081323D3D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28B8140-EB25-0AFD-F0E4-1CDF8E6C254D}"/>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5" name="Tijdelijke aanduiding voor voettekst 4">
            <a:extLst>
              <a:ext uri="{FF2B5EF4-FFF2-40B4-BE49-F238E27FC236}">
                <a16:creationId xmlns:a16="http://schemas.microsoft.com/office/drawing/2014/main" id="{1B440B66-E292-32D9-4DDB-5C318A332A8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B13A31-81F6-DF1B-4399-D972590D93D1}"/>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173846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F7F883D-D834-D0D8-3086-A1D9D337B2A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E8D0F8D-7F32-83A9-866F-4D15E6B8522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C993E28-96CE-5CEE-349E-CFC3FC37E384}"/>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5" name="Tijdelijke aanduiding voor voettekst 4">
            <a:extLst>
              <a:ext uri="{FF2B5EF4-FFF2-40B4-BE49-F238E27FC236}">
                <a16:creationId xmlns:a16="http://schemas.microsoft.com/office/drawing/2014/main" id="{9D224341-BDF4-66AB-C119-93B0E30770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D1EA80B-FBA4-FB55-CDB7-E2A79AA8A53C}"/>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453341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03F83-7F1B-689A-F070-66D2030383F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64DC6B-5237-62D4-8252-1A03B470982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0006952-2249-774B-F0C5-F2423C6513BF}"/>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5" name="Tijdelijke aanduiding voor voettekst 4">
            <a:extLst>
              <a:ext uri="{FF2B5EF4-FFF2-40B4-BE49-F238E27FC236}">
                <a16:creationId xmlns:a16="http://schemas.microsoft.com/office/drawing/2014/main" id="{7626BDBA-902F-6FB2-D1BF-DFE072D2DCB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093E032-482A-249C-E575-F0A55FFB7439}"/>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14463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40A14F-C7A5-AC0B-4044-1F6E629AADB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32DBA82-FC9E-AD6A-8DF1-072C5C2305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E98715D-1233-CF36-D7A2-4F5AAA0C1E2A}"/>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5" name="Tijdelijke aanduiding voor voettekst 4">
            <a:extLst>
              <a:ext uri="{FF2B5EF4-FFF2-40B4-BE49-F238E27FC236}">
                <a16:creationId xmlns:a16="http://schemas.microsoft.com/office/drawing/2014/main" id="{4BE82769-E5F5-CD44-74B2-BF21BD8240E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ECB8D4A-8D9B-FE36-82A5-D7A40FF4AB69}"/>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329113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F3DBFB-8807-2C83-3453-6E8A81A6E7D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8F23935-00CC-24BD-39FA-AB4B82FA437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610E26E-4E0D-8F6F-164A-9025AE4DDCF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56B7032-F8FF-6A3C-9F21-B3FCE01A965D}"/>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6" name="Tijdelijke aanduiding voor voettekst 5">
            <a:extLst>
              <a:ext uri="{FF2B5EF4-FFF2-40B4-BE49-F238E27FC236}">
                <a16:creationId xmlns:a16="http://schemas.microsoft.com/office/drawing/2014/main" id="{0AA1B54A-B66F-059F-B924-4FAC29085CE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1FC1DA2-5AB5-0677-D5E1-C82C24E5F2FD}"/>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220243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DC0D80-F8E2-C68B-B448-B2925EB2686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70BD3514-078D-CC7E-F305-5B62FF9103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D28864B-D89C-D1D7-5530-AC2DA4AE6E7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40093B-8B13-A4FD-1054-F7E73BC7EF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3087C33-415D-D7CA-7D23-F5639A67735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67C3D45-F01F-7947-8EA2-B8E1A4ACE528}"/>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8" name="Tijdelijke aanduiding voor voettekst 7">
            <a:extLst>
              <a:ext uri="{FF2B5EF4-FFF2-40B4-BE49-F238E27FC236}">
                <a16:creationId xmlns:a16="http://schemas.microsoft.com/office/drawing/2014/main" id="{CA1D608E-758A-E63F-BE3D-5F0F13131F5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8B49BD1-AB82-9541-E726-0FF014F48A0C}"/>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2284831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8EAA5B-7CFD-E97F-BB8A-09A5932F646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7BF87555-B0E2-031B-30BB-6BBDF9762C3E}"/>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4" name="Tijdelijke aanduiding voor voettekst 3">
            <a:extLst>
              <a:ext uri="{FF2B5EF4-FFF2-40B4-BE49-F238E27FC236}">
                <a16:creationId xmlns:a16="http://schemas.microsoft.com/office/drawing/2014/main" id="{B0B41763-FAAC-B9D9-6F6E-9B600AD674B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23CAFA5-4DED-BF1A-77C1-8E4699454E41}"/>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3507324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6364A9C-656D-207A-315B-8F7B9DB8BC0B}"/>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3" name="Tijdelijke aanduiding voor voettekst 2">
            <a:extLst>
              <a:ext uri="{FF2B5EF4-FFF2-40B4-BE49-F238E27FC236}">
                <a16:creationId xmlns:a16="http://schemas.microsoft.com/office/drawing/2014/main" id="{E7F6ED44-322E-66AB-2EE8-AECA20010F5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1FB08D1-9210-ED1B-C356-7D8EA785EB47}"/>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285143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057314-392F-1651-EB9E-C394C6FC830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9255A10-F3FF-14F1-3690-81B0948AE6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8C423C2-4E78-33DB-67D9-0D658D0F9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97C881F-BEE9-07C5-AD79-5F94155C2207}"/>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6" name="Tijdelijke aanduiding voor voettekst 5">
            <a:extLst>
              <a:ext uri="{FF2B5EF4-FFF2-40B4-BE49-F238E27FC236}">
                <a16:creationId xmlns:a16="http://schemas.microsoft.com/office/drawing/2014/main" id="{D2F03549-0F59-3B09-2785-35A5B84A56E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F57E356-A070-6271-C47A-2058D8584CCC}"/>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83657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784F14-E926-7E2C-563F-214033C46F3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62EFBF0-CBB9-AE7B-947D-C565A75C5B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57404D7-C409-F7FA-95CD-073FEFEF2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85A3D69-F7EE-009A-950D-81E9D8CA9F4E}"/>
              </a:ext>
            </a:extLst>
          </p:cNvPr>
          <p:cNvSpPr>
            <a:spLocks noGrp="1"/>
          </p:cNvSpPr>
          <p:nvPr>
            <p:ph type="dt" sz="half" idx="10"/>
          </p:nvPr>
        </p:nvSpPr>
        <p:spPr/>
        <p:txBody>
          <a:bodyPr/>
          <a:lstStyle/>
          <a:p>
            <a:fld id="{01C2794E-F655-DC4C-9E50-B366085012B2}" type="datetimeFigureOut">
              <a:rPr lang="nl-NL" smtClean="0"/>
              <a:t>8-5-2025</a:t>
            </a:fld>
            <a:endParaRPr lang="nl-NL"/>
          </a:p>
        </p:txBody>
      </p:sp>
      <p:sp>
        <p:nvSpPr>
          <p:cNvPr id="6" name="Tijdelijke aanduiding voor voettekst 5">
            <a:extLst>
              <a:ext uri="{FF2B5EF4-FFF2-40B4-BE49-F238E27FC236}">
                <a16:creationId xmlns:a16="http://schemas.microsoft.com/office/drawing/2014/main" id="{2ADCBCE1-4453-93BB-32E7-364F1C63D99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80A64A4-44E8-1DC6-CAEC-5DDD19E0AD7E}"/>
              </a:ext>
            </a:extLst>
          </p:cNvPr>
          <p:cNvSpPr>
            <a:spLocks noGrp="1"/>
          </p:cNvSpPr>
          <p:nvPr>
            <p:ph type="sldNum" sz="quarter" idx="12"/>
          </p:nvPr>
        </p:nvSpPr>
        <p:spPr/>
        <p:txBody>
          <a:bodyPr/>
          <a:lstStyle/>
          <a:p>
            <a:fld id="{D3E2448E-1AE9-1043-A368-C8E665EEF08A}" type="slidenum">
              <a:rPr lang="nl-NL" smtClean="0"/>
              <a:t>‹nr.›</a:t>
            </a:fld>
            <a:endParaRPr lang="nl-NL"/>
          </a:p>
        </p:txBody>
      </p:sp>
    </p:spTree>
    <p:extLst>
      <p:ext uri="{BB962C8B-B14F-4D97-AF65-F5344CB8AC3E}">
        <p14:creationId xmlns:p14="http://schemas.microsoft.com/office/powerpoint/2010/main" val="3860520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B1E848D-D159-3843-9936-3DB9BA4E36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C532024-60FC-12AB-68D9-2D4041490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931833D-E854-8216-C48F-7E9FD2443C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2794E-F655-DC4C-9E50-B366085012B2}" type="datetimeFigureOut">
              <a:rPr lang="nl-NL" smtClean="0"/>
              <a:t>8-5-2025</a:t>
            </a:fld>
            <a:endParaRPr lang="nl-NL"/>
          </a:p>
        </p:txBody>
      </p:sp>
      <p:sp>
        <p:nvSpPr>
          <p:cNvPr id="5" name="Tijdelijke aanduiding voor voettekst 4">
            <a:extLst>
              <a:ext uri="{FF2B5EF4-FFF2-40B4-BE49-F238E27FC236}">
                <a16:creationId xmlns:a16="http://schemas.microsoft.com/office/drawing/2014/main" id="{9F920122-E4D0-11DB-6DD4-84C29848D8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9520371-C82E-D1A6-6DFC-0CF4CFB45E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2448E-1AE9-1043-A368-C8E665EEF08A}" type="slidenum">
              <a:rPr lang="nl-NL" smtClean="0"/>
              <a:t>‹nr.›</a:t>
            </a:fld>
            <a:endParaRPr lang="nl-NL"/>
          </a:p>
        </p:txBody>
      </p:sp>
    </p:spTree>
    <p:extLst>
      <p:ext uri="{BB962C8B-B14F-4D97-AF65-F5344CB8AC3E}">
        <p14:creationId xmlns:p14="http://schemas.microsoft.com/office/powerpoint/2010/main" val="1055277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37E432-628A-22DB-9480-C59A4DAB8E25}"/>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353C0FE0-65B1-2597-6B22-E6DADBB8EFAB}"/>
              </a:ext>
            </a:extLst>
          </p:cNvPr>
          <p:cNvPicPr>
            <a:picLocks noChangeAspect="1"/>
          </p:cNvPicPr>
          <p:nvPr/>
        </p:nvPicPr>
        <p:blipFill>
          <a:blip r:embed="rId2"/>
          <a:stretch>
            <a:fillRect/>
          </a:stretch>
        </p:blipFill>
        <p:spPr>
          <a:xfrm>
            <a:off x="0" y="-367"/>
            <a:ext cx="12208978" cy="6848472"/>
          </a:xfrm>
          <a:prstGeom prst="rect">
            <a:avLst/>
          </a:prstGeom>
        </p:spPr>
      </p:pic>
      <p:sp>
        <p:nvSpPr>
          <p:cNvPr id="6" name="Titel 1">
            <a:extLst>
              <a:ext uri="{FF2B5EF4-FFF2-40B4-BE49-F238E27FC236}">
                <a16:creationId xmlns:a16="http://schemas.microsoft.com/office/drawing/2014/main" id="{138EBB31-0D64-E156-0898-D02350FF73A6}"/>
              </a:ext>
            </a:extLst>
          </p:cNvPr>
          <p:cNvSpPr>
            <a:spLocks noGrp="1"/>
          </p:cNvSpPr>
          <p:nvPr>
            <p:ph type="ctrTitle"/>
          </p:nvPr>
        </p:nvSpPr>
        <p:spPr>
          <a:xfrm>
            <a:off x="606437" y="1039145"/>
            <a:ext cx="9789695" cy="1440531"/>
          </a:xfrm>
        </p:spPr>
        <p:txBody>
          <a:bodyPr>
            <a:normAutofit/>
          </a:bodyPr>
          <a:lstStyle/>
          <a:p>
            <a:pPr marL="4763" algn="l"/>
            <a:r>
              <a:rPr lang="nl-NL" sz="4400" b="1" dirty="0">
                <a:solidFill>
                  <a:srgbClr val="263383"/>
                </a:solidFill>
                <a:effectLst/>
                <a:latin typeface="Lato" panose="020F0502020204030203" pitchFamily="34" charset="0"/>
              </a:rPr>
              <a:t>Amendering bindend advies</a:t>
            </a:r>
            <a:endParaRPr lang="nl-NL" sz="3000" b="1" dirty="0">
              <a:solidFill>
                <a:srgbClr val="263383"/>
              </a:solidFill>
              <a:effectLst/>
              <a:latin typeface="Lato" panose="020F0502020204030203" pitchFamily="34" charset="0"/>
            </a:endParaRPr>
          </a:p>
        </p:txBody>
      </p:sp>
      <p:sp>
        <p:nvSpPr>
          <p:cNvPr id="2" name="Tekstvak 1">
            <a:extLst>
              <a:ext uri="{FF2B5EF4-FFF2-40B4-BE49-F238E27FC236}">
                <a16:creationId xmlns:a16="http://schemas.microsoft.com/office/drawing/2014/main" id="{8D31EF4F-5C41-16AF-48EF-A49991217F24}"/>
              </a:ext>
            </a:extLst>
          </p:cNvPr>
          <p:cNvSpPr txBox="1"/>
          <p:nvPr/>
        </p:nvSpPr>
        <p:spPr>
          <a:xfrm>
            <a:off x="601480" y="4295361"/>
            <a:ext cx="4899804" cy="2431435"/>
          </a:xfrm>
          <a:prstGeom prst="rect">
            <a:avLst/>
          </a:prstGeom>
          <a:noFill/>
        </p:spPr>
        <p:txBody>
          <a:bodyPr wrap="square">
            <a:spAutoFit/>
          </a:bodyPr>
          <a:lstStyle/>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Jules van der Vliet</a:t>
            </a: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Raadsadviseur gemeente Lingewaard</a:t>
            </a:r>
          </a:p>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j.vander</a:t>
            </a:r>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vliet@lingewaard.nl</a:t>
            </a:r>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pPr marL="342900" indent="-342900">
              <a:buFontTx/>
              <a:buChar char="-"/>
            </a:pP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dirty="0">
              <a:solidFill>
                <a:srgbClr val="263383"/>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197099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effectLst/>
                <a:latin typeface="Lato" panose="020F0502020204030203" pitchFamily="34" charset="0"/>
              </a:rPr>
              <a:t>Aanleiding vraag VNG</a:t>
            </a:r>
            <a:endParaRPr lang="nl-NL" sz="3000" b="1" dirty="0">
              <a:solidFill>
                <a:srgbClr val="263383"/>
              </a:solidFill>
              <a:effectLst/>
              <a:latin typeface="Lato" panose="020F0502020204030203" pitchFamily="34" charset="0"/>
            </a:endParaRPr>
          </a:p>
        </p:txBody>
      </p:sp>
      <p:sp>
        <p:nvSpPr>
          <p:cNvPr id="8" name="Tekstvak 7">
            <a:extLst>
              <a:ext uri="{FF2B5EF4-FFF2-40B4-BE49-F238E27FC236}">
                <a16:creationId xmlns:a16="http://schemas.microsoft.com/office/drawing/2014/main" id="{C7276324-E953-6AD5-8BB1-BE8DB80CCB13}"/>
              </a:ext>
            </a:extLst>
          </p:cNvPr>
          <p:cNvSpPr txBox="1"/>
          <p:nvPr/>
        </p:nvSpPr>
        <p:spPr>
          <a:xfrm>
            <a:off x="606437" y="2361568"/>
            <a:ext cx="4899804" cy="3354765"/>
          </a:xfrm>
          <a:prstGeom prst="rect">
            <a:avLst/>
          </a:prstGeom>
          <a:noFill/>
        </p:spPr>
        <p:txBody>
          <a:bodyPr wrap="square">
            <a:spAutoFit/>
          </a:bodyPr>
          <a:lstStyle/>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Aanvraag voor een zonnepark</a:t>
            </a:r>
          </a:p>
          <a:p>
            <a:endParaRPr lang="nl-NL" sz="2000" b="1"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Politiek twistpunt</a:t>
            </a:r>
          </a:p>
          <a:p>
            <a:endParaRPr lang="nl-NL" sz="2000" b="1"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Hoe te amenderen?</a:t>
            </a:r>
          </a:p>
          <a:p>
            <a:endParaRPr lang="nl-NL" sz="2000" b="1" dirty="0">
              <a:solidFill>
                <a:srgbClr val="263383"/>
              </a:solidFill>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pPr marL="342900" indent="-342900">
              <a:buFontTx/>
              <a:buChar char="-"/>
            </a:pP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dirty="0">
              <a:solidFill>
                <a:srgbClr val="263383"/>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89441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latin typeface="Lato" panose="020F0502020204030203" pitchFamily="34" charset="0"/>
              </a:rPr>
              <a:t>Lijst bindend advies</a:t>
            </a:r>
            <a:endParaRPr lang="nl-NL" sz="3000" b="1" dirty="0">
              <a:solidFill>
                <a:srgbClr val="263383"/>
              </a:solidFill>
              <a:effectLst/>
              <a:latin typeface="Lato" panose="020F0502020204030203" pitchFamily="34" charset="0"/>
            </a:endParaRPr>
          </a:p>
        </p:txBody>
      </p:sp>
      <p:sp>
        <p:nvSpPr>
          <p:cNvPr id="8" name="Tekstvak 7">
            <a:extLst>
              <a:ext uri="{FF2B5EF4-FFF2-40B4-BE49-F238E27FC236}">
                <a16:creationId xmlns:a16="http://schemas.microsoft.com/office/drawing/2014/main" id="{C7276324-E953-6AD5-8BB1-BE8DB80CCB13}"/>
              </a:ext>
            </a:extLst>
          </p:cNvPr>
          <p:cNvSpPr txBox="1"/>
          <p:nvPr/>
        </p:nvSpPr>
        <p:spPr>
          <a:xfrm>
            <a:off x="379562" y="1483744"/>
            <a:ext cx="4899804" cy="2492990"/>
          </a:xfrm>
          <a:prstGeom prst="rect">
            <a:avLst/>
          </a:prstGeom>
          <a:noFill/>
        </p:spPr>
        <p:txBody>
          <a:bodyPr wrap="square">
            <a:spAutoFit/>
          </a:bodyPr>
          <a:lstStyle/>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Uitgangspunten lijst bindend advies:</a:t>
            </a:r>
          </a:p>
          <a:p>
            <a:pPr marL="342900" indent="-342900">
              <a:buFontTx/>
              <a:buChar char="-"/>
            </a:pPr>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Beleidsneutraal</a:t>
            </a:r>
          </a:p>
          <a:p>
            <a:pPr marL="342900" indent="-342900">
              <a:buFontTx/>
              <a:buChar char="-"/>
            </a:pPr>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Bindend advies én verplichte participatie</a:t>
            </a:r>
          </a:p>
          <a:p>
            <a:pPr marL="342900" indent="-342900">
              <a:buFontTx/>
              <a:buChar char="-"/>
            </a:pPr>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pPr marL="342900" indent="-342900">
              <a:buFontTx/>
              <a:buChar char="-"/>
            </a:pP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Kun je bij het afgeven van bin</a:t>
            </a:r>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dend advies het verschil maken als raad?</a:t>
            </a: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dirty="0">
              <a:solidFill>
                <a:srgbClr val="263383"/>
              </a:solidFill>
              <a:latin typeface="Lato Light" panose="020F0502020204030203" pitchFamily="34" charset="0"/>
              <a:ea typeface="Lato Light" panose="020F0502020204030203" pitchFamily="34" charset="0"/>
              <a:cs typeface="Lato Light" panose="020F0502020204030203" pitchFamily="34" charset="0"/>
            </a:endParaRPr>
          </a:p>
        </p:txBody>
      </p:sp>
      <p:pic>
        <p:nvPicPr>
          <p:cNvPr id="7" name="Afbeelding 6">
            <a:extLst>
              <a:ext uri="{FF2B5EF4-FFF2-40B4-BE49-F238E27FC236}">
                <a16:creationId xmlns:a16="http://schemas.microsoft.com/office/drawing/2014/main" id="{DF34B816-D197-2C44-C255-159F2365EBDC}"/>
              </a:ext>
            </a:extLst>
          </p:cNvPr>
          <p:cNvPicPr>
            <a:picLocks noChangeAspect="1"/>
          </p:cNvPicPr>
          <p:nvPr/>
        </p:nvPicPr>
        <p:blipFill>
          <a:blip r:embed="rId3"/>
          <a:stretch>
            <a:fillRect/>
          </a:stretch>
        </p:blipFill>
        <p:spPr>
          <a:xfrm>
            <a:off x="5658928" y="0"/>
            <a:ext cx="6533072" cy="2735358"/>
          </a:xfrm>
          <a:prstGeom prst="rect">
            <a:avLst/>
          </a:prstGeom>
        </p:spPr>
      </p:pic>
      <p:pic>
        <p:nvPicPr>
          <p:cNvPr id="10" name="Afbeelding 9">
            <a:extLst>
              <a:ext uri="{FF2B5EF4-FFF2-40B4-BE49-F238E27FC236}">
                <a16:creationId xmlns:a16="http://schemas.microsoft.com/office/drawing/2014/main" id="{DB728629-B8E3-747E-B407-E95479A53787}"/>
              </a:ext>
            </a:extLst>
          </p:cNvPr>
          <p:cNvPicPr>
            <a:picLocks noChangeAspect="1"/>
          </p:cNvPicPr>
          <p:nvPr/>
        </p:nvPicPr>
        <p:blipFill>
          <a:blip r:embed="rId4"/>
          <a:stretch>
            <a:fillRect/>
          </a:stretch>
        </p:blipFill>
        <p:spPr>
          <a:xfrm>
            <a:off x="5658928" y="2735358"/>
            <a:ext cx="6533072" cy="2333240"/>
          </a:xfrm>
          <a:prstGeom prst="rect">
            <a:avLst/>
          </a:prstGeom>
        </p:spPr>
      </p:pic>
      <p:pic>
        <p:nvPicPr>
          <p:cNvPr id="14" name="Afbeelding 13">
            <a:extLst>
              <a:ext uri="{FF2B5EF4-FFF2-40B4-BE49-F238E27FC236}">
                <a16:creationId xmlns:a16="http://schemas.microsoft.com/office/drawing/2014/main" id="{2746368F-0280-F0FA-F8EB-8E207B35961A}"/>
              </a:ext>
            </a:extLst>
          </p:cNvPr>
          <p:cNvPicPr>
            <a:picLocks noChangeAspect="1"/>
          </p:cNvPicPr>
          <p:nvPr/>
        </p:nvPicPr>
        <p:blipFill>
          <a:blip r:embed="rId5"/>
          <a:stretch>
            <a:fillRect/>
          </a:stretch>
        </p:blipFill>
        <p:spPr>
          <a:xfrm>
            <a:off x="5641900" y="5068598"/>
            <a:ext cx="6550100" cy="1336755"/>
          </a:xfrm>
          <a:prstGeom prst="rect">
            <a:avLst/>
          </a:prstGeom>
        </p:spPr>
      </p:pic>
    </p:spTree>
    <p:extLst>
      <p:ext uri="{BB962C8B-B14F-4D97-AF65-F5344CB8AC3E}">
        <p14:creationId xmlns:p14="http://schemas.microsoft.com/office/powerpoint/2010/main" val="41144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effectLst/>
                <a:latin typeface="Lato" panose="020F0502020204030203" pitchFamily="34" charset="0"/>
              </a:rPr>
              <a:t>Besluitvorm</a:t>
            </a:r>
            <a:r>
              <a:rPr lang="nl-NL" sz="4400" b="1" dirty="0">
                <a:solidFill>
                  <a:srgbClr val="263383"/>
                </a:solidFill>
                <a:latin typeface="Lato" panose="020F0502020204030203" pitchFamily="34" charset="0"/>
              </a:rPr>
              <a:t>ingsproces bindend advies</a:t>
            </a:r>
            <a:endParaRPr lang="nl-NL" sz="3000" b="1" dirty="0">
              <a:solidFill>
                <a:srgbClr val="263383"/>
              </a:solidFill>
              <a:effectLst/>
              <a:latin typeface="Lato" panose="020F0502020204030203" pitchFamily="34" charset="0"/>
            </a:endParaRPr>
          </a:p>
        </p:txBody>
      </p:sp>
      <p:sp>
        <p:nvSpPr>
          <p:cNvPr id="8" name="Tekstvak 7">
            <a:extLst>
              <a:ext uri="{FF2B5EF4-FFF2-40B4-BE49-F238E27FC236}">
                <a16:creationId xmlns:a16="http://schemas.microsoft.com/office/drawing/2014/main" id="{C7276324-E953-6AD5-8BB1-BE8DB80CCB13}"/>
              </a:ext>
            </a:extLst>
          </p:cNvPr>
          <p:cNvSpPr txBox="1"/>
          <p:nvPr/>
        </p:nvSpPr>
        <p:spPr>
          <a:xfrm>
            <a:off x="606436" y="1506198"/>
            <a:ext cx="10915003" cy="2308324"/>
          </a:xfrm>
          <a:prstGeom prst="rect">
            <a:avLst/>
          </a:prstGeom>
          <a:noFill/>
        </p:spPr>
        <p:txBody>
          <a:bodyPr wrap="square">
            <a:spAutoFit/>
          </a:bodyPr>
          <a:lstStyle/>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Afwegingen proces bindend adviesrecht reguliere procedure</a:t>
            </a:r>
          </a:p>
          <a:p>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Behalen van de termijnen </a:t>
            </a:r>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versus reguliere besluitvormingscyclus in stand houden</a:t>
            </a: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Uitkomst </a:t>
            </a:r>
          </a:p>
          <a:p>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Week 1: Besluitvorming college</a:t>
            </a:r>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Week 2: </a:t>
            </a:r>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Bijeenkomst commissie Ruimte (toelichting, inspraak, uitwisseling van politiek standpunten en behandeladvies)</a:t>
            </a: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Week 3: </a:t>
            </a:r>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Besluitvorming in de raadsvergadering</a:t>
            </a:r>
          </a:p>
          <a:p>
            <a:endParaRPr lang="nl-NL" sz="2000" dirty="0">
              <a:solidFill>
                <a:srgbClr val="263383"/>
              </a:solidFill>
              <a:latin typeface="Lato Light" panose="020F0502020204030203" pitchFamily="34" charset="0"/>
              <a:ea typeface="Lato Light" panose="020F0502020204030203" pitchFamily="34" charset="0"/>
              <a:cs typeface="Lato Light" panose="020F0502020204030203" pitchFamily="34" charset="0"/>
            </a:endParaRPr>
          </a:p>
        </p:txBody>
      </p:sp>
    </p:spTree>
    <p:extLst>
      <p:ext uri="{BB962C8B-B14F-4D97-AF65-F5344CB8AC3E}">
        <p14:creationId xmlns:p14="http://schemas.microsoft.com/office/powerpoint/2010/main" val="364240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latin typeface="Lato" panose="020F0502020204030203" pitchFamily="34" charset="0"/>
              </a:rPr>
              <a:t>Casus Raadsbesluit</a:t>
            </a:r>
            <a:endParaRPr lang="nl-NL" sz="3000" b="1" dirty="0">
              <a:solidFill>
                <a:srgbClr val="263383"/>
              </a:solidFill>
              <a:effectLst/>
              <a:latin typeface="Lato" panose="020F0502020204030203" pitchFamily="34" charset="0"/>
            </a:endParaRPr>
          </a:p>
        </p:txBody>
      </p:sp>
      <p:sp>
        <p:nvSpPr>
          <p:cNvPr id="8" name="Tekstvak 7">
            <a:extLst>
              <a:ext uri="{FF2B5EF4-FFF2-40B4-BE49-F238E27FC236}">
                <a16:creationId xmlns:a16="http://schemas.microsoft.com/office/drawing/2014/main" id="{C7276324-E953-6AD5-8BB1-BE8DB80CCB13}"/>
              </a:ext>
            </a:extLst>
          </p:cNvPr>
          <p:cNvSpPr txBox="1"/>
          <p:nvPr/>
        </p:nvSpPr>
        <p:spPr>
          <a:xfrm>
            <a:off x="518971" y="1483661"/>
            <a:ext cx="10915003" cy="1538883"/>
          </a:xfrm>
          <a:prstGeom prst="rect">
            <a:avLst/>
          </a:prstGeom>
          <a:noFill/>
        </p:spPr>
        <p:txBody>
          <a:bodyPr wrap="square">
            <a:spAutoFit/>
          </a:bodyPr>
          <a:lstStyle/>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Concept raadsbesluit</a:t>
            </a:r>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r>
              <a:rPr lang="nl-NL" dirty="0">
                <a:solidFill>
                  <a:srgbClr val="263383"/>
                </a:solidFill>
                <a:effectLst/>
                <a:latin typeface="Lato" panose="020F0502020204030203" pitchFamily="34" charset="0"/>
                <a:ea typeface="Lato" panose="020F0502020204030203" pitchFamily="34" charset="0"/>
                <a:cs typeface="Lato" panose="020F0502020204030203" pitchFamily="34" charset="0"/>
              </a:rPr>
              <a:t>Een positief bindend advies te geven op het voorgenomen besluit tot verlenen van de omgevingsvergunning voor het realiseren van een zonnepark aan de Karstraat te Bemmel (voor een periode van 25 jaar).</a:t>
            </a:r>
            <a:br>
              <a:rPr lang="nl-NL" sz="2000" dirty="0">
                <a:solidFill>
                  <a:srgbClr val="263383"/>
                </a:solidFill>
                <a:effectLst/>
                <a:latin typeface="Lato Light" panose="020F0502020204030203" pitchFamily="34" charset="0"/>
                <a:ea typeface="Lato Light" panose="020F0502020204030203" pitchFamily="34" charset="0"/>
                <a:cs typeface="Lato Light" panose="020F0502020204030203" pitchFamily="34" charset="0"/>
              </a:rPr>
            </a:br>
            <a:endParaRPr lang="nl-NL" sz="2000" dirty="0">
              <a:solidFill>
                <a:srgbClr val="263383"/>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5" name="Tekstvak 4">
            <a:extLst>
              <a:ext uri="{FF2B5EF4-FFF2-40B4-BE49-F238E27FC236}">
                <a16:creationId xmlns:a16="http://schemas.microsoft.com/office/drawing/2014/main" id="{80F6CFC5-CB22-2053-65A7-031F7FC12A6D}"/>
              </a:ext>
            </a:extLst>
          </p:cNvPr>
          <p:cNvSpPr txBox="1"/>
          <p:nvPr/>
        </p:nvSpPr>
        <p:spPr>
          <a:xfrm>
            <a:off x="518971" y="3114877"/>
            <a:ext cx="10915003" cy="1231106"/>
          </a:xfrm>
          <a:prstGeom prst="rect">
            <a:avLst/>
          </a:prstGeom>
          <a:noFill/>
        </p:spPr>
        <p:txBody>
          <a:bodyPr wrap="square">
            <a:spAutoFit/>
          </a:bodyPr>
          <a:lstStyle/>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Gewenste formulering raadsbesluit</a:t>
            </a:r>
          </a:p>
          <a:p>
            <a:r>
              <a:rPr lang="nl-NL" dirty="0">
                <a:solidFill>
                  <a:srgbClr val="263383"/>
                </a:solidFill>
                <a:effectLst/>
                <a:latin typeface="Lato" panose="020F0502020204030203" pitchFamily="34" charset="0"/>
                <a:ea typeface="Lato" panose="020F0502020204030203" pitchFamily="34" charset="0"/>
                <a:cs typeface="Lato" panose="020F0502020204030203" pitchFamily="34" charset="0"/>
              </a:rPr>
              <a:t>Het college te adviseren een omgevingsvergunning te verlenen voor het realiseren van een zonnepark aan de Karstraat te Bemme</a:t>
            </a:r>
            <a:r>
              <a:rPr lang="nl-NL" dirty="0">
                <a:solidFill>
                  <a:srgbClr val="263383"/>
                </a:solidFill>
                <a:latin typeface="Lato" panose="020F0502020204030203" pitchFamily="34" charset="0"/>
                <a:ea typeface="Lato" panose="020F0502020204030203" pitchFamily="34" charset="0"/>
                <a:cs typeface="Lato" panose="020F0502020204030203" pitchFamily="34" charset="0"/>
              </a:rPr>
              <a:t>l (voor een periode van 25 jaar)</a:t>
            </a:r>
            <a:br>
              <a:rPr lang="nl-NL" dirty="0">
                <a:solidFill>
                  <a:srgbClr val="263383"/>
                </a:solidFill>
                <a:effectLst/>
                <a:latin typeface="Lato" panose="020F0502020204030203" pitchFamily="34" charset="0"/>
                <a:ea typeface="Lato" panose="020F0502020204030203" pitchFamily="34" charset="0"/>
                <a:cs typeface="Lato" panose="020F0502020204030203" pitchFamily="34" charset="0"/>
              </a:rPr>
            </a:br>
            <a:endParaRPr lang="nl-NL" dirty="0">
              <a:solidFill>
                <a:srgbClr val="263383"/>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311753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effectLst/>
                <a:latin typeface="Lato" panose="020F0502020204030203" pitchFamily="34" charset="0"/>
              </a:rPr>
              <a:t>Raadsbesluit amenderen (1)</a:t>
            </a:r>
          </a:p>
        </p:txBody>
      </p:sp>
      <p:sp>
        <p:nvSpPr>
          <p:cNvPr id="8" name="Tekstvak 7">
            <a:extLst>
              <a:ext uri="{FF2B5EF4-FFF2-40B4-BE49-F238E27FC236}">
                <a16:creationId xmlns:a16="http://schemas.microsoft.com/office/drawing/2014/main" id="{C7276324-E953-6AD5-8BB1-BE8DB80CCB13}"/>
              </a:ext>
            </a:extLst>
          </p:cNvPr>
          <p:cNvSpPr txBox="1"/>
          <p:nvPr/>
        </p:nvSpPr>
        <p:spPr>
          <a:xfrm>
            <a:off x="606436" y="1506198"/>
            <a:ext cx="10915003" cy="5447645"/>
          </a:xfrm>
          <a:prstGeom prst="rect">
            <a:avLst/>
          </a:prstGeom>
          <a:noFill/>
        </p:spPr>
        <p:txBody>
          <a:bodyPr wrap="square">
            <a:spAutoFit/>
          </a:bodyPr>
          <a:lstStyle/>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Tegenstemmen? Tegenovergesteld amendement is ongebruikelijk</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Nee, de raad moet een bindend advies geven.</a:t>
            </a:r>
          </a:p>
          <a:p>
            <a:endParaRPr lang="nl-NL" sz="2000" b="1"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rPr>
              <a:t>Dictum amendement</a:t>
            </a:r>
          </a:p>
          <a:p>
            <a:br>
              <a:rPr lang="nl-NL" sz="2000" dirty="0">
                <a:solidFill>
                  <a:srgbClr val="263383"/>
                </a:solidFill>
                <a:effectLst/>
                <a:latin typeface="Lato Light" panose="020F0502020204030203" pitchFamily="34" charset="0"/>
                <a:ea typeface="Lato Light" panose="020F0502020204030203" pitchFamily="34" charset="0"/>
                <a:cs typeface="Lato Light" panose="020F0502020204030203" pitchFamily="34" charset="0"/>
              </a:rPr>
            </a:br>
            <a:endParaRPr lang="nl-NL" sz="2000" dirty="0">
              <a:solidFill>
                <a:srgbClr val="263383"/>
              </a:solidFill>
              <a:effectLst/>
              <a:latin typeface="Lato Light" panose="020F0502020204030203" pitchFamily="34" charset="0"/>
              <a:ea typeface="Lato Light" panose="020F0502020204030203" pitchFamily="34" charset="0"/>
              <a:cs typeface="Lato Light" panose="020F0502020204030203" pitchFamily="34" charset="0"/>
            </a:endParaRPr>
          </a:p>
          <a:p>
            <a:endParaRPr lang="nl-NL" sz="2000" b="1"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Onderbouwing bij amendement nodig?</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Ja, motivatie bij amendement (</a:t>
            </a:r>
            <a:r>
              <a:rPr lang="nl-NL" sz="1600" dirty="0" err="1">
                <a:solidFill>
                  <a:srgbClr val="263383"/>
                </a:solidFill>
                <a:latin typeface="Lato" panose="020F0502020204030203" pitchFamily="34" charset="0"/>
                <a:ea typeface="Lato" panose="020F0502020204030203" pitchFamily="34" charset="0"/>
                <a:cs typeface="Lato" panose="020F0502020204030203" pitchFamily="34" charset="0"/>
              </a:rPr>
              <a:t>etfal</a:t>
            </a:r>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Nee, want college neemt uiteindelijke besluit om het verlenen van de omgevingsvergunning</a:t>
            </a:r>
          </a:p>
          <a:p>
            <a:endParaRPr lang="nl-NL" sz="2000" dirty="0">
              <a:solidFill>
                <a:srgbClr val="263383"/>
              </a:solidFill>
              <a:latin typeface="Lato Light" panose="020F0502020204030203" pitchFamily="34" charset="0"/>
              <a:ea typeface="Lato Light" panose="020F0502020204030203" pitchFamily="34" charset="0"/>
              <a:cs typeface="Lato Light" panose="020F0502020204030203" pitchFamily="34" charset="0"/>
            </a:endParaRP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Gekozen lijn</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Motivering door raad </a:t>
            </a: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Ambtelijke ondersteuning</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Weinig capaciteit</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Tegengestelde advisering door steller stukken</a:t>
            </a: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endParaRPr lang="nl-NL" sz="2000" dirty="0">
              <a:solidFill>
                <a:srgbClr val="263383"/>
              </a:solidFill>
              <a:latin typeface="Lato" panose="020F0502020204030203" pitchFamily="34" charset="0"/>
              <a:ea typeface="Lato" panose="020F0502020204030203" pitchFamily="34" charset="0"/>
              <a:cs typeface="Lato" panose="020F0502020204030203" pitchFamily="34" charset="0"/>
            </a:endParaRPr>
          </a:p>
        </p:txBody>
      </p:sp>
      <p:pic>
        <p:nvPicPr>
          <p:cNvPr id="3" name="Afbeelding 2">
            <a:extLst>
              <a:ext uri="{FF2B5EF4-FFF2-40B4-BE49-F238E27FC236}">
                <a16:creationId xmlns:a16="http://schemas.microsoft.com/office/drawing/2014/main" id="{28A9F509-8C8D-F968-5CBD-2CD639EC1872}"/>
              </a:ext>
            </a:extLst>
          </p:cNvPr>
          <p:cNvPicPr>
            <a:picLocks noChangeAspect="1"/>
          </p:cNvPicPr>
          <p:nvPr/>
        </p:nvPicPr>
        <p:blipFill>
          <a:blip r:embed="rId3"/>
          <a:stretch>
            <a:fillRect/>
          </a:stretch>
        </p:blipFill>
        <p:spPr>
          <a:xfrm>
            <a:off x="670561" y="2722550"/>
            <a:ext cx="6981825" cy="657225"/>
          </a:xfrm>
          <a:prstGeom prst="rect">
            <a:avLst/>
          </a:prstGeom>
        </p:spPr>
      </p:pic>
    </p:spTree>
    <p:extLst>
      <p:ext uri="{BB962C8B-B14F-4D97-AF65-F5344CB8AC3E}">
        <p14:creationId xmlns:p14="http://schemas.microsoft.com/office/powerpoint/2010/main" val="2164519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effectLst/>
                <a:latin typeface="Lato" panose="020F0502020204030203" pitchFamily="34" charset="0"/>
              </a:rPr>
              <a:t>Raadsbesluit amenderen (2)</a:t>
            </a:r>
          </a:p>
        </p:txBody>
      </p:sp>
      <p:sp>
        <p:nvSpPr>
          <p:cNvPr id="8" name="Tekstvak 7">
            <a:extLst>
              <a:ext uri="{FF2B5EF4-FFF2-40B4-BE49-F238E27FC236}">
                <a16:creationId xmlns:a16="http://schemas.microsoft.com/office/drawing/2014/main" id="{C7276324-E953-6AD5-8BB1-BE8DB80CCB13}"/>
              </a:ext>
            </a:extLst>
          </p:cNvPr>
          <p:cNvSpPr txBox="1"/>
          <p:nvPr/>
        </p:nvSpPr>
        <p:spPr>
          <a:xfrm>
            <a:off x="461639" y="1501209"/>
            <a:ext cx="5634361" cy="2616101"/>
          </a:xfrm>
          <a:prstGeom prst="rect">
            <a:avLst/>
          </a:prstGeom>
          <a:noFill/>
        </p:spPr>
        <p:txBody>
          <a:bodyPr wrap="square">
            <a:spAutoFit/>
          </a:bodyPr>
          <a:lstStyle/>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Politieke realiteit </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 ETFAL is politiek niet altijd goed inzetbaar voor politici</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 Initiatief past niet in de politieke lijn, (bijvoorbeeld zon op dak)</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 Ruimtelijk juridische argumenten ontbreken (of in tijd niet mogelijk te formuleren)</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 Politieke argumenten als motivering opnemen?</a:t>
            </a: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p:txBody>
      </p:sp>
      <p:pic>
        <p:nvPicPr>
          <p:cNvPr id="3" name="Afbeelding 2">
            <a:extLst>
              <a:ext uri="{FF2B5EF4-FFF2-40B4-BE49-F238E27FC236}">
                <a16:creationId xmlns:a16="http://schemas.microsoft.com/office/drawing/2014/main" id="{F2386E10-BAC5-4B97-6882-4BBC373BAC72}"/>
              </a:ext>
            </a:extLst>
          </p:cNvPr>
          <p:cNvPicPr>
            <a:picLocks noChangeAspect="1"/>
          </p:cNvPicPr>
          <p:nvPr/>
        </p:nvPicPr>
        <p:blipFill>
          <a:blip r:embed="rId3"/>
          <a:stretch>
            <a:fillRect/>
          </a:stretch>
        </p:blipFill>
        <p:spPr>
          <a:xfrm>
            <a:off x="5905500" y="1362075"/>
            <a:ext cx="6286500" cy="5495925"/>
          </a:xfrm>
          <a:prstGeom prst="rect">
            <a:avLst/>
          </a:prstGeom>
        </p:spPr>
      </p:pic>
    </p:spTree>
    <p:extLst>
      <p:ext uri="{BB962C8B-B14F-4D97-AF65-F5344CB8AC3E}">
        <p14:creationId xmlns:p14="http://schemas.microsoft.com/office/powerpoint/2010/main" val="3497293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6342E-F1D4-2A66-9F8A-3294C309B3F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4823562-7BCA-8827-75BA-8426305774C5}"/>
              </a:ext>
            </a:extLst>
          </p:cNvPr>
          <p:cNvPicPr>
            <a:picLocks noChangeAspect="1"/>
          </p:cNvPicPr>
          <p:nvPr/>
        </p:nvPicPr>
        <p:blipFill>
          <a:blip r:embed="rId2"/>
          <a:stretch>
            <a:fillRect/>
          </a:stretch>
        </p:blipFill>
        <p:spPr>
          <a:xfrm>
            <a:off x="0" y="31839"/>
            <a:ext cx="12192000" cy="6838949"/>
          </a:xfrm>
          <a:prstGeom prst="rect">
            <a:avLst/>
          </a:prstGeom>
        </p:spPr>
      </p:pic>
      <p:sp>
        <p:nvSpPr>
          <p:cNvPr id="6" name="Titel 1">
            <a:extLst>
              <a:ext uri="{FF2B5EF4-FFF2-40B4-BE49-F238E27FC236}">
                <a16:creationId xmlns:a16="http://schemas.microsoft.com/office/drawing/2014/main" id="{EBDA5FC2-926E-EF38-A9B0-C833D5026632}"/>
              </a:ext>
            </a:extLst>
          </p:cNvPr>
          <p:cNvSpPr>
            <a:spLocks noGrp="1"/>
          </p:cNvSpPr>
          <p:nvPr>
            <p:ph type="ctrTitle"/>
          </p:nvPr>
        </p:nvSpPr>
        <p:spPr>
          <a:xfrm>
            <a:off x="606437" y="462000"/>
            <a:ext cx="9789695" cy="786191"/>
          </a:xfrm>
        </p:spPr>
        <p:txBody>
          <a:bodyPr>
            <a:normAutofit/>
          </a:bodyPr>
          <a:lstStyle/>
          <a:p>
            <a:pPr marL="4763" algn="l"/>
            <a:r>
              <a:rPr lang="nl-NL" sz="4400" b="1" dirty="0">
                <a:solidFill>
                  <a:srgbClr val="263383"/>
                </a:solidFill>
                <a:latin typeface="Lato" panose="020F0502020204030203" pitchFamily="34" charset="0"/>
              </a:rPr>
              <a:t>Hoe nu verder?</a:t>
            </a:r>
            <a:endParaRPr lang="nl-NL" sz="3000" b="1" dirty="0">
              <a:solidFill>
                <a:srgbClr val="263383"/>
              </a:solidFill>
              <a:effectLst/>
              <a:latin typeface="Lato" panose="020F0502020204030203" pitchFamily="34" charset="0"/>
            </a:endParaRPr>
          </a:p>
        </p:txBody>
      </p:sp>
      <p:sp>
        <p:nvSpPr>
          <p:cNvPr id="8" name="Tekstvak 7">
            <a:extLst>
              <a:ext uri="{FF2B5EF4-FFF2-40B4-BE49-F238E27FC236}">
                <a16:creationId xmlns:a16="http://schemas.microsoft.com/office/drawing/2014/main" id="{C7276324-E953-6AD5-8BB1-BE8DB80CCB13}"/>
              </a:ext>
            </a:extLst>
          </p:cNvPr>
          <p:cNvSpPr txBox="1"/>
          <p:nvPr/>
        </p:nvSpPr>
        <p:spPr>
          <a:xfrm>
            <a:off x="606436" y="1506198"/>
            <a:ext cx="10915003" cy="3662541"/>
          </a:xfrm>
          <a:prstGeom prst="rect">
            <a:avLst/>
          </a:prstGeom>
          <a:noFill/>
        </p:spPr>
        <p:txBody>
          <a:bodyPr wrap="square">
            <a:spAutoFit/>
          </a:bodyPr>
          <a:lstStyle/>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Bindend advies mogelijk beperken, maar rol raad versterken</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Geen noodrem, maar gezamenlijk optrekken</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Gemeentelijke maatschappelijke initiatieven sturen via plannen en financiën</a:t>
            </a:r>
          </a:p>
          <a:p>
            <a:r>
              <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rPr>
              <a:t>Bij woningbouwprojecten sturen via visies</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Participatie blijft een vereiste</a:t>
            </a:r>
            <a:endParaRPr lang="nl-NL" sz="1600" dirty="0">
              <a:solidFill>
                <a:srgbClr val="263383"/>
              </a:solidFill>
              <a:effectLst/>
              <a:latin typeface="Lato" panose="020F0502020204030203" pitchFamily="34" charset="0"/>
              <a:ea typeface="Lato" panose="020F0502020204030203" pitchFamily="34" charset="0"/>
              <a:cs typeface="Lato" panose="020F0502020204030203" pitchFamily="34" charset="0"/>
            </a:endParaRPr>
          </a:p>
          <a:p>
            <a:endParaRPr lang="nl-NL" sz="2000" dirty="0">
              <a:solidFill>
                <a:srgbClr val="263383"/>
              </a:solidFill>
              <a:effectLst/>
              <a:latin typeface="Lato Light" panose="020F0502020204030203" pitchFamily="34" charset="0"/>
              <a:ea typeface="Lato Light" panose="020F0502020204030203" pitchFamily="34" charset="0"/>
              <a:cs typeface="Lato Light" panose="020F0502020204030203" pitchFamily="34" charset="0"/>
            </a:endParaRP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Probleem van amendering is niet per se opgelost</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Bindend advies van de raad zal in gevallen nodig zijn</a:t>
            </a:r>
          </a:p>
          <a:p>
            <a:r>
              <a:rPr lang="nl-NL" sz="1600" dirty="0">
                <a:solidFill>
                  <a:srgbClr val="263383"/>
                </a:solidFill>
                <a:latin typeface="Lato" panose="020F0502020204030203" pitchFamily="34" charset="0"/>
                <a:ea typeface="Lato" panose="020F0502020204030203" pitchFamily="34" charset="0"/>
                <a:cs typeface="Lato" panose="020F0502020204030203" pitchFamily="34" charset="0"/>
              </a:rPr>
              <a:t>Kort raadsproces, maar is langer proces de oplossing?</a:t>
            </a: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endParaRPr lang="nl-NL" sz="1600" dirty="0">
              <a:solidFill>
                <a:srgbClr val="263383"/>
              </a:solidFill>
              <a:latin typeface="Lato" panose="020F0502020204030203" pitchFamily="34" charset="0"/>
              <a:ea typeface="Lato" panose="020F0502020204030203" pitchFamily="34" charset="0"/>
              <a:cs typeface="Lato" panose="020F0502020204030203" pitchFamily="34" charset="0"/>
            </a:endParaRPr>
          </a:p>
          <a:p>
            <a:r>
              <a:rPr lang="nl-NL" sz="2000" b="1" dirty="0">
                <a:solidFill>
                  <a:srgbClr val="263383"/>
                </a:solidFill>
                <a:latin typeface="Lato" panose="020F0502020204030203" pitchFamily="34" charset="0"/>
                <a:ea typeface="Lato" panose="020F0502020204030203" pitchFamily="34" charset="0"/>
                <a:cs typeface="Lato" panose="020F0502020204030203" pitchFamily="34" charset="0"/>
              </a:rPr>
              <a:t>Suggesties zijn van harte welkom!</a:t>
            </a:r>
            <a:endParaRPr lang="nl-NL" sz="2400" b="1" dirty="0">
              <a:solidFill>
                <a:srgbClr val="263383"/>
              </a:solidFill>
              <a:latin typeface="Lato" panose="020F0502020204030203" pitchFamily="34" charset="0"/>
              <a:ea typeface="Lato" panose="020F0502020204030203" pitchFamily="34" charset="0"/>
              <a:cs typeface="Lato" panose="020F0502020204030203" pitchFamily="34" charset="0"/>
            </a:endParaRPr>
          </a:p>
          <a:p>
            <a:endParaRPr lang="nl-NL" sz="2000" b="1" dirty="0">
              <a:solidFill>
                <a:srgbClr val="263383"/>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161423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846998-0D04-C8DF-C3C2-B3FBD1D5D72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C269544-2D95-9454-056E-E0B2927D14F6}"/>
              </a:ext>
            </a:extLst>
          </p:cNvPr>
          <p:cNvPicPr>
            <a:picLocks noChangeAspect="1"/>
          </p:cNvPicPr>
          <p:nvPr/>
        </p:nvPicPr>
        <p:blipFill>
          <a:blip r:embed="rId2"/>
          <a:stretch>
            <a:fillRect/>
          </a:stretch>
        </p:blipFill>
        <p:spPr>
          <a:xfrm>
            <a:off x="-16984" y="0"/>
            <a:ext cx="12208984" cy="6848476"/>
          </a:xfrm>
          <a:prstGeom prst="rect">
            <a:avLst/>
          </a:prstGeom>
        </p:spPr>
      </p:pic>
      <p:sp>
        <p:nvSpPr>
          <p:cNvPr id="6" name="Titel 1">
            <a:extLst>
              <a:ext uri="{FF2B5EF4-FFF2-40B4-BE49-F238E27FC236}">
                <a16:creationId xmlns:a16="http://schemas.microsoft.com/office/drawing/2014/main" id="{0F9286C6-7302-BB8B-472D-92B0C21FC219}"/>
              </a:ext>
            </a:extLst>
          </p:cNvPr>
          <p:cNvSpPr>
            <a:spLocks noGrp="1"/>
          </p:cNvSpPr>
          <p:nvPr>
            <p:ph type="ctrTitle"/>
          </p:nvPr>
        </p:nvSpPr>
        <p:spPr>
          <a:xfrm>
            <a:off x="606437" y="2349785"/>
            <a:ext cx="9789695" cy="1440531"/>
          </a:xfrm>
        </p:spPr>
        <p:txBody>
          <a:bodyPr>
            <a:normAutofit/>
          </a:bodyPr>
          <a:lstStyle/>
          <a:p>
            <a:pPr marL="4763" algn="l"/>
            <a:r>
              <a:rPr lang="nl-NL" sz="4400" b="1" dirty="0">
                <a:solidFill>
                  <a:srgbClr val="263383"/>
                </a:solidFill>
                <a:effectLst/>
                <a:latin typeface="Lato" panose="020F0502020204030203" pitchFamily="34" charset="0"/>
              </a:rPr>
              <a:t>Vragen </a:t>
            </a:r>
            <a:r>
              <a:rPr lang="nl-NL" sz="4400" b="1">
                <a:solidFill>
                  <a:srgbClr val="263383"/>
                </a:solidFill>
                <a:effectLst/>
                <a:latin typeface="Lato" panose="020F0502020204030203" pitchFamily="34" charset="0"/>
              </a:rPr>
              <a:t>of suggesties?</a:t>
            </a:r>
            <a:endParaRPr lang="nl-NL" sz="4400" b="1" dirty="0">
              <a:solidFill>
                <a:srgbClr val="263383"/>
              </a:solidFill>
              <a:effectLst/>
              <a:latin typeface="Lato" panose="020F0502020204030203" pitchFamily="34" charset="0"/>
            </a:endParaRPr>
          </a:p>
        </p:txBody>
      </p:sp>
    </p:spTree>
    <p:extLst>
      <p:ext uri="{BB962C8B-B14F-4D97-AF65-F5344CB8AC3E}">
        <p14:creationId xmlns:p14="http://schemas.microsoft.com/office/powerpoint/2010/main" val="1018971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369</Words>
  <Application>Microsoft Office PowerPoint</Application>
  <PresentationFormat>Breedbeeld</PresentationFormat>
  <Paragraphs>75</Paragraphs>
  <Slides>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Calibri</vt:lpstr>
      <vt:lpstr>Calibri Light</vt:lpstr>
      <vt:lpstr>Lato</vt:lpstr>
      <vt:lpstr>Lato Light</vt:lpstr>
      <vt:lpstr>Kantoorthema</vt:lpstr>
      <vt:lpstr>Amendering bindend advies</vt:lpstr>
      <vt:lpstr>Aanleiding vraag VNG</vt:lpstr>
      <vt:lpstr>Lijst bindend advies</vt:lpstr>
      <vt:lpstr>Besluitvormingsproces bindend advies</vt:lpstr>
      <vt:lpstr>Casus Raadsbesluit</vt:lpstr>
      <vt:lpstr>Raadsbesluit amenderen (1)</vt:lpstr>
      <vt:lpstr>Raadsbesluit amenderen (2)</vt:lpstr>
      <vt:lpstr>Hoe nu verder?</vt:lpstr>
      <vt:lpstr>Vragen of suggesties?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Harold Eltink</dc:creator>
  <cp:lastModifiedBy>Jules van der Vliet</cp:lastModifiedBy>
  <cp:revision>26</cp:revision>
  <cp:lastPrinted>2025-05-08T11:41:37Z</cp:lastPrinted>
  <dcterms:created xsi:type="dcterms:W3CDTF">2025-02-14T11:15:28Z</dcterms:created>
  <dcterms:modified xsi:type="dcterms:W3CDTF">2025-05-08T12:27:28Z</dcterms:modified>
</cp:coreProperties>
</file>