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13" r:id="rId2"/>
    <p:sldMasterId id="2147483735" r:id="rId3"/>
    <p:sldMasterId id="2147483757" r:id="rId4"/>
  </p:sldMasterIdLst>
  <p:notesMasterIdLst>
    <p:notesMasterId r:id="rId12"/>
  </p:notesMasterIdLst>
  <p:handoutMasterIdLst>
    <p:handoutMasterId r:id="rId13"/>
  </p:handoutMasterIdLst>
  <p:sldIdLst>
    <p:sldId id="291" r:id="rId5"/>
    <p:sldId id="357" r:id="rId6"/>
    <p:sldId id="367" r:id="rId7"/>
    <p:sldId id="370" r:id="rId8"/>
    <p:sldId id="366" r:id="rId9"/>
    <p:sldId id="368" r:id="rId10"/>
    <p:sldId id="369" r:id="rId11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Mahabier, Vharsa (WVL)" initials="MV(" lastIdx="20" clrIdx="0">
    <p:extLst>
      <p:ext uri="{19B8F6BF-5375-455C-9EA6-DF929625EA0E}">
        <p15:presenceInfo xmlns:p15="http://schemas.microsoft.com/office/powerpoint/2012/main" userId="Mahabier, Vharsa (WVL)" providerId="None"/>
      </p:ext>
    </p:extLst>
  </p:cmAuthor>
  <p:cmAuthor id="3" name="Neijsen, Gea (WVL)" initials="NG(" lastIdx="3" clrIdx="1">
    <p:extLst>
      <p:ext uri="{19B8F6BF-5375-455C-9EA6-DF929625EA0E}">
        <p15:presenceInfo xmlns:p15="http://schemas.microsoft.com/office/powerpoint/2012/main" userId="S-1-5-21-1046319769-833967741-3563887046-837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327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696" y="114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11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3424049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8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189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377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566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754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331814548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732834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0" y="900429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86287901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313020292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76736534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2" y="1171764"/>
            <a:ext cx="10954905" cy="1235235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2"/>
            <a:ext cx="10954904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-8342" y="6499853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Rechthoek 7"/>
          <p:cNvSpPr/>
          <p:nvPr/>
        </p:nvSpPr>
        <p:spPr>
          <a:xfrm>
            <a:off x="0" y="6513084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7808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251" y="828241"/>
            <a:ext cx="12208683" cy="5671611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2" y="1171764"/>
            <a:ext cx="10954905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2"/>
            <a:ext cx="10954904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Rechthoek 5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781778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9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548146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9"/>
            <a:ext cx="10964333" cy="4305685"/>
          </a:xfrm>
        </p:spPr>
        <p:txBody>
          <a:bodyPr>
            <a:normAutofit/>
          </a:bodyPr>
          <a:lstStyle>
            <a:lvl1pPr marL="285744" indent="-285744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800"/>
            </a:lvl2pPr>
            <a:lvl3pPr marL="914377" indent="0">
              <a:lnSpc>
                <a:spcPts val="2400"/>
              </a:lnSpc>
              <a:buFontTx/>
              <a:buNone/>
              <a:defRPr sz="1800"/>
            </a:lvl3pPr>
            <a:lvl4pPr marL="1371566" indent="0">
              <a:lnSpc>
                <a:spcPts val="2400"/>
              </a:lnSpc>
              <a:buFontTx/>
              <a:buNone/>
              <a:defRPr sz="1800"/>
            </a:lvl4pPr>
            <a:lvl5pPr marL="1828754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449741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3" y="1811339"/>
            <a:ext cx="5938399" cy="4305685"/>
          </a:xfrm>
        </p:spPr>
        <p:txBody>
          <a:bodyPr>
            <a:normAutofit/>
          </a:bodyPr>
          <a:lstStyle>
            <a:lvl1pPr marL="285744" indent="-285744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800"/>
            </a:lvl2pPr>
            <a:lvl3pPr marL="914377" indent="0">
              <a:lnSpc>
                <a:spcPts val="2400"/>
              </a:lnSpc>
              <a:buFontTx/>
              <a:buNone/>
              <a:defRPr sz="1800"/>
            </a:lvl3pPr>
            <a:lvl4pPr marL="1371566" indent="0">
              <a:lnSpc>
                <a:spcPts val="2400"/>
              </a:lnSpc>
              <a:buFontTx/>
              <a:buNone/>
              <a:defRPr sz="1800"/>
            </a:lvl4pPr>
            <a:lvl5pPr marL="1828754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3" y="1811337"/>
            <a:ext cx="4658783" cy="430053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99755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01133" y="1811339"/>
            <a:ext cx="10972800" cy="4256088"/>
          </a:xfrm>
        </p:spPr>
        <p:txBody>
          <a:bodyPr numCol="2" spcCol="360000"/>
          <a:lstStyle>
            <a:lvl1pPr marL="285744" indent="-285744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32" indent="-285744" algn="l">
              <a:buFont typeface="Arial"/>
              <a:buChar char="•"/>
              <a:defRPr/>
            </a:lvl2pPr>
            <a:lvl3pPr marL="1200121" indent="-285744" algn="l">
              <a:buFont typeface="Arial"/>
              <a:buChar char="•"/>
              <a:defRPr/>
            </a:lvl3pPr>
            <a:lvl4pPr marL="1657309" indent="-285744" algn="l">
              <a:buFont typeface="Arial"/>
              <a:buChar char="•"/>
              <a:defRPr/>
            </a:lvl4pPr>
            <a:lvl5pPr marL="2114498" indent="-285744" algn="l">
              <a:buFont typeface="Arial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98685503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81620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951333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430595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3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1124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9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919725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3892743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9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35840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1295999"/>
            <a:ext cx="11203200" cy="40011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24417" y="2070000"/>
            <a:ext cx="11203200" cy="4140000"/>
          </a:xfrm>
        </p:spPr>
        <p:txBody>
          <a:bodyPr/>
          <a:lstStyle>
            <a:lvl4pPr marL="1274731" indent="-285744">
              <a:buFont typeface="Verdana" pitchFamily="34" charset="0"/>
              <a:buChar char="–"/>
              <a:defRPr sz="1800"/>
            </a:lvl4pPr>
            <a:lvl5pPr marL="1631910" indent="-285744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898875"/>
      </p:ext>
    </p:extLst>
  </p:cSld>
  <p:clrMapOvr>
    <a:masterClrMapping/>
  </p:clrMapOvr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1084622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9" y="1295400"/>
            <a:ext cx="11203516" cy="400051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24419" y="2070100"/>
            <a:ext cx="11203516" cy="41402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237888"/>
      </p:ext>
    </p:extLst>
  </p:cSld>
  <p:clrMapOvr>
    <a:masterClrMapping/>
  </p:clrMapOvr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3424049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8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189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377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566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754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983021217"/>
      </p:ext>
    </p:extLst>
  </p:cSld>
  <p:clrMapOvr>
    <a:masterClrMapping/>
  </p:clrMapOvr>
  <p:hf sldNum="0"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177879206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0" y="900429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063083448"/>
      </p:ext>
    </p:extLst>
  </p:cSld>
  <p:clrMapOvr>
    <a:masterClrMapping/>
  </p:clrMapOvr>
  <p:hf sldNum="0"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068870937"/>
      </p:ext>
    </p:extLst>
  </p:cSld>
  <p:clrMapOvr>
    <a:masterClrMapping/>
  </p:clrMapOvr>
  <p:hf sldNum="0"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642910023"/>
      </p:ext>
    </p:extLst>
  </p:cSld>
  <p:clrMapOvr>
    <a:masterClrMapping/>
  </p:clrMapOvr>
  <p:hf sldNum="0"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2" y="1171764"/>
            <a:ext cx="10954905" cy="1235235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2"/>
            <a:ext cx="10954904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-8342" y="6499853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Rechthoek 7"/>
          <p:cNvSpPr/>
          <p:nvPr/>
        </p:nvSpPr>
        <p:spPr>
          <a:xfrm>
            <a:off x="0" y="6513084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679066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251" y="828241"/>
            <a:ext cx="12208683" cy="5671611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2" y="1171764"/>
            <a:ext cx="10954905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2"/>
            <a:ext cx="10954904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Rechthoek 5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33820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9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5248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9"/>
            <a:ext cx="10964333" cy="4305685"/>
          </a:xfrm>
        </p:spPr>
        <p:txBody>
          <a:bodyPr>
            <a:normAutofit/>
          </a:bodyPr>
          <a:lstStyle>
            <a:lvl1pPr marL="285744" indent="-285744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800"/>
            </a:lvl2pPr>
            <a:lvl3pPr marL="914377" indent="0">
              <a:lnSpc>
                <a:spcPts val="2400"/>
              </a:lnSpc>
              <a:buFontTx/>
              <a:buNone/>
              <a:defRPr sz="1800"/>
            </a:lvl3pPr>
            <a:lvl4pPr marL="1371566" indent="0">
              <a:lnSpc>
                <a:spcPts val="2400"/>
              </a:lnSpc>
              <a:buFontTx/>
              <a:buNone/>
              <a:defRPr sz="1800"/>
            </a:lvl4pPr>
            <a:lvl5pPr marL="1828754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947392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3" y="1811339"/>
            <a:ext cx="5938399" cy="4305685"/>
          </a:xfrm>
        </p:spPr>
        <p:txBody>
          <a:bodyPr>
            <a:normAutofit/>
          </a:bodyPr>
          <a:lstStyle>
            <a:lvl1pPr marL="285744" indent="-285744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800"/>
            </a:lvl2pPr>
            <a:lvl3pPr marL="914377" indent="0">
              <a:lnSpc>
                <a:spcPts val="2400"/>
              </a:lnSpc>
              <a:buFontTx/>
              <a:buNone/>
              <a:defRPr sz="1800"/>
            </a:lvl3pPr>
            <a:lvl4pPr marL="1371566" indent="0">
              <a:lnSpc>
                <a:spcPts val="2400"/>
              </a:lnSpc>
              <a:buFontTx/>
              <a:buNone/>
              <a:defRPr sz="1800"/>
            </a:lvl4pPr>
            <a:lvl5pPr marL="1828754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3" y="1811337"/>
            <a:ext cx="4658783" cy="430053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091354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01133" y="1811339"/>
            <a:ext cx="10972800" cy="4256088"/>
          </a:xfrm>
        </p:spPr>
        <p:txBody>
          <a:bodyPr numCol="2" spcCol="360000"/>
          <a:lstStyle>
            <a:lvl1pPr marL="285744" indent="-285744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32" indent="-285744" algn="l">
              <a:buFont typeface="Arial"/>
              <a:buChar char="•"/>
              <a:defRPr/>
            </a:lvl2pPr>
            <a:lvl3pPr marL="1200121" indent="-285744" algn="l">
              <a:buFont typeface="Arial"/>
              <a:buChar char="•"/>
              <a:defRPr/>
            </a:lvl3pPr>
            <a:lvl4pPr marL="1657309" indent="-285744" algn="l">
              <a:buFont typeface="Arial"/>
              <a:buChar char="•"/>
              <a:defRPr/>
            </a:lvl4pPr>
            <a:lvl5pPr marL="2114498" indent="-285744" algn="l">
              <a:buFont typeface="Arial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90244436"/>
      </p:ext>
    </p:extLst>
  </p:cSld>
  <p:clrMapOvr>
    <a:masterClrMapping/>
  </p:clrMapOvr>
  <p:hf sldNum="0"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04777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558658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075947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3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113257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9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156654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3892743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9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722468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1295999"/>
            <a:ext cx="11203200" cy="40011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24417" y="2070000"/>
            <a:ext cx="11203200" cy="4140000"/>
          </a:xfrm>
        </p:spPr>
        <p:txBody>
          <a:bodyPr/>
          <a:lstStyle>
            <a:lvl4pPr marL="1274731" indent="-285744">
              <a:buFont typeface="Verdana" pitchFamily="34" charset="0"/>
              <a:buChar char="–"/>
              <a:defRPr sz="1800"/>
            </a:lvl4pPr>
            <a:lvl5pPr marL="1631910" indent="-285744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5115668"/>
      </p:ext>
    </p:extLst>
  </p:cSld>
  <p:clrMapOvr>
    <a:masterClrMapping/>
  </p:clrMapOvr>
  <p:hf sldNum="0"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4061205"/>
      </p:ext>
    </p:extLst>
  </p:cSld>
  <p:clrMapOvr>
    <a:masterClrMapping/>
  </p:clrMapOvr>
  <p:hf sldNum="0"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9" y="1295400"/>
            <a:ext cx="11203516" cy="400051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24419" y="2070100"/>
            <a:ext cx="11203516" cy="41402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8347156"/>
      </p:ext>
    </p:extLst>
  </p:cSld>
  <p:clrMapOvr>
    <a:masterClrMapping/>
  </p:clrMapOvr>
  <p:hf sldNum="0"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3424049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8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189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377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566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754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867817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20716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0" y="900429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440661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929419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5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6" y="2413592"/>
            <a:ext cx="5171671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8341" y="890588"/>
            <a:ext cx="6114248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3136173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2" y="1171764"/>
            <a:ext cx="10954905" cy="1235235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2"/>
            <a:ext cx="10954904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-8342" y="6499853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Rechthoek 7"/>
          <p:cNvSpPr/>
          <p:nvPr/>
        </p:nvSpPr>
        <p:spPr>
          <a:xfrm>
            <a:off x="0" y="6513084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616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251" y="828241"/>
            <a:ext cx="12208683" cy="5671611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2" y="1171764"/>
            <a:ext cx="10954905" cy="1235235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2"/>
            <a:ext cx="10954904" cy="1550153"/>
          </a:xfrm>
        </p:spPr>
        <p:txBody>
          <a:bodyPr>
            <a:normAutofit/>
          </a:bodyPr>
          <a:lstStyle>
            <a:lvl1pPr marL="285744" indent="-285744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640523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9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968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9"/>
            <a:ext cx="10964333" cy="4305685"/>
          </a:xfrm>
        </p:spPr>
        <p:txBody>
          <a:bodyPr>
            <a:normAutofit/>
          </a:bodyPr>
          <a:lstStyle>
            <a:lvl1pPr marL="285744" indent="-285744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800"/>
            </a:lvl2pPr>
            <a:lvl3pPr marL="914377" indent="0">
              <a:lnSpc>
                <a:spcPts val="2400"/>
              </a:lnSpc>
              <a:buFontTx/>
              <a:buNone/>
              <a:defRPr sz="1800"/>
            </a:lvl3pPr>
            <a:lvl4pPr marL="1371566" indent="0">
              <a:lnSpc>
                <a:spcPts val="2400"/>
              </a:lnSpc>
              <a:buFontTx/>
              <a:buNone/>
              <a:defRPr sz="1800"/>
            </a:lvl4pPr>
            <a:lvl5pPr marL="1828754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05894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3" y="1811339"/>
            <a:ext cx="5938399" cy="4305685"/>
          </a:xfrm>
        </p:spPr>
        <p:txBody>
          <a:bodyPr>
            <a:normAutofit/>
          </a:bodyPr>
          <a:lstStyle>
            <a:lvl1pPr marL="285744" indent="-285744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800"/>
            </a:lvl2pPr>
            <a:lvl3pPr marL="914377" indent="0">
              <a:lnSpc>
                <a:spcPts val="2400"/>
              </a:lnSpc>
              <a:buFontTx/>
              <a:buNone/>
              <a:defRPr sz="1800"/>
            </a:lvl3pPr>
            <a:lvl4pPr marL="1371566" indent="0">
              <a:lnSpc>
                <a:spcPts val="2400"/>
              </a:lnSpc>
              <a:buFontTx/>
              <a:buNone/>
              <a:defRPr sz="1800"/>
            </a:lvl4pPr>
            <a:lvl5pPr marL="1828754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3" y="1811337"/>
            <a:ext cx="4658783" cy="430053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139329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01133" y="1811339"/>
            <a:ext cx="10972800" cy="4256088"/>
          </a:xfrm>
        </p:spPr>
        <p:txBody>
          <a:bodyPr numCol="2" spcCol="360000"/>
          <a:lstStyle>
            <a:lvl1pPr marL="285744" indent="-285744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32" indent="-285744" algn="l">
              <a:buFont typeface="Arial"/>
              <a:buChar char="•"/>
              <a:defRPr/>
            </a:lvl2pPr>
            <a:lvl3pPr marL="1200121" indent="-285744" algn="l">
              <a:buFont typeface="Arial"/>
              <a:buChar char="•"/>
              <a:defRPr/>
            </a:lvl3pPr>
            <a:lvl4pPr marL="1657309" indent="-285744" algn="l">
              <a:buFont typeface="Arial"/>
              <a:buChar char="•"/>
              <a:defRPr/>
            </a:lvl4pPr>
            <a:lvl5pPr marL="2114498" indent="-285744" algn="l">
              <a:buFont typeface="Arial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487844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87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775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848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3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189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377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566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754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6497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9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75354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3892743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9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5020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583E-C42D-492E-926E-7F565EA36D1D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9BD9-C696-4215-BD2F-2014D4CB12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620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1295999"/>
            <a:ext cx="11203200" cy="40011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24417" y="2070000"/>
            <a:ext cx="11203200" cy="4140000"/>
          </a:xfrm>
        </p:spPr>
        <p:txBody>
          <a:bodyPr/>
          <a:lstStyle>
            <a:lvl4pPr marL="1274731" indent="-285744">
              <a:buFont typeface="Verdana" pitchFamily="34" charset="0"/>
              <a:buChar char="–"/>
              <a:defRPr sz="1800"/>
            </a:lvl4pPr>
            <a:lvl5pPr marL="1631910" indent="-285744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1FB5579-27BC-4E16-AF33-8665B80C3346}" type="datetime4">
              <a:rPr lang="nl-NL"/>
              <a:pPr>
                <a:defRPr/>
              </a:pPr>
              <a:t>14 februari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135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0921-AC39-451A-B29D-4AB99617B551}" type="datetime4">
              <a:rPr lang="nl-NL"/>
              <a:pPr>
                <a:defRPr/>
              </a:pPr>
              <a:t>14 februari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9887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9" y="1295400"/>
            <a:ext cx="11203516" cy="400051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24419" y="2070100"/>
            <a:ext cx="11203516" cy="41402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FE0E-0AFB-4EE9-8ABB-CDB32C81D03F}" type="datetime4">
              <a:rPr lang="nl-NL"/>
              <a:pPr>
                <a:defRPr/>
              </a:pPr>
              <a:t>14 februari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44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1" y="102517"/>
            <a:ext cx="2284584" cy="67193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4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2" r:id="rId18"/>
    <p:sldLayoutId id="2147483733" r:id="rId19"/>
    <p:sldLayoutId id="2147483734" r:id="rId20"/>
  </p:sldLayoutIdLst>
  <p:hf sldNum="0" hdr="0"/>
  <p:txStyles>
    <p:titleStyle>
      <a:lvl1pPr algn="l" defTabSz="457189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189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377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566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754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1" y="102517"/>
            <a:ext cx="2284584" cy="67193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4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4" r:id="rId18"/>
    <p:sldLayoutId id="2147483755" r:id="rId19"/>
    <p:sldLayoutId id="2147483756" r:id="rId20"/>
  </p:sldLayoutIdLst>
  <p:hf sldNum="0" hdr="0"/>
  <p:txStyles>
    <p:titleStyle>
      <a:lvl1pPr algn="l" defTabSz="457189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189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377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566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754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1" y="102517"/>
            <a:ext cx="2284584" cy="67193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6506108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4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14/2/25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62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</p:sldLayoutIdLst>
  <p:hf sldNum="0" hdr="0"/>
  <p:txStyles>
    <p:titleStyle>
      <a:lvl1pPr algn="l" defTabSz="457189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189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377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566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754" indent="0" algn="l" defTabSz="457189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plo.nl/thema/bodem/nieuws-bodem/2024/verzamelbesluit-omgevingswet-bodem-water-2025" TargetMode="Externa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plo.nl/thema/bodem/nieuws-bodem/2025/consultatie-verzamelbesluit-omgevingswet-bodem/" TargetMode="Externa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plo.nl/thema/bodem/nieuws-bodem/2024/verzamelbrief-bodem-ondergrond-november-2024/" TargetMode="Externa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C729-562D-324C-AB0E-3201E01F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9435" y="1171764"/>
            <a:ext cx="5470221" cy="123523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Signalen</a:t>
            </a:r>
            <a:r>
              <a:rPr lang="en-US" dirty="0"/>
              <a:t> </a:t>
            </a:r>
            <a:r>
              <a:rPr lang="en-US" dirty="0" err="1"/>
              <a:t>bodemactiviteiten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(</a:t>
            </a:r>
            <a:r>
              <a:rPr lang="en-US" dirty="0" err="1"/>
              <a:t>toekomstige</a:t>
            </a:r>
            <a:r>
              <a:rPr lang="en-US" dirty="0"/>
              <a:t>) </a:t>
            </a:r>
            <a:r>
              <a:rPr lang="en-US" dirty="0" err="1"/>
              <a:t>wijzigingen</a:t>
            </a:r>
            <a:r>
              <a:rPr lang="en-US" dirty="0"/>
              <a:t> in de </a:t>
            </a:r>
            <a:r>
              <a:rPr lang="en-US" dirty="0" err="1"/>
              <a:t>regelgeving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nl-NL" sz="2100" i="1" dirty="0"/>
              <a:t>VTH Netwerksessie 14 februari 2025</a:t>
            </a:r>
            <a:br>
              <a:rPr lang="en-US" sz="1900" dirty="0"/>
            </a:br>
            <a:br>
              <a:rPr lang="en-US" dirty="0"/>
            </a:br>
            <a:br>
              <a:rPr lang="en-US" dirty="0"/>
            </a:br>
            <a:endParaRPr lang="nl-NL" sz="2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/>
              <a:t>Marcel Cassee</a:t>
            </a:r>
          </a:p>
          <a:p>
            <a:r>
              <a:rPr lang="en-US" sz="1600" dirty="0"/>
              <a:t>Rijkswaterstaat, </a:t>
            </a:r>
            <a:r>
              <a:rPr lang="en-US" sz="1600" dirty="0" err="1"/>
              <a:t>Afdeling</a:t>
            </a:r>
            <a:r>
              <a:rPr lang="en-US" sz="1600" dirty="0"/>
              <a:t> Bodem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Ondergrond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66898"/>
            <a:ext cx="10972800" cy="663123"/>
          </a:xfrm>
        </p:spPr>
        <p:txBody>
          <a:bodyPr>
            <a:normAutofit/>
          </a:bodyPr>
          <a:lstStyle/>
          <a:p>
            <a:r>
              <a:rPr lang="nl-NL" dirty="0"/>
              <a:t>Ontwikkeling bodemvragen aan IPLO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5658" y="1910785"/>
            <a:ext cx="11126741" cy="49674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In 2024 ca 42.000 vragen aan IPLO, </a:t>
            </a:r>
            <a:br>
              <a:rPr lang="nl-NL" sz="1700" dirty="0"/>
            </a:br>
            <a:r>
              <a:rPr lang="nl-NL" sz="1700" dirty="0"/>
              <a:t>waarvan ca 12% over bodem</a:t>
            </a:r>
          </a:p>
          <a:p>
            <a:endParaRPr lang="nl-N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Meeste vragen over bodemregels </a:t>
            </a:r>
            <a:br>
              <a:rPr lang="nl-NL" sz="1700" dirty="0"/>
            </a:br>
            <a:r>
              <a:rPr lang="nl-NL" sz="1700" dirty="0"/>
              <a:t>uit het Bal, ook wel over </a:t>
            </a:r>
            <a:r>
              <a:rPr lang="nl-NL" sz="1700" dirty="0" err="1"/>
              <a:t>Bbk</a:t>
            </a:r>
            <a:r>
              <a:rPr lang="nl-NL" sz="1700" dirty="0"/>
              <a:t>/</a:t>
            </a:r>
            <a:r>
              <a:rPr lang="nl-NL" sz="1700" dirty="0" err="1"/>
              <a:t>Rbk</a:t>
            </a:r>
            <a:r>
              <a:rPr lang="nl-NL" sz="17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Ca 33% van de vragen door </a:t>
            </a:r>
            <a:r>
              <a:rPr lang="nl-NL" sz="1700" dirty="0" err="1"/>
              <a:t>OD’s</a:t>
            </a:r>
            <a:endParaRPr lang="nl-NL" sz="1700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Website aangevuld (n.a.v. vragen)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Registreren en adresseren van </a:t>
            </a:r>
            <a:br>
              <a:rPr lang="nl-NL" sz="1700" dirty="0"/>
            </a:br>
            <a:r>
              <a:rPr lang="nl-NL" sz="1700" dirty="0"/>
              <a:t>signalen (fouten en knelpunten)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FFA-1FA3-475B-BDCF-CEE0FFDA951A}" type="datetime1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CBDA708-80FB-63D9-65A4-B0ED8679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26" y="1910785"/>
            <a:ext cx="6975348" cy="37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FD756-DBEB-D3F6-082F-3FA823BB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423" y="128223"/>
            <a:ext cx="10972800" cy="663123"/>
          </a:xfrm>
        </p:spPr>
        <p:txBody>
          <a:bodyPr/>
          <a:lstStyle/>
          <a:p>
            <a:r>
              <a:rPr lang="nl-NL" dirty="0"/>
              <a:t>Bodemactiviteiten?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02B0C-F246-AC13-0840-244F9A787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914C66-64F8-37DC-732C-78896A54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221B-EDF4-4C4D-BA11-5C6330D09EFA}" type="datetime1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62140A-CE23-FEDE-F878-F3C1359F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ACBFDA-4C09-1E35-95B4-39F4666E7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" t="37581" r="6632" b="13572"/>
          <a:stretch/>
        </p:blipFill>
        <p:spPr>
          <a:xfrm>
            <a:off x="0" y="1013429"/>
            <a:ext cx="12192000" cy="58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2BC7-317A-ED11-131E-2908EC2D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828897"/>
            <a:ext cx="10972800" cy="663123"/>
          </a:xfrm>
        </p:spPr>
        <p:txBody>
          <a:bodyPr>
            <a:normAutofit/>
          </a:bodyPr>
          <a:lstStyle/>
          <a:p>
            <a:r>
              <a:rPr lang="nl-NL" dirty="0"/>
              <a:t>Werkgroep bodemregels in de Omgevingswet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D3D667-19D1-9231-AA74-2F72A94B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514150"/>
            <a:ext cx="11057212" cy="497857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Werkgroep onder het Ambtelijk Overleg (AO) Bodem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Doel: Bespreken knelpunten en advies uitbrengen over aanpassing van regelgeving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Scope: Aanvullingsspoor bodem (bodemverontreiniging/sanering, grondverzet)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Agenda: bespreken signalen/knelpunten (vanuit IPLO of direct door de decentrale overheden)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Deelnemers: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Ministerie van I&amp;W en Rijkswaterstaat / IPLO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Provincie Zuid-Holland (Sander Jansen)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VNG (Henk van den Berg)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Gemeente Amsterdam (Henriette van Hoek, Frank van Hage)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OD Noordzeekanaalgebied (Marion Sibeijn) en OD Drenthe (Jacob Buist, Danielle Wagenar)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Unie van Waterschappen (Andy Krijgsman)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Verduidelijking op website, aanpassing regels via Verzamelbesluit en Verzamelregeling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60C89C-B0D2-5754-75CD-8597BB7B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80D6-5E49-4E6C-83AA-608A4F4B1F91}" type="datetime1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1E03C9-B4CE-544B-EA23-DBC3B972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21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3AFFE-20BD-4924-E250-CA419CA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832074"/>
            <a:ext cx="10972800" cy="663123"/>
          </a:xfrm>
        </p:spPr>
        <p:txBody>
          <a:bodyPr>
            <a:normAutofit/>
          </a:bodyPr>
          <a:lstStyle/>
          <a:p>
            <a:r>
              <a:rPr lang="nl-NL" sz="2700" dirty="0"/>
              <a:t>Wijzigingen via Verzamelbesluit bodem en water 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7FA25-8F76-8B35-D5E7-62743587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27" y="1257991"/>
            <a:ext cx="11057212" cy="51607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Aanscherping eisen opslaan diesel/gasolie in ondergrondse enkelwandige opslagtanks van staal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Verplichte coating voor nieuwe tanks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Keuringstermijn voor bestaande tanks aangescherpt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Uitzondering voor opslagtanks in bak met lekdetectie en dubbelwandige tanks met lekdetectie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Verplichte </a:t>
            </a:r>
            <a:r>
              <a:rPr lang="nl-NL" dirty="0" err="1"/>
              <a:t>kathodische</a:t>
            </a:r>
            <a:r>
              <a:rPr lang="nl-NL" dirty="0"/>
              <a:t> bescherming ondergrondse opslagtanks en –leidingen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Verplicht voor na 1-1-2025 aangelegde tanks;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Oude tanks: verplichte jaarlijkse stoomdrukproef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Gegevens en bescheiden bij melding en informatieplicht gesloten bodemenergiesystemen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Versoepeling eisen bodembescherming bij opslag baggerspecie voorafgaand aan verspreiden elders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Herstelsanering na uitvoering eindonderzoek bij beëindiging activiteit;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Verbetering informatiepositie bevoegd gezag over herstelsanering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verduidelijking </a:t>
            </a:r>
            <a:r>
              <a:rPr lang="nl-NL" dirty="0" err="1"/>
              <a:t>mba</a:t>
            </a:r>
            <a:r>
              <a:rPr lang="nl-NL" dirty="0"/>
              <a:t> saneren van de bodem niet bedoeld voor herstelsanering en ongewoon voorval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Herstel van verschrijvingen, verwijzingen, </a:t>
            </a:r>
            <a:r>
              <a:rPr lang="nl-NL" dirty="0" err="1"/>
              <a:t>etc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Emissie glastuinbouwbedrijven: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Strengere emissiegrenswaarden drainwaterwater vanaf 1-1-2025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Herstel beleidsneutraal overzetten registratie/rapportageplicht </a:t>
            </a:r>
            <a:r>
              <a:rPr lang="nl-NL" dirty="0" err="1">
                <a:solidFill>
                  <a:srgbClr val="0070C0"/>
                </a:solidFill>
              </a:rPr>
              <a:t>nullozers</a:t>
            </a:r>
            <a:r>
              <a:rPr lang="nl-NL" dirty="0">
                <a:solidFill>
                  <a:srgbClr val="0070C0"/>
                </a:solidFill>
              </a:rPr>
              <a:t> t.o.v. Activiteitenbesluit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 informatie: </a:t>
            </a:r>
            <a:r>
              <a:rPr lang="nl-NL" dirty="0">
                <a:hlinkClick r:id="rId2"/>
              </a:rPr>
              <a:t>Verzamelbesluit Omgevingswet bodem en water 2025 gepubliceerd in Staatsblad (IPLO)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396C72-84FD-E16D-989C-AB165C47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FF0F-A7C8-4480-9E28-256EAD50833D}" type="datetime1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8A7E76-5787-E907-F977-B488205A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30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CB32B-6A67-81C1-E922-9E3781DD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776408"/>
            <a:ext cx="10972800" cy="663123"/>
          </a:xfrm>
        </p:spPr>
        <p:txBody>
          <a:bodyPr/>
          <a:lstStyle/>
          <a:p>
            <a:r>
              <a:rPr lang="nl-NL" dirty="0"/>
              <a:t>Consultatie Verzamelbesluit bodem en water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90150-FF8F-54EF-8FE1-A04A1785D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39531"/>
            <a:ext cx="11658346" cy="52571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Mba</a:t>
            </a:r>
            <a:r>
              <a:rPr lang="nl-NL" dirty="0"/>
              <a:t> graven in de bodem: regels graven in de bodem kwaliteit &lt; en &gt; interventiewaarden in één </a:t>
            </a:r>
            <a:r>
              <a:rPr lang="nl-NL" dirty="0" err="1"/>
              <a:t>mba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Mba</a:t>
            </a:r>
            <a:r>
              <a:rPr lang="nl-NL" dirty="0"/>
              <a:t> opslaan van grond of baggerspecie: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Ontbrekende gegevens toegevoegd aan melding of informatieplicht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Schrappen verwijzing naar paragraaf 4.50 (ontvangst afvalstoffen)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Mba</a:t>
            </a:r>
            <a:r>
              <a:rPr lang="nl-NL" dirty="0"/>
              <a:t> toepassen van bouwstoffen: informatieplicht voor toepassen van staalslakken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Mba</a:t>
            </a:r>
            <a:r>
              <a:rPr lang="nl-NL" dirty="0"/>
              <a:t> toepassen van grond of baggerspecie: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Vermelden bij melding of sprake is van uitsluitend ‘schone’ grond of baggerspecie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Informatieplicht bij einde activiteit over afwijkingen in eventuele hoeveelheden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Verduidelijking Omgevingsbesluit: bevoegdheden in opdracht toepassen bouwstoffen, grond en baggerspecie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Diverse wijzigingen en verduidelijkingen voor opslagtanks: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Verduidelijking bovengrondse tanks die gedeeltelijk in de bodem of terp liggen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Vuilwaterriool vloeistofdicht tot slibvangput en olieafscheider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Keuringstermijnen bovengrondse opslagtanks met ondergrondse leidingen aangepast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Keuringstermijnen opslag van brandbare vloeistoffen in ondergrondse opslagtanks opgenomen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Informatieplicht afkeuren en verwijderen ondergrondse opslagtanks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Consultatie Verzamelbesluit Omgevingswet bodem en water 2026 (IPLO)</a:t>
            </a:r>
            <a:r>
              <a:rPr lang="nl-NL" dirty="0"/>
              <a:t>: reageren t/m 2-3-2025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B01D8-C605-7025-8D59-2BE599AE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D31-3D35-4650-86EE-46CCE0AA35E6}" type="datetime1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5B3CDE-3E0D-4E89-F7AB-4BE455DB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41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D4AC-D32E-1ADC-472B-F4CA9CF1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948484"/>
            <a:ext cx="10972800" cy="663123"/>
          </a:xfrm>
        </p:spPr>
        <p:txBody>
          <a:bodyPr/>
          <a:lstStyle/>
          <a:p>
            <a:r>
              <a:rPr lang="nl-NL" dirty="0"/>
              <a:t>Toekomstige ontwikkelingen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7F098-BFFD-C590-6453-22BA91FA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4" y="1733121"/>
            <a:ext cx="11057212" cy="44704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Ontwerp Verzamelregeling bodem 2026 later dit voorjaar in consultatie, belangrijkste wijziging: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Verplichting aanlevering bodemonderzoeken in </a:t>
            </a:r>
            <a:r>
              <a:rPr lang="nl-NL" dirty="0" err="1"/>
              <a:t>xml</a:t>
            </a:r>
            <a:r>
              <a:rPr lang="nl-NL" dirty="0"/>
              <a:t>-formaat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Ministerie van I&amp;W werkt ook aan een Verzamelbesluit water 2026 (inwerkingtreding per 1-7-2026)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Meld- en informatieplichten bij de </a:t>
            </a:r>
            <a:r>
              <a:rPr lang="nl-NL" dirty="0" err="1"/>
              <a:t>mba</a:t>
            </a:r>
            <a:r>
              <a:rPr lang="nl-NL" dirty="0"/>
              <a:t> saneren van de bodem: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Bij </a:t>
            </a:r>
            <a:r>
              <a:rPr lang="nl-NL" dirty="0" err="1"/>
              <a:t>mba</a:t>
            </a:r>
            <a:r>
              <a:rPr lang="nl-NL" dirty="0"/>
              <a:t> saneren van de bodem vaak samenloop met </a:t>
            </a:r>
            <a:r>
              <a:rPr lang="nl-NL" dirty="0" err="1"/>
              <a:t>mba</a:t>
            </a:r>
            <a:r>
              <a:rPr lang="nl-NL" dirty="0"/>
              <a:t> graven in de bodem en </a:t>
            </a:r>
            <a:r>
              <a:rPr lang="nl-NL" dirty="0" err="1"/>
              <a:t>mba</a:t>
            </a:r>
            <a:r>
              <a:rPr lang="nl-NL" dirty="0"/>
              <a:t> toepassen van grond of baggerspecie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Daardoor veel ‘losse’ meldingen en informatieplichten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nl-NL" dirty="0"/>
              <a:t>Ministerie van I&amp;W onderzoekt mogelijk aanpassingen van het Bal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Ministerie van I&amp;W werkt aan herijking bodemregelgeving, </a:t>
            </a:r>
            <a:br>
              <a:rPr lang="nl-NL" dirty="0"/>
            </a:br>
            <a:r>
              <a:rPr lang="nl-NL" dirty="0"/>
              <a:t>zie </a:t>
            </a:r>
            <a:r>
              <a:rPr lang="nl-NL" dirty="0">
                <a:hlinkClick r:id="rId2"/>
              </a:rPr>
              <a:t>Verzamelbrief bodem en ondergrond november 2024 (IPLO)</a:t>
            </a:r>
            <a:r>
              <a:rPr lang="nl-NL" dirty="0"/>
              <a:t>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0D9A5B-6DFC-05E2-ECDF-E35EBB8D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B3DA-24AE-4E58-9FCF-EDAF55A4719B}" type="datetime1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0BC565-F2EC-F3FA-0E89-76F36971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104802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lo-presentatie-sjabloon [Alleen-lezen]" id="{6BEFE53B-604C-4D2D-809D-04B54F35EDEC}" vid="{550554A4-08AB-42CB-8069-BBAB48002F0F}"/>
    </a:ext>
  </a:extLst>
</a:theme>
</file>

<file path=ppt/theme/theme3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lo-presentatie-sjabloon [Alleen-lezen]" id="{6BEFE53B-604C-4D2D-809D-04B54F35EDEC}" vid="{550554A4-08AB-42CB-8069-BBAB48002F0F}"/>
    </a:ext>
  </a:extLst>
</a:theme>
</file>

<file path=ppt/theme/theme4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lo-presentatie-sjabloon [Alleen-lezen]" id="{6BEFE53B-604C-4D2D-809D-04B54F35EDEC}" vid="{550554A4-08AB-42CB-8069-BBAB48002F0F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6131</TotalTime>
  <Words>649</Words>
  <Application>Microsoft Office PowerPoint</Application>
  <PresentationFormat>Breedbeeld</PresentationFormat>
  <Paragraphs>92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Verdana</vt:lpstr>
      <vt:lpstr>Aangepast ontwerp</vt:lpstr>
      <vt:lpstr>1_Aangepast ontwerp</vt:lpstr>
      <vt:lpstr>2_Aangepast ontwerp</vt:lpstr>
      <vt:lpstr>3_Aangepast ontwerp</vt:lpstr>
      <vt:lpstr>Signalen bodemactiviteiten en (toekomstige) wijzigingen in de regelgeving        VTH Netwerksessie 14 februari 2025   </vt:lpstr>
      <vt:lpstr>Ontwikkeling bodemvragen aan IPLO</vt:lpstr>
      <vt:lpstr>Bodemactiviteiten?</vt:lpstr>
      <vt:lpstr>Werkgroep bodemregels in de Omgevingswet</vt:lpstr>
      <vt:lpstr>Wijzigingen via Verzamelbesluit bodem en water 2025</vt:lpstr>
      <vt:lpstr>Consultatie Verzamelbesluit bodem en water 2026</vt:lpstr>
      <vt:lpstr>Toekomstige ontwikkelingen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IPLO bodem - eerste observaties na inwerkingtreding Omgevingswet</dc:title>
  <dc:creator>Cassee Marcel (RWS WVL)</dc:creator>
  <cp:lastModifiedBy>Cassee, Marcel (RWS WVL)</cp:lastModifiedBy>
  <cp:revision>131</cp:revision>
  <dcterms:created xsi:type="dcterms:W3CDTF">2021-08-25T14:02:32Z</dcterms:created>
  <dcterms:modified xsi:type="dcterms:W3CDTF">2025-02-15T10:36:05Z</dcterms:modified>
</cp:coreProperties>
</file>