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48" r:id="rId26"/>
  </p:sldMasterIdLst>
  <p:notesMasterIdLst>
    <p:notesMasterId r:id="rId49"/>
  </p:notesMasterIdLst>
  <p:sldIdLst>
    <p:sldId id="256" r:id="rId27"/>
    <p:sldId id="264" r:id="rId28"/>
    <p:sldId id="782" r:id="rId29"/>
    <p:sldId id="273" r:id="rId30"/>
    <p:sldId id="1648" r:id="rId31"/>
    <p:sldId id="1619" r:id="rId32"/>
    <p:sldId id="1647" r:id="rId33"/>
    <p:sldId id="776" r:id="rId34"/>
    <p:sldId id="779" r:id="rId35"/>
    <p:sldId id="1621" r:id="rId36"/>
    <p:sldId id="1643" r:id="rId37"/>
    <p:sldId id="773" r:id="rId38"/>
    <p:sldId id="1627" r:id="rId39"/>
    <p:sldId id="1622" r:id="rId40"/>
    <p:sldId id="1644" r:id="rId41"/>
    <p:sldId id="763" r:id="rId42"/>
    <p:sldId id="1645" r:id="rId43"/>
    <p:sldId id="765" r:id="rId44"/>
    <p:sldId id="1635" r:id="rId45"/>
    <p:sldId id="1636" r:id="rId46"/>
    <p:sldId id="1649" r:id="rId47"/>
    <p:sldId id="27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5" userDrawn="1">
          <p15:clr>
            <a:srgbClr val="A4A3A4"/>
          </p15:clr>
        </p15:guide>
        <p15:guide id="2" pos="7673" userDrawn="1">
          <p15:clr>
            <a:srgbClr val="A4A3A4"/>
          </p15:clr>
        </p15:guide>
        <p15:guide id="3" pos="7" userDrawn="1">
          <p15:clr>
            <a:srgbClr val="A4A3A4"/>
          </p15:clr>
        </p15:guide>
        <p15:guide id="4" orient="horz"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9A8060-4C19-AA3A-E1DA-A904B2AF375C}" name="Mariëlle Fleuren" initials="MF" userId="S::Marielle.Fleuren@vng.nl::ff73cfc2-cd77-4d87-91c4-e578714dd06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alerie Gaillard-Roos" initials="VG" lastIdx="1" clrIdx="0">
    <p:extLst>
      <p:ext uri="{19B8F6BF-5375-455C-9EA6-DF929625EA0E}">
        <p15:presenceInfo xmlns:p15="http://schemas.microsoft.com/office/powerpoint/2012/main" userId="S::valerie.gaillard-roos@vng.nl::421285d5-694b-48f9-b247-d0e304e97f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81FF"/>
    <a:srgbClr val="11175E"/>
    <a:srgbClr val="1C75BC"/>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4EFA87-70E7-9206-0AE9-2596D6ED08EA}" v="52" dt="2023-12-19T13:21:18.288"/>
    <p1510:client id="{70292470-D34A-87D3-0A66-BEA6DA7989B7}" v="14" dt="2023-10-25T17:29:24.425"/>
    <p1510:client id="{82769681-EF73-5385-E3F9-6684D5A7F6B9}" v="1" dt="2024-01-09T16:57:36.172"/>
    <p1510:client id="{88271384-8DCD-8284-6FCD-CE5485A828ED}" v="122" dt="2023-10-25T14:22:17.052"/>
    <p1510:client id="{A6144204-BFD3-4E18-9FA2-B6AF262A64FB}" v="10" dt="2023-10-26T07:52:58.0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21"/>
  </p:normalViewPr>
  <p:slideViewPr>
    <p:cSldViewPr snapToGrid="0">
      <p:cViewPr varScale="1">
        <p:scale>
          <a:sx n="85" d="100"/>
          <a:sy n="85" d="100"/>
        </p:scale>
        <p:origin x="490" y="53"/>
      </p:cViewPr>
      <p:guideLst>
        <p:guide orient="horz" pos="4315"/>
        <p:guide pos="7673"/>
        <p:guide pos="7"/>
        <p:guide orient="horz"/>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Master" Target="slideMasters/slideMaster1.xml"/><Relationship Id="rId39" Type="http://schemas.openxmlformats.org/officeDocument/2006/relationships/slide" Target="slides/slide13.xml"/><Relationship Id="rId21" Type="http://schemas.openxmlformats.org/officeDocument/2006/relationships/customXml" Target="../customXml/item21.xml"/><Relationship Id="rId34" Type="http://schemas.openxmlformats.org/officeDocument/2006/relationships/slide" Target="slides/slide8.xml"/><Relationship Id="rId42" Type="http://schemas.openxmlformats.org/officeDocument/2006/relationships/slide" Target="slides/slide16.xml"/><Relationship Id="rId47" Type="http://schemas.openxmlformats.org/officeDocument/2006/relationships/slide" Target="slides/slide21.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3.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slide" Target="slides/slide14.xml"/><Relationship Id="rId45" Type="http://schemas.openxmlformats.org/officeDocument/2006/relationships/slide" Target="slides/slide19.xml"/><Relationship Id="rId53" Type="http://schemas.openxmlformats.org/officeDocument/2006/relationships/theme" Target="theme/theme1.xml"/><Relationship Id="rId5" Type="http://schemas.openxmlformats.org/officeDocument/2006/relationships/customXml" Target="../customXml/item5.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microsoft.com/office/2018/10/relationships/authors" Target="authors.xml"/><Relationship Id="rId8" Type="http://schemas.openxmlformats.org/officeDocument/2006/relationships/customXml" Target="../customXml/item8.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20" Type="http://schemas.openxmlformats.org/officeDocument/2006/relationships/customXml" Target="../customXml/item20.xml"/><Relationship Id="rId41" Type="http://schemas.openxmlformats.org/officeDocument/2006/relationships/slide" Target="slides/slide1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4AD282-C490-5843-8B88-C931F5CBD9B7}" type="doc">
      <dgm:prSet loTypeId="urn:microsoft.com/office/officeart/2005/8/layout/process1" loCatId="" qsTypeId="urn:microsoft.com/office/officeart/2005/8/quickstyle/simple1" qsCatId="simple" csTypeId="urn:microsoft.com/office/officeart/2005/8/colors/accent1_2" csCatId="accent1" phldr="1"/>
      <dgm:spPr/>
      <dgm:t>
        <a:bodyPr/>
        <a:lstStyle/>
        <a:p>
          <a:endParaRPr lang="nl-NL"/>
        </a:p>
      </dgm:t>
    </dgm:pt>
    <dgm:pt modelId="{80CDD766-052F-2848-A25D-C2355AD2483C}">
      <dgm:prSet phldrT="[Tekst]" custT="1"/>
      <dgm:spPr>
        <a:solidFill>
          <a:schemeClr val="tx2"/>
        </a:solidFill>
      </dgm:spPr>
      <dgm:t>
        <a:bodyPr/>
        <a:lstStyle/>
        <a:p>
          <a:r>
            <a:rPr lang="nl-NL" sz="1200" b="1">
              <a:solidFill>
                <a:schemeClr val="bg1"/>
              </a:solidFill>
            </a:rPr>
            <a:t>Plan van aanpak</a:t>
          </a:r>
        </a:p>
      </dgm:t>
    </dgm:pt>
    <dgm:pt modelId="{01A4B04A-7D42-9B4D-ABDE-5AD15B425D4D}" type="parTrans" cxnId="{30770D1D-7E17-B542-B3D9-4573D42F23AE}">
      <dgm:prSet/>
      <dgm:spPr/>
      <dgm:t>
        <a:bodyPr/>
        <a:lstStyle/>
        <a:p>
          <a:endParaRPr lang="nl-NL" sz="1200">
            <a:solidFill>
              <a:schemeClr val="tx1"/>
            </a:solidFill>
          </a:endParaRPr>
        </a:p>
      </dgm:t>
    </dgm:pt>
    <dgm:pt modelId="{0A2EC9AB-E167-5E4A-BCEB-18577E338D54}" type="sibTrans" cxnId="{30770D1D-7E17-B542-B3D9-4573D42F23AE}">
      <dgm:prSet custT="1"/>
      <dgm:spPr>
        <a:solidFill>
          <a:schemeClr val="tx2"/>
        </a:solidFill>
      </dgm:spPr>
      <dgm:t>
        <a:bodyPr/>
        <a:lstStyle/>
        <a:p>
          <a:endParaRPr lang="nl-NL" sz="1200">
            <a:solidFill>
              <a:schemeClr val="tx1"/>
            </a:solidFill>
          </a:endParaRPr>
        </a:p>
      </dgm:t>
    </dgm:pt>
    <dgm:pt modelId="{A33174CD-DDD7-6F46-8615-6D2E2A48514F}">
      <dgm:prSet phldrT="[Tekst]" custT="1"/>
      <dgm:spPr>
        <a:solidFill>
          <a:schemeClr val="tx2"/>
        </a:solidFill>
      </dgm:spPr>
      <dgm:t>
        <a:bodyPr/>
        <a:lstStyle/>
        <a:p>
          <a:r>
            <a:rPr lang="nl-NL" sz="1200" b="1">
              <a:solidFill>
                <a:schemeClr val="bg1"/>
              </a:solidFill>
            </a:rPr>
            <a:t>Kick-off</a:t>
          </a:r>
        </a:p>
      </dgm:t>
    </dgm:pt>
    <dgm:pt modelId="{2B942863-7D20-0C45-883A-DCE8A4AEA839}" type="parTrans" cxnId="{BEA0DD72-423E-4847-835C-D564AB05BDA3}">
      <dgm:prSet/>
      <dgm:spPr/>
      <dgm:t>
        <a:bodyPr/>
        <a:lstStyle/>
        <a:p>
          <a:endParaRPr lang="nl-NL" sz="1200">
            <a:solidFill>
              <a:schemeClr val="tx1"/>
            </a:solidFill>
          </a:endParaRPr>
        </a:p>
      </dgm:t>
    </dgm:pt>
    <dgm:pt modelId="{EA947F2B-9E47-6E4F-BDAC-D2C72F8F5079}" type="sibTrans" cxnId="{BEA0DD72-423E-4847-835C-D564AB05BDA3}">
      <dgm:prSet custT="1"/>
      <dgm:spPr>
        <a:solidFill>
          <a:schemeClr val="tx2"/>
        </a:solidFill>
      </dgm:spPr>
      <dgm:t>
        <a:bodyPr/>
        <a:lstStyle/>
        <a:p>
          <a:endParaRPr lang="nl-NL" sz="1200">
            <a:solidFill>
              <a:schemeClr val="tx1"/>
            </a:solidFill>
          </a:endParaRPr>
        </a:p>
      </dgm:t>
    </dgm:pt>
    <dgm:pt modelId="{702C2C57-D979-A548-B2DF-FCC5BBC42EB0}">
      <dgm:prSet phldrT="[Tekst]" custT="1"/>
      <dgm:spPr>
        <a:solidFill>
          <a:schemeClr val="tx2"/>
        </a:solidFill>
      </dgm:spPr>
      <dgm:t>
        <a:bodyPr/>
        <a:lstStyle/>
        <a:p>
          <a:pPr marL="0" lvl="0" algn="ctr" defTabSz="533400" rtl="0">
            <a:lnSpc>
              <a:spcPct val="90000"/>
            </a:lnSpc>
            <a:spcBef>
              <a:spcPct val="0"/>
            </a:spcBef>
            <a:spcAft>
              <a:spcPct val="35000"/>
            </a:spcAft>
            <a:buNone/>
          </a:pPr>
          <a:r>
            <a:rPr lang="nl-NL" sz="1200" b="1" kern="1200">
              <a:solidFill>
                <a:schemeClr val="bg1"/>
              </a:solidFill>
            </a:rPr>
            <a:t>Sessies</a:t>
          </a:r>
        </a:p>
      </dgm:t>
    </dgm:pt>
    <dgm:pt modelId="{79B86588-FECA-034A-99A2-DF27B539FB45}" type="parTrans" cxnId="{01BEE561-1EEE-174C-A298-A3E0EFFE714B}">
      <dgm:prSet/>
      <dgm:spPr/>
      <dgm:t>
        <a:bodyPr/>
        <a:lstStyle/>
        <a:p>
          <a:endParaRPr lang="nl-NL" sz="1200">
            <a:solidFill>
              <a:schemeClr val="tx1"/>
            </a:solidFill>
          </a:endParaRPr>
        </a:p>
      </dgm:t>
    </dgm:pt>
    <dgm:pt modelId="{DF6018BE-F27E-A848-B1EE-EAFF76901915}" type="sibTrans" cxnId="{01BEE561-1EEE-174C-A298-A3E0EFFE714B}">
      <dgm:prSet custT="1"/>
      <dgm:spPr>
        <a:solidFill>
          <a:schemeClr val="tx2"/>
        </a:solidFill>
      </dgm:spPr>
      <dgm:t>
        <a:bodyPr/>
        <a:lstStyle/>
        <a:p>
          <a:endParaRPr lang="nl-NL" sz="1200">
            <a:solidFill>
              <a:schemeClr val="tx1"/>
            </a:solidFill>
          </a:endParaRPr>
        </a:p>
      </dgm:t>
    </dgm:pt>
    <dgm:pt modelId="{26CC931D-D7DB-C94C-B8BD-08F8D75F8532}">
      <dgm:prSet phldrT="[Tekst]" custT="1"/>
      <dgm:spPr>
        <a:solidFill>
          <a:schemeClr val="tx2"/>
        </a:solidFill>
      </dgm:spPr>
      <dgm:t>
        <a:bodyPr/>
        <a:lstStyle/>
        <a:p>
          <a:r>
            <a:rPr lang="nl-NL" sz="1200" b="1" err="1">
              <a:solidFill>
                <a:schemeClr val="bg1"/>
              </a:solidFill>
            </a:rPr>
            <a:t>Imple-mentatieplan</a:t>
          </a:r>
          <a:endParaRPr lang="nl-NL" sz="1200" b="1">
            <a:solidFill>
              <a:schemeClr val="bg1"/>
            </a:solidFill>
          </a:endParaRPr>
        </a:p>
      </dgm:t>
    </dgm:pt>
    <dgm:pt modelId="{895A8703-28B8-8943-90B8-396FC8B2EF38}" type="parTrans" cxnId="{CCF82D8E-2468-1F4E-897F-27ACC86208E7}">
      <dgm:prSet/>
      <dgm:spPr/>
      <dgm:t>
        <a:bodyPr/>
        <a:lstStyle/>
        <a:p>
          <a:endParaRPr lang="nl-NL"/>
        </a:p>
      </dgm:t>
    </dgm:pt>
    <dgm:pt modelId="{7621BA6C-2254-7648-922B-0E4482ACC231}" type="sibTrans" cxnId="{CCF82D8E-2468-1F4E-897F-27ACC86208E7}">
      <dgm:prSet/>
      <dgm:spPr>
        <a:solidFill>
          <a:schemeClr val="tx2"/>
        </a:solidFill>
      </dgm:spPr>
      <dgm:t>
        <a:bodyPr/>
        <a:lstStyle/>
        <a:p>
          <a:endParaRPr lang="nl-NL"/>
        </a:p>
      </dgm:t>
    </dgm:pt>
    <dgm:pt modelId="{CEFC36F6-41E1-894A-BB90-24CDEF717A34}">
      <dgm:prSet phldrT="[Tekst]" custT="1"/>
      <dgm:spPr>
        <a:solidFill>
          <a:schemeClr val="tx2"/>
        </a:solidFill>
      </dgm:spPr>
      <dgm:t>
        <a:bodyPr/>
        <a:lstStyle/>
        <a:p>
          <a:r>
            <a:rPr lang="nl-NL" sz="1200" b="1">
              <a:solidFill>
                <a:schemeClr val="bg1"/>
              </a:solidFill>
            </a:rPr>
            <a:t>Vervolg</a:t>
          </a:r>
        </a:p>
      </dgm:t>
    </dgm:pt>
    <dgm:pt modelId="{2F262E9E-7E8D-C248-93FC-F023E405C0F5}" type="parTrans" cxnId="{394EABB0-DC41-7A43-B1A5-EF7582BBAAC0}">
      <dgm:prSet/>
      <dgm:spPr/>
      <dgm:t>
        <a:bodyPr/>
        <a:lstStyle/>
        <a:p>
          <a:endParaRPr lang="nl-NL"/>
        </a:p>
      </dgm:t>
    </dgm:pt>
    <dgm:pt modelId="{79EA1926-2921-534C-94F3-214BE2E41995}" type="sibTrans" cxnId="{394EABB0-DC41-7A43-B1A5-EF7582BBAAC0}">
      <dgm:prSet/>
      <dgm:spPr/>
      <dgm:t>
        <a:bodyPr/>
        <a:lstStyle/>
        <a:p>
          <a:endParaRPr lang="nl-NL"/>
        </a:p>
      </dgm:t>
    </dgm:pt>
    <dgm:pt modelId="{2BCEC5E3-E30E-5D4F-BE56-4985DBB77C45}">
      <dgm:prSet phldrT="[Tekst]" custT="1"/>
      <dgm:spPr>
        <a:solidFill>
          <a:schemeClr val="tx2"/>
        </a:solidFill>
      </dgm:spPr>
      <dgm:t>
        <a:bodyPr/>
        <a:lstStyle/>
        <a:p>
          <a:r>
            <a:rPr lang="nl-NL" sz="1200" b="1">
              <a:solidFill>
                <a:schemeClr val="bg1"/>
              </a:solidFill>
            </a:rPr>
            <a:t>Uitwerking</a:t>
          </a:r>
        </a:p>
      </dgm:t>
    </dgm:pt>
    <dgm:pt modelId="{8EDF6EE6-2D93-7346-A00D-0D926D9E753F}" type="sibTrans" cxnId="{9F009C33-DA06-AC44-8C03-A7EEDD9EE67C}">
      <dgm:prSet/>
      <dgm:spPr>
        <a:solidFill>
          <a:schemeClr val="tx2"/>
        </a:solidFill>
      </dgm:spPr>
      <dgm:t>
        <a:bodyPr/>
        <a:lstStyle/>
        <a:p>
          <a:endParaRPr lang="nl-NL"/>
        </a:p>
      </dgm:t>
    </dgm:pt>
    <dgm:pt modelId="{E27C9585-463F-4B49-AF33-B9B9928568A5}" type="parTrans" cxnId="{9F009C33-DA06-AC44-8C03-A7EEDD9EE67C}">
      <dgm:prSet/>
      <dgm:spPr/>
      <dgm:t>
        <a:bodyPr/>
        <a:lstStyle/>
        <a:p>
          <a:endParaRPr lang="nl-NL"/>
        </a:p>
      </dgm:t>
    </dgm:pt>
    <dgm:pt modelId="{CE2993C8-5F4E-EA4E-B1B0-4ABF6EC4D1AF}" type="pres">
      <dgm:prSet presAssocID="{0C4AD282-C490-5843-8B88-C931F5CBD9B7}" presName="Name0" presStyleCnt="0">
        <dgm:presLayoutVars>
          <dgm:dir/>
          <dgm:resizeHandles val="exact"/>
        </dgm:presLayoutVars>
      </dgm:prSet>
      <dgm:spPr/>
    </dgm:pt>
    <dgm:pt modelId="{ECF910D6-B469-D344-BA1E-AA6DFEB93AB1}" type="pres">
      <dgm:prSet presAssocID="{80CDD766-052F-2848-A25D-C2355AD2483C}" presName="node" presStyleLbl="node1" presStyleIdx="0" presStyleCnt="6" custScaleX="124323" custScaleY="74059">
        <dgm:presLayoutVars>
          <dgm:bulletEnabled val="1"/>
        </dgm:presLayoutVars>
      </dgm:prSet>
      <dgm:spPr/>
    </dgm:pt>
    <dgm:pt modelId="{C16080BB-C009-9843-9D69-51265F1C5757}" type="pres">
      <dgm:prSet presAssocID="{0A2EC9AB-E167-5E4A-BCEB-18577E338D54}" presName="sibTrans" presStyleLbl="sibTrans2D1" presStyleIdx="0" presStyleCnt="5"/>
      <dgm:spPr/>
    </dgm:pt>
    <dgm:pt modelId="{C8F8C555-DFB0-D942-8720-AEBF5A378BD7}" type="pres">
      <dgm:prSet presAssocID="{0A2EC9AB-E167-5E4A-BCEB-18577E338D54}" presName="connectorText" presStyleLbl="sibTrans2D1" presStyleIdx="0" presStyleCnt="5"/>
      <dgm:spPr/>
    </dgm:pt>
    <dgm:pt modelId="{BA2A5A93-2C50-894D-91EA-1F7CD4842DC4}" type="pres">
      <dgm:prSet presAssocID="{A33174CD-DDD7-6F46-8615-6D2E2A48514F}" presName="node" presStyleLbl="node1" presStyleIdx="1" presStyleCnt="6" custScaleY="71045">
        <dgm:presLayoutVars>
          <dgm:bulletEnabled val="1"/>
        </dgm:presLayoutVars>
      </dgm:prSet>
      <dgm:spPr/>
    </dgm:pt>
    <dgm:pt modelId="{6B6E16DC-A95D-EB4E-BF99-6B08AFC7365F}" type="pres">
      <dgm:prSet presAssocID="{EA947F2B-9E47-6E4F-BDAC-D2C72F8F5079}" presName="sibTrans" presStyleLbl="sibTrans2D1" presStyleIdx="1" presStyleCnt="5"/>
      <dgm:spPr/>
    </dgm:pt>
    <dgm:pt modelId="{5012D71B-328A-564C-A13F-ECEEF3041005}" type="pres">
      <dgm:prSet presAssocID="{EA947F2B-9E47-6E4F-BDAC-D2C72F8F5079}" presName="connectorText" presStyleLbl="sibTrans2D1" presStyleIdx="1" presStyleCnt="5"/>
      <dgm:spPr/>
    </dgm:pt>
    <dgm:pt modelId="{C15CEBE4-E22C-DC44-8075-82C3E8529AF7}" type="pres">
      <dgm:prSet presAssocID="{702C2C57-D979-A548-B2DF-FCC5BBC42EB0}" presName="node" presStyleLbl="node1" presStyleIdx="2" presStyleCnt="6" custScaleX="264342" custScaleY="68197">
        <dgm:presLayoutVars>
          <dgm:bulletEnabled val="1"/>
        </dgm:presLayoutVars>
      </dgm:prSet>
      <dgm:spPr/>
    </dgm:pt>
    <dgm:pt modelId="{C9E3350B-C44F-984E-8B1D-2F2B81542CF1}" type="pres">
      <dgm:prSet presAssocID="{DF6018BE-F27E-A848-B1EE-EAFF76901915}" presName="sibTrans" presStyleLbl="sibTrans2D1" presStyleIdx="2" presStyleCnt="5"/>
      <dgm:spPr/>
    </dgm:pt>
    <dgm:pt modelId="{B830E258-6A3D-E249-B2F6-E15687C6B2C6}" type="pres">
      <dgm:prSet presAssocID="{DF6018BE-F27E-A848-B1EE-EAFF76901915}" presName="connectorText" presStyleLbl="sibTrans2D1" presStyleIdx="2" presStyleCnt="5"/>
      <dgm:spPr/>
    </dgm:pt>
    <dgm:pt modelId="{E6B5B61A-C0C3-BD48-B644-EFC90A389ED2}" type="pres">
      <dgm:prSet presAssocID="{2BCEC5E3-E30E-5D4F-BE56-4985DBB77C45}" presName="node" presStyleLbl="node1" presStyleIdx="3" presStyleCnt="6" custScaleY="82909">
        <dgm:presLayoutVars>
          <dgm:bulletEnabled val="1"/>
        </dgm:presLayoutVars>
      </dgm:prSet>
      <dgm:spPr/>
    </dgm:pt>
    <dgm:pt modelId="{25931D18-012A-1141-976D-87467382CB82}" type="pres">
      <dgm:prSet presAssocID="{8EDF6EE6-2D93-7346-A00D-0D926D9E753F}" presName="sibTrans" presStyleLbl="sibTrans2D1" presStyleIdx="3" presStyleCnt="5"/>
      <dgm:spPr/>
    </dgm:pt>
    <dgm:pt modelId="{18990CE4-BE68-D247-AE1D-3C51F14DBE06}" type="pres">
      <dgm:prSet presAssocID="{8EDF6EE6-2D93-7346-A00D-0D926D9E753F}" presName="connectorText" presStyleLbl="sibTrans2D1" presStyleIdx="3" presStyleCnt="5"/>
      <dgm:spPr/>
    </dgm:pt>
    <dgm:pt modelId="{A1669875-E19A-EB45-BC98-D63548F28A9D}" type="pres">
      <dgm:prSet presAssocID="{26CC931D-D7DB-C94C-B8BD-08F8D75F8532}" presName="node" presStyleLbl="node1" presStyleIdx="4" presStyleCnt="6" custScaleY="79747">
        <dgm:presLayoutVars>
          <dgm:bulletEnabled val="1"/>
        </dgm:presLayoutVars>
      </dgm:prSet>
      <dgm:spPr/>
    </dgm:pt>
    <dgm:pt modelId="{F899C883-F386-C14F-B4A6-79D8A80A60A2}" type="pres">
      <dgm:prSet presAssocID="{7621BA6C-2254-7648-922B-0E4482ACC231}" presName="sibTrans" presStyleLbl="sibTrans2D1" presStyleIdx="4" presStyleCnt="5"/>
      <dgm:spPr/>
    </dgm:pt>
    <dgm:pt modelId="{2373EF19-2344-AE47-AAAF-D03C3D17252C}" type="pres">
      <dgm:prSet presAssocID="{7621BA6C-2254-7648-922B-0E4482ACC231}" presName="connectorText" presStyleLbl="sibTrans2D1" presStyleIdx="4" presStyleCnt="5"/>
      <dgm:spPr/>
    </dgm:pt>
    <dgm:pt modelId="{F0BE910D-72A0-D649-8546-BEB74BA3E8BF}" type="pres">
      <dgm:prSet presAssocID="{CEFC36F6-41E1-894A-BB90-24CDEF717A34}" presName="node" presStyleLbl="node1" presStyleIdx="5" presStyleCnt="6" custScaleY="74638">
        <dgm:presLayoutVars>
          <dgm:bulletEnabled val="1"/>
        </dgm:presLayoutVars>
      </dgm:prSet>
      <dgm:spPr/>
    </dgm:pt>
  </dgm:ptLst>
  <dgm:cxnLst>
    <dgm:cxn modelId="{057D3001-0A96-E34E-9814-4748C56D37B3}" type="presOf" srcId="{0C4AD282-C490-5843-8B88-C931F5CBD9B7}" destId="{CE2993C8-5F4E-EA4E-B1B0-4ABF6EC4D1AF}" srcOrd="0" destOrd="0" presId="urn:microsoft.com/office/officeart/2005/8/layout/process1"/>
    <dgm:cxn modelId="{A4DA5116-8463-CD4A-AE37-C8EC58ADED84}" type="presOf" srcId="{EA947F2B-9E47-6E4F-BDAC-D2C72F8F5079}" destId="{5012D71B-328A-564C-A13F-ECEEF3041005}" srcOrd="1" destOrd="0" presId="urn:microsoft.com/office/officeart/2005/8/layout/process1"/>
    <dgm:cxn modelId="{30770D1D-7E17-B542-B3D9-4573D42F23AE}" srcId="{0C4AD282-C490-5843-8B88-C931F5CBD9B7}" destId="{80CDD766-052F-2848-A25D-C2355AD2483C}" srcOrd="0" destOrd="0" parTransId="{01A4B04A-7D42-9B4D-ABDE-5AD15B425D4D}" sibTransId="{0A2EC9AB-E167-5E4A-BCEB-18577E338D54}"/>
    <dgm:cxn modelId="{22D0B51D-1B2C-7A43-A222-CBCB8D4B9C6D}" type="presOf" srcId="{DF6018BE-F27E-A848-B1EE-EAFF76901915}" destId="{B830E258-6A3D-E249-B2F6-E15687C6B2C6}" srcOrd="1" destOrd="0" presId="urn:microsoft.com/office/officeart/2005/8/layout/process1"/>
    <dgm:cxn modelId="{9F009C33-DA06-AC44-8C03-A7EEDD9EE67C}" srcId="{0C4AD282-C490-5843-8B88-C931F5CBD9B7}" destId="{2BCEC5E3-E30E-5D4F-BE56-4985DBB77C45}" srcOrd="3" destOrd="0" parTransId="{E27C9585-463F-4B49-AF33-B9B9928568A5}" sibTransId="{8EDF6EE6-2D93-7346-A00D-0D926D9E753F}"/>
    <dgm:cxn modelId="{21665637-499E-4C4B-9684-BD311F81BD4A}" type="presOf" srcId="{80CDD766-052F-2848-A25D-C2355AD2483C}" destId="{ECF910D6-B469-D344-BA1E-AA6DFEB93AB1}" srcOrd="0" destOrd="0" presId="urn:microsoft.com/office/officeart/2005/8/layout/process1"/>
    <dgm:cxn modelId="{01BEE561-1EEE-174C-A298-A3E0EFFE714B}" srcId="{0C4AD282-C490-5843-8B88-C931F5CBD9B7}" destId="{702C2C57-D979-A548-B2DF-FCC5BBC42EB0}" srcOrd="2" destOrd="0" parTransId="{79B86588-FECA-034A-99A2-DF27B539FB45}" sibTransId="{DF6018BE-F27E-A848-B1EE-EAFF76901915}"/>
    <dgm:cxn modelId="{6843B764-ACA8-DD4F-9771-691CD3143EAB}" type="presOf" srcId="{7621BA6C-2254-7648-922B-0E4482ACC231}" destId="{F899C883-F386-C14F-B4A6-79D8A80A60A2}" srcOrd="0" destOrd="0" presId="urn:microsoft.com/office/officeart/2005/8/layout/process1"/>
    <dgm:cxn modelId="{27F27D46-581C-0B47-B555-C246ACDD2EE0}" type="presOf" srcId="{702C2C57-D979-A548-B2DF-FCC5BBC42EB0}" destId="{C15CEBE4-E22C-DC44-8075-82C3E8529AF7}" srcOrd="0" destOrd="0" presId="urn:microsoft.com/office/officeart/2005/8/layout/process1"/>
    <dgm:cxn modelId="{7ED79948-5C99-4B40-824D-24DF0E743136}" type="presOf" srcId="{CEFC36F6-41E1-894A-BB90-24CDEF717A34}" destId="{F0BE910D-72A0-D649-8546-BEB74BA3E8BF}" srcOrd="0" destOrd="0" presId="urn:microsoft.com/office/officeart/2005/8/layout/process1"/>
    <dgm:cxn modelId="{53DA9C4D-4FED-2244-AA8C-ED61AD2B65C2}" type="presOf" srcId="{8EDF6EE6-2D93-7346-A00D-0D926D9E753F}" destId="{25931D18-012A-1141-976D-87467382CB82}" srcOrd="0" destOrd="0" presId="urn:microsoft.com/office/officeart/2005/8/layout/process1"/>
    <dgm:cxn modelId="{BEA0DD72-423E-4847-835C-D564AB05BDA3}" srcId="{0C4AD282-C490-5843-8B88-C931F5CBD9B7}" destId="{A33174CD-DDD7-6F46-8615-6D2E2A48514F}" srcOrd="1" destOrd="0" parTransId="{2B942863-7D20-0C45-883A-DCE8A4AEA839}" sibTransId="{EA947F2B-9E47-6E4F-BDAC-D2C72F8F5079}"/>
    <dgm:cxn modelId="{053B5381-77BA-3F44-9D5F-58EA2DCACBFF}" type="presOf" srcId="{A33174CD-DDD7-6F46-8615-6D2E2A48514F}" destId="{BA2A5A93-2C50-894D-91EA-1F7CD4842DC4}" srcOrd="0" destOrd="0" presId="urn:microsoft.com/office/officeart/2005/8/layout/process1"/>
    <dgm:cxn modelId="{1C602E83-E374-1640-B86A-C3D68724C375}" type="presOf" srcId="{EA947F2B-9E47-6E4F-BDAC-D2C72F8F5079}" destId="{6B6E16DC-A95D-EB4E-BF99-6B08AFC7365F}" srcOrd="0" destOrd="0" presId="urn:microsoft.com/office/officeart/2005/8/layout/process1"/>
    <dgm:cxn modelId="{CCF82D8E-2468-1F4E-897F-27ACC86208E7}" srcId="{0C4AD282-C490-5843-8B88-C931F5CBD9B7}" destId="{26CC931D-D7DB-C94C-B8BD-08F8D75F8532}" srcOrd="4" destOrd="0" parTransId="{895A8703-28B8-8943-90B8-396FC8B2EF38}" sibTransId="{7621BA6C-2254-7648-922B-0E4482ACC231}"/>
    <dgm:cxn modelId="{5A590AAF-0986-5B41-B2FB-D2DBA1D06771}" type="presOf" srcId="{0A2EC9AB-E167-5E4A-BCEB-18577E338D54}" destId="{C16080BB-C009-9843-9D69-51265F1C5757}" srcOrd="0" destOrd="0" presId="urn:microsoft.com/office/officeart/2005/8/layout/process1"/>
    <dgm:cxn modelId="{394EABB0-DC41-7A43-B1A5-EF7582BBAAC0}" srcId="{0C4AD282-C490-5843-8B88-C931F5CBD9B7}" destId="{CEFC36F6-41E1-894A-BB90-24CDEF717A34}" srcOrd="5" destOrd="0" parTransId="{2F262E9E-7E8D-C248-93FC-F023E405C0F5}" sibTransId="{79EA1926-2921-534C-94F3-214BE2E41995}"/>
    <dgm:cxn modelId="{71D692C7-90BC-D944-BA09-8083F8FE9CFF}" type="presOf" srcId="{26CC931D-D7DB-C94C-B8BD-08F8D75F8532}" destId="{A1669875-E19A-EB45-BC98-D63548F28A9D}" srcOrd="0" destOrd="0" presId="urn:microsoft.com/office/officeart/2005/8/layout/process1"/>
    <dgm:cxn modelId="{368086CE-AB74-7341-8E9F-2997FB9E75BB}" type="presOf" srcId="{7621BA6C-2254-7648-922B-0E4482ACC231}" destId="{2373EF19-2344-AE47-AAAF-D03C3D17252C}" srcOrd="1" destOrd="0" presId="urn:microsoft.com/office/officeart/2005/8/layout/process1"/>
    <dgm:cxn modelId="{DCDF02D2-ED9B-6C4E-A123-29F9C465CF39}" type="presOf" srcId="{2BCEC5E3-E30E-5D4F-BE56-4985DBB77C45}" destId="{E6B5B61A-C0C3-BD48-B644-EFC90A389ED2}" srcOrd="0" destOrd="0" presId="urn:microsoft.com/office/officeart/2005/8/layout/process1"/>
    <dgm:cxn modelId="{3BAF59EF-93FF-714F-AB5F-35B225949A6A}" type="presOf" srcId="{DF6018BE-F27E-A848-B1EE-EAFF76901915}" destId="{C9E3350B-C44F-984E-8B1D-2F2B81542CF1}" srcOrd="0" destOrd="0" presId="urn:microsoft.com/office/officeart/2005/8/layout/process1"/>
    <dgm:cxn modelId="{A2BC2DF0-9FD4-B84F-9B85-A3EC6D0FE1EB}" type="presOf" srcId="{0A2EC9AB-E167-5E4A-BCEB-18577E338D54}" destId="{C8F8C555-DFB0-D942-8720-AEBF5A378BD7}" srcOrd="1" destOrd="0" presId="urn:microsoft.com/office/officeart/2005/8/layout/process1"/>
    <dgm:cxn modelId="{6F37C0F7-2F14-1C47-9675-0AA9A5257538}" type="presOf" srcId="{8EDF6EE6-2D93-7346-A00D-0D926D9E753F}" destId="{18990CE4-BE68-D247-AE1D-3C51F14DBE06}" srcOrd="1" destOrd="0" presId="urn:microsoft.com/office/officeart/2005/8/layout/process1"/>
    <dgm:cxn modelId="{9E7FC357-7302-C44C-875D-3C5EC2BD3772}" type="presParOf" srcId="{CE2993C8-5F4E-EA4E-B1B0-4ABF6EC4D1AF}" destId="{ECF910D6-B469-D344-BA1E-AA6DFEB93AB1}" srcOrd="0" destOrd="0" presId="urn:microsoft.com/office/officeart/2005/8/layout/process1"/>
    <dgm:cxn modelId="{482D9057-B4FC-8E4E-808E-51219F01A92C}" type="presParOf" srcId="{CE2993C8-5F4E-EA4E-B1B0-4ABF6EC4D1AF}" destId="{C16080BB-C009-9843-9D69-51265F1C5757}" srcOrd="1" destOrd="0" presId="urn:microsoft.com/office/officeart/2005/8/layout/process1"/>
    <dgm:cxn modelId="{ED36EAAD-B786-664F-9115-B1BBCEED7587}" type="presParOf" srcId="{C16080BB-C009-9843-9D69-51265F1C5757}" destId="{C8F8C555-DFB0-D942-8720-AEBF5A378BD7}" srcOrd="0" destOrd="0" presId="urn:microsoft.com/office/officeart/2005/8/layout/process1"/>
    <dgm:cxn modelId="{65FACC51-56BB-6D4C-A3FB-437E516E3C90}" type="presParOf" srcId="{CE2993C8-5F4E-EA4E-B1B0-4ABF6EC4D1AF}" destId="{BA2A5A93-2C50-894D-91EA-1F7CD4842DC4}" srcOrd="2" destOrd="0" presId="urn:microsoft.com/office/officeart/2005/8/layout/process1"/>
    <dgm:cxn modelId="{022BDF7D-00B5-3649-A9A5-E13113921EEF}" type="presParOf" srcId="{CE2993C8-5F4E-EA4E-B1B0-4ABF6EC4D1AF}" destId="{6B6E16DC-A95D-EB4E-BF99-6B08AFC7365F}" srcOrd="3" destOrd="0" presId="urn:microsoft.com/office/officeart/2005/8/layout/process1"/>
    <dgm:cxn modelId="{FF5DEA15-5537-3A49-B9D8-9393F1119BA4}" type="presParOf" srcId="{6B6E16DC-A95D-EB4E-BF99-6B08AFC7365F}" destId="{5012D71B-328A-564C-A13F-ECEEF3041005}" srcOrd="0" destOrd="0" presId="urn:microsoft.com/office/officeart/2005/8/layout/process1"/>
    <dgm:cxn modelId="{436340EF-81B6-EA47-9FE4-36F9E39A3681}" type="presParOf" srcId="{CE2993C8-5F4E-EA4E-B1B0-4ABF6EC4D1AF}" destId="{C15CEBE4-E22C-DC44-8075-82C3E8529AF7}" srcOrd="4" destOrd="0" presId="urn:microsoft.com/office/officeart/2005/8/layout/process1"/>
    <dgm:cxn modelId="{569C4516-CA65-574F-93A6-ABAFF5C55ABB}" type="presParOf" srcId="{CE2993C8-5F4E-EA4E-B1B0-4ABF6EC4D1AF}" destId="{C9E3350B-C44F-984E-8B1D-2F2B81542CF1}" srcOrd="5" destOrd="0" presId="urn:microsoft.com/office/officeart/2005/8/layout/process1"/>
    <dgm:cxn modelId="{1889DE0C-FC44-384D-95EA-5E2A929D9F78}" type="presParOf" srcId="{C9E3350B-C44F-984E-8B1D-2F2B81542CF1}" destId="{B830E258-6A3D-E249-B2F6-E15687C6B2C6}" srcOrd="0" destOrd="0" presId="urn:microsoft.com/office/officeart/2005/8/layout/process1"/>
    <dgm:cxn modelId="{A4CB618B-161C-AA4D-9CB1-E22D782B3EA5}" type="presParOf" srcId="{CE2993C8-5F4E-EA4E-B1B0-4ABF6EC4D1AF}" destId="{E6B5B61A-C0C3-BD48-B644-EFC90A389ED2}" srcOrd="6" destOrd="0" presId="urn:microsoft.com/office/officeart/2005/8/layout/process1"/>
    <dgm:cxn modelId="{3BFF880D-7D22-E741-9512-18A7C9900881}" type="presParOf" srcId="{CE2993C8-5F4E-EA4E-B1B0-4ABF6EC4D1AF}" destId="{25931D18-012A-1141-976D-87467382CB82}" srcOrd="7" destOrd="0" presId="urn:microsoft.com/office/officeart/2005/8/layout/process1"/>
    <dgm:cxn modelId="{346FF01B-923A-1E4B-A5F6-59A0AF16B8DD}" type="presParOf" srcId="{25931D18-012A-1141-976D-87467382CB82}" destId="{18990CE4-BE68-D247-AE1D-3C51F14DBE06}" srcOrd="0" destOrd="0" presId="urn:microsoft.com/office/officeart/2005/8/layout/process1"/>
    <dgm:cxn modelId="{4525D268-3FD9-5142-8E8C-7B34F6E5991E}" type="presParOf" srcId="{CE2993C8-5F4E-EA4E-B1B0-4ABF6EC4D1AF}" destId="{A1669875-E19A-EB45-BC98-D63548F28A9D}" srcOrd="8" destOrd="0" presId="urn:microsoft.com/office/officeart/2005/8/layout/process1"/>
    <dgm:cxn modelId="{472CCD41-F0F0-AF45-9344-813BAAF05C3D}" type="presParOf" srcId="{CE2993C8-5F4E-EA4E-B1B0-4ABF6EC4D1AF}" destId="{F899C883-F386-C14F-B4A6-79D8A80A60A2}" srcOrd="9" destOrd="0" presId="urn:microsoft.com/office/officeart/2005/8/layout/process1"/>
    <dgm:cxn modelId="{83EDF3B8-E69C-904B-92AA-650D78AE9E8B}" type="presParOf" srcId="{F899C883-F386-C14F-B4A6-79D8A80A60A2}" destId="{2373EF19-2344-AE47-AAAF-D03C3D17252C}" srcOrd="0" destOrd="0" presId="urn:microsoft.com/office/officeart/2005/8/layout/process1"/>
    <dgm:cxn modelId="{418C0174-5221-B04B-BD44-789511C0F927}" type="presParOf" srcId="{CE2993C8-5F4E-EA4E-B1B0-4ABF6EC4D1AF}" destId="{F0BE910D-72A0-D649-8546-BEB74BA3E8BF}" srcOrd="10"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910D6-B469-D344-BA1E-AA6DFEB93AB1}">
      <dsp:nvSpPr>
        <dsp:cNvPr id="0" name=""/>
        <dsp:cNvSpPr/>
      </dsp:nvSpPr>
      <dsp:spPr>
        <a:xfrm>
          <a:off x="4224" y="2443811"/>
          <a:ext cx="1485774" cy="531044"/>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b="1" kern="1200">
              <a:solidFill>
                <a:schemeClr val="bg1"/>
              </a:solidFill>
            </a:rPr>
            <a:t>Plan van aanpak</a:t>
          </a:r>
        </a:p>
      </dsp:txBody>
      <dsp:txXfrm>
        <a:off x="19778" y="2459365"/>
        <a:ext cx="1454666" cy="499936"/>
      </dsp:txXfrm>
    </dsp:sp>
    <dsp:sp modelId="{C16080BB-C009-9843-9D69-51265F1C5757}">
      <dsp:nvSpPr>
        <dsp:cNvPr id="0" name=""/>
        <dsp:cNvSpPr/>
      </dsp:nvSpPr>
      <dsp:spPr>
        <a:xfrm>
          <a:off x="1609508" y="2561142"/>
          <a:ext cx="253359" cy="296382"/>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nl-NL" sz="1200" kern="1200">
            <a:solidFill>
              <a:schemeClr val="tx1"/>
            </a:solidFill>
          </a:endParaRPr>
        </a:p>
      </dsp:txBody>
      <dsp:txXfrm>
        <a:off x="1609508" y="2620418"/>
        <a:ext cx="177351" cy="177830"/>
      </dsp:txXfrm>
    </dsp:sp>
    <dsp:sp modelId="{BA2A5A93-2C50-894D-91EA-1F7CD4842DC4}">
      <dsp:nvSpPr>
        <dsp:cNvPr id="0" name=""/>
        <dsp:cNvSpPr/>
      </dsp:nvSpPr>
      <dsp:spPr>
        <a:xfrm>
          <a:off x="1968035" y="2454617"/>
          <a:ext cx="1195092" cy="509431"/>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b="1" kern="1200">
              <a:solidFill>
                <a:schemeClr val="bg1"/>
              </a:solidFill>
            </a:rPr>
            <a:t>Kick-off</a:t>
          </a:r>
        </a:p>
      </dsp:txBody>
      <dsp:txXfrm>
        <a:off x="1982956" y="2469538"/>
        <a:ext cx="1165250" cy="479589"/>
      </dsp:txXfrm>
    </dsp:sp>
    <dsp:sp modelId="{6B6E16DC-A95D-EB4E-BF99-6B08AFC7365F}">
      <dsp:nvSpPr>
        <dsp:cNvPr id="0" name=""/>
        <dsp:cNvSpPr/>
      </dsp:nvSpPr>
      <dsp:spPr>
        <a:xfrm>
          <a:off x="3282637" y="2561142"/>
          <a:ext cx="253359" cy="296382"/>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nl-NL" sz="1200" kern="1200">
            <a:solidFill>
              <a:schemeClr val="tx1"/>
            </a:solidFill>
          </a:endParaRPr>
        </a:p>
      </dsp:txBody>
      <dsp:txXfrm>
        <a:off x="3282637" y="2620418"/>
        <a:ext cx="177351" cy="177830"/>
      </dsp:txXfrm>
    </dsp:sp>
    <dsp:sp modelId="{C15CEBE4-E22C-DC44-8075-82C3E8529AF7}">
      <dsp:nvSpPr>
        <dsp:cNvPr id="0" name=""/>
        <dsp:cNvSpPr/>
      </dsp:nvSpPr>
      <dsp:spPr>
        <a:xfrm>
          <a:off x="3641165" y="2464828"/>
          <a:ext cx="3159130" cy="489010"/>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nl-NL" sz="1200" b="1" kern="1200">
              <a:solidFill>
                <a:schemeClr val="bg1"/>
              </a:solidFill>
            </a:rPr>
            <a:t>Sessies</a:t>
          </a:r>
        </a:p>
      </dsp:txBody>
      <dsp:txXfrm>
        <a:off x="3655488" y="2479151"/>
        <a:ext cx="3130484" cy="460364"/>
      </dsp:txXfrm>
    </dsp:sp>
    <dsp:sp modelId="{C9E3350B-C44F-984E-8B1D-2F2B81542CF1}">
      <dsp:nvSpPr>
        <dsp:cNvPr id="0" name=""/>
        <dsp:cNvSpPr/>
      </dsp:nvSpPr>
      <dsp:spPr>
        <a:xfrm>
          <a:off x="6919805" y="2561142"/>
          <a:ext cx="253359" cy="296382"/>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nl-NL" sz="1200" kern="1200">
            <a:solidFill>
              <a:schemeClr val="tx1"/>
            </a:solidFill>
          </a:endParaRPr>
        </a:p>
      </dsp:txBody>
      <dsp:txXfrm>
        <a:off x="6919805" y="2620418"/>
        <a:ext cx="177351" cy="177830"/>
      </dsp:txXfrm>
    </dsp:sp>
    <dsp:sp modelId="{E6B5B61A-C0C3-BD48-B644-EFC90A389ED2}">
      <dsp:nvSpPr>
        <dsp:cNvPr id="0" name=""/>
        <dsp:cNvSpPr/>
      </dsp:nvSpPr>
      <dsp:spPr>
        <a:xfrm>
          <a:off x="7278332" y="2412081"/>
          <a:ext cx="1195092" cy="594503"/>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b="1" kern="1200">
              <a:solidFill>
                <a:schemeClr val="bg1"/>
              </a:solidFill>
            </a:rPr>
            <a:t>Uitwerking</a:t>
          </a:r>
        </a:p>
      </dsp:txBody>
      <dsp:txXfrm>
        <a:off x="7295744" y="2429493"/>
        <a:ext cx="1160268" cy="559679"/>
      </dsp:txXfrm>
    </dsp:sp>
    <dsp:sp modelId="{25931D18-012A-1141-976D-87467382CB82}">
      <dsp:nvSpPr>
        <dsp:cNvPr id="0" name=""/>
        <dsp:cNvSpPr/>
      </dsp:nvSpPr>
      <dsp:spPr>
        <a:xfrm>
          <a:off x="8592934" y="2561142"/>
          <a:ext cx="253359" cy="296382"/>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nl-NL" sz="1200" kern="1200"/>
        </a:p>
      </dsp:txBody>
      <dsp:txXfrm>
        <a:off x="8592934" y="2620418"/>
        <a:ext cx="177351" cy="177830"/>
      </dsp:txXfrm>
    </dsp:sp>
    <dsp:sp modelId="{A1669875-E19A-EB45-BC98-D63548F28A9D}">
      <dsp:nvSpPr>
        <dsp:cNvPr id="0" name=""/>
        <dsp:cNvSpPr/>
      </dsp:nvSpPr>
      <dsp:spPr>
        <a:xfrm>
          <a:off x="8951462" y="2423418"/>
          <a:ext cx="1195092" cy="571830"/>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b="1" kern="1200" err="1">
              <a:solidFill>
                <a:schemeClr val="bg1"/>
              </a:solidFill>
            </a:rPr>
            <a:t>Imple-mentatieplan</a:t>
          </a:r>
          <a:endParaRPr lang="nl-NL" sz="1200" b="1" kern="1200">
            <a:solidFill>
              <a:schemeClr val="bg1"/>
            </a:solidFill>
          </a:endParaRPr>
        </a:p>
      </dsp:txBody>
      <dsp:txXfrm>
        <a:off x="8968210" y="2440166"/>
        <a:ext cx="1161596" cy="538334"/>
      </dsp:txXfrm>
    </dsp:sp>
    <dsp:sp modelId="{F899C883-F386-C14F-B4A6-79D8A80A60A2}">
      <dsp:nvSpPr>
        <dsp:cNvPr id="0" name=""/>
        <dsp:cNvSpPr/>
      </dsp:nvSpPr>
      <dsp:spPr>
        <a:xfrm>
          <a:off x="10266063" y="2561142"/>
          <a:ext cx="253359" cy="296382"/>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nl-NL" sz="1200" kern="1200"/>
        </a:p>
      </dsp:txBody>
      <dsp:txXfrm>
        <a:off x="10266063" y="2620418"/>
        <a:ext cx="177351" cy="177830"/>
      </dsp:txXfrm>
    </dsp:sp>
    <dsp:sp modelId="{F0BE910D-72A0-D649-8546-BEB74BA3E8BF}">
      <dsp:nvSpPr>
        <dsp:cNvPr id="0" name=""/>
        <dsp:cNvSpPr/>
      </dsp:nvSpPr>
      <dsp:spPr>
        <a:xfrm>
          <a:off x="10624591" y="2441735"/>
          <a:ext cx="1195092" cy="535195"/>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b="1" kern="1200">
              <a:solidFill>
                <a:schemeClr val="bg1"/>
              </a:solidFill>
            </a:rPr>
            <a:t>Vervolg</a:t>
          </a:r>
        </a:p>
      </dsp:txBody>
      <dsp:txXfrm>
        <a:off x="10640266" y="2457410"/>
        <a:ext cx="1163742" cy="50384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662D7-AD82-9640-B97B-8081234DC7BB}" type="datetimeFigureOut">
              <a:rPr lang="en-US" smtClean="0"/>
              <a:t>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2F80FF-B188-014D-B2BD-2D04B286F887}" type="slidenum">
              <a:rPr lang="en-US" smtClean="0"/>
              <a:t>‹nr.›</a:t>
            </a:fld>
            <a:endParaRPr lang="en-US"/>
          </a:p>
        </p:txBody>
      </p:sp>
    </p:spTree>
    <p:extLst>
      <p:ext uri="{BB962C8B-B14F-4D97-AF65-F5344CB8AC3E}">
        <p14:creationId xmlns:p14="http://schemas.microsoft.com/office/powerpoint/2010/main" val="2467682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1" i="0" kern="1200" noProof="0">
                <a:solidFill>
                  <a:schemeClr val="tx1"/>
                </a:solidFill>
                <a:effectLst/>
                <a:latin typeface="+mn-lt"/>
                <a:ea typeface="+mn-ea"/>
                <a:cs typeface="+mn-cs"/>
              </a:rPr>
              <a:t>Hoofdtitelblad</a:t>
            </a:r>
          </a:p>
          <a:p>
            <a:endParaRPr lang="nl-NL" sz="1200" b="1" i="0" kern="1200" noProof="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1" noProof="0"/>
              <a:t>Let op: Vink onder het tabje ‘Beeld’ het vierkantje bij ‘Hulplijnen’ aan. De stippellijnen boven, onder en aan de zijkanten geven de grenzen aan van de pagina. Alles wat buiten de lijnen valt is niet te zien. Dit kun je controleren door de </a:t>
            </a:r>
            <a:r>
              <a:rPr lang="nl-NL" b="1" noProof="0" err="1"/>
              <a:t>powerpoint</a:t>
            </a:r>
            <a:r>
              <a:rPr lang="nl-NL" b="1" noProof="0"/>
              <a:t> op groot scherm weer te geven. Dit geldt voor alle sheets. </a:t>
            </a:r>
          </a:p>
          <a:p>
            <a:endParaRPr lang="nl-NL" sz="1200" b="1" i="0" kern="1200" noProof="0">
              <a:solidFill>
                <a:schemeClr val="tx1"/>
              </a:solidFill>
              <a:effectLst/>
              <a:latin typeface="+mn-lt"/>
              <a:ea typeface="+mn-ea"/>
              <a:cs typeface="+mn-cs"/>
            </a:endParaRPr>
          </a:p>
          <a:p>
            <a:endParaRPr lang="nl-NL" sz="1200" b="0" i="0" kern="1200" noProof="0">
              <a:solidFill>
                <a:schemeClr val="tx1"/>
              </a:solidFill>
              <a:effectLst/>
              <a:latin typeface="+mn-lt"/>
              <a:ea typeface="+mn-ea"/>
              <a:cs typeface="+mn-cs"/>
            </a:endParaRPr>
          </a:p>
          <a:p>
            <a:r>
              <a:rPr lang="nl-NL" sz="1200" b="0" i="0" kern="1200" noProof="0">
                <a:solidFill>
                  <a:schemeClr val="tx1"/>
                </a:solidFill>
                <a:effectLst/>
                <a:latin typeface="+mn-lt"/>
                <a:ea typeface="+mn-ea"/>
                <a:cs typeface="+mn-cs"/>
              </a:rPr>
              <a:t>Foto vervangen:</a:t>
            </a:r>
          </a:p>
          <a:p>
            <a:endParaRPr lang="nl-NL" sz="1200" b="0" i="0" kern="1200" noProof="0">
              <a:solidFill>
                <a:schemeClr val="tx1"/>
              </a:solidFill>
              <a:effectLst/>
              <a:latin typeface="+mn-lt"/>
              <a:ea typeface="+mn-ea"/>
              <a:cs typeface="+mn-cs"/>
            </a:endParaRPr>
          </a:p>
          <a:p>
            <a:pPr marL="171450" indent="-171450">
              <a:buFont typeface="Arial" panose="020B0604020202020204" pitchFamily="34" charset="0"/>
              <a:buChar char="•"/>
            </a:pPr>
            <a:r>
              <a:rPr lang="nl-NL" sz="1200" b="0" i="0" kern="1200" noProof="0">
                <a:solidFill>
                  <a:schemeClr val="tx1"/>
                </a:solidFill>
                <a:effectLst/>
                <a:latin typeface="+mn-lt"/>
                <a:ea typeface="+mn-ea"/>
                <a:cs typeface="+mn-cs"/>
              </a:rPr>
              <a:t>Klik op de foto</a:t>
            </a:r>
          </a:p>
          <a:p>
            <a:pPr marL="171450" indent="-171450">
              <a:buFont typeface="Arial" panose="020B0604020202020204" pitchFamily="34" charset="0"/>
              <a:buChar char="•"/>
            </a:pPr>
            <a:r>
              <a:rPr lang="nl-NL" sz="1200" b="0" i="0" kern="1200" noProof="0">
                <a:solidFill>
                  <a:schemeClr val="tx1"/>
                </a:solidFill>
                <a:effectLst/>
                <a:latin typeface="+mn-lt"/>
                <a:ea typeface="+mn-ea"/>
                <a:cs typeface="+mn-cs"/>
              </a:rPr>
              <a:t>Ga naar ‘afbeeldingsopmaak’</a:t>
            </a:r>
          </a:p>
          <a:p>
            <a:pPr marL="171450" indent="-171450">
              <a:buFont typeface="Arial" panose="020B0604020202020204" pitchFamily="34" charset="0"/>
              <a:buChar char="•"/>
            </a:pPr>
            <a:r>
              <a:rPr lang="nl-NL" sz="1200" b="0" i="0" kern="1200" noProof="0">
                <a:solidFill>
                  <a:schemeClr val="tx1"/>
                </a:solidFill>
                <a:effectLst/>
                <a:latin typeface="+mn-lt"/>
                <a:ea typeface="+mn-ea"/>
                <a:cs typeface="+mn-cs"/>
              </a:rPr>
              <a:t>Klik op het icoontje ‘afbeelding wijzigen’</a:t>
            </a:r>
          </a:p>
          <a:p>
            <a:pPr marL="171450" indent="-171450">
              <a:buFont typeface="Arial" panose="020B0604020202020204" pitchFamily="34" charset="0"/>
              <a:buChar char="•"/>
            </a:pPr>
            <a:r>
              <a:rPr lang="nl-NL" sz="1200" b="0" i="0" kern="1200" noProof="0">
                <a:solidFill>
                  <a:schemeClr val="tx1"/>
                </a:solidFill>
                <a:effectLst/>
                <a:latin typeface="+mn-lt"/>
                <a:ea typeface="+mn-ea"/>
                <a:cs typeface="+mn-cs"/>
              </a:rPr>
              <a:t>Kies ‘uit een bestand’ en kies de locatie van de foto</a:t>
            </a:r>
          </a:p>
          <a:p>
            <a:pPr marL="171450" indent="-171450">
              <a:buFont typeface="Arial" panose="020B0604020202020204" pitchFamily="34" charset="0"/>
              <a:buChar char="•"/>
            </a:pPr>
            <a:r>
              <a:rPr lang="nl-NL" sz="1200" b="0" i="0" kern="1200" noProof="0">
                <a:solidFill>
                  <a:schemeClr val="tx1"/>
                </a:solidFill>
                <a:effectLst/>
                <a:latin typeface="+mn-lt"/>
                <a:ea typeface="+mn-ea"/>
                <a:cs typeface="+mn-cs"/>
              </a:rPr>
              <a:t>Zorg ervoor dat foto’s een minimale resolutie van 1920X1080 hebben en minimaal groter dan 1mb. </a:t>
            </a:r>
          </a:p>
          <a:p>
            <a:pPr marL="171450" indent="-171450">
              <a:buFont typeface="Arial" panose="020B0604020202020204" pitchFamily="34" charset="0"/>
              <a:buChar char="•"/>
            </a:pPr>
            <a:endParaRPr lang="nl-NL" sz="1200" b="0" i="0" kern="1200" noProof="0">
              <a:solidFill>
                <a:schemeClr val="tx1"/>
              </a:solidFill>
              <a:effectLst/>
              <a:latin typeface="+mn-lt"/>
              <a:ea typeface="+mn-ea"/>
              <a:cs typeface="+mn-cs"/>
            </a:endParaRPr>
          </a:p>
          <a:p>
            <a:pPr marL="0" indent="0">
              <a:buFont typeface="Arial" panose="020B0604020202020204" pitchFamily="34" charset="0"/>
              <a:buNone/>
            </a:pPr>
            <a:r>
              <a:rPr lang="nl-NL" sz="1200" b="0" i="0" kern="1200" noProof="0">
                <a:solidFill>
                  <a:schemeClr val="tx1"/>
                </a:solidFill>
                <a:effectLst/>
                <a:latin typeface="+mn-lt"/>
                <a:ea typeface="+mn-ea"/>
                <a:cs typeface="+mn-cs"/>
              </a:rPr>
              <a:t>Logo:</a:t>
            </a:r>
          </a:p>
          <a:p>
            <a:pPr marL="0" indent="0">
              <a:buFont typeface="Arial" panose="020B0604020202020204" pitchFamily="34" charset="0"/>
              <a:buNone/>
            </a:pPr>
            <a:endParaRPr lang="nl-NL" sz="1200" b="0" i="0" kern="1200" noProof="0">
              <a:solidFill>
                <a:schemeClr val="tx1"/>
              </a:solidFill>
              <a:effectLst/>
              <a:latin typeface="+mn-lt"/>
              <a:ea typeface="+mn-ea"/>
              <a:cs typeface="+mn-cs"/>
            </a:endParaRPr>
          </a:p>
          <a:p>
            <a:pPr marL="171450" indent="-171450">
              <a:buFont typeface="Arial" panose="020B0604020202020204" pitchFamily="34" charset="0"/>
              <a:buChar char="•"/>
            </a:pPr>
            <a:r>
              <a:rPr lang="nl-NL" sz="1200" b="0" i="0" kern="1200" noProof="0">
                <a:solidFill>
                  <a:schemeClr val="tx1"/>
                </a:solidFill>
                <a:effectLst/>
                <a:latin typeface="+mn-lt"/>
                <a:ea typeface="+mn-ea"/>
                <a:cs typeface="+mn-cs"/>
              </a:rPr>
              <a:t>Mocht het blauwe logo wegvallen op een donkere foto, vraag dan de witvariant aan bij de interne vormgever.</a:t>
            </a:r>
          </a:p>
          <a:p>
            <a:pPr marL="171450" indent="-171450">
              <a:buFont typeface="Arial" panose="020B0604020202020204" pitchFamily="34" charset="0"/>
              <a:buChar char="•"/>
            </a:pPr>
            <a:r>
              <a:rPr lang="nl-NL" sz="1200" b="0" i="0" kern="1200" noProof="0">
                <a:solidFill>
                  <a:schemeClr val="tx1"/>
                </a:solidFill>
                <a:effectLst/>
                <a:latin typeface="+mn-lt"/>
                <a:ea typeface="+mn-ea"/>
                <a:cs typeface="+mn-cs"/>
              </a:rPr>
              <a:t>Het logo vervangen doe je op dezelfde manier als de foto vervangen, maar dit doe je alleen op sheets met een foto op de achtergrond.  </a:t>
            </a:r>
          </a:p>
          <a:p>
            <a:pPr marL="171450" indent="-171450">
              <a:buFont typeface="Arial" panose="020B0604020202020204" pitchFamily="34" charset="0"/>
              <a:buChar char="•"/>
            </a:pPr>
            <a:endParaRPr lang="nl-NL" sz="1200" b="0" i="0" kern="1200" noProof="0">
              <a:solidFill>
                <a:schemeClr val="tx1"/>
              </a:solidFill>
              <a:effectLst/>
              <a:latin typeface="+mn-lt"/>
              <a:ea typeface="+mn-ea"/>
              <a:cs typeface="+mn-cs"/>
            </a:endParaRPr>
          </a:p>
          <a:p>
            <a:pPr marL="0" indent="0">
              <a:buFont typeface="Arial" panose="020B0604020202020204" pitchFamily="34" charset="0"/>
              <a:buNone/>
            </a:pPr>
            <a:r>
              <a:rPr lang="nl-NL" sz="1200" b="0" i="0" kern="1200" noProof="0">
                <a:solidFill>
                  <a:schemeClr val="tx1"/>
                </a:solidFill>
                <a:effectLst/>
                <a:latin typeface="+mn-lt"/>
                <a:ea typeface="+mn-ea"/>
                <a:cs typeface="+mn-cs"/>
              </a:rPr>
              <a:t>Lettertype:</a:t>
            </a:r>
          </a:p>
          <a:p>
            <a:pPr marL="0" indent="0">
              <a:buFont typeface="Arial" panose="020B0604020202020204" pitchFamily="34" charset="0"/>
              <a:buNone/>
            </a:pPr>
            <a:endParaRPr lang="nl-NL" sz="1200" b="0" i="0" kern="1200" noProof="0">
              <a:solidFill>
                <a:schemeClr val="tx1"/>
              </a:solidFill>
              <a:effectLst/>
              <a:latin typeface="+mn-lt"/>
              <a:ea typeface="+mn-ea"/>
              <a:cs typeface="+mn-cs"/>
            </a:endParaRPr>
          </a:p>
          <a:p>
            <a:pPr marL="171450" indent="-171450">
              <a:buFont typeface="Arial" panose="020B0604020202020204" pitchFamily="34" charset="0"/>
              <a:buChar char="•"/>
            </a:pPr>
            <a:r>
              <a:rPr lang="nl-NL" sz="1200" b="0" i="0" kern="1200" noProof="0">
                <a:solidFill>
                  <a:schemeClr val="tx1"/>
                </a:solidFill>
                <a:effectLst/>
                <a:latin typeface="+mn-lt"/>
                <a:ea typeface="+mn-ea"/>
                <a:cs typeface="+mn-cs"/>
              </a:rPr>
              <a:t>Hoofdtitel is URW Form </a:t>
            </a:r>
            <a:r>
              <a:rPr lang="nl-NL" sz="1200" b="0" i="0" kern="1200" noProof="0" err="1">
                <a:solidFill>
                  <a:schemeClr val="tx1"/>
                </a:solidFill>
                <a:effectLst/>
                <a:latin typeface="+mn-lt"/>
                <a:ea typeface="+mn-ea"/>
                <a:cs typeface="+mn-cs"/>
              </a:rPr>
              <a:t>Semicond</a:t>
            </a:r>
            <a:r>
              <a:rPr lang="nl-NL" sz="1200" b="0" i="0" kern="1200" noProof="0">
                <a:solidFill>
                  <a:schemeClr val="tx1"/>
                </a:solidFill>
                <a:effectLst/>
                <a:latin typeface="+mn-lt"/>
                <a:ea typeface="+mn-ea"/>
                <a:cs typeface="+mn-cs"/>
              </a:rPr>
              <a:t> Heavy italic 32pt. Mocht de titel te groot zijn verklein hem naar 28pt. met een minimum van 24pt. </a:t>
            </a:r>
          </a:p>
          <a:p>
            <a:pPr marL="171450" indent="-171450">
              <a:buFont typeface="Arial" panose="020B0604020202020204" pitchFamily="34" charset="0"/>
              <a:buChar char="•"/>
            </a:pPr>
            <a:r>
              <a:rPr lang="nl-NL" sz="1200" b="0" i="0" kern="1200" noProof="0">
                <a:solidFill>
                  <a:schemeClr val="tx1"/>
                </a:solidFill>
                <a:effectLst/>
                <a:latin typeface="+mn-lt"/>
                <a:ea typeface="+mn-ea"/>
                <a:cs typeface="+mn-cs"/>
              </a:rPr>
              <a:t>Zorg dat de hoofdtitel altijd in het midden staat van het balkje</a:t>
            </a:r>
          </a:p>
          <a:p>
            <a:pPr marL="171450" indent="-171450">
              <a:buFont typeface="Arial" panose="020B0604020202020204" pitchFamily="34" charset="0"/>
              <a:buChar char="•"/>
            </a:pPr>
            <a:r>
              <a:rPr lang="nl-NL" sz="1200" b="0" i="0" kern="1200" noProof="0">
                <a:solidFill>
                  <a:schemeClr val="tx1"/>
                </a:solidFill>
                <a:effectLst/>
                <a:latin typeface="+mn-lt"/>
                <a:ea typeface="+mn-ea"/>
                <a:cs typeface="+mn-cs"/>
              </a:rPr>
              <a:t>Subtitel opties zijn URW Form Medium en light, 28pt. Het belangrijkste onderwerp van de subtitel altijd in Medium. </a:t>
            </a:r>
          </a:p>
          <a:p>
            <a:pPr marL="171450" indent="-171450">
              <a:buFont typeface="Arial" panose="020B0604020202020204" pitchFamily="34" charset="0"/>
              <a:buChar char="•"/>
            </a:pPr>
            <a:r>
              <a:rPr lang="nl-NL" sz="1200" b="0" i="0" kern="1200" noProof="0">
                <a:solidFill>
                  <a:schemeClr val="tx1"/>
                </a:solidFill>
                <a:effectLst/>
                <a:latin typeface="+mn-lt"/>
                <a:ea typeface="+mn-ea"/>
                <a:cs typeface="+mn-cs"/>
              </a:rPr>
              <a:t>Minimale grootte voor subtitel 24pt. </a:t>
            </a:r>
          </a:p>
        </p:txBody>
      </p:sp>
      <p:sp>
        <p:nvSpPr>
          <p:cNvPr id="4" name="Slide Number Placeholder 3"/>
          <p:cNvSpPr>
            <a:spLocks noGrp="1"/>
          </p:cNvSpPr>
          <p:nvPr>
            <p:ph type="sldNum" sz="quarter" idx="5"/>
          </p:nvPr>
        </p:nvSpPr>
        <p:spPr/>
        <p:txBody>
          <a:bodyPr/>
          <a:lstStyle/>
          <a:p>
            <a:fld id="{2E2F80FF-B188-014D-B2BD-2D04B286F887}" type="slidenum">
              <a:rPr lang="en-US" smtClean="0"/>
              <a:t>2</a:t>
            </a:fld>
            <a:endParaRPr lang="en-US"/>
          </a:p>
        </p:txBody>
      </p:sp>
    </p:spTree>
    <p:extLst>
      <p:ext uri="{BB962C8B-B14F-4D97-AF65-F5344CB8AC3E}">
        <p14:creationId xmlns:p14="http://schemas.microsoft.com/office/powerpoint/2010/main" val="3347362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noProof="0"/>
              <a:t>Titelblad (Tussenblad) </a:t>
            </a:r>
          </a:p>
          <a:p>
            <a:endParaRPr lang="nl-NL" b="1" noProof="0"/>
          </a:p>
          <a:p>
            <a:r>
              <a:rPr lang="nl-NL" b="1" noProof="0"/>
              <a:t>Let op: klik op het overzicht met de rechtermuisknop op de sheet die je wil hergebruiken. Kies dan voor ‘dia dupliceren’, dit om de lay-out mee te nemen en niet verloren te laten gaan. </a:t>
            </a:r>
          </a:p>
          <a:p>
            <a:endParaRPr lang="nl-NL" b="1" noProof="0"/>
          </a:p>
          <a:p>
            <a:r>
              <a:rPr lang="nl-NL" sz="1200" b="0" i="0" kern="1200" noProof="0">
                <a:solidFill>
                  <a:schemeClr val="tx1"/>
                </a:solidFill>
                <a:effectLst/>
                <a:latin typeface="+mn-lt"/>
                <a:ea typeface="+mn-ea"/>
                <a:cs typeface="+mn-cs"/>
              </a:rPr>
              <a:t>Foto vervangen:</a:t>
            </a:r>
          </a:p>
          <a:p>
            <a:endParaRPr lang="nl-NL" sz="1200" b="0" i="0" kern="1200" noProof="0">
              <a:solidFill>
                <a:schemeClr val="tx1"/>
              </a:solidFill>
              <a:effectLst/>
              <a:latin typeface="+mn-lt"/>
              <a:ea typeface="+mn-ea"/>
              <a:cs typeface="+mn-cs"/>
            </a:endParaRPr>
          </a:p>
          <a:p>
            <a:pPr marL="171450" indent="-171450">
              <a:buFont typeface="Arial" panose="020B0604020202020204" pitchFamily="34" charset="0"/>
              <a:buChar char="•"/>
            </a:pPr>
            <a:r>
              <a:rPr lang="nl-NL" sz="1200" b="0" i="0" kern="1200" noProof="0">
                <a:solidFill>
                  <a:schemeClr val="tx1"/>
                </a:solidFill>
                <a:effectLst/>
                <a:latin typeface="+mn-lt"/>
                <a:ea typeface="+mn-ea"/>
                <a:cs typeface="+mn-cs"/>
              </a:rPr>
              <a:t>Klik op de foto</a:t>
            </a:r>
          </a:p>
          <a:p>
            <a:pPr marL="171450" indent="-171450">
              <a:buFont typeface="Arial" panose="020B0604020202020204" pitchFamily="34" charset="0"/>
              <a:buChar char="•"/>
            </a:pPr>
            <a:r>
              <a:rPr lang="nl-NL" sz="1200" b="0" i="0" kern="1200" noProof="0">
                <a:solidFill>
                  <a:schemeClr val="tx1"/>
                </a:solidFill>
                <a:effectLst/>
                <a:latin typeface="+mn-lt"/>
                <a:ea typeface="+mn-ea"/>
                <a:cs typeface="+mn-cs"/>
              </a:rPr>
              <a:t>Ga naar ‘afbeeldingsopmaak’</a:t>
            </a:r>
          </a:p>
          <a:p>
            <a:pPr marL="171450" indent="-171450">
              <a:buFont typeface="Arial" panose="020B0604020202020204" pitchFamily="34" charset="0"/>
              <a:buChar char="•"/>
            </a:pPr>
            <a:r>
              <a:rPr lang="nl-NL" sz="1200" b="0" i="0" kern="1200" noProof="0">
                <a:solidFill>
                  <a:schemeClr val="tx1"/>
                </a:solidFill>
                <a:effectLst/>
                <a:latin typeface="+mn-lt"/>
                <a:ea typeface="+mn-ea"/>
                <a:cs typeface="+mn-cs"/>
              </a:rPr>
              <a:t>Klik op het icoontje ‘afbeelding wijzigen’</a:t>
            </a:r>
          </a:p>
          <a:p>
            <a:pPr marL="171450" indent="-171450">
              <a:buFont typeface="Arial" panose="020B0604020202020204" pitchFamily="34" charset="0"/>
              <a:buChar char="•"/>
            </a:pPr>
            <a:r>
              <a:rPr lang="nl-NL" sz="1200" b="0" i="0" kern="1200" noProof="0">
                <a:solidFill>
                  <a:schemeClr val="tx1"/>
                </a:solidFill>
                <a:effectLst/>
                <a:latin typeface="+mn-lt"/>
                <a:ea typeface="+mn-ea"/>
                <a:cs typeface="+mn-cs"/>
              </a:rPr>
              <a:t>Kies ‘uit een bestand’ en kies de locatie van de foto</a:t>
            </a:r>
          </a:p>
          <a:p>
            <a:pPr marL="171450" indent="-171450">
              <a:buFont typeface="Arial" panose="020B0604020202020204" pitchFamily="34" charset="0"/>
              <a:buChar char="•"/>
            </a:pPr>
            <a:r>
              <a:rPr lang="nl-NL" sz="1200" b="0" i="0" kern="1200" noProof="0">
                <a:solidFill>
                  <a:schemeClr val="tx1"/>
                </a:solidFill>
                <a:effectLst/>
                <a:latin typeface="+mn-lt"/>
                <a:ea typeface="+mn-ea"/>
                <a:cs typeface="+mn-cs"/>
              </a:rPr>
              <a:t>Zorg ervoor dat foto’s een minimale resolutie van 1920X1080 hebben en minimaal groter dan 1mb. </a:t>
            </a:r>
          </a:p>
          <a:p>
            <a:endParaRPr lang="nl-NL" b="1" noProof="0"/>
          </a:p>
          <a:p>
            <a:r>
              <a:rPr lang="nl-NL" b="0" noProof="0" err="1"/>
              <a:t>Tekstvak</a:t>
            </a:r>
            <a:r>
              <a:rPr lang="nl-NL" b="0" noProof="0"/>
              <a:t>:</a:t>
            </a:r>
          </a:p>
          <a:p>
            <a:endParaRPr lang="nl-NL" b="0" noProof="0"/>
          </a:p>
          <a:p>
            <a:pPr marL="171450" indent="-171450">
              <a:buFont typeface="Arial" panose="020B0604020202020204" pitchFamily="34" charset="0"/>
              <a:buChar char="•"/>
            </a:pPr>
            <a:r>
              <a:rPr lang="nl-NL" b="0" noProof="0"/>
              <a:t>Zorg dat het </a:t>
            </a:r>
            <a:r>
              <a:rPr lang="nl-NL" b="0" noProof="0" err="1"/>
              <a:t>tekstvak</a:t>
            </a:r>
            <a:r>
              <a:rPr lang="nl-NL" b="0" noProof="0"/>
              <a:t> altijd in het midden van de pagina staat. Dit doe je door op de knop ‘Schikken’ te klikken. Ga dan naar ‘uitlijnen’ en kies voor ‘centreren’ en daarna voor ‘midden uitlijnen’.</a:t>
            </a:r>
          </a:p>
          <a:p>
            <a:endParaRPr lang="nl-NL" b="0" noProof="0"/>
          </a:p>
          <a:p>
            <a:r>
              <a:rPr lang="nl-NL" b="0" noProof="0"/>
              <a:t>Lettertype: </a:t>
            </a:r>
          </a:p>
          <a:p>
            <a:endParaRPr lang="nl-NL" b="0" noProof="0"/>
          </a:p>
          <a:p>
            <a:pPr marL="171450" indent="-171450">
              <a:buFont typeface="Arial" panose="020B0604020202020204" pitchFamily="34" charset="0"/>
              <a:buChar char="•"/>
            </a:pPr>
            <a:r>
              <a:rPr lang="nl-NL" b="0" noProof="0"/>
              <a:t>Lettertype titel is URW Form light 40pt. Zorg dat deze altijd centraal staat in het daarvoor aangegeven vak. </a:t>
            </a:r>
          </a:p>
          <a:p>
            <a:pPr marL="171450" indent="-171450">
              <a:buFont typeface="Arial" panose="020B0604020202020204" pitchFamily="34" charset="0"/>
              <a:buChar char="•"/>
            </a:pPr>
            <a:r>
              <a:rPr lang="nl-NL" b="0" noProof="0"/>
              <a:t>Mocht de titel te groot zijn, verklein deze tot maximaal 28pt. Of gebruik een extra regel, zorg dat het vak hierbij ook uitgebreid wordt.</a:t>
            </a:r>
          </a:p>
        </p:txBody>
      </p:sp>
      <p:sp>
        <p:nvSpPr>
          <p:cNvPr id="4" name="Slide Number Placeholder 3"/>
          <p:cNvSpPr>
            <a:spLocks noGrp="1"/>
          </p:cNvSpPr>
          <p:nvPr>
            <p:ph type="sldNum" sz="quarter" idx="5"/>
          </p:nvPr>
        </p:nvSpPr>
        <p:spPr/>
        <p:txBody>
          <a:bodyPr/>
          <a:lstStyle/>
          <a:p>
            <a:fld id="{2E2F80FF-B188-014D-B2BD-2D04B286F887}" type="slidenum">
              <a:rPr lang="en-US" smtClean="0"/>
              <a:t>13</a:t>
            </a:fld>
            <a:endParaRPr lang="en-US"/>
          </a:p>
        </p:txBody>
      </p:sp>
    </p:spTree>
    <p:extLst>
      <p:ext uri="{BB962C8B-B14F-4D97-AF65-F5344CB8AC3E}">
        <p14:creationId xmlns:p14="http://schemas.microsoft.com/office/powerpoint/2010/main" val="2138944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E2F80FF-B188-014D-B2BD-2D04B286F887}" type="slidenum">
              <a:rPr lang="en-US" smtClean="0"/>
              <a:t>14</a:t>
            </a:fld>
            <a:endParaRPr lang="en-US"/>
          </a:p>
        </p:txBody>
      </p:sp>
    </p:spTree>
    <p:extLst>
      <p:ext uri="{BB962C8B-B14F-4D97-AF65-F5344CB8AC3E}">
        <p14:creationId xmlns:p14="http://schemas.microsoft.com/office/powerpoint/2010/main" val="293504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E2F80FF-B188-014D-B2BD-2D04B286F887}" type="slidenum">
              <a:rPr lang="en-US" smtClean="0"/>
              <a:t>15</a:t>
            </a:fld>
            <a:endParaRPr lang="en-US"/>
          </a:p>
        </p:txBody>
      </p:sp>
    </p:spTree>
    <p:extLst>
      <p:ext uri="{BB962C8B-B14F-4D97-AF65-F5344CB8AC3E}">
        <p14:creationId xmlns:p14="http://schemas.microsoft.com/office/powerpoint/2010/main" val="2549036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spcBef>
                <a:spcPts val="633"/>
              </a:spcBef>
              <a:buNone/>
            </a:pPr>
            <a:r>
              <a:rPr lang="en-US" sz="1200">
                <a:latin typeface="Calibri"/>
                <a:ea typeface="+mn-lt"/>
                <a:cs typeface="Arial"/>
              </a:rPr>
              <a:t>Input Venlo:</a:t>
            </a:r>
          </a:p>
          <a:p>
            <a:pPr>
              <a:buNone/>
            </a:pPr>
            <a:r>
              <a:rPr lang="en-US" sz="1200">
                <a:latin typeface="Calibri"/>
                <a:ea typeface="+mn-lt"/>
                <a:cs typeface="Arial"/>
              </a:rPr>
              <a:t>•</a:t>
            </a:r>
            <a:r>
              <a:rPr lang="en-US" sz="1200">
                <a:latin typeface="Calibri"/>
                <a:ea typeface="+mn-lt"/>
                <a:cs typeface="Calibri"/>
              </a:rPr>
              <a:t>De </a:t>
            </a:r>
            <a:r>
              <a:rPr lang="en-US" sz="1200" err="1">
                <a:latin typeface="Calibri"/>
                <a:ea typeface="+mn-lt"/>
                <a:cs typeface="Calibri"/>
              </a:rPr>
              <a:t>locatie</a:t>
            </a:r>
            <a:r>
              <a:rPr lang="en-US" sz="1200">
                <a:latin typeface="Calibri"/>
                <a:ea typeface="+mn-lt"/>
                <a:cs typeface="Calibri"/>
              </a:rPr>
              <a:t> </a:t>
            </a:r>
            <a:r>
              <a:rPr lang="en-US" sz="1200" err="1">
                <a:latin typeface="Calibri"/>
                <a:ea typeface="+mn-lt"/>
                <a:cs typeface="Calibri"/>
              </a:rPr>
              <a:t>waar</a:t>
            </a:r>
            <a:r>
              <a:rPr lang="en-US" sz="1200">
                <a:latin typeface="Calibri"/>
                <a:ea typeface="+mn-lt"/>
                <a:cs typeface="Calibri"/>
              </a:rPr>
              <a:t> de </a:t>
            </a:r>
            <a:r>
              <a:rPr lang="en-US" sz="1200" err="1">
                <a:latin typeface="Calibri"/>
                <a:ea typeface="+mn-lt"/>
                <a:cs typeface="Calibri"/>
              </a:rPr>
              <a:t>inwoner</a:t>
            </a:r>
            <a:r>
              <a:rPr lang="en-US" sz="1200">
                <a:latin typeface="Calibri"/>
                <a:ea typeface="+mn-lt"/>
                <a:cs typeface="Calibri"/>
              </a:rPr>
              <a:t> </a:t>
            </a:r>
            <a:r>
              <a:rPr lang="en-US" sz="1200" err="1">
                <a:latin typeface="Calibri"/>
                <a:ea typeface="+mn-lt"/>
                <a:cs typeface="Calibri"/>
              </a:rPr>
              <a:t>heen</a:t>
            </a:r>
            <a:r>
              <a:rPr lang="en-US" sz="1200">
                <a:latin typeface="Calibri"/>
                <a:ea typeface="+mn-lt"/>
                <a:cs typeface="Calibri"/>
              </a:rPr>
              <a:t> </a:t>
            </a:r>
            <a:r>
              <a:rPr lang="en-US" sz="1200" err="1">
                <a:latin typeface="Calibri"/>
                <a:ea typeface="+mn-lt"/>
                <a:cs typeface="Calibri"/>
              </a:rPr>
              <a:t>moet</a:t>
            </a:r>
            <a:r>
              <a:rPr lang="en-US" sz="1200">
                <a:latin typeface="Calibri"/>
                <a:ea typeface="+mn-lt"/>
                <a:cs typeface="Calibri"/>
              </a:rPr>
              <a:t> </a:t>
            </a:r>
            <a:r>
              <a:rPr lang="en-US" sz="1200" err="1">
                <a:latin typeface="Calibri"/>
                <a:ea typeface="+mn-lt"/>
                <a:cs typeface="Calibri"/>
              </a:rPr>
              <a:t>heeft</a:t>
            </a:r>
            <a:r>
              <a:rPr lang="en-US" sz="1200">
                <a:latin typeface="Calibri"/>
                <a:ea typeface="+mn-lt"/>
                <a:cs typeface="Calibri"/>
              </a:rPr>
              <a:t> de </a:t>
            </a:r>
            <a:r>
              <a:rPr lang="en-US" sz="1200" err="1">
                <a:latin typeface="Calibri"/>
                <a:ea typeface="+mn-lt"/>
                <a:cs typeface="Calibri"/>
              </a:rPr>
              <a:t>associatie</a:t>
            </a:r>
            <a:r>
              <a:rPr lang="en-US" sz="1200">
                <a:latin typeface="Calibri"/>
                <a:ea typeface="+mn-lt"/>
                <a:cs typeface="Calibri"/>
              </a:rPr>
              <a:t> </a:t>
            </a:r>
            <a:r>
              <a:rPr lang="en-US" sz="1200" err="1">
                <a:latin typeface="Calibri"/>
                <a:ea typeface="+mn-lt"/>
                <a:cs typeface="Calibri"/>
              </a:rPr>
              <a:t>dat</a:t>
            </a:r>
            <a:r>
              <a:rPr lang="en-US" sz="1200">
                <a:latin typeface="Calibri"/>
                <a:ea typeface="+mn-lt"/>
                <a:cs typeface="Calibri"/>
              </a:rPr>
              <a:t> </a:t>
            </a:r>
            <a:r>
              <a:rPr lang="en-US" sz="1200" err="1">
                <a:latin typeface="Calibri"/>
                <a:ea typeface="+mn-lt"/>
                <a:cs typeface="Calibri"/>
              </a:rPr>
              <a:t>hij</a:t>
            </a:r>
            <a:r>
              <a:rPr lang="en-US" sz="1200">
                <a:latin typeface="Calibri"/>
                <a:ea typeface="+mn-lt"/>
                <a:cs typeface="Calibri"/>
              </a:rPr>
              <a:t> </a:t>
            </a:r>
            <a:r>
              <a:rPr lang="en-US" sz="1200" err="1">
                <a:latin typeface="Calibri"/>
                <a:ea typeface="+mn-lt"/>
                <a:cs typeface="Calibri"/>
              </a:rPr>
              <a:t>problemen</a:t>
            </a:r>
            <a:r>
              <a:rPr lang="en-US" sz="1200">
                <a:latin typeface="Calibri"/>
                <a:ea typeface="+mn-lt"/>
                <a:cs typeface="Calibri"/>
              </a:rPr>
              <a:t> </a:t>
            </a:r>
            <a:r>
              <a:rPr lang="en-US" sz="1200" err="1">
                <a:latin typeface="Calibri"/>
                <a:ea typeface="+mn-lt"/>
                <a:cs typeface="Calibri"/>
              </a:rPr>
              <a:t>heeft</a:t>
            </a:r>
            <a:r>
              <a:rPr lang="en-US" sz="1200">
                <a:latin typeface="Calibri"/>
                <a:ea typeface="+mn-lt"/>
                <a:cs typeface="Calibri"/>
              </a:rPr>
              <a:t>. De </a:t>
            </a:r>
            <a:r>
              <a:rPr lang="en-US" sz="1200" err="1">
                <a:latin typeface="Calibri"/>
                <a:ea typeface="+mn-lt"/>
                <a:cs typeface="Calibri"/>
              </a:rPr>
              <a:t>omgeving</a:t>
            </a:r>
            <a:r>
              <a:rPr lang="en-US" sz="1200">
                <a:latin typeface="Calibri"/>
                <a:ea typeface="+mn-lt"/>
                <a:cs typeface="Calibri"/>
              </a:rPr>
              <a:t> </a:t>
            </a:r>
            <a:r>
              <a:rPr lang="en-US" sz="1200" err="1">
                <a:latin typeface="Calibri"/>
                <a:ea typeface="+mn-lt"/>
                <a:cs typeface="Calibri"/>
              </a:rPr>
              <a:t>kan</a:t>
            </a:r>
            <a:r>
              <a:rPr lang="en-US" sz="1200">
                <a:latin typeface="Calibri"/>
                <a:ea typeface="+mn-lt"/>
                <a:cs typeface="Calibri"/>
              </a:rPr>
              <a:t> </a:t>
            </a:r>
            <a:r>
              <a:rPr lang="en-US" sz="1200" err="1">
                <a:latin typeface="Calibri"/>
                <a:ea typeface="+mn-lt"/>
                <a:cs typeface="Calibri"/>
              </a:rPr>
              <a:t>dit</a:t>
            </a:r>
            <a:r>
              <a:rPr lang="en-US" sz="1200">
                <a:latin typeface="Calibri"/>
                <a:ea typeface="+mn-lt"/>
                <a:cs typeface="Calibri"/>
              </a:rPr>
              <a:t> </a:t>
            </a:r>
            <a:r>
              <a:rPr lang="en-US" sz="1200" err="1">
                <a:latin typeface="Calibri"/>
                <a:ea typeface="+mn-lt"/>
                <a:cs typeface="Calibri"/>
              </a:rPr>
              <a:t>waarnemen</a:t>
            </a:r>
            <a:r>
              <a:rPr lang="en-US" sz="1200">
                <a:latin typeface="Calibri"/>
                <a:ea typeface="+mn-lt"/>
                <a:cs typeface="Calibri"/>
              </a:rPr>
              <a:t>. De </a:t>
            </a:r>
            <a:r>
              <a:rPr lang="en-US" sz="1200" err="1">
                <a:latin typeface="Calibri"/>
                <a:ea typeface="+mn-lt"/>
                <a:cs typeface="Calibri"/>
              </a:rPr>
              <a:t>inwoner</a:t>
            </a:r>
            <a:r>
              <a:rPr lang="en-US" sz="1200">
                <a:latin typeface="Calibri"/>
                <a:ea typeface="+mn-lt"/>
                <a:cs typeface="Calibri"/>
              </a:rPr>
              <a:t> </a:t>
            </a:r>
            <a:r>
              <a:rPr lang="en-US" sz="1200" err="1">
                <a:latin typeface="Calibri"/>
                <a:ea typeface="+mn-lt"/>
                <a:cs typeface="Calibri"/>
              </a:rPr>
              <a:t>voelt</a:t>
            </a:r>
            <a:r>
              <a:rPr lang="en-US" sz="1200">
                <a:latin typeface="Calibri"/>
                <a:ea typeface="+mn-lt"/>
                <a:cs typeface="Calibri"/>
              </a:rPr>
              <a:t> </a:t>
            </a:r>
            <a:r>
              <a:rPr lang="en-US" sz="1200" err="1">
                <a:latin typeface="Calibri"/>
                <a:ea typeface="+mn-lt"/>
                <a:cs typeface="Calibri"/>
              </a:rPr>
              <a:t>zich</a:t>
            </a:r>
            <a:r>
              <a:rPr lang="en-US" sz="1200">
                <a:latin typeface="Calibri"/>
                <a:ea typeface="+mn-lt"/>
                <a:cs typeface="Calibri"/>
              </a:rPr>
              <a:t> </a:t>
            </a:r>
            <a:r>
              <a:rPr lang="en-US" sz="1200" err="1">
                <a:latin typeface="Calibri"/>
                <a:ea typeface="+mn-lt"/>
                <a:cs typeface="Calibri"/>
              </a:rPr>
              <a:t>hierdoor</a:t>
            </a:r>
            <a:r>
              <a:rPr lang="en-US" sz="1200">
                <a:latin typeface="Calibri"/>
                <a:ea typeface="+mn-lt"/>
                <a:cs typeface="Calibri"/>
              </a:rPr>
              <a:t> </a:t>
            </a:r>
            <a:r>
              <a:rPr lang="en-US" sz="1200" err="1">
                <a:latin typeface="Calibri"/>
                <a:ea typeface="+mn-lt"/>
                <a:cs typeface="Calibri"/>
              </a:rPr>
              <a:t>onveilig</a:t>
            </a:r>
            <a:r>
              <a:rPr lang="en-US" sz="1200">
                <a:latin typeface="Calibri"/>
                <a:ea typeface="+mn-lt"/>
                <a:cs typeface="Calibri"/>
              </a:rPr>
              <a:t> </a:t>
            </a:r>
            <a:r>
              <a:rPr lang="en-US" sz="1200" err="1">
                <a:latin typeface="Calibri"/>
                <a:ea typeface="+mn-lt"/>
                <a:cs typeface="Calibri"/>
              </a:rPr>
              <a:t>en</a:t>
            </a:r>
            <a:r>
              <a:rPr lang="en-US" sz="1200">
                <a:latin typeface="Calibri"/>
                <a:ea typeface="+mn-lt"/>
                <a:cs typeface="Calibri"/>
              </a:rPr>
              <a:t> </a:t>
            </a:r>
            <a:r>
              <a:rPr lang="en-US" sz="1200" err="1">
                <a:latin typeface="Calibri"/>
                <a:ea typeface="+mn-lt"/>
                <a:cs typeface="Calibri"/>
              </a:rPr>
              <a:t>schaam</a:t>
            </a:r>
            <a:r>
              <a:rPr lang="en-US" sz="1200">
                <a:latin typeface="Calibri"/>
                <a:ea typeface="+mn-lt"/>
                <a:cs typeface="Calibri"/>
              </a:rPr>
              <a:t> </a:t>
            </a:r>
            <a:r>
              <a:rPr lang="en-US" sz="1200" err="1">
                <a:latin typeface="Calibri"/>
                <a:ea typeface="+mn-lt"/>
                <a:cs typeface="Calibri"/>
              </a:rPr>
              <a:t>zich</a:t>
            </a:r>
            <a:r>
              <a:rPr lang="en-US" sz="1200">
                <a:latin typeface="Calibri"/>
                <a:ea typeface="+mn-lt"/>
                <a:cs typeface="Calibri"/>
              </a:rPr>
              <a:t>. </a:t>
            </a:r>
            <a:r>
              <a:rPr lang="en-US" sz="1200" err="1">
                <a:latin typeface="Calibri"/>
                <a:ea typeface="+mn-lt"/>
                <a:cs typeface="Calibri"/>
              </a:rPr>
              <a:t>Dit</a:t>
            </a:r>
            <a:r>
              <a:rPr lang="en-US" sz="1200">
                <a:latin typeface="Calibri"/>
                <a:ea typeface="+mn-lt"/>
                <a:cs typeface="Calibri"/>
              </a:rPr>
              <a:t> </a:t>
            </a:r>
            <a:r>
              <a:rPr lang="en-US" sz="1200" err="1">
                <a:latin typeface="Calibri"/>
                <a:ea typeface="+mn-lt"/>
                <a:cs typeface="Calibri"/>
              </a:rPr>
              <a:t>leidt</a:t>
            </a:r>
            <a:r>
              <a:rPr lang="en-US" sz="1200">
                <a:latin typeface="Calibri"/>
                <a:ea typeface="+mn-lt"/>
                <a:cs typeface="Calibri"/>
              </a:rPr>
              <a:t> </a:t>
            </a:r>
            <a:r>
              <a:rPr lang="en-US" sz="1200" err="1">
                <a:latin typeface="Calibri"/>
                <a:ea typeface="+mn-lt"/>
                <a:cs typeface="Calibri"/>
              </a:rPr>
              <a:t>mogelijk</a:t>
            </a:r>
            <a:r>
              <a:rPr lang="en-US" sz="1200">
                <a:latin typeface="Calibri"/>
                <a:ea typeface="+mn-lt"/>
                <a:cs typeface="Calibri"/>
              </a:rPr>
              <a:t> tot het </a:t>
            </a:r>
            <a:r>
              <a:rPr lang="en-US" sz="1200" err="1">
                <a:latin typeface="Calibri"/>
                <a:ea typeface="+mn-lt"/>
                <a:cs typeface="Calibri"/>
              </a:rPr>
              <a:t>annuleren</a:t>
            </a:r>
            <a:r>
              <a:rPr lang="en-US" sz="1200">
                <a:latin typeface="Calibri"/>
                <a:ea typeface="+mn-lt"/>
                <a:cs typeface="Calibri"/>
              </a:rPr>
              <a:t> van </a:t>
            </a:r>
            <a:r>
              <a:rPr lang="en-US" sz="1200" err="1">
                <a:latin typeface="Calibri"/>
                <a:ea typeface="+mn-lt"/>
                <a:cs typeface="Calibri"/>
              </a:rPr>
              <a:t>afspraken</a:t>
            </a:r>
            <a:r>
              <a:rPr lang="en-US" sz="1200">
                <a:latin typeface="Calibri"/>
                <a:ea typeface="+mn-lt"/>
                <a:cs typeface="Calibri"/>
              </a:rPr>
              <a:t>. De </a:t>
            </a:r>
            <a:r>
              <a:rPr lang="en-US" sz="1200" err="1">
                <a:latin typeface="Calibri"/>
                <a:ea typeface="+mn-lt"/>
                <a:cs typeface="Calibri"/>
              </a:rPr>
              <a:t>inwoner</a:t>
            </a:r>
            <a:r>
              <a:rPr lang="en-US" sz="1200">
                <a:latin typeface="Calibri"/>
                <a:ea typeface="+mn-lt"/>
                <a:cs typeface="Calibri"/>
              </a:rPr>
              <a:t> </a:t>
            </a:r>
            <a:r>
              <a:rPr lang="en-US" sz="1200" err="1">
                <a:latin typeface="Calibri"/>
                <a:ea typeface="+mn-lt"/>
                <a:cs typeface="Calibri"/>
              </a:rPr>
              <a:t>zou</a:t>
            </a:r>
            <a:r>
              <a:rPr lang="en-US" sz="1200">
                <a:latin typeface="Calibri"/>
                <a:ea typeface="+mn-lt"/>
                <a:cs typeface="Calibri"/>
              </a:rPr>
              <a:t> </a:t>
            </a:r>
            <a:r>
              <a:rPr lang="en-US" sz="1200" err="1">
                <a:latin typeface="Calibri"/>
                <a:ea typeface="+mn-lt"/>
                <a:cs typeface="Calibri"/>
              </a:rPr>
              <a:t>liever</a:t>
            </a:r>
            <a:r>
              <a:rPr lang="en-US" sz="1200">
                <a:latin typeface="Calibri"/>
                <a:ea typeface="+mn-lt"/>
                <a:cs typeface="Calibri"/>
              </a:rPr>
              <a:t> </a:t>
            </a:r>
            <a:r>
              <a:rPr lang="en-US" sz="1200" err="1">
                <a:latin typeface="Calibri"/>
                <a:ea typeface="+mn-lt"/>
                <a:cs typeface="Calibri"/>
              </a:rPr>
              <a:t>naar</a:t>
            </a:r>
            <a:r>
              <a:rPr lang="en-US" sz="1200">
                <a:latin typeface="Calibri"/>
                <a:ea typeface="+mn-lt"/>
                <a:cs typeface="Calibri"/>
              </a:rPr>
              <a:t> </a:t>
            </a:r>
            <a:r>
              <a:rPr lang="en-US" sz="1200" err="1">
                <a:latin typeface="Calibri"/>
                <a:ea typeface="+mn-lt"/>
                <a:cs typeface="Calibri"/>
              </a:rPr>
              <a:t>een</a:t>
            </a:r>
            <a:r>
              <a:rPr lang="en-US" sz="1200">
                <a:latin typeface="Calibri"/>
                <a:ea typeface="+mn-lt"/>
                <a:cs typeface="Calibri"/>
              </a:rPr>
              <a:t> </a:t>
            </a:r>
            <a:r>
              <a:rPr lang="en-US" sz="1200" err="1">
                <a:latin typeface="Calibri"/>
                <a:ea typeface="+mn-lt"/>
                <a:cs typeface="Calibri"/>
              </a:rPr>
              <a:t>plek</a:t>
            </a:r>
            <a:r>
              <a:rPr lang="en-US" sz="1200">
                <a:latin typeface="Calibri"/>
                <a:ea typeface="+mn-lt"/>
                <a:cs typeface="Calibri"/>
              </a:rPr>
              <a:t> </a:t>
            </a:r>
            <a:r>
              <a:rPr lang="en-US" sz="1200" err="1">
                <a:latin typeface="Calibri"/>
                <a:ea typeface="+mn-lt"/>
                <a:cs typeface="Calibri"/>
              </a:rPr>
              <a:t>gaan</a:t>
            </a:r>
            <a:r>
              <a:rPr lang="en-US" sz="1200">
                <a:latin typeface="Calibri"/>
                <a:ea typeface="+mn-lt"/>
                <a:cs typeface="Calibri"/>
              </a:rPr>
              <a:t> </a:t>
            </a:r>
            <a:r>
              <a:rPr lang="en-US" sz="1200" err="1">
                <a:latin typeface="Calibri"/>
                <a:ea typeface="+mn-lt"/>
                <a:cs typeface="Calibri"/>
              </a:rPr>
              <a:t>waar</a:t>
            </a:r>
            <a:r>
              <a:rPr lang="en-US" sz="1200">
                <a:latin typeface="Calibri"/>
                <a:ea typeface="+mn-lt"/>
                <a:cs typeface="Calibri"/>
              </a:rPr>
              <a:t> </a:t>
            </a:r>
            <a:r>
              <a:rPr lang="en-US" sz="1200" err="1">
                <a:latin typeface="Calibri"/>
                <a:ea typeface="+mn-lt"/>
                <a:cs typeface="Calibri"/>
              </a:rPr>
              <a:t>hij</a:t>
            </a:r>
            <a:r>
              <a:rPr lang="en-US" sz="1200">
                <a:latin typeface="Calibri"/>
                <a:ea typeface="+mn-lt"/>
                <a:cs typeface="Calibri"/>
              </a:rPr>
              <a:t> in de </a:t>
            </a:r>
            <a:r>
              <a:rPr lang="en-US" sz="1200" err="1">
                <a:latin typeface="Calibri"/>
                <a:ea typeface="+mn-lt"/>
                <a:cs typeface="Calibri"/>
              </a:rPr>
              <a:t>anonimiteit</a:t>
            </a:r>
            <a:r>
              <a:rPr lang="en-US" sz="1200">
                <a:latin typeface="Calibri"/>
                <a:ea typeface="+mn-lt"/>
                <a:cs typeface="Calibri"/>
              </a:rPr>
              <a:t> </a:t>
            </a:r>
            <a:r>
              <a:rPr lang="en-US" sz="1200" err="1">
                <a:latin typeface="Calibri"/>
                <a:ea typeface="+mn-lt"/>
                <a:cs typeface="Calibri"/>
              </a:rPr>
              <a:t>kan</a:t>
            </a:r>
            <a:r>
              <a:rPr lang="en-US" sz="1200">
                <a:latin typeface="Calibri"/>
                <a:ea typeface="+mn-lt"/>
                <a:cs typeface="Calibri"/>
              </a:rPr>
              <a:t> </a:t>
            </a:r>
            <a:r>
              <a:rPr lang="en-US" sz="1200" err="1">
                <a:latin typeface="Calibri"/>
                <a:ea typeface="+mn-lt"/>
                <a:cs typeface="Calibri"/>
              </a:rPr>
              <a:t>blijven</a:t>
            </a:r>
            <a:r>
              <a:rPr lang="en-US" sz="1200">
                <a:latin typeface="Calibri"/>
                <a:ea typeface="+mn-lt"/>
                <a:cs typeface="Calibri"/>
              </a:rPr>
              <a:t> (</a:t>
            </a:r>
            <a:r>
              <a:rPr lang="en-US" sz="1200" err="1">
                <a:latin typeface="Calibri"/>
                <a:ea typeface="+mn-lt"/>
                <a:cs typeface="Calibri"/>
              </a:rPr>
              <a:t>bijvoorbeeld</a:t>
            </a:r>
            <a:r>
              <a:rPr lang="en-US" sz="1200">
                <a:latin typeface="Calibri"/>
                <a:ea typeface="+mn-lt"/>
                <a:cs typeface="Calibri"/>
              </a:rPr>
              <a:t> de </a:t>
            </a:r>
            <a:r>
              <a:rPr lang="en-US" sz="1200" err="1">
                <a:latin typeface="Calibri"/>
                <a:ea typeface="+mn-lt"/>
                <a:cs typeface="Calibri"/>
              </a:rPr>
              <a:t>bibliotheek</a:t>
            </a:r>
            <a:r>
              <a:rPr lang="en-US" sz="1200">
                <a:latin typeface="Calibri"/>
                <a:ea typeface="+mn-lt"/>
                <a:cs typeface="Calibri"/>
              </a:rPr>
              <a:t> of </a:t>
            </a:r>
            <a:r>
              <a:rPr lang="en-US" sz="1200" err="1">
                <a:latin typeface="Calibri"/>
                <a:ea typeface="+mn-lt"/>
                <a:cs typeface="Calibri"/>
              </a:rPr>
              <a:t>een</a:t>
            </a:r>
            <a:r>
              <a:rPr lang="en-US" sz="1200">
                <a:latin typeface="Calibri"/>
                <a:ea typeface="+mn-lt"/>
                <a:cs typeface="Calibri"/>
              </a:rPr>
              <a:t> </a:t>
            </a:r>
            <a:r>
              <a:rPr lang="en-US" sz="1200" err="1">
                <a:latin typeface="Calibri"/>
                <a:ea typeface="+mn-lt"/>
                <a:cs typeface="Calibri"/>
              </a:rPr>
              <a:t>ander</a:t>
            </a:r>
            <a:r>
              <a:rPr lang="en-US" sz="1200">
                <a:latin typeface="Calibri"/>
                <a:ea typeface="+mn-lt"/>
                <a:cs typeface="Calibri"/>
              </a:rPr>
              <a:t> MFA </a:t>
            </a:r>
            <a:r>
              <a:rPr lang="en-US" sz="1200" err="1">
                <a:latin typeface="Calibri"/>
                <a:ea typeface="+mn-lt"/>
                <a:cs typeface="Calibri"/>
              </a:rPr>
              <a:t>gebouw</a:t>
            </a:r>
            <a:r>
              <a:rPr lang="en-US" sz="1200">
                <a:latin typeface="Calibri"/>
                <a:ea typeface="+mn-lt"/>
                <a:cs typeface="Calibri"/>
              </a:rPr>
              <a:t>) of die al </a:t>
            </a:r>
            <a:r>
              <a:rPr lang="en-US" sz="1200" err="1">
                <a:latin typeface="Calibri"/>
                <a:ea typeface="+mn-lt"/>
                <a:cs typeface="Calibri"/>
              </a:rPr>
              <a:t>aanhaakt</a:t>
            </a:r>
            <a:r>
              <a:rPr lang="en-US" sz="1200">
                <a:latin typeface="Calibri"/>
                <a:ea typeface="+mn-lt"/>
                <a:cs typeface="Calibri"/>
              </a:rPr>
              <a:t> </a:t>
            </a:r>
            <a:r>
              <a:rPr lang="en-US" sz="1200" err="1">
                <a:latin typeface="Calibri"/>
                <a:ea typeface="+mn-lt"/>
                <a:cs typeface="Calibri"/>
              </a:rPr>
              <a:t>bij</a:t>
            </a:r>
            <a:r>
              <a:rPr lang="en-US" sz="1200">
                <a:latin typeface="Calibri"/>
                <a:ea typeface="+mn-lt"/>
                <a:cs typeface="Calibri"/>
              </a:rPr>
              <a:t> de </a:t>
            </a:r>
            <a:r>
              <a:rPr lang="en-US" sz="1200" err="1">
                <a:latin typeface="Calibri"/>
                <a:ea typeface="+mn-lt"/>
                <a:cs typeface="Calibri"/>
              </a:rPr>
              <a:t>natuurlijke</a:t>
            </a:r>
            <a:r>
              <a:rPr lang="en-US" sz="1200">
                <a:latin typeface="Calibri"/>
                <a:ea typeface="+mn-lt"/>
                <a:cs typeface="Calibri"/>
              </a:rPr>
              <a:t> </a:t>
            </a:r>
            <a:r>
              <a:rPr lang="en-US" sz="1200" err="1">
                <a:latin typeface="Calibri"/>
                <a:ea typeface="+mn-lt"/>
                <a:cs typeface="Calibri"/>
              </a:rPr>
              <a:t>vindplekken</a:t>
            </a:r>
            <a:r>
              <a:rPr lang="en-US" sz="1200">
                <a:latin typeface="Calibri"/>
                <a:ea typeface="+mn-lt"/>
                <a:cs typeface="Calibri"/>
              </a:rPr>
              <a:t> van die </a:t>
            </a:r>
            <a:r>
              <a:rPr lang="en-US" sz="1200" err="1">
                <a:latin typeface="Calibri"/>
                <a:ea typeface="+mn-lt"/>
                <a:cs typeface="Calibri"/>
              </a:rPr>
              <a:t>persoon</a:t>
            </a:r>
            <a:r>
              <a:rPr lang="en-US" sz="1200">
                <a:latin typeface="Calibri"/>
                <a:ea typeface="+mn-lt"/>
                <a:cs typeface="Calibri"/>
              </a:rPr>
              <a:t>.</a:t>
            </a:r>
            <a:endParaRPr lang="en-US" sz="1200">
              <a:cs typeface="Calibri"/>
            </a:endParaRPr>
          </a:p>
          <a:p>
            <a:pPr>
              <a:buNone/>
            </a:pPr>
            <a:r>
              <a:rPr lang="en-US" sz="1200">
                <a:latin typeface="Calibri"/>
                <a:ea typeface="+mn-lt"/>
                <a:cs typeface="Arial"/>
              </a:rPr>
              <a:t>•</a:t>
            </a:r>
            <a:r>
              <a:rPr lang="en-US" sz="1200" err="1">
                <a:latin typeface="Calibri"/>
                <a:ea typeface="+mn-lt"/>
                <a:cs typeface="Calibri"/>
              </a:rPr>
              <a:t>Ook</a:t>
            </a:r>
            <a:r>
              <a:rPr lang="en-US" sz="1200">
                <a:latin typeface="Calibri"/>
                <a:ea typeface="+mn-lt"/>
                <a:cs typeface="Calibri"/>
              </a:rPr>
              <a:t> al </a:t>
            </a:r>
            <a:r>
              <a:rPr lang="en-US" sz="1200" err="1">
                <a:latin typeface="Calibri"/>
                <a:ea typeface="+mn-lt"/>
                <a:cs typeface="Calibri"/>
              </a:rPr>
              <a:t>staat</a:t>
            </a:r>
            <a:r>
              <a:rPr lang="en-US" sz="1200">
                <a:latin typeface="Calibri"/>
                <a:ea typeface="+mn-lt"/>
                <a:cs typeface="Calibri"/>
              </a:rPr>
              <a:t> er </a:t>
            </a:r>
            <a:r>
              <a:rPr lang="en-US" sz="1200" err="1">
                <a:latin typeface="Calibri"/>
                <a:ea typeface="+mn-lt"/>
                <a:cs typeface="Calibri"/>
              </a:rPr>
              <a:t>een</a:t>
            </a:r>
            <a:r>
              <a:rPr lang="en-US" sz="1200">
                <a:latin typeface="Calibri"/>
                <a:ea typeface="+mn-lt"/>
                <a:cs typeface="Calibri"/>
              </a:rPr>
              <a:t> </a:t>
            </a:r>
            <a:r>
              <a:rPr lang="en-US" sz="1200" err="1">
                <a:latin typeface="Calibri"/>
                <a:ea typeface="+mn-lt"/>
                <a:cs typeface="Calibri"/>
              </a:rPr>
              <a:t>afspraak</a:t>
            </a:r>
            <a:r>
              <a:rPr lang="en-US" sz="1200">
                <a:latin typeface="Calibri"/>
                <a:ea typeface="+mn-lt"/>
                <a:cs typeface="Calibri"/>
              </a:rPr>
              <a:t>, er </a:t>
            </a:r>
            <a:r>
              <a:rPr lang="en-US" sz="1200" err="1">
                <a:latin typeface="Calibri"/>
                <a:ea typeface="+mn-lt"/>
                <a:cs typeface="Calibri"/>
              </a:rPr>
              <a:t>blijft</a:t>
            </a:r>
            <a:r>
              <a:rPr lang="en-US" sz="1200">
                <a:latin typeface="Calibri"/>
                <a:ea typeface="+mn-lt"/>
                <a:cs typeface="Calibri"/>
              </a:rPr>
              <a:t> </a:t>
            </a:r>
            <a:r>
              <a:rPr lang="en-US" sz="1200" err="1">
                <a:latin typeface="Calibri"/>
                <a:ea typeface="+mn-lt"/>
                <a:cs typeface="Calibri"/>
              </a:rPr>
              <a:t>twijfel</a:t>
            </a:r>
            <a:r>
              <a:rPr lang="en-US" sz="1200">
                <a:latin typeface="Calibri"/>
                <a:ea typeface="+mn-lt"/>
                <a:cs typeface="Calibri"/>
              </a:rPr>
              <a:t> of de </a:t>
            </a:r>
            <a:r>
              <a:rPr lang="en-US" sz="1200" err="1">
                <a:latin typeface="Calibri"/>
                <a:ea typeface="+mn-lt"/>
                <a:cs typeface="Calibri"/>
              </a:rPr>
              <a:t>ondersteuning</a:t>
            </a:r>
            <a:r>
              <a:rPr lang="en-US" sz="1200">
                <a:latin typeface="Calibri"/>
                <a:ea typeface="+mn-lt"/>
                <a:cs typeface="Calibri"/>
              </a:rPr>
              <a:t> </a:t>
            </a:r>
            <a:r>
              <a:rPr lang="en-US" sz="1200" err="1">
                <a:latin typeface="Calibri"/>
                <a:ea typeface="+mn-lt"/>
                <a:cs typeface="Calibri"/>
              </a:rPr>
              <a:t>gaat</a:t>
            </a:r>
            <a:r>
              <a:rPr lang="en-US" sz="1200">
                <a:latin typeface="Calibri"/>
                <a:ea typeface="+mn-lt"/>
                <a:cs typeface="Calibri"/>
              </a:rPr>
              <a:t> </a:t>
            </a:r>
            <a:r>
              <a:rPr lang="en-US" sz="1200" err="1">
                <a:latin typeface="Calibri"/>
                <a:ea typeface="+mn-lt"/>
                <a:cs typeface="Calibri"/>
              </a:rPr>
              <a:t>helpen</a:t>
            </a:r>
            <a:r>
              <a:rPr lang="en-US" sz="1200">
                <a:latin typeface="Calibri"/>
                <a:ea typeface="+mn-lt"/>
                <a:cs typeface="Calibri"/>
              </a:rPr>
              <a:t> </a:t>
            </a:r>
            <a:r>
              <a:rPr lang="en-US" sz="1200" err="1">
                <a:latin typeface="Calibri"/>
                <a:ea typeface="+mn-lt"/>
                <a:cs typeface="Calibri"/>
              </a:rPr>
              <a:t>en</a:t>
            </a:r>
            <a:r>
              <a:rPr lang="en-US" sz="1200">
                <a:latin typeface="Calibri"/>
                <a:ea typeface="+mn-lt"/>
                <a:cs typeface="Calibri"/>
              </a:rPr>
              <a:t> of de </a:t>
            </a:r>
            <a:r>
              <a:rPr lang="en-US" sz="1200" err="1">
                <a:latin typeface="Calibri"/>
                <a:ea typeface="+mn-lt"/>
                <a:cs typeface="Calibri"/>
              </a:rPr>
              <a:t>inwoner</a:t>
            </a:r>
            <a:r>
              <a:rPr lang="en-US" sz="1200">
                <a:latin typeface="Calibri"/>
                <a:ea typeface="+mn-lt"/>
                <a:cs typeface="Calibri"/>
              </a:rPr>
              <a:t> </a:t>
            </a:r>
            <a:r>
              <a:rPr lang="en-US" sz="1200" err="1">
                <a:latin typeface="Calibri"/>
                <a:ea typeface="+mn-lt"/>
                <a:cs typeface="Calibri"/>
              </a:rPr>
              <a:t>wel</a:t>
            </a:r>
            <a:r>
              <a:rPr lang="en-US" sz="1200">
                <a:latin typeface="Calibri"/>
                <a:ea typeface="+mn-lt"/>
                <a:cs typeface="Calibri"/>
              </a:rPr>
              <a:t> </a:t>
            </a:r>
            <a:r>
              <a:rPr lang="en-US" sz="1200" err="1">
                <a:latin typeface="Calibri"/>
                <a:ea typeface="+mn-lt"/>
                <a:cs typeface="Calibri"/>
              </a:rPr>
              <a:t>geholpen</a:t>
            </a:r>
            <a:r>
              <a:rPr lang="en-US" sz="1200">
                <a:latin typeface="Calibri"/>
                <a:ea typeface="+mn-lt"/>
                <a:cs typeface="Calibri"/>
              </a:rPr>
              <a:t> </a:t>
            </a:r>
            <a:r>
              <a:rPr lang="en-US" sz="1200" err="1">
                <a:latin typeface="Calibri"/>
                <a:ea typeface="+mn-lt"/>
                <a:cs typeface="Calibri"/>
              </a:rPr>
              <a:t>kan</a:t>
            </a:r>
            <a:r>
              <a:rPr lang="en-US" sz="1200">
                <a:latin typeface="Calibri"/>
                <a:ea typeface="+mn-lt"/>
                <a:cs typeface="Calibri"/>
              </a:rPr>
              <a:t> </a:t>
            </a:r>
            <a:r>
              <a:rPr lang="en-US" sz="1200" err="1">
                <a:latin typeface="Calibri"/>
                <a:ea typeface="+mn-lt"/>
                <a:cs typeface="Calibri"/>
              </a:rPr>
              <a:t>worden</a:t>
            </a:r>
            <a:r>
              <a:rPr lang="en-US" sz="1200">
                <a:latin typeface="Calibri"/>
                <a:ea typeface="+mn-lt"/>
                <a:cs typeface="Calibri"/>
              </a:rPr>
              <a:t>/</a:t>
            </a:r>
            <a:r>
              <a:rPr lang="en-US" sz="1200" err="1">
                <a:latin typeface="Calibri"/>
                <a:ea typeface="+mn-lt"/>
                <a:cs typeface="Calibri"/>
              </a:rPr>
              <a:t>zelf</a:t>
            </a:r>
            <a:r>
              <a:rPr lang="en-US" sz="1200">
                <a:latin typeface="Calibri"/>
                <a:ea typeface="+mn-lt"/>
                <a:cs typeface="Calibri"/>
              </a:rPr>
              <a:t> </a:t>
            </a:r>
            <a:r>
              <a:rPr lang="en-US" sz="1200" err="1">
                <a:latin typeface="Calibri"/>
                <a:ea typeface="+mn-lt"/>
                <a:cs typeface="Calibri"/>
              </a:rPr>
              <a:t>verantwoordelijk</a:t>
            </a:r>
            <a:r>
              <a:rPr lang="en-US" sz="1200">
                <a:latin typeface="Calibri"/>
                <a:ea typeface="+mn-lt"/>
                <a:cs typeface="Calibri"/>
              </a:rPr>
              <a:t> is om het op </a:t>
            </a:r>
            <a:r>
              <a:rPr lang="en-US" sz="1200" err="1">
                <a:latin typeface="Calibri"/>
                <a:ea typeface="+mn-lt"/>
                <a:cs typeface="Calibri"/>
              </a:rPr>
              <a:t>te</a:t>
            </a:r>
            <a:r>
              <a:rPr lang="en-US" sz="1200">
                <a:latin typeface="Calibri"/>
                <a:ea typeface="+mn-lt"/>
                <a:cs typeface="Calibri"/>
              </a:rPr>
              <a:t> </a:t>
            </a:r>
            <a:r>
              <a:rPr lang="en-US" sz="1200" err="1">
                <a:latin typeface="Calibri"/>
                <a:ea typeface="+mn-lt"/>
                <a:cs typeface="Calibri"/>
              </a:rPr>
              <a:t>lossen</a:t>
            </a:r>
            <a:r>
              <a:rPr lang="en-US" sz="1200">
                <a:latin typeface="Calibri"/>
                <a:ea typeface="+mn-lt"/>
                <a:cs typeface="Calibri"/>
              </a:rPr>
              <a:t>.</a:t>
            </a:r>
            <a:endParaRPr lang="en-US" sz="1200">
              <a:cs typeface="Calibri"/>
            </a:endParaRPr>
          </a:p>
          <a:p>
            <a:pPr>
              <a:buNone/>
            </a:pPr>
            <a:r>
              <a:rPr lang="en-US" sz="1200">
                <a:latin typeface="Calibri"/>
                <a:ea typeface="+mn-lt"/>
                <a:cs typeface="Arial"/>
              </a:rPr>
              <a:t>•</a:t>
            </a:r>
            <a:r>
              <a:rPr lang="en-US" sz="1200">
                <a:latin typeface="Calibri"/>
                <a:ea typeface="+mn-lt"/>
                <a:cs typeface="Calibri"/>
              </a:rPr>
              <a:t>Het </a:t>
            </a:r>
            <a:r>
              <a:rPr lang="en-US" sz="1200" err="1">
                <a:latin typeface="Calibri"/>
                <a:ea typeface="+mn-lt"/>
                <a:cs typeface="Calibri"/>
              </a:rPr>
              <a:t>meerdere</a:t>
            </a:r>
            <a:r>
              <a:rPr lang="en-US" sz="1200">
                <a:latin typeface="Calibri"/>
                <a:ea typeface="+mn-lt"/>
                <a:cs typeface="Calibri"/>
              </a:rPr>
              <a:t> </a:t>
            </a:r>
            <a:r>
              <a:rPr lang="en-US" sz="1200" err="1">
                <a:latin typeface="Calibri"/>
                <a:ea typeface="+mn-lt"/>
                <a:cs typeface="Calibri"/>
              </a:rPr>
              <a:t>keren</a:t>
            </a:r>
            <a:r>
              <a:rPr lang="en-US" sz="1200">
                <a:latin typeface="Calibri"/>
                <a:ea typeface="+mn-lt"/>
                <a:cs typeface="Calibri"/>
              </a:rPr>
              <a:t> </a:t>
            </a:r>
            <a:r>
              <a:rPr lang="en-US" sz="1200" err="1">
                <a:latin typeface="Calibri"/>
                <a:ea typeface="+mn-lt"/>
                <a:cs typeface="Calibri"/>
              </a:rPr>
              <a:t>moeten</a:t>
            </a:r>
            <a:r>
              <a:rPr lang="en-US" sz="1200">
                <a:latin typeface="Calibri"/>
                <a:ea typeface="+mn-lt"/>
                <a:cs typeface="Calibri"/>
              </a:rPr>
              <a:t> </a:t>
            </a:r>
            <a:r>
              <a:rPr lang="en-US" sz="1200" err="1">
                <a:latin typeface="Calibri"/>
                <a:ea typeface="+mn-lt"/>
                <a:cs typeface="Calibri"/>
              </a:rPr>
              <a:t>vertellen</a:t>
            </a:r>
            <a:r>
              <a:rPr lang="en-US" sz="1200">
                <a:latin typeface="Calibri"/>
                <a:ea typeface="+mn-lt"/>
                <a:cs typeface="Calibri"/>
              </a:rPr>
              <a:t> van </a:t>
            </a:r>
            <a:r>
              <a:rPr lang="en-US" sz="1200" err="1">
                <a:latin typeface="Calibri"/>
                <a:ea typeface="+mn-lt"/>
                <a:cs typeface="Calibri"/>
              </a:rPr>
              <a:t>hetzelfde</a:t>
            </a:r>
            <a:r>
              <a:rPr lang="en-US" sz="1200">
                <a:latin typeface="Calibri"/>
                <a:ea typeface="+mn-lt"/>
                <a:cs typeface="Calibri"/>
              </a:rPr>
              <a:t> </a:t>
            </a:r>
            <a:r>
              <a:rPr lang="en-US" sz="1200" err="1">
                <a:latin typeface="Calibri"/>
                <a:ea typeface="+mn-lt"/>
                <a:cs typeface="Calibri"/>
              </a:rPr>
              <a:t>verhaal</a:t>
            </a:r>
            <a:r>
              <a:rPr lang="en-US" sz="1200">
                <a:latin typeface="Calibri"/>
                <a:ea typeface="+mn-lt"/>
                <a:cs typeface="Calibri"/>
              </a:rPr>
              <a:t> </a:t>
            </a:r>
            <a:r>
              <a:rPr lang="en-US" sz="1200" err="1">
                <a:latin typeface="Calibri"/>
                <a:ea typeface="+mn-lt"/>
                <a:cs typeface="Calibri"/>
              </a:rPr>
              <a:t>wordt</a:t>
            </a:r>
            <a:r>
              <a:rPr lang="en-US" sz="1200">
                <a:latin typeface="Calibri"/>
                <a:ea typeface="+mn-lt"/>
                <a:cs typeface="Calibri"/>
              </a:rPr>
              <a:t> </a:t>
            </a:r>
            <a:r>
              <a:rPr lang="en-US" sz="1200" err="1">
                <a:latin typeface="Calibri"/>
                <a:ea typeface="+mn-lt"/>
                <a:cs typeface="Calibri"/>
              </a:rPr>
              <a:t>als</a:t>
            </a:r>
            <a:r>
              <a:rPr lang="en-US" sz="1200">
                <a:latin typeface="Calibri"/>
                <a:ea typeface="+mn-lt"/>
                <a:cs typeface="Calibri"/>
              </a:rPr>
              <a:t> </a:t>
            </a:r>
            <a:r>
              <a:rPr lang="en-US" sz="1200" err="1">
                <a:latin typeface="Calibri"/>
                <a:ea typeface="+mn-lt"/>
                <a:cs typeface="Calibri"/>
              </a:rPr>
              <a:t>onprettig</a:t>
            </a:r>
            <a:r>
              <a:rPr lang="en-US" sz="1200">
                <a:latin typeface="Calibri"/>
                <a:ea typeface="+mn-lt"/>
                <a:cs typeface="Calibri"/>
              </a:rPr>
              <a:t> </a:t>
            </a:r>
            <a:r>
              <a:rPr lang="en-US" sz="1200" err="1">
                <a:latin typeface="Calibri"/>
                <a:ea typeface="+mn-lt"/>
                <a:cs typeface="Calibri"/>
              </a:rPr>
              <a:t>ervaren</a:t>
            </a:r>
            <a:r>
              <a:rPr lang="en-US" sz="1200">
                <a:latin typeface="Calibri"/>
                <a:ea typeface="+mn-lt"/>
                <a:cs typeface="Calibri"/>
              </a:rPr>
              <a:t>.</a:t>
            </a:r>
            <a:endParaRPr lang="en-US" sz="1200">
              <a:cs typeface="Calibri"/>
            </a:endParaRPr>
          </a:p>
          <a:p>
            <a:pPr>
              <a:buNone/>
            </a:pPr>
            <a:r>
              <a:rPr lang="en-US" sz="1200">
                <a:latin typeface="Calibri"/>
                <a:ea typeface="+mn-lt"/>
                <a:cs typeface="Arial"/>
              </a:rPr>
              <a:t>•</a:t>
            </a:r>
            <a:r>
              <a:rPr lang="en-US" sz="1200">
                <a:latin typeface="Calibri"/>
                <a:ea typeface="+mn-lt"/>
                <a:cs typeface="Calibri"/>
              </a:rPr>
              <a:t>Goede match </a:t>
            </a:r>
            <a:r>
              <a:rPr lang="en-US" sz="1200" err="1">
                <a:latin typeface="Calibri"/>
                <a:ea typeface="+mn-lt"/>
                <a:cs typeface="Calibri"/>
              </a:rPr>
              <a:t>tussen</a:t>
            </a:r>
            <a:r>
              <a:rPr lang="en-US" sz="1200">
                <a:latin typeface="Calibri"/>
                <a:ea typeface="+mn-lt"/>
                <a:cs typeface="Calibri"/>
              </a:rPr>
              <a:t> </a:t>
            </a:r>
            <a:r>
              <a:rPr lang="en-US" sz="1200" err="1">
                <a:latin typeface="Calibri"/>
                <a:ea typeface="+mn-lt"/>
                <a:cs typeface="Calibri"/>
              </a:rPr>
              <a:t>inwoner</a:t>
            </a:r>
            <a:r>
              <a:rPr lang="en-US" sz="1200">
                <a:latin typeface="Calibri"/>
                <a:ea typeface="+mn-lt"/>
                <a:cs typeface="Calibri"/>
              </a:rPr>
              <a:t> </a:t>
            </a:r>
            <a:r>
              <a:rPr lang="en-US" sz="1200" err="1">
                <a:latin typeface="Calibri"/>
                <a:ea typeface="+mn-lt"/>
                <a:cs typeface="Calibri"/>
              </a:rPr>
              <a:t>en</a:t>
            </a:r>
            <a:r>
              <a:rPr lang="en-US" sz="1200">
                <a:latin typeface="Calibri"/>
                <a:ea typeface="+mn-lt"/>
                <a:cs typeface="Calibri"/>
              </a:rPr>
              <a:t> </a:t>
            </a:r>
            <a:r>
              <a:rPr lang="en-US" sz="1200" err="1">
                <a:latin typeface="Calibri"/>
                <a:ea typeface="+mn-lt"/>
                <a:cs typeface="Calibri"/>
              </a:rPr>
              <a:t>ondersteuner</a:t>
            </a:r>
            <a:r>
              <a:rPr lang="en-US" sz="1200">
                <a:latin typeface="Calibri"/>
                <a:ea typeface="+mn-lt"/>
                <a:cs typeface="Calibri"/>
              </a:rPr>
              <a:t> is </a:t>
            </a:r>
            <a:r>
              <a:rPr lang="en-US" sz="1200" err="1">
                <a:latin typeface="Calibri"/>
                <a:ea typeface="+mn-lt"/>
                <a:cs typeface="Calibri"/>
              </a:rPr>
              <a:t>essentieel</a:t>
            </a:r>
            <a:r>
              <a:rPr lang="en-US" sz="1200">
                <a:latin typeface="Calibri"/>
                <a:ea typeface="+mn-lt"/>
                <a:cs typeface="Calibri"/>
              </a:rPr>
              <a:t>. Het </a:t>
            </a:r>
            <a:r>
              <a:rPr lang="en-US" sz="1200" err="1">
                <a:latin typeface="Calibri"/>
                <a:ea typeface="+mn-lt"/>
                <a:cs typeface="Calibri"/>
              </a:rPr>
              <a:t>matchen</a:t>
            </a:r>
            <a:r>
              <a:rPr lang="en-US" sz="1200">
                <a:latin typeface="Calibri"/>
                <a:ea typeface="+mn-lt"/>
                <a:cs typeface="Calibri"/>
              </a:rPr>
              <a:t> </a:t>
            </a:r>
            <a:r>
              <a:rPr lang="en-US" sz="1200" err="1">
                <a:latin typeface="Calibri"/>
                <a:ea typeface="+mn-lt"/>
                <a:cs typeface="Calibri"/>
              </a:rPr>
              <a:t>komt</a:t>
            </a:r>
            <a:r>
              <a:rPr lang="en-US" sz="1200">
                <a:latin typeface="Calibri"/>
                <a:ea typeface="+mn-lt"/>
                <a:cs typeface="Calibri"/>
              </a:rPr>
              <a:t> </a:t>
            </a:r>
            <a:r>
              <a:rPr lang="en-US" sz="1200" err="1">
                <a:latin typeface="Calibri"/>
                <a:ea typeface="+mn-lt"/>
                <a:cs typeface="Calibri"/>
              </a:rPr>
              <a:t>nauw</a:t>
            </a:r>
            <a:r>
              <a:rPr lang="en-US" sz="1200">
                <a:latin typeface="Calibri"/>
                <a:ea typeface="+mn-lt"/>
                <a:cs typeface="Calibri"/>
              </a:rPr>
              <a:t> </a:t>
            </a:r>
            <a:r>
              <a:rPr lang="en-US" sz="1200" err="1">
                <a:latin typeface="Calibri"/>
                <a:ea typeface="+mn-lt"/>
                <a:cs typeface="Calibri"/>
              </a:rPr>
              <a:t>en</a:t>
            </a:r>
            <a:r>
              <a:rPr lang="en-US" sz="1200">
                <a:latin typeface="Calibri"/>
                <a:ea typeface="+mn-lt"/>
                <a:cs typeface="Calibri"/>
              </a:rPr>
              <a:t> het </a:t>
            </a:r>
            <a:r>
              <a:rPr lang="en-US" sz="1200" err="1">
                <a:latin typeface="Calibri"/>
                <a:ea typeface="+mn-lt"/>
                <a:cs typeface="Calibri"/>
              </a:rPr>
              <a:t>hebben</a:t>
            </a:r>
            <a:r>
              <a:rPr lang="en-US" sz="1200">
                <a:latin typeface="Calibri"/>
                <a:ea typeface="+mn-lt"/>
                <a:cs typeface="Calibri"/>
              </a:rPr>
              <a:t> van </a:t>
            </a:r>
            <a:r>
              <a:rPr lang="en-US" sz="1200" err="1">
                <a:latin typeface="Calibri"/>
                <a:ea typeface="+mn-lt"/>
                <a:cs typeface="Calibri"/>
              </a:rPr>
              <a:t>levenservaring</a:t>
            </a:r>
            <a:r>
              <a:rPr lang="en-US" sz="1200">
                <a:latin typeface="Calibri"/>
                <a:ea typeface="+mn-lt"/>
                <a:cs typeface="Calibri"/>
              </a:rPr>
              <a:t> </a:t>
            </a:r>
            <a:r>
              <a:rPr lang="en-US" sz="1200" err="1">
                <a:latin typeface="Calibri"/>
                <a:ea typeface="+mn-lt"/>
                <a:cs typeface="Calibri"/>
              </a:rPr>
              <a:t>en</a:t>
            </a:r>
            <a:r>
              <a:rPr lang="en-US" sz="1200">
                <a:latin typeface="Calibri"/>
                <a:ea typeface="+mn-lt"/>
                <a:cs typeface="Calibri"/>
              </a:rPr>
              <a:t> </a:t>
            </a:r>
            <a:r>
              <a:rPr lang="en-US" sz="1200" err="1">
                <a:latin typeface="Calibri"/>
                <a:ea typeface="+mn-lt"/>
                <a:cs typeface="Calibri"/>
              </a:rPr>
              <a:t>inlevingsvermogen</a:t>
            </a:r>
            <a:r>
              <a:rPr lang="en-US" sz="1200">
                <a:latin typeface="Calibri"/>
                <a:ea typeface="+mn-lt"/>
                <a:cs typeface="Calibri"/>
              </a:rPr>
              <a:t> </a:t>
            </a:r>
            <a:r>
              <a:rPr lang="en-US" sz="1200" err="1">
                <a:latin typeface="Calibri"/>
                <a:ea typeface="+mn-lt"/>
                <a:cs typeface="Calibri"/>
              </a:rPr>
              <a:t>wordt</a:t>
            </a:r>
            <a:r>
              <a:rPr lang="en-US" sz="1200">
                <a:latin typeface="Calibri"/>
                <a:ea typeface="+mn-lt"/>
                <a:cs typeface="Calibri"/>
              </a:rPr>
              <a:t> </a:t>
            </a:r>
            <a:r>
              <a:rPr lang="en-US" sz="1200" err="1">
                <a:latin typeface="Calibri"/>
                <a:ea typeface="+mn-lt"/>
                <a:cs typeface="Calibri"/>
              </a:rPr>
              <a:t>herhaaldelijk</a:t>
            </a:r>
            <a:r>
              <a:rPr lang="en-US" sz="1200">
                <a:latin typeface="Calibri"/>
                <a:ea typeface="+mn-lt"/>
                <a:cs typeface="Calibri"/>
              </a:rPr>
              <a:t> </a:t>
            </a:r>
            <a:r>
              <a:rPr lang="en-US" sz="1200" err="1">
                <a:latin typeface="Calibri"/>
                <a:ea typeface="+mn-lt"/>
                <a:cs typeface="Calibri"/>
              </a:rPr>
              <a:t>als</a:t>
            </a:r>
            <a:r>
              <a:rPr lang="en-US" sz="1200">
                <a:latin typeface="Calibri"/>
                <a:ea typeface="+mn-lt"/>
                <a:cs typeface="Calibri"/>
              </a:rPr>
              <a:t> </a:t>
            </a:r>
            <a:r>
              <a:rPr lang="en-US" sz="1200" err="1">
                <a:latin typeface="Calibri"/>
                <a:ea typeface="+mn-lt"/>
                <a:cs typeface="Calibri"/>
              </a:rPr>
              <a:t>randvoorwaarden</a:t>
            </a:r>
            <a:r>
              <a:rPr lang="en-US" sz="1200">
                <a:latin typeface="Calibri"/>
                <a:ea typeface="+mn-lt"/>
                <a:cs typeface="Calibri"/>
              </a:rPr>
              <a:t> </a:t>
            </a:r>
            <a:r>
              <a:rPr lang="en-US" sz="1200" err="1">
                <a:latin typeface="Calibri"/>
                <a:ea typeface="+mn-lt"/>
                <a:cs typeface="Calibri"/>
              </a:rPr>
              <a:t>benoemd</a:t>
            </a:r>
            <a:r>
              <a:rPr lang="en-US" sz="1200">
                <a:latin typeface="Calibri"/>
                <a:ea typeface="+mn-lt"/>
                <a:cs typeface="Calibri"/>
              </a:rPr>
              <a:t>.</a:t>
            </a:r>
            <a:endParaRPr lang="en-US" sz="1200">
              <a:cs typeface="Calibri"/>
            </a:endParaRPr>
          </a:p>
          <a:p>
            <a:pPr>
              <a:buNone/>
            </a:pPr>
            <a:r>
              <a:rPr lang="en-US" sz="1200">
                <a:latin typeface="Calibri"/>
                <a:ea typeface="+mn-lt"/>
                <a:cs typeface="Arial"/>
              </a:rPr>
              <a:t>•</a:t>
            </a:r>
            <a:r>
              <a:rPr lang="en-US" sz="1200" err="1">
                <a:latin typeface="Calibri"/>
                <a:ea typeface="+mn-lt"/>
                <a:cs typeface="Calibri"/>
              </a:rPr>
              <a:t>Fysieke</a:t>
            </a:r>
            <a:r>
              <a:rPr lang="en-US" sz="1200">
                <a:latin typeface="Calibri"/>
                <a:ea typeface="+mn-lt"/>
                <a:cs typeface="Calibri"/>
              </a:rPr>
              <a:t> </a:t>
            </a:r>
            <a:r>
              <a:rPr lang="en-US" sz="1200" err="1">
                <a:latin typeface="Calibri"/>
                <a:ea typeface="+mn-lt"/>
                <a:cs typeface="Calibri"/>
              </a:rPr>
              <a:t>grote</a:t>
            </a:r>
            <a:r>
              <a:rPr lang="en-US" sz="1200">
                <a:latin typeface="Calibri"/>
                <a:ea typeface="+mn-lt"/>
                <a:cs typeface="Calibri"/>
              </a:rPr>
              <a:t> </a:t>
            </a:r>
            <a:r>
              <a:rPr lang="en-US" sz="1200" err="1">
                <a:latin typeface="Calibri"/>
                <a:ea typeface="+mn-lt"/>
                <a:cs typeface="Calibri"/>
              </a:rPr>
              <a:t>afstand</a:t>
            </a:r>
            <a:r>
              <a:rPr lang="en-US" sz="1200">
                <a:latin typeface="Calibri"/>
                <a:ea typeface="+mn-lt"/>
                <a:cs typeface="Calibri"/>
              </a:rPr>
              <a:t> </a:t>
            </a:r>
            <a:r>
              <a:rPr lang="en-US" sz="1200" err="1">
                <a:latin typeface="Calibri"/>
                <a:ea typeface="+mn-lt"/>
                <a:cs typeface="Calibri"/>
              </a:rPr>
              <a:t>overbruggen</a:t>
            </a:r>
            <a:r>
              <a:rPr lang="en-US" sz="1200">
                <a:latin typeface="Calibri"/>
                <a:ea typeface="+mn-lt"/>
                <a:cs typeface="Calibri"/>
              </a:rPr>
              <a:t> om </a:t>
            </a:r>
            <a:r>
              <a:rPr lang="en-US" sz="1200" err="1">
                <a:latin typeface="Calibri"/>
                <a:ea typeface="+mn-lt"/>
                <a:cs typeface="Calibri"/>
              </a:rPr>
              <a:t>bij</a:t>
            </a:r>
            <a:r>
              <a:rPr lang="en-US" sz="1200">
                <a:latin typeface="Calibri"/>
                <a:ea typeface="+mn-lt"/>
                <a:cs typeface="Calibri"/>
              </a:rPr>
              <a:t> de </a:t>
            </a:r>
            <a:r>
              <a:rPr lang="en-US" sz="1200" err="1">
                <a:latin typeface="Calibri"/>
                <a:ea typeface="+mn-lt"/>
                <a:cs typeface="Calibri"/>
              </a:rPr>
              <a:t>afspraak</a:t>
            </a:r>
            <a:r>
              <a:rPr lang="en-US" sz="1200">
                <a:latin typeface="Calibri"/>
                <a:ea typeface="+mn-lt"/>
                <a:cs typeface="Calibri"/>
              </a:rPr>
              <a:t> </a:t>
            </a:r>
            <a:r>
              <a:rPr lang="en-US" sz="1200" err="1">
                <a:latin typeface="Calibri"/>
                <a:ea typeface="+mn-lt"/>
                <a:cs typeface="Calibri"/>
              </a:rPr>
              <a:t>te</a:t>
            </a:r>
            <a:r>
              <a:rPr lang="en-US" sz="1200">
                <a:latin typeface="Calibri"/>
                <a:ea typeface="+mn-lt"/>
                <a:cs typeface="Calibri"/>
              </a:rPr>
              <a:t> </a:t>
            </a:r>
            <a:r>
              <a:rPr lang="en-US" sz="1200" err="1">
                <a:latin typeface="Calibri"/>
                <a:ea typeface="+mn-lt"/>
                <a:cs typeface="Calibri"/>
              </a:rPr>
              <a:t>komen</a:t>
            </a:r>
            <a:r>
              <a:rPr lang="en-US" sz="1200">
                <a:latin typeface="Calibri"/>
                <a:ea typeface="+mn-lt"/>
                <a:cs typeface="Calibri"/>
              </a:rPr>
              <a:t> </a:t>
            </a:r>
            <a:r>
              <a:rPr lang="en-US" sz="1200" err="1">
                <a:latin typeface="Calibri"/>
                <a:ea typeface="+mn-lt"/>
                <a:cs typeface="Calibri"/>
              </a:rPr>
              <a:t>kan</a:t>
            </a:r>
            <a:r>
              <a:rPr lang="en-US" sz="1200">
                <a:latin typeface="Calibri"/>
                <a:ea typeface="+mn-lt"/>
                <a:cs typeface="Calibri"/>
              </a:rPr>
              <a:t> </a:t>
            </a:r>
            <a:r>
              <a:rPr lang="en-US" sz="1200" err="1">
                <a:latin typeface="Calibri"/>
                <a:ea typeface="+mn-lt"/>
                <a:cs typeface="Calibri"/>
              </a:rPr>
              <a:t>een</a:t>
            </a:r>
            <a:r>
              <a:rPr lang="en-US" sz="1200">
                <a:latin typeface="Calibri"/>
                <a:ea typeface="+mn-lt"/>
                <a:cs typeface="Calibri"/>
              </a:rPr>
              <a:t> </a:t>
            </a:r>
            <a:r>
              <a:rPr lang="en-US" sz="1200" err="1">
                <a:latin typeface="Calibri"/>
                <a:ea typeface="+mn-lt"/>
                <a:cs typeface="Calibri"/>
              </a:rPr>
              <a:t>uitdaging</a:t>
            </a:r>
            <a:r>
              <a:rPr lang="en-US" sz="1200">
                <a:latin typeface="Calibri"/>
                <a:ea typeface="+mn-lt"/>
                <a:cs typeface="Calibri"/>
              </a:rPr>
              <a:t> </a:t>
            </a:r>
            <a:r>
              <a:rPr lang="en-US" sz="1200" err="1">
                <a:latin typeface="Calibri"/>
                <a:ea typeface="+mn-lt"/>
                <a:cs typeface="Calibri"/>
              </a:rPr>
              <a:t>zijn</a:t>
            </a:r>
            <a:r>
              <a:rPr lang="en-US" sz="1200">
                <a:latin typeface="Calibri"/>
                <a:ea typeface="+mn-lt"/>
                <a:cs typeface="Calibri"/>
              </a:rPr>
              <a:t> </a:t>
            </a:r>
            <a:r>
              <a:rPr lang="en-US" sz="1200" err="1">
                <a:latin typeface="Calibri"/>
                <a:ea typeface="+mn-lt"/>
                <a:cs typeface="Calibri"/>
              </a:rPr>
              <a:t>voor</a:t>
            </a:r>
            <a:r>
              <a:rPr lang="en-US" sz="1200">
                <a:latin typeface="Calibri"/>
                <a:ea typeface="+mn-lt"/>
                <a:cs typeface="Calibri"/>
              </a:rPr>
              <a:t> </a:t>
            </a:r>
            <a:r>
              <a:rPr lang="en-US" sz="1200" err="1">
                <a:latin typeface="Calibri"/>
                <a:ea typeface="+mn-lt"/>
                <a:cs typeface="Calibri"/>
              </a:rPr>
              <a:t>sommige</a:t>
            </a:r>
            <a:r>
              <a:rPr lang="en-US" sz="1200">
                <a:latin typeface="Calibri"/>
                <a:ea typeface="+mn-lt"/>
                <a:cs typeface="Calibri"/>
              </a:rPr>
              <a:t> </a:t>
            </a:r>
            <a:r>
              <a:rPr lang="en-US" sz="1200" err="1">
                <a:latin typeface="Calibri"/>
                <a:ea typeface="+mn-lt"/>
                <a:cs typeface="Calibri"/>
              </a:rPr>
              <a:t>groepen</a:t>
            </a:r>
            <a:r>
              <a:rPr lang="en-US" sz="1200">
                <a:latin typeface="Calibri"/>
                <a:ea typeface="+mn-lt"/>
                <a:cs typeface="Calibri"/>
              </a:rPr>
              <a:t>.</a:t>
            </a:r>
            <a:endParaRPr lang="en-US" sz="1200">
              <a:cs typeface="Calibri"/>
            </a:endParaRPr>
          </a:p>
          <a:p>
            <a:endParaRPr lang="nl-NL"/>
          </a:p>
        </p:txBody>
      </p:sp>
      <p:sp>
        <p:nvSpPr>
          <p:cNvPr id="4" name="Tijdelijke aanduiding voor dianummer 3"/>
          <p:cNvSpPr>
            <a:spLocks noGrp="1"/>
          </p:cNvSpPr>
          <p:nvPr>
            <p:ph type="sldNum" sz="quarter" idx="5"/>
          </p:nvPr>
        </p:nvSpPr>
        <p:spPr/>
        <p:txBody>
          <a:bodyPr/>
          <a:lstStyle/>
          <a:p>
            <a:fld id="{2E2F80FF-B188-014D-B2BD-2D04B286F887}" type="slidenum">
              <a:rPr lang="en-US" smtClean="0"/>
              <a:t>19</a:t>
            </a:fld>
            <a:endParaRPr lang="en-US"/>
          </a:p>
        </p:txBody>
      </p:sp>
    </p:spTree>
    <p:extLst>
      <p:ext uri="{BB962C8B-B14F-4D97-AF65-F5344CB8AC3E}">
        <p14:creationId xmlns:p14="http://schemas.microsoft.com/office/powerpoint/2010/main" val="3817089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noProof="0"/>
              <a:t>Eindblad</a:t>
            </a:r>
          </a:p>
          <a:p>
            <a:endParaRPr lang="nl-NL" b="1" noProof="0"/>
          </a:p>
          <a:p>
            <a:pPr marL="171450" indent="-171450">
              <a:buFont typeface="Arial" panose="020B0604020202020204" pitchFamily="34" charset="0"/>
              <a:buChar char="•"/>
            </a:pPr>
            <a:r>
              <a:rPr lang="nl-NL" b="0" noProof="0"/>
              <a:t>Niks aan veranderen. </a:t>
            </a:r>
          </a:p>
        </p:txBody>
      </p:sp>
      <p:sp>
        <p:nvSpPr>
          <p:cNvPr id="4" name="Slide Number Placeholder 3"/>
          <p:cNvSpPr>
            <a:spLocks noGrp="1"/>
          </p:cNvSpPr>
          <p:nvPr>
            <p:ph type="sldNum" sz="quarter" idx="5"/>
          </p:nvPr>
        </p:nvSpPr>
        <p:spPr/>
        <p:txBody>
          <a:bodyPr/>
          <a:lstStyle/>
          <a:p>
            <a:fld id="{2E2F80FF-B188-014D-B2BD-2D04B286F887}" type="slidenum">
              <a:rPr lang="en-US" smtClean="0"/>
              <a:t>23</a:t>
            </a:fld>
            <a:endParaRPr lang="en-US"/>
          </a:p>
        </p:txBody>
      </p:sp>
    </p:spTree>
    <p:extLst>
      <p:ext uri="{BB962C8B-B14F-4D97-AF65-F5344CB8AC3E}">
        <p14:creationId xmlns:p14="http://schemas.microsoft.com/office/powerpoint/2010/main" val="4030719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noProof="0"/>
              <a:t>Inhoudsopgave blad</a:t>
            </a:r>
          </a:p>
          <a:p>
            <a:endParaRPr lang="nl-NL" b="1" noProof="0"/>
          </a:p>
          <a:p>
            <a:r>
              <a:rPr lang="nl-NL" b="0" noProof="0"/>
              <a:t>Lettertype: </a:t>
            </a:r>
          </a:p>
          <a:p>
            <a:endParaRPr lang="nl-NL" b="0" noProof="0"/>
          </a:p>
          <a:p>
            <a:pPr marL="171450" indent="-171450">
              <a:buFont typeface="Arial" panose="020B0604020202020204" pitchFamily="34" charset="0"/>
              <a:buChar char="•"/>
            </a:pPr>
            <a:r>
              <a:rPr lang="nl-NL" b="0" noProof="0"/>
              <a:t>Inhoudsopgave is in URW Form Demi 28pt. geschreven.</a:t>
            </a:r>
          </a:p>
          <a:p>
            <a:pPr marL="171450" indent="-171450">
              <a:buFont typeface="Arial" panose="020B0604020202020204" pitchFamily="34" charset="0"/>
              <a:buChar char="•"/>
            </a:pPr>
            <a:r>
              <a:rPr lang="nl-NL" b="0" noProof="0"/>
              <a:t>Nummering hoofdstuk is in URW Form </a:t>
            </a:r>
            <a:r>
              <a:rPr lang="nl-NL" b="0" noProof="0" err="1"/>
              <a:t>Bold</a:t>
            </a:r>
            <a:r>
              <a:rPr lang="nl-NL" b="0" noProof="0"/>
              <a:t> italic 20pt. Let op: De </a:t>
            </a:r>
            <a:r>
              <a:rPr lang="nl-NL" b="0" noProof="0" err="1"/>
              <a:t>Bold</a:t>
            </a:r>
            <a:r>
              <a:rPr lang="nl-NL" b="0" noProof="0"/>
              <a:t> en Italic knop van </a:t>
            </a:r>
            <a:r>
              <a:rPr lang="nl-NL" b="0" noProof="0" err="1"/>
              <a:t>powerpoint</a:t>
            </a:r>
            <a:r>
              <a:rPr lang="nl-NL" b="0" noProof="0"/>
              <a:t> zijn hierbij ook ingeschakeld.</a:t>
            </a:r>
          </a:p>
          <a:p>
            <a:pPr marL="171450" indent="-171450">
              <a:buFont typeface="Arial" panose="020B0604020202020204" pitchFamily="34" charset="0"/>
              <a:buChar char="•"/>
            </a:pPr>
            <a:r>
              <a:rPr lang="nl-NL" b="0" noProof="0"/>
              <a:t>Kleur lichtblauw is te vinden onder het kopje ‘recente kleuren’</a:t>
            </a:r>
          </a:p>
          <a:p>
            <a:pPr marL="171450" indent="-171450">
              <a:buFont typeface="Arial" panose="020B0604020202020204" pitchFamily="34" charset="0"/>
              <a:buChar char="•"/>
            </a:pPr>
            <a:r>
              <a:rPr lang="nl-NL" b="0" noProof="0"/>
              <a:t>Titel hoofdstuk is geschreven in URW Form light 18pt. </a:t>
            </a:r>
          </a:p>
        </p:txBody>
      </p:sp>
      <p:sp>
        <p:nvSpPr>
          <p:cNvPr id="4" name="Slide Number Placeholder 3"/>
          <p:cNvSpPr>
            <a:spLocks noGrp="1"/>
          </p:cNvSpPr>
          <p:nvPr>
            <p:ph type="sldNum" sz="quarter" idx="5"/>
          </p:nvPr>
        </p:nvSpPr>
        <p:spPr/>
        <p:txBody>
          <a:bodyPr/>
          <a:lstStyle/>
          <a:p>
            <a:fld id="{2E2F80FF-B188-014D-B2BD-2D04B286F887}" type="slidenum">
              <a:rPr lang="en-US" smtClean="0"/>
              <a:t>3</a:t>
            </a:fld>
            <a:endParaRPr lang="en-US"/>
          </a:p>
        </p:txBody>
      </p:sp>
    </p:spTree>
    <p:extLst>
      <p:ext uri="{BB962C8B-B14F-4D97-AF65-F5344CB8AC3E}">
        <p14:creationId xmlns:p14="http://schemas.microsoft.com/office/powerpoint/2010/main" val="4259103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noProof="0"/>
              <a:t>Tekstblad</a:t>
            </a:r>
          </a:p>
          <a:p>
            <a:endParaRPr lang="nl-NL" b="1" noProof="0"/>
          </a:p>
          <a:p>
            <a:r>
              <a:rPr lang="nl-NL" b="1" noProof="0"/>
              <a:t>Let op: klik op het overzicht met de rechtermuisknop op de sheet die je wil hergebruiken. Kies dan voor ‘dia dupliceren’, dit om de lay-out mee te nemen en niet verloren te laten gaan. </a:t>
            </a:r>
          </a:p>
          <a:p>
            <a:endParaRPr lang="nl-NL" b="1" noProof="0"/>
          </a:p>
          <a:p>
            <a:endParaRPr lang="nl-NL" b="1" noProof="0"/>
          </a:p>
          <a:p>
            <a:r>
              <a:rPr lang="nl-NL" b="0" noProof="0" err="1"/>
              <a:t>Tekstvak</a:t>
            </a:r>
            <a:r>
              <a:rPr lang="nl-NL" b="0" noProof="0"/>
              <a:t>:</a:t>
            </a:r>
          </a:p>
          <a:p>
            <a:endParaRPr lang="nl-NL" b="0" noProof="0"/>
          </a:p>
          <a:p>
            <a:pPr marL="171450" indent="-171450">
              <a:buFont typeface="Arial" panose="020B0604020202020204" pitchFamily="34" charset="0"/>
              <a:buChar char="•"/>
            </a:pPr>
            <a:r>
              <a:rPr lang="nl-NL" b="0" noProof="0"/>
              <a:t>Zorg dat het </a:t>
            </a:r>
            <a:r>
              <a:rPr lang="nl-NL" b="0" noProof="0" err="1"/>
              <a:t>tekstvak</a:t>
            </a:r>
            <a:r>
              <a:rPr lang="nl-NL" b="0" noProof="0"/>
              <a:t> altijd in het midden van de pagina staat. Dit doe je door op de knop ‘Schikken’ te klikken. Ga dan naar ‘uitlijnen’ en kies voor ‘midden uitlijnen’.</a:t>
            </a:r>
          </a:p>
          <a:p>
            <a:endParaRPr lang="nl-NL" b="0" noProof="0"/>
          </a:p>
          <a:p>
            <a:r>
              <a:rPr lang="nl-NL" b="0" noProof="0"/>
              <a:t>Lettertype: </a:t>
            </a:r>
          </a:p>
          <a:p>
            <a:endParaRPr lang="nl-NL" b="0" noProof="0"/>
          </a:p>
          <a:p>
            <a:pPr marL="171450" indent="-171450">
              <a:buFont typeface="Arial" panose="020B0604020202020204" pitchFamily="34" charset="0"/>
              <a:buChar char="•"/>
            </a:pPr>
            <a:r>
              <a:rPr lang="nl-NL" b="0" noProof="0"/>
              <a:t>Lettertype titel is URW Form medium 32pt. Mocht de titel te groot zijn, verklein deze tot maximaal 28pt. Of gebruik een extra regel.</a:t>
            </a:r>
          </a:p>
          <a:p>
            <a:pPr marL="171450" indent="-171450">
              <a:buFont typeface="Arial" panose="020B0604020202020204" pitchFamily="34" charset="0"/>
              <a:buChar char="•"/>
            </a:pPr>
            <a:r>
              <a:rPr lang="nl-NL" b="0" noProof="0"/>
              <a:t>Lettertype nummering is URW Form light 24pt. Let op: de </a:t>
            </a:r>
            <a:r>
              <a:rPr lang="nl-NL" b="0" noProof="0" err="1"/>
              <a:t>Bold</a:t>
            </a:r>
            <a:r>
              <a:rPr lang="nl-NL" b="0" noProof="0"/>
              <a:t> knop in </a:t>
            </a:r>
            <a:r>
              <a:rPr lang="nl-NL" b="0" noProof="0" err="1"/>
              <a:t>powerpoint</a:t>
            </a:r>
            <a:r>
              <a:rPr lang="nl-NL" b="0" noProof="0"/>
              <a:t> zelf is ook ingeschakeld.</a:t>
            </a:r>
          </a:p>
          <a:p>
            <a:pPr marL="171450" indent="-171450">
              <a:buFont typeface="Arial" panose="020B0604020202020204" pitchFamily="34" charset="0"/>
              <a:buChar char="•"/>
            </a:pPr>
            <a:r>
              <a:rPr lang="nl-NL" b="0" noProof="0"/>
              <a:t>Lettertype tekst is URW Form light 24pt. </a:t>
            </a:r>
          </a:p>
          <a:p>
            <a:pPr marL="171450" indent="-171450">
              <a:buFont typeface="Arial" panose="020B0604020202020204" pitchFamily="34" charset="0"/>
              <a:buChar char="•"/>
            </a:pPr>
            <a:r>
              <a:rPr lang="nl-NL" b="0" noProof="0"/>
              <a:t>Tekst voor de paginanummering is aan te passen door op het </a:t>
            </a:r>
            <a:r>
              <a:rPr lang="nl-NL" b="0" noProof="0" err="1"/>
              <a:t>teksvlak</a:t>
            </a:r>
            <a:r>
              <a:rPr lang="nl-NL" b="0" noProof="0"/>
              <a:t> te klikken. Lettertype is URW Form light 9pt. (</a:t>
            </a:r>
            <a:r>
              <a:rPr lang="nl-NL" b="0" noProof="0" err="1"/>
              <a:t>Bold</a:t>
            </a:r>
            <a:r>
              <a:rPr lang="nl-NL" b="0" noProof="0"/>
              <a:t> aangeklikt in </a:t>
            </a:r>
            <a:r>
              <a:rPr lang="nl-NL" b="0" noProof="0" err="1"/>
              <a:t>powerpoint</a:t>
            </a:r>
            <a:r>
              <a:rPr lang="nl-NL" b="0" noProof="0"/>
              <a:t>) voor het hoofdonderwerp en URW Form light 9pt. voor het </a:t>
            </a:r>
            <a:r>
              <a:rPr lang="nl-NL" b="0" noProof="0" err="1"/>
              <a:t>subonderwerp</a:t>
            </a:r>
            <a:r>
              <a:rPr lang="nl-NL" b="0" noProof="0"/>
              <a:t>. Paginanummering zelf niks aan veranderen. </a:t>
            </a:r>
          </a:p>
          <a:p>
            <a:pPr marL="171450" indent="-171450">
              <a:buFont typeface="Arial" panose="020B0604020202020204" pitchFamily="34" charset="0"/>
              <a:buChar char="•"/>
            </a:pPr>
            <a:endParaRPr lang="nl-NL" b="0" noProof="0"/>
          </a:p>
          <a:p>
            <a:pPr marL="0" indent="0">
              <a:buFont typeface="Arial" panose="020B0604020202020204" pitchFamily="34" charset="0"/>
              <a:buNone/>
            </a:pPr>
            <a:r>
              <a:rPr lang="nl-NL" b="0" noProof="0"/>
              <a:t>Skyline:</a:t>
            </a:r>
          </a:p>
          <a:p>
            <a:pPr marL="0" indent="0">
              <a:buFont typeface="Arial" panose="020B0604020202020204" pitchFamily="34" charset="0"/>
              <a:buNone/>
            </a:pPr>
            <a:endParaRPr lang="nl-NL" b="0" noProof="0"/>
          </a:p>
          <a:p>
            <a:pPr marL="171450" indent="-171450">
              <a:buFont typeface="Arial" panose="020B0604020202020204" pitchFamily="34" charset="0"/>
              <a:buChar char="•"/>
            </a:pPr>
            <a:r>
              <a:rPr lang="nl-NL" b="0" noProof="0"/>
              <a:t>De skyline is optioneel. Deze is op de pagina te verwijderen. Wil je de skyline behouden op dezelfde plek. Zorg dat je de sheet op de juiste manier dupliceert zoals hierboven aangegeven. </a:t>
            </a:r>
            <a:endParaRPr lang="nl-NL" noProof="0"/>
          </a:p>
        </p:txBody>
      </p:sp>
      <p:sp>
        <p:nvSpPr>
          <p:cNvPr id="4" name="Slide Number Placeholder 3"/>
          <p:cNvSpPr>
            <a:spLocks noGrp="1"/>
          </p:cNvSpPr>
          <p:nvPr>
            <p:ph type="sldNum" sz="quarter" idx="5"/>
          </p:nvPr>
        </p:nvSpPr>
        <p:spPr/>
        <p:txBody>
          <a:bodyPr/>
          <a:lstStyle/>
          <a:p>
            <a:fld id="{2E2F80FF-B188-014D-B2BD-2D04B286F887}" type="slidenum">
              <a:rPr lang="en-US" smtClean="0"/>
              <a:t>4</a:t>
            </a:fld>
            <a:endParaRPr lang="en-US"/>
          </a:p>
        </p:txBody>
      </p:sp>
    </p:spTree>
    <p:extLst>
      <p:ext uri="{BB962C8B-B14F-4D97-AF65-F5344CB8AC3E}">
        <p14:creationId xmlns:p14="http://schemas.microsoft.com/office/powerpoint/2010/main" val="1391517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noProof="0"/>
              <a:t>Titelblad (Tussenblad) </a:t>
            </a:r>
          </a:p>
          <a:p>
            <a:endParaRPr lang="nl-NL" b="1" noProof="0"/>
          </a:p>
          <a:p>
            <a:r>
              <a:rPr lang="nl-NL" b="1" noProof="0"/>
              <a:t>Let op: klik op het overzicht met de rechtermuisknop op de sheet die je wil hergebruiken. Kies dan voor ‘dia dupliceren’, dit om de lay-out mee te nemen en niet verloren te laten gaan. </a:t>
            </a:r>
          </a:p>
          <a:p>
            <a:endParaRPr lang="nl-NL" b="1" noProof="0"/>
          </a:p>
          <a:p>
            <a:r>
              <a:rPr lang="nl-NL" sz="1200" b="0" i="0" kern="1200" noProof="0">
                <a:solidFill>
                  <a:schemeClr val="tx1"/>
                </a:solidFill>
                <a:effectLst/>
                <a:latin typeface="+mn-lt"/>
                <a:ea typeface="+mn-ea"/>
                <a:cs typeface="+mn-cs"/>
              </a:rPr>
              <a:t>Foto vervangen:</a:t>
            </a:r>
          </a:p>
          <a:p>
            <a:endParaRPr lang="nl-NL" sz="1200" b="0" i="0" kern="1200" noProof="0">
              <a:solidFill>
                <a:schemeClr val="tx1"/>
              </a:solidFill>
              <a:effectLst/>
              <a:latin typeface="+mn-lt"/>
              <a:ea typeface="+mn-ea"/>
              <a:cs typeface="+mn-cs"/>
            </a:endParaRPr>
          </a:p>
          <a:p>
            <a:pPr marL="171450" indent="-171450">
              <a:buFont typeface="Arial" panose="020B0604020202020204" pitchFamily="34" charset="0"/>
              <a:buChar char="•"/>
            </a:pPr>
            <a:r>
              <a:rPr lang="nl-NL" sz="1200" b="0" i="0" kern="1200" noProof="0">
                <a:solidFill>
                  <a:schemeClr val="tx1"/>
                </a:solidFill>
                <a:effectLst/>
                <a:latin typeface="+mn-lt"/>
                <a:ea typeface="+mn-ea"/>
                <a:cs typeface="+mn-cs"/>
              </a:rPr>
              <a:t>Klik op de foto</a:t>
            </a:r>
          </a:p>
          <a:p>
            <a:pPr marL="171450" indent="-171450">
              <a:buFont typeface="Arial" panose="020B0604020202020204" pitchFamily="34" charset="0"/>
              <a:buChar char="•"/>
            </a:pPr>
            <a:r>
              <a:rPr lang="nl-NL" sz="1200" b="0" i="0" kern="1200" noProof="0">
                <a:solidFill>
                  <a:schemeClr val="tx1"/>
                </a:solidFill>
                <a:effectLst/>
                <a:latin typeface="+mn-lt"/>
                <a:ea typeface="+mn-ea"/>
                <a:cs typeface="+mn-cs"/>
              </a:rPr>
              <a:t>Ga naar ‘afbeeldingsopmaak’</a:t>
            </a:r>
          </a:p>
          <a:p>
            <a:pPr marL="171450" indent="-171450">
              <a:buFont typeface="Arial" panose="020B0604020202020204" pitchFamily="34" charset="0"/>
              <a:buChar char="•"/>
            </a:pPr>
            <a:r>
              <a:rPr lang="nl-NL" sz="1200" b="0" i="0" kern="1200" noProof="0">
                <a:solidFill>
                  <a:schemeClr val="tx1"/>
                </a:solidFill>
                <a:effectLst/>
                <a:latin typeface="+mn-lt"/>
                <a:ea typeface="+mn-ea"/>
                <a:cs typeface="+mn-cs"/>
              </a:rPr>
              <a:t>Klik op het icoontje ‘afbeelding wijzigen’</a:t>
            </a:r>
          </a:p>
          <a:p>
            <a:pPr marL="171450" indent="-171450">
              <a:buFont typeface="Arial" panose="020B0604020202020204" pitchFamily="34" charset="0"/>
              <a:buChar char="•"/>
            </a:pPr>
            <a:r>
              <a:rPr lang="nl-NL" sz="1200" b="0" i="0" kern="1200" noProof="0">
                <a:solidFill>
                  <a:schemeClr val="tx1"/>
                </a:solidFill>
                <a:effectLst/>
                <a:latin typeface="+mn-lt"/>
                <a:ea typeface="+mn-ea"/>
                <a:cs typeface="+mn-cs"/>
              </a:rPr>
              <a:t>Kies ‘uit een bestand’ en kies de locatie van de foto</a:t>
            </a:r>
          </a:p>
          <a:p>
            <a:pPr marL="171450" indent="-171450">
              <a:buFont typeface="Arial" panose="020B0604020202020204" pitchFamily="34" charset="0"/>
              <a:buChar char="•"/>
            </a:pPr>
            <a:r>
              <a:rPr lang="nl-NL" sz="1200" b="0" i="0" kern="1200" noProof="0">
                <a:solidFill>
                  <a:schemeClr val="tx1"/>
                </a:solidFill>
                <a:effectLst/>
                <a:latin typeface="+mn-lt"/>
                <a:ea typeface="+mn-ea"/>
                <a:cs typeface="+mn-cs"/>
              </a:rPr>
              <a:t>Zorg ervoor dat foto’s een minimale resolutie van 1920X1080 hebben en minimaal groter dan 1mb. </a:t>
            </a:r>
          </a:p>
          <a:p>
            <a:endParaRPr lang="nl-NL" b="1" noProof="0"/>
          </a:p>
          <a:p>
            <a:r>
              <a:rPr lang="nl-NL" b="0" noProof="0" err="1"/>
              <a:t>Tekstvak</a:t>
            </a:r>
            <a:r>
              <a:rPr lang="nl-NL" b="0" noProof="0"/>
              <a:t>:</a:t>
            </a:r>
          </a:p>
          <a:p>
            <a:endParaRPr lang="nl-NL" b="0" noProof="0"/>
          </a:p>
          <a:p>
            <a:pPr marL="171450" indent="-171450">
              <a:buFont typeface="Arial" panose="020B0604020202020204" pitchFamily="34" charset="0"/>
              <a:buChar char="•"/>
            </a:pPr>
            <a:r>
              <a:rPr lang="nl-NL" b="0" noProof="0"/>
              <a:t>Zorg dat het </a:t>
            </a:r>
            <a:r>
              <a:rPr lang="nl-NL" b="0" noProof="0" err="1"/>
              <a:t>tekstvak</a:t>
            </a:r>
            <a:r>
              <a:rPr lang="nl-NL" b="0" noProof="0"/>
              <a:t> altijd in het midden van de pagina staat. Dit doe je door op de knop ‘Schikken’ te klikken. Ga dan naar ‘uitlijnen’ en kies voor ‘centreren’ en daarna voor ‘midden uitlijnen’.</a:t>
            </a:r>
          </a:p>
          <a:p>
            <a:endParaRPr lang="nl-NL" b="0" noProof="0"/>
          </a:p>
          <a:p>
            <a:r>
              <a:rPr lang="nl-NL" b="0" noProof="0"/>
              <a:t>Lettertype: </a:t>
            </a:r>
          </a:p>
          <a:p>
            <a:endParaRPr lang="nl-NL" b="0" noProof="0"/>
          </a:p>
          <a:p>
            <a:pPr marL="171450" indent="-171450">
              <a:buFont typeface="Arial" panose="020B0604020202020204" pitchFamily="34" charset="0"/>
              <a:buChar char="•"/>
            </a:pPr>
            <a:r>
              <a:rPr lang="nl-NL" b="0" noProof="0"/>
              <a:t>Lettertype titel is URW Form light 40pt. Zorg dat deze altijd centraal staat in het daarvoor aangegeven vak. </a:t>
            </a:r>
          </a:p>
          <a:p>
            <a:pPr marL="171450" indent="-171450">
              <a:buFont typeface="Arial" panose="020B0604020202020204" pitchFamily="34" charset="0"/>
              <a:buChar char="•"/>
            </a:pPr>
            <a:r>
              <a:rPr lang="nl-NL" b="0" noProof="0"/>
              <a:t>Mocht de titel te groot zijn, verklein deze tot maximaal 28pt. Of gebruik een extra regel, zorg dat het vak hierbij ook uitgebreid wordt.</a:t>
            </a:r>
          </a:p>
        </p:txBody>
      </p:sp>
      <p:sp>
        <p:nvSpPr>
          <p:cNvPr id="4" name="Slide Number Placeholder 3"/>
          <p:cNvSpPr>
            <a:spLocks noGrp="1"/>
          </p:cNvSpPr>
          <p:nvPr>
            <p:ph type="sldNum" sz="quarter" idx="5"/>
          </p:nvPr>
        </p:nvSpPr>
        <p:spPr/>
        <p:txBody>
          <a:bodyPr/>
          <a:lstStyle/>
          <a:p>
            <a:fld id="{2E2F80FF-B188-014D-B2BD-2D04B286F887}" type="slidenum">
              <a:rPr lang="en-US" smtClean="0"/>
              <a:t>5</a:t>
            </a:fld>
            <a:endParaRPr lang="en-US"/>
          </a:p>
        </p:txBody>
      </p:sp>
    </p:spTree>
    <p:extLst>
      <p:ext uri="{BB962C8B-B14F-4D97-AF65-F5344CB8AC3E}">
        <p14:creationId xmlns:p14="http://schemas.microsoft.com/office/powerpoint/2010/main" val="1200165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noProof="0"/>
              <a:t>Tekstblad</a:t>
            </a:r>
          </a:p>
          <a:p>
            <a:endParaRPr lang="nl-NL" b="1" noProof="0"/>
          </a:p>
          <a:p>
            <a:r>
              <a:rPr lang="nl-NL" b="1" noProof="0"/>
              <a:t>Let op: klik op het overzicht met de rechtermuisknop op de sheet die je wil hergebruiken. Kies dan voor ‘dia dupliceren’, dit om de lay-out mee te nemen en niet verloren te laten gaan. </a:t>
            </a:r>
          </a:p>
          <a:p>
            <a:endParaRPr lang="nl-NL" b="1" noProof="0"/>
          </a:p>
          <a:p>
            <a:endParaRPr lang="nl-NL" b="1" noProof="0"/>
          </a:p>
          <a:p>
            <a:r>
              <a:rPr lang="nl-NL" b="0" noProof="0" err="1"/>
              <a:t>Tekstvak</a:t>
            </a:r>
            <a:r>
              <a:rPr lang="nl-NL" b="0" noProof="0"/>
              <a:t>:</a:t>
            </a:r>
          </a:p>
          <a:p>
            <a:endParaRPr lang="nl-NL" b="0" noProof="0"/>
          </a:p>
          <a:p>
            <a:pPr marL="171450" indent="-171450">
              <a:buFont typeface="Arial" panose="020B0604020202020204" pitchFamily="34" charset="0"/>
              <a:buChar char="•"/>
            </a:pPr>
            <a:r>
              <a:rPr lang="nl-NL" b="0" noProof="0"/>
              <a:t>Zorg dat het </a:t>
            </a:r>
            <a:r>
              <a:rPr lang="nl-NL" b="0" noProof="0" err="1"/>
              <a:t>tekstvak</a:t>
            </a:r>
            <a:r>
              <a:rPr lang="nl-NL" b="0" noProof="0"/>
              <a:t> altijd in het midden van de pagina staat. Dit doe je door op de knop ‘Schikken’ te klikken. Ga dan naar ‘uitlijnen’ en kies voor ‘midden uitlijnen’.</a:t>
            </a:r>
          </a:p>
          <a:p>
            <a:endParaRPr lang="nl-NL" b="0" noProof="0"/>
          </a:p>
          <a:p>
            <a:r>
              <a:rPr lang="nl-NL" b="0" noProof="0"/>
              <a:t>Lettertype: </a:t>
            </a:r>
          </a:p>
          <a:p>
            <a:endParaRPr lang="nl-NL" b="0" noProof="0"/>
          </a:p>
          <a:p>
            <a:pPr marL="171450" indent="-171450">
              <a:buFont typeface="Arial" panose="020B0604020202020204" pitchFamily="34" charset="0"/>
              <a:buChar char="•"/>
            </a:pPr>
            <a:r>
              <a:rPr lang="nl-NL" b="0" noProof="0"/>
              <a:t>Lettertype titel is URW Form medium 32pt. Mocht de titel te groot zijn, verklein deze tot maximaal 28pt. Of gebruik een extra regel.</a:t>
            </a:r>
          </a:p>
          <a:p>
            <a:pPr marL="171450" indent="-171450">
              <a:buFont typeface="Arial" panose="020B0604020202020204" pitchFamily="34" charset="0"/>
              <a:buChar char="•"/>
            </a:pPr>
            <a:r>
              <a:rPr lang="nl-NL" b="0" noProof="0"/>
              <a:t>Lettertype nummering is URW Form light 24pt. Let op: de </a:t>
            </a:r>
            <a:r>
              <a:rPr lang="nl-NL" b="0" noProof="0" err="1"/>
              <a:t>Bold</a:t>
            </a:r>
            <a:r>
              <a:rPr lang="nl-NL" b="0" noProof="0"/>
              <a:t> knop in </a:t>
            </a:r>
            <a:r>
              <a:rPr lang="nl-NL" b="0" noProof="0" err="1"/>
              <a:t>powerpoint</a:t>
            </a:r>
            <a:r>
              <a:rPr lang="nl-NL" b="0" noProof="0"/>
              <a:t> zelf is ook ingeschakeld.</a:t>
            </a:r>
          </a:p>
          <a:p>
            <a:pPr marL="171450" indent="-171450">
              <a:buFont typeface="Arial" panose="020B0604020202020204" pitchFamily="34" charset="0"/>
              <a:buChar char="•"/>
            </a:pPr>
            <a:r>
              <a:rPr lang="nl-NL" b="0" noProof="0"/>
              <a:t>Lettertype tekst is URW Form light 24pt. </a:t>
            </a:r>
          </a:p>
          <a:p>
            <a:pPr marL="171450" indent="-171450">
              <a:buFont typeface="Arial" panose="020B0604020202020204" pitchFamily="34" charset="0"/>
              <a:buChar char="•"/>
            </a:pPr>
            <a:r>
              <a:rPr lang="nl-NL" b="0" noProof="0"/>
              <a:t>Tekst voor de paginanummering is aan te passen door op het </a:t>
            </a:r>
            <a:r>
              <a:rPr lang="nl-NL" b="0" noProof="0" err="1"/>
              <a:t>teksvlak</a:t>
            </a:r>
            <a:r>
              <a:rPr lang="nl-NL" b="0" noProof="0"/>
              <a:t> te klikken. Lettertype is URW Form light 9pt. (</a:t>
            </a:r>
            <a:r>
              <a:rPr lang="nl-NL" b="0" noProof="0" err="1"/>
              <a:t>Bold</a:t>
            </a:r>
            <a:r>
              <a:rPr lang="nl-NL" b="0" noProof="0"/>
              <a:t> aangeklikt in </a:t>
            </a:r>
            <a:r>
              <a:rPr lang="nl-NL" b="0" noProof="0" err="1"/>
              <a:t>powerpoint</a:t>
            </a:r>
            <a:r>
              <a:rPr lang="nl-NL" b="0" noProof="0"/>
              <a:t>) voor het hoofdonderwerp en URW Form light 9pt. voor het </a:t>
            </a:r>
            <a:r>
              <a:rPr lang="nl-NL" b="0" noProof="0" err="1"/>
              <a:t>subonderwerp</a:t>
            </a:r>
            <a:r>
              <a:rPr lang="nl-NL" b="0" noProof="0"/>
              <a:t>. Paginanummering zelf niks aan veranderen. </a:t>
            </a:r>
          </a:p>
          <a:p>
            <a:pPr marL="171450" indent="-171450">
              <a:buFont typeface="Arial" panose="020B0604020202020204" pitchFamily="34" charset="0"/>
              <a:buChar char="•"/>
            </a:pPr>
            <a:endParaRPr lang="nl-NL" b="0" noProof="0"/>
          </a:p>
          <a:p>
            <a:pPr marL="0" indent="0">
              <a:buFont typeface="Arial" panose="020B0604020202020204" pitchFamily="34" charset="0"/>
              <a:buNone/>
            </a:pPr>
            <a:r>
              <a:rPr lang="nl-NL" b="0" noProof="0"/>
              <a:t>Skyline:</a:t>
            </a:r>
          </a:p>
          <a:p>
            <a:pPr marL="0" indent="0">
              <a:buFont typeface="Arial" panose="020B0604020202020204" pitchFamily="34" charset="0"/>
              <a:buNone/>
            </a:pPr>
            <a:endParaRPr lang="nl-NL" b="0" noProof="0"/>
          </a:p>
          <a:p>
            <a:pPr marL="171450" indent="-171450">
              <a:buFont typeface="Arial" panose="020B0604020202020204" pitchFamily="34" charset="0"/>
              <a:buChar char="•"/>
            </a:pPr>
            <a:r>
              <a:rPr lang="nl-NL" b="0" noProof="0"/>
              <a:t>De skyline is optioneel. Deze is op de pagina te verwijderen. Wil je de skyline behouden op dezelfde plek. Zorg dat je de sheet op de juiste manier dupliceert zoals hierboven aangegeven. </a:t>
            </a:r>
            <a:endParaRPr lang="nl-NL" noProof="0"/>
          </a:p>
        </p:txBody>
      </p:sp>
      <p:sp>
        <p:nvSpPr>
          <p:cNvPr id="4" name="Slide Number Placeholder 3"/>
          <p:cNvSpPr>
            <a:spLocks noGrp="1"/>
          </p:cNvSpPr>
          <p:nvPr>
            <p:ph type="sldNum" sz="quarter" idx="5"/>
          </p:nvPr>
        </p:nvSpPr>
        <p:spPr/>
        <p:txBody>
          <a:bodyPr/>
          <a:lstStyle/>
          <a:p>
            <a:fld id="{2E2F80FF-B188-014D-B2BD-2D04B286F887}" type="slidenum">
              <a:rPr lang="en-US" smtClean="0"/>
              <a:t>7</a:t>
            </a:fld>
            <a:endParaRPr lang="en-US"/>
          </a:p>
        </p:txBody>
      </p:sp>
    </p:spTree>
    <p:extLst>
      <p:ext uri="{BB962C8B-B14F-4D97-AF65-F5344CB8AC3E}">
        <p14:creationId xmlns:p14="http://schemas.microsoft.com/office/powerpoint/2010/main" val="678580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noProof="0"/>
              <a:t>Tekstblad</a:t>
            </a:r>
          </a:p>
          <a:p>
            <a:endParaRPr lang="nl-NL" b="1" noProof="0"/>
          </a:p>
          <a:p>
            <a:r>
              <a:rPr lang="nl-NL" b="1" noProof="0"/>
              <a:t>Let op: klik op het overzicht met de rechtermuisknop op de sheet die je wil hergebruiken. Kies dan voor ‘dia dupliceren’, dit om de lay-out mee te nemen en niet verloren te laten gaan. </a:t>
            </a:r>
          </a:p>
          <a:p>
            <a:endParaRPr lang="nl-NL" b="1" noProof="0"/>
          </a:p>
          <a:p>
            <a:endParaRPr lang="nl-NL" b="1" noProof="0"/>
          </a:p>
          <a:p>
            <a:r>
              <a:rPr lang="nl-NL" b="0" noProof="0" err="1"/>
              <a:t>Tekstvak</a:t>
            </a:r>
            <a:r>
              <a:rPr lang="nl-NL" b="0" noProof="0"/>
              <a:t>:</a:t>
            </a:r>
          </a:p>
          <a:p>
            <a:endParaRPr lang="nl-NL" b="0" noProof="0"/>
          </a:p>
          <a:p>
            <a:pPr marL="171450" indent="-171450">
              <a:buFont typeface="Arial" panose="020B0604020202020204" pitchFamily="34" charset="0"/>
              <a:buChar char="•"/>
            </a:pPr>
            <a:r>
              <a:rPr lang="nl-NL" b="0" noProof="0"/>
              <a:t>Zorg dat het </a:t>
            </a:r>
            <a:r>
              <a:rPr lang="nl-NL" b="0" noProof="0" err="1"/>
              <a:t>tekstvak</a:t>
            </a:r>
            <a:r>
              <a:rPr lang="nl-NL" b="0" noProof="0"/>
              <a:t> altijd in het midden van de pagina staat. Dit doe je door op de knop ‘Schikken’ te klikken. Ga dan naar ‘uitlijnen’ en kies voor ‘midden uitlijnen’.</a:t>
            </a:r>
          </a:p>
          <a:p>
            <a:endParaRPr lang="nl-NL" b="0" noProof="0"/>
          </a:p>
          <a:p>
            <a:r>
              <a:rPr lang="nl-NL" b="0" noProof="0"/>
              <a:t>Lettertype: </a:t>
            </a:r>
          </a:p>
          <a:p>
            <a:endParaRPr lang="nl-NL" b="0" noProof="0"/>
          </a:p>
          <a:p>
            <a:pPr marL="171450" indent="-171450">
              <a:buFont typeface="Arial" panose="020B0604020202020204" pitchFamily="34" charset="0"/>
              <a:buChar char="•"/>
            </a:pPr>
            <a:r>
              <a:rPr lang="nl-NL" b="0" noProof="0"/>
              <a:t>Lettertype titel is URW Form medium 32pt. Mocht de titel te groot zijn, verklein deze tot maximaal 28pt. Of gebruik een extra regel.</a:t>
            </a:r>
          </a:p>
          <a:p>
            <a:pPr marL="171450" indent="-171450">
              <a:buFont typeface="Arial" panose="020B0604020202020204" pitchFamily="34" charset="0"/>
              <a:buChar char="•"/>
            </a:pPr>
            <a:r>
              <a:rPr lang="nl-NL" b="0" noProof="0"/>
              <a:t>Lettertype nummering is URW Form light 24pt. Let op: de </a:t>
            </a:r>
            <a:r>
              <a:rPr lang="nl-NL" b="0" noProof="0" err="1"/>
              <a:t>Bold</a:t>
            </a:r>
            <a:r>
              <a:rPr lang="nl-NL" b="0" noProof="0"/>
              <a:t> knop in </a:t>
            </a:r>
            <a:r>
              <a:rPr lang="nl-NL" b="0" noProof="0" err="1"/>
              <a:t>powerpoint</a:t>
            </a:r>
            <a:r>
              <a:rPr lang="nl-NL" b="0" noProof="0"/>
              <a:t> zelf is ook ingeschakeld.</a:t>
            </a:r>
          </a:p>
          <a:p>
            <a:pPr marL="171450" indent="-171450">
              <a:buFont typeface="Arial" panose="020B0604020202020204" pitchFamily="34" charset="0"/>
              <a:buChar char="•"/>
            </a:pPr>
            <a:r>
              <a:rPr lang="nl-NL" b="0" noProof="0"/>
              <a:t>Lettertype tekst is URW Form light 24pt. </a:t>
            </a:r>
          </a:p>
          <a:p>
            <a:pPr marL="171450" indent="-171450">
              <a:buFont typeface="Arial" panose="020B0604020202020204" pitchFamily="34" charset="0"/>
              <a:buChar char="•"/>
            </a:pPr>
            <a:r>
              <a:rPr lang="nl-NL" b="0" noProof="0"/>
              <a:t>Tekst voor de paginanummering is aan te passen door op het </a:t>
            </a:r>
            <a:r>
              <a:rPr lang="nl-NL" b="0" noProof="0" err="1"/>
              <a:t>teksvlak</a:t>
            </a:r>
            <a:r>
              <a:rPr lang="nl-NL" b="0" noProof="0"/>
              <a:t> te klikken. Lettertype is URW Form light 9pt. (</a:t>
            </a:r>
            <a:r>
              <a:rPr lang="nl-NL" b="0" noProof="0" err="1"/>
              <a:t>Bold</a:t>
            </a:r>
            <a:r>
              <a:rPr lang="nl-NL" b="0" noProof="0"/>
              <a:t> aangeklikt in </a:t>
            </a:r>
            <a:r>
              <a:rPr lang="nl-NL" b="0" noProof="0" err="1"/>
              <a:t>powerpoint</a:t>
            </a:r>
            <a:r>
              <a:rPr lang="nl-NL" b="0" noProof="0"/>
              <a:t>) voor het hoofdonderwerp en URW Form light 9pt. voor het </a:t>
            </a:r>
            <a:r>
              <a:rPr lang="nl-NL" b="0" noProof="0" err="1"/>
              <a:t>subonderwerp</a:t>
            </a:r>
            <a:r>
              <a:rPr lang="nl-NL" b="0" noProof="0"/>
              <a:t>. Paginanummering zelf niks aan veranderen. </a:t>
            </a:r>
          </a:p>
          <a:p>
            <a:pPr marL="171450" indent="-171450">
              <a:buFont typeface="Arial" panose="020B0604020202020204" pitchFamily="34" charset="0"/>
              <a:buChar char="•"/>
            </a:pPr>
            <a:endParaRPr lang="nl-NL" b="0" noProof="0"/>
          </a:p>
          <a:p>
            <a:pPr marL="0" indent="0">
              <a:buFont typeface="Arial" panose="020B0604020202020204" pitchFamily="34" charset="0"/>
              <a:buNone/>
            </a:pPr>
            <a:r>
              <a:rPr lang="nl-NL" b="0" noProof="0"/>
              <a:t>Skyline:</a:t>
            </a:r>
          </a:p>
          <a:p>
            <a:pPr marL="0" indent="0">
              <a:buFont typeface="Arial" panose="020B0604020202020204" pitchFamily="34" charset="0"/>
              <a:buNone/>
            </a:pPr>
            <a:endParaRPr lang="nl-NL" b="0" noProof="0"/>
          </a:p>
          <a:p>
            <a:pPr marL="171450" indent="-171450">
              <a:buFont typeface="Arial" panose="020B0604020202020204" pitchFamily="34" charset="0"/>
              <a:buChar char="•"/>
            </a:pPr>
            <a:r>
              <a:rPr lang="nl-NL" b="0" noProof="0"/>
              <a:t>De skyline is optioneel. Deze is op de pagina te verwijderen. Wil je de skyline behouden op dezelfde plek. Zorg dat je de sheet op de juiste manier dupliceert zoals hierboven aangegeven. </a:t>
            </a:r>
            <a:endParaRPr lang="nl-NL" noProof="0"/>
          </a:p>
        </p:txBody>
      </p:sp>
      <p:sp>
        <p:nvSpPr>
          <p:cNvPr id="4" name="Slide Number Placeholder 3"/>
          <p:cNvSpPr>
            <a:spLocks noGrp="1"/>
          </p:cNvSpPr>
          <p:nvPr>
            <p:ph type="sldNum" sz="quarter" idx="5"/>
          </p:nvPr>
        </p:nvSpPr>
        <p:spPr/>
        <p:txBody>
          <a:bodyPr/>
          <a:lstStyle/>
          <a:p>
            <a:fld id="{2E2F80FF-B188-014D-B2BD-2D04B286F887}" type="slidenum">
              <a:rPr lang="en-US" smtClean="0"/>
              <a:t>8</a:t>
            </a:fld>
            <a:endParaRPr lang="en-US"/>
          </a:p>
        </p:txBody>
      </p:sp>
    </p:spTree>
    <p:extLst>
      <p:ext uri="{BB962C8B-B14F-4D97-AF65-F5344CB8AC3E}">
        <p14:creationId xmlns:p14="http://schemas.microsoft.com/office/powerpoint/2010/main" val="2637399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noProof="0"/>
              <a:t>Fotoblad (deze dia is optioneel en is te gebruiken wanneer een foto duidelijker uitgelegd dient te worden).</a:t>
            </a:r>
          </a:p>
          <a:p>
            <a:endParaRPr lang="nl-NL" b="1" noProof="0"/>
          </a:p>
          <a:p>
            <a:pPr marL="0" marR="0" lvl="0" indent="0" algn="l" defTabSz="914400" rtl="0" eaLnBrk="1" fontAlgn="auto" latinLnBrk="0" hangingPunct="1">
              <a:lnSpc>
                <a:spcPct val="100000"/>
              </a:lnSpc>
              <a:spcBef>
                <a:spcPts val="0"/>
              </a:spcBef>
              <a:spcAft>
                <a:spcPts val="0"/>
              </a:spcAft>
              <a:buClrTx/>
              <a:buSzTx/>
              <a:buFontTx/>
              <a:buNone/>
              <a:tabLst/>
              <a:defRPr/>
            </a:pPr>
            <a:r>
              <a:rPr lang="nl-NL" b="1" noProof="0"/>
              <a:t>Let op: klik op het overzicht met de rechtermuisknop op de sheet die je wil hergebruiken. Kies dan voor ‘dia dupliceren’, dit om de lay-out mee te nemen en niet verloren te laten gaan. </a:t>
            </a:r>
          </a:p>
          <a:p>
            <a:endParaRPr lang="nl-NL" b="1" noProof="0"/>
          </a:p>
          <a:p>
            <a:endParaRPr lang="nl-NL" b="1" noProof="0"/>
          </a:p>
          <a:p>
            <a:r>
              <a:rPr lang="nl-NL" sz="1200" b="0" i="0" kern="1200" noProof="0">
                <a:solidFill>
                  <a:schemeClr val="tx1"/>
                </a:solidFill>
                <a:effectLst/>
                <a:latin typeface="+mn-lt"/>
                <a:ea typeface="+mn-ea"/>
                <a:cs typeface="+mn-cs"/>
              </a:rPr>
              <a:t>Foto vervangen:</a:t>
            </a:r>
          </a:p>
          <a:p>
            <a:endParaRPr lang="nl-NL" sz="1200" b="0" i="0" kern="1200" noProof="0">
              <a:solidFill>
                <a:schemeClr val="tx1"/>
              </a:solidFill>
              <a:effectLst/>
              <a:latin typeface="+mn-lt"/>
              <a:ea typeface="+mn-ea"/>
              <a:cs typeface="+mn-cs"/>
            </a:endParaRPr>
          </a:p>
          <a:p>
            <a:pPr marL="171450" indent="-171450">
              <a:buFont typeface="Arial" panose="020B0604020202020204" pitchFamily="34" charset="0"/>
              <a:buChar char="•"/>
            </a:pPr>
            <a:r>
              <a:rPr lang="nl-NL" sz="1200" b="0" i="0" kern="1200" noProof="0">
                <a:solidFill>
                  <a:schemeClr val="tx1"/>
                </a:solidFill>
                <a:effectLst/>
                <a:latin typeface="+mn-lt"/>
                <a:ea typeface="+mn-ea"/>
                <a:cs typeface="+mn-cs"/>
              </a:rPr>
              <a:t>Klik op de foto</a:t>
            </a:r>
          </a:p>
          <a:p>
            <a:pPr marL="171450" indent="-171450">
              <a:buFont typeface="Arial" panose="020B0604020202020204" pitchFamily="34" charset="0"/>
              <a:buChar char="•"/>
            </a:pPr>
            <a:r>
              <a:rPr lang="nl-NL" sz="1200" b="0" i="0" kern="1200" noProof="0">
                <a:solidFill>
                  <a:schemeClr val="tx1"/>
                </a:solidFill>
                <a:effectLst/>
                <a:latin typeface="+mn-lt"/>
                <a:ea typeface="+mn-ea"/>
                <a:cs typeface="+mn-cs"/>
              </a:rPr>
              <a:t>Ga naar ‘afbeeldingsopmaak’</a:t>
            </a:r>
          </a:p>
          <a:p>
            <a:pPr marL="171450" indent="-171450">
              <a:buFont typeface="Arial" panose="020B0604020202020204" pitchFamily="34" charset="0"/>
              <a:buChar char="•"/>
            </a:pPr>
            <a:r>
              <a:rPr lang="nl-NL" sz="1200" b="0" i="0" kern="1200" noProof="0">
                <a:solidFill>
                  <a:schemeClr val="tx1"/>
                </a:solidFill>
                <a:effectLst/>
                <a:latin typeface="+mn-lt"/>
                <a:ea typeface="+mn-ea"/>
                <a:cs typeface="+mn-cs"/>
              </a:rPr>
              <a:t>Klik op het icoontje ‘afbeelding wijzigen’</a:t>
            </a:r>
          </a:p>
          <a:p>
            <a:pPr marL="171450" indent="-171450">
              <a:buFont typeface="Arial" panose="020B0604020202020204" pitchFamily="34" charset="0"/>
              <a:buChar char="•"/>
            </a:pPr>
            <a:r>
              <a:rPr lang="nl-NL" sz="1200" b="0" i="0" kern="1200" noProof="0">
                <a:solidFill>
                  <a:schemeClr val="tx1"/>
                </a:solidFill>
                <a:effectLst/>
                <a:latin typeface="+mn-lt"/>
                <a:ea typeface="+mn-ea"/>
                <a:cs typeface="+mn-cs"/>
              </a:rPr>
              <a:t>Kies ‘uit een bestand’ en kies de locatie van de foto</a:t>
            </a:r>
          </a:p>
          <a:p>
            <a:pPr marL="171450" indent="-171450">
              <a:buFont typeface="Arial" panose="020B0604020202020204" pitchFamily="34" charset="0"/>
              <a:buChar char="•"/>
            </a:pPr>
            <a:r>
              <a:rPr lang="nl-NL" sz="1200" b="0" i="0" kern="1200" noProof="0">
                <a:solidFill>
                  <a:schemeClr val="tx1"/>
                </a:solidFill>
                <a:effectLst/>
                <a:latin typeface="+mn-lt"/>
                <a:ea typeface="+mn-ea"/>
                <a:cs typeface="+mn-cs"/>
              </a:rPr>
              <a:t>Zorg ervoor dat foto’s een minimale resolutie van 1920X1080 hebben en minimaal groter dan 1mb. </a:t>
            </a:r>
          </a:p>
          <a:p>
            <a:endParaRPr lang="en-US" b="1"/>
          </a:p>
        </p:txBody>
      </p:sp>
      <p:sp>
        <p:nvSpPr>
          <p:cNvPr id="4" name="Slide Number Placeholder 3"/>
          <p:cNvSpPr>
            <a:spLocks noGrp="1"/>
          </p:cNvSpPr>
          <p:nvPr>
            <p:ph type="sldNum" sz="quarter" idx="5"/>
          </p:nvPr>
        </p:nvSpPr>
        <p:spPr/>
        <p:txBody>
          <a:bodyPr/>
          <a:lstStyle/>
          <a:p>
            <a:fld id="{2E2F80FF-B188-014D-B2BD-2D04B286F887}" type="slidenum">
              <a:rPr lang="en-US" smtClean="0"/>
              <a:t>9</a:t>
            </a:fld>
            <a:endParaRPr lang="en-US"/>
          </a:p>
        </p:txBody>
      </p:sp>
    </p:spTree>
    <p:extLst>
      <p:ext uri="{BB962C8B-B14F-4D97-AF65-F5344CB8AC3E}">
        <p14:creationId xmlns:p14="http://schemas.microsoft.com/office/powerpoint/2010/main" val="2091314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noProof="0"/>
              <a:t>Tekstblad </a:t>
            </a:r>
            <a:r>
              <a:rPr lang="nl-NL" b="1" noProof="0" err="1"/>
              <a:t>bullets</a:t>
            </a:r>
            <a:r>
              <a:rPr lang="nl-NL" b="1" noProof="0"/>
              <a:t> (zonder skyline)</a:t>
            </a:r>
          </a:p>
          <a:p>
            <a:endParaRPr lang="nl-NL" b="1" noProof="0"/>
          </a:p>
          <a:p>
            <a:r>
              <a:rPr lang="nl-NL" b="1" noProof="0"/>
              <a:t>Let op: klik op het overzicht met de rechtermuisknop op de sheet die je wil hergebruiken. Kies dan voor ‘dia dupliceren’, dit om de lay-out mee te nemen en niet verloren te laten gaan. </a:t>
            </a:r>
          </a:p>
          <a:p>
            <a:endParaRPr lang="nl-NL" b="1" noProof="0"/>
          </a:p>
          <a:p>
            <a:endParaRPr lang="nl-NL" b="1" noProof="0"/>
          </a:p>
          <a:p>
            <a:r>
              <a:rPr lang="nl-NL" b="0" noProof="0" err="1"/>
              <a:t>Tekstvak</a:t>
            </a:r>
            <a:r>
              <a:rPr lang="nl-NL" b="0" noProof="0"/>
              <a:t>:</a:t>
            </a:r>
          </a:p>
          <a:p>
            <a:endParaRPr lang="nl-NL" b="0" noProof="0"/>
          </a:p>
          <a:p>
            <a:pPr marL="171450" indent="-171450">
              <a:buFont typeface="Arial" panose="020B0604020202020204" pitchFamily="34" charset="0"/>
              <a:buChar char="•"/>
            </a:pPr>
            <a:r>
              <a:rPr lang="nl-NL" b="0" noProof="0"/>
              <a:t>Zorg dat het </a:t>
            </a:r>
            <a:r>
              <a:rPr lang="nl-NL" b="0" noProof="0" err="1"/>
              <a:t>tekstvak</a:t>
            </a:r>
            <a:r>
              <a:rPr lang="nl-NL" b="0" noProof="0"/>
              <a:t> altijd in het midden van de pagina staat. Dit doe je door op de knop ‘Schikken’ te klikken. Ga dan naar ‘uitlijnen’ en kies voor ‘midden uitlijnen’.</a:t>
            </a:r>
          </a:p>
          <a:p>
            <a:endParaRPr lang="nl-NL" b="0" noProof="0"/>
          </a:p>
          <a:p>
            <a:r>
              <a:rPr lang="nl-NL" b="0" noProof="0"/>
              <a:t>Lettertype: </a:t>
            </a:r>
          </a:p>
          <a:p>
            <a:endParaRPr lang="nl-NL" b="0" noProof="0"/>
          </a:p>
          <a:p>
            <a:pPr marL="171450" indent="-171450">
              <a:buFont typeface="Arial" panose="020B0604020202020204" pitchFamily="34" charset="0"/>
              <a:buChar char="•"/>
            </a:pPr>
            <a:r>
              <a:rPr lang="nl-NL" b="0" noProof="0"/>
              <a:t>Lettertype titel is URW Form medium 32pt. Mocht de titel te groot zijn, verklein deze tot maximaal 28pt. Of gebruik een extra regel.</a:t>
            </a:r>
          </a:p>
          <a:p>
            <a:pPr marL="171450" indent="-171450">
              <a:buFont typeface="Arial" panose="020B0604020202020204" pitchFamily="34" charset="0"/>
              <a:buChar char="•"/>
            </a:pPr>
            <a:r>
              <a:rPr lang="nl-NL" b="0" noProof="0"/>
              <a:t>Lettertype nummering is URW Form light 24pt. Let op: de </a:t>
            </a:r>
            <a:r>
              <a:rPr lang="nl-NL" b="0" noProof="0" err="1"/>
              <a:t>Bold</a:t>
            </a:r>
            <a:r>
              <a:rPr lang="nl-NL" b="0" noProof="0"/>
              <a:t> knop in </a:t>
            </a:r>
            <a:r>
              <a:rPr lang="nl-NL" b="0" noProof="0" err="1"/>
              <a:t>powerpoint</a:t>
            </a:r>
            <a:r>
              <a:rPr lang="nl-NL" b="0" noProof="0"/>
              <a:t> zelf is ook ingeschakeld.</a:t>
            </a:r>
          </a:p>
          <a:p>
            <a:pPr marL="171450" indent="-171450">
              <a:buFont typeface="Arial" panose="020B0604020202020204" pitchFamily="34" charset="0"/>
              <a:buChar char="•"/>
            </a:pPr>
            <a:r>
              <a:rPr lang="nl-NL" b="0" noProof="0"/>
              <a:t>Lettertype tekst is URW Form light 24pt. </a:t>
            </a:r>
          </a:p>
          <a:p>
            <a:pPr marL="171450" indent="-171450">
              <a:buFont typeface="Arial" panose="020B0604020202020204" pitchFamily="34" charset="0"/>
              <a:buChar char="•"/>
            </a:pPr>
            <a:r>
              <a:rPr lang="nl-NL" b="0" noProof="0"/>
              <a:t>Tekst voor de paginanummering is aan te passen door op het </a:t>
            </a:r>
            <a:r>
              <a:rPr lang="nl-NL" b="0" noProof="0" err="1"/>
              <a:t>teksvlak</a:t>
            </a:r>
            <a:r>
              <a:rPr lang="nl-NL" b="0" noProof="0"/>
              <a:t> te klikken. Lettertype is URW Form light 9pt. (</a:t>
            </a:r>
            <a:r>
              <a:rPr lang="nl-NL" b="0" noProof="0" err="1"/>
              <a:t>Bold</a:t>
            </a:r>
            <a:r>
              <a:rPr lang="nl-NL" b="0" noProof="0"/>
              <a:t> aangeklikt in </a:t>
            </a:r>
            <a:r>
              <a:rPr lang="nl-NL" b="0" noProof="0" err="1"/>
              <a:t>powerpoint</a:t>
            </a:r>
            <a:r>
              <a:rPr lang="nl-NL" b="0" noProof="0"/>
              <a:t>) voor het hoofdonderwerp en URW Form light 9pt. voor het </a:t>
            </a:r>
            <a:r>
              <a:rPr lang="nl-NL" b="0" noProof="0" err="1"/>
              <a:t>subonderwerp</a:t>
            </a:r>
            <a:r>
              <a:rPr lang="nl-NL" b="0" noProof="0"/>
              <a:t>. Paginanummering zelf niks aan veranderen. </a:t>
            </a:r>
          </a:p>
          <a:p>
            <a:pPr marL="171450" indent="-171450">
              <a:buFont typeface="Arial" panose="020B0604020202020204" pitchFamily="34" charset="0"/>
              <a:buChar char="•"/>
            </a:pPr>
            <a:endParaRPr lang="nl-NL" b="0" noProof="0"/>
          </a:p>
          <a:p>
            <a:pPr marL="0" indent="0">
              <a:buFont typeface="Arial" panose="020B0604020202020204" pitchFamily="34" charset="0"/>
              <a:buNone/>
            </a:pPr>
            <a:r>
              <a:rPr lang="nl-NL" b="0" noProof="0"/>
              <a:t>Skyline:</a:t>
            </a:r>
          </a:p>
          <a:p>
            <a:pPr marL="0" indent="0">
              <a:buFont typeface="Arial" panose="020B0604020202020204" pitchFamily="34" charset="0"/>
              <a:buNone/>
            </a:pPr>
            <a:endParaRPr lang="nl-NL" b="0" noProof="0"/>
          </a:p>
          <a:p>
            <a:pPr marL="171450" indent="-171450">
              <a:buFont typeface="Arial" panose="020B0604020202020204" pitchFamily="34" charset="0"/>
              <a:buChar char="•"/>
            </a:pPr>
            <a:r>
              <a:rPr lang="nl-NL" b="0" noProof="0"/>
              <a:t>De skyline is optioneel. Deze is op de pagina te verwijderen. Wil je de skyline behouden op dezelfde plek. Zorg dat je de sheet op de juiste manier dupliceert zoals hierboven aangegeven. </a:t>
            </a:r>
            <a:endParaRPr lang="nl-NL" noProof="0"/>
          </a:p>
        </p:txBody>
      </p:sp>
      <p:sp>
        <p:nvSpPr>
          <p:cNvPr id="4" name="Slide Number Placeholder 3"/>
          <p:cNvSpPr>
            <a:spLocks noGrp="1"/>
          </p:cNvSpPr>
          <p:nvPr>
            <p:ph type="sldNum" sz="quarter" idx="5"/>
          </p:nvPr>
        </p:nvSpPr>
        <p:spPr/>
        <p:txBody>
          <a:bodyPr/>
          <a:lstStyle/>
          <a:p>
            <a:fld id="{2E2F80FF-B188-014D-B2BD-2D04B286F887}" type="slidenum">
              <a:rPr lang="en-US" smtClean="0"/>
              <a:t>10</a:t>
            </a:fld>
            <a:endParaRPr lang="en-US"/>
          </a:p>
        </p:txBody>
      </p:sp>
    </p:spTree>
    <p:extLst>
      <p:ext uri="{BB962C8B-B14F-4D97-AF65-F5344CB8AC3E}">
        <p14:creationId xmlns:p14="http://schemas.microsoft.com/office/powerpoint/2010/main" val="2550958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E2F80FF-B188-014D-B2BD-2D04B286F887}" type="slidenum">
              <a:rPr lang="en-US" smtClean="0"/>
              <a:t>12</a:t>
            </a:fld>
            <a:endParaRPr lang="en-US"/>
          </a:p>
        </p:txBody>
      </p:sp>
    </p:spTree>
    <p:extLst>
      <p:ext uri="{BB962C8B-B14F-4D97-AF65-F5344CB8AC3E}">
        <p14:creationId xmlns:p14="http://schemas.microsoft.com/office/powerpoint/2010/main" val="413628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07C5D-D4EB-FD42-85DF-BB45C00D03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CF9783-DD05-9543-8551-F5546A6DEF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28E221-8259-ED4F-87E0-4C6C3D25952D}"/>
              </a:ext>
            </a:extLst>
          </p:cNvPr>
          <p:cNvSpPr>
            <a:spLocks noGrp="1"/>
          </p:cNvSpPr>
          <p:nvPr>
            <p:ph type="dt" sz="half" idx="10"/>
          </p:nvPr>
        </p:nvSpPr>
        <p:spPr/>
        <p:txBody>
          <a:bodyPr/>
          <a:lstStyle/>
          <a:p>
            <a:r>
              <a:rPr lang="en-US"/>
              <a:t>ACTUALISATIE HUISSTIJL GEMEENTE VENLO</a:t>
            </a:r>
          </a:p>
        </p:txBody>
      </p:sp>
      <p:sp>
        <p:nvSpPr>
          <p:cNvPr id="5" name="Footer Placeholder 4">
            <a:extLst>
              <a:ext uri="{FF2B5EF4-FFF2-40B4-BE49-F238E27FC236}">
                <a16:creationId xmlns:a16="http://schemas.microsoft.com/office/drawing/2014/main" id="{A2AD8465-174B-0042-B0DD-596F1BF27B79}"/>
              </a:ext>
            </a:extLst>
          </p:cNvPr>
          <p:cNvSpPr>
            <a:spLocks noGrp="1"/>
          </p:cNvSpPr>
          <p:nvPr>
            <p:ph type="ftr" sz="quarter" idx="11"/>
          </p:nvPr>
        </p:nvSpPr>
        <p:spPr/>
        <p:txBody>
          <a:bodyPr/>
          <a:lstStyle/>
          <a:p>
            <a:r>
              <a:rPr lang="en-US"/>
              <a:t>10/10/2020</a:t>
            </a:r>
          </a:p>
        </p:txBody>
      </p:sp>
      <p:sp>
        <p:nvSpPr>
          <p:cNvPr id="6" name="Slide Number Placeholder 5">
            <a:extLst>
              <a:ext uri="{FF2B5EF4-FFF2-40B4-BE49-F238E27FC236}">
                <a16:creationId xmlns:a16="http://schemas.microsoft.com/office/drawing/2014/main" id="{DA39F3FE-D62F-E54C-B64A-234D9E246D0E}"/>
              </a:ext>
            </a:extLst>
          </p:cNvPr>
          <p:cNvSpPr>
            <a:spLocks noGrp="1"/>
          </p:cNvSpPr>
          <p:nvPr>
            <p:ph type="sldNum" sz="quarter" idx="12"/>
          </p:nvPr>
        </p:nvSpPr>
        <p:spPr/>
        <p:txBody>
          <a:bodyPr/>
          <a:lstStyle/>
          <a:p>
            <a:fld id="{15D7007B-26D1-0A49-ABFB-CC1C13A2C2B7}" type="slidenum">
              <a:rPr lang="en-US" smtClean="0"/>
              <a:t>‹nr.›</a:t>
            </a:fld>
            <a:endParaRPr lang="en-US"/>
          </a:p>
        </p:txBody>
      </p:sp>
    </p:spTree>
    <p:extLst>
      <p:ext uri="{BB962C8B-B14F-4D97-AF65-F5344CB8AC3E}">
        <p14:creationId xmlns:p14="http://schemas.microsoft.com/office/powerpoint/2010/main" val="758446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A2AC1-6D0D-E947-847B-6AD60DC2BC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E472EB-70C0-CB45-8408-53BDFB42562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97A772-74BA-1C4F-B6A7-63A218209EAD}"/>
              </a:ext>
            </a:extLst>
          </p:cNvPr>
          <p:cNvSpPr>
            <a:spLocks noGrp="1"/>
          </p:cNvSpPr>
          <p:nvPr>
            <p:ph type="dt" sz="half" idx="10"/>
          </p:nvPr>
        </p:nvSpPr>
        <p:spPr/>
        <p:txBody>
          <a:bodyPr/>
          <a:lstStyle/>
          <a:p>
            <a:r>
              <a:rPr lang="en-US"/>
              <a:t>ACTUALISATIE HUISSTIJL GEMEENTE VENLO</a:t>
            </a:r>
          </a:p>
        </p:txBody>
      </p:sp>
      <p:sp>
        <p:nvSpPr>
          <p:cNvPr id="5" name="Footer Placeholder 4">
            <a:extLst>
              <a:ext uri="{FF2B5EF4-FFF2-40B4-BE49-F238E27FC236}">
                <a16:creationId xmlns:a16="http://schemas.microsoft.com/office/drawing/2014/main" id="{070D3EBF-EE15-EA4B-8E79-0F00ECC0C28D}"/>
              </a:ext>
            </a:extLst>
          </p:cNvPr>
          <p:cNvSpPr>
            <a:spLocks noGrp="1"/>
          </p:cNvSpPr>
          <p:nvPr>
            <p:ph type="ftr" sz="quarter" idx="11"/>
          </p:nvPr>
        </p:nvSpPr>
        <p:spPr/>
        <p:txBody>
          <a:bodyPr/>
          <a:lstStyle/>
          <a:p>
            <a:r>
              <a:rPr lang="en-US"/>
              <a:t>10/10/2020</a:t>
            </a:r>
          </a:p>
        </p:txBody>
      </p:sp>
      <p:sp>
        <p:nvSpPr>
          <p:cNvPr id="6" name="Slide Number Placeholder 5">
            <a:extLst>
              <a:ext uri="{FF2B5EF4-FFF2-40B4-BE49-F238E27FC236}">
                <a16:creationId xmlns:a16="http://schemas.microsoft.com/office/drawing/2014/main" id="{CB3E388D-6F16-C24C-B855-3029A0A83D2F}"/>
              </a:ext>
            </a:extLst>
          </p:cNvPr>
          <p:cNvSpPr>
            <a:spLocks noGrp="1"/>
          </p:cNvSpPr>
          <p:nvPr>
            <p:ph type="sldNum" sz="quarter" idx="12"/>
          </p:nvPr>
        </p:nvSpPr>
        <p:spPr/>
        <p:txBody>
          <a:bodyPr/>
          <a:lstStyle/>
          <a:p>
            <a:fld id="{15D7007B-26D1-0A49-ABFB-CC1C13A2C2B7}" type="slidenum">
              <a:rPr lang="en-US" smtClean="0"/>
              <a:t>‹nr.›</a:t>
            </a:fld>
            <a:endParaRPr lang="en-US"/>
          </a:p>
        </p:txBody>
      </p:sp>
    </p:spTree>
    <p:extLst>
      <p:ext uri="{BB962C8B-B14F-4D97-AF65-F5344CB8AC3E}">
        <p14:creationId xmlns:p14="http://schemas.microsoft.com/office/powerpoint/2010/main" val="841789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1ECF6-E975-744D-8358-019F857BD1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46FFA6-33AD-254D-8147-15940C79060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910696-B4AC-D144-A4E9-4FC20F560227}"/>
              </a:ext>
            </a:extLst>
          </p:cNvPr>
          <p:cNvSpPr>
            <a:spLocks noGrp="1"/>
          </p:cNvSpPr>
          <p:nvPr>
            <p:ph type="dt" sz="half" idx="10"/>
          </p:nvPr>
        </p:nvSpPr>
        <p:spPr/>
        <p:txBody>
          <a:bodyPr/>
          <a:lstStyle/>
          <a:p>
            <a:r>
              <a:rPr lang="en-US"/>
              <a:t>ACTUALISATIE HUISSTIJL GEMEENTE VENLO</a:t>
            </a:r>
          </a:p>
        </p:txBody>
      </p:sp>
      <p:sp>
        <p:nvSpPr>
          <p:cNvPr id="5" name="Footer Placeholder 4">
            <a:extLst>
              <a:ext uri="{FF2B5EF4-FFF2-40B4-BE49-F238E27FC236}">
                <a16:creationId xmlns:a16="http://schemas.microsoft.com/office/drawing/2014/main" id="{6811520C-D114-4549-B75A-47103D898FEE}"/>
              </a:ext>
            </a:extLst>
          </p:cNvPr>
          <p:cNvSpPr>
            <a:spLocks noGrp="1"/>
          </p:cNvSpPr>
          <p:nvPr>
            <p:ph type="ftr" sz="quarter" idx="11"/>
          </p:nvPr>
        </p:nvSpPr>
        <p:spPr/>
        <p:txBody>
          <a:bodyPr/>
          <a:lstStyle/>
          <a:p>
            <a:r>
              <a:rPr lang="en-US"/>
              <a:t>10/10/2020</a:t>
            </a:r>
          </a:p>
        </p:txBody>
      </p:sp>
      <p:sp>
        <p:nvSpPr>
          <p:cNvPr id="6" name="Slide Number Placeholder 5">
            <a:extLst>
              <a:ext uri="{FF2B5EF4-FFF2-40B4-BE49-F238E27FC236}">
                <a16:creationId xmlns:a16="http://schemas.microsoft.com/office/drawing/2014/main" id="{A650DC28-900A-E14E-A022-D725A0CE2264}"/>
              </a:ext>
            </a:extLst>
          </p:cNvPr>
          <p:cNvSpPr>
            <a:spLocks noGrp="1"/>
          </p:cNvSpPr>
          <p:nvPr>
            <p:ph type="sldNum" sz="quarter" idx="12"/>
          </p:nvPr>
        </p:nvSpPr>
        <p:spPr/>
        <p:txBody>
          <a:bodyPr/>
          <a:lstStyle/>
          <a:p>
            <a:fld id="{15D7007B-26D1-0A49-ABFB-CC1C13A2C2B7}" type="slidenum">
              <a:rPr lang="en-US" smtClean="0"/>
              <a:t>‹nr.›</a:t>
            </a:fld>
            <a:endParaRPr lang="en-US"/>
          </a:p>
        </p:txBody>
      </p:sp>
    </p:spTree>
    <p:extLst>
      <p:ext uri="{BB962C8B-B14F-4D97-AF65-F5344CB8AC3E}">
        <p14:creationId xmlns:p14="http://schemas.microsoft.com/office/powerpoint/2010/main" val="2132189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ekstdia: titel met tekst 2k">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de stijl te bewerken</a:t>
            </a:r>
          </a:p>
        </p:txBody>
      </p:sp>
      <p:sp>
        <p:nvSpPr>
          <p:cNvPr id="3" name="Tijdelijke aanduiding voor inhoud 2"/>
          <p:cNvSpPr>
            <a:spLocks noGrp="1"/>
          </p:cNvSpPr>
          <p:nvPr>
            <p:ph idx="1"/>
          </p:nvPr>
        </p:nvSpPr>
        <p:spPr>
          <a:xfrm>
            <a:off x="1080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inhoud 2"/>
          <p:cNvSpPr>
            <a:spLocks noGrp="1"/>
          </p:cNvSpPr>
          <p:nvPr>
            <p:ph idx="10"/>
          </p:nvPr>
        </p:nvSpPr>
        <p:spPr>
          <a:xfrm>
            <a:off x="6252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09543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3D74C-B293-FB40-9BCE-245F9758F1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659204-4113-104F-A4AD-FA19E16D0C6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BA2D35-3632-FF4F-A8EA-6883CA8BC95C}"/>
              </a:ext>
            </a:extLst>
          </p:cNvPr>
          <p:cNvSpPr>
            <a:spLocks noGrp="1"/>
          </p:cNvSpPr>
          <p:nvPr>
            <p:ph type="dt" sz="half" idx="10"/>
          </p:nvPr>
        </p:nvSpPr>
        <p:spPr/>
        <p:txBody>
          <a:bodyPr/>
          <a:lstStyle/>
          <a:p>
            <a:r>
              <a:rPr lang="en-US"/>
              <a:t>ACTUALISATIE HUISSTIJL GEMEENTE VENLO</a:t>
            </a:r>
          </a:p>
        </p:txBody>
      </p:sp>
      <p:sp>
        <p:nvSpPr>
          <p:cNvPr id="5" name="Footer Placeholder 4">
            <a:extLst>
              <a:ext uri="{FF2B5EF4-FFF2-40B4-BE49-F238E27FC236}">
                <a16:creationId xmlns:a16="http://schemas.microsoft.com/office/drawing/2014/main" id="{817F0EA9-CA19-7F41-B8DD-A6F2E9897340}"/>
              </a:ext>
            </a:extLst>
          </p:cNvPr>
          <p:cNvSpPr>
            <a:spLocks noGrp="1"/>
          </p:cNvSpPr>
          <p:nvPr>
            <p:ph type="ftr" sz="quarter" idx="11"/>
          </p:nvPr>
        </p:nvSpPr>
        <p:spPr/>
        <p:txBody>
          <a:bodyPr/>
          <a:lstStyle/>
          <a:p>
            <a:r>
              <a:rPr lang="en-US"/>
              <a:t>10/10/2020</a:t>
            </a:r>
          </a:p>
        </p:txBody>
      </p:sp>
      <p:sp>
        <p:nvSpPr>
          <p:cNvPr id="6" name="Slide Number Placeholder 5">
            <a:extLst>
              <a:ext uri="{FF2B5EF4-FFF2-40B4-BE49-F238E27FC236}">
                <a16:creationId xmlns:a16="http://schemas.microsoft.com/office/drawing/2014/main" id="{750817C7-7B30-234B-AC6E-2CD368C63EA2}"/>
              </a:ext>
            </a:extLst>
          </p:cNvPr>
          <p:cNvSpPr>
            <a:spLocks noGrp="1"/>
          </p:cNvSpPr>
          <p:nvPr>
            <p:ph type="sldNum" sz="quarter" idx="12"/>
          </p:nvPr>
        </p:nvSpPr>
        <p:spPr/>
        <p:txBody>
          <a:bodyPr/>
          <a:lstStyle/>
          <a:p>
            <a:fld id="{15D7007B-26D1-0A49-ABFB-CC1C13A2C2B7}" type="slidenum">
              <a:rPr lang="en-US" smtClean="0"/>
              <a:t>‹nr.›</a:t>
            </a:fld>
            <a:endParaRPr lang="en-US"/>
          </a:p>
        </p:txBody>
      </p:sp>
    </p:spTree>
    <p:extLst>
      <p:ext uri="{BB962C8B-B14F-4D97-AF65-F5344CB8AC3E}">
        <p14:creationId xmlns:p14="http://schemas.microsoft.com/office/powerpoint/2010/main" val="368097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9736F-8C37-214E-8140-3BB0A071C0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A43A75-F09E-534A-ADB4-2C553B901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E287B09-D054-D24A-925A-285E8C385A0A}"/>
              </a:ext>
            </a:extLst>
          </p:cNvPr>
          <p:cNvSpPr>
            <a:spLocks noGrp="1"/>
          </p:cNvSpPr>
          <p:nvPr>
            <p:ph type="dt" sz="half" idx="10"/>
          </p:nvPr>
        </p:nvSpPr>
        <p:spPr/>
        <p:txBody>
          <a:bodyPr/>
          <a:lstStyle/>
          <a:p>
            <a:r>
              <a:rPr lang="en-US"/>
              <a:t>ACTUALISATIE HUISSTIJL GEMEENTE VENLO</a:t>
            </a:r>
          </a:p>
        </p:txBody>
      </p:sp>
      <p:sp>
        <p:nvSpPr>
          <p:cNvPr id="5" name="Footer Placeholder 4">
            <a:extLst>
              <a:ext uri="{FF2B5EF4-FFF2-40B4-BE49-F238E27FC236}">
                <a16:creationId xmlns:a16="http://schemas.microsoft.com/office/drawing/2014/main" id="{A7AB7F62-452A-8B49-AC36-3362B83E983E}"/>
              </a:ext>
            </a:extLst>
          </p:cNvPr>
          <p:cNvSpPr>
            <a:spLocks noGrp="1"/>
          </p:cNvSpPr>
          <p:nvPr>
            <p:ph type="ftr" sz="quarter" idx="11"/>
          </p:nvPr>
        </p:nvSpPr>
        <p:spPr/>
        <p:txBody>
          <a:bodyPr/>
          <a:lstStyle/>
          <a:p>
            <a:r>
              <a:rPr lang="en-US"/>
              <a:t>10/10/2020</a:t>
            </a:r>
          </a:p>
        </p:txBody>
      </p:sp>
      <p:sp>
        <p:nvSpPr>
          <p:cNvPr id="6" name="Slide Number Placeholder 5">
            <a:extLst>
              <a:ext uri="{FF2B5EF4-FFF2-40B4-BE49-F238E27FC236}">
                <a16:creationId xmlns:a16="http://schemas.microsoft.com/office/drawing/2014/main" id="{864EA45D-2B36-5541-88A7-02BA6D923186}"/>
              </a:ext>
            </a:extLst>
          </p:cNvPr>
          <p:cNvSpPr>
            <a:spLocks noGrp="1"/>
          </p:cNvSpPr>
          <p:nvPr>
            <p:ph type="sldNum" sz="quarter" idx="12"/>
          </p:nvPr>
        </p:nvSpPr>
        <p:spPr/>
        <p:txBody>
          <a:bodyPr/>
          <a:lstStyle/>
          <a:p>
            <a:fld id="{15D7007B-26D1-0A49-ABFB-CC1C13A2C2B7}" type="slidenum">
              <a:rPr lang="en-US" smtClean="0"/>
              <a:t>‹nr.›</a:t>
            </a:fld>
            <a:endParaRPr lang="en-US"/>
          </a:p>
        </p:txBody>
      </p:sp>
    </p:spTree>
    <p:extLst>
      <p:ext uri="{BB962C8B-B14F-4D97-AF65-F5344CB8AC3E}">
        <p14:creationId xmlns:p14="http://schemas.microsoft.com/office/powerpoint/2010/main" val="3787624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11F90-182B-9A49-8C4B-1291707143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825E03-8528-FD43-9F33-D9F5AC7EE7F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4E1A83-F08A-F14E-958F-100556DB75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674DA6-F9D9-CA4C-89AA-C984C398C24A}"/>
              </a:ext>
            </a:extLst>
          </p:cNvPr>
          <p:cNvSpPr>
            <a:spLocks noGrp="1"/>
          </p:cNvSpPr>
          <p:nvPr>
            <p:ph type="dt" sz="half" idx="10"/>
          </p:nvPr>
        </p:nvSpPr>
        <p:spPr/>
        <p:txBody>
          <a:bodyPr/>
          <a:lstStyle/>
          <a:p>
            <a:r>
              <a:rPr lang="en-US"/>
              <a:t>ACTUALISATIE HUISSTIJL GEMEENTE VENLO</a:t>
            </a:r>
          </a:p>
        </p:txBody>
      </p:sp>
      <p:sp>
        <p:nvSpPr>
          <p:cNvPr id="6" name="Footer Placeholder 5">
            <a:extLst>
              <a:ext uri="{FF2B5EF4-FFF2-40B4-BE49-F238E27FC236}">
                <a16:creationId xmlns:a16="http://schemas.microsoft.com/office/drawing/2014/main" id="{6B61D2A4-6DE2-D941-991F-DA4683BA8332}"/>
              </a:ext>
            </a:extLst>
          </p:cNvPr>
          <p:cNvSpPr>
            <a:spLocks noGrp="1"/>
          </p:cNvSpPr>
          <p:nvPr>
            <p:ph type="ftr" sz="quarter" idx="11"/>
          </p:nvPr>
        </p:nvSpPr>
        <p:spPr/>
        <p:txBody>
          <a:bodyPr/>
          <a:lstStyle/>
          <a:p>
            <a:r>
              <a:rPr lang="en-US"/>
              <a:t>10/10/2020</a:t>
            </a:r>
          </a:p>
        </p:txBody>
      </p:sp>
      <p:sp>
        <p:nvSpPr>
          <p:cNvPr id="7" name="Slide Number Placeholder 6">
            <a:extLst>
              <a:ext uri="{FF2B5EF4-FFF2-40B4-BE49-F238E27FC236}">
                <a16:creationId xmlns:a16="http://schemas.microsoft.com/office/drawing/2014/main" id="{40202F5A-2DF0-5A42-B544-22FF35274AF7}"/>
              </a:ext>
            </a:extLst>
          </p:cNvPr>
          <p:cNvSpPr>
            <a:spLocks noGrp="1"/>
          </p:cNvSpPr>
          <p:nvPr>
            <p:ph type="sldNum" sz="quarter" idx="12"/>
          </p:nvPr>
        </p:nvSpPr>
        <p:spPr/>
        <p:txBody>
          <a:bodyPr/>
          <a:lstStyle/>
          <a:p>
            <a:fld id="{15D7007B-26D1-0A49-ABFB-CC1C13A2C2B7}" type="slidenum">
              <a:rPr lang="en-US" smtClean="0"/>
              <a:t>‹nr.›</a:t>
            </a:fld>
            <a:endParaRPr lang="en-US"/>
          </a:p>
        </p:txBody>
      </p:sp>
    </p:spTree>
    <p:extLst>
      <p:ext uri="{BB962C8B-B14F-4D97-AF65-F5344CB8AC3E}">
        <p14:creationId xmlns:p14="http://schemas.microsoft.com/office/powerpoint/2010/main" val="89713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B2D6F-E086-DA4E-A89C-1419E80056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5F5F0A-8832-B54B-AFA1-4C7CC2759B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FD8FD4E-5062-C147-9928-FB9A510AACD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F05B9B-8408-FC47-977D-C0C138FC6E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9B9BFEF-DBF8-254E-96B0-E09E49F2866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CF2909-D271-314D-A919-EAE82F731A3A}"/>
              </a:ext>
            </a:extLst>
          </p:cNvPr>
          <p:cNvSpPr>
            <a:spLocks noGrp="1"/>
          </p:cNvSpPr>
          <p:nvPr>
            <p:ph type="dt" sz="half" idx="10"/>
          </p:nvPr>
        </p:nvSpPr>
        <p:spPr/>
        <p:txBody>
          <a:bodyPr/>
          <a:lstStyle/>
          <a:p>
            <a:r>
              <a:rPr lang="en-US"/>
              <a:t>ACTUALISATIE HUISSTIJL GEMEENTE VENLO</a:t>
            </a:r>
          </a:p>
        </p:txBody>
      </p:sp>
      <p:sp>
        <p:nvSpPr>
          <p:cNvPr id="8" name="Footer Placeholder 7">
            <a:extLst>
              <a:ext uri="{FF2B5EF4-FFF2-40B4-BE49-F238E27FC236}">
                <a16:creationId xmlns:a16="http://schemas.microsoft.com/office/drawing/2014/main" id="{99897595-0513-F245-BB49-B0018E7D1797}"/>
              </a:ext>
            </a:extLst>
          </p:cNvPr>
          <p:cNvSpPr>
            <a:spLocks noGrp="1"/>
          </p:cNvSpPr>
          <p:nvPr>
            <p:ph type="ftr" sz="quarter" idx="11"/>
          </p:nvPr>
        </p:nvSpPr>
        <p:spPr/>
        <p:txBody>
          <a:bodyPr/>
          <a:lstStyle/>
          <a:p>
            <a:r>
              <a:rPr lang="en-US"/>
              <a:t>10/10/2020</a:t>
            </a:r>
          </a:p>
        </p:txBody>
      </p:sp>
      <p:sp>
        <p:nvSpPr>
          <p:cNvPr id="9" name="Slide Number Placeholder 8">
            <a:extLst>
              <a:ext uri="{FF2B5EF4-FFF2-40B4-BE49-F238E27FC236}">
                <a16:creationId xmlns:a16="http://schemas.microsoft.com/office/drawing/2014/main" id="{6A79227C-653D-E546-BB2C-5FA6373A58C4}"/>
              </a:ext>
            </a:extLst>
          </p:cNvPr>
          <p:cNvSpPr>
            <a:spLocks noGrp="1"/>
          </p:cNvSpPr>
          <p:nvPr>
            <p:ph type="sldNum" sz="quarter" idx="12"/>
          </p:nvPr>
        </p:nvSpPr>
        <p:spPr/>
        <p:txBody>
          <a:bodyPr/>
          <a:lstStyle/>
          <a:p>
            <a:fld id="{15D7007B-26D1-0A49-ABFB-CC1C13A2C2B7}" type="slidenum">
              <a:rPr lang="en-US" smtClean="0"/>
              <a:t>‹nr.›</a:t>
            </a:fld>
            <a:endParaRPr lang="en-US"/>
          </a:p>
        </p:txBody>
      </p:sp>
    </p:spTree>
    <p:extLst>
      <p:ext uri="{BB962C8B-B14F-4D97-AF65-F5344CB8AC3E}">
        <p14:creationId xmlns:p14="http://schemas.microsoft.com/office/powerpoint/2010/main" val="125023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EABA183-3E81-D94E-B262-51981B7E64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8128000"/>
          </a:xfrm>
          <a:prstGeom prst="rect">
            <a:avLst/>
          </a:prstGeom>
        </p:spPr>
      </p:pic>
      <p:sp>
        <p:nvSpPr>
          <p:cNvPr id="9" name="Rectangle 8">
            <a:extLst>
              <a:ext uri="{FF2B5EF4-FFF2-40B4-BE49-F238E27FC236}">
                <a16:creationId xmlns:a16="http://schemas.microsoft.com/office/drawing/2014/main" id="{BDADC3D5-3C20-F843-AB9E-22E07116BD87}"/>
              </a:ext>
            </a:extLst>
          </p:cNvPr>
          <p:cNvSpPr/>
          <p:nvPr userDrawn="1"/>
        </p:nvSpPr>
        <p:spPr>
          <a:xfrm>
            <a:off x="0" y="0"/>
            <a:ext cx="12192000" cy="8128000"/>
          </a:xfrm>
          <a:prstGeom prst="rect">
            <a:avLst/>
          </a:prstGeom>
          <a:solidFill>
            <a:schemeClr val="dk1">
              <a:alpha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9AF669-DA00-F044-AB10-2317D498D1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9B308C-E0B1-974D-A7BC-A4F2CBF9942E}"/>
              </a:ext>
            </a:extLst>
          </p:cNvPr>
          <p:cNvSpPr>
            <a:spLocks noGrp="1"/>
          </p:cNvSpPr>
          <p:nvPr>
            <p:ph type="dt" sz="half" idx="10"/>
          </p:nvPr>
        </p:nvSpPr>
        <p:spPr/>
        <p:txBody>
          <a:bodyPr/>
          <a:lstStyle/>
          <a:p>
            <a:r>
              <a:rPr lang="en-US"/>
              <a:t>ACTUALISATIE HUISSTIJL GEMEENTE VENLO</a:t>
            </a:r>
          </a:p>
        </p:txBody>
      </p:sp>
      <p:sp>
        <p:nvSpPr>
          <p:cNvPr id="4" name="Footer Placeholder 3">
            <a:extLst>
              <a:ext uri="{FF2B5EF4-FFF2-40B4-BE49-F238E27FC236}">
                <a16:creationId xmlns:a16="http://schemas.microsoft.com/office/drawing/2014/main" id="{FA14E3AA-3F66-AB4C-BA60-600500F833F9}"/>
              </a:ext>
            </a:extLst>
          </p:cNvPr>
          <p:cNvSpPr>
            <a:spLocks noGrp="1"/>
          </p:cNvSpPr>
          <p:nvPr>
            <p:ph type="ftr" sz="quarter" idx="11"/>
          </p:nvPr>
        </p:nvSpPr>
        <p:spPr/>
        <p:txBody>
          <a:bodyPr/>
          <a:lstStyle/>
          <a:p>
            <a:r>
              <a:rPr lang="en-US"/>
              <a:t>10/10/2020</a:t>
            </a:r>
          </a:p>
        </p:txBody>
      </p:sp>
      <p:sp>
        <p:nvSpPr>
          <p:cNvPr id="5" name="Slide Number Placeholder 4">
            <a:extLst>
              <a:ext uri="{FF2B5EF4-FFF2-40B4-BE49-F238E27FC236}">
                <a16:creationId xmlns:a16="http://schemas.microsoft.com/office/drawing/2014/main" id="{9A48867E-5425-FE47-89EE-15CFB6E00D2F}"/>
              </a:ext>
            </a:extLst>
          </p:cNvPr>
          <p:cNvSpPr>
            <a:spLocks noGrp="1"/>
          </p:cNvSpPr>
          <p:nvPr>
            <p:ph type="sldNum" sz="quarter" idx="12"/>
          </p:nvPr>
        </p:nvSpPr>
        <p:spPr/>
        <p:txBody>
          <a:bodyPr/>
          <a:lstStyle/>
          <a:p>
            <a:fld id="{15D7007B-26D1-0A49-ABFB-CC1C13A2C2B7}" type="slidenum">
              <a:rPr lang="en-US" smtClean="0"/>
              <a:t>‹nr.›</a:t>
            </a:fld>
            <a:endParaRPr lang="en-US"/>
          </a:p>
        </p:txBody>
      </p:sp>
      <p:sp>
        <p:nvSpPr>
          <p:cNvPr id="8" name="Rectangle 7">
            <a:extLst>
              <a:ext uri="{FF2B5EF4-FFF2-40B4-BE49-F238E27FC236}">
                <a16:creationId xmlns:a16="http://schemas.microsoft.com/office/drawing/2014/main" id="{471234DA-A0DC-4B45-8409-1091C82F6093}"/>
              </a:ext>
            </a:extLst>
          </p:cNvPr>
          <p:cNvSpPr/>
          <p:nvPr userDrawn="1"/>
        </p:nvSpPr>
        <p:spPr>
          <a:xfrm>
            <a:off x="4198717" y="3047036"/>
            <a:ext cx="3794566" cy="763929"/>
          </a:xfrm>
          <a:prstGeom prst="rect">
            <a:avLst/>
          </a:prstGeom>
          <a:solidFill>
            <a:srgbClr val="EFEFEF">
              <a:alpha val="77000"/>
            </a:srgb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0" i="0">
                <a:latin typeface="URW Form Medium" pitchFamily="2" charset="77"/>
              </a:rPr>
              <a:t>INLEIDING</a:t>
            </a:r>
          </a:p>
        </p:txBody>
      </p:sp>
    </p:spTree>
    <p:extLst>
      <p:ext uri="{BB962C8B-B14F-4D97-AF65-F5344CB8AC3E}">
        <p14:creationId xmlns:p14="http://schemas.microsoft.com/office/powerpoint/2010/main" val="17795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31A2A3-5405-1A43-BD70-A5009E567337}"/>
              </a:ext>
            </a:extLst>
          </p:cNvPr>
          <p:cNvSpPr>
            <a:spLocks noGrp="1"/>
          </p:cNvSpPr>
          <p:nvPr>
            <p:ph type="dt" sz="half" idx="10"/>
          </p:nvPr>
        </p:nvSpPr>
        <p:spPr>
          <a:xfrm>
            <a:off x="8517967" y="6354253"/>
            <a:ext cx="2520233" cy="365125"/>
          </a:xfrm>
        </p:spPr>
        <p:txBody>
          <a:bodyPr/>
          <a:lstStyle>
            <a:lvl1pPr>
              <a:defRPr sz="900" b="0" i="0">
                <a:solidFill>
                  <a:srgbClr val="11175E"/>
                </a:solidFill>
                <a:latin typeface="URW Form Light" pitchFamily="2" charset="77"/>
              </a:defRPr>
            </a:lvl1pPr>
          </a:lstStyle>
          <a:p>
            <a:r>
              <a:rPr lang="en-US" b="1"/>
              <a:t>TITEL ONDERWERP </a:t>
            </a:r>
            <a:r>
              <a:rPr lang="en-US"/>
              <a:t>SUBTITEL ONDERWERP</a:t>
            </a:r>
          </a:p>
        </p:txBody>
      </p:sp>
      <p:sp>
        <p:nvSpPr>
          <p:cNvPr id="4" name="Slide Number Placeholder 3">
            <a:extLst>
              <a:ext uri="{FF2B5EF4-FFF2-40B4-BE49-F238E27FC236}">
                <a16:creationId xmlns:a16="http://schemas.microsoft.com/office/drawing/2014/main" id="{C58456BD-15B9-F645-A14D-7B36B8094E04}"/>
              </a:ext>
            </a:extLst>
          </p:cNvPr>
          <p:cNvSpPr>
            <a:spLocks noGrp="1"/>
          </p:cNvSpPr>
          <p:nvPr>
            <p:ph type="sldNum" sz="quarter" idx="12"/>
          </p:nvPr>
        </p:nvSpPr>
        <p:spPr>
          <a:xfrm>
            <a:off x="10826116" y="6356350"/>
            <a:ext cx="527683" cy="365125"/>
          </a:xfrm>
        </p:spPr>
        <p:txBody>
          <a:bodyPr/>
          <a:lstStyle>
            <a:lvl1pPr>
              <a:defRPr b="1" i="0">
                <a:solidFill>
                  <a:srgbClr val="11175E"/>
                </a:solidFill>
                <a:latin typeface="URW Form" pitchFamily="2" charset="77"/>
              </a:defRPr>
            </a:lvl1pPr>
          </a:lstStyle>
          <a:p>
            <a:fld id="{15D7007B-26D1-0A49-ABFB-CC1C13A2C2B7}" type="slidenum">
              <a:rPr lang="en-US" smtClean="0"/>
              <a:pPr/>
              <a:t>‹nr.›</a:t>
            </a:fld>
            <a:endParaRPr lang="en-US"/>
          </a:p>
        </p:txBody>
      </p:sp>
      <p:pic>
        <p:nvPicPr>
          <p:cNvPr id="26" name="Picture 25">
            <a:extLst>
              <a:ext uri="{FF2B5EF4-FFF2-40B4-BE49-F238E27FC236}">
                <a16:creationId xmlns:a16="http://schemas.microsoft.com/office/drawing/2014/main" id="{EC7533D3-2F14-6245-BCC8-9181425C0E30}"/>
              </a:ext>
            </a:extLst>
          </p:cNvPr>
          <p:cNvPicPr>
            <a:picLocks noChangeAspect="1"/>
          </p:cNvPicPr>
          <p:nvPr userDrawn="1"/>
        </p:nvPicPr>
        <p:blipFill>
          <a:blip r:embed="rId2"/>
          <a:stretch>
            <a:fillRect/>
          </a:stretch>
        </p:blipFill>
        <p:spPr>
          <a:xfrm>
            <a:off x="10142220" y="0"/>
            <a:ext cx="2049780" cy="1805940"/>
          </a:xfrm>
          <a:prstGeom prst="rect">
            <a:avLst/>
          </a:prstGeom>
        </p:spPr>
      </p:pic>
      <p:cxnSp>
        <p:nvCxnSpPr>
          <p:cNvPr id="6" name="Straight Connector 5">
            <a:extLst>
              <a:ext uri="{FF2B5EF4-FFF2-40B4-BE49-F238E27FC236}">
                <a16:creationId xmlns:a16="http://schemas.microsoft.com/office/drawing/2014/main" id="{02D0B818-ECA3-6E4E-8FC2-27F390C583AD}"/>
              </a:ext>
            </a:extLst>
          </p:cNvPr>
          <p:cNvCxnSpPr>
            <a:cxnSpLocks/>
          </p:cNvCxnSpPr>
          <p:nvPr userDrawn="1"/>
        </p:nvCxnSpPr>
        <p:spPr>
          <a:xfrm>
            <a:off x="10984666" y="6460258"/>
            <a:ext cx="0" cy="153115"/>
          </a:xfrm>
          <a:prstGeom prst="line">
            <a:avLst/>
          </a:prstGeom>
          <a:ln w="9525">
            <a:solidFill>
              <a:srgbClr val="1117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38353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90DAB-FA15-544F-91D7-68003F8C4A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FC5163-E014-FF4A-993E-71D9EEE44B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318EC-1AA7-CE4C-A9D1-DD4DF3E533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9B746A-838E-EB4F-B2B0-7D303AB921A8}"/>
              </a:ext>
            </a:extLst>
          </p:cNvPr>
          <p:cNvSpPr>
            <a:spLocks noGrp="1"/>
          </p:cNvSpPr>
          <p:nvPr>
            <p:ph type="dt" sz="half" idx="10"/>
          </p:nvPr>
        </p:nvSpPr>
        <p:spPr/>
        <p:txBody>
          <a:bodyPr/>
          <a:lstStyle/>
          <a:p>
            <a:r>
              <a:rPr lang="en-US"/>
              <a:t>ACTUALISATIE HUISSTIJL GEMEENTE VENLO</a:t>
            </a:r>
          </a:p>
        </p:txBody>
      </p:sp>
      <p:sp>
        <p:nvSpPr>
          <p:cNvPr id="6" name="Footer Placeholder 5">
            <a:extLst>
              <a:ext uri="{FF2B5EF4-FFF2-40B4-BE49-F238E27FC236}">
                <a16:creationId xmlns:a16="http://schemas.microsoft.com/office/drawing/2014/main" id="{E3CD955B-EDA8-F646-AC25-BFD172F9555F}"/>
              </a:ext>
            </a:extLst>
          </p:cNvPr>
          <p:cNvSpPr>
            <a:spLocks noGrp="1"/>
          </p:cNvSpPr>
          <p:nvPr>
            <p:ph type="ftr" sz="quarter" idx="11"/>
          </p:nvPr>
        </p:nvSpPr>
        <p:spPr/>
        <p:txBody>
          <a:bodyPr/>
          <a:lstStyle/>
          <a:p>
            <a:r>
              <a:rPr lang="en-US"/>
              <a:t>10/10/2020</a:t>
            </a:r>
          </a:p>
        </p:txBody>
      </p:sp>
      <p:sp>
        <p:nvSpPr>
          <p:cNvPr id="7" name="Slide Number Placeholder 6">
            <a:extLst>
              <a:ext uri="{FF2B5EF4-FFF2-40B4-BE49-F238E27FC236}">
                <a16:creationId xmlns:a16="http://schemas.microsoft.com/office/drawing/2014/main" id="{6429C79C-072E-864F-B1C6-D34366B5755C}"/>
              </a:ext>
            </a:extLst>
          </p:cNvPr>
          <p:cNvSpPr>
            <a:spLocks noGrp="1"/>
          </p:cNvSpPr>
          <p:nvPr>
            <p:ph type="sldNum" sz="quarter" idx="12"/>
          </p:nvPr>
        </p:nvSpPr>
        <p:spPr/>
        <p:txBody>
          <a:bodyPr/>
          <a:lstStyle/>
          <a:p>
            <a:fld id="{15D7007B-26D1-0A49-ABFB-CC1C13A2C2B7}" type="slidenum">
              <a:rPr lang="en-US" smtClean="0"/>
              <a:t>‹nr.›</a:t>
            </a:fld>
            <a:endParaRPr lang="en-US"/>
          </a:p>
        </p:txBody>
      </p:sp>
    </p:spTree>
    <p:extLst>
      <p:ext uri="{BB962C8B-B14F-4D97-AF65-F5344CB8AC3E}">
        <p14:creationId xmlns:p14="http://schemas.microsoft.com/office/powerpoint/2010/main" val="3019799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51013-D050-1645-8DA7-1443EDA5E8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20AAE6-5AEE-1D48-8C37-0DF4508120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38DB89-5091-A143-BC63-81BF8EDC09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840F2D-291A-9844-B9DF-778370CFB1CF}"/>
              </a:ext>
            </a:extLst>
          </p:cNvPr>
          <p:cNvSpPr>
            <a:spLocks noGrp="1"/>
          </p:cNvSpPr>
          <p:nvPr>
            <p:ph type="dt" sz="half" idx="10"/>
          </p:nvPr>
        </p:nvSpPr>
        <p:spPr/>
        <p:txBody>
          <a:bodyPr/>
          <a:lstStyle/>
          <a:p>
            <a:r>
              <a:rPr lang="en-US"/>
              <a:t>ACTUALISATIE HUISSTIJL GEMEENTE VENLO</a:t>
            </a:r>
          </a:p>
        </p:txBody>
      </p:sp>
      <p:sp>
        <p:nvSpPr>
          <p:cNvPr id="6" name="Footer Placeholder 5">
            <a:extLst>
              <a:ext uri="{FF2B5EF4-FFF2-40B4-BE49-F238E27FC236}">
                <a16:creationId xmlns:a16="http://schemas.microsoft.com/office/drawing/2014/main" id="{4FD45BD9-3246-9E43-9D19-27ADFF23F373}"/>
              </a:ext>
            </a:extLst>
          </p:cNvPr>
          <p:cNvSpPr>
            <a:spLocks noGrp="1"/>
          </p:cNvSpPr>
          <p:nvPr>
            <p:ph type="ftr" sz="quarter" idx="11"/>
          </p:nvPr>
        </p:nvSpPr>
        <p:spPr/>
        <p:txBody>
          <a:bodyPr/>
          <a:lstStyle/>
          <a:p>
            <a:r>
              <a:rPr lang="en-US"/>
              <a:t>10/10/2020</a:t>
            </a:r>
          </a:p>
        </p:txBody>
      </p:sp>
      <p:sp>
        <p:nvSpPr>
          <p:cNvPr id="7" name="Slide Number Placeholder 6">
            <a:extLst>
              <a:ext uri="{FF2B5EF4-FFF2-40B4-BE49-F238E27FC236}">
                <a16:creationId xmlns:a16="http://schemas.microsoft.com/office/drawing/2014/main" id="{D6E23113-6992-3648-AAC6-A0BD0E9F423E}"/>
              </a:ext>
            </a:extLst>
          </p:cNvPr>
          <p:cNvSpPr>
            <a:spLocks noGrp="1"/>
          </p:cNvSpPr>
          <p:nvPr>
            <p:ph type="sldNum" sz="quarter" idx="12"/>
          </p:nvPr>
        </p:nvSpPr>
        <p:spPr/>
        <p:txBody>
          <a:bodyPr/>
          <a:lstStyle/>
          <a:p>
            <a:fld id="{15D7007B-26D1-0A49-ABFB-CC1C13A2C2B7}" type="slidenum">
              <a:rPr lang="en-US" smtClean="0"/>
              <a:t>‹nr.›</a:t>
            </a:fld>
            <a:endParaRPr lang="en-US"/>
          </a:p>
        </p:txBody>
      </p:sp>
    </p:spTree>
    <p:extLst>
      <p:ext uri="{BB962C8B-B14F-4D97-AF65-F5344CB8AC3E}">
        <p14:creationId xmlns:p14="http://schemas.microsoft.com/office/powerpoint/2010/main" val="2185154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F8BDEF-2BAD-1645-8B4E-1CE0242EA3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CAF3A7-42BC-8042-B407-CFEB02FA66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6D30E4-1E11-EF4B-B03C-5CE4D66C59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ACTUALISATIE HUISSTIJL GEMEENTE VENLO</a:t>
            </a:r>
          </a:p>
        </p:txBody>
      </p:sp>
      <p:sp>
        <p:nvSpPr>
          <p:cNvPr id="5" name="Footer Placeholder 4">
            <a:extLst>
              <a:ext uri="{FF2B5EF4-FFF2-40B4-BE49-F238E27FC236}">
                <a16:creationId xmlns:a16="http://schemas.microsoft.com/office/drawing/2014/main" id="{2B085859-0577-6740-80DF-66757E1DC3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10/10/2020</a:t>
            </a:r>
          </a:p>
        </p:txBody>
      </p:sp>
      <p:sp>
        <p:nvSpPr>
          <p:cNvPr id="6" name="Slide Number Placeholder 5">
            <a:extLst>
              <a:ext uri="{FF2B5EF4-FFF2-40B4-BE49-F238E27FC236}">
                <a16:creationId xmlns:a16="http://schemas.microsoft.com/office/drawing/2014/main" id="{0DF99333-B5F8-5848-99FE-84772B1236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7007B-26D1-0A49-ABFB-CC1C13A2C2B7}" type="slidenum">
              <a:rPr lang="en-US" smtClean="0"/>
              <a:t>‹nr.›</a:t>
            </a:fld>
            <a:endParaRPr lang="en-US"/>
          </a:p>
        </p:txBody>
      </p:sp>
    </p:spTree>
    <p:extLst>
      <p:ext uri="{BB962C8B-B14F-4D97-AF65-F5344CB8AC3E}">
        <p14:creationId xmlns:p14="http://schemas.microsoft.com/office/powerpoint/2010/main" val="3657197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1.xml"/><Relationship Id="rId7" Type="http://schemas.openxmlformats.org/officeDocument/2006/relationships/image" Target="../media/image5.emf"/><Relationship Id="rId2" Type="http://schemas.openxmlformats.org/officeDocument/2006/relationships/customXml" Target="../../customXml/item7.xml"/><Relationship Id="rId1" Type="http://schemas.openxmlformats.org/officeDocument/2006/relationships/customXml" Target="../../customXml/item6.xml"/><Relationship Id="rId6" Type="http://schemas.openxmlformats.org/officeDocument/2006/relationships/image" Target="../media/image4.emf"/><Relationship Id="rId5" Type="http://schemas.openxmlformats.org/officeDocument/2006/relationships/image" Target="../media/image3.jpeg"/><Relationship Id="rId4" Type="http://schemas.openxmlformats.org/officeDocument/2006/relationships/notesSlide" Target="../notesSlides/notesSlide1.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ustomXml" Target="../../customXml/item23.xml"/><Relationship Id="rId1" Type="http://schemas.openxmlformats.org/officeDocument/2006/relationships/customXml" Target="../../customXml/item22.xml"/><Relationship Id="rId6" Type="http://schemas.openxmlformats.org/officeDocument/2006/relationships/image" Target="../media/image14.emf"/><Relationship Id="rId5" Type="http://schemas.openxmlformats.org/officeDocument/2006/relationships/image" Target="../media/image13.jpeg"/><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ustomXml" Target="../../customXml/item9.xml"/><Relationship Id="rId1" Type="http://schemas.openxmlformats.org/officeDocument/2006/relationships/customXml" Target="../../customXml/item8.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25.xml"/><Relationship Id="rId1" Type="http://schemas.openxmlformats.org/officeDocument/2006/relationships/customXml" Target="../../customXml/item24.xml"/><Relationship Id="rId5" Type="http://schemas.openxmlformats.org/officeDocument/2006/relationships/image" Target="../media/image14.emf"/><Relationship Id="rId4"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7.xml"/><Relationship Id="rId7" Type="http://schemas.openxmlformats.org/officeDocument/2006/relationships/image" Target="../media/image11.jpeg"/><Relationship Id="rId2" Type="http://schemas.openxmlformats.org/officeDocument/2006/relationships/customXml" Target="../../customXml/item11.xml"/><Relationship Id="rId1" Type="http://schemas.openxmlformats.org/officeDocument/2006/relationships/customXml" Target="../../customXml/item10.xml"/><Relationship Id="rId6" Type="http://schemas.openxmlformats.org/officeDocument/2006/relationships/image" Target="../media/image10.jpeg"/><Relationship Id="rId5" Type="http://schemas.openxmlformats.org/officeDocument/2006/relationships/image" Target="../media/image9.emf"/><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ustomXml" Target="../../customXml/item13.xml"/><Relationship Id="rId1" Type="http://schemas.openxmlformats.org/officeDocument/2006/relationships/customXml" Target="../../customXml/item12.xml"/><Relationship Id="rId6" Type="http://schemas.openxmlformats.org/officeDocument/2006/relationships/image" Target="../media/image14.emf"/><Relationship Id="rId5" Type="http://schemas.openxmlformats.org/officeDocument/2006/relationships/image" Target="../media/image13.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7.xml"/><Relationship Id="rId7" Type="http://schemas.openxmlformats.org/officeDocument/2006/relationships/image" Target="../media/image17.png"/><Relationship Id="rId2" Type="http://schemas.openxmlformats.org/officeDocument/2006/relationships/customXml" Target="../../customXml/item15.xml"/><Relationship Id="rId1" Type="http://schemas.openxmlformats.org/officeDocument/2006/relationships/customXml" Target="../../customXml/item14.xml"/><Relationship Id="rId6" Type="http://schemas.openxmlformats.org/officeDocument/2006/relationships/image" Target="../media/image16.png"/><Relationship Id="rId5" Type="http://schemas.openxmlformats.org/officeDocument/2006/relationships/image" Target="../media/image9.emf"/><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slideLayout" Target="../slideLayouts/slideLayout7.xml"/><Relationship Id="rId7" Type="http://schemas.openxmlformats.org/officeDocument/2006/relationships/diagramLayout" Target="../diagrams/layout1.xml"/><Relationship Id="rId2" Type="http://schemas.openxmlformats.org/officeDocument/2006/relationships/customXml" Target="../../customXml/item17.xml"/><Relationship Id="rId1" Type="http://schemas.openxmlformats.org/officeDocument/2006/relationships/customXml" Target="../../customXml/item16.xml"/><Relationship Id="rId6" Type="http://schemas.openxmlformats.org/officeDocument/2006/relationships/diagramData" Target="../diagrams/data1.xml"/><Relationship Id="rId5" Type="http://schemas.openxmlformats.org/officeDocument/2006/relationships/image" Target="../media/image9.emf"/><Relationship Id="rId10" Type="http://schemas.microsoft.com/office/2007/relationships/diagramDrawing" Target="../diagrams/drawing1.xml"/><Relationship Id="rId4" Type="http://schemas.openxmlformats.org/officeDocument/2006/relationships/notesSlide" Target="../notesSlides/notesSlide6.xml"/><Relationship Id="rId9" Type="http://schemas.openxmlformats.org/officeDocument/2006/relationships/diagramColors" Target="../diagrams/colors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ustomXml" Target="../../customXml/item19.xml"/><Relationship Id="rId1" Type="http://schemas.openxmlformats.org/officeDocument/2006/relationships/customXml" Target="../../customXml/item18.xml"/><Relationship Id="rId6" Type="http://schemas.openxmlformats.org/officeDocument/2006/relationships/image" Target="../media/image14.emf"/><Relationship Id="rId5" Type="http://schemas.openxmlformats.org/officeDocument/2006/relationships/image" Target="../media/image19.jpe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21.xml"/><Relationship Id="rId1" Type="http://schemas.openxmlformats.org/officeDocument/2006/relationships/customXml" Target="../../customXml/item20.xm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C7FC099-3F97-B643-AB62-26A7DBF39EA5}"/>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B936A5A-E9ED-F54F-BD49-EEDA2C84C3F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753" y="-385764"/>
            <a:ext cx="12254753" cy="8169835"/>
          </a:xfrm>
          <a:prstGeom prst="rect">
            <a:avLst/>
          </a:prstGeom>
        </p:spPr>
      </p:pic>
      <p:pic>
        <p:nvPicPr>
          <p:cNvPr id="9" name="Picture 8">
            <a:extLst>
              <a:ext uri="{FF2B5EF4-FFF2-40B4-BE49-F238E27FC236}">
                <a16:creationId xmlns:a16="http://schemas.microsoft.com/office/drawing/2014/main" id="{9CEA0430-970A-4A46-AFD0-429F02D4155A}"/>
              </a:ext>
            </a:extLst>
          </p:cNvPr>
          <p:cNvPicPr>
            <a:picLocks noChangeAspect="1"/>
          </p:cNvPicPr>
          <p:nvPr/>
        </p:nvPicPr>
        <p:blipFill>
          <a:blip r:embed="rId6"/>
          <a:stretch>
            <a:fillRect/>
          </a:stretch>
        </p:blipFill>
        <p:spPr>
          <a:xfrm>
            <a:off x="-861705" y="3847351"/>
            <a:ext cx="14542535" cy="5347167"/>
          </a:xfrm>
          <a:prstGeom prst="rect">
            <a:avLst/>
          </a:prstGeom>
        </p:spPr>
      </p:pic>
      <p:pic>
        <p:nvPicPr>
          <p:cNvPr id="13" name="Picture 12">
            <a:extLst>
              <a:ext uri="{FF2B5EF4-FFF2-40B4-BE49-F238E27FC236}">
                <a16:creationId xmlns:a16="http://schemas.microsoft.com/office/drawing/2014/main" id="{974234BB-2E47-C04C-9065-5CFA56A8EDB2}"/>
              </a:ext>
            </a:extLst>
          </p:cNvPr>
          <p:cNvPicPr>
            <a:picLocks noChangeAspect="1"/>
          </p:cNvPicPr>
          <p:nvPr/>
        </p:nvPicPr>
        <p:blipFill>
          <a:blip r:embed="rId7"/>
          <a:stretch>
            <a:fillRect/>
          </a:stretch>
        </p:blipFill>
        <p:spPr>
          <a:xfrm>
            <a:off x="2571750" y="4107050"/>
            <a:ext cx="7048500" cy="2428875"/>
          </a:xfrm>
          <a:prstGeom prst="rect">
            <a:avLst/>
          </a:prstGeom>
        </p:spPr>
      </p:pic>
      <p:sp>
        <p:nvSpPr>
          <p:cNvPr id="23" name="TextBox 22">
            <a:extLst>
              <a:ext uri="{FF2B5EF4-FFF2-40B4-BE49-F238E27FC236}">
                <a16:creationId xmlns:a16="http://schemas.microsoft.com/office/drawing/2014/main" id="{3C1C3196-23A8-1D4E-8C90-A5BB2382F2EC}"/>
              </a:ext>
            </a:extLst>
          </p:cNvPr>
          <p:cNvSpPr txBox="1"/>
          <p:nvPr/>
        </p:nvSpPr>
        <p:spPr>
          <a:xfrm>
            <a:off x="3347683" y="6431614"/>
            <a:ext cx="6791466" cy="523220"/>
          </a:xfrm>
          <a:prstGeom prst="rect">
            <a:avLst/>
          </a:prstGeom>
          <a:noFill/>
        </p:spPr>
        <p:txBody>
          <a:bodyPr wrap="square" rtlCol="0">
            <a:spAutoFit/>
          </a:bodyPr>
          <a:lstStyle/>
          <a:p>
            <a:r>
              <a:rPr lang="en-US" sz="2800" dirty="0">
                <a:solidFill>
                  <a:srgbClr val="11175E"/>
                </a:solidFill>
                <a:latin typeface="URW Form Medium" pitchFamily="2" charset="77"/>
              </a:rPr>
              <a:t>Plotting </a:t>
            </a:r>
            <a:r>
              <a:rPr lang="en-US" sz="2800" dirty="0" err="1">
                <a:solidFill>
                  <a:srgbClr val="11175E"/>
                </a:solidFill>
                <a:latin typeface="URW Form Medium" pitchFamily="2" charset="77"/>
              </a:rPr>
              <a:t>sessie</a:t>
            </a:r>
            <a:r>
              <a:rPr lang="en-US" sz="2800" dirty="0">
                <a:solidFill>
                  <a:srgbClr val="11175E"/>
                </a:solidFill>
                <a:latin typeface="URW Form Medium" pitchFamily="2" charset="77"/>
              </a:rPr>
              <a:t> 1 – 26 </a:t>
            </a:r>
            <a:r>
              <a:rPr lang="en-US" sz="2800" dirty="0" err="1">
                <a:solidFill>
                  <a:srgbClr val="11175E"/>
                </a:solidFill>
                <a:latin typeface="URW Form Medium" pitchFamily="2" charset="77"/>
              </a:rPr>
              <a:t>oktober</a:t>
            </a:r>
            <a:r>
              <a:rPr lang="en-US" sz="2800" dirty="0">
                <a:solidFill>
                  <a:srgbClr val="11175E"/>
                </a:solidFill>
                <a:latin typeface="URW Form Medium" pitchFamily="2" charset="77"/>
              </a:rPr>
              <a:t> 2023</a:t>
            </a:r>
            <a:endParaRPr lang="en-US" sz="2800" dirty="0">
              <a:solidFill>
                <a:srgbClr val="11175E"/>
              </a:solidFill>
              <a:latin typeface="URW Form Light" pitchFamily="2" charset="77"/>
            </a:endParaRPr>
          </a:p>
        </p:txBody>
      </p:sp>
      <p:pic>
        <p:nvPicPr>
          <p:cNvPr id="12" name="Picture 11">
            <a:extLst>
              <a:ext uri="{FF2B5EF4-FFF2-40B4-BE49-F238E27FC236}">
                <a16:creationId xmlns:a16="http://schemas.microsoft.com/office/drawing/2014/main" id="{4116DD61-9CA7-3749-A180-D474409CB41D}"/>
              </a:ext>
            </a:extLst>
          </p:cNvPr>
          <p:cNvPicPr>
            <a:picLocks noChangeAspect="1"/>
          </p:cNvPicPr>
          <p:nvPr/>
        </p:nvPicPr>
        <p:blipFill>
          <a:blip r:embed="rId8"/>
          <a:stretch>
            <a:fillRect/>
          </a:stretch>
        </p:blipFill>
        <p:spPr>
          <a:xfrm>
            <a:off x="10142220" y="-385764"/>
            <a:ext cx="2049780" cy="1805940"/>
          </a:xfrm>
          <a:prstGeom prst="rect">
            <a:avLst/>
          </a:prstGeom>
        </p:spPr>
      </p:pic>
      <p:sp>
        <p:nvSpPr>
          <p:cNvPr id="17" name="TextBox 16">
            <a:extLst>
              <a:ext uri="{FF2B5EF4-FFF2-40B4-BE49-F238E27FC236}">
                <a16:creationId xmlns:a16="http://schemas.microsoft.com/office/drawing/2014/main" id="{4C006AD5-BD70-B043-99FE-C316D9657716}"/>
              </a:ext>
            </a:extLst>
          </p:cNvPr>
          <p:cNvSpPr txBox="1"/>
          <p:nvPr/>
        </p:nvSpPr>
        <p:spPr>
          <a:xfrm>
            <a:off x="3373263" y="4804982"/>
            <a:ext cx="5446643" cy="584775"/>
          </a:xfrm>
          <a:prstGeom prst="rect">
            <a:avLst/>
          </a:prstGeom>
          <a:noFill/>
        </p:spPr>
        <p:txBody>
          <a:bodyPr wrap="square" rtlCol="0">
            <a:spAutoFit/>
          </a:bodyPr>
          <a:lstStyle/>
          <a:p>
            <a:pPr algn="ctr"/>
            <a:r>
              <a:rPr lang="en-US" sz="3200" b="1" i="1" err="1">
                <a:solidFill>
                  <a:schemeClr val="bg1"/>
                </a:solidFill>
                <a:latin typeface="URW Form SemiCond Heavy" pitchFamily="2" charset="77"/>
              </a:rPr>
              <a:t>Routekaart</a:t>
            </a:r>
            <a:r>
              <a:rPr lang="en-US" sz="3200" b="1" i="1">
                <a:solidFill>
                  <a:schemeClr val="bg1"/>
                </a:solidFill>
                <a:latin typeface="URW Form SemiCond Heavy" pitchFamily="2" charset="77"/>
              </a:rPr>
              <a:t> </a:t>
            </a:r>
            <a:r>
              <a:rPr lang="en-US" sz="3200" b="1" i="1" err="1">
                <a:solidFill>
                  <a:schemeClr val="bg1"/>
                </a:solidFill>
                <a:latin typeface="URW Form SemiCond Heavy" pitchFamily="2" charset="77"/>
              </a:rPr>
              <a:t>Financiële</a:t>
            </a:r>
            <a:r>
              <a:rPr lang="en-US" sz="3200" b="1" i="1">
                <a:solidFill>
                  <a:schemeClr val="bg1"/>
                </a:solidFill>
                <a:latin typeface="URW Form SemiCond Heavy" pitchFamily="2" charset="77"/>
              </a:rPr>
              <a:t> </a:t>
            </a:r>
            <a:r>
              <a:rPr lang="en-US" sz="3200" b="1" i="1" err="1">
                <a:solidFill>
                  <a:schemeClr val="bg1"/>
                </a:solidFill>
                <a:latin typeface="URW Form SemiCond Heavy" pitchFamily="2" charset="77"/>
              </a:rPr>
              <a:t>Zorgen</a:t>
            </a:r>
            <a:endParaRPr lang="en-US" sz="3200" b="1" i="1">
              <a:solidFill>
                <a:schemeClr val="bg1"/>
              </a:solidFill>
              <a:latin typeface="URW Form SemiCond Heavy" pitchFamily="2" charset="77"/>
            </a:endParaRPr>
          </a:p>
        </p:txBody>
      </p:sp>
      <p:pic>
        <p:nvPicPr>
          <p:cNvPr id="4" name="Picture 8">
            <a:extLst>
              <a:ext uri="{FF2B5EF4-FFF2-40B4-BE49-F238E27FC236}">
                <a16:creationId xmlns:a16="http://schemas.microsoft.com/office/drawing/2014/main" id="{E894B205-C183-869F-5B0C-A82ACF0CD7AD}"/>
              </a:ext>
            </a:extLst>
          </p:cNvPr>
          <p:cNvPicPr>
            <a:picLocks noChangeAspect="1"/>
          </p:cNvPicPr>
          <p:nvPr/>
        </p:nvPicPr>
        <p:blipFill>
          <a:blip r:embed="rId6"/>
          <a:stretch>
            <a:fillRect/>
          </a:stretch>
        </p:blipFill>
        <p:spPr>
          <a:xfrm>
            <a:off x="-4486173" y="10596712"/>
            <a:ext cx="3196052" cy="1175161"/>
          </a:xfrm>
          <a:prstGeom prst="rect">
            <a:avLst/>
          </a:prstGeom>
        </p:spPr>
      </p:pic>
      <p:pic>
        <p:nvPicPr>
          <p:cNvPr id="1026" name="Picture 2" descr="Huisstijl VNG | VNG">
            <a:extLst>
              <a:ext uri="{FF2B5EF4-FFF2-40B4-BE49-F238E27FC236}">
                <a16:creationId xmlns:a16="http://schemas.microsoft.com/office/drawing/2014/main" id="{DCE260AD-267F-495B-FF87-8465E0F4889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1648" y="5997715"/>
            <a:ext cx="1247084" cy="705065"/>
          </a:xfrm>
          <a:prstGeom prst="rect">
            <a:avLst/>
          </a:prstGeom>
          <a:noFill/>
          <a:extLst>
            <a:ext uri="{909E8E84-426E-40DD-AFC4-6F175D3DCCD1}">
              <a14:hiddenFill xmlns:a14="http://schemas.microsoft.com/office/drawing/2010/main">
                <a:solidFill>
                  <a:srgbClr val="FFFFFF"/>
                </a:solidFill>
              </a14:hiddenFill>
            </a:ext>
          </a:extLst>
        </p:spPr>
      </p:pic>
    </p:spTree>
    <p:custDataLst>
      <p:custData r:id="rId1"/>
      <p:custData r:id="rId2"/>
    </p:custDataLst>
    <p:extLst>
      <p:ext uri="{BB962C8B-B14F-4D97-AF65-F5344CB8AC3E}">
        <p14:creationId xmlns:p14="http://schemas.microsoft.com/office/powerpoint/2010/main" val="4022447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1740282F-D922-8BC8-8F44-5CB628DF087D}"/>
              </a:ext>
            </a:extLst>
          </p:cNvPr>
          <p:cNvSpPr>
            <a:spLocks noGrp="1"/>
          </p:cNvSpPr>
          <p:nvPr>
            <p:ph type="sldNum" sz="quarter" idx="12"/>
          </p:nvPr>
        </p:nvSpPr>
        <p:spPr/>
        <p:txBody>
          <a:bodyPr/>
          <a:lstStyle/>
          <a:p>
            <a:fld id="{15D7007B-26D1-0A49-ABFB-CC1C13A2C2B7}" type="slidenum">
              <a:rPr lang="en-US" smtClean="0"/>
              <a:pPr/>
              <a:t>11</a:t>
            </a:fld>
            <a:endParaRPr lang="en-US"/>
          </a:p>
        </p:txBody>
      </p:sp>
      <p:sp>
        <p:nvSpPr>
          <p:cNvPr id="4" name="TextBox 5">
            <a:extLst>
              <a:ext uri="{FF2B5EF4-FFF2-40B4-BE49-F238E27FC236}">
                <a16:creationId xmlns:a16="http://schemas.microsoft.com/office/drawing/2014/main" id="{7FE3CEE7-B15C-DE54-B6E4-CE496702F480}"/>
              </a:ext>
            </a:extLst>
          </p:cNvPr>
          <p:cNvSpPr txBox="1"/>
          <p:nvPr/>
        </p:nvSpPr>
        <p:spPr>
          <a:xfrm>
            <a:off x="723014" y="618188"/>
            <a:ext cx="9455195" cy="584775"/>
          </a:xfrm>
          <a:prstGeom prst="rect">
            <a:avLst/>
          </a:prstGeom>
          <a:noFill/>
        </p:spPr>
        <p:txBody>
          <a:bodyPr wrap="square" rtlCol="0">
            <a:spAutoFit/>
          </a:bodyPr>
          <a:lstStyle/>
          <a:p>
            <a:r>
              <a:rPr lang="nl-NL" sz="3200">
                <a:solidFill>
                  <a:srgbClr val="11175E"/>
                </a:solidFill>
                <a:latin typeface="URW Form Medium" pitchFamily="2" charset="77"/>
              </a:rPr>
              <a:t>RESULTAAT: ROUTEKAART MET MIJLPALEN</a:t>
            </a:r>
          </a:p>
        </p:txBody>
      </p:sp>
      <p:sp>
        <p:nvSpPr>
          <p:cNvPr id="5" name="Date Placeholder 1">
            <a:extLst>
              <a:ext uri="{FF2B5EF4-FFF2-40B4-BE49-F238E27FC236}">
                <a16:creationId xmlns:a16="http://schemas.microsoft.com/office/drawing/2014/main" id="{E663D92C-F5EB-B708-6A88-713094ABC896}"/>
              </a:ext>
            </a:extLst>
          </p:cNvPr>
          <p:cNvSpPr txBox="1">
            <a:spLocks/>
          </p:cNvSpPr>
          <p:nvPr/>
        </p:nvSpPr>
        <p:spPr>
          <a:xfrm>
            <a:off x="9565220" y="6362004"/>
            <a:ext cx="1318803" cy="365125"/>
          </a:xfrm>
          <a:prstGeom prst="rect">
            <a:avLst/>
          </a:prstGeom>
        </p:spPr>
        <p:txBody>
          <a:bodyPr vert="horz" lIns="91440" tIns="45720" rIns="91440" bIns="45720" rtlCol="0" anchor="ctr"/>
          <a:lstStyle>
            <a:defPPr>
              <a:defRPr lang="en-US"/>
            </a:defPPr>
            <a:lvl1pPr marL="0" algn="l" defTabSz="914400" rtl="0" eaLnBrk="1" latinLnBrk="0" hangingPunct="1">
              <a:defRPr sz="900" b="0" i="0" kern="1200">
                <a:solidFill>
                  <a:srgbClr val="11175E"/>
                </a:solidFill>
                <a:latin typeface="URW Form Ligh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t>ROUTEKAART FZ</a:t>
            </a:r>
            <a:endParaRPr lang="en-US"/>
          </a:p>
        </p:txBody>
      </p:sp>
      <p:sp>
        <p:nvSpPr>
          <p:cNvPr id="2" name="Rechthoek 1">
            <a:extLst>
              <a:ext uri="{FF2B5EF4-FFF2-40B4-BE49-F238E27FC236}">
                <a16:creationId xmlns:a16="http://schemas.microsoft.com/office/drawing/2014/main" id="{13FEDFCB-EE42-5E55-43D9-6FCA56986995}"/>
              </a:ext>
            </a:extLst>
          </p:cNvPr>
          <p:cNvSpPr/>
          <p:nvPr/>
        </p:nvSpPr>
        <p:spPr>
          <a:xfrm>
            <a:off x="1841127" y="1313769"/>
            <a:ext cx="3523353" cy="522514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a:extLst>
              <a:ext uri="{FF2B5EF4-FFF2-40B4-BE49-F238E27FC236}">
                <a16:creationId xmlns:a16="http://schemas.microsoft.com/office/drawing/2014/main" id="{B863DC77-3860-AC95-255F-23BDE756AEDD}"/>
              </a:ext>
            </a:extLst>
          </p:cNvPr>
          <p:cNvPicPr>
            <a:picLocks noChangeAspect="1"/>
          </p:cNvPicPr>
          <p:nvPr/>
        </p:nvPicPr>
        <p:blipFill>
          <a:blip r:embed="rId2"/>
          <a:stretch>
            <a:fillRect/>
          </a:stretch>
        </p:blipFill>
        <p:spPr>
          <a:xfrm>
            <a:off x="663107" y="1202119"/>
            <a:ext cx="10724662" cy="5417799"/>
          </a:xfrm>
          <a:prstGeom prst="rect">
            <a:avLst/>
          </a:prstGeom>
        </p:spPr>
      </p:pic>
    </p:spTree>
    <p:extLst>
      <p:ext uri="{BB962C8B-B14F-4D97-AF65-F5344CB8AC3E}">
        <p14:creationId xmlns:p14="http://schemas.microsoft.com/office/powerpoint/2010/main" val="2968395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76821E13-B39C-8065-9828-7D64E57C2EA8}"/>
              </a:ext>
            </a:extLst>
          </p:cNvPr>
          <p:cNvSpPr>
            <a:spLocks noGrp="1"/>
          </p:cNvSpPr>
          <p:nvPr>
            <p:ph type="sldNum" sz="quarter" idx="12"/>
          </p:nvPr>
        </p:nvSpPr>
        <p:spPr/>
        <p:txBody>
          <a:bodyPr/>
          <a:lstStyle/>
          <a:p>
            <a:fld id="{15D7007B-26D1-0A49-ABFB-CC1C13A2C2B7}" type="slidenum">
              <a:rPr lang="en-US" smtClean="0"/>
              <a:pPr/>
              <a:t>12</a:t>
            </a:fld>
            <a:endParaRPr lang="en-US"/>
          </a:p>
        </p:txBody>
      </p:sp>
      <p:sp>
        <p:nvSpPr>
          <p:cNvPr id="4" name="TextBox 5">
            <a:extLst>
              <a:ext uri="{FF2B5EF4-FFF2-40B4-BE49-F238E27FC236}">
                <a16:creationId xmlns:a16="http://schemas.microsoft.com/office/drawing/2014/main" id="{A2B9770E-8FAF-C32A-1CAA-B2B81B6E81BB}"/>
              </a:ext>
            </a:extLst>
          </p:cNvPr>
          <p:cNvSpPr txBox="1"/>
          <p:nvPr/>
        </p:nvSpPr>
        <p:spPr>
          <a:xfrm>
            <a:off x="723014" y="618188"/>
            <a:ext cx="8176437" cy="584775"/>
          </a:xfrm>
          <a:prstGeom prst="rect">
            <a:avLst/>
          </a:prstGeom>
          <a:noFill/>
        </p:spPr>
        <p:txBody>
          <a:bodyPr wrap="square" rtlCol="0">
            <a:spAutoFit/>
          </a:bodyPr>
          <a:lstStyle/>
          <a:p>
            <a:r>
              <a:rPr lang="nl-NL" sz="3200" dirty="0">
                <a:solidFill>
                  <a:srgbClr val="11175E"/>
                </a:solidFill>
                <a:latin typeface="URW Form Medium" pitchFamily="2" charset="77"/>
              </a:rPr>
              <a:t>TERUGBLIK</a:t>
            </a:r>
          </a:p>
        </p:txBody>
      </p:sp>
      <p:sp>
        <p:nvSpPr>
          <p:cNvPr id="5" name="Tekstvak 4">
            <a:extLst>
              <a:ext uri="{FF2B5EF4-FFF2-40B4-BE49-F238E27FC236}">
                <a16:creationId xmlns:a16="http://schemas.microsoft.com/office/drawing/2014/main" id="{3C4CB537-EEF5-B844-7BE7-71E0086ED264}"/>
              </a:ext>
            </a:extLst>
          </p:cNvPr>
          <p:cNvSpPr txBox="1"/>
          <p:nvPr/>
        </p:nvSpPr>
        <p:spPr>
          <a:xfrm>
            <a:off x="723014" y="1598056"/>
            <a:ext cx="11246822" cy="4093428"/>
          </a:xfrm>
          <a:prstGeom prst="rect">
            <a:avLst/>
          </a:prstGeom>
          <a:noFill/>
        </p:spPr>
        <p:txBody>
          <a:bodyPr wrap="square" lIns="91440" tIns="45720" rIns="91440" bIns="45720" rtlCol="0" anchor="t">
            <a:spAutoFit/>
          </a:bodyPr>
          <a:lstStyle/>
          <a:p>
            <a:r>
              <a:rPr lang="en-US" sz="2000" b="1" err="1">
                <a:latin typeface="Arial"/>
                <a:cs typeface="Arial"/>
              </a:rPr>
              <a:t>Gemeente</a:t>
            </a:r>
            <a:r>
              <a:rPr lang="en-US" sz="2000" b="1">
                <a:latin typeface="Arial"/>
                <a:cs typeface="Arial"/>
              </a:rPr>
              <a:t> Venlo:</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1e presentative: December 2022</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Kick-off: 16 </a:t>
            </a:r>
            <a:r>
              <a:rPr lang="en-US" sz="2000" dirty="0" err="1">
                <a:latin typeface="Arial" panose="020B0604020202020204" pitchFamily="34" charset="0"/>
                <a:cs typeface="Arial" panose="020B0604020202020204" pitchFamily="34" charset="0"/>
              </a:rPr>
              <a:t>mei</a:t>
            </a:r>
            <a:r>
              <a:rPr lang="en-US" sz="2000" dirty="0">
                <a:latin typeface="Arial" panose="020B0604020202020204" pitchFamily="34" charset="0"/>
                <a:cs typeface="Arial" panose="020B0604020202020204" pitchFamily="34" charset="0"/>
              </a:rPr>
              <a:t> 2023</a:t>
            </a:r>
          </a:p>
          <a:p>
            <a:pPr marL="342900" indent="-342900">
              <a:buFont typeface="Arial" panose="020B0604020202020204" pitchFamily="34" charset="0"/>
              <a:buChar char="•"/>
            </a:pPr>
            <a:r>
              <a:rPr lang="en-US" sz="2000">
                <a:latin typeface="Arial"/>
                <a:cs typeface="Arial"/>
              </a:rPr>
              <a:t>Sessie </a:t>
            </a:r>
            <a:r>
              <a:rPr lang="en-US" sz="2000" err="1">
                <a:latin typeface="Arial"/>
                <a:cs typeface="Arial"/>
              </a:rPr>
              <a:t>schuldregelingen</a:t>
            </a:r>
            <a:r>
              <a:rPr lang="en-US" sz="2000">
                <a:latin typeface="Arial"/>
                <a:cs typeface="Arial"/>
              </a:rPr>
              <a:t> case-managers: </a:t>
            </a:r>
            <a:r>
              <a:rPr lang="en-US" sz="2000" err="1">
                <a:latin typeface="Arial"/>
                <a:cs typeface="Arial"/>
              </a:rPr>
              <a:t>juni</a:t>
            </a:r>
            <a:r>
              <a:rPr lang="en-US" sz="2000">
                <a:latin typeface="Arial"/>
                <a:cs typeface="Arial"/>
              </a:rPr>
              <a:t> 2023</a:t>
            </a:r>
          </a:p>
          <a:p>
            <a:pPr marL="342900" indent="-342900">
              <a:buFont typeface="Arial" panose="020B0604020202020204" pitchFamily="34" charset="0"/>
              <a:buChar char="•"/>
            </a:pPr>
            <a:r>
              <a:rPr lang="en-US" sz="2000" dirty="0" err="1">
                <a:latin typeface="Arial" panose="020B0604020202020204" pitchFamily="34" charset="0"/>
                <a:cs typeface="Arial" panose="020B0604020202020204" pitchFamily="34" charset="0"/>
              </a:rPr>
              <a:t>Aansluitend</a:t>
            </a:r>
            <a:r>
              <a:rPr lang="en-US" sz="2000" dirty="0">
                <a:latin typeface="Arial" panose="020B0604020202020204" pitchFamily="34" charset="0"/>
                <a:cs typeface="Arial" panose="020B0604020202020204" pitchFamily="34" charset="0"/>
              </a:rPr>
              <a:t> alle </a:t>
            </a:r>
            <a:r>
              <a:rPr lang="en-US" sz="2000" dirty="0" err="1">
                <a:latin typeface="Arial" panose="020B0604020202020204" pitchFamily="34" charset="0"/>
                <a:cs typeface="Arial" panose="020B0604020202020204" pitchFamily="34" charset="0"/>
              </a:rPr>
              <a:t>lagen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bij</a:t>
            </a:r>
            <a:r>
              <a:rPr lang="en-US" sz="2000" dirty="0">
                <a:latin typeface="Arial" panose="020B0604020202020204" pitchFamily="34" charset="0"/>
                <a:cs typeface="Arial" panose="020B0604020202020204" pitchFamily="34" charset="0"/>
              </a:rPr>
              <a:t> het </a:t>
            </a:r>
            <a:r>
              <a:rPr lang="en-US" sz="2000" dirty="0" err="1">
                <a:latin typeface="Arial" panose="020B0604020202020204" pitchFamily="34" charset="0"/>
                <a:cs typeface="Arial" panose="020B0604020202020204" pitchFamily="34" charset="0"/>
              </a:rPr>
              <a:t>regelen</a:t>
            </a:r>
            <a:r>
              <a:rPr lang="en-US" sz="2000" dirty="0">
                <a:latin typeface="Arial" panose="020B0604020202020204" pitchFamily="34" charset="0"/>
                <a:cs typeface="Arial" panose="020B0604020202020204" pitchFamily="34" charset="0"/>
              </a:rPr>
              <a:t> van </a:t>
            </a:r>
            <a:r>
              <a:rPr lang="en-US" sz="2000" dirty="0" err="1">
                <a:latin typeface="Arial" panose="020B0604020202020204" pitchFamily="34" charset="0"/>
                <a:cs typeface="Arial" panose="020B0604020202020204" pitchFamily="34" charset="0"/>
              </a:rPr>
              <a:t>schulden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juli</a:t>
            </a:r>
            <a:r>
              <a:rPr lang="en-US" sz="2000" dirty="0">
                <a:latin typeface="Arial" panose="020B0604020202020204" pitchFamily="34" charset="0"/>
                <a:cs typeface="Arial" panose="020B0604020202020204" pitchFamily="34" charset="0"/>
              </a:rPr>
              <a:t> 2023</a:t>
            </a:r>
          </a:p>
          <a:p>
            <a:endParaRPr lang="en-US" sz="2000" dirty="0">
              <a:latin typeface="Arial" panose="020B0604020202020204" pitchFamily="34" charset="0"/>
              <a:cs typeface="Arial" panose="020B0604020202020204" pitchFamily="34" charset="0"/>
            </a:endParaRPr>
          </a:p>
          <a:p>
            <a:r>
              <a:rPr lang="en-US" sz="2000" b="1" err="1">
                <a:latin typeface="Arial"/>
                <a:cs typeface="Arial"/>
              </a:rPr>
              <a:t>Huidige</a:t>
            </a:r>
            <a:r>
              <a:rPr lang="en-US" sz="2000" b="1">
                <a:latin typeface="Arial"/>
                <a:cs typeface="Arial"/>
              </a:rPr>
              <a:t> status </a:t>
            </a:r>
            <a:r>
              <a:rPr lang="en-US" sz="2000" b="1" err="1">
                <a:latin typeface="Arial"/>
                <a:cs typeface="Arial"/>
              </a:rPr>
              <a:t>Routekaart</a:t>
            </a:r>
            <a:r>
              <a:rPr lang="en-US" sz="2000" b="1">
                <a:latin typeface="Arial"/>
                <a:cs typeface="Arial"/>
              </a:rPr>
              <a:t> </a:t>
            </a:r>
            <a:r>
              <a:rPr lang="en-US" sz="2000" b="1" err="1">
                <a:latin typeface="Arial"/>
                <a:cs typeface="Arial"/>
              </a:rPr>
              <a:t>Financiële</a:t>
            </a:r>
            <a:r>
              <a:rPr lang="en-US" sz="2000" b="1">
                <a:latin typeface="Arial"/>
                <a:cs typeface="Arial"/>
              </a:rPr>
              <a:t> </a:t>
            </a:r>
            <a:r>
              <a:rPr lang="en-US" sz="2000" b="1" err="1">
                <a:latin typeface="Arial"/>
                <a:cs typeface="Arial"/>
              </a:rPr>
              <a:t>Zorgen</a:t>
            </a:r>
            <a:r>
              <a:rPr lang="en-US" sz="2000" b="1">
                <a:latin typeface="Arial"/>
                <a:cs typeface="Arial"/>
              </a:rPr>
              <a:t>: </a:t>
            </a:r>
            <a:endParaRPr lang="en-US" sz="2000" b="1">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err="1">
                <a:latin typeface="Arial"/>
                <a:cs typeface="Arial"/>
              </a:rPr>
              <a:t>Voorgelegd</a:t>
            </a:r>
            <a:r>
              <a:rPr lang="en-US" sz="2000">
                <a:latin typeface="Arial"/>
                <a:cs typeface="Arial"/>
              </a:rPr>
              <a:t> </a:t>
            </a:r>
            <a:r>
              <a:rPr lang="en-US" sz="2000" err="1">
                <a:latin typeface="Arial"/>
                <a:cs typeface="Arial"/>
              </a:rPr>
              <a:t>aan</a:t>
            </a:r>
            <a:r>
              <a:rPr lang="en-US" sz="2000">
                <a:latin typeface="Arial"/>
                <a:cs typeface="Arial"/>
              </a:rPr>
              <a:t>:</a:t>
            </a:r>
          </a:p>
          <a:p>
            <a:pPr marL="800100" lvl="1" indent="-342900">
              <a:buFont typeface="Arial" panose="020B0604020202020204" pitchFamily="34" charset="0"/>
              <a:buChar char="•"/>
            </a:pPr>
            <a:r>
              <a:rPr lang="en-US" sz="2000" err="1">
                <a:latin typeface="Arial"/>
                <a:cs typeface="Arial"/>
              </a:rPr>
              <a:t>Kernteam</a:t>
            </a:r>
            <a:r>
              <a:rPr lang="en-US" sz="2000">
                <a:latin typeface="Arial"/>
                <a:cs typeface="Arial"/>
              </a:rPr>
              <a:t> </a:t>
            </a:r>
            <a:r>
              <a:rPr lang="en-US" sz="2000" err="1">
                <a:latin typeface="Arial"/>
                <a:cs typeface="Arial"/>
              </a:rPr>
              <a:t>Geldzorgen</a:t>
            </a:r>
            <a:r>
              <a:rPr lang="en-US" sz="2000">
                <a:latin typeface="Arial"/>
                <a:cs typeface="Arial"/>
              </a:rPr>
              <a:t> </a:t>
            </a:r>
            <a:r>
              <a:rPr lang="en-US" sz="2000" err="1">
                <a:latin typeface="Arial"/>
                <a:cs typeface="Arial"/>
              </a:rPr>
              <a:t>Armoede</a:t>
            </a:r>
            <a:r>
              <a:rPr lang="en-US" sz="2000">
                <a:latin typeface="Arial"/>
                <a:cs typeface="Arial"/>
              </a:rPr>
              <a:t> </a:t>
            </a:r>
            <a:r>
              <a:rPr lang="en-US" sz="2000" err="1">
                <a:latin typeface="Arial"/>
                <a:cs typeface="Arial"/>
              </a:rPr>
              <a:t>en</a:t>
            </a:r>
            <a:r>
              <a:rPr lang="en-US" sz="2000">
                <a:latin typeface="Arial"/>
                <a:cs typeface="Arial"/>
              </a:rPr>
              <a:t> </a:t>
            </a:r>
            <a:r>
              <a:rPr lang="en-US" sz="2000" err="1">
                <a:latin typeface="Arial"/>
                <a:cs typeface="Arial"/>
              </a:rPr>
              <a:t>Schulden</a:t>
            </a:r>
            <a:r>
              <a:rPr lang="en-US" sz="2000">
                <a:latin typeface="Arial"/>
                <a:cs typeface="Arial"/>
              </a:rPr>
              <a:t>, </a:t>
            </a:r>
            <a:endParaRPr lang="en-US">
              <a:cs typeface="Calibri" panose="020F0502020204030204"/>
            </a:endParaRPr>
          </a:p>
          <a:p>
            <a:pPr marL="800100" lvl="1" indent="-342900">
              <a:buFont typeface="Arial"/>
              <a:buChar char="•"/>
            </a:pPr>
            <a:r>
              <a:rPr lang="en-US" sz="2000" err="1">
                <a:latin typeface="Arial"/>
                <a:cs typeface="Arial"/>
              </a:rPr>
              <a:t>Stuurgroep</a:t>
            </a:r>
            <a:r>
              <a:rPr lang="en-US" sz="2000">
                <a:latin typeface="Arial"/>
                <a:cs typeface="Arial"/>
              </a:rPr>
              <a:t> </a:t>
            </a:r>
            <a:r>
              <a:rPr lang="en-US" sz="2000" err="1">
                <a:latin typeface="Arial"/>
                <a:cs typeface="Arial"/>
              </a:rPr>
              <a:t>Geldzorgen</a:t>
            </a:r>
            <a:r>
              <a:rPr lang="en-US" sz="2000">
                <a:latin typeface="Arial"/>
                <a:cs typeface="Arial"/>
              </a:rPr>
              <a:t> </a:t>
            </a:r>
            <a:r>
              <a:rPr lang="en-US" sz="2000" err="1">
                <a:latin typeface="Arial"/>
                <a:cs typeface="Arial"/>
              </a:rPr>
              <a:t>Armoede</a:t>
            </a:r>
            <a:r>
              <a:rPr lang="en-US" sz="2000">
                <a:latin typeface="Arial"/>
                <a:cs typeface="Arial"/>
              </a:rPr>
              <a:t> </a:t>
            </a:r>
            <a:r>
              <a:rPr lang="en-US" sz="2000" err="1">
                <a:latin typeface="Arial"/>
                <a:cs typeface="Arial"/>
              </a:rPr>
              <a:t>en</a:t>
            </a:r>
            <a:r>
              <a:rPr lang="en-US" sz="2000">
                <a:latin typeface="Arial"/>
                <a:cs typeface="Arial"/>
              </a:rPr>
              <a:t> </a:t>
            </a:r>
            <a:r>
              <a:rPr lang="en-US" sz="2000" err="1">
                <a:latin typeface="Arial"/>
                <a:cs typeface="Arial"/>
              </a:rPr>
              <a:t>Schulden</a:t>
            </a:r>
            <a:r>
              <a:rPr lang="en-US" sz="2000">
                <a:latin typeface="Arial"/>
                <a:cs typeface="Arial"/>
              </a:rPr>
              <a:t>, </a:t>
            </a:r>
          </a:p>
          <a:p>
            <a:pPr marL="800100" lvl="1" indent="-342900">
              <a:buFont typeface="Arial"/>
              <a:buChar char="•"/>
            </a:pPr>
            <a:r>
              <a:rPr lang="en-US" sz="2000">
                <a:latin typeface="Arial"/>
                <a:cs typeface="Arial"/>
              </a:rPr>
              <a:t>College van </a:t>
            </a:r>
            <a:r>
              <a:rPr lang="en-US" sz="2000" err="1">
                <a:latin typeface="Arial"/>
                <a:cs typeface="Arial"/>
              </a:rPr>
              <a:t>dienstverlening</a:t>
            </a:r>
          </a:p>
          <a:p>
            <a:pPr lvl="1"/>
            <a:r>
              <a:rPr lang="en-US" sz="2000" err="1">
                <a:latin typeface="Arial"/>
                <a:cs typeface="Arial"/>
              </a:rPr>
              <a:t>Geaccepteerd</a:t>
            </a:r>
            <a:r>
              <a:rPr lang="en-US" sz="2000">
                <a:latin typeface="Arial"/>
                <a:cs typeface="Arial"/>
              </a:rPr>
              <a:t> </a:t>
            </a:r>
            <a:r>
              <a:rPr lang="en-US" sz="2000" err="1">
                <a:latin typeface="Arial"/>
                <a:cs typeface="Arial"/>
              </a:rPr>
              <a:t>als</a:t>
            </a:r>
            <a:r>
              <a:rPr lang="en-US" sz="2000">
                <a:latin typeface="Arial"/>
                <a:cs typeface="Arial"/>
              </a:rPr>
              <a:t> </a:t>
            </a:r>
            <a:r>
              <a:rPr lang="en-US" sz="2000" err="1">
                <a:latin typeface="Arial"/>
                <a:cs typeface="Arial"/>
              </a:rPr>
              <a:t>standaard</a:t>
            </a:r>
            <a:r>
              <a:rPr lang="en-US" sz="2000">
                <a:latin typeface="Arial"/>
                <a:cs typeface="Arial"/>
              </a:rPr>
              <a:t> </a:t>
            </a:r>
            <a:r>
              <a:rPr lang="en-US" sz="2000" err="1">
                <a:latin typeface="Arial"/>
                <a:cs typeface="Arial"/>
              </a:rPr>
              <a:t>werkwijze</a:t>
            </a:r>
            <a:endParaRPr lang="en-US" sz="2000">
              <a:latin typeface="Arial"/>
              <a:cs typeface="Arial"/>
            </a:endParaRPr>
          </a:p>
          <a:p>
            <a:pPr marL="342900" indent="-342900">
              <a:buFont typeface="Arial" panose="020B0604020202020204" pitchFamily="34" charset="0"/>
              <a:buChar char="•"/>
            </a:pPr>
            <a:r>
              <a:rPr lang="en-US" sz="2000">
                <a:latin typeface="Arial"/>
                <a:cs typeface="Arial"/>
              </a:rPr>
              <a:t>Website RKFZ in </a:t>
            </a:r>
            <a:r>
              <a:rPr lang="en-US" sz="2000" err="1">
                <a:latin typeface="Arial"/>
                <a:cs typeface="Arial"/>
              </a:rPr>
              <a:t>ontwikkeling</a:t>
            </a:r>
            <a:endParaRPr lang="en-US" sz="2000" err="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7304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id="{3FC57F68-616E-824E-A008-DF817B9B818C}"/>
              </a:ext>
            </a:extLst>
          </p:cNvPr>
          <p:cNvPicPr>
            <a:picLocks noGrp="1" noChangeAspect="1"/>
          </p:cNvPicPr>
          <p:nvPr>
            <p:ph idx="1"/>
          </p:nvPr>
        </p:nvPicPr>
        <p:blipFill>
          <a:blip r:embed="rId5" cstate="screen">
            <a:alphaModFix/>
            <a:extLst>
              <a:ext uri="{28A0092B-C50C-407E-A947-70E740481C1C}">
                <a14:useLocalDpi xmlns:a14="http://schemas.microsoft.com/office/drawing/2010/main"/>
              </a:ext>
            </a:extLst>
          </a:blip>
          <a:stretch>
            <a:fillRect/>
          </a:stretch>
        </p:blipFill>
        <p:spPr>
          <a:xfrm>
            <a:off x="0" y="0"/>
            <a:ext cx="12192000" cy="8128000"/>
          </a:xfrm>
        </p:spPr>
      </p:pic>
      <p:sp>
        <p:nvSpPr>
          <p:cNvPr id="8" name="Rectangle 7">
            <a:extLst>
              <a:ext uri="{FF2B5EF4-FFF2-40B4-BE49-F238E27FC236}">
                <a16:creationId xmlns:a16="http://schemas.microsoft.com/office/drawing/2014/main" id="{0479E9F0-C0C1-E945-81D7-20E6A54E559E}"/>
              </a:ext>
            </a:extLst>
          </p:cNvPr>
          <p:cNvSpPr/>
          <p:nvPr/>
        </p:nvSpPr>
        <p:spPr>
          <a:xfrm>
            <a:off x="3597924" y="3047036"/>
            <a:ext cx="4996152" cy="763929"/>
          </a:xfrm>
          <a:prstGeom prst="rect">
            <a:avLst/>
          </a:prstGeom>
          <a:solidFill>
            <a:schemeClr val="bg2">
              <a:lumMod val="25000"/>
              <a:alpha val="77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0" i="0">
                <a:latin typeface="URW Form Light" pitchFamily="2" charset="77"/>
              </a:rPr>
              <a:t>WORKSHOP</a:t>
            </a:r>
          </a:p>
        </p:txBody>
      </p:sp>
      <p:pic>
        <p:nvPicPr>
          <p:cNvPr id="6" name="Picture 5">
            <a:extLst>
              <a:ext uri="{FF2B5EF4-FFF2-40B4-BE49-F238E27FC236}">
                <a16:creationId xmlns:a16="http://schemas.microsoft.com/office/drawing/2014/main" id="{6AC33310-7AC3-6845-AE1C-3F9A9815F15D}"/>
              </a:ext>
            </a:extLst>
          </p:cNvPr>
          <p:cNvPicPr>
            <a:picLocks noChangeAspect="1"/>
          </p:cNvPicPr>
          <p:nvPr/>
        </p:nvPicPr>
        <p:blipFill>
          <a:blip r:embed="rId6"/>
          <a:stretch>
            <a:fillRect/>
          </a:stretch>
        </p:blipFill>
        <p:spPr>
          <a:xfrm>
            <a:off x="10142220" y="0"/>
            <a:ext cx="2049780" cy="1805940"/>
          </a:xfrm>
          <a:prstGeom prst="rect">
            <a:avLst/>
          </a:prstGeom>
        </p:spPr>
      </p:pic>
    </p:spTree>
    <p:custDataLst>
      <p:custData r:id="rId1"/>
      <p:custData r:id="rId2"/>
    </p:custDataLst>
    <p:extLst>
      <p:ext uri="{BB962C8B-B14F-4D97-AF65-F5344CB8AC3E}">
        <p14:creationId xmlns:p14="http://schemas.microsoft.com/office/powerpoint/2010/main" val="1404843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76821E13-B39C-8065-9828-7D64E57C2EA8}"/>
              </a:ext>
            </a:extLst>
          </p:cNvPr>
          <p:cNvSpPr>
            <a:spLocks noGrp="1"/>
          </p:cNvSpPr>
          <p:nvPr>
            <p:ph type="sldNum" sz="quarter" idx="12"/>
          </p:nvPr>
        </p:nvSpPr>
        <p:spPr/>
        <p:txBody>
          <a:bodyPr/>
          <a:lstStyle/>
          <a:p>
            <a:fld id="{15D7007B-26D1-0A49-ABFB-CC1C13A2C2B7}" type="slidenum">
              <a:rPr lang="en-US" smtClean="0"/>
              <a:pPr/>
              <a:t>14</a:t>
            </a:fld>
            <a:endParaRPr lang="en-US"/>
          </a:p>
        </p:txBody>
      </p:sp>
      <p:sp>
        <p:nvSpPr>
          <p:cNvPr id="4" name="TextBox 5">
            <a:extLst>
              <a:ext uri="{FF2B5EF4-FFF2-40B4-BE49-F238E27FC236}">
                <a16:creationId xmlns:a16="http://schemas.microsoft.com/office/drawing/2014/main" id="{A2B9770E-8FAF-C32A-1CAA-B2B81B6E81BB}"/>
              </a:ext>
            </a:extLst>
          </p:cNvPr>
          <p:cNvSpPr txBox="1"/>
          <p:nvPr/>
        </p:nvSpPr>
        <p:spPr>
          <a:xfrm>
            <a:off x="723014" y="618188"/>
            <a:ext cx="8176437" cy="584775"/>
          </a:xfrm>
          <a:prstGeom prst="rect">
            <a:avLst/>
          </a:prstGeom>
          <a:noFill/>
        </p:spPr>
        <p:txBody>
          <a:bodyPr wrap="square" rtlCol="0">
            <a:spAutoFit/>
          </a:bodyPr>
          <a:lstStyle/>
          <a:p>
            <a:r>
              <a:rPr lang="nl-NL" sz="3200">
                <a:solidFill>
                  <a:srgbClr val="11175E"/>
                </a:solidFill>
                <a:latin typeface="URW Form Medium" pitchFamily="2" charset="77"/>
              </a:rPr>
              <a:t>TIJDENS DE KICK-OFF:</a:t>
            </a:r>
          </a:p>
        </p:txBody>
      </p:sp>
      <p:sp>
        <p:nvSpPr>
          <p:cNvPr id="5" name="Tekstvak 4">
            <a:extLst>
              <a:ext uri="{FF2B5EF4-FFF2-40B4-BE49-F238E27FC236}">
                <a16:creationId xmlns:a16="http://schemas.microsoft.com/office/drawing/2014/main" id="{3C4CB537-EEF5-B844-7BE7-71E0086ED264}"/>
              </a:ext>
            </a:extLst>
          </p:cNvPr>
          <p:cNvSpPr txBox="1"/>
          <p:nvPr/>
        </p:nvSpPr>
        <p:spPr>
          <a:xfrm>
            <a:off x="771007" y="1397675"/>
            <a:ext cx="7887096" cy="1815882"/>
          </a:xfrm>
          <a:prstGeom prst="rect">
            <a:avLst/>
          </a:prstGeom>
          <a:noFill/>
        </p:spPr>
        <p:txBody>
          <a:bodyPr wrap="none" lIns="91440" tIns="45720" rIns="91440" bIns="45720" rtlCol="0" anchor="t">
            <a:spAutoFit/>
          </a:bodyPr>
          <a:lstStyle/>
          <a:p>
            <a:r>
              <a:rPr lang="nl-NL" sz="1600">
                <a:latin typeface="Arial"/>
                <a:cs typeface="Arial"/>
              </a:rPr>
              <a:t>Uitdagingen algemeen:</a:t>
            </a:r>
          </a:p>
          <a:p>
            <a:pPr marL="285750" indent="-285750">
              <a:buFont typeface="Arial" panose="020B0604020202020204" pitchFamily="34" charset="0"/>
              <a:buChar char="•"/>
            </a:pPr>
            <a:r>
              <a:rPr lang="nl-NL" sz="1600">
                <a:latin typeface="Arial"/>
                <a:cs typeface="Arial"/>
              </a:rPr>
              <a:t>Systemen beter laten samenwerken*</a:t>
            </a:r>
            <a:endParaRPr lang="nl-NL"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nl-NL" sz="1600">
                <a:latin typeface="Arial"/>
                <a:cs typeface="Arial"/>
              </a:rPr>
              <a:t>Back-up krijgen uit de organisatie bij het out-of-</a:t>
            </a:r>
            <a:r>
              <a:rPr lang="nl-NL" sz="1600" err="1">
                <a:latin typeface="Arial"/>
                <a:cs typeface="Arial"/>
              </a:rPr>
              <a:t>the</a:t>
            </a:r>
            <a:r>
              <a:rPr lang="nl-NL" sz="1600">
                <a:latin typeface="Arial"/>
                <a:cs typeface="Arial"/>
              </a:rPr>
              <a:t> box denken</a:t>
            </a:r>
          </a:p>
          <a:p>
            <a:pPr marL="285750" indent="-285750">
              <a:buFont typeface="Arial" panose="020B0604020202020204" pitchFamily="34" charset="0"/>
              <a:buChar char="•"/>
            </a:pPr>
            <a:r>
              <a:rPr lang="nl-NL" sz="1600">
                <a:latin typeface="Arial"/>
                <a:cs typeface="Arial"/>
              </a:rPr>
              <a:t>1x verhaal vertellen: hoe regelen we dat met AVG?</a:t>
            </a:r>
          </a:p>
          <a:p>
            <a:pPr marL="285750" indent="-285750">
              <a:buFont typeface="Arial" panose="020B0604020202020204" pitchFamily="34" charset="0"/>
              <a:buChar char="•"/>
            </a:pPr>
            <a:r>
              <a:rPr lang="nl-NL" sz="1600">
                <a:latin typeface="Arial"/>
                <a:cs typeface="Arial"/>
              </a:rPr>
              <a:t>Niet goed/voldoende aansluiten bij de wetten (PW, WW)</a:t>
            </a:r>
          </a:p>
          <a:p>
            <a:pPr marL="285750" indent="-285750">
              <a:buFont typeface="Arial" panose="020B0604020202020204" pitchFamily="34" charset="0"/>
              <a:buChar char="•"/>
            </a:pPr>
            <a:r>
              <a:rPr lang="nl-NL" sz="1600">
                <a:latin typeface="Arial"/>
                <a:cs typeface="Arial"/>
              </a:rPr>
              <a:t>Rust en overzicht: hoe bereik je dit als je 2 maanden op aanvraag moet wachten?</a:t>
            </a:r>
            <a:endParaRPr lang="nl-NL"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nl-NL" sz="1600">
                <a:latin typeface="Arial"/>
                <a:cs typeface="Arial"/>
              </a:rPr>
              <a:t>Nazorg anders inrichten, niet meteen loslaten</a:t>
            </a:r>
            <a:endParaRPr lang="nl-NL" sz="1600">
              <a:latin typeface="Arial" panose="020B0604020202020204" pitchFamily="34" charset="0"/>
              <a:cs typeface="Arial" panose="020B0604020202020204" pitchFamily="34" charset="0"/>
            </a:endParaRPr>
          </a:p>
        </p:txBody>
      </p:sp>
      <p:sp>
        <p:nvSpPr>
          <p:cNvPr id="6" name="Rechthoek met één afgeschuinde hoek 5">
            <a:extLst>
              <a:ext uri="{FF2B5EF4-FFF2-40B4-BE49-F238E27FC236}">
                <a16:creationId xmlns:a16="http://schemas.microsoft.com/office/drawing/2014/main" id="{390E2768-F656-CF31-AC23-B81A183219C2}"/>
              </a:ext>
            </a:extLst>
          </p:cNvPr>
          <p:cNvSpPr/>
          <p:nvPr/>
        </p:nvSpPr>
        <p:spPr>
          <a:xfrm>
            <a:off x="771006" y="3408269"/>
            <a:ext cx="3226227" cy="2295845"/>
          </a:xfrm>
          <a:prstGeom prst="snip1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nl-NL" sz="1200" b="1">
                <a:solidFill>
                  <a:schemeClr val="tx1"/>
                </a:solidFill>
                <a:latin typeface="Arial"/>
                <a:cs typeface="Arial"/>
              </a:rPr>
              <a:t>Beleid &amp; juridisch:</a:t>
            </a:r>
          </a:p>
          <a:p>
            <a:pPr marL="285750" indent="-285750">
              <a:buFont typeface="Arial" panose="020B0604020202020204" pitchFamily="34" charset="0"/>
              <a:buChar char="•"/>
            </a:pPr>
            <a:r>
              <a:rPr lang="nl-NL" sz="1200">
                <a:solidFill>
                  <a:schemeClr val="tx1"/>
                </a:solidFill>
                <a:latin typeface="Arial"/>
                <a:cs typeface="Arial"/>
              </a:rPr>
              <a:t>Rechtmatigheid: risicomijdend </a:t>
            </a:r>
            <a:r>
              <a:rPr lang="nl-NL" sz="1200" err="1">
                <a:solidFill>
                  <a:schemeClr val="tx1"/>
                </a:solidFill>
                <a:latin typeface="Arial"/>
                <a:cs typeface="Arial"/>
              </a:rPr>
              <a:t>vs</a:t>
            </a:r>
            <a:r>
              <a:rPr lang="nl-NL" sz="1200">
                <a:solidFill>
                  <a:schemeClr val="tx1"/>
                </a:solidFill>
                <a:latin typeface="Arial"/>
                <a:cs typeface="Arial"/>
              </a:rPr>
              <a:t> maatwerk</a:t>
            </a:r>
          </a:p>
          <a:p>
            <a:pPr marL="285750" indent="-285750">
              <a:buFont typeface="Arial" panose="020B0604020202020204" pitchFamily="34" charset="0"/>
              <a:buChar char="•"/>
            </a:pPr>
            <a:r>
              <a:rPr lang="nl-NL" sz="1200">
                <a:solidFill>
                  <a:schemeClr val="tx1"/>
                </a:solidFill>
                <a:latin typeface="Arial"/>
                <a:cs typeface="Arial"/>
              </a:rPr>
              <a:t>Privacy/AVG </a:t>
            </a:r>
            <a:r>
              <a:rPr lang="nl-NL" sz="1200" err="1">
                <a:solidFill>
                  <a:schemeClr val="tx1"/>
                </a:solidFill>
                <a:latin typeface="Arial"/>
                <a:cs typeface="Arial"/>
              </a:rPr>
              <a:t>vs</a:t>
            </a:r>
            <a:r>
              <a:rPr lang="nl-NL" sz="1200">
                <a:solidFill>
                  <a:schemeClr val="tx1"/>
                </a:solidFill>
                <a:latin typeface="Arial"/>
                <a:cs typeface="Arial"/>
              </a:rPr>
              <a:t> integraal werken</a:t>
            </a:r>
          </a:p>
          <a:p>
            <a:pPr marL="285750" indent="-285750">
              <a:buFont typeface="Arial" panose="020B0604020202020204" pitchFamily="34" charset="0"/>
              <a:buChar char="•"/>
            </a:pPr>
            <a:r>
              <a:rPr lang="nl-NL" sz="1200">
                <a:solidFill>
                  <a:schemeClr val="tx1"/>
                </a:solidFill>
                <a:latin typeface="Arial"/>
                <a:cs typeface="Arial"/>
              </a:rPr>
              <a:t>Te weinig kennis voor ondernemers</a:t>
            </a:r>
          </a:p>
          <a:p>
            <a:pPr marL="285750" indent="-285750">
              <a:buFont typeface="Arial" panose="020B0604020202020204" pitchFamily="34" charset="0"/>
              <a:buChar char="•"/>
            </a:pPr>
            <a:r>
              <a:rPr lang="nl-NL" sz="1200">
                <a:solidFill>
                  <a:schemeClr val="tx1"/>
                </a:solidFill>
                <a:latin typeface="Arial"/>
                <a:cs typeface="Arial"/>
              </a:rPr>
              <a:t>Integraliteit en complexe hulpvragen</a:t>
            </a:r>
          </a:p>
          <a:p>
            <a:pPr marL="285750" indent="-285750">
              <a:buFont typeface="Arial" panose="020B0604020202020204" pitchFamily="34" charset="0"/>
              <a:buChar char="•"/>
            </a:pPr>
            <a:r>
              <a:rPr lang="nl-NL" sz="1200">
                <a:solidFill>
                  <a:schemeClr val="tx1"/>
                </a:solidFill>
                <a:latin typeface="Arial"/>
                <a:cs typeface="Arial"/>
              </a:rPr>
              <a:t>Stagnatie </a:t>
            </a:r>
            <a:r>
              <a:rPr lang="nl-NL" sz="1200" err="1">
                <a:solidFill>
                  <a:schemeClr val="tx1"/>
                </a:solidFill>
                <a:latin typeface="Arial"/>
                <a:cs typeface="Arial"/>
              </a:rPr>
              <a:t>ivm</a:t>
            </a:r>
            <a:r>
              <a:rPr lang="nl-NL" sz="1200">
                <a:solidFill>
                  <a:schemeClr val="tx1"/>
                </a:solidFill>
                <a:latin typeface="Arial"/>
                <a:cs typeface="Arial"/>
              </a:rPr>
              <a:t> verschillende wetgeving</a:t>
            </a:r>
          </a:p>
          <a:p>
            <a:pPr marL="285750" indent="-285750">
              <a:buFont typeface="Arial" panose="020B0604020202020204" pitchFamily="34" charset="0"/>
              <a:buChar char="•"/>
            </a:pPr>
            <a:r>
              <a:rPr lang="nl-NL" sz="1200">
                <a:solidFill>
                  <a:schemeClr val="tx1"/>
                </a:solidFill>
                <a:latin typeface="Arial"/>
                <a:cs typeface="Arial"/>
              </a:rPr>
              <a:t>Ruimte krijgen om out-of-</a:t>
            </a:r>
            <a:r>
              <a:rPr lang="nl-NL" sz="1200" err="1">
                <a:solidFill>
                  <a:schemeClr val="tx1"/>
                </a:solidFill>
                <a:latin typeface="Arial"/>
                <a:cs typeface="Arial"/>
              </a:rPr>
              <a:t>the</a:t>
            </a:r>
            <a:r>
              <a:rPr lang="nl-NL" sz="1200">
                <a:solidFill>
                  <a:schemeClr val="tx1"/>
                </a:solidFill>
                <a:latin typeface="Arial"/>
                <a:cs typeface="Arial"/>
              </a:rPr>
              <a:t>-box oplossingen te bedenken*</a:t>
            </a:r>
            <a:endParaRPr lang="nl-NL" sz="12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nl-NL" sz="1200">
                <a:solidFill>
                  <a:schemeClr val="tx1"/>
                </a:solidFill>
                <a:latin typeface="Arial"/>
                <a:cs typeface="Arial"/>
              </a:rPr>
              <a:t>Aansluitingen tussen disciplines</a:t>
            </a:r>
          </a:p>
          <a:p>
            <a:pPr marL="285750" indent="-285750">
              <a:buFont typeface="Arial" panose="020B0604020202020204" pitchFamily="34" charset="0"/>
              <a:buChar char="•"/>
            </a:pPr>
            <a:endParaRPr lang="nl-NL" sz="1200">
              <a:solidFill>
                <a:schemeClr val="tx1"/>
              </a:solidFill>
              <a:latin typeface="Arial" panose="020B0604020202020204" pitchFamily="34" charset="0"/>
              <a:cs typeface="Arial" panose="020B0604020202020204" pitchFamily="34" charset="0"/>
            </a:endParaRPr>
          </a:p>
        </p:txBody>
      </p:sp>
      <p:sp>
        <p:nvSpPr>
          <p:cNvPr id="7" name="Rechthoek met één afgeschuinde hoek 6">
            <a:extLst>
              <a:ext uri="{FF2B5EF4-FFF2-40B4-BE49-F238E27FC236}">
                <a16:creationId xmlns:a16="http://schemas.microsoft.com/office/drawing/2014/main" id="{FA9EDFBE-0D20-5B79-67FB-5058D22D7B89}"/>
              </a:ext>
            </a:extLst>
          </p:cNvPr>
          <p:cNvSpPr/>
          <p:nvPr/>
        </p:nvSpPr>
        <p:spPr>
          <a:xfrm>
            <a:off x="4332625" y="3408267"/>
            <a:ext cx="3226227" cy="2295845"/>
          </a:xfrm>
          <a:prstGeom prst="snip1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nl-NL" sz="1200" b="1">
              <a:solidFill>
                <a:schemeClr val="tx1"/>
              </a:solidFill>
              <a:latin typeface="Arial" panose="020B0604020202020204" pitchFamily="34" charset="0"/>
              <a:cs typeface="Arial" panose="020B0604020202020204" pitchFamily="34" charset="0"/>
            </a:endParaRPr>
          </a:p>
          <a:p>
            <a:r>
              <a:rPr lang="nl-NL" sz="1200" b="1">
                <a:solidFill>
                  <a:schemeClr val="tx1"/>
                </a:solidFill>
                <a:latin typeface="Arial"/>
                <a:cs typeface="Arial"/>
              </a:rPr>
              <a:t>Communicatie</a:t>
            </a:r>
          </a:p>
          <a:p>
            <a:pPr marL="285750" indent="-285750">
              <a:buFont typeface="Arial" panose="020B0604020202020204" pitchFamily="34" charset="0"/>
              <a:buChar char="•"/>
            </a:pPr>
            <a:r>
              <a:rPr lang="nl-NL" sz="1200">
                <a:solidFill>
                  <a:schemeClr val="tx1"/>
                </a:solidFill>
                <a:latin typeface="Arial"/>
                <a:cs typeface="Arial"/>
              </a:rPr>
              <a:t>Een duidelijke ingang*</a:t>
            </a:r>
            <a:endParaRPr lang="nl-NL" sz="12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nl-NL" sz="1200">
                <a:solidFill>
                  <a:schemeClr val="tx1"/>
                </a:solidFill>
                <a:latin typeface="Arial"/>
                <a:cs typeface="Arial"/>
              </a:rPr>
              <a:t>Verwachting van klant naar gemeente en andersom realistisch neerzetten*</a:t>
            </a:r>
            <a:endParaRPr lang="nl-NL" sz="12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nl-NL" sz="1200">
                <a:solidFill>
                  <a:schemeClr val="tx1"/>
                </a:solidFill>
                <a:latin typeface="Arial"/>
                <a:cs typeface="Arial"/>
              </a:rPr>
              <a:t>Beeldvorming SHV/vrijwilligers*</a:t>
            </a:r>
            <a:endParaRPr lang="nl-NL" sz="12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nl-NL" sz="1200">
                <a:solidFill>
                  <a:schemeClr val="tx1"/>
                </a:solidFill>
                <a:latin typeface="Arial"/>
                <a:cs typeface="Arial"/>
              </a:rPr>
              <a:t>Klantenportaal met eigen regie</a:t>
            </a:r>
          </a:p>
          <a:p>
            <a:pPr marL="285750" indent="-285750">
              <a:buFont typeface="Arial" panose="020B0604020202020204" pitchFamily="34" charset="0"/>
              <a:buChar char="•"/>
            </a:pPr>
            <a:r>
              <a:rPr lang="nl-NL" sz="1200">
                <a:solidFill>
                  <a:schemeClr val="tx1"/>
                </a:solidFill>
                <a:latin typeface="Arial"/>
                <a:cs typeface="Arial"/>
              </a:rPr>
              <a:t>Taal kunnen kiezen*</a:t>
            </a:r>
            <a:endParaRPr lang="nl-NL" sz="12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nl-NL" sz="1200">
                <a:solidFill>
                  <a:schemeClr val="tx1"/>
                </a:solidFill>
                <a:latin typeface="Arial"/>
                <a:cs typeface="Arial"/>
              </a:rPr>
              <a:t>Leesbaarheid*</a:t>
            </a:r>
            <a:endParaRPr lang="nl-NL" sz="12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nl-NL" sz="1200">
                <a:solidFill>
                  <a:schemeClr val="tx1"/>
                </a:solidFill>
                <a:latin typeface="Arial"/>
                <a:cs typeface="Arial"/>
              </a:rPr>
              <a:t>Minder tekst*</a:t>
            </a:r>
            <a:endParaRPr lang="nl-NL" sz="12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nl-NL" sz="1200">
                <a:solidFill>
                  <a:schemeClr val="tx1"/>
                </a:solidFill>
                <a:latin typeface="Arial"/>
                <a:cs typeface="Arial"/>
              </a:rPr>
              <a:t>Onduidelijke beschikkingen</a:t>
            </a:r>
          </a:p>
          <a:p>
            <a:pPr marL="285750" indent="-285750">
              <a:buFont typeface="Arial" panose="020B0604020202020204" pitchFamily="34" charset="0"/>
              <a:buChar char="•"/>
            </a:pPr>
            <a:endParaRPr lang="nl-NL" sz="12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nl-NL" sz="12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nl-NL" sz="1200">
              <a:solidFill>
                <a:schemeClr val="tx1"/>
              </a:solidFill>
              <a:latin typeface="Arial" panose="020B0604020202020204" pitchFamily="34" charset="0"/>
              <a:cs typeface="Arial" panose="020B0604020202020204" pitchFamily="34" charset="0"/>
            </a:endParaRPr>
          </a:p>
        </p:txBody>
      </p:sp>
      <p:sp>
        <p:nvSpPr>
          <p:cNvPr id="8" name="Rechthoek met één afgeschuinde hoek 7">
            <a:extLst>
              <a:ext uri="{FF2B5EF4-FFF2-40B4-BE49-F238E27FC236}">
                <a16:creationId xmlns:a16="http://schemas.microsoft.com/office/drawing/2014/main" id="{E1C4189E-6926-C022-2862-4E24244F8099}"/>
              </a:ext>
            </a:extLst>
          </p:cNvPr>
          <p:cNvSpPr/>
          <p:nvPr/>
        </p:nvSpPr>
        <p:spPr>
          <a:xfrm>
            <a:off x="7872437" y="3408268"/>
            <a:ext cx="3226227" cy="2295845"/>
          </a:xfrm>
          <a:prstGeom prst="snip1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nl-NL" sz="1200" b="1">
              <a:solidFill>
                <a:schemeClr val="tx1"/>
              </a:solidFill>
              <a:latin typeface="Arial" panose="020B0604020202020204" pitchFamily="34" charset="0"/>
              <a:cs typeface="Arial" panose="020B0604020202020204" pitchFamily="34" charset="0"/>
            </a:endParaRPr>
          </a:p>
          <a:p>
            <a:endParaRPr lang="nl-NL" sz="1200" b="1">
              <a:solidFill>
                <a:schemeClr val="tx1"/>
              </a:solidFill>
              <a:latin typeface="Arial" panose="020B0604020202020204" pitchFamily="34" charset="0"/>
              <a:cs typeface="Arial" panose="020B0604020202020204" pitchFamily="34" charset="0"/>
            </a:endParaRPr>
          </a:p>
          <a:p>
            <a:endParaRPr lang="nl-NL" sz="1200" b="1">
              <a:solidFill>
                <a:schemeClr val="tx1"/>
              </a:solidFill>
              <a:latin typeface="Arial" panose="020B0604020202020204" pitchFamily="34" charset="0"/>
              <a:cs typeface="Arial" panose="020B0604020202020204" pitchFamily="34" charset="0"/>
            </a:endParaRPr>
          </a:p>
          <a:p>
            <a:r>
              <a:rPr lang="nl-NL" sz="1200" b="1">
                <a:solidFill>
                  <a:schemeClr val="tx1"/>
                </a:solidFill>
                <a:latin typeface="Arial"/>
                <a:cs typeface="Arial"/>
              </a:rPr>
              <a:t>Informatiekundig</a:t>
            </a:r>
          </a:p>
          <a:p>
            <a:pPr marL="285750" indent="-285750">
              <a:buFont typeface="Arial" panose="020B0604020202020204" pitchFamily="34" charset="0"/>
              <a:buChar char="•"/>
            </a:pPr>
            <a:r>
              <a:rPr lang="nl-NL" sz="1200">
                <a:solidFill>
                  <a:schemeClr val="tx1"/>
                </a:solidFill>
                <a:latin typeface="Arial"/>
                <a:cs typeface="Arial"/>
              </a:rPr>
              <a:t>1x vraag stellen en registreren</a:t>
            </a:r>
          </a:p>
          <a:p>
            <a:pPr marL="285750" indent="-285750">
              <a:buFont typeface="Arial" panose="020B0604020202020204" pitchFamily="34" charset="0"/>
              <a:buChar char="•"/>
            </a:pPr>
            <a:r>
              <a:rPr lang="nl-NL" sz="1200">
                <a:solidFill>
                  <a:schemeClr val="tx1"/>
                </a:solidFill>
                <a:latin typeface="Arial"/>
                <a:cs typeface="Arial"/>
              </a:rPr>
              <a:t>Dossier kunnen meenemen/overdragen in onderliggende systemen</a:t>
            </a:r>
          </a:p>
          <a:p>
            <a:pPr marL="285750" indent="-285750">
              <a:buFont typeface="Arial" panose="020B0604020202020204" pitchFamily="34" charset="0"/>
              <a:buChar char="•"/>
            </a:pPr>
            <a:r>
              <a:rPr lang="nl-NL" sz="1200">
                <a:solidFill>
                  <a:schemeClr val="tx1"/>
                </a:solidFill>
                <a:latin typeface="Arial"/>
                <a:cs typeface="Arial"/>
              </a:rPr>
              <a:t>Kunnen volgen en monitoren, proces volgen: wat moeten we dan registreren?</a:t>
            </a:r>
          </a:p>
          <a:p>
            <a:pPr marL="285750" indent="-285750">
              <a:buFont typeface="Arial" panose="020B0604020202020204" pitchFamily="34" charset="0"/>
              <a:buChar char="•"/>
            </a:pPr>
            <a:r>
              <a:rPr lang="nl-NL" sz="1200">
                <a:solidFill>
                  <a:schemeClr val="tx1"/>
                </a:solidFill>
                <a:latin typeface="Arial"/>
                <a:cs typeface="Arial"/>
              </a:rPr>
              <a:t>Vaardigheden om systemen en data te kunnen gebruiken*</a:t>
            </a:r>
            <a:endParaRPr lang="nl-NL" sz="12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nl-NL" sz="12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nl-NL" sz="12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nl-NL" sz="12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nl-NL" sz="120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nl-NL" sz="12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2299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1740282F-D922-8BC8-8F44-5CB628DF087D}"/>
              </a:ext>
            </a:extLst>
          </p:cNvPr>
          <p:cNvSpPr>
            <a:spLocks noGrp="1"/>
          </p:cNvSpPr>
          <p:nvPr>
            <p:ph type="sldNum" sz="quarter" idx="12"/>
          </p:nvPr>
        </p:nvSpPr>
        <p:spPr/>
        <p:txBody>
          <a:bodyPr/>
          <a:lstStyle/>
          <a:p>
            <a:fld id="{15D7007B-26D1-0A49-ABFB-CC1C13A2C2B7}" type="slidenum">
              <a:rPr lang="en-US" smtClean="0"/>
              <a:pPr/>
              <a:t>15</a:t>
            </a:fld>
            <a:endParaRPr lang="en-US"/>
          </a:p>
        </p:txBody>
      </p:sp>
      <p:sp>
        <p:nvSpPr>
          <p:cNvPr id="4" name="TextBox 5">
            <a:extLst>
              <a:ext uri="{FF2B5EF4-FFF2-40B4-BE49-F238E27FC236}">
                <a16:creationId xmlns:a16="http://schemas.microsoft.com/office/drawing/2014/main" id="{7FE3CEE7-B15C-DE54-B6E4-CE496702F480}"/>
              </a:ext>
            </a:extLst>
          </p:cNvPr>
          <p:cNvSpPr txBox="1"/>
          <p:nvPr/>
        </p:nvSpPr>
        <p:spPr>
          <a:xfrm>
            <a:off x="723014" y="618188"/>
            <a:ext cx="8176437" cy="584775"/>
          </a:xfrm>
          <a:prstGeom prst="rect">
            <a:avLst/>
          </a:prstGeom>
          <a:noFill/>
        </p:spPr>
        <p:txBody>
          <a:bodyPr wrap="square" rtlCol="0">
            <a:spAutoFit/>
          </a:bodyPr>
          <a:lstStyle/>
          <a:p>
            <a:r>
              <a:rPr lang="nl-NL" sz="3200">
                <a:solidFill>
                  <a:srgbClr val="11175E"/>
                </a:solidFill>
                <a:latin typeface="URW Form Medium" pitchFamily="2" charset="77"/>
              </a:rPr>
              <a:t>MIJLPAAL: OP ZOEK</a:t>
            </a:r>
          </a:p>
        </p:txBody>
      </p:sp>
      <p:pic>
        <p:nvPicPr>
          <p:cNvPr id="12" name="Afbeelding 11">
            <a:extLst>
              <a:ext uri="{FF2B5EF4-FFF2-40B4-BE49-F238E27FC236}">
                <a16:creationId xmlns:a16="http://schemas.microsoft.com/office/drawing/2014/main" id="{AA1EA0E4-C603-B1F1-DA7D-04A9F41FD4A0}"/>
              </a:ext>
            </a:extLst>
          </p:cNvPr>
          <p:cNvPicPr>
            <a:picLocks noChangeAspect="1"/>
          </p:cNvPicPr>
          <p:nvPr/>
        </p:nvPicPr>
        <p:blipFill>
          <a:blip r:embed="rId3"/>
          <a:stretch>
            <a:fillRect/>
          </a:stretch>
        </p:blipFill>
        <p:spPr>
          <a:xfrm>
            <a:off x="8164465" y="1601269"/>
            <a:ext cx="3189334" cy="4760736"/>
          </a:xfrm>
          <a:prstGeom prst="rect">
            <a:avLst/>
          </a:prstGeom>
        </p:spPr>
      </p:pic>
      <p:sp>
        <p:nvSpPr>
          <p:cNvPr id="2" name="Tijdelijke aanduiding voor inhoud 5">
            <a:extLst>
              <a:ext uri="{FF2B5EF4-FFF2-40B4-BE49-F238E27FC236}">
                <a16:creationId xmlns:a16="http://schemas.microsoft.com/office/drawing/2014/main" id="{543E1F7A-B924-BC28-D7E8-06E963FBF62F}"/>
              </a:ext>
            </a:extLst>
          </p:cNvPr>
          <p:cNvSpPr txBox="1">
            <a:spLocks/>
          </p:cNvSpPr>
          <p:nvPr/>
        </p:nvSpPr>
        <p:spPr>
          <a:xfrm>
            <a:off x="933078" y="1370805"/>
            <a:ext cx="6324972" cy="4393306"/>
          </a:xfrm>
          <a:prstGeom prst="rect">
            <a:avLst/>
          </a:prstGeom>
          <a:solidFill>
            <a:schemeClr val="bg1"/>
          </a:solidFill>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33"/>
              </a:spcBef>
              <a:buNone/>
            </a:pPr>
            <a:r>
              <a:rPr lang="nl-NL" sz="2400" dirty="0">
                <a:latin typeface="Arial"/>
                <a:cs typeface="Arial"/>
              </a:rPr>
              <a:t>Doel: Inwoners die op zoek zijn naar hulp informeren we snel en eenvoudig, via het juiste kanaal en in begrijpelijke taal. </a:t>
            </a:r>
          </a:p>
          <a:p>
            <a:pPr marL="0" indent="0">
              <a:spcBef>
                <a:spcPts val="633"/>
              </a:spcBef>
              <a:buFont typeface="Arial" panose="020B0604020202020204" pitchFamily="34" charset="0"/>
              <a:buNone/>
            </a:pPr>
            <a:endParaRPr kumimoji="0" lang="nl-NL" sz="1800" b="1"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dirty="0">
                <a:solidFill>
                  <a:prstClr val="black"/>
                </a:solidFill>
                <a:latin typeface="Arial"/>
                <a:cs typeface="Arial"/>
              </a:rPr>
              <a:t>B</a:t>
            </a:r>
            <a:r>
              <a:rPr kumimoji="0" lang="nl-NL" sz="1600" b="1" i="0" u="none" strike="noStrike" kern="1200" cap="none" spc="0" normalizeH="0" baseline="0" noProof="0" dirty="0" err="1">
                <a:ln>
                  <a:noFill/>
                </a:ln>
                <a:solidFill>
                  <a:prstClr val="black"/>
                </a:solidFill>
                <a:effectLst/>
                <a:uLnTx/>
                <a:uFillTx/>
                <a:latin typeface="Arial"/>
                <a:cs typeface="Arial"/>
              </a:rPr>
              <a:t>asis</a:t>
            </a:r>
            <a:endParaRPr lang="nl-NL" sz="1600" b="1" i="0" u="none" strike="noStrike" kern="1200" cap="none" spc="0" normalizeH="0" baseline="0" noProof="0" dirty="0">
              <a:ln>
                <a:noFill/>
              </a:ln>
              <a:solidFill>
                <a:prstClr val="black"/>
              </a:solidFill>
              <a:effectLst/>
              <a:uLnTx/>
              <a:uFillTx/>
              <a:latin typeface="Arial"/>
              <a:cs typeface="Arial"/>
            </a:endParaRPr>
          </a:p>
          <a:p>
            <a:pPr marL="285750" indent="-285750">
              <a:lnSpc>
                <a:spcPct val="100000"/>
              </a:lnSpc>
              <a:spcBef>
                <a:spcPts val="0"/>
              </a:spcBef>
              <a:defRPr/>
            </a:pPr>
            <a:r>
              <a:rPr kumimoji="0" lang="nl-NL" sz="1600" b="0" i="0" u="none" strike="noStrike" kern="1200" cap="none" spc="0" normalizeH="0" baseline="0" noProof="0" dirty="0">
                <a:ln>
                  <a:noFill/>
                </a:ln>
                <a:solidFill>
                  <a:prstClr val="black"/>
                </a:solidFill>
                <a:effectLst/>
                <a:uLnTx/>
                <a:uFillTx/>
                <a:latin typeface="Arial"/>
                <a:cs typeface="Arial"/>
              </a:rPr>
              <a:t>Ik ben bereikbaar en vindbaar voor de inwoner met een hulpvraag. De inwoner kan zich op verschillende manieren bij mij aanmelden voor hulp. Dit kan op verschillende manieren: persoonlijk, portaal bij de gemeente, telefonisch, schriftelijk en digitaal.</a:t>
            </a:r>
            <a:r>
              <a:rPr lang="nl-NL" sz="1600" dirty="0">
                <a:solidFill>
                  <a:prstClr val="black"/>
                </a:solidFill>
                <a:latin typeface="Arial"/>
                <a:cs typeface="Arial"/>
              </a:rPr>
              <a:t>  </a:t>
            </a:r>
          </a:p>
          <a:p>
            <a:pPr marL="0" indent="0">
              <a:lnSpc>
                <a:spcPct val="100000"/>
              </a:lnSpc>
              <a:spcBef>
                <a:spcPts val="0"/>
              </a:spcBef>
              <a:buNone/>
              <a:defRPr/>
            </a:pPr>
            <a:endParaRPr lang="nl-NL" sz="1600" dirty="0">
              <a:solidFill>
                <a:prstClr val="black"/>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None/>
              <a:tabLst/>
              <a:defRPr/>
            </a:pPr>
            <a:r>
              <a:rPr kumimoji="0" lang="nl-NL" sz="1600" b="1" i="0" u="none" strike="noStrike" kern="1200" cap="none" spc="0" normalizeH="0" baseline="0" noProof="0" dirty="0">
                <a:ln>
                  <a:noFill/>
                </a:ln>
                <a:solidFill>
                  <a:prstClr val="black"/>
                </a:solidFill>
                <a:effectLst/>
                <a:uLnTx/>
                <a:uFillTx/>
                <a:latin typeface="Arial"/>
                <a:cs typeface="Arial"/>
              </a:rPr>
              <a:t>Inspiratie</a:t>
            </a:r>
            <a:r>
              <a:rPr lang="nl-NL" sz="1600" dirty="0">
                <a:solidFill>
                  <a:prstClr val="black"/>
                </a:solidFill>
                <a:latin typeface="Arial"/>
                <a:cs typeface="Arial"/>
              </a:rPr>
              <a:t> </a:t>
            </a:r>
            <a:endParaRPr lang="nl-NL" sz="1600" b="0" i="0" u="none" strike="noStrike" kern="1200" cap="none" spc="0" normalizeH="0" baseline="0" noProof="0" dirty="0">
              <a:ln>
                <a:noFill/>
              </a:ln>
              <a:solidFill>
                <a:prstClr val="black"/>
              </a:solidFill>
              <a:effectLst/>
              <a:uLnTx/>
              <a:uFillTx/>
              <a:latin typeface="Arial"/>
              <a:cs typeface="Arial"/>
            </a:endParaRPr>
          </a:p>
          <a:p>
            <a:pPr marL="285750" indent="-285750">
              <a:lnSpc>
                <a:spcPct val="100000"/>
              </a:lnSpc>
              <a:spcBef>
                <a:spcPts val="0"/>
              </a:spcBef>
              <a:defRPr/>
            </a:pPr>
            <a:r>
              <a:rPr kumimoji="0" lang="nl-NL" sz="1600" b="0" i="0" u="none" strike="noStrike" kern="1200" cap="none" spc="0" normalizeH="0" baseline="0" noProof="0" dirty="0">
                <a:ln>
                  <a:noFill/>
                </a:ln>
                <a:solidFill>
                  <a:prstClr val="black"/>
                </a:solidFill>
                <a:effectLst/>
                <a:uLnTx/>
                <a:uFillTx/>
                <a:latin typeface="Arial"/>
                <a:cs typeface="Arial"/>
              </a:rPr>
              <a:t>Ik ben bereikbaar via de beveiligde kanalen zoals de chat van de website van gemeente, whatsapp en SMS</a:t>
            </a:r>
            <a:r>
              <a:rPr lang="nl-NL" sz="1600" dirty="0">
                <a:solidFill>
                  <a:prstClr val="black"/>
                </a:solidFill>
                <a:latin typeface="Arial"/>
                <a:cs typeface="Arial"/>
              </a:rPr>
              <a:t> </a:t>
            </a:r>
          </a:p>
          <a:p>
            <a:pPr marL="285750" indent="-285750">
              <a:lnSpc>
                <a:spcPct val="100000"/>
              </a:lnSpc>
              <a:spcBef>
                <a:spcPts val="0"/>
              </a:spcBef>
              <a:defRPr/>
            </a:pPr>
            <a:r>
              <a:rPr kumimoji="0" lang="nl-NL" sz="1600" b="0" i="0" u="none" strike="noStrike" kern="1200" cap="none" spc="0" normalizeH="0" baseline="0" noProof="0" dirty="0">
                <a:ln>
                  <a:noFill/>
                </a:ln>
                <a:solidFill>
                  <a:prstClr val="black"/>
                </a:solidFill>
                <a:effectLst/>
                <a:uLnTx/>
                <a:uFillTx/>
                <a:latin typeface="Arial"/>
                <a:cs typeface="Arial"/>
              </a:rPr>
              <a:t>Per kwartaal organiseer ik bijeenkomsten binnen de keten binnen mijn gemeente met als doel een goede samenwerking waardoor inwoners worden doorverwezen.</a:t>
            </a:r>
            <a:r>
              <a:rPr lang="nl-NL" sz="1600" dirty="0">
                <a:solidFill>
                  <a:prstClr val="black"/>
                </a:solidFill>
                <a:latin typeface="Arial"/>
                <a:cs typeface="Arial"/>
              </a:rPr>
              <a:t> </a:t>
            </a:r>
            <a:endParaRPr lang="nl-NL" sz="1600" b="0" i="0" u="none" strike="noStrike" kern="1200" cap="none" spc="0" normalizeH="0" baseline="0" noProof="0" dirty="0">
              <a:ln>
                <a:noFill/>
              </a:ln>
              <a:solidFill>
                <a:prstClr val="black"/>
              </a:solidFill>
              <a:effectLst/>
              <a:uLnTx/>
              <a:uFillTx/>
              <a:latin typeface="Arial"/>
              <a:cs typeface="Arial"/>
            </a:endParaRPr>
          </a:p>
          <a:p>
            <a:pPr marL="285750" indent="-285750">
              <a:lnSpc>
                <a:spcPct val="100000"/>
              </a:lnSpc>
              <a:spcBef>
                <a:spcPts val="0"/>
              </a:spcBef>
              <a:defRPr/>
            </a:pPr>
            <a:r>
              <a:rPr kumimoji="0" lang="nl-NL" sz="1600" b="0" i="0" u="none" strike="noStrike" kern="1200" cap="none" spc="0" normalizeH="0" baseline="0" noProof="0" dirty="0">
                <a:ln>
                  <a:noFill/>
                </a:ln>
                <a:solidFill>
                  <a:prstClr val="black"/>
                </a:solidFill>
                <a:effectLst/>
                <a:uLnTx/>
                <a:uFillTx/>
                <a:latin typeface="Arial"/>
                <a:cs typeface="Arial"/>
              </a:rPr>
              <a:t>Ik ben zichtbaar in de gemeente door deel te nemen aan de informele infrastructuur.</a:t>
            </a:r>
            <a:r>
              <a:rPr lang="nl-NL" sz="1600" dirty="0">
                <a:solidFill>
                  <a:prstClr val="black"/>
                </a:solidFill>
                <a:latin typeface="Arial"/>
                <a:cs typeface="Arial"/>
              </a:rPr>
              <a:t> </a:t>
            </a:r>
            <a:endParaRPr lang="nl-NL" sz="1600" b="0" i="0" u="none" strike="noStrike" kern="1200" cap="none" spc="0" normalizeH="0" baseline="0" noProof="0" dirty="0">
              <a:ln>
                <a:noFill/>
              </a:ln>
              <a:solidFill>
                <a:prstClr val="black"/>
              </a:solidFill>
              <a:effectLst/>
              <a:uLnTx/>
              <a:uFillTx/>
              <a:latin typeface="Arial"/>
              <a:cs typeface="Arial"/>
            </a:endParaRPr>
          </a:p>
          <a:p>
            <a:pPr marL="0" indent="0">
              <a:spcBef>
                <a:spcPts val="633"/>
              </a:spcBef>
              <a:buNone/>
            </a:pPr>
            <a:endParaRPr lang="nl-NL" sz="1600" dirty="0">
              <a:latin typeface="Arial"/>
              <a:ea typeface="+mn-lt"/>
              <a:cs typeface="Arial"/>
            </a:endParaRPr>
          </a:p>
          <a:p>
            <a:pPr marL="0" indent="0">
              <a:spcBef>
                <a:spcPts val="633"/>
              </a:spcBef>
              <a:buNone/>
            </a:pPr>
            <a:endParaRPr lang="nl-NL" sz="1600" dirty="0">
              <a:latin typeface="Arial"/>
              <a:ea typeface="+mn-lt"/>
              <a:cs typeface="Arial"/>
            </a:endParaRPr>
          </a:p>
          <a:p>
            <a:pPr marL="356870" indent="-356870">
              <a:spcBef>
                <a:spcPts val="633"/>
              </a:spcBef>
            </a:pPr>
            <a:endParaRPr lang="nl-NL" sz="1600" dirty="0">
              <a:latin typeface="Arial"/>
              <a:cs typeface="Arial"/>
            </a:endParaRPr>
          </a:p>
          <a:p>
            <a:pPr marL="356870" indent="-356870">
              <a:spcBef>
                <a:spcPts val="633"/>
              </a:spcBef>
            </a:pPr>
            <a:endParaRPr lang="nl-NL" sz="1600" dirty="0">
              <a:latin typeface="Arial"/>
              <a:ea typeface="+mn-lt"/>
              <a:cs typeface="Arial"/>
            </a:endParaRPr>
          </a:p>
          <a:p>
            <a:pPr marL="239395" indent="-239395"/>
            <a:endParaRPr lang="nl-NL" sz="1600" dirty="0">
              <a:latin typeface="Arial"/>
              <a:cs typeface="Arial"/>
            </a:endParaRPr>
          </a:p>
          <a:p>
            <a:pPr marL="239395" indent="-239395"/>
            <a:endParaRPr lang="nl-NL" sz="1600" dirty="0">
              <a:latin typeface="Arial"/>
              <a:cs typeface="Arial"/>
            </a:endParaRPr>
          </a:p>
          <a:p>
            <a:pPr marL="239395" indent="-239395"/>
            <a:endParaRPr lang="nl-NL" dirty="0">
              <a:latin typeface="Arial"/>
              <a:cs typeface="Arial"/>
            </a:endParaRPr>
          </a:p>
        </p:txBody>
      </p:sp>
    </p:spTree>
    <p:extLst>
      <p:ext uri="{BB962C8B-B14F-4D97-AF65-F5344CB8AC3E}">
        <p14:creationId xmlns:p14="http://schemas.microsoft.com/office/powerpoint/2010/main" val="1851685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5">
            <a:extLst>
              <a:ext uri="{FF2B5EF4-FFF2-40B4-BE49-F238E27FC236}">
                <a16:creationId xmlns:a16="http://schemas.microsoft.com/office/drawing/2014/main" id="{84027999-70CF-39F8-6988-66DC4F0ECCB4}"/>
              </a:ext>
            </a:extLst>
          </p:cNvPr>
          <p:cNvSpPr txBox="1">
            <a:spLocks/>
          </p:cNvSpPr>
          <p:nvPr/>
        </p:nvSpPr>
        <p:spPr>
          <a:xfrm>
            <a:off x="933078" y="1370805"/>
            <a:ext cx="6324972" cy="4393306"/>
          </a:xfrm>
          <a:prstGeom prst="rect">
            <a:avLst/>
          </a:prstGeom>
          <a:solidFill>
            <a:schemeClr val="bg1"/>
          </a:solidFill>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33"/>
              </a:spcBef>
              <a:buNone/>
            </a:pPr>
            <a:r>
              <a:rPr lang="nl-NL" sz="2400" dirty="0">
                <a:latin typeface="Arial"/>
                <a:cs typeface="Arial"/>
              </a:rPr>
              <a:t>Doel: Inwoners die op zoek zijn naar hulp informeren we snel en eenvoudig, via het juiste kanaal en in begrijpelijke taal. </a:t>
            </a:r>
          </a:p>
          <a:p>
            <a:pPr marL="0" indent="0">
              <a:spcBef>
                <a:spcPts val="633"/>
              </a:spcBef>
              <a:buFont typeface="Arial" panose="020B0604020202020204" pitchFamily="34" charset="0"/>
              <a:buNone/>
            </a:pPr>
            <a:endParaRPr kumimoji="0" lang="nl-NL" sz="1800" b="1"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dirty="0">
                <a:solidFill>
                  <a:prstClr val="black"/>
                </a:solidFill>
                <a:latin typeface="Arial"/>
                <a:cs typeface="Arial"/>
              </a:rPr>
              <a:t>B</a:t>
            </a:r>
            <a:r>
              <a:rPr kumimoji="0" lang="nl-NL" sz="1600" b="1" i="0" u="none" strike="noStrike" kern="1200" cap="none" spc="0" normalizeH="0" baseline="0" noProof="0" dirty="0" err="1">
                <a:ln>
                  <a:noFill/>
                </a:ln>
                <a:solidFill>
                  <a:prstClr val="black"/>
                </a:solidFill>
                <a:effectLst/>
                <a:uLnTx/>
                <a:uFillTx/>
                <a:latin typeface="Arial"/>
                <a:cs typeface="Arial"/>
              </a:rPr>
              <a:t>asis</a:t>
            </a:r>
            <a:endParaRPr lang="nl-NL" sz="1600" b="1" i="0" u="none" strike="noStrike" kern="1200" cap="none" spc="0" normalizeH="0" baseline="0" noProof="0" dirty="0">
              <a:ln>
                <a:noFill/>
              </a:ln>
              <a:solidFill>
                <a:prstClr val="black"/>
              </a:solidFill>
              <a:effectLst/>
              <a:uLnTx/>
              <a:uFillTx/>
              <a:latin typeface="Arial"/>
              <a:cs typeface="Arial"/>
            </a:endParaRPr>
          </a:p>
          <a:p>
            <a:pPr marL="285750" indent="-285750">
              <a:lnSpc>
                <a:spcPct val="100000"/>
              </a:lnSpc>
              <a:spcBef>
                <a:spcPts val="0"/>
              </a:spcBef>
              <a:defRPr/>
            </a:pPr>
            <a:r>
              <a:rPr kumimoji="0" lang="nl-NL" sz="1600" b="0" i="0" u="none" strike="noStrike" kern="1200" cap="none" spc="0" normalizeH="0" baseline="0" noProof="0" dirty="0">
                <a:ln>
                  <a:noFill/>
                </a:ln>
                <a:solidFill>
                  <a:prstClr val="black"/>
                </a:solidFill>
                <a:effectLst/>
                <a:uLnTx/>
                <a:uFillTx/>
                <a:latin typeface="Arial"/>
                <a:cs typeface="Arial"/>
              </a:rPr>
              <a:t>Ik ben bereikbaar en vindbaar voor de inwoner met een hulpvraag. De inwoner kan zich op verschillende manieren bij mij aanmelden voor hulp. Dit kan op verschillende manieren: persoonlijk, portaal bij de gemeente, telefonisch, schriftelijk en digitaal.</a:t>
            </a:r>
            <a:r>
              <a:rPr lang="nl-NL" sz="1600" dirty="0">
                <a:solidFill>
                  <a:prstClr val="black"/>
                </a:solidFill>
                <a:latin typeface="Arial"/>
                <a:cs typeface="Arial"/>
              </a:rPr>
              <a:t>  </a:t>
            </a:r>
          </a:p>
          <a:p>
            <a:pPr marL="0" indent="0">
              <a:lnSpc>
                <a:spcPct val="100000"/>
              </a:lnSpc>
              <a:spcBef>
                <a:spcPts val="0"/>
              </a:spcBef>
              <a:buNone/>
              <a:defRPr/>
            </a:pPr>
            <a:endParaRPr lang="nl-NL" sz="1600" dirty="0">
              <a:solidFill>
                <a:prstClr val="black"/>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None/>
              <a:tabLst/>
              <a:defRPr/>
            </a:pPr>
            <a:r>
              <a:rPr kumimoji="0" lang="nl-NL" sz="1600" b="1" i="0" u="none" strike="noStrike" kern="1200" cap="none" spc="0" normalizeH="0" baseline="0" noProof="0" dirty="0">
                <a:ln>
                  <a:noFill/>
                </a:ln>
                <a:solidFill>
                  <a:prstClr val="black"/>
                </a:solidFill>
                <a:effectLst/>
                <a:uLnTx/>
                <a:uFillTx/>
                <a:latin typeface="Arial"/>
                <a:cs typeface="Arial"/>
              </a:rPr>
              <a:t>Inspiratie</a:t>
            </a:r>
            <a:r>
              <a:rPr lang="nl-NL" sz="1600" dirty="0">
                <a:solidFill>
                  <a:prstClr val="black"/>
                </a:solidFill>
                <a:latin typeface="Arial"/>
                <a:cs typeface="Arial"/>
              </a:rPr>
              <a:t> </a:t>
            </a:r>
            <a:endParaRPr lang="nl-NL" sz="1600" b="0" i="0" u="none" strike="noStrike" kern="1200" cap="none" spc="0" normalizeH="0" baseline="0" noProof="0" dirty="0">
              <a:ln>
                <a:noFill/>
              </a:ln>
              <a:solidFill>
                <a:prstClr val="black"/>
              </a:solidFill>
              <a:effectLst/>
              <a:uLnTx/>
              <a:uFillTx/>
              <a:latin typeface="Arial"/>
              <a:cs typeface="Arial"/>
            </a:endParaRPr>
          </a:p>
          <a:p>
            <a:pPr marL="285750" indent="-285750">
              <a:lnSpc>
                <a:spcPct val="100000"/>
              </a:lnSpc>
              <a:spcBef>
                <a:spcPts val="0"/>
              </a:spcBef>
              <a:defRPr/>
            </a:pPr>
            <a:r>
              <a:rPr kumimoji="0" lang="nl-NL" sz="1600" b="0" i="0" u="none" strike="noStrike" kern="1200" cap="none" spc="0" normalizeH="0" baseline="0" noProof="0" dirty="0">
                <a:ln>
                  <a:noFill/>
                </a:ln>
                <a:solidFill>
                  <a:prstClr val="black"/>
                </a:solidFill>
                <a:effectLst/>
                <a:uLnTx/>
                <a:uFillTx/>
                <a:latin typeface="Arial"/>
                <a:cs typeface="Arial"/>
              </a:rPr>
              <a:t>Ik ben bereikbaar via de beveiligde kanalen zoals de chat van de website van gemeente, whatsapp en SMS</a:t>
            </a:r>
            <a:r>
              <a:rPr lang="nl-NL" sz="1600" dirty="0">
                <a:solidFill>
                  <a:prstClr val="black"/>
                </a:solidFill>
                <a:latin typeface="Arial"/>
                <a:cs typeface="Arial"/>
              </a:rPr>
              <a:t> </a:t>
            </a:r>
          </a:p>
          <a:p>
            <a:pPr marL="285750" indent="-285750">
              <a:lnSpc>
                <a:spcPct val="100000"/>
              </a:lnSpc>
              <a:spcBef>
                <a:spcPts val="0"/>
              </a:spcBef>
              <a:defRPr/>
            </a:pPr>
            <a:r>
              <a:rPr kumimoji="0" lang="nl-NL" sz="1600" b="0" i="0" u="none" strike="noStrike" kern="1200" cap="none" spc="0" normalizeH="0" baseline="0" noProof="0" dirty="0">
                <a:ln>
                  <a:noFill/>
                </a:ln>
                <a:solidFill>
                  <a:prstClr val="black"/>
                </a:solidFill>
                <a:effectLst/>
                <a:uLnTx/>
                <a:uFillTx/>
                <a:latin typeface="Arial"/>
                <a:cs typeface="Arial"/>
              </a:rPr>
              <a:t>Per kwartaal organiseer ik bijeenkomsten binnen de keten binnen mijn gemeente met als doel een goede samenwerking waardoor inwoners worden doorverwezen.</a:t>
            </a:r>
            <a:r>
              <a:rPr lang="nl-NL" sz="1600" dirty="0">
                <a:solidFill>
                  <a:prstClr val="black"/>
                </a:solidFill>
                <a:latin typeface="Arial"/>
                <a:cs typeface="Arial"/>
              </a:rPr>
              <a:t> </a:t>
            </a:r>
            <a:endParaRPr lang="nl-NL" sz="1600" b="0" i="0" u="none" strike="noStrike" kern="1200" cap="none" spc="0" normalizeH="0" baseline="0" noProof="0" dirty="0">
              <a:ln>
                <a:noFill/>
              </a:ln>
              <a:solidFill>
                <a:prstClr val="black"/>
              </a:solidFill>
              <a:effectLst/>
              <a:uLnTx/>
              <a:uFillTx/>
              <a:latin typeface="Arial"/>
              <a:cs typeface="Arial"/>
            </a:endParaRPr>
          </a:p>
          <a:p>
            <a:pPr marL="285750" indent="-285750">
              <a:lnSpc>
                <a:spcPct val="100000"/>
              </a:lnSpc>
              <a:spcBef>
                <a:spcPts val="0"/>
              </a:spcBef>
              <a:defRPr/>
            </a:pPr>
            <a:r>
              <a:rPr kumimoji="0" lang="nl-NL" sz="1600" b="0" i="0" u="none" strike="noStrike" kern="1200" cap="none" spc="0" normalizeH="0" baseline="0" noProof="0" dirty="0">
                <a:ln>
                  <a:noFill/>
                </a:ln>
                <a:solidFill>
                  <a:prstClr val="black"/>
                </a:solidFill>
                <a:effectLst/>
                <a:uLnTx/>
                <a:uFillTx/>
                <a:latin typeface="Arial"/>
                <a:cs typeface="Arial"/>
              </a:rPr>
              <a:t>Ik ben zichtbaar in de gemeente door deel te nemen aan de informele infrastructuur.</a:t>
            </a:r>
            <a:r>
              <a:rPr lang="nl-NL" sz="1600" dirty="0">
                <a:solidFill>
                  <a:prstClr val="black"/>
                </a:solidFill>
                <a:latin typeface="Arial"/>
                <a:cs typeface="Arial"/>
              </a:rPr>
              <a:t> </a:t>
            </a:r>
            <a:endParaRPr lang="nl-NL" sz="1600" b="0" i="0" u="none" strike="noStrike" kern="1200" cap="none" spc="0" normalizeH="0" baseline="0" noProof="0" dirty="0">
              <a:ln>
                <a:noFill/>
              </a:ln>
              <a:solidFill>
                <a:prstClr val="black"/>
              </a:solidFill>
              <a:effectLst/>
              <a:uLnTx/>
              <a:uFillTx/>
              <a:latin typeface="Arial"/>
              <a:cs typeface="Arial"/>
            </a:endParaRPr>
          </a:p>
          <a:p>
            <a:pPr marL="0" indent="0">
              <a:spcBef>
                <a:spcPts val="633"/>
              </a:spcBef>
              <a:buNone/>
            </a:pPr>
            <a:endParaRPr lang="nl-NL" sz="1600" dirty="0">
              <a:latin typeface="Arial"/>
              <a:ea typeface="+mn-lt"/>
              <a:cs typeface="Arial"/>
            </a:endParaRPr>
          </a:p>
          <a:p>
            <a:pPr marL="0" indent="0">
              <a:spcBef>
                <a:spcPts val="633"/>
              </a:spcBef>
              <a:buNone/>
            </a:pPr>
            <a:endParaRPr lang="nl-NL" sz="1600" dirty="0">
              <a:latin typeface="Arial"/>
              <a:ea typeface="+mn-lt"/>
              <a:cs typeface="Arial"/>
            </a:endParaRPr>
          </a:p>
          <a:p>
            <a:pPr marL="356870" indent="-356870">
              <a:spcBef>
                <a:spcPts val="633"/>
              </a:spcBef>
            </a:pPr>
            <a:endParaRPr lang="nl-NL" sz="1600" dirty="0">
              <a:latin typeface="Arial"/>
              <a:cs typeface="Arial"/>
            </a:endParaRPr>
          </a:p>
          <a:p>
            <a:pPr marL="356870" indent="-356870">
              <a:spcBef>
                <a:spcPts val="633"/>
              </a:spcBef>
            </a:pPr>
            <a:endParaRPr lang="nl-NL" sz="1600" dirty="0">
              <a:latin typeface="Arial"/>
              <a:ea typeface="+mn-lt"/>
              <a:cs typeface="Arial"/>
            </a:endParaRPr>
          </a:p>
          <a:p>
            <a:pPr marL="239395" indent="-239395"/>
            <a:endParaRPr lang="nl-NL" sz="1600" dirty="0">
              <a:latin typeface="Arial"/>
              <a:cs typeface="Arial"/>
            </a:endParaRPr>
          </a:p>
          <a:p>
            <a:pPr marL="239395" indent="-239395"/>
            <a:endParaRPr lang="nl-NL" sz="1600" dirty="0">
              <a:latin typeface="Arial"/>
              <a:cs typeface="Arial"/>
            </a:endParaRPr>
          </a:p>
          <a:p>
            <a:pPr marL="239395" indent="-239395"/>
            <a:endParaRPr lang="nl-NL" dirty="0">
              <a:latin typeface="Arial"/>
              <a:cs typeface="Arial"/>
            </a:endParaRPr>
          </a:p>
        </p:txBody>
      </p:sp>
      <p:sp>
        <p:nvSpPr>
          <p:cNvPr id="3" name="Tijdelijke aanduiding voor dianummer 2">
            <a:extLst>
              <a:ext uri="{FF2B5EF4-FFF2-40B4-BE49-F238E27FC236}">
                <a16:creationId xmlns:a16="http://schemas.microsoft.com/office/drawing/2014/main" id="{1740282F-D922-8BC8-8F44-5CB628DF087D}"/>
              </a:ext>
            </a:extLst>
          </p:cNvPr>
          <p:cNvSpPr>
            <a:spLocks noGrp="1"/>
          </p:cNvSpPr>
          <p:nvPr>
            <p:ph type="sldNum" sz="quarter" idx="12"/>
          </p:nvPr>
        </p:nvSpPr>
        <p:spPr/>
        <p:txBody>
          <a:bodyPr/>
          <a:lstStyle/>
          <a:p>
            <a:fld id="{15D7007B-26D1-0A49-ABFB-CC1C13A2C2B7}" type="slidenum">
              <a:rPr lang="en-US" smtClean="0"/>
              <a:pPr/>
              <a:t>16</a:t>
            </a:fld>
            <a:endParaRPr lang="en-US"/>
          </a:p>
        </p:txBody>
      </p:sp>
      <p:sp>
        <p:nvSpPr>
          <p:cNvPr id="4" name="TextBox 5">
            <a:extLst>
              <a:ext uri="{FF2B5EF4-FFF2-40B4-BE49-F238E27FC236}">
                <a16:creationId xmlns:a16="http://schemas.microsoft.com/office/drawing/2014/main" id="{7FE3CEE7-B15C-DE54-B6E4-CE496702F480}"/>
              </a:ext>
            </a:extLst>
          </p:cNvPr>
          <p:cNvSpPr txBox="1"/>
          <p:nvPr/>
        </p:nvSpPr>
        <p:spPr>
          <a:xfrm>
            <a:off x="723014" y="618188"/>
            <a:ext cx="8176437" cy="584775"/>
          </a:xfrm>
          <a:prstGeom prst="rect">
            <a:avLst/>
          </a:prstGeom>
          <a:noFill/>
        </p:spPr>
        <p:txBody>
          <a:bodyPr wrap="square" rtlCol="0">
            <a:spAutoFit/>
          </a:bodyPr>
          <a:lstStyle/>
          <a:p>
            <a:r>
              <a:rPr lang="nl-NL" sz="3200" dirty="0">
                <a:solidFill>
                  <a:srgbClr val="11175E"/>
                </a:solidFill>
                <a:latin typeface="URW Form Medium" pitchFamily="2" charset="77"/>
              </a:rPr>
              <a:t>MIJLPAAL: OP ZOEK </a:t>
            </a:r>
            <a:r>
              <a:rPr lang="nl-NL" sz="3200" dirty="0">
                <a:solidFill>
                  <a:schemeClr val="accent2"/>
                </a:solidFill>
                <a:latin typeface="URW Form Medium" pitchFamily="2" charset="77"/>
              </a:rPr>
              <a:t>workshop</a:t>
            </a:r>
          </a:p>
        </p:txBody>
      </p:sp>
      <p:sp>
        <p:nvSpPr>
          <p:cNvPr id="2" name="Tekstvak 1">
            <a:extLst>
              <a:ext uri="{FF2B5EF4-FFF2-40B4-BE49-F238E27FC236}">
                <a16:creationId xmlns:a16="http://schemas.microsoft.com/office/drawing/2014/main" id="{2995CB4E-C7ED-2A4F-E4AD-8AB540D8B942}"/>
              </a:ext>
            </a:extLst>
          </p:cNvPr>
          <p:cNvSpPr txBox="1"/>
          <p:nvPr/>
        </p:nvSpPr>
        <p:spPr>
          <a:xfrm>
            <a:off x="8063434" y="559270"/>
            <a:ext cx="3650028" cy="1600438"/>
          </a:xfrm>
          <a:prstGeom prst="rect">
            <a:avLst/>
          </a:prstGeom>
          <a:solidFill>
            <a:schemeClr val="bg1"/>
          </a:solidFill>
          <a:ln w="22225">
            <a:solidFill>
              <a:srgbClr val="00B0F0"/>
            </a:solidFill>
          </a:ln>
        </p:spPr>
        <p:txBody>
          <a:bodyPr wrap="square" lIns="91440" tIns="45720" rIns="91440" bIns="45720" anchor="t">
            <a:spAutoFit/>
          </a:bodyPr>
          <a:lstStyle/>
          <a:p>
            <a:r>
              <a:rPr lang="nl-NL" sz="1400" b="1" dirty="0">
                <a:latin typeface="Arial" panose="020B0604020202020204" pitchFamily="34" charset="0"/>
                <a:cs typeface="Arial" panose="020B0604020202020204" pitchFamily="34" charset="0"/>
              </a:rPr>
              <a:t>Dit hebben we al opgehaald:</a:t>
            </a:r>
          </a:p>
          <a:p>
            <a:endParaRPr lang="nl-NL" sz="1400" dirty="0">
              <a:latin typeface="Arial" panose="020B0604020202020204" pitchFamily="34" charset="0"/>
              <a:ea typeface="+mn-lt"/>
              <a:cs typeface="Arial" panose="020B0604020202020204" pitchFamily="34" charset="0"/>
            </a:endParaRPr>
          </a:p>
          <a:p>
            <a:pPr marL="285750" indent="-285750">
              <a:buClr>
                <a:srgbClr val="00B0F0"/>
              </a:buClr>
              <a:buFont typeface="Wingdings" pitchFamily="2" charset="2"/>
              <a:buChar char="ü"/>
            </a:pPr>
            <a:r>
              <a:rPr lang="nl-NL" sz="1400" dirty="0">
                <a:latin typeface="Arial Nova"/>
                <a:ea typeface="+mn-lt"/>
                <a:cs typeface="+mn-lt"/>
              </a:rPr>
              <a:t>Een duidelijke ingang</a:t>
            </a:r>
            <a:endParaRPr lang="nl-NL" sz="1400" dirty="0">
              <a:latin typeface="Arial" panose="020B0604020202020204" pitchFamily="34" charset="0"/>
              <a:ea typeface="+mn-lt"/>
              <a:cs typeface="Arial" panose="020B0604020202020204" pitchFamily="34" charset="0"/>
            </a:endParaRPr>
          </a:p>
          <a:p>
            <a:pPr marL="285750" indent="-285750">
              <a:buClr>
                <a:srgbClr val="00B0F0"/>
              </a:buClr>
              <a:buFont typeface="Wingdings" pitchFamily="2" charset="2"/>
              <a:buChar char="ü"/>
            </a:pPr>
            <a:r>
              <a:rPr lang="nl-NL" sz="1400" dirty="0">
                <a:ea typeface="+mn-lt"/>
                <a:cs typeface="+mn-lt"/>
              </a:rPr>
              <a:t>Beeldvorming SHV/vrijwilligers</a:t>
            </a:r>
          </a:p>
          <a:p>
            <a:pPr marL="285750" indent="-285750">
              <a:buClr>
                <a:srgbClr val="00B0F0"/>
              </a:buClr>
              <a:buFont typeface="Wingdings" pitchFamily="2" charset="2"/>
              <a:buChar char="ü"/>
            </a:pPr>
            <a:r>
              <a:rPr lang="nl-NL" sz="1400" dirty="0">
                <a:latin typeface="Arial Nova"/>
                <a:ea typeface="+mn-lt"/>
                <a:cs typeface="Calibri"/>
              </a:rPr>
              <a:t>Taal kunnen kiezen</a:t>
            </a:r>
          </a:p>
          <a:p>
            <a:pPr marL="285750" indent="-285750">
              <a:buClr>
                <a:srgbClr val="00B0F0"/>
              </a:buClr>
              <a:buFont typeface="Wingdings" pitchFamily="2" charset="2"/>
              <a:buChar char="ü"/>
            </a:pPr>
            <a:r>
              <a:rPr lang="nl-NL" sz="1400" dirty="0">
                <a:latin typeface="Arial Nova"/>
                <a:ea typeface="+mn-lt"/>
                <a:cs typeface="+mn-lt"/>
              </a:rPr>
              <a:t>Leesbaarheid</a:t>
            </a:r>
          </a:p>
          <a:p>
            <a:pPr marL="285750" indent="-285750">
              <a:buClr>
                <a:srgbClr val="00B0F0"/>
              </a:buClr>
              <a:buFont typeface="Wingdings" pitchFamily="2" charset="2"/>
              <a:buChar char="ü"/>
            </a:pPr>
            <a:r>
              <a:rPr lang="nl-NL" sz="1400" dirty="0">
                <a:latin typeface="Arial Nova"/>
                <a:ea typeface="+mn-lt"/>
                <a:cs typeface="+mn-lt"/>
              </a:rPr>
              <a:t>Minder tekst</a:t>
            </a:r>
          </a:p>
        </p:txBody>
      </p:sp>
      <p:grpSp>
        <p:nvGrpSpPr>
          <p:cNvPr id="24" name="Groep 23">
            <a:extLst>
              <a:ext uri="{FF2B5EF4-FFF2-40B4-BE49-F238E27FC236}">
                <a16:creationId xmlns:a16="http://schemas.microsoft.com/office/drawing/2014/main" id="{0ABEC3F0-D0D5-368E-A147-86C1B2DF4A71}"/>
              </a:ext>
            </a:extLst>
          </p:cNvPr>
          <p:cNvGrpSpPr/>
          <p:nvPr/>
        </p:nvGrpSpPr>
        <p:grpSpPr>
          <a:xfrm>
            <a:off x="8063436" y="2150195"/>
            <a:ext cx="3650029" cy="4342045"/>
            <a:chOff x="8063436" y="2150195"/>
            <a:chExt cx="3650029" cy="4342045"/>
          </a:xfrm>
        </p:grpSpPr>
        <p:cxnSp>
          <p:nvCxnSpPr>
            <p:cNvPr id="20" name="Rechte verbindingslijn 19">
              <a:extLst>
                <a:ext uri="{FF2B5EF4-FFF2-40B4-BE49-F238E27FC236}">
                  <a16:creationId xmlns:a16="http://schemas.microsoft.com/office/drawing/2014/main" id="{D067953A-CF5E-79CF-0D2D-597A06B02CB1}"/>
                </a:ext>
              </a:extLst>
            </p:cNvPr>
            <p:cNvCxnSpPr>
              <a:cxnSpLocks/>
            </p:cNvCxnSpPr>
            <p:nvPr/>
          </p:nvCxnSpPr>
          <p:spPr>
            <a:xfrm>
              <a:off x="9747504" y="2150195"/>
              <a:ext cx="0" cy="4342045"/>
            </a:xfrm>
            <a:prstGeom prst="line">
              <a:avLst/>
            </a:prstGeom>
            <a:ln w="28575">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8" name="Tekstvak 7">
              <a:extLst>
                <a:ext uri="{FF2B5EF4-FFF2-40B4-BE49-F238E27FC236}">
                  <a16:creationId xmlns:a16="http://schemas.microsoft.com/office/drawing/2014/main" id="{BE4049CA-A4D8-6BC2-F714-34732E41646A}"/>
                </a:ext>
              </a:extLst>
            </p:cNvPr>
            <p:cNvSpPr txBox="1"/>
            <p:nvPr/>
          </p:nvSpPr>
          <p:spPr>
            <a:xfrm>
              <a:off x="8063436" y="3022096"/>
              <a:ext cx="3650028" cy="461665"/>
            </a:xfrm>
            <a:prstGeom prst="rect">
              <a:avLst/>
            </a:prstGeom>
            <a:solidFill>
              <a:schemeClr val="bg1"/>
            </a:solidFill>
            <a:ln w="31750">
              <a:solidFill>
                <a:srgbClr val="C00000"/>
              </a:solidFill>
            </a:ln>
          </p:spPr>
          <p:txBody>
            <a:bodyPr wrap="square">
              <a:spAutoFit/>
            </a:bodyPr>
            <a:lstStyle/>
            <a:p>
              <a:pPr algn="ctr"/>
              <a:r>
                <a:rPr lang="nl-NL" sz="1200" b="1" dirty="0">
                  <a:latin typeface="Arial" panose="020B0604020202020204" pitchFamily="34" charset="0"/>
                  <a:cs typeface="Arial" panose="020B0604020202020204" pitchFamily="34" charset="0"/>
                </a:rPr>
                <a:t>In jouw werk als professional </a:t>
              </a:r>
            </a:p>
            <a:p>
              <a:pPr algn="ctr"/>
              <a:r>
                <a:rPr lang="nl-NL" sz="1200" dirty="0">
                  <a:latin typeface="Arial" panose="020B0604020202020204" pitchFamily="34" charset="0"/>
                  <a:cs typeface="Arial" panose="020B0604020202020204" pitchFamily="34" charset="0"/>
                </a:rPr>
                <a:t>(processen, methodieken, trainingen </a:t>
              </a:r>
              <a:r>
                <a:rPr lang="nl-NL" sz="1200" dirty="0" err="1">
                  <a:latin typeface="Arial" panose="020B0604020202020204" pitchFamily="34" charset="0"/>
                  <a:cs typeface="Arial" panose="020B0604020202020204" pitchFamily="34" charset="0"/>
                </a:rPr>
                <a:t>enz</a:t>
              </a:r>
              <a:r>
                <a:rPr lang="nl-NL" sz="1200" dirty="0">
                  <a:latin typeface="Arial" panose="020B0604020202020204" pitchFamily="34" charset="0"/>
                  <a:cs typeface="Arial" panose="020B0604020202020204" pitchFamily="34" charset="0"/>
                </a:rPr>
                <a:t>)</a:t>
              </a:r>
            </a:p>
          </p:txBody>
        </p:sp>
        <p:sp>
          <p:nvSpPr>
            <p:cNvPr id="10" name="Tekstvak 9">
              <a:extLst>
                <a:ext uri="{FF2B5EF4-FFF2-40B4-BE49-F238E27FC236}">
                  <a16:creationId xmlns:a16="http://schemas.microsoft.com/office/drawing/2014/main" id="{FCD709AE-56E0-44DE-C021-BFFD1ED68971}"/>
                </a:ext>
              </a:extLst>
            </p:cNvPr>
            <p:cNvSpPr txBox="1"/>
            <p:nvPr/>
          </p:nvSpPr>
          <p:spPr>
            <a:xfrm>
              <a:off x="8063436" y="3639768"/>
              <a:ext cx="3650028" cy="461665"/>
            </a:xfrm>
            <a:prstGeom prst="rect">
              <a:avLst/>
            </a:prstGeom>
            <a:solidFill>
              <a:schemeClr val="bg1"/>
            </a:solidFill>
            <a:ln w="31750">
              <a:solidFill>
                <a:schemeClr val="accent6"/>
              </a:solidFill>
            </a:ln>
          </p:spPr>
          <p:txBody>
            <a:bodyPr wrap="square">
              <a:spAutoFit/>
            </a:bodyPr>
            <a:lstStyle/>
            <a:p>
              <a:pPr algn="ctr"/>
              <a:r>
                <a:rPr lang="nl-NL" sz="1200" b="1" dirty="0">
                  <a:latin typeface="Arial" panose="020B0604020202020204" pitchFamily="34" charset="0"/>
                  <a:cs typeface="Arial" panose="020B0604020202020204" pitchFamily="34" charset="0"/>
                </a:rPr>
                <a:t>Informatiekundig</a:t>
              </a:r>
              <a:endParaRPr lang="nl-NL" sz="1200" dirty="0">
                <a:latin typeface="Arial" panose="020B0604020202020204" pitchFamily="34" charset="0"/>
                <a:cs typeface="Arial" panose="020B0604020202020204" pitchFamily="34" charset="0"/>
              </a:endParaRPr>
            </a:p>
            <a:p>
              <a:pPr algn="ctr"/>
              <a:r>
                <a:rPr lang="nl-NL" sz="1200" dirty="0">
                  <a:latin typeface="Arial" panose="020B0604020202020204" pitchFamily="34" charset="0"/>
                  <a:cs typeface="Arial" panose="020B0604020202020204" pitchFamily="34" charset="0"/>
                </a:rPr>
                <a:t>(tools, apps, systemen, </a:t>
              </a:r>
              <a:r>
                <a:rPr lang="nl-NL" sz="1200" dirty="0" err="1">
                  <a:latin typeface="Arial" panose="020B0604020202020204" pitchFamily="34" charset="0"/>
                  <a:cs typeface="Arial" panose="020B0604020202020204" pitchFamily="34" charset="0"/>
                </a:rPr>
                <a:t>enz</a:t>
              </a:r>
              <a:r>
                <a:rPr lang="nl-NL" sz="1200" dirty="0">
                  <a:latin typeface="Arial" panose="020B0604020202020204" pitchFamily="34" charset="0"/>
                  <a:cs typeface="Arial" panose="020B0604020202020204" pitchFamily="34" charset="0"/>
                </a:rPr>
                <a:t>)</a:t>
              </a:r>
            </a:p>
          </p:txBody>
        </p:sp>
        <p:sp>
          <p:nvSpPr>
            <p:cNvPr id="13" name="Tekstvak 12">
              <a:extLst>
                <a:ext uri="{FF2B5EF4-FFF2-40B4-BE49-F238E27FC236}">
                  <a16:creationId xmlns:a16="http://schemas.microsoft.com/office/drawing/2014/main" id="{11F3B2BB-186C-FB1B-2B2F-16B9D35DEA5C}"/>
                </a:ext>
              </a:extLst>
            </p:cNvPr>
            <p:cNvSpPr txBox="1"/>
            <p:nvPr/>
          </p:nvSpPr>
          <p:spPr>
            <a:xfrm>
              <a:off x="8063437" y="4269275"/>
              <a:ext cx="3650028" cy="461665"/>
            </a:xfrm>
            <a:prstGeom prst="rect">
              <a:avLst/>
            </a:prstGeom>
            <a:solidFill>
              <a:schemeClr val="bg1"/>
            </a:solidFill>
            <a:ln w="31750">
              <a:solidFill>
                <a:srgbClr val="0070C0"/>
              </a:solidFill>
            </a:ln>
          </p:spPr>
          <p:txBody>
            <a:bodyPr wrap="square">
              <a:spAutoFit/>
            </a:bodyPr>
            <a:lstStyle/>
            <a:p>
              <a:pPr algn="ctr"/>
              <a:r>
                <a:rPr lang="nl-NL" sz="1200" b="1" dirty="0">
                  <a:latin typeface="Arial" panose="020B0604020202020204" pitchFamily="34" charset="0"/>
                  <a:cs typeface="Arial" panose="020B0604020202020204" pitchFamily="34" charset="0"/>
                </a:rPr>
                <a:t>Beleid/ juridisch</a:t>
              </a:r>
              <a:endParaRPr lang="nl-NL" sz="1200" dirty="0">
                <a:latin typeface="Arial" panose="020B0604020202020204" pitchFamily="34" charset="0"/>
                <a:cs typeface="Arial" panose="020B0604020202020204" pitchFamily="34" charset="0"/>
              </a:endParaRPr>
            </a:p>
            <a:p>
              <a:pPr algn="ctr"/>
              <a:r>
                <a:rPr lang="nl-NL" sz="1200" dirty="0">
                  <a:latin typeface="Arial" panose="020B0604020202020204" pitchFamily="34" charset="0"/>
                  <a:cs typeface="Arial" panose="020B0604020202020204" pitchFamily="34" charset="0"/>
                </a:rPr>
                <a:t>(richtlijnen, visie, kader, commitment, </a:t>
              </a:r>
              <a:r>
                <a:rPr lang="nl-NL" sz="1200" dirty="0" err="1">
                  <a:latin typeface="Arial" panose="020B0604020202020204" pitchFamily="34" charset="0"/>
                  <a:cs typeface="Arial" panose="020B0604020202020204" pitchFamily="34" charset="0"/>
                </a:rPr>
                <a:t>enz</a:t>
              </a:r>
              <a:r>
                <a:rPr lang="nl-NL" sz="1200" dirty="0">
                  <a:latin typeface="Arial" panose="020B0604020202020204" pitchFamily="34" charset="0"/>
                  <a:cs typeface="Arial" panose="020B0604020202020204" pitchFamily="34" charset="0"/>
                </a:rPr>
                <a:t>)</a:t>
              </a:r>
            </a:p>
          </p:txBody>
        </p:sp>
        <p:sp>
          <p:nvSpPr>
            <p:cNvPr id="15" name="Tekstvak 14">
              <a:extLst>
                <a:ext uri="{FF2B5EF4-FFF2-40B4-BE49-F238E27FC236}">
                  <a16:creationId xmlns:a16="http://schemas.microsoft.com/office/drawing/2014/main" id="{F6729C57-5FFC-655E-A963-E8ACF06657EA}"/>
                </a:ext>
              </a:extLst>
            </p:cNvPr>
            <p:cNvSpPr txBox="1"/>
            <p:nvPr/>
          </p:nvSpPr>
          <p:spPr>
            <a:xfrm>
              <a:off x="8063436" y="4898782"/>
              <a:ext cx="3650028" cy="646331"/>
            </a:xfrm>
            <a:prstGeom prst="rect">
              <a:avLst/>
            </a:prstGeom>
            <a:solidFill>
              <a:schemeClr val="bg1"/>
            </a:solidFill>
            <a:ln w="31750">
              <a:solidFill>
                <a:srgbClr val="7A81FF"/>
              </a:solidFill>
            </a:ln>
          </p:spPr>
          <p:txBody>
            <a:bodyPr wrap="square">
              <a:spAutoFit/>
            </a:bodyPr>
            <a:lstStyle/>
            <a:p>
              <a:pPr algn="ctr"/>
              <a:r>
                <a:rPr lang="nl-NL" sz="1200" b="1" dirty="0">
                  <a:latin typeface="Arial" panose="020B0604020202020204" pitchFamily="34" charset="0"/>
                  <a:cs typeface="Arial" panose="020B0604020202020204" pitchFamily="34" charset="0"/>
                </a:rPr>
                <a:t>Communicatie</a:t>
              </a:r>
            </a:p>
            <a:p>
              <a:pPr algn="ctr"/>
              <a:r>
                <a:rPr lang="nl-NL" sz="1200" dirty="0">
                  <a:latin typeface="Arial" panose="020B0604020202020204" pitchFamily="34" charset="0"/>
                  <a:cs typeface="Arial" panose="020B0604020202020204" pitchFamily="34" charset="0"/>
                </a:rPr>
                <a:t>(hulpmiddelen voor de doelgroep, </a:t>
              </a:r>
            </a:p>
            <a:p>
              <a:pPr algn="ctr"/>
              <a:r>
                <a:rPr lang="nl-NL" sz="1200" dirty="0">
                  <a:latin typeface="Arial" panose="020B0604020202020204" pitchFamily="34" charset="0"/>
                  <a:cs typeface="Arial" panose="020B0604020202020204" pitchFamily="34" charset="0"/>
                </a:rPr>
                <a:t>kernboodschap, </a:t>
              </a:r>
              <a:r>
                <a:rPr lang="nl-NL" sz="1200" dirty="0" err="1">
                  <a:latin typeface="Arial" panose="020B0604020202020204" pitchFamily="34" charset="0"/>
                  <a:cs typeface="Arial" panose="020B0604020202020204" pitchFamily="34" charset="0"/>
                </a:rPr>
                <a:t>enz</a:t>
              </a:r>
              <a:r>
                <a:rPr lang="nl-NL" sz="1200" dirty="0">
                  <a:latin typeface="Arial" panose="020B0604020202020204" pitchFamily="34" charset="0"/>
                  <a:cs typeface="Arial" panose="020B0604020202020204" pitchFamily="34" charset="0"/>
                </a:rPr>
                <a:t>)</a:t>
              </a:r>
            </a:p>
          </p:txBody>
        </p:sp>
        <p:sp>
          <p:nvSpPr>
            <p:cNvPr id="17" name="Tekstvak 16">
              <a:extLst>
                <a:ext uri="{FF2B5EF4-FFF2-40B4-BE49-F238E27FC236}">
                  <a16:creationId xmlns:a16="http://schemas.microsoft.com/office/drawing/2014/main" id="{309C1E29-25BB-FAB5-B3C4-22E6AE6D3AB8}"/>
                </a:ext>
              </a:extLst>
            </p:cNvPr>
            <p:cNvSpPr txBox="1"/>
            <p:nvPr/>
          </p:nvSpPr>
          <p:spPr>
            <a:xfrm>
              <a:off x="8063436" y="5701120"/>
              <a:ext cx="3650026" cy="461665"/>
            </a:xfrm>
            <a:prstGeom prst="rect">
              <a:avLst/>
            </a:prstGeom>
            <a:solidFill>
              <a:schemeClr val="bg1"/>
            </a:solidFill>
            <a:ln w="31750">
              <a:solidFill>
                <a:schemeClr val="accent4"/>
              </a:solidFill>
            </a:ln>
          </p:spPr>
          <p:txBody>
            <a:bodyPr wrap="square">
              <a:spAutoFit/>
            </a:bodyPr>
            <a:lstStyle/>
            <a:p>
              <a:pPr algn="ctr"/>
              <a:r>
                <a:rPr lang="nl-NL" sz="1200" b="1" dirty="0">
                  <a:latin typeface="Arial" panose="020B0604020202020204" pitchFamily="34" charset="0"/>
                  <a:cs typeface="Arial" panose="020B0604020202020204" pitchFamily="34" charset="0"/>
                </a:rPr>
                <a:t>Organisatie</a:t>
              </a:r>
            </a:p>
            <a:p>
              <a:pPr algn="ctr"/>
              <a:r>
                <a:rPr lang="nl-NL" sz="1200" dirty="0">
                  <a:latin typeface="Arial" panose="020B0604020202020204" pitchFamily="34" charset="0"/>
                  <a:cs typeface="Arial" panose="020B0604020202020204" pitchFamily="34" charset="0"/>
                </a:rPr>
                <a:t>(capaciteit, ruimte, expertises, enz.)</a:t>
              </a:r>
            </a:p>
          </p:txBody>
        </p:sp>
        <p:sp>
          <p:nvSpPr>
            <p:cNvPr id="18" name="Tekstvak 17">
              <a:extLst>
                <a:ext uri="{FF2B5EF4-FFF2-40B4-BE49-F238E27FC236}">
                  <a16:creationId xmlns:a16="http://schemas.microsoft.com/office/drawing/2014/main" id="{68110087-1996-F434-8543-716F16C7499B}"/>
                </a:ext>
              </a:extLst>
            </p:cNvPr>
            <p:cNvSpPr txBox="1"/>
            <p:nvPr/>
          </p:nvSpPr>
          <p:spPr>
            <a:xfrm>
              <a:off x="8365799" y="2343760"/>
              <a:ext cx="2686120" cy="553998"/>
            </a:xfrm>
            <a:prstGeom prst="rect">
              <a:avLst/>
            </a:prstGeom>
            <a:solidFill>
              <a:schemeClr val="bg1"/>
            </a:solidFill>
          </p:spPr>
          <p:txBody>
            <a:bodyPr wrap="none" rtlCol="0">
              <a:spAutoFit/>
            </a:bodyPr>
            <a:lstStyle/>
            <a:p>
              <a:pPr algn="ctr"/>
              <a:r>
                <a:rPr lang="nl-NL" b="1" dirty="0"/>
                <a:t>Wat is er nog meer nodig?</a:t>
              </a:r>
            </a:p>
            <a:p>
              <a:pPr algn="ctr"/>
              <a:r>
                <a:rPr lang="nl-NL" sz="1200" b="1" dirty="0"/>
                <a:t>Bijvoorbeeld :</a:t>
              </a:r>
            </a:p>
          </p:txBody>
        </p:sp>
      </p:grpSp>
    </p:spTree>
    <p:extLst>
      <p:ext uri="{BB962C8B-B14F-4D97-AF65-F5344CB8AC3E}">
        <p14:creationId xmlns:p14="http://schemas.microsoft.com/office/powerpoint/2010/main" val="4185475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1740282F-D922-8BC8-8F44-5CB628DF087D}"/>
              </a:ext>
            </a:extLst>
          </p:cNvPr>
          <p:cNvSpPr>
            <a:spLocks noGrp="1"/>
          </p:cNvSpPr>
          <p:nvPr>
            <p:ph type="sldNum" sz="quarter" idx="12"/>
          </p:nvPr>
        </p:nvSpPr>
        <p:spPr/>
        <p:txBody>
          <a:bodyPr/>
          <a:lstStyle/>
          <a:p>
            <a:fld id="{15D7007B-26D1-0A49-ABFB-CC1C13A2C2B7}" type="slidenum">
              <a:rPr lang="en-US" smtClean="0"/>
              <a:pPr/>
              <a:t>17</a:t>
            </a:fld>
            <a:endParaRPr lang="en-US"/>
          </a:p>
        </p:txBody>
      </p:sp>
      <p:sp>
        <p:nvSpPr>
          <p:cNvPr id="4" name="TextBox 5">
            <a:extLst>
              <a:ext uri="{FF2B5EF4-FFF2-40B4-BE49-F238E27FC236}">
                <a16:creationId xmlns:a16="http://schemas.microsoft.com/office/drawing/2014/main" id="{7FE3CEE7-B15C-DE54-B6E4-CE496702F480}"/>
              </a:ext>
            </a:extLst>
          </p:cNvPr>
          <p:cNvSpPr txBox="1"/>
          <p:nvPr/>
        </p:nvSpPr>
        <p:spPr>
          <a:xfrm>
            <a:off x="723014" y="618188"/>
            <a:ext cx="8176437" cy="584775"/>
          </a:xfrm>
          <a:prstGeom prst="rect">
            <a:avLst/>
          </a:prstGeom>
          <a:noFill/>
        </p:spPr>
        <p:txBody>
          <a:bodyPr wrap="square" rtlCol="0">
            <a:spAutoFit/>
          </a:bodyPr>
          <a:lstStyle/>
          <a:p>
            <a:r>
              <a:rPr lang="nl-NL" sz="3200">
                <a:solidFill>
                  <a:srgbClr val="11175E"/>
                </a:solidFill>
                <a:latin typeface="URW Form Medium" pitchFamily="2" charset="77"/>
              </a:rPr>
              <a:t>MIJLPAAL: IN BEELD door </a:t>
            </a:r>
            <a:r>
              <a:rPr lang="nl-NL" sz="3200" err="1">
                <a:solidFill>
                  <a:srgbClr val="11175E"/>
                </a:solidFill>
                <a:latin typeface="URW Form Medium" pitchFamily="2" charset="77"/>
              </a:rPr>
              <a:t>vroegsignalering</a:t>
            </a:r>
            <a:endParaRPr lang="nl-NL" sz="3200">
              <a:solidFill>
                <a:srgbClr val="11175E"/>
              </a:solidFill>
              <a:latin typeface="URW Form Medium" pitchFamily="2" charset="77"/>
            </a:endParaRPr>
          </a:p>
        </p:txBody>
      </p:sp>
      <p:pic>
        <p:nvPicPr>
          <p:cNvPr id="9" name="Afbeelding 8">
            <a:extLst>
              <a:ext uri="{FF2B5EF4-FFF2-40B4-BE49-F238E27FC236}">
                <a16:creationId xmlns:a16="http://schemas.microsoft.com/office/drawing/2014/main" id="{DB0903F6-6067-B7E1-FA8E-A15381D50B76}"/>
              </a:ext>
            </a:extLst>
          </p:cNvPr>
          <p:cNvPicPr>
            <a:picLocks noChangeAspect="1"/>
          </p:cNvPicPr>
          <p:nvPr/>
        </p:nvPicPr>
        <p:blipFill>
          <a:blip r:embed="rId2"/>
          <a:stretch>
            <a:fillRect/>
          </a:stretch>
        </p:blipFill>
        <p:spPr>
          <a:xfrm>
            <a:off x="8121570" y="1661169"/>
            <a:ext cx="3237062" cy="4846509"/>
          </a:xfrm>
          <a:prstGeom prst="rect">
            <a:avLst/>
          </a:prstGeom>
        </p:spPr>
      </p:pic>
      <p:sp>
        <p:nvSpPr>
          <p:cNvPr id="2" name="Tijdelijke aanduiding voor inhoud 5">
            <a:extLst>
              <a:ext uri="{FF2B5EF4-FFF2-40B4-BE49-F238E27FC236}">
                <a16:creationId xmlns:a16="http://schemas.microsoft.com/office/drawing/2014/main" id="{A1F768D7-5D4C-AF99-403E-F14F1BD335D9}"/>
              </a:ext>
            </a:extLst>
          </p:cNvPr>
          <p:cNvSpPr txBox="1">
            <a:spLocks/>
          </p:cNvSpPr>
          <p:nvPr/>
        </p:nvSpPr>
        <p:spPr>
          <a:xfrm>
            <a:off x="933077" y="1370805"/>
            <a:ext cx="6572125" cy="4393306"/>
          </a:xfrm>
          <a:prstGeom prst="rect">
            <a:avLst/>
          </a:prstGeom>
          <a:solidFill>
            <a:schemeClr val="bg1"/>
          </a:solidFill>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Arial"/>
                <a:cs typeface="Arial"/>
              </a:rPr>
              <a:t>Doel</a:t>
            </a:r>
            <a:r>
              <a:rPr lang="en-US" sz="2400" dirty="0">
                <a:latin typeface="Arial"/>
                <a:ea typeface="+mn-lt"/>
                <a:cs typeface="Arial"/>
              </a:rPr>
              <a:t>: </a:t>
            </a:r>
            <a:r>
              <a:rPr lang="nl-NL" sz="2400" dirty="0">
                <a:latin typeface="Arial"/>
                <a:ea typeface="+mn-lt"/>
                <a:cs typeface="Arial"/>
              </a:rPr>
              <a:t>Inwoners die te maken hebben met betalingsachterstanden vroeg in beeld hebben met </a:t>
            </a:r>
            <a:r>
              <a:rPr lang="nl-NL" sz="2400" dirty="0" err="1">
                <a:latin typeface="Arial"/>
                <a:ea typeface="+mn-lt"/>
                <a:cs typeface="Arial"/>
              </a:rPr>
              <a:t>vroegsignalering</a:t>
            </a:r>
            <a:endParaRPr lang="nl-NL" sz="2400" dirty="0">
              <a:latin typeface="Arial"/>
              <a:ea typeface="+mn-lt"/>
              <a:cs typeface="Arial"/>
            </a:endParaRPr>
          </a:p>
          <a:p>
            <a:pPr marL="0" indent="0">
              <a:buNone/>
            </a:pPr>
            <a:r>
              <a:rPr lang="nl-NL" sz="1600" b="1" dirty="0">
                <a:latin typeface="Arial"/>
                <a:cs typeface="Arial"/>
              </a:rPr>
              <a:t>Basis</a:t>
            </a:r>
            <a:r>
              <a:rPr lang="nl-NL" sz="1600" dirty="0">
                <a:latin typeface="Arial"/>
                <a:cs typeface="Arial"/>
              </a:rPr>
              <a:t> </a:t>
            </a:r>
            <a:endParaRPr lang="nl-NL" sz="1600" dirty="0"/>
          </a:p>
          <a:p>
            <a:pPr marL="285750" indent="-285750">
              <a:lnSpc>
                <a:spcPct val="100000"/>
              </a:lnSpc>
              <a:spcBef>
                <a:spcPts val="600"/>
              </a:spcBef>
            </a:pPr>
            <a:r>
              <a:rPr lang="nl-NL" sz="1600" dirty="0">
                <a:latin typeface="Arial"/>
                <a:cs typeface="Arial"/>
              </a:rPr>
              <a:t>Ik ontvang een </a:t>
            </a:r>
            <a:r>
              <a:rPr lang="nl-NL" sz="1600" dirty="0" err="1">
                <a:latin typeface="Arial"/>
                <a:cs typeface="Arial"/>
              </a:rPr>
              <a:t>vroegsignaal</a:t>
            </a:r>
            <a:r>
              <a:rPr lang="nl-NL" sz="1600" dirty="0">
                <a:latin typeface="Arial"/>
                <a:cs typeface="Arial"/>
              </a:rPr>
              <a:t> </a:t>
            </a:r>
          </a:p>
          <a:p>
            <a:pPr marL="285750" indent="-285750">
              <a:lnSpc>
                <a:spcPct val="100000"/>
              </a:lnSpc>
              <a:spcBef>
                <a:spcPts val="600"/>
              </a:spcBef>
            </a:pPr>
            <a:r>
              <a:rPr lang="nl-NL" sz="1600" dirty="0">
                <a:latin typeface="Arial"/>
                <a:cs typeface="Arial"/>
              </a:rPr>
              <a:t>Ik stel de identiteit van de inwoner vast m.b.v. het BRP en kijk of de inwoner al bekend is bij schuldhulpverlening </a:t>
            </a:r>
          </a:p>
          <a:p>
            <a:pPr marL="285750" indent="-285750">
              <a:lnSpc>
                <a:spcPct val="100000"/>
              </a:lnSpc>
              <a:spcBef>
                <a:spcPts val="600"/>
              </a:spcBef>
            </a:pPr>
            <a:r>
              <a:rPr lang="nl-NL" sz="1600" dirty="0">
                <a:latin typeface="Arial"/>
                <a:cs typeface="Arial"/>
              </a:rPr>
              <a:t>Ik controleer de kwaliteit van het signaal </a:t>
            </a:r>
          </a:p>
          <a:p>
            <a:pPr marL="285750" indent="-285750">
              <a:lnSpc>
                <a:spcPct val="100000"/>
              </a:lnSpc>
              <a:spcBef>
                <a:spcPts val="600"/>
              </a:spcBef>
            </a:pPr>
            <a:r>
              <a:rPr lang="nl-NL" sz="1600" dirty="0">
                <a:latin typeface="Arial"/>
                <a:cs typeface="Arial"/>
              </a:rPr>
              <a:t>Ik analyseer het signaal </a:t>
            </a:r>
          </a:p>
          <a:p>
            <a:pPr marL="285750" indent="-285750">
              <a:lnSpc>
                <a:spcPct val="100000"/>
              </a:lnSpc>
              <a:spcBef>
                <a:spcPts val="600"/>
              </a:spcBef>
            </a:pPr>
            <a:r>
              <a:rPr lang="nl-NL" sz="1600" dirty="0">
                <a:latin typeface="Arial"/>
                <a:cs typeface="Arial"/>
              </a:rPr>
              <a:t>Bij elke manier van communiceren heb ik vertrouwen in de inwoner </a:t>
            </a:r>
          </a:p>
          <a:p>
            <a:pPr marL="0" indent="0">
              <a:spcBef>
                <a:spcPts val="600"/>
              </a:spcBef>
              <a:buNone/>
            </a:pPr>
            <a:r>
              <a:rPr lang="nl-NL" sz="1600" b="1" dirty="0">
                <a:latin typeface="Arial"/>
                <a:cs typeface="Arial"/>
              </a:rPr>
              <a:t>Inspiratie</a:t>
            </a:r>
            <a:r>
              <a:rPr lang="nl-NL" sz="1600" dirty="0">
                <a:latin typeface="Arial"/>
                <a:cs typeface="Arial"/>
              </a:rPr>
              <a:t> </a:t>
            </a:r>
            <a:endParaRPr lang="nl-NL" sz="1600" dirty="0"/>
          </a:p>
          <a:p>
            <a:pPr marL="285750" indent="-285750">
              <a:spcBef>
                <a:spcPts val="600"/>
              </a:spcBef>
            </a:pPr>
            <a:r>
              <a:rPr lang="nl-NL" sz="1600" dirty="0">
                <a:latin typeface="Arial"/>
                <a:cs typeface="Arial"/>
              </a:rPr>
              <a:t>Ik ben een expert in motiverende gespreksvoering </a:t>
            </a:r>
          </a:p>
          <a:p>
            <a:pPr marL="285750" indent="-285750">
              <a:spcBef>
                <a:spcPts val="600"/>
              </a:spcBef>
            </a:pPr>
            <a:r>
              <a:rPr lang="nl-NL" sz="1600" dirty="0">
                <a:latin typeface="Arial"/>
                <a:cs typeface="Arial"/>
              </a:rPr>
              <a:t>Ik ben een expert in het aansluiten bij de inwoner.  </a:t>
            </a:r>
          </a:p>
          <a:p>
            <a:pPr marL="285750" indent="-285750">
              <a:spcBef>
                <a:spcPts val="600"/>
              </a:spcBef>
            </a:pPr>
            <a:r>
              <a:rPr lang="nl-NL" sz="1600" dirty="0">
                <a:latin typeface="Arial"/>
                <a:cs typeface="Arial"/>
              </a:rPr>
              <a:t>Ik kan mijn manier van communiceren aanpassen aan de inwoner en de doelgroep en ik kan schakelen met ketenpartners om de juiste persoon met de inwoner in contact te laten komen </a:t>
            </a:r>
          </a:p>
          <a:p>
            <a:pPr marL="0" indent="0">
              <a:spcBef>
                <a:spcPts val="633"/>
              </a:spcBef>
              <a:buNone/>
            </a:pPr>
            <a:endParaRPr lang="nl-NL" sz="1600" dirty="0">
              <a:latin typeface="Arial"/>
              <a:ea typeface="+mn-lt"/>
              <a:cs typeface="Arial"/>
            </a:endParaRPr>
          </a:p>
          <a:p>
            <a:pPr marL="0" indent="0">
              <a:spcBef>
                <a:spcPts val="633"/>
              </a:spcBef>
              <a:buNone/>
            </a:pPr>
            <a:endParaRPr lang="nl-NL" sz="1600" dirty="0">
              <a:latin typeface="Arial"/>
              <a:ea typeface="+mn-lt"/>
              <a:cs typeface="Arial"/>
            </a:endParaRPr>
          </a:p>
          <a:p>
            <a:pPr marL="356870" indent="-356870">
              <a:spcBef>
                <a:spcPts val="633"/>
              </a:spcBef>
            </a:pPr>
            <a:endParaRPr lang="nl-NL" sz="1600" dirty="0">
              <a:latin typeface="Arial"/>
              <a:cs typeface="Arial"/>
            </a:endParaRPr>
          </a:p>
          <a:p>
            <a:pPr marL="356870" indent="-356870">
              <a:spcBef>
                <a:spcPts val="633"/>
              </a:spcBef>
            </a:pPr>
            <a:endParaRPr lang="nl-NL" sz="1600" dirty="0">
              <a:latin typeface="Arial"/>
              <a:ea typeface="+mn-lt"/>
              <a:cs typeface="Arial"/>
            </a:endParaRPr>
          </a:p>
          <a:p>
            <a:pPr marL="239395" indent="-239395"/>
            <a:endParaRPr lang="nl-NL" sz="1600" dirty="0">
              <a:latin typeface="Arial"/>
              <a:cs typeface="Arial"/>
            </a:endParaRPr>
          </a:p>
          <a:p>
            <a:pPr marL="239395" indent="-239395"/>
            <a:endParaRPr lang="nl-NL" sz="1600" dirty="0">
              <a:latin typeface="Arial"/>
              <a:cs typeface="Arial"/>
            </a:endParaRPr>
          </a:p>
          <a:p>
            <a:pPr marL="239395" indent="-239395"/>
            <a:endParaRPr lang="nl-NL" dirty="0">
              <a:latin typeface="Arial"/>
              <a:cs typeface="Arial"/>
            </a:endParaRPr>
          </a:p>
        </p:txBody>
      </p:sp>
    </p:spTree>
    <p:extLst>
      <p:ext uri="{BB962C8B-B14F-4D97-AF65-F5344CB8AC3E}">
        <p14:creationId xmlns:p14="http://schemas.microsoft.com/office/powerpoint/2010/main" val="3464482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5">
            <a:extLst>
              <a:ext uri="{FF2B5EF4-FFF2-40B4-BE49-F238E27FC236}">
                <a16:creationId xmlns:a16="http://schemas.microsoft.com/office/drawing/2014/main" id="{84027999-70CF-39F8-6988-66DC4F0ECCB4}"/>
              </a:ext>
            </a:extLst>
          </p:cNvPr>
          <p:cNvSpPr txBox="1">
            <a:spLocks/>
          </p:cNvSpPr>
          <p:nvPr/>
        </p:nvSpPr>
        <p:spPr>
          <a:xfrm>
            <a:off x="951640" y="1695406"/>
            <a:ext cx="6572125" cy="4393306"/>
          </a:xfrm>
          <a:prstGeom prst="rect">
            <a:avLst/>
          </a:prstGeom>
          <a:solidFill>
            <a:schemeClr val="bg1"/>
          </a:solidFill>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33"/>
              </a:spcBef>
              <a:buNone/>
            </a:pPr>
            <a:r>
              <a:rPr lang="en-US" sz="2400" dirty="0">
                <a:latin typeface="Arial"/>
                <a:cs typeface="Arial"/>
              </a:rPr>
              <a:t>Doel</a:t>
            </a:r>
            <a:r>
              <a:rPr lang="en-US" sz="2400" dirty="0">
                <a:latin typeface="Arial"/>
                <a:ea typeface="+mn-lt"/>
                <a:cs typeface="Arial"/>
              </a:rPr>
              <a:t>: </a:t>
            </a:r>
            <a:r>
              <a:rPr lang="nl-NL" sz="2400" dirty="0">
                <a:latin typeface="Arial"/>
                <a:ea typeface="+mn-lt"/>
                <a:cs typeface="Arial"/>
              </a:rPr>
              <a:t>Inwoners die te maken hebben met betalingsachterstanden vroeg in beeld hebben met </a:t>
            </a:r>
            <a:r>
              <a:rPr lang="nl-NL" sz="2400" dirty="0" err="1">
                <a:latin typeface="Arial"/>
                <a:ea typeface="+mn-lt"/>
                <a:cs typeface="Arial"/>
              </a:rPr>
              <a:t>vroegsignalering</a:t>
            </a:r>
            <a:endParaRPr lang="nl-NL" sz="2400" dirty="0">
              <a:latin typeface="Arial"/>
              <a:ea typeface="+mn-lt"/>
              <a:cs typeface="Arial"/>
            </a:endParaRPr>
          </a:p>
          <a:p>
            <a:pPr marL="0" indent="0">
              <a:buNone/>
            </a:pPr>
            <a:r>
              <a:rPr lang="nl-NL" sz="1600" b="1" dirty="0">
                <a:latin typeface="Arial"/>
                <a:cs typeface="Arial"/>
              </a:rPr>
              <a:t>Basis</a:t>
            </a:r>
            <a:r>
              <a:rPr lang="nl-NL" sz="1600" dirty="0">
                <a:latin typeface="Arial"/>
                <a:cs typeface="Arial"/>
              </a:rPr>
              <a:t> </a:t>
            </a:r>
            <a:endParaRPr lang="nl-NL" sz="1600" dirty="0"/>
          </a:p>
          <a:p>
            <a:pPr marL="285750" indent="-285750">
              <a:lnSpc>
                <a:spcPct val="100000"/>
              </a:lnSpc>
              <a:spcBef>
                <a:spcPts val="600"/>
              </a:spcBef>
            </a:pPr>
            <a:r>
              <a:rPr lang="nl-NL" sz="1600" dirty="0">
                <a:latin typeface="Arial"/>
                <a:cs typeface="Arial"/>
              </a:rPr>
              <a:t>Ik ontvang een </a:t>
            </a:r>
            <a:r>
              <a:rPr lang="nl-NL" sz="1600" dirty="0" err="1">
                <a:latin typeface="Arial"/>
                <a:cs typeface="Arial"/>
              </a:rPr>
              <a:t>vroegsignaal</a:t>
            </a:r>
            <a:r>
              <a:rPr lang="nl-NL" sz="1600" dirty="0">
                <a:latin typeface="Arial"/>
                <a:cs typeface="Arial"/>
              </a:rPr>
              <a:t> </a:t>
            </a:r>
          </a:p>
          <a:p>
            <a:pPr marL="285750" indent="-285750">
              <a:lnSpc>
                <a:spcPct val="100000"/>
              </a:lnSpc>
              <a:spcBef>
                <a:spcPts val="600"/>
              </a:spcBef>
            </a:pPr>
            <a:r>
              <a:rPr lang="nl-NL" sz="1600" dirty="0">
                <a:latin typeface="Arial"/>
                <a:cs typeface="Arial"/>
              </a:rPr>
              <a:t>Ik stel de identiteit van de inwoner vast m.b.v. het BRP en kijk of de inwoner al bekend is bij schuldhulpverlening </a:t>
            </a:r>
          </a:p>
          <a:p>
            <a:pPr marL="285750" indent="-285750">
              <a:lnSpc>
                <a:spcPct val="100000"/>
              </a:lnSpc>
              <a:spcBef>
                <a:spcPts val="600"/>
              </a:spcBef>
            </a:pPr>
            <a:r>
              <a:rPr lang="nl-NL" sz="1600" dirty="0">
                <a:latin typeface="Arial"/>
                <a:cs typeface="Arial"/>
              </a:rPr>
              <a:t>Ik controleer de kwaliteit van het signaal </a:t>
            </a:r>
          </a:p>
          <a:p>
            <a:pPr marL="285750" indent="-285750">
              <a:lnSpc>
                <a:spcPct val="100000"/>
              </a:lnSpc>
              <a:spcBef>
                <a:spcPts val="600"/>
              </a:spcBef>
            </a:pPr>
            <a:r>
              <a:rPr lang="nl-NL" sz="1600" dirty="0">
                <a:latin typeface="Arial"/>
                <a:cs typeface="Arial"/>
              </a:rPr>
              <a:t>Ik analyseer het signaal </a:t>
            </a:r>
          </a:p>
          <a:p>
            <a:pPr marL="285750" indent="-285750">
              <a:lnSpc>
                <a:spcPct val="100000"/>
              </a:lnSpc>
              <a:spcBef>
                <a:spcPts val="600"/>
              </a:spcBef>
            </a:pPr>
            <a:r>
              <a:rPr lang="nl-NL" sz="1600" dirty="0">
                <a:latin typeface="Arial"/>
                <a:cs typeface="Arial"/>
              </a:rPr>
              <a:t>Bij elke manier van communiceren heb ik vertrouwen in de inwoner </a:t>
            </a:r>
          </a:p>
          <a:p>
            <a:pPr marL="0" indent="0">
              <a:spcBef>
                <a:spcPts val="600"/>
              </a:spcBef>
              <a:buNone/>
            </a:pPr>
            <a:r>
              <a:rPr lang="nl-NL" sz="1600" b="1" dirty="0">
                <a:latin typeface="Arial"/>
                <a:cs typeface="Arial"/>
              </a:rPr>
              <a:t>Inspiratie</a:t>
            </a:r>
            <a:r>
              <a:rPr lang="nl-NL" sz="1600" dirty="0">
                <a:latin typeface="Arial"/>
                <a:cs typeface="Arial"/>
              </a:rPr>
              <a:t> </a:t>
            </a:r>
            <a:endParaRPr lang="nl-NL" sz="1600" dirty="0"/>
          </a:p>
          <a:p>
            <a:pPr marL="285750" indent="-285750">
              <a:spcBef>
                <a:spcPts val="600"/>
              </a:spcBef>
            </a:pPr>
            <a:r>
              <a:rPr lang="nl-NL" sz="1600" dirty="0">
                <a:latin typeface="Arial"/>
                <a:cs typeface="Arial"/>
              </a:rPr>
              <a:t>Ik ben een expert in motiverende gespreksvoering </a:t>
            </a:r>
          </a:p>
          <a:p>
            <a:pPr marL="285750" indent="-285750">
              <a:spcBef>
                <a:spcPts val="600"/>
              </a:spcBef>
            </a:pPr>
            <a:r>
              <a:rPr lang="nl-NL" sz="1600" dirty="0">
                <a:latin typeface="Arial"/>
                <a:cs typeface="Arial"/>
              </a:rPr>
              <a:t>Ik ben een expert in het aansluiten bij de inwoner.  </a:t>
            </a:r>
          </a:p>
          <a:p>
            <a:pPr marL="285750" indent="-285750">
              <a:spcBef>
                <a:spcPts val="600"/>
              </a:spcBef>
            </a:pPr>
            <a:r>
              <a:rPr lang="nl-NL" sz="1600" dirty="0">
                <a:latin typeface="Arial"/>
                <a:cs typeface="Arial"/>
              </a:rPr>
              <a:t>Ik kan mijn manier van communiceren aanpassen aan de inwoner en de doelgroep en ik kan schakelen met ketenpartners om de juiste persoon met de inwoner in contact te laten komen </a:t>
            </a:r>
          </a:p>
          <a:p>
            <a:pPr marL="0" indent="0">
              <a:spcBef>
                <a:spcPts val="633"/>
              </a:spcBef>
              <a:buNone/>
            </a:pPr>
            <a:endParaRPr lang="nl-NL" sz="1600" dirty="0">
              <a:latin typeface="Arial"/>
              <a:ea typeface="+mn-lt"/>
              <a:cs typeface="Arial"/>
            </a:endParaRPr>
          </a:p>
          <a:p>
            <a:pPr marL="0" indent="0">
              <a:spcBef>
                <a:spcPts val="633"/>
              </a:spcBef>
              <a:buNone/>
            </a:pPr>
            <a:endParaRPr lang="nl-NL" sz="1600" dirty="0">
              <a:latin typeface="Arial"/>
              <a:ea typeface="+mn-lt"/>
              <a:cs typeface="Arial"/>
            </a:endParaRPr>
          </a:p>
          <a:p>
            <a:pPr marL="356870" indent="-356870">
              <a:spcBef>
                <a:spcPts val="633"/>
              </a:spcBef>
            </a:pPr>
            <a:endParaRPr lang="nl-NL" sz="1600" dirty="0">
              <a:latin typeface="Arial"/>
              <a:cs typeface="Arial"/>
            </a:endParaRPr>
          </a:p>
          <a:p>
            <a:pPr marL="356870" indent="-356870">
              <a:spcBef>
                <a:spcPts val="633"/>
              </a:spcBef>
            </a:pPr>
            <a:endParaRPr lang="nl-NL" sz="1600" dirty="0">
              <a:latin typeface="Arial"/>
              <a:ea typeface="+mn-lt"/>
              <a:cs typeface="Arial"/>
            </a:endParaRPr>
          </a:p>
          <a:p>
            <a:pPr marL="239395" indent="-239395"/>
            <a:endParaRPr lang="nl-NL" sz="1600" dirty="0">
              <a:latin typeface="Arial"/>
              <a:cs typeface="Arial"/>
            </a:endParaRPr>
          </a:p>
          <a:p>
            <a:pPr marL="239395" indent="-239395"/>
            <a:endParaRPr lang="nl-NL" sz="1600" dirty="0">
              <a:latin typeface="Arial"/>
              <a:cs typeface="Arial"/>
            </a:endParaRPr>
          </a:p>
          <a:p>
            <a:pPr marL="239395" indent="-239395"/>
            <a:endParaRPr lang="nl-NL" dirty="0">
              <a:latin typeface="Arial"/>
              <a:cs typeface="Arial"/>
            </a:endParaRPr>
          </a:p>
        </p:txBody>
      </p:sp>
      <p:sp>
        <p:nvSpPr>
          <p:cNvPr id="3" name="Tijdelijke aanduiding voor dianummer 2">
            <a:extLst>
              <a:ext uri="{FF2B5EF4-FFF2-40B4-BE49-F238E27FC236}">
                <a16:creationId xmlns:a16="http://schemas.microsoft.com/office/drawing/2014/main" id="{1740282F-D922-8BC8-8F44-5CB628DF087D}"/>
              </a:ext>
            </a:extLst>
          </p:cNvPr>
          <p:cNvSpPr>
            <a:spLocks noGrp="1"/>
          </p:cNvSpPr>
          <p:nvPr>
            <p:ph type="sldNum" sz="quarter" idx="12"/>
          </p:nvPr>
        </p:nvSpPr>
        <p:spPr/>
        <p:txBody>
          <a:bodyPr/>
          <a:lstStyle/>
          <a:p>
            <a:fld id="{15D7007B-26D1-0A49-ABFB-CC1C13A2C2B7}" type="slidenum">
              <a:rPr lang="en-US" smtClean="0"/>
              <a:pPr/>
              <a:t>18</a:t>
            </a:fld>
            <a:endParaRPr lang="en-US"/>
          </a:p>
        </p:txBody>
      </p:sp>
      <p:sp>
        <p:nvSpPr>
          <p:cNvPr id="4" name="TextBox 5">
            <a:extLst>
              <a:ext uri="{FF2B5EF4-FFF2-40B4-BE49-F238E27FC236}">
                <a16:creationId xmlns:a16="http://schemas.microsoft.com/office/drawing/2014/main" id="{7FE3CEE7-B15C-DE54-B6E4-CE496702F480}"/>
              </a:ext>
            </a:extLst>
          </p:cNvPr>
          <p:cNvSpPr txBox="1"/>
          <p:nvPr/>
        </p:nvSpPr>
        <p:spPr>
          <a:xfrm>
            <a:off x="723014" y="618188"/>
            <a:ext cx="8176437" cy="584775"/>
          </a:xfrm>
          <a:prstGeom prst="rect">
            <a:avLst/>
          </a:prstGeom>
          <a:noFill/>
        </p:spPr>
        <p:txBody>
          <a:bodyPr wrap="square" lIns="91440" tIns="45720" rIns="91440" bIns="45720" rtlCol="0" anchor="t">
            <a:spAutoFit/>
          </a:bodyPr>
          <a:lstStyle/>
          <a:p>
            <a:r>
              <a:rPr lang="nl-NL" sz="3200" dirty="0">
                <a:solidFill>
                  <a:srgbClr val="11175E"/>
                </a:solidFill>
                <a:latin typeface="URW Form Medium"/>
              </a:rPr>
              <a:t>MIJLPAAL: IN BEELD </a:t>
            </a:r>
            <a:r>
              <a:rPr lang="nl-NL" sz="2400" dirty="0">
                <a:solidFill>
                  <a:srgbClr val="11175E"/>
                </a:solidFill>
                <a:latin typeface="URW Form Medium"/>
              </a:rPr>
              <a:t>door </a:t>
            </a:r>
            <a:r>
              <a:rPr lang="nl-NL" sz="2400" err="1">
                <a:solidFill>
                  <a:srgbClr val="11175E"/>
                </a:solidFill>
                <a:latin typeface="URW Form Medium"/>
              </a:rPr>
              <a:t>vroegsignalering</a:t>
            </a:r>
            <a:r>
              <a:rPr lang="nl-NL" sz="3200" dirty="0">
                <a:solidFill>
                  <a:srgbClr val="11175E"/>
                </a:solidFill>
                <a:latin typeface="URW Form Medium"/>
              </a:rPr>
              <a:t> </a:t>
            </a:r>
            <a:r>
              <a:rPr lang="nl-NL" sz="3200" dirty="0">
                <a:solidFill>
                  <a:schemeClr val="accent2"/>
                </a:solidFill>
                <a:latin typeface="URW Form Medium"/>
              </a:rPr>
              <a:t>workshop</a:t>
            </a:r>
          </a:p>
        </p:txBody>
      </p:sp>
      <p:sp>
        <p:nvSpPr>
          <p:cNvPr id="2" name="Tekstvak 1">
            <a:extLst>
              <a:ext uri="{FF2B5EF4-FFF2-40B4-BE49-F238E27FC236}">
                <a16:creationId xmlns:a16="http://schemas.microsoft.com/office/drawing/2014/main" id="{2995CB4E-C7ED-2A4F-E4AD-8AB540D8B942}"/>
              </a:ext>
            </a:extLst>
          </p:cNvPr>
          <p:cNvSpPr txBox="1"/>
          <p:nvPr/>
        </p:nvSpPr>
        <p:spPr>
          <a:xfrm>
            <a:off x="8063436" y="549757"/>
            <a:ext cx="3650028" cy="1600438"/>
          </a:xfrm>
          <a:prstGeom prst="rect">
            <a:avLst/>
          </a:prstGeom>
          <a:solidFill>
            <a:schemeClr val="bg1"/>
          </a:solidFill>
          <a:ln w="22225">
            <a:solidFill>
              <a:srgbClr val="00B0F0"/>
            </a:solidFill>
          </a:ln>
        </p:spPr>
        <p:txBody>
          <a:bodyPr wrap="square" lIns="91440" tIns="45720" rIns="91440" bIns="45720" anchor="t">
            <a:spAutoFit/>
          </a:bodyPr>
          <a:lstStyle/>
          <a:p>
            <a:r>
              <a:rPr lang="nl-NL" sz="1400" b="1" dirty="0">
                <a:latin typeface="Arial" panose="020B0604020202020204" pitchFamily="34" charset="0"/>
                <a:cs typeface="Arial" panose="020B0604020202020204" pitchFamily="34" charset="0"/>
              </a:rPr>
              <a:t>Dit hebben we al opgehaald:</a:t>
            </a:r>
          </a:p>
          <a:p>
            <a:pPr marL="285750" indent="-285750">
              <a:buFont typeface="Wingdings" pitchFamily="2" charset="2"/>
              <a:buChar char="ü"/>
            </a:pPr>
            <a:endParaRPr lang="nl-NL" sz="1400" dirty="0">
              <a:latin typeface="Arial" panose="020B0604020202020204" pitchFamily="34" charset="0"/>
              <a:ea typeface="+mn-lt"/>
              <a:cs typeface="Arial" panose="020B0604020202020204" pitchFamily="34" charset="0"/>
            </a:endParaRPr>
          </a:p>
          <a:p>
            <a:pPr marL="285750" indent="-285750">
              <a:buClr>
                <a:srgbClr val="00B0F0"/>
              </a:buClr>
              <a:buFont typeface="Wingdings" pitchFamily="2" charset="2"/>
              <a:buChar char="ü"/>
            </a:pPr>
            <a:r>
              <a:rPr lang="nl-NL" sz="1400" dirty="0">
                <a:latin typeface="Arial" panose="020B0604020202020204" pitchFamily="34" charset="0"/>
                <a:ea typeface="+mn-lt"/>
                <a:cs typeface="Arial" panose="020B0604020202020204" pitchFamily="34" charset="0"/>
              </a:rPr>
              <a:t>Systemen beter laten samenwerken</a:t>
            </a:r>
          </a:p>
          <a:p>
            <a:pPr marL="285750" indent="-285750">
              <a:buClr>
                <a:srgbClr val="00B0F0"/>
              </a:buClr>
              <a:buFont typeface="Wingdings" pitchFamily="2" charset="2"/>
              <a:buChar char="ü"/>
            </a:pPr>
            <a:r>
              <a:rPr lang="nl-NL" sz="1400" dirty="0">
                <a:latin typeface="Arial" panose="020B0604020202020204" pitchFamily="34" charset="0"/>
                <a:ea typeface="+mn-lt"/>
                <a:cs typeface="Arial" panose="020B0604020202020204" pitchFamily="34" charset="0"/>
              </a:rPr>
              <a:t>Ruimte krijgen om out-of-</a:t>
            </a:r>
            <a:r>
              <a:rPr lang="nl-NL" sz="1400" dirty="0" err="1">
                <a:latin typeface="Arial" panose="020B0604020202020204" pitchFamily="34" charset="0"/>
                <a:ea typeface="+mn-lt"/>
                <a:cs typeface="Arial" panose="020B0604020202020204" pitchFamily="34" charset="0"/>
              </a:rPr>
              <a:t>the</a:t>
            </a:r>
            <a:r>
              <a:rPr lang="nl-NL" sz="1400" dirty="0">
                <a:latin typeface="Arial" panose="020B0604020202020204" pitchFamily="34" charset="0"/>
                <a:ea typeface="+mn-lt"/>
                <a:cs typeface="Arial" panose="020B0604020202020204" pitchFamily="34" charset="0"/>
              </a:rPr>
              <a:t>-box oplossingen te bedenken</a:t>
            </a:r>
          </a:p>
          <a:p>
            <a:pPr marL="285750" indent="-285750">
              <a:buClr>
                <a:srgbClr val="00B0F0"/>
              </a:buClr>
              <a:buFont typeface="Wingdings" pitchFamily="2" charset="2"/>
              <a:buChar char="ü"/>
            </a:pPr>
            <a:r>
              <a:rPr lang="nl-NL" sz="1400" dirty="0">
                <a:latin typeface="Arial" panose="020B0604020202020204" pitchFamily="34" charset="0"/>
                <a:ea typeface="+mn-lt"/>
                <a:cs typeface="Arial" panose="020B0604020202020204" pitchFamily="34" charset="0"/>
              </a:rPr>
              <a:t>Vaardigheden om systemen en data te kunnen gebruiken</a:t>
            </a:r>
          </a:p>
        </p:txBody>
      </p:sp>
      <p:grpSp>
        <p:nvGrpSpPr>
          <p:cNvPr id="6" name="Groep 5">
            <a:extLst>
              <a:ext uri="{FF2B5EF4-FFF2-40B4-BE49-F238E27FC236}">
                <a16:creationId xmlns:a16="http://schemas.microsoft.com/office/drawing/2014/main" id="{C7C1E0C1-1061-EB75-D723-AC7A71F193A7}"/>
              </a:ext>
            </a:extLst>
          </p:cNvPr>
          <p:cNvGrpSpPr/>
          <p:nvPr/>
        </p:nvGrpSpPr>
        <p:grpSpPr>
          <a:xfrm>
            <a:off x="8063436" y="2150195"/>
            <a:ext cx="3650029" cy="4342045"/>
            <a:chOff x="8063436" y="2150195"/>
            <a:chExt cx="3650029" cy="4342045"/>
          </a:xfrm>
        </p:grpSpPr>
        <p:cxnSp>
          <p:nvCxnSpPr>
            <p:cNvPr id="7" name="Rechte verbindingslijn 6">
              <a:extLst>
                <a:ext uri="{FF2B5EF4-FFF2-40B4-BE49-F238E27FC236}">
                  <a16:creationId xmlns:a16="http://schemas.microsoft.com/office/drawing/2014/main" id="{D1518A08-A854-B82D-F910-60622AB74DF9}"/>
                </a:ext>
              </a:extLst>
            </p:cNvPr>
            <p:cNvCxnSpPr>
              <a:cxnSpLocks/>
            </p:cNvCxnSpPr>
            <p:nvPr/>
          </p:nvCxnSpPr>
          <p:spPr>
            <a:xfrm>
              <a:off x="9747504" y="2150195"/>
              <a:ext cx="0" cy="4342045"/>
            </a:xfrm>
            <a:prstGeom prst="line">
              <a:avLst/>
            </a:prstGeom>
            <a:ln w="28575">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9" name="Tekstvak 8">
              <a:extLst>
                <a:ext uri="{FF2B5EF4-FFF2-40B4-BE49-F238E27FC236}">
                  <a16:creationId xmlns:a16="http://schemas.microsoft.com/office/drawing/2014/main" id="{8035C228-8A8E-14E1-7011-AF58DFA476A7}"/>
                </a:ext>
              </a:extLst>
            </p:cNvPr>
            <p:cNvSpPr txBox="1"/>
            <p:nvPr/>
          </p:nvSpPr>
          <p:spPr>
            <a:xfrm>
              <a:off x="8063436" y="3022096"/>
              <a:ext cx="3650028" cy="461665"/>
            </a:xfrm>
            <a:prstGeom prst="rect">
              <a:avLst/>
            </a:prstGeom>
            <a:solidFill>
              <a:schemeClr val="bg1"/>
            </a:solidFill>
            <a:ln w="31750">
              <a:solidFill>
                <a:srgbClr val="C00000"/>
              </a:solidFill>
            </a:ln>
          </p:spPr>
          <p:txBody>
            <a:bodyPr wrap="square">
              <a:spAutoFit/>
            </a:bodyPr>
            <a:lstStyle/>
            <a:p>
              <a:pPr algn="ctr"/>
              <a:r>
                <a:rPr lang="nl-NL" sz="1200" b="1" dirty="0">
                  <a:latin typeface="Arial" panose="020B0604020202020204" pitchFamily="34" charset="0"/>
                  <a:cs typeface="Arial" panose="020B0604020202020204" pitchFamily="34" charset="0"/>
                </a:rPr>
                <a:t>In jouw werk als professional </a:t>
              </a:r>
            </a:p>
            <a:p>
              <a:pPr algn="ctr"/>
              <a:r>
                <a:rPr lang="nl-NL" sz="1200" dirty="0">
                  <a:latin typeface="Arial" panose="020B0604020202020204" pitchFamily="34" charset="0"/>
                  <a:cs typeface="Arial" panose="020B0604020202020204" pitchFamily="34" charset="0"/>
                </a:rPr>
                <a:t>(processen, methodieken, trainingen </a:t>
              </a:r>
              <a:r>
                <a:rPr lang="nl-NL" sz="1200" dirty="0" err="1">
                  <a:latin typeface="Arial" panose="020B0604020202020204" pitchFamily="34" charset="0"/>
                  <a:cs typeface="Arial" panose="020B0604020202020204" pitchFamily="34" charset="0"/>
                </a:rPr>
                <a:t>enz</a:t>
              </a:r>
              <a:r>
                <a:rPr lang="nl-NL" sz="1200" dirty="0">
                  <a:latin typeface="Arial" panose="020B0604020202020204" pitchFamily="34" charset="0"/>
                  <a:cs typeface="Arial" panose="020B0604020202020204" pitchFamily="34" charset="0"/>
                </a:rPr>
                <a:t>)</a:t>
              </a:r>
            </a:p>
          </p:txBody>
        </p:sp>
        <p:sp>
          <p:nvSpPr>
            <p:cNvPr id="11" name="Tekstvak 10">
              <a:extLst>
                <a:ext uri="{FF2B5EF4-FFF2-40B4-BE49-F238E27FC236}">
                  <a16:creationId xmlns:a16="http://schemas.microsoft.com/office/drawing/2014/main" id="{C6B97ACB-FBD6-BBB6-4466-4DD3ED1068F5}"/>
                </a:ext>
              </a:extLst>
            </p:cNvPr>
            <p:cNvSpPr txBox="1"/>
            <p:nvPr/>
          </p:nvSpPr>
          <p:spPr>
            <a:xfrm>
              <a:off x="8063436" y="3639768"/>
              <a:ext cx="3650028" cy="461665"/>
            </a:xfrm>
            <a:prstGeom prst="rect">
              <a:avLst/>
            </a:prstGeom>
            <a:solidFill>
              <a:schemeClr val="bg1"/>
            </a:solidFill>
            <a:ln w="31750">
              <a:solidFill>
                <a:schemeClr val="accent6"/>
              </a:solidFill>
            </a:ln>
          </p:spPr>
          <p:txBody>
            <a:bodyPr wrap="square">
              <a:spAutoFit/>
            </a:bodyPr>
            <a:lstStyle/>
            <a:p>
              <a:pPr algn="ctr"/>
              <a:r>
                <a:rPr lang="nl-NL" sz="1200" b="1" dirty="0">
                  <a:latin typeface="Arial" panose="020B0604020202020204" pitchFamily="34" charset="0"/>
                  <a:cs typeface="Arial" panose="020B0604020202020204" pitchFamily="34" charset="0"/>
                </a:rPr>
                <a:t>Informatiekundig</a:t>
              </a:r>
              <a:endParaRPr lang="nl-NL" sz="1200" dirty="0">
                <a:latin typeface="Arial" panose="020B0604020202020204" pitchFamily="34" charset="0"/>
                <a:cs typeface="Arial" panose="020B0604020202020204" pitchFamily="34" charset="0"/>
              </a:endParaRPr>
            </a:p>
            <a:p>
              <a:pPr algn="ctr"/>
              <a:r>
                <a:rPr lang="nl-NL" sz="1200" dirty="0">
                  <a:latin typeface="Arial" panose="020B0604020202020204" pitchFamily="34" charset="0"/>
                  <a:cs typeface="Arial" panose="020B0604020202020204" pitchFamily="34" charset="0"/>
                </a:rPr>
                <a:t>(tools, apps, systemen, </a:t>
              </a:r>
              <a:r>
                <a:rPr lang="nl-NL" sz="1200" dirty="0" err="1">
                  <a:latin typeface="Arial" panose="020B0604020202020204" pitchFamily="34" charset="0"/>
                  <a:cs typeface="Arial" panose="020B0604020202020204" pitchFamily="34" charset="0"/>
                </a:rPr>
                <a:t>enz</a:t>
              </a:r>
              <a:r>
                <a:rPr lang="nl-NL" sz="1200" dirty="0">
                  <a:latin typeface="Arial" panose="020B0604020202020204" pitchFamily="34" charset="0"/>
                  <a:cs typeface="Arial" panose="020B0604020202020204" pitchFamily="34" charset="0"/>
                </a:rPr>
                <a:t>)</a:t>
              </a:r>
            </a:p>
          </p:txBody>
        </p:sp>
        <p:sp>
          <p:nvSpPr>
            <p:cNvPr id="12" name="Tekstvak 11">
              <a:extLst>
                <a:ext uri="{FF2B5EF4-FFF2-40B4-BE49-F238E27FC236}">
                  <a16:creationId xmlns:a16="http://schemas.microsoft.com/office/drawing/2014/main" id="{22778E5E-195B-E578-2FE2-31FE2E3DE370}"/>
                </a:ext>
              </a:extLst>
            </p:cNvPr>
            <p:cNvSpPr txBox="1"/>
            <p:nvPr/>
          </p:nvSpPr>
          <p:spPr>
            <a:xfrm>
              <a:off x="8063437" y="4269275"/>
              <a:ext cx="3650028" cy="461665"/>
            </a:xfrm>
            <a:prstGeom prst="rect">
              <a:avLst/>
            </a:prstGeom>
            <a:solidFill>
              <a:schemeClr val="bg1"/>
            </a:solidFill>
            <a:ln w="31750">
              <a:solidFill>
                <a:srgbClr val="0070C0"/>
              </a:solidFill>
            </a:ln>
          </p:spPr>
          <p:txBody>
            <a:bodyPr wrap="square">
              <a:spAutoFit/>
            </a:bodyPr>
            <a:lstStyle/>
            <a:p>
              <a:pPr algn="ctr"/>
              <a:r>
                <a:rPr lang="nl-NL" sz="1200" b="1" dirty="0">
                  <a:latin typeface="Arial" panose="020B0604020202020204" pitchFamily="34" charset="0"/>
                  <a:cs typeface="Arial" panose="020B0604020202020204" pitchFamily="34" charset="0"/>
                </a:rPr>
                <a:t>Beleid/ juridisch</a:t>
              </a:r>
              <a:endParaRPr lang="nl-NL" sz="1200" dirty="0">
                <a:latin typeface="Arial" panose="020B0604020202020204" pitchFamily="34" charset="0"/>
                <a:cs typeface="Arial" panose="020B0604020202020204" pitchFamily="34" charset="0"/>
              </a:endParaRPr>
            </a:p>
            <a:p>
              <a:pPr algn="ctr"/>
              <a:r>
                <a:rPr lang="nl-NL" sz="1200" dirty="0">
                  <a:latin typeface="Arial" panose="020B0604020202020204" pitchFamily="34" charset="0"/>
                  <a:cs typeface="Arial" panose="020B0604020202020204" pitchFamily="34" charset="0"/>
                </a:rPr>
                <a:t>(richtlijnen, visie, kader, commitment, </a:t>
              </a:r>
              <a:r>
                <a:rPr lang="nl-NL" sz="1200" dirty="0" err="1">
                  <a:latin typeface="Arial" panose="020B0604020202020204" pitchFamily="34" charset="0"/>
                  <a:cs typeface="Arial" panose="020B0604020202020204" pitchFamily="34" charset="0"/>
                </a:rPr>
                <a:t>enz</a:t>
              </a:r>
              <a:r>
                <a:rPr lang="nl-NL" sz="1200" dirty="0">
                  <a:latin typeface="Arial" panose="020B0604020202020204" pitchFamily="34" charset="0"/>
                  <a:cs typeface="Arial" panose="020B0604020202020204" pitchFamily="34" charset="0"/>
                </a:rPr>
                <a:t>)</a:t>
              </a:r>
            </a:p>
          </p:txBody>
        </p:sp>
        <p:sp>
          <p:nvSpPr>
            <p:cNvPr id="14" name="Tekstvak 13">
              <a:extLst>
                <a:ext uri="{FF2B5EF4-FFF2-40B4-BE49-F238E27FC236}">
                  <a16:creationId xmlns:a16="http://schemas.microsoft.com/office/drawing/2014/main" id="{4FA2AA82-B2DF-BB8E-471F-160B5F599520}"/>
                </a:ext>
              </a:extLst>
            </p:cNvPr>
            <p:cNvSpPr txBox="1"/>
            <p:nvPr/>
          </p:nvSpPr>
          <p:spPr>
            <a:xfrm>
              <a:off x="8063436" y="4898782"/>
              <a:ext cx="3650028" cy="646331"/>
            </a:xfrm>
            <a:prstGeom prst="rect">
              <a:avLst/>
            </a:prstGeom>
            <a:solidFill>
              <a:schemeClr val="bg1"/>
            </a:solidFill>
            <a:ln w="31750">
              <a:solidFill>
                <a:srgbClr val="7A81FF"/>
              </a:solidFill>
            </a:ln>
          </p:spPr>
          <p:txBody>
            <a:bodyPr wrap="square">
              <a:spAutoFit/>
            </a:bodyPr>
            <a:lstStyle/>
            <a:p>
              <a:pPr algn="ctr"/>
              <a:r>
                <a:rPr lang="nl-NL" sz="1200" b="1" dirty="0">
                  <a:latin typeface="Arial" panose="020B0604020202020204" pitchFamily="34" charset="0"/>
                  <a:cs typeface="Arial" panose="020B0604020202020204" pitchFamily="34" charset="0"/>
                </a:rPr>
                <a:t>Communicatie</a:t>
              </a:r>
            </a:p>
            <a:p>
              <a:pPr algn="ctr"/>
              <a:r>
                <a:rPr lang="nl-NL" sz="1200" dirty="0">
                  <a:latin typeface="Arial" panose="020B0604020202020204" pitchFamily="34" charset="0"/>
                  <a:cs typeface="Arial" panose="020B0604020202020204" pitchFamily="34" charset="0"/>
                </a:rPr>
                <a:t>(hulpmiddelen voor de doelgroep, </a:t>
              </a:r>
            </a:p>
            <a:p>
              <a:pPr algn="ctr"/>
              <a:r>
                <a:rPr lang="nl-NL" sz="1200" dirty="0">
                  <a:latin typeface="Arial" panose="020B0604020202020204" pitchFamily="34" charset="0"/>
                  <a:cs typeface="Arial" panose="020B0604020202020204" pitchFamily="34" charset="0"/>
                </a:rPr>
                <a:t>kernboodschap, </a:t>
              </a:r>
              <a:r>
                <a:rPr lang="nl-NL" sz="1200" dirty="0" err="1">
                  <a:latin typeface="Arial" panose="020B0604020202020204" pitchFamily="34" charset="0"/>
                  <a:cs typeface="Arial" panose="020B0604020202020204" pitchFamily="34" charset="0"/>
                </a:rPr>
                <a:t>enz</a:t>
              </a:r>
              <a:r>
                <a:rPr lang="nl-NL" sz="1200" dirty="0">
                  <a:latin typeface="Arial" panose="020B0604020202020204" pitchFamily="34" charset="0"/>
                  <a:cs typeface="Arial" panose="020B0604020202020204" pitchFamily="34" charset="0"/>
                </a:rPr>
                <a:t>)</a:t>
              </a:r>
            </a:p>
          </p:txBody>
        </p:sp>
        <p:sp>
          <p:nvSpPr>
            <p:cNvPr id="16" name="Tekstvak 15">
              <a:extLst>
                <a:ext uri="{FF2B5EF4-FFF2-40B4-BE49-F238E27FC236}">
                  <a16:creationId xmlns:a16="http://schemas.microsoft.com/office/drawing/2014/main" id="{2D6C2A14-2FD1-AB44-A2C0-719E3C6A0327}"/>
                </a:ext>
              </a:extLst>
            </p:cNvPr>
            <p:cNvSpPr txBox="1"/>
            <p:nvPr/>
          </p:nvSpPr>
          <p:spPr>
            <a:xfrm>
              <a:off x="8063436" y="5701120"/>
              <a:ext cx="3650026" cy="461665"/>
            </a:xfrm>
            <a:prstGeom prst="rect">
              <a:avLst/>
            </a:prstGeom>
            <a:solidFill>
              <a:schemeClr val="bg1"/>
            </a:solidFill>
            <a:ln w="31750">
              <a:solidFill>
                <a:schemeClr val="accent4"/>
              </a:solidFill>
            </a:ln>
          </p:spPr>
          <p:txBody>
            <a:bodyPr wrap="square">
              <a:spAutoFit/>
            </a:bodyPr>
            <a:lstStyle/>
            <a:p>
              <a:pPr algn="ctr"/>
              <a:r>
                <a:rPr lang="nl-NL" sz="1200" b="1" dirty="0">
                  <a:latin typeface="Arial" panose="020B0604020202020204" pitchFamily="34" charset="0"/>
                  <a:cs typeface="Arial" panose="020B0604020202020204" pitchFamily="34" charset="0"/>
                </a:rPr>
                <a:t>Organisatie</a:t>
              </a:r>
            </a:p>
            <a:p>
              <a:pPr algn="ctr"/>
              <a:r>
                <a:rPr lang="nl-NL" sz="1200" dirty="0">
                  <a:latin typeface="Arial" panose="020B0604020202020204" pitchFamily="34" charset="0"/>
                  <a:cs typeface="Arial" panose="020B0604020202020204" pitchFamily="34" charset="0"/>
                </a:rPr>
                <a:t>(capaciteit, ruimte, expertises, enz.)</a:t>
              </a:r>
            </a:p>
          </p:txBody>
        </p:sp>
        <p:sp>
          <p:nvSpPr>
            <p:cNvPr id="19" name="Tekstvak 18">
              <a:extLst>
                <a:ext uri="{FF2B5EF4-FFF2-40B4-BE49-F238E27FC236}">
                  <a16:creationId xmlns:a16="http://schemas.microsoft.com/office/drawing/2014/main" id="{83813B77-6258-B4B9-5E39-3C21470A51A1}"/>
                </a:ext>
              </a:extLst>
            </p:cNvPr>
            <p:cNvSpPr txBox="1"/>
            <p:nvPr/>
          </p:nvSpPr>
          <p:spPr>
            <a:xfrm>
              <a:off x="8365799" y="2343760"/>
              <a:ext cx="2686120" cy="553998"/>
            </a:xfrm>
            <a:prstGeom prst="rect">
              <a:avLst/>
            </a:prstGeom>
            <a:solidFill>
              <a:schemeClr val="bg1"/>
            </a:solidFill>
          </p:spPr>
          <p:txBody>
            <a:bodyPr wrap="none" rtlCol="0">
              <a:spAutoFit/>
            </a:bodyPr>
            <a:lstStyle/>
            <a:p>
              <a:pPr algn="ctr"/>
              <a:r>
                <a:rPr lang="nl-NL" b="1" dirty="0"/>
                <a:t>Wat is er nog meer nodig?</a:t>
              </a:r>
            </a:p>
            <a:p>
              <a:pPr algn="ctr"/>
              <a:r>
                <a:rPr lang="nl-NL" sz="1200" b="1" dirty="0"/>
                <a:t>Bijvoorbeeld :</a:t>
              </a:r>
            </a:p>
          </p:txBody>
        </p:sp>
      </p:grpSp>
    </p:spTree>
    <p:extLst>
      <p:ext uri="{BB962C8B-B14F-4D97-AF65-F5344CB8AC3E}">
        <p14:creationId xmlns:p14="http://schemas.microsoft.com/office/powerpoint/2010/main" val="69907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5">
            <a:extLst>
              <a:ext uri="{FF2B5EF4-FFF2-40B4-BE49-F238E27FC236}">
                <a16:creationId xmlns:a16="http://schemas.microsoft.com/office/drawing/2014/main" id="{81301209-FA64-0755-F425-A56D0F9DED41}"/>
              </a:ext>
            </a:extLst>
          </p:cNvPr>
          <p:cNvSpPr txBox="1">
            <a:spLocks/>
          </p:cNvSpPr>
          <p:nvPr/>
        </p:nvSpPr>
        <p:spPr>
          <a:xfrm>
            <a:off x="756882" y="1380335"/>
            <a:ext cx="6901218" cy="515857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33"/>
              </a:spcBef>
              <a:buFont typeface="Arial" panose="020B0604020202020204" pitchFamily="34" charset="0"/>
              <a:buNone/>
            </a:pPr>
            <a:r>
              <a:rPr lang="en-US" sz="2400" dirty="0">
                <a:latin typeface="Arial"/>
                <a:cs typeface="Arial"/>
              </a:rPr>
              <a:t>Doel: </a:t>
            </a:r>
            <a:r>
              <a:rPr lang="nl-NL" sz="2400" b="0" i="0" dirty="0">
                <a:solidFill>
                  <a:srgbClr val="000000"/>
                </a:solidFill>
                <a:effectLst/>
                <a:latin typeface="Arial"/>
                <a:cs typeface="Arial"/>
              </a:rPr>
              <a:t>Eenvoudig en snel contact met inwoners. Inwoners melden zich rechtstreeks, komen in beeld door </a:t>
            </a:r>
            <a:r>
              <a:rPr lang="nl-NL" sz="2400" b="0" i="0" dirty="0" err="1">
                <a:solidFill>
                  <a:srgbClr val="000000"/>
                </a:solidFill>
                <a:effectLst/>
                <a:latin typeface="Arial"/>
                <a:cs typeface="Arial"/>
              </a:rPr>
              <a:t>vroegsignalering</a:t>
            </a:r>
            <a:r>
              <a:rPr lang="nl-NL" sz="2400" b="0" i="0" dirty="0">
                <a:solidFill>
                  <a:srgbClr val="000000"/>
                </a:solidFill>
                <a:effectLst/>
                <a:latin typeface="Arial"/>
                <a:cs typeface="Arial"/>
              </a:rPr>
              <a:t> of worden warm overgedragen vanuit andere partijen of/keten naar de juiste hulp. De inwoner heeft vertrouwen in het (vervolg)traject.   </a:t>
            </a:r>
            <a:endParaRPr lang="en-US" sz="2400" dirty="0">
              <a:latin typeface="Arial"/>
              <a:ea typeface="+mn-lt"/>
              <a:cs typeface="Arial"/>
            </a:endParaRPr>
          </a:p>
          <a:p>
            <a:pPr marL="267970" indent="-267970">
              <a:spcBef>
                <a:spcPts val="633"/>
              </a:spcBef>
              <a:buFont typeface="Arial" panose="020B0604020202020204" pitchFamily="34" charset="0"/>
              <a:buChar char="•"/>
            </a:pPr>
            <a:endParaRPr lang="en-US" sz="2400" dirty="0">
              <a:latin typeface="Arial"/>
              <a:ea typeface="+mn-lt"/>
              <a:cs typeface="Arial"/>
            </a:endParaRPr>
          </a:p>
          <a:p>
            <a:pPr marL="0" indent="0">
              <a:spcBef>
                <a:spcPts val="633"/>
              </a:spcBef>
              <a:buFont typeface="Arial" panose="020B0604020202020204" pitchFamily="34" charset="0"/>
              <a:buNone/>
            </a:pPr>
            <a:endParaRPr lang="nl-NL" sz="2400" dirty="0">
              <a:latin typeface="Arial"/>
              <a:ea typeface="+mn-lt"/>
              <a:cs typeface="Arial"/>
            </a:endParaRPr>
          </a:p>
          <a:p>
            <a:pPr marL="342900" indent="-342900">
              <a:spcBef>
                <a:spcPts val="633"/>
              </a:spcBef>
            </a:pPr>
            <a:r>
              <a:rPr lang="nl-NL" sz="2400" dirty="0">
                <a:latin typeface="Arial"/>
                <a:ea typeface="+mn-lt"/>
                <a:cs typeface="Arial"/>
              </a:rPr>
              <a:t>in contact na 'op zoek' </a:t>
            </a:r>
            <a:r>
              <a:rPr lang="nl-NL" sz="2400" dirty="0">
                <a:solidFill>
                  <a:schemeClr val="accent2"/>
                </a:solidFill>
                <a:latin typeface="Arial"/>
                <a:ea typeface="+mn-lt"/>
                <a:cs typeface="Arial"/>
              </a:rPr>
              <a:t>-&gt;</a:t>
            </a:r>
            <a:endParaRPr lang="nl-NL" dirty="0">
              <a:solidFill>
                <a:schemeClr val="accent2"/>
              </a:solidFill>
              <a:cs typeface="Calibri" panose="020F0502020204030204"/>
            </a:endParaRPr>
          </a:p>
          <a:p>
            <a:pPr marL="342900" indent="-342900">
              <a:spcBef>
                <a:spcPts val="633"/>
              </a:spcBef>
            </a:pPr>
            <a:r>
              <a:rPr lang="nl-NL" sz="2400" dirty="0">
                <a:latin typeface="Arial"/>
                <a:cs typeface="Arial"/>
              </a:rPr>
              <a:t>in contact na 'in beeld' </a:t>
            </a:r>
            <a:r>
              <a:rPr lang="nl-NL" sz="2400" dirty="0">
                <a:solidFill>
                  <a:schemeClr val="accent2"/>
                </a:solidFill>
                <a:latin typeface="Arial"/>
                <a:cs typeface="Arial"/>
              </a:rPr>
              <a:t>-&gt;&gt;</a:t>
            </a:r>
          </a:p>
          <a:p>
            <a:pPr marL="0" indent="0">
              <a:spcBef>
                <a:spcPts val="633"/>
              </a:spcBef>
              <a:buNone/>
            </a:pPr>
            <a:endParaRPr lang="en-US" sz="2400" dirty="0">
              <a:latin typeface="Arial"/>
              <a:cs typeface="Arial"/>
            </a:endParaRPr>
          </a:p>
          <a:p>
            <a:pPr marL="456565" indent="-456565">
              <a:spcBef>
                <a:spcPts val="633"/>
              </a:spcBef>
            </a:pPr>
            <a:endParaRPr lang="nl-NL" sz="2400" dirty="0">
              <a:latin typeface="Arial"/>
              <a:ea typeface="+mn-lt"/>
              <a:cs typeface="Arial"/>
            </a:endParaRPr>
          </a:p>
          <a:p>
            <a:pPr marL="356870" indent="-356870">
              <a:spcBef>
                <a:spcPts val="633"/>
              </a:spcBef>
            </a:pPr>
            <a:endParaRPr lang="nl-NL" sz="2400" dirty="0">
              <a:latin typeface="Arial"/>
              <a:cs typeface="Arial"/>
            </a:endParaRPr>
          </a:p>
          <a:p>
            <a:pPr marL="356870" indent="-356870">
              <a:spcBef>
                <a:spcPts val="633"/>
              </a:spcBef>
            </a:pPr>
            <a:endParaRPr lang="nl-NL" sz="2400" dirty="0">
              <a:latin typeface="Arial"/>
              <a:cs typeface="Arial"/>
            </a:endParaRPr>
          </a:p>
          <a:p>
            <a:pPr marL="239395" indent="-239395"/>
            <a:endParaRPr lang="nl-NL" sz="2400" dirty="0">
              <a:latin typeface="Arial"/>
              <a:cs typeface="Arial"/>
            </a:endParaRPr>
          </a:p>
          <a:p>
            <a:pPr marL="239395" indent="-239395"/>
            <a:endParaRPr lang="nl-NL" sz="2400" dirty="0">
              <a:latin typeface="Arial"/>
              <a:cs typeface="Arial"/>
            </a:endParaRPr>
          </a:p>
          <a:p>
            <a:pPr marL="239395" indent="-239395"/>
            <a:endParaRPr lang="nl-NL" sz="2400" dirty="0">
              <a:latin typeface="Arial"/>
              <a:cs typeface="Arial"/>
            </a:endParaRPr>
          </a:p>
        </p:txBody>
      </p:sp>
      <p:sp>
        <p:nvSpPr>
          <p:cNvPr id="3" name="Tijdelijke aanduiding voor dianummer 2">
            <a:extLst>
              <a:ext uri="{FF2B5EF4-FFF2-40B4-BE49-F238E27FC236}">
                <a16:creationId xmlns:a16="http://schemas.microsoft.com/office/drawing/2014/main" id="{1740282F-D922-8BC8-8F44-5CB628DF087D}"/>
              </a:ext>
            </a:extLst>
          </p:cNvPr>
          <p:cNvSpPr>
            <a:spLocks noGrp="1"/>
          </p:cNvSpPr>
          <p:nvPr>
            <p:ph type="sldNum" sz="quarter" idx="12"/>
          </p:nvPr>
        </p:nvSpPr>
        <p:spPr/>
        <p:txBody>
          <a:bodyPr/>
          <a:lstStyle/>
          <a:p>
            <a:fld id="{15D7007B-26D1-0A49-ABFB-CC1C13A2C2B7}" type="slidenum">
              <a:rPr lang="en-US" smtClean="0"/>
              <a:pPr/>
              <a:t>19</a:t>
            </a:fld>
            <a:endParaRPr lang="en-US"/>
          </a:p>
        </p:txBody>
      </p:sp>
      <p:sp>
        <p:nvSpPr>
          <p:cNvPr id="4" name="TextBox 5">
            <a:extLst>
              <a:ext uri="{FF2B5EF4-FFF2-40B4-BE49-F238E27FC236}">
                <a16:creationId xmlns:a16="http://schemas.microsoft.com/office/drawing/2014/main" id="{7FE3CEE7-B15C-DE54-B6E4-CE496702F480}"/>
              </a:ext>
            </a:extLst>
          </p:cNvPr>
          <p:cNvSpPr txBox="1"/>
          <p:nvPr/>
        </p:nvSpPr>
        <p:spPr>
          <a:xfrm>
            <a:off x="723014" y="618188"/>
            <a:ext cx="8176437" cy="584775"/>
          </a:xfrm>
          <a:prstGeom prst="rect">
            <a:avLst/>
          </a:prstGeom>
          <a:noFill/>
        </p:spPr>
        <p:txBody>
          <a:bodyPr wrap="square" rtlCol="0">
            <a:spAutoFit/>
          </a:bodyPr>
          <a:lstStyle/>
          <a:p>
            <a:r>
              <a:rPr lang="nl-NL" sz="3200">
                <a:solidFill>
                  <a:srgbClr val="11175E"/>
                </a:solidFill>
                <a:latin typeface="URW Form Medium" pitchFamily="2" charset="77"/>
              </a:rPr>
              <a:t>MIJLPAAL: IN CONTACT</a:t>
            </a:r>
          </a:p>
        </p:txBody>
      </p:sp>
      <p:pic>
        <p:nvPicPr>
          <p:cNvPr id="9" name="Afbeelding 8">
            <a:extLst>
              <a:ext uri="{FF2B5EF4-FFF2-40B4-BE49-F238E27FC236}">
                <a16:creationId xmlns:a16="http://schemas.microsoft.com/office/drawing/2014/main" id="{70E2512A-1AF9-6E2B-C6C7-CA8FE0F9563D}"/>
              </a:ext>
            </a:extLst>
          </p:cNvPr>
          <p:cNvPicPr>
            <a:picLocks noChangeAspect="1"/>
          </p:cNvPicPr>
          <p:nvPr/>
        </p:nvPicPr>
        <p:blipFill>
          <a:blip r:embed="rId3"/>
          <a:stretch>
            <a:fillRect/>
          </a:stretch>
        </p:blipFill>
        <p:spPr>
          <a:xfrm>
            <a:off x="8472181" y="1380335"/>
            <a:ext cx="2881618" cy="4626195"/>
          </a:xfrm>
          <a:prstGeom prst="rect">
            <a:avLst/>
          </a:prstGeom>
        </p:spPr>
      </p:pic>
    </p:spTree>
    <p:extLst>
      <p:ext uri="{BB962C8B-B14F-4D97-AF65-F5344CB8AC3E}">
        <p14:creationId xmlns:p14="http://schemas.microsoft.com/office/powerpoint/2010/main" val="730795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6F3E0F6D-D8B8-75CD-06A2-3F05E9BE3BD3}"/>
              </a:ext>
            </a:extLst>
          </p:cNvPr>
          <p:cNvSpPr>
            <a:spLocks noGrp="1"/>
          </p:cNvSpPr>
          <p:nvPr>
            <p:ph type="sldNum" sz="quarter" idx="12"/>
          </p:nvPr>
        </p:nvSpPr>
        <p:spPr/>
        <p:txBody>
          <a:bodyPr/>
          <a:lstStyle/>
          <a:p>
            <a:fld id="{15D7007B-26D1-0A49-ABFB-CC1C13A2C2B7}" type="slidenum">
              <a:rPr lang="en-US" smtClean="0"/>
              <a:pPr/>
              <a:t>20</a:t>
            </a:fld>
            <a:endParaRPr lang="en-US"/>
          </a:p>
        </p:txBody>
      </p:sp>
      <p:sp>
        <p:nvSpPr>
          <p:cNvPr id="5" name="Tekstvak 4">
            <a:extLst>
              <a:ext uri="{FF2B5EF4-FFF2-40B4-BE49-F238E27FC236}">
                <a16:creationId xmlns:a16="http://schemas.microsoft.com/office/drawing/2014/main" id="{7FDD3BB0-D0A5-F4A5-061F-2A89D9743697}"/>
              </a:ext>
            </a:extLst>
          </p:cNvPr>
          <p:cNvSpPr txBox="1"/>
          <p:nvPr/>
        </p:nvSpPr>
        <p:spPr>
          <a:xfrm>
            <a:off x="830503" y="1318243"/>
            <a:ext cx="7054713" cy="5324535"/>
          </a:xfrm>
          <a:prstGeom prst="rect">
            <a:avLst/>
          </a:prstGeom>
          <a:noFill/>
        </p:spPr>
        <p:txBody>
          <a:bodyPr wrap="square" lIns="91440" tIns="45720" rIns="91440" bIns="45720" anchor="t">
            <a:spAutoFit/>
          </a:bodyPr>
          <a:lstStyle/>
          <a:p>
            <a:pPr fontAlgn="base">
              <a:defRPr/>
            </a:pPr>
            <a:r>
              <a:rPr lang="nl-NL" sz="1600" b="1" dirty="0">
                <a:solidFill>
                  <a:schemeClr val="accent2"/>
                </a:solidFill>
                <a:latin typeface="Arial"/>
                <a:cs typeface="Arial"/>
              </a:rPr>
              <a:t>-&gt;</a:t>
            </a:r>
            <a:r>
              <a:rPr lang="nl-NL" sz="1600" b="1" dirty="0">
                <a:solidFill>
                  <a:srgbClr val="000000"/>
                </a:solidFill>
                <a:latin typeface="Arial"/>
                <a:cs typeface="Arial"/>
              </a:rPr>
              <a:t> </a:t>
            </a:r>
            <a:r>
              <a:rPr kumimoji="0" lang="nl-NL" sz="1600" b="1" i="0" u="none" strike="noStrike" kern="1200" cap="none" spc="0" normalizeH="0" baseline="0" noProof="0" dirty="0">
                <a:ln>
                  <a:noFill/>
                </a:ln>
                <a:solidFill>
                  <a:srgbClr val="000000"/>
                </a:solidFill>
                <a:effectLst/>
                <a:uLnTx/>
                <a:uFillTx/>
                <a:latin typeface="Arial"/>
                <a:cs typeface="Arial"/>
              </a:rPr>
              <a:t>Basis, in contact na op zoek</a:t>
            </a:r>
            <a:r>
              <a:rPr kumimoji="0" lang="nl-NL" sz="1600" b="0" i="0" u="none" strike="noStrike" kern="1200" cap="none" spc="0" normalizeH="0" baseline="0" noProof="0" dirty="0">
                <a:ln>
                  <a:noFill/>
                </a:ln>
                <a:solidFill>
                  <a:srgbClr val="000000"/>
                </a:solidFill>
                <a:effectLst/>
                <a:uLnTx/>
                <a:uFillTx/>
                <a:latin typeface="Arial"/>
                <a:cs typeface="Arial"/>
              </a:rPr>
              <a:t>  </a:t>
            </a:r>
          </a:p>
          <a:p>
            <a:pPr marL="285750" marR="0" lvl="0" indent="-285750" algn="l" defTabSz="914400" rtl="0" eaLnBrk="1" fontAlgn="base" latinLnBrk="0" hangingPunct="1">
              <a:lnSpc>
                <a:spcPct val="100000"/>
              </a:lnSpc>
              <a:spcBef>
                <a:spcPts val="0"/>
              </a:spcBef>
              <a:spcAft>
                <a:spcPts val="0"/>
              </a:spcAft>
              <a:buClrTx/>
              <a:buSzTx/>
              <a:buFont typeface="Arial"/>
              <a:buChar char="•"/>
              <a:tabLst/>
              <a:defRPr/>
            </a:pPr>
            <a:r>
              <a:rPr kumimoji="0" lang="nl-NL" sz="1400" b="0" i="0" u="none" strike="noStrike" kern="1200" cap="none" spc="0" normalizeH="0" baseline="0" noProof="0" dirty="0">
                <a:ln>
                  <a:noFill/>
                </a:ln>
                <a:solidFill>
                  <a:srgbClr val="000000"/>
                </a:solidFill>
                <a:effectLst/>
                <a:uLnTx/>
                <a:uFillTx/>
                <a:latin typeface="Arial"/>
                <a:cs typeface="Arial"/>
              </a:rPr>
              <a:t>Mijn organisatie is net als ikzelf goed bereikbaar (via verschillende kanalen) en het contact is laagdrempelig </a:t>
            </a:r>
            <a:endParaRPr lang="nl-NL" sz="1400" b="0" i="0" u="none" strike="noStrike" kern="1200" cap="none" spc="0" normalizeH="0" baseline="0" noProof="0" dirty="0">
              <a:ln>
                <a:noFill/>
              </a:ln>
              <a:solidFill>
                <a:srgbClr val="000000"/>
              </a:solidFill>
              <a:effectLst/>
              <a:uLnTx/>
              <a:uFillTx/>
              <a:latin typeface="Arial"/>
              <a:cs typeface="Arial"/>
            </a:endParaRPr>
          </a:p>
          <a:p>
            <a:pPr marL="285750" marR="0" lvl="0" indent="-285750" algn="l" defTabSz="914400" rtl="0" eaLnBrk="1" fontAlgn="base" latinLnBrk="0" hangingPunct="1">
              <a:lnSpc>
                <a:spcPct val="100000"/>
              </a:lnSpc>
              <a:spcBef>
                <a:spcPts val="0"/>
              </a:spcBef>
              <a:spcAft>
                <a:spcPts val="0"/>
              </a:spcAft>
              <a:buClrTx/>
              <a:buSzTx/>
              <a:buFont typeface="Arial"/>
              <a:buChar char="•"/>
              <a:tabLst/>
              <a:defRPr/>
            </a:pPr>
            <a:r>
              <a:rPr kumimoji="0" lang="nl-NL" sz="1400" b="0" i="0" u="none" strike="noStrike" kern="1200" cap="none" spc="0" normalizeH="0" baseline="0" noProof="0" dirty="0">
                <a:ln>
                  <a:noFill/>
                </a:ln>
                <a:solidFill>
                  <a:srgbClr val="000000"/>
                </a:solidFill>
                <a:effectLst/>
                <a:uLnTx/>
                <a:uFillTx/>
                <a:latin typeface="Arial"/>
                <a:cs typeface="Arial"/>
              </a:rPr>
              <a:t>Ik vraag hoe het met de inwoner gaat en of ik iets voor de inwoner kan doen.  </a:t>
            </a:r>
            <a:endParaRPr lang="nl-NL" sz="1400" b="0" i="0" u="none" strike="noStrike" kern="1200" cap="none" spc="0" normalizeH="0" baseline="0" noProof="0" dirty="0">
              <a:ln>
                <a:noFill/>
              </a:ln>
              <a:solidFill>
                <a:srgbClr val="000000"/>
              </a:solidFill>
              <a:effectLst/>
              <a:uLnTx/>
              <a:uFillTx/>
              <a:latin typeface="Arial"/>
              <a:cs typeface="Arial"/>
            </a:endParaRPr>
          </a:p>
          <a:p>
            <a:pPr marL="285750" marR="0" lvl="0" indent="-285750" algn="l" defTabSz="914400" rtl="0" eaLnBrk="1" fontAlgn="base" latinLnBrk="0" hangingPunct="1">
              <a:lnSpc>
                <a:spcPct val="100000"/>
              </a:lnSpc>
              <a:spcBef>
                <a:spcPts val="0"/>
              </a:spcBef>
              <a:spcAft>
                <a:spcPts val="0"/>
              </a:spcAft>
              <a:buClrTx/>
              <a:buSzTx/>
              <a:buFont typeface="Arial"/>
              <a:buChar char="•"/>
              <a:tabLst/>
              <a:defRPr/>
            </a:pPr>
            <a:r>
              <a:rPr kumimoji="0" lang="nl-NL" sz="1400" b="0" i="0" u="none" strike="noStrike" kern="1200" cap="none" spc="0" normalizeH="0" baseline="0" noProof="0" dirty="0">
                <a:ln>
                  <a:noFill/>
                </a:ln>
                <a:solidFill>
                  <a:srgbClr val="000000"/>
                </a:solidFill>
                <a:effectLst/>
                <a:uLnTx/>
                <a:uFillTx/>
                <a:latin typeface="Arial"/>
                <a:cs typeface="Arial"/>
              </a:rPr>
              <a:t>Ik verdiep </a:t>
            </a:r>
            <a:r>
              <a:rPr kumimoji="0" lang="nl-NL" sz="1400" b="0" i="0" u="none" strike="noStrike" kern="1200" cap="none" spc="0" normalizeH="0" baseline="0" noProof="0" dirty="0" err="1">
                <a:ln>
                  <a:noFill/>
                </a:ln>
                <a:solidFill>
                  <a:srgbClr val="000000"/>
                </a:solidFill>
                <a:effectLst/>
                <a:uLnTx/>
                <a:uFillTx/>
                <a:latin typeface="Arial"/>
                <a:cs typeface="Arial"/>
              </a:rPr>
              <a:t>mĳ</a:t>
            </a:r>
            <a:r>
              <a:rPr kumimoji="0" lang="nl-NL" sz="1400" b="0" i="0" u="none" strike="noStrike" kern="1200" cap="none" spc="0" normalizeH="0" baseline="0" noProof="0" dirty="0">
                <a:ln>
                  <a:noFill/>
                </a:ln>
                <a:solidFill>
                  <a:srgbClr val="000000"/>
                </a:solidFill>
                <a:effectLst/>
                <a:uLnTx/>
                <a:uFillTx/>
                <a:latin typeface="Arial"/>
                <a:cs typeface="Arial"/>
              </a:rPr>
              <a:t> in het verhaal van deze inwoner en bepaal wat de hulpvraag is </a:t>
            </a:r>
            <a:endParaRPr lang="nl-NL" sz="1400" b="0" i="0" u="none" strike="noStrike" kern="1200" cap="none" spc="0" normalizeH="0" baseline="0" noProof="0" dirty="0">
              <a:ln>
                <a:noFill/>
              </a:ln>
              <a:solidFill>
                <a:srgbClr val="000000"/>
              </a:solidFill>
              <a:effectLst/>
              <a:uLnTx/>
              <a:uFillTx/>
              <a:latin typeface="Arial"/>
              <a:cs typeface="Arial"/>
            </a:endParaRPr>
          </a:p>
          <a:p>
            <a:pPr marL="285750" marR="0" lvl="0" indent="-285750" algn="l" defTabSz="914400" rtl="0" eaLnBrk="1" fontAlgn="base" latinLnBrk="0" hangingPunct="1">
              <a:lnSpc>
                <a:spcPct val="100000"/>
              </a:lnSpc>
              <a:spcBef>
                <a:spcPts val="0"/>
              </a:spcBef>
              <a:spcAft>
                <a:spcPts val="0"/>
              </a:spcAft>
              <a:buClrTx/>
              <a:buSzTx/>
              <a:buFont typeface="Arial"/>
              <a:buChar char="•"/>
              <a:tabLst/>
              <a:defRPr/>
            </a:pPr>
            <a:r>
              <a:rPr kumimoji="0" lang="nl-NL" sz="1400" b="0" i="0" u="none" strike="noStrike" kern="1200" cap="none" spc="0" normalizeH="0" baseline="0" noProof="0" dirty="0">
                <a:ln>
                  <a:noFill/>
                </a:ln>
                <a:solidFill>
                  <a:srgbClr val="000000"/>
                </a:solidFill>
                <a:effectLst/>
                <a:uLnTx/>
                <a:uFillTx/>
                <a:latin typeface="Arial"/>
                <a:cs typeface="Arial"/>
              </a:rPr>
              <a:t>Ik luister zonder oordeel </a:t>
            </a:r>
            <a:endParaRPr lang="nl-NL" sz="1400" b="0" i="0" u="none" strike="noStrike" kern="1200" cap="none" spc="0" normalizeH="0" baseline="0" noProof="0" dirty="0">
              <a:ln>
                <a:noFill/>
              </a:ln>
              <a:solidFill>
                <a:srgbClr val="000000"/>
              </a:solidFill>
              <a:effectLst/>
              <a:uLnTx/>
              <a:uFillTx/>
              <a:latin typeface="Arial"/>
              <a:cs typeface="Arial"/>
            </a:endParaRPr>
          </a:p>
          <a:p>
            <a:pPr marL="285750" marR="0" lvl="0" indent="-285750" algn="l" defTabSz="914400" rtl="0" eaLnBrk="1" fontAlgn="base" latinLnBrk="0" hangingPunct="1">
              <a:lnSpc>
                <a:spcPct val="100000"/>
              </a:lnSpc>
              <a:spcBef>
                <a:spcPts val="0"/>
              </a:spcBef>
              <a:spcAft>
                <a:spcPts val="0"/>
              </a:spcAft>
              <a:buClrTx/>
              <a:buSzTx/>
              <a:buFont typeface="Arial"/>
              <a:buChar char="•"/>
              <a:tabLst/>
              <a:defRPr/>
            </a:pPr>
            <a:r>
              <a:rPr kumimoji="0" lang="nl-NL" sz="1400" b="0" i="0" u="none" strike="noStrike" kern="1200" cap="none" spc="0" normalizeH="0" baseline="0" noProof="0" dirty="0">
                <a:ln>
                  <a:noFill/>
                </a:ln>
                <a:solidFill>
                  <a:srgbClr val="000000"/>
                </a:solidFill>
                <a:effectLst/>
                <a:uLnTx/>
                <a:uFillTx/>
                <a:latin typeface="Arial"/>
                <a:cs typeface="Arial"/>
              </a:rPr>
              <a:t>Ik heb vertrouwen in de inwoner </a:t>
            </a:r>
            <a:endParaRPr lang="nl-NL" sz="1400" b="0" i="0" u="none" strike="noStrike" kern="1200" cap="none" spc="0" normalizeH="0" baseline="0" noProof="0" dirty="0">
              <a:ln>
                <a:noFill/>
              </a:ln>
              <a:solidFill>
                <a:srgbClr val="000000"/>
              </a:solidFill>
              <a:effectLst/>
              <a:uLnTx/>
              <a:uFillTx/>
              <a:latin typeface="Arial"/>
              <a:cs typeface="Arial"/>
            </a:endParaRPr>
          </a:p>
          <a:p>
            <a:pPr marL="285750" marR="0" lvl="0" indent="-285750" algn="l" defTabSz="914400" rtl="0" eaLnBrk="1" fontAlgn="base" latinLnBrk="0" hangingPunct="1">
              <a:lnSpc>
                <a:spcPct val="100000"/>
              </a:lnSpc>
              <a:spcBef>
                <a:spcPts val="0"/>
              </a:spcBef>
              <a:spcAft>
                <a:spcPts val="0"/>
              </a:spcAft>
              <a:buClrTx/>
              <a:buSzTx/>
              <a:buFont typeface="Arial"/>
              <a:buChar char="•"/>
              <a:tabLst/>
              <a:defRPr/>
            </a:pPr>
            <a:r>
              <a:rPr kumimoji="0" lang="nl-NL" sz="1400" b="0" i="0" u="none" strike="noStrike" kern="1200" cap="none" spc="0" normalizeH="0" baseline="0" noProof="0" dirty="0">
                <a:ln>
                  <a:noFill/>
                </a:ln>
                <a:solidFill>
                  <a:srgbClr val="000000"/>
                </a:solidFill>
                <a:effectLst/>
                <a:uLnTx/>
                <a:uFillTx/>
                <a:latin typeface="Arial"/>
                <a:cs typeface="Arial"/>
              </a:rPr>
              <a:t>Ik maak een vervolgafspraak, waarbij ik aangeef dat de inwoner iemand mee mag nemen </a:t>
            </a:r>
            <a:endParaRPr lang="nl-NL" sz="1400" b="0" i="0" u="none" strike="noStrike" kern="1200" cap="none" spc="0" normalizeH="0" baseline="0" noProof="0" dirty="0">
              <a:ln>
                <a:noFill/>
              </a:ln>
              <a:solidFill>
                <a:srgbClr val="000000"/>
              </a:solidFill>
              <a:effectLst/>
              <a:uLnTx/>
              <a:uFillTx/>
              <a:latin typeface="Arial"/>
              <a:cs typeface="Arial"/>
            </a:endParaRPr>
          </a:p>
          <a:p>
            <a:pPr marL="285750" indent="-285750" fontAlgn="base">
              <a:buFont typeface="Arial"/>
              <a:buChar char="•"/>
              <a:defRPr/>
            </a:pPr>
            <a:r>
              <a:rPr kumimoji="0" lang="nl-NL" sz="1400" b="0" i="0" u="none" strike="noStrike" kern="1200" cap="none" spc="0" normalizeH="0" baseline="0" noProof="0" dirty="0">
                <a:ln>
                  <a:noFill/>
                </a:ln>
                <a:solidFill>
                  <a:srgbClr val="000000"/>
                </a:solidFill>
                <a:effectLst/>
                <a:uLnTx/>
                <a:uFillTx/>
                <a:latin typeface="Arial"/>
                <a:cs typeface="Arial"/>
              </a:rPr>
              <a:t>Ik pas stress-sensitieve dienstverlening toe</a:t>
            </a:r>
            <a:r>
              <a:rPr lang="nl-NL" sz="1400" u="sng" dirty="0">
                <a:solidFill>
                  <a:srgbClr val="D13438"/>
                </a:solidFill>
                <a:latin typeface="Arial"/>
                <a:cs typeface="Arial"/>
              </a:rPr>
              <a:t> </a:t>
            </a:r>
            <a:endParaRPr lang="nl-NL" sz="1400" b="0" i="0" u="none" strike="noStrike" kern="1200" cap="none" spc="0" normalizeH="0" baseline="0" noProof="0" dirty="0">
              <a:ln>
                <a:noFill/>
              </a:ln>
              <a:solidFill>
                <a:srgbClr val="000000"/>
              </a:solidFill>
              <a:effectLst/>
              <a:uLnTx/>
              <a:uFillTx/>
              <a:latin typeface="Arial"/>
              <a:cs typeface="Arial"/>
            </a:endParaRPr>
          </a:p>
          <a:p>
            <a:pPr marL="285750" marR="0" lvl="0" indent="-285750" algn="l" defTabSz="914400" rtl="0" eaLnBrk="1" fontAlgn="base" latinLnBrk="0" hangingPunct="1">
              <a:lnSpc>
                <a:spcPct val="100000"/>
              </a:lnSpc>
              <a:spcBef>
                <a:spcPts val="0"/>
              </a:spcBef>
              <a:spcAft>
                <a:spcPts val="0"/>
              </a:spcAft>
              <a:buClrTx/>
              <a:buSzTx/>
              <a:buFont typeface="Arial"/>
              <a:buChar char="•"/>
              <a:tabLst/>
              <a:defRPr/>
            </a:pPr>
            <a:r>
              <a:rPr kumimoji="0" lang="nl-NL" sz="1400" b="0" i="0" u="none" strike="noStrike" kern="1200" cap="none" spc="0" normalizeH="0" baseline="0" noProof="0" dirty="0">
                <a:ln>
                  <a:noFill/>
                </a:ln>
                <a:solidFill>
                  <a:srgbClr val="000000"/>
                </a:solidFill>
                <a:effectLst/>
                <a:uLnTx/>
                <a:uFillTx/>
                <a:latin typeface="Arial"/>
                <a:cs typeface="Arial"/>
              </a:rPr>
              <a:t>Ik pas motiverende gespreksvoering toe </a:t>
            </a:r>
            <a:endParaRPr lang="nl-NL" sz="1400" b="0" i="0" u="none" strike="noStrike" kern="1200" cap="none" spc="0" normalizeH="0" baseline="0" noProof="0" dirty="0">
              <a:ln>
                <a:noFill/>
              </a:ln>
              <a:solidFill>
                <a:srgbClr val="000000"/>
              </a:solidFill>
              <a:effectLst/>
              <a:uLnTx/>
              <a:uFillTx/>
              <a:latin typeface="Arial"/>
              <a:cs typeface="Arial"/>
            </a:endParaRPr>
          </a:p>
          <a:p>
            <a:pPr marL="285750" marR="0" lvl="0" indent="-285750" algn="l" defTabSz="914400" rtl="0" eaLnBrk="1" fontAlgn="base" latinLnBrk="0" hangingPunct="1">
              <a:lnSpc>
                <a:spcPct val="100000"/>
              </a:lnSpc>
              <a:spcBef>
                <a:spcPts val="0"/>
              </a:spcBef>
              <a:spcAft>
                <a:spcPts val="0"/>
              </a:spcAft>
              <a:buClrTx/>
              <a:buSzTx/>
              <a:buFont typeface="Arial"/>
              <a:buChar char="•"/>
              <a:tabLst/>
              <a:defRPr/>
            </a:pPr>
            <a:r>
              <a:rPr kumimoji="0" lang="nl-NL" sz="1400" b="0" i="0" u="none" strike="noStrike" kern="1200" cap="none" spc="0" normalizeH="0" baseline="0" noProof="0" dirty="0">
                <a:ln>
                  <a:noFill/>
                </a:ln>
                <a:solidFill>
                  <a:srgbClr val="000000"/>
                </a:solidFill>
                <a:effectLst/>
                <a:uLnTx/>
                <a:uFillTx/>
                <a:latin typeface="Arial"/>
                <a:cs typeface="Arial"/>
              </a:rPr>
              <a:t>Ik geef ruimte aan de inwoner om zijn/haar problemen zelf op te lossen </a:t>
            </a:r>
            <a:endParaRPr lang="nl-NL" sz="1400" b="0" i="0" u="none" strike="noStrike" kern="1200" cap="none" spc="0" normalizeH="0" baseline="0" noProof="0" dirty="0">
              <a:ln>
                <a:noFill/>
              </a:ln>
              <a:solidFill>
                <a:srgbClr val="000000"/>
              </a:solidFill>
              <a:effectLst/>
              <a:uLnTx/>
              <a:uFillTx/>
              <a:latin typeface="Arial"/>
              <a:cs typeface="Arial"/>
            </a:endParaRPr>
          </a:p>
          <a:p>
            <a:pPr marL="285750" marR="0" lvl="0" indent="-285750" algn="l" defTabSz="914400" rtl="0" eaLnBrk="1" fontAlgn="base" latinLnBrk="0" hangingPunct="1">
              <a:lnSpc>
                <a:spcPct val="100000"/>
              </a:lnSpc>
              <a:spcBef>
                <a:spcPts val="0"/>
              </a:spcBef>
              <a:spcAft>
                <a:spcPts val="0"/>
              </a:spcAft>
              <a:buClrTx/>
              <a:buSzTx/>
              <a:buFont typeface="Arial"/>
              <a:buChar char="•"/>
              <a:tabLst/>
              <a:defRPr/>
            </a:pPr>
            <a:r>
              <a:rPr kumimoji="0" lang="nl-NL" sz="1400" b="0" i="0" u="none" strike="noStrike" kern="1200" cap="none" spc="0" normalizeH="0" baseline="0" noProof="0" dirty="0">
                <a:ln>
                  <a:noFill/>
                </a:ln>
                <a:solidFill>
                  <a:srgbClr val="000000"/>
                </a:solidFill>
                <a:effectLst/>
                <a:uLnTx/>
                <a:uFillTx/>
                <a:latin typeface="Arial"/>
                <a:cs typeface="Arial"/>
              </a:rPr>
              <a:t>Ik uit waardering voor de stappen die gezet worden </a:t>
            </a:r>
            <a:endParaRPr lang="nl-NL" sz="1400" b="0" i="0" u="none" strike="noStrike" kern="1200" cap="none" spc="0" normalizeH="0" baseline="0" noProof="0" dirty="0">
              <a:ln>
                <a:noFill/>
              </a:ln>
              <a:solidFill>
                <a:srgbClr val="000000"/>
              </a:solidFill>
              <a:effectLst/>
              <a:uLnTx/>
              <a:uFillTx/>
              <a:latin typeface="Arial"/>
              <a:cs typeface="Arial"/>
            </a:endParaRPr>
          </a:p>
          <a:p>
            <a:pPr marL="285750" marR="0" lvl="0" indent="-285750" algn="l" defTabSz="914400" rtl="0" eaLnBrk="1" fontAlgn="base" latinLnBrk="0" hangingPunct="1">
              <a:lnSpc>
                <a:spcPct val="100000"/>
              </a:lnSpc>
              <a:spcBef>
                <a:spcPts val="0"/>
              </a:spcBef>
              <a:spcAft>
                <a:spcPts val="0"/>
              </a:spcAft>
              <a:buClrTx/>
              <a:buSzTx/>
              <a:buFont typeface="Arial"/>
              <a:buChar char="•"/>
              <a:tabLst/>
              <a:defRPr/>
            </a:pPr>
            <a:r>
              <a:rPr kumimoji="0" lang="nl-NL" sz="1400" b="0" i="0" u="none" strike="noStrike" kern="1200" cap="none" spc="0" normalizeH="0" baseline="0" noProof="0" dirty="0">
                <a:ln>
                  <a:noFill/>
                </a:ln>
                <a:solidFill>
                  <a:srgbClr val="000000"/>
                </a:solidFill>
                <a:effectLst/>
                <a:uLnTx/>
                <a:uFillTx/>
                <a:latin typeface="Arial"/>
                <a:cs typeface="Arial"/>
              </a:rPr>
              <a:t>Wanneer ik een crisissituatie signaleer, kan ik direct handelen. </a:t>
            </a:r>
            <a:endParaRPr lang="nl-NL" sz="1400" b="0" i="0" u="none" strike="noStrike" kern="1200" cap="none" spc="0" normalizeH="0" baseline="0" noProof="0" dirty="0">
              <a:ln>
                <a:noFill/>
              </a:ln>
              <a:solidFill>
                <a:srgbClr val="000000"/>
              </a:solidFill>
              <a:effectLst/>
              <a:uLnTx/>
              <a:uFillTx/>
              <a:latin typeface="Arial"/>
              <a:cs typeface="Arial"/>
            </a:endParaRPr>
          </a:p>
          <a:p>
            <a:pPr marL="285750" marR="0" lvl="0" indent="-285750" algn="l" defTabSz="914400" rtl="0" eaLnBrk="1" fontAlgn="base" latinLnBrk="0" hangingPunct="1">
              <a:lnSpc>
                <a:spcPct val="100000"/>
              </a:lnSpc>
              <a:spcBef>
                <a:spcPts val="0"/>
              </a:spcBef>
              <a:spcAft>
                <a:spcPts val="0"/>
              </a:spcAft>
              <a:buClrTx/>
              <a:buSzTx/>
              <a:buFont typeface="Arial"/>
              <a:buChar char="•"/>
              <a:tabLst/>
              <a:defRPr/>
            </a:pPr>
            <a:r>
              <a:rPr kumimoji="0" lang="nl-NL" sz="1400" b="0" i="0" u="none" strike="noStrike" kern="1200" cap="none" spc="0" normalizeH="0" baseline="0" noProof="0" dirty="0">
                <a:ln>
                  <a:noFill/>
                </a:ln>
                <a:solidFill>
                  <a:srgbClr val="000000"/>
                </a:solidFill>
                <a:effectLst/>
                <a:uLnTx/>
                <a:uFillTx/>
                <a:latin typeface="Arial"/>
                <a:cs typeface="Arial"/>
              </a:rPr>
              <a:t>Ik verwijs door indien nodig </a:t>
            </a:r>
            <a:endParaRPr lang="nl-NL" sz="1400" b="0" i="0" u="none" strike="noStrike" kern="1200" cap="none" spc="0" normalizeH="0" baseline="0" noProof="0" dirty="0">
              <a:ln>
                <a:noFill/>
              </a:ln>
              <a:solidFill>
                <a:srgbClr val="000000"/>
              </a:solidFill>
              <a:effectLst/>
              <a:uLnTx/>
              <a:uFillTx/>
              <a:latin typeface="Arial"/>
              <a:cs typeface="Arial"/>
            </a:endParaRPr>
          </a:p>
          <a:p>
            <a:pPr marL="285750" marR="0" lvl="0" indent="-285750" algn="l" defTabSz="914400" rtl="0" eaLnBrk="1" fontAlgn="base" latinLnBrk="0" hangingPunct="1">
              <a:lnSpc>
                <a:spcPct val="100000"/>
              </a:lnSpc>
              <a:spcBef>
                <a:spcPts val="0"/>
              </a:spcBef>
              <a:spcAft>
                <a:spcPts val="0"/>
              </a:spcAft>
              <a:buClrTx/>
              <a:buSzTx/>
              <a:buFont typeface="Arial"/>
              <a:buChar char="•"/>
              <a:tabLst/>
              <a:defRPr/>
            </a:pPr>
            <a:r>
              <a:rPr kumimoji="0" lang="nl-NL" sz="1400" b="0" i="0" u="none" strike="noStrike" kern="1200" cap="none" spc="0" normalizeH="0" baseline="0" noProof="0" dirty="0">
                <a:ln>
                  <a:noFill/>
                </a:ln>
                <a:solidFill>
                  <a:srgbClr val="000000"/>
                </a:solidFill>
                <a:effectLst/>
                <a:uLnTx/>
                <a:uFillTx/>
                <a:latin typeface="Arial"/>
                <a:cs typeface="Arial"/>
              </a:rPr>
              <a:t>Ik leg het contact vast zodat de inwoner en ikzelf of mijn collega terug kan zien wat er is afgesproken.  </a:t>
            </a:r>
            <a:endParaRPr lang="nl-NL" sz="1400" b="0" i="0" u="none" strike="noStrike" kern="1200" cap="none" spc="0" normalizeH="0" baseline="0" noProof="0" dirty="0">
              <a:ln>
                <a:noFill/>
              </a:ln>
              <a:solidFill>
                <a:srgbClr val="000000"/>
              </a:solidFill>
              <a:effectLst/>
              <a:uLnTx/>
              <a:uFillTx/>
              <a:latin typeface="Arial"/>
              <a:cs typeface="Arial"/>
            </a:endParaRPr>
          </a:p>
          <a:p>
            <a:pPr marL="285750" marR="0" lvl="0" indent="-285750" algn="l" defTabSz="914400" rtl="0" eaLnBrk="1" fontAlgn="base" latinLnBrk="0" hangingPunct="1">
              <a:lnSpc>
                <a:spcPct val="100000"/>
              </a:lnSpc>
              <a:spcBef>
                <a:spcPts val="0"/>
              </a:spcBef>
              <a:spcAft>
                <a:spcPts val="0"/>
              </a:spcAft>
              <a:buClrTx/>
              <a:buSzTx/>
              <a:buFont typeface="Arial"/>
              <a:buChar char="•"/>
              <a:tabLst/>
              <a:defRPr/>
            </a:pPr>
            <a:r>
              <a:rPr kumimoji="0" lang="nl-NL" sz="1400" b="0" i="0" u="none" strike="noStrike" kern="1200" cap="none" spc="0" normalizeH="0" baseline="0" noProof="0" dirty="0">
                <a:ln>
                  <a:noFill/>
                </a:ln>
                <a:solidFill>
                  <a:srgbClr val="000000"/>
                </a:solidFill>
                <a:effectLst/>
                <a:uLnTx/>
                <a:uFillTx/>
                <a:latin typeface="Arial"/>
                <a:cs typeface="Arial"/>
              </a:rPr>
              <a:t>Als ik doorverwijs dan vraag ik de inwoner toestemming om de informatie uit het eerste contact door te geven aan mijn collega/een andere organisatie  </a:t>
            </a:r>
            <a:endParaRPr lang="nl-NL" sz="1400" b="0" i="0" u="none" strike="noStrike" kern="1200" cap="none" spc="0" normalizeH="0" baseline="0" noProof="0" dirty="0">
              <a:ln>
                <a:noFill/>
              </a:ln>
              <a:solidFill>
                <a:srgbClr val="000000"/>
              </a:solidFill>
              <a:effectLst/>
              <a:uLnTx/>
              <a:uFillTx/>
              <a:latin typeface="Arial"/>
              <a:cs typeface="Arial"/>
            </a:endParaRPr>
          </a:p>
          <a:p>
            <a:pPr>
              <a:defRPr/>
            </a:pPr>
            <a:endParaRPr lang="nl-NL" sz="1400" dirty="0">
              <a:solidFill>
                <a:srgbClr val="000000"/>
              </a:solidFill>
              <a:latin typeface="Arial"/>
              <a:cs typeface="Arial"/>
            </a:endParaRPr>
          </a:p>
          <a:p>
            <a:pPr>
              <a:defRPr/>
            </a:pPr>
            <a:r>
              <a:rPr lang="nl-NL" sz="1600" b="1" dirty="0">
                <a:solidFill>
                  <a:srgbClr val="000000"/>
                </a:solidFill>
                <a:latin typeface="Arial"/>
                <a:cs typeface="Arial"/>
              </a:rPr>
              <a:t>Inspiratie</a:t>
            </a:r>
            <a:endParaRPr lang="en-US" sz="1600" dirty="0">
              <a:solidFill>
                <a:srgbClr val="000000"/>
              </a:solidFill>
              <a:latin typeface="Arial"/>
              <a:cs typeface="Arial"/>
            </a:endParaRPr>
          </a:p>
          <a:p>
            <a:pPr marL="285750" indent="-285750">
              <a:buFont typeface="Arial,Sans-Serif"/>
              <a:buChar char="•"/>
              <a:defRPr/>
            </a:pPr>
            <a:r>
              <a:rPr lang="nl-NL" sz="1400" dirty="0">
                <a:solidFill>
                  <a:srgbClr val="000000"/>
                </a:solidFill>
                <a:latin typeface="Arial"/>
                <a:cs typeface="Arial"/>
              </a:rPr>
              <a:t>Ik stel verschillende mogelijkheden voor om het gesprek te plannen (digitaal of op locatie) </a:t>
            </a:r>
            <a:endParaRPr lang="en-US" sz="1400" dirty="0">
              <a:solidFill>
                <a:srgbClr val="000000"/>
              </a:solidFill>
              <a:latin typeface="Arial"/>
              <a:cs typeface="Arial"/>
            </a:endParaRPr>
          </a:p>
          <a:p>
            <a:pPr marL="285750" indent="-285750">
              <a:buFont typeface="Arial,Sans-Serif"/>
              <a:buChar char="•"/>
              <a:defRPr/>
            </a:pPr>
            <a:r>
              <a:rPr lang="nl-NL" sz="1400" dirty="0">
                <a:solidFill>
                  <a:srgbClr val="000000"/>
                </a:solidFill>
                <a:latin typeface="Arial"/>
                <a:cs typeface="Arial"/>
              </a:rPr>
              <a:t>Ik beantwoord vragen via </a:t>
            </a:r>
            <a:r>
              <a:rPr lang="nl-NL" sz="1400" dirty="0" err="1">
                <a:solidFill>
                  <a:srgbClr val="000000"/>
                </a:solidFill>
                <a:latin typeface="Arial"/>
                <a:cs typeface="Arial"/>
              </a:rPr>
              <a:t>social</a:t>
            </a:r>
            <a:r>
              <a:rPr lang="nl-NL" sz="1400" dirty="0">
                <a:solidFill>
                  <a:srgbClr val="000000"/>
                </a:solidFill>
                <a:latin typeface="Arial"/>
                <a:cs typeface="Arial"/>
              </a:rPr>
              <a:t> media als dat beter aansluit bij de inwoner </a:t>
            </a:r>
            <a:endParaRPr lang="nl-NL" sz="1400" dirty="0">
              <a:cs typeface="Calibri"/>
            </a:endParaRPr>
          </a:p>
        </p:txBody>
      </p:sp>
      <p:sp>
        <p:nvSpPr>
          <p:cNvPr id="4" name="TextBox 5">
            <a:extLst>
              <a:ext uri="{FF2B5EF4-FFF2-40B4-BE49-F238E27FC236}">
                <a16:creationId xmlns:a16="http://schemas.microsoft.com/office/drawing/2014/main" id="{E31EA47C-CF5F-FF19-C058-558549EB6438}"/>
              </a:ext>
            </a:extLst>
          </p:cNvPr>
          <p:cNvSpPr txBox="1"/>
          <p:nvPr/>
        </p:nvSpPr>
        <p:spPr>
          <a:xfrm>
            <a:off x="723014" y="618188"/>
            <a:ext cx="8176437" cy="584775"/>
          </a:xfrm>
          <a:prstGeom prst="rect">
            <a:avLst/>
          </a:prstGeom>
          <a:noFill/>
        </p:spPr>
        <p:txBody>
          <a:bodyPr wrap="square" rtlCol="0">
            <a:spAutoFit/>
          </a:bodyPr>
          <a:lstStyle/>
          <a:p>
            <a:r>
              <a:rPr lang="nl-NL" sz="3200" dirty="0">
                <a:solidFill>
                  <a:srgbClr val="11175E"/>
                </a:solidFill>
                <a:latin typeface="URW Form Medium" pitchFamily="2" charset="77"/>
              </a:rPr>
              <a:t>MIJLPAAL: IN CONTACT </a:t>
            </a:r>
            <a:r>
              <a:rPr lang="nl-NL" sz="3200" dirty="0">
                <a:solidFill>
                  <a:schemeClr val="accent2"/>
                </a:solidFill>
                <a:latin typeface="URW Form Medium" pitchFamily="2" charset="77"/>
              </a:rPr>
              <a:t>workshop</a:t>
            </a:r>
          </a:p>
        </p:txBody>
      </p:sp>
      <p:grpSp>
        <p:nvGrpSpPr>
          <p:cNvPr id="14" name="Groep 13">
            <a:extLst>
              <a:ext uri="{FF2B5EF4-FFF2-40B4-BE49-F238E27FC236}">
                <a16:creationId xmlns:a16="http://schemas.microsoft.com/office/drawing/2014/main" id="{16506D2F-CDBC-30F8-8C17-DC613E636D2C}"/>
              </a:ext>
            </a:extLst>
          </p:cNvPr>
          <p:cNvGrpSpPr/>
          <p:nvPr/>
        </p:nvGrpSpPr>
        <p:grpSpPr>
          <a:xfrm>
            <a:off x="8049149" y="1664420"/>
            <a:ext cx="3650029" cy="4342045"/>
            <a:chOff x="8063436" y="2150195"/>
            <a:chExt cx="3650029" cy="4342045"/>
          </a:xfrm>
        </p:grpSpPr>
        <p:cxnSp>
          <p:nvCxnSpPr>
            <p:cNvPr id="15" name="Rechte verbindingslijn 14">
              <a:extLst>
                <a:ext uri="{FF2B5EF4-FFF2-40B4-BE49-F238E27FC236}">
                  <a16:creationId xmlns:a16="http://schemas.microsoft.com/office/drawing/2014/main" id="{7D29147D-E106-E06D-BB83-6ABF26CD7D85}"/>
                </a:ext>
              </a:extLst>
            </p:cNvPr>
            <p:cNvCxnSpPr>
              <a:cxnSpLocks/>
            </p:cNvCxnSpPr>
            <p:nvPr/>
          </p:nvCxnSpPr>
          <p:spPr>
            <a:xfrm>
              <a:off x="9747504" y="2150195"/>
              <a:ext cx="0" cy="4342045"/>
            </a:xfrm>
            <a:prstGeom prst="line">
              <a:avLst/>
            </a:prstGeom>
            <a:ln w="28575">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16" name="Tekstvak 15">
              <a:extLst>
                <a:ext uri="{FF2B5EF4-FFF2-40B4-BE49-F238E27FC236}">
                  <a16:creationId xmlns:a16="http://schemas.microsoft.com/office/drawing/2014/main" id="{91DB7EA1-82F7-B4C9-B417-D9E0B34525F5}"/>
                </a:ext>
              </a:extLst>
            </p:cNvPr>
            <p:cNvSpPr txBox="1"/>
            <p:nvPr/>
          </p:nvSpPr>
          <p:spPr>
            <a:xfrm>
              <a:off x="8063436" y="3022096"/>
              <a:ext cx="3650028" cy="461665"/>
            </a:xfrm>
            <a:prstGeom prst="rect">
              <a:avLst/>
            </a:prstGeom>
            <a:solidFill>
              <a:schemeClr val="bg1"/>
            </a:solidFill>
            <a:ln w="31750">
              <a:solidFill>
                <a:srgbClr val="C00000"/>
              </a:solidFill>
            </a:ln>
          </p:spPr>
          <p:txBody>
            <a:bodyPr wrap="square">
              <a:spAutoFit/>
            </a:bodyPr>
            <a:lstStyle/>
            <a:p>
              <a:pPr algn="ctr"/>
              <a:r>
                <a:rPr lang="nl-NL" sz="1200" b="1" dirty="0">
                  <a:latin typeface="Arial" panose="020B0604020202020204" pitchFamily="34" charset="0"/>
                  <a:cs typeface="Arial" panose="020B0604020202020204" pitchFamily="34" charset="0"/>
                </a:rPr>
                <a:t>In jouw werk als professional </a:t>
              </a:r>
            </a:p>
            <a:p>
              <a:pPr algn="ctr"/>
              <a:r>
                <a:rPr lang="nl-NL" sz="1200" dirty="0">
                  <a:latin typeface="Arial" panose="020B0604020202020204" pitchFamily="34" charset="0"/>
                  <a:cs typeface="Arial" panose="020B0604020202020204" pitchFamily="34" charset="0"/>
                </a:rPr>
                <a:t>(processen, methodieken, trainingen </a:t>
              </a:r>
              <a:r>
                <a:rPr lang="nl-NL" sz="1200" dirty="0" err="1">
                  <a:latin typeface="Arial" panose="020B0604020202020204" pitchFamily="34" charset="0"/>
                  <a:cs typeface="Arial" panose="020B0604020202020204" pitchFamily="34" charset="0"/>
                </a:rPr>
                <a:t>enz</a:t>
              </a:r>
              <a:r>
                <a:rPr lang="nl-NL" sz="1200" dirty="0">
                  <a:latin typeface="Arial" panose="020B0604020202020204" pitchFamily="34" charset="0"/>
                  <a:cs typeface="Arial" panose="020B0604020202020204" pitchFamily="34" charset="0"/>
                </a:rPr>
                <a:t>)</a:t>
              </a:r>
            </a:p>
          </p:txBody>
        </p:sp>
        <p:sp>
          <p:nvSpPr>
            <p:cNvPr id="17" name="Tekstvak 16">
              <a:extLst>
                <a:ext uri="{FF2B5EF4-FFF2-40B4-BE49-F238E27FC236}">
                  <a16:creationId xmlns:a16="http://schemas.microsoft.com/office/drawing/2014/main" id="{B5C618A5-36AA-17E1-BA1E-762A481857E8}"/>
                </a:ext>
              </a:extLst>
            </p:cNvPr>
            <p:cNvSpPr txBox="1"/>
            <p:nvPr/>
          </p:nvSpPr>
          <p:spPr>
            <a:xfrm>
              <a:off x="8063436" y="3639768"/>
              <a:ext cx="3650028" cy="461665"/>
            </a:xfrm>
            <a:prstGeom prst="rect">
              <a:avLst/>
            </a:prstGeom>
            <a:solidFill>
              <a:schemeClr val="bg1"/>
            </a:solidFill>
            <a:ln w="31750">
              <a:solidFill>
                <a:schemeClr val="accent6"/>
              </a:solidFill>
            </a:ln>
          </p:spPr>
          <p:txBody>
            <a:bodyPr wrap="square">
              <a:spAutoFit/>
            </a:bodyPr>
            <a:lstStyle/>
            <a:p>
              <a:pPr algn="ctr"/>
              <a:r>
                <a:rPr lang="nl-NL" sz="1200" b="1" dirty="0">
                  <a:latin typeface="Arial" panose="020B0604020202020204" pitchFamily="34" charset="0"/>
                  <a:cs typeface="Arial" panose="020B0604020202020204" pitchFamily="34" charset="0"/>
                </a:rPr>
                <a:t>Informatiekundig</a:t>
              </a:r>
              <a:endParaRPr lang="nl-NL" sz="1200" dirty="0">
                <a:latin typeface="Arial" panose="020B0604020202020204" pitchFamily="34" charset="0"/>
                <a:cs typeface="Arial" panose="020B0604020202020204" pitchFamily="34" charset="0"/>
              </a:endParaRPr>
            </a:p>
            <a:p>
              <a:pPr algn="ctr"/>
              <a:r>
                <a:rPr lang="nl-NL" sz="1200" dirty="0">
                  <a:latin typeface="Arial" panose="020B0604020202020204" pitchFamily="34" charset="0"/>
                  <a:cs typeface="Arial" panose="020B0604020202020204" pitchFamily="34" charset="0"/>
                </a:rPr>
                <a:t>(tools, apps, systemen, </a:t>
              </a:r>
              <a:r>
                <a:rPr lang="nl-NL" sz="1200" dirty="0" err="1">
                  <a:latin typeface="Arial" panose="020B0604020202020204" pitchFamily="34" charset="0"/>
                  <a:cs typeface="Arial" panose="020B0604020202020204" pitchFamily="34" charset="0"/>
                </a:rPr>
                <a:t>enz</a:t>
              </a:r>
              <a:r>
                <a:rPr lang="nl-NL" sz="1200" dirty="0">
                  <a:latin typeface="Arial" panose="020B0604020202020204" pitchFamily="34" charset="0"/>
                  <a:cs typeface="Arial" panose="020B0604020202020204" pitchFamily="34" charset="0"/>
                </a:rPr>
                <a:t>)</a:t>
              </a:r>
            </a:p>
          </p:txBody>
        </p:sp>
        <p:sp>
          <p:nvSpPr>
            <p:cNvPr id="18" name="Tekstvak 17">
              <a:extLst>
                <a:ext uri="{FF2B5EF4-FFF2-40B4-BE49-F238E27FC236}">
                  <a16:creationId xmlns:a16="http://schemas.microsoft.com/office/drawing/2014/main" id="{30A3E17A-5245-C173-A4C4-45C87C09E252}"/>
                </a:ext>
              </a:extLst>
            </p:cNvPr>
            <p:cNvSpPr txBox="1"/>
            <p:nvPr/>
          </p:nvSpPr>
          <p:spPr>
            <a:xfrm>
              <a:off x="8063437" y="4269275"/>
              <a:ext cx="3650028" cy="461665"/>
            </a:xfrm>
            <a:prstGeom prst="rect">
              <a:avLst/>
            </a:prstGeom>
            <a:solidFill>
              <a:schemeClr val="bg1"/>
            </a:solidFill>
            <a:ln w="31750">
              <a:solidFill>
                <a:srgbClr val="0070C0"/>
              </a:solidFill>
            </a:ln>
          </p:spPr>
          <p:txBody>
            <a:bodyPr wrap="square">
              <a:spAutoFit/>
            </a:bodyPr>
            <a:lstStyle/>
            <a:p>
              <a:pPr algn="ctr"/>
              <a:r>
                <a:rPr lang="nl-NL" sz="1200" b="1" dirty="0">
                  <a:latin typeface="Arial" panose="020B0604020202020204" pitchFamily="34" charset="0"/>
                  <a:cs typeface="Arial" panose="020B0604020202020204" pitchFamily="34" charset="0"/>
                </a:rPr>
                <a:t>Beleid/ juridisch</a:t>
              </a:r>
              <a:endParaRPr lang="nl-NL" sz="1200" dirty="0">
                <a:latin typeface="Arial" panose="020B0604020202020204" pitchFamily="34" charset="0"/>
                <a:cs typeface="Arial" panose="020B0604020202020204" pitchFamily="34" charset="0"/>
              </a:endParaRPr>
            </a:p>
            <a:p>
              <a:pPr algn="ctr"/>
              <a:r>
                <a:rPr lang="nl-NL" sz="1200" dirty="0">
                  <a:latin typeface="Arial" panose="020B0604020202020204" pitchFamily="34" charset="0"/>
                  <a:cs typeface="Arial" panose="020B0604020202020204" pitchFamily="34" charset="0"/>
                </a:rPr>
                <a:t>(richtlijnen, visie, kader, commitment, </a:t>
              </a:r>
              <a:r>
                <a:rPr lang="nl-NL" sz="1200" dirty="0" err="1">
                  <a:latin typeface="Arial" panose="020B0604020202020204" pitchFamily="34" charset="0"/>
                  <a:cs typeface="Arial" panose="020B0604020202020204" pitchFamily="34" charset="0"/>
                </a:rPr>
                <a:t>enz</a:t>
              </a:r>
              <a:r>
                <a:rPr lang="nl-NL" sz="1200" dirty="0">
                  <a:latin typeface="Arial" panose="020B0604020202020204" pitchFamily="34" charset="0"/>
                  <a:cs typeface="Arial" panose="020B0604020202020204" pitchFamily="34" charset="0"/>
                </a:rPr>
                <a:t>)</a:t>
              </a:r>
            </a:p>
          </p:txBody>
        </p:sp>
        <p:sp>
          <p:nvSpPr>
            <p:cNvPr id="19" name="Tekstvak 18">
              <a:extLst>
                <a:ext uri="{FF2B5EF4-FFF2-40B4-BE49-F238E27FC236}">
                  <a16:creationId xmlns:a16="http://schemas.microsoft.com/office/drawing/2014/main" id="{A4E90C88-C8D1-4FCD-C6FC-6FC5481053E1}"/>
                </a:ext>
              </a:extLst>
            </p:cNvPr>
            <p:cNvSpPr txBox="1"/>
            <p:nvPr/>
          </p:nvSpPr>
          <p:spPr>
            <a:xfrm>
              <a:off x="8063436" y="4898782"/>
              <a:ext cx="3650028" cy="646331"/>
            </a:xfrm>
            <a:prstGeom prst="rect">
              <a:avLst/>
            </a:prstGeom>
            <a:solidFill>
              <a:schemeClr val="bg1"/>
            </a:solidFill>
            <a:ln w="31750">
              <a:solidFill>
                <a:srgbClr val="7A81FF"/>
              </a:solidFill>
            </a:ln>
          </p:spPr>
          <p:txBody>
            <a:bodyPr wrap="square">
              <a:spAutoFit/>
            </a:bodyPr>
            <a:lstStyle/>
            <a:p>
              <a:pPr algn="ctr"/>
              <a:r>
                <a:rPr lang="nl-NL" sz="1200" b="1" dirty="0">
                  <a:latin typeface="Arial" panose="020B0604020202020204" pitchFamily="34" charset="0"/>
                  <a:cs typeface="Arial" panose="020B0604020202020204" pitchFamily="34" charset="0"/>
                </a:rPr>
                <a:t>Communicatie</a:t>
              </a:r>
            </a:p>
            <a:p>
              <a:pPr algn="ctr"/>
              <a:r>
                <a:rPr lang="nl-NL" sz="1200" dirty="0">
                  <a:latin typeface="Arial" panose="020B0604020202020204" pitchFamily="34" charset="0"/>
                  <a:cs typeface="Arial" panose="020B0604020202020204" pitchFamily="34" charset="0"/>
                </a:rPr>
                <a:t>(hulpmiddelen voor de doelgroep, </a:t>
              </a:r>
            </a:p>
            <a:p>
              <a:pPr algn="ctr"/>
              <a:r>
                <a:rPr lang="nl-NL" sz="1200" dirty="0">
                  <a:latin typeface="Arial" panose="020B0604020202020204" pitchFamily="34" charset="0"/>
                  <a:cs typeface="Arial" panose="020B0604020202020204" pitchFamily="34" charset="0"/>
                </a:rPr>
                <a:t>kernboodschap, </a:t>
              </a:r>
              <a:r>
                <a:rPr lang="nl-NL" sz="1200" dirty="0" err="1">
                  <a:latin typeface="Arial" panose="020B0604020202020204" pitchFamily="34" charset="0"/>
                  <a:cs typeface="Arial" panose="020B0604020202020204" pitchFamily="34" charset="0"/>
                </a:rPr>
                <a:t>enz</a:t>
              </a:r>
              <a:r>
                <a:rPr lang="nl-NL" sz="1200" dirty="0">
                  <a:latin typeface="Arial" panose="020B0604020202020204" pitchFamily="34" charset="0"/>
                  <a:cs typeface="Arial" panose="020B0604020202020204" pitchFamily="34" charset="0"/>
                </a:rPr>
                <a:t>)</a:t>
              </a:r>
            </a:p>
          </p:txBody>
        </p:sp>
        <p:sp>
          <p:nvSpPr>
            <p:cNvPr id="20" name="Tekstvak 19">
              <a:extLst>
                <a:ext uri="{FF2B5EF4-FFF2-40B4-BE49-F238E27FC236}">
                  <a16:creationId xmlns:a16="http://schemas.microsoft.com/office/drawing/2014/main" id="{976749C8-1185-B509-C9AD-A8C6FA753D9F}"/>
                </a:ext>
              </a:extLst>
            </p:cNvPr>
            <p:cNvSpPr txBox="1"/>
            <p:nvPr/>
          </p:nvSpPr>
          <p:spPr>
            <a:xfrm>
              <a:off x="8063436" y="5701120"/>
              <a:ext cx="3650026" cy="461665"/>
            </a:xfrm>
            <a:prstGeom prst="rect">
              <a:avLst/>
            </a:prstGeom>
            <a:solidFill>
              <a:schemeClr val="bg1"/>
            </a:solidFill>
            <a:ln w="31750">
              <a:solidFill>
                <a:schemeClr val="accent4"/>
              </a:solidFill>
            </a:ln>
          </p:spPr>
          <p:txBody>
            <a:bodyPr wrap="square">
              <a:spAutoFit/>
            </a:bodyPr>
            <a:lstStyle/>
            <a:p>
              <a:pPr algn="ctr"/>
              <a:r>
                <a:rPr lang="nl-NL" sz="1200" b="1" dirty="0">
                  <a:latin typeface="Arial" panose="020B0604020202020204" pitchFamily="34" charset="0"/>
                  <a:cs typeface="Arial" panose="020B0604020202020204" pitchFamily="34" charset="0"/>
                </a:rPr>
                <a:t>Organisatie</a:t>
              </a:r>
            </a:p>
            <a:p>
              <a:pPr algn="ctr"/>
              <a:r>
                <a:rPr lang="nl-NL" sz="1200" dirty="0">
                  <a:latin typeface="Arial" panose="020B0604020202020204" pitchFamily="34" charset="0"/>
                  <a:cs typeface="Arial" panose="020B0604020202020204" pitchFamily="34" charset="0"/>
                </a:rPr>
                <a:t>(capaciteit, ruimte, expertises, enz.)</a:t>
              </a:r>
            </a:p>
          </p:txBody>
        </p:sp>
        <p:sp>
          <p:nvSpPr>
            <p:cNvPr id="21" name="Tekstvak 20">
              <a:extLst>
                <a:ext uri="{FF2B5EF4-FFF2-40B4-BE49-F238E27FC236}">
                  <a16:creationId xmlns:a16="http://schemas.microsoft.com/office/drawing/2014/main" id="{C567E20F-E07B-6A26-343F-BBAF8F6E1CD4}"/>
                </a:ext>
              </a:extLst>
            </p:cNvPr>
            <p:cNvSpPr txBox="1"/>
            <p:nvPr/>
          </p:nvSpPr>
          <p:spPr>
            <a:xfrm>
              <a:off x="8846700" y="2343760"/>
              <a:ext cx="1724318" cy="553998"/>
            </a:xfrm>
            <a:prstGeom prst="rect">
              <a:avLst/>
            </a:prstGeom>
            <a:solidFill>
              <a:schemeClr val="bg1"/>
            </a:solidFill>
          </p:spPr>
          <p:txBody>
            <a:bodyPr wrap="none" rtlCol="0">
              <a:spAutoFit/>
            </a:bodyPr>
            <a:lstStyle/>
            <a:p>
              <a:pPr algn="ctr"/>
              <a:r>
                <a:rPr lang="nl-NL" b="1" dirty="0"/>
                <a:t>Wat is er nodig?</a:t>
              </a:r>
            </a:p>
            <a:p>
              <a:pPr algn="ctr"/>
              <a:r>
                <a:rPr lang="nl-NL" sz="1200" b="1" dirty="0"/>
                <a:t>Bijvoorbeeld :</a:t>
              </a:r>
            </a:p>
          </p:txBody>
        </p:sp>
      </p:grpSp>
    </p:spTree>
    <p:extLst>
      <p:ext uri="{BB962C8B-B14F-4D97-AF65-F5344CB8AC3E}">
        <p14:creationId xmlns:p14="http://schemas.microsoft.com/office/powerpoint/2010/main" val="3738241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69DF6-196C-F642-8BD9-F5024EF05AE6}"/>
              </a:ext>
            </a:extLst>
          </p:cNvPr>
          <p:cNvSpPr>
            <a:spLocks noGrp="1"/>
          </p:cNvSpPr>
          <p:nvPr>
            <p:ph type="title"/>
          </p:nvPr>
        </p:nvSpPr>
        <p:spPr/>
        <p:txBody>
          <a:bodyPr/>
          <a:lstStyle/>
          <a:p>
            <a:r>
              <a:rPr lang="en-US"/>
              <a:t> </a:t>
            </a:r>
          </a:p>
        </p:txBody>
      </p:sp>
      <p:pic>
        <p:nvPicPr>
          <p:cNvPr id="12" name="Content Placeholder 11">
            <a:extLst>
              <a:ext uri="{FF2B5EF4-FFF2-40B4-BE49-F238E27FC236}">
                <a16:creationId xmlns:a16="http://schemas.microsoft.com/office/drawing/2014/main" id="{85A9FA18-9EA6-E240-8B52-313B6E480157}"/>
              </a:ext>
            </a:extLst>
          </p:cNvPr>
          <p:cNvPicPr>
            <a:picLocks noGrp="1" noChangeAspect="1"/>
          </p:cNvPicPr>
          <p:nvPr>
            <p:ph idx="1"/>
          </p:nvPr>
        </p:nvPicPr>
        <p:blipFill>
          <a:blip r:embed="rId5"/>
          <a:stretch>
            <a:fillRect/>
          </a:stretch>
        </p:blipFill>
        <p:spPr>
          <a:xfrm>
            <a:off x="5873750" y="3886994"/>
            <a:ext cx="444500" cy="228600"/>
          </a:xfrm>
        </p:spPr>
      </p:pic>
      <p:sp>
        <p:nvSpPr>
          <p:cNvPr id="4" name="Date Placeholder 3">
            <a:extLst>
              <a:ext uri="{FF2B5EF4-FFF2-40B4-BE49-F238E27FC236}">
                <a16:creationId xmlns:a16="http://schemas.microsoft.com/office/drawing/2014/main" id="{A6152DE6-F2B4-8747-BBB4-B149B72224DB}"/>
              </a:ext>
            </a:extLst>
          </p:cNvPr>
          <p:cNvSpPr>
            <a:spLocks noGrp="1"/>
          </p:cNvSpPr>
          <p:nvPr>
            <p:ph type="dt" sz="half" idx="10"/>
          </p:nvPr>
        </p:nvSpPr>
        <p:spPr/>
        <p:txBody>
          <a:bodyPr/>
          <a:lstStyle/>
          <a:p>
            <a:r>
              <a:rPr lang="en-US"/>
              <a:t>ACTUALISATIE HUISSTIJL GEMEENTE VENLO</a:t>
            </a:r>
          </a:p>
        </p:txBody>
      </p:sp>
      <p:sp>
        <p:nvSpPr>
          <p:cNvPr id="5" name="Footer Placeholder 4">
            <a:extLst>
              <a:ext uri="{FF2B5EF4-FFF2-40B4-BE49-F238E27FC236}">
                <a16:creationId xmlns:a16="http://schemas.microsoft.com/office/drawing/2014/main" id="{728D77A0-1030-1841-A281-D4396256119D}"/>
              </a:ext>
            </a:extLst>
          </p:cNvPr>
          <p:cNvSpPr>
            <a:spLocks noGrp="1"/>
          </p:cNvSpPr>
          <p:nvPr>
            <p:ph type="ftr" sz="quarter" idx="11"/>
          </p:nvPr>
        </p:nvSpPr>
        <p:spPr/>
        <p:txBody>
          <a:bodyPr/>
          <a:lstStyle/>
          <a:p>
            <a:r>
              <a:rPr lang="en-US"/>
              <a:t>10/10/2020</a:t>
            </a:r>
          </a:p>
        </p:txBody>
      </p:sp>
      <p:sp>
        <p:nvSpPr>
          <p:cNvPr id="7" name="Rectangle 6">
            <a:extLst>
              <a:ext uri="{FF2B5EF4-FFF2-40B4-BE49-F238E27FC236}">
                <a16:creationId xmlns:a16="http://schemas.microsoft.com/office/drawing/2014/main" id="{0A4475E9-5A6E-D14D-BF6A-C8866B3B56F9}"/>
              </a:ext>
            </a:extLst>
          </p:cNvPr>
          <p:cNvSpPr/>
          <p:nvPr/>
        </p:nvSpPr>
        <p:spPr>
          <a:xfrm>
            <a:off x="0" y="5268"/>
            <a:ext cx="10648709" cy="6852732"/>
          </a:xfrm>
          <a:prstGeom prst="rect">
            <a:avLst/>
          </a:prstGeom>
          <a:solidFill>
            <a:srgbClr val="111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1175E"/>
              </a:solidFill>
            </a:endParaRPr>
          </a:p>
        </p:txBody>
      </p:sp>
      <p:sp>
        <p:nvSpPr>
          <p:cNvPr id="9" name="TextBox 8">
            <a:extLst>
              <a:ext uri="{FF2B5EF4-FFF2-40B4-BE49-F238E27FC236}">
                <a16:creationId xmlns:a16="http://schemas.microsoft.com/office/drawing/2014/main" id="{A59665EC-853F-3C48-AF1F-2EFCF163BD12}"/>
              </a:ext>
            </a:extLst>
          </p:cNvPr>
          <p:cNvSpPr txBox="1"/>
          <p:nvPr/>
        </p:nvSpPr>
        <p:spPr>
          <a:xfrm>
            <a:off x="2209800" y="1026215"/>
            <a:ext cx="7516149" cy="4049390"/>
          </a:xfrm>
          <a:prstGeom prst="rect">
            <a:avLst/>
          </a:prstGeom>
          <a:noFill/>
        </p:spPr>
        <p:txBody>
          <a:bodyPr wrap="square" lIns="91440" tIns="45720" rIns="91440" bIns="45720" rtlCol="0" anchor="t">
            <a:spAutoFit/>
          </a:bodyPr>
          <a:lstStyle/>
          <a:p>
            <a:r>
              <a:rPr lang="en-US" sz="2800" b="1" err="1">
                <a:solidFill>
                  <a:schemeClr val="bg1"/>
                </a:solidFill>
                <a:latin typeface="URW Form Demi"/>
              </a:rPr>
              <a:t>Vandaag</a:t>
            </a:r>
            <a:endParaRPr lang="en-US" sz="2800" b="1">
              <a:solidFill>
                <a:schemeClr val="bg1"/>
              </a:solidFill>
              <a:latin typeface="URW Form Demi"/>
            </a:endParaRPr>
          </a:p>
          <a:p>
            <a:endParaRPr lang="en-US">
              <a:solidFill>
                <a:schemeClr val="bg1"/>
              </a:solidFill>
              <a:latin typeface="URW Form Demi"/>
            </a:endParaRPr>
          </a:p>
          <a:p>
            <a:r>
              <a:rPr lang="en-US" b="1" i="1" dirty="0">
                <a:solidFill>
                  <a:srgbClr val="1C75BC"/>
                </a:solidFill>
                <a:latin typeface="URW Form Demi"/>
                <a:ea typeface="+mn-lt"/>
                <a:cs typeface="+mn-lt"/>
              </a:rPr>
              <a:t>01  </a:t>
            </a:r>
            <a:r>
              <a:rPr lang="en-US" sz="1600" dirty="0">
                <a:solidFill>
                  <a:schemeClr val="bg1"/>
                </a:solidFill>
                <a:latin typeface="URW Form Demi"/>
                <a:ea typeface="+mn-lt"/>
                <a:cs typeface="+mn-lt"/>
              </a:rPr>
              <a:t>INTRODUCTIE</a:t>
            </a:r>
            <a:r>
              <a:rPr lang="en-US" sz="1600" dirty="0">
                <a:solidFill>
                  <a:schemeClr val="bg1"/>
                </a:solidFill>
                <a:latin typeface="URW Form Demi"/>
              </a:rPr>
              <a:t> - 30 </a:t>
            </a:r>
            <a:r>
              <a:rPr lang="en-US" sz="1600" dirty="0" err="1">
                <a:solidFill>
                  <a:schemeClr val="bg1"/>
                </a:solidFill>
                <a:latin typeface="URW Form Demi"/>
              </a:rPr>
              <a:t>minuten</a:t>
            </a:r>
            <a:endParaRPr lang="en-US" sz="1600" dirty="0">
              <a:solidFill>
                <a:schemeClr val="bg1"/>
              </a:solidFill>
              <a:latin typeface="URW Form Demi"/>
            </a:endParaRPr>
          </a:p>
          <a:p>
            <a:pPr marL="342900" indent="-342900">
              <a:buAutoNum type="arabicPlain"/>
            </a:pPr>
            <a:endParaRPr lang="en-US" sz="1600">
              <a:solidFill>
                <a:schemeClr val="bg1"/>
              </a:solidFill>
              <a:latin typeface="URW Form Demi"/>
            </a:endParaRPr>
          </a:p>
          <a:p>
            <a:r>
              <a:rPr lang="en-US" sz="1600" b="1" i="1" dirty="0">
                <a:solidFill>
                  <a:srgbClr val="1C75BC"/>
                </a:solidFill>
                <a:latin typeface="URW Form Demi"/>
              </a:rPr>
              <a:t>02</a:t>
            </a:r>
            <a:r>
              <a:rPr lang="en-US" sz="1600" b="1" i="1" dirty="0">
                <a:solidFill>
                  <a:schemeClr val="bg1"/>
                </a:solidFill>
                <a:latin typeface="URW Form Demi"/>
              </a:rPr>
              <a:t>  </a:t>
            </a:r>
            <a:r>
              <a:rPr lang="en-US" sz="1600" dirty="0">
                <a:solidFill>
                  <a:schemeClr val="bg1"/>
                </a:solidFill>
                <a:latin typeface="URW Form Demi"/>
              </a:rPr>
              <a:t> MIJLPAAL 1 ROUTEKAART FINANCIËLE ZORGEN - 50 </a:t>
            </a:r>
            <a:r>
              <a:rPr lang="en-US" sz="1600" dirty="0" err="1">
                <a:solidFill>
                  <a:schemeClr val="bg1"/>
                </a:solidFill>
                <a:latin typeface="URW Form Demi"/>
              </a:rPr>
              <a:t>minuten</a:t>
            </a:r>
          </a:p>
          <a:p>
            <a:endParaRPr lang="en-US" sz="1600">
              <a:solidFill>
                <a:schemeClr val="bg1"/>
              </a:solidFill>
              <a:latin typeface="URW Form Demi"/>
            </a:endParaRPr>
          </a:p>
          <a:p>
            <a:r>
              <a:rPr lang="en-US" sz="1600" b="1" i="1" dirty="0">
                <a:solidFill>
                  <a:srgbClr val="1C75BC"/>
                </a:solidFill>
                <a:latin typeface="URW Form Demi"/>
                <a:ea typeface="+mn-lt"/>
                <a:cs typeface="+mn-lt"/>
              </a:rPr>
              <a:t>03 </a:t>
            </a:r>
            <a:r>
              <a:rPr lang="en-US" sz="1600" b="1" i="1" dirty="0">
                <a:solidFill>
                  <a:srgbClr val="1C75BC"/>
                </a:solidFill>
                <a:latin typeface="URW Form Demi"/>
                <a:cs typeface="Calibri"/>
              </a:rPr>
              <a:t>   </a:t>
            </a:r>
            <a:r>
              <a:rPr lang="en-US" sz="1600" dirty="0">
                <a:solidFill>
                  <a:schemeClr val="bg1"/>
                </a:solidFill>
                <a:latin typeface="URW Form Demi"/>
              </a:rPr>
              <a:t>Pauze - 15 </a:t>
            </a:r>
            <a:r>
              <a:rPr lang="en-US" sz="1600" dirty="0" err="1">
                <a:solidFill>
                  <a:schemeClr val="bg1"/>
                </a:solidFill>
                <a:latin typeface="URW Form Demi"/>
              </a:rPr>
              <a:t>minuten</a:t>
            </a:r>
            <a:endParaRPr lang="en-US" sz="1600" dirty="0">
              <a:solidFill>
                <a:schemeClr val="bg1"/>
              </a:solidFill>
              <a:latin typeface="URW Form Demi"/>
            </a:endParaRPr>
          </a:p>
          <a:p>
            <a:endParaRPr lang="en-US" sz="1600">
              <a:solidFill>
                <a:srgbClr val="FFFFFF"/>
              </a:solidFill>
              <a:latin typeface="URW Form Demi"/>
            </a:endParaRPr>
          </a:p>
          <a:p>
            <a:r>
              <a:rPr lang="en-US" sz="1600" b="1" i="1" dirty="0">
                <a:solidFill>
                  <a:srgbClr val="1C75BC"/>
                </a:solidFill>
                <a:latin typeface="URW Form Demi"/>
              </a:rPr>
              <a:t>04</a:t>
            </a:r>
            <a:r>
              <a:rPr lang="en-US" sz="1600" b="1" dirty="0">
                <a:solidFill>
                  <a:schemeClr val="bg1"/>
                </a:solidFill>
                <a:latin typeface="URW Form Demi"/>
              </a:rPr>
              <a:t>   </a:t>
            </a:r>
            <a:r>
              <a:rPr lang="en-US" sz="1600" dirty="0">
                <a:solidFill>
                  <a:schemeClr val="bg1"/>
                </a:solidFill>
                <a:latin typeface="URW Form Demi"/>
                <a:ea typeface="+mn-lt"/>
                <a:cs typeface="+mn-lt"/>
              </a:rPr>
              <a:t>MIJLPAAL 2 ROUTEKAART FINANCIËLE ZORGEN - 50 </a:t>
            </a:r>
            <a:r>
              <a:rPr lang="en-US" sz="1600" dirty="0" err="1">
                <a:solidFill>
                  <a:schemeClr val="bg1"/>
                </a:solidFill>
                <a:latin typeface="URW Form Demi"/>
                <a:ea typeface="+mn-lt"/>
                <a:cs typeface="+mn-lt"/>
              </a:rPr>
              <a:t>minuten</a:t>
            </a:r>
          </a:p>
          <a:p>
            <a:endParaRPr lang="en-US" sz="1600">
              <a:solidFill>
                <a:schemeClr val="bg1"/>
              </a:solidFill>
              <a:latin typeface="URW Form Demi"/>
            </a:endParaRPr>
          </a:p>
          <a:p>
            <a:r>
              <a:rPr lang="en-US" sz="1600" b="1" i="1" dirty="0">
                <a:solidFill>
                  <a:srgbClr val="1C75BC"/>
                </a:solidFill>
                <a:latin typeface="URW Form Demi"/>
              </a:rPr>
              <a:t>05</a:t>
            </a:r>
            <a:r>
              <a:rPr lang="en-US" sz="1600" dirty="0">
                <a:solidFill>
                  <a:schemeClr val="bg1"/>
                </a:solidFill>
                <a:latin typeface="URW Form Demi"/>
              </a:rPr>
              <a:t>   </a:t>
            </a:r>
            <a:r>
              <a:rPr lang="en-US" sz="1600" dirty="0">
                <a:solidFill>
                  <a:schemeClr val="bg1"/>
                </a:solidFill>
                <a:latin typeface="URW Form Demi"/>
                <a:ea typeface="+mn-lt"/>
                <a:cs typeface="+mn-lt"/>
              </a:rPr>
              <a:t>‘PLOTTING’ WORKSHOP – 20 </a:t>
            </a:r>
            <a:r>
              <a:rPr lang="en-US" sz="1600" dirty="0" err="1">
                <a:solidFill>
                  <a:schemeClr val="bg1"/>
                </a:solidFill>
                <a:latin typeface="URW Form Demi"/>
                <a:ea typeface="+mn-lt"/>
                <a:cs typeface="+mn-lt"/>
              </a:rPr>
              <a:t>minuten</a:t>
            </a:r>
          </a:p>
          <a:p>
            <a:endParaRPr lang="en-US" sz="1600">
              <a:solidFill>
                <a:schemeClr val="bg1"/>
              </a:solidFill>
              <a:latin typeface="URW Form Demi"/>
            </a:endParaRPr>
          </a:p>
          <a:p>
            <a:r>
              <a:rPr lang="en-US" sz="1600" b="1" i="1" dirty="0">
                <a:solidFill>
                  <a:srgbClr val="1C75BC"/>
                </a:solidFill>
                <a:latin typeface="URW Form Demi"/>
                <a:ea typeface="+mn-lt"/>
                <a:cs typeface="+mn-lt"/>
              </a:rPr>
              <a:t>06  </a:t>
            </a:r>
            <a:r>
              <a:rPr lang="en-US" sz="1600" dirty="0">
                <a:solidFill>
                  <a:schemeClr val="bg1"/>
                </a:solidFill>
                <a:latin typeface="URW Form Demi"/>
                <a:ea typeface="+mn-lt"/>
                <a:cs typeface="+mn-lt"/>
              </a:rPr>
              <a:t>AFRONDING EN VERVOLG - 15 </a:t>
            </a:r>
            <a:r>
              <a:rPr lang="en-US" sz="1600" dirty="0" err="1">
                <a:solidFill>
                  <a:schemeClr val="bg1"/>
                </a:solidFill>
                <a:latin typeface="URW Form Demi"/>
                <a:ea typeface="+mn-lt"/>
                <a:cs typeface="+mn-lt"/>
              </a:rPr>
              <a:t>minuten</a:t>
            </a:r>
            <a:endParaRPr lang="en-US" sz="1600" dirty="0">
              <a:solidFill>
                <a:schemeClr val="bg1"/>
              </a:solidFill>
              <a:latin typeface="URW Form Demi"/>
              <a:ea typeface="+mn-lt"/>
              <a:cs typeface="+mn-lt"/>
            </a:endParaRPr>
          </a:p>
          <a:p>
            <a:endParaRPr lang="en-US" sz="1600">
              <a:solidFill>
                <a:schemeClr val="bg1"/>
              </a:solidFill>
              <a:latin typeface="URW Form Light" pitchFamily="2" charset="77"/>
            </a:endParaRPr>
          </a:p>
          <a:p>
            <a:endParaRPr lang="en-US" sz="1600">
              <a:solidFill>
                <a:schemeClr val="bg1"/>
              </a:solidFill>
              <a:latin typeface="URW Form Light" pitchFamily="2" charset="77"/>
            </a:endParaRPr>
          </a:p>
        </p:txBody>
      </p:sp>
      <p:pic>
        <p:nvPicPr>
          <p:cNvPr id="3" name="Afbeelding 2" descr="Afbeelding met logo, Graphics, Lettertype, symbool&#10;&#10;Automatisch gegenereerde beschrijving">
            <a:extLst>
              <a:ext uri="{FF2B5EF4-FFF2-40B4-BE49-F238E27FC236}">
                <a16:creationId xmlns:a16="http://schemas.microsoft.com/office/drawing/2014/main" id="{6A9EB736-EE3E-0CCD-D726-79AD699CF76C}"/>
              </a:ext>
            </a:extLst>
          </p:cNvPr>
          <p:cNvPicPr>
            <a:picLocks noChangeAspect="1"/>
          </p:cNvPicPr>
          <p:nvPr/>
        </p:nvPicPr>
        <p:blipFill>
          <a:blip r:embed="rId6"/>
          <a:stretch>
            <a:fillRect/>
          </a:stretch>
        </p:blipFill>
        <p:spPr>
          <a:xfrm>
            <a:off x="10913269" y="366712"/>
            <a:ext cx="914400" cy="790575"/>
          </a:xfrm>
          <a:prstGeom prst="rect">
            <a:avLst/>
          </a:prstGeom>
        </p:spPr>
      </p:pic>
    </p:spTree>
    <p:custDataLst>
      <p:custData r:id="rId1"/>
      <p:custData r:id="rId2"/>
    </p:custDataLst>
    <p:extLst>
      <p:ext uri="{BB962C8B-B14F-4D97-AF65-F5344CB8AC3E}">
        <p14:creationId xmlns:p14="http://schemas.microsoft.com/office/powerpoint/2010/main" val="325593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BAA4A1B4-9CA3-D16D-AB3F-DB99ED6F89FE}"/>
              </a:ext>
            </a:extLst>
          </p:cNvPr>
          <p:cNvSpPr>
            <a:spLocks noGrp="1"/>
          </p:cNvSpPr>
          <p:nvPr>
            <p:ph type="sldNum" sz="quarter" idx="12"/>
          </p:nvPr>
        </p:nvSpPr>
        <p:spPr/>
        <p:txBody>
          <a:bodyPr/>
          <a:lstStyle/>
          <a:p>
            <a:fld id="{15D7007B-26D1-0A49-ABFB-CC1C13A2C2B7}" type="slidenum">
              <a:rPr lang="en-US" smtClean="0"/>
              <a:pPr/>
              <a:t>21</a:t>
            </a:fld>
            <a:endParaRPr lang="en-US"/>
          </a:p>
        </p:txBody>
      </p:sp>
      <p:sp>
        <p:nvSpPr>
          <p:cNvPr id="5" name="Tekstvak 4">
            <a:extLst>
              <a:ext uri="{FF2B5EF4-FFF2-40B4-BE49-F238E27FC236}">
                <a16:creationId xmlns:a16="http://schemas.microsoft.com/office/drawing/2014/main" id="{9D41FFF4-5978-918B-803F-A92B8375E603}"/>
              </a:ext>
            </a:extLst>
          </p:cNvPr>
          <p:cNvSpPr txBox="1"/>
          <p:nvPr/>
        </p:nvSpPr>
        <p:spPr>
          <a:xfrm>
            <a:off x="723015" y="1330018"/>
            <a:ext cx="6366553" cy="4832092"/>
          </a:xfrm>
          <a:prstGeom prst="rect">
            <a:avLst/>
          </a:prstGeom>
          <a:noFill/>
        </p:spPr>
        <p:txBody>
          <a:bodyPr wrap="square" lIns="91440" tIns="45720" rIns="91440" bIns="4572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t>-&gt;&gt;</a:t>
            </a:r>
            <a:r>
              <a:rPr kumimoji="0" lang="nl-NL"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Basis, </a:t>
            </a:r>
            <a:r>
              <a:rPr lang="nl-NL" sz="1400" b="1" dirty="0">
                <a:solidFill>
                  <a:srgbClr val="000000"/>
                </a:solidFill>
                <a:latin typeface="Arial" panose="020B0604020202020204" pitchFamily="34" charset="0"/>
                <a:cs typeface="Arial" panose="020B0604020202020204" pitchFamily="34" charset="0"/>
              </a:rPr>
              <a:t>i</a:t>
            </a:r>
            <a:r>
              <a:rPr kumimoji="0" lang="nl-NL"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n contact na </a:t>
            </a:r>
            <a:r>
              <a:rPr kumimoji="0" lang="nl-NL" sz="1400" b="1"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vroegsignalering</a:t>
            </a:r>
            <a:r>
              <a:rPr kumimoji="0" lang="nl-NL"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Ik neem op de afgesproken manier contact op met de inwoner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Ik ben in staat om op een laagdrempelige manier contact te maken met de inwoner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Ik stem mijn communicatie af op de fase van gedragsverandering van de inwoner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Ik heb vertrouwen in de inwoner, dit laat ik blijken in mijn manier van communiceren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Ik ben in staat om het vertrouwen van de inwoner te winnen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Ik kan inwoners ondersteunen zodat zij met een Quick fix geholpen worden </a:t>
            </a:r>
          </a:p>
          <a:p>
            <a:pPr marL="285750" indent="-285750" fontAlgn="base">
              <a:buFont typeface="Arial" panose="020B0604020202020204" pitchFamily="34" charset="0"/>
              <a:buChar char="•"/>
              <a:defRPr/>
            </a:pPr>
            <a:r>
              <a:rPr kumimoji="0" lang="nl-NL" sz="1400" b="0" i="0" u="none" strike="noStrike" kern="1200" cap="none" spc="0" normalizeH="0" baseline="0" noProof="0" dirty="0">
                <a:ln>
                  <a:noFill/>
                </a:ln>
                <a:solidFill>
                  <a:srgbClr val="000000"/>
                </a:solidFill>
                <a:effectLst/>
                <a:uLnTx/>
                <a:uFillTx/>
                <a:latin typeface="Arial"/>
                <a:cs typeface="Arial"/>
              </a:rPr>
              <a:t>Ik zorg voor een warme overdracht als de financiële geldzorgen niet door een Quick </a:t>
            </a:r>
            <a:r>
              <a:rPr lang="nl-NL" sz="1400" dirty="0">
                <a:solidFill>
                  <a:srgbClr val="000000"/>
                </a:solidFill>
                <a:latin typeface="Arial"/>
                <a:cs typeface="Arial"/>
              </a:rPr>
              <a:t>fix opgelost</a:t>
            </a:r>
            <a:r>
              <a:rPr kumimoji="0" lang="nl-NL" sz="1400" b="0" i="0" u="none" strike="noStrike" kern="1200" cap="none" spc="0" normalizeH="0" baseline="0" noProof="0" dirty="0">
                <a:ln>
                  <a:noFill/>
                </a:ln>
                <a:solidFill>
                  <a:srgbClr val="000000"/>
                </a:solidFill>
                <a:effectLst/>
                <a:uLnTx/>
                <a:uFillTx/>
                <a:latin typeface="Arial"/>
                <a:cs typeface="Arial"/>
              </a:rPr>
              <a:t> kunnen worden. </a:t>
            </a:r>
            <a:endParaRPr lang="nl-NL" sz="1400" b="0" i="0" u="none" strike="noStrike" kern="1200" cap="none" spc="0" normalizeH="0" baseline="0" noProof="0" dirty="0">
              <a:ln>
                <a:noFill/>
              </a:ln>
              <a:solidFill>
                <a:srgbClr val="000000"/>
              </a:solidFill>
              <a:effectLst/>
              <a:uLnTx/>
              <a:uFillTx/>
              <a:latin typeface="Arial"/>
              <a:cs typeface="Arial"/>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Ik registreer de resultaten op een goede manier in de applicatie inclusief het (</a:t>
            </a:r>
            <a:r>
              <a:rPr kumimoji="0" lang="nl-NL" sz="14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vroegsignalerings</a:t>
            </a:r>
            <a:r>
              <a:rPr kumimoji="0" lang="nl-NL"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)plan van aanpak  </a:t>
            </a:r>
          </a:p>
          <a:p>
            <a:pPr marL="285750" indent="-285750">
              <a:buFont typeface="Arial" panose="020B0604020202020204" pitchFamily="34" charset="0"/>
              <a:buChar char="•"/>
              <a:defRPr/>
            </a:pPr>
            <a:endParaRPr lang="nl-NL" sz="1400" dirty="0">
              <a:solidFill>
                <a:srgbClr val="000000"/>
              </a:solidFill>
              <a:latin typeface="Arial"/>
              <a:cs typeface="Arial"/>
            </a:endParaRPr>
          </a:p>
          <a:p>
            <a:pPr>
              <a:defRPr/>
            </a:pPr>
            <a:r>
              <a:rPr lang="nl-NL" sz="1400" b="1" dirty="0">
                <a:solidFill>
                  <a:srgbClr val="000000"/>
                </a:solidFill>
                <a:latin typeface="Arial"/>
                <a:cs typeface="Arial"/>
              </a:rPr>
              <a:t>Inspiratie</a:t>
            </a:r>
            <a:endParaRPr lang="en-US" sz="1400" dirty="0">
              <a:solidFill>
                <a:srgbClr val="000000"/>
              </a:solidFill>
              <a:latin typeface="Arial"/>
              <a:cs typeface="Arial"/>
            </a:endParaRPr>
          </a:p>
          <a:p>
            <a:pPr marL="285750" indent="-285750">
              <a:buFont typeface="Arial" panose="020B0604020202020204" pitchFamily="34" charset="0"/>
              <a:buChar char="•"/>
              <a:defRPr/>
            </a:pPr>
            <a:endParaRPr lang="nl-NL" sz="1400" dirty="0">
              <a:solidFill>
                <a:srgbClr val="000000"/>
              </a:solidFill>
              <a:latin typeface="Arial" panose="020B0604020202020204" pitchFamily="34" charset="0"/>
              <a:cs typeface="Arial" panose="020B0604020202020204" pitchFamily="34" charset="0"/>
            </a:endParaRPr>
          </a:p>
          <a:p>
            <a:pPr marL="285750" indent="-285750">
              <a:buFont typeface="Arial,Sans-Serif" panose="020B0604020202020204" pitchFamily="34" charset="0"/>
              <a:buChar char="•"/>
              <a:defRPr/>
            </a:pPr>
            <a:r>
              <a:rPr lang="nl-NL" sz="1400" dirty="0">
                <a:solidFill>
                  <a:srgbClr val="000000"/>
                </a:solidFill>
                <a:latin typeface="Arial"/>
                <a:cs typeface="Arial"/>
              </a:rPr>
              <a:t>Ik stel verschillende mogelijkheden voor om het gesprek te plannen (digitaal of op locatie) </a:t>
            </a:r>
            <a:endParaRPr lang="en-US" sz="1400" dirty="0">
              <a:solidFill>
                <a:srgbClr val="000000"/>
              </a:solidFill>
              <a:latin typeface="Arial"/>
              <a:cs typeface="Arial"/>
            </a:endParaRPr>
          </a:p>
          <a:p>
            <a:pPr marL="285750" indent="-285750">
              <a:buFont typeface="Arial,Sans-Serif" panose="020B0604020202020204" pitchFamily="34" charset="0"/>
              <a:buChar char="•"/>
              <a:defRPr/>
            </a:pPr>
            <a:r>
              <a:rPr lang="nl-NL" sz="1400" dirty="0">
                <a:solidFill>
                  <a:srgbClr val="000000"/>
                </a:solidFill>
                <a:latin typeface="Arial"/>
                <a:cs typeface="Arial"/>
              </a:rPr>
              <a:t>Ik beantwoord vragen via </a:t>
            </a:r>
            <a:r>
              <a:rPr lang="nl-NL" sz="1400" dirty="0" err="1">
                <a:solidFill>
                  <a:srgbClr val="000000"/>
                </a:solidFill>
                <a:latin typeface="Arial"/>
                <a:cs typeface="Arial"/>
              </a:rPr>
              <a:t>social</a:t>
            </a:r>
            <a:r>
              <a:rPr lang="nl-NL" sz="1400" dirty="0">
                <a:solidFill>
                  <a:srgbClr val="000000"/>
                </a:solidFill>
                <a:latin typeface="Arial"/>
                <a:cs typeface="Arial"/>
              </a:rPr>
              <a:t> media als dat beter aansluit bij de inwoner </a:t>
            </a:r>
            <a:endParaRPr lang="nl-NL" sz="1400" dirty="0">
              <a:latin typeface="Arial"/>
              <a:cs typeface="Arial"/>
            </a:endParaRPr>
          </a:p>
        </p:txBody>
      </p:sp>
      <p:sp>
        <p:nvSpPr>
          <p:cNvPr id="6" name="TextBox 5">
            <a:extLst>
              <a:ext uri="{FF2B5EF4-FFF2-40B4-BE49-F238E27FC236}">
                <a16:creationId xmlns:a16="http://schemas.microsoft.com/office/drawing/2014/main" id="{385DD363-305D-AD38-1F07-5C96E56C38FF}"/>
              </a:ext>
            </a:extLst>
          </p:cNvPr>
          <p:cNvSpPr txBox="1"/>
          <p:nvPr/>
        </p:nvSpPr>
        <p:spPr>
          <a:xfrm>
            <a:off x="723014" y="618188"/>
            <a:ext cx="8176437" cy="584775"/>
          </a:xfrm>
          <a:prstGeom prst="rect">
            <a:avLst/>
          </a:prstGeom>
          <a:noFill/>
        </p:spPr>
        <p:txBody>
          <a:bodyPr wrap="square" rtlCol="0">
            <a:spAutoFit/>
          </a:bodyPr>
          <a:lstStyle/>
          <a:p>
            <a:r>
              <a:rPr lang="nl-NL" sz="3200" dirty="0">
                <a:solidFill>
                  <a:srgbClr val="11175E"/>
                </a:solidFill>
                <a:latin typeface="URW Form Medium" pitchFamily="2" charset="77"/>
              </a:rPr>
              <a:t>MIJLPAAL: IN CONTACT</a:t>
            </a:r>
            <a:r>
              <a:rPr lang="nl-NL" sz="3200" dirty="0">
                <a:solidFill>
                  <a:schemeClr val="accent2"/>
                </a:solidFill>
                <a:latin typeface="URW Form Medium" pitchFamily="2" charset="77"/>
              </a:rPr>
              <a:t> workshop</a:t>
            </a:r>
          </a:p>
        </p:txBody>
      </p:sp>
      <p:grpSp>
        <p:nvGrpSpPr>
          <p:cNvPr id="14" name="Groep 13">
            <a:extLst>
              <a:ext uri="{FF2B5EF4-FFF2-40B4-BE49-F238E27FC236}">
                <a16:creationId xmlns:a16="http://schemas.microsoft.com/office/drawing/2014/main" id="{FBF577D6-7B49-0A00-642A-6E35E6FF402E}"/>
              </a:ext>
            </a:extLst>
          </p:cNvPr>
          <p:cNvGrpSpPr/>
          <p:nvPr/>
        </p:nvGrpSpPr>
        <p:grpSpPr>
          <a:xfrm>
            <a:off x="8049149" y="1664420"/>
            <a:ext cx="3650029" cy="4342045"/>
            <a:chOff x="8063436" y="2150195"/>
            <a:chExt cx="3650029" cy="4342045"/>
          </a:xfrm>
        </p:grpSpPr>
        <p:cxnSp>
          <p:nvCxnSpPr>
            <p:cNvPr id="15" name="Rechte verbindingslijn 14">
              <a:extLst>
                <a:ext uri="{FF2B5EF4-FFF2-40B4-BE49-F238E27FC236}">
                  <a16:creationId xmlns:a16="http://schemas.microsoft.com/office/drawing/2014/main" id="{BCFCAD68-F0E8-2E1C-2573-4469195BCA4A}"/>
                </a:ext>
              </a:extLst>
            </p:cNvPr>
            <p:cNvCxnSpPr>
              <a:cxnSpLocks/>
            </p:cNvCxnSpPr>
            <p:nvPr/>
          </p:nvCxnSpPr>
          <p:spPr>
            <a:xfrm>
              <a:off x="9747504" y="2150195"/>
              <a:ext cx="0" cy="4342045"/>
            </a:xfrm>
            <a:prstGeom prst="line">
              <a:avLst/>
            </a:prstGeom>
            <a:ln w="28575">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16" name="Tekstvak 15">
              <a:extLst>
                <a:ext uri="{FF2B5EF4-FFF2-40B4-BE49-F238E27FC236}">
                  <a16:creationId xmlns:a16="http://schemas.microsoft.com/office/drawing/2014/main" id="{358ED6C6-6F28-4879-15B6-65CE5EA26C89}"/>
                </a:ext>
              </a:extLst>
            </p:cNvPr>
            <p:cNvSpPr txBox="1"/>
            <p:nvPr/>
          </p:nvSpPr>
          <p:spPr>
            <a:xfrm>
              <a:off x="8063436" y="3022096"/>
              <a:ext cx="3650028" cy="461665"/>
            </a:xfrm>
            <a:prstGeom prst="rect">
              <a:avLst/>
            </a:prstGeom>
            <a:solidFill>
              <a:schemeClr val="bg1"/>
            </a:solidFill>
            <a:ln w="31750">
              <a:solidFill>
                <a:srgbClr val="C00000"/>
              </a:solidFill>
            </a:ln>
          </p:spPr>
          <p:txBody>
            <a:bodyPr wrap="square">
              <a:spAutoFit/>
            </a:bodyPr>
            <a:lstStyle/>
            <a:p>
              <a:pPr algn="ctr"/>
              <a:r>
                <a:rPr lang="nl-NL" sz="1200" b="1" dirty="0">
                  <a:latin typeface="Arial" panose="020B0604020202020204" pitchFamily="34" charset="0"/>
                  <a:cs typeface="Arial" panose="020B0604020202020204" pitchFamily="34" charset="0"/>
                </a:rPr>
                <a:t>In jouw werk als professional </a:t>
              </a:r>
            </a:p>
            <a:p>
              <a:pPr algn="ctr"/>
              <a:r>
                <a:rPr lang="nl-NL" sz="1200" dirty="0">
                  <a:latin typeface="Arial" panose="020B0604020202020204" pitchFamily="34" charset="0"/>
                  <a:cs typeface="Arial" panose="020B0604020202020204" pitchFamily="34" charset="0"/>
                </a:rPr>
                <a:t>(processen, methodieken, trainingen </a:t>
              </a:r>
              <a:r>
                <a:rPr lang="nl-NL" sz="1200" dirty="0" err="1">
                  <a:latin typeface="Arial" panose="020B0604020202020204" pitchFamily="34" charset="0"/>
                  <a:cs typeface="Arial" panose="020B0604020202020204" pitchFamily="34" charset="0"/>
                </a:rPr>
                <a:t>enz</a:t>
              </a:r>
              <a:r>
                <a:rPr lang="nl-NL" sz="1200" dirty="0">
                  <a:latin typeface="Arial" panose="020B0604020202020204" pitchFamily="34" charset="0"/>
                  <a:cs typeface="Arial" panose="020B0604020202020204" pitchFamily="34" charset="0"/>
                </a:rPr>
                <a:t>)</a:t>
              </a:r>
            </a:p>
          </p:txBody>
        </p:sp>
        <p:sp>
          <p:nvSpPr>
            <p:cNvPr id="17" name="Tekstvak 16">
              <a:extLst>
                <a:ext uri="{FF2B5EF4-FFF2-40B4-BE49-F238E27FC236}">
                  <a16:creationId xmlns:a16="http://schemas.microsoft.com/office/drawing/2014/main" id="{4975E150-31BB-1C80-C1C6-55DCE780592B}"/>
                </a:ext>
              </a:extLst>
            </p:cNvPr>
            <p:cNvSpPr txBox="1"/>
            <p:nvPr/>
          </p:nvSpPr>
          <p:spPr>
            <a:xfrm>
              <a:off x="8063436" y="3639768"/>
              <a:ext cx="3650028" cy="461665"/>
            </a:xfrm>
            <a:prstGeom prst="rect">
              <a:avLst/>
            </a:prstGeom>
            <a:solidFill>
              <a:schemeClr val="bg1"/>
            </a:solidFill>
            <a:ln w="31750">
              <a:solidFill>
                <a:schemeClr val="accent6"/>
              </a:solidFill>
            </a:ln>
          </p:spPr>
          <p:txBody>
            <a:bodyPr wrap="square">
              <a:spAutoFit/>
            </a:bodyPr>
            <a:lstStyle/>
            <a:p>
              <a:pPr algn="ctr"/>
              <a:r>
                <a:rPr lang="nl-NL" sz="1200" b="1" dirty="0">
                  <a:latin typeface="Arial" panose="020B0604020202020204" pitchFamily="34" charset="0"/>
                  <a:cs typeface="Arial" panose="020B0604020202020204" pitchFamily="34" charset="0"/>
                </a:rPr>
                <a:t>Informatiekundig</a:t>
              </a:r>
              <a:endParaRPr lang="nl-NL" sz="1200" dirty="0">
                <a:latin typeface="Arial" panose="020B0604020202020204" pitchFamily="34" charset="0"/>
                <a:cs typeface="Arial" panose="020B0604020202020204" pitchFamily="34" charset="0"/>
              </a:endParaRPr>
            </a:p>
            <a:p>
              <a:pPr algn="ctr"/>
              <a:r>
                <a:rPr lang="nl-NL" sz="1200" dirty="0">
                  <a:latin typeface="Arial" panose="020B0604020202020204" pitchFamily="34" charset="0"/>
                  <a:cs typeface="Arial" panose="020B0604020202020204" pitchFamily="34" charset="0"/>
                </a:rPr>
                <a:t>(tools, apps, systemen, </a:t>
              </a:r>
              <a:r>
                <a:rPr lang="nl-NL" sz="1200" dirty="0" err="1">
                  <a:latin typeface="Arial" panose="020B0604020202020204" pitchFamily="34" charset="0"/>
                  <a:cs typeface="Arial" panose="020B0604020202020204" pitchFamily="34" charset="0"/>
                </a:rPr>
                <a:t>enz</a:t>
              </a:r>
              <a:r>
                <a:rPr lang="nl-NL" sz="1200" dirty="0">
                  <a:latin typeface="Arial" panose="020B0604020202020204" pitchFamily="34" charset="0"/>
                  <a:cs typeface="Arial" panose="020B0604020202020204" pitchFamily="34" charset="0"/>
                </a:rPr>
                <a:t>)</a:t>
              </a:r>
            </a:p>
          </p:txBody>
        </p:sp>
        <p:sp>
          <p:nvSpPr>
            <p:cNvPr id="18" name="Tekstvak 17">
              <a:extLst>
                <a:ext uri="{FF2B5EF4-FFF2-40B4-BE49-F238E27FC236}">
                  <a16:creationId xmlns:a16="http://schemas.microsoft.com/office/drawing/2014/main" id="{28BFAEB6-B210-660B-8AA8-37E3BF2F55CF}"/>
                </a:ext>
              </a:extLst>
            </p:cNvPr>
            <p:cNvSpPr txBox="1"/>
            <p:nvPr/>
          </p:nvSpPr>
          <p:spPr>
            <a:xfrm>
              <a:off x="8063437" y="4269275"/>
              <a:ext cx="3650028" cy="461665"/>
            </a:xfrm>
            <a:prstGeom prst="rect">
              <a:avLst/>
            </a:prstGeom>
            <a:solidFill>
              <a:schemeClr val="bg1"/>
            </a:solidFill>
            <a:ln w="31750">
              <a:solidFill>
                <a:srgbClr val="0070C0"/>
              </a:solidFill>
            </a:ln>
          </p:spPr>
          <p:txBody>
            <a:bodyPr wrap="square">
              <a:spAutoFit/>
            </a:bodyPr>
            <a:lstStyle/>
            <a:p>
              <a:pPr algn="ctr"/>
              <a:r>
                <a:rPr lang="nl-NL" sz="1200" b="1" dirty="0">
                  <a:latin typeface="Arial" panose="020B0604020202020204" pitchFamily="34" charset="0"/>
                  <a:cs typeface="Arial" panose="020B0604020202020204" pitchFamily="34" charset="0"/>
                </a:rPr>
                <a:t>Beleid/ juridisch</a:t>
              </a:r>
              <a:endParaRPr lang="nl-NL" sz="1200" dirty="0">
                <a:latin typeface="Arial" panose="020B0604020202020204" pitchFamily="34" charset="0"/>
                <a:cs typeface="Arial" panose="020B0604020202020204" pitchFamily="34" charset="0"/>
              </a:endParaRPr>
            </a:p>
            <a:p>
              <a:pPr algn="ctr"/>
              <a:r>
                <a:rPr lang="nl-NL" sz="1200" dirty="0">
                  <a:latin typeface="Arial" panose="020B0604020202020204" pitchFamily="34" charset="0"/>
                  <a:cs typeface="Arial" panose="020B0604020202020204" pitchFamily="34" charset="0"/>
                </a:rPr>
                <a:t>(richtlijnen, visie, kader, commitment, </a:t>
              </a:r>
              <a:r>
                <a:rPr lang="nl-NL" sz="1200" dirty="0" err="1">
                  <a:latin typeface="Arial" panose="020B0604020202020204" pitchFamily="34" charset="0"/>
                  <a:cs typeface="Arial" panose="020B0604020202020204" pitchFamily="34" charset="0"/>
                </a:rPr>
                <a:t>enz</a:t>
              </a:r>
              <a:r>
                <a:rPr lang="nl-NL" sz="1200" dirty="0">
                  <a:latin typeface="Arial" panose="020B0604020202020204" pitchFamily="34" charset="0"/>
                  <a:cs typeface="Arial" panose="020B0604020202020204" pitchFamily="34" charset="0"/>
                </a:rPr>
                <a:t>)</a:t>
              </a:r>
            </a:p>
          </p:txBody>
        </p:sp>
        <p:sp>
          <p:nvSpPr>
            <p:cNvPr id="19" name="Tekstvak 18">
              <a:extLst>
                <a:ext uri="{FF2B5EF4-FFF2-40B4-BE49-F238E27FC236}">
                  <a16:creationId xmlns:a16="http://schemas.microsoft.com/office/drawing/2014/main" id="{683297D2-B27E-37D5-3ADB-E64368177908}"/>
                </a:ext>
              </a:extLst>
            </p:cNvPr>
            <p:cNvSpPr txBox="1"/>
            <p:nvPr/>
          </p:nvSpPr>
          <p:spPr>
            <a:xfrm>
              <a:off x="8063436" y="4898782"/>
              <a:ext cx="3650028" cy="646331"/>
            </a:xfrm>
            <a:prstGeom prst="rect">
              <a:avLst/>
            </a:prstGeom>
            <a:solidFill>
              <a:schemeClr val="bg1"/>
            </a:solidFill>
            <a:ln w="31750">
              <a:solidFill>
                <a:srgbClr val="7A81FF"/>
              </a:solidFill>
            </a:ln>
          </p:spPr>
          <p:txBody>
            <a:bodyPr wrap="square">
              <a:spAutoFit/>
            </a:bodyPr>
            <a:lstStyle/>
            <a:p>
              <a:pPr algn="ctr"/>
              <a:r>
                <a:rPr lang="nl-NL" sz="1200" b="1" dirty="0">
                  <a:latin typeface="Arial" panose="020B0604020202020204" pitchFamily="34" charset="0"/>
                  <a:cs typeface="Arial" panose="020B0604020202020204" pitchFamily="34" charset="0"/>
                </a:rPr>
                <a:t>Communicatie</a:t>
              </a:r>
            </a:p>
            <a:p>
              <a:pPr algn="ctr"/>
              <a:r>
                <a:rPr lang="nl-NL" sz="1200" dirty="0">
                  <a:latin typeface="Arial" panose="020B0604020202020204" pitchFamily="34" charset="0"/>
                  <a:cs typeface="Arial" panose="020B0604020202020204" pitchFamily="34" charset="0"/>
                </a:rPr>
                <a:t>(hulpmiddelen voor de doelgroep, </a:t>
              </a:r>
            </a:p>
            <a:p>
              <a:pPr algn="ctr"/>
              <a:r>
                <a:rPr lang="nl-NL" sz="1200" dirty="0">
                  <a:latin typeface="Arial" panose="020B0604020202020204" pitchFamily="34" charset="0"/>
                  <a:cs typeface="Arial" panose="020B0604020202020204" pitchFamily="34" charset="0"/>
                </a:rPr>
                <a:t>kernboodschap, </a:t>
              </a:r>
              <a:r>
                <a:rPr lang="nl-NL" sz="1200" dirty="0" err="1">
                  <a:latin typeface="Arial" panose="020B0604020202020204" pitchFamily="34" charset="0"/>
                  <a:cs typeface="Arial" panose="020B0604020202020204" pitchFamily="34" charset="0"/>
                </a:rPr>
                <a:t>enz</a:t>
              </a:r>
              <a:r>
                <a:rPr lang="nl-NL" sz="1200" dirty="0">
                  <a:latin typeface="Arial" panose="020B0604020202020204" pitchFamily="34" charset="0"/>
                  <a:cs typeface="Arial" panose="020B0604020202020204" pitchFamily="34" charset="0"/>
                </a:rPr>
                <a:t>)</a:t>
              </a:r>
            </a:p>
          </p:txBody>
        </p:sp>
        <p:sp>
          <p:nvSpPr>
            <p:cNvPr id="20" name="Tekstvak 19">
              <a:extLst>
                <a:ext uri="{FF2B5EF4-FFF2-40B4-BE49-F238E27FC236}">
                  <a16:creationId xmlns:a16="http://schemas.microsoft.com/office/drawing/2014/main" id="{FC9B85CB-1922-B4FE-23A6-D667C5052C92}"/>
                </a:ext>
              </a:extLst>
            </p:cNvPr>
            <p:cNvSpPr txBox="1"/>
            <p:nvPr/>
          </p:nvSpPr>
          <p:spPr>
            <a:xfrm>
              <a:off x="8063436" y="5701120"/>
              <a:ext cx="3650026" cy="461665"/>
            </a:xfrm>
            <a:prstGeom prst="rect">
              <a:avLst/>
            </a:prstGeom>
            <a:solidFill>
              <a:schemeClr val="bg1"/>
            </a:solidFill>
            <a:ln w="31750">
              <a:solidFill>
                <a:schemeClr val="accent4"/>
              </a:solidFill>
            </a:ln>
          </p:spPr>
          <p:txBody>
            <a:bodyPr wrap="square">
              <a:spAutoFit/>
            </a:bodyPr>
            <a:lstStyle/>
            <a:p>
              <a:pPr algn="ctr"/>
              <a:r>
                <a:rPr lang="nl-NL" sz="1200" b="1" dirty="0">
                  <a:latin typeface="Arial" panose="020B0604020202020204" pitchFamily="34" charset="0"/>
                  <a:cs typeface="Arial" panose="020B0604020202020204" pitchFamily="34" charset="0"/>
                </a:rPr>
                <a:t>Organisatie</a:t>
              </a:r>
            </a:p>
            <a:p>
              <a:pPr algn="ctr"/>
              <a:r>
                <a:rPr lang="nl-NL" sz="1200" dirty="0">
                  <a:latin typeface="Arial" panose="020B0604020202020204" pitchFamily="34" charset="0"/>
                  <a:cs typeface="Arial" panose="020B0604020202020204" pitchFamily="34" charset="0"/>
                </a:rPr>
                <a:t>(capaciteit, ruimte, expertises, enz.)</a:t>
              </a:r>
            </a:p>
          </p:txBody>
        </p:sp>
        <p:sp>
          <p:nvSpPr>
            <p:cNvPr id="21" name="Tekstvak 20">
              <a:extLst>
                <a:ext uri="{FF2B5EF4-FFF2-40B4-BE49-F238E27FC236}">
                  <a16:creationId xmlns:a16="http://schemas.microsoft.com/office/drawing/2014/main" id="{61C47448-98E7-4476-44E1-EB7C6EE02262}"/>
                </a:ext>
              </a:extLst>
            </p:cNvPr>
            <p:cNvSpPr txBox="1"/>
            <p:nvPr/>
          </p:nvSpPr>
          <p:spPr>
            <a:xfrm>
              <a:off x="8846700" y="2343760"/>
              <a:ext cx="1724318" cy="553998"/>
            </a:xfrm>
            <a:prstGeom prst="rect">
              <a:avLst/>
            </a:prstGeom>
            <a:solidFill>
              <a:schemeClr val="bg1"/>
            </a:solidFill>
          </p:spPr>
          <p:txBody>
            <a:bodyPr wrap="none" rtlCol="0">
              <a:spAutoFit/>
            </a:bodyPr>
            <a:lstStyle/>
            <a:p>
              <a:pPr algn="ctr"/>
              <a:r>
                <a:rPr lang="nl-NL" b="1" dirty="0"/>
                <a:t>Wat is er nodig?</a:t>
              </a:r>
            </a:p>
            <a:p>
              <a:pPr algn="ctr"/>
              <a:r>
                <a:rPr lang="nl-NL" sz="1200" b="1" dirty="0"/>
                <a:t>Bijvoorbeeld :</a:t>
              </a:r>
            </a:p>
          </p:txBody>
        </p:sp>
      </p:grpSp>
    </p:spTree>
    <p:extLst>
      <p:ext uri="{BB962C8B-B14F-4D97-AF65-F5344CB8AC3E}">
        <p14:creationId xmlns:p14="http://schemas.microsoft.com/office/powerpoint/2010/main" val="4040894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ED8BCC-4A07-26FC-AD04-FDB31A514BFD}"/>
              </a:ext>
            </a:extLst>
          </p:cNvPr>
          <p:cNvSpPr>
            <a:spLocks noGrp="1"/>
          </p:cNvSpPr>
          <p:nvPr>
            <p:ph type="dt" sz="half" idx="10"/>
          </p:nvPr>
        </p:nvSpPr>
        <p:spPr/>
        <p:txBody>
          <a:bodyPr/>
          <a:lstStyle/>
          <a:p>
            <a:r>
              <a:rPr lang="en-US" b="1"/>
              <a:t>TITEL ONDERWERP </a:t>
            </a:r>
            <a:r>
              <a:rPr lang="en-US"/>
              <a:t>SUBTITEL ONDERWERP</a:t>
            </a:r>
          </a:p>
        </p:txBody>
      </p:sp>
      <p:sp>
        <p:nvSpPr>
          <p:cNvPr id="3" name="Slide Number Placeholder 2">
            <a:extLst>
              <a:ext uri="{FF2B5EF4-FFF2-40B4-BE49-F238E27FC236}">
                <a16:creationId xmlns:a16="http://schemas.microsoft.com/office/drawing/2014/main" id="{F00627B2-25AE-BC1D-F1B7-24157646A2C6}"/>
              </a:ext>
            </a:extLst>
          </p:cNvPr>
          <p:cNvSpPr>
            <a:spLocks noGrp="1"/>
          </p:cNvSpPr>
          <p:nvPr>
            <p:ph type="sldNum" sz="quarter" idx="12"/>
          </p:nvPr>
        </p:nvSpPr>
        <p:spPr/>
        <p:txBody>
          <a:bodyPr/>
          <a:lstStyle/>
          <a:p>
            <a:fld id="{15D7007B-26D1-0A49-ABFB-CC1C13A2C2B7}" type="slidenum">
              <a:rPr lang="en-US" smtClean="0"/>
              <a:pPr/>
              <a:t>22</a:t>
            </a:fld>
            <a:endParaRPr lang="en-US"/>
          </a:p>
        </p:txBody>
      </p:sp>
      <p:sp>
        <p:nvSpPr>
          <p:cNvPr id="4" name="TextBox 3">
            <a:extLst>
              <a:ext uri="{FF2B5EF4-FFF2-40B4-BE49-F238E27FC236}">
                <a16:creationId xmlns:a16="http://schemas.microsoft.com/office/drawing/2014/main" id="{956B8CAA-E577-FB6A-73A4-47B9BDD3050A}"/>
              </a:ext>
            </a:extLst>
          </p:cNvPr>
          <p:cNvSpPr txBox="1"/>
          <p:nvPr/>
        </p:nvSpPr>
        <p:spPr>
          <a:xfrm>
            <a:off x="1387406" y="2364088"/>
            <a:ext cx="758414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fontAlgn="base">
              <a:defRPr/>
            </a:pPr>
            <a:endParaRPr lang="en-US" sz="1400">
              <a:solidFill>
                <a:srgbClr val="000000"/>
              </a:solidFill>
              <a:latin typeface="Arial"/>
              <a:cs typeface="Arial"/>
            </a:endParaRPr>
          </a:p>
          <a:p>
            <a:pPr marL="285750" indent="-285750" fontAlgn="base">
              <a:buFont typeface="Arial"/>
              <a:buChar char="•"/>
              <a:defRPr/>
            </a:pPr>
            <a:endParaRPr lang="en-US" sz="1600" dirty="0">
              <a:solidFill>
                <a:srgbClr val="000000"/>
              </a:solidFill>
              <a:latin typeface="Arial" panose="020B0604020202020204" pitchFamily="34" charset="0"/>
              <a:cs typeface="Arial" panose="020B0604020202020204" pitchFamily="34" charset="0"/>
            </a:endParaRPr>
          </a:p>
          <a:p>
            <a:pPr marL="285750" indent="-285750" fontAlgn="base">
              <a:buFont typeface="Arial"/>
              <a:buChar char="•"/>
              <a:defRPr/>
            </a:pPr>
            <a:r>
              <a:rPr lang="en-US" sz="1600" err="1">
                <a:solidFill>
                  <a:srgbClr val="000000"/>
                </a:solidFill>
                <a:latin typeface="Arial"/>
                <a:cs typeface="Arial"/>
              </a:rPr>
              <a:t>Wanneer</a:t>
            </a:r>
            <a:r>
              <a:rPr lang="en-US" sz="1600" dirty="0">
                <a:solidFill>
                  <a:srgbClr val="000000"/>
                </a:solidFill>
                <a:latin typeface="Arial"/>
                <a:cs typeface="Arial"/>
              </a:rPr>
              <a:t>: 14 November 10:00 – 13:00</a:t>
            </a:r>
          </a:p>
          <a:p>
            <a:pPr marL="285750" indent="-285750">
              <a:buFont typeface="Arial"/>
              <a:buChar char="•"/>
              <a:defRPr/>
            </a:pPr>
            <a:endParaRPr lang="en-US" sz="1600" dirty="0">
              <a:solidFill>
                <a:srgbClr val="000000"/>
              </a:solidFill>
              <a:latin typeface="Arial"/>
              <a:cs typeface="Arial"/>
            </a:endParaRPr>
          </a:p>
          <a:p>
            <a:pPr marL="285750" indent="-285750" fontAlgn="base">
              <a:buFont typeface="Arial"/>
              <a:buChar char="•"/>
              <a:defRPr/>
            </a:pPr>
            <a:r>
              <a:rPr lang="en-US" sz="1600" dirty="0">
                <a:solidFill>
                  <a:srgbClr val="000000"/>
                </a:solidFill>
                <a:latin typeface="Arial"/>
                <a:cs typeface="Arial"/>
              </a:rPr>
              <a:t>Resume </a:t>
            </a:r>
            <a:r>
              <a:rPr lang="en-US" sz="1600" err="1">
                <a:solidFill>
                  <a:srgbClr val="000000"/>
                </a:solidFill>
                <a:latin typeface="Arial"/>
                <a:cs typeface="Arial"/>
              </a:rPr>
              <a:t>vorige</a:t>
            </a:r>
            <a:r>
              <a:rPr lang="en-US" sz="1600" dirty="0">
                <a:solidFill>
                  <a:srgbClr val="000000"/>
                </a:solidFill>
                <a:latin typeface="Arial"/>
                <a:cs typeface="Arial"/>
              </a:rPr>
              <a:t> </a:t>
            </a:r>
            <a:r>
              <a:rPr lang="en-US" sz="1600" err="1">
                <a:solidFill>
                  <a:srgbClr val="000000"/>
                </a:solidFill>
                <a:latin typeface="Arial"/>
                <a:cs typeface="Arial"/>
              </a:rPr>
              <a:t>sessie</a:t>
            </a:r>
            <a:r>
              <a:rPr lang="en-US" sz="1600" dirty="0">
                <a:solidFill>
                  <a:srgbClr val="000000"/>
                </a:solidFill>
                <a:latin typeface="Arial"/>
                <a:cs typeface="Arial"/>
              </a:rPr>
              <a:t> </a:t>
            </a:r>
          </a:p>
          <a:p>
            <a:pPr marL="285750" indent="-285750">
              <a:buFont typeface="Arial"/>
              <a:buChar char="•"/>
              <a:defRPr/>
            </a:pPr>
            <a:endParaRPr lang="en-US" sz="1600" dirty="0">
              <a:solidFill>
                <a:srgbClr val="000000"/>
              </a:solidFill>
              <a:latin typeface="Arial"/>
              <a:cs typeface="Arial"/>
            </a:endParaRPr>
          </a:p>
          <a:p>
            <a:pPr marL="285750" indent="-285750" fontAlgn="base">
              <a:buFont typeface="Arial"/>
              <a:buChar char="•"/>
              <a:defRPr/>
            </a:pPr>
            <a:r>
              <a:rPr lang="en-US" sz="1600" dirty="0">
                <a:solidFill>
                  <a:srgbClr val="000000"/>
                </a:solidFill>
                <a:latin typeface="Arial"/>
                <a:cs typeface="Arial"/>
              </a:rPr>
              <a:t>Workshop </a:t>
            </a:r>
            <a:r>
              <a:rPr lang="en-US" sz="1600" err="1">
                <a:solidFill>
                  <a:srgbClr val="000000"/>
                </a:solidFill>
                <a:latin typeface="Arial"/>
                <a:cs typeface="Arial"/>
              </a:rPr>
              <a:t>volgende</a:t>
            </a:r>
            <a:r>
              <a:rPr lang="en-US" sz="1600" dirty="0">
                <a:solidFill>
                  <a:srgbClr val="000000"/>
                </a:solidFill>
                <a:latin typeface="Arial"/>
                <a:cs typeface="Arial"/>
              </a:rPr>
              <a:t> </a:t>
            </a:r>
            <a:r>
              <a:rPr lang="en-US" sz="1600" err="1">
                <a:solidFill>
                  <a:srgbClr val="000000"/>
                </a:solidFill>
                <a:latin typeface="Arial"/>
                <a:cs typeface="Arial"/>
              </a:rPr>
              <a:t>mijlpalen</a:t>
            </a:r>
            <a:endParaRPr lang="en-US" sz="1600">
              <a:solidFill>
                <a:srgbClr val="000000"/>
              </a:solidFill>
              <a:latin typeface="Arial"/>
              <a:cs typeface="Arial"/>
            </a:endParaRPr>
          </a:p>
          <a:p>
            <a:endParaRPr lang="en-US" sz="1000">
              <a:solidFill>
                <a:srgbClr val="242424"/>
              </a:solidFill>
              <a:latin typeface="Arial"/>
              <a:cs typeface="Arial"/>
            </a:endParaRPr>
          </a:p>
        </p:txBody>
      </p:sp>
      <p:sp>
        <p:nvSpPr>
          <p:cNvPr id="6" name="TextBox 5">
            <a:extLst>
              <a:ext uri="{FF2B5EF4-FFF2-40B4-BE49-F238E27FC236}">
                <a16:creationId xmlns:a16="http://schemas.microsoft.com/office/drawing/2014/main" id="{A8C64E58-963D-052A-E689-D3B7BA0C8A91}"/>
              </a:ext>
            </a:extLst>
          </p:cNvPr>
          <p:cNvSpPr txBox="1"/>
          <p:nvPr/>
        </p:nvSpPr>
        <p:spPr>
          <a:xfrm>
            <a:off x="723014" y="618188"/>
            <a:ext cx="8176437" cy="584775"/>
          </a:xfrm>
          <a:prstGeom prst="rect">
            <a:avLst/>
          </a:prstGeom>
          <a:noFill/>
        </p:spPr>
        <p:txBody>
          <a:bodyPr wrap="square" lIns="91440" tIns="45720" rIns="91440" bIns="45720" rtlCol="0" anchor="t">
            <a:spAutoFit/>
          </a:bodyPr>
          <a:lstStyle/>
          <a:p>
            <a:r>
              <a:rPr lang="nl-NL" sz="3200" dirty="0">
                <a:solidFill>
                  <a:srgbClr val="11175E"/>
                </a:solidFill>
                <a:latin typeface="URW Form Medium"/>
              </a:rPr>
              <a:t>AFRONDING EN VERVOLG</a:t>
            </a:r>
            <a:endParaRPr lang="nl-NL" sz="3200" dirty="0">
              <a:solidFill>
                <a:srgbClr val="11175E"/>
              </a:solidFill>
              <a:latin typeface="URW Form Medium" pitchFamily="2" charset="77"/>
            </a:endParaRPr>
          </a:p>
        </p:txBody>
      </p:sp>
    </p:spTree>
    <p:extLst>
      <p:ext uri="{BB962C8B-B14F-4D97-AF65-F5344CB8AC3E}">
        <p14:creationId xmlns:p14="http://schemas.microsoft.com/office/powerpoint/2010/main" val="971802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34C0183-8A9D-1B4C-AB6F-3BCC80BF74FB}"/>
              </a:ext>
            </a:extLst>
          </p:cNvPr>
          <p:cNvSpPr>
            <a:spLocks noGrp="1"/>
          </p:cNvSpPr>
          <p:nvPr>
            <p:ph type="ftr" sz="quarter" idx="4294967295"/>
          </p:nvPr>
        </p:nvSpPr>
        <p:spPr>
          <a:xfrm>
            <a:off x="4038600" y="6356350"/>
            <a:ext cx="4114800" cy="365125"/>
          </a:xfrm>
        </p:spPr>
        <p:txBody>
          <a:bodyPr/>
          <a:lstStyle/>
          <a:p>
            <a:r>
              <a:rPr lang="en-US"/>
              <a:t>10/10/2020</a:t>
            </a:r>
          </a:p>
        </p:txBody>
      </p:sp>
      <p:sp>
        <p:nvSpPr>
          <p:cNvPr id="3" name="Date Placeholder 2">
            <a:extLst>
              <a:ext uri="{FF2B5EF4-FFF2-40B4-BE49-F238E27FC236}">
                <a16:creationId xmlns:a16="http://schemas.microsoft.com/office/drawing/2014/main" id="{00535F2B-2F9D-FF45-95A1-47F819E25742}"/>
              </a:ext>
            </a:extLst>
          </p:cNvPr>
          <p:cNvSpPr>
            <a:spLocks noGrp="1"/>
          </p:cNvSpPr>
          <p:nvPr>
            <p:ph type="dt" sz="half" idx="10"/>
          </p:nvPr>
        </p:nvSpPr>
        <p:spPr/>
        <p:txBody>
          <a:bodyPr/>
          <a:lstStyle/>
          <a:p>
            <a:r>
              <a:rPr lang="en-US"/>
              <a:t>ACTUALISATIE HUISSTIJL GEMEENTE VENLO</a:t>
            </a:r>
          </a:p>
        </p:txBody>
      </p:sp>
      <p:sp>
        <p:nvSpPr>
          <p:cNvPr id="4" name="Slide Number Placeholder 3">
            <a:extLst>
              <a:ext uri="{FF2B5EF4-FFF2-40B4-BE49-F238E27FC236}">
                <a16:creationId xmlns:a16="http://schemas.microsoft.com/office/drawing/2014/main" id="{7723DEC9-41D9-C04F-8F85-4608D1E910EF}"/>
              </a:ext>
            </a:extLst>
          </p:cNvPr>
          <p:cNvSpPr>
            <a:spLocks noGrp="1"/>
          </p:cNvSpPr>
          <p:nvPr>
            <p:ph type="sldNum" sz="quarter" idx="12"/>
          </p:nvPr>
        </p:nvSpPr>
        <p:spPr/>
        <p:txBody>
          <a:bodyPr/>
          <a:lstStyle/>
          <a:p>
            <a:fld id="{15D7007B-26D1-0A49-ABFB-CC1C13A2C2B7}" type="slidenum">
              <a:rPr lang="en-US" smtClean="0"/>
              <a:pPr/>
              <a:t>23</a:t>
            </a:fld>
            <a:endParaRPr lang="en-US"/>
          </a:p>
        </p:txBody>
      </p:sp>
      <p:sp>
        <p:nvSpPr>
          <p:cNvPr id="5" name="Rectangle 4">
            <a:extLst>
              <a:ext uri="{FF2B5EF4-FFF2-40B4-BE49-F238E27FC236}">
                <a16:creationId xmlns:a16="http://schemas.microsoft.com/office/drawing/2014/main" id="{A06131CE-27DA-6047-9D8B-64A156F31498}"/>
              </a:ext>
            </a:extLst>
          </p:cNvPr>
          <p:cNvSpPr/>
          <p:nvPr/>
        </p:nvSpPr>
        <p:spPr>
          <a:xfrm>
            <a:off x="0" y="0"/>
            <a:ext cx="12192000" cy="7091082"/>
          </a:xfrm>
          <a:prstGeom prst="rect">
            <a:avLst/>
          </a:prstGeom>
          <a:solidFill>
            <a:srgbClr val="111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1175E"/>
              </a:solidFill>
            </a:endParaRPr>
          </a:p>
        </p:txBody>
      </p:sp>
      <p:pic>
        <p:nvPicPr>
          <p:cNvPr id="7" name="Picture 6">
            <a:extLst>
              <a:ext uri="{FF2B5EF4-FFF2-40B4-BE49-F238E27FC236}">
                <a16:creationId xmlns:a16="http://schemas.microsoft.com/office/drawing/2014/main" id="{5A451C9A-FD0B-284C-A54F-AEB4EFD5926E}"/>
              </a:ext>
            </a:extLst>
          </p:cNvPr>
          <p:cNvPicPr>
            <a:picLocks noChangeAspect="1"/>
          </p:cNvPicPr>
          <p:nvPr/>
        </p:nvPicPr>
        <p:blipFill>
          <a:blip r:embed="rId5"/>
          <a:stretch>
            <a:fillRect/>
          </a:stretch>
        </p:blipFill>
        <p:spPr>
          <a:xfrm>
            <a:off x="5071110" y="2526030"/>
            <a:ext cx="2049780" cy="1805940"/>
          </a:xfrm>
          <a:prstGeom prst="rect">
            <a:avLst/>
          </a:prstGeom>
        </p:spPr>
      </p:pic>
    </p:spTree>
    <p:custDataLst>
      <p:custData r:id="rId1"/>
      <p:custData r:id="rId2"/>
    </p:custDataLst>
    <p:extLst>
      <p:ext uri="{BB962C8B-B14F-4D97-AF65-F5344CB8AC3E}">
        <p14:creationId xmlns:p14="http://schemas.microsoft.com/office/powerpoint/2010/main" val="2830516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01E8FB6-CD9D-B94D-B0C7-991CF871BF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41963" y="5554097"/>
            <a:ext cx="8820582" cy="1303903"/>
          </a:xfrm>
          <a:prstGeom prst="rect">
            <a:avLst/>
          </a:prstGeom>
        </p:spPr>
      </p:pic>
      <p:sp>
        <p:nvSpPr>
          <p:cNvPr id="4" name="Slide Number Placeholder 3">
            <a:extLst>
              <a:ext uri="{FF2B5EF4-FFF2-40B4-BE49-F238E27FC236}">
                <a16:creationId xmlns:a16="http://schemas.microsoft.com/office/drawing/2014/main" id="{F9EE8738-4B09-1E46-92AE-37EC93B84F23}"/>
              </a:ext>
            </a:extLst>
          </p:cNvPr>
          <p:cNvSpPr>
            <a:spLocks noGrp="1"/>
          </p:cNvSpPr>
          <p:nvPr>
            <p:ph type="sldNum" sz="quarter" idx="12"/>
          </p:nvPr>
        </p:nvSpPr>
        <p:spPr>
          <a:xfrm>
            <a:off x="10789540" y="6356350"/>
            <a:ext cx="527683" cy="365125"/>
          </a:xfrm>
        </p:spPr>
        <p:txBody>
          <a:bodyPr/>
          <a:lstStyle/>
          <a:p>
            <a:fld id="{15D7007B-26D1-0A49-ABFB-CC1C13A2C2B7}" type="slidenum">
              <a:rPr lang="en-US" smtClean="0"/>
              <a:pPr/>
              <a:t>4</a:t>
            </a:fld>
            <a:endParaRPr lang="en-US"/>
          </a:p>
        </p:txBody>
      </p:sp>
      <p:sp>
        <p:nvSpPr>
          <p:cNvPr id="6" name="TextBox 5">
            <a:extLst>
              <a:ext uri="{FF2B5EF4-FFF2-40B4-BE49-F238E27FC236}">
                <a16:creationId xmlns:a16="http://schemas.microsoft.com/office/drawing/2014/main" id="{026939BE-442C-4F4E-BBD8-40025FA0F715}"/>
              </a:ext>
            </a:extLst>
          </p:cNvPr>
          <p:cNvSpPr txBox="1"/>
          <p:nvPr/>
        </p:nvSpPr>
        <p:spPr>
          <a:xfrm>
            <a:off x="723014" y="618188"/>
            <a:ext cx="8176437" cy="584775"/>
          </a:xfrm>
          <a:prstGeom prst="rect">
            <a:avLst/>
          </a:prstGeom>
          <a:noFill/>
        </p:spPr>
        <p:txBody>
          <a:bodyPr wrap="square" rtlCol="0">
            <a:spAutoFit/>
          </a:bodyPr>
          <a:lstStyle/>
          <a:p>
            <a:r>
              <a:rPr lang="en-US" sz="3200">
                <a:solidFill>
                  <a:srgbClr val="11175E"/>
                </a:solidFill>
                <a:latin typeface="URW Form Medium" pitchFamily="2" charset="77"/>
              </a:rPr>
              <a:t>KENNISMAKING</a:t>
            </a:r>
          </a:p>
        </p:txBody>
      </p:sp>
      <p:sp>
        <p:nvSpPr>
          <p:cNvPr id="5" name="Rechthoek 4">
            <a:extLst>
              <a:ext uri="{FF2B5EF4-FFF2-40B4-BE49-F238E27FC236}">
                <a16:creationId xmlns:a16="http://schemas.microsoft.com/office/drawing/2014/main" id="{D8E600C2-CD6F-934B-B1FE-9017F4A5A339}"/>
              </a:ext>
            </a:extLst>
          </p:cNvPr>
          <p:cNvSpPr/>
          <p:nvPr/>
        </p:nvSpPr>
        <p:spPr>
          <a:xfrm>
            <a:off x="4249543" y="1742216"/>
            <a:ext cx="7665027" cy="2125069"/>
          </a:xfrm>
          <a:prstGeom prst="rect">
            <a:avLst/>
          </a:prstGeom>
        </p:spPr>
        <p:txBody>
          <a:bodyPr wrap="square" lIns="91440" tIns="45720" rIns="91440" bIns="45720" anchor="t">
            <a:spAutoFit/>
          </a:bodyPr>
          <a:lstStyle/>
          <a:p>
            <a:pPr>
              <a:lnSpc>
                <a:spcPct val="150000"/>
              </a:lnSpc>
            </a:pPr>
            <a:r>
              <a:rPr lang="nl-NL" b="1">
                <a:latin typeface="Arial"/>
                <a:cs typeface="Arial"/>
              </a:rPr>
              <a:t>Linda van Arkel</a:t>
            </a:r>
            <a:r>
              <a:rPr lang="nl-NL">
                <a:latin typeface="Arial"/>
                <a:cs typeface="Arial"/>
              </a:rPr>
              <a:t>, Procesbegeleider</a:t>
            </a:r>
            <a:endParaRPr lang="nl-NL"/>
          </a:p>
          <a:p>
            <a:pPr>
              <a:lnSpc>
                <a:spcPct val="150000"/>
              </a:lnSpc>
            </a:pPr>
            <a:endParaRPr lang="nl-NL" b="1">
              <a:latin typeface="Arial"/>
              <a:cs typeface="Arial"/>
            </a:endParaRPr>
          </a:p>
          <a:p>
            <a:pPr>
              <a:lnSpc>
                <a:spcPct val="150000"/>
              </a:lnSpc>
            </a:pPr>
            <a:r>
              <a:rPr lang="nl-NL" b="1">
                <a:latin typeface="Arial"/>
                <a:cs typeface="Arial"/>
              </a:rPr>
              <a:t>              Dorien </a:t>
            </a:r>
            <a:r>
              <a:rPr lang="nl-NL" b="1" err="1">
                <a:latin typeface="Arial"/>
                <a:cs typeface="Arial"/>
              </a:rPr>
              <a:t>Malawau</a:t>
            </a:r>
            <a:r>
              <a:rPr lang="nl-NL">
                <a:latin typeface="Arial"/>
                <a:cs typeface="Arial"/>
              </a:rPr>
              <a:t>, Procesbegeleider</a:t>
            </a:r>
            <a:endParaRPr lang="nl-NL"/>
          </a:p>
          <a:p>
            <a:pPr>
              <a:lnSpc>
                <a:spcPct val="150000"/>
              </a:lnSpc>
            </a:pPr>
            <a:endParaRPr lang="nl-NL">
              <a:latin typeface="Arial"/>
              <a:cs typeface="Arial"/>
            </a:endParaRPr>
          </a:p>
          <a:p>
            <a:pPr>
              <a:lnSpc>
                <a:spcPct val="150000"/>
              </a:lnSpc>
            </a:pPr>
            <a:r>
              <a:rPr lang="nl-NL" b="1">
                <a:latin typeface="Arial"/>
                <a:cs typeface="Arial"/>
              </a:rPr>
              <a:t>Jacqueline Westerbeek</a:t>
            </a:r>
            <a:r>
              <a:rPr lang="nl-NL">
                <a:latin typeface="Arial"/>
                <a:cs typeface="Arial"/>
              </a:rPr>
              <a:t>, Procesbegeleider</a:t>
            </a:r>
            <a:endParaRPr lang="nl-NL"/>
          </a:p>
        </p:txBody>
      </p:sp>
      <p:pic>
        <p:nvPicPr>
          <p:cNvPr id="38" name="Afbeelding 37">
            <a:extLst>
              <a:ext uri="{FF2B5EF4-FFF2-40B4-BE49-F238E27FC236}">
                <a16:creationId xmlns:a16="http://schemas.microsoft.com/office/drawing/2014/main" id="{8389F060-044C-9A4E-A030-90F7D8E1262C}"/>
              </a:ext>
            </a:extLst>
          </p:cNvPr>
          <p:cNvPicPr>
            <a:picLocks noChangeAspect="1"/>
          </p:cNvPicPr>
          <p:nvPr/>
        </p:nvPicPr>
        <p:blipFill>
          <a:blip r:embed="rId6"/>
          <a:stretch>
            <a:fillRect/>
          </a:stretch>
        </p:blipFill>
        <p:spPr>
          <a:xfrm>
            <a:off x="2029406" y="3202888"/>
            <a:ext cx="910435" cy="910435"/>
          </a:xfrm>
          <a:prstGeom prst="rect">
            <a:avLst/>
          </a:prstGeom>
        </p:spPr>
      </p:pic>
      <p:pic>
        <p:nvPicPr>
          <p:cNvPr id="3" name="Picture 2" descr="profielafbeelding">
            <a:extLst>
              <a:ext uri="{FF2B5EF4-FFF2-40B4-BE49-F238E27FC236}">
                <a16:creationId xmlns:a16="http://schemas.microsoft.com/office/drawing/2014/main" id="{894D5726-D461-35E6-7B53-6DBE598CFA1D}"/>
              </a:ext>
            </a:extLst>
          </p:cNvPr>
          <p:cNvPicPr>
            <a:picLocks noChangeAspect="1"/>
          </p:cNvPicPr>
          <p:nvPr/>
        </p:nvPicPr>
        <p:blipFill>
          <a:blip r:embed="rId7"/>
          <a:stretch>
            <a:fillRect/>
          </a:stretch>
        </p:blipFill>
        <p:spPr>
          <a:xfrm>
            <a:off x="2025463" y="1492063"/>
            <a:ext cx="951380" cy="951380"/>
          </a:xfrm>
          <a:prstGeom prst="rect">
            <a:avLst/>
          </a:prstGeom>
        </p:spPr>
      </p:pic>
      <p:pic>
        <p:nvPicPr>
          <p:cNvPr id="2" name="Picture 1" descr="Dorien Malawau-Wilson">
            <a:extLst>
              <a:ext uri="{FF2B5EF4-FFF2-40B4-BE49-F238E27FC236}">
                <a16:creationId xmlns:a16="http://schemas.microsoft.com/office/drawing/2014/main" id="{05F9B9EB-D6C3-CFE9-4D49-45C5B5189864}"/>
              </a:ext>
            </a:extLst>
          </p:cNvPr>
          <p:cNvPicPr>
            <a:picLocks noChangeAspect="1"/>
          </p:cNvPicPr>
          <p:nvPr/>
        </p:nvPicPr>
        <p:blipFill>
          <a:blip r:embed="rId8"/>
          <a:stretch>
            <a:fillRect/>
          </a:stretch>
        </p:blipFill>
        <p:spPr>
          <a:xfrm>
            <a:off x="3218447" y="2286000"/>
            <a:ext cx="1032710" cy="1032710"/>
          </a:xfrm>
          <a:prstGeom prst="rect">
            <a:avLst/>
          </a:prstGeom>
        </p:spPr>
      </p:pic>
    </p:spTree>
    <p:custDataLst>
      <p:custData r:id="rId1"/>
      <p:custData r:id="rId2"/>
    </p:custDataLst>
    <p:extLst>
      <p:ext uri="{BB962C8B-B14F-4D97-AF65-F5344CB8AC3E}">
        <p14:creationId xmlns:p14="http://schemas.microsoft.com/office/powerpoint/2010/main" val="1934019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id="{3FC57F68-616E-824E-A008-DF817B9B818C}"/>
              </a:ext>
            </a:extLst>
          </p:cNvPr>
          <p:cNvPicPr>
            <a:picLocks noGrp="1" noChangeAspect="1"/>
          </p:cNvPicPr>
          <p:nvPr>
            <p:ph idx="1"/>
          </p:nvPr>
        </p:nvPicPr>
        <p:blipFill>
          <a:blip r:embed="rId5" cstate="screen">
            <a:alphaModFix/>
            <a:extLst>
              <a:ext uri="{28A0092B-C50C-407E-A947-70E740481C1C}">
                <a14:useLocalDpi xmlns:a14="http://schemas.microsoft.com/office/drawing/2010/main"/>
              </a:ext>
            </a:extLst>
          </a:blip>
          <a:stretch>
            <a:fillRect/>
          </a:stretch>
        </p:blipFill>
        <p:spPr>
          <a:xfrm>
            <a:off x="0" y="0"/>
            <a:ext cx="12192000" cy="8128000"/>
          </a:xfrm>
        </p:spPr>
      </p:pic>
      <p:sp>
        <p:nvSpPr>
          <p:cNvPr id="8" name="Rectangle 7">
            <a:extLst>
              <a:ext uri="{FF2B5EF4-FFF2-40B4-BE49-F238E27FC236}">
                <a16:creationId xmlns:a16="http://schemas.microsoft.com/office/drawing/2014/main" id="{0479E9F0-C0C1-E945-81D7-20E6A54E559E}"/>
              </a:ext>
            </a:extLst>
          </p:cNvPr>
          <p:cNvSpPr/>
          <p:nvPr/>
        </p:nvSpPr>
        <p:spPr>
          <a:xfrm>
            <a:off x="3639493" y="2607398"/>
            <a:ext cx="4954583" cy="1203568"/>
          </a:xfrm>
          <a:prstGeom prst="rect">
            <a:avLst/>
          </a:prstGeom>
          <a:solidFill>
            <a:schemeClr val="bg2">
              <a:lumMod val="25000"/>
              <a:alpha val="77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0" i="0">
                <a:latin typeface="URW Form Light" pitchFamily="2" charset="77"/>
              </a:rPr>
              <a:t>AMBITIES EN DOELEN</a:t>
            </a:r>
          </a:p>
        </p:txBody>
      </p:sp>
      <p:pic>
        <p:nvPicPr>
          <p:cNvPr id="6" name="Picture 5">
            <a:extLst>
              <a:ext uri="{FF2B5EF4-FFF2-40B4-BE49-F238E27FC236}">
                <a16:creationId xmlns:a16="http://schemas.microsoft.com/office/drawing/2014/main" id="{6AC33310-7AC3-6845-AE1C-3F9A9815F15D}"/>
              </a:ext>
            </a:extLst>
          </p:cNvPr>
          <p:cNvPicPr>
            <a:picLocks noChangeAspect="1"/>
          </p:cNvPicPr>
          <p:nvPr/>
        </p:nvPicPr>
        <p:blipFill>
          <a:blip r:embed="rId6"/>
          <a:stretch>
            <a:fillRect/>
          </a:stretch>
        </p:blipFill>
        <p:spPr>
          <a:xfrm>
            <a:off x="10142220" y="0"/>
            <a:ext cx="2049780" cy="1805940"/>
          </a:xfrm>
          <a:prstGeom prst="rect">
            <a:avLst/>
          </a:prstGeom>
        </p:spPr>
      </p:pic>
    </p:spTree>
    <p:custDataLst>
      <p:custData r:id="rId1"/>
      <p:custData r:id="rId2"/>
    </p:custDataLst>
    <p:extLst>
      <p:ext uri="{BB962C8B-B14F-4D97-AF65-F5344CB8AC3E}">
        <p14:creationId xmlns:p14="http://schemas.microsoft.com/office/powerpoint/2010/main" val="2481660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0FFC1A-0B0F-8C87-8904-56068C1307C9}"/>
              </a:ext>
            </a:extLst>
          </p:cNvPr>
          <p:cNvSpPr>
            <a:spLocks noGrp="1"/>
          </p:cNvSpPr>
          <p:nvPr>
            <p:ph type="dt" sz="half" idx="10"/>
          </p:nvPr>
        </p:nvSpPr>
        <p:spPr/>
        <p:txBody>
          <a:bodyPr/>
          <a:lstStyle/>
          <a:p>
            <a:r>
              <a:rPr lang="en-US" b="1"/>
              <a:t>TITEL ONDERWERP </a:t>
            </a:r>
            <a:r>
              <a:rPr lang="en-US"/>
              <a:t>SUBTITEL ONDERWERP</a:t>
            </a:r>
          </a:p>
        </p:txBody>
      </p:sp>
      <p:sp>
        <p:nvSpPr>
          <p:cNvPr id="3" name="Slide Number Placeholder 2">
            <a:extLst>
              <a:ext uri="{FF2B5EF4-FFF2-40B4-BE49-F238E27FC236}">
                <a16:creationId xmlns:a16="http://schemas.microsoft.com/office/drawing/2014/main" id="{F8B99E1E-D578-D06E-5573-0445EA4FD98C}"/>
              </a:ext>
            </a:extLst>
          </p:cNvPr>
          <p:cNvSpPr>
            <a:spLocks noGrp="1"/>
          </p:cNvSpPr>
          <p:nvPr>
            <p:ph type="sldNum" sz="quarter" idx="12"/>
          </p:nvPr>
        </p:nvSpPr>
        <p:spPr/>
        <p:txBody>
          <a:bodyPr/>
          <a:lstStyle/>
          <a:p>
            <a:fld id="{15D7007B-26D1-0A49-ABFB-CC1C13A2C2B7}" type="slidenum">
              <a:rPr lang="en-US" smtClean="0"/>
              <a:pPr/>
              <a:t>6</a:t>
            </a:fld>
            <a:endParaRPr lang="en-US"/>
          </a:p>
        </p:txBody>
      </p:sp>
      <p:pic>
        <p:nvPicPr>
          <p:cNvPr id="4" name="Picture 3">
            <a:extLst>
              <a:ext uri="{FF2B5EF4-FFF2-40B4-BE49-F238E27FC236}">
                <a16:creationId xmlns:a16="http://schemas.microsoft.com/office/drawing/2014/main" id="{D96A9B7F-BB46-F499-0C40-EEA2E51C37DE}"/>
              </a:ext>
            </a:extLst>
          </p:cNvPr>
          <p:cNvPicPr>
            <a:picLocks noChangeAspect="1"/>
          </p:cNvPicPr>
          <p:nvPr/>
        </p:nvPicPr>
        <p:blipFill rotWithShape="1">
          <a:blip r:embed="rId2"/>
          <a:srcRect t="5160" r="173" b="-178"/>
          <a:stretch/>
        </p:blipFill>
        <p:spPr>
          <a:xfrm>
            <a:off x="2796988" y="707657"/>
            <a:ext cx="6452351" cy="5989703"/>
          </a:xfrm>
          <a:prstGeom prst="rect">
            <a:avLst/>
          </a:prstGeom>
        </p:spPr>
      </p:pic>
      <p:sp>
        <p:nvSpPr>
          <p:cNvPr id="6" name="TextBox 5">
            <a:extLst>
              <a:ext uri="{FF2B5EF4-FFF2-40B4-BE49-F238E27FC236}">
                <a16:creationId xmlns:a16="http://schemas.microsoft.com/office/drawing/2014/main" id="{F56CF496-30BA-D879-38FE-D1AC9FD174BD}"/>
              </a:ext>
            </a:extLst>
          </p:cNvPr>
          <p:cNvSpPr txBox="1"/>
          <p:nvPr/>
        </p:nvSpPr>
        <p:spPr>
          <a:xfrm>
            <a:off x="478570" y="263902"/>
            <a:ext cx="9335387" cy="584775"/>
          </a:xfrm>
          <a:prstGeom prst="rect">
            <a:avLst/>
          </a:prstGeom>
          <a:noFill/>
        </p:spPr>
        <p:txBody>
          <a:bodyPr wrap="square" lIns="91440" tIns="45720" rIns="91440" bIns="45720" rtlCol="0" anchor="t">
            <a:spAutoFit/>
          </a:bodyPr>
          <a:lstStyle/>
          <a:p>
            <a:r>
              <a:rPr lang="en-US" sz="3200" dirty="0">
                <a:solidFill>
                  <a:srgbClr val="11175E"/>
                </a:solidFill>
                <a:latin typeface="URW Form Medium"/>
              </a:rPr>
              <a:t>ONZE KOERS</a:t>
            </a:r>
          </a:p>
        </p:txBody>
      </p:sp>
    </p:spTree>
    <p:extLst>
      <p:ext uri="{BB962C8B-B14F-4D97-AF65-F5344CB8AC3E}">
        <p14:creationId xmlns:p14="http://schemas.microsoft.com/office/powerpoint/2010/main" val="1092629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01E8FB6-CD9D-B94D-B0C7-991CF871BF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41963" y="5554097"/>
            <a:ext cx="8820582" cy="1303903"/>
          </a:xfrm>
          <a:prstGeom prst="rect">
            <a:avLst/>
          </a:prstGeom>
        </p:spPr>
      </p:pic>
      <p:sp>
        <p:nvSpPr>
          <p:cNvPr id="4" name="Slide Number Placeholder 3">
            <a:extLst>
              <a:ext uri="{FF2B5EF4-FFF2-40B4-BE49-F238E27FC236}">
                <a16:creationId xmlns:a16="http://schemas.microsoft.com/office/drawing/2014/main" id="{F9EE8738-4B09-1E46-92AE-37EC93B84F23}"/>
              </a:ext>
            </a:extLst>
          </p:cNvPr>
          <p:cNvSpPr>
            <a:spLocks noGrp="1"/>
          </p:cNvSpPr>
          <p:nvPr>
            <p:ph type="sldNum" sz="quarter" idx="12"/>
          </p:nvPr>
        </p:nvSpPr>
        <p:spPr>
          <a:xfrm>
            <a:off x="10789540" y="6356350"/>
            <a:ext cx="527683" cy="365125"/>
          </a:xfrm>
        </p:spPr>
        <p:txBody>
          <a:bodyPr/>
          <a:lstStyle/>
          <a:p>
            <a:fld id="{15D7007B-26D1-0A49-ABFB-CC1C13A2C2B7}" type="slidenum">
              <a:rPr lang="en-US" smtClean="0"/>
              <a:pPr/>
              <a:t>7</a:t>
            </a:fld>
            <a:endParaRPr lang="en-US"/>
          </a:p>
        </p:txBody>
      </p:sp>
      <p:sp>
        <p:nvSpPr>
          <p:cNvPr id="6" name="TextBox 5">
            <a:extLst>
              <a:ext uri="{FF2B5EF4-FFF2-40B4-BE49-F238E27FC236}">
                <a16:creationId xmlns:a16="http://schemas.microsoft.com/office/drawing/2014/main" id="{026939BE-442C-4F4E-BBD8-40025FA0F715}"/>
              </a:ext>
            </a:extLst>
          </p:cNvPr>
          <p:cNvSpPr txBox="1"/>
          <p:nvPr/>
        </p:nvSpPr>
        <p:spPr>
          <a:xfrm>
            <a:off x="478570" y="263902"/>
            <a:ext cx="9335387" cy="584775"/>
          </a:xfrm>
          <a:prstGeom prst="rect">
            <a:avLst/>
          </a:prstGeom>
          <a:noFill/>
        </p:spPr>
        <p:txBody>
          <a:bodyPr wrap="square" rtlCol="0">
            <a:spAutoFit/>
          </a:bodyPr>
          <a:lstStyle/>
          <a:p>
            <a:r>
              <a:rPr lang="en-US" sz="3200">
                <a:solidFill>
                  <a:srgbClr val="11175E"/>
                </a:solidFill>
                <a:latin typeface="URW Form Medium" pitchFamily="2" charset="77"/>
              </a:rPr>
              <a:t>WELKE KOERS IS VASTGESTELD?</a:t>
            </a:r>
          </a:p>
        </p:txBody>
      </p:sp>
      <p:pic>
        <p:nvPicPr>
          <p:cNvPr id="3" name="Afbeelding 2">
            <a:extLst>
              <a:ext uri="{FF2B5EF4-FFF2-40B4-BE49-F238E27FC236}">
                <a16:creationId xmlns:a16="http://schemas.microsoft.com/office/drawing/2014/main" id="{0898FF1F-0592-D38E-B5DD-4F4399BFF889}"/>
              </a:ext>
            </a:extLst>
          </p:cNvPr>
          <p:cNvPicPr>
            <a:picLocks noChangeAspect="1"/>
          </p:cNvPicPr>
          <p:nvPr/>
        </p:nvPicPr>
        <p:blipFill>
          <a:blip r:embed="rId6"/>
          <a:stretch>
            <a:fillRect/>
          </a:stretch>
        </p:blipFill>
        <p:spPr>
          <a:xfrm>
            <a:off x="7077150" y="1681154"/>
            <a:ext cx="2840574" cy="1668834"/>
          </a:xfrm>
          <a:prstGeom prst="rect">
            <a:avLst/>
          </a:prstGeom>
        </p:spPr>
      </p:pic>
      <p:sp>
        <p:nvSpPr>
          <p:cNvPr id="5" name="Tekstballon: rechthoek met afgeronde hoeken 2">
            <a:extLst>
              <a:ext uri="{FF2B5EF4-FFF2-40B4-BE49-F238E27FC236}">
                <a16:creationId xmlns:a16="http://schemas.microsoft.com/office/drawing/2014/main" id="{6E75A5A8-2219-D11D-00A8-6E3C9E2B8D45}"/>
              </a:ext>
            </a:extLst>
          </p:cNvPr>
          <p:cNvSpPr/>
          <p:nvPr/>
        </p:nvSpPr>
        <p:spPr>
          <a:xfrm>
            <a:off x="7484984" y="181356"/>
            <a:ext cx="4290803" cy="1397522"/>
          </a:xfrm>
          <a:prstGeom prst="wedgeRoundRectCallout">
            <a:avLst>
              <a:gd name="adj1" fmla="val -20359"/>
              <a:gd name="adj2" fmla="val 81084"/>
              <a:gd name="adj3" fmla="val 16667"/>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Gezondste regio</a:t>
            </a:r>
          </a:p>
          <a:p>
            <a:pPr algn="ctr"/>
            <a:r>
              <a:rPr lang="nl-NL"/>
              <a:t>Gedachte goed van </a:t>
            </a:r>
            <a:r>
              <a:rPr lang="nl-NL" b="1">
                <a:solidFill>
                  <a:srgbClr val="FFFF00"/>
                </a:solidFill>
              </a:rPr>
              <a:t>positieve gezondheid </a:t>
            </a:r>
            <a:r>
              <a:rPr lang="nl-NL"/>
              <a:t>omarmen</a:t>
            </a:r>
          </a:p>
          <a:p>
            <a:pPr algn="ctr"/>
            <a:r>
              <a:rPr lang="nl-NL"/>
              <a:t>Brede kijk op gezondheid</a:t>
            </a:r>
          </a:p>
          <a:p>
            <a:pPr algn="ctr"/>
            <a:r>
              <a:rPr lang="nl-NL"/>
              <a:t>Wat iemand wel kan</a:t>
            </a:r>
          </a:p>
        </p:txBody>
      </p:sp>
      <p:pic>
        <p:nvPicPr>
          <p:cNvPr id="9" name="Afbeelding 8">
            <a:extLst>
              <a:ext uri="{FF2B5EF4-FFF2-40B4-BE49-F238E27FC236}">
                <a16:creationId xmlns:a16="http://schemas.microsoft.com/office/drawing/2014/main" id="{5202F5E0-63E9-AF1D-1362-EE0E27F1FD79}"/>
              </a:ext>
            </a:extLst>
          </p:cNvPr>
          <p:cNvPicPr>
            <a:picLocks noChangeAspect="1"/>
          </p:cNvPicPr>
          <p:nvPr/>
        </p:nvPicPr>
        <p:blipFill>
          <a:blip r:embed="rId7"/>
          <a:stretch>
            <a:fillRect/>
          </a:stretch>
        </p:blipFill>
        <p:spPr>
          <a:xfrm>
            <a:off x="1744311" y="3479889"/>
            <a:ext cx="2404044" cy="2358394"/>
          </a:xfrm>
          <a:prstGeom prst="rect">
            <a:avLst/>
          </a:prstGeom>
        </p:spPr>
      </p:pic>
      <p:pic>
        <p:nvPicPr>
          <p:cNvPr id="10" name="Afbeelding 9">
            <a:extLst>
              <a:ext uri="{FF2B5EF4-FFF2-40B4-BE49-F238E27FC236}">
                <a16:creationId xmlns:a16="http://schemas.microsoft.com/office/drawing/2014/main" id="{85DB7B85-C843-E88F-3F24-3A09FD35F6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07592" y="4453230"/>
            <a:ext cx="3399374" cy="2268245"/>
          </a:xfrm>
          <a:prstGeom prst="rect">
            <a:avLst/>
          </a:prstGeom>
        </p:spPr>
      </p:pic>
      <p:sp>
        <p:nvSpPr>
          <p:cNvPr id="11" name="Tekstvak 10">
            <a:extLst>
              <a:ext uri="{FF2B5EF4-FFF2-40B4-BE49-F238E27FC236}">
                <a16:creationId xmlns:a16="http://schemas.microsoft.com/office/drawing/2014/main" id="{CAFF97D9-E2E3-5803-7774-80F21F6CD102}"/>
              </a:ext>
            </a:extLst>
          </p:cNvPr>
          <p:cNvSpPr txBox="1"/>
          <p:nvPr/>
        </p:nvSpPr>
        <p:spPr>
          <a:xfrm>
            <a:off x="573740" y="1239058"/>
            <a:ext cx="5240621" cy="461665"/>
          </a:xfrm>
          <a:prstGeom prst="rect">
            <a:avLst/>
          </a:prstGeom>
          <a:noFill/>
        </p:spPr>
        <p:txBody>
          <a:bodyPr wrap="square" rtlCol="0">
            <a:spAutoFit/>
          </a:bodyPr>
          <a:lstStyle/>
          <a:p>
            <a:r>
              <a:rPr lang="nl-NL" sz="2400"/>
              <a:t>Ambitie</a:t>
            </a:r>
          </a:p>
        </p:txBody>
      </p:sp>
      <p:sp>
        <p:nvSpPr>
          <p:cNvPr id="13" name="Tekstballon: rechthoek met afgeronde hoeken 9">
            <a:extLst>
              <a:ext uri="{FF2B5EF4-FFF2-40B4-BE49-F238E27FC236}">
                <a16:creationId xmlns:a16="http://schemas.microsoft.com/office/drawing/2014/main" id="{FF33C3DE-5199-39C2-6EDA-EFEA2BD39AEE}"/>
              </a:ext>
            </a:extLst>
          </p:cNvPr>
          <p:cNvSpPr/>
          <p:nvPr/>
        </p:nvSpPr>
        <p:spPr>
          <a:xfrm>
            <a:off x="422290" y="2073947"/>
            <a:ext cx="5364162" cy="1230086"/>
          </a:xfrm>
          <a:prstGeom prst="wedgeRoundRectCallout">
            <a:avLst>
              <a:gd name="adj1" fmla="val -20359"/>
              <a:gd name="adj2" fmla="val 81084"/>
              <a:gd name="adj3" fmla="val 16667"/>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Uitgangspunten: </a:t>
            </a:r>
            <a:r>
              <a:rPr lang="nl-NL" b="1">
                <a:solidFill>
                  <a:srgbClr val="FFFF00"/>
                </a:solidFill>
              </a:rPr>
              <a:t>inwoners centraal</a:t>
            </a:r>
            <a:r>
              <a:rPr lang="nl-NL"/>
              <a:t>, passende ondersteuning, geeft vertrouwen ondersteuning of efficiënte en effectieve wijze, preventie</a:t>
            </a:r>
          </a:p>
        </p:txBody>
      </p:sp>
      <p:sp>
        <p:nvSpPr>
          <p:cNvPr id="14" name="Tekstballon: rechthoek met afgeronde hoeken 11">
            <a:extLst>
              <a:ext uri="{FF2B5EF4-FFF2-40B4-BE49-F238E27FC236}">
                <a16:creationId xmlns:a16="http://schemas.microsoft.com/office/drawing/2014/main" id="{55576AC1-E5AE-9040-EB6C-013E6666217D}"/>
              </a:ext>
            </a:extLst>
          </p:cNvPr>
          <p:cNvSpPr/>
          <p:nvPr/>
        </p:nvSpPr>
        <p:spPr>
          <a:xfrm>
            <a:off x="7527580" y="3479889"/>
            <a:ext cx="4205610" cy="1230086"/>
          </a:xfrm>
          <a:prstGeom prst="wedgeRoundRectCallout">
            <a:avLst>
              <a:gd name="adj1" fmla="val -27885"/>
              <a:gd name="adj2" fmla="val 81799"/>
              <a:gd name="adj3" fmla="val 16667"/>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Samen met onze inwoners oplossingen vinden voor toekomstige uitdagingen</a:t>
            </a:r>
          </a:p>
          <a:p>
            <a:pPr algn="ctr"/>
            <a:r>
              <a:rPr lang="nl-NL"/>
              <a:t>We zoeken naar de beste methode met uitgangspunt: </a:t>
            </a:r>
            <a:r>
              <a:rPr lang="nl-NL" b="1">
                <a:solidFill>
                  <a:srgbClr val="FFFF00"/>
                </a:solidFill>
              </a:rPr>
              <a:t>menselijke maat</a:t>
            </a:r>
          </a:p>
        </p:txBody>
      </p:sp>
    </p:spTree>
    <p:custDataLst>
      <p:custData r:id="rId1"/>
      <p:custData r:id="rId2"/>
    </p:custDataLst>
    <p:extLst>
      <p:ext uri="{BB962C8B-B14F-4D97-AF65-F5344CB8AC3E}">
        <p14:creationId xmlns:p14="http://schemas.microsoft.com/office/powerpoint/2010/main" val="8115299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kstvak 12">
            <a:extLst>
              <a:ext uri="{FF2B5EF4-FFF2-40B4-BE49-F238E27FC236}">
                <a16:creationId xmlns:a16="http://schemas.microsoft.com/office/drawing/2014/main" id="{EFF50DC3-0A6C-F728-AC44-1CC5077E2D98}"/>
              </a:ext>
            </a:extLst>
          </p:cNvPr>
          <p:cNvSpPr txBox="1"/>
          <p:nvPr/>
        </p:nvSpPr>
        <p:spPr>
          <a:xfrm>
            <a:off x="5045761" y="4994028"/>
            <a:ext cx="3245540" cy="1107996"/>
          </a:xfrm>
          <a:prstGeom prst="rect">
            <a:avLst/>
          </a:prstGeom>
          <a:noFill/>
          <a:ln>
            <a:solidFill>
              <a:schemeClr val="accent1"/>
            </a:solidFill>
          </a:ln>
        </p:spPr>
        <p:txBody>
          <a:bodyPr wrap="square" lIns="91440" tIns="45720" rIns="91440" bIns="45720" rtlCol="0" anchor="t">
            <a:spAutoFit/>
          </a:bodyPr>
          <a:lstStyle/>
          <a:p>
            <a:r>
              <a:rPr lang="nl-NL" sz="1100">
                <a:latin typeface="Arial" panose="020B0604020202020204" pitchFamily="34" charset="0"/>
                <a:cs typeface="Arial" panose="020B0604020202020204" pitchFamily="34" charset="0"/>
              </a:rPr>
              <a:t>Inzicht in wat er moet gebeuren op gebied van:</a:t>
            </a:r>
          </a:p>
          <a:p>
            <a:pPr marL="171450" indent="-171450">
              <a:buFont typeface="Arial" panose="020B0604020202020204" pitchFamily="34" charset="0"/>
              <a:buChar char="•"/>
            </a:pPr>
            <a:r>
              <a:rPr lang="nl-NL" sz="1100">
                <a:latin typeface="Arial" panose="020B0604020202020204" pitchFamily="34" charset="0"/>
                <a:cs typeface="Arial" panose="020B0604020202020204" pitchFamily="34" charset="0"/>
              </a:rPr>
              <a:t>Beleid</a:t>
            </a:r>
          </a:p>
          <a:p>
            <a:pPr marL="171450" indent="-171450">
              <a:buFont typeface="Arial" panose="020B0604020202020204" pitchFamily="34" charset="0"/>
              <a:buChar char="•"/>
            </a:pPr>
            <a:r>
              <a:rPr lang="nl-NL" sz="1100">
                <a:latin typeface="Arial" panose="020B0604020202020204" pitchFamily="34" charset="0"/>
                <a:cs typeface="Arial" panose="020B0604020202020204" pitchFamily="34" charset="0"/>
              </a:rPr>
              <a:t>Juridisch</a:t>
            </a:r>
          </a:p>
          <a:p>
            <a:pPr marL="171450" indent="-171450">
              <a:buFont typeface="Arial" panose="020B0604020202020204" pitchFamily="34" charset="0"/>
              <a:buChar char="•"/>
            </a:pPr>
            <a:r>
              <a:rPr lang="nl-NL" sz="1100">
                <a:latin typeface="Arial" panose="020B0604020202020204" pitchFamily="34" charset="0"/>
                <a:cs typeface="Arial" panose="020B0604020202020204" pitchFamily="34" charset="0"/>
              </a:rPr>
              <a:t>Communicatie</a:t>
            </a:r>
          </a:p>
          <a:p>
            <a:pPr marL="171450" indent="-171450">
              <a:buFont typeface="Arial" panose="020B0604020202020204" pitchFamily="34" charset="0"/>
              <a:buChar char="•"/>
            </a:pPr>
            <a:r>
              <a:rPr lang="nl-NL" sz="1100">
                <a:latin typeface="Arial" panose="020B0604020202020204" pitchFamily="34" charset="0"/>
                <a:cs typeface="Arial" panose="020B0604020202020204" pitchFamily="34" charset="0"/>
              </a:rPr>
              <a:t>Informatiekundig </a:t>
            </a:r>
          </a:p>
          <a:p>
            <a:pPr marL="171450" indent="-171450">
              <a:buFont typeface="Arial" panose="020B0604020202020204" pitchFamily="34" charset="0"/>
              <a:buChar char="•"/>
            </a:pPr>
            <a:r>
              <a:rPr lang="nl-NL" sz="1100">
                <a:latin typeface="Arial" panose="020B0604020202020204" pitchFamily="34" charset="0"/>
                <a:cs typeface="Arial" panose="020B0604020202020204" pitchFamily="34" charset="0"/>
              </a:rPr>
              <a:t>Financieel</a:t>
            </a:r>
          </a:p>
        </p:txBody>
      </p:sp>
      <p:pic>
        <p:nvPicPr>
          <p:cNvPr id="7" name="Picture 6">
            <a:extLst>
              <a:ext uri="{FF2B5EF4-FFF2-40B4-BE49-F238E27FC236}">
                <a16:creationId xmlns:a16="http://schemas.microsoft.com/office/drawing/2014/main" id="{701E8FB6-CD9D-B94D-B0C7-991CF871BF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41963" y="5554097"/>
            <a:ext cx="8820582" cy="1303903"/>
          </a:xfrm>
          <a:prstGeom prst="rect">
            <a:avLst/>
          </a:prstGeom>
        </p:spPr>
      </p:pic>
      <p:sp>
        <p:nvSpPr>
          <p:cNvPr id="2" name="Date Placeholder 1">
            <a:extLst>
              <a:ext uri="{FF2B5EF4-FFF2-40B4-BE49-F238E27FC236}">
                <a16:creationId xmlns:a16="http://schemas.microsoft.com/office/drawing/2014/main" id="{5237956F-1514-6D4C-A5A7-3957572D1744}"/>
              </a:ext>
            </a:extLst>
          </p:cNvPr>
          <p:cNvSpPr>
            <a:spLocks noGrp="1"/>
          </p:cNvSpPr>
          <p:nvPr>
            <p:ph type="dt" sz="half" idx="10"/>
          </p:nvPr>
        </p:nvSpPr>
        <p:spPr>
          <a:xfrm>
            <a:off x="9565220" y="6362004"/>
            <a:ext cx="1415173" cy="365125"/>
          </a:xfrm>
        </p:spPr>
        <p:txBody>
          <a:bodyPr/>
          <a:lstStyle/>
          <a:p>
            <a:r>
              <a:rPr lang="en-US" b="1"/>
              <a:t>AANPAK EN PLANNING</a:t>
            </a:r>
            <a:endParaRPr lang="en-US"/>
          </a:p>
        </p:txBody>
      </p:sp>
      <p:sp>
        <p:nvSpPr>
          <p:cNvPr id="4" name="Slide Number Placeholder 3">
            <a:extLst>
              <a:ext uri="{FF2B5EF4-FFF2-40B4-BE49-F238E27FC236}">
                <a16:creationId xmlns:a16="http://schemas.microsoft.com/office/drawing/2014/main" id="{F9EE8738-4B09-1E46-92AE-37EC93B84F23}"/>
              </a:ext>
            </a:extLst>
          </p:cNvPr>
          <p:cNvSpPr>
            <a:spLocks noGrp="1"/>
          </p:cNvSpPr>
          <p:nvPr>
            <p:ph type="sldNum" sz="quarter" idx="12"/>
          </p:nvPr>
        </p:nvSpPr>
        <p:spPr>
          <a:xfrm>
            <a:off x="10789540" y="6356350"/>
            <a:ext cx="527683" cy="365125"/>
          </a:xfrm>
        </p:spPr>
        <p:txBody>
          <a:bodyPr/>
          <a:lstStyle/>
          <a:p>
            <a:fld id="{15D7007B-26D1-0A49-ABFB-CC1C13A2C2B7}" type="slidenum">
              <a:rPr lang="en-US" smtClean="0"/>
              <a:pPr/>
              <a:t>8</a:t>
            </a:fld>
            <a:endParaRPr lang="en-US"/>
          </a:p>
        </p:txBody>
      </p:sp>
      <p:sp>
        <p:nvSpPr>
          <p:cNvPr id="6" name="TextBox 5">
            <a:extLst>
              <a:ext uri="{FF2B5EF4-FFF2-40B4-BE49-F238E27FC236}">
                <a16:creationId xmlns:a16="http://schemas.microsoft.com/office/drawing/2014/main" id="{026939BE-442C-4F4E-BBD8-40025FA0F715}"/>
              </a:ext>
            </a:extLst>
          </p:cNvPr>
          <p:cNvSpPr txBox="1"/>
          <p:nvPr/>
        </p:nvSpPr>
        <p:spPr>
          <a:xfrm>
            <a:off x="723014" y="618188"/>
            <a:ext cx="8176437" cy="584775"/>
          </a:xfrm>
          <a:prstGeom prst="rect">
            <a:avLst/>
          </a:prstGeom>
          <a:noFill/>
        </p:spPr>
        <p:txBody>
          <a:bodyPr wrap="square" rtlCol="0">
            <a:spAutoFit/>
          </a:bodyPr>
          <a:lstStyle/>
          <a:p>
            <a:r>
              <a:rPr lang="en-US" sz="3200">
                <a:solidFill>
                  <a:srgbClr val="11175E"/>
                </a:solidFill>
                <a:latin typeface="URW Form Medium" pitchFamily="2" charset="77"/>
              </a:rPr>
              <a:t>AANPAK EN PLANNING</a:t>
            </a:r>
          </a:p>
        </p:txBody>
      </p:sp>
      <p:graphicFrame>
        <p:nvGraphicFramePr>
          <p:cNvPr id="3" name="Diagram 2">
            <a:extLst>
              <a:ext uri="{FF2B5EF4-FFF2-40B4-BE49-F238E27FC236}">
                <a16:creationId xmlns:a16="http://schemas.microsoft.com/office/drawing/2014/main" id="{C7125F2C-F781-BACC-F40C-A2F69FEFD9BB}"/>
              </a:ext>
            </a:extLst>
          </p:cNvPr>
          <p:cNvGraphicFramePr/>
          <p:nvPr>
            <p:extLst>
              <p:ext uri="{D42A27DB-BD31-4B8C-83A1-F6EECF244321}">
                <p14:modId xmlns:p14="http://schemas.microsoft.com/office/powerpoint/2010/main" val="833096475"/>
              </p:ext>
            </p:extLst>
          </p:nvPr>
        </p:nvGraphicFramePr>
        <p:xfrm>
          <a:off x="184046" y="130871"/>
          <a:ext cx="11823908"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Tekstvak 9">
            <a:extLst>
              <a:ext uri="{FF2B5EF4-FFF2-40B4-BE49-F238E27FC236}">
                <a16:creationId xmlns:a16="http://schemas.microsoft.com/office/drawing/2014/main" id="{93F17FE0-2B8C-FEF1-4AED-5B23D8D47590}"/>
              </a:ext>
            </a:extLst>
          </p:cNvPr>
          <p:cNvSpPr txBox="1"/>
          <p:nvPr/>
        </p:nvSpPr>
        <p:spPr>
          <a:xfrm>
            <a:off x="2327828" y="4413286"/>
            <a:ext cx="4259108" cy="430887"/>
          </a:xfrm>
          <a:prstGeom prst="rect">
            <a:avLst/>
          </a:prstGeom>
          <a:noFill/>
          <a:ln>
            <a:solidFill>
              <a:schemeClr val="accent1"/>
            </a:solidFill>
          </a:ln>
        </p:spPr>
        <p:txBody>
          <a:bodyPr wrap="square" lIns="91440" tIns="45720" rIns="91440" bIns="45720" rtlCol="0" anchor="t">
            <a:spAutoFit/>
          </a:bodyPr>
          <a:lstStyle/>
          <a:p>
            <a:r>
              <a:rPr lang="nl-NL" sz="1100">
                <a:latin typeface="Arial" panose="020B0604020202020204" pitchFamily="34" charset="0"/>
                <a:cs typeface="Arial" panose="020B0604020202020204" pitchFamily="34" charset="0"/>
              </a:rPr>
              <a:t>Vanuit inwoner-profielen:</a:t>
            </a:r>
          </a:p>
          <a:p>
            <a:r>
              <a:rPr lang="nl-NL" sz="1100">
                <a:latin typeface="Arial" panose="020B0604020202020204" pitchFamily="34" charset="0"/>
                <a:cs typeface="Arial" panose="020B0604020202020204" pitchFamily="34" charset="0"/>
              </a:rPr>
              <a:t>vergelijken van de routekaart FZ met de huidige situatie in Venlo</a:t>
            </a:r>
          </a:p>
        </p:txBody>
      </p:sp>
      <p:sp>
        <p:nvSpPr>
          <p:cNvPr id="11" name="Tekstvak 10">
            <a:extLst>
              <a:ext uri="{FF2B5EF4-FFF2-40B4-BE49-F238E27FC236}">
                <a16:creationId xmlns:a16="http://schemas.microsoft.com/office/drawing/2014/main" id="{87D13B55-0CCE-5E41-C1CD-1B0841496AF0}"/>
              </a:ext>
            </a:extLst>
          </p:cNvPr>
          <p:cNvSpPr txBox="1"/>
          <p:nvPr/>
        </p:nvSpPr>
        <p:spPr>
          <a:xfrm>
            <a:off x="5930942" y="3784605"/>
            <a:ext cx="2733376" cy="430887"/>
          </a:xfrm>
          <a:prstGeom prst="rect">
            <a:avLst/>
          </a:prstGeom>
          <a:noFill/>
          <a:ln>
            <a:solidFill>
              <a:schemeClr val="accent1"/>
            </a:solidFill>
          </a:ln>
        </p:spPr>
        <p:txBody>
          <a:bodyPr wrap="square" lIns="91440" tIns="45720" rIns="91440" bIns="45720" rtlCol="0" anchor="t">
            <a:spAutoFit/>
          </a:bodyPr>
          <a:lstStyle/>
          <a:p>
            <a:r>
              <a:rPr lang="nl-NL" sz="1100">
                <a:latin typeface="Arial" panose="020B0604020202020204" pitchFamily="34" charset="0"/>
                <a:cs typeface="Arial" panose="020B0604020202020204" pitchFamily="34" charset="0"/>
              </a:rPr>
              <a:t>Uitwerken van de resultaten van de sessies in een Routekaart voor Venlo</a:t>
            </a:r>
          </a:p>
        </p:txBody>
      </p:sp>
      <p:sp>
        <p:nvSpPr>
          <p:cNvPr id="15" name="Tekstvak 14">
            <a:extLst>
              <a:ext uri="{FF2B5EF4-FFF2-40B4-BE49-F238E27FC236}">
                <a16:creationId xmlns:a16="http://schemas.microsoft.com/office/drawing/2014/main" id="{DCDF85C6-EE27-4F36-4E0D-19D240E67EA2}"/>
              </a:ext>
            </a:extLst>
          </p:cNvPr>
          <p:cNvSpPr txBox="1"/>
          <p:nvPr/>
        </p:nvSpPr>
        <p:spPr>
          <a:xfrm>
            <a:off x="8081031" y="3216316"/>
            <a:ext cx="2521017" cy="430887"/>
          </a:xfrm>
          <a:prstGeom prst="rect">
            <a:avLst/>
          </a:prstGeom>
          <a:noFill/>
          <a:ln>
            <a:solidFill>
              <a:schemeClr val="accent1"/>
            </a:solidFill>
          </a:ln>
        </p:spPr>
        <p:txBody>
          <a:bodyPr wrap="square" lIns="91440" tIns="45720" rIns="91440" bIns="45720" rtlCol="0" anchor="t">
            <a:spAutoFit/>
          </a:bodyPr>
          <a:lstStyle/>
          <a:p>
            <a:r>
              <a:rPr lang="nl-NL" sz="1100">
                <a:latin typeface="Arial" panose="020B0604020202020204" pitchFamily="34" charset="0"/>
                <a:cs typeface="Arial" panose="020B0604020202020204" pitchFamily="34" charset="0"/>
              </a:rPr>
              <a:t>Opstellen van plan en roadmap:</a:t>
            </a:r>
          </a:p>
          <a:p>
            <a:r>
              <a:rPr lang="nl-NL" sz="1100">
                <a:latin typeface="Arial" panose="020B0604020202020204" pitchFamily="34" charset="0"/>
                <a:cs typeface="Arial" panose="020B0604020202020204" pitchFamily="34" charset="0"/>
              </a:rPr>
              <a:t>kapstok voor alle betrokken partijen</a:t>
            </a:r>
          </a:p>
        </p:txBody>
      </p:sp>
      <p:sp>
        <p:nvSpPr>
          <p:cNvPr id="17" name="Afgeronde rechthoek 16">
            <a:extLst>
              <a:ext uri="{FF2B5EF4-FFF2-40B4-BE49-F238E27FC236}">
                <a16:creationId xmlns:a16="http://schemas.microsoft.com/office/drawing/2014/main" id="{940017BC-3C99-90A4-970F-E0452155FD97}"/>
              </a:ext>
            </a:extLst>
          </p:cNvPr>
          <p:cNvSpPr/>
          <p:nvPr/>
        </p:nvSpPr>
        <p:spPr>
          <a:xfrm>
            <a:off x="2872961" y="3183529"/>
            <a:ext cx="1508540" cy="27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a:t>Mijlpaal Fit &amp; trots</a:t>
            </a:r>
          </a:p>
        </p:txBody>
      </p:sp>
      <p:cxnSp>
        <p:nvCxnSpPr>
          <p:cNvPr id="20" name="Rechte verbindingslijn met pijl 19">
            <a:extLst>
              <a:ext uri="{FF2B5EF4-FFF2-40B4-BE49-F238E27FC236}">
                <a16:creationId xmlns:a16="http://schemas.microsoft.com/office/drawing/2014/main" id="{9228438B-2FF3-091C-B391-A97E0B4A093A}"/>
              </a:ext>
            </a:extLst>
          </p:cNvPr>
          <p:cNvCxnSpPr>
            <a:cxnSpLocks/>
          </p:cNvCxnSpPr>
          <p:nvPr/>
        </p:nvCxnSpPr>
        <p:spPr>
          <a:xfrm>
            <a:off x="184046" y="2199847"/>
            <a:ext cx="3216379" cy="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21" name="Tekstvak 20">
            <a:extLst>
              <a:ext uri="{FF2B5EF4-FFF2-40B4-BE49-F238E27FC236}">
                <a16:creationId xmlns:a16="http://schemas.microsoft.com/office/drawing/2014/main" id="{9EBAE9ED-0A56-50D2-BAF6-3BDFC1E400AF}"/>
              </a:ext>
            </a:extLst>
          </p:cNvPr>
          <p:cNvSpPr txBox="1"/>
          <p:nvPr/>
        </p:nvSpPr>
        <p:spPr>
          <a:xfrm>
            <a:off x="905855" y="1842679"/>
            <a:ext cx="909223" cy="276999"/>
          </a:xfrm>
          <a:prstGeom prst="rect">
            <a:avLst/>
          </a:prstGeom>
          <a:solidFill>
            <a:schemeClr val="bg1"/>
          </a:solidFill>
        </p:spPr>
        <p:txBody>
          <a:bodyPr wrap="none" rtlCol="0">
            <a:spAutoFit/>
          </a:bodyPr>
          <a:lstStyle/>
          <a:p>
            <a:r>
              <a:rPr lang="nl-NL" sz="1200">
                <a:solidFill>
                  <a:schemeClr val="accent1"/>
                </a:solidFill>
                <a:latin typeface="Arial" panose="020B0604020202020204" pitchFamily="34" charset="0"/>
                <a:cs typeface="Arial" panose="020B0604020202020204" pitchFamily="34" charset="0"/>
              </a:rPr>
              <a:t>Kwartaal 2</a:t>
            </a:r>
          </a:p>
        </p:txBody>
      </p:sp>
      <p:sp>
        <p:nvSpPr>
          <p:cNvPr id="16" name="Tekstvak 15">
            <a:extLst>
              <a:ext uri="{FF2B5EF4-FFF2-40B4-BE49-F238E27FC236}">
                <a16:creationId xmlns:a16="http://schemas.microsoft.com/office/drawing/2014/main" id="{9BC87B9A-E119-4FCA-E437-EE38714762CC}"/>
              </a:ext>
            </a:extLst>
          </p:cNvPr>
          <p:cNvSpPr txBox="1"/>
          <p:nvPr/>
        </p:nvSpPr>
        <p:spPr>
          <a:xfrm>
            <a:off x="4219563" y="1812365"/>
            <a:ext cx="1183337" cy="276999"/>
          </a:xfrm>
          <a:prstGeom prst="rect">
            <a:avLst/>
          </a:prstGeom>
          <a:solidFill>
            <a:schemeClr val="bg1"/>
          </a:solidFill>
        </p:spPr>
        <p:txBody>
          <a:bodyPr wrap="none" rtlCol="0">
            <a:spAutoFit/>
          </a:bodyPr>
          <a:lstStyle/>
          <a:p>
            <a:r>
              <a:rPr lang="nl-NL" sz="1200">
                <a:solidFill>
                  <a:schemeClr val="accent1"/>
                </a:solidFill>
                <a:latin typeface="Arial" panose="020B0604020202020204" pitchFamily="34" charset="0"/>
                <a:cs typeface="Arial" panose="020B0604020202020204" pitchFamily="34" charset="0"/>
              </a:rPr>
              <a:t>Kwartaal 3 &amp; 4</a:t>
            </a:r>
          </a:p>
        </p:txBody>
      </p:sp>
      <p:sp>
        <p:nvSpPr>
          <p:cNvPr id="27" name="Tekstvak 26">
            <a:extLst>
              <a:ext uri="{FF2B5EF4-FFF2-40B4-BE49-F238E27FC236}">
                <a16:creationId xmlns:a16="http://schemas.microsoft.com/office/drawing/2014/main" id="{EC9F5FF7-5EF5-A6F0-9D80-975A50B3C59B}"/>
              </a:ext>
            </a:extLst>
          </p:cNvPr>
          <p:cNvSpPr txBox="1"/>
          <p:nvPr/>
        </p:nvSpPr>
        <p:spPr>
          <a:xfrm>
            <a:off x="3183405" y="1447042"/>
            <a:ext cx="697627" cy="369332"/>
          </a:xfrm>
          <a:prstGeom prst="rect">
            <a:avLst/>
          </a:prstGeom>
          <a:solidFill>
            <a:schemeClr val="bg1"/>
          </a:solidFill>
        </p:spPr>
        <p:txBody>
          <a:bodyPr wrap="none" rtlCol="0">
            <a:spAutoFit/>
          </a:bodyPr>
          <a:lstStyle/>
          <a:p>
            <a:r>
              <a:rPr lang="nl-NL" b="1">
                <a:solidFill>
                  <a:schemeClr val="accent1"/>
                </a:solidFill>
                <a:latin typeface="Arial" panose="020B0604020202020204" pitchFamily="34" charset="0"/>
                <a:cs typeface="Arial" panose="020B0604020202020204" pitchFamily="34" charset="0"/>
              </a:rPr>
              <a:t>2023</a:t>
            </a:r>
          </a:p>
        </p:txBody>
      </p:sp>
      <p:sp>
        <p:nvSpPr>
          <p:cNvPr id="29" name="Tekstvak 28">
            <a:extLst>
              <a:ext uri="{FF2B5EF4-FFF2-40B4-BE49-F238E27FC236}">
                <a16:creationId xmlns:a16="http://schemas.microsoft.com/office/drawing/2014/main" id="{152932A5-5B39-B7E0-FD5E-873F72D86C82}"/>
              </a:ext>
            </a:extLst>
          </p:cNvPr>
          <p:cNvSpPr txBox="1"/>
          <p:nvPr/>
        </p:nvSpPr>
        <p:spPr>
          <a:xfrm>
            <a:off x="8759329" y="1460862"/>
            <a:ext cx="697627" cy="369332"/>
          </a:xfrm>
          <a:prstGeom prst="rect">
            <a:avLst/>
          </a:prstGeom>
          <a:solidFill>
            <a:schemeClr val="bg1"/>
          </a:solidFill>
        </p:spPr>
        <p:txBody>
          <a:bodyPr wrap="none" rtlCol="0">
            <a:spAutoFit/>
          </a:bodyPr>
          <a:lstStyle/>
          <a:p>
            <a:r>
              <a:rPr lang="nl-NL" b="1">
                <a:solidFill>
                  <a:schemeClr val="accent1"/>
                </a:solidFill>
                <a:latin typeface="Arial" panose="020B0604020202020204" pitchFamily="34" charset="0"/>
                <a:cs typeface="Arial" panose="020B0604020202020204" pitchFamily="34" charset="0"/>
              </a:rPr>
              <a:t>2024</a:t>
            </a:r>
          </a:p>
        </p:txBody>
      </p:sp>
      <p:cxnSp>
        <p:nvCxnSpPr>
          <p:cNvPr id="38" name="Rechte verbindingslijn met pijl 37">
            <a:extLst>
              <a:ext uri="{FF2B5EF4-FFF2-40B4-BE49-F238E27FC236}">
                <a16:creationId xmlns:a16="http://schemas.microsoft.com/office/drawing/2014/main" id="{5A16B37A-9C38-5E2E-6EC4-8CB8436EE1FD}"/>
              </a:ext>
            </a:extLst>
          </p:cNvPr>
          <p:cNvCxnSpPr>
            <a:cxnSpLocks/>
          </p:cNvCxnSpPr>
          <p:nvPr/>
        </p:nvCxnSpPr>
        <p:spPr>
          <a:xfrm flipV="1">
            <a:off x="6418164" y="2194678"/>
            <a:ext cx="3583086" cy="4741"/>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39" name="Tekstvak 38">
            <a:extLst>
              <a:ext uri="{FF2B5EF4-FFF2-40B4-BE49-F238E27FC236}">
                <a16:creationId xmlns:a16="http://schemas.microsoft.com/office/drawing/2014/main" id="{309ACEB5-B3AA-1D09-9ADA-7E802DEBF8C9}"/>
              </a:ext>
            </a:extLst>
          </p:cNvPr>
          <p:cNvSpPr txBox="1"/>
          <p:nvPr/>
        </p:nvSpPr>
        <p:spPr>
          <a:xfrm>
            <a:off x="7755095" y="1843066"/>
            <a:ext cx="909223" cy="276999"/>
          </a:xfrm>
          <a:prstGeom prst="rect">
            <a:avLst/>
          </a:prstGeom>
          <a:solidFill>
            <a:schemeClr val="bg1"/>
          </a:solidFill>
        </p:spPr>
        <p:txBody>
          <a:bodyPr wrap="none" rtlCol="0">
            <a:spAutoFit/>
          </a:bodyPr>
          <a:lstStyle/>
          <a:p>
            <a:r>
              <a:rPr lang="nl-NL" sz="1200">
                <a:solidFill>
                  <a:schemeClr val="accent1"/>
                </a:solidFill>
                <a:latin typeface="Arial" panose="020B0604020202020204" pitchFamily="34" charset="0"/>
                <a:cs typeface="Arial" panose="020B0604020202020204" pitchFamily="34" charset="0"/>
              </a:rPr>
              <a:t>Kwartaal 1</a:t>
            </a:r>
          </a:p>
        </p:txBody>
      </p:sp>
      <p:cxnSp>
        <p:nvCxnSpPr>
          <p:cNvPr id="44" name="Rechte verbindingslijn met pijl 43">
            <a:extLst>
              <a:ext uri="{FF2B5EF4-FFF2-40B4-BE49-F238E27FC236}">
                <a16:creationId xmlns:a16="http://schemas.microsoft.com/office/drawing/2014/main" id="{41CCFB94-7259-DCD9-BE36-64B412125894}"/>
              </a:ext>
            </a:extLst>
          </p:cNvPr>
          <p:cNvCxnSpPr>
            <a:cxnSpLocks/>
          </p:cNvCxnSpPr>
          <p:nvPr/>
        </p:nvCxnSpPr>
        <p:spPr>
          <a:xfrm>
            <a:off x="3474511" y="2200316"/>
            <a:ext cx="2831039" cy="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55" name="Pijl: rechts 54">
            <a:extLst>
              <a:ext uri="{FF2B5EF4-FFF2-40B4-BE49-F238E27FC236}">
                <a16:creationId xmlns:a16="http://schemas.microsoft.com/office/drawing/2014/main" id="{A03FCF91-9F80-CB88-AC65-7F5BB8D7D5E1}"/>
              </a:ext>
            </a:extLst>
          </p:cNvPr>
          <p:cNvSpPr/>
          <p:nvPr/>
        </p:nvSpPr>
        <p:spPr>
          <a:xfrm>
            <a:off x="2563865" y="3659750"/>
            <a:ext cx="497753" cy="17848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sp>
        <p:nvSpPr>
          <p:cNvPr id="57" name="Afgeronde rechthoek 16">
            <a:extLst>
              <a:ext uri="{FF2B5EF4-FFF2-40B4-BE49-F238E27FC236}">
                <a16:creationId xmlns:a16="http://schemas.microsoft.com/office/drawing/2014/main" id="{7288A61D-2BAC-CDCA-633F-C6518590031D}"/>
              </a:ext>
            </a:extLst>
          </p:cNvPr>
          <p:cNvSpPr/>
          <p:nvPr/>
        </p:nvSpPr>
        <p:spPr>
          <a:xfrm>
            <a:off x="3171939" y="3611806"/>
            <a:ext cx="1607122" cy="27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1200" dirty="0"/>
              <a:t>Op Zoek &amp; In Beeld</a:t>
            </a:r>
          </a:p>
        </p:txBody>
      </p:sp>
      <p:sp>
        <p:nvSpPr>
          <p:cNvPr id="60" name="Afgeronde rechthoek 16">
            <a:extLst>
              <a:ext uri="{FF2B5EF4-FFF2-40B4-BE49-F238E27FC236}">
                <a16:creationId xmlns:a16="http://schemas.microsoft.com/office/drawing/2014/main" id="{F498FEF5-E59E-A79F-6C7B-39B3A28C5C6D}"/>
              </a:ext>
            </a:extLst>
          </p:cNvPr>
          <p:cNvSpPr/>
          <p:nvPr/>
        </p:nvSpPr>
        <p:spPr>
          <a:xfrm>
            <a:off x="3438639" y="4021381"/>
            <a:ext cx="1607122" cy="27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a:t>………</a:t>
            </a:r>
          </a:p>
        </p:txBody>
      </p:sp>
      <p:cxnSp>
        <p:nvCxnSpPr>
          <p:cNvPr id="61" name="Rechte verbindingslijn met pijl 60">
            <a:extLst>
              <a:ext uri="{FF2B5EF4-FFF2-40B4-BE49-F238E27FC236}">
                <a16:creationId xmlns:a16="http://schemas.microsoft.com/office/drawing/2014/main" id="{346CADC5-0364-3A45-852E-475456555A47}"/>
              </a:ext>
            </a:extLst>
          </p:cNvPr>
          <p:cNvCxnSpPr>
            <a:cxnSpLocks/>
          </p:cNvCxnSpPr>
          <p:nvPr/>
        </p:nvCxnSpPr>
        <p:spPr>
          <a:xfrm>
            <a:off x="10113864" y="2196874"/>
            <a:ext cx="1948681" cy="0"/>
          </a:xfrm>
          <a:prstGeom prst="straightConnector1">
            <a:avLst/>
          </a:prstGeom>
          <a:ln w="34925">
            <a:prstDash val="dash"/>
            <a:tailEnd type="triangle"/>
          </a:ln>
        </p:spPr>
        <p:style>
          <a:lnRef idx="1">
            <a:schemeClr val="accent1"/>
          </a:lnRef>
          <a:fillRef idx="0">
            <a:schemeClr val="accent1"/>
          </a:fillRef>
          <a:effectRef idx="0">
            <a:schemeClr val="accent1"/>
          </a:effectRef>
          <a:fontRef idx="minor">
            <a:schemeClr val="tx1"/>
          </a:fontRef>
        </p:style>
      </p:cxnSp>
    </p:spTree>
    <p:custDataLst>
      <p:custData r:id="rId1"/>
      <p:custData r:id="rId2"/>
    </p:custDataLst>
    <p:extLst>
      <p:ext uri="{BB962C8B-B14F-4D97-AF65-F5344CB8AC3E}">
        <p14:creationId xmlns:p14="http://schemas.microsoft.com/office/powerpoint/2010/main" val="3340132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id="{3FC57F68-616E-824E-A008-DF817B9B818C}"/>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tretch>
            <a:fillRect/>
          </a:stretch>
        </p:blipFill>
        <p:spPr>
          <a:xfrm>
            <a:off x="0" y="0"/>
            <a:ext cx="12192000" cy="8128000"/>
          </a:xfrm>
        </p:spPr>
      </p:pic>
      <p:pic>
        <p:nvPicPr>
          <p:cNvPr id="6" name="Picture 5">
            <a:extLst>
              <a:ext uri="{FF2B5EF4-FFF2-40B4-BE49-F238E27FC236}">
                <a16:creationId xmlns:a16="http://schemas.microsoft.com/office/drawing/2014/main" id="{6AC33310-7AC3-6845-AE1C-3F9A9815F15D}"/>
              </a:ext>
            </a:extLst>
          </p:cNvPr>
          <p:cNvPicPr>
            <a:picLocks noChangeAspect="1"/>
          </p:cNvPicPr>
          <p:nvPr/>
        </p:nvPicPr>
        <p:blipFill>
          <a:blip r:embed="rId6"/>
          <a:stretch>
            <a:fillRect/>
          </a:stretch>
        </p:blipFill>
        <p:spPr>
          <a:xfrm>
            <a:off x="10142220" y="0"/>
            <a:ext cx="2049780" cy="1805940"/>
          </a:xfrm>
          <a:prstGeom prst="rect">
            <a:avLst/>
          </a:prstGeom>
        </p:spPr>
      </p:pic>
      <p:sp>
        <p:nvSpPr>
          <p:cNvPr id="2" name="Rectangle 7">
            <a:extLst>
              <a:ext uri="{FF2B5EF4-FFF2-40B4-BE49-F238E27FC236}">
                <a16:creationId xmlns:a16="http://schemas.microsoft.com/office/drawing/2014/main" id="{4344BF29-A383-DB2F-7BE5-763989F47F6D}"/>
              </a:ext>
            </a:extLst>
          </p:cNvPr>
          <p:cNvSpPr/>
          <p:nvPr/>
        </p:nvSpPr>
        <p:spPr>
          <a:xfrm>
            <a:off x="3597924" y="3047036"/>
            <a:ext cx="4996152" cy="763929"/>
          </a:xfrm>
          <a:prstGeom prst="rect">
            <a:avLst/>
          </a:prstGeom>
          <a:solidFill>
            <a:schemeClr val="bg2">
              <a:lumMod val="25000"/>
              <a:alpha val="77000"/>
            </a:schemeClr>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0" i="0">
                <a:latin typeface="URW Form Light" pitchFamily="2" charset="77"/>
              </a:rPr>
              <a:t>ROUTEKAART FZ</a:t>
            </a:r>
          </a:p>
        </p:txBody>
      </p:sp>
    </p:spTree>
    <p:custDataLst>
      <p:custData r:id="rId1"/>
      <p:custData r:id="rId2"/>
    </p:custDataLst>
    <p:extLst>
      <p:ext uri="{BB962C8B-B14F-4D97-AF65-F5344CB8AC3E}">
        <p14:creationId xmlns:p14="http://schemas.microsoft.com/office/powerpoint/2010/main" val="1090518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EE8738-4B09-1E46-92AE-37EC93B84F23}"/>
              </a:ext>
            </a:extLst>
          </p:cNvPr>
          <p:cNvSpPr>
            <a:spLocks noGrp="1"/>
          </p:cNvSpPr>
          <p:nvPr>
            <p:ph type="sldNum" sz="quarter" idx="12"/>
          </p:nvPr>
        </p:nvSpPr>
        <p:spPr>
          <a:xfrm>
            <a:off x="10789540" y="6356350"/>
            <a:ext cx="527683" cy="365125"/>
          </a:xfrm>
        </p:spPr>
        <p:txBody>
          <a:bodyPr/>
          <a:lstStyle/>
          <a:p>
            <a:fld id="{15D7007B-26D1-0A49-ABFB-CC1C13A2C2B7}" type="slidenum">
              <a:rPr lang="en-US" smtClean="0"/>
              <a:pPr/>
              <a:t>10</a:t>
            </a:fld>
            <a:endParaRPr lang="en-US"/>
          </a:p>
        </p:txBody>
      </p:sp>
      <p:sp>
        <p:nvSpPr>
          <p:cNvPr id="6" name="TextBox 5">
            <a:extLst>
              <a:ext uri="{FF2B5EF4-FFF2-40B4-BE49-F238E27FC236}">
                <a16:creationId xmlns:a16="http://schemas.microsoft.com/office/drawing/2014/main" id="{026939BE-442C-4F4E-BBD8-40025FA0F715}"/>
              </a:ext>
            </a:extLst>
          </p:cNvPr>
          <p:cNvSpPr txBox="1"/>
          <p:nvPr/>
        </p:nvSpPr>
        <p:spPr>
          <a:xfrm>
            <a:off x="723014" y="618188"/>
            <a:ext cx="8176437" cy="584775"/>
          </a:xfrm>
          <a:prstGeom prst="rect">
            <a:avLst/>
          </a:prstGeom>
          <a:noFill/>
        </p:spPr>
        <p:txBody>
          <a:bodyPr wrap="square" rtlCol="0">
            <a:spAutoFit/>
          </a:bodyPr>
          <a:lstStyle/>
          <a:p>
            <a:r>
              <a:rPr lang="nl-NL" sz="3200">
                <a:solidFill>
                  <a:srgbClr val="11175E"/>
                </a:solidFill>
                <a:latin typeface="URW Form Medium" pitchFamily="2" charset="77"/>
              </a:rPr>
              <a:t>TERUGBLIK</a:t>
            </a:r>
          </a:p>
        </p:txBody>
      </p:sp>
      <p:sp>
        <p:nvSpPr>
          <p:cNvPr id="5" name="TextBox 4">
            <a:extLst>
              <a:ext uri="{FF2B5EF4-FFF2-40B4-BE49-F238E27FC236}">
                <a16:creationId xmlns:a16="http://schemas.microsoft.com/office/drawing/2014/main" id="{8D02F451-5BE1-9B4E-9005-934CD125F3C6}"/>
              </a:ext>
            </a:extLst>
          </p:cNvPr>
          <p:cNvSpPr txBox="1"/>
          <p:nvPr/>
        </p:nvSpPr>
        <p:spPr>
          <a:xfrm>
            <a:off x="738391" y="1822699"/>
            <a:ext cx="10715217" cy="3785652"/>
          </a:xfrm>
          <a:prstGeom prst="rect">
            <a:avLst/>
          </a:prstGeom>
          <a:noFill/>
        </p:spPr>
        <p:txBody>
          <a:bodyPr wrap="square" rtlCol="0">
            <a:spAutoFit/>
          </a:bodyPr>
          <a:lstStyle/>
          <a:p>
            <a:r>
              <a:rPr lang="nl-NL" sz="2000" b="1">
                <a:effectLst/>
                <a:latin typeface="Arial" panose="020B0604020202020204" pitchFamily="34" charset="0"/>
              </a:rPr>
              <a:t>Deelnemers: </a:t>
            </a:r>
            <a:endParaRPr lang="nl-NL" sz="2000">
              <a:effectLst/>
              <a:latin typeface="Arial" panose="020B0604020202020204" pitchFamily="34" charset="0"/>
            </a:endParaRPr>
          </a:p>
          <a:p>
            <a:pPr marL="342900" indent="-342900">
              <a:buFont typeface="Arial" panose="020B0604020202020204" pitchFamily="34" charset="0"/>
              <a:buChar char="•"/>
            </a:pPr>
            <a:r>
              <a:rPr lang="nl-NL" sz="2000">
                <a:effectLst/>
                <a:latin typeface="Arial" panose="020B0604020202020204" pitchFamily="34" charset="0"/>
              </a:rPr>
              <a:t>Gemeenten &gt; 30</a:t>
            </a:r>
          </a:p>
          <a:p>
            <a:pPr marL="342900" indent="-342900">
              <a:buFont typeface="Arial" panose="020B0604020202020204" pitchFamily="34" charset="0"/>
              <a:buChar char="•"/>
            </a:pPr>
            <a:r>
              <a:rPr lang="nl-NL" sz="2000">
                <a:effectLst/>
                <a:latin typeface="Arial" panose="020B0604020202020204" pitchFamily="34" charset="0"/>
              </a:rPr>
              <a:t>Ministeries BZK, SZW en VWS</a:t>
            </a:r>
          </a:p>
          <a:p>
            <a:pPr marL="342900" indent="-342900">
              <a:buFont typeface="Arial" panose="020B0604020202020204" pitchFamily="34" charset="0"/>
              <a:buChar char="•"/>
            </a:pPr>
            <a:r>
              <a:rPr lang="nl-NL" sz="2000">
                <a:effectLst/>
                <a:latin typeface="Arial" panose="020B0604020202020204" pitchFamily="34" charset="0"/>
              </a:rPr>
              <a:t>VNG en NVVK</a:t>
            </a:r>
          </a:p>
          <a:p>
            <a:pPr marL="342900" indent="-342900">
              <a:buFont typeface="Arial" panose="020B0604020202020204" pitchFamily="34" charset="0"/>
              <a:buChar char="•"/>
            </a:pPr>
            <a:r>
              <a:rPr lang="nl-NL" sz="2000">
                <a:effectLst/>
                <a:latin typeface="Arial" panose="020B0604020202020204" pitchFamily="34" charset="0"/>
              </a:rPr>
              <a:t>Organisaties zoals Stadsring 51, LSTA, Budgetmaatje, </a:t>
            </a:r>
            <a:r>
              <a:rPr lang="nl-NL" sz="2000" err="1">
                <a:effectLst/>
                <a:latin typeface="Arial" panose="020B0604020202020204" pitchFamily="34" charset="0"/>
              </a:rPr>
              <a:t>Divosa</a:t>
            </a:r>
            <a:r>
              <a:rPr lang="nl-NL" sz="2000">
                <a:effectLst/>
                <a:latin typeface="Arial" panose="020B0604020202020204" pitchFamily="34" charset="0"/>
              </a:rPr>
              <a:t>, Stadsbanken, Sterk uit Armoede, </a:t>
            </a:r>
            <a:r>
              <a:rPr lang="nl-NL" sz="2000" err="1">
                <a:effectLst/>
                <a:latin typeface="Arial" panose="020B0604020202020204" pitchFamily="34" charset="0"/>
              </a:rPr>
              <a:t>Humanitas</a:t>
            </a:r>
            <a:r>
              <a:rPr lang="nl-NL" sz="2000">
                <a:effectLst/>
                <a:latin typeface="Arial" panose="020B0604020202020204" pitchFamily="34" charset="0"/>
              </a:rPr>
              <a:t>, </a:t>
            </a:r>
            <a:r>
              <a:rPr lang="nl-NL" sz="2000" err="1">
                <a:effectLst/>
                <a:latin typeface="Arial" panose="020B0604020202020204" pitchFamily="34" charset="0"/>
              </a:rPr>
              <a:t>Movisie</a:t>
            </a:r>
            <a:r>
              <a:rPr lang="nl-NL" sz="2000">
                <a:effectLst/>
                <a:latin typeface="Arial" panose="020B0604020202020204" pitchFamily="34" charset="0"/>
              </a:rPr>
              <a:t>, Schouders Eronder, SVB, CAK, CJIB, </a:t>
            </a:r>
            <a:r>
              <a:rPr lang="nl-NL" sz="2000" err="1">
                <a:effectLst/>
                <a:latin typeface="Arial" panose="020B0604020202020204" pitchFamily="34" charset="0"/>
              </a:rPr>
              <a:t>Syncasso</a:t>
            </a:r>
            <a:r>
              <a:rPr lang="nl-NL" sz="2000">
                <a:effectLst/>
                <a:latin typeface="Arial" panose="020B0604020202020204" pitchFamily="34" charset="0"/>
              </a:rPr>
              <a:t>, GGZ, </a:t>
            </a:r>
            <a:r>
              <a:rPr lang="nl-NL" sz="2000" err="1">
                <a:effectLst/>
                <a:latin typeface="Arial" panose="020B0604020202020204" pitchFamily="34" charset="0"/>
              </a:rPr>
              <a:t>Doras</a:t>
            </a:r>
            <a:r>
              <a:rPr lang="nl-NL" sz="2000">
                <a:effectLst/>
                <a:latin typeface="Arial" panose="020B0604020202020204" pitchFamily="34" charset="0"/>
              </a:rPr>
              <a:t>, </a:t>
            </a:r>
            <a:r>
              <a:rPr lang="nl-NL" sz="2000" err="1">
                <a:effectLst/>
                <a:latin typeface="Arial" panose="020B0604020202020204" pitchFamily="34" charset="0"/>
              </a:rPr>
              <a:t>enz</a:t>
            </a:r>
            <a:endParaRPr lang="nl-NL" sz="2000">
              <a:effectLst/>
              <a:latin typeface="Arial" panose="020B0604020202020204" pitchFamily="34" charset="0"/>
            </a:endParaRPr>
          </a:p>
          <a:p>
            <a:pPr marL="342900" indent="-342900">
              <a:buFont typeface="Arial" panose="020B0604020202020204" pitchFamily="34" charset="0"/>
              <a:buChar char="•"/>
            </a:pPr>
            <a:r>
              <a:rPr lang="nl-NL" sz="2000">
                <a:effectLst/>
                <a:latin typeface="Arial" panose="020B0604020202020204" pitchFamily="34" charset="0"/>
              </a:rPr>
              <a:t>(WSNP) bewindvoerders</a:t>
            </a:r>
          </a:p>
          <a:p>
            <a:pPr marL="342900" indent="-342900">
              <a:buFont typeface="Arial" panose="020B0604020202020204" pitchFamily="34" charset="0"/>
              <a:buChar char="•"/>
            </a:pPr>
            <a:r>
              <a:rPr lang="nl-NL" sz="2000">
                <a:effectLst/>
                <a:latin typeface="Arial" panose="020B0604020202020204" pitchFamily="34" charset="0"/>
              </a:rPr>
              <a:t>Deurwaarders</a:t>
            </a:r>
          </a:p>
          <a:p>
            <a:pPr marL="342900" indent="-342900">
              <a:buFont typeface="Arial" panose="020B0604020202020204" pitchFamily="34" charset="0"/>
              <a:buChar char="•"/>
            </a:pPr>
            <a:r>
              <a:rPr lang="nl-NL" sz="2000">
                <a:effectLst/>
                <a:latin typeface="Arial" panose="020B0604020202020204" pitchFamily="34" charset="0"/>
              </a:rPr>
              <a:t>Ervaringsdeskundigen</a:t>
            </a:r>
          </a:p>
          <a:p>
            <a:endParaRPr lang="nl-NL" sz="2000">
              <a:effectLst/>
              <a:latin typeface="Arial" panose="020B0604020202020204" pitchFamily="34" charset="0"/>
            </a:endParaRPr>
          </a:p>
          <a:p>
            <a:r>
              <a:rPr lang="nl-NL" sz="2000" b="1">
                <a:effectLst/>
                <a:latin typeface="Arial" panose="020B0604020202020204" pitchFamily="34" charset="0"/>
              </a:rPr>
              <a:t>Afspiegeling: </a:t>
            </a:r>
            <a:r>
              <a:rPr lang="nl-NL" sz="2000">
                <a:effectLst/>
                <a:latin typeface="Arial" panose="020B0604020202020204" pitchFamily="34" charset="0"/>
              </a:rPr>
              <a:t>grote en kleine gemeenten/organisaties uit alle regio’s</a:t>
            </a:r>
          </a:p>
        </p:txBody>
      </p:sp>
    </p:spTree>
    <p:custDataLst>
      <p:custData r:id="rId1"/>
      <p:custData r:id="rId2"/>
    </p:custDataLst>
    <p:extLst>
      <p:ext uri="{BB962C8B-B14F-4D97-AF65-F5344CB8AC3E}">
        <p14:creationId xmlns:p14="http://schemas.microsoft.com/office/powerpoint/2010/main" val="23355491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c31f1e7b-e372-42c6-afc6-d0b672151c14" xsi:nil="true"/>
    <TaxCatchAll xmlns="8f832746-ef68-4d1d-bece-f1a0b94298de" xsi:nil="true"/>
    <lcf76f155ced4ddcb4097134ff3c332f xmlns="c31f1e7b-e372-42c6-afc6-d0b672151c14">
      <Terms xmlns="http://schemas.microsoft.com/office/infopath/2007/PartnerControls"/>
    </lcf76f155ced4ddcb4097134ff3c332f>
    <SharedWithUsers xmlns="8f832746-ef68-4d1d-bece-f1a0b94298de">
      <UserInfo>
        <DisplayName>Linda van Arkel</DisplayName>
        <AccountId>102</AccountId>
        <AccountType/>
      </UserInfo>
      <UserInfo>
        <DisplayName>Dorien Malawau</DisplayName>
        <AccountId>163</AccountId>
        <AccountType/>
      </UserInfo>
    </SharedWithUsers>
  </documentManagement>
</p:properties>
</file>

<file path=customXml/item10.xml><?xml version="1.0" encoding="utf-8"?>
<TemplafySlideFormConfiguration><![CDATA[{"formFields":[],"formDataEntries":[]}]]></TemplafySlideFormConfiguration>
</file>

<file path=customXml/item11.xml><?xml version="1.0" encoding="utf-8"?>
<TemplafySlideTemplateConfiguration><![CDATA[{"slideVersion":1,"isValidatorEnabled":false,"isLocked":false,"elementsMetadata":[],"slideId":"637668499346213372","enableDocumentContentUpdater":false,"version":"2.0"}]]></TemplafySlideTemplateConfiguration>
</file>

<file path=customXml/item12.xml><?xml version="1.0" encoding="utf-8"?>
<TemplafySlideTemplateConfiguration><![CDATA[{"slideVersion":1,"isValidatorEnabled":false,"isLocked":false,"elementsMetadata":[],"slideId":"637668499346187688","enableDocumentContentUpdater":false,"version":"2.0"}]]></TemplafySlideTemplateConfiguration>
</file>

<file path=customXml/item13.xml><?xml version="1.0" encoding="utf-8"?>
<TemplafySlideFormConfiguration><![CDATA[{"formFields":[],"formDataEntries":[]}]]></TemplafySlideFormConfiguration>
</file>

<file path=customXml/item14.xml><?xml version="1.0" encoding="utf-8"?>
<TemplafySlideTemplateConfiguration><![CDATA[{"slideVersion":1,"isValidatorEnabled":false,"isLocked":false,"elementsMetadata":[],"slideId":"637668499346213372","enableDocumentContentUpdater":false,"version":"2.0"}]]></TemplafySlideTemplateConfiguration>
</file>

<file path=customXml/item15.xml><?xml version="1.0" encoding="utf-8"?>
<TemplafySlideFormConfiguration><![CDATA[{"formFields":[],"formDataEntries":[]}]]></TemplafySlideFormConfiguration>
</file>

<file path=customXml/item16.xml><?xml version="1.0" encoding="utf-8"?>
<TemplafySlideFormConfiguration><![CDATA[{"formFields":[],"formDataEntries":[]}]]></TemplafySlideFormConfiguration>
</file>

<file path=customXml/item17.xml><?xml version="1.0" encoding="utf-8"?>
<TemplafySlideTemplateConfiguration><![CDATA[{"slideVersion":1,"isValidatorEnabled":false,"isLocked":false,"elementsMetadata":[],"slideId":"637668499346213372","enableDocumentContentUpdater":false,"version":"2.0"}]]></TemplafySlideTemplateConfiguration>
</file>

<file path=customXml/item18.xml><?xml version="1.0" encoding="utf-8"?>
<TemplafySlideFormConfiguration><![CDATA[{"formFields":[],"formDataEntries":[]}]]></TemplafySlideFormConfiguration>
</file>

<file path=customXml/item19.xml><?xml version="1.0" encoding="utf-8"?>
<TemplafySlideTemplateConfiguration><![CDATA[{"slideVersion":1,"isValidatorEnabled":false,"isLocked":false,"elementsMetadata":[],"slideId":"637668499346272443","enableDocumentContentUpdater":false,"version":"2.0"}]]></TemplafySlideTemplateConfiguration>
</file>

<file path=customXml/item2.xml><?xml version="1.0" encoding="utf-8"?>
<TemplafyTemplateConfiguration><![CDATA[{"elementsMetadata":[],"transformationConfigurations":[],"templateName":"PowerPoint Presentatie format corporate huisstijl 2021","templateDescription":"","enableDocumentContentUpdater":false,"version":"2.0"}]]></TemplafyTemplateConfiguration>
</file>

<file path=customXml/item20.xml><?xml version="1.0" encoding="utf-8"?>
<TemplafySlideTemplateConfiguration><![CDATA[{"slideVersion":1,"isValidatorEnabled":false,"isLocked":false,"elementsMetadata":[],"slideId":"637668499346237589","enableDocumentContentUpdater":false,"version":"2.0"}]]></TemplafySlideTemplateConfiguration>
</file>

<file path=customXml/item21.xml><?xml version="1.0" encoding="utf-8"?>
<TemplafySlideFormConfiguration><![CDATA[{"formFields":[],"formDataEntries":[]}]]></TemplafySlideFormConfiguration>
</file>

<file path=customXml/item22.xml><?xml version="1.0" encoding="utf-8"?>
<TemplafySlideFormConfiguration><![CDATA[{"formFields":[],"formDataEntries":[]}]]></TemplafySlideFormConfiguration>
</file>

<file path=customXml/item23.xml><?xml version="1.0" encoding="utf-8"?>
<TemplafySlideTemplateConfiguration><![CDATA[{"slideVersion":1,"isValidatorEnabled":false,"isLocked":false,"elementsMetadata":[],"slideId":"637668499346187688","enableDocumentContentUpdater":false,"version":"2.0"}]]></TemplafySlideTemplateConfiguration>
</file>

<file path=customXml/item24.xml><?xml version="1.0" encoding="utf-8"?>
<TemplafySlideTemplateConfiguration><![CDATA[{"slideVersion":1,"isValidatorEnabled":false,"isLocked":false,"elementsMetadata":[],"slideId":"637668499346291232","enableDocumentContentUpdater":false,"version":"2.0"}]]></TemplafySlideTemplateConfiguration>
</file>

<file path=customXml/item25.xml><?xml version="1.0" encoding="utf-8"?>
<TemplafySlideFormConfiguration><![CDATA[{"formFields":[],"formDataEntries":[]}]]></TemplafySlideFormConfiguration>
</file>

<file path=customXml/item3.xml><?xml version="1.0" encoding="utf-8"?>
<TemplafyFormConfiguration><![CDATA[{"formFields":[],"formDataEntries":[]}]]></TemplafyFormConfiguration>
</file>

<file path=customXml/item4.xml><?xml version="1.0" encoding="utf-8"?>
<ct:contentTypeSchema xmlns:ct="http://schemas.microsoft.com/office/2006/metadata/contentType" xmlns:ma="http://schemas.microsoft.com/office/2006/metadata/properties/metaAttributes" ct:_="" ma:_="" ma:contentTypeName="Document" ma:contentTypeID="0x010100E0AC8AA04E56F04A96573BFF550D1C3A" ma:contentTypeVersion="13" ma:contentTypeDescription="Een nieuw document maken." ma:contentTypeScope="" ma:versionID="8410cf69f0b34c72e837f12cad7d3ed6">
  <xsd:schema xmlns:xsd="http://www.w3.org/2001/XMLSchema" xmlns:xs="http://www.w3.org/2001/XMLSchema" xmlns:p="http://schemas.microsoft.com/office/2006/metadata/properties" xmlns:ns2="c31f1e7b-e372-42c6-afc6-d0b672151c14" xmlns:ns3="8f832746-ef68-4d1d-bece-f1a0b94298de" targetNamespace="http://schemas.microsoft.com/office/2006/metadata/properties" ma:root="true" ma:fieldsID="ef15cd58fa98db746589c2ac17960e6b" ns2:_="" ns3:_="">
    <xsd:import namespace="c31f1e7b-e372-42c6-afc6-d0b672151c14"/>
    <xsd:import namespace="8f832746-ef68-4d1d-bece-f1a0b94298d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1f1e7b-e372-42c6-afc6-d0b672151c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a99bed0e-432a-4091-b929-67b863917b64"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832746-ef68-4d1d-bece-f1a0b94298de"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TaxCatchAll" ma:index="17" nillable="true" ma:displayName="Taxonomy Catch All Column" ma:hidden="true" ma:list="{7ea9a606-5ac6-4696-8a72-d86a54a76434}" ma:internalName="TaxCatchAll" ma:showField="CatchAllData" ma:web="8f832746-ef68-4d1d-bece-f1a0b94298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TemplafySlideTemplateConfiguration><![CDATA[{"slideVersion":1,"isValidatorEnabled":false,"isLocked":false,"elementsMetadata":[],"slideId":"637668499346116905","enableDocumentContentUpdater":false,"version":"2.0"}]]></TemplafySlideTemplateConfiguration>
</file>

<file path=customXml/item7.xml><?xml version="1.0" encoding="utf-8"?>
<TemplafySlideFormConfiguration><![CDATA[{"formFields":[],"formDataEntries":[]}]]></TemplafySlideFormConfiguration>
</file>

<file path=customXml/item8.xml><?xml version="1.0" encoding="utf-8"?>
<TemplafySlideFormConfiguration><![CDATA[{"formFields":[],"formDataEntries":[]}]]></TemplafySlideFormConfiguration>
</file>

<file path=customXml/item9.xml><?xml version="1.0" encoding="utf-8"?>
<TemplafySlideTemplateConfiguration><![CDATA[{"slideVersion":1,"isValidatorEnabled":false,"isLocked":false,"elementsMetadata":[],"slideId":"637668499346164234","enableDocumentContentUpdater":false,"version":"2.0"}]]></TemplafySlideTemplateConfiguration>
</file>

<file path=customXml/itemProps1.xml><?xml version="1.0" encoding="utf-8"?>
<ds:datastoreItem xmlns:ds="http://schemas.openxmlformats.org/officeDocument/2006/customXml" ds:itemID="{8B6835A4-F35A-4649-8D32-FAF63928E69D}">
  <ds:schemaRefs>
    <ds:schemaRef ds:uri="http://purl.org/dc/dcmitype/"/>
    <ds:schemaRef ds:uri="http://schemas.microsoft.com/office/infopath/2007/PartnerControls"/>
    <ds:schemaRef ds:uri="http://purl.org/dc/elements/1.1/"/>
    <ds:schemaRef ds:uri="http://www.w3.org/XML/1998/namespace"/>
    <ds:schemaRef ds:uri="http://schemas.microsoft.com/office/2006/documentManagement/types"/>
    <ds:schemaRef ds:uri="8f832746-ef68-4d1d-bece-f1a0b94298de"/>
    <ds:schemaRef ds:uri="http://purl.org/dc/terms/"/>
    <ds:schemaRef ds:uri="c31f1e7b-e372-42c6-afc6-d0b672151c14"/>
    <ds:schemaRef ds:uri="http://schemas.openxmlformats.org/package/2006/metadata/core-properties"/>
    <ds:schemaRef ds:uri="http://schemas.microsoft.com/office/2006/metadata/properties"/>
  </ds:schemaRefs>
</ds:datastoreItem>
</file>

<file path=customXml/itemProps10.xml><?xml version="1.0" encoding="utf-8"?>
<ds:datastoreItem xmlns:ds="http://schemas.openxmlformats.org/officeDocument/2006/customXml" ds:itemID="{D5701F18-B9C2-2C42-A8F8-D0147F1B5867}">
  <ds:schemaRefs/>
</ds:datastoreItem>
</file>

<file path=customXml/itemProps11.xml><?xml version="1.0" encoding="utf-8"?>
<ds:datastoreItem xmlns:ds="http://schemas.openxmlformats.org/officeDocument/2006/customXml" ds:itemID="{27AE0B3F-5FC2-FA4F-AA59-EF901EEA5D9F}">
  <ds:schemaRefs/>
</ds:datastoreItem>
</file>

<file path=customXml/itemProps12.xml><?xml version="1.0" encoding="utf-8"?>
<ds:datastoreItem xmlns:ds="http://schemas.openxmlformats.org/officeDocument/2006/customXml" ds:itemID="{EE434467-2417-492E-A532-1A16E6695373}">
  <ds:schemaRefs/>
</ds:datastoreItem>
</file>

<file path=customXml/itemProps13.xml><?xml version="1.0" encoding="utf-8"?>
<ds:datastoreItem xmlns:ds="http://schemas.openxmlformats.org/officeDocument/2006/customXml" ds:itemID="{4215158E-4A14-4144-880A-F3F85139E1CE}">
  <ds:schemaRefs/>
</ds:datastoreItem>
</file>

<file path=customXml/itemProps14.xml><?xml version="1.0" encoding="utf-8"?>
<ds:datastoreItem xmlns:ds="http://schemas.openxmlformats.org/officeDocument/2006/customXml" ds:itemID="{B26DD10B-4D74-DE46-BED9-DD9623F434C5}">
  <ds:schemaRefs/>
</ds:datastoreItem>
</file>

<file path=customXml/itemProps15.xml><?xml version="1.0" encoding="utf-8"?>
<ds:datastoreItem xmlns:ds="http://schemas.openxmlformats.org/officeDocument/2006/customXml" ds:itemID="{F8B61C03-BF2B-E741-A651-9791513A68C4}">
  <ds:schemaRefs/>
</ds:datastoreItem>
</file>

<file path=customXml/itemProps16.xml><?xml version="1.0" encoding="utf-8"?>
<ds:datastoreItem xmlns:ds="http://schemas.openxmlformats.org/officeDocument/2006/customXml" ds:itemID="{F920F09D-B73F-0448-9C1C-D001F5C2219E}">
  <ds:schemaRefs/>
</ds:datastoreItem>
</file>

<file path=customXml/itemProps17.xml><?xml version="1.0" encoding="utf-8"?>
<ds:datastoreItem xmlns:ds="http://schemas.openxmlformats.org/officeDocument/2006/customXml" ds:itemID="{4BD61C6A-DA8B-0B46-B72C-37CF88EC6356}">
  <ds:schemaRefs/>
</ds:datastoreItem>
</file>

<file path=customXml/itemProps18.xml><?xml version="1.0" encoding="utf-8"?>
<ds:datastoreItem xmlns:ds="http://schemas.openxmlformats.org/officeDocument/2006/customXml" ds:itemID="{B9A9A62E-5B39-C24F-A731-577F3FE93553}">
  <ds:schemaRefs/>
</ds:datastoreItem>
</file>

<file path=customXml/itemProps19.xml><?xml version="1.0" encoding="utf-8"?>
<ds:datastoreItem xmlns:ds="http://schemas.openxmlformats.org/officeDocument/2006/customXml" ds:itemID="{A46E3212-FC1A-214A-BD39-F0B12F90A1D8}">
  <ds:schemaRefs/>
</ds:datastoreItem>
</file>

<file path=customXml/itemProps2.xml><?xml version="1.0" encoding="utf-8"?>
<ds:datastoreItem xmlns:ds="http://schemas.openxmlformats.org/officeDocument/2006/customXml" ds:itemID="{7A1EE125-B8C4-42A3-939D-C8995F498A2C}">
  <ds:schemaRefs/>
</ds:datastoreItem>
</file>

<file path=customXml/itemProps20.xml><?xml version="1.0" encoding="utf-8"?>
<ds:datastoreItem xmlns:ds="http://schemas.openxmlformats.org/officeDocument/2006/customXml" ds:itemID="{3920BEC5-63AA-9545-B417-A3D287D5A697}">
  <ds:schemaRefs/>
</ds:datastoreItem>
</file>

<file path=customXml/itemProps21.xml><?xml version="1.0" encoding="utf-8"?>
<ds:datastoreItem xmlns:ds="http://schemas.openxmlformats.org/officeDocument/2006/customXml" ds:itemID="{141638CE-94BC-3648-B82A-D5DFF3FFC28C}">
  <ds:schemaRefs/>
</ds:datastoreItem>
</file>

<file path=customXml/itemProps22.xml><?xml version="1.0" encoding="utf-8"?>
<ds:datastoreItem xmlns:ds="http://schemas.openxmlformats.org/officeDocument/2006/customXml" ds:itemID="{15A6A7C6-CA31-CC45-BF05-76C6A30DC66E}">
  <ds:schemaRefs/>
</ds:datastoreItem>
</file>

<file path=customXml/itemProps23.xml><?xml version="1.0" encoding="utf-8"?>
<ds:datastoreItem xmlns:ds="http://schemas.openxmlformats.org/officeDocument/2006/customXml" ds:itemID="{AD79C98F-251C-5E40-A3B7-E83C438EA000}">
  <ds:schemaRefs/>
</ds:datastoreItem>
</file>

<file path=customXml/itemProps24.xml><?xml version="1.0" encoding="utf-8"?>
<ds:datastoreItem xmlns:ds="http://schemas.openxmlformats.org/officeDocument/2006/customXml" ds:itemID="{6B8DE1B5-FDE6-48E8-958F-87D1B3137343}">
  <ds:schemaRefs/>
</ds:datastoreItem>
</file>

<file path=customXml/itemProps25.xml><?xml version="1.0" encoding="utf-8"?>
<ds:datastoreItem xmlns:ds="http://schemas.openxmlformats.org/officeDocument/2006/customXml" ds:itemID="{2D2A624D-55B3-4FB1-BD40-4DB1B0E1B305}">
  <ds:schemaRefs/>
</ds:datastoreItem>
</file>

<file path=customXml/itemProps3.xml><?xml version="1.0" encoding="utf-8"?>
<ds:datastoreItem xmlns:ds="http://schemas.openxmlformats.org/officeDocument/2006/customXml" ds:itemID="{8C372C65-A29C-4556-B3E8-D2C4B736100F}">
  <ds:schemaRefs/>
</ds:datastoreItem>
</file>

<file path=customXml/itemProps4.xml><?xml version="1.0" encoding="utf-8"?>
<ds:datastoreItem xmlns:ds="http://schemas.openxmlformats.org/officeDocument/2006/customXml" ds:itemID="{19885A5A-F840-4790-8062-3755DE78E909}">
  <ds:schemaRefs>
    <ds:schemaRef ds:uri="8f832746-ef68-4d1d-bece-f1a0b94298de"/>
    <ds:schemaRef ds:uri="c31f1e7b-e372-42c6-afc6-d0b672151c1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5.xml><?xml version="1.0" encoding="utf-8"?>
<ds:datastoreItem xmlns:ds="http://schemas.openxmlformats.org/officeDocument/2006/customXml" ds:itemID="{918D3A9E-C62A-42CB-BFDE-FB087F8C6024}">
  <ds:schemaRefs>
    <ds:schemaRef ds:uri="http://schemas.microsoft.com/sharepoint/v3/contenttype/forms"/>
  </ds:schemaRefs>
</ds:datastoreItem>
</file>

<file path=customXml/itemProps6.xml><?xml version="1.0" encoding="utf-8"?>
<ds:datastoreItem xmlns:ds="http://schemas.openxmlformats.org/officeDocument/2006/customXml" ds:itemID="{1C48D4DB-C66F-489B-908B-4DDD1F7F1820}">
  <ds:schemaRefs/>
</ds:datastoreItem>
</file>

<file path=customXml/itemProps7.xml><?xml version="1.0" encoding="utf-8"?>
<ds:datastoreItem xmlns:ds="http://schemas.openxmlformats.org/officeDocument/2006/customXml" ds:itemID="{08E870C4-CBF4-47A6-8345-1FBA59A61080}">
  <ds:schemaRefs/>
</ds:datastoreItem>
</file>

<file path=customXml/itemProps8.xml><?xml version="1.0" encoding="utf-8"?>
<ds:datastoreItem xmlns:ds="http://schemas.openxmlformats.org/officeDocument/2006/customXml" ds:itemID="{46016F48-9685-4790-9031-55FFD6081897}">
  <ds:schemaRefs/>
</ds:datastoreItem>
</file>

<file path=customXml/itemProps9.xml><?xml version="1.0" encoding="utf-8"?>
<ds:datastoreItem xmlns:ds="http://schemas.openxmlformats.org/officeDocument/2006/customXml" ds:itemID="{DD6DE244-167E-476B-9BB7-F2D4C46C8C5E}">
  <ds:schemaRefs/>
</ds:datastoreItem>
</file>

<file path=docProps/app.xml><?xml version="1.0" encoding="utf-8"?>
<Properties xmlns="http://schemas.openxmlformats.org/officeDocument/2006/extended-properties" xmlns:vt="http://schemas.openxmlformats.org/officeDocument/2006/docPropsVTypes">
  <TotalTime>26</TotalTime>
  <Words>3724</Words>
  <Application>Microsoft Office PowerPoint</Application>
  <PresentationFormat>Breedbeeld</PresentationFormat>
  <Paragraphs>516</Paragraphs>
  <Slides>22</Slides>
  <Notes>14</Notes>
  <HiddenSlides>1</HiddenSlides>
  <MMClips>0</MMClips>
  <ScaleCrop>false</ScaleCrop>
  <HeadingPairs>
    <vt:vector size="4" baseType="variant">
      <vt:variant>
        <vt:lpstr>Thema</vt:lpstr>
      </vt:variant>
      <vt:variant>
        <vt:i4>1</vt:i4>
      </vt:variant>
      <vt:variant>
        <vt:lpstr>Diatitels</vt:lpstr>
      </vt:variant>
      <vt:variant>
        <vt:i4>22</vt:i4>
      </vt:variant>
    </vt:vector>
  </HeadingPairs>
  <TitlesOfParts>
    <vt:vector size="23" baseType="lpstr">
      <vt:lpstr>Office Theme</vt:lpstr>
      <vt:lpstr>PowerPoint-presentatie</vt:lpstr>
      <vt:lpstr>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Linda van Arkel</cp:lastModifiedBy>
  <cp:revision>23</cp:revision>
  <dcterms:created xsi:type="dcterms:W3CDTF">2023-04-13T11:38:28Z</dcterms:created>
  <dcterms:modified xsi:type="dcterms:W3CDTF">2024-01-09T16:58:39Z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0x010100E0AC8AA04E56F04A96573BFF550D1C3A</vt:lpwstr>
  </property>
  <property fmtid="{D5CDD505-2E9C-101B-9397-08002B2CF9AE}" pid="3" name="_dlc_DocIdItemGuid">
    <vt:lpwstr>5e19c9a6-c549-45f7-ac43-7867df6528e6</vt:lpwstr>
  </property>
  <property fmtid="{D5CDD505-2E9C-101B-9397-08002B2CF9AE}" pid="4" name="TemplafyTimeStamp">
    <vt:lpwstr>2022-05-03T06:30:51</vt:lpwstr>
  </property>
  <property fmtid="{D5CDD505-2E9C-101B-9397-08002B2CF9AE}" pid="5" name="TemplafyTenantId">
    <vt:lpwstr>venlo</vt:lpwstr>
  </property>
  <property fmtid="{D5CDD505-2E9C-101B-9397-08002B2CF9AE}" pid="6" name="TemplafyTemplateId">
    <vt:lpwstr>637617692534144042</vt:lpwstr>
  </property>
  <property fmtid="{D5CDD505-2E9C-101B-9397-08002B2CF9AE}" pid="7" name="TemplafyUserProfileId">
    <vt:lpwstr>637840591271100868</vt:lpwstr>
  </property>
  <property fmtid="{D5CDD505-2E9C-101B-9397-08002B2CF9AE}" pid="8" name="TemplafyLanguageCode">
    <vt:lpwstr>nl-NL</vt:lpwstr>
  </property>
  <property fmtid="{D5CDD505-2E9C-101B-9397-08002B2CF9AE}" pid="9" name="TemplafyFromBlank">
    <vt:bool>false</vt:bool>
  </property>
  <property fmtid="{D5CDD505-2E9C-101B-9397-08002B2CF9AE}" pid="10" name="MediaServiceImageTags">
    <vt:lpwstr/>
  </property>
  <property fmtid="{D5CDD505-2E9C-101B-9397-08002B2CF9AE}" pid="11" name="vnl_Documentsoort">
    <vt:lpwstr/>
  </property>
  <property fmtid="{D5CDD505-2E9C-101B-9397-08002B2CF9AE}" pid="12" name="vnl_Steekwoord">
    <vt:lpwstr/>
  </property>
  <property fmtid="{D5CDD505-2E9C-101B-9397-08002B2CF9AE}" pid="13" name="Order">
    <vt:r8>1741700</vt:r8>
  </property>
  <property fmtid="{D5CDD505-2E9C-101B-9397-08002B2CF9AE}" pid="14" name="xd_Signature">
    <vt:bool>false</vt:bool>
  </property>
  <property fmtid="{D5CDD505-2E9C-101B-9397-08002B2CF9AE}" pid="15" name="xd_ProgID">
    <vt:lpwstr/>
  </property>
  <property fmtid="{D5CDD505-2E9C-101B-9397-08002B2CF9AE}" pid="16" name="ComplianceAssetId">
    <vt:lpwstr/>
  </property>
  <property fmtid="{D5CDD505-2E9C-101B-9397-08002B2CF9AE}" pid="17" name="TemplateUrl">
    <vt:lpwstr/>
  </property>
  <property fmtid="{D5CDD505-2E9C-101B-9397-08002B2CF9AE}" pid="18" name="_ExtendedDescription">
    <vt:lpwstr/>
  </property>
  <property fmtid="{D5CDD505-2E9C-101B-9397-08002B2CF9AE}" pid="19" name="TriggerFlowInfo">
    <vt:lpwstr/>
  </property>
</Properties>
</file>