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0" r:id="rId4"/>
    <p:sldMasterId id="2147483768" r:id="rId5"/>
    <p:sldMasterId id="2147483770" r:id="rId6"/>
    <p:sldMasterId id="2147483791" r:id="rId7"/>
  </p:sldMasterIdLst>
  <p:notesMasterIdLst>
    <p:notesMasterId r:id="rId35"/>
  </p:notesMasterIdLst>
  <p:handoutMasterIdLst>
    <p:handoutMasterId r:id="rId36"/>
  </p:handoutMasterIdLst>
  <p:sldIdLst>
    <p:sldId id="1346" r:id="rId8"/>
    <p:sldId id="1634" r:id="rId9"/>
    <p:sldId id="1642" r:id="rId10"/>
    <p:sldId id="1643" r:id="rId11"/>
    <p:sldId id="1638" r:id="rId12"/>
    <p:sldId id="1639" r:id="rId13"/>
    <p:sldId id="1644" r:id="rId14"/>
    <p:sldId id="1647" r:id="rId15"/>
    <p:sldId id="1648" r:id="rId16"/>
    <p:sldId id="1635" r:id="rId17"/>
    <p:sldId id="1649" r:id="rId18"/>
    <p:sldId id="1646" r:id="rId19"/>
    <p:sldId id="1651" r:id="rId20"/>
    <p:sldId id="1645" r:id="rId21"/>
    <p:sldId id="1650" r:id="rId22"/>
    <p:sldId id="1652" r:id="rId23"/>
    <p:sldId id="1653" r:id="rId24"/>
    <p:sldId id="1654" r:id="rId25"/>
    <p:sldId id="1655" r:id="rId26"/>
    <p:sldId id="1656" r:id="rId27"/>
    <p:sldId id="1657" r:id="rId28"/>
    <p:sldId id="1658" r:id="rId29"/>
    <p:sldId id="1659" r:id="rId30"/>
    <p:sldId id="1660" r:id="rId31"/>
    <p:sldId id="1661" r:id="rId32"/>
    <p:sldId id="1662" r:id="rId33"/>
    <p:sldId id="1663" r:id="rId34"/>
  </p:sldIdLst>
  <p:sldSz cx="12192000" cy="6858000"/>
  <p:notesSz cx="6865938" cy="9540875"/>
  <p:defaultTextStyle>
    <a:defPPr>
      <a:defRPr lang="nl-NL"/>
    </a:defPPr>
    <a:lvl1pPr algn="l" defTabSz="912813" rtl="0" fontAlgn="base">
      <a:spcBef>
        <a:spcPct val="0"/>
      </a:spcBef>
      <a:spcAft>
        <a:spcPct val="0"/>
      </a:spcAft>
      <a:defRPr sz="2400" kern="1200">
        <a:solidFill>
          <a:schemeClr val="tx1"/>
        </a:solidFill>
        <a:latin typeface="Calibri" charset="0"/>
        <a:ea typeface="ＭＳ Ｐゴシック" charset="-128"/>
        <a:cs typeface="+mn-cs"/>
      </a:defRPr>
    </a:lvl1pPr>
    <a:lvl2pPr marL="4556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2pPr>
    <a:lvl3pPr marL="9128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3pPr>
    <a:lvl4pPr marL="13700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4pPr>
    <a:lvl5pPr marL="18272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5pPr>
    <a:lvl6pPr marL="2286000" algn="l" defTabSz="914400" rtl="0" eaLnBrk="1" latinLnBrk="0" hangingPunct="1">
      <a:defRPr sz="2400" kern="1200">
        <a:solidFill>
          <a:schemeClr val="tx1"/>
        </a:solidFill>
        <a:latin typeface="Calibri" charset="0"/>
        <a:ea typeface="ＭＳ Ｐゴシック" charset="-128"/>
        <a:cs typeface="+mn-cs"/>
      </a:defRPr>
    </a:lvl6pPr>
    <a:lvl7pPr marL="2743200" algn="l" defTabSz="914400" rtl="0" eaLnBrk="1" latinLnBrk="0" hangingPunct="1">
      <a:defRPr sz="2400" kern="1200">
        <a:solidFill>
          <a:schemeClr val="tx1"/>
        </a:solidFill>
        <a:latin typeface="Calibri" charset="0"/>
        <a:ea typeface="ＭＳ Ｐゴシック" charset="-128"/>
        <a:cs typeface="+mn-cs"/>
      </a:defRPr>
    </a:lvl7pPr>
    <a:lvl8pPr marL="3200400" algn="l" defTabSz="914400" rtl="0" eaLnBrk="1" latinLnBrk="0" hangingPunct="1">
      <a:defRPr sz="2400" kern="1200">
        <a:solidFill>
          <a:schemeClr val="tx1"/>
        </a:solidFill>
        <a:latin typeface="Calibri" charset="0"/>
        <a:ea typeface="ＭＳ Ｐゴシック" charset="-128"/>
        <a:cs typeface="+mn-cs"/>
      </a:defRPr>
    </a:lvl8pPr>
    <a:lvl9pPr marL="3657600" algn="l" defTabSz="914400" rtl="0" eaLnBrk="1" latinLnBrk="0" hangingPunct="1">
      <a:defRPr sz="2400"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2" orient="horz" pos="2160" userDrawn="1">
          <p15:clr>
            <a:srgbClr val="A4A3A4"/>
          </p15:clr>
        </p15:guide>
        <p15:guide id="3" pos="7219">
          <p15:clr>
            <a:srgbClr val="A4A3A4"/>
          </p15:clr>
        </p15:guide>
        <p15:guide id="6" pos="3840" userDrawn="1">
          <p15:clr>
            <a:srgbClr val="A4A3A4"/>
          </p15:clr>
        </p15:guide>
      </p15:sldGuideLst>
    </p:ext>
    <p:ext uri="{2D200454-40CA-4A62-9FC3-DE9A4176ACB9}">
      <p15:notesGuideLst xmlns:p15="http://schemas.microsoft.com/office/powerpoint/2012/main">
        <p15:guide id="1" orient="horz" pos="3005" userDrawn="1">
          <p15:clr>
            <a:srgbClr val="A4A3A4"/>
          </p15:clr>
        </p15:guide>
        <p15:guide id="2" pos="2163"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DC1E66-E581-C6D9-EB6D-9B5263C2AE98}" name="Patricia Palmen" initials="PP" userId="Patricia Palmen" providerId="None"/>
  <p188:author id="{AA9D7B7E-CFB6-836E-6A0B-35B9388C7BC4}" name="Inge Kure" initials="IK" userId="S::inge.kure@vng.nl::0e2c6eb5-4b47-44a5-8524-212c1ca11ec3" providerId="AD"/>
  <p188:author id="{6C2F11ED-D679-5DA9-3D65-42CCD260A076}" name="Josien Dragt" initials="JD" userId="S::Josien.Dragt@vng.nl::3a36fb43-dc0d-4a7f-85ef-1435b6f70d9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atricia Palmen" initials="PP" lastIdx="12" clrIdx="0"/>
  <p:cmAuthor id="2" name="Vincent Damen" initials="VD"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9F3"/>
    <a:srgbClr val="F07E26"/>
    <a:srgbClr val="000000"/>
    <a:srgbClr val="92D050"/>
    <a:srgbClr val="FFFFFF"/>
    <a:srgbClr val="26B1E2"/>
    <a:srgbClr val="002F5F"/>
    <a:srgbClr val="2E75B6"/>
    <a:srgbClr val="1C93C2"/>
    <a:srgbClr val="8FD9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Stijl, gemiddeld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Stijl, gemiddeld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5BE263C-DBD7-4A20-BB59-AAB30ACAA65A}" styleName="Stijl, gemiddeld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Stijl, gemiddeld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995" autoAdjust="0"/>
    <p:restoredTop sz="95782" autoAdjust="0"/>
  </p:normalViewPr>
  <p:slideViewPr>
    <p:cSldViewPr snapToGrid="0">
      <p:cViewPr varScale="1">
        <p:scale>
          <a:sx n="76" d="100"/>
          <a:sy n="76" d="100"/>
        </p:scale>
        <p:origin x="200" y="1224"/>
      </p:cViewPr>
      <p:guideLst>
        <p:guide orient="horz" pos="2160"/>
        <p:guide pos="7219"/>
        <p:guide pos="3840"/>
      </p:guideLst>
    </p:cSldViewPr>
  </p:slideViewPr>
  <p:notesTextViewPr>
    <p:cViewPr>
      <p:scale>
        <a:sx n="100" d="100"/>
        <a:sy n="100" d="100"/>
      </p:scale>
      <p:origin x="0" y="0"/>
    </p:cViewPr>
  </p:notesTextViewPr>
  <p:notesViewPr>
    <p:cSldViewPr snapToGrid="0">
      <p:cViewPr varScale="1">
        <p:scale>
          <a:sx n="83" d="100"/>
          <a:sy n="83" d="100"/>
        </p:scale>
        <p:origin x="3930" y="102"/>
      </p:cViewPr>
      <p:guideLst>
        <p:guide orient="horz" pos="3005"/>
        <p:guide pos="216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viewProps" Target="viewProps.xml"/><Relationship Id="rId21" Type="http://schemas.openxmlformats.org/officeDocument/2006/relationships/slide" Target="slides/slide14.xml"/><Relationship Id="rId34" Type="http://schemas.openxmlformats.org/officeDocument/2006/relationships/slide" Target="slides/slide27.xml"/><Relationship Id="rId42" Type="http://schemas.microsoft.com/office/2018/10/relationships/authors" Target="author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notesMaster" Target="notesMasters/notesMaster1.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5240" cy="478701"/>
          </a:xfrm>
          <a:prstGeom prst="rect">
            <a:avLst/>
          </a:prstGeom>
        </p:spPr>
        <p:txBody>
          <a:bodyPr vert="horz" wrap="square" lIns="93744" tIns="46872" rIns="93744" bIns="46872"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sz="quarter" idx="1"/>
          </p:nvPr>
        </p:nvSpPr>
        <p:spPr>
          <a:xfrm>
            <a:off x="3889109" y="0"/>
            <a:ext cx="2975240" cy="478701"/>
          </a:xfrm>
          <a:prstGeom prst="rect">
            <a:avLst/>
          </a:prstGeom>
        </p:spPr>
        <p:txBody>
          <a:bodyPr vert="horz" wrap="square" lIns="93744" tIns="46872" rIns="93744" bIns="46872" numCol="1" anchor="t" anchorCtr="0" compatLnSpc="1">
            <a:prstTxWarp prst="textNoShape">
              <a:avLst/>
            </a:prstTxWarp>
          </a:bodyPr>
          <a:lstStyle>
            <a:lvl1pPr algn="r">
              <a:defRPr sz="1200">
                <a:latin typeface="Arial" charset="0"/>
              </a:defRPr>
            </a:lvl1pPr>
          </a:lstStyle>
          <a:p>
            <a:fld id="{C3D4CAB9-543B-124D-AC85-B38EEA6DAD72}" type="datetimeFigureOut">
              <a:rPr lang="nl-NL" altLang="en-US"/>
              <a:pPr/>
              <a:t>23-11-2023</a:t>
            </a:fld>
            <a:endParaRPr lang="nl-NL" altLang="en-US"/>
          </a:p>
        </p:txBody>
      </p:sp>
      <p:sp>
        <p:nvSpPr>
          <p:cNvPr id="4" name="Tijdelijke aanduiding voor voettekst 3"/>
          <p:cNvSpPr>
            <a:spLocks noGrp="1"/>
          </p:cNvSpPr>
          <p:nvPr>
            <p:ph type="ftr" sz="quarter" idx="2"/>
          </p:nvPr>
        </p:nvSpPr>
        <p:spPr>
          <a:xfrm>
            <a:off x="0" y="9062176"/>
            <a:ext cx="2975240" cy="478700"/>
          </a:xfrm>
          <a:prstGeom prst="rect">
            <a:avLst/>
          </a:prstGeom>
        </p:spPr>
        <p:txBody>
          <a:bodyPr vert="horz" wrap="square" lIns="93744" tIns="46872" rIns="93744" bIns="46872"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5" name="Tijdelijke aanduiding voor dianummer 4"/>
          <p:cNvSpPr>
            <a:spLocks noGrp="1"/>
          </p:cNvSpPr>
          <p:nvPr>
            <p:ph type="sldNum" sz="quarter" idx="3"/>
          </p:nvPr>
        </p:nvSpPr>
        <p:spPr>
          <a:xfrm>
            <a:off x="3889109" y="9062176"/>
            <a:ext cx="2975240" cy="478700"/>
          </a:xfrm>
          <a:prstGeom prst="rect">
            <a:avLst/>
          </a:prstGeom>
        </p:spPr>
        <p:txBody>
          <a:bodyPr vert="horz" wrap="square" lIns="93744" tIns="46872" rIns="93744" bIns="46872" numCol="1" anchor="b" anchorCtr="0" compatLnSpc="1">
            <a:prstTxWarp prst="textNoShape">
              <a:avLst/>
            </a:prstTxWarp>
          </a:bodyPr>
          <a:lstStyle>
            <a:lvl1pPr algn="r">
              <a:defRPr sz="1200">
                <a:latin typeface="Arial" charset="0"/>
              </a:defRPr>
            </a:lvl1pPr>
          </a:lstStyle>
          <a:p>
            <a:fld id="{E10CD581-2C6F-F24C-A6EA-AEF3E4905845}" type="slidenum">
              <a:rPr lang="nl-NL" altLang="en-US"/>
              <a:pPr/>
              <a:t>‹nr.›</a:t>
            </a:fld>
            <a:endParaRPr lang="nl-NL" altLang="en-US"/>
          </a:p>
        </p:txBody>
      </p:sp>
    </p:spTree>
    <p:extLst>
      <p:ext uri="{BB962C8B-B14F-4D97-AF65-F5344CB8AC3E}">
        <p14:creationId xmlns:p14="http://schemas.microsoft.com/office/powerpoint/2010/main" val="14827330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5240" cy="478701"/>
          </a:xfrm>
          <a:prstGeom prst="rect">
            <a:avLst/>
          </a:prstGeom>
        </p:spPr>
        <p:txBody>
          <a:bodyPr vert="horz" wrap="square" lIns="93744" tIns="46872" rIns="93744" bIns="46872"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idx="1"/>
          </p:nvPr>
        </p:nvSpPr>
        <p:spPr>
          <a:xfrm>
            <a:off x="3889109" y="0"/>
            <a:ext cx="2975240" cy="478701"/>
          </a:xfrm>
          <a:prstGeom prst="rect">
            <a:avLst/>
          </a:prstGeom>
        </p:spPr>
        <p:txBody>
          <a:bodyPr vert="horz" wrap="square" lIns="93744" tIns="46872" rIns="93744" bIns="46872" numCol="1" anchor="t" anchorCtr="0" compatLnSpc="1">
            <a:prstTxWarp prst="textNoShape">
              <a:avLst/>
            </a:prstTxWarp>
          </a:bodyPr>
          <a:lstStyle>
            <a:lvl1pPr algn="r">
              <a:defRPr sz="1200">
                <a:latin typeface="Arial" charset="0"/>
              </a:defRPr>
            </a:lvl1pPr>
          </a:lstStyle>
          <a:p>
            <a:fld id="{D520C45E-4B48-084A-A24B-FDF519F7717D}" type="datetimeFigureOut">
              <a:rPr lang="nl-NL" altLang="en-US"/>
              <a:pPr/>
              <a:t>23-11-2023</a:t>
            </a:fld>
            <a:endParaRPr lang="nl-NL" altLang="en-US"/>
          </a:p>
        </p:txBody>
      </p:sp>
      <p:sp>
        <p:nvSpPr>
          <p:cNvPr id="4" name="Tijdelijke aanduiding voor dia-afbeelding 3"/>
          <p:cNvSpPr>
            <a:spLocks noGrp="1" noRot="1" noChangeAspect="1"/>
          </p:cNvSpPr>
          <p:nvPr>
            <p:ph type="sldImg" idx="2"/>
          </p:nvPr>
        </p:nvSpPr>
        <p:spPr>
          <a:xfrm>
            <a:off x="571500" y="1192213"/>
            <a:ext cx="5724525" cy="3221037"/>
          </a:xfrm>
          <a:prstGeom prst="rect">
            <a:avLst/>
          </a:prstGeom>
          <a:noFill/>
          <a:ln w="12700">
            <a:solidFill>
              <a:prstClr val="black"/>
            </a:solidFill>
          </a:ln>
        </p:spPr>
        <p:txBody>
          <a:bodyPr vert="horz" lIns="93744" tIns="46872" rIns="93744" bIns="46872" rtlCol="0" anchor="ctr"/>
          <a:lstStyle/>
          <a:p>
            <a:pPr lvl="0"/>
            <a:endParaRPr lang="nl-NL" noProof="0"/>
          </a:p>
        </p:txBody>
      </p:sp>
      <p:sp>
        <p:nvSpPr>
          <p:cNvPr id="5" name="Tijdelijke aanduiding voor notities 4"/>
          <p:cNvSpPr>
            <a:spLocks noGrp="1"/>
          </p:cNvSpPr>
          <p:nvPr>
            <p:ph type="body" sz="quarter" idx="3"/>
          </p:nvPr>
        </p:nvSpPr>
        <p:spPr>
          <a:xfrm>
            <a:off x="686594" y="4591546"/>
            <a:ext cx="5492750" cy="3756720"/>
          </a:xfrm>
          <a:prstGeom prst="rect">
            <a:avLst/>
          </a:prstGeom>
        </p:spPr>
        <p:txBody>
          <a:bodyPr vert="horz" lIns="93744" tIns="46872" rIns="93744" bIns="46872" rtlCol="0"/>
          <a:lstStyle/>
          <a:p>
            <a:pPr lvl="0"/>
            <a:r>
              <a:rPr lang="nl-NL" noProof="0"/>
              <a:t>Klik om de tekststijl van het model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9062176"/>
            <a:ext cx="2975240" cy="478700"/>
          </a:xfrm>
          <a:prstGeom prst="rect">
            <a:avLst/>
          </a:prstGeom>
        </p:spPr>
        <p:txBody>
          <a:bodyPr vert="horz" wrap="square" lIns="93744" tIns="46872" rIns="93744" bIns="46872"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7" name="Tijdelijke aanduiding voor dianummer 6"/>
          <p:cNvSpPr>
            <a:spLocks noGrp="1"/>
          </p:cNvSpPr>
          <p:nvPr>
            <p:ph type="sldNum" sz="quarter" idx="5"/>
          </p:nvPr>
        </p:nvSpPr>
        <p:spPr>
          <a:xfrm>
            <a:off x="3889109" y="9062176"/>
            <a:ext cx="2975240" cy="478700"/>
          </a:xfrm>
          <a:prstGeom prst="rect">
            <a:avLst/>
          </a:prstGeom>
        </p:spPr>
        <p:txBody>
          <a:bodyPr vert="horz" wrap="square" lIns="93744" tIns="46872" rIns="93744" bIns="46872" numCol="1" anchor="b" anchorCtr="0" compatLnSpc="1">
            <a:prstTxWarp prst="textNoShape">
              <a:avLst/>
            </a:prstTxWarp>
          </a:bodyPr>
          <a:lstStyle>
            <a:lvl1pPr algn="r">
              <a:defRPr sz="1200">
                <a:latin typeface="Arial" charset="0"/>
              </a:defRPr>
            </a:lvl1pPr>
          </a:lstStyle>
          <a:p>
            <a:fld id="{3399720B-A57D-9C40-A75B-79A2C5AF5111}" type="slidenum">
              <a:rPr lang="nl-NL" altLang="en-US"/>
              <a:pPr/>
              <a:t>‹nr.›</a:t>
            </a:fld>
            <a:endParaRPr lang="nl-NL" altLang="en-US"/>
          </a:p>
        </p:txBody>
      </p:sp>
    </p:spTree>
    <p:extLst>
      <p:ext uri="{BB962C8B-B14F-4D97-AF65-F5344CB8AC3E}">
        <p14:creationId xmlns:p14="http://schemas.microsoft.com/office/powerpoint/2010/main" val="1828993343"/>
      </p:ext>
    </p:extLst>
  </p:cSld>
  <p:clrMap bg1="lt1" tx1="dk1" bg2="lt2" tx2="dk2" accent1="accent1" accent2="accent2" accent3="accent3" accent4="accent4" accent5="accent5" accent6="accent6" hlink="hlink" folHlink="folHlink"/>
  <p:hf hdr="0" ftr="0" dt="0"/>
  <p:notesStyle>
    <a:lvl1pPr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1pPr>
    <a:lvl2pPr marL="4556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2pPr>
    <a:lvl3pPr marL="9128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3pPr>
    <a:lvl4pPr marL="13700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4pPr>
    <a:lvl5pPr marL="18272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5pPr>
    <a:lvl6pPr marL="2285795" algn="l" defTabSz="914317" rtl="0" eaLnBrk="1" latinLnBrk="0" hangingPunct="1">
      <a:defRPr sz="1200" kern="1200">
        <a:solidFill>
          <a:schemeClr val="tx1"/>
        </a:solidFill>
        <a:latin typeface="+mn-lt"/>
        <a:ea typeface="+mn-ea"/>
        <a:cs typeface="+mn-cs"/>
      </a:defRPr>
    </a:lvl6pPr>
    <a:lvl7pPr marL="2742953" algn="l" defTabSz="914317" rtl="0" eaLnBrk="1" latinLnBrk="0" hangingPunct="1">
      <a:defRPr sz="1200" kern="1200">
        <a:solidFill>
          <a:schemeClr val="tx1"/>
        </a:solidFill>
        <a:latin typeface="+mn-lt"/>
        <a:ea typeface="+mn-ea"/>
        <a:cs typeface="+mn-cs"/>
      </a:defRPr>
    </a:lvl7pPr>
    <a:lvl8pPr marL="3200113" algn="l" defTabSz="914317" rtl="0" eaLnBrk="1" latinLnBrk="0" hangingPunct="1">
      <a:defRPr sz="1200" kern="1200">
        <a:solidFill>
          <a:schemeClr val="tx1"/>
        </a:solidFill>
        <a:latin typeface="+mn-lt"/>
        <a:ea typeface="+mn-ea"/>
        <a:cs typeface="+mn-cs"/>
      </a:defRPr>
    </a:lvl8pPr>
    <a:lvl9pPr marL="3657271" algn="l" defTabSz="91431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2813" rtl="0" eaLnBrk="0" fontAlgn="base" latinLnBrk="0" hangingPunct="0">
              <a:lnSpc>
                <a:spcPct val="100000"/>
              </a:lnSpc>
              <a:spcBef>
                <a:spcPct val="30000"/>
              </a:spcBef>
              <a:spcAft>
                <a:spcPct val="0"/>
              </a:spcAft>
              <a:buClrTx/>
              <a:buSzTx/>
              <a:buFontTx/>
              <a:buNone/>
              <a:tabLst/>
              <a:defRPr/>
            </a:pPr>
            <a:endParaRPr lang="nl-NL" dirty="0"/>
          </a:p>
        </p:txBody>
      </p:sp>
      <p:sp>
        <p:nvSpPr>
          <p:cNvPr id="4" name="Tijdelijke aanduiding voor dianummer 3"/>
          <p:cNvSpPr>
            <a:spLocks noGrp="1"/>
          </p:cNvSpPr>
          <p:nvPr>
            <p:ph type="sldNum" sz="quarter" idx="10"/>
          </p:nvPr>
        </p:nvSpPr>
        <p:spPr/>
        <p:txBody>
          <a:bodyPr/>
          <a:lstStyle/>
          <a:p>
            <a:pPr marL="0" marR="0" lvl="0" indent="0" algn="r" defTabSz="912813" rtl="0" eaLnBrk="1" fontAlgn="base" latinLnBrk="0" hangingPunct="1">
              <a:lnSpc>
                <a:spcPct val="100000"/>
              </a:lnSpc>
              <a:spcBef>
                <a:spcPct val="0"/>
              </a:spcBef>
              <a:spcAft>
                <a:spcPct val="0"/>
              </a:spcAft>
              <a:buClrTx/>
              <a:buSzTx/>
              <a:buFontTx/>
              <a:buNone/>
              <a:tabLst/>
              <a:defRPr/>
            </a:pPr>
            <a:fld id="{3399720B-A57D-9C40-A75B-79A2C5AF5111}" type="slidenum">
              <a:rPr kumimoji="0" lang="nl-NL" altLang="en-US" sz="12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2813" rtl="0" eaLnBrk="1" fontAlgn="base" latinLnBrk="0" hangingPunct="1">
                <a:lnSpc>
                  <a:spcPct val="100000"/>
                </a:lnSpc>
                <a:spcBef>
                  <a:spcPct val="0"/>
                </a:spcBef>
                <a:spcAft>
                  <a:spcPct val="0"/>
                </a:spcAft>
                <a:buClrTx/>
                <a:buSzTx/>
                <a:buFontTx/>
                <a:buNone/>
                <a:tabLst/>
                <a:defRPr/>
              </a:pPr>
              <a:t>1</a:t>
            </a:fld>
            <a:endParaRPr kumimoji="0" lang="nl-NL" altLang="en-US"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142625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VNG">
    <p:spTree>
      <p:nvGrpSpPr>
        <p:cNvPr id="1" name=""/>
        <p:cNvGrpSpPr/>
        <p:nvPr/>
      </p:nvGrpSpPr>
      <p:grpSpPr>
        <a:xfrm>
          <a:off x="0" y="0"/>
          <a:ext cx="0" cy="0"/>
          <a:chOff x="0" y="0"/>
          <a:chExt cx="0" cy="0"/>
        </a:xfrm>
      </p:grpSpPr>
      <p:grpSp>
        <p:nvGrpSpPr>
          <p:cNvPr id="4" name="Groeperen 3"/>
          <p:cNvGrpSpPr>
            <a:grpSpLocks/>
          </p:cNvGrpSpPr>
          <p:nvPr userDrawn="1"/>
        </p:nvGrpSpPr>
        <p:grpSpPr bwMode="auto">
          <a:xfrm>
            <a:off x="7356475" y="1871663"/>
            <a:ext cx="4845040" cy="4319587"/>
            <a:chOff x="7222241" y="1800000"/>
            <a:chExt cx="4844271" cy="4320000"/>
          </a:xfrm>
          <a:solidFill>
            <a:schemeClr val="tx2"/>
          </a:solidFill>
        </p:grpSpPr>
        <p:sp>
          <p:nvSpPr>
            <p:cNvPr id="5" name="Uitstel 4"/>
            <p:cNvSpPr/>
            <p:nvPr/>
          </p:nvSpPr>
          <p:spPr>
            <a:xfrm rot="10800000">
              <a:off x="7222241" y="1800000"/>
              <a:ext cx="4320490" cy="4320000"/>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sp>
          <p:nvSpPr>
            <p:cNvPr id="6" name="Rechthoek 5"/>
            <p:cNvSpPr/>
            <p:nvPr/>
          </p:nvSpPr>
          <p:spPr>
            <a:xfrm>
              <a:off x="11490341" y="1800000"/>
              <a:ext cx="576171" cy="432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grpSp>
      <p:sp>
        <p:nvSpPr>
          <p:cNvPr id="7" name="Freeform 5"/>
          <p:cNvSpPr>
            <a:spLocks/>
          </p:cNvSpPr>
          <p:nvPr userDrawn="1"/>
        </p:nvSpPr>
        <p:spPr bwMode="auto">
          <a:xfrm>
            <a:off x="0" y="5238750"/>
            <a:ext cx="9702800" cy="1619250"/>
          </a:xfrm>
          <a:custGeom>
            <a:avLst/>
            <a:gdLst>
              <a:gd name="T0" fmla="*/ 2147483647 w 12672"/>
              <a:gd name="T1" fmla="*/ 1239116523 h 2116"/>
              <a:gd name="T2" fmla="*/ 0 w 12672"/>
              <a:gd name="T3" fmla="*/ 1239116523 h 2116"/>
              <a:gd name="T4" fmla="*/ 0 w 12672"/>
              <a:gd name="T5" fmla="*/ 0 h 2116"/>
              <a:gd name="T6" fmla="*/ 2147483647 w 12672"/>
              <a:gd name="T7" fmla="*/ 0 h 2116"/>
              <a:gd name="T8" fmla="*/ 2147483647 w 12672"/>
              <a:gd name="T9" fmla="*/ 1756993 h 2116"/>
              <a:gd name="T10" fmla="*/ 2147483647 w 12672"/>
              <a:gd name="T11" fmla="*/ 6441799 h 2116"/>
              <a:gd name="T12" fmla="*/ 2147483647 w 12672"/>
              <a:gd name="T13" fmla="*/ 14639826 h 2116"/>
              <a:gd name="T14" fmla="*/ 2147483647 w 12672"/>
              <a:gd name="T15" fmla="*/ 25766430 h 2116"/>
              <a:gd name="T16" fmla="*/ 2147483647 w 12672"/>
              <a:gd name="T17" fmla="*/ 39234672 h 2116"/>
              <a:gd name="T18" fmla="*/ 2147483647 w 12672"/>
              <a:gd name="T19" fmla="*/ 55631492 h 2116"/>
              <a:gd name="T20" fmla="*/ 2147483647 w 12672"/>
              <a:gd name="T21" fmla="*/ 75541533 h 2116"/>
              <a:gd name="T22" fmla="*/ 2147483647 w 12672"/>
              <a:gd name="T23" fmla="*/ 97208567 h 2116"/>
              <a:gd name="T24" fmla="*/ 2147483647 w 12672"/>
              <a:gd name="T25" fmla="*/ 121803413 h 2116"/>
              <a:gd name="T26" fmla="*/ 2147483647 w 12672"/>
              <a:gd name="T27" fmla="*/ 149326072 h 2116"/>
              <a:gd name="T28" fmla="*/ 2147483647 w 12672"/>
              <a:gd name="T29" fmla="*/ 179777308 h 2116"/>
              <a:gd name="T30" fmla="*/ 2147483647 w 12672"/>
              <a:gd name="T31" fmla="*/ 211399362 h 2116"/>
              <a:gd name="T32" fmla="*/ 2147483647 w 12672"/>
              <a:gd name="T33" fmla="*/ 245949229 h 2116"/>
              <a:gd name="T34" fmla="*/ 2147483647 w 12672"/>
              <a:gd name="T35" fmla="*/ 283427674 h 2116"/>
              <a:gd name="T36" fmla="*/ 2147483647 w 12672"/>
              <a:gd name="T37" fmla="*/ 321490762 h 2116"/>
              <a:gd name="T38" fmla="*/ 2147483647 w 12672"/>
              <a:gd name="T39" fmla="*/ 362482428 h 2116"/>
              <a:gd name="T40" fmla="*/ 2147483647 w 12672"/>
              <a:gd name="T41" fmla="*/ 406401906 h 2116"/>
              <a:gd name="T42" fmla="*/ 2147483647 w 12672"/>
              <a:gd name="T43" fmla="*/ 450907558 h 2116"/>
              <a:gd name="T44" fmla="*/ 2147483647 w 12672"/>
              <a:gd name="T45" fmla="*/ 497754848 h 2116"/>
              <a:gd name="T46" fmla="*/ 2147483647 w 12672"/>
              <a:gd name="T47" fmla="*/ 546944541 h 2116"/>
              <a:gd name="T48" fmla="*/ 2147483647 w 12672"/>
              <a:gd name="T49" fmla="*/ 596720408 h 2116"/>
              <a:gd name="T50" fmla="*/ 2147483647 w 12672"/>
              <a:gd name="T51" fmla="*/ 648837913 h 2116"/>
              <a:gd name="T52" fmla="*/ 2147483647 w 12672"/>
              <a:gd name="T53" fmla="*/ 702712412 h 2116"/>
              <a:gd name="T54" fmla="*/ 2147483647 w 12672"/>
              <a:gd name="T55" fmla="*/ 757173085 h 2116"/>
              <a:gd name="T56" fmla="*/ 2147483647 w 12672"/>
              <a:gd name="T57" fmla="*/ 813389986 h 2116"/>
              <a:gd name="T58" fmla="*/ 2147483647 w 12672"/>
              <a:gd name="T59" fmla="*/ 870777706 h 2116"/>
              <a:gd name="T60" fmla="*/ 2147483647 w 12672"/>
              <a:gd name="T61" fmla="*/ 929337775 h 2116"/>
              <a:gd name="T62" fmla="*/ 2147483647 w 12672"/>
              <a:gd name="T63" fmla="*/ 989653307 h 2116"/>
              <a:gd name="T64" fmla="*/ 2147483647 w 12672"/>
              <a:gd name="T65" fmla="*/ 1050555013 h 2116"/>
              <a:gd name="T66" fmla="*/ 2147483647 w 12672"/>
              <a:gd name="T67" fmla="*/ 1112628304 h 2116"/>
              <a:gd name="T68" fmla="*/ 2147483647 w 12672"/>
              <a:gd name="T69" fmla="*/ 1175287004 h 2116"/>
              <a:gd name="T70" fmla="*/ 2147483647 w 12672"/>
              <a:gd name="T71" fmla="*/ 1239116523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 name="Titel 1"/>
          <p:cNvSpPr>
            <a:spLocks noGrp="1"/>
          </p:cNvSpPr>
          <p:nvPr>
            <p:ph type="ctrTitle"/>
          </p:nvPr>
        </p:nvSpPr>
        <p:spPr>
          <a:xfrm>
            <a:off x="1080000" y="2160000"/>
            <a:ext cx="6120000" cy="1440000"/>
          </a:xfrm>
          <a:prstGeom prst="rect">
            <a:avLst/>
          </a:prstGeom>
        </p:spPr>
        <p:txBody>
          <a:bodyPr lIns="0" tIns="0" rIns="0" bIns="0" anchor="b" anchorCtr="0">
            <a:noAutofit/>
          </a:bodyPr>
          <a:lstStyle>
            <a:lvl1pPr algn="l">
              <a:lnSpc>
                <a:spcPct val="90000"/>
              </a:lnSpc>
              <a:defRPr sz="4800" b="1">
                <a:solidFill>
                  <a:schemeClr val="bg2"/>
                </a:solidFill>
              </a:defRPr>
            </a:lvl1pPr>
          </a:lstStyle>
          <a:p>
            <a:r>
              <a:rPr lang="nl-NL" dirty="0"/>
              <a:t>Klik om de stijl te bewerken</a:t>
            </a:r>
            <a:endParaRPr lang="en-US" dirty="0"/>
          </a:p>
        </p:txBody>
      </p:sp>
      <p:sp>
        <p:nvSpPr>
          <p:cNvPr id="3" name="Ondertitel 2"/>
          <p:cNvSpPr>
            <a:spLocks noGrp="1"/>
          </p:cNvSpPr>
          <p:nvPr>
            <p:ph type="subTitle" idx="1"/>
          </p:nvPr>
        </p:nvSpPr>
        <p:spPr>
          <a:xfrm>
            <a:off x="1080000" y="3959940"/>
            <a:ext cx="6120000" cy="1080000"/>
          </a:xfrm>
          <a:prstGeom prst="rect">
            <a:avLst/>
          </a:prstGeom>
        </p:spPr>
        <p:txBody>
          <a:bodyPr lIns="0" tIns="0" rIns="0" bIns="0">
            <a:no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endParaRPr lang="en-US" dirty="0"/>
          </a:p>
        </p:txBody>
      </p:sp>
      <p:sp>
        <p:nvSpPr>
          <p:cNvPr id="9" name="Tijdelijke aanduiding voor datum 3"/>
          <p:cNvSpPr>
            <a:spLocks noGrp="1" noChangeAspect="1"/>
          </p:cNvSpPr>
          <p:nvPr>
            <p:ph type="dt" sz="half" idx="10"/>
          </p:nvPr>
        </p:nvSpPr>
        <p:spPr>
          <a:xfrm>
            <a:off x="1080000" y="6480000"/>
            <a:ext cx="4070350" cy="365125"/>
          </a:xfrm>
          <a:prstGeom prst="rect">
            <a:avLst/>
          </a:prstGeom>
        </p:spPr>
        <p:txBody>
          <a:bodyPr lIns="0" tIns="0" rIns="0" bIns="0" anchor="ctr" anchorCtr="0"/>
          <a:lstStyle>
            <a:lvl1pPr eaLnBrk="0" hangingPunct="0">
              <a:defRPr sz="1000" dirty="0">
                <a:solidFill>
                  <a:schemeClr val="bg1"/>
                </a:solidFill>
                <a:latin typeface="Arial" panose="020B0604020202020204" pitchFamily="34" charset="0"/>
                <a:ea typeface="+mn-ea"/>
              </a:defRPr>
            </a:lvl1pPr>
          </a:lstStyle>
          <a:p>
            <a:pPr>
              <a:defRPr/>
            </a:pPr>
            <a:endParaRPr lang="nl-NL" dirty="0"/>
          </a:p>
        </p:txBody>
      </p:sp>
    </p:spTree>
    <p:extLst>
      <p:ext uri="{BB962C8B-B14F-4D97-AF65-F5344CB8AC3E}">
        <p14:creationId xmlns:p14="http://schemas.microsoft.com/office/powerpoint/2010/main" val="2978948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eldia: VNG">
    <p:spTree>
      <p:nvGrpSpPr>
        <p:cNvPr id="1" name=""/>
        <p:cNvGrpSpPr/>
        <p:nvPr/>
      </p:nvGrpSpPr>
      <p:grpSpPr>
        <a:xfrm>
          <a:off x="0" y="0"/>
          <a:ext cx="0" cy="0"/>
          <a:chOff x="0" y="0"/>
          <a:chExt cx="0" cy="0"/>
        </a:xfrm>
      </p:grpSpPr>
      <p:grpSp>
        <p:nvGrpSpPr>
          <p:cNvPr id="4" name="Groeperen 3"/>
          <p:cNvGrpSpPr>
            <a:grpSpLocks/>
          </p:cNvGrpSpPr>
          <p:nvPr/>
        </p:nvGrpSpPr>
        <p:grpSpPr bwMode="auto">
          <a:xfrm>
            <a:off x="7356475" y="1871667"/>
            <a:ext cx="4845040" cy="4319587"/>
            <a:chOff x="7222241" y="1800000"/>
            <a:chExt cx="4844271" cy="4320000"/>
          </a:xfrm>
          <a:solidFill>
            <a:schemeClr val="tx2"/>
          </a:solidFill>
        </p:grpSpPr>
        <p:sp>
          <p:nvSpPr>
            <p:cNvPr id="5" name="Uitstel 4"/>
            <p:cNvSpPr/>
            <p:nvPr/>
          </p:nvSpPr>
          <p:spPr>
            <a:xfrm rot="10800000">
              <a:off x="7222241" y="1800000"/>
              <a:ext cx="4320490" cy="4320000"/>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sp>
          <p:nvSpPr>
            <p:cNvPr id="6" name="Rechthoek 5"/>
            <p:cNvSpPr/>
            <p:nvPr/>
          </p:nvSpPr>
          <p:spPr>
            <a:xfrm>
              <a:off x="11490341" y="1800000"/>
              <a:ext cx="576171" cy="432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grpSp>
      <p:sp>
        <p:nvSpPr>
          <p:cNvPr id="7" name="Freeform 5"/>
          <p:cNvSpPr>
            <a:spLocks/>
          </p:cNvSpPr>
          <p:nvPr/>
        </p:nvSpPr>
        <p:spPr bwMode="auto">
          <a:xfrm>
            <a:off x="0" y="5238750"/>
            <a:ext cx="9702800" cy="1619250"/>
          </a:xfrm>
          <a:custGeom>
            <a:avLst/>
            <a:gdLst>
              <a:gd name="T0" fmla="*/ 2147483647 w 12672"/>
              <a:gd name="T1" fmla="*/ 1239116523 h 2116"/>
              <a:gd name="T2" fmla="*/ 0 w 12672"/>
              <a:gd name="T3" fmla="*/ 1239116523 h 2116"/>
              <a:gd name="T4" fmla="*/ 0 w 12672"/>
              <a:gd name="T5" fmla="*/ 0 h 2116"/>
              <a:gd name="T6" fmla="*/ 2147483647 w 12672"/>
              <a:gd name="T7" fmla="*/ 0 h 2116"/>
              <a:gd name="T8" fmla="*/ 2147483647 w 12672"/>
              <a:gd name="T9" fmla="*/ 1756993 h 2116"/>
              <a:gd name="T10" fmla="*/ 2147483647 w 12672"/>
              <a:gd name="T11" fmla="*/ 6441799 h 2116"/>
              <a:gd name="T12" fmla="*/ 2147483647 w 12672"/>
              <a:gd name="T13" fmla="*/ 14639826 h 2116"/>
              <a:gd name="T14" fmla="*/ 2147483647 w 12672"/>
              <a:gd name="T15" fmla="*/ 25766430 h 2116"/>
              <a:gd name="T16" fmla="*/ 2147483647 w 12672"/>
              <a:gd name="T17" fmla="*/ 39234672 h 2116"/>
              <a:gd name="T18" fmla="*/ 2147483647 w 12672"/>
              <a:gd name="T19" fmla="*/ 55631492 h 2116"/>
              <a:gd name="T20" fmla="*/ 2147483647 w 12672"/>
              <a:gd name="T21" fmla="*/ 75541533 h 2116"/>
              <a:gd name="T22" fmla="*/ 2147483647 w 12672"/>
              <a:gd name="T23" fmla="*/ 97208567 h 2116"/>
              <a:gd name="T24" fmla="*/ 2147483647 w 12672"/>
              <a:gd name="T25" fmla="*/ 121803413 h 2116"/>
              <a:gd name="T26" fmla="*/ 2147483647 w 12672"/>
              <a:gd name="T27" fmla="*/ 149326072 h 2116"/>
              <a:gd name="T28" fmla="*/ 2147483647 w 12672"/>
              <a:gd name="T29" fmla="*/ 179777308 h 2116"/>
              <a:gd name="T30" fmla="*/ 2147483647 w 12672"/>
              <a:gd name="T31" fmla="*/ 211399362 h 2116"/>
              <a:gd name="T32" fmla="*/ 2147483647 w 12672"/>
              <a:gd name="T33" fmla="*/ 245949229 h 2116"/>
              <a:gd name="T34" fmla="*/ 2147483647 w 12672"/>
              <a:gd name="T35" fmla="*/ 283427674 h 2116"/>
              <a:gd name="T36" fmla="*/ 2147483647 w 12672"/>
              <a:gd name="T37" fmla="*/ 321490762 h 2116"/>
              <a:gd name="T38" fmla="*/ 2147483647 w 12672"/>
              <a:gd name="T39" fmla="*/ 362482428 h 2116"/>
              <a:gd name="T40" fmla="*/ 2147483647 w 12672"/>
              <a:gd name="T41" fmla="*/ 406401906 h 2116"/>
              <a:gd name="T42" fmla="*/ 2147483647 w 12672"/>
              <a:gd name="T43" fmla="*/ 450907558 h 2116"/>
              <a:gd name="T44" fmla="*/ 2147483647 w 12672"/>
              <a:gd name="T45" fmla="*/ 497754848 h 2116"/>
              <a:gd name="T46" fmla="*/ 2147483647 w 12672"/>
              <a:gd name="T47" fmla="*/ 546944541 h 2116"/>
              <a:gd name="T48" fmla="*/ 2147483647 w 12672"/>
              <a:gd name="T49" fmla="*/ 596720408 h 2116"/>
              <a:gd name="T50" fmla="*/ 2147483647 w 12672"/>
              <a:gd name="T51" fmla="*/ 648837913 h 2116"/>
              <a:gd name="T52" fmla="*/ 2147483647 w 12672"/>
              <a:gd name="T53" fmla="*/ 702712412 h 2116"/>
              <a:gd name="T54" fmla="*/ 2147483647 w 12672"/>
              <a:gd name="T55" fmla="*/ 757173085 h 2116"/>
              <a:gd name="T56" fmla="*/ 2147483647 w 12672"/>
              <a:gd name="T57" fmla="*/ 813389986 h 2116"/>
              <a:gd name="T58" fmla="*/ 2147483647 w 12672"/>
              <a:gd name="T59" fmla="*/ 870777706 h 2116"/>
              <a:gd name="T60" fmla="*/ 2147483647 w 12672"/>
              <a:gd name="T61" fmla="*/ 929337775 h 2116"/>
              <a:gd name="T62" fmla="*/ 2147483647 w 12672"/>
              <a:gd name="T63" fmla="*/ 989653307 h 2116"/>
              <a:gd name="T64" fmla="*/ 2147483647 w 12672"/>
              <a:gd name="T65" fmla="*/ 1050555013 h 2116"/>
              <a:gd name="T66" fmla="*/ 2147483647 w 12672"/>
              <a:gd name="T67" fmla="*/ 1112628304 h 2116"/>
              <a:gd name="T68" fmla="*/ 2147483647 w 12672"/>
              <a:gd name="T69" fmla="*/ 1175287004 h 2116"/>
              <a:gd name="T70" fmla="*/ 2147483647 w 12672"/>
              <a:gd name="T71" fmla="*/ 1239116523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sp>
        <p:nvSpPr>
          <p:cNvPr id="2" name="Titel 1"/>
          <p:cNvSpPr>
            <a:spLocks noGrp="1"/>
          </p:cNvSpPr>
          <p:nvPr>
            <p:ph type="ctrTitle"/>
          </p:nvPr>
        </p:nvSpPr>
        <p:spPr>
          <a:xfrm>
            <a:off x="1080000" y="2160000"/>
            <a:ext cx="6120000" cy="1440000"/>
          </a:xfrm>
          <a:prstGeom prst="rect">
            <a:avLst/>
          </a:prstGeom>
        </p:spPr>
        <p:txBody>
          <a:bodyPr lIns="0" tIns="0" rIns="0" bIns="0" anchor="b" anchorCtr="0">
            <a:noAutofit/>
          </a:bodyPr>
          <a:lstStyle>
            <a:lvl1pPr algn="l">
              <a:lnSpc>
                <a:spcPct val="90000"/>
              </a:lnSpc>
              <a:defRPr sz="4800" b="1">
                <a:solidFill>
                  <a:schemeClr val="bg2"/>
                </a:solidFill>
              </a:defRPr>
            </a:lvl1pPr>
          </a:lstStyle>
          <a:p>
            <a:r>
              <a:rPr lang="en-US"/>
              <a:t>Click to edit Master title style</a:t>
            </a:r>
            <a:endParaRPr lang="en-US" dirty="0"/>
          </a:p>
        </p:txBody>
      </p:sp>
      <p:sp>
        <p:nvSpPr>
          <p:cNvPr id="3" name="Ondertitel 2"/>
          <p:cNvSpPr>
            <a:spLocks noGrp="1"/>
          </p:cNvSpPr>
          <p:nvPr>
            <p:ph type="subTitle" idx="1"/>
          </p:nvPr>
        </p:nvSpPr>
        <p:spPr>
          <a:xfrm>
            <a:off x="1080000" y="3959940"/>
            <a:ext cx="6120000" cy="1080000"/>
          </a:xfrm>
          <a:prstGeom prst="rect">
            <a:avLst/>
          </a:prstGeom>
        </p:spPr>
        <p:txBody>
          <a:bodyPr lIns="0" tIns="0" rIns="0" bIns="0">
            <a:no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9" name="Tijdelijke aanduiding voor datum 3"/>
          <p:cNvSpPr>
            <a:spLocks noGrp="1" noChangeAspect="1"/>
          </p:cNvSpPr>
          <p:nvPr>
            <p:ph type="dt" sz="half" idx="10"/>
          </p:nvPr>
        </p:nvSpPr>
        <p:spPr>
          <a:xfrm>
            <a:off x="1080002" y="6480004"/>
            <a:ext cx="4070351" cy="365125"/>
          </a:xfrm>
          <a:prstGeom prst="rect">
            <a:avLst/>
          </a:prstGeom>
        </p:spPr>
        <p:txBody>
          <a:bodyPr lIns="0" tIns="0" rIns="0" bIns="0" anchor="ctr" anchorCtr="0"/>
          <a:lstStyle>
            <a:lvl1pPr eaLnBrk="0" hangingPunct="0">
              <a:defRPr sz="1000" dirty="0">
                <a:solidFill>
                  <a:schemeClr val="bg1"/>
                </a:solidFill>
                <a:latin typeface="Arial" panose="020B0604020202020204" pitchFamily="34" charset="0"/>
                <a:ea typeface="+mn-ea"/>
              </a:defRPr>
            </a:lvl1pPr>
          </a:lstStyle>
          <a:p>
            <a:r>
              <a:rPr lang="nl-NL"/>
              <a:t>Juni 2022</a:t>
            </a:r>
          </a:p>
        </p:txBody>
      </p:sp>
      <p:sp>
        <p:nvSpPr>
          <p:cNvPr id="10" name="Rectangle 9">
            <a:extLst>
              <a:ext uri="{FF2B5EF4-FFF2-40B4-BE49-F238E27FC236}">
                <a16:creationId xmlns:a16="http://schemas.microsoft.com/office/drawing/2014/main" id="{E19B29A4-1B0A-4439-8AD7-9B490EAF1821}"/>
              </a:ext>
            </a:extLst>
          </p:cNvPr>
          <p:cNvSpPr/>
          <p:nvPr/>
        </p:nvSpPr>
        <p:spPr>
          <a:xfrm>
            <a:off x="648070" y="236460"/>
            <a:ext cx="1376039" cy="731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8171" y="20657"/>
            <a:ext cx="35718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3086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en-US"/>
              <a:t>Click to edit Master title style</a:t>
            </a:r>
            <a:endParaRPr lang="nl-NL" dirty="0"/>
          </a:p>
        </p:txBody>
      </p:sp>
      <p:sp>
        <p:nvSpPr>
          <p:cNvPr id="3" name="Tijdelijke aanduiding voor inhoud 2"/>
          <p:cNvSpPr>
            <a:spLocks noGrp="1"/>
          </p:cNvSpPr>
          <p:nvPr>
            <p:ph idx="1"/>
          </p:nvPr>
        </p:nvSpPr>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Tree>
    <p:extLst>
      <p:ext uri="{BB962C8B-B14F-4D97-AF65-F5344CB8AC3E}">
        <p14:creationId xmlns:p14="http://schemas.microsoft.com/office/powerpoint/2010/main" val="1713265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en-US"/>
              <a:t>Click to edit Master title style</a:t>
            </a:r>
            <a:endParaRPr lang="nl-NL" dirty="0"/>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Tree>
    <p:extLst>
      <p:ext uri="{BB962C8B-B14F-4D97-AF65-F5344CB8AC3E}">
        <p14:creationId xmlns:p14="http://schemas.microsoft.com/office/powerpoint/2010/main" val="3961967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en-US"/>
              <a:t>Click to edit Master title style</a:t>
            </a:r>
            <a:endParaRPr lang="nl-NL" dirty="0"/>
          </a:p>
        </p:txBody>
      </p:sp>
    </p:spTree>
    <p:extLst>
      <p:ext uri="{BB962C8B-B14F-4D97-AF65-F5344CB8AC3E}">
        <p14:creationId xmlns:p14="http://schemas.microsoft.com/office/powerpoint/2010/main" val="381459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dirty="0"/>
          </a:p>
        </p:txBody>
      </p:sp>
    </p:spTree>
    <p:extLst>
      <p:ext uri="{BB962C8B-B14F-4D97-AF65-F5344CB8AC3E}">
        <p14:creationId xmlns:p14="http://schemas.microsoft.com/office/powerpoint/2010/main" val="135266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4352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ekstdia: aflopend beeld">
    <p:spTree>
      <p:nvGrpSpPr>
        <p:cNvPr id="1" name=""/>
        <p:cNvGrpSpPr/>
        <p:nvPr/>
      </p:nvGrpSpPr>
      <p:grpSpPr>
        <a:xfrm>
          <a:off x="0" y="0"/>
          <a:ext cx="0" cy="0"/>
          <a:chOff x="0" y="0"/>
          <a:chExt cx="0" cy="0"/>
        </a:xfrm>
      </p:grpSpPr>
      <p:sp>
        <p:nvSpPr>
          <p:cNvPr id="8" name="Rechthoek 7"/>
          <p:cNvSpPr/>
          <p:nvPr/>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9" name="Groep 1"/>
          <p:cNvGrpSpPr/>
          <p:nvPr/>
        </p:nvGrpSpPr>
        <p:grpSpPr>
          <a:xfrm>
            <a:off x="-7373" y="6415998"/>
            <a:ext cx="4949825" cy="449261"/>
            <a:chOff x="0" y="6408737"/>
            <a:chExt cx="4949825" cy="449261"/>
          </a:xfrm>
          <a:solidFill>
            <a:schemeClr val="bg2"/>
          </a:solidFill>
        </p:grpSpPr>
        <p:sp>
          <p:nvSpPr>
            <p:cNvPr id="10"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1"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pic>
        <p:nvPicPr>
          <p:cNvPr id="7" name="Afbeelding 1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5777" y="4"/>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06414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5"/>
            <a:ext cx="10363200" cy="1362075"/>
          </a:xfrm>
        </p:spPr>
        <p:txBody>
          <a:bodyPr anchor="t"/>
          <a:lstStyle>
            <a:lvl1pPr algn="l">
              <a:defRPr sz="4000" b="1" cap="all"/>
            </a:lvl1pPr>
          </a:lstStyle>
          <a:p>
            <a:r>
              <a:rPr lang="en-US"/>
              <a:t>Click to edit Master title style</a:t>
            </a:r>
            <a:endParaRPr lang="nl-NL"/>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Tijdelijke aanduiding voor dianummer 4"/>
          <p:cNvSpPr>
            <a:spLocks noGrp="1"/>
          </p:cNvSpPr>
          <p:nvPr>
            <p:ph type="sldNum" sz="quarter" idx="11"/>
          </p:nvPr>
        </p:nvSpPr>
        <p:spPr>
          <a:xfrm>
            <a:off x="622300" y="6611938"/>
            <a:ext cx="2540000" cy="119062"/>
          </a:xfrm>
          <a:prstGeom prst="rect">
            <a:avLst/>
          </a:prstGeom>
        </p:spPr>
        <p:txBody>
          <a:bodyPr/>
          <a:lstStyle>
            <a:lvl1pPr>
              <a:defRPr/>
            </a:lvl1pPr>
          </a:lstStyle>
          <a:p>
            <a:fld id="{23DE9E77-D30F-4AC8-887C-CF53D9786A2F}" type="slidenum">
              <a:rPr lang="nl-NL" smtClean="0"/>
              <a:t>‹nr.›</a:t>
            </a:fld>
            <a:endParaRPr lang="nl-NL"/>
          </a:p>
        </p:txBody>
      </p:sp>
      <p:sp>
        <p:nvSpPr>
          <p:cNvPr id="6" name="Tijdelijke aanduiding voor datum 5"/>
          <p:cNvSpPr>
            <a:spLocks noGrp="1"/>
          </p:cNvSpPr>
          <p:nvPr>
            <p:ph type="dt" sz="half" idx="12"/>
          </p:nvPr>
        </p:nvSpPr>
        <p:spPr>
          <a:xfrm>
            <a:off x="9685870" y="6611938"/>
            <a:ext cx="2010833" cy="119062"/>
          </a:xfrm>
          <a:prstGeom prst="rect">
            <a:avLst/>
          </a:prstGeom>
        </p:spPr>
        <p:txBody>
          <a:bodyPr/>
          <a:lstStyle>
            <a:lvl1pPr>
              <a:defRPr/>
            </a:lvl1pPr>
          </a:lstStyle>
          <a:p>
            <a:r>
              <a:rPr lang="nl-NL"/>
              <a:t>Juni 2022</a:t>
            </a:r>
          </a:p>
        </p:txBody>
      </p:sp>
      <p:sp>
        <p:nvSpPr>
          <p:cNvPr id="7" name="Footer Placeholder 6"/>
          <p:cNvSpPr>
            <a:spLocks noGrp="1" noChangeArrowheads="1"/>
          </p:cNvSpPr>
          <p:nvPr>
            <p:ph type="ftr" sz="quarter" idx="3"/>
          </p:nvPr>
        </p:nvSpPr>
        <p:spPr bwMode="auto">
          <a:xfrm>
            <a:off x="5807971" y="6525344"/>
            <a:ext cx="4129783" cy="205656"/>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lvl1pPr defTabSz="608013" eaLnBrk="0" hangingPunct="0">
              <a:defRPr sz="1000">
                <a:solidFill>
                  <a:srgbClr val="FFFFFF"/>
                </a:solidFill>
                <a:latin typeface="+mn-lt"/>
                <a:cs typeface="Arial" charset="0"/>
              </a:defRPr>
            </a:lvl1pPr>
          </a:lstStyle>
          <a:p>
            <a:endParaRPr lang="nl-NL"/>
          </a:p>
        </p:txBody>
      </p:sp>
    </p:spTree>
    <p:extLst>
      <p:ext uri="{BB962C8B-B14F-4D97-AF65-F5344CB8AC3E}">
        <p14:creationId xmlns:p14="http://schemas.microsoft.com/office/powerpoint/2010/main" val="646701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dia: VNG">
    <p:spTree>
      <p:nvGrpSpPr>
        <p:cNvPr id="1" name=""/>
        <p:cNvGrpSpPr/>
        <p:nvPr/>
      </p:nvGrpSpPr>
      <p:grpSpPr>
        <a:xfrm>
          <a:off x="0" y="0"/>
          <a:ext cx="0" cy="0"/>
          <a:chOff x="0" y="0"/>
          <a:chExt cx="0" cy="0"/>
        </a:xfrm>
      </p:grpSpPr>
      <p:grpSp>
        <p:nvGrpSpPr>
          <p:cNvPr id="4" name="Groeperen 3"/>
          <p:cNvGrpSpPr>
            <a:grpSpLocks/>
          </p:cNvGrpSpPr>
          <p:nvPr userDrawn="1"/>
        </p:nvGrpSpPr>
        <p:grpSpPr bwMode="auto">
          <a:xfrm>
            <a:off x="7356475" y="1871663"/>
            <a:ext cx="4845040" cy="4319587"/>
            <a:chOff x="7222241" y="1800000"/>
            <a:chExt cx="4844271" cy="4320000"/>
          </a:xfrm>
          <a:solidFill>
            <a:schemeClr val="tx2"/>
          </a:solidFill>
        </p:grpSpPr>
        <p:sp>
          <p:nvSpPr>
            <p:cNvPr id="5" name="Uitstel 4"/>
            <p:cNvSpPr/>
            <p:nvPr/>
          </p:nvSpPr>
          <p:spPr>
            <a:xfrm rot="10800000">
              <a:off x="7222241" y="1800000"/>
              <a:ext cx="4320490" cy="4320000"/>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sp>
          <p:nvSpPr>
            <p:cNvPr id="6" name="Rechthoek 5"/>
            <p:cNvSpPr/>
            <p:nvPr/>
          </p:nvSpPr>
          <p:spPr>
            <a:xfrm>
              <a:off x="11490341" y="1800000"/>
              <a:ext cx="576171" cy="432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grpSp>
      <p:sp>
        <p:nvSpPr>
          <p:cNvPr id="7" name="Freeform 5"/>
          <p:cNvSpPr>
            <a:spLocks/>
          </p:cNvSpPr>
          <p:nvPr userDrawn="1"/>
        </p:nvSpPr>
        <p:spPr bwMode="auto">
          <a:xfrm>
            <a:off x="0" y="5238750"/>
            <a:ext cx="9702800" cy="1619250"/>
          </a:xfrm>
          <a:custGeom>
            <a:avLst/>
            <a:gdLst>
              <a:gd name="T0" fmla="*/ 2147483647 w 12672"/>
              <a:gd name="T1" fmla="*/ 1239116523 h 2116"/>
              <a:gd name="T2" fmla="*/ 0 w 12672"/>
              <a:gd name="T3" fmla="*/ 1239116523 h 2116"/>
              <a:gd name="T4" fmla="*/ 0 w 12672"/>
              <a:gd name="T5" fmla="*/ 0 h 2116"/>
              <a:gd name="T6" fmla="*/ 2147483647 w 12672"/>
              <a:gd name="T7" fmla="*/ 0 h 2116"/>
              <a:gd name="T8" fmla="*/ 2147483647 w 12672"/>
              <a:gd name="T9" fmla="*/ 1756993 h 2116"/>
              <a:gd name="T10" fmla="*/ 2147483647 w 12672"/>
              <a:gd name="T11" fmla="*/ 6441799 h 2116"/>
              <a:gd name="T12" fmla="*/ 2147483647 w 12672"/>
              <a:gd name="T13" fmla="*/ 14639826 h 2116"/>
              <a:gd name="T14" fmla="*/ 2147483647 w 12672"/>
              <a:gd name="T15" fmla="*/ 25766430 h 2116"/>
              <a:gd name="T16" fmla="*/ 2147483647 w 12672"/>
              <a:gd name="T17" fmla="*/ 39234672 h 2116"/>
              <a:gd name="T18" fmla="*/ 2147483647 w 12672"/>
              <a:gd name="T19" fmla="*/ 55631492 h 2116"/>
              <a:gd name="T20" fmla="*/ 2147483647 w 12672"/>
              <a:gd name="T21" fmla="*/ 75541533 h 2116"/>
              <a:gd name="T22" fmla="*/ 2147483647 w 12672"/>
              <a:gd name="T23" fmla="*/ 97208567 h 2116"/>
              <a:gd name="T24" fmla="*/ 2147483647 w 12672"/>
              <a:gd name="T25" fmla="*/ 121803413 h 2116"/>
              <a:gd name="T26" fmla="*/ 2147483647 w 12672"/>
              <a:gd name="T27" fmla="*/ 149326072 h 2116"/>
              <a:gd name="T28" fmla="*/ 2147483647 w 12672"/>
              <a:gd name="T29" fmla="*/ 179777308 h 2116"/>
              <a:gd name="T30" fmla="*/ 2147483647 w 12672"/>
              <a:gd name="T31" fmla="*/ 211399362 h 2116"/>
              <a:gd name="T32" fmla="*/ 2147483647 w 12672"/>
              <a:gd name="T33" fmla="*/ 245949229 h 2116"/>
              <a:gd name="T34" fmla="*/ 2147483647 w 12672"/>
              <a:gd name="T35" fmla="*/ 283427674 h 2116"/>
              <a:gd name="T36" fmla="*/ 2147483647 w 12672"/>
              <a:gd name="T37" fmla="*/ 321490762 h 2116"/>
              <a:gd name="T38" fmla="*/ 2147483647 w 12672"/>
              <a:gd name="T39" fmla="*/ 362482428 h 2116"/>
              <a:gd name="T40" fmla="*/ 2147483647 w 12672"/>
              <a:gd name="T41" fmla="*/ 406401906 h 2116"/>
              <a:gd name="T42" fmla="*/ 2147483647 w 12672"/>
              <a:gd name="T43" fmla="*/ 450907558 h 2116"/>
              <a:gd name="T44" fmla="*/ 2147483647 w 12672"/>
              <a:gd name="T45" fmla="*/ 497754848 h 2116"/>
              <a:gd name="T46" fmla="*/ 2147483647 w 12672"/>
              <a:gd name="T47" fmla="*/ 546944541 h 2116"/>
              <a:gd name="T48" fmla="*/ 2147483647 w 12672"/>
              <a:gd name="T49" fmla="*/ 596720408 h 2116"/>
              <a:gd name="T50" fmla="*/ 2147483647 w 12672"/>
              <a:gd name="T51" fmla="*/ 648837913 h 2116"/>
              <a:gd name="T52" fmla="*/ 2147483647 w 12672"/>
              <a:gd name="T53" fmla="*/ 702712412 h 2116"/>
              <a:gd name="T54" fmla="*/ 2147483647 w 12672"/>
              <a:gd name="T55" fmla="*/ 757173085 h 2116"/>
              <a:gd name="T56" fmla="*/ 2147483647 w 12672"/>
              <a:gd name="T57" fmla="*/ 813389986 h 2116"/>
              <a:gd name="T58" fmla="*/ 2147483647 w 12672"/>
              <a:gd name="T59" fmla="*/ 870777706 h 2116"/>
              <a:gd name="T60" fmla="*/ 2147483647 w 12672"/>
              <a:gd name="T61" fmla="*/ 929337775 h 2116"/>
              <a:gd name="T62" fmla="*/ 2147483647 w 12672"/>
              <a:gd name="T63" fmla="*/ 989653307 h 2116"/>
              <a:gd name="T64" fmla="*/ 2147483647 w 12672"/>
              <a:gd name="T65" fmla="*/ 1050555013 h 2116"/>
              <a:gd name="T66" fmla="*/ 2147483647 w 12672"/>
              <a:gd name="T67" fmla="*/ 1112628304 h 2116"/>
              <a:gd name="T68" fmla="*/ 2147483647 w 12672"/>
              <a:gd name="T69" fmla="*/ 1175287004 h 2116"/>
              <a:gd name="T70" fmla="*/ 2147483647 w 12672"/>
              <a:gd name="T71" fmla="*/ 1239116523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pic>
        <p:nvPicPr>
          <p:cNvPr id="8" name="Afbeelding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438" y="-71438"/>
            <a:ext cx="35718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080000" y="2160000"/>
            <a:ext cx="6120000" cy="1440000"/>
          </a:xfrm>
          <a:prstGeom prst="rect">
            <a:avLst/>
          </a:prstGeom>
        </p:spPr>
        <p:txBody>
          <a:bodyPr lIns="0" tIns="0" rIns="0" bIns="0" anchor="b" anchorCtr="0">
            <a:noAutofit/>
          </a:bodyPr>
          <a:lstStyle>
            <a:lvl1pPr algn="l">
              <a:lnSpc>
                <a:spcPct val="90000"/>
              </a:lnSpc>
              <a:defRPr sz="4800" b="1">
                <a:solidFill>
                  <a:schemeClr val="bg2"/>
                </a:solidFill>
              </a:defRPr>
            </a:lvl1pPr>
          </a:lstStyle>
          <a:p>
            <a:r>
              <a:rPr lang="nl-NL" dirty="0"/>
              <a:t>Klik om de stijl te bewerken</a:t>
            </a:r>
            <a:endParaRPr lang="en-US" dirty="0"/>
          </a:p>
        </p:txBody>
      </p:sp>
      <p:sp>
        <p:nvSpPr>
          <p:cNvPr id="3" name="Ondertitel 2"/>
          <p:cNvSpPr>
            <a:spLocks noGrp="1"/>
          </p:cNvSpPr>
          <p:nvPr>
            <p:ph type="subTitle" idx="1"/>
          </p:nvPr>
        </p:nvSpPr>
        <p:spPr>
          <a:xfrm>
            <a:off x="1080000" y="3959940"/>
            <a:ext cx="6120000" cy="1080000"/>
          </a:xfrm>
          <a:prstGeom prst="rect">
            <a:avLst/>
          </a:prstGeom>
        </p:spPr>
        <p:txBody>
          <a:bodyPr lIns="0" tIns="0" rIns="0" bIns="0">
            <a:no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endParaRPr lang="en-US" dirty="0"/>
          </a:p>
        </p:txBody>
      </p:sp>
      <p:sp>
        <p:nvSpPr>
          <p:cNvPr id="9" name="Tijdelijke aanduiding voor datum 3"/>
          <p:cNvSpPr>
            <a:spLocks noGrp="1" noChangeAspect="1"/>
          </p:cNvSpPr>
          <p:nvPr>
            <p:ph type="dt" sz="half" idx="10"/>
          </p:nvPr>
        </p:nvSpPr>
        <p:spPr>
          <a:xfrm>
            <a:off x="1080000" y="6480000"/>
            <a:ext cx="4070350" cy="365125"/>
          </a:xfrm>
          <a:prstGeom prst="rect">
            <a:avLst/>
          </a:prstGeom>
        </p:spPr>
        <p:txBody>
          <a:bodyPr lIns="0" tIns="0" rIns="0" bIns="0" anchor="ctr" anchorCtr="0"/>
          <a:lstStyle>
            <a:lvl1pPr eaLnBrk="0" hangingPunct="0">
              <a:defRPr sz="1000" dirty="0">
                <a:solidFill>
                  <a:schemeClr val="bg1"/>
                </a:solidFill>
                <a:latin typeface="Arial" panose="020B0604020202020204" pitchFamily="34" charset="0"/>
                <a:ea typeface="+mn-ea"/>
              </a:defRPr>
            </a:lvl1pPr>
          </a:lstStyle>
          <a:p>
            <a:pPr>
              <a:defRPr/>
            </a:pPr>
            <a:endParaRPr lang="nl-NL" dirty="0"/>
          </a:p>
        </p:txBody>
      </p:sp>
    </p:spTree>
    <p:extLst>
      <p:ext uri="{BB962C8B-B14F-4D97-AF65-F5344CB8AC3E}">
        <p14:creationId xmlns:p14="http://schemas.microsoft.com/office/powerpoint/2010/main" val="3763664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nl-NL"/>
              <a:t>Klik om de stijl te bewerken</a:t>
            </a:r>
          </a:p>
        </p:txBody>
      </p:sp>
      <p:sp>
        <p:nvSpPr>
          <p:cNvPr id="3" name="Tijdelijke aanduiding voor inhoud 2"/>
          <p:cNvSpPr>
            <a:spLocks noGrp="1"/>
          </p:cNvSpPr>
          <p:nvPr>
            <p:ph idx="1"/>
          </p:nvPr>
        </p:nvSpPr>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8277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de stijl te bewerken</a:t>
            </a:r>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096773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de stijl te bewerken</a:t>
            </a:r>
          </a:p>
        </p:txBody>
      </p:sp>
    </p:spTree>
    <p:extLst>
      <p:ext uri="{BB962C8B-B14F-4D97-AF65-F5344CB8AC3E}">
        <p14:creationId xmlns:p14="http://schemas.microsoft.com/office/powerpoint/2010/main" val="2961484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57998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4228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5308A2-DECA-4A40-B29E-87A738FC62D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6DD0D23B-CBDF-4DF5-85EE-EABDC5B400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5E7DAF0-9722-402F-ADDC-6699E8A8D575}"/>
              </a:ext>
            </a:extLst>
          </p:cNvPr>
          <p:cNvSpPr>
            <a:spLocks noGrp="1"/>
          </p:cNvSpPr>
          <p:nvPr>
            <p:ph type="dt" sz="half" idx="10"/>
          </p:nvPr>
        </p:nvSpPr>
        <p:spPr/>
        <p:txBody>
          <a:bodyPr/>
          <a:lstStyle/>
          <a:p>
            <a:fld id="{CABAFAFD-B4AA-4F61-AF88-71595FCFC8E2}" type="datetimeFigureOut">
              <a:rPr lang="nl-NL" smtClean="0"/>
              <a:t>23-11-2023</a:t>
            </a:fld>
            <a:endParaRPr lang="nl-NL"/>
          </a:p>
        </p:txBody>
      </p:sp>
      <p:sp>
        <p:nvSpPr>
          <p:cNvPr id="5" name="Tijdelijke aanduiding voor voettekst 4">
            <a:extLst>
              <a:ext uri="{FF2B5EF4-FFF2-40B4-BE49-F238E27FC236}">
                <a16:creationId xmlns:a16="http://schemas.microsoft.com/office/drawing/2014/main" id="{97B16BDA-85E6-4969-8D31-47F8771E35D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68085BB-A45F-4D9C-AB4F-1B4469385FF3}"/>
              </a:ext>
            </a:extLst>
          </p:cNvPr>
          <p:cNvSpPr>
            <a:spLocks noGrp="1"/>
          </p:cNvSpPr>
          <p:nvPr>
            <p:ph type="sldNum" sz="quarter" idx="12"/>
          </p:nvPr>
        </p:nvSpPr>
        <p:spPr/>
        <p:txBody>
          <a:bodyPr/>
          <a:lstStyle/>
          <a:p>
            <a:fld id="{F1279B71-FC3D-4249-B316-8CAC950E20AE}" type="slidenum">
              <a:rPr lang="nl-NL" smtClean="0"/>
              <a:t>‹nr.›</a:t>
            </a:fld>
            <a:endParaRPr lang="nl-NL"/>
          </a:p>
        </p:txBody>
      </p:sp>
    </p:spTree>
    <p:extLst>
      <p:ext uri="{BB962C8B-B14F-4D97-AF65-F5344CB8AC3E}">
        <p14:creationId xmlns:p14="http://schemas.microsoft.com/office/powerpoint/2010/main" val="4049804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A81BE86-241E-4276-94AE-C739E9F6A6FC}"/>
              </a:ext>
            </a:extLst>
          </p:cNvPr>
          <p:cNvSpPr>
            <a:spLocks noGrp="1"/>
          </p:cNvSpPr>
          <p:nvPr>
            <p:ph type="dt" sz="half" idx="10"/>
          </p:nvPr>
        </p:nvSpPr>
        <p:spPr/>
        <p:txBody>
          <a:bodyPr/>
          <a:lstStyle/>
          <a:p>
            <a:fld id="{CABAFAFD-B4AA-4F61-AF88-71595FCFC8E2}" type="datetimeFigureOut">
              <a:rPr lang="nl-NL" smtClean="0"/>
              <a:t>23-11-2023</a:t>
            </a:fld>
            <a:endParaRPr lang="nl-NL"/>
          </a:p>
        </p:txBody>
      </p:sp>
      <p:sp>
        <p:nvSpPr>
          <p:cNvPr id="3" name="Tijdelijke aanduiding voor voettekst 2">
            <a:extLst>
              <a:ext uri="{FF2B5EF4-FFF2-40B4-BE49-F238E27FC236}">
                <a16:creationId xmlns:a16="http://schemas.microsoft.com/office/drawing/2014/main" id="{6C600733-5ECD-4473-9405-470A7E6B6AA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9846ACE3-FD96-45E7-954D-C9971C990E18}"/>
              </a:ext>
            </a:extLst>
          </p:cNvPr>
          <p:cNvSpPr>
            <a:spLocks noGrp="1"/>
          </p:cNvSpPr>
          <p:nvPr>
            <p:ph type="sldNum" sz="quarter" idx="12"/>
          </p:nvPr>
        </p:nvSpPr>
        <p:spPr/>
        <p:txBody>
          <a:bodyPr/>
          <a:lstStyle/>
          <a:p>
            <a:fld id="{F1279B71-FC3D-4249-B316-8CAC950E20AE}" type="slidenum">
              <a:rPr lang="nl-NL" smtClean="0"/>
              <a:t>‹nr.›</a:t>
            </a:fld>
            <a:endParaRPr lang="nl-NL"/>
          </a:p>
        </p:txBody>
      </p:sp>
    </p:spTree>
    <p:extLst>
      <p:ext uri="{BB962C8B-B14F-4D97-AF65-F5344CB8AC3E}">
        <p14:creationId xmlns:p14="http://schemas.microsoft.com/office/powerpoint/2010/main" val="738467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1.png"/><Relationship Id="rId4" Type="http://schemas.openxmlformats.org/officeDocument/2006/relationships/slideLayout" Target="../slideLayouts/slideLayout13.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Afbeelding 9">
            <a:extLst>
              <a:ext uri="{FF2B5EF4-FFF2-40B4-BE49-F238E27FC236}">
                <a16:creationId xmlns:a16="http://schemas.microsoft.com/office/drawing/2014/main" id="{2EE01BB6-4194-4D52-A32C-F82A39D3507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233851"/>
            <a:ext cx="2531841" cy="144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Gemeente Noordoostpolder - Onze vacatures">
            <a:extLst>
              <a:ext uri="{FF2B5EF4-FFF2-40B4-BE49-F238E27FC236}">
                <a16:creationId xmlns:a16="http://schemas.microsoft.com/office/drawing/2014/main" id="{4C720D8C-4300-4FA2-AC06-87A9A27EE0E7}"/>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647585" y="105798"/>
            <a:ext cx="2544415" cy="665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9312155"/>
      </p:ext>
    </p:extLst>
  </p:cSld>
  <p:clrMap bg1="lt1" tx1="dk1" bg2="lt2" tx2="dk2" accent1="accent1" accent2="accent2" accent3="accent3" accent4="accent4" accent5="accent5" accent6="accent6" hlink="hlink" folHlink="folHlink"/>
  <p:sldLayoutIdLst>
    <p:sldLayoutId id="2147483761" r:id="rId1"/>
  </p:sldLayoutIdLst>
  <p:hf sldNum="0" hdr="0"/>
  <p:txStyles>
    <p:titleStyle>
      <a:lvl1pPr algn="l" rtl="0" fontAlgn="base">
        <a:spcBef>
          <a:spcPct val="0"/>
        </a:spcBef>
        <a:spcAft>
          <a:spcPct val="0"/>
        </a:spcAft>
        <a:defRPr sz="3200" b="1" kern="1200">
          <a:solidFill>
            <a:schemeClr val="bg2"/>
          </a:solidFill>
          <a:latin typeface="+mj-lt"/>
          <a:ea typeface="ＭＳ Ｐゴシック" charset="-128"/>
          <a:cs typeface="+mj-cs"/>
        </a:defRPr>
      </a:lvl1pPr>
      <a:lvl2pPr algn="l" rtl="0" fontAlgn="base">
        <a:spcBef>
          <a:spcPct val="0"/>
        </a:spcBef>
        <a:spcAft>
          <a:spcPct val="0"/>
        </a:spcAft>
        <a:defRPr sz="3200" b="1">
          <a:solidFill>
            <a:schemeClr val="bg2"/>
          </a:solidFill>
          <a:latin typeface="Arial" charset="0"/>
          <a:ea typeface="ＭＳ Ｐゴシック" charset="-128"/>
        </a:defRPr>
      </a:lvl2pPr>
      <a:lvl3pPr algn="l" rtl="0" fontAlgn="base">
        <a:spcBef>
          <a:spcPct val="0"/>
        </a:spcBef>
        <a:spcAft>
          <a:spcPct val="0"/>
        </a:spcAft>
        <a:defRPr sz="3200" b="1">
          <a:solidFill>
            <a:schemeClr val="bg2"/>
          </a:solidFill>
          <a:latin typeface="Arial" charset="0"/>
          <a:ea typeface="ＭＳ Ｐゴシック" charset="-128"/>
        </a:defRPr>
      </a:lvl3pPr>
      <a:lvl4pPr algn="l" rtl="0" fontAlgn="base">
        <a:spcBef>
          <a:spcPct val="0"/>
        </a:spcBef>
        <a:spcAft>
          <a:spcPct val="0"/>
        </a:spcAft>
        <a:defRPr sz="3200" b="1">
          <a:solidFill>
            <a:schemeClr val="bg2"/>
          </a:solidFill>
          <a:latin typeface="Arial" charset="0"/>
          <a:ea typeface="ＭＳ Ｐゴシック" charset="-128"/>
        </a:defRPr>
      </a:lvl4pPr>
      <a:lvl5pPr algn="l" rtl="0" fontAlgn="base">
        <a:spcBef>
          <a:spcPct val="0"/>
        </a:spcBef>
        <a:spcAft>
          <a:spcPct val="0"/>
        </a:spcAft>
        <a:defRPr sz="3200" b="1">
          <a:solidFill>
            <a:schemeClr val="bg2"/>
          </a:solidFill>
          <a:latin typeface="Arial" charset="0"/>
          <a:ea typeface="ＭＳ Ｐゴシック" charset="-128"/>
        </a:defRPr>
      </a:lvl5pPr>
      <a:lvl6pPr marL="457200" algn="l" rtl="0" fontAlgn="base">
        <a:spcBef>
          <a:spcPct val="0"/>
        </a:spcBef>
        <a:spcAft>
          <a:spcPct val="0"/>
        </a:spcAft>
        <a:defRPr sz="3200" b="1">
          <a:solidFill>
            <a:schemeClr val="bg2"/>
          </a:solidFill>
          <a:latin typeface="Arial" charset="0"/>
          <a:ea typeface="ＭＳ Ｐゴシック" charset="-128"/>
        </a:defRPr>
      </a:lvl6pPr>
      <a:lvl7pPr marL="914400" algn="l" rtl="0" fontAlgn="base">
        <a:spcBef>
          <a:spcPct val="0"/>
        </a:spcBef>
        <a:spcAft>
          <a:spcPct val="0"/>
        </a:spcAft>
        <a:defRPr sz="3200" b="1">
          <a:solidFill>
            <a:schemeClr val="bg2"/>
          </a:solidFill>
          <a:latin typeface="Arial" charset="0"/>
          <a:ea typeface="ＭＳ Ｐゴシック" charset="-128"/>
        </a:defRPr>
      </a:lvl7pPr>
      <a:lvl8pPr marL="1371600" algn="l" rtl="0" fontAlgn="base">
        <a:spcBef>
          <a:spcPct val="0"/>
        </a:spcBef>
        <a:spcAft>
          <a:spcPct val="0"/>
        </a:spcAft>
        <a:defRPr sz="3200" b="1">
          <a:solidFill>
            <a:schemeClr val="bg2"/>
          </a:solidFill>
          <a:latin typeface="Arial" charset="0"/>
          <a:ea typeface="ＭＳ Ｐゴシック" charset="-128"/>
        </a:defRPr>
      </a:lvl8pPr>
      <a:lvl9pPr marL="1828800" algn="l" rtl="0" fontAlgn="base">
        <a:spcBef>
          <a:spcPct val="0"/>
        </a:spcBef>
        <a:spcAft>
          <a:spcPct val="0"/>
        </a:spcAft>
        <a:defRPr sz="3200" b="1">
          <a:solidFill>
            <a:schemeClr val="bg2"/>
          </a:solidFill>
          <a:latin typeface="Arial" charset="0"/>
          <a:ea typeface="ＭＳ Ｐゴシック" charset="-128"/>
        </a:defRPr>
      </a:lvl9pPr>
    </p:titleStyle>
    <p:bodyStyle>
      <a:lvl1pPr marL="265113" indent="-265113" algn="l" rtl="0" fontAlgn="base">
        <a:lnSpc>
          <a:spcPct val="90000"/>
        </a:lnSpc>
        <a:spcBef>
          <a:spcPct val="20000"/>
        </a:spcBef>
        <a:spcAft>
          <a:spcPct val="0"/>
        </a:spcAft>
        <a:buClr>
          <a:schemeClr val="bg2"/>
        </a:buClr>
        <a:buSzPct val="80000"/>
        <a:buFont typeface="Arial" charset="0"/>
        <a:buChar char="•"/>
        <a:defRPr sz="2400" kern="1200">
          <a:solidFill>
            <a:schemeClr val="tx1"/>
          </a:solidFill>
          <a:latin typeface="+mn-lt"/>
          <a:ea typeface="ＭＳ Ｐゴシック" charset="-128"/>
          <a:cs typeface="+mn-cs"/>
        </a:defRPr>
      </a:lvl1pPr>
      <a:lvl2pPr marL="538163" indent="-273050" algn="l" rtl="0" fontAlgn="base">
        <a:lnSpc>
          <a:spcPct val="90000"/>
        </a:lnSpc>
        <a:spcBef>
          <a:spcPct val="20000"/>
        </a:spcBef>
        <a:spcAft>
          <a:spcPct val="0"/>
        </a:spcAft>
        <a:buClr>
          <a:schemeClr val="bg2"/>
        </a:buClr>
        <a:buSzPct val="80000"/>
        <a:buFont typeface="Arial" charset="0"/>
        <a:buChar char="•"/>
        <a:defRPr sz="2000" kern="1200">
          <a:solidFill>
            <a:schemeClr val="tx1"/>
          </a:solidFill>
          <a:latin typeface="+mn-lt"/>
          <a:ea typeface="ＭＳ Ｐゴシック" charset="-128"/>
          <a:cs typeface="+mn-cs"/>
        </a:defRPr>
      </a:lvl2pPr>
      <a:lvl3pPr marL="803275" indent="-265113" algn="l" rtl="0" fontAlgn="base">
        <a:lnSpc>
          <a:spcPct val="90000"/>
        </a:lnSpc>
        <a:spcBef>
          <a:spcPct val="20000"/>
        </a:spcBef>
        <a:spcAft>
          <a:spcPct val="0"/>
        </a:spcAft>
        <a:buClr>
          <a:schemeClr val="bg2"/>
        </a:buClr>
        <a:buSzPct val="80000"/>
        <a:buFont typeface="Arial" charset="0"/>
        <a:buChar char="•"/>
        <a:defRPr kern="1200">
          <a:solidFill>
            <a:schemeClr val="tx1"/>
          </a:solidFill>
          <a:latin typeface="+mn-lt"/>
          <a:ea typeface="ＭＳ Ｐゴシック" charset="-128"/>
          <a:cs typeface="+mn-cs"/>
        </a:defRPr>
      </a:lvl3pPr>
      <a:lvl4pPr marL="1076325" indent="-273050" algn="l" rtl="0" fontAlgn="base">
        <a:lnSpc>
          <a:spcPct val="90000"/>
        </a:lnSpc>
        <a:spcBef>
          <a:spcPct val="20000"/>
        </a:spcBef>
        <a:spcAft>
          <a:spcPct val="0"/>
        </a:spcAft>
        <a:buClr>
          <a:schemeClr val="bg2"/>
        </a:buClr>
        <a:buSzPct val="80000"/>
        <a:buFont typeface="Arial" charset="0"/>
        <a:buChar char="•"/>
        <a:tabLst>
          <a:tab pos="1792288" algn="l"/>
        </a:tabLst>
        <a:defRPr sz="1600" kern="1200">
          <a:solidFill>
            <a:schemeClr val="tx1"/>
          </a:solidFill>
          <a:latin typeface="+mn-lt"/>
          <a:ea typeface="ＭＳ Ｐゴシック" charset="-128"/>
          <a:cs typeface="+mn-cs"/>
        </a:defRPr>
      </a:lvl4pPr>
      <a:lvl5pPr marL="1341438" indent="-265113" algn="l" rtl="0" fontAlgn="base">
        <a:lnSpc>
          <a:spcPct val="90000"/>
        </a:lnSpc>
        <a:spcBef>
          <a:spcPct val="20000"/>
        </a:spcBef>
        <a:spcAft>
          <a:spcPct val="0"/>
        </a:spcAft>
        <a:buClr>
          <a:schemeClr val="bg2"/>
        </a:buClr>
        <a:buSzPct val="80000"/>
        <a:buFont typeface="Arial" charset="0"/>
        <a:buChar char="•"/>
        <a:defRPr sz="16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0377330"/>
      </p:ext>
    </p:extLst>
  </p:cSld>
  <p:clrMap bg1="lt1" tx1="dk1" bg2="lt2" tx2="dk2" accent1="accent1" accent2="accent2" accent3="accent3" accent4="accent4" accent5="accent5" accent6="accent6" hlink="hlink" folHlink="folHlink"/>
  <p:sldLayoutIdLst>
    <p:sldLayoutId id="2147483769" r:id="rId1"/>
  </p:sldLayoutIdLst>
  <p:hf sldNum="0" hdr="0"/>
  <p:txStyles>
    <p:titleStyle>
      <a:lvl1pPr algn="l" rtl="0" fontAlgn="base">
        <a:spcBef>
          <a:spcPct val="0"/>
        </a:spcBef>
        <a:spcAft>
          <a:spcPct val="0"/>
        </a:spcAft>
        <a:defRPr sz="3200" b="1" kern="1200">
          <a:solidFill>
            <a:schemeClr val="bg2"/>
          </a:solidFill>
          <a:latin typeface="+mj-lt"/>
          <a:ea typeface="ＭＳ Ｐゴシック" charset="-128"/>
          <a:cs typeface="+mj-cs"/>
        </a:defRPr>
      </a:lvl1pPr>
      <a:lvl2pPr algn="l" rtl="0" fontAlgn="base">
        <a:spcBef>
          <a:spcPct val="0"/>
        </a:spcBef>
        <a:spcAft>
          <a:spcPct val="0"/>
        </a:spcAft>
        <a:defRPr sz="3200" b="1">
          <a:solidFill>
            <a:schemeClr val="bg2"/>
          </a:solidFill>
          <a:latin typeface="Arial" charset="0"/>
          <a:ea typeface="ＭＳ Ｐゴシック" charset="-128"/>
        </a:defRPr>
      </a:lvl2pPr>
      <a:lvl3pPr algn="l" rtl="0" fontAlgn="base">
        <a:spcBef>
          <a:spcPct val="0"/>
        </a:spcBef>
        <a:spcAft>
          <a:spcPct val="0"/>
        </a:spcAft>
        <a:defRPr sz="3200" b="1">
          <a:solidFill>
            <a:schemeClr val="bg2"/>
          </a:solidFill>
          <a:latin typeface="Arial" charset="0"/>
          <a:ea typeface="ＭＳ Ｐゴシック" charset="-128"/>
        </a:defRPr>
      </a:lvl3pPr>
      <a:lvl4pPr algn="l" rtl="0" fontAlgn="base">
        <a:spcBef>
          <a:spcPct val="0"/>
        </a:spcBef>
        <a:spcAft>
          <a:spcPct val="0"/>
        </a:spcAft>
        <a:defRPr sz="3200" b="1">
          <a:solidFill>
            <a:schemeClr val="bg2"/>
          </a:solidFill>
          <a:latin typeface="Arial" charset="0"/>
          <a:ea typeface="ＭＳ Ｐゴシック" charset="-128"/>
        </a:defRPr>
      </a:lvl4pPr>
      <a:lvl5pPr algn="l" rtl="0" fontAlgn="base">
        <a:spcBef>
          <a:spcPct val="0"/>
        </a:spcBef>
        <a:spcAft>
          <a:spcPct val="0"/>
        </a:spcAft>
        <a:defRPr sz="3200" b="1">
          <a:solidFill>
            <a:schemeClr val="bg2"/>
          </a:solidFill>
          <a:latin typeface="Arial" charset="0"/>
          <a:ea typeface="ＭＳ Ｐゴシック" charset="-128"/>
        </a:defRPr>
      </a:lvl5pPr>
      <a:lvl6pPr marL="457200" algn="l" rtl="0" fontAlgn="base">
        <a:spcBef>
          <a:spcPct val="0"/>
        </a:spcBef>
        <a:spcAft>
          <a:spcPct val="0"/>
        </a:spcAft>
        <a:defRPr sz="3200" b="1">
          <a:solidFill>
            <a:schemeClr val="bg2"/>
          </a:solidFill>
          <a:latin typeface="Arial" charset="0"/>
          <a:ea typeface="ＭＳ Ｐゴシック" charset="-128"/>
        </a:defRPr>
      </a:lvl6pPr>
      <a:lvl7pPr marL="914400" algn="l" rtl="0" fontAlgn="base">
        <a:spcBef>
          <a:spcPct val="0"/>
        </a:spcBef>
        <a:spcAft>
          <a:spcPct val="0"/>
        </a:spcAft>
        <a:defRPr sz="3200" b="1">
          <a:solidFill>
            <a:schemeClr val="bg2"/>
          </a:solidFill>
          <a:latin typeface="Arial" charset="0"/>
          <a:ea typeface="ＭＳ Ｐゴシック" charset="-128"/>
        </a:defRPr>
      </a:lvl7pPr>
      <a:lvl8pPr marL="1371600" algn="l" rtl="0" fontAlgn="base">
        <a:spcBef>
          <a:spcPct val="0"/>
        </a:spcBef>
        <a:spcAft>
          <a:spcPct val="0"/>
        </a:spcAft>
        <a:defRPr sz="3200" b="1">
          <a:solidFill>
            <a:schemeClr val="bg2"/>
          </a:solidFill>
          <a:latin typeface="Arial" charset="0"/>
          <a:ea typeface="ＭＳ Ｐゴシック" charset="-128"/>
        </a:defRPr>
      </a:lvl8pPr>
      <a:lvl9pPr marL="1828800" algn="l" rtl="0" fontAlgn="base">
        <a:spcBef>
          <a:spcPct val="0"/>
        </a:spcBef>
        <a:spcAft>
          <a:spcPct val="0"/>
        </a:spcAft>
        <a:defRPr sz="3200" b="1">
          <a:solidFill>
            <a:schemeClr val="bg2"/>
          </a:solidFill>
          <a:latin typeface="Arial" charset="0"/>
          <a:ea typeface="ＭＳ Ｐゴシック" charset="-128"/>
        </a:defRPr>
      </a:lvl9pPr>
    </p:titleStyle>
    <p:bodyStyle>
      <a:lvl1pPr marL="265113" indent="-265113" algn="l" rtl="0" fontAlgn="base">
        <a:lnSpc>
          <a:spcPct val="90000"/>
        </a:lnSpc>
        <a:spcBef>
          <a:spcPct val="20000"/>
        </a:spcBef>
        <a:spcAft>
          <a:spcPct val="0"/>
        </a:spcAft>
        <a:buClr>
          <a:schemeClr val="bg2"/>
        </a:buClr>
        <a:buSzPct val="80000"/>
        <a:buFont typeface="Arial" charset="0"/>
        <a:buChar char="•"/>
        <a:defRPr sz="2400" kern="1200">
          <a:solidFill>
            <a:schemeClr val="tx1"/>
          </a:solidFill>
          <a:latin typeface="+mn-lt"/>
          <a:ea typeface="ＭＳ Ｐゴシック" charset="-128"/>
          <a:cs typeface="+mn-cs"/>
        </a:defRPr>
      </a:lvl1pPr>
      <a:lvl2pPr marL="538163" indent="-273050" algn="l" rtl="0" fontAlgn="base">
        <a:lnSpc>
          <a:spcPct val="90000"/>
        </a:lnSpc>
        <a:spcBef>
          <a:spcPct val="20000"/>
        </a:spcBef>
        <a:spcAft>
          <a:spcPct val="0"/>
        </a:spcAft>
        <a:buClr>
          <a:schemeClr val="bg2"/>
        </a:buClr>
        <a:buSzPct val="80000"/>
        <a:buFont typeface="Arial" charset="0"/>
        <a:buChar char="•"/>
        <a:defRPr sz="2000" kern="1200">
          <a:solidFill>
            <a:schemeClr val="tx1"/>
          </a:solidFill>
          <a:latin typeface="+mn-lt"/>
          <a:ea typeface="ＭＳ Ｐゴシック" charset="-128"/>
          <a:cs typeface="+mn-cs"/>
        </a:defRPr>
      </a:lvl2pPr>
      <a:lvl3pPr marL="803275" indent="-265113" algn="l" rtl="0" fontAlgn="base">
        <a:lnSpc>
          <a:spcPct val="90000"/>
        </a:lnSpc>
        <a:spcBef>
          <a:spcPct val="20000"/>
        </a:spcBef>
        <a:spcAft>
          <a:spcPct val="0"/>
        </a:spcAft>
        <a:buClr>
          <a:schemeClr val="bg2"/>
        </a:buClr>
        <a:buSzPct val="80000"/>
        <a:buFont typeface="Arial" charset="0"/>
        <a:buChar char="•"/>
        <a:defRPr kern="1200">
          <a:solidFill>
            <a:schemeClr val="tx1"/>
          </a:solidFill>
          <a:latin typeface="+mn-lt"/>
          <a:ea typeface="ＭＳ Ｐゴシック" charset="-128"/>
          <a:cs typeface="+mn-cs"/>
        </a:defRPr>
      </a:lvl3pPr>
      <a:lvl4pPr marL="1076325" indent="-273050" algn="l" rtl="0" fontAlgn="base">
        <a:lnSpc>
          <a:spcPct val="90000"/>
        </a:lnSpc>
        <a:spcBef>
          <a:spcPct val="20000"/>
        </a:spcBef>
        <a:spcAft>
          <a:spcPct val="0"/>
        </a:spcAft>
        <a:buClr>
          <a:schemeClr val="bg2"/>
        </a:buClr>
        <a:buSzPct val="80000"/>
        <a:buFont typeface="Arial" charset="0"/>
        <a:buChar char="•"/>
        <a:tabLst>
          <a:tab pos="1792288" algn="l"/>
        </a:tabLst>
        <a:defRPr sz="1600" kern="1200">
          <a:solidFill>
            <a:schemeClr val="tx1"/>
          </a:solidFill>
          <a:latin typeface="+mn-lt"/>
          <a:ea typeface="ＭＳ Ｐゴシック" charset="-128"/>
          <a:cs typeface="+mn-cs"/>
        </a:defRPr>
      </a:lvl4pPr>
      <a:lvl5pPr marL="1341438" indent="-265113" algn="l" rtl="0" fontAlgn="base">
        <a:lnSpc>
          <a:spcPct val="90000"/>
        </a:lnSpc>
        <a:spcBef>
          <a:spcPct val="20000"/>
        </a:spcBef>
        <a:spcAft>
          <a:spcPct val="0"/>
        </a:spcAft>
        <a:buClr>
          <a:schemeClr val="bg2"/>
        </a:buClr>
        <a:buSzPct val="80000"/>
        <a:buFont typeface="Arial" charset="0"/>
        <a:buChar char="•"/>
        <a:defRPr sz="16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Afbeelding 13"/>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199333" y="-34885"/>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p:cNvGrpSpPr/>
          <p:nvPr/>
        </p:nvGrpSpPr>
        <p:grpSpPr>
          <a:xfrm>
            <a:off x="-7374" y="6415994"/>
            <a:ext cx="4949825" cy="449261"/>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1079500" y="1079500"/>
            <a:ext cx="1003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1079500" y="1800225"/>
            <a:ext cx="100330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extLst>
      <p:ext uri="{BB962C8B-B14F-4D97-AF65-F5344CB8AC3E}">
        <p14:creationId xmlns:p14="http://schemas.microsoft.com/office/powerpoint/2010/main" val="2104909739"/>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Lst>
  <p:hf sldNum="0" hdr="0"/>
  <p:txStyles>
    <p:title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Afbeelding 13"/>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485777" y="4"/>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p:cNvGrpSpPr/>
          <p:nvPr/>
        </p:nvGrpSpPr>
        <p:grpSpPr>
          <a:xfrm>
            <a:off x="-7373" y="6415998"/>
            <a:ext cx="4949825" cy="449261"/>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1079500" y="1079504"/>
            <a:ext cx="1003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1079500" y="1800229"/>
            <a:ext cx="100330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extLst>
      <p:ext uri="{BB962C8B-B14F-4D97-AF65-F5344CB8AC3E}">
        <p14:creationId xmlns:p14="http://schemas.microsoft.com/office/powerpoint/2010/main" val="162056095"/>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Lst>
  <p:hf sldNum="0" hdr="0" ftr="0"/>
  <p:txStyles>
    <p:title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96580" y="1348295"/>
            <a:ext cx="7707540" cy="2543777"/>
          </a:xfrm>
        </p:spPr>
        <p:txBody>
          <a:bodyPr/>
          <a:lstStyle/>
          <a:p>
            <a:r>
              <a:rPr lang="nl-NL" sz="4000" dirty="0"/>
              <a:t>Gespreksstarter:</a:t>
            </a:r>
            <a:br>
              <a:rPr lang="nl-NL" sz="4000" dirty="0"/>
            </a:br>
            <a:r>
              <a:rPr lang="nl-NL" sz="4000" dirty="0"/>
              <a:t>Wie beantwoordt </a:t>
            </a:r>
            <a:br>
              <a:rPr lang="nl-NL" sz="4000" dirty="0"/>
            </a:br>
            <a:r>
              <a:rPr lang="nl-NL" sz="4000" dirty="0"/>
              <a:t>welke vraag</a:t>
            </a:r>
          </a:p>
        </p:txBody>
      </p:sp>
      <p:sp>
        <p:nvSpPr>
          <p:cNvPr id="4" name="Tijdelijke aanduiding voor datum 3"/>
          <p:cNvSpPr>
            <a:spLocks noGrp="1"/>
          </p:cNvSpPr>
          <p:nvPr>
            <p:ph type="dt" sz="half" idx="10"/>
          </p:nvPr>
        </p:nvSpPr>
        <p:spPr/>
        <p:txBody>
          <a:bodyPr/>
          <a:lstStyle/>
          <a:p>
            <a:pPr marL="0" marR="0" lvl="0" indent="0" algn="l" defTabSz="912813" rtl="0" eaLnBrk="0" fontAlgn="base" latinLnBrk="0" hangingPunct="0">
              <a:lnSpc>
                <a:spcPct val="100000"/>
              </a:lnSpc>
              <a:spcBef>
                <a:spcPct val="0"/>
              </a:spcBef>
              <a:spcAft>
                <a:spcPct val="0"/>
              </a:spcAft>
              <a:buClrTx/>
              <a:buSzTx/>
              <a:buFontTx/>
              <a:buNone/>
              <a:tabLst/>
              <a:defRPr/>
            </a:pPr>
            <a:r>
              <a:rPr lang="nl-NL" sz="1800" dirty="0"/>
              <a:t>Oktober </a:t>
            </a:r>
            <a:r>
              <a:rPr kumimoji="0" lang="nl-NL" sz="1800" b="0" i="0" u="none" strike="noStrike" kern="1200" cap="none" spc="0" normalizeH="0" baseline="0" noProof="0" dirty="0">
                <a:ln>
                  <a:noFill/>
                </a:ln>
                <a:effectLst/>
                <a:uLnTx/>
                <a:uFillTx/>
                <a:latin typeface="Arial" panose="020B0604020202020204" pitchFamily="34" charset="0"/>
                <a:ea typeface="+mn-ea"/>
                <a:cs typeface="+mn-cs"/>
              </a:rPr>
              <a:t>2023</a:t>
            </a:r>
          </a:p>
        </p:txBody>
      </p:sp>
      <p:sp>
        <p:nvSpPr>
          <p:cNvPr id="3" name="Tekstvak 2">
            <a:extLst>
              <a:ext uri="{FF2B5EF4-FFF2-40B4-BE49-F238E27FC236}">
                <a16:creationId xmlns:a16="http://schemas.microsoft.com/office/drawing/2014/main" id="{BFA6E615-5247-C411-4D45-AB3CFBE08372}"/>
              </a:ext>
            </a:extLst>
          </p:cNvPr>
          <p:cNvSpPr txBox="1"/>
          <p:nvPr/>
        </p:nvSpPr>
        <p:spPr>
          <a:xfrm>
            <a:off x="2969232" y="842480"/>
            <a:ext cx="184731" cy="461665"/>
          </a:xfrm>
          <a:prstGeom prst="rect">
            <a:avLst/>
          </a:prstGeom>
          <a:noFill/>
        </p:spPr>
        <p:txBody>
          <a:bodyPr wrap="none" rtlCol="0">
            <a:spAutoFit/>
          </a:bodyPr>
          <a:lstStyle/>
          <a:p>
            <a:endParaRPr lang="nl-NL" b="1" dirty="0">
              <a:solidFill>
                <a:srgbClr val="FF0000"/>
              </a:solidFill>
            </a:endParaRPr>
          </a:p>
        </p:txBody>
      </p:sp>
    </p:spTree>
    <p:extLst>
      <p:ext uri="{BB962C8B-B14F-4D97-AF65-F5344CB8AC3E}">
        <p14:creationId xmlns:p14="http://schemas.microsoft.com/office/powerpoint/2010/main" val="2320397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2 - Varkensstal</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Een boer wil zijn varkensstal uitbreiden. Hij wil de aanvraag doen in het DSO. De uitbreiding komt tegen de rand van zijn perceel waar een beek loopt. De boer loopt vast in het DSO en belt het met de gemeente</a:t>
            </a:r>
          </a:p>
          <a:p>
            <a:endParaRPr lang="nl-NL" sz="1600" i="1"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1 bevoegd gezag, meerdere overheden</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DSO</a:t>
            </a:r>
            <a:endParaRPr lang="nl-NL" sz="2000" i="1" dirty="0">
              <a:solidFill>
                <a:srgbClr val="002060"/>
              </a:solidFill>
            </a:endParaRP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Tree>
    <p:extLst>
      <p:ext uri="{BB962C8B-B14F-4D97-AF65-F5344CB8AC3E}">
        <p14:creationId xmlns:p14="http://schemas.microsoft.com/office/powerpoint/2010/main" val="4189910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2 - Varkensstal</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rPr>
              <a:t>Een boer wil zijn varkensstal uitbreiden. Hij wil de aanvraag doen in het DSO. De uitbreiding komt tegen de rand van zijn perceel waar een beek loopt. De boer loopt vast in het DSO en belt het met de gemeente</a:t>
            </a:r>
          </a:p>
          <a:p>
            <a:endParaRPr lang="nl-NL" sz="1600" i="1"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1 bevoegd gezag, meerdere overheden</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DSO</a:t>
            </a:r>
            <a:endParaRPr lang="nl-NL" sz="2000" i="1" dirty="0">
              <a:solidFill>
                <a:srgbClr val="002060"/>
              </a:solidFill>
            </a:endParaRPr>
          </a:p>
        </p:txBody>
      </p:sp>
      <p:sp>
        <p:nvSpPr>
          <p:cNvPr id="5" name="Rechthoek 4">
            <a:extLst>
              <a:ext uri="{FF2B5EF4-FFF2-40B4-BE49-F238E27FC236}">
                <a16:creationId xmlns:a16="http://schemas.microsoft.com/office/drawing/2014/main" id="{6B633D7F-520C-73C6-1564-82B4677A1FEE}"/>
              </a:ext>
            </a:extLst>
          </p:cNvPr>
          <p:cNvSpPr/>
          <p:nvPr/>
        </p:nvSpPr>
        <p:spPr>
          <a:xfrm>
            <a:off x="5120640" y="1350264"/>
            <a:ext cx="5833872"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Vraagt komt binnen bij KCC.</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Kan niet beantwoord worden in KCC </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Wordt gelogd in Medewerker Portaal systeem en doorgezet naar backoffice VTH</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Backoffice doet check en heeft informatie nodig van ketenpartners, OD en waterschap.</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Backoffice VTH wordt case manager van de gehele vraag (ambitie)</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Backoffice geeft via email antwoord aan vragensteller</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zaak in systeem wordt afgesloten</a:t>
            </a:r>
          </a:p>
        </p:txBody>
      </p:sp>
      <p:sp>
        <p:nvSpPr>
          <p:cNvPr id="6" name="Rechthoek 5">
            <a:extLst>
              <a:ext uri="{FF2B5EF4-FFF2-40B4-BE49-F238E27FC236}">
                <a16:creationId xmlns:a16="http://schemas.microsoft.com/office/drawing/2014/main" id="{796F72E0-EE19-4EDA-9C40-C285C7FD08E8}"/>
              </a:ext>
            </a:extLst>
          </p:cNvPr>
          <p:cNvSpPr/>
          <p:nvPr/>
        </p:nvSpPr>
        <p:spPr>
          <a:xfrm>
            <a:off x="1335024" y="4616831"/>
            <a:ext cx="9619488" cy="1321054"/>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Er is nog geen bewuste keuze gemaakt om bij algemene vragen case manager te worden. Afdelingshoofd is voorstander om de vragensteller een concept verzoek te laten indienen (met leges)</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KCC verwijst nog niet naar de </a:t>
            </a:r>
            <a:r>
              <a:rPr lang="nl-NL" sz="1600" dirty="0" err="1">
                <a:solidFill>
                  <a:srgbClr val="002060"/>
                </a:solidFill>
                <a:latin typeface="Calibri" panose="020F0502020204030204" pitchFamily="34" charset="0"/>
                <a:cs typeface="Times New Roman" panose="02020603050405020304" pitchFamily="18" charset="0"/>
              </a:rPr>
              <a:t>vergunningcheck</a:t>
            </a:r>
            <a:r>
              <a:rPr lang="nl-NL" sz="1600" dirty="0">
                <a:solidFill>
                  <a:srgbClr val="002060"/>
                </a:solidFill>
                <a:latin typeface="Calibri" panose="020F0502020204030204" pitchFamily="34" charset="0"/>
                <a:cs typeface="Times New Roman" panose="02020603050405020304" pitchFamily="18" charset="0"/>
              </a:rPr>
              <a:t>. Dit moet wel gaan gebeuren</a:t>
            </a: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
        <p:nvSpPr>
          <p:cNvPr id="8" name="Rechthoek: afgeronde hoeken 7">
            <a:extLst>
              <a:ext uri="{FF2B5EF4-FFF2-40B4-BE49-F238E27FC236}">
                <a16:creationId xmlns:a16="http://schemas.microsoft.com/office/drawing/2014/main" id="{AAC2F4A6-E44C-2636-49F3-79C74E1EB282}"/>
              </a:ext>
            </a:extLst>
          </p:cNvPr>
          <p:cNvSpPr/>
          <p:nvPr/>
        </p:nvSpPr>
        <p:spPr>
          <a:xfrm>
            <a:off x="5416136" y="1147572"/>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Stappen</a:t>
            </a:r>
          </a:p>
        </p:txBody>
      </p:sp>
      <p:sp>
        <p:nvSpPr>
          <p:cNvPr id="9" name="Rechthoek: afgeronde hoeken 8">
            <a:extLst>
              <a:ext uri="{FF2B5EF4-FFF2-40B4-BE49-F238E27FC236}">
                <a16:creationId xmlns:a16="http://schemas.microsoft.com/office/drawing/2014/main" id="{C36133D9-C885-76E6-2360-CA837F671224}"/>
              </a:ext>
            </a:extLst>
          </p:cNvPr>
          <p:cNvSpPr/>
          <p:nvPr/>
        </p:nvSpPr>
        <p:spPr>
          <a:xfrm>
            <a:off x="1671668" y="4460748"/>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Aandachtpunten</a:t>
            </a:r>
          </a:p>
        </p:txBody>
      </p:sp>
    </p:spTree>
    <p:extLst>
      <p:ext uri="{BB962C8B-B14F-4D97-AF65-F5344CB8AC3E}">
        <p14:creationId xmlns:p14="http://schemas.microsoft.com/office/powerpoint/2010/main" val="1962873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3 – Verbouw monument</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inwoner is bezig met een </a:t>
            </a:r>
            <a:r>
              <a:rPr lang="nl-NL" sz="1600" dirty="0" err="1">
                <a:solidFill>
                  <a:srgbClr val="002060"/>
                </a:solidFill>
                <a:latin typeface="Calibri" panose="020F0502020204030204" pitchFamily="34" charset="0"/>
                <a:cs typeface="Times New Roman" panose="02020603050405020304" pitchFamily="18" charset="0"/>
              </a:rPr>
              <a:t>vergunningcheck</a:t>
            </a:r>
            <a:r>
              <a:rPr lang="nl-NL" sz="1600" dirty="0">
                <a:solidFill>
                  <a:srgbClr val="002060"/>
                </a:solidFill>
                <a:latin typeface="Calibri" panose="020F0502020204030204" pitchFamily="34" charset="0"/>
                <a:cs typeface="Times New Roman" panose="02020603050405020304" pitchFamily="18" charset="0"/>
              </a:rPr>
              <a:t> voor de verbouwing van zijn monumentale huis. In de </a:t>
            </a:r>
            <a:r>
              <a:rPr lang="nl-NL" sz="1600" dirty="0" err="1">
                <a:solidFill>
                  <a:srgbClr val="002060"/>
                </a:solidFill>
                <a:latin typeface="Calibri" panose="020F0502020204030204" pitchFamily="34" charset="0"/>
                <a:cs typeface="Times New Roman" panose="02020603050405020304" pitchFamily="18" charset="0"/>
              </a:rPr>
              <a:t>vergunningcheck</a:t>
            </a:r>
            <a:r>
              <a:rPr lang="nl-NL" sz="1600" dirty="0">
                <a:solidFill>
                  <a:srgbClr val="002060"/>
                </a:solidFill>
                <a:latin typeface="Calibri" panose="020F0502020204030204" pitchFamily="34" charset="0"/>
                <a:cs typeface="Times New Roman" panose="02020603050405020304" pitchFamily="18" charset="0"/>
              </a:rPr>
              <a:t> staat een vraag waar hij niet uitkomt. Bij het “i-</a:t>
            </a:r>
            <a:r>
              <a:rPr lang="nl-NL" sz="1600" dirty="0" err="1">
                <a:solidFill>
                  <a:srgbClr val="002060"/>
                </a:solidFill>
                <a:latin typeface="Calibri" panose="020F0502020204030204" pitchFamily="34" charset="0"/>
                <a:cs typeface="Times New Roman" panose="02020603050405020304" pitchFamily="18" charset="0"/>
              </a:rPr>
              <a:t>tje</a:t>
            </a:r>
            <a:r>
              <a:rPr lang="nl-NL" sz="1600" dirty="0">
                <a:solidFill>
                  <a:srgbClr val="002060"/>
                </a:solidFill>
                <a:latin typeface="Calibri" panose="020F0502020204030204" pitchFamily="34" charset="0"/>
                <a:cs typeface="Times New Roman" panose="02020603050405020304" pitchFamily="18" charset="0"/>
              </a:rPr>
              <a:t>” staat: neem contact met uw gemeente op. Dat doet de inwoner.</a:t>
            </a:r>
          </a:p>
          <a:p>
            <a:endParaRPr lang="nl-NL" sz="1600" i="1"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Checker in het DSO</a:t>
            </a: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Tree>
    <p:extLst>
      <p:ext uri="{BB962C8B-B14F-4D97-AF65-F5344CB8AC3E}">
        <p14:creationId xmlns:p14="http://schemas.microsoft.com/office/powerpoint/2010/main" val="64759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3 - Verbouw monument</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inwoner is bezig met een </a:t>
            </a:r>
            <a:r>
              <a:rPr lang="nl-NL" sz="1600" dirty="0" err="1">
                <a:solidFill>
                  <a:srgbClr val="002060"/>
                </a:solidFill>
                <a:latin typeface="Calibri" panose="020F0502020204030204" pitchFamily="34" charset="0"/>
                <a:cs typeface="Times New Roman" panose="02020603050405020304" pitchFamily="18" charset="0"/>
              </a:rPr>
              <a:t>vergunningcheck</a:t>
            </a:r>
            <a:r>
              <a:rPr lang="nl-NL" sz="1600" dirty="0">
                <a:solidFill>
                  <a:srgbClr val="002060"/>
                </a:solidFill>
                <a:latin typeface="Calibri" panose="020F0502020204030204" pitchFamily="34" charset="0"/>
                <a:cs typeface="Times New Roman" panose="02020603050405020304" pitchFamily="18" charset="0"/>
              </a:rPr>
              <a:t> voor de verbouwing van zijn monumentale huis. In de </a:t>
            </a:r>
            <a:r>
              <a:rPr lang="nl-NL" sz="1600" dirty="0" err="1">
                <a:solidFill>
                  <a:srgbClr val="002060"/>
                </a:solidFill>
                <a:latin typeface="Calibri" panose="020F0502020204030204" pitchFamily="34" charset="0"/>
                <a:cs typeface="Times New Roman" panose="02020603050405020304" pitchFamily="18" charset="0"/>
              </a:rPr>
              <a:t>vergunningcheck</a:t>
            </a:r>
            <a:r>
              <a:rPr lang="nl-NL" sz="1600" dirty="0">
                <a:solidFill>
                  <a:srgbClr val="002060"/>
                </a:solidFill>
                <a:latin typeface="Calibri" panose="020F0502020204030204" pitchFamily="34" charset="0"/>
                <a:cs typeface="Times New Roman" panose="02020603050405020304" pitchFamily="18" charset="0"/>
              </a:rPr>
              <a:t> staat een vraag waar hij niet uitkomt. Bij het “i-</a:t>
            </a:r>
            <a:r>
              <a:rPr lang="nl-NL" sz="1600" dirty="0" err="1">
                <a:solidFill>
                  <a:srgbClr val="002060"/>
                </a:solidFill>
                <a:latin typeface="Calibri" panose="020F0502020204030204" pitchFamily="34" charset="0"/>
                <a:cs typeface="Times New Roman" panose="02020603050405020304" pitchFamily="18" charset="0"/>
              </a:rPr>
              <a:t>tje</a:t>
            </a:r>
            <a:r>
              <a:rPr lang="nl-NL" sz="1600" dirty="0">
                <a:solidFill>
                  <a:srgbClr val="002060"/>
                </a:solidFill>
                <a:latin typeface="Calibri" panose="020F0502020204030204" pitchFamily="34" charset="0"/>
                <a:cs typeface="Times New Roman" panose="02020603050405020304" pitchFamily="18" charset="0"/>
              </a:rPr>
              <a:t>” staat: neem contact met uw gemeente op. Dat doet de inwoner.</a:t>
            </a:r>
          </a:p>
          <a:p>
            <a:endParaRPr lang="nl-NL" sz="1600" i="1"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Checker in het DSO</a:t>
            </a:r>
          </a:p>
        </p:txBody>
      </p:sp>
      <p:sp>
        <p:nvSpPr>
          <p:cNvPr id="5" name="Rechthoek 4">
            <a:extLst>
              <a:ext uri="{FF2B5EF4-FFF2-40B4-BE49-F238E27FC236}">
                <a16:creationId xmlns:a16="http://schemas.microsoft.com/office/drawing/2014/main" id="{6B633D7F-520C-73C6-1564-82B4677A1FEE}"/>
              </a:ext>
            </a:extLst>
          </p:cNvPr>
          <p:cNvSpPr/>
          <p:nvPr/>
        </p:nvSpPr>
        <p:spPr>
          <a:xfrm>
            <a:off x="5120640" y="1350264"/>
            <a:ext cx="5833872"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Vraagt komt binnen bij KCC.</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kan de vraag niet beantwoorden en logt de vraag in het informatiesysteem.</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backoffice neemt via email contact op met de indiener van de vraag.</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p:txBody>
      </p:sp>
      <p:sp>
        <p:nvSpPr>
          <p:cNvPr id="6" name="Rechthoek 5">
            <a:extLst>
              <a:ext uri="{FF2B5EF4-FFF2-40B4-BE49-F238E27FC236}">
                <a16:creationId xmlns:a16="http://schemas.microsoft.com/office/drawing/2014/main" id="{796F72E0-EE19-4EDA-9C40-C285C7FD08E8}"/>
              </a:ext>
            </a:extLst>
          </p:cNvPr>
          <p:cNvSpPr/>
          <p:nvPr/>
        </p:nvSpPr>
        <p:spPr>
          <a:xfrm>
            <a:off x="1335024" y="4616831"/>
            <a:ext cx="9619488" cy="1644484"/>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Dit is niet de dienstverlening die we willen. De klant zit in het DSO en wil gelijk geholpen worden terwijl hij/zij in de </a:t>
            </a:r>
            <a:r>
              <a:rPr lang="nl-NL" sz="1600" dirty="0" err="1">
                <a:solidFill>
                  <a:srgbClr val="002060"/>
                </a:solidFill>
                <a:latin typeface="Calibri" panose="020F0502020204030204" pitchFamily="34" charset="0"/>
                <a:cs typeface="Times New Roman" panose="02020603050405020304" pitchFamily="18" charset="0"/>
              </a:rPr>
              <a:t>vergunningcheck</a:t>
            </a:r>
            <a:r>
              <a:rPr lang="nl-NL" sz="1600" dirty="0">
                <a:solidFill>
                  <a:srgbClr val="002060"/>
                </a:solidFill>
                <a:latin typeface="Calibri" panose="020F0502020204030204" pitchFamily="34" charset="0"/>
                <a:cs typeface="Times New Roman" panose="02020603050405020304" pitchFamily="18" charset="0"/>
              </a:rPr>
              <a:t> zit. Warm doorverbinden ligt voor de hand maar vergt een andere communicatiestructuur.</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Hoe kunnen we de backoffice laten meekijken met vragensteller? Logt hij ook in? Kan hij meekijken?</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Kennis van het DSO en inhoudelijke kennis </a:t>
            </a:r>
            <a:r>
              <a:rPr lang="nl-NL" sz="1600" dirty="0" err="1">
                <a:solidFill>
                  <a:srgbClr val="002060"/>
                </a:solidFill>
                <a:latin typeface="Calibri" panose="020F0502020204030204" pitchFamily="34" charset="0"/>
                <a:cs typeface="Times New Roman" panose="02020603050405020304" pitchFamily="18" charset="0"/>
              </a:rPr>
              <a:t>vergunningcheck</a:t>
            </a:r>
            <a:r>
              <a:rPr lang="nl-NL" sz="1600" dirty="0">
                <a:solidFill>
                  <a:srgbClr val="002060"/>
                </a:solidFill>
                <a:latin typeface="Calibri" panose="020F0502020204030204" pitchFamily="34" charset="0"/>
                <a:cs typeface="Times New Roman" panose="02020603050405020304" pitchFamily="18" charset="0"/>
              </a:rPr>
              <a:t>, gemeente, provincie </a:t>
            </a:r>
            <a:r>
              <a:rPr lang="nl-NL" sz="1600" dirty="0" err="1">
                <a:solidFill>
                  <a:srgbClr val="002060"/>
                </a:solidFill>
                <a:latin typeface="Calibri" panose="020F0502020204030204" pitchFamily="34" charset="0"/>
                <a:cs typeface="Times New Roman" panose="02020603050405020304" pitchFamily="18" charset="0"/>
              </a:rPr>
              <a:t>etc</a:t>
            </a:r>
            <a:endParaRPr lang="nl-NL" sz="1600" dirty="0">
              <a:solidFill>
                <a:srgbClr val="002060"/>
              </a:solidFill>
              <a:latin typeface="Calibri" panose="020F0502020204030204" pitchFamily="34" charset="0"/>
              <a:cs typeface="Times New Roman" panose="02020603050405020304" pitchFamily="18" charset="0"/>
            </a:endParaRP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
        <p:nvSpPr>
          <p:cNvPr id="8" name="Rechthoek: afgeronde hoeken 7">
            <a:extLst>
              <a:ext uri="{FF2B5EF4-FFF2-40B4-BE49-F238E27FC236}">
                <a16:creationId xmlns:a16="http://schemas.microsoft.com/office/drawing/2014/main" id="{AAC2F4A6-E44C-2636-49F3-79C74E1EB282}"/>
              </a:ext>
            </a:extLst>
          </p:cNvPr>
          <p:cNvSpPr/>
          <p:nvPr/>
        </p:nvSpPr>
        <p:spPr>
          <a:xfrm>
            <a:off x="5416136" y="1147572"/>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Stappen</a:t>
            </a:r>
          </a:p>
        </p:txBody>
      </p:sp>
      <p:sp>
        <p:nvSpPr>
          <p:cNvPr id="9" name="Rechthoek: afgeronde hoeken 8">
            <a:extLst>
              <a:ext uri="{FF2B5EF4-FFF2-40B4-BE49-F238E27FC236}">
                <a16:creationId xmlns:a16="http://schemas.microsoft.com/office/drawing/2014/main" id="{C36133D9-C885-76E6-2360-CA837F671224}"/>
              </a:ext>
            </a:extLst>
          </p:cNvPr>
          <p:cNvSpPr/>
          <p:nvPr/>
        </p:nvSpPr>
        <p:spPr>
          <a:xfrm>
            <a:off x="1671668" y="4460748"/>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Aandachtpunten</a:t>
            </a:r>
          </a:p>
        </p:txBody>
      </p:sp>
    </p:spTree>
    <p:extLst>
      <p:ext uri="{BB962C8B-B14F-4D97-AF65-F5344CB8AC3E}">
        <p14:creationId xmlns:p14="http://schemas.microsoft.com/office/powerpoint/2010/main" val="393989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4 – Zwembad</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inwoner wil in zijn tuin een zwembad aanleggen. Het zwembad komt op het achtererf. Is hiervoor een vergunning nodig?</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Bodemvragen</a:t>
            </a: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Tree>
    <p:extLst>
      <p:ext uri="{BB962C8B-B14F-4D97-AF65-F5344CB8AC3E}">
        <p14:creationId xmlns:p14="http://schemas.microsoft.com/office/powerpoint/2010/main" val="27165697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4 – Zwembad</a:t>
            </a:r>
            <a:endParaRPr kumimoji="0" lang="nl-NL" sz="40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inwoner wil in zijn tuin een zwembad aanleggen. Het zwembad komt op het achtererf. Is hiervoor een vergunning nodig?</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Bodemvragen</a:t>
            </a:r>
          </a:p>
        </p:txBody>
      </p:sp>
      <p:sp>
        <p:nvSpPr>
          <p:cNvPr id="5" name="Rechthoek 4">
            <a:extLst>
              <a:ext uri="{FF2B5EF4-FFF2-40B4-BE49-F238E27FC236}">
                <a16:creationId xmlns:a16="http://schemas.microsoft.com/office/drawing/2014/main" id="{6B633D7F-520C-73C6-1564-82B4677A1FEE}"/>
              </a:ext>
            </a:extLst>
          </p:cNvPr>
          <p:cNvSpPr/>
          <p:nvPr/>
        </p:nvSpPr>
        <p:spPr>
          <a:xfrm>
            <a:off x="5120640" y="1350264"/>
            <a:ext cx="5833872"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Vraagt komt binnen bij KCC.</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checkt de FAQ en komt er achter dat deze er niet in staat</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neemt contact met de backoffice VTH (telefonisch)</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Deze logt de vraag en zet de bodemvraag gelijk door naar Omgevingsdienst (OD) waar de expertise aanwezig is.</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overige gedeelte van de vraag wordt beantwoordt door gemeente.</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gemeente bundelt de antwoorden en stuurt dit naar de vragensteller.</a:t>
            </a:r>
          </a:p>
        </p:txBody>
      </p:sp>
      <p:sp>
        <p:nvSpPr>
          <p:cNvPr id="6" name="Rechthoek 5">
            <a:extLst>
              <a:ext uri="{FF2B5EF4-FFF2-40B4-BE49-F238E27FC236}">
                <a16:creationId xmlns:a16="http://schemas.microsoft.com/office/drawing/2014/main" id="{796F72E0-EE19-4EDA-9C40-C285C7FD08E8}"/>
              </a:ext>
            </a:extLst>
          </p:cNvPr>
          <p:cNvSpPr/>
          <p:nvPr/>
        </p:nvSpPr>
        <p:spPr>
          <a:xfrm>
            <a:off x="1335024" y="4616831"/>
            <a:ext cx="9619488" cy="1321054"/>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is nog niet op de hoogte dat de gemeente bevoegd gezag is voor bodemvragen. Algemene opleiding? Moet in FAQ’s? </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OD geeft aan dat in de dienstverleningsovereenkomst staat vermeld dat de gemeente de frontoffice is voor het OD. Hier zijn OD capaciteit en kosten niet op ingericht  Dus de gemeente moet dit regelen.</a:t>
            </a: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
        <p:nvSpPr>
          <p:cNvPr id="8" name="Rechthoek: afgeronde hoeken 7">
            <a:extLst>
              <a:ext uri="{FF2B5EF4-FFF2-40B4-BE49-F238E27FC236}">
                <a16:creationId xmlns:a16="http://schemas.microsoft.com/office/drawing/2014/main" id="{AAC2F4A6-E44C-2636-49F3-79C74E1EB282}"/>
              </a:ext>
            </a:extLst>
          </p:cNvPr>
          <p:cNvSpPr/>
          <p:nvPr/>
        </p:nvSpPr>
        <p:spPr>
          <a:xfrm>
            <a:off x="5416136" y="1147572"/>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Stappen</a:t>
            </a:r>
          </a:p>
        </p:txBody>
      </p:sp>
      <p:sp>
        <p:nvSpPr>
          <p:cNvPr id="9" name="Rechthoek: afgeronde hoeken 8">
            <a:extLst>
              <a:ext uri="{FF2B5EF4-FFF2-40B4-BE49-F238E27FC236}">
                <a16:creationId xmlns:a16="http://schemas.microsoft.com/office/drawing/2014/main" id="{C36133D9-C885-76E6-2360-CA837F671224}"/>
              </a:ext>
            </a:extLst>
          </p:cNvPr>
          <p:cNvSpPr/>
          <p:nvPr/>
        </p:nvSpPr>
        <p:spPr>
          <a:xfrm>
            <a:off x="1671668" y="4460748"/>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Aandachtpunten</a:t>
            </a:r>
          </a:p>
        </p:txBody>
      </p:sp>
    </p:spTree>
    <p:extLst>
      <p:ext uri="{BB962C8B-B14F-4D97-AF65-F5344CB8AC3E}">
        <p14:creationId xmlns:p14="http://schemas.microsoft.com/office/powerpoint/2010/main" val="3977208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5 – Boom kappen</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inwoner wil haar tuin aanpakken. Er staat een redelijk grote boom in. Hoe weet zij of ze die boom mag kappen?</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1 bevoegd gezag, gedachtengoed Omgevingswet</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Beslisbomen</a:t>
            </a:r>
          </a:p>
          <a:p>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Tree>
    <p:extLst>
      <p:ext uri="{BB962C8B-B14F-4D97-AF65-F5344CB8AC3E}">
        <p14:creationId xmlns:p14="http://schemas.microsoft.com/office/powerpoint/2010/main" val="2828951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5 – Boom kappen</a:t>
            </a:r>
            <a:endParaRPr kumimoji="0" lang="nl-NL" sz="40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inwoner wil haar tuin aanpakken. Er staat een redelijk grote boom in. Hoe weet zij of ze die boom mag kappen?</a:t>
            </a:r>
          </a:p>
          <a:p>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1 bevoegd gezag, gedachtengoed Omgevingswet</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Beslisbomen</a:t>
            </a:r>
          </a:p>
          <a:p>
            <a:endParaRPr lang="nl-NL" sz="1600" dirty="0">
              <a:solidFill>
                <a:srgbClr val="002060"/>
              </a:solidFill>
              <a:latin typeface="Calibri" panose="020F0502020204030204" pitchFamily="34" charset="0"/>
              <a:cs typeface="Times New Roman" panose="02020603050405020304" pitchFamily="18" charset="0"/>
            </a:endParaRPr>
          </a:p>
        </p:txBody>
      </p:sp>
      <p:sp>
        <p:nvSpPr>
          <p:cNvPr id="5" name="Rechthoek 4">
            <a:extLst>
              <a:ext uri="{FF2B5EF4-FFF2-40B4-BE49-F238E27FC236}">
                <a16:creationId xmlns:a16="http://schemas.microsoft.com/office/drawing/2014/main" id="{6B633D7F-520C-73C6-1564-82B4677A1FEE}"/>
              </a:ext>
            </a:extLst>
          </p:cNvPr>
          <p:cNvSpPr/>
          <p:nvPr/>
        </p:nvSpPr>
        <p:spPr>
          <a:xfrm>
            <a:off x="5120640" y="1350264"/>
            <a:ext cx="5833872"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vraag komt binnen bij het KCC.</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constateert op basis van de kennisbank dat er een gemeentelijke component en een provincie component in zit.</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Voor het gemeentelijke deel wordt een melding gelogd en toegewezen aan de afdeling VTH.</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kijkt in het afsprakenprotocol hoe ze moeten omgaan met vragen die voor een ander bevoegd gezag zijn. </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geeft vervolgens het nummer van de provincie aan de inwoner om daar informatie in te winnen omtrent kap</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gemeente en de provincie beantwoorden afzonderlijk de vraag.</a:t>
            </a:r>
          </a:p>
        </p:txBody>
      </p:sp>
      <p:sp>
        <p:nvSpPr>
          <p:cNvPr id="6" name="Rechthoek 5">
            <a:extLst>
              <a:ext uri="{FF2B5EF4-FFF2-40B4-BE49-F238E27FC236}">
                <a16:creationId xmlns:a16="http://schemas.microsoft.com/office/drawing/2014/main" id="{796F72E0-EE19-4EDA-9C40-C285C7FD08E8}"/>
              </a:ext>
            </a:extLst>
          </p:cNvPr>
          <p:cNvSpPr/>
          <p:nvPr/>
        </p:nvSpPr>
        <p:spPr>
          <a:xfrm>
            <a:off x="1335024" y="4616831"/>
            <a:ext cx="9619488" cy="1321054"/>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Constatering is dat de beslisbomen in het DSO omtrent Kap niet volledig zijn. Dit moet op korte termijn geregeld worden zodat inwoners daar naar toe verwezen kunnen worden.</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Ondanks dat het minder klantvriendelijk is blijft de gemeente bij het standpunt dat zij alleen het gemeentelijke gedeelte beantwoorden.</a:t>
            </a: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
        <p:nvSpPr>
          <p:cNvPr id="8" name="Rechthoek: afgeronde hoeken 7">
            <a:extLst>
              <a:ext uri="{FF2B5EF4-FFF2-40B4-BE49-F238E27FC236}">
                <a16:creationId xmlns:a16="http://schemas.microsoft.com/office/drawing/2014/main" id="{AAC2F4A6-E44C-2636-49F3-79C74E1EB282}"/>
              </a:ext>
            </a:extLst>
          </p:cNvPr>
          <p:cNvSpPr/>
          <p:nvPr/>
        </p:nvSpPr>
        <p:spPr>
          <a:xfrm>
            <a:off x="5416137" y="1147572"/>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Stappen gemeente</a:t>
            </a:r>
          </a:p>
        </p:txBody>
      </p:sp>
      <p:sp>
        <p:nvSpPr>
          <p:cNvPr id="9" name="Rechthoek: afgeronde hoeken 8">
            <a:extLst>
              <a:ext uri="{FF2B5EF4-FFF2-40B4-BE49-F238E27FC236}">
                <a16:creationId xmlns:a16="http://schemas.microsoft.com/office/drawing/2014/main" id="{C36133D9-C885-76E6-2360-CA837F671224}"/>
              </a:ext>
            </a:extLst>
          </p:cNvPr>
          <p:cNvSpPr/>
          <p:nvPr/>
        </p:nvSpPr>
        <p:spPr>
          <a:xfrm>
            <a:off x="1671669" y="4460748"/>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Aandachtpunten</a:t>
            </a:r>
          </a:p>
        </p:txBody>
      </p:sp>
    </p:spTree>
    <p:extLst>
      <p:ext uri="{BB962C8B-B14F-4D97-AF65-F5344CB8AC3E}">
        <p14:creationId xmlns:p14="http://schemas.microsoft.com/office/powerpoint/2010/main" val="30711552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6 – Inloggen</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Na het invullen van de </a:t>
            </a:r>
            <a:r>
              <a:rPr lang="nl-NL" sz="1600" dirty="0" err="1">
                <a:solidFill>
                  <a:srgbClr val="002060"/>
                </a:solidFill>
                <a:latin typeface="Calibri" panose="020F0502020204030204" pitchFamily="34" charset="0"/>
                <a:cs typeface="Times New Roman" panose="02020603050405020304" pitchFamily="18" charset="0"/>
              </a:rPr>
              <a:t>vergunningcheck</a:t>
            </a:r>
            <a:r>
              <a:rPr lang="nl-NL" sz="1600" dirty="0">
                <a:solidFill>
                  <a:srgbClr val="002060"/>
                </a:solidFill>
                <a:latin typeface="Calibri" panose="020F0502020204030204" pitchFamily="34" charset="0"/>
                <a:cs typeface="Times New Roman" panose="02020603050405020304" pitchFamily="18" charset="0"/>
              </a:rPr>
              <a:t> blijkt dat de inwoner een vergunning moet aanvragen. De inwoner moet nu inloggen. Welke mogelijkheden zijn er om in te loggen om een aanvraag te doen?</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Inloggen / </a:t>
            </a:r>
            <a:r>
              <a:rPr lang="nl-NL" sz="1600" i="1" dirty="0" err="1">
                <a:solidFill>
                  <a:srgbClr val="002060"/>
                </a:solidFill>
                <a:latin typeface="Calibri" panose="020F0502020204030204" pitchFamily="34" charset="0"/>
                <a:cs typeface="Times New Roman" panose="02020603050405020304" pitchFamily="18" charset="0"/>
              </a:rPr>
              <a:t>Digid</a:t>
            </a:r>
            <a:r>
              <a:rPr lang="nl-NL" sz="1600" i="1" dirty="0">
                <a:solidFill>
                  <a:srgbClr val="002060"/>
                </a:solidFill>
                <a:latin typeface="Calibri" panose="020F0502020204030204" pitchFamily="34" charset="0"/>
                <a:cs typeface="Times New Roman" panose="02020603050405020304" pitchFamily="18" charset="0"/>
              </a:rPr>
              <a:t>. E-herkenning</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Mandateren</a:t>
            </a:r>
          </a:p>
          <a:p>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Tree>
    <p:extLst>
      <p:ext uri="{BB962C8B-B14F-4D97-AF65-F5344CB8AC3E}">
        <p14:creationId xmlns:p14="http://schemas.microsoft.com/office/powerpoint/2010/main" val="2862659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6 – Inloggen</a:t>
            </a:r>
            <a:endParaRPr kumimoji="0" lang="nl-NL" sz="40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Na het invullen van de vergunning check blijkt dat de inwoner een vergunning moet aanvragen. De inwoner moet nu inloggen. Welke mogelijkheden zijn er om in te loggen om een aanvraag te doen?</a:t>
            </a:r>
          </a:p>
          <a:p>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Inloggen / </a:t>
            </a:r>
            <a:r>
              <a:rPr lang="nl-NL" sz="1600" i="1" dirty="0" err="1">
                <a:solidFill>
                  <a:srgbClr val="002060"/>
                </a:solidFill>
                <a:latin typeface="Calibri" panose="020F0502020204030204" pitchFamily="34" charset="0"/>
                <a:cs typeface="Times New Roman" panose="02020603050405020304" pitchFamily="18" charset="0"/>
              </a:rPr>
              <a:t>Digid</a:t>
            </a:r>
            <a:r>
              <a:rPr lang="nl-NL" sz="1600" i="1" dirty="0">
                <a:solidFill>
                  <a:srgbClr val="002060"/>
                </a:solidFill>
                <a:latin typeface="Calibri" panose="020F0502020204030204" pitchFamily="34" charset="0"/>
                <a:cs typeface="Times New Roman" panose="02020603050405020304" pitchFamily="18" charset="0"/>
              </a:rPr>
              <a:t>. E-herkenning</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Mandateren</a:t>
            </a:r>
          </a:p>
          <a:p>
            <a:endParaRPr lang="nl-NL" sz="1600" dirty="0">
              <a:solidFill>
                <a:srgbClr val="002060"/>
              </a:solidFill>
              <a:latin typeface="Calibri" panose="020F0502020204030204" pitchFamily="34" charset="0"/>
              <a:cs typeface="Times New Roman" panose="02020603050405020304" pitchFamily="18" charset="0"/>
            </a:endParaRPr>
          </a:p>
        </p:txBody>
      </p:sp>
      <p:sp>
        <p:nvSpPr>
          <p:cNvPr id="5" name="Rechthoek 4">
            <a:extLst>
              <a:ext uri="{FF2B5EF4-FFF2-40B4-BE49-F238E27FC236}">
                <a16:creationId xmlns:a16="http://schemas.microsoft.com/office/drawing/2014/main" id="{6B633D7F-520C-73C6-1564-82B4677A1FEE}"/>
              </a:ext>
            </a:extLst>
          </p:cNvPr>
          <p:cNvSpPr/>
          <p:nvPr/>
        </p:nvSpPr>
        <p:spPr>
          <a:xfrm>
            <a:off x="5120640" y="1350264"/>
            <a:ext cx="5833872"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inwoner belt met het KCC</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Bij het inloggen heeft zijn problemen met het inloggen met </a:t>
            </a:r>
            <a:r>
              <a:rPr lang="nl-NL" sz="1600" dirty="0" err="1">
                <a:solidFill>
                  <a:srgbClr val="002060"/>
                </a:solidFill>
                <a:latin typeface="Calibri" panose="020F0502020204030204" pitchFamily="34" charset="0"/>
                <a:cs typeface="Times New Roman" panose="02020603050405020304" pitchFamily="18" charset="0"/>
              </a:rPr>
              <a:t>DigiD</a:t>
            </a:r>
            <a:r>
              <a:rPr lang="nl-NL" sz="1600" dirty="0">
                <a:solidFill>
                  <a:srgbClr val="002060"/>
                </a:solidFill>
                <a:latin typeface="Calibri" panose="020F0502020204030204" pitchFamily="34" charset="0"/>
                <a:cs typeface="Times New Roman" panose="02020603050405020304" pitchFamily="18" charset="0"/>
              </a:rPr>
              <a:t> en daarnaast wil ze haar aannemer toegang geven in het DSO</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afdeling KCC verbind warm door met de FO VTH</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FO VTH weet onvoldoende van de problemen die zich voor kunnen doen met </a:t>
            </a:r>
            <a:r>
              <a:rPr lang="nl-NL" sz="1600" dirty="0" err="1">
                <a:solidFill>
                  <a:srgbClr val="002060"/>
                </a:solidFill>
                <a:latin typeface="Calibri" panose="020F0502020204030204" pitchFamily="34" charset="0"/>
                <a:cs typeface="Times New Roman" panose="02020603050405020304" pitchFamily="18" charset="0"/>
              </a:rPr>
              <a:t>Digid</a:t>
            </a:r>
            <a:r>
              <a:rPr lang="nl-NL" sz="1600" dirty="0">
                <a:solidFill>
                  <a:srgbClr val="002060"/>
                </a:solidFill>
                <a:latin typeface="Calibri" panose="020F0502020204030204" pitchFamily="34" charset="0"/>
                <a:cs typeface="Times New Roman" panose="02020603050405020304" pitchFamily="18" charset="0"/>
              </a:rPr>
              <a:t> en het machtigen van derden in het Omgevingsloket en nemen contact op met het IPLO om het antwoord op te halen. Daarna wordt de inwoner teruggebeld. </a:t>
            </a:r>
          </a:p>
          <a:p>
            <a:endParaRPr lang="nl-NL" sz="1600" dirty="0">
              <a:solidFill>
                <a:srgbClr val="002060"/>
              </a:solidFill>
              <a:latin typeface="Calibri" panose="020F0502020204030204" pitchFamily="34" charset="0"/>
              <a:cs typeface="Times New Roman" panose="02020603050405020304" pitchFamily="18" charset="0"/>
            </a:endParaRPr>
          </a:p>
        </p:txBody>
      </p:sp>
      <p:sp>
        <p:nvSpPr>
          <p:cNvPr id="6" name="Rechthoek 5">
            <a:extLst>
              <a:ext uri="{FF2B5EF4-FFF2-40B4-BE49-F238E27FC236}">
                <a16:creationId xmlns:a16="http://schemas.microsoft.com/office/drawing/2014/main" id="{796F72E0-EE19-4EDA-9C40-C285C7FD08E8}"/>
              </a:ext>
            </a:extLst>
          </p:cNvPr>
          <p:cNvSpPr/>
          <p:nvPr/>
        </p:nvSpPr>
        <p:spPr>
          <a:xfrm>
            <a:off x="1335024" y="4616831"/>
            <a:ext cx="9619488" cy="1321054"/>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gemeente is de mening toegedaan dat basiskennis </a:t>
            </a:r>
            <a:r>
              <a:rPr lang="nl-NL" sz="1600" dirty="0" err="1">
                <a:solidFill>
                  <a:srgbClr val="002060"/>
                </a:solidFill>
                <a:latin typeface="Calibri" panose="020F0502020204030204" pitchFamily="34" charset="0"/>
                <a:cs typeface="Times New Roman" panose="02020603050405020304" pitchFamily="18" charset="0"/>
              </a:rPr>
              <a:t>DigiD</a:t>
            </a:r>
            <a:r>
              <a:rPr lang="nl-NL" sz="1600" dirty="0">
                <a:solidFill>
                  <a:srgbClr val="002060"/>
                </a:solidFill>
                <a:latin typeface="Calibri" panose="020F0502020204030204" pitchFamily="34" charset="0"/>
                <a:cs typeface="Times New Roman" panose="02020603050405020304" pitchFamily="18" charset="0"/>
              </a:rPr>
              <a:t>/E-herkenning en het machtigen bekend moet zijn bij de FO VTH. Deze kennis moet opgebouwd worden.</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Openstaande vraag is of het KCC hier ook al een rol in kan spelen. Eventuele standaard checks kunnen eventueel uitgevoerd worden door het KCC</a:t>
            </a: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
        <p:nvSpPr>
          <p:cNvPr id="8" name="Rechthoek: afgeronde hoeken 7">
            <a:extLst>
              <a:ext uri="{FF2B5EF4-FFF2-40B4-BE49-F238E27FC236}">
                <a16:creationId xmlns:a16="http://schemas.microsoft.com/office/drawing/2014/main" id="{AAC2F4A6-E44C-2636-49F3-79C74E1EB282}"/>
              </a:ext>
            </a:extLst>
          </p:cNvPr>
          <p:cNvSpPr/>
          <p:nvPr/>
        </p:nvSpPr>
        <p:spPr>
          <a:xfrm>
            <a:off x="5416137" y="1147572"/>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Stappen</a:t>
            </a:r>
          </a:p>
        </p:txBody>
      </p:sp>
      <p:sp>
        <p:nvSpPr>
          <p:cNvPr id="9" name="Rechthoek: afgeronde hoeken 8">
            <a:extLst>
              <a:ext uri="{FF2B5EF4-FFF2-40B4-BE49-F238E27FC236}">
                <a16:creationId xmlns:a16="http://schemas.microsoft.com/office/drawing/2014/main" id="{C36133D9-C885-76E6-2360-CA837F671224}"/>
              </a:ext>
            </a:extLst>
          </p:cNvPr>
          <p:cNvSpPr/>
          <p:nvPr/>
        </p:nvSpPr>
        <p:spPr>
          <a:xfrm>
            <a:off x="1671669" y="4460748"/>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Aandachtpunten</a:t>
            </a:r>
          </a:p>
        </p:txBody>
      </p:sp>
    </p:spTree>
    <p:extLst>
      <p:ext uri="{BB962C8B-B14F-4D97-AF65-F5344CB8AC3E}">
        <p14:creationId xmlns:p14="http://schemas.microsoft.com/office/powerpoint/2010/main" val="1587283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48D40CDE-558D-3F73-2841-273B8C1C9D51}"/>
              </a:ext>
            </a:extLst>
          </p:cNvPr>
          <p:cNvSpPr>
            <a:spLocks noGrp="1"/>
          </p:cNvSpPr>
          <p:nvPr>
            <p:ph idx="1"/>
          </p:nvPr>
        </p:nvSpPr>
        <p:spPr>
          <a:xfrm>
            <a:off x="2179691" y="1777484"/>
            <a:ext cx="8188676" cy="5220000"/>
          </a:xfrm>
        </p:spPr>
        <p:txBody>
          <a:bodyPr/>
          <a:lstStyle/>
          <a:p>
            <a:pPr marL="0" indent="0">
              <a:buNone/>
            </a:pPr>
            <a:r>
              <a:rPr lang="nl-NL" sz="2000" dirty="0">
                <a:solidFill>
                  <a:srgbClr val="002060"/>
                </a:solidFill>
              </a:rPr>
              <a:t>Gemeenten (en andere overheden) te laten nadenken of de volgende onderdelen op orde zijn in hun organisatie om Omgevingswet- en </a:t>
            </a:r>
            <a:r>
              <a:rPr lang="nl-NL" sz="2000" dirty="0" err="1">
                <a:solidFill>
                  <a:srgbClr val="002060"/>
                </a:solidFill>
              </a:rPr>
              <a:t>Wkb</a:t>
            </a:r>
            <a:r>
              <a:rPr lang="nl-NL" sz="2000" dirty="0">
                <a:solidFill>
                  <a:srgbClr val="002060"/>
                </a:solidFill>
              </a:rPr>
              <a:t>-vragen op goede wijze te beantwoorden: </a:t>
            </a:r>
            <a:br>
              <a:rPr lang="nl-NL" sz="2000" dirty="0">
                <a:solidFill>
                  <a:srgbClr val="002060"/>
                </a:solidFill>
              </a:rPr>
            </a:br>
            <a:br>
              <a:rPr lang="nl-NL" sz="2000" dirty="0">
                <a:solidFill>
                  <a:srgbClr val="002060"/>
                </a:solidFill>
              </a:rPr>
            </a:br>
            <a:r>
              <a:rPr lang="nl-NL" sz="2000" dirty="0">
                <a:solidFill>
                  <a:srgbClr val="002060"/>
                </a:solidFill>
              </a:rPr>
              <a:t>• Kennis</a:t>
            </a:r>
          </a:p>
          <a:p>
            <a:pPr marL="0" indent="0">
              <a:buNone/>
            </a:pPr>
            <a:r>
              <a:rPr lang="nl-NL" sz="2000" dirty="0">
                <a:solidFill>
                  <a:srgbClr val="002060"/>
                </a:solidFill>
              </a:rPr>
              <a:t>• Communicatiestructuur</a:t>
            </a:r>
          </a:p>
          <a:p>
            <a:pPr marL="0" indent="0">
              <a:buNone/>
            </a:pPr>
            <a:r>
              <a:rPr lang="nl-NL" sz="2000" dirty="0">
                <a:solidFill>
                  <a:srgbClr val="002060"/>
                </a:solidFill>
              </a:rPr>
              <a:t>• </a:t>
            </a:r>
            <a:r>
              <a:rPr lang="nl-NL" sz="2000" dirty="0" err="1">
                <a:solidFill>
                  <a:srgbClr val="002060"/>
                </a:solidFill>
              </a:rPr>
              <a:t>Tooling</a:t>
            </a:r>
            <a:endParaRPr lang="nl-NL" sz="2000" dirty="0">
              <a:solidFill>
                <a:srgbClr val="002060"/>
              </a:solidFill>
            </a:endParaRPr>
          </a:p>
          <a:p>
            <a:pPr marL="0" indent="0">
              <a:buNone/>
            </a:pPr>
            <a:r>
              <a:rPr lang="nl-NL" sz="2000" dirty="0">
                <a:solidFill>
                  <a:srgbClr val="002060"/>
                </a:solidFill>
              </a:rPr>
              <a:t>• Capaciteit</a:t>
            </a:r>
            <a:br>
              <a:rPr lang="nl-NL" sz="2000" dirty="0">
                <a:solidFill>
                  <a:srgbClr val="002060"/>
                </a:solidFill>
              </a:rPr>
            </a:br>
            <a:br>
              <a:rPr lang="nl-NL" sz="2000" dirty="0">
                <a:solidFill>
                  <a:srgbClr val="002060"/>
                </a:solidFill>
              </a:rPr>
            </a:br>
            <a:endParaRPr lang="nl-NL" sz="2000" dirty="0">
              <a:solidFill>
                <a:srgbClr val="002060"/>
              </a:solidFill>
            </a:endParaRPr>
          </a:p>
        </p:txBody>
      </p:sp>
      <p:sp>
        <p:nvSpPr>
          <p:cNvPr id="3" name="Rectangle 2">
            <a:extLst>
              <a:ext uri="{FF2B5EF4-FFF2-40B4-BE49-F238E27FC236}">
                <a16:creationId xmlns:a16="http://schemas.microsoft.com/office/drawing/2014/main" id="{2DD1C547-0C79-C574-1C35-FAE1C06248AE}"/>
              </a:ext>
            </a:extLst>
          </p:cNvPr>
          <p:cNvSpPr txBox="1">
            <a:spLocks/>
          </p:cNvSpPr>
          <p:nvPr/>
        </p:nvSpPr>
        <p:spPr>
          <a:xfrm>
            <a:off x="1838517" y="564101"/>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Doel van de het instrument</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Tree>
    <p:extLst>
      <p:ext uri="{BB962C8B-B14F-4D97-AF65-F5344CB8AC3E}">
        <p14:creationId xmlns:p14="http://schemas.microsoft.com/office/powerpoint/2010/main" val="2906852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7 – Doorlooptijden</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200" b="0" i="0" dirty="0">
              <a:solidFill>
                <a:srgbClr val="000000"/>
              </a:solidFill>
              <a:effectLst/>
              <a:latin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bewoner heeft 10 weken geleden een vergunning aangevraagd. Er zou na 8 weken een besluit worden genomen. Dat is nog niet gebeurd. Welke rechten heeft de bewoner?</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Doorlooptijden</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Gunnen van rechtswege / dwangsom</a:t>
            </a: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Tree>
    <p:extLst>
      <p:ext uri="{BB962C8B-B14F-4D97-AF65-F5344CB8AC3E}">
        <p14:creationId xmlns:p14="http://schemas.microsoft.com/office/powerpoint/2010/main" val="3384623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7 – Doorlooptijden</a:t>
            </a:r>
            <a:endParaRPr kumimoji="0" lang="nl-NL" sz="40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bewoner heeft 10 weken geleden een vergunning aangevraagd. Er zou na 8 weken een besluit worden genomen. Dat is nog niet gebeurd. Welke rechten heeft de bewoner?</a:t>
            </a:r>
            <a:endParaRPr lang="nl-NL" sz="1200" b="0" i="0" dirty="0">
              <a:solidFill>
                <a:srgbClr val="000000"/>
              </a:solidFill>
              <a:effectLst/>
              <a:latin typeface="Times New Roman" panose="02020603050405020304" pitchFamily="18" charset="0"/>
            </a:endParaRPr>
          </a:p>
          <a:p>
            <a:endParaRPr lang="nl-NL" sz="1200" dirty="0">
              <a:solidFill>
                <a:srgbClr val="000000"/>
              </a:solidFill>
              <a:latin typeface="Times New Roman" panose="02020603050405020304" pitchFamily="18"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Doorlooptijden</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Gunnen van rechtswege / dwangsom</a:t>
            </a:r>
          </a:p>
        </p:txBody>
      </p:sp>
      <p:sp>
        <p:nvSpPr>
          <p:cNvPr id="5" name="Rechthoek 4">
            <a:extLst>
              <a:ext uri="{FF2B5EF4-FFF2-40B4-BE49-F238E27FC236}">
                <a16:creationId xmlns:a16="http://schemas.microsoft.com/office/drawing/2014/main" id="{6B633D7F-520C-73C6-1564-82B4677A1FEE}"/>
              </a:ext>
            </a:extLst>
          </p:cNvPr>
          <p:cNvSpPr/>
          <p:nvPr/>
        </p:nvSpPr>
        <p:spPr>
          <a:xfrm>
            <a:off x="5120640" y="1350264"/>
            <a:ext cx="5833872"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ondernemer belt met het KCC om de status van zijn aanvraag te achterhalen.</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kan de status niet zien en moet doorverbinden met de afdeling VTH.</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afdeling VTH constateert in het systeem dat inderdaad de aanvraag 10 weken is ingediend.</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bewoner vraagt of er nu van rechtswege gegund wordt.</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afdeling VTH zegt dat dat niet meer kan. Wel kan er een dwangsom aangevraagd worden.</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bewoner zegt dat hij dit proces ter plekke wil opstarten.</a:t>
            </a:r>
          </a:p>
        </p:txBody>
      </p:sp>
      <p:sp>
        <p:nvSpPr>
          <p:cNvPr id="6" name="Rechthoek 5">
            <a:extLst>
              <a:ext uri="{FF2B5EF4-FFF2-40B4-BE49-F238E27FC236}">
                <a16:creationId xmlns:a16="http://schemas.microsoft.com/office/drawing/2014/main" id="{796F72E0-EE19-4EDA-9C40-C285C7FD08E8}"/>
              </a:ext>
            </a:extLst>
          </p:cNvPr>
          <p:cNvSpPr/>
          <p:nvPr/>
        </p:nvSpPr>
        <p:spPr>
          <a:xfrm>
            <a:off x="1335024" y="4616831"/>
            <a:ext cx="9619488" cy="1321054"/>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a:cs typeface="Times New Roman"/>
              </a:rPr>
              <a:t>Het is niet bij alle medewerkers duidelijk hoe het verlengen van 6 weken in het nieuwe systeem werkt en wat goede argumenten zijn om tot een uitgebreide procedure (26 weken) over te gaan.</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is onduidelijk hoe de dwangsom procedure werkt.</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vraag werd gesteld of het voor het KCC ook mogelijk moet zijn om statussen door te geven van aanvragen</a:t>
            </a: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
        <p:nvSpPr>
          <p:cNvPr id="8" name="Rechthoek: afgeronde hoeken 7">
            <a:extLst>
              <a:ext uri="{FF2B5EF4-FFF2-40B4-BE49-F238E27FC236}">
                <a16:creationId xmlns:a16="http://schemas.microsoft.com/office/drawing/2014/main" id="{AAC2F4A6-E44C-2636-49F3-79C74E1EB282}"/>
              </a:ext>
            </a:extLst>
          </p:cNvPr>
          <p:cNvSpPr/>
          <p:nvPr/>
        </p:nvSpPr>
        <p:spPr>
          <a:xfrm>
            <a:off x="5416137" y="1147572"/>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Stappen</a:t>
            </a:r>
          </a:p>
        </p:txBody>
      </p:sp>
      <p:sp>
        <p:nvSpPr>
          <p:cNvPr id="9" name="Rechthoek: afgeronde hoeken 8">
            <a:extLst>
              <a:ext uri="{FF2B5EF4-FFF2-40B4-BE49-F238E27FC236}">
                <a16:creationId xmlns:a16="http://schemas.microsoft.com/office/drawing/2014/main" id="{C36133D9-C885-76E6-2360-CA837F671224}"/>
              </a:ext>
            </a:extLst>
          </p:cNvPr>
          <p:cNvSpPr/>
          <p:nvPr/>
        </p:nvSpPr>
        <p:spPr>
          <a:xfrm>
            <a:off x="1671669" y="4460748"/>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Aandachtpunten</a:t>
            </a:r>
          </a:p>
        </p:txBody>
      </p:sp>
    </p:spTree>
    <p:extLst>
      <p:ext uri="{BB962C8B-B14F-4D97-AF65-F5344CB8AC3E}">
        <p14:creationId xmlns:p14="http://schemas.microsoft.com/office/powerpoint/2010/main" val="132860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8 – Leges </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Twee jaar heeft een bewoner een kostenberekening gemaakt om een woning te laten bouwen. Nu wil hij de bouw doorzetten. Hij komt erachter dat leges en kosten private kwaliteitsborger veel hoger zijn dan de leges van 2 jaar geleden. Hoe kan dat?</a:t>
            </a: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Knip 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Bouwleges</a:t>
            </a: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Tree>
    <p:extLst>
      <p:ext uri="{BB962C8B-B14F-4D97-AF65-F5344CB8AC3E}">
        <p14:creationId xmlns:p14="http://schemas.microsoft.com/office/powerpoint/2010/main" val="922649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8 – Leges </a:t>
            </a:r>
            <a:endParaRPr kumimoji="0" lang="nl-NL" sz="40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Twee jaar heeft een bewoner een kostenberekening gemaakt om een woning te laten bouwen. Nu wil hij de bouw doorzetten. Hij komt erachter dat leges en kosten private kwaliteitsborger veel hoger zijn dan de leges van 2 jaar geleden. Hoe kan dat?</a:t>
            </a:r>
          </a:p>
          <a:p>
            <a:endParaRPr lang="nl-NL" sz="1600" i="1"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Bouwleges</a:t>
            </a:r>
          </a:p>
          <a:p>
            <a:endParaRPr lang="nl-NL" sz="1600" dirty="0">
              <a:solidFill>
                <a:srgbClr val="002060"/>
              </a:solidFill>
              <a:latin typeface="Calibri" panose="020F0502020204030204" pitchFamily="34" charset="0"/>
              <a:cs typeface="Times New Roman" panose="02020603050405020304" pitchFamily="18" charset="0"/>
            </a:endParaRPr>
          </a:p>
        </p:txBody>
      </p:sp>
      <p:sp>
        <p:nvSpPr>
          <p:cNvPr id="5" name="Rechthoek 4">
            <a:extLst>
              <a:ext uri="{FF2B5EF4-FFF2-40B4-BE49-F238E27FC236}">
                <a16:creationId xmlns:a16="http://schemas.microsoft.com/office/drawing/2014/main" id="{6B633D7F-520C-73C6-1564-82B4677A1FEE}"/>
              </a:ext>
            </a:extLst>
          </p:cNvPr>
          <p:cNvSpPr/>
          <p:nvPr/>
        </p:nvSpPr>
        <p:spPr>
          <a:xfrm>
            <a:off x="5120640" y="1350264"/>
            <a:ext cx="5833872"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wordt gebeld door de inwoner na 1 januari.</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KCC gaat naar de gemeentelijke website en geeft de bouwleges van 2 jaar geleden en van nu door aan de bewoner.</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constatering is dat de gemeentelijke bouwleges minder zijn geworden.</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bewoner vraagt door en wil weten waarom het totaal aan gemeentelijke leges en kosten private kwaliteitsborger hoger is geworden.</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zegt dat de gemeente niet over de kosten kwaliteitsborger gaan en er contact opgenomen moet worden met de kwaliteitsborger </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p:txBody>
      </p:sp>
      <p:sp>
        <p:nvSpPr>
          <p:cNvPr id="6" name="Rechthoek 5">
            <a:extLst>
              <a:ext uri="{FF2B5EF4-FFF2-40B4-BE49-F238E27FC236}">
                <a16:creationId xmlns:a16="http://schemas.microsoft.com/office/drawing/2014/main" id="{796F72E0-EE19-4EDA-9C40-C285C7FD08E8}"/>
              </a:ext>
            </a:extLst>
          </p:cNvPr>
          <p:cNvSpPr/>
          <p:nvPr/>
        </p:nvSpPr>
        <p:spPr>
          <a:xfrm>
            <a:off x="1335024" y="4616831"/>
            <a:ext cx="9619488" cy="1321054"/>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verhaal van de “Knip” tussen ruimtelijke bouwvergunning en bouwtechnische gedeelte wat nu wordt uitgevoerd door private kwaliteitsborger moet opgenomen worden op website en kennisbank.</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Tevens moet er verhaal komen waarom het totaal hoger is dan voorheen (uitgebreidere werkzaamheden borger dan dat de gemeente voorheen deed)</a:t>
            </a: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
        <p:nvSpPr>
          <p:cNvPr id="8" name="Rechthoek: afgeronde hoeken 7">
            <a:extLst>
              <a:ext uri="{FF2B5EF4-FFF2-40B4-BE49-F238E27FC236}">
                <a16:creationId xmlns:a16="http://schemas.microsoft.com/office/drawing/2014/main" id="{AAC2F4A6-E44C-2636-49F3-79C74E1EB282}"/>
              </a:ext>
            </a:extLst>
          </p:cNvPr>
          <p:cNvSpPr/>
          <p:nvPr/>
        </p:nvSpPr>
        <p:spPr>
          <a:xfrm>
            <a:off x="5416137" y="1147572"/>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Stappen</a:t>
            </a:r>
          </a:p>
        </p:txBody>
      </p:sp>
      <p:sp>
        <p:nvSpPr>
          <p:cNvPr id="9" name="Rechthoek: afgeronde hoeken 8">
            <a:extLst>
              <a:ext uri="{FF2B5EF4-FFF2-40B4-BE49-F238E27FC236}">
                <a16:creationId xmlns:a16="http://schemas.microsoft.com/office/drawing/2014/main" id="{C36133D9-C885-76E6-2360-CA837F671224}"/>
              </a:ext>
            </a:extLst>
          </p:cNvPr>
          <p:cNvSpPr/>
          <p:nvPr/>
        </p:nvSpPr>
        <p:spPr>
          <a:xfrm>
            <a:off x="1671669" y="4460748"/>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Aandachtpunten</a:t>
            </a:r>
          </a:p>
        </p:txBody>
      </p:sp>
    </p:spTree>
    <p:extLst>
      <p:ext uri="{BB962C8B-B14F-4D97-AF65-F5344CB8AC3E}">
        <p14:creationId xmlns:p14="http://schemas.microsoft.com/office/powerpoint/2010/main" val="42360489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9 – Papieren formulier</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In verband met een subsidie moet een inwoner met spoed nu een vergunningaanvraag indienen. Het DSO ligt eruit. Kunt u hem een formulier sturen?</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DSO issue</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Papieren aanvraag</a:t>
            </a: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Tree>
    <p:extLst>
      <p:ext uri="{BB962C8B-B14F-4D97-AF65-F5344CB8AC3E}">
        <p14:creationId xmlns:p14="http://schemas.microsoft.com/office/powerpoint/2010/main" val="1193625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9 – Papieren formulier</a:t>
            </a:r>
            <a:endParaRPr kumimoji="0" lang="nl-NL" sz="40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In verband met een subsidie moet een inwoner met spoed nu een vergunningaanvraag indienen. Het DSO ligt eruit. Kunt u hem een formulier sturen?</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DSO issue</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Papieren aanvraag</a:t>
            </a:r>
            <a:endParaRPr lang="nl-NL" sz="1600" dirty="0">
              <a:solidFill>
                <a:srgbClr val="002060"/>
              </a:solidFill>
              <a:latin typeface="Calibri" panose="020F0502020204030204" pitchFamily="34" charset="0"/>
              <a:cs typeface="Times New Roman" panose="02020603050405020304" pitchFamily="18" charset="0"/>
            </a:endParaRPr>
          </a:p>
          <a:p>
            <a:endParaRPr lang="nl-NL" sz="1600" dirty="0">
              <a:solidFill>
                <a:srgbClr val="002060"/>
              </a:solidFill>
              <a:latin typeface="Calibri" panose="020F0502020204030204" pitchFamily="34" charset="0"/>
              <a:cs typeface="Times New Roman" panose="02020603050405020304" pitchFamily="18" charset="0"/>
            </a:endParaRPr>
          </a:p>
        </p:txBody>
      </p:sp>
      <p:sp>
        <p:nvSpPr>
          <p:cNvPr id="5" name="Rechthoek 4">
            <a:extLst>
              <a:ext uri="{FF2B5EF4-FFF2-40B4-BE49-F238E27FC236}">
                <a16:creationId xmlns:a16="http://schemas.microsoft.com/office/drawing/2014/main" id="{6B633D7F-520C-73C6-1564-82B4677A1FEE}"/>
              </a:ext>
            </a:extLst>
          </p:cNvPr>
          <p:cNvSpPr/>
          <p:nvPr/>
        </p:nvSpPr>
        <p:spPr>
          <a:xfrm>
            <a:off x="5120640" y="1350264"/>
            <a:ext cx="5833872"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Er wordt telefonische contact opgenomen met KCC.</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heeft geen formulieren en neemt direct contact op met de afdeling VTH.</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afdeling VTH zegt op 1 januari niet over de verschillende vergunningaanvraag formulieren te beschikken (zoals de vlag er nu bij hangt).</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afdeling VTH volgt 2 sporen:</a:t>
            </a:r>
          </a:p>
          <a:p>
            <a:pPr marL="741363" lvl="1"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neemt direct contact op met het IPLO om de error te melden en na te vragen hoe lang deze gaat duren.</a:t>
            </a:r>
          </a:p>
          <a:p>
            <a:pPr marL="741363" lvl="1"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Gaat met spoed een formulier achterhalen/opzetten voor de specifieke aanvraag.</a:t>
            </a:r>
          </a:p>
        </p:txBody>
      </p:sp>
      <p:sp>
        <p:nvSpPr>
          <p:cNvPr id="6" name="Rechthoek 5">
            <a:extLst>
              <a:ext uri="{FF2B5EF4-FFF2-40B4-BE49-F238E27FC236}">
                <a16:creationId xmlns:a16="http://schemas.microsoft.com/office/drawing/2014/main" id="{796F72E0-EE19-4EDA-9C40-C285C7FD08E8}"/>
              </a:ext>
            </a:extLst>
          </p:cNvPr>
          <p:cNvSpPr/>
          <p:nvPr/>
        </p:nvSpPr>
        <p:spPr>
          <a:xfrm>
            <a:off x="1335024" y="4616831"/>
            <a:ext cx="9619488" cy="1321054"/>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gemeente wil met spoed standaardformulieren ontwikkelen. </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Basis gedachte is aanwezig om de formulieren van aanvraag vereisten te voorzien en in gesprek met indiener tot detaillering komt.</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Willen we de formulieren via website beschikbaar maken of niet en hoe onderhouden we deze?</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
        <p:nvSpPr>
          <p:cNvPr id="8" name="Rechthoek: afgeronde hoeken 7">
            <a:extLst>
              <a:ext uri="{FF2B5EF4-FFF2-40B4-BE49-F238E27FC236}">
                <a16:creationId xmlns:a16="http://schemas.microsoft.com/office/drawing/2014/main" id="{AAC2F4A6-E44C-2636-49F3-79C74E1EB282}"/>
              </a:ext>
            </a:extLst>
          </p:cNvPr>
          <p:cNvSpPr/>
          <p:nvPr/>
        </p:nvSpPr>
        <p:spPr>
          <a:xfrm>
            <a:off x="5416137" y="1147572"/>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Stappen</a:t>
            </a:r>
          </a:p>
        </p:txBody>
      </p:sp>
      <p:sp>
        <p:nvSpPr>
          <p:cNvPr id="9" name="Rechthoek: afgeronde hoeken 8">
            <a:extLst>
              <a:ext uri="{FF2B5EF4-FFF2-40B4-BE49-F238E27FC236}">
                <a16:creationId xmlns:a16="http://schemas.microsoft.com/office/drawing/2014/main" id="{C36133D9-C885-76E6-2360-CA837F671224}"/>
              </a:ext>
            </a:extLst>
          </p:cNvPr>
          <p:cNvSpPr/>
          <p:nvPr/>
        </p:nvSpPr>
        <p:spPr>
          <a:xfrm>
            <a:off x="1671669" y="4460748"/>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Aandachtpunten</a:t>
            </a:r>
          </a:p>
        </p:txBody>
      </p:sp>
    </p:spTree>
    <p:extLst>
      <p:ext uri="{BB962C8B-B14F-4D97-AF65-F5344CB8AC3E}">
        <p14:creationId xmlns:p14="http://schemas.microsoft.com/office/powerpoint/2010/main" val="753075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10 - Coffeeshop</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ondernemer wil graag een nieuw bedrijfspand laten bouwen in de binnenstad om daar een coffeeshop te beginnen. Hij wil graag weten waar dat kan en waar hij aan moet voldoen.</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Initiatieven proces</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Adviesrechtraad/participatieplicht</a:t>
            </a: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Tree>
    <p:extLst>
      <p:ext uri="{BB962C8B-B14F-4D97-AF65-F5344CB8AC3E}">
        <p14:creationId xmlns:p14="http://schemas.microsoft.com/office/powerpoint/2010/main" val="3526118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10 - Coffeeshop</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ondernemer wil graag een nieuw bedrijfspand laten bouwen in de binnenstad om daar een coffeeshop te beginnen. Hij wil graag weten waar dat kan en waar hij aan moet voldoen.</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Initiatieven proces</a:t>
            </a:r>
          </a:p>
          <a:p>
            <a:pPr marL="285750" indent="-285750">
              <a:buFont typeface="Arial" panose="020B0604020202020204" pitchFamily="34" charset="0"/>
              <a:buChar char="•"/>
            </a:pPr>
            <a:r>
              <a:rPr lang="nl-NL" sz="1600" i="1" dirty="0">
                <a:solidFill>
                  <a:srgbClr val="002060"/>
                </a:solidFill>
                <a:latin typeface="Calibri" panose="020F0502020204030204" pitchFamily="34" charset="0"/>
                <a:cs typeface="Times New Roman" panose="02020603050405020304" pitchFamily="18" charset="0"/>
              </a:rPr>
              <a:t>Adviesrechtraad/participatieplicht</a:t>
            </a:r>
            <a:endParaRPr lang="nl-NL" sz="1600" dirty="0">
              <a:solidFill>
                <a:srgbClr val="002060"/>
              </a:solidFill>
              <a:latin typeface="Calibri" panose="020F0502020204030204" pitchFamily="34" charset="0"/>
              <a:cs typeface="Times New Roman" panose="02020603050405020304" pitchFamily="18" charset="0"/>
            </a:endParaRPr>
          </a:p>
        </p:txBody>
      </p:sp>
      <p:sp>
        <p:nvSpPr>
          <p:cNvPr id="5" name="Rechthoek 4">
            <a:extLst>
              <a:ext uri="{FF2B5EF4-FFF2-40B4-BE49-F238E27FC236}">
                <a16:creationId xmlns:a16="http://schemas.microsoft.com/office/drawing/2014/main" id="{6B633D7F-520C-73C6-1564-82B4677A1FEE}"/>
              </a:ext>
            </a:extLst>
          </p:cNvPr>
          <p:cNvSpPr/>
          <p:nvPr/>
        </p:nvSpPr>
        <p:spPr>
          <a:xfrm>
            <a:off x="5120640" y="1350264"/>
            <a:ext cx="5833872"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Een ondernemer belt met het KCC.</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KCC medewerker maakt een melding in het KCC zaaksysteem en stuurt deze door de afdeling juridische planologie die eigenaren zijn van het initiatievenproces, Omgevingsvisie en Omgevingsplan.</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afdeling neemt telefonisch contact met de ondernemer en vraagt deze om een verzoek in te dienen via email.</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In het gesprek wordt de ondernemer alvast voorbereid op  adviesrecht raad, participatieplicht (vastgesteld door gemeenteraad) en Omgevingstafel</a:t>
            </a:r>
          </a:p>
        </p:txBody>
      </p:sp>
      <p:sp>
        <p:nvSpPr>
          <p:cNvPr id="6" name="Rechthoek 5">
            <a:extLst>
              <a:ext uri="{FF2B5EF4-FFF2-40B4-BE49-F238E27FC236}">
                <a16:creationId xmlns:a16="http://schemas.microsoft.com/office/drawing/2014/main" id="{796F72E0-EE19-4EDA-9C40-C285C7FD08E8}"/>
              </a:ext>
            </a:extLst>
          </p:cNvPr>
          <p:cNvSpPr/>
          <p:nvPr/>
        </p:nvSpPr>
        <p:spPr>
          <a:xfrm>
            <a:off x="1335024" y="4616831"/>
            <a:ext cx="9619488" cy="1321054"/>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Sinds de knop in het DSO veranderd is van Omgevingsoverleg naar conceptverzoek is er geen digitaal formulier beschikbaar om een initiatief in te dienen. Deze moet op de website komen.  </a:t>
            </a: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
        <p:nvSpPr>
          <p:cNvPr id="8" name="Rechthoek: afgeronde hoeken 7">
            <a:extLst>
              <a:ext uri="{FF2B5EF4-FFF2-40B4-BE49-F238E27FC236}">
                <a16:creationId xmlns:a16="http://schemas.microsoft.com/office/drawing/2014/main" id="{AAC2F4A6-E44C-2636-49F3-79C74E1EB282}"/>
              </a:ext>
            </a:extLst>
          </p:cNvPr>
          <p:cNvSpPr/>
          <p:nvPr/>
        </p:nvSpPr>
        <p:spPr>
          <a:xfrm>
            <a:off x="5416137" y="1147572"/>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Stappen</a:t>
            </a:r>
          </a:p>
        </p:txBody>
      </p:sp>
      <p:sp>
        <p:nvSpPr>
          <p:cNvPr id="9" name="Rechthoek: afgeronde hoeken 8">
            <a:extLst>
              <a:ext uri="{FF2B5EF4-FFF2-40B4-BE49-F238E27FC236}">
                <a16:creationId xmlns:a16="http://schemas.microsoft.com/office/drawing/2014/main" id="{C36133D9-C885-76E6-2360-CA837F671224}"/>
              </a:ext>
            </a:extLst>
          </p:cNvPr>
          <p:cNvSpPr/>
          <p:nvPr/>
        </p:nvSpPr>
        <p:spPr>
          <a:xfrm>
            <a:off x="1671669" y="4460748"/>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Aandachtpunten</a:t>
            </a:r>
          </a:p>
        </p:txBody>
      </p:sp>
    </p:spTree>
    <p:extLst>
      <p:ext uri="{BB962C8B-B14F-4D97-AF65-F5344CB8AC3E}">
        <p14:creationId xmlns:p14="http://schemas.microsoft.com/office/powerpoint/2010/main" val="237654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descr="Afbeelding met tekst, diagram, Lettertype, schermopname&#10;&#10;Automatisch gegenereerde beschrijving">
            <a:extLst>
              <a:ext uri="{FF2B5EF4-FFF2-40B4-BE49-F238E27FC236}">
                <a16:creationId xmlns:a16="http://schemas.microsoft.com/office/drawing/2014/main" id="{1715DF48-B577-6B71-8492-3FCADB0814B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2697"/>
          <a:stretch/>
        </p:blipFill>
        <p:spPr>
          <a:xfrm>
            <a:off x="1333269" y="1571599"/>
            <a:ext cx="8946423" cy="4767658"/>
          </a:xfrm>
          <a:prstGeom prst="rect">
            <a:avLst/>
          </a:prstGeom>
        </p:spPr>
      </p:pic>
      <p:sp>
        <p:nvSpPr>
          <p:cNvPr id="4" name="Rectangle 2">
            <a:extLst>
              <a:ext uri="{FF2B5EF4-FFF2-40B4-BE49-F238E27FC236}">
                <a16:creationId xmlns:a16="http://schemas.microsoft.com/office/drawing/2014/main" id="{673EE437-EF03-81EA-1926-89CF66388DCD}"/>
              </a:ext>
            </a:extLst>
          </p:cNvPr>
          <p:cNvSpPr txBox="1">
            <a:spLocks/>
          </p:cNvSpPr>
          <p:nvPr/>
        </p:nvSpPr>
        <p:spPr>
          <a:xfrm>
            <a:off x="1869513" y="518743"/>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De keten van beantwoording….. </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Tree>
    <p:extLst>
      <p:ext uri="{BB962C8B-B14F-4D97-AF65-F5344CB8AC3E}">
        <p14:creationId xmlns:p14="http://schemas.microsoft.com/office/powerpoint/2010/main" val="3904725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Afbeelding 22">
            <a:extLst>
              <a:ext uri="{FF2B5EF4-FFF2-40B4-BE49-F238E27FC236}">
                <a16:creationId xmlns:a16="http://schemas.microsoft.com/office/drawing/2014/main" id="{BC5CD58D-C6EE-6E2D-0152-0101505A4A96}"/>
              </a:ext>
            </a:extLst>
          </p:cNvPr>
          <p:cNvPicPr>
            <a:picLocks noChangeAspect="1"/>
          </p:cNvPicPr>
          <p:nvPr/>
        </p:nvPicPr>
        <p:blipFill>
          <a:blip r:embed="rId2"/>
          <a:stretch>
            <a:fillRect/>
          </a:stretch>
        </p:blipFill>
        <p:spPr>
          <a:xfrm>
            <a:off x="656598" y="2802371"/>
            <a:ext cx="10878802" cy="3125012"/>
          </a:xfrm>
          <a:prstGeom prst="rect">
            <a:avLst/>
          </a:prstGeom>
        </p:spPr>
      </p:pic>
      <p:sp>
        <p:nvSpPr>
          <p:cNvPr id="24" name="Rectangle 2">
            <a:extLst>
              <a:ext uri="{FF2B5EF4-FFF2-40B4-BE49-F238E27FC236}">
                <a16:creationId xmlns:a16="http://schemas.microsoft.com/office/drawing/2014/main" id="{257EE350-14BD-E14A-9BF1-7088A2646BC5}"/>
              </a:ext>
            </a:extLst>
          </p:cNvPr>
          <p:cNvSpPr txBox="1">
            <a:spLocks/>
          </p:cNvSpPr>
          <p:nvPr/>
        </p:nvSpPr>
        <p:spPr>
          <a:xfrm>
            <a:off x="1854015" y="52548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De relatie tussen website, </a:t>
            </a:r>
            <a:r>
              <a:rPr lang="nl-NL" dirty="0" err="1"/>
              <a:t>vergunningchecker</a:t>
            </a:r>
            <a:r>
              <a:rPr lang="nl-NL" dirty="0"/>
              <a:t> en KCC</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25" name="Tekstvak 24">
            <a:extLst>
              <a:ext uri="{FF2B5EF4-FFF2-40B4-BE49-F238E27FC236}">
                <a16:creationId xmlns:a16="http://schemas.microsoft.com/office/drawing/2014/main" id="{F5F37487-063E-F617-C255-3A9F3B16DB11}"/>
              </a:ext>
            </a:extLst>
          </p:cNvPr>
          <p:cNvSpPr txBox="1"/>
          <p:nvPr/>
        </p:nvSpPr>
        <p:spPr>
          <a:xfrm>
            <a:off x="3588646" y="1605619"/>
            <a:ext cx="5014706" cy="830997"/>
          </a:xfrm>
          <a:prstGeom prst="rect">
            <a:avLst/>
          </a:prstGeom>
          <a:noFill/>
        </p:spPr>
        <p:txBody>
          <a:bodyPr wrap="none" rtlCol="0">
            <a:spAutoFit/>
          </a:bodyPr>
          <a:lstStyle/>
          <a:p>
            <a:pPr marL="285750" indent="-285750">
              <a:buFont typeface="+mj-lt"/>
              <a:buAutoNum type="arabicPeriod"/>
            </a:pPr>
            <a:r>
              <a:rPr lang="nl-NL" sz="1600" dirty="0">
                <a:solidFill>
                  <a:srgbClr val="002060"/>
                </a:solidFill>
              </a:rPr>
              <a:t>Is de website op orde / Omgevingswetproof ingericht?</a:t>
            </a:r>
          </a:p>
          <a:p>
            <a:pPr marL="285750" indent="-285750">
              <a:buFont typeface="+mj-lt"/>
              <a:buAutoNum type="arabicPeriod"/>
            </a:pPr>
            <a:r>
              <a:rPr lang="nl-NL" sz="1600" dirty="0">
                <a:solidFill>
                  <a:srgbClr val="002060"/>
                </a:solidFill>
              </a:rPr>
              <a:t>Is de checker/beslisbomen op orde?</a:t>
            </a:r>
          </a:p>
          <a:p>
            <a:pPr marL="285750" indent="-285750">
              <a:buFont typeface="+mj-lt"/>
              <a:buAutoNum type="arabicPeriod"/>
            </a:pPr>
            <a:r>
              <a:rPr lang="nl-NL" sz="1600" dirty="0">
                <a:solidFill>
                  <a:srgbClr val="002060"/>
                </a:solidFill>
              </a:rPr>
              <a:t>Is er voldoende kennis/capaciteit aanwezig in het KCC?</a:t>
            </a:r>
          </a:p>
        </p:txBody>
      </p:sp>
    </p:spTree>
    <p:extLst>
      <p:ext uri="{BB962C8B-B14F-4D97-AF65-F5344CB8AC3E}">
        <p14:creationId xmlns:p14="http://schemas.microsoft.com/office/powerpoint/2010/main" val="1487479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0531CBE-671C-0A92-AFA2-FFA6A3E584A4}"/>
              </a:ext>
            </a:extLst>
          </p:cNvPr>
          <p:cNvSpPr>
            <a:spLocks noGrp="1"/>
          </p:cNvSpPr>
          <p:nvPr>
            <p:ph idx="1"/>
          </p:nvPr>
        </p:nvSpPr>
        <p:spPr>
          <a:xfrm>
            <a:off x="2008999" y="1978902"/>
            <a:ext cx="10033200" cy="5220000"/>
          </a:xfrm>
        </p:spPr>
        <p:txBody>
          <a:bodyPr/>
          <a:lstStyle/>
          <a:p>
            <a:r>
              <a:rPr lang="nl-NL" sz="1800" dirty="0">
                <a:effectLst/>
                <a:latin typeface="Calibri" panose="020F0502020204030204" pitchFamily="34" charset="0"/>
                <a:ea typeface="Calibri" panose="020F0502020204030204" pitchFamily="34" charset="0"/>
                <a:cs typeface="Times New Roman" panose="02020603050405020304" pitchFamily="18" charset="0"/>
              </a:rPr>
              <a:t>Vijfentwintig vragen</a:t>
            </a:r>
          </a:p>
          <a:p>
            <a:r>
              <a:rPr lang="nl-NL" sz="1800" dirty="0">
                <a:latin typeface="Calibri" panose="020F0502020204030204" pitchFamily="34" charset="0"/>
                <a:ea typeface="Calibri" panose="020F0502020204030204" pitchFamily="34" charset="0"/>
                <a:cs typeface="Times New Roman" panose="02020603050405020304" pitchFamily="18" charset="0"/>
              </a:rPr>
              <a:t>Niet uitputtend</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dirty="0">
                <a:latin typeface="Calibri" panose="020F0502020204030204" pitchFamily="34" charset="0"/>
                <a:ea typeface="Calibri" panose="020F0502020204030204" pitchFamily="34" charset="0"/>
                <a:cs typeface="Times New Roman" panose="02020603050405020304" pitchFamily="18" charset="0"/>
              </a:rPr>
              <a:t>Het betreffen algemene vragen en informatieverzoeken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dirty="0">
                <a:latin typeface="Calibri" panose="020F0502020204030204" pitchFamily="34" charset="0"/>
                <a:cs typeface="Times New Roman" panose="02020603050405020304" pitchFamily="18" charset="0"/>
              </a:rPr>
              <a:t>Geraakt door de Omgevingswet en/of </a:t>
            </a:r>
            <a:r>
              <a:rPr lang="nl-NL" sz="1800" dirty="0">
                <a:effectLst/>
                <a:latin typeface="Calibri" panose="020F0502020204030204" pitchFamily="34" charset="0"/>
                <a:ea typeface="Calibri" panose="020F0502020204030204" pitchFamily="34" charset="0"/>
                <a:cs typeface="Times New Roman" panose="02020603050405020304" pitchFamily="18" charset="0"/>
              </a:rPr>
              <a:t>Wet kwaliteitsborging bouw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Wkb</a:t>
            </a:r>
            <a:r>
              <a:rPr lang="nl-NL" sz="1800" dirty="0">
                <a:effectLst/>
                <a:latin typeface="Calibri" panose="020F0502020204030204" pitchFamily="34" charset="0"/>
                <a:ea typeface="Calibri" panose="020F0502020204030204" pitchFamily="34" charset="0"/>
                <a:cs typeface="Times New Roman" panose="02020603050405020304" pitchFamily="18" charset="0"/>
              </a:rPr>
              <a:t>)</a:t>
            </a:r>
          </a:p>
          <a:p>
            <a:r>
              <a:rPr lang="nl-NL" sz="1800" dirty="0">
                <a:latin typeface="Calibri" panose="020F0502020204030204" pitchFamily="34" charset="0"/>
                <a:cs typeface="Times New Roman" panose="02020603050405020304" pitchFamily="18" charset="0"/>
              </a:rPr>
              <a:t>Gespreksstarter</a:t>
            </a:r>
          </a:p>
        </p:txBody>
      </p:sp>
      <p:sp>
        <p:nvSpPr>
          <p:cNvPr id="3" name="Rectangle 2">
            <a:extLst>
              <a:ext uri="{FF2B5EF4-FFF2-40B4-BE49-F238E27FC236}">
                <a16:creationId xmlns:a16="http://schemas.microsoft.com/office/drawing/2014/main" id="{9B87FE8A-8368-66E5-4C3E-ED6A515DB80E}"/>
              </a:ext>
            </a:extLst>
          </p:cNvPr>
          <p:cNvSpPr txBox="1">
            <a:spLocks/>
          </p:cNvSpPr>
          <p:nvPr/>
        </p:nvSpPr>
        <p:spPr>
          <a:xfrm>
            <a:off x="1838517" y="703587"/>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nl-NL" sz="3200" b="1" i="0" u="none" strike="noStrike" kern="1200" cap="none" spc="0" normalizeH="0" baseline="0" noProof="0" dirty="0">
                <a:ln>
                  <a:noFill/>
                </a:ln>
                <a:solidFill>
                  <a:srgbClr val="00A9F3"/>
                </a:solidFill>
                <a:effectLst/>
                <a:uLnTx/>
                <a:uFillTx/>
                <a:latin typeface="Arial" charset="0"/>
                <a:cs typeface="Arial" charset="0"/>
              </a:rPr>
              <a:t>De gespreksstarter</a:t>
            </a:r>
          </a:p>
        </p:txBody>
      </p:sp>
    </p:spTree>
    <p:extLst>
      <p:ext uri="{BB962C8B-B14F-4D97-AF65-F5344CB8AC3E}">
        <p14:creationId xmlns:p14="http://schemas.microsoft.com/office/powerpoint/2010/main" val="2166549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E6EB09AD-380B-66C6-9E8E-E49FFAF521D4}"/>
              </a:ext>
            </a:extLst>
          </p:cNvPr>
          <p:cNvSpPr>
            <a:spLocks noGrp="1"/>
          </p:cNvSpPr>
          <p:nvPr>
            <p:ph idx="1"/>
          </p:nvPr>
        </p:nvSpPr>
        <p:spPr>
          <a:xfrm>
            <a:off x="1838517" y="1638000"/>
            <a:ext cx="10033200" cy="5220000"/>
          </a:xfrm>
        </p:spPr>
        <p:txBody>
          <a:bodyPr/>
          <a:lstStyle/>
          <a:p>
            <a:r>
              <a:rPr lang="nl-NL" sz="1800" dirty="0">
                <a:latin typeface="Calibri" panose="020F0502020204030204" pitchFamily="34" charset="0"/>
                <a:cs typeface="Times New Roman" panose="02020603050405020304" pitchFamily="18" charset="0"/>
              </a:rPr>
              <a:t>Organiseer een sessie van 1 dagdeel met een team van medewerkers die actief zijn in de vraagbeantwoording. (KCC, frontoffice, backoffice VTH, Omgevingswetmedewerker en eventueel OD)</a:t>
            </a:r>
            <a:br>
              <a:rPr lang="nl-NL" sz="1800" dirty="0">
                <a:latin typeface="Calibri" panose="020F0502020204030204" pitchFamily="34" charset="0"/>
                <a:cs typeface="Times New Roman" panose="02020603050405020304" pitchFamily="18" charset="0"/>
              </a:rPr>
            </a:br>
            <a:endParaRPr lang="nl-NL" sz="1800" dirty="0">
              <a:latin typeface="Calibri" panose="020F0502020204030204" pitchFamily="34" charset="0"/>
              <a:cs typeface="Times New Roman" panose="02020603050405020304" pitchFamily="18" charset="0"/>
            </a:endParaRPr>
          </a:p>
          <a:p>
            <a:r>
              <a:rPr lang="nl-NL" sz="1800" dirty="0">
                <a:latin typeface="Calibri" panose="020F0502020204030204" pitchFamily="34" charset="0"/>
                <a:cs typeface="Times New Roman" panose="02020603050405020304" pitchFamily="18" charset="0"/>
              </a:rPr>
              <a:t>Interpreteer de vraag en doorloop stapsgewijs de keten van beantwoording</a:t>
            </a:r>
            <a:br>
              <a:rPr lang="nl-NL" sz="1800" dirty="0">
                <a:latin typeface="Calibri" panose="020F0502020204030204" pitchFamily="34" charset="0"/>
                <a:cs typeface="Times New Roman" panose="02020603050405020304" pitchFamily="18" charset="0"/>
              </a:rPr>
            </a:br>
            <a:endParaRPr lang="nl-NL" sz="1600" dirty="0">
              <a:latin typeface="Calibri" panose="020F0502020204030204" pitchFamily="34" charset="0"/>
              <a:cs typeface="Times New Roman" panose="02020603050405020304" pitchFamily="18" charset="0"/>
            </a:endParaRPr>
          </a:p>
          <a:p>
            <a:r>
              <a:rPr lang="nl-NL" sz="1800" dirty="0">
                <a:latin typeface="Calibri" panose="020F0502020204030204" pitchFamily="34" charset="0"/>
                <a:cs typeface="Times New Roman" panose="02020603050405020304" pitchFamily="18" charset="0"/>
              </a:rPr>
              <a:t>Kom aan de hand van het instrument tot aandachtspunten bijvoorbeeld op het vlak van;</a:t>
            </a:r>
          </a:p>
          <a:p>
            <a:pPr lvl="1"/>
            <a:r>
              <a:rPr lang="nl-NL" sz="1800" dirty="0">
                <a:latin typeface="Calibri" panose="020F0502020204030204" pitchFamily="34" charset="0"/>
                <a:cs typeface="Times New Roman" panose="02020603050405020304" pitchFamily="18" charset="0"/>
              </a:rPr>
              <a:t>Kennis/opleidingen</a:t>
            </a:r>
          </a:p>
          <a:p>
            <a:pPr lvl="1"/>
            <a:r>
              <a:rPr lang="nl-NL" sz="1800" dirty="0">
                <a:latin typeface="Calibri" panose="020F0502020204030204" pitchFamily="34" charset="0"/>
                <a:cs typeface="Times New Roman" panose="02020603050405020304" pitchFamily="18" charset="0"/>
              </a:rPr>
              <a:t>Toegankelijkheid van informatiedragers/bronnen</a:t>
            </a:r>
          </a:p>
          <a:p>
            <a:pPr lvl="1"/>
            <a:r>
              <a:rPr lang="nl-NL" sz="1800" dirty="0">
                <a:latin typeface="Calibri" panose="020F0502020204030204" pitchFamily="34" charset="0"/>
                <a:cs typeface="Times New Roman" panose="02020603050405020304" pitchFamily="18" charset="0"/>
              </a:rPr>
              <a:t>Communicatiekanalen</a:t>
            </a:r>
          </a:p>
          <a:p>
            <a:pPr lvl="1"/>
            <a:r>
              <a:rPr lang="nl-NL" sz="1800" dirty="0">
                <a:latin typeface="Calibri" panose="020F0502020204030204" pitchFamily="34" charset="0"/>
                <a:cs typeface="Times New Roman" panose="02020603050405020304" pitchFamily="18" charset="0"/>
              </a:rPr>
              <a:t>Capaciteit / kosten</a:t>
            </a:r>
            <a:br>
              <a:rPr lang="nl-NL" sz="1600" dirty="0">
                <a:latin typeface="Calibri" panose="020F0502020204030204" pitchFamily="34" charset="0"/>
                <a:cs typeface="Times New Roman" panose="02020603050405020304" pitchFamily="18" charset="0"/>
              </a:rPr>
            </a:br>
            <a:endParaRPr lang="nl-NL" sz="1600" dirty="0">
              <a:latin typeface="Calibri" panose="020F0502020204030204" pitchFamily="34" charset="0"/>
              <a:cs typeface="Times New Roman" panose="02020603050405020304" pitchFamily="18" charset="0"/>
            </a:endParaRPr>
          </a:p>
          <a:p>
            <a:r>
              <a:rPr lang="nl-NL" sz="1800" dirty="0">
                <a:latin typeface="Calibri" panose="020F0502020204030204" pitchFamily="34" charset="0"/>
                <a:cs typeface="Times New Roman" panose="02020603050405020304" pitchFamily="18" charset="0"/>
              </a:rPr>
              <a:t>Kom tot oplossingsrichtingen voor de aandachtspunten. Neem hierin mee de beperkte tijd tot inwerkingtreding (</a:t>
            </a:r>
            <a:r>
              <a:rPr lang="nl-NL" sz="1800" i="1" dirty="0">
                <a:latin typeface="Calibri" panose="020F0502020204030204" pitchFamily="34" charset="0"/>
                <a:cs typeface="Times New Roman" panose="02020603050405020304" pitchFamily="18" charset="0"/>
              </a:rPr>
              <a:t>prioriteer!</a:t>
            </a:r>
            <a:r>
              <a:rPr lang="nl-NL" sz="1800" dirty="0">
                <a:latin typeface="Calibri" panose="020F0502020204030204" pitchFamily="34" charset="0"/>
                <a:cs typeface="Times New Roman" panose="02020603050405020304" pitchFamily="18" charset="0"/>
              </a:rPr>
              <a:t>)</a:t>
            </a:r>
          </a:p>
        </p:txBody>
      </p:sp>
      <p:sp>
        <p:nvSpPr>
          <p:cNvPr id="3" name="Rectangle 2">
            <a:extLst>
              <a:ext uri="{FF2B5EF4-FFF2-40B4-BE49-F238E27FC236}">
                <a16:creationId xmlns:a16="http://schemas.microsoft.com/office/drawing/2014/main" id="{1D8C25C2-6B29-1FB6-50BB-6D75AF17FC11}"/>
              </a:ext>
            </a:extLst>
          </p:cNvPr>
          <p:cNvSpPr txBox="1">
            <a:spLocks/>
          </p:cNvSpPr>
          <p:nvPr/>
        </p:nvSpPr>
        <p:spPr>
          <a:xfrm>
            <a:off x="1838517" y="672590"/>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Hoe gebruik je dit instrument?</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Tree>
    <p:extLst>
      <p:ext uri="{BB962C8B-B14F-4D97-AF65-F5344CB8AC3E}">
        <p14:creationId xmlns:p14="http://schemas.microsoft.com/office/powerpoint/2010/main" val="4098993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17F9D8-2ED8-3547-79C3-7BC86E556E20}"/>
              </a:ext>
            </a:extLst>
          </p:cNvPr>
          <p:cNvSpPr>
            <a:spLocks noGrp="1"/>
          </p:cNvSpPr>
          <p:nvPr>
            <p:ph type="title"/>
          </p:nvPr>
        </p:nvSpPr>
        <p:spPr>
          <a:xfrm>
            <a:off x="1923204" y="2221489"/>
            <a:ext cx="10363200" cy="1362075"/>
          </a:xfrm>
        </p:spPr>
        <p:txBody>
          <a:bodyPr/>
          <a:lstStyle/>
          <a:p>
            <a:r>
              <a:rPr lang="nl-NL" dirty="0"/>
              <a:t>Praktijkvoorbeelden</a:t>
            </a:r>
          </a:p>
        </p:txBody>
      </p:sp>
    </p:spTree>
    <p:extLst>
      <p:ext uri="{BB962C8B-B14F-4D97-AF65-F5344CB8AC3E}">
        <p14:creationId xmlns:p14="http://schemas.microsoft.com/office/powerpoint/2010/main" val="2025628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1 - Kwaliteitsborger</a:t>
            </a:r>
            <a:endParaRPr kumimoji="0" lang="nl-NL" sz="3200" b="1"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Bewoner zoekt een kwaliteitsborger. Kunnen jullie hem het adres van een partij geven waar jullie goede ervaringen mee hebben?</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err="1">
                <a:solidFill>
                  <a:srgbClr val="002060"/>
                </a:solidFill>
                <a:latin typeface="Calibri" panose="020F0502020204030204" pitchFamily="34" charset="0"/>
                <a:cs typeface="Times New Roman" panose="02020603050405020304" pitchFamily="18" charset="0"/>
              </a:rPr>
              <a:t>Wkb</a:t>
            </a:r>
            <a:r>
              <a:rPr lang="nl-NL" sz="1600" i="1" dirty="0">
                <a:solidFill>
                  <a:srgbClr val="002060"/>
                </a:solidFill>
                <a:latin typeface="Calibri" panose="020F0502020204030204" pitchFamily="34" charset="0"/>
                <a:cs typeface="Times New Roman" panose="02020603050405020304" pitchFamily="18" charset="0"/>
              </a:rPr>
              <a:t>/Private </a:t>
            </a:r>
            <a:r>
              <a:rPr lang="nl-NL" sz="1600" i="1" dirty="0" err="1">
                <a:solidFill>
                  <a:srgbClr val="002060"/>
                </a:solidFill>
                <a:latin typeface="Calibri" panose="020F0502020204030204" pitchFamily="34" charset="0"/>
                <a:cs typeface="Times New Roman" panose="02020603050405020304" pitchFamily="18" charset="0"/>
              </a:rPr>
              <a:t>kwaliteitsborgers</a:t>
            </a:r>
            <a:endParaRPr lang="nl-NL" sz="1600" i="1" dirty="0">
              <a:solidFill>
                <a:srgbClr val="002060"/>
              </a:solidFill>
              <a:latin typeface="Calibri" panose="020F0502020204030204" pitchFamily="34" charset="0"/>
              <a:cs typeface="Times New Roman" panose="02020603050405020304" pitchFamily="18" charset="0"/>
            </a:endParaRPr>
          </a:p>
          <a:p>
            <a:endParaRPr lang="nl-NL" sz="1600" dirty="0">
              <a:solidFill>
                <a:srgbClr val="002060"/>
              </a:solidFill>
              <a:latin typeface="Calibri" panose="020F0502020204030204" pitchFamily="34" charset="0"/>
              <a:cs typeface="Times New Roman" panose="02020603050405020304" pitchFamily="18" charset="0"/>
            </a:endParaRP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Tree>
    <p:extLst>
      <p:ext uri="{BB962C8B-B14F-4D97-AF65-F5344CB8AC3E}">
        <p14:creationId xmlns:p14="http://schemas.microsoft.com/office/powerpoint/2010/main" val="330051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C9E784-E69E-D590-9B91-72A18F8610C6}"/>
              </a:ext>
            </a:extLst>
          </p:cNvPr>
          <p:cNvSpPr txBox="1">
            <a:spLocks/>
          </p:cNvSpPr>
          <p:nvPr/>
        </p:nvSpPr>
        <p:spPr>
          <a:xfrm>
            <a:off x="1838517" y="223139"/>
            <a:ext cx="9266237" cy="714375"/>
          </a:xfrm>
          <a:prstGeom prst="rect">
            <a:avLst/>
          </a:prstGeom>
        </p:spPr>
        <p:txBody>
          <a:bodyPr/>
          <a:lst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a:lstStyle>
          <a:p>
            <a:pPr marL="0" marR="0" lvl="0" indent="0" algn="l" defTabSz="912813" rtl="0" eaLnBrk="1" fontAlgn="base" latinLnBrk="0" hangingPunct="1">
              <a:lnSpc>
                <a:spcPct val="90000"/>
              </a:lnSpc>
              <a:spcBef>
                <a:spcPct val="0"/>
              </a:spcBef>
              <a:spcAft>
                <a:spcPct val="0"/>
              </a:spcAft>
              <a:buClrTx/>
              <a:buSzTx/>
              <a:buFontTx/>
              <a:buNone/>
              <a:tabLst/>
              <a:defRPr/>
            </a:pPr>
            <a:r>
              <a:rPr lang="nl-NL" dirty="0"/>
              <a:t>Vraag 1 - Kwaliteitsborger</a:t>
            </a:r>
            <a:endParaRPr kumimoji="0" lang="nl-NL" sz="3200" b="1" i="0" u="none" strike="noStrike" kern="1200" cap="none" spc="0" normalizeH="0" baseline="0" noProof="0" dirty="0">
              <a:ln>
                <a:noFill/>
              </a:ln>
              <a:solidFill>
                <a:srgbClr val="00A9F3"/>
              </a:solidFill>
              <a:effectLst/>
              <a:uLnTx/>
              <a:uFillTx/>
              <a:latin typeface="Arial" charset="0"/>
              <a:cs typeface="Arial" charset="0"/>
            </a:endParaRPr>
          </a:p>
        </p:txBody>
      </p:sp>
      <p:sp>
        <p:nvSpPr>
          <p:cNvPr id="4" name="Rechthoek 3">
            <a:extLst>
              <a:ext uri="{FF2B5EF4-FFF2-40B4-BE49-F238E27FC236}">
                <a16:creationId xmlns:a16="http://schemas.microsoft.com/office/drawing/2014/main" id="{C0612F71-BC23-0E0D-6E34-48CB45FEED1B}"/>
              </a:ext>
            </a:extLst>
          </p:cNvPr>
          <p:cNvSpPr/>
          <p:nvPr/>
        </p:nvSpPr>
        <p:spPr>
          <a:xfrm>
            <a:off x="1335024" y="1344168"/>
            <a:ext cx="3666744"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Bewoner zoekt een kwaliteitsborger. Kunnen jullie hem het adres van een partij geven waar jullie goede ervaringen mee hebben?</a:t>
            </a:r>
          </a:p>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r>
              <a:rPr lang="nl-NL" sz="1600" i="1" dirty="0">
                <a:solidFill>
                  <a:srgbClr val="002060"/>
                </a:solidFill>
                <a:latin typeface="Calibri" panose="020F0502020204030204" pitchFamily="34" charset="0"/>
                <a:cs typeface="Times New Roman" panose="02020603050405020304" pitchFamily="18" charset="0"/>
              </a:rPr>
              <a:t>Omgevingswet/</a:t>
            </a:r>
            <a:r>
              <a:rPr lang="nl-NL" sz="1600" i="1" dirty="0" err="1">
                <a:solidFill>
                  <a:srgbClr val="002060"/>
                </a:solidFill>
                <a:latin typeface="Calibri" panose="020F0502020204030204" pitchFamily="34" charset="0"/>
                <a:cs typeface="Times New Roman" panose="02020603050405020304" pitchFamily="18" charset="0"/>
              </a:rPr>
              <a:t>Wkb</a:t>
            </a:r>
            <a:endParaRPr lang="nl-NL" sz="1600" i="1"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i="1" dirty="0" err="1">
                <a:solidFill>
                  <a:srgbClr val="002060"/>
                </a:solidFill>
                <a:latin typeface="Calibri" panose="020F0502020204030204" pitchFamily="34" charset="0"/>
                <a:cs typeface="Times New Roman" panose="02020603050405020304" pitchFamily="18" charset="0"/>
              </a:rPr>
              <a:t>Wkb</a:t>
            </a:r>
            <a:r>
              <a:rPr lang="nl-NL" sz="1600" i="1" dirty="0">
                <a:solidFill>
                  <a:srgbClr val="002060"/>
                </a:solidFill>
                <a:latin typeface="Calibri" panose="020F0502020204030204" pitchFamily="34" charset="0"/>
                <a:cs typeface="Times New Roman" panose="02020603050405020304" pitchFamily="18" charset="0"/>
              </a:rPr>
              <a:t>/Private </a:t>
            </a:r>
            <a:r>
              <a:rPr lang="nl-NL" sz="1600" i="1" dirty="0" err="1">
                <a:solidFill>
                  <a:srgbClr val="002060"/>
                </a:solidFill>
                <a:latin typeface="Calibri" panose="020F0502020204030204" pitchFamily="34" charset="0"/>
                <a:cs typeface="Times New Roman" panose="02020603050405020304" pitchFamily="18" charset="0"/>
              </a:rPr>
              <a:t>kwaliteitsborgers</a:t>
            </a:r>
            <a:endParaRPr lang="nl-NL" sz="1600" i="1" dirty="0">
              <a:solidFill>
                <a:srgbClr val="002060"/>
              </a:solidFill>
              <a:latin typeface="Calibri" panose="020F0502020204030204" pitchFamily="34" charset="0"/>
              <a:cs typeface="Times New Roman" panose="02020603050405020304" pitchFamily="18" charset="0"/>
            </a:endParaRPr>
          </a:p>
          <a:p>
            <a:endParaRPr lang="nl-NL" sz="1600" dirty="0">
              <a:solidFill>
                <a:srgbClr val="002060"/>
              </a:solidFill>
              <a:latin typeface="Calibri" panose="020F0502020204030204" pitchFamily="34" charset="0"/>
              <a:cs typeface="Times New Roman" panose="02020603050405020304" pitchFamily="18" charset="0"/>
            </a:endParaRPr>
          </a:p>
        </p:txBody>
      </p:sp>
      <p:sp>
        <p:nvSpPr>
          <p:cNvPr id="5" name="Rechthoek 4">
            <a:extLst>
              <a:ext uri="{FF2B5EF4-FFF2-40B4-BE49-F238E27FC236}">
                <a16:creationId xmlns:a16="http://schemas.microsoft.com/office/drawing/2014/main" id="{6B633D7F-520C-73C6-1564-82B4677A1FEE}"/>
              </a:ext>
            </a:extLst>
          </p:cNvPr>
          <p:cNvSpPr/>
          <p:nvPr/>
        </p:nvSpPr>
        <p:spPr>
          <a:xfrm>
            <a:off x="5120640" y="1350264"/>
            <a:ext cx="5833872" cy="2974848"/>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Vraagt komt binnen bij KCC.</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Het KCC checkt de kennisbank met FAQ’s. Het antwoord staat daar niet in</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vraag wordt via email voorgelegd bij de backoffice VTH</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Backoffice VTH stuurt email met antwoord</a:t>
            </a:r>
          </a:p>
        </p:txBody>
      </p:sp>
      <p:sp>
        <p:nvSpPr>
          <p:cNvPr id="6" name="Rechthoek 5">
            <a:extLst>
              <a:ext uri="{FF2B5EF4-FFF2-40B4-BE49-F238E27FC236}">
                <a16:creationId xmlns:a16="http://schemas.microsoft.com/office/drawing/2014/main" id="{796F72E0-EE19-4EDA-9C40-C285C7FD08E8}"/>
              </a:ext>
            </a:extLst>
          </p:cNvPr>
          <p:cNvSpPr/>
          <p:nvPr/>
        </p:nvSpPr>
        <p:spPr>
          <a:xfrm>
            <a:off x="1335024" y="4616831"/>
            <a:ext cx="9619488" cy="1321054"/>
          </a:xfrm>
          <a:prstGeom prst="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Dit is een algemene vraag met een standaard antwoord die in de FAQ thuis hoort en toegevoegd moet worden.</a:t>
            </a: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gemeente mag hier geen antwoord op geven. In de kennisbank moet een link opgenomen worden naar een overheidswebsite met </a:t>
            </a:r>
            <a:r>
              <a:rPr lang="nl-NL" sz="1600" dirty="0" err="1">
                <a:solidFill>
                  <a:srgbClr val="002060"/>
                </a:solidFill>
                <a:latin typeface="Calibri" panose="020F0502020204030204" pitchFamily="34" charset="0"/>
                <a:cs typeface="Times New Roman" panose="02020603050405020304" pitchFamily="18" charset="0"/>
              </a:rPr>
              <a:t>kwaliteitsborgers</a:t>
            </a:r>
            <a:endParaRPr lang="nl-NL" sz="1600" dirty="0">
              <a:solidFill>
                <a:srgbClr val="002060"/>
              </a:solidFill>
              <a:latin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nl-NL" sz="1600" dirty="0">
                <a:solidFill>
                  <a:srgbClr val="002060"/>
                </a:solidFill>
                <a:latin typeface="Calibri" panose="020F0502020204030204" pitchFamily="34" charset="0"/>
                <a:cs typeface="Times New Roman" panose="02020603050405020304" pitchFamily="18" charset="0"/>
              </a:rPr>
              <a:t>De kennisbank met FAQ is nog niet Omgevingswetproof en </a:t>
            </a:r>
            <a:r>
              <a:rPr lang="nl-NL" sz="1600" dirty="0" err="1">
                <a:solidFill>
                  <a:srgbClr val="002060"/>
                </a:solidFill>
                <a:latin typeface="Calibri" panose="020F0502020204030204" pitchFamily="34" charset="0"/>
                <a:cs typeface="Times New Roman" panose="02020603050405020304" pitchFamily="18" charset="0"/>
              </a:rPr>
              <a:t>Wkb</a:t>
            </a:r>
            <a:r>
              <a:rPr lang="nl-NL" sz="1600" dirty="0">
                <a:solidFill>
                  <a:srgbClr val="002060"/>
                </a:solidFill>
                <a:latin typeface="Calibri" panose="020F0502020204030204" pitchFamily="34" charset="0"/>
                <a:cs typeface="Times New Roman" panose="02020603050405020304" pitchFamily="18" charset="0"/>
              </a:rPr>
              <a:t> </a:t>
            </a:r>
            <a:r>
              <a:rPr lang="nl-NL" sz="1600" dirty="0" err="1">
                <a:solidFill>
                  <a:srgbClr val="002060"/>
                </a:solidFill>
                <a:latin typeface="Calibri" panose="020F0502020204030204" pitchFamily="34" charset="0"/>
                <a:cs typeface="Times New Roman" panose="02020603050405020304" pitchFamily="18" charset="0"/>
              </a:rPr>
              <a:t>proof</a:t>
            </a:r>
            <a:r>
              <a:rPr lang="nl-NL" sz="1600" dirty="0">
                <a:solidFill>
                  <a:srgbClr val="002060"/>
                </a:solidFill>
                <a:latin typeface="Calibri" panose="020F0502020204030204" pitchFamily="34" charset="0"/>
                <a:cs typeface="Times New Roman" panose="02020603050405020304" pitchFamily="18" charset="0"/>
              </a:rPr>
              <a:t> gemaakt </a:t>
            </a:r>
          </a:p>
        </p:txBody>
      </p:sp>
      <p:sp>
        <p:nvSpPr>
          <p:cNvPr id="7" name="Rechthoek: afgeronde hoeken 6">
            <a:extLst>
              <a:ext uri="{FF2B5EF4-FFF2-40B4-BE49-F238E27FC236}">
                <a16:creationId xmlns:a16="http://schemas.microsoft.com/office/drawing/2014/main" id="{D656F4E7-425D-008F-BF0C-F16522586291}"/>
              </a:ext>
            </a:extLst>
          </p:cNvPr>
          <p:cNvSpPr/>
          <p:nvPr/>
        </p:nvSpPr>
        <p:spPr>
          <a:xfrm>
            <a:off x="1688275" y="1170432"/>
            <a:ext cx="1496727"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Vraag</a:t>
            </a:r>
          </a:p>
        </p:txBody>
      </p:sp>
      <p:sp>
        <p:nvSpPr>
          <p:cNvPr id="8" name="Rechthoek: afgeronde hoeken 7">
            <a:extLst>
              <a:ext uri="{FF2B5EF4-FFF2-40B4-BE49-F238E27FC236}">
                <a16:creationId xmlns:a16="http://schemas.microsoft.com/office/drawing/2014/main" id="{AAC2F4A6-E44C-2636-49F3-79C74E1EB282}"/>
              </a:ext>
            </a:extLst>
          </p:cNvPr>
          <p:cNvSpPr/>
          <p:nvPr/>
        </p:nvSpPr>
        <p:spPr>
          <a:xfrm>
            <a:off x="5416137" y="1147572"/>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Stappen</a:t>
            </a:r>
          </a:p>
        </p:txBody>
      </p:sp>
      <p:sp>
        <p:nvSpPr>
          <p:cNvPr id="9" name="Rechthoek: afgeronde hoeken 8">
            <a:extLst>
              <a:ext uri="{FF2B5EF4-FFF2-40B4-BE49-F238E27FC236}">
                <a16:creationId xmlns:a16="http://schemas.microsoft.com/office/drawing/2014/main" id="{C36133D9-C885-76E6-2360-CA837F671224}"/>
              </a:ext>
            </a:extLst>
          </p:cNvPr>
          <p:cNvSpPr/>
          <p:nvPr/>
        </p:nvSpPr>
        <p:spPr>
          <a:xfrm>
            <a:off x="1671669" y="4460748"/>
            <a:ext cx="4320000" cy="393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Aandachtpunten</a:t>
            </a:r>
          </a:p>
        </p:txBody>
      </p:sp>
    </p:spTree>
    <p:extLst>
      <p:ext uri="{BB962C8B-B14F-4D97-AF65-F5344CB8AC3E}">
        <p14:creationId xmlns:p14="http://schemas.microsoft.com/office/powerpoint/2010/main" val="2599165779"/>
      </p:ext>
    </p:extLst>
  </p:cSld>
  <p:clrMapOvr>
    <a:masterClrMapping/>
  </p:clrMapOvr>
</p:sld>
</file>

<file path=ppt/theme/theme1.xml><?xml version="1.0" encoding="utf-8"?>
<a:theme xmlns:a="http://schemas.openxmlformats.org/drawingml/2006/main" name="VNG Titels">
  <a:themeElements>
    <a:clrScheme name="Aangepast 23">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41"/>
      </a:accent5>
      <a:accent6>
        <a:srgbClr val="C20016"/>
      </a:accent6>
      <a:hlink>
        <a:srgbClr val="999999"/>
      </a:hlink>
      <a:folHlink>
        <a:srgbClr val="CCCCCC"/>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VNG Titels">
  <a:themeElements>
    <a:clrScheme name="Aangepast 23">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41"/>
      </a:accent5>
      <a:accent6>
        <a:srgbClr val="C20016"/>
      </a:accent6>
      <a:hlink>
        <a:srgbClr val="999999"/>
      </a:hlink>
      <a:folHlink>
        <a:srgbClr val="CCCCCC"/>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4.xml><?xml version="1.0" encoding="utf-8"?>
<a:theme xmlns:a="http://schemas.openxmlformats.org/drawingml/2006/main" name="DE_VNG">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_VNG" id="{4108DEA7-02D4-4179-9816-A8AA3C1893C9}" vid="{EF655D74-2156-4756-B4E8-1756108EE235}"/>
    </a:ext>
  </a:extLst>
</a:theme>
</file>

<file path=ppt/theme/theme5.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1189EB0E76F84A9D7F03C8EA815291" ma:contentTypeVersion="10" ma:contentTypeDescription="Een nieuw document maken." ma:contentTypeScope="" ma:versionID="eaa48afcee25731bddebd3e13dd22c13">
  <xsd:schema xmlns:xsd="http://www.w3.org/2001/XMLSchema" xmlns:xs="http://www.w3.org/2001/XMLSchema" xmlns:p="http://schemas.microsoft.com/office/2006/metadata/properties" xmlns:ns3="92b04baa-6580-4826-82f5-6c59abb8f47c" xmlns:ns4="4b3b6605-14ba-4a1a-95f2-93f8ffde7dbf" targetNamespace="http://schemas.microsoft.com/office/2006/metadata/properties" ma:root="true" ma:fieldsID="c0952ac70d09141491ae7061ff76cc39" ns3:_="" ns4:_="">
    <xsd:import namespace="92b04baa-6580-4826-82f5-6c59abb8f47c"/>
    <xsd:import namespace="4b3b6605-14ba-4a1a-95f2-93f8ffde7db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b04baa-6580-4826-82f5-6c59abb8f4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b3b6605-14ba-4a1a-95f2-93f8ffde7dbf"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SharingHintHash" ma:index="12"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F149CB-22C0-4075-840B-E313FD32B1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b04baa-6580-4826-82f5-6c59abb8f47c"/>
    <ds:schemaRef ds:uri="4b3b6605-14ba-4a1a-95f2-93f8ffde7d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B97E01-DCE8-4AB5-8D36-B4FDF9DEE16C}">
  <ds:schemaRefs>
    <ds:schemaRef ds:uri="http://schemas.microsoft.com/sharepoint/v3/contenttype/forms"/>
  </ds:schemaRefs>
</ds:datastoreItem>
</file>

<file path=customXml/itemProps3.xml><?xml version="1.0" encoding="utf-8"?>
<ds:datastoreItem xmlns:ds="http://schemas.openxmlformats.org/officeDocument/2006/customXml" ds:itemID="{5C92EBA8-39B2-425B-9048-C7D88C544438}">
  <ds:schemaRefs>
    <ds:schemaRef ds:uri="http://purl.org/dc/elements/1.1/"/>
    <ds:schemaRef ds:uri="http://schemas.microsoft.com/office/2006/metadata/properties"/>
    <ds:schemaRef ds:uri="92b04baa-6580-4826-82f5-6c59abb8f47c"/>
    <ds:schemaRef ds:uri="http://purl.org/dc/terms/"/>
    <ds:schemaRef ds:uri="http://schemas.openxmlformats.org/package/2006/metadata/core-properties"/>
    <ds:schemaRef ds:uri="http://schemas.microsoft.com/office/2006/documentManagement/types"/>
    <ds:schemaRef ds:uri="4b3b6605-14ba-4a1a-95f2-93f8ffde7dbf"/>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5970</TotalTime>
  <Words>2413</Words>
  <Application>Microsoft Macintosh PowerPoint</Application>
  <PresentationFormat>Breedbeeld</PresentationFormat>
  <Paragraphs>295</Paragraphs>
  <Slides>27</Slides>
  <Notes>1</Notes>
  <HiddenSlides>0</HiddenSlides>
  <MMClips>0</MMClips>
  <ScaleCrop>false</ScaleCrop>
  <HeadingPairs>
    <vt:vector size="6" baseType="variant">
      <vt:variant>
        <vt:lpstr>Gebruikte lettertypen</vt:lpstr>
      </vt:variant>
      <vt:variant>
        <vt:i4>3</vt:i4>
      </vt:variant>
      <vt:variant>
        <vt:lpstr>Thema</vt:lpstr>
      </vt:variant>
      <vt:variant>
        <vt:i4>4</vt:i4>
      </vt:variant>
      <vt:variant>
        <vt:lpstr>Diatitels</vt:lpstr>
      </vt:variant>
      <vt:variant>
        <vt:i4>27</vt:i4>
      </vt:variant>
    </vt:vector>
  </HeadingPairs>
  <TitlesOfParts>
    <vt:vector size="34" baseType="lpstr">
      <vt:lpstr>Arial</vt:lpstr>
      <vt:lpstr>Calibri</vt:lpstr>
      <vt:lpstr>Times New Roman</vt:lpstr>
      <vt:lpstr>VNG Titels</vt:lpstr>
      <vt:lpstr>1_VNG Titels</vt:lpstr>
      <vt:lpstr>VNG_Basis - kopie</vt:lpstr>
      <vt:lpstr>DE_VNG</vt:lpstr>
      <vt:lpstr>Gespreksstarter: Wie beantwoordt  welke vraag</vt:lpstr>
      <vt:lpstr>PowerPoint-presentatie</vt:lpstr>
      <vt:lpstr>PowerPoint-presentatie</vt:lpstr>
      <vt:lpstr>PowerPoint-presentatie</vt:lpstr>
      <vt:lpstr>PowerPoint-presentatie</vt:lpstr>
      <vt:lpstr>PowerPoint-presentatie</vt:lpstr>
      <vt:lpstr>Praktijkvoorbeelden</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Harry | Menat</dc:creator>
  <cp:lastModifiedBy>Josien Dragt</cp:lastModifiedBy>
  <cp:revision>228</cp:revision>
  <dcterms:created xsi:type="dcterms:W3CDTF">2020-09-23T19:02:01Z</dcterms:created>
  <dcterms:modified xsi:type="dcterms:W3CDTF">2023-11-23T07:59:20Z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0x010100E81189EB0E76F84A9D7F03C8EA815291</vt:lpwstr>
  </property>
</Properties>
</file>