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25" r:id="rId5"/>
    <p:sldMasterId id="2147483760" r:id="rId6"/>
  </p:sldMasterIdLst>
  <p:notesMasterIdLst>
    <p:notesMasterId r:id="rId18"/>
  </p:notesMasterIdLst>
  <p:handoutMasterIdLst>
    <p:handoutMasterId r:id="rId19"/>
  </p:handoutMasterIdLst>
  <p:sldIdLst>
    <p:sldId id="279" r:id="rId7"/>
    <p:sldId id="280" r:id="rId8"/>
    <p:sldId id="281" r:id="rId9"/>
    <p:sldId id="282" r:id="rId10"/>
    <p:sldId id="283" r:id="rId11"/>
    <p:sldId id="284" r:id="rId12"/>
    <p:sldId id="289" r:id="rId13"/>
    <p:sldId id="290" r:id="rId14"/>
    <p:sldId id="286" r:id="rId15"/>
    <p:sldId id="285" r:id="rId16"/>
    <p:sldId id="287" r:id="rId17"/>
  </p:sldIdLst>
  <p:sldSz cx="12192000" cy="6858000"/>
  <p:notesSz cx="6858000" cy="9144000"/>
  <p:defaultTextStyle>
    <a:defPPr>
      <a:defRPr lang="nl-NL"/>
    </a:defPPr>
    <a:lvl1pPr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 userDrawn="1">
          <p15:clr>
            <a:srgbClr val="A4A3A4"/>
          </p15:clr>
        </p15:guide>
        <p15:guide id="3" pos="7219">
          <p15:clr>
            <a:srgbClr val="A4A3A4"/>
          </p15:clr>
        </p15:guide>
        <p15:guide id="6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E23"/>
    <a:srgbClr val="F0AB00"/>
    <a:srgbClr val="002C64"/>
    <a:srgbClr val="C20016"/>
    <a:srgbClr val="008542"/>
    <a:srgbClr val="00A9F3"/>
    <a:srgbClr val="33AADC"/>
    <a:srgbClr val="002F5F"/>
    <a:srgbClr val="3DB7E4"/>
    <a:srgbClr val="8EB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439"/>
  </p:normalViewPr>
  <p:slideViewPr>
    <p:cSldViewPr snapToGrid="0" snapToObjects="1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721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3376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3D4CAB9-543B-124D-AC85-B38EEA6DAD72}" type="datetimeFigureOut">
              <a:rPr lang="nl-NL" altLang="en-US"/>
              <a:pPr/>
              <a:t>24-5-2023</a:t>
            </a:fld>
            <a:endParaRPr lang="nl-NL" alt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10CD581-2C6F-F24C-A6EA-AEF3E4905845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65312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520C45E-4B48-084A-A24B-FDF519F7717D}" type="datetimeFigureOut">
              <a:rPr lang="nl-NL" altLang="en-US"/>
              <a:pPr/>
              <a:t>23-5-2023</a:t>
            </a:fld>
            <a:endParaRPr lang="nl-NL" alt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dirty="0"/>
              <a:t>Klik om de tekststijl van het model te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399720B-A57D-9C40-A75B-79A2C5AF5111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276518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5795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1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1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695028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035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541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095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604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259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03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: Academ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eren 3"/>
          <p:cNvGrpSpPr>
            <a:grpSpLocks/>
          </p:cNvGrpSpPr>
          <p:nvPr userDrawn="1"/>
        </p:nvGrpSpPr>
        <p:grpSpPr bwMode="auto">
          <a:xfrm>
            <a:off x="7346964" y="1871663"/>
            <a:ext cx="4845036" cy="4319587"/>
            <a:chOff x="7222241" y="1800000"/>
            <a:chExt cx="4844271" cy="4320000"/>
          </a:xfrm>
          <a:solidFill>
            <a:schemeClr val="tx2"/>
          </a:solidFill>
        </p:grpSpPr>
        <p:sp>
          <p:nvSpPr>
            <p:cNvPr id="12" name="Uitstel 4"/>
            <p:cNvSpPr/>
            <p:nvPr userDrawn="1"/>
          </p:nvSpPr>
          <p:spPr>
            <a:xfrm rot="10800000">
              <a:off x="7222241" y="1800000"/>
              <a:ext cx="4320490" cy="4320000"/>
            </a:xfrm>
            <a:prstGeom prst="flowChartDelay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hthoek 13"/>
            <p:cNvSpPr/>
            <p:nvPr/>
          </p:nvSpPr>
          <p:spPr>
            <a:xfrm>
              <a:off x="11490341" y="1800000"/>
              <a:ext cx="576171" cy="43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959940"/>
            <a:ext cx="4320000" cy="144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  <p:sp>
        <p:nvSpPr>
          <p:cNvPr id="9" name="Tijdelijke aanduiding voor datum 3"/>
          <p:cNvSpPr>
            <a:spLocks noGrp="1" noChangeAspect="1"/>
          </p:cNvSpPr>
          <p:nvPr>
            <p:ph type="dt" sz="half" idx="10"/>
          </p:nvPr>
        </p:nvSpPr>
        <p:spPr>
          <a:xfrm>
            <a:off x="1080000" y="6480000"/>
            <a:ext cx="407035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eaLnBrk="0" hangingPunct="0">
              <a:defRPr sz="1000" dirty="0">
                <a:solidFill>
                  <a:schemeClr val="tx2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1" y="4323167"/>
            <a:ext cx="2634916" cy="252797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8" t="21635" r="45369" b="22009"/>
          <a:stretch/>
        </p:blipFill>
        <p:spPr>
          <a:xfrm>
            <a:off x="516963" y="378862"/>
            <a:ext cx="1486713" cy="112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74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844233"/>
            <a:ext cx="10923588" cy="674687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255E982-52D3-2424-B508-F35A4E9B7F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413" y="1592263"/>
            <a:ext cx="10925175" cy="44719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15" name="Tijdelijke aanduiding voor dianummer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0A6AF-03C5-477E-939A-E28F7E7F05EA}" type="slidenum">
              <a:rPr kumimoji="0" lang="nl-NL" sz="1050" b="0" i="0" u="none" strike="noStrike" kern="1200" cap="none" spc="0" normalizeH="0" baseline="0" noProof="0" smtClean="0">
                <a:ln>
                  <a:noFill/>
                </a:ln>
                <a:solidFill>
                  <a:srgbClr val="A90061"/>
                </a:solidFill>
                <a:effectLst/>
                <a:uLnTx/>
                <a:uFillTx/>
                <a:latin typeface="Sans text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nl-NL" sz="1050" b="0" i="0" u="none" strike="noStrike" kern="1200" cap="none" spc="0" normalizeH="0" baseline="0" noProof="0">
              <a:ln>
                <a:noFill/>
              </a:ln>
              <a:solidFill>
                <a:srgbClr val="A90061"/>
              </a:solidFill>
              <a:effectLst/>
              <a:uLnTx/>
              <a:uFillTx/>
              <a:latin typeface="Sans text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51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0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5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5" t="21635" r="45369" b="22009"/>
          <a:stretch/>
        </p:blipFill>
        <p:spPr>
          <a:xfrm>
            <a:off x="756746" y="246515"/>
            <a:ext cx="937329" cy="7223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</p:sldLayoutIdLst>
  <p:hf hdr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2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9pPr>
    </p:titleStyle>
    <p:bodyStyle>
      <a:lvl1pPr marL="265113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38163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03275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76325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tabLst>
          <a:tab pos="1792288" algn="l"/>
        </a:tabLst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41438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5000" y="920585"/>
            <a:ext cx="10923588" cy="667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0" y="1806054"/>
            <a:ext cx="10923588" cy="4415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3"/>
            <a:ext cx="1121012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>
                <a:ln>
                  <a:noFill/>
                </a:ln>
                <a:solidFill>
                  <a:srgbClr val="A90061"/>
                </a:solidFill>
                <a:effectLst/>
                <a:uLnTx/>
                <a:uFillTx/>
                <a:latin typeface="Sans text regular"/>
                <a:ea typeface="+mn-ea"/>
                <a:cs typeface="+mn-cs"/>
              </a:rPr>
              <a:t>DigiToegankelijk</a:t>
            </a:r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</p:spPr>
        <p:txBody>
          <a:bodyPr vert="horz" lIns="91440" tIns="45720" rIns="0" bIns="45720" rtlCol="0" anchor="b" anchorCtr="0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0A6AF-03C5-477E-939A-E28F7E7F05EA}" type="slidenum">
              <a:rPr kumimoji="0" lang="nl-NL" sz="1050" b="0" i="0" u="none" strike="noStrike" kern="1200" cap="none" spc="0" normalizeH="0" baseline="0" noProof="0" smtClean="0">
                <a:ln>
                  <a:noFill/>
                </a:ln>
                <a:solidFill>
                  <a:srgbClr val="A90061"/>
                </a:solidFill>
                <a:effectLst/>
                <a:uLnTx/>
                <a:uFillTx/>
                <a:latin typeface="Sans text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nl-NL" sz="1050" b="0" i="0" u="none" strike="noStrike" kern="1200" cap="none" spc="0" normalizeH="0" baseline="0" noProof="0">
              <a:ln>
                <a:noFill/>
              </a:ln>
              <a:solidFill>
                <a:srgbClr val="A90061"/>
              </a:solidFill>
              <a:effectLst/>
              <a:uLnTx/>
              <a:uFillTx/>
              <a:latin typeface="Sans text regular"/>
              <a:ea typeface="+mn-ea"/>
              <a:cs typeface="+mn-cs"/>
            </a:endParaRPr>
          </a:p>
        </p:txBody>
      </p:sp>
      <p:pic>
        <p:nvPicPr>
          <p:cNvPr id="8" name="Afbeelding 7" descr="RO_vervolgpagina_Logo_2_RGB_pos__aangepas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1057656"/>
          </a:xfrm>
          <a:prstGeom prst="rect">
            <a:avLst/>
          </a:prstGeo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88796D-9448-80E2-1299-A41A48F65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93710" y="61998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srgbClr val="A90061"/>
              </a:solidFill>
              <a:effectLst/>
              <a:uLnTx/>
              <a:uFillTx/>
              <a:latin typeface="Sans text regular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AFD0A3-4DA7-1E6A-57AE-D9235031F03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88900" y="-115697"/>
            <a:ext cx="2255838" cy="1289050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4D5214-F69D-1F77-1EAD-8DF6C3857CF2}"/>
              </a:ext>
            </a:extLst>
          </p:cNvPr>
          <p:cNvSpPr txBox="1">
            <a:spLocks/>
          </p:cNvSpPr>
          <p:nvPr userDrawn="1"/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defTabSz="91281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9pPr>
          </a:lstStyle>
          <a:p>
            <a:pPr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nl-NL" sz="1600">
                <a:solidFill>
                  <a:srgbClr val="A90061"/>
                </a:solidFill>
                <a:latin typeface="Sans text regular"/>
                <a:ea typeface="+mn-ea"/>
              </a:rPr>
              <a:t>DigiToegankelijk</a:t>
            </a:r>
          </a:p>
        </p:txBody>
      </p:sp>
    </p:spTree>
    <p:extLst>
      <p:ext uri="{BB962C8B-B14F-4D97-AF65-F5344CB8AC3E}">
        <p14:creationId xmlns:p14="http://schemas.microsoft.com/office/powerpoint/2010/main" val="357776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6800" indent="-3168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80000"/>
        <a:buFont typeface="Verdana" panose="020B0604030504040204" pitchFamily="34" charset="0"/>
        <a:buChar char="›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630000" indent="-3168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Verdana" panose="020B0604030504040204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946800" indent="-3168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2600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1576800" indent="-316800" algn="l" defTabSz="914400" rtl="0" eaLnBrk="1" latinLnBrk="0" hangingPunct="1">
        <a:lnSpc>
          <a:spcPct val="90000"/>
        </a:lnSpc>
        <a:spcBef>
          <a:spcPts val="600"/>
        </a:spcBef>
        <a:buClr>
          <a:srgbClr val="017BC6"/>
        </a:buClr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b="1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7200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None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7281">
          <p15:clr>
            <a:srgbClr val="F26B43"/>
          </p15:clr>
        </p15:guide>
        <p15:guide id="8" orient="horz" pos="3919">
          <p15:clr>
            <a:srgbClr val="F26B43"/>
          </p15:clr>
        </p15:guide>
        <p15:guide id="9" pos="3840">
          <p15:clr>
            <a:srgbClr val="F26B43"/>
          </p15:clr>
        </p15:guide>
        <p15:guide id="10" orient="horz" pos="2159">
          <p15:clr>
            <a:srgbClr val="F26B43"/>
          </p15:clr>
        </p15:guide>
        <p15:guide id="11" pos="400">
          <p15:clr>
            <a:srgbClr val="F26B43"/>
          </p15:clr>
        </p15:guide>
        <p15:guide id="12" pos="4128">
          <p15:clr>
            <a:srgbClr val="F26B43"/>
          </p15:clr>
        </p15:guide>
        <p15:guide id="13" pos="3552">
          <p15:clr>
            <a:srgbClr val="F26B43"/>
          </p15:clr>
        </p15:guide>
        <p15:guide id="14" orient="horz" pos="1275">
          <p15:clr>
            <a:srgbClr val="F26B43"/>
          </p15:clr>
        </p15:guide>
        <p15:guide id="15" orient="horz" pos="1434">
          <p15:clr>
            <a:srgbClr val="F26B43"/>
          </p15:clr>
        </p15:guide>
        <p15:guide id="16" pos="461">
          <p15:clr>
            <a:srgbClr val="F26B43"/>
          </p15:clr>
        </p15:guide>
        <p15:guide id="17" orient="horz" pos="66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e/23FEsrBTgh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ng.nl/sites/default/files/2023-05/20230207-wijzigingengibit2020-2023bestuurlijke8punten.pdf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ng.nl/media/50993" TargetMode="External"/><Relationship Id="rId2" Type="http://schemas.openxmlformats.org/officeDocument/2006/relationships/hyperlink" Target="https://vng.nl/sites/default/files/2023-05/comparegibit2020metgibit2022werkversievoorjaar2023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anoo.nl/nl/inkoopproces/fase-0-organisatie-van-inkoop/msu-model" TargetMode="External"/><Relationship Id="rId2" Type="http://schemas.openxmlformats.org/officeDocument/2006/relationships/hyperlink" Target="https://www.pianoo.nl/nl/inkoopproces/aanbestedingsprocedures,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1080000" y="2160000"/>
            <a:ext cx="6120000" cy="1440000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Webinar GIBIT</a:t>
            </a:r>
            <a:br>
              <a:rPr lang="nl-NL" dirty="0"/>
            </a:br>
            <a:r>
              <a:rPr lang="nl-NL" dirty="0"/>
              <a:t>Productonderzoek en </a:t>
            </a:r>
            <a:br>
              <a:rPr lang="nl-NL" dirty="0"/>
            </a:br>
            <a:r>
              <a:rPr lang="nl-NL" dirty="0"/>
              <a:t>Consultatie GIBIT 2023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959940"/>
            <a:ext cx="4320000" cy="1983660"/>
          </a:xfrm>
        </p:spPr>
        <p:txBody>
          <a:bodyPr/>
          <a:lstStyle/>
          <a:p>
            <a:r>
              <a:rPr lang="nl-NL" dirty="0"/>
              <a:t>Gemeentelijke Inkoop bij ICT Toolbox</a:t>
            </a:r>
          </a:p>
          <a:p>
            <a:endParaRPr lang="nl-NL" dirty="0"/>
          </a:p>
          <a:p>
            <a:r>
              <a:rPr lang="nl-NL"/>
              <a:t> </a:t>
            </a:r>
            <a:endParaRPr lang="nl-NL" dirty="0"/>
          </a:p>
          <a:p>
            <a:r>
              <a:rPr lang="nl-NL" dirty="0"/>
              <a:t>Priscilla </a:t>
            </a:r>
            <a:r>
              <a:rPr lang="nl-NL" dirty="0" err="1"/>
              <a:t>vd</a:t>
            </a:r>
            <a:r>
              <a:rPr lang="nl-NL" dirty="0"/>
              <a:t> Klink en André Plat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Mei-juni 2023</a:t>
            </a:r>
          </a:p>
        </p:txBody>
      </p:sp>
    </p:spTree>
    <p:extLst>
      <p:ext uri="{BB962C8B-B14F-4D97-AF65-F5344CB8AC3E}">
        <p14:creationId xmlns:p14="http://schemas.microsoft.com/office/powerpoint/2010/main" val="551697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EA412B-77B7-2F03-0A9B-8A6BCE455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470" y="234270"/>
            <a:ext cx="7835400" cy="1103040"/>
          </a:xfrm>
        </p:spPr>
        <p:txBody>
          <a:bodyPr/>
          <a:lstStyle/>
          <a:p>
            <a:r>
              <a:rPr lang="nl-NL" dirty="0"/>
              <a:t>Consultatie update voorwaarden 2023, zie </a:t>
            </a:r>
            <a:r>
              <a:rPr lang="nl-NL" dirty="0">
                <a:hlinkClick r:id="rId2"/>
              </a:rPr>
              <a:t>link</a:t>
            </a:r>
            <a:r>
              <a:rPr lang="nl-NL" dirty="0"/>
              <a:t> naar het formulier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6DE4C6-8D78-CC37-47D6-E2A98F10C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Verbetering op de onderdelen		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4C9BDCD-9A50-B4B1-971A-9EDF915E227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Verslechtering op de onderdelen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Met optie voor toelichting</a:t>
            </a:r>
          </a:p>
        </p:txBody>
      </p:sp>
    </p:spTree>
    <p:extLst>
      <p:ext uri="{BB962C8B-B14F-4D97-AF65-F5344CB8AC3E}">
        <p14:creationId xmlns:p14="http://schemas.microsoft.com/office/powerpoint/2010/main" val="65549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8B8DF-73C7-E365-3E39-C494A998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Afronding/afsluiting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7CD808-0796-1E24-3530-3D8CFDDF3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3570" y="1800000"/>
            <a:ext cx="4860000" cy="4500000"/>
          </a:xfrm>
        </p:spPr>
        <p:txBody>
          <a:bodyPr/>
          <a:lstStyle/>
          <a:p>
            <a:r>
              <a:rPr lang="nl-NL" dirty="0"/>
              <a:t>Starten met evaluatieformulier</a:t>
            </a:r>
          </a:p>
          <a:p>
            <a:pPr lvl="1"/>
            <a:r>
              <a:rPr lang="nl-NL" dirty="0"/>
              <a:t>Voor wie wil</a:t>
            </a:r>
          </a:p>
          <a:p>
            <a:pPr lvl="1"/>
            <a:r>
              <a:rPr lang="nl-NL" dirty="0"/>
              <a:t>Gelegenheid tot stellen van vragen, terwijl je met formulier bezig bent.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r>
              <a:rPr lang="nl-NL" dirty="0"/>
              <a:t>We kunnen het formulier hierop nog verbeteren.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906997-C025-88CF-9E80-1F3743CCA9D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080000" y="1851210"/>
            <a:ext cx="4860000" cy="4500000"/>
          </a:xfrm>
        </p:spPr>
        <p:txBody>
          <a:bodyPr/>
          <a:lstStyle/>
          <a:p>
            <a:r>
              <a:rPr lang="nl-NL" dirty="0"/>
              <a:t>Vragenronde</a:t>
            </a:r>
          </a:p>
          <a:p>
            <a:pPr lvl="1"/>
            <a:r>
              <a:rPr lang="nl-NL" dirty="0"/>
              <a:t>Nalopen van de chat</a:t>
            </a:r>
          </a:p>
          <a:p>
            <a:pPr lvl="1"/>
            <a:r>
              <a:rPr lang="nl-NL" dirty="0"/>
              <a:t>Direct te beantwoorden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Waardering van deze bijeenkomst</a:t>
            </a:r>
          </a:p>
          <a:p>
            <a:r>
              <a:rPr lang="nl-NL" dirty="0"/>
              <a:t>Getal 1 voor niet goed tot </a:t>
            </a:r>
          </a:p>
          <a:p>
            <a:r>
              <a:rPr lang="nl-NL" dirty="0"/>
              <a:t>5 voor goed/excellent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94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00" y="360000"/>
            <a:ext cx="10033200" cy="720000"/>
          </a:xfrm>
        </p:spPr>
        <p:txBody>
          <a:bodyPr/>
          <a:lstStyle/>
          <a:p>
            <a:r>
              <a:rPr lang="nl-NL" dirty="0"/>
              <a:t>Webinar Update 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9500" y="1178718"/>
            <a:ext cx="10033000" cy="4902042"/>
          </a:xfrm>
        </p:spPr>
        <p:txBody>
          <a:bodyPr/>
          <a:lstStyle/>
          <a:p>
            <a:r>
              <a:rPr lang="nl-NL" dirty="0"/>
              <a:t>Bij de tijd brengen</a:t>
            </a:r>
          </a:p>
          <a:p>
            <a:r>
              <a:rPr lang="nl-NL" dirty="0"/>
              <a:t>Aanbesteding makkelijker en beter maken</a:t>
            </a:r>
          </a:p>
          <a:p>
            <a:pPr lvl="1"/>
            <a:r>
              <a:rPr lang="nl-NL" dirty="0"/>
              <a:t>Ervaringen </a:t>
            </a:r>
            <a:r>
              <a:rPr lang="nl-NL" dirty="0" err="1"/>
              <a:t>NvI</a:t>
            </a:r>
            <a:endParaRPr lang="nl-NL" dirty="0"/>
          </a:p>
          <a:p>
            <a:r>
              <a:rPr lang="nl-NL" dirty="0"/>
              <a:t>Voorbereidingen door:</a:t>
            </a:r>
          </a:p>
          <a:p>
            <a:pPr lvl="1"/>
            <a:r>
              <a:rPr lang="nl-NL" dirty="0"/>
              <a:t>Gemeenten, werkgroep en Expertteams</a:t>
            </a:r>
          </a:p>
          <a:p>
            <a:pPr lvl="1"/>
            <a:r>
              <a:rPr lang="nl-NL" dirty="0"/>
              <a:t>Leveranciers</a:t>
            </a:r>
          </a:p>
          <a:p>
            <a:r>
              <a:rPr lang="nl-NL" dirty="0"/>
              <a:t>Update 2023</a:t>
            </a:r>
          </a:p>
          <a:p>
            <a:pPr lvl="1"/>
            <a:r>
              <a:rPr lang="nl-NL" dirty="0"/>
              <a:t>Op hoofdlijnen (Bestuurlijk)</a:t>
            </a:r>
          </a:p>
          <a:p>
            <a:pPr lvl="1"/>
            <a:r>
              <a:rPr lang="nl-NL" dirty="0"/>
              <a:t>Per artikel</a:t>
            </a:r>
          </a:p>
          <a:p>
            <a:pPr lvl="1"/>
            <a:r>
              <a:rPr lang="nl-NL" dirty="0"/>
              <a:t>Vaststelling</a:t>
            </a:r>
          </a:p>
          <a:p>
            <a:r>
              <a:rPr lang="nl-NL" dirty="0"/>
              <a:t>Lerend inkopen, organisatie, vaststelling en besluitvorming</a:t>
            </a:r>
          </a:p>
          <a:p>
            <a:r>
              <a:rPr lang="nl-NL" dirty="0"/>
              <a:t>Productonderzoek / Consultatie voorwaarden 2023</a:t>
            </a:r>
          </a:p>
          <a:p>
            <a:pPr lvl="1"/>
            <a:r>
              <a:rPr lang="nl-NL" dirty="0"/>
              <a:t>gebruikers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20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64936-228C-E336-E9AF-7A2FDBAA7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 de tijd brengen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DC645E-40B2-224F-55C1-67EE70540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800225"/>
            <a:ext cx="10033000" cy="1890281"/>
          </a:xfrm>
        </p:spPr>
        <p:txBody>
          <a:bodyPr/>
          <a:lstStyle/>
          <a:p>
            <a:r>
              <a:rPr lang="nl-NL" dirty="0"/>
              <a:t>Actualiseren</a:t>
            </a:r>
          </a:p>
          <a:p>
            <a:pPr lvl="1"/>
            <a:r>
              <a:rPr lang="nl-NL" dirty="0"/>
              <a:t>Tekst / definities / beschrijving artikelen </a:t>
            </a:r>
          </a:p>
          <a:p>
            <a:r>
              <a:rPr lang="nl-NL" dirty="0"/>
              <a:t>Dienstverlening op Afstand (DOA)</a:t>
            </a:r>
          </a:p>
          <a:p>
            <a:pPr lvl="1"/>
            <a:r>
              <a:rPr lang="nl-NL" dirty="0"/>
              <a:t>Hoofdstuk 3 aanzienlijk meer uitgeschreven</a:t>
            </a:r>
          </a:p>
          <a:p>
            <a:r>
              <a:rPr lang="nl-NL" dirty="0"/>
              <a:t>Harmoniseren naar ARBIT</a:t>
            </a:r>
          </a:p>
          <a:p>
            <a:pPr lvl="1"/>
            <a:endParaRPr lang="nl-NL" dirty="0"/>
          </a:p>
          <a:p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573C0593-4873-146D-71FA-039753FC6606}"/>
              </a:ext>
            </a:extLst>
          </p:cNvPr>
          <p:cNvSpPr txBox="1">
            <a:spLocks/>
          </p:cNvSpPr>
          <p:nvPr/>
        </p:nvSpPr>
        <p:spPr bwMode="auto">
          <a:xfrm>
            <a:off x="1078800" y="3884816"/>
            <a:ext cx="100332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rgbClr val="00A9F3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/>
              <a:t>Aanbestedingen makkelijker en mogelijk maken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067EF16E-0A14-E083-665F-0FBB747DD864}"/>
              </a:ext>
            </a:extLst>
          </p:cNvPr>
          <p:cNvSpPr txBox="1">
            <a:spLocks/>
          </p:cNvSpPr>
          <p:nvPr/>
        </p:nvSpPr>
        <p:spPr bwMode="auto">
          <a:xfrm>
            <a:off x="1080200" y="4604816"/>
            <a:ext cx="10033000" cy="1367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Win-win voor gemeenten en haar leveranciers (ideaal)</a:t>
            </a:r>
          </a:p>
          <a:p>
            <a:r>
              <a:rPr lang="nl-NL" dirty="0"/>
              <a:t> </a:t>
            </a:r>
            <a:r>
              <a:rPr lang="nl-NL" dirty="0" err="1"/>
              <a:t>NvI</a:t>
            </a:r>
            <a:r>
              <a:rPr lang="nl-NL" dirty="0"/>
              <a:t>: vragen te reduceren</a:t>
            </a:r>
          </a:p>
          <a:p>
            <a:r>
              <a:rPr lang="nl-NL" dirty="0"/>
              <a:t>Quick Scan Aanbesteding - leverancierservaringen</a:t>
            </a:r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554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64936-228C-E336-E9AF-7A2FDBAA7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Voorbereidingen Gemeenten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DC645E-40B2-224F-55C1-67EE70540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800225"/>
            <a:ext cx="10033000" cy="1367269"/>
          </a:xfrm>
        </p:spPr>
        <p:txBody>
          <a:bodyPr/>
          <a:lstStyle/>
          <a:p>
            <a:r>
              <a:rPr lang="nl-NL" dirty="0" err="1"/>
              <a:t>Werkgroepleden</a:t>
            </a:r>
            <a:endParaRPr lang="nl-NL" dirty="0"/>
          </a:p>
          <a:p>
            <a:pPr lvl="1"/>
            <a:r>
              <a:rPr lang="nl-NL" dirty="0"/>
              <a:t>Bespreken praktijk en inbreng leveranciers (ophalen en vaststellen)</a:t>
            </a:r>
          </a:p>
          <a:p>
            <a:pPr lvl="2"/>
            <a:r>
              <a:rPr lang="nl-NL" dirty="0"/>
              <a:t>Aansprakelijkheid: regelmatig verzoek om aanpassen omvang aansprakelijkheid</a:t>
            </a:r>
          </a:p>
          <a:p>
            <a:pPr lvl="2"/>
            <a:r>
              <a:rPr lang="nl-NL" dirty="0"/>
              <a:t>Indexering: CBS-DPI, gepubliceerde Q2 cijfers of Q3? -&gt; wordt nu jaarindexering</a:t>
            </a:r>
          </a:p>
          <a:p>
            <a:pPr lvl="2"/>
            <a:r>
              <a:rPr lang="nl-NL" dirty="0"/>
              <a:t>Hoe omgaan met escalaties -&gt; wens om verbeterplan vanuit gemeente.</a:t>
            </a:r>
          </a:p>
          <a:p>
            <a:r>
              <a:rPr lang="nl-NL" dirty="0"/>
              <a:t>Expertgroepen ICT, Inkoop en Juridisch</a:t>
            </a:r>
          </a:p>
          <a:p>
            <a:pPr lvl="1"/>
            <a:r>
              <a:rPr lang="nl-NL" dirty="0"/>
              <a:t>Advies functie</a:t>
            </a:r>
          </a:p>
          <a:p>
            <a:pPr lvl="1"/>
            <a:endParaRPr lang="nl-NL" dirty="0"/>
          </a:p>
          <a:p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573C0593-4873-146D-71FA-039753FC6606}"/>
              </a:ext>
            </a:extLst>
          </p:cNvPr>
          <p:cNvSpPr txBox="1">
            <a:spLocks/>
          </p:cNvSpPr>
          <p:nvPr/>
        </p:nvSpPr>
        <p:spPr bwMode="auto">
          <a:xfrm>
            <a:off x="1077400" y="4374140"/>
            <a:ext cx="100332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rgbClr val="00A9F3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/>
              <a:t>Voorbereidingen Leveranciers(overleg)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067EF16E-0A14-E083-665F-0FBB747DD864}"/>
              </a:ext>
            </a:extLst>
          </p:cNvPr>
          <p:cNvSpPr txBox="1">
            <a:spLocks/>
          </p:cNvSpPr>
          <p:nvPr/>
        </p:nvSpPr>
        <p:spPr bwMode="auto">
          <a:xfrm>
            <a:off x="1078800" y="5057999"/>
            <a:ext cx="10033000" cy="1367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Aanbrengen verbeterpunten</a:t>
            </a:r>
          </a:p>
          <a:p>
            <a:r>
              <a:rPr lang="nl-NL" dirty="0"/>
              <a:t>Dialoog</a:t>
            </a:r>
          </a:p>
          <a:p>
            <a:r>
              <a:rPr lang="nl-NL" dirty="0"/>
              <a:t>Resultaat bespreken</a:t>
            </a:r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251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Update Inhoud (</a:t>
            </a:r>
            <a:r>
              <a:rPr lang="nl-NL" dirty="0">
                <a:hlinkClick r:id="rId2"/>
              </a:rPr>
              <a:t>bestuurlijk</a:t>
            </a:r>
            <a:r>
              <a:rPr lang="nl-NL" dirty="0"/>
              <a:t>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9500" y="1800225"/>
            <a:ext cx="10739120" cy="4500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Vernieuwd: transport, algoritmes, personeelsvervanging, </a:t>
            </a:r>
            <a:r>
              <a:rPr lang="nl-NL" dirty="0" err="1"/>
              <a:t>exitplan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Aangescherpt op, DOA met: acceptatie, certificering, updates en ‘eisen’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Eerdere onduidelijkheden verhelderd: o.a. garantie, samenwerking met derden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Leverancier risico’s beter bewaken en continuïteit te borgen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Escalatieladder is uitgebreid – verbeterplan op te stellen –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Afspraken over betalingen scherper: indexering en nieuwe optie voor leveranciers </a:t>
            </a:r>
            <a:r>
              <a:rPr lang="nl-NL" dirty="0" err="1"/>
              <a:t>tav</a:t>
            </a:r>
            <a:r>
              <a:rPr lang="nl-NL" dirty="0"/>
              <a:t> kostenverhoging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Aansprakelijkheid ‘milder’: 2 jaarvergoedingen per gebeurtenis en 4 jaarvergoedingen per jaar (was 10 en 20)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Ethiek en grondrechten beter geborgd – sanctie-wetgeving 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0086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Update Inhoud (</a:t>
            </a:r>
            <a:r>
              <a:rPr lang="nl-NL" dirty="0" err="1">
                <a:hlinkClick r:id="rId2"/>
              </a:rPr>
              <a:t>artikelgewijs</a:t>
            </a:r>
            <a:r>
              <a:rPr lang="nl-NL" dirty="0"/>
              <a:t>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Tekstwijzigingen met </a:t>
            </a:r>
            <a:r>
              <a:rPr lang="nl-NL" dirty="0" err="1"/>
              <a:t>edits</a:t>
            </a:r>
            <a:endParaRPr lang="nl-NL" dirty="0"/>
          </a:p>
          <a:p>
            <a:pPr marL="728662" lvl="1" indent="-457200">
              <a:buFont typeface="+mj-lt"/>
              <a:buAutoNum type="arabicPeriod"/>
            </a:pPr>
            <a:r>
              <a:rPr lang="nl-NL" dirty="0"/>
              <a:t>Zonder opmerkingen/commentaren van leveranciers, </a:t>
            </a:r>
            <a:r>
              <a:rPr lang="nl-NL" dirty="0" err="1"/>
              <a:t>werkgroepleden</a:t>
            </a:r>
            <a:r>
              <a:rPr lang="nl-NL" dirty="0"/>
              <a:t>, expertteams</a:t>
            </a:r>
          </a:p>
          <a:p>
            <a:pPr marL="728662" lvl="1" indent="-457200">
              <a:buFont typeface="+mj-lt"/>
              <a:buAutoNum type="arabicPeriod"/>
            </a:pPr>
            <a:r>
              <a:rPr lang="nl-NL" dirty="0"/>
              <a:t>Input leveranciers en verwerking werkgroep/experts is verwerkt in de tekst, </a:t>
            </a:r>
            <a:r>
              <a:rPr lang="nl-NL" dirty="0" err="1"/>
              <a:t>danwel</a:t>
            </a:r>
            <a:r>
              <a:rPr lang="nl-NL" dirty="0"/>
              <a:t> in de toelichting op de GIBIT, zie </a:t>
            </a:r>
            <a:r>
              <a:rPr lang="nl-NL" dirty="0">
                <a:hlinkClick r:id="rId3"/>
              </a:rPr>
              <a:t>link</a:t>
            </a:r>
            <a:r>
              <a:rPr lang="nl-NL" dirty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Vragen/opmerkingen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Wensen deelnemers aan dit </a:t>
            </a:r>
            <a:r>
              <a:rPr lang="nl-NL" dirty="0" err="1"/>
              <a:t>webinar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9417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Vaststelling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9500" y="1800225"/>
            <a:ext cx="10453370" cy="4500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VNG Bestuur</a:t>
            </a:r>
          </a:p>
          <a:p>
            <a:pPr marL="728662" lvl="1" indent="-457200">
              <a:buFont typeface="+mj-lt"/>
              <a:buAutoNum type="arabicPeriod"/>
            </a:pPr>
            <a:r>
              <a:rPr lang="nl-NL" dirty="0"/>
              <a:t>PTOLU of ‘verbindend’ te verklaren: advies is PTOLU</a:t>
            </a:r>
          </a:p>
          <a:p>
            <a:pPr marL="728662" lvl="1" indent="-457200">
              <a:buFont typeface="+mj-lt"/>
              <a:buAutoNum type="arabicPeriod"/>
            </a:pPr>
            <a:r>
              <a:rPr lang="nl-NL" dirty="0"/>
              <a:t>Advies Taskforce Samen Organiseren en College van Dienstverleningszaken</a:t>
            </a:r>
          </a:p>
          <a:p>
            <a:pPr marL="728662" lvl="1" indent="-457200">
              <a:buFont typeface="+mj-lt"/>
              <a:buAutoNum type="arabicPeriod"/>
            </a:pPr>
            <a:r>
              <a:rPr lang="nl-NL" dirty="0"/>
              <a:t>Vrijgeven voor gebruik (let op: voor contracten vanaf dat moment gesloten)</a:t>
            </a:r>
          </a:p>
          <a:p>
            <a:pPr marL="728662" lvl="1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Gemeentelijk</a:t>
            </a:r>
          </a:p>
          <a:p>
            <a:pPr marL="728662" lvl="1" indent="-457200">
              <a:buFont typeface="+mj-lt"/>
              <a:buAutoNum type="arabicPeriod"/>
            </a:pPr>
            <a:r>
              <a:rPr lang="nl-NL" dirty="0"/>
              <a:t>Afhankelijk van eerder besluit over GIBIT binnen de gemeente</a:t>
            </a:r>
          </a:p>
          <a:p>
            <a:pPr marL="998537" lvl="2" indent="-457200">
              <a:buFont typeface="+mj-lt"/>
              <a:buAutoNum type="arabicPeriod"/>
            </a:pPr>
            <a:r>
              <a:rPr lang="nl-NL" dirty="0"/>
              <a:t>Besluit over of Mededeling dat voorwaarden zijn gewijzigd</a:t>
            </a:r>
          </a:p>
          <a:p>
            <a:pPr marL="998537" lvl="2" indent="-457200">
              <a:buFont typeface="+mj-lt"/>
              <a:buAutoNum type="arabicPeriod"/>
            </a:pPr>
            <a:r>
              <a:rPr lang="nl-NL" dirty="0"/>
              <a:t>Mededeling verrijking Toolbox</a:t>
            </a:r>
          </a:p>
          <a:p>
            <a:pPr marL="998537" lvl="2" indent="-457200">
              <a:buFont typeface="+mj-lt"/>
              <a:buAutoNum type="arabicPeriod"/>
            </a:pPr>
            <a:r>
              <a:rPr lang="nl-NL" dirty="0"/>
              <a:t>Korte toelichting over toepassing/issues in de praktijk</a:t>
            </a:r>
          </a:p>
          <a:p>
            <a:pPr marL="1268412" lvl="3" indent="-457200">
              <a:buFont typeface="+mj-lt"/>
              <a:buAutoNum type="arabicPeriod"/>
            </a:pPr>
            <a:r>
              <a:rPr lang="nl-NL" dirty="0"/>
              <a:t>ICT jaarverslag</a:t>
            </a:r>
          </a:p>
          <a:p>
            <a:pPr marL="1268412" lvl="3" indent="-457200">
              <a:buFont typeface="+mj-lt"/>
              <a:buAutoNum type="arabicPeriod"/>
            </a:pPr>
            <a:r>
              <a:rPr lang="nl-NL" dirty="0"/>
              <a:t>Organisatorische maatregelen benodigd, ja/nee, deels</a:t>
            </a:r>
          </a:p>
          <a:p>
            <a:pPr marL="1268412" lvl="3" indent="-457200">
              <a:buFont typeface="+mj-lt"/>
              <a:buAutoNum type="arabicPeriod"/>
            </a:pPr>
            <a:r>
              <a:rPr lang="nl-NL" dirty="0"/>
              <a:t>Etc. etc. 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4221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277235-2DB6-3807-15CC-DB7F117FF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Lerend inkopen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D28E5E-C26C-1AF2-6855-A52E8DAC15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414" y="1592263"/>
            <a:ext cx="6764914" cy="4471987"/>
          </a:xfrm>
        </p:spPr>
        <p:txBody>
          <a:bodyPr/>
          <a:lstStyle/>
          <a:p>
            <a:r>
              <a:rPr lang="nl-NL"/>
              <a:t>Aanleidingen: </a:t>
            </a:r>
            <a:r>
              <a:rPr lang="nl-NL" err="1"/>
              <a:t>aanbestedings</a:t>
            </a:r>
            <a:r>
              <a:rPr lang="nl-NL"/>
              <a:t>-kalender, verplichting, iets ‘anders’ willen of moeten </a:t>
            </a:r>
          </a:p>
          <a:p>
            <a:r>
              <a:rPr lang="nl-NL"/>
              <a:t>Leercirkel maken van gemeenten:</a:t>
            </a:r>
          </a:p>
          <a:p>
            <a:pPr lvl="1"/>
            <a:r>
              <a:rPr lang="nl-NL"/>
              <a:t>Recente aankoop/implementatie ervaring (&lt; 3 jaar)</a:t>
            </a:r>
          </a:p>
          <a:p>
            <a:pPr lvl="1"/>
            <a:r>
              <a:rPr lang="nl-NL"/>
              <a:t>Tot en met die aanbesteding overwegen (&lt; 2 jaar)</a:t>
            </a:r>
          </a:p>
          <a:p>
            <a:r>
              <a:rPr lang="nl-NL"/>
              <a:t>Inkoop-aanbestedingsbeleid</a:t>
            </a:r>
          </a:p>
          <a:p>
            <a:pPr lvl="1"/>
            <a:r>
              <a:rPr lang="nl-NL">
                <a:hlinkClick r:id="rId2"/>
              </a:rPr>
              <a:t>Aanbestedingsprocedures</a:t>
            </a:r>
            <a:r>
              <a:rPr lang="nl-NL"/>
              <a:t>: b.v. concurrentiegerichte dialoog</a:t>
            </a:r>
          </a:p>
          <a:p>
            <a:pPr lvl="1"/>
            <a:r>
              <a:rPr lang="nl-NL"/>
              <a:t>Marktconsultatie(s) raadplegen, analyseren, doorvragen </a:t>
            </a:r>
          </a:p>
          <a:p>
            <a:pPr lvl="1"/>
            <a:r>
              <a:rPr lang="nl-NL"/>
              <a:t>Organisatie </a:t>
            </a:r>
            <a:r>
              <a:rPr lang="nl-NL">
                <a:hlinkClick r:id="rId3"/>
              </a:rPr>
              <a:t>MSU model</a:t>
            </a:r>
            <a:endParaRPr lang="nl-NL"/>
          </a:p>
          <a:p>
            <a:endParaRPr lang="nl-NL"/>
          </a:p>
        </p:txBody>
      </p:sp>
      <p:pic>
        <p:nvPicPr>
          <p:cNvPr id="6" name="Tijdelijke aanduiding voor inhoud 5" descr="Afbeelding met de acht strategische processen en de zes ondersteunende processen van het MSU model.">
            <a:hlinkClick r:id="rId3"/>
            <a:extLst>
              <a:ext uri="{FF2B5EF4-FFF2-40B4-BE49-F238E27FC236}">
                <a16:creationId xmlns:a16="http://schemas.microsoft.com/office/drawing/2014/main" id="{8B3E2D9B-637D-5AF7-898E-342695012D7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4"/>
          <a:stretch>
            <a:fillRect/>
          </a:stretch>
        </p:blipFill>
        <p:spPr>
          <a:xfrm>
            <a:off x="7453744" y="562264"/>
            <a:ext cx="4641273" cy="6080125"/>
          </a:xfrm>
        </p:spPr>
      </p:pic>
    </p:spTree>
    <p:extLst>
      <p:ext uri="{BB962C8B-B14F-4D97-AF65-F5344CB8AC3E}">
        <p14:creationId xmlns:p14="http://schemas.microsoft.com/office/powerpoint/2010/main" val="392050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115005-8C38-5004-9A49-35456A776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Productonderzoek / consultatie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A67859-FE71-652C-3E6A-9152F5B72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Evaluatie op het product</a:t>
            </a:r>
          </a:p>
          <a:p>
            <a:r>
              <a:rPr lang="nl-NL" dirty="0"/>
              <a:t>Toolbox bestaande uit:</a:t>
            </a:r>
          </a:p>
          <a:p>
            <a:pPr lvl="1"/>
            <a:r>
              <a:rPr lang="nl-NL" dirty="0"/>
              <a:t>Voorwaarden</a:t>
            </a:r>
          </a:p>
          <a:p>
            <a:pPr lvl="1"/>
            <a:r>
              <a:rPr lang="nl-NL" dirty="0"/>
              <a:t>Kwaliteitsnormen</a:t>
            </a:r>
          </a:p>
          <a:p>
            <a:pPr lvl="2"/>
            <a:r>
              <a:rPr lang="nl-NL" dirty="0"/>
              <a:t>checklist</a:t>
            </a:r>
          </a:p>
          <a:p>
            <a:pPr lvl="1"/>
            <a:r>
              <a:rPr lang="nl-NL" dirty="0"/>
              <a:t>Overeenkomstengenerator</a:t>
            </a:r>
          </a:p>
          <a:p>
            <a:pPr lvl="1"/>
            <a:r>
              <a:rPr lang="nl-NL" dirty="0" err="1"/>
              <a:t>Risico-analyse</a:t>
            </a:r>
            <a:endParaRPr lang="nl-NL" dirty="0"/>
          </a:p>
          <a:p>
            <a:pPr lvl="1"/>
            <a:r>
              <a:rPr lang="nl-NL" dirty="0"/>
              <a:t>Aansprakelijkheid</a:t>
            </a:r>
          </a:p>
          <a:p>
            <a:pPr lvl="2"/>
            <a:r>
              <a:rPr lang="nl-NL" dirty="0"/>
              <a:t>Stappenplan</a:t>
            </a:r>
          </a:p>
          <a:p>
            <a:pPr lvl="2"/>
            <a:r>
              <a:rPr lang="nl-NL" dirty="0"/>
              <a:t>Rekenblad aansprakelijkheid</a:t>
            </a:r>
          </a:p>
          <a:p>
            <a:pPr lvl="1"/>
            <a:r>
              <a:rPr lang="nl-NL" dirty="0" err="1"/>
              <a:t>Etc</a:t>
            </a:r>
            <a:endParaRPr lang="nl-NL" dirty="0"/>
          </a:p>
          <a:p>
            <a:pPr lvl="1"/>
            <a:r>
              <a:rPr lang="nl-NL" dirty="0"/>
              <a:t>Etc.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E97046-43B7-BEBE-1FF1-80AC37FCA3A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Evaluatie op de dienstverlening</a:t>
            </a:r>
          </a:p>
          <a:p>
            <a:pPr lvl="1"/>
            <a:r>
              <a:rPr lang="nl-NL" dirty="0"/>
              <a:t>Bereikbaarheid</a:t>
            </a:r>
          </a:p>
          <a:p>
            <a:pPr lvl="1"/>
            <a:r>
              <a:rPr lang="nl-NL" dirty="0"/>
              <a:t>Beschikbaarheid</a:t>
            </a:r>
          </a:p>
          <a:p>
            <a:pPr lvl="1"/>
            <a:r>
              <a:rPr lang="nl-NL" dirty="0"/>
              <a:t>Betrouwbaarheid</a:t>
            </a:r>
          </a:p>
          <a:p>
            <a:pPr lvl="1"/>
            <a:r>
              <a:rPr lang="nl-NL" dirty="0"/>
              <a:t>Ondersteuning/hulp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r>
              <a:rPr lang="nl-NL" dirty="0"/>
              <a:t>Feedback</a:t>
            </a:r>
          </a:p>
          <a:p>
            <a:pPr lvl="1"/>
            <a:r>
              <a:rPr lang="nl-NL" dirty="0"/>
              <a:t>Na inzending kan je eigen resultaten opslaan voor later gebruik</a:t>
            </a:r>
          </a:p>
          <a:p>
            <a:pPr lvl="1"/>
            <a:r>
              <a:rPr lang="nl-NL" dirty="0"/>
              <a:t>E-mail adres kan je achterlaten ivm </a:t>
            </a:r>
            <a:r>
              <a:rPr lang="nl-NL" dirty="0" err="1"/>
              <a:t>evt</a:t>
            </a:r>
            <a:r>
              <a:rPr lang="nl-NL" dirty="0"/>
              <a:t> opvolging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2991064"/>
      </p:ext>
    </p:extLst>
  </p:cSld>
  <p:clrMapOvr>
    <a:masterClrMapping/>
  </p:clrMapOvr>
</p:sld>
</file>

<file path=ppt/theme/theme1.xml><?xml version="1.0" encoding="utf-8"?>
<a:theme xmlns:a="http://schemas.openxmlformats.org/drawingml/2006/main" name="VNG_Academ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G_Realisatie.potx" id="{F484F4E8-B658-4C50-85C6-BE2C03AA5488}" vid="{7B9B7332-BBE6-418A-ADCE-BAA95B9FDDAE}"/>
    </a:ext>
  </a:extLst>
</a:theme>
</file>

<file path=ppt/theme/theme2.xml><?xml version="1.0" encoding="utf-8"?>
<a:theme xmlns:a="http://schemas.openxmlformats.org/drawingml/2006/main" name="VNG Titels">
  <a:themeElements>
    <a:clrScheme name="Aangepast 23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41"/>
      </a:accent5>
      <a:accent6>
        <a:srgbClr val="C20016"/>
      </a:accent6>
      <a:hlink>
        <a:srgbClr val="999999"/>
      </a:hlink>
      <a:folHlink>
        <a:srgbClr val="CCCCCC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G_Realisatie.potx" id="{F484F4E8-B658-4C50-85C6-BE2C03AA5488}" vid="{6BF90099-68E9-41D6-BACD-A9720FFAC8B6}"/>
    </a:ext>
  </a:extLst>
</a:theme>
</file>

<file path=ppt/theme/theme3.xml><?xml version="1.0" encoding="utf-8"?>
<a:theme xmlns:a="http://schemas.openxmlformats.org/drawingml/2006/main" name="BZK Presentatie - Algemeen">
  <a:themeElements>
    <a:clrScheme name="Huisstijl thema DigiTop">
      <a:dk1>
        <a:srgbClr val="A90061"/>
      </a:dk1>
      <a:lt1>
        <a:sysClr val="window" lastClr="FFFFFF"/>
      </a:lt1>
      <a:dk2>
        <a:srgbClr val="A90061"/>
      </a:dk2>
      <a:lt2>
        <a:srgbClr val="FFFFFF"/>
      </a:lt2>
      <a:accent1>
        <a:srgbClr val="007BC7"/>
      </a:accent1>
      <a:accent2>
        <a:srgbClr val="39870C"/>
      </a:accent2>
      <a:accent3>
        <a:srgbClr val="D52B1E"/>
      </a:accent3>
      <a:accent4>
        <a:srgbClr val="E17000"/>
      </a:accent4>
      <a:accent5>
        <a:srgbClr val="A90061"/>
      </a:accent5>
      <a:accent6>
        <a:srgbClr val="007BC7"/>
      </a:accent6>
      <a:hlink>
        <a:srgbClr val="007BC7"/>
      </a:hlink>
      <a:folHlink>
        <a:srgbClr val="009BFA"/>
      </a:folHlink>
    </a:clrScheme>
    <a:fontScheme name="TOP huisstijl">
      <a:majorFont>
        <a:latin typeface="Sans text regular"/>
        <a:ea typeface=""/>
        <a:cs typeface=""/>
      </a:majorFont>
      <a:minorFont>
        <a:latin typeface="Sans text 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TOP digitoegankelijke huisstijl.potx" id="{78DEAF3D-4AB0-4F99-B227-41BF544AC6E7}" vid="{F3BED74C-E9AD-45CD-9294-4636703F9BAC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FF5A4002031542963360DD7CBD65CA" ma:contentTypeVersion="12" ma:contentTypeDescription="Een nieuw document maken." ma:contentTypeScope="" ma:versionID="3772a321683c1e5c6852964a46868bd8">
  <xsd:schema xmlns:xsd="http://www.w3.org/2001/XMLSchema" xmlns:xs="http://www.w3.org/2001/XMLSchema" xmlns:p="http://schemas.microsoft.com/office/2006/metadata/properties" xmlns:ns2="f57c7cf6-aea8-4fdf-aff2-fe86b6580ada" xmlns:ns3="0b47af4d-2781-4dbe-bc92-a0e03553b9e5" targetNamespace="http://schemas.microsoft.com/office/2006/metadata/properties" ma:root="true" ma:fieldsID="ff96f7d01c37a7b503467654f4098389" ns2:_="" ns3:_="">
    <xsd:import namespace="f57c7cf6-aea8-4fdf-aff2-fe86b6580ada"/>
    <xsd:import namespace="0b47af4d-2781-4dbe-bc92-a0e03553b9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c7cf6-aea8-4fdf-aff2-fe86b6580a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7af4d-2781-4dbe-bc92-a0e03553b9e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1EFA30-57DE-43A1-9113-7CDB18220F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35D67C-6C58-4D32-9D47-BF3541FB90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7c7cf6-aea8-4fdf-aff2-fe86b6580ada"/>
    <ds:schemaRef ds:uri="0b47af4d-2781-4dbe-bc92-a0e03553b9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308B7E-C106-49B3-BF62-8A54A77DDE8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VNG_Realisatie</Template>
  <TotalTime>1343</TotalTime>
  <Words>602</Words>
  <Application>Microsoft Office PowerPoint</Application>
  <PresentationFormat>Breedbeeld</PresentationFormat>
  <Paragraphs>129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11</vt:i4>
      </vt:variant>
    </vt:vector>
  </HeadingPairs>
  <TitlesOfParts>
    <vt:vector size="19" baseType="lpstr">
      <vt:lpstr>Arial</vt:lpstr>
      <vt:lpstr>Calibri</vt:lpstr>
      <vt:lpstr>Sans text regular</vt:lpstr>
      <vt:lpstr>Verdana</vt:lpstr>
      <vt:lpstr>Wingdings</vt:lpstr>
      <vt:lpstr>VNG_Academie</vt:lpstr>
      <vt:lpstr>VNG Titels</vt:lpstr>
      <vt:lpstr>BZK Presentatie - Algemeen</vt:lpstr>
      <vt:lpstr>Webinar GIBIT Productonderzoek en  Consultatie GIBIT 2023</vt:lpstr>
      <vt:lpstr>Webinar Update Inhoud</vt:lpstr>
      <vt:lpstr>Bij de tijd brengen</vt:lpstr>
      <vt:lpstr>Voorbereidingen Gemeenten</vt:lpstr>
      <vt:lpstr>Update Inhoud (bestuurlijk)</vt:lpstr>
      <vt:lpstr>Update Inhoud (artikelgewijs)</vt:lpstr>
      <vt:lpstr>Vaststelling</vt:lpstr>
      <vt:lpstr>Lerend inkopen</vt:lpstr>
      <vt:lpstr>Productonderzoek / consultatie</vt:lpstr>
      <vt:lpstr>Consultatie update voorwaarden 2023, zie link naar het formulier </vt:lpstr>
      <vt:lpstr>Afronding/afsluiting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GIBIT Productonderzoek en  Consultatie GIBIT 2023</dc:title>
  <dc:creator>Andre Plat</dc:creator>
  <cp:keywords/>
  <cp:lastModifiedBy>Andre Plat</cp:lastModifiedBy>
  <cp:revision>7</cp:revision>
  <cp:lastPrinted>2016-11-29T12:08:35Z</cp:lastPrinted>
  <dcterms:created xsi:type="dcterms:W3CDTF">2023-05-15T11:54:16Z</dcterms:created>
  <dcterms:modified xsi:type="dcterms:W3CDTF">2023-05-24T07:40:17Z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0x01010010FF5A4002031542963360DD7CBD65CA</vt:lpwstr>
  </property>
</Properties>
</file>