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441" r:id="rId6"/>
    <p:sldId id="438" r:id="rId7"/>
    <p:sldId id="266" r:id="rId8"/>
    <p:sldId id="270" r:id="rId9"/>
    <p:sldId id="257" r:id="rId10"/>
    <p:sldId id="444" r:id="rId11"/>
    <p:sldId id="272" r:id="rId12"/>
    <p:sldId id="450" r:id="rId13"/>
    <p:sldId id="451" r:id="rId14"/>
    <p:sldId id="446" r:id="rId15"/>
    <p:sldId id="453" r:id="rId16"/>
    <p:sldId id="454" r:id="rId17"/>
    <p:sldId id="455" r:id="rId18"/>
    <p:sldId id="456" r:id="rId19"/>
    <p:sldId id="459" r:id="rId20"/>
    <p:sldId id="445" r:id="rId21"/>
    <p:sldId id="260" r:id="rId22"/>
    <p:sldId id="262" r:id="rId23"/>
    <p:sldId id="458" r:id="rId24"/>
    <p:sldId id="286" r:id="rId25"/>
    <p:sldId id="449" r:id="rId26"/>
    <p:sldId id="442" r:id="rId27"/>
    <p:sldId id="46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835DA-F83A-46A4-8590-52E4E84D4B99}" v="2" dt="2021-06-11T07:17:5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74234" autoAdjust="0"/>
  </p:normalViewPr>
  <p:slideViewPr>
    <p:cSldViewPr snapToGrid="0">
      <p:cViewPr varScale="1">
        <p:scale>
          <a:sx n="49" d="100"/>
          <a:sy n="49" d="100"/>
        </p:scale>
        <p:origin x="94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nke Tebbens" userId="d520612b-e738-4a3c-b649-60a47982919e" providerId="ADAL" clId="{B55835DA-F83A-46A4-8590-52E4E84D4B99}"/>
    <pc:docChg chg="undo custSel addSld delSld modSld">
      <pc:chgData name="Nienke Tebbens" userId="d520612b-e738-4a3c-b649-60a47982919e" providerId="ADAL" clId="{B55835DA-F83A-46A4-8590-52E4E84D4B99}" dt="2021-06-11T07:20:18.029" v="65" actId="113"/>
      <pc:docMkLst>
        <pc:docMk/>
      </pc:docMkLst>
      <pc:sldChg chg="addSp modSp mod">
        <pc:chgData name="Nienke Tebbens" userId="d520612b-e738-4a3c-b649-60a47982919e" providerId="ADAL" clId="{B55835DA-F83A-46A4-8590-52E4E84D4B99}" dt="2021-06-11T07:20:18.029" v="65" actId="113"/>
        <pc:sldMkLst>
          <pc:docMk/>
          <pc:sldMk cId="910490738" sldId="442"/>
        </pc:sldMkLst>
        <pc:spChg chg="mod">
          <ac:chgData name="Nienke Tebbens" userId="d520612b-e738-4a3c-b649-60a47982919e" providerId="ADAL" clId="{B55835DA-F83A-46A4-8590-52E4E84D4B99}" dt="2021-06-11T07:20:14.316" v="64" actId="113"/>
          <ac:spMkLst>
            <pc:docMk/>
            <pc:sldMk cId="910490738" sldId="442"/>
            <ac:spMk id="3" creationId="{C00DBC35-23E2-F444-8BF4-2B5B863E3F26}"/>
          </ac:spMkLst>
        </pc:spChg>
        <pc:spChg chg="add mod">
          <ac:chgData name="Nienke Tebbens" userId="d520612b-e738-4a3c-b649-60a47982919e" providerId="ADAL" clId="{B55835DA-F83A-46A4-8590-52E4E84D4B99}" dt="2021-06-11T07:20:18.029" v="65" actId="113"/>
          <ac:spMkLst>
            <pc:docMk/>
            <pc:sldMk cId="910490738" sldId="442"/>
            <ac:spMk id="4" creationId="{7DBC0703-7555-4602-9DB6-97FD1B0E9BDE}"/>
          </ac:spMkLst>
        </pc:spChg>
      </pc:sldChg>
      <pc:sldChg chg="add del">
        <pc:chgData name="Nienke Tebbens" userId="d520612b-e738-4a3c-b649-60a47982919e" providerId="ADAL" clId="{B55835DA-F83A-46A4-8590-52E4E84D4B99}" dt="2021-06-10T16:19:13.850" v="5" actId="47"/>
        <pc:sldMkLst>
          <pc:docMk/>
          <pc:sldMk cId="3126836237" sldId="448"/>
        </pc:sldMkLst>
      </pc:sldChg>
      <pc:sldChg chg="add del">
        <pc:chgData name="Nienke Tebbens" userId="d520612b-e738-4a3c-b649-60a47982919e" providerId="ADAL" clId="{B55835DA-F83A-46A4-8590-52E4E84D4B99}" dt="2021-06-10T16:19:06.205" v="4" actId="2696"/>
        <pc:sldMkLst>
          <pc:docMk/>
          <pc:sldMk cId="1055515958" sldId="45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4EB7A-4D2B-4F9D-9D2C-E7A2E2DE5C1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9A80030-2687-46BB-9A5F-38D977F1A827}">
      <dgm:prSet/>
      <dgm:spPr/>
      <dgm:t>
        <a:bodyPr/>
        <a:lstStyle/>
        <a:p>
          <a:pPr>
            <a:defRPr cap="all"/>
          </a:pPr>
          <a:r>
            <a:rPr lang="nl-NL" dirty="0"/>
            <a:t>Veel nieuwe informatie uitwisseling</a:t>
          </a:r>
          <a:endParaRPr lang="en-US" dirty="0"/>
        </a:p>
      </dgm:t>
    </dgm:pt>
    <dgm:pt modelId="{34DF864C-17E9-49FE-9798-F075508B75B2}" type="parTrans" cxnId="{1079DE56-A8F8-4D6A-8CD7-D089F5AFEE2B}">
      <dgm:prSet/>
      <dgm:spPr/>
      <dgm:t>
        <a:bodyPr/>
        <a:lstStyle/>
        <a:p>
          <a:endParaRPr lang="en-US"/>
        </a:p>
      </dgm:t>
    </dgm:pt>
    <dgm:pt modelId="{1A48411B-1338-41D1-BCFB-6A24F02FAB09}" type="sibTrans" cxnId="{1079DE56-A8F8-4D6A-8CD7-D089F5AFEE2B}">
      <dgm:prSet/>
      <dgm:spPr/>
      <dgm:t>
        <a:bodyPr/>
        <a:lstStyle/>
        <a:p>
          <a:endParaRPr lang="en-US"/>
        </a:p>
      </dgm:t>
    </dgm:pt>
    <dgm:pt modelId="{A2D9F06D-56A6-467F-8F8F-1F4C15FED211}">
      <dgm:prSet/>
      <dgm:spPr/>
      <dgm:t>
        <a:bodyPr/>
        <a:lstStyle/>
        <a:p>
          <a:pPr>
            <a:defRPr cap="all"/>
          </a:pPr>
          <a:r>
            <a:rPr lang="nl-NL" dirty="0"/>
            <a:t>Veel vragen over privacy</a:t>
          </a:r>
          <a:endParaRPr lang="en-US" dirty="0"/>
        </a:p>
      </dgm:t>
    </dgm:pt>
    <dgm:pt modelId="{DD449DDB-BF18-40B7-8D09-80BE870617D1}" type="sibTrans" cxnId="{CC8ABC06-998A-48B4-B405-A8DFCB93DE07}">
      <dgm:prSet/>
      <dgm:spPr/>
      <dgm:t>
        <a:bodyPr/>
        <a:lstStyle/>
        <a:p>
          <a:endParaRPr lang="en-US"/>
        </a:p>
      </dgm:t>
    </dgm:pt>
    <dgm:pt modelId="{522A9D61-81E3-4A81-8A7F-77CAEAF2D9A1}" type="parTrans" cxnId="{CC8ABC06-998A-48B4-B405-A8DFCB93DE07}">
      <dgm:prSet/>
      <dgm:spPr/>
      <dgm:t>
        <a:bodyPr/>
        <a:lstStyle/>
        <a:p>
          <a:endParaRPr lang="en-US"/>
        </a:p>
      </dgm:t>
    </dgm:pt>
    <dgm:pt modelId="{FC0F1109-1865-3D47-8712-565E22973DA7}">
      <dgm:prSet/>
      <dgm:spPr/>
      <dgm:t>
        <a:bodyPr/>
        <a:lstStyle/>
        <a:p>
          <a:pPr>
            <a:defRPr cap="all"/>
          </a:pPr>
          <a:r>
            <a:rPr lang="nl-NL" dirty="0"/>
            <a:t>Veel verschil in inrichting en opgave</a:t>
          </a:r>
          <a:endParaRPr lang="en-US" dirty="0"/>
        </a:p>
      </dgm:t>
    </dgm:pt>
    <dgm:pt modelId="{2E1ACA2D-0E68-2D47-93C0-FECC954DBF85}" type="parTrans" cxnId="{7DC43686-7549-E44A-B67B-6B426B2C78D7}">
      <dgm:prSet/>
      <dgm:spPr/>
      <dgm:t>
        <a:bodyPr/>
        <a:lstStyle/>
        <a:p>
          <a:endParaRPr lang="nl-NL"/>
        </a:p>
      </dgm:t>
    </dgm:pt>
    <dgm:pt modelId="{35C4FAAB-F38A-B343-860C-F317CE1B7F6C}" type="sibTrans" cxnId="{7DC43686-7549-E44A-B67B-6B426B2C78D7}">
      <dgm:prSet/>
      <dgm:spPr/>
      <dgm:t>
        <a:bodyPr/>
        <a:lstStyle/>
        <a:p>
          <a:endParaRPr lang="nl-NL"/>
        </a:p>
      </dgm:t>
    </dgm:pt>
    <dgm:pt modelId="{E469E52B-4368-4D49-ADC3-1629B2025F22}" type="pres">
      <dgm:prSet presAssocID="{8394EB7A-4D2B-4F9D-9D2C-E7A2E2DE5C10}" presName="root" presStyleCnt="0">
        <dgm:presLayoutVars>
          <dgm:dir/>
          <dgm:resizeHandles val="exact"/>
        </dgm:presLayoutVars>
      </dgm:prSet>
      <dgm:spPr/>
    </dgm:pt>
    <dgm:pt modelId="{FE3F390F-91A6-4983-A0B3-86A32F9ADF6F}" type="pres">
      <dgm:prSet presAssocID="{69A80030-2687-46BB-9A5F-38D977F1A827}" presName="compNode" presStyleCnt="0"/>
      <dgm:spPr/>
    </dgm:pt>
    <dgm:pt modelId="{5C007123-0560-4121-ACFD-DDAED3BFECC6}" type="pres">
      <dgm:prSet presAssocID="{69A80030-2687-46BB-9A5F-38D977F1A827}" presName="iconBgRect" presStyleLbl="bgShp" presStyleIdx="0" presStyleCnt="3"/>
      <dgm:spPr/>
    </dgm:pt>
    <dgm:pt modelId="{4FD3E55C-59A3-41A4-AB10-4856F30156ED}" type="pres">
      <dgm:prSet presAssocID="{69A80030-2687-46BB-9A5F-38D977F1A827}" presName="iconRect" presStyleLbl="node1" presStyleIdx="0" presStyleCnt="3" custLinFactX="300000" custLinFactNeighborX="386060" custLinFactNeighborY="-8037"/>
      <dgm:spPr>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glow rad="127000">
            <a:schemeClr val="accent1"/>
          </a:glow>
          <a:outerShdw blurRad="50800" dist="50800" dir="5400000" algn="ctr" rotWithShape="0">
            <a:srgbClr val="000000"/>
          </a:outerShdw>
        </a:effectLst>
      </dgm:spPr>
      <dgm:extLst>
        <a:ext uri="{E40237B7-FDA0-4F09-8148-C483321AD2D9}">
          <dgm14:cNvPr xmlns:dgm14="http://schemas.microsoft.com/office/drawing/2010/diagram" id="0" name="" descr="Help"/>
        </a:ext>
      </dgm:extLst>
    </dgm:pt>
    <dgm:pt modelId="{B0345812-36CA-4C39-BC40-150AC92ABBB3}" type="pres">
      <dgm:prSet presAssocID="{69A80030-2687-46BB-9A5F-38D977F1A827}" presName="spaceRect" presStyleCnt="0"/>
      <dgm:spPr/>
    </dgm:pt>
    <dgm:pt modelId="{C975322E-9371-4103-8207-ACFCC55B3D8F}" type="pres">
      <dgm:prSet presAssocID="{69A80030-2687-46BB-9A5F-38D977F1A827}" presName="textRect" presStyleLbl="revTx" presStyleIdx="0" presStyleCnt="3">
        <dgm:presLayoutVars>
          <dgm:chMax val="1"/>
          <dgm:chPref val="1"/>
        </dgm:presLayoutVars>
      </dgm:prSet>
      <dgm:spPr/>
    </dgm:pt>
    <dgm:pt modelId="{1D2BC498-8E34-4412-8717-8C9512043437}" type="pres">
      <dgm:prSet presAssocID="{1A48411B-1338-41D1-BCFB-6A24F02FAB09}" presName="sibTrans" presStyleCnt="0"/>
      <dgm:spPr/>
    </dgm:pt>
    <dgm:pt modelId="{3AB511EC-1996-EB4A-AB17-201B65C40B12}" type="pres">
      <dgm:prSet presAssocID="{FC0F1109-1865-3D47-8712-565E22973DA7}" presName="compNode" presStyleCnt="0"/>
      <dgm:spPr/>
    </dgm:pt>
    <dgm:pt modelId="{A8942940-37E6-8B4D-838B-3A7612B1B43B}" type="pres">
      <dgm:prSet presAssocID="{FC0F1109-1865-3D47-8712-565E22973DA7}" presName="iconBgRect" presStyleLbl="bgShp" presStyleIdx="1" presStyleCnt="3"/>
      <dgm:spPr/>
    </dgm:pt>
    <dgm:pt modelId="{8517CFC3-C0F9-C84A-AA0E-AFCF74E12AD6}" type="pres">
      <dgm:prSet presAssocID="{FC0F1109-1865-3D47-8712-565E22973DA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twerk"/>
        </a:ext>
      </dgm:extLst>
    </dgm:pt>
    <dgm:pt modelId="{CFD6BF59-1BF0-724A-8519-92EBD776DE84}" type="pres">
      <dgm:prSet presAssocID="{FC0F1109-1865-3D47-8712-565E22973DA7}" presName="spaceRect" presStyleCnt="0"/>
      <dgm:spPr/>
    </dgm:pt>
    <dgm:pt modelId="{0E11D36D-6776-7447-A377-61CD2DAA9F23}" type="pres">
      <dgm:prSet presAssocID="{FC0F1109-1865-3D47-8712-565E22973DA7}" presName="textRect" presStyleLbl="revTx" presStyleIdx="1" presStyleCnt="3">
        <dgm:presLayoutVars>
          <dgm:chMax val="1"/>
          <dgm:chPref val="1"/>
        </dgm:presLayoutVars>
      </dgm:prSet>
      <dgm:spPr/>
    </dgm:pt>
    <dgm:pt modelId="{86E6C1C0-86BE-1646-86B8-FFB6C1641F24}" type="pres">
      <dgm:prSet presAssocID="{35C4FAAB-F38A-B343-860C-F317CE1B7F6C}" presName="sibTrans" presStyleCnt="0"/>
      <dgm:spPr/>
    </dgm:pt>
    <dgm:pt modelId="{B836B9A2-68F3-49AA-8D54-E43B83EE2647}" type="pres">
      <dgm:prSet presAssocID="{A2D9F06D-56A6-467F-8F8F-1F4C15FED211}" presName="compNode" presStyleCnt="0"/>
      <dgm:spPr/>
    </dgm:pt>
    <dgm:pt modelId="{5ACE5578-C536-48D0-8606-3E13CEB7FD4C}" type="pres">
      <dgm:prSet presAssocID="{A2D9F06D-56A6-467F-8F8F-1F4C15FED211}" presName="iconBgRect" presStyleLbl="bgShp" presStyleIdx="2" presStyleCnt="3" custLinFactNeighborX="9577" custLinFactNeighborY="-827"/>
      <dgm:spPr>
        <a:blipFill rotWithShape="0">
          <a:blip xmlns:r="http://schemas.openxmlformats.org/officeDocument/2006/relationships" r:embed="rId5"/>
          <a:srcRect/>
          <a:stretch>
            <a:fillRect/>
          </a:stretch>
        </a:blipFill>
      </dgm:spPr>
    </dgm:pt>
    <dgm:pt modelId="{E80C787E-A976-4E7C-A483-32581000AE23}" type="pres">
      <dgm:prSet presAssocID="{A2D9F06D-56A6-467F-8F8F-1F4C15FED211}" presName="iconRect" presStyleLbl="node1" presStyleIdx="2" presStyleCnt="3" custLinFactX="-300000" custLinFactNeighborX="-373231" custLinFactNeighborY="208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Blockchain silhouet"/>
        </a:ext>
      </dgm:extLst>
    </dgm:pt>
    <dgm:pt modelId="{0C210FC7-2EC2-4D63-ADA6-C4D7618124CE}" type="pres">
      <dgm:prSet presAssocID="{A2D9F06D-56A6-467F-8F8F-1F4C15FED211}" presName="spaceRect" presStyleCnt="0"/>
      <dgm:spPr/>
    </dgm:pt>
    <dgm:pt modelId="{A42751CB-179C-4A42-B4F9-0A90A45BF5EF}" type="pres">
      <dgm:prSet presAssocID="{A2D9F06D-56A6-467F-8F8F-1F4C15FED211}" presName="textRect" presStyleLbl="revTx" presStyleIdx="2" presStyleCnt="3">
        <dgm:presLayoutVars>
          <dgm:chMax val="1"/>
          <dgm:chPref val="1"/>
        </dgm:presLayoutVars>
      </dgm:prSet>
      <dgm:spPr/>
    </dgm:pt>
  </dgm:ptLst>
  <dgm:cxnLst>
    <dgm:cxn modelId="{CC8ABC06-998A-48B4-B405-A8DFCB93DE07}" srcId="{8394EB7A-4D2B-4F9D-9D2C-E7A2E2DE5C10}" destId="{A2D9F06D-56A6-467F-8F8F-1F4C15FED211}" srcOrd="2" destOrd="0" parTransId="{522A9D61-81E3-4A81-8A7F-77CAEAF2D9A1}" sibTransId="{DD449DDB-BF18-40B7-8D09-80BE870617D1}"/>
    <dgm:cxn modelId="{77425F39-D46B-9D4A-AD65-F9355EFE25BB}" type="presOf" srcId="{69A80030-2687-46BB-9A5F-38D977F1A827}" destId="{C975322E-9371-4103-8207-ACFCC55B3D8F}" srcOrd="0" destOrd="0" presId="urn:microsoft.com/office/officeart/2018/5/layout/IconCircleLabelList"/>
    <dgm:cxn modelId="{6CD9AB39-E25A-914D-AE6D-57C6EE407439}" type="presOf" srcId="{A2D9F06D-56A6-467F-8F8F-1F4C15FED211}" destId="{A42751CB-179C-4A42-B4F9-0A90A45BF5EF}" srcOrd="0" destOrd="0" presId="urn:microsoft.com/office/officeart/2018/5/layout/IconCircleLabelList"/>
    <dgm:cxn modelId="{1079DE56-A8F8-4D6A-8CD7-D089F5AFEE2B}" srcId="{8394EB7A-4D2B-4F9D-9D2C-E7A2E2DE5C10}" destId="{69A80030-2687-46BB-9A5F-38D977F1A827}" srcOrd="0" destOrd="0" parTransId="{34DF864C-17E9-49FE-9798-F075508B75B2}" sibTransId="{1A48411B-1338-41D1-BCFB-6A24F02FAB09}"/>
    <dgm:cxn modelId="{7DC43686-7549-E44A-B67B-6B426B2C78D7}" srcId="{8394EB7A-4D2B-4F9D-9D2C-E7A2E2DE5C10}" destId="{FC0F1109-1865-3D47-8712-565E22973DA7}" srcOrd="1" destOrd="0" parTransId="{2E1ACA2D-0E68-2D47-93C0-FECC954DBF85}" sibTransId="{35C4FAAB-F38A-B343-860C-F317CE1B7F6C}"/>
    <dgm:cxn modelId="{D0F105A8-D4DA-504B-A868-899199885CC0}" type="presOf" srcId="{FC0F1109-1865-3D47-8712-565E22973DA7}" destId="{0E11D36D-6776-7447-A377-61CD2DAA9F23}" srcOrd="0" destOrd="0" presId="urn:microsoft.com/office/officeart/2018/5/layout/IconCircleLabelList"/>
    <dgm:cxn modelId="{8D488CE5-9352-4E92-99A2-645E6103BA43}" type="presOf" srcId="{8394EB7A-4D2B-4F9D-9D2C-E7A2E2DE5C10}" destId="{E469E52B-4368-4D49-ADC3-1629B2025F22}" srcOrd="0" destOrd="0" presId="urn:microsoft.com/office/officeart/2018/5/layout/IconCircleLabelList"/>
    <dgm:cxn modelId="{12313AEA-6E2D-684C-B278-178E352E668C}" type="presParOf" srcId="{E469E52B-4368-4D49-ADC3-1629B2025F22}" destId="{FE3F390F-91A6-4983-A0B3-86A32F9ADF6F}" srcOrd="0" destOrd="0" presId="urn:microsoft.com/office/officeart/2018/5/layout/IconCircleLabelList"/>
    <dgm:cxn modelId="{5F3C7584-C48A-0048-B59C-9356EC607ACE}" type="presParOf" srcId="{FE3F390F-91A6-4983-A0B3-86A32F9ADF6F}" destId="{5C007123-0560-4121-ACFD-DDAED3BFECC6}" srcOrd="0" destOrd="0" presId="urn:microsoft.com/office/officeart/2018/5/layout/IconCircleLabelList"/>
    <dgm:cxn modelId="{EF6E99D4-E41D-B34E-AB21-AB3385B40F9C}" type="presParOf" srcId="{FE3F390F-91A6-4983-A0B3-86A32F9ADF6F}" destId="{4FD3E55C-59A3-41A4-AB10-4856F30156ED}" srcOrd="1" destOrd="0" presId="urn:microsoft.com/office/officeart/2018/5/layout/IconCircleLabelList"/>
    <dgm:cxn modelId="{CE928708-2CBC-1C40-81AD-53DDCE7AA3B0}" type="presParOf" srcId="{FE3F390F-91A6-4983-A0B3-86A32F9ADF6F}" destId="{B0345812-36CA-4C39-BC40-150AC92ABBB3}" srcOrd="2" destOrd="0" presId="urn:microsoft.com/office/officeart/2018/5/layout/IconCircleLabelList"/>
    <dgm:cxn modelId="{0C7D618B-5616-CA4C-BD23-C798E6927DC6}" type="presParOf" srcId="{FE3F390F-91A6-4983-A0B3-86A32F9ADF6F}" destId="{C975322E-9371-4103-8207-ACFCC55B3D8F}" srcOrd="3" destOrd="0" presId="urn:microsoft.com/office/officeart/2018/5/layout/IconCircleLabelList"/>
    <dgm:cxn modelId="{67647FD4-27AA-1040-911C-3EEDE64D5C2A}" type="presParOf" srcId="{E469E52B-4368-4D49-ADC3-1629B2025F22}" destId="{1D2BC498-8E34-4412-8717-8C9512043437}" srcOrd="1" destOrd="0" presId="urn:microsoft.com/office/officeart/2018/5/layout/IconCircleLabelList"/>
    <dgm:cxn modelId="{ED2261B8-76EE-F646-B2B4-C8D194705870}" type="presParOf" srcId="{E469E52B-4368-4D49-ADC3-1629B2025F22}" destId="{3AB511EC-1996-EB4A-AB17-201B65C40B12}" srcOrd="2" destOrd="0" presId="urn:microsoft.com/office/officeart/2018/5/layout/IconCircleLabelList"/>
    <dgm:cxn modelId="{DDD6BA91-E5BB-C64D-A558-FA4CFCDE4490}" type="presParOf" srcId="{3AB511EC-1996-EB4A-AB17-201B65C40B12}" destId="{A8942940-37E6-8B4D-838B-3A7612B1B43B}" srcOrd="0" destOrd="0" presId="urn:microsoft.com/office/officeart/2018/5/layout/IconCircleLabelList"/>
    <dgm:cxn modelId="{33778F30-FEDA-1D41-A68D-CACCDBEF52E0}" type="presParOf" srcId="{3AB511EC-1996-EB4A-AB17-201B65C40B12}" destId="{8517CFC3-C0F9-C84A-AA0E-AFCF74E12AD6}" srcOrd="1" destOrd="0" presId="urn:microsoft.com/office/officeart/2018/5/layout/IconCircleLabelList"/>
    <dgm:cxn modelId="{273E677D-BD7B-4E4E-9CB0-3DCD7A1F3902}" type="presParOf" srcId="{3AB511EC-1996-EB4A-AB17-201B65C40B12}" destId="{CFD6BF59-1BF0-724A-8519-92EBD776DE84}" srcOrd="2" destOrd="0" presId="urn:microsoft.com/office/officeart/2018/5/layout/IconCircleLabelList"/>
    <dgm:cxn modelId="{82CECF4D-8970-D14C-9396-61C9BBBB6C01}" type="presParOf" srcId="{3AB511EC-1996-EB4A-AB17-201B65C40B12}" destId="{0E11D36D-6776-7447-A377-61CD2DAA9F23}" srcOrd="3" destOrd="0" presId="urn:microsoft.com/office/officeart/2018/5/layout/IconCircleLabelList"/>
    <dgm:cxn modelId="{1CCBA14E-78E5-EE43-B5CB-F93545D77662}" type="presParOf" srcId="{E469E52B-4368-4D49-ADC3-1629B2025F22}" destId="{86E6C1C0-86BE-1646-86B8-FFB6C1641F24}" srcOrd="3" destOrd="0" presId="urn:microsoft.com/office/officeart/2018/5/layout/IconCircleLabelList"/>
    <dgm:cxn modelId="{B7D4B044-C55A-7448-BA1C-487F62C5B1B7}" type="presParOf" srcId="{E469E52B-4368-4D49-ADC3-1629B2025F22}" destId="{B836B9A2-68F3-49AA-8D54-E43B83EE2647}" srcOrd="4" destOrd="0" presId="urn:microsoft.com/office/officeart/2018/5/layout/IconCircleLabelList"/>
    <dgm:cxn modelId="{F4BB2D39-A5CE-E044-B4FD-642B472F08BA}" type="presParOf" srcId="{B836B9A2-68F3-49AA-8D54-E43B83EE2647}" destId="{5ACE5578-C536-48D0-8606-3E13CEB7FD4C}" srcOrd="0" destOrd="0" presId="urn:microsoft.com/office/officeart/2018/5/layout/IconCircleLabelList"/>
    <dgm:cxn modelId="{D1E1B9ED-F73F-8941-A073-818736CC6022}" type="presParOf" srcId="{B836B9A2-68F3-49AA-8D54-E43B83EE2647}" destId="{E80C787E-A976-4E7C-A483-32581000AE23}" srcOrd="1" destOrd="0" presId="urn:microsoft.com/office/officeart/2018/5/layout/IconCircleLabelList"/>
    <dgm:cxn modelId="{FAE070C6-9749-F045-9949-EA024155F864}" type="presParOf" srcId="{B836B9A2-68F3-49AA-8D54-E43B83EE2647}" destId="{0C210FC7-2EC2-4D63-ADA6-C4D7618124CE}" srcOrd="2" destOrd="0" presId="urn:microsoft.com/office/officeart/2018/5/layout/IconCircleLabelList"/>
    <dgm:cxn modelId="{B35A8526-4AEE-A747-99A4-426151BB7FFD}" type="presParOf" srcId="{B836B9A2-68F3-49AA-8D54-E43B83EE2647}" destId="{A42751CB-179C-4A42-B4F9-0A90A45BF5E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4EB7A-4D2B-4F9D-9D2C-E7A2E2DE5C10}"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69A80030-2687-46BB-9A5F-38D977F1A827}">
      <dgm:prSet/>
      <dgm:spPr/>
      <dgm:t>
        <a:bodyPr/>
        <a:lstStyle/>
        <a:p>
          <a:pPr>
            <a:lnSpc>
              <a:spcPct val="100000"/>
            </a:lnSpc>
            <a:defRPr cap="all"/>
          </a:pPr>
          <a:r>
            <a:rPr lang="nl-NL" dirty="0"/>
            <a:t>Wat opslaan</a:t>
          </a:r>
          <a:endParaRPr lang="en-US" dirty="0"/>
        </a:p>
      </dgm:t>
    </dgm:pt>
    <dgm:pt modelId="{34DF864C-17E9-49FE-9798-F075508B75B2}" type="parTrans" cxnId="{1079DE56-A8F8-4D6A-8CD7-D089F5AFEE2B}">
      <dgm:prSet/>
      <dgm:spPr/>
      <dgm:t>
        <a:bodyPr/>
        <a:lstStyle/>
        <a:p>
          <a:endParaRPr lang="en-US"/>
        </a:p>
      </dgm:t>
    </dgm:pt>
    <dgm:pt modelId="{1A48411B-1338-41D1-BCFB-6A24F02FAB09}" type="sibTrans" cxnId="{1079DE56-A8F8-4D6A-8CD7-D089F5AFEE2B}">
      <dgm:prSet/>
      <dgm:spPr/>
      <dgm:t>
        <a:bodyPr/>
        <a:lstStyle/>
        <a:p>
          <a:endParaRPr lang="en-US"/>
        </a:p>
      </dgm:t>
    </dgm:pt>
    <dgm:pt modelId="{FC0F1109-1865-3D47-8712-565E22973DA7}">
      <dgm:prSet/>
      <dgm:spPr/>
      <dgm:t>
        <a:bodyPr/>
        <a:lstStyle/>
        <a:p>
          <a:pPr>
            <a:lnSpc>
              <a:spcPct val="100000"/>
            </a:lnSpc>
            <a:defRPr cap="all"/>
          </a:pPr>
          <a:r>
            <a:rPr lang="nl-NL" dirty="0"/>
            <a:t>Wat lokaal uitwisselen</a:t>
          </a:r>
          <a:endParaRPr lang="en-US" dirty="0"/>
        </a:p>
      </dgm:t>
    </dgm:pt>
    <dgm:pt modelId="{2E1ACA2D-0E68-2D47-93C0-FECC954DBF85}" type="parTrans" cxnId="{7DC43686-7549-E44A-B67B-6B426B2C78D7}">
      <dgm:prSet/>
      <dgm:spPr/>
      <dgm:t>
        <a:bodyPr/>
        <a:lstStyle/>
        <a:p>
          <a:endParaRPr lang="nl-NL"/>
        </a:p>
      </dgm:t>
    </dgm:pt>
    <dgm:pt modelId="{35C4FAAB-F38A-B343-860C-F317CE1B7F6C}" type="sibTrans" cxnId="{7DC43686-7549-E44A-B67B-6B426B2C78D7}">
      <dgm:prSet/>
      <dgm:spPr/>
      <dgm:t>
        <a:bodyPr/>
        <a:lstStyle/>
        <a:p>
          <a:endParaRPr lang="nl-NL"/>
        </a:p>
      </dgm:t>
    </dgm:pt>
    <dgm:pt modelId="{E469E52B-4368-4D49-ADC3-1629B2025F22}" type="pres">
      <dgm:prSet presAssocID="{8394EB7A-4D2B-4F9D-9D2C-E7A2E2DE5C10}" presName="root" presStyleCnt="0">
        <dgm:presLayoutVars>
          <dgm:dir/>
          <dgm:resizeHandles val="exact"/>
        </dgm:presLayoutVars>
      </dgm:prSet>
      <dgm:spPr/>
    </dgm:pt>
    <dgm:pt modelId="{FE3F390F-91A6-4983-A0B3-86A32F9ADF6F}" type="pres">
      <dgm:prSet presAssocID="{69A80030-2687-46BB-9A5F-38D977F1A827}" presName="compNode" presStyleCnt="0"/>
      <dgm:spPr/>
    </dgm:pt>
    <dgm:pt modelId="{5C007123-0560-4121-ACFD-DDAED3BFECC6}" type="pres">
      <dgm:prSet presAssocID="{69A80030-2687-46BB-9A5F-38D977F1A827}" presName="iconBgRect" presStyleLbl="bgShp" presStyleIdx="0" presStyleCnt="2" custLinFactX="86932" custLinFactY="986" custLinFactNeighborX="100000" custLinFactNeighborY="100000"/>
      <dgm:spPr/>
    </dgm:pt>
    <dgm:pt modelId="{4FD3E55C-59A3-41A4-AB10-4856F30156ED}" type="pres">
      <dgm:prSet presAssocID="{69A80030-2687-46BB-9A5F-38D977F1A827}" presName="iconRect" presStyleLbl="node1" presStyleIdx="0" presStyleCnt="2" custLinFactX="134470" custLinFactY="65266" custLinFactNeighborX="200000"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wnloaden uit de cloud met effen opvulling"/>
        </a:ext>
      </dgm:extLst>
    </dgm:pt>
    <dgm:pt modelId="{B0345812-36CA-4C39-BC40-150AC92ABBB3}" type="pres">
      <dgm:prSet presAssocID="{69A80030-2687-46BB-9A5F-38D977F1A827}" presName="spaceRect" presStyleCnt="0"/>
      <dgm:spPr/>
    </dgm:pt>
    <dgm:pt modelId="{C975322E-9371-4103-8207-ACFCC55B3D8F}" type="pres">
      <dgm:prSet presAssocID="{69A80030-2687-46BB-9A5F-38D977F1A827}" presName="textRect" presStyleLbl="revTx" presStyleIdx="0" presStyleCnt="2" custLinFactX="18128" custLinFactY="59985" custLinFactNeighborX="100000" custLinFactNeighborY="100000">
        <dgm:presLayoutVars>
          <dgm:chMax val="1"/>
          <dgm:chPref val="1"/>
        </dgm:presLayoutVars>
      </dgm:prSet>
      <dgm:spPr/>
    </dgm:pt>
    <dgm:pt modelId="{1D2BC498-8E34-4412-8717-8C9512043437}" type="pres">
      <dgm:prSet presAssocID="{1A48411B-1338-41D1-BCFB-6A24F02FAB09}" presName="sibTrans" presStyleCnt="0"/>
      <dgm:spPr/>
    </dgm:pt>
    <dgm:pt modelId="{3AB511EC-1996-EB4A-AB17-201B65C40B12}" type="pres">
      <dgm:prSet presAssocID="{FC0F1109-1865-3D47-8712-565E22973DA7}" presName="compNode" presStyleCnt="0"/>
      <dgm:spPr/>
    </dgm:pt>
    <dgm:pt modelId="{A8942940-37E6-8B4D-838B-3A7612B1B43B}" type="pres">
      <dgm:prSet presAssocID="{FC0F1109-1865-3D47-8712-565E22973DA7}" presName="iconBgRect" presStyleLbl="bgShp" presStyleIdx="1" presStyleCnt="2" custLinFactNeighborX="-3328" custLinFactNeighborY="-62734"/>
      <dgm:spPr/>
    </dgm:pt>
    <dgm:pt modelId="{8517CFC3-C0F9-C84A-AA0E-AFCF74E12AD6}" type="pres">
      <dgm:prSet presAssocID="{FC0F1109-1865-3D47-8712-565E22973DA7}" presName="iconRect" presStyleLbl="node1" presStyleIdx="1" presStyleCnt="2" custLinFactY="-10009" custLinFactNeighborX="-11639"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FD6BF59-1BF0-724A-8519-92EBD776DE84}" type="pres">
      <dgm:prSet presAssocID="{FC0F1109-1865-3D47-8712-565E22973DA7}" presName="spaceRect" presStyleCnt="0"/>
      <dgm:spPr/>
    </dgm:pt>
    <dgm:pt modelId="{0E11D36D-6776-7447-A377-61CD2DAA9F23}" type="pres">
      <dgm:prSet presAssocID="{FC0F1109-1865-3D47-8712-565E22973DA7}" presName="textRect" presStyleLbl="revTx" presStyleIdx="1" presStyleCnt="2" custLinFactY="-100000" custLinFactNeighborX="-931" custLinFactNeighborY="-101514">
        <dgm:presLayoutVars>
          <dgm:chMax val="1"/>
          <dgm:chPref val="1"/>
        </dgm:presLayoutVars>
      </dgm:prSet>
      <dgm:spPr/>
    </dgm:pt>
  </dgm:ptLst>
  <dgm:cxnLst>
    <dgm:cxn modelId="{77425F39-D46B-9D4A-AD65-F9355EFE25BB}" type="presOf" srcId="{69A80030-2687-46BB-9A5F-38D977F1A827}" destId="{C975322E-9371-4103-8207-ACFCC55B3D8F}" srcOrd="0" destOrd="0" presId="urn:microsoft.com/office/officeart/2018/5/layout/IconCircleLabelList"/>
    <dgm:cxn modelId="{1079DE56-A8F8-4D6A-8CD7-D089F5AFEE2B}" srcId="{8394EB7A-4D2B-4F9D-9D2C-E7A2E2DE5C10}" destId="{69A80030-2687-46BB-9A5F-38D977F1A827}" srcOrd="0" destOrd="0" parTransId="{34DF864C-17E9-49FE-9798-F075508B75B2}" sibTransId="{1A48411B-1338-41D1-BCFB-6A24F02FAB09}"/>
    <dgm:cxn modelId="{7DC43686-7549-E44A-B67B-6B426B2C78D7}" srcId="{8394EB7A-4D2B-4F9D-9D2C-E7A2E2DE5C10}" destId="{FC0F1109-1865-3D47-8712-565E22973DA7}" srcOrd="1" destOrd="0" parTransId="{2E1ACA2D-0E68-2D47-93C0-FECC954DBF85}" sibTransId="{35C4FAAB-F38A-B343-860C-F317CE1B7F6C}"/>
    <dgm:cxn modelId="{D0F105A8-D4DA-504B-A868-899199885CC0}" type="presOf" srcId="{FC0F1109-1865-3D47-8712-565E22973DA7}" destId="{0E11D36D-6776-7447-A377-61CD2DAA9F23}" srcOrd="0" destOrd="0" presId="urn:microsoft.com/office/officeart/2018/5/layout/IconCircleLabelList"/>
    <dgm:cxn modelId="{8D488CE5-9352-4E92-99A2-645E6103BA43}" type="presOf" srcId="{8394EB7A-4D2B-4F9D-9D2C-E7A2E2DE5C10}" destId="{E469E52B-4368-4D49-ADC3-1629B2025F22}" srcOrd="0" destOrd="0" presId="urn:microsoft.com/office/officeart/2018/5/layout/IconCircleLabelList"/>
    <dgm:cxn modelId="{12313AEA-6E2D-684C-B278-178E352E668C}" type="presParOf" srcId="{E469E52B-4368-4D49-ADC3-1629B2025F22}" destId="{FE3F390F-91A6-4983-A0B3-86A32F9ADF6F}" srcOrd="0" destOrd="0" presId="urn:microsoft.com/office/officeart/2018/5/layout/IconCircleLabelList"/>
    <dgm:cxn modelId="{5F3C7584-C48A-0048-B59C-9356EC607ACE}" type="presParOf" srcId="{FE3F390F-91A6-4983-A0B3-86A32F9ADF6F}" destId="{5C007123-0560-4121-ACFD-DDAED3BFECC6}" srcOrd="0" destOrd="0" presId="urn:microsoft.com/office/officeart/2018/5/layout/IconCircleLabelList"/>
    <dgm:cxn modelId="{EF6E99D4-E41D-B34E-AB21-AB3385B40F9C}" type="presParOf" srcId="{FE3F390F-91A6-4983-A0B3-86A32F9ADF6F}" destId="{4FD3E55C-59A3-41A4-AB10-4856F30156ED}" srcOrd="1" destOrd="0" presId="urn:microsoft.com/office/officeart/2018/5/layout/IconCircleLabelList"/>
    <dgm:cxn modelId="{CE928708-2CBC-1C40-81AD-53DDCE7AA3B0}" type="presParOf" srcId="{FE3F390F-91A6-4983-A0B3-86A32F9ADF6F}" destId="{B0345812-36CA-4C39-BC40-150AC92ABBB3}" srcOrd="2" destOrd="0" presId="urn:microsoft.com/office/officeart/2018/5/layout/IconCircleLabelList"/>
    <dgm:cxn modelId="{0C7D618B-5616-CA4C-BD23-C798E6927DC6}" type="presParOf" srcId="{FE3F390F-91A6-4983-A0B3-86A32F9ADF6F}" destId="{C975322E-9371-4103-8207-ACFCC55B3D8F}" srcOrd="3" destOrd="0" presId="urn:microsoft.com/office/officeart/2018/5/layout/IconCircleLabelList"/>
    <dgm:cxn modelId="{67647FD4-27AA-1040-911C-3EEDE64D5C2A}" type="presParOf" srcId="{E469E52B-4368-4D49-ADC3-1629B2025F22}" destId="{1D2BC498-8E34-4412-8717-8C9512043437}" srcOrd="1" destOrd="0" presId="urn:microsoft.com/office/officeart/2018/5/layout/IconCircleLabelList"/>
    <dgm:cxn modelId="{ED2261B8-76EE-F646-B2B4-C8D194705870}" type="presParOf" srcId="{E469E52B-4368-4D49-ADC3-1629B2025F22}" destId="{3AB511EC-1996-EB4A-AB17-201B65C40B12}" srcOrd="2" destOrd="0" presId="urn:microsoft.com/office/officeart/2018/5/layout/IconCircleLabelList"/>
    <dgm:cxn modelId="{DDD6BA91-E5BB-C64D-A558-FA4CFCDE4490}" type="presParOf" srcId="{3AB511EC-1996-EB4A-AB17-201B65C40B12}" destId="{A8942940-37E6-8B4D-838B-3A7612B1B43B}" srcOrd="0" destOrd="0" presId="urn:microsoft.com/office/officeart/2018/5/layout/IconCircleLabelList"/>
    <dgm:cxn modelId="{33778F30-FEDA-1D41-A68D-CACCDBEF52E0}" type="presParOf" srcId="{3AB511EC-1996-EB4A-AB17-201B65C40B12}" destId="{8517CFC3-C0F9-C84A-AA0E-AFCF74E12AD6}" srcOrd="1" destOrd="0" presId="urn:microsoft.com/office/officeart/2018/5/layout/IconCircleLabelList"/>
    <dgm:cxn modelId="{273E677D-BD7B-4E4E-9CB0-3DCD7A1F3902}" type="presParOf" srcId="{3AB511EC-1996-EB4A-AB17-201B65C40B12}" destId="{CFD6BF59-1BF0-724A-8519-92EBD776DE84}" srcOrd="2" destOrd="0" presId="urn:microsoft.com/office/officeart/2018/5/layout/IconCircleLabelList"/>
    <dgm:cxn modelId="{82CECF4D-8970-D14C-9396-61C9BBBB6C01}" type="presParOf" srcId="{3AB511EC-1996-EB4A-AB17-201B65C40B12}" destId="{0E11D36D-6776-7447-A377-61CD2DAA9F2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9AA56A-34F1-8048-8916-C27E688CB2FA}"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nl-NL"/>
        </a:p>
      </dgm:t>
    </dgm:pt>
    <dgm:pt modelId="{972934B9-0FEC-8444-94CF-1FF046FD8530}">
      <dgm:prSet phldrT="[Tekst]"/>
      <dgm:spPr/>
      <dgm:t>
        <a:bodyPr/>
        <a:lstStyle/>
        <a:p>
          <a:r>
            <a:rPr lang="nl-NL" dirty="0"/>
            <a:t>privacy</a:t>
          </a:r>
        </a:p>
      </dgm:t>
    </dgm:pt>
    <dgm:pt modelId="{2EF64AF2-0C05-AB41-BAEA-901974729290}" type="parTrans" cxnId="{0D188761-FC4B-2347-8932-CD4662409240}">
      <dgm:prSet/>
      <dgm:spPr/>
      <dgm:t>
        <a:bodyPr/>
        <a:lstStyle/>
        <a:p>
          <a:endParaRPr lang="nl-NL"/>
        </a:p>
      </dgm:t>
    </dgm:pt>
    <dgm:pt modelId="{4BA3A4AE-6785-9645-8448-7A474C752E3F}" type="sibTrans" cxnId="{0D188761-FC4B-2347-8932-CD4662409240}">
      <dgm:prSet/>
      <dgm:spPr/>
      <dgm:t>
        <a:bodyPr/>
        <a:lstStyle/>
        <a:p>
          <a:endParaRPr lang="nl-NL"/>
        </a:p>
      </dgm:t>
    </dgm:pt>
    <dgm:pt modelId="{C418F08E-B399-2140-A0CC-A67DBDDD9DAA}">
      <dgm:prSet phldrT="[Tekst]"/>
      <dgm:spPr/>
      <dgm:t>
        <a:bodyPr/>
        <a:lstStyle/>
        <a:p>
          <a:r>
            <a:rPr lang="nl-NL" dirty="0"/>
            <a:t>inkoop</a:t>
          </a:r>
        </a:p>
      </dgm:t>
    </dgm:pt>
    <dgm:pt modelId="{99B4B8D9-C15D-A54C-BA4A-A7CA0329BA2A}" type="parTrans" cxnId="{29A97117-1709-8145-BF9C-F9C16DC1DEEE}">
      <dgm:prSet/>
      <dgm:spPr/>
      <dgm:t>
        <a:bodyPr/>
        <a:lstStyle/>
        <a:p>
          <a:endParaRPr lang="nl-NL"/>
        </a:p>
      </dgm:t>
    </dgm:pt>
    <dgm:pt modelId="{AE76032C-AF3D-E443-9EE4-BDBBF6E831A5}" type="sibTrans" cxnId="{29A97117-1709-8145-BF9C-F9C16DC1DEEE}">
      <dgm:prSet/>
      <dgm:spPr/>
      <dgm:t>
        <a:bodyPr/>
        <a:lstStyle/>
        <a:p>
          <a:endParaRPr lang="nl-NL"/>
        </a:p>
      </dgm:t>
    </dgm:pt>
    <dgm:pt modelId="{3EF30940-DFEA-8544-8166-0B58DB05A746}">
      <dgm:prSet phldrT="[Tekst]"/>
      <dgm:spPr/>
      <dgm:t>
        <a:bodyPr/>
        <a:lstStyle/>
        <a:p>
          <a:r>
            <a:rPr lang="nl-NL" dirty="0"/>
            <a:t>uitvoering</a:t>
          </a:r>
        </a:p>
      </dgm:t>
    </dgm:pt>
    <dgm:pt modelId="{BEF9F83F-3FC3-D64D-BEA0-8C634C8D8E48}" type="parTrans" cxnId="{308CBF42-72FD-E143-B504-D2011D5B939C}">
      <dgm:prSet/>
      <dgm:spPr/>
      <dgm:t>
        <a:bodyPr/>
        <a:lstStyle/>
        <a:p>
          <a:endParaRPr lang="nl-NL"/>
        </a:p>
      </dgm:t>
    </dgm:pt>
    <dgm:pt modelId="{6DAB5AD1-2572-7B41-B1B3-F39C7576D5B4}" type="sibTrans" cxnId="{308CBF42-72FD-E143-B504-D2011D5B939C}">
      <dgm:prSet/>
      <dgm:spPr/>
      <dgm:t>
        <a:bodyPr/>
        <a:lstStyle/>
        <a:p>
          <a:endParaRPr lang="nl-NL"/>
        </a:p>
      </dgm:t>
    </dgm:pt>
    <dgm:pt modelId="{3D14CC51-9902-EF4D-AF49-9F99A82EBF7E}">
      <dgm:prSet phldrT="[Tekst]"/>
      <dgm:spPr/>
      <dgm:t>
        <a:bodyPr/>
        <a:lstStyle/>
        <a:p>
          <a:r>
            <a:rPr lang="nl-NL" dirty="0"/>
            <a:t>ICT</a:t>
          </a:r>
        </a:p>
      </dgm:t>
    </dgm:pt>
    <dgm:pt modelId="{9977BE39-70F9-5146-BEB9-38C97AF8C212}" type="parTrans" cxnId="{1EFA673B-86E6-DE49-9FF7-5A7DAA7F3A19}">
      <dgm:prSet/>
      <dgm:spPr/>
      <dgm:t>
        <a:bodyPr/>
        <a:lstStyle/>
        <a:p>
          <a:endParaRPr lang="nl-NL"/>
        </a:p>
      </dgm:t>
    </dgm:pt>
    <dgm:pt modelId="{14C35373-83A7-844D-B803-B10C7D462C11}" type="sibTrans" cxnId="{1EFA673B-86E6-DE49-9FF7-5A7DAA7F3A19}">
      <dgm:prSet/>
      <dgm:spPr/>
      <dgm:t>
        <a:bodyPr/>
        <a:lstStyle/>
        <a:p>
          <a:endParaRPr lang="nl-NL"/>
        </a:p>
      </dgm:t>
    </dgm:pt>
    <dgm:pt modelId="{448F83AC-1014-6344-AE64-F56671B6ACAE}">
      <dgm:prSet phldrT="[Tekst]"/>
      <dgm:spPr/>
      <dgm:t>
        <a:bodyPr/>
        <a:lstStyle/>
        <a:p>
          <a:r>
            <a:rPr lang="nl-NL" dirty="0"/>
            <a:t>beleid</a:t>
          </a:r>
        </a:p>
      </dgm:t>
    </dgm:pt>
    <dgm:pt modelId="{AEEE0965-EF5D-8F4D-81C0-CB2580EC26BE}" type="parTrans" cxnId="{C80EDA07-E4E7-974C-AC03-B21881CFCBB8}">
      <dgm:prSet/>
      <dgm:spPr/>
      <dgm:t>
        <a:bodyPr/>
        <a:lstStyle/>
        <a:p>
          <a:endParaRPr lang="nl-NL"/>
        </a:p>
      </dgm:t>
    </dgm:pt>
    <dgm:pt modelId="{DDA9B731-30AE-C544-A202-30D807EC6EF2}" type="sibTrans" cxnId="{C80EDA07-E4E7-974C-AC03-B21881CFCBB8}">
      <dgm:prSet/>
      <dgm:spPr/>
      <dgm:t>
        <a:bodyPr/>
        <a:lstStyle/>
        <a:p>
          <a:endParaRPr lang="nl-NL"/>
        </a:p>
      </dgm:t>
    </dgm:pt>
    <dgm:pt modelId="{CB184487-75A7-6D4F-A079-18DFF67E2179}">
      <dgm:prSet/>
      <dgm:spPr/>
      <dgm:t>
        <a:bodyPr/>
        <a:lstStyle/>
        <a:p>
          <a:r>
            <a:rPr lang="nl-NL" dirty="0"/>
            <a:t>Controle</a:t>
          </a:r>
        </a:p>
      </dgm:t>
    </dgm:pt>
    <dgm:pt modelId="{1CE05EA1-A294-AF40-82C0-F61A02BA0DCF}" type="parTrans" cxnId="{9507B285-445A-3A4A-944E-C3A157D27C58}">
      <dgm:prSet/>
      <dgm:spPr/>
      <dgm:t>
        <a:bodyPr/>
        <a:lstStyle/>
        <a:p>
          <a:endParaRPr lang="nl-NL"/>
        </a:p>
      </dgm:t>
    </dgm:pt>
    <dgm:pt modelId="{42B9B876-14E1-0B42-A87B-A95FD7AE15F3}" type="sibTrans" cxnId="{9507B285-445A-3A4A-944E-C3A157D27C58}">
      <dgm:prSet/>
      <dgm:spPr/>
      <dgm:t>
        <a:bodyPr/>
        <a:lstStyle/>
        <a:p>
          <a:endParaRPr lang="nl-NL"/>
        </a:p>
      </dgm:t>
    </dgm:pt>
    <dgm:pt modelId="{BF639BC9-A1DC-5842-8D48-C90C5CC621C0}">
      <dgm:prSet/>
      <dgm:spPr/>
      <dgm:t>
        <a:bodyPr/>
        <a:lstStyle/>
        <a:p>
          <a:r>
            <a:rPr lang="nl-NL" dirty="0"/>
            <a:t>afdeling overstijgend</a:t>
          </a:r>
        </a:p>
      </dgm:t>
    </dgm:pt>
    <dgm:pt modelId="{C0D237C6-2CDB-6B47-94D0-49CF46B7FDC2}" type="parTrans" cxnId="{F6EF61CE-5A16-734E-8F31-7899AA224DEB}">
      <dgm:prSet/>
      <dgm:spPr/>
      <dgm:t>
        <a:bodyPr/>
        <a:lstStyle/>
        <a:p>
          <a:endParaRPr lang="nl-NL"/>
        </a:p>
      </dgm:t>
    </dgm:pt>
    <dgm:pt modelId="{1E3FDFAE-FE25-7046-B9F8-8283C82BABA2}" type="sibTrans" cxnId="{F6EF61CE-5A16-734E-8F31-7899AA224DEB}">
      <dgm:prSet/>
      <dgm:spPr/>
      <dgm:t>
        <a:bodyPr/>
        <a:lstStyle/>
        <a:p>
          <a:endParaRPr lang="nl-NL"/>
        </a:p>
      </dgm:t>
    </dgm:pt>
    <dgm:pt modelId="{ED8EA0EE-4247-034F-BE7A-AC62EF62B68D}" type="pres">
      <dgm:prSet presAssocID="{4A9AA56A-34F1-8048-8916-C27E688CB2FA}" presName="composite" presStyleCnt="0">
        <dgm:presLayoutVars>
          <dgm:chMax val="1"/>
          <dgm:dir/>
          <dgm:resizeHandles val="exact"/>
        </dgm:presLayoutVars>
      </dgm:prSet>
      <dgm:spPr/>
    </dgm:pt>
    <dgm:pt modelId="{F39789A6-7C35-0C4E-A6A1-14DEEE572A62}" type="pres">
      <dgm:prSet presAssocID="{4A9AA56A-34F1-8048-8916-C27E688CB2FA}" presName="radial" presStyleCnt="0">
        <dgm:presLayoutVars>
          <dgm:animLvl val="ctr"/>
        </dgm:presLayoutVars>
      </dgm:prSet>
      <dgm:spPr/>
    </dgm:pt>
    <dgm:pt modelId="{B74B6E69-3191-5845-9D79-A0E7276F69C4}" type="pres">
      <dgm:prSet presAssocID="{972934B9-0FEC-8444-94CF-1FF046FD8530}" presName="centerShape" presStyleLbl="vennNode1" presStyleIdx="0" presStyleCnt="7"/>
      <dgm:spPr/>
    </dgm:pt>
    <dgm:pt modelId="{ECFECCDC-AEE8-1E45-8A18-3168AFA08236}" type="pres">
      <dgm:prSet presAssocID="{C418F08E-B399-2140-A0CC-A67DBDDD9DAA}" presName="node" presStyleLbl="vennNode1" presStyleIdx="1" presStyleCnt="7">
        <dgm:presLayoutVars>
          <dgm:bulletEnabled val="1"/>
        </dgm:presLayoutVars>
      </dgm:prSet>
      <dgm:spPr/>
    </dgm:pt>
    <dgm:pt modelId="{DB0F25FB-7CBB-3C47-8C5C-BA67D127E017}" type="pres">
      <dgm:prSet presAssocID="{3EF30940-DFEA-8544-8166-0B58DB05A746}" presName="node" presStyleLbl="vennNode1" presStyleIdx="2" presStyleCnt="7">
        <dgm:presLayoutVars>
          <dgm:bulletEnabled val="1"/>
        </dgm:presLayoutVars>
      </dgm:prSet>
      <dgm:spPr/>
    </dgm:pt>
    <dgm:pt modelId="{BC0D1A38-26AE-AB42-A6B5-88A6A9A5822E}" type="pres">
      <dgm:prSet presAssocID="{3D14CC51-9902-EF4D-AF49-9F99A82EBF7E}" presName="node" presStyleLbl="vennNode1" presStyleIdx="3" presStyleCnt="7">
        <dgm:presLayoutVars>
          <dgm:bulletEnabled val="1"/>
        </dgm:presLayoutVars>
      </dgm:prSet>
      <dgm:spPr/>
    </dgm:pt>
    <dgm:pt modelId="{E7A85BA1-FCC8-C949-8A4A-FE5C630B4F95}" type="pres">
      <dgm:prSet presAssocID="{448F83AC-1014-6344-AE64-F56671B6ACAE}" presName="node" presStyleLbl="vennNode1" presStyleIdx="4" presStyleCnt="7">
        <dgm:presLayoutVars>
          <dgm:bulletEnabled val="1"/>
        </dgm:presLayoutVars>
      </dgm:prSet>
      <dgm:spPr/>
    </dgm:pt>
    <dgm:pt modelId="{BF8C7F5F-C208-864B-A7EB-DEC08B291671}" type="pres">
      <dgm:prSet presAssocID="{CB184487-75A7-6D4F-A079-18DFF67E2179}" presName="node" presStyleLbl="vennNode1" presStyleIdx="5" presStyleCnt="7">
        <dgm:presLayoutVars>
          <dgm:bulletEnabled val="1"/>
        </dgm:presLayoutVars>
      </dgm:prSet>
      <dgm:spPr/>
    </dgm:pt>
    <dgm:pt modelId="{0FF33638-DD6E-A245-850F-7437AB876576}" type="pres">
      <dgm:prSet presAssocID="{BF639BC9-A1DC-5842-8D48-C90C5CC621C0}" presName="node" presStyleLbl="vennNode1" presStyleIdx="6" presStyleCnt="7">
        <dgm:presLayoutVars>
          <dgm:bulletEnabled val="1"/>
        </dgm:presLayoutVars>
      </dgm:prSet>
      <dgm:spPr/>
    </dgm:pt>
  </dgm:ptLst>
  <dgm:cxnLst>
    <dgm:cxn modelId="{C80EDA07-E4E7-974C-AC03-B21881CFCBB8}" srcId="{972934B9-0FEC-8444-94CF-1FF046FD8530}" destId="{448F83AC-1014-6344-AE64-F56671B6ACAE}" srcOrd="3" destOrd="0" parTransId="{AEEE0965-EF5D-8F4D-81C0-CB2580EC26BE}" sibTransId="{DDA9B731-30AE-C544-A202-30D807EC6EF2}"/>
    <dgm:cxn modelId="{52156308-35C6-AE44-92C5-F2441F4069E3}" type="presOf" srcId="{448F83AC-1014-6344-AE64-F56671B6ACAE}" destId="{E7A85BA1-FCC8-C949-8A4A-FE5C630B4F95}" srcOrd="0" destOrd="0" presId="urn:microsoft.com/office/officeart/2005/8/layout/radial3"/>
    <dgm:cxn modelId="{0835A90B-BBF2-9A47-8129-66C01492B9A0}" type="presOf" srcId="{3EF30940-DFEA-8544-8166-0B58DB05A746}" destId="{DB0F25FB-7CBB-3C47-8C5C-BA67D127E017}" srcOrd="0" destOrd="0" presId="urn:microsoft.com/office/officeart/2005/8/layout/radial3"/>
    <dgm:cxn modelId="{29A97117-1709-8145-BF9C-F9C16DC1DEEE}" srcId="{972934B9-0FEC-8444-94CF-1FF046FD8530}" destId="{C418F08E-B399-2140-A0CC-A67DBDDD9DAA}" srcOrd="0" destOrd="0" parTransId="{99B4B8D9-C15D-A54C-BA4A-A7CA0329BA2A}" sibTransId="{AE76032C-AF3D-E443-9EE4-BDBBF6E831A5}"/>
    <dgm:cxn modelId="{90D00B24-1C17-EB4D-95A9-BC279F4301C1}" type="presOf" srcId="{CB184487-75A7-6D4F-A079-18DFF67E2179}" destId="{BF8C7F5F-C208-864B-A7EB-DEC08B291671}" srcOrd="0" destOrd="0" presId="urn:microsoft.com/office/officeart/2005/8/layout/radial3"/>
    <dgm:cxn modelId="{831B9D2B-85F6-1F4D-BF57-5E925497B425}" type="presOf" srcId="{3D14CC51-9902-EF4D-AF49-9F99A82EBF7E}" destId="{BC0D1A38-26AE-AB42-A6B5-88A6A9A5822E}" srcOrd="0" destOrd="0" presId="urn:microsoft.com/office/officeart/2005/8/layout/radial3"/>
    <dgm:cxn modelId="{1EFA673B-86E6-DE49-9FF7-5A7DAA7F3A19}" srcId="{972934B9-0FEC-8444-94CF-1FF046FD8530}" destId="{3D14CC51-9902-EF4D-AF49-9F99A82EBF7E}" srcOrd="2" destOrd="0" parTransId="{9977BE39-70F9-5146-BEB9-38C97AF8C212}" sibTransId="{14C35373-83A7-844D-B803-B10C7D462C11}"/>
    <dgm:cxn modelId="{0D188761-FC4B-2347-8932-CD4662409240}" srcId="{4A9AA56A-34F1-8048-8916-C27E688CB2FA}" destId="{972934B9-0FEC-8444-94CF-1FF046FD8530}" srcOrd="0" destOrd="0" parTransId="{2EF64AF2-0C05-AB41-BAEA-901974729290}" sibTransId="{4BA3A4AE-6785-9645-8448-7A474C752E3F}"/>
    <dgm:cxn modelId="{308CBF42-72FD-E143-B504-D2011D5B939C}" srcId="{972934B9-0FEC-8444-94CF-1FF046FD8530}" destId="{3EF30940-DFEA-8544-8166-0B58DB05A746}" srcOrd="1" destOrd="0" parTransId="{BEF9F83F-3FC3-D64D-BEA0-8C634C8D8E48}" sibTransId="{6DAB5AD1-2572-7B41-B1B3-F39C7576D5B4}"/>
    <dgm:cxn modelId="{08C27C6F-9302-7B43-9C17-2157988BC6BD}" type="presOf" srcId="{4A9AA56A-34F1-8048-8916-C27E688CB2FA}" destId="{ED8EA0EE-4247-034F-BE7A-AC62EF62B68D}" srcOrd="0" destOrd="0" presId="urn:microsoft.com/office/officeart/2005/8/layout/radial3"/>
    <dgm:cxn modelId="{9507B285-445A-3A4A-944E-C3A157D27C58}" srcId="{972934B9-0FEC-8444-94CF-1FF046FD8530}" destId="{CB184487-75A7-6D4F-A079-18DFF67E2179}" srcOrd="4" destOrd="0" parTransId="{1CE05EA1-A294-AF40-82C0-F61A02BA0DCF}" sibTransId="{42B9B876-14E1-0B42-A87B-A95FD7AE15F3}"/>
    <dgm:cxn modelId="{7FDA9AA3-6509-4045-9218-E5A49598BDEB}" type="presOf" srcId="{C418F08E-B399-2140-A0CC-A67DBDDD9DAA}" destId="{ECFECCDC-AEE8-1E45-8A18-3168AFA08236}" srcOrd="0" destOrd="0" presId="urn:microsoft.com/office/officeart/2005/8/layout/radial3"/>
    <dgm:cxn modelId="{F6EF61CE-5A16-734E-8F31-7899AA224DEB}" srcId="{972934B9-0FEC-8444-94CF-1FF046FD8530}" destId="{BF639BC9-A1DC-5842-8D48-C90C5CC621C0}" srcOrd="5" destOrd="0" parTransId="{C0D237C6-2CDB-6B47-94D0-49CF46B7FDC2}" sibTransId="{1E3FDFAE-FE25-7046-B9F8-8283C82BABA2}"/>
    <dgm:cxn modelId="{CACF11D9-66AF-5F41-9082-F36D8FB0DBEB}" type="presOf" srcId="{972934B9-0FEC-8444-94CF-1FF046FD8530}" destId="{B74B6E69-3191-5845-9D79-A0E7276F69C4}" srcOrd="0" destOrd="0" presId="urn:microsoft.com/office/officeart/2005/8/layout/radial3"/>
    <dgm:cxn modelId="{97B8AEFA-F9D1-264B-97ED-DEAF2CFFC1D8}" type="presOf" srcId="{BF639BC9-A1DC-5842-8D48-C90C5CC621C0}" destId="{0FF33638-DD6E-A245-850F-7437AB876576}" srcOrd="0" destOrd="0" presId="urn:microsoft.com/office/officeart/2005/8/layout/radial3"/>
    <dgm:cxn modelId="{70F37920-3630-7F40-8F93-6D0F15C7D9AA}" type="presParOf" srcId="{ED8EA0EE-4247-034F-BE7A-AC62EF62B68D}" destId="{F39789A6-7C35-0C4E-A6A1-14DEEE572A62}" srcOrd="0" destOrd="0" presId="urn:microsoft.com/office/officeart/2005/8/layout/radial3"/>
    <dgm:cxn modelId="{6A9BC218-E6B5-8F4C-B64D-F7E0A9131F32}" type="presParOf" srcId="{F39789A6-7C35-0C4E-A6A1-14DEEE572A62}" destId="{B74B6E69-3191-5845-9D79-A0E7276F69C4}" srcOrd="0" destOrd="0" presId="urn:microsoft.com/office/officeart/2005/8/layout/radial3"/>
    <dgm:cxn modelId="{640550CD-DFEB-3D41-A85D-A6AB88432DA5}" type="presParOf" srcId="{F39789A6-7C35-0C4E-A6A1-14DEEE572A62}" destId="{ECFECCDC-AEE8-1E45-8A18-3168AFA08236}" srcOrd="1" destOrd="0" presId="urn:microsoft.com/office/officeart/2005/8/layout/radial3"/>
    <dgm:cxn modelId="{339F3A73-CC01-F845-BE7A-BD9A8E2321A1}" type="presParOf" srcId="{F39789A6-7C35-0C4E-A6A1-14DEEE572A62}" destId="{DB0F25FB-7CBB-3C47-8C5C-BA67D127E017}" srcOrd="2" destOrd="0" presId="urn:microsoft.com/office/officeart/2005/8/layout/radial3"/>
    <dgm:cxn modelId="{A09B40C8-F68F-C844-8D7F-162C6DBD88D9}" type="presParOf" srcId="{F39789A6-7C35-0C4E-A6A1-14DEEE572A62}" destId="{BC0D1A38-26AE-AB42-A6B5-88A6A9A5822E}" srcOrd="3" destOrd="0" presId="urn:microsoft.com/office/officeart/2005/8/layout/radial3"/>
    <dgm:cxn modelId="{58E94308-6122-DC48-9EAC-1128EC54A9F4}" type="presParOf" srcId="{F39789A6-7C35-0C4E-A6A1-14DEEE572A62}" destId="{E7A85BA1-FCC8-C949-8A4A-FE5C630B4F95}" srcOrd="4" destOrd="0" presId="urn:microsoft.com/office/officeart/2005/8/layout/radial3"/>
    <dgm:cxn modelId="{09221A1C-BA16-9C4B-B1DA-3678C19CE166}" type="presParOf" srcId="{F39789A6-7C35-0C4E-A6A1-14DEEE572A62}" destId="{BF8C7F5F-C208-864B-A7EB-DEC08B291671}" srcOrd="5" destOrd="0" presId="urn:microsoft.com/office/officeart/2005/8/layout/radial3"/>
    <dgm:cxn modelId="{B1B081B5-84B7-E646-9670-20A94128D30E}" type="presParOf" srcId="{F39789A6-7C35-0C4E-A6A1-14DEEE572A62}" destId="{0FF33638-DD6E-A245-850F-7437AB876576}"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07123-0560-4121-ACFD-DDAED3BFECC6}">
      <dsp:nvSpPr>
        <dsp:cNvPr id="0" name=""/>
        <dsp:cNvSpPr/>
      </dsp:nvSpPr>
      <dsp:spPr>
        <a:xfrm>
          <a:off x="604250" y="697781"/>
          <a:ext cx="1818562" cy="18185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3E55C-59A3-41A4-AB10-4856F30156ED}">
      <dsp:nvSpPr>
        <dsp:cNvPr id="0" name=""/>
        <dsp:cNvSpPr/>
      </dsp:nvSpPr>
      <dsp:spPr>
        <a:xfrm>
          <a:off x="8150419" y="1001482"/>
          <a:ext cx="1043437" cy="1043437"/>
        </a:xfrm>
        <a:prstGeom prst="rect">
          <a:avLst/>
        </a:prstGeom>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a:glow rad="127000">
            <a:schemeClr val="accent1"/>
          </a:glow>
          <a:outerShdw blurRad="50800" dist="50800" dir="5400000" algn="ctr" rotWithShape="0">
            <a:srgbClr val="000000"/>
          </a:outerShdw>
        </a:effectLst>
      </dsp:spPr>
      <dsp:style>
        <a:lnRef idx="2">
          <a:scrgbClr r="0" g="0" b="0"/>
        </a:lnRef>
        <a:fillRef idx="1">
          <a:scrgbClr r="0" g="0" b="0"/>
        </a:fillRef>
        <a:effectRef idx="0">
          <a:scrgbClr r="0" g="0" b="0"/>
        </a:effectRef>
        <a:fontRef idx="minor">
          <a:schemeClr val="lt1"/>
        </a:fontRef>
      </dsp:style>
    </dsp:sp>
    <dsp:sp modelId="{C975322E-9371-4103-8207-ACFCC55B3D8F}">
      <dsp:nvSpPr>
        <dsp:cNvPr id="0" name=""/>
        <dsp:cNvSpPr/>
      </dsp:nvSpPr>
      <dsp:spPr>
        <a:xfrm>
          <a:off x="22906" y="3082781"/>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nl-NL" sz="2100" kern="1200" dirty="0"/>
            <a:t>Veel nieuwe informatie uitwisseling</a:t>
          </a:r>
          <a:endParaRPr lang="en-US" sz="2100" kern="1200" dirty="0"/>
        </a:p>
      </dsp:txBody>
      <dsp:txXfrm>
        <a:off x="22906" y="3082781"/>
        <a:ext cx="2981250" cy="720000"/>
      </dsp:txXfrm>
    </dsp:sp>
    <dsp:sp modelId="{A8942940-37E6-8B4D-838B-3A7612B1B43B}">
      <dsp:nvSpPr>
        <dsp:cNvPr id="0" name=""/>
        <dsp:cNvSpPr/>
      </dsp:nvSpPr>
      <dsp:spPr>
        <a:xfrm>
          <a:off x="4107218" y="697781"/>
          <a:ext cx="1818562" cy="18185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7CFC3-C0F9-C84A-AA0E-AFCF74E12AD6}">
      <dsp:nvSpPr>
        <dsp:cNvPr id="0" name=""/>
        <dsp:cNvSpPr/>
      </dsp:nvSpPr>
      <dsp:spPr>
        <a:xfrm>
          <a:off x="4494781" y="1085343"/>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11D36D-6776-7447-A377-61CD2DAA9F23}">
      <dsp:nvSpPr>
        <dsp:cNvPr id="0" name=""/>
        <dsp:cNvSpPr/>
      </dsp:nvSpPr>
      <dsp:spPr>
        <a:xfrm>
          <a:off x="3525875" y="3082781"/>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nl-NL" sz="2100" kern="1200" dirty="0"/>
            <a:t>Veel verschil in inrichting en opgave</a:t>
          </a:r>
          <a:endParaRPr lang="en-US" sz="2100" kern="1200" dirty="0"/>
        </a:p>
      </dsp:txBody>
      <dsp:txXfrm>
        <a:off x="3525875" y="3082781"/>
        <a:ext cx="2981250" cy="720000"/>
      </dsp:txXfrm>
    </dsp:sp>
    <dsp:sp modelId="{5ACE5578-C536-48D0-8606-3E13CEB7FD4C}">
      <dsp:nvSpPr>
        <dsp:cNvPr id="0" name=""/>
        <dsp:cNvSpPr/>
      </dsp:nvSpPr>
      <dsp:spPr>
        <a:xfrm>
          <a:off x="7784351" y="682741"/>
          <a:ext cx="1818562" cy="1818562"/>
        </a:xfrm>
        <a:prstGeom prst="ellipse">
          <a:avLst/>
        </a:prstGeom>
        <a:blipFill rotWithShape="0">
          <a:blip xmlns:r="http://schemas.openxmlformats.org/officeDocument/2006/relationships" r:embed="rId5"/>
          <a:srcRect/>
          <a:stretch>
            <a:fillRect/>
          </a:stretch>
        </a:blipFill>
        <a:ln>
          <a:noFill/>
        </a:ln>
        <a:effectLst/>
      </dsp:spPr>
      <dsp:style>
        <a:lnRef idx="0">
          <a:scrgbClr r="0" g="0" b="0"/>
        </a:lnRef>
        <a:fillRef idx="1">
          <a:scrgbClr r="0" g="0" b="0"/>
        </a:fillRef>
        <a:effectRef idx="0">
          <a:scrgbClr r="0" g="0" b="0"/>
        </a:effectRef>
        <a:fontRef idx="minor"/>
      </dsp:style>
    </dsp:sp>
    <dsp:sp modelId="{E80C787E-A976-4E7C-A483-32581000AE23}">
      <dsp:nvSpPr>
        <dsp:cNvPr id="0" name=""/>
        <dsp:cNvSpPr/>
      </dsp:nvSpPr>
      <dsp:spPr>
        <a:xfrm>
          <a:off x="973005" y="1107057"/>
          <a:ext cx="1043437" cy="104343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2751CB-179C-4A42-B4F9-0A90A45BF5EF}">
      <dsp:nvSpPr>
        <dsp:cNvPr id="0" name=""/>
        <dsp:cNvSpPr/>
      </dsp:nvSpPr>
      <dsp:spPr>
        <a:xfrm>
          <a:off x="7028843" y="3082781"/>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nl-NL" sz="2100" kern="1200" dirty="0"/>
            <a:t>Veel vragen over privacy</a:t>
          </a:r>
          <a:endParaRPr lang="en-US" sz="2100" kern="1200" dirty="0"/>
        </a:p>
      </dsp:txBody>
      <dsp:txXfrm>
        <a:off x="7028843" y="3082781"/>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07123-0560-4121-ACFD-DDAED3BFECC6}">
      <dsp:nvSpPr>
        <dsp:cNvPr id="0" name=""/>
        <dsp:cNvSpPr/>
      </dsp:nvSpPr>
      <dsp:spPr>
        <a:xfrm>
          <a:off x="3457854" y="2753038"/>
          <a:ext cx="1578375" cy="1578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3E55C-59A3-41A4-AB10-4856F30156ED}">
      <dsp:nvSpPr>
        <dsp:cNvPr id="0" name=""/>
        <dsp:cNvSpPr/>
      </dsp:nvSpPr>
      <dsp:spPr>
        <a:xfrm>
          <a:off x="3872785" y="2992165"/>
          <a:ext cx="905625" cy="9056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75322E-9371-4103-8207-ACFCC55B3D8F}">
      <dsp:nvSpPr>
        <dsp:cNvPr id="0" name=""/>
        <dsp:cNvSpPr/>
      </dsp:nvSpPr>
      <dsp:spPr>
        <a:xfrm>
          <a:off x="3045920" y="438099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nl-NL" sz="2300" kern="1200" dirty="0"/>
            <a:t>Wat opslaan</a:t>
          </a:r>
          <a:endParaRPr lang="en-US" sz="2300" kern="1200" dirty="0"/>
        </a:p>
      </dsp:txBody>
      <dsp:txXfrm>
        <a:off x="3045920" y="4380992"/>
        <a:ext cx="2587500" cy="720000"/>
      </dsp:txXfrm>
    </dsp:sp>
    <dsp:sp modelId="{A8942940-37E6-8B4D-838B-3A7612B1B43B}">
      <dsp:nvSpPr>
        <dsp:cNvPr id="0" name=""/>
        <dsp:cNvSpPr/>
      </dsp:nvSpPr>
      <dsp:spPr>
        <a:xfrm>
          <a:off x="3495150" y="168922"/>
          <a:ext cx="1578375" cy="1578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7CFC3-C0F9-C84A-AA0E-AFCF74E12AD6}">
      <dsp:nvSpPr>
        <dsp:cNvPr id="0" name=""/>
        <dsp:cNvSpPr/>
      </dsp:nvSpPr>
      <dsp:spPr>
        <a:xfrm>
          <a:off x="3778648" y="499206"/>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11D36D-6776-7447-A377-61CD2DAA9F23}">
      <dsp:nvSpPr>
        <dsp:cNvPr id="0" name=""/>
        <dsp:cNvSpPr/>
      </dsp:nvSpPr>
      <dsp:spPr>
        <a:xfrm>
          <a:off x="3019027" y="1778199"/>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nl-NL" sz="2300" kern="1200" dirty="0"/>
            <a:t>Wat lokaal uitwisselen</a:t>
          </a:r>
          <a:endParaRPr lang="en-US" sz="2300" kern="1200" dirty="0"/>
        </a:p>
      </dsp:txBody>
      <dsp:txXfrm>
        <a:off x="3019027" y="1778199"/>
        <a:ext cx="258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6E69-3191-5845-9D79-A0E7276F69C4}">
      <dsp:nvSpPr>
        <dsp:cNvPr id="0" name=""/>
        <dsp:cNvSpPr/>
      </dsp:nvSpPr>
      <dsp:spPr>
        <a:xfrm>
          <a:off x="3805180" y="1243260"/>
          <a:ext cx="3097245" cy="30972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nl-NL" sz="5500" kern="1200" dirty="0"/>
            <a:t>privacy</a:t>
          </a:r>
        </a:p>
      </dsp:txBody>
      <dsp:txXfrm>
        <a:off x="4258761" y="1696841"/>
        <a:ext cx="2190083" cy="2190083"/>
      </dsp:txXfrm>
    </dsp:sp>
    <dsp:sp modelId="{ECFECCDC-AEE8-1E45-8A18-3168AFA08236}">
      <dsp:nvSpPr>
        <dsp:cNvPr id="0" name=""/>
        <dsp:cNvSpPr/>
      </dsp:nvSpPr>
      <dsp:spPr>
        <a:xfrm>
          <a:off x="4579492" y="552"/>
          <a:ext cx="1548622" cy="15486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inkoop</a:t>
          </a:r>
        </a:p>
      </dsp:txBody>
      <dsp:txXfrm>
        <a:off x="4806282" y="227342"/>
        <a:ext cx="1095042" cy="1095042"/>
      </dsp:txXfrm>
    </dsp:sp>
    <dsp:sp modelId="{DB0F25FB-7CBB-3C47-8C5C-BA67D127E017}">
      <dsp:nvSpPr>
        <dsp:cNvPr id="0" name=""/>
        <dsp:cNvSpPr/>
      </dsp:nvSpPr>
      <dsp:spPr>
        <a:xfrm>
          <a:off x="6326281" y="1009062"/>
          <a:ext cx="1548622" cy="15486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uitvoering</a:t>
          </a:r>
        </a:p>
      </dsp:txBody>
      <dsp:txXfrm>
        <a:off x="6553071" y="1235852"/>
        <a:ext cx="1095042" cy="1095042"/>
      </dsp:txXfrm>
    </dsp:sp>
    <dsp:sp modelId="{BC0D1A38-26AE-AB42-A6B5-88A6A9A5822E}">
      <dsp:nvSpPr>
        <dsp:cNvPr id="0" name=""/>
        <dsp:cNvSpPr/>
      </dsp:nvSpPr>
      <dsp:spPr>
        <a:xfrm>
          <a:off x="6326281" y="3026081"/>
          <a:ext cx="1548622" cy="15486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ICT</a:t>
          </a:r>
        </a:p>
      </dsp:txBody>
      <dsp:txXfrm>
        <a:off x="6553071" y="3252871"/>
        <a:ext cx="1095042" cy="1095042"/>
      </dsp:txXfrm>
    </dsp:sp>
    <dsp:sp modelId="{E7A85BA1-FCC8-C949-8A4A-FE5C630B4F95}">
      <dsp:nvSpPr>
        <dsp:cNvPr id="0" name=""/>
        <dsp:cNvSpPr/>
      </dsp:nvSpPr>
      <dsp:spPr>
        <a:xfrm>
          <a:off x="4579492" y="4034590"/>
          <a:ext cx="1548622" cy="15486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beleid</a:t>
          </a:r>
        </a:p>
      </dsp:txBody>
      <dsp:txXfrm>
        <a:off x="4806282" y="4261380"/>
        <a:ext cx="1095042" cy="1095042"/>
      </dsp:txXfrm>
    </dsp:sp>
    <dsp:sp modelId="{BF8C7F5F-C208-864B-A7EB-DEC08B291671}">
      <dsp:nvSpPr>
        <dsp:cNvPr id="0" name=""/>
        <dsp:cNvSpPr/>
      </dsp:nvSpPr>
      <dsp:spPr>
        <a:xfrm>
          <a:off x="2832702" y="3026081"/>
          <a:ext cx="1548622" cy="15486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Controle</a:t>
          </a:r>
        </a:p>
      </dsp:txBody>
      <dsp:txXfrm>
        <a:off x="3059492" y="3252871"/>
        <a:ext cx="1095042" cy="1095042"/>
      </dsp:txXfrm>
    </dsp:sp>
    <dsp:sp modelId="{0FF33638-DD6E-A245-850F-7437AB876576}">
      <dsp:nvSpPr>
        <dsp:cNvPr id="0" name=""/>
        <dsp:cNvSpPr/>
      </dsp:nvSpPr>
      <dsp:spPr>
        <a:xfrm>
          <a:off x="2832702" y="1009062"/>
          <a:ext cx="1548622" cy="15486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afdeling overstijgend</a:t>
          </a:r>
        </a:p>
      </dsp:txBody>
      <dsp:txXfrm>
        <a:off x="3059492" y="1235852"/>
        <a:ext cx="1095042" cy="109504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604AEF-2FB8-4AC8-9229-CEACA2848D25}" type="datetimeFigureOut">
              <a:rPr lang="nl-NL" smtClean="0"/>
              <a:t>11-6-2021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511DFF-5AA1-469F-97F8-71877A5C6D3E}" type="slidenum">
              <a:rPr lang="nl-NL" smtClean="0"/>
              <a:t>‹nr.›</a:t>
            </a:fld>
            <a:endParaRPr lang="nl-NL"/>
          </a:p>
        </p:txBody>
      </p:sp>
    </p:spTree>
    <p:extLst>
      <p:ext uri="{BB962C8B-B14F-4D97-AF65-F5344CB8AC3E}">
        <p14:creationId xmlns:p14="http://schemas.microsoft.com/office/powerpoint/2010/main" val="367290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DB530-15B0-46F8-98AC-2E73491E6CE5}" type="datetimeFigureOut">
              <a:rPr lang="nl-NL" smtClean="0"/>
              <a:t>11-6-2021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1AD32-FD35-45C3-B8DC-DB243C2910F9}" type="slidenum">
              <a:rPr lang="nl-NL" smtClean="0"/>
              <a:t>‹nr.›</a:t>
            </a:fld>
            <a:endParaRPr lang="nl-NL"/>
          </a:p>
        </p:txBody>
      </p:sp>
    </p:spTree>
    <p:extLst>
      <p:ext uri="{BB962C8B-B14F-4D97-AF65-F5344CB8AC3E}">
        <p14:creationId xmlns:p14="http://schemas.microsoft.com/office/powerpoint/2010/main" val="9384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a:p>
            <a:endParaRPr lang="nl-NL" dirty="0"/>
          </a:p>
          <a:p>
            <a:r>
              <a:rPr lang="nl-NL" dirty="0"/>
              <a:t>Samenstelling groep is divers. Lastig om het </a:t>
            </a:r>
            <a:r>
              <a:rPr lang="nl-NL" dirty="0" err="1"/>
              <a:t>kennisniveveau</a:t>
            </a:r>
            <a:r>
              <a:rPr lang="nl-NL" dirty="0"/>
              <a:t> te schatten op verschillende onderdelen. </a:t>
            </a:r>
          </a:p>
          <a:p>
            <a:r>
              <a:rPr lang="nl-NL" dirty="0"/>
              <a:t>Vooral op de hoofdlijnen, zorgen dat we vindbaar zijn en ondersteuning gebruikt wordt.</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2</a:t>
            </a:fld>
            <a:endParaRPr lang="nl-NL"/>
          </a:p>
        </p:txBody>
      </p:sp>
    </p:spTree>
    <p:extLst>
      <p:ext uri="{BB962C8B-B14F-4D97-AF65-F5344CB8AC3E}">
        <p14:creationId xmlns:p14="http://schemas.microsoft.com/office/powerpoint/2010/main" val="102806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a:p>
            <a:endParaRPr lang="nl-NL" dirty="0"/>
          </a:p>
          <a:p>
            <a:r>
              <a:rPr lang="nl-NL" dirty="0"/>
              <a:t>DPIA landelijk op verzoek op te vragen </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11</a:t>
            </a:fld>
            <a:endParaRPr lang="nl-NL"/>
          </a:p>
        </p:txBody>
      </p:sp>
    </p:spTree>
    <p:extLst>
      <p:ext uri="{BB962C8B-B14F-4D97-AF65-F5344CB8AC3E}">
        <p14:creationId xmlns:p14="http://schemas.microsoft.com/office/powerpoint/2010/main" val="352543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a:p>
            <a:endParaRPr lang="nl-NL" dirty="0"/>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12</a:t>
            </a:fld>
            <a:endParaRPr lang="nl-NL"/>
          </a:p>
        </p:txBody>
      </p:sp>
    </p:spTree>
    <p:extLst>
      <p:ext uri="{BB962C8B-B14F-4D97-AF65-F5344CB8AC3E}">
        <p14:creationId xmlns:p14="http://schemas.microsoft.com/office/powerpoint/2010/main" val="71082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a:p>
            <a:endParaRPr lang="nl-NL" dirty="0"/>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13</a:t>
            </a:fld>
            <a:endParaRPr lang="nl-NL"/>
          </a:p>
        </p:txBody>
      </p:sp>
    </p:spTree>
    <p:extLst>
      <p:ext uri="{BB962C8B-B14F-4D97-AF65-F5344CB8AC3E}">
        <p14:creationId xmlns:p14="http://schemas.microsoft.com/office/powerpoint/2010/main" val="262099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14</a:t>
            </a:fld>
            <a:endParaRPr lang="nl-NL"/>
          </a:p>
        </p:txBody>
      </p:sp>
    </p:spTree>
    <p:extLst>
      <p:ext uri="{BB962C8B-B14F-4D97-AF65-F5344CB8AC3E}">
        <p14:creationId xmlns:p14="http://schemas.microsoft.com/office/powerpoint/2010/main" val="71992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a:p>
            <a:endParaRPr lang="nl-NL" dirty="0"/>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15</a:t>
            </a:fld>
            <a:endParaRPr lang="nl-NL"/>
          </a:p>
        </p:txBody>
      </p:sp>
    </p:spTree>
    <p:extLst>
      <p:ext uri="{BB962C8B-B14F-4D97-AF65-F5344CB8AC3E}">
        <p14:creationId xmlns:p14="http://schemas.microsoft.com/office/powerpoint/2010/main" val="5131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landelijk moet zal oha gehaald worden bij aanbieder. aangevuld met overige/optionele gegevens </a:t>
            </a:r>
            <a:r>
              <a:rPr lang="nl-NL" dirty="0" err="1"/>
              <a:t>nav</a:t>
            </a:r>
            <a:r>
              <a:rPr lang="nl-NL" dirty="0"/>
              <a:t> regie, eigen verantwoording en procesinrichting over voortgang (klantbeeld, gegevens over verzuim </a:t>
            </a:r>
            <a:r>
              <a:rPr lang="nl-NL" dirty="0" err="1"/>
              <a:t>etc</a:t>
            </a:r>
            <a:r>
              <a:rPr lang="nl-NL" dirty="0"/>
              <a:t>). Gemeente moeten veel gaan praten met lokale aanbieders Bij inkoop horen afspraken over overdracht; welke informatie, frequentie, de wijze waarop </a:t>
            </a:r>
            <a:r>
              <a:rPr lang="nl-NL" dirty="0" err="1"/>
              <a:t>etc</a:t>
            </a:r>
            <a:r>
              <a:rPr lang="nl-NL" dirty="0"/>
              <a:t>, controle daarop. Ook goed beschrijven wat niet.</a:t>
            </a:r>
          </a:p>
          <a:p>
            <a:r>
              <a:rPr lang="nl-NL" dirty="0"/>
              <a:t>Gemeentelijke handzame handreiking:  procesbeschrijving met daarin aanbevelingen over wat met de lokale aanbieder uitgewisseld kan worden (geen privacy). Wat er in het systeem opgeslagen moet worden. (In ieder geval CBS) voortgangsrapportages maar niet perse elk besluit van DUO of wel…en gezien de verschillen zal er ongetwijfeld een optionele set </a:t>
            </a:r>
          </a:p>
          <a:p>
            <a:r>
              <a:rPr lang="nl-NL" dirty="0"/>
              <a:t>En als ingekocht:  Afspraken over kwaliteit…integriteit van de ingehuurde partij. Controle op toegang portalen? Duidelijke afspraken over wat wel en niet in relatie tot privacy zijn in elk werkproces nodig.</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17</a:t>
            </a:fld>
            <a:endParaRPr lang="nl-NL"/>
          </a:p>
        </p:txBody>
      </p:sp>
    </p:spTree>
    <p:extLst>
      <p:ext uri="{BB962C8B-B14F-4D97-AF65-F5344CB8AC3E}">
        <p14:creationId xmlns:p14="http://schemas.microsoft.com/office/powerpoint/2010/main" val="327132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18</a:t>
            </a:fld>
            <a:endParaRPr lang="nl-NL"/>
          </a:p>
        </p:txBody>
      </p:sp>
    </p:spTree>
    <p:extLst>
      <p:ext uri="{BB962C8B-B14F-4D97-AF65-F5344CB8AC3E}">
        <p14:creationId xmlns:p14="http://schemas.microsoft.com/office/powerpoint/2010/main" val="2286711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a:p>
            <a:endParaRPr lang="nl-NL" dirty="0"/>
          </a:p>
          <a:p>
            <a:r>
              <a:rPr lang="nl-NL" sz="1200" dirty="0"/>
              <a:t>LET OP: Uren taal en verwijtbaarheid specifiek bijhouden</a:t>
            </a:r>
            <a:endParaRPr lang="nl-NL" dirty="0"/>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19</a:t>
            </a:fld>
            <a:endParaRPr lang="nl-NL"/>
          </a:p>
        </p:txBody>
      </p:sp>
    </p:spTree>
    <p:extLst>
      <p:ext uri="{BB962C8B-B14F-4D97-AF65-F5344CB8AC3E}">
        <p14:creationId xmlns:p14="http://schemas.microsoft.com/office/powerpoint/2010/main" val="9198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20</a:t>
            </a:fld>
            <a:endParaRPr lang="nl-NL"/>
          </a:p>
        </p:txBody>
      </p:sp>
    </p:spTree>
    <p:extLst>
      <p:ext uri="{BB962C8B-B14F-4D97-AF65-F5344CB8AC3E}">
        <p14:creationId xmlns:p14="http://schemas.microsoft.com/office/powerpoint/2010/main" val="1209626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t>Marije</a:t>
            </a:r>
          </a:p>
          <a:p>
            <a:endParaRPr lang="nl-NL" sz="1100" dirty="0"/>
          </a:p>
          <a:p>
            <a:r>
              <a:rPr lang="nl-NL" sz="1100" dirty="0" err="1"/>
              <a:t>Api</a:t>
            </a:r>
            <a:r>
              <a:rPr lang="nl-NL" sz="1100" dirty="0"/>
              <a:t>: </a:t>
            </a:r>
            <a:r>
              <a:rPr lang="nl-NL" sz="1100" dirty="0" err="1"/>
              <a:t>application</a:t>
            </a:r>
            <a:r>
              <a:rPr lang="nl-NL" sz="1100" dirty="0"/>
              <a:t> </a:t>
            </a:r>
            <a:r>
              <a:rPr lang="nl-NL" sz="1100" dirty="0" err="1"/>
              <a:t>programming</a:t>
            </a:r>
            <a:r>
              <a:rPr lang="nl-NL" sz="1100" dirty="0"/>
              <a:t> interface = </a:t>
            </a:r>
          </a:p>
          <a:p>
            <a:r>
              <a:rPr lang="nl-NL" sz="1100" dirty="0"/>
              <a:t>Dit gaat niet alleen om taalaanbieders maar om alle partijen die een rol vervullen in de taken van het inburgeringsproces. </a:t>
            </a:r>
          </a:p>
          <a:p>
            <a:r>
              <a:rPr lang="nl-NL" sz="1100" dirty="0"/>
              <a:t>MAP activiteiten worden misschien ook uitbesteedt, wie bewaakt, wie signaleert </a:t>
            </a:r>
            <a:r>
              <a:rPr lang="nl-NL" sz="1100" dirty="0" err="1"/>
              <a:t>knelunten</a:t>
            </a:r>
            <a:r>
              <a:rPr lang="nl-NL" sz="1100" dirty="0"/>
              <a:t>? </a:t>
            </a:r>
          </a:p>
          <a:p>
            <a:endParaRPr lang="nl-NL" sz="1100" dirty="0"/>
          </a:p>
          <a:p>
            <a:r>
              <a:rPr lang="nl-NL" sz="1100" dirty="0"/>
              <a:t>Aandachtspunten bij afspraken extern:</a:t>
            </a:r>
          </a:p>
          <a:p>
            <a:pPr marL="171450" indent="-171450">
              <a:buFont typeface="Arial" panose="020B0604020202020204" pitchFamily="34" charset="0"/>
              <a:buChar char="•"/>
            </a:pPr>
            <a:r>
              <a:rPr lang="nl-NL" sz="1100" dirty="0"/>
              <a:t>Ga uit van minimale set</a:t>
            </a:r>
          </a:p>
          <a:p>
            <a:pPr marL="171450" indent="-171450">
              <a:buFont typeface="Arial" panose="020B0604020202020204" pitchFamily="34" charset="0"/>
              <a:buChar char="•"/>
            </a:pPr>
            <a:r>
              <a:rPr lang="nl-NL" sz="1100" dirty="0"/>
              <a:t>Korte afspraken, </a:t>
            </a:r>
            <a:r>
              <a:rPr lang="nl-NL" sz="1100" dirty="0" err="1"/>
              <a:t>creer</a:t>
            </a:r>
            <a:r>
              <a:rPr lang="nl-NL" sz="1100" dirty="0"/>
              <a:t> ruimte voor bijstellen na ervaring</a:t>
            </a:r>
          </a:p>
          <a:p>
            <a:pPr marL="171450" indent="-171450">
              <a:buFont typeface="Arial" panose="020B0604020202020204" pitchFamily="34" charset="0"/>
              <a:buChar char="•"/>
            </a:pPr>
            <a:endParaRPr lang="nl-NL" sz="1100" dirty="0"/>
          </a:p>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100" dirty="0"/>
              <a:t>. </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2D1C3ED-1D5D-954E-95BD-0E165BEFA849}" type="slidenum">
              <a:rPr lang="nl-NL" smtClean="0"/>
              <a:t>21</a:t>
            </a:fld>
            <a:endParaRPr lang="nl-NL"/>
          </a:p>
        </p:txBody>
      </p:sp>
    </p:spTree>
    <p:extLst>
      <p:ext uri="{BB962C8B-B14F-4D97-AF65-F5344CB8AC3E}">
        <p14:creationId xmlns:p14="http://schemas.microsoft.com/office/powerpoint/2010/main" val="212232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a:p>
            <a:endParaRPr lang="nl-NL" dirty="0"/>
          </a:p>
          <a:p>
            <a:r>
              <a:rPr lang="nl-NL" dirty="0"/>
              <a:t>Het is een grote wijziging waar veel nieuwe persoonsgegevens worden uitgewisseld, nieuwe aspecten. </a:t>
            </a:r>
          </a:p>
          <a:p>
            <a:r>
              <a:rPr lang="nl-NL" dirty="0"/>
              <a:t>Veel verschillen in inrichting (inkoop of niet, samenwerkingen) bij gemeenten en dus andere privacy vraagstukken </a:t>
            </a:r>
          </a:p>
          <a:p>
            <a:r>
              <a:rPr lang="nl-NL" dirty="0"/>
              <a:t>nieuwe afhankelijkheden met lokale partijen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a:t>
            </a:fld>
            <a:endParaRPr lang="nl-NL" altLang="en-US"/>
          </a:p>
        </p:txBody>
      </p:sp>
    </p:spTree>
    <p:extLst>
      <p:ext uri="{BB962C8B-B14F-4D97-AF65-F5344CB8AC3E}">
        <p14:creationId xmlns:p14="http://schemas.microsoft.com/office/powerpoint/2010/main" val="2669024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a:p>
            <a:endParaRPr lang="nl-NL" dirty="0"/>
          </a:p>
          <a:p>
            <a:r>
              <a:rPr lang="nl-NL" dirty="0"/>
              <a:t>Betrek jezelf bij elk proces</a:t>
            </a:r>
          </a:p>
          <a:p>
            <a:r>
              <a:rPr lang="nl-NL" dirty="0"/>
              <a:t>Voorkom dat een keuze onuitvoerbaar blijkt op grond van </a:t>
            </a:r>
            <a:r>
              <a:rPr lang="nl-NL" dirty="0" err="1"/>
              <a:t>avg</a:t>
            </a:r>
            <a:endParaRPr lang="nl-NL" dirty="0"/>
          </a:p>
          <a:p>
            <a:r>
              <a:rPr lang="nl-NL" dirty="0"/>
              <a:t>Vorm werkgroepen</a:t>
            </a:r>
          </a:p>
          <a:p>
            <a:r>
              <a:rPr lang="nl-NL" dirty="0"/>
              <a:t>ook kleine procesbesluiten doorloop de hele lijn van de informatie stroom</a:t>
            </a:r>
          </a:p>
          <a:p>
            <a:r>
              <a:rPr lang="nl-NL" dirty="0"/>
              <a:t>Alles heeft effect op een ander proces en Inrichten van je informatievoorziening speelt bij elke keuze een rol.</a:t>
            </a:r>
          </a:p>
          <a:p>
            <a:endParaRPr lang="nl-NL" dirty="0"/>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22</a:t>
            </a:fld>
            <a:endParaRPr lang="nl-NL"/>
          </a:p>
        </p:txBody>
      </p:sp>
    </p:spTree>
    <p:extLst>
      <p:ext uri="{BB962C8B-B14F-4D97-AF65-F5344CB8AC3E}">
        <p14:creationId xmlns:p14="http://schemas.microsoft.com/office/powerpoint/2010/main" val="363519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23</a:t>
            </a:fld>
            <a:endParaRPr lang="nl-NL"/>
          </a:p>
        </p:txBody>
      </p:sp>
    </p:spTree>
    <p:extLst>
      <p:ext uri="{BB962C8B-B14F-4D97-AF65-F5344CB8AC3E}">
        <p14:creationId xmlns:p14="http://schemas.microsoft.com/office/powerpoint/2010/main" val="90111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nl-NL" dirty="0"/>
              <a:t>Het is een grote wet, met veel verandering maar </a:t>
            </a:r>
            <a:r>
              <a:rPr lang="nl-NL" dirty="0" err="1"/>
              <a:t>tozo</a:t>
            </a:r>
            <a:r>
              <a:rPr lang="nl-NL" dirty="0"/>
              <a:t> opgave is veel groter bijvoorbeeld. Om zaken in perspectief te plaatsen</a:t>
            </a:r>
          </a:p>
          <a:p>
            <a:pPr marL="0" marR="0" lvl="0" indent="0" algn="l" defTabSz="912813" rtl="0" eaLnBrk="0" fontAlgn="base" latinLnBrk="0" hangingPunct="0">
              <a:lnSpc>
                <a:spcPct val="100000"/>
              </a:lnSpc>
              <a:spcBef>
                <a:spcPct val="30000"/>
              </a:spcBef>
              <a:spcAft>
                <a:spcPct val="0"/>
              </a:spcAft>
              <a:buClrTx/>
              <a:buSzTx/>
              <a:buFontTx/>
              <a:buNone/>
              <a:tabLst/>
              <a:defRPr/>
            </a:pPr>
            <a:r>
              <a:rPr lang="nl-NL" dirty="0"/>
              <a:t>Deze aantallen zijn van belang voor keuzes: in beeld. </a:t>
            </a:r>
          </a:p>
        </p:txBody>
      </p:sp>
      <p:sp>
        <p:nvSpPr>
          <p:cNvPr id="4" name="Tijdelijke aanduiding voor dianummer 3"/>
          <p:cNvSpPr>
            <a:spLocks noGrp="1"/>
          </p:cNvSpPr>
          <p:nvPr>
            <p:ph type="sldNum" sz="quarter" idx="5"/>
          </p:nvPr>
        </p:nvSpPr>
        <p:spPr/>
        <p:txBody>
          <a:bodyPr/>
          <a:lstStyle/>
          <a:p>
            <a:fld id="{62D1C3ED-1D5D-954E-95BD-0E165BEFA849}" type="slidenum">
              <a:rPr lang="nl-NL" smtClean="0"/>
              <a:t>4</a:t>
            </a:fld>
            <a:endParaRPr lang="nl-NL"/>
          </a:p>
        </p:txBody>
      </p:sp>
    </p:spTree>
    <p:extLst>
      <p:ext uri="{BB962C8B-B14F-4D97-AF65-F5344CB8AC3E}">
        <p14:creationId xmlns:p14="http://schemas.microsoft.com/office/powerpoint/2010/main" val="276571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100" dirty="0"/>
              <a:t>Marije</a:t>
            </a:r>
          </a:p>
          <a:p>
            <a:pPr lvl="0"/>
            <a:endParaRPr lang="nl-NL" sz="1100" dirty="0"/>
          </a:p>
          <a:p>
            <a:pPr lvl="0"/>
            <a:r>
              <a:rPr lang="nl-NL" sz="1100" dirty="0"/>
              <a:t>Als eerste kort overzicht van nieuwe gegevens die geregistreerd moeten worden.</a:t>
            </a:r>
          </a:p>
          <a:p>
            <a:pPr lvl="0"/>
            <a:endParaRPr lang="nl-NL" sz="1100" dirty="0"/>
          </a:p>
          <a:p>
            <a:pPr lvl="0"/>
            <a:r>
              <a:rPr lang="nl-NL" sz="1100" dirty="0"/>
              <a:t>Veranderingen in taken, </a:t>
            </a:r>
          </a:p>
          <a:p>
            <a:pPr lvl="0"/>
            <a:r>
              <a:rPr lang="nl-NL" sz="1100" dirty="0"/>
              <a:t>Intensivering met uitwisseling Ketenpartners: warme overdracht begint al in COA, klantprofiel is belangrijker, Duo vaststellen inburgeringsplicht, handhaven op resultaatsverplichting onder andere door gegevens van gemeente</a:t>
            </a:r>
          </a:p>
          <a:p>
            <a:endParaRPr lang="nl-NL" dirty="0"/>
          </a:p>
        </p:txBody>
      </p:sp>
      <p:sp>
        <p:nvSpPr>
          <p:cNvPr id="4" name="Tijdelijke aanduiding voor dianummer 3"/>
          <p:cNvSpPr>
            <a:spLocks noGrp="1"/>
          </p:cNvSpPr>
          <p:nvPr>
            <p:ph type="sldNum" sz="quarter" idx="5"/>
          </p:nvPr>
        </p:nvSpPr>
        <p:spPr/>
        <p:txBody>
          <a:bodyPr/>
          <a:lstStyle/>
          <a:p>
            <a:fld id="{62D1C3ED-1D5D-954E-95BD-0E165BEFA849}" type="slidenum">
              <a:rPr lang="nl-NL" smtClean="0"/>
              <a:t>5</a:t>
            </a:fld>
            <a:endParaRPr lang="nl-NL"/>
          </a:p>
        </p:txBody>
      </p:sp>
    </p:spTree>
    <p:extLst>
      <p:ext uri="{BB962C8B-B14F-4D97-AF65-F5344CB8AC3E}">
        <p14:creationId xmlns:p14="http://schemas.microsoft.com/office/powerpoint/2010/main" val="335994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a:p>
            <a:r>
              <a:rPr lang="nl-NL" dirty="0"/>
              <a:t>Oud plaatje over vele instanties die in de keten werkzaam zijn/waren</a:t>
            </a:r>
          </a:p>
          <a:p>
            <a:r>
              <a:rPr lang="nl-NL" dirty="0" err="1"/>
              <a:t>Ipv</a:t>
            </a:r>
            <a:r>
              <a:rPr lang="nl-NL" dirty="0"/>
              <a:t> inburgeraar is gemeenten nu spin in het web met betrekking tot informatie. Eigenlijk nog actueel</a:t>
            </a:r>
          </a:p>
          <a:p>
            <a:endParaRPr lang="nl-NL" dirty="0"/>
          </a:p>
          <a:p>
            <a:r>
              <a:rPr lang="nl-NL" dirty="0"/>
              <a:t>landelijke set is geregeld, volgende sheet</a:t>
            </a:r>
          </a:p>
          <a:p>
            <a:r>
              <a:rPr lang="nl-NL" dirty="0"/>
              <a:t>Grote afhankelijkheid en verantwoordelijkheid naar lokale aanbieder: kwaliteit, voortgang en regie</a:t>
            </a:r>
          </a:p>
          <a:p>
            <a:endParaRPr lang="nl-NL" dirty="0"/>
          </a:p>
          <a:p>
            <a:r>
              <a:rPr lang="nl-NL" dirty="0"/>
              <a:t>Bij start wet burger nog niet centraal in informatie toepassingen. Lokaal een rol voor gemeenten </a:t>
            </a:r>
            <a:r>
              <a:rPr lang="nl-NL" dirty="0" err="1"/>
              <a:t>ism</a:t>
            </a:r>
            <a:r>
              <a:rPr lang="nl-NL" dirty="0"/>
              <a:t> aanbieders?</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6</a:t>
            </a:fld>
            <a:endParaRPr lang="nl-NL"/>
          </a:p>
        </p:txBody>
      </p:sp>
    </p:spTree>
    <p:extLst>
      <p:ext uri="{BB962C8B-B14F-4D97-AF65-F5344CB8AC3E}">
        <p14:creationId xmlns:p14="http://schemas.microsoft.com/office/powerpoint/2010/main" val="41916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a:p>
            <a:r>
              <a:rPr lang="nl-NL" dirty="0"/>
              <a:t>Landelijke ondersteuning op informatie (niet met lokale aanbieders)</a:t>
            </a:r>
          </a:p>
          <a:p>
            <a:r>
              <a:rPr lang="nl-NL" dirty="0"/>
              <a:t>Architectuur zijn uitgangspunten voor (toekomstige inrichting informatiestroom)</a:t>
            </a:r>
          </a:p>
          <a:p>
            <a:r>
              <a:rPr lang="nl-NL" dirty="0"/>
              <a:t>Ketenprocessen: alle informatie die nodig is tussen ketenpartijen COA DUO EN GEMEENTE met proces </a:t>
            </a:r>
            <a:r>
              <a:rPr lang="nl-NL" dirty="0" err="1"/>
              <a:t>swimminglanes</a:t>
            </a:r>
            <a:r>
              <a:rPr lang="nl-NL" dirty="0"/>
              <a:t> en afspraken en stromen. </a:t>
            </a:r>
          </a:p>
          <a:p>
            <a:r>
              <a:rPr lang="nl-NL" dirty="0"/>
              <a:t>Gegevenswoordenboek en informatie model: uitwerking van ketenprocessen, vooral voor inrichting systemen. English or </a:t>
            </a:r>
            <a:r>
              <a:rPr lang="nl-NL" dirty="0" err="1"/>
              <a:t>metric</a:t>
            </a:r>
            <a:r>
              <a:rPr lang="nl-NL" dirty="0"/>
              <a:t> </a:t>
            </a:r>
            <a:r>
              <a:rPr lang="nl-NL" dirty="0" err="1"/>
              <a:t>whatever</a:t>
            </a:r>
            <a:r>
              <a:rPr lang="nl-NL" dirty="0"/>
              <a:t> plaatje</a:t>
            </a:r>
          </a:p>
          <a:p>
            <a:r>
              <a:rPr lang="nl-NL" dirty="0"/>
              <a:t>CBS richtlijnen: spreekt voor zich</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7</a:t>
            </a:fld>
            <a:endParaRPr lang="nl-NL"/>
          </a:p>
        </p:txBody>
      </p:sp>
    </p:spTree>
    <p:extLst>
      <p:ext uri="{BB962C8B-B14F-4D97-AF65-F5344CB8AC3E}">
        <p14:creationId xmlns:p14="http://schemas.microsoft.com/office/powerpoint/2010/main" val="125642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Marije</a:t>
            </a:r>
          </a:p>
          <a:p>
            <a:endParaRPr lang="nl-NL" dirty="0"/>
          </a:p>
          <a:p>
            <a:r>
              <a:rPr lang="nl-NL" dirty="0"/>
              <a:t>Belangrijk om te realiseren: Bij start wet nog geen berichtenverkeer</a:t>
            </a:r>
          </a:p>
          <a:p>
            <a:r>
              <a:rPr lang="nl-NL" dirty="0"/>
              <a:t>Plan is zo spoedig mogelijk in te richten, afhankelijkheid met alle ketenpartijen</a:t>
            </a:r>
          </a:p>
          <a:p>
            <a:r>
              <a:rPr lang="nl-NL" dirty="0"/>
              <a:t>Inlog zal in juni duidelijk zijn voor gemeenten. E-herkenning kost nog geld</a:t>
            </a:r>
          </a:p>
          <a:p>
            <a:endParaRPr lang="nl-NL" dirty="0"/>
          </a:p>
        </p:txBody>
      </p:sp>
      <p:sp>
        <p:nvSpPr>
          <p:cNvPr id="4" name="Tijdelijke aanduiding voor dianummer 3"/>
          <p:cNvSpPr>
            <a:spLocks noGrp="1"/>
          </p:cNvSpPr>
          <p:nvPr>
            <p:ph type="sldNum" sz="quarter" idx="5"/>
          </p:nvPr>
        </p:nvSpPr>
        <p:spPr/>
        <p:txBody>
          <a:bodyPr/>
          <a:lstStyle/>
          <a:p>
            <a:fld id="{62D1C3ED-1D5D-954E-95BD-0E165BEFA849}" type="slidenum">
              <a:rPr lang="nl-NL" smtClean="0"/>
              <a:t>8</a:t>
            </a:fld>
            <a:endParaRPr lang="nl-NL"/>
          </a:p>
        </p:txBody>
      </p:sp>
    </p:spTree>
    <p:extLst>
      <p:ext uri="{BB962C8B-B14F-4D97-AF65-F5344CB8AC3E}">
        <p14:creationId xmlns:p14="http://schemas.microsoft.com/office/powerpoint/2010/main" val="290614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9</a:t>
            </a:fld>
            <a:endParaRPr lang="nl-NL"/>
          </a:p>
        </p:txBody>
      </p:sp>
    </p:spTree>
    <p:extLst>
      <p:ext uri="{BB962C8B-B14F-4D97-AF65-F5344CB8AC3E}">
        <p14:creationId xmlns:p14="http://schemas.microsoft.com/office/powerpoint/2010/main" val="192560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Johannes</a:t>
            </a:r>
          </a:p>
        </p:txBody>
      </p:sp>
      <p:sp>
        <p:nvSpPr>
          <p:cNvPr id="4" name="Tijdelijke aanduiding voor dianummer 3"/>
          <p:cNvSpPr>
            <a:spLocks noGrp="1"/>
          </p:cNvSpPr>
          <p:nvPr>
            <p:ph type="sldNum" sz="quarter" idx="5"/>
          </p:nvPr>
        </p:nvSpPr>
        <p:spPr/>
        <p:txBody>
          <a:bodyPr/>
          <a:lstStyle/>
          <a:p>
            <a:fld id="{52E1AD32-FD35-45C3-B8DC-DB243C2910F9}" type="slidenum">
              <a:rPr lang="nl-NL" smtClean="0"/>
              <a:t>10</a:t>
            </a:fld>
            <a:endParaRPr lang="nl-NL"/>
          </a:p>
        </p:txBody>
      </p:sp>
    </p:spTree>
    <p:extLst>
      <p:ext uri="{BB962C8B-B14F-4D97-AF65-F5344CB8AC3E}">
        <p14:creationId xmlns:p14="http://schemas.microsoft.com/office/powerpoint/2010/main" val="9627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
        <p:nvSpPr>
          <p:cNvPr id="11" name="Rechthoek 10"/>
          <p:cNvSpPr/>
          <p:nvPr userDrawn="1"/>
        </p:nvSpPr>
        <p:spPr>
          <a:xfrm>
            <a:off x="838200" y="6170141"/>
            <a:ext cx="5081293" cy="45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userDrawn="1"/>
        </p:nvSpPr>
        <p:spPr>
          <a:xfrm>
            <a:off x="928575" y="6311341"/>
            <a:ext cx="4990918" cy="276999"/>
          </a:xfrm>
          <a:prstGeom prst="rect">
            <a:avLst/>
          </a:prstGeom>
          <a:noFill/>
        </p:spPr>
        <p:txBody>
          <a:bodyPr wrap="none" rtlCol="0">
            <a:spAutoFit/>
          </a:bodyPr>
          <a:lstStyle/>
          <a:p>
            <a:r>
              <a:rPr lang="nl-NL" sz="1200" dirty="0">
                <a:latin typeface="ScalaSansOT-Italic" panose="02010504050101020104" pitchFamily="50" charset="0"/>
              </a:rPr>
              <a:t>Deze bijeenkomsten</a:t>
            </a:r>
            <a:r>
              <a:rPr lang="nl-NL" sz="1200" baseline="0" dirty="0">
                <a:latin typeface="ScalaSansOT-Italic" panose="02010504050101020104" pitchFamily="50" charset="0"/>
              </a:rPr>
              <a:t> worden georganiseerd door SZW, de VNG, DUO en Divosa</a:t>
            </a:r>
            <a:endParaRPr lang="nl-NL" sz="1200" dirty="0">
              <a:latin typeface="ScalaSansOT-Italic" panose="02010504050101020104" pitchFamily="50" charset="0"/>
            </a:endParaRP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84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2685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402783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userDrawn="1">
            <p:extLst>
              <p:ext uri="{D42A27DB-BD31-4B8C-83A1-F6EECF244321}">
                <p14:modId xmlns:p14="http://schemas.microsoft.com/office/powerpoint/2010/main" val="3475675792"/>
              </p:ext>
            </p:extLst>
          </p:nvPr>
        </p:nvGraphicFramePr>
        <p:xfrm>
          <a:off x="-49213" y="-33338"/>
          <a:ext cx="12295188" cy="6924676"/>
        </p:xfrm>
        <a:graphic>
          <a:graphicData uri="http://schemas.openxmlformats.org/presentationml/2006/ole">
            <mc:AlternateContent xmlns:mc="http://schemas.openxmlformats.org/markup-compatibility/2006">
              <mc:Choice xmlns:v="urn:schemas-microsoft-com:vml" Requires="v">
                <p:oleObj r:id="rId2" imgW="35225280" imgH="19809360" progId="">
                  <p:embed/>
                </p:oleObj>
              </mc:Choice>
              <mc:Fallback>
                <p:oleObj r:id="rId2" imgW="35225280" imgH="19809360" progId="">
                  <p:embed/>
                  <p:pic>
                    <p:nvPicPr>
                      <p:cNvPr id="11" name="Object 10"/>
                      <p:cNvPicPr/>
                      <p:nvPr/>
                    </p:nvPicPr>
                    <p:blipFill>
                      <a:blip r:embed="rId3"/>
                      <a:stretch>
                        <a:fillRect/>
                      </a:stretch>
                    </p:blipFill>
                    <p:spPr>
                      <a:xfrm>
                        <a:off x="-49213" y="-33338"/>
                        <a:ext cx="12295188" cy="6924676"/>
                      </a:xfrm>
                      <a:prstGeom prst="rect">
                        <a:avLst/>
                      </a:prstGeom>
                    </p:spPr>
                  </p:pic>
                </p:oleObj>
              </mc:Fallback>
            </mc:AlternateContent>
          </a:graphicData>
        </a:graphic>
      </p:graphicFrame>
      <p:sp>
        <p:nvSpPr>
          <p:cNvPr id="2" name="Titel 1"/>
          <p:cNvSpPr>
            <a:spLocks noGrp="1"/>
          </p:cNvSpPr>
          <p:nvPr>
            <p:ph type="title"/>
          </p:nvPr>
        </p:nvSpPr>
        <p:spPr>
          <a:xfrm>
            <a:off x="1315996" y="595785"/>
            <a:ext cx="10037804" cy="1175423"/>
          </a:xfrm>
        </p:spPr>
        <p:txBody>
          <a:bodyPr/>
          <a:lstStyle>
            <a:lvl1pPr>
              <a:defRPr>
                <a:latin typeface="ScalaSansOT-Bold" panose="02010804040101020104" pitchFamily="50" charset="0"/>
              </a:defRPr>
            </a:lvl1pPr>
          </a:lstStyle>
          <a:p>
            <a:r>
              <a:rPr lang="nl-NL" dirty="0"/>
              <a:t>Klik om de stijl te bewerken</a:t>
            </a:r>
          </a:p>
        </p:txBody>
      </p:sp>
      <p:sp>
        <p:nvSpPr>
          <p:cNvPr id="3" name="Tijdelijke aanduiding voor inhoud 2"/>
          <p:cNvSpPr>
            <a:spLocks noGrp="1"/>
          </p:cNvSpPr>
          <p:nvPr>
            <p:ph idx="1"/>
          </p:nvPr>
        </p:nvSpPr>
        <p:spPr>
          <a:xfrm>
            <a:off x="1315996" y="2056285"/>
            <a:ext cx="10037804" cy="38584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Rechthoek 7"/>
          <p:cNvSpPr/>
          <p:nvPr userDrawn="1"/>
        </p:nvSpPr>
        <p:spPr>
          <a:xfrm>
            <a:off x="838200" y="6170141"/>
            <a:ext cx="5081293" cy="45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userDrawn="1"/>
        </p:nvSpPr>
        <p:spPr>
          <a:xfrm>
            <a:off x="928575" y="6311341"/>
            <a:ext cx="4990918" cy="276999"/>
          </a:xfrm>
          <a:prstGeom prst="rect">
            <a:avLst/>
          </a:prstGeom>
          <a:noFill/>
        </p:spPr>
        <p:txBody>
          <a:bodyPr wrap="none" rtlCol="0">
            <a:spAutoFit/>
          </a:bodyPr>
          <a:lstStyle/>
          <a:p>
            <a:r>
              <a:rPr lang="nl-NL" sz="1200" dirty="0">
                <a:latin typeface="ScalaSansOT-Italic" panose="02010504050101020104" pitchFamily="50" charset="0"/>
              </a:rPr>
              <a:t>Deze bijeenkomsten</a:t>
            </a:r>
            <a:r>
              <a:rPr lang="nl-NL" sz="1200" baseline="0" dirty="0">
                <a:latin typeface="ScalaSansOT-Italic" panose="02010504050101020104" pitchFamily="50" charset="0"/>
              </a:rPr>
              <a:t> worden georganiseerd door SZW, de VNG, DUO en Divosa</a:t>
            </a:r>
            <a:endParaRPr lang="nl-NL" sz="1200" dirty="0">
              <a:latin typeface="ScalaSansOT-Italic" panose="02010504050101020104" pitchFamily="50" charset="0"/>
            </a:endParaRPr>
          </a:p>
        </p:txBody>
      </p:sp>
    </p:spTree>
    <p:extLst>
      <p:ext uri="{BB962C8B-B14F-4D97-AF65-F5344CB8AC3E}">
        <p14:creationId xmlns:p14="http://schemas.microsoft.com/office/powerpoint/2010/main" val="226743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203A6DC-7AF7-4D8E-B687-22B9CC0C1E78}" type="datetimeFigureOut">
              <a:rPr lang="nl-NL" smtClean="0"/>
              <a:t>11-6-2021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1322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203A6DC-7AF7-4D8E-B687-22B9CC0C1E78}" type="datetimeFigureOut">
              <a:rPr lang="nl-NL" smtClean="0"/>
              <a:t>11-6-2021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423243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203A6DC-7AF7-4D8E-B687-22B9CC0C1E78}" type="datetimeFigureOut">
              <a:rPr lang="nl-NL" smtClean="0"/>
              <a:t>11-6-2021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14517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203A6DC-7AF7-4D8E-B687-22B9CC0C1E78}" type="datetimeFigureOut">
              <a:rPr lang="nl-NL" smtClean="0"/>
              <a:t>11-6-2021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04834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203A6DC-7AF7-4D8E-B687-22B9CC0C1E78}" type="datetimeFigureOut">
              <a:rPr lang="nl-NL" smtClean="0"/>
              <a:t>11-6-2021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212797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203A6DC-7AF7-4D8E-B687-22B9CC0C1E78}" type="datetimeFigureOut">
              <a:rPr lang="nl-NL" smtClean="0"/>
              <a:t>11-6-2021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291795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203A6DC-7AF7-4D8E-B687-22B9CC0C1E78}" type="datetimeFigureOut">
              <a:rPr lang="nl-NL" smtClean="0"/>
              <a:t>11-6-2021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59F99-AFF0-4CD0-9839-A7BA1D48C4BD}" type="slidenum">
              <a:rPr lang="nl-NL" smtClean="0"/>
              <a:t>‹nr.›</a:t>
            </a:fld>
            <a:endParaRPr lang="nl-NL"/>
          </a:p>
        </p:txBody>
      </p:sp>
    </p:spTree>
    <p:extLst>
      <p:ext uri="{BB962C8B-B14F-4D97-AF65-F5344CB8AC3E}">
        <p14:creationId xmlns:p14="http://schemas.microsoft.com/office/powerpoint/2010/main" val="33927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3A6DC-7AF7-4D8E-B687-22B9CC0C1E78}" type="datetimeFigureOut">
              <a:rPr lang="nl-NL" smtClean="0"/>
              <a:t>11-6-2021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9F99-AFF0-4CD0-9839-A7BA1D48C4BD}" type="slidenum">
              <a:rPr lang="nl-NL" smtClean="0"/>
              <a:t>‹nr.›</a:t>
            </a:fld>
            <a:endParaRPr lang="nl-NL"/>
          </a:p>
        </p:txBody>
      </p:sp>
    </p:spTree>
    <p:extLst>
      <p:ext uri="{BB962C8B-B14F-4D97-AF65-F5344CB8AC3E}">
        <p14:creationId xmlns:p14="http://schemas.microsoft.com/office/powerpoint/2010/main" val="331829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ng.nl/artikelen/informatievoorziening-in-de-nieuwe-wet-inburger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vng.nl/sites/default/files/2021-06/vng_handreiking_gegevensuitwisseling-wet_inburgering_gemeenten.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vng.nl/artikelen/maatwerkondersteuning-implementatie-nieuwe-wet-inburgering" TargetMode="External"/><Relationship Id="rId3" Type="http://schemas.openxmlformats.org/officeDocument/2006/relationships/hyperlink" Target="https://vng.nl/artikelen/informatievoorziening-in-de-nieuwe-wet-inburgering" TargetMode="External"/><Relationship Id="rId7" Type="http://schemas.openxmlformats.org/officeDocument/2006/relationships/hyperlink" Target="https://formulieren.vngrealisatie.nl/houd-mij-op-de-hoog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privacy@vng.nl" TargetMode="External"/><Relationship Id="rId5" Type="http://schemas.openxmlformats.org/officeDocument/2006/relationships/hyperlink" Target="https://www.rijksoverheid.nl/documenten/publicaties/2021/04/13/documentatie-informatievoorziening-keten-inburgering" TargetMode="External"/><Relationship Id="rId4" Type="http://schemas.openxmlformats.org/officeDocument/2006/relationships/hyperlink" Target="https://www.divosa.nl/onderwerpen/veranderopgave-inburgering" TargetMode="External"/><Relationship Id="rId9" Type="http://schemas.openxmlformats.org/officeDocument/2006/relationships/hyperlink" Target="https://vng.nl/artikelen/vng-foru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ijksoverheid.nl/documenten/publicaties/2021/04/13/documentatie-informatievoorziening-keten-inburger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0" y="4790751"/>
            <a:ext cx="7213600" cy="1655762"/>
          </a:xfrm>
        </p:spPr>
        <p:txBody>
          <a:bodyPr>
            <a:normAutofit/>
          </a:bodyPr>
          <a:lstStyle/>
          <a:p>
            <a:pPr algn="l"/>
            <a:r>
              <a:rPr lang="nl-NL" sz="3600" dirty="0">
                <a:solidFill>
                  <a:schemeClr val="bg1"/>
                </a:solidFill>
                <a:latin typeface="ScalaSansOT-Italic" panose="02010504050101020104" pitchFamily="50" charset="0"/>
              </a:rPr>
              <a:t>Privacy nieuwe wet inburgering</a:t>
            </a:r>
          </a:p>
        </p:txBody>
      </p:sp>
    </p:spTree>
    <p:extLst>
      <p:ext uri="{BB962C8B-B14F-4D97-AF65-F5344CB8AC3E}">
        <p14:creationId xmlns:p14="http://schemas.microsoft.com/office/powerpoint/2010/main" val="106370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E0B51-24E5-485C-86EF-C2DE4F1C4469}"/>
              </a:ext>
            </a:extLst>
          </p:cNvPr>
          <p:cNvSpPr>
            <a:spLocks noGrp="1"/>
          </p:cNvSpPr>
          <p:nvPr>
            <p:ph type="title"/>
          </p:nvPr>
        </p:nvSpPr>
        <p:spPr/>
        <p:txBody>
          <a:bodyPr/>
          <a:lstStyle/>
          <a:p>
            <a:r>
              <a:rPr lang="nl-NL" dirty="0"/>
              <a:t>Gegevensuitwisseling: Wat en Hoe</a:t>
            </a:r>
          </a:p>
        </p:txBody>
      </p:sp>
      <p:sp>
        <p:nvSpPr>
          <p:cNvPr id="3" name="Tijdelijke aanduiding voor inhoud 2">
            <a:extLst>
              <a:ext uri="{FF2B5EF4-FFF2-40B4-BE49-F238E27FC236}">
                <a16:creationId xmlns:a16="http://schemas.microsoft.com/office/drawing/2014/main" id="{F26E39D2-2374-479A-B5BF-F78C0F6C9CE3}"/>
              </a:ext>
            </a:extLst>
          </p:cNvPr>
          <p:cNvSpPr>
            <a:spLocks noGrp="1"/>
          </p:cNvSpPr>
          <p:nvPr>
            <p:ph idx="1"/>
          </p:nvPr>
        </p:nvSpPr>
        <p:spPr>
          <a:xfrm>
            <a:off x="1315996" y="2018185"/>
            <a:ext cx="10037804" cy="3858483"/>
          </a:xfrm>
        </p:spPr>
        <p:txBody>
          <a:bodyPr/>
          <a:lstStyle/>
          <a:p>
            <a:r>
              <a:rPr lang="nl-NL" dirty="0"/>
              <a:t>Het gaat hier om (gevoelige) persoonsgegevens (NAW, BSN, financiën, gezondheid, …)</a:t>
            </a:r>
          </a:p>
          <a:p>
            <a:endParaRPr lang="nl-NL" dirty="0"/>
          </a:p>
          <a:p>
            <a:endParaRPr lang="nl-NL" dirty="0"/>
          </a:p>
          <a:p>
            <a:r>
              <a:rPr lang="nl-NL" dirty="0"/>
              <a:t>Dat moet zorgvuldig gebeuren.</a:t>
            </a:r>
          </a:p>
        </p:txBody>
      </p:sp>
    </p:spTree>
    <p:extLst>
      <p:ext uri="{BB962C8B-B14F-4D97-AF65-F5344CB8AC3E}">
        <p14:creationId xmlns:p14="http://schemas.microsoft.com/office/powerpoint/2010/main" val="392991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45F82-5F85-4D47-899F-6B104565BDE7}"/>
              </a:ext>
            </a:extLst>
          </p:cNvPr>
          <p:cNvSpPr>
            <a:spLocks noGrp="1"/>
          </p:cNvSpPr>
          <p:nvPr>
            <p:ph type="title"/>
          </p:nvPr>
        </p:nvSpPr>
        <p:spPr/>
        <p:txBody>
          <a:bodyPr/>
          <a:lstStyle/>
          <a:p>
            <a:r>
              <a:rPr lang="nl-NL" dirty="0"/>
              <a:t>Ondersteuning privacy gemeenten</a:t>
            </a:r>
          </a:p>
        </p:txBody>
      </p:sp>
      <p:sp>
        <p:nvSpPr>
          <p:cNvPr id="3" name="Tijdelijke aanduiding voor inhoud 2">
            <a:extLst>
              <a:ext uri="{FF2B5EF4-FFF2-40B4-BE49-F238E27FC236}">
                <a16:creationId xmlns:a16="http://schemas.microsoft.com/office/drawing/2014/main" id="{A2ACEA7B-FC0D-CC42-8BCC-598FEC970E6F}"/>
              </a:ext>
            </a:extLst>
          </p:cNvPr>
          <p:cNvSpPr>
            <a:spLocks noGrp="1"/>
          </p:cNvSpPr>
          <p:nvPr>
            <p:ph idx="1"/>
          </p:nvPr>
        </p:nvSpPr>
        <p:spPr/>
        <p:txBody>
          <a:bodyPr>
            <a:normAutofit/>
          </a:bodyPr>
          <a:lstStyle/>
          <a:p>
            <a:r>
              <a:rPr lang="nl-NL" dirty="0"/>
              <a:t>Handreiking gegevensverwerking nieuwe wet inburgering</a:t>
            </a:r>
          </a:p>
          <a:p>
            <a:endParaRPr lang="nl-NL" dirty="0"/>
          </a:p>
          <a:p>
            <a:r>
              <a:rPr lang="nl-NL" dirty="0"/>
              <a:t>Standaard verwerkersovereenkomst nieuwe wet inburgering</a:t>
            </a:r>
          </a:p>
          <a:p>
            <a:endParaRPr lang="nl-NL" dirty="0"/>
          </a:p>
          <a:p>
            <a:r>
              <a:rPr lang="nl-NL" dirty="0"/>
              <a:t>Data </a:t>
            </a:r>
            <a:r>
              <a:rPr lang="nl-NL" dirty="0" err="1"/>
              <a:t>protection</a:t>
            </a:r>
            <a:r>
              <a:rPr lang="nl-NL" dirty="0"/>
              <a:t> impact </a:t>
            </a:r>
            <a:r>
              <a:rPr lang="nl-NL" dirty="0" err="1"/>
              <a:t>assesment</a:t>
            </a:r>
            <a:r>
              <a:rPr lang="nl-NL" dirty="0"/>
              <a:t> (DPIA lokaal)</a:t>
            </a:r>
          </a:p>
          <a:p>
            <a:pPr marL="0" indent="0">
              <a:buNone/>
            </a:pPr>
            <a:endParaRPr lang="nl-NL" dirty="0">
              <a:hlinkClick r:id="rId3"/>
            </a:endParaRPr>
          </a:p>
          <a:p>
            <a:pPr marL="0" indent="0">
              <a:buNone/>
            </a:pPr>
            <a:r>
              <a:rPr lang="nl-NL" dirty="0">
                <a:hlinkClick r:id="rId3"/>
              </a:rPr>
              <a:t>ondersteuning privacy</a:t>
            </a: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96667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88498-33D3-4A49-9AED-9FBB88560B2E}"/>
              </a:ext>
            </a:extLst>
          </p:cNvPr>
          <p:cNvSpPr>
            <a:spLocks noGrp="1"/>
          </p:cNvSpPr>
          <p:nvPr>
            <p:ph type="title"/>
          </p:nvPr>
        </p:nvSpPr>
        <p:spPr/>
        <p:txBody>
          <a:bodyPr>
            <a:normAutofit/>
          </a:bodyPr>
          <a:lstStyle/>
          <a:p>
            <a:r>
              <a:rPr lang="nl-NL" dirty="0"/>
              <a:t>Informatie tussen gemeenten en DUO</a:t>
            </a:r>
          </a:p>
        </p:txBody>
      </p:sp>
      <p:sp>
        <p:nvSpPr>
          <p:cNvPr id="3" name="Tijdelijke aanduiding voor inhoud 2">
            <a:extLst>
              <a:ext uri="{FF2B5EF4-FFF2-40B4-BE49-F238E27FC236}">
                <a16:creationId xmlns:a16="http://schemas.microsoft.com/office/drawing/2014/main" id="{00BBC45D-D566-4A26-93B9-9C7647193618}"/>
              </a:ext>
            </a:extLst>
          </p:cNvPr>
          <p:cNvSpPr>
            <a:spLocks noGrp="1"/>
          </p:cNvSpPr>
          <p:nvPr>
            <p:ph idx="1"/>
          </p:nvPr>
        </p:nvSpPr>
        <p:spPr/>
        <p:txBody>
          <a:bodyPr>
            <a:normAutofit/>
          </a:bodyPr>
          <a:lstStyle/>
          <a:p>
            <a:pPr marL="0" indent="0">
              <a:lnSpc>
                <a:spcPct val="107000"/>
              </a:lnSpc>
              <a:spcAft>
                <a:spcPts val="800"/>
              </a:spcAft>
              <a:buNone/>
            </a:pPr>
            <a:r>
              <a:rPr lang="nl-NL" dirty="0">
                <a:effectLst/>
                <a:ea typeface="Calibri" panose="020F0502020204030204" pitchFamily="34" charset="0"/>
              </a:rPr>
              <a:t>DUO voert een wettelijke taak van de minister van SZW uit. </a:t>
            </a:r>
          </a:p>
          <a:p>
            <a:pPr>
              <a:lnSpc>
                <a:spcPct val="107000"/>
              </a:lnSpc>
              <a:spcAft>
                <a:spcPts val="800"/>
              </a:spcAft>
            </a:pPr>
            <a:r>
              <a:rPr lang="nl-NL" dirty="0">
                <a:effectLst/>
                <a:ea typeface="Calibri" panose="020F0502020204030204" pitchFamily="34" charset="0"/>
              </a:rPr>
              <a:t>Dat betekent dat DUO een verwerker is: sluit een verwerkersovereenkomst met DUO.</a:t>
            </a:r>
          </a:p>
          <a:p>
            <a:pPr marL="0" indent="0">
              <a:lnSpc>
                <a:spcPct val="107000"/>
              </a:lnSpc>
              <a:spcAft>
                <a:spcPts val="800"/>
              </a:spcAft>
              <a:buNone/>
            </a:pPr>
            <a:endParaRPr lang="nl-NL" dirty="0">
              <a:effectLst/>
              <a:ea typeface="Calibri" panose="020F0502020204030204" pitchFamily="34" charset="0"/>
            </a:endParaRPr>
          </a:p>
          <a:p>
            <a:pPr>
              <a:lnSpc>
                <a:spcPct val="107000"/>
              </a:lnSpc>
              <a:spcAft>
                <a:spcPts val="800"/>
              </a:spcAft>
            </a:pPr>
            <a:r>
              <a:rPr lang="nl-NL" dirty="0">
                <a:ea typeface="Calibri" panose="020F0502020204030204" pitchFamily="34" charset="0"/>
              </a:rPr>
              <a:t>Gebruik standaard verwerkersovereenkomst VNG</a:t>
            </a:r>
            <a:endParaRPr lang="nl-NL" dirty="0">
              <a:effectLst/>
              <a:ea typeface="Calibri" panose="020F0502020204030204" pitchFamily="34"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70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D57D5-5AF8-4861-878D-E733211AE97F}"/>
              </a:ext>
            </a:extLst>
          </p:cNvPr>
          <p:cNvSpPr>
            <a:spLocks noGrp="1"/>
          </p:cNvSpPr>
          <p:nvPr>
            <p:ph type="title"/>
          </p:nvPr>
        </p:nvSpPr>
        <p:spPr/>
        <p:txBody>
          <a:bodyPr>
            <a:normAutofit fontScale="90000"/>
          </a:bodyPr>
          <a:lstStyle/>
          <a:p>
            <a:r>
              <a:rPr lang="nl-NL" sz="4400" dirty="0">
                <a:effectLst/>
                <a:latin typeface="Calibri" panose="020F0502020204030204" pitchFamily="34" charset="0"/>
                <a:ea typeface="Calibri" panose="020F0502020204030204" pitchFamily="34" charset="0"/>
                <a:cs typeface="Times New Roman" panose="02020603050405020304" pitchFamily="18" charset="0"/>
              </a:rPr>
              <a:t>DUO -&gt; gemeenten</a:t>
            </a:r>
            <a:br>
              <a:rPr lang="nl-NL" sz="44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30EADC45-F212-4619-B25D-D2235F16E7F7}"/>
              </a:ext>
            </a:extLst>
          </p:cNvPr>
          <p:cNvSpPr>
            <a:spLocks noGrp="1"/>
          </p:cNvSpPr>
          <p:nvPr>
            <p:ph idx="1"/>
          </p:nvPr>
        </p:nvSpPr>
        <p:spPr>
          <a:xfrm>
            <a:off x="1315996" y="1499758"/>
            <a:ext cx="10037804" cy="3858483"/>
          </a:xfrm>
        </p:spPr>
        <p:txBody>
          <a:bodyPr>
            <a:normAutofit/>
          </a:bodyPr>
          <a:lstStyle/>
          <a:p>
            <a:pPr>
              <a:lnSpc>
                <a:spcPct val="107000"/>
              </a:lnSpc>
              <a:spcAft>
                <a:spcPts val="800"/>
              </a:spcAft>
            </a:pPr>
            <a:r>
              <a:rPr lang="nl-NL" sz="2800" dirty="0">
                <a:solidFill>
                  <a:srgbClr val="000000"/>
                </a:solidFill>
                <a:effectLst/>
                <a:ea typeface="Calibri" panose="020F0502020204030204" pitchFamily="34" charset="0"/>
                <a:cs typeface="DTL Prokyon TOT Light"/>
              </a:rPr>
              <a:t>vaststelling van de inburgeringsplicht en de wijziging daarvan;</a:t>
            </a:r>
          </a:p>
          <a:p>
            <a:pPr>
              <a:lnSpc>
                <a:spcPct val="107000"/>
              </a:lnSpc>
              <a:spcAft>
                <a:spcPts val="800"/>
              </a:spcAft>
            </a:pPr>
            <a:r>
              <a:rPr lang="nl-NL" sz="2800" dirty="0">
                <a:solidFill>
                  <a:srgbClr val="000000"/>
                </a:solidFill>
                <a:effectLst/>
                <a:ea typeface="Calibri" panose="020F0502020204030204" pitchFamily="34" charset="0"/>
                <a:cs typeface="DTL Prokyon TOT Light"/>
              </a:rPr>
              <a:t>wettelijke termijn voor het behalen van onderdelen PIP, MAP en PVT </a:t>
            </a:r>
            <a:r>
              <a:rPr lang="nl-NL" dirty="0">
                <a:solidFill>
                  <a:srgbClr val="000000"/>
                </a:solidFill>
                <a:ea typeface="Calibri" panose="020F0502020204030204" pitchFamily="34" charset="0"/>
                <a:cs typeface="DTL Prokyon TOT Light"/>
              </a:rPr>
              <a:t> leerroute </a:t>
            </a:r>
            <a:r>
              <a:rPr lang="nl-NL" sz="2800" dirty="0">
                <a:solidFill>
                  <a:srgbClr val="000000"/>
                </a:solidFill>
                <a:effectLst/>
                <a:ea typeface="Calibri" panose="020F0502020204030204" pitchFamily="34" charset="0"/>
                <a:cs typeface="DTL Prokyon TOT Light"/>
              </a:rPr>
              <a:t>+ evt. wijziging daarvan;</a:t>
            </a:r>
          </a:p>
          <a:p>
            <a:pPr>
              <a:lnSpc>
                <a:spcPct val="107000"/>
              </a:lnSpc>
              <a:spcAft>
                <a:spcPts val="800"/>
              </a:spcAft>
            </a:pPr>
            <a:r>
              <a:rPr lang="nl-NL" sz="2800" dirty="0">
                <a:solidFill>
                  <a:srgbClr val="000000"/>
                </a:solidFill>
                <a:ea typeface="Calibri" panose="020F0502020204030204" pitchFamily="34" charset="0"/>
                <a:cs typeface="DTL Prokyon TOT Light"/>
              </a:rPr>
              <a:t>Vrijstelling inburgeringsplicht</a:t>
            </a:r>
          </a:p>
          <a:p>
            <a:pPr>
              <a:lnSpc>
                <a:spcPct val="107000"/>
              </a:lnSpc>
              <a:spcAft>
                <a:spcPts val="800"/>
              </a:spcAft>
            </a:pPr>
            <a:r>
              <a:rPr lang="nl-NL" sz="2800" dirty="0">
                <a:solidFill>
                  <a:srgbClr val="000000"/>
                </a:solidFill>
                <a:ea typeface="Calibri" panose="020F0502020204030204" pitchFamily="34" charset="0"/>
                <a:cs typeface="DTL Prokyon TOT Light"/>
              </a:rPr>
              <a:t>Boetes, resultaatsverplichting</a:t>
            </a:r>
          </a:p>
          <a:p>
            <a:pPr marL="0" indent="0">
              <a:buNone/>
            </a:pPr>
            <a:endParaRPr lang="nl-NL" dirty="0"/>
          </a:p>
        </p:txBody>
      </p:sp>
    </p:spTree>
    <p:extLst>
      <p:ext uri="{BB962C8B-B14F-4D97-AF65-F5344CB8AC3E}">
        <p14:creationId xmlns:p14="http://schemas.microsoft.com/office/powerpoint/2010/main" val="213567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49549-89C1-482A-BF7B-8B6F67FAE28A}"/>
              </a:ext>
            </a:extLst>
          </p:cNvPr>
          <p:cNvSpPr>
            <a:spLocks noGrp="1"/>
          </p:cNvSpPr>
          <p:nvPr>
            <p:ph type="title"/>
          </p:nvPr>
        </p:nvSpPr>
        <p:spPr/>
        <p:txBody>
          <a:bodyPr/>
          <a:lstStyle/>
          <a:p>
            <a:r>
              <a:rPr lang="nl-NL" dirty="0"/>
              <a:t>Gemeenten -&gt; DUO</a:t>
            </a:r>
          </a:p>
        </p:txBody>
      </p:sp>
      <p:sp>
        <p:nvSpPr>
          <p:cNvPr id="3" name="Tijdelijke aanduiding voor inhoud 2">
            <a:extLst>
              <a:ext uri="{FF2B5EF4-FFF2-40B4-BE49-F238E27FC236}">
                <a16:creationId xmlns:a16="http://schemas.microsoft.com/office/drawing/2014/main" id="{CC55987C-13CF-443D-B001-E582325B4C71}"/>
              </a:ext>
            </a:extLst>
          </p:cNvPr>
          <p:cNvSpPr>
            <a:spLocks noGrp="1"/>
          </p:cNvSpPr>
          <p:nvPr>
            <p:ph idx="1"/>
          </p:nvPr>
        </p:nvSpPr>
        <p:spPr/>
        <p:txBody>
          <a:bodyPr/>
          <a:lstStyle/>
          <a:p>
            <a:r>
              <a:rPr lang="nl-NL" dirty="0"/>
              <a:t>Gegevens m.b.t. PIP en MAP, PVT en taaltraject</a:t>
            </a:r>
          </a:p>
          <a:p>
            <a:endParaRPr lang="nl-NL" dirty="0"/>
          </a:p>
          <a:p>
            <a:r>
              <a:rPr lang="nl-NL" dirty="0"/>
              <a:t>Gegevens m.b.t. evt. boetes (optioneel)</a:t>
            </a:r>
          </a:p>
        </p:txBody>
      </p:sp>
    </p:spTree>
    <p:extLst>
      <p:ext uri="{BB962C8B-B14F-4D97-AF65-F5344CB8AC3E}">
        <p14:creationId xmlns:p14="http://schemas.microsoft.com/office/powerpoint/2010/main" val="172830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CD137-54FB-4047-BEDC-082CA6573934}"/>
              </a:ext>
            </a:extLst>
          </p:cNvPr>
          <p:cNvSpPr>
            <a:spLocks noGrp="1"/>
          </p:cNvSpPr>
          <p:nvPr>
            <p:ph type="title"/>
          </p:nvPr>
        </p:nvSpPr>
        <p:spPr>
          <a:xfrm>
            <a:off x="1315996" y="355520"/>
            <a:ext cx="10037804" cy="1175423"/>
          </a:xfrm>
        </p:spPr>
        <p:txBody>
          <a:bodyPr/>
          <a:lstStyle/>
          <a:p>
            <a:r>
              <a:rPr lang="nl-NL" dirty="0"/>
              <a:t>Informatie tussen COA en gemeenten</a:t>
            </a:r>
          </a:p>
        </p:txBody>
      </p:sp>
      <p:sp>
        <p:nvSpPr>
          <p:cNvPr id="3" name="Tijdelijke aanduiding voor inhoud 2">
            <a:extLst>
              <a:ext uri="{FF2B5EF4-FFF2-40B4-BE49-F238E27FC236}">
                <a16:creationId xmlns:a16="http://schemas.microsoft.com/office/drawing/2014/main" id="{D5E803BA-862F-49B9-8A63-448D31D86BAF}"/>
              </a:ext>
            </a:extLst>
          </p:cNvPr>
          <p:cNvSpPr>
            <a:spLocks noGrp="1"/>
          </p:cNvSpPr>
          <p:nvPr>
            <p:ph idx="1"/>
          </p:nvPr>
        </p:nvSpPr>
        <p:spPr>
          <a:xfrm>
            <a:off x="1315996" y="1652873"/>
            <a:ext cx="10037804" cy="3858483"/>
          </a:xfrm>
        </p:spPr>
        <p:txBody>
          <a:bodyPr>
            <a:normAutofit/>
          </a:bodyPr>
          <a:lstStyle/>
          <a:p>
            <a:pPr marL="0" indent="0">
              <a:buNone/>
            </a:pPr>
            <a:r>
              <a:rPr lang="nl-NL" sz="2400" dirty="0" err="1">
                <a:latin typeface="Arial" panose="020B0604020202020204" pitchFamily="34" charset="0"/>
              </a:rPr>
              <a:t>Privacypositie</a:t>
            </a:r>
            <a:r>
              <a:rPr lang="nl-NL" sz="2400" dirty="0">
                <a:latin typeface="Arial" panose="020B0604020202020204" pitchFamily="34" charset="0"/>
              </a:rPr>
              <a:t> COA: </a:t>
            </a:r>
          </a:p>
          <a:p>
            <a:r>
              <a:rPr lang="nl-NL" sz="2400" dirty="0">
                <a:latin typeface="Arial" panose="020B0604020202020204" pitchFamily="34" charset="0"/>
              </a:rPr>
              <a:t>Is zelfstandige verwerkingsverantwoordelijke. Er hoeven geen afspraken tussen gemeenten en COA te worden gemaakt: iedere partij werkt volgens de </a:t>
            </a:r>
            <a:r>
              <a:rPr lang="nl-NL" sz="2400" dirty="0" err="1">
                <a:latin typeface="Arial" panose="020B0604020202020204" pitchFamily="34" charset="0"/>
              </a:rPr>
              <a:t>Iw</a:t>
            </a:r>
            <a:r>
              <a:rPr lang="nl-NL" sz="2400" dirty="0">
                <a:latin typeface="Arial" panose="020B0604020202020204" pitchFamily="34" charset="0"/>
              </a:rPr>
              <a:t> en de AVG.</a:t>
            </a:r>
          </a:p>
          <a:p>
            <a:r>
              <a:rPr lang="nl-NL" sz="2400" dirty="0">
                <a:effectLst/>
                <a:latin typeface="Arial" panose="020B0604020202020204" pitchFamily="34" charset="0"/>
                <a:ea typeface="Calibri" panose="020F0502020204030204" pitchFamily="34" charset="0"/>
              </a:rPr>
              <a:t>COA moet zorgen voor de juiste autorisaties, zodat niet teveel gemeentelijke medewerkers toegang hebben tot teveel informatie.</a:t>
            </a:r>
          </a:p>
          <a:p>
            <a:endParaRPr lang="nl-NL" sz="2400" dirty="0">
              <a:effectLst/>
              <a:latin typeface="Arial" panose="020B0604020202020204" pitchFamily="34" charset="0"/>
              <a:ea typeface="Calibri" panose="020F0502020204030204" pitchFamily="34" charset="0"/>
            </a:endParaRPr>
          </a:p>
          <a:p>
            <a:endParaRPr lang="nl-NL" sz="2400" dirty="0">
              <a:latin typeface="Arial" panose="020B0604020202020204" pitchFamily="34" charset="0"/>
              <a:ea typeface="Calibri" panose="020F0502020204030204" pitchFamily="34" charset="0"/>
            </a:endParaRPr>
          </a:p>
          <a:p>
            <a:endParaRPr lang="nl-NL" sz="1800" dirty="0">
              <a:latin typeface="Arial" panose="020B0604020202020204" pitchFamily="34" charset="0"/>
            </a:endParaRPr>
          </a:p>
        </p:txBody>
      </p:sp>
    </p:spTree>
    <p:extLst>
      <p:ext uri="{BB962C8B-B14F-4D97-AF65-F5344CB8AC3E}">
        <p14:creationId xmlns:p14="http://schemas.microsoft.com/office/powerpoint/2010/main" val="164733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D035-B2CA-4416-AB6F-01A8916524C4}"/>
              </a:ext>
            </a:extLst>
          </p:cNvPr>
          <p:cNvSpPr>
            <a:spLocks noGrp="1"/>
          </p:cNvSpPr>
          <p:nvPr>
            <p:ph type="title"/>
          </p:nvPr>
        </p:nvSpPr>
        <p:spPr/>
        <p:txBody>
          <a:bodyPr/>
          <a:lstStyle/>
          <a:p>
            <a:r>
              <a:rPr lang="nl-NL" dirty="0"/>
              <a:t>COA -&gt; gemeenten</a:t>
            </a:r>
          </a:p>
        </p:txBody>
      </p:sp>
      <p:sp>
        <p:nvSpPr>
          <p:cNvPr id="3" name="Tijdelijke aanduiding voor inhoud 2">
            <a:extLst>
              <a:ext uri="{FF2B5EF4-FFF2-40B4-BE49-F238E27FC236}">
                <a16:creationId xmlns:a16="http://schemas.microsoft.com/office/drawing/2014/main" id="{7A53410E-A7E8-4C54-8B03-3C09D0E61758}"/>
              </a:ext>
            </a:extLst>
          </p:cNvPr>
          <p:cNvSpPr>
            <a:spLocks noGrp="1"/>
          </p:cNvSpPr>
          <p:nvPr>
            <p:ph idx="1"/>
          </p:nvPr>
        </p:nvSpPr>
        <p:spPr/>
        <p:txBody>
          <a:bodyPr/>
          <a:lstStyle/>
          <a:p>
            <a:pPr marL="0" indent="0">
              <a:buNone/>
            </a:pPr>
            <a:r>
              <a:rPr lang="nl-NL" sz="2800" b="1" dirty="0">
                <a:effectLst/>
                <a:latin typeface="Arial" panose="020B0604020202020204" pitchFamily="34" charset="0"/>
                <a:ea typeface="Calibri" panose="020F0502020204030204" pitchFamily="34" charset="0"/>
              </a:rPr>
              <a:t>Wat</a:t>
            </a:r>
          </a:p>
          <a:p>
            <a:r>
              <a:rPr lang="nl-NL" sz="2800" dirty="0">
                <a:effectLst/>
                <a:latin typeface="Arial" panose="020B0604020202020204" pitchFamily="34" charset="0"/>
                <a:ea typeface="Calibri" panose="020F0502020204030204" pitchFamily="34" charset="0"/>
              </a:rPr>
              <a:t>Gemeente krijgt startgegevens over de inburgeringsplichtige</a:t>
            </a:r>
          </a:p>
          <a:p>
            <a:endParaRPr lang="nl-NL" dirty="0">
              <a:latin typeface="Arial" panose="020B0604020202020204" pitchFamily="34" charset="0"/>
              <a:ea typeface="Calibri" panose="020F0502020204030204" pitchFamily="34" charset="0"/>
            </a:endParaRPr>
          </a:p>
          <a:p>
            <a:r>
              <a:rPr lang="nl-NL" sz="2800" dirty="0">
                <a:effectLst/>
                <a:latin typeface="Arial" panose="020B0604020202020204" pitchFamily="34" charset="0"/>
                <a:ea typeface="Calibri" panose="020F0502020204030204" pitchFamily="34" charset="0"/>
              </a:rPr>
              <a:t>Warme overdracht en klantprofiel</a:t>
            </a:r>
          </a:p>
        </p:txBody>
      </p:sp>
    </p:spTree>
    <p:extLst>
      <p:ext uri="{BB962C8B-B14F-4D97-AF65-F5344CB8AC3E}">
        <p14:creationId xmlns:p14="http://schemas.microsoft.com/office/powerpoint/2010/main" val="25427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D060F-4B09-0C4E-BC56-4AEE707B28C0}"/>
              </a:ext>
            </a:extLst>
          </p:cNvPr>
          <p:cNvSpPr>
            <a:spLocks noGrp="1"/>
          </p:cNvSpPr>
          <p:nvPr>
            <p:ph type="title"/>
          </p:nvPr>
        </p:nvSpPr>
        <p:spPr>
          <a:xfrm>
            <a:off x="1074167" y="239602"/>
            <a:ext cx="10037804" cy="1175423"/>
          </a:xfrm>
        </p:spPr>
        <p:txBody>
          <a:bodyPr/>
          <a:lstStyle/>
          <a:p>
            <a:r>
              <a:rPr lang="nl-NL" dirty="0"/>
              <a:t>Gemeenten in het informatie netwerk</a:t>
            </a:r>
          </a:p>
        </p:txBody>
      </p:sp>
      <p:graphicFrame>
        <p:nvGraphicFramePr>
          <p:cNvPr id="4" name="Tijdelijke aanduiding voor inhoud 2">
            <a:extLst>
              <a:ext uri="{FF2B5EF4-FFF2-40B4-BE49-F238E27FC236}">
                <a16:creationId xmlns:a16="http://schemas.microsoft.com/office/drawing/2014/main" id="{5759F7AA-A2B8-E14F-A8D9-EB0A87C32934}"/>
              </a:ext>
            </a:extLst>
          </p:cNvPr>
          <p:cNvGraphicFramePr>
            <a:graphicFrameLocks noGrp="1"/>
          </p:cNvGraphicFramePr>
          <p:nvPr>
            <p:ph idx="1"/>
            <p:extLst>
              <p:ext uri="{D42A27DB-BD31-4B8C-83A1-F6EECF244321}">
                <p14:modId xmlns:p14="http://schemas.microsoft.com/office/powerpoint/2010/main" val="2883767282"/>
              </p:ext>
            </p:extLst>
          </p:nvPr>
        </p:nvGraphicFramePr>
        <p:xfrm>
          <a:off x="6333565" y="806824"/>
          <a:ext cx="5633421" cy="510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A37D2D63-9433-2240-85CC-2800631F3E6E}"/>
              </a:ext>
            </a:extLst>
          </p:cNvPr>
          <p:cNvSpPr txBox="1">
            <a:spLocks/>
          </p:cNvSpPr>
          <p:nvPr/>
        </p:nvSpPr>
        <p:spPr>
          <a:xfrm>
            <a:off x="1077098" y="1415025"/>
            <a:ext cx="8052388" cy="450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Aanbieders hebben de informatie waar de landelijke keten afhankelijk van is (uren taal </a:t>
            </a:r>
            <a:r>
              <a:rPr lang="nl-NL" dirty="0" err="1"/>
              <a:t>etc</a:t>
            </a:r>
            <a:r>
              <a:rPr lang="nl-NL" dirty="0"/>
              <a:t>)</a:t>
            </a:r>
          </a:p>
          <a:p>
            <a:pPr marL="0" indent="0">
              <a:buNone/>
            </a:pPr>
            <a:endParaRPr lang="nl-NL" dirty="0"/>
          </a:p>
          <a:p>
            <a:r>
              <a:rPr lang="nl-NL" dirty="0"/>
              <a:t>Gemeente daarnaast extra informatie nodig </a:t>
            </a:r>
            <a:r>
              <a:rPr lang="nl-NL" dirty="0" err="1"/>
              <a:t>tbv</a:t>
            </a:r>
            <a:r>
              <a:rPr lang="nl-NL" dirty="0"/>
              <a:t> regie en verantwoording</a:t>
            </a:r>
          </a:p>
          <a:p>
            <a:pPr marL="0" indent="0">
              <a:buNone/>
            </a:pPr>
            <a:endParaRPr lang="nl-NL" dirty="0"/>
          </a:p>
          <a:p>
            <a:r>
              <a:rPr lang="nl-NL" dirty="0"/>
              <a:t>Beschrijving processen en (</a:t>
            </a:r>
            <a:r>
              <a:rPr lang="nl-NL" dirty="0" err="1"/>
              <a:t>referentieset</a:t>
            </a:r>
            <a:r>
              <a:rPr lang="nl-NL" dirty="0"/>
              <a:t>) gemeente:</a:t>
            </a:r>
          </a:p>
          <a:p>
            <a:pPr marL="0" indent="0" algn="ctr">
              <a:buNone/>
            </a:pPr>
            <a:r>
              <a:rPr lang="nl-NL" dirty="0">
                <a:hlinkClick r:id="rId8"/>
              </a:rPr>
              <a:t>Handreiking</a:t>
            </a:r>
            <a:endParaRPr lang="nl-NL" dirty="0"/>
          </a:p>
          <a:p>
            <a:pPr marL="0" indent="0">
              <a:buNone/>
            </a:pPr>
            <a:endParaRPr lang="nl-NL" dirty="0"/>
          </a:p>
          <a:p>
            <a:pPr marL="0" indent="0">
              <a:buNone/>
            </a:pPr>
            <a:endParaRPr lang="nl-NL" dirty="0"/>
          </a:p>
          <a:p>
            <a:endParaRPr lang="en-US" dirty="0"/>
          </a:p>
        </p:txBody>
      </p:sp>
    </p:spTree>
    <p:extLst>
      <p:ext uri="{BB962C8B-B14F-4D97-AF65-F5344CB8AC3E}">
        <p14:creationId xmlns:p14="http://schemas.microsoft.com/office/powerpoint/2010/main" val="198062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45B2D-8D9B-47CF-8CC4-871005F4F170}"/>
              </a:ext>
            </a:extLst>
          </p:cNvPr>
          <p:cNvSpPr>
            <a:spLocks noGrp="1"/>
          </p:cNvSpPr>
          <p:nvPr>
            <p:ph type="title"/>
          </p:nvPr>
        </p:nvSpPr>
        <p:spPr>
          <a:xfrm>
            <a:off x="1235314" y="326843"/>
            <a:ext cx="10037804" cy="1175423"/>
          </a:xfrm>
        </p:spPr>
        <p:txBody>
          <a:bodyPr/>
          <a:lstStyle/>
          <a:p>
            <a:r>
              <a:rPr lang="nl-NL" dirty="0"/>
              <a:t>Lokale aanbieders -&gt; gemeenten</a:t>
            </a:r>
          </a:p>
        </p:txBody>
      </p:sp>
      <p:sp>
        <p:nvSpPr>
          <p:cNvPr id="3" name="Tijdelijke aanduiding voor inhoud 2">
            <a:extLst>
              <a:ext uri="{FF2B5EF4-FFF2-40B4-BE49-F238E27FC236}">
                <a16:creationId xmlns:a16="http://schemas.microsoft.com/office/drawing/2014/main" id="{FA0B21ED-3D5E-4079-ABE2-51C4BD9DCBFD}"/>
              </a:ext>
            </a:extLst>
          </p:cNvPr>
          <p:cNvSpPr>
            <a:spLocks noGrp="1"/>
          </p:cNvSpPr>
          <p:nvPr>
            <p:ph idx="1"/>
          </p:nvPr>
        </p:nvSpPr>
        <p:spPr>
          <a:xfrm>
            <a:off x="1077098" y="1612532"/>
            <a:ext cx="10037804" cy="3858483"/>
          </a:xfrm>
        </p:spPr>
        <p:txBody>
          <a:bodyPr>
            <a:normAutofit/>
          </a:bodyPr>
          <a:lstStyle/>
          <a:p>
            <a:r>
              <a:rPr lang="nl-NL" sz="2400" dirty="0">
                <a:effectLst/>
                <a:ea typeface="Calibri" panose="020F0502020204030204" pitchFamily="34" charset="0"/>
              </a:rPr>
              <a:t>Gegevens over de voortgang van de B1 leerroute, de Z-route, onderwijsroute, PVT-traject, MAP-traject </a:t>
            </a:r>
            <a:r>
              <a:rPr lang="nl-NL" sz="2400" dirty="0" err="1">
                <a:effectLst/>
                <a:ea typeface="Calibri" panose="020F0502020204030204" pitchFamily="34" charset="0"/>
              </a:rPr>
              <a:t>ontzorgen</a:t>
            </a:r>
            <a:r>
              <a:rPr lang="nl-NL" sz="2400" dirty="0">
                <a:effectLst/>
                <a:ea typeface="Calibri" panose="020F0502020204030204" pitchFamily="34" charset="0"/>
              </a:rPr>
              <a:t> en maatschappelijke begeleiding.</a:t>
            </a:r>
          </a:p>
          <a:p>
            <a:endParaRPr lang="nl-NL" sz="2400" dirty="0">
              <a:ea typeface="Calibri" panose="020F0502020204030204" pitchFamily="34" charset="0"/>
            </a:endParaRPr>
          </a:p>
          <a:p>
            <a:r>
              <a:rPr lang="nl-NL" sz="2400" dirty="0"/>
              <a:t>Al die informatie van belang m.b.t. de voortgang op persoonsniveau (welke signalen, welke gegevens, </a:t>
            </a:r>
            <a:r>
              <a:rPr lang="nl-NL" sz="2400" b="1" dirty="0"/>
              <a:t>uren</a:t>
            </a:r>
            <a:r>
              <a:rPr lang="nl-NL" sz="2400" dirty="0"/>
              <a:t>, couleur </a:t>
            </a:r>
            <a:r>
              <a:rPr lang="nl-NL" sz="2400" dirty="0" err="1"/>
              <a:t>locale</a:t>
            </a:r>
            <a:r>
              <a:rPr lang="nl-NL" sz="2400" dirty="0"/>
              <a:t>) voor de regie functie van de gemeente</a:t>
            </a:r>
            <a:endParaRPr lang="nl-NL" sz="2400" dirty="0">
              <a:ea typeface="Calibri" panose="020F0502020204030204" pitchFamily="34" charset="0"/>
            </a:endParaRPr>
          </a:p>
          <a:p>
            <a:pPr marL="0" indent="0">
              <a:buNone/>
            </a:pPr>
            <a:endParaRPr lang="nl-NL" sz="2400" dirty="0">
              <a:effectLst/>
              <a:ea typeface="Calibri" panose="020F0502020204030204" pitchFamily="34" charset="0"/>
            </a:endParaRPr>
          </a:p>
          <a:p>
            <a:r>
              <a:rPr lang="nl-NL" sz="2400" dirty="0"/>
              <a:t>De lokale aanbieder is een verwerker. Sluit dus een verwerkersovereenkomst (die van de VNG!) met deze partij!</a:t>
            </a:r>
          </a:p>
        </p:txBody>
      </p:sp>
    </p:spTree>
    <p:extLst>
      <p:ext uri="{BB962C8B-B14F-4D97-AF65-F5344CB8AC3E}">
        <p14:creationId xmlns:p14="http://schemas.microsoft.com/office/powerpoint/2010/main" val="4125469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D8C2E-FE45-44A3-84FF-86A4F3C2F050}"/>
              </a:ext>
            </a:extLst>
          </p:cNvPr>
          <p:cNvSpPr>
            <a:spLocks noGrp="1"/>
          </p:cNvSpPr>
          <p:nvPr>
            <p:ph type="title"/>
          </p:nvPr>
        </p:nvSpPr>
        <p:spPr/>
        <p:txBody>
          <a:bodyPr/>
          <a:lstStyle/>
          <a:p>
            <a:r>
              <a:rPr lang="nl-NL" dirty="0"/>
              <a:t>Wat deel je wel met de lokale aanbieder</a:t>
            </a:r>
          </a:p>
        </p:txBody>
      </p:sp>
      <p:sp>
        <p:nvSpPr>
          <p:cNvPr id="3" name="Tijdelijke aanduiding voor inhoud 2">
            <a:extLst>
              <a:ext uri="{FF2B5EF4-FFF2-40B4-BE49-F238E27FC236}">
                <a16:creationId xmlns:a16="http://schemas.microsoft.com/office/drawing/2014/main" id="{CEE6EC68-9A60-4D1E-8376-AACC9448FDEA}"/>
              </a:ext>
            </a:extLst>
          </p:cNvPr>
          <p:cNvSpPr>
            <a:spLocks noGrp="1"/>
          </p:cNvSpPr>
          <p:nvPr>
            <p:ph idx="1"/>
          </p:nvPr>
        </p:nvSpPr>
        <p:spPr/>
        <p:txBody>
          <a:bodyPr/>
          <a:lstStyle/>
          <a:p>
            <a:pPr marL="0" indent="0">
              <a:buNone/>
            </a:pPr>
            <a:r>
              <a:rPr lang="nl-NL" dirty="0"/>
              <a:t>Al die informatie die van belang m.b.t. de voortgang</a:t>
            </a:r>
          </a:p>
          <a:p>
            <a:r>
              <a:rPr lang="nl-NL" dirty="0"/>
              <a:t>Contactgegevens</a:t>
            </a:r>
          </a:p>
          <a:p>
            <a:r>
              <a:rPr lang="nl-NL" dirty="0"/>
              <a:t>Inburgeringstermijn</a:t>
            </a:r>
          </a:p>
          <a:p>
            <a:r>
              <a:rPr lang="nl-NL" dirty="0"/>
              <a:t>Afspraken</a:t>
            </a:r>
          </a:p>
          <a:p>
            <a:r>
              <a:rPr lang="nl-NL" dirty="0"/>
              <a:t>Resultaten</a:t>
            </a:r>
          </a:p>
          <a:p>
            <a:endParaRPr lang="nl-NL" dirty="0"/>
          </a:p>
          <a:p>
            <a:endParaRPr lang="nl-NL" dirty="0"/>
          </a:p>
        </p:txBody>
      </p:sp>
    </p:spTree>
    <p:extLst>
      <p:ext uri="{BB962C8B-B14F-4D97-AF65-F5344CB8AC3E}">
        <p14:creationId xmlns:p14="http://schemas.microsoft.com/office/powerpoint/2010/main" val="419843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82C35-5B8A-DA41-B200-A0E4AE01B793}"/>
              </a:ext>
            </a:extLst>
          </p:cNvPr>
          <p:cNvSpPr>
            <a:spLocks noGrp="1"/>
          </p:cNvSpPr>
          <p:nvPr>
            <p:ph type="title"/>
          </p:nvPr>
        </p:nvSpPr>
        <p:spPr/>
        <p:txBody>
          <a:bodyPr/>
          <a:lstStyle/>
          <a:p>
            <a:r>
              <a:rPr lang="nl-NL" dirty="0"/>
              <a:t>Doel bijeenkomst</a:t>
            </a:r>
          </a:p>
        </p:txBody>
      </p:sp>
      <p:sp>
        <p:nvSpPr>
          <p:cNvPr id="3" name="Tijdelijke aanduiding voor inhoud 2">
            <a:extLst>
              <a:ext uri="{FF2B5EF4-FFF2-40B4-BE49-F238E27FC236}">
                <a16:creationId xmlns:a16="http://schemas.microsoft.com/office/drawing/2014/main" id="{5464AF34-0DB2-9541-BDEB-ECEBCE9E5A70}"/>
              </a:ext>
            </a:extLst>
          </p:cNvPr>
          <p:cNvSpPr>
            <a:spLocks noGrp="1"/>
          </p:cNvSpPr>
          <p:nvPr>
            <p:ph idx="1"/>
          </p:nvPr>
        </p:nvSpPr>
        <p:spPr/>
        <p:txBody>
          <a:bodyPr/>
          <a:lstStyle/>
          <a:p>
            <a:r>
              <a:rPr lang="nl-NL" dirty="0"/>
              <a:t>Informeren over de ondersteuning bij privacy aspecten in de nieuwe Inburgeringswet</a:t>
            </a:r>
          </a:p>
          <a:p>
            <a:pPr marL="457200" lvl="1" indent="0">
              <a:buNone/>
            </a:pPr>
            <a:endParaRPr lang="nl-NL" dirty="0"/>
          </a:p>
          <a:p>
            <a:pPr marL="457200" lvl="1" indent="0">
              <a:buNone/>
            </a:pPr>
            <a:endParaRPr lang="nl-NL" dirty="0"/>
          </a:p>
          <a:p>
            <a:pPr marL="457200" lvl="1" indent="0">
              <a:buNone/>
            </a:pPr>
            <a:endParaRPr lang="nl-NL" dirty="0"/>
          </a:p>
          <a:p>
            <a:r>
              <a:rPr lang="nl-NL" dirty="0"/>
              <a:t>In gesprek over knelpunten, vragen en signalen</a:t>
            </a:r>
          </a:p>
          <a:p>
            <a:endParaRPr lang="nl-NL" dirty="0"/>
          </a:p>
          <a:p>
            <a:pPr marL="0" indent="0">
              <a:buNone/>
            </a:pPr>
            <a:endParaRPr lang="nl-NL" dirty="0"/>
          </a:p>
        </p:txBody>
      </p:sp>
      <p:pic>
        <p:nvPicPr>
          <p:cNvPr id="5" name="Graphic 4" descr="Marketing">
            <a:extLst>
              <a:ext uri="{FF2B5EF4-FFF2-40B4-BE49-F238E27FC236}">
                <a16:creationId xmlns:a16="http://schemas.microsoft.com/office/drawing/2014/main" id="{5B9EE4B0-2E45-864A-88AB-793DC91F84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712756" y="4289723"/>
            <a:ext cx="1494415" cy="1494415"/>
          </a:xfrm>
          <a:prstGeom prst="rect">
            <a:avLst/>
          </a:prstGeom>
        </p:spPr>
      </p:pic>
      <p:pic>
        <p:nvPicPr>
          <p:cNvPr id="6" name="Graphic 5" descr="Marketing">
            <a:extLst>
              <a:ext uri="{FF2B5EF4-FFF2-40B4-BE49-F238E27FC236}">
                <a16:creationId xmlns:a16="http://schemas.microsoft.com/office/drawing/2014/main" id="{0E231B16-5E49-4A49-B3F2-2F48148C0F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2756" y="2589549"/>
            <a:ext cx="1494415" cy="1494415"/>
          </a:xfrm>
          <a:prstGeom prst="rect">
            <a:avLst/>
          </a:prstGeom>
        </p:spPr>
      </p:pic>
    </p:spTree>
    <p:extLst>
      <p:ext uri="{BB962C8B-B14F-4D97-AF65-F5344CB8AC3E}">
        <p14:creationId xmlns:p14="http://schemas.microsoft.com/office/powerpoint/2010/main" val="223375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BDD2C-E192-475A-B7FF-B9FFC501D357}"/>
              </a:ext>
            </a:extLst>
          </p:cNvPr>
          <p:cNvSpPr>
            <a:spLocks noGrp="1"/>
          </p:cNvSpPr>
          <p:nvPr>
            <p:ph type="title"/>
          </p:nvPr>
        </p:nvSpPr>
        <p:spPr>
          <a:xfrm>
            <a:off x="1315996" y="324335"/>
            <a:ext cx="10037804" cy="1175423"/>
          </a:xfrm>
        </p:spPr>
        <p:txBody>
          <a:bodyPr>
            <a:normAutofit/>
          </a:bodyPr>
          <a:lstStyle/>
          <a:p>
            <a:r>
              <a:rPr lang="nl-NL" dirty="0"/>
              <a:t>Wat deel je niet met de lokale aanbieder</a:t>
            </a:r>
          </a:p>
        </p:txBody>
      </p:sp>
      <p:sp>
        <p:nvSpPr>
          <p:cNvPr id="3" name="Tijdelijke aanduiding voor inhoud 2">
            <a:extLst>
              <a:ext uri="{FF2B5EF4-FFF2-40B4-BE49-F238E27FC236}">
                <a16:creationId xmlns:a16="http://schemas.microsoft.com/office/drawing/2014/main" id="{EC8E306F-7BAA-4E6C-99FD-09670BC23785}"/>
              </a:ext>
            </a:extLst>
          </p:cNvPr>
          <p:cNvSpPr>
            <a:spLocks noGrp="1"/>
          </p:cNvSpPr>
          <p:nvPr>
            <p:ph idx="1"/>
          </p:nvPr>
        </p:nvSpPr>
        <p:spPr>
          <a:xfrm>
            <a:off x="1315996" y="1499758"/>
            <a:ext cx="10037804" cy="3858483"/>
          </a:xfrm>
        </p:spPr>
        <p:txBody>
          <a:bodyPr/>
          <a:lstStyle/>
          <a:p>
            <a:endParaRPr lang="nl-NL" dirty="0"/>
          </a:p>
          <a:p>
            <a:r>
              <a:rPr lang="nl-NL" dirty="0"/>
              <a:t>Géén BSN</a:t>
            </a:r>
          </a:p>
          <a:p>
            <a:r>
              <a:rPr lang="nl-NL" dirty="0"/>
              <a:t>Géén medische gegevens</a:t>
            </a:r>
          </a:p>
          <a:p>
            <a:endParaRPr lang="nl-NL" dirty="0"/>
          </a:p>
          <a:p>
            <a:endParaRPr lang="nl-NL" dirty="0"/>
          </a:p>
          <a:p>
            <a:pPr marL="0" indent="0">
              <a:buNone/>
            </a:pPr>
            <a:r>
              <a:rPr lang="nl-NL" b="1" dirty="0"/>
              <a:t>NB:</a:t>
            </a:r>
            <a:r>
              <a:rPr lang="nl-NL" dirty="0"/>
              <a:t> Wees terughoudend met achtergrond informatie: wat eenmaal vastligt, komt (bijna) nooit meer het dossier uit.</a:t>
            </a:r>
          </a:p>
          <a:p>
            <a:endParaRPr lang="nl-NL" dirty="0"/>
          </a:p>
        </p:txBody>
      </p:sp>
    </p:spTree>
    <p:extLst>
      <p:ext uri="{BB962C8B-B14F-4D97-AF65-F5344CB8AC3E}">
        <p14:creationId xmlns:p14="http://schemas.microsoft.com/office/powerpoint/2010/main" val="505434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E3638-2FD1-0C42-A2DA-0AFF2C1D3867}"/>
              </a:ext>
            </a:extLst>
          </p:cNvPr>
          <p:cNvSpPr>
            <a:spLocks noGrp="1"/>
          </p:cNvSpPr>
          <p:nvPr>
            <p:ph type="title"/>
          </p:nvPr>
        </p:nvSpPr>
        <p:spPr>
          <a:xfrm>
            <a:off x="1315996" y="353738"/>
            <a:ext cx="10037804" cy="1175423"/>
          </a:xfrm>
        </p:spPr>
        <p:txBody>
          <a:bodyPr>
            <a:normAutofit fontScale="90000"/>
          </a:bodyPr>
          <a:lstStyle/>
          <a:p>
            <a:r>
              <a:rPr lang="nl-NL" dirty="0"/>
              <a:t>Veilige informatie overdracht met aanbieders</a:t>
            </a:r>
          </a:p>
        </p:txBody>
      </p:sp>
      <p:sp>
        <p:nvSpPr>
          <p:cNvPr id="3" name="Tijdelijke aanduiding voor inhoud 2">
            <a:extLst>
              <a:ext uri="{FF2B5EF4-FFF2-40B4-BE49-F238E27FC236}">
                <a16:creationId xmlns:a16="http://schemas.microsoft.com/office/drawing/2014/main" id="{8583ECC3-D8CB-D94F-AB53-0853C12649DC}"/>
              </a:ext>
            </a:extLst>
          </p:cNvPr>
          <p:cNvSpPr>
            <a:spLocks noGrp="1"/>
          </p:cNvSpPr>
          <p:nvPr>
            <p:ph idx="1"/>
          </p:nvPr>
        </p:nvSpPr>
        <p:spPr>
          <a:xfrm>
            <a:off x="1077098" y="1499758"/>
            <a:ext cx="10037804" cy="3858483"/>
          </a:xfrm>
        </p:spPr>
        <p:txBody>
          <a:bodyPr>
            <a:normAutofit/>
          </a:bodyPr>
          <a:lstStyle/>
          <a:p>
            <a:pPr lvl="1"/>
            <a:r>
              <a:rPr lang="nl-NL" sz="2800" dirty="0"/>
              <a:t>Mail, </a:t>
            </a:r>
          </a:p>
          <a:p>
            <a:pPr lvl="1"/>
            <a:r>
              <a:rPr lang="nl-NL" sz="2800" dirty="0"/>
              <a:t>Uitwisselingstool, portal</a:t>
            </a:r>
          </a:p>
          <a:p>
            <a:pPr lvl="1"/>
            <a:r>
              <a:rPr lang="nl-NL" sz="2800" dirty="0"/>
              <a:t>Persoonlijk, rapportages, </a:t>
            </a:r>
          </a:p>
          <a:p>
            <a:pPr lvl="1"/>
            <a:r>
              <a:rPr lang="nl-NL" sz="2800" dirty="0"/>
              <a:t>API?</a:t>
            </a:r>
          </a:p>
          <a:p>
            <a:pPr marL="457200" lvl="1" indent="0">
              <a:buNone/>
            </a:pPr>
            <a:endParaRPr lang="nl-NL" sz="2800" dirty="0"/>
          </a:p>
          <a:p>
            <a:pPr marL="457200" lvl="1" indent="0">
              <a:buNone/>
            </a:pPr>
            <a:endParaRPr lang="nl-NL" sz="2800" dirty="0"/>
          </a:p>
          <a:p>
            <a:pPr marL="457200" lvl="1" indent="0">
              <a:buNone/>
            </a:pPr>
            <a:r>
              <a:rPr lang="nl-NL" sz="2800" dirty="0"/>
              <a:t>Doorontwikkeling binnen gemeente, maar denk aan omvang opgave</a:t>
            </a:r>
          </a:p>
          <a:p>
            <a:pPr marL="457200" lvl="1" indent="0">
              <a:buNone/>
            </a:pPr>
            <a:endParaRPr lang="nl-NL" dirty="0"/>
          </a:p>
          <a:p>
            <a:pPr marL="457200" lvl="1" indent="0">
              <a:buNone/>
            </a:pPr>
            <a:endParaRPr lang="nl-NL" dirty="0"/>
          </a:p>
          <a:p>
            <a:pPr marL="457200" lvl="1" indent="0">
              <a:buNone/>
            </a:pPr>
            <a:endParaRPr lang="nl-NL" dirty="0"/>
          </a:p>
          <a:p>
            <a:pPr marL="457200" lvl="1" indent="0">
              <a:buNone/>
            </a:pPr>
            <a:endParaRPr lang="nl-NL" dirty="0"/>
          </a:p>
          <a:p>
            <a:pPr marL="457200" lvl="1" indent="0">
              <a:buNone/>
            </a:pPr>
            <a:endParaRPr lang="nl-NL" dirty="0"/>
          </a:p>
          <a:p>
            <a:pPr marL="0" indent="0">
              <a:buNone/>
            </a:pPr>
            <a:endParaRPr lang="nl-NL" dirty="0"/>
          </a:p>
        </p:txBody>
      </p:sp>
    </p:spTree>
    <p:extLst>
      <p:ext uri="{BB962C8B-B14F-4D97-AF65-F5344CB8AC3E}">
        <p14:creationId xmlns:p14="http://schemas.microsoft.com/office/powerpoint/2010/main" val="174412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D9D7B-441B-AB4A-A305-697AB1AB65B7}"/>
              </a:ext>
            </a:extLst>
          </p:cNvPr>
          <p:cNvSpPr>
            <a:spLocks noGrp="1"/>
          </p:cNvSpPr>
          <p:nvPr>
            <p:ph type="title"/>
          </p:nvPr>
        </p:nvSpPr>
        <p:spPr>
          <a:xfrm>
            <a:off x="838562" y="1277710"/>
            <a:ext cx="3779933" cy="3325287"/>
          </a:xfrm>
        </p:spPr>
        <p:txBody>
          <a:bodyPr>
            <a:normAutofit/>
          </a:bodyPr>
          <a:lstStyle/>
          <a:p>
            <a:r>
              <a:rPr lang="nl-NL" dirty="0"/>
              <a:t>Privacy is een organisatie vraagstuk</a:t>
            </a:r>
          </a:p>
        </p:txBody>
      </p:sp>
      <p:graphicFrame>
        <p:nvGraphicFramePr>
          <p:cNvPr id="7" name="Diagram 6">
            <a:extLst>
              <a:ext uri="{FF2B5EF4-FFF2-40B4-BE49-F238E27FC236}">
                <a16:creationId xmlns:a16="http://schemas.microsoft.com/office/drawing/2014/main" id="{52CFE836-9A9D-B146-ACF7-5D29BB159F73}"/>
              </a:ext>
            </a:extLst>
          </p:cNvPr>
          <p:cNvGraphicFramePr/>
          <p:nvPr>
            <p:extLst>
              <p:ext uri="{D42A27DB-BD31-4B8C-83A1-F6EECF244321}">
                <p14:modId xmlns:p14="http://schemas.microsoft.com/office/powerpoint/2010/main" val="1047456026"/>
              </p:ext>
            </p:extLst>
          </p:nvPr>
        </p:nvGraphicFramePr>
        <p:xfrm>
          <a:off x="1983783" y="460573"/>
          <a:ext cx="10707607" cy="5583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33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E4667-F455-9B41-B50C-D22AE6E8CD01}"/>
              </a:ext>
            </a:extLst>
          </p:cNvPr>
          <p:cNvSpPr>
            <a:spLocks noGrp="1"/>
          </p:cNvSpPr>
          <p:nvPr>
            <p:ph type="title"/>
          </p:nvPr>
        </p:nvSpPr>
        <p:spPr>
          <a:xfrm>
            <a:off x="1315996" y="262298"/>
            <a:ext cx="10037804" cy="1175423"/>
          </a:xfrm>
        </p:spPr>
        <p:txBody>
          <a:bodyPr/>
          <a:lstStyle/>
          <a:p>
            <a:r>
              <a:rPr lang="nl-NL" dirty="0" err="1"/>
              <a:t>Sharing</a:t>
            </a:r>
            <a:r>
              <a:rPr lang="nl-NL" dirty="0"/>
              <a:t> is </a:t>
            </a:r>
            <a:r>
              <a:rPr lang="nl-NL" dirty="0" err="1"/>
              <a:t>caring</a:t>
            </a:r>
            <a:endParaRPr lang="nl-NL" dirty="0"/>
          </a:p>
        </p:txBody>
      </p:sp>
      <p:sp>
        <p:nvSpPr>
          <p:cNvPr id="3" name="Tijdelijke aanduiding voor inhoud 2">
            <a:extLst>
              <a:ext uri="{FF2B5EF4-FFF2-40B4-BE49-F238E27FC236}">
                <a16:creationId xmlns:a16="http://schemas.microsoft.com/office/drawing/2014/main" id="{C00DBC35-23E2-F444-8BF4-2B5B863E3F26}"/>
              </a:ext>
            </a:extLst>
          </p:cNvPr>
          <p:cNvSpPr>
            <a:spLocks noGrp="1"/>
          </p:cNvSpPr>
          <p:nvPr>
            <p:ph idx="1"/>
          </p:nvPr>
        </p:nvSpPr>
        <p:spPr>
          <a:xfrm>
            <a:off x="772887" y="1785770"/>
            <a:ext cx="6881948" cy="4654219"/>
          </a:xfrm>
        </p:spPr>
        <p:txBody>
          <a:bodyPr>
            <a:normAutofit fontScale="40000" lnSpcReduction="20000"/>
          </a:bodyPr>
          <a:lstStyle/>
          <a:p>
            <a:r>
              <a:rPr lang="nl-NL" sz="5900" b="1" dirty="0"/>
              <a:t>Deel voorbeelden</a:t>
            </a:r>
          </a:p>
          <a:p>
            <a:pPr lvl="1"/>
            <a:r>
              <a:rPr lang="nl-NL" sz="5900" dirty="0"/>
              <a:t>Gemeentedelers?</a:t>
            </a:r>
          </a:p>
          <a:p>
            <a:pPr lvl="1"/>
            <a:r>
              <a:rPr lang="nl-NL" sz="5900" dirty="0"/>
              <a:t>Praktijkvoorbeelden</a:t>
            </a:r>
          </a:p>
          <a:p>
            <a:pPr lvl="1"/>
            <a:r>
              <a:rPr lang="nl-NL" sz="5900" dirty="0"/>
              <a:t>Netwerkgroepen</a:t>
            </a:r>
          </a:p>
          <a:p>
            <a:pPr marL="457200" lvl="1" indent="0">
              <a:buNone/>
            </a:pPr>
            <a:endParaRPr lang="nl-NL" sz="5900" dirty="0"/>
          </a:p>
          <a:p>
            <a:r>
              <a:rPr lang="nl-NL" sz="5900" b="1" dirty="0"/>
              <a:t>Gebruik ondersteuning</a:t>
            </a:r>
          </a:p>
          <a:p>
            <a:pPr lvl="1"/>
            <a:r>
              <a:rPr lang="nl-NL" sz="5900" dirty="0">
                <a:hlinkClick r:id="rId3"/>
              </a:rPr>
              <a:t>VNG</a:t>
            </a:r>
            <a:endParaRPr lang="nl-NL" sz="5900" dirty="0"/>
          </a:p>
          <a:p>
            <a:pPr lvl="1"/>
            <a:r>
              <a:rPr lang="nl-NL" sz="5900" dirty="0">
                <a:hlinkClick r:id="rId4"/>
              </a:rPr>
              <a:t>Divosa</a:t>
            </a:r>
            <a:endParaRPr lang="nl-NL" sz="5900" dirty="0"/>
          </a:p>
          <a:p>
            <a:pPr lvl="1"/>
            <a:r>
              <a:rPr lang="nl-NL" sz="5900" dirty="0">
                <a:hlinkClick r:id="rId5"/>
              </a:rPr>
              <a:t>Rijksoverheid</a:t>
            </a:r>
            <a:endParaRPr lang="nl-NL" sz="5900" dirty="0"/>
          </a:p>
          <a:p>
            <a:pPr marL="457200" lvl="1" indent="0">
              <a:buNone/>
            </a:pPr>
            <a:endParaRPr lang="nl-NL" sz="8000" dirty="0"/>
          </a:p>
          <a:p>
            <a:pPr lvl="1"/>
            <a:endParaRPr lang="nl-NL" sz="8000" dirty="0"/>
          </a:p>
          <a:p>
            <a:pPr marL="0" indent="0" algn="ctr">
              <a:buNone/>
            </a:pPr>
            <a:r>
              <a:rPr lang="nl-NL" sz="8000" dirty="0"/>
              <a:t>Samen in een lerend stelsel</a:t>
            </a:r>
          </a:p>
          <a:p>
            <a:endParaRPr lang="nl-NL" dirty="0"/>
          </a:p>
        </p:txBody>
      </p:sp>
      <p:sp>
        <p:nvSpPr>
          <p:cNvPr id="4" name="Tijdelijke aanduiding voor inhoud 2">
            <a:extLst>
              <a:ext uri="{FF2B5EF4-FFF2-40B4-BE49-F238E27FC236}">
                <a16:creationId xmlns:a16="http://schemas.microsoft.com/office/drawing/2014/main" id="{7DBC0703-7555-4602-9DB6-97FD1B0E9BDE}"/>
              </a:ext>
            </a:extLst>
          </p:cNvPr>
          <p:cNvSpPr txBox="1">
            <a:spLocks/>
          </p:cNvSpPr>
          <p:nvPr/>
        </p:nvSpPr>
        <p:spPr>
          <a:xfrm>
            <a:off x="5541532" y="1775012"/>
            <a:ext cx="11075894" cy="5082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a:t>Stel vragen</a:t>
            </a:r>
            <a:endParaRPr lang="nl-NL" b="1" dirty="0"/>
          </a:p>
          <a:p>
            <a:pPr lvl="1"/>
            <a:r>
              <a:rPr lang="nl-NL" dirty="0">
                <a:hlinkClick r:id="rId6"/>
              </a:rPr>
              <a:t>privacy@vng.nl</a:t>
            </a:r>
            <a:endParaRPr lang="nl-NL" dirty="0"/>
          </a:p>
          <a:p>
            <a:pPr lvl="1"/>
            <a:r>
              <a:rPr lang="nl-NL" dirty="0"/>
              <a:t>Bijpraatsessies na de zomer </a:t>
            </a:r>
            <a:br>
              <a:rPr lang="nl-NL" dirty="0"/>
            </a:br>
            <a:r>
              <a:rPr lang="nl-NL" dirty="0"/>
              <a:t>(aanmelden via dit </a:t>
            </a:r>
            <a:r>
              <a:rPr lang="nl-NL" u="sng" dirty="0">
                <a:solidFill>
                  <a:srgbClr val="000000"/>
                </a:solidFill>
                <a:latin typeface="Calibri" panose="020F0502020204030204" pitchFamily="34" charset="0"/>
                <a:ea typeface="Calibri" panose="020F0502020204030204" pitchFamily="34" charset="0"/>
                <a:hlinkClick r:id="rId7"/>
              </a:rPr>
              <a:t>formulier</a:t>
            </a:r>
            <a:r>
              <a:rPr lang="nl-NL" u="sng" dirty="0">
                <a:solidFill>
                  <a:srgbClr val="000000"/>
                </a:solidFill>
                <a:latin typeface="Calibri" panose="020F0502020204030204" pitchFamily="34" charset="0"/>
                <a:ea typeface="Calibri" panose="020F0502020204030204" pitchFamily="34" charset="0"/>
              </a:rPr>
              <a:t>)</a:t>
            </a:r>
          </a:p>
          <a:p>
            <a:pPr lvl="1"/>
            <a:r>
              <a:rPr lang="nl-NL" dirty="0">
                <a:solidFill>
                  <a:srgbClr val="000000"/>
                </a:solidFill>
                <a:latin typeface="Calibri" panose="020F0502020204030204" pitchFamily="34" charset="0"/>
                <a:hlinkClick r:id="rId8"/>
              </a:rPr>
              <a:t>Maatwerkondersteuning</a:t>
            </a:r>
            <a:r>
              <a:rPr lang="nl-NL" dirty="0">
                <a:solidFill>
                  <a:srgbClr val="000000"/>
                </a:solidFill>
                <a:latin typeface="Calibri" panose="020F0502020204030204" pitchFamily="34" charset="0"/>
              </a:rPr>
              <a:t> </a:t>
            </a:r>
          </a:p>
          <a:p>
            <a:pPr lvl="1"/>
            <a:r>
              <a:rPr lang="nl-NL" dirty="0">
                <a:solidFill>
                  <a:srgbClr val="000000"/>
                </a:solidFill>
                <a:latin typeface="Calibri" panose="020F0502020204030204" pitchFamily="34" charset="0"/>
                <a:hlinkClick r:id="rId9"/>
              </a:rPr>
              <a:t>Forum</a:t>
            </a:r>
            <a:r>
              <a:rPr lang="nl-NL" dirty="0">
                <a:solidFill>
                  <a:srgbClr val="000000"/>
                </a:solidFill>
                <a:latin typeface="Calibri" panose="020F0502020204030204" pitchFamily="34" charset="0"/>
              </a:rPr>
              <a:t> VNG</a:t>
            </a:r>
            <a:endParaRPr lang="nl-NL" dirty="0"/>
          </a:p>
          <a:p>
            <a:pPr lvl="1"/>
            <a:endParaRPr lang="nl-NL" sz="8000" dirty="0"/>
          </a:p>
          <a:p>
            <a:endParaRPr lang="nl-NL" dirty="0"/>
          </a:p>
        </p:txBody>
      </p:sp>
    </p:spTree>
    <p:extLst>
      <p:ext uri="{BB962C8B-B14F-4D97-AF65-F5344CB8AC3E}">
        <p14:creationId xmlns:p14="http://schemas.microsoft.com/office/powerpoint/2010/main" val="91049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12047-5A74-4187-B0DD-AC8A834B337D}"/>
              </a:ext>
            </a:extLst>
          </p:cNvPr>
          <p:cNvSpPr>
            <a:spLocks noGrp="1"/>
          </p:cNvSpPr>
          <p:nvPr>
            <p:ph type="title"/>
          </p:nvPr>
        </p:nvSpPr>
        <p:spPr>
          <a:xfrm>
            <a:off x="1315996" y="858894"/>
            <a:ext cx="10037804" cy="1175423"/>
          </a:xfrm>
        </p:spPr>
        <p:txBody>
          <a:bodyPr/>
          <a:lstStyle/>
          <a:p>
            <a:r>
              <a:rPr lang="nl-NL" b="1" dirty="0"/>
              <a:t>Vragen??</a:t>
            </a:r>
          </a:p>
        </p:txBody>
      </p:sp>
      <p:sp>
        <p:nvSpPr>
          <p:cNvPr id="3" name="Tijdelijke aanduiding voor inhoud 2">
            <a:extLst>
              <a:ext uri="{FF2B5EF4-FFF2-40B4-BE49-F238E27FC236}">
                <a16:creationId xmlns:a16="http://schemas.microsoft.com/office/drawing/2014/main" id="{1FB3E4C4-A3BA-4239-966C-C4579D73FC0A}"/>
              </a:ext>
            </a:extLst>
          </p:cNvPr>
          <p:cNvSpPr>
            <a:spLocks noGrp="1"/>
          </p:cNvSpPr>
          <p:nvPr>
            <p:ph idx="1"/>
          </p:nvPr>
        </p:nvSpPr>
        <p:spPr/>
        <p:txBody>
          <a:bodyPr>
            <a:normAutofit/>
          </a:bodyPr>
          <a:lstStyle/>
          <a:p>
            <a:r>
              <a:rPr lang="nl-NL" sz="3600" dirty="0"/>
              <a:t>Opmerkingen?</a:t>
            </a:r>
          </a:p>
          <a:p>
            <a:r>
              <a:rPr lang="nl-NL" sz="3600" dirty="0"/>
              <a:t>Verzoeken??</a:t>
            </a:r>
          </a:p>
        </p:txBody>
      </p:sp>
    </p:spTree>
    <p:extLst>
      <p:ext uri="{BB962C8B-B14F-4D97-AF65-F5344CB8AC3E}">
        <p14:creationId xmlns:p14="http://schemas.microsoft.com/office/powerpoint/2010/main" val="153657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A0DA1-89EE-B240-9BD8-EF6273BCED03}"/>
              </a:ext>
            </a:extLst>
          </p:cNvPr>
          <p:cNvSpPr>
            <a:spLocks noGrp="1"/>
          </p:cNvSpPr>
          <p:nvPr>
            <p:ph type="title"/>
          </p:nvPr>
        </p:nvSpPr>
        <p:spPr>
          <a:xfrm>
            <a:off x="1079500" y="557212"/>
            <a:ext cx="10033200" cy="720000"/>
          </a:xfrm>
        </p:spPr>
        <p:txBody>
          <a:bodyPr wrap="square" anchor="t">
            <a:normAutofit/>
          </a:bodyPr>
          <a:lstStyle/>
          <a:p>
            <a:r>
              <a:rPr lang="nl-NL" dirty="0"/>
              <a:t>Aanleiding</a:t>
            </a:r>
          </a:p>
        </p:txBody>
      </p:sp>
      <p:graphicFrame>
        <p:nvGraphicFramePr>
          <p:cNvPr id="6" name="Tijdelijke aanduiding voor inhoud 2">
            <a:extLst>
              <a:ext uri="{FF2B5EF4-FFF2-40B4-BE49-F238E27FC236}">
                <a16:creationId xmlns:a16="http://schemas.microsoft.com/office/drawing/2014/main" id="{2E9FE552-EDDC-46E6-BD5D-7813FC00099E}"/>
              </a:ext>
            </a:extLst>
          </p:cNvPr>
          <p:cNvGraphicFramePr>
            <a:graphicFrameLocks noGrp="1"/>
          </p:cNvGraphicFramePr>
          <p:nvPr>
            <p:ph idx="1"/>
            <p:extLst>
              <p:ext uri="{D42A27DB-BD31-4B8C-83A1-F6EECF244321}">
                <p14:modId xmlns:p14="http://schemas.microsoft.com/office/powerpoint/2010/main" val="97152572"/>
              </p:ext>
            </p:extLst>
          </p:nvPr>
        </p:nvGraphicFramePr>
        <p:xfrm>
          <a:off x="1079300" y="1178718"/>
          <a:ext cx="1003300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0683919-375D-4B15-A6C8-00AE271CE7A4}"/>
              </a:ext>
            </a:extLst>
          </p:cNvPr>
          <p:cNvSpPr>
            <a:spLocks noGrp="1"/>
          </p:cNvSpPr>
          <p:nvPr>
            <p:ph type="title"/>
          </p:nvPr>
        </p:nvSpPr>
        <p:spPr>
          <a:xfrm>
            <a:off x="1436914" y="323619"/>
            <a:ext cx="10037804" cy="1175423"/>
          </a:xfrm>
        </p:spPr>
        <p:txBody>
          <a:bodyPr>
            <a:normAutofit/>
          </a:bodyPr>
          <a:lstStyle/>
          <a:p>
            <a:r>
              <a:rPr lang="nl-NL" dirty="0" err="1"/>
              <a:t>Realitycheck</a:t>
            </a:r>
            <a:r>
              <a:rPr lang="nl-NL" dirty="0"/>
              <a:t>: Hoe groot is mijn opgave?</a:t>
            </a:r>
          </a:p>
        </p:txBody>
      </p:sp>
      <p:sp>
        <p:nvSpPr>
          <p:cNvPr id="3" name="Tekstvak 2">
            <a:extLst>
              <a:ext uri="{FF2B5EF4-FFF2-40B4-BE49-F238E27FC236}">
                <a16:creationId xmlns:a16="http://schemas.microsoft.com/office/drawing/2014/main" id="{04F3C964-FAA5-F947-86F5-0311B920D5E0}"/>
              </a:ext>
            </a:extLst>
          </p:cNvPr>
          <p:cNvSpPr txBox="1"/>
          <p:nvPr/>
        </p:nvSpPr>
        <p:spPr>
          <a:xfrm>
            <a:off x="1436914" y="5290453"/>
            <a:ext cx="6453351" cy="369332"/>
          </a:xfrm>
          <a:prstGeom prst="rect">
            <a:avLst/>
          </a:prstGeom>
          <a:noFill/>
        </p:spPr>
        <p:txBody>
          <a:bodyPr wrap="square" rtlCol="0">
            <a:spAutoFit/>
          </a:bodyPr>
          <a:lstStyle/>
          <a:p>
            <a:r>
              <a:rPr lang="nl-NL" dirty="0"/>
              <a:t>Bij keuzes AANTALLEN voor ogen houden</a:t>
            </a:r>
          </a:p>
        </p:txBody>
      </p:sp>
      <p:graphicFrame>
        <p:nvGraphicFramePr>
          <p:cNvPr id="7" name="Tabel 7">
            <a:extLst>
              <a:ext uri="{FF2B5EF4-FFF2-40B4-BE49-F238E27FC236}">
                <a16:creationId xmlns:a16="http://schemas.microsoft.com/office/drawing/2014/main" id="{A500E496-6286-D54E-9C9A-B83B814D96D5}"/>
              </a:ext>
            </a:extLst>
          </p:cNvPr>
          <p:cNvGraphicFramePr>
            <a:graphicFrameLocks noGrp="1"/>
          </p:cNvGraphicFramePr>
          <p:nvPr/>
        </p:nvGraphicFramePr>
        <p:xfrm>
          <a:off x="1436914" y="1722120"/>
          <a:ext cx="8330540" cy="2865120"/>
        </p:xfrm>
        <a:graphic>
          <a:graphicData uri="http://schemas.openxmlformats.org/drawingml/2006/table">
            <a:tbl>
              <a:tblPr firstRow="1" bandRow="1">
                <a:tableStyleId>{5C22544A-7EE6-4342-B048-85BDC9FD1C3A}</a:tableStyleId>
              </a:tblPr>
              <a:tblGrid>
                <a:gridCol w="3830649">
                  <a:extLst>
                    <a:ext uri="{9D8B030D-6E8A-4147-A177-3AD203B41FA5}">
                      <a16:colId xmlns:a16="http://schemas.microsoft.com/office/drawing/2014/main" val="1968470964"/>
                    </a:ext>
                  </a:extLst>
                </a:gridCol>
                <a:gridCol w="2072835">
                  <a:extLst>
                    <a:ext uri="{9D8B030D-6E8A-4147-A177-3AD203B41FA5}">
                      <a16:colId xmlns:a16="http://schemas.microsoft.com/office/drawing/2014/main" val="52663517"/>
                    </a:ext>
                  </a:extLst>
                </a:gridCol>
                <a:gridCol w="2427056">
                  <a:extLst>
                    <a:ext uri="{9D8B030D-6E8A-4147-A177-3AD203B41FA5}">
                      <a16:colId xmlns:a16="http://schemas.microsoft.com/office/drawing/2014/main" val="675158361"/>
                    </a:ext>
                  </a:extLst>
                </a:gridCol>
              </a:tblGrid>
              <a:tr h="370840">
                <a:tc>
                  <a:txBody>
                    <a:bodyPr/>
                    <a:lstStyle/>
                    <a:p>
                      <a:r>
                        <a:rPr lang="nl-NL" dirty="0"/>
                        <a:t>Aantal </a:t>
                      </a:r>
                      <a:r>
                        <a:rPr lang="nl-NL" dirty="0" err="1"/>
                        <a:t>inburgeringsplichtigen</a:t>
                      </a:r>
                      <a:r>
                        <a:rPr lang="nl-NL" dirty="0"/>
                        <a:t> 2019</a:t>
                      </a:r>
                    </a:p>
                    <a:p>
                      <a:r>
                        <a:rPr lang="nl-NL" dirty="0"/>
                        <a:t>(asiel, gezins- en overige migranten)</a:t>
                      </a:r>
                    </a:p>
                  </a:txBody>
                  <a:tcPr/>
                </a:tc>
                <a:tc>
                  <a:txBody>
                    <a:bodyPr/>
                    <a:lstStyle/>
                    <a:p>
                      <a:r>
                        <a:rPr lang="nl-NL" dirty="0"/>
                        <a:t>Aantal gemeenten</a:t>
                      </a:r>
                    </a:p>
                  </a:txBody>
                  <a:tcPr/>
                </a:tc>
                <a:tc>
                  <a:txBody>
                    <a:bodyPr/>
                    <a:lstStyle/>
                    <a:p>
                      <a:r>
                        <a:rPr lang="nl-NL" dirty="0"/>
                        <a:t>Aantal gemeenten %</a:t>
                      </a:r>
                    </a:p>
                  </a:txBody>
                  <a:tcPr/>
                </a:tc>
                <a:extLst>
                  <a:ext uri="{0D108BD9-81ED-4DB2-BD59-A6C34878D82A}">
                    <a16:rowId xmlns:a16="http://schemas.microsoft.com/office/drawing/2014/main" val="2808504111"/>
                  </a:ext>
                </a:extLst>
              </a:tr>
              <a:tr h="370840">
                <a:tc>
                  <a:txBody>
                    <a:bodyPr/>
                    <a:lstStyle/>
                    <a:p>
                      <a:r>
                        <a:rPr lang="nl-NL" dirty="0"/>
                        <a:t>0 tot 10</a:t>
                      </a:r>
                    </a:p>
                  </a:txBody>
                  <a:tcPr/>
                </a:tc>
                <a:tc>
                  <a:txBody>
                    <a:bodyPr/>
                    <a:lstStyle/>
                    <a:p>
                      <a:r>
                        <a:rPr lang="nl-NL" dirty="0"/>
                        <a:t>66</a:t>
                      </a:r>
                    </a:p>
                  </a:txBody>
                  <a:tcPr/>
                </a:tc>
                <a:tc>
                  <a:txBody>
                    <a:bodyPr/>
                    <a:lstStyle/>
                    <a:p>
                      <a:r>
                        <a:rPr lang="nl-NL" dirty="0"/>
                        <a:t>18 %</a:t>
                      </a:r>
                    </a:p>
                  </a:txBody>
                  <a:tcPr/>
                </a:tc>
                <a:extLst>
                  <a:ext uri="{0D108BD9-81ED-4DB2-BD59-A6C34878D82A}">
                    <a16:rowId xmlns:a16="http://schemas.microsoft.com/office/drawing/2014/main" val="4192560656"/>
                  </a:ext>
                </a:extLst>
              </a:tr>
              <a:tr h="370840">
                <a:tc>
                  <a:txBody>
                    <a:bodyPr/>
                    <a:lstStyle/>
                    <a:p>
                      <a:r>
                        <a:rPr lang="nl-NL" dirty="0"/>
                        <a:t>11 tot 20</a:t>
                      </a:r>
                    </a:p>
                  </a:txBody>
                  <a:tcPr/>
                </a:tc>
                <a:tc>
                  <a:txBody>
                    <a:bodyPr/>
                    <a:lstStyle/>
                    <a:p>
                      <a:r>
                        <a:rPr lang="nl-NL" dirty="0"/>
                        <a:t>106</a:t>
                      </a:r>
                    </a:p>
                  </a:txBody>
                  <a:tcPr/>
                </a:tc>
                <a:tc>
                  <a:txBody>
                    <a:bodyPr/>
                    <a:lstStyle/>
                    <a:p>
                      <a:r>
                        <a:rPr lang="nl-NL" dirty="0"/>
                        <a:t>30 %</a:t>
                      </a:r>
                    </a:p>
                  </a:txBody>
                  <a:tcPr/>
                </a:tc>
                <a:extLst>
                  <a:ext uri="{0D108BD9-81ED-4DB2-BD59-A6C34878D82A}">
                    <a16:rowId xmlns:a16="http://schemas.microsoft.com/office/drawing/2014/main" val="571704345"/>
                  </a:ext>
                </a:extLst>
              </a:tr>
              <a:tr h="370840">
                <a:tc>
                  <a:txBody>
                    <a:bodyPr/>
                    <a:lstStyle/>
                    <a:p>
                      <a:r>
                        <a:rPr lang="nl-NL" dirty="0"/>
                        <a:t>21 tot 50</a:t>
                      </a:r>
                    </a:p>
                  </a:txBody>
                  <a:tcPr/>
                </a:tc>
                <a:tc>
                  <a:txBody>
                    <a:bodyPr/>
                    <a:lstStyle/>
                    <a:p>
                      <a:r>
                        <a:rPr lang="nl-NL" dirty="0"/>
                        <a:t>107</a:t>
                      </a:r>
                    </a:p>
                  </a:txBody>
                  <a:tcPr/>
                </a:tc>
                <a:tc>
                  <a:txBody>
                    <a:bodyPr/>
                    <a:lstStyle/>
                    <a:p>
                      <a:r>
                        <a:rPr lang="nl-NL" dirty="0"/>
                        <a:t>30 %</a:t>
                      </a:r>
                    </a:p>
                  </a:txBody>
                  <a:tcPr/>
                </a:tc>
                <a:extLst>
                  <a:ext uri="{0D108BD9-81ED-4DB2-BD59-A6C34878D82A}">
                    <a16:rowId xmlns:a16="http://schemas.microsoft.com/office/drawing/2014/main" val="1996410486"/>
                  </a:ext>
                </a:extLst>
              </a:tr>
              <a:tr h="370840">
                <a:tc>
                  <a:txBody>
                    <a:bodyPr/>
                    <a:lstStyle/>
                    <a:p>
                      <a:r>
                        <a:rPr lang="nl-NL" dirty="0"/>
                        <a:t>51 tot 100</a:t>
                      </a:r>
                    </a:p>
                  </a:txBody>
                  <a:tcPr/>
                </a:tc>
                <a:tc>
                  <a:txBody>
                    <a:bodyPr/>
                    <a:lstStyle/>
                    <a:p>
                      <a:r>
                        <a:rPr lang="nl-NL" dirty="0"/>
                        <a:t>42</a:t>
                      </a:r>
                    </a:p>
                  </a:txBody>
                  <a:tcPr/>
                </a:tc>
                <a:tc>
                  <a:txBody>
                    <a:bodyPr/>
                    <a:lstStyle/>
                    <a:p>
                      <a:r>
                        <a:rPr lang="nl-NL" dirty="0"/>
                        <a:t>12 %</a:t>
                      </a:r>
                    </a:p>
                  </a:txBody>
                  <a:tcPr/>
                </a:tc>
                <a:extLst>
                  <a:ext uri="{0D108BD9-81ED-4DB2-BD59-A6C34878D82A}">
                    <a16:rowId xmlns:a16="http://schemas.microsoft.com/office/drawing/2014/main" val="2095338706"/>
                  </a:ext>
                </a:extLst>
              </a:tr>
              <a:tr h="370840">
                <a:tc>
                  <a:txBody>
                    <a:bodyPr/>
                    <a:lstStyle/>
                    <a:p>
                      <a:r>
                        <a:rPr lang="nl-NL" dirty="0"/>
                        <a:t>101 tot 250</a:t>
                      </a:r>
                    </a:p>
                  </a:txBody>
                  <a:tcPr/>
                </a:tc>
                <a:tc>
                  <a:txBody>
                    <a:bodyPr/>
                    <a:lstStyle/>
                    <a:p>
                      <a:r>
                        <a:rPr lang="nl-NL" dirty="0"/>
                        <a:t>27</a:t>
                      </a:r>
                    </a:p>
                  </a:txBody>
                  <a:tcPr/>
                </a:tc>
                <a:tc>
                  <a:txBody>
                    <a:bodyPr/>
                    <a:lstStyle/>
                    <a:p>
                      <a:r>
                        <a:rPr lang="nl-NL" dirty="0"/>
                        <a:t>8 %</a:t>
                      </a:r>
                    </a:p>
                  </a:txBody>
                  <a:tcPr/>
                </a:tc>
                <a:extLst>
                  <a:ext uri="{0D108BD9-81ED-4DB2-BD59-A6C34878D82A}">
                    <a16:rowId xmlns:a16="http://schemas.microsoft.com/office/drawing/2014/main" val="3137341914"/>
                  </a:ext>
                </a:extLst>
              </a:tr>
              <a:tr h="370840">
                <a:tc>
                  <a:txBody>
                    <a:bodyPr/>
                    <a:lstStyle/>
                    <a:p>
                      <a:r>
                        <a:rPr lang="nl-NL" dirty="0"/>
                        <a:t>Meer dan 250 </a:t>
                      </a:r>
                    </a:p>
                  </a:txBody>
                  <a:tcPr/>
                </a:tc>
                <a:tc>
                  <a:txBody>
                    <a:bodyPr/>
                    <a:lstStyle/>
                    <a:p>
                      <a:r>
                        <a:rPr lang="nl-NL" dirty="0"/>
                        <a:t>7</a:t>
                      </a:r>
                    </a:p>
                  </a:txBody>
                  <a:tcPr/>
                </a:tc>
                <a:tc>
                  <a:txBody>
                    <a:bodyPr/>
                    <a:lstStyle/>
                    <a:p>
                      <a:r>
                        <a:rPr lang="nl-NL" dirty="0"/>
                        <a:t>2 %</a:t>
                      </a:r>
                    </a:p>
                  </a:txBody>
                  <a:tcPr/>
                </a:tc>
                <a:extLst>
                  <a:ext uri="{0D108BD9-81ED-4DB2-BD59-A6C34878D82A}">
                    <a16:rowId xmlns:a16="http://schemas.microsoft.com/office/drawing/2014/main" val="1849419130"/>
                  </a:ext>
                </a:extLst>
              </a:tr>
            </a:tbl>
          </a:graphicData>
        </a:graphic>
      </p:graphicFrame>
    </p:spTree>
    <p:extLst>
      <p:ext uri="{BB962C8B-B14F-4D97-AF65-F5344CB8AC3E}">
        <p14:creationId xmlns:p14="http://schemas.microsoft.com/office/powerpoint/2010/main" val="396000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CF333F1-DC4F-804D-8674-5437F9D540EA}"/>
              </a:ext>
            </a:extLst>
          </p:cNvPr>
          <p:cNvPicPr>
            <a:picLocks noChangeAspect="1"/>
          </p:cNvPicPr>
          <p:nvPr/>
        </p:nvPicPr>
        <p:blipFill rotWithShape="1">
          <a:blip r:embed="rId3">
            <a:alphaModFix/>
          </a:blip>
          <a:srcRect l="6763"/>
          <a:stretch/>
        </p:blipFill>
        <p:spPr>
          <a:xfrm>
            <a:off x="6765430" y="116124"/>
            <a:ext cx="5426570" cy="5820219"/>
          </a:xfrm>
          <a:prstGeom prst="rect">
            <a:avLst/>
          </a:prstGeom>
        </p:spPr>
      </p:pic>
      <p:sp>
        <p:nvSpPr>
          <p:cNvPr id="2" name="Titel 1">
            <a:extLst>
              <a:ext uri="{FF2B5EF4-FFF2-40B4-BE49-F238E27FC236}">
                <a16:creationId xmlns:a16="http://schemas.microsoft.com/office/drawing/2014/main" id="{AC7672B6-E78A-714C-AD95-A82A523D60D9}"/>
              </a:ext>
            </a:extLst>
          </p:cNvPr>
          <p:cNvSpPr>
            <a:spLocks noGrp="1"/>
          </p:cNvSpPr>
          <p:nvPr>
            <p:ph type="title"/>
          </p:nvPr>
        </p:nvSpPr>
        <p:spPr>
          <a:xfrm>
            <a:off x="793378" y="289239"/>
            <a:ext cx="7226482" cy="1108828"/>
          </a:xfrm>
        </p:spPr>
        <p:txBody>
          <a:bodyPr>
            <a:normAutofit/>
          </a:bodyPr>
          <a:lstStyle/>
          <a:p>
            <a:r>
              <a:rPr lang="nl-NL" dirty="0">
                <a:solidFill>
                  <a:srgbClr val="000000"/>
                </a:solidFill>
              </a:rPr>
              <a:t>Inburgeringswet 2021</a:t>
            </a:r>
          </a:p>
        </p:txBody>
      </p:sp>
      <p:sp>
        <p:nvSpPr>
          <p:cNvPr id="3" name="Tijdelijke aanduiding voor inhoud 2">
            <a:extLst>
              <a:ext uri="{FF2B5EF4-FFF2-40B4-BE49-F238E27FC236}">
                <a16:creationId xmlns:a16="http://schemas.microsoft.com/office/drawing/2014/main" id="{BB23B8CE-CA3A-1645-A224-54F09CAA78FA}"/>
              </a:ext>
            </a:extLst>
          </p:cNvPr>
          <p:cNvSpPr>
            <a:spLocks noGrp="1"/>
          </p:cNvSpPr>
          <p:nvPr>
            <p:ph idx="1"/>
          </p:nvPr>
        </p:nvSpPr>
        <p:spPr>
          <a:xfrm>
            <a:off x="578224" y="1123419"/>
            <a:ext cx="7973252" cy="4611162"/>
          </a:xfrm>
        </p:spPr>
        <p:txBody>
          <a:bodyPr anchor="ctr">
            <a:normAutofit fontScale="92500" lnSpcReduction="20000"/>
          </a:bodyPr>
          <a:lstStyle/>
          <a:p>
            <a:r>
              <a:rPr lang="nl-NL" sz="1900" dirty="0">
                <a:solidFill>
                  <a:srgbClr val="000000"/>
                </a:solidFill>
              </a:rPr>
              <a:t>Nieuwe processen</a:t>
            </a:r>
          </a:p>
          <a:p>
            <a:pPr lvl="1"/>
            <a:r>
              <a:rPr lang="nl-NL" sz="1900" dirty="0">
                <a:solidFill>
                  <a:srgbClr val="000000"/>
                </a:solidFill>
              </a:rPr>
              <a:t>Regie</a:t>
            </a:r>
          </a:p>
          <a:p>
            <a:pPr lvl="1"/>
            <a:r>
              <a:rPr lang="nl-NL" sz="1900" dirty="0">
                <a:solidFill>
                  <a:srgbClr val="000000"/>
                </a:solidFill>
              </a:rPr>
              <a:t>Brede intake, pip, </a:t>
            </a:r>
            <a:r>
              <a:rPr lang="nl-NL" sz="1900" dirty="0" err="1">
                <a:solidFill>
                  <a:srgbClr val="000000"/>
                </a:solidFill>
              </a:rPr>
              <a:t>pvt</a:t>
            </a:r>
            <a:r>
              <a:rPr lang="nl-NL" sz="1900" dirty="0">
                <a:solidFill>
                  <a:srgbClr val="000000"/>
                </a:solidFill>
              </a:rPr>
              <a:t>, map, leerroute, </a:t>
            </a:r>
            <a:r>
              <a:rPr lang="nl-NL" sz="1900" dirty="0" err="1">
                <a:solidFill>
                  <a:srgbClr val="000000"/>
                </a:solidFill>
              </a:rPr>
              <a:t>ontzorgen</a:t>
            </a:r>
            <a:r>
              <a:rPr lang="nl-NL" sz="1900" dirty="0">
                <a:solidFill>
                  <a:srgbClr val="000000"/>
                </a:solidFill>
              </a:rPr>
              <a:t> en maatschappelijke begeleiding</a:t>
            </a:r>
          </a:p>
          <a:p>
            <a:pPr lvl="1"/>
            <a:r>
              <a:rPr lang="nl-NL" sz="1900" dirty="0">
                <a:solidFill>
                  <a:srgbClr val="000000"/>
                </a:solidFill>
              </a:rPr>
              <a:t>Voortgang/resultaten en inspanningsverplichting</a:t>
            </a:r>
          </a:p>
          <a:p>
            <a:pPr lvl="1"/>
            <a:r>
              <a:rPr lang="nl-NL" sz="1900" dirty="0">
                <a:solidFill>
                  <a:srgbClr val="000000"/>
                </a:solidFill>
              </a:rPr>
              <a:t> Monitoring en evaluatie</a:t>
            </a:r>
          </a:p>
          <a:p>
            <a:pPr marL="457200" lvl="1" indent="0">
              <a:buNone/>
            </a:pPr>
            <a:endParaRPr lang="nl-NL" sz="1900" dirty="0">
              <a:solidFill>
                <a:srgbClr val="000000"/>
              </a:solidFill>
            </a:endParaRPr>
          </a:p>
          <a:p>
            <a:r>
              <a:rPr lang="nl-NL" sz="1900" dirty="0">
                <a:solidFill>
                  <a:srgbClr val="000000"/>
                </a:solidFill>
              </a:rPr>
              <a:t>Afhankelijkheid met ketenpartners</a:t>
            </a:r>
          </a:p>
          <a:p>
            <a:pPr lvl="1"/>
            <a:r>
              <a:rPr lang="nl-NL" sz="1900" dirty="0">
                <a:solidFill>
                  <a:srgbClr val="000000"/>
                </a:solidFill>
              </a:rPr>
              <a:t>COA </a:t>
            </a:r>
          </a:p>
          <a:p>
            <a:pPr lvl="1"/>
            <a:r>
              <a:rPr lang="nl-NL" sz="1900" dirty="0">
                <a:solidFill>
                  <a:srgbClr val="000000"/>
                </a:solidFill>
              </a:rPr>
              <a:t>DUO </a:t>
            </a:r>
          </a:p>
          <a:p>
            <a:pPr lvl="1"/>
            <a:r>
              <a:rPr lang="nl-NL" sz="1900" dirty="0">
                <a:solidFill>
                  <a:srgbClr val="000000"/>
                </a:solidFill>
              </a:rPr>
              <a:t>CBS</a:t>
            </a:r>
          </a:p>
          <a:p>
            <a:pPr marL="457200" lvl="1" indent="0">
              <a:buNone/>
            </a:pPr>
            <a:endParaRPr lang="nl-NL" sz="1900" dirty="0">
              <a:solidFill>
                <a:srgbClr val="000000"/>
              </a:solidFill>
            </a:endParaRPr>
          </a:p>
          <a:p>
            <a:r>
              <a:rPr lang="nl-NL" sz="1900" dirty="0">
                <a:solidFill>
                  <a:srgbClr val="000000"/>
                </a:solidFill>
              </a:rPr>
              <a:t>Afhankelijkheid met Lokale aanbieders</a:t>
            </a:r>
          </a:p>
          <a:p>
            <a:pPr lvl="1"/>
            <a:r>
              <a:rPr lang="nl-NL" sz="1900" dirty="0">
                <a:solidFill>
                  <a:srgbClr val="000000"/>
                </a:solidFill>
              </a:rPr>
              <a:t>Verschillende taken uitbesteden</a:t>
            </a:r>
          </a:p>
          <a:p>
            <a:pPr lvl="1"/>
            <a:r>
              <a:rPr lang="nl-NL" sz="1800" dirty="0">
                <a:solidFill>
                  <a:srgbClr val="000000"/>
                </a:solidFill>
              </a:rPr>
              <a:t>Informatie nodig om te voldoen aan de wettelijke taak</a:t>
            </a:r>
          </a:p>
          <a:p>
            <a:pPr lvl="1"/>
            <a:endParaRPr lang="nl-NL" sz="1400" dirty="0">
              <a:solidFill>
                <a:srgbClr val="000000"/>
              </a:solidFill>
            </a:endParaRPr>
          </a:p>
          <a:p>
            <a:pPr marL="457200" lvl="1" indent="0">
              <a:buNone/>
            </a:pPr>
            <a:r>
              <a:rPr lang="nl-NL" sz="1400" dirty="0">
                <a:solidFill>
                  <a:srgbClr val="000000"/>
                </a:solidFill>
              </a:rPr>
              <a:t>				</a:t>
            </a:r>
          </a:p>
          <a:p>
            <a:pPr marL="457200" lvl="1" indent="0">
              <a:buNone/>
            </a:pPr>
            <a:endParaRPr lang="nl-NL" sz="1400" dirty="0">
              <a:solidFill>
                <a:srgbClr val="000000"/>
              </a:solidFill>
            </a:endParaRPr>
          </a:p>
        </p:txBody>
      </p:sp>
    </p:spTree>
    <p:extLst>
      <p:ext uri="{BB962C8B-B14F-4D97-AF65-F5344CB8AC3E}">
        <p14:creationId xmlns:p14="http://schemas.microsoft.com/office/powerpoint/2010/main" val="328672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D722BBE3-3F95-1042-87B8-9ADBBA61F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23991" y="-1050084"/>
            <a:ext cx="5328242" cy="9607775"/>
          </a:xfrm>
          <a:prstGeom prst="rect">
            <a:avLst/>
          </a:prstGeom>
        </p:spPr>
      </p:pic>
      <p:sp>
        <p:nvSpPr>
          <p:cNvPr id="2" name="Titel 1">
            <a:extLst>
              <a:ext uri="{FF2B5EF4-FFF2-40B4-BE49-F238E27FC236}">
                <a16:creationId xmlns:a16="http://schemas.microsoft.com/office/drawing/2014/main" id="{87EFDE87-0587-4EFA-8141-7970FD57A9CD}"/>
              </a:ext>
            </a:extLst>
          </p:cNvPr>
          <p:cNvSpPr>
            <a:spLocks noGrp="1"/>
          </p:cNvSpPr>
          <p:nvPr>
            <p:ph type="title"/>
          </p:nvPr>
        </p:nvSpPr>
        <p:spPr>
          <a:xfrm>
            <a:off x="842659" y="165479"/>
            <a:ext cx="10037804" cy="1175423"/>
          </a:xfrm>
        </p:spPr>
        <p:txBody>
          <a:bodyPr/>
          <a:lstStyle/>
          <a:p>
            <a:r>
              <a:rPr lang="nl-NL" dirty="0"/>
              <a:t>Nieuwe keten, nieuwe informatie</a:t>
            </a:r>
          </a:p>
        </p:txBody>
      </p:sp>
      <p:sp>
        <p:nvSpPr>
          <p:cNvPr id="7" name="Tekstvak 6">
            <a:extLst>
              <a:ext uri="{FF2B5EF4-FFF2-40B4-BE49-F238E27FC236}">
                <a16:creationId xmlns:a16="http://schemas.microsoft.com/office/drawing/2014/main" id="{91DE2E62-E354-7B41-B458-0752EE9C0B63}"/>
              </a:ext>
            </a:extLst>
          </p:cNvPr>
          <p:cNvSpPr txBox="1"/>
          <p:nvPr/>
        </p:nvSpPr>
        <p:spPr>
          <a:xfrm>
            <a:off x="873590" y="1491647"/>
            <a:ext cx="5222410" cy="4524315"/>
          </a:xfrm>
          <a:prstGeom prst="rect">
            <a:avLst/>
          </a:prstGeom>
          <a:noFill/>
        </p:spPr>
        <p:txBody>
          <a:bodyPr wrap="square" rtlCol="0">
            <a:spAutoFit/>
          </a:bodyPr>
          <a:lstStyle/>
          <a:p>
            <a:r>
              <a:rPr lang="nl-NL" dirty="0"/>
              <a:t>Belanghebbende: </a:t>
            </a:r>
            <a:r>
              <a:rPr lang="nl-NL" b="1" dirty="0"/>
              <a:t>De inburgerende burger!</a:t>
            </a:r>
          </a:p>
          <a:p>
            <a:endParaRPr lang="nl-NL" dirty="0"/>
          </a:p>
          <a:p>
            <a:r>
              <a:rPr lang="nl-NL" dirty="0"/>
              <a:t>Landelijke partijen:</a:t>
            </a:r>
          </a:p>
          <a:p>
            <a:pPr marL="742950" lvl="1" indent="-285750">
              <a:buFont typeface="Arial" panose="020B0604020202020204" pitchFamily="34" charset="0"/>
              <a:buChar char="•"/>
            </a:pPr>
            <a:r>
              <a:rPr lang="nl-NL" dirty="0"/>
              <a:t>COA (klantprofiel)</a:t>
            </a:r>
          </a:p>
          <a:p>
            <a:pPr marL="742950" lvl="1" indent="-285750">
              <a:buFont typeface="Arial" panose="020B0604020202020204" pitchFamily="34" charset="0"/>
              <a:buChar char="•"/>
            </a:pPr>
            <a:r>
              <a:rPr lang="nl-NL" dirty="0"/>
              <a:t>DUO (vaststellen plicht en resultaat)</a:t>
            </a:r>
          </a:p>
          <a:p>
            <a:pPr marL="742950" lvl="1" indent="-285750">
              <a:buFont typeface="Arial" panose="020B0604020202020204" pitchFamily="34" charset="0"/>
              <a:buChar char="•"/>
            </a:pPr>
            <a:r>
              <a:rPr lang="nl-NL" dirty="0"/>
              <a:t>CBS (Monitoring en evaluatie)</a:t>
            </a:r>
          </a:p>
          <a:p>
            <a:pPr marL="742950" lvl="1" indent="-285750">
              <a:buFont typeface="Arial" panose="020B0604020202020204" pitchFamily="34" charset="0"/>
              <a:buChar char="•"/>
            </a:pPr>
            <a:r>
              <a:rPr lang="nl-NL" dirty="0"/>
              <a:t>Gemeente </a:t>
            </a:r>
          </a:p>
          <a:p>
            <a:endParaRPr lang="nl-NL" dirty="0"/>
          </a:p>
          <a:p>
            <a:r>
              <a:rPr lang="nl-NL" dirty="0"/>
              <a:t>Lokale aanbieders:</a:t>
            </a:r>
          </a:p>
          <a:p>
            <a:pPr marL="742950" lvl="1" indent="-285750">
              <a:buFont typeface="Arial" panose="020B0604020202020204" pitchFamily="34" charset="0"/>
              <a:buChar char="•"/>
            </a:pPr>
            <a:r>
              <a:rPr lang="nl-NL" dirty="0"/>
              <a:t>Taalaanbieder</a:t>
            </a:r>
          </a:p>
          <a:p>
            <a:pPr marL="742950" lvl="1" indent="-285750">
              <a:buFont typeface="Arial" panose="020B0604020202020204" pitchFamily="34" charset="0"/>
              <a:buChar char="•"/>
            </a:pPr>
            <a:r>
              <a:rPr lang="nl-NL" dirty="0"/>
              <a:t>Vluchtelingenwerk</a:t>
            </a:r>
          </a:p>
          <a:p>
            <a:pPr marL="742950" lvl="1" indent="-285750">
              <a:buFont typeface="Arial" panose="020B0604020202020204" pitchFamily="34" charset="0"/>
              <a:buChar char="•"/>
            </a:pPr>
            <a:r>
              <a:rPr lang="nl-NL" dirty="0"/>
              <a:t>Re-integratiepartijen</a:t>
            </a:r>
          </a:p>
          <a:p>
            <a:pPr marL="742950" lvl="1" indent="-285750">
              <a:buFont typeface="Arial" panose="020B0604020202020204" pitchFamily="34" charset="0"/>
              <a:buChar char="•"/>
            </a:pPr>
            <a:r>
              <a:rPr lang="nl-NL" dirty="0"/>
              <a:t>Werkgevers</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endParaRPr lang="nl-NL" dirty="0"/>
          </a:p>
        </p:txBody>
      </p:sp>
    </p:spTree>
    <p:extLst>
      <p:ext uri="{BB962C8B-B14F-4D97-AF65-F5344CB8AC3E}">
        <p14:creationId xmlns:p14="http://schemas.microsoft.com/office/powerpoint/2010/main" val="419763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19A10-C564-AC49-9D52-125D5B994447}"/>
              </a:ext>
            </a:extLst>
          </p:cNvPr>
          <p:cNvSpPr>
            <a:spLocks noGrp="1"/>
          </p:cNvSpPr>
          <p:nvPr>
            <p:ph type="title"/>
          </p:nvPr>
        </p:nvSpPr>
        <p:spPr/>
        <p:txBody>
          <a:bodyPr/>
          <a:lstStyle/>
          <a:p>
            <a:r>
              <a:rPr lang="nl-NL" dirty="0"/>
              <a:t>Inzicht in landelijke keteninformatie</a:t>
            </a:r>
          </a:p>
        </p:txBody>
      </p:sp>
      <p:sp>
        <p:nvSpPr>
          <p:cNvPr id="3" name="Tijdelijke aanduiding voor inhoud 2">
            <a:extLst>
              <a:ext uri="{FF2B5EF4-FFF2-40B4-BE49-F238E27FC236}">
                <a16:creationId xmlns:a16="http://schemas.microsoft.com/office/drawing/2014/main" id="{348A4867-0D18-364B-8A88-587FC0B5D22B}"/>
              </a:ext>
            </a:extLst>
          </p:cNvPr>
          <p:cNvSpPr>
            <a:spLocks noGrp="1"/>
          </p:cNvSpPr>
          <p:nvPr>
            <p:ph idx="1"/>
          </p:nvPr>
        </p:nvSpPr>
        <p:spPr>
          <a:xfrm>
            <a:off x="1315996" y="1270862"/>
            <a:ext cx="10037804" cy="4358830"/>
          </a:xfrm>
        </p:spPr>
        <p:txBody>
          <a:bodyPr>
            <a:normAutofit/>
          </a:bodyPr>
          <a:lstStyle/>
          <a:p>
            <a:pPr marL="0" indent="0">
              <a:buNone/>
            </a:pPr>
            <a:endParaRPr lang="nl-NL" dirty="0"/>
          </a:p>
          <a:p>
            <a:r>
              <a:rPr lang="nl-NL" dirty="0"/>
              <a:t>Ketenarchitectuur</a:t>
            </a:r>
          </a:p>
          <a:p>
            <a:r>
              <a:rPr lang="nl-NL" dirty="0"/>
              <a:t>ketenprocessen</a:t>
            </a:r>
          </a:p>
          <a:p>
            <a:r>
              <a:rPr lang="nl-NL" dirty="0"/>
              <a:t>Gegevenswoordenboek, informatiemodel</a:t>
            </a:r>
          </a:p>
          <a:p>
            <a:r>
              <a:rPr lang="nl-NL" dirty="0"/>
              <a:t>CBS richtlijnen (voorlopig)</a:t>
            </a:r>
          </a:p>
          <a:p>
            <a:pPr marL="0" indent="0">
              <a:buNone/>
            </a:pPr>
            <a:endParaRPr lang="nl-NL" dirty="0"/>
          </a:p>
          <a:p>
            <a:pPr marL="0" indent="0">
              <a:buNone/>
            </a:pPr>
            <a:r>
              <a:rPr lang="nl-NL" dirty="0">
                <a:hlinkClick r:id="rId3"/>
              </a:rPr>
              <a:t>https://www.rijksoverheid.nl/documenten/publicaties/2021/04/13/documentatie-informatievoorziening-keten-inburgering</a:t>
            </a:r>
            <a:endParaRPr lang="nl-NL" dirty="0"/>
          </a:p>
          <a:p>
            <a:pPr marL="0" indent="0">
              <a:buNone/>
            </a:pPr>
            <a:endParaRPr lang="nl-NL" dirty="0"/>
          </a:p>
          <a:p>
            <a:endParaRPr lang="nl-NL" dirty="0"/>
          </a:p>
        </p:txBody>
      </p:sp>
      <p:pic>
        <p:nvPicPr>
          <p:cNvPr id="5" name="Graphic 4" descr="Controlelijst RTL">
            <a:extLst>
              <a:ext uri="{FF2B5EF4-FFF2-40B4-BE49-F238E27FC236}">
                <a16:creationId xmlns:a16="http://schemas.microsoft.com/office/drawing/2014/main" id="{32AF3415-8501-6A4F-B194-9E54CED19A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0457" y="1771208"/>
            <a:ext cx="2017485" cy="2017485"/>
          </a:xfrm>
          <a:prstGeom prst="rect">
            <a:avLst/>
          </a:prstGeom>
        </p:spPr>
      </p:pic>
    </p:spTree>
    <p:extLst>
      <p:ext uri="{BB962C8B-B14F-4D97-AF65-F5344CB8AC3E}">
        <p14:creationId xmlns:p14="http://schemas.microsoft.com/office/powerpoint/2010/main" val="425664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D5981-A317-7C4D-BC88-1E1EB36C6DED}"/>
              </a:ext>
            </a:extLst>
          </p:cNvPr>
          <p:cNvSpPr>
            <a:spLocks noGrp="1"/>
          </p:cNvSpPr>
          <p:nvPr>
            <p:ph type="title"/>
          </p:nvPr>
        </p:nvSpPr>
        <p:spPr>
          <a:xfrm>
            <a:off x="980558" y="196833"/>
            <a:ext cx="5465065" cy="1088674"/>
          </a:xfrm>
        </p:spPr>
        <p:txBody>
          <a:bodyPr anchor="b">
            <a:normAutofit/>
          </a:bodyPr>
          <a:lstStyle/>
          <a:p>
            <a:r>
              <a:rPr lang="nl-NL" dirty="0"/>
              <a:t>Portals en handwerk</a:t>
            </a:r>
          </a:p>
        </p:txBody>
      </p:sp>
      <p:sp>
        <p:nvSpPr>
          <p:cNvPr id="3" name="Tijdelijke aanduiding voor inhoud 2">
            <a:extLst>
              <a:ext uri="{FF2B5EF4-FFF2-40B4-BE49-F238E27FC236}">
                <a16:creationId xmlns:a16="http://schemas.microsoft.com/office/drawing/2014/main" id="{7C0F6093-D929-D74A-A8BE-700FBA5BA07C}"/>
              </a:ext>
            </a:extLst>
          </p:cNvPr>
          <p:cNvSpPr>
            <a:spLocks noGrp="1"/>
          </p:cNvSpPr>
          <p:nvPr>
            <p:ph idx="1"/>
          </p:nvPr>
        </p:nvSpPr>
        <p:spPr>
          <a:xfrm>
            <a:off x="819990" y="1285507"/>
            <a:ext cx="6605825" cy="4452591"/>
          </a:xfrm>
        </p:spPr>
        <p:txBody>
          <a:bodyPr anchor="t">
            <a:normAutofit fontScale="92500" lnSpcReduction="10000"/>
          </a:bodyPr>
          <a:lstStyle/>
          <a:p>
            <a:pPr marL="457200" lvl="1" indent="0">
              <a:buNone/>
            </a:pPr>
            <a:r>
              <a:rPr lang="nl-NL" sz="2600" dirty="0"/>
              <a:t>COA Portaal</a:t>
            </a:r>
          </a:p>
          <a:p>
            <a:pPr lvl="2"/>
            <a:r>
              <a:rPr lang="nl-NL" sz="2600" dirty="0"/>
              <a:t>Ophalen (bijgewerkte) Klantprofiel (PDF) in portal</a:t>
            </a:r>
          </a:p>
          <a:p>
            <a:pPr lvl="2"/>
            <a:r>
              <a:rPr lang="nl-NL" sz="2600" dirty="0"/>
              <a:t>Inlog zelfde als nu</a:t>
            </a:r>
          </a:p>
          <a:p>
            <a:pPr marL="457200" lvl="1" indent="0">
              <a:buNone/>
            </a:pPr>
            <a:endParaRPr lang="nl-NL" sz="2600" dirty="0"/>
          </a:p>
          <a:p>
            <a:pPr marL="457200" lvl="1" indent="0">
              <a:buNone/>
            </a:pPr>
            <a:r>
              <a:rPr lang="nl-NL" sz="2600" dirty="0"/>
              <a:t>DUO Portaal:</a:t>
            </a:r>
          </a:p>
          <a:p>
            <a:pPr lvl="2"/>
            <a:r>
              <a:rPr lang="nl-NL" sz="2600" dirty="0"/>
              <a:t>Enige manier voor uitwisselen gegevens</a:t>
            </a:r>
          </a:p>
          <a:p>
            <a:pPr lvl="2"/>
            <a:r>
              <a:rPr lang="nl-NL" sz="2600" dirty="0"/>
              <a:t>Toegang kan nog wijzigen:</a:t>
            </a:r>
          </a:p>
          <a:p>
            <a:pPr lvl="3"/>
            <a:r>
              <a:rPr lang="nl-NL" sz="2600" dirty="0"/>
              <a:t>E-herkenning of token inlog (</a:t>
            </a:r>
            <a:r>
              <a:rPr lang="nl-NL" sz="2600" dirty="0" err="1"/>
              <a:t>Suwi</a:t>
            </a:r>
            <a:r>
              <a:rPr lang="nl-NL" sz="2600" dirty="0"/>
              <a:t> vervalt)	</a:t>
            </a:r>
          </a:p>
          <a:p>
            <a:pPr marL="0" indent="0">
              <a:buNone/>
            </a:pPr>
            <a:r>
              <a:rPr lang="nl-NL" sz="2600" dirty="0"/>
              <a:t>Notificaties per mail = inloggen</a:t>
            </a:r>
          </a:p>
          <a:p>
            <a:pPr marL="0" indent="0">
              <a:buNone/>
            </a:pPr>
            <a:r>
              <a:rPr lang="nl-NL" sz="2600" dirty="0"/>
              <a:t>Proces toegang en aanmelden gebruikers?</a:t>
            </a:r>
          </a:p>
          <a:p>
            <a:pPr marL="0" indent="0">
              <a:buNone/>
            </a:pPr>
            <a:endParaRPr lang="nl-NL" sz="1600" dirty="0"/>
          </a:p>
          <a:p>
            <a:pPr marL="0" indent="0">
              <a:buNone/>
            </a:pPr>
            <a:endParaRPr lang="nl-NL" sz="1600" dirty="0"/>
          </a:p>
          <a:p>
            <a:pPr marL="0" indent="0">
              <a:buNone/>
            </a:pPr>
            <a:endParaRPr lang="nl-NL" sz="1600" dirty="0"/>
          </a:p>
        </p:txBody>
      </p:sp>
      <p:pic>
        <p:nvPicPr>
          <p:cNvPr id="6" name="Graphic 5" descr="Ondertitels">
            <a:extLst>
              <a:ext uri="{FF2B5EF4-FFF2-40B4-BE49-F238E27FC236}">
                <a16:creationId xmlns:a16="http://schemas.microsoft.com/office/drawing/2014/main" id="{473F8847-CC08-D24A-BAD3-7F3AC00231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1650" y="1285507"/>
            <a:ext cx="1578111" cy="1578111"/>
          </a:xfrm>
          <a:prstGeom prst="rect">
            <a:avLst/>
          </a:prstGeom>
        </p:spPr>
      </p:pic>
      <p:pic>
        <p:nvPicPr>
          <p:cNvPr id="9" name="Graphic 8" descr="Ondertitels RTL">
            <a:extLst>
              <a:ext uri="{FF2B5EF4-FFF2-40B4-BE49-F238E27FC236}">
                <a16:creationId xmlns:a16="http://schemas.microsoft.com/office/drawing/2014/main" id="{A623DCC2-30D3-5E48-B28F-6063FC8EB7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3899" y="1285507"/>
            <a:ext cx="1578111" cy="1578111"/>
          </a:xfrm>
          <a:prstGeom prst="rect">
            <a:avLst/>
          </a:prstGeom>
        </p:spPr>
      </p:pic>
      <p:pic>
        <p:nvPicPr>
          <p:cNvPr id="11" name="Graphic 10" descr="Gebarentaal">
            <a:extLst>
              <a:ext uri="{FF2B5EF4-FFF2-40B4-BE49-F238E27FC236}">
                <a16:creationId xmlns:a16="http://schemas.microsoft.com/office/drawing/2014/main" id="{8BE16402-C304-2143-9AE7-44A7F11B40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90488" y="2977544"/>
            <a:ext cx="1474922" cy="1474922"/>
          </a:xfrm>
          <a:prstGeom prst="rect">
            <a:avLst/>
          </a:prstGeom>
        </p:spPr>
      </p:pic>
    </p:spTree>
    <p:extLst>
      <p:ext uri="{BB962C8B-B14F-4D97-AF65-F5344CB8AC3E}">
        <p14:creationId xmlns:p14="http://schemas.microsoft.com/office/powerpoint/2010/main" val="333110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EEB3E-7FCC-4ABC-A601-ACD825BFC877}"/>
              </a:ext>
            </a:extLst>
          </p:cNvPr>
          <p:cNvSpPr>
            <a:spLocks noGrp="1"/>
          </p:cNvSpPr>
          <p:nvPr>
            <p:ph type="title"/>
          </p:nvPr>
        </p:nvSpPr>
        <p:spPr/>
        <p:txBody>
          <a:bodyPr/>
          <a:lstStyle/>
          <a:p>
            <a:r>
              <a:rPr lang="nl-NL" dirty="0"/>
              <a:t>Gegevensuitwisseling en Privacy</a:t>
            </a:r>
          </a:p>
        </p:txBody>
      </p:sp>
      <p:sp>
        <p:nvSpPr>
          <p:cNvPr id="3" name="Tijdelijke aanduiding voor inhoud 2">
            <a:extLst>
              <a:ext uri="{FF2B5EF4-FFF2-40B4-BE49-F238E27FC236}">
                <a16:creationId xmlns:a16="http://schemas.microsoft.com/office/drawing/2014/main" id="{5844FA62-06B7-4963-9200-53639424CB60}"/>
              </a:ext>
            </a:extLst>
          </p:cNvPr>
          <p:cNvSpPr>
            <a:spLocks noGrp="1"/>
          </p:cNvSpPr>
          <p:nvPr>
            <p:ph idx="1"/>
          </p:nvPr>
        </p:nvSpPr>
        <p:spPr/>
        <p:txBody>
          <a:bodyPr/>
          <a:lstStyle/>
          <a:p>
            <a:pPr marL="0" indent="0">
              <a:buNone/>
            </a:pPr>
            <a:r>
              <a:rPr lang="nl-NL" dirty="0"/>
              <a:t>Er gaat veel informatie over de inburgeringsplichtige</a:t>
            </a:r>
          </a:p>
          <a:p>
            <a:r>
              <a:rPr lang="nl-NL" dirty="0"/>
              <a:t>Van COA naar gemeenten, </a:t>
            </a:r>
          </a:p>
          <a:p>
            <a:r>
              <a:rPr lang="nl-NL" dirty="0"/>
              <a:t>Van DUO naar gemeenten, </a:t>
            </a:r>
          </a:p>
          <a:p>
            <a:r>
              <a:rPr lang="nl-NL" dirty="0"/>
              <a:t>Van gemeenten naar lokale partners</a:t>
            </a:r>
          </a:p>
          <a:p>
            <a:r>
              <a:rPr lang="nl-NL" dirty="0"/>
              <a:t>Van gemeenten naar DUO</a:t>
            </a:r>
          </a:p>
          <a:p>
            <a:r>
              <a:rPr lang="nl-NL" dirty="0"/>
              <a:t>Van oude naar nieuwe gemeente</a:t>
            </a:r>
          </a:p>
        </p:txBody>
      </p:sp>
    </p:spTree>
    <p:extLst>
      <p:ext uri="{BB962C8B-B14F-4D97-AF65-F5344CB8AC3E}">
        <p14:creationId xmlns:p14="http://schemas.microsoft.com/office/powerpoint/2010/main" val="250950663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E64EF212933C4EBF98662158BBF4E2" ma:contentTypeVersion="11" ma:contentTypeDescription="Een nieuw document maken." ma:contentTypeScope="" ma:versionID="49215c7ba4f1b74790199c3ee5e41fa6">
  <xsd:schema xmlns:xsd="http://www.w3.org/2001/XMLSchema" xmlns:xs="http://www.w3.org/2001/XMLSchema" xmlns:p="http://schemas.microsoft.com/office/2006/metadata/properties" xmlns:ns2="4fd7fbdb-9dd1-4713-b41a-5160d583f2f3" xmlns:ns3="29271da0-2284-4741-8240-5804eb81db3e" targetNamespace="http://schemas.microsoft.com/office/2006/metadata/properties" ma:root="true" ma:fieldsID="a51662e2f92aa94a62299bda2b6e0423" ns2:_="" ns3:_="">
    <xsd:import namespace="4fd7fbdb-9dd1-4713-b41a-5160d583f2f3"/>
    <xsd:import namespace="29271da0-2284-4741-8240-5804eb81db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7fbdb-9dd1-4713-b41a-5160d583f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271da0-2284-4741-8240-5804eb81db3e"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295A77-A205-4916-92E2-E84662F519AC}">
  <ds:schemaRefs>
    <ds:schemaRef ds:uri="http://purl.org/dc/dcmitype/"/>
    <ds:schemaRef ds:uri="http://schemas.microsoft.com/office/2006/documentManagement/types"/>
    <ds:schemaRef ds:uri="29271da0-2284-4741-8240-5804eb81db3e"/>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4fd7fbdb-9dd1-4713-b41a-5160d583f2f3"/>
  </ds:schemaRefs>
</ds:datastoreItem>
</file>

<file path=customXml/itemProps2.xml><?xml version="1.0" encoding="utf-8"?>
<ds:datastoreItem xmlns:ds="http://schemas.openxmlformats.org/officeDocument/2006/customXml" ds:itemID="{E4D001A6-CFE2-4015-9980-C12F421C3D4D}">
  <ds:schemaRefs>
    <ds:schemaRef ds:uri="http://schemas.microsoft.com/sharepoint/v3/contenttype/forms"/>
  </ds:schemaRefs>
</ds:datastoreItem>
</file>

<file path=customXml/itemProps3.xml><?xml version="1.0" encoding="utf-8"?>
<ds:datastoreItem xmlns:ds="http://schemas.openxmlformats.org/officeDocument/2006/customXml" ds:itemID="{DB5F4B1B-D101-41E9-82D5-2CB6ECBFE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7fbdb-9dd1-4713-b41a-5160d583f2f3"/>
    <ds:schemaRef ds:uri="29271da0-2284-4741-8240-5804eb81db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TotalTime>
  <Words>1448</Words>
  <Application>Microsoft Office PowerPoint</Application>
  <PresentationFormat>Breedbeeld</PresentationFormat>
  <Paragraphs>296</Paragraphs>
  <Slides>24</Slides>
  <Notes>21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0</vt:i4>
      </vt:variant>
      <vt:variant>
        <vt:lpstr>Diatitels</vt:lpstr>
      </vt:variant>
      <vt:variant>
        <vt:i4>24</vt:i4>
      </vt:variant>
    </vt:vector>
  </HeadingPairs>
  <TitlesOfParts>
    <vt:vector size="30" baseType="lpstr">
      <vt:lpstr>Arial</vt:lpstr>
      <vt:lpstr>Calibri</vt:lpstr>
      <vt:lpstr>Calibri Light</vt:lpstr>
      <vt:lpstr>ScalaSansOT-Bold</vt:lpstr>
      <vt:lpstr>ScalaSansOT-Italic</vt:lpstr>
      <vt:lpstr>Kantoorthema</vt:lpstr>
      <vt:lpstr>PowerPoint-presentatie</vt:lpstr>
      <vt:lpstr>Doel bijeenkomst</vt:lpstr>
      <vt:lpstr>Aanleiding</vt:lpstr>
      <vt:lpstr>Realitycheck: Hoe groot is mijn opgave?</vt:lpstr>
      <vt:lpstr>Inburgeringswet 2021</vt:lpstr>
      <vt:lpstr>Nieuwe keten, nieuwe informatie</vt:lpstr>
      <vt:lpstr>Inzicht in landelijke keteninformatie</vt:lpstr>
      <vt:lpstr>Portals en handwerk</vt:lpstr>
      <vt:lpstr>Gegevensuitwisseling en Privacy</vt:lpstr>
      <vt:lpstr>Gegevensuitwisseling: Wat en Hoe</vt:lpstr>
      <vt:lpstr>Ondersteuning privacy gemeenten</vt:lpstr>
      <vt:lpstr>Informatie tussen gemeenten en DUO</vt:lpstr>
      <vt:lpstr>DUO -&gt; gemeenten </vt:lpstr>
      <vt:lpstr>Gemeenten -&gt; DUO</vt:lpstr>
      <vt:lpstr>Informatie tussen COA en gemeenten</vt:lpstr>
      <vt:lpstr>COA -&gt; gemeenten</vt:lpstr>
      <vt:lpstr>Gemeenten in het informatie netwerk</vt:lpstr>
      <vt:lpstr>Lokale aanbieders -&gt; gemeenten</vt:lpstr>
      <vt:lpstr>Wat deel je wel met de lokale aanbieder</vt:lpstr>
      <vt:lpstr>Wat deel je niet met de lokale aanbieder</vt:lpstr>
      <vt:lpstr>Veilige informatie overdracht met aanbieders</vt:lpstr>
      <vt:lpstr>Privacy is een organisatie vraagstuk</vt:lpstr>
      <vt:lpstr>Sharing is caring</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Jaoualia Ouazizi</dc:creator>
  <cp:lastModifiedBy>Nienke Tebbens</cp:lastModifiedBy>
  <cp:revision>44</cp:revision>
  <dcterms:created xsi:type="dcterms:W3CDTF">2020-11-11T17:43:48Z</dcterms:created>
  <dcterms:modified xsi:type="dcterms:W3CDTF">2021-06-11T07:20:19Z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0x010100F8E64EF212933C4EBF98662158BBF4E2</vt:lpwstr>
  </property>
</Properties>
</file>