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6" r:id="rId5"/>
    <p:sldId id="257" r:id="rId6"/>
    <p:sldId id="274" r:id="rId7"/>
    <p:sldId id="272" r:id="rId8"/>
    <p:sldId id="259" r:id="rId9"/>
    <p:sldId id="260" r:id="rId10"/>
    <p:sldId id="264" r:id="rId11"/>
    <p:sldId id="261" r:id="rId12"/>
    <p:sldId id="263" r:id="rId13"/>
    <p:sldId id="265" r:id="rId14"/>
    <p:sldId id="266" r:id="rId15"/>
    <p:sldId id="267" r:id="rId16"/>
    <p:sldId id="268" r:id="rId17"/>
    <p:sldId id="271" r:id="rId18"/>
    <p:sldId id="269" r:id="rId19"/>
    <p:sldId id="270" r:id="rId20"/>
    <p:sldId id="273" r:id="rId21"/>
    <p:sldId id="278" r:id="rId22"/>
    <p:sldId id="290" r:id="rId23"/>
    <p:sldId id="291" r:id="rId24"/>
    <p:sldId id="292" r:id="rId25"/>
    <p:sldId id="293" r:id="rId26"/>
    <p:sldId id="294" r:id="rId27"/>
    <p:sldId id="295" r:id="rId28"/>
    <p:sldId id="288" r:id="rId29"/>
    <p:sldId id="275" r:id="rId30"/>
    <p:sldId id="296" r:id="rId31"/>
    <p:sldId id="297" r:id="rId32"/>
    <p:sldId id="258" r:id="rId33"/>
    <p:sldId id="289" r:id="rId34"/>
    <p:sldId id="286" r:id="rId35"/>
    <p:sldId id="287" r:id="rId3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424473-D1AF-4BB0-BA70-755BF09113D1}" v="9" dt="2021-06-11T07:16:55.8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5" autoAdjust="0"/>
    <p:restoredTop sz="90116" autoAdjust="0"/>
  </p:normalViewPr>
  <p:slideViewPr>
    <p:cSldViewPr snapToGrid="0">
      <p:cViewPr varScale="1">
        <p:scale>
          <a:sx n="60" d="100"/>
          <a:sy n="60" d="100"/>
        </p:scale>
        <p:origin x="83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nke Tebbens" userId="d520612b-e738-4a3c-b649-60a47982919e" providerId="ADAL" clId="{C4424473-D1AF-4BB0-BA70-755BF09113D1}"/>
    <pc:docChg chg="undo redo custSel addSld delSld modSld">
      <pc:chgData name="Nienke Tebbens" userId="d520612b-e738-4a3c-b649-60a47982919e" providerId="ADAL" clId="{C4424473-D1AF-4BB0-BA70-755BF09113D1}" dt="2021-06-11T07:16:34.540" v="947" actId="20577"/>
      <pc:docMkLst>
        <pc:docMk/>
      </pc:docMkLst>
      <pc:sldChg chg="modSp mod">
        <pc:chgData name="Nienke Tebbens" userId="d520612b-e738-4a3c-b649-60a47982919e" providerId="ADAL" clId="{C4424473-D1AF-4BB0-BA70-755BF09113D1}" dt="2021-06-08T06:26:18.460" v="289" actId="20577"/>
        <pc:sldMkLst>
          <pc:docMk/>
          <pc:sldMk cId="1063705719" sldId="256"/>
        </pc:sldMkLst>
        <pc:spChg chg="mod">
          <ac:chgData name="Nienke Tebbens" userId="d520612b-e738-4a3c-b649-60a47982919e" providerId="ADAL" clId="{C4424473-D1AF-4BB0-BA70-755BF09113D1}" dt="2021-06-08T06:26:18.460" v="289" actId="20577"/>
          <ac:spMkLst>
            <pc:docMk/>
            <pc:sldMk cId="1063705719" sldId="256"/>
            <ac:spMk id="3" creationId="{00000000-0000-0000-0000-000000000000}"/>
          </ac:spMkLst>
        </pc:spChg>
      </pc:sldChg>
      <pc:sldChg chg="modSp mod">
        <pc:chgData name="Nienke Tebbens" userId="d520612b-e738-4a3c-b649-60a47982919e" providerId="ADAL" clId="{C4424473-D1AF-4BB0-BA70-755BF09113D1}" dt="2021-06-10T07:16:29.387" v="666" actId="403"/>
        <pc:sldMkLst>
          <pc:docMk/>
          <pc:sldMk cId="4197638118" sldId="257"/>
        </pc:sldMkLst>
        <pc:spChg chg="mod">
          <ac:chgData name="Nienke Tebbens" userId="d520612b-e738-4a3c-b649-60a47982919e" providerId="ADAL" clId="{C4424473-D1AF-4BB0-BA70-755BF09113D1}" dt="2021-06-10T07:16:23.274" v="663" actId="403"/>
          <ac:spMkLst>
            <pc:docMk/>
            <pc:sldMk cId="4197638118" sldId="257"/>
            <ac:spMk id="2" creationId="{87EFDE87-0587-4EFA-8141-7970FD57A9CD}"/>
          </ac:spMkLst>
        </pc:spChg>
        <pc:spChg chg="mod">
          <ac:chgData name="Nienke Tebbens" userId="d520612b-e738-4a3c-b649-60a47982919e" providerId="ADAL" clId="{C4424473-D1AF-4BB0-BA70-755BF09113D1}" dt="2021-06-10T07:16:29.387" v="666" actId="403"/>
          <ac:spMkLst>
            <pc:docMk/>
            <pc:sldMk cId="4197638118" sldId="257"/>
            <ac:spMk id="4" creationId="{00000000-0000-0000-0000-000000000000}"/>
          </ac:spMkLst>
        </pc:spChg>
      </pc:sldChg>
      <pc:sldChg chg="add del">
        <pc:chgData name="Nienke Tebbens" userId="d520612b-e738-4a3c-b649-60a47982919e" providerId="ADAL" clId="{C4424473-D1AF-4BB0-BA70-755BF09113D1}" dt="2021-06-10T07:15:13.586" v="651"/>
        <pc:sldMkLst>
          <pc:docMk/>
          <pc:sldMk cId="812387892" sldId="258"/>
        </pc:sldMkLst>
      </pc:sldChg>
      <pc:sldChg chg="add del">
        <pc:chgData name="Nienke Tebbens" userId="d520612b-e738-4a3c-b649-60a47982919e" providerId="ADAL" clId="{C4424473-D1AF-4BB0-BA70-755BF09113D1}" dt="2021-06-10T07:14:50.473" v="650" actId="47"/>
        <pc:sldMkLst>
          <pc:docMk/>
          <pc:sldMk cId="2644116208" sldId="258"/>
        </pc:sldMkLst>
      </pc:sldChg>
      <pc:sldChg chg="delSp modSp new mod">
        <pc:chgData name="Nienke Tebbens" userId="d520612b-e738-4a3c-b649-60a47982919e" providerId="ADAL" clId="{C4424473-D1AF-4BB0-BA70-755BF09113D1}" dt="2021-06-08T06:25:56.720" v="277" actId="113"/>
        <pc:sldMkLst>
          <pc:docMk/>
          <pc:sldMk cId="3794154870" sldId="274"/>
        </pc:sldMkLst>
        <pc:spChg chg="mod">
          <ac:chgData name="Nienke Tebbens" userId="d520612b-e738-4a3c-b649-60a47982919e" providerId="ADAL" clId="{C4424473-D1AF-4BB0-BA70-755BF09113D1}" dt="2021-06-08T06:25:56.720" v="277" actId="113"/>
          <ac:spMkLst>
            <pc:docMk/>
            <pc:sldMk cId="3794154870" sldId="274"/>
            <ac:spMk id="2" creationId="{BFC6FBFA-CD49-4C60-84C3-D25997931BAC}"/>
          </ac:spMkLst>
        </pc:spChg>
        <pc:spChg chg="del">
          <ac:chgData name="Nienke Tebbens" userId="d520612b-e738-4a3c-b649-60a47982919e" providerId="ADAL" clId="{C4424473-D1AF-4BB0-BA70-755BF09113D1}" dt="2021-06-08T06:25:46.894" v="275" actId="478"/>
          <ac:spMkLst>
            <pc:docMk/>
            <pc:sldMk cId="3794154870" sldId="274"/>
            <ac:spMk id="3" creationId="{B4B4E36A-721F-4AB2-9BD4-89337A6557B4}"/>
          </ac:spMkLst>
        </pc:spChg>
      </pc:sldChg>
      <pc:sldChg chg="modSp new del mod">
        <pc:chgData name="Nienke Tebbens" userId="d520612b-e738-4a3c-b649-60a47982919e" providerId="ADAL" clId="{C4424473-D1AF-4BB0-BA70-755BF09113D1}" dt="2021-06-08T08:47:07.347" v="600" actId="2696"/>
        <pc:sldMkLst>
          <pc:docMk/>
          <pc:sldMk cId="1309927692" sldId="275"/>
        </pc:sldMkLst>
        <pc:spChg chg="mod">
          <ac:chgData name="Nienke Tebbens" userId="d520612b-e738-4a3c-b649-60a47982919e" providerId="ADAL" clId="{C4424473-D1AF-4BB0-BA70-755BF09113D1}" dt="2021-06-08T06:28:57.998" v="348" actId="20577"/>
          <ac:spMkLst>
            <pc:docMk/>
            <pc:sldMk cId="1309927692" sldId="275"/>
            <ac:spMk id="2" creationId="{4FDBF7FF-C51F-4B40-B232-E5522C6F30E6}"/>
          </ac:spMkLst>
        </pc:spChg>
      </pc:sldChg>
      <pc:sldChg chg="modSp add mod">
        <pc:chgData name="Nienke Tebbens" userId="d520612b-e738-4a3c-b649-60a47982919e" providerId="ADAL" clId="{C4424473-D1AF-4BB0-BA70-755BF09113D1}" dt="2021-06-08T08:47:53.336" v="629" actId="20577"/>
        <pc:sldMkLst>
          <pc:docMk/>
          <pc:sldMk cId="3235426941" sldId="275"/>
        </pc:sldMkLst>
        <pc:spChg chg="mod">
          <ac:chgData name="Nienke Tebbens" userId="d520612b-e738-4a3c-b649-60a47982919e" providerId="ADAL" clId="{C4424473-D1AF-4BB0-BA70-755BF09113D1}" dt="2021-06-08T08:47:53.336" v="629" actId="20577"/>
          <ac:spMkLst>
            <pc:docMk/>
            <pc:sldMk cId="3235426941" sldId="275"/>
            <ac:spMk id="2" creationId="{4FDBF7FF-C51F-4B40-B232-E5522C6F30E6}"/>
          </ac:spMkLst>
        </pc:spChg>
      </pc:sldChg>
      <pc:sldChg chg="add del">
        <pc:chgData name="Nienke Tebbens" userId="d520612b-e738-4a3c-b649-60a47982919e" providerId="ADAL" clId="{C4424473-D1AF-4BB0-BA70-755BF09113D1}" dt="2021-06-10T07:14:50.473" v="650" actId="47"/>
        <pc:sldMkLst>
          <pc:docMk/>
          <pc:sldMk cId="1748824161" sldId="276"/>
        </pc:sldMkLst>
      </pc:sldChg>
      <pc:sldChg chg="add del">
        <pc:chgData name="Nienke Tebbens" userId="d520612b-e738-4a3c-b649-60a47982919e" providerId="ADAL" clId="{C4424473-D1AF-4BB0-BA70-755BF09113D1}" dt="2021-06-08T08:47:07.347" v="600" actId="2696"/>
        <pc:sldMkLst>
          <pc:docMk/>
          <pc:sldMk cId="3391967682" sldId="276"/>
        </pc:sldMkLst>
      </pc:sldChg>
      <pc:sldChg chg="add del">
        <pc:chgData name="Nienke Tebbens" userId="d520612b-e738-4a3c-b649-60a47982919e" providerId="ADAL" clId="{C4424473-D1AF-4BB0-BA70-755BF09113D1}" dt="2021-06-08T08:47:07.347" v="600" actId="2696"/>
        <pc:sldMkLst>
          <pc:docMk/>
          <pc:sldMk cId="326517107" sldId="277"/>
        </pc:sldMkLst>
      </pc:sldChg>
      <pc:sldChg chg="add del">
        <pc:chgData name="Nienke Tebbens" userId="d520612b-e738-4a3c-b649-60a47982919e" providerId="ADAL" clId="{C4424473-D1AF-4BB0-BA70-755BF09113D1}" dt="2021-06-10T07:14:50.473" v="650" actId="47"/>
        <pc:sldMkLst>
          <pc:docMk/>
          <pc:sldMk cId="2501627712" sldId="277"/>
        </pc:sldMkLst>
      </pc:sldChg>
      <pc:sldChg chg="modSp new mod">
        <pc:chgData name="Nienke Tebbens" userId="d520612b-e738-4a3c-b649-60a47982919e" providerId="ADAL" clId="{C4424473-D1AF-4BB0-BA70-755BF09113D1}" dt="2021-06-08T08:47:47.373" v="627" actId="20577"/>
        <pc:sldMkLst>
          <pc:docMk/>
          <pc:sldMk cId="2046975570" sldId="278"/>
        </pc:sldMkLst>
        <pc:spChg chg="mod">
          <ac:chgData name="Nienke Tebbens" userId="d520612b-e738-4a3c-b649-60a47982919e" providerId="ADAL" clId="{C4424473-D1AF-4BB0-BA70-755BF09113D1}" dt="2021-06-08T08:47:47.373" v="627" actId="20577"/>
          <ac:spMkLst>
            <pc:docMk/>
            <pc:sldMk cId="2046975570" sldId="278"/>
            <ac:spMk id="2" creationId="{76839CF3-EE2D-47C8-8699-1E7E47DA6AD4}"/>
          </ac:spMkLst>
        </pc:spChg>
      </pc:sldChg>
      <pc:sldChg chg="add del">
        <pc:chgData name="Nienke Tebbens" userId="d520612b-e738-4a3c-b649-60a47982919e" providerId="ADAL" clId="{C4424473-D1AF-4BB0-BA70-755BF09113D1}" dt="2021-06-09T13:23:29.805" v="648" actId="47"/>
        <pc:sldMkLst>
          <pc:docMk/>
          <pc:sldMk cId="393564084" sldId="279"/>
        </pc:sldMkLst>
      </pc:sldChg>
      <pc:sldChg chg="add del">
        <pc:chgData name="Nienke Tebbens" userId="d520612b-e738-4a3c-b649-60a47982919e" providerId="ADAL" clId="{C4424473-D1AF-4BB0-BA70-755BF09113D1}" dt="2021-06-09T13:23:29.805" v="648" actId="47"/>
        <pc:sldMkLst>
          <pc:docMk/>
          <pc:sldMk cId="2548286841" sldId="280"/>
        </pc:sldMkLst>
      </pc:sldChg>
      <pc:sldChg chg="modSp add del mod">
        <pc:chgData name="Nienke Tebbens" userId="d520612b-e738-4a3c-b649-60a47982919e" providerId="ADAL" clId="{C4424473-D1AF-4BB0-BA70-755BF09113D1}" dt="2021-06-09T13:23:29.805" v="648" actId="47"/>
        <pc:sldMkLst>
          <pc:docMk/>
          <pc:sldMk cId="193057682" sldId="281"/>
        </pc:sldMkLst>
        <pc:spChg chg="mod">
          <ac:chgData name="Nienke Tebbens" userId="d520612b-e738-4a3c-b649-60a47982919e" providerId="ADAL" clId="{C4424473-D1AF-4BB0-BA70-755BF09113D1}" dt="2021-06-08T06:28:36.597" v="338" actId="27636"/>
          <ac:spMkLst>
            <pc:docMk/>
            <pc:sldMk cId="193057682" sldId="281"/>
            <ac:spMk id="2" creationId="{00000000-0000-0000-0000-000000000000}"/>
          </ac:spMkLst>
        </pc:spChg>
      </pc:sldChg>
      <pc:sldChg chg="modSp add del mod">
        <pc:chgData name="Nienke Tebbens" userId="d520612b-e738-4a3c-b649-60a47982919e" providerId="ADAL" clId="{C4424473-D1AF-4BB0-BA70-755BF09113D1}" dt="2021-06-09T13:23:29.805" v="648" actId="47"/>
        <pc:sldMkLst>
          <pc:docMk/>
          <pc:sldMk cId="517575315" sldId="282"/>
        </pc:sldMkLst>
        <pc:spChg chg="mod">
          <ac:chgData name="Nienke Tebbens" userId="d520612b-e738-4a3c-b649-60a47982919e" providerId="ADAL" clId="{C4424473-D1AF-4BB0-BA70-755BF09113D1}" dt="2021-06-08T06:28:36.597" v="339" actId="27636"/>
          <ac:spMkLst>
            <pc:docMk/>
            <pc:sldMk cId="517575315" sldId="282"/>
            <ac:spMk id="2" creationId="{00000000-0000-0000-0000-000000000000}"/>
          </ac:spMkLst>
        </pc:spChg>
      </pc:sldChg>
      <pc:sldChg chg="modSp add del mod">
        <pc:chgData name="Nienke Tebbens" userId="d520612b-e738-4a3c-b649-60a47982919e" providerId="ADAL" clId="{C4424473-D1AF-4BB0-BA70-755BF09113D1}" dt="2021-06-09T13:23:29.805" v="648" actId="47"/>
        <pc:sldMkLst>
          <pc:docMk/>
          <pc:sldMk cId="3176745659" sldId="283"/>
        </pc:sldMkLst>
        <pc:spChg chg="mod">
          <ac:chgData name="Nienke Tebbens" userId="d520612b-e738-4a3c-b649-60a47982919e" providerId="ADAL" clId="{C4424473-D1AF-4BB0-BA70-755BF09113D1}" dt="2021-06-08T06:28:36.613" v="340" actId="27636"/>
          <ac:spMkLst>
            <pc:docMk/>
            <pc:sldMk cId="3176745659" sldId="283"/>
            <ac:spMk id="2" creationId="{00000000-0000-0000-0000-000000000000}"/>
          </ac:spMkLst>
        </pc:spChg>
      </pc:sldChg>
      <pc:sldChg chg="modSp add del mod">
        <pc:chgData name="Nienke Tebbens" userId="d520612b-e738-4a3c-b649-60a47982919e" providerId="ADAL" clId="{C4424473-D1AF-4BB0-BA70-755BF09113D1}" dt="2021-06-09T13:23:29.805" v="648" actId="47"/>
        <pc:sldMkLst>
          <pc:docMk/>
          <pc:sldMk cId="3522197027" sldId="284"/>
        </pc:sldMkLst>
        <pc:spChg chg="mod">
          <ac:chgData name="Nienke Tebbens" userId="d520612b-e738-4a3c-b649-60a47982919e" providerId="ADAL" clId="{C4424473-D1AF-4BB0-BA70-755BF09113D1}" dt="2021-06-08T06:28:36.628" v="341" actId="27636"/>
          <ac:spMkLst>
            <pc:docMk/>
            <pc:sldMk cId="3522197027" sldId="284"/>
            <ac:spMk id="2" creationId="{00000000-0000-0000-0000-000000000000}"/>
          </ac:spMkLst>
        </pc:spChg>
      </pc:sldChg>
      <pc:sldChg chg="add del">
        <pc:chgData name="Nienke Tebbens" userId="d520612b-e738-4a3c-b649-60a47982919e" providerId="ADAL" clId="{C4424473-D1AF-4BB0-BA70-755BF09113D1}" dt="2021-06-09T13:23:29.805" v="648" actId="47"/>
        <pc:sldMkLst>
          <pc:docMk/>
          <pc:sldMk cId="1492882811" sldId="285"/>
        </pc:sldMkLst>
      </pc:sldChg>
      <pc:sldChg chg="addSp delSp modSp new mod">
        <pc:chgData name="Nienke Tebbens" userId="d520612b-e738-4a3c-b649-60a47982919e" providerId="ADAL" clId="{C4424473-D1AF-4BB0-BA70-755BF09113D1}" dt="2021-06-08T06:31:12.123" v="585" actId="20577"/>
        <pc:sldMkLst>
          <pc:docMk/>
          <pc:sldMk cId="1435140740" sldId="286"/>
        </pc:sldMkLst>
        <pc:spChg chg="mod">
          <ac:chgData name="Nienke Tebbens" userId="d520612b-e738-4a3c-b649-60a47982919e" providerId="ADAL" clId="{C4424473-D1AF-4BB0-BA70-755BF09113D1}" dt="2021-06-08T06:31:12.123" v="585" actId="20577"/>
          <ac:spMkLst>
            <pc:docMk/>
            <pc:sldMk cId="1435140740" sldId="286"/>
            <ac:spMk id="2" creationId="{19E5832E-7A60-478E-ABD4-8D93C722E66C}"/>
          </ac:spMkLst>
        </pc:spChg>
        <pc:spChg chg="del mod">
          <ac:chgData name="Nienke Tebbens" userId="d520612b-e738-4a3c-b649-60a47982919e" providerId="ADAL" clId="{C4424473-D1AF-4BB0-BA70-755BF09113D1}" dt="2021-06-08T06:30:24.088" v="459" actId="478"/>
          <ac:spMkLst>
            <pc:docMk/>
            <pc:sldMk cId="1435140740" sldId="286"/>
            <ac:spMk id="3" creationId="{7BB7371C-ECD4-4290-9F24-64F920656E1E}"/>
          </ac:spMkLst>
        </pc:spChg>
        <pc:spChg chg="add mod">
          <ac:chgData name="Nienke Tebbens" userId="d520612b-e738-4a3c-b649-60a47982919e" providerId="ADAL" clId="{C4424473-D1AF-4BB0-BA70-755BF09113D1}" dt="2021-06-08T06:30:24.088" v="459" actId="478"/>
          <ac:spMkLst>
            <pc:docMk/>
            <pc:sldMk cId="1435140740" sldId="286"/>
            <ac:spMk id="5" creationId="{DA115556-F0C5-48F1-A20E-78BFEA72A765}"/>
          </ac:spMkLst>
        </pc:spChg>
      </pc:sldChg>
      <pc:sldChg chg="modSp new mod">
        <pc:chgData name="Nienke Tebbens" userId="d520612b-e738-4a3c-b649-60a47982919e" providerId="ADAL" clId="{C4424473-D1AF-4BB0-BA70-755BF09113D1}" dt="2021-06-11T07:16:34.540" v="947" actId="20577"/>
        <pc:sldMkLst>
          <pc:docMk/>
          <pc:sldMk cId="77384580" sldId="287"/>
        </pc:sldMkLst>
        <pc:spChg chg="mod">
          <ac:chgData name="Nienke Tebbens" userId="d520612b-e738-4a3c-b649-60a47982919e" providerId="ADAL" clId="{C4424473-D1AF-4BB0-BA70-755BF09113D1}" dt="2021-06-08T06:31:21.744" v="599" actId="20577"/>
          <ac:spMkLst>
            <pc:docMk/>
            <pc:sldMk cId="77384580" sldId="287"/>
            <ac:spMk id="2" creationId="{3A6AAB61-F3C0-4167-92CA-40AF1BD2311E}"/>
          </ac:spMkLst>
        </pc:spChg>
        <pc:spChg chg="mod">
          <ac:chgData name="Nienke Tebbens" userId="d520612b-e738-4a3c-b649-60a47982919e" providerId="ADAL" clId="{C4424473-D1AF-4BB0-BA70-755BF09113D1}" dt="2021-06-11T07:16:34.540" v="947" actId="20577"/>
          <ac:spMkLst>
            <pc:docMk/>
            <pc:sldMk cId="77384580" sldId="287"/>
            <ac:spMk id="3" creationId="{7B0E6553-4C17-4E0D-9CB5-2A432B3662DD}"/>
          </ac:spMkLst>
        </pc:spChg>
      </pc:sldChg>
      <pc:sldChg chg="modSp new mod">
        <pc:chgData name="Nienke Tebbens" userId="d520612b-e738-4a3c-b649-60a47982919e" providerId="ADAL" clId="{C4424473-D1AF-4BB0-BA70-755BF09113D1}" dt="2021-06-08T08:50:22.948" v="638" actId="20577"/>
        <pc:sldMkLst>
          <pc:docMk/>
          <pc:sldMk cId="1656208634" sldId="288"/>
        </pc:sldMkLst>
        <pc:spChg chg="mod">
          <ac:chgData name="Nienke Tebbens" userId="d520612b-e738-4a3c-b649-60a47982919e" providerId="ADAL" clId="{C4424473-D1AF-4BB0-BA70-755BF09113D1}" dt="2021-06-08T08:50:22.948" v="638" actId="20577"/>
          <ac:spMkLst>
            <pc:docMk/>
            <pc:sldMk cId="1656208634" sldId="288"/>
            <ac:spMk id="2" creationId="{C66A9734-537A-4F8B-BB1C-C4EA168F74C6}"/>
          </ac:spMkLst>
        </pc:spChg>
      </pc:sldChg>
      <pc:sldChg chg="modSp new mod">
        <pc:chgData name="Nienke Tebbens" userId="d520612b-e738-4a3c-b649-60a47982919e" providerId="ADAL" clId="{C4424473-D1AF-4BB0-BA70-755BF09113D1}" dt="2021-06-08T08:50:31.179" v="647" actId="20577"/>
        <pc:sldMkLst>
          <pc:docMk/>
          <pc:sldMk cId="3796808589" sldId="289"/>
        </pc:sldMkLst>
        <pc:spChg chg="mod">
          <ac:chgData name="Nienke Tebbens" userId="d520612b-e738-4a3c-b649-60a47982919e" providerId="ADAL" clId="{C4424473-D1AF-4BB0-BA70-755BF09113D1}" dt="2021-06-08T08:50:31.179" v="647" actId="20577"/>
          <ac:spMkLst>
            <pc:docMk/>
            <pc:sldMk cId="3796808589" sldId="289"/>
            <ac:spMk id="2" creationId="{AECED842-D370-4A28-B57C-357763E06F7B}"/>
          </ac:spMkLst>
        </pc:spChg>
      </pc:sldChg>
      <pc:sldChg chg="add">
        <pc:chgData name="Nienke Tebbens" userId="d520612b-e738-4a3c-b649-60a47982919e" providerId="ADAL" clId="{C4424473-D1AF-4BB0-BA70-755BF09113D1}" dt="2021-06-09T13:23:34.397" v="649"/>
        <pc:sldMkLst>
          <pc:docMk/>
          <pc:sldMk cId="1338397623" sldId="290"/>
        </pc:sldMkLst>
      </pc:sldChg>
      <pc:sldChg chg="add">
        <pc:chgData name="Nienke Tebbens" userId="d520612b-e738-4a3c-b649-60a47982919e" providerId="ADAL" clId="{C4424473-D1AF-4BB0-BA70-755BF09113D1}" dt="2021-06-09T13:23:34.397" v="649"/>
        <pc:sldMkLst>
          <pc:docMk/>
          <pc:sldMk cId="2548286841" sldId="291"/>
        </pc:sldMkLst>
      </pc:sldChg>
      <pc:sldChg chg="add">
        <pc:chgData name="Nienke Tebbens" userId="d520612b-e738-4a3c-b649-60a47982919e" providerId="ADAL" clId="{C4424473-D1AF-4BB0-BA70-755BF09113D1}" dt="2021-06-09T13:23:34.397" v="649"/>
        <pc:sldMkLst>
          <pc:docMk/>
          <pc:sldMk cId="193057682" sldId="292"/>
        </pc:sldMkLst>
      </pc:sldChg>
      <pc:sldChg chg="add">
        <pc:chgData name="Nienke Tebbens" userId="d520612b-e738-4a3c-b649-60a47982919e" providerId="ADAL" clId="{C4424473-D1AF-4BB0-BA70-755BF09113D1}" dt="2021-06-09T13:23:34.397" v="649"/>
        <pc:sldMkLst>
          <pc:docMk/>
          <pc:sldMk cId="3176745659" sldId="293"/>
        </pc:sldMkLst>
      </pc:sldChg>
      <pc:sldChg chg="add">
        <pc:chgData name="Nienke Tebbens" userId="d520612b-e738-4a3c-b649-60a47982919e" providerId="ADAL" clId="{C4424473-D1AF-4BB0-BA70-755BF09113D1}" dt="2021-06-09T13:23:34.397" v="649"/>
        <pc:sldMkLst>
          <pc:docMk/>
          <pc:sldMk cId="3522197027" sldId="294"/>
        </pc:sldMkLst>
      </pc:sldChg>
      <pc:sldChg chg="add">
        <pc:chgData name="Nienke Tebbens" userId="d520612b-e738-4a3c-b649-60a47982919e" providerId="ADAL" clId="{C4424473-D1AF-4BB0-BA70-755BF09113D1}" dt="2021-06-09T13:23:34.397" v="649"/>
        <pc:sldMkLst>
          <pc:docMk/>
          <pc:sldMk cId="1492882811" sldId="295"/>
        </pc:sldMkLst>
      </pc:sldChg>
      <pc:sldChg chg="add">
        <pc:chgData name="Nienke Tebbens" userId="d520612b-e738-4a3c-b649-60a47982919e" providerId="ADAL" clId="{C4424473-D1AF-4BB0-BA70-755BF09113D1}" dt="2021-06-10T07:15:13.586" v="651"/>
        <pc:sldMkLst>
          <pc:docMk/>
          <pc:sldMk cId="3391967682" sldId="296"/>
        </pc:sldMkLst>
      </pc:sldChg>
      <pc:sldChg chg="add">
        <pc:chgData name="Nienke Tebbens" userId="d520612b-e738-4a3c-b649-60a47982919e" providerId="ADAL" clId="{C4424473-D1AF-4BB0-BA70-755BF09113D1}" dt="2021-06-10T07:15:13.586" v="651"/>
        <pc:sldMkLst>
          <pc:docMk/>
          <pc:sldMk cId="85622437" sldId="29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04AEF-2FB8-4AC8-9229-CEACA2848D25}" type="datetimeFigureOut">
              <a:rPr lang="nl-NL" smtClean="0"/>
              <a:t>11-6-2021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11DFF-5AA1-469F-97F8-71877A5C6D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2903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DB530-15B0-46F8-98AC-2E73491E6CE5}" type="datetimeFigureOut">
              <a:rPr lang="nl-NL" smtClean="0"/>
              <a:t>11-6-2021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1AD32-FD35-45C3-B8DC-DB243C2910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8485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Gegevensuitwisseling tussen ketenpartners in de nieuwe Wet inburgering, onderdeel informatiemodel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AD32-FD35-45C3-B8DC-DB243C2910F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13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Een korte anekdote</a:t>
            </a:r>
            <a:r>
              <a:rPr lang="nl-NL" baseline="0" dirty="0"/>
              <a:t> om nut en noodzaak informatiemodel toe te lichten.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7140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7707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4119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3756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 plateau-1 bestaat het informatiemodel uit: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Gegevenswoordenboek (Begrippenkader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Conceptueel informatiemodel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Voor plateau-2</a:t>
            </a:r>
            <a:r>
              <a:rPr lang="nl-NL" baseline="0" dirty="0"/>
              <a:t> en 3 is het waarschijnlijk dat er extra informatiemodellen komen t.b.v. geautomatiseerde gegevensverwerking</a:t>
            </a:r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2910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AD32-FD35-45C3-B8DC-DB243C2910F9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1620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baseline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AD32-FD35-45C3-B8DC-DB243C2910F9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4251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baseline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AD32-FD35-45C3-B8DC-DB243C2910F9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1415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AD32-FD35-45C3-B8DC-DB243C2910F9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366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AD32-FD35-45C3-B8DC-DB243C2910F9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1179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Het belangrijkste.</a:t>
            </a:r>
            <a:r>
              <a:rPr lang="nl-NL" baseline="0" dirty="0"/>
              <a:t> Waar is het informatiemodel te vinden?</a:t>
            </a:r>
          </a:p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AD32-FD35-45C3-B8DC-DB243C2910F9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65517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AD32-FD35-45C3-B8DC-DB243C2910F9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9463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b="1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9426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51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baseline="0" dirty="0"/>
              <a:t>Kort benoemen.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6260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baseline="0" dirty="0"/>
              <a:t>Kort benoemen.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562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baseline="0" dirty="0"/>
              <a:t>Kort benoemen.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1219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AD32-FD35-45C3-B8DC-DB243C2910F9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8561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Een korte anekdote</a:t>
            </a:r>
            <a:r>
              <a:rPr lang="nl-NL" baseline="0" dirty="0"/>
              <a:t> om nut en noodzaak informatiemodel toe te lichten.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3732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A6DC-7AF7-4D8E-B687-22B9CC0C1E78}" type="datetimeFigureOut">
              <a:rPr lang="nl-NL" smtClean="0"/>
              <a:t>11-6-2021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Rechthoek 10"/>
          <p:cNvSpPr/>
          <p:nvPr userDrawn="1"/>
        </p:nvSpPr>
        <p:spPr>
          <a:xfrm>
            <a:off x="838200" y="6170141"/>
            <a:ext cx="5081293" cy="453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 userDrawn="1"/>
        </p:nvSpPr>
        <p:spPr>
          <a:xfrm>
            <a:off x="928575" y="6311341"/>
            <a:ext cx="4990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latin typeface="ScalaSansOT-Italic" panose="02010504050101020104" pitchFamily="50" charset="0"/>
              </a:rPr>
              <a:t>Deze bijeenkomsten</a:t>
            </a:r>
            <a:r>
              <a:rPr lang="nl-NL" sz="1200" baseline="0" dirty="0">
                <a:latin typeface="ScalaSansOT-Italic" panose="02010504050101020104" pitchFamily="50" charset="0"/>
              </a:rPr>
              <a:t> worden georganiseerd door SZW, de VNG, DUO en Divosa</a:t>
            </a:r>
            <a:endParaRPr lang="nl-NL" sz="1200" dirty="0">
              <a:latin typeface="ScalaSansOT-Italic" panose="02010504050101020104" pitchFamily="50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49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A6DC-7AF7-4D8E-B687-22B9CC0C1E78}" type="datetimeFigureOut">
              <a:rPr lang="nl-NL" smtClean="0"/>
              <a:t>11-6-2021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850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A6DC-7AF7-4D8E-B687-22B9CC0C1E78}" type="datetimeFigureOut">
              <a:rPr lang="nl-NL" smtClean="0"/>
              <a:t>11-6-2021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83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75675792"/>
              </p:ext>
            </p:extLst>
          </p:nvPr>
        </p:nvGraphicFramePr>
        <p:xfrm>
          <a:off x="-49213" y="-33338"/>
          <a:ext cx="12295188" cy="6924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5225280" imgH="19809360" progId="">
                  <p:embed/>
                </p:oleObj>
              </mc:Choice>
              <mc:Fallback>
                <p:oleObj r:id="rId2" imgW="35225280" imgH="19809360" progId="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49213" y="-33338"/>
                        <a:ext cx="12295188" cy="6924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15996" y="595785"/>
            <a:ext cx="10037804" cy="1175423"/>
          </a:xfrm>
        </p:spPr>
        <p:txBody>
          <a:bodyPr/>
          <a:lstStyle>
            <a:lvl1pPr>
              <a:defRPr>
                <a:latin typeface="ScalaSansOT-Bold" panose="02010804040101020104" pitchFamily="50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15996" y="2056285"/>
            <a:ext cx="10037804" cy="385848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Rechthoek 7"/>
          <p:cNvSpPr/>
          <p:nvPr userDrawn="1"/>
        </p:nvSpPr>
        <p:spPr>
          <a:xfrm>
            <a:off x="838200" y="6170141"/>
            <a:ext cx="5081293" cy="453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 userDrawn="1"/>
        </p:nvSpPr>
        <p:spPr>
          <a:xfrm>
            <a:off x="928575" y="6311341"/>
            <a:ext cx="4990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latin typeface="ScalaSansOT-Italic" panose="02010504050101020104" pitchFamily="50" charset="0"/>
              </a:rPr>
              <a:t>Deze bijeenkomsten</a:t>
            </a:r>
            <a:r>
              <a:rPr lang="nl-NL" sz="1200" baseline="0" dirty="0">
                <a:latin typeface="ScalaSansOT-Italic" panose="02010504050101020104" pitchFamily="50" charset="0"/>
              </a:rPr>
              <a:t> worden georganiseerd door SZW, de VNG, DUO en Divosa</a:t>
            </a:r>
            <a:endParaRPr lang="nl-NL" sz="1200" dirty="0">
              <a:latin typeface="ScalaSansOT-Italic" panose="020105040501010201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432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A6DC-7AF7-4D8E-B687-22B9CC0C1E78}" type="datetimeFigureOut">
              <a:rPr lang="nl-NL" smtClean="0"/>
              <a:t>11-6-2021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22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A6DC-7AF7-4D8E-B687-22B9CC0C1E78}" type="datetimeFigureOut">
              <a:rPr lang="nl-NL" smtClean="0"/>
              <a:t>11-6-2021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243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A6DC-7AF7-4D8E-B687-22B9CC0C1E78}" type="datetimeFigureOut">
              <a:rPr lang="nl-NL" smtClean="0"/>
              <a:t>11-6-2021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5174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A6DC-7AF7-4D8E-B687-22B9CC0C1E78}" type="datetimeFigureOut">
              <a:rPr lang="nl-NL" smtClean="0"/>
              <a:t>11-6-2021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8341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A6DC-7AF7-4D8E-B687-22B9CC0C1E78}" type="datetimeFigureOut">
              <a:rPr lang="nl-NL" smtClean="0"/>
              <a:t>11-6-2021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797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A6DC-7AF7-4D8E-B687-22B9CC0C1E78}" type="datetimeFigureOut">
              <a:rPr lang="nl-NL" smtClean="0"/>
              <a:t>11-6-2021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95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A6DC-7AF7-4D8E-B687-22B9CC0C1E78}" type="datetimeFigureOut">
              <a:rPr lang="nl-NL" smtClean="0"/>
              <a:t>11-6-2021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275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3A6DC-7AF7-4D8E-B687-22B9CC0C1E78}" type="datetimeFigureOut">
              <a:rPr lang="nl-NL" smtClean="0"/>
              <a:t>11-6-2021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59F99-AFF0-4CD0-9839-A7BA1D48C4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829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vng.nl/artikelen/informatievoorziening-in-de-nieuwe-wet-inburgering" TargetMode="External"/><Relationship Id="rId2" Type="http://schemas.openxmlformats.org/officeDocument/2006/relationships/hyperlink" Target="https://vng.nl/sites/default/files/2021-04/vng_handreiking_gemeentelijke_gegevensverwerking_nieuwe_wet_inburgering_def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burgeren.n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vosa.nl/onderwerpen/veranderopgave-inburgering" TargetMode="External"/><Relationship Id="rId2" Type="http://schemas.openxmlformats.org/officeDocument/2006/relationships/hyperlink" Target="https://vng.nl/rubrieken/onderwerpen/inburger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ng.nl/artikelen/vng-forum" TargetMode="External"/><Relationship Id="rId5" Type="http://schemas.openxmlformats.org/officeDocument/2006/relationships/hyperlink" Target="https://vng.nl/artikelen/maatwerkondersteuning-implementatie-nieuwe-wet-inburgering" TargetMode="External"/><Relationship Id="rId4" Type="http://schemas.openxmlformats.org/officeDocument/2006/relationships/hyperlink" Target="https://formulieren.vngrealisatie.nl/houd-mij-op-de-hoogt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ijksoverheid.nl/documenten/rapporten/2021/05/06/voi---informatiemodel-keten-inburgering-versie-1.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4790751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nl-NL" sz="2000" dirty="0">
                <a:solidFill>
                  <a:schemeClr val="bg1"/>
                </a:solidFill>
                <a:latin typeface="ScalaSansOT-Italic" panose="02010504050101020104" pitchFamily="50" charset="0"/>
              </a:rPr>
              <a:t>Gegevensuitwisseling tussen ketenpartners in de nieuwe </a:t>
            </a:r>
            <a:br>
              <a:rPr lang="nl-NL" sz="2000" dirty="0">
                <a:solidFill>
                  <a:schemeClr val="bg1"/>
                </a:solidFill>
                <a:latin typeface="ScalaSansOT-Italic" panose="02010504050101020104" pitchFamily="50" charset="0"/>
              </a:rPr>
            </a:br>
            <a:r>
              <a:rPr lang="nl-NL" sz="2000" dirty="0">
                <a:solidFill>
                  <a:schemeClr val="bg1"/>
                </a:solidFill>
                <a:latin typeface="ScalaSansOT-Italic" panose="02010504050101020104" pitchFamily="50" charset="0"/>
              </a:rPr>
              <a:t>Wet inburgering</a:t>
            </a:r>
          </a:p>
        </p:txBody>
      </p:sp>
    </p:spTree>
    <p:extLst>
      <p:ext uri="{BB962C8B-B14F-4D97-AF65-F5344CB8AC3E}">
        <p14:creationId xmlns:p14="http://schemas.microsoft.com/office/powerpoint/2010/main" val="1063705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Informatiemodel inburgering keten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Waarom informatiemodel?</a:t>
            </a:r>
          </a:p>
        </p:txBody>
      </p:sp>
    </p:spTree>
    <p:extLst>
      <p:ext uri="{BB962C8B-B14F-4D97-AF65-F5344CB8AC3E}">
        <p14:creationId xmlns:p14="http://schemas.microsoft.com/office/powerpoint/2010/main" val="326405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11</a:t>
            </a:fld>
            <a:endParaRPr lang="nl-NL" dirty="0"/>
          </a:p>
        </p:txBody>
      </p:sp>
      <p:pic>
        <p:nvPicPr>
          <p:cNvPr id="1026" name="Picture 2" descr="artist's conception of the Mars Climate Orbiter NASA spacecra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84" y="1091759"/>
            <a:ext cx="5998464" cy="545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>
          <a:xfrm>
            <a:off x="7620475" y="1926276"/>
            <a:ext cx="2872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Mars Climate Orbiter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620475" y="2661847"/>
            <a:ext cx="303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Kosten: $125 miljoen</a:t>
            </a:r>
            <a:r>
              <a:rPr lang="nl-NL" dirty="0"/>
              <a:t> 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620475" y="3397418"/>
            <a:ext cx="3842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Gelanceerd</a:t>
            </a:r>
            <a:r>
              <a:rPr lang="en-US" b="1" dirty="0"/>
              <a:t> </a:t>
            </a:r>
            <a:r>
              <a:rPr lang="en-US" b="1" dirty="0" err="1"/>
              <a:t>september</a:t>
            </a:r>
            <a:r>
              <a:rPr lang="en-US" b="1" dirty="0"/>
              <a:t> 1998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7620475" y="4132990"/>
            <a:ext cx="391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Bereikt Mars december 1999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7620475" y="4868562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En toen ...</a:t>
            </a:r>
            <a:endParaRPr lang="nl-NL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1120790" y="225918"/>
            <a:ext cx="10037804" cy="750130"/>
          </a:xfrm>
        </p:spPr>
        <p:txBody>
          <a:bodyPr/>
          <a:lstStyle/>
          <a:p>
            <a:r>
              <a:rPr lang="nl-NL" sz="2800" dirty="0"/>
              <a:t>Waarom een informatiemodel?</a:t>
            </a:r>
          </a:p>
        </p:txBody>
      </p:sp>
    </p:spTree>
    <p:extLst>
      <p:ext uri="{BB962C8B-B14F-4D97-AF65-F5344CB8AC3E}">
        <p14:creationId xmlns:p14="http://schemas.microsoft.com/office/powerpoint/2010/main" val="292366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12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459" y="844943"/>
            <a:ext cx="8048625" cy="50901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</p:pic>
      <p:sp>
        <p:nvSpPr>
          <p:cNvPr id="8" name="Tekstvak 7"/>
          <p:cNvSpPr txBox="1"/>
          <p:nvPr/>
        </p:nvSpPr>
        <p:spPr>
          <a:xfrm>
            <a:off x="9175928" y="1536124"/>
            <a:ext cx="943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/>
              <a:t>Oorzaak: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9175928" y="2487594"/>
            <a:ext cx="2241511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Team-1: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metrieke-stelsel</a:t>
            </a:r>
            <a:r>
              <a:rPr lang="en-US" sz="1600" dirty="0"/>
              <a:t> </a:t>
            </a:r>
          </a:p>
          <a:p>
            <a:r>
              <a:rPr lang="en-US" sz="1600" dirty="0"/>
              <a:t>(millimeters, meters);</a:t>
            </a:r>
          </a:p>
          <a:p>
            <a:endParaRPr lang="en-US" sz="1600" dirty="0"/>
          </a:p>
          <a:p>
            <a:r>
              <a:rPr lang="en-US" sz="1600" dirty="0"/>
              <a:t>Team-2: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imperiaal-stelsel</a:t>
            </a:r>
            <a:endParaRPr lang="en-US" sz="1600" dirty="0"/>
          </a:p>
          <a:p>
            <a:r>
              <a:rPr lang="en-US" sz="1600" dirty="0"/>
              <a:t>(inches, feet </a:t>
            </a:r>
            <a:r>
              <a:rPr lang="en-US" sz="1600" dirty="0" err="1"/>
              <a:t>en</a:t>
            </a:r>
            <a:r>
              <a:rPr lang="en-US" sz="1600" dirty="0"/>
              <a:t> pounds).</a:t>
            </a:r>
          </a:p>
          <a:p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120790" y="225918"/>
            <a:ext cx="10037804" cy="485801"/>
          </a:xfrm>
        </p:spPr>
        <p:txBody>
          <a:bodyPr/>
          <a:lstStyle/>
          <a:p>
            <a:r>
              <a:rPr lang="nl-NL" sz="2800" dirty="0"/>
              <a:t>Waarom een informatiemodel?</a:t>
            </a:r>
          </a:p>
        </p:txBody>
      </p:sp>
    </p:spTree>
    <p:extLst>
      <p:ext uri="{BB962C8B-B14F-4D97-AF65-F5344CB8AC3E}">
        <p14:creationId xmlns:p14="http://schemas.microsoft.com/office/powerpoint/2010/main" val="136420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Informatiemodel keten inburgering:</a:t>
            </a:r>
          </a:p>
          <a:p>
            <a:pPr lvl="1"/>
            <a:r>
              <a:rPr lang="nl-NL" dirty="0"/>
              <a:t>Gegevenswoordenboek</a:t>
            </a:r>
          </a:p>
          <a:p>
            <a:pPr lvl="1"/>
            <a:r>
              <a:rPr lang="nl-NL" sz="2400" dirty="0"/>
              <a:t>Informatiemodel (conceptueel)</a:t>
            </a:r>
          </a:p>
          <a:p>
            <a:pPr lvl="1"/>
            <a:endParaRPr lang="nl-NL" sz="2400" dirty="0"/>
          </a:p>
          <a:p>
            <a:pPr marL="313200" lvl="1" indent="0">
              <a:buNone/>
            </a:pPr>
            <a:endParaRPr lang="nl-NL" sz="2400" dirty="0"/>
          </a:p>
          <a:p>
            <a:pPr marL="313200" lvl="1" indent="0">
              <a:buNone/>
            </a:pPr>
            <a:endParaRPr lang="nl-NL" sz="2400" dirty="0"/>
          </a:p>
          <a:p>
            <a:pPr marL="313200" lvl="1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een informatiemodel?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2170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Gegevenswoordenboek</a:t>
            </a:r>
          </a:p>
          <a:p>
            <a:pPr lvl="1"/>
            <a:r>
              <a:rPr lang="nl-NL" sz="2400" dirty="0"/>
              <a:t>Overzicht definities van begrippen, termen en jargon die in de </a:t>
            </a:r>
            <a:r>
              <a:rPr lang="nl-NL" sz="2400" u="sng" dirty="0"/>
              <a:t>context</a:t>
            </a:r>
            <a:r>
              <a:rPr lang="nl-NL" sz="2400" dirty="0"/>
              <a:t> van inburgeringsketen.</a:t>
            </a:r>
          </a:p>
          <a:p>
            <a:pPr lvl="1"/>
            <a:r>
              <a:rPr lang="nl-NL" sz="2400" dirty="0"/>
              <a:t>Bijvoorbeeld: PIP, Asielstatushouder, Leerroute, </a:t>
            </a:r>
            <a:r>
              <a:rPr lang="nl-NL" sz="2400" dirty="0" err="1"/>
              <a:t>etc</a:t>
            </a:r>
            <a:r>
              <a:rPr lang="nl-NL" sz="2400" dirty="0"/>
              <a:t>, </a:t>
            </a:r>
            <a:r>
              <a:rPr lang="nl-NL" dirty="0"/>
              <a:t>...</a:t>
            </a:r>
            <a:endParaRPr lang="nl-NL" sz="2400" dirty="0"/>
          </a:p>
          <a:p>
            <a:pPr marL="313200" lvl="1" indent="0">
              <a:buNone/>
            </a:pPr>
            <a:endParaRPr lang="nl-NL" sz="2400" dirty="0"/>
          </a:p>
          <a:p>
            <a:pPr marL="313200" lvl="1" indent="0">
              <a:buNone/>
            </a:pPr>
            <a:endParaRPr lang="nl-NL" sz="2400" dirty="0"/>
          </a:p>
          <a:p>
            <a:pPr marL="313200" lvl="1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een gegevenswoordenboek?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9351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935850" y="1152159"/>
            <a:ext cx="10037804" cy="3858483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Conceptueel informatiemodel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Definieert de relaties, semantiek en de eigenschappen van dingen (objecten) in de werkelijkheid.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Gegevensuitwisseling (d.m.v. stelseldiensten) over de keten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Onafhankelijk van implementatie en techniek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Niet in scope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nl-NL" dirty="0"/>
              <a:t>Gegevensuitwisseling </a:t>
            </a:r>
            <a:r>
              <a:rPr lang="nl-NL" i="1" dirty="0"/>
              <a:t>binnen</a:t>
            </a:r>
            <a:r>
              <a:rPr lang="nl-NL" dirty="0"/>
              <a:t> de organisaties van ketenpartners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nl-NL" dirty="0"/>
              <a:t>Decentrale gegevensuitwisseling, bijvoorbeeld naar burger</a:t>
            </a:r>
          </a:p>
          <a:p>
            <a:pPr lvl="1"/>
            <a:endParaRPr lang="nl-NL" dirty="0"/>
          </a:p>
          <a:p>
            <a:pPr lvl="0"/>
            <a:r>
              <a:rPr lang="nl-NL" dirty="0"/>
              <a:t>Bijvoorbeeld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Fysiek: een Asielstatushouder, een Referent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Niet-fysiek: een Inburgeringsplicht of een Verblijfsrecht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48014" y="112840"/>
            <a:ext cx="10923588" cy="948047"/>
          </a:xfrm>
        </p:spPr>
        <p:txBody>
          <a:bodyPr/>
          <a:lstStyle/>
          <a:p>
            <a:r>
              <a:rPr lang="nl-NL" dirty="0"/>
              <a:t>Wat is een informatiemodel?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8835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103" y="1271096"/>
            <a:ext cx="10070756" cy="4542928"/>
          </a:xfrm>
          <a:prstGeom prst="rect">
            <a:avLst/>
          </a:prstGeom>
        </p:spPr>
      </p:pic>
      <p:sp>
        <p:nvSpPr>
          <p:cNvPr id="21" name="Titel 2"/>
          <p:cNvSpPr>
            <a:spLocks noGrp="1"/>
          </p:cNvSpPr>
          <p:nvPr>
            <p:ph type="title"/>
          </p:nvPr>
        </p:nvSpPr>
        <p:spPr>
          <a:xfrm>
            <a:off x="984318" y="176568"/>
            <a:ext cx="10923588" cy="948047"/>
          </a:xfrm>
        </p:spPr>
        <p:txBody>
          <a:bodyPr/>
          <a:lstStyle/>
          <a:p>
            <a:r>
              <a:rPr lang="nl-NL" dirty="0"/>
              <a:t>Niveaus</a:t>
            </a:r>
            <a:r>
              <a:rPr lang="en-US" dirty="0"/>
              <a:t> van </a:t>
            </a:r>
            <a:r>
              <a:rPr lang="en-US" dirty="0" err="1"/>
              <a:t>informatiemodellen</a:t>
            </a:r>
            <a:endParaRPr lang="nl-NL" dirty="0"/>
          </a:p>
        </p:txBody>
      </p:sp>
      <p:sp>
        <p:nvSpPr>
          <p:cNvPr id="22" name="Ovaal 21"/>
          <p:cNvSpPr/>
          <p:nvPr/>
        </p:nvSpPr>
        <p:spPr>
          <a:xfrm>
            <a:off x="812766" y="3632471"/>
            <a:ext cx="10565027" cy="113682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/>
          <p:nvPr/>
        </p:nvSpPr>
        <p:spPr>
          <a:xfrm>
            <a:off x="965166" y="4563353"/>
            <a:ext cx="10565027" cy="113682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5179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1461654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839CF3-EE2D-47C8-8699-1E7E47DA6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Presentatie COA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CA145A-8574-4F82-81C5-C1B51ACF2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6975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EFDE87-0587-4EFA-8141-7970FD57A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000"/>
              <a:t>Gegevensuitwisseling van COA naar gemeenten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1C7661-1D87-4F26-8D05-9E7BD8352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996" y="1684420"/>
            <a:ext cx="10037804" cy="4073937"/>
          </a:xfrm>
        </p:spPr>
        <p:txBody>
          <a:bodyPr/>
          <a:lstStyle/>
          <a:p>
            <a:pPr marL="0" indent="0">
              <a:buNone/>
            </a:pPr>
            <a:endParaRPr lang="nl-NL"/>
          </a:p>
          <a:p>
            <a:pPr marL="514350" indent="-514350">
              <a:buAutoNum type="arabicPeriod"/>
            </a:pPr>
            <a:r>
              <a:rPr lang="nl-NL" u="sng"/>
              <a:t>Waarom</a:t>
            </a:r>
            <a:r>
              <a:rPr lang="nl-NL"/>
              <a:t> wisselen COA en gemeenten gegevens uit?</a:t>
            </a:r>
          </a:p>
          <a:p>
            <a:pPr marL="514350" indent="-514350">
              <a:buAutoNum type="arabicPeriod"/>
            </a:pPr>
            <a:endParaRPr lang="nl-NL"/>
          </a:p>
          <a:p>
            <a:pPr marL="514350" indent="-514350">
              <a:buAutoNum type="arabicPeriod" startAt="2"/>
            </a:pPr>
            <a:r>
              <a:rPr lang="nl-NL" u="sng"/>
              <a:t>Wat</a:t>
            </a:r>
            <a:r>
              <a:rPr lang="nl-NL"/>
              <a:t> (welke gegevens) wisselen zij uit?</a:t>
            </a:r>
          </a:p>
          <a:p>
            <a:pPr marL="514350" indent="-514350">
              <a:buAutoNum type="arabicPeriod" startAt="2"/>
            </a:pPr>
            <a:endParaRPr lang="nl-NL"/>
          </a:p>
          <a:p>
            <a:pPr marL="514350" indent="-514350">
              <a:buAutoNum type="arabicPeriod" startAt="2"/>
            </a:pPr>
            <a:r>
              <a:rPr lang="nl-NL" u="sng"/>
              <a:t>Hoe</a:t>
            </a:r>
            <a:r>
              <a:rPr lang="nl-NL"/>
              <a:t> verloopt deze uitwisseling?</a:t>
            </a:r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8397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EFDE87-0587-4EFA-8141-7970FD57A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996" y="35072"/>
            <a:ext cx="10037804" cy="1175423"/>
          </a:xfrm>
        </p:spPr>
        <p:txBody>
          <a:bodyPr>
            <a:normAutofit/>
          </a:bodyPr>
          <a:lstStyle/>
          <a:p>
            <a:r>
              <a:rPr lang="nl-NL" sz="4000" dirty="0"/>
              <a:t>Programma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315995" y="1500029"/>
            <a:ext cx="948668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dirty="0"/>
          </a:p>
          <a:p>
            <a:pPr marL="457200" indent="-457200">
              <a:buAutoNum type="arabicPeriod"/>
            </a:pPr>
            <a:r>
              <a:rPr lang="nl-NL" sz="2800" dirty="0"/>
              <a:t>Overzicht gegevensuitwisseling keten inburgering &amp; presentatie informatiemodel (door </a:t>
            </a:r>
            <a:r>
              <a:rPr lang="nl-NL" sz="2800" dirty="0" err="1"/>
              <a:t>Fermín</a:t>
            </a:r>
            <a:r>
              <a:rPr lang="nl-NL" sz="2800" dirty="0"/>
              <a:t> Arenales – SZW)</a:t>
            </a:r>
          </a:p>
          <a:p>
            <a:pPr marL="457200" indent="-457200">
              <a:buFontTx/>
              <a:buAutoNum type="arabicPeriod"/>
            </a:pPr>
            <a:r>
              <a:rPr lang="nl-NL" sz="2800" dirty="0"/>
              <a:t>Presentatie COA (door Saskia Hinrichs – COA)</a:t>
            </a:r>
          </a:p>
          <a:p>
            <a:pPr marL="457200" indent="-457200">
              <a:buAutoNum type="arabicPeriod"/>
            </a:pPr>
            <a:r>
              <a:rPr lang="nl-NL" sz="2800" dirty="0"/>
              <a:t>Presentatie DUO (door Tineke Springer – DUO) </a:t>
            </a:r>
          </a:p>
          <a:p>
            <a:pPr marL="457200" indent="-457200">
              <a:buAutoNum type="arabicPeriod"/>
            </a:pPr>
            <a:r>
              <a:rPr lang="nl-NL" sz="2800" dirty="0"/>
              <a:t>Aandachtspunten voor gemeenten (in gesprek met Marije Timmer – VNG Realisatie)</a:t>
            </a:r>
          </a:p>
          <a:p>
            <a:pPr marL="457200" indent="-457200">
              <a:buAutoNum type="arabicPeriod"/>
            </a:pPr>
            <a:r>
              <a:rPr lang="nl-NL" sz="2800" dirty="0"/>
              <a:t>Afsluiting</a:t>
            </a:r>
          </a:p>
          <a:p>
            <a:pPr marL="457200" indent="-457200">
              <a:buAutoNum type="arabicPeriod"/>
            </a:pP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4197638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000"/>
              <a:t>WAAROM gegevensuitwisseling COA - gemeente?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15996" y="1899875"/>
            <a:ext cx="10037804" cy="3858483"/>
          </a:xfrm>
        </p:spPr>
        <p:txBody>
          <a:bodyPr>
            <a:normAutofit/>
          </a:bodyPr>
          <a:lstStyle/>
          <a:p>
            <a:r>
              <a:rPr lang="nl-NL"/>
              <a:t>Inburgeraar centraal:</a:t>
            </a:r>
          </a:p>
          <a:p>
            <a:pPr marL="0" indent="0">
              <a:buNone/>
            </a:pPr>
            <a:r>
              <a:rPr lang="nl-NL"/>
              <a:t>   doorgaande (inburgerings)lijn van COA naar gemeente: </a:t>
            </a:r>
          </a:p>
          <a:p>
            <a:pPr marL="0" indent="0">
              <a:buNone/>
            </a:pPr>
            <a:r>
              <a:rPr lang="nl-NL" sz="2400"/>
              <a:t>    start bij huisvesting (koppeling aan gemeente), gevolgd</a:t>
            </a:r>
          </a:p>
          <a:p>
            <a:pPr marL="0" indent="0">
              <a:buNone/>
            </a:pPr>
            <a:r>
              <a:rPr lang="nl-NL" sz="2400"/>
              <a:t>    door begeleiding voor integratie en participatie</a:t>
            </a:r>
          </a:p>
          <a:p>
            <a:pPr marL="0" indent="0">
              <a:buNone/>
            </a:pPr>
            <a:endParaRPr lang="nl-NL"/>
          </a:p>
          <a:p>
            <a:r>
              <a:rPr lang="nl-NL"/>
              <a:t>Deze uitwisseling is niet nieuw, </a:t>
            </a:r>
          </a:p>
          <a:p>
            <a:pPr marL="0" indent="0">
              <a:buNone/>
            </a:pPr>
            <a:r>
              <a:rPr lang="nl-NL"/>
              <a:t>   wel nu aangepast aan de nieuwe Wet inburgering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8286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000"/>
              <a:t>WAT wisselen COA en gemeente uit?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15996" y="1915587"/>
            <a:ext cx="10037804" cy="38584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u="sng"/>
              <a:t>Belangrijk</a:t>
            </a:r>
            <a:endParaRPr lang="nl-NL"/>
          </a:p>
          <a:p>
            <a:pPr marL="0" indent="0">
              <a:buNone/>
            </a:pPr>
            <a:r>
              <a:rPr lang="nl-NL"/>
              <a:t>1. Vergunninghouder geeft toestemming voor overdracht gegevens naar gemeente</a:t>
            </a:r>
          </a:p>
          <a:p>
            <a:pPr marL="0" indent="0">
              <a:buNone/>
            </a:pPr>
            <a:r>
              <a:rPr lang="nl-NL"/>
              <a:t>2. Naleven AVG-regels m.b.t. privacy</a:t>
            </a:r>
          </a:p>
          <a:p>
            <a:pPr marL="0" indent="0">
              <a:buNone/>
            </a:pPr>
            <a:endParaRPr lang="nl-NL"/>
          </a:p>
          <a:p>
            <a:r>
              <a:rPr lang="nl-NL"/>
              <a:t>Persoonlijke en familiegegevens</a:t>
            </a:r>
          </a:p>
          <a:p>
            <a:r>
              <a:rPr lang="nl-NL"/>
              <a:t>Programma Voorinburgering   (Nederlandse taal, KNM, individuele begeleiding)</a:t>
            </a:r>
          </a:p>
          <a:p>
            <a:r>
              <a:rPr lang="nl-NL"/>
              <a:t>Educatieve gegevens</a:t>
            </a:r>
          </a:p>
          <a:p>
            <a:r>
              <a:rPr lang="nl-NL"/>
              <a:t>Arbeidsgegevens</a:t>
            </a:r>
          </a:p>
          <a:p>
            <a:r>
              <a:rPr lang="nl-NL"/>
              <a:t>Ambities, wensen etc.</a:t>
            </a:r>
          </a:p>
          <a:p>
            <a:r>
              <a:rPr lang="nl-NL"/>
              <a:t>Contact met COA  </a:t>
            </a:r>
            <a:r>
              <a:rPr lang="nl-NL" sz="2400"/>
              <a:t>(gegevens casemanager)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057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000"/>
              <a:t>HOE wisselen COA en gemeente gegevens uit?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nl-NL"/>
              <a:t> Twee stromen vanuit het COA</a:t>
            </a:r>
          </a:p>
          <a:p>
            <a:pPr marL="0" indent="0">
              <a:buNone/>
            </a:pPr>
            <a:r>
              <a:rPr lang="nl-NL"/>
              <a:t>    1. Klantprofiel – digitaal via Taakstellingvolgsysteem (TVS)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/>
              <a:t>    2. Warme overdracht – </a:t>
            </a:r>
            <a:r>
              <a:rPr lang="nl-NL" i="1"/>
              <a:t>contactmoment tussen</a:t>
            </a:r>
          </a:p>
          <a:p>
            <a:pPr marL="0" indent="0">
              <a:buNone/>
            </a:pPr>
            <a:r>
              <a:rPr lang="nl-NL"/>
              <a:t>         </a:t>
            </a:r>
            <a:r>
              <a:rPr lang="nl-NL" i="1"/>
              <a:t>inburgeraar, casemanager COA en klantmanager gemeente </a:t>
            </a:r>
          </a:p>
          <a:p>
            <a:pPr marL="0" indent="0">
              <a:buNone/>
            </a:pPr>
            <a:endParaRPr lang="nl-NL"/>
          </a:p>
          <a:p>
            <a:pPr>
              <a:buFont typeface="Wingdings" panose="05000000000000000000" pitchFamily="2" charset="2"/>
              <a:buChar char="q"/>
            </a:pPr>
            <a:r>
              <a:rPr lang="nl-NL"/>
              <a:t> En ook nog vanuit de inburgeraar</a:t>
            </a:r>
          </a:p>
          <a:p>
            <a:pPr marL="0" indent="0">
              <a:buNone/>
            </a:pPr>
            <a:r>
              <a:rPr lang="nl-NL"/>
              <a:t>      het Persoonlijk informatiedossier (PID)</a:t>
            </a:r>
          </a:p>
          <a:p>
            <a:pPr marL="0" indent="0">
              <a:buNone/>
            </a:pPr>
            <a:r>
              <a:rPr lang="nl-NL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176745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000"/>
              <a:t>HOE wisselen COA en gemeente uit?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l-NL" sz="11200" u="sng"/>
              <a:t>Klantprofiel in TVS</a:t>
            </a:r>
          </a:p>
          <a:p>
            <a:r>
              <a:rPr lang="nl-NL" sz="11200"/>
              <a:t>COA zet klantprofiel naar de gemeente door in TVS</a:t>
            </a:r>
          </a:p>
          <a:p>
            <a:endParaRPr lang="nl-NL" sz="11200"/>
          </a:p>
          <a:p>
            <a:r>
              <a:rPr lang="nl-NL" sz="11200"/>
              <a:t>Continue update: </a:t>
            </a:r>
          </a:p>
          <a:p>
            <a:pPr marL="0" indent="0">
              <a:buNone/>
            </a:pPr>
            <a:r>
              <a:rPr lang="nl-NL" sz="11200"/>
              <a:t>    eerst voor huisvesting; daarna vanuit begeleiding inburgeraar </a:t>
            </a:r>
          </a:p>
          <a:p>
            <a:pPr marL="0" indent="0">
              <a:buNone/>
            </a:pPr>
            <a:r>
              <a:rPr lang="nl-NL" sz="11200"/>
              <a:t>    voor doorgaande lijn integratie-participatie-inburgering</a:t>
            </a:r>
          </a:p>
          <a:p>
            <a:pPr marL="0" indent="0">
              <a:buNone/>
            </a:pPr>
            <a:endParaRPr lang="nl-NL" sz="11200"/>
          </a:p>
          <a:p>
            <a:r>
              <a:rPr lang="nl-NL" sz="11200"/>
              <a:t>Gemeente heeft daarna beheer over de gegevens in TVS</a:t>
            </a:r>
          </a:p>
          <a:p>
            <a:endParaRPr lang="nl-NL"/>
          </a:p>
          <a:p>
            <a:pPr marL="0" indent="0">
              <a:buNone/>
            </a:pPr>
            <a:endParaRPr lang="nl-NL"/>
          </a:p>
          <a:p>
            <a:endParaRPr lang="nl-NL"/>
          </a:p>
          <a:p>
            <a:pPr marL="0" indent="0">
              <a:buNone/>
            </a:pPr>
            <a:r>
              <a:rPr lang="nl-NL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522197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000"/>
              <a:t>Meer informatie?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Kijk op coa.nl/integratie en participatie</a:t>
            </a:r>
          </a:p>
          <a:p>
            <a:pPr marL="0" indent="0">
              <a:buNone/>
            </a:pPr>
            <a:endParaRPr lang="nl-NL"/>
          </a:p>
          <a:p>
            <a:r>
              <a:rPr lang="nl-NL"/>
              <a:t>Benader de casemanager participatie voor samenwerking in doorgaande lijn integratie/participatie/inburgering </a:t>
            </a:r>
          </a:p>
          <a:p>
            <a:endParaRPr lang="nl-NL"/>
          </a:p>
          <a:p>
            <a:r>
              <a:rPr lang="nl-NL"/>
              <a:t>Neem contact op met de casemanager </a:t>
            </a:r>
            <a:r>
              <a:rPr lang="nl-NL" sz="2400"/>
              <a:t>(naam op klantprofiel)</a:t>
            </a:r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882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6A9734-537A-4F8B-BB1C-C4EA168F7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AAABA3-DD93-4726-AC6E-270ED76B3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6208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DBF7FF-C51F-4B40-B232-E5522C6F3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Presentatie DUO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E400CD-4F8C-4FC7-A7BA-1633FBFA1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5426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749CA1-8040-49CE-8F52-565321B35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Taken DUO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474322-7E65-491A-8514-B83D1B95E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Vaststellen van de inburgeringsplicht en inburgeringstermijn.</a:t>
            </a:r>
          </a:p>
          <a:p>
            <a:r>
              <a:rPr lang="nl-NL" dirty="0"/>
              <a:t>Afnemen de inburgeringsexamens (OCW en SZW)</a:t>
            </a:r>
          </a:p>
          <a:p>
            <a:r>
              <a:rPr lang="nl-NL" dirty="0"/>
              <a:t>Handhaving van de inburgeringsplicht, resultaatverplichting. </a:t>
            </a:r>
          </a:p>
          <a:p>
            <a:r>
              <a:rPr lang="nl-NL" dirty="0"/>
              <a:t>Vrijstellingen, ontheffing, verlenging inburgeringstermijn en mogelijke boetes.</a:t>
            </a:r>
          </a:p>
          <a:p>
            <a:r>
              <a:rPr lang="nl-NL" dirty="0"/>
              <a:t>Gegevensoverdracht tussen gemeenten en DUO via het inburgeringsportaal van DUO </a:t>
            </a:r>
          </a:p>
        </p:txBody>
      </p:sp>
    </p:spTree>
    <p:extLst>
      <p:ext uri="{BB962C8B-B14F-4D97-AF65-F5344CB8AC3E}">
        <p14:creationId xmlns:p14="http://schemas.microsoft.com/office/powerpoint/2010/main" val="3391967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EFDE87-0587-4EFA-8141-7970FD57A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Gegevensoverdracht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1C7661-1D87-4F26-8D05-9E7BD8352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nl-NL" dirty="0"/>
              <a:t>Vanaf 1 januari 2022 gegevens uitwisselen via bestaande portalen. </a:t>
            </a:r>
          </a:p>
          <a:p>
            <a:pPr lvl="0"/>
            <a:r>
              <a:rPr lang="nl-NL" dirty="0"/>
              <a:t>Portaal DUO gegevens aanleveren en ophalen. </a:t>
            </a:r>
          </a:p>
          <a:p>
            <a:pPr lvl="0"/>
            <a:r>
              <a:rPr lang="nl-NL" dirty="0"/>
              <a:t>Gemeenten 1 januari 2022 klaar zijn om gegevens te ontvangen van DUO (en COA) en te verwerken.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Handreiking gemeentelijke gegevensverwerking nieuwe wet Inburgering: </a:t>
            </a:r>
            <a:r>
              <a:rPr lang="nl-NL" dirty="0">
                <a:hlinkClick r:id="rId2"/>
              </a:rPr>
              <a:t>(Digitale) Inclusie Aan de slag met gemeentelijke dienstverlening (vng.nl)</a:t>
            </a:r>
            <a:endParaRPr lang="nl-NL" dirty="0"/>
          </a:p>
          <a:p>
            <a:pPr lvl="0"/>
            <a:r>
              <a:rPr lang="nl-NL" dirty="0"/>
              <a:t>Informatievoorziening nieuwe wet Inburgering</a:t>
            </a:r>
            <a:r>
              <a:rPr lang="nl-NL" sz="1800" dirty="0"/>
              <a:t> </a:t>
            </a:r>
            <a:r>
              <a:rPr lang="nl-NL" dirty="0">
                <a:hlinkClick r:id="rId3"/>
              </a:rPr>
              <a:t>Informatievoorziening in de nieuwe Wet inburgering | VNG</a:t>
            </a:r>
            <a:endParaRPr lang="nl-NL" dirty="0"/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622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EFDE87-0587-4EFA-8141-7970FD57A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996" y="595785"/>
            <a:ext cx="10037804" cy="755937"/>
          </a:xfrm>
        </p:spPr>
        <p:txBody>
          <a:bodyPr/>
          <a:lstStyle/>
          <a:p>
            <a:r>
              <a:rPr lang="nl-NL" dirty="0"/>
              <a:t>Voorbereidingen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1C7661-1D87-4F26-8D05-9E7BD8352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996" y="1470991"/>
            <a:ext cx="10037804" cy="4443777"/>
          </a:xfrm>
        </p:spPr>
        <p:txBody>
          <a:bodyPr>
            <a:normAutofit/>
          </a:bodyPr>
          <a:lstStyle/>
          <a:p>
            <a:pPr lvl="0"/>
            <a:r>
              <a:rPr lang="nl-NL" dirty="0"/>
              <a:t>Aanpassen </a:t>
            </a:r>
            <a:r>
              <a:rPr lang="nl-NL"/>
              <a:t>portaal DUO</a:t>
            </a:r>
            <a:endParaRPr lang="nl-NL" dirty="0"/>
          </a:p>
          <a:p>
            <a:pPr lvl="0"/>
            <a:r>
              <a:rPr lang="nl-NL" dirty="0"/>
              <a:t>Handleiding portaal DUO</a:t>
            </a:r>
          </a:p>
          <a:p>
            <a:pPr lvl="0"/>
            <a:r>
              <a:rPr lang="nl-NL" dirty="0"/>
              <a:t>Via </a:t>
            </a:r>
            <a:r>
              <a:rPr lang="nl-NL" dirty="0" err="1"/>
              <a:t>eHerkenning</a:t>
            </a:r>
            <a:r>
              <a:rPr lang="nl-NL" dirty="0"/>
              <a:t>, aansluiten op zakelijk Portaal DUO </a:t>
            </a:r>
          </a:p>
          <a:p>
            <a:pPr lvl="0"/>
            <a:r>
              <a:rPr lang="nl-NL" dirty="0"/>
              <a:t>Taalschakeltrajecten, publicatie en raadpleging Excellijst met erkende opleidingen</a:t>
            </a:r>
          </a:p>
          <a:p>
            <a:pPr lvl="0"/>
            <a:r>
              <a:rPr lang="nl-NL" dirty="0"/>
              <a:t>Communicatiemiddelen en momenten met inburgeraar, </a:t>
            </a:r>
            <a:r>
              <a:rPr lang="nl-NL" u="sng" dirty="0">
                <a:hlinkClick r:id="rId2"/>
              </a:rPr>
              <a:t>www.inburgeren.nl</a:t>
            </a:r>
            <a:r>
              <a:rPr lang="nl-NL" dirty="0"/>
              <a:t>, naarnederland.nl, contactmomenten DUO, staatsexamens NT2</a:t>
            </a:r>
          </a:p>
          <a:p>
            <a:r>
              <a:rPr lang="nl-NL" dirty="0" err="1"/>
              <a:t>Doorontwikkelen</a:t>
            </a:r>
            <a:r>
              <a:rPr lang="nl-NL" dirty="0"/>
              <a:t> naar berichtenverkeer</a:t>
            </a:r>
          </a:p>
          <a:p>
            <a:pPr lvl="0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2387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C6FBFA-CD49-4C60-84C3-D25997931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1. </a:t>
            </a:r>
            <a:r>
              <a:rPr lang="nl-NL" sz="4400" dirty="0"/>
              <a:t>Overzicht gegevensuitwisseling keten inburgering &amp; presentatie informatiemodel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4154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CED842-D370-4A28-B57C-357763E06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571000-AFC2-41EF-B0D8-0ED669903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8085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E5832E-7A60-478E-ABD4-8D93C722E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Aandachtspunten voor gemeenten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A115556-F0C5-48F1-A20E-78BFEA72A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51407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AAB61-F3C0-4167-92CA-40AF1BD23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Afsluiting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0E6553-4C17-4E0D-9CB5-2A432B366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Meer informatie? </a:t>
            </a:r>
            <a:br>
              <a:rPr lang="nl-NL" dirty="0"/>
            </a:br>
            <a:endParaRPr lang="nl-NL" dirty="0"/>
          </a:p>
          <a:p>
            <a:pPr>
              <a:buFontTx/>
              <a:buChar char="-"/>
            </a:pPr>
            <a:r>
              <a:rPr lang="nl-NL" dirty="0"/>
              <a:t>Website </a:t>
            </a:r>
            <a:r>
              <a:rPr lang="nl-NL" dirty="0">
                <a:hlinkClick r:id="rId2"/>
              </a:rPr>
              <a:t>VNG</a:t>
            </a:r>
            <a:r>
              <a:rPr lang="nl-NL" dirty="0"/>
              <a:t> &amp; </a:t>
            </a:r>
            <a:r>
              <a:rPr lang="nl-NL" dirty="0" err="1">
                <a:hlinkClick r:id="rId3"/>
              </a:rPr>
              <a:t>Divosa</a:t>
            </a:r>
            <a:r>
              <a:rPr lang="nl-NL" dirty="0"/>
              <a:t> (blijf op de hoogte via weekoverzicht &amp; nieuwsbrief) </a:t>
            </a:r>
          </a:p>
          <a:p>
            <a:pPr>
              <a:buFontTx/>
              <a:buChar char="-"/>
            </a:pPr>
            <a:r>
              <a:rPr lang="nl-NL" dirty="0"/>
              <a:t>Sessie leveranciers op 24 juni </a:t>
            </a:r>
          </a:p>
          <a:p>
            <a:pPr>
              <a:buFontTx/>
              <a:buChar char="-"/>
            </a:pPr>
            <a:r>
              <a:rPr lang="nl-NL" dirty="0"/>
              <a:t>Bijpraatsessies na de zomer (aanmelden via dit </a:t>
            </a:r>
            <a:r>
              <a:rPr lang="nl-NL" sz="2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formulier</a:t>
            </a:r>
            <a:r>
              <a:rPr lang="nl-NL" sz="2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  <a:hlinkClick r:id="rId5"/>
              </a:rPr>
              <a:t>Maatwerkondersteuning</a:t>
            </a: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  <a:hlinkClick r:id="rId6"/>
              </a:rPr>
              <a:t>Forum</a:t>
            </a: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</a:rPr>
              <a:t> VNG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384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82193" y="0"/>
            <a:ext cx="11825555" cy="59150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5" name="Tekstvak 4"/>
          <p:cNvSpPr txBox="1"/>
          <p:nvPr/>
        </p:nvSpPr>
        <p:spPr>
          <a:xfrm>
            <a:off x="9575515" y="2352787"/>
            <a:ext cx="2065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4"/>
              </a:rPr>
              <a:t>Op Rijksoverheid.nl</a:t>
            </a:r>
            <a:endParaRPr lang="nl-NL" dirty="0"/>
          </a:p>
        </p:txBody>
      </p:sp>
      <p:sp>
        <p:nvSpPr>
          <p:cNvPr id="6" name="Rechteraccolade 5"/>
          <p:cNvSpPr/>
          <p:nvPr/>
        </p:nvSpPr>
        <p:spPr>
          <a:xfrm>
            <a:off x="9041258" y="1150706"/>
            <a:ext cx="636998" cy="339047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9698804" y="1684962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Waar te vinden?</a:t>
            </a:r>
          </a:p>
        </p:txBody>
      </p:sp>
    </p:spTree>
    <p:extLst>
      <p:ext uri="{BB962C8B-B14F-4D97-AF65-F5344CB8AC3E}">
        <p14:creationId xmlns:p14="http://schemas.microsoft.com/office/powerpoint/2010/main" val="38910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49182" y="159877"/>
            <a:ext cx="10923588" cy="718515"/>
          </a:xfrm>
        </p:spPr>
        <p:txBody>
          <a:bodyPr>
            <a:normAutofit/>
          </a:bodyPr>
          <a:lstStyle/>
          <a:p>
            <a:r>
              <a:rPr lang="nl-NL" sz="2800" dirty="0"/>
              <a:t>Overzicht gegevensuitwisseling keten inburgering</a:t>
            </a:r>
          </a:p>
        </p:txBody>
      </p:sp>
      <p:sp>
        <p:nvSpPr>
          <p:cNvPr id="7" name="Rechthoek 6"/>
          <p:cNvSpPr/>
          <p:nvPr/>
        </p:nvSpPr>
        <p:spPr>
          <a:xfrm>
            <a:off x="2371536" y="1766414"/>
            <a:ext cx="1440000" cy="72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IND</a:t>
            </a:r>
          </a:p>
        </p:txBody>
      </p:sp>
      <p:sp>
        <p:nvSpPr>
          <p:cNvPr id="8" name="Rechthoek 7"/>
          <p:cNvSpPr/>
          <p:nvPr/>
        </p:nvSpPr>
        <p:spPr>
          <a:xfrm>
            <a:off x="2371536" y="3134040"/>
            <a:ext cx="1440000" cy="72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COA</a:t>
            </a:r>
          </a:p>
        </p:txBody>
      </p:sp>
      <p:sp>
        <p:nvSpPr>
          <p:cNvPr id="9" name="Rechthoek 8"/>
          <p:cNvSpPr/>
          <p:nvPr/>
        </p:nvSpPr>
        <p:spPr>
          <a:xfrm>
            <a:off x="5166137" y="1766414"/>
            <a:ext cx="1440000" cy="72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DUO</a:t>
            </a:r>
          </a:p>
        </p:txBody>
      </p:sp>
      <p:sp>
        <p:nvSpPr>
          <p:cNvPr id="10" name="Rechthoek 9"/>
          <p:cNvSpPr/>
          <p:nvPr/>
        </p:nvSpPr>
        <p:spPr>
          <a:xfrm>
            <a:off x="5113327" y="3171745"/>
            <a:ext cx="1440000" cy="72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Gemeente</a:t>
            </a:r>
          </a:p>
        </p:txBody>
      </p:sp>
      <p:sp>
        <p:nvSpPr>
          <p:cNvPr id="11" name="Rechthoek 10"/>
          <p:cNvSpPr/>
          <p:nvPr/>
        </p:nvSpPr>
        <p:spPr>
          <a:xfrm>
            <a:off x="2334605" y="4411359"/>
            <a:ext cx="7040204" cy="72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CBS</a:t>
            </a:r>
          </a:p>
        </p:txBody>
      </p:sp>
      <p:sp>
        <p:nvSpPr>
          <p:cNvPr id="12" name="Rechthoek 11"/>
          <p:cNvSpPr/>
          <p:nvPr/>
        </p:nvSpPr>
        <p:spPr>
          <a:xfrm>
            <a:off x="7753103" y="3173655"/>
            <a:ext cx="1584000" cy="72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Instantie </a:t>
            </a:r>
          </a:p>
          <a:p>
            <a:pPr algn="ctr"/>
            <a:r>
              <a:rPr lang="nl-NL" sz="1400" dirty="0"/>
              <a:t>leerbaarheidstoets</a:t>
            </a:r>
          </a:p>
        </p:txBody>
      </p:sp>
      <p:sp>
        <p:nvSpPr>
          <p:cNvPr id="13" name="Rechthoek 12"/>
          <p:cNvSpPr/>
          <p:nvPr/>
        </p:nvSpPr>
        <p:spPr>
          <a:xfrm>
            <a:off x="7753102" y="1772029"/>
            <a:ext cx="1583999" cy="72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Cursus-</a:t>
            </a:r>
          </a:p>
          <a:p>
            <a:pPr algn="ctr"/>
            <a:r>
              <a:rPr lang="nl-NL" sz="1400" dirty="0"/>
              <a:t>instelling</a:t>
            </a:r>
          </a:p>
        </p:txBody>
      </p:sp>
      <p:cxnSp>
        <p:nvCxnSpPr>
          <p:cNvPr id="15" name="Rechte verbindingslijn 14"/>
          <p:cNvCxnSpPr>
            <a:stCxn id="10" idx="3"/>
            <a:endCxn id="12" idx="1"/>
          </p:cNvCxnSpPr>
          <p:nvPr/>
        </p:nvCxnSpPr>
        <p:spPr>
          <a:xfrm>
            <a:off x="6553327" y="3531745"/>
            <a:ext cx="1199776" cy="1910"/>
          </a:xfrm>
          <a:prstGeom prst="line">
            <a:avLst/>
          </a:prstGeom>
          <a:ln w="31750">
            <a:solidFill>
              <a:srgbClr val="00B050"/>
            </a:solidFill>
            <a:headEnd type="triangle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>
            <a:endCxn id="13" idx="2"/>
          </p:cNvCxnSpPr>
          <p:nvPr/>
        </p:nvCxnSpPr>
        <p:spPr>
          <a:xfrm flipV="1">
            <a:off x="6174265" y="2492029"/>
            <a:ext cx="2370837" cy="632585"/>
          </a:xfrm>
          <a:prstGeom prst="line">
            <a:avLst/>
          </a:prstGeom>
          <a:ln w="31750">
            <a:solidFill>
              <a:srgbClr val="00B050"/>
            </a:solidFill>
            <a:headEnd type="triangle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flipH="1">
            <a:off x="5898737" y="2503362"/>
            <a:ext cx="2226" cy="689478"/>
          </a:xfrm>
          <a:prstGeom prst="line">
            <a:avLst/>
          </a:prstGeom>
          <a:ln w="3175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>
            <a:off x="3811536" y="2143362"/>
            <a:ext cx="1354601" cy="0"/>
          </a:xfrm>
          <a:prstGeom prst="line">
            <a:avLst/>
          </a:prstGeom>
          <a:ln w="3175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Rechte verbindingslijn 42"/>
          <p:cNvCxnSpPr/>
          <p:nvPr/>
        </p:nvCxnSpPr>
        <p:spPr>
          <a:xfrm flipV="1">
            <a:off x="551322" y="5562557"/>
            <a:ext cx="711272" cy="2278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vak 43"/>
          <p:cNvSpPr txBox="1"/>
          <p:nvPr/>
        </p:nvSpPr>
        <p:spPr>
          <a:xfrm>
            <a:off x="1457864" y="5433463"/>
            <a:ext cx="1294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/>
              <a:t>Stelseldienst</a:t>
            </a:r>
          </a:p>
        </p:txBody>
      </p:sp>
      <p:cxnSp>
        <p:nvCxnSpPr>
          <p:cNvPr id="45" name="Rechte verbindingslijn 44"/>
          <p:cNvCxnSpPr/>
          <p:nvPr/>
        </p:nvCxnSpPr>
        <p:spPr>
          <a:xfrm flipV="1">
            <a:off x="600025" y="5920730"/>
            <a:ext cx="711272" cy="22782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kstvak 45"/>
          <p:cNvSpPr txBox="1"/>
          <p:nvPr/>
        </p:nvSpPr>
        <p:spPr>
          <a:xfrm>
            <a:off x="1478288" y="5715700"/>
            <a:ext cx="2305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/>
              <a:t>Monitoring en evaluatie</a:t>
            </a:r>
          </a:p>
        </p:txBody>
      </p:sp>
      <p:sp>
        <p:nvSpPr>
          <p:cNvPr id="50" name="Ovaal 49"/>
          <p:cNvSpPr/>
          <p:nvPr/>
        </p:nvSpPr>
        <p:spPr>
          <a:xfrm>
            <a:off x="697584" y="915690"/>
            <a:ext cx="10361199" cy="49496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Rechthoek 52"/>
          <p:cNvSpPr/>
          <p:nvPr/>
        </p:nvSpPr>
        <p:spPr>
          <a:xfrm>
            <a:off x="10850252" y="1569240"/>
            <a:ext cx="1334081" cy="46524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Belastingdienst</a:t>
            </a:r>
          </a:p>
        </p:txBody>
      </p:sp>
      <p:sp>
        <p:nvSpPr>
          <p:cNvPr id="54" name="Rechthoek 53"/>
          <p:cNvSpPr/>
          <p:nvPr/>
        </p:nvSpPr>
        <p:spPr>
          <a:xfrm>
            <a:off x="10850252" y="969800"/>
            <a:ext cx="1271245" cy="46524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Nuffic / SBB</a:t>
            </a:r>
          </a:p>
        </p:txBody>
      </p:sp>
      <p:sp>
        <p:nvSpPr>
          <p:cNvPr id="55" name="Rechthoek 54"/>
          <p:cNvSpPr/>
          <p:nvPr/>
        </p:nvSpPr>
        <p:spPr>
          <a:xfrm>
            <a:off x="10850252" y="400840"/>
            <a:ext cx="1271245" cy="46524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Inburgeraar</a:t>
            </a:r>
          </a:p>
        </p:txBody>
      </p:sp>
      <p:sp>
        <p:nvSpPr>
          <p:cNvPr id="51" name="Rechthoek 50"/>
          <p:cNvSpPr/>
          <p:nvPr/>
        </p:nvSpPr>
        <p:spPr>
          <a:xfrm>
            <a:off x="10870246" y="2196228"/>
            <a:ext cx="1314087" cy="46524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....</a:t>
            </a:r>
          </a:p>
        </p:txBody>
      </p:sp>
      <p:cxnSp>
        <p:nvCxnSpPr>
          <p:cNvPr id="56" name="Rechte verbindingslijn 55"/>
          <p:cNvCxnSpPr/>
          <p:nvPr/>
        </p:nvCxnSpPr>
        <p:spPr>
          <a:xfrm flipV="1">
            <a:off x="2902991" y="2509982"/>
            <a:ext cx="2525043" cy="624058"/>
          </a:xfrm>
          <a:prstGeom prst="line">
            <a:avLst/>
          </a:prstGeom>
          <a:ln w="3175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Rechte verbindingslijn 59"/>
          <p:cNvCxnSpPr>
            <a:stCxn id="9" idx="3"/>
            <a:endCxn id="13" idx="1"/>
          </p:cNvCxnSpPr>
          <p:nvPr/>
        </p:nvCxnSpPr>
        <p:spPr>
          <a:xfrm>
            <a:off x="6606137" y="2126414"/>
            <a:ext cx="1146965" cy="5615"/>
          </a:xfrm>
          <a:prstGeom prst="line">
            <a:avLst/>
          </a:prstGeom>
          <a:ln w="3175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5" name="Rechte verbindingslijn 64"/>
          <p:cNvCxnSpPr/>
          <p:nvPr/>
        </p:nvCxnSpPr>
        <p:spPr>
          <a:xfrm flipH="1">
            <a:off x="4053184" y="2522216"/>
            <a:ext cx="1654639" cy="801375"/>
          </a:xfrm>
          <a:prstGeom prst="line">
            <a:avLst/>
          </a:prstGeom>
          <a:ln w="31750">
            <a:solidFill>
              <a:srgbClr val="00B050"/>
            </a:solidFill>
            <a:prstDash val="sysDash"/>
            <a:headEnd type="none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7" name="Rechte verbindingslijn met pijl 66"/>
          <p:cNvCxnSpPr/>
          <p:nvPr/>
        </p:nvCxnSpPr>
        <p:spPr>
          <a:xfrm>
            <a:off x="4083273" y="3316354"/>
            <a:ext cx="0" cy="1095005"/>
          </a:xfrm>
          <a:prstGeom prst="straightConnector1">
            <a:avLst/>
          </a:prstGeom>
          <a:ln w="31750">
            <a:solidFill>
              <a:srgbClr val="00B050"/>
            </a:solidFill>
            <a:prstDash val="sysDash"/>
            <a:headEnd type="non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8" name="Rechte verbindingslijn met pijl 67"/>
          <p:cNvCxnSpPr/>
          <p:nvPr/>
        </p:nvCxnSpPr>
        <p:spPr>
          <a:xfrm>
            <a:off x="5908869" y="3891745"/>
            <a:ext cx="9427" cy="519614"/>
          </a:xfrm>
          <a:prstGeom prst="straightConnector1">
            <a:avLst/>
          </a:prstGeom>
          <a:ln w="31750">
            <a:solidFill>
              <a:srgbClr val="00B050"/>
            </a:solidFill>
            <a:prstDash val="sysDash"/>
            <a:headEnd type="non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3" name="Rechte verbindingslijn met pijl 72"/>
          <p:cNvCxnSpPr/>
          <p:nvPr/>
        </p:nvCxnSpPr>
        <p:spPr>
          <a:xfrm>
            <a:off x="3063501" y="3835314"/>
            <a:ext cx="0" cy="576045"/>
          </a:xfrm>
          <a:prstGeom prst="straightConnector1">
            <a:avLst/>
          </a:prstGeom>
          <a:ln w="31750">
            <a:solidFill>
              <a:srgbClr val="00B050"/>
            </a:solidFill>
            <a:prstDash val="sysDash"/>
            <a:headEnd type="non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8" name="Rechte verbindingslijn 47"/>
          <p:cNvCxnSpPr/>
          <p:nvPr/>
        </p:nvCxnSpPr>
        <p:spPr>
          <a:xfrm flipH="1" flipV="1">
            <a:off x="1885361" y="2094693"/>
            <a:ext cx="449244" cy="4884"/>
          </a:xfrm>
          <a:prstGeom prst="line">
            <a:avLst/>
          </a:prstGeom>
          <a:ln w="31750">
            <a:solidFill>
              <a:srgbClr val="00B050"/>
            </a:solidFill>
            <a:prstDash val="sysDash"/>
            <a:headEnd type="none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9" name="Rechte verbindingslijn 48"/>
          <p:cNvCxnSpPr/>
          <p:nvPr/>
        </p:nvCxnSpPr>
        <p:spPr>
          <a:xfrm flipH="1" flipV="1">
            <a:off x="1915210" y="4584940"/>
            <a:ext cx="449244" cy="4884"/>
          </a:xfrm>
          <a:prstGeom prst="line">
            <a:avLst/>
          </a:prstGeom>
          <a:ln w="31750">
            <a:solidFill>
              <a:srgbClr val="00B050"/>
            </a:solidFill>
            <a:prstDash val="sysDash"/>
            <a:headEnd type="triangle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2" name="Rechte verbindingslijn 51"/>
          <p:cNvCxnSpPr/>
          <p:nvPr/>
        </p:nvCxnSpPr>
        <p:spPr>
          <a:xfrm flipH="1">
            <a:off x="1900833" y="2094693"/>
            <a:ext cx="14377" cy="2505587"/>
          </a:xfrm>
          <a:prstGeom prst="line">
            <a:avLst/>
          </a:prstGeom>
          <a:ln w="31750">
            <a:solidFill>
              <a:srgbClr val="00B050"/>
            </a:solidFill>
            <a:prstDash val="sysDash"/>
            <a:headEnd type="none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6" name="Rechte verbindingslijn met pijl 65"/>
          <p:cNvCxnSpPr/>
          <p:nvPr/>
        </p:nvCxnSpPr>
        <p:spPr>
          <a:xfrm>
            <a:off x="8634785" y="3912167"/>
            <a:ext cx="9427" cy="519614"/>
          </a:xfrm>
          <a:prstGeom prst="straightConnector1">
            <a:avLst/>
          </a:prstGeom>
          <a:ln w="31750">
            <a:solidFill>
              <a:srgbClr val="00B050"/>
            </a:solidFill>
            <a:prstDash val="sysDash"/>
            <a:headEnd type="non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9" name="Rechte verbindingslijn 68"/>
          <p:cNvCxnSpPr>
            <a:endCxn id="10" idx="1"/>
          </p:cNvCxnSpPr>
          <p:nvPr/>
        </p:nvCxnSpPr>
        <p:spPr>
          <a:xfrm flipV="1">
            <a:off x="3783424" y="3531745"/>
            <a:ext cx="1329903" cy="10996"/>
          </a:xfrm>
          <a:prstGeom prst="line">
            <a:avLst/>
          </a:prstGeom>
          <a:ln w="31750">
            <a:solidFill>
              <a:srgbClr val="00B050"/>
            </a:solidFill>
            <a:headEnd type="non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178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49182" y="159877"/>
            <a:ext cx="10923588" cy="718515"/>
          </a:xfrm>
        </p:spPr>
        <p:txBody>
          <a:bodyPr>
            <a:normAutofit/>
          </a:bodyPr>
          <a:lstStyle/>
          <a:p>
            <a:r>
              <a:rPr lang="nl-NL" sz="2800" dirty="0"/>
              <a:t>Overzicht gegevensuitwisseling keten inburgering</a:t>
            </a:r>
          </a:p>
        </p:txBody>
      </p:sp>
      <p:sp>
        <p:nvSpPr>
          <p:cNvPr id="8" name="Rechthoek 7"/>
          <p:cNvSpPr/>
          <p:nvPr/>
        </p:nvSpPr>
        <p:spPr>
          <a:xfrm>
            <a:off x="1833571" y="2020192"/>
            <a:ext cx="1926175" cy="10919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DUO</a:t>
            </a:r>
          </a:p>
        </p:txBody>
      </p:sp>
      <p:sp>
        <p:nvSpPr>
          <p:cNvPr id="10" name="Rechthoek 9"/>
          <p:cNvSpPr/>
          <p:nvPr/>
        </p:nvSpPr>
        <p:spPr>
          <a:xfrm>
            <a:off x="8112962" y="2020192"/>
            <a:ext cx="1800000" cy="11296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Gemeente</a:t>
            </a:r>
          </a:p>
        </p:txBody>
      </p:sp>
      <p:cxnSp>
        <p:nvCxnSpPr>
          <p:cNvPr id="69" name="Rechte verbindingslijn 68"/>
          <p:cNvCxnSpPr/>
          <p:nvPr/>
        </p:nvCxnSpPr>
        <p:spPr>
          <a:xfrm flipV="1">
            <a:off x="3731634" y="2301411"/>
            <a:ext cx="4381328" cy="1862"/>
          </a:xfrm>
          <a:prstGeom prst="line">
            <a:avLst/>
          </a:prstGeom>
          <a:ln w="31750">
            <a:solidFill>
              <a:srgbClr val="00B050"/>
            </a:solidFill>
            <a:headEnd type="triangle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/>
        </p:nvSpPr>
        <p:spPr>
          <a:xfrm>
            <a:off x="3976099" y="1089058"/>
            <a:ext cx="3513762" cy="830997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 sz="1200" b="1"/>
            </a:lvl1pPr>
          </a:lstStyle>
          <a:p>
            <a:r>
              <a:rPr lang="nl-NL" dirty="0"/>
              <a:t>Stelseldiensten van gemeente naar DUO: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/>
              <a:t>(Wijzigingen op) Vastgestelde gegevens uit PIP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/>
              <a:t>Resultaten PVT, MAP, Z-route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/>
              <a:t>Inspanning inburgeraar bij instelling</a:t>
            </a:r>
          </a:p>
        </p:txBody>
      </p:sp>
      <p:cxnSp>
        <p:nvCxnSpPr>
          <p:cNvPr id="36" name="Rechte verbindingslijn 35"/>
          <p:cNvCxnSpPr/>
          <p:nvPr/>
        </p:nvCxnSpPr>
        <p:spPr>
          <a:xfrm>
            <a:off x="5648678" y="1905925"/>
            <a:ext cx="2109" cy="395486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/>
          <p:nvPr/>
        </p:nvCxnSpPr>
        <p:spPr>
          <a:xfrm flipV="1">
            <a:off x="3740198" y="2844226"/>
            <a:ext cx="4381328" cy="1862"/>
          </a:xfrm>
          <a:prstGeom prst="line">
            <a:avLst/>
          </a:prstGeom>
          <a:ln w="31750">
            <a:solidFill>
              <a:srgbClr val="00B050"/>
            </a:solidFill>
            <a:headEnd type="non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7" name="Tekstvak 46"/>
          <p:cNvSpPr txBox="1"/>
          <p:nvPr/>
        </p:nvSpPr>
        <p:spPr>
          <a:xfrm>
            <a:off x="3964115" y="3234655"/>
            <a:ext cx="3513762" cy="267765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 sz="1200" b="1"/>
            </a:lvl1pPr>
          </a:lstStyle>
          <a:p>
            <a:r>
              <a:rPr lang="nl-NL" dirty="0"/>
              <a:t>Stelseldiensten van DUO naar gemeente: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/>
              <a:t>Recht op maatschappelijke begeleiding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/>
              <a:t>Inburgeringsplicht vastgesteld/gewijzigd/beëindigd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/>
              <a:t>Inburgeringstermijn vastgesteld/gewijzigd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/>
              <a:t>Notificeren </a:t>
            </a:r>
            <a:r>
              <a:rPr lang="nl-NL" b="0" dirty="0" err="1"/>
              <a:t>inburgeringsplichtige</a:t>
            </a:r>
            <a:r>
              <a:rPr lang="nl-NL" b="0" dirty="0"/>
              <a:t> 4 weken voor einde termijn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/>
              <a:t>Beschikking voldaan inburgeringsplicht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/>
              <a:t>Notificeren vooraankondiging boete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/>
              <a:t>Notificatie aanwezigheid aanvraag verlenging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/>
              <a:t>Beoordeling aanvraag verlenging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/>
              <a:t>Eindoordeel vrijstelling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/>
              <a:t>Beslissing ontheffing (inclusief BIO)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/>
              <a:t>Examenresultaten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/>
              <a:t>Opgelegde boete</a:t>
            </a:r>
          </a:p>
        </p:txBody>
      </p:sp>
      <p:cxnSp>
        <p:nvCxnSpPr>
          <p:cNvPr id="57" name="Rechte verbindingslijn 56"/>
          <p:cNvCxnSpPr/>
          <p:nvPr/>
        </p:nvCxnSpPr>
        <p:spPr>
          <a:xfrm>
            <a:off x="5646968" y="2818610"/>
            <a:ext cx="2109" cy="395486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863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49182" y="159877"/>
            <a:ext cx="10923588" cy="718515"/>
          </a:xfrm>
        </p:spPr>
        <p:txBody>
          <a:bodyPr>
            <a:normAutofit/>
          </a:bodyPr>
          <a:lstStyle/>
          <a:p>
            <a:r>
              <a:rPr lang="nl-NL" sz="2800" dirty="0"/>
              <a:t>Overzicht gegevensuitwisseling keten inburgering</a:t>
            </a:r>
          </a:p>
        </p:txBody>
      </p:sp>
      <p:sp>
        <p:nvSpPr>
          <p:cNvPr id="8" name="Rechthoek 7"/>
          <p:cNvSpPr/>
          <p:nvPr/>
        </p:nvSpPr>
        <p:spPr>
          <a:xfrm>
            <a:off x="1823297" y="1414019"/>
            <a:ext cx="1926175" cy="10919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COA</a:t>
            </a:r>
          </a:p>
        </p:txBody>
      </p:sp>
      <p:sp>
        <p:nvSpPr>
          <p:cNvPr id="10" name="Rechthoek 9"/>
          <p:cNvSpPr/>
          <p:nvPr/>
        </p:nvSpPr>
        <p:spPr>
          <a:xfrm>
            <a:off x="7681449" y="1414019"/>
            <a:ext cx="1800000" cy="11296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Gemeente</a:t>
            </a:r>
          </a:p>
        </p:txBody>
      </p:sp>
      <p:cxnSp>
        <p:nvCxnSpPr>
          <p:cNvPr id="69" name="Rechte verbindingslijn 68"/>
          <p:cNvCxnSpPr>
            <a:endCxn id="10" idx="1"/>
          </p:cNvCxnSpPr>
          <p:nvPr/>
        </p:nvCxnSpPr>
        <p:spPr>
          <a:xfrm flipV="1">
            <a:off x="3721360" y="1978865"/>
            <a:ext cx="3960089" cy="36730"/>
          </a:xfrm>
          <a:prstGeom prst="line">
            <a:avLst/>
          </a:prstGeom>
          <a:ln w="31750">
            <a:solidFill>
              <a:srgbClr val="00B050"/>
            </a:solidFill>
            <a:headEnd type="non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/>
        </p:nvSpPr>
        <p:spPr>
          <a:xfrm>
            <a:off x="3976099" y="3010329"/>
            <a:ext cx="3513762" cy="830997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 sz="1200" b="1"/>
            </a:lvl1pPr>
          </a:lstStyle>
          <a:p>
            <a:r>
              <a:rPr lang="nl-NL" dirty="0"/>
              <a:t>Stelseldiensten van COA naar gemeente: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/>
              <a:t>Notificatie inburgeraar gekoppeld aan gemeente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/>
              <a:t>Klantprofiel</a:t>
            </a:r>
          </a:p>
          <a:p>
            <a:endParaRPr lang="nl-NL" dirty="0"/>
          </a:p>
        </p:txBody>
      </p:sp>
      <p:cxnSp>
        <p:nvCxnSpPr>
          <p:cNvPr id="36" name="Rechte verbindingslijn 35"/>
          <p:cNvCxnSpPr/>
          <p:nvPr/>
        </p:nvCxnSpPr>
        <p:spPr>
          <a:xfrm>
            <a:off x="5638404" y="1977838"/>
            <a:ext cx="12384" cy="103249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226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49182" y="159877"/>
            <a:ext cx="10923588" cy="718515"/>
          </a:xfrm>
        </p:spPr>
        <p:txBody>
          <a:bodyPr>
            <a:normAutofit/>
          </a:bodyPr>
          <a:lstStyle/>
          <a:p>
            <a:r>
              <a:rPr lang="nl-NL" sz="2800" dirty="0"/>
              <a:t>Overzicht gegevensuitwisseling keten inburgering</a:t>
            </a:r>
          </a:p>
        </p:txBody>
      </p:sp>
      <p:sp>
        <p:nvSpPr>
          <p:cNvPr id="8" name="Rechthoek 7"/>
          <p:cNvSpPr/>
          <p:nvPr/>
        </p:nvSpPr>
        <p:spPr>
          <a:xfrm>
            <a:off x="1842135" y="1968821"/>
            <a:ext cx="1926175" cy="10919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700" dirty="0"/>
              <a:t>Instantie </a:t>
            </a:r>
          </a:p>
          <a:p>
            <a:pPr algn="ctr"/>
            <a:r>
              <a:rPr lang="nl-NL" sz="1700" dirty="0"/>
              <a:t>leerbaarheidstoets</a:t>
            </a:r>
          </a:p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7979393" y="1968821"/>
            <a:ext cx="1800000" cy="11296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700" dirty="0"/>
              <a:t>Gemeente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4243225" y="3441842"/>
            <a:ext cx="4314964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 sz="1200" b="1"/>
            </a:lvl1pPr>
          </a:lstStyle>
          <a:p>
            <a:r>
              <a:rPr lang="nl-NL" dirty="0"/>
              <a:t>Stelseldiensten van Instantie Leerbaarheidstoets naar gemeente:</a:t>
            </a:r>
            <a:endParaRPr lang="nl-NL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/>
              <a:t>Inplannen Leerbaarheidstoets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/>
              <a:t>Informatie deelname en uitkomst leerbaarheidstoets</a:t>
            </a:r>
          </a:p>
        </p:txBody>
      </p:sp>
      <p:cxnSp>
        <p:nvCxnSpPr>
          <p:cNvPr id="12" name="Rechte verbindingslijn 11"/>
          <p:cNvCxnSpPr/>
          <p:nvPr/>
        </p:nvCxnSpPr>
        <p:spPr>
          <a:xfrm flipV="1">
            <a:off x="3768310" y="2685603"/>
            <a:ext cx="4211083" cy="10968"/>
          </a:xfrm>
          <a:prstGeom prst="line">
            <a:avLst/>
          </a:prstGeom>
          <a:ln w="31750">
            <a:solidFill>
              <a:srgbClr val="00B050"/>
            </a:solidFill>
            <a:headEnd type="non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5835721" y="2696571"/>
            <a:ext cx="27003" cy="719526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96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49182" y="159877"/>
            <a:ext cx="10923588" cy="718515"/>
          </a:xfrm>
        </p:spPr>
        <p:txBody>
          <a:bodyPr>
            <a:normAutofit/>
          </a:bodyPr>
          <a:lstStyle/>
          <a:p>
            <a:r>
              <a:rPr lang="nl-NL" sz="2800" dirty="0"/>
              <a:t>Overzicht gegevensuitwisseling keten inburgering</a:t>
            </a:r>
          </a:p>
        </p:txBody>
      </p:sp>
      <p:sp>
        <p:nvSpPr>
          <p:cNvPr id="8" name="Rechthoek 7"/>
          <p:cNvSpPr/>
          <p:nvPr/>
        </p:nvSpPr>
        <p:spPr>
          <a:xfrm>
            <a:off x="1842135" y="1968821"/>
            <a:ext cx="1926175" cy="10919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Cursus-</a:t>
            </a:r>
          </a:p>
          <a:p>
            <a:pPr algn="ctr"/>
            <a:r>
              <a:rPr lang="nl-NL" dirty="0"/>
              <a:t>instelling</a:t>
            </a:r>
            <a:endParaRPr lang="nl-NL" sz="1700" dirty="0"/>
          </a:p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7979393" y="1968821"/>
            <a:ext cx="1800000" cy="11296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700" dirty="0"/>
              <a:t>Gemeente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4243225" y="3441842"/>
            <a:ext cx="3494418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 sz="1200" b="1"/>
            </a:lvl1pPr>
          </a:lstStyle>
          <a:p>
            <a:r>
              <a:rPr lang="nl-NL" dirty="0"/>
              <a:t>Stelseldiensten van Cursusinstelling naar gemeente:</a:t>
            </a:r>
            <a:endParaRPr lang="nl-NL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/>
              <a:t>Inspanning inburgeraar bij instelling</a:t>
            </a:r>
          </a:p>
        </p:txBody>
      </p:sp>
      <p:cxnSp>
        <p:nvCxnSpPr>
          <p:cNvPr id="12" name="Rechte verbindingslijn 11"/>
          <p:cNvCxnSpPr/>
          <p:nvPr/>
        </p:nvCxnSpPr>
        <p:spPr>
          <a:xfrm flipV="1">
            <a:off x="3768310" y="2685603"/>
            <a:ext cx="4211083" cy="10968"/>
          </a:xfrm>
          <a:prstGeom prst="line">
            <a:avLst/>
          </a:prstGeom>
          <a:ln w="31750">
            <a:solidFill>
              <a:srgbClr val="00B050"/>
            </a:solidFill>
            <a:headEnd type="non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5835721" y="2696571"/>
            <a:ext cx="27003" cy="719526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2809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E64EF212933C4EBF98662158BBF4E2" ma:contentTypeVersion="11" ma:contentTypeDescription="Een nieuw document maken." ma:contentTypeScope="" ma:versionID="49215c7ba4f1b74790199c3ee5e41fa6">
  <xsd:schema xmlns:xsd="http://www.w3.org/2001/XMLSchema" xmlns:xs="http://www.w3.org/2001/XMLSchema" xmlns:p="http://schemas.microsoft.com/office/2006/metadata/properties" xmlns:ns2="4fd7fbdb-9dd1-4713-b41a-5160d583f2f3" xmlns:ns3="29271da0-2284-4741-8240-5804eb81db3e" targetNamespace="http://schemas.microsoft.com/office/2006/metadata/properties" ma:root="true" ma:fieldsID="a51662e2f92aa94a62299bda2b6e0423" ns2:_="" ns3:_="">
    <xsd:import namespace="4fd7fbdb-9dd1-4713-b41a-5160d583f2f3"/>
    <xsd:import namespace="29271da0-2284-4741-8240-5804eb81db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d7fbdb-9dd1-4713-b41a-5160d583f2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271da0-2284-4741-8240-5804eb81db3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D001A6-CFE2-4015-9980-C12F421C3D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439CD4-1B9E-41BE-9CB7-DC3D25D28D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d7fbdb-9dd1-4713-b41a-5160d583f2f3"/>
    <ds:schemaRef ds:uri="29271da0-2284-4741-8240-5804eb81db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295A77-A205-4916-92E2-E84662F519AC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29271da0-2284-4741-8240-5804eb81db3e"/>
    <ds:schemaRef ds:uri="http://purl.org/dc/elements/1.1/"/>
    <ds:schemaRef ds:uri="http://schemas.microsoft.com/office/2006/metadata/properties"/>
    <ds:schemaRef ds:uri="4fd7fbdb-9dd1-4713-b41a-5160d583f2f3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1015</Words>
  <Application>Microsoft Office PowerPoint</Application>
  <PresentationFormat>Breedbeeld</PresentationFormat>
  <Paragraphs>232</Paragraphs>
  <Slides>32</Slides>
  <Notes>20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0</vt:i4>
      </vt:variant>
      <vt:variant>
        <vt:lpstr>Diatitels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Courier New</vt:lpstr>
      <vt:lpstr>ScalaSansOT-Bold</vt:lpstr>
      <vt:lpstr>ScalaSansOT-Italic</vt:lpstr>
      <vt:lpstr>Wingdings</vt:lpstr>
      <vt:lpstr>Kantoorthema</vt:lpstr>
      <vt:lpstr>PowerPoint-presentatie</vt:lpstr>
      <vt:lpstr>Programma</vt:lpstr>
      <vt:lpstr>1. Overzicht gegevensuitwisseling keten inburgering &amp; presentatie informatiemodel </vt:lpstr>
      <vt:lpstr>PowerPoint-presentatie</vt:lpstr>
      <vt:lpstr>Overzicht gegevensuitwisseling keten inburgering</vt:lpstr>
      <vt:lpstr>Overzicht gegevensuitwisseling keten inburgering</vt:lpstr>
      <vt:lpstr>Overzicht gegevensuitwisseling keten inburgering</vt:lpstr>
      <vt:lpstr>Overzicht gegevensuitwisseling keten inburgering</vt:lpstr>
      <vt:lpstr>Overzicht gegevensuitwisseling keten inburgering</vt:lpstr>
      <vt:lpstr>Informatiemodel inburgering keten</vt:lpstr>
      <vt:lpstr>Waarom een informatiemodel?</vt:lpstr>
      <vt:lpstr>Waarom een informatiemodel?</vt:lpstr>
      <vt:lpstr>Wat is een informatiemodel?</vt:lpstr>
      <vt:lpstr>Wat is een gegevenswoordenboek?</vt:lpstr>
      <vt:lpstr>Wat is een informatiemodel?</vt:lpstr>
      <vt:lpstr>Niveaus van informatiemodellen</vt:lpstr>
      <vt:lpstr>Vragen?</vt:lpstr>
      <vt:lpstr>2. Presentatie COA </vt:lpstr>
      <vt:lpstr>Gegevensuitwisseling van COA naar gemeenten</vt:lpstr>
      <vt:lpstr>WAAROM gegevensuitwisseling COA - gemeente?</vt:lpstr>
      <vt:lpstr>WAT wisselen COA en gemeente uit?</vt:lpstr>
      <vt:lpstr>HOE wisselen COA en gemeente gegevens uit?</vt:lpstr>
      <vt:lpstr>HOE wisselen COA en gemeente uit?</vt:lpstr>
      <vt:lpstr>Meer informatie?</vt:lpstr>
      <vt:lpstr>Vragen? </vt:lpstr>
      <vt:lpstr>3. Presentatie DUO </vt:lpstr>
      <vt:lpstr>Taken DUO</vt:lpstr>
      <vt:lpstr>Gegevensoverdracht</vt:lpstr>
      <vt:lpstr>Voorbereidingen</vt:lpstr>
      <vt:lpstr>Vragen? </vt:lpstr>
      <vt:lpstr>4. Aandachtspunten voor gemeenten</vt:lpstr>
      <vt:lpstr>5. Afsluiting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Jaoualia Ouazizi</dc:creator>
  <cp:lastModifiedBy>Nienke Tebbens</cp:lastModifiedBy>
  <cp:revision>34</cp:revision>
  <dcterms:created xsi:type="dcterms:W3CDTF">2020-11-11T17:43:48Z</dcterms:created>
  <dcterms:modified xsi:type="dcterms:W3CDTF">2021-06-11T07:17:03Z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0x010100F8E64EF212933C4EBF98662158BBF4E2</vt:lpwstr>
  </property>
</Properties>
</file>